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0"/>
  </p:notesMasterIdLst>
  <p:sldIdLst>
    <p:sldId id="256" r:id="rId2"/>
    <p:sldId id="337" r:id="rId3"/>
    <p:sldId id="338" r:id="rId4"/>
    <p:sldId id="339" r:id="rId5"/>
    <p:sldId id="340" r:id="rId6"/>
    <p:sldId id="341" r:id="rId7"/>
    <p:sldId id="390" r:id="rId8"/>
    <p:sldId id="391" r:id="rId9"/>
    <p:sldId id="342" r:id="rId10"/>
    <p:sldId id="343" r:id="rId11"/>
    <p:sldId id="344" r:id="rId12"/>
    <p:sldId id="345" r:id="rId13"/>
    <p:sldId id="346" r:id="rId14"/>
    <p:sldId id="257" r:id="rId15"/>
    <p:sldId id="261" r:id="rId16"/>
    <p:sldId id="265" r:id="rId17"/>
    <p:sldId id="260" r:id="rId18"/>
    <p:sldId id="262" r:id="rId19"/>
    <p:sldId id="263" r:id="rId20"/>
    <p:sldId id="264"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84" r:id="rId35"/>
    <p:sldId id="279" r:id="rId36"/>
    <p:sldId id="281" r:id="rId37"/>
    <p:sldId id="282" r:id="rId38"/>
    <p:sldId id="283" r:id="rId39"/>
    <p:sldId id="285" r:id="rId40"/>
    <p:sldId id="286" r:id="rId41"/>
    <p:sldId id="287" r:id="rId42"/>
    <p:sldId id="288" r:id="rId43"/>
    <p:sldId id="289" r:id="rId44"/>
    <p:sldId id="377" r:id="rId45"/>
    <p:sldId id="378" r:id="rId46"/>
    <p:sldId id="379" r:id="rId47"/>
    <p:sldId id="380" r:id="rId48"/>
    <p:sldId id="381" r:id="rId49"/>
    <p:sldId id="382" r:id="rId50"/>
    <p:sldId id="389" r:id="rId51"/>
    <p:sldId id="383" r:id="rId52"/>
    <p:sldId id="384" r:id="rId53"/>
    <p:sldId id="385" r:id="rId54"/>
    <p:sldId id="386" r:id="rId55"/>
    <p:sldId id="387" r:id="rId56"/>
    <p:sldId id="388" r:id="rId57"/>
    <p:sldId id="290" r:id="rId58"/>
    <p:sldId id="280" r:id="rId59"/>
    <p:sldId id="291" r:id="rId60"/>
    <p:sldId id="292" r:id="rId61"/>
    <p:sldId id="293" r:id="rId62"/>
    <p:sldId id="294" r:id="rId63"/>
    <p:sldId id="295" r:id="rId64"/>
    <p:sldId id="296" r:id="rId65"/>
    <p:sldId id="297" r:id="rId66"/>
    <p:sldId id="298" r:id="rId67"/>
    <p:sldId id="299" r:id="rId68"/>
    <p:sldId id="303" r:id="rId69"/>
    <p:sldId id="300" r:id="rId70"/>
    <p:sldId id="301" r:id="rId71"/>
    <p:sldId id="302" r:id="rId72"/>
    <p:sldId id="259" r:id="rId73"/>
    <p:sldId id="305" r:id="rId74"/>
    <p:sldId id="306" r:id="rId75"/>
    <p:sldId id="307" r:id="rId76"/>
    <p:sldId id="308" r:id="rId77"/>
    <p:sldId id="309" r:id="rId78"/>
    <p:sldId id="310" r:id="rId79"/>
    <p:sldId id="311" r:id="rId80"/>
    <p:sldId id="312" r:id="rId81"/>
    <p:sldId id="313" r:id="rId82"/>
    <p:sldId id="325" r:id="rId83"/>
    <p:sldId id="314" r:id="rId84"/>
    <p:sldId id="315" r:id="rId85"/>
    <p:sldId id="316" r:id="rId86"/>
    <p:sldId id="317" r:id="rId87"/>
    <p:sldId id="318" r:id="rId88"/>
    <p:sldId id="319" r:id="rId89"/>
    <p:sldId id="320" r:id="rId90"/>
    <p:sldId id="321" r:id="rId91"/>
    <p:sldId id="322" r:id="rId92"/>
    <p:sldId id="323" r:id="rId93"/>
    <p:sldId id="326" r:id="rId94"/>
    <p:sldId id="336" r:id="rId95"/>
    <p:sldId id="327" r:id="rId96"/>
    <p:sldId id="328" r:id="rId97"/>
    <p:sldId id="347" r:id="rId98"/>
    <p:sldId id="329" r:id="rId99"/>
    <p:sldId id="330" r:id="rId100"/>
    <p:sldId id="331" r:id="rId101"/>
    <p:sldId id="348" r:id="rId102"/>
    <p:sldId id="332" r:id="rId103"/>
    <p:sldId id="333" r:id="rId104"/>
    <p:sldId id="349" r:id="rId105"/>
    <p:sldId id="350" r:id="rId106"/>
    <p:sldId id="351" r:id="rId107"/>
    <p:sldId id="358" r:id="rId108"/>
    <p:sldId id="359" r:id="rId109"/>
    <p:sldId id="360" r:id="rId110"/>
    <p:sldId id="399" r:id="rId111"/>
    <p:sldId id="361" r:id="rId112"/>
    <p:sldId id="363" r:id="rId113"/>
    <p:sldId id="364" r:id="rId114"/>
    <p:sldId id="354" r:id="rId115"/>
    <p:sldId id="355" r:id="rId116"/>
    <p:sldId id="356" r:id="rId117"/>
    <p:sldId id="357" r:id="rId118"/>
    <p:sldId id="365" r:id="rId119"/>
    <p:sldId id="366" r:id="rId120"/>
    <p:sldId id="367" r:id="rId121"/>
    <p:sldId id="353" r:id="rId122"/>
    <p:sldId id="368" r:id="rId123"/>
    <p:sldId id="369" r:id="rId124"/>
    <p:sldId id="371" r:id="rId125"/>
    <p:sldId id="372" r:id="rId126"/>
    <p:sldId id="373" r:id="rId127"/>
    <p:sldId id="374" r:id="rId128"/>
    <p:sldId id="376" r:id="rId129"/>
    <p:sldId id="375" r:id="rId130"/>
    <p:sldId id="370" r:id="rId131"/>
    <p:sldId id="392" r:id="rId132"/>
    <p:sldId id="393" r:id="rId133"/>
    <p:sldId id="394" r:id="rId134"/>
    <p:sldId id="395" r:id="rId135"/>
    <p:sldId id="396" r:id="rId136"/>
    <p:sldId id="397" r:id="rId137"/>
    <p:sldId id="398" r:id="rId138"/>
    <p:sldId id="304" r:id="rId139"/>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037"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8B1EE9-9AD5-4ACE-AEAF-CABF6F226C80}" type="doc">
      <dgm:prSet loTypeId="urn:microsoft.com/office/officeart/2005/8/layout/cycle2" loCatId="cycle" qsTypeId="urn:microsoft.com/office/officeart/2005/8/quickstyle/simple5" qsCatId="simple" csTypeId="urn:microsoft.com/office/officeart/2005/8/colors/accent1_2" csCatId="accent1" phldr="1"/>
      <dgm:spPr/>
      <dgm:t>
        <a:bodyPr/>
        <a:lstStyle/>
        <a:p>
          <a:endParaRPr lang="zh-TW" altLang="en-US"/>
        </a:p>
      </dgm:t>
    </dgm:pt>
    <dgm:pt modelId="{FE2EBFB7-299B-4151-949A-C5B980159426}">
      <dgm:prSet phldrT="[文字]" custT="1"/>
      <dgm:spPr/>
      <dgm:t>
        <a:bodyPr/>
        <a:lstStyle/>
        <a:p>
          <a:r>
            <a:rPr lang="en-US" altLang="en-US" sz="1400" dirty="0" smtClean="0"/>
            <a:t>INTEGRATE your activities into your users' life to avoid being a nuisance</a:t>
          </a:r>
          <a:endParaRPr lang="zh-TW" altLang="en-US" sz="1400" dirty="0"/>
        </a:p>
      </dgm:t>
    </dgm:pt>
    <dgm:pt modelId="{7A5489CE-8C20-451F-B2DB-CCB2E4501A0C}" type="parTrans" cxnId="{532F0569-CAE3-47DF-A7BA-4191CD07FE81}">
      <dgm:prSet/>
      <dgm:spPr/>
      <dgm:t>
        <a:bodyPr/>
        <a:lstStyle/>
        <a:p>
          <a:endParaRPr lang="zh-TW" altLang="en-US" sz="1400"/>
        </a:p>
      </dgm:t>
    </dgm:pt>
    <dgm:pt modelId="{14C85A20-CB49-4873-BC75-E95994262401}" type="sibTrans" cxnId="{532F0569-CAE3-47DF-A7BA-4191CD07FE81}">
      <dgm:prSet custT="1"/>
      <dgm:spPr/>
      <dgm:t>
        <a:bodyPr/>
        <a:lstStyle/>
        <a:p>
          <a:endParaRPr lang="zh-TW" altLang="en-US" sz="1400"/>
        </a:p>
      </dgm:t>
    </dgm:pt>
    <dgm:pt modelId="{46EF64C8-DAD5-48D2-BF83-320ECD27F6E7}">
      <dgm:prSet phldrT="[文字]" custT="1"/>
      <dgm:spPr/>
      <dgm:t>
        <a:bodyPr/>
        <a:lstStyle/>
        <a:p>
          <a:r>
            <a:rPr lang="en-US" altLang="en-US" sz="1400" dirty="0" smtClean="0"/>
            <a:t>INDIVIDUALIZE your activities to take account of user preferences and interests</a:t>
          </a:r>
          <a:endParaRPr lang="zh-TW" altLang="en-US" sz="1400" dirty="0"/>
        </a:p>
      </dgm:t>
    </dgm:pt>
    <dgm:pt modelId="{27B17861-4FE7-419D-93B9-DC8AFEE60857}" type="parTrans" cxnId="{A8D46613-C9C8-480A-84CE-079C35CF55F5}">
      <dgm:prSet/>
      <dgm:spPr/>
      <dgm:t>
        <a:bodyPr/>
        <a:lstStyle/>
        <a:p>
          <a:endParaRPr lang="zh-TW" altLang="en-US" sz="1400"/>
        </a:p>
      </dgm:t>
    </dgm:pt>
    <dgm:pt modelId="{B210C0D9-E4D7-4C0A-A054-1C1D18C190CA}" type="sibTrans" cxnId="{A8D46613-C9C8-480A-84CE-079C35CF55F5}">
      <dgm:prSet custT="1"/>
      <dgm:spPr/>
      <dgm:t>
        <a:bodyPr/>
        <a:lstStyle/>
        <a:p>
          <a:endParaRPr lang="zh-TW" altLang="en-US" sz="1400"/>
        </a:p>
      </dgm:t>
    </dgm:pt>
    <dgm:pt modelId="{F3D5C669-5B4E-40F8-AB70-A9DD91FAF52E}">
      <dgm:prSet phldrT="[文字]" custT="1"/>
      <dgm:spPr/>
      <dgm:t>
        <a:bodyPr/>
        <a:lstStyle/>
        <a:p>
          <a:r>
            <a:rPr lang="en-US" altLang="en-US" sz="1400" dirty="0" smtClean="0"/>
            <a:t>INVOLVE the user through engaging conversations</a:t>
          </a:r>
          <a:endParaRPr lang="zh-TW" altLang="en-US" sz="1400" dirty="0"/>
        </a:p>
      </dgm:t>
    </dgm:pt>
    <dgm:pt modelId="{845A88EC-6494-4CD1-9591-3B0589F9F568}" type="parTrans" cxnId="{D07AEC4D-AC02-4EFC-A2E2-D8A8D04BB638}">
      <dgm:prSet/>
      <dgm:spPr/>
      <dgm:t>
        <a:bodyPr/>
        <a:lstStyle/>
        <a:p>
          <a:endParaRPr lang="zh-TW" altLang="en-US" sz="1400"/>
        </a:p>
      </dgm:t>
    </dgm:pt>
    <dgm:pt modelId="{394A59D6-FEFA-4D9C-851F-74F409E4B719}" type="sibTrans" cxnId="{D07AEC4D-AC02-4EFC-A2E2-D8A8D04BB638}">
      <dgm:prSet custT="1"/>
      <dgm:spPr/>
      <dgm:t>
        <a:bodyPr/>
        <a:lstStyle/>
        <a:p>
          <a:endParaRPr lang="zh-TW" altLang="en-US" sz="1400"/>
        </a:p>
      </dgm:t>
    </dgm:pt>
    <dgm:pt modelId="{5D1EA26F-3880-4CB6-B9AC-3B7ED578CBB1}">
      <dgm:prSet phldrT="[文字]" custT="1"/>
      <dgm:spPr/>
      <dgm:t>
        <a:bodyPr/>
        <a:lstStyle/>
        <a:p>
          <a:r>
            <a:rPr lang="en-US" altLang="en-US" sz="1400" dirty="0" smtClean="0"/>
            <a:t>INITIATE the creation of user-generated content</a:t>
          </a:r>
          <a:endParaRPr lang="zh-TW" altLang="en-US" sz="1400" dirty="0"/>
        </a:p>
      </dgm:t>
    </dgm:pt>
    <dgm:pt modelId="{56EFF462-C66A-4E81-83CB-926BED15B745}" type="parTrans" cxnId="{09284693-1BBC-449B-A8CF-16CEEC7405B1}">
      <dgm:prSet/>
      <dgm:spPr/>
      <dgm:t>
        <a:bodyPr/>
        <a:lstStyle/>
        <a:p>
          <a:endParaRPr lang="zh-TW" altLang="en-US" sz="1400"/>
        </a:p>
      </dgm:t>
    </dgm:pt>
    <dgm:pt modelId="{285AEF66-E5E9-45C0-BC20-C2A2A4D0BBFB}" type="sibTrans" cxnId="{09284693-1BBC-449B-A8CF-16CEEC7405B1}">
      <dgm:prSet custT="1"/>
      <dgm:spPr/>
      <dgm:t>
        <a:bodyPr/>
        <a:lstStyle/>
        <a:p>
          <a:endParaRPr lang="zh-TW" altLang="en-US" sz="1400"/>
        </a:p>
      </dgm:t>
    </dgm:pt>
    <dgm:pt modelId="{DE281AB4-5325-4C81-919C-F800345C40E7}" type="pres">
      <dgm:prSet presAssocID="{C18B1EE9-9AD5-4ACE-AEAF-CABF6F226C80}" presName="cycle" presStyleCnt="0">
        <dgm:presLayoutVars>
          <dgm:dir/>
          <dgm:resizeHandles val="exact"/>
        </dgm:presLayoutVars>
      </dgm:prSet>
      <dgm:spPr/>
      <dgm:t>
        <a:bodyPr/>
        <a:lstStyle/>
        <a:p>
          <a:endParaRPr lang="zh-TW" altLang="en-US"/>
        </a:p>
      </dgm:t>
    </dgm:pt>
    <dgm:pt modelId="{C58DD9EF-0C8A-44D3-94F2-9BDC7EAE6BAB}" type="pres">
      <dgm:prSet presAssocID="{FE2EBFB7-299B-4151-949A-C5B980159426}" presName="node" presStyleLbl="node1" presStyleIdx="0" presStyleCnt="4">
        <dgm:presLayoutVars>
          <dgm:bulletEnabled val="1"/>
        </dgm:presLayoutVars>
      </dgm:prSet>
      <dgm:spPr/>
      <dgm:t>
        <a:bodyPr/>
        <a:lstStyle/>
        <a:p>
          <a:endParaRPr lang="zh-TW" altLang="en-US"/>
        </a:p>
      </dgm:t>
    </dgm:pt>
    <dgm:pt modelId="{41037397-0FE0-4125-9CDD-05682FA14BC7}" type="pres">
      <dgm:prSet presAssocID="{14C85A20-CB49-4873-BC75-E95994262401}" presName="sibTrans" presStyleLbl="sibTrans2D1" presStyleIdx="0" presStyleCnt="4"/>
      <dgm:spPr/>
      <dgm:t>
        <a:bodyPr/>
        <a:lstStyle/>
        <a:p>
          <a:endParaRPr lang="zh-TW" altLang="en-US"/>
        </a:p>
      </dgm:t>
    </dgm:pt>
    <dgm:pt modelId="{CE8819E9-6DAE-4691-B360-E47E7D2652C7}" type="pres">
      <dgm:prSet presAssocID="{14C85A20-CB49-4873-BC75-E95994262401}" presName="connectorText" presStyleLbl="sibTrans2D1" presStyleIdx="0" presStyleCnt="4"/>
      <dgm:spPr/>
      <dgm:t>
        <a:bodyPr/>
        <a:lstStyle/>
        <a:p>
          <a:endParaRPr lang="zh-TW" altLang="en-US"/>
        </a:p>
      </dgm:t>
    </dgm:pt>
    <dgm:pt modelId="{A2D434BE-72B0-4FD7-A639-A6B6F4CA725B}" type="pres">
      <dgm:prSet presAssocID="{46EF64C8-DAD5-48D2-BF83-320ECD27F6E7}" presName="node" presStyleLbl="node1" presStyleIdx="1" presStyleCnt="4">
        <dgm:presLayoutVars>
          <dgm:bulletEnabled val="1"/>
        </dgm:presLayoutVars>
      </dgm:prSet>
      <dgm:spPr/>
      <dgm:t>
        <a:bodyPr/>
        <a:lstStyle/>
        <a:p>
          <a:endParaRPr lang="zh-TW" altLang="en-US"/>
        </a:p>
      </dgm:t>
    </dgm:pt>
    <dgm:pt modelId="{9B0E3E5E-E137-4E80-95A0-628365C3F4A3}" type="pres">
      <dgm:prSet presAssocID="{B210C0D9-E4D7-4C0A-A054-1C1D18C190CA}" presName="sibTrans" presStyleLbl="sibTrans2D1" presStyleIdx="1" presStyleCnt="4"/>
      <dgm:spPr/>
      <dgm:t>
        <a:bodyPr/>
        <a:lstStyle/>
        <a:p>
          <a:endParaRPr lang="zh-TW" altLang="en-US"/>
        </a:p>
      </dgm:t>
    </dgm:pt>
    <dgm:pt modelId="{0CC21EEE-F81F-467E-9C5A-3E5BB8B44E16}" type="pres">
      <dgm:prSet presAssocID="{B210C0D9-E4D7-4C0A-A054-1C1D18C190CA}" presName="connectorText" presStyleLbl="sibTrans2D1" presStyleIdx="1" presStyleCnt="4"/>
      <dgm:spPr/>
      <dgm:t>
        <a:bodyPr/>
        <a:lstStyle/>
        <a:p>
          <a:endParaRPr lang="zh-TW" altLang="en-US"/>
        </a:p>
      </dgm:t>
    </dgm:pt>
    <dgm:pt modelId="{A94370AB-4FFC-4BA5-8D94-07B7A14B90C0}" type="pres">
      <dgm:prSet presAssocID="{F3D5C669-5B4E-40F8-AB70-A9DD91FAF52E}" presName="node" presStyleLbl="node1" presStyleIdx="2" presStyleCnt="4">
        <dgm:presLayoutVars>
          <dgm:bulletEnabled val="1"/>
        </dgm:presLayoutVars>
      </dgm:prSet>
      <dgm:spPr/>
      <dgm:t>
        <a:bodyPr/>
        <a:lstStyle/>
        <a:p>
          <a:endParaRPr lang="zh-TW" altLang="en-US"/>
        </a:p>
      </dgm:t>
    </dgm:pt>
    <dgm:pt modelId="{E4C67873-838D-49D6-8546-BBD614736DC1}" type="pres">
      <dgm:prSet presAssocID="{394A59D6-FEFA-4D9C-851F-74F409E4B719}" presName="sibTrans" presStyleLbl="sibTrans2D1" presStyleIdx="2" presStyleCnt="4"/>
      <dgm:spPr/>
      <dgm:t>
        <a:bodyPr/>
        <a:lstStyle/>
        <a:p>
          <a:endParaRPr lang="zh-TW" altLang="en-US"/>
        </a:p>
      </dgm:t>
    </dgm:pt>
    <dgm:pt modelId="{5D2FB6F3-E450-4370-AEFD-2EC043BAAE9B}" type="pres">
      <dgm:prSet presAssocID="{394A59D6-FEFA-4D9C-851F-74F409E4B719}" presName="connectorText" presStyleLbl="sibTrans2D1" presStyleIdx="2" presStyleCnt="4"/>
      <dgm:spPr/>
      <dgm:t>
        <a:bodyPr/>
        <a:lstStyle/>
        <a:p>
          <a:endParaRPr lang="zh-TW" altLang="en-US"/>
        </a:p>
      </dgm:t>
    </dgm:pt>
    <dgm:pt modelId="{89282C58-15DF-4082-A9DF-47595D575B29}" type="pres">
      <dgm:prSet presAssocID="{5D1EA26F-3880-4CB6-B9AC-3B7ED578CBB1}" presName="node" presStyleLbl="node1" presStyleIdx="3" presStyleCnt="4">
        <dgm:presLayoutVars>
          <dgm:bulletEnabled val="1"/>
        </dgm:presLayoutVars>
      </dgm:prSet>
      <dgm:spPr/>
      <dgm:t>
        <a:bodyPr/>
        <a:lstStyle/>
        <a:p>
          <a:endParaRPr lang="zh-TW" altLang="en-US"/>
        </a:p>
      </dgm:t>
    </dgm:pt>
    <dgm:pt modelId="{9A373762-EBB1-4DE8-A0BC-6F9AE9EC6632}" type="pres">
      <dgm:prSet presAssocID="{285AEF66-E5E9-45C0-BC20-C2A2A4D0BBFB}" presName="sibTrans" presStyleLbl="sibTrans2D1" presStyleIdx="3" presStyleCnt="4"/>
      <dgm:spPr/>
      <dgm:t>
        <a:bodyPr/>
        <a:lstStyle/>
        <a:p>
          <a:endParaRPr lang="zh-TW" altLang="en-US"/>
        </a:p>
      </dgm:t>
    </dgm:pt>
    <dgm:pt modelId="{66DC4D24-F9D5-475E-A4B7-84D73B445C14}" type="pres">
      <dgm:prSet presAssocID="{285AEF66-E5E9-45C0-BC20-C2A2A4D0BBFB}" presName="connectorText" presStyleLbl="sibTrans2D1" presStyleIdx="3" presStyleCnt="4"/>
      <dgm:spPr/>
      <dgm:t>
        <a:bodyPr/>
        <a:lstStyle/>
        <a:p>
          <a:endParaRPr lang="zh-TW" altLang="en-US"/>
        </a:p>
      </dgm:t>
    </dgm:pt>
  </dgm:ptLst>
  <dgm:cxnLst>
    <dgm:cxn modelId="{1ABBAD6B-7562-4449-ADEE-05CEDAB6991B}" type="presOf" srcId="{C18B1EE9-9AD5-4ACE-AEAF-CABF6F226C80}" destId="{DE281AB4-5325-4C81-919C-F800345C40E7}" srcOrd="0" destOrd="0" presId="urn:microsoft.com/office/officeart/2005/8/layout/cycle2"/>
    <dgm:cxn modelId="{CC0D46D9-1E74-41C2-9D81-CEF760D8424F}" type="presOf" srcId="{14C85A20-CB49-4873-BC75-E95994262401}" destId="{CE8819E9-6DAE-4691-B360-E47E7D2652C7}" srcOrd="1" destOrd="0" presId="urn:microsoft.com/office/officeart/2005/8/layout/cycle2"/>
    <dgm:cxn modelId="{3673E9B9-B1CB-426E-8E89-6789547C3659}" type="presOf" srcId="{FE2EBFB7-299B-4151-949A-C5B980159426}" destId="{C58DD9EF-0C8A-44D3-94F2-9BDC7EAE6BAB}" srcOrd="0" destOrd="0" presId="urn:microsoft.com/office/officeart/2005/8/layout/cycle2"/>
    <dgm:cxn modelId="{532F0569-CAE3-47DF-A7BA-4191CD07FE81}" srcId="{C18B1EE9-9AD5-4ACE-AEAF-CABF6F226C80}" destId="{FE2EBFB7-299B-4151-949A-C5B980159426}" srcOrd="0" destOrd="0" parTransId="{7A5489CE-8C20-451F-B2DB-CCB2E4501A0C}" sibTransId="{14C85A20-CB49-4873-BC75-E95994262401}"/>
    <dgm:cxn modelId="{A8D46613-C9C8-480A-84CE-079C35CF55F5}" srcId="{C18B1EE9-9AD5-4ACE-AEAF-CABF6F226C80}" destId="{46EF64C8-DAD5-48D2-BF83-320ECD27F6E7}" srcOrd="1" destOrd="0" parTransId="{27B17861-4FE7-419D-93B9-DC8AFEE60857}" sibTransId="{B210C0D9-E4D7-4C0A-A054-1C1D18C190CA}"/>
    <dgm:cxn modelId="{E3003C33-5B01-43A2-B192-3685B58CCF0A}" type="presOf" srcId="{46EF64C8-DAD5-48D2-BF83-320ECD27F6E7}" destId="{A2D434BE-72B0-4FD7-A639-A6B6F4CA725B}" srcOrd="0" destOrd="0" presId="urn:microsoft.com/office/officeart/2005/8/layout/cycle2"/>
    <dgm:cxn modelId="{2E349C06-FF71-4062-9BB3-E343CE4AFEF2}" type="presOf" srcId="{5D1EA26F-3880-4CB6-B9AC-3B7ED578CBB1}" destId="{89282C58-15DF-4082-A9DF-47595D575B29}" srcOrd="0" destOrd="0" presId="urn:microsoft.com/office/officeart/2005/8/layout/cycle2"/>
    <dgm:cxn modelId="{09284693-1BBC-449B-A8CF-16CEEC7405B1}" srcId="{C18B1EE9-9AD5-4ACE-AEAF-CABF6F226C80}" destId="{5D1EA26F-3880-4CB6-B9AC-3B7ED578CBB1}" srcOrd="3" destOrd="0" parTransId="{56EFF462-C66A-4E81-83CB-926BED15B745}" sibTransId="{285AEF66-E5E9-45C0-BC20-C2A2A4D0BBFB}"/>
    <dgm:cxn modelId="{E70A820F-4E4F-4C83-82A8-79C4D51C35F4}" type="presOf" srcId="{F3D5C669-5B4E-40F8-AB70-A9DD91FAF52E}" destId="{A94370AB-4FFC-4BA5-8D94-07B7A14B90C0}" srcOrd="0" destOrd="0" presId="urn:microsoft.com/office/officeart/2005/8/layout/cycle2"/>
    <dgm:cxn modelId="{FA58C62A-B401-4218-A9DB-46AB29110CBF}" type="presOf" srcId="{285AEF66-E5E9-45C0-BC20-C2A2A4D0BBFB}" destId="{66DC4D24-F9D5-475E-A4B7-84D73B445C14}" srcOrd="1" destOrd="0" presId="urn:microsoft.com/office/officeart/2005/8/layout/cycle2"/>
    <dgm:cxn modelId="{527CA67D-E6A7-48EE-8BC8-C81A0F852AF3}" type="presOf" srcId="{285AEF66-E5E9-45C0-BC20-C2A2A4D0BBFB}" destId="{9A373762-EBB1-4DE8-A0BC-6F9AE9EC6632}" srcOrd="0" destOrd="0" presId="urn:microsoft.com/office/officeart/2005/8/layout/cycle2"/>
    <dgm:cxn modelId="{D07AEC4D-AC02-4EFC-A2E2-D8A8D04BB638}" srcId="{C18B1EE9-9AD5-4ACE-AEAF-CABF6F226C80}" destId="{F3D5C669-5B4E-40F8-AB70-A9DD91FAF52E}" srcOrd="2" destOrd="0" parTransId="{845A88EC-6494-4CD1-9591-3B0589F9F568}" sibTransId="{394A59D6-FEFA-4D9C-851F-74F409E4B719}"/>
    <dgm:cxn modelId="{A3E311C2-46AB-4EE0-B0FB-052981588A0E}" type="presOf" srcId="{394A59D6-FEFA-4D9C-851F-74F409E4B719}" destId="{5D2FB6F3-E450-4370-AEFD-2EC043BAAE9B}" srcOrd="1" destOrd="0" presId="urn:microsoft.com/office/officeart/2005/8/layout/cycle2"/>
    <dgm:cxn modelId="{84CCC435-AA98-4C8F-A39B-F9D6AF983F44}" type="presOf" srcId="{B210C0D9-E4D7-4C0A-A054-1C1D18C190CA}" destId="{0CC21EEE-F81F-467E-9C5A-3E5BB8B44E16}" srcOrd="1" destOrd="0" presId="urn:microsoft.com/office/officeart/2005/8/layout/cycle2"/>
    <dgm:cxn modelId="{EB3A86B7-6DE2-4F93-B8C0-172E86E07E1B}" type="presOf" srcId="{14C85A20-CB49-4873-BC75-E95994262401}" destId="{41037397-0FE0-4125-9CDD-05682FA14BC7}" srcOrd="0" destOrd="0" presId="urn:microsoft.com/office/officeart/2005/8/layout/cycle2"/>
    <dgm:cxn modelId="{47058198-9BD2-476E-9A73-5BF98EC2E54C}" type="presOf" srcId="{394A59D6-FEFA-4D9C-851F-74F409E4B719}" destId="{E4C67873-838D-49D6-8546-BBD614736DC1}" srcOrd="0" destOrd="0" presId="urn:microsoft.com/office/officeart/2005/8/layout/cycle2"/>
    <dgm:cxn modelId="{033769B3-907C-4523-B89A-22A2F5545749}" type="presOf" srcId="{B210C0D9-E4D7-4C0A-A054-1C1D18C190CA}" destId="{9B0E3E5E-E137-4E80-95A0-628365C3F4A3}" srcOrd="0" destOrd="0" presId="urn:microsoft.com/office/officeart/2005/8/layout/cycle2"/>
    <dgm:cxn modelId="{AF40C61B-9383-454A-8178-FB0CD26B698B}" type="presParOf" srcId="{DE281AB4-5325-4C81-919C-F800345C40E7}" destId="{C58DD9EF-0C8A-44D3-94F2-9BDC7EAE6BAB}" srcOrd="0" destOrd="0" presId="urn:microsoft.com/office/officeart/2005/8/layout/cycle2"/>
    <dgm:cxn modelId="{2007CFBE-F003-4B32-A044-E451AAFE5496}" type="presParOf" srcId="{DE281AB4-5325-4C81-919C-F800345C40E7}" destId="{41037397-0FE0-4125-9CDD-05682FA14BC7}" srcOrd="1" destOrd="0" presId="urn:microsoft.com/office/officeart/2005/8/layout/cycle2"/>
    <dgm:cxn modelId="{9155160A-FB46-491B-83BF-4CA6EF316F14}" type="presParOf" srcId="{41037397-0FE0-4125-9CDD-05682FA14BC7}" destId="{CE8819E9-6DAE-4691-B360-E47E7D2652C7}" srcOrd="0" destOrd="0" presId="urn:microsoft.com/office/officeart/2005/8/layout/cycle2"/>
    <dgm:cxn modelId="{4CE27933-E39E-4542-A33B-1116E5685326}" type="presParOf" srcId="{DE281AB4-5325-4C81-919C-F800345C40E7}" destId="{A2D434BE-72B0-4FD7-A639-A6B6F4CA725B}" srcOrd="2" destOrd="0" presId="urn:microsoft.com/office/officeart/2005/8/layout/cycle2"/>
    <dgm:cxn modelId="{141F2119-9EDA-4DE0-A788-34B5733D8C2D}" type="presParOf" srcId="{DE281AB4-5325-4C81-919C-F800345C40E7}" destId="{9B0E3E5E-E137-4E80-95A0-628365C3F4A3}" srcOrd="3" destOrd="0" presId="urn:microsoft.com/office/officeart/2005/8/layout/cycle2"/>
    <dgm:cxn modelId="{E911AFEB-0008-490B-BB8F-3F14EAC9B31A}" type="presParOf" srcId="{9B0E3E5E-E137-4E80-95A0-628365C3F4A3}" destId="{0CC21EEE-F81F-467E-9C5A-3E5BB8B44E16}" srcOrd="0" destOrd="0" presId="urn:microsoft.com/office/officeart/2005/8/layout/cycle2"/>
    <dgm:cxn modelId="{A6724EFD-B6CD-448D-804E-413410085CE9}" type="presParOf" srcId="{DE281AB4-5325-4C81-919C-F800345C40E7}" destId="{A94370AB-4FFC-4BA5-8D94-07B7A14B90C0}" srcOrd="4" destOrd="0" presId="urn:microsoft.com/office/officeart/2005/8/layout/cycle2"/>
    <dgm:cxn modelId="{17515D2C-E42F-41DF-BFF3-AF633A7E15A1}" type="presParOf" srcId="{DE281AB4-5325-4C81-919C-F800345C40E7}" destId="{E4C67873-838D-49D6-8546-BBD614736DC1}" srcOrd="5" destOrd="0" presId="urn:microsoft.com/office/officeart/2005/8/layout/cycle2"/>
    <dgm:cxn modelId="{06DE7F68-9690-4932-9305-0B48F66896B9}" type="presParOf" srcId="{E4C67873-838D-49D6-8546-BBD614736DC1}" destId="{5D2FB6F3-E450-4370-AEFD-2EC043BAAE9B}" srcOrd="0" destOrd="0" presId="urn:microsoft.com/office/officeart/2005/8/layout/cycle2"/>
    <dgm:cxn modelId="{3EE2593E-65BE-40FD-8BCB-77418678820B}" type="presParOf" srcId="{DE281AB4-5325-4C81-919C-F800345C40E7}" destId="{89282C58-15DF-4082-A9DF-47595D575B29}" srcOrd="6" destOrd="0" presId="urn:microsoft.com/office/officeart/2005/8/layout/cycle2"/>
    <dgm:cxn modelId="{5BD4F5F3-7795-4F91-B1FA-A3521100AD7A}" type="presParOf" srcId="{DE281AB4-5325-4C81-919C-F800345C40E7}" destId="{9A373762-EBB1-4DE8-A0BC-6F9AE9EC6632}" srcOrd="7" destOrd="0" presId="urn:microsoft.com/office/officeart/2005/8/layout/cycle2"/>
    <dgm:cxn modelId="{E65B8F47-F857-4B2C-9BE6-795675DFF07D}" type="presParOf" srcId="{9A373762-EBB1-4DE8-A0BC-6F9AE9EC6632}" destId="{66DC4D24-F9D5-475E-A4B7-84D73B445C1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DD9EF-0C8A-44D3-94F2-9BDC7EAE6BAB}">
      <dsp:nvSpPr>
        <dsp:cNvPr id="0" name=""/>
        <dsp:cNvSpPr/>
      </dsp:nvSpPr>
      <dsp:spPr>
        <a:xfrm>
          <a:off x="2998193" y="451"/>
          <a:ext cx="1683788" cy="1683788"/>
        </a:xfrm>
        <a:prstGeom prst="ellipse">
          <a:avLst/>
        </a:prstGeom>
        <a:solidFill>
          <a:schemeClr val="accent1">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en-US" sz="1400" kern="1200" dirty="0" smtClean="0"/>
            <a:t>INTEGRATE your activities into your users' life to avoid being a nuisance</a:t>
          </a:r>
          <a:endParaRPr lang="zh-TW" altLang="en-US" sz="1400" kern="1200" dirty="0"/>
        </a:p>
      </dsp:txBody>
      <dsp:txXfrm>
        <a:off x="3244778" y="247036"/>
        <a:ext cx="1190618" cy="1190618"/>
      </dsp:txXfrm>
    </dsp:sp>
    <dsp:sp modelId="{41037397-0FE0-4125-9CDD-05682FA14BC7}">
      <dsp:nvSpPr>
        <dsp:cNvPr id="0" name=""/>
        <dsp:cNvSpPr/>
      </dsp:nvSpPr>
      <dsp:spPr>
        <a:xfrm rot="2700000">
          <a:off x="4501022" y="1442249"/>
          <a:ext cx="446217" cy="56827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1">
              <a:tint val="60000"/>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a:off x="4520626" y="1508577"/>
        <a:ext cx="312352" cy="340966"/>
      </dsp:txXfrm>
    </dsp:sp>
    <dsp:sp modelId="{A2D434BE-72B0-4FD7-A639-A6B6F4CA725B}">
      <dsp:nvSpPr>
        <dsp:cNvPr id="0" name=""/>
        <dsp:cNvSpPr/>
      </dsp:nvSpPr>
      <dsp:spPr>
        <a:xfrm>
          <a:off x="4784139" y="1786397"/>
          <a:ext cx="1683788" cy="1683788"/>
        </a:xfrm>
        <a:prstGeom prst="ellipse">
          <a:avLst/>
        </a:prstGeom>
        <a:solidFill>
          <a:schemeClr val="accent1">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en-US" sz="1400" kern="1200" dirty="0" smtClean="0"/>
            <a:t>INDIVIDUALIZE your activities to take account of user preferences and interests</a:t>
          </a:r>
          <a:endParaRPr lang="zh-TW" altLang="en-US" sz="1400" kern="1200" dirty="0"/>
        </a:p>
      </dsp:txBody>
      <dsp:txXfrm>
        <a:off x="5030724" y="2032982"/>
        <a:ext cx="1190618" cy="1190618"/>
      </dsp:txXfrm>
    </dsp:sp>
    <dsp:sp modelId="{9B0E3E5E-E137-4E80-95A0-628365C3F4A3}">
      <dsp:nvSpPr>
        <dsp:cNvPr id="0" name=""/>
        <dsp:cNvSpPr/>
      </dsp:nvSpPr>
      <dsp:spPr>
        <a:xfrm rot="8100000">
          <a:off x="4518881" y="3228195"/>
          <a:ext cx="446217" cy="56827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1">
              <a:tint val="60000"/>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rot="10800000">
        <a:off x="4633142" y="3294523"/>
        <a:ext cx="312352" cy="340966"/>
      </dsp:txXfrm>
    </dsp:sp>
    <dsp:sp modelId="{A94370AB-4FFC-4BA5-8D94-07B7A14B90C0}">
      <dsp:nvSpPr>
        <dsp:cNvPr id="0" name=""/>
        <dsp:cNvSpPr/>
      </dsp:nvSpPr>
      <dsp:spPr>
        <a:xfrm>
          <a:off x="2998193" y="3572343"/>
          <a:ext cx="1683788" cy="1683788"/>
        </a:xfrm>
        <a:prstGeom prst="ellipse">
          <a:avLst/>
        </a:prstGeom>
        <a:solidFill>
          <a:schemeClr val="accent1">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en-US" sz="1400" kern="1200" dirty="0" smtClean="0"/>
            <a:t>INVOLVE the user through engaging conversations</a:t>
          </a:r>
          <a:endParaRPr lang="zh-TW" altLang="en-US" sz="1400" kern="1200" dirty="0"/>
        </a:p>
      </dsp:txBody>
      <dsp:txXfrm>
        <a:off x="3244778" y="3818928"/>
        <a:ext cx="1190618" cy="1190618"/>
      </dsp:txXfrm>
    </dsp:sp>
    <dsp:sp modelId="{E4C67873-838D-49D6-8546-BBD614736DC1}">
      <dsp:nvSpPr>
        <dsp:cNvPr id="0" name=""/>
        <dsp:cNvSpPr/>
      </dsp:nvSpPr>
      <dsp:spPr>
        <a:xfrm rot="13500000">
          <a:off x="2732935" y="3246055"/>
          <a:ext cx="446217" cy="56827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1">
              <a:tint val="60000"/>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rot="10800000">
        <a:off x="2847196" y="3407039"/>
        <a:ext cx="312352" cy="340966"/>
      </dsp:txXfrm>
    </dsp:sp>
    <dsp:sp modelId="{89282C58-15DF-4082-A9DF-47595D575B29}">
      <dsp:nvSpPr>
        <dsp:cNvPr id="0" name=""/>
        <dsp:cNvSpPr/>
      </dsp:nvSpPr>
      <dsp:spPr>
        <a:xfrm>
          <a:off x="1212247" y="1786397"/>
          <a:ext cx="1683788" cy="1683788"/>
        </a:xfrm>
        <a:prstGeom prst="ellipse">
          <a:avLst/>
        </a:prstGeom>
        <a:solidFill>
          <a:schemeClr val="accent1">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en-US" sz="1400" kern="1200" dirty="0" smtClean="0"/>
            <a:t>INITIATE the creation of user-generated content</a:t>
          </a:r>
          <a:endParaRPr lang="zh-TW" altLang="en-US" sz="1400" kern="1200" dirty="0"/>
        </a:p>
      </dsp:txBody>
      <dsp:txXfrm>
        <a:off x="1458832" y="2032982"/>
        <a:ext cx="1190618" cy="1190618"/>
      </dsp:txXfrm>
    </dsp:sp>
    <dsp:sp modelId="{9A373762-EBB1-4DE8-A0BC-6F9AE9EC6632}">
      <dsp:nvSpPr>
        <dsp:cNvPr id="0" name=""/>
        <dsp:cNvSpPr/>
      </dsp:nvSpPr>
      <dsp:spPr>
        <a:xfrm rot="18900000">
          <a:off x="2715076" y="1460109"/>
          <a:ext cx="446217" cy="56827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1">
              <a:tint val="60000"/>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a:off x="2734680" y="1621093"/>
        <a:ext cx="312352" cy="34096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91A659-703C-43D1-A389-CD5D65D0EB79}" type="datetimeFigureOut">
              <a:rPr lang="zh-TW" altLang="en-US" smtClean="0"/>
              <a:t>2012/12/4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20AEDE-7596-4C37-B827-000ECBBAE1F5}" type="slidenum">
              <a:rPr lang="zh-TW" altLang="en-US" smtClean="0"/>
              <a:t>‹#›</a:t>
            </a:fld>
            <a:endParaRPr lang="zh-TW" altLang="en-US"/>
          </a:p>
        </p:txBody>
      </p:sp>
    </p:spTree>
    <p:extLst>
      <p:ext uri="{BB962C8B-B14F-4D97-AF65-F5344CB8AC3E}">
        <p14:creationId xmlns:p14="http://schemas.microsoft.com/office/powerpoint/2010/main" val="3439453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2"/>
      </p:bgRef>
    </p:bg>
    <p:spTree>
      <p:nvGrpSpPr>
        <p:cNvPr id="1" name=""/>
        <p:cNvGrpSpPr/>
        <p:nvPr/>
      </p:nvGrpSpPr>
      <p:grpSpPr>
        <a:xfrm>
          <a:off x="0" y="0"/>
          <a:ext cx="0" cy="0"/>
          <a:chOff x="0" y="0"/>
          <a:chExt cx="0" cy="0"/>
        </a:xfrm>
      </p:grpSpPr>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副標題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28" name="日期版面配置區 27"/>
          <p:cNvSpPr>
            <a:spLocks noGrp="1"/>
          </p:cNvSpPr>
          <p:nvPr>
            <p:ph type="dt" sz="half" idx="10"/>
          </p:nvPr>
        </p:nvSpPr>
        <p:spPr/>
        <p:txBody>
          <a:bodyPr/>
          <a:lstStyle/>
          <a:p>
            <a:fld id="{CD8DED6B-C1EE-42E7-BDF2-87659AAEC1B6}" type="datetime1">
              <a:rPr lang="zh-TW" altLang="en-US" smtClean="0"/>
              <a:t>2012/12/4</a:t>
            </a:fld>
            <a:endParaRPr lang="zh-TW" altLang="en-US"/>
          </a:p>
        </p:txBody>
      </p:sp>
      <p:sp>
        <p:nvSpPr>
          <p:cNvPr id="17" name="頁尾版面配置區 16"/>
          <p:cNvSpPr>
            <a:spLocks noGrp="1"/>
          </p:cNvSpPr>
          <p:nvPr>
            <p:ph type="ftr" sz="quarter" idx="11"/>
          </p:nvPr>
        </p:nvSpPr>
        <p:spPr/>
        <p:txBody>
          <a:bodyPr/>
          <a:lstStyle/>
          <a:p>
            <a:endParaRPr lang="zh-TW" altLang="en-US"/>
          </a:p>
        </p:txBody>
      </p:sp>
      <p:sp>
        <p:nvSpPr>
          <p:cNvPr id="7" name="直線接點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橢圓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橢圓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投影片編號版面配置區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71DC4DE-A2F2-49A4-8B99-A1B0EFC0B029}" type="slidenum">
              <a:rPr lang="zh-TW" altLang="en-US" smtClean="0"/>
              <a:t>‹#›</a:t>
            </a:fld>
            <a:endParaRPr lang="zh-TW" altLang="en-US"/>
          </a:p>
        </p:txBody>
      </p:sp>
      <p:sp>
        <p:nvSpPr>
          <p:cNvPr id="8" name="標題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1886DD02-2595-48D4-AD5F-415991C27F20}" type="datetime1">
              <a:rPr lang="zh-TW" altLang="en-US" smtClean="0"/>
              <a:t>2012/12/4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71DC4DE-A2F2-49A4-8B99-A1B0EFC0B029}"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bg>
      <p:bgRef idx="1001">
        <a:schemeClr val="bg2"/>
      </p:bgRef>
    </p:bg>
    <p:spTree>
      <p:nvGrpSpPr>
        <p:cNvPr id="1" name=""/>
        <p:cNvGrpSpPr/>
        <p:nvPr/>
      </p:nvGrpSpPr>
      <p:grpSpPr>
        <a:xfrm>
          <a:off x="0" y="0"/>
          <a:ext cx="0" cy="0"/>
          <a:chOff x="0" y="0"/>
          <a:chExt cx="0" cy="0"/>
        </a:xfrm>
      </p:grpSpPr>
      <p:sp>
        <p:nvSpPr>
          <p:cNvPr id="7" name="矩形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矩形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直線接點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橢圓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橢圓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投影片編號版面配置區 5"/>
          <p:cNvSpPr>
            <a:spLocks noGrp="1"/>
          </p:cNvSpPr>
          <p:nvPr>
            <p:ph type="sldNum" sz="quarter" idx="12"/>
          </p:nvPr>
        </p:nvSpPr>
        <p:spPr>
          <a:xfrm>
            <a:off x="6915912" y="3009901"/>
            <a:ext cx="457200" cy="441325"/>
          </a:xfrm>
        </p:spPr>
        <p:txBody>
          <a:bodyPr/>
          <a:lstStyle/>
          <a:p>
            <a:fld id="{571DC4DE-A2F2-49A4-8B99-A1B0EFC0B029}" type="slidenum">
              <a:rPr lang="zh-TW" altLang="en-US" smtClean="0"/>
              <a:t>‹#›</a:t>
            </a:fld>
            <a:endParaRPr lang="zh-TW" altLang="en-US"/>
          </a:p>
        </p:txBody>
      </p:sp>
      <p:sp>
        <p:nvSpPr>
          <p:cNvPr id="3" name="直排文字版面配置區 2"/>
          <p:cNvSpPr>
            <a:spLocks noGrp="1"/>
          </p:cNvSpPr>
          <p:nvPr>
            <p:ph type="body" orient="vert" idx="1"/>
          </p:nvPr>
        </p:nvSpPr>
        <p:spPr>
          <a:xfrm>
            <a:off x="304800" y="304800"/>
            <a:ext cx="6553200" cy="5821366"/>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12B3503B-A440-436B-A0D1-59FEEC9E1B51}" type="datetime1">
              <a:rPr lang="zh-TW" altLang="en-US" smtClean="0"/>
              <a:t>2012/12/4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2" name="直排標題 1"/>
          <p:cNvSpPr>
            <a:spLocks noGrp="1"/>
          </p:cNvSpPr>
          <p:nvPr>
            <p:ph type="title" orient="vert"/>
          </p:nvPr>
        </p:nvSpPr>
        <p:spPr>
          <a:xfrm>
            <a:off x="7391400" y="304801"/>
            <a:ext cx="1447800" cy="5851525"/>
          </a:xfrm>
        </p:spPr>
        <p:txBody>
          <a:bodyPr vert="eaVert"/>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accent3">
                    <a:shade val="75000"/>
                  </a:schemeClr>
                </a:solidFill>
              </a:defRPr>
            </a:lvl1pPr>
          </a:lstStyle>
          <a:p>
            <a:r>
              <a:rPr kumimoji="0" lang="zh-TW" altLang="en-US" smtClean="0"/>
              <a:t>按一下以編輯母片標題樣式</a:t>
            </a:r>
            <a:endParaRPr kumimoji="0" lang="en-US"/>
          </a:p>
        </p:txBody>
      </p:sp>
      <p:sp>
        <p:nvSpPr>
          <p:cNvPr id="4" name="日期版面配置區 3"/>
          <p:cNvSpPr>
            <a:spLocks noGrp="1"/>
          </p:cNvSpPr>
          <p:nvPr>
            <p:ph type="dt" sz="half" idx="10"/>
          </p:nvPr>
        </p:nvSpPr>
        <p:spPr/>
        <p:txBody>
          <a:bodyPr/>
          <a:lstStyle/>
          <a:p>
            <a:fld id="{B5493D3C-89FC-4E92-B131-9E475534CEBD}" type="datetime1">
              <a:rPr lang="zh-TW" altLang="en-US" smtClean="0"/>
              <a:t>2012/12/4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4361688" y="1026372"/>
            <a:ext cx="457200" cy="441325"/>
          </a:xfrm>
        </p:spPr>
        <p:txBody>
          <a:bodyPr/>
          <a:lstStyle/>
          <a:p>
            <a:fld id="{571DC4DE-A2F2-49A4-8B99-A1B0EFC0B029}" type="slidenum">
              <a:rPr lang="zh-TW" altLang="en-US" smtClean="0"/>
              <a:t>‹#›</a:t>
            </a:fld>
            <a:endParaRPr lang="zh-TW" altLang="en-US"/>
          </a:p>
        </p:txBody>
      </p:sp>
      <p:sp>
        <p:nvSpPr>
          <p:cNvPr id="8" name="內容版面配置區 7"/>
          <p:cNvSpPr>
            <a:spLocks noGrp="1"/>
          </p:cNvSpPr>
          <p:nvPr>
            <p:ph sz="quarter" idx="1"/>
          </p:nvPr>
        </p:nvSpPr>
        <p:spPr>
          <a:xfrm>
            <a:off x="301752" y="1527048"/>
            <a:ext cx="850392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1"/>
      </p:bgRef>
    </p:bg>
    <p:spTree>
      <p:nvGrpSpPr>
        <p:cNvPr id="1" name=""/>
        <p:cNvGrpSpPr/>
        <p:nvPr/>
      </p:nvGrpSpPr>
      <p:grpSpPr>
        <a:xfrm>
          <a:off x="0" y="0"/>
          <a:ext cx="0" cy="0"/>
          <a:chOff x="0" y="0"/>
          <a:chExt cx="0" cy="0"/>
        </a:xfrm>
      </p:grpSpPr>
      <p:sp>
        <p:nvSpPr>
          <p:cNvPr id="17" name="矩形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文字版面配置區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13" name="矩形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矩形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頁尾版面配置區 4"/>
          <p:cNvSpPr>
            <a:spLocks noGrp="1"/>
          </p:cNvSpPr>
          <p:nvPr>
            <p:ph type="ftr" sz="quarter" idx="11"/>
          </p:nvPr>
        </p:nvSpPr>
        <p:spPr/>
        <p:txBody>
          <a:bodyPr/>
          <a:lstStyle/>
          <a:p>
            <a:endParaRPr lang="zh-TW" altLang="en-US"/>
          </a:p>
        </p:txBody>
      </p:sp>
      <p:sp>
        <p:nvSpPr>
          <p:cNvPr id="4" name="日期版面配置區 3"/>
          <p:cNvSpPr>
            <a:spLocks noGrp="1"/>
          </p:cNvSpPr>
          <p:nvPr>
            <p:ph type="dt" sz="half" idx="10"/>
          </p:nvPr>
        </p:nvSpPr>
        <p:spPr/>
        <p:txBody>
          <a:bodyPr/>
          <a:lstStyle/>
          <a:p>
            <a:fld id="{2300F772-F121-49CD-B70F-CD4EB0D82470}" type="datetime1">
              <a:rPr lang="zh-TW" altLang="en-US" smtClean="0"/>
              <a:t>2012/12/4</a:t>
            </a:fld>
            <a:endParaRPr lang="zh-TW" altLang="en-US"/>
          </a:p>
        </p:txBody>
      </p:sp>
      <p:sp>
        <p:nvSpPr>
          <p:cNvPr id="8" name="直線接點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橢圓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橢圓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投影片編號版面配置區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71DC4DE-A2F2-49A4-8B99-A1B0EFC0B029}" type="slidenum">
              <a:rPr lang="zh-TW" altLang="en-US" smtClean="0"/>
              <a:t>‹#›</a:t>
            </a:fld>
            <a:endParaRPr lang="zh-TW" altLang="en-US"/>
          </a:p>
        </p:txBody>
      </p:sp>
      <p:sp>
        <p:nvSpPr>
          <p:cNvPr id="2" name="標題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301752" y="228600"/>
            <a:ext cx="8534400" cy="758952"/>
          </a:xfrm>
        </p:spPr>
        <p:txBody>
          <a:bodyPr/>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a:xfrm>
            <a:off x="5791200" y="6409944"/>
            <a:ext cx="3044952" cy="365760"/>
          </a:xfrm>
        </p:spPr>
        <p:txBody>
          <a:bodyPr/>
          <a:lstStyle/>
          <a:p>
            <a:fld id="{7C3F007B-3A1E-4F13-A100-9000EA197E5F}" type="datetime1">
              <a:rPr lang="zh-TW" altLang="en-US" smtClean="0"/>
              <a:t>2012/12/4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71DC4DE-A2F2-49A4-8B99-A1B0EFC0B029}" type="slidenum">
              <a:rPr lang="zh-TW" altLang="en-US" smtClean="0"/>
              <a:t>‹#›</a:t>
            </a:fld>
            <a:endParaRPr lang="zh-TW" altLang="en-US"/>
          </a:p>
        </p:txBody>
      </p:sp>
      <p:sp>
        <p:nvSpPr>
          <p:cNvPr id="8" name="直線接點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內容版面配置區 9"/>
          <p:cNvSpPr>
            <a:spLocks noGrp="1"/>
          </p:cNvSpPr>
          <p:nvPr>
            <p:ph sz="half" idx="1"/>
          </p:nvPr>
        </p:nvSpPr>
        <p:spPr>
          <a:xfrm>
            <a:off x="301752" y="1371600"/>
            <a:ext cx="4038600" cy="4681728"/>
          </a:xfrm>
        </p:spPr>
        <p:txBody>
          <a:bodyPr/>
          <a:lstStyle>
            <a:lvl1pPr>
              <a:defRPr sz="2500"/>
            </a:lvl1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2" name="內容版面配置區 11"/>
          <p:cNvSpPr>
            <a:spLocks noGrp="1"/>
          </p:cNvSpPr>
          <p:nvPr>
            <p:ph sz="half" idx="2"/>
          </p:nvPr>
        </p:nvSpPr>
        <p:spPr>
          <a:xfrm>
            <a:off x="4800600" y="1371600"/>
            <a:ext cx="4038600" cy="4681728"/>
          </a:xfrm>
        </p:spPr>
        <p:txBody>
          <a:bodyPr/>
          <a:lstStyle>
            <a:lvl1pPr>
              <a:defRPr sz="2500"/>
            </a:lvl1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1">
        <a:schemeClr val="bg2"/>
      </p:bgRef>
    </p:bg>
    <p:spTree>
      <p:nvGrpSpPr>
        <p:cNvPr id="1" name=""/>
        <p:cNvGrpSpPr/>
        <p:nvPr/>
      </p:nvGrpSpPr>
      <p:grpSpPr>
        <a:xfrm>
          <a:off x="0" y="0"/>
          <a:ext cx="0" cy="0"/>
          <a:chOff x="0" y="0"/>
          <a:chExt cx="0" cy="0"/>
        </a:xfrm>
      </p:grpSpPr>
      <p:sp>
        <p:nvSpPr>
          <p:cNvPr id="10" name="直線接點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矩形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矩形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矩形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矩形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矩形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文字版面配置區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7" name="日期版面配置區 6"/>
          <p:cNvSpPr>
            <a:spLocks noGrp="1"/>
          </p:cNvSpPr>
          <p:nvPr>
            <p:ph type="dt" sz="half" idx="10"/>
          </p:nvPr>
        </p:nvSpPr>
        <p:spPr/>
        <p:txBody>
          <a:bodyPr/>
          <a:lstStyle/>
          <a:p>
            <a:fld id="{88D69049-8F54-4BE7-920F-628AD3D026C1}" type="datetime1">
              <a:rPr lang="zh-TW" altLang="en-US" smtClean="0"/>
              <a:t>2012/12/4</a:t>
            </a:fld>
            <a:endParaRPr lang="zh-TW" altLang="en-US"/>
          </a:p>
        </p:txBody>
      </p:sp>
      <p:sp>
        <p:nvSpPr>
          <p:cNvPr id="8" name="頁尾版面配置區 7"/>
          <p:cNvSpPr>
            <a:spLocks noGrp="1"/>
          </p:cNvSpPr>
          <p:nvPr>
            <p:ph type="ftr" sz="quarter" idx="11"/>
          </p:nvPr>
        </p:nvSpPr>
        <p:spPr>
          <a:xfrm>
            <a:off x="304800" y="6409944"/>
            <a:ext cx="3581400" cy="365760"/>
          </a:xfrm>
        </p:spPr>
        <p:txBody>
          <a:bodyPr/>
          <a:lstStyle/>
          <a:p>
            <a:endParaRPr lang="zh-TW" altLang="en-US"/>
          </a:p>
        </p:txBody>
      </p:sp>
      <p:sp>
        <p:nvSpPr>
          <p:cNvPr id="15" name="直線接點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內容版面配置區 23"/>
          <p:cNvSpPr>
            <a:spLocks noGrp="1"/>
          </p:cNvSpPr>
          <p:nvPr>
            <p:ph sz="quarter" idx="2"/>
          </p:nvPr>
        </p:nvSpPr>
        <p:spPr>
          <a:xfrm>
            <a:off x="301752" y="2471383"/>
            <a:ext cx="4041648" cy="3818404"/>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6" name="內容版面配置區 25"/>
          <p:cNvSpPr>
            <a:spLocks noGrp="1"/>
          </p:cNvSpPr>
          <p:nvPr>
            <p:ph sz="quarter" idx="4"/>
          </p:nvPr>
        </p:nvSpPr>
        <p:spPr>
          <a:xfrm>
            <a:off x="4800600" y="2471383"/>
            <a:ext cx="4038600" cy="3822192"/>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5" name="橢圓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橢圓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投影片編號版面配置區 8"/>
          <p:cNvSpPr>
            <a:spLocks noGrp="1"/>
          </p:cNvSpPr>
          <p:nvPr>
            <p:ph type="sldNum" sz="quarter" idx="12"/>
          </p:nvPr>
        </p:nvSpPr>
        <p:spPr>
          <a:xfrm>
            <a:off x="4343400" y="1042416"/>
            <a:ext cx="457200" cy="441325"/>
          </a:xfrm>
        </p:spPr>
        <p:txBody>
          <a:bodyPr/>
          <a:lstStyle>
            <a:lvl1pPr algn="ctr">
              <a:defRPr/>
            </a:lvl1pPr>
          </a:lstStyle>
          <a:p>
            <a:fld id="{571DC4DE-A2F2-49A4-8B99-A1B0EFC0B029}" type="slidenum">
              <a:rPr lang="zh-TW" altLang="en-US" smtClean="0"/>
              <a:t>‹#›</a:t>
            </a:fld>
            <a:endParaRPr lang="zh-TW" altLang="en-US"/>
          </a:p>
        </p:txBody>
      </p:sp>
      <p:sp>
        <p:nvSpPr>
          <p:cNvPr id="23" name="標題 22"/>
          <p:cNvSpPr>
            <a:spLocks noGrp="1"/>
          </p:cNvSpPr>
          <p:nvPr>
            <p:ph type="title"/>
          </p:nvPr>
        </p:nvSpPr>
        <p:spPr/>
        <p:txBody>
          <a:bodyPr rtlCol="0" anchor="b" anchorCtr="0"/>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18D239C7-FCF4-4282-A944-099BACC5333A}" type="datetime1">
              <a:rPr lang="zh-TW" altLang="en-US" smtClean="0"/>
              <a:t>2012/12/4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a:xfrm>
            <a:off x="4343400" y="1036020"/>
            <a:ext cx="457200" cy="441325"/>
          </a:xfrm>
        </p:spPr>
        <p:txBody>
          <a:bodyPr/>
          <a:lstStyle/>
          <a:p>
            <a:fld id="{571DC4DE-A2F2-49A4-8B99-A1B0EFC0B029}"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7" name="矩形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矩形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矩形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日期版面配置區 1"/>
          <p:cNvSpPr>
            <a:spLocks noGrp="1"/>
          </p:cNvSpPr>
          <p:nvPr>
            <p:ph type="dt" sz="half" idx="10"/>
          </p:nvPr>
        </p:nvSpPr>
        <p:spPr/>
        <p:txBody>
          <a:bodyPr/>
          <a:lstStyle/>
          <a:p>
            <a:fld id="{FF7790D3-BB5D-4A33-84DB-2B2DC0639E27}" type="datetime1">
              <a:rPr lang="zh-TW" altLang="en-US" smtClean="0"/>
              <a:t>2012/12/4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a:xfrm>
            <a:off x="4267200" y="6324600"/>
            <a:ext cx="609600" cy="441324"/>
          </a:xfrm>
        </p:spPr>
        <p:txBody>
          <a:bodyPr/>
          <a:lstStyle>
            <a:lvl1pPr>
              <a:defRPr>
                <a:solidFill>
                  <a:srgbClr val="FFFFFF"/>
                </a:solidFill>
              </a:defRPr>
            </a:lvl1pPr>
          </a:lstStyle>
          <a:p>
            <a:fld id="{571DC4DE-A2F2-49A4-8B99-A1B0EFC0B029}"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1">
        <a:schemeClr val="bg1"/>
      </p:bgRef>
    </p:bg>
    <p:spTree>
      <p:nvGrpSpPr>
        <p:cNvPr id="1" name=""/>
        <p:cNvGrpSpPr/>
        <p:nvPr/>
      </p:nvGrpSpPr>
      <p:grpSpPr>
        <a:xfrm>
          <a:off x="0" y="0"/>
          <a:ext cx="0" cy="0"/>
          <a:chOff x="0" y="0"/>
          <a:chExt cx="0" cy="0"/>
        </a:xfrm>
      </p:grpSpPr>
      <p:sp>
        <p:nvSpPr>
          <p:cNvPr id="19" name="矩形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矩形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矩形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標題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8" name="矩形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直線接點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內容版面配置區 19"/>
          <p:cNvSpPr>
            <a:spLocks noGrp="1"/>
          </p:cNvSpPr>
          <p:nvPr>
            <p:ph sz="quarter" idx="1"/>
          </p:nvPr>
        </p:nvSpPr>
        <p:spPr>
          <a:xfrm>
            <a:off x="3124200" y="685800"/>
            <a:ext cx="5638800" cy="5410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0" name="橢圓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橢圓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投影片編號版面配置區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571DC4DE-A2F2-49A4-8B99-A1B0EFC0B029}" type="slidenum">
              <a:rPr lang="zh-TW" altLang="en-US" smtClean="0"/>
              <a:t>‹#›</a:t>
            </a:fld>
            <a:endParaRPr lang="zh-TW" altLang="en-US"/>
          </a:p>
        </p:txBody>
      </p:sp>
      <p:sp>
        <p:nvSpPr>
          <p:cNvPr id="21" name="矩形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日期版面配置區 4"/>
          <p:cNvSpPr>
            <a:spLocks noGrp="1"/>
          </p:cNvSpPr>
          <p:nvPr>
            <p:ph type="dt" sz="half" idx="10"/>
          </p:nvPr>
        </p:nvSpPr>
        <p:spPr/>
        <p:txBody>
          <a:bodyPr/>
          <a:lstStyle/>
          <a:p>
            <a:fld id="{E3F23313-DFC0-4010-A5A8-B1F9E869D79D}" type="datetime1">
              <a:rPr lang="zh-TW" altLang="en-US" smtClean="0"/>
              <a:t>2012/12/4</a:t>
            </a:fld>
            <a:endParaRPr lang="zh-TW" altLang="en-US"/>
          </a:p>
        </p:txBody>
      </p:sp>
      <p:sp>
        <p:nvSpPr>
          <p:cNvPr id="6" name="頁尾版面配置區 5"/>
          <p:cNvSpPr>
            <a:spLocks noGrp="1"/>
          </p:cNvSpPr>
          <p:nvPr>
            <p:ph type="ftr" sz="quarter" idx="11"/>
          </p:nvPr>
        </p:nvSpPr>
        <p:spPr>
          <a:xfrm>
            <a:off x="301752" y="6410848"/>
            <a:ext cx="3383280" cy="365760"/>
          </a:xfrm>
        </p:spPr>
        <p:txBody>
          <a:bodyPr/>
          <a:lstStyle/>
          <a:p>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1" name="直線接點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矩形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矩形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矩形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橢圓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橢圓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投影片編號版面配置區 6"/>
          <p:cNvSpPr>
            <a:spLocks noGrp="1"/>
          </p:cNvSpPr>
          <p:nvPr>
            <p:ph type="sldNum" sz="quarter" idx="12"/>
          </p:nvPr>
        </p:nvSpPr>
        <p:spPr>
          <a:xfrm>
            <a:off x="1371600" y="312738"/>
            <a:ext cx="457200" cy="441325"/>
          </a:xfrm>
        </p:spPr>
        <p:txBody>
          <a:bodyPr/>
          <a:lstStyle/>
          <a:p>
            <a:fld id="{571DC4DE-A2F2-49A4-8B99-A1B0EFC0B029}" type="slidenum">
              <a:rPr lang="zh-TW" altLang="en-US" smtClean="0"/>
              <a:t>‹#›</a:t>
            </a:fld>
            <a:endParaRPr lang="zh-TW" altLang="en-US"/>
          </a:p>
        </p:txBody>
      </p:sp>
      <p:sp>
        <p:nvSpPr>
          <p:cNvPr id="2" name="標題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3000375" y="609600"/>
            <a:ext cx="5867400" cy="4267200"/>
          </a:xfrm>
        </p:spPr>
        <p:txBody>
          <a:bodyPr/>
          <a:lstStyle>
            <a:lvl1pPr marL="0" indent="0">
              <a:buNone/>
              <a:defRPr sz="3200"/>
            </a:lvl1pPr>
          </a:lstStyle>
          <a:p>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22" name="矩形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日期版面配置區 4"/>
          <p:cNvSpPr>
            <a:spLocks noGrp="1"/>
          </p:cNvSpPr>
          <p:nvPr>
            <p:ph type="dt" sz="half" idx="10"/>
          </p:nvPr>
        </p:nvSpPr>
        <p:spPr>
          <a:xfrm>
            <a:off x="5788152" y="6404984"/>
            <a:ext cx="3044952" cy="365760"/>
          </a:xfrm>
        </p:spPr>
        <p:txBody>
          <a:bodyPr/>
          <a:lstStyle/>
          <a:p>
            <a:fld id="{30796876-49ED-4901-877B-3742370F2150}" type="datetime1">
              <a:rPr lang="zh-TW" altLang="en-US" smtClean="0"/>
              <a:t>2012/12/4</a:t>
            </a:fld>
            <a:endParaRPr lang="zh-TW" altLang="en-US"/>
          </a:p>
        </p:txBody>
      </p:sp>
      <p:sp>
        <p:nvSpPr>
          <p:cNvPr id="6" name="頁尾版面配置區 5"/>
          <p:cNvSpPr>
            <a:spLocks noGrp="1"/>
          </p:cNvSpPr>
          <p:nvPr>
            <p:ph type="ftr" sz="quarter" idx="11"/>
          </p:nvPr>
        </p:nvSpPr>
        <p:spPr>
          <a:xfrm>
            <a:off x="301752" y="6410848"/>
            <a:ext cx="3584448" cy="365760"/>
          </a:xfrm>
        </p:spPr>
        <p:txBody>
          <a:bodyPr/>
          <a:lstStyle/>
          <a:p>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矩形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日期版面配置區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30DF123-F5F1-4C51-90C8-76D5028B10D5}" type="datetime1">
              <a:rPr lang="zh-TW" altLang="en-US" smtClean="0"/>
              <a:t>2012/12/4</a:t>
            </a:fld>
            <a:endParaRPr lang="zh-TW" altLang="en-US"/>
          </a:p>
        </p:txBody>
      </p:sp>
      <p:sp>
        <p:nvSpPr>
          <p:cNvPr id="3" name="頁尾版面配置區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zh-TW" altLang="en-US"/>
          </a:p>
        </p:txBody>
      </p:sp>
      <p:sp>
        <p:nvSpPr>
          <p:cNvPr id="8" name="矩形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直線接點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橢圓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橢圓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投影片編號版面配置區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571DC4DE-A2F2-49A4-8B99-A1B0EFC0B029}" type="slidenum">
              <a:rPr lang="zh-TW" altLang="en-US" smtClean="0"/>
              <a:t>‹#›</a:t>
            </a:fld>
            <a:endParaRPr lang="zh-TW" altLang="en-US"/>
          </a:p>
        </p:txBody>
      </p:sp>
      <p:sp>
        <p:nvSpPr>
          <p:cNvPr id="22" name="標題版面配置區 21"/>
          <p:cNvSpPr>
            <a:spLocks noGrp="1"/>
          </p:cNvSpPr>
          <p:nvPr>
            <p:ph type="title"/>
          </p:nvPr>
        </p:nvSpPr>
        <p:spPr>
          <a:xfrm>
            <a:off x="301752" y="228600"/>
            <a:ext cx="8534400" cy="758952"/>
          </a:xfrm>
          <a:prstGeom prst="rect">
            <a:avLst/>
          </a:prstGeom>
        </p:spPr>
        <p:txBody>
          <a:bodyPr vert="horz" anchor="b">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WMF"/><Relationship Id="rId1" Type="http://schemas.openxmlformats.org/officeDocument/2006/relationships/slideLayout" Target="../slideLayouts/slideLayout6.xml"/><Relationship Id="rId4" Type="http://schemas.openxmlformats.org/officeDocument/2006/relationships/image" Target="../media/image23.W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fanpagelist.com/"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p:txBody>
          <a:bodyPr>
            <a:normAutofit/>
          </a:bodyPr>
          <a:lstStyle/>
          <a:p>
            <a:r>
              <a:rPr lang="zh-TW" altLang="en-US" sz="2800" dirty="0" smtClean="0"/>
              <a:t>文創傳設行動應用與管理計畫</a:t>
            </a:r>
            <a:endParaRPr lang="en-US" altLang="zh-TW" sz="2800" dirty="0" smtClean="0"/>
          </a:p>
        </p:txBody>
      </p:sp>
      <p:sp>
        <p:nvSpPr>
          <p:cNvPr id="2" name="標題 1"/>
          <p:cNvSpPr>
            <a:spLocks noGrp="1"/>
          </p:cNvSpPr>
          <p:nvPr>
            <p:ph type="ctrTitle"/>
          </p:nvPr>
        </p:nvSpPr>
        <p:spPr/>
        <p:txBody>
          <a:bodyPr/>
          <a:lstStyle/>
          <a:p>
            <a:r>
              <a:rPr lang="zh-TW" altLang="en-US" dirty="0" smtClean="0"/>
              <a:t>無所不在廣告</a:t>
            </a:r>
            <a:endParaRPr lang="zh-TW" altLang="en-US" dirty="0"/>
          </a:p>
        </p:txBody>
      </p:sp>
      <p:sp>
        <p:nvSpPr>
          <p:cNvPr id="4" name="投影片編號版面配置區 3"/>
          <p:cNvSpPr>
            <a:spLocks noGrp="1"/>
          </p:cNvSpPr>
          <p:nvPr>
            <p:ph type="sldNum" sz="quarter" idx="12"/>
          </p:nvPr>
        </p:nvSpPr>
        <p:spPr/>
        <p:txBody>
          <a:bodyPr/>
          <a:lstStyle/>
          <a:p>
            <a:fld id="{571DC4DE-A2F2-49A4-8B99-A1B0EFC0B029}" type="slidenum">
              <a:rPr lang="zh-TW" altLang="en-US" smtClean="0"/>
              <a:t>1</a:t>
            </a:fld>
            <a:endParaRPr lang="zh-TW" altLang="en-US"/>
          </a:p>
        </p:txBody>
      </p:sp>
    </p:spTree>
    <p:extLst>
      <p:ext uri="{BB962C8B-B14F-4D97-AF65-F5344CB8AC3E}">
        <p14:creationId xmlns:p14="http://schemas.microsoft.com/office/powerpoint/2010/main" val="23553123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Classification of mobile social media applications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10</a:t>
            </a:fld>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2159398759"/>
              </p:ext>
            </p:extLst>
          </p:nvPr>
        </p:nvGraphicFramePr>
        <p:xfrm>
          <a:off x="467544" y="1623784"/>
          <a:ext cx="8244408" cy="4297680"/>
        </p:xfrm>
        <a:graphic>
          <a:graphicData uri="http://schemas.openxmlformats.org/drawingml/2006/table">
            <a:tbl>
              <a:tblPr firstRow="1" bandRow="1">
                <a:tableStyleId>{5C22544A-7EE6-4342-B048-85BDC9FD1C3A}</a:tableStyleId>
              </a:tblPr>
              <a:tblGrid>
                <a:gridCol w="1584176"/>
                <a:gridCol w="3168352"/>
                <a:gridCol w="3491880"/>
              </a:tblGrid>
              <a:tr h="699162">
                <a:tc>
                  <a:txBody>
                    <a:bodyPr/>
                    <a:lstStyle/>
                    <a:p>
                      <a:endParaRPr lang="zh-TW" altLang="en-US" dirty="0"/>
                    </a:p>
                  </a:txBody>
                  <a:tcPr/>
                </a:tc>
                <a:tc>
                  <a:txBody>
                    <a:bodyPr/>
                    <a:lstStyle/>
                    <a:p>
                      <a:pPr algn="ctr"/>
                      <a:r>
                        <a:rPr kumimoji="0" lang="en-US" altLang="zh-TW" sz="2000" b="0" i="0" u="none" strike="noStrike" kern="1200" baseline="0" dirty="0" smtClean="0">
                          <a:solidFill>
                            <a:schemeClr val="lt1"/>
                          </a:solidFill>
                          <a:latin typeface="Tahoma" pitchFamily="34" charset="0"/>
                          <a:ea typeface="Tahoma" pitchFamily="34" charset="0"/>
                          <a:cs typeface="Tahoma" pitchFamily="34" charset="0"/>
                        </a:rPr>
                        <a:t>Location-sensitivity</a:t>
                      </a:r>
                    </a:p>
                    <a:p>
                      <a:pPr algn="ctr"/>
                      <a:endParaRPr kumimoji="0" lang="en-US" altLang="zh-TW" sz="800" b="0" i="0" u="none" strike="noStrike" kern="1200" baseline="0" dirty="0" smtClean="0">
                        <a:solidFill>
                          <a:schemeClr val="lt1"/>
                        </a:solidFill>
                        <a:latin typeface="Tahoma" pitchFamily="34" charset="0"/>
                        <a:ea typeface="Tahoma" pitchFamily="34" charset="0"/>
                        <a:cs typeface="Tahoma" pitchFamily="34" charset="0"/>
                      </a:endParaRPr>
                    </a:p>
                    <a:p>
                      <a:pPr algn="ctr"/>
                      <a:r>
                        <a:rPr kumimoji="0" lang="en-US" altLang="zh-TW" sz="2000" b="1" i="0" u="none" strike="noStrike" kern="1200" baseline="0" dirty="0" smtClean="0">
                          <a:solidFill>
                            <a:schemeClr val="lt1"/>
                          </a:solidFill>
                          <a:latin typeface="Tahoma" pitchFamily="34" charset="0"/>
                          <a:ea typeface="Tahoma" pitchFamily="34" charset="0"/>
                          <a:cs typeface="Tahoma" pitchFamily="34" charset="0"/>
                        </a:rPr>
                        <a:t>No</a:t>
                      </a:r>
                      <a:endParaRPr lang="zh-TW" altLang="en-US" sz="2000" b="1" dirty="0">
                        <a:latin typeface="Tahoma" pitchFamily="34" charset="0"/>
                        <a:cs typeface="Tahom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baseline="0" dirty="0" smtClean="0">
                          <a:solidFill>
                            <a:schemeClr val="lt1"/>
                          </a:solidFill>
                          <a:latin typeface="Tahoma" pitchFamily="34" charset="0"/>
                          <a:ea typeface="Tahoma" pitchFamily="34" charset="0"/>
                          <a:cs typeface="Tahoma" pitchFamily="34" charset="0"/>
                        </a:rPr>
                        <a:t>Location-sensitivity</a:t>
                      </a:r>
                    </a:p>
                    <a:p>
                      <a:pPr marL="0" marR="0" indent="0" algn="ctr" defTabSz="914400" rtl="0" eaLnBrk="1" fontAlgn="auto" latinLnBrk="0" hangingPunct="1">
                        <a:lnSpc>
                          <a:spcPct val="100000"/>
                        </a:lnSpc>
                        <a:spcBef>
                          <a:spcPts val="0"/>
                        </a:spcBef>
                        <a:spcAft>
                          <a:spcPts val="0"/>
                        </a:spcAft>
                        <a:buClrTx/>
                        <a:buSzTx/>
                        <a:buFontTx/>
                        <a:buNone/>
                        <a:tabLst/>
                        <a:defRPr/>
                      </a:pPr>
                      <a:endParaRPr kumimoji="0" lang="en-US" altLang="zh-TW" sz="800" b="0" i="0" u="none" strike="noStrike" kern="1200" baseline="0" dirty="0" smtClean="0">
                        <a:solidFill>
                          <a:schemeClr val="lt1"/>
                        </a:solidFill>
                        <a:latin typeface="Tahoma" pitchFamily="34" charset="0"/>
                        <a:ea typeface="Tahoma" pitchFamily="34" charset="0"/>
                        <a:cs typeface="Tahoma" pitchFamily="34" charset="0"/>
                      </a:endParaRPr>
                    </a:p>
                    <a:p>
                      <a:pPr algn="ctr"/>
                      <a:r>
                        <a:rPr kumimoji="0" lang="en-US" altLang="zh-TW" sz="2000" b="1" i="0" u="none" strike="noStrike" kern="1200" baseline="0" dirty="0" smtClean="0">
                          <a:solidFill>
                            <a:schemeClr val="lt1"/>
                          </a:solidFill>
                          <a:latin typeface="Tahoma" pitchFamily="34" charset="0"/>
                          <a:ea typeface="Tahoma" pitchFamily="34" charset="0"/>
                          <a:cs typeface="Tahoma" pitchFamily="34" charset="0"/>
                        </a:rPr>
                        <a:t>Yes</a:t>
                      </a:r>
                      <a:endParaRPr lang="zh-TW" altLang="en-US" sz="2000" b="1" dirty="0">
                        <a:latin typeface="Tahoma" pitchFamily="34" charset="0"/>
                        <a:cs typeface="Tahoma" pitchFamily="34" charset="0"/>
                      </a:endParaRPr>
                    </a:p>
                  </a:txBody>
                  <a:tcPr/>
                </a:tc>
              </a:tr>
              <a:tr h="1718011">
                <a:tc>
                  <a:txBody>
                    <a:bodyPr/>
                    <a:lstStyle/>
                    <a:p>
                      <a:r>
                        <a:rPr kumimoji="0" lang="en-US" altLang="zh-TW" sz="2000" b="0" i="0" u="none" strike="noStrike" kern="1200" baseline="0" dirty="0" smtClean="0">
                          <a:solidFill>
                            <a:schemeClr val="dk1"/>
                          </a:solidFill>
                          <a:latin typeface="Tahoma" pitchFamily="34" charset="0"/>
                          <a:ea typeface="Tahoma" pitchFamily="34" charset="0"/>
                          <a:cs typeface="Tahoma" pitchFamily="34" charset="0"/>
                        </a:rPr>
                        <a:t>Time-sensitivity</a:t>
                      </a:r>
                    </a:p>
                    <a:p>
                      <a:endParaRPr kumimoji="0" lang="en-US" altLang="zh-TW" sz="800" b="0" i="0" u="none" strike="noStrike" kern="1200" baseline="0" dirty="0" smtClean="0">
                        <a:solidFill>
                          <a:schemeClr val="dk1"/>
                        </a:solidFill>
                        <a:latin typeface="Tahoma" pitchFamily="34" charset="0"/>
                        <a:ea typeface="Tahoma" pitchFamily="34" charset="0"/>
                        <a:cs typeface="Tahoma" pitchFamily="34" charset="0"/>
                      </a:endParaRPr>
                    </a:p>
                    <a:p>
                      <a:pPr algn="r"/>
                      <a:r>
                        <a:rPr kumimoji="0" lang="en-US" altLang="zh-TW" sz="2000" b="1" i="0" u="none" strike="noStrike" kern="1200" baseline="0" dirty="0" smtClean="0">
                          <a:solidFill>
                            <a:schemeClr val="dk1"/>
                          </a:solidFill>
                          <a:latin typeface="Tahoma" pitchFamily="34" charset="0"/>
                          <a:ea typeface="Tahoma" pitchFamily="34" charset="0"/>
                          <a:cs typeface="Tahoma" pitchFamily="34" charset="0"/>
                        </a:rPr>
                        <a:t>Yes</a:t>
                      </a:r>
                      <a:endParaRPr lang="zh-TW" altLang="en-US" sz="2000" b="1" dirty="0">
                        <a:latin typeface="Tahoma" pitchFamily="34" charset="0"/>
                        <a:cs typeface="Tahoma" pitchFamily="34" charset="0"/>
                      </a:endParaRPr>
                    </a:p>
                  </a:txBody>
                  <a:tcPr/>
                </a:tc>
                <a:tc>
                  <a:txBody>
                    <a:bodyPr/>
                    <a:lstStyle/>
                    <a:p>
                      <a:r>
                        <a:rPr kumimoji="0" lang="en-US" altLang="zh-TW" sz="2000" b="1" i="0" u="none" strike="noStrike" kern="1200" baseline="0" dirty="0" smtClean="0">
                          <a:solidFill>
                            <a:schemeClr val="dk1"/>
                          </a:solidFill>
                          <a:latin typeface="+mn-lt"/>
                          <a:ea typeface="+mn-ea"/>
                          <a:cs typeface="+mn-cs"/>
                        </a:rPr>
                        <a:t>Quick-timers</a:t>
                      </a:r>
                    </a:p>
                    <a:p>
                      <a:endParaRPr kumimoji="0" lang="en-US" altLang="zh-TW" sz="800" b="0" i="0" u="none" strike="noStrike" kern="1200" baseline="0" dirty="0" smtClean="0">
                        <a:solidFill>
                          <a:schemeClr val="dk1"/>
                        </a:solidFill>
                        <a:latin typeface="+mn-lt"/>
                        <a:ea typeface="+mn-ea"/>
                        <a:cs typeface="+mn-cs"/>
                      </a:endParaRPr>
                    </a:p>
                    <a:p>
                      <a:r>
                        <a:rPr kumimoji="0" lang="en-US" altLang="zh-TW" sz="1600" b="0" i="0" u="none" strike="noStrike" kern="1200" baseline="0" dirty="0" smtClean="0">
                          <a:solidFill>
                            <a:schemeClr val="dk1"/>
                          </a:solidFill>
                          <a:latin typeface="+mn-lt"/>
                          <a:ea typeface="+mn-ea"/>
                          <a:cs typeface="+mn-cs"/>
                        </a:rPr>
                        <a:t>Transfer of traditional social media applications to mobile devices to increase immediacy (e.g., posting Twitter messages or Facebook status updates)</a:t>
                      </a:r>
                      <a:endParaRPr lang="zh-TW" altLang="en-US" sz="1600" dirty="0"/>
                    </a:p>
                  </a:txBody>
                  <a:tcPr/>
                </a:tc>
                <a:tc>
                  <a:txBody>
                    <a:bodyPr/>
                    <a:lstStyle/>
                    <a:p>
                      <a:r>
                        <a:rPr kumimoji="0" lang="en-US" altLang="zh-TW" sz="2000" b="1" i="0" u="none" strike="noStrike" kern="1200" baseline="0" dirty="0" smtClean="0">
                          <a:solidFill>
                            <a:schemeClr val="dk1"/>
                          </a:solidFill>
                          <a:latin typeface="+mn-lt"/>
                          <a:ea typeface="+mn-ea"/>
                          <a:cs typeface="+mn-cs"/>
                        </a:rPr>
                        <a:t>Space-timers</a:t>
                      </a:r>
                    </a:p>
                    <a:p>
                      <a:endParaRPr kumimoji="0" lang="en-US" altLang="zh-TW" sz="800" b="0" i="0" u="none" strike="noStrike" kern="1200" baseline="0" dirty="0" smtClean="0">
                        <a:solidFill>
                          <a:schemeClr val="dk1"/>
                        </a:solidFill>
                        <a:latin typeface="+mn-lt"/>
                        <a:ea typeface="+mn-ea"/>
                        <a:cs typeface="+mn-cs"/>
                      </a:endParaRPr>
                    </a:p>
                    <a:p>
                      <a:r>
                        <a:rPr kumimoji="0" lang="en-US" altLang="zh-TW" sz="1600" b="0" i="0" u="none" strike="noStrike" kern="1200" baseline="0" dirty="0" smtClean="0">
                          <a:solidFill>
                            <a:schemeClr val="dk1"/>
                          </a:solidFill>
                          <a:latin typeface="+mn-lt"/>
                          <a:ea typeface="+mn-ea"/>
                          <a:cs typeface="+mn-cs"/>
                        </a:rPr>
                        <a:t>Exchange of messages with relevance for one specific location at one specific point-in time (e.g., Facebook Places; Foursquare; </a:t>
                      </a:r>
                      <a:r>
                        <a:rPr kumimoji="0" lang="en-US" altLang="zh-TW" sz="1600" b="0" i="0" u="none" strike="noStrike" kern="1200" baseline="0" dirty="0" err="1" smtClean="0">
                          <a:solidFill>
                            <a:schemeClr val="dk1"/>
                          </a:solidFill>
                          <a:latin typeface="+mn-lt"/>
                          <a:ea typeface="+mn-ea"/>
                          <a:cs typeface="+mn-cs"/>
                        </a:rPr>
                        <a:t>Gowalla</a:t>
                      </a:r>
                      <a:r>
                        <a:rPr kumimoji="0" lang="en-US" altLang="zh-TW" sz="1600" b="0" i="0" u="none" strike="noStrike" kern="1200" baseline="0" dirty="0" smtClean="0">
                          <a:solidFill>
                            <a:schemeClr val="dk1"/>
                          </a:solidFill>
                          <a:latin typeface="+mn-lt"/>
                          <a:ea typeface="+mn-ea"/>
                          <a:cs typeface="+mn-cs"/>
                        </a:rPr>
                        <a:t>)</a:t>
                      </a:r>
                      <a:endParaRPr lang="zh-TW" altLang="en-US" sz="1600" dirty="0"/>
                    </a:p>
                  </a:txBody>
                  <a:tcPr/>
                </a:tc>
              </a:tr>
              <a:tr h="1298806">
                <a:tc>
                  <a:txBody>
                    <a:bodyPr/>
                    <a:lstStyle/>
                    <a:p>
                      <a:r>
                        <a:rPr kumimoji="0" lang="en-US" altLang="zh-TW" sz="2000" b="0" i="0" u="none" strike="noStrike" kern="1200" baseline="0" dirty="0" smtClean="0">
                          <a:solidFill>
                            <a:schemeClr val="dk1"/>
                          </a:solidFill>
                          <a:latin typeface="Tahoma" pitchFamily="34" charset="0"/>
                          <a:ea typeface="Tahoma" pitchFamily="34" charset="0"/>
                          <a:cs typeface="Tahoma" pitchFamily="34" charset="0"/>
                        </a:rPr>
                        <a:t>Time-sensitivity</a:t>
                      </a:r>
                    </a:p>
                    <a:p>
                      <a:endParaRPr kumimoji="0" lang="en-US" altLang="zh-TW" sz="800" b="0" i="0" u="none" strike="noStrike" kern="1200" baseline="0" dirty="0" smtClean="0">
                        <a:solidFill>
                          <a:schemeClr val="dk1"/>
                        </a:solidFill>
                        <a:latin typeface="Tahoma" pitchFamily="34" charset="0"/>
                        <a:ea typeface="Tahoma" pitchFamily="34" charset="0"/>
                        <a:cs typeface="Tahoma" pitchFamily="34" charset="0"/>
                      </a:endParaRPr>
                    </a:p>
                    <a:p>
                      <a:pPr algn="r"/>
                      <a:r>
                        <a:rPr kumimoji="0" lang="en-US" altLang="zh-TW" sz="2000" b="1" i="0" u="none" strike="noStrike" kern="1200" baseline="0" dirty="0" smtClean="0">
                          <a:solidFill>
                            <a:schemeClr val="dk1"/>
                          </a:solidFill>
                          <a:latin typeface="Tahoma" pitchFamily="34" charset="0"/>
                          <a:ea typeface="Tahoma" pitchFamily="34" charset="0"/>
                          <a:cs typeface="Tahoma" pitchFamily="34" charset="0"/>
                        </a:rPr>
                        <a:t>No</a:t>
                      </a:r>
                      <a:endParaRPr lang="zh-TW" altLang="en-US" sz="2000" b="1" dirty="0">
                        <a:latin typeface="Tahoma" pitchFamily="34" charset="0"/>
                        <a:cs typeface="Tahoma" pitchFamily="34" charset="0"/>
                      </a:endParaRPr>
                    </a:p>
                  </a:txBody>
                  <a:tcPr/>
                </a:tc>
                <a:tc>
                  <a:txBody>
                    <a:bodyPr/>
                    <a:lstStyle/>
                    <a:p>
                      <a:r>
                        <a:rPr kumimoji="0" lang="en-US" altLang="zh-TW" sz="2000" b="1" i="0" u="none" strike="noStrike" kern="1200" baseline="0" dirty="0" smtClean="0">
                          <a:solidFill>
                            <a:schemeClr val="dk1"/>
                          </a:solidFill>
                          <a:latin typeface="+mn-lt"/>
                          <a:ea typeface="+mn-ea"/>
                          <a:cs typeface="+mn-cs"/>
                        </a:rPr>
                        <a:t>Slow-timers</a:t>
                      </a:r>
                    </a:p>
                    <a:p>
                      <a:endParaRPr kumimoji="0" lang="en-US" altLang="zh-TW" sz="800" b="0" i="0" u="none" strike="noStrike" kern="1200" baseline="0" dirty="0" smtClean="0">
                        <a:solidFill>
                          <a:schemeClr val="dk1"/>
                        </a:solidFill>
                        <a:latin typeface="+mn-lt"/>
                        <a:ea typeface="+mn-ea"/>
                        <a:cs typeface="+mn-cs"/>
                      </a:endParaRPr>
                    </a:p>
                    <a:p>
                      <a:r>
                        <a:rPr kumimoji="0" lang="en-US" altLang="zh-TW" sz="1600" b="0" i="0" u="none" strike="noStrike" kern="1200" baseline="0" dirty="0" smtClean="0">
                          <a:solidFill>
                            <a:schemeClr val="dk1"/>
                          </a:solidFill>
                          <a:latin typeface="+mn-lt"/>
                          <a:ea typeface="+mn-ea"/>
                          <a:cs typeface="+mn-cs"/>
                        </a:rPr>
                        <a:t>Transfer of traditional social media applications to mobile devices (e.g., watching a YouTube video or reading a Wikipedia entry)</a:t>
                      </a:r>
                      <a:endParaRPr lang="zh-TW"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baseline="0" dirty="0" smtClean="0">
                          <a:solidFill>
                            <a:schemeClr val="dk1"/>
                          </a:solidFill>
                          <a:latin typeface="+mn-lt"/>
                          <a:ea typeface="+mn-ea"/>
                          <a:cs typeface="+mn-cs"/>
                        </a:rPr>
                        <a:t>Space-locators</a:t>
                      </a:r>
                    </a:p>
                    <a:p>
                      <a:endParaRPr kumimoji="0" lang="en-US" altLang="zh-TW" sz="800" b="0" i="0" u="none" strike="noStrike" kern="1200" baseline="0" dirty="0" smtClean="0">
                        <a:solidFill>
                          <a:schemeClr val="dk1"/>
                        </a:solidFill>
                        <a:latin typeface="+mn-lt"/>
                        <a:ea typeface="+mn-ea"/>
                        <a:cs typeface="+mn-cs"/>
                      </a:endParaRPr>
                    </a:p>
                    <a:p>
                      <a:r>
                        <a:rPr lang="en-US" altLang="zh-TW" sz="1600" dirty="0" smtClean="0"/>
                        <a:t>Exchange of messages, with relevance for one specific location, which are tagged to a certain place and read later by others (e.g., Yelp; </a:t>
                      </a:r>
                      <a:r>
                        <a:rPr lang="en-US" altLang="zh-TW" sz="1600" dirty="0" err="1" smtClean="0"/>
                        <a:t>Qype</a:t>
                      </a:r>
                      <a:r>
                        <a:rPr lang="en-US" altLang="zh-TW" sz="1600" dirty="0" smtClean="0"/>
                        <a:t>)</a:t>
                      </a:r>
                      <a:endParaRPr lang="zh-TW" altLang="en-US" sz="1600" dirty="0"/>
                    </a:p>
                  </a:txBody>
                  <a:tcPr/>
                </a:tc>
              </a:tr>
            </a:tbl>
          </a:graphicData>
        </a:graphic>
      </p:graphicFrame>
    </p:spTree>
    <p:extLst>
      <p:ext uri="{BB962C8B-B14F-4D97-AF65-F5344CB8AC3E}">
        <p14:creationId xmlns:p14="http://schemas.microsoft.com/office/powerpoint/2010/main" val="42677345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Tradeoffs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100</a:t>
            </a:fld>
            <a:endParaRPr lang="zh-TW" altLang="en-US"/>
          </a:p>
        </p:txBody>
      </p:sp>
      <p:sp>
        <p:nvSpPr>
          <p:cNvPr id="4" name="內容版面配置區 3"/>
          <p:cNvSpPr>
            <a:spLocks noGrp="1"/>
          </p:cNvSpPr>
          <p:nvPr>
            <p:ph sz="quarter" idx="1"/>
          </p:nvPr>
        </p:nvSpPr>
        <p:spPr/>
        <p:txBody>
          <a:bodyPr>
            <a:normAutofit/>
          </a:bodyPr>
          <a:lstStyle/>
          <a:p>
            <a:r>
              <a:rPr lang="en-US" altLang="zh-TW" dirty="0"/>
              <a:t>Unlike mobile phones, public displays present designers with the choice of focusing on local </a:t>
            </a:r>
            <a:r>
              <a:rPr lang="en-US" altLang="zh-TW" dirty="0" smtClean="0"/>
              <a:t>advertising content or </a:t>
            </a:r>
            <a:r>
              <a:rPr lang="en-US" altLang="zh-TW" dirty="0"/>
              <a:t>appealing to a global audience</a:t>
            </a:r>
            <a:r>
              <a:rPr lang="en-US" altLang="zh-TW" dirty="0" smtClean="0"/>
              <a:t>.</a:t>
            </a:r>
          </a:p>
          <a:p>
            <a:r>
              <a:rPr lang="en-US" altLang="zh-TW" dirty="0"/>
              <a:t>There are various tradeoffs to consider in designing public displays and in crafting advertising content for such displays</a:t>
            </a:r>
            <a:r>
              <a:rPr lang="en-US" altLang="zh-TW" dirty="0" smtClean="0"/>
              <a:t>.</a:t>
            </a:r>
          </a:p>
          <a:p>
            <a:pPr lvl="1"/>
            <a:r>
              <a:rPr lang="en-US" altLang="zh-TW" dirty="0"/>
              <a:t>Calm versus engaging advertising</a:t>
            </a:r>
          </a:p>
          <a:p>
            <a:pPr lvl="1"/>
            <a:r>
              <a:rPr lang="en-US" altLang="zh-TW" dirty="0"/>
              <a:t>Privacy versus personalization</a:t>
            </a:r>
          </a:p>
          <a:p>
            <a:pPr lvl="1"/>
            <a:r>
              <a:rPr lang="en-US" altLang="zh-TW" dirty="0"/>
              <a:t>Local versus global advertising</a:t>
            </a:r>
          </a:p>
          <a:p>
            <a:pPr lvl="1"/>
            <a:r>
              <a:rPr lang="en-US" altLang="zh-TW" dirty="0"/>
              <a:t>Persuasion versus manipulation</a:t>
            </a:r>
            <a:endParaRPr lang="zh-TW" altLang="en-US" dirty="0"/>
          </a:p>
        </p:txBody>
      </p:sp>
    </p:spTree>
    <p:extLst>
      <p:ext uri="{BB962C8B-B14F-4D97-AF65-F5344CB8AC3E}">
        <p14:creationId xmlns:p14="http://schemas.microsoft.com/office/powerpoint/2010/main" val="164627580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101</a:t>
            </a:fld>
            <a:endParaRPr lang="zh-TW" altLang="en-US"/>
          </a:p>
        </p:txBody>
      </p:sp>
      <p:sp>
        <p:nvSpPr>
          <p:cNvPr id="4" name="內容版面配置區 3"/>
          <p:cNvSpPr>
            <a:spLocks noGrp="1"/>
          </p:cNvSpPr>
          <p:nvPr>
            <p:ph sz="quarter" idx="1"/>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88" y="908720"/>
            <a:ext cx="880110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07504" y="5661248"/>
            <a:ext cx="8983550" cy="461665"/>
          </a:xfrm>
          <a:prstGeom prst="rect">
            <a:avLst/>
          </a:prstGeom>
          <a:noFill/>
        </p:spPr>
        <p:txBody>
          <a:bodyPr wrap="none" rtlCol="0">
            <a:spAutoFit/>
          </a:bodyPr>
          <a:lstStyle/>
          <a:p>
            <a:r>
              <a:rPr lang="en-US" altLang="zh-TW" sz="2400" dirty="0"/>
              <a:t>Looking Glass used an interactive ball game to engage passersby.</a:t>
            </a:r>
            <a:endParaRPr lang="zh-TW" altLang="en-US" sz="2400" dirty="0"/>
          </a:p>
        </p:txBody>
      </p:sp>
    </p:spTree>
    <p:extLst>
      <p:ext uri="{BB962C8B-B14F-4D97-AF65-F5344CB8AC3E}">
        <p14:creationId xmlns:p14="http://schemas.microsoft.com/office/powerpoint/2010/main" val="44235580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102</a:t>
            </a:fld>
            <a:endParaRPr lang="zh-TW" altLang="en-US"/>
          </a:p>
        </p:txBody>
      </p:sp>
      <p:sp>
        <p:nvSpPr>
          <p:cNvPr id="4" name="內容版面配置區 3"/>
          <p:cNvSpPr>
            <a:spLocks noGrp="1"/>
          </p:cNvSpPr>
          <p:nvPr>
            <p:ph sz="quarter" idx="1"/>
          </p:nvPr>
        </p:nvSpPr>
        <p:spPr/>
        <p:txBody>
          <a:bodyPr/>
          <a:lstStyle/>
          <a:p>
            <a:endParaRPr lang="zh-TW"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679" y="620688"/>
            <a:ext cx="8296777" cy="504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683568" y="5661248"/>
            <a:ext cx="7920880" cy="830997"/>
          </a:xfrm>
          <a:prstGeom prst="rect">
            <a:avLst/>
          </a:prstGeom>
          <a:noFill/>
        </p:spPr>
        <p:txBody>
          <a:bodyPr wrap="square" rtlCol="0">
            <a:spAutoFit/>
          </a:bodyPr>
          <a:lstStyle/>
          <a:p>
            <a:r>
              <a:rPr lang="en-US" altLang="zh-TW" sz="2400" dirty="0"/>
              <a:t>Interactive displays’ form factor can strongly influence levels of public engagement.</a:t>
            </a:r>
            <a:endParaRPr lang="zh-TW" altLang="en-US" sz="2400" dirty="0"/>
          </a:p>
        </p:txBody>
      </p:sp>
    </p:spTree>
    <p:extLst>
      <p:ext uri="{BB962C8B-B14F-4D97-AF65-F5344CB8AC3E}">
        <p14:creationId xmlns:p14="http://schemas.microsoft.com/office/powerpoint/2010/main" val="164627580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103</a:t>
            </a:fld>
            <a:endParaRPr lang="zh-TW" altLang="en-US"/>
          </a:p>
        </p:txBody>
      </p:sp>
      <p:sp>
        <p:nvSpPr>
          <p:cNvPr id="4" name="內容版面配置區 3"/>
          <p:cNvSpPr>
            <a:spLocks noGrp="1"/>
          </p:cNvSpPr>
          <p:nvPr>
            <p:ph sz="quarter" idx="1"/>
          </p:nvPr>
        </p:nvSpPr>
        <p:spPr/>
        <p:txBody>
          <a:bodyPr/>
          <a:lstStyle/>
          <a:p>
            <a:endParaRPr lang="zh-TW"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628104"/>
            <a:ext cx="8743950" cy="553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79512" y="4900383"/>
            <a:ext cx="8764463" cy="1200329"/>
          </a:xfrm>
          <a:prstGeom prst="rect">
            <a:avLst/>
          </a:prstGeom>
          <a:noFill/>
        </p:spPr>
        <p:txBody>
          <a:bodyPr wrap="square" rtlCol="0">
            <a:spAutoFit/>
          </a:bodyPr>
          <a:lstStyle/>
          <a:p>
            <a:r>
              <a:rPr lang="en-US" altLang="zh-TW" b="1" dirty="0" err="1">
                <a:solidFill>
                  <a:schemeClr val="bg1"/>
                </a:solidFill>
              </a:rPr>
              <a:t>Digifieds</a:t>
            </a:r>
            <a:r>
              <a:rPr lang="en-US" altLang="zh-TW" b="1" dirty="0">
                <a:solidFill>
                  <a:schemeClr val="bg1"/>
                </a:solidFill>
              </a:rPr>
              <a:t>, a digital classified ads platform, demonstrated that both content providers and users are interested in locally relevant information and that under the right circumstances users are willing to share sensitive data in a public space.</a:t>
            </a:r>
            <a:endParaRPr lang="zh-TW" altLang="en-US" dirty="0">
              <a:solidFill>
                <a:schemeClr val="bg1"/>
              </a:solidFill>
            </a:endParaRPr>
          </a:p>
        </p:txBody>
      </p:sp>
    </p:spTree>
    <p:extLst>
      <p:ext uri="{BB962C8B-B14F-4D97-AF65-F5344CB8AC3E}">
        <p14:creationId xmlns:p14="http://schemas.microsoft.com/office/powerpoint/2010/main" val="16462758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idx="1"/>
          </p:nvPr>
        </p:nvSpPr>
        <p:spPr/>
        <p:txBody>
          <a:bodyPr>
            <a:normAutofit fontScale="92500"/>
          </a:bodyPr>
          <a:lstStyle/>
          <a:p>
            <a:r>
              <a:rPr lang="en-US" altLang="zh-TW" dirty="0"/>
              <a:t>Location-based services have attracted</a:t>
            </a:r>
          </a:p>
          <a:p>
            <a:r>
              <a:rPr lang="en-US" altLang="zh-TW" dirty="0"/>
              <a:t>considerable attention due to </a:t>
            </a:r>
            <a:r>
              <a:rPr lang="en-US" altLang="zh-TW" dirty="0" smtClean="0"/>
              <a:t>their potential to transform </a:t>
            </a:r>
            <a:r>
              <a:rPr lang="en-US" altLang="zh-TW" dirty="0"/>
              <a:t>mobile communications and the potential</a:t>
            </a:r>
          </a:p>
          <a:p>
            <a:r>
              <a:rPr lang="en-US" altLang="zh-TW" dirty="0"/>
              <a:t>for a range of highly personalized and </a:t>
            </a:r>
            <a:r>
              <a:rPr lang="en-US" altLang="zh-TW" dirty="0" smtClean="0"/>
              <a:t>context-aware services</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104</a:t>
            </a:fld>
            <a:endParaRPr lang="zh-TW" altLang="en-US"/>
          </a:p>
        </p:txBody>
      </p:sp>
      <p:sp>
        <p:nvSpPr>
          <p:cNvPr id="4" name="標題 3"/>
          <p:cNvSpPr>
            <a:spLocks noGrp="1"/>
          </p:cNvSpPr>
          <p:nvPr>
            <p:ph type="title"/>
          </p:nvPr>
        </p:nvSpPr>
        <p:spPr/>
        <p:txBody>
          <a:bodyPr>
            <a:normAutofit fontScale="90000"/>
          </a:bodyPr>
          <a:lstStyle/>
          <a:p>
            <a:r>
              <a:rPr lang="en-US" altLang="zh-TW" dirty="0"/>
              <a:t>Challenges and Business Models for Mobile Location-based Services and Advertising</a:t>
            </a:r>
            <a:endParaRPr lang="zh-TW" altLang="en-US" dirty="0"/>
          </a:p>
        </p:txBody>
      </p:sp>
    </p:spTree>
    <p:extLst>
      <p:ext uri="{BB962C8B-B14F-4D97-AF65-F5344CB8AC3E}">
        <p14:creationId xmlns:p14="http://schemas.microsoft.com/office/powerpoint/2010/main" val="32122676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Key Insights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105</a:t>
            </a:fld>
            <a:endParaRPr lang="zh-TW" altLang="en-US"/>
          </a:p>
        </p:txBody>
      </p:sp>
      <p:sp>
        <p:nvSpPr>
          <p:cNvPr id="4" name="內容版面配置區 3"/>
          <p:cNvSpPr>
            <a:spLocks noGrp="1"/>
          </p:cNvSpPr>
          <p:nvPr>
            <p:ph sz="quarter" idx="1"/>
          </p:nvPr>
        </p:nvSpPr>
        <p:spPr/>
        <p:txBody>
          <a:bodyPr>
            <a:normAutofit fontScale="92500" lnSpcReduction="20000"/>
          </a:bodyPr>
          <a:lstStyle/>
          <a:p>
            <a:r>
              <a:rPr lang="en-US" altLang="zh-TW" dirty="0"/>
              <a:t>Professionals should be aware </a:t>
            </a:r>
            <a:r>
              <a:rPr lang="en-US" altLang="zh-TW" dirty="0" smtClean="0"/>
              <a:t>of technical- </a:t>
            </a:r>
            <a:r>
              <a:rPr lang="en-US" altLang="zh-TW" dirty="0"/>
              <a:t>and </a:t>
            </a:r>
            <a:r>
              <a:rPr lang="en-US" altLang="zh-TW" dirty="0" smtClean="0"/>
              <a:t>business-related challenges </a:t>
            </a:r>
            <a:r>
              <a:rPr lang="en-US" altLang="zh-TW" dirty="0"/>
              <a:t>as they develop </a:t>
            </a:r>
            <a:r>
              <a:rPr lang="en-US" altLang="zh-TW" dirty="0" smtClean="0"/>
              <a:t>solutions for </a:t>
            </a:r>
            <a:r>
              <a:rPr lang="en-US" altLang="zh-TW" dirty="0"/>
              <a:t>location-based services.</a:t>
            </a:r>
          </a:p>
          <a:p>
            <a:r>
              <a:rPr lang="en-US" altLang="zh-TW" dirty="0"/>
              <a:t>Location-based mobile advertising </a:t>
            </a:r>
            <a:r>
              <a:rPr lang="en-US" altLang="zh-TW" dirty="0" smtClean="0"/>
              <a:t>has potential </a:t>
            </a:r>
            <a:r>
              <a:rPr lang="en-US" altLang="zh-TW" dirty="0"/>
              <a:t>to generate significant </a:t>
            </a:r>
            <a:r>
              <a:rPr lang="en-US" altLang="zh-TW" dirty="0" smtClean="0"/>
              <a:t>revenues leading </a:t>
            </a:r>
            <a:r>
              <a:rPr lang="en-US" altLang="zh-TW" dirty="0"/>
              <a:t>to successful business models.</a:t>
            </a:r>
          </a:p>
          <a:p>
            <a:r>
              <a:rPr lang="en-US" altLang="zh-TW" dirty="0"/>
              <a:t>Awareness of multiple business </a:t>
            </a:r>
            <a:r>
              <a:rPr lang="en-US" altLang="zh-TW" dirty="0" smtClean="0"/>
              <a:t>models that </a:t>
            </a:r>
            <a:r>
              <a:rPr lang="en-US" altLang="zh-TW" dirty="0"/>
              <a:t>can play key roles in </a:t>
            </a:r>
            <a:r>
              <a:rPr lang="en-US" altLang="zh-TW" dirty="0" smtClean="0"/>
              <a:t>mobile advertising—and </a:t>
            </a:r>
            <a:r>
              <a:rPr lang="en-US" altLang="zh-TW" dirty="0"/>
              <a:t>how these </a:t>
            </a:r>
            <a:r>
              <a:rPr lang="en-US" altLang="zh-TW" dirty="0" smtClean="0"/>
              <a:t>models compare </a:t>
            </a:r>
            <a:r>
              <a:rPr lang="en-US" altLang="zh-TW" dirty="0"/>
              <a:t>to one another—would </a:t>
            </a:r>
            <a:r>
              <a:rPr lang="en-US" altLang="zh-TW" dirty="0" smtClean="0"/>
              <a:t>be essential </a:t>
            </a:r>
            <a:r>
              <a:rPr lang="en-US" altLang="zh-TW" dirty="0"/>
              <a:t>in the successful deployment </a:t>
            </a:r>
            <a:r>
              <a:rPr lang="en-US" altLang="zh-TW" dirty="0" smtClean="0"/>
              <a:t>of location-based </a:t>
            </a:r>
            <a:r>
              <a:rPr lang="en-US" altLang="zh-TW" dirty="0"/>
              <a:t>services.</a:t>
            </a:r>
          </a:p>
          <a:p>
            <a:r>
              <a:rPr lang="en-US" altLang="zh-TW" dirty="0" smtClean="0"/>
              <a:t>Professionals should also consider the imminent challenges as </a:t>
            </a:r>
            <a:r>
              <a:rPr lang="en-US" altLang="zh-TW" dirty="0"/>
              <a:t>the </a:t>
            </a:r>
            <a:r>
              <a:rPr lang="en-US" altLang="zh-TW" dirty="0" smtClean="0"/>
              <a:t>develop and </a:t>
            </a:r>
            <a:r>
              <a:rPr lang="en-US" altLang="zh-TW" dirty="0"/>
              <a:t>implement location-based services.</a:t>
            </a:r>
            <a:endParaRPr lang="zh-TW" altLang="en-US" dirty="0"/>
          </a:p>
        </p:txBody>
      </p:sp>
    </p:spTree>
    <p:extLst>
      <p:ext uri="{BB962C8B-B14F-4D97-AF65-F5344CB8AC3E}">
        <p14:creationId xmlns:p14="http://schemas.microsoft.com/office/powerpoint/2010/main" val="18695587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Location-Based Services (LBS)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106</a:t>
            </a:fld>
            <a:endParaRPr lang="zh-TW" altLang="en-US"/>
          </a:p>
        </p:txBody>
      </p:sp>
      <p:sp>
        <p:nvSpPr>
          <p:cNvPr id="5" name="矩形 4"/>
          <p:cNvSpPr/>
          <p:nvPr/>
        </p:nvSpPr>
        <p:spPr>
          <a:xfrm>
            <a:off x="827584" y="1628800"/>
            <a:ext cx="1656184" cy="79208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976878" y="1702549"/>
            <a:ext cx="1362874" cy="646331"/>
          </a:xfrm>
          <a:prstGeom prst="rect">
            <a:avLst/>
          </a:prstGeom>
          <a:noFill/>
        </p:spPr>
        <p:txBody>
          <a:bodyPr wrap="none" rtlCol="0">
            <a:spAutoFit/>
          </a:bodyPr>
          <a:lstStyle/>
          <a:p>
            <a:pPr algn="ctr"/>
            <a:r>
              <a:rPr lang="en-US" altLang="zh-TW" dirty="0" smtClean="0"/>
              <a:t>Advertising</a:t>
            </a:r>
          </a:p>
          <a:p>
            <a:pPr algn="ctr"/>
            <a:r>
              <a:rPr lang="en-US" altLang="zh-TW" dirty="0" smtClean="0"/>
              <a:t>Database</a:t>
            </a:r>
            <a:endParaRPr lang="zh-TW" altLang="en-US" dirty="0"/>
          </a:p>
        </p:txBody>
      </p:sp>
      <p:sp>
        <p:nvSpPr>
          <p:cNvPr id="8" name="矩形 7"/>
          <p:cNvSpPr/>
          <p:nvPr/>
        </p:nvSpPr>
        <p:spPr>
          <a:xfrm>
            <a:off x="827584" y="2636912"/>
            <a:ext cx="1656184" cy="79208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968866" y="2710661"/>
            <a:ext cx="1378904" cy="646331"/>
          </a:xfrm>
          <a:prstGeom prst="rect">
            <a:avLst/>
          </a:prstGeom>
          <a:noFill/>
        </p:spPr>
        <p:txBody>
          <a:bodyPr wrap="none" rtlCol="0">
            <a:spAutoFit/>
          </a:bodyPr>
          <a:lstStyle/>
          <a:p>
            <a:pPr algn="ctr"/>
            <a:r>
              <a:rPr lang="en-US" altLang="zh-TW" dirty="0" smtClean="0"/>
              <a:t>User</a:t>
            </a:r>
          </a:p>
          <a:p>
            <a:pPr algn="ctr"/>
            <a:r>
              <a:rPr lang="en-US" altLang="zh-TW" dirty="0" smtClean="0"/>
              <a:t>Preferences</a:t>
            </a:r>
            <a:endParaRPr lang="zh-TW" altLang="en-US" dirty="0"/>
          </a:p>
        </p:txBody>
      </p:sp>
      <p:sp>
        <p:nvSpPr>
          <p:cNvPr id="10" name="矩形 9"/>
          <p:cNvSpPr/>
          <p:nvPr/>
        </p:nvSpPr>
        <p:spPr>
          <a:xfrm>
            <a:off x="827584" y="3645024"/>
            <a:ext cx="1656184" cy="79208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1170041" y="3718773"/>
            <a:ext cx="976549" cy="646331"/>
          </a:xfrm>
          <a:prstGeom prst="rect">
            <a:avLst/>
          </a:prstGeom>
          <a:noFill/>
        </p:spPr>
        <p:txBody>
          <a:bodyPr wrap="none" rtlCol="0">
            <a:spAutoFit/>
          </a:bodyPr>
          <a:lstStyle/>
          <a:p>
            <a:pPr algn="ctr"/>
            <a:r>
              <a:rPr lang="en-US" altLang="zh-TW" dirty="0" smtClean="0"/>
              <a:t>Specific</a:t>
            </a:r>
          </a:p>
          <a:p>
            <a:pPr algn="ctr"/>
            <a:r>
              <a:rPr lang="en-US" altLang="zh-TW" dirty="0" smtClean="0"/>
              <a:t>Users</a:t>
            </a:r>
            <a:endParaRPr lang="zh-TW" altLang="en-US" dirty="0"/>
          </a:p>
        </p:txBody>
      </p:sp>
      <p:sp>
        <p:nvSpPr>
          <p:cNvPr id="12" name="矩形 11"/>
          <p:cNvSpPr/>
          <p:nvPr/>
        </p:nvSpPr>
        <p:spPr>
          <a:xfrm>
            <a:off x="827584" y="4653136"/>
            <a:ext cx="1656184" cy="79208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1069052" y="4726885"/>
            <a:ext cx="1178528" cy="646331"/>
          </a:xfrm>
          <a:prstGeom prst="rect">
            <a:avLst/>
          </a:prstGeom>
          <a:noFill/>
        </p:spPr>
        <p:txBody>
          <a:bodyPr wrap="none" rtlCol="0">
            <a:spAutoFit/>
          </a:bodyPr>
          <a:lstStyle/>
          <a:p>
            <a:pPr algn="ctr"/>
            <a:r>
              <a:rPr lang="en-US" altLang="zh-TW" dirty="0" smtClean="0"/>
              <a:t>Specific</a:t>
            </a:r>
          </a:p>
          <a:p>
            <a:pPr algn="ctr"/>
            <a:r>
              <a:rPr lang="en-US" altLang="zh-TW" dirty="0" smtClean="0"/>
              <a:t>Locations</a:t>
            </a:r>
            <a:endParaRPr lang="zh-TW" altLang="en-US" dirty="0"/>
          </a:p>
        </p:txBody>
      </p:sp>
      <p:sp>
        <p:nvSpPr>
          <p:cNvPr id="14" name="文字方塊 13"/>
          <p:cNvSpPr txBox="1"/>
          <p:nvPr/>
        </p:nvSpPr>
        <p:spPr>
          <a:xfrm>
            <a:off x="456069" y="5579948"/>
            <a:ext cx="2444900" cy="369332"/>
          </a:xfrm>
          <a:prstGeom prst="rect">
            <a:avLst/>
          </a:prstGeom>
          <a:noFill/>
        </p:spPr>
        <p:txBody>
          <a:bodyPr wrap="none" rtlCol="0">
            <a:spAutoFit/>
          </a:bodyPr>
          <a:lstStyle/>
          <a:p>
            <a:pPr algn="ctr"/>
            <a:r>
              <a:rPr lang="en-US" altLang="zh-TW" b="1" dirty="0" smtClean="0"/>
              <a:t>Mobile Advertising</a:t>
            </a:r>
            <a:endParaRPr lang="zh-TW" altLang="en-US" b="1" dirty="0"/>
          </a:p>
        </p:txBody>
      </p:sp>
      <p:grpSp>
        <p:nvGrpSpPr>
          <p:cNvPr id="15" name="群組 14"/>
          <p:cNvGrpSpPr/>
          <p:nvPr/>
        </p:nvGrpSpPr>
        <p:grpSpPr>
          <a:xfrm>
            <a:off x="2243388" y="4797152"/>
            <a:ext cx="173038" cy="443342"/>
            <a:chOff x="2124075" y="1989138"/>
            <a:chExt cx="447676" cy="777875"/>
          </a:xfrm>
          <a:solidFill>
            <a:schemeClr val="bg1"/>
          </a:solidFill>
        </p:grpSpPr>
        <p:sp>
          <p:nvSpPr>
            <p:cNvPr id="16" name="Rectangle 6"/>
            <p:cNvSpPr>
              <a:spLocks noChangeArrowheads="1"/>
            </p:cNvSpPr>
            <p:nvPr/>
          </p:nvSpPr>
          <p:spPr bwMode="auto">
            <a:xfrm>
              <a:off x="2178050" y="2052638"/>
              <a:ext cx="15875" cy="16192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7" name="Freeform 8"/>
            <p:cNvSpPr>
              <a:spLocks/>
            </p:cNvSpPr>
            <p:nvPr/>
          </p:nvSpPr>
          <p:spPr bwMode="auto">
            <a:xfrm>
              <a:off x="2146300" y="1989138"/>
              <a:ext cx="80963" cy="77787"/>
            </a:xfrm>
            <a:custGeom>
              <a:avLst/>
              <a:gdLst>
                <a:gd name="T0" fmla="*/ 25 w 51"/>
                <a:gd name="T1" fmla="*/ 49 h 49"/>
                <a:gd name="T2" fmla="*/ 30 w 51"/>
                <a:gd name="T3" fmla="*/ 49 h 49"/>
                <a:gd name="T4" fmla="*/ 35 w 51"/>
                <a:gd name="T5" fmla="*/ 47 h 49"/>
                <a:gd name="T6" fmla="*/ 40 w 51"/>
                <a:gd name="T7" fmla="*/ 45 h 49"/>
                <a:gd name="T8" fmla="*/ 44 w 51"/>
                <a:gd name="T9" fmla="*/ 42 h 49"/>
                <a:gd name="T10" fmla="*/ 47 w 51"/>
                <a:gd name="T11" fmla="*/ 38 h 49"/>
                <a:gd name="T12" fmla="*/ 49 w 51"/>
                <a:gd name="T13" fmla="*/ 34 h 49"/>
                <a:gd name="T14" fmla="*/ 50 w 51"/>
                <a:gd name="T15" fmla="*/ 29 h 49"/>
                <a:gd name="T16" fmla="*/ 51 w 51"/>
                <a:gd name="T17" fmla="*/ 25 h 49"/>
                <a:gd name="T18" fmla="*/ 50 w 51"/>
                <a:gd name="T19" fmla="*/ 20 h 49"/>
                <a:gd name="T20" fmla="*/ 49 w 51"/>
                <a:gd name="T21" fmla="*/ 15 h 49"/>
                <a:gd name="T22" fmla="*/ 47 w 51"/>
                <a:gd name="T23" fmla="*/ 11 h 49"/>
                <a:gd name="T24" fmla="*/ 44 w 51"/>
                <a:gd name="T25" fmla="*/ 7 h 49"/>
                <a:gd name="T26" fmla="*/ 40 w 51"/>
                <a:gd name="T27" fmla="*/ 4 h 49"/>
                <a:gd name="T28" fmla="*/ 35 w 51"/>
                <a:gd name="T29" fmla="*/ 2 h 49"/>
                <a:gd name="T30" fmla="*/ 30 w 51"/>
                <a:gd name="T31" fmla="*/ 1 h 49"/>
                <a:gd name="T32" fmla="*/ 25 w 51"/>
                <a:gd name="T33" fmla="*/ 0 h 49"/>
                <a:gd name="T34" fmla="*/ 20 w 51"/>
                <a:gd name="T35" fmla="*/ 1 h 49"/>
                <a:gd name="T36" fmla="*/ 15 w 51"/>
                <a:gd name="T37" fmla="*/ 2 h 49"/>
                <a:gd name="T38" fmla="*/ 11 w 51"/>
                <a:gd name="T39" fmla="*/ 4 h 49"/>
                <a:gd name="T40" fmla="*/ 7 w 51"/>
                <a:gd name="T41" fmla="*/ 7 h 49"/>
                <a:gd name="T42" fmla="*/ 4 w 51"/>
                <a:gd name="T43" fmla="*/ 11 h 49"/>
                <a:gd name="T44" fmla="*/ 2 w 51"/>
                <a:gd name="T45" fmla="*/ 15 h 49"/>
                <a:gd name="T46" fmla="*/ 0 w 51"/>
                <a:gd name="T47" fmla="*/ 20 h 49"/>
                <a:gd name="T48" fmla="*/ 0 w 51"/>
                <a:gd name="T49" fmla="*/ 25 h 49"/>
                <a:gd name="T50" fmla="*/ 0 w 51"/>
                <a:gd name="T51" fmla="*/ 29 h 49"/>
                <a:gd name="T52" fmla="*/ 2 w 51"/>
                <a:gd name="T53" fmla="*/ 34 h 49"/>
                <a:gd name="T54" fmla="*/ 4 w 51"/>
                <a:gd name="T55" fmla="*/ 38 h 49"/>
                <a:gd name="T56" fmla="*/ 7 w 51"/>
                <a:gd name="T57" fmla="*/ 42 h 49"/>
                <a:gd name="T58" fmla="*/ 11 w 51"/>
                <a:gd name="T59" fmla="*/ 45 h 49"/>
                <a:gd name="T60" fmla="*/ 15 w 51"/>
                <a:gd name="T61" fmla="*/ 47 h 49"/>
                <a:gd name="T62" fmla="*/ 20 w 51"/>
                <a:gd name="T63" fmla="*/ 49 h 49"/>
                <a:gd name="T64" fmla="*/ 25 w 51"/>
                <a:gd name="T6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49">
                  <a:moveTo>
                    <a:pt x="25" y="49"/>
                  </a:moveTo>
                  <a:lnTo>
                    <a:pt x="30" y="49"/>
                  </a:lnTo>
                  <a:lnTo>
                    <a:pt x="35" y="47"/>
                  </a:lnTo>
                  <a:lnTo>
                    <a:pt x="40" y="45"/>
                  </a:lnTo>
                  <a:lnTo>
                    <a:pt x="44" y="42"/>
                  </a:lnTo>
                  <a:lnTo>
                    <a:pt x="47" y="38"/>
                  </a:lnTo>
                  <a:lnTo>
                    <a:pt x="49" y="34"/>
                  </a:lnTo>
                  <a:lnTo>
                    <a:pt x="50" y="29"/>
                  </a:lnTo>
                  <a:lnTo>
                    <a:pt x="51" y="25"/>
                  </a:lnTo>
                  <a:lnTo>
                    <a:pt x="50" y="20"/>
                  </a:lnTo>
                  <a:lnTo>
                    <a:pt x="49" y="15"/>
                  </a:lnTo>
                  <a:lnTo>
                    <a:pt x="47" y="11"/>
                  </a:lnTo>
                  <a:lnTo>
                    <a:pt x="44" y="7"/>
                  </a:lnTo>
                  <a:lnTo>
                    <a:pt x="40" y="4"/>
                  </a:lnTo>
                  <a:lnTo>
                    <a:pt x="35" y="2"/>
                  </a:lnTo>
                  <a:lnTo>
                    <a:pt x="30" y="1"/>
                  </a:lnTo>
                  <a:lnTo>
                    <a:pt x="25" y="0"/>
                  </a:lnTo>
                  <a:lnTo>
                    <a:pt x="20" y="1"/>
                  </a:lnTo>
                  <a:lnTo>
                    <a:pt x="15" y="2"/>
                  </a:lnTo>
                  <a:lnTo>
                    <a:pt x="11" y="4"/>
                  </a:lnTo>
                  <a:lnTo>
                    <a:pt x="7" y="7"/>
                  </a:lnTo>
                  <a:lnTo>
                    <a:pt x="4" y="11"/>
                  </a:lnTo>
                  <a:lnTo>
                    <a:pt x="2" y="15"/>
                  </a:lnTo>
                  <a:lnTo>
                    <a:pt x="0" y="20"/>
                  </a:lnTo>
                  <a:lnTo>
                    <a:pt x="0" y="25"/>
                  </a:lnTo>
                  <a:lnTo>
                    <a:pt x="0" y="29"/>
                  </a:lnTo>
                  <a:lnTo>
                    <a:pt x="2" y="34"/>
                  </a:lnTo>
                  <a:lnTo>
                    <a:pt x="4" y="38"/>
                  </a:lnTo>
                  <a:lnTo>
                    <a:pt x="7" y="42"/>
                  </a:lnTo>
                  <a:lnTo>
                    <a:pt x="11" y="45"/>
                  </a:lnTo>
                  <a:lnTo>
                    <a:pt x="15" y="47"/>
                  </a:lnTo>
                  <a:lnTo>
                    <a:pt x="20" y="49"/>
                  </a:lnTo>
                  <a:lnTo>
                    <a:pt x="25" y="49"/>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8" name="Rectangle 9"/>
            <p:cNvSpPr>
              <a:spLocks noChangeArrowheads="1"/>
            </p:cNvSpPr>
            <p:nvPr/>
          </p:nvSpPr>
          <p:spPr bwMode="auto">
            <a:xfrm>
              <a:off x="2538413" y="2293938"/>
              <a:ext cx="33338" cy="127000"/>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9" name="Freeform 10"/>
            <p:cNvSpPr>
              <a:spLocks/>
            </p:cNvSpPr>
            <p:nvPr/>
          </p:nvSpPr>
          <p:spPr bwMode="auto">
            <a:xfrm>
              <a:off x="2259013" y="2670175"/>
              <a:ext cx="38100" cy="3175"/>
            </a:xfrm>
            <a:custGeom>
              <a:avLst/>
              <a:gdLst>
                <a:gd name="T0" fmla="*/ 0 w 24"/>
                <a:gd name="T1" fmla="*/ 1 h 2"/>
                <a:gd name="T2" fmla="*/ 0 w 24"/>
                <a:gd name="T3" fmla="*/ 2 h 2"/>
                <a:gd name="T4" fmla="*/ 24 w 24"/>
                <a:gd name="T5" fmla="*/ 2 h 2"/>
                <a:gd name="T6" fmla="*/ 24 w 24"/>
                <a:gd name="T7" fmla="*/ 0 h 2"/>
                <a:gd name="T8" fmla="*/ 0 w 24"/>
                <a:gd name="T9" fmla="*/ 1 h 2"/>
              </a:gdLst>
              <a:ahLst/>
              <a:cxnLst>
                <a:cxn ang="0">
                  <a:pos x="T0" y="T1"/>
                </a:cxn>
                <a:cxn ang="0">
                  <a:pos x="T2" y="T3"/>
                </a:cxn>
                <a:cxn ang="0">
                  <a:pos x="T4" y="T5"/>
                </a:cxn>
                <a:cxn ang="0">
                  <a:pos x="T6" y="T7"/>
                </a:cxn>
                <a:cxn ang="0">
                  <a:pos x="T8" y="T9"/>
                </a:cxn>
              </a:cxnLst>
              <a:rect l="0" t="0" r="r" b="b"/>
              <a:pathLst>
                <a:path w="24" h="2">
                  <a:moveTo>
                    <a:pt x="0" y="1"/>
                  </a:moveTo>
                  <a:lnTo>
                    <a:pt x="0" y="2"/>
                  </a:lnTo>
                  <a:lnTo>
                    <a:pt x="24" y="2"/>
                  </a:lnTo>
                  <a:lnTo>
                    <a:pt x="24"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20" name="Freeform 11"/>
            <p:cNvSpPr>
              <a:spLocks/>
            </p:cNvSpPr>
            <p:nvPr/>
          </p:nvSpPr>
          <p:spPr bwMode="auto">
            <a:xfrm>
              <a:off x="2335213" y="2205038"/>
              <a:ext cx="49213" cy="58737"/>
            </a:xfrm>
            <a:custGeom>
              <a:avLst/>
              <a:gdLst>
                <a:gd name="T0" fmla="*/ 12 w 31"/>
                <a:gd name="T1" fmla="*/ 37 h 37"/>
                <a:gd name="T2" fmla="*/ 31 w 31"/>
                <a:gd name="T3" fmla="*/ 0 h 37"/>
                <a:gd name="T4" fmla="*/ 8 w 31"/>
                <a:gd name="T5" fmla="*/ 0 h 37"/>
                <a:gd name="T6" fmla="*/ 0 w 31"/>
                <a:gd name="T7" fmla="*/ 37 h 37"/>
                <a:gd name="T8" fmla="*/ 12 w 31"/>
                <a:gd name="T9" fmla="*/ 37 h 37"/>
              </a:gdLst>
              <a:ahLst/>
              <a:cxnLst>
                <a:cxn ang="0">
                  <a:pos x="T0" y="T1"/>
                </a:cxn>
                <a:cxn ang="0">
                  <a:pos x="T2" y="T3"/>
                </a:cxn>
                <a:cxn ang="0">
                  <a:pos x="T4" y="T5"/>
                </a:cxn>
                <a:cxn ang="0">
                  <a:pos x="T6" y="T7"/>
                </a:cxn>
                <a:cxn ang="0">
                  <a:pos x="T8" y="T9"/>
                </a:cxn>
              </a:cxnLst>
              <a:rect l="0" t="0" r="r" b="b"/>
              <a:pathLst>
                <a:path w="31" h="37">
                  <a:moveTo>
                    <a:pt x="12" y="37"/>
                  </a:moveTo>
                  <a:lnTo>
                    <a:pt x="31" y="0"/>
                  </a:lnTo>
                  <a:lnTo>
                    <a:pt x="8" y="0"/>
                  </a:lnTo>
                  <a:lnTo>
                    <a:pt x="0" y="37"/>
                  </a:lnTo>
                  <a:lnTo>
                    <a:pt x="12" y="37"/>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21" name="Freeform 12"/>
            <p:cNvSpPr>
              <a:spLocks/>
            </p:cNvSpPr>
            <p:nvPr/>
          </p:nvSpPr>
          <p:spPr bwMode="auto">
            <a:xfrm>
              <a:off x="2259013" y="2606675"/>
              <a:ext cx="38100" cy="3175"/>
            </a:xfrm>
            <a:custGeom>
              <a:avLst/>
              <a:gdLst>
                <a:gd name="T0" fmla="*/ 0 w 24"/>
                <a:gd name="T1" fmla="*/ 1 h 2"/>
                <a:gd name="T2" fmla="*/ 0 w 24"/>
                <a:gd name="T3" fmla="*/ 2 h 2"/>
                <a:gd name="T4" fmla="*/ 24 w 24"/>
                <a:gd name="T5" fmla="*/ 2 h 2"/>
                <a:gd name="T6" fmla="*/ 24 w 24"/>
                <a:gd name="T7" fmla="*/ 0 h 2"/>
                <a:gd name="T8" fmla="*/ 0 w 24"/>
                <a:gd name="T9" fmla="*/ 1 h 2"/>
              </a:gdLst>
              <a:ahLst/>
              <a:cxnLst>
                <a:cxn ang="0">
                  <a:pos x="T0" y="T1"/>
                </a:cxn>
                <a:cxn ang="0">
                  <a:pos x="T2" y="T3"/>
                </a:cxn>
                <a:cxn ang="0">
                  <a:pos x="T4" y="T5"/>
                </a:cxn>
                <a:cxn ang="0">
                  <a:pos x="T6" y="T7"/>
                </a:cxn>
                <a:cxn ang="0">
                  <a:pos x="T8" y="T9"/>
                </a:cxn>
              </a:cxnLst>
              <a:rect l="0" t="0" r="r" b="b"/>
              <a:pathLst>
                <a:path w="24" h="2">
                  <a:moveTo>
                    <a:pt x="0" y="1"/>
                  </a:moveTo>
                  <a:lnTo>
                    <a:pt x="0" y="2"/>
                  </a:lnTo>
                  <a:lnTo>
                    <a:pt x="24" y="2"/>
                  </a:lnTo>
                  <a:lnTo>
                    <a:pt x="24"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22" name="Freeform 13"/>
            <p:cNvSpPr>
              <a:spLocks/>
            </p:cNvSpPr>
            <p:nvPr/>
          </p:nvSpPr>
          <p:spPr bwMode="auto">
            <a:xfrm>
              <a:off x="2489200" y="2663825"/>
              <a:ext cx="57150" cy="9525"/>
            </a:xfrm>
            <a:custGeom>
              <a:avLst/>
              <a:gdLst>
                <a:gd name="T0" fmla="*/ 0 w 36"/>
                <a:gd name="T1" fmla="*/ 6 h 6"/>
                <a:gd name="T2" fmla="*/ 36 w 36"/>
                <a:gd name="T3" fmla="*/ 6 h 6"/>
                <a:gd name="T4" fmla="*/ 36 w 36"/>
                <a:gd name="T5" fmla="*/ 0 h 6"/>
                <a:gd name="T6" fmla="*/ 0 w 36"/>
                <a:gd name="T7" fmla="*/ 1 h 6"/>
                <a:gd name="T8" fmla="*/ 0 w 36"/>
                <a:gd name="T9" fmla="*/ 6 h 6"/>
              </a:gdLst>
              <a:ahLst/>
              <a:cxnLst>
                <a:cxn ang="0">
                  <a:pos x="T0" y="T1"/>
                </a:cxn>
                <a:cxn ang="0">
                  <a:pos x="T2" y="T3"/>
                </a:cxn>
                <a:cxn ang="0">
                  <a:pos x="T4" y="T5"/>
                </a:cxn>
                <a:cxn ang="0">
                  <a:pos x="T6" y="T7"/>
                </a:cxn>
                <a:cxn ang="0">
                  <a:pos x="T8" y="T9"/>
                </a:cxn>
              </a:cxnLst>
              <a:rect l="0" t="0" r="r" b="b"/>
              <a:pathLst>
                <a:path w="36" h="6">
                  <a:moveTo>
                    <a:pt x="0" y="6"/>
                  </a:moveTo>
                  <a:lnTo>
                    <a:pt x="36" y="6"/>
                  </a:lnTo>
                  <a:lnTo>
                    <a:pt x="36" y="0"/>
                  </a:lnTo>
                  <a:lnTo>
                    <a:pt x="0" y="1"/>
                  </a:lnTo>
                  <a:lnTo>
                    <a:pt x="0" y="6"/>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23" name="Freeform 14"/>
            <p:cNvSpPr>
              <a:spLocks/>
            </p:cNvSpPr>
            <p:nvPr/>
          </p:nvSpPr>
          <p:spPr bwMode="auto">
            <a:xfrm>
              <a:off x="2373313" y="2603500"/>
              <a:ext cx="39688" cy="9525"/>
            </a:xfrm>
            <a:custGeom>
              <a:avLst/>
              <a:gdLst>
                <a:gd name="T0" fmla="*/ 0 w 25"/>
                <a:gd name="T1" fmla="*/ 1 h 6"/>
                <a:gd name="T2" fmla="*/ 0 w 25"/>
                <a:gd name="T3" fmla="*/ 5 h 6"/>
                <a:gd name="T4" fmla="*/ 25 w 25"/>
                <a:gd name="T5" fmla="*/ 6 h 6"/>
                <a:gd name="T6" fmla="*/ 25 w 25"/>
                <a:gd name="T7" fmla="*/ 0 h 6"/>
                <a:gd name="T8" fmla="*/ 0 w 25"/>
                <a:gd name="T9" fmla="*/ 1 h 6"/>
              </a:gdLst>
              <a:ahLst/>
              <a:cxnLst>
                <a:cxn ang="0">
                  <a:pos x="T0" y="T1"/>
                </a:cxn>
                <a:cxn ang="0">
                  <a:pos x="T2" y="T3"/>
                </a:cxn>
                <a:cxn ang="0">
                  <a:pos x="T4" y="T5"/>
                </a:cxn>
                <a:cxn ang="0">
                  <a:pos x="T6" y="T7"/>
                </a:cxn>
                <a:cxn ang="0">
                  <a:pos x="T8" y="T9"/>
                </a:cxn>
              </a:cxnLst>
              <a:rect l="0" t="0" r="r" b="b"/>
              <a:pathLst>
                <a:path w="25" h="6">
                  <a:moveTo>
                    <a:pt x="0" y="1"/>
                  </a:moveTo>
                  <a:lnTo>
                    <a:pt x="0" y="5"/>
                  </a:lnTo>
                  <a:lnTo>
                    <a:pt x="25" y="6"/>
                  </a:lnTo>
                  <a:lnTo>
                    <a:pt x="25"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24" name="Freeform 15"/>
            <p:cNvSpPr>
              <a:spLocks/>
            </p:cNvSpPr>
            <p:nvPr/>
          </p:nvSpPr>
          <p:spPr bwMode="auto">
            <a:xfrm>
              <a:off x="2373313" y="2667000"/>
              <a:ext cx="39688" cy="6350"/>
            </a:xfrm>
            <a:custGeom>
              <a:avLst/>
              <a:gdLst>
                <a:gd name="T0" fmla="*/ 0 w 25"/>
                <a:gd name="T1" fmla="*/ 1 h 4"/>
                <a:gd name="T2" fmla="*/ 0 w 25"/>
                <a:gd name="T3" fmla="*/ 4 h 4"/>
                <a:gd name="T4" fmla="*/ 25 w 25"/>
                <a:gd name="T5" fmla="*/ 4 h 4"/>
                <a:gd name="T6" fmla="*/ 25 w 25"/>
                <a:gd name="T7" fmla="*/ 0 h 4"/>
                <a:gd name="T8" fmla="*/ 0 w 25"/>
                <a:gd name="T9" fmla="*/ 1 h 4"/>
              </a:gdLst>
              <a:ahLst/>
              <a:cxnLst>
                <a:cxn ang="0">
                  <a:pos x="T0" y="T1"/>
                </a:cxn>
                <a:cxn ang="0">
                  <a:pos x="T2" y="T3"/>
                </a:cxn>
                <a:cxn ang="0">
                  <a:pos x="T4" y="T5"/>
                </a:cxn>
                <a:cxn ang="0">
                  <a:pos x="T6" y="T7"/>
                </a:cxn>
                <a:cxn ang="0">
                  <a:pos x="T8" y="T9"/>
                </a:cxn>
              </a:cxnLst>
              <a:rect l="0" t="0" r="r" b="b"/>
              <a:pathLst>
                <a:path w="25" h="4">
                  <a:moveTo>
                    <a:pt x="0" y="1"/>
                  </a:moveTo>
                  <a:lnTo>
                    <a:pt x="0" y="4"/>
                  </a:lnTo>
                  <a:lnTo>
                    <a:pt x="25" y="4"/>
                  </a:lnTo>
                  <a:lnTo>
                    <a:pt x="25"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25" name="Freeform 16"/>
            <p:cNvSpPr>
              <a:spLocks/>
            </p:cNvSpPr>
            <p:nvPr/>
          </p:nvSpPr>
          <p:spPr bwMode="auto">
            <a:xfrm>
              <a:off x="2489200" y="2598738"/>
              <a:ext cx="57150" cy="15875"/>
            </a:xfrm>
            <a:custGeom>
              <a:avLst/>
              <a:gdLst>
                <a:gd name="T0" fmla="*/ 0 w 36"/>
                <a:gd name="T1" fmla="*/ 9 h 10"/>
                <a:gd name="T2" fmla="*/ 36 w 36"/>
                <a:gd name="T3" fmla="*/ 10 h 10"/>
                <a:gd name="T4" fmla="*/ 36 w 36"/>
                <a:gd name="T5" fmla="*/ 0 h 10"/>
                <a:gd name="T6" fmla="*/ 0 w 36"/>
                <a:gd name="T7" fmla="*/ 1 h 10"/>
                <a:gd name="T8" fmla="*/ 0 w 36"/>
                <a:gd name="T9" fmla="*/ 9 h 10"/>
              </a:gdLst>
              <a:ahLst/>
              <a:cxnLst>
                <a:cxn ang="0">
                  <a:pos x="T0" y="T1"/>
                </a:cxn>
                <a:cxn ang="0">
                  <a:pos x="T2" y="T3"/>
                </a:cxn>
                <a:cxn ang="0">
                  <a:pos x="T4" y="T5"/>
                </a:cxn>
                <a:cxn ang="0">
                  <a:pos x="T6" y="T7"/>
                </a:cxn>
                <a:cxn ang="0">
                  <a:pos x="T8" y="T9"/>
                </a:cxn>
              </a:cxnLst>
              <a:rect l="0" t="0" r="r" b="b"/>
              <a:pathLst>
                <a:path w="36" h="10">
                  <a:moveTo>
                    <a:pt x="0" y="9"/>
                  </a:moveTo>
                  <a:lnTo>
                    <a:pt x="36" y="10"/>
                  </a:lnTo>
                  <a:lnTo>
                    <a:pt x="36" y="0"/>
                  </a:lnTo>
                  <a:lnTo>
                    <a:pt x="0" y="1"/>
                  </a:lnTo>
                  <a:lnTo>
                    <a:pt x="0" y="9"/>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26" name="Freeform 17"/>
            <p:cNvSpPr>
              <a:spLocks/>
            </p:cNvSpPr>
            <p:nvPr/>
          </p:nvSpPr>
          <p:spPr bwMode="auto">
            <a:xfrm>
              <a:off x="2489200" y="2460625"/>
              <a:ext cx="57150" cy="15875"/>
            </a:xfrm>
            <a:custGeom>
              <a:avLst/>
              <a:gdLst>
                <a:gd name="T0" fmla="*/ 0 w 36"/>
                <a:gd name="T1" fmla="*/ 10 h 10"/>
                <a:gd name="T2" fmla="*/ 36 w 36"/>
                <a:gd name="T3" fmla="*/ 10 h 10"/>
                <a:gd name="T4" fmla="*/ 36 w 36"/>
                <a:gd name="T5" fmla="*/ 0 h 10"/>
                <a:gd name="T6" fmla="*/ 0 w 36"/>
                <a:gd name="T7" fmla="*/ 1 h 10"/>
                <a:gd name="T8" fmla="*/ 0 w 36"/>
                <a:gd name="T9" fmla="*/ 10 h 10"/>
              </a:gdLst>
              <a:ahLst/>
              <a:cxnLst>
                <a:cxn ang="0">
                  <a:pos x="T0" y="T1"/>
                </a:cxn>
                <a:cxn ang="0">
                  <a:pos x="T2" y="T3"/>
                </a:cxn>
                <a:cxn ang="0">
                  <a:pos x="T4" y="T5"/>
                </a:cxn>
                <a:cxn ang="0">
                  <a:pos x="T6" y="T7"/>
                </a:cxn>
                <a:cxn ang="0">
                  <a:pos x="T8" y="T9"/>
                </a:cxn>
              </a:cxnLst>
              <a:rect l="0" t="0" r="r" b="b"/>
              <a:pathLst>
                <a:path w="36" h="10">
                  <a:moveTo>
                    <a:pt x="0" y="10"/>
                  </a:moveTo>
                  <a:lnTo>
                    <a:pt x="36" y="10"/>
                  </a:lnTo>
                  <a:lnTo>
                    <a:pt x="36" y="0"/>
                  </a:lnTo>
                  <a:lnTo>
                    <a:pt x="0" y="1"/>
                  </a:lnTo>
                  <a:lnTo>
                    <a:pt x="0" y="1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27" name="Rectangle 18"/>
            <p:cNvSpPr>
              <a:spLocks noChangeArrowheads="1"/>
            </p:cNvSpPr>
            <p:nvPr/>
          </p:nvSpPr>
          <p:spPr bwMode="auto">
            <a:xfrm>
              <a:off x="2373313" y="2463800"/>
              <a:ext cx="39688" cy="952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28" name="Freeform 19"/>
            <p:cNvSpPr>
              <a:spLocks/>
            </p:cNvSpPr>
            <p:nvPr/>
          </p:nvSpPr>
          <p:spPr bwMode="auto">
            <a:xfrm>
              <a:off x="2489200" y="2536825"/>
              <a:ext cx="57150" cy="15875"/>
            </a:xfrm>
            <a:custGeom>
              <a:avLst/>
              <a:gdLst>
                <a:gd name="T0" fmla="*/ 0 w 36"/>
                <a:gd name="T1" fmla="*/ 8 h 10"/>
                <a:gd name="T2" fmla="*/ 36 w 36"/>
                <a:gd name="T3" fmla="*/ 10 h 10"/>
                <a:gd name="T4" fmla="*/ 36 w 36"/>
                <a:gd name="T5" fmla="*/ 0 h 10"/>
                <a:gd name="T6" fmla="*/ 0 w 36"/>
                <a:gd name="T7" fmla="*/ 1 h 10"/>
                <a:gd name="T8" fmla="*/ 0 w 36"/>
                <a:gd name="T9" fmla="*/ 8 h 10"/>
              </a:gdLst>
              <a:ahLst/>
              <a:cxnLst>
                <a:cxn ang="0">
                  <a:pos x="T0" y="T1"/>
                </a:cxn>
                <a:cxn ang="0">
                  <a:pos x="T2" y="T3"/>
                </a:cxn>
                <a:cxn ang="0">
                  <a:pos x="T4" y="T5"/>
                </a:cxn>
                <a:cxn ang="0">
                  <a:pos x="T6" y="T7"/>
                </a:cxn>
                <a:cxn ang="0">
                  <a:pos x="T8" y="T9"/>
                </a:cxn>
              </a:cxnLst>
              <a:rect l="0" t="0" r="r" b="b"/>
              <a:pathLst>
                <a:path w="36" h="10">
                  <a:moveTo>
                    <a:pt x="0" y="8"/>
                  </a:moveTo>
                  <a:lnTo>
                    <a:pt x="36" y="10"/>
                  </a:lnTo>
                  <a:lnTo>
                    <a:pt x="36" y="0"/>
                  </a:lnTo>
                  <a:lnTo>
                    <a:pt x="0" y="1"/>
                  </a:lnTo>
                  <a:lnTo>
                    <a:pt x="0" y="8"/>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29" name="Freeform 20"/>
            <p:cNvSpPr>
              <a:spLocks/>
            </p:cNvSpPr>
            <p:nvPr/>
          </p:nvSpPr>
          <p:spPr bwMode="auto">
            <a:xfrm>
              <a:off x="2124075" y="2205038"/>
              <a:ext cx="422275" cy="561975"/>
            </a:xfrm>
            <a:custGeom>
              <a:avLst/>
              <a:gdLst>
                <a:gd name="T0" fmla="*/ 230 w 266"/>
                <a:gd name="T1" fmla="*/ 185 h 354"/>
                <a:gd name="T2" fmla="*/ 182 w 266"/>
                <a:gd name="T3" fmla="*/ 169 h 354"/>
                <a:gd name="T4" fmla="*/ 157 w 266"/>
                <a:gd name="T5" fmla="*/ 185 h 354"/>
                <a:gd name="T6" fmla="*/ 109 w 266"/>
                <a:gd name="T7" fmla="*/ 167 h 354"/>
                <a:gd name="T8" fmla="*/ 85 w 266"/>
                <a:gd name="T9" fmla="*/ 185 h 354"/>
                <a:gd name="T10" fmla="*/ 36 w 266"/>
                <a:gd name="T11" fmla="*/ 155 h 354"/>
                <a:gd name="T12" fmla="*/ 85 w 266"/>
                <a:gd name="T13" fmla="*/ 165 h 354"/>
                <a:gd name="T14" fmla="*/ 109 w 266"/>
                <a:gd name="T15" fmla="*/ 155 h 354"/>
                <a:gd name="T16" fmla="*/ 157 w 266"/>
                <a:gd name="T17" fmla="*/ 163 h 354"/>
                <a:gd name="T18" fmla="*/ 182 w 266"/>
                <a:gd name="T19" fmla="*/ 155 h 354"/>
                <a:gd name="T20" fmla="*/ 230 w 266"/>
                <a:gd name="T21" fmla="*/ 162 h 354"/>
                <a:gd name="T22" fmla="*/ 266 w 266"/>
                <a:gd name="T23" fmla="*/ 0 h 354"/>
                <a:gd name="T24" fmla="*/ 145 w 266"/>
                <a:gd name="T25" fmla="*/ 37 h 354"/>
                <a:gd name="T26" fmla="*/ 215 w 266"/>
                <a:gd name="T27" fmla="*/ 118 h 354"/>
                <a:gd name="T28" fmla="*/ 48 w 266"/>
                <a:gd name="T29" fmla="*/ 37 h 354"/>
                <a:gd name="T30" fmla="*/ 141 w 266"/>
                <a:gd name="T31" fmla="*/ 0 h 354"/>
                <a:gd name="T32" fmla="*/ 0 w 266"/>
                <a:gd name="T33" fmla="*/ 354 h 354"/>
                <a:gd name="T34" fmla="*/ 266 w 266"/>
                <a:gd name="T35" fmla="*/ 295 h 354"/>
                <a:gd name="T36" fmla="*/ 230 w 266"/>
                <a:gd name="T37" fmla="*/ 313 h 354"/>
                <a:gd name="T38" fmla="*/ 182 w 266"/>
                <a:gd name="T39" fmla="*/ 295 h 354"/>
                <a:gd name="T40" fmla="*/ 157 w 266"/>
                <a:gd name="T41" fmla="*/ 313 h 354"/>
                <a:gd name="T42" fmla="*/ 109 w 266"/>
                <a:gd name="T43" fmla="*/ 295 h 354"/>
                <a:gd name="T44" fmla="*/ 85 w 266"/>
                <a:gd name="T45" fmla="*/ 313 h 354"/>
                <a:gd name="T46" fmla="*/ 36 w 266"/>
                <a:gd name="T47" fmla="*/ 283 h 354"/>
                <a:gd name="T48" fmla="*/ 85 w 266"/>
                <a:gd name="T49" fmla="*/ 294 h 354"/>
                <a:gd name="T50" fmla="*/ 109 w 266"/>
                <a:gd name="T51" fmla="*/ 283 h 354"/>
                <a:gd name="T52" fmla="*/ 157 w 266"/>
                <a:gd name="T53" fmla="*/ 292 h 354"/>
                <a:gd name="T54" fmla="*/ 182 w 266"/>
                <a:gd name="T55" fmla="*/ 283 h 354"/>
                <a:gd name="T56" fmla="*/ 230 w 266"/>
                <a:gd name="T57" fmla="*/ 290 h 354"/>
                <a:gd name="T58" fmla="*/ 266 w 266"/>
                <a:gd name="T59" fmla="*/ 258 h 354"/>
                <a:gd name="T60" fmla="*/ 230 w 266"/>
                <a:gd name="T61" fmla="*/ 270 h 354"/>
                <a:gd name="T62" fmla="*/ 182 w 266"/>
                <a:gd name="T63" fmla="*/ 257 h 354"/>
                <a:gd name="T64" fmla="*/ 157 w 266"/>
                <a:gd name="T65" fmla="*/ 270 h 354"/>
                <a:gd name="T66" fmla="*/ 109 w 266"/>
                <a:gd name="T67" fmla="*/ 255 h 354"/>
                <a:gd name="T68" fmla="*/ 85 w 266"/>
                <a:gd name="T69" fmla="*/ 270 h 354"/>
                <a:gd name="T70" fmla="*/ 36 w 266"/>
                <a:gd name="T71" fmla="*/ 240 h 354"/>
                <a:gd name="T72" fmla="*/ 85 w 266"/>
                <a:gd name="T73" fmla="*/ 254 h 354"/>
                <a:gd name="T74" fmla="*/ 109 w 266"/>
                <a:gd name="T75" fmla="*/ 240 h 354"/>
                <a:gd name="T76" fmla="*/ 157 w 266"/>
                <a:gd name="T77" fmla="*/ 252 h 354"/>
                <a:gd name="T78" fmla="*/ 182 w 266"/>
                <a:gd name="T79" fmla="*/ 240 h 354"/>
                <a:gd name="T80" fmla="*/ 230 w 266"/>
                <a:gd name="T81" fmla="*/ 249 h 354"/>
                <a:gd name="T82" fmla="*/ 266 w 266"/>
                <a:gd name="T83" fmla="*/ 219 h 354"/>
                <a:gd name="T84" fmla="*/ 230 w 266"/>
                <a:gd name="T85" fmla="*/ 227 h 354"/>
                <a:gd name="T86" fmla="*/ 182 w 266"/>
                <a:gd name="T87" fmla="*/ 215 h 354"/>
                <a:gd name="T88" fmla="*/ 157 w 266"/>
                <a:gd name="T89" fmla="*/ 227 h 354"/>
                <a:gd name="T90" fmla="*/ 109 w 266"/>
                <a:gd name="T91" fmla="*/ 213 h 354"/>
                <a:gd name="T92" fmla="*/ 85 w 266"/>
                <a:gd name="T93" fmla="*/ 227 h 354"/>
                <a:gd name="T94" fmla="*/ 36 w 266"/>
                <a:gd name="T95" fmla="*/ 197 h 354"/>
                <a:gd name="T96" fmla="*/ 85 w 266"/>
                <a:gd name="T97" fmla="*/ 211 h 354"/>
                <a:gd name="T98" fmla="*/ 109 w 266"/>
                <a:gd name="T99" fmla="*/ 197 h 354"/>
                <a:gd name="T100" fmla="*/ 157 w 266"/>
                <a:gd name="T101" fmla="*/ 210 h 354"/>
                <a:gd name="T102" fmla="*/ 182 w 266"/>
                <a:gd name="T103" fmla="*/ 197 h 354"/>
                <a:gd name="T104" fmla="*/ 230 w 266"/>
                <a:gd name="T105" fmla="*/ 210 h 354"/>
                <a:gd name="T106" fmla="*/ 266 w 266"/>
                <a:gd name="T107" fmla="*/ 17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6" h="354">
                  <a:moveTo>
                    <a:pt x="230" y="171"/>
                  </a:moveTo>
                  <a:lnTo>
                    <a:pt x="230" y="185"/>
                  </a:lnTo>
                  <a:lnTo>
                    <a:pt x="182" y="185"/>
                  </a:lnTo>
                  <a:lnTo>
                    <a:pt x="182" y="169"/>
                  </a:lnTo>
                  <a:lnTo>
                    <a:pt x="157" y="169"/>
                  </a:lnTo>
                  <a:lnTo>
                    <a:pt x="157" y="185"/>
                  </a:lnTo>
                  <a:lnTo>
                    <a:pt x="109" y="185"/>
                  </a:lnTo>
                  <a:lnTo>
                    <a:pt x="109" y="167"/>
                  </a:lnTo>
                  <a:lnTo>
                    <a:pt x="85" y="167"/>
                  </a:lnTo>
                  <a:lnTo>
                    <a:pt x="85" y="185"/>
                  </a:lnTo>
                  <a:lnTo>
                    <a:pt x="36" y="185"/>
                  </a:lnTo>
                  <a:lnTo>
                    <a:pt x="36" y="155"/>
                  </a:lnTo>
                  <a:lnTo>
                    <a:pt x="85" y="155"/>
                  </a:lnTo>
                  <a:lnTo>
                    <a:pt x="85" y="165"/>
                  </a:lnTo>
                  <a:lnTo>
                    <a:pt x="109" y="165"/>
                  </a:lnTo>
                  <a:lnTo>
                    <a:pt x="109" y="155"/>
                  </a:lnTo>
                  <a:lnTo>
                    <a:pt x="157" y="155"/>
                  </a:lnTo>
                  <a:lnTo>
                    <a:pt x="157" y="163"/>
                  </a:lnTo>
                  <a:lnTo>
                    <a:pt x="182" y="163"/>
                  </a:lnTo>
                  <a:lnTo>
                    <a:pt x="182" y="155"/>
                  </a:lnTo>
                  <a:lnTo>
                    <a:pt x="230" y="155"/>
                  </a:lnTo>
                  <a:lnTo>
                    <a:pt x="230" y="162"/>
                  </a:lnTo>
                  <a:lnTo>
                    <a:pt x="266" y="161"/>
                  </a:lnTo>
                  <a:lnTo>
                    <a:pt x="266" y="0"/>
                  </a:lnTo>
                  <a:lnTo>
                    <a:pt x="164" y="0"/>
                  </a:lnTo>
                  <a:lnTo>
                    <a:pt x="145" y="37"/>
                  </a:lnTo>
                  <a:lnTo>
                    <a:pt x="215" y="37"/>
                  </a:lnTo>
                  <a:lnTo>
                    <a:pt x="215" y="118"/>
                  </a:lnTo>
                  <a:lnTo>
                    <a:pt x="48" y="118"/>
                  </a:lnTo>
                  <a:lnTo>
                    <a:pt x="48" y="37"/>
                  </a:lnTo>
                  <a:lnTo>
                    <a:pt x="133" y="37"/>
                  </a:lnTo>
                  <a:lnTo>
                    <a:pt x="141" y="0"/>
                  </a:lnTo>
                  <a:lnTo>
                    <a:pt x="0" y="0"/>
                  </a:lnTo>
                  <a:lnTo>
                    <a:pt x="0" y="354"/>
                  </a:lnTo>
                  <a:lnTo>
                    <a:pt x="266" y="354"/>
                  </a:lnTo>
                  <a:lnTo>
                    <a:pt x="266" y="295"/>
                  </a:lnTo>
                  <a:lnTo>
                    <a:pt x="230" y="295"/>
                  </a:lnTo>
                  <a:lnTo>
                    <a:pt x="230" y="313"/>
                  </a:lnTo>
                  <a:lnTo>
                    <a:pt x="182" y="313"/>
                  </a:lnTo>
                  <a:lnTo>
                    <a:pt x="182" y="295"/>
                  </a:lnTo>
                  <a:lnTo>
                    <a:pt x="157" y="295"/>
                  </a:lnTo>
                  <a:lnTo>
                    <a:pt x="157" y="313"/>
                  </a:lnTo>
                  <a:lnTo>
                    <a:pt x="109" y="313"/>
                  </a:lnTo>
                  <a:lnTo>
                    <a:pt x="109" y="295"/>
                  </a:lnTo>
                  <a:lnTo>
                    <a:pt x="85" y="295"/>
                  </a:lnTo>
                  <a:lnTo>
                    <a:pt x="85" y="313"/>
                  </a:lnTo>
                  <a:lnTo>
                    <a:pt x="36" y="313"/>
                  </a:lnTo>
                  <a:lnTo>
                    <a:pt x="36" y="283"/>
                  </a:lnTo>
                  <a:lnTo>
                    <a:pt x="85" y="283"/>
                  </a:lnTo>
                  <a:lnTo>
                    <a:pt x="85" y="294"/>
                  </a:lnTo>
                  <a:lnTo>
                    <a:pt x="109" y="293"/>
                  </a:lnTo>
                  <a:lnTo>
                    <a:pt x="109" y="283"/>
                  </a:lnTo>
                  <a:lnTo>
                    <a:pt x="157" y="283"/>
                  </a:lnTo>
                  <a:lnTo>
                    <a:pt x="157" y="292"/>
                  </a:lnTo>
                  <a:lnTo>
                    <a:pt x="182" y="291"/>
                  </a:lnTo>
                  <a:lnTo>
                    <a:pt x="182" y="283"/>
                  </a:lnTo>
                  <a:lnTo>
                    <a:pt x="230" y="283"/>
                  </a:lnTo>
                  <a:lnTo>
                    <a:pt x="230" y="290"/>
                  </a:lnTo>
                  <a:lnTo>
                    <a:pt x="266" y="289"/>
                  </a:lnTo>
                  <a:lnTo>
                    <a:pt x="266" y="258"/>
                  </a:lnTo>
                  <a:lnTo>
                    <a:pt x="230" y="257"/>
                  </a:lnTo>
                  <a:lnTo>
                    <a:pt x="230" y="270"/>
                  </a:lnTo>
                  <a:lnTo>
                    <a:pt x="182" y="270"/>
                  </a:lnTo>
                  <a:lnTo>
                    <a:pt x="182" y="257"/>
                  </a:lnTo>
                  <a:lnTo>
                    <a:pt x="157" y="256"/>
                  </a:lnTo>
                  <a:lnTo>
                    <a:pt x="157" y="270"/>
                  </a:lnTo>
                  <a:lnTo>
                    <a:pt x="109" y="270"/>
                  </a:lnTo>
                  <a:lnTo>
                    <a:pt x="109" y="255"/>
                  </a:lnTo>
                  <a:lnTo>
                    <a:pt x="85" y="255"/>
                  </a:lnTo>
                  <a:lnTo>
                    <a:pt x="85" y="270"/>
                  </a:lnTo>
                  <a:lnTo>
                    <a:pt x="36" y="270"/>
                  </a:lnTo>
                  <a:lnTo>
                    <a:pt x="36" y="240"/>
                  </a:lnTo>
                  <a:lnTo>
                    <a:pt x="85" y="240"/>
                  </a:lnTo>
                  <a:lnTo>
                    <a:pt x="85" y="254"/>
                  </a:lnTo>
                  <a:lnTo>
                    <a:pt x="109" y="253"/>
                  </a:lnTo>
                  <a:lnTo>
                    <a:pt x="109" y="240"/>
                  </a:lnTo>
                  <a:lnTo>
                    <a:pt x="157" y="240"/>
                  </a:lnTo>
                  <a:lnTo>
                    <a:pt x="157" y="252"/>
                  </a:lnTo>
                  <a:lnTo>
                    <a:pt x="182" y="251"/>
                  </a:lnTo>
                  <a:lnTo>
                    <a:pt x="182" y="240"/>
                  </a:lnTo>
                  <a:lnTo>
                    <a:pt x="230" y="240"/>
                  </a:lnTo>
                  <a:lnTo>
                    <a:pt x="230" y="249"/>
                  </a:lnTo>
                  <a:lnTo>
                    <a:pt x="266" y="248"/>
                  </a:lnTo>
                  <a:lnTo>
                    <a:pt x="266" y="219"/>
                  </a:lnTo>
                  <a:lnTo>
                    <a:pt x="230" y="217"/>
                  </a:lnTo>
                  <a:lnTo>
                    <a:pt x="230" y="227"/>
                  </a:lnTo>
                  <a:lnTo>
                    <a:pt x="182" y="227"/>
                  </a:lnTo>
                  <a:lnTo>
                    <a:pt x="182" y="215"/>
                  </a:lnTo>
                  <a:lnTo>
                    <a:pt x="157" y="214"/>
                  </a:lnTo>
                  <a:lnTo>
                    <a:pt x="157" y="227"/>
                  </a:lnTo>
                  <a:lnTo>
                    <a:pt x="109" y="227"/>
                  </a:lnTo>
                  <a:lnTo>
                    <a:pt x="109" y="213"/>
                  </a:lnTo>
                  <a:lnTo>
                    <a:pt x="85" y="212"/>
                  </a:lnTo>
                  <a:lnTo>
                    <a:pt x="85" y="227"/>
                  </a:lnTo>
                  <a:lnTo>
                    <a:pt x="36" y="227"/>
                  </a:lnTo>
                  <a:lnTo>
                    <a:pt x="36" y="197"/>
                  </a:lnTo>
                  <a:lnTo>
                    <a:pt x="85" y="197"/>
                  </a:lnTo>
                  <a:lnTo>
                    <a:pt x="85" y="211"/>
                  </a:lnTo>
                  <a:lnTo>
                    <a:pt x="109" y="211"/>
                  </a:lnTo>
                  <a:lnTo>
                    <a:pt x="109" y="197"/>
                  </a:lnTo>
                  <a:lnTo>
                    <a:pt x="157" y="197"/>
                  </a:lnTo>
                  <a:lnTo>
                    <a:pt x="157" y="210"/>
                  </a:lnTo>
                  <a:lnTo>
                    <a:pt x="182" y="210"/>
                  </a:lnTo>
                  <a:lnTo>
                    <a:pt x="182" y="197"/>
                  </a:lnTo>
                  <a:lnTo>
                    <a:pt x="230" y="197"/>
                  </a:lnTo>
                  <a:lnTo>
                    <a:pt x="230" y="210"/>
                  </a:lnTo>
                  <a:lnTo>
                    <a:pt x="266" y="209"/>
                  </a:lnTo>
                  <a:lnTo>
                    <a:pt x="266" y="171"/>
                  </a:lnTo>
                  <a:lnTo>
                    <a:pt x="230" y="17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30" name="Freeform 21"/>
            <p:cNvSpPr>
              <a:spLocks/>
            </p:cNvSpPr>
            <p:nvPr/>
          </p:nvSpPr>
          <p:spPr bwMode="auto">
            <a:xfrm>
              <a:off x="2259013" y="2540000"/>
              <a:ext cx="38100" cy="3175"/>
            </a:xfrm>
            <a:custGeom>
              <a:avLst/>
              <a:gdLst>
                <a:gd name="T0" fmla="*/ 0 w 24"/>
                <a:gd name="T1" fmla="*/ 0 h 2"/>
                <a:gd name="T2" fmla="*/ 0 w 24"/>
                <a:gd name="T3" fmla="*/ 1 h 2"/>
                <a:gd name="T4" fmla="*/ 24 w 24"/>
                <a:gd name="T5" fmla="*/ 2 h 2"/>
                <a:gd name="T6" fmla="*/ 24 w 24"/>
                <a:gd name="T7" fmla="*/ 0 h 2"/>
                <a:gd name="T8" fmla="*/ 0 w 24"/>
                <a:gd name="T9" fmla="*/ 0 h 2"/>
              </a:gdLst>
              <a:ahLst/>
              <a:cxnLst>
                <a:cxn ang="0">
                  <a:pos x="T0" y="T1"/>
                </a:cxn>
                <a:cxn ang="0">
                  <a:pos x="T2" y="T3"/>
                </a:cxn>
                <a:cxn ang="0">
                  <a:pos x="T4" y="T5"/>
                </a:cxn>
                <a:cxn ang="0">
                  <a:pos x="T6" y="T7"/>
                </a:cxn>
                <a:cxn ang="0">
                  <a:pos x="T8" y="T9"/>
                </a:cxn>
              </a:cxnLst>
              <a:rect l="0" t="0" r="r" b="b"/>
              <a:pathLst>
                <a:path w="24" h="2">
                  <a:moveTo>
                    <a:pt x="0" y="0"/>
                  </a:moveTo>
                  <a:lnTo>
                    <a:pt x="0" y="1"/>
                  </a:lnTo>
                  <a:lnTo>
                    <a:pt x="24" y="2"/>
                  </a:lnTo>
                  <a:lnTo>
                    <a:pt x="24" y="0"/>
                  </a:lnTo>
                  <a:lnTo>
                    <a:pt x="0"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31" name="Rectangle 22"/>
            <p:cNvSpPr>
              <a:spLocks noChangeArrowheads="1"/>
            </p:cNvSpPr>
            <p:nvPr/>
          </p:nvSpPr>
          <p:spPr bwMode="auto">
            <a:xfrm>
              <a:off x="2259013" y="2466975"/>
              <a:ext cx="38100" cy="317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32" name="Freeform 23"/>
            <p:cNvSpPr>
              <a:spLocks/>
            </p:cNvSpPr>
            <p:nvPr/>
          </p:nvSpPr>
          <p:spPr bwMode="auto">
            <a:xfrm>
              <a:off x="2373313" y="2538413"/>
              <a:ext cx="39688" cy="7937"/>
            </a:xfrm>
            <a:custGeom>
              <a:avLst/>
              <a:gdLst>
                <a:gd name="T0" fmla="*/ 0 w 25"/>
                <a:gd name="T1" fmla="*/ 0 h 5"/>
                <a:gd name="T2" fmla="*/ 0 w 25"/>
                <a:gd name="T3" fmla="*/ 4 h 5"/>
                <a:gd name="T4" fmla="*/ 25 w 25"/>
                <a:gd name="T5" fmla="*/ 5 h 5"/>
                <a:gd name="T6" fmla="*/ 25 w 25"/>
                <a:gd name="T7" fmla="*/ 0 h 5"/>
                <a:gd name="T8" fmla="*/ 0 w 25"/>
                <a:gd name="T9" fmla="*/ 0 h 5"/>
              </a:gdLst>
              <a:ahLst/>
              <a:cxnLst>
                <a:cxn ang="0">
                  <a:pos x="T0" y="T1"/>
                </a:cxn>
                <a:cxn ang="0">
                  <a:pos x="T2" y="T3"/>
                </a:cxn>
                <a:cxn ang="0">
                  <a:pos x="T4" y="T5"/>
                </a:cxn>
                <a:cxn ang="0">
                  <a:pos x="T6" y="T7"/>
                </a:cxn>
                <a:cxn ang="0">
                  <a:pos x="T8" y="T9"/>
                </a:cxn>
              </a:cxnLst>
              <a:rect l="0" t="0" r="r" b="b"/>
              <a:pathLst>
                <a:path w="25" h="5">
                  <a:moveTo>
                    <a:pt x="0" y="0"/>
                  </a:moveTo>
                  <a:lnTo>
                    <a:pt x="0" y="4"/>
                  </a:lnTo>
                  <a:lnTo>
                    <a:pt x="25" y="5"/>
                  </a:lnTo>
                  <a:lnTo>
                    <a:pt x="25" y="0"/>
                  </a:lnTo>
                  <a:lnTo>
                    <a:pt x="0"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grpSp>
      <p:grpSp>
        <p:nvGrpSpPr>
          <p:cNvPr id="33" name="群組 32"/>
          <p:cNvGrpSpPr/>
          <p:nvPr/>
        </p:nvGrpSpPr>
        <p:grpSpPr>
          <a:xfrm>
            <a:off x="2239068" y="3789040"/>
            <a:ext cx="173038" cy="443342"/>
            <a:chOff x="2124075" y="1989138"/>
            <a:chExt cx="447676" cy="777875"/>
          </a:xfrm>
          <a:solidFill>
            <a:schemeClr val="bg1"/>
          </a:solidFill>
        </p:grpSpPr>
        <p:sp>
          <p:nvSpPr>
            <p:cNvPr id="34" name="Rectangle 6"/>
            <p:cNvSpPr>
              <a:spLocks noChangeArrowheads="1"/>
            </p:cNvSpPr>
            <p:nvPr/>
          </p:nvSpPr>
          <p:spPr bwMode="auto">
            <a:xfrm>
              <a:off x="2178050" y="2052638"/>
              <a:ext cx="15875" cy="16192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35" name="Freeform 8"/>
            <p:cNvSpPr>
              <a:spLocks/>
            </p:cNvSpPr>
            <p:nvPr/>
          </p:nvSpPr>
          <p:spPr bwMode="auto">
            <a:xfrm>
              <a:off x="2146300" y="1989138"/>
              <a:ext cx="80963" cy="77787"/>
            </a:xfrm>
            <a:custGeom>
              <a:avLst/>
              <a:gdLst>
                <a:gd name="T0" fmla="*/ 25 w 51"/>
                <a:gd name="T1" fmla="*/ 49 h 49"/>
                <a:gd name="T2" fmla="*/ 30 w 51"/>
                <a:gd name="T3" fmla="*/ 49 h 49"/>
                <a:gd name="T4" fmla="*/ 35 w 51"/>
                <a:gd name="T5" fmla="*/ 47 h 49"/>
                <a:gd name="T6" fmla="*/ 40 w 51"/>
                <a:gd name="T7" fmla="*/ 45 h 49"/>
                <a:gd name="T8" fmla="*/ 44 w 51"/>
                <a:gd name="T9" fmla="*/ 42 h 49"/>
                <a:gd name="T10" fmla="*/ 47 w 51"/>
                <a:gd name="T11" fmla="*/ 38 h 49"/>
                <a:gd name="T12" fmla="*/ 49 w 51"/>
                <a:gd name="T13" fmla="*/ 34 h 49"/>
                <a:gd name="T14" fmla="*/ 50 w 51"/>
                <a:gd name="T15" fmla="*/ 29 h 49"/>
                <a:gd name="T16" fmla="*/ 51 w 51"/>
                <a:gd name="T17" fmla="*/ 25 h 49"/>
                <a:gd name="T18" fmla="*/ 50 w 51"/>
                <a:gd name="T19" fmla="*/ 20 h 49"/>
                <a:gd name="T20" fmla="*/ 49 w 51"/>
                <a:gd name="T21" fmla="*/ 15 h 49"/>
                <a:gd name="T22" fmla="*/ 47 w 51"/>
                <a:gd name="T23" fmla="*/ 11 h 49"/>
                <a:gd name="T24" fmla="*/ 44 w 51"/>
                <a:gd name="T25" fmla="*/ 7 h 49"/>
                <a:gd name="T26" fmla="*/ 40 w 51"/>
                <a:gd name="T27" fmla="*/ 4 h 49"/>
                <a:gd name="T28" fmla="*/ 35 w 51"/>
                <a:gd name="T29" fmla="*/ 2 h 49"/>
                <a:gd name="T30" fmla="*/ 30 w 51"/>
                <a:gd name="T31" fmla="*/ 1 h 49"/>
                <a:gd name="T32" fmla="*/ 25 w 51"/>
                <a:gd name="T33" fmla="*/ 0 h 49"/>
                <a:gd name="T34" fmla="*/ 20 w 51"/>
                <a:gd name="T35" fmla="*/ 1 h 49"/>
                <a:gd name="T36" fmla="*/ 15 w 51"/>
                <a:gd name="T37" fmla="*/ 2 h 49"/>
                <a:gd name="T38" fmla="*/ 11 w 51"/>
                <a:gd name="T39" fmla="*/ 4 h 49"/>
                <a:gd name="T40" fmla="*/ 7 w 51"/>
                <a:gd name="T41" fmla="*/ 7 h 49"/>
                <a:gd name="T42" fmla="*/ 4 w 51"/>
                <a:gd name="T43" fmla="*/ 11 h 49"/>
                <a:gd name="T44" fmla="*/ 2 w 51"/>
                <a:gd name="T45" fmla="*/ 15 h 49"/>
                <a:gd name="T46" fmla="*/ 0 w 51"/>
                <a:gd name="T47" fmla="*/ 20 h 49"/>
                <a:gd name="T48" fmla="*/ 0 w 51"/>
                <a:gd name="T49" fmla="*/ 25 h 49"/>
                <a:gd name="T50" fmla="*/ 0 w 51"/>
                <a:gd name="T51" fmla="*/ 29 h 49"/>
                <a:gd name="T52" fmla="*/ 2 w 51"/>
                <a:gd name="T53" fmla="*/ 34 h 49"/>
                <a:gd name="T54" fmla="*/ 4 w 51"/>
                <a:gd name="T55" fmla="*/ 38 h 49"/>
                <a:gd name="T56" fmla="*/ 7 w 51"/>
                <a:gd name="T57" fmla="*/ 42 h 49"/>
                <a:gd name="T58" fmla="*/ 11 w 51"/>
                <a:gd name="T59" fmla="*/ 45 h 49"/>
                <a:gd name="T60" fmla="*/ 15 w 51"/>
                <a:gd name="T61" fmla="*/ 47 h 49"/>
                <a:gd name="T62" fmla="*/ 20 w 51"/>
                <a:gd name="T63" fmla="*/ 49 h 49"/>
                <a:gd name="T64" fmla="*/ 25 w 51"/>
                <a:gd name="T6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49">
                  <a:moveTo>
                    <a:pt x="25" y="49"/>
                  </a:moveTo>
                  <a:lnTo>
                    <a:pt x="30" y="49"/>
                  </a:lnTo>
                  <a:lnTo>
                    <a:pt x="35" y="47"/>
                  </a:lnTo>
                  <a:lnTo>
                    <a:pt x="40" y="45"/>
                  </a:lnTo>
                  <a:lnTo>
                    <a:pt x="44" y="42"/>
                  </a:lnTo>
                  <a:lnTo>
                    <a:pt x="47" y="38"/>
                  </a:lnTo>
                  <a:lnTo>
                    <a:pt x="49" y="34"/>
                  </a:lnTo>
                  <a:lnTo>
                    <a:pt x="50" y="29"/>
                  </a:lnTo>
                  <a:lnTo>
                    <a:pt x="51" y="25"/>
                  </a:lnTo>
                  <a:lnTo>
                    <a:pt x="50" y="20"/>
                  </a:lnTo>
                  <a:lnTo>
                    <a:pt x="49" y="15"/>
                  </a:lnTo>
                  <a:lnTo>
                    <a:pt x="47" y="11"/>
                  </a:lnTo>
                  <a:lnTo>
                    <a:pt x="44" y="7"/>
                  </a:lnTo>
                  <a:lnTo>
                    <a:pt x="40" y="4"/>
                  </a:lnTo>
                  <a:lnTo>
                    <a:pt x="35" y="2"/>
                  </a:lnTo>
                  <a:lnTo>
                    <a:pt x="30" y="1"/>
                  </a:lnTo>
                  <a:lnTo>
                    <a:pt x="25" y="0"/>
                  </a:lnTo>
                  <a:lnTo>
                    <a:pt x="20" y="1"/>
                  </a:lnTo>
                  <a:lnTo>
                    <a:pt x="15" y="2"/>
                  </a:lnTo>
                  <a:lnTo>
                    <a:pt x="11" y="4"/>
                  </a:lnTo>
                  <a:lnTo>
                    <a:pt x="7" y="7"/>
                  </a:lnTo>
                  <a:lnTo>
                    <a:pt x="4" y="11"/>
                  </a:lnTo>
                  <a:lnTo>
                    <a:pt x="2" y="15"/>
                  </a:lnTo>
                  <a:lnTo>
                    <a:pt x="0" y="20"/>
                  </a:lnTo>
                  <a:lnTo>
                    <a:pt x="0" y="25"/>
                  </a:lnTo>
                  <a:lnTo>
                    <a:pt x="0" y="29"/>
                  </a:lnTo>
                  <a:lnTo>
                    <a:pt x="2" y="34"/>
                  </a:lnTo>
                  <a:lnTo>
                    <a:pt x="4" y="38"/>
                  </a:lnTo>
                  <a:lnTo>
                    <a:pt x="7" y="42"/>
                  </a:lnTo>
                  <a:lnTo>
                    <a:pt x="11" y="45"/>
                  </a:lnTo>
                  <a:lnTo>
                    <a:pt x="15" y="47"/>
                  </a:lnTo>
                  <a:lnTo>
                    <a:pt x="20" y="49"/>
                  </a:lnTo>
                  <a:lnTo>
                    <a:pt x="25" y="49"/>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36" name="Rectangle 9"/>
            <p:cNvSpPr>
              <a:spLocks noChangeArrowheads="1"/>
            </p:cNvSpPr>
            <p:nvPr/>
          </p:nvSpPr>
          <p:spPr bwMode="auto">
            <a:xfrm>
              <a:off x="2538413" y="2293938"/>
              <a:ext cx="33338" cy="127000"/>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37" name="Freeform 10"/>
            <p:cNvSpPr>
              <a:spLocks/>
            </p:cNvSpPr>
            <p:nvPr/>
          </p:nvSpPr>
          <p:spPr bwMode="auto">
            <a:xfrm>
              <a:off x="2259013" y="2670175"/>
              <a:ext cx="38100" cy="3175"/>
            </a:xfrm>
            <a:custGeom>
              <a:avLst/>
              <a:gdLst>
                <a:gd name="T0" fmla="*/ 0 w 24"/>
                <a:gd name="T1" fmla="*/ 1 h 2"/>
                <a:gd name="T2" fmla="*/ 0 w 24"/>
                <a:gd name="T3" fmla="*/ 2 h 2"/>
                <a:gd name="T4" fmla="*/ 24 w 24"/>
                <a:gd name="T5" fmla="*/ 2 h 2"/>
                <a:gd name="T6" fmla="*/ 24 w 24"/>
                <a:gd name="T7" fmla="*/ 0 h 2"/>
                <a:gd name="T8" fmla="*/ 0 w 24"/>
                <a:gd name="T9" fmla="*/ 1 h 2"/>
              </a:gdLst>
              <a:ahLst/>
              <a:cxnLst>
                <a:cxn ang="0">
                  <a:pos x="T0" y="T1"/>
                </a:cxn>
                <a:cxn ang="0">
                  <a:pos x="T2" y="T3"/>
                </a:cxn>
                <a:cxn ang="0">
                  <a:pos x="T4" y="T5"/>
                </a:cxn>
                <a:cxn ang="0">
                  <a:pos x="T6" y="T7"/>
                </a:cxn>
                <a:cxn ang="0">
                  <a:pos x="T8" y="T9"/>
                </a:cxn>
              </a:cxnLst>
              <a:rect l="0" t="0" r="r" b="b"/>
              <a:pathLst>
                <a:path w="24" h="2">
                  <a:moveTo>
                    <a:pt x="0" y="1"/>
                  </a:moveTo>
                  <a:lnTo>
                    <a:pt x="0" y="2"/>
                  </a:lnTo>
                  <a:lnTo>
                    <a:pt x="24" y="2"/>
                  </a:lnTo>
                  <a:lnTo>
                    <a:pt x="24"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38" name="Freeform 11"/>
            <p:cNvSpPr>
              <a:spLocks/>
            </p:cNvSpPr>
            <p:nvPr/>
          </p:nvSpPr>
          <p:spPr bwMode="auto">
            <a:xfrm>
              <a:off x="2335213" y="2205038"/>
              <a:ext cx="49213" cy="58737"/>
            </a:xfrm>
            <a:custGeom>
              <a:avLst/>
              <a:gdLst>
                <a:gd name="T0" fmla="*/ 12 w 31"/>
                <a:gd name="T1" fmla="*/ 37 h 37"/>
                <a:gd name="T2" fmla="*/ 31 w 31"/>
                <a:gd name="T3" fmla="*/ 0 h 37"/>
                <a:gd name="T4" fmla="*/ 8 w 31"/>
                <a:gd name="T5" fmla="*/ 0 h 37"/>
                <a:gd name="T6" fmla="*/ 0 w 31"/>
                <a:gd name="T7" fmla="*/ 37 h 37"/>
                <a:gd name="T8" fmla="*/ 12 w 31"/>
                <a:gd name="T9" fmla="*/ 37 h 37"/>
              </a:gdLst>
              <a:ahLst/>
              <a:cxnLst>
                <a:cxn ang="0">
                  <a:pos x="T0" y="T1"/>
                </a:cxn>
                <a:cxn ang="0">
                  <a:pos x="T2" y="T3"/>
                </a:cxn>
                <a:cxn ang="0">
                  <a:pos x="T4" y="T5"/>
                </a:cxn>
                <a:cxn ang="0">
                  <a:pos x="T6" y="T7"/>
                </a:cxn>
                <a:cxn ang="0">
                  <a:pos x="T8" y="T9"/>
                </a:cxn>
              </a:cxnLst>
              <a:rect l="0" t="0" r="r" b="b"/>
              <a:pathLst>
                <a:path w="31" h="37">
                  <a:moveTo>
                    <a:pt x="12" y="37"/>
                  </a:moveTo>
                  <a:lnTo>
                    <a:pt x="31" y="0"/>
                  </a:lnTo>
                  <a:lnTo>
                    <a:pt x="8" y="0"/>
                  </a:lnTo>
                  <a:lnTo>
                    <a:pt x="0" y="37"/>
                  </a:lnTo>
                  <a:lnTo>
                    <a:pt x="12" y="37"/>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39" name="Freeform 12"/>
            <p:cNvSpPr>
              <a:spLocks/>
            </p:cNvSpPr>
            <p:nvPr/>
          </p:nvSpPr>
          <p:spPr bwMode="auto">
            <a:xfrm>
              <a:off x="2259013" y="2606675"/>
              <a:ext cx="38100" cy="3175"/>
            </a:xfrm>
            <a:custGeom>
              <a:avLst/>
              <a:gdLst>
                <a:gd name="T0" fmla="*/ 0 w 24"/>
                <a:gd name="T1" fmla="*/ 1 h 2"/>
                <a:gd name="T2" fmla="*/ 0 w 24"/>
                <a:gd name="T3" fmla="*/ 2 h 2"/>
                <a:gd name="T4" fmla="*/ 24 w 24"/>
                <a:gd name="T5" fmla="*/ 2 h 2"/>
                <a:gd name="T6" fmla="*/ 24 w 24"/>
                <a:gd name="T7" fmla="*/ 0 h 2"/>
                <a:gd name="T8" fmla="*/ 0 w 24"/>
                <a:gd name="T9" fmla="*/ 1 h 2"/>
              </a:gdLst>
              <a:ahLst/>
              <a:cxnLst>
                <a:cxn ang="0">
                  <a:pos x="T0" y="T1"/>
                </a:cxn>
                <a:cxn ang="0">
                  <a:pos x="T2" y="T3"/>
                </a:cxn>
                <a:cxn ang="0">
                  <a:pos x="T4" y="T5"/>
                </a:cxn>
                <a:cxn ang="0">
                  <a:pos x="T6" y="T7"/>
                </a:cxn>
                <a:cxn ang="0">
                  <a:pos x="T8" y="T9"/>
                </a:cxn>
              </a:cxnLst>
              <a:rect l="0" t="0" r="r" b="b"/>
              <a:pathLst>
                <a:path w="24" h="2">
                  <a:moveTo>
                    <a:pt x="0" y="1"/>
                  </a:moveTo>
                  <a:lnTo>
                    <a:pt x="0" y="2"/>
                  </a:lnTo>
                  <a:lnTo>
                    <a:pt x="24" y="2"/>
                  </a:lnTo>
                  <a:lnTo>
                    <a:pt x="24"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40" name="Freeform 13"/>
            <p:cNvSpPr>
              <a:spLocks/>
            </p:cNvSpPr>
            <p:nvPr/>
          </p:nvSpPr>
          <p:spPr bwMode="auto">
            <a:xfrm>
              <a:off x="2489200" y="2663825"/>
              <a:ext cx="57150" cy="9525"/>
            </a:xfrm>
            <a:custGeom>
              <a:avLst/>
              <a:gdLst>
                <a:gd name="T0" fmla="*/ 0 w 36"/>
                <a:gd name="T1" fmla="*/ 6 h 6"/>
                <a:gd name="T2" fmla="*/ 36 w 36"/>
                <a:gd name="T3" fmla="*/ 6 h 6"/>
                <a:gd name="T4" fmla="*/ 36 w 36"/>
                <a:gd name="T5" fmla="*/ 0 h 6"/>
                <a:gd name="T6" fmla="*/ 0 w 36"/>
                <a:gd name="T7" fmla="*/ 1 h 6"/>
                <a:gd name="T8" fmla="*/ 0 w 36"/>
                <a:gd name="T9" fmla="*/ 6 h 6"/>
              </a:gdLst>
              <a:ahLst/>
              <a:cxnLst>
                <a:cxn ang="0">
                  <a:pos x="T0" y="T1"/>
                </a:cxn>
                <a:cxn ang="0">
                  <a:pos x="T2" y="T3"/>
                </a:cxn>
                <a:cxn ang="0">
                  <a:pos x="T4" y="T5"/>
                </a:cxn>
                <a:cxn ang="0">
                  <a:pos x="T6" y="T7"/>
                </a:cxn>
                <a:cxn ang="0">
                  <a:pos x="T8" y="T9"/>
                </a:cxn>
              </a:cxnLst>
              <a:rect l="0" t="0" r="r" b="b"/>
              <a:pathLst>
                <a:path w="36" h="6">
                  <a:moveTo>
                    <a:pt x="0" y="6"/>
                  </a:moveTo>
                  <a:lnTo>
                    <a:pt x="36" y="6"/>
                  </a:lnTo>
                  <a:lnTo>
                    <a:pt x="36" y="0"/>
                  </a:lnTo>
                  <a:lnTo>
                    <a:pt x="0" y="1"/>
                  </a:lnTo>
                  <a:lnTo>
                    <a:pt x="0" y="6"/>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41" name="Freeform 14"/>
            <p:cNvSpPr>
              <a:spLocks/>
            </p:cNvSpPr>
            <p:nvPr/>
          </p:nvSpPr>
          <p:spPr bwMode="auto">
            <a:xfrm>
              <a:off x="2373313" y="2603500"/>
              <a:ext cx="39688" cy="9525"/>
            </a:xfrm>
            <a:custGeom>
              <a:avLst/>
              <a:gdLst>
                <a:gd name="T0" fmla="*/ 0 w 25"/>
                <a:gd name="T1" fmla="*/ 1 h 6"/>
                <a:gd name="T2" fmla="*/ 0 w 25"/>
                <a:gd name="T3" fmla="*/ 5 h 6"/>
                <a:gd name="T4" fmla="*/ 25 w 25"/>
                <a:gd name="T5" fmla="*/ 6 h 6"/>
                <a:gd name="T6" fmla="*/ 25 w 25"/>
                <a:gd name="T7" fmla="*/ 0 h 6"/>
                <a:gd name="T8" fmla="*/ 0 w 25"/>
                <a:gd name="T9" fmla="*/ 1 h 6"/>
              </a:gdLst>
              <a:ahLst/>
              <a:cxnLst>
                <a:cxn ang="0">
                  <a:pos x="T0" y="T1"/>
                </a:cxn>
                <a:cxn ang="0">
                  <a:pos x="T2" y="T3"/>
                </a:cxn>
                <a:cxn ang="0">
                  <a:pos x="T4" y="T5"/>
                </a:cxn>
                <a:cxn ang="0">
                  <a:pos x="T6" y="T7"/>
                </a:cxn>
                <a:cxn ang="0">
                  <a:pos x="T8" y="T9"/>
                </a:cxn>
              </a:cxnLst>
              <a:rect l="0" t="0" r="r" b="b"/>
              <a:pathLst>
                <a:path w="25" h="6">
                  <a:moveTo>
                    <a:pt x="0" y="1"/>
                  </a:moveTo>
                  <a:lnTo>
                    <a:pt x="0" y="5"/>
                  </a:lnTo>
                  <a:lnTo>
                    <a:pt x="25" y="6"/>
                  </a:lnTo>
                  <a:lnTo>
                    <a:pt x="25"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42" name="Freeform 15"/>
            <p:cNvSpPr>
              <a:spLocks/>
            </p:cNvSpPr>
            <p:nvPr/>
          </p:nvSpPr>
          <p:spPr bwMode="auto">
            <a:xfrm>
              <a:off x="2373313" y="2667000"/>
              <a:ext cx="39688" cy="6350"/>
            </a:xfrm>
            <a:custGeom>
              <a:avLst/>
              <a:gdLst>
                <a:gd name="T0" fmla="*/ 0 w 25"/>
                <a:gd name="T1" fmla="*/ 1 h 4"/>
                <a:gd name="T2" fmla="*/ 0 w 25"/>
                <a:gd name="T3" fmla="*/ 4 h 4"/>
                <a:gd name="T4" fmla="*/ 25 w 25"/>
                <a:gd name="T5" fmla="*/ 4 h 4"/>
                <a:gd name="T6" fmla="*/ 25 w 25"/>
                <a:gd name="T7" fmla="*/ 0 h 4"/>
                <a:gd name="T8" fmla="*/ 0 w 25"/>
                <a:gd name="T9" fmla="*/ 1 h 4"/>
              </a:gdLst>
              <a:ahLst/>
              <a:cxnLst>
                <a:cxn ang="0">
                  <a:pos x="T0" y="T1"/>
                </a:cxn>
                <a:cxn ang="0">
                  <a:pos x="T2" y="T3"/>
                </a:cxn>
                <a:cxn ang="0">
                  <a:pos x="T4" y="T5"/>
                </a:cxn>
                <a:cxn ang="0">
                  <a:pos x="T6" y="T7"/>
                </a:cxn>
                <a:cxn ang="0">
                  <a:pos x="T8" y="T9"/>
                </a:cxn>
              </a:cxnLst>
              <a:rect l="0" t="0" r="r" b="b"/>
              <a:pathLst>
                <a:path w="25" h="4">
                  <a:moveTo>
                    <a:pt x="0" y="1"/>
                  </a:moveTo>
                  <a:lnTo>
                    <a:pt x="0" y="4"/>
                  </a:lnTo>
                  <a:lnTo>
                    <a:pt x="25" y="4"/>
                  </a:lnTo>
                  <a:lnTo>
                    <a:pt x="25"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43" name="Freeform 16"/>
            <p:cNvSpPr>
              <a:spLocks/>
            </p:cNvSpPr>
            <p:nvPr/>
          </p:nvSpPr>
          <p:spPr bwMode="auto">
            <a:xfrm>
              <a:off x="2489200" y="2598738"/>
              <a:ext cx="57150" cy="15875"/>
            </a:xfrm>
            <a:custGeom>
              <a:avLst/>
              <a:gdLst>
                <a:gd name="T0" fmla="*/ 0 w 36"/>
                <a:gd name="T1" fmla="*/ 9 h 10"/>
                <a:gd name="T2" fmla="*/ 36 w 36"/>
                <a:gd name="T3" fmla="*/ 10 h 10"/>
                <a:gd name="T4" fmla="*/ 36 w 36"/>
                <a:gd name="T5" fmla="*/ 0 h 10"/>
                <a:gd name="T6" fmla="*/ 0 w 36"/>
                <a:gd name="T7" fmla="*/ 1 h 10"/>
                <a:gd name="T8" fmla="*/ 0 w 36"/>
                <a:gd name="T9" fmla="*/ 9 h 10"/>
              </a:gdLst>
              <a:ahLst/>
              <a:cxnLst>
                <a:cxn ang="0">
                  <a:pos x="T0" y="T1"/>
                </a:cxn>
                <a:cxn ang="0">
                  <a:pos x="T2" y="T3"/>
                </a:cxn>
                <a:cxn ang="0">
                  <a:pos x="T4" y="T5"/>
                </a:cxn>
                <a:cxn ang="0">
                  <a:pos x="T6" y="T7"/>
                </a:cxn>
                <a:cxn ang="0">
                  <a:pos x="T8" y="T9"/>
                </a:cxn>
              </a:cxnLst>
              <a:rect l="0" t="0" r="r" b="b"/>
              <a:pathLst>
                <a:path w="36" h="10">
                  <a:moveTo>
                    <a:pt x="0" y="9"/>
                  </a:moveTo>
                  <a:lnTo>
                    <a:pt x="36" y="10"/>
                  </a:lnTo>
                  <a:lnTo>
                    <a:pt x="36" y="0"/>
                  </a:lnTo>
                  <a:lnTo>
                    <a:pt x="0" y="1"/>
                  </a:lnTo>
                  <a:lnTo>
                    <a:pt x="0" y="9"/>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44" name="Freeform 17"/>
            <p:cNvSpPr>
              <a:spLocks/>
            </p:cNvSpPr>
            <p:nvPr/>
          </p:nvSpPr>
          <p:spPr bwMode="auto">
            <a:xfrm>
              <a:off x="2489200" y="2460625"/>
              <a:ext cx="57150" cy="15875"/>
            </a:xfrm>
            <a:custGeom>
              <a:avLst/>
              <a:gdLst>
                <a:gd name="T0" fmla="*/ 0 w 36"/>
                <a:gd name="T1" fmla="*/ 10 h 10"/>
                <a:gd name="T2" fmla="*/ 36 w 36"/>
                <a:gd name="T3" fmla="*/ 10 h 10"/>
                <a:gd name="T4" fmla="*/ 36 w 36"/>
                <a:gd name="T5" fmla="*/ 0 h 10"/>
                <a:gd name="T6" fmla="*/ 0 w 36"/>
                <a:gd name="T7" fmla="*/ 1 h 10"/>
                <a:gd name="T8" fmla="*/ 0 w 36"/>
                <a:gd name="T9" fmla="*/ 10 h 10"/>
              </a:gdLst>
              <a:ahLst/>
              <a:cxnLst>
                <a:cxn ang="0">
                  <a:pos x="T0" y="T1"/>
                </a:cxn>
                <a:cxn ang="0">
                  <a:pos x="T2" y="T3"/>
                </a:cxn>
                <a:cxn ang="0">
                  <a:pos x="T4" y="T5"/>
                </a:cxn>
                <a:cxn ang="0">
                  <a:pos x="T6" y="T7"/>
                </a:cxn>
                <a:cxn ang="0">
                  <a:pos x="T8" y="T9"/>
                </a:cxn>
              </a:cxnLst>
              <a:rect l="0" t="0" r="r" b="b"/>
              <a:pathLst>
                <a:path w="36" h="10">
                  <a:moveTo>
                    <a:pt x="0" y="10"/>
                  </a:moveTo>
                  <a:lnTo>
                    <a:pt x="36" y="10"/>
                  </a:lnTo>
                  <a:lnTo>
                    <a:pt x="36" y="0"/>
                  </a:lnTo>
                  <a:lnTo>
                    <a:pt x="0" y="1"/>
                  </a:lnTo>
                  <a:lnTo>
                    <a:pt x="0" y="1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45" name="Rectangle 18"/>
            <p:cNvSpPr>
              <a:spLocks noChangeArrowheads="1"/>
            </p:cNvSpPr>
            <p:nvPr/>
          </p:nvSpPr>
          <p:spPr bwMode="auto">
            <a:xfrm>
              <a:off x="2373313" y="2463800"/>
              <a:ext cx="39688" cy="952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46" name="Freeform 19"/>
            <p:cNvSpPr>
              <a:spLocks/>
            </p:cNvSpPr>
            <p:nvPr/>
          </p:nvSpPr>
          <p:spPr bwMode="auto">
            <a:xfrm>
              <a:off x="2489200" y="2536825"/>
              <a:ext cx="57150" cy="15875"/>
            </a:xfrm>
            <a:custGeom>
              <a:avLst/>
              <a:gdLst>
                <a:gd name="T0" fmla="*/ 0 w 36"/>
                <a:gd name="T1" fmla="*/ 8 h 10"/>
                <a:gd name="T2" fmla="*/ 36 w 36"/>
                <a:gd name="T3" fmla="*/ 10 h 10"/>
                <a:gd name="T4" fmla="*/ 36 w 36"/>
                <a:gd name="T5" fmla="*/ 0 h 10"/>
                <a:gd name="T6" fmla="*/ 0 w 36"/>
                <a:gd name="T7" fmla="*/ 1 h 10"/>
                <a:gd name="T8" fmla="*/ 0 w 36"/>
                <a:gd name="T9" fmla="*/ 8 h 10"/>
              </a:gdLst>
              <a:ahLst/>
              <a:cxnLst>
                <a:cxn ang="0">
                  <a:pos x="T0" y="T1"/>
                </a:cxn>
                <a:cxn ang="0">
                  <a:pos x="T2" y="T3"/>
                </a:cxn>
                <a:cxn ang="0">
                  <a:pos x="T4" y="T5"/>
                </a:cxn>
                <a:cxn ang="0">
                  <a:pos x="T6" y="T7"/>
                </a:cxn>
                <a:cxn ang="0">
                  <a:pos x="T8" y="T9"/>
                </a:cxn>
              </a:cxnLst>
              <a:rect l="0" t="0" r="r" b="b"/>
              <a:pathLst>
                <a:path w="36" h="10">
                  <a:moveTo>
                    <a:pt x="0" y="8"/>
                  </a:moveTo>
                  <a:lnTo>
                    <a:pt x="36" y="10"/>
                  </a:lnTo>
                  <a:lnTo>
                    <a:pt x="36" y="0"/>
                  </a:lnTo>
                  <a:lnTo>
                    <a:pt x="0" y="1"/>
                  </a:lnTo>
                  <a:lnTo>
                    <a:pt x="0" y="8"/>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47" name="Freeform 20"/>
            <p:cNvSpPr>
              <a:spLocks/>
            </p:cNvSpPr>
            <p:nvPr/>
          </p:nvSpPr>
          <p:spPr bwMode="auto">
            <a:xfrm>
              <a:off x="2124075" y="2205038"/>
              <a:ext cx="422275" cy="561975"/>
            </a:xfrm>
            <a:custGeom>
              <a:avLst/>
              <a:gdLst>
                <a:gd name="T0" fmla="*/ 230 w 266"/>
                <a:gd name="T1" fmla="*/ 185 h 354"/>
                <a:gd name="T2" fmla="*/ 182 w 266"/>
                <a:gd name="T3" fmla="*/ 169 h 354"/>
                <a:gd name="T4" fmla="*/ 157 w 266"/>
                <a:gd name="T5" fmla="*/ 185 h 354"/>
                <a:gd name="T6" fmla="*/ 109 w 266"/>
                <a:gd name="T7" fmla="*/ 167 h 354"/>
                <a:gd name="T8" fmla="*/ 85 w 266"/>
                <a:gd name="T9" fmla="*/ 185 h 354"/>
                <a:gd name="T10" fmla="*/ 36 w 266"/>
                <a:gd name="T11" fmla="*/ 155 h 354"/>
                <a:gd name="T12" fmla="*/ 85 w 266"/>
                <a:gd name="T13" fmla="*/ 165 h 354"/>
                <a:gd name="T14" fmla="*/ 109 w 266"/>
                <a:gd name="T15" fmla="*/ 155 h 354"/>
                <a:gd name="T16" fmla="*/ 157 w 266"/>
                <a:gd name="T17" fmla="*/ 163 h 354"/>
                <a:gd name="T18" fmla="*/ 182 w 266"/>
                <a:gd name="T19" fmla="*/ 155 h 354"/>
                <a:gd name="T20" fmla="*/ 230 w 266"/>
                <a:gd name="T21" fmla="*/ 162 h 354"/>
                <a:gd name="T22" fmla="*/ 266 w 266"/>
                <a:gd name="T23" fmla="*/ 0 h 354"/>
                <a:gd name="T24" fmla="*/ 145 w 266"/>
                <a:gd name="T25" fmla="*/ 37 h 354"/>
                <a:gd name="T26" fmla="*/ 215 w 266"/>
                <a:gd name="T27" fmla="*/ 118 h 354"/>
                <a:gd name="T28" fmla="*/ 48 w 266"/>
                <a:gd name="T29" fmla="*/ 37 h 354"/>
                <a:gd name="T30" fmla="*/ 141 w 266"/>
                <a:gd name="T31" fmla="*/ 0 h 354"/>
                <a:gd name="T32" fmla="*/ 0 w 266"/>
                <a:gd name="T33" fmla="*/ 354 h 354"/>
                <a:gd name="T34" fmla="*/ 266 w 266"/>
                <a:gd name="T35" fmla="*/ 295 h 354"/>
                <a:gd name="T36" fmla="*/ 230 w 266"/>
                <a:gd name="T37" fmla="*/ 313 h 354"/>
                <a:gd name="T38" fmla="*/ 182 w 266"/>
                <a:gd name="T39" fmla="*/ 295 h 354"/>
                <a:gd name="T40" fmla="*/ 157 w 266"/>
                <a:gd name="T41" fmla="*/ 313 h 354"/>
                <a:gd name="T42" fmla="*/ 109 w 266"/>
                <a:gd name="T43" fmla="*/ 295 h 354"/>
                <a:gd name="T44" fmla="*/ 85 w 266"/>
                <a:gd name="T45" fmla="*/ 313 h 354"/>
                <a:gd name="T46" fmla="*/ 36 w 266"/>
                <a:gd name="T47" fmla="*/ 283 h 354"/>
                <a:gd name="T48" fmla="*/ 85 w 266"/>
                <a:gd name="T49" fmla="*/ 294 h 354"/>
                <a:gd name="T50" fmla="*/ 109 w 266"/>
                <a:gd name="T51" fmla="*/ 283 h 354"/>
                <a:gd name="T52" fmla="*/ 157 w 266"/>
                <a:gd name="T53" fmla="*/ 292 h 354"/>
                <a:gd name="T54" fmla="*/ 182 w 266"/>
                <a:gd name="T55" fmla="*/ 283 h 354"/>
                <a:gd name="T56" fmla="*/ 230 w 266"/>
                <a:gd name="T57" fmla="*/ 290 h 354"/>
                <a:gd name="T58" fmla="*/ 266 w 266"/>
                <a:gd name="T59" fmla="*/ 258 h 354"/>
                <a:gd name="T60" fmla="*/ 230 w 266"/>
                <a:gd name="T61" fmla="*/ 270 h 354"/>
                <a:gd name="T62" fmla="*/ 182 w 266"/>
                <a:gd name="T63" fmla="*/ 257 h 354"/>
                <a:gd name="T64" fmla="*/ 157 w 266"/>
                <a:gd name="T65" fmla="*/ 270 h 354"/>
                <a:gd name="T66" fmla="*/ 109 w 266"/>
                <a:gd name="T67" fmla="*/ 255 h 354"/>
                <a:gd name="T68" fmla="*/ 85 w 266"/>
                <a:gd name="T69" fmla="*/ 270 h 354"/>
                <a:gd name="T70" fmla="*/ 36 w 266"/>
                <a:gd name="T71" fmla="*/ 240 h 354"/>
                <a:gd name="T72" fmla="*/ 85 w 266"/>
                <a:gd name="T73" fmla="*/ 254 h 354"/>
                <a:gd name="T74" fmla="*/ 109 w 266"/>
                <a:gd name="T75" fmla="*/ 240 h 354"/>
                <a:gd name="T76" fmla="*/ 157 w 266"/>
                <a:gd name="T77" fmla="*/ 252 h 354"/>
                <a:gd name="T78" fmla="*/ 182 w 266"/>
                <a:gd name="T79" fmla="*/ 240 h 354"/>
                <a:gd name="T80" fmla="*/ 230 w 266"/>
                <a:gd name="T81" fmla="*/ 249 h 354"/>
                <a:gd name="T82" fmla="*/ 266 w 266"/>
                <a:gd name="T83" fmla="*/ 219 h 354"/>
                <a:gd name="T84" fmla="*/ 230 w 266"/>
                <a:gd name="T85" fmla="*/ 227 h 354"/>
                <a:gd name="T86" fmla="*/ 182 w 266"/>
                <a:gd name="T87" fmla="*/ 215 h 354"/>
                <a:gd name="T88" fmla="*/ 157 w 266"/>
                <a:gd name="T89" fmla="*/ 227 h 354"/>
                <a:gd name="T90" fmla="*/ 109 w 266"/>
                <a:gd name="T91" fmla="*/ 213 h 354"/>
                <a:gd name="T92" fmla="*/ 85 w 266"/>
                <a:gd name="T93" fmla="*/ 227 h 354"/>
                <a:gd name="T94" fmla="*/ 36 w 266"/>
                <a:gd name="T95" fmla="*/ 197 h 354"/>
                <a:gd name="T96" fmla="*/ 85 w 266"/>
                <a:gd name="T97" fmla="*/ 211 h 354"/>
                <a:gd name="T98" fmla="*/ 109 w 266"/>
                <a:gd name="T99" fmla="*/ 197 h 354"/>
                <a:gd name="T100" fmla="*/ 157 w 266"/>
                <a:gd name="T101" fmla="*/ 210 h 354"/>
                <a:gd name="T102" fmla="*/ 182 w 266"/>
                <a:gd name="T103" fmla="*/ 197 h 354"/>
                <a:gd name="T104" fmla="*/ 230 w 266"/>
                <a:gd name="T105" fmla="*/ 210 h 354"/>
                <a:gd name="T106" fmla="*/ 266 w 266"/>
                <a:gd name="T107" fmla="*/ 17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6" h="354">
                  <a:moveTo>
                    <a:pt x="230" y="171"/>
                  </a:moveTo>
                  <a:lnTo>
                    <a:pt x="230" y="185"/>
                  </a:lnTo>
                  <a:lnTo>
                    <a:pt x="182" y="185"/>
                  </a:lnTo>
                  <a:lnTo>
                    <a:pt x="182" y="169"/>
                  </a:lnTo>
                  <a:lnTo>
                    <a:pt x="157" y="169"/>
                  </a:lnTo>
                  <a:lnTo>
                    <a:pt x="157" y="185"/>
                  </a:lnTo>
                  <a:lnTo>
                    <a:pt x="109" y="185"/>
                  </a:lnTo>
                  <a:lnTo>
                    <a:pt x="109" y="167"/>
                  </a:lnTo>
                  <a:lnTo>
                    <a:pt x="85" y="167"/>
                  </a:lnTo>
                  <a:lnTo>
                    <a:pt x="85" y="185"/>
                  </a:lnTo>
                  <a:lnTo>
                    <a:pt x="36" y="185"/>
                  </a:lnTo>
                  <a:lnTo>
                    <a:pt x="36" y="155"/>
                  </a:lnTo>
                  <a:lnTo>
                    <a:pt x="85" y="155"/>
                  </a:lnTo>
                  <a:lnTo>
                    <a:pt x="85" y="165"/>
                  </a:lnTo>
                  <a:lnTo>
                    <a:pt x="109" y="165"/>
                  </a:lnTo>
                  <a:lnTo>
                    <a:pt x="109" y="155"/>
                  </a:lnTo>
                  <a:lnTo>
                    <a:pt x="157" y="155"/>
                  </a:lnTo>
                  <a:lnTo>
                    <a:pt x="157" y="163"/>
                  </a:lnTo>
                  <a:lnTo>
                    <a:pt x="182" y="163"/>
                  </a:lnTo>
                  <a:lnTo>
                    <a:pt x="182" y="155"/>
                  </a:lnTo>
                  <a:lnTo>
                    <a:pt x="230" y="155"/>
                  </a:lnTo>
                  <a:lnTo>
                    <a:pt x="230" y="162"/>
                  </a:lnTo>
                  <a:lnTo>
                    <a:pt x="266" y="161"/>
                  </a:lnTo>
                  <a:lnTo>
                    <a:pt x="266" y="0"/>
                  </a:lnTo>
                  <a:lnTo>
                    <a:pt x="164" y="0"/>
                  </a:lnTo>
                  <a:lnTo>
                    <a:pt x="145" y="37"/>
                  </a:lnTo>
                  <a:lnTo>
                    <a:pt x="215" y="37"/>
                  </a:lnTo>
                  <a:lnTo>
                    <a:pt x="215" y="118"/>
                  </a:lnTo>
                  <a:lnTo>
                    <a:pt x="48" y="118"/>
                  </a:lnTo>
                  <a:lnTo>
                    <a:pt x="48" y="37"/>
                  </a:lnTo>
                  <a:lnTo>
                    <a:pt x="133" y="37"/>
                  </a:lnTo>
                  <a:lnTo>
                    <a:pt x="141" y="0"/>
                  </a:lnTo>
                  <a:lnTo>
                    <a:pt x="0" y="0"/>
                  </a:lnTo>
                  <a:lnTo>
                    <a:pt x="0" y="354"/>
                  </a:lnTo>
                  <a:lnTo>
                    <a:pt x="266" y="354"/>
                  </a:lnTo>
                  <a:lnTo>
                    <a:pt x="266" y="295"/>
                  </a:lnTo>
                  <a:lnTo>
                    <a:pt x="230" y="295"/>
                  </a:lnTo>
                  <a:lnTo>
                    <a:pt x="230" y="313"/>
                  </a:lnTo>
                  <a:lnTo>
                    <a:pt x="182" y="313"/>
                  </a:lnTo>
                  <a:lnTo>
                    <a:pt x="182" y="295"/>
                  </a:lnTo>
                  <a:lnTo>
                    <a:pt x="157" y="295"/>
                  </a:lnTo>
                  <a:lnTo>
                    <a:pt x="157" y="313"/>
                  </a:lnTo>
                  <a:lnTo>
                    <a:pt x="109" y="313"/>
                  </a:lnTo>
                  <a:lnTo>
                    <a:pt x="109" y="295"/>
                  </a:lnTo>
                  <a:lnTo>
                    <a:pt x="85" y="295"/>
                  </a:lnTo>
                  <a:lnTo>
                    <a:pt x="85" y="313"/>
                  </a:lnTo>
                  <a:lnTo>
                    <a:pt x="36" y="313"/>
                  </a:lnTo>
                  <a:lnTo>
                    <a:pt x="36" y="283"/>
                  </a:lnTo>
                  <a:lnTo>
                    <a:pt x="85" y="283"/>
                  </a:lnTo>
                  <a:lnTo>
                    <a:pt x="85" y="294"/>
                  </a:lnTo>
                  <a:lnTo>
                    <a:pt x="109" y="293"/>
                  </a:lnTo>
                  <a:lnTo>
                    <a:pt x="109" y="283"/>
                  </a:lnTo>
                  <a:lnTo>
                    <a:pt x="157" y="283"/>
                  </a:lnTo>
                  <a:lnTo>
                    <a:pt x="157" y="292"/>
                  </a:lnTo>
                  <a:lnTo>
                    <a:pt x="182" y="291"/>
                  </a:lnTo>
                  <a:lnTo>
                    <a:pt x="182" y="283"/>
                  </a:lnTo>
                  <a:lnTo>
                    <a:pt x="230" y="283"/>
                  </a:lnTo>
                  <a:lnTo>
                    <a:pt x="230" y="290"/>
                  </a:lnTo>
                  <a:lnTo>
                    <a:pt x="266" y="289"/>
                  </a:lnTo>
                  <a:lnTo>
                    <a:pt x="266" y="258"/>
                  </a:lnTo>
                  <a:lnTo>
                    <a:pt x="230" y="257"/>
                  </a:lnTo>
                  <a:lnTo>
                    <a:pt x="230" y="270"/>
                  </a:lnTo>
                  <a:lnTo>
                    <a:pt x="182" y="270"/>
                  </a:lnTo>
                  <a:lnTo>
                    <a:pt x="182" y="257"/>
                  </a:lnTo>
                  <a:lnTo>
                    <a:pt x="157" y="256"/>
                  </a:lnTo>
                  <a:lnTo>
                    <a:pt x="157" y="270"/>
                  </a:lnTo>
                  <a:lnTo>
                    <a:pt x="109" y="270"/>
                  </a:lnTo>
                  <a:lnTo>
                    <a:pt x="109" y="255"/>
                  </a:lnTo>
                  <a:lnTo>
                    <a:pt x="85" y="255"/>
                  </a:lnTo>
                  <a:lnTo>
                    <a:pt x="85" y="270"/>
                  </a:lnTo>
                  <a:lnTo>
                    <a:pt x="36" y="270"/>
                  </a:lnTo>
                  <a:lnTo>
                    <a:pt x="36" y="240"/>
                  </a:lnTo>
                  <a:lnTo>
                    <a:pt x="85" y="240"/>
                  </a:lnTo>
                  <a:lnTo>
                    <a:pt x="85" y="254"/>
                  </a:lnTo>
                  <a:lnTo>
                    <a:pt x="109" y="253"/>
                  </a:lnTo>
                  <a:lnTo>
                    <a:pt x="109" y="240"/>
                  </a:lnTo>
                  <a:lnTo>
                    <a:pt x="157" y="240"/>
                  </a:lnTo>
                  <a:lnTo>
                    <a:pt x="157" y="252"/>
                  </a:lnTo>
                  <a:lnTo>
                    <a:pt x="182" y="251"/>
                  </a:lnTo>
                  <a:lnTo>
                    <a:pt x="182" y="240"/>
                  </a:lnTo>
                  <a:lnTo>
                    <a:pt x="230" y="240"/>
                  </a:lnTo>
                  <a:lnTo>
                    <a:pt x="230" y="249"/>
                  </a:lnTo>
                  <a:lnTo>
                    <a:pt x="266" y="248"/>
                  </a:lnTo>
                  <a:lnTo>
                    <a:pt x="266" y="219"/>
                  </a:lnTo>
                  <a:lnTo>
                    <a:pt x="230" y="217"/>
                  </a:lnTo>
                  <a:lnTo>
                    <a:pt x="230" y="227"/>
                  </a:lnTo>
                  <a:lnTo>
                    <a:pt x="182" y="227"/>
                  </a:lnTo>
                  <a:lnTo>
                    <a:pt x="182" y="215"/>
                  </a:lnTo>
                  <a:lnTo>
                    <a:pt x="157" y="214"/>
                  </a:lnTo>
                  <a:lnTo>
                    <a:pt x="157" y="227"/>
                  </a:lnTo>
                  <a:lnTo>
                    <a:pt x="109" y="227"/>
                  </a:lnTo>
                  <a:lnTo>
                    <a:pt x="109" y="213"/>
                  </a:lnTo>
                  <a:lnTo>
                    <a:pt x="85" y="212"/>
                  </a:lnTo>
                  <a:lnTo>
                    <a:pt x="85" y="227"/>
                  </a:lnTo>
                  <a:lnTo>
                    <a:pt x="36" y="227"/>
                  </a:lnTo>
                  <a:lnTo>
                    <a:pt x="36" y="197"/>
                  </a:lnTo>
                  <a:lnTo>
                    <a:pt x="85" y="197"/>
                  </a:lnTo>
                  <a:lnTo>
                    <a:pt x="85" y="211"/>
                  </a:lnTo>
                  <a:lnTo>
                    <a:pt x="109" y="211"/>
                  </a:lnTo>
                  <a:lnTo>
                    <a:pt x="109" y="197"/>
                  </a:lnTo>
                  <a:lnTo>
                    <a:pt x="157" y="197"/>
                  </a:lnTo>
                  <a:lnTo>
                    <a:pt x="157" y="210"/>
                  </a:lnTo>
                  <a:lnTo>
                    <a:pt x="182" y="210"/>
                  </a:lnTo>
                  <a:lnTo>
                    <a:pt x="182" y="197"/>
                  </a:lnTo>
                  <a:lnTo>
                    <a:pt x="230" y="197"/>
                  </a:lnTo>
                  <a:lnTo>
                    <a:pt x="230" y="210"/>
                  </a:lnTo>
                  <a:lnTo>
                    <a:pt x="266" y="209"/>
                  </a:lnTo>
                  <a:lnTo>
                    <a:pt x="266" y="171"/>
                  </a:lnTo>
                  <a:lnTo>
                    <a:pt x="230" y="17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48" name="Freeform 21"/>
            <p:cNvSpPr>
              <a:spLocks/>
            </p:cNvSpPr>
            <p:nvPr/>
          </p:nvSpPr>
          <p:spPr bwMode="auto">
            <a:xfrm>
              <a:off x="2259013" y="2540000"/>
              <a:ext cx="38100" cy="3175"/>
            </a:xfrm>
            <a:custGeom>
              <a:avLst/>
              <a:gdLst>
                <a:gd name="T0" fmla="*/ 0 w 24"/>
                <a:gd name="T1" fmla="*/ 0 h 2"/>
                <a:gd name="T2" fmla="*/ 0 w 24"/>
                <a:gd name="T3" fmla="*/ 1 h 2"/>
                <a:gd name="T4" fmla="*/ 24 w 24"/>
                <a:gd name="T5" fmla="*/ 2 h 2"/>
                <a:gd name="T6" fmla="*/ 24 w 24"/>
                <a:gd name="T7" fmla="*/ 0 h 2"/>
                <a:gd name="T8" fmla="*/ 0 w 24"/>
                <a:gd name="T9" fmla="*/ 0 h 2"/>
              </a:gdLst>
              <a:ahLst/>
              <a:cxnLst>
                <a:cxn ang="0">
                  <a:pos x="T0" y="T1"/>
                </a:cxn>
                <a:cxn ang="0">
                  <a:pos x="T2" y="T3"/>
                </a:cxn>
                <a:cxn ang="0">
                  <a:pos x="T4" y="T5"/>
                </a:cxn>
                <a:cxn ang="0">
                  <a:pos x="T6" y="T7"/>
                </a:cxn>
                <a:cxn ang="0">
                  <a:pos x="T8" y="T9"/>
                </a:cxn>
              </a:cxnLst>
              <a:rect l="0" t="0" r="r" b="b"/>
              <a:pathLst>
                <a:path w="24" h="2">
                  <a:moveTo>
                    <a:pt x="0" y="0"/>
                  </a:moveTo>
                  <a:lnTo>
                    <a:pt x="0" y="1"/>
                  </a:lnTo>
                  <a:lnTo>
                    <a:pt x="24" y="2"/>
                  </a:lnTo>
                  <a:lnTo>
                    <a:pt x="24" y="0"/>
                  </a:lnTo>
                  <a:lnTo>
                    <a:pt x="0"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49" name="Rectangle 22"/>
            <p:cNvSpPr>
              <a:spLocks noChangeArrowheads="1"/>
            </p:cNvSpPr>
            <p:nvPr/>
          </p:nvSpPr>
          <p:spPr bwMode="auto">
            <a:xfrm>
              <a:off x="2259013" y="2466975"/>
              <a:ext cx="38100" cy="317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50" name="Freeform 23"/>
            <p:cNvSpPr>
              <a:spLocks/>
            </p:cNvSpPr>
            <p:nvPr/>
          </p:nvSpPr>
          <p:spPr bwMode="auto">
            <a:xfrm>
              <a:off x="2373313" y="2538413"/>
              <a:ext cx="39688" cy="7937"/>
            </a:xfrm>
            <a:custGeom>
              <a:avLst/>
              <a:gdLst>
                <a:gd name="T0" fmla="*/ 0 w 25"/>
                <a:gd name="T1" fmla="*/ 0 h 5"/>
                <a:gd name="T2" fmla="*/ 0 w 25"/>
                <a:gd name="T3" fmla="*/ 4 h 5"/>
                <a:gd name="T4" fmla="*/ 25 w 25"/>
                <a:gd name="T5" fmla="*/ 5 h 5"/>
                <a:gd name="T6" fmla="*/ 25 w 25"/>
                <a:gd name="T7" fmla="*/ 0 h 5"/>
                <a:gd name="T8" fmla="*/ 0 w 25"/>
                <a:gd name="T9" fmla="*/ 0 h 5"/>
              </a:gdLst>
              <a:ahLst/>
              <a:cxnLst>
                <a:cxn ang="0">
                  <a:pos x="T0" y="T1"/>
                </a:cxn>
                <a:cxn ang="0">
                  <a:pos x="T2" y="T3"/>
                </a:cxn>
                <a:cxn ang="0">
                  <a:pos x="T4" y="T5"/>
                </a:cxn>
                <a:cxn ang="0">
                  <a:pos x="T6" y="T7"/>
                </a:cxn>
                <a:cxn ang="0">
                  <a:pos x="T8" y="T9"/>
                </a:cxn>
              </a:cxnLst>
              <a:rect l="0" t="0" r="r" b="b"/>
              <a:pathLst>
                <a:path w="25" h="5">
                  <a:moveTo>
                    <a:pt x="0" y="0"/>
                  </a:moveTo>
                  <a:lnTo>
                    <a:pt x="0" y="4"/>
                  </a:lnTo>
                  <a:lnTo>
                    <a:pt x="25" y="5"/>
                  </a:lnTo>
                  <a:lnTo>
                    <a:pt x="25" y="0"/>
                  </a:lnTo>
                  <a:lnTo>
                    <a:pt x="0"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grpSp>
      <p:grpSp>
        <p:nvGrpSpPr>
          <p:cNvPr id="51" name="群組 50"/>
          <p:cNvGrpSpPr/>
          <p:nvPr/>
        </p:nvGrpSpPr>
        <p:grpSpPr>
          <a:xfrm>
            <a:off x="882347" y="4797043"/>
            <a:ext cx="173038" cy="443342"/>
            <a:chOff x="2124075" y="1989138"/>
            <a:chExt cx="447676" cy="777875"/>
          </a:xfrm>
          <a:solidFill>
            <a:schemeClr val="bg1"/>
          </a:solidFill>
        </p:grpSpPr>
        <p:sp>
          <p:nvSpPr>
            <p:cNvPr id="52" name="Rectangle 6"/>
            <p:cNvSpPr>
              <a:spLocks noChangeArrowheads="1"/>
            </p:cNvSpPr>
            <p:nvPr/>
          </p:nvSpPr>
          <p:spPr bwMode="auto">
            <a:xfrm>
              <a:off x="2178050" y="2052638"/>
              <a:ext cx="15875" cy="16192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53" name="Freeform 8"/>
            <p:cNvSpPr>
              <a:spLocks/>
            </p:cNvSpPr>
            <p:nvPr/>
          </p:nvSpPr>
          <p:spPr bwMode="auto">
            <a:xfrm>
              <a:off x="2146300" y="1989138"/>
              <a:ext cx="80963" cy="77787"/>
            </a:xfrm>
            <a:custGeom>
              <a:avLst/>
              <a:gdLst>
                <a:gd name="T0" fmla="*/ 25 w 51"/>
                <a:gd name="T1" fmla="*/ 49 h 49"/>
                <a:gd name="T2" fmla="*/ 30 w 51"/>
                <a:gd name="T3" fmla="*/ 49 h 49"/>
                <a:gd name="T4" fmla="*/ 35 w 51"/>
                <a:gd name="T5" fmla="*/ 47 h 49"/>
                <a:gd name="T6" fmla="*/ 40 w 51"/>
                <a:gd name="T7" fmla="*/ 45 h 49"/>
                <a:gd name="T8" fmla="*/ 44 w 51"/>
                <a:gd name="T9" fmla="*/ 42 h 49"/>
                <a:gd name="T10" fmla="*/ 47 w 51"/>
                <a:gd name="T11" fmla="*/ 38 h 49"/>
                <a:gd name="T12" fmla="*/ 49 w 51"/>
                <a:gd name="T13" fmla="*/ 34 h 49"/>
                <a:gd name="T14" fmla="*/ 50 w 51"/>
                <a:gd name="T15" fmla="*/ 29 h 49"/>
                <a:gd name="T16" fmla="*/ 51 w 51"/>
                <a:gd name="T17" fmla="*/ 25 h 49"/>
                <a:gd name="T18" fmla="*/ 50 w 51"/>
                <a:gd name="T19" fmla="*/ 20 h 49"/>
                <a:gd name="T20" fmla="*/ 49 w 51"/>
                <a:gd name="T21" fmla="*/ 15 h 49"/>
                <a:gd name="T22" fmla="*/ 47 w 51"/>
                <a:gd name="T23" fmla="*/ 11 h 49"/>
                <a:gd name="T24" fmla="*/ 44 w 51"/>
                <a:gd name="T25" fmla="*/ 7 h 49"/>
                <a:gd name="T26" fmla="*/ 40 w 51"/>
                <a:gd name="T27" fmla="*/ 4 h 49"/>
                <a:gd name="T28" fmla="*/ 35 w 51"/>
                <a:gd name="T29" fmla="*/ 2 h 49"/>
                <a:gd name="T30" fmla="*/ 30 w 51"/>
                <a:gd name="T31" fmla="*/ 1 h 49"/>
                <a:gd name="T32" fmla="*/ 25 w 51"/>
                <a:gd name="T33" fmla="*/ 0 h 49"/>
                <a:gd name="T34" fmla="*/ 20 w 51"/>
                <a:gd name="T35" fmla="*/ 1 h 49"/>
                <a:gd name="T36" fmla="*/ 15 w 51"/>
                <a:gd name="T37" fmla="*/ 2 h 49"/>
                <a:gd name="T38" fmla="*/ 11 w 51"/>
                <a:gd name="T39" fmla="*/ 4 h 49"/>
                <a:gd name="T40" fmla="*/ 7 w 51"/>
                <a:gd name="T41" fmla="*/ 7 h 49"/>
                <a:gd name="T42" fmla="*/ 4 w 51"/>
                <a:gd name="T43" fmla="*/ 11 h 49"/>
                <a:gd name="T44" fmla="*/ 2 w 51"/>
                <a:gd name="T45" fmla="*/ 15 h 49"/>
                <a:gd name="T46" fmla="*/ 0 w 51"/>
                <a:gd name="T47" fmla="*/ 20 h 49"/>
                <a:gd name="T48" fmla="*/ 0 w 51"/>
                <a:gd name="T49" fmla="*/ 25 h 49"/>
                <a:gd name="T50" fmla="*/ 0 w 51"/>
                <a:gd name="T51" fmla="*/ 29 h 49"/>
                <a:gd name="T52" fmla="*/ 2 w 51"/>
                <a:gd name="T53" fmla="*/ 34 h 49"/>
                <a:gd name="T54" fmla="*/ 4 w 51"/>
                <a:gd name="T55" fmla="*/ 38 h 49"/>
                <a:gd name="T56" fmla="*/ 7 w 51"/>
                <a:gd name="T57" fmla="*/ 42 h 49"/>
                <a:gd name="T58" fmla="*/ 11 w 51"/>
                <a:gd name="T59" fmla="*/ 45 h 49"/>
                <a:gd name="T60" fmla="*/ 15 w 51"/>
                <a:gd name="T61" fmla="*/ 47 h 49"/>
                <a:gd name="T62" fmla="*/ 20 w 51"/>
                <a:gd name="T63" fmla="*/ 49 h 49"/>
                <a:gd name="T64" fmla="*/ 25 w 51"/>
                <a:gd name="T6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49">
                  <a:moveTo>
                    <a:pt x="25" y="49"/>
                  </a:moveTo>
                  <a:lnTo>
                    <a:pt x="30" y="49"/>
                  </a:lnTo>
                  <a:lnTo>
                    <a:pt x="35" y="47"/>
                  </a:lnTo>
                  <a:lnTo>
                    <a:pt x="40" y="45"/>
                  </a:lnTo>
                  <a:lnTo>
                    <a:pt x="44" y="42"/>
                  </a:lnTo>
                  <a:lnTo>
                    <a:pt x="47" y="38"/>
                  </a:lnTo>
                  <a:lnTo>
                    <a:pt x="49" y="34"/>
                  </a:lnTo>
                  <a:lnTo>
                    <a:pt x="50" y="29"/>
                  </a:lnTo>
                  <a:lnTo>
                    <a:pt x="51" y="25"/>
                  </a:lnTo>
                  <a:lnTo>
                    <a:pt x="50" y="20"/>
                  </a:lnTo>
                  <a:lnTo>
                    <a:pt x="49" y="15"/>
                  </a:lnTo>
                  <a:lnTo>
                    <a:pt x="47" y="11"/>
                  </a:lnTo>
                  <a:lnTo>
                    <a:pt x="44" y="7"/>
                  </a:lnTo>
                  <a:lnTo>
                    <a:pt x="40" y="4"/>
                  </a:lnTo>
                  <a:lnTo>
                    <a:pt x="35" y="2"/>
                  </a:lnTo>
                  <a:lnTo>
                    <a:pt x="30" y="1"/>
                  </a:lnTo>
                  <a:lnTo>
                    <a:pt x="25" y="0"/>
                  </a:lnTo>
                  <a:lnTo>
                    <a:pt x="20" y="1"/>
                  </a:lnTo>
                  <a:lnTo>
                    <a:pt x="15" y="2"/>
                  </a:lnTo>
                  <a:lnTo>
                    <a:pt x="11" y="4"/>
                  </a:lnTo>
                  <a:lnTo>
                    <a:pt x="7" y="7"/>
                  </a:lnTo>
                  <a:lnTo>
                    <a:pt x="4" y="11"/>
                  </a:lnTo>
                  <a:lnTo>
                    <a:pt x="2" y="15"/>
                  </a:lnTo>
                  <a:lnTo>
                    <a:pt x="0" y="20"/>
                  </a:lnTo>
                  <a:lnTo>
                    <a:pt x="0" y="25"/>
                  </a:lnTo>
                  <a:lnTo>
                    <a:pt x="0" y="29"/>
                  </a:lnTo>
                  <a:lnTo>
                    <a:pt x="2" y="34"/>
                  </a:lnTo>
                  <a:lnTo>
                    <a:pt x="4" y="38"/>
                  </a:lnTo>
                  <a:lnTo>
                    <a:pt x="7" y="42"/>
                  </a:lnTo>
                  <a:lnTo>
                    <a:pt x="11" y="45"/>
                  </a:lnTo>
                  <a:lnTo>
                    <a:pt x="15" y="47"/>
                  </a:lnTo>
                  <a:lnTo>
                    <a:pt x="20" y="49"/>
                  </a:lnTo>
                  <a:lnTo>
                    <a:pt x="25" y="49"/>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54" name="Rectangle 9"/>
            <p:cNvSpPr>
              <a:spLocks noChangeArrowheads="1"/>
            </p:cNvSpPr>
            <p:nvPr/>
          </p:nvSpPr>
          <p:spPr bwMode="auto">
            <a:xfrm>
              <a:off x="2538413" y="2293938"/>
              <a:ext cx="33338" cy="127000"/>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55" name="Freeform 10"/>
            <p:cNvSpPr>
              <a:spLocks/>
            </p:cNvSpPr>
            <p:nvPr/>
          </p:nvSpPr>
          <p:spPr bwMode="auto">
            <a:xfrm>
              <a:off x="2259013" y="2670175"/>
              <a:ext cx="38100" cy="3175"/>
            </a:xfrm>
            <a:custGeom>
              <a:avLst/>
              <a:gdLst>
                <a:gd name="T0" fmla="*/ 0 w 24"/>
                <a:gd name="T1" fmla="*/ 1 h 2"/>
                <a:gd name="T2" fmla="*/ 0 w 24"/>
                <a:gd name="T3" fmla="*/ 2 h 2"/>
                <a:gd name="T4" fmla="*/ 24 w 24"/>
                <a:gd name="T5" fmla="*/ 2 h 2"/>
                <a:gd name="T6" fmla="*/ 24 w 24"/>
                <a:gd name="T7" fmla="*/ 0 h 2"/>
                <a:gd name="T8" fmla="*/ 0 w 24"/>
                <a:gd name="T9" fmla="*/ 1 h 2"/>
              </a:gdLst>
              <a:ahLst/>
              <a:cxnLst>
                <a:cxn ang="0">
                  <a:pos x="T0" y="T1"/>
                </a:cxn>
                <a:cxn ang="0">
                  <a:pos x="T2" y="T3"/>
                </a:cxn>
                <a:cxn ang="0">
                  <a:pos x="T4" y="T5"/>
                </a:cxn>
                <a:cxn ang="0">
                  <a:pos x="T6" y="T7"/>
                </a:cxn>
                <a:cxn ang="0">
                  <a:pos x="T8" y="T9"/>
                </a:cxn>
              </a:cxnLst>
              <a:rect l="0" t="0" r="r" b="b"/>
              <a:pathLst>
                <a:path w="24" h="2">
                  <a:moveTo>
                    <a:pt x="0" y="1"/>
                  </a:moveTo>
                  <a:lnTo>
                    <a:pt x="0" y="2"/>
                  </a:lnTo>
                  <a:lnTo>
                    <a:pt x="24" y="2"/>
                  </a:lnTo>
                  <a:lnTo>
                    <a:pt x="24"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56" name="Freeform 11"/>
            <p:cNvSpPr>
              <a:spLocks/>
            </p:cNvSpPr>
            <p:nvPr/>
          </p:nvSpPr>
          <p:spPr bwMode="auto">
            <a:xfrm>
              <a:off x="2335213" y="2205038"/>
              <a:ext cx="49213" cy="58737"/>
            </a:xfrm>
            <a:custGeom>
              <a:avLst/>
              <a:gdLst>
                <a:gd name="T0" fmla="*/ 12 w 31"/>
                <a:gd name="T1" fmla="*/ 37 h 37"/>
                <a:gd name="T2" fmla="*/ 31 w 31"/>
                <a:gd name="T3" fmla="*/ 0 h 37"/>
                <a:gd name="T4" fmla="*/ 8 w 31"/>
                <a:gd name="T5" fmla="*/ 0 h 37"/>
                <a:gd name="T6" fmla="*/ 0 w 31"/>
                <a:gd name="T7" fmla="*/ 37 h 37"/>
                <a:gd name="T8" fmla="*/ 12 w 31"/>
                <a:gd name="T9" fmla="*/ 37 h 37"/>
              </a:gdLst>
              <a:ahLst/>
              <a:cxnLst>
                <a:cxn ang="0">
                  <a:pos x="T0" y="T1"/>
                </a:cxn>
                <a:cxn ang="0">
                  <a:pos x="T2" y="T3"/>
                </a:cxn>
                <a:cxn ang="0">
                  <a:pos x="T4" y="T5"/>
                </a:cxn>
                <a:cxn ang="0">
                  <a:pos x="T6" y="T7"/>
                </a:cxn>
                <a:cxn ang="0">
                  <a:pos x="T8" y="T9"/>
                </a:cxn>
              </a:cxnLst>
              <a:rect l="0" t="0" r="r" b="b"/>
              <a:pathLst>
                <a:path w="31" h="37">
                  <a:moveTo>
                    <a:pt x="12" y="37"/>
                  </a:moveTo>
                  <a:lnTo>
                    <a:pt x="31" y="0"/>
                  </a:lnTo>
                  <a:lnTo>
                    <a:pt x="8" y="0"/>
                  </a:lnTo>
                  <a:lnTo>
                    <a:pt x="0" y="37"/>
                  </a:lnTo>
                  <a:lnTo>
                    <a:pt x="12" y="37"/>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57" name="Freeform 12"/>
            <p:cNvSpPr>
              <a:spLocks/>
            </p:cNvSpPr>
            <p:nvPr/>
          </p:nvSpPr>
          <p:spPr bwMode="auto">
            <a:xfrm>
              <a:off x="2259013" y="2606675"/>
              <a:ext cx="38100" cy="3175"/>
            </a:xfrm>
            <a:custGeom>
              <a:avLst/>
              <a:gdLst>
                <a:gd name="T0" fmla="*/ 0 w 24"/>
                <a:gd name="T1" fmla="*/ 1 h 2"/>
                <a:gd name="T2" fmla="*/ 0 w 24"/>
                <a:gd name="T3" fmla="*/ 2 h 2"/>
                <a:gd name="T4" fmla="*/ 24 w 24"/>
                <a:gd name="T5" fmla="*/ 2 h 2"/>
                <a:gd name="T6" fmla="*/ 24 w 24"/>
                <a:gd name="T7" fmla="*/ 0 h 2"/>
                <a:gd name="T8" fmla="*/ 0 w 24"/>
                <a:gd name="T9" fmla="*/ 1 h 2"/>
              </a:gdLst>
              <a:ahLst/>
              <a:cxnLst>
                <a:cxn ang="0">
                  <a:pos x="T0" y="T1"/>
                </a:cxn>
                <a:cxn ang="0">
                  <a:pos x="T2" y="T3"/>
                </a:cxn>
                <a:cxn ang="0">
                  <a:pos x="T4" y="T5"/>
                </a:cxn>
                <a:cxn ang="0">
                  <a:pos x="T6" y="T7"/>
                </a:cxn>
                <a:cxn ang="0">
                  <a:pos x="T8" y="T9"/>
                </a:cxn>
              </a:cxnLst>
              <a:rect l="0" t="0" r="r" b="b"/>
              <a:pathLst>
                <a:path w="24" h="2">
                  <a:moveTo>
                    <a:pt x="0" y="1"/>
                  </a:moveTo>
                  <a:lnTo>
                    <a:pt x="0" y="2"/>
                  </a:lnTo>
                  <a:lnTo>
                    <a:pt x="24" y="2"/>
                  </a:lnTo>
                  <a:lnTo>
                    <a:pt x="24"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58" name="Freeform 13"/>
            <p:cNvSpPr>
              <a:spLocks/>
            </p:cNvSpPr>
            <p:nvPr/>
          </p:nvSpPr>
          <p:spPr bwMode="auto">
            <a:xfrm>
              <a:off x="2489200" y="2663825"/>
              <a:ext cx="57150" cy="9525"/>
            </a:xfrm>
            <a:custGeom>
              <a:avLst/>
              <a:gdLst>
                <a:gd name="T0" fmla="*/ 0 w 36"/>
                <a:gd name="T1" fmla="*/ 6 h 6"/>
                <a:gd name="T2" fmla="*/ 36 w 36"/>
                <a:gd name="T3" fmla="*/ 6 h 6"/>
                <a:gd name="T4" fmla="*/ 36 w 36"/>
                <a:gd name="T5" fmla="*/ 0 h 6"/>
                <a:gd name="T6" fmla="*/ 0 w 36"/>
                <a:gd name="T7" fmla="*/ 1 h 6"/>
                <a:gd name="T8" fmla="*/ 0 w 36"/>
                <a:gd name="T9" fmla="*/ 6 h 6"/>
              </a:gdLst>
              <a:ahLst/>
              <a:cxnLst>
                <a:cxn ang="0">
                  <a:pos x="T0" y="T1"/>
                </a:cxn>
                <a:cxn ang="0">
                  <a:pos x="T2" y="T3"/>
                </a:cxn>
                <a:cxn ang="0">
                  <a:pos x="T4" y="T5"/>
                </a:cxn>
                <a:cxn ang="0">
                  <a:pos x="T6" y="T7"/>
                </a:cxn>
                <a:cxn ang="0">
                  <a:pos x="T8" y="T9"/>
                </a:cxn>
              </a:cxnLst>
              <a:rect l="0" t="0" r="r" b="b"/>
              <a:pathLst>
                <a:path w="36" h="6">
                  <a:moveTo>
                    <a:pt x="0" y="6"/>
                  </a:moveTo>
                  <a:lnTo>
                    <a:pt x="36" y="6"/>
                  </a:lnTo>
                  <a:lnTo>
                    <a:pt x="36" y="0"/>
                  </a:lnTo>
                  <a:lnTo>
                    <a:pt x="0" y="1"/>
                  </a:lnTo>
                  <a:lnTo>
                    <a:pt x="0" y="6"/>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59" name="Freeform 14"/>
            <p:cNvSpPr>
              <a:spLocks/>
            </p:cNvSpPr>
            <p:nvPr/>
          </p:nvSpPr>
          <p:spPr bwMode="auto">
            <a:xfrm>
              <a:off x="2373313" y="2603500"/>
              <a:ext cx="39688" cy="9525"/>
            </a:xfrm>
            <a:custGeom>
              <a:avLst/>
              <a:gdLst>
                <a:gd name="T0" fmla="*/ 0 w 25"/>
                <a:gd name="T1" fmla="*/ 1 h 6"/>
                <a:gd name="T2" fmla="*/ 0 w 25"/>
                <a:gd name="T3" fmla="*/ 5 h 6"/>
                <a:gd name="T4" fmla="*/ 25 w 25"/>
                <a:gd name="T5" fmla="*/ 6 h 6"/>
                <a:gd name="T6" fmla="*/ 25 w 25"/>
                <a:gd name="T7" fmla="*/ 0 h 6"/>
                <a:gd name="T8" fmla="*/ 0 w 25"/>
                <a:gd name="T9" fmla="*/ 1 h 6"/>
              </a:gdLst>
              <a:ahLst/>
              <a:cxnLst>
                <a:cxn ang="0">
                  <a:pos x="T0" y="T1"/>
                </a:cxn>
                <a:cxn ang="0">
                  <a:pos x="T2" y="T3"/>
                </a:cxn>
                <a:cxn ang="0">
                  <a:pos x="T4" y="T5"/>
                </a:cxn>
                <a:cxn ang="0">
                  <a:pos x="T6" y="T7"/>
                </a:cxn>
                <a:cxn ang="0">
                  <a:pos x="T8" y="T9"/>
                </a:cxn>
              </a:cxnLst>
              <a:rect l="0" t="0" r="r" b="b"/>
              <a:pathLst>
                <a:path w="25" h="6">
                  <a:moveTo>
                    <a:pt x="0" y="1"/>
                  </a:moveTo>
                  <a:lnTo>
                    <a:pt x="0" y="5"/>
                  </a:lnTo>
                  <a:lnTo>
                    <a:pt x="25" y="6"/>
                  </a:lnTo>
                  <a:lnTo>
                    <a:pt x="25"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60" name="Freeform 15"/>
            <p:cNvSpPr>
              <a:spLocks/>
            </p:cNvSpPr>
            <p:nvPr/>
          </p:nvSpPr>
          <p:spPr bwMode="auto">
            <a:xfrm>
              <a:off x="2373313" y="2667000"/>
              <a:ext cx="39688" cy="6350"/>
            </a:xfrm>
            <a:custGeom>
              <a:avLst/>
              <a:gdLst>
                <a:gd name="T0" fmla="*/ 0 w 25"/>
                <a:gd name="T1" fmla="*/ 1 h 4"/>
                <a:gd name="T2" fmla="*/ 0 w 25"/>
                <a:gd name="T3" fmla="*/ 4 h 4"/>
                <a:gd name="T4" fmla="*/ 25 w 25"/>
                <a:gd name="T5" fmla="*/ 4 h 4"/>
                <a:gd name="T6" fmla="*/ 25 w 25"/>
                <a:gd name="T7" fmla="*/ 0 h 4"/>
                <a:gd name="T8" fmla="*/ 0 w 25"/>
                <a:gd name="T9" fmla="*/ 1 h 4"/>
              </a:gdLst>
              <a:ahLst/>
              <a:cxnLst>
                <a:cxn ang="0">
                  <a:pos x="T0" y="T1"/>
                </a:cxn>
                <a:cxn ang="0">
                  <a:pos x="T2" y="T3"/>
                </a:cxn>
                <a:cxn ang="0">
                  <a:pos x="T4" y="T5"/>
                </a:cxn>
                <a:cxn ang="0">
                  <a:pos x="T6" y="T7"/>
                </a:cxn>
                <a:cxn ang="0">
                  <a:pos x="T8" y="T9"/>
                </a:cxn>
              </a:cxnLst>
              <a:rect l="0" t="0" r="r" b="b"/>
              <a:pathLst>
                <a:path w="25" h="4">
                  <a:moveTo>
                    <a:pt x="0" y="1"/>
                  </a:moveTo>
                  <a:lnTo>
                    <a:pt x="0" y="4"/>
                  </a:lnTo>
                  <a:lnTo>
                    <a:pt x="25" y="4"/>
                  </a:lnTo>
                  <a:lnTo>
                    <a:pt x="25"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61" name="Freeform 16"/>
            <p:cNvSpPr>
              <a:spLocks/>
            </p:cNvSpPr>
            <p:nvPr/>
          </p:nvSpPr>
          <p:spPr bwMode="auto">
            <a:xfrm>
              <a:off x="2489200" y="2598738"/>
              <a:ext cx="57150" cy="15875"/>
            </a:xfrm>
            <a:custGeom>
              <a:avLst/>
              <a:gdLst>
                <a:gd name="T0" fmla="*/ 0 w 36"/>
                <a:gd name="T1" fmla="*/ 9 h 10"/>
                <a:gd name="T2" fmla="*/ 36 w 36"/>
                <a:gd name="T3" fmla="*/ 10 h 10"/>
                <a:gd name="T4" fmla="*/ 36 w 36"/>
                <a:gd name="T5" fmla="*/ 0 h 10"/>
                <a:gd name="T6" fmla="*/ 0 w 36"/>
                <a:gd name="T7" fmla="*/ 1 h 10"/>
                <a:gd name="T8" fmla="*/ 0 w 36"/>
                <a:gd name="T9" fmla="*/ 9 h 10"/>
              </a:gdLst>
              <a:ahLst/>
              <a:cxnLst>
                <a:cxn ang="0">
                  <a:pos x="T0" y="T1"/>
                </a:cxn>
                <a:cxn ang="0">
                  <a:pos x="T2" y="T3"/>
                </a:cxn>
                <a:cxn ang="0">
                  <a:pos x="T4" y="T5"/>
                </a:cxn>
                <a:cxn ang="0">
                  <a:pos x="T6" y="T7"/>
                </a:cxn>
                <a:cxn ang="0">
                  <a:pos x="T8" y="T9"/>
                </a:cxn>
              </a:cxnLst>
              <a:rect l="0" t="0" r="r" b="b"/>
              <a:pathLst>
                <a:path w="36" h="10">
                  <a:moveTo>
                    <a:pt x="0" y="9"/>
                  </a:moveTo>
                  <a:lnTo>
                    <a:pt x="36" y="10"/>
                  </a:lnTo>
                  <a:lnTo>
                    <a:pt x="36" y="0"/>
                  </a:lnTo>
                  <a:lnTo>
                    <a:pt x="0" y="1"/>
                  </a:lnTo>
                  <a:lnTo>
                    <a:pt x="0" y="9"/>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62" name="Freeform 17"/>
            <p:cNvSpPr>
              <a:spLocks/>
            </p:cNvSpPr>
            <p:nvPr/>
          </p:nvSpPr>
          <p:spPr bwMode="auto">
            <a:xfrm>
              <a:off x="2489200" y="2460625"/>
              <a:ext cx="57150" cy="15875"/>
            </a:xfrm>
            <a:custGeom>
              <a:avLst/>
              <a:gdLst>
                <a:gd name="T0" fmla="*/ 0 w 36"/>
                <a:gd name="T1" fmla="*/ 10 h 10"/>
                <a:gd name="T2" fmla="*/ 36 w 36"/>
                <a:gd name="T3" fmla="*/ 10 h 10"/>
                <a:gd name="T4" fmla="*/ 36 w 36"/>
                <a:gd name="T5" fmla="*/ 0 h 10"/>
                <a:gd name="T6" fmla="*/ 0 w 36"/>
                <a:gd name="T7" fmla="*/ 1 h 10"/>
                <a:gd name="T8" fmla="*/ 0 w 36"/>
                <a:gd name="T9" fmla="*/ 10 h 10"/>
              </a:gdLst>
              <a:ahLst/>
              <a:cxnLst>
                <a:cxn ang="0">
                  <a:pos x="T0" y="T1"/>
                </a:cxn>
                <a:cxn ang="0">
                  <a:pos x="T2" y="T3"/>
                </a:cxn>
                <a:cxn ang="0">
                  <a:pos x="T4" y="T5"/>
                </a:cxn>
                <a:cxn ang="0">
                  <a:pos x="T6" y="T7"/>
                </a:cxn>
                <a:cxn ang="0">
                  <a:pos x="T8" y="T9"/>
                </a:cxn>
              </a:cxnLst>
              <a:rect l="0" t="0" r="r" b="b"/>
              <a:pathLst>
                <a:path w="36" h="10">
                  <a:moveTo>
                    <a:pt x="0" y="10"/>
                  </a:moveTo>
                  <a:lnTo>
                    <a:pt x="36" y="10"/>
                  </a:lnTo>
                  <a:lnTo>
                    <a:pt x="36" y="0"/>
                  </a:lnTo>
                  <a:lnTo>
                    <a:pt x="0" y="1"/>
                  </a:lnTo>
                  <a:lnTo>
                    <a:pt x="0" y="1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63" name="Rectangle 18"/>
            <p:cNvSpPr>
              <a:spLocks noChangeArrowheads="1"/>
            </p:cNvSpPr>
            <p:nvPr/>
          </p:nvSpPr>
          <p:spPr bwMode="auto">
            <a:xfrm>
              <a:off x="2373313" y="2463800"/>
              <a:ext cx="39688" cy="952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64" name="Freeform 19"/>
            <p:cNvSpPr>
              <a:spLocks/>
            </p:cNvSpPr>
            <p:nvPr/>
          </p:nvSpPr>
          <p:spPr bwMode="auto">
            <a:xfrm>
              <a:off x="2489200" y="2536825"/>
              <a:ext cx="57150" cy="15875"/>
            </a:xfrm>
            <a:custGeom>
              <a:avLst/>
              <a:gdLst>
                <a:gd name="T0" fmla="*/ 0 w 36"/>
                <a:gd name="T1" fmla="*/ 8 h 10"/>
                <a:gd name="T2" fmla="*/ 36 w 36"/>
                <a:gd name="T3" fmla="*/ 10 h 10"/>
                <a:gd name="T4" fmla="*/ 36 w 36"/>
                <a:gd name="T5" fmla="*/ 0 h 10"/>
                <a:gd name="T6" fmla="*/ 0 w 36"/>
                <a:gd name="T7" fmla="*/ 1 h 10"/>
                <a:gd name="T8" fmla="*/ 0 w 36"/>
                <a:gd name="T9" fmla="*/ 8 h 10"/>
              </a:gdLst>
              <a:ahLst/>
              <a:cxnLst>
                <a:cxn ang="0">
                  <a:pos x="T0" y="T1"/>
                </a:cxn>
                <a:cxn ang="0">
                  <a:pos x="T2" y="T3"/>
                </a:cxn>
                <a:cxn ang="0">
                  <a:pos x="T4" y="T5"/>
                </a:cxn>
                <a:cxn ang="0">
                  <a:pos x="T6" y="T7"/>
                </a:cxn>
                <a:cxn ang="0">
                  <a:pos x="T8" y="T9"/>
                </a:cxn>
              </a:cxnLst>
              <a:rect l="0" t="0" r="r" b="b"/>
              <a:pathLst>
                <a:path w="36" h="10">
                  <a:moveTo>
                    <a:pt x="0" y="8"/>
                  </a:moveTo>
                  <a:lnTo>
                    <a:pt x="36" y="10"/>
                  </a:lnTo>
                  <a:lnTo>
                    <a:pt x="36" y="0"/>
                  </a:lnTo>
                  <a:lnTo>
                    <a:pt x="0" y="1"/>
                  </a:lnTo>
                  <a:lnTo>
                    <a:pt x="0" y="8"/>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65" name="Freeform 20"/>
            <p:cNvSpPr>
              <a:spLocks/>
            </p:cNvSpPr>
            <p:nvPr/>
          </p:nvSpPr>
          <p:spPr bwMode="auto">
            <a:xfrm>
              <a:off x="2124075" y="2205038"/>
              <a:ext cx="422275" cy="561975"/>
            </a:xfrm>
            <a:custGeom>
              <a:avLst/>
              <a:gdLst>
                <a:gd name="T0" fmla="*/ 230 w 266"/>
                <a:gd name="T1" fmla="*/ 185 h 354"/>
                <a:gd name="T2" fmla="*/ 182 w 266"/>
                <a:gd name="T3" fmla="*/ 169 h 354"/>
                <a:gd name="T4" fmla="*/ 157 w 266"/>
                <a:gd name="T5" fmla="*/ 185 h 354"/>
                <a:gd name="T6" fmla="*/ 109 w 266"/>
                <a:gd name="T7" fmla="*/ 167 h 354"/>
                <a:gd name="T8" fmla="*/ 85 w 266"/>
                <a:gd name="T9" fmla="*/ 185 h 354"/>
                <a:gd name="T10" fmla="*/ 36 w 266"/>
                <a:gd name="T11" fmla="*/ 155 h 354"/>
                <a:gd name="T12" fmla="*/ 85 w 266"/>
                <a:gd name="T13" fmla="*/ 165 h 354"/>
                <a:gd name="T14" fmla="*/ 109 w 266"/>
                <a:gd name="T15" fmla="*/ 155 h 354"/>
                <a:gd name="T16" fmla="*/ 157 w 266"/>
                <a:gd name="T17" fmla="*/ 163 h 354"/>
                <a:gd name="T18" fmla="*/ 182 w 266"/>
                <a:gd name="T19" fmla="*/ 155 h 354"/>
                <a:gd name="T20" fmla="*/ 230 w 266"/>
                <a:gd name="T21" fmla="*/ 162 h 354"/>
                <a:gd name="T22" fmla="*/ 266 w 266"/>
                <a:gd name="T23" fmla="*/ 0 h 354"/>
                <a:gd name="T24" fmla="*/ 145 w 266"/>
                <a:gd name="T25" fmla="*/ 37 h 354"/>
                <a:gd name="T26" fmla="*/ 215 w 266"/>
                <a:gd name="T27" fmla="*/ 118 h 354"/>
                <a:gd name="T28" fmla="*/ 48 w 266"/>
                <a:gd name="T29" fmla="*/ 37 h 354"/>
                <a:gd name="T30" fmla="*/ 141 w 266"/>
                <a:gd name="T31" fmla="*/ 0 h 354"/>
                <a:gd name="T32" fmla="*/ 0 w 266"/>
                <a:gd name="T33" fmla="*/ 354 h 354"/>
                <a:gd name="T34" fmla="*/ 266 w 266"/>
                <a:gd name="T35" fmla="*/ 295 h 354"/>
                <a:gd name="T36" fmla="*/ 230 w 266"/>
                <a:gd name="T37" fmla="*/ 313 h 354"/>
                <a:gd name="T38" fmla="*/ 182 w 266"/>
                <a:gd name="T39" fmla="*/ 295 h 354"/>
                <a:gd name="T40" fmla="*/ 157 w 266"/>
                <a:gd name="T41" fmla="*/ 313 h 354"/>
                <a:gd name="T42" fmla="*/ 109 w 266"/>
                <a:gd name="T43" fmla="*/ 295 h 354"/>
                <a:gd name="T44" fmla="*/ 85 w 266"/>
                <a:gd name="T45" fmla="*/ 313 h 354"/>
                <a:gd name="T46" fmla="*/ 36 w 266"/>
                <a:gd name="T47" fmla="*/ 283 h 354"/>
                <a:gd name="T48" fmla="*/ 85 w 266"/>
                <a:gd name="T49" fmla="*/ 294 h 354"/>
                <a:gd name="T50" fmla="*/ 109 w 266"/>
                <a:gd name="T51" fmla="*/ 283 h 354"/>
                <a:gd name="T52" fmla="*/ 157 w 266"/>
                <a:gd name="T53" fmla="*/ 292 h 354"/>
                <a:gd name="T54" fmla="*/ 182 w 266"/>
                <a:gd name="T55" fmla="*/ 283 h 354"/>
                <a:gd name="T56" fmla="*/ 230 w 266"/>
                <a:gd name="T57" fmla="*/ 290 h 354"/>
                <a:gd name="T58" fmla="*/ 266 w 266"/>
                <a:gd name="T59" fmla="*/ 258 h 354"/>
                <a:gd name="T60" fmla="*/ 230 w 266"/>
                <a:gd name="T61" fmla="*/ 270 h 354"/>
                <a:gd name="T62" fmla="*/ 182 w 266"/>
                <a:gd name="T63" fmla="*/ 257 h 354"/>
                <a:gd name="T64" fmla="*/ 157 w 266"/>
                <a:gd name="T65" fmla="*/ 270 h 354"/>
                <a:gd name="T66" fmla="*/ 109 w 266"/>
                <a:gd name="T67" fmla="*/ 255 h 354"/>
                <a:gd name="T68" fmla="*/ 85 w 266"/>
                <a:gd name="T69" fmla="*/ 270 h 354"/>
                <a:gd name="T70" fmla="*/ 36 w 266"/>
                <a:gd name="T71" fmla="*/ 240 h 354"/>
                <a:gd name="T72" fmla="*/ 85 w 266"/>
                <a:gd name="T73" fmla="*/ 254 h 354"/>
                <a:gd name="T74" fmla="*/ 109 w 266"/>
                <a:gd name="T75" fmla="*/ 240 h 354"/>
                <a:gd name="T76" fmla="*/ 157 w 266"/>
                <a:gd name="T77" fmla="*/ 252 h 354"/>
                <a:gd name="T78" fmla="*/ 182 w 266"/>
                <a:gd name="T79" fmla="*/ 240 h 354"/>
                <a:gd name="T80" fmla="*/ 230 w 266"/>
                <a:gd name="T81" fmla="*/ 249 h 354"/>
                <a:gd name="T82" fmla="*/ 266 w 266"/>
                <a:gd name="T83" fmla="*/ 219 h 354"/>
                <a:gd name="T84" fmla="*/ 230 w 266"/>
                <a:gd name="T85" fmla="*/ 227 h 354"/>
                <a:gd name="T86" fmla="*/ 182 w 266"/>
                <a:gd name="T87" fmla="*/ 215 h 354"/>
                <a:gd name="T88" fmla="*/ 157 w 266"/>
                <a:gd name="T89" fmla="*/ 227 h 354"/>
                <a:gd name="T90" fmla="*/ 109 w 266"/>
                <a:gd name="T91" fmla="*/ 213 h 354"/>
                <a:gd name="T92" fmla="*/ 85 w 266"/>
                <a:gd name="T93" fmla="*/ 227 h 354"/>
                <a:gd name="T94" fmla="*/ 36 w 266"/>
                <a:gd name="T95" fmla="*/ 197 h 354"/>
                <a:gd name="T96" fmla="*/ 85 w 266"/>
                <a:gd name="T97" fmla="*/ 211 h 354"/>
                <a:gd name="T98" fmla="*/ 109 w 266"/>
                <a:gd name="T99" fmla="*/ 197 h 354"/>
                <a:gd name="T100" fmla="*/ 157 w 266"/>
                <a:gd name="T101" fmla="*/ 210 h 354"/>
                <a:gd name="T102" fmla="*/ 182 w 266"/>
                <a:gd name="T103" fmla="*/ 197 h 354"/>
                <a:gd name="T104" fmla="*/ 230 w 266"/>
                <a:gd name="T105" fmla="*/ 210 h 354"/>
                <a:gd name="T106" fmla="*/ 266 w 266"/>
                <a:gd name="T107" fmla="*/ 17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6" h="354">
                  <a:moveTo>
                    <a:pt x="230" y="171"/>
                  </a:moveTo>
                  <a:lnTo>
                    <a:pt x="230" y="185"/>
                  </a:lnTo>
                  <a:lnTo>
                    <a:pt x="182" y="185"/>
                  </a:lnTo>
                  <a:lnTo>
                    <a:pt x="182" y="169"/>
                  </a:lnTo>
                  <a:lnTo>
                    <a:pt x="157" y="169"/>
                  </a:lnTo>
                  <a:lnTo>
                    <a:pt x="157" y="185"/>
                  </a:lnTo>
                  <a:lnTo>
                    <a:pt x="109" y="185"/>
                  </a:lnTo>
                  <a:lnTo>
                    <a:pt x="109" y="167"/>
                  </a:lnTo>
                  <a:lnTo>
                    <a:pt x="85" y="167"/>
                  </a:lnTo>
                  <a:lnTo>
                    <a:pt x="85" y="185"/>
                  </a:lnTo>
                  <a:lnTo>
                    <a:pt x="36" y="185"/>
                  </a:lnTo>
                  <a:lnTo>
                    <a:pt x="36" y="155"/>
                  </a:lnTo>
                  <a:lnTo>
                    <a:pt x="85" y="155"/>
                  </a:lnTo>
                  <a:lnTo>
                    <a:pt x="85" y="165"/>
                  </a:lnTo>
                  <a:lnTo>
                    <a:pt x="109" y="165"/>
                  </a:lnTo>
                  <a:lnTo>
                    <a:pt x="109" y="155"/>
                  </a:lnTo>
                  <a:lnTo>
                    <a:pt x="157" y="155"/>
                  </a:lnTo>
                  <a:lnTo>
                    <a:pt x="157" y="163"/>
                  </a:lnTo>
                  <a:lnTo>
                    <a:pt x="182" y="163"/>
                  </a:lnTo>
                  <a:lnTo>
                    <a:pt x="182" y="155"/>
                  </a:lnTo>
                  <a:lnTo>
                    <a:pt x="230" y="155"/>
                  </a:lnTo>
                  <a:lnTo>
                    <a:pt x="230" y="162"/>
                  </a:lnTo>
                  <a:lnTo>
                    <a:pt x="266" y="161"/>
                  </a:lnTo>
                  <a:lnTo>
                    <a:pt x="266" y="0"/>
                  </a:lnTo>
                  <a:lnTo>
                    <a:pt x="164" y="0"/>
                  </a:lnTo>
                  <a:lnTo>
                    <a:pt x="145" y="37"/>
                  </a:lnTo>
                  <a:lnTo>
                    <a:pt x="215" y="37"/>
                  </a:lnTo>
                  <a:lnTo>
                    <a:pt x="215" y="118"/>
                  </a:lnTo>
                  <a:lnTo>
                    <a:pt x="48" y="118"/>
                  </a:lnTo>
                  <a:lnTo>
                    <a:pt x="48" y="37"/>
                  </a:lnTo>
                  <a:lnTo>
                    <a:pt x="133" y="37"/>
                  </a:lnTo>
                  <a:lnTo>
                    <a:pt x="141" y="0"/>
                  </a:lnTo>
                  <a:lnTo>
                    <a:pt x="0" y="0"/>
                  </a:lnTo>
                  <a:lnTo>
                    <a:pt x="0" y="354"/>
                  </a:lnTo>
                  <a:lnTo>
                    <a:pt x="266" y="354"/>
                  </a:lnTo>
                  <a:lnTo>
                    <a:pt x="266" y="295"/>
                  </a:lnTo>
                  <a:lnTo>
                    <a:pt x="230" y="295"/>
                  </a:lnTo>
                  <a:lnTo>
                    <a:pt x="230" y="313"/>
                  </a:lnTo>
                  <a:lnTo>
                    <a:pt x="182" y="313"/>
                  </a:lnTo>
                  <a:lnTo>
                    <a:pt x="182" y="295"/>
                  </a:lnTo>
                  <a:lnTo>
                    <a:pt x="157" y="295"/>
                  </a:lnTo>
                  <a:lnTo>
                    <a:pt x="157" y="313"/>
                  </a:lnTo>
                  <a:lnTo>
                    <a:pt x="109" y="313"/>
                  </a:lnTo>
                  <a:lnTo>
                    <a:pt x="109" y="295"/>
                  </a:lnTo>
                  <a:lnTo>
                    <a:pt x="85" y="295"/>
                  </a:lnTo>
                  <a:lnTo>
                    <a:pt x="85" y="313"/>
                  </a:lnTo>
                  <a:lnTo>
                    <a:pt x="36" y="313"/>
                  </a:lnTo>
                  <a:lnTo>
                    <a:pt x="36" y="283"/>
                  </a:lnTo>
                  <a:lnTo>
                    <a:pt x="85" y="283"/>
                  </a:lnTo>
                  <a:lnTo>
                    <a:pt x="85" y="294"/>
                  </a:lnTo>
                  <a:lnTo>
                    <a:pt x="109" y="293"/>
                  </a:lnTo>
                  <a:lnTo>
                    <a:pt x="109" y="283"/>
                  </a:lnTo>
                  <a:lnTo>
                    <a:pt x="157" y="283"/>
                  </a:lnTo>
                  <a:lnTo>
                    <a:pt x="157" y="292"/>
                  </a:lnTo>
                  <a:lnTo>
                    <a:pt x="182" y="291"/>
                  </a:lnTo>
                  <a:lnTo>
                    <a:pt x="182" y="283"/>
                  </a:lnTo>
                  <a:lnTo>
                    <a:pt x="230" y="283"/>
                  </a:lnTo>
                  <a:lnTo>
                    <a:pt x="230" y="290"/>
                  </a:lnTo>
                  <a:lnTo>
                    <a:pt x="266" y="289"/>
                  </a:lnTo>
                  <a:lnTo>
                    <a:pt x="266" y="258"/>
                  </a:lnTo>
                  <a:lnTo>
                    <a:pt x="230" y="257"/>
                  </a:lnTo>
                  <a:lnTo>
                    <a:pt x="230" y="270"/>
                  </a:lnTo>
                  <a:lnTo>
                    <a:pt x="182" y="270"/>
                  </a:lnTo>
                  <a:lnTo>
                    <a:pt x="182" y="257"/>
                  </a:lnTo>
                  <a:lnTo>
                    <a:pt x="157" y="256"/>
                  </a:lnTo>
                  <a:lnTo>
                    <a:pt x="157" y="270"/>
                  </a:lnTo>
                  <a:lnTo>
                    <a:pt x="109" y="270"/>
                  </a:lnTo>
                  <a:lnTo>
                    <a:pt x="109" y="255"/>
                  </a:lnTo>
                  <a:lnTo>
                    <a:pt x="85" y="255"/>
                  </a:lnTo>
                  <a:lnTo>
                    <a:pt x="85" y="270"/>
                  </a:lnTo>
                  <a:lnTo>
                    <a:pt x="36" y="270"/>
                  </a:lnTo>
                  <a:lnTo>
                    <a:pt x="36" y="240"/>
                  </a:lnTo>
                  <a:lnTo>
                    <a:pt x="85" y="240"/>
                  </a:lnTo>
                  <a:lnTo>
                    <a:pt x="85" y="254"/>
                  </a:lnTo>
                  <a:lnTo>
                    <a:pt x="109" y="253"/>
                  </a:lnTo>
                  <a:lnTo>
                    <a:pt x="109" y="240"/>
                  </a:lnTo>
                  <a:lnTo>
                    <a:pt x="157" y="240"/>
                  </a:lnTo>
                  <a:lnTo>
                    <a:pt x="157" y="252"/>
                  </a:lnTo>
                  <a:lnTo>
                    <a:pt x="182" y="251"/>
                  </a:lnTo>
                  <a:lnTo>
                    <a:pt x="182" y="240"/>
                  </a:lnTo>
                  <a:lnTo>
                    <a:pt x="230" y="240"/>
                  </a:lnTo>
                  <a:lnTo>
                    <a:pt x="230" y="249"/>
                  </a:lnTo>
                  <a:lnTo>
                    <a:pt x="266" y="248"/>
                  </a:lnTo>
                  <a:lnTo>
                    <a:pt x="266" y="219"/>
                  </a:lnTo>
                  <a:lnTo>
                    <a:pt x="230" y="217"/>
                  </a:lnTo>
                  <a:lnTo>
                    <a:pt x="230" y="227"/>
                  </a:lnTo>
                  <a:lnTo>
                    <a:pt x="182" y="227"/>
                  </a:lnTo>
                  <a:lnTo>
                    <a:pt x="182" y="215"/>
                  </a:lnTo>
                  <a:lnTo>
                    <a:pt x="157" y="214"/>
                  </a:lnTo>
                  <a:lnTo>
                    <a:pt x="157" y="227"/>
                  </a:lnTo>
                  <a:lnTo>
                    <a:pt x="109" y="227"/>
                  </a:lnTo>
                  <a:lnTo>
                    <a:pt x="109" y="213"/>
                  </a:lnTo>
                  <a:lnTo>
                    <a:pt x="85" y="212"/>
                  </a:lnTo>
                  <a:lnTo>
                    <a:pt x="85" y="227"/>
                  </a:lnTo>
                  <a:lnTo>
                    <a:pt x="36" y="227"/>
                  </a:lnTo>
                  <a:lnTo>
                    <a:pt x="36" y="197"/>
                  </a:lnTo>
                  <a:lnTo>
                    <a:pt x="85" y="197"/>
                  </a:lnTo>
                  <a:lnTo>
                    <a:pt x="85" y="211"/>
                  </a:lnTo>
                  <a:lnTo>
                    <a:pt x="109" y="211"/>
                  </a:lnTo>
                  <a:lnTo>
                    <a:pt x="109" y="197"/>
                  </a:lnTo>
                  <a:lnTo>
                    <a:pt x="157" y="197"/>
                  </a:lnTo>
                  <a:lnTo>
                    <a:pt x="157" y="210"/>
                  </a:lnTo>
                  <a:lnTo>
                    <a:pt x="182" y="210"/>
                  </a:lnTo>
                  <a:lnTo>
                    <a:pt x="182" y="197"/>
                  </a:lnTo>
                  <a:lnTo>
                    <a:pt x="230" y="197"/>
                  </a:lnTo>
                  <a:lnTo>
                    <a:pt x="230" y="210"/>
                  </a:lnTo>
                  <a:lnTo>
                    <a:pt x="266" y="209"/>
                  </a:lnTo>
                  <a:lnTo>
                    <a:pt x="266" y="171"/>
                  </a:lnTo>
                  <a:lnTo>
                    <a:pt x="230" y="17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66" name="Freeform 21"/>
            <p:cNvSpPr>
              <a:spLocks/>
            </p:cNvSpPr>
            <p:nvPr/>
          </p:nvSpPr>
          <p:spPr bwMode="auto">
            <a:xfrm>
              <a:off x="2259013" y="2540000"/>
              <a:ext cx="38100" cy="3175"/>
            </a:xfrm>
            <a:custGeom>
              <a:avLst/>
              <a:gdLst>
                <a:gd name="T0" fmla="*/ 0 w 24"/>
                <a:gd name="T1" fmla="*/ 0 h 2"/>
                <a:gd name="T2" fmla="*/ 0 w 24"/>
                <a:gd name="T3" fmla="*/ 1 h 2"/>
                <a:gd name="T4" fmla="*/ 24 w 24"/>
                <a:gd name="T5" fmla="*/ 2 h 2"/>
                <a:gd name="T6" fmla="*/ 24 w 24"/>
                <a:gd name="T7" fmla="*/ 0 h 2"/>
                <a:gd name="T8" fmla="*/ 0 w 24"/>
                <a:gd name="T9" fmla="*/ 0 h 2"/>
              </a:gdLst>
              <a:ahLst/>
              <a:cxnLst>
                <a:cxn ang="0">
                  <a:pos x="T0" y="T1"/>
                </a:cxn>
                <a:cxn ang="0">
                  <a:pos x="T2" y="T3"/>
                </a:cxn>
                <a:cxn ang="0">
                  <a:pos x="T4" y="T5"/>
                </a:cxn>
                <a:cxn ang="0">
                  <a:pos x="T6" y="T7"/>
                </a:cxn>
                <a:cxn ang="0">
                  <a:pos x="T8" y="T9"/>
                </a:cxn>
              </a:cxnLst>
              <a:rect l="0" t="0" r="r" b="b"/>
              <a:pathLst>
                <a:path w="24" h="2">
                  <a:moveTo>
                    <a:pt x="0" y="0"/>
                  </a:moveTo>
                  <a:lnTo>
                    <a:pt x="0" y="1"/>
                  </a:lnTo>
                  <a:lnTo>
                    <a:pt x="24" y="2"/>
                  </a:lnTo>
                  <a:lnTo>
                    <a:pt x="24" y="0"/>
                  </a:lnTo>
                  <a:lnTo>
                    <a:pt x="0"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67" name="Rectangle 22"/>
            <p:cNvSpPr>
              <a:spLocks noChangeArrowheads="1"/>
            </p:cNvSpPr>
            <p:nvPr/>
          </p:nvSpPr>
          <p:spPr bwMode="auto">
            <a:xfrm>
              <a:off x="2259013" y="2466975"/>
              <a:ext cx="38100" cy="317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68" name="Freeform 23"/>
            <p:cNvSpPr>
              <a:spLocks/>
            </p:cNvSpPr>
            <p:nvPr/>
          </p:nvSpPr>
          <p:spPr bwMode="auto">
            <a:xfrm>
              <a:off x="2373313" y="2538413"/>
              <a:ext cx="39688" cy="7937"/>
            </a:xfrm>
            <a:custGeom>
              <a:avLst/>
              <a:gdLst>
                <a:gd name="T0" fmla="*/ 0 w 25"/>
                <a:gd name="T1" fmla="*/ 0 h 5"/>
                <a:gd name="T2" fmla="*/ 0 w 25"/>
                <a:gd name="T3" fmla="*/ 4 h 5"/>
                <a:gd name="T4" fmla="*/ 25 w 25"/>
                <a:gd name="T5" fmla="*/ 5 h 5"/>
                <a:gd name="T6" fmla="*/ 25 w 25"/>
                <a:gd name="T7" fmla="*/ 0 h 5"/>
                <a:gd name="T8" fmla="*/ 0 w 25"/>
                <a:gd name="T9" fmla="*/ 0 h 5"/>
              </a:gdLst>
              <a:ahLst/>
              <a:cxnLst>
                <a:cxn ang="0">
                  <a:pos x="T0" y="T1"/>
                </a:cxn>
                <a:cxn ang="0">
                  <a:pos x="T2" y="T3"/>
                </a:cxn>
                <a:cxn ang="0">
                  <a:pos x="T4" y="T5"/>
                </a:cxn>
                <a:cxn ang="0">
                  <a:pos x="T6" y="T7"/>
                </a:cxn>
                <a:cxn ang="0">
                  <a:pos x="T8" y="T9"/>
                </a:cxn>
              </a:cxnLst>
              <a:rect l="0" t="0" r="r" b="b"/>
              <a:pathLst>
                <a:path w="25" h="5">
                  <a:moveTo>
                    <a:pt x="0" y="0"/>
                  </a:moveTo>
                  <a:lnTo>
                    <a:pt x="0" y="4"/>
                  </a:lnTo>
                  <a:lnTo>
                    <a:pt x="25" y="5"/>
                  </a:lnTo>
                  <a:lnTo>
                    <a:pt x="25" y="0"/>
                  </a:lnTo>
                  <a:lnTo>
                    <a:pt x="0"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grpSp>
      <p:sp>
        <p:nvSpPr>
          <p:cNvPr id="69" name="文字方塊 68"/>
          <p:cNvSpPr txBox="1"/>
          <p:nvPr/>
        </p:nvSpPr>
        <p:spPr>
          <a:xfrm>
            <a:off x="3609994" y="2492896"/>
            <a:ext cx="2560317" cy="369332"/>
          </a:xfrm>
          <a:prstGeom prst="rect">
            <a:avLst/>
          </a:prstGeom>
          <a:noFill/>
        </p:spPr>
        <p:txBody>
          <a:bodyPr wrap="none" rtlCol="0">
            <a:spAutoFit/>
          </a:bodyPr>
          <a:lstStyle/>
          <a:p>
            <a:pPr algn="ctr"/>
            <a:r>
              <a:rPr lang="en-US" altLang="zh-TW" b="1" dirty="0" smtClean="0"/>
              <a:t>Emergency Services</a:t>
            </a:r>
            <a:endParaRPr lang="zh-TW" altLang="en-US" b="1" dirty="0"/>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8" y="1497614"/>
            <a:ext cx="765920" cy="976426"/>
          </a:xfrm>
          <a:prstGeom prst="rect">
            <a:avLst/>
          </a:prstGeom>
        </p:spPr>
      </p:pic>
      <p:sp>
        <p:nvSpPr>
          <p:cNvPr id="127" name="AutoShape 3"/>
          <p:cNvSpPr>
            <a:spLocks noChangeAspect="1" noChangeArrowheads="1" noTextEdit="1"/>
          </p:cNvSpPr>
          <p:nvPr/>
        </p:nvSpPr>
        <p:spPr bwMode="auto">
          <a:xfrm>
            <a:off x="4597400" y="1497013"/>
            <a:ext cx="766763"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1024" name="Freeform 5"/>
          <p:cNvSpPr>
            <a:spLocks/>
          </p:cNvSpPr>
          <p:nvPr/>
        </p:nvSpPr>
        <p:spPr bwMode="auto">
          <a:xfrm>
            <a:off x="4597400" y="1820863"/>
            <a:ext cx="517525" cy="652462"/>
          </a:xfrm>
          <a:custGeom>
            <a:avLst/>
            <a:gdLst>
              <a:gd name="T0" fmla="*/ 23 w 326"/>
              <a:gd name="T1" fmla="*/ 402 h 411"/>
              <a:gd name="T2" fmla="*/ 0 w 326"/>
              <a:gd name="T3" fmla="*/ 359 h 411"/>
              <a:gd name="T4" fmla="*/ 4 w 326"/>
              <a:gd name="T5" fmla="*/ 251 h 411"/>
              <a:gd name="T6" fmla="*/ 42 w 326"/>
              <a:gd name="T7" fmla="*/ 220 h 411"/>
              <a:gd name="T8" fmla="*/ 90 w 326"/>
              <a:gd name="T9" fmla="*/ 219 h 411"/>
              <a:gd name="T10" fmla="*/ 100 w 326"/>
              <a:gd name="T11" fmla="*/ 215 h 411"/>
              <a:gd name="T12" fmla="*/ 105 w 326"/>
              <a:gd name="T13" fmla="*/ 203 h 411"/>
              <a:gd name="T14" fmla="*/ 89 w 326"/>
              <a:gd name="T15" fmla="*/ 163 h 411"/>
              <a:gd name="T16" fmla="*/ 69 w 326"/>
              <a:gd name="T17" fmla="*/ 128 h 411"/>
              <a:gd name="T18" fmla="*/ 65 w 326"/>
              <a:gd name="T19" fmla="*/ 99 h 411"/>
              <a:gd name="T20" fmla="*/ 78 w 326"/>
              <a:gd name="T21" fmla="*/ 52 h 411"/>
              <a:gd name="T22" fmla="*/ 109 w 326"/>
              <a:gd name="T23" fmla="*/ 17 h 411"/>
              <a:gd name="T24" fmla="*/ 154 w 326"/>
              <a:gd name="T25" fmla="*/ 1 h 411"/>
              <a:gd name="T26" fmla="*/ 184 w 326"/>
              <a:gd name="T27" fmla="*/ 2 h 411"/>
              <a:gd name="T28" fmla="*/ 227 w 326"/>
              <a:gd name="T29" fmla="*/ 22 h 411"/>
              <a:gd name="T30" fmla="*/ 254 w 326"/>
              <a:gd name="T31" fmla="*/ 60 h 411"/>
              <a:gd name="T32" fmla="*/ 262 w 326"/>
              <a:gd name="T33" fmla="*/ 99 h 411"/>
              <a:gd name="T34" fmla="*/ 252 w 326"/>
              <a:gd name="T35" fmla="*/ 142 h 411"/>
              <a:gd name="T36" fmla="*/ 226 w 326"/>
              <a:gd name="T37" fmla="*/ 175 h 411"/>
              <a:gd name="T38" fmla="*/ 213 w 326"/>
              <a:gd name="T39" fmla="*/ 178 h 411"/>
              <a:gd name="T40" fmla="*/ 202 w 326"/>
              <a:gd name="T41" fmla="*/ 173 h 411"/>
              <a:gd name="T42" fmla="*/ 203 w 326"/>
              <a:gd name="T43" fmla="*/ 152 h 411"/>
              <a:gd name="T44" fmla="*/ 215 w 326"/>
              <a:gd name="T45" fmla="*/ 140 h 411"/>
              <a:gd name="T46" fmla="*/ 229 w 326"/>
              <a:gd name="T47" fmla="*/ 106 h 411"/>
              <a:gd name="T48" fmla="*/ 229 w 326"/>
              <a:gd name="T49" fmla="*/ 86 h 411"/>
              <a:gd name="T50" fmla="*/ 210 w 326"/>
              <a:gd name="T51" fmla="*/ 52 h 411"/>
              <a:gd name="T52" fmla="*/ 177 w 326"/>
              <a:gd name="T53" fmla="*/ 35 h 411"/>
              <a:gd name="T54" fmla="*/ 157 w 326"/>
              <a:gd name="T55" fmla="*/ 34 h 411"/>
              <a:gd name="T56" fmla="*/ 127 w 326"/>
              <a:gd name="T57" fmla="*/ 44 h 411"/>
              <a:gd name="T58" fmla="*/ 101 w 326"/>
              <a:gd name="T59" fmla="*/ 80 h 411"/>
              <a:gd name="T60" fmla="*/ 98 w 326"/>
              <a:gd name="T61" fmla="*/ 99 h 411"/>
              <a:gd name="T62" fmla="*/ 112 w 326"/>
              <a:gd name="T63" fmla="*/ 141 h 411"/>
              <a:gd name="T64" fmla="*/ 129 w 326"/>
              <a:gd name="T65" fmla="*/ 155 h 411"/>
              <a:gd name="T66" fmla="*/ 138 w 326"/>
              <a:gd name="T67" fmla="*/ 203 h 411"/>
              <a:gd name="T68" fmla="*/ 122 w 326"/>
              <a:gd name="T69" fmla="*/ 240 h 411"/>
              <a:gd name="T70" fmla="*/ 86 w 326"/>
              <a:gd name="T71" fmla="*/ 252 h 411"/>
              <a:gd name="T72" fmla="*/ 45 w 326"/>
              <a:gd name="T73" fmla="*/ 253 h 411"/>
              <a:gd name="T74" fmla="*/ 34 w 326"/>
              <a:gd name="T75" fmla="*/ 267 h 411"/>
              <a:gd name="T76" fmla="*/ 34 w 326"/>
              <a:gd name="T77" fmla="*/ 363 h 411"/>
              <a:gd name="T78" fmla="*/ 45 w 326"/>
              <a:gd name="T79" fmla="*/ 376 h 411"/>
              <a:gd name="T80" fmla="*/ 274 w 326"/>
              <a:gd name="T81" fmla="*/ 378 h 411"/>
              <a:gd name="T82" fmla="*/ 290 w 326"/>
              <a:gd name="T83" fmla="*/ 369 h 411"/>
              <a:gd name="T84" fmla="*/ 293 w 326"/>
              <a:gd name="T85" fmla="*/ 281 h 411"/>
              <a:gd name="T86" fmla="*/ 289 w 326"/>
              <a:gd name="T87" fmla="*/ 265 h 411"/>
              <a:gd name="T88" fmla="*/ 277 w 326"/>
              <a:gd name="T89" fmla="*/ 252 h 411"/>
              <a:gd name="T90" fmla="*/ 251 w 326"/>
              <a:gd name="T91" fmla="*/ 251 h 411"/>
              <a:gd name="T92" fmla="*/ 238 w 326"/>
              <a:gd name="T93" fmla="*/ 251 h 411"/>
              <a:gd name="T94" fmla="*/ 225 w 326"/>
              <a:gd name="T95" fmla="*/ 235 h 411"/>
              <a:gd name="T96" fmla="*/ 230 w 326"/>
              <a:gd name="T97" fmla="*/ 223 h 411"/>
              <a:gd name="T98" fmla="*/ 241 w 326"/>
              <a:gd name="T99" fmla="*/ 218 h 411"/>
              <a:gd name="T100" fmla="*/ 288 w 326"/>
              <a:gd name="T101" fmla="*/ 220 h 411"/>
              <a:gd name="T102" fmla="*/ 306 w 326"/>
              <a:gd name="T103" fmla="*/ 234 h 411"/>
              <a:gd name="T104" fmla="*/ 323 w 326"/>
              <a:gd name="T105" fmla="*/ 261 h 411"/>
              <a:gd name="T106" fmla="*/ 326 w 326"/>
              <a:gd name="T107" fmla="*/ 359 h 411"/>
              <a:gd name="T108" fmla="*/ 303 w 326"/>
              <a:gd name="T109" fmla="*/ 402 h 411"/>
              <a:gd name="T110" fmla="*/ 52 w 326"/>
              <a:gd name="T111"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411">
                <a:moveTo>
                  <a:pt x="52" y="411"/>
                </a:moveTo>
                <a:lnTo>
                  <a:pt x="52" y="411"/>
                </a:lnTo>
                <a:lnTo>
                  <a:pt x="42" y="410"/>
                </a:lnTo>
                <a:lnTo>
                  <a:pt x="32" y="407"/>
                </a:lnTo>
                <a:lnTo>
                  <a:pt x="23" y="402"/>
                </a:lnTo>
                <a:lnTo>
                  <a:pt x="15" y="396"/>
                </a:lnTo>
                <a:lnTo>
                  <a:pt x="9" y="388"/>
                </a:lnTo>
                <a:lnTo>
                  <a:pt x="4" y="379"/>
                </a:lnTo>
                <a:lnTo>
                  <a:pt x="1" y="369"/>
                </a:lnTo>
                <a:lnTo>
                  <a:pt x="0" y="359"/>
                </a:lnTo>
                <a:lnTo>
                  <a:pt x="0" y="359"/>
                </a:lnTo>
                <a:lnTo>
                  <a:pt x="0" y="271"/>
                </a:lnTo>
                <a:lnTo>
                  <a:pt x="0" y="271"/>
                </a:lnTo>
                <a:lnTo>
                  <a:pt x="1" y="261"/>
                </a:lnTo>
                <a:lnTo>
                  <a:pt x="4" y="251"/>
                </a:lnTo>
                <a:lnTo>
                  <a:pt x="9" y="242"/>
                </a:lnTo>
                <a:lnTo>
                  <a:pt x="15" y="235"/>
                </a:lnTo>
                <a:lnTo>
                  <a:pt x="23" y="228"/>
                </a:lnTo>
                <a:lnTo>
                  <a:pt x="32" y="223"/>
                </a:lnTo>
                <a:lnTo>
                  <a:pt x="42" y="220"/>
                </a:lnTo>
                <a:lnTo>
                  <a:pt x="52" y="219"/>
                </a:lnTo>
                <a:lnTo>
                  <a:pt x="52" y="219"/>
                </a:lnTo>
                <a:lnTo>
                  <a:pt x="86" y="219"/>
                </a:lnTo>
                <a:lnTo>
                  <a:pt x="86" y="219"/>
                </a:lnTo>
                <a:lnTo>
                  <a:pt x="90" y="219"/>
                </a:lnTo>
                <a:lnTo>
                  <a:pt x="94" y="218"/>
                </a:lnTo>
                <a:lnTo>
                  <a:pt x="98" y="216"/>
                </a:lnTo>
                <a:lnTo>
                  <a:pt x="100" y="215"/>
                </a:lnTo>
                <a:lnTo>
                  <a:pt x="100" y="215"/>
                </a:lnTo>
                <a:lnTo>
                  <a:pt x="100" y="215"/>
                </a:lnTo>
                <a:lnTo>
                  <a:pt x="102" y="213"/>
                </a:lnTo>
                <a:lnTo>
                  <a:pt x="103" y="211"/>
                </a:lnTo>
                <a:lnTo>
                  <a:pt x="104" y="208"/>
                </a:lnTo>
                <a:lnTo>
                  <a:pt x="105" y="203"/>
                </a:lnTo>
                <a:lnTo>
                  <a:pt x="105" y="203"/>
                </a:lnTo>
                <a:lnTo>
                  <a:pt x="105" y="178"/>
                </a:lnTo>
                <a:lnTo>
                  <a:pt x="105" y="178"/>
                </a:lnTo>
                <a:lnTo>
                  <a:pt x="97" y="172"/>
                </a:lnTo>
                <a:lnTo>
                  <a:pt x="89" y="163"/>
                </a:lnTo>
                <a:lnTo>
                  <a:pt x="89" y="163"/>
                </a:lnTo>
                <a:lnTo>
                  <a:pt x="89" y="163"/>
                </a:lnTo>
                <a:lnTo>
                  <a:pt x="81" y="152"/>
                </a:lnTo>
                <a:lnTo>
                  <a:pt x="77" y="145"/>
                </a:lnTo>
                <a:lnTo>
                  <a:pt x="73" y="137"/>
                </a:lnTo>
                <a:lnTo>
                  <a:pt x="69" y="128"/>
                </a:lnTo>
                <a:lnTo>
                  <a:pt x="67" y="119"/>
                </a:lnTo>
                <a:lnTo>
                  <a:pt x="65" y="109"/>
                </a:lnTo>
                <a:lnTo>
                  <a:pt x="65" y="99"/>
                </a:lnTo>
                <a:lnTo>
                  <a:pt x="65" y="99"/>
                </a:lnTo>
                <a:lnTo>
                  <a:pt x="65" y="99"/>
                </a:lnTo>
                <a:lnTo>
                  <a:pt x="65" y="89"/>
                </a:lnTo>
                <a:lnTo>
                  <a:pt x="67" y="79"/>
                </a:lnTo>
                <a:lnTo>
                  <a:pt x="69" y="69"/>
                </a:lnTo>
                <a:lnTo>
                  <a:pt x="74" y="60"/>
                </a:lnTo>
                <a:lnTo>
                  <a:pt x="78" y="52"/>
                </a:lnTo>
                <a:lnTo>
                  <a:pt x="82" y="44"/>
                </a:lnTo>
                <a:lnTo>
                  <a:pt x="88" y="36"/>
                </a:lnTo>
                <a:lnTo>
                  <a:pt x="94" y="30"/>
                </a:lnTo>
                <a:lnTo>
                  <a:pt x="101" y="22"/>
                </a:lnTo>
                <a:lnTo>
                  <a:pt x="109" y="17"/>
                </a:lnTo>
                <a:lnTo>
                  <a:pt x="116" y="12"/>
                </a:lnTo>
                <a:lnTo>
                  <a:pt x="126" y="8"/>
                </a:lnTo>
                <a:lnTo>
                  <a:pt x="135" y="5"/>
                </a:lnTo>
                <a:lnTo>
                  <a:pt x="144" y="2"/>
                </a:lnTo>
                <a:lnTo>
                  <a:pt x="154" y="1"/>
                </a:lnTo>
                <a:lnTo>
                  <a:pt x="163" y="0"/>
                </a:lnTo>
                <a:lnTo>
                  <a:pt x="163" y="0"/>
                </a:lnTo>
                <a:lnTo>
                  <a:pt x="163" y="0"/>
                </a:lnTo>
                <a:lnTo>
                  <a:pt x="174" y="1"/>
                </a:lnTo>
                <a:lnTo>
                  <a:pt x="184" y="2"/>
                </a:lnTo>
                <a:lnTo>
                  <a:pt x="193" y="5"/>
                </a:lnTo>
                <a:lnTo>
                  <a:pt x="202" y="8"/>
                </a:lnTo>
                <a:lnTo>
                  <a:pt x="210" y="12"/>
                </a:lnTo>
                <a:lnTo>
                  <a:pt x="219" y="17"/>
                </a:lnTo>
                <a:lnTo>
                  <a:pt x="227" y="22"/>
                </a:lnTo>
                <a:lnTo>
                  <a:pt x="234" y="30"/>
                </a:lnTo>
                <a:lnTo>
                  <a:pt x="240" y="36"/>
                </a:lnTo>
                <a:lnTo>
                  <a:pt x="245" y="44"/>
                </a:lnTo>
                <a:lnTo>
                  <a:pt x="250" y="52"/>
                </a:lnTo>
                <a:lnTo>
                  <a:pt x="254" y="60"/>
                </a:lnTo>
                <a:lnTo>
                  <a:pt x="258" y="69"/>
                </a:lnTo>
                <a:lnTo>
                  <a:pt x="260" y="79"/>
                </a:lnTo>
                <a:lnTo>
                  <a:pt x="261" y="89"/>
                </a:lnTo>
                <a:lnTo>
                  <a:pt x="262" y="99"/>
                </a:lnTo>
                <a:lnTo>
                  <a:pt x="262" y="99"/>
                </a:lnTo>
                <a:lnTo>
                  <a:pt x="262" y="99"/>
                </a:lnTo>
                <a:lnTo>
                  <a:pt x="261" y="110"/>
                </a:lnTo>
                <a:lnTo>
                  <a:pt x="259" y="121"/>
                </a:lnTo>
                <a:lnTo>
                  <a:pt x="256" y="132"/>
                </a:lnTo>
                <a:lnTo>
                  <a:pt x="252" y="142"/>
                </a:lnTo>
                <a:lnTo>
                  <a:pt x="247" y="151"/>
                </a:lnTo>
                <a:lnTo>
                  <a:pt x="241" y="160"/>
                </a:lnTo>
                <a:lnTo>
                  <a:pt x="234" y="168"/>
                </a:lnTo>
                <a:lnTo>
                  <a:pt x="226" y="175"/>
                </a:lnTo>
                <a:lnTo>
                  <a:pt x="226" y="175"/>
                </a:lnTo>
                <a:lnTo>
                  <a:pt x="226" y="175"/>
                </a:lnTo>
                <a:lnTo>
                  <a:pt x="226" y="175"/>
                </a:lnTo>
                <a:lnTo>
                  <a:pt x="223" y="177"/>
                </a:lnTo>
                <a:lnTo>
                  <a:pt x="220" y="178"/>
                </a:lnTo>
                <a:lnTo>
                  <a:pt x="213" y="178"/>
                </a:lnTo>
                <a:lnTo>
                  <a:pt x="207" y="177"/>
                </a:lnTo>
                <a:lnTo>
                  <a:pt x="205" y="175"/>
                </a:lnTo>
                <a:lnTo>
                  <a:pt x="202" y="173"/>
                </a:lnTo>
                <a:lnTo>
                  <a:pt x="202" y="173"/>
                </a:lnTo>
                <a:lnTo>
                  <a:pt x="202" y="173"/>
                </a:lnTo>
                <a:lnTo>
                  <a:pt x="201" y="170"/>
                </a:lnTo>
                <a:lnTo>
                  <a:pt x="200" y="167"/>
                </a:lnTo>
                <a:lnTo>
                  <a:pt x="199" y="161"/>
                </a:lnTo>
                <a:lnTo>
                  <a:pt x="201" y="155"/>
                </a:lnTo>
                <a:lnTo>
                  <a:pt x="203" y="152"/>
                </a:lnTo>
                <a:lnTo>
                  <a:pt x="205" y="150"/>
                </a:lnTo>
                <a:lnTo>
                  <a:pt x="205" y="150"/>
                </a:lnTo>
                <a:lnTo>
                  <a:pt x="205" y="150"/>
                </a:lnTo>
                <a:lnTo>
                  <a:pt x="210" y="145"/>
                </a:lnTo>
                <a:lnTo>
                  <a:pt x="215" y="140"/>
                </a:lnTo>
                <a:lnTo>
                  <a:pt x="220" y="134"/>
                </a:lnTo>
                <a:lnTo>
                  <a:pt x="223" y="127"/>
                </a:lnTo>
                <a:lnTo>
                  <a:pt x="226" y="120"/>
                </a:lnTo>
                <a:lnTo>
                  <a:pt x="228" y="114"/>
                </a:lnTo>
                <a:lnTo>
                  <a:pt x="229" y="106"/>
                </a:lnTo>
                <a:lnTo>
                  <a:pt x="230" y="99"/>
                </a:lnTo>
                <a:lnTo>
                  <a:pt x="230" y="99"/>
                </a:lnTo>
                <a:lnTo>
                  <a:pt x="230" y="99"/>
                </a:lnTo>
                <a:lnTo>
                  <a:pt x="230" y="92"/>
                </a:lnTo>
                <a:lnTo>
                  <a:pt x="229" y="86"/>
                </a:lnTo>
                <a:lnTo>
                  <a:pt x="227" y="80"/>
                </a:lnTo>
                <a:lnTo>
                  <a:pt x="225" y="73"/>
                </a:lnTo>
                <a:lnTo>
                  <a:pt x="222" y="67"/>
                </a:lnTo>
                <a:lnTo>
                  <a:pt x="219" y="62"/>
                </a:lnTo>
                <a:lnTo>
                  <a:pt x="210" y="52"/>
                </a:lnTo>
                <a:lnTo>
                  <a:pt x="200" y="44"/>
                </a:lnTo>
                <a:lnTo>
                  <a:pt x="195" y="41"/>
                </a:lnTo>
                <a:lnTo>
                  <a:pt x="190" y="38"/>
                </a:lnTo>
                <a:lnTo>
                  <a:pt x="184" y="36"/>
                </a:lnTo>
                <a:lnTo>
                  <a:pt x="177" y="35"/>
                </a:lnTo>
                <a:lnTo>
                  <a:pt x="171" y="34"/>
                </a:lnTo>
                <a:lnTo>
                  <a:pt x="163" y="33"/>
                </a:lnTo>
                <a:lnTo>
                  <a:pt x="163" y="33"/>
                </a:lnTo>
                <a:lnTo>
                  <a:pt x="163" y="33"/>
                </a:lnTo>
                <a:lnTo>
                  <a:pt x="157" y="34"/>
                </a:lnTo>
                <a:lnTo>
                  <a:pt x="150" y="35"/>
                </a:lnTo>
                <a:lnTo>
                  <a:pt x="144" y="36"/>
                </a:lnTo>
                <a:lnTo>
                  <a:pt x="138" y="38"/>
                </a:lnTo>
                <a:lnTo>
                  <a:pt x="133" y="41"/>
                </a:lnTo>
                <a:lnTo>
                  <a:pt x="127" y="44"/>
                </a:lnTo>
                <a:lnTo>
                  <a:pt x="117" y="52"/>
                </a:lnTo>
                <a:lnTo>
                  <a:pt x="109" y="62"/>
                </a:lnTo>
                <a:lnTo>
                  <a:pt x="106" y="67"/>
                </a:lnTo>
                <a:lnTo>
                  <a:pt x="103" y="73"/>
                </a:lnTo>
                <a:lnTo>
                  <a:pt x="101" y="80"/>
                </a:lnTo>
                <a:lnTo>
                  <a:pt x="99" y="86"/>
                </a:lnTo>
                <a:lnTo>
                  <a:pt x="98" y="92"/>
                </a:lnTo>
                <a:lnTo>
                  <a:pt x="98" y="99"/>
                </a:lnTo>
                <a:lnTo>
                  <a:pt x="98" y="99"/>
                </a:lnTo>
                <a:lnTo>
                  <a:pt x="98" y="99"/>
                </a:lnTo>
                <a:lnTo>
                  <a:pt x="98" y="106"/>
                </a:lnTo>
                <a:lnTo>
                  <a:pt x="99" y="112"/>
                </a:lnTo>
                <a:lnTo>
                  <a:pt x="102" y="123"/>
                </a:lnTo>
                <a:lnTo>
                  <a:pt x="107" y="133"/>
                </a:lnTo>
                <a:lnTo>
                  <a:pt x="112" y="141"/>
                </a:lnTo>
                <a:lnTo>
                  <a:pt x="112" y="141"/>
                </a:lnTo>
                <a:lnTo>
                  <a:pt x="112" y="141"/>
                </a:lnTo>
                <a:lnTo>
                  <a:pt x="117" y="147"/>
                </a:lnTo>
                <a:lnTo>
                  <a:pt x="123" y="151"/>
                </a:lnTo>
                <a:lnTo>
                  <a:pt x="129" y="155"/>
                </a:lnTo>
                <a:lnTo>
                  <a:pt x="129" y="155"/>
                </a:lnTo>
                <a:lnTo>
                  <a:pt x="129" y="155"/>
                </a:lnTo>
                <a:lnTo>
                  <a:pt x="138" y="160"/>
                </a:lnTo>
                <a:lnTo>
                  <a:pt x="138" y="203"/>
                </a:lnTo>
                <a:lnTo>
                  <a:pt x="138" y="203"/>
                </a:lnTo>
                <a:lnTo>
                  <a:pt x="137" y="214"/>
                </a:lnTo>
                <a:lnTo>
                  <a:pt x="133" y="224"/>
                </a:lnTo>
                <a:lnTo>
                  <a:pt x="128" y="233"/>
                </a:lnTo>
                <a:lnTo>
                  <a:pt x="122" y="240"/>
                </a:lnTo>
                <a:lnTo>
                  <a:pt x="122" y="240"/>
                </a:lnTo>
                <a:lnTo>
                  <a:pt x="122" y="240"/>
                </a:lnTo>
                <a:lnTo>
                  <a:pt x="113" y="246"/>
                </a:lnTo>
                <a:lnTo>
                  <a:pt x="104" y="249"/>
                </a:lnTo>
                <a:lnTo>
                  <a:pt x="95" y="251"/>
                </a:lnTo>
                <a:lnTo>
                  <a:pt x="86" y="252"/>
                </a:lnTo>
                <a:lnTo>
                  <a:pt x="86" y="252"/>
                </a:lnTo>
                <a:lnTo>
                  <a:pt x="52" y="252"/>
                </a:lnTo>
                <a:lnTo>
                  <a:pt x="52" y="252"/>
                </a:lnTo>
                <a:lnTo>
                  <a:pt x="48" y="252"/>
                </a:lnTo>
                <a:lnTo>
                  <a:pt x="45" y="253"/>
                </a:lnTo>
                <a:lnTo>
                  <a:pt x="42" y="255"/>
                </a:lnTo>
                <a:lnTo>
                  <a:pt x="39" y="258"/>
                </a:lnTo>
                <a:lnTo>
                  <a:pt x="36" y="260"/>
                </a:lnTo>
                <a:lnTo>
                  <a:pt x="35" y="264"/>
                </a:lnTo>
                <a:lnTo>
                  <a:pt x="34" y="267"/>
                </a:lnTo>
                <a:lnTo>
                  <a:pt x="33" y="271"/>
                </a:lnTo>
                <a:lnTo>
                  <a:pt x="33" y="271"/>
                </a:lnTo>
                <a:lnTo>
                  <a:pt x="33" y="359"/>
                </a:lnTo>
                <a:lnTo>
                  <a:pt x="33" y="359"/>
                </a:lnTo>
                <a:lnTo>
                  <a:pt x="34" y="363"/>
                </a:lnTo>
                <a:lnTo>
                  <a:pt x="35" y="366"/>
                </a:lnTo>
                <a:lnTo>
                  <a:pt x="36" y="369"/>
                </a:lnTo>
                <a:lnTo>
                  <a:pt x="39" y="372"/>
                </a:lnTo>
                <a:lnTo>
                  <a:pt x="42" y="375"/>
                </a:lnTo>
                <a:lnTo>
                  <a:pt x="45" y="376"/>
                </a:lnTo>
                <a:lnTo>
                  <a:pt x="48" y="377"/>
                </a:lnTo>
                <a:lnTo>
                  <a:pt x="52" y="378"/>
                </a:lnTo>
                <a:lnTo>
                  <a:pt x="52" y="378"/>
                </a:lnTo>
                <a:lnTo>
                  <a:pt x="274" y="378"/>
                </a:lnTo>
                <a:lnTo>
                  <a:pt x="274" y="378"/>
                </a:lnTo>
                <a:lnTo>
                  <a:pt x="278" y="377"/>
                </a:lnTo>
                <a:lnTo>
                  <a:pt x="282" y="376"/>
                </a:lnTo>
                <a:lnTo>
                  <a:pt x="285" y="375"/>
                </a:lnTo>
                <a:lnTo>
                  <a:pt x="288" y="372"/>
                </a:lnTo>
                <a:lnTo>
                  <a:pt x="290" y="369"/>
                </a:lnTo>
                <a:lnTo>
                  <a:pt x="292" y="366"/>
                </a:lnTo>
                <a:lnTo>
                  <a:pt x="293" y="363"/>
                </a:lnTo>
                <a:lnTo>
                  <a:pt x="293" y="359"/>
                </a:lnTo>
                <a:lnTo>
                  <a:pt x="293" y="359"/>
                </a:lnTo>
                <a:lnTo>
                  <a:pt x="293" y="281"/>
                </a:lnTo>
                <a:lnTo>
                  <a:pt x="293" y="281"/>
                </a:lnTo>
                <a:lnTo>
                  <a:pt x="292" y="274"/>
                </a:lnTo>
                <a:lnTo>
                  <a:pt x="289" y="265"/>
                </a:lnTo>
                <a:lnTo>
                  <a:pt x="289" y="265"/>
                </a:lnTo>
                <a:lnTo>
                  <a:pt x="289" y="265"/>
                </a:lnTo>
                <a:lnTo>
                  <a:pt x="284" y="258"/>
                </a:lnTo>
                <a:lnTo>
                  <a:pt x="280" y="253"/>
                </a:lnTo>
                <a:lnTo>
                  <a:pt x="280" y="253"/>
                </a:lnTo>
                <a:lnTo>
                  <a:pt x="280" y="253"/>
                </a:lnTo>
                <a:lnTo>
                  <a:pt x="277" y="252"/>
                </a:lnTo>
                <a:lnTo>
                  <a:pt x="276" y="251"/>
                </a:lnTo>
                <a:lnTo>
                  <a:pt x="276" y="251"/>
                </a:lnTo>
                <a:lnTo>
                  <a:pt x="276" y="251"/>
                </a:lnTo>
                <a:lnTo>
                  <a:pt x="251" y="251"/>
                </a:lnTo>
                <a:lnTo>
                  <a:pt x="251" y="251"/>
                </a:lnTo>
                <a:lnTo>
                  <a:pt x="251" y="251"/>
                </a:lnTo>
                <a:lnTo>
                  <a:pt x="241" y="251"/>
                </a:lnTo>
                <a:lnTo>
                  <a:pt x="241" y="251"/>
                </a:lnTo>
                <a:lnTo>
                  <a:pt x="241" y="251"/>
                </a:lnTo>
                <a:lnTo>
                  <a:pt x="238" y="251"/>
                </a:lnTo>
                <a:lnTo>
                  <a:pt x="235" y="250"/>
                </a:lnTo>
                <a:lnTo>
                  <a:pt x="230" y="247"/>
                </a:lnTo>
                <a:lnTo>
                  <a:pt x="226" y="242"/>
                </a:lnTo>
                <a:lnTo>
                  <a:pt x="225" y="239"/>
                </a:lnTo>
                <a:lnTo>
                  <a:pt x="225" y="235"/>
                </a:lnTo>
                <a:lnTo>
                  <a:pt x="225" y="235"/>
                </a:lnTo>
                <a:lnTo>
                  <a:pt x="225" y="235"/>
                </a:lnTo>
                <a:lnTo>
                  <a:pt x="225" y="231"/>
                </a:lnTo>
                <a:lnTo>
                  <a:pt x="226" y="228"/>
                </a:lnTo>
                <a:lnTo>
                  <a:pt x="230" y="223"/>
                </a:lnTo>
                <a:lnTo>
                  <a:pt x="235" y="220"/>
                </a:lnTo>
                <a:lnTo>
                  <a:pt x="238" y="219"/>
                </a:lnTo>
                <a:lnTo>
                  <a:pt x="241" y="218"/>
                </a:lnTo>
                <a:lnTo>
                  <a:pt x="241" y="218"/>
                </a:lnTo>
                <a:lnTo>
                  <a:pt x="241" y="218"/>
                </a:lnTo>
                <a:lnTo>
                  <a:pt x="276" y="218"/>
                </a:lnTo>
                <a:lnTo>
                  <a:pt x="276" y="218"/>
                </a:lnTo>
                <a:lnTo>
                  <a:pt x="276" y="218"/>
                </a:lnTo>
                <a:lnTo>
                  <a:pt x="282" y="219"/>
                </a:lnTo>
                <a:lnTo>
                  <a:pt x="288" y="220"/>
                </a:lnTo>
                <a:lnTo>
                  <a:pt x="293" y="223"/>
                </a:lnTo>
                <a:lnTo>
                  <a:pt x="298" y="226"/>
                </a:lnTo>
                <a:lnTo>
                  <a:pt x="298" y="226"/>
                </a:lnTo>
                <a:lnTo>
                  <a:pt x="298" y="226"/>
                </a:lnTo>
                <a:lnTo>
                  <a:pt x="306" y="234"/>
                </a:lnTo>
                <a:lnTo>
                  <a:pt x="313" y="242"/>
                </a:lnTo>
                <a:lnTo>
                  <a:pt x="313" y="242"/>
                </a:lnTo>
                <a:lnTo>
                  <a:pt x="313" y="242"/>
                </a:lnTo>
                <a:lnTo>
                  <a:pt x="319" y="251"/>
                </a:lnTo>
                <a:lnTo>
                  <a:pt x="323" y="261"/>
                </a:lnTo>
                <a:lnTo>
                  <a:pt x="325" y="271"/>
                </a:lnTo>
                <a:lnTo>
                  <a:pt x="326" y="281"/>
                </a:lnTo>
                <a:lnTo>
                  <a:pt x="326" y="281"/>
                </a:lnTo>
                <a:lnTo>
                  <a:pt x="326" y="359"/>
                </a:lnTo>
                <a:lnTo>
                  <a:pt x="326" y="359"/>
                </a:lnTo>
                <a:lnTo>
                  <a:pt x="325" y="369"/>
                </a:lnTo>
                <a:lnTo>
                  <a:pt x="322" y="379"/>
                </a:lnTo>
                <a:lnTo>
                  <a:pt x="318" y="388"/>
                </a:lnTo>
                <a:lnTo>
                  <a:pt x="310" y="396"/>
                </a:lnTo>
                <a:lnTo>
                  <a:pt x="303" y="402"/>
                </a:lnTo>
                <a:lnTo>
                  <a:pt x="294" y="407"/>
                </a:lnTo>
                <a:lnTo>
                  <a:pt x="285" y="410"/>
                </a:lnTo>
                <a:lnTo>
                  <a:pt x="274" y="411"/>
                </a:lnTo>
                <a:lnTo>
                  <a:pt x="274" y="411"/>
                </a:lnTo>
                <a:lnTo>
                  <a:pt x="52" y="411"/>
                </a:lnTo>
                <a:lnTo>
                  <a:pt x="52" y="411"/>
                </a:lnTo>
                <a:close/>
              </a:path>
            </a:pathLst>
          </a:custGeom>
          <a:solidFill>
            <a:srgbClr val="006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1030" name="AutoShape 10"/>
          <p:cNvSpPr>
            <a:spLocks noChangeAspect="1" noChangeArrowheads="1" noTextEdit="1"/>
          </p:cNvSpPr>
          <p:nvPr/>
        </p:nvSpPr>
        <p:spPr bwMode="auto">
          <a:xfrm>
            <a:off x="5618163" y="1497013"/>
            <a:ext cx="765175"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1031" name="Freeform 12"/>
          <p:cNvSpPr>
            <a:spLocks/>
          </p:cNvSpPr>
          <p:nvPr/>
        </p:nvSpPr>
        <p:spPr bwMode="auto">
          <a:xfrm>
            <a:off x="5618163" y="1820863"/>
            <a:ext cx="515938" cy="652462"/>
          </a:xfrm>
          <a:custGeom>
            <a:avLst/>
            <a:gdLst>
              <a:gd name="T0" fmla="*/ 23 w 325"/>
              <a:gd name="T1" fmla="*/ 402 h 411"/>
              <a:gd name="T2" fmla="*/ 0 w 325"/>
              <a:gd name="T3" fmla="*/ 359 h 411"/>
              <a:gd name="T4" fmla="*/ 4 w 325"/>
              <a:gd name="T5" fmla="*/ 251 h 411"/>
              <a:gd name="T6" fmla="*/ 42 w 325"/>
              <a:gd name="T7" fmla="*/ 220 h 411"/>
              <a:gd name="T8" fmla="*/ 90 w 325"/>
              <a:gd name="T9" fmla="*/ 219 h 411"/>
              <a:gd name="T10" fmla="*/ 100 w 325"/>
              <a:gd name="T11" fmla="*/ 215 h 411"/>
              <a:gd name="T12" fmla="*/ 105 w 325"/>
              <a:gd name="T13" fmla="*/ 203 h 411"/>
              <a:gd name="T14" fmla="*/ 89 w 325"/>
              <a:gd name="T15" fmla="*/ 163 h 411"/>
              <a:gd name="T16" fmla="*/ 69 w 325"/>
              <a:gd name="T17" fmla="*/ 128 h 411"/>
              <a:gd name="T18" fmla="*/ 65 w 325"/>
              <a:gd name="T19" fmla="*/ 99 h 411"/>
              <a:gd name="T20" fmla="*/ 77 w 325"/>
              <a:gd name="T21" fmla="*/ 52 h 411"/>
              <a:gd name="T22" fmla="*/ 109 w 325"/>
              <a:gd name="T23" fmla="*/ 17 h 411"/>
              <a:gd name="T24" fmla="*/ 154 w 325"/>
              <a:gd name="T25" fmla="*/ 1 h 411"/>
              <a:gd name="T26" fmla="*/ 183 w 325"/>
              <a:gd name="T27" fmla="*/ 2 h 411"/>
              <a:gd name="T28" fmla="*/ 226 w 325"/>
              <a:gd name="T29" fmla="*/ 22 h 411"/>
              <a:gd name="T30" fmla="*/ 254 w 325"/>
              <a:gd name="T31" fmla="*/ 60 h 411"/>
              <a:gd name="T32" fmla="*/ 262 w 325"/>
              <a:gd name="T33" fmla="*/ 99 h 411"/>
              <a:gd name="T34" fmla="*/ 252 w 325"/>
              <a:gd name="T35" fmla="*/ 142 h 411"/>
              <a:gd name="T36" fmla="*/ 225 w 325"/>
              <a:gd name="T37" fmla="*/ 175 h 411"/>
              <a:gd name="T38" fmla="*/ 213 w 325"/>
              <a:gd name="T39" fmla="*/ 178 h 411"/>
              <a:gd name="T40" fmla="*/ 202 w 325"/>
              <a:gd name="T41" fmla="*/ 173 h 411"/>
              <a:gd name="T42" fmla="*/ 203 w 325"/>
              <a:gd name="T43" fmla="*/ 152 h 411"/>
              <a:gd name="T44" fmla="*/ 215 w 325"/>
              <a:gd name="T45" fmla="*/ 140 h 411"/>
              <a:gd name="T46" fmla="*/ 228 w 325"/>
              <a:gd name="T47" fmla="*/ 106 h 411"/>
              <a:gd name="T48" fmla="*/ 228 w 325"/>
              <a:gd name="T49" fmla="*/ 86 h 411"/>
              <a:gd name="T50" fmla="*/ 210 w 325"/>
              <a:gd name="T51" fmla="*/ 52 h 411"/>
              <a:gd name="T52" fmla="*/ 176 w 325"/>
              <a:gd name="T53" fmla="*/ 35 h 411"/>
              <a:gd name="T54" fmla="*/ 157 w 325"/>
              <a:gd name="T55" fmla="*/ 34 h 411"/>
              <a:gd name="T56" fmla="*/ 126 w 325"/>
              <a:gd name="T57" fmla="*/ 44 h 411"/>
              <a:gd name="T58" fmla="*/ 101 w 325"/>
              <a:gd name="T59" fmla="*/ 80 h 411"/>
              <a:gd name="T60" fmla="*/ 98 w 325"/>
              <a:gd name="T61" fmla="*/ 99 h 411"/>
              <a:gd name="T62" fmla="*/ 112 w 325"/>
              <a:gd name="T63" fmla="*/ 141 h 411"/>
              <a:gd name="T64" fmla="*/ 128 w 325"/>
              <a:gd name="T65" fmla="*/ 155 h 411"/>
              <a:gd name="T66" fmla="*/ 138 w 325"/>
              <a:gd name="T67" fmla="*/ 203 h 411"/>
              <a:gd name="T68" fmla="*/ 121 w 325"/>
              <a:gd name="T69" fmla="*/ 240 h 411"/>
              <a:gd name="T70" fmla="*/ 86 w 325"/>
              <a:gd name="T71" fmla="*/ 252 h 411"/>
              <a:gd name="T72" fmla="*/ 45 w 325"/>
              <a:gd name="T73" fmla="*/ 253 h 411"/>
              <a:gd name="T74" fmla="*/ 34 w 325"/>
              <a:gd name="T75" fmla="*/ 267 h 411"/>
              <a:gd name="T76" fmla="*/ 34 w 325"/>
              <a:gd name="T77" fmla="*/ 363 h 411"/>
              <a:gd name="T78" fmla="*/ 45 w 325"/>
              <a:gd name="T79" fmla="*/ 376 h 411"/>
              <a:gd name="T80" fmla="*/ 273 w 325"/>
              <a:gd name="T81" fmla="*/ 378 h 411"/>
              <a:gd name="T82" fmla="*/ 289 w 325"/>
              <a:gd name="T83" fmla="*/ 369 h 411"/>
              <a:gd name="T84" fmla="*/ 292 w 325"/>
              <a:gd name="T85" fmla="*/ 281 h 411"/>
              <a:gd name="T86" fmla="*/ 288 w 325"/>
              <a:gd name="T87" fmla="*/ 265 h 411"/>
              <a:gd name="T88" fmla="*/ 276 w 325"/>
              <a:gd name="T89" fmla="*/ 252 h 411"/>
              <a:gd name="T90" fmla="*/ 251 w 325"/>
              <a:gd name="T91" fmla="*/ 251 h 411"/>
              <a:gd name="T92" fmla="*/ 237 w 325"/>
              <a:gd name="T93" fmla="*/ 251 h 411"/>
              <a:gd name="T94" fmla="*/ 224 w 325"/>
              <a:gd name="T95" fmla="*/ 235 h 411"/>
              <a:gd name="T96" fmla="*/ 229 w 325"/>
              <a:gd name="T97" fmla="*/ 223 h 411"/>
              <a:gd name="T98" fmla="*/ 240 w 325"/>
              <a:gd name="T99" fmla="*/ 218 h 411"/>
              <a:gd name="T100" fmla="*/ 287 w 325"/>
              <a:gd name="T101" fmla="*/ 220 h 411"/>
              <a:gd name="T102" fmla="*/ 306 w 325"/>
              <a:gd name="T103" fmla="*/ 234 h 411"/>
              <a:gd name="T104" fmla="*/ 322 w 325"/>
              <a:gd name="T105" fmla="*/ 261 h 411"/>
              <a:gd name="T106" fmla="*/ 325 w 325"/>
              <a:gd name="T107" fmla="*/ 359 h 411"/>
              <a:gd name="T108" fmla="*/ 303 w 325"/>
              <a:gd name="T109" fmla="*/ 402 h 411"/>
              <a:gd name="T110" fmla="*/ 52 w 325"/>
              <a:gd name="T111"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5" h="411">
                <a:moveTo>
                  <a:pt x="52" y="411"/>
                </a:moveTo>
                <a:lnTo>
                  <a:pt x="52" y="411"/>
                </a:lnTo>
                <a:lnTo>
                  <a:pt x="42" y="410"/>
                </a:lnTo>
                <a:lnTo>
                  <a:pt x="32" y="407"/>
                </a:lnTo>
                <a:lnTo>
                  <a:pt x="23" y="402"/>
                </a:lnTo>
                <a:lnTo>
                  <a:pt x="15" y="396"/>
                </a:lnTo>
                <a:lnTo>
                  <a:pt x="9" y="388"/>
                </a:lnTo>
                <a:lnTo>
                  <a:pt x="4" y="379"/>
                </a:lnTo>
                <a:lnTo>
                  <a:pt x="1" y="369"/>
                </a:lnTo>
                <a:lnTo>
                  <a:pt x="0" y="359"/>
                </a:lnTo>
                <a:lnTo>
                  <a:pt x="0" y="359"/>
                </a:lnTo>
                <a:lnTo>
                  <a:pt x="0" y="271"/>
                </a:lnTo>
                <a:lnTo>
                  <a:pt x="0" y="271"/>
                </a:lnTo>
                <a:lnTo>
                  <a:pt x="1" y="261"/>
                </a:lnTo>
                <a:lnTo>
                  <a:pt x="4" y="251"/>
                </a:lnTo>
                <a:lnTo>
                  <a:pt x="9" y="242"/>
                </a:lnTo>
                <a:lnTo>
                  <a:pt x="15" y="235"/>
                </a:lnTo>
                <a:lnTo>
                  <a:pt x="23" y="228"/>
                </a:lnTo>
                <a:lnTo>
                  <a:pt x="32" y="223"/>
                </a:lnTo>
                <a:lnTo>
                  <a:pt x="42" y="220"/>
                </a:lnTo>
                <a:lnTo>
                  <a:pt x="52" y="219"/>
                </a:lnTo>
                <a:lnTo>
                  <a:pt x="52" y="219"/>
                </a:lnTo>
                <a:lnTo>
                  <a:pt x="86" y="219"/>
                </a:lnTo>
                <a:lnTo>
                  <a:pt x="86" y="219"/>
                </a:lnTo>
                <a:lnTo>
                  <a:pt x="90" y="219"/>
                </a:lnTo>
                <a:lnTo>
                  <a:pt x="94" y="218"/>
                </a:lnTo>
                <a:lnTo>
                  <a:pt x="98" y="216"/>
                </a:lnTo>
                <a:lnTo>
                  <a:pt x="100" y="215"/>
                </a:lnTo>
                <a:lnTo>
                  <a:pt x="100" y="215"/>
                </a:lnTo>
                <a:lnTo>
                  <a:pt x="100" y="215"/>
                </a:lnTo>
                <a:lnTo>
                  <a:pt x="102" y="213"/>
                </a:lnTo>
                <a:lnTo>
                  <a:pt x="103" y="211"/>
                </a:lnTo>
                <a:lnTo>
                  <a:pt x="104" y="208"/>
                </a:lnTo>
                <a:lnTo>
                  <a:pt x="105" y="203"/>
                </a:lnTo>
                <a:lnTo>
                  <a:pt x="105" y="203"/>
                </a:lnTo>
                <a:lnTo>
                  <a:pt x="105" y="178"/>
                </a:lnTo>
                <a:lnTo>
                  <a:pt x="105" y="178"/>
                </a:lnTo>
                <a:lnTo>
                  <a:pt x="97" y="172"/>
                </a:lnTo>
                <a:lnTo>
                  <a:pt x="89" y="163"/>
                </a:lnTo>
                <a:lnTo>
                  <a:pt x="89" y="163"/>
                </a:lnTo>
                <a:lnTo>
                  <a:pt x="89" y="163"/>
                </a:lnTo>
                <a:lnTo>
                  <a:pt x="81" y="152"/>
                </a:lnTo>
                <a:lnTo>
                  <a:pt x="76" y="145"/>
                </a:lnTo>
                <a:lnTo>
                  <a:pt x="72" y="137"/>
                </a:lnTo>
                <a:lnTo>
                  <a:pt x="69" y="128"/>
                </a:lnTo>
                <a:lnTo>
                  <a:pt x="67" y="119"/>
                </a:lnTo>
                <a:lnTo>
                  <a:pt x="65" y="109"/>
                </a:lnTo>
                <a:lnTo>
                  <a:pt x="65" y="99"/>
                </a:lnTo>
                <a:lnTo>
                  <a:pt x="65" y="99"/>
                </a:lnTo>
                <a:lnTo>
                  <a:pt x="65" y="99"/>
                </a:lnTo>
                <a:lnTo>
                  <a:pt x="65" y="89"/>
                </a:lnTo>
                <a:lnTo>
                  <a:pt x="67" y="79"/>
                </a:lnTo>
                <a:lnTo>
                  <a:pt x="69" y="69"/>
                </a:lnTo>
                <a:lnTo>
                  <a:pt x="73" y="60"/>
                </a:lnTo>
                <a:lnTo>
                  <a:pt x="77" y="52"/>
                </a:lnTo>
                <a:lnTo>
                  <a:pt x="82" y="44"/>
                </a:lnTo>
                <a:lnTo>
                  <a:pt x="88" y="36"/>
                </a:lnTo>
                <a:lnTo>
                  <a:pt x="94" y="30"/>
                </a:lnTo>
                <a:lnTo>
                  <a:pt x="101" y="22"/>
                </a:lnTo>
                <a:lnTo>
                  <a:pt x="109" y="17"/>
                </a:lnTo>
                <a:lnTo>
                  <a:pt x="116" y="12"/>
                </a:lnTo>
                <a:lnTo>
                  <a:pt x="125" y="8"/>
                </a:lnTo>
                <a:lnTo>
                  <a:pt x="135" y="5"/>
                </a:lnTo>
                <a:lnTo>
                  <a:pt x="144" y="2"/>
                </a:lnTo>
                <a:lnTo>
                  <a:pt x="154" y="1"/>
                </a:lnTo>
                <a:lnTo>
                  <a:pt x="163" y="0"/>
                </a:lnTo>
                <a:lnTo>
                  <a:pt x="163" y="0"/>
                </a:lnTo>
                <a:lnTo>
                  <a:pt x="163" y="0"/>
                </a:lnTo>
                <a:lnTo>
                  <a:pt x="173" y="1"/>
                </a:lnTo>
                <a:lnTo>
                  <a:pt x="183" y="2"/>
                </a:lnTo>
                <a:lnTo>
                  <a:pt x="193" y="5"/>
                </a:lnTo>
                <a:lnTo>
                  <a:pt x="202" y="8"/>
                </a:lnTo>
                <a:lnTo>
                  <a:pt x="210" y="12"/>
                </a:lnTo>
                <a:lnTo>
                  <a:pt x="218" y="17"/>
                </a:lnTo>
                <a:lnTo>
                  <a:pt x="226" y="22"/>
                </a:lnTo>
                <a:lnTo>
                  <a:pt x="233" y="30"/>
                </a:lnTo>
                <a:lnTo>
                  <a:pt x="239" y="36"/>
                </a:lnTo>
                <a:lnTo>
                  <a:pt x="245" y="44"/>
                </a:lnTo>
                <a:lnTo>
                  <a:pt x="250" y="52"/>
                </a:lnTo>
                <a:lnTo>
                  <a:pt x="254" y="60"/>
                </a:lnTo>
                <a:lnTo>
                  <a:pt x="258" y="69"/>
                </a:lnTo>
                <a:lnTo>
                  <a:pt x="260" y="79"/>
                </a:lnTo>
                <a:lnTo>
                  <a:pt x="261" y="89"/>
                </a:lnTo>
                <a:lnTo>
                  <a:pt x="262" y="99"/>
                </a:lnTo>
                <a:lnTo>
                  <a:pt x="262" y="99"/>
                </a:lnTo>
                <a:lnTo>
                  <a:pt x="262" y="99"/>
                </a:lnTo>
                <a:lnTo>
                  <a:pt x="261" y="110"/>
                </a:lnTo>
                <a:lnTo>
                  <a:pt x="259" y="121"/>
                </a:lnTo>
                <a:lnTo>
                  <a:pt x="256" y="132"/>
                </a:lnTo>
                <a:lnTo>
                  <a:pt x="252" y="142"/>
                </a:lnTo>
                <a:lnTo>
                  <a:pt x="247" y="151"/>
                </a:lnTo>
                <a:lnTo>
                  <a:pt x="240" y="160"/>
                </a:lnTo>
                <a:lnTo>
                  <a:pt x="233" y="168"/>
                </a:lnTo>
                <a:lnTo>
                  <a:pt x="225" y="175"/>
                </a:lnTo>
                <a:lnTo>
                  <a:pt x="225" y="175"/>
                </a:lnTo>
                <a:lnTo>
                  <a:pt x="225" y="175"/>
                </a:lnTo>
                <a:lnTo>
                  <a:pt x="225" y="175"/>
                </a:lnTo>
                <a:lnTo>
                  <a:pt x="222" y="177"/>
                </a:lnTo>
                <a:lnTo>
                  <a:pt x="219" y="178"/>
                </a:lnTo>
                <a:lnTo>
                  <a:pt x="213" y="178"/>
                </a:lnTo>
                <a:lnTo>
                  <a:pt x="207" y="177"/>
                </a:lnTo>
                <a:lnTo>
                  <a:pt x="205" y="175"/>
                </a:lnTo>
                <a:lnTo>
                  <a:pt x="202" y="173"/>
                </a:lnTo>
                <a:lnTo>
                  <a:pt x="202" y="173"/>
                </a:lnTo>
                <a:lnTo>
                  <a:pt x="202" y="173"/>
                </a:lnTo>
                <a:lnTo>
                  <a:pt x="201" y="170"/>
                </a:lnTo>
                <a:lnTo>
                  <a:pt x="200" y="167"/>
                </a:lnTo>
                <a:lnTo>
                  <a:pt x="199" y="161"/>
                </a:lnTo>
                <a:lnTo>
                  <a:pt x="201" y="155"/>
                </a:lnTo>
                <a:lnTo>
                  <a:pt x="203" y="152"/>
                </a:lnTo>
                <a:lnTo>
                  <a:pt x="205" y="150"/>
                </a:lnTo>
                <a:lnTo>
                  <a:pt x="205" y="150"/>
                </a:lnTo>
                <a:lnTo>
                  <a:pt x="205" y="150"/>
                </a:lnTo>
                <a:lnTo>
                  <a:pt x="210" y="145"/>
                </a:lnTo>
                <a:lnTo>
                  <a:pt x="215" y="140"/>
                </a:lnTo>
                <a:lnTo>
                  <a:pt x="219" y="134"/>
                </a:lnTo>
                <a:lnTo>
                  <a:pt x="222" y="127"/>
                </a:lnTo>
                <a:lnTo>
                  <a:pt x="225" y="120"/>
                </a:lnTo>
                <a:lnTo>
                  <a:pt x="227" y="114"/>
                </a:lnTo>
                <a:lnTo>
                  <a:pt x="228" y="106"/>
                </a:lnTo>
                <a:lnTo>
                  <a:pt x="229" y="99"/>
                </a:lnTo>
                <a:lnTo>
                  <a:pt x="229" y="99"/>
                </a:lnTo>
                <a:lnTo>
                  <a:pt x="229" y="99"/>
                </a:lnTo>
                <a:lnTo>
                  <a:pt x="229" y="92"/>
                </a:lnTo>
                <a:lnTo>
                  <a:pt x="228" y="86"/>
                </a:lnTo>
                <a:lnTo>
                  <a:pt x="226" y="80"/>
                </a:lnTo>
                <a:lnTo>
                  <a:pt x="224" y="73"/>
                </a:lnTo>
                <a:lnTo>
                  <a:pt x="221" y="67"/>
                </a:lnTo>
                <a:lnTo>
                  <a:pt x="218" y="62"/>
                </a:lnTo>
                <a:lnTo>
                  <a:pt x="210" y="52"/>
                </a:lnTo>
                <a:lnTo>
                  <a:pt x="200" y="44"/>
                </a:lnTo>
                <a:lnTo>
                  <a:pt x="195" y="41"/>
                </a:lnTo>
                <a:lnTo>
                  <a:pt x="190" y="38"/>
                </a:lnTo>
                <a:lnTo>
                  <a:pt x="183" y="36"/>
                </a:lnTo>
                <a:lnTo>
                  <a:pt x="176" y="35"/>
                </a:lnTo>
                <a:lnTo>
                  <a:pt x="170" y="34"/>
                </a:lnTo>
                <a:lnTo>
                  <a:pt x="163" y="33"/>
                </a:lnTo>
                <a:lnTo>
                  <a:pt x="163" y="33"/>
                </a:lnTo>
                <a:lnTo>
                  <a:pt x="163" y="33"/>
                </a:lnTo>
                <a:lnTo>
                  <a:pt x="157" y="34"/>
                </a:lnTo>
                <a:lnTo>
                  <a:pt x="150" y="35"/>
                </a:lnTo>
                <a:lnTo>
                  <a:pt x="144" y="36"/>
                </a:lnTo>
                <a:lnTo>
                  <a:pt x="138" y="38"/>
                </a:lnTo>
                <a:lnTo>
                  <a:pt x="132" y="41"/>
                </a:lnTo>
                <a:lnTo>
                  <a:pt x="126" y="44"/>
                </a:lnTo>
                <a:lnTo>
                  <a:pt x="117" y="52"/>
                </a:lnTo>
                <a:lnTo>
                  <a:pt x="109" y="62"/>
                </a:lnTo>
                <a:lnTo>
                  <a:pt x="106" y="67"/>
                </a:lnTo>
                <a:lnTo>
                  <a:pt x="103" y="73"/>
                </a:lnTo>
                <a:lnTo>
                  <a:pt x="101" y="80"/>
                </a:lnTo>
                <a:lnTo>
                  <a:pt x="99" y="86"/>
                </a:lnTo>
                <a:lnTo>
                  <a:pt x="98" y="92"/>
                </a:lnTo>
                <a:lnTo>
                  <a:pt x="98" y="99"/>
                </a:lnTo>
                <a:lnTo>
                  <a:pt x="98" y="99"/>
                </a:lnTo>
                <a:lnTo>
                  <a:pt x="98" y="99"/>
                </a:lnTo>
                <a:lnTo>
                  <a:pt x="98" y="106"/>
                </a:lnTo>
                <a:lnTo>
                  <a:pt x="99" y="112"/>
                </a:lnTo>
                <a:lnTo>
                  <a:pt x="102" y="123"/>
                </a:lnTo>
                <a:lnTo>
                  <a:pt x="107" y="133"/>
                </a:lnTo>
                <a:lnTo>
                  <a:pt x="112" y="141"/>
                </a:lnTo>
                <a:lnTo>
                  <a:pt x="112" y="141"/>
                </a:lnTo>
                <a:lnTo>
                  <a:pt x="112" y="141"/>
                </a:lnTo>
                <a:lnTo>
                  <a:pt x="117" y="147"/>
                </a:lnTo>
                <a:lnTo>
                  <a:pt x="122" y="151"/>
                </a:lnTo>
                <a:lnTo>
                  <a:pt x="128" y="155"/>
                </a:lnTo>
                <a:lnTo>
                  <a:pt x="128" y="155"/>
                </a:lnTo>
                <a:lnTo>
                  <a:pt x="128" y="155"/>
                </a:lnTo>
                <a:lnTo>
                  <a:pt x="138" y="160"/>
                </a:lnTo>
                <a:lnTo>
                  <a:pt x="138" y="203"/>
                </a:lnTo>
                <a:lnTo>
                  <a:pt x="138" y="203"/>
                </a:lnTo>
                <a:lnTo>
                  <a:pt x="137" y="214"/>
                </a:lnTo>
                <a:lnTo>
                  <a:pt x="132" y="224"/>
                </a:lnTo>
                <a:lnTo>
                  <a:pt x="127" y="233"/>
                </a:lnTo>
                <a:lnTo>
                  <a:pt x="121" y="240"/>
                </a:lnTo>
                <a:lnTo>
                  <a:pt x="121" y="240"/>
                </a:lnTo>
                <a:lnTo>
                  <a:pt x="121" y="240"/>
                </a:lnTo>
                <a:lnTo>
                  <a:pt x="113" y="246"/>
                </a:lnTo>
                <a:lnTo>
                  <a:pt x="104" y="249"/>
                </a:lnTo>
                <a:lnTo>
                  <a:pt x="95" y="251"/>
                </a:lnTo>
                <a:lnTo>
                  <a:pt x="86" y="252"/>
                </a:lnTo>
                <a:lnTo>
                  <a:pt x="86" y="252"/>
                </a:lnTo>
                <a:lnTo>
                  <a:pt x="52" y="252"/>
                </a:lnTo>
                <a:lnTo>
                  <a:pt x="52" y="252"/>
                </a:lnTo>
                <a:lnTo>
                  <a:pt x="48" y="252"/>
                </a:lnTo>
                <a:lnTo>
                  <a:pt x="45" y="253"/>
                </a:lnTo>
                <a:lnTo>
                  <a:pt x="42" y="255"/>
                </a:lnTo>
                <a:lnTo>
                  <a:pt x="39" y="258"/>
                </a:lnTo>
                <a:lnTo>
                  <a:pt x="36" y="260"/>
                </a:lnTo>
                <a:lnTo>
                  <a:pt x="35" y="264"/>
                </a:lnTo>
                <a:lnTo>
                  <a:pt x="34" y="267"/>
                </a:lnTo>
                <a:lnTo>
                  <a:pt x="33" y="271"/>
                </a:lnTo>
                <a:lnTo>
                  <a:pt x="33" y="271"/>
                </a:lnTo>
                <a:lnTo>
                  <a:pt x="33" y="359"/>
                </a:lnTo>
                <a:lnTo>
                  <a:pt x="33" y="359"/>
                </a:lnTo>
                <a:lnTo>
                  <a:pt x="34" y="363"/>
                </a:lnTo>
                <a:lnTo>
                  <a:pt x="35" y="366"/>
                </a:lnTo>
                <a:lnTo>
                  <a:pt x="36" y="369"/>
                </a:lnTo>
                <a:lnTo>
                  <a:pt x="39" y="372"/>
                </a:lnTo>
                <a:lnTo>
                  <a:pt x="42" y="375"/>
                </a:lnTo>
                <a:lnTo>
                  <a:pt x="45" y="376"/>
                </a:lnTo>
                <a:lnTo>
                  <a:pt x="48" y="377"/>
                </a:lnTo>
                <a:lnTo>
                  <a:pt x="52" y="378"/>
                </a:lnTo>
                <a:lnTo>
                  <a:pt x="52" y="378"/>
                </a:lnTo>
                <a:lnTo>
                  <a:pt x="273" y="378"/>
                </a:lnTo>
                <a:lnTo>
                  <a:pt x="273" y="378"/>
                </a:lnTo>
                <a:lnTo>
                  <a:pt x="277" y="377"/>
                </a:lnTo>
                <a:lnTo>
                  <a:pt x="281" y="376"/>
                </a:lnTo>
                <a:lnTo>
                  <a:pt x="284" y="375"/>
                </a:lnTo>
                <a:lnTo>
                  <a:pt x="287" y="372"/>
                </a:lnTo>
                <a:lnTo>
                  <a:pt x="289" y="369"/>
                </a:lnTo>
                <a:lnTo>
                  <a:pt x="291" y="366"/>
                </a:lnTo>
                <a:lnTo>
                  <a:pt x="292" y="363"/>
                </a:lnTo>
                <a:lnTo>
                  <a:pt x="292" y="359"/>
                </a:lnTo>
                <a:lnTo>
                  <a:pt x="292" y="359"/>
                </a:lnTo>
                <a:lnTo>
                  <a:pt x="292" y="281"/>
                </a:lnTo>
                <a:lnTo>
                  <a:pt x="292" y="281"/>
                </a:lnTo>
                <a:lnTo>
                  <a:pt x="291" y="274"/>
                </a:lnTo>
                <a:lnTo>
                  <a:pt x="288" y="265"/>
                </a:lnTo>
                <a:lnTo>
                  <a:pt x="288" y="265"/>
                </a:lnTo>
                <a:lnTo>
                  <a:pt x="288" y="265"/>
                </a:lnTo>
                <a:lnTo>
                  <a:pt x="283" y="258"/>
                </a:lnTo>
                <a:lnTo>
                  <a:pt x="279" y="253"/>
                </a:lnTo>
                <a:lnTo>
                  <a:pt x="279" y="253"/>
                </a:lnTo>
                <a:lnTo>
                  <a:pt x="279" y="253"/>
                </a:lnTo>
                <a:lnTo>
                  <a:pt x="276" y="252"/>
                </a:lnTo>
                <a:lnTo>
                  <a:pt x="275" y="251"/>
                </a:lnTo>
                <a:lnTo>
                  <a:pt x="275" y="251"/>
                </a:lnTo>
                <a:lnTo>
                  <a:pt x="275" y="251"/>
                </a:lnTo>
                <a:lnTo>
                  <a:pt x="251" y="251"/>
                </a:lnTo>
                <a:lnTo>
                  <a:pt x="251" y="251"/>
                </a:lnTo>
                <a:lnTo>
                  <a:pt x="251" y="251"/>
                </a:lnTo>
                <a:lnTo>
                  <a:pt x="240" y="251"/>
                </a:lnTo>
                <a:lnTo>
                  <a:pt x="240" y="251"/>
                </a:lnTo>
                <a:lnTo>
                  <a:pt x="240" y="251"/>
                </a:lnTo>
                <a:lnTo>
                  <a:pt x="237" y="251"/>
                </a:lnTo>
                <a:lnTo>
                  <a:pt x="234" y="250"/>
                </a:lnTo>
                <a:lnTo>
                  <a:pt x="229" y="247"/>
                </a:lnTo>
                <a:lnTo>
                  <a:pt x="225" y="242"/>
                </a:lnTo>
                <a:lnTo>
                  <a:pt x="224" y="239"/>
                </a:lnTo>
                <a:lnTo>
                  <a:pt x="224" y="235"/>
                </a:lnTo>
                <a:lnTo>
                  <a:pt x="224" y="235"/>
                </a:lnTo>
                <a:lnTo>
                  <a:pt x="224" y="235"/>
                </a:lnTo>
                <a:lnTo>
                  <a:pt x="224" y="231"/>
                </a:lnTo>
                <a:lnTo>
                  <a:pt x="225" y="228"/>
                </a:lnTo>
                <a:lnTo>
                  <a:pt x="229" y="223"/>
                </a:lnTo>
                <a:lnTo>
                  <a:pt x="234" y="220"/>
                </a:lnTo>
                <a:lnTo>
                  <a:pt x="237" y="219"/>
                </a:lnTo>
                <a:lnTo>
                  <a:pt x="240" y="218"/>
                </a:lnTo>
                <a:lnTo>
                  <a:pt x="240" y="218"/>
                </a:lnTo>
                <a:lnTo>
                  <a:pt x="240" y="218"/>
                </a:lnTo>
                <a:lnTo>
                  <a:pt x="275" y="218"/>
                </a:lnTo>
                <a:lnTo>
                  <a:pt x="275" y="218"/>
                </a:lnTo>
                <a:lnTo>
                  <a:pt x="275" y="218"/>
                </a:lnTo>
                <a:lnTo>
                  <a:pt x="281" y="219"/>
                </a:lnTo>
                <a:lnTo>
                  <a:pt x="287" y="220"/>
                </a:lnTo>
                <a:lnTo>
                  <a:pt x="292" y="223"/>
                </a:lnTo>
                <a:lnTo>
                  <a:pt x="298" y="226"/>
                </a:lnTo>
                <a:lnTo>
                  <a:pt x="298" y="226"/>
                </a:lnTo>
                <a:lnTo>
                  <a:pt x="298" y="226"/>
                </a:lnTo>
                <a:lnTo>
                  <a:pt x="306" y="234"/>
                </a:lnTo>
                <a:lnTo>
                  <a:pt x="313" y="242"/>
                </a:lnTo>
                <a:lnTo>
                  <a:pt x="313" y="242"/>
                </a:lnTo>
                <a:lnTo>
                  <a:pt x="313" y="242"/>
                </a:lnTo>
                <a:lnTo>
                  <a:pt x="318" y="251"/>
                </a:lnTo>
                <a:lnTo>
                  <a:pt x="322" y="261"/>
                </a:lnTo>
                <a:lnTo>
                  <a:pt x="324" y="271"/>
                </a:lnTo>
                <a:lnTo>
                  <a:pt x="325" y="281"/>
                </a:lnTo>
                <a:lnTo>
                  <a:pt x="325" y="281"/>
                </a:lnTo>
                <a:lnTo>
                  <a:pt x="325" y="359"/>
                </a:lnTo>
                <a:lnTo>
                  <a:pt x="325" y="359"/>
                </a:lnTo>
                <a:lnTo>
                  <a:pt x="324" y="369"/>
                </a:lnTo>
                <a:lnTo>
                  <a:pt x="321" y="379"/>
                </a:lnTo>
                <a:lnTo>
                  <a:pt x="317" y="388"/>
                </a:lnTo>
                <a:lnTo>
                  <a:pt x="310" y="396"/>
                </a:lnTo>
                <a:lnTo>
                  <a:pt x="303" y="402"/>
                </a:lnTo>
                <a:lnTo>
                  <a:pt x="293" y="407"/>
                </a:lnTo>
                <a:lnTo>
                  <a:pt x="284" y="410"/>
                </a:lnTo>
                <a:lnTo>
                  <a:pt x="273" y="411"/>
                </a:lnTo>
                <a:lnTo>
                  <a:pt x="273" y="411"/>
                </a:lnTo>
                <a:lnTo>
                  <a:pt x="52" y="411"/>
                </a:lnTo>
                <a:lnTo>
                  <a:pt x="52" y="411"/>
                </a:lnTo>
                <a:close/>
              </a:path>
            </a:pathLst>
          </a:custGeom>
          <a:solidFill>
            <a:srgbClr val="006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1035" name="橢圓 1034"/>
          <p:cNvSpPr/>
          <p:nvPr/>
        </p:nvSpPr>
        <p:spPr>
          <a:xfrm>
            <a:off x="5017868" y="2167499"/>
            <a:ext cx="134144" cy="14401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0" name="橢圓 139"/>
          <p:cNvSpPr/>
          <p:nvPr/>
        </p:nvSpPr>
        <p:spPr>
          <a:xfrm>
            <a:off x="5631750" y="2275775"/>
            <a:ext cx="134144" cy="14401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1" name="矩形 140"/>
          <p:cNvSpPr/>
          <p:nvPr/>
        </p:nvSpPr>
        <p:spPr>
          <a:xfrm>
            <a:off x="3131840" y="3208748"/>
            <a:ext cx="3530080" cy="896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2" name="文字方塊 141"/>
          <p:cNvSpPr txBox="1"/>
          <p:nvPr/>
        </p:nvSpPr>
        <p:spPr>
          <a:xfrm>
            <a:off x="3307192" y="3284984"/>
            <a:ext cx="3308919" cy="830997"/>
          </a:xfrm>
          <a:prstGeom prst="rect">
            <a:avLst/>
          </a:prstGeom>
          <a:noFill/>
        </p:spPr>
        <p:txBody>
          <a:bodyPr wrap="none" rtlCol="0">
            <a:spAutoFit/>
          </a:bodyPr>
          <a:lstStyle/>
          <a:p>
            <a:pPr algn="ctr"/>
            <a:r>
              <a:rPr lang="en-US" altLang="zh-TW" sz="2400" dirty="0" smtClean="0">
                <a:solidFill>
                  <a:srgbClr val="0000CC"/>
                </a:solidFill>
              </a:rPr>
              <a:t>Wireless and Pervasive</a:t>
            </a:r>
          </a:p>
          <a:p>
            <a:pPr algn="ctr"/>
            <a:r>
              <a:rPr lang="en-US" altLang="zh-TW" sz="2400" dirty="0" smtClean="0">
                <a:solidFill>
                  <a:srgbClr val="0000CC"/>
                </a:solidFill>
              </a:rPr>
              <a:t>Infrastructure</a:t>
            </a:r>
            <a:endParaRPr lang="zh-TW" altLang="en-US" sz="2400" dirty="0">
              <a:solidFill>
                <a:srgbClr val="0000CC"/>
              </a:solidFill>
            </a:endParaRPr>
          </a:p>
        </p:txBody>
      </p:sp>
      <p:grpSp>
        <p:nvGrpSpPr>
          <p:cNvPr id="1047" name="群組 1046"/>
          <p:cNvGrpSpPr/>
          <p:nvPr/>
        </p:nvGrpSpPr>
        <p:grpSpPr>
          <a:xfrm flipH="1">
            <a:off x="5311303" y="4618038"/>
            <a:ext cx="1204913" cy="990600"/>
            <a:chOff x="5137150" y="4618038"/>
            <a:chExt cx="1204913" cy="990600"/>
          </a:xfrm>
        </p:grpSpPr>
        <p:sp>
          <p:nvSpPr>
            <p:cNvPr id="1039" name="AutoShape 17"/>
            <p:cNvSpPr>
              <a:spLocks noChangeAspect="1" noChangeArrowheads="1" noTextEdit="1"/>
            </p:cNvSpPr>
            <p:nvPr/>
          </p:nvSpPr>
          <p:spPr bwMode="auto">
            <a:xfrm>
              <a:off x="5137150" y="4618038"/>
              <a:ext cx="12049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1040" name="Freeform 19"/>
            <p:cNvSpPr>
              <a:spLocks/>
            </p:cNvSpPr>
            <p:nvPr/>
          </p:nvSpPr>
          <p:spPr bwMode="auto">
            <a:xfrm>
              <a:off x="5137150" y="4618038"/>
              <a:ext cx="1204913" cy="977900"/>
            </a:xfrm>
            <a:custGeom>
              <a:avLst/>
              <a:gdLst>
                <a:gd name="T0" fmla="*/ 1513 w 1518"/>
                <a:gd name="T1" fmla="*/ 293 h 1233"/>
                <a:gd name="T2" fmla="*/ 1486 w 1518"/>
                <a:gd name="T3" fmla="*/ 223 h 1233"/>
                <a:gd name="T4" fmla="*/ 1433 w 1518"/>
                <a:gd name="T5" fmla="*/ 171 h 1233"/>
                <a:gd name="T6" fmla="*/ 1364 w 1518"/>
                <a:gd name="T7" fmla="*/ 142 h 1233"/>
                <a:gd name="T8" fmla="*/ 471 w 1518"/>
                <a:gd name="T9" fmla="*/ 137 h 1233"/>
                <a:gd name="T10" fmla="*/ 470 w 1518"/>
                <a:gd name="T11" fmla="*/ 51 h 1233"/>
                <a:gd name="T12" fmla="*/ 460 w 1518"/>
                <a:gd name="T13" fmla="*/ 28 h 1233"/>
                <a:gd name="T14" fmla="*/ 443 w 1518"/>
                <a:gd name="T15" fmla="*/ 11 h 1233"/>
                <a:gd name="T16" fmla="*/ 420 w 1518"/>
                <a:gd name="T17" fmla="*/ 2 h 1233"/>
                <a:gd name="T18" fmla="*/ 333 w 1518"/>
                <a:gd name="T19" fmla="*/ 0 h 1233"/>
                <a:gd name="T20" fmla="*/ 0 w 1518"/>
                <a:gd name="T21" fmla="*/ 414 h 1233"/>
                <a:gd name="T22" fmla="*/ 3 w 1518"/>
                <a:gd name="T23" fmla="*/ 850 h 1233"/>
                <a:gd name="T24" fmla="*/ 32 w 1518"/>
                <a:gd name="T25" fmla="*/ 920 h 1233"/>
                <a:gd name="T26" fmla="*/ 83 w 1518"/>
                <a:gd name="T27" fmla="*/ 972 h 1233"/>
                <a:gd name="T28" fmla="*/ 151 w 1518"/>
                <a:gd name="T29" fmla="*/ 1003 h 1233"/>
                <a:gd name="T30" fmla="*/ 179 w 1518"/>
                <a:gd name="T31" fmla="*/ 1029 h 1233"/>
                <a:gd name="T32" fmla="*/ 168 w 1518"/>
                <a:gd name="T33" fmla="*/ 1077 h 1233"/>
                <a:gd name="T34" fmla="*/ 172 w 1518"/>
                <a:gd name="T35" fmla="*/ 1125 h 1233"/>
                <a:gd name="T36" fmla="*/ 194 w 1518"/>
                <a:gd name="T37" fmla="*/ 1169 h 1233"/>
                <a:gd name="T38" fmla="*/ 234 w 1518"/>
                <a:gd name="T39" fmla="*/ 1208 h 1233"/>
                <a:gd name="T40" fmla="*/ 288 w 1518"/>
                <a:gd name="T41" fmla="*/ 1231 h 1233"/>
                <a:gd name="T42" fmla="*/ 345 w 1518"/>
                <a:gd name="T43" fmla="*/ 1231 h 1233"/>
                <a:gd name="T44" fmla="*/ 399 w 1518"/>
                <a:gd name="T45" fmla="*/ 1208 h 1233"/>
                <a:gd name="T46" fmla="*/ 439 w 1518"/>
                <a:gd name="T47" fmla="*/ 1169 h 1233"/>
                <a:gd name="T48" fmla="*/ 459 w 1518"/>
                <a:gd name="T49" fmla="*/ 1125 h 1233"/>
                <a:gd name="T50" fmla="*/ 465 w 1518"/>
                <a:gd name="T51" fmla="*/ 1077 h 1233"/>
                <a:gd name="T52" fmla="*/ 454 w 1518"/>
                <a:gd name="T53" fmla="*/ 1029 h 1233"/>
                <a:gd name="T54" fmla="*/ 1047 w 1518"/>
                <a:gd name="T55" fmla="*/ 1008 h 1233"/>
                <a:gd name="T56" fmla="*/ 1139 w 1518"/>
                <a:gd name="T57" fmla="*/ 1008 h 1233"/>
                <a:gd name="T58" fmla="*/ 1121 w 1518"/>
                <a:gd name="T59" fmla="*/ 1054 h 1233"/>
                <a:gd name="T60" fmla="*/ 1118 w 1518"/>
                <a:gd name="T61" fmla="*/ 1102 h 1233"/>
                <a:gd name="T62" fmla="*/ 1132 w 1518"/>
                <a:gd name="T63" fmla="*/ 1148 h 1233"/>
                <a:gd name="T64" fmla="*/ 1161 w 1518"/>
                <a:gd name="T65" fmla="*/ 1189 h 1233"/>
                <a:gd name="T66" fmla="*/ 1210 w 1518"/>
                <a:gd name="T67" fmla="*/ 1222 h 1233"/>
                <a:gd name="T68" fmla="*/ 1267 w 1518"/>
                <a:gd name="T69" fmla="*/ 1233 h 1233"/>
                <a:gd name="T70" fmla="*/ 1322 w 1518"/>
                <a:gd name="T71" fmla="*/ 1222 h 1233"/>
                <a:gd name="T72" fmla="*/ 1372 w 1518"/>
                <a:gd name="T73" fmla="*/ 1189 h 1233"/>
                <a:gd name="T74" fmla="*/ 1401 w 1518"/>
                <a:gd name="T75" fmla="*/ 1148 h 1233"/>
                <a:gd name="T76" fmla="*/ 1413 w 1518"/>
                <a:gd name="T77" fmla="*/ 1102 h 1233"/>
                <a:gd name="T78" fmla="*/ 1412 w 1518"/>
                <a:gd name="T79" fmla="*/ 1054 h 1233"/>
                <a:gd name="T80" fmla="*/ 1393 w 1518"/>
                <a:gd name="T81" fmla="*/ 1008 h 1233"/>
                <a:gd name="T82" fmla="*/ 1518 w 1518"/>
                <a:gd name="T83" fmla="*/ 333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8" h="1233">
                  <a:moveTo>
                    <a:pt x="1518" y="333"/>
                  </a:moveTo>
                  <a:lnTo>
                    <a:pt x="1513" y="293"/>
                  </a:lnTo>
                  <a:lnTo>
                    <a:pt x="1503" y="257"/>
                  </a:lnTo>
                  <a:lnTo>
                    <a:pt x="1486" y="223"/>
                  </a:lnTo>
                  <a:lnTo>
                    <a:pt x="1461" y="194"/>
                  </a:lnTo>
                  <a:lnTo>
                    <a:pt x="1433" y="171"/>
                  </a:lnTo>
                  <a:lnTo>
                    <a:pt x="1399" y="153"/>
                  </a:lnTo>
                  <a:lnTo>
                    <a:pt x="1364" y="142"/>
                  </a:lnTo>
                  <a:lnTo>
                    <a:pt x="1324" y="137"/>
                  </a:lnTo>
                  <a:lnTo>
                    <a:pt x="471" y="137"/>
                  </a:lnTo>
                  <a:lnTo>
                    <a:pt x="471" y="63"/>
                  </a:lnTo>
                  <a:lnTo>
                    <a:pt x="470" y="51"/>
                  </a:lnTo>
                  <a:lnTo>
                    <a:pt x="466" y="39"/>
                  </a:lnTo>
                  <a:lnTo>
                    <a:pt x="460" y="28"/>
                  </a:lnTo>
                  <a:lnTo>
                    <a:pt x="453" y="18"/>
                  </a:lnTo>
                  <a:lnTo>
                    <a:pt x="443" y="11"/>
                  </a:lnTo>
                  <a:lnTo>
                    <a:pt x="433" y="5"/>
                  </a:lnTo>
                  <a:lnTo>
                    <a:pt x="420" y="2"/>
                  </a:lnTo>
                  <a:lnTo>
                    <a:pt x="408" y="0"/>
                  </a:lnTo>
                  <a:lnTo>
                    <a:pt x="333" y="0"/>
                  </a:lnTo>
                  <a:lnTo>
                    <a:pt x="333" y="414"/>
                  </a:lnTo>
                  <a:lnTo>
                    <a:pt x="0" y="414"/>
                  </a:lnTo>
                  <a:lnTo>
                    <a:pt x="0" y="812"/>
                  </a:lnTo>
                  <a:lnTo>
                    <a:pt x="3" y="850"/>
                  </a:lnTo>
                  <a:lnTo>
                    <a:pt x="15" y="887"/>
                  </a:lnTo>
                  <a:lnTo>
                    <a:pt x="32" y="920"/>
                  </a:lnTo>
                  <a:lnTo>
                    <a:pt x="55" y="949"/>
                  </a:lnTo>
                  <a:lnTo>
                    <a:pt x="83" y="972"/>
                  </a:lnTo>
                  <a:lnTo>
                    <a:pt x="115" y="991"/>
                  </a:lnTo>
                  <a:lnTo>
                    <a:pt x="151" y="1003"/>
                  </a:lnTo>
                  <a:lnTo>
                    <a:pt x="189" y="1008"/>
                  </a:lnTo>
                  <a:lnTo>
                    <a:pt x="179" y="1029"/>
                  </a:lnTo>
                  <a:lnTo>
                    <a:pt x="171" y="1054"/>
                  </a:lnTo>
                  <a:lnTo>
                    <a:pt x="168" y="1077"/>
                  </a:lnTo>
                  <a:lnTo>
                    <a:pt x="168" y="1102"/>
                  </a:lnTo>
                  <a:lnTo>
                    <a:pt x="172" y="1125"/>
                  </a:lnTo>
                  <a:lnTo>
                    <a:pt x="182" y="1148"/>
                  </a:lnTo>
                  <a:lnTo>
                    <a:pt x="194" y="1169"/>
                  </a:lnTo>
                  <a:lnTo>
                    <a:pt x="211" y="1189"/>
                  </a:lnTo>
                  <a:lnTo>
                    <a:pt x="234" y="1208"/>
                  </a:lnTo>
                  <a:lnTo>
                    <a:pt x="260" y="1222"/>
                  </a:lnTo>
                  <a:lnTo>
                    <a:pt x="288" y="1231"/>
                  </a:lnTo>
                  <a:lnTo>
                    <a:pt x="317" y="1233"/>
                  </a:lnTo>
                  <a:lnTo>
                    <a:pt x="345" y="1231"/>
                  </a:lnTo>
                  <a:lnTo>
                    <a:pt x="373" y="1222"/>
                  </a:lnTo>
                  <a:lnTo>
                    <a:pt x="399" y="1208"/>
                  </a:lnTo>
                  <a:lnTo>
                    <a:pt x="422" y="1189"/>
                  </a:lnTo>
                  <a:lnTo>
                    <a:pt x="439" y="1169"/>
                  </a:lnTo>
                  <a:lnTo>
                    <a:pt x="451" y="1148"/>
                  </a:lnTo>
                  <a:lnTo>
                    <a:pt x="459" y="1125"/>
                  </a:lnTo>
                  <a:lnTo>
                    <a:pt x="463" y="1102"/>
                  </a:lnTo>
                  <a:lnTo>
                    <a:pt x="465" y="1077"/>
                  </a:lnTo>
                  <a:lnTo>
                    <a:pt x="462" y="1054"/>
                  </a:lnTo>
                  <a:lnTo>
                    <a:pt x="454" y="1029"/>
                  </a:lnTo>
                  <a:lnTo>
                    <a:pt x="443" y="1008"/>
                  </a:lnTo>
                  <a:lnTo>
                    <a:pt x="1047" y="1008"/>
                  </a:lnTo>
                  <a:lnTo>
                    <a:pt x="1047" y="1008"/>
                  </a:lnTo>
                  <a:lnTo>
                    <a:pt x="1139" y="1008"/>
                  </a:lnTo>
                  <a:lnTo>
                    <a:pt x="1128" y="1029"/>
                  </a:lnTo>
                  <a:lnTo>
                    <a:pt x="1121" y="1054"/>
                  </a:lnTo>
                  <a:lnTo>
                    <a:pt x="1118" y="1077"/>
                  </a:lnTo>
                  <a:lnTo>
                    <a:pt x="1118" y="1102"/>
                  </a:lnTo>
                  <a:lnTo>
                    <a:pt x="1122" y="1125"/>
                  </a:lnTo>
                  <a:lnTo>
                    <a:pt x="1132" y="1148"/>
                  </a:lnTo>
                  <a:lnTo>
                    <a:pt x="1144" y="1169"/>
                  </a:lnTo>
                  <a:lnTo>
                    <a:pt x="1161" y="1189"/>
                  </a:lnTo>
                  <a:lnTo>
                    <a:pt x="1184" y="1208"/>
                  </a:lnTo>
                  <a:lnTo>
                    <a:pt x="1210" y="1222"/>
                  </a:lnTo>
                  <a:lnTo>
                    <a:pt x="1238" y="1231"/>
                  </a:lnTo>
                  <a:lnTo>
                    <a:pt x="1267" y="1233"/>
                  </a:lnTo>
                  <a:lnTo>
                    <a:pt x="1295" y="1231"/>
                  </a:lnTo>
                  <a:lnTo>
                    <a:pt x="1322" y="1222"/>
                  </a:lnTo>
                  <a:lnTo>
                    <a:pt x="1349" y="1208"/>
                  </a:lnTo>
                  <a:lnTo>
                    <a:pt x="1372" y="1189"/>
                  </a:lnTo>
                  <a:lnTo>
                    <a:pt x="1389" y="1169"/>
                  </a:lnTo>
                  <a:lnTo>
                    <a:pt x="1401" y="1148"/>
                  </a:lnTo>
                  <a:lnTo>
                    <a:pt x="1409" y="1125"/>
                  </a:lnTo>
                  <a:lnTo>
                    <a:pt x="1413" y="1102"/>
                  </a:lnTo>
                  <a:lnTo>
                    <a:pt x="1415" y="1077"/>
                  </a:lnTo>
                  <a:lnTo>
                    <a:pt x="1412" y="1054"/>
                  </a:lnTo>
                  <a:lnTo>
                    <a:pt x="1404" y="1029"/>
                  </a:lnTo>
                  <a:lnTo>
                    <a:pt x="1393" y="1008"/>
                  </a:lnTo>
                  <a:lnTo>
                    <a:pt x="1518" y="1008"/>
                  </a:lnTo>
                  <a:lnTo>
                    <a:pt x="1518" y="3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1041" name="Freeform 20"/>
            <p:cNvSpPr>
              <a:spLocks/>
            </p:cNvSpPr>
            <p:nvPr/>
          </p:nvSpPr>
          <p:spPr bwMode="auto">
            <a:xfrm>
              <a:off x="5213350" y="5016501"/>
              <a:ext cx="303213" cy="315913"/>
            </a:xfrm>
            <a:custGeom>
              <a:avLst/>
              <a:gdLst>
                <a:gd name="T0" fmla="*/ 0 w 384"/>
                <a:gd name="T1" fmla="*/ 0 h 398"/>
                <a:gd name="T2" fmla="*/ 0 w 384"/>
                <a:gd name="T3" fmla="*/ 307 h 398"/>
                <a:gd name="T4" fmla="*/ 2 w 384"/>
                <a:gd name="T5" fmla="*/ 325 h 398"/>
                <a:gd name="T6" fmla="*/ 8 w 384"/>
                <a:gd name="T7" fmla="*/ 342 h 398"/>
                <a:gd name="T8" fmla="*/ 16 w 384"/>
                <a:gd name="T9" fmla="*/ 358 h 398"/>
                <a:gd name="T10" fmla="*/ 27 w 384"/>
                <a:gd name="T11" fmla="*/ 372 h 398"/>
                <a:gd name="T12" fmla="*/ 40 w 384"/>
                <a:gd name="T13" fmla="*/ 382 h 398"/>
                <a:gd name="T14" fmla="*/ 56 w 384"/>
                <a:gd name="T15" fmla="*/ 390 h 398"/>
                <a:gd name="T16" fmla="*/ 73 w 384"/>
                <a:gd name="T17" fmla="*/ 396 h 398"/>
                <a:gd name="T18" fmla="*/ 91 w 384"/>
                <a:gd name="T19" fmla="*/ 398 h 398"/>
                <a:gd name="T20" fmla="*/ 384 w 384"/>
                <a:gd name="T21" fmla="*/ 398 h 398"/>
                <a:gd name="T22" fmla="*/ 384 w 384"/>
                <a:gd name="T23" fmla="*/ 0 h 398"/>
                <a:gd name="T24" fmla="*/ 0 w 384"/>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4" h="398">
                  <a:moveTo>
                    <a:pt x="0" y="0"/>
                  </a:moveTo>
                  <a:lnTo>
                    <a:pt x="0" y="307"/>
                  </a:lnTo>
                  <a:lnTo>
                    <a:pt x="2" y="325"/>
                  </a:lnTo>
                  <a:lnTo>
                    <a:pt x="8" y="342"/>
                  </a:lnTo>
                  <a:lnTo>
                    <a:pt x="16" y="358"/>
                  </a:lnTo>
                  <a:lnTo>
                    <a:pt x="27" y="372"/>
                  </a:lnTo>
                  <a:lnTo>
                    <a:pt x="40" y="382"/>
                  </a:lnTo>
                  <a:lnTo>
                    <a:pt x="56" y="390"/>
                  </a:lnTo>
                  <a:lnTo>
                    <a:pt x="73" y="396"/>
                  </a:lnTo>
                  <a:lnTo>
                    <a:pt x="91" y="398"/>
                  </a:lnTo>
                  <a:lnTo>
                    <a:pt x="384" y="398"/>
                  </a:lnTo>
                  <a:lnTo>
                    <a:pt x="384" y="0"/>
                  </a:lnTo>
                  <a:lnTo>
                    <a:pt x="0" y="0"/>
                  </a:lnTo>
                  <a:close/>
                </a:path>
              </a:pathLst>
            </a:custGeom>
            <a:solidFill>
              <a:srgbClr val="708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1042" name="Freeform 21"/>
            <p:cNvSpPr>
              <a:spLocks/>
            </p:cNvSpPr>
            <p:nvPr/>
          </p:nvSpPr>
          <p:spPr bwMode="auto">
            <a:xfrm>
              <a:off x="5589588" y="4821238"/>
              <a:ext cx="658813" cy="511175"/>
            </a:xfrm>
            <a:custGeom>
              <a:avLst/>
              <a:gdLst>
                <a:gd name="T0" fmla="*/ 829 w 829"/>
                <a:gd name="T1" fmla="*/ 644 h 644"/>
                <a:gd name="T2" fmla="*/ 829 w 829"/>
                <a:gd name="T3" fmla="*/ 91 h 644"/>
                <a:gd name="T4" fmla="*/ 828 w 829"/>
                <a:gd name="T5" fmla="*/ 72 h 644"/>
                <a:gd name="T6" fmla="*/ 822 w 829"/>
                <a:gd name="T7" fmla="*/ 55 h 644"/>
                <a:gd name="T8" fmla="*/ 814 w 829"/>
                <a:gd name="T9" fmla="*/ 40 h 644"/>
                <a:gd name="T10" fmla="*/ 803 w 829"/>
                <a:gd name="T11" fmla="*/ 26 h 644"/>
                <a:gd name="T12" fmla="*/ 789 w 829"/>
                <a:gd name="T13" fmla="*/ 15 h 644"/>
                <a:gd name="T14" fmla="*/ 774 w 829"/>
                <a:gd name="T15" fmla="*/ 7 h 644"/>
                <a:gd name="T16" fmla="*/ 757 w 829"/>
                <a:gd name="T17" fmla="*/ 1 h 644"/>
                <a:gd name="T18" fmla="*/ 739 w 829"/>
                <a:gd name="T19" fmla="*/ 0 h 644"/>
                <a:gd name="T20" fmla="*/ 0 w 829"/>
                <a:gd name="T21" fmla="*/ 0 h 644"/>
                <a:gd name="T22" fmla="*/ 0 w 829"/>
                <a:gd name="T23" fmla="*/ 644 h 644"/>
                <a:gd name="T24" fmla="*/ 829 w 829"/>
                <a:gd name="T25" fmla="*/ 64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9" h="644">
                  <a:moveTo>
                    <a:pt x="829" y="644"/>
                  </a:moveTo>
                  <a:lnTo>
                    <a:pt x="829" y="91"/>
                  </a:lnTo>
                  <a:lnTo>
                    <a:pt x="828" y="72"/>
                  </a:lnTo>
                  <a:lnTo>
                    <a:pt x="822" y="55"/>
                  </a:lnTo>
                  <a:lnTo>
                    <a:pt x="814" y="40"/>
                  </a:lnTo>
                  <a:lnTo>
                    <a:pt x="803" y="26"/>
                  </a:lnTo>
                  <a:lnTo>
                    <a:pt x="789" y="15"/>
                  </a:lnTo>
                  <a:lnTo>
                    <a:pt x="774" y="7"/>
                  </a:lnTo>
                  <a:lnTo>
                    <a:pt x="757" y="1"/>
                  </a:lnTo>
                  <a:lnTo>
                    <a:pt x="739" y="0"/>
                  </a:lnTo>
                  <a:lnTo>
                    <a:pt x="0" y="0"/>
                  </a:lnTo>
                  <a:lnTo>
                    <a:pt x="0" y="644"/>
                  </a:lnTo>
                  <a:lnTo>
                    <a:pt x="829" y="644"/>
                  </a:lnTo>
                  <a:close/>
                </a:path>
              </a:pathLst>
            </a:custGeom>
            <a:solidFill>
              <a:srgbClr val="BCF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1043" name="Freeform 22"/>
            <p:cNvSpPr>
              <a:spLocks/>
            </p:cNvSpPr>
            <p:nvPr/>
          </p:nvSpPr>
          <p:spPr bwMode="auto">
            <a:xfrm>
              <a:off x="5275263" y="5065713"/>
              <a:ext cx="190500" cy="130175"/>
            </a:xfrm>
            <a:custGeom>
              <a:avLst/>
              <a:gdLst>
                <a:gd name="T0" fmla="*/ 240 w 240"/>
                <a:gd name="T1" fmla="*/ 163 h 163"/>
                <a:gd name="T2" fmla="*/ 240 w 240"/>
                <a:gd name="T3" fmla="*/ 91 h 163"/>
                <a:gd name="T4" fmla="*/ 239 w 240"/>
                <a:gd name="T5" fmla="*/ 72 h 163"/>
                <a:gd name="T6" fmla="*/ 232 w 240"/>
                <a:gd name="T7" fmla="*/ 55 h 163"/>
                <a:gd name="T8" fmla="*/ 225 w 240"/>
                <a:gd name="T9" fmla="*/ 40 h 163"/>
                <a:gd name="T10" fmla="*/ 212 w 240"/>
                <a:gd name="T11" fmla="*/ 26 h 163"/>
                <a:gd name="T12" fmla="*/ 199 w 240"/>
                <a:gd name="T13" fmla="*/ 15 h 163"/>
                <a:gd name="T14" fmla="*/ 183 w 240"/>
                <a:gd name="T15" fmla="*/ 8 h 163"/>
                <a:gd name="T16" fmla="*/ 166 w 240"/>
                <a:gd name="T17" fmla="*/ 1 h 163"/>
                <a:gd name="T18" fmla="*/ 148 w 240"/>
                <a:gd name="T19" fmla="*/ 0 h 163"/>
                <a:gd name="T20" fmla="*/ 0 w 240"/>
                <a:gd name="T21" fmla="*/ 0 h 163"/>
                <a:gd name="T22" fmla="*/ 0 w 240"/>
                <a:gd name="T23" fmla="*/ 163 h 163"/>
                <a:gd name="T24" fmla="*/ 240 w 240"/>
                <a:gd name="T2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163">
                  <a:moveTo>
                    <a:pt x="240" y="163"/>
                  </a:moveTo>
                  <a:lnTo>
                    <a:pt x="240" y="91"/>
                  </a:lnTo>
                  <a:lnTo>
                    <a:pt x="239" y="72"/>
                  </a:lnTo>
                  <a:lnTo>
                    <a:pt x="232" y="55"/>
                  </a:lnTo>
                  <a:lnTo>
                    <a:pt x="225" y="40"/>
                  </a:lnTo>
                  <a:lnTo>
                    <a:pt x="212" y="26"/>
                  </a:lnTo>
                  <a:lnTo>
                    <a:pt x="199" y="15"/>
                  </a:lnTo>
                  <a:lnTo>
                    <a:pt x="183" y="8"/>
                  </a:lnTo>
                  <a:lnTo>
                    <a:pt x="166" y="1"/>
                  </a:lnTo>
                  <a:lnTo>
                    <a:pt x="148" y="0"/>
                  </a:lnTo>
                  <a:lnTo>
                    <a:pt x="0" y="0"/>
                  </a:lnTo>
                  <a:lnTo>
                    <a:pt x="0" y="163"/>
                  </a:lnTo>
                  <a:lnTo>
                    <a:pt x="240"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1044" name="Freeform 23"/>
            <p:cNvSpPr>
              <a:spLocks/>
            </p:cNvSpPr>
            <p:nvPr/>
          </p:nvSpPr>
          <p:spPr bwMode="auto">
            <a:xfrm>
              <a:off x="5326063" y="5419726"/>
              <a:ext cx="125413" cy="117475"/>
            </a:xfrm>
            <a:custGeom>
              <a:avLst/>
              <a:gdLst>
                <a:gd name="T0" fmla="*/ 151 w 159"/>
                <a:gd name="T1" fmla="*/ 32 h 146"/>
                <a:gd name="T2" fmla="*/ 156 w 159"/>
                <a:gd name="T3" fmla="*/ 44 h 146"/>
                <a:gd name="T4" fmla="*/ 159 w 159"/>
                <a:gd name="T5" fmla="*/ 58 h 146"/>
                <a:gd name="T6" fmla="*/ 157 w 159"/>
                <a:gd name="T7" fmla="*/ 72 h 146"/>
                <a:gd name="T8" fmla="*/ 154 w 159"/>
                <a:gd name="T9" fmla="*/ 86 h 146"/>
                <a:gd name="T10" fmla="*/ 148 w 159"/>
                <a:gd name="T11" fmla="*/ 98 h 146"/>
                <a:gd name="T12" fmla="*/ 139 w 159"/>
                <a:gd name="T13" fmla="*/ 111 h 146"/>
                <a:gd name="T14" fmla="*/ 128 w 159"/>
                <a:gd name="T15" fmla="*/ 123 h 146"/>
                <a:gd name="T16" fmla="*/ 114 w 159"/>
                <a:gd name="T17" fmla="*/ 132 h 146"/>
                <a:gd name="T18" fmla="*/ 99 w 159"/>
                <a:gd name="T19" fmla="*/ 140 h 146"/>
                <a:gd name="T20" fmla="*/ 83 w 159"/>
                <a:gd name="T21" fmla="*/ 145 h 146"/>
                <a:gd name="T22" fmla="*/ 68 w 159"/>
                <a:gd name="T23" fmla="*/ 146 h 146"/>
                <a:gd name="T24" fmla="*/ 52 w 159"/>
                <a:gd name="T25" fmla="*/ 145 h 146"/>
                <a:gd name="T26" fmla="*/ 39 w 159"/>
                <a:gd name="T27" fmla="*/ 140 h 146"/>
                <a:gd name="T28" fmla="*/ 26 w 159"/>
                <a:gd name="T29" fmla="*/ 134 h 146"/>
                <a:gd name="T30" fmla="*/ 15 w 159"/>
                <a:gd name="T31" fmla="*/ 125 h 146"/>
                <a:gd name="T32" fmla="*/ 8 w 159"/>
                <a:gd name="T33" fmla="*/ 114 h 146"/>
                <a:gd name="T34" fmla="*/ 2 w 159"/>
                <a:gd name="T35" fmla="*/ 101 h 146"/>
                <a:gd name="T36" fmla="*/ 0 w 159"/>
                <a:gd name="T37" fmla="*/ 88 h 146"/>
                <a:gd name="T38" fmla="*/ 0 w 159"/>
                <a:gd name="T39" fmla="*/ 74 h 146"/>
                <a:gd name="T40" fmla="*/ 3 w 159"/>
                <a:gd name="T41" fmla="*/ 60 h 146"/>
                <a:gd name="T42" fmla="*/ 11 w 159"/>
                <a:gd name="T43" fmla="*/ 47 h 146"/>
                <a:gd name="T44" fmla="*/ 19 w 159"/>
                <a:gd name="T45" fmla="*/ 35 h 146"/>
                <a:gd name="T46" fmla="*/ 31 w 159"/>
                <a:gd name="T47" fmla="*/ 23 h 146"/>
                <a:gd name="T48" fmla="*/ 45 w 159"/>
                <a:gd name="T49" fmla="*/ 14 h 146"/>
                <a:gd name="T50" fmla="*/ 60 w 159"/>
                <a:gd name="T51" fmla="*/ 6 h 146"/>
                <a:gd name="T52" fmla="*/ 76 w 159"/>
                <a:gd name="T53" fmla="*/ 1 h 146"/>
                <a:gd name="T54" fmla="*/ 91 w 159"/>
                <a:gd name="T55" fmla="*/ 0 h 146"/>
                <a:gd name="T56" fmla="*/ 105 w 159"/>
                <a:gd name="T57" fmla="*/ 1 h 146"/>
                <a:gd name="T58" fmla="*/ 119 w 159"/>
                <a:gd name="T59" fmla="*/ 6 h 146"/>
                <a:gd name="T60" fmla="*/ 131 w 159"/>
                <a:gd name="T61" fmla="*/ 12 h 146"/>
                <a:gd name="T62" fmla="*/ 142 w 159"/>
                <a:gd name="T63" fmla="*/ 21 h 146"/>
                <a:gd name="T64" fmla="*/ 151 w 159"/>
                <a:gd name="T65" fmla="*/ 3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146">
                  <a:moveTo>
                    <a:pt x="151" y="32"/>
                  </a:moveTo>
                  <a:lnTo>
                    <a:pt x="156" y="44"/>
                  </a:lnTo>
                  <a:lnTo>
                    <a:pt x="159" y="58"/>
                  </a:lnTo>
                  <a:lnTo>
                    <a:pt x="157" y="72"/>
                  </a:lnTo>
                  <a:lnTo>
                    <a:pt x="154" y="86"/>
                  </a:lnTo>
                  <a:lnTo>
                    <a:pt x="148" y="98"/>
                  </a:lnTo>
                  <a:lnTo>
                    <a:pt x="139" y="111"/>
                  </a:lnTo>
                  <a:lnTo>
                    <a:pt x="128" y="123"/>
                  </a:lnTo>
                  <a:lnTo>
                    <a:pt x="114" y="132"/>
                  </a:lnTo>
                  <a:lnTo>
                    <a:pt x="99" y="140"/>
                  </a:lnTo>
                  <a:lnTo>
                    <a:pt x="83" y="145"/>
                  </a:lnTo>
                  <a:lnTo>
                    <a:pt x="68" y="146"/>
                  </a:lnTo>
                  <a:lnTo>
                    <a:pt x="52" y="145"/>
                  </a:lnTo>
                  <a:lnTo>
                    <a:pt x="39" y="140"/>
                  </a:lnTo>
                  <a:lnTo>
                    <a:pt x="26" y="134"/>
                  </a:lnTo>
                  <a:lnTo>
                    <a:pt x="15" y="125"/>
                  </a:lnTo>
                  <a:lnTo>
                    <a:pt x="8" y="114"/>
                  </a:lnTo>
                  <a:lnTo>
                    <a:pt x="2" y="101"/>
                  </a:lnTo>
                  <a:lnTo>
                    <a:pt x="0" y="88"/>
                  </a:lnTo>
                  <a:lnTo>
                    <a:pt x="0" y="74"/>
                  </a:lnTo>
                  <a:lnTo>
                    <a:pt x="3" y="60"/>
                  </a:lnTo>
                  <a:lnTo>
                    <a:pt x="11" y="47"/>
                  </a:lnTo>
                  <a:lnTo>
                    <a:pt x="19" y="35"/>
                  </a:lnTo>
                  <a:lnTo>
                    <a:pt x="31" y="23"/>
                  </a:lnTo>
                  <a:lnTo>
                    <a:pt x="45" y="14"/>
                  </a:lnTo>
                  <a:lnTo>
                    <a:pt x="60" y="6"/>
                  </a:lnTo>
                  <a:lnTo>
                    <a:pt x="76" y="1"/>
                  </a:lnTo>
                  <a:lnTo>
                    <a:pt x="91" y="0"/>
                  </a:lnTo>
                  <a:lnTo>
                    <a:pt x="105" y="1"/>
                  </a:lnTo>
                  <a:lnTo>
                    <a:pt x="119" y="6"/>
                  </a:lnTo>
                  <a:lnTo>
                    <a:pt x="131" y="12"/>
                  </a:lnTo>
                  <a:lnTo>
                    <a:pt x="142" y="21"/>
                  </a:lnTo>
                  <a:lnTo>
                    <a:pt x="151" y="32"/>
                  </a:lnTo>
                  <a:close/>
                </a:path>
              </a:pathLst>
            </a:custGeom>
            <a:solidFill>
              <a:srgbClr val="91AD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1045" name="Freeform 24"/>
            <p:cNvSpPr>
              <a:spLocks/>
            </p:cNvSpPr>
            <p:nvPr/>
          </p:nvSpPr>
          <p:spPr bwMode="auto">
            <a:xfrm>
              <a:off x="6078538" y="5419726"/>
              <a:ext cx="127000" cy="117475"/>
            </a:xfrm>
            <a:custGeom>
              <a:avLst/>
              <a:gdLst>
                <a:gd name="T0" fmla="*/ 151 w 159"/>
                <a:gd name="T1" fmla="*/ 32 h 146"/>
                <a:gd name="T2" fmla="*/ 155 w 159"/>
                <a:gd name="T3" fmla="*/ 44 h 146"/>
                <a:gd name="T4" fmla="*/ 159 w 159"/>
                <a:gd name="T5" fmla="*/ 58 h 146"/>
                <a:gd name="T6" fmla="*/ 157 w 159"/>
                <a:gd name="T7" fmla="*/ 72 h 146"/>
                <a:gd name="T8" fmla="*/ 154 w 159"/>
                <a:gd name="T9" fmla="*/ 86 h 146"/>
                <a:gd name="T10" fmla="*/ 148 w 159"/>
                <a:gd name="T11" fmla="*/ 98 h 146"/>
                <a:gd name="T12" fmla="*/ 139 w 159"/>
                <a:gd name="T13" fmla="*/ 111 h 146"/>
                <a:gd name="T14" fmla="*/ 128 w 159"/>
                <a:gd name="T15" fmla="*/ 123 h 146"/>
                <a:gd name="T16" fmla="*/ 114 w 159"/>
                <a:gd name="T17" fmla="*/ 132 h 146"/>
                <a:gd name="T18" fmla="*/ 99 w 159"/>
                <a:gd name="T19" fmla="*/ 140 h 146"/>
                <a:gd name="T20" fmla="*/ 83 w 159"/>
                <a:gd name="T21" fmla="*/ 145 h 146"/>
                <a:gd name="T22" fmla="*/ 68 w 159"/>
                <a:gd name="T23" fmla="*/ 146 h 146"/>
                <a:gd name="T24" fmla="*/ 52 w 159"/>
                <a:gd name="T25" fmla="*/ 145 h 146"/>
                <a:gd name="T26" fmla="*/ 38 w 159"/>
                <a:gd name="T27" fmla="*/ 140 h 146"/>
                <a:gd name="T28" fmla="*/ 26 w 159"/>
                <a:gd name="T29" fmla="*/ 134 h 146"/>
                <a:gd name="T30" fmla="*/ 15 w 159"/>
                <a:gd name="T31" fmla="*/ 125 h 146"/>
                <a:gd name="T32" fmla="*/ 8 w 159"/>
                <a:gd name="T33" fmla="*/ 114 h 146"/>
                <a:gd name="T34" fmla="*/ 2 w 159"/>
                <a:gd name="T35" fmla="*/ 101 h 146"/>
                <a:gd name="T36" fmla="*/ 0 w 159"/>
                <a:gd name="T37" fmla="*/ 88 h 146"/>
                <a:gd name="T38" fmla="*/ 0 w 159"/>
                <a:gd name="T39" fmla="*/ 74 h 146"/>
                <a:gd name="T40" fmla="*/ 3 w 159"/>
                <a:gd name="T41" fmla="*/ 60 h 146"/>
                <a:gd name="T42" fmla="*/ 11 w 159"/>
                <a:gd name="T43" fmla="*/ 47 h 146"/>
                <a:gd name="T44" fmla="*/ 18 w 159"/>
                <a:gd name="T45" fmla="*/ 35 h 146"/>
                <a:gd name="T46" fmla="*/ 31 w 159"/>
                <a:gd name="T47" fmla="*/ 23 h 146"/>
                <a:gd name="T48" fmla="*/ 45 w 159"/>
                <a:gd name="T49" fmla="*/ 14 h 146"/>
                <a:gd name="T50" fmla="*/ 60 w 159"/>
                <a:gd name="T51" fmla="*/ 6 h 146"/>
                <a:gd name="T52" fmla="*/ 75 w 159"/>
                <a:gd name="T53" fmla="*/ 1 h 146"/>
                <a:gd name="T54" fmla="*/ 91 w 159"/>
                <a:gd name="T55" fmla="*/ 0 h 146"/>
                <a:gd name="T56" fmla="*/ 105 w 159"/>
                <a:gd name="T57" fmla="*/ 1 h 146"/>
                <a:gd name="T58" fmla="*/ 119 w 159"/>
                <a:gd name="T59" fmla="*/ 6 h 146"/>
                <a:gd name="T60" fmla="*/ 131 w 159"/>
                <a:gd name="T61" fmla="*/ 12 h 146"/>
                <a:gd name="T62" fmla="*/ 142 w 159"/>
                <a:gd name="T63" fmla="*/ 21 h 146"/>
                <a:gd name="T64" fmla="*/ 151 w 159"/>
                <a:gd name="T65" fmla="*/ 3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146">
                  <a:moveTo>
                    <a:pt x="151" y="32"/>
                  </a:moveTo>
                  <a:lnTo>
                    <a:pt x="155" y="44"/>
                  </a:lnTo>
                  <a:lnTo>
                    <a:pt x="159" y="58"/>
                  </a:lnTo>
                  <a:lnTo>
                    <a:pt x="157" y="72"/>
                  </a:lnTo>
                  <a:lnTo>
                    <a:pt x="154" y="86"/>
                  </a:lnTo>
                  <a:lnTo>
                    <a:pt x="148" y="98"/>
                  </a:lnTo>
                  <a:lnTo>
                    <a:pt x="139" y="111"/>
                  </a:lnTo>
                  <a:lnTo>
                    <a:pt x="128" y="123"/>
                  </a:lnTo>
                  <a:lnTo>
                    <a:pt x="114" y="132"/>
                  </a:lnTo>
                  <a:lnTo>
                    <a:pt x="99" y="140"/>
                  </a:lnTo>
                  <a:lnTo>
                    <a:pt x="83" y="145"/>
                  </a:lnTo>
                  <a:lnTo>
                    <a:pt x="68" y="146"/>
                  </a:lnTo>
                  <a:lnTo>
                    <a:pt x="52" y="145"/>
                  </a:lnTo>
                  <a:lnTo>
                    <a:pt x="38" y="140"/>
                  </a:lnTo>
                  <a:lnTo>
                    <a:pt x="26" y="134"/>
                  </a:lnTo>
                  <a:lnTo>
                    <a:pt x="15" y="125"/>
                  </a:lnTo>
                  <a:lnTo>
                    <a:pt x="8" y="114"/>
                  </a:lnTo>
                  <a:lnTo>
                    <a:pt x="2" y="101"/>
                  </a:lnTo>
                  <a:lnTo>
                    <a:pt x="0" y="88"/>
                  </a:lnTo>
                  <a:lnTo>
                    <a:pt x="0" y="74"/>
                  </a:lnTo>
                  <a:lnTo>
                    <a:pt x="3" y="60"/>
                  </a:lnTo>
                  <a:lnTo>
                    <a:pt x="11" y="47"/>
                  </a:lnTo>
                  <a:lnTo>
                    <a:pt x="18" y="35"/>
                  </a:lnTo>
                  <a:lnTo>
                    <a:pt x="31" y="23"/>
                  </a:lnTo>
                  <a:lnTo>
                    <a:pt x="45" y="14"/>
                  </a:lnTo>
                  <a:lnTo>
                    <a:pt x="60" y="6"/>
                  </a:lnTo>
                  <a:lnTo>
                    <a:pt x="75" y="1"/>
                  </a:lnTo>
                  <a:lnTo>
                    <a:pt x="91" y="0"/>
                  </a:lnTo>
                  <a:lnTo>
                    <a:pt x="105" y="1"/>
                  </a:lnTo>
                  <a:lnTo>
                    <a:pt x="119" y="6"/>
                  </a:lnTo>
                  <a:lnTo>
                    <a:pt x="131" y="12"/>
                  </a:lnTo>
                  <a:lnTo>
                    <a:pt x="142" y="21"/>
                  </a:lnTo>
                  <a:lnTo>
                    <a:pt x="151" y="32"/>
                  </a:lnTo>
                  <a:close/>
                </a:path>
              </a:pathLst>
            </a:custGeom>
            <a:solidFill>
              <a:srgbClr val="91AD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sp>
          <p:nvSpPr>
            <p:cNvPr id="1046" name="Freeform 25"/>
            <p:cNvSpPr>
              <a:spLocks/>
            </p:cNvSpPr>
            <p:nvPr/>
          </p:nvSpPr>
          <p:spPr bwMode="auto">
            <a:xfrm>
              <a:off x="5438775" y="4673601"/>
              <a:ext cx="34925" cy="276225"/>
            </a:xfrm>
            <a:custGeom>
              <a:avLst/>
              <a:gdLst>
                <a:gd name="T0" fmla="*/ 43 w 43"/>
                <a:gd name="T1" fmla="*/ 349 h 349"/>
                <a:gd name="T2" fmla="*/ 43 w 43"/>
                <a:gd name="T3" fmla="*/ 43 h 349"/>
                <a:gd name="T4" fmla="*/ 40 w 43"/>
                <a:gd name="T5" fmla="*/ 27 h 349"/>
                <a:gd name="T6" fmla="*/ 31 w 43"/>
                <a:gd name="T7" fmla="*/ 13 h 349"/>
                <a:gd name="T8" fmla="*/ 17 w 43"/>
                <a:gd name="T9" fmla="*/ 3 h 349"/>
                <a:gd name="T10" fmla="*/ 0 w 43"/>
                <a:gd name="T11" fmla="*/ 0 h 349"/>
                <a:gd name="T12" fmla="*/ 0 w 43"/>
                <a:gd name="T13" fmla="*/ 349 h 349"/>
                <a:gd name="T14" fmla="*/ 43 w 43"/>
                <a:gd name="T15" fmla="*/ 349 h 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349">
                  <a:moveTo>
                    <a:pt x="43" y="349"/>
                  </a:moveTo>
                  <a:lnTo>
                    <a:pt x="43" y="43"/>
                  </a:lnTo>
                  <a:lnTo>
                    <a:pt x="40" y="27"/>
                  </a:lnTo>
                  <a:lnTo>
                    <a:pt x="31" y="13"/>
                  </a:lnTo>
                  <a:lnTo>
                    <a:pt x="17" y="3"/>
                  </a:lnTo>
                  <a:lnTo>
                    <a:pt x="0" y="0"/>
                  </a:lnTo>
                  <a:lnTo>
                    <a:pt x="0" y="349"/>
                  </a:lnTo>
                  <a:lnTo>
                    <a:pt x="43" y="349"/>
                  </a:lnTo>
                  <a:close/>
                </a:path>
              </a:pathLst>
            </a:custGeom>
            <a:solidFill>
              <a:srgbClr val="91AD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p>
          </p:txBody>
        </p:sp>
      </p:grpSp>
      <p:sp>
        <p:nvSpPr>
          <p:cNvPr id="1048" name="流程圖: 人工作業 1047"/>
          <p:cNvSpPr/>
          <p:nvPr/>
        </p:nvSpPr>
        <p:spPr>
          <a:xfrm flipV="1">
            <a:off x="3602154" y="4830378"/>
            <a:ext cx="1392344" cy="566893"/>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6" name="文字方塊 155"/>
          <p:cNvSpPr txBox="1"/>
          <p:nvPr/>
        </p:nvSpPr>
        <p:spPr>
          <a:xfrm>
            <a:off x="3304576" y="4929955"/>
            <a:ext cx="1922322" cy="369332"/>
          </a:xfrm>
          <a:prstGeom prst="rect">
            <a:avLst/>
          </a:prstGeom>
          <a:noFill/>
        </p:spPr>
        <p:txBody>
          <a:bodyPr wrap="none" rtlCol="0">
            <a:spAutoFit/>
          </a:bodyPr>
          <a:lstStyle/>
          <a:p>
            <a:pPr algn="ctr"/>
            <a:r>
              <a:rPr lang="en-US" altLang="zh-TW" dirty="0" smtClean="0"/>
              <a:t>Vendors/Dealers</a:t>
            </a:r>
            <a:endParaRPr lang="zh-TW" altLang="en-US" dirty="0"/>
          </a:p>
        </p:txBody>
      </p:sp>
      <p:grpSp>
        <p:nvGrpSpPr>
          <p:cNvPr id="157" name="群組 156"/>
          <p:cNvGrpSpPr/>
          <p:nvPr/>
        </p:nvGrpSpPr>
        <p:grpSpPr>
          <a:xfrm>
            <a:off x="6429697" y="4353701"/>
            <a:ext cx="173038" cy="443342"/>
            <a:chOff x="2124075" y="1989138"/>
            <a:chExt cx="447676" cy="777875"/>
          </a:xfrm>
          <a:solidFill>
            <a:schemeClr val="bg1"/>
          </a:solidFill>
        </p:grpSpPr>
        <p:sp>
          <p:nvSpPr>
            <p:cNvPr id="158" name="Rectangle 6"/>
            <p:cNvSpPr>
              <a:spLocks noChangeArrowheads="1"/>
            </p:cNvSpPr>
            <p:nvPr/>
          </p:nvSpPr>
          <p:spPr bwMode="auto">
            <a:xfrm>
              <a:off x="2178050" y="2052638"/>
              <a:ext cx="15875" cy="16192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59" name="Freeform 8"/>
            <p:cNvSpPr>
              <a:spLocks/>
            </p:cNvSpPr>
            <p:nvPr/>
          </p:nvSpPr>
          <p:spPr bwMode="auto">
            <a:xfrm>
              <a:off x="2146300" y="1989138"/>
              <a:ext cx="80963" cy="77787"/>
            </a:xfrm>
            <a:custGeom>
              <a:avLst/>
              <a:gdLst>
                <a:gd name="T0" fmla="*/ 25 w 51"/>
                <a:gd name="T1" fmla="*/ 49 h 49"/>
                <a:gd name="T2" fmla="*/ 30 w 51"/>
                <a:gd name="T3" fmla="*/ 49 h 49"/>
                <a:gd name="T4" fmla="*/ 35 w 51"/>
                <a:gd name="T5" fmla="*/ 47 h 49"/>
                <a:gd name="T6" fmla="*/ 40 w 51"/>
                <a:gd name="T7" fmla="*/ 45 h 49"/>
                <a:gd name="T8" fmla="*/ 44 w 51"/>
                <a:gd name="T9" fmla="*/ 42 h 49"/>
                <a:gd name="T10" fmla="*/ 47 w 51"/>
                <a:gd name="T11" fmla="*/ 38 h 49"/>
                <a:gd name="T12" fmla="*/ 49 w 51"/>
                <a:gd name="T13" fmla="*/ 34 h 49"/>
                <a:gd name="T14" fmla="*/ 50 w 51"/>
                <a:gd name="T15" fmla="*/ 29 h 49"/>
                <a:gd name="T16" fmla="*/ 51 w 51"/>
                <a:gd name="T17" fmla="*/ 25 h 49"/>
                <a:gd name="T18" fmla="*/ 50 w 51"/>
                <a:gd name="T19" fmla="*/ 20 h 49"/>
                <a:gd name="T20" fmla="*/ 49 w 51"/>
                <a:gd name="T21" fmla="*/ 15 h 49"/>
                <a:gd name="T22" fmla="*/ 47 w 51"/>
                <a:gd name="T23" fmla="*/ 11 h 49"/>
                <a:gd name="T24" fmla="*/ 44 w 51"/>
                <a:gd name="T25" fmla="*/ 7 h 49"/>
                <a:gd name="T26" fmla="*/ 40 w 51"/>
                <a:gd name="T27" fmla="*/ 4 h 49"/>
                <a:gd name="T28" fmla="*/ 35 w 51"/>
                <a:gd name="T29" fmla="*/ 2 h 49"/>
                <a:gd name="T30" fmla="*/ 30 w 51"/>
                <a:gd name="T31" fmla="*/ 1 h 49"/>
                <a:gd name="T32" fmla="*/ 25 w 51"/>
                <a:gd name="T33" fmla="*/ 0 h 49"/>
                <a:gd name="T34" fmla="*/ 20 w 51"/>
                <a:gd name="T35" fmla="*/ 1 h 49"/>
                <a:gd name="T36" fmla="*/ 15 w 51"/>
                <a:gd name="T37" fmla="*/ 2 h 49"/>
                <a:gd name="T38" fmla="*/ 11 w 51"/>
                <a:gd name="T39" fmla="*/ 4 h 49"/>
                <a:gd name="T40" fmla="*/ 7 w 51"/>
                <a:gd name="T41" fmla="*/ 7 h 49"/>
                <a:gd name="T42" fmla="*/ 4 w 51"/>
                <a:gd name="T43" fmla="*/ 11 h 49"/>
                <a:gd name="T44" fmla="*/ 2 w 51"/>
                <a:gd name="T45" fmla="*/ 15 h 49"/>
                <a:gd name="T46" fmla="*/ 0 w 51"/>
                <a:gd name="T47" fmla="*/ 20 h 49"/>
                <a:gd name="T48" fmla="*/ 0 w 51"/>
                <a:gd name="T49" fmla="*/ 25 h 49"/>
                <a:gd name="T50" fmla="*/ 0 w 51"/>
                <a:gd name="T51" fmla="*/ 29 h 49"/>
                <a:gd name="T52" fmla="*/ 2 w 51"/>
                <a:gd name="T53" fmla="*/ 34 h 49"/>
                <a:gd name="T54" fmla="*/ 4 w 51"/>
                <a:gd name="T55" fmla="*/ 38 h 49"/>
                <a:gd name="T56" fmla="*/ 7 w 51"/>
                <a:gd name="T57" fmla="*/ 42 h 49"/>
                <a:gd name="T58" fmla="*/ 11 w 51"/>
                <a:gd name="T59" fmla="*/ 45 h 49"/>
                <a:gd name="T60" fmla="*/ 15 w 51"/>
                <a:gd name="T61" fmla="*/ 47 h 49"/>
                <a:gd name="T62" fmla="*/ 20 w 51"/>
                <a:gd name="T63" fmla="*/ 49 h 49"/>
                <a:gd name="T64" fmla="*/ 25 w 51"/>
                <a:gd name="T6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49">
                  <a:moveTo>
                    <a:pt x="25" y="49"/>
                  </a:moveTo>
                  <a:lnTo>
                    <a:pt x="30" y="49"/>
                  </a:lnTo>
                  <a:lnTo>
                    <a:pt x="35" y="47"/>
                  </a:lnTo>
                  <a:lnTo>
                    <a:pt x="40" y="45"/>
                  </a:lnTo>
                  <a:lnTo>
                    <a:pt x="44" y="42"/>
                  </a:lnTo>
                  <a:lnTo>
                    <a:pt x="47" y="38"/>
                  </a:lnTo>
                  <a:lnTo>
                    <a:pt x="49" y="34"/>
                  </a:lnTo>
                  <a:lnTo>
                    <a:pt x="50" y="29"/>
                  </a:lnTo>
                  <a:lnTo>
                    <a:pt x="51" y="25"/>
                  </a:lnTo>
                  <a:lnTo>
                    <a:pt x="50" y="20"/>
                  </a:lnTo>
                  <a:lnTo>
                    <a:pt x="49" y="15"/>
                  </a:lnTo>
                  <a:lnTo>
                    <a:pt x="47" y="11"/>
                  </a:lnTo>
                  <a:lnTo>
                    <a:pt x="44" y="7"/>
                  </a:lnTo>
                  <a:lnTo>
                    <a:pt x="40" y="4"/>
                  </a:lnTo>
                  <a:lnTo>
                    <a:pt x="35" y="2"/>
                  </a:lnTo>
                  <a:lnTo>
                    <a:pt x="30" y="1"/>
                  </a:lnTo>
                  <a:lnTo>
                    <a:pt x="25" y="0"/>
                  </a:lnTo>
                  <a:lnTo>
                    <a:pt x="20" y="1"/>
                  </a:lnTo>
                  <a:lnTo>
                    <a:pt x="15" y="2"/>
                  </a:lnTo>
                  <a:lnTo>
                    <a:pt x="11" y="4"/>
                  </a:lnTo>
                  <a:lnTo>
                    <a:pt x="7" y="7"/>
                  </a:lnTo>
                  <a:lnTo>
                    <a:pt x="4" y="11"/>
                  </a:lnTo>
                  <a:lnTo>
                    <a:pt x="2" y="15"/>
                  </a:lnTo>
                  <a:lnTo>
                    <a:pt x="0" y="20"/>
                  </a:lnTo>
                  <a:lnTo>
                    <a:pt x="0" y="25"/>
                  </a:lnTo>
                  <a:lnTo>
                    <a:pt x="0" y="29"/>
                  </a:lnTo>
                  <a:lnTo>
                    <a:pt x="2" y="34"/>
                  </a:lnTo>
                  <a:lnTo>
                    <a:pt x="4" y="38"/>
                  </a:lnTo>
                  <a:lnTo>
                    <a:pt x="7" y="42"/>
                  </a:lnTo>
                  <a:lnTo>
                    <a:pt x="11" y="45"/>
                  </a:lnTo>
                  <a:lnTo>
                    <a:pt x="15" y="47"/>
                  </a:lnTo>
                  <a:lnTo>
                    <a:pt x="20" y="49"/>
                  </a:lnTo>
                  <a:lnTo>
                    <a:pt x="25" y="49"/>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60" name="Rectangle 9"/>
            <p:cNvSpPr>
              <a:spLocks noChangeArrowheads="1"/>
            </p:cNvSpPr>
            <p:nvPr/>
          </p:nvSpPr>
          <p:spPr bwMode="auto">
            <a:xfrm>
              <a:off x="2538413" y="2293938"/>
              <a:ext cx="33338" cy="127000"/>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61" name="Freeform 10"/>
            <p:cNvSpPr>
              <a:spLocks/>
            </p:cNvSpPr>
            <p:nvPr/>
          </p:nvSpPr>
          <p:spPr bwMode="auto">
            <a:xfrm>
              <a:off x="2259013" y="2670175"/>
              <a:ext cx="38100" cy="3175"/>
            </a:xfrm>
            <a:custGeom>
              <a:avLst/>
              <a:gdLst>
                <a:gd name="T0" fmla="*/ 0 w 24"/>
                <a:gd name="T1" fmla="*/ 1 h 2"/>
                <a:gd name="T2" fmla="*/ 0 w 24"/>
                <a:gd name="T3" fmla="*/ 2 h 2"/>
                <a:gd name="T4" fmla="*/ 24 w 24"/>
                <a:gd name="T5" fmla="*/ 2 h 2"/>
                <a:gd name="T6" fmla="*/ 24 w 24"/>
                <a:gd name="T7" fmla="*/ 0 h 2"/>
                <a:gd name="T8" fmla="*/ 0 w 24"/>
                <a:gd name="T9" fmla="*/ 1 h 2"/>
              </a:gdLst>
              <a:ahLst/>
              <a:cxnLst>
                <a:cxn ang="0">
                  <a:pos x="T0" y="T1"/>
                </a:cxn>
                <a:cxn ang="0">
                  <a:pos x="T2" y="T3"/>
                </a:cxn>
                <a:cxn ang="0">
                  <a:pos x="T4" y="T5"/>
                </a:cxn>
                <a:cxn ang="0">
                  <a:pos x="T6" y="T7"/>
                </a:cxn>
                <a:cxn ang="0">
                  <a:pos x="T8" y="T9"/>
                </a:cxn>
              </a:cxnLst>
              <a:rect l="0" t="0" r="r" b="b"/>
              <a:pathLst>
                <a:path w="24" h="2">
                  <a:moveTo>
                    <a:pt x="0" y="1"/>
                  </a:moveTo>
                  <a:lnTo>
                    <a:pt x="0" y="2"/>
                  </a:lnTo>
                  <a:lnTo>
                    <a:pt x="24" y="2"/>
                  </a:lnTo>
                  <a:lnTo>
                    <a:pt x="24"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62" name="Freeform 11"/>
            <p:cNvSpPr>
              <a:spLocks/>
            </p:cNvSpPr>
            <p:nvPr/>
          </p:nvSpPr>
          <p:spPr bwMode="auto">
            <a:xfrm>
              <a:off x="2335213" y="2205038"/>
              <a:ext cx="49213" cy="58737"/>
            </a:xfrm>
            <a:custGeom>
              <a:avLst/>
              <a:gdLst>
                <a:gd name="T0" fmla="*/ 12 w 31"/>
                <a:gd name="T1" fmla="*/ 37 h 37"/>
                <a:gd name="T2" fmla="*/ 31 w 31"/>
                <a:gd name="T3" fmla="*/ 0 h 37"/>
                <a:gd name="T4" fmla="*/ 8 w 31"/>
                <a:gd name="T5" fmla="*/ 0 h 37"/>
                <a:gd name="T6" fmla="*/ 0 w 31"/>
                <a:gd name="T7" fmla="*/ 37 h 37"/>
                <a:gd name="T8" fmla="*/ 12 w 31"/>
                <a:gd name="T9" fmla="*/ 37 h 37"/>
              </a:gdLst>
              <a:ahLst/>
              <a:cxnLst>
                <a:cxn ang="0">
                  <a:pos x="T0" y="T1"/>
                </a:cxn>
                <a:cxn ang="0">
                  <a:pos x="T2" y="T3"/>
                </a:cxn>
                <a:cxn ang="0">
                  <a:pos x="T4" y="T5"/>
                </a:cxn>
                <a:cxn ang="0">
                  <a:pos x="T6" y="T7"/>
                </a:cxn>
                <a:cxn ang="0">
                  <a:pos x="T8" y="T9"/>
                </a:cxn>
              </a:cxnLst>
              <a:rect l="0" t="0" r="r" b="b"/>
              <a:pathLst>
                <a:path w="31" h="37">
                  <a:moveTo>
                    <a:pt x="12" y="37"/>
                  </a:moveTo>
                  <a:lnTo>
                    <a:pt x="31" y="0"/>
                  </a:lnTo>
                  <a:lnTo>
                    <a:pt x="8" y="0"/>
                  </a:lnTo>
                  <a:lnTo>
                    <a:pt x="0" y="37"/>
                  </a:lnTo>
                  <a:lnTo>
                    <a:pt x="12" y="37"/>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63" name="Freeform 12"/>
            <p:cNvSpPr>
              <a:spLocks/>
            </p:cNvSpPr>
            <p:nvPr/>
          </p:nvSpPr>
          <p:spPr bwMode="auto">
            <a:xfrm>
              <a:off x="2259013" y="2606675"/>
              <a:ext cx="38100" cy="3175"/>
            </a:xfrm>
            <a:custGeom>
              <a:avLst/>
              <a:gdLst>
                <a:gd name="T0" fmla="*/ 0 w 24"/>
                <a:gd name="T1" fmla="*/ 1 h 2"/>
                <a:gd name="T2" fmla="*/ 0 w 24"/>
                <a:gd name="T3" fmla="*/ 2 h 2"/>
                <a:gd name="T4" fmla="*/ 24 w 24"/>
                <a:gd name="T5" fmla="*/ 2 h 2"/>
                <a:gd name="T6" fmla="*/ 24 w 24"/>
                <a:gd name="T7" fmla="*/ 0 h 2"/>
                <a:gd name="T8" fmla="*/ 0 w 24"/>
                <a:gd name="T9" fmla="*/ 1 h 2"/>
              </a:gdLst>
              <a:ahLst/>
              <a:cxnLst>
                <a:cxn ang="0">
                  <a:pos x="T0" y="T1"/>
                </a:cxn>
                <a:cxn ang="0">
                  <a:pos x="T2" y="T3"/>
                </a:cxn>
                <a:cxn ang="0">
                  <a:pos x="T4" y="T5"/>
                </a:cxn>
                <a:cxn ang="0">
                  <a:pos x="T6" y="T7"/>
                </a:cxn>
                <a:cxn ang="0">
                  <a:pos x="T8" y="T9"/>
                </a:cxn>
              </a:cxnLst>
              <a:rect l="0" t="0" r="r" b="b"/>
              <a:pathLst>
                <a:path w="24" h="2">
                  <a:moveTo>
                    <a:pt x="0" y="1"/>
                  </a:moveTo>
                  <a:lnTo>
                    <a:pt x="0" y="2"/>
                  </a:lnTo>
                  <a:lnTo>
                    <a:pt x="24" y="2"/>
                  </a:lnTo>
                  <a:lnTo>
                    <a:pt x="24"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64" name="Freeform 13"/>
            <p:cNvSpPr>
              <a:spLocks/>
            </p:cNvSpPr>
            <p:nvPr/>
          </p:nvSpPr>
          <p:spPr bwMode="auto">
            <a:xfrm>
              <a:off x="2489200" y="2663825"/>
              <a:ext cx="57150" cy="9525"/>
            </a:xfrm>
            <a:custGeom>
              <a:avLst/>
              <a:gdLst>
                <a:gd name="T0" fmla="*/ 0 w 36"/>
                <a:gd name="T1" fmla="*/ 6 h 6"/>
                <a:gd name="T2" fmla="*/ 36 w 36"/>
                <a:gd name="T3" fmla="*/ 6 h 6"/>
                <a:gd name="T4" fmla="*/ 36 w 36"/>
                <a:gd name="T5" fmla="*/ 0 h 6"/>
                <a:gd name="T6" fmla="*/ 0 w 36"/>
                <a:gd name="T7" fmla="*/ 1 h 6"/>
                <a:gd name="T8" fmla="*/ 0 w 36"/>
                <a:gd name="T9" fmla="*/ 6 h 6"/>
              </a:gdLst>
              <a:ahLst/>
              <a:cxnLst>
                <a:cxn ang="0">
                  <a:pos x="T0" y="T1"/>
                </a:cxn>
                <a:cxn ang="0">
                  <a:pos x="T2" y="T3"/>
                </a:cxn>
                <a:cxn ang="0">
                  <a:pos x="T4" y="T5"/>
                </a:cxn>
                <a:cxn ang="0">
                  <a:pos x="T6" y="T7"/>
                </a:cxn>
                <a:cxn ang="0">
                  <a:pos x="T8" y="T9"/>
                </a:cxn>
              </a:cxnLst>
              <a:rect l="0" t="0" r="r" b="b"/>
              <a:pathLst>
                <a:path w="36" h="6">
                  <a:moveTo>
                    <a:pt x="0" y="6"/>
                  </a:moveTo>
                  <a:lnTo>
                    <a:pt x="36" y="6"/>
                  </a:lnTo>
                  <a:lnTo>
                    <a:pt x="36" y="0"/>
                  </a:lnTo>
                  <a:lnTo>
                    <a:pt x="0" y="1"/>
                  </a:lnTo>
                  <a:lnTo>
                    <a:pt x="0" y="6"/>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65" name="Freeform 14"/>
            <p:cNvSpPr>
              <a:spLocks/>
            </p:cNvSpPr>
            <p:nvPr/>
          </p:nvSpPr>
          <p:spPr bwMode="auto">
            <a:xfrm>
              <a:off x="2373313" y="2603500"/>
              <a:ext cx="39688" cy="9525"/>
            </a:xfrm>
            <a:custGeom>
              <a:avLst/>
              <a:gdLst>
                <a:gd name="T0" fmla="*/ 0 w 25"/>
                <a:gd name="T1" fmla="*/ 1 h 6"/>
                <a:gd name="T2" fmla="*/ 0 w 25"/>
                <a:gd name="T3" fmla="*/ 5 h 6"/>
                <a:gd name="T4" fmla="*/ 25 w 25"/>
                <a:gd name="T5" fmla="*/ 6 h 6"/>
                <a:gd name="T6" fmla="*/ 25 w 25"/>
                <a:gd name="T7" fmla="*/ 0 h 6"/>
                <a:gd name="T8" fmla="*/ 0 w 25"/>
                <a:gd name="T9" fmla="*/ 1 h 6"/>
              </a:gdLst>
              <a:ahLst/>
              <a:cxnLst>
                <a:cxn ang="0">
                  <a:pos x="T0" y="T1"/>
                </a:cxn>
                <a:cxn ang="0">
                  <a:pos x="T2" y="T3"/>
                </a:cxn>
                <a:cxn ang="0">
                  <a:pos x="T4" y="T5"/>
                </a:cxn>
                <a:cxn ang="0">
                  <a:pos x="T6" y="T7"/>
                </a:cxn>
                <a:cxn ang="0">
                  <a:pos x="T8" y="T9"/>
                </a:cxn>
              </a:cxnLst>
              <a:rect l="0" t="0" r="r" b="b"/>
              <a:pathLst>
                <a:path w="25" h="6">
                  <a:moveTo>
                    <a:pt x="0" y="1"/>
                  </a:moveTo>
                  <a:lnTo>
                    <a:pt x="0" y="5"/>
                  </a:lnTo>
                  <a:lnTo>
                    <a:pt x="25" y="6"/>
                  </a:lnTo>
                  <a:lnTo>
                    <a:pt x="25"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66" name="Freeform 15"/>
            <p:cNvSpPr>
              <a:spLocks/>
            </p:cNvSpPr>
            <p:nvPr/>
          </p:nvSpPr>
          <p:spPr bwMode="auto">
            <a:xfrm>
              <a:off x="2373313" y="2667000"/>
              <a:ext cx="39688" cy="6350"/>
            </a:xfrm>
            <a:custGeom>
              <a:avLst/>
              <a:gdLst>
                <a:gd name="T0" fmla="*/ 0 w 25"/>
                <a:gd name="T1" fmla="*/ 1 h 4"/>
                <a:gd name="T2" fmla="*/ 0 w 25"/>
                <a:gd name="T3" fmla="*/ 4 h 4"/>
                <a:gd name="T4" fmla="*/ 25 w 25"/>
                <a:gd name="T5" fmla="*/ 4 h 4"/>
                <a:gd name="T6" fmla="*/ 25 w 25"/>
                <a:gd name="T7" fmla="*/ 0 h 4"/>
                <a:gd name="T8" fmla="*/ 0 w 25"/>
                <a:gd name="T9" fmla="*/ 1 h 4"/>
              </a:gdLst>
              <a:ahLst/>
              <a:cxnLst>
                <a:cxn ang="0">
                  <a:pos x="T0" y="T1"/>
                </a:cxn>
                <a:cxn ang="0">
                  <a:pos x="T2" y="T3"/>
                </a:cxn>
                <a:cxn ang="0">
                  <a:pos x="T4" y="T5"/>
                </a:cxn>
                <a:cxn ang="0">
                  <a:pos x="T6" y="T7"/>
                </a:cxn>
                <a:cxn ang="0">
                  <a:pos x="T8" y="T9"/>
                </a:cxn>
              </a:cxnLst>
              <a:rect l="0" t="0" r="r" b="b"/>
              <a:pathLst>
                <a:path w="25" h="4">
                  <a:moveTo>
                    <a:pt x="0" y="1"/>
                  </a:moveTo>
                  <a:lnTo>
                    <a:pt x="0" y="4"/>
                  </a:lnTo>
                  <a:lnTo>
                    <a:pt x="25" y="4"/>
                  </a:lnTo>
                  <a:lnTo>
                    <a:pt x="25"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67" name="Freeform 16"/>
            <p:cNvSpPr>
              <a:spLocks/>
            </p:cNvSpPr>
            <p:nvPr/>
          </p:nvSpPr>
          <p:spPr bwMode="auto">
            <a:xfrm>
              <a:off x="2489200" y="2598738"/>
              <a:ext cx="57150" cy="15875"/>
            </a:xfrm>
            <a:custGeom>
              <a:avLst/>
              <a:gdLst>
                <a:gd name="T0" fmla="*/ 0 w 36"/>
                <a:gd name="T1" fmla="*/ 9 h 10"/>
                <a:gd name="T2" fmla="*/ 36 w 36"/>
                <a:gd name="T3" fmla="*/ 10 h 10"/>
                <a:gd name="T4" fmla="*/ 36 w 36"/>
                <a:gd name="T5" fmla="*/ 0 h 10"/>
                <a:gd name="T6" fmla="*/ 0 w 36"/>
                <a:gd name="T7" fmla="*/ 1 h 10"/>
                <a:gd name="T8" fmla="*/ 0 w 36"/>
                <a:gd name="T9" fmla="*/ 9 h 10"/>
              </a:gdLst>
              <a:ahLst/>
              <a:cxnLst>
                <a:cxn ang="0">
                  <a:pos x="T0" y="T1"/>
                </a:cxn>
                <a:cxn ang="0">
                  <a:pos x="T2" y="T3"/>
                </a:cxn>
                <a:cxn ang="0">
                  <a:pos x="T4" y="T5"/>
                </a:cxn>
                <a:cxn ang="0">
                  <a:pos x="T6" y="T7"/>
                </a:cxn>
                <a:cxn ang="0">
                  <a:pos x="T8" y="T9"/>
                </a:cxn>
              </a:cxnLst>
              <a:rect l="0" t="0" r="r" b="b"/>
              <a:pathLst>
                <a:path w="36" h="10">
                  <a:moveTo>
                    <a:pt x="0" y="9"/>
                  </a:moveTo>
                  <a:lnTo>
                    <a:pt x="36" y="10"/>
                  </a:lnTo>
                  <a:lnTo>
                    <a:pt x="36" y="0"/>
                  </a:lnTo>
                  <a:lnTo>
                    <a:pt x="0" y="1"/>
                  </a:lnTo>
                  <a:lnTo>
                    <a:pt x="0" y="9"/>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68" name="Freeform 17"/>
            <p:cNvSpPr>
              <a:spLocks/>
            </p:cNvSpPr>
            <p:nvPr/>
          </p:nvSpPr>
          <p:spPr bwMode="auto">
            <a:xfrm>
              <a:off x="2489200" y="2460625"/>
              <a:ext cx="57150" cy="15875"/>
            </a:xfrm>
            <a:custGeom>
              <a:avLst/>
              <a:gdLst>
                <a:gd name="T0" fmla="*/ 0 w 36"/>
                <a:gd name="T1" fmla="*/ 10 h 10"/>
                <a:gd name="T2" fmla="*/ 36 w 36"/>
                <a:gd name="T3" fmla="*/ 10 h 10"/>
                <a:gd name="T4" fmla="*/ 36 w 36"/>
                <a:gd name="T5" fmla="*/ 0 h 10"/>
                <a:gd name="T6" fmla="*/ 0 w 36"/>
                <a:gd name="T7" fmla="*/ 1 h 10"/>
                <a:gd name="T8" fmla="*/ 0 w 36"/>
                <a:gd name="T9" fmla="*/ 10 h 10"/>
              </a:gdLst>
              <a:ahLst/>
              <a:cxnLst>
                <a:cxn ang="0">
                  <a:pos x="T0" y="T1"/>
                </a:cxn>
                <a:cxn ang="0">
                  <a:pos x="T2" y="T3"/>
                </a:cxn>
                <a:cxn ang="0">
                  <a:pos x="T4" y="T5"/>
                </a:cxn>
                <a:cxn ang="0">
                  <a:pos x="T6" y="T7"/>
                </a:cxn>
                <a:cxn ang="0">
                  <a:pos x="T8" y="T9"/>
                </a:cxn>
              </a:cxnLst>
              <a:rect l="0" t="0" r="r" b="b"/>
              <a:pathLst>
                <a:path w="36" h="10">
                  <a:moveTo>
                    <a:pt x="0" y="10"/>
                  </a:moveTo>
                  <a:lnTo>
                    <a:pt x="36" y="10"/>
                  </a:lnTo>
                  <a:lnTo>
                    <a:pt x="36" y="0"/>
                  </a:lnTo>
                  <a:lnTo>
                    <a:pt x="0" y="1"/>
                  </a:lnTo>
                  <a:lnTo>
                    <a:pt x="0" y="1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69" name="Rectangle 18"/>
            <p:cNvSpPr>
              <a:spLocks noChangeArrowheads="1"/>
            </p:cNvSpPr>
            <p:nvPr/>
          </p:nvSpPr>
          <p:spPr bwMode="auto">
            <a:xfrm>
              <a:off x="2373313" y="2463800"/>
              <a:ext cx="39688" cy="952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70" name="Freeform 19"/>
            <p:cNvSpPr>
              <a:spLocks/>
            </p:cNvSpPr>
            <p:nvPr/>
          </p:nvSpPr>
          <p:spPr bwMode="auto">
            <a:xfrm>
              <a:off x="2489200" y="2536825"/>
              <a:ext cx="57150" cy="15875"/>
            </a:xfrm>
            <a:custGeom>
              <a:avLst/>
              <a:gdLst>
                <a:gd name="T0" fmla="*/ 0 w 36"/>
                <a:gd name="T1" fmla="*/ 8 h 10"/>
                <a:gd name="T2" fmla="*/ 36 w 36"/>
                <a:gd name="T3" fmla="*/ 10 h 10"/>
                <a:gd name="T4" fmla="*/ 36 w 36"/>
                <a:gd name="T5" fmla="*/ 0 h 10"/>
                <a:gd name="T6" fmla="*/ 0 w 36"/>
                <a:gd name="T7" fmla="*/ 1 h 10"/>
                <a:gd name="T8" fmla="*/ 0 w 36"/>
                <a:gd name="T9" fmla="*/ 8 h 10"/>
              </a:gdLst>
              <a:ahLst/>
              <a:cxnLst>
                <a:cxn ang="0">
                  <a:pos x="T0" y="T1"/>
                </a:cxn>
                <a:cxn ang="0">
                  <a:pos x="T2" y="T3"/>
                </a:cxn>
                <a:cxn ang="0">
                  <a:pos x="T4" y="T5"/>
                </a:cxn>
                <a:cxn ang="0">
                  <a:pos x="T6" y="T7"/>
                </a:cxn>
                <a:cxn ang="0">
                  <a:pos x="T8" y="T9"/>
                </a:cxn>
              </a:cxnLst>
              <a:rect l="0" t="0" r="r" b="b"/>
              <a:pathLst>
                <a:path w="36" h="10">
                  <a:moveTo>
                    <a:pt x="0" y="8"/>
                  </a:moveTo>
                  <a:lnTo>
                    <a:pt x="36" y="10"/>
                  </a:lnTo>
                  <a:lnTo>
                    <a:pt x="36" y="0"/>
                  </a:lnTo>
                  <a:lnTo>
                    <a:pt x="0" y="1"/>
                  </a:lnTo>
                  <a:lnTo>
                    <a:pt x="0" y="8"/>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71" name="Freeform 20"/>
            <p:cNvSpPr>
              <a:spLocks/>
            </p:cNvSpPr>
            <p:nvPr/>
          </p:nvSpPr>
          <p:spPr bwMode="auto">
            <a:xfrm>
              <a:off x="2124075" y="2205038"/>
              <a:ext cx="422275" cy="561975"/>
            </a:xfrm>
            <a:custGeom>
              <a:avLst/>
              <a:gdLst>
                <a:gd name="T0" fmla="*/ 230 w 266"/>
                <a:gd name="T1" fmla="*/ 185 h 354"/>
                <a:gd name="T2" fmla="*/ 182 w 266"/>
                <a:gd name="T3" fmla="*/ 169 h 354"/>
                <a:gd name="T4" fmla="*/ 157 w 266"/>
                <a:gd name="T5" fmla="*/ 185 h 354"/>
                <a:gd name="T6" fmla="*/ 109 w 266"/>
                <a:gd name="T7" fmla="*/ 167 h 354"/>
                <a:gd name="T8" fmla="*/ 85 w 266"/>
                <a:gd name="T9" fmla="*/ 185 h 354"/>
                <a:gd name="T10" fmla="*/ 36 w 266"/>
                <a:gd name="T11" fmla="*/ 155 h 354"/>
                <a:gd name="T12" fmla="*/ 85 w 266"/>
                <a:gd name="T13" fmla="*/ 165 h 354"/>
                <a:gd name="T14" fmla="*/ 109 w 266"/>
                <a:gd name="T15" fmla="*/ 155 h 354"/>
                <a:gd name="T16" fmla="*/ 157 w 266"/>
                <a:gd name="T17" fmla="*/ 163 h 354"/>
                <a:gd name="T18" fmla="*/ 182 w 266"/>
                <a:gd name="T19" fmla="*/ 155 h 354"/>
                <a:gd name="T20" fmla="*/ 230 w 266"/>
                <a:gd name="T21" fmla="*/ 162 h 354"/>
                <a:gd name="T22" fmla="*/ 266 w 266"/>
                <a:gd name="T23" fmla="*/ 0 h 354"/>
                <a:gd name="T24" fmla="*/ 145 w 266"/>
                <a:gd name="T25" fmla="*/ 37 h 354"/>
                <a:gd name="T26" fmla="*/ 215 w 266"/>
                <a:gd name="T27" fmla="*/ 118 h 354"/>
                <a:gd name="T28" fmla="*/ 48 w 266"/>
                <a:gd name="T29" fmla="*/ 37 h 354"/>
                <a:gd name="T30" fmla="*/ 141 w 266"/>
                <a:gd name="T31" fmla="*/ 0 h 354"/>
                <a:gd name="T32" fmla="*/ 0 w 266"/>
                <a:gd name="T33" fmla="*/ 354 h 354"/>
                <a:gd name="T34" fmla="*/ 266 w 266"/>
                <a:gd name="T35" fmla="*/ 295 h 354"/>
                <a:gd name="T36" fmla="*/ 230 w 266"/>
                <a:gd name="T37" fmla="*/ 313 h 354"/>
                <a:gd name="T38" fmla="*/ 182 w 266"/>
                <a:gd name="T39" fmla="*/ 295 h 354"/>
                <a:gd name="T40" fmla="*/ 157 w 266"/>
                <a:gd name="T41" fmla="*/ 313 h 354"/>
                <a:gd name="T42" fmla="*/ 109 w 266"/>
                <a:gd name="T43" fmla="*/ 295 h 354"/>
                <a:gd name="T44" fmla="*/ 85 w 266"/>
                <a:gd name="T45" fmla="*/ 313 h 354"/>
                <a:gd name="T46" fmla="*/ 36 w 266"/>
                <a:gd name="T47" fmla="*/ 283 h 354"/>
                <a:gd name="T48" fmla="*/ 85 w 266"/>
                <a:gd name="T49" fmla="*/ 294 h 354"/>
                <a:gd name="T50" fmla="*/ 109 w 266"/>
                <a:gd name="T51" fmla="*/ 283 h 354"/>
                <a:gd name="T52" fmla="*/ 157 w 266"/>
                <a:gd name="T53" fmla="*/ 292 h 354"/>
                <a:gd name="T54" fmla="*/ 182 w 266"/>
                <a:gd name="T55" fmla="*/ 283 h 354"/>
                <a:gd name="T56" fmla="*/ 230 w 266"/>
                <a:gd name="T57" fmla="*/ 290 h 354"/>
                <a:gd name="T58" fmla="*/ 266 w 266"/>
                <a:gd name="T59" fmla="*/ 258 h 354"/>
                <a:gd name="T60" fmla="*/ 230 w 266"/>
                <a:gd name="T61" fmla="*/ 270 h 354"/>
                <a:gd name="T62" fmla="*/ 182 w 266"/>
                <a:gd name="T63" fmla="*/ 257 h 354"/>
                <a:gd name="T64" fmla="*/ 157 w 266"/>
                <a:gd name="T65" fmla="*/ 270 h 354"/>
                <a:gd name="T66" fmla="*/ 109 w 266"/>
                <a:gd name="T67" fmla="*/ 255 h 354"/>
                <a:gd name="T68" fmla="*/ 85 w 266"/>
                <a:gd name="T69" fmla="*/ 270 h 354"/>
                <a:gd name="T70" fmla="*/ 36 w 266"/>
                <a:gd name="T71" fmla="*/ 240 h 354"/>
                <a:gd name="T72" fmla="*/ 85 w 266"/>
                <a:gd name="T73" fmla="*/ 254 h 354"/>
                <a:gd name="T74" fmla="*/ 109 w 266"/>
                <a:gd name="T75" fmla="*/ 240 h 354"/>
                <a:gd name="T76" fmla="*/ 157 w 266"/>
                <a:gd name="T77" fmla="*/ 252 h 354"/>
                <a:gd name="T78" fmla="*/ 182 w 266"/>
                <a:gd name="T79" fmla="*/ 240 h 354"/>
                <a:gd name="T80" fmla="*/ 230 w 266"/>
                <a:gd name="T81" fmla="*/ 249 h 354"/>
                <a:gd name="T82" fmla="*/ 266 w 266"/>
                <a:gd name="T83" fmla="*/ 219 h 354"/>
                <a:gd name="T84" fmla="*/ 230 w 266"/>
                <a:gd name="T85" fmla="*/ 227 h 354"/>
                <a:gd name="T86" fmla="*/ 182 w 266"/>
                <a:gd name="T87" fmla="*/ 215 h 354"/>
                <a:gd name="T88" fmla="*/ 157 w 266"/>
                <a:gd name="T89" fmla="*/ 227 h 354"/>
                <a:gd name="T90" fmla="*/ 109 w 266"/>
                <a:gd name="T91" fmla="*/ 213 h 354"/>
                <a:gd name="T92" fmla="*/ 85 w 266"/>
                <a:gd name="T93" fmla="*/ 227 h 354"/>
                <a:gd name="T94" fmla="*/ 36 w 266"/>
                <a:gd name="T95" fmla="*/ 197 h 354"/>
                <a:gd name="T96" fmla="*/ 85 w 266"/>
                <a:gd name="T97" fmla="*/ 211 h 354"/>
                <a:gd name="T98" fmla="*/ 109 w 266"/>
                <a:gd name="T99" fmla="*/ 197 h 354"/>
                <a:gd name="T100" fmla="*/ 157 w 266"/>
                <a:gd name="T101" fmla="*/ 210 h 354"/>
                <a:gd name="T102" fmla="*/ 182 w 266"/>
                <a:gd name="T103" fmla="*/ 197 h 354"/>
                <a:gd name="T104" fmla="*/ 230 w 266"/>
                <a:gd name="T105" fmla="*/ 210 h 354"/>
                <a:gd name="T106" fmla="*/ 266 w 266"/>
                <a:gd name="T107" fmla="*/ 17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6" h="354">
                  <a:moveTo>
                    <a:pt x="230" y="171"/>
                  </a:moveTo>
                  <a:lnTo>
                    <a:pt x="230" y="185"/>
                  </a:lnTo>
                  <a:lnTo>
                    <a:pt x="182" y="185"/>
                  </a:lnTo>
                  <a:lnTo>
                    <a:pt x="182" y="169"/>
                  </a:lnTo>
                  <a:lnTo>
                    <a:pt x="157" y="169"/>
                  </a:lnTo>
                  <a:lnTo>
                    <a:pt x="157" y="185"/>
                  </a:lnTo>
                  <a:lnTo>
                    <a:pt x="109" y="185"/>
                  </a:lnTo>
                  <a:lnTo>
                    <a:pt x="109" y="167"/>
                  </a:lnTo>
                  <a:lnTo>
                    <a:pt x="85" y="167"/>
                  </a:lnTo>
                  <a:lnTo>
                    <a:pt x="85" y="185"/>
                  </a:lnTo>
                  <a:lnTo>
                    <a:pt x="36" y="185"/>
                  </a:lnTo>
                  <a:lnTo>
                    <a:pt x="36" y="155"/>
                  </a:lnTo>
                  <a:lnTo>
                    <a:pt x="85" y="155"/>
                  </a:lnTo>
                  <a:lnTo>
                    <a:pt x="85" y="165"/>
                  </a:lnTo>
                  <a:lnTo>
                    <a:pt x="109" y="165"/>
                  </a:lnTo>
                  <a:lnTo>
                    <a:pt x="109" y="155"/>
                  </a:lnTo>
                  <a:lnTo>
                    <a:pt x="157" y="155"/>
                  </a:lnTo>
                  <a:lnTo>
                    <a:pt x="157" y="163"/>
                  </a:lnTo>
                  <a:lnTo>
                    <a:pt x="182" y="163"/>
                  </a:lnTo>
                  <a:lnTo>
                    <a:pt x="182" y="155"/>
                  </a:lnTo>
                  <a:lnTo>
                    <a:pt x="230" y="155"/>
                  </a:lnTo>
                  <a:lnTo>
                    <a:pt x="230" y="162"/>
                  </a:lnTo>
                  <a:lnTo>
                    <a:pt x="266" y="161"/>
                  </a:lnTo>
                  <a:lnTo>
                    <a:pt x="266" y="0"/>
                  </a:lnTo>
                  <a:lnTo>
                    <a:pt x="164" y="0"/>
                  </a:lnTo>
                  <a:lnTo>
                    <a:pt x="145" y="37"/>
                  </a:lnTo>
                  <a:lnTo>
                    <a:pt x="215" y="37"/>
                  </a:lnTo>
                  <a:lnTo>
                    <a:pt x="215" y="118"/>
                  </a:lnTo>
                  <a:lnTo>
                    <a:pt x="48" y="118"/>
                  </a:lnTo>
                  <a:lnTo>
                    <a:pt x="48" y="37"/>
                  </a:lnTo>
                  <a:lnTo>
                    <a:pt x="133" y="37"/>
                  </a:lnTo>
                  <a:lnTo>
                    <a:pt x="141" y="0"/>
                  </a:lnTo>
                  <a:lnTo>
                    <a:pt x="0" y="0"/>
                  </a:lnTo>
                  <a:lnTo>
                    <a:pt x="0" y="354"/>
                  </a:lnTo>
                  <a:lnTo>
                    <a:pt x="266" y="354"/>
                  </a:lnTo>
                  <a:lnTo>
                    <a:pt x="266" y="295"/>
                  </a:lnTo>
                  <a:lnTo>
                    <a:pt x="230" y="295"/>
                  </a:lnTo>
                  <a:lnTo>
                    <a:pt x="230" y="313"/>
                  </a:lnTo>
                  <a:lnTo>
                    <a:pt x="182" y="313"/>
                  </a:lnTo>
                  <a:lnTo>
                    <a:pt x="182" y="295"/>
                  </a:lnTo>
                  <a:lnTo>
                    <a:pt x="157" y="295"/>
                  </a:lnTo>
                  <a:lnTo>
                    <a:pt x="157" y="313"/>
                  </a:lnTo>
                  <a:lnTo>
                    <a:pt x="109" y="313"/>
                  </a:lnTo>
                  <a:lnTo>
                    <a:pt x="109" y="295"/>
                  </a:lnTo>
                  <a:lnTo>
                    <a:pt x="85" y="295"/>
                  </a:lnTo>
                  <a:lnTo>
                    <a:pt x="85" y="313"/>
                  </a:lnTo>
                  <a:lnTo>
                    <a:pt x="36" y="313"/>
                  </a:lnTo>
                  <a:lnTo>
                    <a:pt x="36" y="283"/>
                  </a:lnTo>
                  <a:lnTo>
                    <a:pt x="85" y="283"/>
                  </a:lnTo>
                  <a:lnTo>
                    <a:pt x="85" y="294"/>
                  </a:lnTo>
                  <a:lnTo>
                    <a:pt x="109" y="293"/>
                  </a:lnTo>
                  <a:lnTo>
                    <a:pt x="109" y="283"/>
                  </a:lnTo>
                  <a:lnTo>
                    <a:pt x="157" y="283"/>
                  </a:lnTo>
                  <a:lnTo>
                    <a:pt x="157" y="292"/>
                  </a:lnTo>
                  <a:lnTo>
                    <a:pt x="182" y="291"/>
                  </a:lnTo>
                  <a:lnTo>
                    <a:pt x="182" y="283"/>
                  </a:lnTo>
                  <a:lnTo>
                    <a:pt x="230" y="283"/>
                  </a:lnTo>
                  <a:lnTo>
                    <a:pt x="230" y="290"/>
                  </a:lnTo>
                  <a:lnTo>
                    <a:pt x="266" y="289"/>
                  </a:lnTo>
                  <a:lnTo>
                    <a:pt x="266" y="258"/>
                  </a:lnTo>
                  <a:lnTo>
                    <a:pt x="230" y="257"/>
                  </a:lnTo>
                  <a:lnTo>
                    <a:pt x="230" y="270"/>
                  </a:lnTo>
                  <a:lnTo>
                    <a:pt x="182" y="270"/>
                  </a:lnTo>
                  <a:lnTo>
                    <a:pt x="182" y="257"/>
                  </a:lnTo>
                  <a:lnTo>
                    <a:pt x="157" y="256"/>
                  </a:lnTo>
                  <a:lnTo>
                    <a:pt x="157" y="270"/>
                  </a:lnTo>
                  <a:lnTo>
                    <a:pt x="109" y="270"/>
                  </a:lnTo>
                  <a:lnTo>
                    <a:pt x="109" y="255"/>
                  </a:lnTo>
                  <a:lnTo>
                    <a:pt x="85" y="255"/>
                  </a:lnTo>
                  <a:lnTo>
                    <a:pt x="85" y="270"/>
                  </a:lnTo>
                  <a:lnTo>
                    <a:pt x="36" y="270"/>
                  </a:lnTo>
                  <a:lnTo>
                    <a:pt x="36" y="240"/>
                  </a:lnTo>
                  <a:lnTo>
                    <a:pt x="85" y="240"/>
                  </a:lnTo>
                  <a:lnTo>
                    <a:pt x="85" y="254"/>
                  </a:lnTo>
                  <a:lnTo>
                    <a:pt x="109" y="253"/>
                  </a:lnTo>
                  <a:lnTo>
                    <a:pt x="109" y="240"/>
                  </a:lnTo>
                  <a:lnTo>
                    <a:pt x="157" y="240"/>
                  </a:lnTo>
                  <a:lnTo>
                    <a:pt x="157" y="252"/>
                  </a:lnTo>
                  <a:lnTo>
                    <a:pt x="182" y="251"/>
                  </a:lnTo>
                  <a:lnTo>
                    <a:pt x="182" y="240"/>
                  </a:lnTo>
                  <a:lnTo>
                    <a:pt x="230" y="240"/>
                  </a:lnTo>
                  <a:lnTo>
                    <a:pt x="230" y="249"/>
                  </a:lnTo>
                  <a:lnTo>
                    <a:pt x="266" y="248"/>
                  </a:lnTo>
                  <a:lnTo>
                    <a:pt x="266" y="219"/>
                  </a:lnTo>
                  <a:lnTo>
                    <a:pt x="230" y="217"/>
                  </a:lnTo>
                  <a:lnTo>
                    <a:pt x="230" y="227"/>
                  </a:lnTo>
                  <a:lnTo>
                    <a:pt x="182" y="227"/>
                  </a:lnTo>
                  <a:lnTo>
                    <a:pt x="182" y="215"/>
                  </a:lnTo>
                  <a:lnTo>
                    <a:pt x="157" y="214"/>
                  </a:lnTo>
                  <a:lnTo>
                    <a:pt x="157" y="227"/>
                  </a:lnTo>
                  <a:lnTo>
                    <a:pt x="109" y="227"/>
                  </a:lnTo>
                  <a:lnTo>
                    <a:pt x="109" y="213"/>
                  </a:lnTo>
                  <a:lnTo>
                    <a:pt x="85" y="212"/>
                  </a:lnTo>
                  <a:lnTo>
                    <a:pt x="85" y="227"/>
                  </a:lnTo>
                  <a:lnTo>
                    <a:pt x="36" y="227"/>
                  </a:lnTo>
                  <a:lnTo>
                    <a:pt x="36" y="197"/>
                  </a:lnTo>
                  <a:lnTo>
                    <a:pt x="85" y="197"/>
                  </a:lnTo>
                  <a:lnTo>
                    <a:pt x="85" y="211"/>
                  </a:lnTo>
                  <a:lnTo>
                    <a:pt x="109" y="211"/>
                  </a:lnTo>
                  <a:lnTo>
                    <a:pt x="109" y="197"/>
                  </a:lnTo>
                  <a:lnTo>
                    <a:pt x="157" y="197"/>
                  </a:lnTo>
                  <a:lnTo>
                    <a:pt x="157" y="210"/>
                  </a:lnTo>
                  <a:lnTo>
                    <a:pt x="182" y="210"/>
                  </a:lnTo>
                  <a:lnTo>
                    <a:pt x="182" y="197"/>
                  </a:lnTo>
                  <a:lnTo>
                    <a:pt x="230" y="197"/>
                  </a:lnTo>
                  <a:lnTo>
                    <a:pt x="230" y="210"/>
                  </a:lnTo>
                  <a:lnTo>
                    <a:pt x="266" y="209"/>
                  </a:lnTo>
                  <a:lnTo>
                    <a:pt x="266" y="171"/>
                  </a:lnTo>
                  <a:lnTo>
                    <a:pt x="230" y="17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72" name="Freeform 21"/>
            <p:cNvSpPr>
              <a:spLocks/>
            </p:cNvSpPr>
            <p:nvPr/>
          </p:nvSpPr>
          <p:spPr bwMode="auto">
            <a:xfrm>
              <a:off x="2259013" y="2540000"/>
              <a:ext cx="38100" cy="3175"/>
            </a:xfrm>
            <a:custGeom>
              <a:avLst/>
              <a:gdLst>
                <a:gd name="T0" fmla="*/ 0 w 24"/>
                <a:gd name="T1" fmla="*/ 0 h 2"/>
                <a:gd name="T2" fmla="*/ 0 w 24"/>
                <a:gd name="T3" fmla="*/ 1 h 2"/>
                <a:gd name="T4" fmla="*/ 24 w 24"/>
                <a:gd name="T5" fmla="*/ 2 h 2"/>
                <a:gd name="T6" fmla="*/ 24 w 24"/>
                <a:gd name="T7" fmla="*/ 0 h 2"/>
                <a:gd name="T8" fmla="*/ 0 w 24"/>
                <a:gd name="T9" fmla="*/ 0 h 2"/>
              </a:gdLst>
              <a:ahLst/>
              <a:cxnLst>
                <a:cxn ang="0">
                  <a:pos x="T0" y="T1"/>
                </a:cxn>
                <a:cxn ang="0">
                  <a:pos x="T2" y="T3"/>
                </a:cxn>
                <a:cxn ang="0">
                  <a:pos x="T4" y="T5"/>
                </a:cxn>
                <a:cxn ang="0">
                  <a:pos x="T6" y="T7"/>
                </a:cxn>
                <a:cxn ang="0">
                  <a:pos x="T8" y="T9"/>
                </a:cxn>
              </a:cxnLst>
              <a:rect l="0" t="0" r="r" b="b"/>
              <a:pathLst>
                <a:path w="24" h="2">
                  <a:moveTo>
                    <a:pt x="0" y="0"/>
                  </a:moveTo>
                  <a:lnTo>
                    <a:pt x="0" y="1"/>
                  </a:lnTo>
                  <a:lnTo>
                    <a:pt x="24" y="2"/>
                  </a:lnTo>
                  <a:lnTo>
                    <a:pt x="24" y="0"/>
                  </a:lnTo>
                  <a:lnTo>
                    <a:pt x="0"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73" name="Rectangle 22"/>
            <p:cNvSpPr>
              <a:spLocks noChangeArrowheads="1"/>
            </p:cNvSpPr>
            <p:nvPr/>
          </p:nvSpPr>
          <p:spPr bwMode="auto">
            <a:xfrm>
              <a:off x="2259013" y="2466975"/>
              <a:ext cx="38100" cy="317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74" name="Freeform 23"/>
            <p:cNvSpPr>
              <a:spLocks/>
            </p:cNvSpPr>
            <p:nvPr/>
          </p:nvSpPr>
          <p:spPr bwMode="auto">
            <a:xfrm>
              <a:off x="2373313" y="2538413"/>
              <a:ext cx="39688" cy="7937"/>
            </a:xfrm>
            <a:custGeom>
              <a:avLst/>
              <a:gdLst>
                <a:gd name="T0" fmla="*/ 0 w 25"/>
                <a:gd name="T1" fmla="*/ 0 h 5"/>
                <a:gd name="T2" fmla="*/ 0 w 25"/>
                <a:gd name="T3" fmla="*/ 4 h 5"/>
                <a:gd name="T4" fmla="*/ 25 w 25"/>
                <a:gd name="T5" fmla="*/ 5 h 5"/>
                <a:gd name="T6" fmla="*/ 25 w 25"/>
                <a:gd name="T7" fmla="*/ 0 h 5"/>
                <a:gd name="T8" fmla="*/ 0 w 25"/>
                <a:gd name="T9" fmla="*/ 0 h 5"/>
              </a:gdLst>
              <a:ahLst/>
              <a:cxnLst>
                <a:cxn ang="0">
                  <a:pos x="T0" y="T1"/>
                </a:cxn>
                <a:cxn ang="0">
                  <a:pos x="T2" y="T3"/>
                </a:cxn>
                <a:cxn ang="0">
                  <a:pos x="T4" y="T5"/>
                </a:cxn>
                <a:cxn ang="0">
                  <a:pos x="T6" y="T7"/>
                </a:cxn>
                <a:cxn ang="0">
                  <a:pos x="T8" y="T9"/>
                </a:cxn>
              </a:cxnLst>
              <a:rect l="0" t="0" r="r" b="b"/>
              <a:pathLst>
                <a:path w="25" h="5">
                  <a:moveTo>
                    <a:pt x="0" y="0"/>
                  </a:moveTo>
                  <a:lnTo>
                    <a:pt x="0" y="4"/>
                  </a:lnTo>
                  <a:lnTo>
                    <a:pt x="25" y="5"/>
                  </a:lnTo>
                  <a:lnTo>
                    <a:pt x="25" y="0"/>
                  </a:lnTo>
                  <a:lnTo>
                    <a:pt x="0"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grpSp>
      <p:grpSp>
        <p:nvGrpSpPr>
          <p:cNvPr id="175" name="群組 174"/>
          <p:cNvGrpSpPr/>
          <p:nvPr/>
        </p:nvGrpSpPr>
        <p:grpSpPr>
          <a:xfrm>
            <a:off x="7153497" y="2713355"/>
            <a:ext cx="173038" cy="443342"/>
            <a:chOff x="2124075" y="1989138"/>
            <a:chExt cx="447676" cy="777875"/>
          </a:xfrm>
          <a:solidFill>
            <a:schemeClr val="bg1"/>
          </a:solidFill>
        </p:grpSpPr>
        <p:sp>
          <p:nvSpPr>
            <p:cNvPr id="176" name="Rectangle 6"/>
            <p:cNvSpPr>
              <a:spLocks noChangeArrowheads="1"/>
            </p:cNvSpPr>
            <p:nvPr/>
          </p:nvSpPr>
          <p:spPr bwMode="auto">
            <a:xfrm>
              <a:off x="2178050" y="2052638"/>
              <a:ext cx="15875" cy="16192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77" name="Freeform 8"/>
            <p:cNvSpPr>
              <a:spLocks/>
            </p:cNvSpPr>
            <p:nvPr/>
          </p:nvSpPr>
          <p:spPr bwMode="auto">
            <a:xfrm>
              <a:off x="2146300" y="1989138"/>
              <a:ext cx="80963" cy="77787"/>
            </a:xfrm>
            <a:custGeom>
              <a:avLst/>
              <a:gdLst>
                <a:gd name="T0" fmla="*/ 25 w 51"/>
                <a:gd name="T1" fmla="*/ 49 h 49"/>
                <a:gd name="T2" fmla="*/ 30 w 51"/>
                <a:gd name="T3" fmla="*/ 49 h 49"/>
                <a:gd name="T4" fmla="*/ 35 w 51"/>
                <a:gd name="T5" fmla="*/ 47 h 49"/>
                <a:gd name="T6" fmla="*/ 40 w 51"/>
                <a:gd name="T7" fmla="*/ 45 h 49"/>
                <a:gd name="T8" fmla="*/ 44 w 51"/>
                <a:gd name="T9" fmla="*/ 42 h 49"/>
                <a:gd name="T10" fmla="*/ 47 w 51"/>
                <a:gd name="T11" fmla="*/ 38 h 49"/>
                <a:gd name="T12" fmla="*/ 49 w 51"/>
                <a:gd name="T13" fmla="*/ 34 h 49"/>
                <a:gd name="T14" fmla="*/ 50 w 51"/>
                <a:gd name="T15" fmla="*/ 29 h 49"/>
                <a:gd name="T16" fmla="*/ 51 w 51"/>
                <a:gd name="T17" fmla="*/ 25 h 49"/>
                <a:gd name="T18" fmla="*/ 50 w 51"/>
                <a:gd name="T19" fmla="*/ 20 h 49"/>
                <a:gd name="T20" fmla="*/ 49 w 51"/>
                <a:gd name="T21" fmla="*/ 15 h 49"/>
                <a:gd name="T22" fmla="*/ 47 w 51"/>
                <a:gd name="T23" fmla="*/ 11 h 49"/>
                <a:gd name="T24" fmla="*/ 44 w 51"/>
                <a:gd name="T25" fmla="*/ 7 h 49"/>
                <a:gd name="T26" fmla="*/ 40 w 51"/>
                <a:gd name="T27" fmla="*/ 4 h 49"/>
                <a:gd name="T28" fmla="*/ 35 w 51"/>
                <a:gd name="T29" fmla="*/ 2 h 49"/>
                <a:gd name="T30" fmla="*/ 30 w 51"/>
                <a:gd name="T31" fmla="*/ 1 h 49"/>
                <a:gd name="T32" fmla="*/ 25 w 51"/>
                <a:gd name="T33" fmla="*/ 0 h 49"/>
                <a:gd name="T34" fmla="*/ 20 w 51"/>
                <a:gd name="T35" fmla="*/ 1 h 49"/>
                <a:gd name="T36" fmla="*/ 15 w 51"/>
                <a:gd name="T37" fmla="*/ 2 h 49"/>
                <a:gd name="T38" fmla="*/ 11 w 51"/>
                <a:gd name="T39" fmla="*/ 4 h 49"/>
                <a:gd name="T40" fmla="*/ 7 w 51"/>
                <a:gd name="T41" fmla="*/ 7 h 49"/>
                <a:gd name="T42" fmla="*/ 4 w 51"/>
                <a:gd name="T43" fmla="*/ 11 h 49"/>
                <a:gd name="T44" fmla="*/ 2 w 51"/>
                <a:gd name="T45" fmla="*/ 15 h 49"/>
                <a:gd name="T46" fmla="*/ 0 w 51"/>
                <a:gd name="T47" fmla="*/ 20 h 49"/>
                <a:gd name="T48" fmla="*/ 0 w 51"/>
                <a:gd name="T49" fmla="*/ 25 h 49"/>
                <a:gd name="T50" fmla="*/ 0 w 51"/>
                <a:gd name="T51" fmla="*/ 29 h 49"/>
                <a:gd name="T52" fmla="*/ 2 w 51"/>
                <a:gd name="T53" fmla="*/ 34 h 49"/>
                <a:gd name="T54" fmla="*/ 4 w 51"/>
                <a:gd name="T55" fmla="*/ 38 h 49"/>
                <a:gd name="T56" fmla="*/ 7 w 51"/>
                <a:gd name="T57" fmla="*/ 42 h 49"/>
                <a:gd name="T58" fmla="*/ 11 w 51"/>
                <a:gd name="T59" fmla="*/ 45 h 49"/>
                <a:gd name="T60" fmla="*/ 15 w 51"/>
                <a:gd name="T61" fmla="*/ 47 h 49"/>
                <a:gd name="T62" fmla="*/ 20 w 51"/>
                <a:gd name="T63" fmla="*/ 49 h 49"/>
                <a:gd name="T64" fmla="*/ 25 w 51"/>
                <a:gd name="T6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49">
                  <a:moveTo>
                    <a:pt x="25" y="49"/>
                  </a:moveTo>
                  <a:lnTo>
                    <a:pt x="30" y="49"/>
                  </a:lnTo>
                  <a:lnTo>
                    <a:pt x="35" y="47"/>
                  </a:lnTo>
                  <a:lnTo>
                    <a:pt x="40" y="45"/>
                  </a:lnTo>
                  <a:lnTo>
                    <a:pt x="44" y="42"/>
                  </a:lnTo>
                  <a:lnTo>
                    <a:pt x="47" y="38"/>
                  </a:lnTo>
                  <a:lnTo>
                    <a:pt x="49" y="34"/>
                  </a:lnTo>
                  <a:lnTo>
                    <a:pt x="50" y="29"/>
                  </a:lnTo>
                  <a:lnTo>
                    <a:pt x="51" y="25"/>
                  </a:lnTo>
                  <a:lnTo>
                    <a:pt x="50" y="20"/>
                  </a:lnTo>
                  <a:lnTo>
                    <a:pt x="49" y="15"/>
                  </a:lnTo>
                  <a:lnTo>
                    <a:pt x="47" y="11"/>
                  </a:lnTo>
                  <a:lnTo>
                    <a:pt x="44" y="7"/>
                  </a:lnTo>
                  <a:lnTo>
                    <a:pt x="40" y="4"/>
                  </a:lnTo>
                  <a:lnTo>
                    <a:pt x="35" y="2"/>
                  </a:lnTo>
                  <a:lnTo>
                    <a:pt x="30" y="1"/>
                  </a:lnTo>
                  <a:lnTo>
                    <a:pt x="25" y="0"/>
                  </a:lnTo>
                  <a:lnTo>
                    <a:pt x="20" y="1"/>
                  </a:lnTo>
                  <a:lnTo>
                    <a:pt x="15" y="2"/>
                  </a:lnTo>
                  <a:lnTo>
                    <a:pt x="11" y="4"/>
                  </a:lnTo>
                  <a:lnTo>
                    <a:pt x="7" y="7"/>
                  </a:lnTo>
                  <a:lnTo>
                    <a:pt x="4" y="11"/>
                  </a:lnTo>
                  <a:lnTo>
                    <a:pt x="2" y="15"/>
                  </a:lnTo>
                  <a:lnTo>
                    <a:pt x="0" y="20"/>
                  </a:lnTo>
                  <a:lnTo>
                    <a:pt x="0" y="25"/>
                  </a:lnTo>
                  <a:lnTo>
                    <a:pt x="0" y="29"/>
                  </a:lnTo>
                  <a:lnTo>
                    <a:pt x="2" y="34"/>
                  </a:lnTo>
                  <a:lnTo>
                    <a:pt x="4" y="38"/>
                  </a:lnTo>
                  <a:lnTo>
                    <a:pt x="7" y="42"/>
                  </a:lnTo>
                  <a:lnTo>
                    <a:pt x="11" y="45"/>
                  </a:lnTo>
                  <a:lnTo>
                    <a:pt x="15" y="47"/>
                  </a:lnTo>
                  <a:lnTo>
                    <a:pt x="20" y="49"/>
                  </a:lnTo>
                  <a:lnTo>
                    <a:pt x="25" y="49"/>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78" name="Rectangle 9"/>
            <p:cNvSpPr>
              <a:spLocks noChangeArrowheads="1"/>
            </p:cNvSpPr>
            <p:nvPr/>
          </p:nvSpPr>
          <p:spPr bwMode="auto">
            <a:xfrm>
              <a:off x="2538413" y="2293938"/>
              <a:ext cx="33338" cy="127000"/>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79" name="Freeform 10"/>
            <p:cNvSpPr>
              <a:spLocks/>
            </p:cNvSpPr>
            <p:nvPr/>
          </p:nvSpPr>
          <p:spPr bwMode="auto">
            <a:xfrm>
              <a:off x="2259013" y="2670175"/>
              <a:ext cx="38100" cy="3175"/>
            </a:xfrm>
            <a:custGeom>
              <a:avLst/>
              <a:gdLst>
                <a:gd name="T0" fmla="*/ 0 w 24"/>
                <a:gd name="T1" fmla="*/ 1 h 2"/>
                <a:gd name="T2" fmla="*/ 0 w 24"/>
                <a:gd name="T3" fmla="*/ 2 h 2"/>
                <a:gd name="T4" fmla="*/ 24 w 24"/>
                <a:gd name="T5" fmla="*/ 2 h 2"/>
                <a:gd name="T6" fmla="*/ 24 w 24"/>
                <a:gd name="T7" fmla="*/ 0 h 2"/>
                <a:gd name="T8" fmla="*/ 0 w 24"/>
                <a:gd name="T9" fmla="*/ 1 h 2"/>
              </a:gdLst>
              <a:ahLst/>
              <a:cxnLst>
                <a:cxn ang="0">
                  <a:pos x="T0" y="T1"/>
                </a:cxn>
                <a:cxn ang="0">
                  <a:pos x="T2" y="T3"/>
                </a:cxn>
                <a:cxn ang="0">
                  <a:pos x="T4" y="T5"/>
                </a:cxn>
                <a:cxn ang="0">
                  <a:pos x="T6" y="T7"/>
                </a:cxn>
                <a:cxn ang="0">
                  <a:pos x="T8" y="T9"/>
                </a:cxn>
              </a:cxnLst>
              <a:rect l="0" t="0" r="r" b="b"/>
              <a:pathLst>
                <a:path w="24" h="2">
                  <a:moveTo>
                    <a:pt x="0" y="1"/>
                  </a:moveTo>
                  <a:lnTo>
                    <a:pt x="0" y="2"/>
                  </a:lnTo>
                  <a:lnTo>
                    <a:pt x="24" y="2"/>
                  </a:lnTo>
                  <a:lnTo>
                    <a:pt x="24"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80" name="Freeform 11"/>
            <p:cNvSpPr>
              <a:spLocks/>
            </p:cNvSpPr>
            <p:nvPr/>
          </p:nvSpPr>
          <p:spPr bwMode="auto">
            <a:xfrm>
              <a:off x="2335213" y="2205038"/>
              <a:ext cx="49213" cy="58737"/>
            </a:xfrm>
            <a:custGeom>
              <a:avLst/>
              <a:gdLst>
                <a:gd name="T0" fmla="*/ 12 w 31"/>
                <a:gd name="T1" fmla="*/ 37 h 37"/>
                <a:gd name="T2" fmla="*/ 31 w 31"/>
                <a:gd name="T3" fmla="*/ 0 h 37"/>
                <a:gd name="T4" fmla="*/ 8 w 31"/>
                <a:gd name="T5" fmla="*/ 0 h 37"/>
                <a:gd name="T6" fmla="*/ 0 w 31"/>
                <a:gd name="T7" fmla="*/ 37 h 37"/>
                <a:gd name="T8" fmla="*/ 12 w 31"/>
                <a:gd name="T9" fmla="*/ 37 h 37"/>
              </a:gdLst>
              <a:ahLst/>
              <a:cxnLst>
                <a:cxn ang="0">
                  <a:pos x="T0" y="T1"/>
                </a:cxn>
                <a:cxn ang="0">
                  <a:pos x="T2" y="T3"/>
                </a:cxn>
                <a:cxn ang="0">
                  <a:pos x="T4" y="T5"/>
                </a:cxn>
                <a:cxn ang="0">
                  <a:pos x="T6" y="T7"/>
                </a:cxn>
                <a:cxn ang="0">
                  <a:pos x="T8" y="T9"/>
                </a:cxn>
              </a:cxnLst>
              <a:rect l="0" t="0" r="r" b="b"/>
              <a:pathLst>
                <a:path w="31" h="37">
                  <a:moveTo>
                    <a:pt x="12" y="37"/>
                  </a:moveTo>
                  <a:lnTo>
                    <a:pt x="31" y="0"/>
                  </a:lnTo>
                  <a:lnTo>
                    <a:pt x="8" y="0"/>
                  </a:lnTo>
                  <a:lnTo>
                    <a:pt x="0" y="37"/>
                  </a:lnTo>
                  <a:lnTo>
                    <a:pt x="12" y="37"/>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81" name="Freeform 12"/>
            <p:cNvSpPr>
              <a:spLocks/>
            </p:cNvSpPr>
            <p:nvPr/>
          </p:nvSpPr>
          <p:spPr bwMode="auto">
            <a:xfrm>
              <a:off x="2259013" y="2606675"/>
              <a:ext cx="38100" cy="3175"/>
            </a:xfrm>
            <a:custGeom>
              <a:avLst/>
              <a:gdLst>
                <a:gd name="T0" fmla="*/ 0 w 24"/>
                <a:gd name="T1" fmla="*/ 1 h 2"/>
                <a:gd name="T2" fmla="*/ 0 w 24"/>
                <a:gd name="T3" fmla="*/ 2 h 2"/>
                <a:gd name="T4" fmla="*/ 24 w 24"/>
                <a:gd name="T5" fmla="*/ 2 h 2"/>
                <a:gd name="T6" fmla="*/ 24 w 24"/>
                <a:gd name="T7" fmla="*/ 0 h 2"/>
                <a:gd name="T8" fmla="*/ 0 w 24"/>
                <a:gd name="T9" fmla="*/ 1 h 2"/>
              </a:gdLst>
              <a:ahLst/>
              <a:cxnLst>
                <a:cxn ang="0">
                  <a:pos x="T0" y="T1"/>
                </a:cxn>
                <a:cxn ang="0">
                  <a:pos x="T2" y="T3"/>
                </a:cxn>
                <a:cxn ang="0">
                  <a:pos x="T4" y="T5"/>
                </a:cxn>
                <a:cxn ang="0">
                  <a:pos x="T6" y="T7"/>
                </a:cxn>
                <a:cxn ang="0">
                  <a:pos x="T8" y="T9"/>
                </a:cxn>
              </a:cxnLst>
              <a:rect l="0" t="0" r="r" b="b"/>
              <a:pathLst>
                <a:path w="24" h="2">
                  <a:moveTo>
                    <a:pt x="0" y="1"/>
                  </a:moveTo>
                  <a:lnTo>
                    <a:pt x="0" y="2"/>
                  </a:lnTo>
                  <a:lnTo>
                    <a:pt x="24" y="2"/>
                  </a:lnTo>
                  <a:lnTo>
                    <a:pt x="24"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82" name="Freeform 13"/>
            <p:cNvSpPr>
              <a:spLocks/>
            </p:cNvSpPr>
            <p:nvPr/>
          </p:nvSpPr>
          <p:spPr bwMode="auto">
            <a:xfrm>
              <a:off x="2489200" y="2663825"/>
              <a:ext cx="57150" cy="9525"/>
            </a:xfrm>
            <a:custGeom>
              <a:avLst/>
              <a:gdLst>
                <a:gd name="T0" fmla="*/ 0 w 36"/>
                <a:gd name="T1" fmla="*/ 6 h 6"/>
                <a:gd name="T2" fmla="*/ 36 w 36"/>
                <a:gd name="T3" fmla="*/ 6 h 6"/>
                <a:gd name="T4" fmla="*/ 36 w 36"/>
                <a:gd name="T5" fmla="*/ 0 h 6"/>
                <a:gd name="T6" fmla="*/ 0 w 36"/>
                <a:gd name="T7" fmla="*/ 1 h 6"/>
                <a:gd name="T8" fmla="*/ 0 w 36"/>
                <a:gd name="T9" fmla="*/ 6 h 6"/>
              </a:gdLst>
              <a:ahLst/>
              <a:cxnLst>
                <a:cxn ang="0">
                  <a:pos x="T0" y="T1"/>
                </a:cxn>
                <a:cxn ang="0">
                  <a:pos x="T2" y="T3"/>
                </a:cxn>
                <a:cxn ang="0">
                  <a:pos x="T4" y="T5"/>
                </a:cxn>
                <a:cxn ang="0">
                  <a:pos x="T6" y="T7"/>
                </a:cxn>
                <a:cxn ang="0">
                  <a:pos x="T8" y="T9"/>
                </a:cxn>
              </a:cxnLst>
              <a:rect l="0" t="0" r="r" b="b"/>
              <a:pathLst>
                <a:path w="36" h="6">
                  <a:moveTo>
                    <a:pt x="0" y="6"/>
                  </a:moveTo>
                  <a:lnTo>
                    <a:pt x="36" y="6"/>
                  </a:lnTo>
                  <a:lnTo>
                    <a:pt x="36" y="0"/>
                  </a:lnTo>
                  <a:lnTo>
                    <a:pt x="0" y="1"/>
                  </a:lnTo>
                  <a:lnTo>
                    <a:pt x="0" y="6"/>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83" name="Freeform 14"/>
            <p:cNvSpPr>
              <a:spLocks/>
            </p:cNvSpPr>
            <p:nvPr/>
          </p:nvSpPr>
          <p:spPr bwMode="auto">
            <a:xfrm>
              <a:off x="2373313" y="2603500"/>
              <a:ext cx="39688" cy="9525"/>
            </a:xfrm>
            <a:custGeom>
              <a:avLst/>
              <a:gdLst>
                <a:gd name="T0" fmla="*/ 0 w 25"/>
                <a:gd name="T1" fmla="*/ 1 h 6"/>
                <a:gd name="T2" fmla="*/ 0 w 25"/>
                <a:gd name="T3" fmla="*/ 5 h 6"/>
                <a:gd name="T4" fmla="*/ 25 w 25"/>
                <a:gd name="T5" fmla="*/ 6 h 6"/>
                <a:gd name="T6" fmla="*/ 25 w 25"/>
                <a:gd name="T7" fmla="*/ 0 h 6"/>
                <a:gd name="T8" fmla="*/ 0 w 25"/>
                <a:gd name="T9" fmla="*/ 1 h 6"/>
              </a:gdLst>
              <a:ahLst/>
              <a:cxnLst>
                <a:cxn ang="0">
                  <a:pos x="T0" y="T1"/>
                </a:cxn>
                <a:cxn ang="0">
                  <a:pos x="T2" y="T3"/>
                </a:cxn>
                <a:cxn ang="0">
                  <a:pos x="T4" y="T5"/>
                </a:cxn>
                <a:cxn ang="0">
                  <a:pos x="T6" y="T7"/>
                </a:cxn>
                <a:cxn ang="0">
                  <a:pos x="T8" y="T9"/>
                </a:cxn>
              </a:cxnLst>
              <a:rect l="0" t="0" r="r" b="b"/>
              <a:pathLst>
                <a:path w="25" h="6">
                  <a:moveTo>
                    <a:pt x="0" y="1"/>
                  </a:moveTo>
                  <a:lnTo>
                    <a:pt x="0" y="5"/>
                  </a:lnTo>
                  <a:lnTo>
                    <a:pt x="25" y="6"/>
                  </a:lnTo>
                  <a:lnTo>
                    <a:pt x="25"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84" name="Freeform 15"/>
            <p:cNvSpPr>
              <a:spLocks/>
            </p:cNvSpPr>
            <p:nvPr/>
          </p:nvSpPr>
          <p:spPr bwMode="auto">
            <a:xfrm>
              <a:off x="2373313" y="2667000"/>
              <a:ext cx="39688" cy="6350"/>
            </a:xfrm>
            <a:custGeom>
              <a:avLst/>
              <a:gdLst>
                <a:gd name="T0" fmla="*/ 0 w 25"/>
                <a:gd name="T1" fmla="*/ 1 h 4"/>
                <a:gd name="T2" fmla="*/ 0 w 25"/>
                <a:gd name="T3" fmla="*/ 4 h 4"/>
                <a:gd name="T4" fmla="*/ 25 w 25"/>
                <a:gd name="T5" fmla="*/ 4 h 4"/>
                <a:gd name="T6" fmla="*/ 25 w 25"/>
                <a:gd name="T7" fmla="*/ 0 h 4"/>
                <a:gd name="T8" fmla="*/ 0 w 25"/>
                <a:gd name="T9" fmla="*/ 1 h 4"/>
              </a:gdLst>
              <a:ahLst/>
              <a:cxnLst>
                <a:cxn ang="0">
                  <a:pos x="T0" y="T1"/>
                </a:cxn>
                <a:cxn ang="0">
                  <a:pos x="T2" y="T3"/>
                </a:cxn>
                <a:cxn ang="0">
                  <a:pos x="T4" y="T5"/>
                </a:cxn>
                <a:cxn ang="0">
                  <a:pos x="T6" y="T7"/>
                </a:cxn>
                <a:cxn ang="0">
                  <a:pos x="T8" y="T9"/>
                </a:cxn>
              </a:cxnLst>
              <a:rect l="0" t="0" r="r" b="b"/>
              <a:pathLst>
                <a:path w="25" h="4">
                  <a:moveTo>
                    <a:pt x="0" y="1"/>
                  </a:moveTo>
                  <a:lnTo>
                    <a:pt x="0" y="4"/>
                  </a:lnTo>
                  <a:lnTo>
                    <a:pt x="25" y="4"/>
                  </a:lnTo>
                  <a:lnTo>
                    <a:pt x="25"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85" name="Freeform 16"/>
            <p:cNvSpPr>
              <a:spLocks/>
            </p:cNvSpPr>
            <p:nvPr/>
          </p:nvSpPr>
          <p:spPr bwMode="auto">
            <a:xfrm>
              <a:off x="2489200" y="2598738"/>
              <a:ext cx="57150" cy="15875"/>
            </a:xfrm>
            <a:custGeom>
              <a:avLst/>
              <a:gdLst>
                <a:gd name="T0" fmla="*/ 0 w 36"/>
                <a:gd name="T1" fmla="*/ 9 h 10"/>
                <a:gd name="T2" fmla="*/ 36 w 36"/>
                <a:gd name="T3" fmla="*/ 10 h 10"/>
                <a:gd name="T4" fmla="*/ 36 w 36"/>
                <a:gd name="T5" fmla="*/ 0 h 10"/>
                <a:gd name="T6" fmla="*/ 0 w 36"/>
                <a:gd name="T7" fmla="*/ 1 h 10"/>
                <a:gd name="T8" fmla="*/ 0 w 36"/>
                <a:gd name="T9" fmla="*/ 9 h 10"/>
              </a:gdLst>
              <a:ahLst/>
              <a:cxnLst>
                <a:cxn ang="0">
                  <a:pos x="T0" y="T1"/>
                </a:cxn>
                <a:cxn ang="0">
                  <a:pos x="T2" y="T3"/>
                </a:cxn>
                <a:cxn ang="0">
                  <a:pos x="T4" y="T5"/>
                </a:cxn>
                <a:cxn ang="0">
                  <a:pos x="T6" y="T7"/>
                </a:cxn>
                <a:cxn ang="0">
                  <a:pos x="T8" y="T9"/>
                </a:cxn>
              </a:cxnLst>
              <a:rect l="0" t="0" r="r" b="b"/>
              <a:pathLst>
                <a:path w="36" h="10">
                  <a:moveTo>
                    <a:pt x="0" y="9"/>
                  </a:moveTo>
                  <a:lnTo>
                    <a:pt x="36" y="10"/>
                  </a:lnTo>
                  <a:lnTo>
                    <a:pt x="36" y="0"/>
                  </a:lnTo>
                  <a:lnTo>
                    <a:pt x="0" y="1"/>
                  </a:lnTo>
                  <a:lnTo>
                    <a:pt x="0" y="9"/>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86" name="Freeform 17"/>
            <p:cNvSpPr>
              <a:spLocks/>
            </p:cNvSpPr>
            <p:nvPr/>
          </p:nvSpPr>
          <p:spPr bwMode="auto">
            <a:xfrm>
              <a:off x="2489200" y="2460625"/>
              <a:ext cx="57150" cy="15875"/>
            </a:xfrm>
            <a:custGeom>
              <a:avLst/>
              <a:gdLst>
                <a:gd name="T0" fmla="*/ 0 w 36"/>
                <a:gd name="T1" fmla="*/ 10 h 10"/>
                <a:gd name="T2" fmla="*/ 36 w 36"/>
                <a:gd name="T3" fmla="*/ 10 h 10"/>
                <a:gd name="T4" fmla="*/ 36 w 36"/>
                <a:gd name="T5" fmla="*/ 0 h 10"/>
                <a:gd name="T6" fmla="*/ 0 w 36"/>
                <a:gd name="T7" fmla="*/ 1 h 10"/>
                <a:gd name="T8" fmla="*/ 0 w 36"/>
                <a:gd name="T9" fmla="*/ 10 h 10"/>
              </a:gdLst>
              <a:ahLst/>
              <a:cxnLst>
                <a:cxn ang="0">
                  <a:pos x="T0" y="T1"/>
                </a:cxn>
                <a:cxn ang="0">
                  <a:pos x="T2" y="T3"/>
                </a:cxn>
                <a:cxn ang="0">
                  <a:pos x="T4" y="T5"/>
                </a:cxn>
                <a:cxn ang="0">
                  <a:pos x="T6" y="T7"/>
                </a:cxn>
                <a:cxn ang="0">
                  <a:pos x="T8" y="T9"/>
                </a:cxn>
              </a:cxnLst>
              <a:rect l="0" t="0" r="r" b="b"/>
              <a:pathLst>
                <a:path w="36" h="10">
                  <a:moveTo>
                    <a:pt x="0" y="10"/>
                  </a:moveTo>
                  <a:lnTo>
                    <a:pt x="36" y="10"/>
                  </a:lnTo>
                  <a:lnTo>
                    <a:pt x="36" y="0"/>
                  </a:lnTo>
                  <a:lnTo>
                    <a:pt x="0" y="1"/>
                  </a:lnTo>
                  <a:lnTo>
                    <a:pt x="0" y="1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87" name="Rectangle 18"/>
            <p:cNvSpPr>
              <a:spLocks noChangeArrowheads="1"/>
            </p:cNvSpPr>
            <p:nvPr/>
          </p:nvSpPr>
          <p:spPr bwMode="auto">
            <a:xfrm>
              <a:off x="2373313" y="2463800"/>
              <a:ext cx="39688" cy="952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88" name="Freeform 19"/>
            <p:cNvSpPr>
              <a:spLocks/>
            </p:cNvSpPr>
            <p:nvPr/>
          </p:nvSpPr>
          <p:spPr bwMode="auto">
            <a:xfrm>
              <a:off x="2489200" y="2536825"/>
              <a:ext cx="57150" cy="15875"/>
            </a:xfrm>
            <a:custGeom>
              <a:avLst/>
              <a:gdLst>
                <a:gd name="T0" fmla="*/ 0 w 36"/>
                <a:gd name="T1" fmla="*/ 8 h 10"/>
                <a:gd name="T2" fmla="*/ 36 w 36"/>
                <a:gd name="T3" fmla="*/ 10 h 10"/>
                <a:gd name="T4" fmla="*/ 36 w 36"/>
                <a:gd name="T5" fmla="*/ 0 h 10"/>
                <a:gd name="T6" fmla="*/ 0 w 36"/>
                <a:gd name="T7" fmla="*/ 1 h 10"/>
                <a:gd name="T8" fmla="*/ 0 w 36"/>
                <a:gd name="T9" fmla="*/ 8 h 10"/>
              </a:gdLst>
              <a:ahLst/>
              <a:cxnLst>
                <a:cxn ang="0">
                  <a:pos x="T0" y="T1"/>
                </a:cxn>
                <a:cxn ang="0">
                  <a:pos x="T2" y="T3"/>
                </a:cxn>
                <a:cxn ang="0">
                  <a:pos x="T4" y="T5"/>
                </a:cxn>
                <a:cxn ang="0">
                  <a:pos x="T6" y="T7"/>
                </a:cxn>
                <a:cxn ang="0">
                  <a:pos x="T8" y="T9"/>
                </a:cxn>
              </a:cxnLst>
              <a:rect l="0" t="0" r="r" b="b"/>
              <a:pathLst>
                <a:path w="36" h="10">
                  <a:moveTo>
                    <a:pt x="0" y="8"/>
                  </a:moveTo>
                  <a:lnTo>
                    <a:pt x="36" y="10"/>
                  </a:lnTo>
                  <a:lnTo>
                    <a:pt x="36" y="0"/>
                  </a:lnTo>
                  <a:lnTo>
                    <a:pt x="0" y="1"/>
                  </a:lnTo>
                  <a:lnTo>
                    <a:pt x="0" y="8"/>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89" name="Freeform 20"/>
            <p:cNvSpPr>
              <a:spLocks/>
            </p:cNvSpPr>
            <p:nvPr/>
          </p:nvSpPr>
          <p:spPr bwMode="auto">
            <a:xfrm>
              <a:off x="2124075" y="2205038"/>
              <a:ext cx="422275" cy="561975"/>
            </a:xfrm>
            <a:custGeom>
              <a:avLst/>
              <a:gdLst>
                <a:gd name="T0" fmla="*/ 230 w 266"/>
                <a:gd name="T1" fmla="*/ 185 h 354"/>
                <a:gd name="T2" fmla="*/ 182 w 266"/>
                <a:gd name="T3" fmla="*/ 169 h 354"/>
                <a:gd name="T4" fmla="*/ 157 w 266"/>
                <a:gd name="T5" fmla="*/ 185 h 354"/>
                <a:gd name="T6" fmla="*/ 109 w 266"/>
                <a:gd name="T7" fmla="*/ 167 h 354"/>
                <a:gd name="T8" fmla="*/ 85 w 266"/>
                <a:gd name="T9" fmla="*/ 185 h 354"/>
                <a:gd name="T10" fmla="*/ 36 w 266"/>
                <a:gd name="T11" fmla="*/ 155 h 354"/>
                <a:gd name="T12" fmla="*/ 85 w 266"/>
                <a:gd name="T13" fmla="*/ 165 h 354"/>
                <a:gd name="T14" fmla="*/ 109 w 266"/>
                <a:gd name="T15" fmla="*/ 155 h 354"/>
                <a:gd name="T16" fmla="*/ 157 w 266"/>
                <a:gd name="T17" fmla="*/ 163 h 354"/>
                <a:gd name="T18" fmla="*/ 182 w 266"/>
                <a:gd name="T19" fmla="*/ 155 h 354"/>
                <a:gd name="T20" fmla="*/ 230 w 266"/>
                <a:gd name="T21" fmla="*/ 162 h 354"/>
                <a:gd name="T22" fmla="*/ 266 w 266"/>
                <a:gd name="T23" fmla="*/ 0 h 354"/>
                <a:gd name="T24" fmla="*/ 145 w 266"/>
                <a:gd name="T25" fmla="*/ 37 h 354"/>
                <a:gd name="T26" fmla="*/ 215 w 266"/>
                <a:gd name="T27" fmla="*/ 118 h 354"/>
                <a:gd name="T28" fmla="*/ 48 w 266"/>
                <a:gd name="T29" fmla="*/ 37 h 354"/>
                <a:gd name="T30" fmla="*/ 141 w 266"/>
                <a:gd name="T31" fmla="*/ 0 h 354"/>
                <a:gd name="T32" fmla="*/ 0 w 266"/>
                <a:gd name="T33" fmla="*/ 354 h 354"/>
                <a:gd name="T34" fmla="*/ 266 w 266"/>
                <a:gd name="T35" fmla="*/ 295 h 354"/>
                <a:gd name="T36" fmla="*/ 230 w 266"/>
                <a:gd name="T37" fmla="*/ 313 h 354"/>
                <a:gd name="T38" fmla="*/ 182 w 266"/>
                <a:gd name="T39" fmla="*/ 295 h 354"/>
                <a:gd name="T40" fmla="*/ 157 w 266"/>
                <a:gd name="T41" fmla="*/ 313 h 354"/>
                <a:gd name="T42" fmla="*/ 109 w 266"/>
                <a:gd name="T43" fmla="*/ 295 h 354"/>
                <a:gd name="T44" fmla="*/ 85 w 266"/>
                <a:gd name="T45" fmla="*/ 313 h 354"/>
                <a:gd name="T46" fmla="*/ 36 w 266"/>
                <a:gd name="T47" fmla="*/ 283 h 354"/>
                <a:gd name="T48" fmla="*/ 85 w 266"/>
                <a:gd name="T49" fmla="*/ 294 h 354"/>
                <a:gd name="T50" fmla="*/ 109 w 266"/>
                <a:gd name="T51" fmla="*/ 283 h 354"/>
                <a:gd name="T52" fmla="*/ 157 w 266"/>
                <a:gd name="T53" fmla="*/ 292 h 354"/>
                <a:gd name="T54" fmla="*/ 182 w 266"/>
                <a:gd name="T55" fmla="*/ 283 h 354"/>
                <a:gd name="T56" fmla="*/ 230 w 266"/>
                <a:gd name="T57" fmla="*/ 290 h 354"/>
                <a:gd name="T58" fmla="*/ 266 w 266"/>
                <a:gd name="T59" fmla="*/ 258 h 354"/>
                <a:gd name="T60" fmla="*/ 230 w 266"/>
                <a:gd name="T61" fmla="*/ 270 h 354"/>
                <a:gd name="T62" fmla="*/ 182 w 266"/>
                <a:gd name="T63" fmla="*/ 257 h 354"/>
                <a:gd name="T64" fmla="*/ 157 w 266"/>
                <a:gd name="T65" fmla="*/ 270 h 354"/>
                <a:gd name="T66" fmla="*/ 109 w 266"/>
                <a:gd name="T67" fmla="*/ 255 h 354"/>
                <a:gd name="T68" fmla="*/ 85 w 266"/>
                <a:gd name="T69" fmla="*/ 270 h 354"/>
                <a:gd name="T70" fmla="*/ 36 w 266"/>
                <a:gd name="T71" fmla="*/ 240 h 354"/>
                <a:gd name="T72" fmla="*/ 85 w 266"/>
                <a:gd name="T73" fmla="*/ 254 h 354"/>
                <a:gd name="T74" fmla="*/ 109 w 266"/>
                <a:gd name="T75" fmla="*/ 240 h 354"/>
                <a:gd name="T76" fmla="*/ 157 w 266"/>
                <a:gd name="T77" fmla="*/ 252 h 354"/>
                <a:gd name="T78" fmla="*/ 182 w 266"/>
                <a:gd name="T79" fmla="*/ 240 h 354"/>
                <a:gd name="T80" fmla="*/ 230 w 266"/>
                <a:gd name="T81" fmla="*/ 249 h 354"/>
                <a:gd name="T82" fmla="*/ 266 w 266"/>
                <a:gd name="T83" fmla="*/ 219 h 354"/>
                <a:gd name="T84" fmla="*/ 230 w 266"/>
                <a:gd name="T85" fmla="*/ 227 h 354"/>
                <a:gd name="T86" fmla="*/ 182 w 266"/>
                <a:gd name="T87" fmla="*/ 215 h 354"/>
                <a:gd name="T88" fmla="*/ 157 w 266"/>
                <a:gd name="T89" fmla="*/ 227 h 354"/>
                <a:gd name="T90" fmla="*/ 109 w 266"/>
                <a:gd name="T91" fmla="*/ 213 h 354"/>
                <a:gd name="T92" fmla="*/ 85 w 266"/>
                <a:gd name="T93" fmla="*/ 227 h 354"/>
                <a:gd name="T94" fmla="*/ 36 w 266"/>
                <a:gd name="T95" fmla="*/ 197 h 354"/>
                <a:gd name="T96" fmla="*/ 85 w 266"/>
                <a:gd name="T97" fmla="*/ 211 h 354"/>
                <a:gd name="T98" fmla="*/ 109 w 266"/>
                <a:gd name="T99" fmla="*/ 197 h 354"/>
                <a:gd name="T100" fmla="*/ 157 w 266"/>
                <a:gd name="T101" fmla="*/ 210 h 354"/>
                <a:gd name="T102" fmla="*/ 182 w 266"/>
                <a:gd name="T103" fmla="*/ 197 h 354"/>
                <a:gd name="T104" fmla="*/ 230 w 266"/>
                <a:gd name="T105" fmla="*/ 210 h 354"/>
                <a:gd name="T106" fmla="*/ 266 w 266"/>
                <a:gd name="T107" fmla="*/ 17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6" h="354">
                  <a:moveTo>
                    <a:pt x="230" y="171"/>
                  </a:moveTo>
                  <a:lnTo>
                    <a:pt x="230" y="185"/>
                  </a:lnTo>
                  <a:lnTo>
                    <a:pt x="182" y="185"/>
                  </a:lnTo>
                  <a:lnTo>
                    <a:pt x="182" y="169"/>
                  </a:lnTo>
                  <a:lnTo>
                    <a:pt x="157" y="169"/>
                  </a:lnTo>
                  <a:lnTo>
                    <a:pt x="157" y="185"/>
                  </a:lnTo>
                  <a:lnTo>
                    <a:pt x="109" y="185"/>
                  </a:lnTo>
                  <a:lnTo>
                    <a:pt x="109" y="167"/>
                  </a:lnTo>
                  <a:lnTo>
                    <a:pt x="85" y="167"/>
                  </a:lnTo>
                  <a:lnTo>
                    <a:pt x="85" y="185"/>
                  </a:lnTo>
                  <a:lnTo>
                    <a:pt x="36" y="185"/>
                  </a:lnTo>
                  <a:lnTo>
                    <a:pt x="36" y="155"/>
                  </a:lnTo>
                  <a:lnTo>
                    <a:pt x="85" y="155"/>
                  </a:lnTo>
                  <a:lnTo>
                    <a:pt x="85" y="165"/>
                  </a:lnTo>
                  <a:lnTo>
                    <a:pt x="109" y="165"/>
                  </a:lnTo>
                  <a:lnTo>
                    <a:pt x="109" y="155"/>
                  </a:lnTo>
                  <a:lnTo>
                    <a:pt x="157" y="155"/>
                  </a:lnTo>
                  <a:lnTo>
                    <a:pt x="157" y="163"/>
                  </a:lnTo>
                  <a:lnTo>
                    <a:pt x="182" y="163"/>
                  </a:lnTo>
                  <a:lnTo>
                    <a:pt x="182" y="155"/>
                  </a:lnTo>
                  <a:lnTo>
                    <a:pt x="230" y="155"/>
                  </a:lnTo>
                  <a:lnTo>
                    <a:pt x="230" y="162"/>
                  </a:lnTo>
                  <a:lnTo>
                    <a:pt x="266" y="161"/>
                  </a:lnTo>
                  <a:lnTo>
                    <a:pt x="266" y="0"/>
                  </a:lnTo>
                  <a:lnTo>
                    <a:pt x="164" y="0"/>
                  </a:lnTo>
                  <a:lnTo>
                    <a:pt x="145" y="37"/>
                  </a:lnTo>
                  <a:lnTo>
                    <a:pt x="215" y="37"/>
                  </a:lnTo>
                  <a:lnTo>
                    <a:pt x="215" y="118"/>
                  </a:lnTo>
                  <a:lnTo>
                    <a:pt x="48" y="118"/>
                  </a:lnTo>
                  <a:lnTo>
                    <a:pt x="48" y="37"/>
                  </a:lnTo>
                  <a:lnTo>
                    <a:pt x="133" y="37"/>
                  </a:lnTo>
                  <a:lnTo>
                    <a:pt x="141" y="0"/>
                  </a:lnTo>
                  <a:lnTo>
                    <a:pt x="0" y="0"/>
                  </a:lnTo>
                  <a:lnTo>
                    <a:pt x="0" y="354"/>
                  </a:lnTo>
                  <a:lnTo>
                    <a:pt x="266" y="354"/>
                  </a:lnTo>
                  <a:lnTo>
                    <a:pt x="266" y="295"/>
                  </a:lnTo>
                  <a:lnTo>
                    <a:pt x="230" y="295"/>
                  </a:lnTo>
                  <a:lnTo>
                    <a:pt x="230" y="313"/>
                  </a:lnTo>
                  <a:lnTo>
                    <a:pt x="182" y="313"/>
                  </a:lnTo>
                  <a:lnTo>
                    <a:pt x="182" y="295"/>
                  </a:lnTo>
                  <a:lnTo>
                    <a:pt x="157" y="295"/>
                  </a:lnTo>
                  <a:lnTo>
                    <a:pt x="157" y="313"/>
                  </a:lnTo>
                  <a:lnTo>
                    <a:pt x="109" y="313"/>
                  </a:lnTo>
                  <a:lnTo>
                    <a:pt x="109" y="295"/>
                  </a:lnTo>
                  <a:lnTo>
                    <a:pt x="85" y="295"/>
                  </a:lnTo>
                  <a:lnTo>
                    <a:pt x="85" y="313"/>
                  </a:lnTo>
                  <a:lnTo>
                    <a:pt x="36" y="313"/>
                  </a:lnTo>
                  <a:lnTo>
                    <a:pt x="36" y="283"/>
                  </a:lnTo>
                  <a:lnTo>
                    <a:pt x="85" y="283"/>
                  </a:lnTo>
                  <a:lnTo>
                    <a:pt x="85" y="294"/>
                  </a:lnTo>
                  <a:lnTo>
                    <a:pt x="109" y="293"/>
                  </a:lnTo>
                  <a:lnTo>
                    <a:pt x="109" y="283"/>
                  </a:lnTo>
                  <a:lnTo>
                    <a:pt x="157" y="283"/>
                  </a:lnTo>
                  <a:lnTo>
                    <a:pt x="157" y="292"/>
                  </a:lnTo>
                  <a:lnTo>
                    <a:pt x="182" y="291"/>
                  </a:lnTo>
                  <a:lnTo>
                    <a:pt x="182" y="283"/>
                  </a:lnTo>
                  <a:lnTo>
                    <a:pt x="230" y="283"/>
                  </a:lnTo>
                  <a:lnTo>
                    <a:pt x="230" y="290"/>
                  </a:lnTo>
                  <a:lnTo>
                    <a:pt x="266" y="289"/>
                  </a:lnTo>
                  <a:lnTo>
                    <a:pt x="266" y="258"/>
                  </a:lnTo>
                  <a:lnTo>
                    <a:pt x="230" y="257"/>
                  </a:lnTo>
                  <a:lnTo>
                    <a:pt x="230" y="270"/>
                  </a:lnTo>
                  <a:lnTo>
                    <a:pt x="182" y="270"/>
                  </a:lnTo>
                  <a:lnTo>
                    <a:pt x="182" y="257"/>
                  </a:lnTo>
                  <a:lnTo>
                    <a:pt x="157" y="256"/>
                  </a:lnTo>
                  <a:lnTo>
                    <a:pt x="157" y="270"/>
                  </a:lnTo>
                  <a:lnTo>
                    <a:pt x="109" y="270"/>
                  </a:lnTo>
                  <a:lnTo>
                    <a:pt x="109" y="255"/>
                  </a:lnTo>
                  <a:lnTo>
                    <a:pt x="85" y="255"/>
                  </a:lnTo>
                  <a:lnTo>
                    <a:pt x="85" y="270"/>
                  </a:lnTo>
                  <a:lnTo>
                    <a:pt x="36" y="270"/>
                  </a:lnTo>
                  <a:lnTo>
                    <a:pt x="36" y="240"/>
                  </a:lnTo>
                  <a:lnTo>
                    <a:pt x="85" y="240"/>
                  </a:lnTo>
                  <a:lnTo>
                    <a:pt x="85" y="254"/>
                  </a:lnTo>
                  <a:lnTo>
                    <a:pt x="109" y="253"/>
                  </a:lnTo>
                  <a:lnTo>
                    <a:pt x="109" y="240"/>
                  </a:lnTo>
                  <a:lnTo>
                    <a:pt x="157" y="240"/>
                  </a:lnTo>
                  <a:lnTo>
                    <a:pt x="157" y="252"/>
                  </a:lnTo>
                  <a:lnTo>
                    <a:pt x="182" y="251"/>
                  </a:lnTo>
                  <a:lnTo>
                    <a:pt x="182" y="240"/>
                  </a:lnTo>
                  <a:lnTo>
                    <a:pt x="230" y="240"/>
                  </a:lnTo>
                  <a:lnTo>
                    <a:pt x="230" y="249"/>
                  </a:lnTo>
                  <a:lnTo>
                    <a:pt x="266" y="248"/>
                  </a:lnTo>
                  <a:lnTo>
                    <a:pt x="266" y="219"/>
                  </a:lnTo>
                  <a:lnTo>
                    <a:pt x="230" y="217"/>
                  </a:lnTo>
                  <a:lnTo>
                    <a:pt x="230" y="227"/>
                  </a:lnTo>
                  <a:lnTo>
                    <a:pt x="182" y="227"/>
                  </a:lnTo>
                  <a:lnTo>
                    <a:pt x="182" y="215"/>
                  </a:lnTo>
                  <a:lnTo>
                    <a:pt x="157" y="214"/>
                  </a:lnTo>
                  <a:lnTo>
                    <a:pt x="157" y="227"/>
                  </a:lnTo>
                  <a:lnTo>
                    <a:pt x="109" y="227"/>
                  </a:lnTo>
                  <a:lnTo>
                    <a:pt x="109" y="213"/>
                  </a:lnTo>
                  <a:lnTo>
                    <a:pt x="85" y="212"/>
                  </a:lnTo>
                  <a:lnTo>
                    <a:pt x="85" y="227"/>
                  </a:lnTo>
                  <a:lnTo>
                    <a:pt x="36" y="227"/>
                  </a:lnTo>
                  <a:lnTo>
                    <a:pt x="36" y="197"/>
                  </a:lnTo>
                  <a:lnTo>
                    <a:pt x="85" y="197"/>
                  </a:lnTo>
                  <a:lnTo>
                    <a:pt x="85" y="211"/>
                  </a:lnTo>
                  <a:lnTo>
                    <a:pt x="109" y="211"/>
                  </a:lnTo>
                  <a:lnTo>
                    <a:pt x="109" y="197"/>
                  </a:lnTo>
                  <a:lnTo>
                    <a:pt x="157" y="197"/>
                  </a:lnTo>
                  <a:lnTo>
                    <a:pt x="157" y="210"/>
                  </a:lnTo>
                  <a:lnTo>
                    <a:pt x="182" y="210"/>
                  </a:lnTo>
                  <a:lnTo>
                    <a:pt x="182" y="197"/>
                  </a:lnTo>
                  <a:lnTo>
                    <a:pt x="230" y="197"/>
                  </a:lnTo>
                  <a:lnTo>
                    <a:pt x="230" y="210"/>
                  </a:lnTo>
                  <a:lnTo>
                    <a:pt x="266" y="209"/>
                  </a:lnTo>
                  <a:lnTo>
                    <a:pt x="266" y="171"/>
                  </a:lnTo>
                  <a:lnTo>
                    <a:pt x="230" y="17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90" name="Freeform 21"/>
            <p:cNvSpPr>
              <a:spLocks/>
            </p:cNvSpPr>
            <p:nvPr/>
          </p:nvSpPr>
          <p:spPr bwMode="auto">
            <a:xfrm>
              <a:off x="2259013" y="2540000"/>
              <a:ext cx="38100" cy="3175"/>
            </a:xfrm>
            <a:custGeom>
              <a:avLst/>
              <a:gdLst>
                <a:gd name="T0" fmla="*/ 0 w 24"/>
                <a:gd name="T1" fmla="*/ 0 h 2"/>
                <a:gd name="T2" fmla="*/ 0 w 24"/>
                <a:gd name="T3" fmla="*/ 1 h 2"/>
                <a:gd name="T4" fmla="*/ 24 w 24"/>
                <a:gd name="T5" fmla="*/ 2 h 2"/>
                <a:gd name="T6" fmla="*/ 24 w 24"/>
                <a:gd name="T7" fmla="*/ 0 h 2"/>
                <a:gd name="T8" fmla="*/ 0 w 24"/>
                <a:gd name="T9" fmla="*/ 0 h 2"/>
              </a:gdLst>
              <a:ahLst/>
              <a:cxnLst>
                <a:cxn ang="0">
                  <a:pos x="T0" y="T1"/>
                </a:cxn>
                <a:cxn ang="0">
                  <a:pos x="T2" y="T3"/>
                </a:cxn>
                <a:cxn ang="0">
                  <a:pos x="T4" y="T5"/>
                </a:cxn>
                <a:cxn ang="0">
                  <a:pos x="T6" y="T7"/>
                </a:cxn>
                <a:cxn ang="0">
                  <a:pos x="T8" y="T9"/>
                </a:cxn>
              </a:cxnLst>
              <a:rect l="0" t="0" r="r" b="b"/>
              <a:pathLst>
                <a:path w="24" h="2">
                  <a:moveTo>
                    <a:pt x="0" y="0"/>
                  </a:moveTo>
                  <a:lnTo>
                    <a:pt x="0" y="1"/>
                  </a:lnTo>
                  <a:lnTo>
                    <a:pt x="24" y="2"/>
                  </a:lnTo>
                  <a:lnTo>
                    <a:pt x="24" y="0"/>
                  </a:lnTo>
                  <a:lnTo>
                    <a:pt x="0"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91" name="Rectangle 22"/>
            <p:cNvSpPr>
              <a:spLocks noChangeArrowheads="1"/>
            </p:cNvSpPr>
            <p:nvPr/>
          </p:nvSpPr>
          <p:spPr bwMode="auto">
            <a:xfrm>
              <a:off x="2259013" y="2466975"/>
              <a:ext cx="38100" cy="317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92" name="Freeform 23"/>
            <p:cNvSpPr>
              <a:spLocks/>
            </p:cNvSpPr>
            <p:nvPr/>
          </p:nvSpPr>
          <p:spPr bwMode="auto">
            <a:xfrm>
              <a:off x="2373313" y="2538413"/>
              <a:ext cx="39688" cy="7937"/>
            </a:xfrm>
            <a:custGeom>
              <a:avLst/>
              <a:gdLst>
                <a:gd name="T0" fmla="*/ 0 w 25"/>
                <a:gd name="T1" fmla="*/ 0 h 5"/>
                <a:gd name="T2" fmla="*/ 0 w 25"/>
                <a:gd name="T3" fmla="*/ 4 h 5"/>
                <a:gd name="T4" fmla="*/ 25 w 25"/>
                <a:gd name="T5" fmla="*/ 5 h 5"/>
                <a:gd name="T6" fmla="*/ 25 w 25"/>
                <a:gd name="T7" fmla="*/ 0 h 5"/>
                <a:gd name="T8" fmla="*/ 0 w 25"/>
                <a:gd name="T9" fmla="*/ 0 h 5"/>
              </a:gdLst>
              <a:ahLst/>
              <a:cxnLst>
                <a:cxn ang="0">
                  <a:pos x="T0" y="T1"/>
                </a:cxn>
                <a:cxn ang="0">
                  <a:pos x="T2" y="T3"/>
                </a:cxn>
                <a:cxn ang="0">
                  <a:pos x="T4" y="T5"/>
                </a:cxn>
                <a:cxn ang="0">
                  <a:pos x="T6" y="T7"/>
                </a:cxn>
                <a:cxn ang="0">
                  <a:pos x="T8" y="T9"/>
                </a:cxn>
              </a:cxnLst>
              <a:rect l="0" t="0" r="r" b="b"/>
              <a:pathLst>
                <a:path w="25" h="5">
                  <a:moveTo>
                    <a:pt x="0" y="0"/>
                  </a:moveTo>
                  <a:lnTo>
                    <a:pt x="0" y="4"/>
                  </a:lnTo>
                  <a:lnTo>
                    <a:pt x="25" y="5"/>
                  </a:lnTo>
                  <a:lnTo>
                    <a:pt x="25" y="0"/>
                  </a:lnTo>
                  <a:lnTo>
                    <a:pt x="0"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grpSp>
      <p:sp>
        <p:nvSpPr>
          <p:cNvPr id="1049" name="圓柱 1048"/>
          <p:cNvSpPr/>
          <p:nvPr/>
        </p:nvSpPr>
        <p:spPr>
          <a:xfrm>
            <a:off x="7954887" y="2824416"/>
            <a:ext cx="291010" cy="333411"/>
          </a:xfrm>
          <a:prstGeom prst="can">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1" name="綵帶 (向上) 1050"/>
          <p:cNvSpPr/>
          <p:nvPr/>
        </p:nvSpPr>
        <p:spPr>
          <a:xfrm>
            <a:off x="7391431" y="3212976"/>
            <a:ext cx="708961" cy="259209"/>
          </a:xfrm>
          <a:prstGeom prst="ribbon2">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6" name="文字方塊 195"/>
          <p:cNvSpPr txBox="1"/>
          <p:nvPr/>
        </p:nvSpPr>
        <p:spPr>
          <a:xfrm>
            <a:off x="3058143" y="5626114"/>
            <a:ext cx="4009432" cy="646331"/>
          </a:xfrm>
          <a:prstGeom prst="rect">
            <a:avLst/>
          </a:prstGeom>
          <a:noFill/>
        </p:spPr>
        <p:txBody>
          <a:bodyPr wrap="none" rtlCol="0">
            <a:spAutoFit/>
          </a:bodyPr>
          <a:lstStyle/>
          <a:p>
            <a:pPr algn="ctr"/>
            <a:r>
              <a:rPr lang="en-US" altLang="zh-TW" b="1" dirty="0" smtClean="0"/>
              <a:t>Mobile Inventory/Product</a:t>
            </a:r>
          </a:p>
          <a:p>
            <a:pPr algn="ctr"/>
            <a:r>
              <a:rPr lang="en-US" altLang="zh-TW" b="1" dirty="0" smtClean="0"/>
              <a:t>Location Tracking &amp; Monitoring</a:t>
            </a:r>
            <a:endParaRPr lang="zh-TW" altLang="en-US" b="1" dirty="0"/>
          </a:p>
        </p:txBody>
      </p:sp>
      <p:sp>
        <p:nvSpPr>
          <p:cNvPr id="197" name="文字方塊 196"/>
          <p:cNvSpPr txBox="1"/>
          <p:nvPr/>
        </p:nvSpPr>
        <p:spPr>
          <a:xfrm>
            <a:off x="6704187" y="3573016"/>
            <a:ext cx="2116285" cy="738664"/>
          </a:xfrm>
          <a:prstGeom prst="rect">
            <a:avLst/>
          </a:prstGeom>
          <a:noFill/>
        </p:spPr>
        <p:txBody>
          <a:bodyPr wrap="none" rtlCol="0">
            <a:spAutoFit/>
          </a:bodyPr>
          <a:lstStyle/>
          <a:p>
            <a:pPr algn="ctr"/>
            <a:r>
              <a:rPr lang="en-US" altLang="zh-TW" sz="1400" dirty="0" smtClean="0"/>
              <a:t>Information on services,</a:t>
            </a:r>
          </a:p>
          <a:p>
            <a:pPr algn="ctr"/>
            <a:r>
              <a:rPr lang="en-US" altLang="zh-TW" sz="1400" dirty="0" smtClean="0"/>
              <a:t>places, and mobile</a:t>
            </a:r>
          </a:p>
          <a:p>
            <a:pPr algn="ctr"/>
            <a:r>
              <a:rPr lang="en-US" altLang="zh-TW" sz="1400" dirty="0" smtClean="0"/>
              <a:t>information services</a:t>
            </a:r>
            <a:endParaRPr lang="zh-TW" altLang="en-US" sz="1400" dirty="0"/>
          </a:p>
        </p:txBody>
      </p:sp>
      <p:sp>
        <p:nvSpPr>
          <p:cNvPr id="198" name="文字方塊 197"/>
          <p:cNvSpPr txBox="1"/>
          <p:nvPr/>
        </p:nvSpPr>
        <p:spPr>
          <a:xfrm>
            <a:off x="6876256" y="4437112"/>
            <a:ext cx="1819730" cy="369332"/>
          </a:xfrm>
          <a:prstGeom prst="rect">
            <a:avLst/>
          </a:prstGeom>
          <a:noFill/>
        </p:spPr>
        <p:txBody>
          <a:bodyPr wrap="none" rtlCol="0">
            <a:spAutoFit/>
          </a:bodyPr>
          <a:lstStyle/>
          <a:p>
            <a:pPr algn="ctr"/>
            <a:r>
              <a:rPr lang="en-US" altLang="zh-TW" b="1" dirty="0" smtClean="0"/>
              <a:t>Location-Info</a:t>
            </a:r>
            <a:endParaRPr lang="zh-TW" altLang="en-US" b="1" dirty="0"/>
          </a:p>
        </p:txBody>
      </p:sp>
    </p:spTree>
    <p:extLst>
      <p:ext uri="{BB962C8B-B14F-4D97-AF65-F5344CB8AC3E}">
        <p14:creationId xmlns:p14="http://schemas.microsoft.com/office/powerpoint/2010/main" val="12773632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107</a:t>
            </a:fld>
            <a:endParaRPr lang="zh-TW" altLang="en-US"/>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1147357574"/>
              </p:ext>
            </p:extLst>
          </p:nvPr>
        </p:nvGraphicFramePr>
        <p:xfrm>
          <a:off x="0" y="-27384"/>
          <a:ext cx="9144003" cy="6888480"/>
        </p:xfrm>
        <a:graphic>
          <a:graphicData uri="http://schemas.openxmlformats.org/drawingml/2006/table">
            <a:tbl>
              <a:tblPr firstRow="1" bandRow="1">
                <a:tableStyleId>{5C22544A-7EE6-4342-B048-85BDC9FD1C3A}</a:tableStyleId>
              </a:tblPr>
              <a:tblGrid>
                <a:gridCol w="1572051"/>
                <a:gridCol w="4080069"/>
                <a:gridCol w="3491883"/>
              </a:tblGrid>
              <a:tr h="370840">
                <a:tc>
                  <a:txBody>
                    <a:bodyPr/>
                    <a:lstStyle/>
                    <a:p>
                      <a:r>
                        <a:rPr lang="en-US" altLang="zh-TW" dirty="0" smtClean="0"/>
                        <a:t>Location-Based Services</a:t>
                      </a:r>
                      <a:endParaRPr lang="zh-TW" altLang="en-US" dirty="0"/>
                    </a:p>
                  </a:txBody>
                  <a:tcPr/>
                </a:tc>
                <a:tc>
                  <a:txBody>
                    <a:bodyPr/>
                    <a:lstStyle/>
                    <a:p>
                      <a:r>
                        <a:rPr lang="en-US" altLang="zh-TW" dirty="0" smtClean="0"/>
                        <a:t>Applications</a:t>
                      </a:r>
                      <a:endParaRPr lang="zh-TW" altLang="en-US" dirty="0"/>
                    </a:p>
                  </a:txBody>
                  <a:tcPr/>
                </a:tc>
                <a:tc>
                  <a:txBody>
                    <a:bodyPr/>
                    <a:lstStyle/>
                    <a:p>
                      <a:r>
                        <a:rPr lang="en-US" altLang="zh-TW" dirty="0" smtClean="0"/>
                        <a:t>Required Quality of Service (</a:t>
                      </a:r>
                      <a:r>
                        <a:rPr lang="en-US" altLang="zh-TW" dirty="0" err="1" smtClean="0"/>
                        <a:t>QoS</a:t>
                      </a:r>
                      <a:r>
                        <a:rPr lang="en-US" altLang="zh-TW" dirty="0" smtClean="0"/>
                        <a:t>)</a:t>
                      </a:r>
                      <a:endParaRPr lang="zh-TW" altLang="en-US"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Information/</a:t>
                      </a:r>
                    </a:p>
                    <a:p>
                      <a:r>
                        <a:rPr kumimoji="0" lang="en-US" altLang="zh-TW" sz="1800" b="0" i="0" u="none" strike="noStrike" kern="1200" baseline="0" dirty="0" smtClean="0">
                          <a:solidFill>
                            <a:schemeClr val="dk1"/>
                          </a:solidFill>
                          <a:latin typeface="+mn-lt"/>
                          <a:ea typeface="+mn-ea"/>
                          <a:cs typeface="+mn-cs"/>
                        </a:rPr>
                        <a:t>directory services</a:t>
                      </a:r>
                      <a:endParaRPr lang="zh-TW" altLang="en-US" dirty="0"/>
                    </a:p>
                  </a:txBody>
                  <a:tcPr/>
                </a:tc>
                <a:tc>
                  <a:txBody>
                    <a:bodyPr/>
                    <a:lstStyle/>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Dynamic yellow pages that automatically informs consumer of location of nearest hospitals, restaurants, shopping malls and theatre, and ATM</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Nearest parking lot, drug store or gas Station</a:t>
                      </a:r>
                      <a:endParaRPr lang="zh-TW" altLang="en-US" sz="1600" dirty="0"/>
                    </a:p>
                  </a:txBody>
                  <a:tcPr/>
                </a:tc>
                <a:tc>
                  <a:txBody>
                    <a:bodyPr/>
                    <a:lstStyle/>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Location accuracy of a tens of meters</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Response time of few seconds</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Need for high reliability (98%–99%)</a:t>
                      </a:r>
                      <a:endParaRPr lang="zh-TW" altLang="en-US" sz="1600"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Tracking and</a:t>
                      </a:r>
                    </a:p>
                    <a:p>
                      <a:r>
                        <a:rPr kumimoji="0" lang="en-US" altLang="zh-TW" sz="1800" b="0" i="0" u="none" strike="noStrike" kern="1200" baseline="0" dirty="0" smtClean="0">
                          <a:solidFill>
                            <a:schemeClr val="dk1"/>
                          </a:solidFill>
                          <a:latin typeface="+mn-lt"/>
                          <a:ea typeface="+mn-ea"/>
                          <a:cs typeface="+mn-cs"/>
                        </a:rPr>
                        <a:t>navigation services</a:t>
                      </a:r>
                      <a:endParaRPr lang="zh-TW" altLang="en-US" dirty="0"/>
                    </a:p>
                  </a:txBody>
                  <a:tcPr/>
                </a:tc>
                <a:tc>
                  <a:txBody>
                    <a:bodyPr/>
                    <a:lstStyle/>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Tracking of children, locating lost pets</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Locating friends in a particular area</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Tracking stolen vehicles, asset tracking</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Dynamic navigational guidance</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Voice-enabled route description</a:t>
                      </a:r>
                      <a:endParaRPr lang="zh-TW" altLang="en-US" sz="1600" dirty="0"/>
                    </a:p>
                  </a:txBody>
                  <a:tcPr/>
                </a:tc>
                <a:tc>
                  <a:txBody>
                    <a:bodyPr/>
                    <a:lstStyle/>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Location accuracy of few meters</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Response time of few seconds</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Need for very high reliability (Goal should be 100%)</a:t>
                      </a:r>
                      <a:endParaRPr lang="zh-TW" altLang="en-US" sz="1600"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Emergency services</a:t>
                      </a:r>
                      <a:endParaRPr lang="zh-TW" altLang="en-US" dirty="0"/>
                    </a:p>
                  </a:txBody>
                  <a:tcPr/>
                </a:tc>
                <a:tc>
                  <a:txBody>
                    <a:bodyPr/>
                    <a:lstStyle/>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Roadside assistance</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Search and rescue missions</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Police and fire response</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Emergency medical ambulance, E911</a:t>
                      </a:r>
                      <a:endParaRPr lang="zh-TW" altLang="en-US" sz="1600" dirty="0"/>
                    </a:p>
                  </a:txBody>
                  <a:tcPr/>
                </a:tc>
                <a:tc>
                  <a:txBody>
                    <a:bodyPr/>
                    <a:lstStyle/>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Location accuracy of a tens of meter</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Response time of few seconds or less</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Need for very high reliability (Goal should be 100%)</a:t>
                      </a:r>
                      <a:endParaRPr lang="zh-TW" altLang="en-US" sz="1600"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Location-based</a:t>
                      </a:r>
                    </a:p>
                    <a:p>
                      <a:r>
                        <a:rPr kumimoji="0" lang="en-US" altLang="zh-TW" sz="1800" b="0" i="0" u="none" strike="noStrike" kern="1200" baseline="0" dirty="0" smtClean="0">
                          <a:solidFill>
                            <a:schemeClr val="dk1"/>
                          </a:solidFill>
                          <a:latin typeface="+mn-lt"/>
                          <a:ea typeface="+mn-ea"/>
                          <a:cs typeface="+mn-cs"/>
                        </a:rPr>
                        <a:t>advertising</a:t>
                      </a:r>
                      <a:endParaRPr lang="zh-TW" altLang="en-US" dirty="0"/>
                    </a:p>
                  </a:txBody>
                  <a:tcPr/>
                </a:tc>
                <a:tc>
                  <a:txBody>
                    <a:bodyPr/>
                    <a:lstStyle/>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Wireless coupon presentation, targeted &amp; customized ads</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Marketing promotions and alerts</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Customer notification and identification in the neighborhood store</a:t>
                      </a:r>
                      <a:endParaRPr lang="zh-TW" altLang="en-US" sz="1600" dirty="0"/>
                    </a:p>
                  </a:txBody>
                  <a:tcPr/>
                </a:tc>
                <a:tc>
                  <a:txBody>
                    <a:bodyPr/>
                    <a:lstStyle/>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Location accuracy of few meters</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Response time of a minute</a:t>
                      </a:r>
                    </a:p>
                    <a:p>
                      <a:pPr marL="285750" indent="-285750">
                        <a:buFont typeface="Arial" pitchFamily="34" charset="0"/>
                        <a:buChar char="•"/>
                      </a:pPr>
                      <a:r>
                        <a:rPr kumimoji="0" lang="en-US" altLang="zh-TW" sz="1600" b="0" i="0" u="none" strike="noStrike" kern="1200" baseline="0" dirty="0" smtClean="0">
                          <a:solidFill>
                            <a:schemeClr val="dk1"/>
                          </a:solidFill>
                          <a:latin typeface="+mn-lt"/>
                          <a:ea typeface="+mn-ea"/>
                          <a:cs typeface="+mn-cs"/>
                        </a:rPr>
                        <a:t>Need for high reliability (98–99%)</a:t>
                      </a:r>
                      <a:endParaRPr lang="zh-TW" altLang="en-US" sz="1600" dirty="0"/>
                    </a:p>
                  </a:txBody>
                  <a:tcPr/>
                </a:tc>
              </a:tr>
            </a:tbl>
          </a:graphicData>
        </a:graphic>
      </p:graphicFrame>
    </p:spTree>
    <p:extLst>
      <p:ext uri="{BB962C8B-B14F-4D97-AF65-F5344CB8AC3E}">
        <p14:creationId xmlns:p14="http://schemas.microsoft.com/office/powerpoint/2010/main" val="262681379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Characteristics of location-based </a:t>
            </a:r>
            <a:r>
              <a:rPr lang="en-US" altLang="zh-TW" dirty="0" smtClean="0"/>
              <a:t>services (1/2)</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108</a:t>
            </a:fld>
            <a:endParaRPr lang="zh-TW" altLang="en-US"/>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1704639130"/>
              </p:ext>
            </p:extLst>
          </p:nvPr>
        </p:nvGraphicFramePr>
        <p:xfrm>
          <a:off x="323528" y="1484784"/>
          <a:ext cx="8504238" cy="5217160"/>
        </p:xfrm>
        <a:graphic>
          <a:graphicData uri="http://schemas.openxmlformats.org/drawingml/2006/table">
            <a:tbl>
              <a:tblPr firstRow="1" bandRow="1">
                <a:tableStyleId>{5C22544A-7EE6-4342-B048-85BDC9FD1C3A}</a:tableStyleId>
              </a:tblPr>
              <a:tblGrid>
                <a:gridCol w="1894111"/>
                <a:gridCol w="6610127"/>
              </a:tblGrid>
              <a:tr h="370840">
                <a:tc>
                  <a:txBody>
                    <a:bodyPr/>
                    <a:lstStyle/>
                    <a:p>
                      <a:r>
                        <a:rPr lang="en-US" altLang="zh-TW" dirty="0" smtClean="0"/>
                        <a:t>Types of LBS</a:t>
                      </a:r>
                      <a:endParaRPr lang="zh-TW" altLang="en-US" dirty="0"/>
                    </a:p>
                  </a:txBody>
                  <a:tcPr/>
                </a:tc>
                <a:tc>
                  <a:txBody>
                    <a:bodyPr/>
                    <a:lstStyle/>
                    <a:p>
                      <a:r>
                        <a:rPr lang="en-US" altLang="zh-TW" dirty="0" smtClean="0"/>
                        <a:t>Characteristics</a:t>
                      </a:r>
                      <a:endParaRPr lang="zh-TW" altLang="en-US"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Person-oriented LBS</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Consists of applications where a service is user based</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User usually controls how location information is collected and utilized</a:t>
                      </a:r>
                      <a:endParaRPr lang="zh-TW" altLang="en-US"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Device-oriented LBS</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Applications are external to user</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Person or the device located is not controlling the service</a:t>
                      </a:r>
                      <a:endParaRPr lang="zh-TW" altLang="en-US"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Push versus </a:t>
                      </a:r>
                      <a:r>
                        <a:rPr kumimoji="0" lang="en-US" altLang="zh-TW" sz="1800" b="0" i="0" u="none" strike="noStrike" kern="1200" baseline="0" dirty="0" err="1" smtClean="0">
                          <a:solidFill>
                            <a:schemeClr val="dk1"/>
                          </a:solidFill>
                          <a:latin typeface="+mn-lt"/>
                          <a:ea typeface="+mn-ea"/>
                          <a:cs typeface="+mn-cs"/>
                        </a:rPr>
                        <a:t>pullbase</a:t>
                      </a:r>
                      <a:r>
                        <a:rPr kumimoji="0" lang="en-US" altLang="zh-TW" sz="1800" b="0" i="0" u="none" strike="noStrike" kern="1200" baseline="0" dirty="0" smtClean="0">
                          <a:solidFill>
                            <a:schemeClr val="dk1"/>
                          </a:solidFill>
                          <a:latin typeface="+mn-lt"/>
                          <a:ea typeface="+mn-ea"/>
                          <a:cs typeface="+mn-cs"/>
                        </a:rPr>
                        <a:t> applications</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Push-based: information delivered to the mobile terminal (end user) automatically when certain event occurs</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Pull-based: Mobile terminal (end user) initiates the request</a:t>
                      </a:r>
                      <a:endParaRPr lang="zh-TW" altLang="en-US"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Direct versus indirect profile</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Based on how the user profile is collected: directly from the user during the set up phase, by tracking the user’s behavior pattern or from third parties</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Security and privacy issues become critical to maintain user trust and to avoid fraudulent activities</a:t>
                      </a:r>
                      <a:endParaRPr lang="zh-TW" altLang="en-US"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Availability of profile information</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Profile information requested on the fly or already available to the LBS</a:t>
                      </a:r>
                      <a:endParaRPr lang="zh-TW" altLang="en-US" dirty="0"/>
                    </a:p>
                  </a:txBody>
                  <a:tcPr/>
                </a:tc>
              </a:tr>
            </a:tbl>
          </a:graphicData>
        </a:graphic>
      </p:graphicFrame>
    </p:spTree>
    <p:extLst>
      <p:ext uri="{BB962C8B-B14F-4D97-AF65-F5344CB8AC3E}">
        <p14:creationId xmlns:p14="http://schemas.microsoft.com/office/powerpoint/2010/main" val="416692744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p:cNvGraphicFramePr>
          <p:nvPr>
            <p:extLst>
              <p:ext uri="{D42A27DB-BD31-4B8C-83A1-F6EECF244321}">
                <p14:modId xmlns:p14="http://schemas.microsoft.com/office/powerpoint/2010/main" val="76673749"/>
              </p:ext>
            </p:extLst>
          </p:nvPr>
        </p:nvGraphicFramePr>
        <p:xfrm>
          <a:off x="323528" y="836712"/>
          <a:ext cx="8504238" cy="6040120"/>
        </p:xfrm>
        <a:graphic>
          <a:graphicData uri="http://schemas.openxmlformats.org/drawingml/2006/table">
            <a:tbl>
              <a:tblPr firstRow="1" bandRow="1">
                <a:tableStyleId>{5C22544A-7EE6-4342-B048-85BDC9FD1C3A}</a:tableStyleId>
              </a:tblPr>
              <a:tblGrid>
                <a:gridCol w="1894111"/>
                <a:gridCol w="6610127"/>
              </a:tblGrid>
              <a:tr h="370840">
                <a:tc>
                  <a:txBody>
                    <a:bodyPr/>
                    <a:lstStyle/>
                    <a:p>
                      <a:r>
                        <a:rPr lang="en-US" altLang="zh-TW" dirty="0" smtClean="0"/>
                        <a:t>Types of LBS</a:t>
                      </a:r>
                      <a:endParaRPr lang="zh-TW" altLang="en-US" dirty="0"/>
                    </a:p>
                  </a:txBody>
                  <a:tcPr/>
                </a:tc>
                <a:tc>
                  <a:txBody>
                    <a:bodyPr/>
                    <a:lstStyle/>
                    <a:p>
                      <a:r>
                        <a:rPr lang="en-US" altLang="zh-TW" dirty="0" smtClean="0"/>
                        <a:t>Characteristics</a:t>
                      </a:r>
                      <a:endParaRPr lang="zh-TW" altLang="en-US"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Mobility and Interaction</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Range of mobility scenarios exist based on combinations of mobility of users and network components</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The level and type of interactions depend the mobility scenario</a:t>
                      </a:r>
                      <a:endParaRPr lang="zh-TW" altLang="en-US"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State of interaction</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Stateless interaction: Each request is an independent transaction unrelated to previous request</a:t>
                      </a:r>
                    </a:p>
                    <a:p>
                      <a:pPr marL="285750" indent="-285750">
                        <a:buFont typeface="Arial" pitchFamily="34" charset="0"/>
                        <a:buChar char="•"/>
                      </a:pPr>
                      <a:r>
                        <a:rPr kumimoji="0" lang="en-US" altLang="zh-TW" sz="1800" b="0" i="0" u="none" strike="noStrike" kern="1200" baseline="0" dirty="0" err="1" smtClean="0">
                          <a:solidFill>
                            <a:schemeClr val="dk1"/>
                          </a:solidFill>
                          <a:latin typeface="+mn-lt"/>
                          <a:ea typeface="+mn-ea"/>
                          <a:cs typeface="+mn-cs"/>
                        </a:rPr>
                        <a:t>Stateful</a:t>
                      </a:r>
                      <a:r>
                        <a:rPr kumimoji="0" lang="en-US" altLang="zh-TW" sz="1800" b="0" i="0" u="none" strike="noStrike" kern="1200" baseline="0" dirty="0" smtClean="0">
                          <a:solidFill>
                            <a:schemeClr val="dk1"/>
                          </a:solidFill>
                          <a:latin typeface="+mn-lt"/>
                          <a:ea typeface="+mn-ea"/>
                          <a:cs typeface="+mn-cs"/>
                        </a:rPr>
                        <a:t> interaction: The LBS preserves the state across service requests (beneficial to for forecasting future transactions, requests and behavior)</a:t>
                      </a:r>
                      <a:endParaRPr lang="zh-TW" altLang="en-US"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Static versus</a:t>
                      </a:r>
                    </a:p>
                    <a:p>
                      <a:r>
                        <a:rPr kumimoji="0" lang="en-US" altLang="zh-TW" sz="1800" b="0" i="0" u="none" strike="noStrike" kern="1200" baseline="0" dirty="0" smtClean="0">
                          <a:solidFill>
                            <a:schemeClr val="dk1"/>
                          </a:solidFill>
                          <a:latin typeface="+mn-lt"/>
                          <a:ea typeface="+mn-ea"/>
                          <a:cs typeface="+mn-cs"/>
                        </a:rPr>
                        <a:t>dynamic information</a:t>
                      </a:r>
                    </a:p>
                    <a:p>
                      <a:r>
                        <a:rPr kumimoji="0" lang="en-US" altLang="zh-TW" sz="1800" b="0" i="0" u="none" strike="noStrike" kern="1200" baseline="0" dirty="0" smtClean="0">
                          <a:solidFill>
                            <a:schemeClr val="dk1"/>
                          </a:solidFill>
                          <a:latin typeface="+mn-lt"/>
                          <a:ea typeface="+mn-ea"/>
                          <a:cs typeface="+mn-cs"/>
                        </a:rPr>
                        <a:t>source</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Static: Data about historical buildings and landmarks, places of attraction, hotels and restaurants, maps</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Dynamic: Information that changes with time (weather, traffic and road conditions)</a:t>
                      </a:r>
                      <a:endParaRPr lang="zh-TW" altLang="en-US"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Source of location</a:t>
                      </a:r>
                    </a:p>
                    <a:p>
                      <a:r>
                        <a:rPr kumimoji="0" lang="en-US" altLang="zh-TW" sz="1800" b="0" i="0" u="none" strike="noStrike" kern="1200" baseline="0" dirty="0" smtClean="0">
                          <a:solidFill>
                            <a:schemeClr val="dk1"/>
                          </a:solidFill>
                          <a:latin typeface="+mn-lt"/>
                          <a:ea typeface="+mn-ea"/>
                          <a:cs typeface="+mn-cs"/>
                        </a:rPr>
                        <a:t>information</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Location information provided by the user or the network infrastructure or by a third party.</a:t>
                      </a:r>
                      <a:endParaRPr lang="zh-TW" altLang="en-US"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Accuracy of location</a:t>
                      </a:r>
                    </a:p>
                    <a:p>
                      <a:r>
                        <a:rPr kumimoji="0" lang="en-US" altLang="zh-TW" sz="1800" b="0" i="0" u="none" strike="noStrike" kern="1200" baseline="0" dirty="0" smtClean="0">
                          <a:solidFill>
                            <a:schemeClr val="dk1"/>
                          </a:solidFill>
                          <a:latin typeface="+mn-lt"/>
                          <a:ea typeface="+mn-ea"/>
                          <a:cs typeface="+mn-cs"/>
                        </a:rPr>
                        <a:t>information</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Depending on the positioning technology used in the network infrastructure, different accuracy for localization request of mobile terminals result.</a:t>
                      </a:r>
                      <a:endParaRPr lang="zh-TW" altLang="en-US" dirty="0"/>
                    </a:p>
                  </a:txBody>
                  <a:tcPr/>
                </a:tc>
              </a:tr>
            </a:tbl>
          </a:graphicData>
        </a:graphic>
      </p:graphicFrame>
      <p:sp>
        <p:nvSpPr>
          <p:cNvPr id="2" name="標題 1"/>
          <p:cNvSpPr>
            <a:spLocks noGrp="1"/>
          </p:cNvSpPr>
          <p:nvPr>
            <p:ph type="title"/>
          </p:nvPr>
        </p:nvSpPr>
        <p:spPr/>
        <p:txBody>
          <a:bodyPr>
            <a:normAutofit fontScale="90000"/>
          </a:bodyPr>
          <a:lstStyle/>
          <a:p>
            <a:r>
              <a:rPr lang="en-US" altLang="zh-TW" dirty="0"/>
              <a:t>Characteristics of location-based </a:t>
            </a:r>
            <a:r>
              <a:rPr lang="en-US" altLang="zh-TW" dirty="0" smtClean="0"/>
              <a:t>services (2/2)</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109</a:t>
            </a:fld>
            <a:endParaRPr lang="zh-TW" altLang="en-US"/>
          </a:p>
        </p:txBody>
      </p:sp>
      <p:sp>
        <p:nvSpPr>
          <p:cNvPr id="4" name="內容版面配置區 3"/>
          <p:cNvSpPr>
            <a:spLocks noGrp="1"/>
          </p:cNvSpPr>
          <p:nvPr>
            <p:ph sz="quarter" idx="1"/>
          </p:nvPr>
        </p:nvSpPr>
        <p:spPr/>
        <p:txBody>
          <a:bodyPr/>
          <a:lstStyle/>
          <a:p>
            <a:endParaRPr lang="zh-TW" altLang="en-US" dirty="0"/>
          </a:p>
        </p:txBody>
      </p:sp>
    </p:spTree>
    <p:extLst>
      <p:ext uri="{BB962C8B-B14F-4D97-AF65-F5344CB8AC3E}">
        <p14:creationId xmlns:p14="http://schemas.microsoft.com/office/powerpoint/2010/main" val="22528288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Four I’s see more than two: Mobile social media advice</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11</a:t>
            </a:fld>
            <a:endParaRPr lang="zh-TW" altLang="en-US"/>
          </a:p>
        </p:txBody>
      </p:sp>
      <p:sp>
        <p:nvSpPr>
          <p:cNvPr id="4" name="內容版面配置區 3"/>
          <p:cNvSpPr>
            <a:spLocks noGrp="1"/>
          </p:cNvSpPr>
          <p:nvPr>
            <p:ph sz="quarter" idx="1"/>
          </p:nvPr>
        </p:nvSpPr>
        <p:spPr/>
        <p:txBody>
          <a:bodyPr>
            <a:normAutofit fontScale="85000" lnSpcReduction="10000"/>
          </a:bodyPr>
          <a:lstStyle/>
          <a:p>
            <a:r>
              <a:rPr lang="en-US" altLang="zh-TW" dirty="0"/>
              <a:t>Mobile social media offer two </a:t>
            </a:r>
            <a:r>
              <a:rPr lang="en-US" altLang="zh-TW" dirty="0" smtClean="0"/>
              <a:t>pieces of </a:t>
            </a:r>
            <a:r>
              <a:rPr lang="en-US" altLang="zh-TW" dirty="0"/>
              <a:t>information not available through any </a:t>
            </a:r>
            <a:r>
              <a:rPr lang="en-US" altLang="zh-TW" dirty="0" smtClean="0"/>
              <a:t>other channel</a:t>
            </a:r>
            <a:r>
              <a:rPr lang="en-US" altLang="zh-TW" dirty="0"/>
              <a:t>: data on the consumer’s time and </a:t>
            </a:r>
            <a:r>
              <a:rPr lang="en-US" altLang="zh-TW" dirty="0" smtClean="0"/>
              <a:t>place. This </a:t>
            </a:r>
            <a:r>
              <a:rPr lang="en-US" altLang="zh-TW" dirty="0"/>
              <a:t>makes it possible for businesses to see clients </a:t>
            </a:r>
            <a:r>
              <a:rPr lang="en-US" altLang="zh-TW" dirty="0" smtClean="0"/>
              <a:t>in a </a:t>
            </a:r>
            <a:r>
              <a:rPr lang="en-US" altLang="zh-TW" dirty="0"/>
              <a:t>completely different light</a:t>
            </a:r>
            <a:r>
              <a:rPr lang="en-US" altLang="zh-TW" dirty="0" smtClean="0"/>
              <a:t>.</a:t>
            </a:r>
          </a:p>
          <a:p>
            <a:r>
              <a:rPr lang="en-US" altLang="zh-TW" dirty="0" smtClean="0"/>
              <a:t>And </a:t>
            </a:r>
            <a:r>
              <a:rPr lang="en-US" altLang="zh-TW" dirty="0"/>
              <a:t>since it is </a:t>
            </a:r>
            <a:r>
              <a:rPr lang="en-US" altLang="zh-TW" dirty="0" smtClean="0"/>
              <a:t>commonly said </a:t>
            </a:r>
            <a:r>
              <a:rPr lang="en-US" altLang="zh-TW" dirty="0"/>
              <a:t>that four eyes see more than two, </a:t>
            </a:r>
            <a:r>
              <a:rPr lang="en-US" altLang="zh-TW" dirty="0" smtClean="0"/>
              <a:t>we have </a:t>
            </a:r>
            <a:r>
              <a:rPr lang="en-US" altLang="zh-TW" dirty="0"/>
              <a:t>developed the ‘</a:t>
            </a:r>
            <a:r>
              <a:rPr lang="en-US" altLang="zh-TW" dirty="0">
                <a:solidFill>
                  <a:srgbClr val="0000CC"/>
                </a:solidFill>
              </a:rPr>
              <a:t>Four I</a:t>
            </a:r>
            <a:r>
              <a:rPr lang="en-US" altLang="zh-TW" dirty="0"/>
              <a:t>’s’ of mobile social </a:t>
            </a:r>
            <a:r>
              <a:rPr lang="en-US" altLang="zh-TW" dirty="0" smtClean="0"/>
              <a:t>media usage </a:t>
            </a:r>
            <a:r>
              <a:rPr lang="en-US" altLang="zh-TW" dirty="0"/>
              <a:t>to help firms entertaining this new </a:t>
            </a:r>
            <a:r>
              <a:rPr lang="en-US" altLang="zh-TW" dirty="0" smtClean="0"/>
              <a:t>environment.</a:t>
            </a:r>
          </a:p>
          <a:p>
            <a:pPr lvl="1"/>
            <a:r>
              <a:rPr lang="en-US" altLang="zh-TW" dirty="0" smtClean="0"/>
              <a:t>First</a:t>
            </a:r>
            <a:r>
              <a:rPr lang="en-US" altLang="zh-TW" dirty="0"/>
              <a:t>–—and to the greatest extent possible</a:t>
            </a:r>
            <a:r>
              <a:rPr lang="en-US" altLang="zh-TW" dirty="0" smtClean="0"/>
              <a:t>–— companies </a:t>
            </a:r>
            <a:r>
              <a:rPr lang="en-US" altLang="zh-TW" dirty="0"/>
              <a:t>should try to </a:t>
            </a:r>
            <a:r>
              <a:rPr lang="en-US" altLang="zh-TW" dirty="0">
                <a:solidFill>
                  <a:srgbClr val="0000CC"/>
                </a:solidFill>
              </a:rPr>
              <a:t>integrate</a:t>
            </a:r>
            <a:r>
              <a:rPr lang="en-US" altLang="zh-TW" dirty="0"/>
              <a:t> their mobile </a:t>
            </a:r>
            <a:r>
              <a:rPr lang="en-US" altLang="zh-TW" dirty="0" smtClean="0"/>
              <a:t>social media </a:t>
            </a:r>
            <a:r>
              <a:rPr lang="en-US" altLang="zh-TW" dirty="0"/>
              <a:t>activities into the lives of users, to </a:t>
            </a:r>
            <a:r>
              <a:rPr lang="en-US" altLang="zh-TW" dirty="0" smtClean="0"/>
              <a:t>avoid being </a:t>
            </a:r>
            <a:r>
              <a:rPr lang="en-US" altLang="zh-TW" dirty="0"/>
              <a:t>a </a:t>
            </a:r>
            <a:r>
              <a:rPr lang="en-US" altLang="zh-TW" dirty="0" smtClean="0"/>
              <a:t>nuisance. Second</a:t>
            </a:r>
            <a:r>
              <a:rPr lang="en-US" altLang="zh-TW" dirty="0"/>
              <a:t>, such integration can </a:t>
            </a:r>
            <a:r>
              <a:rPr lang="en-US" altLang="zh-TW" dirty="0" smtClean="0"/>
              <a:t>be achieved </a:t>
            </a:r>
            <a:r>
              <a:rPr lang="en-US" altLang="zh-TW" dirty="0"/>
              <a:t>by </a:t>
            </a:r>
            <a:r>
              <a:rPr lang="en-US" altLang="zh-TW" dirty="0">
                <a:solidFill>
                  <a:srgbClr val="0000CC"/>
                </a:solidFill>
              </a:rPr>
              <a:t>individualizing</a:t>
            </a:r>
            <a:r>
              <a:rPr lang="en-US" altLang="zh-TW" dirty="0"/>
              <a:t> activities to take </a:t>
            </a:r>
            <a:r>
              <a:rPr lang="en-US" altLang="zh-TW" dirty="0" smtClean="0"/>
              <a:t>account of </a:t>
            </a:r>
            <a:r>
              <a:rPr lang="en-US" altLang="zh-TW" dirty="0"/>
              <a:t>each user’s preferences and interests, </a:t>
            </a:r>
            <a:r>
              <a:rPr lang="en-US" altLang="zh-TW" dirty="0" smtClean="0"/>
              <a:t>and provide </a:t>
            </a:r>
            <a:r>
              <a:rPr lang="en-US" altLang="zh-TW" dirty="0"/>
              <a:t>the opportunity to, third, </a:t>
            </a:r>
            <a:r>
              <a:rPr lang="en-US" altLang="zh-TW" dirty="0">
                <a:solidFill>
                  <a:srgbClr val="0000CC"/>
                </a:solidFill>
              </a:rPr>
              <a:t>involve</a:t>
            </a:r>
            <a:r>
              <a:rPr lang="en-US" altLang="zh-TW" dirty="0"/>
              <a:t> the </a:t>
            </a:r>
            <a:r>
              <a:rPr lang="en-US" altLang="zh-TW" dirty="0" smtClean="0"/>
              <a:t>user through </a:t>
            </a:r>
            <a:r>
              <a:rPr lang="en-US" altLang="zh-TW" dirty="0"/>
              <a:t>engaging in conversation. If firms are </a:t>
            </a:r>
            <a:r>
              <a:rPr lang="en-US" altLang="zh-TW" dirty="0" smtClean="0"/>
              <a:t>really lucky</a:t>
            </a:r>
            <a:r>
              <a:rPr lang="en-US" altLang="zh-TW" dirty="0"/>
              <a:t>, they might, fourth, even </a:t>
            </a:r>
            <a:r>
              <a:rPr lang="en-US" altLang="zh-TW" dirty="0">
                <a:solidFill>
                  <a:srgbClr val="0000CC"/>
                </a:solidFill>
              </a:rPr>
              <a:t>initiate</a:t>
            </a:r>
            <a:r>
              <a:rPr lang="en-US" altLang="zh-TW" dirty="0"/>
              <a:t> the </a:t>
            </a:r>
            <a:r>
              <a:rPr lang="en-US" altLang="zh-TW" dirty="0" smtClean="0"/>
              <a:t>creation of </a:t>
            </a:r>
            <a:r>
              <a:rPr lang="en-US" altLang="zh-TW" dirty="0"/>
              <a:t>user-generated content and </a:t>
            </a:r>
            <a:r>
              <a:rPr lang="en-US" altLang="zh-TW" dirty="0" smtClean="0"/>
              <a:t>word-of-mouth, which </a:t>
            </a:r>
            <a:r>
              <a:rPr lang="en-US" altLang="zh-TW" dirty="0"/>
              <a:t>allows for tighter integration of activities </a:t>
            </a:r>
            <a:r>
              <a:rPr lang="en-US" altLang="zh-TW" dirty="0" smtClean="0"/>
              <a:t>into users</a:t>
            </a:r>
            <a:r>
              <a:rPr lang="en-US" altLang="zh-TW" dirty="0"/>
              <a:t>’ </a:t>
            </a:r>
            <a:r>
              <a:rPr lang="en-US" altLang="zh-TW" dirty="0" smtClean="0"/>
              <a:t>lives.</a:t>
            </a:r>
            <a:endParaRPr lang="zh-TW" altLang="en-US" dirty="0"/>
          </a:p>
        </p:txBody>
      </p:sp>
    </p:spTree>
    <p:extLst>
      <p:ext uri="{BB962C8B-B14F-4D97-AF65-F5344CB8AC3E}">
        <p14:creationId xmlns:p14="http://schemas.microsoft.com/office/powerpoint/2010/main" val="20251716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Various technologies for location-based services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110</a:t>
            </a:fld>
            <a:endParaRPr lang="zh-TW" altLang="en-US"/>
          </a:p>
        </p:txBody>
      </p:sp>
      <p:grpSp>
        <p:nvGrpSpPr>
          <p:cNvPr id="6" name="群組 5"/>
          <p:cNvGrpSpPr/>
          <p:nvPr/>
        </p:nvGrpSpPr>
        <p:grpSpPr>
          <a:xfrm>
            <a:off x="3831424" y="3001042"/>
            <a:ext cx="1057630" cy="967155"/>
            <a:chOff x="2124075" y="1989138"/>
            <a:chExt cx="447676" cy="777875"/>
          </a:xfrm>
          <a:solidFill>
            <a:srgbClr val="0070C0"/>
          </a:solidFill>
        </p:grpSpPr>
        <p:sp>
          <p:nvSpPr>
            <p:cNvPr id="7" name="Rectangle 6"/>
            <p:cNvSpPr>
              <a:spLocks noChangeArrowheads="1"/>
            </p:cNvSpPr>
            <p:nvPr/>
          </p:nvSpPr>
          <p:spPr bwMode="auto">
            <a:xfrm>
              <a:off x="2178050" y="2052638"/>
              <a:ext cx="15875" cy="16192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8" name="Freeform 8"/>
            <p:cNvSpPr>
              <a:spLocks/>
            </p:cNvSpPr>
            <p:nvPr/>
          </p:nvSpPr>
          <p:spPr bwMode="auto">
            <a:xfrm>
              <a:off x="2146300" y="1989138"/>
              <a:ext cx="80963" cy="77787"/>
            </a:xfrm>
            <a:custGeom>
              <a:avLst/>
              <a:gdLst>
                <a:gd name="T0" fmla="*/ 25 w 51"/>
                <a:gd name="T1" fmla="*/ 49 h 49"/>
                <a:gd name="T2" fmla="*/ 30 w 51"/>
                <a:gd name="T3" fmla="*/ 49 h 49"/>
                <a:gd name="T4" fmla="*/ 35 w 51"/>
                <a:gd name="T5" fmla="*/ 47 h 49"/>
                <a:gd name="T6" fmla="*/ 40 w 51"/>
                <a:gd name="T7" fmla="*/ 45 h 49"/>
                <a:gd name="T8" fmla="*/ 44 w 51"/>
                <a:gd name="T9" fmla="*/ 42 h 49"/>
                <a:gd name="T10" fmla="*/ 47 w 51"/>
                <a:gd name="T11" fmla="*/ 38 h 49"/>
                <a:gd name="T12" fmla="*/ 49 w 51"/>
                <a:gd name="T13" fmla="*/ 34 h 49"/>
                <a:gd name="T14" fmla="*/ 50 w 51"/>
                <a:gd name="T15" fmla="*/ 29 h 49"/>
                <a:gd name="T16" fmla="*/ 51 w 51"/>
                <a:gd name="T17" fmla="*/ 25 h 49"/>
                <a:gd name="T18" fmla="*/ 50 w 51"/>
                <a:gd name="T19" fmla="*/ 20 h 49"/>
                <a:gd name="T20" fmla="*/ 49 w 51"/>
                <a:gd name="T21" fmla="*/ 15 h 49"/>
                <a:gd name="T22" fmla="*/ 47 w 51"/>
                <a:gd name="T23" fmla="*/ 11 h 49"/>
                <a:gd name="T24" fmla="*/ 44 w 51"/>
                <a:gd name="T25" fmla="*/ 7 h 49"/>
                <a:gd name="T26" fmla="*/ 40 w 51"/>
                <a:gd name="T27" fmla="*/ 4 h 49"/>
                <a:gd name="T28" fmla="*/ 35 w 51"/>
                <a:gd name="T29" fmla="*/ 2 h 49"/>
                <a:gd name="T30" fmla="*/ 30 w 51"/>
                <a:gd name="T31" fmla="*/ 1 h 49"/>
                <a:gd name="T32" fmla="*/ 25 w 51"/>
                <a:gd name="T33" fmla="*/ 0 h 49"/>
                <a:gd name="T34" fmla="*/ 20 w 51"/>
                <a:gd name="T35" fmla="*/ 1 h 49"/>
                <a:gd name="T36" fmla="*/ 15 w 51"/>
                <a:gd name="T37" fmla="*/ 2 h 49"/>
                <a:gd name="T38" fmla="*/ 11 w 51"/>
                <a:gd name="T39" fmla="*/ 4 h 49"/>
                <a:gd name="T40" fmla="*/ 7 w 51"/>
                <a:gd name="T41" fmla="*/ 7 h 49"/>
                <a:gd name="T42" fmla="*/ 4 w 51"/>
                <a:gd name="T43" fmla="*/ 11 h 49"/>
                <a:gd name="T44" fmla="*/ 2 w 51"/>
                <a:gd name="T45" fmla="*/ 15 h 49"/>
                <a:gd name="T46" fmla="*/ 0 w 51"/>
                <a:gd name="T47" fmla="*/ 20 h 49"/>
                <a:gd name="T48" fmla="*/ 0 w 51"/>
                <a:gd name="T49" fmla="*/ 25 h 49"/>
                <a:gd name="T50" fmla="*/ 0 w 51"/>
                <a:gd name="T51" fmla="*/ 29 h 49"/>
                <a:gd name="T52" fmla="*/ 2 w 51"/>
                <a:gd name="T53" fmla="*/ 34 h 49"/>
                <a:gd name="T54" fmla="*/ 4 w 51"/>
                <a:gd name="T55" fmla="*/ 38 h 49"/>
                <a:gd name="T56" fmla="*/ 7 w 51"/>
                <a:gd name="T57" fmla="*/ 42 h 49"/>
                <a:gd name="T58" fmla="*/ 11 w 51"/>
                <a:gd name="T59" fmla="*/ 45 h 49"/>
                <a:gd name="T60" fmla="*/ 15 w 51"/>
                <a:gd name="T61" fmla="*/ 47 h 49"/>
                <a:gd name="T62" fmla="*/ 20 w 51"/>
                <a:gd name="T63" fmla="*/ 49 h 49"/>
                <a:gd name="T64" fmla="*/ 25 w 51"/>
                <a:gd name="T6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49">
                  <a:moveTo>
                    <a:pt x="25" y="49"/>
                  </a:moveTo>
                  <a:lnTo>
                    <a:pt x="30" y="49"/>
                  </a:lnTo>
                  <a:lnTo>
                    <a:pt x="35" y="47"/>
                  </a:lnTo>
                  <a:lnTo>
                    <a:pt x="40" y="45"/>
                  </a:lnTo>
                  <a:lnTo>
                    <a:pt x="44" y="42"/>
                  </a:lnTo>
                  <a:lnTo>
                    <a:pt x="47" y="38"/>
                  </a:lnTo>
                  <a:lnTo>
                    <a:pt x="49" y="34"/>
                  </a:lnTo>
                  <a:lnTo>
                    <a:pt x="50" y="29"/>
                  </a:lnTo>
                  <a:lnTo>
                    <a:pt x="51" y="25"/>
                  </a:lnTo>
                  <a:lnTo>
                    <a:pt x="50" y="20"/>
                  </a:lnTo>
                  <a:lnTo>
                    <a:pt x="49" y="15"/>
                  </a:lnTo>
                  <a:lnTo>
                    <a:pt x="47" y="11"/>
                  </a:lnTo>
                  <a:lnTo>
                    <a:pt x="44" y="7"/>
                  </a:lnTo>
                  <a:lnTo>
                    <a:pt x="40" y="4"/>
                  </a:lnTo>
                  <a:lnTo>
                    <a:pt x="35" y="2"/>
                  </a:lnTo>
                  <a:lnTo>
                    <a:pt x="30" y="1"/>
                  </a:lnTo>
                  <a:lnTo>
                    <a:pt x="25" y="0"/>
                  </a:lnTo>
                  <a:lnTo>
                    <a:pt x="20" y="1"/>
                  </a:lnTo>
                  <a:lnTo>
                    <a:pt x="15" y="2"/>
                  </a:lnTo>
                  <a:lnTo>
                    <a:pt x="11" y="4"/>
                  </a:lnTo>
                  <a:lnTo>
                    <a:pt x="7" y="7"/>
                  </a:lnTo>
                  <a:lnTo>
                    <a:pt x="4" y="11"/>
                  </a:lnTo>
                  <a:lnTo>
                    <a:pt x="2" y="15"/>
                  </a:lnTo>
                  <a:lnTo>
                    <a:pt x="0" y="20"/>
                  </a:lnTo>
                  <a:lnTo>
                    <a:pt x="0" y="25"/>
                  </a:lnTo>
                  <a:lnTo>
                    <a:pt x="0" y="29"/>
                  </a:lnTo>
                  <a:lnTo>
                    <a:pt x="2" y="34"/>
                  </a:lnTo>
                  <a:lnTo>
                    <a:pt x="4" y="38"/>
                  </a:lnTo>
                  <a:lnTo>
                    <a:pt x="7" y="42"/>
                  </a:lnTo>
                  <a:lnTo>
                    <a:pt x="11" y="45"/>
                  </a:lnTo>
                  <a:lnTo>
                    <a:pt x="15" y="47"/>
                  </a:lnTo>
                  <a:lnTo>
                    <a:pt x="20" y="49"/>
                  </a:lnTo>
                  <a:lnTo>
                    <a:pt x="25" y="49"/>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9" name="Rectangle 9"/>
            <p:cNvSpPr>
              <a:spLocks noChangeArrowheads="1"/>
            </p:cNvSpPr>
            <p:nvPr/>
          </p:nvSpPr>
          <p:spPr bwMode="auto">
            <a:xfrm>
              <a:off x="2538413" y="2293938"/>
              <a:ext cx="33338" cy="127000"/>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0" name="Freeform 10"/>
            <p:cNvSpPr>
              <a:spLocks/>
            </p:cNvSpPr>
            <p:nvPr/>
          </p:nvSpPr>
          <p:spPr bwMode="auto">
            <a:xfrm>
              <a:off x="2259013" y="2670175"/>
              <a:ext cx="38100" cy="3175"/>
            </a:xfrm>
            <a:custGeom>
              <a:avLst/>
              <a:gdLst>
                <a:gd name="T0" fmla="*/ 0 w 24"/>
                <a:gd name="T1" fmla="*/ 1 h 2"/>
                <a:gd name="T2" fmla="*/ 0 w 24"/>
                <a:gd name="T3" fmla="*/ 2 h 2"/>
                <a:gd name="T4" fmla="*/ 24 w 24"/>
                <a:gd name="T5" fmla="*/ 2 h 2"/>
                <a:gd name="T6" fmla="*/ 24 w 24"/>
                <a:gd name="T7" fmla="*/ 0 h 2"/>
                <a:gd name="T8" fmla="*/ 0 w 24"/>
                <a:gd name="T9" fmla="*/ 1 h 2"/>
              </a:gdLst>
              <a:ahLst/>
              <a:cxnLst>
                <a:cxn ang="0">
                  <a:pos x="T0" y="T1"/>
                </a:cxn>
                <a:cxn ang="0">
                  <a:pos x="T2" y="T3"/>
                </a:cxn>
                <a:cxn ang="0">
                  <a:pos x="T4" y="T5"/>
                </a:cxn>
                <a:cxn ang="0">
                  <a:pos x="T6" y="T7"/>
                </a:cxn>
                <a:cxn ang="0">
                  <a:pos x="T8" y="T9"/>
                </a:cxn>
              </a:cxnLst>
              <a:rect l="0" t="0" r="r" b="b"/>
              <a:pathLst>
                <a:path w="24" h="2">
                  <a:moveTo>
                    <a:pt x="0" y="1"/>
                  </a:moveTo>
                  <a:lnTo>
                    <a:pt x="0" y="2"/>
                  </a:lnTo>
                  <a:lnTo>
                    <a:pt x="24" y="2"/>
                  </a:lnTo>
                  <a:lnTo>
                    <a:pt x="24"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1" name="Freeform 11"/>
            <p:cNvSpPr>
              <a:spLocks/>
            </p:cNvSpPr>
            <p:nvPr/>
          </p:nvSpPr>
          <p:spPr bwMode="auto">
            <a:xfrm>
              <a:off x="2335213" y="2205038"/>
              <a:ext cx="49213" cy="58737"/>
            </a:xfrm>
            <a:custGeom>
              <a:avLst/>
              <a:gdLst>
                <a:gd name="T0" fmla="*/ 12 w 31"/>
                <a:gd name="T1" fmla="*/ 37 h 37"/>
                <a:gd name="T2" fmla="*/ 31 w 31"/>
                <a:gd name="T3" fmla="*/ 0 h 37"/>
                <a:gd name="T4" fmla="*/ 8 w 31"/>
                <a:gd name="T5" fmla="*/ 0 h 37"/>
                <a:gd name="T6" fmla="*/ 0 w 31"/>
                <a:gd name="T7" fmla="*/ 37 h 37"/>
                <a:gd name="T8" fmla="*/ 12 w 31"/>
                <a:gd name="T9" fmla="*/ 37 h 37"/>
              </a:gdLst>
              <a:ahLst/>
              <a:cxnLst>
                <a:cxn ang="0">
                  <a:pos x="T0" y="T1"/>
                </a:cxn>
                <a:cxn ang="0">
                  <a:pos x="T2" y="T3"/>
                </a:cxn>
                <a:cxn ang="0">
                  <a:pos x="T4" y="T5"/>
                </a:cxn>
                <a:cxn ang="0">
                  <a:pos x="T6" y="T7"/>
                </a:cxn>
                <a:cxn ang="0">
                  <a:pos x="T8" y="T9"/>
                </a:cxn>
              </a:cxnLst>
              <a:rect l="0" t="0" r="r" b="b"/>
              <a:pathLst>
                <a:path w="31" h="37">
                  <a:moveTo>
                    <a:pt x="12" y="37"/>
                  </a:moveTo>
                  <a:lnTo>
                    <a:pt x="31" y="0"/>
                  </a:lnTo>
                  <a:lnTo>
                    <a:pt x="8" y="0"/>
                  </a:lnTo>
                  <a:lnTo>
                    <a:pt x="0" y="37"/>
                  </a:lnTo>
                  <a:lnTo>
                    <a:pt x="12" y="37"/>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2" name="Freeform 12"/>
            <p:cNvSpPr>
              <a:spLocks/>
            </p:cNvSpPr>
            <p:nvPr/>
          </p:nvSpPr>
          <p:spPr bwMode="auto">
            <a:xfrm>
              <a:off x="2259013" y="2606675"/>
              <a:ext cx="38100" cy="3175"/>
            </a:xfrm>
            <a:custGeom>
              <a:avLst/>
              <a:gdLst>
                <a:gd name="T0" fmla="*/ 0 w 24"/>
                <a:gd name="T1" fmla="*/ 1 h 2"/>
                <a:gd name="T2" fmla="*/ 0 w 24"/>
                <a:gd name="T3" fmla="*/ 2 h 2"/>
                <a:gd name="T4" fmla="*/ 24 w 24"/>
                <a:gd name="T5" fmla="*/ 2 h 2"/>
                <a:gd name="T6" fmla="*/ 24 w 24"/>
                <a:gd name="T7" fmla="*/ 0 h 2"/>
                <a:gd name="T8" fmla="*/ 0 w 24"/>
                <a:gd name="T9" fmla="*/ 1 h 2"/>
              </a:gdLst>
              <a:ahLst/>
              <a:cxnLst>
                <a:cxn ang="0">
                  <a:pos x="T0" y="T1"/>
                </a:cxn>
                <a:cxn ang="0">
                  <a:pos x="T2" y="T3"/>
                </a:cxn>
                <a:cxn ang="0">
                  <a:pos x="T4" y="T5"/>
                </a:cxn>
                <a:cxn ang="0">
                  <a:pos x="T6" y="T7"/>
                </a:cxn>
                <a:cxn ang="0">
                  <a:pos x="T8" y="T9"/>
                </a:cxn>
              </a:cxnLst>
              <a:rect l="0" t="0" r="r" b="b"/>
              <a:pathLst>
                <a:path w="24" h="2">
                  <a:moveTo>
                    <a:pt x="0" y="1"/>
                  </a:moveTo>
                  <a:lnTo>
                    <a:pt x="0" y="2"/>
                  </a:lnTo>
                  <a:lnTo>
                    <a:pt x="24" y="2"/>
                  </a:lnTo>
                  <a:lnTo>
                    <a:pt x="24"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3" name="Freeform 13"/>
            <p:cNvSpPr>
              <a:spLocks/>
            </p:cNvSpPr>
            <p:nvPr/>
          </p:nvSpPr>
          <p:spPr bwMode="auto">
            <a:xfrm>
              <a:off x="2489200" y="2663825"/>
              <a:ext cx="57150" cy="9525"/>
            </a:xfrm>
            <a:custGeom>
              <a:avLst/>
              <a:gdLst>
                <a:gd name="T0" fmla="*/ 0 w 36"/>
                <a:gd name="T1" fmla="*/ 6 h 6"/>
                <a:gd name="T2" fmla="*/ 36 w 36"/>
                <a:gd name="T3" fmla="*/ 6 h 6"/>
                <a:gd name="T4" fmla="*/ 36 w 36"/>
                <a:gd name="T5" fmla="*/ 0 h 6"/>
                <a:gd name="T6" fmla="*/ 0 w 36"/>
                <a:gd name="T7" fmla="*/ 1 h 6"/>
                <a:gd name="T8" fmla="*/ 0 w 36"/>
                <a:gd name="T9" fmla="*/ 6 h 6"/>
              </a:gdLst>
              <a:ahLst/>
              <a:cxnLst>
                <a:cxn ang="0">
                  <a:pos x="T0" y="T1"/>
                </a:cxn>
                <a:cxn ang="0">
                  <a:pos x="T2" y="T3"/>
                </a:cxn>
                <a:cxn ang="0">
                  <a:pos x="T4" y="T5"/>
                </a:cxn>
                <a:cxn ang="0">
                  <a:pos x="T6" y="T7"/>
                </a:cxn>
                <a:cxn ang="0">
                  <a:pos x="T8" y="T9"/>
                </a:cxn>
              </a:cxnLst>
              <a:rect l="0" t="0" r="r" b="b"/>
              <a:pathLst>
                <a:path w="36" h="6">
                  <a:moveTo>
                    <a:pt x="0" y="6"/>
                  </a:moveTo>
                  <a:lnTo>
                    <a:pt x="36" y="6"/>
                  </a:lnTo>
                  <a:lnTo>
                    <a:pt x="36" y="0"/>
                  </a:lnTo>
                  <a:lnTo>
                    <a:pt x="0" y="1"/>
                  </a:lnTo>
                  <a:lnTo>
                    <a:pt x="0" y="6"/>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4" name="Freeform 14"/>
            <p:cNvSpPr>
              <a:spLocks/>
            </p:cNvSpPr>
            <p:nvPr/>
          </p:nvSpPr>
          <p:spPr bwMode="auto">
            <a:xfrm>
              <a:off x="2373313" y="2603500"/>
              <a:ext cx="39688" cy="9525"/>
            </a:xfrm>
            <a:custGeom>
              <a:avLst/>
              <a:gdLst>
                <a:gd name="T0" fmla="*/ 0 w 25"/>
                <a:gd name="T1" fmla="*/ 1 h 6"/>
                <a:gd name="T2" fmla="*/ 0 w 25"/>
                <a:gd name="T3" fmla="*/ 5 h 6"/>
                <a:gd name="T4" fmla="*/ 25 w 25"/>
                <a:gd name="T5" fmla="*/ 6 h 6"/>
                <a:gd name="T6" fmla="*/ 25 w 25"/>
                <a:gd name="T7" fmla="*/ 0 h 6"/>
                <a:gd name="T8" fmla="*/ 0 w 25"/>
                <a:gd name="T9" fmla="*/ 1 h 6"/>
              </a:gdLst>
              <a:ahLst/>
              <a:cxnLst>
                <a:cxn ang="0">
                  <a:pos x="T0" y="T1"/>
                </a:cxn>
                <a:cxn ang="0">
                  <a:pos x="T2" y="T3"/>
                </a:cxn>
                <a:cxn ang="0">
                  <a:pos x="T4" y="T5"/>
                </a:cxn>
                <a:cxn ang="0">
                  <a:pos x="T6" y="T7"/>
                </a:cxn>
                <a:cxn ang="0">
                  <a:pos x="T8" y="T9"/>
                </a:cxn>
              </a:cxnLst>
              <a:rect l="0" t="0" r="r" b="b"/>
              <a:pathLst>
                <a:path w="25" h="6">
                  <a:moveTo>
                    <a:pt x="0" y="1"/>
                  </a:moveTo>
                  <a:lnTo>
                    <a:pt x="0" y="5"/>
                  </a:lnTo>
                  <a:lnTo>
                    <a:pt x="25" y="6"/>
                  </a:lnTo>
                  <a:lnTo>
                    <a:pt x="25"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5" name="Freeform 15"/>
            <p:cNvSpPr>
              <a:spLocks/>
            </p:cNvSpPr>
            <p:nvPr/>
          </p:nvSpPr>
          <p:spPr bwMode="auto">
            <a:xfrm>
              <a:off x="2373313" y="2667000"/>
              <a:ext cx="39688" cy="6350"/>
            </a:xfrm>
            <a:custGeom>
              <a:avLst/>
              <a:gdLst>
                <a:gd name="T0" fmla="*/ 0 w 25"/>
                <a:gd name="T1" fmla="*/ 1 h 4"/>
                <a:gd name="T2" fmla="*/ 0 w 25"/>
                <a:gd name="T3" fmla="*/ 4 h 4"/>
                <a:gd name="T4" fmla="*/ 25 w 25"/>
                <a:gd name="T5" fmla="*/ 4 h 4"/>
                <a:gd name="T6" fmla="*/ 25 w 25"/>
                <a:gd name="T7" fmla="*/ 0 h 4"/>
                <a:gd name="T8" fmla="*/ 0 w 25"/>
                <a:gd name="T9" fmla="*/ 1 h 4"/>
              </a:gdLst>
              <a:ahLst/>
              <a:cxnLst>
                <a:cxn ang="0">
                  <a:pos x="T0" y="T1"/>
                </a:cxn>
                <a:cxn ang="0">
                  <a:pos x="T2" y="T3"/>
                </a:cxn>
                <a:cxn ang="0">
                  <a:pos x="T4" y="T5"/>
                </a:cxn>
                <a:cxn ang="0">
                  <a:pos x="T6" y="T7"/>
                </a:cxn>
                <a:cxn ang="0">
                  <a:pos x="T8" y="T9"/>
                </a:cxn>
              </a:cxnLst>
              <a:rect l="0" t="0" r="r" b="b"/>
              <a:pathLst>
                <a:path w="25" h="4">
                  <a:moveTo>
                    <a:pt x="0" y="1"/>
                  </a:moveTo>
                  <a:lnTo>
                    <a:pt x="0" y="4"/>
                  </a:lnTo>
                  <a:lnTo>
                    <a:pt x="25" y="4"/>
                  </a:lnTo>
                  <a:lnTo>
                    <a:pt x="25" y="0"/>
                  </a:lnTo>
                  <a:lnTo>
                    <a:pt x="0" y="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6" name="Freeform 16"/>
            <p:cNvSpPr>
              <a:spLocks/>
            </p:cNvSpPr>
            <p:nvPr/>
          </p:nvSpPr>
          <p:spPr bwMode="auto">
            <a:xfrm>
              <a:off x="2489200" y="2598738"/>
              <a:ext cx="57150" cy="15875"/>
            </a:xfrm>
            <a:custGeom>
              <a:avLst/>
              <a:gdLst>
                <a:gd name="T0" fmla="*/ 0 w 36"/>
                <a:gd name="T1" fmla="*/ 9 h 10"/>
                <a:gd name="T2" fmla="*/ 36 w 36"/>
                <a:gd name="T3" fmla="*/ 10 h 10"/>
                <a:gd name="T4" fmla="*/ 36 w 36"/>
                <a:gd name="T5" fmla="*/ 0 h 10"/>
                <a:gd name="T6" fmla="*/ 0 w 36"/>
                <a:gd name="T7" fmla="*/ 1 h 10"/>
                <a:gd name="T8" fmla="*/ 0 w 36"/>
                <a:gd name="T9" fmla="*/ 9 h 10"/>
              </a:gdLst>
              <a:ahLst/>
              <a:cxnLst>
                <a:cxn ang="0">
                  <a:pos x="T0" y="T1"/>
                </a:cxn>
                <a:cxn ang="0">
                  <a:pos x="T2" y="T3"/>
                </a:cxn>
                <a:cxn ang="0">
                  <a:pos x="T4" y="T5"/>
                </a:cxn>
                <a:cxn ang="0">
                  <a:pos x="T6" y="T7"/>
                </a:cxn>
                <a:cxn ang="0">
                  <a:pos x="T8" y="T9"/>
                </a:cxn>
              </a:cxnLst>
              <a:rect l="0" t="0" r="r" b="b"/>
              <a:pathLst>
                <a:path w="36" h="10">
                  <a:moveTo>
                    <a:pt x="0" y="9"/>
                  </a:moveTo>
                  <a:lnTo>
                    <a:pt x="36" y="10"/>
                  </a:lnTo>
                  <a:lnTo>
                    <a:pt x="36" y="0"/>
                  </a:lnTo>
                  <a:lnTo>
                    <a:pt x="0" y="1"/>
                  </a:lnTo>
                  <a:lnTo>
                    <a:pt x="0" y="9"/>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7" name="Freeform 17"/>
            <p:cNvSpPr>
              <a:spLocks/>
            </p:cNvSpPr>
            <p:nvPr/>
          </p:nvSpPr>
          <p:spPr bwMode="auto">
            <a:xfrm>
              <a:off x="2489200" y="2460625"/>
              <a:ext cx="57150" cy="15875"/>
            </a:xfrm>
            <a:custGeom>
              <a:avLst/>
              <a:gdLst>
                <a:gd name="T0" fmla="*/ 0 w 36"/>
                <a:gd name="T1" fmla="*/ 10 h 10"/>
                <a:gd name="T2" fmla="*/ 36 w 36"/>
                <a:gd name="T3" fmla="*/ 10 h 10"/>
                <a:gd name="T4" fmla="*/ 36 w 36"/>
                <a:gd name="T5" fmla="*/ 0 h 10"/>
                <a:gd name="T6" fmla="*/ 0 w 36"/>
                <a:gd name="T7" fmla="*/ 1 h 10"/>
                <a:gd name="T8" fmla="*/ 0 w 36"/>
                <a:gd name="T9" fmla="*/ 10 h 10"/>
              </a:gdLst>
              <a:ahLst/>
              <a:cxnLst>
                <a:cxn ang="0">
                  <a:pos x="T0" y="T1"/>
                </a:cxn>
                <a:cxn ang="0">
                  <a:pos x="T2" y="T3"/>
                </a:cxn>
                <a:cxn ang="0">
                  <a:pos x="T4" y="T5"/>
                </a:cxn>
                <a:cxn ang="0">
                  <a:pos x="T6" y="T7"/>
                </a:cxn>
                <a:cxn ang="0">
                  <a:pos x="T8" y="T9"/>
                </a:cxn>
              </a:cxnLst>
              <a:rect l="0" t="0" r="r" b="b"/>
              <a:pathLst>
                <a:path w="36" h="10">
                  <a:moveTo>
                    <a:pt x="0" y="10"/>
                  </a:moveTo>
                  <a:lnTo>
                    <a:pt x="36" y="10"/>
                  </a:lnTo>
                  <a:lnTo>
                    <a:pt x="36" y="0"/>
                  </a:lnTo>
                  <a:lnTo>
                    <a:pt x="0" y="1"/>
                  </a:lnTo>
                  <a:lnTo>
                    <a:pt x="0" y="1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8" name="Rectangle 18"/>
            <p:cNvSpPr>
              <a:spLocks noChangeArrowheads="1"/>
            </p:cNvSpPr>
            <p:nvPr/>
          </p:nvSpPr>
          <p:spPr bwMode="auto">
            <a:xfrm>
              <a:off x="2373313" y="2463800"/>
              <a:ext cx="39688" cy="952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19" name="Freeform 19"/>
            <p:cNvSpPr>
              <a:spLocks/>
            </p:cNvSpPr>
            <p:nvPr/>
          </p:nvSpPr>
          <p:spPr bwMode="auto">
            <a:xfrm>
              <a:off x="2489200" y="2536825"/>
              <a:ext cx="57150" cy="15875"/>
            </a:xfrm>
            <a:custGeom>
              <a:avLst/>
              <a:gdLst>
                <a:gd name="T0" fmla="*/ 0 w 36"/>
                <a:gd name="T1" fmla="*/ 8 h 10"/>
                <a:gd name="T2" fmla="*/ 36 w 36"/>
                <a:gd name="T3" fmla="*/ 10 h 10"/>
                <a:gd name="T4" fmla="*/ 36 w 36"/>
                <a:gd name="T5" fmla="*/ 0 h 10"/>
                <a:gd name="T6" fmla="*/ 0 w 36"/>
                <a:gd name="T7" fmla="*/ 1 h 10"/>
                <a:gd name="T8" fmla="*/ 0 w 36"/>
                <a:gd name="T9" fmla="*/ 8 h 10"/>
              </a:gdLst>
              <a:ahLst/>
              <a:cxnLst>
                <a:cxn ang="0">
                  <a:pos x="T0" y="T1"/>
                </a:cxn>
                <a:cxn ang="0">
                  <a:pos x="T2" y="T3"/>
                </a:cxn>
                <a:cxn ang="0">
                  <a:pos x="T4" y="T5"/>
                </a:cxn>
                <a:cxn ang="0">
                  <a:pos x="T6" y="T7"/>
                </a:cxn>
                <a:cxn ang="0">
                  <a:pos x="T8" y="T9"/>
                </a:cxn>
              </a:cxnLst>
              <a:rect l="0" t="0" r="r" b="b"/>
              <a:pathLst>
                <a:path w="36" h="10">
                  <a:moveTo>
                    <a:pt x="0" y="8"/>
                  </a:moveTo>
                  <a:lnTo>
                    <a:pt x="36" y="10"/>
                  </a:lnTo>
                  <a:lnTo>
                    <a:pt x="36" y="0"/>
                  </a:lnTo>
                  <a:lnTo>
                    <a:pt x="0" y="1"/>
                  </a:lnTo>
                  <a:lnTo>
                    <a:pt x="0" y="8"/>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20" name="Freeform 20"/>
            <p:cNvSpPr>
              <a:spLocks/>
            </p:cNvSpPr>
            <p:nvPr/>
          </p:nvSpPr>
          <p:spPr bwMode="auto">
            <a:xfrm>
              <a:off x="2124075" y="2205038"/>
              <a:ext cx="422275" cy="561975"/>
            </a:xfrm>
            <a:custGeom>
              <a:avLst/>
              <a:gdLst>
                <a:gd name="T0" fmla="*/ 230 w 266"/>
                <a:gd name="T1" fmla="*/ 185 h 354"/>
                <a:gd name="T2" fmla="*/ 182 w 266"/>
                <a:gd name="T3" fmla="*/ 169 h 354"/>
                <a:gd name="T4" fmla="*/ 157 w 266"/>
                <a:gd name="T5" fmla="*/ 185 h 354"/>
                <a:gd name="T6" fmla="*/ 109 w 266"/>
                <a:gd name="T7" fmla="*/ 167 h 354"/>
                <a:gd name="T8" fmla="*/ 85 w 266"/>
                <a:gd name="T9" fmla="*/ 185 h 354"/>
                <a:gd name="T10" fmla="*/ 36 w 266"/>
                <a:gd name="T11" fmla="*/ 155 h 354"/>
                <a:gd name="T12" fmla="*/ 85 w 266"/>
                <a:gd name="T13" fmla="*/ 165 h 354"/>
                <a:gd name="T14" fmla="*/ 109 w 266"/>
                <a:gd name="T15" fmla="*/ 155 h 354"/>
                <a:gd name="T16" fmla="*/ 157 w 266"/>
                <a:gd name="T17" fmla="*/ 163 h 354"/>
                <a:gd name="T18" fmla="*/ 182 w 266"/>
                <a:gd name="T19" fmla="*/ 155 h 354"/>
                <a:gd name="T20" fmla="*/ 230 w 266"/>
                <a:gd name="T21" fmla="*/ 162 h 354"/>
                <a:gd name="T22" fmla="*/ 266 w 266"/>
                <a:gd name="T23" fmla="*/ 0 h 354"/>
                <a:gd name="T24" fmla="*/ 145 w 266"/>
                <a:gd name="T25" fmla="*/ 37 h 354"/>
                <a:gd name="T26" fmla="*/ 215 w 266"/>
                <a:gd name="T27" fmla="*/ 118 h 354"/>
                <a:gd name="T28" fmla="*/ 48 w 266"/>
                <a:gd name="T29" fmla="*/ 37 h 354"/>
                <a:gd name="T30" fmla="*/ 141 w 266"/>
                <a:gd name="T31" fmla="*/ 0 h 354"/>
                <a:gd name="T32" fmla="*/ 0 w 266"/>
                <a:gd name="T33" fmla="*/ 354 h 354"/>
                <a:gd name="T34" fmla="*/ 266 w 266"/>
                <a:gd name="T35" fmla="*/ 295 h 354"/>
                <a:gd name="T36" fmla="*/ 230 w 266"/>
                <a:gd name="T37" fmla="*/ 313 h 354"/>
                <a:gd name="T38" fmla="*/ 182 w 266"/>
                <a:gd name="T39" fmla="*/ 295 h 354"/>
                <a:gd name="T40" fmla="*/ 157 w 266"/>
                <a:gd name="T41" fmla="*/ 313 h 354"/>
                <a:gd name="T42" fmla="*/ 109 w 266"/>
                <a:gd name="T43" fmla="*/ 295 h 354"/>
                <a:gd name="T44" fmla="*/ 85 w 266"/>
                <a:gd name="T45" fmla="*/ 313 h 354"/>
                <a:gd name="T46" fmla="*/ 36 w 266"/>
                <a:gd name="T47" fmla="*/ 283 h 354"/>
                <a:gd name="T48" fmla="*/ 85 w 266"/>
                <a:gd name="T49" fmla="*/ 294 h 354"/>
                <a:gd name="T50" fmla="*/ 109 w 266"/>
                <a:gd name="T51" fmla="*/ 283 h 354"/>
                <a:gd name="T52" fmla="*/ 157 w 266"/>
                <a:gd name="T53" fmla="*/ 292 h 354"/>
                <a:gd name="T54" fmla="*/ 182 w 266"/>
                <a:gd name="T55" fmla="*/ 283 h 354"/>
                <a:gd name="T56" fmla="*/ 230 w 266"/>
                <a:gd name="T57" fmla="*/ 290 h 354"/>
                <a:gd name="T58" fmla="*/ 266 w 266"/>
                <a:gd name="T59" fmla="*/ 258 h 354"/>
                <a:gd name="T60" fmla="*/ 230 w 266"/>
                <a:gd name="T61" fmla="*/ 270 h 354"/>
                <a:gd name="T62" fmla="*/ 182 w 266"/>
                <a:gd name="T63" fmla="*/ 257 h 354"/>
                <a:gd name="T64" fmla="*/ 157 w 266"/>
                <a:gd name="T65" fmla="*/ 270 h 354"/>
                <a:gd name="T66" fmla="*/ 109 w 266"/>
                <a:gd name="T67" fmla="*/ 255 h 354"/>
                <a:gd name="T68" fmla="*/ 85 w 266"/>
                <a:gd name="T69" fmla="*/ 270 h 354"/>
                <a:gd name="T70" fmla="*/ 36 w 266"/>
                <a:gd name="T71" fmla="*/ 240 h 354"/>
                <a:gd name="T72" fmla="*/ 85 w 266"/>
                <a:gd name="T73" fmla="*/ 254 h 354"/>
                <a:gd name="T74" fmla="*/ 109 w 266"/>
                <a:gd name="T75" fmla="*/ 240 h 354"/>
                <a:gd name="T76" fmla="*/ 157 w 266"/>
                <a:gd name="T77" fmla="*/ 252 h 354"/>
                <a:gd name="T78" fmla="*/ 182 w 266"/>
                <a:gd name="T79" fmla="*/ 240 h 354"/>
                <a:gd name="T80" fmla="*/ 230 w 266"/>
                <a:gd name="T81" fmla="*/ 249 h 354"/>
                <a:gd name="T82" fmla="*/ 266 w 266"/>
                <a:gd name="T83" fmla="*/ 219 h 354"/>
                <a:gd name="T84" fmla="*/ 230 w 266"/>
                <a:gd name="T85" fmla="*/ 227 h 354"/>
                <a:gd name="T86" fmla="*/ 182 w 266"/>
                <a:gd name="T87" fmla="*/ 215 h 354"/>
                <a:gd name="T88" fmla="*/ 157 w 266"/>
                <a:gd name="T89" fmla="*/ 227 h 354"/>
                <a:gd name="T90" fmla="*/ 109 w 266"/>
                <a:gd name="T91" fmla="*/ 213 h 354"/>
                <a:gd name="T92" fmla="*/ 85 w 266"/>
                <a:gd name="T93" fmla="*/ 227 h 354"/>
                <a:gd name="T94" fmla="*/ 36 w 266"/>
                <a:gd name="T95" fmla="*/ 197 h 354"/>
                <a:gd name="T96" fmla="*/ 85 w 266"/>
                <a:gd name="T97" fmla="*/ 211 h 354"/>
                <a:gd name="T98" fmla="*/ 109 w 266"/>
                <a:gd name="T99" fmla="*/ 197 h 354"/>
                <a:gd name="T100" fmla="*/ 157 w 266"/>
                <a:gd name="T101" fmla="*/ 210 h 354"/>
                <a:gd name="T102" fmla="*/ 182 w 266"/>
                <a:gd name="T103" fmla="*/ 197 h 354"/>
                <a:gd name="T104" fmla="*/ 230 w 266"/>
                <a:gd name="T105" fmla="*/ 210 h 354"/>
                <a:gd name="T106" fmla="*/ 266 w 266"/>
                <a:gd name="T107" fmla="*/ 17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6" h="354">
                  <a:moveTo>
                    <a:pt x="230" y="171"/>
                  </a:moveTo>
                  <a:lnTo>
                    <a:pt x="230" y="185"/>
                  </a:lnTo>
                  <a:lnTo>
                    <a:pt x="182" y="185"/>
                  </a:lnTo>
                  <a:lnTo>
                    <a:pt x="182" y="169"/>
                  </a:lnTo>
                  <a:lnTo>
                    <a:pt x="157" y="169"/>
                  </a:lnTo>
                  <a:lnTo>
                    <a:pt x="157" y="185"/>
                  </a:lnTo>
                  <a:lnTo>
                    <a:pt x="109" y="185"/>
                  </a:lnTo>
                  <a:lnTo>
                    <a:pt x="109" y="167"/>
                  </a:lnTo>
                  <a:lnTo>
                    <a:pt x="85" y="167"/>
                  </a:lnTo>
                  <a:lnTo>
                    <a:pt x="85" y="185"/>
                  </a:lnTo>
                  <a:lnTo>
                    <a:pt x="36" y="185"/>
                  </a:lnTo>
                  <a:lnTo>
                    <a:pt x="36" y="155"/>
                  </a:lnTo>
                  <a:lnTo>
                    <a:pt x="85" y="155"/>
                  </a:lnTo>
                  <a:lnTo>
                    <a:pt x="85" y="165"/>
                  </a:lnTo>
                  <a:lnTo>
                    <a:pt x="109" y="165"/>
                  </a:lnTo>
                  <a:lnTo>
                    <a:pt x="109" y="155"/>
                  </a:lnTo>
                  <a:lnTo>
                    <a:pt x="157" y="155"/>
                  </a:lnTo>
                  <a:lnTo>
                    <a:pt x="157" y="163"/>
                  </a:lnTo>
                  <a:lnTo>
                    <a:pt x="182" y="163"/>
                  </a:lnTo>
                  <a:lnTo>
                    <a:pt x="182" y="155"/>
                  </a:lnTo>
                  <a:lnTo>
                    <a:pt x="230" y="155"/>
                  </a:lnTo>
                  <a:lnTo>
                    <a:pt x="230" y="162"/>
                  </a:lnTo>
                  <a:lnTo>
                    <a:pt x="266" y="161"/>
                  </a:lnTo>
                  <a:lnTo>
                    <a:pt x="266" y="0"/>
                  </a:lnTo>
                  <a:lnTo>
                    <a:pt x="164" y="0"/>
                  </a:lnTo>
                  <a:lnTo>
                    <a:pt x="145" y="37"/>
                  </a:lnTo>
                  <a:lnTo>
                    <a:pt x="215" y="37"/>
                  </a:lnTo>
                  <a:lnTo>
                    <a:pt x="215" y="118"/>
                  </a:lnTo>
                  <a:lnTo>
                    <a:pt x="48" y="118"/>
                  </a:lnTo>
                  <a:lnTo>
                    <a:pt x="48" y="37"/>
                  </a:lnTo>
                  <a:lnTo>
                    <a:pt x="133" y="37"/>
                  </a:lnTo>
                  <a:lnTo>
                    <a:pt x="141" y="0"/>
                  </a:lnTo>
                  <a:lnTo>
                    <a:pt x="0" y="0"/>
                  </a:lnTo>
                  <a:lnTo>
                    <a:pt x="0" y="354"/>
                  </a:lnTo>
                  <a:lnTo>
                    <a:pt x="266" y="354"/>
                  </a:lnTo>
                  <a:lnTo>
                    <a:pt x="266" y="295"/>
                  </a:lnTo>
                  <a:lnTo>
                    <a:pt x="230" y="295"/>
                  </a:lnTo>
                  <a:lnTo>
                    <a:pt x="230" y="313"/>
                  </a:lnTo>
                  <a:lnTo>
                    <a:pt x="182" y="313"/>
                  </a:lnTo>
                  <a:lnTo>
                    <a:pt x="182" y="295"/>
                  </a:lnTo>
                  <a:lnTo>
                    <a:pt x="157" y="295"/>
                  </a:lnTo>
                  <a:lnTo>
                    <a:pt x="157" y="313"/>
                  </a:lnTo>
                  <a:lnTo>
                    <a:pt x="109" y="313"/>
                  </a:lnTo>
                  <a:lnTo>
                    <a:pt x="109" y="295"/>
                  </a:lnTo>
                  <a:lnTo>
                    <a:pt x="85" y="295"/>
                  </a:lnTo>
                  <a:lnTo>
                    <a:pt x="85" y="313"/>
                  </a:lnTo>
                  <a:lnTo>
                    <a:pt x="36" y="313"/>
                  </a:lnTo>
                  <a:lnTo>
                    <a:pt x="36" y="283"/>
                  </a:lnTo>
                  <a:lnTo>
                    <a:pt x="85" y="283"/>
                  </a:lnTo>
                  <a:lnTo>
                    <a:pt x="85" y="294"/>
                  </a:lnTo>
                  <a:lnTo>
                    <a:pt x="109" y="293"/>
                  </a:lnTo>
                  <a:lnTo>
                    <a:pt x="109" y="283"/>
                  </a:lnTo>
                  <a:lnTo>
                    <a:pt x="157" y="283"/>
                  </a:lnTo>
                  <a:lnTo>
                    <a:pt x="157" y="292"/>
                  </a:lnTo>
                  <a:lnTo>
                    <a:pt x="182" y="291"/>
                  </a:lnTo>
                  <a:lnTo>
                    <a:pt x="182" y="283"/>
                  </a:lnTo>
                  <a:lnTo>
                    <a:pt x="230" y="283"/>
                  </a:lnTo>
                  <a:lnTo>
                    <a:pt x="230" y="290"/>
                  </a:lnTo>
                  <a:lnTo>
                    <a:pt x="266" y="289"/>
                  </a:lnTo>
                  <a:lnTo>
                    <a:pt x="266" y="258"/>
                  </a:lnTo>
                  <a:lnTo>
                    <a:pt x="230" y="257"/>
                  </a:lnTo>
                  <a:lnTo>
                    <a:pt x="230" y="270"/>
                  </a:lnTo>
                  <a:lnTo>
                    <a:pt x="182" y="270"/>
                  </a:lnTo>
                  <a:lnTo>
                    <a:pt x="182" y="257"/>
                  </a:lnTo>
                  <a:lnTo>
                    <a:pt x="157" y="256"/>
                  </a:lnTo>
                  <a:lnTo>
                    <a:pt x="157" y="270"/>
                  </a:lnTo>
                  <a:lnTo>
                    <a:pt x="109" y="270"/>
                  </a:lnTo>
                  <a:lnTo>
                    <a:pt x="109" y="255"/>
                  </a:lnTo>
                  <a:lnTo>
                    <a:pt x="85" y="255"/>
                  </a:lnTo>
                  <a:lnTo>
                    <a:pt x="85" y="270"/>
                  </a:lnTo>
                  <a:lnTo>
                    <a:pt x="36" y="270"/>
                  </a:lnTo>
                  <a:lnTo>
                    <a:pt x="36" y="240"/>
                  </a:lnTo>
                  <a:lnTo>
                    <a:pt x="85" y="240"/>
                  </a:lnTo>
                  <a:lnTo>
                    <a:pt x="85" y="254"/>
                  </a:lnTo>
                  <a:lnTo>
                    <a:pt x="109" y="253"/>
                  </a:lnTo>
                  <a:lnTo>
                    <a:pt x="109" y="240"/>
                  </a:lnTo>
                  <a:lnTo>
                    <a:pt x="157" y="240"/>
                  </a:lnTo>
                  <a:lnTo>
                    <a:pt x="157" y="252"/>
                  </a:lnTo>
                  <a:lnTo>
                    <a:pt x="182" y="251"/>
                  </a:lnTo>
                  <a:lnTo>
                    <a:pt x="182" y="240"/>
                  </a:lnTo>
                  <a:lnTo>
                    <a:pt x="230" y="240"/>
                  </a:lnTo>
                  <a:lnTo>
                    <a:pt x="230" y="249"/>
                  </a:lnTo>
                  <a:lnTo>
                    <a:pt x="266" y="248"/>
                  </a:lnTo>
                  <a:lnTo>
                    <a:pt x="266" y="219"/>
                  </a:lnTo>
                  <a:lnTo>
                    <a:pt x="230" y="217"/>
                  </a:lnTo>
                  <a:lnTo>
                    <a:pt x="230" y="227"/>
                  </a:lnTo>
                  <a:lnTo>
                    <a:pt x="182" y="227"/>
                  </a:lnTo>
                  <a:lnTo>
                    <a:pt x="182" y="215"/>
                  </a:lnTo>
                  <a:lnTo>
                    <a:pt x="157" y="214"/>
                  </a:lnTo>
                  <a:lnTo>
                    <a:pt x="157" y="227"/>
                  </a:lnTo>
                  <a:lnTo>
                    <a:pt x="109" y="227"/>
                  </a:lnTo>
                  <a:lnTo>
                    <a:pt x="109" y="213"/>
                  </a:lnTo>
                  <a:lnTo>
                    <a:pt x="85" y="212"/>
                  </a:lnTo>
                  <a:lnTo>
                    <a:pt x="85" y="227"/>
                  </a:lnTo>
                  <a:lnTo>
                    <a:pt x="36" y="227"/>
                  </a:lnTo>
                  <a:lnTo>
                    <a:pt x="36" y="197"/>
                  </a:lnTo>
                  <a:lnTo>
                    <a:pt x="85" y="197"/>
                  </a:lnTo>
                  <a:lnTo>
                    <a:pt x="85" y="211"/>
                  </a:lnTo>
                  <a:lnTo>
                    <a:pt x="109" y="211"/>
                  </a:lnTo>
                  <a:lnTo>
                    <a:pt x="109" y="197"/>
                  </a:lnTo>
                  <a:lnTo>
                    <a:pt x="157" y="197"/>
                  </a:lnTo>
                  <a:lnTo>
                    <a:pt x="157" y="210"/>
                  </a:lnTo>
                  <a:lnTo>
                    <a:pt x="182" y="210"/>
                  </a:lnTo>
                  <a:lnTo>
                    <a:pt x="182" y="197"/>
                  </a:lnTo>
                  <a:lnTo>
                    <a:pt x="230" y="197"/>
                  </a:lnTo>
                  <a:lnTo>
                    <a:pt x="230" y="210"/>
                  </a:lnTo>
                  <a:lnTo>
                    <a:pt x="266" y="209"/>
                  </a:lnTo>
                  <a:lnTo>
                    <a:pt x="266" y="171"/>
                  </a:lnTo>
                  <a:lnTo>
                    <a:pt x="230" y="171"/>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21" name="Freeform 21"/>
            <p:cNvSpPr>
              <a:spLocks/>
            </p:cNvSpPr>
            <p:nvPr/>
          </p:nvSpPr>
          <p:spPr bwMode="auto">
            <a:xfrm>
              <a:off x="2259013" y="2540000"/>
              <a:ext cx="38100" cy="3175"/>
            </a:xfrm>
            <a:custGeom>
              <a:avLst/>
              <a:gdLst>
                <a:gd name="T0" fmla="*/ 0 w 24"/>
                <a:gd name="T1" fmla="*/ 0 h 2"/>
                <a:gd name="T2" fmla="*/ 0 w 24"/>
                <a:gd name="T3" fmla="*/ 1 h 2"/>
                <a:gd name="T4" fmla="*/ 24 w 24"/>
                <a:gd name="T5" fmla="*/ 2 h 2"/>
                <a:gd name="T6" fmla="*/ 24 w 24"/>
                <a:gd name="T7" fmla="*/ 0 h 2"/>
                <a:gd name="T8" fmla="*/ 0 w 24"/>
                <a:gd name="T9" fmla="*/ 0 h 2"/>
              </a:gdLst>
              <a:ahLst/>
              <a:cxnLst>
                <a:cxn ang="0">
                  <a:pos x="T0" y="T1"/>
                </a:cxn>
                <a:cxn ang="0">
                  <a:pos x="T2" y="T3"/>
                </a:cxn>
                <a:cxn ang="0">
                  <a:pos x="T4" y="T5"/>
                </a:cxn>
                <a:cxn ang="0">
                  <a:pos x="T6" y="T7"/>
                </a:cxn>
                <a:cxn ang="0">
                  <a:pos x="T8" y="T9"/>
                </a:cxn>
              </a:cxnLst>
              <a:rect l="0" t="0" r="r" b="b"/>
              <a:pathLst>
                <a:path w="24" h="2">
                  <a:moveTo>
                    <a:pt x="0" y="0"/>
                  </a:moveTo>
                  <a:lnTo>
                    <a:pt x="0" y="1"/>
                  </a:lnTo>
                  <a:lnTo>
                    <a:pt x="24" y="2"/>
                  </a:lnTo>
                  <a:lnTo>
                    <a:pt x="24" y="0"/>
                  </a:lnTo>
                  <a:lnTo>
                    <a:pt x="0"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22" name="Rectangle 22"/>
            <p:cNvSpPr>
              <a:spLocks noChangeArrowheads="1"/>
            </p:cNvSpPr>
            <p:nvPr/>
          </p:nvSpPr>
          <p:spPr bwMode="auto">
            <a:xfrm>
              <a:off x="2259013" y="2466975"/>
              <a:ext cx="38100" cy="3175"/>
            </a:xfrm>
            <a:prstGeom prst="rect">
              <a:avLst/>
            </a:prstGeom>
            <a:grp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zh-TW" altLang="en-US"/>
            </a:p>
          </p:txBody>
        </p:sp>
        <p:sp>
          <p:nvSpPr>
            <p:cNvPr id="23" name="Freeform 23"/>
            <p:cNvSpPr>
              <a:spLocks/>
            </p:cNvSpPr>
            <p:nvPr/>
          </p:nvSpPr>
          <p:spPr bwMode="auto">
            <a:xfrm>
              <a:off x="2373313" y="2538413"/>
              <a:ext cx="39688" cy="7937"/>
            </a:xfrm>
            <a:custGeom>
              <a:avLst/>
              <a:gdLst>
                <a:gd name="T0" fmla="*/ 0 w 25"/>
                <a:gd name="T1" fmla="*/ 0 h 5"/>
                <a:gd name="T2" fmla="*/ 0 w 25"/>
                <a:gd name="T3" fmla="*/ 4 h 5"/>
                <a:gd name="T4" fmla="*/ 25 w 25"/>
                <a:gd name="T5" fmla="*/ 5 h 5"/>
                <a:gd name="T6" fmla="*/ 25 w 25"/>
                <a:gd name="T7" fmla="*/ 0 h 5"/>
                <a:gd name="T8" fmla="*/ 0 w 25"/>
                <a:gd name="T9" fmla="*/ 0 h 5"/>
              </a:gdLst>
              <a:ahLst/>
              <a:cxnLst>
                <a:cxn ang="0">
                  <a:pos x="T0" y="T1"/>
                </a:cxn>
                <a:cxn ang="0">
                  <a:pos x="T2" y="T3"/>
                </a:cxn>
                <a:cxn ang="0">
                  <a:pos x="T4" y="T5"/>
                </a:cxn>
                <a:cxn ang="0">
                  <a:pos x="T6" y="T7"/>
                </a:cxn>
                <a:cxn ang="0">
                  <a:pos x="T8" y="T9"/>
                </a:cxn>
              </a:cxnLst>
              <a:rect l="0" t="0" r="r" b="b"/>
              <a:pathLst>
                <a:path w="25" h="5">
                  <a:moveTo>
                    <a:pt x="0" y="0"/>
                  </a:moveTo>
                  <a:lnTo>
                    <a:pt x="0" y="4"/>
                  </a:lnTo>
                  <a:lnTo>
                    <a:pt x="25" y="5"/>
                  </a:lnTo>
                  <a:lnTo>
                    <a:pt x="25" y="0"/>
                  </a:lnTo>
                  <a:lnTo>
                    <a:pt x="0"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TW" altLang="en-US"/>
            </a:p>
          </p:txBody>
        </p:sp>
      </p:grpSp>
      <p:sp>
        <p:nvSpPr>
          <p:cNvPr id="24" name="矩形 23"/>
          <p:cNvSpPr/>
          <p:nvPr/>
        </p:nvSpPr>
        <p:spPr>
          <a:xfrm>
            <a:off x="2150815" y="3253522"/>
            <a:ext cx="36004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p:cNvSpPr/>
          <p:nvPr/>
        </p:nvSpPr>
        <p:spPr>
          <a:xfrm>
            <a:off x="1934791" y="3364102"/>
            <a:ext cx="288032" cy="25019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1574751" y="3127282"/>
            <a:ext cx="36004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1358727" y="3237862"/>
            <a:ext cx="288032" cy="25019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998687" y="3001042"/>
            <a:ext cx="36004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p:nvSpPr>
        <p:spPr>
          <a:xfrm>
            <a:off x="782663" y="3111622"/>
            <a:ext cx="288032" cy="25019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p:nvSpPr>
        <p:spPr>
          <a:xfrm>
            <a:off x="1799159" y="3716429"/>
            <a:ext cx="288032" cy="25019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橢圓 30"/>
          <p:cNvSpPr/>
          <p:nvPr/>
        </p:nvSpPr>
        <p:spPr>
          <a:xfrm>
            <a:off x="1070695" y="3622092"/>
            <a:ext cx="288032" cy="25019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文字方塊 31"/>
          <p:cNvSpPr txBox="1"/>
          <p:nvPr/>
        </p:nvSpPr>
        <p:spPr>
          <a:xfrm>
            <a:off x="575919" y="3913892"/>
            <a:ext cx="1997663" cy="523220"/>
          </a:xfrm>
          <a:prstGeom prst="rect">
            <a:avLst/>
          </a:prstGeom>
          <a:noFill/>
        </p:spPr>
        <p:txBody>
          <a:bodyPr wrap="none" rtlCol="0">
            <a:spAutoFit/>
          </a:bodyPr>
          <a:lstStyle/>
          <a:p>
            <a:pPr algn="ctr"/>
            <a:r>
              <a:rPr lang="en-US" altLang="zh-TW" sz="1400" dirty="0" smtClean="0"/>
              <a:t>Location management</a:t>
            </a:r>
          </a:p>
          <a:p>
            <a:pPr algn="ctr"/>
            <a:r>
              <a:rPr lang="en-US" altLang="zh-TW" sz="1400" dirty="0"/>
              <a:t>u</a:t>
            </a:r>
            <a:r>
              <a:rPr lang="en-US" altLang="zh-TW" sz="1400" dirty="0" smtClean="0"/>
              <a:t>sing sensor and RFID</a:t>
            </a:r>
            <a:endParaRPr lang="zh-TW" altLang="en-US" sz="1400" dirty="0"/>
          </a:p>
        </p:txBody>
      </p:sp>
      <p:cxnSp>
        <p:nvCxnSpPr>
          <p:cNvPr id="34" name="直線單箭頭接點 33"/>
          <p:cNvCxnSpPr/>
          <p:nvPr/>
        </p:nvCxnSpPr>
        <p:spPr>
          <a:xfrm flipV="1">
            <a:off x="2699792" y="3480672"/>
            <a:ext cx="864096" cy="7894"/>
          </a:xfrm>
          <a:prstGeom prst="straightConnector1">
            <a:avLst/>
          </a:prstGeom>
          <a:ln w="57150">
            <a:solidFill>
              <a:schemeClr val="tx1"/>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V="1">
            <a:off x="5076056" y="3480672"/>
            <a:ext cx="864096" cy="7894"/>
          </a:xfrm>
          <a:prstGeom prst="straightConnector1">
            <a:avLst/>
          </a:prstGeom>
          <a:ln w="57150">
            <a:solidFill>
              <a:schemeClr val="tx1"/>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flipH="1">
            <a:off x="4357662" y="2492896"/>
            <a:ext cx="5155" cy="648072"/>
          </a:xfrm>
          <a:prstGeom prst="straightConnector1">
            <a:avLst/>
          </a:prstGeom>
          <a:ln w="57150">
            <a:solidFill>
              <a:schemeClr val="tx1"/>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flipH="1">
            <a:off x="4357662" y="4077072"/>
            <a:ext cx="5155" cy="648072"/>
          </a:xfrm>
          <a:prstGeom prst="straightConnector1">
            <a:avLst/>
          </a:prstGeom>
          <a:ln w="57150">
            <a:solidFill>
              <a:schemeClr val="tx1"/>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文字方塊 41"/>
          <p:cNvSpPr txBox="1"/>
          <p:nvPr/>
        </p:nvSpPr>
        <p:spPr>
          <a:xfrm>
            <a:off x="5940152" y="1810891"/>
            <a:ext cx="2032929" cy="523220"/>
          </a:xfrm>
          <a:prstGeom prst="rect">
            <a:avLst/>
          </a:prstGeom>
          <a:noFill/>
        </p:spPr>
        <p:txBody>
          <a:bodyPr wrap="none" rtlCol="0">
            <a:spAutoFit/>
          </a:bodyPr>
          <a:lstStyle/>
          <a:p>
            <a:pPr algn="ctr"/>
            <a:r>
              <a:rPr lang="en-US" altLang="zh-TW" sz="1400" dirty="0" smtClean="0"/>
              <a:t>Satellite-based location</a:t>
            </a:r>
          </a:p>
          <a:p>
            <a:pPr algn="ctr"/>
            <a:r>
              <a:rPr lang="en-US" altLang="zh-TW" sz="1400" dirty="0" smtClean="0"/>
              <a:t>Tracking (GPS)</a:t>
            </a:r>
            <a:endParaRPr lang="zh-TW" altLang="en-US" sz="1400" dirty="0"/>
          </a:p>
        </p:txBody>
      </p:sp>
      <p:sp>
        <p:nvSpPr>
          <p:cNvPr id="43" name="文字方塊 42"/>
          <p:cNvSpPr txBox="1"/>
          <p:nvPr/>
        </p:nvSpPr>
        <p:spPr>
          <a:xfrm>
            <a:off x="2832311" y="5957356"/>
            <a:ext cx="3175870" cy="307777"/>
          </a:xfrm>
          <a:prstGeom prst="rect">
            <a:avLst/>
          </a:prstGeom>
          <a:noFill/>
        </p:spPr>
        <p:txBody>
          <a:bodyPr wrap="none" rtlCol="0">
            <a:spAutoFit/>
          </a:bodyPr>
          <a:lstStyle/>
          <a:p>
            <a:pPr algn="ctr"/>
            <a:r>
              <a:rPr lang="en-US" altLang="zh-TW" sz="1400" dirty="0" smtClean="0"/>
              <a:t>Location management in LANs/PANs</a:t>
            </a:r>
            <a:endParaRPr lang="zh-TW" altLang="en-US" sz="1400" dirty="0"/>
          </a:p>
        </p:txBody>
      </p:sp>
      <p:sp>
        <p:nvSpPr>
          <p:cNvPr id="44" name="文字方塊 43"/>
          <p:cNvSpPr txBox="1"/>
          <p:nvPr/>
        </p:nvSpPr>
        <p:spPr>
          <a:xfrm>
            <a:off x="5766609" y="4797152"/>
            <a:ext cx="3090910" cy="738664"/>
          </a:xfrm>
          <a:prstGeom prst="rect">
            <a:avLst/>
          </a:prstGeom>
          <a:noFill/>
        </p:spPr>
        <p:txBody>
          <a:bodyPr wrap="none" rtlCol="0">
            <a:spAutoFit/>
          </a:bodyPr>
          <a:lstStyle/>
          <a:p>
            <a:pPr algn="ctr"/>
            <a:r>
              <a:rPr lang="en-US" altLang="zh-TW" sz="1400" dirty="0" smtClean="0"/>
              <a:t>Location management in</a:t>
            </a:r>
          </a:p>
          <a:p>
            <a:pPr algn="ctr"/>
            <a:r>
              <a:rPr lang="en-US" altLang="zh-TW" sz="1400" dirty="0" smtClean="0"/>
              <a:t>3G/4G broadband wireless networks</a:t>
            </a:r>
          </a:p>
          <a:p>
            <a:pPr algn="ctr"/>
            <a:r>
              <a:rPr lang="en-US" altLang="zh-TW" sz="1400" dirty="0" smtClean="0"/>
              <a:t>(802.16 and long-term-evolution)</a:t>
            </a:r>
            <a:endParaRPr lang="zh-TW" altLang="en-US" sz="1400" dirty="0"/>
          </a:p>
        </p:txBody>
      </p:sp>
      <p:pic>
        <p:nvPicPr>
          <p:cNvPr id="48" name="圖片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2485" y="1724115"/>
            <a:ext cx="895197" cy="696773"/>
          </a:xfrm>
          <a:prstGeom prst="rect">
            <a:avLst/>
          </a:prstGeom>
        </p:spPr>
      </p:pic>
      <p:pic>
        <p:nvPicPr>
          <p:cNvPr id="49" name="圖片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4835" y="1637338"/>
            <a:ext cx="895197" cy="696773"/>
          </a:xfrm>
          <a:prstGeom prst="rect">
            <a:avLst/>
          </a:prstGeom>
        </p:spPr>
      </p:pic>
      <p:pic>
        <p:nvPicPr>
          <p:cNvPr id="50" name="圖片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8931" y="1724115"/>
            <a:ext cx="895197" cy="696773"/>
          </a:xfrm>
          <a:prstGeom prst="rect">
            <a:avLst/>
          </a:prstGeom>
        </p:spPr>
      </p:pic>
      <p:pic>
        <p:nvPicPr>
          <p:cNvPr id="51"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7567" y="4797152"/>
            <a:ext cx="286743" cy="305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5931" y="4797151"/>
            <a:ext cx="286743" cy="305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9313" y="4783939"/>
            <a:ext cx="286743" cy="305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橢圓 53"/>
          <p:cNvSpPr/>
          <p:nvPr/>
        </p:nvSpPr>
        <p:spPr>
          <a:xfrm>
            <a:off x="3677258" y="5485641"/>
            <a:ext cx="216024" cy="24026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橢圓 56"/>
          <p:cNvSpPr/>
          <p:nvPr/>
        </p:nvSpPr>
        <p:spPr>
          <a:xfrm>
            <a:off x="4195094" y="5305688"/>
            <a:ext cx="216024" cy="24026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橢圓 57"/>
          <p:cNvSpPr/>
          <p:nvPr/>
        </p:nvSpPr>
        <p:spPr>
          <a:xfrm>
            <a:off x="4304421" y="5730458"/>
            <a:ext cx="216024" cy="24026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橢圓 58"/>
          <p:cNvSpPr/>
          <p:nvPr/>
        </p:nvSpPr>
        <p:spPr>
          <a:xfrm>
            <a:off x="4761536" y="5490190"/>
            <a:ext cx="216024" cy="24026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1" name="直線接點 60"/>
          <p:cNvCxnSpPr/>
          <p:nvPr/>
        </p:nvCxnSpPr>
        <p:spPr>
          <a:xfrm flipV="1">
            <a:off x="3563888" y="4949795"/>
            <a:ext cx="15841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接點 62"/>
          <p:cNvCxnSpPr>
            <a:stCxn id="52" idx="2"/>
            <a:endCxn id="57" idx="0"/>
          </p:cNvCxnSpPr>
          <p:nvPr/>
        </p:nvCxnSpPr>
        <p:spPr>
          <a:xfrm flipH="1">
            <a:off x="4303106" y="5102440"/>
            <a:ext cx="46197" cy="203248"/>
          </a:xfrm>
          <a:prstGeom prst="line">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直線接點 63"/>
          <p:cNvCxnSpPr>
            <a:endCxn id="54" idx="6"/>
          </p:cNvCxnSpPr>
          <p:nvPr/>
        </p:nvCxnSpPr>
        <p:spPr>
          <a:xfrm flipH="1">
            <a:off x="3893282" y="5461502"/>
            <a:ext cx="348135" cy="144273"/>
          </a:xfrm>
          <a:prstGeom prst="line">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直線接點 65"/>
          <p:cNvCxnSpPr>
            <a:stCxn id="57" idx="6"/>
            <a:endCxn id="59" idx="2"/>
          </p:cNvCxnSpPr>
          <p:nvPr/>
        </p:nvCxnSpPr>
        <p:spPr>
          <a:xfrm>
            <a:off x="4411118" y="5425822"/>
            <a:ext cx="350418" cy="184502"/>
          </a:xfrm>
          <a:prstGeom prst="line">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直線接點 68"/>
          <p:cNvCxnSpPr>
            <a:endCxn id="58" idx="0"/>
          </p:cNvCxnSpPr>
          <p:nvPr/>
        </p:nvCxnSpPr>
        <p:spPr>
          <a:xfrm>
            <a:off x="4317465" y="5533638"/>
            <a:ext cx="94968" cy="196820"/>
          </a:xfrm>
          <a:prstGeom prst="line">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文字方塊 70"/>
          <p:cNvSpPr txBox="1"/>
          <p:nvPr/>
        </p:nvSpPr>
        <p:spPr>
          <a:xfrm>
            <a:off x="2324694" y="4662231"/>
            <a:ext cx="1274708" cy="523220"/>
          </a:xfrm>
          <a:prstGeom prst="rect">
            <a:avLst/>
          </a:prstGeom>
          <a:noFill/>
        </p:spPr>
        <p:txBody>
          <a:bodyPr wrap="none" rtlCol="0">
            <a:spAutoFit/>
          </a:bodyPr>
          <a:lstStyle/>
          <a:p>
            <a:pPr algn="ctr"/>
            <a:r>
              <a:rPr lang="en-US" altLang="zh-TW" sz="1400" dirty="0" smtClean="0"/>
              <a:t>Wireless LAN</a:t>
            </a:r>
          </a:p>
          <a:p>
            <a:pPr algn="ctr"/>
            <a:r>
              <a:rPr lang="en-US" altLang="zh-TW" sz="1400" dirty="0" smtClean="0"/>
              <a:t>802.11</a:t>
            </a:r>
            <a:endParaRPr lang="zh-TW" altLang="en-US" sz="1400" dirty="0"/>
          </a:p>
        </p:txBody>
      </p:sp>
      <p:sp>
        <p:nvSpPr>
          <p:cNvPr id="72" name="文字方塊 71"/>
          <p:cNvSpPr txBox="1"/>
          <p:nvPr/>
        </p:nvSpPr>
        <p:spPr>
          <a:xfrm>
            <a:off x="2270735" y="5412869"/>
            <a:ext cx="1608133" cy="523220"/>
          </a:xfrm>
          <a:prstGeom prst="rect">
            <a:avLst/>
          </a:prstGeom>
          <a:noFill/>
        </p:spPr>
        <p:txBody>
          <a:bodyPr wrap="none" rtlCol="0">
            <a:spAutoFit/>
          </a:bodyPr>
          <a:lstStyle/>
          <a:p>
            <a:pPr algn="ctr"/>
            <a:r>
              <a:rPr lang="en-US" altLang="zh-TW" sz="1400" dirty="0" smtClean="0"/>
              <a:t>PAN</a:t>
            </a:r>
          </a:p>
          <a:p>
            <a:pPr algn="ctr"/>
            <a:r>
              <a:rPr lang="en-US" altLang="zh-TW" sz="1400" dirty="0" smtClean="0"/>
              <a:t>(Ad hoc network)</a:t>
            </a:r>
            <a:endParaRPr lang="zh-TW" altLang="en-US" sz="1400" dirty="0"/>
          </a:p>
        </p:txBody>
      </p:sp>
      <p:sp>
        <p:nvSpPr>
          <p:cNvPr id="73" name="矩形 72"/>
          <p:cNvSpPr/>
          <p:nvPr/>
        </p:nvSpPr>
        <p:spPr>
          <a:xfrm>
            <a:off x="6516216" y="3025919"/>
            <a:ext cx="576064" cy="29212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文字方塊 74"/>
          <p:cNvSpPr txBox="1"/>
          <p:nvPr/>
        </p:nvSpPr>
        <p:spPr>
          <a:xfrm>
            <a:off x="6516216" y="2996952"/>
            <a:ext cx="567784" cy="307777"/>
          </a:xfrm>
          <a:prstGeom prst="rect">
            <a:avLst/>
          </a:prstGeom>
          <a:noFill/>
        </p:spPr>
        <p:txBody>
          <a:bodyPr wrap="none" rtlCol="0">
            <a:spAutoFit/>
          </a:bodyPr>
          <a:lstStyle/>
          <a:p>
            <a:pPr algn="ctr"/>
            <a:r>
              <a:rPr lang="en-US" altLang="zh-TW" sz="1400" dirty="0" smtClean="0"/>
              <a:t>MSC</a:t>
            </a:r>
            <a:endParaRPr lang="zh-TW" altLang="en-US" sz="1400" dirty="0"/>
          </a:p>
        </p:txBody>
      </p:sp>
      <p:sp>
        <p:nvSpPr>
          <p:cNvPr id="77" name="文字方塊 76"/>
          <p:cNvSpPr txBox="1"/>
          <p:nvPr/>
        </p:nvSpPr>
        <p:spPr>
          <a:xfrm>
            <a:off x="6357518" y="2791961"/>
            <a:ext cx="885178" cy="276999"/>
          </a:xfrm>
          <a:prstGeom prst="rect">
            <a:avLst/>
          </a:prstGeom>
          <a:noFill/>
        </p:spPr>
        <p:txBody>
          <a:bodyPr wrap="none" rtlCol="0">
            <a:spAutoFit/>
          </a:bodyPr>
          <a:lstStyle/>
          <a:p>
            <a:pPr algn="ctr"/>
            <a:r>
              <a:rPr lang="en-US" altLang="zh-TW" sz="1200" dirty="0" smtClean="0"/>
              <a:t>HLR/VLR</a:t>
            </a:r>
            <a:endParaRPr lang="zh-TW" altLang="en-US" sz="1200" dirty="0"/>
          </a:p>
        </p:txBody>
      </p:sp>
      <p:sp>
        <p:nvSpPr>
          <p:cNvPr id="79" name="六邊形 78"/>
          <p:cNvSpPr/>
          <p:nvPr/>
        </p:nvSpPr>
        <p:spPr>
          <a:xfrm>
            <a:off x="6612707" y="3451648"/>
            <a:ext cx="368392" cy="29554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六邊形 79"/>
          <p:cNvSpPr/>
          <p:nvPr/>
        </p:nvSpPr>
        <p:spPr>
          <a:xfrm>
            <a:off x="6964395" y="3565505"/>
            <a:ext cx="368392" cy="29554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六邊形 80"/>
          <p:cNvSpPr/>
          <p:nvPr/>
        </p:nvSpPr>
        <p:spPr>
          <a:xfrm>
            <a:off x="6604355" y="3789040"/>
            <a:ext cx="368392" cy="29554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六邊形 81"/>
          <p:cNvSpPr/>
          <p:nvPr/>
        </p:nvSpPr>
        <p:spPr>
          <a:xfrm>
            <a:off x="6964395" y="3925545"/>
            <a:ext cx="368392" cy="29554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3" name="文字方塊 82"/>
          <p:cNvSpPr txBox="1"/>
          <p:nvPr/>
        </p:nvSpPr>
        <p:spPr>
          <a:xfrm>
            <a:off x="6958320" y="3909938"/>
            <a:ext cx="401072" cy="276999"/>
          </a:xfrm>
          <a:prstGeom prst="rect">
            <a:avLst/>
          </a:prstGeom>
          <a:noFill/>
        </p:spPr>
        <p:txBody>
          <a:bodyPr wrap="none" rtlCol="0">
            <a:spAutoFit/>
          </a:bodyPr>
          <a:lstStyle/>
          <a:p>
            <a:pPr algn="ctr"/>
            <a:r>
              <a:rPr lang="en-US" altLang="zh-TW" sz="1200" b="1" dirty="0" smtClean="0">
                <a:solidFill>
                  <a:schemeClr val="bg1">
                    <a:lumMod val="95000"/>
                  </a:schemeClr>
                </a:solidFill>
              </a:rPr>
              <a:t>BS</a:t>
            </a:r>
            <a:endParaRPr lang="zh-TW" altLang="en-US" sz="1200" b="1" dirty="0">
              <a:solidFill>
                <a:schemeClr val="bg1">
                  <a:lumMod val="95000"/>
                </a:schemeClr>
              </a:solidFill>
            </a:endParaRPr>
          </a:p>
        </p:txBody>
      </p:sp>
      <p:sp>
        <p:nvSpPr>
          <p:cNvPr id="84" name="文字方塊 83"/>
          <p:cNvSpPr txBox="1"/>
          <p:nvPr/>
        </p:nvSpPr>
        <p:spPr>
          <a:xfrm>
            <a:off x="6972747" y="3573016"/>
            <a:ext cx="401072" cy="276999"/>
          </a:xfrm>
          <a:prstGeom prst="rect">
            <a:avLst/>
          </a:prstGeom>
          <a:noFill/>
        </p:spPr>
        <p:txBody>
          <a:bodyPr wrap="none" rtlCol="0">
            <a:spAutoFit/>
          </a:bodyPr>
          <a:lstStyle/>
          <a:p>
            <a:pPr algn="ctr"/>
            <a:r>
              <a:rPr lang="en-US" altLang="zh-TW" sz="1200" b="1" dirty="0" smtClean="0">
                <a:solidFill>
                  <a:schemeClr val="bg1">
                    <a:lumMod val="95000"/>
                  </a:schemeClr>
                </a:solidFill>
              </a:rPr>
              <a:t>BS</a:t>
            </a:r>
            <a:endParaRPr lang="zh-TW" altLang="en-US" sz="1200" b="1" dirty="0">
              <a:solidFill>
                <a:schemeClr val="bg1">
                  <a:lumMod val="95000"/>
                </a:schemeClr>
              </a:solidFill>
            </a:endParaRPr>
          </a:p>
        </p:txBody>
      </p:sp>
      <p:sp>
        <p:nvSpPr>
          <p:cNvPr id="85" name="文字方塊 84"/>
          <p:cNvSpPr txBox="1"/>
          <p:nvPr/>
        </p:nvSpPr>
        <p:spPr>
          <a:xfrm>
            <a:off x="6571675" y="3440033"/>
            <a:ext cx="401072" cy="276999"/>
          </a:xfrm>
          <a:prstGeom prst="rect">
            <a:avLst/>
          </a:prstGeom>
          <a:noFill/>
        </p:spPr>
        <p:txBody>
          <a:bodyPr wrap="none" rtlCol="0">
            <a:spAutoFit/>
          </a:bodyPr>
          <a:lstStyle/>
          <a:p>
            <a:pPr algn="ctr"/>
            <a:r>
              <a:rPr lang="en-US" altLang="zh-TW" sz="1200" b="1" dirty="0" smtClean="0">
                <a:solidFill>
                  <a:schemeClr val="bg1">
                    <a:lumMod val="95000"/>
                  </a:schemeClr>
                </a:solidFill>
              </a:rPr>
              <a:t>BS</a:t>
            </a:r>
            <a:endParaRPr lang="zh-TW" altLang="en-US" sz="1200" b="1" dirty="0">
              <a:solidFill>
                <a:schemeClr val="bg1">
                  <a:lumMod val="95000"/>
                </a:schemeClr>
              </a:solidFill>
            </a:endParaRPr>
          </a:p>
        </p:txBody>
      </p:sp>
      <p:sp>
        <p:nvSpPr>
          <p:cNvPr id="86" name="文字方塊 85"/>
          <p:cNvSpPr txBox="1"/>
          <p:nvPr/>
        </p:nvSpPr>
        <p:spPr>
          <a:xfrm>
            <a:off x="6571675" y="3789040"/>
            <a:ext cx="401072" cy="276999"/>
          </a:xfrm>
          <a:prstGeom prst="rect">
            <a:avLst/>
          </a:prstGeom>
          <a:noFill/>
        </p:spPr>
        <p:txBody>
          <a:bodyPr wrap="none" rtlCol="0">
            <a:spAutoFit/>
          </a:bodyPr>
          <a:lstStyle/>
          <a:p>
            <a:pPr algn="ctr"/>
            <a:r>
              <a:rPr lang="en-US" altLang="zh-TW" sz="1200" b="1" dirty="0" smtClean="0">
                <a:solidFill>
                  <a:schemeClr val="bg1">
                    <a:lumMod val="95000"/>
                  </a:schemeClr>
                </a:solidFill>
              </a:rPr>
              <a:t>BS</a:t>
            </a:r>
            <a:endParaRPr lang="zh-TW" altLang="en-US" sz="1200" b="1" dirty="0">
              <a:solidFill>
                <a:schemeClr val="bg1">
                  <a:lumMod val="95000"/>
                </a:schemeClr>
              </a:solidFill>
            </a:endParaRPr>
          </a:p>
        </p:txBody>
      </p:sp>
      <p:sp>
        <p:nvSpPr>
          <p:cNvPr id="87" name="六邊形 86"/>
          <p:cNvSpPr/>
          <p:nvPr/>
        </p:nvSpPr>
        <p:spPr>
          <a:xfrm>
            <a:off x="6234259" y="3632703"/>
            <a:ext cx="368392" cy="29554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六邊形 87"/>
          <p:cNvSpPr/>
          <p:nvPr/>
        </p:nvSpPr>
        <p:spPr>
          <a:xfrm>
            <a:off x="6234259" y="3992743"/>
            <a:ext cx="368392" cy="29554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9" name="文字方塊 88"/>
          <p:cNvSpPr txBox="1"/>
          <p:nvPr/>
        </p:nvSpPr>
        <p:spPr>
          <a:xfrm>
            <a:off x="6228184" y="3977136"/>
            <a:ext cx="401072" cy="276999"/>
          </a:xfrm>
          <a:prstGeom prst="rect">
            <a:avLst/>
          </a:prstGeom>
          <a:noFill/>
        </p:spPr>
        <p:txBody>
          <a:bodyPr wrap="none" rtlCol="0">
            <a:spAutoFit/>
          </a:bodyPr>
          <a:lstStyle/>
          <a:p>
            <a:pPr algn="ctr"/>
            <a:r>
              <a:rPr lang="en-US" altLang="zh-TW" sz="1200" b="1" dirty="0" smtClean="0">
                <a:solidFill>
                  <a:schemeClr val="bg1">
                    <a:lumMod val="95000"/>
                  </a:schemeClr>
                </a:solidFill>
              </a:rPr>
              <a:t>BS</a:t>
            </a:r>
            <a:endParaRPr lang="zh-TW" altLang="en-US" sz="1200" b="1" dirty="0">
              <a:solidFill>
                <a:schemeClr val="bg1">
                  <a:lumMod val="95000"/>
                </a:schemeClr>
              </a:solidFill>
            </a:endParaRPr>
          </a:p>
        </p:txBody>
      </p:sp>
      <p:sp>
        <p:nvSpPr>
          <p:cNvPr id="90" name="文字方塊 89"/>
          <p:cNvSpPr txBox="1"/>
          <p:nvPr/>
        </p:nvSpPr>
        <p:spPr>
          <a:xfrm>
            <a:off x="6242611" y="3640214"/>
            <a:ext cx="401072" cy="276999"/>
          </a:xfrm>
          <a:prstGeom prst="rect">
            <a:avLst/>
          </a:prstGeom>
          <a:noFill/>
        </p:spPr>
        <p:txBody>
          <a:bodyPr wrap="none" rtlCol="0">
            <a:spAutoFit/>
          </a:bodyPr>
          <a:lstStyle/>
          <a:p>
            <a:pPr algn="ctr"/>
            <a:r>
              <a:rPr lang="en-US" altLang="zh-TW" sz="1200" b="1" dirty="0" smtClean="0">
                <a:solidFill>
                  <a:schemeClr val="bg1">
                    <a:lumMod val="95000"/>
                  </a:schemeClr>
                </a:solidFill>
              </a:rPr>
              <a:t>BS</a:t>
            </a:r>
            <a:endParaRPr lang="zh-TW" altLang="en-US" sz="1200" b="1" dirty="0">
              <a:solidFill>
                <a:schemeClr val="bg1">
                  <a:lumMod val="95000"/>
                </a:schemeClr>
              </a:solidFill>
            </a:endParaRPr>
          </a:p>
        </p:txBody>
      </p:sp>
      <p:cxnSp>
        <p:nvCxnSpPr>
          <p:cNvPr id="92" name="直線接點 91"/>
          <p:cNvCxnSpPr>
            <a:stCxn id="73" idx="2"/>
            <a:endCxn id="85" idx="0"/>
          </p:cNvCxnSpPr>
          <p:nvPr/>
        </p:nvCxnSpPr>
        <p:spPr>
          <a:xfrm flipH="1">
            <a:off x="6772211" y="3318041"/>
            <a:ext cx="32037" cy="121992"/>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直線接點 93"/>
          <p:cNvCxnSpPr>
            <a:stCxn id="73" idx="2"/>
            <a:endCxn id="90" idx="0"/>
          </p:cNvCxnSpPr>
          <p:nvPr/>
        </p:nvCxnSpPr>
        <p:spPr>
          <a:xfrm flipH="1">
            <a:off x="6443147" y="3318041"/>
            <a:ext cx="361101" cy="32217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a:stCxn id="73" idx="2"/>
            <a:endCxn id="84" idx="0"/>
          </p:cNvCxnSpPr>
          <p:nvPr/>
        </p:nvCxnSpPr>
        <p:spPr>
          <a:xfrm>
            <a:off x="6804248" y="3318041"/>
            <a:ext cx="369035" cy="25497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直線接點 99"/>
          <p:cNvCxnSpPr>
            <a:stCxn id="73" idx="2"/>
            <a:endCxn id="83" idx="0"/>
          </p:cNvCxnSpPr>
          <p:nvPr/>
        </p:nvCxnSpPr>
        <p:spPr>
          <a:xfrm>
            <a:off x="6804248" y="3318041"/>
            <a:ext cx="354608" cy="59189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直線接點 102"/>
          <p:cNvCxnSpPr>
            <a:stCxn id="73" idx="2"/>
            <a:endCxn id="86" idx="0"/>
          </p:cNvCxnSpPr>
          <p:nvPr/>
        </p:nvCxnSpPr>
        <p:spPr>
          <a:xfrm flipH="1">
            <a:off x="6772211" y="3318041"/>
            <a:ext cx="32037" cy="47099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線接點 105"/>
          <p:cNvCxnSpPr>
            <a:endCxn id="89" idx="0"/>
          </p:cNvCxnSpPr>
          <p:nvPr/>
        </p:nvCxnSpPr>
        <p:spPr>
          <a:xfrm flipH="1">
            <a:off x="6428720" y="3318041"/>
            <a:ext cx="343492" cy="65909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6" name="矩形 125"/>
          <p:cNvSpPr/>
          <p:nvPr/>
        </p:nvSpPr>
        <p:spPr>
          <a:xfrm>
            <a:off x="7674837" y="3014886"/>
            <a:ext cx="576064" cy="29212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7" name="文字方塊 126"/>
          <p:cNvSpPr txBox="1"/>
          <p:nvPr/>
        </p:nvSpPr>
        <p:spPr>
          <a:xfrm>
            <a:off x="7674837" y="2985919"/>
            <a:ext cx="567784" cy="307777"/>
          </a:xfrm>
          <a:prstGeom prst="rect">
            <a:avLst/>
          </a:prstGeom>
          <a:noFill/>
        </p:spPr>
        <p:txBody>
          <a:bodyPr wrap="none" rtlCol="0">
            <a:spAutoFit/>
          </a:bodyPr>
          <a:lstStyle/>
          <a:p>
            <a:pPr algn="ctr"/>
            <a:r>
              <a:rPr lang="en-US" altLang="zh-TW" sz="1400" dirty="0" smtClean="0"/>
              <a:t>MSC</a:t>
            </a:r>
            <a:endParaRPr lang="zh-TW" altLang="en-US" sz="1400" dirty="0"/>
          </a:p>
        </p:txBody>
      </p:sp>
      <p:sp>
        <p:nvSpPr>
          <p:cNvPr id="128" name="文字方塊 127"/>
          <p:cNvSpPr txBox="1"/>
          <p:nvPr/>
        </p:nvSpPr>
        <p:spPr>
          <a:xfrm>
            <a:off x="7516139" y="2780928"/>
            <a:ext cx="885178" cy="276999"/>
          </a:xfrm>
          <a:prstGeom prst="rect">
            <a:avLst/>
          </a:prstGeom>
          <a:noFill/>
        </p:spPr>
        <p:txBody>
          <a:bodyPr wrap="none" rtlCol="0">
            <a:spAutoFit/>
          </a:bodyPr>
          <a:lstStyle/>
          <a:p>
            <a:pPr algn="ctr"/>
            <a:r>
              <a:rPr lang="en-US" altLang="zh-TW" sz="1200" dirty="0" smtClean="0"/>
              <a:t>HLR/VLR</a:t>
            </a:r>
            <a:endParaRPr lang="zh-TW" altLang="en-US" sz="1200" dirty="0"/>
          </a:p>
        </p:txBody>
      </p:sp>
      <p:sp>
        <p:nvSpPr>
          <p:cNvPr id="129" name="六邊形 128"/>
          <p:cNvSpPr/>
          <p:nvPr/>
        </p:nvSpPr>
        <p:spPr>
          <a:xfrm>
            <a:off x="7771328" y="3440615"/>
            <a:ext cx="368392" cy="29554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0" name="六邊形 129"/>
          <p:cNvSpPr/>
          <p:nvPr/>
        </p:nvSpPr>
        <p:spPr>
          <a:xfrm>
            <a:off x="8123016" y="3554472"/>
            <a:ext cx="368392" cy="29554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1" name="六邊形 130"/>
          <p:cNvSpPr/>
          <p:nvPr/>
        </p:nvSpPr>
        <p:spPr>
          <a:xfrm>
            <a:off x="7762976" y="3778007"/>
            <a:ext cx="368392" cy="29554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2" name="六邊形 131"/>
          <p:cNvSpPr/>
          <p:nvPr/>
        </p:nvSpPr>
        <p:spPr>
          <a:xfrm>
            <a:off x="8123016" y="3914512"/>
            <a:ext cx="368392" cy="29554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3" name="文字方塊 132"/>
          <p:cNvSpPr txBox="1"/>
          <p:nvPr/>
        </p:nvSpPr>
        <p:spPr>
          <a:xfrm>
            <a:off x="8116941" y="3898905"/>
            <a:ext cx="401072" cy="276999"/>
          </a:xfrm>
          <a:prstGeom prst="rect">
            <a:avLst/>
          </a:prstGeom>
          <a:noFill/>
        </p:spPr>
        <p:txBody>
          <a:bodyPr wrap="none" rtlCol="0">
            <a:spAutoFit/>
          </a:bodyPr>
          <a:lstStyle/>
          <a:p>
            <a:pPr algn="ctr"/>
            <a:r>
              <a:rPr lang="en-US" altLang="zh-TW" sz="1200" b="1" dirty="0" smtClean="0">
                <a:solidFill>
                  <a:schemeClr val="bg1">
                    <a:lumMod val="95000"/>
                  </a:schemeClr>
                </a:solidFill>
              </a:rPr>
              <a:t>BS</a:t>
            </a:r>
            <a:endParaRPr lang="zh-TW" altLang="en-US" sz="1200" b="1" dirty="0">
              <a:solidFill>
                <a:schemeClr val="bg1">
                  <a:lumMod val="95000"/>
                </a:schemeClr>
              </a:solidFill>
            </a:endParaRPr>
          </a:p>
        </p:txBody>
      </p:sp>
      <p:sp>
        <p:nvSpPr>
          <p:cNvPr id="134" name="文字方塊 133"/>
          <p:cNvSpPr txBox="1"/>
          <p:nvPr/>
        </p:nvSpPr>
        <p:spPr>
          <a:xfrm>
            <a:off x="8131368" y="3561983"/>
            <a:ext cx="401072" cy="276999"/>
          </a:xfrm>
          <a:prstGeom prst="rect">
            <a:avLst/>
          </a:prstGeom>
          <a:noFill/>
        </p:spPr>
        <p:txBody>
          <a:bodyPr wrap="none" rtlCol="0">
            <a:spAutoFit/>
          </a:bodyPr>
          <a:lstStyle/>
          <a:p>
            <a:pPr algn="ctr"/>
            <a:r>
              <a:rPr lang="en-US" altLang="zh-TW" sz="1200" b="1" dirty="0" smtClean="0">
                <a:solidFill>
                  <a:schemeClr val="bg1">
                    <a:lumMod val="95000"/>
                  </a:schemeClr>
                </a:solidFill>
              </a:rPr>
              <a:t>BS</a:t>
            </a:r>
            <a:endParaRPr lang="zh-TW" altLang="en-US" sz="1200" b="1" dirty="0">
              <a:solidFill>
                <a:schemeClr val="bg1">
                  <a:lumMod val="95000"/>
                </a:schemeClr>
              </a:solidFill>
            </a:endParaRPr>
          </a:p>
        </p:txBody>
      </p:sp>
      <p:sp>
        <p:nvSpPr>
          <p:cNvPr id="135" name="文字方塊 134"/>
          <p:cNvSpPr txBox="1"/>
          <p:nvPr/>
        </p:nvSpPr>
        <p:spPr>
          <a:xfrm>
            <a:off x="7730296" y="3429000"/>
            <a:ext cx="401072" cy="276999"/>
          </a:xfrm>
          <a:prstGeom prst="rect">
            <a:avLst/>
          </a:prstGeom>
          <a:noFill/>
        </p:spPr>
        <p:txBody>
          <a:bodyPr wrap="none" rtlCol="0">
            <a:spAutoFit/>
          </a:bodyPr>
          <a:lstStyle/>
          <a:p>
            <a:pPr algn="ctr"/>
            <a:r>
              <a:rPr lang="en-US" altLang="zh-TW" sz="1200" b="1" dirty="0" smtClean="0">
                <a:solidFill>
                  <a:schemeClr val="bg1">
                    <a:lumMod val="95000"/>
                  </a:schemeClr>
                </a:solidFill>
              </a:rPr>
              <a:t>BS</a:t>
            </a:r>
            <a:endParaRPr lang="zh-TW" altLang="en-US" sz="1200" b="1" dirty="0">
              <a:solidFill>
                <a:schemeClr val="bg1">
                  <a:lumMod val="95000"/>
                </a:schemeClr>
              </a:solidFill>
            </a:endParaRPr>
          </a:p>
        </p:txBody>
      </p:sp>
      <p:sp>
        <p:nvSpPr>
          <p:cNvPr id="136" name="文字方塊 135"/>
          <p:cNvSpPr txBox="1"/>
          <p:nvPr/>
        </p:nvSpPr>
        <p:spPr>
          <a:xfrm>
            <a:off x="7730296" y="3778007"/>
            <a:ext cx="401072" cy="276999"/>
          </a:xfrm>
          <a:prstGeom prst="rect">
            <a:avLst/>
          </a:prstGeom>
          <a:noFill/>
        </p:spPr>
        <p:txBody>
          <a:bodyPr wrap="none" rtlCol="0">
            <a:spAutoFit/>
          </a:bodyPr>
          <a:lstStyle/>
          <a:p>
            <a:pPr algn="ctr"/>
            <a:r>
              <a:rPr lang="en-US" altLang="zh-TW" sz="1200" b="1" dirty="0" smtClean="0">
                <a:solidFill>
                  <a:schemeClr val="bg1">
                    <a:lumMod val="95000"/>
                  </a:schemeClr>
                </a:solidFill>
              </a:rPr>
              <a:t>BS</a:t>
            </a:r>
            <a:endParaRPr lang="zh-TW" altLang="en-US" sz="1200" b="1" dirty="0">
              <a:solidFill>
                <a:schemeClr val="bg1">
                  <a:lumMod val="95000"/>
                </a:schemeClr>
              </a:solidFill>
            </a:endParaRPr>
          </a:p>
        </p:txBody>
      </p:sp>
      <p:sp>
        <p:nvSpPr>
          <p:cNvPr id="137" name="六邊形 136"/>
          <p:cNvSpPr/>
          <p:nvPr/>
        </p:nvSpPr>
        <p:spPr>
          <a:xfrm>
            <a:off x="7392880" y="3621670"/>
            <a:ext cx="368392" cy="29554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8" name="六邊形 137"/>
          <p:cNvSpPr/>
          <p:nvPr/>
        </p:nvSpPr>
        <p:spPr>
          <a:xfrm>
            <a:off x="7392880" y="3981710"/>
            <a:ext cx="368392" cy="29554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9" name="文字方塊 138"/>
          <p:cNvSpPr txBox="1"/>
          <p:nvPr/>
        </p:nvSpPr>
        <p:spPr>
          <a:xfrm>
            <a:off x="7386805" y="3966103"/>
            <a:ext cx="401072" cy="276999"/>
          </a:xfrm>
          <a:prstGeom prst="rect">
            <a:avLst/>
          </a:prstGeom>
          <a:noFill/>
        </p:spPr>
        <p:txBody>
          <a:bodyPr wrap="none" rtlCol="0">
            <a:spAutoFit/>
          </a:bodyPr>
          <a:lstStyle/>
          <a:p>
            <a:pPr algn="ctr"/>
            <a:r>
              <a:rPr lang="en-US" altLang="zh-TW" sz="1200" b="1" dirty="0" smtClean="0">
                <a:solidFill>
                  <a:schemeClr val="bg1">
                    <a:lumMod val="95000"/>
                  </a:schemeClr>
                </a:solidFill>
              </a:rPr>
              <a:t>BS</a:t>
            </a:r>
            <a:endParaRPr lang="zh-TW" altLang="en-US" sz="1200" b="1" dirty="0">
              <a:solidFill>
                <a:schemeClr val="bg1">
                  <a:lumMod val="95000"/>
                </a:schemeClr>
              </a:solidFill>
            </a:endParaRPr>
          </a:p>
        </p:txBody>
      </p:sp>
      <p:sp>
        <p:nvSpPr>
          <p:cNvPr id="140" name="文字方塊 139"/>
          <p:cNvSpPr txBox="1"/>
          <p:nvPr/>
        </p:nvSpPr>
        <p:spPr>
          <a:xfrm>
            <a:off x="7401232" y="3629181"/>
            <a:ext cx="401072" cy="276999"/>
          </a:xfrm>
          <a:prstGeom prst="rect">
            <a:avLst/>
          </a:prstGeom>
          <a:noFill/>
        </p:spPr>
        <p:txBody>
          <a:bodyPr wrap="none" rtlCol="0">
            <a:spAutoFit/>
          </a:bodyPr>
          <a:lstStyle/>
          <a:p>
            <a:pPr algn="ctr"/>
            <a:r>
              <a:rPr lang="en-US" altLang="zh-TW" sz="1200" b="1" dirty="0" smtClean="0">
                <a:solidFill>
                  <a:schemeClr val="bg1">
                    <a:lumMod val="95000"/>
                  </a:schemeClr>
                </a:solidFill>
              </a:rPr>
              <a:t>BS</a:t>
            </a:r>
            <a:endParaRPr lang="zh-TW" altLang="en-US" sz="1200" b="1" dirty="0">
              <a:solidFill>
                <a:schemeClr val="bg1">
                  <a:lumMod val="95000"/>
                </a:schemeClr>
              </a:solidFill>
            </a:endParaRPr>
          </a:p>
        </p:txBody>
      </p:sp>
      <p:cxnSp>
        <p:nvCxnSpPr>
          <p:cNvPr id="141" name="直線接點 140"/>
          <p:cNvCxnSpPr>
            <a:stCxn id="126" idx="2"/>
            <a:endCxn id="135" idx="0"/>
          </p:cNvCxnSpPr>
          <p:nvPr/>
        </p:nvCxnSpPr>
        <p:spPr>
          <a:xfrm flipH="1">
            <a:off x="7930832" y="3307008"/>
            <a:ext cx="32037" cy="121992"/>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直線接點 141"/>
          <p:cNvCxnSpPr>
            <a:stCxn id="126" idx="2"/>
            <a:endCxn id="140" idx="0"/>
          </p:cNvCxnSpPr>
          <p:nvPr/>
        </p:nvCxnSpPr>
        <p:spPr>
          <a:xfrm flipH="1">
            <a:off x="7601768" y="3307008"/>
            <a:ext cx="361101" cy="32217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直線接點 142"/>
          <p:cNvCxnSpPr>
            <a:stCxn id="126" idx="2"/>
            <a:endCxn id="134" idx="0"/>
          </p:cNvCxnSpPr>
          <p:nvPr/>
        </p:nvCxnSpPr>
        <p:spPr>
          <a:xfrm>
            <a:off x="7962869" y="3307008"/>
            <a:ext cx="369035" cy="25497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直線接點 143"/>
          <p:cNvCxnSpPr>
            <a:stCxn id="126" idx="2"/>
            <a:endCxn id="133" idx="0"/>
          </p:cNvCxnSpPr>
          <p:nvPr/>
        </p:nvCxnSpPr>
        <p:spPr>
          <a:xfrm>
            <a:off x="7962869" y="3307008"/>
            <a:ext cx="354608" cy="59189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直線接點 144"/>
          <p:cNvCxnSpPr>
            <a:stCxn id="126" idx="2"/>
            <a:endCxn id="136" idx="0"/>
          </p:cNvCxnSpPr>
          <p:nvPr/>
        </p:nvCxnSpPr>
        <p:spPr>
          <a:xfrm flipH="1">
            <a:off x="7930832" y="3307008"/>
            <a:ext cx="32037" cy="47099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直線接點 145"/>
          <p:cNvCxnSpPr>
            <a:endCxn id="139" idx="0"/>
          </p:cNvCxnSpPr>
          <p:nvPr/>
        </p:nvCxnSpPr>
        <p:spPr>
          <a:xfrm flipH="1">
            <a:off x="7587341" y="3307008"/>
            <a:ext cx="343492" cy="65909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67" name="圖片 1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77877" y="4365104"/>
            <a:ext cx="778740" cy="404412"/>
          </a:xfrm>
          <a:prstGeom prst="rect">
            <a:avLst/>
          </a:prstGeom>
        </p:spPr>
      </p:pic>
      <p:pic>
        <p:nvPicPr>
          <p:cNvPr id="168" name="圖片 1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40352" y="4365104"/>
            <a:ext cx="778740" cy="404412"/>
          </a:xfrm>
          <a:prstGeom prst="rect">
            <a:avLst/>
          </a:prstGeom>
        </p:spPr>
      </p:pic>
      <p:cxnSp>
        <p:nvCxnSpPr>
          <p:cNvPr id="170" name="直線接點 169"/>
          <p:cNvCxnSpPr/>
          <p:nvPr/>
        </p:nvCxnSpPr>
        <p:spPr>
          <a:xfrm>
            <a:off x="7084000" y="4567310"/>
            <a:ext cx="590837" cy="0"/>
          </a:xfrm>
          <a:prstGeom prst="line">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0916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Various consortia/organizations for location-based </a:t>
            </a:r>
            <a:r>
              <a:rPr lang="en-US" altLang="zh-TW" dirty="0" smtClean="0"/>
              <a:t>services (1/2)</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111</a:t>
            </a:fld>
            <a:endParaRPr lang="zh-TW" altLang="en-US"/>
          </a:p>
        </p:txBody>
      </p:sp>
      <p:graphicFrame>
        <p:nvGraphicFramePr>
          <p:cNvPr id="7" name="表格 6"/>
          <p:cNvGraphicFramePr>
            <a:graphicFrameLocks noGrp="1"/>
          </p:cNvGraphicFramePr>
          <p:nvPr>
            <p:extLst>
              <p:ext uri="{D42A27DB-BD31-4B8C-83A1-F6EECF244321}">
                <p14:modId xmlns:p14="http://schemas.microsoft.com/office/powerpoint/2010/main" val="1889146870"/>
              </p:ext>
            </p:extLst>
          </p:nvPr>
        </p:nvGraphicFramePr>
        <p:xfrm>
          <a:off x="371871" y="1556792"/>
          <a:ext cx="8448601" cy="4704546"/>
        </p:xfrm>
        <a:graphic>
          <a:graphicData uri="http://schemas.openxmlformats.org/drawingml/2006/table">
            <a:tbl>
              <a:tblPr firstRow="1" bandRow="1">
                <a:tableStyleId>{5C22544A-7EE6-4342-B048-85BDC9FD1C3A}</a:tableStyleId>
              </a:tblPr>
              <a:tblGrid>
                <a:gridCol w="2128548"/>
                <a:gridCol w="6320053"/>
              </a:tblGrid>
              <a:tr h="681186">
                <a:tc>
                  <a:txBody>
                    <a:bodyPr/>
                    <a:lstStyle/>
                    <a:p>
                      <a:r>
                        <a:rPr lang="en-US" altLang="zh-TW" dirty="0" smtClean="0"/>
                        <a:t>Consortium</a:t>
                      </a:r>
                      <a:endParaRPr lang="zh-TW" altLang="en-US" dirty="0"/>
                    </a:p>
                  </a:txBody>
                  <a:tcPr/>
                </a:tc>
                <a:tc>
                  <a:txBody>
                    <a:bodyPr/>
                    <a:lstStyle/>
                    <a:p>
                      <a:r>
                        <a:rPr lang="en-US" altLang="zh-TW" dirty="0" smtClean="0"/>
                        <a:t>Description</a:t>
                      </a:r>
                      <a:endParaRPr lang="zh-TW" altLang="en-US" dirty="0"/>
                    </a:p>
                  </a:txBody>
                  <a:tcPr/>
                </a:tc>
              </a:tr>
              <a:tr h="681186">
                <a:tc>
                  <a:txBody>
                    <a:bodyPr/>
                    <a:lstStyle/>
                    <a:p>
                      <a:r>
                        <a:rPr kumimoji="0" lang="en-US" altLang="zh-TW" sz="1800" b="0" i="0" u="none" strike="noStrike" kern="1200" baseline="0" dirty="0" smtClean="0">
                          <a:solidFill>
                            <a:schemeClr val="dk1"/>
                          </a:solidFill>
                          <a:latin typeface="+mn-lt"/>
                          <a:ea typeface="+mn-ea"/>
                          <a:cs typeface="+mn-cs"/>
                        </a:rPr>
                        <a:t>Open Mobile Alliance (OMA)</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Key enabler of mobile service specification standards that support the creation of interoperable end-to-end mobile services.</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Consists of nearly 200 organizations including world’s leading mobile operators, device manufacturers and network service providers.</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Addresses all the key elements of the LBS value chain which also includes those that are addressed by Location Interoperability Forum (LIF) and Wireless Access Protocol (WAP) forum.</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LIF and WAP are now part of OMA.</a:t>
                      </a:r>
                      <a:endParaRPr lang="zh-TW" altLang="en-US" dirty="0"/>
                    </a:p>
                  </a:txBody>
                  <a:tcPr/>
                </a:tc>
              </a:tr>
              <a:tr h="681186">
                <a:tc>
                  <a:txBody>
                    <a:bodyPr/>
                    <a:lstStyle/>
                    <a:p>
                      <a:r>
                        <a:rPr kumimoji="0" lang="en-US" altLang="zh-TW" sz="1800" b="0" i="0" u="none" strike="noStrike" kern="1200" baseline="0" dirty="0" smtClean="0">
                          <a:solidFill>
                            <a:schemeClr val="dk1"/>
                          </a:solidFill>
                          <a:latin typeface="+mn-lt"/>
                          <a:ea typeface="+mn-ea"/>
                          <a:cs typeface="+mn-cs"/>
                        </a:rPr>
                        <a:t>Open Geospatial</a:t>
                      </a:r>
                    </a:p>
                    <a:p>
                      <a:r>
                        <a:rPr kumimoji="0" lang="en-US" altLang="zh-TW" sz="1800" b="0" i="0" u="none" strike="noStrike" kern="1200" baseline="0" dirty="0" smtClean="0">
                          <a:solidFill>
                            <a:schemeClr val="dk1"/>
                          </a:solidFill>
                          <a:latin typeface="+mn-lt"/>
                          <a:ea typeface="+mn-ea"/>
                          <a:cs typeface="+mn-cs"/>
                        </a:rPr>
                        <a:t>Consortium (OGC)</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An international standards organization responsible for the development of standards for geospatial and location based services.</a:t>
                      </a:r>
                      <a:endParaRPr lang="zh-TW" altLang="en-US" dirty="0"/>
                    </a:p>
                  </a:txBody>
                  <a:tcPr/>
                </a:tc>
              </a:tr>
            </a:tbl>
          </a:graphicData>
        </a:graphic>
      </p:graphicFrame>
    </p:spTree>
    <p:extLst>
      <p:ext uri="{BB962C8B-B14F-4D97-AF65-F5344CB8AC3E}">
        <p14:creationId xmlns:p14="http://schemas.microsoft.com/office/powerpoint/2010/main" val="33523074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Various consortia/organizations for location-based </a:t>
            </a:r>
            <a:r>
              <a:rPr lang="en-US" altLang="zh-TW" dirty="0" smtClean="0"/>
              <a:t>services (2/2)</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112</a:t>
            </a:fld>
            <a:endParaRPr lang="zh-TW" altLang="en-US"/>
          </a:p>
        </p:txBody>
      </p:sp>
      <p:graphicFrame>
        <p:nvGraphicFramePr>
          <p:cNvPr id="7" name="表格 6"/>
          <p:cNvGraphicFramePr>
            <a:graphicFrameLocks noGrp="1"/>
          </p:cNvGraphicFramePr>
          <p:nvPr>
            <p:extLst>
              <p:ext uri="{D42A27DB-BD31-4B8C-83A1-F6EECF244321}">
                <p14:modId xmlns:p14="http://schemas.microsoft.com/office/powerpoint/2010/main" val="3896170421"/>
              </p:ext>
            </p:extLst>
          </p:nvPr>
        </p:nvGraphicFramePr>
        <p:xfrm>
          <a:off x="371871" y="1556792"/>
          <a:ext cx="8448601" cy="5161746"/>
        </p:xfrm>
        <a:graphic>
          <a:graphicData uri="http://schemas.openxmlformats.org/drawingml/2006/table">
            <a:tbl>
              <a:tblPr firstRow="1" bandRow="1">
                <a:tableStyleId>{5C22544A-7EE6-4342-B048-85BDC9FD1C3A}</a:tableStyleId>
              </a:tblPr>
              <a:tblGrid>
                <a:gridCol w="2128548"/>
                <a:gridCol w="6320053"/>
              </a:tblGrid>
              <a:tr h="681186">
                <a:tc>
                  <a:txBody>
                    <a:bodyPr/>
                    <a:lstStyle/>
                    <a:p>
                      <a:r>
                        <a:rPr lang="en-US" altLang="zh-TW" dirty="0" smtClean="0"/>
                        <a:t>Consortium</a:t>
                      </a:r>
                      <a:endParaRPr lang="zh-TW" altLang="en-US" dirty="0"/>
                    </a:p>
                  </a:txBody>
                  <a:tcPr/>
                </a:tc>
                <a:tc>
                  <a:txBody>
                    <a:bodyPr/>
                    <a:lstStyle/>
                    <a:p>
                      <a:r>
                        <a:rPr lang="en-US" altLang="zh-TW" dirty="0" smtClean="0"/>
                        <a:t>Description</a:t>
                      </a:r>
                      <a:endParaRPr lang="zh-TW" altLang="en-US" dirty="0"/>
                    </a:p>
                  </a:txBody>
                  <a:tcPr/>
                </a:tc>
              </a:tr>
              <a:tr h="681186">
                <a:tc>
                  <a:txBody>
                    <a:bodyPr/>
                    <a:lstStyle/>
                    <a:p>
                      <a:r>
                        <a:rPr kumimoji="0" lang="en-US" altLang="zh-TW" sz="1800" b="0" i="0" u="none" strike="noStrike" kern="1200" baseline="0" dirty="0" smtClean="0">
                          <a:solidFill>
                            <a:schemeClr val="dk1"/>
                          </a:solidFill>
                          <a:latin typeface="+mn-lt"/>
                          <a:ea typeface="+mn-ea"/>
                          <a:cs typeface="+mn-cs"/>
                        </a:rPr>
                        <a:t>Parlay</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Consortium that develops open APIs based on their Open Systems Architecture (OSA) for mobile networks which provides functionality for authentication, authorization, and access to network services.</a:t>
                      </a:r>
                      <a:endParaRPr lang="zh-TW" altLang="en-US" dirty="0"/>
                    </a:p>
                  </a:txBody>
                  <a:tcPr/>
                </a:tc>
              </a:tr>
              <a:tr h="681186">
                <a:tc>
                  <a:txBody>
                    <a:bodyPr/>
                    <a:lstStyle/>
                    <a:p>
                      <a:r>
                        <a:rPr kumimoji="0" lang="en-US" altLang="zh-TW" sz="1800" b="0" i="0" u="none" strike="noStrike" kern="1200" baseline="0" dirty="0" smtClean="0">
                          <a:solidFill>
                            <a:schemeClr val="dk1"/>
                          </a:solidFill>
                          <a:latin typeface="+mn-lt"/>
                          <a:ea typeface="+mn-ea"/>
                          <a:cs typeface="+mn-cs"/>
                        </a:rPr>
                        <a:t>W3C</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World Wide Web Consortium provides guidelines for mobile web best practices including navigation, page layout and content.</a:t>
                      </a:r>
                      <a:endParaRPr lang="zh-TW" altLang="en-US" dirty="0"/>
                    </a:p>
                  </a:txBody>
                  <a:tcPr/>
                </a:tc>
              </a:tr>
              <a:tr h="681186">
                <a:tc>
                  <a:txBody>
                    <a:bodyPr/>
                    <a:lstStyle/>
                    <a:p>
                      <a:r>
                        <a:rPr kumimoji="0" lang="en-US" altLang="zh-TW" sz="1800" b="0" i="0" u="none" strike="noStrike" kern="1200" baseline="0" dirty="0" smtClean="0">
                          <a:solidFill>
                            <a:schemeClr val="dk1"/>
                          </a:solidFill>
                          <a:latin typeface="+mn-lt"/>
                          <a:ea typeface="+mn-ea"/>
                          <a:cs typeface="+mn-cs"/>
                        </a:rPr>
                        <a:t>Internet Engineering</a:t>
                      </a:r>
                    </a:p>
                    <a:p>
                      <a:r>
                        <a:rPr kumimoji="0" lang="en-US" altLang="zh-TW" sz="1800" b="0" i="0" u="none" strike="noStrike" kern="1200" baseline="0" dirty="0" smtClean="0">
                          <a:solidFill>
                            <a:schemeClr val="dk1"/>
                          </a:solidFill>
                          <a:latin typeface="+mn-lt"/>
                          <a:ea typeface="+mn-ea"/>
                          <a:cs typeface="+mn-cs"/>
                        </a:rPr>
                        <a:t>Task Force (IETF)</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Working Group provides guidelines for applications and services related to LBS.</a:t>
                      </a:r>
                      <a:endParaRPr lang="zh-TW" altLang="en-US" dirty="0"/>
                    </a:p>
                  </a:txBody>
                  <a:tcPr/>
                </a:tc>
              </a:tr>
              <a:tr h="681186">
                <a:tc>
                  <a:txBody>
                    <a:bodyPr/>
                    <a:lstStyle/>
                    <a:p>
                      <a:r>
                        <a:rPr kumimoji="0" lang="en-US" altLang="zh-TW" sz="1800" b="0" i="0" u="none" strike="noStrike" kern="1200" baseline="0" dirty="0" smtClean="0">
                          <a:solidFill>
                            <a:schemeClr val="dk1"/>
                          </a:solidFill>
                          <a:latin typeface="+mn-lt"/>
                          <a:ea typeface="+mn-ea"/>
                          <a:cs typeface="+mn-cs"/>
                        </a:rPr>
                        <a:t>Organization for</a:t>
                      </a:r>
                    </a:p>
                    <a:p>
                      <a:r>
                        <a:rPr kumimoji="0" lang="en-US" altLang="zh-TW" sz="1800" b="0" i="0" u="none" strike="noStrike" kern="1200" baseline="0" dirty="0" smtClean="0">
                          <a:solidFill>
                            <a:schemeClr val="dk1"/>
                          </a:solidFill>
                          <a:latin typeface="+mn-lt"/>
                          <a:ea typeface="+mn-ea"/>
                          <a:cs typeface="+mn-cs"/>
                        </a:rPr>
                        <a:t>the Advancement of Structured Information</a:t>
                      </a:r>
                    </a:p>
                    <a:p>
                      <a:r>
                        <a:rPr kumimoji="0" lang="en-US" altLang="zh-TW" sz="1800" b="0" i="0" u="none" strike="noStrike" kern="1200" baseline="0" dirty="0" smtClean="0">
                          <a:solidFill>
                            <a:schemeClr val="dk1"/>
                          </a:solidFill>
                          <a:latin typeface="+mn-lt"/>
                          <a:ea typeface="+mn-ea"/>
                          <a:cs typeface="+mn-cs"/>
                        </a:rPr>
                        <a:t>Standards (OA SIS)</a:t>
                      </a:r>
                      <a:endParaRPr lang="zh-TW" altLang="en-US" dirty="0"/>
                    </a:p>
                  </a:txBody>
                  <a:tcPr/>
                </a:tc>
                <a:tc>
                  <a:txBody>
                    <a:bodyPr/>
                    <a:lstStyle/>
                    <a:p>
                      <a:pPr marL="285750" indent="-285750">
                        <a:buFont typeface="Arial" pitchFamily="34" charset="0"/>
                        <a:buChar char="•"/>
                      </a:pPr>
                      <a:r>
                        <a:rPr kumimoji="0" lang="en-US" altLang="zh-TW" sz="1800" b="1"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A global consortium that drives the development, convergence and adoption of e-business and web service standards including LBS and Mobile Web.</a:t>
                      </a:r>
                      <a:endParaRPr lang="zh-TW" altLang="en-US" dirty="0"/>
                    </a:p>
                  </a:txBody>
                  <a:tcPr/>
                </a:tc>
              </a:tr>
            </a:tbl>
          </a:graphicData>
        </a:graphic>
      </p:graphicFrame>
    </p:spTree>
    <p:extLst>
      <p:ext uri="{BB962C8B-B14F-4D97-AF65-F5344CB8AC3E}">
        <p14:creationId xmlns:p14="http://schemas.microsoft.com/office/powerpoint/2010/main" val="4929030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Various location-based protocols and standards for development of LBS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113</a:t>
            </a:fld>
            <a:endParaRPr lang="zh-TW" altLang="en-US"/>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508769022"/>
              </p:ext>
            </p:extLst>
          </p:nvPr>
        </p:nvGraphicFramePr>
        <p:xfrm>
          <a:off x="301625" y="1607656"/>
          <a:ext cx="8504238" cy="4485640"/>
        </p:xfrm>
        <a:graphic>
          <a:graphicData uri="http://schemas.openxmlformats.org/drawingml/2006/table">
            <a:tbl>
              <a:tblPr firstRow="1" bandRow="1">
                <a:tableStyleId>{5C22544A-7EE6-4342-B048-85BDC9FD1C3A}</a:tableStyleId>
              </a:tblPr>
              <a:tblGrid>
                <a:gridCol w="3262263"/>
                <a:gridCol w="5241975"/>
              </a:tblGrid>
              <a:tr h="370840">
                <a:tc>
                  <a:txBody>
                    <a:bodyPr/>
                    <a:lstStyle/>
                    <a:p>
                      <a:r>
                        <a:rPr lang="en-US" altLang="zh-TW" dirty="0" smtClean="0"/>
                        <a:t>Protocols and Standards</a:t>
                      </a:r>
                      <a:endParaRPr lang="zh-TW" altLang="en-US" dirty="0"/>
                    </a:p>
                  </a:txBody>
                  <a:tcPr/>
                </a:tc>
                <a:tc>
                  <a:txBody>
                    <a:bodyPr/>
                    <a:lstStyle/>
                    <a:p>
                      <a:r>
                        <a:rPr lang="en-US" altLang="zh-TW" dirty="0" smtClean="0"/>
                        <a:t>Description</a:t>
                      </a:r>
                      <a:endParaRPr lang="zh-TW" altLang="en-US" dirty="0"/>
                    </a:p>
                  </a:txBody>
                  <a:tcPr/>
                </a:tc>
              </a:tr>
              <a:tr h="370840">
                <a:tc>
                  <a:txBody>
                    <a:bodyPr/>
                    <a:lstStyle/>
                    <a:p>
                      <a:r>
                        <a:rPr kumimoji="0" lang="en-US" altLang="zh-TW" sz="1800" b="0" i="0" u="none" strike="noStrike" kern="1200" baseline="0" dirty="0" smtClean="0">
                          <a:solidFill>
                            <a:schemeClr val="dk1"/>
                          </a:solidFill>
                          <a:latin typeface="+mn-lt"/>
                          <a:ea typeface="+mn-ea"/>
                          <a:cs typeface="+mn-cs"/>
                        </a:rPr>
                        <a:t>Mobile Location Protocol</a:t>
                      </a:r>
                    </a:p>
                    <a:p>
                      <a:r>
                        <a:rPr kumimoji="0" lang="en-US" altLang="zh-TW" sz="1800" b="0" i="0" u="none" strike="noStrike" kern="1200" baseline="0" dirty="0" smtClean="0">
                          <a:solidFill>
                            <a:schemeClr val="dk1"/>
                          </a:solidFill>
                          <a:latin typeface="+mn-lt"/>
                          <a:ea typeface="+mn-ea"/>
                          <a:cs typeface="+mn-cs"/>
                        </a:rPr>
                        <a:t>(MLP)</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An application-level protocol for obtaining the position of mobile stations (mobile phones, wireless personal digital assistants and so on) independent of underlying network technology.</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Serves as the interface between a Location Server and a Location Services (LCS) Client.</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Defines the core set of operations that a Location Server should be able to perform</a:t>
                      </a:r>
                      <a:endParaRPr lang="zh-TW" altLang="en-US" dirty="0"/>
                    </a:p>
                  </a:txBody>
                  <a:tcPr/>
                </a:tc>
              </a:tr>
              <a:tr h="370840">
                <a:tc>
                  <a:txBody>
                    <a:bodyPr/>
                    <a:lstStyle/>
                    <a:p>
                      <a:r>
                        <a:rPr kumimoji="0" lang="en-US" altLang="zh-TW" sz="1800" b="0" i="0" u="none" strike="noStrike" kern="1200" baseline="0" dirty="0" err="1" smtClean="0">
                          <a:solidFill>
                            <a:schemeClr val="dk1"/>
                          </a:solidFill>
                          <a:latin typeface="+mn-lt"/>
                          <a:ea typeface="+mn-ea"/>
                          <a:cs typeface="+mn-cs"/>
                        </a:rPr>
                        <a:t>OpenLS</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To complement LIF’s advanced MLP services, OGC has come up with </a:t>
                      </a:r>
                      <a:r>
                        <a:rPr kumimoji="0" lang="en-US" altLang="zh-TW" sz="1800" b="0" i="0" u="none" strike="noStrike" kern="1200" baseline="0" dirty="0" err="1" smtClean="0">
                          <a:solidFill>
                            <a:schemeClr val="dk1"/>
                          </a:solidFill>
                          <a:latin typeface="+mn-lt"/>
                          <a:ea typeface="+mn-ea"/>
                          <a:cs typeface="+mn-cs"/>
                        </a:rPr>
                        <a:t>OpenLS</a:t>
                      </a:r>
                      <a:r>
                        <a:rPr kumimoji="0" lang="en-US" altLang="zh-TW" sz="1800" b="0" i="0" u="none" strike="noStrike" kern="1200" baseline="0" dirty="0" smtClean="0">
                          <a:solidFill>
                            <a:schemeClr val="dk1"/>
                          </a:solidFill>
                          <a:latin typeface="+mn-lt"/>
                          <a:ea typeface="+mn-ea"/>
                          <a:cs typeface="+mn-cs"/>
                        </a:rPr>
                        <a:t> Services which addresses the geospatial interoperability issues</a:t>
                      </a:r>
                      <a:endParaRPr lang="zh-TW" altLang="en-US" dirty="0"/>
                    </a:p>
                  </a:txBody>
                  <a:tcPr/>
                </a:tc>
              </a:tr>
              <a:tr h="370840">
                <a:tc>
                  <a:txBody>
                    <a:bodyPr/>
                    <a:lstStyle/>
                    <a:p>
                      <a:r>
                        <a:rPr kumimoji="0" lang="en-US" altLang="zh-TW" sz="1800" b="0" i="0" u="none" strike="noStrike" kern="1200" baseline="0" dirty="0" err="1" smtClean="0">
                          <a:solidFill>
                            <a:schemeClr val="dk1"/>
                          </a:solidFill>
                          <a:latin typeface="+mn-lt"/>
                          <a:ea typeface="+mn-ea"/>
                          <a:cs typeface="+mn-cs"/>
                        </a:rPr>
                        <a:t>Geopriv</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A standard for the transmission of location information over the Internet and is being developed by IETF.</a:t>
                      </a:r>
                      <a:endParaRPr lang="zh-TW" altLang="en-US" dirty="0"/>
                    </a:p>
                  </a:txBody>
                  <a:tcPr/>
                </a:tc>
              </a:tr>
            </a:tbl>
          </a:graphicData>
        </a:graphic>
      </p:graphicFrame>
    </p:spTree>
    <p:extLst>
      <p:ext uri="{BB962C8B-B14F-4D97-AF65-F5344CB8AC3E}">
        <p14:creationId xmlns:p14="http://schemas.microsoft.com/office/powerpoint/2010/main" val="34118954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LBS Market </a:t>
            </a:r>
            <a:r>
              <a:rPr lang="en-US" altLang="zh-TW" dirty="0" smtClean="0"/>
              <a:t>Overview (1/2)</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114</a:t>
            </a:fld>
            <a:endParaRPr lang="zh-TW" altLang="en-US"/>
          </a:p>
        </p:txBody>
      </p:sp>
      <p:sp>
        <p:nvSpPr>
          <p:cNvPr id="4" name="內容版面配置區 3"/>
          <p:cNvSpPr>
            <a:spLocks noGrp="1"/>
          </p:cNvSpPr>
          <p:nvPr>
            <p:ph sz="quarter" idx="1"/>
          </p:nvPr>
        </p:nvSpPr>
        <p:spPr/>
        <p:txBody>
          <a:bodyPr>
            <a:normAutofit/>
          </a:bodyPr>
          <a:lstStyle/>
          <a:p>
            <a:r>
              <a:rPr lang="en-US" altLang="zh-TW" dirty="0"/>
              <a:t>The location market is </a:t>
            </a:r>
            <a:r>
              <a:rPr lang="en-US" altLang="zh-TW" dirty="0" smtClean="0"/>
              <a:t>developed around </a:t>
            </a:r>
            <a:r>
              <a:rPr lang="en-US" altLang="zh-TW" dirty="0"/>
              <a:t>both business and </a:t>
            </a:r>
            <a:r>
              <a:rPr lang="en-US" altLang="zh-TW" dirty="0" smtClean="0"/>
              <a:t>consumer services </a:t>
            </a:r>
            <a:r>
              <a:rPr lang="en-US" altLang="zh-TW" dirty="0"/>
              <a:t>and can be broadly </a:t>
            </a:r>
            <a:r>
              <a:rPr lang="en-US" altLang="zh-TW" dirty="0" smtClean="0"/>
              <a:t>grouped into </a:t>
            </a:r>
            <a:r>
              <a:rPr lang="en-US" altLang="zh-TW" dirty="0"/>
              <a:t>a vertical and horizontal </a:t>
            </a:r>
            <a:r>
              <a:rPr lang="en-US" altLang="zh-TW" dirty="0" smtClean="0"/>
              <a:t>service sphere</a:t>
            </a:r>
            <a:r>
              <a:rPr lang="en-US" altLang="zh-TW" dirty="0"/>
              <a:t>.</a:t>
            </a:r>
          </a:p>
          <a:p>
            <a:r>
              <a:rPr lang="en-US" altLang="zh-TW" dirty="0"/>
              <a:t>The vertical market is </a:t>
            </a:r>
            <a:r>
              <a:rPr lang="en-US" altLang="zh-TW" dirty="0" smtClean="0"/>
              <a:t>characterized by </a:t>
            </a:r>
            <a:r>
              <a:rPr lang="en-US" altLang="zh-TW" dirty="0"/>
              <a:t>users drawn from industry </a:t>
            </a:r>
            <a:r>
              <a:rPr lang="en-US" altLang="zh-TW" dirty="0" smtClean="0"/>
              <a:t>environments where </a:t>
            </a:r>
            <a:r>
              <a:rPr lang="en-US" altLang="zh-TW" dirty="0"/>
              <a:t>the </a:t>
            </a:r>
            <a:r>
              <a:rPr lang="en-US" altLang="zh-TW" dirty="0" smtClean="0"/>
              <a:t>management of </a:t>
            </a:r>
            <a:r>
              <a:rPr lang="en-US" altLang="zh-TW" dirty="0"/>
              <a:t>mobile location information is </a:t>
            </a:r>
            <a:r>
              <a:rPr lang="en-US" altLang="zh-TW" dirty="0" smtClean="0"/>
              <a:t>and has </a:t>
            </a:r>
            <a:r>
              <a:rPr lang="en-US" altLang="zh-TW" dirty="0"/>
              <a:t>always been an integral part </a:t>
            </a:r>
            <a:r>
              <a:rPr lang="en-US" altLang="zh-TW" dirty="0" smtClean="0"/>
              <a:t>of the business.</a:t>
            </a:r>
          </a:p>
        </p:txBody>
      </p:sp>
    </p:spTree>
    <p:extLst>
      <p:ext uri="{BB962C8B-B14F-4D97-AF65-F5344CB8AC3E}">
        <p14:creationId xmlns:p14="http://schemas.microsoft.com/office/powerpoint/2010/main" val="104043422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LBS Market Overview </a:t>
            </a:r>
            <a:r>
              <a:rPr lang="en-US" altLang="zh-TW" dirty="0" smtClean="0"/>
              <a:t>(2/2</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115</a:t>
            </a:fld>
            <a:endParaRPr lang="zh-TW" altLang="en-US"/>
          </a:p>
        </p:txBody>
      </p:sp>
      <p:sp>
        <p:nvSpPr>
          <p:cNvPr id="4" name="內容版面配置區 3"/>
          <p:cNvSpPr>
            <a:spLocks noGrp="1"/>
          </p:cNvSpPr>
          <p:nvPr>
            <p:ph sz="quarter" idx="1"/>
          </p:nvPr>
        </p:nvSpPr>
        <p:spPr/>
        <p:txBody>
          <a:bodyPr/>
          <a:lstStyle/>
          <a:p>
            <a:r>
              <a:rPr lang="en-US" altLang="zh-TW" dirty="0"/>
              <a:t>The vertical market segment has been the historic base of the mobile location services industry, and many players in it developed proprietary systems for localization long before LBS achieved today’s general commercial availability.</a:t>
            </a:r>
            <a:endParaRPr lang="zh-TW" altLang="en-US" dirty="0"/>
          </a:p>
          <a:p>
            <a:r>
              <a:rPr lang="en-US" altLang="zh-TW" dirty="0" smtClean="0"/>
              <a:t>In </a:t>
            </a:r>
            <a:r>
              <a:rPr lang="en-US" altLang="zh-TW" dirty="0"/>
              <a:t>contrast to the vertical </a:t>
            </a:r>
            <a:r>
              <a:rPr lang="en-US" altLang="zh-TW" dirty="0" smtClean="0"/>
              <a:t>market, the </a:t>
            </a:r>
            <a:r>
              <a:rPr lang="en-US" altLang="zh-TW" dirty="0"/>
              <a:t>horizontal market is </a:t>
            </a:r>
            <a:r>
              <a:rPr lang="en-US" altLang="zh-TW" dirty="0" smtClean="0"/>
              <a:t>characterized by </a:t>
            </a:r>
            <a:r>
              <a:rPr lang="en-US" altLang="zh-TW" dirty="0"/>
              <a:t>users drawn from industry </a:t>
            </a:r>
            <a:r>
              <a:rPr lang="en-US" altLang="zh-TW" dirty="0" smtClean="0"/>
              <a:t>environments where </a:t>
            </a:r>
            <a:r>
              <a:rPr lang="en-US" altLang="zh-TW" dirty="0"/>
              <a:t>the use of mobile </a:t>
            </a:r>
            <a:r>
              <a:rPr lang="en-US" altLang="zh-TW" dirty="0" smtClean="0"/>
              <a:t>location information </a:t>
            </a:r>
            <a:r>
              <a:rPr lang="en-US" altLang="zh-TW" dirty="0"/>
              <a:t>is a new and </a:t>
            </a:r>
            <a:r>
              <a:rPr lang="en-US" altLang="zh-TW" dirty="0" smtClean="0"/>
              <a:t>added value </a:t>
            </a:r>
            <a:r>
              <a:rPr lang="en-US" altLang="zh-TW" dirty="0"/>
              <a:t>to existing services.</a:t>
            </a:r>
            <a:endParaRPr lang="zh-TW" altLang="en-US" dirty="0"/>
          </a:p>
        </p:txBody>
      </p:sp>
    </p:spTree>
    <p:extLst>
      <p:ext uri="{BB962C8B-B14F-4D97-AF65-F5344CB8AC3E}">
        <p14:creationId xmlns:p14="http://schemas.microsoft.com/office/powerpoint/2010/main" val="104043422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Mobile Advertising</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116</a:t>
            </a:fld>
            <a:endParaRPr lang="zh-TW" altLang="en-US"/>
          </a:p>
        </p:txBody>
      </p:sp>
      <p:sp>
        <p:nvSpPr>
          <p:cNvPr id="4" name="內容版面配置區 3"/>
          <p:cNvSpPr>
            <a:spLocks noGrp="1"/>
          </p:cNvSpPr>
          <p:nvPr>
            <p:ph sz="quarter" idx="1"/>
          </p:nvPr>
        </p:nvSpPr>
        <p:spPr/>
        <p:txBody>
          <a:bodyPr>
            <a:normAutofit fontScale="92500" lnSpcReduction="20000"/>
          </a:bodyPr>
          <a:lstStyle/>
          <a:p>
            <a:r>
              <a:rPr lang="en-US" altLang="zh-TW" dirty="0"/>
              <a:t>The mobile advertising market </a:t>
            </a:r>
            <a:r>
              <a:rPr lang="en-US" altLang="zh-TW" dirty="0" smtClean="0"/>
              <a:t>is poised </a:t>
            </a:r>
            <a:r>
              <a:rPr lang="en-US" altLang="zh-TW" dirty="0"/>
              <a:t>for tremendous growth as it </a:t>
            </a:r>
            <a:r>
              <a:rPr lang="en-US" altLang="zh-TW" dirty="0" smtClean="0"/>
              <a:t>continues to </a:t>
            </a:r>
            <a:r>
              <a:rPr lang="en-US" altLang="zh-TW" dirty="0"/>
              <a:t>exploit some of the </a:t>
            </a:r>
            <a:r>
              <a:rPr lang="en-US" altLang="zh-TW" dirty="0" smtClean="0"/>
              <a:t>appealing features </a:t>
            </a:r>
            <a:r>
              <a:rPr lang="en-US" altLang="zh-TW" dirty="0"/>
              <a:t>of mobile devices as follows</a:t>
            </a:r>
            <a:r>
              <a:rPr lang="en-US" altLang="zh-TW" dirty="0" smtClean="0"/>
              <a:t>:</a:t>
            </a:r>
          </a:p>
          <a:p>
            <a:pPr lvl="1"/>
            <a:r>
              <a:rPr lang="en-US" altLang="zh-TW" dirty="0" smtClean="0"/>
              <a:t>Portability</a:t>
            </a:r>
            <a:r>
              <a:rPr lang="en-US" altLang="zh-TW" dirty="0"/>
              <a:t>: The devices are </a:t>
            </a:r>
            <a:r>
              <a:rPr lang="en-US" altLang="zh-TW" dirty="0" smtClean="0"/>
              <a:t>small in </a:t>
            </a:r>
            <a:r>
              <a:rPr lang="en-US" altLang="zh-TW" dirty="0"/>
              <a:t>size and fit into the pocket.</a:t>
            </a:r>
          </a:p>
          <a:p>
            <a:pPr lvl="1"/>
            <a:r>
              <a:rPr lang="en-US" altLang="zh-TW" dirty="0" smtClean="0"/>
              <a:t>Personalization </a:t>
            </a:r>
            <a:r>
              <a:rPr lang="en-US" altLang="zh-TW" dirty="0"/>
              <a:t>and Instant </a:t>
            </a:r>
            <a:r>
              <a:rPr lang="en-US" altLang="zh-TW" dirty="0" smtClean="0"/>
              <a:t>Access: The </a:t>
            </a:r>
            <a:r>
              <a:rPr lang="en-US" altLang="zh-TW" dirty="0"/>
              <a:t>devices are associated </a:t>
            </a:r>
            <a:r>
              <a:rPr lang="en-US" altLang="zh-TW" dirty="0" smtClean="0"/>
              <a:t>with the </a:t>
            </a:r>
            <a:r>
              <a:rPr lang="en-US" altLang="zh-TW" dirty="0"/>
              <a:t>identity of the user and the </a:t>
            </a:r>
            <a:r>
              <a:rPr lang="en-US" altLang="zh-TW" dirty="0" smtClean="0"/>
              <a:t>applications are </a:t>
            </a:r>
            <a:r>
              <a:rPr lang="en-US" altLang="zh-TW" dirty="0"/>
              <a:t>personalized based on </a:t>
            </a:r>
            <a:r>
              <a:rPr lang="en-US" altLang="zh-TW" dirty="0" smtClean="0"/>
              <a:t>the user </a:t>
            </a:r>
            <a:r>
              <a:rPr lang="en-US" altLang="zh-TW" dirty="0"/>
              <a:t>input. The mobile devices </a:t>
            </a:r>
            <a:r>
              <a:rPr lang="en-US" altLang="zh-TW" dirty="0" smtClean="0"/>
              <a:t>also receive </a:t>
            </a:r>
            <a:r>
              <a:rPr lang="en-US" altLang="zh-TW" dirty="0"/>
              <a:t>instant access from their </a:t>
            </a:r>
            <a:r>
              <a:rPr lang="en-US" altLang="zh-TW" dirty="0" smtClean="0"/>
              <a:t>users most </a:t>
            </a:r>
            <a:r>
              <a:rPr lang="en-US" altLang="zh-TW" dirty="0"/>
              <a:t>of the time.</a:t>
            </a:r>
          </a:p>
          <a:p>
            <a:pPr lvl="1"/>
            <a:r>
              <a:rPr lang="en-US" altLang="zh-TW" dirty="0" smtClean="0"/>
              <a:t>Mobility </a:t>
            </a:r>
            <a:r>
              <a:rPr lang="en-US" altLang="zh-TW" dirty="0"/>
              <a:t>and Wireless </a:t>
            </a:r>
            <a:r>
              <a:rPr lang="en-US" altLang="zh-TW" dirty="0" smtClean="0"/>
              <a:t>Internet Connectivity</a:t>
            </a:r>
            <a:r>
              <a:rPr lang="en-US" altLang="zh-TW" dirty="0"/>
              <a:t>: Most of the mobile </a:t>
            </a:r>
            <a:r>
              <a:rPr lang="en-US" altLang="zh-TW" dirty="0" smtClean="0"/>
              <a:t>devices will </a:t>
            </a:r>
            <a:r>
              <a:rPr lang="en-US" altLang="zh-TW" dirty="0"/>
              <a:t>have Internet connectivity </a:t>
            </a:r>
            <a:r>
              <a:rPr lang="en-US" altLang="zh-TW" dirty="0" smtClean="0"/>
              <a:t>via wireless </a:t>
            </a:r>
            <a:r>
              <a:rPr lang="en-US" altLang="zh-TW" dirty="0"/>
              <a:t>links.</a:t>
            </a:r>
          </a:p>
          <a:p>
            <a:pPr lvl="1"/>
            <a:r>
              <a:rPr lang="en-US" altLang="zh-TW" dirty="0" smtClean="0"/>
              <a:t>Location-aware</a:t>
            </a:r>
            <a:r>
              <a:rPr lang="en-US" altLang="zh-TW" dirty="0"/>
              <a:t>: Most of the </a:t>
            </a:r>
            <a:r>
              <a:rPr lang="en-US" altLang="zh-TW" dirty="0" smtClean="0"/>
              <a:t>devices will </a:t>
            </a:r>
            <a:r>
              <a:rPr lang="en-US" altLang="zh-TW" dirty="0"/>
              <a:t>have some built-in </a:t>
            </a:r>
            <a:r>
              <a:rPr lang="en-US" altLang="zh-TW" dirty="0" smtClean="0"/>
              <a:t>navigational systems </a:t>
            </a:r>
            <a:r>
              <a:rPr lang="en-US" altLang="zh-TW" dirty="0"/>
              <a:t>like GPS.</a:t>
            </a:r>
          </a:p>
          <a:p>
            <a:pPr lvl="1"/>
            <a:r>
              <a:rPr lang="en-US" altLang="zh-TW" dirty="0" smtClean="0"/>
              <a:t>Context-aware</a:t>
            </a:r>
            <a:r>
              <a:rPr lang="en-US" altLang="zh-TW" dirty="0"/>
              <a:t>: Many </a:t>
            </a:r>
            <a:r>
              <a:rPr lang="en-US" altLang="zh-TW" dirty="0" smtClean="0"/>
              <a:t>applications running </a:t>
            </a:r>
            <a:r>
              <a:rPr lang="en-US" altLang="zh-TW" dirty="0"/>
              <a:t>on the device are </a:t>
            </a:r>
            <a:r>
              <a:rPr lang="en-US" altLang="zh-TW" dirty="0" err="1" smtClean="0"/>
              <a:t>contextaware</a:t>
            </a:r>
            <a:r>
              <a:rPr lang="en-US" altLang="zh-TW" dirty="0" smtClean="0"/>
              <a:t>. For </a:t>
            </a:r>
            <a:r>
              <a:rPr lang="en-US" altLang="zh-TW" dirty="0"/>
              <a:t>example, in case of </a:t>
            </a:r>
            <a:r>
              <a:rPr lang="en-US" altLang="zh-TW" dirty="0" smtClean="0"/>
              <a:t>search, the </a:t>
            </a:r>
            <a:r>
              <a:rPr lang="en-US" altLang="zh-TW" dirty="0"/>
              <a:t>advertisements will be </a:t>
            </a:r>
            <a:r>
              <a:rPr lang="en-US" altLang="zh-TW" dirty="0" smtClean="0"/>
              <a:t>displayed based </a:t>
            </a:r>
            <a:r>
              <a:rPr lang="en-US" altLang="zh-TW" dirty="0"/>
              <a:t>on user’s preferences.</a:t>
            </a:r>
            <a:endParaRPr lang="zh-TW" altLang="en-US" dirty="0"/>
          </a:p>
        </p:txBody>
      </p:sp>
    </p:spTree>
    <p:extLst>
      <p:ext uri="{BB962C8B-B14F-4D97-AF65-F5344CB8AC3E}">
        <p14:creationId xmlns:p14="http://schemas.microsoft.com/office/powerpoint/2010/main" val="104043422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Types of advertising services and infrastructure </a:t>
            </a:r>
            <a:r>
              <a:rPr lang="en-US" altLang="zh-TW" dirty="0" smtClean="0"/>
              <a:t>requirements (1/4)</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117</a:t>
            </a:fld>
            <a:endParaRPr lang="zh-TW" altLang="en-US"/>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2973265933"/>
              </p:ext>
            </p:extLst>
          </p:nvPr>
        </p:nvGraphicFramePr>
        <p:xfrm>
          <a:off x="301625" y="1412776"/>
          <a:ext cx="8504242" cy="4297680"/>
        </p:xfrm>
        <a:graphic>
          <a:graphicData uri="http://schemas.openxmlformats.org/drawingml/2006/table">
            <a:tbl>
              <a:tblPr firstRow="1" bandRow="1">
                <a:tableStyleId>{5C22544A-7EE6-4342-B048-85BDC9FD1C3A}</a:tableStyleId>
              </a:tblPr>
              <a:tblGrid>
                <a:gridCol w="1606079"/>
                <a:gridCol w="2448272"/>
                <a:gridCol w="2323831"/>
                <a:gridCol w="2126060"/>
              </a:tblGrid>
              <a:tr h="370840">
                <a:tc>
                  <a:txBody>
                    <a:bodyPr/>
                    <a:lstStyle/>
                    <a:p>
                      <a:r>
                        <a:rPr lang="en-US" altLang="zh-TW" dirty="0" smtClean="0"/>
                        <a:t>Advertising Services</a:t>
                      </a:r>
                      <a:endParaRPr lang="zh-TW" altLang="en-US" dirty="0"/>
                    </a:p>
                  </a:txBody>
                  <a:tcPr/>
                </a:tc>
                <a:tc>
                  <a:txBody>
                    <a:bodyPr/>
                    <a:lstStyle/>
                    <a:p>
                      <a:r>
                        <a:rPr lang="en-US" altLang="zh-TW" dirty="0" smtClean="0"/>
                        <a:t>Description</a:t>
                      </a:r>
                      <a:endParaRPr lang="zh-TW" altLang="en-US" dirty="0"/>
                    </a:p>
                  </a:txBody>
                  <a:tcPr/>
                </a:tc>
                <a:tc>
                  <a:txBody>
                    <a:bodyPr/>
                    <a:lstStyle/>
                    <a:p>
                      <a:r>
                        <a:rPr lang="en-US" altLang="zh-TW" dirty="0" smtClean="0"/>
                        <a:t>Infrastructure Requirements</a:t>
                      </a:r>
                      <a:endParaRPr lang="zh-TW" altLang="en-US" dirty="0"/>
                    </a:p>
                  </a:txBody>
                  <a:tcPr/>
                </a:tc>
                <a:tc>
                  <a:txBody>
                    <a:bodyPr/>
                    <a:lstStyle/>
                    <a:p>
                      <a:r>
                        <a:rPr kumimoji="0" lang="en-US" altLang="zh-TW" sz="1800" b="1" i="0" u="none" strike="noStrike" kern="1200" baseline="0" dirty="0" smtClean="0">
                          <a:solidFill>
                            <a:schemeClr val="lt1"/>
                          </a:solidFill>
                          <a:latin typeface="+mn-lt"/>
                          <a:ea typeface="+mn-ea"/>
                          <a:cs typeface="+mn-cs"/>
                        </a:rPr>
                        <a:t>Specific</a:t>
                      </a:r>
                    </a:p>
                    <a:p>
                      <a:r>
                        <a:rPr kumimoji="0" lang="en-US" altLang="zh-TW" sz="1800" b="1" i="0" u="none" strike="noStrike" kern="1200" baseline="0" dirty="0" smtClean="0">
                          <a:solidFill>
                            <a:schemeClr val="lt1"/>
                          </a:solidFill>
                          <a:latin typeface="+mn-lt"/>
                          <a:ea typeface="+mn-ea"/>
                          <a:cs typeface="+mn-cs"/>
                        </a:rPr>
                        <a:t>Challenges/Issues</a:t>
                      </a:r>
                      <a:endParaRPr lang="zh-TW" altLang="en-US" dirty="0"/>
                    </a:p>
                  </a:txBody>
                  <a:tcPr/>
                </a:tc>
              </a:tr>
              <a:tr h="370840">
                <a:tc>
                  <a:txBody>
                    <a:bodyPr/>
                    <a:lstStyle/>
                    <a:p>
                      <a:r>
                        <a:rPr kumimoji="0" lang="en-US" altLang="zh-TW" sz="1800" b="0" i="1" u="none" strike="noStrike" kern="1200" baseline="0" dirty="0" smtClean="0">
                          <a:solidFill>
                            <a:schemeClr val="dk1"/>
                          </a:solidFill>
                          <a:latin typeface="+mn-lt"/>
                          <a:ea typeface="+mn-ea"/>
                          <a:cs typeface="+mn-cs"/>
                        </a:rPr>
                        <a:t>Click-to-Call</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A call back number will be provided which is hyperlinked by the advertisers.</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When clicked, the customer will be directly</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connected to that</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particular advertiser.</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A set of generic network</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and terminal functionalities</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including standardized</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toolkits, micro-browser,</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protocols and application</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interfaces providing</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basic transport and control</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mechanisms.</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Network carriers may</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charge for the call,</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which is an additional</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cost to the user.</a:t>
                      </a:r>
                      <a:endParaRPr lang="zh-TW" altLang="en-US" dirty="0"/>
                    </a:p>
                  </a:txBody>
                  <a:tcPr/>
                </a:tc>
              </a:tr>
            </a:tbl>
          </a:graphicData>
        </a:graphic>
      </p:graphicFrame>
    </p:spTree>
    <p:extLst>
      <p:ext uri="{BB962C8B-B14F-4D97-AF65-F5344CB8AC3E}">
        <p14:creationId xmlns:p14="http://schemas.microsoft.com/office/powerpoint/2010/main" val="104043422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Types of advertising services and infrastructure </a:t>
            </a:r>
            <a:r>
              <a:rPr lang="en-US" altLang="zh-TW" dirty="0" smtClean="0"/>
              <a:t>requirements</a:t>
            </a:r>
            <a:r>
              <a:rPr lang="en-US" altLang="zh-TW" dirty="0"/>
              <a:t> </a:t>
            </a:r>
            <a:r>
              <a:rPr lang="en-US" altLang="zh-TW" dirty="0" smtClean="0"/>
              <a:t> (2/4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118</a:t>
            </a:fld>
            <a:endParaRPr lang="zh-TW" altLang="en-US"/>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3867903978"/>
              </p:ext>
            </p:extLst>
          </p:nvPr>
        </p:nvGraphicFramePr>
        <p:xfrm>
          <a:off x="301625" y="1412776"/>
          <a:ext cx="8504242" cy="5394960"/>
        </p:xfrm>
        <a:graphic>
          <a:graphicData uri="http://schemas.openxmlformats.org/drawingml/2006/table">
            <a:tbl>
              <a:tblPr firstRow="1" bandRow="1">
                <a:tableStyleId>{5C22544A-7EE6-4342-B048-85BDC9FD1C3A}</a:tableStyleId>
              </a:tblPr>
              <a:tblGrid>
                <a:gridCol w="1606079"/>
                <a:gridCol w="2448272"/>
                <a:gridCol w="2323831"/>
                <a:gridCol w="2126060"/>
              </a:tblGrid>
              <a:tr h="370840">
                <a:tc>
                  <a:txBody>
                    <a:bodyPr/>
                    <a:lstStyle/>
                    <a:p>
                      <a:r>
                        <a:rPr lang="en-US" altLang="zh-TW" dirty="0" smtClean="0"/>
                        <a:t>Advertising Services</a:t>
                      </a:r>
                      <a:endParaRPr lang="zh-TW" altLang="en-US" dirty="0"/>
                    </a:p>
                  </a:txBody>
                  <a:tcPr/>
                </a:tc>
                <a:tc>
                  <a:txBody>
                    <a:bodyPr/>
                    <a:lstStyle/>
                    <a:p>
                      <a:r>
                        <a:rPr lang="en-US" altLang="zh-TW" dirty="0" smtClean="0"/>
                        <a:t>Description</a:t>
                      </a:r>
                      <a:endParaRPr lang="zh-TW" altLang="en-US" dirty="0"/>
                    </a:p>
                  </a:txBody>
                  <a:tcPr/>
                </a:tc>
                <a:tc>
                  <a:txBody>
                    <a:bodyPr/>
                    <a:lstStyle/>
                    <a:p>
                      <a:r>
                        <a:rPr lang="en-US" altLang="zh-TW" dirty="0" smtClean="0"/>
                        <a:t>Infrastructure Requirements</a:t>
                      </a:r>
                      <a:endParaRPr lang="zh-TW" altLang="en-US" dirty="0"/>
                    </a:p>
                  </a:txBody>
                  <a:tcPr/>
                </a:tc>
                <a:tc>
                  <a:txBody>
                    <a:bodyPr/>
                    <a:lstStyle/>
                    <a:p>
                      <a:r>
                        <a:rPr kumimoji="0" lang="en-US" altLang="zh-TW" sz="1800" b="1" i="0" u="none" strike="noStrike" kern="1200" baseline="0" dirty="0" smtClean="0">
                          <a:solidFill>
                            <a:schemeClr val="lt1"/>
                          </a:solidFill>
                          <a:latin typeface="+mn-lt"/>
                          <a:ea typeface="+mn-ea"/>
                          <a:cs typeface="+mn-cs"/>
                        </a:rPr>
                        <a:t>Specific</a:t>
                      </a:r>
                    </a:p>
                    <a:p>
                      <a:r>
                        <a:rPr kumimoji="0" lang="en-US" altLang="zh-TW" sz="1800" b="1" i="0" u="none" strike="noStrike" kern="1200" baseline="0" dirty="0" smtClean="0">
                          <a:solidFill>
                            <a:schemeClr val="lt1"/>
                          </a:solidFill>
                          <a:latin typeface="+mn-lt"/>
                          <a:ea typeface="+mn-ea"/>
                          <a:cs typeface="+mn-cs"/>
                        </a:rPr>
                        <a:t>Challenges/Issues</a:t>
                      </a:r>
                      <a:endParaRPr lang="zh-TW" altLang="en-US" dirty="0"/>
                    </a:p>
                  </a:txBody>
                  <a:tcPr/>
                </a:tc>
              </a:tr>
              <a:tr h="370840">
                <a:tc>
                  <a:txBody>
                    <a:bodyPr/>
                    <a:lstStyle/>
                    <a:p>
                      <a:r>
                        <a:rPr kumimoji="0" lang="en-US" altLang="zh-TW" sz="1800" b="0" i="1" u="none" strike="noStrike" kern="1200" baseline="0" dirty="0" smtClean="0">
                          <a:solidFill>
                            <a:schemeClr val="dk1"/>
                          </a:solidFill>
                          <a:latin typeface="+mn-lt"/>
                          <a:ea typeface="+mn-ea"/>
                          <a:cs typeface="+mn-cs"/>
                        </a:rPr>
                        <a:t>Short Message</a:t>
                      </a:r>
                    </a:p>
                    <a:p>
                      <a:r>
                        <a:rPr kumimoji="0" lang="en-US" altLang="zh-TW" sz="1800" b="0" i="1" u="none" strike="noStrike" kern="1200" baseline="0" dirty="0" smtClean="0">
                          <a:solidFill>
                            <a:schemeClr val="dk1"/>
                          </a:solidFill>
                          <a:latin typeface="+mn-lt"/>
                          <a:ea typeface="+mn-ea"/>
                          <a:cs typeface="+mn-cs"/>
                        </a:rPr>
                        <a:t>Service (SMS)</a:t>
                      </a:r>
                    </a:p>
                    <a:p>
                      <a:r>
                        <a:rPr kumimoji="0" lang="en-US" altLang="zh-TW" sz="1800" b="0" i="1" u="none" strike="noStrike" kern="1200" baseline="0" dirty="0" smtClean="0">
                          <a:solidFill>
                            <a:schemeClr val="dk1"/>
                          </a:solidFill>
                          <a:latin typeface="+mn-lt"/>
                          <a:ea typeface="+mn-ea"/>
                          <a:cs typeface="+mn-cs"/>
                        </a:rPr>
                        <a:t>or Multimedia</a:t>
                      </a:r>
                    </a:p>
                    <a:p>
                      <a:r>
                        <a:rPr kumimoji="0" lang="en-US" altLang="zh-TW" sz="1800" b="0" i="1" u="none" strike="noStrike" kern="1200" baseline="0" dirty="0" smtClean="0">
                          <a:solidFill>
                            <a:schemeClr val="dk1"/>
                          </a:solidFill>
                          <a:latin typeface="+mn-lt"/>
                          <a:ea typeface="+mn-ea"/>
                          <a:cs typeface="+mn-cs"/>
                        </a:rPr>
                        <a:t>Messaging</a:t>
                      </a:r>
                    </a:p>
                    <a:p>
                      <a:r>
                        <a:rPr kumimoji="0" lang="en-US" altLang="zh-TW" sz="1800" b="0" i="1" u="none" strike="noStrike" kern="1200" baseline="0" dirty="0" smtClean="0">
                          <a:solidFill>
                            <a:schemeClr val="dk1"/>
                          </a:solidFill>
                          <a:latin typeface="+mn-lt"/>
                          <a:ea typeface="+mn-ea"/>
                          <a:cs typeface="+mn-cs"/>
                        </a:rPr>
                        <a:t>Service (MMS)</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The advertisement</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provides an option where</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the customer can enter</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his number to avail the</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services of the advertiser.</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Once the number is</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entered, the advertiser</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would send the text</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information through SMS</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and any video clippings</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through MMS to view.</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A set of generic network</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and terminal</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functionalities</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including</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standardized</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toolkits, micro-browser,</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protocols and application</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interfaces providing</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basic transport and control</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mechanisms.</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For MMS, the bandwidth</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requirements</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are significantly higher</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and smart phones</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are necessary. 3G/4G</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network infrastructure</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will be quite</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appropriate. MMS will</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cost more than SMS</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as network operators</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may charge higher.</a:t>
                      </a:r>
                      <a:endParaRPr lang="zh-TW" altLang="en-US" dirty="0"/>
                    </a:p>
                  </a:txBody>
                  <a:tcPr/>
                </a:tc>
              </a:tr>
            </a:tbl>
          </a:graphicData>
        </a:graphic>
      </p:graphicFrame>
    </p:spTree>
    <p:extLst>
      <p:ext uri="{BB962C8B-B14F-4D97-AF65-F5344CB8AC3E}">
        <p14:creationId xmlns:p14="http://schemas.microsoft.com/office/powerpoint/2010/main" val="184062750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Types of advertising services and infrastructure </a:t>
            </a:r>
            <a:r>
              <a:rPr lang="en-US" altLang="zh-TW" dirty="0" smtClean="0"/>
              <a:t>requirements (3/4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119</a:t>
            </a:fld>
            <a:endParaRPr lang="zh-TW" altLang="en-US"/>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2018278869"/>
              </p:ext>
            </p:extLst>
          </p:nvPr>
        </p:nvGraphicFramePr>
        <p:xfrm>
          <a:off x="301625" y="1412776"/>
          <a:ext cx="8504242" cy="4297680"/>
        </p:xfrm>
        <a:graphic>
          <a:graphicData uri="http://schemas.openxmlformats.org/drawingml/2006/table">
            <a:tbl>
              <a:tblPr firstRow="1" bandRow="1">
                <a:tableStyleId>{5C22544A-7EE6-4342-B048-85BDC9FD1C3A}</a:tableStyleId>
              </a:tblPr>
              <a:tblGrid>
                <a:gridCol w="1606079"/>
                <a:gridCol w="2448272"/>
                <a:gridCol w="2323831"/>
                <a:gridCol w="2126060"/>
              </a:tblGrid>
              <a:tr h="370840">
                <a:tc>
                  <a:txBody>
                    <a:bodyPr/>
                    <a:lstStyle/>
                    <a:p>
                      <a:r>
                        <a:rPr lang="en-US" altLang="zh-TW" dirty="0" smtClean="0"/>
                        <a:t>Advertising Services</a:t>
                      </a:r>
                      <a:endParaRPr lang="zh-TW" altLang="en-US" dirty="0"/>
                    </a:p>
                  </a:txBody>
                  <a:tcPr/>
                </a:tc>
                <a:tc>
                  <a:txBody>
                    <a:bodyPr/>
                    <a:lstStyle/>
                    <a:p>
                      <a:r>
                        <a:rPr lang="en-US" altLang="zh-TW" dirty="0" smtClean="0"/>
                        <a:t>Description</a:t>
                      </a:r>
                      <a:endParaRPr lang="zh-TW" altLang="en-US" dirty="0"/>
                    </a:p>
                  </a:txBody>
                  <a:tcPr/>
                </a:tc>
                <a:tc>
                  <a:txBody>
                    <a:bodyPr/>
                    <a:lstStyle/>
                    <a:p>
                      <a:r>
                        <a:rPr lang="en-US" altLang="zh-TW" dirty="0" smtClean="0"/>
                        <a:t>Infrastructure Requirements</a:t>
                      </a:r>
                      <a:endParaRPr lang="zh-TW" altLang="en-US" dirty="0"/>
                    </a:p>
                  </a:txBody>
                  <a:tcPr/>
                </a:tc>
                <a:tc>
                  <a:txBody>
                    <a:bodyPr/>
                    <a:lstStyle/>
                    <a:p>
                      <a:r>
                        <a:rPr kumimoji="0" lang="en-US" altLang="zh-TW" sz="1800" b="1" i="0" u="none" strike="noStrike" kern="1200" baseline="0" dirty="0" smtClean="0">
                          <a:solidFill>
                            <a:schemeClr val="lt1"/>
                          </a:solidFill>
                          <a:latin typeface="+mn-lt"/>
                          <a:ea typeface="+mn-ea"/>
                          <a:cs typeface="+mn-cs"/>
                        </a:rPr>
                        <a:t>Specific</a:t>
                      </a:r>
                    </a:p>
                    <a:p>
                      <a:r>
                        <a:rPr kumimoji="0" lang="en-US" altLang="zh-TW" sz="1800" b="1" i="0" u="none" strike="noStrike" kern="1200" baseline="0" dirty="0" smtClean="0">
                          <a:solidFill>
                            <a:schemeClr val="lt1"/>
                          </a:solidFill>
                          <a:latin typeface="+mn-lt"/>
                          <a:ea typeface="+mn-ea"/>
                          <a:cs typeface="+mn-cs"/>
                        </a:rPr>
                        <a:t>Challenges/Issues</a:t>
                      </a:r>
                      <a:endParaRPr lang="zh-TW" altLang="en-US" dirty="0"/>
                    </a:p>
                  </a:txBody>
                  <a:tcPr/>
                </a:tc>
              </a:tr>
              <a:tr h="370840">
                <a:tc>
                  <a:txBody>
                    <a:bodyPr/>
                    <a:lstStyle/>
                    <a:p>
                      <a:r>
                        <a:rPr kumimoji="0" lang="en-US" altLang="zh-TW" sz="1800" b="0" i="1" u="none" strike="noStrike" kern="1200" baseline="0" dirty="0" smtClean="0">
                          <a:solidFill>
                            <a:schemeClr val="dk1"/>
                          </a:solidFill>
                          <a:latin typeface="+mn-lt"/>
                          <a:ea typeface="+mn-ea"/>
                          <a:cs typeface="+mn-cs"/>
                        </a:rPr>
                        <a:t>Voice calls</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The advertiser will call</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the customer and inform</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him of his services.</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The customer will receive</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a call, which will let</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him know about all the</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promotions and sales that</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are going on while he is</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shopping in a mall</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A set of generic network</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and terminal</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functionalities</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including</a:t>
                      </a:r>
                      <a:r>
                        <a:rPr kumimoji="0" lang="zh-TW" altLang="en-US" sz="1800" b="0" i="0" u="none" strike="noStrike" kern="1200" baseline="0" dirty="0" smtClean="0">
                          <a:solidFill>
                            <a:schemeClr val="dk1"/>
                          </a:solidFill>
                          <a:latin typeface="+mn-lt"/>
                          <a:ea typeface="+mn-ea"/>
                          <a:cs typeface="+mn-cs"/>
                        </a:rPr>
                        <a:t> </a:t>
                      </a:r>
                      <a:r>
                        <a:rPr kumimoji="0" lang="en-US" altLang="zh-TW" sz="1800" b="0" i="0" u="none" strike="noStrike" kern="1200" baseline="0" dirty="0" smtClean="0">
                          <a:solidFill>
                            <a:schemeClr val="dk1"/>
                          </a:solidFill>
                          <a:latin typeface="+mn-lt"/>
                          <a:ea typeface="+mn-ea"/>
                          <a:cs typeface="+mn-cs"/>
                        </a:rPr>
                        <a:t>standardized toolkits, protocols and application interfaces providing basic transport and control mechanisms.</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User may not want to receive calls from advertisers.</a:t>
                      </a:r>
                      <a:endParaRPr lang="zh-TW" altLang="en-US" dirty="0"/>
                    </a:p>
                  </a:txBody>
                  <a:tcPr/>
                </a:tc>
              </a:tr>
            </a:tbl>
          </a:graphicData>
        </a:graphic>
      </p:graphicFrame>
    </p:spTree>
    <p:extLst>
      <p:ext uri="{BB962C8B-B14F-4D97-AF65-F5344CB8AC3E}">
        <p14:creationId xmlns:p14="http://schemas.microsoft.com/office/powerpoint/2010/main" val="3337911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Mobile </a:t>
            </a:r>
            <a:r>
              <a:rPr lang="en-US" altLang="zh-TW" dirty="0" smtClean="0"/>
              <a:t>Social Media Advice</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12</a:t>
            </a:fld>
            <a:endParaRPr lang="zh-TW" altLang="en-US"/>
          </a:p>
        </p:txBody>
      </p:sp>
      <p:graphicFrame>
        <p:nvGraphicFramePr>
          <p:cNvPr id="7" name="資料庫圖表 6"/>
          <p:cNvGraphicFramePr/>
          <p:nvPr>
            <p:extLst>
              <p:ext uri="{D42A27DB-BD31-4B8C-83A1-F6EECF244321}">
                <p14:modId xmlns:p14="http://schemas.microsoft.com/office/powerpoint/2010/main" val="1352803749"/>
              </p:ext>
            </p:extLst>
          </p:nvPr>
        </p:nvGraphicFramePr>
        <p:xfrm>
          <a:off x="708248" y="1556792"/>
          <a:ext cx="7680176"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121612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Types of advertising services and infrastructure </a:t>
            </a:r>
            <a:r>
              <a:rPr lang="en-US" altLang="zh-TW" dirty="0" smtClean="0"/>
              <a:t>requirements</a:t>
            </a:r>
            <a:r>
              <a:rPr lang="en-US" altLang="zh-TW" dirty="0"/>
              <a:t> </a:t>
            </a:r>
            <a:r>
              <a:rPr lang="en-US" altLang="zh-TW" dirty="0" smtClean="0"/>
              <a:t>(4/4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120</a:t>
            </a:fld>
            <a:endParaRPr lang="zh-TW" altLang="en-US"/>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3660446080"/>
              </p:ext>
            </p:extLst>
          </p:nvPr>
        </p:nvGraphicFramePr>
        <p:xfrm>
          <a:off x="301625" y="1412776"/>
          <a:ext cx="8504242" cy="4846320"/>
        </p:xfrm>
        <a:graphic>
          <a:graphicData uri="http://schemas.openxmlformats.org/drawingml/2006/table">
            <a:tbl>
              <a:tblPr firstRow="1" bandRow="1">
                <a:tableStyleId>{5C22544A-7EE6-4342-B048-85BDC9FD1C3A}</a:tableStyleId>
              </a:tblPr>
              <a:tblGrid>
                <a:gridCol w="1606079"/>
                <a:gridCol w="2448272"/>
                <a:gridCol w="2323831"/>
                <a:gridCol w="2126060"/>
              </a:tblGrid>
              <a:tr h="370840">
                <a:tc>
                  <a:txBody>
                    <a:bodyPr/>
                    <a:lstStyle/>
                    <a:p>
                      <a:r>
                        <a:rPr lang="en-US" altLang="zh-TW" dirty="0" smtClean="0"/>
                        <a:t>Advertising Services</a:t>
                      </a:r>
                      <a:endParaRPr lang="zh-TW" altLang="en-US" dirty="0"/>
                    </a:p>
                  </a:txBody>
                  <a:tcPr/>
                </a:tc>
                <a:tc>
                  <a:txBody>
                    <a:bodyPr/>
                    <a:lstStyle/>
                    <a:p>
                      <a:r>
                        <a:rPr lang="en-US" altLang="zh-TW" dirty="0" smtClean="0"/>
                        <a:t>Description</a:t>
                      </a:r>
                      <a:endParaRPr lang="zh-TW" altLang="en-US" dirty="0"/>
                    </a:p>
                  </a:txBody>
                  <a:tcPr/>
                </a:tc>
                <a:tc>
                  <a:txBody>
                    <a:bodyPr/>
                    <a:lstStyle/>
                    <a:p>
                      <a:r>
                        <a:rPr lang="en-US" altLang="zh-TW" dirty="0" smtClean="0"/>
                        <a:t>Infrastructure Requirements</a:t>
                      </a:r>
                      <a:endParaRPr lang="zh-TW" altLang="en-US" dirty="0"/>
                    </a:p>
                  </a:txBody>
                  <a:tcPr/>
                </a:tc>
                <a:tc>
                  <a:txBody>
                    <a:bodyPr/>
                    <a:lstStyle/>
                    <a:p>
                      <a:r>
                        <a:rPr kumimoji="0" lang="en-US" altLang="zh-TW" sz="1800" b="1" i="0" u="none" strike="noStrike" kern="1200" baseline="0" dirty="0" smtClean="0">
                          <a:solidFill>
                            <a:schemeClr val="lt1"/>
                          </a:solidFill>
                          <a:latin typeface="+mn-lt"/>
                          <a:ea typeface="+mn-ea"/>
                          <a:cs typeface="+mn-cs"/>
                        </a:rPr>
                        <a:t>Specific</a:t>
                      </a:r>
                    </a:p>
                    <a:p>
                      <a:r>
                        <a:rPr kumimoji="0" lang="en-US" altLang="zh-TW" sz="1800" b="1" i="0" u="none" strike="noStrike" kern="1200" baseline="0" dirty="0" smtClean="0">
                          <a:solidFill>
                            <a:schemeClr val="lt1"/>
                          </a:solidFill>
                          <a:latin typeface="+mn-lt"/>
                          <a:ea typeface="+mn-ea"/>
                          <a:cs typeface="+mn-cs"/>
                        </a:rPr>
                        <a:t>Challenges/Issues</a:t>
                      </a:r>
                      <a:endParaRPr lang="zh-TW" altLang="en-US" dirty="0"/>
                    </a:p>
                  </a:txBody>
                  <a:tcPr/>
                </a:tc>
              </a:tr>
              <a:tr h="370840">
                <a:tc>
                  <a:txBody>
                    <a:bodyPr/>
                    <a:lstStyle/>
                    <a:p>
                      <a:r>
                        <a:rPr kumimoji="0" lang="en-US" altLang="zh-TW" sz="1800" b="0" i="1" u="none" strike="noStrike" kern="1200" baseline="0" dirty="0" smtClean="0">
                          <a:solidFill>
                            <a:schemeClr val="dk1"/>
                          </a:solidFill>
                          <a:latin typeface="+mn-lt"/>
                          <a:ea typeface="+mn-ea"/>
                          <a:cs typeface="+mn-cs"/>
                        </a:rPr>
                        <a:t>Location Finder</a:t>
                      </a:r>
                      <a:endParaRPr lang="zh-TW" altLang="en-US" dirty="0"/>
                    </a:p>
                  </a:txBody>
                  <a:tcPr/>
                </a:tc>
                <a:tc>
                  <a:txBody>
                    <a:bodyPr/>
                    <a:lstStyle/>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The advertisement provides the link to find their facility.</a:t>
                      </a:r>
                    </a:p>
                    <a:p>
                      <a:pPr marL="285750" indent="-285750">
                        <a:buFont typeface="Arial" pitchFamily="34" charset="0"/>
                        <a:buChar char="•"/>
                      </a:pPr>
                      <a:r>
                        <a:rPr kumimoji="0" lang="en-US" altLang="zh-TW" sz="1800" b="0" i="0" u="none" strike="noStrike" kern="1200" baseline="0" dirty="0" smtClean="0">
                          <a:solidFill>
                            <a:schemeClr val="dk1"/>
                          </a:solidFill>
                          <a:latin typeface="+mn-lt"/>
                          <a:ea typeface="+mn-ea"/>
                          <a:cs typeface="+mn-cs"/>
                        </a:rPr>
                        <a:t>Suppose the customer gets an advertisement of the Pizza Hut, it would also provide a link to find their location.</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Generic network and terminal functionalities including standardized toolkits, micro-browser, protocols and application interfaces providing basic transport and control mechanisms including navigational tools like GPS.</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Accurately determining the location can be challenging.</a:t>
                      </a:r>
                      <a:endParaRPr lang="zh-TW" altLang="en-US" dirty="0"/>
                    </a:p>
                  </a:txBody>
                  <a:tcPr/>
                </a:tc>
              </a:tr>
            </a:tbl>
          </a:graphicData>
        </a:graphic>
      </p:graphicFrame>
    </p:spTree>
    <p:extLst>
      <p:ext uri="{BB962C8B-B14F-4D97-AF65-F5344CB8AC3E}">
        <p14:creationId xmlns:p14="http://schemas.microsoft.com/office/powerpoint/2010/main" val="60124119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Challenges </a:t>
            </a:r>
            <a:r>
              <a:rPr lang="en-US" altLang="zh-TW" dirty="0" smtClean="0"/>
              <a:t>Issues (1/2)</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121</a:t>
            </a:fld>
            <a:endParaRPr lang="zh-TW" altLang="en-US"/>
          </a:p>
        </p:txBody>
      </p:sp>
      <p:sp>
        <p:nvSpPr>
          <p:cNvPr id="4" name="內容版面配置區 3"/>
          <p:cNvSpPr>
            <a:spLocks noGrp="1"/>
          </p:cNvSpPr>
          <p:nvPr>
            <p:ph sz="quarter" idx="1"/>
          </p:nvPr>
        </p:nvSpPr>
        <p:spPr/>
        <p:txBody>
          <a:bodyPr>
            <a:normAutofit fontScale="92500" lnSpcReduction="10000"/>
          </a:bodyPr>
          <a:lstStyle/>
          <a:p>
            <a:r>
              <a:rPr lang="en-US" altLang="zh-TW" dirty="0"/>
              <a:t>Although a great deal of work has </a:t>
            </a:r>
            <a:r>
              <a:rPr lang="en-US" altLang="zh-TW" dirty="0" smtClean="0"/>
              <a:t>been done </a:t>
            </a:r>
            <a:r>
              <a:rPr lang="en-US" altLang="zh-TW" dirty="0"/>
              <a:t>in location-based services </a:t>
            </a:r>
            <a:r>
              <a:rPr lang="en-US" altLang="zh-TW" dirty="0" smtClean="0"/>
              <a:t>and mobile </a:t>
            </a:r>
            <a:r>
              <a:rPr lang="en-US" altLang="zh-TW" dirty="0"/>
              <a:t>advertising, there are </a:t>
            </a:r>
            <a:r>
              <a:rPr lang="en-US" altLang="zh-TW" dirty="0" smtClean="0"/>
              <a:t>several major </a:t>
            </a:r>
            <a:r>
              <a:rPr lang="en-US" altLang="zh-TW" dirty="0"/>
              <a:t>challenges</a:t>
            </a:r>
            <a:r>
              <a:rPr lang="en-US" altLang="zh-TW" dirty="0" smtClean="0"/>
              <a:t>.</a:t>
            </a:r>
          </a:p>
          <a:p>
            <a:r>
              <a:rPr lang="en-US" altLang="zh-TW" dirty="0" smtClean="0"/>
              <a:t>Mobile multimedia advertising </a:t>
            </a:r>
            <a:r>
              <a:rPr lang="en-US" altLang="zh-TW" dirty="0"/>
              <a:t>is yet to take off for </a:t>
            </a:r>
            <a:r>
              <a:rPr lang="en-US" altLang="zh-TW" dirty="0" smtClean="0"/>
              <a:t>various reasons</a:t>
            </a:r>
            <a:r>
              <a:rPr lang="en-US" altLang="zh-TW" dirty="0"/>
              <a:t>. The pricing of the data </a:t>
            </a:r>
            <a:r>
              <a:rPr lang="en-US" altLang="zh-TW" dirty="0" smtClean="0"/>
              <a:t>traffic along </a:t>
            </a:r>
            <a:r>
              <a:rPr lang="en-US" altLang="zh-TW" dirty="0"/>
              <a:t>with the limitations of </a:t>
            </a:r>
            <a:r>
              <a:rPr lang="en-US" altLang="zh-TW" dirty="0" smtClean="0"/>
              <a:t>small screens </a:t>
            </a:r>
            <a:r>
              <a:rPr lang="en-US" altLang="zh-TW" dirty="0"/>
              <a:t>and in many cases </a:t>
            </a:r>
            <a:r>
              <a:rPr lang="en-US" altLang="zh-TW" dirty="0" smtClean="0"/>
              <a:t>limited bandwidth </a:t>
            </a:r>
            <a:r>
              <a:rPr lang="en-US" altLang="zh-TW" dirty="0"/>
              <a:t>make it difficult for </a:t>
            </a:r>
            <a:r>
              <a:rPr lang="en-US" altLang="zh-TW" dirty="0" smtClean="0"/>
              <a:t>advertisers to </a:t>
            </a:r>
            <a:r>
              <a:rPr lang="en-US" altLang="zh-TW" dirty="0"/>
              <a:t>take full advantage of </a:t>
            </a:r>
            <a:r>
              <a:rPr lang="en-US" altLang="zh-TW" dirty="0" smtClean="0"/>
              <a:t>location based context-aware </a:t>
            </a:r>
            <a:r>
              <a:rPr lang="en-US" altLang="zh-TW" dirty="0"/>
              <a:t>advertising</a:t>
            </a:r>
            <a:r>
              <a:rPr lang="en-US" altLang="zh-TW" dirty="0" smtClean="0"/>
              <a:t>.</a:t>
            </a:r>
          </a:p>
          <a:p>
            <a:r>
              <a:rPr lang="en-US" altLang="zh-TW" dirty="0" smtClean="0"/>
              <a:t>However, the </a:t>
            </a:r>
            <a:r>
              <a:rPr lang="en-US" altLang="zh-TW" dirty="0"/>
              <a:t>adoption of LBS is expected </a:t>
            </a:r>
            <a:r>
              <a:rPr lang="en-US" altLang="zh-TW" dirty="0" smtClean="0"/>
              <a:t>to change </a:t>
            </a:r>
            <a:r>
              <a:rPr lang="en-US" altLang="zh-TW" dirty="0"/>
              <a:t>in the future with the </a:t>
            </a:r>
            <a:r>
              <a:rPr lang="en-US" altLang="zh-TW" dirty="0" smtClean="0"/>
              <a:t>deployment of </a:t>
            </a:r>
            <a:r>
              <a:rPr lang="en-US" altLang="zh-TW" dirty="0"/>
              <a:t>4G networks and </a:t>
            </a:r>
            <a:r>
              <a:rPr lang="en-US" altLang="zh-TW" dirty="0" smtClean="0"/>
              <a:t>attractive pricing </a:t>
            </a:r>
            <a:r>
              <a:rPr lang="en-US" altLang="zh-TW" dirty="0"/>
              <a:t>of these services.</a:t>
            </a:r>
            <a:endParaRPr lang="zh-TW" altLang="en-US" dirty="0"/>
          </a:p>
        </p:txBody>
      </p:sp>
    </p:spTree>
    <p:extLst>
      <p:ext uri="{BB962C8B-B14F-4D97-AF65-F5344CB8AC3E}">
        <p14:creationId xmlns:p14="http://schemas.microsoft.com/office/powerpoint/2010/main" val="48844696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Challenges Issues </a:t>
            </a:r>
            <a:r>
              <a:rPr lang="en-US" altLang="zh-TW" dirty="0" smtClean="0"/>
              <a:t>(2/2</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122</a:t>
            </a:fld>
            <a:endParaRPr lang="zh-TW" altLang="en-US"/>
          </a:p>
        </p:txBody>
      </p:sp>
      <p:sp>
        <p:nvSpPr>
          <p:cNvPr id="4" name="內容版面配置區 3"/>
          <p:cNvSpPr>
            <a:spLocks noGrp="1"/>
          </p:cNvSpPr>
          <p:nvPr>
            <p:ph sz="quarter" idx="1"/>
          </p:nvPr>
        </p:nvSpPr>
        <p:spPr/>
        <p:txBody>
          <a:bodyPr/>
          <a:lstStyle/>
          <a:p>
            <a:r>
              <a:rPr lang="en-US" altLang="zh-TW" dirty="0"/>
              <a:t>Pricing</a:t>
            </a:r>
          </a:p>
          <a:p>
            <a:r>
              <a:rPr lang="en-US" altLang="zh-TW" dirty="0"/>
              <a:t>Personalization and context-awareness</a:t>
            </a:r>
          </a:p>
          <a:p>
            <a:r>
              <a:rPr lang="en-US" altLang="zh-TW" dirty="0"/>
              <a:t>Privacy</a:t>
            </a:r>
          </a:p>
          <a:p>
            <a:r>
              <a:rPr lang="en-US" altLang="zh-TW" dirty="0"/>
              <a:t>Business models and adoption</a:t>
            </a:r>
          </a:p>
          <a:p>
            <a:r>
              <a:rPr lang="en-US" altLang="zh-TW" dirty="0"/>
              <a:t>New and suitable </a:t>
            </a:r>
            <a:r>
              <a:rPr lang="en-US" altLang="zh-TW" dirty="0" smtClean="0"/>
              <a:t>applications</a:t>
            </a:r>
          </a:p>
          <a:p>
            <a:r>
              <a:rPr lang="en-US" altLang="zh-TW" dirty="0"/>
              <a:t>Technological </a:t>
            </a:r>
            <a:r>
              <a:rPr lang="en-US" altLang="zh-TW" dirty="0" smtClean="0"/>
              <a:t>challenges</a:t>
            </a:r>
            <a:endParaRPr lang="zh-TW" altLang="en-US" dirty="0"/>
          </a:p>
        </p:txBody>
      </p:sp>
    </p:spTree>
    <p:extLst>
      <p:ext uri="{BB962C8B-B14F-4D97-AF65-F5344CB8AC3E}">
        <p14:creationId xmlns:p14="http://schemas.microsoft.com/office/powerpoint/2010/main" val="82135522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Technological Challenges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123</a:t>
            </a:fld>
            <a:endParaRPr lang="zh-TW" altLang="en-US"/>
          </a:p>
        </p:txBody>
      </p:sp>
      <p:sp>
        <p:nvSpPr>
          <p:cNvPr id="4" name="內容版面配置區 3"/>
          <p:cNvSpPr>
            <a:spLocks noGrp="1"/>
          </p:cNvSpPr>
          <p:nvPr>
            <p:ph sz="quarter" idx="1"/>
          </p:nvPr>
        </p:nvSpPr>
        <p:spPr/>
        <p:txBody>
          <a:bodyPr/>
          <a:lstStyle/>
          <a:p>
            <a:r>
              <a:rPr lang="en-US" altLang="zh-TW" dirty="0"/>
              <a:t>There are several approaches to </a:t>
            </a:r>
            <a:r>
              <a:rPr lang="en-US" altLang="zh-TW" dirty="0" smtClean="0"/>
              <a:t>determine the </a:t>
            </a:r>
            <a:r>
              <a:rPr lang="en-US" altLang="zh-TW" dirty="0"/>
              <a:t>location. These </a:t>
            </a:r>
            <a:r>
              <a:rPr lang="en-US" altLang="zh-TW" dirty="0" smtClean="0"/>
              <a:t>include GPS</a:t>
            </a:r>
            <a:r>
              <a:rPr lang="en-US" altLang="zh-TW" dirty="0"/>
              <a:t>, Wi-Fi (wireless LANs), </a:t>
            </a:r>
            <a:r>
              <a:rPr lang="en-US" altLang="zh-TW" dirty="0" smtClean="0"/>
              <a:t>cellular (2G/3G/4G</a:t>
            </a:r>
            <a:r>
              <a:rPr lang="en-US" altLang="zh-TW" dirty="0"/>
              <a:t>) networks, sensors, </a:t>
            </a:r>
            <a:r>
              <a:rPr lang="en-US" altLang="zh-TW" dirty="0" smtClean="0"/>
              <a:t>and RFID.</a:t>
            </a:r>
          </a:p>
          <a:p>
            <a:pPr lvl="1"/>
            <a:r>
              <a:rPr lang="en-US" altLang="zh-TW" dirty="0"/>
              <a:t>Other challenges </a:t>
            </a:r>
            <a:r>
              <a:rPr lang="en-US" altLang="zh-TW" dirty="0" smtClean="0"/>
              <a:t>include dynamic </a:t>
            </a:r>
            <a:r>
              <a:rPr lang="en-US" altLang="zh-TW" dirty="0"/>
              <a:t>location changes, </a:t>
            </a:r>
            <a:r>
              <a:rPr lang="en-US" altLang="zh-TW" dirty="0" smtClean="0"/>
              <a:t>cost of </a:t>
            </a:r>
            <a:r>
              <a:rPr lang="en-US" altLang="zh-TW" dirty="0"/>
              <a:t>communications, battery and </a:t>
            </a:r>
            <a:r>
              <a:rPr lang="en-US" altLang="zh-TW" dirty="0" smtClean="0"/>
              <a:t>computing power</a:t>
            </a:r>
            <a:r>
              <a:rPr lang="en-US" altLang="zh-TW" dirty="0"/>
              <a:t>, continued wireless </a:t>
            </a:r>
            <a:r>
              <a:rPr lang="en-US" altLang="zh-TW" dirty="0" smtClean="0"/>
              <a:t>connectivity, download </a:t>
            </a:r>
            <a:r>
              <a:rPr lang="en-US" altLang="zh-TW" dirty="0"/>
              <a:t>speed, and </a:t>
            </a:r>
            <a:r>
              <a:rPr lang="en-US" altLang="zh-TW" dirty="0" smtClean="0"/>
              <a:t>smaller screen </a:t>
            </a:r>
            <a:r>
              <a:rPr lang="en-US" altLang="zh-TW" dirty="0"/>
              <a:t>size and lack of standards.</a:t>
            </a:r>
            <a:endParaRPr lang="zh-TW" altLang="en-US" dirty="0"/>
          </a:p>
        </p:txBody>
      </p:sp>
    </p:spTree>
    <p:extLst>
      <p:ext uri="{BB962C8B-B14F-4D97-AF65-F5344CB8AC3E}">
        <p14:creationId xmlns:p14="http://schemas.microsoft.com/office/powerpoint/2010/main" val="39266614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 comparison of several business </a:t>
            </a:r>
            <a:r>
              <a:rPr lang="en-US" altLang="zh-TW" dirty="0" smtClean="0"/>
              <a:t>models (1/6)</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124</a:t>
            </a:fld>
            <a:endParaRPr lang="zh-TW" altLang="en-US"/>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2094571251"/>
              </p:ext>
            </p:extLst>
          </p:nvPr>
        </p:nvGraphicFramePr>
        <p:xfrm>
          <a:off x="301625" y="1527175"/>
          <a:ext cx="8504240" cy="4577080"/>
        </p:xfrm>
        <a:graphic>
          <a:graphicData uri="http://schemas.openxmlformats.org/drawingml/2006/table">
            <a:tbl>
              <a:tblPr firstRow="1" bandRow="1">
                <a:tableStyleId>{5C22544A-7EE6-4342-B048-85BDC9FD1C3A}</a:tableStyleId>
              </a:tblPr>
              <a:tblGrid>
                <a:gridCol w="1678087"/>
                <a:gridCol w="4896544"/>
                <a:gridCol w="1929609"/>
              </a:tblGrid>
              <a:tr h="370840">
                <a:tc>
                  <a:txBody>
                    <a:bodyPr/>
                    <a:lstStyle/>
                    <a:p>
                      <a:r>
                        <a:rPr lang="en-US" altLang="zh-TW" dirty="0" smtClean="0"/>
                        <a:t>Model Type</a:t>
                      </a:r>
                      <a:endParaRPr lang="zh-TW" altLang="en-US" dirty="0"/>
                    </a:p>
                  </a:txBody>
                  <a:tcPr/>
                </a:tc>
                <a:tc>
                  <a:txBody>
                    <a:bodyPr/>
                    <a:lstStyle/>
                    <a:p>
                      <a:r>
                        <a:rPr lang="en-US" altLang="zh-TW" dirty="0" smtClean="0"/>
                        <a:t>Key Features</a:t>
                      </a:r>
                      <a:endParaRPr lang="zh-TW" altLang="en-US" dirty="0"/>
                    </a:p>
                  </a:txBody>
                  <a:tcPr/>
                </a:tc>
                <a:tc>
                  <a:txBody>
                    <a:bodyPr/>
                    <a:lstStyle/>
                    <a:p>
                      <a:r>
                        <a:rPr lang="en-US" altLang="zh-TW" dirty="0" smtClean="0"/>
                        <a:t>Comments</a:t>
                      </a:r>
                      <a:endParaRPr lang="zh-TW" altLang="en-US" dirty="0"/>
                    </a:p>
                  </a:txBody>
                  <a:tcPr/>
                </a:tc>
              </a:tr>
              <a:tr h="370840">
                <a:tc>
                  <a:txBody>
                    <a:bodyPr/>
                    <a:lstStyle/>
                    <a:p>
                      <a:r>
                        <a:rPr kumimoji="0" lang="en-US" altLang="zh-TW" sz="1800" b="0" i="1" u="none" strike="noStrike" kern="1200" baseline="0" dirty="0" smtClean="0">
                          <a:solidFill>
                            <a:schemeClr val="dk1"/>
                          </a:solidFill>
                          <a:latin typeface="+mn-lt"/>
                          <a:ea typeface="+mn-ea"/>
                          <a:cs typeface="+mn-cs"/>
                        </a:rPr>
                        <a:t>Subscription -based</a:t>
                      </a:r>
                      <a:endParaRPr lang="zh-TW" altLang="en-US" dirty="0"/>
                    </a:p>
                  </a:txBody>
                  <a:tcPr/>
                </a:tc>
                <a:tc>
                  <a:txBody>
                    <a:bodyPr/>
                    <a:lstStyle/>
                    <a:p>
                      <a:pPr marL="285750" indent="-285750">
                        <a:buFont typeface="Arial" pitchFamily="34" charset="0"/>
                        <a:buChar char="•"/>
                      </a:pPr>
                      <a:r>
                        <a:rPr kumimoji="0" lang="en-US" altLang="zh-TW" sz="1800" b="0" i="1" u="none" strike="noStrike" kern="1200" baseline="0" dirty="0" smtClean="0">
                          <a:solidFill>
                            <a:schemeClr val="dk1"/>
                          </a:solidFill>
                          <a:latin typeface="+mn-lt"/>
                          <a:ea typeface="+mn-ea"/>
                          <a:cs typeface="+mn-cs"/>
                        </a:rPr>
                        <a:t>Fixed subscription: </a:t>
                      </a:r>
                      <a:r>
                        <a:rPr kumimoji="0" lang="en-US" altLang="zh-TW" sz="1800" b="0" i="0" u="none" strike="noStrike" kern="1200" baseline="0" dirty="0" smtClean="0">
                          <a:solidFill>
                            <a:schemeClr val="dk1"/>
                          </a:solidFill>
                          <a:latin typeface="+mn-lt"/>
                          <a:ea typeface="+mn-ea"/>
                          <a:cs typeface="+mn-cs"/>
                        </a:rPr>
                        <a:t>Based on a monthly charge with unlimited usage</a:t>
                      </a:r>
                    </a:p>
                    <a:p>
                      <a:pPr marL="285750" indent="-285750">
                        <a:buFont typeface="Arial" pitchFamily="34" charset="0"/>
                        <a:buChar char="•"/>
                      </a:pPr>
                      <a:r>
                        <a:rPr kumimoji="0" lang="en-US" altLang="zh-TW" sz="1800" b="0" i="1" u="none" strike="noStrike" kern="1200" baseline="0" dirty="0" smtClean="0">
                          <a:solidFill>
                            <a:schemeClr val="dk1"/>
                          </a:solidFill>
                          <a:latin typeface="+mn-lt"/>
                          <a:ea typeface="+mn-ea"/>
                          <a:cs typeface="+mn-cs"/>
                        </a:rPr>
                        <a:t>Limited subscription: </a:t>
                      </a:r>
                      <a:r>
                        <a:rPr kumimoji="0" lang="en-US" altLang="zh-TW" sz="1800" b="0" i="0" u="none" strike="noStrike" kern="1200" baseline="0" dirty="0" smtClean="0">
                          <a:solidFill>
                            <a:schemeClr val="dk1"/>
                          </a:solidFill>
                          <a:latin typeface="+mn-lt"/>
                          <a:ea typeface="+mn-ea"/>
                          <a:cs typeface="+mn-cs"/>
                        </a:rPr>
                        <a:t>A combination of basic monthly charge (based on a fixed amount of content consumption) plus extra charges based on additional consumption beyond the fixed amount.</a:t>
                      </a:r>
                    </a:p>
                    <a:p>
                      <a:pPr marL="285750" indent="-285750">
                        <a:buFont typeface="Arial" pitchFamily="34" charset="0"/>
                        <a:buChar char="•"/>
                      </a:pPr>
                      <a:r>
                        <a:rPr kumimoji="0" lang="en-US" altLang="zh-TW" sz="1800" b="0" i="1" u="none" strike="noStrike" kern="1200" baseline="0" dirty="0" smtClean="0">
                          <a:solidFill>
                            <a:schemeClr val="dk1"/>
                          </a:solidFill>
                          <a:latin typeface="+mn-lt"/>
                          <a:ea typeface="+mn-ea"/>
                          <a:cs typeface="+mn-cs"/>
                        </a:rPr>
                        <a:t>Event or transaction-based charging: </a:t>
                      </a:r>
                      <a:r>
                        <a:rPr kumimoji="0" lang="en-US" altLang="zh-TW" sz="1800" b="0" i="0" u="none" strike="noStrike" kern="1200" baseline="0" dirty="0" smtClean="0">
                          <a:solidFill>
                            <a:schemeClr val="dk1"/>
                          </a:solidFill>
                          <a:latin typeface="+mn-lt"/>
                          <a:ea typeface="+mn-ea"/>
                          <a:cs typeface="+mn-cs"/>
                        </a:rPr>
                        <a:t>Charge is based upon the use of a particular service on content (multimedia message (MMS) or downloading a song) </a:t>
                      </a:r>
                    </a:p>
                    <a:p>
                      <a:pPr marL="285750" indent="-285750">
                        <a:buFont typeface="Arial" pitchFamily="34" charset="0"/>
                        <a:buChar char="•"/>
                      </a:pPr>
                      <a:r>
                        <a:rPr kumimoji="0" lang="en-US" altLang="zh-TW" sz="1800" b="0" i="1" u="none" strike="noStrike" kern="1200" baseline="0" dirty="0" smtClean="0">
                          <a:solidFill>
                            <a:schemeClr val="dk1"/>
                          </a:solidFill>
                          <a:latin typeface="+mn-lt"/>
                          <a:ea typeface="+mn-ea"/>
                          <a:cs typeface="+mn-cs"/>
                        </a:rPr>
                        <a:t>Session-based charging: </a:t>
                      </a:r>
                      <a:r>
                        <a:rPr kumimoji="0" lang="en-US" altLang="zh-TW" sz="1800" b="0" i="0" u="none" strike="noStrike" kern="1200" baseline="0" dirty="0" smtClean="0">
                          <a:solidFill>
                            <a:schemeClr val="dk1"/>
                          </a:solidFill>
                          <a:latin typeface="+mn-lt"/>
                          <a:ea typeface="+mn-ea"/>
                          <a:cs typeface="+mn-cs"/>
                        </a:rPr>
                        <a:t>Based on metering during continuous usage of the service or content, such as streaming media services with charges for usage or time</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Content providers have to work with WSPs who take control of major revenue and decide what applications and services they deploy.</a:t>
                      </a:r>
                      <a:endParaRPr lang="zh-TW" altLang="en-US" dirty="0"/>
                    </a:p>
                  </a:txBody>
                  <a:tcPr/>
                </a:tc>
              </a:tr>
            </a:tbl>
          </a:graphicData>
        </a:graphic>
      </p:graphicFrame>
    </p:spTree>
    <p:extLst>
      <p:ext uri="{BB962C8B-B14F-4D97-AF65-F5344CB8AC3E}">
        <p14:creationId xmlns:p14="http://schemas.microsoft.com/office/powerpoint/2010/main" val="26879013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 comparison of several business </a:t>
            </a:r>
            <a:r>
              <a:rPr lang="en-US" altLang="zh-TW" dirty="0" smtClean="0"/>
              <a:t>models (2/6)</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125</a:t>
            </a:fld>
            <a:endParaRPr lang="zh-TW" altLang="en-US"/>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3046374534"/>
              </p:ext>
            </p:extLst>
          </p:nvPr>
        </p:nvGraphicFramePr>
        <p:xfrm>
          <a:off x="301625" y="1527175"/>
          <a:ext cx="8504240" cy="3479800"/>
        </p:xfrm>
        <a:graphic>
          <a:graphicData uri="http://schemas.openxmlformats.org/drawingml/2006/table">
            <a:tbl>
              <a:tblPr firstRow="1" bandRow="1">
                <a:tableStyleId>{5C22544A-7EE6-4342-B048-85BDC9FD1C3A}</a:tableStyleId>
              </a:tblPr>
              <a:tblGrid>
                <a:gridCol w="1678087"/>
                <a:gridCol w="4896544"/>
                <a:gridCol w="1929609"/>
              </a:tblGrid>
              <a:tr h="370840">
                <a:tc>
                  <a:txBody>
                    <a:bodyPr/>
                    <a:lstStyle/>
                    <a:p>
                      <a:r>
                        <a:rPr lang="en-US" altLang="zh-TW" dirty="0" smtClean="0"/>
                        <a:t>Model Type</a:t>
                      </a:r>
                      <a:endParaRPr lang="zh-TW" altLang="en-US" dirty="0"/>
                    </a:p>
                  </a:txBody>
                  <a:tcPr/>
                </a:tc>
                <a:tc>
                  <a:txBody>
                    <a:bodyPr/>
                    <a:lstStyle/>
                    <a:p>
                      <a:r>
                        <a:rPr lang="en-US" altLang="zh-TW" dirty="0" smtClean="0"/>
                        <a:t>Key Features</a:t>
                      </a:r>
                      <a:endParaRPr lang="zh-TW" altLang="en-US" dirty="0"/>
                    </a:p>
                  </a:txBody>
                  <a:tcPr/>
                </a:tc>
                <a:tc>
                  <a:txBody>
                    <a:bodyPr/>
                    <a:lstStyle/>
                    <a:p>
                      <a:r>
                        <a:rPr lang="en-US" altLang="zh-TW" dirty="0" smtClean="0"/>
                        <a:t>Comments</a:t>
                      </a:r>
                      <a:endParaRPr lang="zh-TW" altLang="en-US" dirty="0"/>
                    </a:p>
                  </a:txBody>
                  <a:tcPr/>
                </a:tc>
              </a:tr>
              <a:tr h="370840">
                <a:tc>
                  <a:txBody>
                    <a:bodyPr/>
                    <a:lstStyle/>
                    <a:p>
                      <a:r>
                        <a:rPr kumimoji="0" lang="en-US" altLang="zh-TW" sz="1800" b="0" i="1" u="none" strike="noStrike" kern="1200" baseline="0" dirty="0" smtClean="0">
                          <a:solidFill>
                            <a:schemeClr val="dk1"/>
                          </a:solidFill>
                          <a:latin typeface="+mn-lt"/>
                          <a:ea typeface="+mn-ea"/>
                          <a:cs typeface="+mn-cs"/>
                        </a:rPr>
                        <a:t>Safe income</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Based on subscriber fees and content providers’ placement fees. Fees are derived from businesses that want placement of their ads with top priority and distribution across the WSP’s network. Businesses do not share any revenue that content providers earn through the distribution of ads over the WSP network.</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A hybrid model without one provider controlling network access and WSPs have less control over revenue generated by the content providers.</a:t>
                      </a:r>
                      <a:endParaRPr lang="zh-TW" altLang="en-US" dirty="0"/>
                    </a:p>
                  </a:txBody>
                  <a:tcPr/>
                </a:tc>
              </a:tr>
            </a:tbl>
          </a:graphicData>
        </a:graphic>
      </p:graphicFrame>
    </p:spTree>
    <p:extLst>
      <p:ext uri="{BB962C8B-B14F-4D97-AF65-F5344CB8AC3E}">
        <p14:creationId xmlns:p14="http://schemas.microsoft.com/office/powerpoint/2010/main" val="338669866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 comparison of several business </a:t>
            </a:r>
            <a:r>
              <a:rPr lang="en-US" altLang="zh-TW" dirty="0" smtClean="0"/>
              <a:t>models (3/6)</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126</a:t>
            </a:fld>
            <a:endParaRPr lang="zh-TW" altLang="en-US"/>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1863392316"/>
              </p:ext>
            </p:extLst>
          </p:nvPr>
        </p:nvGraphicFramePr>
        <p:xfrm>
          <a:off x="301625" y="1527175"/>
          <a:ext cx="8504242" cy="5125720"/>
        </p:xfrm>
        <a:graphic>
          <a:graphicData uri="http://schemas.openxmlformats.org/drawingml/2006/table">
            <a:tbl>
              <a:tblPr firstRow="1" bandRow="1">
                <a:tableStyleId>{5C22544A-7EE6-4342-B048-85BDC9FD1C3A}</a:tableStyleId>
              </a:tblPr>
              <a:tblGrid>
                <a:gridCol w="1678087"/>
                <a:gridCol w="4320480"/>
                <a:gridCol w="2505675"/>
              </a:tblGrid>
              <a:tr h="370840">
                <a:tc>
                  <a:txBody>
                    <a:bodyPr/>
                    <a:lstStyle/>
                    <a:p>
                      <a:r>
                        <a:rPr lang="en-US" altLang="zh-TW" dirty="0" smtClean="0"/>
                        <a:t>Model Type</a:t>
                      </a:r>
                      <a:endParaRPr lang="zh-TW" altLang="en-US" dirty="0"/>
                    </a:p>
                  </a:txBody>
                  <a:tcPr/>
                </a:tc>
                <a:tc>
                  <a:txBody>
                    <a:bodyPr/>
                    <a:lstStyle/>
                    <a:p>
                      <a:r>
                        <a:rPr lang="en-US" altLang="zh-TW" dirty="0" smtClean="0"/>
                        <a:t>Key Features</a:t>
                      </a:r>
                      <a:endParaRPr lang="zh-TW" altLang="en-US" dirty="0"/>
                    </a:p>
                  </a:txBody>
                  <a:tcPr/>
                </a:tc>
                <a:tc>
                  <a:txBody>
                    <a:bodyPr/>
                    <a:lstStyle/>
                    <a:p>
                      <a:r>
                        <a:rPr lang="en-US" altLang="zh-TW" dirty="0" smtClean="0"/>
                        <a:t>Comments</a:t>
                      </a:r>
                      <a:endParaRPr lang="zh-TW" altLang="en-US" dirty="0"/>
                    </a:p>
                  </a:txBody>
                  <a:tcPr/>
                </a:tc>
              </a:tr>
              <a:tr h="370840">
                <a:tc>
                  <a:txBody>
                    <a:bodyPr/>
                    <a:lstStyle/>
                    <a:p>
                      <a:r>
                        <a:rPr kumimoji="0" lang="en-US" altLang="zh-TW" sz="1800" b="0" i="1" u="none" strike="noStrike" kern="1200" baseline="0" dirty="0" smtClean="0">
                          <a:solidFill>
                            <a:schemeClr val="dk1"/>
                          </a:solidFill>
                          <a:latin typeface="+mn-lt"/>
                          <a:ea typeface="+mn-ea"/>
                          <a:cs typeface="+mn-cs"/>
                        </a:rPr>
                        <a:t>Diversified</a:t>
                      </a:r>
                    </a:p>
                    <a:p>
                      <a:r>
                        <a:rPr kumimoji="0" lang="en-US" altLang="zh-TW" sz="1800" b="0" i="1" u="none" strike="noStrike" kern="1200" baseline="0" dirty="0" smtClean="0">
                          <a:solidFill>
                            <a:schemeClr val="dk1"/>
                          </a:solidFill>
                          <a:latin typeface="+mn-lt"/>
                          <a:ea typeface="+mn-ea"/>
                          <a:cs typeface="+mn-cs"/>
                        </a:rPr>
                        <a:t>revenue</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A combination of high quality content, applications and services and provides a bundled offering that is quite attractive to subscribers. Revenues are generated either through placement of ads or by receiving a share of advertising revenues and transaction fees. The content and service providers use WSPs distribution channel to receive these fees directly.</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A more flexible model which has more upside potential for additional revenue generation. Collaboration among WSPs and content provides are necessary to provide a variety of services to the customers. Has some merit over others because it helps to generate additional revenue, with little effort of WSPs for media sales.</a:t>
                      </a:r>
                      <a:endParaRPr lang="zh-TW" altLang="en-US" dirty="0"/>
                    </a:p>
                  </a:txBody>
                  <a:tcPr/>
                </a:tc>
              </a:tr>
            </a:tbl>
          </a:graphicData>
        </a:graphic>
      </p:graphicFrame>
    </p:spTree>
    <p:extLst>
      <p:ext uri="{BB962C8B-B14F-4D97-AF65-F5344CB8AC3E}">
        <p14:creationId xmlns:p14="http://schemas.microsoft.com/office/powerpoint/2010/main" val="300125483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 comparison of several business </a:t>
            </a:r>
            <a:r>
              <a:rPr lang="en-US" altLang="zh-TW" dirty="0" smtClean="0"/>
              <a:t>models (4/6)</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127</a:t>
            </a:fld>
            <a:endParaRPr lang="zh-TW" altLang="en-US"/>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1208092442"/>
              </p:ext>
            </p:extLst>
          </p:nvPr>
        </p:nvGraphicFramePr>
        <p:xfrm>
          <a:off x="301625" y="1527175"/>
          <a:ext cx="8504240" cy="4028440"/>
        </p:xfrm>
        <a:graphic>
          <a:graphicData uri="http://schemas.openxmlformats.org/drawingml/2006/table">
            <a:tbl>
              <a:tblPr firstRow="1" bandRow="1">
                <a:tableStyleId>{5C22544A-7EE6-4342-B048-85BDC9FD1C3A}</a:tableStyleId>
              </a:tblPr>
              <a:tblGrid>
                <a:gridCol w="1678087"/>
                <a:gridCol w="4896544"/>
                <a:gridCol w="1929609"/>
              </a:tblGrid>
              <a:tr h="370840">
                <a:tc>
                  <a:txBody>
                    <a:bodyPr/>
                    <a:lstStyle/>
                    <a:p>
                      <a:r>
                        <a:rPr lang="en-US" altLang="zh-TW" dirty="0" smtClean="0"/>
                        <a:t>Model Type</a:t>
                      </a:r>
                      <a:endParaRPr lang="zh-TW" altLang="en-US" dirty="0"/>
                    </a:p>
                  </a:txBody>
                  <a:tcPr/>
                </a:tc>
                <a:tc>
                  <a:txBody>
                    <a:bodyPr/>
                    <a:lstStyle/>
                    <a:p>
                      <a:r>
                        <a:rPr lang="en-US" altLang="zh-TW" dirty="0" smtClean="0"/>
                        <a:t>Key Features</a:t>
                      </a:r>
                      <a:endParaRPr lang="zh-TW" altLang="en-US" dirty="0"/>
                    </a:p>
                  </a:txBody>
                  <a:tcPr/>
                </a:tc>
                <a:tc>
                  <a:txBody>
                    <a:bodyPr/>
                    <a:lstStyle/>
                    <a:p>
                      <a:r>
                        <a:rPr lang="en-US" altLang="zh-TW" dirty="0" smtClean="0"/>
                        <a:t>Comments</a:t>
                      </a:r>
                      <a:endParaRPr lang="zh-TW" altLang="en-US" dirty="0"/>
                    </a:p>
                  </a:txBody>
                  <a:tcPr/>
                </a:tc>
              </a:tr>
              <a:tr h="370840">
                <a:tc>
                  <a:txBody>
                    <a:bodyPr/>
                    <a:lstStyle/>
                    <a:p>
                      <a:r>
                        <a:rPr kumimoji="0" lang="en-US" altLang="zh-TW" sz="1800" b="0" i="1" u="none" strike="noStrike" kern="1200" baseline="0" dirty="0" smtClean="0">
                          <a:solidFill>
                            <a:schemeClr val="dk1"/>
                          </a:solidFill>
                          <a:latin typeface="+mn-lt"/>
                          <a:ea typeface="+mn-ea"/>
                          <a:cs typeface="+mn-cs"/>
                        </a:rPr>
                        <a:t>Outsourced</a:t>
                      </a:r>
                    </a:p>
                    <a:p>
                      <a:r>
                        <a:rPr kumimoji="0" lang="en-US" altLang="zh-TW" sz="1800" b="0" i="1" u="none" strike="noStrike" kern="1200" baseline="0" dirty="0" smtClean="0">
                          <a:solidFill>
                            <a:schemeClr val="dk1"/>
                          </a:solidFill>
                          <a:latin typeface="+mn-lt"/>
                          <a:ea typeface="+mn-ea"/>
                          <a:cs typeface="+mn-cs"/>
                        </a:rPr>
                        <a:t>media sales</a:t>
                      </a:r>
                    </a:p>
                    <a:p>
                      <a:r>
                        <a:rPr kumimoji="0" lang="en-US" altLang="zh-TW" sz="1800" b="0" i="1" u="none" strike="noStrike" kern="1200" baseline="0" dirty="0" smtClean="0">
                          <a:solidFill>
                            <a:schemeClr val="dk1"/>
                          </a:solidFill>
                          <a:latin typeface="+mn-lt"/>
                          <a:ea typeface="+mn-ea"/>
                          <a:cs typeface="+mn-cs"/>
                        </a:rPr>
                        <a:t>revenue</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Revenue is derived wholly through sharing of all advertising and m-commerce revenue generated over the WSP distribution channel. Requires significant commitment and effective use of mobile advertising from WSPs. It is not only important for the WSPs to track the ads they serve on their network for appropriate revenue sharing, but also to monitor the occurrence of ads they serve to their customers based on their profiles, preferences and characteristics.</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WSPs may decide what ads to serve to their customers based on their profile and user preferences. A greater commitment to wireless advertising from WSPs is necessary.</a:t>
                      </a:r>
                      <a:endParaRPr lang="zh-TW" altLang="en-US" dirty="0"/>
                    </a:p>
                  </a:txBody>
                  <a:tcPr/>
                </a:tc>
              </a:tr>
            </a:tbl>
          </a:graphicData>
        </a:graphic>
      </p:graphicFrame>
    </p:spTree>
    <p:extLst>
      <p:ext uri="{BB962C8B-B14F-4D97-AF65-F5344CB8AC3E}">
        <p14:creationId xmlns:p14="http://schemas.microsoft.com/office/powerpoint/2010/main" val="191511375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 comparison of several business </a:t>
            </a:r>
            <a:r>
              <a:rPr lang="en-US" altLang="zh-TW" dirty="0" smtClean="0"/>
              <a:t>models (5/6)</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128</a:t>
            </a:fld>
            <a:endParaRPr lang="zh-TW" altLang="en-US"/>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2500733407"/>
              </p:ext>
            </p:extLst>
          </p:nvPr>
        </p:nvGraphicFramePr>
        <p:xfrm>
          <a:off x="301625" y="1527175"/>
          <a:ext cx="8504240" cy="3754120"/>
        </p:xfrm>
        <a:graphic>
          <a:graphicData uri="http://schemas.openxmlformats.org/drawingml/2006/table">
            <a:tbl>
              <a:tblPr firstRow="1" bandRow="1">
                <a:tableStyleId>{5C22544A-7EE6-4342-B048-85BDC9FD1C3A}</a:tableStyleId>
              </a:tblPr>
              <a:tblGrid>
                <a:gridCol w="1678087"/>
                <a:gridCol w="4896544"/>
                <a:gridCol w="1929609"/>
              </a:tblGrid>
              <a:tr h="370840">
                <a:tc>
                  <a:txBody>
                    <a:bodyPr/>
                    <a:lstStyle/>
                    <a:p>
                      <a:r>
                        <a:rPr lang="en-US" altLang="zh-TW" dirty="0" smtClean="0"/>
                        <a:t>Model Type</a:t>
                      </a:r>
                      <a:endParaRPr lang="zh-TW" altLang="en-US" dirty="0"/>
                    </a:p>
                  </a:txBody>
                  <a:tcPr/>
                </a:tc>
                <a:tc>
                  <a:txBody>
                    <a:bodyPr/>
                    <a:lstStyle/>
                    <a:p>
                      <a:r>
                        <a:rPr lang="en-US" altLang="zh-TW" dirty="0" smtClean="0"/>
                        <a:t>Key Features</a:t>
                      </a:r>
                      <a:endParaRPr lang="zh-TW" altLang="en-US" dirty="0"/>
                    </a:p>
                  </a:txBody>
                  <a:tcPr/>
                </a:tc>
                <a:tc>
                  <a:txBody>
                    <a:bodyPr/>
                    <a:lstStyle/>
                    <a:p>
                      <a:r>
                        <a:rPr lang="en-US" altLang="zh-TW" dirty="0" smtClean="0"/>
                        <a:t>Comments</a:t>
                      </a:r>
                      <a:endParaRPr lang="zh-TW" altLang="en-US" dirty="0"/>
                    </a:p>
                  </a:txBody>
                  <a:tcPr/>
                </a:tc>
              </a:tr>
              <a:tr h="370840">
                <a:tc>
                  <a:txBody>
                    <a:bodyPr/>
                    <a:lstStyle/>
                    <a:p>
                      <a:r>
                        <a:rPr kumimoji="0" lang="en-US" altLang="zh-TW" sz="1800" b="0" i="1" u="none" strike="noStrike" kern="1200" baseline="0" dirty="0" smtClean="0">
                          <a:solidFill>
                            <a:schemeClr val="dk1"/>
                          </a:solidFill>
                          <a:latin typeface="+mn-lt"/>
                          <a:ea typeface="+mn-ea"/>
                          <a:cs typeface="+mn-cs"/>
                        </a:rPr>
                        <a:t>In-house</a:t>
                      </a:r>
                    </a:p>
                    <a:p>
                      <a:r>
                        <a:rPr kumimoji="0" lang="en-US" altLang="zh-TW" sz="1800" b="0" i="1" u="none" strike="noStrike" kern="1200" baseline="0" dirty="0" smtClean="0">
                          <a:solidFill>
                            <a:schemeClr val="dk1"/>
                          </a:solidFill>
                          <a:latin typeface="+mn-lt"/>
                          <a:ea typeface="+mn-ea"/>
                          <a:cs typeface="+mn-cs"/>
                        </a:rPr>
                        <a:t>sales revenue</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Requires WSPs to have an in-house dedicated team focused on media sales, processing and management of mobile ads. Fully dependent on advertising and m-commerce transaction fees for mobile content acquisition and subscriber access.</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In this case, a complete technology solution is required to support mobile advertising in ad development, management and services associated with it.</a:t>
                      </a:r>
                      <a:endParaRPr lang="zh-TW" altLang="en-US" dirty="0"/>
                    </a:p>
                  </a:txBody>
                  <a:tcPr/>
                </a:tc>
              </a:tr>
            </a:tbl>
          </a:graphicData>
        </a:graphic>
      </p:graphicFrame>
    </p:spTree>
    <p:extLst>
      <p:ext uri="{BB962C8B-B14F-4D97-AF65-F5344CB8AC3E}">
        <p14:creationId xmlns:p14="http://schemas.microsoft.com/office/powerpoint/2010/main" val="345227701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 comparison of several business </a:t>
            </a:r>
            <a:r>
              <a:rPr lang="en-US" altLang="zh-TW" dirty="0" smtClean="0"/>
              <a:t>models (6/6)</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129</a:t>
            </a:fld>
            <a:endParaRPr lang="zh-TW" altLang="en-US"/>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1667639190"/>
              </p:ext>
            </p:extLst>
          </p:nvPr>
        </p:nvGraphicFramePr>
        <p:xfrm>
          <a:off x="301625" y="1527175"/>
          <a:ext cx="8504240" cy="5125720"/>
        </p:xfrm>
        <a:graphic>
          <a:graphicData uri="http://schemas.openxmlformats.org/drawingml/2006/table">
            <a:tbl>
              <a:tblPr firstRow="1" bandRow="1">
                <a:tableStyleId>{5C22544A-7EE6-4342-B048-85BDC9FD1C3A}</a:tableStyleId>
              </a:tblPr>
              <a:tblGrid>
                <a:gridCol w="1678087"/>
                <a:gridCol w="4896544"/>
                <a:gridCol w="1929609"/>
              </a:tblGrid>
              <a:tr h="370840">
                <a:tc>
                  <a:txBody>
                    <a:bodyPr/>
                    <a:lstStyle/>
                    <a:p>
                      <a:r>
                        <a:rPr lang="en-US" altLang="zh-TW" dirty="0" smtClean="0"/>
                        <a:t>Model Type</a:t>
                      </a:r>
                      <a:endParaRPr lang="zh-TW" altLang="en-US" dirty="0"/>
                    </a:p>
                  </a:txBody>
                  <a:tcPr/>
                </a:tc>
                <a:tc>
                  <a:txBody>
                    <a:bodyPr/>
                    <a:lstStyle/>
                    <a:p>
                      <a:r>
                        <a:rPr lang="en-US" altLang="zh-TW" dirty="0" smtClean="0"/>
                        <a:t>Key Features</a:t>
                      </a:r>
                      <a:endParaRPr lang="zh-TW" altLang="en-US" dirty="0"/>
                    </a:p>
                  </a:txBody>
                  <a:tcPr/>
                </a:tc>
                <a:tc>
                  <a:txBody>
                    <a:bodyPr/>
                    <a:lstStyle/>
                    <a:p>
                      <a:r>
                        <a:rPr lang="en-US" altLang="zh-TW" dirty="0" smtClean="0"/>
                        <a:t>Comments</a:t>
                      </a:r>
                      <a:endParaRPr lang="zh-TW" altLang="en-US" dirty="0"/>
                    </a:p>
                  </a:txBody>
                  <a:tcPr/>
                </a:tc>
              </a:tr>
              <a:tr h="370840">
                <a:tc>
                  <a:txBody>
                    <a:bodyPr/>
                    <a:lstStyle/>
                    <a:p>
                      <a:r>
                        <a:rPr kumimoji="0" lang="en-US" altLang="zh-TW" sz="1800" b="0" i="1" u="none" strike="noStrike" kern="1200" baseline="0" dirty="0" smtClean="0">
                          <a:solidFill>
                            <a:schemeClr val="dk1"/>
                          </a:solidFill>
                          <a:latin typeface="+mn-lt"/>
                          <a:ea typeface="+mn-ea"/>
                          <a:cs typeface="+mn-cs"/>
                        </a:rPr>
                        <a:t>Advertising</a:t>
                      </a:r>
                    </a:p>
                    <a:p>
                      <a:r>
                        <a:rPr kumimoji="0" lang="en-US" altLang="zh-TW" sz="1800" b="0" i="1" u="none" strike="noStrike" kern="1200" baseline="0" dirty="0" smtClean="0">
                          <a:solidFill>
                            <a:schemeClr val="dk1"/>
                          </a:solidFill>
                          <a:latin typeface="+mn-lt"/>
                          <a:ea typeface="+mn-ea"/>
                          <a:cs typeface="+mn-cs"/>
                        </a:rPr>
                        <a:t>by keyword</a:t>
                      </a:r>
                    </a:p>
                    <a:p>
                      <a:r>
                        <a:rPr kumimoji="0" lang="en-US" altLang="zh-TW" sz="1800" b="0" i="1" u="none" strike="noStrike" kern="1200" baseline="0" dirty="0" smtClean="0">
                          <a:solidFill>
                            <a:schemeClr val="dk1"/>
                          </a:solidFill>
                          <a:latin typeface="+mn-lt"/>
                          <a:ea typeface="+mn-ea"/>
                          <a:cs typeface="+mn-cs"/>
                        </a:rPr>
                        <a:t>auctioning</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Auctioning of keywords in dynamic web search will be adapted in the mobile search business and a variety of strategies being considered. Keywords will be used to provide </a:t>
                      </a:r>
                      <a:r>
                        <a:rPr kumimoji="0" lang="en-US" altLang="zh-TW" sz="1800" b="0" i="0" u="none" strike="noStrike" kern="1200" baseline="0" dirty="0" err="1" smtClean="0">
                          <a:solidFill>
                            <a:schemeClr val="dk1"/>
                          </a:solidFill>
                          <a:latin typeface="+mn-lt"/>
                          <a:ea typeface="+mn-ea"/>
                          <a:cs typeface="+mn-cs"/>
                        </a:rPr>
                        <a:t>locationbased</a:t>
                      </a:r>
                      <a:r>
                        <a:rPr kumimoji="0" lang="en-US" altLang="zh-TW" sz="1800" b="0" i="0" u="none" strike="noStrike" kern="1200" baseline="0" dirty="0" smtClean="0">
                          <a:solidFill>
                            <a:schemeClr val="dk1"/>
                          </a:solidFill>
                          <a:latin typeface="+mn-lt"/>
                          <a:ea typeface="+mn-ea"/>
                          <a:cs typeface="+mn-cs"/>
                        </a:rPr>
                        <a:t> context-aware advertisements.</a:t>
                      </a:r>
                      <a:endParaRPr lang="zh-TW" altLang="en-US" dirty="0"/>
                    </a:p>
                  </a:txBody>
                  <a:tcPr/>
                </a:tc>
                <a:tc>
                  <a:txBody>
                    <a:bodyPr/>
                    <a:lstStyle/>
                    <a:p>
                      <a:pPr marL="0" indent="0">
                        <a:buFont typeface="Arial" pitchFamily="34" charset="0"/>
                        <a:buNone/>
                      </a:pPr>
                      <a:r>
                        <a:rPr kumimoji="0" lang="en-US" altLang="zh-TW" sz="1800" b="0" i="0" u="none" strike="noStrike" kern="1200" baseline="0" dirty="0" smtClean="0">
                          <a:solidFill>
                            <a:schemeClr val="dk1"/>
                          </a:solidFill>
                          <a:latin typeface="+mn-lt"/>
                          <a:ea typeface="+mn-ea"/>
                          <a:cs typeface="+mn-cs"/>
                        </a:rPr>
                        <a:t>An unproven model that requires some suitable adaptation of online advertising platforms of the traditional web. It is not clear exactly how the revenue will be split among the WSPs and other players in the mobile ecosystem.</a:t>
                      </a:r>
                      <a:endParaRPr lang="zh-TW" altLang="en-US" dirty="0"/>
                    </a:p>
                  </a:txBody>
                  <a:tcPr/>
                </a:tc>
              </a:tr>
            </a:tbl>
          </a:graphicData>
        </a:graphic>
      </p:graphicFrame>
    </p:spTree>
    <p:extLst>
      <p:ext uri="{BB962C8B-B14F-4D97-AF65-F5344CB8AC3E}">
        <p14:creationId xmlns:p14="http://schemas.microsoft.com/office/powerpoint/2010/main" val="13337399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4"/>
          <p:cNvSpPr>
            <a:spLocks noGrp="1"/>
          </p:cNvSpPr>
          <p:nvPr>
            <p:ph type="body"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13</a:t>
            </a:fld>
            <a:endParaRPr lang="zh-TW" altLang="en-US"/>
          </a:p>
        </p:txBody>
      </p:sp>
      <p:sp>
        <p:nvSpPr>
          <p:cNvPr id="4" name="標題 3"/>
          <p:cNvSpPr>
            <a:spLocks noGrp="1"/>
          </p:cNvSpPr>
          <p:nvPr>
            <p:ph type="title"/>
          </p:nvPr>
        </p:nvSpPr>
        <p:spPr/>
        <p:txBody>
          <a:bodyPr/>
          <a:lstStyle/>
          <a:p>
            <a:r>
              <a:rPr lang="en-US" altLang="zh-TW" dirty="0"/>
              <a:t>Social Networks in Pervasive Advertising</a:t>
            </a:r>
            <a:endParaRPr lang="zh-TW" altLang="en-US" dirty="0"/>
          </a:p>
        </p:txBody>
      </p:sp>
    </p:spTree>
    <p:extLst>
      <p:ext uri="{BB962C8B-B14F-4D97-AF65-F5344CB8AC3E}">
        <p14:creationId xmlns:p14="http://schemas.microsoft.com/office/powerpoint/2010/main" val="404106153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Summary</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130</a:t>
            </a:fld>
            <a:endParaRPr lang="zh-TW" altLang="en-US"/>
          </a:p>
        </p:txBody>
      </p:sp>
      <p:sp>
        <p:nvSpPr>
          <p:cNvPr id="4" name="內容版面配置區 3"/>
          <p:cNvSpPr>
            <a:spLocks noGrp="1"/>
          </p:cNvSpPr>
          <p:nvPr>
            <p:ph sz="quarter" idx="1"/>
          </p:nvPr>
        </p:nvSpPr>
        <p:spPr/>
        <p:txBody>
          <a:bodyPr>
            <a:normAutofit fontScale="92500"/>
          </a:bodyPr>
          <a:lstStyle/>
          <a:p>
            <a:r>
              <a:rPr lang="en-US" altLang="zh-TW" dirty="0"/>
              <a:t>Mobile advertising and other </a:t>
            </a:r>
            <a:r>
              <a:rPr lang="en-US" altLang="zh-TW" dirty="0" smtClean="0"/>
              <a:t>location based services </a:t>
            </a:r>
            <a:r>
              <a:rPr lang="en-US" altLang="zh-TW" dirty="0"/>
              <a:t>have the potential </a:t>
            </a:r>
            <a:r>
              <a:rPr lang="en-US" altLang="zh-TW" dirty="0" smtClean="0"/>
              <a:t>for becoming </a:t>
            </a:r>
            <a:r>
              <a:rPr lang="en-US" altLang="zh-TW" dirty="0"/>
              <a:t>more pervasive and </a:t>
            </a:r>
            <a:r>
              <a:rPr lang="en-US" altLang="zh-TW" dirty="0" smtClean="0"/>
              <a:t>resulting in </a:t>
            </a:r>
            <a:r>
              <a:rPr lang="en-US" altLang="zh-TW" dirty="0"/>
              <a:t>significant revenue for </a:t>
            </a:r>
            <a:r>
              <a:rPr lang="en-US" altLang="zh-TW" dirty="0" smtClean="0"/>
              <a:t>service providers</a:t>
            </a:r>
            <a:r>
              <a:rPr lang="en-US" altLang="zh-TW" dirty="0"/>
              <a:t>, wireless carriers, and </a:t>
            </a:r>
            <a:r>
              <a:rPr lang="en-US" altLang="zh-TW" dirty="0" smtClean="0"/>
              <a:t>applications developers </a:t>
            </a:r>
            <a:r>
              <a:rPr lang="en-US" altLang="zh-TW" dirty="0"/>
              <a:t>and integrators.</a:t>
            </a:r>
          </a:p>
          <a:p>
            <a:r>
              <a:rPr lang="en-US" altLang="zh-TW" dirty="0"/>
              <a:t>However, many challenges must </a:t>
            </a:r>
            <a:r>
              <a:rPr lang="en-US" altLang="zh-TW" dirty="0" smtClean="0"/>
              <a:t>be addressed </a:t>
            </a:r>
            <a:r>
              <a:rPr lang="en-US" altLang="zh-TW" dirty="0"/>
              <a:t>including developing </a:t>
            </a:r>
            <a:r>
              <a:rPr lang="en-US" altLang="zh-TW" dirty="0" smtClean="0"/>
              <a:t>acceptable standards </a:t>
            </a:r>
            <a:r>
              <a:rPr lang="en-US" altLang="zh-TW" dirty="0"/>
              <a:t>for mobile </a:t>
            </a:r>
            <a:r>
              <a:rPr lang="en-US" altLang="zh-TW" dirty="0" smtClean="0"/>
              <a:t>advertising, addressing </a:t>
            </a:r>
            <a:r>
              <a:rPr lang="en-US" altLang="zh-TW" dirty="0"/>
              <a:t>security and </a:t>
            </a:r>
            <a:r>
              <a:rPr lang="en-US" altLang="zh-TW" dirty="0" smtClean="0"/>
              <a:t>privacy concerns</a:t>
            </a:r>
            <a:r>
              <a:rPr lang="en-US" altLang="zh-TW" dirty="0"/>
              <a:t>, enriching users with </a:t>
            </a:r>
            <a:r>
              <a:rPr lang="en-US" altLang="zh-TW" dirty="0" smtClean="0"/>
              <a:t>rich multimedia </a:t>
            </a:r>
            <a:r>
              <a:rPr lang="en-US" altLang="zh-TW" dirty="0"/>
              <a:t>content, providing </a:t>
            </a:r>
            <a:r>
              <a:rPr lang="en-US" altLang="zh-TW" dirty="0" smtClean="0"/>
              <a:t>end users </a:t>
            </a:r>
            <a:r>
              <a:rPr lang="en-US" altLang="zh-TW" dirty="0"/>
              <a:t>with value-added </a:t>
            </a:r>
            <a:r>
              <a:rPr lang="en-US" altLang="zh-TW" dirty="0" smtClean="0"/>
              <a:t>location-based services </a:t>
            </a:r>
            <a:r>
              <a:rPr lang="en-US" altLang="zh-TW" dirty="0"/>
              <a:t>along with performance guarantee.</a:t>
            </a:r>
            <a:endParaRPr lang="zh-TW" altLang="en-US" dirty="0"/>
          </a:p>
        </p:txBody>
      </p:sp>
    </p:spTree>
    <p:extLst>
      <p:ext uri="{BB962C8B-B14F-4D97-AF65-F5344CB8AC3E}">
        <p14:creationId xmlns:p14="http://schemas.microsoft.com/office/powerpoint/2010/main" val="407369262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idx="1"/>
          </p:nvPr>
        </p:nvSpPr>
        <p:spPr/>
        <p:txBody>
          <a:bodyPr/>
          <a:lstStyle/>
          <a:p>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131</a:t>
            </a:fld>
            <a:endParaRPr lang="zh-TW" altLang="en-US"/>
          </a:p>
        </p:txBody>
      </p:sp>
      <p:sp>
        <p:nvSpPr>
          <p:cNvPr id="4" name="標題 3"/>
          <p:cNvSpPr>
            <a:spLocks noGrp="1"/>
          </p:cNvSpPr>
          <p:nvPr>
            <p:ph type="title"/>
          </p:nvPr>
        </p:nvSpPr>
        <p:spPr/>
        <p:txBody>
          <a:bodyPr>
            <a:normAutofit fontScale="90000"/>
          </a:bodyPr>
          <a:lstStyle/>
          <a:p>
            <a:r>
              <a:rPr lang="en-US" altLang="zh-TW" dirty="0"/>
              <a:t>10 Common Sense Social Media Marketing ‘Don’ts’ Some Brands ‘Do’</a:t>
            </a:r>
            <a:endParaRPr lang="zh-TW" altLang="en-US" dirty="0"/>
          </a:p>
        </p:txBody>
      </p:sp>
    </p:spTree>
    <p:extLst>
      <p:ext uri="{BB962C8B-B14F-4D97-AF65-F5344CB8AC3E}">
        <p14:creationId xmlns:p14="http://schemas.microsoft.com/office/powerpoint/2010/main" val="16952961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10 Common Sense Social Media Marketing ‘Don’ts</a:t>
            </a:r>
            <a:r>
              <a:rPr lang="en-US" altLang="zh-TW" dirty="0" smtClean="0"/>
              <a:t>’ (1/5)</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132</a:t>
            </a:fld>
            <a:endParaRPr lang="zh-TW" altLang="en-US"/>
          </a:p>
        </p:txBody>
      </p:sp>
      <p:sp>
        <p:nvSpPr>
          <p:cNvPr id="4" name="內容版面配置區 3"/>
          <p:cNvSpPr>
            <a:spLocks noGrp="1"/>
          </p:cNvSpPr>
          <p:nvPr>
            <p:ph sz="quarter" idx="1"/>
          </p:nvPr>
        </p:nvSpPr>
        <p:spPr/>
        <p:txBody>
          <a:bodyPr>
            <a:normAutofit fontScale="92500"/>
          </a:bodyPr>
          <a:lstStyle/>
          <a:p>
            <a:pPr marL="0" indent="0">
              <a:buNone/>
            </a:pPr>
            <a:r>
              <a:rPr lang="en-US" altLang="zh-TW" b="1" dirty="0" smtClean="0"/>
              <a:t>1. Don’t </a:t>
            </a:r>
            <a:r>
              <a:rPr lang="en-US" altLang="zh-TW" b="1" dirty="0"/>
              <a:t>Be Pushy </a:t>
            </a:r>
          </a:p>
          <a:p>
            <a:pPr lvl="1"/>
            <a:r>
              <a:rPr lang="en-US" altLang="zh-TW" dirty="0"/>
              <a:t>Social media marketing is about building a rapport with your prospects, not the hard sell. Don’t push your products too hard, it’s not why people are on social media and it’s only going to send them elsewhere. Your social media presence should gently guide prospects towards your products, not shove them to an online store</a:t>
            </a:r>
            <a:r>
              <a:rPr lang="en-US" altLang="zh-TW" dirty="0" smtClean="0"/>
              <a:t>.</a:t>
            </a:r>
          </a:p>
          <a:p>
            <a:pPr marL="0" indent="0">
              <a:buNone/>
            </a:pPr>
            <a:r>
              <a:rPr lang="en-US" altLang="zh-TW" b="1" dirty="0" smtClean="0"/>
              <a:t>2. Don’t </a:t>
            </a:r>
            <a:r>
              <a:rPr lang="en-US" altLang="zh-TW" b="1" dirty="0"/>
              <a:t>Ask For Likes</a:t>
            </a:r>
          </a:p>
          <a:p>
            <a:pPr lvl="1"/>
            <a:r>
              <a:rPr lang="en-US" altLang="zh-TW" dirty="0"/>
              <a:t>Asking for ‘Likes’ in every Facebook post is even worse than the hard sell. Not only are you applying pressure to people who don’t want to be pressured, but you’re also pressuring them into doing something that offers little direct value to you. Your social media marketing should make prospects actually like your brand, forcing them to Like isn’t likely to lead to </a:t>
            </a:r>
            <a:r>
              <a:rPr lang="en-US" altLang="zh-TW" dirty="0" smtClean="0"/>
              <a:t>sales.</a:t>
            </a:r>
            <a:endParaRPr lang="zh-TW" altLang="en-US" dirty="0"/>
          </a:p>
        </p:txBody>
      </p:sp>
    </p:spTree>
    <p:extLst>
      <p:ext uri="{BB962C8B-B14F-4D97-AF65-F5344CB8AC3E}">
        <p14:creationId xmlns:p14="http://schemas.microsoft.com/office/powerpoint/2010/main" val="12693110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10 Common Sense Social Media Marketing ‘Don’ts’ </a:t>
            </a:r>
            <a:r>
              <a:rPr lang="en-US" altLang="zh-TW" dirty="0" smtClean="0"/>
              <a:t>(2/5</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133</a:t>
            </a:fld>
            <a:endParaRPr lang="zh-TW" altLang="en-US"/>
          </a:p>
        </p:txBody>
      </p:sp>
      <p:sp>
        <p:nvSpPr>
          <p:cNvPr id="4" name="內容版面配置區 3"/>
          <p:cNvSpPr>
            <a:spLocks noGrp="1"/>
          </p:cNvSpPr>
          <p:nvPr>
            <p:ph sz="quarter" idx="1"/>
          </p:nvPr>
        </p:nvSpPr>
        <p:spPr/>
        <p:txBody>
          <a:bodyPr>
            <a:normAutofit/>
          </a:bodyPr>
          <a:lstStyle/>
          <a:p>
            <a:pPr marL="0" indent="0">
              <a:buNone/>
            </a:pPr>
            <a:r>
              <a:rPr lang="en-US" altLang="zh-TW" b="1" dirty="0" smtClean="0"/>
              <a:t>3. Don’t </a:t>
            </a:r>
            <a:r>
              <a:rPr lang="en-US" altLang="zh-TW" b="1" dirty="0"/>
              <a:t>Post Irrelevant Content</a:t>
            </a:r>
          </a:p>
          <a:p>
            <a:pPr lvl="1"/>
            <a:r>
              <a:rPr lang="en-US" altLang="zh-TW" dirty="0"/>
              <a:t>Whenever you post or tweet you should always keep one question in mind, ‘what does this have to do with my brand?’ If the answer is nothing, then don’t post it. You might find a cool story or a funny Meme, and it might get shared. If it’s not being shared amongst prospective customers, what’s the point</a:t>
            </a:r>
            <a:r>
              <a:rPr lang="en-US" altLang="zh-TW" dirty="0" smtClean="0"/>
              <a:t>?</a:t>
            </a:r>
          </a:p>
          <a:p>
            <a:pPr marL="0" indent="0">
              <a:buNone/>
            </a:pPr>
            <a:r>
              <a:rPr lang="en-US" altLang="zh-TW" b="1" dirty="0" smtClean="0"/>
              <a:t>4. Don’t </a:t>
            </a:r>
            <a:r>
              <a:rPr lang="en-US" altLang="zh-TW" b="1" dirty="0"/>
              <a:t>Be Too Funny</a:t>
            </a:r>
          </a:p>
          <a:p>
            <a:pPr lvl="1"/>
            <a:r>
              <a:rPr lang="en-US" altLang="zh-TW" dirty="0"/>
              <a:t>Speaking of funny, there are two social media crimes that are very east to commit with funny posts. The first is being too funny. Yes social media marketing should be fun, but it should remain business appropriate. If your Twitter feed is just a stream of gags, what does that say about your company</a:t>
            </a:r>
            <a:r>
              <a:rPr lang="en-US" altLang="zh-TW" dirty="0" smtClean="0"/>
              <a:t>?</a:t>
            </a:r>
            <a:endParaRPr lang="en-US" altLang="zh-TW" dirty="0"/>
          </a:p>
        </p:txBody>
      </p:sp>
    </p:spTree>
    <p:extLst>
      <p:ext uri="{BB962C8B-B14F-4D97-AF65-F5344CB8AC3E}">
        <p14:creationId xmlns:p14="http://schemas.microsoft.com/office/powerpoint/2010/main" val="36205658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10 Common Sense Social Media Marketing ‘Don’ts’ </a:t>
            </a:r>
            <a:r>
              <a:rPr lang="en-US" altLang="zh-TW" dirty="0" smtClean="0"/>
              <a:t>(3/5</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134</a:t>
            </a:fld>
            <a:endParaRPr lang="zh-TW" altLang="en-US"/>
          </a:p>
        </p:txBody>
      </p:sp>
      <p:sp>
        <p:nvSpPr>
          <p:cNvPr id="4" name="內容版面配置區 3"/>
          <p:cNvSpPr>
            <a:spLocks noGrp="1"/>
          </p:cNvSpPr>
          <p:nvPr>
            <p:ph sz="quarter" idx="1"/>
          </p:nvPr>
        </p:nvSpPr>
        <p:spPr/>
        <p:txBody>
          <a:bodyPr>
            <a:normAutofit fontScale="92500" lnSpcReduction="10000"/>
          </a:bodyPr>
          <a:lstStyle/>
          <a:p>
            <a:pPr marL="0" indent="0">
              <a:buNone/>
            </a:pPr>
            <a:r>
              <a:rPr lang="en-US" altLang="zh-TW" b="1" dirty="0" smtClean="0"/>
              <a:t>5. Don’t </a:t>
            </a:r>
            <a:r>
              <a:rPr lang="en-US" altLang="zh-TW" b="1" dirty="0"/>
              <a:t>Try to be Funny</a:t>
            </a:r>
          </a:p>
          <a:p>
            <a:pPr lvl="1"/>
            <a:r>
              <a:rPr lang="en-US" altLang="zh-TW" dirty="0"/>
              <a:t>This is an easy trap to fall into, but also an easy one to avoid. When you post something on social media, don’t force a gag in for the sake of it. If you have a funny comment, or find amusing brand-related content, that’s great, but don’t force it. The easy way to avoid this is to stop trying to be funny. If you find yourself thinking ‘how can I make this funny?’ you need to stop and think about why you’re posting the content in the first place.</a:t>
            </a:r>
          </a:p>
          <a:p>
            <a:pPr marL="0" indent="0">
              <a:buNone/>
            </a:pPr>
            <a:r>
              <a:rPr lang="en-US" altLang="zh-TW" b="1" dirty="0" smtClean="0"/>
              <a:t>6. Don’t </a:t>
            </a:r>
            <a:r>
              <a:rPr lang="en-US" altLang="zh-TW" b="1" dirty="0"/>
              <a:t>Be Too Serious</a:t>
            </a:r>
          </a:p>
          <a:p>
            <a:pPr lvl="1"/>
            <a:r>
              <a:rPr lang="en-US" altLang="zh-TW" dirty="0"/>
              <a:t>Of course, that doesn’t mean that you can’t throw in a few funny posts. Sharable content is one of the main social media marketing targets and people share things that are funny. It’s also important that you don’t come across as too serious. Because that’s not far from boring and people really don’t share boring</a:t>
            </a:r>
            <a:r>
              <a:rPr lang="en-US" altLang="zh-TW" dirty="0" smtClean="0"/>
              <a:t>.</a:t>
            </a:r>
            <a:endParaRPr lang="en-US" altLang="zh-TW" dirty="0"/>
          </a:p>
        </p:txBody>
      </p:sp>
    </p:spTree>
    <p:extLst>
      <p:ext uri="{BB962C8B-B14F-4D97-AF65-F5344CB8AC3E}">
        <p14:creationId xmlns:p14="http://schemas.microsoft.com/office/powerpoint/2010/main" val="363978640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10 Common Sense Social Media Marketing ‘Don’ts’ </a:t>
            </a:r>
            <a:r>
              <a:rPr lang="en-US" altLang="zh-TW" dirty="0" smtClean="0"/>
              <a:t>(4/5</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135</a:t>
            </a:fld>
            <a:endParaRPr lang="zh-TW" altLang="en-US"/>
          </a:p>
        </p:txBody>
      </p:sp>
      <p:sp>
        <p:nvSpPr>
          <p:cNvPr id="4" name="內容版面配置區 3"/>
          <p:cNvSpPr>
            <a:spLocks noGrp="1"/>
          </p:cNvSpPr>
          <p:nvPr>
            <p:ph sz="quarter" idx="1"/>
          </p:nvPr>
        </p:nvSpPr>
        <p:spPr/>
        <p:txBody>
          <a:bodyPr>
            <a:normAutofit/>
          </a:bodyPr>
          <a:lstStyle/>
          <a:p>
            <a:pPr marL="0" indent="0">
              <a:buNone/>
            </a:pPr>
            <a:r>
              <a:rPr lang="en-US" altLang="zh-TW" b="1" dirty="0" smtClean="0"/>
              <a:t>7. Don’t </a:t>
            </a:r>
            <a:r>
              <a:rPr lang="en-US" altLang="zh-TW" b="1" dirty="0"/>
              <a:t>Mention Politics or Religion</a:t>
            </a:r>
          </a:p>
          <a:p>
            <a:pPr lvl="1"/>
            <a:r>
              <a:rPr lang="en-US" altLang="zh-TW" dirty="0"/>
              <a:t>This should be an obvious one but brands break this rule over and over. Unless you only ever want to do business with people who share the exact same political and religious view that you have, just don’t mention either. These kinds of posts will scare away far more customers than they could ever win</a:t>
            </a:r>
            <a:r>
              <a:rPr lang="en-US" altLang="zh-TW" dirty="0" smtClean="0"/>
              <a:t>.</a:t>
            </a:r>
          </a:p>
          <a:p>
            <a:pPr marL="0" indent="0">
              <a:buNone/>
            </a:pPr>
            <a:r>
              <a:rPr lang="en-US" altLang="zh-TW" b="1" dirty="0" smtClean="0"/>
              <a:t>8. Don’t </a:t>
            </a:r>
            <a:r>
              <a:rPr lang="en-US" altLang="zh-TW" b="1" dirty="0"/>
              <a:t>Forget to Link/Convert</a:t>
            </a:r>
          </a:p>
          <a:p>
            <a:pPr lvl="1"/>
            <a:r>
              <a:rPr lang="en-US" altLang="zh-TW" dirty="0"/>
              <a:t>This is a simple one, but one that people often miss in their rush to get that great content out there. Every post should guide prospects to a location where they can be converted. That means blogs with CTAs or landing pages. If you have space on a tweet and it doesn’t have a link, it needs one</a:t>
            </a:r>
            <a:r>
              <a:rPr lang="en-US" altLang="zh-TW" dirty="0" smtClean="0"/>
              <a:t>.</a:t>
            </a:r>
            <a:endParaRPr lang="en-US" altLang="zh-TW" dirty="0"/>
          </a:p>
        </p:txBody>
      </p:sp>
    </p:spTree>
    <p:extLst>
      <p:ext uri="{BB962C8B-B14F-4D97-AF65-F5344CB8AC3E}">
        <p14:creationId xmlns:p14="http://schemas.microsoft.com/office/powerpoint/2010/main" val="36543060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10 Common Sense Social Media Marketing ‘Don’ts’ </a:t>
            </a:r>
            <a:r>
              <a:rPr lang="en-US" altLang="zh-TW" dirty="0" smtClean="0"/>
              <a:t>(5/5</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136</a:t>
            </a:fld>
            <a:endParaRPr lang="zh-TW" altLang="en-US"/>
          </a:p>
        </p:txBody>
      </p:sp>
      <p:sp>
        <p:nvSpPr>
          <p:cNvPr id="4" name="內容版面配置區 3"/>
          <p:cNvSpPr>
            <a:spLocks noGrp="1"/>
          </p:cNvSpPr>
          <p:nvPr>
            <p:ph sz="quarter" idx="1"/>
          </p:nvPr>
        </p:nvSpPr>
        <p:spPr/>
        <p:txBody>
          <a:bodyPr>
            <a:normAutofit fontScale="92500"/>
          </a:bodyPr>
          <a:lstStyle/>
          <a:p>
            <a:pPr marL="0" indent="0">
              <a:buNone/>
            </a:pPr>
            <a:r>
              <a:rPr lang="en-US" altLang="zh-TW" b="1" dirty="0" smtClean="0"/>
              <a:t>9. Don’t </a:t>
            </a:r>
            <a:r>
              <a:rPr lang="en-US" altLang="zh-TW" b="1" dirty="0"/>
              <a:t>Ignore Questions</a:t>
            </a:r>
          </a:p>
          <a:p>
            <a:pPr lvl="1"/>
            <a:r>
              <a:rPr lang="en-US" altLang="zh-TW" dirty="0"/>
              <a:t>You’re on Facebook and Twitter for social media marketing purposes, not customer service. Your customers won’t see it that way though. They expect to get answers from your social presence. Even if the answer is just to give contact details for customer service. If you don’t respond at all, it looks like you don’t care</a:t>
            </a:r>
            <a:r>
              <a:rPr lang="en-US" altLang="zh-TW" dirty="0" smtClean="0"/>
              <a:t>.</a:t>
            </a:r>
          </a:p>
          <a:p>
            <a:pPr marL="0" indent="0">
              <a:buNone/>
            </a:pPr>
            <a:r>
              <a:rPr lang="en-US" altLang="zh-TW" b="1" dirty="0" smtClean="0"/>
              <a:t>10. Don’t </a:t>
            </a:r>
            <a:r>
              <a:rPr lang="en-US" altLang="zh-TW" b="1" dirty="0"/>
              <a:t>Stop</a:t>
            </a:r>
          </a:p>
          <a:p>
            <a:pPr lvl="1"/>
            <a:r>
              <a:rPr lang="en-US" altLang="zh-TW" dirty="0"/>
              <a:t>The most important ‘don’t’ on this list. Once you start posting content, and your social accounts start to gain a following, don’t stop. If people get used to a certain level of engagement, they’ll be unhappy when it drops off. No social presence just means people don’t know who you are; a social presence that disappears might damage your brand</a:t>
            </a:r>
            <a:r>
              <a:rPr lang="en-US" altLang="zh-TW" dirty="0" smtClean="0"/>
              <a:t>.</a:t>
            </a:r>
            <a:endParaRPr lang="en-US" altLang="zh-TW" dirty="0"/>
          </a:p>
        </p:txBody>
      </p:sp>
    </p:spTree>
    <p:extLst>
      <p:ext uri="{BB962C8B-B14F-4D97-AF65-F5344CB8AC3E}">
        <p14:creationId xmlns:p14="http://schemas.microsoft.com/office/powerpoint/2010/main" val="15273824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Summary</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137</a:t>
            </a:fld>
            <a:endParaRPr lang="zh-TW" altLang="en-US"/>
          </a:p>
        </p:txBody>
      </p:sp>
      <p:sp>
        <p:nvSpPr>
          <p:cNvPr id="4" name="矩形 3"/>
          <p:cNvSpPr/>
          <p:nvPr/>
        </p:nvSpPr>
        <p:spPr>
          <a:xfrm>
            <a:off x="827584" y="1556792"/>
            <a:ext cx="7416824" cy="4278094"/>
          </a:xfrm>
          <a:prstGeom prst="rect">
            <a:avLst/>
          </a:prstGeom>
        </p:spPr>
        <p:txBody>
          <a:bodyPr wrap="square">
            <a:spAutoFit/>
          </a:bodyPr>
          <a:lstStyle/>
          <a:p>
            <a:r>
              <a:rPr lang="en-US" altLang="zh-TW" sz="3200" dirty="0"/>
              <a:t>There is one thing you can do to avoid each of these mistakes</a:t>
            </a:r>
            <a:r>
              <a:rPr lang="en-US" altLang="zh-TW" sz="3200" dirty="0" smtClean="0"/>
              <a:t>.</a:t>
            </a:r>
          </a:p>
          <a:p>
            <a:endParaRPr lang="en-US" altLang="zh-TW" sz="3200" dirty="0" smtClean="0"/>
          </a:p>
          <a:p>
            <a:pPr algn="ctr"/>
            <a:r>
              <a:rPr lang="en-US" altLang="zh-TW" sz="3200" i="1" dirty="0" smtClean="0"/>
              <a:t>Simply </a:t>
            </a:r>
            <a:r>
              <a:rPr lang="en-US" altLang="zh-TW" sz="3200" i="1" dirty="0"/>
              <a:t>ask yourself, ‘</a:t>
            </a:r>
            <a:r>
              <a:rPr lang="en-US" altLang="zh-TW" sz="4000" i="1" dirty="0">
                <a:solidFill>
                  <a:srgbClr val="0000CC"/>
                </a:solidFill>
                <a:effectLst>
                  <a:outerShdw blurRad="38100" dist="38100" dir="2700000" algn="tl">
                    <a:srgbClr val="000000">
                      <a:alpha val="43137"/>
                    </a:srgbClr>
                  </a:outerShdw>
                </a:effectLst>
              </a:rPr>
              <a:t>why am I posting this?</a:t>
            </a:r>
            <a:r>
              <a:rPr lang="en-US" altLang="zh-TW" sz="3200" i="1" dirty="0"/>
              <a:t>’ before every post</a:t>
            </a:r>
            <a:r>
              <a:rPr lang="en-US" altLang="zh-TW" sz="3200" i="1" dirty="0" smtClean="0"/>
              <a:t>.</a:t>
            </a:r>
          </a:p>
          <a:p>
            <a:endParaRPr lang="en-US" altLang="zh-TW" sz="3200" dirty="0"/>
          </a:p>
          <a:p>
            <a:r>
              <a:rPr lang="en-US" altLang="zh-TW" sz="3200" dirty="0" smtClean="0"/>
              <a:t>If </a:t>
            </a:r>
            <a:r>
              <a:rPr lang="en-US" altLang="zh-TW" sz="3200" dirty="0"/>
              <a:t>you can’t answer it, or it falls into one of the categories above; don’t post it</a:t>
            </a:r>
            <a:r>
              <a:rPr lang="en-US" altLang="zh-TW" sz="3200" dirty="0" smtClean="0"/>
              <a:t>.</a:t>
            </a:r>
            <a:endParaRPr lang="en-US" altLang="zh-TW" sz="3200" dirty="0"/>
          </a:p>
        </p:txBody>
      </p:sp>
    </p:spTree>
    <p:extLst>
      <p:ext uri="{BB962C8B-B14F-4D97-AF65-F5344CB8AC3E}">
        <p14:creationId xmlns:p14="http://schemas.microsoft.com/office/powerpoint/2010/main" val="14731574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5"/>
          <p:cNvSpPr>
            <a:spLocks noGrp="1"/>
          </p:cNvSpPr>
          <p:nvPr>
            <p:ph type="subTitle" idx="1"/>
          </p:nvPr>
        </p:nvSpPr>
        <p:spPr/>
        <p:txBody>
          <a:bodyPr/>
          <a:lstStyle/>
          <a:p>
            <a:r>
              <a:rPr lang="zh-TW" altLang="en-US" dirty="0" smtClean="0"/>
              <a:t>廣告</a:t>
            </a:r>
            <a:endParaRPr lang="en-US" altLang="zh-TW" dirty="0" smtClean="0"/>
          </a:p>
          <a:p>
            <a:r>
              <a:rPr lang="en-US" altLang="zh-TW" dirty="0" smtClean="0"/>
              <a:t>Classifications</a:t>
            </a:r>
          </a:p>
          <a:p>
            <a:r>
              <a:rPr lang="en-US" altLang="zh-TW" dirty="0" smtClean="0"/>
              <a:t>&amp;</a:t>
            </a:r>
          </a:p>
          <a:p>
            <a:r>
              <a:rPr lang="en-US" altLang="zh-TW" dirty="0" smtClean="0"/>
              <a:t>Right Targets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138</a:t>
            </a:fld>
            <a:endParaRPr lang="zh-TW" altLang="en-US"/>
          </a:p>
        </p:txBody>
      </p:sp>
      <p:sp>
        <p:nvSpPr>
          <p:cNvPr id="5" name="標題 4"/>
          <p:cNvSpPr>
            <a:spLocks noGrp="1"/>
          </p:cNvSpPr>
          <p:nvPr>
            <p:ph type="ctrTitle"/>
          </p:nvPr>
        </p:nvSpPr>
        <p:spPr/>
        <p:txBody>
          <a:bodyPr/>
          <a:lstStyle/>
          <a:p>
            <a:r>
              <a:rPr lang="zh-TW" altLang="en-US" dirty="0" smtClean="0"/>
              <a:t>結論</a:t>
            </a:r>
            <a:endParaRPr lang="zh-TW" altLang="en-US" dirty="0"/>
          </a:p>
        </p:txBody>
      </p:sp>
    </p:spTree>
    <p:extLst>
      <p:ext uri="{BB962C8B-B14F-4D97-AF65-F5344CB8AC3E}">
        <p14:creationId xmlns:p14="http://schemas.microsoft.com/office/powerpoint/2010/main" val="24158514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Social Networks – Fans Ranking</a:t>
            </a:r>
            <a:endParaRPr lang="zh-TW" altLang="en-US" dirty="0"/>
          </a:p>
        </p:txBody>
      </p:sp>
      <p:sp>
        <p:nvSpPr>
          <p:cNvPr id="3" name="內容版面配置區 2"/>
          <p:cNvSpPr>
            <a:spLocks noGrp="1"/>
          </p:cNvSpPr>
          <p:nvPr>
            <p:ph sz="quarter" idx="1"/>
          </p:nvPr>
        </p:nvSpPr>
        <p:spPr/>
        <p:txBody>
          <a:bodyPr/>
          <a:lstStyle/>
          <a:p>
            <a:endParaRPr lang="zh-TW" altLang="en-US" dirty="0"/>
          </a:p>
        </p:txBody>
      </p:sp>
      <p:sp>
        <p:nvSpPr>
          <p:cNvPr id="5" name="投影片編號版面配置區 4"/>
          <p:cNvSpPr>
            <a:spLocks noGrp="1"/>
          </p:cNvSpPr>
          <p:nvPr>
            <p:ph type="sldNum" sz="quarter" idx="12"/>
          </p:nvPr>
        </p:nvSpPr>
        <p:spPr/>
        <p:txBody>
          <a:bodyPr/>
          <a:lstStyle/>
          <a:p>
            <a:fld id="{571DC4DE-A2F2-49A4-8B99-A1B0EFC0B029}" type="slidenum">
              <a:rPr lang="zh-TW" altLang="en-US" smtClean="0"/>
              <a:t>14</a:t>
            </a:fld>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40242"/>
            <a:ext cx="8128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p:cNvSpPr txBox="1"/>
          <p:nvPr/>
        </p:nvSpPr>
        <p:spPr>
          <a:xfrm>
            <a:off x="5436096" y="908720"/>
            <a:ext cx="3506088" cy="461665"/>
          </a:xfrm>
          <a:prstGeom prst="rect">
            <a:avLst/>
          </a:prstGeom>
          <a:noFill/>
        </p:spPr>
        <p:txBody>
          <a:bodyPr wrap="none" rtlCol="0">
            <a:spAutoFit/>
          </a:bodyPr>
          <a:lstStyle/>
          <a:p>
            <a:r>
              <a:rPr lang="en-US" altLang="zh-TW" sz="2400" dirty="0" smtClean="0">
                <a:hlinkClick r:id="rId3"/>
              </a:rPr>
              <a:t>http</a:t>
            </a:r>
            <a:r>
              <a:rPr lang="en-US" altLang="zh-TW" sz="2400" dirty="0">
                <a:hlinkClick r:id="rId3"/>
              </a:rPr>
              <a:t>://fanpagelist.com</a:t>
            </a:r>
            <a:r>
              <a:rPr lang="en-US" altLang="zh-TW" sz="2400" dirty="0" smtClean="0">
                <a:hlinkClick r:id="rId3"/>
              </a:rPr>
              <a:t>/</a:t>
            </a:r>
            <a:endParaRPr lang="zh-TW" altLang="en-US" sz="2400" dirty="0"/>
          </a:p>
        </p:txBody>
      </p:sp>
    </p:spTree>
    <p:extLst>
      <p:ext uri="{BB962C8B-B14F-4D97-AF65-F5344CB8AC3E}">
        <p14:creationId xmlns:p14="http://schemas.microsoft.com/office/powerpoint/2010/main" val="851526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p:cNvSpPr>
            <a:spLocks noGrp="1"/>
          </p:cNvSpPr>
          <p:nvPr>
            <p:ph type="body" idx="1"/>
          </p:nvPr>
        </p:nvSpPr>
        <p:spPr/>
        <p:txBody>
          <a:bodyPr/>
          <a:lstStyle/>
          <a:p>
            <a:r>
              <a:rPr lang="en-US" altLang="zh-TW" dirty="0" smtClean="0"/>
              <a:t>The </a:t>
            </a:r>
            <a:r>
              <a:rPr lang="en-US" altLang="zh-TW" dirty="0"/>
              <a:t>Killer Application for the 21st Century</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15</a:t>
            </a:fld>
            <a:endParaRPr lang="zh-TW" altLang="en-US"/>
          </a:p>
        </p:txBody>
      </p:sp>
      <p:sp>
        <p:nvSpPr>
          <p:cNvPr id="4" name="標題 3"/>
          <p:cNvSpPr>
            <a:spLocks noGrp="1"/>
          </p:cNvSpPr>
          <p:nvPr>
            <p:ph type="title"/>
          </p:nvPr>
        </p:nvSpPr>
        <p:spPr/>
        <p:txBody>
          <a:bodyPr>
            <a:normAutofit/>
          </a:bodyPr>
          <a:lstStyle/>
          <a:p>
            <a:r>
              <a:rPr lang="en-US" altLang="zh-TW" dirty="0"/>
              <a:t>Ubiquitous </a:t>
            </a:r>
            <a:r>
              <a:rPr lang="en-US" altLang="zh-TW" dirty="0" smtClean="0"/>
              <a:t>Advertising</a:t>
            </a:r>
            <a:endParaRPr lang="zh-TW" altLang="en-US" dirty="0"/>
          </a:p>
        </p:txBody>
      </p:sp>
    </p:spTree>
    <p:extLst>
      <p:ext uri="{BB962C8B-B14F-4D97-AF65-F5344CB8AC3E}">
        <p14:creationId xmlns:p14="http://schemas.microsoft.com/office/powerpoint/2010/main" val="40290274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Ubiquitous Advertising</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16</a:t>
            </a:fld>
            <a:endParaRPr lang="zh-TW" altLang="en-US"/>
          </a:p>
        </p:txBody>
      </p:sp>
      <p:sp>
        <p:nvSpPr>
          <p:cNvPr id="4" name="內容版面配置區 3"/>
          <p:cNvSpPr>
            <a:spLocks noGrp="1"/>
          </p:cNvSpPr>
          <p:nvPr>
            <p:ph sz="quarter" idx="1"/>
          </p:nvPr>
        </p:nvSpPr>
        <p:spPr/>
        <p:txBody>
          <a:bodyPr/>
          <a:lstStyle/>
          <a:p>
            <a:r>
              <a:rPr lang="en-US" altLang="zh-TW" dirty="0"/>
              <a:t>In 2001, John Laird and Michael van Lent, two artificial intelligence researchers at the University of Michigan, claimed that interactive computer games were the “killer application” for human-level AI</a:t>
            </a:r>
            <a:r>
              <a:rPr lang="en-US" altLang="zh-TW" dirty="0" smtClean="0"/>
              <a:t>.</a:t>
            </a:r>
          </a:p>
          <a:p>
            <a:r>
              <a:rPr lang="en-US" altLang="zh-TW" dirty="0" smtClean="0"/>
              <a:t>This </a:t>
            </a:r>
            <a:r>
              <a:rPr lang="en-US" altLang="zh-TW" dirty="0"/>
              <a:t>survey article makes a parallel claim that advertising is the killer application for ubiquitous computing.</a:t>
            </a:r>
            <a:endParaRPr lang="zh-TW" altLang="en-US" dirty="0"/>
          </a:p>
        </p:txBody>
      </p:sp>
    </p:spTree>
    <p:extLst>
      <p:ext uri="{BB962C8B-B14F-4D97-AF65-F5344CB8AC3E}">
        <p14:creationId xmlns:p14="http://schemas.microsoft.com/office/powerpoint/2010/main" val="2296613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Ubiquitous Advertising</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17</a:t>
            </a:fld>
            <a:endParaRPr lang="zh-TW" altLang="en-US"/>
          </a:p>
        </p:txBody>
      </p:sp>
      <p:sp>
        <p:nvSpPr>
          <p:cNvPr id="4" name="內容版面配置區 3"/>
          <p:cNvSpPr>
            <a:spLocks noGrp="1"/>
          </p:cNvSpPr>
          <p:nvPr>
            <p:ph sz="quarter" idx="1"/>
          </p:nvPr>
        </p:nvSpPr>
        <p:spPr/>
        <p:txBody>
          <a:bodyPr/>
          <a:lstStyle/>
          <a:p>
            <a:r>
              <a:rPr lang="en-US" altLang="zh-TW" dirty="0"/>
              <a:t>Advertising will be the next major application for ubiquitous computing</a:t>
            </a:r>
            <a:r>
              <a:rPr lang="en-US" altLang="zh-TW" dirty="0" smtClean="0"/>
              <a:t>.</a:t>
            </a:r>
          </a:p>
          <a:p>
            <a:r>
              <a:rPr lang="en-US" altLang="zh-TW" dirty="0" smtClean="0"/>
              <a:t>Ads </a:t>
            </a:r>
            <a:r>
              <a:rPr lang="en-US" altLang="zh-TW" dirty="0"/>
              <a:t>will support ubiquitous computing, and ubiquitous computing will support advertisers with ad targeting, ad feedback, customer awareness, and privacy.</a:t>
            </a:r>
            <a:endParaRPr lang="zh-TW" altLang="en-US" dirty="0"/>
          </a:p>
        </p:txBody>
      </p:sp>
    </p:spTree>
    <p:extLst>
      <p:ext uri="{BB962C8B-B14F-4D97-AF65-F5344CB8AC3E}">
        <p14:creationId xmlns:p14="http://schemas.microsoft.com/office/powerpoint/2010/main" val="1143679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Ubiquitous Advertising</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18</a:t>
            </a:fld>
            <a:endParaRPr lang="zh-TW" altLang="en-US"/>
          </a:p>
        </p:txBody>
      </p:sp>
      <p:sp>
        <p:nvSpPr>
          <p:cNvPr id="4" name="內容版面配置區 3"/>
          <p:cNvSpPr>
            <a:spLocks noGrp="1"/>
          </p:cNvSpPr>
          <p:nvPr>
            <p:ph sz="quarter" idx="1"/>
          </p:nvPr>
        </p:nvSpPr>
        <p:spPr/>
        <p:txBody>
          <a:bodyPr/>
          <a:lstStyle/>
          <a:p>
            <a:r>
              <a:rPr lang="en-US" altLang="zh-TW" dirty="0" smtClean="0"/>
              <a:t>A </a:t>
            </a:r>
            <a:r>
              <a:rPr lang="en-US" altLang="zh-TW" dirty="0"/>
              <a:t>more important connection between advertising and ubiquitous computing is apparent from some of the major problems that advertisers </a:t>
            </a:r>
            <a:r>
              <a:rPr lang="en-US" altLang="zh-TW" dirty="0" smtClean="0"/>
              <a:t>face</a:t>
            </a:r>
          </a:p>
          <a:p>
            <a:pPr lvl="1"/>
            <a:r>
              <a:rPr lang="en-US" altLang="zh-TW" dirty="0" smtClean="0"/>
              <a:t>targeting </a:t>
            </a:r>
            <a:r>
              <a:rPr lang="en-US" altLang="zh-TW" dirty="0"/>
              <a:t>potential </a:t>
            </a:r>
            <a:r>
              <a:rPr lang="en-US" altLang="zh-TW" dirty="0" smtClean="0"/>
              <a:t>customers</a:t>
            </a:r>
          </a:p>
          <a:p>
            <a:pPr lvl="1"/>
            <a:r>
              <a:rPr lang="en-US" altLang="zh-TW" dirty="0" smtClean="0"/>
              <a:t>evaluating </a:t>
            </a:r>
            <a:r>
              <a:rPr lang="en-US" altLang="zh-TW" dirty="0"/>
              <a:t>ads’ </a:t>
            </a:r>
            <a:r>
              <a:rPr lang="en-US" altLang="zh-TW" dirty="0" smtClean="0"/>
              <a:t>effectiveness</a:t>
            </a:r>
          </a:p>
          <a:p>
            <a:pPr lvl="1"/>
            <a:r>
              <a:rPr lang="en-US" altLang="zh-TW" dirty="0" smtClean="0"/>
              <a:t>customer </a:t>
            </a:r>
            <a:r>
              <a:rPr lang="en-US" altLang="zh-TW" dirty="0"/>
              <a:t>awareness, </a:t>
            </a:r>
            <a:r>
              <a:rPr lang="en-US" altLang="zh-TW" dirty="0" smtClean="0"/>
              <a:t>and</a:t>
            </a:r>
          </a:p>
          <a:p>
            <a:pPr lvl="1"/>
            <a:r>
              <a:rPr lang="en-US" altLang="zh-TW" dirty="0" smtClean="0"/>
              <a:t>ensuring privacy</a:t>
            </a:r>
            <a:endParaRPr lang="zh-TW" altLang="en-US" dirty="0"/>
          </a:p>
        </p:txBody>
      </p:sp>
    </p:spTree>
    <p:extLst>
      <p:ext uri="{BB962C8B-B14F-4D97-AF65-F5344CB8AC3E}">
        <p14:creationId xmlns:p14="http://schemas.microsoft.com/office/powerpoint/2010/main" val="13660272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Advertising Supports Ubiquitous Computing</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19</a:t>
            </a:fld>
            <a:endParaRPr lang="zh-TW" altLang="en-US"/>
          </a:p>
        </p:txBody>
      </p:sp>
      <p:sp>
        <p:nvSpPr>
          <p:cNvPr id="4" name="內容版面配置區 3"/>
          <p:cNvSpPr>
            <a:spLocks noGrp="1"/>
          </p:cNvSpPr>
          <p:nvPr>
            <p:ph sz="quarter" idx="1"/>
          </p:nvPr>
        </p:nvSpPr>
        <p:spPr/>
        <p:txBody>
          <a:bodyPr/>
          <a:lstStyle/>
          <a:p>
            <a:r>
              <a:rPr lang="en-US" altLang="zh-TW" dirty="0" smtClean="0"/>
              <a:t>Many </a:t>
            </a:r>
            <a:r>
              <a:rPr lang="en-US" altLang="zh-TW" dirty="0" err="1"/>
              <a:t>ubicomp</a:t>
            </a:r>
            <a:r>
              <a:rPr lang="en-US" altLang="zh-TW" dirty="0"/>
              <a:t> applications will eventually be supported by advertising</a:t>
            </a:r>
            <a:r>
              <a:rPr lang="en-US" altLang="zh-TW" dirty="0" smtClean="0"/>
              <a:t>.</a:t>
            </a:r>
          </a:p>
          <a:p>
            <a:r>
              <a:rPr lang="en-US" altLang="zh-TW" dirty="0" smtClean="0"/>
              <a:t>For </a:t>
            </a:r>
            <a:r>
              <a:rPr lang="en-US" altLang="zh-TW" dirty="0"/>
              <a:t>example, imagine a mobile, nearby friend finder supported by ads that suggest meeting places in the vicinity, such as restaurants or coffee shops</a:t>
            </a:r>
            <a:r>
              <a:rPr lang="en-US" altLang="zh-TW" dirty="0" smtClean="0"/>
              <a:t>.</a:t>
            </a:r>
          </a:p>
          <a:p>
            <a:r>
              <a:rPr lang="en-US" altLang="zh-TW" dirty="0" smtClean="0"/>
              <a:t>Consumers </a:t>
            </a:r>
            <a:r>
              <a:rPr lang="en-US" altLang="zh-TW" dirty="0"/>
              <a:t>are generally more willing to accept advertising than pay for a service, and mobile advertising is expected to grow quickly, including trades of services for ads.</a:t>
            </a:r>
            <a:endParaRPr lang="zh-TW" altLang="en-US" dirty="0"/>
          </a:p>
        </p:txBody>
      </p:sp>
    </p:spTree>
    <p:extLst>
      <p:ext uri="{BB962C8B-B14F-4D97-AF65-F5344CB8AC3E}">
        <p14:creationId xmlns:p14="http://schemas.microsoft.com/office/powerpoint/2010/main" val="24336334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4"/>
          <p:cNvSpPr>
            <a:spLocks noGrp="1"/>
          </p:cNvSpPr>
          <p:nvPr>
            <p:ph type="body"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2</a:t>
            </a:fld>
            <a:endParaRPr lang="zh-TW" altLang="en-US"/>
          </a:p>
        </p:txBody>
      </p:sp>
      <p:sp>
        <p:nvSpPr>
          <p:cNvPr id="4" name="標題 3"/>
          <p:cNvSpPr>
            <a:spLocks noGrp="1"/>
          </p:cNvSpPr>
          <p:nvPr>
            <p:ph type="title"/>
          </p:nvPr>
        </p:nvSpPr>
        <p:spPr/>
        <p:txBody>
          <a:bodyPr/>
          <a:lstStyle/>
          <a:p>
            <a:r>
              <a:rPr lang="en-US" altLang="zh-TW" dirty="0"/>
              <a:t>Mobile Marketing</a:t>
            </a:r>
            <a:endParaRPr lang="zh-TW"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425824"/>
            <a:ext cx="113347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041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 Targeting</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20</a:t>
            </a:fld>
            <a:endParaRPr lang="zh-TW" altLang="en-US"/>
          </a:p>
        </p:txBody>
      </p:sp>
      <p:sp>
        <p:nvSpPr>
          <p:cNvPr id="4" name="內容版面配置區 3"/>
          <p:cNvSpPr>
            <a:spLocks noGrp="1"/>
          </p:cNvSpPr>
          <p:nvPr>
            <p:ph sz="quarter" idx="1"/>
          </p:nvPr>
        </p:nvSpPr>
        <p:spPr/>
        <p:txBody>
          <a:bodyPr/>
          <a:lstStyle/>
          <a:p>
            <a:r>
              <a:rPr lang="en-US" altLang="zh-TW" dirty="0"/>
              <a:t>While </a:t>
            </a:r>
            <a:r>
              <a:rPr lang="en-US" altLang="zh-TW" dirty="0" err="1"/>
              <a:t>ubicomp</a:t>
            </a:r>
            <a:r>
              <a:rPr lang="en-US" altLang="zh-TW" dirty="0"/>
              <a:t> practitioners can use advertising to fund their services, advertisers will increasingly turn to </a:t>
            </a:r>
            <a:r>
              <a:rPr lang="en-US" altLang="zh-TW" dirty="0" err="1"/>
              <a:t>ubicomp</a:t>
            </a:r>
            <a:r>
              <a:rPr lang="en-US" altLang="zh-TW" dirty="0"/>
              <a:t> to increase their ads’ effectiveness. The most obvious way for </a:t>
            </a:r>
            <a:r>
              <a:rPr lang="en-US" altLang="zh-TW" dirty="0" err="1"/>
              <a:t>ubicomp</a:t>
            </a:r>
            <a:r>
              <a:rPr lang="en-US" altLang="zh-TW" dirty="0"/>
              <a:t> to help is ad targeting</a:t>
            </a:r>
            <a:r>
              <a:rPr lang="en-US" altLang="zh-TW" dirty="0" smtClean="0"/>
              <a:t>.</a:t>
            </a:r>
          </a:p>
          <a:p>
            <a:r>
              <a:rPr lang="en-US" altLang="zh-TW" dirty="0" smtClean="0"/>
              <a:t>Two important issues</a:t>
            </a:r>
          </a:p>
          <a:p>
            <a:pPr lvl="1"/>
            <a:r>
              <a:rPr lang="en-US" altLang="zh-TW" dirty="0"/>
              <a:t>Segmenting and </a:t>
            </a:r>
            <a:r>
              <a:rPr lang="en-US" altLang="zh-TW" dirty="0" smtClean="0"/>
              <a:t>Targeting</a:t>
            </a:r>
          </a:p>
          <a:p>
            <a:pPr lvl="1"/>
            <a:r>
              <a:rPr lang="en-US" altLang="zh-TW" dirty="0"/>
              <a:t>Targeting with </a:t>
            </a:r>
            <a:r>
              <a:rPr lang="en-US" altLang="zh-TW" dirty="0" err="1"/>
              <a:t>Ubicomp</a:t>
            </a:r>
            <a:endParaRPr lang="zh-TW" alt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4437112"/>
            <a:ext cx="2284646"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47163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Segmenting and </a:t>
            </a:r>
            <a:r>
              <a:rPr lang="en-US" altLang="zh-TW" dirty="0" smtClean="0"/>
              <a:t>Targeting (1/4)</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21</a:t>
            </a:fld>
            <a:endParaRPr lang="zh-TW" altLang="en-US"/>
          </a:p>
        </p:txBody>
      </p:sp>
      <p:sp>
        <p:nvSpPr>
          <p:cNvPr id="4" name="內容版面配置區 3"/>
          <p:cNvSpPr>
            <a:spLocks noGrp="1"/>
          </p:cNvSpPr>
          <p:nvPr>
            <p:ph sz="quarter" idx="1"/>
          </p:nvPr>
        </p:nvSpPr>
        <p:spPr/>
        <p:txBody>
          <a:bodyPr/>
          <a:lstStyle/>
          <a:p>
            <a:r>
              <a:rPr lang="en-US" altLang="zh-TW" dirty="0"/>
              <a:t>Advertisers want to maximize their ads’ effectiveness by paying to have them shown to only those most likely to respond positively, and they want their ads designed to be especially effective for their intended recipients</a:t>
            </a:r>
            <a:r>
              <a:rPr lang="en-US" altLang="zh-TW" dirty="0" smtClean="0"/>
              <a:t>.</a:t>
            </a:r>
          </a:p>
          <a:p>
            <a:r>
              <a:rPr lang="en-US" altLang="zh-TW" dirty="0"/>
              <a:t>Traditionally, the first step is to segment the population into different groups in hopes that some groups will be better targets</a:t>
            </a:r>
            <a:r>
              <a:rPr lang="en-US" altLang="zh-TW" dirty="0" smtClean="0"/>
              <a:t>.</a:t>
            </a:r>
            <a:endParaRPr lang="zh-TW" altLang="en-US" dirty="0"/>
          </a:p>
        </p:txBody>
      </p:sp>
    </p:spTree>
    <p:extLst>
      <p:ext uri="{BB962C8B-B14F-4D97-AF65-F5344CB8AC3E}">
        <p14:creationId xmlns:p14="http://schemas.microsoft.com/office/powerpoint/2010/main" val="1795431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Segmenting and </a:t>
            </a:r>
            <a:r>
              <a:rPr lang="en-US" altLang="zh-TW" dirty="0" smtClean="0"/>
              <a:t>Targeting </a:t>
            </a:r>
            <a:r>
              <a:rPr lang="en-US" altLang="zh-TW" dirty="0"/>
              <a:t> </a:t>
            </a:r>
            <a:r>
              <a:rPr lang="en-US" altLang="zh-TW" dirty="0" smtClean="0"/>
              <a:t>(2/4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22</a:t>
            </a:fld>
            <a:endParaRPr lang="zh-TW" altLang="en-US"/>
          </a:p>
        </p:txBody>
      </p:sp>
      <p:sp>
        <p:nvSpPr>
          <p:cNvPr id="4" name="內容版面配置區 3"/>
          <p:cNvSpPr>
            <a:spLocks noGrp="1"/>
          </p:cNvSpPr>
          <p:nvPr>
            <p:ph sz="quarter" idx="1"/>
          </p:nvPr>
        </p:nvSpPr>
        <p:spPr/>
        <p:txBody>
          <a:bodyPr>
            <a:normAutofit fontScale="92500" lnSpcReduction="10000"/>
          </a:bodyPr>
          <a:lstStyle/>
          <a:p>
            <a:r>
              <a:rPr lang="en-US" altLang="zh-TW" dirty="0"/>
              <a:t>Segmenting is often done by characteristics such as demographics, life stage, location, psychographics, behavior, and benefits sought, with demographics broken down as age, gender, family type, race and ethnicity, occupation, income, sexual orientation, religion, education, and household size</a:t>
            </a:r>
            <a:r>
              <a:rPr lang="en-US" altLang="zh-TW" dirty="0" smtClean="0"/>
              <a:t>.</a:t>
            </a:r>
          </a:p>
          <a:p>
            <a:r>
              <a:rPr lang="en-US" altLang="zh-TW" dirty="0"/>
              <a:t>Different segments will be exposed to different types of media and respond to different types of advertising</a:t>
            </a:r>
            <a:r>
              <a:rPr lang="en-US" altLang="zh-TW" dirty="0" smtClean="0"/>
              <a:t>.</a:t>
            </a:r>
          </a:p>
          <a:p>
            <a:pPr lvl="1"/>
            <a:r>
              <a:rPr lang="en-US" altLang="zh-TW" dirty="0" smtClean="0"/>
              <a:t>Age </a:t>
            </a:r>
            <a:r>
              <a:rPr lang="en-US" altLang="zh-TW" dirty="0"/>
              <a:t>is the dominant factor that advertisers currently use for targeting ads. </a:t>
            </a:r>
            <a:endParaRPr lang="en-US" altLang="zh-TW" dirty="0" smtClean="0"/>
          </a:p>
          <a:p>
            <a:pPr lvl="1"/>
            <a:r>
              <a:rPr lang="en-US" altLang="zh-TW" dirty="0" smtClean="0"/>
              <a:t>As </a:t>
            </a:r>
            <a:r>
              <a:rPr lang="en-US" altLang="zh-TW" dirty="0"/>
              <a:t>an example, a Harris poll found that of the four age groups they surveyed, those aged 59 and older were more likely than any other age group to watch network television news</a:t>
            </a:r>
            <a:r>
              <a:rPr lang="en-US" altLang="zh-TW" dirty="0" smtClean="0"/>
              <a:t>.</a:t>
            </a:r>
            <a:endParaRPr lang="zh-TW" altLang="en-US" dirty="0"/>
          </a:p>
        </p:txBody>
      </p:sp>
    </p:spTree>
    <p:extLst>
      <p:ext uri="{BB962C8B-B14F-4D97-AF65-F5344CB8AC3E}">
        <p14:creationId xmlns:p14="http://schemas.microsoft.com/office/powerpoint/2010/main" val="3024864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Segmenting and </a:t>
            </a:r>
            <a:r>
              <a:rPr lang="en-US" altLang="zh-TW" dirty="0" smtClean="0"/>
              <a:t>Targeting </a:t>
            </a:r>
            <a:r>
              <a:rPr lang="en-US" altLang="zh-TW" dirty="0"/>
              <a:t> </a:t>
            </a:r>
            <a:r>
              <a:rPr lang="en-US" altLang="zh-TW" dirty="0" smtClean="0"/>
              <a:t>(3/4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23</a:t>
            </a:fld>
            <a:endParaRPr lang="zh-TW" altLang="en-US"/>
          </a:p>
        </p:txBody>
      </p:sp>
      <p:sp>
        <p:nvSpPr>
          <p:cNvPr id="4" name="內容版面配置區 3"/>
          <p:cNvSpPr>
            <a:spLocks noGrp="1"/>
          </p:cNvSpPr>
          <p:nvPr>
            <p:ph sz="quarter" idx="1"/>
          </p:nvPr>
        </p:nvSpPr>
        <p:spPr/>
        <p:txBody>
          <a:bodyPr/>
          <a:lstStyle/>
          <a:p>
            <a:r>
              <a:rPr lang="en-US" altLang="zh-TW" dirty="0"/>
              <a:t>A more abstract segmentation is VALS (Values and Lifestyles), which puts potential customers in categories of different psychological traits that affect buying </a:t>
            </a:r>
            <a:r>
              <a:rPr lang="en-US" altLang="zh-TW" dirty="0" smtClean="0"/>
              <a:t>behavior.</a:t>
            </a:r>
          </a:p>
          <a:p>
            <a:r>
              <a:rPr lang="en-US" altLang="zh-TW" dirty="0" smtClean="0"/>
              <a:t>Eight </a:t>
            </a:r>
            <a:r>
              <a:rPr lang="en-US" altLang="zh-TW" dirty="0"/>
              <a:t>categories segment people by personality traits, such as thinkers, achievers, believers, and strivers. </a:t>
            </a:r>
            <a:r>
              <a:rPr lang="en-US" altLang="zh-TW" dirty="0" err="1"/>
              <a:t>GeoVALS</a:t>
            </a:r>
            <a:r>
              <a:rPr lang="en-US" altLang="zh-TW" dirty="0"/>
              <a:t> gives the proportions of VALS types in given geographic regions to help advertisers know whether to advertise in a certain area, and if so, to know which types of ads to run.</a:t>
            </a:r>
            <a:endParaRPr lang="zh-TW" altLang="en-US" dirty="0"/>
          </a:p>
        </p:txBody>
      </p:sp>
    </p:spTree>
    <p:extLst>
      <p:ext uri="{BB962C8B-B14F-4D97-AF65-F5344CB8AC3E}">
        <p14:creationId xmlns:p14="http://schemas.microsoft.com/office/powerpoint/2010/main" val="3024864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Segmenting and </a:t>
            </a:r>
            <a:r>
              <a:rPr lang="en-US" altLang="zh-TW" dirty="0" smtClean="0"/>
              <a:t>Targeting </a:t>
            </a:r>
            <a:r>
              <a:rPr lang="en-US" altLang="zh-TW" dirty="0"/>
              <a:t> </a:t>
            </a:r>
            <a:r>
              <a:rPr lang="en-US" altLang="zh-TW" dirty="0" smtClean="0"/>
              <a:t>(4/4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24</a:t>
            </a:fld>
            <a:endParaRPr lang="zh-TW" altLang="en-US"/>
          </a:p>
        </p:txBody>
      </p:sp>
      <p:sp>
        <p:nvSpPr>
          <p:cNvPr id="4" name="內容版面配置區 3"/>
          <p:cNvSpPr>
            <a:spLocks noGrp="1"/>
          </p:cNvSpPr>
          <p:nvPr>
            <p:ph sz="quarter" idx="1"/>
          </p:nvPr>
        </p:nvSpPr>
        <p:spPr/>
        <p:txBody>
          <a:bodyPr>
            <a:normAutofit fontScale="92500" lnSpcReduction="20000"/>
          </a:bodyPr>
          <a:lstStyle/>
          <a:p>
            <a:r>
              <a:rPr lang="en-US" altLang="zh-TW" dirty="0">
                <a:solidFill>
                  <a:srgbClr val="0000CC"/>
                </a:solidFill>
              </a:rPr>
              <a:t>A more recent, better targeted advertising approach is behavioral targeting, in which ads are presented based on the </a:t>
            </a:r>
            <a:r>
              <a:rPr lang="en-US" altLang="zh-TW" dirty="0" smtClean="0">
                <a:solidFill>
                  <a:srgbClr val="0000CC"/>
                </a:solidFill>
              </a:rPr>
              <a:t>potential </a:t>
            </a:r>
            <a:r>
              <a:rPr lang="en-US" altLang="zh-TW" dirty="0">
                <a:solidFill>
                  <a:srgbClr val="0000CC"/>
                </a:solidFill>
              </a:rPr>
              <a:t>viewer’s behavior</a:t>
            </a:r>
            <a:r>
              <a:rPr lang="en-US" altLang="zh-TW" dirty="0" smtClean="0">
                <a:solidFill>
                  <a:srgbClr val="0000CC"/>
                </a:solidFill>
              </a:rPr>
              <a:t>.</a:t>
            </a:r>
          </a:p>
          <a:p>
            <a:r>
              <a:rPr lang="en-US" altLang="zh-TW" dirty="0" smtClean="0"/>
              <a:t>This </a:t>
            </a:r>
            <a:r>
              <a:rPr lang="en-US" altLang="zh-TW" dirty="0"/>
              <a:t>is most easily done on Web pages, where the user’s browsing history gives advertisers a clue to which ads would be most enticing</a:t>
            </a:r>
            <a:r>
              <a:rPr lang="en-US" altLang="zh-TW" dirty="0" smtClean="0"/>
              <a:t>.</a:t>
            </a:r>
          </a:p>
          <a:p>
            <a:r>
              <a:rPr lang="en-US" altLang="zh-TW" dirty="0" smtClean="0"/>
              <a:t>Google </a:t>
            </a:r>
            <a:r>
              <a:rPr lang="en-US" altLang="zh-TW" dirty="0"/>
              <a:t>is experimenting with this approach, using browsing history to segment people into 600 different </a:t>
            </a:r>
            <a:r>
              <a:rPr lang="en-US" altLang="zh-TW" dirty="0" smtClean="0"/>
              <a:t>categories. </a:t>
            </a:r>
            <a:r>
              <a:rPr lang="en-US" altLang="zh-TW" dirty="0"/>
              <a:t>Whereas Google’s browsing history is limited to sites using its AdSense technology, Internet service providers have experimented with “deep packet inspection” that looks at all of a person’s online activity, including Web surfing, email, and </a:t>
            </a:r>
            <a:r>
              <a:rPr lang="en-US" altLang="zh-TW" dirty="0" smtClean="0"/>
              <a:t>downloading.</a:t>
            </a:r>
            <a:endParaRPr lang="zh-TW" altLang="en-US" dirty="0"/>
          </a:p>
        </p:txBody>
      </p:sp>
    </p:spTree>
    <p:extLst>
      <p:ext uri="{BB962C8B-B14F-4D97-AF65-F5344CB8AC3E}">
        <p14:creationId xmlns:p14="http://schemas.microsoft.com/office/powerpoint/2010/main" val="3024864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Targeting with </a:t>
            </a:r>
            <a:r>
              <a:rPr lang="en-US" altLang="zh-TW" dirty="0" err="1" smtClean="0"/>
              <a:t>Ubicomp</a:t>
            </a:r>
            <a:r>
              <a:rPr lang="en-US" altLang="zh-TW" dirty="0" smtClean="0"/>
              <a:t> (1/2)</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25</a:t>
            </a:fld>
            <a:endParaRPr lang="zh-TW" altLang="en-US"/>
          </a:p>
        </p:txBody>
      </p:sp>
      <p:sp>
        <p:nvSpPr>
          <p:cNvPr id="4" name="內容版面配置區 3"/>
          <p:cNvSpPr>
            <a:spLocks noGrp="1"/>
          </p:cNvSpPr>
          <p:nvPr>
            <p:ph sz="quarter" idx="1"/>
          </p:nvPr>
        </p:nvSpPr>
        <p:spPr/>
        <p:txBody>
          <a:bodyPr>
            <a:normAutofit fontScale="85000" lnSpcReduction="20000"/>
          </a:bodyPr>
          <a:lstStyle/>
          <a:p>
            <a:r>
              <a:rPr lang="en-US" altLang="zh-TW" dirty="0" err="1"/>
              <a:t>Ubicomp</a:t>
            </a:r>
            <a:r>
              <a:rPr lang="en-US" altLang="zh-TW" dirty="0"/>
              <a:t> research has had little direct impact on advertising to date, but advertisers are still experimenting with </a:t>
            </a:r>
            <a:r>
              <a:rPr lang="en-US" altLang="zh-TW" dirty="0" err="1"/>
              <a:t>ubicomp</a:t>
            </a:r>
            <a:r>
              <a:rPr lang="en-US" altLang="zh-TW" dirty="0"/>
              <a:t> technologies to better target their audience. This demonstrates advertisers’ appetite for </a:t>
            </a:r>
            <a:r>
              <a:rPr lang="en-US" altLang="zh-TW" dirty="0" err="1"/>
              <a:t>ubicomp</a:t>
            </a:r>
            <a:r>
              <a:rPr lang="en-US" altLang="zh-TW" dirty="0"/>
              <a:t> technology</a:t>
            </a:r>
            <a:r>
              <a:rPr lang="en-US" altLang="zh-TW" dirty="0" smtClean="0"/>
              <a:t>.</a:t>
            </a:r>
          </a:p>
          <a:p>
            <a:r>
              <a:rPr lang="en-US" altLang="zh-TW" dirty="0"/>
              <a:t>As an example, location sensing has always been a significant part of </a:t>
            </a:r>
            <a:r>
              <a:rPr lang="en-US" altLang="zh-TW" dirty="0" err="1"/>
              <a:t>ubicomp</a:t>
            </a:r>
            <a:r>
              <a:rPr lang="en-US" altLang="zh-TW" dirty="0"/>
              <a:t>, such as Intel Research’s Place Lab project that uses a database of Wi-Fi access points and cell towers to allow wireless devices to compute their own </a:t>
            </a:r>
            <a:r>
              <a:rPr lang="en-US" altLang="zh-TW" dirty="0" smtClean="0"/>
              <a:t>location.</a:t>
            </a:r>
          </a:p>
          <a:p>
            <a:r>
              <a:rPr lang="en-US" altLang="zh-TW" dirty="0" smtClean="0"/>
              <a:t>Skyhook </a:t>
            </a:r>
            <a:r>
              <a:rPr lang="en-US" altLang="zh-TW" dirty="0"/>
              <a:t>Wireless has commercialized similar </a:t>
            </a:r>
            <a:r>
              <a:rPr lang="en-US" altLang="zh-TW" dirty="0" smtClean="0"/>
              <a:t>technology. Skyhook </a:t>
            </a:r>
            <a:r>
              <a:rPr lang="en-US" altLang="zh-TW" dirty="0"/>
              <a:t>claims that the click-through rate on its location-based ads are 10 times higher than otherwise similar location-insensitive ads</a:t>
            </a:r>
            <a:r>
              <a:rPr lang="en-US" altLang="zh-TW" dirty="0" smtClean="0"/>
              <a:t>.</a:t>
            </a:r>
          </a:p>
          <a:p>
            <a:r>
              <a:rPr lang="en-US" altLang="zh-TW" dirty="0" smtClean="0"/>
              <a:t>Acuity </a:t>
            </a:r>
            <a:r>
              <a:rPr lang="en-US" altLang="zh-TW" dirty="0"/>
              <a:t>Mobile uses location, both current and predicted, along with time of day and other context queues to deliver mobile ads.</a:t>
            </a:r>
            <a:endParaRPr lang="zh-TW" altLang="en-US" dirty="0"/>
          </a:p>
        </p:txBody>
      </p:sp>
    </p:spTree>
    <p:extLst>
      <p:ext uri="{BB962C8B-B14F-4D97-AF65-F5344CB8AC3E}">
        <p14:creationId xmlns:p14="http://schemas.microsoft.com/office/powerpoint/2010/main" val="30248644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Targeting with </a:t>
            </a:r>
            <a:r>
              <a:rPr lang="en-US" altLang="zh-TW" dirty="0" err="1" smtClean="0"/>
              <a:t>Ubicomp</a:t>
            </a:r>
            <a:r>
              <a:rPr lang="en-US" altLang="zh-TW" dirty="0" smtClean="0"/>
              <a:t> </a:t>
            </a:r>
            <a:r>
              <a:rPr lang="en-US" altLang="zh-TW" dirty="0"/>
              <a:t> </a:t>
            </a:r>
            <a:r>
              <a:rPr lang="en-US" altLang="zh-TW" dirty="0" smtClean="0"/>
              <a:t>(2/2</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26</a:t>
            </a:fld>
            <a:endParaRPr lang="zh-TW" altLang="en-US"/>
          </a:p>
        </p:txBody>
      </p:sp>
      <p:sp>
        <p:nvSpPr>
          <p:cNvPr id="4" name="內容版面配置區 3"/>
          <p:cNvSpPr>
            <a:spLocks noGrp="1"/>
          </p:cNvSpPr>
          <p:nvPr>
            <p:ph sz="quarter" idx="1"/>
          </p:nvPr>
        </p:nvSpPr>
        <p:spPr/>
        <p:txBody>
          <a:bodyPr/>
          <a:lstStyle/>
          <a:p>
            <a:r>
              <a:rPr lang="en-US" altLang="zh-TW" dirty="0"/>
              <a:t>Another form of context-sensitive, mobile advertising is traditional-looking ads that change as they move</a:t>
            </a:r>
            <a:r>
              <a:rPr lang="en-US" altLang="zh-TW" dirty="0" smtClean="0"/>
              <a:t>.</a:t>
            </a:r>
          </a:p>
          <a:p>
            <a:pPr lvl="1"/>
            <a:r>
              <a:rPr lang="en-US" altLang="zh-TW" dirty="0" err="1" smtClean="0"/>
              <a:t>Vert</a:t>
            </a:r>
            <a:r>
              <a:rPr lang="en-US" altLang="zh-TW" dirty="0" smtClean="0"/>
              <a:t> </a:t>
            </a:r>
            <a:r>
              <a:rPr lang="en-US" altLang="zh-TW" dirty="0"/>
              <a:t>developed digital signs for the tops of moving taxis that can automatically change based on time and location</a:t>
            </a:r>
            <a:r>
              <a:rPr lang="en-US" altLang="zh-TW" dirty="0" smtClean="0"/>
              <a:t>.</a:t>
            </a:r>
          </a:p>
          <a:p>
            <a:pPr lvl="1"/>
            <a:r>
              <a:rPr lang="en-US" altLang="zh-TW" dirty="0"/>
              <a:t>New York City is testing a similar idea: ads presented on video screens on the sides of moving transit </a:t>
            </a:r>
            <a:r>
              <a:rPr lang="en-US" altLang="zh-TW" dirty="0" smtClean="0"/>
              <a:t>buses.</a:t>
            </a:r>
            <a:endParaRPr lang="zh-TW" alt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6556" y="4365104"/>
            <a:ext cx="345766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8644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err="1"/>
              <a:t>Ubicomp</a:t>
            </a:r>
            <a:r>
              <a:rPr lang="en-US" altLang="zh-TW" dirty="0"/>
              <a:t> Technologies for Targeted </a:t>
            </a:r>
            <a:r>
              <a:rPr lang="en-US" altLang="zh-TW" dirty="0" smtClean="0"/>
              <a:t>Advertising (1/3)</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27</a:t>
            </a:fld>
            <a:endParaRPr lang="zh-TW" altLang="en-US"/>
          </a:p>
        </p:txBody>
      </p:sp>
      <p:sp>
        <p:nvSpPr>
          <p:cNvPr id="4" name="內容版面配置區 3"/>
          <p:cNvSpPr>
            <a:spLocks noGrp="1"/>
          </p:cNvSpPr>
          <p:nvPr>
            <p:ph sz="quarter" idx="1"/>
          </p:nvPr>
        </p:nvSpPr>
        <p:spPr/>
        <p:txBody>
          <a:bodyPr>
            <a:normAutofit lnSpcReduction="10000"/>
          </a:bodyPr>
          <a:lstStyle/>
          <a:p>
            <a:r>
              <a:rPr lang="en-US" altLang="zh-TW" dirty="0" err="1"/>
              <a:t>Ubicomp</a:t>
            </a:r>
            <a:r>
              <a:rPr lang="en-US" altLang="zh-TW" dirty="0"/>
              <a:t> researchers have claimed the area of </a:t>
            </a:r>
            <a:r>
              <a:rPr lang="en-US" altLang="zh-TW" dirty="0">
                <a:solidFill>
                  <a:srgbClr val="0000CC"/>
                </a:solidFill>
              </a:rPr>
              <a:t>context-sensitive computing </a:t>
            </a:r>
            <a:r>
              <a:rPr lang="en-US" altLang="zh-TW" dirty="0"/>
              <a:t>and continue to advance the state of the art in context sensing and </a:t>
            </a:r>
            <a:r>
              <a:rPr lang="en-US" altLang="zh-TW" dirty="0" smtClean="0"/>
              <a:t>inference.</a:t>
            </a:r>
          </a:p>
          <a:p>
            <a:pPr lvl="1"/>
            <a:r>
              <a:rPr lang="en-US" altLang="zh-TW" dirty="0" smtClean="0"/>
              <a:t>Context </a:t>
            </a:r>
            <a:r>
              <a:rPr lang="en-US" altLang="zh-TW" dirty="0"/>
              <a:t>data like this will be extremely valuable to advertisers. Projects such as </a:t>
            </a:r>
            <a:r>
              <a:rPr lang="en-US" altLang="zh-TW" dirty="0" err="1"/>
              <a:t>PlaceLab</a:t>
            </a:r>
            <a:r>
              <a:rPr lang="en-US" altLang="zh-TW" dirty="0"/>
              <a:t> seek to sense simple events in the home, such as opening cabinets using embedded </a:t>
            </a:r>
            <a:r>
              <a:rPr lang="en-US" altLang="zh-TW" dirty="0" smtClean="0"/>
              <a:t>sensors, </a:t>
            </a:r>
            <a:r>
              <a:rPr lang="en-US" altLang="zh-TW" dirty="0"/>
              <a:t>then using this sensor data to infer the occupant’s activities</a:t>
            </a:r>
            <a:r>
              <a:rPr lang="en-US" altLang="zh-TW" dirty="0" smtClean="0"/>
              <a:t>.</a:t>
            </a:r>
          </a:p>
          <a:p>
            <a:pPr lvl="1"/>
            <a:r>
              <a:rPr lang="en-US" altLang="zh-TW" dirty="0"/>
              <a:t>Donald Patterson and colleagues showed how to infer a traveler’s mode of transportation—walking, driving, bus, for example—based on GPS traces</a:t>
            </a:r>
            <a:r>
              <a:rPr lang="en-US" altLang="zh-TW" dirty="0" smtClean="0"/>
              <a:t>. Frequent </a:t>
            </a:r>
            <a:r>
              <a:rPr lang="en-US" altLang="zh-TW" dirty="0"/>
              <a:t>walkers are likely more often in the market for shoes, drivers need automobile maintenance, and bus riders might want MP3 players</a:t>
            </a:r>
            <a:r>
              <a:rPr lang="en-US" altLang="zh-TW" dirty="0" smtClean="0"/>
              <a:t>.</a:t>
            </a:r>
            <a:endParaRPr lang="zh-TW" altLang="en-US" dirty="0"/>
          </a:p>
        </p:txBody>
      </p:sp>
    </p:spTree>
    <p:extLst>
      <p:ext uri="{BB962C8B-B14F-4D97-AF65-F5344CB8AC3E}">
        <p14:creationId xmlns:p14="http://schemas.microsoft.com/office/powerpoint/2010/main" val="30248644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err="1"/>
              <a:t>Ubicomp</a:t>
            </a:r>
            <a:r>
              <a:rPr lang="en-US" altLang="zh-TW" dirty="0"/>
              <a:t> Technologies for Targeted </a:t>
            </a:r>
            <a:r>
              <a:rPr lang="en-US" altLang="zh-TW" dirty="0" smtClean="0"/>
              <a:t>Advertising</a:t>
            </a:r>
            <a:r>
              <a:rPr lang="en-US" altLang="zh-TW" dirty="0"/>
              <a:t> </a:t>
            </a:r>
            <a:r>
              <a:rPr lang="en-US" altLang="zh-TW" dirty="0" smtClean="0"/>
              <a:t>(2/3</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28</a:t>
            </a:fld>
            <a:endParaRPr lang="zh-TW" altLang="en-US"/>
          </a:p>
        </p:txBody>
      </p:sp>
      <p:sp>
        <p:nvSpPr>
          <p:cNvPr id="4" name="內容版面配置區 3"/>
          <p:cNvSpPr>
            <a:spLocks noGrp="1"/>
          </p:cNvSpPr>
          <p:nvPr>
            <p:ph sz="quarter" idx="1"/>
          </p:nvPr>
        </p:nvSpPr>
        <p:spPr/>
        <p:txBody>
          <a:bodyPr>
            <a:normAutofit lnSpcReduction="10000"/>
          </a:bodyPr>
          <a:lstStyle/>
          <a:p>
            <a:r>
              <a:rPr lang="en-US" altLang="zh-TW" dirty="0"/>
              <a:t>A second method had a human intervene, attempting </a:t>
            </a:r>
            <a:r>
              <a:rPr lang="en-US" altLang="zh-TW" dirty="0">
                <a:solidFill>
                  <a:srgbClr val="0000CC"/>
                </a:solidFill>
              </a:rPr>
              <a:t>to convert the reported activity to a search query that would return relevant </a:t>
            </a:r>
            <a:r>
              <a:rPr lang="en-US" altLang="zh-TW" dirty="0" smtClean="0">
                <a:solidFill>
                  <a:srgbClr val="0000CC"/>
                </a:solidFill>
              </a:rPr>
              <a:t>ads</a:t>
            </a:r>
            <a:r>
              <a:rPr lang="en-US" altLang="zh-TW" dirty="0" smtClean="0"/>
              <a:t>.</a:t>
            </a:r>
          </a:p>
          <a:p>
            <a:r>
              <a:rPr lang="en-US" altLang="zh-TW" dirty="0"/>
              <a:t>Participants rated both the relevance and usefulness of the resulting ads</a:t>
            </a:r>
            <a:r>
              <a:rPr lang="en-US" altLang="zh-TW" dirty="0" smtClean="0"/>
              <a:t>.</a:t>
            </a:r>
          </a:p>
          <a:p>
            <a:r>
              <a:rPr lang="en-US" altLang="zh-TW" dirty="0" smtClean="0"/>
              <a:t>The </a:t>
            </a:r>
            <a:r>
              <a:rPr lang="en-US" altLang="zh-TW" dirty="0"/>
              <a:t>study found that ads based on the raw text describing the activity were more relevant than random ads, but not more useful. Surprisingly, ads from the second method, using human intervention, were considered neither more relevant nor more useful than random ads</a:t>
            </a:r>
            <a:r>
              <a:rPr lang="en-US" altLang="zh-TW" dirty="0" smtClean="0"/>
              <a:t>.</a:t>
            </a:r>
          </a:p>
        </p:txBody>
      </p:sp>
    </p:spTree>
    <p:extLst>
      <p:ext uri="{BB962C8B-B14F-4D97-AF65-F5344CB8AC3E}">
        <p14:creationId xmlns:p14="http://schemas.microsoft.com/office/powerpoint/2010/main" val="3330617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err="1"/>
              <a:t>Ubicomp</a:t>
            </a:r>
            <a:r>
              <a:rPr lang="en-US" altLang="zh-TW" dirty="0"/>
              <a:t> Technologies for Targeted </a:t>
            </a:r>
            <a:r>
              <a:rPr lang="en-US" altLang="zh-TW" dirty="0" smtClean="0"/>
              <a:t>Advertising (3/3</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29</a:t>
            </a:fld>
            <a:endParaRPr lang="zh-TW" altLang="en-US"/>
          </a:p>
        </p:txBody>
      </p:sp>
      <p:sp>
        <p:nvSpPr>
          <p:cNvPr id="4" name="內容版面配置區 3"/>
          <p:cNvSpPr>
            <a:spLocks noGrp="1"/>
          </p:cNvSpPr>
          <p:nvPr>
            <p:ph sz="quarter" idx="1"/>
          </p:nvPr>
        </p:nvSpPr>
        <p:spPr/>
        <p:txBody>
          <a:bodyPr>
            <a:normAutofit fontScale="92500" lnSpcReduction="10000"/>
          </a:bodyPr>
          <a:lstStyle/>
          <a:p>
            <a:r>
              <a:rPr lang="en-US" altLang="zh-TW" dirty="0"/>
              <a:t>Advertisers have shown their desire for targeting based on aggregate demographic data that can be used to predict a consumer’s sensitivity to a given ad. However, demographics is an impoverished projection of a consumer’s true propensity for making a purchase. Hence, advertisers have turned to more innovative technologies to target ads, such as behavioral targeting and simple context sensitivity based on time, location, and real-time demographic estimates</a:t>
            </a:r>
            <a:r>
              <a:rPr lang="en-US" altLang="zh-TW" dirty="0" smtClean="0"/>
              <a:t>.</a:t>
            </a:r>
          </a:p>
          <a:p>
            <a:r>
              <a:rPr lang="en-US" altLang="zh-TW" dirty="0" smtClean="0"/>
              <a:t>Looking </a:t>
            </a:r>
            <a:r>
              <a:rPr lang="en-US" altLang="zh-TW" dirty="0"/>
              <a:t>forward, </a:t>
            </a:r>
            <a:r>
              <a:rPr lang="en-US" altLang="zh-TW" dirty="0" err="1"/>
              <a:t>ubicomp</a:t>
            </a:r>
            <a:r>
              <a:rPr lang="en-US" altLang="zh-TW" dirty="0"/>
              <a:t> provides powerful, deep behavioral </a:t>
            </a:r>
            <a:r>
              <a:rPr lang="en-US" altLang="zh-TW" dirty="0" err="1"/>
              <a:t>inferencing</a:t>
            </a:r>
            <a:r>
              <a:rPr lang="en-US" altLang="zh-TW" dirty="0"/>
              <a:t> that advertisers could exploit to their advantage</a:t>
            </a:r>
            <a:r>
              <a:rPr lang="en-US" altLang="zh-TW" dirty="0" smtClean="0"/>
              <a:t>.</a:t>
            </a:r>
            <a:endParaRPr lang="zh-TW" altLang="en-US" dirty="0"/>
          </a:p>
        </p:txBody>
      </p:sp>
    </p:spTree>
    <p:extLst>
      <p:ext uri="{BB962C8B-B14F-4D97-AF65-F5344CB8AC3E}">
        <p14:creationId xmlns:p14="http://schemas.microsoft.com/office/powerpoint/2010/main" val="33306174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Mobile Marketing</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3</a:t>
            </a:fld>
            <a:endParaRPr lang="zh-TW" altLang="en-US"/>
          </a:p>
        </p:txBody>
      </p:sp>
      <p:sp>
        <p:nvSpPr>
          <p:cNvPr id="4" name="內容版面配置區 3"/>
          <p:cNvSpPr>
            <a:spLocks noGrp="1"/>
          </p:cNvSpPr>
          <p:nvPr>
            <p:ph sz="quarter" idx="1"/>
          </p:nvPr>
        </p:nvSpPr>
        <p:spPr/>
        <p:txBody>
          <a:bodyPr>
            <a:noAutofit/>
          </a:bodyPr>
          <a:lstStyle/>
          <a:p>
            <a:r>
              <a:rPr lang="en-US" altLang="zh-TW" sz="2000" dirty="0"/>
              <a:t>Mobile marketing is marketing on or with a mobile device, such as a cell phone</a:t>
            </a:r>
            <a:r>
              <a:rPr lang="en-US" altLang="zh-TW" sz="2000" dirty="0" smtClean="0"/>
              <a:t>.</a:t>
            </a:r>
          </a:p>
          <a:p>
            <a:r>
              <a:rPr lang="en-US" altLang="zh-TW" sz="2000" dirty="0" smtClean="0"/>
              <a:t>Any </a:t>
            </a:r>
            <a:r>
              <a:rPr lang="en-US" altLang="zh-TW" sz="2000" dirty="0"/>
              <a:t>marketing activity conducted through a ubiquitous network to which consumers are constantly connected using a personal mobile </a:t>
            </a:r>
            <a:r>
              <a:rPr lang="en-US" altLang="zh-TW" sz="2000" dirty="0" smtClean="0"/>
              <a:t>device.</a:t>
            </a:r>
          </a:p>
          <a:p>
            <a:pPr lvl="1"/>
            <a:r>
              <a:rPr lang="en-US" altLang="zh-TW" sz="1600" dirty="0" smtClean="0"/>
              <a:t>the </a:t>
            </a:r>
            <a:r>
              <a:rPr lang="en-US" altLang="zh-TW" sz="1600" dirty="0"/>
              <a:t>degree of consumer knowledge </a:t>
            </a:r>
            <a:r>
              <a:rPr lang="en-US" altLang="zh-TW" sz="1600" dirty="0" smtClean="0"/>
              <a:t>and</a:t>
            </a:r>
          </a:p>
          <a:p>
            <a:pPr lvl="1"/>
            <a:r>
              <a:rPr lang="en-US" altLang="zh-TW" sz="1600" dirty="0" smtClean="0"/>
              <a:t>the </a:t>
            </a:r>
            <a:r>
              <a:rPr lang="en-US" altLang="zh-TW" sz="1600" dirty="0"/>
              <a:t>trigger of communication, </a:t>
            </a:r>
            <a:endParaRPr lang="en-US" altLang="zh-TW" sz="1600" dirty="0" smtClean="0"/>
          </a:p>
          <a:p>
            <a:pPr marL="274320" lvl="1" indent="0">
              <a:buNone/>
            </a:pPr>
            <a:r>
              <a:rPr lang="en-US" altLang="zh-TW" sz="1600" dirty="0" smtClean="0"/>
              <a:t>to </a:t>
            </a:r>
            <a:r>
              <a:rPr lang="en-US" altLang="zh-TW" sz="1600" dirty="0"/>
              <a:t>differentiate between four types of mobile marketing applications</a:t>
            </a:r>
            <a:r>
              <a:rPr lang="en-US" altLang="zh-TW" sz="1600" dirty="0" smtClean="0">
                <a:solidFill>
                  <a:srgbClr val="002060"/>
                </a:solidFill>
              </a:rPr>
              <a:t>: </a:t>
            </a:r>
            <a:r>
              <a:rPr lang="en-US" altLang="zh-TW" sz="1600" dirty="0">
                <a:solidFill>
                  <a:srgbClr val="002060"/>
                </a:solidFill>
              </a:rPr>
              <a:t>Strangers, Victims, Groupies, and Patrons</a:t>
            </a:r>
            <a:r>
              <a:rPr lang="en-US" altLang="zh-TW" sz="1600" dirty="0" smtClean="0">
                <a:solidFill>
                  <a:srgbClr val="002060"/>
                </a:solidFill>
              </a:rPr>
              <a:t>.</a:t>
            </a:r>
          </a:p>
          <a:p>
            <a:r>
              <a:rPr lang="en-US" altLang="zh-TW" sz="2000" dirty="0" smtClean="0"/>
              <a:t>The </a:t>
            </a:r>
            <a:r>
              <a:rPr lang="en-US" altLang="zh-TW" sz="2000" dirty="0"/>
              <a:t>use of the mobile medium as a means of marketing </a:t>
            </a:r>
            <a:r>
              <a:rPr lang="en-US" altLang="zh-TW" sz="2000" dirty="0" smtClean="0"/>
              <a:t>communication</a:t>
            </a:r>
          </a:p>
          <a:p>
            <a:r>
              <a:rPr lang="en-US" altLang="zh-TW" sz="2000" dirty="0" smtClean="0"/>
              <a:t>Distribution </a:t>
            </a:r>
            <a:r>
              <a:rPr lang="en-US" altLang="zh-TW" sz="2000" dirty="0"/>
              <a:t>of any kind of promotional or advertising messages to customer through wireless </a:t>
            </a:r>
            <a:r>
              <a:rPr lang="en-US" altLang="zh-TW" sz="2000" dirty="0" smtClean="0"/>
              <a:t>networks</a:t>
            </a:r>
          </a:p>
          <a:p>
            <a:r>
              <a:rPr lang="en-US" altLang="zh-TW" sz="2000" dirty="0" smtClean="0"/>
              <a:t>Using </a:t>
            </a:r>
            <a:r>
              <a:rPr lang="en-US" altLang="zh-TW" sz="2000" dirty="0"/>
              <a:t>interactive wireless media to provide customers with time and location sensitive, personalized information that promotes goods, services and ideas, thereby generating value for all </a:t>
            </a:r>
            <a:r>
              <a:rPr lang="en-US" altLang="zh-TW" sz="2000" dirty="0" smtClean="0"/>
              <a:t>stakeholders.</a:t>
            </a:r>
            <a:endParaRPr lang="en-US" altLang="zh-TW" sz="2000" dirty="0"/>
          </a:p>
        </p:txBody>
      </p:sp>
    </p:spTree>
    <p:extLst>
      <p:ext uri="{BB962C8B-B14F-4D97-AF65-F5344CB8AC3E}">
        <p14:creationId xmlns:p14="http://schemas.microsoft.com/office/powerpoint/2010/main" val="15323261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Advertising </a:t>
            </a:r>
            <a:r>
              <a:rPr lang="en-US" altLang="zh-TW" dirty="0" smtClean="0"/>
              <a:t>Feedback (1/</a:t>
            </a:r>
            <a:r>
              <a:rPr lang="en-US" altLang="zh-TW" dirty="0"/>
              <a:t>5</a:t>
            </a:r>
            <a:r>
              <a:rPr lang="en-US" altLang="zh-TW" dirty="0" smtClean="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30</a:t>
            </a:fld>
            <a:endParaRPr lang="zh-TW" altLang="en-US"/>
          </a:p>
        </p:txBody>
      </p:sp>
      <p:sp>
        <p:nvSpPr>
          <p:cNvPr id="4" name="內容版面配置區 3"/>
          <p:cNvSpPr>
            <a:spLocks noGrp="1"/>
          </p:cNvSpPr>
          <p:nvPr>
            <p:ph sz="quarter" idx="1"/>
          </p:nvPr>
        </p:nvSpPr>
        <p:spPr/>
        <p:txBody>
          <a:bodyPr/>
          <a:lstStyle/>
          <a:p>
            <a:r>
              <a:rPr lang="en-US" altLang="zh-TW" dirty="0"/>
              <a:t>Advertisers are famously uncertain about their ads’ effectiveness, illustrated by the classic quote from John Wanamaker, an early 1900’s Philadelphia department store </a:t>
            </a:r>
            <a:r>
              <a:rPr lang="en-US" altLang="zh-TW" dirty="0" smtClean="0"/>
              <a:t>baron</a:t>
            </a:r>
          </a:p>
          <a:p>
            <a:pPr lvl="1"/>
            <a:r>
              <a:rPr lang="en-US" altLang="zh-TW" dirty="0" smtClean="0"/>
              <a:t>“I </a:t>
            </a:r>
            <a:r>
              <a:rPr lang="en-US" altLang="zh-TW" dirty="0"/>
              <a:t>know half my advertising is wasted, but I don’t know which half</a:t>
            </a:r>
            <a:r>
              <a:rPr lang="en-US" altLang="zh-TW" dirty="0" smtClean="0"/>
              <a:t>.”</a:t>
            </a:r>
          </a:p>
          <a:p>
            <a:r>
              <a:rPr lang="en-US" altLang="zh-TW" dirty="0" smtClean="0"/>
              <a:t>A </a:t>
            </a:r>
            <a:r>
              <a:rPr lang="en-US" altLang="zh-TW" dirty="0"/>
              <a:t>Forrester report says that only a third of marketers consider their marketing </a:t>
            </a:r>
            <a:r>
              <a:rPr lang="en-US" altLang="zh-TW" dirty="0" smtClean="0"/>
              <a:t>effective, </a:t>
            </a:r>
            <a:r>
              <a:rPr lang="en-US" altLang="zh-TW" dirty="0"/>
              <a:t>and it’s estimated that only 41 percent of money spent on ads produces a sale.</a:t>
            </a:r>
            <a:endParaRPr lang="zh-TW" altLang="en-US" dirty="0"/>
          </a:p>
        </p:txBody>
      </p:sp>
    </p:spTree>
    <p:extLst>
      <p:ext uri="{BB962C8B-B14F-4D97-AF65-F5344CB8AC3E}">
        <p14:creationId xmlns:p14="http://schemas.microsoft.com/office/powerpoint/2010/main" val="33306174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Advertising </a:t>
            </a:r>
            <a:r>
              <a:rPr lang="en-US" altLang="zh-TW" dirty="0" smtClean="0"/>
              <a:t>Feedback (2/</a:t>
            </a:r>
            <a:r>
              <a:rPr lang="en-US" altLang="zh-TW" dirty="0"/>
              <a:t>5</a:t>
            </a:r>
            <a:r>
              <a:rPr lang="en-US" altLang="zh-TW" dirty="0" smtClean="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31</a:t>
            </a:fld>
            <a:endParaRPr lang="zh-TW" altLang="en-US"/>
          </a:p>
        </p:txBody>
      </p:sp>
      <p:sp>
        <p:nvSpPr>
          <p:cNvPr id="4" name="內容版面配置區 3"/>
          <p:cNvSpPr>
            <a:spLocks noGrp="1"/>
          </p:cNvSpPr>
          <p:nvPr>
            <p:ph sz="quarter" idx="1"/>
          </p:nvPr>
        </p:nvSpPr>
        <p:spPr/>
        <p:txBody>
          <a:bodyPr>
            <a:normAutofit/>
          </a:bodyPr>
          <a:lstStyle/>
          <a:p>
            <a:r>
              <a:rPr lang="en-US" altLang="zh-TW" dirty="0"/>
              <a:t>Verifying a direct causal relationship between a given advertisement and sales is difficult, so advertisers have adopted advanced technology to assess their ads’ effectiveness</a:t>
            </a:r>
            <a:r>
              <a:rPr lang="en-US" altLang="zh-TW" dirty="0" smtClean="0"/>
              <a:t>.</a:t>
            </a:r>
          </a:p>
          <a:p>
            <a:pPr lvl="1"/>
            <a:r>
              <a:rPr lang="en-US" altLang="zh-TW" dirty="0" smtClean="0"/>
              <a:t>The </a:t>
            </a:r>
            <a:r>
              <a:rPr lang="en-US" altLang="zh-TW" dirty="0"/>
              <a:t>eye-level billboards equipped with cameras can analyze the images to infer the onlookers’ gender and age, and, importantly, how long they looked at the ad</a:t>
            </a:r>
            <a:r>
              <a:rPr lang="en-US" altLang="zh-TW" dirty="0" smtClean="0"/>
              <a:t>.</a:t>
            </a:r>
          </a:p>
          <a:p>
            <a:pPr lvl="1"/>
            <a:r>
              <a:rPr lang="en-US" altLang="zh-TW" dirty="0" smtClean="0"/>
              <a:t>Both </a:t>
            </a:r>
            <a:r>
              <a:rPr lang="en-US" altLang="zh-TW" dirty="0" err="1"/>
              <a:t>Brickstream</a:t>
            </a:r>
            <a:r>
              <a:rPr lang="en-US" altLang="zh-TW" dirty="0"/>
              <a:t> and </a:t>
            </a:r>
            <a:r>
              <a:rPr lang="en-US" altLang="zh-TW" dirty="0" err="1"/>
              <a:t>VideoMining</a:t>
            </a:r>
            <a:r>
              <a:rPr lang="en-US" altLang="zh-TW" dirty="0"/>
              <a:t> provide camera-based technology to brick-and-mortar stores to track customer behavior, including their stops at in-store display ads.</a:t>
            </a:r>
            <a:endParaRPr lang="zh-TW" altLang="en-US" dirty="0"/>
          </a:p>
        </p:txBody>
      </p:sp>
    </p:spTree>
    <p:extLst>
      <p:ext uri="{BB962C8B-B14F-4D97-AF65-F5344CB8AC3E}">
        <p14:creationId xmlns:p14="http://schemas.microsoft.com/office/powerpoint/2010/main" val="33306174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Advertising </a:t>
            </a:r>
            <a:r>
              <a:rPr lang="en-US" altLang="zh-TW" dirty="0" smtClean="0"/>
              <a:t>Feedback (3/</a:t>
            </a:r>
            <a:r>
              <a:rPr lang="en-US" altLang="zh-TW" dirty="0"/>
              <a:t>5</a:t>
            </a:r>
            <a:r>
              <a:rPr lang="en-US" altLang="zh-TW" dirty="0" smtClean="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32</a:t>
            </a:fld>
            <a:endParaRPr lang="zh-TW" altLang="en-US"/>
          </a:p>
        </p:txBody>
      </p:sp>
      <p:sp>
        <p:nvSpPr>
          <p:cNvPr id="4" name="內容版面配置區 3"/>
          <p:cNvSpPr>
            <a:spLocks noGrp="1"/>
          </p:cNvSpPr>
          <p:nvPr>
            <p:ph sz="quarter" idx="1"/>
          </p:nvPr>
        </p:nvSpPr>
        <p:spPr/>
        <p:txBody>
          <a:bodyPr>
            <a:normAutofit fontScale="92500" lnSpcReduction="10000"/>
          </a:bodyPr>
          <a:lstStyle/>
          <a:p>
            <a:r>
              <a:rPr lang="en-US" altLang="zh-TW" dirty="0"/>
              <a:t>Despite efforts by advertisers, there is not yet widespread technology that connects buying behavior to ad exposure. Advertisers are anxious for more data on how potential consumers respond to ads</a:t>
            </a:r>
            <a:r>
              <a:rPr lang="en-US" altLang="zh-TW" dirty="0" smtClean="0"/>
              <a:t>.</a:t>
            </a:r>
          </a:p>
          <a:p>
            <a:r>
              <a:rPr lang="en-US" altLang="zh-TW" dirty="0" smtClean="0"/>
              <a:t>Context </a:t>
            </a:r>
            <a:r>
              <a:rPr lang="en-US" altLang="zh-TW" dirty="0"/>
              <a:t>awareness “in the wild” generally depends on frequent measurements of a person’s activities, and context researchers seek more sensed data for making inferences</a:t>
            </a:r>
            <a:r>
              <a:rPr lang="en-US" altLang="zh-TW" dirty="0" smtClean="0"/>
              <a:t>.</a:t>
            </a:r>
          </a:p>
          <a:p>
            <a:pPr lvl="1"/>
            <a:r>
              <a:rPr lang="en-US" altLang="zh-TW" dirty="0" smtClean="0"/>
              <a:t>For </a:t>
            </a:r>
            <a:r>
              <a:rPr lang="en-US" altLang="zh-TW" dirty="0"/>
              <a:t>example, a mobile sensor package from Intel Research and the University of Washington, designed for activity sensing, includes a microphone, visible light sensor, infrared light sensor, three-axis accelerometer, barometer, thermometer, humidity sensor, compass, 3D magnetometer, and 3D </a:t>
            </a:r>
            <a:r>
              <a:rPr lang="en-US" altLang="zh-TW" dirty="0" smtClean="0"/>
              <a:t>gyro.</a:t>
            </a:r>
            <a:endParaRPr lang="zh-TW" altLang="en-US" dirty="0"/>
          </a:p>
        </p:txBody>
      </p:sp>
    </p:spTree>
    <p:extLst>
      <p:ext uri="{BB962C8B-B14F-4D97-AF65-F5344CB8AC3E}">
        <p14:creationId xmlns:p14="http://schemas.microsoft.com/office/powerpoint/2010/main" val="33306174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Advertising </a:t>
            </a:r>
            <a:r>
              <a:rPr lang="en-US" altLang="zh-TW" dirty="0" smtClean="0"/>
              <a:t>Feedback</a:t>
            </a:r>
            <a:r>
              <a:rPr lang="en-US" altLang="zh-TW" dirty="0"/>
              <a:t> </a:t>
            </a:r>
            <a:r>
              <a:rPr lang="en-US" altLang="zh-TW" dirty="0" smtClean="0"/>
              <a:t>(4/</a:t>
            </a:r>
            <a:r>
              <a:rPr lang="en-US" altLang="zh-TW" dirty="0"/>
              <a:t>5</a:t>
            </a:r>
            <a:r>
              <a:rPr lang="en-US" altLang="zh-TW" dirty="0" smtClean="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33</a:t>
            </a:fld>
            <a:endParaRPr lang="zh-TW" altLang="en-US"/>
          </a:p>
        </p:txBody>
      </p:sp>
      <p:sp>
        <p:nvSpPr>
          <p:cNvPr id="4" name="內容版面配置區 3"/>
          <p:cNvSpPr>
            <a:spLocks noGrp="1"/>
          </p:cNvSpPr>
          <p:nvPr>
            <p:ph sz="quarter" idx="1"/>
          </p:nvPr>
        </p:nvSpPr>
        <p:spPr/>
        <p:txBody>
          <a:bodyPr>
            <a:normAutofit lnSpcReduction="10000"/>
          </a:bodyPr>
          <a:lstStyle/>
          <a:p>
            <a:r>
              <a:rPr lang="en-US" altLang="zh-TW" dirty="0"/>
              <a:t>For ad feedback, advertisers are most interested in the connection between ad exposure and buying behavior</a:t>
            </a:r>
            <a:r>
              <a:rPr lang="en-US" altLang="zh-TW" dirty="0" smtClean="0"/>
              <a:t>.</a:t>
            </a:r>
          </a:p>
          <a:p>
            <a:r>
              <a:rPr lang="en-US" altLang="zh-TW" dirty="0" smtClean="0"/>
              <a:t>With </a:t>
            </a:r>
            <a:r>
              <a:rPr lang="en-US" altLang="zh-TW" dirty="0"/>
              <a:t>targeted ads increasingly delivered on </a:t>
            </a:r>
            <a:r>
              <a:rPr lang="en-US" altLang="zh-TW" dirty="0" err="1"/>
              <a:t>ubicomp</a:t>
            </a:r>
            <a:r>
              <a:rPr lang="en-US" altLang="zh-TW" dirty="0"/>
              <a:t> devices such as mobile phones and digital kiosks, the research community will be in a position to easily detect ad impressions</a:t>
            </a:r>
            <a:r>
              <a:rPr lang="en-US" altLang="zh-TW" dirty="0" smtClean="0"/>
              <a:t>.</a:t>
            </a:r>
          </a:p>
          <a:p>
            <a:r>
              <a:rPr lang="en-US" altLang="zh-TW" dirty="0" smtClean="0"/>
              <a:t>While </a:t>
            </a:r>
            <a:r>
              <a:rPr lang="en-US" altLang="zh-TW" dirty="0"/>
              <a:t>credit cards and shopper loyalty cards can be used to detect purchases, </a:t>
            </a:r>
            <a:r>
              <a:rPr lang="en-US" altLang="zh-TW" dirty="0" err="1"/>
              <a:t>ubicomp</a:t>
            </a:r>
            <a:r>
              <a:rPr lang="en-US" altLang="zh-TW" dirty="0"/>
              <a:t> researchers have already looked at using shopping receipts to find lists of what people </a:t>
            </a:r>
            <a:r>
              <a:rPr lang="en-US" altLang="zh-TW" dirty="0" smtClean="0"/>
              <a:t>buy</a:t>
            </a:r>
            <a:r>
              <a:rPr lang="en-US" altLang="zh-TW" dirty="0"/>
              <a:t>.</a:t>
            </a:r>
            <a:endParaRPr lang="zh-TW" altLang="en-US" dirty="0"/>
          </a:p>
        </p:txBody>
      </p:sp>
    </p:spTree>
    <p:extLst>
      <p:ext uri="{BB962C8B-B14F-4D97-AF65-F5344CB8AC3E}">
        <p14:creationId xmlns:p14="http://schemas.microsoft.com/office/powerpoint/2010/main" val="33306174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Advertising Feedback </a:t>
            </a:r>
            <a:r>
              <a:rPr lang="en-US" altLang="zh-TW" dirty="0" smtClean="0"/>
              <a:t>(</a:t>
            </a:r>
            <a:r>
              <a:rPr lang="en-US" altLang="zh-TW" dirty="0"/>
              <a:t>5</a:t>
            </a:r>
            <a:r>
              <a:rPr lang="en-US" altLang="zh-TW" dirty="0" smtClean="0"/>
              <a:t>/5)</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34</a:t>
            </a:fld>
            <a:endParaRPr lang="zh-TW" altLang="en-US"/>
          </a:p>
        </p:txBody>
      </p:sp>
      <p:sp>
        <p:nvSpPr>
          <p:cNvPr id="4" name="內容版面配置區 3"/>
          <p:cNvSpPr>
            <a:spLocks noGrp="1"/>
          </p:cNvSpPr>
          <p:nvPr>
            <p:ph sz="quarter" idx="1"/>
          </p:nvPr>
        </p:nvSpPr>
        <p:spPr/>
        <p:txBody>
          <a:bodyPr/>
          <a:lstStyle/>
          <a:p>
            <a:r>
              <a:rPr lang="en-US" altLang="zh-TW" dirty="0"/>
              <a:t>One can easily imagine a combination of </a:t>
            </a:r>
            <a:r>
              <a:rPr lang="en-US" altLang="zh-TW" dirty="0" err="1"/>
              <a:t>ubicomp</a:t>
            </a:r>
            <a:r>
              <a:rPr lang="en-US" altLang="zh-TW" dirty="0"/>
              <a:t> technologies providing ad feedback, such as a sensor package that can tell if someone is lingering in front of an ad, incentivized experience sampling to ask about an ad’s impact, and the correlation of ad exposure with purchase data. Thus, </a:t>
            </a:r>
            <a:r>
              <a:rPr lang="en-US" altLang="zh-TW" dirty="0" err="1"/>
              <a:t>ubicomp</a:t>
            </a:r>
            <a:r>
              <a:rPr lang="en-US" altLang="zh-TW" dirty="0"/>
              <a:t> technology is poised to resolve much of advertisers’ uncertainty about their advertising’s effectiveness.</a:t>
            </a:r>
            <a:endParaRPr lang="zh-TW" altLang="en-US" dirty="0"/>
          </a:p>
        </p:txBody>
      </p:sp>
    </p:spTree>
    <p:extLst>
      <p:ext uri="{BB962C8B-B14F-4D97-AF65-F5344CB8AC3E}">
        <p14:creationId xmlns:p14="http://schemas.microsoft.com/office/powerpoint/2010/main" val="14779970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Knowing the </a:t>
            </a:r>
            <a:r>
              <a:rPr lang="en-US" altLang="zh-TW" dirty="0" smtClean="0"/>
              <a:t>Customer (1/3)</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35</a:t>
            </a:fld>
            <a:endParaRPr lang="zh-TW" altLang="en-US"/>
          </a:p>
        </p:txBody>
      </p:sp>
      <p:sp>
        <p:nvSpPr>
          <p:cNvPr id="4" name="內容版面配置區 3"/>
          <p:cNvSpPr>
            <a:spLocks noGrp="1"/>
          </p:cNvSpPr>
          <p:nvPr>
            <p:ph sz="quarter" idx="1"/>
          </p:nvPr>
        </p:nvSpPr>
        <p:spPr/>
        <p:txBody>
          <a:bodyPr/>
          <a:lstStyle/>
          <a:p>
            <a:r>
              <a:rPr lang="en-US" altLang="zh-TW" dirty="0"/>
              <a:t>When developing an advertising strategy, marketers need to know how consumers make buying decisions. </a:t>
            </a:r>
            <a:endParaRPr lang="en-US" altLang="zh-TW" dirty="0" smtClean="0"/>
          </a:p>
          <a:p>
            <a:pPr lvl="1"/>
            <a:r>
              <a:rPr lang="en-US" altLang="zh-TW" dirty="0" smtClean="0"/>
              <a:t>As </a:t>
            </a:r>
            <a:r>
              <a:rPr lang="en-US" altLang="zh-TW" dirty="0"/>
              <a:t>an example, some new home-cleaning products were found to be especially slow-selling in Italy</a:t>
            </a:r>
            <a:r>
              <a:rPr lang="en-US" altLang="zh-TW" dirty="0" smtClean="0"/>
              <a:t>.</a:t>
            </a:r>
          </a:p>
          <a:p>
            <a:pPr lvl="1"/>
            <a:r>
              <a:rPr lang="en-US" altLang="zh-TW" dirty="0" smtClean="0"/>
              <a:t>Researchers </a:t>
            </a:r>
            <a:r>
              <a:rPr lang="en-US" altLang="zh-TW" dirty="0"/>
              <a:t>from the affected companies found that Italian women are particularly devoted to keeping their homes clean, and the women tended to avoid products that seemed to make the job too easy. One company changed its ads, emphasizing its product’s strength as opposed to its convenience</a:t>
            </a:r>
            <a:r>
              <a:rPr lang="en-US" altLang="zh-TW" dirty="0" smtClean="0"/>
              <a:t>.</a:t>
            </a:r>
            <a:r>
              <a:rPr lang="en-US" altLang="zh-TW" dirty="0"/>
              <a:t> </a:t>
            </a:r>
            <a:endParaRPr lang="en-US" altLang="zh-TW" dirty="0" smtClean="0"/>
          </a:p>
          <a:p>
            <a:pPr lvl="1"/>
            <a:r>
              <a:rPr lang="en-US" altLang="zh-TW" dirty="0" smtClean="0"/>
              <a:t>This </a:t>
            </a:r>
            <a:r>
              <a:rPr lang="en-US" altLang="zh-TW" dirty="0"/>
              <a:t>exemplifies how advertisers are anxious to know their customers in order to position their products in an appealing way</a:t>
            </a:r>
            <a:r>
              <a:rPr lang="en-US" altLang="zh-TW" dirty="0" smtClean="0"/>
              <a:t>.</a:t>
            </a:r>
            <a:endParaRPr lang="zh-TW" altLang="en-US" dirty="0"/>
          </a:p>
        </p:txBody>
      </p:sp>
    </p:spTree>
    <p:extLst>
      <p:ext uri="{BB962C8B-B14F-4D97-AF65-F5344CB8AC3E}">
        <p14:creationId xmlns:p14="http://schemas.microsoft.com/office/powerpoint/2010/main" val="33306174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Knowing the Customer </a:t>
            </a:r>
            <a:r>
              <a:rPr lang="en-US" altLang="zh-TW" dirty="0" smtClean="0"/>
              <a:t>(2/3</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36</a:t>
            </a:fld>
            <a:endParaRPr lang="zh-TW" altLang="en-US"/>
          </a:p>
        </p:txBody>
      </p:sp>
      <p:sp>
        <p:nvSpPr>
          <p:cNvPr id="4" name="內容版面配置區 3"/>
          <p:cNvSpPr>
            <a:spLocks noGrp="1"/>
          </p:cNvSpPr>
          <p:nvPr>
            <p:ph sz="quarter" idx="1"/>
          </p:nvPr>
        </p:nvSpPr>
        <p:spPr/>
        <p:txBody>
          <a:bodyPr/>
          <a:lstStyle/>
          <a:p>
            <a:r>
              <a:rPr lang="en-US" altLang="zh-TW" dirty="0" smtClean="0"/>
              <a:t>The </a:t>
            </a:r>
            <a:r>
              <a:rPr lang="en-US" altLang="zh-TW" dirty="0"/>
              <a:t>observational methods that marketers use have close parallels in </a:t>
            </a:r>
            <a:r>
              <a:rPr lang="en-US" altLang="zh-TW" dirty="0" err="1" smtClean="0"/>
              <a:t>ubicomp</a:t>
            </a:r>
            <a:r>
              <a:rPr lang="en-US" altLang="zh-TW" dirty="0" smtClean="0"/>
              <a:t>.</a:t>
            </a:r>
          </a:p>
          <a:p>
            <a:r>
              <a:rPr lang="en-US" altLang="zh-TW" dirty="0" smtClean="0"/>
              <a:t>Both </a:t>
            </a:r>
            <a:r>
              <a:rPr lang="en-US" altLang="zh-TW" dirty="0" err="1"/>
              <a:t>ubicomp</a:t>
            </a:r>
            <a:r>
              <a:rPr lang="en-US" altLang="zh-TW" dirty="0"/>
              <a:t> researchers and advertisers are trying to understand how people behave, what they like, and why they do what they do.</a:t>
            </a:r>
            <a:endParaRPr lang="zh-TW" altLang="en-US" dirty="0"/>
          </a:p>
        </p:txBody>
      </p:sp>
    </p:spTree>
    <p:extLst>
      <p:ext uri="{BB962C8B-B14F-4D97-AF65-F5344CB8AC3E}">
        <p14:creationId xmlns:p14="http://schemas.microsoft.com/office/powerpoint/2010/main" val="13122110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Knowing the Customer </a:t>
            </a:r>
            <a:r>
              <a:rPr lang="en-US" altLang="zh-TW" dirty="0" smtClean="0"/>
              <a:t>(3/3</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37</a:t>
            </a:fld>
            <a:endParaRPr lang="zh-TW" altLang="en-US"/>
          </a:p>
        </p:txBody>
      </p:sp>
      <p:sp>
        <p:nvSpPr>
          <p:cNvPr id="4" name="內容版面配置區 3"/>
          <p:cNvSpPr>
            <a:spLocks noGrp="1"/>
          </p:cNvSpPr>
          <p:nvPr>
            <p:ph sz="quarter" idx="1"/>
          </p:nvPr>
        </p:nvSpPr>
        <p:spPr/>
        <p:txBody>
          <a:bodyPr>
            <a:normAutofit fontScale="92500" lnSpcReduction="20000"/>
          </a:bodyPr>
          <a:lstStyle/>
          <a:p>
            <a:r>
              <a:rPr lang="en-US" altLang="zh-TW" dirty="0"/>
              <a:t>Each of these three methods of studying people—diaries, field studies, and ethnography—has been successfully used by both advertisers and </a:t>
            </a:r>
            <a:r>
              <a:rPr lang="en-US" altLang="zh-TW" dirty="0" err="1"/>
              <a:t>ubicomp</a:t>
            </a:r>
            <a:r>
              <a:rPr lang="en-US" altLang="zh-TW" dirty="0"/>
              <a:t> researchers. </a:t>
            </a:r>
            <a:endParaRPr lang="en-US" altLang="zh-TW" dirty="0" smtClean="0"/>
          </a:p>
          <a:p>
            <a:r>
              <a:rPr lang="en-US" altLang="zh-TW" dirty="0" smtClean="0"/>
              <a:t>Both </a:t>
            </a:r>
            <a:r>
              <a:rPr lang="en-US" altLang="zh-TW" dirty="0"/>
              <a:t>fields are trying to discover people’s habits and preferences. For the </a:t>
            </a:r>
            <a:r>
              <a:rPr lang="en-US" altLang="zh-TW" dirty="0" err="1"/>
              <a:t>ubicomp</a:t>
            </a:r>
            <a:r>
              <a:rPr lang="en-US" altLang="zh-TW" dirty="0"/>
              <a:t> studies, it’s easy to imagine the research as a precursor to a marketing campaign, in which the study can reveal which aspects of products are most likely to appeal to potential buyers. This close alignment in methods and goals suggests that </a:t>
            </a:r>
            <a:r>
              <a:rPr lang="en-US" altLang="zh-TW" dirty="0" err="1"/>
              <a:t>ubicomp</a:t>
            </a:r>
            <a:r>
              <a:rPr lang="en-US" altLang="zh-TW" dirty="0"/>
              <a:t> has the right expertise to aid advertisers in future studies of these types. By its nature, </a:t>
            </a:r>
            <a:r>
              <a:rPr lang="en-US" altLang="zh-TW" dirty="0" err="1"/>
              <a:t>ubicomp</a:t>
            </a:r>
            <a:r>
              <a:rPr lang="en-US" altLang="zh-TW" dirty="0"/>
              <a:t> is especially well positioned to study people in situ as it attempts to bring technology to bear on even the mundane parts of life. </a:t>
            </a:r>
            <a:endParaRPr lang="zh-TW" altLang="en-US" dirty="0"/>
          </a:p>
        </p:txBody>
      </p:sp>
    </p:spTree>
    <p:extLst>
      <p:ext uri="{BB962C8B-B14F-4D97-AF65-F5344CB8AC3E}">
        <p14:creationId xmlns:p14="http://schemas.microsoft.com/office/powerpoint/2010/main" val="13122110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Privacy</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38</a:t>
            </a:fld>
            <a:endParaRPr lang="zh-TW" altLang="en-US"/>
          </a:p>
        </p:txBody>
      </p:sp>
      <p:sp>
        <p:nvSpPr>
          <p:cNvPr id="4" name="內容版面配置區 3"/>
          <p:cNvSpPr>
            <a:spLocks noGrp="1"/>
          </p:cNvSpPr>
          <p:nvPr>
            <p:ph sz="quarter" idx="1"/>
          </p:nvPr>
        </p:nvSpPr>
        <p:spPr/>
        <p:txBody>
          <a:bodyPr/>
          <a:lstStyle/>
          <a:p>
            <a:r>
              <a:rPr lang="en-US" altLang="zh-TW" dirty="0"/>
              <a:t>Privacy is an issue for advertisers as they attempt to gather more detailed information about their target subjects in an attempt deliver ever more tailored, personalized messages</a:t>
            </a:r>
            <a:r>
              <a:rPr lang="en-US" altLang="zh-TW" dirty="0" smtClean="0"/>
              <a:t>.</a:t>
            </a:r>
          </a:p>
          <a:p>
            <a:r>
              <a:rPr lang="en-US" altLang="zh-TW" dirty="0"/>
              <a:t>Whereas advertisers might consider privacy an annoying obligation, </a:t>
            </a:r>
            <a:r>
              <a:rPr lang="en-US" altLang="zh-TW" dirty="0" err="1"/>
              <a:t>ubicomp</a:t>
            </a:r>
            <a:r>
              <a:rPr lang="en-US" altLang="zh-TW" dirty="0"/>
              <a:t> researchers have been addressing the issue with technical solutions that enhance privacy and preserve convenience—solutions that advertisers will eventually adopt for their own systems</a:t>
            </a:r>
            <a:r>
              <a:rPr lang="en-US" altLang="zh-TW" dirty="0" smtClean="0"/>
              <a:t>.</a:t>
            </a:r>
            <a:endParaRPr lang="zh-TW" altLang="en-US" dirty="0"/>
          </a:p>
        </p:txBody>
      </p:sp>
    </p:spTree>
    <p:extLst>
      <p:ext uri="{BB962C8B-B14F-4D97-AF65-F5344CB8AC3E}">
        <p14:creationId xmlns:p14="http://schemas.microsoft.com/office/powerpoint/2010/main" val="13122110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39</a:t>
            </a:fld>
            <a:endParaRPr lang="zh-TW" altLang="en-US"/>
          </a:p>
        </p:txBody>
      </p:sp>
      <p:sp>
        <p:nvSpPr>
          <p:cNvPr id="4" name="內容版面配置區 3"/>
          <p:cNvSpPr>
            <a:spLocks noGrp="1"/>
          </p:cNvSpPr>
          <p:nvPr>
            <p:ph sz="quarter" idx="1"/>
          </p:nvPr>
        </p:nvSpPr>
        <p:spPr/>
        <p:txBody>
          <a:bodyPr/>
          <a:lstStyle/>
          <a:p>
            <a:endParaRPr lang="zh-TW" altLang="en-US"/>
          </a:p>
        </p:txBody>
      </p:sp>
      <p:sp>
        <p:nvSpPr>
          <p:cNvPr id="5" name="文字方塊 4"/>
          <p:cNvSpPr txBox="1"/>
          <p:nvPr/>
        </p:nvSpPr>
        <p:spPr>
          <a:xfrm>
            <a:off x="539552" y="441538"/>
            <a:ext cx="7712368" cy="830997"/>
          </a:xfrm>
          <a:prstGeom prst="rect">
            <a:avLst/>
          </a:prstGeom>
          <a:noFill/>
        </p:spPr>
        <p:txBody>
          <a:bodyPr wrap="none" rtlCol="0">
            <a:spAutoFit/>
          </a:bodyPr>
          <a:lstStyle/>
          <a:p>
            <a:r>
              <a:rPr lang="en-US" altLang="zh-TW" sz="2400" dirty="0"/>
              <a:t>Ned experiences ubiquitous advertising during his day. </a:t>
            </a:r>
            <a:endParaRPr lang="en-US" altLang="zh-TW" sz="2400" dirty="0" smtClean="0"/>
          </a:p>
          <a:p>
            <a:r>
              <a:rPr lang="en-US" altLang="zh-TW" sz="2400" dirty="0" smtClean="0"/>
              <a:t>(</a:t>
            </a:r>
            <a:r>
              <a:rPr lang="en-US" altLang="zh-TW" sz="2400" dirty="0"/>
              <a:t>Figure by Jim St. George, Microsoft Research.)</a:t>
            </a:r>
            <a:endParaRPr lang="zh-TW" altLang="en-US" sz="2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1" y="1772816"/>
            <a:ext cx="9183007"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2076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Mobile </a:t>
            </a:r>
            <a:r>
              <a:rPr lang="en-US" altLang="zh-TW" dirty="0" smtClean="0"/>
              <a:t>Marketing Strategies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4</a:t>
            </a:fld>
            <a:endParaRPr lang="zh-TW" altLang="en-US"/>
          </a:p>
        </p:txBody>
      </p:sp>
      <p:sp>
        <p:nvSpPr>
          <p:cNvPr id="4" name="內容版面配置區 3"/>
          <p:cNvSpPr>
            <a:spLocks noGrp="1"/>
          </p:cNvSpPr>
          <p:nvPr>
            <p:ph sz="quarter" idx="1"/>
          </p:nvPr>
        </p:nvSpPr>
        <p:spPr/>
        <p:txBody>
          <a:bodyPr>
            <a:normAutofit fontScale="77500" lnSpcReduction="20000"/>
          </a:bodyPr>
          <a:lstStyle/>
          <a:p>
            <a:r>
              <a:rPr lang="en-US" altLang="zh-TW" dirty="0" smtClean="0"/>
              <a:t>SMS </a:t>
            </a:r>
            <a:r>
              <a:rPr lang="en-US" altLang="zh-TW" dirty="0"/>
              <a:t>marketing</a:t>
            </a:r>
          </a:p>
          <a:p>
            <a:r>
              <a:rPr lang="en-US" altLang="zh-TW" dirty="0"/>
              <a:t>MMS (Multimedia Message Service)</a:t>
            </a:r>
          </a:p>
          <a:p>
            <a:r>
              <a:rPr lang="en-US" altLang="zh-TW" dirty="0" smtClean="0"/>
              <a:t>Push </a:t>
            </a:r>
            <a:r>
              <a:rPr lang="en-US" altLang="zh-TW" dirty="0"/>
              <a:t>notifications</a:t>
            </a:r>
          </a:p>
          <a:p>
            <a:r>
              <a:rPr lang="en-US" altLang="zh-TW" dirty="0" smtClean="0"/>
              <a:t>In-game </a:t>
            </a:r>
            <a:r>
              <a:rPr lang="en-US" altLang="zh-TW" dirty="0"/>
              <a:t>mobile marketing</a:t>
            </a:r>
          </a:p>
          <a:p>
            <a:r>
              <a:rPr lang="en-US" altLang="zh-TW" dirty="0" smtClean="0"/>
              <a:t>Mobile </a:t>
            </a:r>
            <a:r>
              <a:rPr lang="en-US" altLang="zh-TW" dirty="0"/>
              <a:t>web marketing</a:t>
            </a:r>
          </a:p>
          <a:p>
            <a:r>
              <a:rPr lang="en-US" altLang="zh-TW" dirty="0" smtClean="0"/>
              <a:t>QR </a:t>
            </a:r>
            <a:r>
              <a:rPr lang="en-US" altLang="zh-TW" dirty="0"/>
              <a:t>codes</a:t>
            </a:r>
          </a:p>
          <a:p>
            <a:r>
              <a:rPr lang="en-US" altLang="zh-TW" dirty="0" smtClean="0"/>
              <a:t>Bluetooth</a:t>
            </a:r>
            <a:endParaRPr lang="en-US" altLang="zh-TW" dirty="0"/>
          </a:p>
          <a:p>
            <a:r>
              <a:rPr lang="en-US" altLang="zh-TW" dirty="0" smtClean="0"/>
              <a:t>Infrared</a:t>
            </a:r>
            <a:endParaRPr lang="en-US" altLang="zh-TW" dirty="0"/>
          </a:p>
          <a:p>
            <a:r>
              <a:rPr lang="en-US" altLang="zh-TW" dirty="0"/>
              <a:t>Proximity </a:t>
            </a:r>
            <a:r>
              <a:rPr lang="en-US" altLang="zh-TW" dirty="0" smtClean="0"/>
              <a:t>Systems</a:t>
            </a:r>
          </a:p>
          <a:p>
            <a:pPr lvl="1"/>
            <a:r>
              <a:rPr lang="en-US" altLang="zh-TW" dirty="0" smtClean="0"/>
              <a:t>Proximity </a:t>
            </a:r>
            <a:r>
              <a:rPr lang="en-US" altLang="zh-TW" dirty="0"/>
              <a:t>marketing is the localized wireless distribution of advertising content associated with a particular place.</a:t>
            </a:r>
          </a:p>
          <a:p>
            <a:r>
              <a:rPr lang="en-US" altLang="zh-TW" dirty="0" smtClean="0"/>
              <a:t>Location-based </a:t>
            </a:r>
            <a:r>
              <a:rPr lang="en-US" altLang="zh-TW" dirty="0"/>
              <a:t>services</a:t>
            </a:r>
          </a:p>
          <a:p>
            <a:r>
              <a:rPr lang="en-US" altLang="zh-TW" dirty="0" smtClean="0"/>
              <a:t>User-controlled </a:t>
            </a:r>
            <a:r>
              <a:rPr lang="en-US" altLang="zh-TW" dirty="0"/>
              <a:t>media</a:t>
            </a:r>
          </a:p>
          <a:p>
            <a:r>
              <a:rPr lang="en-US" altLang="zh-TW" dirty="0" smtClean="0"/>
              <a:t>Privacy </a:t>
            </a:r>
            <a:r>
              <a:rPr lang="en-US" altLang="zh-TW" dirty="0"/>
              <a:t>concerns in mobile marketing</a:t>
            </a:r>
            <a:endParaRPr lang="zh-TW" altLang="en-US" dirty="0"/>
          </a:p>
        </p:txBody>
      </p:sp>
    </p:spTree>
    <p:extLst>
      <p:ext uri="{BB962C8B-B14F-4D97-AF65-F5344CB8AC3E}">
        <p14:creationId xmlns:p14="http://schemas.microsoft.com/office/powerpoint/2010/main" val="15715491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Summary (1/4)</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40</a:t>
            </a:fld>
            <a:endParaRPr lang="zh-TW" altLang="en-US"/>
          </a:p>
        </p:txBody>
      </p:sp>
      <p:sp>
        <p:nvSpPr>
          <p:cNvPr id="4" name="內容版面配置區 3"/>
          <p:cNvSpPr>
            <a:spLocks noGrp="1"/>
          </p:cNvSpPr>
          <p:nvPr>
            <p:ph sz="quarter" idx="1"/>
          </p:nvPr>
        </p:nvSpPr>
        <p:spPr/>
        <p:txBody>
          <a:bodyPr>
            <a:normAutofit lnSpcReduction="10000"/>
          </a:bodyPr>
          <a:lstStyle/>
          <a:p>
            <a:r>
              <a:rPr lang="en-US" altLang="zh-TW" dirty="0"/>
              <a:t>Given the inevitability, what can </a:t>
            </a:r>
            <a:r>
              <a:rPr lang="en-US" altLang="zh-TW" dirty="0" err="1"/>
              <a:t>ubicomp</a:t>
            </a:r>
            <a:r>
              <a:rPr lang="en-US" altLang="zh-TW" dirty="0"/>
              <a:t> researchers do to prepare? Below are some suggestions</a:t>
            </a:r>
            <a:r>
              <a:rPr lang="en-US" altLang="zh-TW" dirty="0" smtClean="0"/>
              <a:t>:</a:t>
            </a:r>
          </a:p>
          <a:p>
            <a:pPr lvl="1"/>
            <a:r>
              <a:rPr lang="en-US" altLang="zh-TW" dirty="0" smtClean="0"/>
              <a:t>Design for ad-supported </a:t>
            </a:r>
            <a:r>
              <a:rPr lang="en-US" altLang="zh-TW" dirty="0" err="1" smtClean="0"/>
              <a:t>ubicomp</a:t>
            </a:r>
            <a:endParaRPr lang="en-US" altLang="zh-TW" dirty="0" smtClean="0"/>
          </a:p>
          <a:p>
            <a:pPr lvl="2"/>
            <a:r>
              <a:rPr lang="en-US" altLang="zh-TW" dirty="0" smtClean="0"/>
              <a:t>If some </a:t>
            </a:r>
            <a:r>
              <a:rPr lang="en-US" altLang="zh-TW" dirty="0" err="1" smtClean="0"/>
              <a:t>ubicomp</a:t>
            </a:r>
            <a:r>
              <a:rPr lang="en-US" altLang="zh-TW" dirty="0" smtClean="0"/>
              <a:t> services will eventually be supported by advertising, there must be underlying system protocols for accessing and presenting ads that are smoothly integrated into the experience. </a:t>
            </a:r>
          </a:p>
          <a:p>
            <a:pPr lvl="1"/>
            <a:r>
              <a:rPr lang="en-US" altLang="zh-TW" dirty="0"/>
              <a:t>Alternate business </a:t>
            </a:r>
            <a:r>
              <a:rPr lang="en-US" altLang="zh-TW" dirty="0" smtClean="0"/>
              <a:t>models</a:t>
            </a:r>
            <a:endParaRPr lang="en-US" altLang="zh-TW" dirty="0"/>
          </a:p>
          <a:p>
            <a:pPr lvl="2"/>
            <a:r>
              <a:rPr lang="en-US" altLang="zh-TW" dirty="0"/>
              <a:t>Alternate business models. If you find the idea of ad-supported </a:t>
            </a:r>
            <a:r>
              <a:rPr lang="en-US" altLang="zh-TW" dirty="0" err="1"/>
              <a:t>ubicomp</a:t>
            </a:r>
            <a:r>
              <a:rPr lang="en-US" altLang="zh-TW" dirty="0"/>
              <a:t> undesirable, seek different business models and prove their feasibility. Alternatives include open source, one-time fees, subscriptions, and donations</a:t>
            </a:r>
            <a:r>
              <a:rPr lang="en-US" altLang="zh-TW" dirty="0" smtClean="0"/>
              <a:t>.</a:t>
            </a:r>
            <a:endParaRPr lang="zh-TW" altLang="en-US" dirty="0" smtClean="0"/>
          </a:p>
        </p:txBody>
      </p:sp>
    </p:spTree>
    <p:extLst>
      <p:ext uri="{BB962C8B-B14F-4D97-AF65-F5344CB8AC3E}">
        <p14:creationId xmlns:p14="http://schemas.microsoft.com/office/powerpoint/2010/main" val="42032076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Summary </a:t>
            </a:r>
            <a:r>
              <a:rPr lang="en-US" altLang="zh-TW" dirty="0" smtClean="0"/>
              <a:t>(2/4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41</a:t>
            </a:fld>
            <a:endParaRPr lang="zh-TW" altLang="en-US"/>
          </a:p>
        </p:txBody>
      </p:sp>
      <p:sp>
        <p:nvSpPr>
          <p:cNvPr id="4" name="內容版面配置區 3"/>
          <p:cNvSpPr>
            <a:spLocks noGrp="1"/>
          </p:cNvSpPr>
          <p:nvPr>
            <p:ph sz="quarter" idx="1"/>
          </p:nvPr>
        </p:nvSpPr>
        <p:spPr/>
        <p:txBody>
          <a:bodyPr>
            <a:normAutofit/>
          </a:bodyPr>
          <a:lstStyle/>
          <a:p>
            <a:pPr lvl="1"/>
            <a:r>
              <a:rPr lang="en-US" altLang="zh-TW" dirty="0"/>
              <a:t>Seek to make ads more </a:t>
            </a:r>
            <a:r>
              <a:rPr lang="en-US" altLang="zh-TW" dirty="0" smtClean="0"/>
              <a:t>tolerable</a:t>
            </a:r>
          </a:p>
          <a:p>
            <a:pPr lvl="2"/>
            <a:r>
              <a:rPr lang="en-US" altLang="zh-TW" dirty="0" smtClean="0"/>
              <a:t>Not </a:t>
            </a:r>
            <a:r>
              <a:rPr lang="en-US" altLang="zh-TW" dirty="0"/>
              <a:t>surprisingly, a study showed that mobile ads considered entertaining or informative were perceived as most acceptable.51 With its emphasis on context awareness, </a:t>
            </a:r>
            <a:r>
              <a:rPr lang="en-US" altLang="zh-TW" dirty="0" err="1"/>
              <a:t>ubicomp</a:t>
            </a:r>
            <a:r>
              <a:rPr lang="en-US" altLang="zh-TW" dirty="0"/>
              <a:t> has the potential to make ads that inform at the right time. </a:t>
            </a:r>
          </a:p>
          <a:p>
            <a:pPr lvl="1"/>
            <a:r>
              <a:rPr lang="en-US" altLang="zh-TW" dirty="0" smtClean="0"/>
              <a:t>Understand </a:t>
            </a:r>
            <a:r>
              <a:rPr lang="en-US" altLang="zh-TW" dirty="0"/>
              <a:t>consumers’ privacy </a:t>
            </a:r>
            <a:r>
              <a:rPr lang="en-US" altLang="zh-TW" dirty="0" smtClean="0"/>
              <a:t>concerns</a:t>
            </a:r>
          </a:p>
          <a:p>
            <a:pPr lvl="2"/>
            <a:r>
              <a:rPr lang="en-US" altLang="zh-TW" dirty="0" smtClean="0"/>
              <a:t>Advertisers </a:t>
            </a:r>
            <a:r>
              <a:rPr lang="en-US" altLang="zh-TW" dirty="0"/>
              <a:t>want to know a lot about potential customers, but we need to understand how much information customers are willing to give about themselves. </a:t>
            </a:r>
            <a:endParaRPr lang="zh-TW" altLang="en-US" dirty="0"/>
          </a:p>
        </p:txBody>
      </p:sp>
    </p:spTree>
    <p:extLst>
      <p:ext uri="{BB962C8B-B14F-4D97-AF65-F5344CB8AC3E}">
        <p14:creationId xmlns:p14="http://schemas.microsoft.com/office/powerpoint/2010/main" val="42032076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Summary </a:t>
            </a:r>
            <a:r>
              <a:rPr lang="en-US" altLang="zh-TW" dirty="0" smtClean="0"/>
              <a:t>(3/4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42</a:t>
            </a:fld>
            <a:endParaRPr lang="zh-TW" altLang="en-US"/>
          </a:p>
        </p:txBody>
      </p:sp>
      <p:sp>
        <p:nvSpPr>
          <p:cNvPr id="4" name="內容版面配置區 3"/>
          <p:cNvSpPr>
            <a:spLocks noGrp="1"/>
          </p:cNvSpPr>
          <p:nvPr>
            <p:ph sz="quarter" idx="1"/>
          </p:nvPr>
        </p:nvSpPr>
        <p:spPr/>
        <p:txBody>
          <a:bodyPr/>
          <a:lstStyle/>
          <a:p>
            <a:pPr lvl="1"/>
            <a:r>
              <a:rPr lang="en-US" altLang="zh-TW" dirty="0"/>
              <a:t>Be aware of what advertisers </a:t>
            </a:r>
            <a:r>
              <a:rPr lang="en-US" altLang="zh-TW" dirty="0" smtClean="0"/>
              <a:t>want</a:t>
            </a:r>
          </a:p>
          <a:p>
            <a:pPr lvl="2"/>
            <a:r>
              <a:rPr lang="en-US" altLang="zh-TW" dirty="0" smtClean="0"/>
              <a:t>Here is to outline </a:t>
            </a:r>
            <a:r>
              <a:rPr lang="en-US" altLang="zh-TW" dirty="0"/>
              <a:t>some advertiser goals: targeting, feedback, knowing the customer, and consumer privacy. Also, it’s important to understand that although many ads overtly try to induce a purchase, advertisers are interested in more subtle persuasion. Advertisers try to build positive brand awareness, attempt to induce certain behavior (including non-buying behavior such as quitting smoking), and assure consumers after a purchase. </a:t>
            </a:r>
            <a:endParaRPr lang="zh-TW" altLang="en-US" dirty="0"/>
          </a:p>
        </p:txBody>
      </p:sp>
    </p:spTree>
    <p:extLst>
      <p:ext uri="{BB962C8B-B14F-4D97-AF65-F5344CB8AC3E}">
        <p14:creationId xmlns:p14="http://schemas.microsoft.com/office/powerpoint/2010/main" val="42032076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Summary </a:t>
            </a:r>
            <a:r>
              <a:rPr lang="en-US" altLang="zh-TW" dirty="0" smtClean="0"/>
              <a:t>(4/4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43</a:t>
            </a:fld>
            <a:endParaRPr lang="zh-TW" altLang="en-US"/>
          </a:p>
        </p:txBody>
      </p:sp>
      <p:sp>
        <p:nvSpPr>
          <p:cNvPr id="4" name="內容版面配置區 3"/>
          <p:cNvSpPr>
            <a:spLocks noGrp="1"/>
          </p:cNvSpPr>
          <p:nvPr>
            <p:ph sz="quarter" idx="1"/>
          </p:nvPr>
        </p:nvSpPr>
        <p:spPr/>
        <p:txBody>
          <a:bodyPr/>
          <a:lstStyle/>
          <a:p>
            <a:r>
              <a:rPr lang="en-US" altLang="zh-TW" dirty="0" err="1"/>
              <a:t>Ubicomp</a:t>
            </a:r>
            <a:r>
              <a:rPr lang="en-US" altLang="zh-TW" dirty="0"/>
              <a:t> technologies provide many things that advertisers want, whether or not this has been their intention. For our research field, the arrival of advertising gives us the chance to affect the future of advertising. We are in a position to increase the effectiveness of advertising, for better or for worse, but also to make advertising more helpful and private from the consumer’s point of view. </a:t>
            </a:r>
            <a:endParaRPr lang="zh-TW" altLang="en-US" dirty="0"/>
          </a:p>
        </p:txBody>
      </p:sp>
    </p:spTree>
    <p:extLst>
      <p:ext uri="{BB962C8B-B14F-4D97-AF65-F5344CB8AC3E}">
        <p14:creationId xmlns:p14="http://schemas.microsoft.com/office/powerpoint/2010/main" val="42032076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44</a:t>
            </a:fld>
            <a:endParaRPr lang="zh-TW" altLang="en-US"/>
          </a:p>
        </p:txBody>
      </p:sp>
      <p:sp>
        <p:nvSpPr>
          <p:cNvPr id="4" name="標題 3"/>
          <p:cNvSpPr>
            <a:spLocks noGrp="1"/>
          </p:cNvSpPr>
          <p:nvPr>
            <p:ph type="title"/>
          </p:nvPr>
        </p:nvSpPr>
        <p:spPr/>
        <p:txBody>
          <a:bodyPr>
            <a:normAutofit/>
          </a:bodyPr>
          <a:lstStyle/>
          <a:p>
            <a:r>
              <a:rPr lang="en-US" altLang="zh-TW" dirty="0"/>
              <a:t>Personalized </a:t>
            </a:r>
            <a:r>
              <a:rPr lang="en-US" altLang="zh-TW" dirty="0" smtClean="0"/>
              <a:t>Mobile Advertising</a:t>
            </a:r>
            <a:endParaRPr lang="zh-TW" altLang="en-US" dirty="0"/>
          </a:p>
        </p:txBody>
      </p:sp>
    </p:spTree>
    <p:extLst>
      <p:ext uri="{BB962C8B-B14F-4D97-AF65-F5344CB8AC3E}">
        <p14:creationId xmlns:p14="http://schemas.microsoft.com/office/powerpoint/2010/main" val="2096000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Comparison of </a:t>
            </a:r>
            <a:r>
              <a:rPr lang="en-US" altLang="zh-TW" dirty="0" smtClean="0"/>
              <a:t>Advertisement Media</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45</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1866752166"/>
              </p:ext>
            </p:extLst>
          </p:nvPr>
        </p:nvGraphicFramePr>
        <p:xfrm>
          <a:off x="323528" y="1556792"/>
          <a:ext cx="8424936" cy="5060355"/>
        </p:xfrm>
        <a:graphic>
          <a:graphicData uri="http://schemas.openxmlformats.org/drawingml/2006/table">
            <a:tbl>
              <a:tblPr firstRow="1" bandRow="1">
                <a:tableStyleId>{5C22544A-7EE6-4342-B048-85BDC9FD1C3A}</a:tableStyleId>
              </a:tblPr>
              <a:tblGrid>
                <a:gridCol w="1512168"/>
                <a:gridCol w="1296144"/>
                <a:gridCol w="1080120"/>
                <a:gridCol w="1224136"/>
                <a:gridCol w="1656184"/>
                <a:gridCol w="1656184"/>
              </a:tblGrid>
              <a:tr h="567063">
                <a:tc>
                  <a:txBody>
                    <a:bodyPr/>
                    <a:lstStyle/>
                    <a:p>
                      <a:r>
                        <a:rPr kumimoji="0" lang="en-US" altLang="zh-TW" sz="1600" b="0" i="0" u="none" strike="noStrike" kern="1200" baseline="0" dirty="0" smtClean="0">
                          <a:solidFill>
                            <a:schemeClr val="lt1"/>
                          </a:solidFill>
                          <a:latin typeface="+mn-lt"/>
                          <a:ea typeface="+mn-ea"/>
                          <a:cs typeface="+mn-cs"/>
                        </a:rPr>
                        <a:t>Media type</a:t>
                      </a:r>
                      <a:endParaRPr lang="zh-TW" altLang="en-US" sz="1600" dirty="0"/>
                    </a:p>
                  </a:txBody>
                  <a:tcPr/>
                </a:tc>
                <a:tc>
                  <a:txBody>
                    <a:bodyPr/>
                    <a:lstStyle/>
                    <a:p>
                      <a:r>
                        <a:rPr kumimoji="0" lang="en-US" altLang="zh-TW" sz="1600" b="0" i="0" u="none" strike="noStrike" kern="1200" baseline="0" dirty="0" smtClean="0">
                          <a:solidFill>
                            <a:schemeClr val="lt1"/>
                          </a:solidFill>
                          <a:latin typeface="+mn-lt"/>
                          <a:ea typeface="+mn-ea"/>
                          <a:cs typeface="+mn-cs"/>
                        </a:rPr>
                        <a:t>Magazine/newspaper</a:t>
                      </a:r>
                      <a:endParaRPr lang="zh-TW" altLang="en-US" sz="1600" dirty="0"/>
                    </a:p>
                  </a:txBody>
                  <a:tcPr/>
                </a:tc>
                <a:tc>
                  <a:txBody>
                    <a:bodyPr/>
                    <a:lstStyle/>
                    <a:p>
                      <a:r>
                        <a:rPr kumimoji="0" lang="en-US" altLang="zh-TW" sz="1600" b="0" i="0" u="none" strike="noStrike" kern="1200" baseline="0" dirty="0" smtClean="0">
                          <a:solidFill>
                            <a:schemeClr val="lt1"/>
                          </a:solidFill>
                          <a:latin typeface="+mn-lt"/>
                          <a:ea typeface="+mn-ea"/>
                          <a:cs typeface="+mn-cs"/>
                        </a:rPr>
                        <a:t>TV</a:t>
                      </a:r>
                      <a:endParaRPr lang="zh-TW" altLang="en-US" sz="1600" dirty="0"/>
                    </a:p>
                  </a:txBody>
                  <a:tcPr/>
                </a:tc>
                <a:tc>
                  <a:txBody>
                    <a:bodyPr/>
                    <a:lstStyle/>
                    <a:p>
                      <a:r>
                        <a:rPr kumimoji="0" lang="en-US" altLang="zh-TW" sz="1600" b="0" i="0" u="none" strike="noStrike" kern="1200" baseline="0" dirty="0" smtClean="0">
                          <a:solidFill>
                            <a:schemeClr val="lt1"/>
                          </a:solidFill>
                          <a:latin typeface="+mn-lt"/>
                          <a:ea typeface="+mn-ea"/>
                          <a:cs typeface="+mn-cs"/>
                        </a:rPr>
                        <a:t>Radio</a:t>
                      </a:r>
                      <a:endParaRPr lang="zh-TW" altLang="en-US" sz="1600" dirty="0"/>
                    </a:p>
                  </a:txBody>
                  <a:tcPr/>
                </a:tc>
                <a:tc>
                  <a:txBody>
                    <a:bodyPr/>
                    <a:lstStyle/>
                    <a:p>
                      <a:r>
                        <a:rPr kumimoji="0" lang="en-US" altLang="zh-TW" sz="1600" b="0" i="0" u="none" strike="noStrike" kern="1200" baseline="0" dirty="0" smtClean="0">
                          <a:solidFill>
                            <a:schemeClr val="lt1"/>
                          </a:solidFill>
                          <a:latin typeface="+mn-lt"/>
                          <a:ea typeface="+mn-ea"/>
                          <a:cs typeface="+mn-cs"/>
                        </a:rPr>
                        <a:t>Internet</a:t>
                      </a:r>
                      <a:endParaRPr lang="zh-TW" altLang="en-US" sz="1600" dirty="0"/>
                    </a:p>
                  </a:txBody>
                  <a:tcPr/>
                </a:tc>
                <a:tc>
                  <a:txBody>
                    <a:bodyPr/>
                    <a:lstStyle/>
                    <a:p>
                      <a:r>
                        <a:rPr kumimoji="0" lang="en-US" altLang="zh-TW" sz="1600" b="0" i="0" u="none" strike="noStrike" kern="1200" baseline="0" dirty="0" smtClean="0">
                          <a:solidFill>
                            <a:schemeClr val="lt1"/>
                          </a:solidFill>
                          <a:latin typeface="+mn-lt"/>
                          <a:ea typeface="+mn-ea"/>
                          <a:cs typeface="+mn-cs"/>
                        </a:rPr>
                        <a:t>Mobile (Wireless)</a:t>
                      </a:r>
                      <a:endParaRPr lang="zh-TW" altLang="en-US" sz="1600" dirty="0"/>
                    </a:p>
                  </a:txBody>
                  <a:tcPr/>
                </a:tc>
              </a:tr>
              <a:tr h="567063">
                <a:tc>
                  <a:txBody>
                    <a:bodyPr/>
                    <a:lstStyle/>
                    <a:p>
                      <a:r>
                        <a:rPr kumimoji="0" lang="en-US" altLang="zh-TW" sz="1600" b="0" i="0" u="none" strike="noStrike" kern="1200" baseline="0" dirty="0" smtClean="0">
                          <a:solidFill>
                            <a:schemeClr val="dk1"/>
                          </a:solidFill>
                          <a:latin typeface="+mn-lt"/>
                          <a:ea typeface="+mn-ea"/>
                          <a:cs typeface="+mn-cs"/>
                        </a:rPr>
                        <a:t>Transmitted media</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Text/picture/physical</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Video</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Voice</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Video/picture/text</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Video/picture/text</a:t>
                      </a:r>
                      <a:endParaRPr lang="zh-TW" altLang="en-US" sz="1600" dirty="0"/>
                    </a:p>
                  </a:txBody>
                  <a:tcPr/>
                </a:tc>
              </a:tr>
              <a:tr h="567063">
                <a:tc>
                  <a:txBody>
                    <a:bodyPr/>
                    <a:lstStyle/>
                    <a:p>
                      <a:r>
                        <a:rPr kumimoji="0" lang="en-US" altLang="zh-TW" sz="1600" b="0" i="0" u="none" strike="noStrike" kern="1200" baseline="0" dirty="0" smtClean="0">
                          <a:solidFill>
                            <a:schemeClr val="dk1"/>
                          </a:solidFill>
                          <a:latin typeface="+mn-lt"/>
                          <a:ea typeface="+mn-ea"/>
                          <a:cs typeface="+mn-cs"/>
                        </a:rPr>
                        <a:t>Delivery style</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Pull</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Push</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Push</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Pull and push</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Pull and push</a:t>
                      </a:r>
                      <a:endParaRPr lang="zh-TW" altLang="en-US" sz="1600" dirty="0"/>
                    </a:p>
                  </a:txBody>
                  <a:tcPr/>
                </a:tc>
              </a:tr>
              <a:tr h="567063">
                <a:tc>
                  <a:txBody>
                    <a:bodyPr/>
                    <a:lstStyle/>
                    <a:p>
                      <a:r>
                        <a:rPr kumimoji="0" lang="en-US" altLang="zh-TW" sz="1600" b="0" i="0" u="none" strike="noStrike" kern="1200" baseline="0" dirty="0" smtClean="0">
                          <a:solidFill>
                            <a:schemeClr val="dk1"/>
                          </a:solidFill>
                          <a:latin typeface="+mn-lt"/>
                          <a:ea typeface="+mn-ea"/>
                          <a:cs typeface="+mn-cs"/>
                        </a:rPr>
                        <a:t>Involvement</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Medium</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Low</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Low</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High</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High</a:t>
                      </a:r>
                      <a:endParaRPr lang="zh-TW" altLang="en-US" sz="1600" dirty="0"/>
                    </a:p>
                  </a:txBody>
                  <a:tcPr/>
                </a:tc>
              </a:tr>
              <a:tr h="567063">
                <a:tc>
                  <a:txBody>
                    <a:bodyPr/>
                    <a:lstStyle/>
                    <a:p>
                      <a:r>
                        <a:rPr kumimoji="0" lang="en-US" altLang="zh-TW" sz="1600" b="0" i="0" u="none" strike="noStrike" kern="1200" baseline="0" dirty="0" smtClean="0">
                          <a:solidFill>
                            <a:schemeClr val="dk1"/>
                          </a:solidFill>
                          <a:latin typeface="+mn-lt"/>
                          <a:ea typeface="+mn-ea"/>
                          <a:cs typeface="+mn-cs"/>
                        </a:rPr>
                        <a:t>Target market</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Specific target market</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Mass market</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Specific target market</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Mass market and segmented</a:t>
                      </a:r>
                    </a:p>
                    <a:p>
                      <a:r>
                        <a:rPr kumimoji="0" lang="en-US" altLang="zh-TW" sz="1600" b="0" i="0" u="none" strike="noStrike" kern="1200" baseline="0" dirty="0" smtClean="0">
                          <a:solidFill>
                            <a:schemeClr val="dk1"/>
                          </a:solidFill>
                          <a:latin typeface="+mn-lt"/>
                          <a:ea typeface="+mn-ea"/>
                          <a:cs typeface="+mn-cs"/>
                        </a:rPr>
                        <a:t>personalized market</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Mass market and segmented</a:t>
                      </a:r>
                    </a:p>
                    <a:p>
                      <a:r>
                        <a:rPr kumimoji="0" lang="en-US" altLang="zh-TW" sz="1600" b="0" i="0" u="none" strike="noStrike" kern="1200" baseline="0" dirty="0" smtClean="0">
                          <a:solidFill>
                            <a:schemeClr val="dk1"/>
                          </a:solidFill>
                          <a:latin typeface="+mn-lt"/>
                          <a:ea typeface="+mn-ea"/>
                          <a:cs typeface="+mn-cs"/>
                        </a:rPr>
                        <a:t>personalized market</a:t>
                      </a:r>
                      <a:endParaRPr lang="zh-TW" altLang="en-US" sz="1600" dirty="0"/>
                    </a:p>
                  </a:txBody>
                  <a:tcPr/>
                </a:tc>
              </a:tr>
              <a:tr h="567063">
                <a:tc>
                  <a:txBody>
                    <a:bodyPr/>
                    <a:lstStyle/>
                    <a:p>
                      <a:r>
                        <a:rPr kumimoji="0" lang="en-US" altLang="zh-TW" sz="1600" b="0" i="0" u="none" strike="noStrike" kern="1200" baseline="0" dirty="0" smtClean="0">
                          <a:solidFill>
                            <a:schemeClr val="dk1"/>
                          </a:solidFill>
                          <a:latin typeface="+mn-lt"/>
                          <a:ea typeface="+mn-ea"/>
                          <a:cs typeface="+mn-cs"/>
                        </a:rPr>
                        <a:t>Content</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Detailed</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Limited</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Limited</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Detailed</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Limited</a:t>
                      </a:r>
                      <a:endParaRPr lang="zh-TW" altLang="en-US" sz="1600" dirty="0"/>
                    </a:p>
                  </a:txBody>
                  <a:tcPr/>
                </a:tc>
              </a:tr>
              <a:tr h="567063">
                <a:tc>
                  <a:txBody>
                    <a:bodyPr/>
                    <a:lstStyle/>
                    <a:p>
                      <a:r>
                        <a:rPr kumimoji="0" lang="en-US" altLang="zh-TW" sz="1300" b="0" i="0" u="none" strike="noStrike" kern="1200" baseline="0" dirty="0" smtClean="0">
                          <a:solidFill>
                            <a:schemeClr val="dk1"/>
                          </a:solidFill>
                          <a:latin typeface="+mn-lt"/>
                          <a:ea typeface="+mn-ea"/>
                          <a:cs typeface="+mn-cs"/>
                        </a:rPr>
                        <a:t>Personalization</a:t>
                      </a:r>
                      <a:endParaRPr lang="zh-TW" altLang="en-US" sz="1300" dirty="0"/>
                    </a:p>
                  </a:txBody>
                  <a:tcPr/>
                </a:tc>
                <a:tc>
                  <a:txBody>
                    <a:bodyPr/>
                    <a:lstStyle/>
                    <a:p>
                      <a:r>
                        <a:rPr kumimoji="0" lang="en-US" altLang="zh-TW" sz="1600" b="0" i="0" u="none" strike="noStrike" kern="1200" baseline="0" dirty="0" smtClean="0">
                          <a:solidFill>
                            <a:schemeClr val="dk1"/>
                          </a:solidFill>
                          <a:latin typeface="+mn-lt"/>
                          <a:ea typeface="+mn-ea"/>
                          <a:cs typeface="+mn-cs"/>
                        </a:rPr>
                        <a:t>Medium</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Difficult</a:t>
                      </a:r>
                      <a:endParaRPr lang="zh-TW"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baseline="0" dirty="0" smtClean="0">
                          <a:solidFill>
                            <a:schemeClr val="dk1"/>
                          </a:solidFill>
                          <a:latin typeface="+mn-lt"/>
                          <a:ea typeface="+mn-ea"/>
                          <a:cs typeface="+mn-cs"/>
                        </a:rPr>
                        <a:t>Medium</a:t>
                      </a:r>
                      <a:endParaRPr lang="zh-TW" altLang="en-US" sz="1600" dirty="0" smtClean="0"/>
                    </a:p>
                  </a:txBody>
                  <a:tcPr/>
                </a:tc>
                <a:tc>
                  <a:txBody>
                    <a:bodyPr/>
                    <a:lstStyle/>
                    <a:p>
                      <a:r>
                        <a:rPr kumimoji="0" lang="en-US" altLang="zh-TW" sz="1600" b="0" i="0" u="none" strike="noStrike" kern="1200" baseline="0" dirty="0" smtClean="0">
                          <a:solidFill>
                            <a:schemeClr val="dk1"/>
                          </a:solidFill>
                          <a:latin typeface="+mn-lt"/>
                          <a:ea typeface="+mn-ea"/>
                          <a:cs typeface="+mn-cs"/>
                        </a:rPr>
                        <a:t>Easy</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Easy</a:t>
                      </a:r>
                      <a:endParaRPr lang="zh-TW" altLang="en-US" sz="1600" dirty="0"/>
                    </a:p>
                  </a:txBody>
                  <a:tcPr/>
                </a:tc>
              </a:tr>
              <a:tr h="567063">
                <a:tc>
                  <a:txBody>
                    <a:bodyPr/>
                    <a:lstStyle/>
                    <a:p>
                      <a:r>
                        <a:rPr kumimoji="0" lang="en-US" altLang="zh-TW" sz="1300" b="0" i="0" u="none" strike="noStrike" kern="1200" baseline="0" dirty="0" smtClean="0">
                          <a:solidFill>
                            <a:schemeClr val="dk1"/>
                          </a:solidFill>
                          <a:latin typeface="+mn-lt"/>
                          <a:ea typeface="+mn-ea"/>
                          <a:cs typeface="+mn-cs"/>
                        </a:rPr>
                        <a:t>Communications</a:t>
                      </a:r>
                      <a:endParaRPr lang="zh-TW" altLang="en-US" sz="1300" dirty="0"/>
                    </a:p>
                  </a:txBody>
                  <a:tcPr/>
                </a:tc>
                <a:tc>
                  <a:txBody>
                    <a:bodyPr/>
                    <a:lstStyle/>
                    <a:p>
                      <a:r>
                        <a:rPr kumimoji="0" lang="en-US" altLang="zh-TW" sz="1600" b="0" i="0" u="none" strike="noStrike" kern="1200" baseline="0" dirty="0" smtClean="0">
                          <a:solidFill>
                            <a:schemeClr val="dk1"/>
                          </a:solidFill>
                          <a:latin typeface="+mn-lt"/>
                          <a:ea typeface="+mn-ea"/>
                          <a:cs typeface="+mn-cs"/>
                        </a:rPr>
                        <a:t>One-way</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One-way</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One-way</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Two-way</a:t>
                      </a:r>
                      <a:endParaRPr lang="zh-TW" altLang="en-US" sz="1600" dirty="0"/>
                    </a:p>
                  </a:txBody>
                  <a:tcPr/>
                </a:tc>
                <a:tc>
                  <a:txBody>
                    <a:bodyPr/>
                    <a:lstStyle/>
                    <a:p>
                      <a:r>
                        <a:rPr kumimoji="0" lang="en-US" altLang="zh-TW" sz="1600" b="0" i="0" u="none" strike="noStrike" kern="1200" baseline="0" dirty="0" smtClean="0">
                          <a:solidFill>
                            <a:schemeClr val="dk1"/>
                          </a:solidFill>
                          <a:latin typeface="+mn-lt"/>
                          <a:ea typeface="+mn-ea"/>
                          <a:cs typeface="+mn-cs"/>
                        </a:rPr>
                        <a:t>Two-way</a:t>
                      </a:r>
                      <a:endParaRPr lang="zh-TW" altLang="en-US" sz="1600" dirty="0"/>
                    </a:p>
                  </a:txBody>
                  <a:tcPr/>
                </a:tc>
              </a:tr>
            </a:tbl>
          </a:graphicData>
        </a:graphic>
      </p:graphicFrame>
    </p:spTree>
    <p:extLst>
      <p:ext uri="{BB962C8B-B14F-4D97-AF65-F5344CB8AC3E}">
        <p14:creationId xmlns:p14="http://schemas.microsoft.com/office/powerpoint/2010/main" val="117800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Three Types for Mobile advertisements (1/2)</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46</a:t>
            </a:fld>
            <a:endParaRPr lang="zh-TW" altLang="en-US"/>
          </a:p>
        </p:txBody>
      </p:sp>
      <p:sp>
        <p:nvSpPr>
          <p:cNvPr id="4" name="內容版面配置區 3"/>
          <p:cNvSpPr>
            <a:spLocks noGrp="1"/>
          </p:cNvSpPr>
          <p:nvPr>
            <p:ph sz="quarter" idx="1"/>
          </p:nvPr>
        </p:nvSpPr>
        <p:spPr/>
        <p:txBody>
          <a:bodyPr>
            <a:normAutofit/>
          </a:bodyPr>
          <a:lstStyle/>
          <a:p>
            <a:r>
              <a:rPr lang="en-US" altLang="zh-TW" dirty="0"/>
              <a:t>Permission-based </a:t>
            </a:r>
            <a:r>
              <a:rPr lang="en-US" altLang="zh-TW" dirty="0" smtClean="0"/>
              <a:t>advertising</a:t>
            </a:r>
          </a:p>
          <a:p>
            <a:pPr lvl="1"/>
            <a:r>
              <a:rPr lang="en-US" altLang="zh-TW" dirty="0" smtClean="0"/>
              <a:t>permission-based </a:t>
            </a:r>
            <a:r>
              <a:rPr lang="en-US" altLang="zh-TW" dirty="0"/>
              <a:t>advertising sends messages on specific goods and services targeted at </a:t>
            </a:r>
            <a:r>
              <a:rPr lang="en-US" altLang="zh-TW" dirty="0" smtClean="0"/>
              <a:t>individuals who </a:t>
            </a:r>
            <a:r>
              <a:rPr lang="en-US" altLang="zh-TW" dirty="0"/>
              <a:t>show a clear willingness to receive advertisements. Therefore, if </a:t>
            </a:r>
            <a:r>
              <a:rPr lang="en-US" altLang="zh-TW" dirty="0" smtClean="0"/>
              <a:t>mobile-advertisement-related </a:t>
            </a:r>
            <a:r>
              <a:rPr lang="en-US" altLang="zh-TW" dirty="0"/>
              <a:t>businesses can </a:t>
            </a:r>
            <a:r>
              <a:rPr lang="en-US" altLang="zh-TW" dirty="0" smtClean="0"/>
              <a:t>obtain the </a:t>
            </a:r>
            <a:r>
              <a:rPr lang="en-US" altLang="zh-TW" dirty="0"/>
              <a:t>user's permission to send messages, then user acceptance will be relatively </a:t>
            </a:r>
            <a:r>
              <a:rPr lang="en-US" altLang="zh-TW" dirty="0" smtClean="0"/>
              <a:t>high.</a:t>
            </a:r>
            <a:endParaRPr lang="en-US" altLang="zh-TW" dirty="0"/>
          </a:p>
          <a:p>
            <a:r>
              <a:rPr lang="en-US" altLang="zh-TW" dirty="0" smtClean="0"/>
              <a:t>Incentive-based advertising</a:t>
            </a:r>
          </a:p>
          <a:p>
            <a:pPr lvl="1"/>
            <a:r>
              <a:rPr lang="en-US" altLang="zh-TW" dirty="0" smtClean="0"/>
              <a:t>incentive-based </a:t>
            </a:r>
            <a:r>
              <a:rPr lang="en-US" altLang="zh-TW" dirty="0"/>
              <a:t>advertising provides individuals with incentives to agree to receive </a:t>
            </a:r>
            <a:r>
              <a:rPr lang="en-US" altLang="zh-TW" dirty="0" smtClean="0"/>
              <a:t>advertisements for </a:t>
            </a:r>
            <a:r>
              <a:rPr lang="en-US" altLang="zh-TW" dirty="0"/>
              <a:t>promotional events. </a:t>
            </a:r>
            <a:r>
              <a:rPr lang="en-US" altLang="zh-TW" dirty="0" smtClean="0"/>
              <a:t>Consumer </a:t>
            </a:r>
            <a:r>
              <a:rPr lang="en-US" altLang="zh-TW" dirty="0"/>
              <a:t>willingness to accept this type of advertising is </a:t>
            </a:r>
            <a:r>
              <a:rPr lang="en-US" altLang="zh-TW" dirty="0" smtClean="0"/>
              <a:t>relatively high.</a:t>
            </a:r>
            <a:endParaRPr lang="en-US" altLang="zh-TW" dirty="0"/>
          </a:p>
        </p:txBody>
      </p:sp>
    </p:spTree>
    <p:extLst>
      <p:ext uri="{BB962C8B-B14F-4D97-AF65-F5344CB8AC3E}">
        <p14:creationId xmlns:p14="http://schemas.microsoft.com/office/powerpoint/2010/main" val="8366328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Three Types for Mobile advertisements </a:t>
            </a:r>
            <a:r>
              <a:rPr lang="en-US" altLang="zh-TW" dirty="0" smtClean="0"/>
              <a:t>(2/2</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47</a:t>
            </a:fld>
            <a:endParaRPr lang="zh-TW" altLang="en-US"/>
          </a:p>
        </p:txBody>
      </p:sp>
      <p:sp>
        <p:nvSpPr>
          <p:cNvPr id="4" name="內容版面配置區 3"/>
          <p:cNvSpPr>
            <a:spLocks noGrp="1"/>
          </p:cNvSpPr>
          <p:nvPr>
            <p:ph sz="quarter" idx="1"/>
          </p:nvPr>
        </p:nvSpPr>
        <p:spPr/>
        <p:txBody>
          <a:bodyPr>
            <a:normAutofit/>
          </a:bodyPr>
          <a:lstStyle/>
          <a:p>
            <a:r>
              <a:rPr lang="en-US" altLang="zh-TW" dirty="0"/>
              <a:t>Location-based </a:t>
            </a:r>
            <a:r>
              <a:rPr lang="en-US" altLang="zh-TW" dirty="0" smtClean="0"/>
              <a:t>advertising</a:t>
            </a:r>
          </a:p>
          <a:p>
            <a:pPr lvl="1"/>
            <a:r>
              <a:rPr lang="en-US" altLang="zh-TW" dirty="0" smtClean="0"/>
              <a:t>location-based </a:t>
            </a:r>
            <a:r>
              <a:rPr lang="en-US" altLang="zh-TW" dirty="0"/>
              <a:t>advertising sends advertisements associated with an individual's current location or destination. Location-based services can ascertain the exact location of a user via mobile devices and wireless networks, allowing advertisers to provide location-related real-time messaging </a:t>
            </a:r>
            <a:r>
              <a:rPr lang="en-US" altLang="zh-TW" dirty="0" smtClean="0"/>
              <a:t>services. </a:t>
            </a:r>
            <a:r>
              <a:rPr lang="en-US" altLang="zh-TW" dirty="0"/>
              <a:t>Therefore, not only can mobile </a:t>
            </a:r>
            <a:r>
              <a:rPr lang="en-US" altLang="zh-TW" dirty="0" smtClean="0"/>
              <a:t>advertisements provide </a:t>
            </a:r>
            <a:r>
              <a:rPr lang="en-US" altLang="zh-TW" dirty="0"/>
              <a:t>rich and diverse multimedia content, but they are also no longer limited by time, place, or other factors when </a:t>
            </a:r>
            <a:r>
              <a:rPr lang="en-US" altLang="zh-TW" dirty="0" smtClean="0"/>
              <a:t>conducting real-time </a:t>
            </a:r>
            <a:r>
              <a:rPr lang="en-US" altLang="zh-TW" dirty="0"/>
              <a:t>interactive communication, giving the mobile advertising market huge potential business opportunities.</a:t>
            </a:r>
            <a:endParaRPr lang="zh-TW" altLang="en-US" dirty="0"/>
          </a:p>
        </p:txBody>
      </p:sp>
    </p:spTree>
    <p:extLst>
      <p:ext uri="{BB962C8B-B14F-4D97-AF65-F5344CB8AC3E}">
        <p14:creationId xmlns:p14="http://schemas.microsoft.com/office/powerpoint/2010/main" val="28577068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Research Topics for Mobile Advertising (1/2)</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48</a:t>
            </a:fld>
            <a:endParaRPr lang="zh-TW" altLang="en-US"/>
          </a:p>
        </p:txBody>
      </p:sp>
      <p:sp>
        <p:nvSpPr>
          <p:cNvPr id="4" name="內容版面配置區 3"/>
          <p:cNvSpPr>
            <a:spLocks noGrp="1"/>
          </p:cNvSpPr>
          <p:nvPr>
            <p:ph sz="quarter" idx="1"/>
          </p:nvPr>
        </p:nvSpPr>
        <p:spPr/>
        <p:txBody>
          <a:bodyPr/>
          <a:lstStyle/>
          <a:p>
            <a:r>
              <a:rPr lang="en-US" altLang="zh-TW" dirty="0"/>
              <a:t>Contextualized mobile </a:t>
            </a:r>
            <a:r>
              <a:rPr lang="en-US" altLang="zh-TW" dirty="0" smtClean="0"/>
              <a:t>advertising</a:t>
            </a:r>
          </a:p>
          <a:p>
            <a:r>
              <a:rPr lang="en-US" altLang="zh-TW" dirty="0"/>
              <a:t>Location-based </a:t>
            </a:r>
            <a:r>
              <a:rPr lang="en-US" altLang="zh-TW" dirty="0" smtClean="0"/>
              <a:t>Services</a:t>
            </a:r>
          </a:p>
          <a:p>
            <a:r>
              <a:rPr lang="en-US" altLang="zh-TW" dirty="0"/>
              <a:t>Consumer </a:t>
            </a:r>
            <a:r>
              <a:rPr lang="en-US" altLang="zh-TW" dirty="0" smtClean="0"/>
              <a:t>attitude</a:t>
            </a:r>
          </a:p>
          <a:p>
            <a:r>
              <a:rPr lang="en-US" altLang="zh-TW" dirty="0"/>
              <a:t>Factors influencing consumers' </a:t>
            </a:r>
            <a:r>
              <a:rPr lang="en-US" altLang="zh-TW" dirty="0" smtClean="0"/>
              <a:t>acceptance</a:t>
            </a:r>
          </a:p>
          <a:p>
            <a:r>
              <a:rPr lang="en-US" altLang="zh-TW" dirty="0"/>
              <a:t>Advertising platform </a:t>
            </a:r>
            <a:r>
              <a:rPr lang="en-US" altLang="zh-TW" dirty="0" smtClean="0"/>
              <a:t>management</a:t>
            </a:r>
          </a:p>
          <a:p>
            <a:r>
              <a:rPr lang="en-US" altLang="zh-TW" dirty="0"/>
              <a:t>Influence of content presentation </a:t>
            </a:r>
            <a:r>
              <a:rPr lang="en-US" altLang="zh-TW" dirty="0" smtClean="0"/>
              <a:t>methods</a:t>
            </a:r>
          </a:p>
          <a:p>
            <a:r>
              <a:rPr lang="en-US" altLang="zh-TW" dirty="0"/>
              <a:t>Mobile advertising influence on consumer </a:t>
            </a:r>
            <a:r>
              <a:rPr lang="en-US" altLang="zh-TW" dirty="0" smtClean="0"/>
              <a:t>perception</a:t>
            </a:r>
          </a:p>
          <a:p>
            <a:r>
              <a:rPr lang="en-US" altLang="zh-TW" dirty="0"/>
              <a:t>Business </a:t>
            </a:r>
            <a:r>
              <a:rPr lang="en-US" altLang="zh-TW" dirty="0" smtClean="0"/>
              <a:t>model</a:t>
            </a:r>
          </a:p>
        </p:txBody>
      </p:sp>
    </p:spTree>
    <p:extLst>
      <p:ext uri="{BB962C8B-B14F-4D97-AF65-F5344CB8AC3E}">
        <p14:creationId xmlns:p14="http://schemas.microsoft.com/office/powerpoint/2010/main" val="2747417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Research Topics for Mobile Advertising (2/2</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49</a:t>
            </a:fld>
            <a:endParaRPr lang="zh-TW" altLang="en-US"/>
          </a:p>
        </p:txBody>
      </p:sp>
      <p:sp>
        <p:nvSpPr>
          <p:cNvPr id="4" name="內容版面配置區 3"/>
          <p:cNvSpPr>
            <a:spLocks noGrp="1"/>
          </p:cNvSpPr>
          <p:nvPr>
            <p:ph sz="quarter" idx="1"/>
          </p:nvPr>
        </p:nvSpPr>
        <p:spPr/>
        <p:txBody>
          <a:bodyPr/>
          <a:lstStyle/>
          <a:p>
            <a:r>
              <a:rPr lang="en-US" altLang="zh-TW" dirty="0"/>
              <a:t>Relationship between consumer attitude and presentation </a:t>
            </a:r>
            <a:r>
              <a:rPr lang="en-US" altLang="zh-TW" dirty="0" smtClean="0"/>
              <a:t>style</a:t>
            </a:r>
          </a:p>
          <a:p>
            <a:r>
              <a:rPr lang="en-US" altLang="zh-TW" dirty="0" smtClean="0"/>
              <a:t>Policy issues</a:t>
            </a:r>
          </a:p>
          <a:p>
            <a:r>
              <a:rPr lang="en-US" altLang="zh-TW" dirty="0"/>
              <a:t>Personalized mobile </a:t>
            </a:r>
            <a:r>
              <a:rPr lang="en-US" altLang="zh-TW" dirty="0" smtClean="0"/>
              <a:t>advertisement</a:t>
            </a:r>
          </a:p>
          <a:p>
            <a:r>
              <a:rPr lang="en-US" altLang="zh-TW" dirty="0"/>
              <a:t>Consumer </a:t>
            </a:r>
            <a:r>
              <a:rPr lang="en-US" altLang="zh-TW" dirty="0" smtClean="0"/>
              <a:t>behavior</a:t>
            </a:r>
          </a:p>
          <a:p>
            <a:r>
              <a:rPr lang="en-US" altLang="zh-TW" dirty="0" smtClean="0"/>
              <a:t>… and more</a:t>
            </a:r>
            <a:endParaRPr lang="zh-TW" altLang="en-US" dirty="0"/>
          </a:p>
        </p:txBody>
      </p:sp>
    </p:spTree>
    <p:extLst>
      <p:ext uri="{BB962C8B-B14F-4D97-AF65-F5344CB8AC3E}">
        <p14:creationId xmlns:p14="http://schemas.microsoft.com/office/powerpoint/2010/main" val="8516038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Mobile marketing: Classification of mobile marketing applications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5</a:t>
            </a:fld>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4088970309"/>
              </p:ext>
            </p:extLst>
          </p:nvPr>
        </p:nvGraphicFramePr>
        <p:xfrm>
          <a:off x="467544" y="1623784"/>
          <a:ext cx="8244408" cy="4541520"/>
        </p:xfrm>
        <a:graphic>
          <a:graphicData uri="http://schemas.openxmlformats.org/drawingml/2006/table">
            <a:tbl>
              <a:tblPr firstRow="1" bandRow="1">
                <a:tableStyleId>{5C22544A-7EE6-4342-B048-85BDC9FD1C3A}</a:tableStyleId>
              </a:tblPr>
              <a:tblGrid>
                <a:gridCol w="1584176"/>
                <a:gridCol w="3168352"/>
                <a:gridCol w="3491880"/>
              </a:tblGrid>
              <a:tr h="699162">
                <a:tc>
                  <a:txBody>
                    <a:bodyPr/>
                    <a:lstStyle/>
                    <a:p>
                      <a:endParaRPr lang="zh-TW" altLang="en-US" dirty="0"/>
                    </a:p>
                  </a:txBody>
                  <a:tcPr/>
                </a:tc>
                <a:tc>
                  <a:txBody>
                    <a:bodyPr/>
                    <a:lstStyle/>
                    <a:p>
                      <a:pPr algn="ctr"/>
                      <a:r>
                        <a:rPr kumimoji="0" lang="en-US" altLang="zh-TW" sz="2000" b="0" i="0" u="none" strike="noStrike" kern="1200" baseline="0" dirty="0" smtClean="0">
                          <a:solidFill>
                            <a:schemeClr val="lt1"/>
                          </a:solidFill>
                          <a:latin typeface="Tahoma" pitchFamily="34" charset="0"/>
                          <a:ea typeface="Tahoma" pitchFamily="34" charset="0"/>
                          <a:cs typeface="Tahoma" pitchFamily="34" charset="0"/>
                        </a:rPr>
                        <a:t>Trigger of communication</a:t>
                      </a:r>
                    </a:p>
                    <a:p>
                      <a:pPr algn="ctr"/>
                      <a:endParaRPr kumimoji="0" lang="en-US" altLang="zh-TW" sz="800" b="0" i="0" u="none" strike="noStrike" kern="1200" baseline="0" dirty="0" smtClean="0">
                        <a:solidFill>
                          <a:schemeClr val="lt1"/>
                        </a:solidFill>
                        <a:latin typeface="Tahoma" pitchFamily="34" charset="0"/>
                        <a:ea typeface="Tahoma" pitchFamily="34" charset="0"/>
                        <a:cs typeface="Tahoma" pitchFamily="34" charset="0"/>
                      </a:endParaRPr>
                    </a:p>
                    <a:p>
                      <a:pPr algn="ctr"/>
                      <a:r>
                        <a:rPr kumimoji="0" lang="en-US" altLang="zh-TW" sz="2000" b="1" i="0" u="none" strike="noStrike" kern="1200" baseline="0" dirty="0" smtClean="0">
                          <a:solidFill>
                            <a:schemeClr val="lt1"/>
                          </a:solidFill>
                          <a:latin typeface="Tahoma" pitchFamily="34" charset="0"/>
                          <a:ea typeface="Tahoma" pitchFamily="34" charset="0"/>
                          <a:cs typeface="Tahoma" pitchFamily="34" charset="0"/>
                        </a:rPr>
                        <a:t>Push</a:t>
                      </a:r>
                      <a:endParaRPr lang="zh-TW" altLang="en-US" sz="2000" b="1" dirty="0">
                        <a:latin typeface="Tahoma" pitchFamily="34" charset="0"/>
                        <a:cs typeface="Tahom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baseline="0" dirty="0" smtClean="0">
                          <a:solidFill>
                            <a:schemeClr val="lt1"/>
                          </a:solidFill>
                          <a:latin typeface="Tahoma" pitchFamily="34" charset="0"/>
                          <a:ea typeface="Tahoma" pitchFamily="34" charset="0"/>
                          <a:cs typeface="Tahoma" pitchFamily="34" charset="0"/>
                        </a:rPr>
                        <a:t>Trigger of communication</a:t>
                      </a:r>
                    </a:p>
                    <a:p>
                      <a:pPr marL="0" marR="0" indent="0" algn="ctr" defTabSz="914400" rtl="0" eaLnBrk="1" fontAlgn="auto" latinLnBrk="0" hangingPunct="1">
                        <a:lnSpc>
                          <a:spcPct val="100000"/>
                        </a:lnSpc>
                        <a:spcBef>
                          <a:spcPts val="0"/>
                        </a:spcBef>
                        <a:spcAft>
                          <a:spcPts val="0"/>
                        </a:spcAft>
                        <a:buClrTx/>
                        <a:buSzTx/>
                        <a:buFontTx/>
                        <a:buNone/>
                        <a:tabLst/>
                        <a:defRPr/>
                      </a:pPr>
                      <a:endParaRPr kumimoji="0" lang="en-US" altLang="zh-TW" sz="800" b="0" i="0" u="none" strike="noStrike" kern="1200" baseline="0" dirty="0" smtClean="0">
                        <a:solidFill>
                          <a:schemeClr val="lt1"/>
                        </a:solidFill>
                        <a:latin typeface="Tahoma" pitchFamily="34" charset="0"/>
                        <a:ea typeface="Tahoma" pitchFamily="34" charset="0"/>
                        <a:cs typeface="Tahoma" pitchFamily="34" charset="0"/>
                      </a:endParaRPr>
                    </a:p>
                    <a:p>
                      <a:pPr algn="ctr"/>
                      <a:r>
                        <a:rPr kumimoji="0" lang="en-US" altLang="zh-TW" sz="2000" b="1" i="0" u="none" strike="noStrike" kern="1200" baseline="0" dirty="0" smtClean="0">
                          <a:solidFill>
                            <a:schemeClr val="lt1"/>
                          </a:solidFill>
                          <a:latin typeface="Tahoma" pitchFamily="34" charset="0"/>
                          <a:ea typeface="Tahoma" pitchFamily="34" charset="0"/>
                          <a:cs typeface="Tahoma" pitchFamily="34" charset="0"/>
                        </a:rPr>
                        <a:t>Pull</a:t>
                      </a:r>
                      <a:endParaRPr lang="zh-TW" altLang="en-US" sz="2000" b="1" dirty="0">
                        <a:latin typeface="Tahoma" pitchFamily="34" charset="0"/>
                        <a:cs typeface="Tahoma" pitchFamily="34" charset="0"/>
                      </a:endParaRPr>
                    </a:p>
                  </a:txBody>
                  <a:tcPr/>
                </a:tc>
              </a:tr>
              <a:tr h="1718011">
                <a:tc>
                  <a:txBody>
                    <a:bodyPr/>
                    <a:lstStyle/>
                    <a:p>
                      <a:r>
                        <a:rPr kumimoji="0" lang="en-US" altLang="zh-TW" sz="2000" b="0" i="0" u="none" strike="noStrike" kern="1200" baseline="0" dirty="0" smtClean="0">
                          <a:solidFill>
                            <a:schemeClr val="dk1"/>
                          </a:solidFill>
                          <a:latin typeface="Tahoma" pitchFamily="34" charset="0"/>
                          <a:ea typeface="Tahoma" pitchFamily="34" charset="0"/>
                          <a:cs typeface="Tahoma" pitchFamily="34" charset="0"/>
                        </a:rPr>
                        <a:t>Degree of consumer</a:t>
                      </a:r>
                    </a:p>
                    <a:p>
                      <a:r>
                        <a:rPr kumimoji="0" lang="en-US" altLang="zh-TW" sz="2000" b="0" i="0" u="none" strike="noStrike" kern="1200" baseline="0" dirty="0" smtClean="0">
                          <a:solidFill>
                            <a:schemeClr val="dk1"/>
                          </a:solidFill>
                          <a:latin typeface="Tahoma" pitchFamily="34" charset="0"/>
                          <a:ea typeface="Tahoma" pitchFamily="34" charset="0"/>
                          <a:cs typeface="Tahoma" pitchFamily="34" charset="0"/>
                        </a:rPr>
                        <a:t>knowledge</a:t>
                      </a:r>
                    </a:p>
                    <a:p>
                      <a:endParaRPr kumimoji="0" lang="en-US" altLang="zh-TW" sz="800" b="0" i="0" u="none" strike="noStrike" kern="1200" baseline="0" dirty="0" smtClean="0">
                        <a:solidFill>
                          <a:schemeClr val="dk1"/>
                        </a:solidFill>
                        <a:latin typeface="Tahoma" pitchFamily="34" charset="0"/>
                        <a:ea typeface="Tahoma" pitchFamily="34" charset="0"/>
                        <a:cs typeface="Tahoma" pitchFamily="34" charset="0"/>
                      </a:endParaRPr>
                    </a:p>
                    <a:p>
                      <a:pPr algn="r"/>
                      <a:r>
                        <a:rPr kumimoji="0" lang="en-US" altLang="zh-TW" sz="2000" b="1" i="0" u="none" strike="noStrike" kern="1200" baseline="0" dirty="0" smtClean="0">
                          <a:solidFill>
                            <a:schemeClr val="dk1"/>
                          </a:solidFill>
                          <a:latin typeface="Tahoma" pitchFamily="34" charset="0"/>
                          <a:ea typeface="Tahoma" pitchFamily="34" charset="0"/>
                          <a:cs typeface="Tahoma" pitchFamily="34" charset="0"/>
                        </a:rPr>
                        <a:t>High</a:t>
                      </a:r>
                      <a:endParaRPr lang="zh-TW" altLang="en-US" sz="2000" b="1" dirty="0">
                        <a:latin typeface="Tahoma" pitchFamily="34" charset="0"/>
                        <a:cs typeface="Tahoma" pitchFamily="34" charset="0"/>
                      </a:endParaRPr>
                    </a:p>
                  </a:txBody>
                  <a:tcPr/>
                </a:tc>
                <a:tc>
                  <a:txBody>
                    <a:bodyPr/>
                    <a:lstStyle/>
                    <a:p>
                      <a:r>
                        <a:rPr kumimoji="0" lang="en-US" altLang="zh-TW" sz="2000" b="1" i="0" u="none" strike="noStrike" kern="1200" baseline="0" dirty="0" smtClean="0">
                          <a:solidFill>
                            <a:schemeClr val="dk1"/>
                          </a:solidFill>
                          <a:latin typeface="+mn-lt"/>
                          <a:ea typeface="+mn-ea"/>
                          <a:cs typeface="+mn-cs"/>
                        </a:rPr>
                        <a:t>Victims</a:t>
                      </a:r>
                    </a:p>
                    <a:p>
                      <a:endParaRPr kumimoji="0" lang="en-US" altLang="zh-TW" sz="800" b="0" i="0" u="none" strike="noStrike" kern="1200" baseline="0" dirty="0" smtClean="0">
                        <a:solidFill>
                          <a:schemeClr val="dk1"/>
                        </a:solidFill>
                        <a:latin typeface="+mn-lt"/>
                        <a:ea typeface="+mn-ea"/>
                        <a:cs typeface="+mn-cs"/>
                      </a:endParaRPr>
                    </a:p>
                    <a:p>
                      <a:r>
                        <a:rPr kumimoji="0" lang="en-US" altLang="zh-TW" sz="1600" b="0" i="0" u="none" strike="noStrike" kern="1200" baseline="0" dirty="0" smtClean="0">
                          <a:solidFill>
                            <a:schemeClr val="dk1"/>
                          </a:solidFill>
                          <a:latin typeface="+mn-lt"/>
                          <a:ea typeface="+mn-ea"/>
                          <a:cs typeface="+mn-cs"/>
                        </a:rPr>
                        <a:t>AT&amp;T sent SMS text messages to</a:t>
                      </a:r>
                    </a:p>
                    <a:p>
                      <a:r>
                        <a:rPr kumimoji="0" lang="en-US" altLang="zh-TW" sz="1600" b="0" i="0" u="none" strike="noStrike" kern="1200" baseline="0" dirty="0" smtClean="0">
                          <a:solidFill>
                            <a:schemeClr val="dk1"/>
                          </a:solidFill>
                          <a:latin typeface="+mn-lt"/>
                          <a:ea typeface="+mn-ea"/>
                          <a:cs typeface="+mn-cs"/>
                        </a:rPr>
                        <a:t>75 million customers suggesting they watch American Idol and vote for candidates using their AT&amp;T phone</a:t>
                      </a:r>
                      <a:endParaRPr lang="zh-TW" altLang="en-US" sz="1600" dirty="0"/>
                    </a:p>
                  </a:txBody>
                  <a:tcPr/>
                </a:tc>
                <a:tc>
                  <a:txBody>
                    <a:bodyPr/>
                    <a:lstStyle/>
                    <a:p>
                      <a:r>
                        <a:rPr kumimoji="0" lang="en-US" altLang="zh-TW" sz="2000" b="1" i="0" u="none" strike="noStrike" kern="1200" baseline="0" dirty="0" smtClean="0">
                          <a:solidFill>
                            <a:schemeClr val="dk1"/>
                          </a:solidFill>
                          <a:latin typeface="+mn-lt"/>
                          <a:ea typeface="+mn-ea"/>
                          <a:cs typeface="+mn-cs"/>
                        </a:rPr>
                        <a:t>Patrons</a:t>
                      </a:r>
                    </a:p>
                    <a:p>
                      <a:endParaRPr kumimoji="0" lang="en-US" altLang="zh-TW" sz="800" b="0" i="0" u="none" strike="noStrike" kern="1200" baseline="0" dirty="0" smtClean="0">
                        <a:solidFill>
                          <a:schemeClr val="dk1"/>
                        </a:solidFill>
                        <a:latin typeface="+mn-lt"/>
                        <a:ea typeface="+mn-ea"/>
                        <a:cs typeface="+mn-cs"/>
                      </a:endParaRPr>
                    </a:p>
                    <a:p>
                      <a:r>
                        <a:rPr kumimoji="0" lang="en-US" altLang="zh-TW" sz="1600" b="0" i="0" u="none" strike="noStrike" kern="1200" baseline="0" dirty="0" smtClean="0">
                          <a:solidFill>
                            <a:schemeClr val="dk1"/>
                          </a:solidFill>
                          <a:latin typeface="+mn-lt"/>
                          <a:ea typeface="+mn-ea"/>
                          <a:cs typeface="+mn-cs"/>
                        </a:rPr>
                        <a:t>Pop icon Britney Spears enabled fans to receive–—for $2.99 per month–—Britney’s Diary: a weekly text message about her life during a concert tour</a:t>
                      </a:r>
                      <a:endParaRPr lang="zh-TW" altLang="en-US" sz="1600" dirty="0"/>
                    </a:p>
                  </a:txBody>
                  <a:tcPr/>
                </a:tc>
              </a:tr>
              <a:tr h="1298806">
                <a:tc>
                  <a:txBody>
                    <a:bodyPr/>
                    <a:lstStyle/>
                    <a:p>
                      <a:r>
                        <a:rPr kumimoji="0" lang="en-US" altLang="zh-TW" sz="2000" b="0" i="0" u="none" strike="noStrike" kern="1200" baseline="0" dirty="0" smtClean="0">
                          <a:solidFill>
                            <a:schemeClr val="dk1"/>
                          </a:solidFill>
                          <a:latin typeface="Tahoma" pitchFamily="34" charset="0"/>
                          <a:ea typeface="Tahoma" pitchFamily="34" charset="0"/>
                          <a:cs typeface="Tahoma" pitchFamily="34" charset="0"/>
                        </a:rPr>
                        <a:t>Degree of consumer</a:t>
                      </a:r>
                    </a:p>
                    <a:p>
                      <a:r>
                        <a:rPr kumimoji="0" lang="en-US" altLang="zh-TW" sz="2000" b="0" i="0" u="none" strike="noStrike" kern="1200" baseline="0" dirty="0" smtClean="0">
                          <a:solidFill>
                            <a:schemeClr val="dk1"/>
                          </a:solidFill>
                          <a:latin typeface="Tahoma" pitchFamily="34" charset="0"/>
                          <a:ea typeface="Tahoma" pitchFamily="34" charset="0"/>
                          <a:cs typeface="Tahoma" pitchFamily="34" charset="0"/>
                        </a:rPr>
                        <a:t>knowledge </a:t>
                      </a:r>
                    </a:p>
                    <a:p>
                      <a:endParaRPr kumimoji="0" lang="en-US" altLang="zh-TW" sz="800" b="0" i="0" u="none" strike="noStrike" kern="1200" baseline="0" dirty="0" smtClean="0">
                        <a:solidFill>
                          <a:schemeClr val="dk1"/>
                        </a:solidFill>
                        <a:latin typeface="Tahoma" pitchFamily="34" charset="0"/>
                        <a:ea typeface="Tahoma" pitchFamily="34" charset="0"/>
                        <a:cs typeface="Tahoma" pitchFamily="34" charset="0"/>
                      </a:endParaRPr>
                    </a:p>
                    <a:p>
                      <a:pPr algn="r"/>
                      <a:r>
                        <a:rPr kumimoji="0" lang="en-US" altLang="zh-TW" sz="2000" b="1" i="0" u="none" strike="noStrike" kern="1200" baseline="0" dirty="0" smtClean="0">
                          <a:solidFill>
                            <a:schemeClr val="dk1"/>
                          </a:solidFill>
                          <a:latin typeface="Tahoma" pitchFamily="34" charset="0"/>
                          <a:ea typeface="Tahoma" pitchFamily="34" charset="0"/>
                          <a:cs typeface="Tahoma" pitchFamily="34" charset="0"/>
                        </a:rPr>
                        <a:t>Low</a:t>
                      </a:r>
                      <a:endParaRPr lang="zh-TW" altLang="en-US" sz="2000" b="1" dirty="0">
                        <a:latin typeface="Tahoma" pitchFamily="34" charset="0"/>
                        <a:cs typeface="Tahoma" pitchFamily="34" charset="0"/>
                      </a:endParaRPr>
                    </a:p>
                  </a:txBody>
                  <a:tcPr/>
                </a:tc>
                <a:tc>
                  <a:txBody>
                    <a:bodyPr/>
                    <a:lstStyle/>
                    <a:p>
                      <a:r>
                        <a:rPr kumimoji="0" lang="en-US" altLang="zh-TW" sz="2000" b="1" i="0" u="none" strike="noStrike" kern="1200" baseline="0" dirty="0" smtClean="0">
                          <a:solidFill>
                            <a:schemeClr val="dk1"/>
                          </a:solidFill>
                          <a:latin typeface="+mn-lt"/>
                          <a:ea typeface="+mn-ea"/>
                          <a:cs typeface="+mn-cs"/>
                        </a:rPr>
                        <a:t>Strangers</a:t>
                      </a:r>
                    </a:p>
                    <a:p>
                      <a:endParaRPr kumimoji="0" lang="en-US" altLang="zh-TW" sz="800" b="0" i="0" u="none" strike="noStrike" kern="1200" baseline="0" dirty="0" smtClean="0">
                        <a:solidFill>
                          <a:schemeClr val="dk1"/>
                        </a:solidFill>
                        <a:latin typeface="+mn-lt"/>
                        <a:ea typeface="+mn-ea"/>
                        <a:cs typeface="+mn-cs"/>
                      </a:endParaRPr>
                    </a:p>
                    <a:p>
                      <a:r>
                        <a:rPr kumimoji="0" lang="en-US" altLang="zh-TW" sz="1600" b="0" i="0" u="none" strike="noStrike" kern="1200" baseline="0" dirty="0" smtClean="0">
                          <a:solidFill>
                            <a:schemeClr val="dk1"/>
                          </a:solidFill>
                          <a:latin typeface="+mn-lt"/>
                          <a:ea typeface="+mn-ea"/>
                          <a:cs typeface="+mn-cs"/>
                        </a:rPr>
                        <a:t>Toyota teamed up with Fox Broadcasting to insert 10-second commercials into 26 short mobile movies, so-called ‘</a:t>
                      </a:r>
                      <a:r>
                        <a:rPr kumimoji="0" lang="en-US" altLang="zh-TW" sz="1600" b="0" i="0" u="none" strike="noStrike" kern="1200" baseline="0" dirty="0" err="1" smtClean="0">
                          <a:solidFill>
                            <a:schemeClr val="dk1"/>
                          </a:solidFill>
                          <a:latin typeface="+mn-lt"/>
                          <a:ea typeface="+mn-ea"/>
                          <a:cs typeface="+mn-cs"/>
                        </a:rPr>
                        <a:t>mobisodes</a:t>
                      </a:r>
                      <a:r>
                        <a:rPr kumimoji="0" lang="en-US" altLang="zh-TW" sz="1600" b="0" i="0" u="none" strike="noStrike" kern="1200" baseline="0" dirty="0" smtClean="0">
                          <a:solidFill>
                            <a:schemeClr val="dk1"/>
                          </a:solidFill>
                          <a:latin typeface="+mn-lt"/>
                          <a:ea typeface="+mn-ea"/>
                          <a:cs typeface="+mn-cs"/>
                        </a:rPr>
                        <a:t>,’ for the TV show</a:t>
                      </a:r>
                    </a:p>
                    <a:p>
                      <a:r>
                        <a:rPr kumimoji="0" lang="en-US" altLang="zh-TW" sz="1600" b="0" i="0" u="none" strike="noStrike" kern="1200" baseline="0" dirty="0" smtClean="0">
                          <a:solidFill>
                            <a:schemeClr val="dk1"/>
                          </a:solidFill>
                          <a:latin typeface="+mn-lt"/>
                          <a:ea typeface="+mn-ea"/>
                          <a:cs typeface="+mn-cs"/>
                        </a:rPr>
                        <a:t>Prison Break</a:t>
                      </a:r>
                      <a:endParaRPr lang="zh-TW"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baseline="0" dirty="0" smtClean="0">
                          <a:solidFill>
                            <a:schemeClr val="dk1"/>
                          </a:solidFill>
                          <a:latin typeface="+mn-lt"/>
                          <a:ea typeface="+mn-ea"/>
                          <a:cs typeface="+mn-cs"/>
                        </a:rPr>
                        <a:t>Groupies</a:t>
                      </a:r>
                    </a:p>
                    <a:p>
                      <a:endParaRPr kumimoji="0" lang="en-US" altLang="zh-TW" sz="800" b="0" i="0" u="none" strike="noStrike" kern="1200" baseline="0" dirty="0" smtClean="0">
                        <a:solidFill>
                          <a:schemeClr val="dk1"/>
                        </a:solidFill>
                        <a:latin typeface="+mn-lt"/>
                        <a:ea typeface="+mn-ea"/>
                        <a:cs typeface="+mn-cs"/>
                      </a:endParaRPr>
                    </a:p>
                    <a:p>
                      <a:r>
                        <a:rPr kumimoji="0" lang="en-US" altLang="zh-TW" sz="1600" b="0" i="0" u="none" strike="noStrike" kern="1200" baseline="0" dirty="0" smtClean="0">
                          <a:solidFill>
                            <a:schemeClr val="dk1"/>
                          </a:solidFill>
                          <a:latin typeface="+mn-lt"/>
                          <a:ea typeface="+mn-ea"/>
                          <a:cs typeface="+mn-cs"/>
                        </a:rPr>
                        <a:t>Calvin Klein used Quick Response codes (QR codes) on billboards in New York to allow users to pull up an exclusive 40-second Commercial</a:t>
                      </a:r>
                      <a:endParaRPr lang="zh-TW" altLang="en-US" sz="1600" dirty="0"/>
                    </a:p>
                  </a:txBody>
                  <a:tcPr/>
                </a:tc>
              </a:tr>
            </a:tbl>
          </a:graphicData>
        </a:graphic>
      </p:graphicFrame>
    </p:spTree>
    <p:extLst>
      <p:ext uri="{BB962C8B-B14F-4D97-AF65-F5344CB8AC3E}">
        <p14:creationId xmlns:p14="http://schemas.microsoft.com/office/powerpoint/2010/main" val="1531876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Compiled chart of personalized mobile advertising attributes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50</a:t>
            </a:fld>
            <a:endParaRPr lang="zh-TW" altLang="en-US"/>
          </a:p>
        </p:txBody>
      </p:sp>
      <p:sp>
        <p:nvSpPr>
          <p:cNvPr id="4" name="內容版面配置區 3"/>
          <p:cNvSpPr>
            <a:spLocks noGrp="1"/>
          </p:cNvSpPr>
          <p:nvPr>
            <p:ph sz="quarter" idx="1"/>
          </p:nvPr>
        </p:nvSpPr>
        <p:spPr/>
        <p:txBody>
          <a:bodyPr>
            <a:normAutofit fontScale="77500" lnSpcReduction="20000"/>
          </a:bodyPr>
          <a:lstStyle/>
          <a:p>
            <a:r>
              <a:rPr lang="en-US" altLang="zh-TW" dirty="0"/>
              <a:t>Weather</a:t>
            </a:r>
          </a:p>
          <a:p>
            <a:r>
              <a:rPr lang="en-US" altLang="zh-TW" dirty="0"/>
              <a:t>User activities</a:t>
            </a:r>
          </a:p>
          <a:p>
            <a:r>
              <a:rPr lang="en-US" altLang="zh-TW" dirty="0"/>
              <a:t>Location</a:t>
            </a:r>
          </a:p>
          <a:p>
            <a:r>
              <a:rPr lang="en-US" altLang="zh-TW" dirty="0"/>
              <a:t>Time</a:t>
            </a:r>
          </a:p>
          <a:p>
            <a:r>
              <a:rPr lang="en-US" altLang="zh-TW" dirty="0"/>
              <a:t>Device type</a:t>
            </a:r>
          </a:p>
          <a:p>
            <a:r>
              <a:rPr lang="en-US" altLang="zh-TW" dirty="0"/>
              <a:t>Promotion</a:t>
            </a:r>
          </a:p>
          <a:p>
            <a:r>
              <a:rPr lang="en-US" altLang="zh-TW" dirty="0"/>
              <a:t>Price</a:t>
            </a:r>
          </a:p>
          <a:p>
            <a:r>
              <a:rPr lang="en-US" altLang="zh-TW" dirty="0"/>
              <a:t>Brand name</a:t>
            </a:r>
          </a:p>
          <a:p>
            <a:r>
              <a:rPr lang="en-US" altLang="zh-TW" dirty="0"/>
              <a:t>Background information</a:t>
            </a:r>
          </a:p>
          <a:p>
            <a:r>
              <a:rPr lang="en-US" altLang="zh-TW" dirty="0"/>
              <a:t>Preference</a:t>
            </a:r>
          </a:p>
          <a:p>
            <a:r>
              <a:rPr lang="en-US" altLang="zh-TW" dirty="0"/>
              <a:t>Interests</a:t>
            </a:r>
          </a:p>
          <a:p>
            <a:r>
              <a:rPr lang="en-US" altLang="zh-TW" dirty="0"/>
              <a:t>Search history</a:t>
            </a:r>
          </a:p>
          <a:p>
            <a:r>
              <a:rPr lang="en-US" altLang="zh-TW" dirty="0"/>
              <a:t>Virtual </a:t>
            </a:r>
            <a:r>
              <a:rPr lang="en-US" altLang="zh-TW" dirty="0" smtClean="0"/>
              <a:t>community</a:t>
            </a:r>
          </a:p>
          <a:p>
            <a:r>
              <a:rPr lang="en-US" altLang="zh-TW" dirty="0" smtClean="0"/>
              <a:t>???</a:t>
            </a:r>
            <a:endParaRPr lang="zh-TW" altLang="en-US" dirty="0"/>
          </a:p>
        </p:txBody>
      </p:sp>
    </p:spTree>
    <p:extLst>
      <p:ext uri="{BB962C8B-B14F-4D97-AF65-F5344CB8AC3E}">
        <p14:creationId xmlns:p14="http://schemas.microsoft.com/office/powerpoint/2010/main" val="4153539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Mobile </a:t>
            </a:r>
            <a:r>
              <a:rPr lang="en-US" altLang="zh-TW" dirty="0" smtClean="0"/>
              <a:t>Advertising Industry Value Chain</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51</a:t>
            </a:fld>
            <a:endParaRPr lang="zh-TW" altLang="en-US"/>
          </a:p>
        </p:txBody>
      </p:sp>
      <p:sp>
        <p:nvSpPr>
          <p:cNvPr id="4" name="矩形 3"/>
          <p:cNvSpPr/>
          <p:nvPr/>
        </p:nvSpPr>
        <p:spPr>
          <a:xfrm>
            <a:off x="1239441" y="2132856"/>
            <a:ext cx="172819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矩形 5"/>
          <p:cNvSpPr/>
          <p:nvPr/>
        </p:nvSpPr>
        <p:spPr>
          <a:xfrm>
            <a:off x="4047753" y="2132856"/>
            <a:ext cx="172819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矩形 6"/>
          <p:cNvSpPr/>
          <p:nvPr/>
        </p:nvSpPr>
        <p:spPr>
          <a:xfrm>
            <a:off x="1239441" y="4509120"/>
            <a:ext cx="172819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矩形 7"/>
          <p:cNvSpPr/>
          <p:nvPr/>
        </p:nvSpPr>
        <p:spPr>
          <a:xfrm>
            <a:off x="4047753" y="4509120"/>
            <a:ext cx="172819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矩形 8"/>
          <p:cNvSpPr/>
          <p:nvPr/>
        </p:nvSpPr>
        <p:spPr>
          <a:xfrm>
            <a:off x="6486152" y="3284984"/>
            <a:ext cx="172819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文字方塊 4"/>
          <p:cNvSpPr txBox="1"/>
          <p:nvPr/>
        </p:nvSpPr>
        <p:spPr>
          <a:xfrm>
            <a:off x="1373634" y="2420888"/>
            <a:ext cx="1362874" cy="400110"/>
          </a:xfrm>
          <a:prstGeom prst="rect">
            <a:avLst/>
          </a:prstGeom>
          <a:noFill/>
        </p:spPr>
        <p:txBody>
          <a:bodyPr wrap="none" rtlCol="0">
            <a:spAutoFit/>
          </a:bodyPr>
          <a:lstStyle/>
          <a:p>
            <a:pPr algn="ctr"/>
            <a:r>
              <a:rPr lang="en-US" altLang="zh-TW" sz="2000" dirty="0" smtClean="0"/>
              <a:t>Advertiser</a:t>
            </a:r>
            <a:endParaRPr lang="zh-TW" altLang="en-US" sz="2000" dirty="0"/>
          </a:p>
        </p:txBody>
      </p:sp>
      <p:sp>
        <p:nvSpPr>
          <p:cNvPr id="11" name="文字方塊 10"/>
          <p:cNvSpPr txBox="1"/>
          <p:nvPr/>
        </p:nvSpPr>
        <p:spPr>
          <a:xfrm>
            <a:off x="1502002" y="4653136"/>
            <a:ext cx="1152880" cy="707886"/>
          </a:xfrm>
          <a:prstGeom prst="rect">
            <a:avLst/>
          </a:prstGeom>
          <a:noFill/>
        </p:spPr>
        <p:txBody>
          <a:bodyPr wrap="none" rtlCol="0">
            <a:spAutoFit/>
          </a:bodyPr>
          <a:lstStyle/>
          <a:p>
            <a:pPr algn="ctr"/>
            <a:r>
              <a:rPr lang="en-US" altLang="zh-TW" sz="2000" dirty="0" smtClean="0"/>
              <a:t>Content</a:t>
            </a:r>
          </a:p>
          <a:p>
            <a:pPr algn="ctr"/>
            <a:r>
              <a:rPr lang="en-US" altLang="zh-TW" sz="2000" dirty="0" smtClean="0"/>
              <a:t>provider</a:t>
            </a:r>
            <a:endParaRPr lang="zh-TW" altLang="en-US" sz="2000" dirty="0"/>
          </a:p>
        </p:txBody>
      </p:sp>
      <p:sp>
        <p:nvSpPr>
          <p:cNvPr id="12" name="文字方塊 11"/>
          <p:cNvSpPr txBox="1"/>
          <p:nvPr/>
        </p:nvSpPr>
        <p:spPr>
          <a:xfrm>
            <a:off x="4026621" y="4653136"/>
            <a:ext cx="1821332" cy="707886"/>
          </a:xfrm>
          <a:prstGeom prst="rect">
            <a:avLst/>
          </a:prstGeom>
          <a:noFill/>
        </p:spPr>
        <p:txBody>
          <a:bodyPr wrap="none" rtlCol="0">
            <a:spAutoFit/>
          </a:bodyPr>
          <a:lstStyle/>
          <a:p>
            <a:pPr algn="ctr"/>
            <a:r>
              <a:rPr lang="en-US" altLang="zh-TW" sz="2000" dirty="0" smtClean="0"/>
              <a:t>Mobile service</a:t>
            </a:r>
          </a:p>
          <a:p>
            <a:pPr algn="ctr"/>
            <a:r>
              <a:rPr lang="en-US" altLang="zh-TW" sz="2000" dirty="0" smtClean="0"/>
              <a:t>provider</a:t>
            </a:r>
            <a:endParaRPr lang="zh-TW" altLang="en-US" sz="2000" dirty="0"/>
          </a:p>
        </p:txBody>
      </p:sp>
      <p:sp>
        <p:nvSpPr>
          <p:cNvPr id="13" name="文字方塊 12"/>
          <p:cNvSpPr txBox="1"/>
          <p:nvPr/>
        </p:nvSpPr>
        <p:spPr>
          <a:xfrm>
            <a:off x="6476623" y="3501008"/>
            <a:ext cx="1747594" cy="707886"/>
          </a:xfrm>
          <a:prstGeom prst="rect">
            <a:avLst/>
          </a:prstGeom>
          <a:noFill/>
        </p:spPr>
        <p:txBody>
          <a:bodyPr wrap="none" rtlCol="0">
            <a:spAutoFit/>
          </a:bodyPr>
          <a:lstStyle/>
          <a:p>
            <a:pPr algn="ctr"/>
            <a:r>
              <a:rPr lang="en-US" altLang="zh-TW" sz="2000" dirty="0" smtClean="0"/>
              <a:t>Mobile phone</a:t>
            </a:r>
          </a:p>
          <a:p>
            <a:pPr algn="ctr"/>
            <a:r>
              <a:rPr lang="en-US" altLang="zh-TW" sz="2000" dirty="0" smtClean="0"/>
              <a:t>user</a:t>
            </a:r>
            <a:endParaRPr lang="zh-TW" altLang="en-US" sz="2000" dirty="0"/>
          </a:p>
        </p:txBody>
      </p:sp>
      <p:sp>
        <p:nvSpPr>
          <p:cNvPr id="14" name="文字方塊 13"/>
          <p:cNvSpPr txBox="1"/>
          <p:nvPr/>
        </p:nvSpPr>
        <p:spPr>
          <a:xfrm>
            <a:off x="3975745" y="2132856"/>
            <a:ext cx="1915909" cy="954107"/>
          </a:xfrm>
          <a:prstGeom prst="rect">
            <a:avLst/>
          </a:prstGeom>
          <a:noFill/>
        </p:spPr>
        <p:txBody>
          <a:bodyPr wrap="none" rtlCol="0">
            <a:spAutoFit/>
          </a:bodyPr>
          <a:lstStyle/>
          <a:p>
            <a:pPr algn="ctr"/>
            <a:r>
              <a:rPr lang="en-US" altLang="zh-TW" sz="1400" dirty="0" smtClean="0"/>
              <a:t>Mobile advertising</a:t>
            </a:r>
          </a:p>
          <a:p>
            <a:pPr algn="ctr"/>
            <a:r>
              <a:rPr lang="en-US" altLang="zh-TW" sz="1400" dirty="0" smtClean="0"/>
              <a:t>Platform</a:t>
            </a:r>
          </a:p>
          <a:p>
            <a:pPr algn="ctr"/>
            <a:r>
              <a:rPr lang="en-US" altLang="zh-TW" sz="1400" dirty="0" smtClean="0"/>
              <a:t>Providers/advertising</a:t>
            </a:r>
          </a:p>
          <a:p>
            <a:pPr algn="ctr"/>
            <a:r>
              <a:rPr lang="en-US" altLang="zh-TW" sz="1400" dirty="0" smtClean="0"/>
              <a:t>Media agencies</a:t>
            </a:r>
            <a:endParaRPr lang="zh-TW" altLang="en-US" sz="1400" dirty="0"/>
          </a:p>
        </p:txBody>
      </p:sp>
      <p:cxnSp>
        <p:nvCxnSpPr>
          <p:cNvPr id="15" name="直線單箭頭接點 14"/>
          <p:cNvCxnSpPr/>
          <p:nvPr/>
        </p:nvCxnSpPr>
        <p:spPr>
          <a:xfrm>
            <a:off x="5775945" y="2609909"/>
            <a:ext cx="1152128" cy="675075"/>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flipV="1">
            <a:off x="5775945" y="4293096"/>
            <a:ext cx="1368152" cy="703189"/>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V="1">
            <a:off x="5775945" y="4293096"/>
            <a:ext cx="1944216" cy="1071675"/>
          </a:xfrm>
          <a:prstGeom prst="straightConnector1">
            <a:avLst/>
          </a:prstGeom>
          <a:ln w="28575">
            <a:solidFill>
              <a:schemeClr val="tx1"/>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flipV="1">
            <a:off x="4695825" y="3140968"/>
            <a:ext cx="0" cy="1368152"/>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flipV="1">
            <a:off x="5055865" y="3140968"/>
            <a:ext cx="0" cy="1368152"/>
          </a:xfrm>
          <a:prstGeom prst="straightConnector1">
            <a:avLst/>
          </a:prstGeom>
          <a:ln w="28575">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flipH="1" flipV="1">
            <a:off x="2967633" y="2996951"/>
            <a:ext cx="1080121" cy="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flipH="1" flipV="1">
            <a:off x="2967633" y="2393851"/>
            <a:ext cx="1080121" cy="1"/>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flipH="1">
            <a:off x="2319562" y="1844825"/>
            <a:ext cx="2520279" cy="0"/>
          </a:xfrm>
          <a:prstGeom prst="straightConnector1">
            <a:avLst/>
          </a:prstGeom>
          <a:ln w="2857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flipH="1">
            <a:off x="1887514" y="1556792"/>
            <a:ext cx="5472607" cy="0"/>
          </a:xfrm>
          <a:prstGeom prst="straightConnector1">
            <a:avLst/>
          </a:prstGeom>
          <a:ln w="2857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flipV="1">
            <a:off x="4839840" y="1847902"/>
            <a:ext cx="1" cy="284954"/>
          </a:xfrm>
          <a:prstGeom prst="straightConnector1">
            <a:avLst/>
          </a:prstGeom>
          <a:ln w="28575">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H="1" flipV="1">
            <a:off x="7350248" y="1556792"/>
            <a:ext cx="9872" cy="1728192"/>
          </a:xfrm>
          <a:prstGeom prst="straightConnector1">
            <a:avLst/>
          </a:prstGeom>
          <a:ln w="2857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V="1">
            <a:off x="2319562" y="1844824"/>
            <a:ext cx="1" cy="284954"/>
          </a:xfrm>
          <a:prstGeom prst="straightConnector1">
            <a:avLst/>
          </a:prstGeom>
          <a:ln w="2857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flipV="1">
            <a:off x="1887514" y="1562948"/>
            <a:ext cx="1" cy="569908"/>
          </a:xfrm>
          <a:prstGeom prst="straightConnector1">
            <a:avLst/>
          </a:prstGeom>
          <a:ln w="28575">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文字方塊 41"/>
          <p:cNvSpPr txBox="1"/>
          <p:nvPr/>
        </p:nvSpPr>
        <p:spPr>
          <a:xfrm>
            <a:off x="2967633" y="2010906"/>
            <a:ext cx="1008112" cy="553998"/>
          </a:xfrm>
          <a:prstGeom prst="rect">
            <a:avLst/>
          </a:prstGeom>
          <a:noFill/>
        </p:spPr>
        <p:txBody>
          <a:bodyPr wrap="square" rtlCol="0">
            <a:spAutoFit/>
          </a:bodyPr>
          <a:lstStyle/>
          <a:p>
            <a:pPr algn="ctr"/>
            <a:r>
              <a:rPr lang="en-US" altLang="zh-TW" sz="1000" dirty="0" smtClean="0"/>
              <a:t>Marketing and planning outsourcing</a:t>
            </a:r>
            <a:endParaRPr lang="zh-TW" altLang="en-US" sz="1000" dirty="0"/>
          </a:p>
        </p:txBody>
      </p:sp>
      <p:sp>
        <p:nvSpPr>
          <p:cNvPr id="43" name="文字方塊 42"/>
          <p:cNvSpPr txBox="1"/>
          <p:nvPr/>
        </p:nvSpPr>
        <p:spPr>
          <a:xfrm>
            <a:off x="3039269" y="2780928"/>
            <a:ext cx="1008112" cy="400110"/>
          </a:xfrm>
          <a:prstGeom prst="rect">
            <a:avLst/>
          </a:prstGeom>
          <a:noFill/>
        </p:spPr>
        <p:txBody>
          <a:bodyPr wrap="square" rtlCol="0">
            <a:spAutoFit/>
          </a:bodyPr>
          <a:lstStyle/>
          <a:p>
            <a:pPr algn="ctr"/>
            <a:r>
              <a:rPr lang="en-US" altLang="zh-TW" sz="1000" dirty="0" smtClean="0"/>
              <a:t>Feedback information</a:t>
            </a:r>
            <a:endParaRPr lang="zh-TW" altLang="en-US" sz="1000" dirty="0"/>
          </a:p>
        </p:txBody>
      </p:sp>
      <p:sp>
        <p:nvSpPr>
          <p:cNvPr id="44" name="文字方塊 43"/>
          <p:cNvSpPr txBox="1"/>
          <p:nvPr/>
        </p:nvSpPr>
        <p:spPr>
          <a:xfrm>
            <a:off x="2794688" y="1620677"/>
            <a:ext cx="1397081" cy="246221"/>
          </a:xfrm>
          <a:prstGeom prst="rect">
            <a:avLst/>
          </a:prstGeom>
          <a:noFill/>
        </p:spPr>
        <p:txBody>
          <a:bodyPr wrap="square" rtlCol="0">
            <a:spAutoFit/>
          </a:bodyPr>
          <a:lstStyle/>
          <a:p>
            <a:pPr algn="ctr"/>
            <a:r>
              <a:rPr lang="en-US" altLang="zh-TW" sz="1000" dirty="0" smtClean="0"/>
              <a:t>Marketing expense</a:t>
            </a:r>
            <a:endParaRPr lang="zh-TW" altLang="en-US" sz="1000" dirty="0"/>
          </a:p>
        </p:txBody>
      </p:sp>
      <p:sp>
        <p:nvSpPr>
          <p:cNvPr id="45" name="文字方塊 44"/>
          <p:cNvSpPr txBox="1"/>
          <p:nvPr/>
        </p:nvSpPr>
        <p:spPr>
          <a:xfrm>
            <a:off x="5487913" y="1556792"/>
            <a:ext cx="1152128" cy="246221"/>
          </a:xfrm>
          <a:prstGeom prst="rect">
            <a:avLst/>
          </a:prstGeom>
          <a:noFill/>
        </p:spPr>
        <p:txBody>
          <a:bodyPr wrap="square" rtlCol="0">
            <a:spAutoFit/>
          </a:bodyPr>
          <a:lstStyle/>
          <a:p>
            <a:pPr algn="ctr"/>
            <a:r>
              <a:rPr lang="en-US" altLang="zh-TW" sz="1000" dirty="0" smtClean="0"/>
              <a:t>Service charge</a:t>
            </a:r>
            <a:endParaRPr lang="zh-TW" altLang="en-US" sz="1000" dirty="0"/>
          </a:p>
        </p:txBody>
      </p:sp>
      <p:sp>
        <p:nvSpPr>
          <p:cNvPr id="46" name="文字方塊 45"/>
          <p:cNvSpPr txBox="1"/>
          <p:nvPr/>
        </p:nvSpPr>
        <p:spPr>
          <a:xfrm>
            <a:off x="6063977" y="2606715"/>
            <a:ext cx="843465" cy="246221"/>
          </a:xfrm>
          <a:prstGeom prst="rect">
            <a:avLst/>
          </a:prstGeom>
          <a:noFill/>
        </p:spPr>
        <p:txBody>
          <a:bodyPr wrap="square" rtlCol="0">
            <a:spAutoFit/>
          </a:bodyPr>
          <a:lstStyle/>
          <a:p>
            <a:pPr algn="ctr"/>
            <a:r>
              <a:rPr lang="en-US" altLang="zh-TW" sz="1000" dirty="0" smtClean="0"/>
              <a:t>Marketing</a:t>
            </a:r>
            <a:endParaRPr lang="zh-TW" altLang="en-US" sz="1000" dirty="0"/>
          </a:p>
        </p:txBody>
      </p:sp>
      <p:cxnSp>
        <p:nvCxnSpPr>
          <p:cNvPr id="47" name="直線單箭頭接點 46"/>
          <p:cNvCxnSpPr/>
          <p:nvPr/>
        </p:nvCxnSpPr>
        <p:spPr>
          <a:xfrm flipH="1" flipV="1">
            <a:off x="1691268" y="3140968"/>
            <a:ext cx="2356486" cy="1512168"/>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a:endCxn id="4" idx="2"/>
          </p:cNvCxnSpPr>
          <p:nvPr/>
        </p:nvCxnSpPr>
        <p:spPr>
          <a:xfrm flipH="1" flipV="1">
            <a:off x="2103537" y="3140968"/>
            <a:ext cx="2088233" cy="1368152"/>
          </a:xfrm>
          <a:prstGeom prst="straightConnector1">
            <a:avLst/>
          </a:prstGeom>
          <a:ln w="28575">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文字方塊 52"/>
          <p:cNvSpPr txBox="1"/>
          <p:nvPr/>
        </p:nvSpPr>
        <p:spPr>
          <a:xfrm>
            <a:off x="618166" y="3212976"/>
            <a:ext cx="1557379" cy="553998"/>
          </a:xfrm>
          <a:prstGeom prst="rect">
            <a:avLst/>
          </a:prstGeom>
          <a:noFill/>
        </p:spPr>
        <p:txBody>
          <a:bodyPr wrap="square" rtlCol="0">
            <a:spAutoFit/>
          </a:bodyPr>
          <a:lstStyle/>
          <a:p>
            <a:pPr algn="ctr"/>
            <a:r>
              <a:rPr lang="en-US" altLang="zh-TW" sz="1000" dirty="0" smtClean="0"/>
              <a:t>Advertisement send/receive feedback information</a:t>
            </a:r>
            <a:endParaRPr lang="zh-TW" altLang="en-US" sz="1000" dirty="0"/>
          </a:p>
        </p:txBody>
      </p:sp>
      <p:cxnSp>
        <p:nvCxnSpPr>
          <p:cNvPr id="54" name="直線單箭頭接點 53"/>
          <p:cNvCxnSpPr/>
          <p:nvPr/>
        </p:nvCxnSpPr>
        <p:spPr>
          <a:xfrm flipH="1">
            <a:off x="1789390" y="3140968"/>
            <a:ext cx="2356486" cy="1368152"/>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文字方塊 55"/>
          <p:cNvSpPr txBox="1"/>
          <p:nvPr/>
        </p:nvSpPr>
        <p:spPr>
          <a:xfrm>
            <a:off x="951409" y="4046875"/>
            <a:ext cx="1415441" cy="246221"/>
          </a:xfrm>
          <a:prstGeom prst="rect">
            <a:avLst/>
          </a:prstGeom>
          <a:noFill/>
        </p:spPr>
        <p:txBody>
          <a:bodyPr wrap="square" rtlCol="0">
            <a:spAutoFit/>
          </a:bodyPr>
          <a:lstStyle/>
          <a:p>
            <a:pPr algn="ctr"/>
            <a:r>
              <a:rPr lang="en-US" altLang="zh-TW" sz="1000" dirty="0" smtClean="0"/>
              <a:t>Content production</a:t>
            </a:r>
            <a:endParaRPr lang="zh-TW" altLang="en-US" sz="1000" dirty="0"/>
          </a:p>
        </p:txBody>
      </p:sp>
      <p:cxnSp>
        <p:nvCxnSpPr>
          <p:cNvPr id="57" name="直線單箭頭接點 56"/>
          <p:cNvCxnSpPr/>
          <p:nvPr/>
        </p:nvCxnSpPr>
        <p:spPr>
          <a:xfrm flipH="1" flipV="1">
            <a:off x="2967260" y="5013176"/>
            <a:ext cx="1080121" cy="1"/>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文字方塊 58"/>
          <p:cNvSpPr txBox="1"/>
          <p:nvPr/>
        </p:nvSpPr>
        <p:spPr>
          <a:xfrm>
            <a:off x="3039641" y="4613066"/>
            <a:ext cx="911385" cy="400110"/>
          </a:xfrm>
          <a:prstGeom prst="rect">
            <a:avLst/>
          </a:prstGeom>
          <a:noFill/>
        </p:spPr>
        <p:txBody>
          <a:bodyPr wrap="square" rtlCol="0">
            <a:spAutoFit/>
          </a:bodyPr>
          <a:lstStyle/>
          <a:p>
            <a:pPr algn="ctr"/>
            <a:r>
              <a:rPr lang="en-US" altLang="zh-TW" sz="1000" dirty="0" smtClean="0"/>
              <a:t>Content</a:t>
            </a:r>
          </a:p>
          <a:p>
            <a:pPr algn="ctr"/>
            <a:r>
              <a:rPr lang="en-US" altLang="zh-TW" sz="1000" dirty="0" smtClean="0"/>
              <a:t>production</a:t>
            </a:r>
            <a:endParaRPr lang="zh-TW" altLang="en-US" sz="1000" dirty="0"/>
          </a:p>
        </p:txBody>
      </p:sp>
      <p:cxnSp>
        <p:nvCxnSpPr>
          <p:cNvPr id="60" name="直線單箭頭接點 59"/>
          <p:cNvCxnSpPr/>
          <p:nvPr/>
        </p:nvCxnSpPr>
        <p:spPr>
          <a:xfrm flipH="1">
            <a:off x="2471962" y="5805264"/>
            <a:ext cx="2520279" cy="0"/>
          </a:xfrm>
          <a:prstGeom prst="straightConnector1">
            <a:avLst/>
          </a:prstGeom>
          <a:ln w="2857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flipV="1">
            <a:off x="4992240" y="5520310"/>
            <a:ext cx="1" cy="284954"/>
          </a:xfrm>
          <a:prstGeom prst="straightConnector1">
            <a:avLst/>
          </a:prstGeom>
          <a:ln w="28575">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p:nvPr/>
        </p:nvCxnSpPr>
        <p:spPr>
          <a:xfrm flipV="1">
            <a:off x="2471962" y="5517232"/>
            <a:ext cx="1" cy="284954"/>
          </a:xfrm>
          <a:prstGeom prst="straightConnector1">
            <a:avLst/>
          </a:prstGeom>
          <a:ln w="28575">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3" name="文字方塊 62"/>
          <p:cNvSpPr txBox="1"/>
          <p:nvPr/>
        </p:nvSpPr>
        <p:spPr>
          <a:xfrm>
            <a:off x="2967633" y="5559043"/>
            <a:ext cx="1140143" cy="246221"/>
          </a:xfrm>
          <a:prstGeom prst="rect">
            <a:avLst/>
          </a:prstGeom>
          <a:noFill/>
        </p:spPr>
        <p:txBody>
          <a:bodyPr wrap="square" rtlCol="0">
            <a:spAutoFit/>
          </a:bodyPr>
          <a:lstStyle/>
          <a:p>
            <a:pPr algn="ctr"/>
            <a:r>
              <a:rPr lang="en-US" altLang="zh-TW" sz="1000" dirty="0" smtClean="0"/>
              <a:t>Profit sharing</a:t>
            </a:r>
            <a:endParaRPr lang="zh-TW" altLang="en-US" sz="1000" dirty="0"/>
          </a:p>
        </p:txBody>
      </p:sp>
      <p:sp>
        <p:nvSpPr>
          <p:cNvPr id="64" name="文字方塊 63"/>
          <p:cNvSpPr txBox="1"/>
          <p:nvPr/>
        </p:nvSpPr>
        <p:spPr>
          <a:xfrm>
            <a:off x="5000536" y="3360256"/>
            <a:ext cx="1152128" cy="553998"/>
          </a:xfrm>
          <a:prstGeom prst="rect">
            <a:avLst/>
          </a:prstGeom>
          <a:noFill/>
        </p:spPr>
        <p:txBody>
          <a:bodyPr wrap="square" rtlCol="0">
            <a:spAutoFit/>
          </a:bodyPr>
          <a:lstStyle/>
          <a:p>
            <a:pPr algn="ctr"/>
            <a:r>
              <a:rPr lang="en-US" altLang="zh-TW" sz="1000" dirty="0" smtClean="0"/>
              <a:t>Advertisement send/receive fees</a:t>
            </a:r>
            <a:endParaRPr lang="zh-TW" altLang="en-US" sz="1000" dirty="0"/>
          </a:p>
        </p:txBody>
      </p:sp>
      <p:sp>
        <p:nvSpPr>
          <p:cNvPr id="65" name="文字方塊 64"/>
          <p:cNvSpPr txBox="1"/>
          <p:nvPr/>
        </p:nvSpPr>
        <p:spPr>
          <a:xfrm>
            <a:off x="5480667" y="4016097"/>
            <a:ext cx="1152128" cy="553998"/>
          </a:xfrm>
          <a:prstGeom prst="rect">
            <a:avLst/>
          </a:prstGeom>
          <a:noFill/>
        </p:spPr>
        <p:txBody>
          <a:bodyPr wrap="square" rtlCol="0">
            <a:spAutoFit/>
          </a:bodyPr>
          <a:lstStyle/>
          <a:p>
            <a:pPr algn="ctr"/>
            <a:r>
              <a:rPr lang="en-US" altLang="zh-TW" sz="1000" dirty="0" smtClean="0"/>
              <a:t>Advertisement transmit and response</a:t>
            </a:r>
            <a:endParaRPr lang="zh-TW" altLang="en-US" sz="1000" dirty="0"/>
          </a:p>
        </p:txBody>
      </p:sp>
      <p:sp>
        <p:nvSpPr>
          <p:cNvPr id="66" name="文字方塊 65"/>
          <p:cNvSpPr txBox="1"/>
          <p:nvPr/>
        </p:nvSpPr>
        <p:spPr>
          <a:xfrm>
            <a:off x="6568033" y="4869160"/>
            <a:ext cx="1152128" cy="707886"/>
          </a:xfrm>
          <a:prstGeom prst="rect">
            <a:avLst/>
          </a:prstGeom>
          <a:noFill/>
        </p:spPr>
        <p:txBody>
          <a:bodyPr wrap="square" rtlCol="0">
            <a:spAutoFit/>
          </a:bodyPr>
          <a:lstStyle/>
          <a:p>
            <a:pPr algn="ctr"/>
            <a:r>
              <a:rPr lang="en-US" altLang="zh-TW" sz="1000" dirty="0" smtClean="0"/>
              <a:t>Transport fee or monthly communications fees</a:t>
            </a:r>
            <a:endParaRPr lang="zh-TW" altLang="en-US" sz="1000" dirty="0"/>
          </a:p>
        </p:txBody>
      </p:sp>
      <p:cxnSp>
        <p:nvCxnSpPr>
          <p:cNvPr id="67" name="直線單箭頭接點 66"/>
          <p:cNvCxnSpPr/>
          <p:nvPr/>
        </p:nvCxnSpPr>
        <p:spPr>
          <a:xfrm flipH="1">
            <a:off x="5300465" y="6254996"/>
            <a:ext cx="663229"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p:nvPr/>
        </p:nvCxnSpPr>
        <p:spPr>
          <a:xfrm flipH="1">
            <a:off x="7335103" y="6254996"/>
            <a:ext cx="663229" cy="0"/>
          </a:xfrm>
          <a:prstGeom prst="straightConnector1">
            <a:avLst/>
          </a:prstGeom>
          <a:ln w="28575">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文字方塊 70"/>
          <p:cNvSpPr txBox="1"/>
          <p:nvPr/>
        </p:nvSpPr>
        <p:spPr>
          <a:xfrm>
            <a:off x="5868144" y="6131886"/>
            <a:ext cx="1140143" cy="246221"/>
          </a:xfrm>
          <a:prstGeom prst="rect">
            <a:avLst/>
          </a:prstGeom>
          <a:noFill/>
        </p:spPr>
        <p:txBody>
          <a:bodyPr wrap="square" rtlCol="0">
            <a:spAutoFit/>
          </a:bodyPr>
          <a:lstStyle/>
          <a:p>
            <a:pPr algn="ctr"/>
            <a:r>
              <a:rPr lang="en-US" altLang="zh-TW" sz="1000" dirty="0" smtClean="0"/>
              <a:t>Information flow</a:t>
            </a:r>
            <a:endParaRPr lang="zh-TW" altLang="en-US" sz="1000" dirty="0"/>
          </a:p>
        </p:txBody>
      </p:sp>
      <p:sp>
        <p:nvSpPr>
          <p:cNvPr id="72" name="文字方塊 71"/>
          <p:cNvSpPr txBox="1"/>
          <p:nvPr/>
        </p:nvSpPr>
        <p:spPr>
          <a:xfrm>
            <a:off x="7883114" y="6131886"/>
            <a:ext cx="865350" cy="246221"/>
          </a:xfrm>
          <a:prstGeom prst="rect">
            <a:avLst/>
          </a:prstGeom>
          <a:noFill/>
        </p:spPr>
        <p:txBody>
          <a:bodyPr wrap="square" rtlCol="0">
            <a:spAutoFit/>
          </a:bodyPr>
          <a:lstStyle/>
          <a:p>
            <a:pPr algn="ctr"/>
            <a:r>
              <a:rPr lang="en-US" altLang="zh-TW" sz="1000" dirty="0" smtClean="0"/>
              <a:t>Cash flow</a:t>
            </a:r>
            <a:endParaRPr lang="zh-TW" altLang="en-US" sz="1000" dirty="0"/>
          </a:p>
        </p:txBody>
      </p:sp>
    </p:spTree>
    <p:extLst>
      <p:ext uri="{BB962C8B-B14F-4D97-AF65-F5344CB8AC3E}">
        <p14:creationId xmlns:p14="http://schemas.microsoft.com/office/powerpoint/2010/main" val="42369411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err="1" smtClean="0"/>
              <a:t>Interplayer</a:t>
            </a:r>
            <a:r>
              <a:rPr lang="en-US" altLang="zh-TW" dirty="0" smtClean="0"/>
              <a:t> </a:t>
            </a:r>
            <a:r>
              <a:rPr lang="en-US" altLang="zh-TW" dirty="0"/>
              <a:t>relationship in the mobile advertising industry value </a:t>
            </a:r>
            <a:r>
              <a:rPr lang="en-US" altLang="zh-TW" dirty="0" smtClean="0"/>
              <a:t>chain (1/5)</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52</a:t>
            </a:fld>
            <a:endParaRPr lang="zh-TW" altLang="en-US"/>
          </a:p>
        </p:txBody>
      </p:sp>
      <p:sp>
        <p:nvSpPr>
          <p:cNvPr id="4" name="內容版面配置區 3"/>
          <p:cNvSpPr>
            <a:spLocks noGrp="1"/>
          </p:cNvSpPr>
          <p:nvPr>
            <p:ph sz="quarter" idx="1"/>
          </p:nvPr>
        </p:nvSpPr>
        <p:spPr/>
        <p:txBody>
          <a:bodyPr>
            <a:normAutofit fontScale="92500"/>
          </a:bodyPr>
          <a:lstStyle/>
          <a:p>
            <a:r>
              <a:rPr lang="en-US" altLang="zh-TW" dirty="0" smtClean="0"/>
              <a:t>Advertiser</a:t>
            </a:r>
          </a:p>
          <a:p>
            <a:pPr lvl="1"/>
            <a:r>
              <a:rPr lang="en-US" altLang="zh-TW" dirty="0" smtClean="0"/>
              <a:t>Advertisers </a:t>
            </a:r>
            <a:r>
              <a:rPr lang="en-US" altLang="zh-TW" dirty="0"/>
              <a:t>want to use mobile advertising to consolidate existing markets and develop new potential customers</a:t>
            </a:r>
            <a:r>
              <a:rPr lang="en-US" altLang="zh-TW" dirty="0" smtClean="0"/>
              <a:t>.</a:t>
            </a:r>
          </a:p>
          <a:p>
            <a:pPr lvl="1"/>
            <a:r>
              <a:rPr lang="en-US" altLang="zh-TW" dirty="0" smtClean="0"/>
              <a:t>Hence</a:t>
            </a:r>
            <a:r>
              <a:rPr lang="en-US" altLang="zh-TW" dirty="0"/>
              <a:t>, </a:t>
            </a:r>
            <a:r>
              <a:rPr lang="en-US" altLang="zh-TW" dirty="0" smtClean="0"/>
              <a:t>aside from </a:t>
            </a:r>
            <a:r>
              <a:rPr lang="en-US" altLang="zh-TW" dirty="0"/>
              <a:t>sending advertisements to their own members, they also use the mobile service provider's database to select </a:t>
            </a:r>
            <a:r>
              <a:rPr lang="en-US" altLang="zh-TW" dirty="0" smtClean="0"/>
              <a:t>appropriate targets </a:t>
            </a:r>
            <a:r>
              <a:rPr lang="en-US" altLang="zh-TW" dirty="0"/>
              <a:t>to which to send the additional advertisements</a:t>
            </a:r>
            <a:r>
              <a:rPr lang="en-US" altLang="zh-TW" dirty="0" smtClean="0"/>
              <a:t>.</a:t>
            </a:r>
          </a:p>
          <a:p>
            <a:pPr lvl="1"/>
            <a:r>
              <a:rPr lang="en-US" altLang="zh-TW" dirty="0" smtClean="0"/>
              <a:t>The </a:t>
            </a:r>
            <a:r>
              <a:rPr lang="en-US" altLang="zh-TW" dirty="0"/>
              <a:t>advertisement text production and event planning are entrusted </a:t>
            </a:r>
            <a:r>
              <a:rPr lang="en-US" altLang="zh-TW" dirty="0" smtClean="0"/>
              <a:t>to mobile </a:t>
            </a:r>
            <a:r>
              <a:rPr lang="en-US" altLang="zh-TW" dirty="0"/>
              <a:t>marketing agencies and content providers, who will then send the completed advertising messages to users via the </a:t>
            </a:r>
            <a:r>
              <a:rPr lang="en-US" altLang="zh-TW" dirty="0" smtClean="0"/>
              <a:t>mobile service providers.</a:t>
            </a:r>
          </a:p>
          <a:p>
            <a:pPr lvl="1"/>
            <a:r>
              <a:rPr lang="en-US" altLang="zh-TW" dirty="0" smtClean="0"/>
              <a:t>Interested </a:t>
            </a:r>
            <a:r>
              <a:rPr lang="en-US" altLang="zh-TW" dirty="0"/>
              <a:t>users can find interactive advertising and further access relevant information. McDonald's, </a:t>
            </a:r>
            <a:r>
              <a:rPr lang="en-US" altLang="zh-TW" dirty="0" smtClean="0"/>
              <a:t>Coca-Cola</a:t>
            </a:r>
            <a:r>
              <a:rPr lang="en-US" altLang="zh-TW" dirty="0"/>
              <a:t>, and Adidas are examples of such advertisers.</a:t>
            </a:r>
            <a:endParaRPr lang="zh-TW" altLang="en-US" dirty="0"/>
          </a:p>
        </p:txBody>
      </p:sp>
    </p:spTree>
    <p:extLst>
      <p:ext uri="{BB962C8B-B14F-4D97-AF65-F5344CB8AC3E}">
        <p14:creationId xmlns:p14="http://schemas.microsoft.com/office/powerpoint/2010/main" val="3575150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err="1"/>
              <a:t>Interplayer</a:t>
            </a:r>
            <a:r>
              <a:rPr lang="en-US" altLang="zh-TW" dirty="0"/>
              <a:t> relationship in the mobile advertising industry value chain </a:t>
            </a:r>
            <a:r>
              <a:rPr lang="en-US" altLang="zh-TW" dirty="0" smtClean="0"/>
              <a:t>(2/5</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53</a:t>
            </a:fld>
            <a:endParaRPr lang="zh-TW" altLang="en-US"/>
          </a:p>
        </p:txBody>
      </p:sp>
      <p:sp>
        <p:nvSpPr>
          <p:cNvPr id="4" name="內容版面配置區 3"/>
          <p:cNvSpPr>
            <a:spLocks noGrp="1"/>
          </p:cNvSpPr>
          <p:nvPr>
            <p:ph sz="quarter" idx="1"/>
          </p:nvPr>
        </p:nvSpPr>
        <p:spPr/>
        <p:txBody>
          <a:bodyPr/>
          <a:lstStyle/>
          <a:p>
            <a:r>
              <a:rPr lang="en-US" altLang="zh-TW" dirty="0"/>
              <a:t>Content </a:t>
            </a:r>
            <a:r>
              <a:rPr lang="en-US" altLang="zh-TW" dirty="0" smtClean="0"/>
              <a:t>providers</a:t>
            </a:r>
          </a:p>
          <a:p>
            <a:pPr lvl="1"/>
            <a:r>
              <a:rPr lang="en-US" altLang="zh-TW" dirty="0" smtClean="0"/>
              <a:t>Content </a:t>
            </a:r>
            <a:r>
              <a:rPr lang="en-US" altLang="zh-TW" dirty="0"/>
              <a:t>providers</a:t>
            </a:r>
            <a:r>
              <a:rPr lang="en-US" altLang="zh-TW" dirty="0" smtClean="0"/>
              <a:t> </a:t>
            </a:r>
            <a:r>
              <a:rPr lang="en-US" altLang="zh-TW" dirty="0"/>
              <a:t>are responsible for producing content for mobile advertisements. However, they lack advertisement </a:t>
            </a:r>
            <a:r>
              <a:rPr lang="en-US" altLang="zh-TW" dirty="0" smtClean="0"/>
              <a:t>planning and </a:t>
            </a:r>
            <a:r>
              <a:rPr lang="en-US" altLang="zh-TW" dirty="0"/>
              <a:t>other aspects of marketing knowledge and will therefore likely </a:t>
            </a:r>
            <a:r>
              <a:rPr lang="en-US" altLang="zh-TW" dirty="0" smtClean="0"/>
              <a:t>cooperate </a:t>
            </a:r>
            <a:r>
              <a:rPr lang="en-US" altLang="zh-TW" dirty="0"/>
              <a:t>or form strategic alliances with advertising agencies.</a:t>
            </a:r>
          </a:p>
          <a:p>
            <a:pPr lvl="1"/>
            <a:r>
              <a:rPr lang="en-US" altLang="zh-TW" dirty="0"/>
              <a:t>For example, Cyber </a:t>
            </a:r>
            <a:r>
              <a:rPr lang="en-US" altLang="zh-TW" dirty="0" err="1"/>
              <a:t>Agenthxyc</a:t>
            </a:r>
            <a:r>
              <a:rPr lang="en-US" altLang="zh-TW" dirty="0"/>
              <a:t> and </a:t>
            </a:r>
            <a:r>
              <a:rPr lang="en-US" altLang="zh-TW" dirty="0" err="1"/>
              <a:t>Pentsu</a:t>
            </a:r>
            <a:r>
              <a:rPr lang="en-US" altLang="zh-TW" dirty="0"/>
              <a:t> established a joint venture with NTT DoCoMo to form CA </a:t>
            </a:r>
            <a:r>
              <a:rPr lang="en-US" altLang="zh-TW" dirty="0" smtClean="0"/>
              <a:t>Mobile.</a:t>
            </a:r>
            <a:endParaRPr lang="zh-TW" altLang="en-US" dirty="0"/>
          </a:p>
        </p:txBody>
      </p:sp>
    </p:spTree>
    <p:extLst>
      <p:ext uri="{BB962C8B-B14F-4D97-AF65-F5344CB8AC3E}">
        <p14:creationId xmlns:p14="http://schemas.microsoft.com/office/powerpoint/2010/main" val="31241870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err="1"/>
              <a:t>Interplayer</a:t>
            </a:r>
            <a:r>
              <a:rPr lang="en-US" altLang="zh-TW" dirty="0"/>
              <a:t> relationship in the mobile advertising industry value chain </a:t>
            </a:r>
            <a:r>
              <a:rPr lang="en-US" altLang="zh-TW" dirty="0" smtClean="0"/>
              <a:t>(3/5</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54</a:t>
            </a:fld>
            <a:endParaRPr lang="zh-TW" altLang="en-US"/>
          </a:p>
        </p:txBody>
      </p:sp>
      <p:sp>
        <p:nvSpPr>
          <p:cNvPr id="4" name="內容版面配置區 3"/>
          <p:cNvSpPr>
            <a:spLocks noGrp="1"/>
          </p:cNvSpPr>
          <p:nvPr>
            <p:ph sz="quarter" idx="1"/>
          </p:nvPr>
        </p:nvSpPr>
        <p:spPr/>
        <p:txBody>
          <a:bodyPr>
            <a:normAutofit/>
          </a:bodyPr>
          <a:lstStyle/>
          <a:p>
            <a:r>
              <a:rPr lang="en-US" altLang="zh-TW" dirty="0"/>
              <a:t>Mobile service provider</a:t>
            </a:r>
          </a:p>
          <a:p>
            <a:pPr lvl="1"/>
            <a:r>
              <a:rPr lang="en-US" altLang="zh-TW" dirty="0"/>
              <a:t>Mobile service providers provide the fundamental infrastructure to transmit mobile advertisements and use their large </a:t>
            </a:r>
            <a:r>
              <a:rPr lang="en-US" altLang="zh-TW" dirty="0" smtClean="0"/>
              <a:t>user databases </a:t>
            </a:r>
            <a:r>
              <a:rPr lang="en-US" altLang="zh-TW" dirty="0"/>
              <a:t>to help advertisers select appropriate recipients to improve advertising effectiveness</a:t>
            </a:r>
            <a:r>
              <a:rPr lang="en-US" altLang="zh-TW" dirty="0" smtClean="0"/>
              <a:t>.</a:t>
            </a:r>
          </a:p>
          <a:p>
            <a:pPr lvl="1"/>
            <a:r>
              <a:rPr lang="en-US" altLang="zh-TW" dirty="0" smtClean="0"/>
              <a:t>Cooperating </a:t>
            </a:r>
            <a:r>
              <a:rPr lang="en-US" altLang="zh-TW" dirty="0"/>
              <a:t>with mobile </a:t>
            </a:r>
            <a:r>
              <a:rPr lang="en-US" altLang="zh-TW" dirty="0" smtClean="0"/>
              <a:t>marketing agencies </a:t>
            </a:r>
            <a:r>
              <a:rPr lang="en-US" altLang="zh-TW" dirty="0"/>
              <a:t>and content providers, mobile service providers, such as Chunghwa Telecom, Taiwan Mobile, and </a:t>
            </a:r>
            <a:r>
              <a:rPr lang="en-US" altLang="zh-TW" dirty="0" err="1"/>
              <a:t>FarEaston</a:t>
            </a:r>
            <a:r>
              <a:rPr lang="en-US" altLang="zh-TW" dirty="0"/>
              <a:t>, </a:t>
            </a:r>
            <a:r>
              <a:rPr lang="en-US" altLang="zh-TW" dirty="0" smtClean="0"/>
              <a:t>create advertisement </a:t>
            </a:r>
            <a:r>
              <a:rPr lang="en-US" altLang="zh-TW" dirty="0"/>
              <a:t>texts and plan marketing activities.</a:t>
            </a:r>
            <a:endParaRPr lang="zh-TW" altLang="en-US" dirty="0"/>
          </a:p>
        </p:txBody>
      </p:sp>
    </p:spTree>
    <p:extLst>
      <p:ext uri="{BB962C8B-B14F-4D97-AF65-F5344CB8AC3E}">
        <p14:creationId xmlns:p14="http://schemas.microsoft.com/office/powerpoint/2010/main" val="1717209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err="1"/>
              <a:t>Interplayer</a:t>
            </a:r>
            <a:r>
              <a:rPr lang="en-US" altLang="zh-TW" dirty="0"/>
              <a:t> relationship in the mobile advertising industry value chain </a:t>
            </a:r>
            <a:r>
              <a:rPr lang="en-US" altLang="zh-TW" dirty="0" smtClean="0"/>
              <a:t>(4/5</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55</a:t>
            </a:fld>
            <a:endParaRPr lang="zh-TW" altLang="en-US"/>
          </a:p>
        </p:txBody>
      </p:sp>
      <p:sp>
        <p:nvSpPr>
          <p:cNvPr id="4" name="內容版面配置區 3"/>
          <p:cNvSpPr>
            <a:spLocks noGrp="1"/>
          </p:cNvSpPr>
          <p:nvPr>
            <p:ph sz="quarter" idx="1"/>
          </p:nvPr>
        </p:nvSpPr>
        <p:spPr/>
        <p:txBody>
          <a:bodyPr/>
          <a:lstStyle/>
          <a:p>
            <a:r>
              <a:rPr lang="en-US" altLang="zh-TW" dirty="0"/>
              <a:t>Mobile advertising platform providers</a:t>
            </a:r>
          </a:p>
          <a:p>
            <a:pPr lvl="1"/>
            <a:r>
              <a:rPr lang="en-US" altLang="zh-TW" dirty="0"/>
              <a:t>Mobile advertising platform providers (i.e., advertising media agencies) play an important role in leading the mobile </a:t>
            </a:r>
            <a:r>
              <a:rPr lang="en-US" altLang="zh-TW" dirty="0" smtClean="0"/>
              <a:t>advertising industry </a:t>
            </a:r>
            <a:r>
              <a:rPr lang="en-US" altLang="zh-TW" dirty="0"/>
              <a:t>value chain. They are responsible for planning content and marketing activities for advertisers, as well as assessing </a:t>
            </a:r>
            <a:r>
              <a:rPr lang="en-US" altLang="zh-TW" dirty="0" smtClean="0"/>
              <a:t>and reporting </a:t>
            </a:r>
            <a:r>
              <a:rPr lang="en-US" altLang="zh-TW" dirty="0"/>
              <a:t>results, so that advertisers can maintain advertising effectiveness.</a:t>
            </a:r>
            <a:endParaRPr lang="zh-TW" altLang="en-US" dirty="0"/>
          </a:p>
        </p:txBody>
      </p:sp>
    </p:spTree>
    <p:extLst>
      <p:ext uri="{BB962C8B-B14F-4D97-AF65-F5344CB8AC3E}">
        <p14:creationId xmlns:p14="http://schemas.microsoft.com/office/powerpoint/2010/main" val="37564356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err="1"/>
              <a:t>Interplayer</a:t>
            </a:r>
            <a:r>
              <a:rPr lang="en-US" altLang="zh-TW" dirty="0"/>
              <a:t> relationship in the mobile advertising industry value chain </a:t>
            </a:r>
            <a:r>
              <a:rPr lang="en-US" altLang="zh-TW" dirty="0" smtClean="0"/>
              <a:t>(5/5</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56</a:t>
            </a:fld>
            <a:endParaRPr lang="zh-TW" altLang="en-US"/>
          </a:p>
        </p:txBody>
      </p:sp>
      <p:sp>
        <p:nvSpPr>
          <p:cNvPr id="4" name="內容版面配置區 3"/>
          <p:cNvSpPr>
            <a:spLocks noGrp="1"/>
          </p:cNvSpPr>
          <p:nvPr>
            <p:ph sz="quarter" idx="1"/>
          </p:nvPr>
        </p:nvSpPr>
        <p:spPr/>
        <p:txBody>
          <a:bodyPr>
            <a:normAutofit lnSpcReduction="10000"/>
          </a:bodyPr>
          <a:lstStyle/>
          <a:p>
            <a:r>
              <a:rPr lang="en-US" altLang="zh-TW" dirty="0"/>
              <a:t>Mobile phone users</a:t>
            </a:r>
          </a:p>
          <a:p>
            <a:pPr lvl="1"/>
            <a:r>
              <a:rPr lang="en-US" altLang="zh-TW" dirty="0"/>
              <a:t>Mobile phone users who anticipate mobile advertising content can proactively search for advertisements that fit their </a:t>
            </a:r>
            <a:r>
              <a:rPr lang="en-US" altLang="zh-TW" dirty="0" smtClean="0"/>
              <a:t>preferences and </a:t>
            </a:r>
            <a:r>
              <a:rPr lang="en-US" altLang="zh-TW" dirty="0"/>
              <a:t>interests, and can also register certain products to receive advertising information for related products on a </a:t>
            </a:r>
            <a:r>
              <a:rPr lang="en-US" altLang="zh-TW" dirty="0" smtClean="0"/>
              <a:t>regular basis</a:t>
            </a:r>
            <a:r>
              <a:rPr lang="en-US" altLang="zh-TW" dirty="0"/>
              <a:t>.</a:t>
            </a:r>
          </a:p>
          <a:p>
            <a:pPr lvl="1"/>
            <a:r>
              <a:rPr lang="en-US" altLang="zh-TW" dirty="0"/>
              <a:t>For mobile phone users to see the value of personalized mobile advertising, all players in the mobile marketing industry </a:t>
            </a:r>
            <a:r>
              <a:rPr lang="en-US" altLang="zh-TW" dirty="0" smtClean="0"/>
              <a:t>value chain </a:t>
            </a:r>
            <a:r>
              <a:rPr lang="en-US" altLang="zh-TW" dirty="0"/>
              <a:t>will need to work together in a seamless manner. As each player in the value chain has different business objectives </a:t>
            </a:r>
            <a:r>
              <a:rPr lang="en-US" altLang="zh-TW" dirty="0" smtClean="0"/>
              <a:t>and interests</a:t>
            </a:r>
            <a:r>
              <a:rPr lang="en-US" altLang="zh-TW" dirty="0"/>
              <a:t>, creating a collaborative model for all players to work together will be critical. The key successful factor is </a:t>
            </a:r>
            <a:r>
              <a:rPr lang="en-US" altLang="zh-TW" dirty="0" smtClean="0"/>
              <a:t>adding value </a:t>
            </a:r>
            <a:r>
              <a:rPr lang="en-US" altLang="zh-TW" dirty="0"/>
              <a:t>to mobile phone users in their daily </a:t>
            </a:r>
            <a:r>
              <a:rPr lang="en-US" altLang="zh-TW" dirty="0" smtClean="0"/>
              <a:t>activities.</a:t>
            </a:r>
            <a:endParaRPr lang="zh-TW" altLang="en-US" dirty="0"/>
          </a:p>
        </p:txBody>
      </p:sp>
    </p:spTree>
    <p:extLst>
      <p:ext uri="{BB962C8B-B14F-4D97-AF65-F5344CB8AC3E}">
        <p14:creationId xmlns:p14="http://schemas.microsoft.com/office/powerpoint/2010/main" val="26080802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4"/>
          <p:cNvSpPr>
            <a:spLocks noGrp="1"/>
          </p:cNvSpPr>
          <p:nvPr>
            <p:ph type="body"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57</a:t>
            </a:fld>
            <a:endParaRPr lang="zh-TW" altLang="en-US"/>
          </a:p>
        </p:txBody>
      </p:sp>
      <p:sp>
        <p:nvSpPr>
          <p:cNvPr id="4" name="標題 3"/>
          <p:cNvSpPr>
            <a:spLocks noGrp="1"/>
          </p:cNvSpPr>
          <p:nvPr>
            <p:ph type="title"/>
          </p:nvPr>
        </p:nvSpPr>
        <p:spPr/>
        <p:txBody>
          <a:bodyPr>
            <a:normAutofit/>
          </a:bodyPr>
          <a:lstStyle/>
          <a:p>
            <a:r>
              <a:rPr lang="en-US" altLang="zh-TW" dirty="0"/>
              <a:t>Multipurpose </a:t>
            </a:r>
            <a:r>
              <a:rPr lang="en-US" altLang="zh-TW" dirty="0" smtClean="0"/>
              <a:t>Interactive Public Displays in </a:t>
            </a:r>
            <a:r>
              <a:rPr lang="en-US" altLang="zh-TW" dirty="0"/>
              <a:t>the </a:t>
            </a:r>
            <a:r>
              <a:rPr lang="en-US" altLang="zh-TW" dirty="0" smtClean="0"/>
              <a:t>Wild</a:t>
            </a:r>
            <a:endParaRPr lang="zh-TW" altLang="en-US" dirty="0"/>
          </a:p>
        </p:txBody>
      </p:sp>
    </p:spTree>
    <p:extLst>
      <p:ext uri="{BB962C8B-B14F-4D97-AF65-F5344CB8AC3E}">
        <p14:creationId xmlns:p14="http://schemas.microsoft.com/office/powerpoint/2010/main" val="39065782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Multipurpose </a:t>
            </a:r>
            <a:r>
              <a:rPr lang="en-US" altLang="zh-TW" dirty="0" smtClean="0"/>
              <a:t>Interactive Public Displays (1/3)</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58</a:t>
            </a:fld>
            <a:endParaRPr lang="zh-TW" altLang="en-US"/>
          </a:p>
        </p:txBody>
      </p:sp>
      <p:sp>
        <p:nvSpPr>
          <p:cNvPr id="4" name="內容版面配置區 3"/>
          <p:cNvSpPr>
            <a:spLocks noGrp="1"/>
          </p:cNvSpPr>
          <p:nvPr>
            <p:ph sz="quarter" idx="1"/>
          </p:nvPr>
        </p:nvSpPr>
        <p:spPr/>
        <p:txBody>
          <a:bodyPr>
            <a:normAutofit fontScale="92500" lnSpcReduction="10000"/>
          </a:bodyPr>
          <a:lstStyle/>
          <a:p>
            <a:r>
              <a:rPr lang="en-US" altLang="zh-TW" dirty="0" smtClean="0"/>
              <a:t>To </a:t>
            </a:r>
            <a:r>
              <a:rPr lang="en-US" altLang="zh-TW" dirty="0"/>
              <a:t>gain more in-depth knowledge about the real-world use of interactive public displays, as part of our Urban Inter-actions (UBI) Research program, we deployed 12 multi-purpose interactive displays in 2009 at six outdoor and six indoor locations around downtown Oulu, Finland</a:t>
            </a:r>
            <a:r>
              <a:rPr lang="en-US" altLang="zh-TW" dirty="0" smtClean="0"/>
              <a:t>.</a:t>
            </a:r>
          </a:p>
          <a:p>
            <a:r>
              <a:rPr lang="en-US" altLang="zh-TW" dirty="0" smtClean="0"/>
              <a:t>Each </a:t>
            </a:r>
            <a:r>
              <a:rPr lang="en-US" altLang="zh-TW" dirty="0"/>
              <a:t>display, or UBI hotspot, consists of a 57-inch high-definition LCD panel </a:t>
            </a:r>
            <a:r>
              <a:rPr lang="en-US" altLang="zh-TW" dirty="0" smtClean="0"/>
              <a:t>with</a:t>
            </a:r>
          </a:p>
          <a:p>
            <a:pPr lvl="1"/>
            <a:r>
              <a:rPr lang="en-US" altLang="zh-TW" dirty="0" smtClean="0"/>
              <a:t>a </a:t>
            </a:r>
            <a:r>
              <a:rPr lang="en-US" altLang="zh-TW" dirty="0"/>
              <a:t>capacitive touchscreen </a:t>
            </a:r>
            <a:r>
              <a:rPr lang="en-US" altLang="zh-TW" dirty="0" smtClean="0"/>
              <a:t>foil,</a:t>
            </a:r>
          </a:p>
          <a:p>
            <a:pPr lvl="1"/>
            <a:r>
              <a:rPr lang="en-US" altLang="zh-TW" dirty="0" smtClean="0"/>
              <a:t>two cameras,</a:t>
            </a:r>
          </a:p>
          <a:p>
            <a:pPr lvl="1"/>
            <a:r>
              <a:rPr lang="en-US" altLang="zh-TW" dirty="0" smtClean="0"/>
              <a:t>a </a:t>
            </a:r>
            <a:r>
              <a:rPr lang="en-US" altLang="zh-TW" dirty="0"/>
              <a:t>near-field code and radio frequency ID (NFC/RFID) </a:t>
            </a:r>
            <a:r>
              <a:rPr lang="en-US" altLang="zh-TW" dirty="0" smtClean="0"/>
              <a:t>reader,</a:t>
            </a:r>
          </a:p>
          <a:p>
            <a:pPr lvl="1"/>
            <a:r>
              <a:rPr lang="en-US" altLang="zh-TW" dirty="0" smtClean="0"/>
              <a:t>a loudspeaker, and</a:t>
            </a:r>
          </a:p>
          <a:p>
            <a:pPr lvl="1"/>
            <a:r>
              <a:rPr lang="en-US" altLang="zh-TW" dirty="0" smtClean="0"/>
              <a:t>Wi-Fi </a:t>
            </a:r>
            <a:r>
              <a:rPr lang="en-US" altLang="zh-TW" dirty="0"/>
              <a:t>and Bluetooth access points, and high-speed Internet access</a:t>
            </a:r>
            <a:r>
              <a:rPr lang="en-US" altLang="zh-TW" dirty="0" smtClean="0"/>
              <a:t>.</a:t>
            </a:r>
            <a:endParaRPr lang="zh-TW" altLang="en-US" dirty="0"/>
          </a:p>
        </p:txBody>
      </p:sp>
    </p:spTree>
    <p:extLst>
      <p:ext uri="{BB962C8B-B14F-4D97-AF65-F5344CB8AC3E}">
        <p14:creationId xmlns:p14="http://schemas.microsoft.com/office/powerpoint/2010/main" val="33306174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Multipurpose Interactive Public Displays </a:t>
            </a:r>
            <a:r>
              <a:rPr lang="en-US" altLang="zh-TW" dirty="0" smtClean="0"/>
              <a:t>(2/3</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59</a:t>
            </a:fld>
            <a:endParaRPr lang="zh-TW" altLang="en-US"/>
          </a:p>
        </p:txBody>
      </p:sp>
      <p:sp>
        <p:nvSpPr>
          <p:cNvPr id="4" name="內容版面配置區 3"/>
          <p:cNvSpPr>
            <a:spLocks noGrp="1"/>
          </p:cNvSpPr>
          <p:nvPr>
            <p:ph sz="quarter" idx="1"/>
          </p:nvPr>
        </p:nvSpPr>
        <p:spPr/>
        <p:txBody>
          <a:bodyPr/>
          <a:lstStyle/>
          <a:p>
            <a:r>
              <a:rPr lang="en-US" altLang="zh-TW" dirty="0" smtClean="0"/>
              <a:t>The </a:t>
            </a:r>
            <a:r>
              <a:rPr lang="en-US" altLang="zh-TW" dirty="0"/>
              <a:t>objective in deploying these displays was to understand how users derive value from interactive public displays that provide real services based on real content over an extended period</a:t>
            </a:r>
            <a:r>
              <a:rPr lang="en-US" altLang="zh-TW" dirty="0" smtClean="0"/>
              <a:t>.</a:t>
            </a:r>
          </a:p>
          <a:p>
            <a:r>
              <a:rPr lang="en-US" altLang="zh-TW" dirty="0" smtClean="0"/>
              <a:t>The </a:t>
            </a:r>
            <a:r>
              <a:rPr lang="en-US" altLang="zh-TW" dirty="0"/>
              <a:t>hotspots offer 25 distinct </a:t>
            </a:r>
            <a:r>
              <a:rPr lang="en-US" altLang="zh-TW" dirty="0" smtClean="0"/>
              <a:t>interactive </a:t>
            </a:r>
            <a:r>
              <a:rPr lang="en-US" altLang="zh-TW" dirty="0"/>
              <a:t>services, provided by us, the City of Oulu, private businesses and nongovernment organizations, and creative communities</a:t>
            </a:r>
            <a:r>
              <a:rPr lang="en-US" altLang="zh-TW" dirty="0" smtClean="0"/>
              <a:t>.</a:t>
            </a:r>
            <a:endParaRPr lang="zh-TW" altLang="en-US" dirty="0"/>
          </a:p>
        </p:txBody>
      </p:sp>
    </p:spTree>
    <p:extLst>
      <p:ext uri="{BB962C8B-B14F-4D97-AF65-F5344CB8AC3E}">
        <p14:creationId xmlns:p14="http://schemas.microsoft.com/office/powerpoint/2010/main" val="656957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4"/>
          <p:cNvSpPr>
            <a:spLocks noGrp="1"/>
          </p:cNvSpPr>
          <p:nvPr>
            <p:ph type="body"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6</a:t>
            </a:fld>
            <a:endParaRPr lang="zh-TW" altLang="en-US"/>
          </a:p>
        </p:txBody>
      </p:sp>
      <p:sp>
        <p:nvSpPr>
          <p:cNvPr id="4" name="標題 3"/>
          <p:cNvSpPr>
            <a:spLocks noGrp="1"/>
          </p:cNvSpPr>
          <p:nvPr>
            <p:ph type="title"/>
          </p:nvPr>
        </p:nvSpPr>
        <p:spPr/>
        <p:txBody>
          <a:bodyPr/>
          <a:lstStyle/>
          <a:p>
            <a:r>
              <a:rPr lang="en-US" altLang="zh-TW" dirty="0"/>
              <a:t>Mobile </a:t>
            </a:r>
            <a:r>
              <a:rPr lang="en-US" altLang="zh-TW" dirty="0" smtClean="0"/>
              <a:t>Social Media</a:t>
            </a:r>
            <a:endParaRPr lang="zh-TW" altLang="en-US" dirty="0"/>
          </a:p>
        </p:txBody>
      </p:sp>
    </p:spTree>
    <p:extLst>
      <p:ext uri="{BB962C8B-B14F-4D97-AF65-F5344CB8AC3E}">
        <p14:creationId xmlns:p14="http://schemas.microsoft.com/office/powerpoint/2010/main" val="36344380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Multipurpose Interactive Public Displays </a:t>
            </a:r>
            <a:r>
              <a:rPr lang="en-US" altLang="zh-TW" dirty="0" smtClean="0"/>
              <a:t>(3/3</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60</a:t>
            </a:fld>
            <a:endParaRPr lang="zh-TW" altLang="en-US"/>
          </a:p>
        </p:txBody>
      </p:sp>
      <p:sp>
        <p:nvSpPr>
          <p:cNvPr id="4" name="內容版面配置區 3"/>
          <p:cNvSpPr>
            <a:spLocks noGrp="1"/>
          </p:cNvSpPr>
          <p:nvPr>
            <p:ph sz="quarter" idx="1"/>
          </p:nvPr>
        </p:nvSpPr>
        <p:spPr/>
        <p:txBody>
          <a:bodyPr/>
          <a:lstStyle/>
          <a:p>
            <a:r>
              <a:rPr lang="en-US" altLang="zh-TW" dirty="0" smtClean="0"/>
              <a:t>The </a:t>
            </a:r>
            <a:r>
              <a:rPr lang="en-US" altLang="zh-TW" dirty="0"/>
              <a:t>outdoor hotspots are double-sided displays along walkways in the heart of the city and in the market area. The six indoor hotspots are single-sided displays in popular municipal buildings such as the main library, the youth and culture center, and the swimming hall</a:t>
            </a:r>
            <a:r>
              <a:rPr lang="en-US" altLang="zh-TW" dirty="0" smtClean="0"/>
              <a:t>.</a:t>
            </a:r>
            <a:endParaRPr lang="zh-TW" altLang="en-US" dirty="0"/>
          </a:p>
        </p:txBody>
      </p:sp>
    </p:spTree>
    <p:extLst>
      <p:ext uri="{BB962C8B-B14F-4D97-AF65-F5344CB8AC3E}">
        <p14:creationId xmlns:p14="http://schemas.microsoft.com/office/powerpoint/2010/main" val="6569574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61</a:t>
            </a:fld>
            <a:endParaRPr lang="zh-TW" altLang="en-US"/>
          </a:p>
        </p:txBody>
      </p:sp>
      <p:sp>
        <p:nvSpPr>
          <p:cNvPr id="4" name="內容版面配置區 3"/>
          <p:cNvSpPr>
            <a:spLocks noGrp="1"/>
          </p:cNvSpPr>
          <p:nvPr>
            <p:ph sz="quarter" idx="1"/>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28800"/>
            <a:ext cx="541655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099666" y="6167045"/>
            <a:ext cx="7072734" cy="646331"/>
          </a:xfrm>
          <a:prstGeom prst="rect">
            <a:avLst/>
          </a:prstGeom>
        </p:spPr>
        <p:txBody>
          <a:bodyPr wrap="square">
            <a:spAutoFit/>
          </a:bodyPr>
          <a:lstStyle/>
          <a:p>
            <a:r>
              <a:rPr lang="en-US" altLang="zh-TW" dirty="0"/>
              <a:t>Outdoor UBI </a:t>
            </a:r>
            <a:r>
              <a:rPr lang="en-US" altLang="zh-TW" dirty="0" smtClean="0"/>
              <a:t>hotspot </a:t>
            </a:r>
            <a:r>
              <a:rPr lang="en-US" altLang="zh-TW" dirty="0"/>
              <a:t>along a walkway, where a user is </a:t>
            </a:r>
            <a:r>
              <a:rPr lang="en-US" altLang="zh-TW" dirty="0" smtClean="0"/>
              <a:t>interacting</a:t>
            </a:r>
          </a:p>
          <a:p>
            <a:r>
              <a:rPr lang="en-US" altLang="zh-TW" dirty="0" smtClean="0"/>
              <a:t>with </a:t>
            </a:r>
            <a:r>
              <a:rPr lang="en-US" altLang="zh-TW" dirty="0"/>
              <a:t>version 2 of the UBI portal</a:t>
            </a:r>
            <a:endParaRPr lang="zh-TW" altLang="en-US" dirty="0"/>
          </a:p>
        </p:txBody>
      </p:sp>
    </p:spTree>
    <p:extLst>
      <p:ext uri="{BB962C8B-B14F-4D97-AF65-F5344CB8AC3E}">
        <p14:creationId xmlns:p14="http://schemas.microsoft.com/office/powerpoint/2010/main" val="6569574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62</a:t>
            </a:fld>
            <a:endParaRPr lang="zh-TW" altLang="en-US"/>
          </a:p>
        </p:txBody>
      </p:sp>
      <p:sp>
        <p:nvSpPr>
          <p:cNvPr id="4" name="內容版面配置區 3"/>
          <p:cNvSpPr>
            <a:spLocks noGrp="1"/>
          </p:cNvSpPr>
          <p:nvPr>
            <p:ph sz="quarter" idx="1"/>
          </p:nvPr>
        </p:nvSpPr>
        <p:spPr/>
        <p:txBody>
          <a:bodyPr/>
          <a:lstStyle/>
          <a:p>
            <a:endParaRPr lang="zh-TW"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73" y="1628800"/>
            <a:ext cx="718185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453053" y="6205954"/>
            <a:ext cx="6287299" cy="369332"/>
          </a:xfrm>
          <a:prstGeom prst="rect">
            <a:avLst/>
          </a:prstGeom>
          <a:noFill/>
        </p:spPr>
        <p:txBody>
          <a:bodyPr wrap="none" rtlCol="0">
            <a:spAutoFit/>
          </a:bodyPr>
          <a:lstStyle/>
          <a:p>
            <a:r>
              <a:rPr lang="en-US" altLang="zh-TW" dirty="0"/>
              <a:t>Outdoor UBI hotspot </a:t>
            </a:r>
            <a:r>
              <a:rPr lang="en-US" altLang="zh-TW" dirty="0" smtClean="0"/>
              <a:t>in </a:t>
            </a:r>
            <a:r>
              <a:rPr lang="en-US" altLang="zh-TW" dirty="0"/>
              <a:t>the market area of downtown </a:t>
            </a:r>
            <a:r>
              <a:rPr lang="en-US" altLang="zh-TW" dirty="0" smtClean="0"/>
              <a:t>Oulu</a:t>
            </a:r>
            <a:endParaRPr lang="zh-TW" altLang="en-US" dirty="0"/>
          </a:p>
        </p:txBody>
      </p:sp>
    </p:spTree>
    <p:extLst>
      <p:ext uri="{BB962C8B-B14F-4D97-AF65-F5344CB8AC3E}">
        <p14:creationId xmlns:p14="http://schemas.microsoft.com/office/powerpoint/2010/main" val="6569574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63</a:t>
            </a:fld>
            <a:endParaRPr lang="zh-TW" altLang="en-US"/>
          </a:p>
        </p:txBody>
      </p:sp>
      <p:sp>
        <p:nvSpPr>
          <p:cNvPr id="4" name="內容版面配置區 3"/>
          <p:cNvSpPr>
            <a:spLocks noGrp="1"/>
          </p:cNvSpPr>
          <p:nvPr>
            <p:ph sz="quarter" idx="1"/>
          </p:nvPr>
        </p:nvSpPr>
        <p:spPr/>
        <p:txBody>
          <a:bodyPr/>
          <a:lstStyle/>
          <a:p>
            <a:endParaRPr lang="zh-TW"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52085"/>
            <a:ext cx="7213600" cy="603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323528" y="6156593"/>
            <a:ext cx="8401659" cy="584775"/>
          </a:xfrm>
          <a:prstGeom prst="rect">
            <a:avLst/>
          </a:prstGeom>
          <a:noFill/>
        </p:spPr>
        <p:txBody>
          <a:bodyPr wrap="none" rtlCol="0">
            <a:spAutoFit/>
          </a:bodyPr>
          <a:lstStyle/>
          <a:p>
            <a:r>
              <a:rPr lang="en-US" altLang="zh-TW" sz="1600" dirty="0"/>
              <a:t>The screen is split between the UBI channel (top left), a customizable multi-media playlist</a:t>
            </a:r>
            <a:r>
              <a:rPr lang="en-US" altLang="zh-TW" sz="1600" dirty="0" smtClean="0"/>
              <a:t>;</a:t>
            </a:r>
          </a:p>
          <a:p>
            <a:r>
              <a:rPr lang="en-US" altLang="zh-TW" sz="1600" dirty="0" smtClean="0"/>
              <a:t>the quick-launch </a:t>
            </a:r>
            <a:r>
              <a:rPr lang="en-US" altLang="zh-TW" sz="1600" dirty="0"/>
              <a:t>menu providing one-touch access to selected services (bottom left);</a:t>
            </a:r>
            <a:endParaRPr lang="zh-TW" altLang="en-US" sz="1600" dirty="0"/>
          </a:p>
        </p:txBody>
      </p:sp>
    </p:spTree>
    <p:extLst>
      <p:ext uri="{BB962C8B-B14F-4D97-AF65-F5344CB8AC3E}">
        <p14:creationId xmlns:p14="http://schemas.microsoft.com/office/powerpoint/2010/main" val="8922303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Future Challenges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64</a:t>
            </a:fld>
            <a:endParaRPr lang="zh-TW" altLang="en-US"/>
          </a:p>
        </p:txBody>
      </p:sp>
      <p:sp>
        <p:nvSpPr>
          <p:cNvPr id="4" name="內容版面配置區 3"/>
          <p:cNvSpPr>
            <a:spLocks noGrp="1"/>
          </p:cNvSpPr>
          <p:nvPr>
            <p:ph sz="quarter" idx="1"/>
          </p:nvPr>
        </p:nvSpPr>
        <p:spPr/>
        <p:txBody>
          <a:bodyPr/>
          <a:lstStyle/>
          <a:p>
            <a:r>
              <a:rPr lang="en-US" altLang="zh-TW" dirty="0"/>
              <a:t>To move ahead, public display research must find ways to motivate interaction, such </a:t>
            </a:r>
            <a:r>
              <a:rPr lang="en-US" altLang="zh-TW" dirty="0" smtClean="0"/>
              <a:t>as</a:t>
            </a:r>
          </a:p>
          <a:p>
            <a:pPr lvl="1"/>
            <a:r>
              <a:rPr lang="en-US" altLang="zh-TW" dirty="0" smtClean="0"/>
              <a:t>combating </a:t>
            </a:r>
            <a:r>
              <a:rPr lang="en-US" altLang="zh-TW" dirty="0"/>
              <a:t>interaction blindness and overcoming entrenched inhibitions to using public space technology, </a:t>
            </a:r>
            <a:r>
              <a:rPr lang="en-US" altLang="zh-TW" dirty="0" smtClean="0"/>
              <a:t>and</a:t>
            </a:r>
          </a:p>
          <a:p>
            <a:pPr lvl="1"/>
            <a:r>
              <a:rPr lang="en-US" altLang="zh-TW" dirty="0" smtClean="0"/>
              <a:t>to </a:t>
            </a:r>
            <a:r>
              <a:rPr lang="en-US" altLang="zh-TW" dirty="0"/>
              <a:t>ease the transition to multipurpose displays.</a:t>
            </a:r>
            <a:endParaRPr lang="zh-TW" altLang="en-US" dirty="0"/>
          </a:p>
        </p:txBody>
      </p:sp>
    </p:spTree>
    <p:extLst>
      <p:ext uri="{BB962C8B-B14F-4D97-AF65-F5344CB8AC3E}">
        <p14:creationId xmlns:p14="http://schemas.microsoft.com/office/powerpoint/2010/main" val="8922303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Combating </a:t>
            </a:r>
            <a:r>
              <a:rPr lang="en-US" altLang="zh-TW" dirty="0" smtClean="0"/>
              <a:t>Interaction Blindness (1/2)</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65</a:t>
            </a:fld>
            <a:endParaRPr lang="zh-TW" altLang="en-US"/>
          </a:p>
        </p:txBody>
      </p:sp>
      <p:sp>
        <p:nvSpPr>
          <p:cNvPr id="4" name="內容版面配置區 3"/>
          <p:cNvSpPr>
            <a:spLocks noGrp="1"/>
          </p:cNvSpPr>
          <p:nvPr>
            <p:ph sz="quarter" idx="1"/>
          </p:nvPr>
        </p:nvSpPr>
        <p:spPr/>
        <p:txBody>
          <a:bodyPr>
            <a:normAutofit fontScale="85000" lnSpcReduction="10000"/>
          </a:bodyPr>
          <a:lstStyle/>
          <a:p>
            <a:r>
              <a:rPr lang="en-US" altLang="zh-TW" dirty="0"/>
              <a:t>Recent advances in display technologies have enabled the proliferation of large displays in public spaces. To date, however, these displays are still used primarily as one-way commercial digital signs. Existing display technologies are opening the opportunity to replace this passive single-purpose broadcasting with dynamic multipurpose interaction</a:t>
            </a:r>
            <a:r>
              <a:rPr lang="en-US" altLang="zh-TW" dirty="0" smtClean="0"/>
              <a:t>.</a:t>
            </a:r>
            <a:endParaRPr lang="en-US" altLang="zh-TW" dirty="0"/>
          </a:p>
          <a:p>
            <a:r>
              <a:rPr lang="en-US" altLang="zh-TW" dirty="0"/>
              <a:t>Display blindness (not noticing the display</a:t>
            </a:r>
            <a:r>
              <a:rPr lang="en-US" altLang="zh-TW" dirty="0" smtClean="0"/>
              <a:t>) </a:t>
            </a:r>
            <a:r>
              <a:rPr lang="en-US" altLang="zh-TW" dirty="0"/>
              <a:t>and interaction enticement10 are well-known challenges for public displays, but interaction blindness is a relatively new obstacle. From interviews and diary studies of the use of technology in public </a:t>
            </a:r>
            <a:r>
              <a:rPr lang="en-US" altLang="zh-TW" dirty="0" smtClean="0"/>
              <a:t>spaces, </a:t>
            </a:r>
            <a:r>
              <a:rPr lang="en-US" altLang="zh-TW" dirty="0"/>
              <a:t>we have seen that people in all population demographics do not interact with the hotspots because they simply do not know that they can</a:t>
            </a:r>
            <a:r>
              <a:rPr lang="en-US" altLang="zh-TW" dirty="0" smtClean="0"/>
              <a:t>.</a:t>
            </a:r>
            <a:endParaRPr lang="zh-TW" altLang="en-US" dirty="0"/>
          </a:p>
        </p:txBody>
      </p:sp>
    </p:spTree>
    <p:extLst>
      <p:ext uri="{BB962C8B-B14F-4D97-AF65-F5344CB8AC3E}">
        <p14:creationId xmlns:p14="http://schemas.microsoft.com/office/powerpoint/2010/main" val="8922303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Combating Interaction Blindness </a:t>
            </a:r>
            <a:r>
              <a:rPr lang="en-US" altLang="zh-TW" dirty="0" smtClean="0"/>
              <a:t>(2/2</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66</a:t>
            </a:fld>
            <a:endParaRPr lang="zh-TW" altLang="en-US"/>
          </a:p>
        </p:txBody>
      </p:sp>
      <p:sp>
        <p:nvSpPr>
          <p:cNvPr id="4" name="內容版面配置區 3"/>
          <p:cNvSpPr>
            <a:spLocks noGrp="1"/>
          </p:cNvSpPr>
          <p:nvPr>
            <p:ph sz="quarter" idx="1"/>
          </p:nvPr>
        </p:nvSpPr>
        <p:spPr/>
        <p:txBody>
          <a:bodyPr>
            <a:normAutofit fontScale="70000" lnSpcReduction="20000"/>
          </a:bodyPr>
          <a:lstStyle/>
          <a:p>
            <a:r>
              <a:rPr lang="en-US" altLang="zh-TW" dirty="0"/>
              <a:t>One way to overcome interaction blindness and entice interaction is make the interface more natural. </a:t>
            </a:r>
            <a:r>
              <a:rPr lang="en-US" altLang="zh-TW" i="1" dirty="0" err="1"/>
              <a:t>Proxemic</a:t>
            </a:r>
            <a:r>
              <a:rPr lang="en-US" altLang="zh-TW" i="1" dirty="0"/>
              <a:t> interactions</a:t>
            </a:r>
            <a:r>
              <a:rPr lang="en-US" altLang="zh-TW" dirty="0"/>
              <a:t>—in which the display system interprets cues such as body position and adjusts the interface accordingly—are emerging as a potential paradigm for realizing natural interfaces. Several research efforts have produced proof-of-concept laboratory </a:t>
            </a:r>
            <a:r>
              <a:rPr lang="en-US" altLang="zh-TW" dirty="0" smtClean="0"/>
              <a:t>prototypes, </a:t>
            </a:r>
            <a:r>
              <a:rPr lang="en-US" altLang="zh-TW" dirty="0"/>
              <a:t>but our simple visual </a:t>
            </a:r>
            <a:r>
              <a:rPr lang="en-US" altLang="zh-TW" dirty="0" err="1"/>
              <a:t>proxemic</a:t>
            </a:r>
            <a:r>
              <a:rPr lang="en-US" altLang="zh-TW" dirty="0"/>
              <a:t> cue (the “Touch me!” animation) did not noticeably increase user </a:t>
            </a:r>
            <a:r>
              <a:rPr lang="en-US" altLang="zh-TW" dirty="0" smtClean="0"/>
              <a:t>interaction.</a:t>
            </a:r>
          </a:p>
          <a:p>
            <a:r>
              <a:rPr lang="en-US" altLang="zh-TW" dirty="0" smtClean="0"/>
              <a:t>Our </a:t>
            </a:r>
            <a:r>
              <a:rPr lang="en-US" altLang="zh-TW" dirty="0"/>
              <a:t>interview results also suggest that people are hesitant to use technology in public. Many interviewees said that they did not use the displays because they were afraid they might break them or compromise their operation. Some people believe that using the display could upset others in the vicinity, analogous to changing the TV settings in a crowded cafe where the fear of displeasing others inhibits a customer who might want to turn up the volume or change the channel. We are finding that people carry these entrenched inhibitions into their hotspot experience, creating a formidable interaction obstacle.</a:t>
            </a:r>
            <a:endParaRPr lang="zh-TW" altLang="en-US" dirty="0"/>
          </a:p>
        </p:txBody>
      </p:sp>
    </p:spTree>
    <p:extLst>
      <p:ext uri="{BB962C8B-B14F-4D97-AF65-F5344CB8AC3E}">
        <p14:creationId xmlns:p14="http://schemas.microsoft.com/office/powerpoint/2010/main" val="8922303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Transitioning to </a:t>
            </a:r>
            <a:r>
              <a:rPr lang="en-US" altLang="zh-TW" dirty="0" smtClean="0"/>
              <a:t>Multipurpose Displays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67</a:t>
            </a:fld>
            <a:endParaRPr lang="zh-TW" altLang="en-US"/>
          </a:p>
        </p:txBody>
      </p:sp>
      <p:sp>
        <p:nvSpPr>
          <p:cNvPr id="4" name="內容版面配置區 3"/>
          <p:cNvSpPr>
            <a:spLocks noGrp="1"/>
          </p:cNvSpPr>
          <p:nvPr>
            <p:ph sz="quarter" idx="1"/>
          </p:nvPr>
        </p:nvSpPr>
        <p:spPr/>
        <p:txBody>
          <a:bodyPr>
            <a:normAutofit fontScale="92500"/>
          </a:bodyPr>
          <a:lstStyle/>
          <a:p>
            <a:r>
              <a:rPr lang="en-US" altLang="zh-TW" dirty="0" smtClean="0"/>
              <a:t>Moving from single-application displays to multipurpose hotspots creates new possibilities for display design.</a:t>
            </a:r>
          </a:p>
          <a:p>
            <a:r>
              <a:rPr lang="en-US" altLang="zh-TW" dirty="0"/>
              <a:t>The transition to multipurpose displays raises a host of new questions: </a:t>
            </a:r>
          </a:p>
          <a:p>
            <a:pPr lvl="1"/>
            <a:r>
              <a:rPr lang="en-US" altLang="zh-TW" dirty="0" smtClean="0"/>
              <a:t>What </a:t>
            </a:r>
            <a:r>
              <a:rPr lang="en-US" altLang="zh-TW" dirty="0"/>
              <a:t>is the best way to present multiple applications to users? </a:t>
            </a:r>
          </a:p>
          <a:p>
            <a:pPr lvl="1"/>
            <a:r>
              <a:rPr lang="en-US" altLang="zh-TW" dirty="0" smtClean="0"/>
              <a:t>How </a:t>
            </a:r>
            <a:r>
              <a:rPr lang="en-US" altLang="zh-TW" dirty="0"/>
              <a:t>can we exploit the competition among applications for user attention? </a:t>
            </a:r>
          </a:p>
          <a:p>
            <a:pPr lvl="1"/>
            <a:r>
              <a:rPr lang="en-US" altLang="zh-TW" dirty="0" smtClean="0"/>
              <a:t>How </a:t>
            </a:r>
            <a:r>
              <a:rPr lang="en-US" altLang="zh-TW" dirty="0"/>
              <a:t>many applications should a display have? </a:t>
            </a:r>
          </a:p>
          <a:p>
            <a:pPr lvl="1"/>
            <a:r>
              <a:rPr lang="en-US" altLang="zh-TW" dirty="0" smtClean="0"/>
              <a:t>Should </a:t>
            </a:r>
            <a:r>
              <a:rPr lang="en-US" altLang="zh-TW" dirty="0"/>
              <a:t>displays present one identical application grouping to all users, or should they adapt and customize their menu structure? </a:t>
            </a:r>
          </a:p>
          <a:p>
            <a:pPr lvl="1"/>
            <a:r>
              <a:rPr lang="en-US" altLang="zh-TW" dirty="0" smtClean="0"/>
              <a:t>Should </a:t>
            </a:r>
            <a:r>
              <a:rPr lang="en-US" altLang="zh-TW" dirty="0"/>
              <a:t>users be able to install their own applications on the displays</a:t>
            </a:r>
            <a:r>
              <a:rPr lang="en-US" altLang="zh-TW" dirty="0" smtClean="0"/>
              <a:t>?</a:t>
            </a:r>
            <a:endParaRPr lang="zh-TW" altLang="en-US" dirty="0"/>
          </a:p>
        </p:txBody>
      </p:sp>
    </p:spTree>
    <p:extLst>
      <p:ext uri="{BB962C8B-B14F-4D97-AF65-F5344CB8AC3E}">
        <p14:creationId xmlns:p14="http://schemas.microsoft.com/office/powerpoint/2010/main" val="8922303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p:cNvSpPr>
            <a:spLocks noGrp="1"/>
          </p:cNvSpPr>
          <p:nvPr>
            <p:ph type="body" idx="1"/>
          </p:nvPr>
        </p:nvSpPr>
        <p:spPr/>
        <p:txBody>
          <a:bodyPr/>
          <a:lstStyle/>
          <a:p>
            <a:r>
              <a:rPr lang="en-US" altLang="zh-TW" dirty="0"/>
              <a:t>A Communications Medium for the 21st Century</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68</a:t>
            </a:fld>
            <a:endParaRPr lang="zh-TW" altLang="en-US"/>
          </a:p>
        </p:txBody>
      </p:sp>
      <p:sp>
        <p:nvSpPr>
          <p:cNvPr id="4" name="標題 3"/>
          <p:cNvSpPr>
            <a:spLocks noGrp="1"/>
          </p:cNvSpPr>
          <p:nvPr>
            <p:ph type="title"/>
          </p:nvPr>
        </p:nvSpPr>
        <p:spPr/>
        <p:txBody>
          <a:bodyPr>
            <a:normAutofit/>
          </a:bodyPr>
          <a:lstStyle/>
          <a:p>
            <a:r>
              <a:rPr lang="en-US" altLang="zh-TW" dirty="0"/>
              <a:t>Open Display </a:t>
            </a:r>
            <a:r>
              <a:rPr lang="en-US" altLang="zh-TW" dirty="0" smtClean="0"/>
              <a:t>Networks</a:t>
            </a:r>
            <a:endParaRPr lang="zh-TW" altLang="en-US" dirty="0"/>
          </a:p>
        </p:txBody>
      </p:sp>
    </p:spTree>
    <p:extLst>
      <p:ext uri="{BB962C8B-B14F-4D97-AF65-F5344CB8AC3E}">
        <p14:creationId xmlns:p14="http://schemas.microsoft.com/office/powerpoint/2010/main" val="11785708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Open Display </a:t>
            </a:r>
            <a:r>
              <a:rPr lang="en-US" altLang="zh-TW" dirty="0" smtClean="0"/>
              <a:t>Networks (1/3)</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69</a:t>
            </a:fld>
            <a:endParaRPr lang="zh-TW" altLang="en-US"/>
          </a:p>
        </p:txBody>
      </p:sp>
      <p:sp>
        <p:nvSpPr>
          <p:cNvPr id="4" name="內容版面配置區 3"/>
          <p:cNvSpPr>
            <a:spLocks noGrp="1"/>
          </p:cNvSpPr>
          <p:nvPr>
            <p:ph sz="quarter" idx="1"/>
          </p:nvPr>
        </p:nvSpPr>
        <p:spPr/>
        <p:txBody>
          <a:bodyPr>
            <a:normAutofit fontScale="92500"/>
          </a:bodyPr>
          <a:lstStyle/>
          <a:p>
            <a:r>
              <a:rPr lang="en-US" altLang="zh-TW" dirty="0" smtClean="0"/>
              <a:t>The </a:t>
            </a:r>
            <a:r>
              <a:rPr lang="en-US" altLang="zh-TW" dirty="0"/>
              <a:t>decreasing cost of hardware and the increasing difficulty of reaching the general public through fragmented conventional media have led to the ubiquitous deployment of public display systems</a:t>
            </a:r>
            <a:r>
              <a:rPr lang="en-US" altLang="zh-TW" dirty="0" smtClean="0"/>
              <a:t>.</a:t>
            </a:r>
          </a:p>
          <a:p>
            <a:r>
              <a:rPr lang="en-US" altLang="zh-TW" dirty="0" smtClean="0"/>
              <a:t>However</a:t>
            </a:r>
            <a:r>
              <a:rPr lang="en-US" altLang="zh-TW" dirty="0"/>
              <a:t>, the vast majority of today’s public displays effectively disappear: people have become so accustomed to their low utility that they are highly skilled at ignoring </a:t>
            </a:r>
            <a:r>
              <a:rPr lang="en-US" altLang="zh-TW" dirty="0" smtClean="0"/>
              <a:t>them.</a:t>
            </a:r>
          </a:p>
          <a:p>
            <a:r>
              <a:rPr lang="en-US" altLang="zh-TW" dirty="0" smtClean="0"/>
              <a:t>Display </a:t>
            </a:r>
            <a:r>
              <a:rPr lang="en-US" altLang="zh-TW" dirty="0"/>
              <a:t>operators try to counter this lack of attention by using invasive techniques, such as increasing the number of displays or the amount of motion in the content</a:t>
            </a:r>
            <a:r>
              <a:rPr lang="en-US" altLang="zh-TW" dirty="0" smtClean="0"/>
              <a:t>.</a:t>
            </a:r>
          </a:p>
        </p:txBody>
      </p:sp>
    </p:spTree>
    <p:extLst>
      <p:ext uri="{BB962C8B-B14F-4D97-AF65-F5344CB8AC3E}">
        <p14:creationId xmlns:p14="http://schemas.microsoft.com/office/powerpoint/2010/main" val="8922303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Social Networking</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7</a:t>
            </a:fld>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609649"/>
            <a:ext cx="5056038" cy="477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78179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Open Display Networks </a:t>
            </a:r>
            <a:r>
              <a:rPr lang="en-US" altLang="zh-TW" dirty="0" smtClean="0"/>
              <a:t>(2/3</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70</a:t>
            </a:fld>
            <a:endParaRPr lang="zh-TW" altLang="en-US"/>
          </a:p>
        </p:txBody>
      </p:sp>
      <p:sp>
        <p:nvSpPr>
          <p:cNvPr id="4" name="內容版面配置區 3"/>
          <p:cNvSpPr>
            <a:spLocks noGrp="1"/>
          </p:cNvSpPr>
          <p:nvPr>
            <p:ph sz="quarter" idx="1"/>
          </p:nvPr>
        </p:nvSpPr>
        <p:spPr/>
        <p:txBody>
          <a:bodyPr>
            <a:normAutofit fontScale="85000" lnSpcReduction="10000"/>
          </a:bodyPr>
          <a:lstStyle/>
          <a:p>
            <a:r>
              <a:rPr lang="en-US" altLang="zh-TW" dirty="0"/>
              <a:t>This trend stands in sharp contrast to Mark Weiser’s original vision of calm computing—a future in which computers fade into the background of our lives. Rather than disappearing, we believe that 21st-century public displays should form the backbone of a new communications medium with the same potential impact on society as radio, television, and the Internet.</a:t>
            </a:r>
            <a:endParaRPr lang="zh-TW" altLang="en-US" dirty="0"/>
          </a:p>
          <a:p>
            <a:r>
              <a:rPr lang="en-US" altLang="zh-TW" dirty="0" smtClean="0"/>
              <a:t>Our </a:t>
            </a:r>
            <a:r>
              <a:rPr lang="en-US" altLang="zh-TW" dirty="0"/>
              <a:t>vision of the 21st century includes large-scale networks of pervasive public displays and associated sensors that are open to applications and content from many sources</a:t>
            </a:r>
            <a:r>
              <a:rPr lang="en-US" altLang="zh-TW" dirty="0" smtClean="0"/>
              <a:t>.</a:t>
            </a:r>
          </a:p>
          <a:p>
            <a:r>
              <a:rPr lang="en-US" altLang="zh-TW" dirty="0" smtClean="0"/>
              <a:t>We </a:t>
            </a:r>
            <a:r>
              <a:rPr lang="en-US" altLang="zh-TW" dirty="0"/>
              <a:t>expect these open display networks to support the same levels of rapid innovation that boosted first the Internet and then the mobile phone sector into their defining societal roles</a:t>
            </a:r>
            <a:r>
              <a:rPr lang="en-US" altLang="zh-TW" dirty="0" smtClean="0"/>
              <a:t>.</a:t>
            </a:r>
            <a:endParaRPr lang="zh-TW" altLang="en-US" dirty="0"/>
          </a:p>
        </p:txBody>
      </p:sp>
    </p:spTree>
    <p:extLst>
      <p:ext uri="{BB962C8B-B14F-4D97-AF65-F5344CB8AC3E}">
        <p14:creationId xmlns:p14="http://schemas.microsoft.com/office/powerpoint/2010/main" val="8922303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Open Display Networks </a:t>
            </a:r>
            <a:r>
              <a:rPr lang="en-US" altLang="zh-TW" dirty="0" smtClean="0"/>
              <a:t>(3/3</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71</a:t>
            </a:fld>
            <a:endParaRPr lang="zh-TW" altLang="en-US"/>
          </a:p>
        </p:txBody>
      </p:sp>
      <p:sp>
        <p:nvSpPr>
          <p:cNvPr id="4" name="內容版面配置區 3"/>
          <p:cNvSpPr>
            <a:spLocks noGrp="1"/>
          </p:cNvSpPr>
          <p:nvPr>
            <p:ph sz="quarter" idx="1"/>
          </p:nvPr>
        </p:nvSpPr>
        <p:spPr/>
        <p:txBody>
          <a:bodyPr/>
          <a:lstStyle/>
          <a:p>
            <a:r>
              <a:rPr lang="en-US" altLang="zh-TW" dirty="0" smtClean="0"/>
              <a:t>The </a:t>
            </a:r>
            <a:r>
              <a:rPr lang="en-US" altLang="zh-TW" dirty="0"/>
              <a:t>observations and experience are grounded in work on five key building blocks</a:t>
            </a:r>
            <a:r>
              <a:rPr lang="en-US" altLang="zh-TW" dirty="0" smtClean="0"/>
              <a:t>:</a:t>
            </a:r>
          </a:p>
          <a:p>
            <a:pPr lvl="1"/>
            <a:r>
              <a:rPr lang="en-US" altLang="zh-TW" dirty="0" smtClean="0"/>
              <a:t>open </a:t>
            </a:r>
            <a:r>
              <a:rPr lang="en-US" altLang="zh-TW" dirty="0"/>
              <a:t>architectures that support application </a:t>
            </a:r>
            <a:r>
              <a:rPr lang="en-US" altLang="zh-TW" dirty="0" smtClean="0"/>
              <a:t>development</a:t>
            </a:r>
          </a:p>
          <a:p>
            <a:pPr lvl="1"/>
            <a:r>
              <a:rPr lang="en-US" altLang="zh-TW" dirty="0" smtClean="0"/>
              <a:t>situated </a:t>
            </a:r>
            <a:r>
              <a:rPr lang="en-US" altLang="zh-TW" dirty="0"/>
              <a:t>information and </a:t>
            </a:r>
            <a:r>
              <a:rPr lang="en-US" altLang="zh-TW" dirty="0" smtClean="0"/>
              <a:t>applications</a:t>
            </a:r>
          </a:p>
          <a:p>
            <a:pPr lvl="1"/>
            <a:r>
              <a:rPr lang="en-US" altLang="zh-TW" dirty="0" smtClean="0"/>
              <a:t>privacy-compliant </a:t>
            </a:r>
            <a:r>
              <a:rPr lang="en-US" altLang="zh-TW" dirty="0"/>
              <a:t>personalization and control</a:t>
            </a:r>
            <a:r>
              <a:rPr lang="en-US" altLang="zh-TW" dirty="0" smtClean="0"/>
              <a:t>,</a:t>
            </a:r>
          </a:p>
          <a:p>
            <a:pPr lvl="1"/>
            <a:r>
              <a:rPr lang="en-US" altLang="zh-TW" dirty="0" smtClean="0"/>
              <a:t>engaging </a:t>
            </a:r>
            <a:r>
              <a:rPr lang="en-US" altLang="zh-TW" dirty="0"/>
              <a:t>and efficient user interaction models, </a:t>
            </a:r>
            <a:r>
              <a:rPr lang="en-US" altLang="zh-TW" dirty="0" smtClean="0"/>
              <a:t>and</a:t>
            </a:r>
          </a:p>
          <a:p>
            <a:pPr lvl="1"/>
            <a:r>
              <a:rPr lang="en-US" altLang="zh-TW" dirty="0" smtClean="0"/>
              <a:t>viable </a:t>
            </a:r>
            <a:r>
              <a:rPr lang="en-US" altLang="zh-TW" dirty="0"/>
              <a:t>business models</a:t>
            </a:r>
            <a:r>
              <a:rPr lang="en-US" altLang="zh-TW" dirty="0" smtClean="0"/>
              <a:t>.</a:t>
            </a:r>
            <a:endParaRPr lang="zh-TW" altLang="en-US" dirty="0"/>
          </a:p>
        </p:txBody>
      </p:sp>
    </p:spTree>
    <p:extLst>
      <p:ext uri="{BB962C8B-B14F-4D97-AF65-F5344CB8AC3E}">
        <p14:creationId xmlns:p14="http://schemas.microsoft.com/office/powerpoint/2010/main" val="8922303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Open </a:t>
            </a:r>
            <a:r>
              <a:rPr lang="en-US" altLang="zh-TW" dirty="0" smtClean="0"/>
              <a:t>Architectures (1/4)</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72</a:t>
            </a:fld>
            <a:endParaRPr lang="zh-TW" altLang="en-US"/>
          </a:p>
        </p:txBody>
      </p:sp>
      <p:sp>
        <p:nvSpPr>
          <p:cNvPr id="4" name="內容版面配置區 3"/>
          <p:cNvSpPr>
            <a:spLocks noGrp="1"/>
          </p:cNvSpPr>
          <p:nvPr>
            <p:ph sz="quarter" idx="1"/>
          </p:nvPr>
        </p:nvSpPr>
        <p:spPr/>
        <p:txBody>
          <a:bodyPr/>
          <a:lstStyle/>
          <a:p>
            <a:r>
              <a:rPr lang="en-US" altLang="zh-TW" dirty="0"/>
              <a:t>From a developer’s viewpoint, creating applications for open public display networks requires novel paradigms and programming tools.4 For example, how should developers approach scheduling content on a display without knowing the specifics about its identity? How should they access and control screen geometries and placement? How should their designs interact with other </a:t>
            </a:r>
            <a:r>
              <a:rPr lang="en-US" altLang="zh-TW" dirty="0" smtClean="0"/>
              <a:t>applications within </a:t>
            </a:r>
            <a:r>
              <a:rPr lang="en-US" altLang="zh-TW" dirty="0"/>
              <a:t>the system?</a:t>
            </a:r>
            <a:endParaRPr lang="zh-TW" altLang="en-US" dirty="0"/>
          </a:p>
        </p:txBody>
      </p:sp>
    </p:spTree>
    <p:extLst>
      <p:ext uri="{BB962C8B-B14F-4D97-AF65-F5344CB8AC3E}">
        <p14:creationId xmlns:p14="http://schemas.microsoft.com/office/powerpoint/2010/main" val="5760688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Open Architectures </a:t>
            </a:r>
            <a:r>
              <a:rPr lang="en-US" altLang="zh-TW" dirty="0" smtClean="0"/>
              <a:t>(2/4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73</a:t>
            </a:fld>
            <a:endParaRPr lang="zh-TW" altLang="en-US"/>
          </a:p>
        </p:txBody>
      </p:sp>
      <p:sp>
        <p:nvSpPr>
          <p:cNvPr id="4" name="內容版面配置區 3"/>
          <p:cNvSpPr>
            <a:spLocks noGrp="1"/>
          </p:cNvSpPr>
          <p:nvPr>
            <p:ph sz="quarter" idx="1"/>
          </p:nvPr>
        </p:nvSpPr>
        <p:spPr/>
        <p:txBody>
          <a:bodyPr/>
          <a:lstStyle/>
          <a:p>
            <a:r>
              <a:rPr lang="en-US" altLang="zh-TW" dirty="0"/>
              <a:t>First, the developer must be able to identify the connected displays and their spatial relationships. </a:t>
            </a:r>
            <a:endParaRPr lang="en-US" altLang="zh-TW" dirty="0" smtClean="0"/>
          </a:p>
          <a:p>
            <a:r>
              <a:rPr lang="en-US" altLang="zh-TW" dirty="0"/>
              <a:t>After application and content creation, developers still need support to distribute their applications within a display network. </a:t>
            </a:r>
            <a:endParaRPr lang="en-US" altLang="zh-TW" dirty="0" smtClean="0"/>
          </a:p>
          <a:p>
            <a:r>
              <a:rPr lang="en-US" altLang="zh-TW" dirty="0"/>
              <a:t>Public display systems comprise numerous components, including player software and hardware for display nodes and server-side support for content creation, scheduling, and distribution. </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Open Architectures </a:t>
            </a:r>
            <a:r>
              <a:rPr lang="en-US" altLang="zh-TW" dirty="0" smtClean="0"/>
              <a:t>(3/4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74</a:t>
            </a:fld>
            <a:endParaRPr lang="zh-TW" altLang="en-US"/>
          </a:p>
        </p:txBody>
      </p:sp>
      <p:sp>
        <p:nvSpPr>
          <p:cNvPr id="4" name="內容版面配置區 3"/>
          <p:cNvSpPr>
            <a:spLocks noGrp="1"/>
          </p:cNvSpPr>
          <p:nvPr>
            <p:ph sz="quarter" idx="1"/>
          </p:nvPr>
        </p:nvSpPr>
        <p:spPr/>
        <p:txBody>
          <a:bodyPr>
            <a:normAutofit fontScale="92500" lnSpcReduction="10000"/>
          </a:bodyPr>
          <a:lstStyle/>
          <a:p>
            <a:r>
              <a:rPr lang="en-US" altLang="zh-TW" dirty="0"/>
              <a:t>Realizing the overall vision of a global network of public displays requires developing a system that is open, scalable, and extensible, yet also offers good stability and performance</a:t>
            </a:r>
            <a:r>
              <a:rPr lang="en-US" altLang="zh-TW" dirty="0" smtClean="0"/>
              <a:t>.</a:t>
            </a:r>
          </a:p>
          <a:p>
            <a:r>
              <a:rPr lang="en-US" altLang="zh-TW" dirty="0" smtClean="0"/>
              <a:t>Although </a:t>
            </a:r>
            <a:r>
              <a:rPr lang="en-US" altLang="zh-TW" dirty="0"/>
              <a:t>stability and performance are fairly generic requirements for many large systems, public displays represent a particularly challenging domain because of the mix of performance requirements (high-quality content presented in a timely fashion), cost considerations, and the difficulty of maintaining and managing a highly distributed network with many nodes situated “in the field.” </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Open Architectures </a:t>
            </a:r>
            <a:r>
              <a:rPr lang="en-US" altLang="zh-TW" dirty="0" smtClean="0"/>
              <a:t>(4/4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75</a:t>
            </a:fld>
            <a:endParaRPr lang="zh-TW" altLang="en-US"/>
          </a:p>
        </p:txBody>
      </p:sp>
      <p:sp>
        <p:nvSpPr>
          <p:cNvPr id="4" name="內容版面配置區 3"/>
          <p:cNvSpPr>
            <a:spLocks noGrp="1"/>
          </p:cNvSpPr>
          <p:nvPr>
            <p:ph sz="quarter" idx="1"/>
          </p:nvPr>
        </p:nvSpPr>
        <p:spPr/>
        <p:txBody>
          <a:bodyPr>
            <a:normAutofit fontScale="92500" lnSpcReduction="10000"/>
          </a:bodyPr>
          <a:lstStyle/>
          <a:p>
            <a:r>
              <a:rPr lang="en-US" altLang="zh-TW" dirty="0"/>
              <a:t>In addition to creating the required monitoring and management services, a remaining challenge is dealing with the conflicting requirements for openness and </a:t>
            </a:r>
            <a:r>
              <a:rPr lang="en-US" altLang="zh-TW" dirty="0" smtClean="0"/>
              <a:t>security.</a:t>
            </a:r>
          </a:p>
          <a:p>
            <a:r>
              <a:rPr lang="en-US" altLang="zh-TW" dirty="0" smtClean="0"/>
              <a:t>Open </a:t>
            </a:r>
            <a:r>
              <a:rPr lang="en-US" altLang="zh-TW" dirty="0"/>
              <a:t>display networks offer the potential for abuse at three levels: offensive content, in-network attacks to subvert displays (for example, by an application deployed within the network that tries to access more screen resources than it should), and traditional computer attacks, such as hacking and denial of service</a:t>
            </a:r>
            <a:r>
              <a:rPr lang="en-US" altLang="zh-TW" dirty="0" smtClean="0"/>
              <a:t>.</a:t>
            </a:r>
          </a:p>
          <a:p>
            <a:r>
              <a:rPr lang="en-US" altLang="zh-TW" dirty="0" smtClean="0"/>
              <a:t>Indeed</a:t>
            </a:r>
            <a:r>
              <a:rPr lang="en-US" altLang="zh-TW" dirty="0"/>
              <a:t>, viruses could someday target open display networks and require specific countermeasures</a:t>
            </a:r>
            <a:r>
              <a:rPr lang="en-US" altLang="zh-TW" dirty="0" smtClean="0"/>
              <a:t>.</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Situated </a:t>
            </a:r>
            <a:r>
              <a:rPr lang="en-US" altLang="zh-TW" dirty="0" smtClean="0"/>
              <a:t>Displays (1/2)</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76</a:t>
            </a:fld>
            <a:endParaRPr lang="zh-TW" altLang="en-US"/>
          </a:p>
        </p:txBody>
      </p:sp>
      <p:sp>
        <p:nvSpPr>
          <p:cNvPr id="4" name="內容版面配置區 3"/>
          <p:cNvSpPr>
            <a:spLocks noGrp="1"/>
          </p:cNvSpPr>
          <p:nvPr>
            <p:ph sz="quarter" idx="1"/>
          </p:nvPr>
        </p:nvSpPr>
        <p:spPr/>
        <p:txBody>
          <a:bodyPr>
            <a:normAutofit fontScale="92500" lnSpcReduction="20000"/>
          </a:bodyPr>
          <a:lstStyle/>
          <a:p>
            <a:r>
              <a:rPr lang="en-US" altLang="zh-TW" dirty="0"/>
              <a:t>Openness does not stop at developers: public display systems should also be open to content from users. Allowing users to actively influence the content on their displays could increase participation in—and the relevance of—such systems, along the lines of the Web 2.0 paradigm. How can we achieve similar participatory effects in the context of display networks? </a:t>
            </a:r>
          </a:p>
          <a:p>
            <a:r>
              <a:rPr lang="en-US" altLang="zh-TW" dirty="0"/>
              <a:t>Public displays in general are strongly situated artifacts deeply embedded in their specific physical, social, and cultural circumstances</a:t>
            </a:r>
            <a:r>
              <a:rPr lang="en-US" altLang="zh-TW" dirty="0" smtClean="0"/>
              <a:t>.</a:t>
            </a:r>
          </a:p>
          <a:p>
            <a:r>
              <a:rPr lang="en-US" altLang="zh-TW" dirty="0" smtClean="0"/>
              <a:t>This </a:t>
            </a:r>
            <a:r>
              <a:rPr lang="en-US" altLang="zh-TW" dirty="0"/>
              <a:t>placement in relation to a location, situation, or set of circumstances is an essential element for their interpretation and marks a key difference between a public display and simply carrying a mobile device</a:t>
            </a:r>
            <a:r>
              <a:rPr lang="en-US" altLang="zh-TW" dirty="0" smtClean="0"/>
              <a:t>.</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77</a:t>
            </a:fld>
            <a:endParaRPr lang="zh-TW" altLang="en-US"/>
          </a:p>
        </p:txBody>
      </p:sp>
      <p:sp>
        <p:nvSpPr>
          <p:cNvPr id="4" name="內容版面配置區 3"/>
          <p:cNvSpPr>
            <a:spLocks noGrp="1"/>
          </p:cNvSpPr>
          <p:nvPr>
            <p:ph sz="quarter" idx="1"/>
          </p:nvPr>
        </p:nvSpPr>
        <p:spPr/>
        <p:txBody>
          <a:bodyPr/>
          <a:lstStyle/>
          <a:p>
            <a:endParaRPr lang="zh-TW"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6174"/>
            <a:ext cx="6804077" cy="515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44016" y="5373216"/>
            <a:ext cx="8964488" cy="1323439"/>
          </a:xfrm>
          <a:prstGeom prst="rect">
            <a:avLst/>
          </a:prstGeom>
          <a:noFill/>
        </p:spPr>
        <p:txBody>
          <a:bodyPr wrap="square" rtlCol="0">
            <a:spAutoFit/>
          </a:bodyPr>
          <a:lstStyle/>
          <a:p>
            <a:r>
              <a:rPr lang="en-US" altLang="zh-TW" sz="1600" dirty="0"/>
              <a:t>An example of </a:t>
            </a:r>
            <a:r>
              <a:rPr lang="en-US" altLang="zh-TW" sz="1600" dirty="0" err="1"/>
              <a:t>autopoiesic</a:t>
            </a:r>
            <a:r>
              <a:rPr lang="en-US" altLang="zh-TW" sz="1600" dirty="0"/>
              <a:t> content. Passersby stop in front of a public display </a:t>
            </a:r>
            <a:r>
              <a:rPr lang="en-US" altLang="zh-TW" sz="1600" dirty="0" smtClean="0"/>
              <a:t>running the </a:t>
            </a:r>
            <a:r>
              <a:rPr lang="en-US" altLang="zh-TW" sz="1600" dirty="0" err="1"/>
              <a:t>FunSquare</a:t>
            </a:r>
            <a:r>
              <a:rPr lang="en-US" altLang="zh-TW" sz="1600" dirty="0"/>
              <a:t> application, which shows self-generated situation-aware “fun facts</a:t>
            </a:r>
            <a:r>
              <a:rPr lang="en-US" altLang="zh-TW" sz="1600" dirty="0" smtClean="0"/>
              <a:t>” that </a:t>
            </a:r>
            <a:r>
              <a:rPr lang="en-US" altLang="zh-TW" sz="1600" dirty="0"/>
              <a:t>should stimulate discussion among viewers. In this example, a built-in </a:t>
            </a:r>
            <a:r>
              <a:rPr lang="en-US" altLang="zh-TW" sz="1600" dirty="0" smtClean="0"/>
              <a:t>camera in </a:t>
            </a:r>
            <a:r>
              <a:rPr lang="en-US" altLang="zh-TW" sz="1600" dirty="0"/>
              <a:t>the system has counted the average number of weekly viewers in front of </a:t>
            </a:r>
            <a:r>
              <a:rPr lang="en-US" altLang="zh-TW" sz="1600" dirty="0" smtClean="0"/>
              <a:t>the display </a:t>
            </a:r>
            <a:r>
              <a:rPr lang="en-US" altLang="zh-TW" sz="1600" dirty="0"/>
              <a:t>and compares the energy generated by that many human brains with </a:t>
            </a:r>
            <a:r>
              <a:rPr lang="en-US" altLang="zh-TW" sz="1600" dirty="0" smtClean="0"/>
              <a:t>the energy </a:t>
            </a:r>
            <a:r>
              <a:rPr lang="en-US" altLang="zh-TW" sz="1600" dirty="0"/>
              <a:t>used by an electric car to cover 100 km.</a:t>
            </a:r>
            <a:endParaRPr lang="zh-TW" altLang="en-US" sz="1600"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Situated Displays </a:t>
            </a:r>
            <a:r>
              <a:rPr lang="en-US" altLang="zh-TW" dirty="0" smtClean="0"/>
              <a:t>(2/2</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78</a:t>
            </a:fld>
            <a:endParaRPr lang="zh-TW" altLang="en-US"/>
          </a:p>
        </p:txBody>
      </p:sp>
      <p:sp>
        <p:nvSpPr>
          <p:cNvPr id="4" name="內容版面配置區 3"/>
          <p:cNvSpPr>
            <a:spLocks noGrp="1"/>
          </p:cNvSpPr>
          <p:nvPr>
            <p:ph sz="quarter" idx="1"/>
          </p:nvPr>
        </p:nvSpPr>
        <p:spPr/>
        <p:txBody>
          <a:bodyPr>
            <a:normAutofit lnSpcReduction="10000"/>
          </a:bodyPr>
          <a:lstStyle/>
          <a:p>
            <a:r>
              <a:rPr lang="en-US" altLang="zh-TW" dirty="0"/>
              <a:t>We also developed a software platform that supports the creation of “places”—public display profiles obtained from automatically sensed data and the digital footprints generated by people who actively engage in interaction around a display</a:t>
            </a:r>
            <a:r>
              <a:rPr lang="en-US" altLang="zh-TW" dirty="0" smtClean="0"/>
              <a:t>.</a:t>
            </a:r>
          </a:p>
          <a:p>
            <a:r>
              <a:rPr lang="en-US" altLang="zh-TW" dirty="0" smtClean="0"/>
              <a:t>Based </a:t>
            </a:r>
            <a:r>
              <a:rPr lang="en-US" altLang="zh-TW" dirty="0"/>
              <a:t>on the information gleaned from these profiles, applications on the display can generate content tailored to what’s going on near the display</a:t>
            </a:r>
            <a:r>
              <a:rPr lang="en-US" altLang="zh-TW" dirty="0" smtClean="0"/>
              <a:t>.</a:t>
            </a:r>
          </a:p>
          <a:p>
            <a:r>
              <a:rPr lang="en-US" altLang="zh-TW" dirty="0"/>
              <a:t>By detecting and aggregating the presence of nearby virtual pins, the display can reflect its viewers’ interests and preferences</a:t>
            </a:r>
            <a:r>
              <a:rPr lang="en-US" altLang="zh-TW" dirty="0" smtClean="0"/>
              <a:t>.</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Privacy and </a:t>
            </a:r>
            <a:r>
              <a:rPr lang="en-US" altLang="zh-TW" dirty="0" smtClean="0"/>
              <a:t>Personalization (1/2)</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79</a:t>
            </a:fld>
            <a:endParaRPr lang="zh-TW" altLang="en-US"/>
          </a:p>
        </p:txBody>
      </p:sp>
      <p:sp>
        <p:nvSpPr>
          <p:cNvPr id="4" name="內容版面配置區 3"/>
          <p:cNvSpPr>
            <a:spLocks noGrp="1"/>
          </p:cNvSpPr>
          <p:nvPr>
            <p:ph sz="quarter" idx="1"/>
          </p:nvPr>
        </p:nvSpPr>
        <p:spPr/>
        <p:txBody>
          <a:bodyPr>
            <a:normAutofit fontScale="92500" lnSpcReduction="20000"/>
          </a:bodyPr>
          <a:lstStyle/>
          <a:p>
            <a:r>
              <a:rPr lang="en-US" altLang="zh-TW" dirty="0"/>
              <a:t>To provide content relevant to passersby, displays must offer sophisticated personalization</a:t>
            </a:r>
            <a:r>
              <a:rPr lang="en-US" altLang="zh-TW" dirty="0" smtClean="0"/>
              <a:t>.</a:t>
            </a:r>
          </a:p>
          <a:p>
            <a:r>
              <a:rPr lang="en-US" altLang="zh-TW" dirty="0" smtClean="0"/>
              <a:t>However</a:t>
            </a:r>
            <a:r>
              <a:rPr lang="en-US" altLang="zh-TW" dirty="0"/>
              <a:t>, such personalization often raises privacy concerns in three broad disclosure areas: location tracking; the display of inappropriate or revealing content; and interaction with the display infrastructure</a:t>
            </a:r>
            <a:r>
              <a:rPr lang="en-US" altLang="zh-TW" dirty="0" smtClean="0"/>
              <a:t>.</a:t>
            </a:r>
          </a:p>
          <a:p>
            <a:r>
              <a:rPr lang="en-US" altLang="zh-TW" dirty="0" smtClean="0"/>
              <a:t>To </a:t>
            </a:r>
            <a:r>
              <a:rPr lang="en-US" altLang="zh-TW" dirty="0"/>
              <a:t>maintain any semblance of privacy, an approach that requires users to register with some sort of central server that will subsequently track their movements in front of worldwide displays is not an option</a:t>
            </a:r>
            <a:r>
              <a:rPr lang="en-US" altLang="zh-TW" dirty="0" smtClean="0"/>
              <a:t>.</a:t>
            </a:r>
          </a:p>
          <a:p>
            <a:r>
              <a:rPr lang="en-US" altLang="zh-TW" dirty="0" smtClean="0"/>
              <a:t>Instead</a:t>
            </a:r>
            <a:r>
              <a:rPr lang="en-US" altLang="zh-TW" dirty="0"/>
              <a:t>, users should stay in control of their data and decide for themselves when to personalize a particular display and what information to provide to support this</a:t>
            </a:r>
            <a:r>
              <a:rPr lang="en-US" altLang="zh-TW" dirty="0" smtClean="0"/>
              <a:t>.</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8</a:t>
            </a:fld>
            <a:endParaRPr lang="zh-TW"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4624"/>
            <a:ext cx="6336704" cy="6351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2245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Privacy and Personalization </a:t>
            </a:r>
            <a:r>
              <a:rPr lang="en-US" altLang="zh-TW" dirty="0" smtClean="0"/>
              <a:t>(2/2</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80</a:t>
            </a:fld>
            <a:endParaRPr lang="zh-TW" altLang="en-US"/>
          </a:p>
        </p:txBody>
      </p:sp>
      <p:sp>
        <p:nvSpPr>
          <p:cNvPr id="4" name="內容版面配置區 3"/>
          <p:cNvSpPr>
            <a:spLocks noGrp="1"/>
          </p:cNvSpPr>
          <p:nvPr>
            <p:ph sz="quarter" idx="1"/>
          </p:nvPr>
        </p:nvSpPr>
        <p:spPr/>
        <p:txBody>
          <a:bodyPr>
            <a:normAutofit fontScale="92500"/>
          </a:bodyPr>
          <a:lstStyle/>
          <a:p>
            <a:r>
              <a:rPr lang="en-US" altLang="zh-TW" dirty="0" smtClean="0"/>
              <a:t>Display </a:t>
            </a:r>
            <a:r>
              <a:rPr lang="en-US" altLang="zh-TW" dirty="0"/>
              <a:t>owners open up their screens to content from trusted application providers, which can then personalize the information they send to displays to suit the set of users currently near the display without having to disclose user identities to the display </a:t>
            </a:r>
            <a:r>
              <a:rPr lang="en-US" altLang="zh-TW" dirty="0" smtClean="0"/>
              <a:t>provider.</a:t>
            </a:r>
          </a:p>
          <a:p>
            <a:r>
              <a:rPr lang="en-US" altLang="zh-TW" dirty="0" smtClean="0"/>
              <a:t>Via </a:t>
            </a:r>
            <a:r>
              <a:rPr lang="en-US" altLang="zh-TW" dirty="0"/>
              <a:t>publicly available maps of displays and their supported applications, users can exploit self-positioning technology such as GPS to decide which display they want to personalize and then trigger personalized information display via the applications to which they have subscribed</a:t>
            </a:r>
            <a:r>
              <a:rPr lang="en-US" altLang="zh-TW" dirty="0" smtClean="0"/>
              <a:t>.</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81</a:t>
            </a:fld>
            <a:endParaRPr lang="zh-TW" altLang="en-US"/>
          </a:p>
        </p:txBody>
      </p:sp>
      <p:sp>
        <p:nvSpPr>
          <p:cNvPr id="5" name="文字方塊 4"/>
          <p:cNvSpPr txBox="1"/>
          <p:nvPr/>
        </p:nvSpPr>
        <p:spPr>
          <a:xfrm>
            <a:off x="107504" y="5013176"/>
            <a:ext cx="8961107" cy="1477328"/>
          </a:xfrm>
          <a:prstGeom prst="rect">
            <a:avLst/>
          </a:prstGeom>
          <a:noFill/>
        </p:spPr>
        <p:txBody>
          <a:bodyPr wrap="none" rtlCol="0">
            <a:spAutoFit/>
          </a:bodyPr>
          <a:lstStyle/>
          <a:p>
            <a:r>
              <a:rPr lang="en-US" altLang="zh-TW" dirty="0"/>
              <a:t>Instead of having to trust a potentially unlimited number of display providers, </a:t>
            </a:r>
            <a:r>
              <a:rPr lang="en-US" altLang="zh-TW" dirty="0" smtClean="0"/>
              <a:t>viewers</a:t>
            </a:r>
          </a:p>
          <a:p>
            <a:r>
              <a:rPr lang="en-US" altLang="zh-TW" dirty="0" smtClean="0"/>
              <a:t>in </a:t>
            </a:r>
            <a:r>
              <a:rPr lang="en-US" altLang="zh-TW" dirty="0"/>
              <a:t>the </a:t>
            </a:r>
            <a:r>
              <a:rPr lang="en-US" altLang="zh-TW" dirty="0" err="1"/>
              <a:t>Tacita</a:t>
            </a:r>
            <a:r>
              <a:rPr lang="en-US" altLang="zh-TW" dirty="0"/>
              <a:t> Public Display Personalization System form trust relationships </a:t>
            </a:r>
            <a:r>
              <a:rPr lang="en-US" altLang="zh-TW" dirty="0" smtClean="0"/>
              <a:t>directly</a:t>
            </a:r>
          </a:p>
          <a:p>
            <a:r>
              <a:rPr lang="en-US" altLang="zh-TW" dirty="0" smtClean="0"/>
              <a:t>with </a:t>
            </a:r>
            <a:r>
              <a:rPr lang="en-US" altLang="zh-TW" dirty="0"/>
              <a:t>application providers. The application provider keeps all personal information</a:t>
            </a:r>
            <a:r>
              <a:rPr lang="en-US" altLang="zh-TW" dirty="0" smtClean="0"/>
              <a:t>.</a:t>
            </a:r>
          </a:p>
          <a:p>
            <a:r>
              <a:rPr lang="en-US" altLang="zh-TW" dirty="0" smtClean="0"/>
              <a:t>Similarly</a:t>
            </a:r>
            <a:r>
              <a:rPr lang="en-US" altLang="zh-TW" dirty="0"/>
              <a:t>, display owners can rely on trusted application developers to provide </a:t>
            </a:r>
            <a:r>
              <a:rPr lang="en-US" altLang="zh-TW" dirty="0" smtClean="0"/>
              <a:t>quality</a:t>
            </a:r>
          </a:p>
          <a:p>
            <a:r>
              <a:rPr lang="en-US" altLang="zh-TW" dirty="0" smtClean="0"/>
              <a:t>personalized </a:t>
            </a:r>
            <a:r>
              <a:rPr lang="en-US" altLang="zh-TW" dirty="0"/>
              <a:t>content for their displays</a:t>
            </a:r>
            <a:r>
              <a:rPr lang="en-US" altLang="zh-TW" dirty="0" smtClean="0"/>
              <a:t>.</a:t>
            </a:r>
            <a:endParaRPr lang="zh-TW" altLang="en-US" dirty="0"/>
          </a:p>
        </p:txBody>
      </p:sp>
      <p:sp>
        <p:nvSpPr>
          <p:cNvPr id="8" name="立方體 7"/>
          <p:cNvSpPr/>
          <p:nvPr/>
        </p:nvSpPr>
        <p:spPr>
          <a:xfrm>
            <a:off x="3723767" y="1603451"/>
            <a:ext cx="2016224" cy="1008112"/>
          </a:xfrm>
          <a:prstGeom prst="cube">
            <a:avLst>
              <a:gd name="adj" fmla="val 19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t>Application</a:t>
            </a:r>
            <a:endParaRPr lang="zh-TW" altLang="en-US" sz="2400" dirty="0"/>
          </a:p>
        </p:txBody>
      </p:sp>
      <p:sp>
        <p:nvSpPr>
          <p:cNvPr id="10" name="立方體 9"/>
          <p:cNvSpPr/>
          <p:nvPr/>
        </p:nvSpPr>
        <p:spPr>
          <a:xfrm>
            <a:off x="3723767" y="3403651"/>
            <a:ext cx="2016224" cy="1008112"/>
          </a:xfrm>
          <a:prstGeom prst="cube">
            <a:avLst>
              <a:gd name="adj" fmla="val 19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t>Display</a:t>
            </a:r>
            <a:endParaRPr lang="zh-TW" altLang="en-US" sz="24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312" y="2924944"/>
            <a:ext cx="1225265" cy="154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1609" y="2775825"/>
            <a:ext cx="1148877"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直線單箭頭接點 10"/>
          <p:cNvCxnSpPr/>
          <p:nvPr/>
        </p:nvCxnSpPr>
        <p:spPr>
          <a:xfrm>
            <a:off x="4299831" y="2611563"/>
            <a:ext cx="0" cy="936104"/>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5019911" y="2611563"/>
            <a:ext cx="0" cy="936104"/>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3227101" y="2757320"/>
            <a:ext cx="1072730" cy="646331"/>
          </a:xfrm>
          <a:prstGeom prst="rect">
            <a:avLst/>
          </a:prstGeom>
          <a:noFill/>
        </p:spPr>
        <p:txBody>
          <a:bodyPr wrap="none" rtlCol="0">
            <a:spAutoFit/>
          </a:bodyPr>
          <a:lstStyle/>
          <a:p>
            <a:pPr algn="ctr"/>
            <a:r>
              <a:rPr lang="en-US" altLang="zh-TW" dirty="0" smtClean="0"/>
              <a:t>Provides</a:t>
            </a:r>
          </a:p>
          <a:p>
            <a:pPr algn="ctr"/>
            <a:r>
              <a:rPr lang="en-US" altLang="zh-TW" dirty="0" smtClean="0"/>
              <a:t>content</a:t>
            </a:r>
            <a:endParaRPr lang="zh-TW" altLang="en-US" dirty="0"/>
          </a:p>
        </p:txBody>
      </p:sp>
      <p:sp>
        <p:nvSpPr>
          <p:cNvPr id="17" name="文字方塊 16"/>
          <p:cNvSpPr txBox="1"/>
          <p:nvPr/>
        </p:nvSpPr>
        <p:spPr>
          <a:xfrm>
            <a:off x="5091919" y="2757320"/>
            <a:ext cx="1112805" cy="646331"/>
          </a:xfrm>
          <a:prstGeom prst="rect">
            <a:avLst/>
          </a:prstGeom>
          <a:noFill/>
        </p:spPr>
        <p:txBody>
          <a:bodyPr wrap="none" rtlCol="0">
            <a:spAutoFit/>
          </a:bodyPr>
          <a:lstStyle/>
          <a:p>
            <a:pPr algn="ctr"/>
            <a:r>
              <a:rPr lang="en-US" altLang="zh-TW" dirty="0" smtClean="0"/>
              <a:t>Requests</a:t>
            </a:r>
          </a:p>
          <a:p>
            <a:pPr algn="ctr"/>
            <a:r>
              <a:rPr lang="en-US" altLang="zh-TW" dirty="0" smtClean="0"/>
              <a:t>content</a:t>
            </a:r>
            <a:endParaRPr lang="zh-TW" altLang="en-US" dirty="0"/>
          </a:p>
        </p:txBody>
      </p:sp>
      <p:sp>
        <p:nvSpPr>
          <p:cNvPr id="18" name="文字方塊 17"/>
          <p:cNvSpPr txBox="1"/>
          <p:nvPr/>
        </p:nvSpPr>
        <p:spPr>
          <a:xfrm>
            <a:off x="2011741" y="3641662"/>
            <a:ext cx="1643399" cy="646331"/>
          </a:xfrm>
          <a:prstGeom prst="rect">
            <a:avLst/>
          </a:prstGeom>
          <a:noFill/>
        </p:spPr>
        <p:txBody>
          <a:bodyPr wrap="none" rtlCol="0">
            <a:spAutoFit/>
          </a:bodyPr>
          <a:lstStyle/>
          <a:p>
            <a:pPr algn="ctr"/>
            <a:r>
              <a:rPr lang="en-US" altLang="zh-TW" dirty="0" smtClean="0"/>
              <a:t>Wants access/</a:t>
            </a:r>
          </a:p>
          <a:p>
            <a:pPr algn="ctr"/>
            <a:r>
              <a:rPr lang="en-US" altLang="zh-TW" dirty="0" smtClean="0"/>
              <a:t>information</a:t>
            </a:r>
            <a:endParaRPr lang="zh-TW" altLang="en-US" dirty="0"/>
          </a:p>
        </p:txBody>
      </p:sp>
      <p:sp>
        <p:nvSpPr>
          <p:cNvPr id="19" name="文字方塊 18"/>
          <p:cNvSpPr txBox="1"/>
          <p:nvPr/>
        </p:nvSpPr>
        <p:spPr>
          <a:xfrm>
            <a:off x="2386579" y="2201121"/>
            <a:ext cx="833883" cy="369332"/>
          </a:xfrm>
          <a:prstGeom prst="rect">
            <a:avLst/>
          </a:prstGeom>
          <a:noFill/>
        </p:spPr>
        <p:txBody>
          <a:bodyPr wrap="none" rtlCol="0">
            <a:spAutoFit/>
          </a:bodyPr>
          <a:lstStyle/>
          <a:p>
            <a:pPr algn="ctr"/>
            <a:r>
              <a:rPr lang="en-US" altLang="zh-TW" dirty="0" smtClean="0"/>
              <a:t>Trusts</a:t>
            </a:r>
            <a:endParaRPr lang="zh-TW" altLang="en-US" dirty="0"/>
          </a:p>
        </p:txBody>
      </p:sp>
      <p:sp>
        <p:nvSpPr>
          <p:cNvPr id="20" name="文字方塊 19"/>
          <p:cNvSpPr txBox="1"/>
          <p:nvPr/>
        </p:nvSpPr>
        <p:spPr>
          <a:xfrm>
            <a:off x="6043319" y="3684582"/>
            <a:ext cx="761748" cy="369332"/>
          </a:xfrm>
          <a:prstGeom prst="rect">
            <a:avLst/>
          </a:prstGeom>
          <a:noFill/>
        </p:spPr>
        <p:txBody>
          <a:bodyPr wrap="none" rtlCol="0">
            <a:spAutoFit/>
          </a:bodyPr>
          <a:lstStyle/>
          <a:p>
            <a:pPr algn="ctr"/>
            <a:r>
              <a:rPr lang="en-US" altLang="zh-TW" dirty="0" smtClean="0"/>
              <a:t>Owns</a:t>
            </a:r>
            <a:endParaRPr lang="zh-TW" altLang="en-US" dirty="0"/>
          </a:p>
        </p:txBody>
      </p:sp>
      <p:sp>
        <p:nvSpPr>
          <p:cNvPr id="21" name="文字方塊 20"/>
          <p:cNvSpPr txBox="1"/>
          <p:nvPr/>
        </p:nvSpPr>
        <p:spPr>
          <a:xfrm>
            <a:off x="898160" y="4384012"/>
            <a:ext cx="665567" cy="369332"/>
          </a:xfrm>
          <a:prstGeom prst="rect">
            <a:avLst/>
          </a:prstGeom>
          <a:noFill/>
        </p:spPr>
        <p:txBody>
          <a:bodyPr wrap="none" rtlCol="0">
            <a:spAutoFit/>
          </a:bodyPr>
          <a:lstStyle/>
          <a:p>
            <a:pPr algn="ctr"/>
            <a:r>
              <a:rPr lang="en-US" altLang="zh-TW" dirty="0" smtClean="0"/>
              <a:t>User</a:t>
            </a:r>
            <a:endParaRPr lang="zh-TW" altLang="en-US" dirty="0"/>
          </a:p>
        </p:txBody>
      </p:sp>
      <p:sp>
        <p:nvSpPr>
          <p:cNvPr id="22" name="文字方塊 21"/>
          <p:cNvSpPr txBox="1"/>
          <p:nvPr/>
        </p:nvSpPr>
        <p:spPr>
          <a:xfrm>
            <a:off x="7451472" y="4410862"/>
            <a:ext cx="869149" cy="369332"/>
          </a:xfrm>
          <a:prstGeom prst="rect">
            <a:avLst/>
          </a:prstGeom>
          <a:noFill/>
        </p:spPr>
        <p:txBody>
          <a:bodyPr wrap="none" rtlCol="0">
            <a:spAutoFit/>
          </a:bodyPr>
          <a:lstStyle/>
          <a:p>
            <a:pPr algn="ctr"/>
            <a:r>
              <a:rPr lang="en-US" altLang="zh-TW" dirty="0" smtClean="0"/>
              <a:t>Owner</a:t>
            </a:r>
            <a:endParaRPr lang="zh-TW" altLang="en-US" dirty="0"/>
          </a:p>
        </p:txBody>
      </p:sp>
      <p:sp>
        <p:nvSpPr>
          <p:cNvPr id="23" name="文字方塊 22"/>
          <p:cNvSpPr txBox="1"/>
          <p:nvPr/>
        </p:nvSpPr>
        <p:spPr>
          <a:xfrm>
            <a:off x="6591578" y="2406493"/>
            <a:ext cx="833883" cy="369332"/>
          </a:xfrm>
          <a:prstGeom prst="rect">
            <a:avLst/>
          </a:prstGeom>
          <a:noFill/>
        </p:spPr>
        <p:txBody>
          <a:bodyPr wrap="none" rtlCol="0">
            <a:spAutoFit/>
          </a:bodyPr>
          <a:lstStyle/>
          <a:p>
            <a:pPr algn="ctr"/>
            <a:r>
              <a:rPr lang="en-US" altLang="zh-TW" dirty="0" smtClean="0"/>
              <a:t>Trusts</a:t>
            </a:r>
            <a:endParaRPr lang="zh-TW" altLang="en-US" dirty="0"/>
          </a:p>
        </p:txBody>
      </p:sp>
      <p:sp>
        <p:nvSpPr>
          <p:cNvPr id="13" name="文字方塊 12"/>
          <p:cNvSpPr txBox="1"/>
          <p:nvPr/>
        </p:nvSpPr>
        <p:spPr>
          <a:xfrm rot="2288547">
            <a:off x="6330813" y="1806828"/>
            <a:ext cx="2241319" cy="646331"/>
          </a:xfrm>
          <a:prstGeom prst="rect">
            <a:avLst/>
          </a:prstGeom>
          <a:noFill/>
        </p:spPr>
        <p:txBody>
          <a:bodyPr wrap="none" rtlCol="0">
            <a:spAutoFit/>
          </a:bodyPr>
          <a:lstStyle/>
          <a:p>
            <a:pPr algn="ctr"/>
            <a:r>
              <a:rPr lang="en-US" altLang="zh-TW" b="1" dirty="0" smtClean="0">
                <a:latin typeface="Verdana" pitchFamily="34" charset="0"/>
                <a:ea typeface="Verdana" pitchFamily="34" charset="0"/>
                <a:cs typeface="Verdana" pitchFamily="34" charset="0"/>
              </a:rPr>
              <a:t>Provides access</a:t>
            </a:r>
          </a:p>
          <a:p>
            <a:pPr algn="ctr"/>
            <a:r>
              <a:rPr lang="en-US" altLang="zh-TW" b="1" dirty="0" smtClean="0">
                <a:latin typeface="Verdana" pitchFamily="34" charset="0"/>
                <a:ea typeface="Verdana" pitchFamily="34" charset="0"/>
                <a:cs typeface="Verdana" pitchFamily="34" charset="0"/>
              </a:rPr>
              <a:t>To display</a:t>
            </a:r>
            <a:endParaRPr lang="zh-TW" altLang="en-US" b="1" dirty="0">
              <a:latin typeface="Verdana" pitchFamily="34" charset="0"/>
              <a:cs typeface="Verdana" pitchFamily="34" charset="0"/>
            </a:endParaRPr>
          </a:p>
        </p:txBody>
      </p:sp>
      <p:sp>
        <p:nvSpPr>
          <p:cNvPr id="25" name="文字方塊 24"/>
          <p:cNvSpPr txBox="1"/>
          <p:nvPr/>
        </p:nvSpPr>
        <p:spPr>
          <a:xfrm rot="19710430">
            <a:off x="471424" y="1674742"/>
            <a:ext cx="3390672" cy="646331"/>
          </a:xfrm>
          <a:prstGeom prst="rect">
            <a:avLst/>
          </a:prstGeom>
          <a:noFill/>
        </p:spPr>
        <p:txBody>
          <a:bodyPr wrap="none" rtlCol="0">
            <a:spAutoFit/>
          </a:bodyPr>
          <a:lstStyle/>
          <a:p>
            <a:pPr algn="ctr"/>
            <a:r>
              <a:rPr lang="en-US" altLang="zh-TW" b="1" dirty="0" smtClean="0">
                <a:latin typeface="Verdana" pitchFamily="34" charset="0"/>
                <a:ea typeface="Verdana" pitchFamily="34" charset="0"/>
                <a:cs typeface="Verdana" pitchFamily="34" charset="0"/>
              </a:rPr>
              <a:t>Provides personalization</a:t>
            </a:r>
          </a:p>
          <a:p>
            <a:pPr algn="ctr"/>
            <a:r>
              <a:rPr lang="en-US" altLang="zh-TW" b="1" dirty="0" smtClean="0">
                <a:latin typeface="Verdana" pitchFamily="34" charset="0"/>
                <a:ea typeface="Verdana" pitchFamily="34" charset="0"/>
                <a:cs typeface="Verdana" pitchFamily="34" charset="0"/>
              </a:rPr>
              <a:t>data</a:t>
            </a:r>
            <a:endParaRPr lang="zh-TW" altLang="en-US" b="1" dirty="0">
              <a:latin typeface="Verdana" pitchFamily="34" charset="0"/>
              <a:cs typeface="Verdana" pitchFamily="34" charset="0"/>
            </a:endParaRPr>
          </a:p>
        </p:txBody>
      </p:sp>
      <p:cxnSp>
        <p:nvCxnSpPr>
          <p:cNvPr id="16" name="直線接點 15"/>
          <p:cNvCxnSpPr/>
          <p:nvPr/>
        </p:nvCxnSpPr>
        <p:spPr>
          <a:xfrm>
            <a:off x="1843577" y="3999961"/>
            <a:ext cx="19198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5691986" y="3964827"/>
            <a:ext cx="19198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a:endCxn id="8" idx="2"/>
          </p:cNvCxnSpPr>
          <p:nvPr/>
        </p:nvCxnSpPr>
        <p:spPr>
          <a:xfrm flipV="1">
            <a:off x="1843577" y="2205339"/>
            <a:ext cx="1880190" cy="10025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5731685" y="2129994"/>
            <a:ext cx="1719787" cy="11498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82</a:t>
            </a:fld>
            <a:endParaRPr lang="zh-TW" altLang="en-US"/>
          </a:p>
        </p:txBody>
      </p:sp>
      <p:sp>
        <p:nvSpPr>
          <p:cNvPr id="4" name="內容版面配置區 3"/>
          <p:cNvSpPr>
            <a:spLocks noGrp="1"/>
          </p:cNvSpPr>
          <p:nvPr>
            <p:ph sz="quarter" idx="1"/>
          </p:nvPr>
        </p:nvSpPr>
        <p:spPr/>
        <p:txBody>
          <a:bodyPr/>
          <a:lstStyle/>
          <a:p>
            <a:endParaRPr lang="zh-TW" altLang="en-US"/>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32656"/>
            <a:ext cx="5040560" cy="6104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5940153" y="1660158"/>
            <a:ext cx="2520279" cy="3139321"/>
          </a:xfrm>
          <a:prstGeom prst="rect">
            <a:avLst/>
          </a:prstGeom>
          <a:noFill/>
        </p:spPr>
        <p:txBody>
          <a:bodyPr wrap="square" rtlCol="0">
            <a:spAutoFit/>
          </a:bodyPr>
          <a:lstStyle/>
          <a:p>
            <a:r>
              <a:rPr lang="en-US" altLang="zh-TW" dirty="0"/>
              <a:t>This display shows personalized weather information for three locations—the display’s home location, a randomly selected location, and a location chosen by the user—to support plausible deniability by viewers. </a:t>
            </a:r>
            <a:endParaRPr lang="zh-TW" altLang="en-US" dirty="0"/>
          </a:p>
        </p:txBody>
      </p:sp>
    </p:spTree>
    <p:extLst>
      <p:ext uri="{BB962C8B-B14F-4D97-AF65-F5344CB8AC3E}">
        <p14:creationId xmlns:p14="http://schemas.microsoft.com/office/powerpoint/2010/main" val="17436207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Engaging </a:t>
            </a:r>
            <a:r>
              <a:rPr lang="en-US" altLang="zh-TW" dirty="0" smtClean="0"/>
              <a:t>Interaction (1/3)</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83</a:t>
            </a:fld>
            <a:endParaRPr lang="zh-TW" altLang="en-US"/>
          </a:p>
        </p:txBody>
      </p:sp>
      <p:sp>
        <p:nvSpPr>
          <p:cNvPr id="4" name="內容版面配置區 3"/>
          <p:cNvSpPr>
            <a:spLocks noGrp="1"/>
          </p:cNvSpPr>
          <p:nvPr>
            <p:ph sz="quarter" idx="1"/>
          </p:nvPr>
        </p:nvSpPr>
        <p:spPr/>
        <p:txBody>
          <a:bodyPr/>
          <a:lstStyle/>
          <a:p>
            <a:r>
              <a:rPr lang="en-US" altLang="zh-TW" dirty="0"/>
              <a:t>To entice viewers and passersby to engage with open display networks, interaction must be both efficient and rewarding. Different interaction models are possible. For example, displays can react to users walking by (implicit interaction) or users can decide to interact with the content currently displayed (explicit interaction</a:t>
            </a:r>
            <a:r>
              <a:rPr lang="en-US" altLang="zh-TW" dirty="0" smtClean="0"/>
              <a:t>).</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Engaging Interaction </a:t>
            </a:r>
            <a:r>
              <a:rPr lang="en-US" altLang="zh-TW" dirty="0" smtClean="0"/>
              <a:t>(2/3</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84</a:t>
            </a:fld>
            <a:endParaRPr lang="zh-TW" altLang="en-US"/>
          </a:p>
        </p:txBody>
      </p:sp>
      <p:sp>
        <p:nvSpPr>
          <p:cNvPr id="4" name="內容版面配置區 3"/>
          <p:cNvSpPr>
            <a:spLocks noGrp="1"/>
          </p:cNvSpPr>
          <p:nvPr>
            <p:ph sz="quarter" idx="1"/>
          </p:nvPr>
        </p:nvSpPr>
        <p:spPr/>
        <p:txBody>
          <a:bodyPr/>
          <a:lstStyle/>
          <a:p>
            <a:r>
              <a:rPr lang="en-US" altLang="zh-TW" dirty="0"/>
              <a:t>A wide range of techniques for explicit interaction are currently available, including mediated interaction (such as through a mobile phone or other device) and direct interaction (such as using a touchscreen</a:t>
            </a:r>
            <a:r>
              <a:rPr lang="en-US" altLang="zh-TW" dirty="0" smtClean="0"/>
              <a:t>).</a:t>
            </a:r>
          </a:p>
          <a:p>
            <a:r>
              <a:rPr lang="en-US" altLang="zh-TW" dirty="0" smtClean="0"/>
              <a:t>Although </a:t>
            </a:r>
            <a:r>
              <a:rPr lang="en-US" altLang="zh-TW" dirty="0"/>
              <a:t>significant research has examined how individual users can interact with displays,9 the problem of supporting interaction with multiple displays for a potentially large set of users is much less studied</a:t>
            </a:r>
            <a:r>
              <a:rPr lang="en-US" altLang="zh-TW" dirty="0" smtClean="0"/>
              <a:t>.</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Engaging Interaction </a:t>
            </a:r>
            <a:r>
              <a:rPr lang="en-US" altLang="zh-TW" dirty="0" smtClean="0"/>
              <a:t>(3/3</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85</a:t>
            </a:fld>
            <a:endParaRPr lang="zh-TW" altLang="en-US"/>
          </a:p>
        </p:txBody>
      </p:sp>
      <p:sp>
        <p:nvSpPr>
          <p:cNvPr id="4" name="內容版面配置區 3"/>
          <p:cNvSpPr>
            <a:spLocks noGrp="1"/>
          </p:cNvSpPr>
          <p:nvPr>
            <p:ph sz="quarter" idx="1"/>
          </p:nvPr>
        </p:nvSpPr>
        <p:spPr/>
        <p:txBody>
          <a:bodyPr/>
          <a:lstStyle/>
          <a:p>
            <a:r>
              <a:rPr lang="en-US" altLang="zh-TW" dirty="0"/>
              <a:t>Providing such explicit means for interaction requires that users understand the basic mechanisms for personalization and contextualization to feel in </a:t>
            </a:r>
            <a:r>
              <a:rPr lang="en-US" altLang="zh-TW" dirty="0" smtClean="0"/>
              <a:t>control.</a:t>
            </a:r>
          </a:p>
          <a:p>
            <a:r>
              <a:rPr lang="en-US" altLang="zh-TW" dirty="0" smtClean="0"/>
              <a:t>One </a:t>
            </a:r>
            <a:r>
              <a:rPr lang="en-US" altLang="zh-TW" dirty="0"/>
              <a:t>key challenge is to how to arrive at an appropriate set of well-understood techniques for confidently interacting with a wide range of public displays</a:t>
            </a:r>
            <a:r>
              <a:rPr lang="en-US" altLang="zh-TW" dirty="0" smtClean="0"/>
              <a:t>.</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Viable </a:t>
            </a:r>
            <a:r>
              <a:rPr lang="en-US" altLang="zh-TW" dirty="0" smtClean="0"/>
              <a:t>Business Models (1/4)</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86</a:t>
            </a:fld>
            <a:endParaRPr lang="zh-TW" altLang="en-US"/>
          </a:p>
        </p:txBody>
      </p:sp>
      <p:sp>
        <p:nvSpPr>
          <p:cNvPr id="4" name="內容版面配置區 3"/>
          <p:cNvSpPr>
            <a:spLocks noGrp="1"/>
          </p:cNvSpPr>
          <p:nvPr>
            <p:ph sz="quarter" idx="1"/>
          </p:nvPr>
        </p:nvSpPr>
        <p:spPr/>
        <p:txBody>
          <a:bodyPr>
            <a:normAutofit lnSpcReduction="10000"/>
          </a:bodyPr>
          <a:lstStyle/>
          <a:p>
            <a:r>
              <a:rPr lang="en-US" altLang="zh-TW" dirty="0"/>
              <a:t>Traditionally, advertising-based business models have dominated public display installations, either with ads from the display owners or “space” on the displays sold via ad brokers</a:t>
            </a:r>
            <a:r>
              <a:rPr lang="en-US" altLang="zh-TW" dirty="0" smtClean="0"/>
              <a:t>.</a:t>
            </a:r>
          </a:p>
          <a:p>
            <a:r>
              <a:rPr lang="en-US" altLang="zh-TW" dirty="0" smtClean="0"/>
              <a:t>Display </a:t>
            </a:r>
            <a:r>
              <a:rPr lang="en-US" altLang="zh-TW" dirty="0"/>
              <a:t>owners (or more specifically, the stakeholders for the space in which the displays are deployed) have tended to adopt a conservative approach about displayed content as it has a direct impact on viewers’ perception of the physical </a:t>
            </a:r>
            <a:r>
              <a:rPr lang="en-US" altLang="zh-TW" dirty="0" smtClean="0"/>
              <a:t>space.</a:t>
            </a:r>
          </a:p>
          <a:p>
            <a:r>
              <a:rPr lang="en-US" altLang="zh-TW" dirty="0" smtClean="0"/>
              <a:t>For </a:t>
            </a:r>
            <a:r>
              <a:rPr lang="en-US" altLang="zh-TW" dirty="0"/>
              <a:t>example, the owner of a high-end shopping mall would not want ads for low-cost bulk goods</a:t>
            </a:r>
            <a:r>
              <a:rPr lang="en-US" altLang="zh-TW" dirty="0" smtClean="0"/>
              <a:t>.</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Viable Business Models </a:t>
            </a:r>
            <a:r>
              <a:rPr lang="en-US" altLang="zh-TW" dirty="0" smtClean="0"/>
              <a:t>(2/4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87</a:t>
            </a:fld>
            <a:endParaRPr lang="zh-TW" altLang="en-US"/>
          </a:p>
        </p:txBody>
      </p:sp>
      <p:sp>
        <p:nvSpPr>
          <p:cNvPr id="4" name="內容版面配置區 3"/>
          <p:cNvSpPr>
            <a:spLocks noGrp="1"/>
          </p:cNvSpPr>
          <p:nvPr>
            <p:ph sz="quarter" idx="1"/>
          </p:nvPr>
        </p:nvSpPr>
        <p:spPr/>
        <p:txBody>
          <a:bodyPr/>
          <a:lstStyle/>
          <a:p>
            <a:r>
              <a:rPr lang="en-US" altLang="zh-TW" dirty="0"/>
              <a:t>Understanding the specific require-</a:t>
            </a:r>
            <a:r>
              <a:rPr lang="en-US" altLang="zh-TW" dirty="0" err="1"/>
              <a:t>ments</a:t>
            </a:r>
            <a:r>
              <a:rPr lang="en-US" altLang="zh-TW" dirty="0"/>
              <a:t> that different business models place on pervasive display systems is a significant challenge that will require input from both computer </a:t>
            </a:r>
            <a:r>
              <a:rPr lang="en-US" altLang="zh-TW" dirty="0" smtClean="0"/>
              <a:t>scientists and </a:t>
            </a:r>
            <a:r>
              <a:rPr lang="en-US" altLang="zh-TW" dirty="0"/>
              <a:t>business specialists.</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Viable Business Models </a:t>
            </a:r>
            <a:r>
              <a:rPr lang="en-US" altLang="zh-TW" dirty="0" smtClean="0"/>
              <a:t>(3/4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88</a:t>
            </a:fld>
            <a:endParaRPr lang="zh-TW" altLang="en-US"/>
          </a:p>
        </p:txBody>
      </p:sp>
      <p:sp>
        <p:nvSpPr>
          <p:cNvPr id="4" name="內容版面配置區 3"/>
          <p:cNvSpPr>
            <a:spLocks noGrp="1"/>
          </p:cNvSpPr>
          <p:nvPr>
            <p:ph sz="quarter" idx="1"/>
          </p:nvPr>
        </p:nvSpPr>
        <p:spPr/>
        <p:txBody>
          <a:bodyPr>
            <a:normAutofit lnSpcReduction="10000"/>
          </a:bodyPr>
          <a:lstStyle/>
          <a:p>
            <a:r>
              <a:rPr lang="en-US" altLang="zh-TW" dirty="0"/>
              <a:t>The opening up and globalization of display networks will challenge these existing business models and attitudes relating to public </a:t>
            </a:r>
            <a:r>
              <a:rPr lang="en-US" altLang="zh-TW" dirty="0" smtClean="0"/>
              <a:t>displays.</a:t>
            </a:r>
          </a:p>
          <a:p>
            <a:r>
              <a:rPr lang="en-US" altLang="zh-TW" dirty="0" smtClean="0"/>
              <a:t>Our </a:t>
            </a:r>
            <a:r>
              <a:rPr lang="en-US" altLang="zh-TW" dirty="0"/>
              <a:t>experiences have shown that, with appropriate care, stakeholders can enter into new forms of trust relationships with content producers and open up their displays to content without requiring mechanisms to issue prior </a:t>
            </a:r>
            <a:r>
              <a:rPr lang="en-US" altLang="zh-TW" dirty="0" smtClean="0"/>
              <a:t>approval.</a:t>
            </a:r>
          </a:p>
          <a:p>
            <a:r>
              <a:rPr lang="en-US" altLang="zh-TW" dirty="0" smtClean="0"/>
              <a:t>This </a:t>
            </a:r>
            <a:r>
              <a:rPr lang="en-US" altLang="zh-TW" dirty="0"/>
              <a:t>is particularly significant as it suggests that we can indeed overcome a major barrier to open display networks</a:t>
            </a:r>
            <a:r>
              <a:rPr lang="en-US" altLang="zh-TW" dirty="0" smtClean="0"/>
              <a:t>.</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Viable Business Models </a:t>
            </a:r>
            <a:r>
              <a:rPr lang="en-US" altLang="zh-TW" dirty="0" smtClean="0"/>
              <a:t>(4/4</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89</a:t>
            </a:fld>
            <a:endParaRPr lang="zh-TW" altLang="en-US"/>
          </a:p>
        </p:txBody>
      </p:sp>
      <p:sp>
        <p:nvSpPr>
          <p:cNvPr id="4" name="內容版面配置區 3"/>
          <p:cNvSpPr>
            <a:spLocks noGrp="1"/>
          </p:cNvSpPr>
          <p:nvPr>
            <p:ph sz="quarter" idx="1"/>
          </p:nvPr>
        </p:nvSpPr>
        <p:spPr/>
        <p:txBody>
          <a:bodyPr/>
          <a:lstStyle/>
          <a:p>
            <a:r>
              <a:rPr lang="en-US" altLang="zh-TW" dirty="0"/>
              <a:t>Understanding the specific requirements that different business models place on pervasive display systems is a significant challenge that will require input from both computer scientists and business specialists</a:t>
            </a:r>
            <a:r>
              <a:rPr lang="en-US" altLang="zh-TW" dirty="0" smtClean="0"/>
              <a:t>.</a:t>
            </a:r>
          </a:p>
          <a:p>
            <a:r>
              <a:rPr lang="en-US" altLang="zh-TW" dirty="0" smtClean="0"/>
              <a:t>A </a:t>
            </a:r>
            <a:r>
              <a:rPr lang="en-US" altLang="zh-TW" dirty="0"/>
              <a:t>specific challenge is how to support openness while ensuring that the network provides appropriate safeguards for content producers’ rights management, censorship, and freedom of speech.</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Mobile Social Media</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9</a:t>
            </a:fld>
            <a:endParaRPr lang="zh-TW" altLang="en-US"/>
          </a:p>
        </p:txBody>
      </p:sp>
      <p:sp>
        <p:nvSpPr>
          <p:cNvPr id="4" name="內容版面配置區 3"/>
          <p:cNvSpPr>
            <a:spLocks noGrp="1"/>
          </p:cNvSpPr>
          <p:nvPr>
            <p:ph sz="quarter" idx="1"/>
          </p:nvPr>
        </p:nvSpPr>
        <p:spPr/>
        <p:txBody>
          <a:bodyPr>
            <a:normAutofit fontScale="77500" lnSpcReduction="20000"/>
          </a:bodyPr>
          <a:lstStyle/>
          <a:p>
            <a:r>
              <a:rPr lang="en-US" altLang="zh-TW" dirty="0" smtClean="0"/>
              <a:t>Mobile </a:t>
            </a:r>
            <a:r>
              <a:rPr lang="en-US" altLang="zh-TW" dirty="0"/>
              <a:t>social media </a:t>
            </a:r>
            <a:r>
              <a:rPr lang="en-US" altLang="zh-TW" dirty="0" smtClean="0"/>
              <a:t>is defined as </a:t>
            </a:r>
            <a:r>
              <a:rPr lang="en-US" altLang="zh-TW" dirty="0"/>
              <a:t>a group of </a:t>
            </a:r>
            <a:r>
              <a:rPr lang="en-US" altLang="zh-TW" dirty="0" smtClean="0"/>
              <a:t>mobile marketing </a:t>
            </a:r>
            <a:r>
              <a:rPr lang="en-US" altLang="zh-TW" dirty="0"/>
              <a:t>applications that allow the creation </a:t>
            </a:r>
            <a:r>
              <a:rPr lang="en-US" altLang="zh-TW" dirty="0" smtClean="0"/>
              <a:t>and exchange </a:t>
            </a:r>
            <a:r>
              <a:rPr lang="en-US" altLang="zh-TW" dirty="0"/>
              <a:t>of user-generated content</a:t>
            </a:r>
            <a:r>
              <a:rPr lang="en-US" altLang="zh-TW" dirty="0" smtClean="0"/>
              <a:t>.</a:t>
            </a:r>
          </a:p>
          <a:p>
            <a:r>
              <a:rPr lang="en-US" altLang="zh-TW" dirty="0" smtClean="0"/>
              <a:t>Companies engaging in </a:t>
            </a:r>
            <a:r>
              <a:rPr lang="en-US" altLang="zh-TW" dirty="0"/>
              <a:t>mobile social media will often have </a:t>
            </a:r>
            <a:r>
              <a:rPr lang="en-US" altLang="zh-TW" dirty="0" smtClean="0"/>
              <a:t>some sort </a:t>
            </a:r>
            <a:r>
              <a:rPr lang="en-US" altLang="zh-TW" dirty="0"/>
              <a:t>of knowledge about the consumers with </a:t>
            </a:r>
            <a:r>
              <a:rPr lang="en-US" altLang="zh-TW" dirty="0" smtClean="0"/>
              <a:t>whom they’re </a:t>
            </a:r>
            <a:r>
              <a:rPr lang="en-US" altLang="zh-TW" dirty="0"/>
              <a:t>dealing, such as current geographical </a:t>
            </a:r>
            <a:r>
              <a:rPr lang="en-US" altLang="zh-TW" dirty="0" smtClean="0"/>
              <a:t>position in </a:t>
            </a:r>
            <a:r>
              <a:rPr lang="en-US" altLang="zh-TW" dirty="0"/>
              <a:t>time or space</a:t>
            </a:r>
            <a:r>
              <a:rPr lang="en-US" altLang="zh-TW" dirty="0" smtClean="0"/>
              <a:t>.</a:t>
            </a:r>
          </a:p>
          <a:p>
            <a:r>
              <a:rPr lang="en-US" altLang="zh-TW" dirty="0" smtClean="0"/>
              <a:t>These </a:t>
            </a:r>
            <a:r>
              <a:rPr lang="en-US" altLang="zh-TW" dirty="0"/>
              <a:t>users </a:t>
            </a:r>
            <a:r>
              <a:rPr lang="en-US" altLang="zh-TW" dirty="0" smtClean="0"/>
              <a:t>will nearly </a:t>
            </a:r>
            <a:r>
              <a:rPr lang="en-US" altLang="zh-TW" dirty="0"/>
              <a:t>always agree to receiving information </a:t>
            </a:r>
            <a:r>
              <a:rPr lang="en-US" altLang="zh-TW" dirty="0" smtClean="0"/>
              <a:t>from the </a:t>
            </a:r>
            <a:r>
              <a:rPr lang="en-US" altLang="zh-TW" dirty="0"/>
              <a:t>company, for example by ‘checking-in’ at </a:t>
            </a:r>
            <a:r>
              <a:rPr lang="en-US" altLang="zh-TW" dirty="0" smtClean="0"/>
              <a:t>certain locations</a:t>
            </a:r>
            <a:r>
              <a:rPr lang="en-US" altLang="zh-TW" dirty="0"/>
              <a:t>. This makes mobile social media users </a:t>
            </a:r>
            <a:r>
              <a:rPr lang="en-US" altLang="zh-TW" dirty="0" smtClean="0"/>
              <a:t>a specific </a:t>
            </a:r>
            <a:r>
              <a:rPr lang="en-US" altLang="zh-TW" dirty="0"/>
              <a:t>form of patrons in our mobile </a:t>
            </a:r>
            <a:r>
              <a:rPr lang="en-US" altLang="zh-TW" dirty="0" smtClean="0"/>
              <a:t>marketing classification.</a:t>
            </a:r>
          </a:p>
          <a:p>
            <a:r>
              <a:rPr lang="en-US" altLang="zh-TW" dirty="0" smtClean="0"/>
              <a:t>Similar </a:t>
            </a:r>
            <a:r>
              <a:rPr lang="en-US" altLang="zh-TW" dirty="0"/>
              <a:t>to mobile marketing in </a:t>
            </a:r>
            <a:r>
              <a:rPr lang="en-US" altLang="zh-TW" dirty="0" smtClean="0"/>
              <a:t>general, we </a:t>
            </a:r>
            <a:r>
              <a:rPr lang="en-US" altLang="zh-TW" dirty="0"/>
              <a:t>differentiate between four types of mobile </a:t>
            </a:r>
            <a:r>
              <a:rPr lang="en-US" altLang="zh-TW" dirty="0" smtClean="0"/>
              <a:t>social media </a:t>
            </a:r>
            <a:r>
              <a:rPr lang="en-US" altLang="zh-TW" dirty="0"/>
              <a:t>applications, depending on whether the </a:t>
            </a:r>
            <a:r>
              <a:rPr lang="en-US" altLang="zh-TW" dirty="0" smtClean="0"/>
              <a:t>message takes </a:t>
            </a:r>
            <a:r>
              <a:rPr lang="en-US" altLang="zh-TW" dirty="0"/>
              <a:t>account of the specific location of the </a:t>
            </a:r>
            <a:r>
              <a:rPr lang="en-US" altLang="zh-TW" dirty="0" smtClean="0"/>
              <a:t>user (</a:t>
            </a:r>
            <a:r>
              <a:rPr lang="en-US" altLang="zh-TW" dirty="0" smtClean="0">
                <a:solidFill>
                  <a:srgbClr val="0070C0"/>
                </a:solidFill>
              </a:rPr>
              <a:t>location-sensitivity</a:t>
            </a:r>
            <a:r>
              <a:rPr lang="en-US" altLang="zh-TW" dirty="0"/>
              <a:t>) and whether it is received </a:t>
            </a:r>
            <a:r>
              <a:rPr lang="en-US" altLang="zh-TW" dirty="0" smtClean="0"/>
              <a:t>and processed </a:t>
            </a:r>
            <a:r>
              <a:rPr lang="en-US" altLang="zh-TW" dirty="0"/>
              <a:t>by the user instantaneously or with a </a:t>
            </a:r>
            <a:r>
              <a:rPr lang="en-US" altLang="zh-TW" dirty="0" smtClean="0"/>
              <a:t>time delay </a:t>
            </a:r>
            <a:r>
              <a:rPr lang="en-US" altLang="zh-TW" dirty="0"/>
              <a:t>(</a:t>
            </a:r>
            <a:r>
              <a:rPr lang="en-US" altLang="zh-TW" dirty="0">
                <a:solidFill>
                  <a:srgbClr val="0070C0"/>
                </a:solidFill>
              </a:rPr>
              <a:t>time-sensitivity</a:t>
            </a:r>
            <a:r>
              <a:rPr lang="en-US" altLang="zh-TW" dirty="0" smtClean="0"/>
              <a:t>).</a:t>
            </a:r>
            <a:endParaRPr lang="zh-TW" altLang="en-US" dirty="0"/>
          </a:p>
        </p:txBody>
      </p:sp>
    </p:spTree>
    <p:extLst>
      <p:ext uri="{BB962C8B-B14F-4D97-AF65-F5344CB8AC3E}">
        <p14:creationId xmlns:p14="http://schemas.microsoft.com/office/powerpoint/2010/main" val="161600567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Open Display Networks in Use (1/2)</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90</a:t>
            </a:fld>
            <a:endParaRPr lang="zh-TW" altLang="en-US"/>
          </a:p>
        </p:txBody>
      </p:sp>
      <p:sp>
        <p:nvSpPr>
          <p:cNvPr id="4" name="內容版面配置區 3"/>
          <p:cNvSpPr>
            <a:spLocks noGrp="1"/>
          </p:cNvSpPr>
          <p:nvPr>
            <p:ph sz="quarter" idx="1"/>
          </p:nvPr>
        </p:nvSpPr>
        <p:spPr/>
        <p:txBody>
          <a:bodyPr>
            <a:normAutofit lnSpcReduction="10000"/>
          </a:bodyPr>
          <a:lstStyle/>
          <a:p>
            <a:r>
              <a:rPr lang="en-US" altLang="zh-TW" dirty="0"/>
              <a:t>How would an open public display network change our lives? Although the smartphone market’s rapid rise exemplifies how difficult it is to predict the implications of opening up an existing system to user innovation, the effort of trying to extrapolate from our vision to a small set of integrated scenarios is probably </a:t>
            </a:r>
            <a:r>
              <a:rPr lang="en-US" altLang="zh-TW" dirty="0" smtClean="0"/>
              <a:t>worthwhile.</a:t>
            </a:r>
          </a:p>
          <a:p>
            <a:r>
              <a:rPr lang="en-US" altLang="zh-TW" dirty="0" smtClean="0"/>
              <a:t>At </a:t>
            </a:r>
            <a:r>
              <a:rPr lang="en-US" altLang="zh-TW" dirty="0"/>
              <a:t>a minimum, these ideas might act as seeds for novel applications, as well as offer a hint of further social and economic challenges that go well beyond the technology itself.</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Open Display Networks in Use </a:t>
            </a:r>
            <a:r>
              <a:rPr lang="en-US" altLang="zh-TW" dirty="0" smtClean="0"/>
              <a:t>(2/2</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91</a:t>
            </a:fld>
            <a:endParaRPr lang="zh-TW" altLang="en-US"/>
          </a:p>
        </p:txBody>
      </p:sp>
      <p:sp>
        <p:nvSpPr>
          <p:cNvPr id="4" name="內容版面配置區 3"/>
          <p:cNvSpPr>
            <a:spLocks noGrp="1"/>
          </p:cNvSpPr>
          <p:nvPr>
            <p:ph sz="quarter" idx="1"/>
          </p:nvPr>
        </p:nvSpPr>
        <p:spPr/>
        <p:txBody>
          <a:bodyPr>
            <a:normAutofit/>
          </a:bodyPr>
          <a:lstStyle/>
          <a:p>
            <a:r>
              <a:rPr lang="en-US" altLang="zh-TW" dirty="0"/>
              <a:t>Emergency </a:t>
            </a:r>
            <a:r>
              <a:rPr lang="en-US" altLang="zh-TW" dirty="0" smtClean="0"/>
              <a:t>services</a:t>
            </a:r>
          </a:p>
          <a:p>
            <a:pPr lvl="1"/>
            <a:r>
              <a:rPr lang="en-US" altLang="zh-TW" dirty="0"/>
              <a:t>Allowing emergency services to spontaneously appropriate displays to get information to citizens in a timely manner could help in cases of natural disasters or terrorist incident</a:t>
            </a:r>
            <a:r>
              <a:rPr lang="en-US" altLang="zh-TW" dirty="0" smtClean="0"/>
              <a:t>.</a:t>
            </a:r>
          </a:p>
          <a:p>
            <a:r>
              <a:rPr lang="en-US" altLang="zh-TW" dirty="0"/>
              <a:t>Influencing behavior</a:t>
            </a:r>
          </a:p>
          <a:p>
            <a:r>
              <a:rPr lang="en-US" altLang="zh-TW" dirty="0" smtClean="0"/>
              <a:t>Self-expression </a:t>
            </a:r>
            <a:r>
              <a:rPr lang="en-US" altLang="zh-TW" dirty="0"/>
              <a:t>and </a:t>
            </a:r>
            <a:r>
              <a:rPr lang="en-US" altLang="zh-TW" dirty="0" smtClean="0"/>
              <a:t>personalization</a:t>
            </a:r>
          </a:p>
          <a:p>
            <a:pPr lvl="1"/>
            <a:r>
              <a:rPr lang="en-US" altLang="zh-TW" dirty="0"/>
              <a:t>Display networks might help channel this creativity and desire for personalization. Street applications might emerge that allow new ways of associating personalization, identity, or membership. New types of interactive situated games can similarly create new activities</a:t>
            </a:r>
            <a:r>
              <a:rPr lang="en-US" altLang="zh-TW" dirty="0" smtClean="0"/>
              <a:t>.</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Summary</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92</a:t>
            </a:fld>
            <a:endParaRPr lang="zh-TW" altLang="en-US"/>
          </a:p>
        </p:txBody>
      </p:sp>
      <p:sp>
        <p:nvSpPr>
          <p:cNvPr id="4" name="內容版面配置區 3"/>
          <p:cNvSpPr>
            <a:spLocks noGrp="1"/>
          </p:cNvSpPr>
          <p:nvPr>
            <p:ph sz="quarter" idx="1"/>
          </p:nvPr>
        </p:nvSpPr>
        <p:spPr/>
        <p:txBody>
          <a:bodyPr/>
          <a:lstStyle/>
          <a:p>
            <a:r>
              <a:rPr lang="en-US" altLang="zh-TW" dirty="0" smtClean="0"/>
              <a:t>Our </a:t>
            </a:r>
            <a:r>
              <a:rPr lang="en-US" altLang="zh-TW" dirty="0"/>
              <a:t>scenarios are designed to provide a glimpse of how an open public display network might emerge as a new communications medium for the 21st century</a:t>
            </a:r>
            <a:r>
              <a:rPr lang="en-US" altLang="zh-TW" dirty="0" smtClean="0"/>
              <a:t>.</a:t>
            </a:r>
          </a:p>
          <a:p>
            <a:r>
              <a:rPr lang="en-US" altLang="zh-TW" dirty="0" smtClean="0"/>
              <a:t>We </a:t>
            </a:r>
            <a:r>
              <a:rPr lang="en-US" altLang="zh-TW" dirty="0"/>
              <a:t>believe that the innovation required to achieve this transformation can only take place if display networks move from their current, closed model to a new, open one that supports content and applications from a wide range of sources</a:t>
            </a:r>
            <a:r>
              <a:rPr lang="en-US" altLang="zh-TW" dirty="0" smtClean="0"/>
              <a:t>.</a:t>
            </a:r>
            <a:endParaRPr lang="zh-TW" altLang="en-US" dirty="0"/>
          </a:p>
        </p:txBody>
      </p:sp>
    </p:spTree>
    <p:extLst>
      <p:ext uri="{BB962C8B-B14F-4D97-AF65-F5344CB8AC3E}">
        <p14:creationId xmlns:p14="http://schemas.microsoft.com/office/powerpoint/2010/main" val="40307698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4"/>
          <p:cNvSpPr>
            <a:spLocks noGrp="1"/>
          </p:cNvSpPr>
          <p:nvPr>
            <p:ph type="body"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93</a:t>
            </a:fld>
            <a:endParaRPr lang="zh-TW" altLang="en-US"/>
          </a:p>
        </p:txBody>
      </p:sp>
      <p:sp>
        <p:nvSpPr>
          <p:cNvPr id="4" name="標題 3"/>
          <p:cNvSpPr>
            <a:spLocks noGrp="1"/>
          </p:cNvSpPr>
          <p:nvPr>
            <p:ph type="title"/>
          </p:nvPr>
        </p:nvSpPr>
        <p:spPr/>
        <p:txBody>
          <a:bodyPr/>
          <a:lstStyle/>
          <a:p>
            <a:r>
              <a:rPr lang="en-US" altLang="zh-TW" dirty="0"/>
              <a:t>Advertising on Public Display Networks</a:t>
            </a:r>
            <a:endParaRPr lang="zh-TW" altLang="en-US" dirty="0"/>
          </a:p>
        </p:txBody>
      </p:sp>
    </p:spTree>
    <p:extLst>
      <p:ext uri="{BB962C8B-B14F-4D97-AF65-F5344CB8AC3E}">
        <p14:creationId xmlns:p14="http://schemas.microsoft.com/office/powerpoint/2010/main" val="12414970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Public Display </a:t>
            </a:r>
            <a:r>
              <a:rPr lang="en-US" altLang="zh-TW" dirty="0" smtClean="0"/>
              <a:t>Networks (1/2)</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94</a:t>
            </a:fld>
            <a:endParaRPr lang="zh-TW" altLang="en-US"/>
          </a:p>
        </p:txBody>
      </p:sp>
      <p:sp>
        <p:nvSpPr>
          <p:cNvPr id="4" name="內容版面配置區 3"/>
          <p:cNvSpPr>
            <a:spLocks noGrp="1"/>
          </p:cNvSpPr>
          <p:nvPr>
            <p:ph sz="quarter" idx="1"/>
          </p:nvPr>
        </p:nvSpPr>
        <p:spPr/>
        <p:txBody>
          <a:bodyPr>
            <a:normAutofit/>
          </a:bodyPr>
          <a:lstStyle/>
          <a:p>
            <a:r>
              <a:rPr lang="en-US" altLang="zh-TW" dirty="0"/>
              <a:t>For advertising-based public display networks to become truly pervasive, they must provide a tangible social benefit and be engaging without being obtrusive, blending advertisements with informative content</a:t>
            </a:r>
            <a:r>
              <a:rPr lang="en-US" altLang="zh-TW" dirty="0" smtClean="0"/>
              <a:t>.</a:t>
            </a:r>
          </a:p>
          <a:p>
            <a:r>
              <a:rPr lang="en-US" altLang="zh-TW" dirty="0" smtClean="0"/>
              <a:t>Advertising </a:t>
            </a:r>
            <a:r>
              <a:rPr lang="en-US" altLang="zh-TW" dirty="0"/>
              <a:t>performs a vital function in society by conveying information about products and services, which benefits both producers and consumers. It is hard to imagine a modern capitalistic economy without it.</a:t>
            </a:r>
            <a:endParaRPr lang="zh-TW" altLang="en-US" dirty="0"/>
          </a:p>
        </p:txBody>
      </p:sp>
    </p:spTree>
    <p:extLst>
      <p:ext uri="{BB962C8B-B14F-4D97-AF65-F5344CB8AC3E}">
        <p14:creationId xmlns:p14="http://schemas.microsoft.com/office/powerpoint/2010/main" val="16462758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Public Display </a:t>
            </a:r>
            <a:r>
              <a:rPr lang="en-US" altLang="zh-TW" dirty="0" smtClean="0"/>
              <a:t>Networks (2/2</a:t>
            </a:r>
            <a:r>
              <a:rPr lang="en-US" altLang="zh-TW" dirty="0"/>
              <a:t>)</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95</a:t>
            </a:fld>
            <a:endParaRPr lang="zh-TW" altLang="en-US"/>
          </a:p>
        </p:txBody>
      </p:sp>
      <p:sp>
        <p:nvSpPr>
          <p:cNvPr id="4" name="內容版面配置區 3"/>
          <p:cNvSpPr>
            <a:spLocks noGrp="1"/>
          </p:cNvSpPr>
          <p:nvPr>
            <p:ph sz="quarter" idx="1"/>
          </p:nvPr>
        </p:nvSpPr>
        <p:spPr/>
        <p:txBody>
          <a:bodyPr>
            <a:normAutofit lnSpcReduction="10000"/>
          </a:bodyPr>
          <a:lstStyle/>
          <a:p>
            <a:r>
              <a:rPr lang="en-US" altLang="zh-TW" dirty="0"/>
              <a:t>Public displays are conceptually similar to commercial billboards and posters, which traditionally contain little or no content besides advertising. A resulting challenge in creating public display networks is to make them attractive to viewers while at the same time catering to other stakeholders’ </a:t>
            </a:r>
            <a:r>
              <a:rPr lang="en-US" altLang="zh-TW" dirty="0" smtClean="0"/>
              <a:t>needs.</a:t>
            </a:r>
          </a:p>
          <a:p>
            <a:r>
              <a:rPr lang="en-US" altLang="zh-TW" dirty="0" smtClean="0"/>
              <a:t>Designers </a:t>
            </a:r>
            <a:r>
              <a:rPr lang="en-US" altLang="zh-TW" dirty="0"/>
              <a:t>must consider two dimensions: how to present content—through time or space multiplexing, or in an integrated format—and whether the user or system should initiate interaction. </a:t>
            </a:r>
            <a:endParaRPr lang="zh-TW" altLang="en-US" dirty="0"/>
          </a:p>
        </p:txBody>
      </p:sp>
    </p:spTree>
    <p:extLst>
      <p:ext uri="{BB962C8B-B14F-4D97-AF65-F5344CB8AC3E}">
        <p14:creationId xmlns:p14="http://schemas.microsoft.com/office/powerpoint/2010/main" val="16462758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Mixing </a:t>
            </a:r>
            <a:r>
              <a:rPr lang="en-US" altLang="zh-TW" dirty="0" smtClean="0"/>
              <a:t>Information </a:t>
            </a:r>
            <a:r>
              <a:rPr lang="en-US" altLang="zh-TW" dirty="0"/>
              <a:t>and </a:t>
            </a:r>
            <a:r>
              <a:rPr lang="en-US" altLang="zh-TW" dirty="0" smtClean="0"/>
              <a:t>Ads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96</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898422911"/>
              </p:ext>
            </p:extLst>
          </p:nvPr>
        </p:nvGraphicFramePr>
        <p:xfrm>
          <a:off x="107504" y="1807823"/>
          <a:ext cx="8856984" cy="4889185"/>
        </p:xfrm>
        <a:graphic>
          <a:graphicData uri="http://schemas.openxmlformats.org/drawingml/2006/table">
            <a:tbl>
              <a:tblPr firstRow="1" bandRow="1">
                <a:tableStyleId>{5C22544A-7EE6-4342-B048-85BDC9FD1C3A}</a:tableStyleId>
              </a:tblPr>
              <a:tblGrid>
                <a:gridCol w="2214246"/>
                <a:gridCol w="2214246"/>
                <a:gridCol w="2214246"/>
                <a:gridCol w="2214246"/>
              </a:tblGrid>
              <a:tr h="720080">
                <a:tc>
                  <a:txBody>
                    <a:bodyPr/>
                    <a:lstStyle/>
                    <a:p>
                      <a:pPr algn="l"/>
                      <a:r>
                        <a:rPr lang="en-US" altLang="zh-TW" sz="2000" dirty="0" smtClean="0"/>
                        <a:t>Interaction type</a:t>
                      </a:r>
                      <a:endParaRPr lang="zh-TW" altLang="en-US" sz="2000" dirty="0"/>
                    </a:p>
                  </a:txBody>
                  <a:tcPr/>
                </a:tc>
                <a:tc>
                  <a:txBody>
                    <a:bodyPr/>
                    <a:lstStyle/>
                    <a:p>
                      <a:pPr algn="ctr"/>
                      <a:r>
                        <a:rPr lang="en-US" altLang="zh-TW" sz="2000" dirty="0" smtClean="0"/>
                        <a:t>Time multiplexing</a:t>
                      </a:r>
                      <a:endParaRPr lang="zh-TW" altLang="en-US" sz="2000" dirty="0"/>
                    </a:p>
                  </a:txBody>
                  <a:tcPr/>
                </a:tc>
                <a:tc>
                  <a:txBody>
                    <a:bodyPr/>
                    <a:lstStyle/>
                    <a:p>
                      <a:pPr algn="ctr"/>
                      <a:r>
                        <a:rPr lang="en-US" altLang="zh-TW" sz="2000" dirty="0" smtClean="0"/>
                        <a:t>Space multiplexing</a:t>
                      </a:r>
                      <a:endParaRPr lang="zh-TW" altLang="en-US" sz="2000" dirty="0"/>
                    </a:p>
                  </a:txBody>
                  <a:tcPr/>
                </a:tc>
                <a:tc>
                  <a:txBody>
                    <a:bodyPr/>
                    <a:lstStyle/>
                    <a:p>
                      <a:pPr algn="ctr"/>
                      <a:r>
                        <a:rPr lang="en-US" altLang="zh-TW" sz="2000" dirty="0" smtClean="0"/>
                        <a:t>Integrated</a:t>
                      </a:r>
                      <a:endParaRPr lang="zh-TW" altLang="en-US" sz="2000" dirty="0"/>
                    </a:p>
                  </a:txBody>
                  <a:tcPr/>
                </a:tc>
              </a:tr>
              <a:tr h="2088232">
                <a:tc>
                  <a:txBody>
                    <a:bodyPr/>
                    <a:lstStyle/>
                    <a:p>
                      <a:r>
                        <a:rPr lang="en-US" altLang="zh-TW" sz="2000" dirty="0" smtClean="0"/>
                        <a:t>User-initiated</a:t>
                      </a:r>
                      <a:endParaRPr lang="zh-TW"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baseline="0" dirty="0" smtClean="0">
                          <a:solidFill>
                            <a:schemeClr val="dk1"/>
                          </a:solidFill>
                          <a:latin typeface="+mn-lt"/>
                          <a:ea typeface="+mn-ea"/>
                          <a:cs typeface="+mn-cs"/>
                        </a:rPr>
                        <a:t>Full-screen advertising display that switches to a store directory upon being touched</a:t>
                      </a:r>
                      <a:endParaRPr lang="zh-TW"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baseline="0" dirty="0" err="1" smtClean="0">
                          <a:solidFill>
                            <a:schemeClr val="dk1"/>
                          </a:solidFill>
                          <a:latin typeface="+mn-lt"/>
                          <a:ea typeface="+mn-ea"/>
                          <a:cs typeface="+mn-cs"/>
                        </a:rPr>
                        <a:t>Browsable</a:t>
                      </a:r>
                      <a:r>
                        <a:rPr kumimoji="0" lang="en-US" altLang="zh-TW" sz="2000" b="0" i="0" u="none" strike="noStrike" kern="1200" baseline="0" dirty="0" smtClean="0">
                          <a:solidFill>
                            <a:schemeClr val="dk1"/>
                          </a:solidFill>
                          <a:latin typeface="+mn-lt"/>
                          <a:ea typeface="+mn-ea"/>
                          <a:cs typeface="+mn-cs"/>
                        </a:rPr>
                        <a:t> bus timetable with ads next to the schedule	</a:t>
                      </a:r>
                      <a:endParaRPr lang="zh-TW"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baseline="0" dirty="0" smtClean="0">
                          <a:solidFill>
                            <a:schemeClr val="dk1"/>
                          </a:solidFill>
                          <a:latin typeface="+mn-lt"/>
                          <a:ea typeface="+mn-ea"/>
                          <a:cs typeface="+mn-cs"/>
                        </a:rPr>
                        <a:t>Interactive ball game with a corporate logo attached to the balls	</a:t>
                      </a:r>
                    </a:p>
                    <a:p>
                      <a:endParaRPr lang="zh-TW" altLang="en-US" sz="2000" dirty="0"/>
                    </a:p>
                  </a:txBody>
                  <a:tcPr/>
                </a:tc>
              </a:tr>
              <a:tr h="19440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baseline="0" dirty="0" smtClean="0">
                          <a:solidFill>
                            <a:schemeClr val="dk1"/>
                          </a:solidFill>
                          <a:latin typeface="+mn-lt"/>
                          <a:ea typeface="+mn-ea"/>
                          <a:cs typeface="+mn-cs"/>
                        </a:rPr>
                        <a:t>System-initiated</a:t>
                      </a:r>
                      <a:endParaRPr lang="zh-TW"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baseline="0" dirty="0" smtClean="0">
                          <a:solidFill>
                            <a:schemeClr val="dk1"/>
                          </a:solidFill>
                          <a:latin typeface="+mn-lt"/>
                          <a:ea typeface="+mn-ea"/>
                          <a:cs typeface="+mn-cs"/>
                        </a:rPr>
                        <a:t>Looping slideshow of various types of content including ads and information</a:t>
                      </a:r>
                      <a:endParaRPr lang="zh-TW"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baseline="0" dirty="0" smtClean="0">
                          <a:solidFill>
                            <a:schemeClr val="dk1"/>
                          </a:solidFill>
                          <a:latin typeface="+mn-lt"/>
                          <a:ea typeface="+mn-ea"/>
                          <a:cs typeface="+mn-cs"/>
                        </a:rPr>
                        <a:t>Ads and information displayed side-by-side on the same screen</a:t>
                      </a:r>
                    </a:p>
                    <a:p>
                      <a:endParaRPr lang="zh-TW" altLang="en-US" sz="2000" dirty="0"/>
                    </a:p>
                  </a:txBody>
                  <a:tcPr/>
                </a:tc>
                <a:tc>
                  <a:txBody>
                    <a:bodyPr/>
                    <a:lstStyle/>
                    <a:p>
                      <a:r>
                        <a:rPr kumimoji="0" lang="en-US" altLang="zh-TW" sz="2000" b="0" i="0" u="none" strike="noStrike" kern="1200" baseline="0" dirty="0" smtClean="0">
                          <a:solidFill>
                            <a:schemeClr val="dk1"/>
                          </a:solidFill>
                          <a:latin typeface="+mn-lt"/>
                          <a:ea typeface="+mn-ea"/>
                          <a:cs typeface="+mn-cs"/>
                        </a:rPr>
                        <a:t>City map with embedded restaurant ads</a:t>
                      </a:r>
                    </a:p>
                  </a:txBody>
                  <a:tcPr/>
                </a:tc>
              </a:tr>
            </a:tbl>
          </a:graphicData>
        </a:graphic>
      </p:graphicFrame>
      <p:sp>
        <p:nvSpPr>
          <p:cNvPr id="6" name="文字方塊 5"/>
          <p:cNvSpPr txBox="1"/>
          <p:nvPr/>
        </p:nvSpPr>
        <p:spPr>
          <a:xfrm>
            <a:off x="3995936" y="1484784"/>
            <a:ext cx="3796232" cy="400110"/>
          </a:xfrm>
          <a:prstGeom prst="rect">
            <a:avLst/>
          </a:prstGeom>
          <a:noFill/>
        </p:spPr>
        <p:txBody>
          <a:bodyPr wrap="none" rtlCol="0">
            <a:spAutoFit/>
          </a:bodyPr>
          <a:lstStyle/>
          <a:p>
            <a:r>
              <a:rPr lang="en-US" altLang="zh-TW" sz="2000" b="1" dirty="0"/>
              <a:t>Content presentation </a:t>
            </a:r>
            <a:r>
              <a:rPr lang="en-US" altLang="zh-TW" sz="2000" b="1" dirty="0" smtClean="0"/>
              <a:t>mode</a:t>
            </a:r>
            <a:endParaRPr lang="zh-TW" altLang="en-US" sz="2000" dirty="0"/>
          </a:p>
        </p:txBody>
      </p:sp>
    </p:spTree>
    <p:extLst>
      <p:ext uri="{BB962C8B-B14F-4D97-AF65-F5344CB8AC3E}">
        <p14:creationId xmlns:p14="http://schemas.microsoft.com/office/powerpoint/2010/main" val="164627580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Success </a:t>
            </a:r>
            <a:r>
              <a:rPr lang="en-US" altLang="zh-TW" dirty="0" smtClean="0"/>
              <a:t>Factors</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97</a:t>
            </a:fld>
            <a:endParaRPr lang="zh-TW" altLang="en-US"/>
          </a:p>
        </p:txBody>
      </p:sp>
      <p:sp>
        <p:nvSpPr>
          <p:cNvPr id="4" name="內容版面配置區 3"/>
          <p:cNvSpPr>
            <a:spLocks noGrp="1"/>
          </p:cNvSpPr>
          <p:nvPr>
            <p:ph sz="quarter" idx="1"/>
          </p:nvPr>
        </p:nvSpPr>
        <p:spPr/>
        <p:txBody>
          <a:bodyPr>
            <a:normAutofit/>
          </a:bodyPr>
          <a:lstStyle/>
          <a:p>
            <a:r>
              <a:rPr lang="en-US" altLang="zh-TW" dirty="0"/>
              <a:t>The most important factor in a public display’s success is its </a:t>
            </a:r>
            <a:r>
              <a:rPr lang="en-US" altLang="zh-TW" dirty="0">
                <a:solidFill>
                  <a:srgbClr val="0000CC"/>
                </a:solidFill>
              </a:rPr>
              <a:t>location</a:t>
            </a:r>
            <a:r>
              <a:rPr lang="en-US" altLang="zh-TW" dirty="0"/>
              <a:t>—in general, the more traffic (pedestrian or vehicular), the more attention it will attract. However, other guidelines are important in designing and implementing the system. </a:t>
            </a:r>
            <a:endParaRPr lang="en-US" altLang="zh-TW" dirty="0" smtClean="0"/>
          </a:p>
          <a:p>
            <a:pPr lvl="1"/>
            <a:r>
              <a:rPr lang="en-US" altLang="zh-TW" dirty="0" smtClean="0"/>
              <a:t>Quantifying </a:t>
            </a:r>
            <a:r>
              <a:rPr lang="en-US" altLang="zh-TW" dirty="0"/>
              <a:t>user behavior</a:t>
            </a:r>
          </a:p>
          <a:p>
            <a:pPr lvl="1"/>
            <a:r>
              <a:rPr lang="en-US" altLang="zh-TW" dirty="0"/>
              <a:t>Measuring advertising performance</a:t>
            </a:r>
          </a:p>
          <a:p>
            <a:pPr lvl="1"/>
            <a:r>
              <a:rPr lang="en-US" altLang="zh-TW" dirty="0"/>
              <a:t>Attracting attention</a:t>
            </a:r>
          </a:p>
          <a:p>
            <a:pPr lvl="1"/>
            <a:r>
              <a:rPr lang="en-US" altLang="zh-TW" dirty="0"/>
              <a:t>Communicating interactivity</a:t>
            </a:r>
          </a:p>
          <a:p>
            <a:pPr lvl="1"/>
            <a:r>
              <a:rPr lang="en-US" altLang="zh-TW" dirty="0"/>
              <a:t>Motivating interaction</a:t>
            </a:r>
            <a:endParaRPr lang="zh-TW" altLang="en-US" dirty="0"/>
          </a:p>
        </p:txBody>
      </p:sp>
    </p:spTree>
    <p:extLst>
      <p:ext uri="{BB962C8B-B14F-4D97-AF65-F5344CB8AC3E}">
        <p14:creationId xmlns:p14="http://schemas.microsoft.com/office/powerpoint/2010/main" val="88662278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Content Presentation</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98</a:t>
            </a:fld>
            <a:endParaRPr lang="zh-TW" altLang="en-US"/>
          </a:p>
        </p:txBody>
      </p:sp>
      <p:sp>
        <p:nvSpPr>
          <p:cNvPr id="4" name="內容版面配置區 3"/>
          <p:cNvSpPr>
            <a:spLocks noGrp="1"/>
          </p:cNvSpPr>
          <p:nvPr>
            <p:ph sz="quarter" idx="1"/>
          </p:nvPr>
        </p:nvSpPr>
        <p:spPr/>
        <p:txBody>
          <a:bodyPr/>
          <a:lstStyle/>
          <a:p>
            <a:r>
              <a:rPr lang="en-US" altLang="zh-TW" dirty="0"/>
              <a:t>Combining visual communication channels with other output modalities, such as audio, smell, and tactile feed-back, can create more powerful ads</a:t>
            </a:r>
            <a:r>
              <a:rPr lang="en-US" altLang="zh-TW" dirty="0" smtClean="0"/>
              <a:t>.</a:t>
            </a:r>
          </a:p>
          <a:p>
            <a:r>
              <a:rPr lang="en-US" altLang="zh-TW" dirty="0"/>
              <a:t>To realize such innovative experiences, advertising agencies and display providers will need to collaborate with computer scientists in fields ranging from human-computer interaction to image processing to game design.</a:t>
            </a:r>
            <a:endParaRPr lang="zh-TW" altLang="en-US" dirty="0"/>
          </a:p>
        </p:txBody>
      </p:sp>
    </p:spTree>
    <p:extLst>
      <p:ext uri="{BB962C8B-B14F-4D97-AF65-F5344CB8AC3E}">
        <p14:creationId xmlns:p14="http://schemas.microsoft.com/office/powerpoint/2010/main" val="16462758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Sensing the User</a:t>
            </a:r>
            <a:endParaRPr lang="zh-TW" altLang="en-US" dirty="0"/>
          </a:p>
        </p:txBody>
      </p:sp>
      <p:sp>
        <p:nvSpPr>
          <p:cNvPr id="3" name="投影片編號版面配置區 2"/>
          <p:cNvSpPr>
            <a:spLocks noGrp="1"/>
          </p:cNvSpPr>
          <p:nvPr>
            <p:ph type="sldNum" sz="quarter" idx="12"/>
          </p:nvPr>
        </p:nvSpPr>
        <p:spPr/>
        <p:txBody>
          <a:bodyPr/>
          <a:lstStyle/>
          <a:p>
            <a:fld id="{571DC4DE-A2F2-49A4-8B99-A1B0EFC0B029}" type="slidenum">
              <a:rPr lang="zh-TW" altLang="en-US" smtClean="0"/>
              <a:t>99</a:t>
            </a:fld>
            <a:endParaRPr lang="zh-TW" altLang="en-US"/>
          </a:p>
        </p:txBody>
      </p:sp>
      <p:sp>
        <p:nvSpPr>
          <p:cNvPr id="4" name="內容版面配置區 3"/>
          <p:cNvSpPr>
            <a:spLocks noGrp="1"/>
          </p:cNvSpPr>
          <p:nvPr>
            <p:ph sz="quarter" idx="1"/>
          </p:nvPr>
        </p:nvSpPr>
        <p:spPr/>
        <p:txBody>
          <a:bodyPr/>
          <a:lstStyle/>
          <a:p>
            <a:r>
              <a:rPr lang="en-US" altLang="zh-TW" dirty="0"/>
              <a:t>Integrating various technologies with public displays can help obtain information about passersby as well as enable user </a:t>
            </a:r>
            <a:r>
              <a:rPr lang="en-US" altLang="zh-TW" dirty="0" smtClean="0"/>
              <a:t>interaction.</a:t>
            </a:r>
          </a:p>
          <a:p>
            <a:pPr lvl="1"/>
            <a:r>
              <a:rPr lang="en-US" altLang="zh-TW" dirty="0"/>
              <a:t>Touch technologies</a:t>
            </a:r>
          </a:p>
          <a:p>
            <a:pPr lvl="1"/>
            <a:r>
              <a:rPr lang="en-US" altLang="zh-TW" dirty="0"/>
              <a:t>Optical and audio sensors</a:t>
            </a:r>
          </a:p>
          <a:p>
            <a:pPr lvl="1"/>
            <a:r>
              <a:rPr lang="en-US" altLang="zh-TW" dirty="0"/>
              <a:t>Audience measurement and analysis</a:t>
            </a:r>
          </a:p>
          <a:p>
            <a:pPr lvl="1"/>
            <a:r>
              <a:rPr lang="en-US" altLang="zh-TW" dirty="0"/>
              <a:t>User interaction</a:t>
            </a:r>
            <a:endParaRPr lang="zh-TW" altLang="en-US" dirty="0"/>
          </a:p>
        </p:txBody>
      </p:sp>
    </p:spTree>
    <p:extLst>
      <p:ext uri="{BB962C8B-B14F-4D97-AF65-F5344CB8AC3E}">
        <p14:creationId xmlns:p14="http://schemas.microsoft.com/office/powerpoint/2010/main" val="16462758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市鎮">
  <a:themeElements>
    <a:clrScheme name="市鎮">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市鎮">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市鎮">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393</TotalTime>
  <Words>10824</Words>
  <Application>Microsoft Office PowerPoint</Application>
  <PresentationFormat>如螢幕大小 (4:3)</PresentationFormat>
  <Paragraphs>1004</Paragraphs>
  <Slides>138</Slides>
  <Notes>0</Notes>
  <HiddenSlides>0</HiddenSlides>
  <MMClips>0</MMClips>
  <ScaleCrop>false</ScaleCrop>
  <HeadingPairs>
    <vt:vector size="4" baseType="variant">
      <vt:variant>
        <vt:lpstr>佈景主題</vt:lpstr>
      </vt:variant>
      <vt:variant>
        <vt:i4>1</vt:i4>
      </vt:variant>
      <vt:variant>
        <vt:lpstr>投影片標題</vt:lpstr>
      </vt:variant>
      <vt:variant>
        <vt:i4>138</vt:i4>
      </vt:variant>
    </vt:vector>
  </HeadingPairs>
  <TitlesOfParts>
    <vt:vector size="139" baseType="lpstr">
      <vt:lpstr>市鎮</vt:lpstr>
      <vt:lpstr>無所不在廣告</vt:lpstr>
      <vt:lpstr>Mobile Marketing</vt:lpstr>
      <vt:lpstr>Mobile Marketing</vt:lpstr>
      <vt:lpstr>Mobile Marketing Strategies</vt:lpstr>
      <vt:lpstr>Mobile marketing: Classification of mobile marketing applications</vt:lpstr>
      <vt:lpstr>Mobile Social Media</vt:lpstr>
      <vt:lpstr>Social Networking</vt:lpstr>
      <vt:lpstr>PowerPoint 簡報</vt:lpstr>
      <vt:lpstr>Mobile Social Media</vt:lpstr>
      <vt:lpstr>Classification of mobile social media applications</vt:lpstr>
      <vt:lpstr>Four I’s see more than two: Mobile social media advice</vt:lpstr>
      <vt:lpstr>Mobile Social Media Advice</vt:lpstr>
      <vt:lpstr>Social Networks in Pervasive Advertising</vt:lpstr>
      <vt:lpstr>Social Networks – Fans Ranking</vt:lpstr>
      <vt:lpstr>Ubiquitous Advertising</vt:lpstr>
      <vt:lpstr>Ubiquitous Advertising</vt:lpstr>
      <vt:lpstr>Ubiquitous Advertising</vt:lpstr>
      <vt:lpstr>Ubiquitous Advertising</vt:lpstr>
      <vt:lpstr>Advertising Supports Ubiquitous Computing</vt:lpstr>
      <vt:lpstr>Ad Targeting</vt:lpstr>
      <vt:lpstr>Segmenting and Targeting (1/4)</vt:lpstr>
      <vt:lpstr>Segmenting and Targeting  (2/4)</vt:lpstr>
      <vt:lpstr>Segmenting and Targeting  (3/4)</vt:lpstr>
      <vt:lpstr>Segmenting and Targeting  (4/4)</vt:lpstr>
      <vt:lpstr>Targeting with Ubicomp (1/2)</vt:lpstr>
      <vt:lpstr>Targeting with Ubicomp  (2/2)</vt:lpstr>
      <vt:lpstr>Ubicomp Technologies for Targeted Advertising (1/3)</vt:lpstr>
      <vt:lpstr>Ubicomp Technologies for Targeted Advertising (2/3)</vt:lpstr>
      <vt:lpstr>Ubicomp Technologies for Targeted Advertising (3/3)</vt:lpstr>
      <vt:lpstr>Advertising Feedback (1/5)</vt:lpstr>
      <vt:lpstr>Advertising Feedback (2/5)</vt:lpstr>
      <vt:lpstr>Advertising Feedback (3/5)</vt:lpstr>
      <vt:lpstr>Advertising Feedback (4/5)</vt:lpstr>
      <vt:lpstr>Advertising Feedback (5/5)</vt:lpstr>
      <vt:lpstr>Knowing the Customer (1/3)</vt:lpstr>
      <vt:lpstr>Knowing the Customer (2/3)</vt:lpstr>
      <vt:lpstr>Knowing the Customer (3/3)</vt:lpstr>
      <vt:lpstr>Privacy</vt:lpstr>
      <vt:lpstr>PowerPoint 簡報</vt:lpstr>
      <vt:lpstr>Summary (1/4)</vt:lpstr>
      <vt:lpstr>Summary (2/4)</vt:lpstr>
      <vt:lpstr>Summary (3/4)</vt:lpstr>
      <vt:lpstr>Summary (4/4)</vt:lpstr>
      <vt:lpstr>Personalized Mobile Advertising</vt:lpstr>
      <vt:lpstr>Comparison of Advertisement Media</vt:lpstr>
      <vt:lpstr>Three Types for Mobile advertisements (1/2)</vt:lpstr>
      <vt:lpstr>Three Types for Mobile advertisements (2/2)</vt:lpstr>
      <vt:lpstr>Research Topics for Mobile Advertising (1/2)</vt:lpstr>
      <vt:lpstr>Research Topics for Mobile Advertising (2/2)</vt:lpstr>
      <vt:lpstr>Compiled chart of personalized mobile advertising attributes</vt:lpstr>
      <vt:lpstr>Mobile Advertising Industry Value Chain</vt:lpstr>
      <vt:lpstr>Interplayer relationship in the mobile advertising industry value chain (1/5)</vt:lpstr>
      <vt:lpstr>Interplayer relationship in the mobile advertising industry value chain (2/5)</vt:lpstr>
      <vt:lpstr>Interplayer relationship in the mobile advertising industry value chain (3/5)</vt:lpstr>
      <vt:lpstr>Interplayer relationship in the mobile advertising industry value chain (4/5)</vt:lpstr>
      <vt:lpstr>Interplayer relationship in the mobile advertising industry value chain (5/5)</vt:lpstr>
      <vt:lpstr>Multipurpose Interactive Public Displays in the Wild</vt:lpstr>
      <vt:lpstr>Multipurpose Interactive Public Displays (1/3)</vt:lpstr>
      <vt:lpstr>Multipurpose Interactive Public Displays (2/3)</vt:lpstr>
      <vt:lpstr>Multipurpose Interactive Public Displays (3/3)</vt:lpstr>
      <vt:lpstr>PowerPoint 簡報</vt:lpstr>
      <vt:lpstr>PowerPoint 簡報</vt:lpstr>
      <vt:lpstr>PowerPoint 簡報</vt:lpstr>
      <vt:lpstr>Future Challenges</vt:lpstr>
      <vt:lpstr>Combating Interaction Blindness (1/2)</vt:lpstr>
      <vt:lpstr>Combating Interaction Blindness (2/2)</vt:lpstr>
      <vt:lpstr>Transitioning to Multipurpose Displays</vt:lpstr>
      <vt:lpstr>Open Display Networks</vt:lpstr>
      <vt:lpstr>Open Display Networks (1/3)</vt:lpstr>
      <vt:lpstr>Open Display Networks (2/3)</vt:lpstr>
      <vt:lpstr>Open Display Networks (3/3)</vt:lpstr>
      <vt:lpstr>Open Architectures (1/4)</vt:lpstr>
      <vt:lpstr>Open Architectures (2/4)</vt:lpstr>
      <vt:lpstr>Open Architectures (3/4)</vt:lpstr>
      <vt:lpstr>Open Architectures (4/4)</vt:lpstr>
      <vt:lpstr>Situated Displays (1/2)</vt:lpstr>
      <vt:lpstr>PowerPoint 簡報</vt:lpstr>
      <vt:lpstr>Situated Displays (2/2)</vt:lpstr>
      <vt:lpstr>Privacy and Personalization (1/2)</vt:lpstr>
      <vt:lpstr>Privacy and Personalization (2/2)</vt:lpstr>
      <vt:lpstr>PowerPoint 簡報</vt:lpstr>
      <vt:lpstr>PowerPoint 簡報</vt:lpstr>
      <vt:lpstr>Engaging Interaction (1/3)</vt:lpstr>
      <vt:lpstr>Engaging Interaction (2/3)</vt:lpstr>
      <vt:lpstr>Engaging Interaction (3/3)</vt:lpstr>
      <vt:lpstr>Viable Business Models (1/4)</vt:lpstr>
      <vt:lpstr>Viable Business Models (2/4)</vt:lpstr>
      <vt:lpstr>Viable Business Models (3/4)</vt:lpstr>
      <vt:lpstr>Viable Business Models (4/4)</vt:lpstr>
      <vt:lpstr>Open Display Networks in Use (1/2)</vt:lpstr>
      <vt:lpstr>Open Display Networks in Use (2/2)</vt:lpstr>
      <vt:lpstr>Summary</vt:lpstr>
      <vt:lpstr>Advertising on Public Display Networks</vt:lpstr>
      <vt:lpstr>Public Display Networks (1/2)</vt:lpstr>
      <vt:lpstr>Public Display Networks (2/2)</vt:lpstr>
      <vt:lpstr>Mixing Information and Ads</vt:lpstr>
      <vt:lpstr>Success Factors</vt:lpstr>
      <vt:lpstr>Content Presentation</vt:lpstr>
      <vt:lpstr>Sensing the User</vt:lpstr>
      <vt:lpstr>Tradeoffs</vt:lpstr>
      <vt:lpstr>PowerPoint 簡報</vt:lpstr>
      <vt:lpstr>PowerPoint 簡報</vt:lpstr>
      <vt:lpstr>PowerPoint 簡報</vt:lpstr>
      <vt:lpstr>Challenges and Business Models for Mobile Location-based Services and Advertising</vt:lpstr>
      <vt:lpstr>Key Insights</vt:lpstr>
      <vt:lpstr>Location-Based Services (LBS)</vt:lpstr>
      <vt:lpstr>PowerPoint 簡報</vt:lpstr>
      <vt:lpstr>Characteristics of location-based services (1/2)</vt:lpstr>
      <vt:lpstr>Characteristics of location-based services (2/2)</vt:lpstr>
      <vt:lpstr>Various technologies for location-based services</vt:lpstr>
      <vt:lpstr>Various consortia/organizations for location-based services (1/2)</vt:lpstr>
      <vt:lpstr>Various consortia/organizations for location-based services (2/2)</vt:lpstr>
      <vt:lpstr>Various location-based protocols and standards for development of LBS</vt:lpstr>
      <vt:lpstr>LBS Market Overview (1/2)</vt:lpstr>
      <vt:lpstr>LBS Market Overview (2/2)</vt:lpstr>
      <vt:lpstr>Mobile Advertising</vt:lpstr>
      <vt:lpstr>Types of advertising services and infrastructure requirements (1/4)</vt:lpstr>
      <vt:lpstr>Types of advertising services and infrastructure requirements  (2/4)</vt:lpstr>
      <vt:lpstr>Types of advertising services and infrastructure requirements (3/4)</vt:lpstr>
      <vt:lpstr>Types of advertising services and infrastructure requirements (4/4)</vt:lpstr>
      <vt:lpstr>Challenges Issues (1/2)</vt:lpstr>
      <vt:lpstr>Challenges Issues (2/2)</vt:lpstr>
      <vt:lpstr>Technological Challenges</vt:lpstr>
      <vt:lpstr>A comparison of several business models (1/6)</vt:lpstr>
      <vt:lpstr>A comparison of several business models (2/6)</vt:lpstr>
      <vt:lpstr>A comparison of several business models (3/6)</vt:lpstr>
      <vt:lpstr>A comparison of several business models (4/6)</vt:lpstr>
      <vt:lpstr>A comparison of several business models (5/6)</vt:lpstr>
      <vt:lpstr>A comparison of several business models (6/6)</vt:lpstr>
      <vt:lpstr>Summary</vt:lpstr>
      <vt:lpstr>10 Common Sense Social Media Marketing ‘Don’ts’ Some Brands ‘Do’</vt:lpstr>
      <vt:lpstr>10 Common Sense Social Media Marketing ‘Don’ts’ (1/5)</vt:lpstr>
      <vt:lpstr>10 Common Sense Social Media Marketing ‘Don’ts’ (2/5)</vt:lpstr>
      <vt:lpstr>10 Common Sense Social Media Marketing ‘Don’ts’ (3/5)</vt:lpstr>
      <vt:lpstr>10 Common Sense Social Media Marketing ‘Don’ts’ (4/5)</vt:lpstr>
      <vt:lpstr>10 Common Sense Social Media Marketing ‘Don’ts’ (5/5)</vt:lpstr>
      <vt:lpstr>Summary</vt:lpstr>
      <vt:lpstr>結論</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行動行銷</dc:title>
  <dc:creator>ChenTS</dc:creator>
  <cp:lastModifiedBy>ChenTS</cp:lastModifiedBy>
  <cp:revision>243</cp:revision>
  <dcterms:created xsi:type="dcterms:W3CDTF">2012-10-02T00:07:27Z</dcterms:created>
  <dcterms:modified xsi:type="dcterms:W3CDTF">2012-12-04T00:43:59Z</dcterms:modified>
</cp:coreProperties>
</file>