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32" r:id="rId1"/>
  </p:sldMasterIdLst>
  <p:sldIdLst>
    <p:sldId id="256" r:id="rId2"/>
    <p:sldId id="257" r:id="rId3"/>
    <p:sldId id="259" r:id="rId4"/>
    <p:sldId id="260" r:id="rId5"/>
    <p:sldId id="261" r:id="rId6"/>
    <p:sldId id="266" r:id="rId7"/>
    <p:sldId id="274" r:id="rId8"/>
    <p:sldId id="268" r:id="rId9"/>
    <p:sldId id="269" r:id="rId10"/>
    <p:sldId id="275" r:id="rId11"/>
    <p:sldId id="280" r:id="rId12"/>
    <p:sldId id="272" r:id="rId13"/>
    <p:sldId id="263" r:id="rId14"/>
    <p:sldId id="271" r:id="rId15"/>
    <p:sldId id="264" r:id="rId16"/>
    <p:sldId id="265" r:id="rId17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66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中等深淺樣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BC89EF96-8CEA-46FF-86C4-4CE0E7609802}" styleName="淺色樣式 3 - 輔色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8B1032C-EA38-4F05-BA0D-38AFFFC7BED3}" styleName="淺色樣式 3 - 輔色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8000" autoAdjust="0"/>
  </p:normalViewPr>
  <p:slideViewPr>
    <p:cSldViewPr snapToGrid="0">
      <p:cViewPr varScale="1">
        <p:scale>
          <a:sx n="70" d="100"/>
          <a:sy n="70" d="100"/>
        </p:scale>
        <p:origin x="714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3ED3E89-BF3D-4FA2-A9D3-95E79F908068}" type="datetimeFigureOut">
              <a:rPr lang="zh-TW" altLang="en-US" smtClean="0"/>
              <a:t>2016/12/5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D01D9AF-5E2E-44F8-9CDD-A99209C64608}" type="slidenum">
              <a:rPr lang="zh-TW" altLang="en-US" smtClean="0"/>
              <a:t>‹#›</a:t>
            </a:fld>
            <a:endParaRPr lang="zh-TW" altLang="en-US"/>
          </a:p>
        </p:txBody>
      </p:sp>
      <p:grpSp>
        <p:nvGrpSpPr>
          <p:cNvPr id="8" name="Group 7"/>
          <p:cNvGrpSpPr/>
          <p:nvPr/>
        </p:nvGrpSpPr>
        <p:grpSpPr>
          <a:xfrm>
            <a:off x="1592135" y="2887530"/>
            <a:ext cx="9038813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65787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77788" y="1387737"/>
            <a:ext cx="9036424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767862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E89-BF3D-4FA2-A9D3-95E79F908068}" type="datetimeFigureOut">
              <a:rPr lang="zh-TW" altLang="en-US" smtClean="0"/>
              <a:t>2016/12/5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D9AF-5E2E-44F8-9CDD-A99209C64608}" type="slidenum">
              <a:rPr lang="zh-TW" altLang="en-US" smtClean="0"/>
              <a:t>‹#›</a:t>
            </a:fld>
            <a:endParaRPr lang="zh-TW" altLang="en-US"/>
          </a:p>
        </p:txBody>
      </p:sp>
      <p:grpSp>
        <p:nvGrpSpPr>
          <p:cNvPr id="11" name="Group 10"/>
          <p:cNvGrpSpPr/>
          <p:nvPr/>
        </p:nvGrpSpPr>
        <p:grpSpPr>
          <a:xfrm>
            <a:off x="1563446" y="1392217"/>
            <a:ext cx="9038813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65787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22081" y="559399"/>
            <a:ext cx="2237591" cy="556676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7985" y="849855"/>
            <a:ext cx="7343889" cy="5023821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E89-BF3D-4FA2-A9D3-95E79F908068}" type="datetimeFigureOut">
              <a:rPr lang="zh-TW" altLang="en-US" smtClean="0"/>
              <a:t>2016/12/5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D9AF-5E2E-44F8-9CDD-A99209C64608}" type="slidenum">
              <a:rPr lang="zh-TW" altLang="en-US" smtClean="0"/>
              <a:t>‹#›</a:t>
            </a:fld>
            <a:endParaRPr lang="zh-TW" altLang="en-US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6125426" y="2880824"/>
            <a:ext cx="5480154" cy="923330"/>
            <a:chOff x="1815339" y="1496875"/>
            <a:chExt cx="5480154" cy="692497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496875"/>
              <a:ext cx="877163" cy="6924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E89-BF3D-4FA2-A9D3-95E79F908068}" type="datetimeFigureOut">
              <a:rPr lang="zh-TW" altLang="en-US" smtClean="0"/>
              <a:t>2016/12/5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D9AF-5E2E-44F8-9CDD-A99209C64608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563446" y="1392217"/>
            <a:ext cx="9038813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65787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563446" y="2887579"/>
            <a:ext cx="9038813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65787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0054" y="1204857"/>
            <a:ext cx="10339617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2331" y="3767317"/>
            <a:ext cx="10312996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E89-BF3D-4FA2-A9D3-95E79F908068}" type="datetimeFigureOut">
              <a:rPr lang="zh-TW" altLang="en-US" smtClean="0"/>
              <a:t>2016/12/5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D9AF-5E2E-44F8-9CDD-A99209C6460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E89-BF3D-4FA2-A9D3-95E79F908068}" type="datetimeFigureOut">
              <a:rPr lang="zh-TW" altLang="en-US" smtClean="0"/>
              <a:t>2016/12/5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D9AF-5E2E-44F8-9CDD-A99209C64608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563446" y="1392217"/>
            <a:ext cx="9038813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65787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914400" y="2240280"/>
            <a:ext cx="5071872" cy="3877056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6193535" y="2240280"/>
            <a:ext cx="5071872" cy="3877056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02080" y="2240280"/>
            <a:ext cx="458992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7984" y="2947595"/>
            <a:ext cx="5071872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69741" y="2240280"/>
            <a:ext cx="4596384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944368"/>
            <a:ext cx="50663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E89-BF3D-4FA2-A9D3-95E79F908068}" type="datetimeFigureOut">
              <a:rPr lang="zh-TW" altLang="en-US" smtClean="0"/>
              <a:t>2016/12/5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D9AF-5E2E-44F8-9CDD-A99209C64608}" type="slidenum">
              <a:rPr lang="zh-TW" altLang="en-US" smtClean="0"/>
              <a:t>‹#›</a:t>
            </a:fld>
            <a:endParaRPr lang="zh-TW" altLang="en-US"/>
          </a:p>
        </p:txBody>
      </p:sp>
      <p:grpSp>
        <p:nvGrpSpPr>
          <p:cNvPr id="14" name="Group 13"/>
          <p:cNvGrpSpPr/>
          <p:nvPr/>
        </p:nvGrpSpPr>
        <p:grpSpPr>
          <a:xfrm>
            <a:off x="1563446" y="1392217"/>
            <a:ext cx="9038813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65787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E89-BF3D-4FA2-A9D3-95E79F908068}" type="datetimeFigureOut">
              <a:rPr lang="zh-TW" altLang="en-US" smtClean="0"/>
              <a:t>2016/12/5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D9AF-5E2E-44F8-9CDD-A99209C64608}" type="slidenum">
              <a:rPr lang="zh-TW" altLang="en-US" smtClean="0"/>
              <a:t>‹#›</a:t>
            </a:fld>
            <a:endParaRPr lang="zh-TW" altLang="en-US"/>
          </a:p>
        </p:txBody>
      </p:sp>
      <p:grpSp>
        <p:nvGrpSpPr>
          <p:cNvPr id="10" name="Group 9"/>
          <p:cNvGrpSpPr/>
          <p:nvPr/>
        </p:nvGrpSpPr>
        <p:grpSpPr>
          <a:xfrm>
            <a:off x="1563446" y="1392217"/>
            <a:ext cx="9038813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657872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E89-BF3D-4FA2-A9D3-95E79F908068}" type="datetimeFigureOut">
              <a:rPr lang="zh-TW" altLang="en-US" smtClean="0"/>
              <a:t>2016/12/5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D9AF-5E2E-44F8-9CDD-A99209C6460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12773" y="1678196"/>
            <a:ext cx="4563311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2669" y="559399"/>
            <a:ext cx="5488889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12773" y="3603813"/>
            <a:ext cx="4548967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E89-BF3D-4FA2-A9D3-95E79F908068}" type="datetimeFigureOut">
              <a:rPr lang="zh-TW" altLang="en-US" smtClean="0"/>
              <a:t>2016/12/5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D9AF-5E2E-44F8-9CDD-A99209C6460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3642" y="4668819"/>
            <a:ext cx="10356028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911723" y="666965"/>
            <a:ext cx="6362875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986" y="5324306"/>
            <a:ext cx="10341685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D3E89-BF3D-4FA2-A9D3-95E79F908068}" type="datetimeFigureOut">
              <a:rPr lang="zh-TW" altLang="en-US" smtClean="0"/>
              <a:t>2016/12/5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1D9AF-5E2E-44F8-9CDD-A99209C6460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7987" y="570156"/>
            <a:ext cx="10341684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2330" y="2248348"/>
            <a:ext cx="10327340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80504" y="616144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23ED3E89-BF3D-4FA2-A9D3-95E79F908068}" type="datetimeFigureOut">
              <a:rPr lang="zh-TW" altLang="en-US" smtClean="0"/>
              <a:t>2016/12/5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16144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852352" y="616144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9D01D9AF-5E2E-44F8-9CDD-A99209C6460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3" r:id="rId1"/>
    <p:sldLayoutId id="2147484034" r:id="rId2"/>
    <p:sldLayoutId id="2147484035" r:id="rId3"/>
    <p:sldLayoutId id="2147484036" r:id="rId4"/>
    <p:sldLayoutId id="2147484037" r:id="rId5"/>
    <p:sldLayoutId id="2147484038" r:id="rId6"/>
    <p:sldLayoutId id="2147484039" r:id="rId7"/>
    <p:sldLayoutId id="2147484040" r:id="rId8"/>
    <p:sldLayoutId id="2147484041" r:id="rId9"/>
    <p:sldLayoutId id="2147484042" r:id="rId10"/>
    <p:sldLayoutId id="2147484043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ogle.com.tw/search?q=%E7%9B%B8%E8%99%95&amp;espv=2&amp;biw=1366&amp;bih=662&amp;source=lnms&amp;tbm=isch&amp;sa=X&amp;ved=0ahUKEwjd7qiv3tDQAhXFE5QKHf4oDrEQ_AUIBigB#imgrc=PXozGCpiexZeFM%3A" TargetMode="External"/><Relationship Id="rId3" Type="http://schemas.openxmlformats.org/officeDocument/2006/relationships/hyperlink" Target="http://fiona5277.pixnet.net/blog/post/36297575" TargetMode="External"/><Relationship Id="rId7" Type="http://schemas.openxmlformats.org/officeDocument/2006/relationships/hyperlink" Target="https://www.google.com.tw/search?q=%E7%9B%B8%E8%99%95&amp;espv=2&amp;biw=1366&amp;bih=662&amp;source=lnms&amp;tbm=isch&amp;sa=X&amp;ved=0ahUKEwjd7qiv3tDQAhXFE5QKHf4oDrEQ_AUIBigB#imgrc=iWwkTn_ac4-gdM%3A" TargetMode="External"/><Relationship Id="rId2" Type="http://schemas.openxmlformats.org/officeDocument/2006/relationships/hyperlink" Target="http://lailion.pixnet.net/blog/post/76195615-%E6%BA%9D%E9%80%9A%EF%BC%8C%E6%98%AF%E6%84%9B%E6%83%85%E5%94%AF%E4%B8%80%E7%9A%84%E6%98%A5%E8%97%A5%E3%80%82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paleylily0407.pixnet.net/blog/post/280476575-%E7%94%9C%E8%9C%9C%E6%84%9B%E5%BF%83%E5%8B%95%E5%9C%96" TargetMode="External"/><Relationship Id="rId5" Type="http://schemas.openxmlformats.org/officeDocument/2006/relationships/hyperlink" Target="http://www.i-part.com.tw/diary/diary_viewpage.php?o=1827178&amp;d=570" TargetMode="External"/><Relationship Id="rId4" Type="http://schemas.openxmlformats.org/officeDocument/2006/relationships/hyperlink" Target="http://www.hk01.com/%E5%A5%B3%E7%94%9F/55029/IKEA%E8%B6%A3%E5%91%B3-%E6%84%9B%E6%83%85%E8%AA%AA%E6%98%8E%E6%9B%B8-%E8%BC%95%E9%AC%86%E6%A5%B5%E9%80%9F%E8%A7%A3%E6%B1%BA%E7%9B%B8%E8%99%95%E9%9B%A3%E9%A1%8C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1.bp.blogspot.com/-NfmEv25QR5w/VKLtDaaBTuI/AAAAAAABu0M/stMZbqMWUP4/s1600/musicos_Lorenzo%2BMattotti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4"/>
          <a:stretch/>
        </p:blipFill>
        <p:spPr bwMode="auto">
          <a:xfrm>
            <a:off x="630194" y="518984"/>
            <a:ext cx="7061211" cy="5832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7884296" y="3569932"/>
            <a:ext cx="4134835" cy="1875855"/>
          </a:xfrm>
        </p:spPr>
        <p:txBody>
          <a:bodyPr>
            <a:noAutofit/>
          </a:bodyPr>
          <a:lstStyle/>
          <a:p>
            <a:pPr algn="l"/>
            <a:r>
              <a:rPr lang="zh-TW" altLang="en-US" sz="2800" b="1" dirty="0" smtClean="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題目：</a:t>
            </a:r>
            <a:r>
              <a:rPr lang="zh-TW" altLang="en-US" sz="2800" b="1" dirty="0" smtClean="0">
                <a:solidFill>
                  <a:schemeClr val="accent1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談，難題</a:t>
            </a:r>
            <a:endParaRPr lang="en-US" altLang="zh-TW" sz="2800" b="1" dirty="0" smtClean="0">
              <a:solidFill>
                <a:schemeClr val="accent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/>
            <a:r>
              <a:rPr lang="zh-TW" altLang="en-US" sz="2800" b="1" dirty="0" smtClean="0">
                <a:solidFill>
                  <a:schemeClr val="accent5">
                    <a:lumMod val="75000"/>
                  </a:schemeClr>
                </a:solidFill>
                <a:latin typeface="Wide Latin" panose="020A0A07050505020404" pitchFamily="18" charset="0"/>
                <a:ea typeface="微軟正黑體" panose="020B0604030504040204" pitchFamily="34" charset="-120"/>
              </a:rPr>
              <a:t>組員：洪千雅、彭建凱</a:t>
            </a:r>
            <a:endParaRPr lang="en-US" altLang="zh-TW" sz="2800" b="1" dirty="0" smtClean="0">
              <a:solidFill>
                <a:schemeClr val="accent5">
                  <a:lumMod val="75000"/>
                </a:schemeClr>
              </a:solidFill>
              <a:latin typeface="Wide Latin" panose="020A0A07050505020404" pitchFamily="18" charset="0"/>
              <a:ea typeface="微軟正黑體" panose="020B0604030504040204" pitchFamily="34" charset="-120"/>
            </a:endParaRPr>
          </a:p>
          <a:p>
            <a:pPr algn="l"/>
            <a:r>
              <a:rPr lang="zh-TW" altLang="en-US" sz="2800" b="1" dirty="0" smtClean="0">
                <a:solidFill>
                  <a:schemeClr val="accent5">
                    <a:lumMod val="75000"/>
                  </a:schemeClr>
                </a:solidFill>
                <a:latin typeface="Wide Latin" panose="020A0A07050505020404" pitchFamily="18" charset="0"/>
                <a:ea typeface="微軟正黑體" panose="020B0604030504040204" pitchFamily="34" charset="-120"/>
              </a:rPr>
              <a:t>指導：彭易璟老師</a:t>
            </a:r>
            <a:endParaRPr lang="en-US" altLang="zh-TW" sz="2800" b="1" dirty="0" smtClean="0">
              <a:solidFill>
                <a:schemeClr val="accent5">
                  <a:lumMod val="75000"/>
                </a:schemeClr>
              </a:solidFill>
              <a:latin typeface="Wide Latin" panose="020A0A07050505020404" pitchFamily="18" charset="0"/>
              <a:ea typeface="微軟正黑體" panose="020B0604030504040204" pitchFamily="34" charset="-120"/>
            </a:endParaRPr>
          </a:p>
          <a:p>
            <a:pPr algn="l"/>
            <a:r>
              <a:rPr lang="zh-TW" altLang="en-US" sz="2800" b="1" dirty="0" smtClean="0">
                <a:solidFill>
                  <a:schemeClr val="accent5">
                    <a:lumMod val="75000"/>
                  </a:schemeClr>
                </a:solidFill>
                <a:latin typeface="Wide Latin" panose="020A0A07050505020404" pitchFamily="18" charset="0"/>
                <a:ea typeface="微軟正黑體" panose="020B0604030504040204" pitchFamily="34" charset="-120"/>
              </a:rPr>
              <a:t>課程：電影與兩性課題</a:t>
            </a:r>
            <a:endParaRPr lang="en-US" altLang="zh-TW" sz="2800" b="1" dirty="0" smtClean="0">
              <a:solidFill>
                <a:schemeClr val="accent5">
                  <a:lumMod val="75000"/>
                </a:schemeClr>
              </a:solidFill>
              <a:latin typeface="Wide Latin" panose="020A0A07050505020404" pitchFamily="18" charset="0"/>
              <a:ea typeface="微軟正黑體" panose="020B0604030504040204" pitchFamily="34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7884296" y="1794476"/>
            <a:ext cx="364715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5400" b="1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好</a:t>
            </a:r>
            <a:r>
              <a:rPr lang="zh-TW" altLang="en-US" sz="54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．</a:t>
            </a:r>
            <a:r>
              <a:rPr lang="zh-TW" altLang="en-US" sz="5400" b="1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愛企畫</a:t>
            </a:r>
            <a:endParaRPr lang="zh-TW" altLang="en-US" sz="5400" b="1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9863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847988" y="2130768"/>
            <a:ext cx="2833205" cy="567423"/>
          </a:xfrm>
        </p:spPr>
        <p:txBody>
          <a:bodyPr/>
          <a:lstStyle/>
          <a:p>
            <a:r>
              <a:rPr lang="en-US" altLang="zh-TW" b="1" dirty="0" smtClean="0"/>
              <a:t> </a:t>
            </a:r>
            <a:r>
              <a:rPr lang="zh-TW" altLang="en-US" b="1" dirty="0"/>
              <a:t>長短腳之</a:t>
            </a:r>
            <a:r>
              <a:rPr lang="zh-TW" altLang="en-US" b="1" dirty="0" smtClean="0"/>
              <a:t>戀</a:t>
            </a:r>
            <a:endParaRPr lang="en-US" altLang="zh-TW" b="1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趣味分享</a:t>
            </a: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660" y="2743200"/>
            <a:ext cx="4739862" cy="3243843"/>
          </a:xfrm>
          <a:prstGeom prst="rect">
            <a:avLst/>
          </a:prstGeom>
        </p:spPr>
      </p:pic>
      <p:sp>
        <p:nvSpPr>
          <p:cNvPr id="6" name="內容版面配置區 2"/>
          <p:cNvSpPr txBox="1">
            <a:spLocks/>
          </p:cNvSpPr>
          <p:nvPr/>
        </p:nvSpPr>
        <p:spPr>
          <a:xfrm>
            <a:off x="7118809" y="2145383"/>
            <a:ext cx="2731603" cy="5674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b="1" dirty="0"/>
              <a:t>分床輕鬆睡</a:t>
            </a:r>
            <a:endParaRPr lang="en-US" altLang="zh-TW" b="1" dirty="0"/>
          </a:p>
        </p:txBody>
      </p:sp>
      <p:pic>
        <p:nvPicPr>
          <p:cNvPr id="7" name="內容版面配置區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7954" y="2743200"/>
            <a:ext cx="5573314" cy="3243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95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181817" y="2186195"/>
            <a:ext cx="2833205" cy="567423"/>
          </a:xfrm>
        </p:spPr>
        <p:txBody>
          <a:bodyPr/>
          <a:lstStyle/>
          <a:p>
            <a:r>
              <a:rPr lang="zh-TW" altLang="en-US" b="1" dirty="0"/>
              <a:t>麻煩友再見</a:t>
            </a:r>
            <a:endParaRPr lang="en-US" altLang="zh-TW" b="1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趣味分享</a:t>
            </a:r>
            <a:endParaRPr lang="zh-TW" altLang="en-US" dirty="0"/>
          </a:p>
        </p:txBody>
      </p:sp>
      <p:sp>
        <p:nvSpPr>
          <p:cNvPr id="6" name="內容版面配置區 2"/>
          <p:cNvSpPr txBox="1">
            <a:spLocks/>
          </p:cNvSpPr>
          <p:nvPr/>
        </p:nvSpPr>
        <p:spPr>
          <a:xfrm>
            <a:off x="7118806" y="2145383"/>
            <a:ext cx="2731603" cy="5674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b="1" dirty="0"/>
              <a:t>總有禮物受歡迎</a:t>
            </a:r>
            <a:endParaRPr lang="en-US" altLang="zh-TW" b="1" dirty="0"/>
          </a:p>
        </p:txBody>
      </p:sp>
      <p:pic>
        <p:nvPicPr>
          <p:cNvPr id="8" name="內容版面配置區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6893" y="2863849"/>
            <a:ext cx="5615431" cy="3000811"/>
          </a:xfrm>
          <a:prstGeom prst="rect">
            <a:avLst/>
          </a:prstGeom>
        </p:spPr>
      </p:pic>
      <p:pic>
        <p:nvPicPr>
          <p:cNvPr id="9" name="內容版面配置區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196" y="2863850"/>
            <a:ext cx="4476734" cy="3000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120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11500" dirty="0" smtClean="0">
                <a:latin typeface="標楷體" pitchFamily="65" charset="-120"/>
                <a:ea typeface="標楷體" pitchFamily="65" charset="-120"/>
              </a:rPr>
              <a:t>溝 通</a:t>
            </a:r>
            <a:endParaRPr lang="zh-TW" altLang="en-US" sz="115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TW" sz="2800" b="1" dirty="0" smtClean="0"/>
          </a:p>
          <a:p>
            <a:r>
              <a:rPr lang="zh-TW" altLang="zh-TW" sz="2800" b="1" dirty="0" smtClean="0"/>
              <a:t>用</a:t>
            </a:r>
            <a:r>
              <a:rPr lang="zh-TW" altLang="zh-TW" sz="2800" b="1" dirty="0"/>
              <a:t>對的方式和對方溝通吧！從愛情中尋找適合自己的伴侶</a:t>
            </a:r>
            <a:r>
              <a:rPr lang="zh-TW" altLang="zh-TW" sz="2800" b="1" dirty="0" smtClean="0"/>
              <a:t>。</a:t>
            </a:r>
            <a:endParaRPr lang="zh-TW" altLang="zh-TW" sz="2800" dirty="0"/>
          </a:p>
        </p:txBody>
      </p:sp>
    </p:spTree>
    <p:extLst>
      <p:ext uri="{BB962C8B-B14F-4D97-AF65-F5344CB8AC3E}">
        <p14:creationId xmlns:p14="http://schemas.microsoft.com/office/powerpoint/2010/main" val="179761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32330" y="1958062"/>
            <a:ext cx="10327340" cy="4500795"/>
          </a:xfrm>
        </p:spPr>
        <p:txBody>
          <a:bodyPr>
            <a:normAutofit/>
          </a:bodyPr>
          <a:lstStyle/>
          <a:p>
            <a:pPr marL="0" indent="0">
              <a:lnSpc>
                <a:spcPct val="200000"/>
              </a:lnSpc>
              <a:buNone/>
            </a:pP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	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任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一段關係裡頭可是很講究「互相」的，若長期都是一個人單方面的全攬、付出及忍耐，最後也會因為內心不平衡而導致關係漸漸惡化的！適時表達出自己的想法跟對感情的期望值，彼此去溝通去協調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，才能創造出一個兩人都覺得舒服的相處模式，獨自個體擁有各自的空間，但在兩人彼此關心時，又能感到幸福感，不因兩人在一起，而要對方改變原先的生活，離開所習慣的舒適圈，彼此帶著對方進入各自的生活圈，更會是一個完美結果。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洪千雅的心得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8606523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200000"/>
              </a:lnSpc>
              <a:buNone/>
            </a:pP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	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透過</a:t>
            </a:r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這次的課程以及報告，讓我了解到，愛並不是無中生有的，愛是有科學根據的。在找資料的過程中，看了許多的文章，裡面提到的問題不外乎，就是在愛情裡，會面臨到最常見的問題，不論是選擇、相處、溝通，這些都是會發生的。我學習到的是，當我實際在愛情裡碰到這些問題時，我想我會好好的去思考，彼此間的問題是甚麼，會好好的去解決兩個人的問題點。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彭建凱的心得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8903358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526943" y="1209514"/>
            <a:ext cx="10879810" cy="5365457"/>
          </a:xfrm>
        </p:spPr>
        <p:txBody>
          <a:bodyPr>
            <a:normAutofit fontScale="92500" lnSpcReduction="20000"/>
          </a:bodyPr>
          <a:lstStyle/>
          <a:p>
            <a:r>
              <a:rPr lang="en-US" altLang="zh-TW" dirty="0">
                <a:hlinkClick r:id="rId2"/>
              </a:rPr>
              <a:t>http://lailion.pixnet.net/blog/post/76195615-%</a:t>
            </a:r>
            <a:r>
              <a:rPr lang="en-US" altLang="zh-TW" dirty="0" smtClean="0">
                <a:hlinkClick r:id="rId2"/>
              </a:rPr>
              <a:t>E6%BA%9D%E9%80%9A%EF%BC%8C%E6%98%AF%E6%84%9B%E6%83%85%E5%94%AF%E4%B8%80%E7%9A%84%E6%98%A5%E8%97%A5%E3%80%82</a:t>
            </a:r>
            <a:endParaRPr lang="en-US" altLang="zh-TW" dirty="0" smtClean="0"/>
          </a:p>
          <a:p>
            <a:r>
              <a:rPr lang="en-US" altLang="zh-TW" dirty="0">
                <a:hlinkClick r:id="rId3"/>
              </a:rPr>
              <a:t>http://</a:t>
            </a:r>
            <a:r>
              <a:rPr lang="en-US" altLang="zh-TW" dirty="0" smtClean="0">
                <a:hlinkClick r:id="rId3"/>
              </a:rPr>
              <a:t>fiona5277.pixnet.net/blog/post/36297575</a:t>
            </a:r>
            <a:endParaRPr lang="en-US" altLang="zh-TW" dirty="0" smtClean="0"/>
          </a:p>
          <a:p>
            <a:r>
              <a:rPr lang="en-US" altLang="zh-TW" dirty="0">
                <a:hlinkClick r:id="rId4"/>
              </a:rPr>
              <a:t>http://www.hk01.com/%E5%A5%B3%E7%94%9F/55029/IKEA%E8%B6%A3%E5%91%B3-%E6%84%9B%E6%83%85%E8%AA%AA%E6%98%8E%E6%9B%B8-%</a:t>
            </a:r>
            <a:r>
              <a:rPr lang="en-US" altLang="zh-TW" dirty="0" smtClean="0">
                <a:hlinkClick r:id="rId4"/>
              </a:rPr>
              <a:t>E8%BC%95%E9%AC%86%E6%A5%B5%E9%80%9F%E8%A7%A3%E6%B1%BA%E7%9B%B8%E8%99%95%E9%9B%A3%E9%A1%8C</a:t>
            </a:r>
            <a:endParaRPr lang="en-US" altLang="zh-TW" dirty="0" smtClean="0"/>
          </a:p>
          <a:p>
            <a:r>
              <a:rPr lang="en-US" altLang="zh-TW" dirty="0">
                <a:hlinkClick r:id="rId5"/>
              </a:rPr>
              <a:t>http://</a:t>
            </a:r>
            <a:r>
              <a:rPr lang="en-US" altLang="zh-TW" dirty="0" smtClean="0">
                <a:hlinkClick r:id="rId5"/>
              </a:rPr>
              <a:t>www.i-part.com.tw/diary/diary_viewpage.php?o=1827178&amp;d=570</a:t>
            </a:r>
            <a:endParaRPr lang="en-US" altLang="zh-TW" dirty="0" smtClean="0"/>
          </a:p>
          <a:p>
            <a:r>
              <a:rPr lang="en-US" altLang="zh-TW" dirty="0">
                <a:hlinkClick r:id="rId6"/>
              </a:rPr>
              <a:t>http://paleylily0407.pixnet.net/blog/post/280476575-%</a:t>
            </a:r>
            <a:r>
              <a:rPr lang="en-US" altLang="zh-TW" dirty="0" smtClean="0">
                <a:hlinkClick r:id="rId6"/>
              </a:rPr>
              <a:t>E7%94%9C%E8%9C%9C%E6%84%9B%E5%BF%83%E5%8B%95%E5%9C%96</a:t>
            </a:r>
            <a:endParaRPr lang="en-US" altLang="zh-TW" dirty="0" smtClean="0"/>
          </a:p>
          <a:p>
            <a:r>
              <a:rPr lang="en-US" altLang="zh-TW" dirty="0">
                <a:hlinkClick r:id="rId7"/>
              </a:rPr>
              <a:t>https://www.google.com.tw/search?q=%</a:t>
            </a:r>
            <a:r>
              <a:rPr lang="en-US" altLang="zh-TW" dirty="0" smtClean="0">
                <a:hlinkClick r:id="rId7"/>
              </a:rPr>
              <a:t>E7%9B%B8%E8%99%95&amp;espv=2&amp;biw=1366&amp;bih=662&amp;source=lnms&amp;tbm=isch&amp;sa=X&amp;ved=0ahUKEwjd7qiv3tDQAhXFE5QKHf4oDrEQ_AUIBigB#imgrc=iWwkTn_ac4-gdM%3A</a:t>
            </a:r>
            <a:endParaRPr lang="en-US" altLang="zh-TW" dirty="0" smtClean="0"/>
          </a:p>
          <a:p>
            <a:r>
              <a:rPr lang="en-US" altLang="zh-TW" dirty="0">
                <a:hlinkClick r:id="rId8"/>
              </a:rPr>
              <a:t>https://www.google.com.tw/search?q=%</a:t>
            </a:r>
            <a:r>
              <a:rPr lang="en-US" altLang="zh-TW" dirty="0" smtClean="0">
                <a:hlinkClick r:id="rId8"/>
              </a:rPr>
              <a:t>E7%9B%B8%E8%99%95&amp;espv=2&amp;biw=1366&amp;bih=662&amp;source=lnms&amp;tbm=isch&amp;sa=X&amp;ved=0ahUKEwjd7qiv3tDQAhXFE5QKHf4oDrEQ_AUIBigB#imgrc=PXozGCpiexZeFM%3A</a:t>
            </a:r>
            <a:endParaRPr lang="en-US" altLang="zh-TW" dirty="0" smtClean="0"/>
          </a:p>
          <a:p>
            <a:endParaRPr lang="en-US" altLang="zh-TW" dirty="0" smtClean="0"/>
          </a:p>
          <a:p>
            <a:pPr marL="0" indent="0">
              <a:buNone/>
            </a:pPr>
            <a:endParaRPr lang="en-US" altLang="zh-TW" dirty="0"/>
          </a:p>
          <a:p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1038386" y="585411"/>
            <a:ext cx="10342563" cy="1054100"/>
          </a:xfrm>
        </p:spPr>
        <p:txBody>
          <a:bodyPr/>
          <a:lstStyle/>
          <a:p>
            <a:r>
              <a:rPr lang="zh-TW" altLang="en-US" dirty="0"/>
              <a:t>參考資料</a:t>
            </a:r>
            <a:br>
              <a:rPr lang="zh-TW" altLang="en-US" dirty="0"/>
            </a:b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591141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renaudfarace.fr/wp-content/uploads/2014/01/BV_p22-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887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0" y="4821987"/>
            <a:ext cx="5531876" cy="1325563"/>
          </a:xfrm>
        </p:spPr>
        <p:txBody>
          <a:bodyPr/>
          <a:lstStyle/>
          <a:p>
            <a:r>
              <a:rPr lang="zh-TW" altLang="en-US" sz="8800" b="1" dirty="0" smtClean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謝謝聆聽</a:t>
            </a:r>
            <a:endParaRPr lang="zh-TW" altLang="en-US" sz="8800" b="1" dirty="0">
              <a:solidFill>
                <a:srgbClr val="FFC00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90137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物件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05498734"/>
              </p:ext>
            </p:extLst>
          </p:nvPr>
        </p:nvGraphicFramePr>
        <p:xfrm>
          <a:off x="255849" y="92075"/>
          <a:ext cx="11563112" cy="6765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Acrobat Document" r:id="rId3" imgW="6552854" imgH="4629043" progId="AcroExch.Document.DC">
                  <p:embed/>
                </p:oleObj>
              </mc:Choice>
              <mc:Fallback>
                <p:oleObj name="Acrobat Document" r:id="rId3" imgW="6552854" imgH="4629043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55849" y="92075"/>
                        <a:ext cx="11563112" cy="67659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78783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表格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1976108"/>
              </p:ext>
            </p:extLst>
          </p:nvPr>
        </p:nvGraphicFramePr>
        <p:xfrm>
          <a:off x="356461" y="356460"/>
          <a:ext cx="11484243" cy="6199322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3489629"/>
                <a:gridCol w="3489629"/>
                <a:gridCol w="4504985"/>
              </a:tblGrid>
              <a:tr h="921677">
                <a:tc>
                  <a:txBody>
                    <a:bodyPr/>
                    <a:lstStyle/>
                    <a:p>
                      <a:pPr algn="ctr"/>
                      <a:endParaRPr lang="zh-TW" altLang="en-US" sz="32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洪千雅</a:t>
                      </a:r>
                      <a:endParaRPr lang="zh-TW" altLang="en-US" sz="32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彭建凱</a:t>
                      </a:r>
                      <a:endParaRPr lang="zh-TW" altLang="en-US" sz="3200" dirty="0"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86298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>
                          <a:latin typeface="標楷體" pitchFamily="65" charset="-120"/>
                          <a:ea typeface="標楷體" pitchFamily="65" charset="-120"/>
                        </a:rPr>
                        <a:t>海報構想</a:t>
                      </a:r>
                      <a:endParaRPr lang="en-US" altLang="zh-TW" sz="280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z-Cyrl-AZ" altLang="zh-TW" sz="3200" dirty="0" smtClean="0"/>
                        <a:t>Ѵ</a:t>
                      </a:r>
                      <a:endParaRPr lang="zh-TW" altLang="en-US" sz="3200" dirty="0" smtClean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z-Cyrl-AZ" altLang="zh-TW" sz="3200" dirty="0" smtClean="0"/>
                        <a:t>Ѵ</a:t>
                      </a:r>
                      <a:endParaRPr lang="zh-TW" altLang="en-US" sz="3200" dirty="0" smtClean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</a:tr>
              <a:tr h="882933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>
                          <a:latin typeface="標楷體" pitchFamily="65" charset="-120"/>
                          <a:ea typeface="標楷體" pitchFamily="65" charset="-120"/>
                        </a:rPr>
                        <a:t>海報設計</a:t>
                      </a:r>
                      <a:endParaRPr lang="en-US" altLang="zh-TW" sz="280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z-Cyrl-AZ" altLang="zh-TW" sz="3200" dirty="0" smtClean="0"/>
                        <a:t>Ѵ</a:t>
                      </a:r>
                      <a:endParaRPr lang="zh-TW" altLang="en-US" sz="3200" dirty="0" smtClean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z-Cyrl-AZ" altLang="zh-TW" sz="3200" dirty="0" smtClean="0"/>
                        <a:t>Ѵ</a:t>
                      </a:r>
                      <a:endParaRPr lang="zh-TW" altLang="en-US" sz="3200" dirty="0" smtClean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</a:tr>
              <a:tr h="882933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>
                          <a:latin typeface="標楷體" pitchFamily="65" charset="-120"/>
                          <a:ea typeface="標楷體" pitchFamily="65" charset="-120"/>
                        </a:rPr>
                        <a:t>架構安排</a:t>
                      </a:r>
                      <a:endParaRPr lang="zh-TW" altLang="en-US" sz="2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3200" dirty="0" smtClean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z-Cyrl-AZ" altLang="zh-TW" sz="3200" dirty="0" smtClean="0"/>
                        <a:t>Ѵ</a:t>
                      </a:r>
                      <a:endParaRPr lang="zh-TW" altLang="en-US" sz="3200" dirty="0" smtClean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</a:tr>
              <a:tr h="882933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>
                          <a:latin typeface="標楷體" pitchFamily="65" charset="-120"/>
                          <a:ea typeface="標楷體" pitchFamily="65" charset="-120"/>
                        </a:rPr>
                        <a:t>討論回應</a:t>
                      </a:r>
                      <a:endParaRPr lang="zh-TW" altLang="en-US" sz="2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z-Cyrl-AZ" altLang="zh-TW" sz="3200" smtClean="0"/>
                        <a:t>Ѵ</a:t>
                      </a:r>
                      <a:endParaRPr lang="zh-TW" altLang="en-US" sz="3200" dirty="0" smtClean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z-Cyrl-AZ" altLang="zh-TW" sz="3200" dirty="0" smtClean="0"/>
                        <a:t>Ѵ</a:t>
                      </a:r>
                      <a:endParaRPr lang="zh-TW" altLang="en-US" sz="3200" dirty="0" smtClean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</a:tr>
              <a:tr h="882933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 smtClean="0">
                          <a:latin typeface="標楷體" pitchFamily="65" charset="-120"/>
                          <a:ea typeface="標楷體" pitchFamily="65" charset="-120"/>
                        </a:rPr>
                        <a:t>PPT</a:t>
                      </a:r>
                      <a:r>
                        <a:rPr lang="zh-TW" altLang="en-US" sz="2800" dirty="0" smtClean="0">
                          <a:latin typeface="標楷體" pitchFamily="65" charset="-120"/>
                          <a:ea typeface="標楷體" pitchFamily="65" charset="-120"/>
                        </a:rPr>
                        <a:t>製作</a:t>
                      </a:r>
                      <a:endParaRPr lang="zh-TW" altLang="en-US" sz="2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z-Cyrl-AZ" altLang="zh-TW" sz="3200" smtClean="0"/>
                        <a:t>Ѵ</a:t>
                      </a:r>
                      <a:endParaRPr lang="zh-TW" altLang="en-US" sz="3200" dirty="0" smtClean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z-Cyrl-AZ" altLang="zh-TW" sz="3200" dirty="0" smtClean="0"/>
                        <a:t>Ѵ</a:t>
                      </a:r>
                      <a:endParaRPr lang="zh-TW" altLang="en-US" sz="3200" dirty="0" smtClean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</a:tr>
              <a:tr h="882933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dirty="0" smtClean="0">
                          <a:latin typeface="標楷體" pitchFamily="65" charset="-120"/>
                          <a:ea typeface="標楷體" pitchFamily="65" charset="-120"/>
                        </a:rPr>
                        <a:t>PPT</a:t>
                      </a:r>
                      <a:r>
                        <a:rPr lang="zh-TW" altLang="en-US" sz="2800" dirty="0" smtClean="0">
                          <a:latin typeface="標楷體" pitchFamily="65" charset="-120"/>
                          <a:ea typeface="標楷體" pitchFamily="65" charset="-120"/>
                        </a:rPr>
                        <a:t>統整</a:t>
                      </a:r>
                      <a:endParaRPr lang="zh-TW" altLang="en-US" sz="2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z-Cyrl-AZ" altLang="zh-TW" sz="3200" dirty="0" smtClean="0"/>
                        <a:t>Ѵ</a:t>
                      </a:r>
                      <a:endParaRPr lang="zh-TW" altLang="en-US" sz="3200" dirty="0" smtClean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32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7150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-1" y="1"/>
            <a:ext cx="7099901" cy="1143000"/>
          </a:xfrm>
        </p:spPr>
        <p:txBody>
          <a:bodyPr>
            <a:normAutofit fontScale="90000"/>
          </a:bodyPr>
          <a:lstStyle/>
          <a:p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sz="6000" dirty="0" smtClean="0">
                <a:ln w="15875" cmpd="sng">
                  <a:noFill/>
                  <a:prstDash val="solid"/>
                </a:ln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愛</a:t>
            </a:r>
            <a:r>
              <a:rPr lang="zh-TW" altLang="en-US" sz="6000" dirty="0">
                <a:ln w="15875" cmpd="sng">
                  <a:noFill/>
                  <a:prstDash val="solid"/>
                </a:ln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是什麼？ </a:t>
            </a:r>
            <a:r>
              <a:rPr lang="en-US" altLang="zh-TW" dirty="0"/>
              <a:t/>
            </a:r>
            <a:br>
              <a:rPr lang="en-US" altLang="zh-TW" dirty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573469" y="1009471"/>
            <a:ext cx="5873826" cy="47244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zh-TW" altLang="zh-TW" u="dbl" dirty="0" smtClean="0">
                <a:latin typeface="標楷體" pitchFamily="65" charset="-120"/>
                <a:ea typeface="標楷體" pitchFamily="65" charset="-120"/>
              </a:rPr>
              <a:t>真正</a:t>
            </a:r>
            <a:r>
              <a:rPr lang="zh-TW" altLang="zh-TW" u="dbl" dirty="0">
                <a:latin typeface="標楷體" pitchFamily="65" charset="-120"/>
                <a:ea typeface="標楷體" pitchFamily="65" charset="-120"/>
              </a:rPr>
              <a:t>的愛，是要愛對方</a:t>
            </a:r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。一份真正的愛，所渴望的是要怎樣才能讓對方幸福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。在</a:t>
            </a:r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這種關係中，兩個人一定都會對對方有特別的感覺，都會喜歡和對方在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一起。</a:t>
            </a:r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真正的愛是指我能</a:t>
            </a:r>
            <a:r>
              <a:rPr lang="zh-TW" altLang="zh-TW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自由的</a:t>
            </a:r>
            <a:r>
              <a:rPr lang="zh-TW" altLang="zh-TW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選擇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去</a:t>
            </a:r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愛一個人，我願意為他改變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自己。</a:t>
            </a:r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如果我們不能為了對方犧牲自己部份的自由，我們就不能真正愛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對方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同時</a:t>
            </a:r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必須是男女雙方都有同樣的想法，這是很基本的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。</a:t>
            </a:r>
            <a:r>
              <a:rPr lang="ja-JP" altLang="en-US" dirty="0" smtClean="0">
                <a:latin typeface="標楷體" pitchFamily="65" charset="-120"/>
                <a:ea typeface="標楷體" pitchFamily="65" charset="-120"/>
              </a:rPr>
              <a:t>「愛」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，是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雙方</a:t>
            </a:r>
            <a:r>
              <a:rPr lang="zh-TW" altLang="zh-TW" dirty="0">
                <a:latin typeface="標楷體" pitchFamily="65" charset="-120"/>
                <a:ea typeface="標楷體" pitchFamily="65" charset="-120"/>
              </a:rPr>
              <a:t>都自願為對方犧牲和付出</a:t>
            </a:r>
            <a:r>
              <a:rPr lang="zh-TW" altLang="zh-TW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72162">
            <a:off x="7245276" y="509223"/>
            <a:ext cx="4644778" cy="3094135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86798">
            <a:off x="7288492" y="3452700"/>
            <a:ext cx="3946845" cy="2616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705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27896" y="2035344"/>
            <a:ext cx="9219060" cy="4609652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zh-TW" altLang="en-US" sz="45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愛一個人簡單嗎</a:t>
            </a:r>
            <a:r>
              <a:rPr lang="en-US" altLang="zh-TW" sz="45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?</a:t>
            </a:r>
            <a:endParaRPr lang="en-US" altLang="zh-TW" sz="45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TW" sz="3500" dirty="0" smtClean="0">
                <a:latin typeface="標楷體" pitchFamily="65" charset="-120"/>
                <a:ea typeface="標楷體" pitchFamily="65" charset="-120"/>
              </a:rPr>
              <a:t>	</a:t>
            </a:r>
            <a:r>
              <a:rPr lang="zh-TW" altLang="zh-TW" sz="3500" dirty="0" smtClean="0">
                <a:latin typeface="標楷體" pitchFamily="65" charset="-120"/>
                <a:ea typeface="標楷體" pitchFamily="65" charset="-120"/>
              </a:rPr>
              <a:t>愛</a:t>
            </a:r>
            <a:r>
              <a:rPr lang="zh-TW" altLang="zh-TW" sz="3500" dirty="0">
                <a:latin typeface="標楷體" pitchFamily="65" charset="-120"/>
                <a:ea typeface="標楷體" pitchFamily="65" charset="-120"/>
              </a:rPr>
              <a:t>一個人不</a:t>
            </a:r>
            <a:r>
              <a:rPr lang="zh-TW" altLang="zh-TW" sz="3500" dirty="0" smtClean="0">
                <a:latin typeface="標楷體" pitchFamily="65" charset="-120"/>
                <a:ea typeface="標楷體" pitchFamily="65" charset="-120"/>
              </a:rPr>
              <a:t>簡單</a:t>
            </a:r>
            <a:r>
              <a:rPr lang="zh-TW" altLang="en-US" sz="3500" dirty="0" smtClean="0"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zh-TW" sz="3500" dirty="0" smtClean="0">
                <a:latin typeface="標楷體" pitchFamily="65" charset="-120"/>
                <a:ea typeface="標楷體" pitchFamily="65" charset="-120"/>
              </a:rPr>
              <a:t>人</a:t>
            </a:r>
            <a:r>
              <a:rPr lang="zh-TW" altLang="zh-TW" sz="3500" dirty="0">
                <a:latin typeface="標楷體" pitchFamily="65" charset="-120"/>
                <a:ea typeface="標楷體" pitchFamily="65" charset="-120"/>
              </a:rPr>
              <a:t>的心情起伏</a:t>
            </a:r>
            <a:r>
              <a:rPr lang="zh-TW" altLang="zh-TW" sz="3500" dirty="0" smtClean="0">
                <a:latin typeface="標楷體" pitchFamily="65" charset="-120"/>
                <a:ea typeface="標楷體" pitchFamily="65" charset="-120"/>
              </a:rPr>
              <a:t>不定</a:t>
            </a:r>
            <a:r>
              <a:rPr lang="zh-TW" altLang="en-US" sz="3500" dirty="0" smtClean="0"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zh-TW" sz="3500" dirty="0" smtClean="0">
                <a:latin typeface="標楷體" pitchFamily="65" charset="-120"/>
                <a:ea typeface="標楷體" pitchFamily="65" charset="-120"/>
              </a:rPr>
              <a:t>每</a:t>
            </a:r>
            <a:r>
              <a:rPr lang="zh-TW" altLang="zh-TW" sz="3500" dirty="0">
                <a:latin typeface="標楷體" pitchFamily="65" charset="-120"/>
                <a:ea typeface="標楷體" pitchFamily="65" charset="-120"/>
              </a:rPr>
              <a:t>個人都會有自私的一面</a:t>
            </a:r>
            <a:r>
              <a:rPr lang="zh-TW" altLang="zh-TW" sz="3500" dirty="0" smtClean="0">
                <a:latin typeface="標楷體" pitchFamily="65" charset="-120"/>
                <a:ea typeface="標楷體" pitchFamily="65" charset="-120"/>
              </a:rPr>
              <a:t>。</a:t>
            </a:r>
            <a:r>
              <a:rPr lang="zh-TW" altLang="zh-TW" sz="3500" dirty="0" smtClean="0">
                <a:solidFill>
                  <a:schemeClr val="bg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二十年</a:t>
            </a:r>
            <a:r>
              <a:rPr lang="zh-TW" altLang="zh-TW" sz="3500" dirty="0">
                <a:solidFill>
                  <a:schemeClr val="bg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以後還會</a:t>
            </a:r>
            <a:r>
              <a:rPr lang="zh-TW" altLang="zh-TW" sz="3500" dirty="0" smtClean="0">
                <a:solidFill>
                  <a:schemeClr val="bg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愛</a:t>
            </a:r>
            <a:r>
              <a:rPr lang="zh-TW" altLang="zh-TW" sz="3500" dirty="0">
                <a:solidFill>
                  <a:schemeClr val="bg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他</a:t>
            </a:r>
            <a:r>
              <a:rPr lang="en-US" altLang="zh-TW" sz="3500" dirty="0">
                <a:solidFill>
                  <a:schemeClr val="bg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sz="3500" dirty="0">
                <a:solidFill>
                  <a:schemeClr val="bg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她</a:t>
            </a:r>
            <a:r>
              <a:rPr lang="zh-TW" altLang="zh-TW" sz="3500" dirty="0" smtClean="0">
                <a:solidFill>
                  <a:schemeClr val="bg2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嗎？</a:t>
            </a:r>
            <a:r>
              <a:rPr lang="zh-TW" altLang="en-US" sz="3500" dirty="0" smtClean="0">
                <a:solidFill>
                  <a:schemeClr val="accent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還</a:t>
            </a:r>
            <a:r>
              <a:rPr lang="zh-TW" altLang="zh-TW" sz="3500" dirty="0" smtClean="0">
                <a:solidFill>
                  <a:schemeClr val="accent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能</a:t>
            </a:r>
            <a:r>
              <a:rPr lang="zh-TW" altLang="zh-TW" sz="3500" dirty="0">
                <a:solidFill>
                  <a:schemeClr val="accent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包容</a:t>
            </a:r>
            <a:r>
              <a:rPr lang="zh-TW" altLang="zh-TW" sz="3500" dirty="0" smtClean="0">
                <a:solidFill>
                  <a:schemeClr val="accent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他</a:t>
            </a:r>
            <a:r>
              <a:rPr lang="en-US" altLang="zh-TW" sz="3500" dirty="0" smtClean="0">
                <a:solidFill>
                  <a:schemeClr val="accent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sz="3500" dirty="0" smtClean="0">
                <a:solidFill>
                  <a:schemeClr val="accent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她</a:t>
            </a:r>
            <a:r>
              <a:rPr lang="zh-TW" altLang="zh-TW" sz="3500" dirty="0" smtClean="0">
                <a:solidFill>
                  <a:schemeClr val="accent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的</a:t>
            </a:r>
            <a:r>
              <a:rPr lang="zh-TW" altLang="zh-TW" sz="3500" dirty="0">
                <a:solidFill>
                  <a:schemeClr val="accent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缺點嗎</a:t>
            </a:r>
            <a:r>
              <a:rPr lang="zh-TW" altLang="zh-TW" sz="3500" dirty="0" smtClean="0">
                <a:solidFill>
                  <a:schemeClr val="accent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？</a:t>
            </a:r>
            <a:r>
              <a:rPr lang="zh-TW" altLang="en-US" sz="35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標楷體" pitchFamily="65" charset="-120"/>
                <a:ea typeface="標楷體" pitchFamily="65" charset="-120"/>
              </a:rPr>
              <a:t>會</a:t>
            </a:r>
            <a:r>
              <a:rPr lang="zh-TW" altLang="zh-TW" sz="35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標楷體" pitchFamily="65" charset="-120"/>
                <a:ea typeface="標楷體" pitchFamily="65" charset="-120"/>
              </a:rPr>
              <a:t>共同</a:t>
            </a:r>
            <a:r>
              <a:rPr lang="zh-TW" altLang="zh-TW" sz="3500" dirty="0">
                <a:solidFill>
                  <a:schemeClr val="tx2">
                    <a:lumMod val="60000"/>
                    <a:lumOff val="40000"/>
                  </a:schemeClr>
                </a:solidFill>
                <a:latin typeface="標楷體" pitchFamily="65" charset="-120"/>
                <a:ea typeface="標楷體" pitchFamily="65" charset="-120"/>
              </a:rPr>
              <a:t>生兒育女嗎？</a:t>
            </a:r>
            <a:r>
              <a:rPr lang="zh-TW" altLang="zh-TW" sz="3500" dirty="0">
                <a:solidFill>
                  <a:schemeClr val="accent6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遭受到考驗和病苦時，愛還在嗎</a:t>
            </a:r>
            <a:r>
              <a:rPr lang="zh-TW" altLang="zh-TW" sz="3500" dirty="0" smtClean="0">
                <a:solidFill>
                  <a:schemeClr val="accent6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？</a:t>
            </a:r>
            <a:endParaRPr lang="en-US" altLang="zh-TW" sz="35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TW" sz="3500" dirty="0" smtClean="0">
                <a:latin typeface="標楷體" pitchFamily="65" charset="-120"/>
                <a:ea typeface="標楷體" pitchFamily="65" charset="-120"/>
              </a:rPr>
              <a:t>	</a:t>
            </a:r>
            <a:r>
              <a:rPr lang="zh-TW" altLang="zh-TW" sz="3500" dirty="0" smtClean="0">
                <a:latin typeface="標楷體" pitchFamily="65" charset="-120"/>
                <a:ea typeface="標楷體" pitchFamily="65" charset="-120"/>
              </a:rPr>
              <a:t>愛</a:t>
            </a:r>
            <a:r>
              <a:rPr lang="zh-TW" altLang="zh-TW" sz="3500" dirty="0">
                <a:latin typeface="標楷體" pitchFamily="65" charset="-120"/>
                <a:ea typeface="標楷體" pitchFamily="65" charset="-120"/>
              </a:rPr>
              <a:t>的建立是需要時間</a:t>
            </a:r>
            <a:r>
              <a:rPr lang="zh-TW" altLang="zh-TW" sz="3500" dirty="0" smtClean="0">
                <a:latin typeface="標楷體" pitchFamily="65" charset="-120"/>
                <a:ea typeface="標楷體" pitchFamily="65" charset="-120"/>
              </a:rPr>
              <a:t>、</a:t>
            </a:r>
            <a:r>
              <a:rPr lang="zh-TW" altLang="en-US" sz="3500" dirty="0" smtClean="0">
                <a:latin typeface="標楷體" pitchFamily="65" charset="-120"/>
                <a:ea typeface="標楷體" pitchFamily="65" charset="-120"/>
              </a:rPr>
              <a:t>建立</a:t>
            </a:r>
            <a:r>
              <a:rPr lang="zh-TW" altLang="zh-TW" sz="3500" dirty="0" smtClean="0">
                <a:latin typeface="標楷體" pitchFamily="65" charset="-120"/>
                <a:ea typeface="標楷體" pitchFamily="65" charset="-120"/>
              </a:rPr>
              <a:t>日益</a:t>
            </a:r>
            <a:r>
              <a:rPr lang="zh-TW" altLang="zh-TW" sz="3500" dirty="0">
                <a:latin typeface="標楷體" pitchFamily="65" charset="-120"/>
                <a:ea typeface="標楷體" pitchFamily="65" charset="-120"/>
              </a:rPr>
              <a:t>俱增的</a:t>
            </a:r>
            <a:r>
              <a:rPr lang="zh-TW" altLang="zh-TW" sz="3500" dirty="0" smtClean="0">
                <a:latin typeface="標楷體" pitchFamily="65" charset="-120"/>
                <a:ea typeface="標楷體" pitchFamily="65" charset="-120"/>
              </a:rPr>
              <a:t>信賴</a:t>
            </a:r>
            <a:r>
              <a:rPr lang="zh-TW" altLang="en-US" sz="3500" dirty="0" smtClean="0"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zh-TW" sz="3500" dirty="0" smtClean="0">
                <a:latin typeface="標楷體" pitchFamily="65" charset="-120"/>
                <a:ea typeface="標楷體" pitchFamily="65" charset="-120"/>
              </a:rPr>
              <a:t>要</a:t>
            </a:r>
            <a:r>
              <a:rPr lang="zh-TW" altLang="zh-TW" sz="3500" dirty="0">
                <a:latin typeface="標楷體" pitchFamily="65" charset="-120"/>
                <a:ea typeface="標楷體" pitchFamily="65" charset="-120"/>
              </a:rPr>
              <a:t>以行動和態度，讓對方清楚知道</a:t>
            </a:r>
            <a:r>
              <a:rPr lang="zh-TW" altLang="zh-TW" sz="3500" dirty="0" smtClean="0">
                <a:latin typeface="標楷體" pitchFamily="65" charset="-120"/>
                <a:ea typeface="標楷體" pitchFamily="65" charset="-120"/>
              </a:rPr>
              <a:t>他</a:t>
            </a:r>
            <a:r>
              <a:rPr lang="en-US" altLang="zh-TW" sz="3500" dirty="0" smtClean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zh-TW" sz="3500" dirty="0" smtClean="0">
                <a:latin typeface="標楷體" pitchFamily="65" charset="-120"/>
                <a:ea typeface="標楷體" pitchFamily="65" charset="-120"/>
              </a:rPr>
              <a:t>她在生命</a:t>
            </a:r>
            <a:r>
              <a:rPr lang="zh-TW" altLang="zh-TW" sz="3500" dirty="0">
                <a:latin typeface="標楷體" pitchFamily="65" charset="-120"/>
                <a:ea typeface="標楷體" pitchFamily="65" charset="-120"/>
              </a:rPr>
              <a:t>中的特殊</a:t>
            </a:r>
            <a:r>
              <a:rPr lang="zh-TW" altLang="zh-TW" sz="3500" dirty="0" smtClean="0">
                <a:latin typeface="標楷體" pitchFamily="65" charset="-120"/>
                <a:ea typeface="標楷體" pitchFamily="65" charset="-120"/>
              </a:rPr>
              <a:t>地位</a:t>
            </a:r>
            <a:r>
              <a:rPr lang="zh-TW" altLang="en-US" sz="3500" dirty="0" smtClean="0"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zh-TW" sz="3500" dirty="0" smtClean="0">
                <a:latin typeface="標楷體" pitchFamily="65" charset="-120"/>
                <a:ea typeface="標楷體" pitchFamily="65" charset="-120"/>
              </a:rPr>
              <a:t>各種</a:t>
            </a:r>
            <a:r>
              <a:rPr lang="zh-TW" altLang="zh-TW" sz="3500" dirty="0">
                <a:latin typeface="標楷體" pitchFamily="65" charset="-120"/>
                <a:ea typeface="標楷體" pitchFamily="65" charset="-120"/>
              </a:rPr>
              <a:t>事情、各種考驗，一起共同渡過，有喜有樂，一起分享，彼此間的</a:t>
            </a:r>
            <a:r>
              <a:rPr lang="zh-TW" altLang="zh-TW" sz="3500" dirty="0" smtClean="0">
                <a:latin typeface="標楷體" pitchFamily="65" charset="-120"/>
                <a:ea typeface="標楷體" pitchFamily="65" charset="-120"/>
              </a:rPr>
              <a:t>關係</a:t>
            </a:r>
            <a:r>
              <a:rPr lang="zh-TW" altLang="en-US" sz="3500" dirty="0" smtClean="0">
                <a:latin typeface="標楷體" pitchFamily="65" charset="-120"/>
                <a:ea typeface="標楷體" pitchFamily="65" charset="-120"/>
              </a:rPr>
              <a:t>即會</a:t>
            </a:r>
            <a:r>
              <a:rPr lang="zh-TW" altLang="zh-TW" sz="3500" dirty="0" smtClean="0">
                <a:latin typeface="標楷體" pitchFamily="65" charset="-120"/>
                <a:ea typeface="標楷體" pitchFamily="65" charset="-120"/>
              </a:rPr>
              <a:t>越來越</a:t>
            </a:r>
            <a:r>
              <a:rPr lang="zh-TW" altLang="zh-TW" sz="3500" dirty="0">
                <a:latin typeface="標楷體" pitchFamily="65" charset="-120"/>
                <a:ea typeface="標楷體" pitchFamily="65" charset="-120"/>
              </a:rPr>
              <a:t>緊密</a:t>
            </a:r>
            <a:r>
              <a:rPr lang="zh-TW" altLang="zh-TW" sz="3500" dirty="0" smtClean="0">
                <a:latin typeface="標楷體" pitchFamily="65" charset="-120"/>
                <a:ea typeface="標楷體" pitchFamily="65" charset="-120"/>
              </a:rPr>
              <a:t>，在困苦</a:t>
            </a:r>
            <a:r>
              <a:rPr lang="zh-TW" altLang="zh-TW" sz="3500" dirty="0">
                <a:latin typeface="標楷體" pitchFamily="65" charset="-120"/>
                <a:ea typeface="標楷體" pitchFamily="65" charset="-120"/>
              </a:rPr>
              <a:t>中</a:t>
            </a:r>
            <a:r>
              <a:rPr lang="zh-TW" altLang="zh-TW" sz="3500" dirty="0" smtClean="0"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zh-TW" sz="3500" dirty="0">
                <a:latin typeface="標楷體" pitchFamily="65" charset="-120"/>
                <a:ea typeface="標楷體" pitchFamily="65" charset="-120"/>
              </a:rPr>
              <a:t>更</a:t>
            </a:r>
            <a:r>
              <a:rPr lang="zh-TW" altLang="zh-TW" sz="3500" dirty="0" smtClean="0">
                <a:latin typeface="標楷體" pitchFamily="65" charset="-120"/>
                <a:ea typeface="標楷體" pitchFamily="65" charset="-120"/>
              </a:rPr>
              <a:t>會為</a:t>
            </a:r>
            <a:r>
              <a:rPr lang="zh-TW" altLang="zh-TW" sz="3500" dirty="0">
                <a:latin typeface="標楷體" pitchFamily="65" charset="-120"/>
                <a:ea typeface="標楷體" pitchFamily="65" charset="-120"/>
              </a:rPr>
              <a:t>對方</a:t>
            </a:r>
            <a:r>
              <a:rPr lang="zh-TW" altLang="zh-TW" sz="3500" dirty="0" smtClean="0">
                <a:latin typeface="標楷體" pitchFamily="65" charset="-120"/>
                <a:ea typeface="標楷體" pitchFamily="65" charset="-120"/>
              </a:rPr>
              <a:t>著想</a:t>
            </a:r>
            <a:r>
              <a:rPr lang="zh-TW" altLang="en-US" sz="3500" dirty="0"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zh-TW" sz="3500" dirty="0" smtClean="0">
                <a:latin typeface="標楷體" pitchFamily="65" charset="-120"/>
                <a:ea typeface="標楷體" pitchFamily="65" charset="-120"/>
              </a:rPr>
              <a:t>真正</a:t>
            </a:r>
            <a:r>
              <a:rPr lang="zh-TW" altLang="zh-TW" sz="3500" dirty="0">
                <a:latin typeface="標楷體" pitchFamily="65" charset="-120"/>
                <a:ea typeface="標楷體" pitchFamily="65" charset="-120"/>
              </a:rPr>
              <a:t>的愛，是兩個自由之身，彼此將自己交托給對方</a:t>
            </a:r>
            <a:r>
              <a:rPr lang="zh-TW" altLang="zh-TW" sz="3500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zh-TW" altLang="zh-TW" sz="35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400" dirty="0">
                <a:ln w="15875" cmpd="sng">
                  <a:noFill/>
                  <a:prstDash val="solid"/>
                </a:ln>
                <a:solidFill>
                  <a:srgbClr val="7030A0"/>
                </a:solidFill>
              </a:rPr>
              <a:t>愛的難題？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1459" y="1916832"/>
            <a:ext cx="2660541" cy="4941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383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11500" dirty="0" smtClean="0">
                <a:latin typeface="標楷體" pitchFamily="65" charset="-120"/>
                <a:ea typeface="標楷體" pitchFamily="65" charset="-120"/>
              </a:rPr>
              <a:t>選 擇</a:t>
            </a:r>
            <a:endParaRPr lang="zh-TW" altLang="en-US" sz="115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文字版面配置區 4"/>
          <p:cNvSpPr>
            <a:spLocks noGrp="1"/>
          </p:cNvSpPr>
          <p:nvPr>
            <p:ph type="body" idx="1"/>
          </p:nvPr>
        </p:nvSpPr>
        <p:spPr>
          <a:xfrm>
            <a:off x="947829" y="3860306"/>
            <a:ext cx="10312996" cy="1858568"/>
          </a:xfrm>
        </p:spPr>
        <p:txBody>
          <a:bodyPr>
            <a:normAutofit/>
          </a:bodyPr>
          <a:lstStyle/>
          <a:p>
            <a:r>
              <a:rPr lang="zh-TW" altLang="zh-TW" sz="2800" b="1" dirty="0" smtClean="0"/>
              <a:t>選擇</a:t>
            </a:r>
            <a:r>
              <a:rPr lang="zh-TW" altLang="zh-TW" sz="2800" b="1" dirty="0"/>
              <a:t>，需要勇氣，放下也需要</a:t>
            </a:r>
            <a:r>
              <a:rPr lang="zh-TW" altLang="zh-TW" sz="2800" b="1" dirty="0" smtClean="0"/>
              <a:t>勇氣</a:t>
            </a:r>
            <a:r>
              <a:rPr lang="zh-TW" altLang="en-US" sz="2800" b="1" dirty="0" smtClean="0"/>
              <a:t>，</a:t>
            </a:r>
            <a:endParaRPr lang="en-US" altLang="zh-TW" sz="2800" b="1" dirty="0" smtClean="0"/>
          </a:p>
          <a:p>
            <a:endParaRPr lang="en-US" altLang="zh-TW" sz="2800" b="1" dirty="0" smtClean="0"/>
          </a:p>
          <a:p>
            <a:r>
              <a:rPr lang="zh-TW" altLang="zh-TW" sz="2800" b="1" dirty="0" smtClean="0"/>
              <a:t>有勇氣</a:t>
            </a:r>
            <a:r>
              <a:rPr lang="zh-TW" altLang="zh-TW" sz="2800" b="1" dirty="0"/>
              <a:t>的人，才能讓自己變的更好、值得更好的人生。</a:t>
            </a:r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477947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內容版面配置區 4"/>
          <p:cNvSpPr>
            <a:spLocks noGrp="1"/>
          </p:cNvSpPr>
          <p:nvPr>
            <p:ph idx="4294967295"/>
          </p:nvPr>
        </p:nvSpPr>
        <p:spPr>
          <a:xfrm>
            <a:off x="1038212" y="1469571"/>
            <a:ext cx="10328275" cy="5951019"/>
          </a:xfrm>
        </p:spPr>
        <p:txBody>
          <a:bodyPr>
            <a:normAutofit/>
          </a:bodyPr>
          <a:lstStyle/>
          <a:p>
            <a:r>
              <a:rPr lang="zh-TW" altLang="en-U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你會選擇你所愛的人，還是愛你的人</a:t>
            </a:r>
            <a:r>
              <a:rPr lang="en-US" altLang="zh-TW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?</a:t>
            </a:r>
          </a:p>
          <a:p>
            <a:pPr marL="0" indent="0">
              <a:buNone/>
            </a:pPr>
            <a:endParaRPr lang="en-US" altLang="zh-TW" sz="31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TW" sz="3200" dirty="0" smtClean="0"/>
              <a:t>	</a:t>
            </a:r>
            <a:r>
              <a:rPr lang="zh-TW" altLang="zh-TW" sz="3200" dirty="0">
                <a:latin typeface="標楷體" pitchFamily="65" charset="-120"/>
                <a:ea typeface="標楷體" pitchFamily="65" charset="-120"/>
              </a:rPr>
              <a:t>愛情就是「</a:t>
            </a:r>
            <a:r>
              <a:rPr lang="zh-TW" altLang="zh-TW" sz="3200" b="1" dirty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選擇題</a:t>
            </a:r>
            <a:r>
              <a:rPr lang="zh-TW" altLang="zh-TW" sz="3200" dirty="0">
                <a:latin typeface="標楷體" pitchFamily="65" charset="-120"/>
                <a:ea typeface="標楷體" pitchFamily="65" charset="-120"/>
              </a:rPr>
              <a:t>」</a:t>
            </a:r>
            <a:r>
              <a:rPr lang="zh-TW" altLang="en-US" sz="3200" dirty="0">
                <a:latin typeface="標楷體" pitchFamily="65" charset="-120"/>
                <a:ea typeface="標楷體" pitchFamily="65" charset="-120"/>
              </a:rPr>
              <a:t>嗎</a:t>
            </a:r>
            <a:r>
              <a:rPr lang="zh-TW" altLang="zh-TW" sz="3200" dirty="0" smtClean="0">
                <a:latin typeface="標楷體" pitchFamily="65" charset="-120"/>
                <a:ea typeface="標楷體" pitchFamily="65" charset="-120"/>
              </a:rPr>
              <a:t>？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不能</a:t>
            </a:r>
            <a:r>
              <a:rPr lang="zh-TW" altLang="zh-TW" sz="3200" dirty="0" smtClean="0">
                <a:latin typeface="標楷體" pitchFamily="65" charset="-120"/>
                <a:ea typeface="標楷體" pitchFamily="65" charset="-120"/>
              </a:rPr>
              <a:t>「</a:t>
            </a:r>
            <a:r>
              <a:rPr lang="zh-TW" altLang="zh-TW" sz="3200" b="1" dirty="0">
                <a:solidFill>
                  <a:srgbClr val="00B0F0"/>
                </a:solidFill>
                <a:latin typeface="標楷體" pitchFamily="65" charset="-120"/>
                <a:ea typeface="標楷體" pitchFamily="65" charset="-120"/>
              </a:rPr>
              <a:t>單選</a:t>
            </a:r>
            <a:r>
              <a:rPr lang="zh-TW" altLang="zh-TW" sz="3200" dirty="0" smtClean="0">
                <a:latin typeface="標楷體" pitchFamily="65" charset="-120"/>
                <a:ea typeface="標楷體" pitchFamily="65" charset="-120"/>
              </a:rPr>
              <a:t>」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或是</a:t>
            </a:r>
            <a:r>
              <a:rPr lang="zh-TW" altLang="zh-TW" sz="3200" dirty="0" smtClean="0">
                <a:latin typeface="標楷體" pitchFamily="65" charset="-120"/>
                <a:ea typeface="標楷體" pitchFamily="65" charset="-120"/>
              </a:rPr>
              <a:t>「</a:t>
            </a:r>
            <a:r>
              <a:rPr lang="zh-TW" altLang="zh-TW" sz="3200" b="1" dirty="0">
                <a:solidFill>
                  <a:srgbClr val="00B0F0"/>
                </a:solidFill>
                <a:latin typeface="標楷體" pitchFamily="65" charset="-120"/>
                <a:ea typeface="標楷體" pitchFamily="65" charset="-120"/>
              </a:rPr>
              <a:t>複選</a:t>
            </a:r>
            <a:r>
              <a:rPr lang="zh-TW" altLang="zh-TW" sz="3200" dirty="0" smtClean="0">
                <a:latin typeface="標楷體" pitchFamily="65" charset="-120"/>
                <a:ea typeface="標楷體" pitchFamily="65" charset="-120"/>
              </a:rPr>
              <a:t>」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嗎</a:t>
            </a:r>
            <a:r>
              <a:rPr lang="zh-TW" altLang="zh-TW" sz="3200" dirty="0" smtClean="0">
                <a:latin typeface="標楷體" pitchFamily="65" charset="-120"/>
                <a:ea typeface="標楷體" pitchFamily="65" charset="-120"/>
              </a:rPr>
              <a:t>？有些</a:t>
            </a:r>
            <a:r>
              <a:rPr lang="zh-TW" altLang="zh-TW" sz="3200" dirty="0">
                <a:latin typeface="標楷體" pitchFamily="65" charset="-120"/>
                <a:ea typeface="標楷體" pitchFamily="65" charset="-120"/>
              </a:rPr>
              <a:t>愛情</a:t>
            </a:r>
            <a:r>
              <a:rPr lang="zh-TW" altLang="zh-TW" sz="3200" dirty="0" smtClean="0">
                <a:latin typeface="標楷體" pitchFamily="65" charset="-120"/>
                <a:ea typeface="標楷體" pitchFamily="65" charset="-120"/>
              </a:rPr>
              <a:t>我們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不</a:t>
            </a:r>
            <a:r>
              <a:rPr lang="zh-TW" altLang="zh-TW" sz="3200" dirty="0" smtClean="0">
                <a:latin typeface="標楷體" pitchFamily="65" charset="-120"/>
                <a:ea typeface="標楷體" pitchFamily="65" charset="-120"/>
              </a:rPr>
              <a:t>可以</a:t>
            </a:r>
            <a:r>
              <a:rPr lang="zh-TW" altLang="zh-TW" sz="3200" dirty="0">
                <a:latin typeface="標楷體" pitchFamily="65" charset="-120"/>
                <a:ea typeface="標楷體" pitchFamily="65" charset="-120"/>
              </a:rPr>
              <a:t>「</a:t>
            </a:r>
            <a:r>
              <a:rPr lang="zh-TW" altLang="zh-TW" sz="3200" b="1" dirty="0">
                <a:solidFill>
                  <a:srgbClr val="00B0F0"/>
                </a:solidFill>
                <a:latin typeface="標楷體" pitchFamily="65" charset="-120"/>
                <a:ea typeface="標楷體" pitchFamily="65" charset="-120"/>
              </a:rPr>
              <a:t>不選</a:t>
            </a:r>
            <a:r>
              <a:rPr lang="zh-TW" altLang="zh-TW" sz="3200" dirty="0" smtClean="0">
                <a:latin typeface="標楷體" pitchFamily="65" charset="-120"/>
                <a:ea typeface="標楷體" pitchFamily="65" charset="-120"/>
              </a:rPr>
              <a:t>」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嗎</a:t>
            </a:r>
            <a:r>
              <a:rPr lang="zh-TW" altLang="zh-TW" sz="3200" dirty="0" smtClean="0">
                <a:latin typeface="標楷體" pitchFamily="65" charset="-120"/>
                <a:ea typeface="標楷體" pitchFamily="65" charset="-120"/>
              </a:rPr>
              <a:t>？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為什麼</a:t>
            </a:r>
            <a:r>
              <a:rPr lang="zh-TW" altLang="zh-TW" sz="3200" dirty="0" smtClean="0">
                <a:latin typeface="標楷體" pitchFamily="65" charset="-120"/>
                <a:ea typeface="標楷體" pitchFamily="65" charset="-120"/>
              </a:rPr>
              <a:t>會</a:t>
            </a:r>
            <a:r>
              <a:rPr lang="zh-TW" altLang="zh-TW" sz="3200" dirty="0">
                <a:latin typeface="標楷體" pitchFamily="65" charset="-120"/>
                <a:ea typeface="標楷體" pitchFamily="65" charset="-120"/>
              </a:rPr>
              <a:t>以為自己的人生和幸福，就只有這兩個選項呢</a:t>
            </a:r>
            <a:r>
              <a:rPr lang="zh-TW" altLang="zh-TW" sz="3200" dirty="0" smtClean="0">
                <a:latin typeface="標楷體" pitchFamily="65" charset="-120"/>
                <a:ea typeface="標楷體" pitchFamily="65" charset="-120"/>
              </a:rPr>
              <a:t>？</a:t>
            </a:r>
            <a:endParaRPr lang="en-US" altLang="zh-TW" sz="3200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80783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11500" dirty="0" smtClean="0">
                <a:latin typeface="標楷體" pitchFamily="65" charset="-120"/>
                <a:ea typeface="標楷體" pitchFamily="65" charset="-120"/>
              </a:rPr>
              <a:t>相 處</a:t>
            </a:r>
            <a:endParaRPr lang="zh-TW" altLang="en-US" sz="115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zh-TW" sz="2800" b="1" dirty="0" smtClean="0"/>
          </a:p>
          <a:p>
            <a:r>
              <a:rPr lang="zh-TW" altLang="en-US" sz="2800" b="1" dirty="0" smtClean="0"/>
              <a:t>相愛</a:t>
            </a:r>
            <a:r>
              <a:rPr lang="zh-TW" altLang="en-US" sz="2800" b="1" dirty="0"/>
              <a:t>容易相處難</a:t>
            </a:r>
            <a:r>
              <a:rPr lang="zh-TW" altLang="en-US" sz="2800" b="1" dirty="0" smtClean="0"/>
              <a:t>，用</a:t>
            </a:r>
            <a:r>
              <a:rPr lang="en-US" altLang="zh-TW" sz="2800" b="1" dirty="0" smtClean="0"/>
              <a:t>”</a:t>
            </a:r>
            <a:r>
              <a:rPr lang="zh-TW" altLang="en-US" sz="2800" b="1" dirty="0" smtClean="0"/>
              <a:t>最初的愛信念</a:t>
            </a:r>
            <a:r>
              <a:rPr lang="en-US" altLang="zh-TW" sz="2800" b="1" dirty="0"/>
              <a:t>”</a:t>
            </a:r>
            <a:r>
              <a:rPr lang="zh-TW" altLang="en-US" sz="2800" b="1" dirty="0" smtClean="0"/>
              <a:t>支持，一起生活下去吧</a:t>
            </a:r>
            <a:r>
              <a:rPr lang="en-US" altLang="zh-TW" sz="2800" b="1" dirty="0" smtClean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397586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內容版面配置區 5"/>
          <p:cNvSpPr>
            <a:spLocks noGrp="1"/>
          </p:cNvSpPr>
          <p:nvPr>
            <p:ph idx="4294967295"/>
          </p:nvPr>
        </p:nvSpPr>
        <p:spPr>
          <a:xfrm>
            <a:off x="679938" y="477157"/>
            <a:ext cx="10359537" cy="4352751"/>
          </a:xfrm>
        </p:spPr>
        <p:txBody>
          <a:bodyPr/>
          <a:lstStyle/>
          <a:p>
            <a:pPr marL="0" indent="0">
              <a:buNone/>
            </a:pPr>
            <a:r>
              <a:rPr lang="zh-TW" altLang="en-U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愛的相處？</a:t>
            </a:r>
            <a:endParaRPr lang="en-US" altLang="zh-TW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en-US" altLang="zh-TW" sz="3200" dirty="0" smtClean="0">
                <a:latin typeface="標楷體" pitchFamily="65" charset="-120"/>
                <a:ea typeface="標楷體" pitchFamily="65" charset="-120"/>
              </a:rPr>
              <a:t>	</a:t>
            </a:r>
          </a:p>
          <a:p>
            <a:pPr marL="0" indent="0">
              <a:buNone/>
            </a:pPr>
            <a:r>
              <a:rPr lang="en-US" altLang="zh-TW" sz="3200" dirty="0">
                <a:latin typeface="標楷體" pitchFamily="65" charset="-120"/>
                <a:ea typeface="標楷體" pitchFamily="65" charset="-120"/>
              </a:rPr>
              <a:t>	</a:t>
            </a:r>
            <a:r>
              <a:rPr lang="zh-TW" altLang="zh-TW" sz="3200" dirty="0" smtClean="0">
                <a:latin typeface="標楷體" pitchFamily="65" charset="-120"/>
                <a:ea typeface="標楷體" pitchFamily="65" charset="-120"/>
              </a:rPr>
              <a:t>熱戀</a:t>
            </a:r>
            <a:r>
              <a:rPr lang="zh-TW" altLang="zh-TW" sz="3200" dirty="0">
                <a:latin typeface="標楷體" pitchFamily="65" charset="-120"/>
                <a:ea typeface="標楷體" pitchFamily="65" charset="-120"/>
              </a:rPr>
              <a:t>期，什麼缺點都是完美</a:t>
            </a:r>
            <a:r>
              <a:rPr lang="zh-TW" altLang="zh-TW" sz="3200" dirty="0" smtClean="0">
                <a:latin typeface="標楷體" pitchFamily="65" charset="-120"/>
                <a:ea typeface="標楷體" pitchFamily="65" charset="-120"/>
              </a:rPr>
              <a:t>的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zh-TW" sz="3200" dirty="0" smtClean="0">
                <a:latin typeface="標楷體" pitchFamily="65" charset="-120"/>
                <a:ea typeface="標楷體" pitchFamily="65" charset="-120"/>
              </a:rPr>
              <a:t>相處</a:t>
            </a:r>
            <a:r>
              <a:rPr lang="zh-TW" altLang="zh-TW" sz="3200" dirty="0">
                <a:latin typeface="標楷體" pitchFamily="65" charset="-120"/>
                <a:ea typeface="標楷體" pitchFamily="65" charset="-120"/>
              </a:rPr>
              <a:t>時間久了</a:t>
            </a:r>
            <a:r>
              <a:rPr lang="zh-TW" altLang="zh-TW" sz="3200" dirty="0" smtClean="0">
                <a:latin typeface="標楷體" pitchFamily="65" charset="-120"/>
                <a:ea typeface="標楷體" pitchFamily="65" charset="-120"/>
              </a:rPr>
              <a:t>，開始</a:t>
            </a:r>
            <a:r>
              <a:rPr lang="zh-TW" altLang="zh-TW" sz="3200" dirty="0">
                <a:latin typeface="標楷體" pitchFamily="65" charset="-120"/>
                <a:ea typeface="標楷體" pitchFamily="65" charset="-120"/>
              </a:rPr>
              <a:t>發現對方的不</a:t>
            </a:r>
            <a:r>
              <a:rPr lang="zh-TW" altLang="zh-TW" sz="3200" dirty="0" smtClean="0">
                <a:latin typeface="標楷體" pitchFamily="65" charset="-120"/>
                <a:ea typeface="標楷體" pitchFamily="65" charset="-120"/>
              </a:rPr>
              <a:t>完美，</a:t>
            </a:r>
            <a:r>
              <a:rPr lang="zh-TW" altLang="zh-TW" sz="3200" dirty="0">
                <a:latin typeface="標楷體" pitchFamily="65" charset="-120"/>
                <a:ea typeface="標楷體" pitchFamily="65" charset="-120"/>
              </a:rPr>
              <a:t>希望對方將不好的習慣慢慢</a:t>
            </a:r>
            <a:r>
              <a:rPr lang="zh-TW" altLang="zh-TW" sz="3200" dirty="0" smtClean="0">
                <a:latin typeface="標楷體" pitchFamily="65" charset="-120"/>
                <a:ea typeface="標楷體" pitchFamily="65" charset="-120"/>
              </a:rPr>
              <a:t>改變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zh-TW" sz="32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itchFamily="65" charset="-120"/>
                <a:ea typeface="標楷體" pitchFamily="65" charset="-120"/>
              </a:rPr>
              <a:t>勉強</a:t>
            </a:r>
            <a:r>
              <a:rPr lang="zh-TW" altLang="zh-TW" sz="3200" dirty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itchFamily="65" charset="-120"/>
                <a:ea typeface="標楷體" pitchFamily="65" charset="-120"/>
              </a:rPr>
              <a:t>別人接受是不公平</a:t>
            </a:r>
            <a:r>
              <a:rPr lang="zh-TW" altLang="zh-TW" sz="32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itchFamily="65" charset="-120"/>
                <a:ea typeface="標楷體" pitchFamily="65" charset="-120"/>
              </a:rPr>
              <a:t>的</a:t>
            </a:r>
            <a:r>
              <a:rPr lang="zh-TW" altLang="en-US" sz="32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zh-TW" sz="32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itchFamily="65" charset="-120"/>
                <a:ea typeface="標楷體" pitchFamily="65" charset="-120"/>
              </a:rPr>
              <a:t>勉強</a:t>
            </a:r>
            <a:r>
              <a:rPr lang="zh-TW" altLang="zh-TW" sz="3200" dirty="0">
                <a:solidFill>
                  <a:schemeClr val="accent1">
                    <a:lumMod val="60000"/>
                    <a:lumOff val="40000"/>
                  </a:schemeClr>
                </a:solidFill>
                <a:latin typeface="標楷體" pitchFamily="65" charset="-120"/>
                <a:ea typeface="標楷體" pitchFamily="65" charset="-120"/>
              </a:rPr>
              <a:t>自己調適或釋懷是辛苦的</a:t>
            </a:r>
            <a:r>
              <a:rPr lang="zh-TW" altLang="zh-TW" sz="3200" dirty="0">
                <a:latin typeface="標楷體" pitchFamily="65" charset="-120"/>
                <a:ea typeface="標楷體" pitchFamily="65" charset="-120"/>
              </a:rPr>
              <a:t>，如果整天只是不斷地溝通與說服、吵架與哭鬧，那幹嘛要談戀愛呢？</a:t>
            </a:r>
            <a:endParaRPr lang="en-US" altLang="zh-TW" sz="3200" dirty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zh-TW" altLang="en-US" sz="3200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99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400" y="3861048"/>
            <a:ext cx="4847957" cy="324036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218" b="94317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82220" y="4252211"/>
            <a:ext cx="4017789" cy="28491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3697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精裝版">
  <a:themeElements>
    <a:clrScheme name="精裝版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精裝版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精裝版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精裝版">
    <a:dk1>
      <a:sysClr val="windowText" lastClr="000000"/>
    </a:dk1>
    <a:lt1>
      <a:sysClr val="window" lastClr="FFFFFF"/>
    </a:lt1>
    <a:dk2>
      <a:srgbClr val="895D1D"/>
    </a:dk2>
    <a:lt2>
      <a:srgbClr val="ECE9C6"/>
    </a:lt2>
    <a:accent1>
      <a:srgbClr val="873624"/>
    </a:accent1>
    <a:accent2>
      <a:srgbClr val="D6862D"/>
    </a:accent2>
    <a:accent3>
      <a:srgbClr val="D0BE40"/>
    </a:accent3>
    <a:accent4>
      <a:srgbClr val="877F6C"/>
    </a:accent4>
    <a:accent5>
      <a:srgbClr val="972109"/>
    </a:accent5>
    <a:accent6>
      <a:srgbClr val="AEB795"/>
    </a:accent6>
    <a:hlink>
      <a:srgbClr val="CC9900"/>
    </a:hlink>
    <a:folHlink>
      <a:srgbClr val="B2B2B2"/>
    </a:folHlink>
  </a:clrScheme>
</a:themeOverride>
</file>

<file path=ppt/theme/themeOverride2.xml><?xml version="1.0" encoding="utf-8"?>
<a:themeOverride xmlns:a="http://schemas.openxmlformats.org/drawingml/2006/main">
  <a:clrScheme name="精裝版">
    <a:dk1>
      <a:sysClr val="windowText" lastClr="000000"/>
    </a:dk1>
    <a:lt1>
      <a:sysClr val="window" lastClr="FFFFFF"/>
    </a:lt1>
    <a:dk2>
      <a:srgbClr val="895D1D"/>
    </a:dk2>
    <a:lt2>
      <a:srgbClr val="ECE9C6"/>
    </a:lt2>
    <a:accent1>
      <a:srgbClr val="873624"/>
    </a:accent1>
    <a:accent2>
      <a:srgbClr val="D6862D"/>
    </a:accent2>
    <a:accent3>
      <a:srgbClr val="D0BE40"/>
    </a:accent3>
    <a:accent4>
      <a:srgbClr val="877F6C"/>
    </a:accent4>
    <a:accent5>
      <a:srgbClr val="972109"/>
    </a:accent5>
    <a:accent6>
      <a:srgbClr val="AEB795"/>
    </a:accent6>
    <a:hlink>
      <a:srgbClr val="CC9900"/>
    </a:hlink>
    <a:folHlink>
      <a:srgbClr val="B2B2B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1464</TotalTime>
  <Words>338</Words>
  <Application>Microsoft Office PowerPoint</Application>
  <PresentationFormat>寬螢幕</PresentationFormat>
  <Paragraphs>65</Paragraphs>
  <Slides>16</Slides>
  <Notes>0</Notes>
  <HiddenSlides>0</HiddenSlides>
  <MMClips>0</MMClips>
  <ScaleCrop>false</ScaleCrop>
  <HeadingPairs>
    <vt:vector size="8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16</vt:i4>
      </vt:variant>
    </vt:vector>
  </HeadingPairs>
  <TitlesOfParts>
    <vt:vector size="25" baseType="lpstr">
      <vt:lpstr>微軟正黑體</vt:lpstr>
      <vt:lpstr>新細明體</vt:lpstr>
      <vt:lpstr>標楷體</vt:lpstr>
      <vt:lpstr>Book Antiqua</vt:lpstr>
      <vt:lpstr>Times New Roman</vt:lpstr>
      <vt:lpstr>Wide Latin</vt:lpstr>
      <vt:lpstr>Wingdings</vt:lpstr>
      <vt:lpstr>精裝版</vt:lpstr>
      <vt:lpstr>Acrobat Document</vt:lpstr>
      <vt:lpstr>PowerPoint 簡報</vt:lpstr>
      <vt:lpstr>PowerPoint 簡報</vt:lpstr>
      <vt:lpstr>PowerPoint 簡報</vt:lpstr>
      <vt:lpstr> 愛是什麼？  </vt:lpstr>
      <vt:lpstr>愛的難題？</vt:lpstr>
      <vt:lpstr>選 擇</vt:lpstr>
      <vt:lpstr>PowerPoint 簡報</vt:lpstr>
      <vt:lpstr>相 處</vt:lpstr>
      <vt:lpstr>PowerPoint 簡報</vt:lpstr>
      <vt:lpstr>趣味分享</vt:lpstr>
      <vt:lpstr>趣味分享</vt:lpstr>
      <vt:lpstr>溝 通</vt:lpstr>
      <vt:lpstr>洪千雅的心得</vt:lpstr>
      <vt:lpstr>彭建凱的心得</vt:lpstr>
      <vt:lpstr>參考資料 </vt:lpstr>
      <vt:lpstr>謝謝聆聽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好．愛企畫</dc:title>
  <dc:creator>amin</dc:creator>
  <cp:lastModifiedBy>amin</cp:lastModifiedBy>
  <cp:revision>62</cp:revision>
  <dcterms:created xsi:type="dcterms:W3CDTF">2016-10-29T16:48:35Z</dcterms:created>
  <dcterms:modified xsi:type="dcterms:W3CDTF">2016-12-05T14:32:23Z</dcterms:modified>
</cp:coreProperties>
</file>