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2" r:id="rId7"/>
    <p:sldId id="261" r:id="rId8"/>
    <p:sldId id="263" r:id="rId9"/>
    <p:sldId id="264" r:id="rId10"/>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3" autoAdjust="0"/>
    <p:restoredTop sz="94660"/>
  </p:normalViewPr>
  <p:slideViewPr>
    <p:cSldViewPr snapToGrid="0">
      <p:cViewPr varScale="1">
        <p:scale>
          <a:sx n="85" d="100"/>
          <a:sy n="85" d="100"/>
        </p:scale>
        <p:origin x="78"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80E218-CB6E-47CB-95D0-2113AA126A0B}" type="datetimeFigureOut">
              <a:rPr lang="en-US" altLang="zh-TW"/>
              <a:t>2015/10/14</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4A5E2C-673E-48DD-B6C1-D1CAEA3F8214}" type="slidenum">
              <a:rPr lang="en-US" altLang="zh-TW"/>
              <a:t>‹#›</a:t>
            </a:fld>
            <a:endParaRPr lang="zh-TW" altLang="en-US"/>
          </a:p>
        </p:txBody>
      </p:sp>
    </p:spTree>
    <p:extLst>
      <p:ext uri="{BB962C8B-B14F-4D97-AF65-F5344CB8AC3E}">
        <p14:creationId xmlns:p14="http://schemas.microsoft.com/office/powerpoint/2010/main" val="2870409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64A5E2C-673E-48DD-B6C1-D1CAEA3F8214}" type="slidenum">
              <a:rPr lang="en-US" altLang="zh-TW"/>
              <a:t>‹#›</a:t>
            </a:fld>
            <a:endParaRPr lang="zh-TW" altLang="en-US"/>
          </a:p>
        </p:txBody>
      </p:sp>
    </p:spTree>
    <p:extLst>
      <p:ext uri="{BB962C8B-B14F-4D97-AF65-F5344CB8AC3E}">
        <p14:creationId xmlns:p14="http://schemas.microsoft.com/office/powerpoint/2010/main" val="38963873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64A5E2C-673E-48DD-B6C1-D1CAEA3F8214}" type="slidenum">
              <a:rPr lang="en-US" altLang="zh-TW"/>
              <a:t>‹#›</a:t>
            </a:fld>
            <a:endParaRPr lang="zh-TW" altLang="en-US"/>
          </a:p>
        </p:txBody>
      </p:sp>
    </p:spTree>
    <p:extLst>
      <p:ext uri="{BB962C8B-B14F-4D97-AF65-F5344CB8AC3E}">
        <p14:creationId xmlns:p14="http://schemas.microsoft.com/office/powerpoint/2010/main" val="471949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64A5E2C-673E-48DD-B6C1-D1CAEA3F8214}" type="slidenum">
              <a:rPr lang="en-US" altLang="zh-TW"/>
              <a:t>‹#›</a:t>
            </a:fld>
            <a:endParaRPr lang="zh-TW" altLang="en-US"/>
          </a:p>
        </p:txBody>
      </p:sp>
    </p:spTree>
    <p:extLst>
      <p:ext uri="{BB962C8B-B14F-4D97-AF65-F5344CB8AC3E}">
        <p14:creationId xmlns:p14="http://schemas.microsoft.com/office/powerpoint/2010/main" val="1633512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64A5E2C-673E-48DD-B6C1-D1CAEA3F8214}" type="slidenum">
              <a:rPr lang="en-US" altLang="zh-TW"/>
              <a:t>‹#›</a:t>
            </a:fld>
            <a:endParaRPr lang="zh-TW" altLang="en-US"/>
          </a:p>
        </p:txBody>
      </p:sp>
    </p:spTree>
    <p:extLst>
      <p:ext uri="{BB962C8B-B14F-4D97-AF65-F5344CB8AC3E}">
        <p14:creationId xmlns:p14="http://schemas.microsoft.com/office/powerpoint/2010/main" val="2496668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64A5E2C-673E-48DD-B6C1-D1CAEA3F8214}" type="slidenum">
              <a:rPr lang="en-US" altLang="zh-TW"/>
              <a:t>‹#›</a:t>
            </a:fld>
            <a:endParaRPr lang="zh-TW" altLang="en-US"/>
          </a:p>
        </p:txBody>
      </p:sp>
    </p:spTree>
    <p:extLst>
      <p:ext uri="{BB962C8B-B14F-4D97-AF65-F5344CB8AC3E}">
        <p14:creationId xmlns:p14="http://schemas.microsoft.com/office/powerpoint/2010/main" val="20848825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64A5E2C-673E-48DD-B6C1-D1CAEA3F8214}" type="slidenum">
              <a:rPr lang="en-US" altLang="zh-TW"/>
              <a:t>‹#›</a:t>
            </a:fld>
            <a:endParaRPr lang="zh-TW" altLang="en-US"/>
          </a:p>
        </p:txBody>
      </p:sp>
    </p:spTree>
    <p:extLst>
      <p:ext uri="{BB962C8B-B14F-4D97-AF65-F5344CB8AC3E}">
        <p14:creationId xmlns:p14="http://schemas.microsoft.com/office/powerpoint/2010/main" val="16215420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64A5E2C-673E-48DD-B6C1-D1CAEA3F8214}" type="slidenum">
              <a:rPr lang="en-US" altLang="zh-TW"/>
              <a:t>‹#›</a:t>
            </a:fld>
            <a:endParaRPr lang="zh-TW" altLang="en-US"/>
          </a:p>
        </p:txBody>
      </p:sp>
    </p:spTree>
    <p:extLst>
      <p:ext uri="{BB962C8B-B14F-4D97-AF65-F5344CB8AC3E}">
        <p14:creationId xmlns:p14="http://schemas.microsoft.com/office/powerpoint/2010/main" val="17640971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64A5E2C-673E-48DD-B6C1-D1CAEA3F8214}" type="slidenum">
              <a:rPr lang="en-US" altLang="zh-TW"/>
              <a:t>‹#›</a:t>
            </a:fld>
            <a:endParaRPr lang="zh-TW" altLang="en-US"/>
          </a:p>
        </p:txBody>
      </p:sp>
    </p:spTree>
    <p:extLst>
      <p:ext uri="{BB962C8B-B14F-4D97-AF65-F5344CB8AC3E}">
        <p14:creationId xmlns:p14="http://schemas.microsoft.com/office/powerpoint/2010/main" val="28452410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64A5E2C-673E-48DD-B6C1-D1CAEA3F8214}" type="slidenum">
              <a:rPr lang="en-US" altLang="zh-TW"/>
              <a:t>‹#›</a:t>
            </a:fld>
            <a:endParaRPr lang="zh-TW" altLang="en-US"/>
          </a:p>
        </p:txBody>
      </p:sp>
    </p:spTree>
    <p:extLst>
      <p:ext uri="{BB962C8B-B14F-4D97-AF65-F5344CB8AC3E}">
        <p14:creationId xmlns:p14="http://schemas.microsoft.com/office/powerpoint/2010/main" val="20394857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lvl1p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9275EF9D-446A-4BA9-9A8F-8795C824CFA3}" type="datetimeFigureOut">
              <a:rPr lang="zh-TW" altLang="en-US" smtClean="0"/>
              <a:t>2015/10/14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B0A2E34-17E6-46B6-A0CD-23734D57E7FF}" type="slidenum">
              <a:rPr lang="zh-TW" altLang="en-US" smtClean="0"/>
              <a:t>‹#›</a:t>
            </a:fld>
            <a:endParaRPr lang="zh-TW" altLang="en-US"/>
          </a:p>
        </p:txBody>
      </p:sp>
    </p:spTree>
    <p:extLst>
      <p:ext uri="{BB962C8B-B14F-4D97-AF65-F5344CB8AC3E}">
        <p14:creationId xmlns:p14="http://schemas.microsoft.com/office/powerpoint/2010/main" val="1334484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9275EF9D-446A-4BA9-9A8F-8795C824CFA3}" type="datetimeFigureOut">
              <a:rPr lang="zh-TW" altLang="en-US" smtClean="0"/>
              <a:t>2015/10/14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B0A2E34-17E6-46B6-A0CD-23734D57E7FF}" type="slidenum">
              <a:rPr lang="zh-TW" altLang="en-US" smtClean="0"/>
              <a:t>‹#›</a:t>
            </a:fld>
            <a:endParaRPr lang="zh-TW" altLang="en-US"/>
          </a:p>
        </p:txBody>
      </p:sp>
    </p:spTree>
    <p:extLst>
      <p:ext uri="{BB962C8B-B14F-4D97-AF65-F5344CB8AC3E}">
        <p14:creationId xmlns:p14="http://schemas.microsoft.com/office/powerpoint/2010/main" val="118045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9275EF9D-446A-4BA9-9A8F-8795C824CFA3}" type="datetimeFigureOut">
              <a:rPr lang="zh-TW" altLang="en-US" smtClean="0"/>
              <a:t>2015/10/14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B0A2E34-17E6-46B6-A0CD-23734D57E7FF}" type="slidenum">
              <a:rPr lang="zh-TW" altLang="en-US" smtClean="0"/>
              <a:t>‹#›</a:t>
            </a:fld>
            <a:endParaRPr lang="zh-TW" altLang="en-US"/>
          </a:p>
        </p:txBody>
      </p:sp>
    </p:spTree>
    <p:extLst>
      <p:ext uri="{BB962C8B-B14F-4D97-AF65-F5344CB8AC3E}">
        <p14:creationId xmlns:p14="http://schemas.microsoft.com/office/powerpoint/2010/main" val="4095651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9275EF9D-446A-4BA9-9A8F-8795C824CFA3}" type="datetimeFigureOut">
              <a:rPr lang="zh-TW" altLang="en-US" smtClean="0"/>
              <a:t>2015/10/14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B0A2E34-17E6-46B6-A0CD-23734D57E7FF}" type="slidenum">
              <a:rPr lang="zh-TW" altLang="en-US" smtClean="0"/>
              <a:t>‹#›</a:t>
            </a:fld>
            <a:endParaRPr lang="zh-TW" altLang="en-US"/>
          </a:p>
        </p:txBody>
      </p:sp>
    </p:spTree>
    <p:extLst>
      <p:ext uri="{BB962C8B-B14F-4D97-AF65-F5344CB8AC3E}">
        <p14:creationId xmlns:p14="http://schemas.microsoft.com/office/powerpoint/2010/main" val="2392236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9275EF9D-446A-4BA9-9A8F-8795C824CFA3}" type="datetimeFigureOut">
              <a:rPr lang="zh-TW" altLang="en-US" smtClean="0"/>
              <a:t>2015/10/14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B0A2E34-17E6-46B6-A0CD-23734D57E7FF}" type="slidenum">
              <a:rPr lang="zh-TW" altLang="en-US" smtClean="0"/>
              <a:t>‹#›</a:t>
            </a:fld>
            <a:endParaRPr lang="zh-TW" altLang="en-US"/>
          </a:p>
        </p:txBody>
      </p:sp>
    </p:spTree>
    <p:extLst>
      <p:ext uri="{BB962C8B-B14F-4D97-AF65-F5344CB8AC3E}">
        <p14:creationId xmlns:p14="http://schemas.microsoft.com/office/powerpoint/2010/main" val="2154042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838200" y="1825625"/>
            <a:ext cx="51816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6172200" y="1825625"/>
            <a:ext cx="51816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9275EF9D-446A-4BA9-9A8F-8795C824CFA3}" type="datetimeFigureOut">
              <a:rPr lang="zh-TW" altLang="en-US" smtClean="0"/>
              <a:t>2015/10/14</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5B0A2E34-17E6-46B6-A0CD-23734D57E7FF}" type="slidenum">
              <a:rPr lang="zh-TW" altLang="en-US" smtClean="0"/>
              <a:t>‹#›</a:t>
            </a:fld>
            <a:endParaRPr lang="zh-TW" altLang="en-US"/>
          </a:p>
        </p:txBody>
      </p:sp>
    </p:spTree>
    <p:extLst>
      <p:ext uri="{BB962C8B-B14F-4D97-AF65-F5344CB8AC3E}">
        <p14:creationId xmlns:p14="http://schemas.microsoft.com/office/powerpoint/2010/main" val="597651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9275EF9D-446A-4BA9-9A8F-8795C824CFA3}" type="datetimeFigureOut">
              <a:rPr lang="zh-TW" altLang="en-US" smtClean="0"/>
              <a:t>2015/10/14</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5B0A2E34-17E6-46B6-A0CD-23734D57E7FF}" type="slidenum">
              <a:rPr lang="zh-TW" altLang="en-US" smtClean="0"/>
              <a:t>‹#›</a:t>
            </a:fld>
            <a:endParaRPr lang="zh-TW" altLang="en-US"/>
          </a:p>
        </p:txBody>
      </p:sp>
    </p:spTree>
    <p:extLst>
      <p:ext uri="{BB962C8B-B14F-4D97-AF65-F5344CB8AC3E}">
        <p14:creationId xmlns:p14="http://schemas.microsoft.com/office/powerpoint/2010/main" val="1644048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9275EF9D-446A-4BA9-9A8F-8795C824CFA3}" type="datetimeFigureOut">
              <a:rPr lang="zh-TW" altLang="en-US" smtClean="0"/>
              <a:t>2015/10/14</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5B0A2E34-17E6-46B6-A0CD-23734D57E7FF}" type="slidenum">
              <a:rPr lang="zh-TW" altLang="en-US" smtClean="0"/>
              <a:t>‹#›</a:t>
            </a:fld>
            <a:endParaRPr lang="zh-TW" altLang="en-US"/>
          </a:p>
        </p:txBody>
      </p:sp>
    </p:spTree>
    <p:extLst>
      <p:ext uri="{BB962C8B-B14F-4D97-AF65-F5344CB8AC3E}">
        <p14:creationId xmlns:p14="http://schemas.microsoft.com/office/powerpoint/2010/main" val="1864656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9275EF9D-446A-4BA9-9A8F-8795C824CFA3}" type="datetimeFigureOut">
              <a:rPr lang="zh-TW" altLang="en-US" smtClean="0"/>
              <a:t>2015/10/14</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5B0A2E34-17E6-46B6-A0CD-23734D57E7FF}" type="slidenum">
              <a:rPr lang="zh-TW" altLang="en-US" smtClean="0"/>
              <a:t>‹#›</a:t>
            </a:fld>
            <a:endParaRPr lang="zh-TW" altLang="en-US"/>
          </a:p>
        </p:txBody>
      </p:sp>
    </p:spTree>
    <p:extLst>
      <p:ext uri="{BB962C8B-B14F-4D97-AF65-F5344CB8AC3E}">
        <p14:creationId xmlns:p14="http://schemas.microsoft.com/office/powerpoint/2010/main" val="3410961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9275EF9D-446A-4BA9-9A8F-8795C824CFA3}" type="datetimeFigureOut">
              <a:rPr lang="zh-TW" altLang="en-US" smtClean="0"/>
              <a:t>2015/10/14</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5B0A2E34-17E6-46B6-A0CD-23734D57E7FF}" type="slidenum">
              <a:rPr lang="zh-TW" altLang="en-US" smtClean="0"/>
              <a:t>‹#›</a:t>
            </a:fld>
            <a:endParaRPr lang="zh-TW" altLang="en-US"/>
          </a:p>
        </p:txBody>
      </p:sp>
    </p:spTree>
    <p:extLst>
      <p:ext uri="{BB962C8B-B14F-4D97-AF65-F5344CB8AC3E}">
        <p14:creationId xmlns:p14="http://schemas.microsoft.com/office/powerpoint/2010/main" val="361526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9275EF9D-446A-4BA9-9A8F-8795C824CFA3}" type="datetimeFigureOut">
              <a:rPr lang="zh-TW" altLang="en-US" smtClean="0"/>
              <a:t>2015/10/14</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5B0A2E34-17E6-46B6-A0CD-23734D57E7FF}" type="slidenum">
              <a:rPr lang="zh-TW" altLang="en-US" smtClean="0"/>
              <a:t>‹#›</a:t>
            </a:fld>
            <a:endParaRPr lang="zh-TW" altLang="en-US"/>
          </a:p>
        </p:txBody>
      </p:sp>
    </p:spTree>
    <p:extLst>
      <p:ext uri="{BB962C8B-B14F-4D97-AF65-F5344CB8AC3E}">
        <p14:creationId xmlns:p14="http://schemas.microsoft.com/office/powerpoint/2010/main" val="3012263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75EF9D-446A-4BA9-9A8F-8795C824CFA3}" type="datetimeFigureOut">
              <a:rPr lang="zh-TW" altLang="en-US" smtClean="0"/>
              <a:t>2015/10/14</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0A2E34-17E6-46B6-A0CD-23734D57E7FF}" type="slidenum">
              <a:rPr lang="zh-TW" altLang="en-US" smtClean="0"/>
              <a:t>‹#›</a:t>
            </a:fld>
            <a:endParaRPr lang="zh-TW" altLang="en-US"/>
          </a:p>
        </p:txBody>
      </p:sp>
    </p:spTree>
    <p:extLst>
      <p:ext uri="{BB962C8B-B14F-4D97-AF65-F5344CB8AC3E}">
        <p14:creationId xmlns:p14="http://schemas.microsoft.com/office/powerpoint/2010/main" val="32211346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wenku1.com/view/2D4ED599F7896EF3.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DJlxmcuoPT4"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www.ettoday.net/news/20130930/275979.htm"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tw.foodsourcings.com/news-3343/"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techbang.com/posts/10878-law-of-personal-data-protection-of-the-interests-of-you-and-me-on-several-networks-of-common-funding-legal-issues-pchome-201-science-and-technology?page=2"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581006" y="1122363"/>
            <a:ext cx="9086994" cy="1019800"/>
          </a:xfrm>
        </p:spPr>
        <p:txBody>
          <a:bodyPr>
            <a:normAutofit fontScale="90000"/>
          </a:bodyPr>
          <a:lstStyle/>
          <a:p>
            <a:r>
              <a:rPr lang="zh-TW" altLang="en-US" dirty="0">
                <a:solidFill>
                  <a:srgbClr val="333333"/>
                </a:solidFill>
                <a:latin typeface="新細明體" charset="0"/>
                <a:ea typeface="PMingLiU" charset="0"/>
              </a:rPr>
              <a:t>隨手拍照</a:t>
            </a:r>
            <a:r>
              <a:rPr lang="en-US" altLang="zh-TW" dirty="0">
                <a:solidFill>
                  <a:srgbClr val="333333"/>
                </a:solidFill>
                <a:latin typeface="Arial" charset="0"/>
                <a:ea typeface="PMingLiU" charset="0"/>
              </a:rPr>
              <a:t>PO</a:t>
            </a:r>
            <a:r>
              <a:rPr lang="zh-TW" altLang="en-US" dirty="0">
                <a:solidFill>
                  <a:srgbClr val="333333"/>
                </a:solidFill>
                <a:latin typeface="新細明體" charset="0"/>
                <a:ea typeface="PMingLiU" charset="0"/>
              </a:rPr>
              <a:t>上網，違法了嗎</a:t>
            </a:r>
            <a:r>
              <a:rPr lang="en-US" altLang="zh-TW" dirty="0">
                <a:solidFill>
                  <a:srgbClr val="333333"/>
                </a:solidFill>
                <a:latin typeface="Arial" charset="0"/>
              </a:rPr>
              <a:t>?</a:t>
            </a:r>
            <a:endParaRPr lang="zh-TW" altLang="EN-US" dirty="0">
              <a:solidFill>
                <a:srgbClr val="333333"/>
              </a:solidFill>
              <a:latin typeface="Arial" charset="0"/>
            </a:endParaRPr>
          </a:p>
        </p:txBody>
      </p:sp>
      <p:sp>
        <p:nvSpPr>
          <p:cNvPr id="3" name="副標題 2"/>
          <p:cNvSpPr>
            <a:spLocks noGrp="1"/>
          </p:cNvSpPr>
          <p:nvPr>
            <p:ph type="subTitle" idx="1"/>
          </p:nvPr>
        </p:nvSpPr>
        <p:spPr/>
        <p:txBody>
          <a:bodyPr vert="horz" lIns="91440" tIns="45720" rIns="91440" bIns="45720" rtlCol="0" anchor="t">
            <a:normAutofit/>
          </a:bodyPr>
          <a:lstStyle/>
          <a:p>
            <a:r>
              <a:rPr lang="zh-TW" altLang="en-US" dirty="0">
                <a:solidFill>
                  <a:srgbClr val="333333"/>
                </a:solidFill>
                <a:latin typeface="新細明體" charset="0"/>
                <a:ea typeface="PMingLiU" charset="0"/>
              </a:rPr>
              <a:t>報告組別第二組 </a:t>
            </a:r>
          </a:p>
          <a:p>
            <a:r>
              <a:rPr lang="zh-TW" altLang="en-US" dirty="0">
                <a:solidFill>
                  <a:srgbClr val="333333"/>
                </a:solidFill>
                <a:latin typeface="新細明體" charset="0"/>
                <a:ea typeface="PMingLiU" charset="0"/>
              </a:rPr>
              <a:t>劉怡廷曹立瑜姚宜均曹碧淋</a:t>
            </a:r>
            <a:r>
              <a:rPr lang="en-US" altLang="zh-TW" dirty="0">
                <a:solidFill>
                  <a:srgbClr val="333333"/>
                </a:solidFill>
                <a:latin typeface="PMingLiU" charset="0"/>
                <a:ea typeface="PMingLiU" charset="0"/>
              </a:rPr>
              <a:t> </a:t>
            </a:r>
            <a:endParaRPr lang="zh-TW" altLang="en-US" dirty="0">
              <a:solidFill>
                <a:srgbClr val="333333"/>
              </a:solidFill>
              <a:latin typeface="PMingLiU" charset="0"/>
              <a:ea typeface="PMingLiU" charset="0"/>
            </a:endParaRPr>
          </a:p>
          <a:p>
            <a:r>
              <a:rPr lang="zh-TW" altLang="en-US" dirty="0">
                <a:solidFill>
                  <a:srgbClr val="333333"/>
                </a:solidFill>
                <a:latin typeface="新細明體" charset="0"/>
                <a:ea typeface="PMingLiU" charset="0"/>
              </a:rPr>
              <a:t>陳勁宏郭于萍溫佩譽鄭培澤</a:t>
            </a:r>
            <a:r>
              <a:rPr lang="en-US" altLang="zh-TW" dirty="0">
                <a:latin typeface="PMingLiU" charset="0"/>
              </a:rPr>
              <a:t> </a:t>
            </a:r>
            <a:endParaRPr lang="zh-TW" altLang="en-US" dirty="0">
              <a:latin typeface="PMingLiU" charset="0"/>
            </a:endParaRPr>
          </a:p>
          <a:p>
            <a:endParaRPr lang="zh-TW" altLang="en-US" dirty="0">
              <a:latin typeface="新細明體" charset="0"/>
            </a:endParaRPr>
          </a:p>
        </p:txBody>
      </p:sp>
    </p:spTree>
    <p:extLst>
      <p:ext uri="{BB962C8B-B14F-4D97-AF65-F5344CB8AC3E}">
        <p14:creationId xmlns:p14="http://schemas.microsoft.com/office/powerpoint/2010/main" val="2592129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latin typeface="新細明體"/>
              </a:rPr>
              <a:t>隨手拍照解救乞丐兒童  (新聞)</a:t>
            </a:r>
            <a:endParaRPr lang="zh-TW" altLang="en-US" dirty="0">
              <a:latin typeface="新細明體"/>
            </a:endParaRPr>
          </a:p>
        </p:txBody>
      </p:sp>
      <p:sp>
        <p:nvSpPr>
          <p:cNvPr id="3" name="內容版面配置區 2"/>
          <p:cNvSpPr>
            <a:spLocks noGrp="1"/>
          </p:cNvSpPr>
          <p:nvPr>
            <p:ph idx="1"/>
          </p:nvPr>
        </p:nvSpPr>
        <p:spPr/>
        <p:txBody>
          <a:bodyPr vert="horz" lIns="91440" tIns="45720" rIns="91440" bIns="45720" rtlCol="0" anchor="t">
            <a:normAutofit/>
          </a:bodyPr>
          <a:lstStyle/>
          <a:p>
            <a:r>
              <a:rPr lang="zh-TW" altLang="EN-US">
                <a:latin typeface="新細明體"/>
              </a:rPr>
              <a:t>資料出處</a:t>
            </a:r>
            <a:r>
              <a:rPr lang="zh-TW" altLang="en-US">
                <a:latin typeface="新細明體"/>
              </a:rPr>
              <a:t>  </a:t>
            </a:r>
            <a:r>
              <a:rPr lang="zh-TW" altLang="EN-US">
                <a:latin typeface="新細明體"/>
              </a:rPr>
              <a:t>:</a:t>
            </a:r>
            <a:r>
              <a:rPr lang="en-US" altLang="zh-TW" dirty="0">
                <a:latin typeface="新細明體" charset="0"/>
                <a:hlinkClick r:id="rId3"/>
              </a:rPr>
              <a:t>http: //www.wenku1.com/view/2D4ED599F7896EF3.html</a:t>
            </a:r>
            <a:r>
              <a:rPr lang="zh-TW" altLang="en-US" dirty="0">
                <a:latin typeface="新細明體" charset="0"/>
              </a:rPr>
              <a:t>                                   </a:t>
            </a:r>
          </a:p>
          <a:p>
            <a:endParaRPr lang="zh-TW" altLang="en-US" dirty="0">
              <a:latin typeface="新細明體" charset="0"/>
            </a:endParaRPr>
          </a:p>
          <a:p>
            <a:endParaRPr lang="zh-TW" altLang="en-US" dirty="0">
              <a:latin typeface="新細明體" charset="0"/>
            </a:endParaRPr>
          </a:p>
          <a:p>
            <a:endParaRPr lang="zh-TW" altLang="en-US" dirty="0">
              <a:latin typeface="新細明體" charset="0"/>
            </a:endParaRPr>
          </a:p>
        </p:txBody>
      </p:sp>
    </p:spTree>
    <p:extLst>
      <p:ext uri="{BB962C8B-B14F-4D97-AF65-F5344CB8AC3E}">
        <p14:creationId xmlns:p14="http://schemas.microsoft.com/office/powerpoint/2010/main" val="3169578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3167681" y="-207443"/>
            <a:ext cx="4545493" cy="1637324"/>
          </a:xfrm>
        </p:spPr>
        <p:txBody>
          <a:bodyPr/>
          <a:lstStyle/>
          <a:p>
            <a:r>
              <a:rPr lang="zh-TW" altLang="en-US" sz="4000" dirty="0">
                <a:latin typeface="新細明體"/>
              </a:rPr>
              <a:t>阿帕契事件</a:t>
            </a:r>
          </a:p>
        </p:txBody>
      </p:sp>
      <p:sp>
        <p:nvSpPr>
          <p:cNvPr id="5" name="文字方塊 4"/>
          <p:cNvSpPr txBox="1"/>
          <p:nvPr/>
        </p:nvSpPr>
        <p:spPr>
          <a:xfrm>
            <a:off x="2039938" y="1781175"/>
            <a:ext cx="7037387" cy="4801314"/>
          </a:xfrm>
          <a:prstGeom prst="rect">
            <a:avLst/>
          </a:prstGeom>
        </p:spPr>
        <p:txBody>
          <a:bodyPr rtlCol="0">
            <a:spAutoFit/>
          </a:bodyPr>
          <a:lstStyle/>
          <a:p>
            <a:pPr algn="ctr"/>
            <a:endParaRPr lang="zh-TW" altLang="en-US" dirty="0">
              <a:latin typeface="PMingLiU" charset="0"/>
            </a:endParaRPr>
          </a:p>
          <a:p>
            <a:pPr algn="ctr"/>
            <a:r>
              <a:rPr lang="en-US" altLang="zh-TW" dirty="0">
                <a:latin typeface="PMingLiU" charset="0"/>
                <a:hlinkClick r:id="rId3"/>
              </a:rPr>
              <a:t>https://www.youtube.com/watch?v=DJlxmcuoPT4</a:t>
            </a:r>
            <a:endParaRPr lang="en-US" altLang="zh-TW" dirty="0">
              <a:latin typeface="PMingLiU" charset="0"/>
            </a:endParaRPr>
          </a:p>
          <a:p>
            <a:pPr algn="ctr"/>
            <a:endParaRPr lang="zh-TW" altLang="en-US" dirty="0">
              <a:latin typeface="PMingLiU" charset="0"/>
            </a:endParaRPr>
          </a:p>
          <a:p>
            <a:pPr algn="just"/>
            <a:r>
              <a:rPr lang="zh-TW" altLang="en-US" dirty="0">
                <a:solidFill>
                  <a:srgbClr val="333333"/>
                </a:solidFill>
                <a:latin typeface="新細明體"/>
              </a:rPr>
              <a:t>            </a:t>
            </a:r>
            <a:r>
              <a:rPr lang="zh-TW" altLang="en-US" dirty="0">
                <a:solidFill>
                  <a:srgbClr val="333333"/>
                </a:solidFill>
                <a:latin typeface="Verdana" charset="0"/>
              </a:rPr>
              <a:t>李蒨蓉日前帶兒子去桃園陸軍航空</a:t>
            </a:r>
            <a:r>
              <a:rPr lang="en-US" altLang="zh-TW" dirty="0">
                <a:solidFill>
                  <a:srgbClr val="333333"/>
                </a:solidFill>
                <a:latin typeface="Verdana" charset="0"/>
              </a:rPr>
              <a:t>601</a:t>
            </a:r>
            <a:r>
              <a:rPr lang="zh-TW" altLang="en-US" dirty="0">
                <a:solidFill>
                  <a:srgbClr val="333333"/>
                </a:solidFill>
                <a:latin typeface="Verdana" charset="0"/>
              </a:rPr>
              <a:t>旅參觀阿帕契攻擊直升機，事後竟在臉書</a:t>
            </a:r>
            <a:r>
              <a:rPr lang="en-US" altLang="zh-TW" dirty="0">
                <a:solidFill>
                  <a:srgbClr val="333333"/>
                </a:solidFill>
                <a:latin typeface="Verdana" charset="0"/>
              </a:rPr>
              <a:t>PO</a:t>
            </a:r>
            <a:r>
              <a:rPr lang="zh-TW" altLang="en-US" dirty="0">
                <a:solidFill>
                  <a:srgbClr val="333333"/>
                </a:solidFill>
                <a:latin typeface="Verdana" charset="0"/>
              </a:rPr>
              <a:t>照，遭讀者投訴她當天未經批准參觀，事後還上臉書打卡，嚴重違法軍紀。</a:t>
            </a:r>
            <a:br>
              <a:rPr lang="zh-TW" altLang="en-US" dirty="0">
                <a:solidFill>
                  <a:srgbClr val="333333"/>
                </a:solidFill>
                <a:latin typeface="Verdana" charset="0"/>
              </a:rPr>
            </a:br>
            <a:r>
              <a:rPr lang="zh-TW" altLang="en-US" dirty="0">
                <a:solidFill>
                  <a:srgbClr val="333333"/>
                </a:solidFill>
                <a:latin typeface="Verdana" charset="0"/>
              </a:rPr>
              <a:t/>
            </a:r>
            <a:br>
              <a:rPr lang="zh-TW" altLang="en-US" dirty="0">
                <a:solidFill>
                  <a:srgbClr val="333333"/>
                </a:solidFill>
                <a:latin typeface="Verdana" charset="0"/>
              </a:rPr>
            </a:br>
            <a:r>
              <a:rPr lang="zh-TW" altLang="en-US" dirty="0">
                <a:solidFill>
                  <a:srgbClr val="333333"/>
                </a:solidFill>
                <a:latin typeface="新細明體"/>
              </a:rPr>
              <a:t>            </a:t>
            </a:r>
            <a:r>
              <a:rPr lang="zh-TW" altLang="en-US" dirty="0">
                <a:solidFill>
                  <a:srgbClr val="333333"/>
                </a:solidFill>
                <a:latin typeface="Verdana" charset="0"/>
              </a:rPr>
              <a:t>負責接待的航特部</a:t>
            </a:r>
            <a:r>
              <a:rPr lang="en-US" altLang="zh-TW" dirty="0">
                <a:solidFill>
                  <a:srgbClr val="333333"/>
                </a:solidFill>
                <a:latin typeface="Verdana" charset="0"/>
              </a:rPr>
              <a:t>601</a:t>
            </a:r>
            <a:r>
              <a:rPr lang="zh-TW" altLang="en-US" dirty="0">
                <a:solidFill>
                  <a:srgbClr val="333333"/>
                </a:solidFill>
                <a:latin typeface="Verdana" charset="0"/>
              </a:rPr>
              <a:t>旅作戰隊副隊長勞乃成原被處分</a:t>
            </a:r>
            <a:r>
              <a:rPr lang="en-US" altLang="zh-TW" dirty="0">
                <a:solidFill>
                  <a:srgbClr val="333333"/>
                </a:solidFill>
                <a:latin typeface="Verdana" charset="0"/>
              </a:rPr>
              <a:t>3</a:t>
            </a:r>
            <a:r>
              <a:rPr lang="zh-TW" altLang="en-US" dirty="0">
                <a:solidFill>
                  <a:srgbClr val="333333"/>
                </a:solidFill>
                <a:latin typeface="Verdana" charset="0"/>
              </a:rPr>
              <a:t>支申誡，但加重處分為大過一次，另陸軍司令部追加懲處</a:t>
            </a:r>
            <a:r>
              <a:rPr lang="en-US" altLang="zh-TW" dirty="0">
                <a:solidFill>
                  <a:srgbClr val="333333"/>
                </a:solidFill>
                <a:latin typeface="Verdana" charset="0"/>
              </a:rPr>
              <a:t>4</a:t>
            </a:r>
            <a:r>
              <a:rPr lang="zh-TW" altLang="en-US" dirty="0">
                <a:solidFill>
                  <a:srgbClr val="333333"/>
                </a:solidFill>
                <a:latin typeface="Verdana" charset="0"/>
              </a:rPr>
              <a:t>官員，包括航特部中將指揮官陳健財被記過</a:t>
            </a:r>
            <a:r>
              <a:rPr lang="en-US" altLang="zh-TW" dirty="0">
                <a:solidFill>
                  <a:srgbClr val="333333"/>
                </a:solidFill>
                <a:latin typeface="Verdana" charset="0"/>
              </a:rPr>
              <a:t>1</a:t>
            </a:r>
            <a:r>
              <a:rPr lang="zh-TW" altLang="en-US" dirty="0">
                <a:solidFill>
                  <a:srgbClr val="333333"/>
                </a:solidFill>
                <a:latin typeface="Verdana" charset="0"/>
              </a:rPr>
              <a:t>次、航特部</a:t>
            </a:r>
            <a:r>
              <a:rPr lang="en-US" altLang="zh-TW" dirty="0">
                <a:solidFill>
                  <a:srgbClr val="333333"/>
                </a:solidFill>
                <a:latin typeface="Verdana" charset="0"/>
              </a:rPr>
              <a:t>601</a:t>
            </a:r>
            <a:r>
              <a:rPr lang="zh-TW" altLang="en-US" dirty="0">
                <a:solidFill>
                  <a:srgbClr val="333333"/>
                </a:solidFill>
                <a:latin typeface="Verdana" charset="0"/>
              </a:rPr>
              <a:t>旅少將旅長簡聰淵記過</a:t>
            </a:r>
            <a:r>
              <a:rPr lang="en-US" altLang="zh-TW" dirty="0">
                <a:solidFill>
                  <a:srgbClr val="333333"/>
                </a:solidFill>
                <a:latin typeface="Verdana" charset="0"/>
              </a:rPr>
              <a:t>2</a:t>
            </a:r>
            <a:r>
              <a:rPr lang="zh-TW" altLang="en-US" dirty="0">
                <a:solidFill>
                  <a:srgbClr val="333333"/>
                </a:solidFill>
                <a:latin typeface="Verdana" charset="0"/>
              </a:rPr>
              <a:t>次、</a:t>
            </a:r>
            <a:r>
              <a:rPr lang="en-US" altLang="zh-TW" dirty="0">
                <a:solidFill>
                  <a:srgbClr val="333333"/>
                </a:solidFill>
                <a:latin typeface="Verdana" charset="0"/>
              </a:rPr>
              <a:t>601</a:t>
            </a:r>
            <a:r>
              <a:rPr lang="zh-TW" altLang="en-US" dirty="0">
                <a:solidFill>
                  <a:srgbClr val="333333"/>
                </a:solidFill>
                <a:latin typeface="Verdana" charset="0"/>
              </a:rPr>
              <a:t>旅上校參謀主任談家成記大過</a:t>
            </a:r>
            <a:r>
              <a:rPr lang="en-US" altLang="zh-TW" dirty="0">
                <a:solidFill>
                  <a:srgbClr val="333333"/>
                </a:solidFill>
                <a:latin typeface="Verdana" charset="0"/>
              </a:rPr>
              <a:t>1</a:t>
            </a:r>
            <a:r>
              <a:rPr lang="zh-TW" altLang="en-US" dirty="0">
                <a:solidFill>
                  <a:srgbClr val="333333"/>
                </a:solidFill>
                <a:latin typeface="Verdana" charset="0"/>
              </a:rPr>
              <a:t>次調離現職、</a:t>
            </a:r>
            <a:r>
              <a:rPr lang="en-US" altLang="zh-TW" dirty="0">
                <a:solidFill>
                  <a:srgbClr val="333333"/>
                </a:solidFill>
                <a:latin typeface="Verdana" charset="0"/>
              </a:rPr>
              <a:t>601</a:t>
            </a:r>
            <a:r>
              <a:rPr lang="zh-TW" altLang="en-US" dirty="0">
                <a:solidFill>
                  <a:srgbClr val="333333"/>
                </a:solidFill>
                <a:latin typeface="Verdana" charset="0"/>
              </a:rPr>
              <a:t>旅作戰隊中校隊長曾明雄記過</a:t>
            </a:r>
            <a:r>
              <a:rPr lang="en-US" altLang="zh-TW" dirty="0">
                <a:solidFill>
                  <a:srgbClr val="333333"/>
                </a:solidFill>
                <a:latin typeface="Verdana" charset="0"/>
              </a:rPr>
              <a:t>2</a:t>
            </a:r>
            <a:r>
              <a:rPr lang="zh-TW" altLang="en-US" dirty="0">
                <a:solidFill>
                  <a:srgbClr val="333333"/>
                </a:solidFill>
                <a:latin typeface="Verdana" charset="0"/>
              </a:rPr>
              <a:t>次；帶李蒨蓉一行進入營區的中校副隊長勞乃成記大過</a:t>
            </a:r>
            <a:r>
              <a:rPr lang="en-US" altLang="zh-TW" dirty="0">
                <a:solidFill>
                  <a:srgbClr val="333333"/>
                </a:solidFill>
                <a:latin typeface="Verdana" charset="0"/>
              </a:rPr>
              <a:t>1</a:t>
            </a:r>
            <a:r>
              <a:rPr lang="zh-TW" altLang="en-US" dirty="0">
                <a:solidFill>
                  <a:srgbClr val="333333"/>
                </a:solidFill>
                <a:latin typeface="Verdana" charset="0"/>
              </a:rPr>
              <a:t>次、調離現職，並移送法辦。</a:t>
            </a:r>
          </a:p>
          <a:p>
            <a:pPr algn="just"/>
            <a:endParaRPr lang="zh-TW" altLang="en-US" dirty="0">
              <a:latin typeface="PMingLiU" charset="0"/>
            </a:endParaRPr>
          </a:p>
          <a:p>
            <a:pPr algn="ctr"/>
            <a:endParaRPr lang="en-US" altLang="zh-TW" dirty="0">
              <a:latin typeface="PMingLiU" charset="0"/>
            </a:endParaRPr>
          </a:p>
          <a:p>
            <a:pPr algn="ctr"/>
            <a:endParaRPr lang="zh-TW" altLang="en-US" dirty="0">
              <a:latin typeface="PMingLiU" charset="0"/>
            </a:endParaRPr>
          </a:p>
          <a:p>
            <a:pPr algn="ctr"/>
            <a:r>
              <a:rPr lang="zh-TW" altLang="en-US" dirty="0">
                <a:latin typeface="新細明體"/>
              </a:rPr>
              <a:t>  </a:t>
            </a:r>
          </a:p>
        </p:txBody>
      </p:sp>
    </p:spTree>
    <p:extLst>
      <p:ext uri="{BB962C8B-B14F-4D97-AF65-F5344CB8AC3E}">
        <p14:creationId xmlns:p14="http://schemas.microsoft.com/office/powerpoint/2010/main" val="2384868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2036452" y="903816"/>
            <a:ext cx="7253287" cy="772159"/>
          </a:xfrm>
        </p:spPr>
        <p:txBody>
          <a:bodyPr>
            <a:normAutofit fontScale="90000"/>
          </a:bodyPr>
          <a:lstStyle/>
          <a:p>
            <a:r>
              <a:rPr lang="zh-TW" altLang="en-US">
                <a:latin typeface="新細明體"/>
              </a:rPr>
              <a:t>攝影常見的相關法律</a:t>
            </a:r>
            <a:endParaRPr lang="zh-TW" altLang="en-US" dirty="0">
              <a:latin typeface="新細明體"/>
            </a:endParaRPr>
          </a:p>
        </p:txBody>
      </p:sp>
      <p:sp>
        <p:nvSpPr>
          <p:cNvPr id="3" name="副標題 2"/>
          <p:cNvSpPr>
            <a:spLocks noGrp="1"/>
          </p:cNvSpPr>
          <p:nvPr>
            <p:ph type="subTitle" idx="1"/>
          </p:nvPr>
        </p:nvSpPr>
        <p:spPr>
          <a:xfrm>
            <a:off x="1524000" y="2215241"/>
            <a:ext cx="9144000" cy="3042559"/>
          </a:xfrm>
        </p:spPr>
        <p:txBody>
          <a:bodyPr vert="horz" lIns="91440" tIns="45720" rIns="91440" bIns="45720" rtlCol="0" anchor="t">
            <a:normAutofit fontScale="92500" lnSpcReduction="10000"/>
          </a:bodyPr>
          <a:lstStyle/>
          <a:p>
            <a:pPr algn="l"/>
            <a:r>
              <a:rPr lang="zh-TW" altLang="en-US">
                <a:latin typeface="新細明體"/>
              </a:rPr>
              <a:t>著作權:</a:t>
            </a:r>
            <a:r>
              <a:rPr lang="zh-TW" altLang="EN-US" sz="2000">
                <a:latin typeface="新細明體"/>
              </a:rPr>
              <a:t>基於</a:t>
            </a:r>
            <a:r>
              <a:rPr lang="zh-TW" altLang="EN-US" sz="2000" b="1">
                <a:solidFill>
                  <a:srgbClr val="FF0000"/>
                </a:solidFill>
                <a:latin typeface="新細明體"/>
              </a:rPr>
              <a:t>[完成即取得]</a:t>
            </a:r>
            <a:r>
              <a:rPr lang="zh-TW" altLang="EN-US" sz="2000">
                <a:latin typeface="新細明體"/>
              </a:rPr>
              <a:t>的原則，當按下快門的一瞬間，這張相片已經屬於攝影師的著作權了。</a:t>
            </a:r>
            <a:endParaRPr lang="zh-TW" altLang="en-US" sz="2000" dirty="0">
              <a:latin typeface="新細明體"/>
            </a:endParaRPr>
          </a:p>
          <a:p>
            <a:pPr algn="l"/>
            <a:endParaRPr lang="zh-TW" altLang="en-US" sz="2000" dirty="0">
              <a:latin typeface="新細明體"/>
            </a:endParaRPr>
          </a:p>
          <a:p>
            <a:pPr algn="l"/>
            <a:r>
              <a:rPr lang="zh-TW" altLang="EN-US">
                <a:latin typeface="新細明體"/>
              </a:rPr>
              <a:t>肖像權:</a:t>
            </a:r>
            <a:r>
              <a:rPr lang="zh-TW" altLang="EN-US" sz="2000">
                <a:latin typeface="新細明體"/>
              </a:rPr>
              <a:t>屬於</a:t>
            </a:r>
            <a:r>
              <a:rPr lang="zh-TW" altLang="EN-US" sz="2000" b="1">
                <a:solidFill>
                  <a:srgbClr val="FF0000"/>
                </a:solidFill>
                <a:latin typeface="新細明體"/>
              </a:rPr>
              <a:t>人格權</a:t>
            </a:r>
            <a:r>
              <a:rPr lang="zh-TW" altLang="EN-US" sz="2000">
                <a:latin typeface="新細明體"/>
              </a:rPr>
              <a:t>的一種，不用主張即存在的一種權利</a:t>
            </a:r>
            <a:r>
              <a:rPr lang="zh-TW" altLang="en-US" sz="2000">
                <a:latin typeface="新細明體"/>
              </a:rPr>
              <a:t>。</a:t>
            </a:r>
            <a:endParaRPr lang="zh-TW" altLang="EN-US" sz="2000" dirty="0">
              <a:latin typeface="新細明體"/>
            </a:endParaRPr>
          </a:p>
          <a:p>
            <a:pPr algn="l"/>
            <a:endParaRPr lang="zh-TW" altLang="en-US" sz="2000" dirty="0">
              <a:latin typeface="新細明體"/>
            </a:endParaRPr>
          </a:p>
          <a:p>
            <a:pPr algn="l"/>
            <a:r>
              <a:rPr lang="zh-TW" altLang="EN-US" dirty="0">
                <a:latin typeface="新細明體"/>
              </a:rPr>
              <a:t>隱私權:</a:t>
            </a:r>
            <a:r>
              <a:rPr lang="zh-TW" altLang="en-US" sz="2000" dirty="0">
                <a:solidFill>
                  <a:srgbClr val="252525"/>
                </a:solidFill>
                <a:latin typeface="新細明體" charset="0"/>
              </a:rPr>
              <a:t>可分為</a:t>
            </a:r>
            <a:r>
              <a:rPr lang="zh-TW" altLang="EN-US" sz="2000" b="1" dirty="0">
                <a:solidFill>
                  <a:srgbClr val="FF0000"/>
                </a:solidFill>
                <a:latin typeface="新細明體" charset="0"/>
              </a:rPr>
              <a:t>「空間隱私」</a:t>
            </a:r>
            <a:r>
              <a:rPr lang="zh-TW" altLang="en-US" sz="2000" dirty="0">
                <a:solidFill>
                  <a:srgbClr val="252525"/>
                </a:solidFill>
                <a:latin typeface="新細明體" charset="0"/>
              </a:rPr>
              <a:t>與</a:t>
            </a:r>
            <a:r>
              <a:rPr lang="zh-TW" altLang="EN-US" sz="2000" b="1" dirty="0">
                <a:solidFill>
                  <a:srgbClr val="FF0000"/>
                </a:solidFill>
                <a:latin typeface="新細明體" charset="0"/>
              </a:rPr>
              <a:t>「私密隱私」</a:t>
            </a:r>
            <a:r>
              <a:rPr lang="zh-TW" altLang="en-US" sz="2000" dirty="0">
                <a:solidFill>
                  <a:srgbClr val="252525"/>
                </a:solidFill>
                <a:latin typeface="新細明體" charset="0"/>
              </a:rPr>
              <a:t>兩部分。所謂空間隱私，係指「保障個人生活私密領域免於他人侵擾及個人資料之自主控制」，所謂私密隱私，係指「保障人民決定是否揭露其個人資料、及在何種範圍內、於何時、以何種方式、向何人揭露之決定權，並保障人民對其個人資料之使用有知悉與控制權及資料記載錯誤之更正權。」。</a:t>
            </a:r>
          </a:p>
        </p:txBody>
      </p:sp>
    </p:spTree>
    <p:extLst>
      <p:ext uri="{BB962C8B-B14F-4D97-AF65-F5344CB8AC3E}">
        <p14:creationId xmlns:p14="http://schemas.microsoft.com/office/powerpoint/2010/main" val="3073253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latin typeface="新細明體"/>
              </a:rPr>
              <a:t>隨手拍照不違法，但散布照片違法</a:t>
            </a:r>
            <a:br>
              <a:rPr lang="zh-TW" altLang="en-US">
                <a:latin typeface="新細明體"/>
              </a:rPr>
            </a:br>
            <a:endParaRPr lang="zh-TW" altLang="en-US" dirty="0">
              <a:latin typeface="新細明體"/>
            </a:endParaRPr>
          </a:p>
        </p:txBody>
      </p:sp>
      <p:sp>
        <p:nvSpPr>
          <p:cNvPr id="3" name="內容版面配置區 2"/>
          <p:cNvSpPr>
            <a:spLocks noGrp="1"/>
          </p:cNvSpPr>
          <p:nvPr>
            <p:ph idx="1"/>
          </p:nvPr>
        </p:nvSpPr>
        <p:spPr>
          <a:xfrm>
            <a:off x="1189738" y="2196071"/>
            <a:ext cx="10515600" cy="4351338"/>
          </a:xfrm>
        </p:spPr>
        <p:txBody>
          <a:bodyPr/>
          <a:lstStyle/>
          <a:p>
            <a:endParaRPr lang="zh-TW" altLang="en-US"/>
          </a:p>
        </p:txBody>
      </p:sp>
      <p:sp>
        <p:nvSpPr>
          <p:cNvPr id="4" name="文字方塊 3"/>
          <p:cNvSpPr txBox="1"/>
          <p:nvPr/>
        </p:nvSpPr>
        <p:spPr>
          <a:xfrm>
            <a:off x="4572000" y="3200400"/>
            <a:ext cx="3048000" cy="923330"/>
          </a:xfrm>
          <a:prstGeom prst="rect">
            <a:avLst/>
          </a:prstGeom>
        </p:spPr>
        <p:txBody>
          <a:bodyPr rtlCol="0">
            <a:spAutoFit/>
          </a:bodyPr>
          <a:lstStyle/>
          <a:p>
            <a:r>
              <a:rPr lang="en-US" altLang="ZH-TW">
                <a:hlinkClick r:id="rId3"/>
              </a:rPr>
              <a:t>http://www.ettoday.net/news/20130930/275979.htm</a:t>
            </a:r>
            <a:endParaRPr lang="zh-TW" altLang="en-US" dirty="0"/>
          </a:p>
          <a:p>
            <a:endParaRPr lang="en-US" altLang="zh-TW" dirty="0"/>
          </a:p>
        </p:txBody>
      </p:sp>
    </p:spTree>
    <p:extLst>
      <p:ext uri="{BB962C8B-B14F-4D97-AF65-F5344CB8AC3E}">
        <p14:creationId xmlns:p14="http://schemas.microsoft.com/office/powerpoint/2010/main" val="2435428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latin typeface="新細明體" charset="0"/>
                <a:ea typeface="PMingLiU" charset="0"/>
              </a:rPr>
              <a:t>未經本人同意  上網</a:t>
            </a:r>
            <a:r>
              <a:rPr lang="en-US" altLang="zh-TW" dirty="0">
                <a:latin typeface="PMingLiU" charset="0"/>
                <a:ea typeface="PMingLiU" charset="0"/>
              </a:rPr>
              <a:t>PO</a:t>
            </a:r>
            <a:r>
              <a:rPr lang="zh-TW" altLang="en-US" dirty="0">
                <a:latin typeface="新細明體" charset="0"/>
                <a:ea typeface="PMingLiU" charset="0"/>
              </a:rPr>
              <a:t>文或刊登相片</a:t>
            </a:r>
          </a:p>
        </p:txBody>
      </p:sp>
      <p:sp>
        <p:nvSpPr>
          <p:cNvPr id="3" name="內容版面配置區 2"/>
          <p:cNvSpPr>
            <a:spLocks noGrp="1"/>
          </p:cNvSpPr>
          <p:nvPr>
            <p:ph idx="1"/>
          </p:nvPr>
        </p:nvSpPr>
        <p:spPr/>
        <p:txBody>
          <a:bodyPr vert="horz" lIns="91440" tIns="45720" rIns="91440" bIns="45720" rtlCol="0" anchor="t">
            <a:normAutofit/>
          </a:bodyPr>
          <a:lstStyle/>
          <a:p>
            <a:pPr algn="just"/>
            <a:r>
              <a:rPr lang="zh-TW" altLang="en-US" dirty="0">
                <a:latin typeface="新細明體" charset="0"/>
              </a:rPr>
              <a:t>侵犯</a:t>
            </a:r>
            <a:r>
              <a:rPr lang="zh-TW" altLang="EN-US" dirty="0">
                <a:solidFill>
                  <a:srgbClr val="FF0000"/>
                </a:solidFill>
                <a:latin typeface="新細明體" charset="0"/>
              </a:rPr>
              <a:t>隱私權</a:t>
            </a:r>
            <a:r>
              <a:rPr lang="zh-TW" altLang="en-US" dirty="0">
                <a:latin typeface="新細明體" charset="0"/>
              </a:rPr>
              <a:t>及</a:t>
            </a:r>
            <a:r>
              <a:rPr lang="zh-TW" altLang="EN-US" dirty="0">
                <a:solidFill>
                  <a:srgbClr val="FF0000"/>
                </a:solidFill>
                <a:latin typeface="新細明體" charset="0"/>
              </a:rPr>
              <a:t>人身攻擊</a:t>
            </a:r>
          </a:p>
          <a:p>
            <a:r>
              <a:rPr lang="zh-TW" altLang="EN-US" dirty="0">
                <a:latin typeface="新細明體" charset="0"/>
              </a:rPr>
              <a:t>因糾紛或立場不同，侵害他人隱私或他人</a:t>
            </a:r>
            <a:r>
              <a:rPr lang="zh-TW" altLang="EN-US" dirty="0">
                <a:solidFill>
                  <a:srgbClr val="FF0000"/>
                </a:solidFill>
                <a:latin typeface="新細明體" charset="0"/>
              </a:rPr>
              <a:t>肖像權</a:t>
            </a:r>
            <a:r>
              <a:rPr lang="zh-TW" altLang="EN-US" dirty="0">
                <a:latin typeface="新細明體" charset="0"/>
              </a:rPr>
              <a:t>。</a:t>
            </a:r>
            <a:r>
              <a:rPr lang="zh-TW" altLang="en-US" dirty="0">
                <a:latin typeface="新細明體" charset="0"/>
              </a:rPr>
              <a:t/>
            </a:r>
            <a:br>
              <a:rPr lang="zh-TW" altLang="en-US" dirty="0">
                <a:latin typeface="新細明體" charset="0"/>
              </a:rPr>
            </a:br>
            <a:r>
              <a:rPr lang="en-US" altLang="EN-US" dirty="0">
                <a:solidFill>
                  <a:srgbClr val="000000"/>
                </a:solidFill>
                <a:latin typeface="新細明體"/>
              </a:rPr>
              <a:t>ex</a:t>
            </a:r>
            <a:r>
              <a:rPr lang="zh-TW" altLang="EN-US" dirty="0">
                <a:solidFill>
                  <a:srgbClr val="000000"/>
                </a:solidFill>
                <a:latin typeface="新細明體"/>
              </a:rPr>
              <a:t>.</a:t>
            </a:r>
            <a:r>
              <a:rPr lang="zh-TW" altLang="en-US" dirty="0">
                <a:solidFill>
                  <a:srgbClr val="000000"/>
                </a:solidFill>
                <a:latin typeface="新細明體"/>
              </a:rPr>
              <a:t> </a:t>
            </a:r>
            <a:r>
              <a:rPr lang="zh-TW" altLang="EN-US" dirty="0">
                <a:latin typeface="新細明體" charset="0"/>
              </a:rPr>
              <a:t>公布別人的真實姓名、電話、地址等。 </a:t>
            </a:r>
            <a:r>
              <a:rPr lang="zh-TW" altLang="en-US" dirty="0">
                <a:latin typeface="新細明體" charset="0"/>
              </a:rPr>
              <a:t/>
            </a:r>
            <a:br>
              <a:rPr lang="zh-TW" altLang="en-US" dirty="0">
                <a:latin typeface="新細明體" charset="0"/>
              </a:rPr>
            </a:br>
            <a:r>
              <a:rPr lang="zh-TW" altLang="EN-US" dirty="0">
                <a:latin typeface="新細明體" charset="0"/>
              </a:rPr>
              <a:t>煽動網友集體攻擊任一公司、網站、單位、個人等。 </a:t>
            </a:r>
            <a:r>
              <a:rPr lang="zh-TW" altLang="en-US" dirty="0">
                <a:latin typeface="新細明體" charset="0"/>
              </a:rPr>
              <a:t/>
            </a:r>
            <a:br>
              <a:rPr lang="zh-TW" altLang="en-US" dirty="0">
                <a:latin typeface="新細明體" charset="0"/>
              </a:rPr>
            </a:br>
            <a:r>
              <a:rPr lang="zh-TW" altLang="EN-US" dirty="0">
                <a:latin typeface="新細明體" charset="0"/>
              </a:rPr>
              <a:t>發表挑釁、謾罵、侮辱、人身攻擊的內容，破壞他人名譽。 </a:t>
            </a:r>
            <a:endParaRPr lang="en-US" altLang="zh-TW" dirty="0">
              <a:latin typeface="新細明體" charset="0"/>
            </a:endParaRPr>
          </a:p>
          <a:p>
            <a:r>
              <a:rPr lang="zh-TW" altLang="EN-US" dirty="0">
                <a:latin typeface="新細明體" charset="0"/>
              </a:rPr>
              <a:t>散播不實資訊及偏差誤導： </a:t>
            </a:r>
            <a:r>
              <a:rPr lang="zh-TW" altLang="en-US" dirty="0">
                <a:latin typeface="新細明體" charset="0"/>
              </a:rPr>
              <a:t/>
            </a:r>
            <a:br>
              <a:rPr lang="zh-TW" altLang="en-US" dirty="0">
                <a:latin typeface="新細明體" charset="0"/>
              </a:rPr>
            </a:br>
            <a:r>
              <a:rPr lang="zh-TW" altLang="EN-US" dirty="0">
                <a:latin typeface="新細明體" charset="0"/>
              </a:rPr>
              <a:t>散播網路謠言或未經證實的假消息。 </a:t>
            </a:r>
            <a:r>
              <a:rPr lang="zh-TW" altLang="en-US" dirty="0">
                <a:latin typeface="新細明體" charset="0"/>
              </a:rPr>
              <a:t/>
            </a:r>
            <a:br>
              <a:rPr lang="zh-TW" altLang="en-US" dirty="0">
                <a:latin typeface="新細明體" charset="0"/>
              </a:rPr>
            </a:br>
            <a:r>
              <a:rPr lang="zh-TW" altLang="EN-US" dirty="0">
                <a:latin typeface="新細明體" charset="0"/>
              </a:rPr>
              <a:t>假借怪力亂神，以訛傳訛。 </a:t>
            </a:r>
            <a:r>
              <a:rPr lang="zh-TW" altLang="en-US" dirty="0">
                <a:latin typeface="新細明體" charset="0"/>
              </a:rPr>
              <a:t/>
            </a:r>
            <a:br>
              <a:rPr lang="zh-TW" altLang="en-US" dirty="0">
                <a:latin typeface="新細明體" charset="0"/>
              </a:rPr>
            </a:br>
            <a:r>
              <a:rPr lang="zh-TW" altLang="EN-US" dirty="0">
                <a:solidFill>
                  <a:srgbClr val="FF0000"/>
                </a:solidFill>
                <a:latin typeface="新細明體" charset="0"/>
              </a:rPr>
              <a:t>教導自殺或自我戕害</a:t>
            </a:r>
            <a:r>
              <a:rPr lang="zh-TW" altLang="EN-US" dirty="0">
                <a:latin typeface="新細明體" charset="0"/>
              </a:rPr>
              <a:t>。 </a:t>
            </a:r>
            <a:r>
              <a:rPr lang="zh-TW" altLang="en-US" dirty="0"/>
              <a:t/>
            </a:r>
            <a:br>
              <a:rPr lang="zh-TW" altLang="en-US" dirty="0"/>
            </a:br>
            <a:endParaRPr lang="zh-TW" altLang="en-US" dirty="0"/>
          </a:p>
        </p:txBody>
      </p:sp>
    </p:spTree>
    <p:extLst>
      <p:ext uri="{BB962C8B-B14F-4D97-AF65-F5344CB8AC3E}">
        <p14:creationId xmlns:p14="http://schemas.microsoft.com/office/powerpoint/2010/main" val="2611537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sz="3600">
                <a:latin typeface="新細明體"/>
                <a:ea typeface="Microsoft JhengHei" charset="0"/>
              </a:rPr>
              <a:t>美食照上傳需要經過主廚同意</a:t>
            </a:r>
            <a:r>
              <a:rPr lang="zh-TW" altLang="en-US" dirty="0">
                <a:latin typeface="新細明體"/>
              </a:rPr>
              <a:t/>
            </a:r>
            <a:br>
              <a:rPr lang="zh-TW" altLang="en-US" dirty="0">
                <a:latin typeface="新細明體"/>
              </a:rPr>
            </a:br>
            <a:endParaRPr lang="zh-TW" altLang="en-US" dirty="0">
              <a:latin typeface="新細明體"/>
            </a:endParaRPr>
          </a:p>
        </p:txBody>
      </p:sp>
      <p:sp>
        <p:nvSpPr>
          <p:cNvPr id="3" name="內容版面配置區 2"/>
          <p:cNvSpPr>
            <a:spLocks noGrp="1"/>
          </p:cNvSpPr>
          <p:nvPr>
            <p:ph idx="1"/>
          </p:nvPr>
        </p:nvSpPr>
        <p:spPr/>
        <p:txBody>
          <a:bodyPr vert="horz" lIns="91440" tIns="45720" rIns="91440" bIns="45720" rtlCol="0" anchor="t">
            <a:normAutofit fontScale="85000" lnSpcReduction="20000"/>
          </a:bodyPr>
          <a:lstStyle/>
          <a:p>
            <a:pPr marL="0" indent="0">
              <a:buNone/>
            </a:pPr>
            <a:r>
              <a:rPr lang="zh-TW" altLang="en-US" dirty="0">
                <a:latin typeface="新細明體" charset="0"/>
              </a:rPr>
              <a:t>資料來源：</a:t>
            </a:r>
          </a:p>
          <a:p>
            <a:pPr marL="0" indent="0">
              <a:buNone/>
            </a:pPr>
            <a:r>
              <a:rPr lang="en-US" altLang="ZH-TW" dirty="0">
                <a:latin typeface="新細明體" charset="0"/>
                <a:hlinkClick r:id="rId3"/>
              </a:rPr>
              <a:t>http://tw.foodsourcings.com/news-3343/</a:t>
            </a:r>
            <a:endParaRPr lang="zh-TW" altLang="ZH-TW" dirty="0">
              <a:latin typeface="新細明體" charset="0"/>
            </a:endParaRPr>
          </a:p>
          <a:p>
            <a:pPr marL="0" indent="0">
              <a:buNone/>
            </a:pPr>
            <a:r>
              <a:rPr lang="en-US" altLang="zh-TW" dirty="0">
                <a:latin typeface="新細明體" charset="0"/>
              </a:rPr>
              <a:t>http://www.news.seehua.com/?p=83721</a:t>
            </a:r>
          </a:p>
          <a:p>
            <a:pPr marL="0" indent="0">
              <a:buNone/>
            </a:pPr>
            <a:r>
              <a:rPr lang="zh-TW" altLang="en-US" dirty="0">
                <a:solidFill>
                  <a:srgbClr val="333333"/>
                </a:solidFill>
                <a:latin typeface="Arial" charset="0"/>
              </a:rPr>
              <a:t>不少人在享用美食前都有拍照上傳至社交媒體的習惯，甚至已成必做之事。但如果身在德國，這一動作隨時會造成拍攝者被告。</a:t>
            </a:r>
          </a:p>
          <a:p>
            <a:pPr marL="0" indent="0">
              <a:buNone/>
            </a:pPr>
            <a:r>
              <a:rPr lang="zh-TW" altLang="en-US" dirty="0">
                <a:solidFill>
                  <a:srgbClr val="333333"/>
                </a:solidFill>
                <a:latin typeface="Arial" charset="0"/>
              </a:rPr>
              <a:t>近日，德國的版權法當中新添了一項食物類範疇。新規定中，在大快朵颐之前為食物拍照上傳至網絡，很可能會被認定為侵權行為。有厨師表示，網上許多照片侵犯了創作版權。</a:t>
            </a:r>
          </a:p>
          <a:p>
            <a:pPr marL="0" indent="0">
              <a:buNone/>
            </a:pPr>
            <a:r>
              <a:rPr lang="zh-TW" altLang="en-US" dirty="0">
                <a:solidFill>
                  <a:srgbClr val="333333"/>
                </a:solidFill>
                <a:latin typeface="Arial" charset="0"/>
              </a:rPr>
              <a:t>在根據</a:t>
            </a:r>
            <a:r>
              <a:rPr lang="en-US" altLang="zh-TW" dirty="0">
                <a:solidFill>
                  <a:srgbClr val="333333"/>
                </a:solidFill>
                <a:latin typeface="Arial" charset="0"/>
              </a:rPr>
              <a:t>2013</a:t>
            </a:r>
            <a:r>
              <a:rPr lang="zh-TW" altLang="en-US" dirty="0">
                <a:solidFill>
                  <a:srgbClr val="333333"/>
                </a:solidFill>
                <a:latin typeface="Arial" charset="0"/>
              </a:rPr>
              <a:t>年</a:t>
            </a:r>
            <a:r>
              <a:rPr lang="en-US" altLang="zh-TW" dirty="0">
                <a:solidFill>
                  <a:srgbClr val="333333"/>
                </a:solidFill>
                <a:latin typeface="Arial" charset="0"/>
              </a:rPr>
              <a:t>11</a:t>
            </a:r>
            <a:r>
              <a:rPr lang="zh-TW" altLang="en-US" dirty="0">
                <a:solidFill>
                  <a:srgbClr val="333333"/>
                </a:solidFill>
                <a:latin typeface="Arial" charset="0"/>
              </a:rPr>
              <a:t>月通過的法例，在個別情况下連分享照片都屬違法，因食物的擺盤、設計等都屬於廚師的創作作品，所以要拍攝或分享這些食物的照片，需先獲得廚師的許可。</a:t>
            </a:r>
          </a:p>
          <a:p>
            <a:pPr marL="0" indent="0">
              <a:buNone/>
            </a:pPr>
            <a:r>
              <a:rPr lang="zh-TW" altLang="en-US" dirty="0">
                <a:solidFill>
                  <a:srgbClr val="333333"/>
                </a:solidFill>
                <a:latin typeface="Arial" charset="0"/>
              </a:rPr>
              <a:t>而在這項法例下，如果廚師向法庭提出訴訟並定罪，那被告者將會處以數百至數千歐元的罰款。</a:t>
            </a:r>
          </a:p>
          <a:p>
            <a:endParaRPr lang="en-US" altLang="zh-TW" dirty="0">
              <a:latin typeface="新細明體" charset="0"/>
            </a:endParaRPr>
          </a:p>
        </p:txBody>
      </p:sp>
    </p:spTree>
    <p:extLst>
      <p:ext uri="{BB962C8B-B14F-4D97-AF65-F5344CB8AC3E}">
        <p14:creationId xmlns:p14="http://schemas.microsoft.com/office/powerpoint/2010/main" val="2593632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latin typeface="新細明體"/>
              </a:rPr>
              <a:t>散布不雅照是否違法</a:t>
            </a:r>
            <a:endParaRPr lang="zh-TW" altLang="en-US" dirty="0">
              <a:latin typeface="新細明體"/>
            </a:endParaRPr>
          </a:p>
        </p:txBody>
      </p:sp>
      <p:sp>
        <p:nvSpPr>
          <p:cNvPr id="3" name="內容版面配置區 2"/>
          <p:cNvSpPr>
            <a:spLocks noGrp="1"/>
          </p:cNvSpPr>
          <p:nvPr>
            <p:ph idx="1"/>
          </p:nvPr>
        </p:nvSpPr>
        <p:spPr/>
        <p:txBody>
          <a:bodyPr vert="horz" lIns="91440" tIns="45720" rIns="91440" bIns="45720" rtlCol="0" anchor="t">
            <a:normAutofit/>
          </a:bodyPr>
          <a:lstStyle/>
          <a:p>
            <a:pPr marL="0" indent="0">
              <a:buNone/>
            </a:pPr>
            <a:r>
              <a:rPr lang="zh-TW" altLang="EN-US" sz="3200" dirty="0">
                <a:latin typeface="新細明體" charset="0"/>
              </a:rPr>
              <a:t>    李宗瑞那時候的事件大家因該還記得十分清楚，如果破解後並散播這些不雅照就會有觸法的行為</a:t>
            </a:r>
          </a:p>
          <a:p>
            <a:r>
              <a:rPr lang="zh-TW" altLang="EN-US" sz="3200" dirty="0">
                <a:latin typeface="新細明體" charset="0"/>
              </a:rPr>
              <a:t>散播不雅照會觸犯</a:t>
            </a:r>
            <a:r>
              <a:rPr lang="zh-TW" altLang="EN-US" sz="3200" dirty="0">
                <a:solidFill>
                  <a:srgbClr val="C00000"/>
                </a:solidFill>
                <a:latin typeface="新細明體" charset="0"/>
              </a:rPr>
              <a:t>刑法第</a:t>
            </a:r>
            <a:r>
              <a:rPr lang="en-US" altLang="ZH-TW" sz="3200" dirty="0">
                <a:solidFill>
                  <a:srgbClr val="C00000"/>
                </a:solidFill>
                <a:latin typeface="新細明體" charset="0"/>
              </a:rPr>
              <a:t>235</a:t>
            </a:r>
            <a:r>
              <a:rPr lang="zh-TW" altLang="EN-US" sz="3200" dirty="0">
                <a:solidFill>
                  <a:srgbClr val="C00000"/>
                </a:solidFill>
                <a:latin typeface="新細明體" charset="0"/>
              </a:rPr>
              <a:t>條</a:t>
            </a:r>
            <a:r>
              <a:rPr lang="zh-TW" altLang="en-US" sz="3200" dirty="0">
                <a:latin typeface="新細明體" charset="0"/>
              </a:rPr>
              <a:t>，</a:t>
            </a:r>
            <a:r>
              <a:rPr lang="zh-TW" altLang="EN-US" sz="3200" dirty="0">
                <a:latin typeface="新細明體" charset="0"/>
              </a:rPr>
              <a:t>由於</a:t>
            </a:r>
            <a:r>
              <a:rPr lang="zh-TW" altLang="en-US" sz="3200" dirty="0">
                <a:latin typeface="新細明體" charset="0"/>
              </a:rPr>
              <a:t>整條</a:t>
            </a:r>
            <a:r>
              <a:rPr lang="zh-TW" altLang="EN-US" sz="3200" dirty="0">
                <a:latin typeface="新細明體" charset="0"/>
              </a:rPr>
              <a:t>文</a:t>
            </a:r>
            <a:r>
              <a:rPr lang="zh-TW" altLang="en-US" sz="3200" dirty="0">
                <a:latin typeface="新細明體" charset="0"/>
              </a:rPr>
              <a:t>太長了所以我就</a:t>
            </a:r>
            <a:r>
              <a:rPr lang="zh-TW" altLang="EN-US" sz="3200" dirty="0">
                <a:latin typeface="新細明體" charset="0"/>
              </a:rPr>
              <a:t>簡單的說明</a:t>
            </a:r>
            <a:r>
              <a:rPr lang="zh-TW" altLang="en-US" sz="3200" dirty="0">
                <a:latin typeface="新細明體" charset="0"/>
              </a:rPr>
              <a:t>，</a:t>
            </a:r>
            <a:r>
              <a:rPr lang="zh-TW" altLang="EN-US" sz="3200" dirty="0">
                <a:latin typeface="新細明體" charset="0"/>
              </a:rPr>
              <a:t>只要有</a:t>
            </a:r>
            <a:r>
              <a:rPr lang="zh-TW" altLang="en-US" sz="3200" dirty="0">
                <a:latin typeface="新細明體" charset="0"/>
              </a:rPr>
              <a:t>猥瑣的照片或影片</a:t>
            </a:r>
            <a:r>
              <a:rPr lang="zh-TW" altLang="EN-US" sz="3200" dirty="0">
                <a:latin typeface="新細明體" charset="0"/>
              </a:rPr>
              <a:t>發</a:t>
            </a:r>
            <a:r>
              <a:rPr lang="zh-TW" altLang="en-US" sz="3200" dirty="0">
                <a:latin typeface="新細明體" charset="0"/>
              </a:rPr>
              <a:t>布</a:t>
            </a:r>
            <a:r>
              <a:rPr lang="zh-TW" altLang="EN-US" sz="3200" dirty="0">
                <a:latin typeface="新細明體" charset="0"/>
              </a:rPr>
              <a:t>出去</a:t>
            </a:r>
            <a:r>
              <a:rPr lang="zh-TW" altLang="en-US" sz="3200" dirty="0">
                <a:latin typeface="新細明體" charset="0"/>
              </a:rPr>
              <a:t>就會</a:t>
            </a:r>
            <a:r>
              <a:rPr lang="zh-TW" altLang="EN-US" sz="3200" dirty="0">
                <a:latin typeface="新細明體" charset="0"/>
              </a:rPr>
              <a:t>坐牢以及</a:t>
            </a:r>
            <a:r>
              <a:rPr lang="zh-TW" altLang="en-US" sz="3200" dirty="0">
                <a:latin typeface="新細明體" charset="0"/>
              </a:rPr>
              <a:t>罰</a:t>
            </a:r>
            <a:r>
              <a:rPr lang="zh-TW" altLang="EN-US" sz="3200" dirty="0">
                <a:latin typeface="新細明體" charset="0"/>
              </a:rPr>
              <a:t>鍰</a:t>
            </a:r>
            <a:r>
              <a:rPr lang="zh-TW" altLang="en-US" sz="3200" dirty="0">
                <a:latin typeface="新細明體" charset="0"/>
              </a:rPr>
              <a:t>。</a:t>
            </a:r>
            <a:endParaRPr lang="en-US" altLang="EN-US" sz="3200" dirty="0">
              <a:latin typeface="新細明體" charset="0"/>
            </a:endParaRPr>
          </a:p>
          <a:p>
            <a:r>
              <a:rPr lang="zh-TW" altLang="EN-US" sz="3200" dirty="0">
                <a:latin typeface="新細明體"/>
              </a:rPr>
              <a:t>所</a:t>
            </a:r>
            <a:r>
              <a:rPr lang="zh-TW" altLang="en-US" sz="3200" dirty="0">
                <a:latin typeface="新細明體"/>
              </a:rPr>
              <a:t>以當初</a:t>
            </a:r>
            <a:r>
              <a:rPr lang="zh-TW" altLang="EN-US" sz="3200" dirty="0">
                <a:latin typeface="新細明體"/>
              </a:rPr>
              <a:t>李</a:t>
            </a:r>
            <a:r>
              <a:rPr lang="zh-TW" altLang="en-US" sz="3200" dirty="0">
                <a:latin typeface="新細明體"/>
              </a:rPr>
              <a:t>宗瑞的</a:t>
            </a:r>
            <a:r>
              <a:rPr lang="zh-TW" altLang="EN-US" sz="3200" dirty="0">
                <a:latin typeface="新細明體"/>
              </a:rPr>
              <a:t>照片一</a:t>
            </a:r>
            <a:r>
              <a:rPr lang="zh-TW" altLang="en-US" sz="3200" dirty="0">
                <a:latin typeface="新細明體"/>
              </a:rPr>
              <a:t>散</a:t>
            </a:r>
            <a:r>
              <a:rPr lang="zh-TW" altLang="EN-US" sz="3200" dirty="0">
                <a:latin typeface="新細明體"/>
              </a:rPr>
              <a:t>播</a:t>
            </a:r>
            <a:r>
              <a:rPr lang="zh-TW" altLang="en-US" sz="3200" dirty="0">
                <a:latin typeface="新細明體"/>
              </a:rPr>
              <a:t>出</a:t>
            </a:r>
            <a:r>
              <a:rPr lang="zh-TW" altLang="EN-US" sz="3200" dirty="0">
                <a:latin typeface="新細明體"/>
              </a:rPr>
              <a:t>去後</a:t>
            </a:r>
            <a:r>
              <a:rPr lang="zh-TW" altLang="en-US" sz="3200" dirty="0">
                <a:latin typeface="新細明體"/>
              </a:rPr>
              <a:t>不</a:t>
            </a:r>
            <a:r>
              <a:rPr lang="zh-TW" altLang="EN-US" sz="3200" dirty="0">
                <a:latin typeface="新細明體"/>
              </a:rPr>
              <a:t>到幾</a:t>
            </a:r>
            <a:r>
              <a:rPr lang="zh-TW" altLang="en-US" sz="3200" dirty="0">
                <a:latin typeface="新細明體"/>
              </a:rPr>
              <a:t>個月就</a:t>
            </a:r>
            <a:r>
              <a:rPr lang="zh-TW" altLang="EN-US" sz="3200" dirty="0">
                <a:latin typeface="新細明體"/>
              </a:rPr>
              <a:t>平息的原因就是因</a:t>
            </a:r>
            <a:r>
              <a:rPr lang="zh-TW" altLang="en-US" sz="3200" dirty="0">
                <a:latin typeface="新細明體"/>
              </a:rPr>
              <a:t>為當初</a:t>
            </a:r>
            <a:r>
              <a:rPr lang="zh-TW" altLang="EN-US" sz="3200" dirty="0">
                <a:latin typeface="新細明體"/>
              </a:rPr>
              <a:t>散</a:t>
            </a:r>
            <a:r>
              <a:rPr lang="zh-TW" altLang="en-US" sz="3200" dirty="0">
                <a:latin typeface="新細明體"/>
              </a:rPr>
              <a:t>播的</a:t>
            </a:r>
            <a:r>
              <a:rPr lang="zh-TW" altLang="EN-US" sz="3200" dirty="0">
                <a:latin typeface="新細明體"/>
              </a:rPr>
              <a:t>人都</a:t>
            </a:r>
            <a:r>
              <a:rPr lang="zh-TW" altLang="en-US" sz="3200" dirty="0">
                <a:latin typeface="新細明體"/>
              </a:rPr>
              <a:t>被告</a:t>
            </a:r>
            <a:r>
              <a:rPr lang="zh-TW" altLang="EN-US" sz="3200" dirty="0">
                <a:latin typeface="新細明體"/>
              </a:rPr>
              <a:t>都</a:t>
            </a:r>
            <a:r>
              <a:rPr lang="zh-TW" altLang="en-US" sz="3200" dirty="0">
                <a:latin typeface="新細明體"/>
              </a:rPr>
              <a:t>被</a:t>
            </a:r>
            <a:r>
              <a:rPr lang="zh-TW" altLang="EN-US" sz="3200" dirty="0">
                <a:solidFill>
                  <a:srgbClr val="FF0000"/>
                </a:solidFill>
                <a:latin typeface="新細明體"/>
              </a:rPr>
              <a:t>約談</a:t>
            </a:r>
            <a:r>
              <a:rPr lang="zh-TW" altLang="EN-US" sz="3200" dirty="0">
                <a:latin typeface="新細明體"/>
              </a:rPr>
              <a:t>了</a:t>
            </a:r>
            <a:r>
              <a:rPr lang="zh-TW" altLang="en-US" sz="3200" dirty="0">
                <a:latin typeface="新細明體"/>
              </a:rPr>
              <a:t>，</a:t>
            </a:r>
            <a:r>
              <a:rPr lang="zh-TW" altLang="EN-US" sz="3200" dirty="0">
                <a:latin typeface="新細明體"/>
              </a:rPr>
              <a:t>導致</a:t>
            </a:r>
            <a:r>
              <a:rPr lang="zh-TW" altLang="en-US" sz="3200" dirty="0">
                <a:latin typeface="新細明體"/>
              </a:rPr>
              <a:t>此</a:t>
            </a:r>
            <a:r>
              <a:rPr lang="zh-TW" altLang="EN-US" sz="3200" dirty="0">
                <a:latin typeface="新細明體"/>
              </a:rPr>
              <a:t>事件很</a:t>
            </a:r>
            <a:r>
              <a:rPr lang="zh-TW" altLang="en-US" sz="3200" dirty="0">
                <a:latin typeface="新細明體"/>
              </a:rPr>
              <a:t>快就被</a:t>
            </a:r>
            <a:r>
              <a:rPr lang="zh-TW" altLang="EN-US" sz="3200" dirty="0">
                <a:latin typeface="新細明體"/>
              </a:rPr>
              <a:t>平息</a:t>
            </a:r>
            <a:endParaRPr lang="en-US" altLang="EN-US" sz="3200" dirty="0">
              <a:latin typeface="新細明體"/>
            </a:endParaRPr>
          </a:p>
          <a:p>
            <a:endParaRPr lang="zh-TW" altLang="en-US" sz="3200" dirty="0">
              <a:latin typeface="MingLiU" charset="0"/>
            </a:endParaRPr>
          </a:p>
        </p:txBody>
      </p:sp>
    </p:spTree>
    <p:extLst>
      <p:ext uri="{BB962C8B-B14F-4D97-AF65-F5344CB8AC3E}">
        <p14:creationId xmlns:p14="http://schemas.microsoft.com/office/powerpoint/2010/main" val="1035795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71693" y="365125"/>
            <a:ext cx="10515600" cy="1325563"/>
          </a:xfrm>
        </p:spPr>
        <p:txBody>
          <a:bodyPr>
            <a:normAutofit fontScale="90000"/>
          </a:bodyPr>
          <a:lstStyle/>
          <a:p>
            <a:r>
              <a:rPr lang="zh-TW" altLang="EN-US" dirty="0">
                <a:solidFill>
                  <a:srgbClr val="000000"/>
                </a:solidFill>
                <a:latin typeface="Helvetica" charset="0"/>
              </a:rPr>
              <a:t>新版個資法上路，</a:t>
            </a:r>
            <a:r>
              <a:rPr lang="en-US" altLang="ZH-TW" dirty="0">
                <a:solidFill>
                  <a:srgbClr val="000000"/>
                </a:solidFill>
                <a:latin typeface="Helvetica" charset="0"/>
              </a:rPr>
              <a:t>4</a:t>
            </a:r>
            <a:r>
              <a:rPr lang="zh-TW" altLang="EN-US" dirty="0">
                <a:solidFill>
                  <a:srgbClr val="000000"/>
                </a:solidFill>
                <a:latin typeface="Helvetica" charset="0"/>
              </a:rPr>
              <a:t>個重點、</a:t>
            </a:r>
            <a:r>
              <a:rPr lang="en-US" altLang="ZH-TW" dirty="0">
                <a:solidFill>
                  <a:srgbClr val="000000"/>
                </a:solidFill>
                <a:latin typeface="Helvetica" charset="0"/>
              </a:rPr>
              <a:t>8</a:t>
            </a:r>
            <a:r>
              <a:rPr lang="zh-TW" altLang="EN-US" dirty="0">
                <a:solidFill>
                  <a:srgbClr val="000000"/>
                </a:solidFill>
                <a:latin typeface="Helvetica" charset="0"/>
              </a:rPr>
              <a:t>大案例，認識網路歌人資料保護問題</a:t>
            </a:r>
            <a:r>
              <a:rPr lang="zh-TW" altLang="en-US" dirty="0">
                <a:solidFill>
                  <a:srgbClr val="000000"/>
                </a:solidFill>
                <a:latin typeface="Helvetica" charset="0"/>
              </a:rPr>
              <a:t/>
            </a:r>
            <a:br>
              <a:rPr lang="zh-TW" altLang="en-US" dirty="0">
                <a:solidFill>
                  <a:srgbClr val="000000"/>
                </a:solidFill>
                <a:latin typeface="Helvetica" charset="0"/>
              </a:rPr>
            </a:br>
            <a:endParaRPr lang="zh-TW" altLang="en-US" dirty="0"/>
          </a:p>
        </p:txBody>
      </p:sp>
      <p:sp>
        <p:nvSpPr>
          <p:cNvPr id="3" name="內容版面配置區 2"/>
          <p:cNvSpPr>
            <a:spLocks noGrp="1"/>
          </p:cNvSpPr>
          <p:nvPr>
            <p:ph idx="1"/>
          </p:nvPr>
        </p:nvSpPr>
        <p:spPr/>
        <p:txBody>
          <a:bodyPr vert="horz" lIns="91440" tIns="45720" rIns="91440" bIns="45720" rtlCol="0" anchor="t">
            <a:normAutofit/>
          </a:bodyPr>
          <a:lstStyle/>
          <a:p>
            <a:r>
              <a:rPr lang="en-US" altLang="zh-TW" dirty="0">
                <a:latin typeface="新細明體" charset="0"/>
                <a:hlinkClick r:id="rId3"/>
              </a:rPr>
              <a:t>http://www.techbang.com/posts/10878-law-of-personal-data-protection-of-the-interests-of-you-and-me-on-several-networks-of-common-funding-legal-issues-pchome-201-science-and-technology?page=2</a:t>
            </a:r>
            <a:endParaRPr lang="zh-TW" altLang="en-US" dirty="0">
              <a:latin typeface="新細明體" charset="0"/>
            </a:endParaRPr>
          </a:p>
          <a:p>
            <a:endParaRPr lang="zh-TW" altLang="en-US" dirty="0">
              <a:latin typeface="新細明體" charset="0"/>
            </a:endParaRPr>
          </a:p>
        </p:txBody>
      </p:sp>
    </p:spTree>
    <p:extLst>
      <p:ext uri="{BB962C8B-B14F-4D97-AF65-F5344CB8AC3E}">
        <p14:creationId xmlns:p14="http://schemas.microsoft.com/office/powerpoint/2010/main" val="3164476394"/>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寬螢幕</PresentationFormat>
  <Paragraphs>0</Paragraphs>
  <Slides>9</Slides>
  <Notes>9</Notes>
  <HiddenSlides>0</HiddenSlides>
  <MMClips>0</MMClips>
  <ScaleCrop>false</ScaleCrop>
  <HeadingPairs>
    <vt:vector size="4" baseType="variant">
      <vt:variant>
        <vt:lpstr>佈景主題</vt:lpstr>
      </vt:variant>
      <vt:variant>
        <vt:i4>1</vt:i4>
      </vt:variant>
      <vt:variant>
        <vt:lpstr>投影片標題</vt:lpstr>
      </vt:variant>
      <vt:variant>
        <vt:i4>9</vt:i4>
      </vt:variant>
    </vt:vector>
  </HeadingPairs>
  <TitlesOfParts>
    <vt:vector size="10" baseType="lpstr">
      <vt:lpstr>Office 佈景主題</vt:lpstr>
      <vt:lpstr>隨手拍照PO上網，違法了嗎?</vt:lpstr>
      <vt:lpstr>隨手拍照解救乞丐兒童  (新聞)</vt:lpstr>
      <vt:lpstr>阿帕契事件</vt:lpstr>
      <vt:lpstr>攝影常見的相關法律</vt:lpstr>
      <vt:lpstr>隨手拍照不違法，但散布照片違法 </vt:lpstr>
      <vt:lpstr>未經本人同意  上網PO文或刊登相片</vt:lpstr>
      <vt:lpstr>美食照上傳需要經過主廚同意 </vt:lpstr>
      <vt:lpstr>散布不雅照是否違法</vt:lpstr>
      <vt:lpstr>新版個資法上路，4個重點、8大案例，認識網路歌人資料保護問題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先各自找一篇有相關的題目</dc:title>
  <dc:creator/>
  <cp:lastModifiedBy/>
  <cp:revision>13</cp:revision>
  <dcterms:created xsi:type="dcterms:W3CDTF">2012-07-30T21:28:29Z</dcterms:created>
  <dcterms:modified xsi:type="dcterms:W3CDTF">2015-10-14T06:49:05Z</dcterms:modified>
</cp:coreProperties>
</file>