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BC87B7-07CF-4AE9-B3F9-FC24D199FF56}" type="datetimeFigureOut">
              <a:rPr lang="zh-TW" altLang="en-US" smtClean="0"/>
              <a:t>2011/10/24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7AF13-36E1-4937-85F1-AD9F079237C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229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dirty="0" smtClean="0"/>
              <a:t>工程與社會專題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                     </a:t>
            </a:r>
            <a:r>
              <a:rPr lang="zh-TW" altLang="en-US" sz="3600" dirty="0" smtClean="0"/>
              <a:t>討論議題</a:t>
            </a:r>
            <a:r>
              <a:rPr lang="en-US" altLang="zh-TW" sz="3600" dirty="0" smtClean="0"/>
              <a:t>E</a:t>
            </a:r>
            <a:r>
              <a:rPr lang="zh-TW" altLang="en-US" sz="3600" dirty="0" smtClean="0"/>
              <a:t>  第四組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00034" y="2000240"/>
            <a:ext cx="7772400" cy="4572032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/>
              <a:t>班級                   學號                   姓名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資工四</a:t>
            </a:r>
            <a:r>
              <a:rPr lang="zh-TW" altLang="en-US" dirty="0" smtClean="0"/>
              <a:t>乙         </a:t>
            </a:r>
            <a:r>
              <a:rPr lang="en-US" altLang="zh-TW" dirty="0" smtClean="0"/>
              <a:t>497G0041</a:t>
            </a:r>
            <a:r>
              <a:rPr lang="zh-TW" altLang="en-US" dirty="0" smtClean="0"/>
              <a:t>          高伍彥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資工四</a:t>
            </a:r>
            <a:r>
              <a:rPr lang="zh-TW" altLang="en-US" dirty="0" smtClean="0"/>
              <a:t>乙         </a:t>
            </a:r>
            <a:r>
              <a:rPr lang="en-US" altLang="zh-TW" dirty="0" smtClean="0"/>
              <a:t>497G0043</a:t>
            </a:r>
            <a:r>
              <a:rPr lang="zh-TW" altLang="en-US" dirty="0" smtClean="0"/>
              <a:t>          許紹沂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資工四</a:t>
            </a:r>
            <a:r>
              <a:rPr lang="zh-TW" altLang="en-US" dirty="0" smtClean="0"/>
              <a:t>乙   </a:t>
            </a:r>
            <a:r>
              <a:rPr lang="zh-TW" altLang="en-US" dirty="0" smtClean="0"/>
              <a:t>    </a:t>
            </a:r>
            <a:r>
              <a:rPr lang="zh-TW" altLang="en-US" dirty="0" smtClean="0"/>
              <a:t>  </a:t>
            </a:r>
            <a:r>
              <a:rPr lang="en-US" altLang="zh-TW" dirty="0" smtClean="0"/>
              <a:t>497G0055</a:t>
            </a:r>
            <a:r>
              <a:rPr lang="zh-TW" altLang="en-US" dirty="0" smtClean="0"/>
              <a:t>          陳識翔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資工四</a:t>
            </a:r>
            <a:r>
              <a:rPr lang="zh-TW" altLang="en-US" dirty="0" smtClean="0"/>
              <a:t>乙   </a:t>
            </a:r>
            <a:r>
              <a:rPr lang="zh-TW" altLang="en-US" dirty="0" smtClean="0"/>
              <a:t> </a:t>
            </a:r>
            <a:r>
              <a:rPr lang="zh-TW" altLang="en-US" dirty="0" smtClean="0"/>
              <a:t>     </a:t>
            </a:r>
            <a:r>
              <a:rPr lang="en-US" altLang="zh-TW" dirty="0" smtClean="0"/>
              <a:t>497G0113</a:t>
            </a:r>
            <a:r>
              <a:rPr lang="zh-TW" altLang="en-US" dirty="0" smtClean="0"/>
              <a:t>          陳義邦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資工四</a:t>
            </a:r>
            <a:r>
              <a:rPr lang="zh-TW" altLang="en-US" dirty="0" smtClean="0"/>
              <a:t>甲         </a:t>
            </a:r>
            <a:r>
              <a:rPr lang="en-US" altLang="zh-TW" dirty="0" smtClean="0"/>
              <a:t>497G0065</a:t>
            </a:r>
            <a:r>
              <a:rPr lang="zh-TW" altLang="en-US" dirty="0" smtClean="0"/>
              <a:t>          郭蕙瑄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資工四</a:t>
            </a:r>
            <a:r>
              <a:rPr lang="zh-TW" altLang="en-US" dirty="0" smtClean="0"/>
              <a:t>甲         </a:t>
            </a:r>
            <a:r>
              <a:rPr lang="en-US" altLang="zh-TW" dirty="0" smtClean="0"/>
              <a:t>497G0079</a:t>
            </a:r>
            <a:r>
              <a:rPr lang="zh-TW" altLang="en-US" dirty="0" smtClean="0"/>
              <a:t>          陳金村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END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8643998" cy="5072098"/>
          </a:xfrm>
        </p:spPr>
        <p:txBody>
          <a:bodyPr/>
          <a:lstStyle/>
          <a:p>
            <a:pPr marL="514350" indent="-514350" algn="l"/>
            <a:r>
              <a:rPr lang="en-US" altLang="zh-TW" dirty="0" smtClean="0"/>
              <a:t>1.</a:t>
            </a:r>
            <a:r>
              <a:rPr lang="zh-TW" altLang="en-US" dirty="0" smtClean="0"/>
              <a:t>「</a:t>
            </a:r>
            <a:r>
              <a:rPr lang="zh-TW" altLang="en-US" dirty="0" smtClean="0"/>
              <a:t>第三代通信技術專利權」這是一個看不到摸不到的技術，為什麼可以申請專利權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 marL="514350" indent="-514350" algn="l"/>
            <a:endParaRPr lang="en-US" altLang="zh-TW" dirty="0" smtClean="0"/>
          </a:p>
          <a:p>
            <a:pPr marL="514350" indent="-514350" algn="l"/>
            <a:r>
              <a:rPr lang="zh-TW" altLang="en-US" dirty="0" smtClean="0"/>
              <a:t>組員報告</a:t>
            </a:r>
            <a:r>
              <a:rPr lang="zh-TW" altLang="en-US" dirty="0" smtClean="0"/>
              <a:t>：就</a:t>
            </a:r>
            <a:r>
              <a:rPr lang="zh-TW" altLang="en-US" dirty="0" smtClean="0"/>
              <a:t>像是智慧財產權一樣需要被保護</a:t>
            </a:r>
            <a:r>
              <a:rPr lang="zh-TW" altLang="en-US" dirty="0" smtClean="0"/>
              <a:t>的</a:t>
            </a:r>
            <a:endParaRPr lang="en-US" altLang="zh-TW" dirty="0" smtClean="0"/>
          </a:p>
          <a:p>
            <a:pPr marL="514350" indent="-514350" algn="l"/>
            <a:endParaRPr lang="en-US" altLang="zh-TW" dirty="0" smtClean="0"/>
          </a:p>
          <a:p>
            <a:pPr marL="514350" indent="-514350" algn="l"/>
            <a:r>
              <a:rPr lang="zh-TW" altLang="en-US" dirty="0" smtClean="0"/>
              <a:t>總結：「智慧財產權」同時也是一種「無體財產權」，亦即其保護客體並無一定之有形物體，純屬法律上抽象存在之概念</a:t>
            </a:r>
            <a:r>
              <a:rPr lang="zh-TW" altLang="en-US" dirty="0" smtClean="0"/>
              <a:t>。就如同</a:t>
            </a:r>
            <a:r>
              <a:rPr lang="zh-TW" altLang="en-US" dirty="0" smtClean="0"/>
              <a:t>「第三代通信技術」一樣，所以它理當可以申請專利權。</a:t>
            </a:r>
            <a:endParaRPr lang="en-US" altLang="zh-TW" dirty="0" smtClean="0"/>
          </a:p>
          <a:p>
            <a:pPr marL="514350" indent="-514350" algn="l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85728"/>
            <a:ext cx="8643998" cy="500066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TW" dirty="0" smtClean="0"/>
              <a:t>2. </a:t>
            </a:r>
            <a:r>
              <a:rPr lang="zh-TW" altLang="en-US" dirty="0" smtClean="0"/>
              <a:t>所謂的專利所有權是什麼？代表的涵義為何？為什麼要去申請，沒有申請會怎樣嗎</a:t>
            </a:r>
            <a:r>
              <a:rPr lang="zh-TW" altLang="en-US" dirty="0" smtClean="0"/>
              <a:t>？ </a:t>
            </a:r>
            <a:endParaRPr lang="en-US" altLang="zh-TW" dirty="0" smtClean="0"/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</a:t>
            </a:r>
            <a:r>
              <a:rPr lang="zh-TW" altLang="en-US" dirty="0" smtClean="0"/>
              <a:t>              簡單</a:t>
            </a:r>
            <a:r>
              <a:rPr lang="zh-TW" altLang="en-US" dirty="0" smtClean="0"/>
              <a:t>的說，如果你擁有一個可以在熱帶地區栽種寒帶作物的方法，同時很幸運的，這個方法被中華民國政府給予專利保護，那麼，如果有人想在高屏地區</a:t>
            </a:r>
            <a:r>
              <a:rPr lang="en-US" altLang="zh-TW" dirty="0" smtClean="0"/>
              <a:t>(</a:t>
            </a:r>
            <a:r>
              <a:rPr lang="zh-TW" altLang="en-US" dirty="0" smtClean="0"/>
              <a:t>屬於熱帶地區</a:t>
            </a:r>
            <a:r>
              <a:rPr lang="en-US" altLang="zh-TW" dirty="0" smtClean="0"/>
              <a:t>)</a:t>
            </a:r>
            <a:r>
              <a:rPr lang="zh-TW" altLang="en-US" dirty="0" smtClean="0"/>
              <a:t>種植某種寒帶作物，他就必需先經過你的「授權」，在取得你的同意以後才可以開始栽種。如果有人未經你的同意，就擅自在高屏地區栽種起某些具高經濟價值的寒帶作物，這就算是「侵權」行為，是必需接受某種程度的處罰的</a:t>
            </a:r>
            <a:r>
              <a:rPr lang="zh-TW" altLang="en-US" dirty="0" smtClean="0"/>
              <a:t>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85728"/>
            <a:ext cx="8929718" cy="6357982"/>
          </a:xfrm>
        </p:spPr>
        <p:txBody>
          <a:bodyPr/>
          <a:lstStyle/>
          <a:p>
            <a:pPr algn="l"/>
            <a:r>
              <a:rPr lang="en-US" altLang="zh-TW" dirty="0" smtClean="0"/>
              <a:t>3. </a:t>
            </a:r>
            <a:r>
              <a:rPr lang="zh-TW" altLang="en-US" dirty="0" smtClean="0"/>
              <a:t>「當初從</a:t>
            </a:r>
            <a:r>
              <a:rPr lang="en-US" altLang="zh-TW" dirty="0" smtClean="0"/>
              <a:t>Palm</a:t>
            </a:r>
            <a:r>
              <a:rPr lang="zh-TW" altLang="en-US" dirty="0" smtClean="0"/>
              <a:t>和</a:t>
            </a:r>
            <a:r>
              <a:rPr lang="en-US" altLang="zh-TW" dirty="0" smtClean="0"/>
              <a:t>Motorola</a:t>
            </a:r>
            <a:r>
              <a:rPr lang="zh-TW" altLang="en-US" dirty="0" smtClean="0"/>
              <a:t>手中買來這</a:t>
            </a:r>
            <a:r>
              <a:rPr lang="en-US" altLang="zh-TW" dirty="0" smtClean="0"/>
              <a:t>2</a:t>
            </a:r>
            <a:r>
              <a:rPr lang="zh-TW" altLang="en-US" dirty="0" smtClean="0"/>
              <a:t>項專利的時候，就已經沒有簽名了」既然當初買來的時候就沒有簽名，是否</a:t>
            </a:r>
            <a:r>
              <a:rPr lang="en-US" altLang="zh-TW" dirty="0" smtClean="0"/>
              <a:t>Google</a:t>
            </a:r>
            <a:r>
              <a:rPr lang="zh-TW" altLang="en-US" dirty="0" smtClean="0"/>
              <a:t>公司則具有專利效力？若是的話為何</a:t>
            </a:r>
            <a:r>
              <a:rPr lang="en-US" altLang="zh-TW" dirty="0" smtClean="0"/>
              <a:t>HTC</a:t>
            </a:r>
            <a:r>
              <a:rPr lang="zh-TW" altLang="en-US" dirty="0" smtClean="0"/>
              <a:t>購買之後會因無簽名判無效？</a:t>
            </a:r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</a:t>
            </a:r>
            <a:r>
              <a:rPr lang="zh-TW" altLang="en-US" dirty="0" smtClean="0"/>
              <a:t>              這個問題可能要先從</a:t>
            </a:r>
            <a:r>
              <a:rPr lang="zh-TW" altLang="en-US" dirty="0" smtClean="0"/>
              <a:t>是否</a:t>
            </a:r>
            <a:r>
              <a:rPr lang="en-US" altLang="zh-TW" dirty="0" smtClean="0"/>
              <a:t>Google</a:t>
            </a:r>
            <a:r>
              <a:rPr lang="zh-TW" altLang="en-US" dirty="0" smtClean="0"/>
              <a:t>公司則具有專利效力？開始來探討，這個專利效力都已經經過這麼久了，相信他是有絕對的爭議性，那我們這組覺得說，一切都要按照標準程序來處理，要是過程中有過程處理不當，就不應該讓它具有效力。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500042"/>
            <a:ext cx="8929718" cy="5643602"/>
          </a:xfrm>
        </p:spPr>
        <p:txBody>
          <a:bodyPr/>
          <a:lstStyle/>
          <a:p>
            <a:pPr algn="l"/>
            <a:r>
              <a:rPr lang="en-US" altLang="zh-TW" dirty="0" smtClean="0"/>
              <a:t>4. </a:t>
            </a:r>
            <a:r>
              <a:rPr lang="zh-TW" altLang="en-US" dirty="0" smtClean="0"/>
              <a:t>「三星在一九八八年曾宣佈將本著公平、合理、非歧視的原則，提供有關技術，因此不能以侵權為由」 請問什麼是「公平、合理、非歧視的原則」</a:t>
            </a:r>
            <a:r>
              <a:rPr lang="zh-TW" altLang="en-US" dirty="0" smtClean="0"/>
              <a:t>？ </a:t>
            </a:r>
            <a:endParaRPr lang="en-US" altLang="zh-TW" dirty="0" smtClean="0"/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</a:t>
            </a:r>
            <a:r>
              <a:rPr lang="en-US" altLang="zh-TW" dirty="0" smtClean="0"/>
              <a:t>.“</a:t>
            </a:r>
            <a:r>
              <a:rPr lang="zh-TW" altLang="en-US" dirty="0" smtClean="0"/>
              <a:t>非歧視原則”包括國民待遇原則與最惠國待遇原則，簡單來説，前者指對本國人與外國人一視同仁，後者指對所有外國人一視同仁。非歧視原則的根本，是要求政府在管理經濟時，對所有市場參與者不得加諸特別的限制，不得扭曲競爭條件。這是國際經濟交往的重要原則。</a:t>
            </a:r>
            <a:br>
              <a:rPr lang="zh-TW" altLang="en-US" dirty="0" smtClean="0"/>
            </a:br>
            <a:endParaRPr lang="en-US" altLang="zh-TW" dirty="0" smtClean="0"/>
          </a:p>
          <a:p>
            <a:pPr algn="l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57166"/>
            <a:ext cx="8929718" cy="5929354"/>
          </a:xfrm>
        </p:spPr>
        <p:txBody>
          <a:bodyPr/>
          <a:lstStyle/>
          <a:p>
            <a:pPr algn="l"/>
            <a:r>
              <a:rPr lang="en-US" altLang="zh-TW" dirty="0" smtClean="0"/>
              <a:t>5. </a:t>
            </a:r>
            <a:r>
              <a:rPr lang="zh-TW" altLang="en-US" dirty="0" smtClean="0"/>
              <a:t>為了手機市場，目前很多廠商都提出自己的專利互告，那麼，歐洲電信標準研究院所認可的「基本專利技術」，又是什麼樣的專利？</a:t>
            </a:r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</a:t>
            </a:r>
            <a:r>
              <a:rPr lang="zh-TW" altLang="en-US" dirty="0" smtClean="0"/>
              <a:t>     基本專利三要素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一、申請前已見於刊物或已公開使用者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二、有相同之發明或新型申請在先並經核准專利者。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三、申請前已陳列於展覽會者。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85728"/>
            <a:ext cx="8929718" cy="5857916"/>
          </a:xfrm>
        </p:spPr>
        <p:txBody>
          <a:bodyPr/>
          <a:lstStyle/>
          <a:p>
            <a:pPr algn="l"/>
            <a:r>
              <a:rPr lang="en-US" altLang="zh-TW" dirty="0" smtClean="0"/>
              <a:t>6. </a:t>
            </a:r>
            <a:r>
              <a:rPr lang="zh-TW" altLang="en-US" dirty="0" smtClean="0"/>
              <a:t>若今天你是</a:t>
            </a:r>
            <a:r>
              <a:rPr lang="en-US" altLang="zh-TW" dirty="0" smtClean="0"/>
              <a:t>HTC</a:t>
            </a:r>
            <a:r>
              <a:rPr lang="zh-TW" altLang="en-US" dirty="0" smtClean="0"/>
              <a:t>，你所購買的專利無效，而對方又只回答「我們買來的時候本來就沒有簽名了」你會怎麼做？</a:t>
            </a:r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             如果</a:t>
            </a:r>
            <a:r>
              <a:rPr lang="zh-TW" altLang="en-US" dirty="0" smtClean="0"/>
              <a:t>原本專利擁有人已經死亡的話，只能要求退還金錢了。要是無法退還金錢的話</a:t>
            </a:r>
            <a:r>
              <a:rPr lang="zh-TW" altLang="en-US" dirty="0" smtClean="0"/>
              <a:t>，</a:t>
            </a:r>
            <a:r>
              <a:rPr lang="zh-TW" altLang="en-US" dirty="0" smtClean="0"/>
              <a:t>也一定會去追究到底，必定要對方出來好好的解釋，不能如此敷衍回答這麼嚴重的問題</a:t>
            </a:r>
            <a:r>
              <a:rPr lang="zh-TW" altLang="en-US" dirty="0" smtClean="0"/>
              <a:t>。</a:t>
            </a:r>
            <a:r>
              <a:rPr lang="zh-TW" altLang="en-US" dirty="0" smtClean="0"/>
              <a:t>而這樣技術原本就無專利可言，也可以馬上請專業人才來一起研究開發，把別人的東西想辦法變成自己的專利，也不失為一個好辦法。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14290"/>
            <a:ext cx="8858280" cy="6143668"/>
          </a:xfrm>
        </p:spPr>
        <p:txBody>
          <a:bodyPr/>
          <a:lstStyle/>
          <a:p>
            <a:pPr algn="l"/>
            <a:r>
              <a:rPr lang="en-US" altLang="zh-TW" dirty="0" smtClean="0"/>
              <a:t>7. </a:t>
            </a:r>
            <a:r>
              <a:rPr lang="zh-TW" altLang="en-US" dirty="0" smtClean="0"/>
              <a:t>若今天你構思了一樣新產品，但是卻沒有做出實品來，你能申請專利嗎？你會想申請專利嗎？</a:t>
            </a:r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             可以</a:t>
            </a:r>
            <a:r>
              <a:rPr lang="zh-TW" altLang="en-US" dirty="0" smtClean="0"/>
              <a:t>申請的，從腦袋有構思開始就能夠申請專利了</a:t>
            </a:r>
            <a:r>
              <a:rPr lang="zh-TW" altLang="en-US" dirty="0" smtClean="0"/>
              <a:t>。不過也是會照一般的正常程序與管道來讓這項專利</a:t>
            </a:r>
            <a:r>
              <a:rPr lang="zh-TW" altLang="en-US" dirty="0" smtClean="0"/>
              <a:t>生效，在這邊也呼籲大家，這是一個很重要的動作，可以好好的運用這個制度來保護屬於你的東西，第一時間就應該為自己的權利找想，這將會是你的一個利器。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85728"/>
            <a:ext cx="8929718" cy="6072230"/>
          </a:xfrm>
        </p:spPr>
        <p:txBody>
          <a:bodyPr/>
          <a:lstStyle/>
          <a:p>
            <a:pPr algn="l"/>
            <a:r>
              <a:rPr lang="en-US" altLang="zh-TW" dirty="0" smtClean="0"/>
              <a:t>8. </a:t>
            </a:r>
            <a:r>
              <a:rPr lang="zh-TW" altLang="en-US" dirty="0" smtClean="0"/>
              <a:t>承上題，若今天你申請了某項專利，卻得知需每年繳交「專利費」才能持續擁有專利權，你會怎麼做？</a:t>
            </a:r>
          </a:p>
          <a:p>
            <a:pPr algn="l"/>
            <a:endParaRPr lang="en-US" altLang="zh-TW" dirty="0" smtClean="0"/>
          </a:p>
          <a:p>
            <a:pPr algn="l"/>
            <a:r>
              <a:rPr lang="zh-TW" altLang="en-US" dirty="0" smtClean="0"/>
              <a:t>組員報告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             如果</a:t>
            </a:r>
            <a:r>
              <a:rPr lang="zh-TW" altLang="en-US" dirty="0" smtClean="0"/>
              <a:t>利用專利賺取的金額多於需要繳交的專利費，那就繳錢吧。畢竟沒有人會去申請一個，完全沒有賺頭或搞頭的專利吧？應該不會有人傻到這樣，不過到目前為止還沒有聽過有人為了專利費， </a:t>
            </a:r>
            <a:r>
              <a:rPr lang="zh-TW" altLang="en-US" dirty="0" smtClean="0"/>
              <a:t>而產生很多問題的。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946</Words>
  <Application>Microsoft Office PowerPoint</Application>
  <PresentationFormat>如螢幕大小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匯合</vt:lpstr>
      <vt:lpstr>工程與社會專題                          討論議題E  第四組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END</vt:lpstr>
    </vt:vector>
  </TitlesOfParts>
  <Company>888TIGER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                          討論議題E  第四組</dc:title>
  <dc:creator>TIGER-XP</dc:creator>
  <cp:lastModifiedBy>TIGER-XP</cp:lastModifiedBy>
  <cp:revision>7</cp:revision>
  <dcterms:created xsi:type="dcterms:W3CDTF">2011-10-24T13:32:54Z</dcterms:created>
  <dcterms:modified xsi:type="dcterms:W3CDTF">2011-10-24T14:40:06Z</dcterms:modified>
</cp:coreProperties>
</file>