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2" r:id="rId6"/>
    <p:sldId id="273" r:id="rId7"/>
    <p:sldId id="274" r:id="rId8"/>
    <p:sldId id="260" r:id="rId9"/>
    <p:sldId id="261" r:id="rId10"/>
    <p:sldId id="263" r:id="rId11"/>
    <p:sldId id="264" r:id="rId12"/>
    <p:sldId id="265" r:id="rId13"/>
    <p:sldId id="276" r:id="rId14"/>
    <p:sldId id="266" r:id="rId15"/>
    <p:sldId id="267" r:id="rId16"/>
    <p:sldId id="268" r:id="rId17"/>
    <p:sldId id="269" r:id="rId18"/>
    <p:sldId id="272" r:id="rId19"/>
    <p:sldId id="270" r:id="rId20"/>
    <p:sldId id="275" r:id="rId2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60" autoAdjust="0"/>
    <p:restoredTop sz="94660"/>
  </p:normalViewPr>
  <p:slideViewPr>
    <p:cSldViewPr>
      <p:cViewPr>
        <p:scale>
          <a:sx n="94" d="100"/>
          <a:sy n="94" d="100"/>
        </p:scale>
        <p:origin x="-468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876428"/>
          </a:xfrm>
        </p:spPr>
        <p:txBody>
          <a:bodyPr anchor="b">
            <a:sp3d contourW="8890">
              <a:contourClr>
                <a:schemeClr val="accent3">
                  <a:shade val="55000"/>
                </a:schemeClr>
              </a:contourClr>
            </a:sp3d>
          </a:bodyPr>
          <a:lstStyle>
            <a:lvl1pPr algn="ctr">
              <a:defRPr sz="4400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57628"/>
            <a:ext cx="6400800" cy="17532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3A21-31F6-4916-9E0B-A5173821CA20}" type="datetimeFigureOut">
              <a:rPr lang="zh-TW" altLang="en-US" smtClean="0"/>
              <a:pPr/>
              <a:t>2013/9/9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542B-F89D-4A10-B8BA-F02F1421377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3A21-31F6-4916-9E0B-A5173821CA20}" type="datetimeFigureOut">
              <a:rPr lang="zh-TW" altLang="en-US" smtClean="0"/>
              <a:pPr/>
              <a:t>2013/9/9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542B-F89D-4A10-B8BA-F02F1421377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86644" y="274640"/>
            <a:ext cx="1400156" cy="5851525"/>
          </a:xfrm>
        </p:spPr>
        <p:txBody>
          <a:bodyPr vert="eaVert"/>
          <a:lstStyle>
            <a:lvl1pPr>
              <a:defRPr lang="zh-CN" altLang="en-US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829444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3A21-31F6-4916-9E0B-A5173821CA20}" type="datetimeFigureOut">
              <a:rPr lang="zh-TW" altLang="en-US" smtClean="0"/>
              <a:pPr/>
              <a:t>2013/9/9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542B-F89D-4A10-B8BA-F02F1421377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3A21-31F6-4916-9E0B-A5173821CA20}" type="datetimeFigureOut">
              <a:rPr lang="zh-TW" altLang="en-US" smtClean="0"/>
              <a:pPr/>
              <a:t>2013/9/9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542B-F89D-4A10-B8BA-F02F1421377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854150"/>
            <a:ext cx="7772400" cy="1860850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2356428"/>
            <a:ext cx="7772400" cy="1501200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l">
              <a:buNone/>
              <a:defRPr sz="1800">
                <a:solidFill>
                  <a:schemeClr val="tx2"/>
                </a:solidFill>
              </a:defRPr>
            </a:lvl2pPr>
            <a:lvl3pPr marL="914400" indent="0" algn="l">
              <a:buNone/>
              <a:defRPr sz="1600">
                <a:solidFill>
                  <a:schemeClr val="tx2"/>
                </a:solidFill>
              </a:defRPr>
            </a:lvl3pPr>
            <a:lvl4pPr marL="1371600" indent="0" algn="l">
              <a:buNone/>
              <a:defRPr sz="1400">
                <a:solidFill>
                  <a:schemeClr val="tx2"/>
                </a:solidFill>
              </a:defRPr>
            </a:lvl4pPr>
            <a:lvl5pPr marL="1828800" indent="0" algn="l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3A21-31F6-4916-9E0B-A5173821CA20}" type="datetimeFigureOut">
              <a:rPr lang="zh-TW" altLang="en-US" smtClean="0"/>
              <a:pPr/>
              <a:t>2013/9/9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542B-F89D-4A10-B8BA-F02F1421377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3A21-31F6-4916-9E0B-A5173821CA20}" type="datetimeFigureOut">
              <a:rPr lang="zh-TW" altLang="en-US" smtClean="0"/>
              <a:pPr/>
              <a:t>2013/9/9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542B-F89D-4A10-B8BA-F02F1421377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3A21-31F6-4916-9E0B-A5173821CA20}" type="datetimeFigureOut">
              <a:rPr lang="zh-TW" altLang="en-US" smtClean="0"/>
              <a:pPr/>
              <a:t>2013/9/9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542B-F89D-4A10-B8BA-F02F1421377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3A21-31F6-4916-9E0B-A5173821CA20}" type="datetimeFigureOut">
              <a:rPr lang="zh-TW" altLang="en-US" smtClean="0"/>
              <a:pPr/>
              <a:t>2013/9/9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542B-F89D-4A10-B8BA-F02F1421377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3A21-31F6-4916-9E0B-A5173821CA20}" type="datetimeFigureOut">
              <a:rPr lang="zh-TW" altLang="en-US" smtClean="0"/>
              <a:pPr/>
              <a:t>2013/9/9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542B-F89D-4A10-B8BA-F02F1421377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6258" y="381000"/>
            <a:ext cx="2667000" cy="1833554"/>
          </a:xfrm>
        </p:spPr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8890">
              <a:contourClr>
                <a:schemeClr val="accent3">
                  <a:shade val="55000"/>
                </a:schemeClr>
              </a:contourClr>
            </a:sp3d>
          </a:bodyPr>
          <a:lstStyle>
            <a:lvl1pPr algn="l">
              <a:defRPr sz="3200" b="1" kern="1200" cap="all" spc="50">
                <a:ln w="1587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52800" y="380999"/>
            <a:ext cx="5410200" cy="57451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26258" y="2214554"/>
            <a:ext cx="2667000" cy="391218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3A21-31F6-4916-9E0B-A5173821CA20}" type="datetimeFigureOut">
              <a:rPr lang="zh-TW" altLang="en-US" smtClean="0"/>
              <a:pPr/>
              <a:t>2013/9/9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542B-F89D-4A10-B8BA-F02F1421377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1580474" y="553734"/>
            <a:ext cx="7349244" cy="4741531"/>
            <a:chOff x="428596" y="553734"/>
            <a:chExt cx="7349244" cy="4741531"/>
          </a:xfrm>
        </p:grpSpPr>
        <p:sp>
          <p:nvSpPr>
            <p:cNvPr id="16" name="矩形 15"/>
            <p:cNvSpPr/>
            <p:nvPr/>
          </p:nvSpPr>
          <p:spPr>
            <a:xfrm rot="21480000">
              <a:off x="428596" y="580356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7" name="矩形 16"/>
            <p:cNvSpPr/>
            <p:nvPr/>
          </p:nvSpPr>
          <p:spPr>
            <a:xfrm rot="21540000">
              <a:off x="437473" y="571479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8" name="矩形 17"/>
            <p:cNvSpPr/>
            <p:nvPr/>
          </p:nvSpPr>
          <p:spPr>
            <a:xfrm>
              <a:off x="437481" y="553734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651912" y="612776"/>
            <a:ext cx="7215238" cy="4602175"/>
          </a:xfrm>
          <a:solidFill>
            <a:schemeClr val="bg2">
              <a:tint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 useBgFill="1"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595295"/>
            <a:ext cx="1357290" cy="5691227"/>
          </a:xfrm>
          <a:noFill/>
        </p:spPr>
        <p:txBody>
          <a:bodyPr vert="eaVert" anchor="ctr">
            <a:noAutofit/>
          </a:bodyPr>
          <a:lstStyle>
            <a:lvl1pPr algn="l">
              <a:defRPr lang="zh-CN" altLang="en-US" sz="3200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  <a:latin typeface="+mj-lt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14480" y="5481658"/>
            <a:ext cx="7215238" cy="804862"/>
          </a:xfrm>
        </p:spPr>
        <p:txBody>
          <a:bodyPr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3A21-31F6-4916-9E0B-A5173821CA20}" type="datetimeFigureOut">
              <a:rPr lang="zh-TW" altLang="en-US" smtClean="0"/>
              <a:pPr/>
              <a:t>2013/9/9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D542B-F89D-4A10-B8BA-F02F1421377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8890">
              <a:contourClr>
                <a:schemeClr val="accent3">
                  <a:shade val="55000"/>
                </a:schemeClr>
              </a:contourClr>
            </a:sp3d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8" y="6483997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B3A21-31F6-4916-9E0B-A5173821CA20}" type="datetimeFigureOut">
              <a:rPr lang="zh-TW" altLang="en-US" smtClean="0"/>
              <a:pPr/>
              <a:t>2013/9/9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483997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992644" y="6483997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D542B-F89D-4A10-B8BA-F02F1421377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000" b="1" kern="1200" cap="all" spc="50" dirty="0">
          <a:ln w="1587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31750" dir="3600000" algn="tl" rotWithShape="0">
              <a:srgbClr val="000000">
                <a:alpha val="6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90000"/>
        <a:buFont typeface="Cambria"/>
        <a:buChar char="+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100000"/>
        <a:buFont typeface="Cambria"/>
        <a:buChar char="–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Ï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90000"/>
        <a:buFont typeface="Calibri"/>
        <a:buChar char="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100000"/>
        <a:buFont typeface="Cambria"/>
        <a:buChar char="=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684568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512" y="2348880"/>
            <a:ext cx="6048672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TW" sz="6700" dirty="0" smtClean="0">
                <a:solidFill>
                  <a:schemeClr val="tx1"/>
                </a:solidFill>
                <a:ea typeface="標楷體" pitchFamily="65" charset="-120"/>
              </a:rPr>
              <a:t/>
            </a:r>
            <a:br>
              <a:rPr lang="en-US" altLang="zh-TW" sz="6700" dirty="0" smtClean="0">
                <a:solidFill>
                  <a:schemeClr val="tx1"/>
                </a:solidFill>
                <a:ea typeface="標楷體" pitchFamily="65" charset="-120"/>
              </a:rPr>
            </a:br>
            <a:r>
              <a:rPr lang="en-US" altLang="zh-TW" dirty="0" smtClean="0">
                <a:solidFill>
                  <a:schemeClr val="tx1"/>
                </a:solidFill>
                <a:ea typeface="標楷體" pitchFamily="65" charset="-120"/>
              </a:rPr>
              <a:t/>
            </a:r>
            <a:br>
              <a:rPr lang="en-US" altLang="zh-TW" dirty="0" smtClean="0">
                <a:solidFill>
                  <a:schemeClr val="tx1"/>
                </a:solidFill>
                <a:ea typeface="標楷體" pitchFamily="65" charset="-120"/>
              </a:rPr>
            </a:br>
            <a:r>
              <a:rPr lang="zh-TW" altLang="en-US" dirty="0" smtClean="0">
                <a:solidFill>
                  <a:schemeClr val="tx1"/>
                </a:solidFill>
                <a:ea typeface="標楷體" pitchFamily="65" charset="-120"/>
              </a:rPr>
              <a:t>生涯概說</a:t>
            </a:r>
            <a:r>
              <a:rPr lang="en-US" altLang="zh-TW" dirty="0" smtClean="0">
                <a:solidFill>
                  <a:schemeClr val="tx1"/>
                </a:solidFill>
                <a:ea typeface="標楷體" pitchFamily="65" charset="-120"/>
              </a:rPr>
              <a:t>—</a:t>
            </a:r>
            <a:br>
              <a:rPr lang="en-US" altLang="zh-TW" dirty="0" smtClean="0">
                <a:solidFill>
                  <a:schemeClr val="tx1"/>
                </a:solidFill>
                <a:ea typeface="標楷體" pitchFamily="65" charset="-120"/>
              </a:rPr>
            </a:br>
            <a:r>
              <a:rPr lang="zh-TW" altLang="en-US" sz="6700" dirty="0" smtClean="0">
                <a:solidFill>
                  <a:schemeClr val="tx1"/>
                </a:solidFill>
                <a:ea typeface="標楷體" pitchFamily="65" charset="-120"/>
              </a:rPr>
              <a:t>生涯的意義與</a:t>
            </a:r>
            <a:r>
              <a:rPr lang="en-US" altLang="zh-TW" sz="6700" dirty="0" smtClean="0">
                <a:solidFill>
                  <a:schemeClr val="tx1"/>
                </a:solidFill>
                <a:ea typeface="標楷體" pitchFamily="65" charset="-120"/>
              </a:rPr>
              <a:t/>
            </a:r>
            <a:br>
              <a:rPr lang="en-US" altLang="zh-TW" sz="6700" dirty="0" smtClean="0">
                <a:solidFill>
                  <a:schemeClr val="tx1"/>
                </a:solidFill>
                <a:ea typeface="標楷體" pitchFamily="65" charset="-120"/>
              </a:rPr>
            </a:br>
            <a:r>
              <a:rPr lang="zh-TW" altLang="en-US" sz="6700" dirty="0" smtClean="0">
                <a:solidFill>
                  <a:schemeClr val="tx1"/>
                </a:solidFill>
                <a:ea typeface="標楷體" pitchFamily="65" charset="-120"/>
              </a:rPr>
              <a:t>發展階段探討</a:t>
            </a:r>
            <a:r>
              <a:rPr lang="zh-TW" altLang="en-US" dirty="0" smtClean="0">
                <a:solidFill>
                  <a:schemeClr val="tx1"/>
                </a:solidFill>
                <a:ea typeface="標楷體" pitchFamily="65" charset="-120"/>
              </a:rPr>
              <a:t/>
            </a:r>
            <a:br>
              <a:rPr lang="zh-TW" altLang="en-US" dirty="0" smtClean="0">
                <a:solidFill>
                  <a:schemeClr val="tx1"/>
                </a:solidFill>
                <a:ea typeface="標楷體" pitchFamily="65" charset="-120"/>
              </a:rPr>
            </a:br>
            <a:r>
              <a:rPr lang="zh-TW" altLang="en-US" dirty="0" smtClean="0"/>
              <a:t>     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4509120"/>
            <a:ext cx="6400800" cy="1752600"/>
          </a:xfrm>
        </p:spPr>
        <p:txBody>
          <a:bodyPr>
            <a:noAutofit/>
          </a:bodyPr>
          <a:lstStyle/>
          <a:p>
            <a:r>
              <a:rPr lang="zh-TW" altLang="en-US" sz="4000" b="1" dirty="0" smtClean="0">
                <a:solidFill>
                  <a:schemeClr val="tx1"/>
                </a:solidFill>
                <a:ea typeface="標楷體" pitchFamily="65" charset="-120"/>
              </a:rPr>
              <a:t>通識教育中心   </a:t>
            </a:r>
            <a:endParaRPr lang="en-US" altLang="zh-TW" sz="4000" b="1" dirty="0" smtClean="0">
              <a:solidFill>
                <a:schemeClr val="tx1"/>
              </a:solidFill>
              <a:ea typeface="標楷體" pitchFamily="65" charset="-120"/>
            </a:endParaRPr>
          </a:p>
          <a:p>
            <a:r>
              <a:rPr lang="zh-TW" altLang="en-US" sz="4000" b="1" dirty="0" smtClean="0">
                <a:solidFill>
                  <a:schemeClr val="tx1"/>
                </a:solidFill>
                <a:ea typeface="標楷體" pitchFamily="65" charset="-120"/>
              </a:rPr>
              <a:t>王環莉老師</a:t>
            </a:r>
            <a:r>
              <a:rPr lang="zh-TW" altLang="en-US" sz="4000" dirty="0" smtClean="0"/>
              <a:t/>
            </a:r>
            <a:br>
              <a:rPr lang="zh-TW" altLang="en-US" sz="4000" dirty="0" smtClean="0"/>
            </a:b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2408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1484784"/>
            <a:ext cx="8229600" cy="1143000"/>
          </a:xfrm>
        </p:spPr>
        <p:txBody>
          <a:bodyPr/>
          <a:lstStyle/>
          <a:p>
            <a:r>
              <a:rPr lang="zh-TW" altLang="en-US" sz="6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生涯發展階段</a:t>
            </a:r>
            <a:r>
              <a:rPr lang="zh-TW" altLang="en-US" sz="6000" dirty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6000" dirty="0">
                <a:latin typeface="標楷體" pitchFamily="65" charset="-120"/>
                <a:ea typeface="標楷體" pitchFamily="65" charset="-120"/>
              </a:rPr>
            </a:br>
            <a:endParaRPr lang="zh-TW" altLang="en-US" sz="6000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36016">
            <a:off x="3113984" y="3033883"/>
            <a:ext cx="3072355" cy="33283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9255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61359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1﹒</a:t>
            </a:r>
            <a:r>
              <a:rPr lang="zh-TW" altLang="en-US" b="1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時間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（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time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）：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是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一個人的年齡或生命時程，分為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：</a:t>
            </a: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成長（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growth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）、 試探（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exploration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）、</a:t>
            </a: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建立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（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establishment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）、維持（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maintenance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）</a:t>
            </a: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和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衰退（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decline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）等五個階段。</a:t>
            </a:r>
          </a:p>
          <a:p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2﹒</a:t>
            </a:r>
            <a:r>
              <a:rPr lang="zh-TW" altLang="en-US" b="1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廣域或範圍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（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breadth or scope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）：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個人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終生所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扮演的各種不同角色，例如：孩童、學生、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公民、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休閒者、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工作者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marL="0" indent="0">
              <a:buNone/>
            </a:pP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3﹒</a:t>
            </a:r>
            <a:r>
              <a:rPr lang="zh-TW" altLang="en-US" b="1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深度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（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depth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）：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每一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個人在扮演每一個角色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所 投入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的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程度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marL="0" indent="0">
              <a:buNone/>
            </a:pPr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6090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5544616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日本的</a:t>
            </a:r>
            <a:r>
              <a:rPr lang="zh-TW" altLang="en-US" u="sng" dirty="0">
                <a:latin typeface="標楷體" pitchFamily="65" charset="-120"/>
                <a:ea typeface="標楷體" pitchFamily="65" charset="-120"/>
              </a:rPr>
              <a:t>松本、順和岩崎隆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認為一般的現代人，三十歲乃是人生極為重要的一個關鍵時刻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三十歲以前是屬於「探索」的年代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；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三十至四十歲期間是「累積」的年代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；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四十歲以後才是真正「發揮」的年代。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759"/>
          <a:stretch/>
        </p:blipFill>
        <p:spPr>
          <a:xfrm>
            <a:off x="5076522" y="5202560"/>
            <a:ext cx="4039870" cy="1676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5480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0320" y="2708920"/>
            <a:ext cx="9144000" cy="11521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6000" dirty="0">
                <a:latin typeface="標楷體" pitchFamily="65" charset="-120"/>
                <a:ea typeface="標楷體" pitchFamily="65" charset="-120"/>
              </a:rPr>
              <a:t>生涯發展計畫表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59020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1143000"/>
          </a:xfrm>
        </p:spPr>
        <p:txBody>
          <a:bodyPr/>
          <a:lstStyle/>
          <a:p>
            <a:r>
              <a:rPr lang="zh-TW" altLang="en-US" sz="5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自我發現期（</a:t>
            </a:r>
            <a:r>
              <a:rPr lang="en-US" altLang="zh-TW" sz="5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30</a:t>
            </a:r>
            <a:r>
              <a:rPr lang="zh-TW" altLang="en-US" sz="5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歲以前）：</a:t>
            </a:r>
            <a:r>
              <a:rPr lang="zh-TW" altLang="en-US" sz="6000" dirty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6000" dirty="0">
                <a:latin typeface="標楷體" pitchFamily="65" charset="-120"/>
                <a:ea typeface="標楷體" pitchFamily="65" charset="-120"/>
              </a:rPr>
            </a:br>
            <a:r>
              <a:rPr lang="zh-TW" altLang="en-US" sz="6000" dirty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6000" dirty="0">
                <a:latin typeface="標楷體" pitchFamily="65" charset="-120"/>
                <a:ea typeface="標楷體" pitchFamily="65" charset="-120"/>
              </a:rPr>
            </a:br>
            <a:endParaRPr lang="zh-TW" altLang="en-US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1)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進入工作世界前不斷詢問自己：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「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想做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什麼」  或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「能做什麼」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試圖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找出自我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(2)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進入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工作世界後，經常問自己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「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這是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我真正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想做的工作嗎？」、 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這個工作對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自己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的生命有什麼意義？」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(3)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使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能從工作中發現自我，並摸索出適合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自己的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生活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模式。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3813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zh-TW" altLang="en-US" sz="48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自我培養期（</a:t>
            </a:r>
            <a:r>
              <a:rPr lang="en-US" altLang="zh-TW" sz="48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30~40</a:t>
            </a:r>
            <a:r>
              <a:rPr lang="zh-TW" altLang="en-US" sz="48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歲）</a:t>
            </a:r>
            <a:r>
              <a:rPr lang="zh-TW" altLang="en-US" sz="6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301208"/>
          </a:xfrm>
        </p:spPr>
        <p:txBody>
          <a:bodyPr/>
          <a:lstStyle/>
          <a:p>
            <a:pPr marL="514350" indent="-514350">
              <a:buAutoNum type="arabicParenBoth"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三十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歲以後，在工作或人際關係方面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，都將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被要求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具有獨立的性格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AutoNum type="arabicParenBoth"/>
            </a:pP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(2)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必須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從知識與經濟的累積中，積極地培養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自我。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(3)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同時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必須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決定終生事業的發展方向，徹底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從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過去的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「旁觀者」逐漸轉移為「當事者」。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4491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自我</a:t>
            </a:r>
            <a:r>
              <a:rPr lang="zh-TW" altLang="en-US" sz="48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實踐期（</a:t>
            </a:r>
            <a:r>
              <a:rPr lang="en-US" altLang="zh-TW" sz="48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40~50</a:t>
            </a:r>
            <a:r>
              <a:rPr lang="zh-TW" altLang="en-US" sz="48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歲）：</a:t>
            </a:r>
            <a:r>
              <a:rPr lang="zh-TW" altLang="en-US" sz="4800" dirty="0"/>
              <a:t/>
            </a:r>
            <a:br>
              <a:rPr lang="zh-TW" altLang="en-US" sz="4800" dirty="0"/>
            </a:br>
            <a:endParaRPr lang="zh-TW" altLang="en-US" sz="4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24400"/>
          </a:xfrm>
        </p:spPr>
        <p:txBody>
          <a:bodyPr/>
          <a:lstStyle/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(1)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進入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四十歲應該是你發揮的年代了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AutoNum type="arabicParenBoth"/>
            </a:pP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(2)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努力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積極衝刺、追求事業的成就，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使其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逐漸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達到高峰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(3)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也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要從社會中尋求獨立，逐建確立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屬於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自己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的社會生活。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9806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260648"/>
            <a:ext cx="9252520" cy="1143000"/>
          </a:xfrm>
        </p:spPr>
        <p:txBody>
          <a:bodyPr/>
          <a:lstStyle/>
          <a:p>
            <a:r>
              <a:rPr lang="en-US" altLang="zh-TW" sz="4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4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48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自我</a:t>
            </a:r>
            <a:r>
              <a:rPr lang="zh-TW" altLang="en-US" sz="48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完成期（</a:t>
            </a:r>
            <a:r>
              <a:rPr lang="en-US" altLang="zh-TW" sz="48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50</a:t>
            </a:r>
            <a:r>
              <a:rPr lang="zh-TW" altLang="en-US" sz="48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歲以後）：</a:t>
            </a:r>
            <a:r>
              <a:rPr lang="zh-TW" altLang="en-US" sz="6000" dirty="0"/>
              <a:t/>
            </a:r>
            <a:br>
              <a:rPr lang="zh-TW" altLang="en-US" sz="6000" dirty="0"/>
            </a:br>
            <a:endParaRPr lang="zh-TW" altLang="en-US" sz="6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(1)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追求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個人生活的時期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514350" indent="-514350">
              <a:buAutoNum type="arabicParenBoth"/>
            </a:pP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(2)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事業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與社會關係應已相當穩固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(3)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穩定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發展外，你將有更多的時間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追求自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 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我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的實現。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201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95" y="0"/>
            <a:ext cx="9141885" cy="6858000"/>
          </a:xfrm>
          <a:prstGeom prst="rect">
            <a:avLst/>
          </a:prstGeom>
        </p:spPr>
      </p:pic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16692" y="404664"/>
            <a:ext cx="9126604" cy="1930226"/>
          </a:xfrm>
        </p:spPr>
        <p:txBody>
          <a:bodyPr/>
          <a:lstStyle/>
          <a:p>
            <a:r>
              <a:rPr lang="zh-TW" altLang="en-US" sz="55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生涯探索從認識自我開始</a:t>
            </a:r>
            <a:br>
              <a:rPr lang="zh-TW" altLang="en-US" sz="55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55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給自己一個夢想，築夢踏實</a:t>
            </a:r>
            <a:br>
              <a:rPr lang="zh-TW" altLang="en-US" sz="55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endParaRPr lang="zh-TW" altLang="en-US" sz="55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391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生涯探索</a:t>
            </a:r>
            <a:r>
              <a:rPr lang="zh-TW" altLang="en-US" sz="6000" dirty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6000" dirty="0">
                <a:latin typeface="標楷體" pitchFamily="65" charset="-120"/>
                <a:ea typeface="標楷體" pitchFamily="65" charset="-120"/>
              </a:rPr>
            </a:br>
            <a:endParaRPr lang="zh-TW" altLang="en-US" sz="60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06504" y="1196752"/>
            <a:ext cx="8229600" cy="4724400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請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你告訴我，你的生涯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故事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活動名稱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：我的志願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852936"/>
            <a:ext cx="3344024" cy="33890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88762">
            <a:off x="910361" y="4077073"/>
            <a:ext cx="1695450" cy="26955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3821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38000"/>
                    </a14:imgEffect>
                    <a14:imgEffect>
                      <a14:brightnessContrast contrast="-4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8760"/>
            <a:ext cx="9144000" cy="558924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000" dirty="0" smtClean="0"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rPr>
              <a:t>生涯是什麼？</a:t>
            </a:r>
            <a:endParaRPr lang="zh-TW" altLang="en-US" sz="5000" dirty="0">
              <a:solidFill>
                <a:schemeClr val="tx1"/>
              </a:solidFill>
              <a:effectLst/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1401019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6000" dirty="0" smtClean="0">
                <a:solidFill>
                  <a:srgbClr val="FFFF00"/>
                </a:solidFill>
                <a:latin typeface="標楷體" pitchFamily="65" charset="-120"/>
                <a:ea typeface="標楷體" pitchFamily="65" charset="-120"/>
              </a:rPr>
              <a:t>生涯是人的發展道路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8347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圖片來源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weibobeijing.kuwangzhi.com</a:t>
            </a:r>
          </a:p>
          <a:p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blog.sina.com.cn</a:t>
            </a:r>
          </a:p>
          <a:p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blog.xuite.net</a:t>
            </a:r>
            <a:endParaRPr lang="en-US" altLang="zh-TW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3-3blog.udn.com</a:t>
            </a:r>
            <a:endParaRPr lang="en-US" altLang="zh-TW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www.groupon.com.tw</a:t>
            </a:r>
          </a:p>
          <a:p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kazekuma.pixnet.net</a:t>
            </a:r>
          </a:p>
          <a:p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blog.xuite.net</a:t>
            </a:r>
          </a:p>
          <a:p>
            <a:r>
              <a:rPr lang="en-US" altLang="zh-TW" dirty="0" smtClean="0">
                <a:latin typeface="Times New Roman" pitchFamily="18" charset="0"/>
                <a:cs typeface="Times New Roman" pitchFamily="18" charset="0"/>
              </a:rPr>
              <a:t>yanyannews.blogspot.com</a:t>
            </a:r>
          </a:p>
          <a:p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www.nipic.com</a:t>
            </a:r>
            <a:endParaRPr lang="zh-TW" alt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404664"/>
            <a:ext cx="8229600" cy="4724400"/>
          </a:xfrm>
        </p:spPr>
        <p:txBody>
          <a:bodyPr/>
          <a:lstStyle/>
          <a:p>
            <a:pPr marL="0" indent="0">
              <a:buNone/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生涯發展大師 </a:t>
            </a:r>
            <a:r>
              <a:rPr lang="en-US" altLang="zh-TW" sz="4000" u="sng" dirty="0" smtClean="0">
                <a:latin typeface="標楷體" pitchFamily="65" charset="-120"/>
                <a:ea typeface="標楷體" pitchFamily="65" charset="-120"/>
              </a:rPr>
              <a:t>SUPER</a:t>
            </a:r>
            <a:r>
              <a:rPr lang="en-US" altLang="zh-TW" sz="4000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認為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4000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生涯是一個人在生活裡各種事件的演進方向和歷程。</a:t>
            </a:r>
          </a:p>
          <a:p>
            <a:endParaRPr lang="zh-TW" altLang="en-US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356992"/>
            <a:ext cx="3927872" cy="29459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83766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260648"/>
            <a:ext cx="82296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生涯涵蓋一個人一生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的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工作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、家庭生活、學習、休閒、人際關係、婚姻。</a:t>
            </a:r>
          </a:p>
          <a:p>
            <a:pPr marL="0" indent="0">
              <a:buNone/>
            </a:pPr>
            <a:endParaRPr lang="zh-TW" altLang="en-US" sz="4000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2" name="圖片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38979">
            <a:off x="3005772" y="4537479"/>
            <a:ext cx="2624297" cy="21869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圖片 1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27"/>
          <a:stretch/>
        </p:blipFill>
        <p:spPr>
          <a:xfrm rot="21414122">
            <a:off x="755576" y="2596904"/>
            <a:ext cx="1584176" cy="21590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9947">
            <a:off x="111966" y="4940421"/>
            <a:ext cx="2628900" cy="17430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2492917"/>
            <a:ext cx="2390775" cy="1905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02786">
            <a:off x="6318745" y="2199199"/>
            <a:ext cx="2124075" cy="21526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9755">
            <a:off x="5840070" y="4518498"/>
            <a:ext cx="2426512" cy="20486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4212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935"/>
            <a:ext cx="9144000" cy="6872935"/>
          </a:xfrm>
          <a:prstGeom prst="rect">
            <a:avLst/>
          </a:prstGeom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-612576" y="476672"/>
            <a:ext cx="8229600" cy="4724400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6000" dirty="0">
                <a:latin typeface="標楷體" pitchFamily="65" charset="-120"/>
                <a:ea typeface="標楷體" pitchFamily="65" charset="-120"/>
              </a:rPr>
              <a:t>生命是什麼？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2676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2996952"/>
            <a:ext cx="8229600" cy="1143000"/>
          </a:xfrm>
        </p:spPr>
        <p:txBody>
          <a:bodyPr/>
          <a:lstStyle/>
          <a:p>
            <a:r>
              <a:rPr lang="zh-TW" altLang="en-US" sz="6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生活是什麼？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dirty="0">
                <a:latin typeface="標楷體" pitchFamily="65" charset="-120"/>
                <a:ea typeface="標楷體" pitchFamily="65" charset="-120"/>
              </a:rPr>
            </a:b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206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406" y="0"/>
            <a:ext cx="9184406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164727" y="836712"/>
            <a:ext cx="9433048" cy="1143000"/>
          </a:xfrm>
        </p:spPr>
        <p:txBody>
          <a:bodyPr/>
          <a:lstStyle/>
          <a:p>
            <a:r>
              <a:rPr lang="zh-TW" altLang="en-US" sz="6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生命、生活與</a:t>
            </a:r>
            <a:r>
              <a:rPr lang="zh-TW" altLang="en-US" sz="6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生涯的</a:t>
            </a:r>
            <a:r>
              <a:rPr lang="zh-TW" altLang="en-US" sz="6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關係</a:t>
            </a:r>
            <a:r>
              <a:rPr lang="zh-TW" altLang="en-US" sz="6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？</a:t>
            </a:r>
            <a:endParaRPr lang="zh-TW" altLang="en-US" sz="60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658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生涯的</a:t>
            </a:r>
            <a:r>
              <a:rPr lang="zh-TW" altLang="en-US" sz="60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特性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繽紛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的人生來自個別差異</a:t>
            </a:r>
          </a:p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每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個人均適合從事職業</a:t>
            </a:r>
          </a:p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時間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及經驗會改變生涯選擇</a:t>
            </a:r>
          </a:p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個人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先天與後天條件會影響生涯發展</a:t>
            </a:r>
          </a:p>
          <a:p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生涯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是階段性的發展，每個階段都有其發展重點與任務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0660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6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生涯發展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生涯</a:t>
            </a:r>
            <a:r>
              <a:rPr lang="en-US" altLang="zh-TW" sz="4000" dirty="0">
                <a:latin typeface="標楷體" pitchFamily="65" charset="-120"/>
                <a:ea typeface="標楷體" pitchFamily="65" charset="-120"/>
              </a:rPr>
              <a:t>(career)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又可稱為職涯，其源來自羅馬字 </a:t>
            </a:r>
            <a:r>
              <a:rPr lang="en-US" altLang="zh-TW" sz="4000" dirty="0">
                <a:latin typeface="標楷體" pitchFamily="65" charset="-120"/>
                <a:ea typeface="標楷體" pitchFamily="65" charset="-120"/>
              </a:rPr>
              <a:t>via </a:t>
            </a:r>
            <a:r>
              <a:rPr lang="en-US" altLang="zh-TW" sz="4000" dirty="0" err="1">
                <a:latin typeface="標楷體" pitchFamily="65" charset="-120"/>
                <a:ea typeface="標楷體" pitchFamily="65" charset="-120"/>
              </a:rPr>
              <a:t>carraria</a:t>
            </a:r>
            <a:r>
              <a:rPr lang="en-US" altLang="zh-TW" sz="4000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及拉丁文 </a:t>
            </a:r>
            <a:r>
              <a:rPr lang="en-US" altLang="zh-TW" sz="4000" dirty="0" err="1">
                <a:latin typeface="標楷體" pitchFamily="65" charset="-120"/>
                <a:ea typeface="標楷體" pitchFamily="65" charset="-120"/>
              </a:rPr>
              <a:t>carrus</a:t>
            </a:r>
            <a:r>
              <a:rPr lang="en-US" altLang="zh-TW" sz="4000" dirty="0"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sz="4000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TW" sz="4000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兩者</a:t>
            </a:r>
            <a:r>
              <a:rPr lang="zh-TW" altLang="en-US" sz="4000" dirty="0">
                <a:latin typeface="標楷體" pitchFamily="65" charset="-120"/>
                <a:ea typeface="標楷體" pitchFamily="65" charset="-120"/>
              </a:rPr>
              <a:t>均指古代戰車，</a:t>
            </a:r>
            <a:r>
              <a:rPr lang="zh-TW" altLang="en-US" sz="40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如同生涯必須在馬場上馳騁競技，隱含有未知、冒險、犯難的精神。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6993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行雲流水">
  <a:themeElements>
    <a:clrScheme name="行雲流水">
      <a:dk1>
        <a:sysClr val="windowText" lastClr="000000"/>
      </a:dk1>
      <a:lt1>
        <a:sysClr val="window" lastClr="FFFFFF"/>
      </a:lt1>
      <a:dk2>
        <a:srgbClr val="411401"/>
      </a:dk2>
      <a:lt2>
        <a:srgbClr val="FFE6E6"/>
      </a:lt2>
      <a:accent1>
        <a:srgbClr val="A24A48"/>
      </a:accent1>
      <a:accent2>
        <a:srgbClr val="B2935C"/>
      </a:accent2>
      <a:accent3>
        <a:srgbClr val="6A9A9A"/>
      </a:accent3>
      <a:accent4>
        <a:srgbClr val="B2B787"/>
      </a:accent4>
      <a:accent5>
        <a:srgbClr val="91644B"/>
      </a:accent5>
      <a:accent6>
        <a:srgbClr val="654A76"/>
      </a:accent6>
      <a:hlink>
        <a:srgbClr val="00A800"/>
      </a:hlink>
      <a:folHlink>
        <a:srgbClr val="FF00FF"/>
      </a:folHlink>
    </a:clrScheme>
    <a:fontScheme name="行雲流水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华文行楷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明朝"/>
        <a:font script="Hang" typeface="HY견명조"/>
        <a:font script="Hans" typeface="华文行楷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行雲流水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30000"/>
              </a:schemeClr>
            </a:gs>
            <a:gs pos="50000">
              <a:schemeClr val="phClr">
                <a:tint val="45000"/>
                <a:satMod val="220000"/>
              </a:schemeClr>
            </a:gs>
            <a:gs pos="100000">
              <a:schemeClr val="phClr">
                <a:tint val="90000"/>
                <a:satMod val="13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200000"/>
              </a:schemeClr>
            </a:gs>
            <a:gs pos="50000">
              <a:schemeClr val="phClr">
                <a:tint val="100000"/>
                <a:shade val="60000"/>
                <a:hueMod val="100000"/>
                <a:satMod val="180000"/>
              </a:schemeClr>
            </a:gs>
            <a:gs pos="100000">
              <a:schemeClr val="phClr">
                <a:tint val="100000"/>
                <a:shade val="90000"/>
                <a:hueMod val="100000"/>
                <a:satMod val="2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50600">
              <a:schemeClr val="phClr">
                <a:alpha val="40000"/>
              </a:schemeClr>
            </a:glow>
          </a:effectLst>
        </a:effectStyle>
        <a:effectStyle>
          <a:effectLst>
            <a:glow rad="101600">
              <a:schemeClr val="phClr">
                <a:alpha val="60000"/>
              </a:schemeClr>
            </a:glow>
          </a:effectLst>
          <a:scene3d>
            <a:camera prst="isometricLeftDown" fov="0">
              <a:rot lat="0" lon="0" rev="0"/>
            </a:camera>
            <a:lightRig rig="harsh" dir="tl">
              <a:rot lat="0" lon="0" rev="14280000"/>
            </a:lightRig>
          </a:scene3d>
          <a:sp3d prstMaterial="flat">
            <a:bevelT w="38100" h="50800" prst="softRound"/>
          </a:sp3d>
        </a:effectStyle>
        <a:effectStyle>
          <a:effectLst>
            <a:glow>
              <a:schemeClr val="phClr"/>
            </a:glow>
          </a:effectLst>
          <a:scene3d>
            <a:camera prst="isometricLeftDown">
              <a:rot lat="0" lon="0" rev="0"/>
            </a:camera>
            <a:lightRig rig="harsh" dir="tl">
              <a:rot lat="0" lon="0" rev="1428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hueMod val="100000"/>
                <a:satMod val="300000"/>
              </a:schemeClr>
            </a:gs>
            <a:gs pos="72000">
              <a:schemeClr val="phClr">
                <a:tint val="100000"/>
                <a:shade val="100000"/>
                <a:hueMod val="100000"/>
                <a:satMod val="100000"/>
              </a:schemeClr>
            </a:gs>
            <a:gs pos="81000">
              <a:schemeClr val="phClr">
                <a:tint val="98000"/>
                <a:shade val="100000"/>
                <a:hueMod val="100000"/>
                <a:satMod val="15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39000"/>
                <a:hueMod val="100000"/>
                <a:satMod val="150000"/>
              </a:schemeClr>
              <a:schemeClr val="phClr">
                <a:tint val="90000"/>
                <a:shade val="100000"/>
                <a:hueMod val="100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Calligraphy</Template>
  <TotalTime>120</TotalTime>
  <Words>630</Words>
  <Application>Microsoft Office PowerPoint</Application>
  <PresentationFormat>如螢幕大小 (4:3)</PresentationFormat>
  <Paragraphs>90</Paragraphs>
  <Slides>20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21" baseType="lpstr">
      <vt:lpstr>行雲流水</vt:lpstr>
      <vt:lpstr>  生涯概說— 生涯的意義與 發展階段探討      </vt:lpstr>
      <vt:lpstr>生涯是什麼？</vt:lpstr>
      <vt:lpstr>PowerPoint 簡報</vt:lpstr>
      <vt:lpstr>PowerPoint 簡報</vt:lpstr>
      <vt:lpstr>PowerPoint 簡報</vt:lpstr>
      <vt:lpstr>生活是什麼？ </vt:lpstr>
      <vt:lpstr>生命、生活與生涯的關係？</vt:lpstr>
      <vt:lpstr>生涯的特性 </vt:lpstr>
      <vt:lpstr>生涯發展</vt:lpstr>
      <vt:lpstr>生涯發展階段 </vt:lpstr>
      <vt:lpstr>PowerPoint 簡報</vt:lpstr>
      <vt:lpstr>PowerPoint 簡報</vt:lpstr>
      <vt:lpstr>PowerPoint 簡報</vt:lpstr>
      <vt:lpstr>自我發現期（30歲以前）：  </vt:lpstr>
      <vt:lpstr>自我培養期（30~40歲）： </vt:lpstr>
      <vt:lpstr> 自我實踐期（40~50歲）： </vt:lpstr>
      <vt:lpstr> 自我完成期（50歲以後）： </vt:lpstr>
      <vt:lpstr>生涯探索從認識自我開始 給自己一個夢想，築夢踏實 </vt:lpstr>
      <vt:lpstr>生涯探索 </vt:lpstr>
      <vt:lpstr>圖片來源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生涯概說—  生涯的意義與 發展階段探討</dc:title>
  <dc:creator>User</dc:creator>
  <cp:lastModifiedBy>mis</cp:lastModifiedBy>
  <cp:revision>25</cp:revision>
  <dcterms:created xsi:type="dcterms:W3CDTF">2013-09-04T09:35:06Z</dcterms:created>
  <dcterms:modified xsi:type="dcterms:W3CDTF">2013-09-09T08:49:52Z</dcterms:modified>
</cp:coreProperties>
</file>