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  <a:lvl2pPr>
              <a:defRPr>
                <a:solidFill>
                  <a:srgbClr val="7030A0"/>
                </a:solidFill>
              </a:defRPr>
            </a:lvl2pPr>
          </a:lstStyle>
          <a:p>
            <a:pPr lvl="0" eaLnBrk="1" latinLnBrk="0" hangingPunct="1"/>
            <a:r>
              <a:rPr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lang="zh-TW" altLang="en-US" dirty="0" smtClean="0"/>
              <a:t>第二層</a:t>
            </a:r>
          </a:p>
          <a:p>
            <a:pPr lvl="2" eaLnBrk="1" latinLnBrk="0" hangingPunct="1"/>
            <a:r>
              <a:rPr lang="zh-TW" altLang="en-US" dirty="0" smtClean="0"/>
              <a:t>第三層</a:t>
            </a:r>
          </a:p>
          <a:p>
            <a:pPr lvl="3" eaLnBrk="1" latinLnBrk="0" hangingPunct="1"/>
            <a:r>
              <a:rPr lang="zh-TW" altLang="en-US" dirty="0" smtClean="0"/>
              <a:t>第四層</a:t>
            </a:r>
          </a:p>
          <a:p>
            <a:pPr lvl="4" eaLnBrk="1" latinLnBrk="0" hangingPunct="1"/>
            <a:r>
              <a:rPr lang="zh-TW" altLang="en-US" dirty="0" smtClean="0"/>
              <a:t>第五層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 smtClean="0"/>
              <a:t>第二層</a:t>
            </a:r>
          </a:p>
          <a:p>
            <a:pPr lvl="2" eaLnBrk="1" latinLnBrk="0" hangingPunct="1"/>
            <a:r>
              <a:rPr kumimoji="0" lang="zh-TW" altLang="en-US" dirty="0" smtClean="0"/>
              <a:t>第三層</a:t>
            </a:r>
          </a:p>
          <a:p>
            <a:pPr lvl="3" eaLnBrk="1" latinLnBrk="0" hangingPunct="1"/>
            <a:r>
              <a:rPr kumimoji="0" lang="zh-TW" altLang="en-US" dirty="0" smtClean="0"/>
              <a:t>第四層</a:t>
            </a:r>
          </a:p>
          <a:p>
            <a:pPr lvl="4" eaLnBrk="1" latinLnBrk="0" hangingPunct="1"/>
            <a:r>
              <a:rPr kumimoji="0" lang="zh-TW" altLang="en-US" dirty="0" smtClean="0"/>
              <a:t>第五層</a:t>
            </a:r>
            <a:endParaRPr kumimoji="0" lang="en-US" dirty="0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mtClean="0">
                <a:solidFill>
                  <a:schemeClr val="accent1">
                    <a:lumMod val="75000"/>
                  </a:schemeClr>
                </a:solidFill>
              </a:rPr>
              <a:t>第三單元   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中國繪畫的美學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二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南北宋文人山水畫</a:t>
            </a:r>
          </a:p>
        </p:txBody>
      </p:sp>
    </p:spTree>
    <p:extLst>
      <p:ext uri="{BB962C8B-B14F-4D97-AF65-F5344CB8AC3E}">
        <p14:creationId xmlns:p14="http://schemas.microsoft.com/office/powerpoint/2010/main" val="296532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008112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/>
              <a:t>名畫賞析：故宮三寶：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范</a:t>
            </a:r>
            <a:r>
              <a:rPr lang="zh-TW" altLang="en-US" dirty="0"/>
              <a:t>寬</a:t>
            </a:r>
            <a:r>
              <a:rPr lang="en-US" altLang="zh-TW" dirty="0"/>
              <a:t>〈</a:t>
            </a:r>
            <a:r>
              <a:rPr lang="zh-TW" altLang="en-US" dirty="0"/>
              <a:t>谿山行旅圖</a:t>
            </a:r>
            <a:r>
              <a:rPr lang="en-US" altLang="zh-TW" dirty="0" smtClean="0"/>
              <a:t>〉</a:t>
            </a:r>
          </a:p>
          <a:p>
            <a:r>
              <a:rPr lang="zh-TW" altLang="en-US" dirty="0" smtClean="0"/>
              <a:t>郭</a:t>
            </a:r>
            <a:r>
              <a:rPr lang="zh-TW" altLang="en-US" dirty="0"/>
              <a:t>熙</a:t>
            </a:r>
            <a:r>
              <a:rPr lang="en-US" altLang="zh-TW" dirty="0"/>
              <a:t>〈</a:t>
            </a:r>
            <a:r>
              <a:rPr lang="zh-TW" altLang="en-US" dirty="0"/>
              <a:t>早春圖</a:t>
            </a:r>
            <a:r>
              <a:rPr lang="en-US" altLang="zh-TW" dirty="0"/>
              <a:t>〉</a:t>
            </a:r>
            <a:r>
              <a:rPr lang="zh-TW" altLang="en-US" dirty="0" smtClean="0"/>
              <a:t>、</a:t>
            </a:r>
            <a:endParaRPr lang="en-US" altLang="zh-TW" dirty="0" smtClean="0"/>
          </a:p>
          <a:p>
            <a:r>
              <a:rPr lang="zh-TW" altLang="en-US" dirty="0" smtClean="0"/>
              <a:t>李</a:t>
            </a:r>
            <a:r>
              <a:rPr lang="zh-TW" altLang="en-US" dirty="0"/>
              <a:t>唐</a:t>
            </a:r>
            <a:r>
              <a:rPr lang="en-US" altLang="zh-TW" dirty="0"/>
              <a:t>〈</a:t>
            </a:r>
            <a:r>
              <a:rPr lang="zh-TW" altLang="en-US" dirty="0"/>
              <a:t>萬壑松風圖</a:t>
            </a:r>
            <a:r>
              <a:rPr lang="en-US" altLang="zh-TW" dirty="0"/>
              <a:t>〉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0584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馬一角與夏</a:t>
            </a:r>
            <a:r>
              <a:rPr lang="zh-TW" altLang="en-US" dirty="0" smtClean="0"/>
              <a:t>半邊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馬遠</a:t>
            </a:r>
            <a:r>
              <a:rPr lang="en-US" altLang="zh-TW" dirty="0"/>
              <a:t>〈</a:t>
            </a:r>
            <a:r>
              <a:rPr lang="zh-TW" altLang="en-US" dirty="0"/>
              <a:t>山徑春行圖</a:t>
            </a:r>
            <a:r>
              <a:rPr lang="en-US" altLang="zh-TW" dirty="0" smtClean="0"/>
              <a:t>〉</a:t>
            </a:r>
          </a:p>
          <a:p>
            <a:r>
              <a:rPr lang="zh-TW" altLang="en-US" dirty="0" smtClean="0"/>
              <a:t>夏</a:t>
            </a:r>
            <a:r>
              <a:rPr lang="zh-TW" altLang="en-US" dirty="0"/>
              <a:t>珪</a:t>
            </a:r>
            <a:r>
              <a:rPr lang="en-US" altLang="zh-TW" dirty="0"/>
              <a:t>〈</a:t>
            </a:r>
            <a:r>
              <a:rPr lang="zh-TW" altLang="en-US" dirty="0"/>
              <a:t>溪山清遠圖</a:t>
            </a:r>
          </a:p>
        </p:txBody>
      </p:sp>
    </p:spTree>
    <p:extLst>
      <p:ext uri="{BB962C8B-B14F-4D97-AF65-F5344CB8AC3E}">
        <p14:creationId xmlns:p14="http://schemas.microsoft.com/office/powerpoint/2010/main" val="269232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北宋山水畫家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87208" cy="4873752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1.</a:t>
            </a:r>
            <a:r>
              <a:rPr lang="zh-TW" altLang="en-US" dirty="0" smtClean="0"/>
              <a:t>李</a:t>
            </a:r>
            <a:r>
              <a:rPr lang="zh-TW" altLang="en-US" dirty="0"/>
              <a:t>成</a:t>
            </a:r>
            <a:r>
              <a:rPr lang="en-US" altLang="zh-TW" dirty="0"/>
              <a:t>﹝Li Cheng﹞﹝919 ~ 967﹞ </a:t>
            </a:r>
          </a:p>
          <a:p>
            <a:r>
              <a:rPr lang="zh-TW" altLang="en-US" dirty="0"/>
              <a:t>　　</a:t>
            </a:r>
            <a:r>
              <a:rPr lang="zh-TW" altLang="en-US" dirty="0" smtClean="0"/>
              <a:t>擅長</a:t>
            </a:r>
            <a:r>
              <a:rPr lang="zh-TW" altLang="en-US" dirty="0"/>
              <a:t>畫山水，並將山水畫的表現內容和表現技巧上，推向縱深的</a:t>
            </a:r>
            <a:r>
              <a:rPr lang="zh-TW" altLang="en-US" dirty="0" smtClean="0"/>
              <a:t>發展，其中</a:t>
            </a:r>
            <a:r>
              <a:rPr lang="zh-TW" altLang="en-US" dirty="0"/>
              <a:t>最突出的成就，是創造了「寒林」的形像，故當時被譽為「古 </a:t>
            </a:r>
            <a:r>
              <a:rPr lang="zh-TW" altLang="en-US" dirty="0" smtClean="0"/>
              <a:t>今</a:t>
            </a:r>
            <a:r>
              <a:rPr lang="zh-TW" altLang="en-US" dirty="0"/>
              <a:t>第一」。</a:t>
            </a:r>
          </a:p>
          <a:p>
            <a:r>
              <a:rPr lang="en-US" altLang="zh-TW" dirty="0" smtClean="0"/>
              <a:t>2.</a:t>
            </a:r>
            <a:r>
              <a:rPr lang="zh-TW" altLang="en-US" dirty="0"/>
              <a:t> </a:t>
            </a:r>
            <a:r>
              <a:rPr lang="zh-TW" altLang="en-US" dirty="0" smtClean="0"/>
              <a:t>范</a:t>
            </a:r>
            <a:r>
              <a:rPr lang="zh-TW" altLang="en-US" dirty="0"/>
              <a:t>寬</a:t>
            </a:r>
            <a:r>
              <a:rPr lang="en-US" altLang="zh-TW" dirty="0"/>
              <a:t>﹝Li Cheng﹞﹝919 ~1026﹞ </a:t>
            </a:r>
          </a:p>
          <a:p>
            <a:r>
              <a:rPr lang="zh-TW" altLang="en-US" dirty="0" smtClean="0"/>
              <a:t>初學</a:t>
            </a:r>
            <a:r>
              <a:rPr lang="zh-TW" altLang="en-US" dirty="0"/>
              <a:t>五代山東畫家李成，范寬的筆法雄渾就是傳</a:t>
            </a:r>
            <a:r>
              <a:rPr lang="zh-TW" altLang="en-US" dirty="0" smtClean="0"/>
              <a:t>自李成，</a:t>
            </a:r>
            <a:r>
              <a:rPr lang="zh-TW" altLang="en-US" dirty="0"/>
              <a:t>但范寬後來覺悟說：「前人之法，未嘗不近取諸物，吾與其師於人者，未若師諸物也；吾與其師於物者，未若師諸心。</a:t>
            </a:r>
            <a:r>
              <a:rPr lang="zh-TW" altLang="en-US" dirty="0" smtClean="0"/>
              <a:t>」道</a:t>
            </a:r>
            <a:r>
              <a:rPr lang="zh-TW" altLang="en-US" dirty="0"/>
              <a:t>出了中國山水畫古代美學規律。</a:t>
            </a:r>
            <a:r>
              <a:rPr lang="en-US" altLang="zh-TW" dirty="0"/>
              <a:t>	</a:t>
            </a:r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5354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 </a:t>
            </a:r>
            <a:r>
              <a:rPr lang="en-US" altLang="zh-TW" dirty="0"/>
              <a:t>3 </a:t>
            </a:r>
            <a:r>
              <a:rPr lang="zh-TW" altLang="en-US" dirty="0"/>
              <a:t>郭熙</a:t>
            </a:r>
            <a:r>
              <a:rPr lang="en-US" altLang="zh-TW" dirty="0"/>
              <a:t>﹝</a:t>
            </a:r>
            <a:r>
              <a:rPr lang="en-US" altLang="zh-TW" dirty="0" err="1"/>
              <a:t>Guo</a:t>
            </a:r>
            <a:r>
              <a:rPr lang="en-US" altLang="zh-TW" dirty="0"/>
              <a:t> Xi﹞﹝1001 ~ 1090﹞ </a:t>
            </a:r>
          </a:p>
          <a:p>
            <a:r>
              <a:rPr lang="zh-TW" altLang="en-US" dirty="0"/>
              <a:t>　　郭熙是北宋中期最重要的山水</a:t>
            </a:r>
            <a:r>
              <a:rPr lang="zh-TW" altLang="en-US" dirty="0" smtClean="0"/>
              <a:t>畫家。</a:t>
            </a:r>
            <a:r>
              <a:rPr lang="zh-TW" altLang="en-US" dirty="0"/>
              <a:t>據說，宋神宗很喜歡郭熙的畫，常在宮廷中懸掛郭熙的</a:t>
            </a:r>
            <a:r>
              <a:rPr lang="zh-TW" altLang="en-US" dirty="0" smtClean="0"/>
              <a:t>作品，「早春圖」是其代表作。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8332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南宋山水畫家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 </a:t>
            </a:r>
            <a:r>
              <a:rPr lang="en-US" altLang="zh-TW" dirty="0"/>
              <a:t>4  </a:t>
            </a:r>
            <a:r>
              <a:rPr lang="zh-TW" altLang="en-US" dirty="0"/>
              <a:t>李唐</a:t>
            </a:r>
            <a:r>
              <a:rPr lang="en-US" altLang="zh-TW" dirty="0"/>
              <a:t>﹝Li Tang﹞ </a:t>
            </a:r>
          </a:p>
          <a:p>
            <a:r>
              <a:rPr lang="zh-TW" altLang="en-US" dirty="0"/>
              <a:t>　　李唐，生卒年不詳，他是河陽三城人，字晞古，北宋徽宗任職翰林圖畫院。靖康之難後，中原紛亂，李唐渡江至杭州，高宗紹興年間重建畫院又重入畫院，授成忠郎，為畫院待詔，賜金帶</a:t>
            </a:r>
          </a:p>
        </p:txBody>
      </p:sp>
    </p:spTree>
    <p:extLst>
      <p:ext uri="{BB962C8B-B14F-4D97-AF65-F5344CB8AC3E}">
        <p14:creationId xmlns:p14="http://schemas.microsoft.com/office/powerpoint/2010/main" val="7105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 </a:t>
            </a:r>
            <a:r>
              <a:rPr lang="en-US" altLang="zh-TW" dirty="0" smtClean="0"/>
              <a:t>5</a:t>
            </a:r>
            <a:r>
              <a:rPr lang="zh-TW" altLang="en-US" dirty="0" smtClean="0"/>
              <a:t>馬遠</a:t>
            </a:r>
            <a:r>
              <a:rPr lang="en-US" altLang="zh-TW" dirty="0"/>
              <a:t>﹝Ma Yuan﹞﹝</a:t>
            </a:r>
            <a:r>
              <a:rPr lang="zh-TW" altLang="en-US" dirty="0"/>
              <a:t>約 </a:t>
            </a:r>
            <a:r>
              <a:rPr lang="en-US" altLang="zh-TW" dirty="0"/>
              <a:t>1190 ~ 1255﹞ </a:t>
            </a:r>
          </a:p>
          <a:p>
            <a:r>
              <a:rPr lang="zh-TW" altLang="en-US" dirty="0"/>
              <a:t>　　馬遠是南宋時期的畫家，他跟李唐、劉松年、夏珪並列，稱為「南宋四家」。馬遠的畫意境清新，筆法簡鍊，在山水畫上，他更是改變了五代及北宋以來「全景式」的畫法，只利用一角景物來表現廣大的空間。他的構圖方法最有名的即是所謂「邊角之景」，人稱他「馬一角」，與夏珪的「夏半邊」並稱</a:t>
            </a:r>
          </a:p>
        </p:txBody>
      </p:sp>
    </p:spTree>
    <p:extLst>
      <p:ext uri="{BB962C8B-B14F-4D97-AF65-F5344CB8AC3E}">
        <p14:creationId xmlns:p14="http://schemas.microsoft.com/office/powerpoint/2010/main" val="153624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 </a:t>
            </a:r>
            <a:r>
              <a:rPr lang="en-US" altLang="zh-TW" dirty="0"/>
              <a:t>6</a:t>
            </a:r>
            <a:r>
              <a:rPr lang="zh-TW" altLang="en-US" dirty="0"/>
              <a:t>夏珪</a:t>
            </a:r>
            <a:r>
              <a:rPr lang="en-US" altLang="zh-TW" dirty="0"/>
              <a:t>﹝Xia </a:t>
            </a:r>
            <a:r>
              <a:rPr lang="en-US" altLang="zh-TW" dirty="0" err="1"/>
              <a:t>Gui</a:t>
            </a:r>
            <a:r>
              <a:rPr lang="en-US" altLang="zh-TW" dirty="0"/>
              <a:t>﹞﹝</a:t>
            </a:r>
            <a:r>
              <a:rPr lang="zh-TW" altLang="en-US" dirty="0"/>
              <a:t>約</a:t>
            </a:r>
            <a:r>
              <a:rPr lang="en-US" altLang="zh-TW" dirty="0"/>
              <a:t>1194 ~ 1225﹞ </a:t>
            </a:r>
          </a:p>
          <a:p>
            <a:r>
              <a:rPr lang="zh-TW" altLang="en-US" dirty="0"/>
              <a:t>　　夏珪，字禹玉，他跟李唐、劉松年、馬遠合稱為「南宋四家」。夏珪一開始學的是人物畫，後來師承范寬、李唐，以山水畫為主。</a:t>
            </a:r>
          </a:p>
        </p:txBody>
      </p:sp>
    </p:spTree>
    <p:extLst>
      <p:ext uri="{BB962C8B-B14F-4D97-AF65-F5344CB8AC3E}">
        <p14:creationId xmlns:p14="http://schemas.microsoft.com/office/powerpoint/2010/main" val="135145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 </a:t>
            </a:r>
            <a:r>
              <a:rPr lang="en-US" altLang="zh-TW" dirty="0" smtClean="0"/>
              <a:t>7</a:t>
            </a:r>
            <a:r>
              <a:rPr lang="zh-TW" altLang="en-US" dirty="0"/>
              <a:t>蘇軾</a:t>
            </a:r>
            <a:r>
              <a:rPr lang="en-US" altLang="zh-TW" dirty="0"/>
              <a:t>﹝Su Shi﹞﹝1037 ~ 1101﹞</a:t>
            </a:r>
          </a:p>
          <a:p>
            <a:r>
              <a:rPr lang="zh-TW" altLang="en-US" dirty="0" smtClean="0"/>
              <a:t>      蘇軾</a:t>
            </a:r>
            <a:r>
              <a:rPr lang="zh-TW" altLang="en-US" dirty="0"/>
              <a:t>，字子瞻，號東坡居士。蘇軾是北宋著名的詩人，他也擅長繪畫，他的畫風大膽創新，更提出了許多反映文人審美情趣的美術理論，替美術界帶來新的活力。</a:t>
            </a:r>
          </a:p>
        </p:txBody>
      </p:sp>
    </p:spTree>
    <p:extLst>
      <p:ext uri="{BB962C8B-B14F-4D97-AF65-F5344CB8AC3E}">
        <p14:creationId xmlns:p14="http://schemas.microsoft.com/office/powerpoint/2010/main" val="212021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8</a:t>
            </a:r>
            <a:r>
              <a:rPr lang="zh-TW" altLang="en-US" dirty="0"/>
              <a:t>張擇端</a:t>
            </a:r>
            <a:r>
              <a:rPr lang="en-US" altLang="zh-TW" dirty="0"/>
              <a:t>﹝Zhang </a:t>
            </a:r>
            <a:r>
              <a:rPr lang="en-US" altLang="zh-TW" dirty="0" err="1"/>
              <a:t>Ze</a:t>
            </a:r>
            <a:r>
              <a:rPr lang="en-US" altLang="zh-TW" dirty="0"/>
              <a:t> </a:t>
            </a:r>
            <a:r>
              <a:rPr lang="en-US" altLang="zh-TW" dirty="0" err="1"/>
              <a:t>Duan</a:t>
            </a:r>
            <a:r>
              <a:rPr lang="en-US" altLang="zh-TW" dirty="0"/>
              <a:t>﹞﹝1042 ~ 1107﹞ </a:t>
            </a:r>
          </a:p>
          <a:p>
            <a:r>
              <a:rPr lang="zh-TW" altLang="en-US" dirty="0"/>
              <a:t>　　張擇端，字正道。他擅長界畫，尤其擅長舟車、市橋、人物、山水等，都獨具風格。現存的作品只有</a:t>
            </a:r>
            <a:r>
              <a:rPr lang="en-US" altLang="zh-TW" dirty="0"/>
              <a:t>《</a:t>
            </a:r>
            <a:r>
              <a:rPr lang="zh-TW" altLang="en-US" dirty="0"/>
              <a:t>清明上河圖</a:t>
            </a:r>
            <a:r>
              <a:rPr lang="en-US" altLang="zh-TW" dirty="0"/>
              <a:t>》</a:t>
            </a:r>
            <a:r>
              <a:rPr lang="zh-TW" altLang="en-US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36570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9</a:t>
            </a:r>
            <a:r>
              <a:rPr lang="zh-TW" altLang="en-US" dirty="0"/>
              <a:t>米友仁</a:t>
            </a:r>
            <a:r>
              <a:rPr lang="en-US" altLang="zh-TW" dirty="0"/>
              <a:t>﹝</a:t>
            </a:r>
            <a:r>
              <a:rPr lang="en-US" altLang="zh-TW" dirty="0" err="1"/>
              <a:t>Mi</a:t>
            </a:r>
            <a:r>
              <a:rPr lang="en-US" altLang="zh-TW" dirty="0"/>
              <a:t> You </a:t>
            </a:r>
            <a:r>
              <a:rPr lang="en-US" altLang="zh-TW" dirty="0" err="1"/>
              <a:t>Ren</a:t>
            </a:r>
            <a:r>
              <a:rPr lang="en-US" altLang="zh-TW" dirty="0"/>
              <a:t>﹞﹝1086 ~ 1165﹞ </a:t>
            </a:r>
          </a:p>
          <a:p>
            <a:r>
              <a:rPr lang="zh-TW" altLang="en-US" dirty="0"/>
              <a:t>　　米友仁，一名尹仁，字元暉。他是書畫家米芾的長子，從小受到家庭薰陶，年輕的時候就已經很精於書畫了，他的繪畫風格是學習父親並加以發展，自成「米家山水」的新畫法。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3597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99</TotalTime>
  <Words>205</Words>
  <Application>Microsoft Office PowerPoint</Application>
  <PresentationFormat>如螢幕大小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壁窗</vt:lpstr>
      <vt:lpstr>第三單元   中國繪畫的美學(二)</vt:lpstr>
      <vt:lpstr>北宋山水畫家</vt:lpstr>
      <vt:lpstr>PowerPoint 簡報</vt:lpstr>
      <vt:lpstr>南宋山水畫家</vt:lpstr>
      <vt:lpstr>PowerPoint 簡報</vt:lpstr>
      <vt:lpstr>PowerPoint 簡報</vt:lpstr>
      <vt:lpstr>PowerPoint 簡報</vt:lpstr>
      <vt:lpstr>PowerPoint 簡報</vt:lpstr>
      <vt:lpstr>PowerPoint 簡報</vt:lpstr>
      <vt:lpstr> 名畫賞析：故宮三寶： </vt:lpstr>
      <vt:lpstr>馬一角與夏半邊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藝術的故事 </dc:title>
  <dc:creator>ussr</dc:creator>
  <cp:lastModifiedBy>ussr</cp:lastModifiedBy>
  <cp:revision>23</cp:revision>
  <dcterms:created xsi:type="dcterms:W3CDTF">2012-08-30T12:54:45Z</dcterms:created>
  <dcterms:modified xsi:type="dcterms:W3CDTF">2012-08-30T15:19:08Z</dcterms:modified>
</cp:coreProperties>
</file>