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72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D7FF"/>
    <a:srgbClr val="6DD9FF"/>
    <a:srgbClr val="33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221" autoAdjust="0"/>
    <p:restoredTop sz="94660"/>
  </p:normalViewPr>
  <p:slideViewPr>
    <p:cSldViewPr>
      <p:cViewPr>
        <p:scale>
          <a:sx n="66" d="100"/>
          <a:sy n="66" d="100"/>
        </p:scale>
        <p:origin x="-156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2011/12/20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otworld.org.tw/index.htm" TargetMode="External"/><Relationship Id="rId7" Type="http://schemas.openxmlformats.org/officeDocument/2006/relationships/slide" Target="slide3.xml"/><Relationship Id="rId2" Type="http://schemas.openxmlformats.org/officeDocument/2006/relationships/hyperlink" Target="http://zh.wikipedia.org/wiki/%E6%9C%BA%E5%99%A8%E4%BA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p.teldap.tw/epaper/20090713/139" TargetMode="External"/><Relationship Id="rId5" Type="http://schemas.openxmlformats.org/officeDocument/2006/relationships/hyperlink" Target="http://sites.google.com/site/stellaflorasusan/" TargetMode="External"/><Relationship Id="rId4" Type="http://schemas.openxmlformats.org/officeDocument/2006/relationships/hyperlink" Target="http://cdnet.stpi.org.tw/techroom/policy/2005/policy_05_013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714412" y="2428868"/>
            <a:ext cx="8215338" cy="1714512"/>
          </a:xfrm>
        </p:spPr>
        <p:txBody>
          <a:bodyPr>
            <a:normAutofit fontScale="90000"/>
          </a:bodyPr>
          <a:lstStyle/>
          <a:p>
            <a:r>
              <a:rPr lang="zh-TW" altLang="en-US" sz="6100" b="1" dirty="0" smtClean="0"/>
              <a:t>機器人的歷史與演變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714612" y="4071942"/>
            <a:ext cx="585686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ea"/>
                <a:ea typeface="+mj-ea"/>
              </a:rPr>
              <a:t>系統三甲</a:t>
            </a:r>
          </a:p>
          <a:p>
            <a:pPr algn="ctr"/>
            <a:r>
              <a:rPr lang="zh-TW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ea"/>
                <a:ea typeface="+mj-ea"/>
              </a:rPr>
              <a:t>張仁駿、黃怡君</a:t>
            </a:r>
          </a:p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ea"/>
                <a:ea typeface="+mj-ea"/>
              </a:rPr>
              <a:t>49839037</a:t>
            </a:r>
            <a:r>
              <a:rPr lang="zh-TW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ea"/>
                <a:ea typeface="+mj-ea"/>
              </a:rPr>
              <a:t>、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ea"/>
                <a:ea typeface="+mj-ea"/>
              </a:rPr>
              <a:t>49839019</a:t>
            </a:r>
            <a:endParaRPr lang="zh-TW" altLang="en-US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ea"/>
                <a:ea typeface="+mj-ea"/>
              </a:rPr>
              <a:t>指導老師：黎靖</a:t>
            </a:r>
            <a:endParaRPr lang="zh-TW" alt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857232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en-US" altLang="zh-TW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仿真和社交機器人：</a:t>
            </a:r>
            <a:endParaRPr lang="zh-TW" altLang="en-US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sz="3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  在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2001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年，美國麻省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理工學院打破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歷史傳統，研發了世界上第一個有模擬感情的機器人。理想中的高仿真機器人是高級整合控制論、機械電子、計算機與人工智能、材料學和仿生學的產物，目前科學界正在向此方向研究開發。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768670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農業機器人：</a:t>
            </a:r>
            <a:endParaRPr lang="zh-TW" altLang="en-US" sz="36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可用於果實摘採、農藥噴灑，或是植物種植等，可取代傳統人力。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安全檢查機器人：</a:t>
            </a:r>
            <a:endParaRPr lang="zh-TW" altLang="en-US" sz="36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此類機器人一般為可移動式機器人</a:t>
            </a:r>
            <a:r>
              <a:rPr lang="en-US" sz="3200" dirty="0" smtClean="0">
                <a:latin typeface="標楷體" pitchFamily="65" charset="-120"/>
                <a:ea typeface="標楷體" pitchFamily="65" charset="-120"/>
              </a:rPr>
              <a:t>(Mobile Robots)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，且配置影像感應器以提供機器人之視覺。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環境探測機器人：</a:t>
            </a:r>
            <a:endParaRPr lang="zh-TW" altLang="en-US" sz="36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此類機器人為可移動式機器人，具有較靈活之載具或肢腳。</a:t>
            </a:r>
          </a:p>
          <a:p>
            <a:endParaRPr lang="zh-TW" altLang="en-US" dirty="0"/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機器人的未來趨勢</a:t>
            </a:r>
            <a:endParaRPr lang="zh-TW" altLang="en-US" sz="5000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國內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各個知名大學包含教育部五年五佰億的頂尖大學計畫中的</a:t>
            </a:r>
            <a:r>
              <a:rPr lang="en-US" sz="3200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所頂尖學，接連投入智慧型機器人產業領域的研究，但是，在我國發展機器人學習的產業可能尚需歷經大量的先導研究、發展、及應用設計階段的投入，才有邁入商品化的階段之可能性。因此距離開拓機器人學習的市場，在時程上尚須五至十年之以後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642910" y="642918"/>
          <a:ext cx="7929618" cy="528497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57322"/>
                <a:gridCol w="1714512"/>
                <a:gridCol w="4857784"/>
              </a:tblGrid>
              <a:tr h="180387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第一階段</a:t>
                      </a:r>
                      <a:endParaRPr lang="zh-TW" altLang="en-US" sz="2300" b="1" dirty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2005~2008</a:t>
                      </a:r>
                      <a:r>
                        <a:rPr kumimoji="0" lang="zh-TW" alt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年</a:t>
                      </a:r>
                      <a:endParaRPr lang="zh-TW" altLang="en-US" sz="2300" b="1" dirty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預估產值將達到新台幣</a:t>
                      </a:r>
                      <a:r>
                        <a:rPr kumimoji="0" 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300</a:t>
                      </a:r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億元，以建置產業環境為發展方向，創造市場及擴展優勢產業為推動</a:t>
                      </a:r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目標。</a:t>
                      </a:r>
                      <a:endParaRPr lang="zh-TW" altLang="en-US" sz="2600" b="0" dirty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46352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第二階段</a:t>
                      </a:r>
                      <a:endParaRPr lang="zh-TW" altLang="en-US" sz="23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2009~2013</a:t>
                      </a:r>
                      <a:r>
                        <a:rPr kumimoji="0" lang="zh-TW" alt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年</a:t>
                      </a:r>
                      <a:endParaRPr lang="zh-TW" altLang="en-US" sz="23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預估產值將達到新台幣</a:t>
                      </a:r>
                      <a:r>
                        <a:rPr kumimoji="0" 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900</a:t>
                      </a:r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億元以上，以擴大產業規模為發展方向，擴大市場及產業規模化為推動</a:t>
                      </a:r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目標。</a:t>
                      </a:r>
                      <a:endParaRPr lang="zh-TW" altLang="en-US" sz="26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804703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第三階段</a:t>
                      </a:r>
                      <a:endParaRPr lang="zh-TW" altLang="en-US" sz="23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2014~2020</a:t>
                      </a:r>
                      <a:r>
                        <a:rPr kumimoji="0" lang="zh-TW" altLang="en-US" sz="2300" b="1" kern="1200" dirty="0" smtClean="0">
                          <a:latin typeface="標楷體" pitchFamily="65" charset="-120"/>
                          <a:ea typeface="標楷體" pitchFamily="65" charset="-120"/>
                        </a:rPr>
                        <a:t>年</a:t>
                      </a:r>
                      <a:endParaRPr lang="zh-TW" altLang="en-US" sz="23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發展成為全球智慧型機器人主要製造國，鎖定利基產業市場為發展方向，以智慧好生活及進入全球市場為推動</a:t>
                      </a:r>
                      <a:r>
                        <a:rPr kumimoji="0" lang="zh-TW" altLang="en-US" sz="2600" b="0" kern="1200" dirty="0" smtClean="0">
                          <a:latin typeface="標楷體" pitchFamily="65" charset="-120"/>
                          <a:ea typeface="標楷體" pitchFamily="65" charset="-120"/>
                        </a:rPr>
                        <a:t>目標。</a:t>
                      </a:r>
                      <a:endParaRPr lang="zh-TW" altLang="en-US" sz="26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500034" y="6000768"/>
            <a:ext cx="521497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表一</a:t>
            </a:r>
            <a:r>
              <a:rPr lang="en-US" sz="22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智慧型機器人整體發展年份分佈</a:t>
            </a:r>
          </a:p>
        </p:txBody>
      </p:sp>
      <p:sp>
        <p:nvSpPr>
          <p:cNvPr id="5" name="迴轉箭號 4">
            <a:hlinkClick r:id="rId2" action="ppaction://hlinksldjump"/>
          </p:cNvPr>
          <p:cNvSpPr/>
          <p:nvPr/>
        </p:nvSpPr>
        <p:spPr>
          <a:xfrm>
            <a:off x="8286776" y="6000768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400" dirty="0" smtClean="0"/>
              <a:t>  </a:t>
            </a:r>
            <a:r>
              <a:rPr lang="en-US" altLang="zh-TW" sz="3400" dirty="0" smtClean="0"/>
              <a:t>	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 機器人世界盃（</a:t>
            </a:r>
            <a:r>
              <a:rPr lang="en-US" sz="3400" dirty="0" err="1" smtClean="0">
                <a:latin typeface="標楷體" pitchFamily="65" charset="-120"/>
                <a:ea typeface="標楷體" pitchFamily="65" charset="-120"/>
              </a:rPr>
              <a:t>RoboCup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）是一個為促進人工智慧、機器人和相關領域的國際合作項目。它為人工智慧機器人研究提供了廣泛的技術標準問題，能夠被綜合和檢驗。該機器人項目的最終目標是到</a:t>
            </a:r>
            <a:r>
              <a:rPr lang="en-US" sz="3400" dirty="0" smtClean="0">
                <a:latin typeface="標楷體" pitchFamily="65" charset="-120"/>
                <a:ea typeface="標楷體" pitchFamily="65" charset="-120"/>
              </a:rPr>
              <a:t>2050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年，開發完全自主仿人機器人隊，能贏得對人類足球世界冠軍隊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3400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機器人世界盃</a:t>
            </a:r>
            <a:endParaRPr lang="zh-TW" altLang="en-US" sz="5000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6" name="迴轉箭號 5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500042"/>
            <a:ext cx="7467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300" dirty="0" smtClean="0">
                <a:latin typeface="標楷體" pitchFamily="65" charset="-120"/>
                <a:ea typeface="標楷體" pitchFamily="65" charset="-120"/>
              </a:rPr>
              <a:t>	</a:t>
            </a:r>
            <a:endParaRPr lang="zh-TW" altLang="en-US" sz="3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sz="3300" dirty="0" smtClean="0">
                <a:latin typeface="標楷體" pitchFamily="65" charset="-120"/>
                <a:ea typeface="標楷體" pitchFamily="65" charset="-120"/>
              </a:rPr>
              <a:t>    	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其中機器人世界盃系列活動是一項綜合教育與科技的國際性活動，亦是學術成分最高的賽事。機器人世界盃的概念是於</a:t>
            </a:r>
            <a:r>
              <a:rPr lang="en-US" sz="3300" dirty="0" smtClean="0">
                <a:latin typeface="標楷體" pitchFamily="65" charset="-120"/>
                <a:ea typeface="標楷體" pitchFamily="65" charset="-120"/>
              </a:rPr>
              <a:t>1993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年提出的，經過</a:t>
            </a:r>
            <a:r>
              <a:rPr lang="en-US" sz="33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年的可行性考察，於</a:t>
            </a:r>
            <a:r>
              <a:rPr lang="en-US" sz="3300" dirty="0" smtClean="0">
                <a:latin typeface="標楷體" pitchFamily="65" charset="-120"/>
                <a:ea typeface="標楷體" pitchFamily="65" charset="-120"/>
              </a:rPr>
              <a:t>1995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sz="33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月，組織委員會正式宣佈將舉行世界性的機器人交流和機器人足球賽。</a:t>
            </a:r>
            <a:r>
              <a:rPr lang="en-US" sz="3300" dirty="0" smtClean="0">
                <a:latin typeface="標楷體" pitchFamily="65" charset="-120"/>
                <a:ea typeface="標楷體" pitchFamily="65" charset="-120"/>
              </a:rPr>
              <a:t>1997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sz="33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月，首屆機器人世界盃大賽在日本名古屋舉行。</a:t>
            </a:r>
          </a:p>
          <a:p>
            <a:pPr>
              <a:buNone/>
            </a:pPr>
            <a:endParaRPr lang="zh-TW" altLang="en-US" sz="3300" dirty="0"/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928802"/>
            <a:ext cx="8858312" cy="3240103"/>
          </a:xfrm>
        </p:spPr>
        <p:txBody>
          <a:bodyPr>
            <a:noAutofit/>
          </a:bodyPr>
          <a:lstStyle/>
          <a:p>
            <a:r>
              <a:rPr lang="en-US" sz="3200" u="sng" dirty="0" err="1" smtClean="0">
                <a:latin typeface="標楷體" pitchFamily="65" charset="-120"/>
                <a:ea typeface="標楷體" pitchFamily="65" charset="-120"/>
                <a:hlinkClick r:id="rId2"/>
              </a:rPr>
              <a:t>維基百科</a:t>
            </a:r>
            <a:r>
              <a:rPr lang="en-US" sz="3200" u="sng" dirty="0" smtClean="0">
                <a:latin typeface="標楷體" pitchFamily="65" charset="-120"/>
                <a:ea typeface="標楷體" pitchFamily="65" charset="-120"/>
                <a:hlinkClick r:id="rId2"/>
              </a:rPr>
              <a:t> </a:t>
            </a:r>
            <a:r>
              <a:rPr lang="en-US" sz="3200" u="sng" dirty="0" err="1" smtClean="0">
                <a:latin typeface="標楷體" pitchFamily="65" charset="-120"/>
                <a:ea typeface="標楷體" pitchFamily="65" charset="-120"/>
                <a:hlinkClick r:id="rId2"/>
              </a:rPr>
              <a:t>機器人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3200" u="sng" dirty="0" err="1" smtClean="0">
                <a:latin typeface="標楷體" pitchFamily="65" charset="-120"/>
                <a:ea typeface="標楷體" pitchFamily="65" charset="-120"/>
                <a:hlinkClick r:id="rId3"/>
              </a:rPr>
              <a:t>機器人世界情報網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3200" u="sng" dirty="0" err="1" smtClean="0">
                <a:latin typeface="標楷體" pitchFamily="65" charset="-120"/>
                <a:ea typeface="標楷體" pitchFamily="65" charset="-120"/>
                <a:hlinkClick r:id="rId4"/>
              </a:rPr>
              <a:t>科技產業資訊室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3200" u="sng" dirty="0" err="1" smtClean="0">
                <a:latin typeface="標楷體" pitchFamily="65" charset="-120"/>
                <a:ea typeface="標楷體" pitchFamily="65" charset="-120"/>
                <a:hlinkClick r:id="rId5"/>
              </a:rPr>
              <a:t>資訊產品之介紹</a:t>
            </a:r>
            <a:r>
              <a:rPr lang="en-US" sz="3200" u="sng" dirty="0" smtClean="0">
                <a:latin typeface="標楷體" pitchFamily="65" charset="-120"/>
                <a:ea typeface="標楷體" pitchFamily="65" charset="-120"/>
                <a:hlinkClick r:id="rId5"/>
              </a:rPr>
              <a:t> </a:t>
            </a:r>
            <a:r>
              <a:rPr lang="en-US" sz="3200" u="sng" dirty="0" err="1" smtClean="0">
                <a:latin typeface="標楷體" pitchFamily="65" charset="-120"/>
                <a:ea typeface="標楷體" pitchFamily="65" charset="-120"/>
                <a:hlinkClick r:id="rId5"/>
              </a:rPr>
              <a:t>機器人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3200" u="sng" dirty="0" err="1" smtClean="0">
                <a:latin typeface="標楷體" pitchFamily="65" charset="-120"/>
                <a:ea typeface="標楷體" pitchFamily="65" charset="-120"/>
                <a:hlinkClick r:id="rId6"/>
              </a:rPr>
              <a:t>智慧型機器人發展現況與學習應用之展望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參考資料來源</a:t>
            </a:r>
            <a:endParaRPr lang="zh-TW" altLang="en-US" sz="5000" b="1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6" name="迴轉箭號 5">
            <a:hlinkClick r:id="rId7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 w="12700" cmpd="sng">
                  <a:solidFill>
                    <a:srgbClr val="0FD7FF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前言</a:t>
            </a:r>
            <a:endParaRPr lang="zh-TW" altLang="en-US" sz="5000" b="1" dirty="0">
              <a:ln w="12700" cmpd="sng">
                <a:solidFill>
                  <a:srgbClr val="0FD7FF"/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2332037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智慧型機器人是一種多功能的多軸全自動或半自動機械裝置，可以透過程式化動作執行各項生產活動，或結合人工智慧與感測技術的應用，提供人類生活、健康、安全、娛樂等方面的服務。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目錄</a:t>
            </a:r>
            <a:endParaRPr lang="zh-TW" altLang="en-US" sz="5000" b="1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3108" y="1428736"/>
            <a:ext cx="50006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2" action="ppaction://hlinksldjump"/>
              </a:rPr>
              <a:t>一、機器人的由來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二、機器人的起源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4" action="ppaction://hlinksldjump"/>
              </a:rPr>
              <a:t>三、機器人的歷史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4" action="ppaction://hlinksldjump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4" action="ppaction://hlinksldjump"/>
              </a:rPr>
              <a:t>二頁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4" action="ppaction://hlinksldjump"/>
              </a:rPr>
              <a:t>)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5" action="ppaction://hlinksldjump"/>
              </a:rPr>
              <a:t>四、機器人的發展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6" action="ppaction://hlinksldjump"/>
              </a:rPr>
              <a:t>五、機器人的應用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6" action="ppaction://hlinksldjump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6" action="ppaction://hlinksldjump"/>
              </a:rPr>
              <a:t>三頁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6" action="ppaction://hlinksldjump"/>
              </a:rPr>
              <a:t>)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7" action="ppaction://hlinksldjump"/>
              </a:rPr>
              <a:t>六、機器人的未來趨勢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7" action="ppaction://hlinksldjump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7" action="ppaction://hlinksldjump"/>
              </a:rPr>
              <a:t>二頁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7" action="ppaction://hlinksldjump"/>
              </a:rPr>
              <a:t>)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8" action="ppaction://hlinksldjump"/>
              </a:rPr>
              <a:t>七、機器人世界盃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8" action="ppaction://hlinksldjump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8" action="ppaction://hlinksldjump"/>
              </a:rPr>
              <a:t>二頁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hlinkClick r:id="rId8" action="ppaction://hlinksldjump"/>
              </a:rPr>
              <a:t>)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hlinkClick r:id="rId9" action="ppaction://hlinksldjump"/>
              </a:rPr>
              <a:t>八、參考資料來源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機器人的由來</a:t>
            </a:r>
            <a:endParaRPr lang="zh-TW" altLang="en-US" sz="5000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2071678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機器人（自動控制機器）這個名詞，最早出現在西元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1920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年捷克科幻作家</a:t>
            </a:r>
            <a:r>
              <a:rPr lang="zh-TW" altLang="en-US" u="sng" dirty="0" smtClean="0">
                <a:latin typeface="標楷體" pitchFamily="65" charset="-120"/>
                <a:ea typeface="標楷體" pitchFamily="65" charset="-120"/>
              </a:rPr>
              <a:t>恰配克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羅索姆的萬能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機器人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中，原文作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en-US" i="1" dirty="0" err="1" smtClean="0">
                <a:latin typeface="標楷體" pitchFamily="65" charset="-120"/>
                <a:ea typeface="標楷體" pitchFamily="65" charset="-120"/>
              </a:rPr>
              <a:t>Robota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」，後來成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為西文中通行的「</a:t>
            </a:r>
            <a:r>
              <a:rPr lang="en-US" i="1" dirty="0" smtClean="0">
                <a:latin typeface="標楷體" pitchFamily="65" charset="-120"/>
                <a:ea typeface="標楷體" pitchFamily="65" charset="-120"/>
              </a:rPr>
              <a:t>Ro</a:t>
            </a:r>
          </a:p>
          <a:p>
            <a:pPr>
              <a:buNone/>
            </a:pPr>
            <a:r>
              <a:rPr lang="en-US" i="1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i="1" dirty="0" err="1" smtClean="0">
                <a:latin typeface="標楷體" pitchFamily="65" charset="-120"/>
                <a:ea typeface="標楷體" pitchFamily="65" charset="-120"/>
              </a:rPr>
              <a:t>bot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」。</a:t>
            </a:r>
          </a:p>
          <a:p>
            <a:pPr>
              <a:buNone/>
            </a:pP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1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214686"/>
            <a:ext cx="3038899" cy="3038899"/>
          </a:xfrm>
          <a:prstGeom prst="rect">
            <a:avLst/>
          </a:prstGeom>
        </p:spPr>
      </p:pic>
      <p:sp>
        <p:nvSpPr>
          <p:cNvPr id="5" name="迴轉箭號 4">
            <a:hlinkClick r:id="rId3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機器人的起源</a:t>
            </a:r>
            <a:endParaRPr lang="zh-TW" altLang="en-US" sz="5000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357298"/>
            <a:ext cx="7615262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科幻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小說家</a:t>
            </a:r>
            <a:r>
              <a:rPr lang="zh-TW" altLang="en-US" sz="3200" u="sng" dirty="0" smtClean="0">
                <a:latin typeface="標楷體" pitchFamily="65" charset="-120"/>
                <a:ea typeface="標楷體" pitchFamily="65" charset="-120"/>
              </a:rPr>
              <a:t>艾薩克阿西莫夫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在小說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我，機器人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中所訂定的「機器人三定律」最為著名。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第一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定律：機器人不得傷害人，或任人受到傷害而無所作為。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第二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定律：機器人應服從人的一切命令，但命令與第一定律相抵觸時例外。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第三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定律：機器人必須保護自己的存在，但不得與第一、第二定律相抵觸。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機器人的歷史</a:t>
            </a:r>
            <a:endParaRPr lang="zh-TW" altLang="en-US" sz="5000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sz="3200" dirty="0" smtClean="0"/>
              <a:t> </a:t>
            </a:r>
            <a:r>
              <a:rPr lang="en-US" altLang="zh-TW" sz="3500" dirty="0" smtClean="0"/>
              <a:t>	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最早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的「機器人」頂多只能算是結構精密的自動化機械，那時的機械以現代的角度來說也稱不上是機器人，但想像古希臘人看到</a:t>
            </a:r>
            <a:r>
              <a:rPr lang="zh-TW" altLang="en-US" sz="3500" u="sng" dirty="0" smtClean="0">
                <a:latin typeface="標楷體" pitchFamily="65" charset="-120"/>
                <a:ea typeface="標楷體" pitchFamily="65" charset="-120"/>
              </a:rPr>
              <a:t>希洛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或 </a:t>
            </a:r>
            <a:r>
              <a:rPr lang="en-US" sz="3500" u="sng" dirty="0" smtClean="0">
                <a:latin typeface="標楷體" pitchFamily="65" charset="-120"/>
                <a:ea typeface="標楷體" pitchFamily="65" charset="-120"/>
              </a:rPr>
              <a:t>Al-</a:t>
            </a:r>
            <a:r>
              <a:rPr lang="en-US" sz="3500" u="sng" dirty="0" err="1" smtClean="0">
                <a:latin typeface="標楷體" pitchFamily="65" charset="-120"/>
                <a:ea typeface="標楷體" pitchFamily="65" charset="-120"/>
              </a:rPr>
              <a:t>Jazari</a:t>
            </a:r>
            <a:r>
              <a:rPr lang="en-US" sz="35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所做的精巧自動機器時，大概也對此創造嘆為觀止吧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zh-TW" altLang="en-US" sz="3200" dirty="0"/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機器人的發展</a:t>
            </a:r>
            <a:endParaRPr lang="zh-TW" altLang="en-US" sz="5000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現今社會因為人口老化所引發的社會福利、醫療照護及各種公共服務需求已經漸漸浮現，從科技面來看，透過智慧型機器人的輔助，使高齡化人士能健康、舒適及安全地生活，是各國重視的課題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。允許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機器人合法地在醫院等地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工作。 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b="1" dirty="0" smtClean="0">
                <a:ln>
                  <a:solidFill>
                    <a:srgbClr val="0FD7FF"/>
                  </a:solidFill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</a:rPr>
              <a:t>機器人的應用</a:t>
            </a:r>
            <a:endParaRPr lang="zh-TW" altLang="en-US" sz="5000" dirty="0">
              <a:ln>
                <a:solidFill>
                  <a:srgbClr val="0FD7FF"/>
                </a:solidFill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工業機器人：</a:t>
            </a: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工業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機器人可直接接受人類的指令，也可以執行預先編排完成的程序，也可以根據以人工智能技術制定的原則綱領行動。包括工廠所需之焊接、切削、裝配、運輸，以及各種加工等重覆性、危險性均高之粗重工作。</a:t>
            </a:r>
          </a:p>
          <a:p>
            <a:endParaRPr lang="zh-TW" altLang="en-US" dirty="0"/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00042"/>
            <a:ext cx="7467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焊接機器人：</a:t>
            </a:r>
            <a:endParaRPr lang="zh-TW" altLang="en-US" sz="36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焊接機器人是工業機器人的最常見類型，常用於汽車製造機械流水線的規模化製造中，汽車車身和其他採用焊接工藝的部件的焊接。</a:t>
            </a:r>
          </a:p>
          <a:p>
            <a:pPr>
              <a:buNone/>
            </a:pPr>
            <a:r>
              <a:rPr lang="en-US" altLang="zh-TW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土木建設機器人：</a:t>
            </a:r>
            <a:endParaRPr lang="zh-TW" altLang="en-US" sz="36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此方面工作性質因設計獨特性高，因此較適合非固定順序型之機器人。</a:t>
            </a:r>
          </a:p>
          <a:p>
            <a:endParaRPr lang="zh-TW" altLang="en-US" dirty="0"/>
          </a:p>
        </p:txBody>
      </p:sp>
      <p:sp>
        <p:nvSpPr>
          <p:cNvPr id="4" name="迴轉箭號 3">
            <a:hlinkClick r:id="rId2" action="ppaction://hlinksldjump"/>
          </p:cNvPr>
          <p:cNvSpPr/>
          <p:nvPr/>
        </p:nvSpPr>
        <p:spPr>
          <a:xfrm>
            <a:off x="8215338" y="5786454"/>
            <a:ext cx="642942" cy="64294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405</Words>
  <PresentationFormat>如螢幕大小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科技</vt:lpstr>
      <vt:lpstr>機器人的歷史與演變 </vt:lpstr>
      <vt:lpstr>前言</vt:lpstr>
      <vt:lpstr>目錄</vt:lpstr>
      <vt:lpstr>機器人的由來</vt:lpstr>
      <vt:lpstr>機器人的起源</vt:lpstr>
      <vt:lpstr>機器人的歷史</vt:lpstr>
      <vt:lpstr>機器人的發展</vt:lpstr>
      <vt:lpstr>機器人的應用</vt:lpstr>
      <vt:lpstr>投影片 9</vt:lpstr>
      <vt:lpstr>投影片 10</vt:lpstr>
      <vt:lpstr>投影片 11</vt:lpstr>
      <vt:lpstr>機器人的未來趨勢</vt:lpstr>
      <vt:lpstr>投影片 13</vt:lpstr>
      <vt:lpstr>機器人世界盃</vt:lpstr>
      <vt:lpstr>投影片 15</vt:lpstr>
      <vt:lpstr>參考資料來源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春</dc:creator>
  <cp:lastModifiedBy>春</cp:lastModifiedBy>
  <cp:revision>42</cp:revision>
  <dcterms:created xsi:type="dcterms:W3CDTF">2011-12-13T14:48:57Z</dcterms:created>
  <dcterms:modified xsi:type="dcterms:W3CDTF">2011-12-20T14:20:24Z</dcterms:modified>
</cp:coreProperties>
</file>