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71" r:id="rId2"/>
    <p:sldId id="266" r:id="rId3"/>
    <p:sldId id="267" r:id="rId4"/>
    <p:sldId id="268" r:id="rId5"/>
    <p:sldId id="270" r:id="rId6"/>
    <p:sldId id="269" r:id="rId7"/>
    <p:sldId id="258" r:id="rId8"/>
    <p:sldId id="259" r:id="rId9"/>
    <p:sldId id="260" r:id="rId10"/>
    <p:sldId id="265" r:id="rId11"/>
    <p:sldId id="263" r:id="rId12"/>
    <p:sldId id="261" r:id="rId13"/>
    <p:sldId id="262" r:id="rId14"/>
  </p:sldIdLst>
  <p:sldSz cx="9144000" cy="5143500" type="screen16x9"/>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4A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45" d="100"/>
          <a:sy n="145" d="100"/>
        </p:scale>
        <p:origin x="624"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53C544-7CC1-4F23-AFCF-7AC87B7F59F9}" type="datetimeFigureOut">
              <a:rPr lang="zh-TW" altLang="en-US" smtClean="0"/>
              <a:t>2016/1/10</a:t>
            </a:fld>
            <a:endParaRPr lang="zh-TW" altLang="en-US"/>
          </a:p>
        </p:txBody>
      </p:sp>
      <p:sp>
        <p:nvSpPr>
          <p:cNvPr id="4" name="投影片圖像版面配置區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A98829-DFE3-4A1F-AECC-43160056B59E}" type="slidenum">
              <a:rPr lang="zh-TW" altLang="en-US" smtClean="0"/>
              <a:t>‹#›</a:t>
            </a:fld>
            <a:endParaRPr lang="zh-TW" altLang="en-US"/>
          </a:p>
        </p:txBody>
      </p:sp>
    </p:spTree>
    <p:extLst>
      <p:ext uri="{BB962C8B-B14F-4D97-AF65-F5344CB8AC3E}">
        <p14:creationId xmlns:p14="http://schemas.microsoft.com/office/powerpoint/2010/main" val="2337404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BA98829-DFE3-4A1F-AECC-43160056B59E}" type="slidenum">
              <a:rPr lang="zh-TW" altLang="en-US" smtClean="0"/>
              <a:t>1</a:t>
            </a:fld>
            <a:endParaRPr lang="zh-TW" altLang="en-US"/>
          </a:p>
        </p:txBody>
      </p:sp>
    </p:spTree>
    <p:extLst>
      <p:ext uri="{BB962C8B-B14F-4D97-AF65-F5344CB8AC3E}">
        <p14:creationId xmlns:p14="http://schemas.microsoft.com/office/powerpoint/2010/main" val="4072849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597819"/>
            <a:ext cx="7772400" cy="1102519"/>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8C63132A-20D9-40C8-A4DF-05A8AE6B1346}" type="datetimeFigureOut">
              <a:rPr lang="zh-TW" altLang="en-US" smtClean="0"/>
              <a:t>2016/1/10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162A575-1801-4E33-BB46-C4B26CA54CD7}" type="slidenum">
              <a:rPr lang="zh-TW" altLang="en-US" smtClean="0"/>
              <a:t>‹#›</a:t>
            </a:fld>
            <a:endParaRPr lang="zh-TW" altLang="en-US"/>
          </a:p>
        </p:txBody>
      </p:sp>
    </p:spTree>
    <p:extLst>
      <p:ext uri="{BB962C8B-B14F-4D97-AF65-F5344CB8AC3E}">
        <p14:creationId xmlns:p14="http://schemas.microsoft.com/office/powerpoint/2010/main" val="18843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8C63132A-20D9-40C8-A4DF-05A8AE6B1346}" type="datetimeFigureOut">
              <a:rPr lang="zh-TW" altLang="en-US" smtClean="0"/>
              <a:t>2016/1/10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162A575-1801-4E33-BB46-C4B26CA54CD7}" type="slidenum">
              <a:rPr lang="zh-TW" altLang="en-US" smtClean="0"/>
              <a:t>‹#›</a:t>
            </a:fld>
            <a:endParaRPr lang="zh-TW" altLang="en-US"/>
          </a:p>
        </p:txBody>
      </p:sp>
    </p:spTree>
    <p:extLst>
      <p:ext uri="{BB962C8B-B14F-4D97-AF65-F5344CB8AC3E}">
        <p14:creationId xmlns:p14="http://schemas.microsoft.com/office/powerpoint/2010/main" val="4173808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05979"/>
            <a:ext cx="2057400" cy="4388644"/>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05979"/>
            <a:ext cx="6019800" cy="4388644"/>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8C63132A-20D9-40C8-A4DF-05A8AE6B1346}" type="datetimeFigureOut">
              <a:rPr lang="zh-TW" altLang="en-US" smtClean="0"/>
              <a:t>2016/1/10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162A575-1801-4E33-BB46-C4B26CA54CD7}" type="slidenum">
              <a:rPr lang="zh-TW" altLang="en-US" smtClean="0"/>
              <a:t>‹#›</a:t>
            </a:fld>
            <a:endParaRPr lang="zh-TW" altLang="en-US"/>
          </a:p>
        </p:txBody>
      </p:sp>
    </p:spTree>
    <p:extLst>
      <p:ext uri="{BB962C8B-B14F-4D97-AF65-F5344CB8AC3E}">
        <p14:creationId xmlns:p14="http://schemas.microsoft.com/office/powerpoint/2010/main" val="3401794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8C63132A-20D9-40C8-A4DF-05A8AE6B1346}" type="datetimeFigureOut">
              <a:rPr lang="zh-TW" altLang="en-US" smtClean="0"/>
              <a:t>2016/1/10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162A575-1801-4E33-BB46-C4B26CA54CD7}" type="slidenum">
              <a:rPr lang="zh-TW" altLang="en-US" smtClean="0"/>
              <a:t>‹#›</a:t>
            </a:fld>
            <a:endParaRPr lang="zh-TW" altLang="en-US"/>
          </a:p>
        </p:txBody>
      </p:sp>
    </p:spTree>
    <p:extLst>
      <p:ext uri="{BB962C8B-B14F-4D97-AF65-F5344CB8AC3E}">
        <p14:creationId xmlns:p14="http://schemas.microsoft.com/office/powerpoint/2010/main" val="2513569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3305176"/>
            <a:ext cx="7772400" cy="1021556"/>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8C63132A-20D9-40C8-A4DF-05A8AE6B1346}" type="datetimeFigureOut">
              <a:rPr lang="zh-TW" altLang="en-US" smtClean="0"/>
              <a:t>2016/1/10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162A575-1801-4E33-BB46-C4B26CA54CD7}" type="slidenum">
              <a:rPr lang="zh-TW" altLang="en-US" smtClean="0"/>
              <a:t>‹#›</a:t>
            </a:fld>
            <a:endParaRPr lang="zh-TW" altLang="en-US"/>
          </a:p>
        </p:txBody>
      </p:sp>
    </p:spTree>
    <p:extLst>
      <p:ext uri="{BB962C8B-B14F-4D97-AF65-F5344CB8AC3E}">
        <p14:creationId xmlns:p14="http://schemas.microsoft.com/office/powerpoint/2010/main" val="1810362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8C63132A-20D9-40C8-A4DF-05A8AE6B1346}" type="datetimeFigureOut">
              <a:rPr lang="zh-TW" altLang="en-US" smtClean="0"/>
              <a:t>2016/1/10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162A575-1801-4E33-BB46-C4B26CA54CD7}" type="slidenum">
              <a:rPr lang="zh-TW" altLang="en-US" smtClean="0"/>
              <a:t>‹#›</a:t>
            </a:fld>
            <a:endParaRPr lang="zh-TW" altLang="en-US"/>
          </a:p>
        </p:txBody>
      </p:sp>
    </p:spTree>
    <p:extLst>
      <p:ext uri="{BB962C8B-B14F-4D97-AF65-F5344CB8AC3E}">
        <p14:creationId xmlns:p14="http://schemas.microsoft.com/office/powerpoint/2010/main" val="2008634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8C63132A-20D9-40C8-A4DF-05A8AE6B1346}" type="datetimeFigureOut">
              <a:rPr lang="zh-TW" altLang="en-US" smtClean="0"/>
              <a:t>2016/1/10</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5162A575-1801-4E33-BB46-C4B26CA54CD7}" type="slidenum">
              <a:rPr lang="zh-TW" altLang="en-US" smtClean="0"/>
              <a:t>‹#›</a:t>
            </a:fld>
            <a:endParaRPr lang="zh-TW" altLang="en-US"/>
          </a:p>
        </p:txBody>
      </p:sp>
    </p:spTree>
    <p:extLst>
      <p:ext uri="{BB962C8B-B14F-4D97-AF65-F5344CB8AC3E}">
        <p14:creationId xmlns:p14="http://schemas.microsoft.com/office/powerpoint/2010/main" val="3015053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8C63132A-20D9-40C8-A4DF-05A8AE6B1346}" type="datetimeFigureOut">
              <a:rPr lang="zh-TW" altLang="en-US" smtClean="0"/>
              <a:t>2016/1/10</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5162A575-1801-4E33-BB46-C4B26CA54CD7}" type="slidenum">
              <a:rPr lang="zh-TW" altLang="en-US" smtClean="0"/>
              <a:t>‹#›</a:t>
            </a:fld>
            <a:endParaRPr lang="zh-TW" altLang="en-US"/>
          </a:p>
        </p:txBody>
      </p:sp>
    </p:spTree>
    <p:extLst>
      <p:ext uri="{BB962C8B-B14F-4D97-AF65-F5344CB8AC3E}">
        <p14:creationId xmlns:p14="http://schemas.microsoft.com/office/powerpoint/2010/main" val="3712564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8C63132A-20D9-40C8-A4DF-05A8AE6B1346}" type="datetimeFigureOut">
              <a:rPr lang="zh-TW" altLang="en-US" smtClean="0"/>
              <a:t>2016/1/10</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5162A575-1801-4E33-BB46-C4B26CA54CD7}" type="slidenum">
              <a:rPr lang="zh-TW" altLang="en-US" smtClean="0"/>
              <a:t>‹#›</a:t>
            </a:fld>
            <a:endParaRPr lang="zh-TW" altLang="en-US"/>
          </a:p>
        </p:txBody>
      </p:sp>
    </p:spTree>
    <p:extLst>
      <p:ext uri="{BB962C8B-B14F-4D97-AF65-F5344CB8AC3E}">
        <p14:creationId xmlns:p14="http://schemas.microsoft.com/office/powerpoint/2010/main" val="557517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1" y="204787"/>
            <a:ext cx="3008313" cy="871538"/>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8C63132A-20D9-40C8-A4DF-05A8AE6B1346}" type="datetimeFigureOut">
              <a:rPr lang="zh-TW" altLang="en-US" smtClean="0"/>
              <a:t>2016/1/10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162A575-1801-4E33-BB46-C4B26CA54CD7}" type="slidenum">
              <a:rPr lang="zh-TW" altLang="en-US" smtClean="0"/>
              <a:t>‹#›</a:t>
            </a:fld>
            <a:endParaRPr lang="zh-TW" altLang="en-US"/>
          </a:p>
        </p:txBody>
      </p:sp>
    </p:spTree>
    <p:extLst>
      <p:ext uri="{BB962C8B-B14F-4D97-AF65-F5344CB8AC3E}">
        <p14:creationId xmlns:p14="http://schemas.microsoft.com/office/powerpoint/2010/main" val="1588974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3600450"/>
            <a:ext cx="5486400" cy="425054"/>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8C63132A-20D9-40C8-A4DF-05A8AE6B1346}" type="datetimeFigureOut">
              <a:rPr lang="zh-TW" altLang="en-US" smtClean="0"/>
              <a:t>2016/1/10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162A575-1801-4E33-BB46-C4B26CA54CD7}" type="slidenum">
              <a:rPr lang="zh-TW" altLang="en-US" smtClean="0"/>
              <a:t>‹#›</a:t>
            </a:fld>
            <a:endParaRPr lang="zh-TW" altLang="en-US"/>
          </a:p>
        </p:txBody>
      </p:sp>
    </p:spTree>
    <p:extLst>
      <p:ext uri="{BB962C8B-B14F-4D97-AF65-F5344CB8AC3E}">
        <p14:creationId xmlns:p14="http://schemas.microsoft.com/office/powerpoint/2010/main" val="2899601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C63132A-20D9-40C8-A4DF-05A8AE6B1346}" type="datetimeFigureOut">
              <a:rPr lang="zh-TW" altLang="en-US" smtClean="0"/>
              <a:t>2016/1/10</a:t>
            </a:fld>
            <a:endParaRPr lang="zh-TW" altLang="en-US"/>
          </a:p>
        </p:txBody>
      </p:sp>
      <p:sp>
        <p:nvSpPr>
          <p:cNvPr id="5" name="頁尾版面配置區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162A575-1801-4E33-BB46-C4B26CA54CD7}" type="slidenum">
              <a:rPr lang="zh-TW" altLang="en-US" smtClean="0"/>
              <a:t>‹#›</a:t>
            </a:fld>
            <a:endParaRPr lang="zh-TW" altLang="en-US"/>
          </a:p>
        </p:txBody>
      </p:sp>
    </p:spTree>
    <p:extLst>
      <p:ext uri="{BB962C8B-B14F-4D97-AF65-F5344CB8AC3E}">
        <p14:creationId xmlns:p14="http://schemas.microsoft.com/office/powerpoint/2010/main" val="18513160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p:cNvPicPr>
            <a:picLocks noChangeAspect="1"/>
          </p:cNvPicPr>
          <p:nvPr/>
        </p:nvPicPr>
        <p:blipFill rotWithShape="1">
          <a:blip r:embed="rId3">
            <a:extLst>
              <a:ext uri="{28A0092B-C50C-407E-A947-70E740481C1C}">
                <a14:useLocalDpi xmlns:a14="http://schemas.microsoft.com/office/drawing/2010/main" val="0"/>
              </a:ext>
            </a:extLst>
          </a:blip>
          <a:srcRect r="388" b="12201"/>
          <a:stretch/>
        </p:blipFill>
        <p:spPr>
          <a:xfrm>
            <a:off x="-2165" y="384283"/>
            <a:ext cx="9146165" cy="4491723"/>
          </a:xfrm>
          <a:prstGeom prst="rect">
            <a:avLst/>
          </a:prstGeom>
        </p:spPr>
      </p:pic>
      <p:sp>
        <p:nvSpPr>
          <p:cNvPr id="4" name="文字方塊 3"/>
          <p:cNvSpPr txBox="1"/>
          <p:nvPr/>
        </p:nvSpPr>
        <p:spPr>
          <a:xfrm>
            <a:off x="443704" y="279688"/>
            <a:ext cx="2760144" cy="707886"/>
          </a:xfrm>
          <a:prstGeom prst="rect">
            <a:avLst/>
          </a:prstGeom>
          <a:noFill/>
        </p:spPr>
        <p:txBody>
          <a:bodyPr wrap="square" rtlCol="0">
            <a:spAutoFit/>
          </a:bodyPr>
          <a:lstStyle/>
          <a:p>
            <a:r>
              <a:rPr lang="zh-TW" altLang="en-US" sz="4000" b="1" dirty="0" smtClean="0">
                <a:latin typeface="微軟正黑體" panose="020B0604030504040204" pitchFamily="34" charset="-120"/>
                <a:ea typeface="微軟正黑體" panose="020B0604030504040204" pitchFamily="34" charset="-120"/>
              </a:rPr>
              <a:t>心靈勇氣</a:t>
            </a:r>
            <a:endParaRPr lang="zh-TW" altLang="en-US" sz="4000" dirty="0"/>
          </a:p>
        </p:txBody>
      </p:sp>
      <p:sp>
        <p:nvSpPr>
          <p:cNvPr id="3" name="副標題 2"/>
          <p:cNvSpPr>
            <a:spLocks noGrp="1"/>
          </p:cNvSpPr>
          <p:nvPr>
            <p:ph type="subTitle" idx="1"/>
          </p:nvPr>
        </p:nvSpPr>
        <p:spPr>
          <a:xfrm>
            <a:off x="3347864" y="3538786"/>
            <a:ext cx="3384376" cy="1604714"/>
          </a:xfrm>
        </p:spPr>
        <p:txBody>
          <a:bodyPr>
            <a:noAutofit/>
          </a:bodyPr>
          <a:lstStyle/>
          <a:p>
            <a:pPr algn="l"/>
            <a:r>
              <a:rPr lang="zh-TW" altLang="en-US" sz="1200" b="1" dirty="0">
                <a:solidFill>
                  <a:schemeClr val="tx1"/>
                </a:solidFill>
                <a:latin typeface="微軟正黑體" panose="020B0604030504040204" pitchFamily="34" charset="-120"/>
                <a:ea typeface="微軟正黑體" panose="020B0604030504040204" pitchFamily="34" charset="-120"/>
              </a:rPr>
              <a:t>班級：自控三甲、資工二甲、 控晶二乙</a:t>
            </a:r>
            <a:endParaRPr lang="en-US" altLang="zh-TW" sz="1200" b="1" dirty="0">
              <a:solidFill>
                <a:schemeClr val="tx1"/>
              </a:solidFill>
              <a:latin typeface="微軟正黑體" panose="020B0604030504040204" pitchFamily="34" charset="-120"/>
              <a:ea typeface="微軟正黑體" panose="020B0604030504040204" pitchFamily="34" charset="-120"/>
            </a:endParaRPr>
          </a:p>
          <a:p>
            <a:pPr algn="l"/>
            <a:r>
              <a:rPr lang="zh-TW" altLang="en-US" sz="1200" b="1" dirty="0">
                <a:solidFill>
                  <a:schemeClr val="tx1"/>
                </a:solidFill>
                <a:latin typeface="微軟正黑體" panose="020B0604030504040204" pitchFamily="34" charset="-120"/>
                <a:ea typeface="微軟正黑體" panose="020B0604030504040204" pitchFamily="34" charset="-120"/>
              </a:rPr>
              <a:t>指導老師：林聰益  駱育萱 老師</a:t>
            </a:r>
            <a:endParaRPr lang="en-US" altLang="zh-TW" sz="1200" b="1" dirty="0">
              <a:solidFill>
                <a:schemeClr val="tx1"/>
              </a:solidFill>
              <a:latin typeface="微軟正黑體" panose="020B0604030504040204" pitchFamily="34" charset="-120"/>
              <a:ea typeface="微軟正黑體" panose="020B0604030504040204" pitchFamily="34" charset="-120"/>
            </a:endParaRPr>
          </a:p>
          <a:p>
            <a:pPr algn="l"/>
            <a:r>
              <a:rPr lang="zh-TW" altLang="en-US" sz="1200" b="1" dirty="0">
                <a:solidFill>
                  <a:schemeClr val="tx1"/>
                </a:solidFill>
                <a:latin typeface="微軟正黑體" panose="020B0604030504040204" pitchFamily="34" charset="-120"/>
                <a:ea typeface="微軟正黑體" panose="020B0604030504040204" pitchFamily="34" charset="-120"/>
              </a:rPr>
              <a:t>組員</a:t>
            </a:r>
            <a:r>
              <a:rPr lang="zh-TW" altLang="en-US" sz="1200" b="1" dirty="0" smtClean="0">
                <a:solidFill>
                  <a:schemeClr val="tx1"/>
                </a:solidFill>
                <a:latin typeface="微軟正黑體" panose="020B0604030504040204" pitchFamily="34" charset="-120"/>
                <a:ea typeface="微軟正黑體" panose="020B0604030504040204" pitchFamily="34" charset="-120"/>
              </a:rPr>
              <a:t>：</a:t>
            </a:r>
            <a:r>
              <a:rPr lang="en-US" altLang="zh-TW" sz="1200" b="1" dirty="0" smtClean="0">
                <a:solidFill>
                  <a:schemeClr val="tx1"/>
                </a:solidFill>
                <a:latin typeface="微軟正黑體" panose="020B0604030504040204" pitchFamily="34" charset="-120"/>
                <a:ea typeface="微軟正黑體" panose="020B0604030504040204" pitchFamily="34" charset="-120"/>
              </a:rPr>
              <a:t>4A212028   </a:t>
            </a:r>
            <a:r>
              <a:rPr lang="zh-TW" altLang="en-US" sz="1200" b="1" dirty="0">
                <a:solidFill>
                  <a:schemeClr val="tx1"/>
                </a:solidFill>
                <a:latin typeface="微軟正黑體" panose="020B0604030504040204" pitchFamily="34" charset="-120"/>
                <a:ea typeface="微軟正黑體" panose="020B0604030504040204" pitchFamily="34" charset="-120"/>
              </a:rPr>
              <a:t>程皓群</a:t>
            </a:r>
          </a:p>
          <a:p>
            <a:pPr algn="l"/>
            <a:r>
              <a:rPr lang="zh-TW" altLang="en-US" sz="1200" b="1" dirty="0" smtClean="0">
                <a:solidFill>
                  <a:schemeClr val="tx1"/>
                </a:solidFill>
                <a:latin typeface="微軟正黑體" panose="020B0604030504040204" pitchFamily="34" charset="-120"/>
                <a:ea typeface="微軟正黑體" panose="020B0604030504040204" pitchFamily="34" charset="-120"/>
              </a:rPr>
              <a:t>            </a:t>
            </a:r>
            <a:r>
              <a:rPr lang="en-US" altLang="zh-TW" sz="1200" b="1" dirty="0" smtClean="0">
                <a:solidFill>
                  <a:schemeClr val="tx1"/>
                </a:solidFill>
                <a:latin typeface="微軟正黑體" panose="020B0604030504040204" pitchFamily="34" charset="-120"/>
                <a:ea typeface="微軟正黑體" panose="020B0604030504040204" pitchFamily="34" charset="-120"/>
              </a:rPr>
              <a:t>4A20H003   </a:t>
            </a:r>
            <a:r>
              <a:rPr lang="zh-TW" altLang="en-US" sz="1200" b="1" dirty="0">
                <a:solidFill>
                  <a:schemeClr val="tx1"/>
                </a:solidFill>
                <a:latin typeface="微軟正黑體" panose="020B0604030504040204" pitchFamily="34" charset="-120"/>
                <a:ea typeface="微軟正黑體" panose="020B0604030504040204" pitchFamily="34" charset="-120"/>
              </a:rPr>
              <a:t>譚佳容</a:t>
            </a:r>
          </a:p>
          <a:p>
            <a:pPr algn="l"/>
            <a:r>
              <a:rPr lang="zh-TW" altLang="en-US" sz="1200" b="1" dirty="0" smtClean="0">
                <a:solidFill>
                  <a:schemeClr val="tx1"/>
                </a:solidFill>
                <a:latin typeface="微軟正黑體" panose="020B0604030504040204" pitchFamily="34" charset="-120"/>
                <a:ea typeface="微軟正黑體" panose="020B0604030504040204" pitchFamily="34" charset="-120"/>
              </a:rPr>
              <a:t>            </a:t>
            </a:r>
            <a:r>
              <a:rPr lang="en-US" altLang="zh-TW" sz="1200" b="1" dirty="0" smtClean="0">
                <a:solidFill>
                  <a:schemeClr val="tx1"/>
                </a:solidFill>
                <a:latin typeface="微軟正黑體" panose="020B0604030504040204" pitchFamily="34" charset="-120"/>
                <a:ea typeface="微軟正黑體" panose="020B0604030504040204" pitchFamily="34" charset="-120"/>
              </a:rPr>
              <a:t>4A212049   </a:t>
            </a:r>
            <a:r>
              <a:rPr lang="zh-TW" altLang="en-US" sz="1200" b="1" dirty="0">
                <a:solidFill>
                  <a:schemeClr val="tx1"/>
                </a:solidFill>
                <a:latin typeface="微軟正黑體" panose="020B0604030504040204" pitchFamily="34" charset="-120"/>
                <a:ea typeface="微軟正黑體" panose="020B0604030504040204" pitchFamily="34" charset="-120"/>
              </a:rPr>
              <a:t>黃婉竺</a:t>
            </a:r>
            <a:endParaRPr lang="en-US" altLang="zh-TW" sz="1200" b="1" dirty="0">
              <a:solidFill>
                <a:schemeClr val="tx1"/>
              </a:solidFill>
              <a:latin typeface="微軟正黑體" panose="020B0604030504040204" pitchFamily="34" charset="-120"/>
              <a:ea typeface="微軟正黑體" panose="020B0604030504040204" pitchFamily="34" charset="-120"/>
            </a:endParaRPr>
          </a:p>
          <a:p>
            <a:pPr algn="l"/>
            <a:r>
              <a:rPr lang="zh-TW" altLang="en-US" sz="1200" b="1" dirty="0" smtClean="0">
                <a:solidFill>
                  <a:schemeClr val="tx1"/>
                </a:solidFill>
                <a:latin typeface="微軟正黑體" panose="020B0604030504040204" pitchFamily="34" charset="-120"/>
                <a:ea typeface="微軟正黑體" panose="020B0604030504040204" pitchFamily="34" charset="-120"/>
              </a:rPr>
              <a:t>            </a:t>
            </a:r>
            <a:r>
              <a:rPr lang="en-US" altLang="zh-TW" sz="1200" b="1" dirty="0" smtClean="0">
                <a:solidFill>
                  <a:schemeClr val="tx1"/>
                </a:solidFill>
                <a:latin typeface="微軟正黑體" panose="020B0604030504040204" pitchFamily="34" charset="-120"/>
                <a:ea typeface="微軟正黑體" panose="020B0604030504040204" pitchFamily="34" charset="-120"/>
              </a:rPr>
              <a:t>4A3G0903 </a:t>
            </a:r>
            <a:r>
              <a:rPr lang="zh-TW" altLang="en-US" sz="1200" b="1" dirty="0" smtClean="0">
                <a:solidFill>
                  <a:schemeClr val="tx1"/>
                </a:solidFill>
                <a:latin typeface="微軟正黑體" panose="020B0604030504040204" pitchFamily="34" charset="-120"/>
                <a:ea typeface="微軟正黑體" panose="020B0604030504040204" pitchFamily="34" charset="-120"/>
              </a:rPr>
              <a:t>  </a:t>
            </a:r>
            <a:r>
              <a:rPr lang="zh-TW" altLang="en-US" sz="1200" b="1" dirty="0">
                <a:solidFill>
                  <a:schemeClr val="tx1"/>
                </a:solidFill>
                <a:latin typeface="微軟正黑體" panose="020B0604030504040204" pitchFamily="34" charset="-120"/>
                <a:ea typeface="微軟正黑體" panose="020B0604030504040204" pitchFamily="34" charset="-120"/>
              </a:rPr>
              <a:t>吳政諺</a:t>
            </a:r>
            <a:endParaRPr lang="en-US" altLang="zh-TW" sz="1200" b="1" dirty="0">
              <a:solidFill>
                <a:schemeClr val="tx1"/>
              </a:solidFill>
              <a:latin typeface="微軟正黑體" panose="020B0604030504040204" pitchFamily="34" charset="-120"/>
              <a:ea typeface="微軟正黑體" panose="020B0604030504040204" pitchFamily="34" charset="-120"/>
            </a:endParaRPr>
          </a:p>
          <a:p>
            <a:pPr algn="l"/>
            <a:r>
              <a:rPr lang="zh-TW" altLang="en-US" sz="1200" b="1" dirty="0" smtClean="0">
                <a:solidFill>
                  <a:schemeClr val="tx1"/>
                </a:solidFill>
                <a:latin typeface="微軟正黑體" panose="020B0604030504040204" pitchFamily="34" charset="-120"/>
                <a:ea typeface="微軟正黑體" panose="020B0604030504040204" pitchFamily="34" charset="-120"/>
              </a:rPr>
              <a:t>            </a:t>
            </a:r>
            <a:r>
              <a:rPr lang="en-US" altLang="zh-TW" sz="1200" b="1" dirty="0" smtClean="0">
                <a:solidFill>
                  <a:schemeClr val="tx1"/>
                </a:solidFill>
                <a:latin typeface="微軟正黑體" panose="020B0604030504040204" pitchFamily="34" charset="-120"/>
                <a:ea typeface="微軟正黑體" panose="020B0604030504040204" pitchFamily="34" charset="-120"/>
              </a:rPr>
              <a:t>4A32C102 </a:t>
            </a:r>
            <a:r>
              <a:rPr lang="zh-TW" altLang="en-US" sz="1200" b="1" dirty="0" smtClean="0">
                <a:solidFill>
                  <a:schemeClr val="tx1"/>
                </a:solidFill>
                <a:latin typeface="微軟正黑體" panose="020B0604030504040204" pitchFamily="34" charset="-120"/>
                <a:ea typeface="微軟正黑體" panose="020B0604030504040204" pitchFamily="34" charset="-120"/>
              </a:rPr>
              <a:t>  </a:t>
            </a:r>
            <a:r>
              <a:rPr lang="zh-TW" altLang="en-US" sz="1200" b="1" dirty="0">
                <a:solidFill>
                  <a:schemeClr val="tx1"/>
                </a:solidFill>
                <a:latin typeface="微軟正黑體" panose="020B0604030504040204" pitchFamily="34" charset="-120"/>
                <a:ea typeface="微軟正黑體" panose="020B0604030504040204" pitchFamily="34" charset="-120"/>
              </a:rPr>
              <a:t>黃祥宇</a:t>
            </a:r>
          </a:p>
        </p:txBody>
      </p:sp>
      <p:sp>
        <p:nvSpPr>
          <p:cNvPr id="8" name="文字方塊 7"/>
          <p:cNvSpPr txBox="1"/>
          <p:nvPr/>
        </p:nvSpPr>
        <p:spPr>
          <a:xfrm>
            <a:off x="2533135" y="625611"/>
            <a:ext cx="646331" cy="276999"/>
          </a:xfrm>
          <a:prstGeom prst="rect">
            <a:avLst/>
          </a:prstGeom>
          <a:noFill/>
        </p:spPr>
        <p:txBody>
          <a:bodyPr wrap="none" rtlCol="0">
            <a:spAutoFit/>
          </a:bodyPr>
          <a:lstStyle/>
          <a:p>
            <a:r>
              <a:rPr lang="zh-TW" altLang="en-US" sz="1200" dirty="0" smtClean="0">
                <a:latin typeface="微軟正黑體" panose="020B0604030504040204" pitchFamily="34" charset="-120"/>
                <a:ea typeface="微軟正黑體" panose="020B0604030504040204" pitchFamily="34" charset="-120"/>
              </a:rPr>
              <a:t>第一組</a:t>
            </a:r>
            <a:endParaRPr lang="zh-TW" altLang="en-US" sz="12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4820303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圓角矩形 3"/>
          <p:cNvSpPr/>
          <p:nvPr/>
        </p:nvSpPr>
        <p:spPr>
          <a:xfrm>
            <a:off x="4499992" y="1376866"/>
            <a:ext cx="4104456" cy="1554924"/>
          </a:xfrm>
          <a:prstGeom prst="roundRect">
            <a:avLst/>
          </a:prstGeom>
          <a:solidFill>
            <a:srgbClr val="92D050"/>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zh-TW" altLang="en-US" dirty="0" smtClean="0">
                <a:solidFill>
                  <a:schemeClr val="tx1"/>
                </a:solidFill>
                <a:latin typeface="微軟正黑體" panose="020B0604030504040204" pitchFamily="34" charset="-120"/>
                <a:ea typeface="微軟正黑體" panose="020B0604030504040204" pitchFamily="34" charset="-120"/>
              </a:rPr>
              <a:t>大量</a:t>
            </a:r>
            <a:r>
              <a:rPr lang="zh-TW" altLang="en-US" dirty="0">
                <a:solidFill>
                  <a:schemeClr val="tx1"/>
                </a:solidFill>
                <a:latin typeface="微軟正黑體" panose="020B0604030504040204" pitchFamily="34" charset="-120"/>
                <a:ea typeface="微軟正黑體" panose="020B0604030504040204" pitchFamily="34" charset="-120"/>
              </a:rPr>
              <a:t>鑿取到頁岩氣</a:t>
            </a:r>
            <a:endParaRPr lang="en-US" altLang="zh-TW" dirty="0">
              <a:solidFill>
                <a:schemeClr val="tx1"/>
              </a:solidFill>
              <a:latin typeface="微軟正黑體" panose="020B0604030504040204" pitchFamily="34" charset="-120"/>
              <a:ea typeface="微軟正黑體" panose="020B0604030504040204" pitchFamily="34" charset="-120"/>
            </a:endParaRPr>
          </a:p>
          <a:p>
            <a:pPr marL="285750" indent="-285750">
              <a:buFont typeface="Wingdings" panose="05000000000000000000" pitchFamily="2" charset="2"/>
              <a:buChar char="Ø"/>
            </a:pPr>
            <a:r>
              <a:rPr lang="zh-TW" altLang="en-US" dirty="0" smtClean="0">
                <a:solidFill>
                  <a:schemeClr val="tx1"/>
                </a:solidFill>
                <a:latin typeface="微軟正黑體" panose="020B0604030504040204" pitchFamily="34" charset="-120"/>
                <a:ea typeface="微軟正黑體" panose="020B0604030504040204" pitchFamily="34" charset="-120"/>
              </a:rPr>
              <a:t>頁岩</a:t>
            </a:r>
            <a:r>
              <a:rPr lang="zh-TW" altLang="en-US" dirty="0">
                <a:solidFill>
                  <a:schemeClr val="tx1"/>
                </a:solidFill>
                <a:latin typeface="微軟正黑體" panose="020B0604030504040204" pitchFamily="34" charset="-120"/>
                <a:ea typeface="微軟正黑體" panose="020B0604030504040204" pitchFamily="34" charset="-120"/>
              </a:rPr>
              <a:t>氣儲量豐沛</a:t>
            </a:r>
            <a:endParaRPr lang="en-US" altLang="zh-TW" dirty="0">
              <a:solidFill>
                <a:schemeClr val="tx1"/>
              </a:solidFill>
              <a:latin typeface="微軟正黑體" panose="020B0604030504040204" pitchFamily="34" charset="-120"/>
              <a:ea typeface="微軟正黑體" panose="020B0604030504040204" pitchFamily="34" charset="-120"/>
            </a:endParaRPr>
          </a:p>
          <a:p>
            <a:pPr marL="285750" indent="-285750">
              <a:buFont typeface="Wingdings" panose="05000000000000000000" pitchFamily="2" charset="2"/>
              <a:buChar char="Ø"/>
            </a:pPr>
            <a:r>
              <a:rPr lang="zh-TW" altLang="en-US" dirty="0" smtClean="0">
                <a:solidFill>
                  <a:schemeClr val="tx1"/>
                </a:solidFill>
                <a:latin typeface="微軟正黑體" panose="020B0604030504040204" pitchFamily="34" charset="-120"/>
                <a:ea typeface="微軟正黑體" panose="020B0604030504040204" pitchFamily="34" charset="-120"/>
              </a:rPr>
              <a:t>頁岩</a:t>
            </a:r>
            <a:r>
              <a:rPr lang="zh-TW" altLang="en-US" dirty="0">
                <a:solidFill>
                  <a:schemeClr val="tx1"/>
                </a:solidFill>
                <a:latin typeface="微軟正黑體" panose="020B0604030504040204" pitchFamily="34" charset="-120"/>
                <a:ea typeface="微軟正黑體" panose="020B0604030504040204" pitchFamily="34" charset="-120"/>
              </a:rPr>
              <a:t>氣較傳統</a:t>
            </a:r>
            <a:r>
              <a:rPr lang="zh-TW" altLang="en-US" dirty="0" smtClean="0">
                <a:solidFill>
                  <a:schemeClr val="tx1"/>
                </a:solidFill>
                <a:latin typeface="微軟正黑體" panose="020B0604030504040204" pitchFamily="34" charset="-120"/>
                <a:ea typeface="微軟正黑體" panose="020B0604030504040204" pitchFamily="34" charset="-120"/>
              </a:rPr>
              <a:t>天然氣</a:t>
            </a:r>
            <a:r>
              <a:rPr lang="zh-TW" altLang="en-US" dirty="0">
                <a:solidFill>
                  <a:schemeClr val="tx1"/>
                </a:solidFill>
                <a:latin typeface="微軟正黑體" panose="020B0604030504040204" pitchFamily="34" charset="-120"/>
                <a:ea typeface="微軟正黑體" panose="020B0604030504040204" pitchFamily="34" charset="-120"/>
              </a:rPr>
              <a:t>價格低</a:t>
            </a:r>
            <a:endParaRPr lang="en-US" altLang="zh-TW" dirty="0">
              <a:solidFill>
                <a:schemeClr val="tx1"/>
              </a:solidFill>
              <a:latin typeface="微軟正黑體" panose="020B0604030504040204" pitchFamily="34" charset="-120"/>
              <a:ea typeface="微軟正黑體" panose="020B0604030504040204" pitchFamily="34" charset="-120"/>
            </a:endParaRPr>
          </a:p>
          <a:p>
            <a:pPr marL="285750" indent="-285750">
              <a:buFont typeface="Wingdings" panose="05000000000000000000" pitchFamily="2" charset="2"/>
              <a:buChar char="Ø"/>
            </a:pPr>
            <a:r>
              <a:rPr lang="zh-TW" altLang="en-US" dirty="0" smtClean="0">
                <a:solidFill>
                  <a:schemeClr val="tx1"/>
                </a:solidFill>
                <a:latin typeface="微軟正黑體" panose="020B0604030504040204" pitchFamily="34" charset="-120"/>
                <a:ea typeface="微軟正黑體" panose="020B0604030504040204" pitchFamily="34" charset="-120"/>
              </a:rPr>
              <a:t>頁岩</a:t>
            </a:r>
            <a:r>
              <a:rPr lang="zh-TW" altLang="en-US" dirty="0">
                <a:solidFill>
                  <a:schemeClr val="tx1"/>
                </a:solidFill>
                <a:latin typeface="微軟正黑體" panose="020B0604030504040204" pitchFamily="34" charset="-120"/>
                <a:ea typeface="微軟正黑體" panose="020B0604030504040204" pitchFamily="34" charset="-120"/>
              </a:rPr>
              <a:t>氣為最乾淨</a:t>
            </a:r>
            <a:r>
              <a:rPr lang="zh-TW" altLang="en-US" dirty="0" smtClean="0">
                <a:solidFill>
                  <a:schemeClr val="tx1"/>
                </a:solidFill>
                <a:latin typeface="微軟正黑體" panose="020B0604030504040204" pitchFamily="34" charset="-120"/>
                <a:ea typeface="微軟正黑體" panose="020B0604030504040204" pitchFamily="34" charset="-120"/>
              </a:rPr>
              <a:t>的化石</a:t>
            </a:r>
            <a:r>
              <a:rPr lang="zh-TW" altLang="en-US" dirty="0">
                <a:solidFill>
                  <a:schemeClr val="tx1"/>
                </a:solidFill>
                <a:latin typeface="微軟正黑體" panose="020B0604030504040204" pitchFamily="34" charset="-120"/>
                <a:ea typeface="微軟正黑體" panose="020B0604030504040204" pitchFamily="34" charset="-120"/>
              </a:rPr>
              <a:t>燃料</a:t>
            </a:r>
          </a:p>
        </p:txBody>
      </p:sp>
      <p:sp>
        <p:nvSpPr>
          <p:cNvPr id="5" name="剪去單一角落矩形 4"/>
          <p:cNvSpPr/>
          <p:nvPr/>
        </p:nvSpPr>
        <p:spPr>
          <a:xfrm>
            <a:off x="3995936" y="1113587"/>
            <a:ext cx="1368152" cy="445550"/>
          </a:xfrm>
          <a:prstGeom prst="snip1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zh-TW" altLang="en-US" b="1" dirty="0" smtClean="0">
                <a:solidFill>
                  <a:schemeClr val="tx1"/>
                </a:solidFill>
                <a:latin typeface="微軟正黑體" panose="020B0604030504040204" pitchFamily="34" charset="-120"/>
                <a:ea typeface="微軟正黑體" panose="020B0604030504040204" pitchFamily="34" charset="-120"/>
              </a:rPr>
              <a:t>優點</a:t>
            </a:r>
            <a:endParaRPr lang="zh-TW" altLang="en-US" dirty="0">
              <a:solidFill>
                <a:schemeClr val="tx1"/>
              </a:solidFill>
              <a:latin typeface="微軟正黑體" panose="020B0604030504040204" pitchFamily="34" charset="-120"/>
              <a:ea typeface="微軟正黑體" panose="020B0604030504040204" pitchFamily="34" charset="-120"/>
            </a:endParaRPr>
          </a:p>
        </p:txBody>
      </p:sp>
      <p:sp>
        <p:nvSpPr>
          <p:cNvPr id="6" name="圓角矩形 5"/>
          <p:cNvSpPr/>
          <p:nvPr/>
        </p:nvSpPr>
        <p:spPr>
          <a:xfrm>
            <a:off x="4427984" y="3291830"/>
            <a:ext cx="4176464" cy="1440160"/>
          </a:xfrm>
          <a:prstGeom prst="roundRect">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zh-TW" altLang="en-US" dirty="0" smtClean="0">
                <a:solidFill>
                  <a:schemeClr val="tx1"/>
                </a:solidFill>
                <a:latin typeface="微軟正黑體" panose="020B0604030504040204" pitchFamily="34" charset="-120"/>
                <a:ea typeface="微軟正黑體" panose="020B0604030504040204" pitchFamily="34" charset="-120"/>
              </a:rPr>
              <a:t>引發</a:t>
            </a:r>
            <a:r>
              <a:rPr lang="zh-TW" altLang="en-US" dirty="0">
                <a:solidFill>
                  <a:schemeClr val="tx1"/>
                </a:solidFill>
                <a:latin typeface="微軟正黑體" panose="020B0604030504040204" pitchFamily="34" charset="-120"/>
                <a:ea typeface="微軟正黑體" panose="020B0604030504040204" pitchFamily="34" charset="-120"/>
              </a:rPr>
              <a:t>地震</a:t>
            </a:r>
            <a:endParaRPr lang="en-US" altLang="zh-TW" dirty="0">
              <a:solidFill>
                <a:schemeClr val="tx1"/>
              </a:solidFill>
              <a:latin typeface="微軟正黑體" panose="020B0604030504040204" pitchFamily="34" charset="-120"/>
              <a:ea typeface="微軟正黑體" panose="020B0604030504040204" pitchFamily="34" charset="-120"/>
            </a:endParaRPr>
          </a:p>
          <a:p>
            <a:pPr marL="285750" indent="-285750">
              <a:buFont typeface="Wingdings" panose="05000000000000000000" pitchFamily="2" charset="2"/>
              <a:buChar char="Ø"/>
            </a:pPr>
            <a:r>
              <a:rPr lang="zh-TW" altLang="en-US" dirty="0" smtClean="0">
                <a:solidFill>
                  <a:schemeClr val="tx1"/>
                </a:solidFill>
                <a:latin typeface="微軟正黑體" panose="020B0604030504040204" pitchFamily="34" charset="-120"/>
                <a:ea typeface="微軟正黑體" panose="020B0604030504040204" pitchFamily="34" charset="-120"/>
              </a:rPr>
              <a:t>水污染</a:t>
            </a:r>
            <a:endParaRPr lang="en-US" altLang="zh-TW" dirty="0" smtClean="0">
              <a:solidFill>
                <a:schemeClr val="tx1"/>
              </a:solidFill>
              <a:latin typeface="微軟正黑體" panose="020B0604030504040204" pitchFamily="34" charset="-120"/>
              <a:ea typeface="微軟正黑體" panose="020B0604030504040204" pitchFamily="34" charset="-120"/>
            </a:endParaRPr>
          </a:p>
          <a:p>
            <a:pPr marL="285750" indent="-285750">
              <a:buFont typeface="Wingdings" panose="05000000000000000000" pitchFamily="2" charset="2"/>
              <a:buChar char="Ø"/>
            </a:pPr>
            <a:r>
              <a:rPr lang="zh-TW" altLang="en-US" dirty="0" smtClean="0">
                <a:solidFill>
                  <a:schemeClr val="tx1"/>
                </a:solidFill>
                <a:latin typeface="微軟正黑體" panose="020B0604030504040204" pitchFamily="34" charset="-120"/>
                <a:ea typeface="微軟正黑體" panose="020B0604030504040204" pitchFamily="34" charset="-120"/>
              </a:rPr>
              <a:t>開採造成空氣污染</a:t>
            </a:r>
          </a:p>
        </p:txBody>
      </p:sp>
      <p:sp>
        <p:nvSpPr>
          <p:cNvPr id="7" name="剪去單一角落矩形 6"/>
          <p:cNvSpPr/>
          <p:nvPr/>
        </p:nvSpPr>
        <p:spPr>
          <a:xfrm>
            <a:off x="4067944" y="3021800"/>
            <a:ext cx="1368152" cy="486054"/>
          </a:xfrm>
          <a:prstGeom prst="snip1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zh-TW" altLang="en-US" b="1" dirty="0" smtClean="0">
                <a:solidFill>
                  <a:schemeClr val="tx1"/>
                </a:solidFill>
                <a:latin typeface="微軟正黑體" panose="020B0604030504040204" pitchFamily="34" charset="-120"/>
                <a:ea typeface="微軟正黑體" panose="020B0604030504040204" pitchFamily="34" charset="-120"/>
              </a:rPr>
              <a:t>缺點</a:t>
            </a:r>
            <a:endParaRPr lang="zh-TW" altLang="en-US" dirty="0">
              <a:solidFill>
                <a:schemeClr val="tx1"/>
              </a:solidFill>
              <a:latin typeface="微軟正黑體" panose="020B0604030504040204" pitchFamily="34" charset="-120"/>
              <a:ea typeface="微軟正黑體" panose="020B0604030504040204" pitchFamily="34" charset="-120"/>
            </a:endParaRPr>
          </a:p>
        </p:txBody>
      </p:sp>
      <p:sp>
        <p:nvSpPr>
          <p:cNvPr id="9" name="圓角矩形 8"/>
          <p:cNvSpPr/>
          <p:nvPr/>
        </p:nvSpPr>
        <p:spPr>
          <a:xfrm>
            <a:off x="755576" y="1203598"/>
            <a:ext cx="2664296" cy="345638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r>
              <a:rPr lang="zh-TW" altLang="en-US" dirty="0" smtClean="0">
                <a:latin typeface="微軟正黑體" panose="020B0604030504040204" pitchFamily="34" charset="-120"/>
                <a:ea typeface="微軟正黑體" panose="020B0604030504040204" pitchFamily="34" charset="-120"/>
              </a:rPr>
              <a:t>水力</a:t>
            </a:r>
            <a:r>
              <a:rPr lang="zh-TW" altLang="en-US" dirty="0">
                <a:latin typeface="微軟正黑體" panose="020B0604030504040204" pitchFamily="34" charset="-120"/>
                <a:ea typeface="微軟正黑體" panose="020B0604030504040204" pitchFamily="34" charset="-120"/>
              </a:rPr>
              <a:t>壓裂法是目前開採天然氣的主要形式，使用摻入化學物質的水</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壓裂液</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灌入頁岩層</a:t>
            </a:r>
            <a:r>
              <a:rPr lang="zh-TW" altLang="en-US" dirty="0" smtClean="0">
                <a:latin typeface="微軟正黑體" panose="020B0604030504040204" pitchFamily="34" charset="-120"/>
                <a:ea typeface="微軟正黑體" panose="020B0604030504040204" pitchFamily="34" charset="-120"/>
              </a:rPr>
              <a:t>進行</a:t>
            </a:r>
            <a:r>
              <a:rPr lang="zh-TW" altLang="en-US" dirty="0">
                <a:latin typeface="微軟正黑體" panose="020B0604030504040204" pitchFamily="34" charset="-120"/>
                <a:ea typeface="微軟正黑體" panose="020B0604030504040204" pitchFamily="34" charset="-120"/>
              </a:rPr>
              <a:t>液壓碎裂以釋放天然氣。</a:t>
            </a:r>
          </a:p>
          <a:p>
            <a:pPr algn="ctr"/>
            <a:endParaRPr lang="zh-TW" altLang="en-US" dirty="0"/>
          </a:p>
        </p:txBody>
      </p:sp>
      <p:sp>
        <p:nvSpPr>
          <p:cNvPr id="10" name="文字方塊 9"/>
          <p:cNvSpPr txBox="1"/>
          <p:nvPr/>
        </p:nvSpPr>
        <p:spPr>
          <a:xfrm>
            <a:off x="539552" y="267494"/>
            <a:ext cx="2236510" cy="707886"/>
          </a:xfrm>
          <a:prstGeom prst="rect">
            <a:avLst/>
          </a:prstGeom>
          <a:noFill/>
        </p:spPr>
        <p:txBody>
          <a:bodyPr wrap="none" rtlCol="0">
            <a:spAutoFit/>
          </a:bodyPr>
          <a:lstStyle/>
          <a:p>
            <a:r>
              <a:rPr lang="zh-TW" altLang="zh-TW" sz="4000" b="1" dirty="0">
                <a:latin typeface="微軟正黑體" panose="020B0604030504040204" pitchFamily="34" charset="-120"/>
                <a:ea typeface="微軟正黑體" panose="020B0604030504040204" pitchFamily="34" charset="-120"/>
              </a:rPr>
              <a:t>水力壓裂</a:t>
            </a:r>
            <a:endParaRPr lang="zh-TW" altLang="en-US" sz="4000" dirty="0"/>
          </a:p>
        </p:txBody>
      </p:sp>
    </p:spTree>
    <p:extLst>
      <p:ext uri="{BB962C8B-B14F-4D97-AF65-F5344CB8AC3E}">
        <p14:creationId xmlns:p14="http://schemas.microsoft.com/office/powerpoint/2010/main" val="9731112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539552" y="267494"/>
            <a:ext cx="2236510" cy="707886"/>
          </a:xfrm>
          <a:prstGeom prst="rect">
            <a:avLst/>
          </a:prstGeom>
          <a:noFill/>
        </p:spPr>
        <p:txBody>
          <a:bodyPr wrap="none" rtlCol="0">
            <a:spAutoFit/>
          </a:bodyPr>
          <a:lstStyle/>
          <a:p>
            <a:r>
              <a:rPr lang="zh-TW" altLang="en-US" sz="4000" b="1" dirty="0">
                <a:latin typeface="微軟正黑體" panose="020B0604030504040204" pitchFamily="34" charset="-120"/>
                <a:ea typeface="微軟正黑體" panose="020B0604030504040204" pitchFamily="34" charset="-120"/>
              </a:rPr>
              <a:t>風險評估</a:t>
            </a:r>
            <a:endParaRPr lang="zh-TW" altLang="en-US" sz="4000" dirty="0"/>
          </a:p>
        </p:txBody>
      </p:sp>
      <p:sp>
        <p:nvSpPr>
          <p:cNvPr id="6" name="圓角矩形 5"/>
          <p:cNvSpPr/>
          <p:nvPr/>
        </p:nvSpPr>
        <p:spPr>
          <a:xfrm>
            <a:off x="1259632" y="1563638"/>
            <a:ext cx="7272808" cy="2664296"/>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285750" indent="-285750">
              <a:buBlip>
                <a:blip r:embed="rId2"/>
              </a:buBlip>
            </a:pPr>
            <a:r>
              <a:rPr lang="zh-TW" altLang="zh-TW" dirty="0" smtClean="0">
                <a:solidFill>
                  <a:schemeClr val="tx1"/>
                </a:solidFill>
                <a:latin typeface="微軟正黑體" panose="020B0604030504040204" pitchFamily="34" charset="-120"/>
                <a:ea typeface="微軟正黑體" panose="020B0604030504040204" pitchFamily="34" charset="-120"/>
              </a:rPr>
              <a:t>由於鑽井有外洩現象，導致壓裂法污泥中的化學添加劑和碳氫化合物</a:t>
            </a:r>
            <a:r>
              <a:rPr lang="zh-TW" altLang="zh-TW" dirty="0" smtClean="0">
                <a:solidFill>
                  <a:srgbClr val="FF0000"/>
                </a:solidFill>
                <a:latin typeface="微軟正黑體" panose="020B0604030504040204" pitchFamily="34" charset="-120"/>
                <a:ea typeface="微軟正黑體" panose="020B0604030504040204" pitchFamily="34" charset="-120"/>
              </a:rPr>
              <a:t>污染地下水層</a:t>
            </a:r>
          </a:p>
          <a:p>
            <a:pPr marL="285750" indent="-285750">
              <a:buBlip>
                <a:blip r:embed="rId2"/>
              </a:buBlip>
            </a:pPr>
            <a:r>
              <a:rPr lang="zh-TW" altLang="zh-TW" dirty="0" smtClean="0">
                <a:solidFill>
                  <a:schemeClr val="tx1"/>
                </a:solidFill>
                <a:latin typeface="微軟正黑體" panose="020B0604030504040204" pitchFamily="34" charset="-120"/>
                <a:ea typeface="微軟正黑體" panose="020B0604030504040204" pitchFamily="34" charset="-120"/>
              </a:rPr>
              <a:t>不當的再處理或是非法傾倒用過的壓裂液，導致</a:t>
            </a:r>
            <a:r>
              <a:rPr lang="zh-TW" altLang="zh-TW" dirty="0" smtClean="0">
                <a:solidFill>
                  <a:srgbClr val="FF0000"/>
                </a:solidFill>
                <a:latin typeface="微軟正黑體" panose="020B0604030504040204" pitchFamily="34" charset="-120"/>
                <a:ea typeface="微軟正黑體" panose="020B0604030504040204" pitchFamily="34" charset="-120"/>
              </a:rPr>
              <a:t>土壤</a:t>
            </a:r>
            <a:r>
              <a:rPr lang="zh-TW" altLang="zh-TW" dirty="0" smtClean="0">
                <a:solidFill>
                  <a:schemeClr val="tx1"/>
                </a:solidFill>
                <a:latin typeface="微軟正黑體" panose="020B0604030504040204" pitchFamily="34" charset="-120"/>
                <a:ea typeface="微軟正黑體" panose="020B0604030504040204" pitchFamily="34" charset="-120"/>
              </a:rPr>
              <a:t>遭到</a:t>
            </a:r>
            <a:r>
              <a:rPr lang="zh-TW" altLang="zh-TW" dirty="0" smtClean="0">
                <a:solidFill>
                  <a:srgbClr val="FF0000"/>
                </a:solidFill>
                <a:latin typeface="微軟正黑體" panose="020B0604030504040204" pitchFamily="34" charset="-120"/>
                <a:ea typeface="微軟正黑體" panose="020B0604030504040204" pitchFamily="34" charset="-120"/>
              </a:rPr>
              <a:t>污染</a:t>
            </a:r>
          </a:p>
          <a:p>
            <a:pPr marL="285750" indent="-285750">
              <a:buBlip>
                <a:blip r:embed="rId2"/>
              </a:buBlip>
            </a:pPr>
            <a:r>
              <a:rPr lang="zh-TW" altLang="zh-TW" dirty="0" smtClean="0">
                <a:solidFill>
                  <a:schemeClr val="tx1"/>
                </a:solidFill>
                <a:latin typeface="微軟正黑體" panose="020B0604030504040204" pitchFamily="34" charset="-120"/>
                <a:ea typeface="微軟正黑體" panose="020B0604030504040204" pitchFamily="34" charset="-120"/>
              </a:rPr>
              <a:t>施工卡車進出工地以及鑿井導致</a:t>
            </a:r>
            <a:r>
              <a:rPr lang="zh-TW" altLang="zh-TW" dirty="0" smtClean="0">
                <a:solidFill>
                  <a:srgbClr val="FF0000"/>
                </a:solidFill>
                <a:latin typeface="微軟正黑體" panose="020B0604030504040204" pitchFamily="34" charset="-120"/>
                <a:ea typeface="微軟正黑體" panose="020B0604030504040204" pitchFamily="34" charset="-120"/>
              </a:rPr>
              <a:t>景觀</a:t>
            </a:r>
            <a:r>
              <a:rPr lang="zh-TW" altLang="zh-TW" dirty="0" smtClean="0">
                <a:solidFill>
                  <a:schemeClr val="tx1"/>
                </a:solidFill>
                <a:latin typeface="微軟正黑體" panose="020B0604030504040204" pitchFamily="34" charset="-120"/>
                <a:ea typeface="微軟正黑體" panose="020B0604030504040204" pitchFamily="34" charset="-120"/>
              </a:rPr>
              <a:t>遭到</a:t>
            </a:r>
            <a:r>
              <a:rPr lang="zh-TW" altLang="zh-TW" dirty="0" smtClean="0">
                <a:solidFill>
                  <a:srgbClr val="FF0000"/>
                </a:solidFill>
                <a:latin typeface="微軟正黑體" panose="020B0604030504040204" pitchFamily="34" charset="-120"/>
                <a:ea typeface="微軟正黑體" panose="020B0604030504040204" pitchFamily="34" charset="-120"/>
              </a:rPr>
              <a:t>破壞</a:t>
            </a:r>
            <a:r>
              <a:rPr lang="zh-TW" altLang="zh-TW" dirty="0" smtClean="0">
                <a:solidFill>
                  <a:schemeClr val="tx1"/>
                </a:solidFill>
                <a:latin typeface="微軟正黑體" panose="020B0604030504040204" pitchFamily="34" charset="-120"/>
                <a:ea typeface="微軟正黑體" panose="020B0604030504040204" pitchFamily="34" charset="-120"/>
              </a:rPr>
              <a:t>，使相關收益迅速消失</a:t>
            </a:r>
          </a:p>
          <a:p>
            <a:pPr marL="285750" indent="-285750">
              <a:buBlip>
                <a:blip r:embed="rId2"/>
              </a:buBlip>
            </a:pPr>
            <a:r>
              <a:rPr lang="zh-TW" altLang="zh-TW" dirty="0" smtClean="0">
                <a:solidFill>
                  <a:schemeClr val="tx1"/>
                </a:solidFill>
                <a:latin typeface="微軟正黑體" panose="020B0604030504040204" pitchFamily="34" charset="-120"/>
                <a:ea typeface="微軟正黑體" panose="020B0604030504040204" pitchFamily="34" charset="-120"/>
              </a:rPr>
              <a:t>壓裂過程中</a:t>
            </a:r>
            <a:r>
              <a:rPr lang="zh-TW" altLang="zh-TW" dirty="0" smtClean="0">
                <a:solidFill>
                  <a:srgbClr val="FF0000"/>
                </a:solidFill>
                <a:latin typeface="微軟正黑體" panose="020B0604030504040204" pitchFamily="34" charset="-120"/>
                <a:ea typeface="微軟正黑體" panose="020B0604030504040204" pitchFamily="34" charset="-120"/>
              </a:rPr>
              <a:t>過度用水</a:t>
            </a:r>
            <a:r>
              <a:rPr lang="zh-TW" altLang="zh-TW" dirty="0" smtClean="0">
                <a:solidFill>
                  <a:schemeClr val="tx1"/>
                </a:solidFill>
                <a:latin typeface="微軟正黑體" panose="020B0604030504040204" pitchFamily="34" charset="-120"/>
                <a:ea typeface="微軟正黑體" panose="020B0604030504040204" pitchFamily="34" charset="-120"/>
              </a:rPr>
              <a:t>，損及住宅和農業用水</a:t>
            </a:r>
          </a:p>
          <a:p>
            <a:pPr marL="285750" indent="-285750">
              <a:buBlip>
                <a:blip r:embed="rId2"/>
              </a:buBlip>
            </a:pPr>
            <a:r>
              <a:rPr lang="zh-TW" altLang="zh-TW" dirty="0" smtClean="0">
                <a:solidFill>
                  <a:schemeClr val="tx1"/>
                </a:solidFill>
                <a:latin typeface="微軟正黑體" panose="020B0604030504040204" pitchFamily="34" charset="-120"/>
                <a:ea typeface="微軟正黑體" panose="020B0604030504040204" pitchFamily="34" charset="-120"/>
              </a:rPr>
              <a:t>開採過程中</a:t>
            </a:r>
            <a:r>
              <a:rPr lang="zh-TW" altLang="zh-TW" dirty="0" smtClean="0">
                <a:solidFill>
                  <a:srgbClr val="FF0000"/>
                </a:solidFill>
                <a:latin typeface="微軟正黑體" panose="020B0604030504040204" pitchFamily="34" charset="-120"/>
                <a:ea typeface="微軟正黑體" panose="020B0604030504040204" pitchFamily="34" charset="-120"/>
              </a:rPr>
              <a:t>排放</a:t>
            </a:r>
            <a:r>
              <a:rPr lang="zh-TW" altLang="zh-TW" dirty="0" smtClean="0">
                <a:solidFill>
                  <a:schemeClr val="tx1"/>
                </a:solidFill>
                <a:latin typeface="微軟正黑體" panose="020B0604030504040204" pitchFamily="34" charset="-120"/>
                <a:ea typeface="微軟正黑體" panose="020B0604030504040204" pitchFamily="34" charset="-120"/>
              </a:rPr>
              <a:t>甲烷等</a:t>
            </a:r>
            <a:r>
              <a:rPr lang="zh-TW" altLang="zh-TW" dirty="0" smtClean="0">
                <a:solidFill>
                  <a:srgbClr val="FF0000"/>
                </a:solidFill>
                <a:latin typeface="微軟正黑體" panose="020B0604030504040204" pitchFamily="34" charset="-120"/>
                <a:ea typeface="微軟正黑體" panose="020B0604030504040204" pitchFamily="34" charset="-120"/>
              </a:rPr>
              <a:t>溫室氣體</a:t>
            </a:r>
            <a:r>
              <a:rPr lang="zh-TW" altLang="zh-TW" dirty="0" smtClean="0">
                <a:solidFill>
                  <a:schemeClr val="tx1"/>
                </a:solidFill>
                <a:latin typeface="微軟正黑體" panose="020B0604030504040204" pitchFamily="34" charset="-120"/>
                <a:ea typeface="微軟正黑體" panose="020B0604030504040204" pitchFamily="34" charset="-120"/>
              </a:rPr>
              <a:t>。</a:t>
            </a:r>
            <a:endParaRPr lang="en-US" altLang="zh-TW" dirty="0">
              <a:solidFill>
                <a:schemeClr val="tx1"/>
              </a:solidFill>
              <a:latin typeface="微軟正黑體" panose="020B0604030504040204" pitchFamily="34" charset="-120"/>
              <a:ea typeface="微軟正黑體" panose="020B0604030504040204" pitchFamily="34" charset="-120"/>
            </a:endParaRPr>
          </a:p>
        </p:txBody>
      </p:sp>
      <p:sp>
        <p:nvSpPr>
          <p:cNvPr id="7" name="剪去單一角落矩形 6"/>
          <p:cNvSpPr/>
          <p:nvPr/>
        </p:nvSpPr>
        <p:spPr>
          <a:xfrm>
            <a:off x="683568" y="1275606"/>
            <a:ext cx="1440160" cy="555374"/>
          </a:xfrm>
          <a:prstGeom prst="snip1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zh-TW" altLang="en-US" b="1" dirty="0" smtClean="0">
                <a:solidFill>
                  <a:schemeClr val="tx1"/>
                </a:solidFill>
                <a:latin typeface="微軟正黑體" panose="020B0604030504040204" pitchFamily="34" charset="-120"/>
                <a:ea typeface="微軟正黑體" panose="020B0604030504040204" pitchFamily="34" charset="-120"/>
              </a:rPr>
              <a:t>主要風險</a:t>
            </a:r>
            <a:endParaRPr lang="zh-TW" altLang="en-US" b="1"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0854218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farm4.staticflickr.com/3923/19314054406_e95d0f6b3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679" y="1779662"/>
            <a:ext cx="3880556" cy="331236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文字方塊 5"/>
          <p:cNvSpPr txBox="1"/>
          <p:nvPr/>
        </p:nvSpPr>
        <p:spPr>
          <a:xfrm>
            <a:off x="539552" y="267494"/>
            <a:ext cx="4801314" cy="707886"/>
          </a:xfrm>
          <a:prstGeom prst="rect">
            <a:avLst/>
          </a:prstGeom>
          <a:noFill/>
        </p:spPr>
        <p:txBody>
          <a:bodyPr wrap="none" rtlCol="0">
            <a:spAutoFit/>
          </a:bodyPr>
          <a:lstStyle/>
          <a:p>
            <a:r>
              <a:rPr lang="zh-TW" altLang="en-US" sz="4000" b="1" dirty="0">
                <a:latin typeface="微軟正黑體" panose="020B0604030504040204" pitchFamily="34" charset="-120"/>
                <a:ea typeface="微軟正黑體" panose="020B0604030504040204" pitchFamily="34" charset="-120"/>
              </a:rPr>
              <a:t>解決問題的適當技術</a:t>
            </a:r>
            <a:endParaRPr lang="zh-TW" altLang="en-US" sz="4000" dirty="0"/>
          </a:p>
        </p:txBody>
      </p:sp>
      <p:sp>
        <p:nvSpPr>
          <p:cNvPr id="9" name="圓角矩形 8"/>
          <p:cNvSpPr/>
          <p:nvPr/>
        </p:nvSpPr>
        <p:spPr>
          <a:xfrm>
            <a:off x="467544" y="1056117"/>
            <a:ext cx="8208912" cy="665308"/>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r>
              <a:rPr lang="zh-TW" altLang="zh-TW" dirty="0">
                <a:solidFill>
                  <a:srgbClr val="FF0000"/>
                </a:solidFill>
                <a:latin typeface="微軟正黑體" panose="020B0604030504040204" pitchFamily="34" charset="-120"/>
                <a:ea typeface="微軟正黑體" panose="020B0604030504040204" pitchFamily="34" charset="-120"/>
              </a:rPr>
              <a:t>回收設備</a:t>
            </a:r>
            <a:r>
              <a:rPr lang="zh-TW" altLang="zh-TW" dirty="0">
                <a:latin typeface="微軟正黑體" panose="020B0604030504040204" pitchFamily="34" charset="-120"/>
                <a:ea typeface="微軟正黑體" panose="020B0604030504040204" pitchFamily="34" charset="-120"/>
              </a:rPr>
              <a:t>，而緊鄰這套回收循環裝置的是一組</a:t>
            </a:r>
            <a:r>
              <a:rPr lang="zh-TW" altLang="zh-TW" dirty="0">
                <a:solidFill>
                  <a:srgbClr val="FF0000"/>
                </a:solidFill>
                <a:latin typeface="微軟正黑體" panose="020B0604030504040204" pitchFamily="34" charset="-120"/>
                <a:ea typeface="微軟正黑體" panose="020B0604030504040204" pitchFamily="34" charset="-120"/>
              </a:rPr>
              <a:t>油水分離罐</a:t>
            </a:r>
            <a:r>
              <a:rPr lang="zh-TW" altLang="zh-TW" dirty="0">
                <a:latin typeface="微軟正黑體" panose="020B0604030504040204" pitchFamily="34" charset="-120"/>
                <a:ea typeface="微軟正黑體" panose="020B0604030504040204" pitchFamily="34" charset="-120"/>
              </a:rPr>
              <a:t>。壓裂液從油水分離罐中流進一個容器。 經過通電處理後，壓裂液中的污染物凝聚並沉澱。</a:t>
            </a:r>
            <a:r>
              <a:rPr lang="en-US" altLang="zh-TW" dirty="0"/>
              <a:t> </a:t>
            </a:r>
            <a:endParaRPr lang="zh-TW" altLang="zh-TW" dirty="0"/>
          </a:p>
        </p:txBody>
      </p:sp>
      <p:sp>
        <p:nvSpPr>
          <p:cNvPr id="10" name="圓角矩形 9"/>
          <p:cNvSpPr/>
          <p:nvPr/>
        </p:nvSpPr>
        <p:spPr>
          <a:xfrm>
            <a:off x="5364088" y="2096946"/>
            <a:ext cx="2880320" cy="762836"/>
          </a:xfrm>
          <a:prstGeom prst="roundRect">
            <a:avLst/>
          </a:prstGeom>
          <a:ln/>
        </p:spPr>
        <p:style>
          <a:lnRef idx="2">
            <a:schemeClr val="accent4"/>
          </a:lnRef>
          <a:fillRef idx="1">
            <a:schemeClr val="lt1"/>
          </a:fillRef>
          <a:effectRef idx="0">
            <a:schemeClr val="accent4"/>
          </a:effectRef>
          <a:fontRef idx="minor">
            <a:schemeClr val="dk1"/>
          </a:fontRef>
        </p:style>
        <p:txBody>
          <a:bodyPr rtlCol="0" anchor="ctr"/>
          <a:lstStyle/>
          <a:p>
            <a:pPr marL="285750" indent="-285750">
              <a:buFont typeface="Wingdings" panose="05000000000000000000" pitchFamily="2" charset="2"/>
              <a:buChar char="ü"/>
            </a:pPr>
            <a:r>
              <a:rPr lang="zh-TW" altLang="zh-TW" dirty="0">
                <a:solidFill>
                  <a:schemeClr val="tx1"/>
                </a:solidFill>
                <a:latin typeface="微軟正黑體" panose="020B0604030504040204" pitchFamily="34" charset="-120"/>
                <a:ea typeface="微軟正黑體" panose="020B0604030504040204" pitchFamily="34" charset="-120"/>
              </a:rPr>
              <a:t>循環再利用水資源</a:t>
            </a:r>
            <a:endParaRPr lang="zh-TW" altLang="en-US" dirty="0">
              <a:solidFill>
                <a:schemeClr val="tx1"/>
              </a:solidFill>
              <a:latin typeface="微軟正黑體" panose="020B0604030504040204" pitchFamily="34" charset="-120"/>
              <a:ea typeface="微軟正黑體" panose="020B0604030504040204" pitchFamily="34" charset="-120"/>
            </a:endParaRPr>
          </a:p>
        </p:txBody>
      </p:sp>
      <p:sp>
        <p:nvSpPr>
          <p:cNvPr id="11" name="剪去單一角落矩形 10"/>
          <p:cNvSpPr/>
          <p:nvPr/>
        </p:nvSpPr>
        <p:spPr>
          <a:xfrm>
            <a:off x="5004048" y="1851670"/>
            <a:ext cx="977240" cy="445550"/>
          </a:xfrm>
          <a:prstGeom prst="snip1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zh-TW" altLang="zh-TW" b="1" dirty="0">
                <a:solidFill>
                  <a:schemeClr val="tx1"/>
                </a:solidFill>
                <a:latin typeface="微軟正黑體" panose="020B0604030504040204" pitchFamily="34" charset="-120"/>
                <a:ea typeface="微軟正黑體" panose="020B0604030504040204" pitchFamily="34" charset="-120"/>
              </a:rPr>
              <a:t>目的</a:t>
            </a:r>
            <a:endParaRPr lang="zh-TW" altLang="en-US" b="1" dirty="0">
              <a:solidFill>
                <a:schemeClr val="tx1"/>
              </a:solidFill>
              <a:latin typeface="微軟正黑體" panose="020B0604030504040204" pitchFamily="34" charset="-120"/>
              <a:ea typeface="微軟正黑體" panose="020B0604030504040204" pitchFamily="34" charset="-120"/>
            </a:endParaRPr>
          </a:p>
        </p:txBody>
      </p:sp>
      <p:sp>
        <p:nvSpPr>
          <p:cNvPr id="14" name="圓角矩形 13"/>
          <p:cNvSpPr/>
          <p:nvPr/>
        </p:nvSpPr>
        <p:spPr>
          <a:xfrm>
            <a:off x="5364088" y="3219822"/>
            <a:ext cx="2880320" cy="1728192"/>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endParaRPr lang="en-US" altLang="zh-TW" dirty="0" smtClean="0">
              <a:solidFill>
                <a:schemeClr val="tx1"/>
              </a:solidFill>
              <a:latin typeface="微軟正黑體" panose="020B0604030504040204" pitchFamily="34" charset="-120"/>
              <a:ea typeface="微軟正黑體" panose="020B0604030504040204" pitchFamily="34" charset="-120"/>
            </a:endParaRPr>
          </a:p>
          <a:p>
            <a:pPr marL="285750" indent="-285750">
              <a:buFont typeface="Wingdings" panose="05000000000000000000" pitchFamily="2" charset="2"/>
              <a:buChar char="ü"/>
            </a:pPr>
            <a:r>
              <a:rPr lang="zh-TW" altLang="en-US" dirty="0" smtClean="0">
                <a:solidFill>
                  <a:schemeClr val="tx1"/>
                </a:solidFill>
                <a:latin typeface="微軟正黑體" panose="020B0604030504040204" pitchFamily="34" charset="-120"/>
                <a:ea typeface="微軟正黑體" panose="020B0604030504040204" pitchFamily="34" charset="-120"/>
              </a:rPr>
              <a:t>水資源增加</a:t>
            </a:r>
            <a:endParaRPr lang="en-US" altLang="zh-TW" dirty="0">
              <a:solidFill>
                <a:schemeClr val="tx1"/>
              </a:solidFill>
              <a:latin typeface="微軟正黑體" panose="020B0604030504040204" pitchFamily="34" charset="-120"/>
              <a:ea typeface="微軟正黑體" panose="020B0604030504040204" pitchFamily="34" charset="-120"/>
            </a:endParaRPr>
          </a:p>
          <a:p>
            <a:pPr marL="285750" indent="-285750">
              <a:buFont typeface="Wingdings" panose="05000000000000000000" pitchFamily="2" charset="2"/>
              <a:buChar char="ü"/>
            </a:pPr>
            <a:r>
              <a:rPr lang="zh-TW" altLang="en-US" dirty="0" smtClean="0">
                <a:solidFill>
                  <a:schemeClr val="tx1"/>
                </a:solidFill>
                <a:latin typeface="微軟正黑體" panose="020B0604030504040204" pitchFamily="34" charset="-120"/>
                <a:ea typeface="微軟正黑體" panose="020B0604030504040204" pitchFamily="34" charset="-120"/>
              </a:rPr>
              <a:t>淨化廢水</a:t>
            </a:r>
            <a:endParaRPr lang="en-US" altLang="zh-TW" dirty="0" smtClean="0">
              <a:solidFill>
                <a:schemeClr val="tx1"/>
              </a:solidFill>
              <a:latin typeface="微軟正黑體" panose="020B0604030504040204" pitchFamily="34" charset="-120"/>
              <a:ea typeface="微軟正黑體" panose="020B0604030504040204" pitchFamily="34" charset="-120"/>
            </a:endParaRPr>
          </a:p>
          <a:p>
            <a:pPr marL="285750" indent="-285750">
              <a:buFont typeface="Wingdings" panose="05000000000000000000" pitchFamily="2" charset="2"/>
              <a:buChar char="ü"/>
            </a:pPr>
            <a:r>
              <a:rPr lang="zh-TW" altLang="en-US" dirty="0">
                <a:solidFill>
                  <a:schemeClr val="tx1"/>
                </a:solidFill>
                <a:latin typeface="微軟正黑體" panose="020B0604030504040204" pitchFamily="34" charset="-120"/>
                <a:ea typeface="微軟正黑體" panose="020B0604030504040204" pitchFamily="34" charset="-120"/>
              </a:rPr>
              <a:t>防止土質</a:t>
            </a:r>
            <a:r>
              <a:rPr lang="zh-TW" altLang="en-US" dirty="0" smtClean="0">
                <a:solidFill>
                  <a:schemeClr val="tx1"/>
                </a:solidFill>
                <a:latin typeface="微軟正黑體" panose="020B0604030504040204" pitchFamily="34" charset="-120"/>
                <a:ea typeface="微軟正黑體" panose="020B0604030504040204" pitchFamily="34" charset="-120"/>
              </a:rPr>
              <a:t>汙染</a:t>
            </a:r>
            <a:endParaRPr lang="en-US" altLang="zh-TW" dirty="0" smtClean="0">
              <a:solidFill>
                <a:schemeClr val="tx1"/>
              </a:solidFill>
              <a:latin typeface="微軟正黑體" panose="020B0604030504040204" pitchFamily="34" charset="-120"/>
              <a:ea typeface="微軟正黑體" panose="020B0604030504040204" pitchFamily="34" charset="-120"/>
            </a:endParaRPr>
          </a:p>
          <a:p>
            <a:pPr marL="285750" indent="-285750">
              <a:buFont typeface="Wingdings" panose="05000000000000000000" pitchFamily="2" charset="2"/>
              <a:buChar char="ü"/>
            </a:pPr>
            <a:r>
              <a:rPr lang="zh-TW" altLang="en-US" dirty="0" smtClean="0">
                <a:solidFill>
                  <a:schemeClr val="tx1"/>
                </a:solidFill>
                <a:latin typeface="微軟正黑體" panose="020B0604030504040204" pitchFamily="34" charset="-120"/>
                <a:ea typeface="微軟正黑體" panose="020B0604030504040204" pitchFamily="34" charset="-120"/>
              </a:rPr>
              <a:t>避免發生地震</a:t>
            </a:r>
            <a:endParaRPr lang="en-US" altLang="zh-TW" dirty="0" smtClean="0">
              <a:solidFill>
                <a:schemeClr val="tx1"/>
              </a:solidFill>
              <a:latin typeface="微軟正黑體" panose="020B0604030504040204" pitchFamily="34" charset="-120"/>
              <a:ea typeface="微軟正黑體" panose="020B0604030504040204" pitchFamily="34" charset="-120"/>
            </a:endParaRPr>
          </a:p>
        </p:txBody>
      </p:sp>
      <p:sp>
        <p:nvSpPr>
          <p:cNvPr id="15" name="剪去單一角落矩形 14"/>
          <p:cNvSpPr/>
          <p:nvPr/>
        </p:nvSpPr>
        <p:spPr>
          <a:xfrm>
            <a:off x="5036381" y="3054761"/>
            <a:ext cx="1152127" cy="504055"/>
          </a:xfrm>
          <a:prstGeom prst="snip1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zh-TW" altLang="en-US" b="1" dirty="0" smtClean="0">
                <a:solidFill>
                  <a:schemeClr val="tx1"/>
                </a:solidFill>
                <a:latin typeface="微軟正黑體" panose="020B0604030504040204" pitchFamily="34" charset="-120"/>
                <a:ea typeface="微軟正黑體" panose="020B0604030504040204" pitchFamily="34" charset="-120"/>
              </a:rPr>
              <a:t>解決項目</a:t>
            </a:r>
            <a:endParaRPr lang="zh-TW" altLang="en-US" b="1"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74627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extLst>
              <p:ext uri="{D42A27DB-BD31-4B8C-83A1-F6EECF244321}">
                <p14:modId xmlns:p14="http://schemas.microsoft.com/office/powerpoint/2010/main" val="4245661659"/>
              </p:ext>
            </p:extLst>
          </p:nvPr>
        </p:nvGraphicFramePr>
        <p:xfrm>
          <a:off x="539552" y="1347614"/>
          <a:ext cx="8136901" cy="2808311"/>
        </p:xfrm>
        <a:graphic>
          <a:graphicData uri="http://schemas.openxmlformats.org/drawingml/2006/table">
            <a:tbl>
              <a:tblPr firstRow="1" bandRow="1">
                <a:tableStyleId>{5C22544A-7EE6-4342-B048-85BDC9FD1C3A}</a:tableStyleId>
              </a:tblPr>
              <a:tblGrid>
                <a:gridCol w="1732859"/>
                <a:gridCol w="1732859"/>
                <a:gridCol w="1732859"/>
                <a:gridCol w="2938324"/>
              </a:tblGrid>
              <a:tr h="682412">
                <a:tc>
                  <a:txBody>
                    <a:bodyPr/>
                    <a:lstStyle/>
                    <a:p>
                      <a:pPr algn="ctr"/>
                      <a:r>
                        <a:rPr lang="zh-TW" altLang="en-US" sz="1400" dirty="0" smtClean="0">
                          <a:latin typeface="微軟正黑體" panose="020B0604030504040204" pitchFamily="34" charset="-120"/>
                          <a:ea typeface="微軟正黑體" panose="020B0604030504040204" pitchFamily="34" charset="-120"/>
                        </a:rPr>
                        <a:t>解決項目</a:t>
                      </a:r>
                      <a:endParaRPr lang="zh-TW" altLang="en-US" sz="1400" dirty="0">
                        <a:latin typeface="微軟正黑體" panose="020B0604030504040204" pitchFamily="34" charset="-120"/>
                        <a:ea typeface="微軟正黑體" panose="020B0604030504040204" pitchFamily="34" charset="-120"/>
                      </a:endParaRPr>
                    </a:p>
                  </a:txBody>
                  <a:tcPr marT="34290" marB="34290" anchor="ctr"/>
                </a:tc>
                <a:tc>
                  <a:txBody>
                    <a:bodyPr/>
                    <a:lstStyle/>
                    <a:p>
                      <a:pPr algn="ctr"/>
                      <a:r>
                        <a:rPr lang="zh-TW" altLang="en-US" sz="1400" dirty="0" smtClean="0">
                          <a:latin typeface="微軟正黑體" panose="020B0604030504040204" pitchFamily="34" charset="-120"/>
                          <a:ea typeface="微軟正黑體" panose="020B0604030504040204" pitchFamily="34" charset="-120"/>
                        </a:rPr>
                        <a:t>水資源</a:t>
                      </a:r>
                      <a:endParaRPr lang="zh-TW" altLang="en-US" sz="1400" dirty="0">
                        <a:latin typeface="微軟正黑體" panose="020B0604030504040204" pitchFamily="34" charset="-120"/>
                        <a:ea typeface="微軟正黑體" panose="020B0604030504040204" pitchFamily="34" charset="-120"/>
                      </a:endParaRPr>
                    </a:p>
                  </a:txBody>
                  <a:tcPr marT="34290" marB="34290" anchor="ctr"/>
                </a:tc>
                <a:tc>
                  <a:txBody>
                    <a:bodyPr/>
                    <a:lstStyle/>
                    <a:p>
                      <a:pPr algn="ctr"/>
                      <a:r>
                        <a:rPr lang="zh-TW" altLang="en-US" sz="1400" dirty="0" smtClean="0">
                          <a:latin typeface="微軟正黑體" panose="020B0604030504040204" pitchFamily="34" charset="-120"/>
                          <a:ea typeface="微軟正黑體" panose="020B0604030504040204" pitchFamily="34" charset="-120"/>
                        </a:rPr>
                        <a:t>水汙染</a:t>
                      </a:r>
                      <a:endParaRPr lang="zh-TW" altLang="en-US" sz="1400" dirty="0">
                        <a:latin typeface="微軟正黑體" panose="020B0604030504040204" pitchFamily="34" charset="-120"/>
                        <a:ea typeface="微軟正黑體" panose="020B0604030504040204" pitchFamily="34" charset="-120"/>
                      </a:endParaRPr>
                    </a:p>
                  </a:txBody>
                  <a:tcPr marT="34290" marB="34290" anchor="ctr"/>
                </a:tc>
                <a:tc>
                  <a:txBody>
                    <a:bodyPr/>
                    <a:lstStyle/>
                    <a:p>
                      <a:pPr algn="ctr"/>
                      <a:r>
                        <a:rPr lang="zh-TW" altLang="en-US" sz="1400" dirty="0" smtClean="0">
                          <a:latin typeface="微軟正黑體" panose="020B0604030504040204" pitchFamily="34" charset="-120"/>
                          <a:ea typeface="微軟正黑體" panose="020B0604030504040204" pitchFamily="34" charset="-120"/>
                        </a:rPr>
                        <a:t>地震</a:t>
                      </a:r>
                      <a:endParaRPr lang="zh-TW" altLang="en-US" sz="1400" dirty="0">
                        <a:latin typeface="微軟正黑體" panose="020B0604030504040204" pitchFamily="34" charset="-120"/>
                        <a:ea typeface="微軟正黑體" panose="020B0604030504040204" pitchFamily="34" charset="-120"/>
                      </a:endParaRPr>
                    </a:p>
                  </a:txBody>
                  <a:tcPr marT="34290" marB="34290" anchor="ctr"/>
                </a:tc>
              </a:tr>
              <a:tr h="682412">
                <a:tc>
                  <a:txBody>
                    <a:bodyPr/>
                    <a:lstStyle/>
                    <a:p>
                      <a:pPr algn="ctr"/>
                      <a:r>
                        <a:rPr lang="zh-TW" altLang="en-US" sz="1400" dirty="0" smtClean="0">
                          <a:latin typeface="微軟正黑體" panose="020B0604030504040204" pitchFamily="34" charset="-120"/>
                          <a:ea typeface="微軟正黑體" panose="020B0604030504040204" pitchFamily="34" charset="-120"/>
                        </a:rPr>
                        <a:t>未使用</a:t>
                      </a:r>
                      <a:endParaRPr lang="zh-TW" altLang="en-US" sz="1400" dirty="0">
                        <a:latin typeface="微軟正黑體" panose="020B0604030504040204" pitchFamily="34" charset="-120"/>
                        <a:ea typeface="微軟正黑體" panose="020B0604030504040204" pitchFamily="34" charset="-120"/>
                      </a:endParaRPr>
                    </a:p>
                  </a:txBody>
                  <a:tcPr marT="34290" marB="34290" anchor="ctr"/>
                </a:tc>
                <a:tc>
                  <a:txBody>
                    <a:bodyPr/>
                    <a:lstStyle/>
                    <a:p>
                      <a:pPr algn="ctr"/>
                      <a:r>
                        <a:rPr lang="zh-TW" altLang="en-US" sz="1400" dirty="0" smtClean="0">
                          <a:latin typeface="微軟正黑體" panose="020B0604030504040204" pitchFamily="34" charset="-120"/>
                          <a:ea typeface="微軟正黑體" panose="020B0604030504040204" pitchFamily="34" charset="-120"/>
                        </a:rPr>
                        <a:t>可回收</a:t>
                      </a:r>
                      <a:endParaRPr lang="en-US" altLang="zh-TW" sz="1400" dirty="0" smtClean="0">
                        <a:latin typeface="微軟正黑體" panose="020B0604030504040204" pitchFamily="34" charset="-120"/>
                        <a:ea typeface="微軟正黑體" panose="020B0604030504040204" pitchFamily="34" charset="-120"/>
                      </a:endParaRPr>
                    </a:p>
                    <a:p>
                      <a:pPr algn="ctr"/>
                      <a:r>
                        <a:rPr lang="en-US" altLang="zh-TW" sz="1400" dirty="0" smtClean="0">
                          <a:latin typeface="微軟正黑體" panose="020B0604030504040204" pitchFamily="34" charset="-120"/>
                          <a:ea typeface="微軟正黑體" panose="020B0604030504040204" pitchFamily="34" charset="-120"/>
                        </a:rPr>
                        <a:t>2%</a:t>
                      </a:r>
                      <a:endParaRPr lang="zh-TW" altLang="en-US" sz="1400" dirty="0">
                        <a:latin typeface="微軟正黑體" panose="020B0604030504040204" pitchFamily="34" charset="-120"/>
                        <a:ea typeface="微軟正黑體" panose="020B0604030504040204" pitchFamily="34" charset="-120"/>
                      </a:endParaRPr>
                    </a:p>
                  </a:txBody>
                  <a:tcPr marT="34290" marB="34290" anchor="ctr"/>
                </a:tc>
                <a:tc>
                  <a:txBody>
                    <a:bodyPr/>
                    <a:lstStyle/>
                    <a:p>
                      <a:pPr algn="ctr"/>
                      <a:r>
                        <a:rPr lang="zh-TW" altLang="en-US" sz="1400" dirty="0" smtClean="0">
                          <a:latin typeface="微軟正黑體" panose="020B0604030504040204" pitchFamily="34" charset="-120"/>
                          <a:ea typeface="微軟正黑體" panose="020B0604030504040204" pitchFamily="34" charset="-120"/>
                        </a:rPr>
                        <a:t>無法解決</a:t>
                      </a:r>
                      <a:endParaRPr lang="zh-TW" altLang="en-US" sz="1400" dirty="0">
                        <a:latin typeface="微軟正黑體" panose="020B0604030504040204" pitchFamily="34" charset="-120"/>
                        <a:ea typeface="微軟正黑體" panose="020B0604030504040204" pitchFamily="34" charset="-120"/>
                      </a:endParaRPr>
                    </a:p>
                  </a:txBody>
                  <a:tcPr marT="34290" marB="34290" anchor="ctr"/>
                </a:tc>
                <a:tc>
                  <a:txBody>
                    <a:bodyPr/>
                    <a:lstStyle/>
                    <a:p>
                      <a:pPr algn="ctr"/>
                      <a:r>
                        <a:rPr lang="zh-TW" altLang="en-US" sz="1400" dirty="0" smtClean="0">
                          <a:latin typeface="微軟正黑體" panose="020B0604030504040204" pitchFamily="34" charset="-120"/>
                          <a:ea typeface="微軟正黑體" panose="020B0604030504040204" pitchFamily="34" charset="-120"/>
                        </a:rPr>
                        <a:t>無法解決</a:t>
                      </a:r>
                      <a:endParaRPr lang="zh-TW" altLang="en-US" sz="1400" dirty="0">
                        <a:latin typeface="微軟正黑體" panose="020B0604030504040204" pitchFamily="34" charset="-120"/>
                        <a:ea typeface="微軟正黑體" panose="020B0604030504040204" pitchFamily="34" charset="-120"/>
                      </a:endParaRPr>
                    </a:p>
                  </a:txBody>
                  <a:tcPr marT="34290" marB="34290" anchor="ctr"/>
                </a:tc>
              </a:tr>
              <a:tr h="1443487">
                <a:tc>
                  <a:txBody>
                    <a:bodyPr/>
                    <a:lstStyle/>
                    <a:p>
                      <a:pPr algn="ctr"/>
                      <a:r>
                        <a:rPr lang="zh-TW" altLang="en-US" sz="1400" dirty="0" smtClean="0">
                          <a:latin typeface="微軟正黑體" panose="020B0604030504040204" pitchFamily="34" charset="-120"/>
                          <a:ea typeface="微軟正黑體" panose="020B0604030504040204" pitchFamily="34" charset="-120"/>
                        </a:rPr>
                        <a:t>使用</a:t>
                      </a:r>
                      <a:endParaRPr lang="zh-TW" altLang="en-US" sz="1400" dirty="0">
                        <a:latin typeface="微軟正黑體" panose="020B0604030504040204" pitchFamily="34" charset="-120"/>
                        <a:ea typeface="微軟正黑體" panose="020B0604030504040204" pitchFamily="34" charset="-120"/>
                      </a:endParaRPr>
                    </a:p>
                  </a:txBody>
                  <a:tcPr marT="34290" marB="34290" anchor="ctr"/>
                </a:tc>
                <a:tc>
                  <a:txBody>
                    <a:bodyPr/>
                    <a:lstStyle/>
                    <a:p>
                      <a:pPr algn="ctr"/>
                      <a:r>
                        <a:rPr lang="zh-TW" altLang="en-US" sz="1400" dirty="0" smtClean="0">
                          <a:latin typeface="微軟正黑體" panose="020B0604030504040204" pitchFamily="34" charset="-120"/>
                          <a:ea typeface="微軟正黑體" panose="020B0604030504040204" pitchFamily="34" charset="-120"/>
                        </a:rPr>
                        <a:t>可回收</a:t>
                      </a:r>
                      <a:endParaRPr lang="en-US" altLang="zh-TW" sz="1400" dirty="0" smtClean="0">
                        <a:latin typeface="微軟正黑體" panose="020B0604030504040204" pitchFamily="34" charset="-120"/>
                        <a:ea typeface="微軟正黑體" panose="020B0604030504040204" pitchFamily="34" charset="-120"/>
                      </a:endParaRPr>
                    </a:p>
                    <a:p>
                      <a:pPr algn="ctr"/>
                      <a:r>
                        <a:rPr lang="en-US" altLang="zh-TW" sz="1400" dirty="0" smtClean="0">
                          <a:latin typeface="微軟正黑體" panose="020B0604030504040204" pitchFamily="34" charset="-120"/>
                          <a:ea typeface="微軟正黑體" panose="020B0604030504040204" pitchFamily="34" charset="-120"/>
                        </a:rPr>
                        <a:t>70%</a:t>
                      </a:r>
                    </a:p>
                    <a:p>
                      <a:pPr algn="ctr"/>
                      <a:r>
                        <a:rPr lang="zh-TW" altLang="en-US" sz="1400" dirty="0" smtClean="0">
                          <a:latin typeface="微軟正黑體" panose="020B0604030504040204" pitchFamily="34" charset="-120"/>
                          <a:ea typeface="微軟正黑體" panose="020B0604030504040204" pitchFamily="34" charset="-120"/>
                        </a:rPr>
                        <a:t>可重複使用</a:t>
                      </a:r>
                      <a:r>
                        <a:rPr lang="en-US" altLang="zh-TW" sz="1400" b="0" dirty="0" smtClean="0">
                          <a:solidFill>
                            <a:srgbClr val="FF0000"/>
                          </a:solidFill>
                          <a:latin typeface="微軟正黑體" panose="020B0604030504040204" pitchFamily="34" charset="-120"/>
                          <a:ea typeface="微軟正黑體" panose="020B0604030504040204" pitchFamily="34" charset="-120"/>
                        </a:rPr>
                        <a:t>80</a:t>
                      </a:r>
                      <a:r>
                        <a:rPr lang="zh-TW" altLang="en-US" sz="1400" b="0" dirty="0" smtClean="0">
                          <a:solidFill>
                            <a:srgbClr val="FF0000"/>
                          </a:solidFill>
                          <a:latin typeface="微軟正黑體" panose="020B0604030504040204" pitchFamily="34" charset="-120"/>
                          <a:ea typeface="微軟正黑體" panose="020B0604030504040204" pitchFamily="34" charset="-120"/>
                        </a:rPr>
                        <a:t>餘次</a:t>
                      </a:r>
                      <a:endParaRPr lang="zh-TW" altLang="en-US" sz="1400" b="0" dirty="0">
                        <a:solidFill>
                          <a:srgbClr val="FF0000"/>
                        </a:solidFill>
                        <a:latin typeface="微軟正黑體" panose="020B0604030504040204" pitchFamily="34" charset="-120"/>
                        <a:ea typeface="微軟正黑體" panose="020B0604030504040204" pitchFamily="34" charset="-120"/>
                      </a:endParaRPr>
                    </a:p>
                  </a:txBody>
                  <a:tcPr marT="34290" marB="34290" anchor="ctr"/>
                </a:tc>
                <a:tc>
                  <a:txBody>
                    <a:bodyPr/>
                    <a:lstStyle/>
                    <a:p>
                      <a:r>
                        <a:rPr lang="zh-TW" altLang="en-US" sz="1400" dirty="0" smtClean="0">
                          <a:latin typeface="微軟正黑體" panose="020B0604030504040204" pitchFamily="34" charset="-120"/>
                          <a:ea typeface="微軟正黑體" panose="020B0604030504040204" pitchFamily="34" charset="-120"/>
                        </a:rPr>
                        <a:t>已解決遣返表面</a:t>
                      </a:r>
                      <a:r>
                        <a:rPr lang="en-US" altLang="zh-TW" sz="1400" dirty="0" smtClean="0">
                          <a:solidFill>
                            <a:srgbClr val="FF0000"/>
                          </a:solidFill>
                          <a:latin typeface="微軟正黑體" panose="020B0604030504040204" pitchFamily="34" charset="-120"/>
                          <a:ea typeface="微軟正黑體" panose="020B0604030504040204" pitchFamily="34" charset="-120"/>
                        </a:rPr>
                        <a:t>20%</a:t>
                      </a:r>
                      <a:r>
                        <a:rPr lang="zh-TW" altLang="en-US" sz="1400" dirty="0" smtClean="0">
                          <a:latin typeface="微軟正黑體" panose="020B0604030504040204" pitchFamily="34" charset="-120"/>
                          <a:ea typeface="微軟正黑體" panose="020B0604030504040204" pitchFamily="34" charset="-120"/>
                        </a:rPr>
                        <a:t>之壓裂水</a:t>
                      </a:r>
                      <a:endParaRPr lang="zh-TW" altLang="en-US" sz="1400" dirty="0">
                        <a:latin typeface="微軟正黑體" panose="020B0604030504040204" pitchFamily="34" charset="-120"/>
                        <a:ea typeface="微軟正黑體" panose="020B0604030504040204" pitchFamily="34" charset="-120"/>
                      </a:endParaRPr>
                    </a:p>
                  </a:txBody>
                  <a:tcPr marT="34290" marB="34290" anchor="ctr"/>
                </a:tc>
                <a:tc>
                  <a:txBody>
                    <a:bodyPr/>
                    <a:lstStyle/>
                    <a:p>
                      <a:r>
                        <a:rPr lang="zh-TW" altLang="en-US" sz="1400" dirty="0" smtClean="0">
                          <a:latin typeface="微軟正黑體" panose="020B0604030504040204" pitchFamily="34" charset="-120"/>
                          <a:ea typeface="微軟正黑體" panose="020B0604030504040204" pitchFamily="34" charset="-120"/>
                        </a:rPr>
                        <a:t>專家認為</a:t>
                      </a:r>
                      <a:r>
                        <a:rPr lang="en-US" altLang="zh-TW" sz="1400" dirty="0" smtClean="0">
                          <a:latin typeface="微軟正黑體" panose="020B0604030504040204" pitchFamily="34" charset="-120"/>
                          <a:ea typeface="微軟正黑體" panose="020B0604030504040204" pitchFamily="34" charset="-120"/>
                        </a:rPr>
                        <a:t>﹐</a:t>
                      </a:r>
                      <a:r>
                        <a:rPr lang="zh-TW" altLang="en-US" sz="1400" b="0" i="0" kern="1200" dirty="0" smtClean="0">
                          <a:solidFill>
                            <a:schemeClr val="dk1"/>
                          </a:solidFill>
                          <a:effectLst/>
                          <a:latin typeface="微軟正黑體" panose="020B0604030504040204" pitchFamily="34" charset="-120"/>
                          <a:ea typeface="微軟正黑體" panose="020B0604030504040204" pitchFamily="34" charset="-120"/>
                          <a:cs typeface="+mn-cs"/>
                        </a:rPr>
                        <a:t>地震活動頻繁可能是由向污水井中注入壓裂廢水造成的。</a:t>
                      </a:r>
                      <a:r>
                        <a:rPr lang="zh-TW" altLang="en-US" sz="1400" dirty="0" smtClean="0">
                          <a:solidFill>
                            <a:srgbClr val="FF0000"/>
                          </a:solidFill>
                          <a:latin typeface="微軟正黑體" panose="020B0604030504040204" pitchFamily="34" charset="-120"/>
                          <a:ea typeface="微軟正黑體" panose="020B0604030504040204" pitchFamily="34" charset="-120"/>
                        </a:rPr>
                        <a:t>解決水汙染可解決地震問題。</a:t>
                      </a:r>
                      <a:endParaRPr lang="zh-TW" altLang="en-US" sz="1400" dirty="0">
                        <a:solidFill>
                          <a:srgbClr val="FF0000"/>
                        </a:solidFill>
                        <a:latin typeface="微軟正黑體" panose="020B0604030504040204" pitchFamily="34" charset="-120"/>
                        <a:ea typeface="微軟正黑體" panose="020B0604030504040204" pitchFamily="34" charset="-120"/>
                      </a:endParaRPr>
                    </a:p>
                  </a:txBody>
                  <a:tcPr marT="34290" marB="34290" anchor="ctr"/>
                </a:tc>
              </a:tr>
            </a:tbl>
          </a:graphicData>
        </a:graphic>
      </p:graphicFrame>
      <p:sp>
        <p:nvSpPr>
          <p:cNvPr id="5" name="文字方塊 4"/>
          <p:cNvSpPr txBox="1"/>
          <p:nvPr/>
        </p:nvSpPr>
        <p:spPr>
          <a:xfrm>
            <a:off x="539552" y="267494"/>
            <a:ext cx="4801314" cy="707886"/>
          </a:xfrm>
          <a:prstGeom prst="rect">
            <a:avLst/>
          </a:prstGeom>
          <a:noFill/>
        </p:spPr>
        <p:txBody>
          <a:bodyPr wrap="none" rtlCol="0">
            <a:spAutoFit/>
          </a:bodyPr>
          <a:lstStyle/>
          <a:p>
            <a:r>
              <a:rPr lang="zh-TW" altLang="en-US" sz="4000" b="1" dirty="0">
                <a:latin typeface="微軟正黑體" panose="020B0604030504040204" pitchFamily="34" charset="-120"/>
                <a:ea typeface="微軟正黑體" panose="020B0604030504040204" pitchFamily="34" charset="-120"/>
              </a:rPr>
              <a:t>解決問題的適當技術</a:t>
            </a:r>
            <a:endParaRPr lang="zh-TW" altLang="en-US" sz="4000" dirty="0"/>
          </a:p>
        </p:txBody>
      </p:sp>
    </p:spTree>
    <p:extLst>
      <p:ext uri="{BB962C8B-B14F-4D97-AF65-F5344CB8AC3E}">
        <p14:creationId xmlns:p14="http://schemas.microsoft.com/office/powerpoint/2010/main" val="31220924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539552" y="267494"/>
            <a:ext cx="3262432" cy="707886"/>
          </a:xfrm>
          <a:prstGeom prst="rect">
            <a:avLst/>
          </a:prstGeom>
          <a:noFill/>
        </p:spPr>
        <p:txBody>
          <a:bodyPr wrap="none" rtlCol="0">
            <a:spAutoFit/>
          </a:bodyPr>
          <a:lstStyle/>
          <a:p>
            <a:r>
              <a:rPr lang="zh-TW" altLang="en-US" sz="4000" b="1" dirty="0">
                <a:latin typeface="微軟正黑體" panose="020B0604030504040204" pitchFamily="34" charset="-120"/>
                <a:ea typeface="微軟正黑體" panose="020B0604030504040204" pitchFamily="34" charset="-120"/>
              </a:rPr>
              <a:t>敘述電影故事</a:t>
            </a:r>
            <a:endParaRPr lang="en-US" altLang="zh-TW" sz="4000" b="1" dirty="0">
              <a:latin typeface="微軟正黑體" panose="020B0604030504040204" pitchFamily="34" charset="-120"/>
              <a:ea typeface="微軟正黑體" panose="020B0604030504040204" pitchFamily="34" charset="-120"/>
            </a:endParaRPr>
          </a:p>
        </p:txBody>
      </p:sp>
      <p:sp>
        <p:nvSpPr>
          <p:cNvPr id="3" name="文字方塊 2"/>
          <p:cNvSpPr txBox="1"/>
          <p:nvPr/>
        </p:nvSpPr>
        <p:spPr>
          <a:xfrm>
            <a:off x="683568" y="1131590"/>
            <a:ext cx="7776864" cy="3416320"/>
          </a:xfrm>
          <a:prstGeom prst="rect">
            <a:avLst/>
          </a:prstGeom>
          <a:noFill/>
        </p:spPr>
        <p:txBody>
          <a:bodyPr wrap="square" rtlCol="0">
            <a:spAutoFit/>
          </a:bodyPr>
          <a:lstStyle/>
          <a:p>
            <a:r>
              <a:rPr lang="en-US" altLang="zh-TW" dirty="0" smtClean="0">
                <a:latin typeface="微軟正黑體" panose="020B0604030504040204" pitchFamily="34" charset="-120"/>
                <a:ea typeface="微軟正黑體" panose="020B0604030504040204" pitchFamily="34" charset="-120"/>
              </a:rPr>
              <a:t>	</a:t>
            </a:r>
            <a:r>
              <a:rPr lang="zh-TW" altLang="en-US" dirty="0" smtClean="0">
                <a:latin typeface="微軟正黑體" panose="020B0604030504040204" pitchFamily="34" charset="-120"/>
                <a:ea typeface="微軟正黑體" panose="020B0604030504040204" pitchFamily="34" charset="-120"/>
              </a:rPr>
              <a:t>業務員</a:t>
            </a:r>
            <a:r>
              <a:rPr lang="zh-TW" altLang="en-US" dirty="0">
                <a:latin typeface="微軟正黑體" panose="020B0604030504040204" pitchFamily="34" charset="-120"/>
                <a:ea typeface="微軟正黑體" panose="020B0604030504040204" pitchFamily="34" charset="-120"/>
              </a:rPr>
              <a:t>史提夫</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巴特勒（麥特</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戴</a:t>
            </a:r>
            <a:r>
              <a:rPr lang="zh-TW" altLang="en-US" dirty="0" smtClean="0">
                <a:latin typeface="微軟正黑體" panose="020B0604030504040204" pitchFamily="34" charset="-120"/>
                <a:ea typeface="微軟正黑體" panose="020B0604030504040204" pitchFamily="34" charset="-120"/>
              </a:rPr>
              <a:t>蒙飾</a:t>
            </a:r>
            <a:r>
              <a:rPr lang="zh-TW" altLang="en-US" dirty="0">
                <a:latin typeface="微軟正黑體" panose="020B0604030504040204" pitchFamily="34" charset="-120"/>
                <a:ea typeface="微軟正黑體" panose="020B0604030504040204" pitchFamily="34" charset="-120"/>
              </a:rPr>
              <a:t>）與蘇</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湯瑪遜（法蘭絲</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麥杜</a:t>
            </a:r>
            <a:r>
              <a:rPr lang="zh-TW" altLang="en-US" dirty="0" smtClean="0">
                <a:latin typeface="微軟正黑體" panose="020B0604030504040204" pitchFamily="34" charset="-120"/>
                <a:ea typeface="微軟正黑體" panose="020B0604030504040204" pitchFamily="34" charset="-120"/>
              </a:rPr>
              <a:t>雯飾</a:t>
            </a:r>
            <a:r>
              <a:rPr lang="zh-TW" altLang="en-US" dirty="0">
                <a:latin typeface="微軟正黑體" panose="020B0604030504040204" pitchFamily="34" charset="-120"/>
                <a:ea typeface="微軟正黑體" panose="020B0604030504040204" pitchFamily="34" charset="-120"/>
              </a:rPr>
              <a:t>）受命來到</a:t>
            </a:r>
            <a:r>
              <a:rPr lang="zh-TW" altLang="en-US" dirty="0" smtClean="0">
                <a:latin typeface="微軟正黑體" panose="020B0604030504040204" pitchFamily="34" charset="-120"/>
                <a:ea typeface="微軟正黑體" panose="020B0604030504040204" pitchFamily="34" charset="-120"/>
              </a:rPr>
              <a:t>小鎮，決定</a:t>
            </a:r>
            <a:r>
              <a:rPr lang="zh-TW" altLang="en-US" dirty="0">
                <a:latin typeface="微軟正黑體" panose="020B0604030504040204" pitchFamily="34" charset="-120"/>
                <a:ea typeface="微軟正黑體" panose="020B0604030504040204" pitchFamily="34" charset="-120"/>
              </a:rPr>
              <a:t>運用各種手段與當地的鎮民交涉，企圖取得土地開採權</a:t>
            </a:r>
            <a:r>
              <a:rPr lang="zh-TW" altLang="en-US" dirty="0" smtClean="0">
                <a:latin typeface="微軟正黑體" panose="020B0604030504040204" pitchFamily="34" charset="-120"/>
                <a:ea typeface="微軟正黑體" panose="020B0604030504040204" pitchFamily="34" charset="-120"/>
              </a:rPr>
              <a:t>。</a:t>
            </a:r>
            <a:endParaRPr lang="en-US" altLang="zh-TW" dirty="0" smtClean="0">
              <a:latin typeface="微軟正黑體" panose="020B0604030504040204" pitchFamily="34" charset="-120"/>
              <a:ea typeface="微軟正黑體" panose="020B0604030504040204" pitchFamily="34" charset="-120"/>
            </a:endParaRPr>
          </a:p>
          <a:p>
            <a:r>
              <a:rPr lang="en-US" altLang="zh-TW" dirty="0">
                <a:latin typeface="微軟正黑體" panose="020B0604030504040204" pitchFamily="34" charset="-120"/>
                <a:ea typeface="微軟正黑體" panose="020B0604030504040204" pitchFamily="34" charset="-120"/>
              </a:rPr>
              <a:t>	</a:t>
            </a:r>
            <a:r>
              <a:rPr lang="zh-TW" altLang="en-US" dirty="0" smtClean="0">
                <a:latin typeface="微軟正黑體" panose="020B0604030504040204" pitchFamily="34" charset="-120"/>
                <a:ea typeface="微軟正黑體" panose="020B0604030504040204" pitchFamily="34" charset="-120"/>
              </a:rPr>
              <a:t>小鎮</a:t>
            </a:r>
            <a:r>
              <a:rPr lang="zh-TW" altLang="en-US" dirty="0">
                <a:latin typeface="微軟正黑體" panose="020B0604030504040204" pitchFamily="34" charset="-120"/>
                <a:ea typeface="微軟正黑體" panose="020B0604030504040204" pitchFamily="34" charset="-120"/>
              </a:rPr>
              <a:t>居民生活務實但經濟條件欠佳，巴特勒以金錢誘惑為手段，認為可以很快就與鎮民達到共識，然而當地一位教師法蘭克</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葉慈（哈爾</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霍爾</a:t>
            </a:r>
            <a:r>
              <a:rPr lang="zh-TW" altLang="en-US" dirty="0" smtClean="0">
                <a:latin typeface="微軟正黑體" panose="020B0604030504040204" pitchFamily="34" charset="-120"/>
                <a:ea typeface="微軟正黑體" panose="020B0604030504040204" pitchFamily="34" charset="-120"/>
              </a:rPr>
              <a:t>布魯克飾</a:t>
            </a:r>
            <a:r>
              <a:rPr lang="zh-TW" altLang="en-US" dirty="0">
                <a:latin typeface="微軟正黑體" panose="020B0604030504040204" pitchFamily="34" charset="-120"/>
                <a:ea typeface="微軟正黑體" panose="020B0604030504040204" pitchFamily="34" charset="-120"/>
              </a:rPr>
              <a:t>）卻告訴鎮民天然氣開採對環保有害的事實，並且希望鎮民們以投票來表決是否該接受這樣子的企業進駐小鎮來殘害自己的家園；正當巴特勒想努力取得鎮民信賴的同時，鎮上又出現一位自稱來自不知名環保團體「雅典娜」（</a:t>
            </a:r>
            <a:r>
              <a:rPr lang="en-US" altLang="zh-TW" dirty="0">
                <a:latin typeface="微軟正黑體" panose="020B0604030504040204" pitchFamily="34" charset="-120"/>
                <a:ea typeface="微軟正黑體" panose="020B0604030504040204" pitchFamily="34" charset="-120"/>
              </a:rPr>
              <a:t>Athena</a:t>
            </a:r>
            <a:r>
              <a:rPr lang="zh-TW" altLang="en-US" dirty="0">
                <a:latin typeface="微軟正黑體" panose="020B0604030504040204" pitchFamily="34" charset="-120"/>
                <a:ea typeface="微軟正黑體" panose="020B0604030504040204" pitchFamily="34" charset="-120"/>
              </a:rPr>
              <a:t>）的環保人士：達斯汀</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諾貝爾（約翰</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卡拉辛斯</a:t>
            </a:r>
            <a:r>
              <a:rPr lang="zh-TW" altLang="en-US" dirty="0" smtClean="0">
                <a:latin typeface="微軟正黑體" panose="020B0604030504040204" pitchFamily="34" charset="-120"/>
                <a:ea typeface="微軟正黑體" panose="020B0604030504040204" pitchFamily="34" charset="-120"/>
              </a:rPr>
              <a:t>基飾</a:t>
            </a:r>
            <a:r>
              <a:rPr lang="zh-TW" altLang="en-US" dirty="0">
                <a:latin typeface="微軟正黑體" panose="020B0604030504040204" pitchFamily="34" charset="-120"/>
                <a:ea typeface="微軟正黑體" panose="020B0604030504040204" pitchFamily="34" charset="-120"/>
              </a:rPr>
              <a:t>），他提供了十分有力的證據指控環球能源開採公司所進行的開採作業，曾讓其他地方的土地</a:t>
            </a:r>
            <a:r>
              <a:rPr lang="zh-TW" altLang="en-US" dirty="0" smtClean="0">
                <a:latin typeface="微軟正黑體" panose="020B0604030504040204" pitchFamily="34" charset="-120"/>
                <a:ea typeface="微軟正黑體" panose="020B0604030504040204" pitchFamily="34" charset="-120"/>
              </a:rPr>
              <a:t>枯萎、生靈塗炭；</a:t>
            </a:r>
            <a:r>
              <a:rPr lang="zh-TW" altLang="en-US" dirty="0">
                <a:latin typeface="微軟正黑體" panose="020B0604030504040204" pitchFamily="34" charset="-120"/>
                <a:ea typeface="微軟正黑體" panose="020B0604030504040204" pitchFamily="34" charset="-120"/>
              </a:rPr>
              <a:t>大部分鎮民開始不相信巴特勒，這也讓兩名業務員的工作陷入膠著的困境</a:t>
            </a:r>
            <a:r>
              <a:rPr lang="zh-TW" altLang="en-US" dirty="0" smtClean="0">
                <a:latin typeface="微軟正黑體" panose="020B0604030504040204" pitchFamily="34" charset="-120"/>
                <a:ea typeface="微軟正黑體" panose="020B0604030504040204" pitchFamily="34" charset="-120"/>
              </a:rPr>
              <a:t>。</a:t>
            </a:r>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546212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539552" y="267494"/>
            <a:ext cx="3262432" cy="707886"/>
          </a:xfrm>
          <a:prstGeom prst="rect">
            <a:avLst/>
          </a:prstGeom>
          <a:noFill/>
        </p:spPr>
        <p:txBody>
          <a:bodyPr wrap="none" rtlCol="0">
            <a:spAutoFit/>
          </a:bodyPr>
          <a:lstStyle/>
          <a:p>
            <a:r>
              <a:rPr lang="zh-TW" altLang="en-US" sz="4000" b="1" dirty="0">
                <a:latin typeface="微軟正黑體" panose="020B0604030504040204" pitchFamily="34" charset="-120"/>
                <a:ea typeface="微軟正黑體" panose="020B0604030504040204" pitchFamily="34" charset="-120"/>
              </a:rPr>
              <a:t>敘述電影故事</a:t>
            </a:r>
            <a:endParaRPr lang="en-US" altLang="zh-TW" sz="4000" b="1" dirty="0">
              <a:latin typeface="微軟正黑體" panose="020B0604030504040204" pitchFamily="34" charset="-120"/>
              <a:ea typeface="微軟正黑體" panose="020B0604030504040204" pitchFamily="34" charset="-120"/>
            </a:endParaRPr>
          </a:p>
        </p:txBody>
      </p:sp>
      <p:sp>
        <p:nvSpPr>
          <p:cNvPr id="3" name="文字方塊 2"/>
          <p:cNvSpPr txBox="1"/>
          <p:nvPr/>
        </p:nvSpPr>
        <p:spPr>
          <a:xfrm>
            <a:off x="683568" y="1131590"/>
            <a:ext cx="7776864" cy="2585323"/>
          </a:xfrm>
          <a:prstGeom prst="rect">
            <a:avLst/>
          </a:prstGeom>
          <a:noFill/>
        </p:spPr>
        <p:txBody>
          <a:bodyPr wrap="square" rtlCol="0">
            <a:spAutoFit/>
          </a:bodyPr>
          <a:lstStyle/>
          <a:p>
            <a:r>
              <a:rPr lang="en-US" altLang="zh-TW" dirty="0" smtClean="0">
                <a:latin typeface="微軟正黑體" panose="020B0604030504040204" pitchFamily="34" charset="-120"/>
                <a:ea typeface="微軟正黑體" panose="020B0604030504040204" pitchFamily="34" charset="-120"/>
              </a:rPr>
              <a:t>	</a:t>
            </a:r>
            <a:r>
              <a:rPr lang="zh-TW" altLang="en-US" dirty="0" smtClean="0">
                <a:latin typeface="微軟正黑體" panose="020B0604030504040204" pitchFamily="34" charset="-120"/>
                <a:ea typeface="微軟正黑體" panose="020B0604030504040204" pitchFamily="34" charset="-120"/>
              </a:rPr>
              <a:t>幾</a:t>
            </a:r>
            <a:r>
              <a:rPr lang="zh-TW" altLang="en-US" dirty="0">
                <a:latin typeface="微軟正黑體" panose="020B0604030504040204" pitchFamily="34" charset="-120"/>
                <a:ea typeface="微軟正黑體" panose="020B0604030504040204" pitchFamily="34" charset="-120"/>
              </a:rPr>
              <a:t>經波折後，就在投票舉辦的前夕，巴特勒收到了一份匿名提供的資料，將達斯汀指控環球能源的證據都給推翻，足以讓達斯汀失去鎮民的信任。但就在巴特勒巧遇即將撤離小鎮的達斯汀之後，他才瞭解原來達斯汀也是環球能源開採公司派來鎮上的，而之前兩人在鎮上的對抗，都是為演給當地鎮民看的一齣戲。</a:t>
            </a:r>
          </a:p>
          <a:p>
            <a:r>
              <a:rPr lang="en-US" altLang="zh-TW" dirty="0" smtClean="0">
                <a:latin typeface="微軟正黑體" panose="020B0604030504040204" pitchFamily="34" charset="-120"/>
                <a:ea typeface="微軟正黑體" panose="020B0604030504040204" pitchFamily="34" charset="-120"/>
              </a:rPr>
              <a:t>	</a:t>
            </a:r>
            <a:r>
              <a:rPr lang="zh-TW" altLang="en-US" dirty="0" smtClean="0">
                <a:latin typeface="微軟正黑體" panose="020B0604030504040204" pitchFamily="34" charset="-120"/>
                <a:ea typeface="微軟正黑體" panose="020B0604030504040204" pitchFamily="34" charset="-120"/>
              </a:rPr>
              <a:t>在</a:t>
            </a:r>
            <a:r>
              <a:rPr lang="zh-TW" altLang="en-US" dirty="0">
                <a:latin typeface="微軟正黑體" panose="020B0604030504040204" pitchFamily="34" charset="-120"/>
                <a:ea typeface="微軟正黑體" panose="020B0604030504040204" pitchFamily="34" charset="-120"/>
              </a:rPr>
              <a:t>投票日當天，巴特勒除了對鎮民們公布了達斯汀的偽證據之外，也坦承一切都是能源公司的騙局，這結果當然導致巴特勒立刻被公司炒魷魚，但巴特勒卻心安理得地留在了小鎮。</a:t>
            </a:r>
          </a:p>
          <a:p>
            <a:pPr>
              <a:defRPr sz="1800"/>
            </a:pPr>
            <a:endParaRPr lang="zh-TW" altLang="en-US" dirty="0">
              <a:solidFill>
                <a:srgbClr val="000000"/>
              </a:solidFill>
              <a:latin typeface="微軟正黑體" panose="020B0604030504040204" pitchFamily="34" charset="-120"/>
              <a:ea typeface="微軟正黑體" panose="020B0604030504040204" pitchFamily="34" charset="-120"/>
              <a:cs typeface="Mangal" pitchFamily="2"/>
            </a:endParaRPr>
          </a:p>
        </p:txBody>
      </p:sp>
    </p:spTree>
    <p:extLst>
      <p:ext uri="{BB962C8B-B14F-4D97-AF65-F5344CB8AC3E}">
        <p14:creationId xmlns:p14="http://schemas.microsoft.com/office/powerpoint/2010/main" val="1966744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摺角紙張 16"/>
          <p:cNvSpPr/>
          <p:nvPr/>
        </p:nvSpPr>
        <p:spPr>
          <a:xfrm>
            <a:off x="6220996" y="1599641"/>
            <a:ext cx="1512168" cy="3096344"/>
          </a:xfrm>
          <a:prstGeom prst="foldedCorner">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ltLang="zh-TW" sz="1400" dirty="0" smtClean="0">
              <a:latin typeface="微軟正黑體" panose="020B0604030504040204" pitchFamily="34" charset="-120"/>
              <a:ea typeface="微軟正黑體" panose="020B0604030504040204" pitchFamily="34" charset="-120"/>
            </a:endParaRPr>
          </a:p>
          <a:p>
            <a:pPr algn="ctr"/>
            <a:endParaRPr lang="en-US" altLang="zh-TW" sz="1400" dirty="0">
              <a:latin typeface="微軟正黑體" panose="020B0604030504040204" pitchFamily="34" charset="-120"/>
              <a:ea typeface="微軟正黑體" panose="020B0604030504040204" pitchFamily="34" charset="-120"/>
            </a:endParaRPr>
          </a:p>
          <a:p>
            <a:pPr algn="ctr"/>
            <a:endParaRPr lang="en-US" altLang="zh-TW" sz="1400" dirty="0" smtClean="0">
              <a:latin typeface="微軟正黑體" panose="020B0604030504040204" pitchFamily="34" charset="-120"/>
              <a:ea typeface="微軟正黑體" panose="020B0604030504040204" pitchFamily="34" charset="-120"/>
            </a:endParaRPr>
          </a:p>
          <a:p>
            <a:endParaRPr lang="en-US" altLang="zh-TW" sz="1400" b="1" dirty="0" smtClean="0">
              <a:solidFill>
                <a:schemeClr val="accent3">
                  <a:lumMod val="50000"/>
                </a:schemeClr>
              </a:solidFill>
              <a:latin typeface="微軟正黑體" panose="020B0604030504040204" pitchFamily="34" charset="-120"/>
              <a:ea typeface="微軟正黑體" panose="020B0604030504040204" pitchFamily="34" charset="-120"/>
            </a:endParaRPr>
          </a:p>
          <a:p>
            <a:endParaRPr lang="en-US" altLang="zh-TW" sz="1400" b="1" dirty="0" smtClean="0">
              <a:solidFill>
                <a:schemeClr val="accent3">
                  <a:lumMod val="50000"/>
                </a:schemeClr>
              </a:solidFill>
              <a:latin typeface="微軟正黑體" panose="020B0604030504040204" pitchFamily="34" charset="-120"/>
              <a:ea typeface="微軟正黑體" panose="020B0604030504040204" pitchFamily="34" charset="-120"/>
            </a:endParaRPr>
          </a:p>
          <a:p>
            <a:endParaRPr lang="en-US" altLang="zh-TW" sz="1400" b="1" dirty="0">
              <a:solidFill>
                <a:schemeClr val="accent3">
                  <a:lumMod val="50000"/>
                </a:schemeClr>
              </a:solidFill>
              <a:latin typeface="微軟正黑體" panose="020B0604030504040204" pitchFamily="34" charset="-120"/>
              <a:ea typeface="微軟正黑體" panose="020B0604030504040204" pitchFamily="34" charset="-120"/>
            </a:endParaRPr>
          </a:p>
          <a:p>
            <a:endParaRPr lang="en-US" altLang="zh-TW" sz="1400" b="1" dirty="0" smtClean="0">
              <a:solidFill>
                <a:schemeClr val="accent3">
                  <a:lumMod val="50000"/>
                </a:schemeClr>
              </a:solidFill>
              <a:latin typeface="微軟正黑體" panose="020B0604030504040204" pitchFamily="34" charset="-120"/>
              <a:ea typeface="微軟正黑體" panose="020B0604030504040204" pitchFamily="34" charset="-120"/>
            </a:endParaRPr>
          </a:p>
          <a:p>
            <a:endParaRPr lang="en-US" altLang="zh-TW" sz="1400" b="1" dirty="0">
              <a:solidFill>
                <a:schemeClr val="accent3">
                  <a:lumMod val="50000"/>
                </a:schemeClr>
              </a:solidFill>
              <a:latin typeface="微軟正黑體" panose="020B0604030504040204" pitchFamily="34" charset="-120"/>
              <a:ea typeface="微軟正黑體" panose="020B0604030504040204" pitchFamily="34" charset="-120"/>
            </a:endParaRPr>
          </a:p>
          <a:p>
            <a:r>
              <a:rPr lang="zh-TW" altLang="en-US" sz="1400" b="1" dirty="0" smtClean="0">
                <a:solidFill>
                  <a:schemeClr val="accent3">
                    <a:lumMod val="50000"/>
                  </a:schemeClr>
                </a:solidFill>
                <a:latin typeface="微軟正黑體" panose="020B0604030504040204" pitchFamily="34" charset="-120"/>
                <a:ea typeface="微軟正黑體" panose="020B0604030504040204" pitchFamily="34" charset="-120"/>
              </a:rPr>
              <a:t>達</a:t>
            </a:r>
            <a:r>
              <a:rPr lang="zh-TW" altLang="en-US" sz="1400" b="1" dirty="0">
                <a:solidFill>
                  <a:schemeClr val="accent3">
                    <a:lumMod val="50000"/>
                  </a:schemeClr>
                </a:solidFill>
                <a:latin typeface="微軟正黑體" panose="020B0604030504040204" pitchFamily="34" charset="-120"/>
                <a:ea typeface="微軟正黑體" panose="020B0604030504040204" pitchFamily="34" charset="-120"/>
              </a:rPr>
              <a:t>斯汀</a:t>
            </a:r>
            <a:r>
              <a:rPr lang="en-US" altLang="zh-TW" sz="1400" b="1" dirty="0">
                <a:solidFill>
                  <a:schemeClr val="accent3">
                    <a:lumMod val="50000"/>
                  </a:schemeClr>
                </a:solidFill>
                <a:latin typeface="微軟正黑體" panose="020B0604030504040204" pitchFamily="34" charset="-120"/>
                <a:ea typeface="微軟正黑體" panose="020B0604030504040204" pitchFamily="34" charset="-120"/>
              </a:rPr>
              <a:t>·</a:t>
            </a:r>
            <a:r>
              <a:rPr lang="zh-TW" altLang="en-US" sz="1400" b="1" dirty="0">
                <a:solidFill>
                  <a:schemeClr val="accent3">
                    <a:lumMod val="50000"/>
                  </a:schemeClr>
                </a:solidFill>
                <a:latin typeface="微軟正黑體" panose="020B0604030504040204" pitchFamily="34" charset="-120"/>
                <a:ea typeface="微軟正黑體" panose="020B0604030504040204" pitchFamily="34" charset="-120"/>
              </a:rPr>
              <a:t>諾貝爾</a:t>
            </a:r>
            <a:r>
              <a:rPr lang="zh-TW" altLang="zh-TW" sz="1400" b="1" dirty="0">
                <a:solidFill>
                  <a:schemeClr val="accent3">
                    <a:lumMod val="50000"/>
                  </a:schemeClr>
                </a:solidFill>
                <a:latin typeface="微軟正黑體" panose="020B0604030504040204" pitchFamily="34" charset="-120"/>
                <a:ea typeface="微軟正黑體" panose="020B0604030504040204" pitchFamily="34" charset="-120"/>
              </a:rPr>
              <a:t> </a:t>
            </a:r>
            <a:r>
              <a:rPr lang="en-US" altLang="zh-TW" sz="1100" dirty="0">
                <a:solidFill>
                  <a:schemeClr val="accent3">
                    <a:lumMod val="50000"/>
                  </a:schemeClr>
                </a:solidFill>
                <a:latin typeface="微軟正黑體" panose="020B0604030504040204" pitchFamily="34" charset="-120"/>
                <a:ea typeface="微軟正黑體" panose="020B0604030504040204" pitchFamily="34" charset="-120"/>
              </a:rPr>
              <a:t>(</a:t>
            </a:r>
            <a:r>
              <a:rPr lang="zh-TW" altLang="en-US" sz="1100" dirty="0">
                <a:solidFill>
                  <a:schemeClr val="accent3">
                    <a:lumMod val="50000"/>
                  </a:schemeClr>
                </a:solidFill>
                <a:latin typeface="微軟正黑體" panose="020B0604030504040204" pitchFamily="34" charset="-120"/>
                <a:ea typeface="微軟正黑體" panose="020B0604030504040204" pitchFamily="34" charset="-120"/>
              </a:rPr>
              <a:t>約翰</a:t>
            </a:r>
            <a:r>
              <a:rPr lang="en-US" altLang="zh-TW" sz="1100" dirty="0">
                <a:solidFill>
                  <a:schemeClr val="accent3">
                    <a:lumMod val="50000"/>
                  </a:schemeClr>
                </a:solidFill>
                <a:latin typeface="微軟正黑體" panose="020B0604030504040204" pitchFamily="34" charset="-120"/>
                <a:ea typeface="微軟正黑體" panose="020B0604030504040204" pitchFamily="34" charset="-120"/>
              </a:rPr>
              <a:t>·</a:t>
            </a:r>
            <a:r>
              <a:rPr lang="zh-TW" altLang="en-US" sz="1100" dirty="0">
                <a:solidFill>
                  <a:schemeClr val="accent3">
                    <a:lumMod val="50000"/>
                  </a:schemeClr>
                </a:solidFill>
                <a:latin typeface="微軟正黑體" panose="020B0604030504040204" pitchFamily="34" charset="-120"/>
                <a:ea typeface="微軟正黑體" panose="020B0604030504040204" pitchFamily="34" charset="-120"/>
              </a:rPr>
              <a:t>卡拉辛斯基</a:t>
            </a:r>
            <a:r>
              <a:rPr lang="zh-TW" altLang="zh-TW" sz="1100" dirty="0">
                <a:solidFill>
                  <a:schemeClr val="accent3">
                    <a:lumMod val="50000"/>
                  </a:schemeClr>
                </a:solidFill>
                <a:latin typeface="微軟正黑體" panose="020B0604030504040204" pitchFamily="34" charset="-120"/>
                <a:ea typeface="微軟正黑體" panose="020B0604030504040204" pitchFamily="34" charset="-120"/>
              </a:rPr>
              <a:t>飾</a:t>
            </a:r>
            <a:r>
              <a:rPr lang="en-US" altLang="zh-TW" sz="1100" dirty="0" smtClean="0">
                <a:solidFill>
                  <a:schemeClr val="accent3">
                    <a:lumMod val="50000"/>
                  </a:schemeClr>
                </a:solidFill>
                <a:latin typeface="微軟正黑體" panose="020B0604030504040204" pitchFamily="34" charset="-120"/>
                <a:ea typeface="微軟正黑體" panose="020B0604030504040204" pitchFamily="34" charset="-120"/>
              </a:rPr>
              <a:t>)</a:t>
            </a:r>
          </a:p>
          <a:p>
            <a:r>
              <a:rPr lang="zh-TW" altLang="en-US" sz="1200" dirty="0">
                <a:solidFill>
                  <a:schemeClr val="accent3">
                    <a:lumMod val="50000"/>
                  </a:schemeClr>
                </a:solidFill>
                <a:latin typeface="微軟正黑體" panose="020B0604030504040204" pitchFamily="34" charset="-120"/>
                <a:ea typeface="微軟正黑體" panose="020B0604030504040204" pitchFamily="34" charset="-120"/>
              </a:rPr>
              <a:t>「雅典娜」環境保育運動</a:t>
            </a:r>
            <a:r>
              <a:rPr lang="zh-TW" altLang="en-US" sz="1200" dirty="0" smtClean="0">
                <a:solidFill>
                  <a:schemeClr val="accent3">
                    <a:lumMod val="50000"/>
                  </a:schemeClr>
                </a:solidFill>
                <a:latin typeface="微軟正黑體" panose="020B0604030504040204" pitchFamily="34" charset="-120"/>
                <a:ea typeface="微軟正黑體" panose="020B0604030504040204" pitchFamily="34" charset="-120"/>
              </a:rPr>
              <a:t>人士，是史提夫的對手，指控</a:t>
            </a:r>
            <a:r>
              <a:rPr lang="zh-TW" altLang="en-US" sz="1200" dirty="0">
                <a:solidFill>
                  <a:schemeClr val="accent3">
                    <a:lumMod val="50000"/>
                  </a:schemeClr>
                </a:solidFill>
                <a:latin typeface="微軟正黑體" panose="020B0604030504040204" pitchFamily="34" charset="-120"/>
                <a:ea typeface="微軟正黑體" panose="020B0604030504040204" pitchFamily="34" charset="-120"/>
              </a:rPr>
              <a:t>環球能源開採公司所進行的開採</a:t>
            </a:r>
            <a:r>
              <a:rPr lang="zh-TW" altLang="en-US" sz="1200" dirty="0" smtClean="0">
                <a:solidFill>
                  <a:schemeClr val="accent3">
                    <a:lumMod val="50000"/>
                  </a:schemeClr>
                </a:solidFill>
                <a:latin typeface="微軟正黑體" panose="020B0604030504040204" pitchFamily="34" charset="-120"/>
                <a:ea typeface="微軟正黑體" panose="020B0604030504040204" pitchFamily="34" charset="-120"/>
              </a:rPr>
              <a:t>作業有問題</a:t>
            </a:r>
            <a:endParaRPr lang="zh-TW" altLang="en-US" sz="1200" dirty="0">
              <a:solidFill>
                <a:schemeClr val="accent3">
                  <a:lumMod val="50000"/>
                </a:schemeClr>
              </a:solidFill>
              <a:latin typeface="微軟正黑體" panose="020B0604030504040204" pitchFamily="34" charset="-120"/>
              <a:ea typeface="微軟正黑體" panose="020B0604030504040204" pitchFamily="34" charset="-120"/>
            </a:endParaRPr>
          </a:p>
        </p:txBody>
      </p:sp>
      <p:sp>
        <p:nvSpPr>
          <p:cNvPr id="16" name="摺角紙張 15"/>
          <p:cNvSpPr/>
          <p:nvPr/>
        </p:nvSpPr>
        <p:spPr>
          <a:xfrm>
            <a:off x="3583985" y="1599641"/>
            <a:ext cx="1512168" cy="3096344"/>
          </a:xfrm>
          <a:prstGeom prst="foldedCorner">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ltLang="zh-TW" sz="1400" dirty="0" smtClean="0">
              <a:latin typeface="微軟正黑體" panose="020B0604030504040204" pitchFamily="34" charset="-120"/>
              <a:ea typeface="微軟正黑體" panose="020B0604030504040204" pitchFamily="34" charset="-120"/>
            </a:endParaRPr>
          </a:p>
          <a:p>
            <a:endParaRPr lang="en-US" altLang="zh-TW" sz="1400" dirty="0" smtClean="0">
              <a:latin typeface="微軟正黑體" panose="020B0604030504040204" pitchFamily="34" charset="-120"/>
              <a:ea typeface="微軟正黑體" panose="020B0604030504040204" pitchFamily="34" charset="-120"/>
            </a:endParaRPr>
          </a:p>
          <a:p>
            <a:endParaRPr lang="en-US" altLang="zh-TW" sz="1400" dirty="0" smtClean="0">
              <a:solidFill>
                <a:schemeClr val="accent2">
                  <a:lumMod val="75000"/>
                </a:schemeClr>
              </a:solidFill>
              <a:latin typeface="微軟正黑體" panose="020B0604030504040204" pitchFamily="34" charset="-120"/>
              <a:ea typeface="微軟正黑體" panose="020B0604030504040204" pitchFamily="34" charset="-120"/>
            </a:endParaRPr>
          </a:p>
          <a:p>
            <a:endParaRPr lang="en-US" altLang="zh-TW" sz="1400" b="1" dirty="0" smtClean="0">
              <a:solidFill>
                <a:schemeClr val="accent2">
                  <a:lumMod val="75000"/>
                </a:schemeClr>
              </a:solidFill>
              <a:latin typeface="微軟正黑體" panose="020B0604030504040204" pitchFamily="34" charset="-120"/>
              <a:ea typeface="微軟正黑體" panose="020B0604030504040204" pitchFamily="34" charset="-120"/>
            </a:endParaRPr>
          </a:p>
          <a:p>
            <a:endParaRPr lang="en-US" altLang="zh-TW" sz="1400" b="1" dirty="0" smtClean="0">
              <a:solidFill>
                <a:schemeClr val="accent2">
                  <a:lumMod val="75000"/>
                </a:schemeClr>
              </a:solidFill>
              <a:latin typeface="微軟正黑體" panose="020B0604030504040204" pitchFamily="34" charset="-120"/>
              <a:ea typeface="微軟正黑體" panose="020B0604030504040204" pitchFamily="34" charset="-120"/>
            </a:endParaRPr>
          </a:p>
          <a:p>
            <a:endParaRPr lang="en-US" altLang="zh-TW" sz="1400" b="1" dirty="0">
              <a:solidFill>
                <a:schemeClr val="accent2">
                  <a:lumMod val="75000"/>
                </a:schemeClr>
              </a:solidFill>
              <a:latin typeface="微軟正黑體" panose="020B0604030504040204" pitchFamily="34" charset="-120"/>
              <a:ea typeface="微軟正黑體" panose="020B0604030504040204" pitchFamily="34" charset="-120"/>
            </a:endParaRPr>
          </a:p>
          <a:p>
            <a:endParaRPr lang="en-US" altLang="zh-TW" sz="1400" b="1" dirty="0" smtClean="0">
              <a:solidFill>
                <a:schemeClr val="accent2">
                  <a:lumMod val="75000"/>
                </a:schemeClr>
              </a:solidFill>
              <a:latin typeface="微軟正黑體" panose="020B0604030504040204" pitchFamily="34" charset="-120"/>
              <a:ea typeface="微軟正黑體" panose="020B0604030504040204" pitchFamily="34" charset="-120"/>
            </a:endParaRPr>
          </a:p>
          <a:p>
            <a:r>
              <a:rPr lang="zh-TW" altLang="zh-TW" sz="1400" b="1" dirty="0" smtClean="0">
                <a:solidFill>
                  <a:schemeClr val="accent2">
                    <a:lumMod val="75000"/>
                  </a:schemeClr>
                </a:solidFill>
                <a:latin typeface="微軟正黑體" panose="020B0604030504040204" pitchFamily="34" charset="-120"/>
                <a:ea typeface="微軟正黑體" panose="020B0604030504040204" pitchFamily="34" charset="-120"/>
              </a:rPr>
              <a:t>蘇</a:t>
            </a:r>
            <a:r>
              <a:rPr lang="zh-TW" altLang="zh-TW" sz="1400" b="1" dirty="0">
                <a:solidFill>
                  <a:schemeClr val="accent2">
                    <a:lumMod val="75000"/>
                  </a:schemeClr>
                </a:solidFill>
                <a:latin typeface="微軟正黑體" panose="020B0604030504040204" pitchFamily="34" charset="-120"/>
                <a:ea typeface="微軟正黑體" panose="020B0604030504040204" pitchFamily="34" charset="-120"/>
              </a:rPr>
              <a:t>·湯瑪遜</a:t>
            </a:r>
            <a:r>
              <a:rPr lang="zh-TW" altLang="zh-TW" sz="1100" dirty="0">
                <a:solidFill>
                  <a:schemeClr val="accent2">
                    <a:lumMod val="75000"/>
                  </a:schemeClr>
                </a:solidFill>
                <a:latin typeface="微軟正黑體" panose="020B0604030504040204" pitchFamily="34" charset="-120"/>
                <a:ea typeface="微軟正黑體" panose="020B0604030504040204" pitchFamily="34" charset="-120"/>
              </a:rPr>
              <a:t>（法蘭絲·麥杜雯 飾</a:t>
            </a:r>
            <a:r>
              <a:rPr lang="zh-TW" altLang="zh-TW" sz="1100" dirty="0" smtClean="0">
                <a:solidFill>
                  <a:schemeClr val="accent2">
                    <a:lumMod val="75000"/>
                  </a:schemeClr>
                </a:solidFill>
                <a:latin typeface="微軟正黑體" panose="020B0604030504040204" pitchFamily="34" charset="-120"/>
                <a:ea typeface="微軟正黑體" panose="020B0604030504040204" pitchFamily="34" charset="-120"/>
              </a:rPr>
              <a:t>）</a:t>
            </a:r>
            <a:endParaRPr lang="en-US" altLang="zh-TW" sz="1100" dirty="0" smtClean="0">
              <a:solidFill>
                <a:schemeClr val="accent2">
                  <a:lumMod val="75000"/>
                </a:schemeClr>
              </a:solidFill>
              <a:latin typeface="微軟正黑體" panose="020B0604030504040204" pitchFamily="34" charset="-120"/>
              <a:ea typeface="微軟正黑體" panose="020B0604030504040204" pitchFamily="34" charset="-120"/>
            </a:endParaRPr>
          </a:p>
          <a:p>
            <a:r>
              <a:rPr lang="zh-TW" altLang="en-US" sz="1200" dirty="0">
                <a:solidFill>
                  <a:schemeClr val="accent2">
                    <a:lumMod val="50000"/>
                  </a:schemeClr>
                </a:solidFill>
                <a:latin typeface="微軟正黑體" panose="020B0604030504040204" pitchFamily="34" charset="-120"/>
                <a:ea typeface="微軟正黑體" panose="020B0604030504040204" pitchFamily="34" charset="-120"/>
              </a:rPr>
              <a:t>能源開採公司業務員，史提夫</a:t>
            </a:r>
            <a:r>
              <a:rPr lang="zh-TW" altLang="en-US" sz="1200" dirty="0" smtClean="0">
                <a:solidFill>
                  <a:schemeClr val="accent2">
                    <a:lumMod val="50000"/>
                  </a:schemeClr>
                </a:solidFill>
                <a:latin typeface="微軟正黑體" panose="020B0604030504040204" pitchFamily="34" charset="-120"/>
                <a:ea typeface="微軟正黑體" panose="020B0604030504040204" pitchFamily="34" charset="-120"/>
              </a:rPr>
              <a:t>助手，</a:t>
            </a:r>
            <a:r>
              <a:rPr lang="zh-TW" altLang="en-US" sz="1200" dirty="0">
                <a:solidFill>
                  <a:schemeClr val="accent2">
                    <a:lumMod val="50000"/>
                  </a:schemeClr>
                </a:solidFill>
                <a:latin typeface="微軟正黑體" panose="020B0604030504040204" pitchFamily="34" charset="-120"/>
                <a:ea typeface="微軟正黑體" panose="020B0604030504040204" pitchFamily="34" charset="-120"/>
              </a:rPr>
              <a:t>受命來到小鎮，和鎮民交涉以取得土地開採權</a:t>
            </a:r>
            <a:r>
              <a:rPr lang="zh-TW" altLang="en-US" sz="1200" dirty="0" smtClean="0">
                <a:solidFill>
                  <a:schemeClr val="accent2">
                    <a:lumMod val="50000"/>
                  </a:schemeClr>
                </a:solidFill>
                <a:latin typeface="微軟正黑體" panose="020B0604030504040204" pitchFamily="34" charset="-120"/>
                <a:ea typeface="微軟正黑體" panose="020B0604030504040204" pitchFamily="34" charset="-120"/>
              </a:rPr>
              <a:t>。</a:t>
            </a:r>
            <a:endParaRPr lang="zh-TW" altLang="en-US" sz="1200" dirty="0">
              <a:solidFill>
                <a:schemeClr val="accent2">
                  <a:lumMod val="50000"/>
                </a:schemeClr>
              </a:solidFill>
              <a:latin typeface="微軟正黑體" panose="020B0604030504040204" pitchFamily="34" charset="-120"/>
              <a:ea typeface="微軟正黑體" panose="020B0604030504040204" pitchFamily="34" charset="-120"/>
            </a:endParaRPr>
          </a:p>
        </p:txBody>
      </p:sp>
      <p:sp>
        <p:nvSpPr>
          <p:cNvPr id="15" name="摺角紙張 14"/>
          <p:cNvSpPr/>
          <p:nvPr/>
        </p:nvSpPr>
        <p:spPr>
          <a:xfrm>
            <a:off x="971600" y="1599641"/>
            <a:ext cx="1512168" cy="3096344"/>
          </a:xfrm>
          <a:prstGeom prst="foldedCorne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tLang="zh-TW" dirty="0" smtClean="0"/>
          </a:p>
          <a:p>
            <a:pPr algn="ctr"/>
            <a:endParaRPr lang="en-US" altLang="zh-TW" sz="1400" dirty="0">
              <a:solidFill>
                <a:schemeClr val="tx2">
                  <a:lumMod val="75000"/>
                </a:schemeClr>
              </a:solidFill>
              <a:latin typeface="微軟正黑體" panose="020B0604030504040204" pitchFamily="34" charset="-120"/>
              <a:ea typeface="微軟正黑體" panose="020B0604030504040204" pitchFamily="34" charset="-120"/>
            </a:endParaRPr>
          </a:p>
          <a:p>
            <a:endParaRPr lang="en-US" altLang="zh-TW" sz="1400" dirty="0" smtClean="0">
              <a:solidFill>
                <a:schemeClr val="tx2">
                  <a:lumMod val="75000"/>
                </a:schemeClr>
              </a:solidFill>
              <a:latin typeface="微軟正黑體" panose="020B0604030504040204" pitchFamily="34" charset="-120"/>
              <a:ea typeface="微軟正黑體" panose="020B0604030504040204" pitchFamily="34" charset="-120"/>
            </a:endParaRPr>
          </a:p>
          <a:p>
            <a:endParaRPr lang="en-US" altLang="zh-TW" sz="1400" dirty="0" smtClean="0">
              <a:solidFill>
                <a:schemeClr val="tx2">
                  <a:lumMod val="75000"/>
                </a:schemeClr>
              </a:solidFill>
              <a:latin typeface="微軟正黑體" panose="020B0604030504040204" pitchFamily="34" charset="-120"/>
              <a:ea typeface="微軟正黑體" panose="020B0604030504040204" pitchFamily="34" charset="-120"/>
            </a:endParaRPr>
          </a:p>
          <a:p>
            <a:endParaRPr lang="en-US" altLang="zh-TW" sz="1400" b="1" dirty="0" smtClean="0">
              <a:solidFill>
                <a:schemeClr val="tx2">
                  <a:lumMod val="75000"/>
                </a:schemeClr>
              </a:solidFill>
              <a:latin typeface="微軟正黑體" panose="020B0604030504040204" pitchFamily="34" charset="-120"/>
              <a:ea typeface="微軟正黑體" panose="020B0604030504040204" pitchFamily="34" charset="-120"/>
            </a:endParaRPr>
          </a:p>
          <a:p>
            <a:endParaRPr lang="en-US" altLang="zh-TW" sz="1400" b="1" dirty="0" smtClean="0">
              <a:solidFill>
                <a:schemeClr val="tx2">
                  <a:lumMod val="75000"/>
                </a:schemeClr>
              </a:solidFill>
              <a:latin typeface="微軟正黑體" panose="020B0604030504040204" pitchFamily="34" charset="-120"/>
              <a:ea typeface="微軟正黑體" panose="020B0604030504040204" pitchFamily="34" charset="-120"/>
            </a:endParaRPr>
          </a:p>
          <a:p>
            <a:r>
              <a:rPr lang="zh-TW" altLang="zh-TW" sz="1400" b="1" dirty="0" smtClean="0">
                <a:solidFill>
                  <a:schemeClr val="tx2">
                    <a:lumMod val="75000"/>
                  </a:schemeClr>
                </a:solidFill>
                <a:latin typeface="微軟正黑體" panose="020B0604030504040204" pitchFamily="34" charset="-120"/>
                <a:ea typeface="微軟正黑體" panose="020B0604030504040204" pitchFamily="34" charset="-120"/>
              </a:rPr>
              <a:t>史</a:t>
            </a:r>
            <a:r>
              <a:rPr lang="zh-TW" altLang="en-US" sz="1400" b="1" dirty="0" smtClean="0">
                <a:solidFill>
                  <a:schemeClr val="tx2">
                    <a:lumMod val="75000"/>
                  </a:schemeClr>
                </a:solidFill>
                <a:latin typeface="微軟正黑體" panose="020B0604030504040204" pitchFamily="34" charset="-120"/>
                <a:ea typeface="微軟正黑體" panose="020B0604030504040204" pitchFamily="34" charset="-120"/>
              </a:rPr>
              <a:t>提</a:t>
            </a:r>
            <a:r>
              <a:rPr lang="zh-TW" altLang="zh-TW" sz="1400" b="1" dirty="0" smtClean="0">
                <a:solidFill>
                  <a:schemeClr val="tx2">
                    <a:lumMod val="75000"/>
                  </a:schemeClr>
                </a:solidFill>
                <a:latin typeface="微軟正黑體" panose="020B0604030504040204" pitchFamily="34" charset="-120"/>
                <a:ea typeface="微軟正黑體" panose="020B0604030504040204" pitchFamily="34" charset="-120"/>
              </a:rPr>
              <a:t>夫</a:t>
            </a:r>
            <a:r>
              <a:rPr lang="zh-TW" altLang="zh-TW" sz="1400" b="1" dirty="0">
                <a:solidFill>
                  <a:schemeClr val="tx2">
                    <a:lumMod val="75000"/>
                  </a:schemeClr>
                </a:solidFill>
                <a:latin typeface="微軟正黑體" panose="020B0604030504040204" pitchFamily="34" charset="-120"/>
                <a:ea typeface="微軟正黑體" panose="020B0604030504040204" pitchFamily="34" charset="-120"/>
              </a:rPr>
              <a:t>·巴特勒</a:t>
            </a:r>
            <a:r>
              <a:rPr lang="zh-TW" altLang="zh-TW" sz="1100" dirty="0">
                <a:solidFill>
                  <a:schemeClr val="tx2">
                    <a:lumMod val="75000"/>
                  </a:schemeClr>
                </a:solidFill>
                <a:latin typeface="微軟正黑體" panose="020B0604030504040204" pitchFamily="34" charset="-120"/>
                <a:ea typeface="微軟正黑體" panose="020B0604030504040204" pitchFamily="34" charset="-120"/>
              </a:rPr>
              <a:t>（麥特·戴蒙飾</a:t>
            </a:r>
            <a:r>
              <a:rPr lang="zh-TW" altLang="zh-TW" sz="1100" dirty="0" smtClean="0">
                <a:solidFill>
                  <a:schemeClr val="tx2">
                    <a:lumMod val="75000"/>
                  </a:schemeClr>
                </a:solidFill>
                <a:latin typeface="微軟正黑體" panose="020B0604030504040204" pitchFamily="34" charset="-120"/>
                <a:ea typeface="微軟正黑體" panose="020B0604030504040204" pitchFamily="34" charset="-120"/>
              </a:rPr>
              <a:t>）</a:t>
            </a:r>
            <a:endParaRPr lang="en-US" altLang="zh-TW" sz="1100" dirty="0" smtClean="0">
              <a:solidFill>
                <a:schemeClr val="tx2">
                  <a:lumMod val="75000"/>
                </a:schemeClr>
              </a:solidFill>
              <a:latin typeface="微軟正黑體" panose="020B0604030504040204" pitchFamily="34" charset="-120"/>
              <a:ea typeface="微軟正黑體" panose="020B0604030504040204" pitchFamily="34" charset="-120"/>
            </a:endParaRPr>
          </a:p>
          <a:p>
            <a:r>
              <a:rPr lang="zh-TW" altLang="en-US" sz="1200" dirty="0" smtClean="0">
                <a:solidFill>
                  <a:schemeClr val="accent1">
                    <a:lumMod val="50000"/>
                  </a:schemeClr>
                </a:solidFill>
                <a:latin typeface="微軟正黑體" panose="020B0604030504040204" pitchFamily="34" charset="-120"/>
                <a:ea typeface="微軟正黑體" panose="020B0604030504040204" pitchFamily="34" charset="-120"/>
              </a:rPr>
              <a:t>能源</a:t>
            </a:r>
            <a:r>
              <a:rPr lang="zh-TW" altLang="en-US" sz="1200" dirty="0">
                <a:solidFill>
                  <a:schemeClr val="accent1">
                    <a:lumMod val="50000"/>
                  </a:schemeClr>
                </a:solidFill>
                <a:latin typeface="微軟正黑體" panose="020B0604030504040204" pitchFamily="34" charset="-120"/>
                <a:ea typeface="微軟正黑體" panose="020B0604030504040204" pitchFamily="34" charset="-120"/>
              </a:rPr>
              <a:t>開採公司</a:t>
            </a:r>
            <a:r>
              <a:rPr lang="zh-TW" altLang="en-US" sz="1200" dirty="0" smtClean="0">
                <a:solidFill>
                  <a:schemeClr val="accent1">
                    <a:lumMod val="50000"/>
                  </a:schemeClr>
                </a:solidFill>
                <a:latin typeface="微軟正黑體" panose="020B0604030504040204" pitchFamily="34" charset="-120"/>
                <a:ea typeface="微軟正黑體" panose="020B0604030504040204" pitchFamily="34" charset="-120"/>
              </a:rPr>
              <a:t>業務員，</a:t>
            </a:r>
            <a:r>
              <a:rPr lang="zh-TW" altLang="en-US" sz="1200" dirty="0">
                <a:solidFill>
                  <a:schemeClr val="accent1">
                    <a:lumMod val="50000"/>
                  </a:schemeClr>
                </a:solidFill>
                <a:latin typeface="微軟正黑體" panose="020B0604030504040204" pitchFamily="34" charset="-120"/>
                <a:ea typeface="微軟正黑體" panose="020B0604030504040204" pitchFamily="34" charset="-120"/>
              </a:rPr>
              <a:t>受命來到</a:t>
            </a:r>
            <a:r>
              <a:rPr lang="zh-TW" altLang="en-US" sz="1200" dirty="0" smtClean="0">
                <a:solidFill>
                  <a:schemeClr val="accent1">
                    <a:lumMod val="50000"/>
                  </a:schemeClr>
                </a:solidFill>
                <a:latin typeface="微軟正黑體" panose="020B0604030504040204" pitchFamily="34" charset="-120"/>
                <a:ea typeface="微軟正黑體" panose="020B0604030504040204" pitchFamily="34" charset="-120"/>
              </a:rPr>
              <a:t>小鎮，和鎮民交涉以取得</a:t>
            </a:r>
            <a:r>
              <a:rPr lang="zh-TW" altLang="en-US" sz="1200" dirty="0">
                <a:solidFill>
                  <a:schemeClr val="accent1">
                    <a:lumMod val="50000"/>
                  </a:schemeClr>
                </a:solidFill>
                <a:latin typeface="微軟正黑體" panose="020B0604030504040204" pitchFamily="34" charset="-120"/>
                <a:ea typeface="微軟正黑體" panose="020B0604030504040204" pitchFamily="34" charset="-120"/>
              </a:rPr>
              <a:t>土地</a:t>
            </a:r>
            <a:r>
              <a:rPr lang="zh-TW" altLang="en-US" sz="1200" dirty="0" smtClean="0">
                <a:solidFill>
                  <a:schemeClr val="accent1">
                    <a:lumMod val="50000"/>
                  </a:schemeClr>
                </a:solidFill>
                <a:latin typeface="微軟正黑體" panose="020B0604030504040204" pitchFamily="34" charset="-120"/>
                <a:ea typeface="微軟正黑體" panose="020B0604030504040204" pitchFamily="34" charset="-120"/>
              </a:rPr>
              <a:t>開採權。</a:t>
            </a:r>
            <a:endParaRPr lang="zh-TW" altLang="en-US" sz="1200" dirty="0">
              <a:solidFill>
                <a:schemeClr val="accent1">
                  <a:lumMod val="50000"/>
                </a:schemeClr>
              </a:solidFill>
              <a:latin typeface="微軟正黑體" panose="020B0604030504040204" pitchFamily="34" charset="-120"/>
              <a:ea typeface="微軟正黑體" panose="020B0604030504040204" pitchFamily="34" charset="-120"/>
            </a:endParaRPr>
          </a:p>
        </p:txBody>
      </p:sp>
      <p:sp>
        <p:nvSpPr>
          <p:cNvPr id="3" name="文字方塊 2"/>
          <p:cNvSpPr txBox="1"/>
          <p:nvPr/>
        </p:nvSpPr>
        <p:spPr>
          <a:xfrm>
            <a:off x="539552" y="267494"/>
            <a:ext cx="3262432" cy="707886"/>
          </a:xfrm>
          <a:prstGeom prst="rect">
            <a:avLst/>
          </a:prstGeom>
          <a:noFill/>
        </p:spPr>
        <p:txBody>
          <a:bodyPr wrap="none" rtlCol="0">
            <a:spAutoFit/>
          </a:bodyPr>
          <a:lstStyle/>
          <a:p>
            <a:r>
              <a:rPr lang="zh-TW" altLang="en-US" sz="4000" b="1" dirty="0" smtClean="0">
                <a:latin typeface="微軟正黑體" panose="020B0604030504040204" pitchFamily="34" charset="-120"/>
                <a:ea typeface="微軟正黑體" panose="020B0604030504040204" pitchFamily="34" charset="-120"/>
              </a:rPr>
              <a:t>角色人物剖析</a:t>
            </a:r>
            <a:endParaRPr lang="en-US" altLang="zh-TW" sz="4000" b="1" dirty="0">
              <a:latin typeface="微軟正黑體" panose="020B0604030504040204" pitchFamily="34" charset="-120"/>
              <a:ea typeface="微軟正黑體" panose="020B0604030504040204" pitchFamily="34" charset="-12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2766" y="915566"/>
            <a:ext cx="2271089" cy="2183584"/>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5074" y="915566"/>
            <a:ext cx="2267571" cy="2180202"/>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567" y="967611"/>
            <a:ext cx="2160241" cy="2088232"/>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2397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摺角紙張 11"/>
          <p:cNvSpPr/>
          <p:nvPr/>
        </p:nvSpPr>
        <p:spPr>
          <a:xfrm>
            <a:off x="5796136" y="1563638"/>
            <a:ext cx="1512168" cy="3096344"/>
          </a:xfrm>
          <a:prstGeom prst="foldedCorner">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ltLang="zh-TW" dirty="0" smtClean="0"/>
          </a:p>
          <a:p>
            <a:pPr algn="ctr"/>
            <a:endParaRPr lang="en-US" altLang="zh-TW" dirty="0"/>
          </a:p>
          <a:p>
            <a:endParaRPr lang="en-US" altLang="zh-TW" sz="1400" dirty="0" smtClean="0">
              <a:solidFill>
                <a:schemeClr val="accent5">
                  <a:lumMod val="50000"/>
                </a:schemeClr>
              </a:solidFill>
              <a:latin typeface="微軟正黑體" panose="020B0604030504040204" pitchFamily="34" charset="-120"/>
              <a:ea typeface="微軟正黑體" panose="020B0604030504040204" pitchFamily="34" charset="-120"/>
            </a:endParaRPr>
          </a:p>
          <a:p>
            <a:endParaRPr lang="en-US" altLang="zh-TW" sz="1400" dirty="0">
              <a:solidFill>
                <a:schemeClr val="accent5">
                  <a:lumMod val="50000"/>
                </a:schemeClr>
              </a:solidFill>
              <a:latin typeface="微軟正黑體" panose="020B0604030504040204" pitchFamily="34" charset="-120"/>
              <a:ea typeface="微軟正黑體" panose="020B0604030504040204" pitchFamily="34" charset="-120"/>
            </a:endParaRPr>
          </a:p>
          <a:p>
            <a:endParaRPr lang="en-US" altLang="zh-TW" sz="1400" dirty="0" smtClean="0">
              <a:solidFill>
                <a:schemeClr val="accent5">
                  <a:lumMod val="50000"/>
                </a:schemeClr>
              </a:solidFill>
              <a:latin typeface="微軟正黑體" panose="020B0604030504040204" pitchFamily="34" charset="-120"/>
              <a:ea typeface="微軟正黑體" panose="020B0604030504040204" pitchFamily="34" charset="-120"/>
            </a:endParaRPr>
          </a:p>
          <a:p>
            <a:endParaRPr lang="en-US" altLang="zh-TW" sz="1400" b="1" dirty="0" smtClean="0">
              <a:solidFill>
                <a:schemeClr val="accent5">
                  <a:lumMod val="50000"/>
                </a:schemeClr>
              </a:solidFill>
              <a:latin typeface="微軟正黑體" panose="020B0604030504040204" pitchFamily="34" charset="-120"/>
              <a:ea typeface="微軟正黑體" panose="020B0604030504040204" pitchFamily="34" charset="-120"/>
            </a:endParaRPr>
          </a:p>
          <a:p>
            <a:endParaRPr lang="en-US" altLang="zh-TW" sz="1400" b="1" dirty="0">
              <a:solidFill>
                <a:schemeClr val="accent5">
                  <a:lumMod val="50000"/>
                </a:schemeClr>
              </a:solidFill>
              <a:latin typeface="微軟正黑體" panose="020B0604030504040204" pitchFamily="34" charset="-120"/>
              <a:ea typeface="微軟正黑體" panose="020B0604030504040204" pitchFamily="34" charset="-120"/>
            </a:endParaRPr>
          </a:p>
          <a:p>
            <a:endParaRPr lang="en-US" altLang="zh-TW" sz="1400" b="1" dirty="0" smtClean="0">
              <a:solidFill>
                <a:schemeClr val="accent5">
                  <a:lumMod val="50000"/>
                </a:schemeClr>
              </a:solidFill>
              <a:latin typeface="微軟正黑體" panose="020B0604030504040204" pitchFamily="34" charset="-120"/>
              <a:ea typeface="微軟正黑體" panose="020B0604030504040204" pitchFamily="34" charset="-120"/>
            </a:endParaRPr>
          </a:p>
          <a:p>
            <a:r>
              <a:rPr lang="zh-TW" altLang="zh-TW" sz="1400" b="1" dirty="0" smtClean="0">
                <a:solidFill>
                  <a:schemeClr val="accent5">
                    <a:lumMod val="50000"/>
                  </a:schemeClr>
                </a:solidFill>
                <a:latin typeface="微軟正黑體" panose="020B0604030504040204" pitchFamily="34" charset="-120"/>
                <a:ea typeface="微軟正黑體" panose="020B0604030504040204" pitchFamily="34" charset="-120"/>
              </a:rPr>
              <a:t>法</a:t>
            </a:r>
            <a:r>
              <a:rPr lang="zh-TW" altLang="zh-TW" sz="1400" b="1" dirty="0">
                <a:solidFill>
                  <a:schemeClr val="accent5">
                    <a:lumMod val="50000"/>
                  </a:schemeClr>
                </a:solidFill>
                <a:latin typeface="微軟正黑體" panose="020B0604030504040204" pitchFamily="34" charset="-120"/>
                <a:ea typeface="微軟正黑體" panose="020B0604030504040204" pitchFamily="34" charset="-120"/>
              </a:rPr>
              <a:t>蘭克</a:t>
            </a:r>
            <a:r>
              <a:rPr lang="en-US" altLang="zh-TW" sz="1400" b="1" dirty="0">
                <a:solidFill>
                  <a:schemeClr val="accent5">
                    <a:lumMod val="50000"/>
                  </a:schemeClr>
                </a:solidFill>
                <a:latin typeface="微軟正黑體" panose="020B0604030504040204" pitchFamily="34" charset="-120"/>
                <a:ea typeface="微軟正黑體" panose="020B0604030504040204" pitchFamily="34" charset="-120"/>
              </a:rPr>
              <a:t>·</a:t>
            </a:r>
            <a:r>
              <a:rPr lang="zh-TW" altLang="zh-TW" sz="1400" b="1" dirty="0">
                <a:solidFill>
                  <a:schemeClr val="accent5">
                    <a:lumMod val="50000"/>
                  </a:schemeClr>
                </a:solidFill>
                <a:latin typeface="微軟正黑體" panose="020B0604030504040204" pitchFamily="34" charset="-120"/>
                <a:ea typeface="微軟正黑體" panose="020B0604030504040204" pitchFamily="34" charset="-120"/>
              </a:rPr>
              <a:t>葉慈</a:t>
            </a:r>
            <a:r>
              <a:rPr lang="en-US" altLang="zh-TW" sz="1100" dirty="0">
                <a:solidFill>
                  <a:schemeClr val="accent5">
                    <a:lumMod val="50000"/>
                  </a:schemeClr>
                </a:solidFill>
                <a:latin typeface="微軟正黑體" panose="020B0604030504040204" pitchFamily="34" charset="-120"/>
                <a:ea typeface="微軟正黑體" panose="020B0604030504040204" pitchFamily="34" charset="-120"/>
              </a:rPr>
              <a:t>(</a:t>
            </a:r>
            <a:r>
              <a:rPr lang="zh-TW" altLang="zh-TW" sz="1100" dirty="0">
                <a:solidFill>
                  <a:schemeClr val="accent5">
                    <a:lumMod val="50000"/>
                  </a:schemeClr>
                </a:solidFill>
                <a:latin typeface="微軟正黑體" panose="020B0604030504040204" pitchFamily="34" charset="-120"/>
                <a:ea typeface="微軟正黑體" panose="020B0604030504040204" pitchFamily="34" charset="-120"/>
              </a:rPr>
              <a:t>哈爾·霍爾布魯克 飾</a:t>
            </a:r>
            <a:r>
              <a:rPr lang="en-US" altLang="zh-TW" sz="1100" dirty="0" smtClean="0">
                <a:solidFill>
                  <a:schemeClr val="accent5">
                    <a:lumMod val="50000"/>
                  </a:schemeClr>
                </a:solidFill>
                <a:latin typeface="微軟正黑體" panose="020B0604030504040204" pitchFamily="34" charset="-120"/>
                <a:ea typeface="微軟正黑體" panose="020B0604030504040204" pitchFamily="34" charset="-120"/>
              </a:rPr>
              <a:t>)</a:t>
            </a:r>
          </a:p>
          <a:p>
            <a:r>
              <a:rPr lang="zh-TW" altLang="en-US" sz="1200" dirty="0">
                <a:solidFill>
                  <a:schemeClr val="accent5">
                    <a:lumMod val="50000"/>
                  </a:schemeClr>
                </a:solidFill>
                <a:latin typeface="微軟正黑體" panose="020B0604030504040204" pitchFamily="34" charset="-120"/>
                <a:ea typeface="微軟正黑體" panose="020B0604030504040204" pitchFamily="34" charset="-120"/>
              </a:rPr>
              <a:t>資深自然科</a:t>
            </a:r>
            <a:r>
              <a:rPr lang="zh-TW" altLang="en-US" sz="1200" dirty="0" smtClean="0">
                <a:solidFill>
                  <a:schemeClr val="accent5">
                    <a:lumMod val="50000"/>
                  </a:schemeClr>
                </a:solidFill>
                <a:latin typeface="微軟正黑體" panose="020B0604030504040204" pitchFamily="34" charset="-120"/>
                <a:ea typeface="微軟正黑體" panose="020B0604030504040204" pitchFamily="34" charset="-120"/>
              </a:rPr>
              <a:t>教師，提議鎮民</a:t>
            </a:r>
            <a:r>
              <a:rPr lang="zh-TW" altLang="en-US" sz="1200" dirty="0">
                <a:solidFill>
                  <a:schemeClr val="accent5">
                    <a:lumMod val="50000"/>
                  </a:schemeClr>
                </a:solidFill>
                <a:latin typeface="微軟正黑體" panose="020B0604030504040204" pitchFamily="34" charset="-120"/>
                <a:ea typeface="微軟正黑體" panose="020B0604030504040204" pitchFamily="34" charset="-120"/>
              </a:rPr>
              <a:t>們以投票來表決是否該接受這樣子的企業進駐</a:t>
            </a:r>
            <a:r>
              <a:rPr lang="zh-TW" altLang="en-US" sz="1200" dirty="0" smtClean="0">
                <a:solidFill>
                  <a:schemeClr val="accent5">
                    <a:lumMod val="50000"/>
                  </a:schemeClr>
                </a:solidFill>
                <a:latin typeface="微軟正黑體" panose="020B0604030504040204" pitchFamily="34" charset="-120"/>
                <a:ea typeface="微軟正黑體" panose="020B0604030504040204" pitchFamily="34" charset="-120"/>
              </a:rPr>
              <a:t>小鎮。</a:t>
            </a:r>
            <a:endParaRPr lang="zh-TW" altLang="en-US" sz="1200" dirty="0">
              <a:solidFill>
                <a:schemeClr val="accent5">
                  <a:lumMod val="50000"/>
                </a:schemeClr>
              </a:solidFill>
              <a:latin typeface="微軟正黑體" panose="020B0604030504040204" pitchFamily="34" charset="-120"/>
              <a:ea typeface="微軟正黑體" panose="020B0604030504040204" pitchFamily="34" charset="-120"/>
            </a:endParaRPr>
          </a:p>
        </p:txBody>
      </p:sp>
      <p:sp>
        <p:nvSpPr>
          <p:cNvPr id="11" name="摺角紙張 10"/>
          <p:cNvSpPr/>
          <p:nvPr/>
        </p:nvSpPr>
        <p:spPr>
          <a:xfrm>
            <a:off x="1979712" y="1563638"/>
            <a:ext cx="1512168" cy="3096344"/>
          </a:xfrm>
          <a:prstGeom prst="foldedCorner">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ltLang="zh-TW" dirty="0" smtClean="0"/>
          </a:p>
          <a:p>
            <a:pPr algn="ctr"/>
            <a:endParaRPr lang="en-US" altLang="zh-TW" dirty="0"/>
          </a:p>
          <a:p>
            <a:pPr algn="ctr"/>
            <a:endParaRPr lang="en-US" altLang="zh-TW" sz="1400" dirty="0" smtClean="0">
              <a:solidFill>
                <a:schemeClr val="accent4">
                  <a:lumMod val="50000"/>
                </a:schemeClr>
              </a:solidFill>
              <a:latin typeface="微軟正黑體" panose="020B0604030504040204" pitchFamily="34" charset="-120"/>
              <a:ea typeface="微軟正黑體" panose="020B0604030504040204" pitchFamily="34" charset="-120"/>
            </a:endParaRPr>
          </a:p>
          <a:p>
            <a:pPr algn="ctr"/>
            <a:endParaRPr lang="en-US" altLang="zh-TW" sz="1400" dirty="0">
              <a:solidFill>
                <a:schemeClr val="accent4">
                  <a:lumMod val="50000"/>
                </a:schemeClr>
              </a:solidFill>
              <a:latin typeface="微軟正黑體" panose="020B0604030504040204" pitchFamily="34" charset="-120"/>
              <a:ea typeface="微軟正黑體" panose="020B0604030504040204" pitchFamily="34" charset="-120"/>
            </a:endParaRPr>
          </a:p>
          <a:p>
            <a:endParaRPr lang="en-US" altLang="zh-TW" sz="1400" b="1" dirty="0" smtClean="0">
              <a:solidFill>
                <a:schemeClr val="accent4">
                  <a:lumMod val="50000"/>
                </a:schemeClr>
              </a:solidFill>
              <a:latin typeface="微軟正黑體" panose="020B0604030504040204" pitchFamily="34" charset="-120"/>
              <a:ea typeface="微軟正黑體" panose="020B0604030504040204" pitchFamily="34" charset="-120"/>
            </a:endParaRPr>
          </a:p>
          <a:p>
            <a:endParaRPr lang="en-US" altLang="zh-TW" sz="1400" b="1" dirty="0" smtClean="0">
              <a:solidFill>
                <a:schemeClr val="accent4">
                  <a:lumMod val="50000"/>
                </a:schemeClr>
              </a:solidFill>
              <a:latin typeface="微軟正黑體" panose="020B0604030504040204" pitchFamily="34" charset="-120"/>
              <a:ea typeface="微軟正黑體" panose="020B0604030504040204" pitchFamily="34" charset="-120"/>
            </a:endParaRPr>
          </a:p>
          <a:p>
            <a:r>
              <a:rPr lang="zh-TW" altLang="zh-TW" sz="1400" b="1" dirty="0" smtClean="0">
                <a:solidFill>
                  <a:schemeClr val="accent4">
                    <a:lumMod val="50000"/>
                  </a:schemeClr>
                </a:solidFill>
                <a:latin typeface="微軟正黑體" panose="020B0604030504040204" pitchFamily="34" charset="-120"/>
                <a:ea typeface="微軟正黑體" panose="020B0604030504040204" pitchFamily="34" charset="-120"/>
              </a:rPr>
              <a:t>艾</a:t>
            </a:r>
            <a:r>
              <a:rPr lang="zh-TW" altLang="zh-TW" sz="1400" b="1" dirty="0">
                <a:solidFill>
                  <a:schemeClr val="accent4">
                    <a:lumMod val="50000"/>
                  </a:schemeClr>
                </a:solidFill>
                <a:latin typeface="微軟正黑體" panose="020B0604030504040204" pitchFamily="34" charset="-120"/>
                <a:ea typeface="微軟正黑體" panose="020B0604030504040204" pitchFamily="34" charset="-120"/>
              </a:rPr>
              <a:t>莉絲</a:t>
            </a:r>
            <a:r>
              <a:rPr lang="en-US" altLang="zh-TW" sz="1100" dirty="0">
                <a:solidFill>
                  <a:schemeClr val="accent4">
                    <a:lumMod val="50000"/>
                  </a:schemeClr>
                </a:solidFill>
                <a:latin typeface="微軟正黑體" panose="020B0604030504040204" pitchFamily="34" charset="-120"/>
                <a:ea typeface="微軟正黑體" panose="020B0604030504040204" pitchFamily="34" charset="-120"/>
              </a:rPr>
              <a:t>(</a:t>
            </a:r>
            <a:r>
              <a:rPr lang="zh-TW" altLang="zh-TW" sz="1100" dirty="0">
                <a:solidFill>
                  <a:schemeClr val="accent4">
                    <a:lumMod val="50000"/>
                  </a:schemeClr>
                </a:solidFill>
                <a:latin typeface="微軟正黑體" panose="020B0604030504040204" pitchFamily="34" charset="-120"/>
                <a:ea typeface="微軟正黑體" panose="020B0604030504040204" pitchFamily="34" charset="-120"/>
              </a:rPr>
              <a:t>羅絲瑪麗</a:t>
            </a:r>
            <a:r>
              <a:rPr lang="en-US" altLang="zh-TW" sz="1100" dirty="0">
                <a:solidFill>
                  <a:schemeClr val="accent4">
                    <a:lumMod val="50000"/>
                  </a:schemeClr>
                </a:solidFill>
                <a:latin typeface="微軟正黑體" panose="020B0604030504040204" pitchFamily="34" charset="-120"/>
                <a:ea typeface="微軟正黑體" panose="020B0604030504040204" pitchFamily="34" charset="-120"/>
              </a:rPr>
              <a:t>·</a:t>
            </a:r>
            <a:r>
              <a:rPr lang="zh-TW" altLang="zh-TW" sz="1100" dirty="0">
                <a:solidFill>
                  <a:schemeClr val="accent4">
                    <a:lumMod val="50000"/>
                  </a:schemeClr>
                </a:solidFill>
                <a:latin typeface="微軟正黑體" panose="020B0604030504040204" pitchFamily="34" charset="-120"/>
                <a:ea typeface="微軟正黑體" panose="020B0604030504040204" pitchFamily="34" charset="-120"/>
              </a:rPr>
              <a:t>德威特 飾</a:t>
            </a:r>
            <a:r>
              <a:rPr lang="en-US" altLang="zh-TW" sz="1100" dirty="0" smtClean="0">
                <a:solidFill>
                  <a:schemeClr val="accent4">
                    <a:lumMod val="50000"/>
                  </a:schemeClr>
                </a:solidFill>
                <a:latin typeface="微軟正黑體" panose="020B0604030504040204" pitchFamily="34" charset="-120"/>
                <a:ea typeface="微軟正黑體" panose="020B0604030504040204" pitchFamily="34" charset="-120"/>
              </a:rPr>
              <a:t>)</a:t>
            </a:r>
          </a:p>
          <a:p>
            <a:r>
              <a:rPr lang="zh-TW" altLang="en-US" sz="1200" dirty="0">
                <a:solidFill>
                  <a:schemeClr val="accent4">
                    <a:lumMod val="50000"/>
                  </a:schemeClr>
                </a:solidFill>
                <a:latin typeface="微軟正黑體" panose="020B0604030504040204" pitchFamily="34" charset="-120"/>
                <a:ea typeface="微軟正黑體" panose="020B0604030504040204" pitchFamily="34" charset="-120"/>
              </a:rPr>
              <a:t>麥金利鎮小學女</a:t>
            </a:r>
            <a:r>
              <a:rPr lang="zh-TW" altLang="en-US" sz="1200" dirty="0" smtClean="0">
                <a:solidFill>
                  <a:schemeClr val="accent4">
                    <a:lumMod val="50000"/>
                  </a:schemeClr>
                </a:solidFill>
                <a:latin typeface="微軟正黑體" panose="020B0604030504040204" pitchFamily="34" charset="-120"/>
                <a:ea typeface="微軟正黑體" panose="020B0604030504040204" pitchFamily="34" charset="-120"/>
              </a:rPr>
              <a:t>教師，和史提夫有點曖昧。</a:t>
            </a:r>
            <a:endParaRPr lang="zh-TW" altLang="en-US" sz="1200" dirty="0">
              <a:solidFill>
                <a:schemeClr val="accent4">
                  <a:lumMod val="50000"/>
                </a:schemeClr>
              </a:solidFill>
              <a:latin typeface="微軟正黑體" panose="020B0604030504040204" pitchFamily="34" charset="-120"/>
              <a:ea typeface="微軟正黑體" panose="020B0604030504040204" pitchFamily="34" charset="-120"/>
            </a:endParaRPr>
          </a:p>
        </p:txBody>
      </p:sp>
      <p:sp>
        <p:nvSpPr>
          <p:cNvPr id="3" name="文字方塊 2"/>
          <p:cNvSpPr txBox="1"/>
          <p:nvPr/>
        </p:nvSpPr>
        <p:spPr>
          <a:xfrm>
            <a:off x="539552" y="267494"/>
            <a:ext cx="3262432" cy="707886"/>
          </a:xfrm>
          <a:prstGeom prst="rect">
            <a:avLst/>
          </a:prstGeom>
          <a:noFill/>
        </p:spPr>
        <p:txBody>
          <a:bodyPr wrap="none" rtlCol="0">
            <a:spAutoFit/>
          </a:bodyPr>
          <a:lstStyle/>
          <a:p>
            <a:r>
              <a:rPr lang="zh-TW" altLang="en-US" sz="4000" b="1" dirty="0" smtClean="0">
                <a:latin typeface="微軟正黑體" panose="020B0604030504040204" pitchFamily="34" charset="-120"/>
                <a:ea typeface="微軟正黑體" panose="020B0604030504040204" pitchFamily="34" charset="-120"/>
              </a:rPr>
              <a:t>角色人物剖析</a:t>
            </a:r>
            <a:endParaRPr lang="en-US" altLang="zh-TW" sz="4000" b="1" dirty="0">
              <a:latin typeface="微軟正黑體" panose="020B0604030504040204" pitchFamily="34" charset="-120"/>
              <a:ea typeface="微軟正黑體" panose="020B0604030504040204" pitchFamily="34" charset="-120"/>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1040646"/>
            <a:ext cx="2254320" cy="217917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圖片 1"/>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5364088" y="987574"/>
            <a:ext cx="2304256" cy="2317932"/>
          </a:xfrm>
          <a:prstGeom prst="ellipse">
            <a:avLst/>
          </a:prstGeom>
          <a:ln>
            <a:noFill/>
          </a:ln>
          <a:effectLst>
            <a:softEdge rad="112500"/>
          </a:effectLst>
        </p:spPr>
      </p:pic>
    </p:spTree>
    <p:extLst>
      <p:ext uri="{BB962C8B-B14F-4D97-AF65-F5344CB8AC3E}">
        <p14:creationId xmlns:p14="http://schemas.microsoft.com/office/powerpoint/2010/main" val="315735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539552" y="267494"/>
            <a:ext cx="2236510" cy="707886"/>
          </a:xfrm>
          <a:prstGeom prst="rect">
            <a:avLst/>
          </a:prstGeom>
          <a:noFill/>
        </p:spPr>
        <p:txBody>
          <a:bodyPr wrap="none" rtlCol="0">
            <a:spAutoFit/>
          </a:bodyPr>
          <a:lstStyle/>
          <a:p>
            <a:r>
              <a:rPr lang="zh-TW" altLang="en-US" sz="4000" b="1" dirty="0" smtClean="0">
                <a:latin typeface="微軟正黑體" panose="020B0604030504040204" pitchFamily="34" charset="-120"/>
                <a:ea typeface="微軟正黑體" panose="020B0604030504040204" pitchFamily="34" charset="-120"/>
              </a:rPr>
              <a:t>故事意義</a:t>
            </a:r>
            <a:endParaRPr lang="en-US" altLang="zh-TW" sz="4000" b="1" dirty="0">
              <a:latin typeface="微軟正黑體" panose="020B0604030504040204" pitchFamily="34" charset="-120"/>
              <a:ea typeface="微軟正黑體" panose="020B0604030504040204" pitchFamily="34" charset="-120"/>
            </a:endParaRPr>
          </a:p>
        </p:txBody>
      </p:sp>
      <p:sp>
        <p:nvSpPr>
          <p:cNvPr id="3" name="文字方塊 2"/>
          <p:cNvSpPr txBox="1"/>
          <p:nvPr/>
        </p:nvSpPr>
        <p:spPr>
          <a:xfrm>
            <a:off x="683568" y="1131590"/>
            <a:ext cx="7776864" cy="3139321"/>
          </a:xfrm>
          <a:prstGeom prst="rect">
            <a:avLst/>
          </a:prstGeom>
          <a:noFill/>
        </p:spPr>
        <p:txBody>
          <a:bodyPr wrap="square" rtlCol="0">
            <a:spAutoFit/>
          </a:bodyPr>
          <a:lstStyle/>
          <a:p>
            <a:pPr>
              <a:defRPr sz="1800"/>
            </a:pPr>
            <a:r>
              <a:rPr lang="en-US" altLang="zh-TW" dirty="0" smtClean="0">
                <a:solidFill>
                  <a:srgbClr val="000000"/>
                </a:solidFill>
                <a:latin typeface="微軟正黑體" panose="020B0604030504040204" pitchFamily="34" charset="-120"/>
                <a:ea typeface="微軟正黑體" panose="020B0604030504040204" pitchFamily="34" charset="-120"/>
                <a:cs typeface="Mangal" pitchFamily="2"/>
              </a:rPr>
              <a:t>	</a:t>
            </a:r>
            <a:r>
              <a:rPr lang="zh-TW" altLang="en-US" dirty="0" smtClean="0">
                <a:solidFill>
                  <a:srgbClr val="000000"/>
                </a:solidFill>
                <a:latin typeface="微軟正黑體" panose="020B0604030504040204" pitchFamily="34" charset="-120"/>
                <a:ea typeface="微軟正黑體" panose="020B0604030504040204" pitchFamily="34" charset="-120"/>
                <a:cs typeface="Mangal" pitchFamily="2"/>
              </a:rPr>
              <a:t>從</a:t>
            </a:r>
            <a:r>
              <a:rPr lang="zh-TW" altLang="en-US" dirty="0">
                <a:solidFill>
                  <a:srgbClr val="000000"/>
                </a:solidFill>
                <a:latin typeface="微軟正黑體" panose="020B0604030504040204" pitchFamily="34" charset="-120"/>
                <a:ea typeface="微軟正黑體" panose="020B0604030504040204" pitchFamily="34" charset="-120"/>
                <a:cs typeface="Mangal" pitchFamily="2"/>
              </a:rPr>
              <a:t>科技的觀點來看，科技的發展是必然的，剛開始技術不夠成熟所造成的汙染也是無可避免的，除了錢這個誘因以外，我想就是國與國之間的競爭，所以我想任誰都無法完全避免，看起來很遙遠，卻存在於我們周遭，例如：核</a:t>
            </a:r>
            <a:r>
              <a:rPr lang="zh-TW" altLang="en-US" dirty="0" smtClean="0">
                <a:solidFill>
                  <a:srgbClr val="000000"/>
                </a:solidFill>
                <a:latin typeface="微軟正黑體" panose="020B0604030504040204" pitchFamily="34" charset="-120"/>
                <a:ea typeface="微軟正黑體" panose="020B0604030504040204" pitchFamily="34" charset="-120"/>
                <a:cs typeface="Mangal" pitchFamily="2"/>
              </a:rPr>
              <a:t>４</a:t>
            </a:r>
            <a:r>
              <a:rPr lang="zh-TW" altLang="en-US" dirty="0">
                <a:solidFill>
                  <a:srgbClr val="000000"/>
                </a:solidFill>
                <a:latin typeface="微軟正黑體" panose="020B0604030504040204" pitchFamily="34" charset="-120"/>
                <a:ea typeface="微軟正黑體" panose="020B0604030504040204" pitchFamily="34" charset="-120"/>
                <a:cs typeface="Mangal" pitchFamily="2"/>
              </a:rPr>
              <a:t>。</a:t>
            </a:r>
            <a:endParaRPr lang="en-US" altLang="zh-TW" dirty="0">
              <a:solidFill>
                <a:srgbClr val="000000"/>
              </a:solidFill>
              <a:latin typeface="微軟正黑體" panose="020B0604030504040204" pitchFamily="34" charset="-120"/>
              <a:ea typeface="微軟正黑體" panose="020B0604030504040204" pitchFamily="34" charset="-120"/>
              <a:cs typeface="Mangal" pitchFamily="2"/>
            </a:endParaRPr>
          </a:p>
          <a:p>
            <a:pPr>
              <a:defRPr sz="1800"/>
            </a:pPr>
            <a:r>
              <a:rPr lang="en-US" altLang="zh-TW" dirty="0" smtClean="0">
                <a:solidFill>
                  <a:srgbClr val="000000"/>
                </a:solidFill>
                <a:latin typeface="微軟正黑體" panose="020B0604030504040204" pitchFamily="34" charset="-120"/>
                <a:ea typeface="微軟正黑體" panose="020B0604030504040204" pitchFamily="34" charset="-120"/>
                <a:cs typeface="Mangal" pitchFamily="2"/>
              </a:rPr>
              <a:t>	</a:t>
            </a:r>
            <a:r>
              <a:rPr lang="zh-TW" altLang="en-US" dirty="0" smtClean="0">
                <a:solidFill>
                  <a:srgbClr val="000000"/>
                </a:solidFill>
                <a:latin typeface="微軟正黑體" panose="020B0604030504040204" pitchFamily="34" charset="-120"/>
                <a:ea typeface="微軟正黑體" panose="020B0604030504040204" pitchFamily="34" charset="-120"/>
                <a:cs typeface="Mangal" pitchFamily="2"/>
              </a:rPr>
              <a:t>從</a:t>
            </a:r>
            <a:r>
              <a:rPr lang="zh-TW" altLang="en-US" dirty="0">
                <a:solidFill>
                  <a:srgbClr val="000000"/>
                </a:solidFill>
                <a:latin typeface="微軟正黑體" panose="020B0604030504040204" pitchFamily="34" charset="-120"/>
                <a:ea typeface="微軟正黑體" panose="020B0604030504040204" pitchFamily="34" charset="-120"/>
                <a:cs typeface="Mangal" pitchFamily="2"/>
              </a:rPr>
              <a:t>經濟發展來看，男主角說服鎮民的手法也是利用錢這個因素，他以你們腳下有一筆龐大財富來吸引對天然氣開發過程不了解的鎮民，當然效果顯著。故事到了後半段，男主角到葉慈家談話的內容，關於男主角的故鄉，依靠工廠的小鎮因為工廠倒了而變得一文不值，可能讓男主角意識到天然氣挖完之後的小鎮，會變得這麼樣，又因為開採過程的汙染大自然，會不會形成連人都無法居住的環境。</a:t>
            </a:r>
          </a:p>
          <a:p>
            <a:pPr>
              <a:defRPr sz="1800"/>
            </a:pPr>
            <a:r>
              <a:rPr lang="en-US" altLang="zh-TW" dirty="0" smtClean="0">
                <a:solidFill>
                  <a:srgbClr val="000000"/>
                </a:solidFill>
                <a:latin typeface="微軟正黑體" panose="020B0604030504040204" pitchFamily="34" charset="-120"/>
                <a:ea typeface="微軟正黑體" panose="020B0604030504040204" pitchFamily="34" charset="-120"/>
                <a:cs typeface="Mangal" pitchFamily="2"/>
              </a:rPr>
              <a:t>	</a:t>
            </a:r>
            <a:r>
              <a:rPr lang="zh-TW" altLang="en-US" dirty="0" smtClean="0">
                <a:solidFill>
                  <a:srgbClr val="000000"/>
                </a:solidFill>
                <a:latin typeface="微軟正黑體" panose="020B0604030504040204" pitchFamily="34" charset="-120"/>
                <a:ea typeface="微軟正黑體" panose="020B0604030504040204" pitchFamily="34" charset="-120"/>
                <a:cs typeface="Mangal" pitchFamily="2"/>
              </a:rPr>
              <a:t>或許</a:t>
            </a:r>
            <a:r>
              <a:rPr lang="zh-TW" altLang="en-US" dirty="0">
                <a:solidFill>
                  <a:srgbClr val="000000"/>
                </a:solidFill>
                <a:latin typeface="微軟正黑體" panose="020B0604030504040204" pitchFamily="34" charset="-120"/>
                <a:ea typeface="微軟正黑體" panose="020B0604030504040204" pitchFamily="34" charset="-120"/>
                <a:cs typeface="Mangal" pitchFamily="2"/>
              </a:rPr>
              <a:t>穩定成熟的科技才能使得人類長期共存。</a:t>
            </a:r>
          </a:p>
        </p:txBody>
      </p:sp>
    </p:spTree>
    <p:extLst>
      <p:ext uri="{BB962C8B-B14F-4D97-AF65-F5344CB8AC3E}">
        <p14:creationId xmlns:p14="http://schemas.microsoft.com/office/powerpoint/2010/main" val="441184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65" t="20947"/>
          <a:stretch/>
        </p:blipFill>
        <p:spPr bwMode="auto">
          <a:xfrm>
            <a:off x="218591" y="1084443"/>
            <a:ext cx="3399632" cy="3104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圓角矩形 13"/>
          <p:cNvSpPr/>
          <p:nvPr/>
        </p:nvSpPr>
        <p:spPr>
          <a:xfrm>
            <a:off x="3995936" y="1160756"/>
            <a:ext cx="4752528" cy="546899"/>
          </a:xfrm>
          <a:prstGeom prst="round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dirty="0" smtClean="0">
                <a:solidFill>
                  <a:schemeClr val="tx1"/>
                </a:solidFill>
                <a:latin typeface="微軟正黑體" panose="020B0604030504040204" pitchFamily="34" charset="-120"/>
                <a:ea typeface="微軟正黑體" panose="020B0604030504040204" pitchFamily="34" charset="-120"/>
              </a:rPr>
              <a:t>適當科技（甘地、</a:t>
            </a:r>
            <a:r>
              <a:rPr lang="en-US" altLang="zh-TW" dirty="0" smtClean="0">
                <a:solidFill>
                  <a:schemeClr val="tx1"/>
                </a:solidFill>
                <a:latin typeface="微軟正黑體" panose="020B0604030504040204" pitchFamily="34" charset="-120"/>
                <a:ea typeface="微軟正黑體" panose="020B0604030504040204" pitchFamily="34" charset="-120"/>
              </a:rPr>
              <a:t>E.</a:t>
            </a:r>
            <a:r>
              <a:rPr lang="zh-TW" altLang="en-US" dirty="0" smtClean="0">
                <a:solidFill>
                  <a:schemeClr val="tx1"/>
                </a:solidFill>
                <a:latin typeface="微軟正黑體" panose="020B0604030504040204" pitchFamily="34" charset="-120"/>
                <a:ea typeface="微軟正黑體" panose="020B0604030504040204" pitchFamily="34" charset="-120"/>
              </a:rPr>
              <a:t> </a:t>
            </a:r>
            <a:r>
              <a:rPr lang="en-US" altLang="zh-TW" dirty="0" smtClean="0">
                <a:solidFill>
                  <a:schemeClr val="tx1"/>
                </a:solidFill>
                <a:latin typeface="微軟正黑體" panose="020B0604030504040204" pitchFamily="34" charset="-120"/>
                <a:ea typeface="微軟正黑體" panose="020B0604030504040204" pitchFamily="34" charset="-120"/>
              </a:rPr>
              <a:t>Schumacher</a:t>
            </a:r>
            <a:r>
              <a:rPr lang="zh-TW" altLang="en-US" dirty="0" smtClean="0">
                <a:solidFill>
                  <a:schemeClr val="tx1"/>
                </a:solidFill>
                <a:latin typeface="微軟正黑體" panose="020B0604030504040204" pitchFamily="34" charset="-120"/>
                <a:ea typeface="微軟正黑體" panose="020B0604030504040204" pitchFamily="34" charset="-120"/>
              </a:rPr>
              <a:t>）：</a:t>
            </a:r>
            <a:endParaRPr lang="en-US" altLang="zh-TW" dirty="0" smtClean="0">
              <a:solidFill>
                <a:schemeClr val="tx1"/>
              </a:solidFill>
              <a:latin typeface="微軟正黑體" panose="020B0604030504040204" pitchFamily="34" charset="-120"/>
              <a:ea typeface="微軟正黑體" panose="020B0604030504040204" pitchFamily="34" charset="-120"/>
            </a:endParaRPr>
          </a:p>
          <a:p>
            <a:r>
              <a:rPr lang="zh-TW" altLang="en-US" dirty="0" smtClean="0">
                <a:solidFill>
                  <a:schemeClr val="tx1"/>
                </a:solidFill>
                <a:latin typeface="微軟正黑體" panose="020B0604030504040204" pitchFamily="34" charset="-120"/>
                <a:ea typeface="微軟正黑體" panose="020B0604030504040204" pitchFamily="34" charset="-120"/>
              </a:rPr>
              <a:t>某些科技讓採行民主政治形式較為可能。</a:t>
            </a:r>
            <a:endParaRPr lang="en-US" altLang="zh-TW" dirty="0" smtClean="0">
              <a:solidFill>
                <a:schemeClr val="tx1"/>
              </a:solidFill>
              <a:latin typeface="微軟正黑體" panose="020B0604030504040204" pitchFamily="34" charset="-120"/>
              <a:ea typeface="微軟正黑體" panose="020B0604030504040204" pitchFamily="34" charset="-120"/>
            </a:endParaRPr>
          </a:p>
        </p:txBody>
      </p:sp>
      <p:sp>
        <p:nvSpPr>
          <p:cNvPr id="15" name="圓角矩形 14"/>
          <p:cNvSpPr/>
          <p:nvPr/>
        </p:nvSpPr>
        <p:spPr>
          <a:xfrm>
            <a:off x="3995936" y="1821955"/>
            <a:ext cx="4752528" cy="546899"/>
          </a:xfrm>
          <a:prstGeom prst="round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dirty="0" smtClean="0">
                <a:solidFill>
                  <a:schemeClr val="tx1"/>
                </a:solidFill>
                <a:latin typeface="微軟正黑體" panose="020B0604030504040204" pitchFamily="34" charset="-120"/>
                <a:ea typeface="微軟正黑體" panose="020B0604030504040204" pitchFamily="34" charset="-120"/>
              </a:rPr>
              <a:t>自給自足：強化參與，適度能源需求與便利。</a:t>
            </a:r>
            <a:endParaRPr lang="en-US" altLang="zh-TW" dirty="0" smtClean="0">
              <a:solidFill>
                <a:schemeClr val="tx1"/>
              </a:solidFill>
              <a:latin typeface="微軟正黑體" panose="020B0604030504040204" pitchFamily="34" charset="-120"/>
              <a:ea typeface="微軟正黑體" panose="020B0604030504040204" pitchFamily="34" charset="-120"/>
            </a:endParaRPr>
          </a:p>
        </p:txBody>
      </p:sp>
      <p:sp>
        <p:nvSpPr>
          <p:cNvPr id="16" name="圓角矩形 15"/>
          <p:cNvSpPr/>
          <p:nvPr/>
        </p:nvSpPr>
        <p:spPr>
          <a:xfrm>
            <a:off x="3995936" y="2510905"/>
            <a:ext cx="4752528" cy="546899"/>
          </a:xfrm>
          <a:prstGeom prst="round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dirty="0" smtClean="0">
                <a:solidFill>
                  <a:schemeClr val="tx1"/>
                </a:solidFill>
                <a:latin typeface="微軟正黑體" panose="020B0604030504040204" pitchFamily="34" charset="-120"/>
                <a:ea typeface="微軟正黑體" panose="020B0604030504040204" pitchFamily="34" charset="-120"/>
              </a:rPr>
              <a:t>因為沒有特別安全性問題，沒有大型系統網絡，不需要大型組織。</a:t>
            </a:r>
            <a:endParaRPr lang="en-US" altLang="zh-TW" dirty="0" smtClean="0">
              <a:solidFill>
                <a:schemeClr val="tx1"/>
              </a:solidFill>
              <a:latin typeface="微軟正黑體" panose="020B0604030504040204" pitchFamily="34" charset="-120"/>
              <a:ea typeface="微軟正黑體" panose="020B0604030504040204" pitchFamily="34" charset="-120"/>
            </a:endParaRPr>
          </a:p>
        </p:txBody>
      </p:sp>
      <p:sp>
        <p:nvSpPr>
          <p:cNvPr id="17" name="圓角矩形 16"/>
          <p:cNvSpPr/>
          <p:nvPr/>
        </p:nvSpPr>
        <p:spPr>
          <a:xfrm>
            <a:off x="3995936" y="3212983"/>
            <a:ext cx="4752528" cy="546899"/>
          </a:xfrm>
          <a:prstGeom prst="round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dirty="0" smtClean="0">
                <a:solidFill>
                  <a:schemeClr val="tx1"/>
                </a:solidFill>
                <a:latin typeface="微軟正黑體" panose="020B0604030504040204" pitchFamily="34" charset="-120"/>
                <a:ea typeface="微軟正黑體" panose="020B0604030504040204" pitchFamily="34" charset="-120"/>
              </a:rPr>
              <a:t>跟草根民主較有親和力</a:t>
            </a:r>
            <a:endParaRPr lang="en-US" altLang="zh-TW" dirty="0" smtClean="0">
              <a:solidFill>
                <a:schemeClr val="tx1"/>
              </a:solidFill>
              <a:latin typeface="微軟正黑體" panose="020B0604030504040204" pitchFamily="34" charset="-120"/>
              <a:ea typeface="微軟正黑體" panose="020B0604030504040204" pitchFamily="34" charset="-120"/>
            </a:endParaRPr>
          </a:p>
        </p:txBody>
      </p:sp>
      <p:sp>
        <p:nvSpPr>
          <p:cNvPr id="18" name="圓角矩形 17"/>
          <p:cNvSpPr/>
          <p:nvPr/>
        </p:nvSpPr>
        <p:spPr>
          <a:xfrm>
            <a:off x="251520" y="4029932"/>
            <a:ext cx="8725330" cy="64807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r>
              <a:rPr lang="zh-TW" altLang="en-US" b="1" dirty="0">
                <a:latin typeface="微軟正黑體" panose="020B0604030504040204" pitchFamily="34" charset="-120"/>
                <a:ea typeface="微軟正黑體" panose="020B0604030504040204" pitchFamily="34" charset="-120"/>
              </a:rPr>
              <a:t>小就是美的科學技術理念，這樣才可以讓小社群直接參與，也就是適當科技的理念。</a:t>
            </a:r>
          </a:p>
        </p:txBody>
      </p:sp>
      <p:sp>
        <p:nvSpPr>
          <p:cNvPr id="5" name="文字方塊 4"/>
          <p:cNvSpPr txBox="1"/>
          <p:nvPr/>
        </p:nvSpPr>
        <p:spPr>
          <a:xfrm>
            <a:off x="539552" y="267494"/>
            <a:ext cx="3262432" cy="707886"/>
          </a:xfrm>
          <a:prstGeom prst="rect">
            <a:avLst/>
          </a:prstGeom>
          <a:noFill/>
        </p:spPr>
        <p:txBody>
          <a:bodyPr wrap="none" rtlCol="0">
            <a:spAutoFit/>
          </a:bodyPr>
          <a:lstStyle/>
          <a:p>
            <a:r>
              <a:rPr lang="zh-TW" altLang="en-US" sz="4000" b="1" dirty="0">
                <a:latin typeface="微軟正黑體" panose="020B0604030504040204" pitchFamily="34" charset="-120"/>
                <a:ea typeface="微軟正黑體" panose="020B0604030504040204" pitchFamily="34" charset="-120"/>
              </a:rPr>
              <a:t>適當科技定義</a:t>
            </a:r>
            <a:endParaRPr lang="zh-TW" altLang="en-US" sz="4000" dirty="0"/>
          </a:p>
        </p:txBody>
      </p:sp>
    </p:spTree>
    <p:extLst>
      <p:ext uri="{BB962C8B-B14F-4D97-AF65-F5344CB8AC3E}">
        <p14:creationId xmlns:p14="http://schemas.microsoft.com/office/powerpoint/2010/main" val="8807532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20" r="1373"/>
          <a:stretch/>
        </p:blipFill>
        <p:spPr bwMode="auto">
          <a:xfrm>
            <a:off x="107504" y="1853000"/>
            <a:ext cx="8928992" cy="3140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文字方塊 6"/>
          <p:cNvSpPr txBox="1"/>
          <p:nvPr/>
        </p:nvSpPr>
        <p:spPr>
          <a:xfrm>
            <a:off x="539552" y="267494"/>
            <a:ext cx="1723549" cy="707886"/>
          </a:xfrm>
          <a:prstGeom prst="rect">
            <a:avLst/>
          </a:prstGeom>
          <a:noFill/>
        </p:spPr>
        <p:txBody>
          <a:bodyPr wrap="none" rtlCol="0">
            <a:spAutoFit/>
          </a:bodyPr>
          <a:lstStyle/>
          <a:p>
            <a:r>
              <a:rPr lang="zh-TW" altLang="zh-TW" sz="4000" b="1" dirty="0">
                <a:latin typeface="微軟正黑體" panose="020B0604030504040204" pitchFamily="34" charset="-120"/>
                <a:ea typeface="微軟正黑體" panose="020B0604030504040204" pitchFamily="34" charset="-120"/>
              </a:rPr>
              <a:t>天然氣</a:t>
            </a:r>
            <a:endParaRPr lang="zh-TW" altLang="en-US" sz="4000" dirty="0"/>
          </a:p>
        </p:txBody>
      </p:sp>
      <p:sp>
        <p:nvSpPr>
          <p:cNvPr id="9" name="文字方塊 8"/>
          <p:cNvSpPr txBox="1"/>
          <p:nvPr/>
        </p:nvSpPr>
        <p:spPr>
          <a:xfrm>
            <a:off x="467544" y="975380"/>
            <a:ext cx="8208912" cy="923330"/>
          </a:xfrm>
          <a:prstGeom prst="rect">
            <a:avLst/>
          </a:prstGeom>
          <a:noFill/>
        </p:spPr>
        <p:txBody>
          <a:bodyPr wrap="square" rtlCol="0">
            <a:spAutoFit/>
          </a:bodyPr>
          <a:lstStyle/>
          <a:p>
            <a:r>
              <a:rPr lang="zh-TW" altLang="en-US" b="1" dirty="0" smtClean="0">
                <a:solidFill>
                  <a:srgbClr val="FF0000"/>
                </a:solidFill>
                <a:latin typeface="微軟正黑體" panose="020B0604030504040204" pitchFamily="34" charset="-120"/>
                <a:ea typeface="微軟正黑體" panose="020B0604030504040204" pitchFamily="34" charset="-120"/>
              </a:rPr>
              <a:t>天然氣 </a:t>
            </a:r>
            <a:r>
              <a:rPr lang="zh-TW" altLang="en-US" dirty="0" smtClean="0">
                <a:latin typeface="微軟正黑體" panose="020B0604030504040204" pitchFamily="34" charset="-120"/>
                <a:ea typeface="微軟正黑體" panose="020B0604030504040204" pitchFamily="34" charset="-120"/>
              </a:rPr>
              <a:t>是</a:t>
            </a:r>
            <a:r>
              <a:rPr lang="zh-TW" altLang="en-US" dirty="0">
                <a:latin typeface="微軟正黑體" panose="020B0604030504040204" pitchFamily="34" charset="-120"/>
                <a:ea typeface="微軟正黑體" panose="020B0604030504040204" pitchFamily="34" charset="-120"/>
              </a:rPr>
              <a:t>一種主要由甲烷組成的氣態化石燃料。</a:t>
            </a:r>
            <a:endParaRPr lang="en-US" altLang="zh-TW" dirty="0">
              <a:latin typeface="微軟正黑體" panose="020B0604030504040204" pitchFamily="34" charset="-120"/>
              <a:ea typeface="微軟正黑體" panose="020B0604030504040204" pitchFamily="34" charset="-120"/>
            </a:endParaRPr>
          </a:p>
          <a:p>
            <a:r>
              <a:rPr lang="zh-TW" altLang="en-US" dirty="0" smtClean="0">
                <a:latin typeface="微軟正黑體" panose="020B0604030504040204" pitchFamily="34" charset="-120"/>
                <a:ea typeface="微軟正黑體" panose="020B0604030504040204" pitchFamily="34" charset="-120"/>
              </a:rPr>
              <a:t>成分：甲烷</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CH</a:t>
            </a:r>
            <a:r>
              <a:rPr lang="en-US" altLang="zh-TW" baseline="-25000" dirty="0">
                <a:latin typeface="微軟正黑體" panose="020B0604030504040204" pitchFamily="34" charset="-120"/>
                <a:ea typeface="微軟正黑體" panose="020B0604030504040204" pitchFamily="34" charset="-120"/>
              </a:rPr>
              <a:t>4</a:t>
            </a:r>
            <a:r>
              <a:rPr lang="zh-TW" altLang="en-US" dirty="0">
                <a:latin typeface="微軟正黑體" panose="020B0604030504040204" pitchFamily="34" charset="-120"/>
                <a:ea typeface="微軟正黑體" panose="020B0604030504040204" pitchFamily="34" charset="-120"/>
              </a:rPr>
              <a:t>）</a:t>
            </a:r>
            <a:r>
              <a:rPr lang="zh-TW" altLang="pt-BR" dirty="0">
                <a:latin typeface="微軟正黑體" panose="020B0604030504040204" pitchFamily="34" charset="-120"/>
                <a:ea typeface="微軟正黑體" panose="020B0604030504040204" pitchFamily="34" charset="-120"/>
              </a:rPr>
              <a:t>乙烷（</a:t>
            </a:r>
            <a:r>
              <a:rPr lang="pt-BR" altLang="zh-TW" dirty="0">
                <a:latin typeface="微軟正黑體" panose="020B0604030504040204" pitchFamily="34" charset="-120"/>
                <a:ea typeface="微軟正黑體" panose="020B0604030504040204" pitchFamily="34" charset="-120"/>
              </a:rPr>
              <a:t>C</a:t>
            </a:r>
            <a:r>
              <a:rPr lang="pt-BR" altLang="zh-TW" baseline="-25000" dirty="0">
                <a:latin typeface="微軟正黑體" panose="020B0604030504040204" pitchFamily="34" charset="-120"/>
                <a:ea typeface="微軟正黑體" panose="020B0604030504040204" pitchFamily="34" charset="-120"/>
              </a:rPr>
              <a:t>2</a:t>
            </a:r>
            <a:r>
              <a:rPr lang="pt-BR" altLang="zh-TW" dirty="0">
                <a:latin typeface="微軟正黑體" panose="020B0604030504040204" pitchFamily="34" charset="-120"/>
                <a:ea typeface="微軟正黑體" panose="020B0604030504040204" pitchFamily="34" charset="-120"/>
              </a:rPr>
              <a:t>H</a:t>
            </a:r>
            <a:r>
              <a:rPr lang="pt-BR" altLang="zh-TW" baseline="-25000" dirty="0">
                <a:latin typeface="微軟正黑體" panose="020B0604030504040204" pitchFamily="34" charset="-120"/>
                <a:ea typeface="微軟正黑體" panose="020B0604030504040204" pitchFamily="34" charset="-120"/>
              </a:rPr>
              <a:t>6</a:t>
            </a:r>
            <a:r>
              <a:rPr lang="zh-TW" altLang="pt-BR" dirty="0">
                <a:latin typeface="微軟正黑體" panose="020B0604030504040204" pitchFamily="34" charset="-120"/>
                <a:ea typeface="微軟正黑體" panose="020B0604030504040204" pitchFamily="34" charset="-120"/>
              </a:rPr>
              <a:t>）、丙烷（</a:t>
            </a:r>
            <a:r>
              <a:rPr lang="pt-BR" altLang="zh-TW" dirty="0">
                <a:latin typeface="微軟正黑體" panose="020B0604030504040204" pitchFamily="34" charset="-120"/>
                <a:ea typeface="微軟正黑體" panose="020B0604030504040204" pitchFamily="34" charset="-120"/>
              </a:rPr>
              <a:t>C</a:t>
            </a:r>
            <a:r>
              <a:rPr lang="pt-BR" altLang="zh-TW" baseline="-25000" dirty="0">
                <a:latin typeface="微軟正黑體" panose="020B0604030504040204" pitchFamily="34" charset="-120"/>
                <a:ea typeface="微軟正黑體" panose="020B0604030504040204" pitchFamily="34" charset="-120"/>
              </a:rPr>
              <a:t>3</a:t>
            </a:r>
            <a:r>
              <a:rPr lang="pt-BR" altLang="zh-TW" dirty="0">
                <a:latin typeface="微軟正黑體" panose="020B0604030504040204" pitchFamily="34" charset="-120"/>
                <a:ea typeface="微軟正黑體" panose="020B0604030504040204" pitchFamily="34" charset="-120"/>
              </a:rPr>
              <a:t>H</a:t>
            </a:r>
            <a:r>
              <a:rPr lang="pt-BR" altLang="zh-TW" baseline="-25000" dirty="0">
                <a:latin typeface="微軟正黑體" panose="020B0604030504040204" pitchFamily="34" charset="-120"/>
                <a:ea typeface="微軟正黑體" panose="020B0604030504040204" pitchFamily="34" charset="-120"/>
              </a:rPr>
              <a:t>8</a:t>
            </a:r>
            <a:r>
              <a:rPr lang="zh-TW" altLang="pt-BR" dirty="0">
                <a:latin typeface="微軟正黑體" panose="020B0604030504040204" pitchFamily="34" charset="-120"/>
                <a:ea typeface="微軟正黑體" panose="020B0604030504040204" pitchFamily="34" charset="-120"/>
              </a:rPr>
              <a:t>）和丁烷（</a:t>
            </a:r>
            <a:r>
              <a:rPr lang="pt-BR" altLang="zh-TW" dirty="0">
                <a:latin typeface="微軟正黑體" panose="020B0604030504040204" pitchFamily="34" charset="-120"/>
                <a:ea typeface="微軟正黑體" panose="020B0604030504040204" pitchFamily="34" charset="-120"/>
              </a:rPr>
              <a:t>C</a:t>
            </a:r>
            <a:r>
              <a:rPr lang="pt-BR" altLang="zh-TW" baseline="-25000" dirty="0">
                <a:latin typeface="微軟正黑體" panose="020B0604030504040204" pitchFamily="34" charset="-120"/>
                <a:ea typeface="微軟正黑體" panose="020B0604030504040204" pitchFamily="34" charset="-120"/>
              </a:rPr>
              <a:t>4</a:t>
            </a:r>
            <a:r>
              <a:rPr lang="pt-BR" altLang="zh-TW" dirty="0">
                <a:latin typeface="微軟正黑體" panose="020B0604030504040204" pitchFamily="34" charset="-120"/>
                <a:ea typeface="微軟正黑體" panose="020B0604030504040204" pitchFamily="34" charset="-120"/>
              </a:rPr>
              <a:t>H</a:t>
            </a:r>
            <a:r>
              <a:rPr lang="pt-BR" altLang="zh-TW" baseline="-25000" dirty="0">
                <a:latin typeface="微軟正黑體" panose="020B0604030504040204" pitchFamily="34" charset="-120"/>
                <a:ea typeface="微軟正黑體" panose="020B0604030504040204" pitchFamily="34" charset="-120"/>
              </a:rPr>
              <a:t>10</a:t>
            </a:r>
            <a:r>
              <a:rPr lang="zh-TW" altLang="pt-BR"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二氧化碳         </a:t>
            </a:r>
            <a:endParaRPr lang="en-US" altLang="zh-TW" dirty="0" smtClean="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 </a:t>
            </a:r>
            <a:r>
              <a:rPr lang="zh-TW" altLang="en-US" dirty="0" smtClean="0">
                <a:latin typeface="微軟正黑體" panose="020B0604030504040204" pitchFamily="34" charset="-120"/>
                <a:ea typeface="微軟正黑體" panose="020B0604030504040204" pitchFamily="34" charset="-120"/>
              </a:rPr>
              <a:t>           和硫化氫</a:t>
            </a:r>
            <a:endParaRPr lang="zh-TW" altLang="en-US" dirty="0"/>
          </a:p>
        </p:txBody>
      </p:sp>
      <p:sp>
        <p:nvSpPr>
          <p:cNvPr id="10" name="文字方塊 9"/>
          <p:cNvSpPr txBox="1"/>
          <p:nvPr/>
        </p:nvSpPr>
        <p:spPr>
          <a:xfrm>
            <a:off x="6377829" y="4731990"/>
            <a:ext cx="2699792" cy="584775"/>
          </a:xfrm>
          <a:prstGeom prst="rect">
            <a:avLst/>
          </a:prstGeom>
          <a:noFill/>
        </p:spPr>
        <p:txBody>
          <a:bodyPr wrap="square" rtlCol="0">
            <a:spAutoFit/>
          </a:bodyPr>
          <a:lstStyle/>
          <a:p>
            <a:r>
              <a:rPr lang="zh-TW" altLang="en-US" sz="1400" dirty="0">
                <a:latin typeface="微軟正黑體" panose="020B0604030504040204" pitchFamily="34" charset="-120"/>
                <a:ea typeface="微軟正黑體" panose="020B0604030504040204" pitchFamily="34" charset="-120"/>
              </a:rPr>
              <a:t>來源</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 </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世界天然氣產量圖</a:t>
            </a:r>
            <a:r>
              <a:rPr lang="en-US" altLang="zh-TW" sz="1400" dirty="0">
                <a:latin typeface="微軟正黑體" panose="020B0604030504040204" pitchFamily="34" charset="-120"/>
                <a:ea typeface="微軟正黑體" panose="020B0604030504040204" pitchFamily="34" charset="-120"/>
              </a:rPr>
              <a:t>)</a:t>
            </a:r>
            <a:endParaRPr lang="zh-TW" altLang="en-US" sz="1400" dirty="0">
              <a:latin typeface="微軟正黑體" panose="020B0604030504040204" pitchFamily="34" charset="-120"/>
              <a:ea typeface="微軟正黑體" panose="020B0604030504040204" pitchFamily="34" charset="-120"/>
            </a:endParaRPr>
          </a:p>
          <a:p>
            <a:endParaRPr lang="zh-TW" altLang="en-US" dirty="0"/>
          </a:p>
        </p:txBody>
      </p:sp>
    </p:spTree>
    <p:extLst>
      <p:ext uri="{BB962C8B-B14F-4D97-AF65-F5344CB8AC3E}">
        <p14:creationId xmlns:p14="http://schemas.microsoft.com/office/powerpoint/2010/main" val="13367335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Casper\Desktop\about-pic-7.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059582"/>
            <a:ext cx="5929109" cy="3816424"/>
          </a:xfrm>
          <a:prstGeom prst="rect">
            <a:avLst/>
          </a:prstGeom>
          <a:noFill/>
          <a:extLst>
            <a:ext uri="{909E8E84-426E-40DD-AFC4-6F175D3DCCD1}">
              <a14:hiddenFill xmlns:a14="http://schemas.microsoft.com/office/drawing/2010/main">
                <a:solidFill>
                  <a:srgbClr val="FFFFFF"/>
                </a:solidFill>
              </a14:hiddenFill>
            </a:ext>
          </a:extLst>
        </p:spPr>
      </p:pic>
      <p:sp>
        <p:nvSpPr>
          <p:cNvPr id="7" name="文字方塊 6"/>
          <p:cNvSpPr txBox="1"/>
          <p:nvPr/>
        </p:nvSpPr>
        <p:spPr>
          <a:xfrm>
            <a:off x="539552" y="267494"/>
            <a:ext cx="2236510" cy="707886"/>
          </a:xfrm>
          <a:prstGeom prst="rect">
            <a:avLst/>
          </a:prstGeom>
          <a:noFill/>
        </p:spPr>
        <p:txBody>
          <a:bodyPr wrap="none" rtlCol="0">
            <a:spAutoFit/>
          </a:bodyPr>
          <a:lstStyle/>
          <a:p>
            <a:r>
              <a:rPr lang="zh-TW" altLang="zh-TW" sz="4000" b="1" dirty="0">
                <a:latin typeface="微軟正黑體" panose="020B0604030504040204" pitchFamily="34" charset="-120"/>
                <a:ea typeface="微軟正黑體" panose="020B0604030504040204" pitchFamily="34" charset="-120"/>
              </a:rPr>
              <a:t>水力壓裂</a:t>
            </a:r>
            <a:endParaRPr lang="zh-TW" altLang="en-US" sz="4000" dirty="0"/>
          </a:p>
        </p:txBody>
      </p:sp>
    </p:spTree>
    <p:extLst>
      <p:ext uri="{BB962C8B-B14F-4D97-AF65-F5344CB8AC3E}">
        <p14:creationId xmlns:p14="http://schemas.microsoft.com/office/powerpoint/2010/main" val="28745696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374</TotalTime>
  <Words>655</Words>
  <Application>Microsoft Office PowerPoint</Application>
  <PresentationFormat>如螢幕大小 (16:9)</PresentationFormat>
  <Paragraphs>124</Paragraphs>
  <Slides>13</Slides>
  <Notes>1</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13</vt:i4>
      </vt:variant>
    </vt:vector>
  </HeadingPairs>
  <TitlesOfParts>
    <vt:vector size="20" baseType="lpstr">
      <vt:lpstr>Mangal</vt:lpstr>
      <vt:lpstr>微軟正黑體</vt:lpstr>
      <vt:lpstr>新細明體</vt:lpstr>
      <vt:lpstr>Arial</vt:lpstr>
      <vt:lpstr>Calibri</vt:lpstr>
      <vt:lpstr>Wingdings</vt: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Casper</dc:creator>
  <cp:lastModifiedBy>Administrator</cp:lastModifiedBy>
  <cp:revision>41</cp:revision>
  <dcterms:created xsi:type="dcterms:W3CDTF">2016-01-03T05:11:41Z</dcterms:created>
  <dcterms:modified xsi:type="dcterms:W3CDTF">2016-01-09T16:45:40Z</dcterms:modified>
</cp:coreProperties>
</file>