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DFFA-9E11-43CF-B693-6B8F580CA6E4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07D59-7238-4C39-B121-C63F38ECC42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16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11F2BB-48C1-4360-B61A-AED644EC94C9}" type="slidenum">
              <a:rPr lang="zh-TW" altLang="en-US" smtClean="0"/>
              <a:pPr/>
              <a:t>3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smtClean="0"/>
          </a:p>
        </p:txBody>
      </p:sp>
      <p:sp>
        <p:nvSpPr>
          <p:cNvPr id="737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C0E59E-3DAE-4588-96E8-16C74ED43488}" type="slidenum">
              <a:rPr lang="zh-TW" altLang="en-US" smtClean="0"/>
              <a:pPr/>
              <a:t>5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b="1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3E1B-1B88-4C6E-9F03-4947F4A79CA4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4271-F7D9-46AB-9989-4BC2AEC18E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3E1B-1B88-4C6E-9F03-4947F4A79CA4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4271-F7D9-46AB-9989-4BC2AEC18E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3E1B-1B88-4C6E-9F03-4947F4A79CA4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4271-F7D9-46AB-9989-4BC2AEC18E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3E1B-1B88-4C6E-9F03-4947F4A79CA4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4271-F7D9-46AB-9989-4BC2AEC18E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3E1B-1B88-4C6E-9F03-4947F4A79CA4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4271-F7D9-46AB-9989-4BC2AEC18E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3E1B-1B88-4C6E-9F03-4947F4A79CA4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4271-F7D9-46AB-9989-4BC2AEC18E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3E1B-1B88-4C6E-9F03-4947F4A79CA4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4271-F7D9-46AB-9989-4BC2AEC18E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3E1B-1B88-4C6E-9F03-4947F4A79CA4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4271-F7D9-46AB-9989-4BC2AEC18E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3E1B-1B88-4C6E-9F03-4947F4A79CA4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4271-F7D9-46AB-9989-4BC2AEC18E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3E1B-1B88-4C6E-9F03-4947F4A79CA4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4271-F7D9-46AB-9989-4BC2AEC18E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3E1B-1B88-4C6E-9F03-4947F4A79CA4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64271-F7D9-46AB-9989-4BC2AEC18E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33E1B-1B88-4C6E-9F03-4947F4A79CA4}" type="datetimeFigureOut">
              <a:rPr lang="zh-TW" altLang="en-US" smtClean="0"/>
              <a:t>2012/8/8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64271-F7D9-46AB-9989-4BC2AEC18EB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圖片 3" descr="PPT背景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0" y="1773238"/>
            <a:ext cx="8748713" cy="143986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7652" name="標題 4"/>
          <p:cNvSpPr>
            <a:spLocks noGrp="1"/>
          </p:cNvSpPr>
          <p:nvPr>
            <p:ph type="title"/>
          </p:nvPr>
        </p:nvSpPr>
        <p:spPr>
          <a:xfrm>
            <a:off x="684213" y="1916113"/>
            <a:ext cx="7772400" cy="1362075"/>
          </a:xfrm>
        </p:spPr>
        <p:txBody>
          <a:bodyPr/>
          <a:lstStyle/>
          <a:p>
            <a:pPr marL="342900" indent="-342900"/>
            <a:r>
              <a:rPr lang="zh-TW" altLang="en-US" sz="6000" cap="none" smtClean="0"/>
              <a:t>我的另類家人</a:t>
            </a:r>
            <a:endParaRPr lang="zh-TW" altLang="en-US" sz="6000" b="0" cap="none" smtClean="0"/>
          </a:p>
        </p:txBody>
      </p:sp>
      <p:sp>
        <p:nvSpPr>
          <p:cNvPr id="27653" name="文字版面配置區 5"/>
          <p:cNvSpPr>
            <a:spLocks noGrp="1"/>
          </p:cNvSpPr>
          <p:nvPr>
            <p:ph type="body" idx="1"/>
          </p:nvPr>
        </p:nvSpPr>
        <p:spPr>
          <a:xfrm>
            <a:off x="611188" y="3644900"/>
            <a:ext cx="7200900" cy="720725"/>
          </a:xfrm>
        </p:spPr>
        <p:txBody>
          <a:bodyPr/>
          <a:lstStyle/>
          <a:p>
            <a:pPr algn="r"/>
            <a:r>
              <a:rPr lang="zh-TW" altLang="en-US" sz="4000" b="1" smtClean="0"/>
              <a:t>隱地</a:t>
            </a:r>
            <a:endParaRPr lang="zh-TW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圖片 3" descr="PPT背景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04087" cy="631825"/>
          </a:xfrm>
        </p:spPr>
        <p:txBody>
          <a:bodyPr/>
          <a:lstStyle/>
          <a:p>
            <a:endParaRPr lang="zh-TW" altLang="en-US" sz="3200" smtClean="0"/>
          </a:p>
        </p:txBody>
      </p:sp>
      <p:sp>
        <p:nvSpPr>
          <p:cNvPr id="6" name="矩形 5"/>
          <p:cNvSpPr/>
          <p:nvPr/>
        </p:nvSpPr>
        <p:spPr>
          <a:xfrm>
            <a:off x="0" y="1557338"/>
            <a:ext cx="9144000" cy="223202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4005263"/>
            <a:ext cx="8001000" cy="1738312"/>
          </a:xfrm>
        </p:spPr>
        <p:txBody>
          <a:bodyPr>
            <a:normAutofit fontScale="92500"/>
          </a:bodyPr>
          <a:lstStyle/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zh-TW" altLang="en-US" smtClean="0">
                <a:latin typeface="細明體" pitchFamily="49" charset="-120"/>
                <a:ea typeface="細明體" pitchFamily="49" charset="-120"/>
              </a:rPr>
              <a:t>文學喚醒了「物」、「我」沉睡的眼睛</a:t>
            </a:r>
          </a:p>
          <a:p>
            <a:pPr algn="ctr">
              <a:lnSpc>
                <a:spcPct val="170000"/>
              </a:lnSpc>
              <a:buFont typeface="Wingdings" pitchFamily="2" charset="2"/>
              <a:buNone/>
            </a:pPr>
            <a:r>
              <a:rPr lang="zh-TW" altLang="en-US" smtClean="0">
                <a:latin typeface="細明體" pitchFamily="49" charset="-120"/>
                <a:ea typeface="細明體" pitchFamily="49" charset="-120"/>
              </a:rPr>
              <a:t>文學創造了「心」 、 「物」的深情對話</a:t>
            </a:r>
          </a:p>
        </p:txBody>
      </p:sp>
      <p:sp>
        <p:nvSpPr>
          <p:cNvPr id="36870" name="矩形 4"/>
          <p:cNvSpPr>
            <a:spLocks noChangeArrowheads="1"/>
          </p:cNvSpPr>
          <p:nvPr/>
        </p:nvSpPr>
        <p:spPr bwMode="auto">
          <a:xfrm>
            <a:off x="5148263" y="158750"/>
            <a:ext cx="386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2400" b="1">
                <a:solidFill>
                  <a:srgbClr val="002060"/>
                </a:solidFill>
              </a:rPr>
              <a:t>〈</a:t>
            </a:r>
            <a:r>
              <a:rPr lang="zh-TW" altLang="en-US" sz="2400" b="1">
                <a:solidFill>
                  <a:srgbClr val="002060"/>
                </a:solidFill>
              </a:rPr>
              <a:t>我的另類家人 </a:t>
            </a:r>
            <a:r>
              <a:rPr lang="en-US" altLang="zh-TW" sz="2400" b="1">
                <a:solidFill>
                  <a:srgbClr val="002060"/>
                </a:solidFill>
              </a:rPr>
              <a:t>〉</a:t>
            </a:r>
            <a:endParaRPr lang="zh-TW" altLang="en-US" sz="2400" b="1">
              <a:solidFill>
                <a:srgbClr val="002060"/>
              </a:solidFill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195513" y="2033588"/>
            <a:ext cx="51133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zh-TW" altLang="en-US" sz="3200" b="1"/>
              <a:t>你觀察過你的另類家人嗎？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zh-TW" altLang="en-US" sz="3200" b="1"/>
              <a:t>來說說他的故事！</a:t>
            </a:r>
            <a:endParaRPr kumimoji="0" lang="zh-TW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圖片 3" descr="PPT背景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群組 4"/>
          <p:cNvGrpSpPr>
            <a:grpSpLocks/>
          </p:cNvGrpSpPr>
          <p:nvPr/>
        </p:nvGrpSpPr>
        <p:grpSpPr bwMode="auto">
          <a:xfrm>
            <a:off x="0" y="0"/>
            <a:ext cx="8748713" cy="1439863"/>
            <a:chOff x="0" y="0"/>
            <a:chExt cx="8748464" cy="1440160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8748464" cy="1440160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250818" y="260404"/>
              <a:ext cx="865163" cy="8637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smtClean="0"/>
              <a:t>隱地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5738" y="1827213"/>
            <a:ext cx="4687887" cy="4114800"/>
          </a:xfrm>
        </p:spPr>
        <p:txBody>
          <a:bodyPr/>
          <a:lstStyle/>
          <a:p>
            <a:r>
              <a:rPr lang="zh-TW" altLang="en-US" sz="2500" smtClean="0"/>
              <a:t>本名</a:t>
            </a:r>
            <a:r>
              <a:rPr lang="zh-TW" altLang="en-US" sz="2500" b="1" smtClean="0"/>
              <a:t>柯青華</a:t>
            </a:r>
            <a:r>
              <a:rPr lang="zh-TW" altLang="en-US" sz="2500" smtClean="0"/>
              <a:t>，</a:t>
            </a:r>
            <a:r>
              <a:rPr lang="en-US" altLang="zh-TW" sz="2500" smtClean="0"/>
              <a:t>1937</a:t>
            </a:r>
            <a:r>
              <a:rPr lang="zh-TW" altLang="en-US" sz="2500" smtClean="0"/>
              <a:t>年生於上海，</a:t>
            </a:r>
            <a:r>
              <a:rPr lang="en-US" altLang="zh-TW" sz="2500" smtClean="0"/>
              <a:t>10</a:t>
            </a:r>
            <a:r>
              <a:rPr lang="zh-TW" altLang="en-US" sz="2500" smtClean="0"/>
              <a:t>歲來台。</a:t>
            </a:r>
            <a:endParaRPr lang="en-US" altLang="zh-TW" sz="2500" smtClean="0"/>
          </a:p>
          <a:p>
            <a:r>
              <a:rPr lang="en-US" altLang="zh-TW" sz="2500" smtClean="0"/>
              <a:t>1975</a:t>
            </a:r>
            <a:r>
              <a:rPr lang="zh-TW" altLang="en-US" sz="2500" smtClean="0"/>
              <a:t>年創辦爾雅出版社，多年來，製作超過五百多種文學書；而他自己也是寫作者，寫了近</a:t>
            </a:r>
            <a:r>
              <a:rPr lang="en-US" altLang="zh-TW" sz="2500" smtClean="0"/>
              <a:t>30</a:t>
            </a:r>
            <a:r>
              <a:rPr lang="zh-TW" altLang="en-US" sz="2500" smtClean="0"/>
              <a:t>種書。</a:t>
            </a:r>
            <a:endParaRPr lang="en-US" altLang="zh-TW" sz="2500" smtClean="0"/>
          </a:p>
          <a:p>
            <a:r>
              <a:rPr lang="zh-TW" altLang="en-US" sz="2500" smtClean="0"/>
              <a:t>作品以散文為主，</a:t>
            </a:r>
            <a:r>
              <a:rPr lang="en-US" altLang="zh-TW" sz="2500" smtClean="0"/>
              <a:t>50</a:t>
            </a:r>
            <a:r>
              <a:rPr lang="zh-TW" altLang="en-US" sz="2500" smtClean="0"/>
              <a:t>歲後開始寫新詩，近年亦有日記、自傳、長篇小說等作品問世。</a:t>
            </a:r>
          </a:p>
        </p:txBody>
      </p:sp>
      <p:pic>
        <p:nvPicPr>
          <p:cNvPr id="28678" name="圖片 7" descr="隱地.jpg"/>
          <p:cNvPicPr>
            <a:picLocks noChangeAspect="1"/>
          </p:cNvPicPr>
          <p:nvPr/>
        </p:nvPicPr>
        <p:blipFill>
          <a:blip r:embed="rId3"/>
          <a:srcRect l="24237"/>
          <a:stretch>
            <a:fillRect/>
          </a:stretch>
        </p:blipFill>
        <p:spPr bwMode="auto">
          <a:xfrm>
            <a:off x="0" y="1916113"/>
            <a:ext cx="3940175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圖片 3" descr="PPT背景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57213"/>
            <a:ext cx="8288337" cy="1143000"/>
          </a:xfrm>
        </p:spPr>
        <p:txBody>
          <a:bodyPr>
            <a:normAutofit fontScale="90000"/>
          </a:bodyPr>
          <a:lstStyle/>
          <a:p>
            <a:r>
              <a:rPr lang="zh-TW" altLang="en-US" b="1" u="sng" smtClean="0"/>
              <a:t>家具和人到底維持著一種怎樣的關係？</a:t>
            </a:r>
            <a:endParaRPr lang="zh-TW" altLang="en-US" b="1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445125"/>
            <a:ext cx="8137525" cy="10795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TW" altLang="en-US" sz="3600" b="1" u="sng" smtClean="0">
                <a:solidFill>
                  <a:schemeClr val="tx2"/>
                </a:solidFill>
              </a:rPr>
              <a:t>透過家具，我看到自己的一頁成長史。</a:t>
            </a:r>
          </a:p>
          <a:p>
            <a:endParaRPr lang="zh-TW" altLang="en-US" sz="3600" b="1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kumimoji="0" lang="zh-TW" altLang="en-US" sz="2500" smtClean="0"/>
          </a:p>
        </p:txBody>
      </p:sp>
      <p:sp>
        <p:nvSpPr>
          <p:cNvPr id="29701" name="矩形 4"/>
          <p:cNvSpPr>
            <a:spLocks noChangeArrowheads="1"/>
          </p:cNvSpPr>
          <p:nvPr/>
        </p:nvSpPr>
        <p:spPr bwMode="auto">
          <a:xfrm>
            <a:off x="5148263" y="158750"/>
            <a:ext cx="386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2400" b="1">
                <a:solidFill>
                  <a:srgbClr val="002060"/>
                </a:solidFill>
              </a:rPr>
              <a:t>〈</a:t>
            </a:r>
            <a:r>
              <a:rPr lang="zh-TW" altLang="en-US" sz="2400" b="1">
                <a:solidFill>
                  <a:srgbClr val="002060"/>
                </a:solidFill>
              </a:rPr>
              <a:t>我的另類家人 </a:t>
            </a:r>
            <a:r>
              <a:rPr lang="en-US" altLang="zh-TW" sz="2400" b="1">
                <a:solidFill>
                  <a:srgbClr val="002060"/>
                </a:solidFill>
              </a:rPr>
              <a:t>〉</a:t>
            </a:r>
            <a:endParaRPr lang="zh-TW" altLang="en-US" sz="2400" b="1">
              <a:solidFill>
                <a:srgbClr val="002060"/>
              </a:solidFill>
            </a:endParaRPr>
          </a:p>
        </p:txBody>
      </p:sp>
      <p:graphicFrame>
        <p:nvGraphicFramePr>
          <p:cNvPr id="30751" name="Group 31"/>
          <p:cNvGraphicFramePr>
            <a:graphicFrameLocks noGrp="1"/>
          </p:cNvGraphicFramePr>
          <p:nvPr/>
        </p:nvGraphicFramePr>
        <p:xfrm>
          <a:off x="1331913" y="2133600"/>
          <a:ext cx="7056437" cy="2879726"/>
        </p:xfrm>
        <a:graphic>
          <a:graphicData uri="http://schemas.openxmlformats.org/drawingml/2006/table">
            <a:tbl>
              <a:tblPr/>
              <a:tblGrid>
                <a:gridCol w="3529012"/>
                <a:gridCol w="3527425"/>
              </a:tblGrid>
              <a:tr h="91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</a:rPr>
                        <a:t>家具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</a:rPr>
                        <a:t>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1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</a:rPr>
                        <a:t>靜物</a:t>
                      </a:r>
                      <a:r>
                        <a:rPr kumimoji="0" lang="en-US" altLang="zh-TW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</a:rPr>
                        <a:t>被搬動</a:t>
                      </a:r>
                      <a:r>
                        <a:rPr kumimoji="0" lang="en-US" altLang="zh-TW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</a:rPr>
                        <a:t>動物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CEC"/>
                    </a:solidFill>
                  </a:tcPr>
                </a:tc>
              </a:tr>
              <a:tr h="1041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</a:rPr>
                        <a:t>擺設與風格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新細明體" pitchFamily="18" charset="-120"/>
                        </a:rPr>
                        <a:t>性格與階段</a:t>
                      </a:r>
                      <a:endParaRPr kumimoji="0" lang="zh-TW" alt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6F6"/>
                    </a:solidFill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323850" y="333375"/>
            <a:ext cx="719138" cy="7191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圖片 3" descr="PPT背景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/>
              <a:t>向明</a:t>
            </a:r>
            <a:r>
              <a:rPr lang="en-US" altLang="zh-TW" b="1" smtClean="0"/>
              <a:t>〈</a:t>
            </a:r>
            <a:r>
              <a:rPr lang="zh-TW" altLang="en-US" b="1" smtClean="0"/>
              <a:t>太師椅</a:t>
            </a:r>
            <a:r>
              <a:rPr lang="en-US" altLang="zh-TW" b="1" smtClean="0"/>
              <a:t>〉</a:t>
            </a:r>
            <a:r>
              <a:rPr lang="zh-TW" altLang="en-US" b="1" smtClean="0"/>
              <a:t>：        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484313"/>
            <a:ext cx="7313613" cy="48244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smtClean="0"/>
              <a:t>　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……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閒置得夠久的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這張太師椅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還一直巴巴的等待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當年的正直和威望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……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耍酷的後現代兒孫們見了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總覺得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一輩子得這麼端正的坐著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要多彆扭就有多彆扭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  要多荒唐就有多荒唐</a:t>
            </a:r>
          </a:p>
        </p:txBody>
      </p:sp>
      <p:sp>
        <p:nvSpPr>
          <p:cNvPr id="30725" name="矩形 4"/>
          <p:cNvSpPr>
            <a:spLocks noChangeArrowheads="1"/>
          </p:cNvSpPr>
          <p:nvPr/>
        </p:nvSpPr>
        <p:spPr bwMode="auto">
          <a:xfrm>
            <a:off x="5148263" y="158750"/>
            <a:ext cx="386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2400" b="1">
                <a:solidFill>
                  <a:srgbClr val="002060"/>
                </a:solidFill>
              </a:rPr>
              <a:t>〈</a:t>
            </a:r>
            <a:r>
              <a:rPr lang="zh-TW" altLang="en-US" sz="2400" b="1">
                <a:solidFill>
                  <a:srgbClr val="002060"/>
                </a:solidFill>
              </a:rPr>
              <a:t>我的另類家人 </a:t>
            </a:r>
            <a:r>
              <a:rPr lang="en-US" altLang="zh-TW" sz="2400" b="1">
                <a:solidFill>
                  <a:srgbClr val="002060"/>
                </a:solidFill>
              </a:rPr>
              <a:t>〉</a:t>
            </a:r>
            <a:endParaRPr lang="zh-TW" altLang="en-US" sz="2400" b="1">
              <a:solidFill>
                <a:srgbClr val="002060"/>
              </a:solidFill>
            </a:endParaRPr>
          </a:p>
        </p:txBody>
      </p:sp>
      <p:pic>
        <p:nvPicPr>
          <p:cNvPr id="6" name="圖片 5" descr="0000132076_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1628800"/>
            <a:ext cx="2856344" cy="43525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圖片 3" descr="PPT背景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0" y="1484313"/>
            <a:ext cx="9144000" cy="1728787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0" y="3429000"/>
            <a:ext cx="9144000" cy="100806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0" y="4868863"/>
            <a:ext cx="9144000" cy="100806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1750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想一想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1169987"/>
          </a:xfrm>
        </p:spPr>
        <p:txBody>
          <a:bodyPr>
            <a:normAutofit fontScale="92500"/>
          </a:bodyPr>
          <a:lstStyle/>
          <a:p>
            <a:r>
              <a:rPr lang="zh-TW" altLang="en-US" b="1" smtClean="0"/>
              <a:t>作者把豪華旅館一樣的衛浴設備搬回家，為什麼反而 </a:t>
            </a:r>
            <a:r>
              <a:rPr lang="zh-TW" altLang="en-US" b="1" u="sng" smtClean="0"/>
              <a:t>為自己製造了一個麻煩</a:t>
            </a:r>
            <a:r>
              <a:rPr lang="zh-TW" altLang="en-US" b="1" smtClean="0"/>
              <a:t>？</a:t>
            </a:r>
            <a:endParaRPr lang="en-US" altLang="zh-TW" b="1" smtClean="0"/>
          </a:p>
        </p:txBody>
      </p:sp>
      <p:sp>
        <p:nvSpPr>
          <p:cNvPr id="31752" name="矩形 4"/>
          <p:cNvSpPr>
            <a:spLocks noChangeArrowheads="1"/>
          </p:cNvSpPr>
          <p:nvPr/>
        </p:nvSpPr>
        <p:spPr bwMode="auto">
          <a:xfrm>
            <a:off x="5148263" y="158750"/>
            <a:ext cx="386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2400">
                <a:solidFill>
                  <a:srgbClr val="002060"/>
                </a:solidFill>
              </a:rPr>
              <a:t>〈</a:t>
            </a:r>
            <a:r>
              <a:rPr lang="zh-TW" altLang="en-US" sz="2400">
                <a:solidFill>
                  <a:srgbClr val="002060"/>
                </a:solidFill>
              </a:rPr>
              <a:t>我的另類家人 </a:t>
            </a:r>
            <a:r>
              <a:rPr lang="en-US" altLang="zh-TW" sz="2400">
                <a:solidFill>
                  <a:srgbClr val="002060"/>
                </a:solidFill>
              </a:rPr>
              <a:t>〉</a:t>
            </a:r>
            <a:endParaRPr lang="zh-TW" altLang="en-US" sz="2400">
              <a:solidFill>
                <a:srgbClr val="00206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370013" y="3644900"/>
            <a:ext cx="73136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/>
            </a:pPr>
            <a:r>
              <a:rPr lang="en-US" altLang="zh-TW" sz="2900" b="1" kern="0" dirty="0">
                <a:latin typeface="+mn-lt"/>
                <a:ea typeface="+mn-ea"/>
              </a:rPr>
              <a:t>〈</a:t>
            </a:r>
            <a:r>
              <a:rPr lang="zh-TW" altLang="en-US" sz="2900" b="1" kern="0" dirty="0">
                <a:latin typeface="+mn-lt"/>
                <a:ea typeface="+mn-ea"/>
              </a:rPr>
              <a:t>一枚領帶夾</a:t>
            </a:r>
            <a:r>
              <a:rPr lang="en-US" altLang="zh-TW" sz="2900" b="1" kern="0" dirty="0">
                <a:latin typeface="+mn-lt"/>
                <a:ea typeface="+mn-ea"/>
              </a:rPr>
              <a:t>〉</a:t>
            </a:r>
            <a:r>
              <a:rPr lang="zh-TW" altLang="en-US" sz="2900" b="1" kern="0" dirty="0">
                <a:latin typeface="+mn-lt"/>
                <a:ea typeface="+mn-ea"/>
              </a:rPr>
              <a:t>帶來什麼啟示？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/>
            </a:pPr>
            <a:endParaRPr lang="zh-TW" altLang="en-US" sz="2900" b="1" kern="0" dirty="0">
              <a:latin typeface="+mn-lt"/>
              <a:ea typeface="+mn-ea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370013" y="5084763"/>
            <a:ext cx="73136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/>
            </a:pPr>
            <a:r>
              <a:rPr lang="zh-TW" altLang="en-US" sz="2900" b="1" u="sng" kern="0" dirty="0">
                <a:latin typeface="+mn-lt"/>
                <a:ea typeface="+mn-ea"/>
              </a:rPr>
              <a:t>一件家具會排斥另一件家具。</a:t>
            </a:r>
            <a:r>
              <a:rPr lang="zh-TW" altLang="en-US" sz="2900" b="1" kern="0" dirty="0">
                <a:latin typeface="+mn-lt"/>
                <a:ea typeface="+mn-ea"/>
              </a:rPr>
              <a:t>  為什麼？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/>
            </a:pPr>
            <a:endParaRPr lang="zh-TW" altLang="en-US" sz="2900" b="1" kern="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31748" grpId="0" build="p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圖片 3" descr="PPT背景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0" y="1916113"/>
            <a:ext cx="9144000" cy="208915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0" y="4292600"/>
            <a:ext cx="9144000" cy="208915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9475" y="2565400"/>
            <a:ext cx="5724525" cy="66516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None/>
            </a:pPr>
            <a:r>
              <a:rPr lang="zh-TW" altLang="en-US" sz="2800" b="1" smtClean="0"/>
              <a:t>只要椅子在，</a:t>
            </a:r>
            <a:endParaRPr lang="en-US" altLang="zh-TW" sz="2800" b="1" smtClean="0"/>
          </a:p>
          <a:p>
            <a:pPr>
              <a:buFont typeface="Wingdings" pitchFamily="2" charset="2"/>
              <a:buNone/>
            </a:pPr>
            <a:r>
              <a:rPr lang="zh-TW" altLang="en-US" sz="2800" b="1" smtClean="0"/>
              <a:t>我在這個世界上仍然有我的位置！</a:t>
            </a:r>
            <a:endParaRPr lang="zh-TW" altLang="en-US" sz="2800" smtClean="0"/>
          </a:p>
        </p:txBody>
      </p:sp>
      <p:sp>
        <p:nvSpPr>
          <p:cNvPr id="32775" name="矩形 4"/>
          <p:cNvSpPr>
            <a:spLocks noChangeArrowheads="1"/>
          </p:cNvSpPr>
          <p:nvPr/>
        </p:nvSpPr>
        <p:spPr bwMode="auto">
          <a:xfrm>
            <a:off x="5148263" y="158750"/>
            <a:ext cx="386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2400" b="1">
                <a:solidFill>
                  <a:srgbClr val="002060"/>
                </a:solidFill>
              </a:rPr>
              <a:t>〈</a:t>
            </a:r>
            <a:r>
              <a:rPr lang="zh-TW" altLang="en-US" sz="2400" b="1">
                <a:solidFill>
                  <a:srgbClr val="002060"/>
                </a:solidFill>
              </a:rPr>
              <a:t>我的另類家人 </a:t>
            </a:r>
            <a:r>
              <a:rPr lang="en-US" altLang="zh-TW" sz="2400" b="1">
                <a:solidFill>
                  <a:srgbClr val="002060"/>
                </a:solidFill>
              </a:rPr>
              <a:t>〉</a:t>
            </a:r>
            <a:endParaRPr lang="zh-TW" altLang="en-US" sz="2400" b="1">
              <a:solidFill>
                <a:srgbClr val="00206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4213" y="4437063"/>
            <a:ext cx="79613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zh-TW" altLang="en-US" sz="2900"/>
              <a:t>你能了解作者朋友沈君的心理嗎？</a:t>
            </a:r>
            <a:endParaRPr lang="en-US" altLang="zh-TW" sz="2900"/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zh-TW" altLang="en-US" sz="2800"/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zh-TW" altLang="en-US" sz="2900"/>
              <a:t>還有什麼不同的椅子哲學呢？</a:t>
            </a:r>
          </a:p>
        </p:txBody>
      </p:sp>
      <p:pic>
        <p:nvPicPr>
          <p:cNvPr id="10" name="圖片 9" descr="椅子.jpg"/>
          <p:cNvPicPr>
            <a:picLocks noChangeAspect="1"/>
          </p:cNvPicPr>
          <p:nvPr/>
        </p:nvPicPr>
        <p:blipFill>
          <a:blip r:embed="rId3" cstate="print"/>
          <a:srcRect l="35627" t="26436" r="37252" b="12219"/>
          <a:stretch>
            <a:fillRect/>
          </a:stretch>
        </p:blipFill>
        <p:spPr>
          <a:xfrm>
            <a:off x="612934" y="392779"/>
            <a:ext cx="2446898" cy="32625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圖片 3" descr="PPT背景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01625"/>
            <a:ext cx="7313613" cy="1143000"/>
          </a:xfrm>
        </p:spPr>
        <p:txBody>
          <a:bodyPr/>
          <a:lstStyle/>
          <a:p>
            <a:pPr algn="ctr"/>
            <a:r>
              <a:rPr lang="zh-TW" altLang="en-US" sz="3200" b="1" smtClean="0"/>
              <a:t>桌子</a:t>
            </a:r>
            <a:r>
              <a:rPr lang="en-US" altLang="zh-TW" sz="3200" b="1" smtClean="0"/>
              <a:t>V.S</a:t>
            </a:r>
            <a:r>
              <a:rPr lang="zh-TW" altLang="en-US" sz="3200" b="1" smtClean="0"/>
              <a:t>椅子  </a:t>
            </a:r>
          </a:p>
        </p:txBody>
      </p:sp>
      <p:sp>
        <p:nvSpPr>
          <p:cNvPr id="33796" name="內容版面配置區 7"/>
          <p:cNvSpPr>
            <a:spLocks noGrp="1"/>
          </p:cNvSpPr>
          <p:nvPr>
            <p:ph sz="half" idx="1"/>
          </p:nvPr>
        </p:nvSpPr>
        <p:spPr>
          <a:xfrm>
            <a:off x="323850" y="1827213"/>
            <a:ext cx="4103688" cy="4114800"/>
          </a:xfrm>
        </p:spPr>
        <p:txBody>
          <a:bodyPr/>
          <a:lstStyle/>
          <a:p>
            <a:r>
              <a:rPr lang="zh-TW" altLang="en-US" smtClean="0"/>
              <a:t>儘管一生倒有半生，總是在清理一張桌子，我仍然喜歡一張讓我清理不完的桌子。</a:t>
            </a:r>
            <a:endParaRPr lang="en-US" altLang="zh-TW" smtClean="0"/>
          </a:p>
          <a:p>
            <a:endParaRPr lang="en-US" altLang="zh-TW" smtClean="0"/>
          </a:p>
          <a:p>
            <a:r>
              <a:rPr lang="zh-TW" altLang="en-US" smtClean="0"/>
              <a:t>有了桌子，就會忙著處理桌面上的事情，哪有時間只是沉思默想。</a:t>
            </a:r>
          </a:p>
          <a:p>
            <a:endParaRPr lang="zh-TW" altLang="en-US" smtClean="0"/>
          </a:p>
        </p:txBody>
      </p:sp>
      <p:sp>
        <p:nvSpPr>
          <p:cNvPr id="33797" name="內容版面配置區 9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4041775" cy="4114800"/>
          </a:xfrm>
        </p:spPr>
        <p:txBody>
          <a:bodyPr/>
          <a:lstStyle/>
          <a:p>
            <a:r>
              <a:rPr lang="zh-TW" altLang="en-US" smtClean="0"/>
              <a:t>坐在椅子上，人會東想西想。</a:t>
            </a:r>
            <a:endParaRPr lang="en-US" altLang="zh-TW" smtClean="0"/>
          </a:p>
          <a:p>
            <a:endParaRPr lang="en-US" altLang="zh-TW" smtClean="0"/>
          </a:p>
          <a:p>
            <a:r>
              <a:rPr lang="zh-TW" altLang="en-US" smtClean="0"/>
              <a:t>人的悲劇潛因，就是只會坐著想（有些人連想也不肯想了），完全沒有行動力。  </a:t>
            </a:r>
          </a:p>
          <a:p>
            <a:endParaRPr lang="zh-TW" altLang="en-US" smtClean="0"/>
          </a:p>
        </p:txBody>
      </p:sp>
      <p:sp>
        <p:nvSpPr>
          <p:cNvPr id="33798" name="矩形 4"/>
          <p:cNvSpPr>
            <a:spLocks noChangeArrowheads="1"/>
          </p:cNvSpPr>
          <p:nvPr/>
        </p:nvSpPr>
        <p:spPr bwMode="auto">
          <a:xfrm>
            <a:off x="5148263" y="158750"/>
            <a:ext cx="386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2400" b="1">
                <a:solidFill>
                  <a:srgbClr val="002060"/>
                </a:solidFill>
              </a:rPr>
              <a:t>〈</a:t>
            </a:r>
            <a:r>
              <a:rPr lang="zh-TW" altLang="en-US" sz="2400" b="1">
                <a:solidFill>
                  <a:srgbClr val="002060"/>
                </a:solidFill>
              </a:rPr>
              <a:t>我的另類家人 </a:t>
            </a:r>
            <a:r>
              <a:rPr lang="en-US" altLang="zh-TW" sz="2400" b="1">
                <a:solidFill>
                  <a:srgbClr val="002060"/>
                </a:solidFill>
              </a:rPr>
              <a:t>〉</a:t>
            </a:r>
            <a:endParaRPr lang="zh-TW" altLang="en-US" sz="2400" b="1">
              <a:solidFill>
                <a:srgbClr val="00206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23850" y="333375"/>
            <a:ext cx="719138" cy="7191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9" name="手繪多邊形 28"/>
          <p:cNvSpPr/>
          <p:nvPr/>
        </p:nvSpPr>
        <p:spPr>
          <a:xfrm>
            <a:off x="4643438" y="1628775"/>
            <a:ext cx="439737" cy="4699000"/>
          </a:xfrm>
          <a:custGeom>
            <a:avLst/>
            <a:gdLst>
              <a:gd name="connsiteX0" fmla="*/ 122419 w 439711"/>
              <a:gd name="connsiteY0" fmla="*/ 0 h 4699416"/>
              <a:gd name="connsiteX1" fmla="*/ 317291 w 439711"/>
              <a:gd name="connsiteY1" fmla="*/ 344774 h 4699416"/>
              <a:gd name="connsiteX2" fmla="*/ 107429 w 439711"/>
              <a:gd name="connsiteY2" fmla="*/ 689548 h 4699416"/>
              <a:gd name="connsiteX3" fmla="*/ 287311 w 439711"/>
              <a:gd name="connsiteY3" fmla="*/ 974361 h 4699416"/>
              <a:gd name="connsiteX4" fmla="*/ 92439 w 439711"/>
              <a:gd name="connsiteY4" fmla="*/ 1334125 h 4699416"/>
              <a:gd name="connsiteX5" fmla="*/ 317291 w 439711"/>
              <a:gd name="connsiteY5" fmla="*/ 1633928 h 4699416"/>
              <a:gd name="connsiteX6" fmla="*/ 62459 w 439711"/>
              <a:gd name="connsiteY6" fmla="*/ 2038663 h 4699416"/>
              <a:gd name="connsiteX7" fmla="*/ 332282 w 439711"/>
              <a:gd name="connsiteY7" fmla="*/ 2368446 h 4699416"/>
              <a:gd name="connsiteX8" fmla="*/ 107429 w 439711"/>
              <a:gd name="connsiteY8" fmla="*/ 2698230 h 4699416"/>
              <a:gd name="connsiteX9" fmla="*/ 332282 w 439711"/>
              <a:gd name="connsiteY9" fmla="*/ 3028013 h 4699416"/>
              <a:gd name="connsiteX10" fmla="*/ 107429 w 439711"/>
              <a:gd name="connsiteY10" fmla="*/ 3357797 h 4699416"/>
              <a:gd name="connsiteX11" fmla="*/ 407232 w 439711"/>
              <a:gd name="connsiteY11" fmla="*/ 3687581 h 4699416"/>
              <a:gd name="connsiteX12" fmla="*/ 77449 w 439711"/>
              <a:gd name="connsiteY12" fmla="*/ 3957404 h 4699416"/>
              <a:gd name="connsiteX13" fmla="*/ 437213 w 439711"/>
              <a:gd name="connsiteY13" fmla="*/ 4317168 h 4699416"/>
              <a:gd name="connsiteX14" fmla="*/ 62459 w 439711"/>
              <a:gd name="connsiteY14" fmla="*/ 4646951 h 4699416"/>
              <a:gd name="connsiteX15" fmla="*/ 62459 w 439711"/>
              <a:gd name="connsiteY15" fmla="*/ 4631961 h 4699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39711" h="4699416">
                <a:moveTo>
                  <a:pt x="122419" y="0"/>
                </a:moveTo>
                <a:cubicBezTo>
                  <a:pt x="221104" y="114924"/>
                  <a:pt x="319789" y="229849"/>
                  <a:pt x="317291" y="344774"/>
                </a:cubicBezTo>
                <a:cubicBezTo>
                  <a:pt x="314793" y="459699"/>
                  <a:pt x="112426" y="584617"/>
                  <a:pt x="107429" y="689548"/>
                </a:cubicBezTo>
                <a:cubicBezTo>
                  <a:pt x="102432" y="794479"/>
                  <a:pt x="289809" y="866932"/>
                  <a:pt x="287311" y="974361"/>
                </a:cubicBezTo>
                <a:cubicBezTo>
                  <a:pt x="284813" y="1081790"/>
                  <a:pt x="87442" y="1224197"/>
                  <a:pt x="92439" y="1334125"/>
                </a:cubicBezTo>
                <a:cubicBezTo>
                  <a:pt x="97436" y="1444053"/>
                  <a:pt x="322288" y="1516505"/>
                  <a:pt x="317291" y="1633928"/>
                </a:cubicBezTo>
                <a:cubicBezTo>
                  <a:pt x="312294" y="1751351"/>
                  <a:pt x="59961" y="1916243"/>
                  <a:pt x="62459" y="2038663"/>
                </a:cubicBezTo>
                <a:cubicBezTo>
                  <a:pt x="64957" y="2161083"/>
                  <a:pt x="324787" y="2258518"/>
                  <a:pt x="332282" y="2368446"/>
                </a:cubicBezTo>
                <a:cubicBezTo>
                  <a:pt x="339777" y="2478374"/>
                  <a:pt x="107429" y="2588302"/>
                  <a:pt x="107429" y="2698230"/>
                </a:cubicBezTo>
                <a:cubicBezTo>
                  <a:pt x="107429" y="2808158"/>
                  <a:pt x="332282" y="2918085"/>
                  <a:pt x="332282" y="3028013"/>
                </a:cubicBezTo>
                <a:cubicBezTo>
                  <a:pt x="332282" y="3137941"/>
                  <a:pt x="94937" y="3247869"/>
                  <a:pt x="107429" y="3357797"/>
                </a:cubicBezTo>
                <a:cubicBezTo>
                  <a:pt x="119921" y="3467725"/>
                  <a:pt x="412229" y="3587647"/>
                  <a:pt x="407232" y="3687581"/>
                </a:cubicBezTo>
                <a:cubicBezTo>
                  <a:pt x="402235" y="3787515"/>
                  <a:pt x="72452" y="3852473"/>
                  <a:pt x="77449" y="3957404"/>
                </a:cubicBezTo>
                <a:cubicBezTo>
                  <a:pt x="82446" y="4062335"/>
                  <a:pt x="439711" y="4202244"/>
                  <a:pt x="437213" y="4317168"/>
                </a:cubicBezTo>
                <a:cubicBezTo>
                  <a:pt x="434715" y="4432092"/>
                  <a:pt x="124918" y="4594486"/>
                  <a:pt x="62459" y="4646951"/>
                </a:cubicBezTo>
                <a:cubicBezTo>
                  <a:pt x="0" y="4699416"/>
                  <a:pt x="31229" y="4665688"/>
                  <a:pt x="62459" y="4631961"/>
                </a:cubicBez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圖片 3" descr="PPT背景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0" y="2060575"/>
            <a:ext cx="9144000" cy="158432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0" y="4005263"/>
            <a:ext cx="9144000" cy="208915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b="1" smtClean="0"/>
              <a:t>想一想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2565400"/>
            <a:ext cx="5903913" cy="665163"/>
          </a:xfrm>
        </p:spPr>
        <p:txBody>
          <a:bodyPr/>
          <a:lstStyle/>
          <a:p>
            <a:r>
              <a:rPr lang="zh-TW" altLang="en-US" sz="2800" b="1" smtClean="0"/>
              <a:t>哪些家具是你的另一組親人？</a:t>
            </a:r>
          </a:p>
        </p:txBody>
      </p:sp>
      <p:sp>
        <p:nvSpPr>
          <p:cNvPr id="34823" name="矩形 4"/>
          <p:cNvSpPr>
            <a:spLocks noChangeArrowheads="1"/>
          </p:cNvSpPr>
          <p:nvPr/>
        </p:nvSpPr>
        <p:spPr bwMode="auto">
          <a:xfrm>
            <a:off x="5148263" y="158750"/>
            <a:ext cx="386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2400" b="1">
                <a:solidFill>
                  <a:srgbClr val="002060"/>
                </a:solidFill>
              </a:rPr>
              <a:t>〈</a:t>
            </a:r>
            <a:r>
              <a:rPr lang="zh-TW" altLang="en-US" sz="2400" b="1">
                <a:solidFill>
                  <a:srgbClr val="002060"/>
                </a:solidFill>
              </a:rPr>
              <a:t>我的另類家人 </a:t>
            </a:r>
            <a:r>
              <a:rPr lang="en-US" altLang="zh-TW" sz="2400" b="1">
                <a:solidFill>
                  <a:srgbClr val="002060"/>
                </a:solidFill>
              </a:rPr>
              <a:t>〉</a:t>
            </a:r>
            <a:endParaRPr lang="zh-TW" altLang="en-US" sz="2400" b="1">
              <a:solidFill>
                <a:srgbClr val="00206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4213" y="4437063"/>
            <a:ext cx="79613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zh-TW" altLang="en-US" sz="2900" b="1" u="sng"/>
              <a:t>愛家具的是老人，孩子是看不見家具的。</a:t>
            </a:r>
            <a:r>
              <a:rPr lang="zh-TW" altLang="en-US" sz="2900" b="1"/>
              <a:t> </a:t>
            </a:r>
            <a:endParaRPr lang="en-US" altLang="zh-TW" sz="2900" b="1"/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zh-TW" altLang="en-US" sz="2900" b="1"/>
              <a:t>   你同意嗎？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9700" grpId="0" build="p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圖片 3" descr="PPT背景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0" y="1773238"/>
            <a:ext cx="9144000" cy="143986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4005263"/>
            <a:ext cx="9144000" cy="143986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b="1" smtClean="0"/>
              <a:t>說物也說人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989138"/>
            <a:ext cx="7313612" cy="1312862"/>
          </a:xfrm>
        </p:spPr>
        <p:txBody>
          <a:bodyPr/>
          <a:lstStyle/>
          <a:p>
            <a:r>
              <a:rPr lang="zh-TW" altLang="en-US" b="1" u="sng" smtClean="0"/>
              <a:t>家具畢竟是家具，它有陽壽，不像室外的山川日月永恆。</a:t>
            </a:r>
          </a:p>
        </p:txBody>
      </p:sp>
      <p:sp>
        <p:nvSpPr>
          <p:cNvPr id="35847" name="矩形 4"/>
          <p:cNvSpPr>
            <a:spLocks noChangeArrowheads="1"/>
          </p:cNvSpPr>
          <p:nvPr/>
        </p:nvSpPr>
        <p:spPr bwMode="auto">
          <a:xfrm>
            <a:off x="5148263" y="158750"/>
            <a:ext cx="386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2400" b="1">
                <a:solidFill>
                  <a:srgbClr val="002060"/>
                </a:solidFill>
              </a:rPr>
              <a:t>〈</a:t>
            </a:r>
            <a:r>
              <a:rPr lang="zh-TW" altLang="en-US" sz="2400" b="1">
                <a:solidFill>
                  <a:srgbClr val="002060"/>
                </a:solidFill>
              </a:rPr>
              <a:t>我的另類家人 </a:t>
            </a:r>
            <a:r>
              <a:rPr lang="en-US" altLang="zh-TW" sz="2400" b="1">
                <a:solidFill>
                  <a:srgbClr val="002060"/>
                </a:solidFill>
              </a:rPr>
              <a:t>〉</a:t>
            </a:r>
            <a:endParaRPr lang="zh-TW" altLang="en-US" sz="2400" b="1">
              <a:solidFill>
                <a:srgbClr val="002060"/>
              </a:solidFill>
            </a:endParaRPr>
          </a:p>
        </p:txBody>
      </p:sp>
      <p:sp>
        <p:nvSpPr>
          <p:cNvPr id="35848" name="Rectangle 3"/>
          <p:cNvSpPr txBox="1">
            <a:spLocks noChangeArrowheads="1"/>
          </p:cNvSpPr>
          <p:nvPr/>
        </p:nvSpPr>
        <p:spPr bwMode="auto">
          <a:xfrm>
            <a:off x="1258888" y="4149725"/>
            <a:ext cx="6842125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</a:pPr>
            <a:r>
              <a:rPr lang="zh-TW" altLang="en-US" sz="2900" b="1" u="sng"/>
              <a:t>珍惜它吧，寶愛它吧，有一天我們會和它分離。</a:t>
            </a:r>
          </a:p>
        </p:txBody>
      </p:sp>
      <p:sp>
        <p:nvSpPr>
          <p:cNvPr id="11" name="矩形 10"/>
          <p:cNvSpPr/>
          <p:nvPr/>
        </p:nvSpPr>
        <p:spPr>
          <a:xfrm>
            <a:off x="323850" y="333375"/>
            <a:ext cx="719138" cy="7191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35845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Microsoft Office PowerPoint</Application>
  <PresentationFormat>如螢幕大小 (4:3)</PresentationFormat>
  <Paragraphs>63</Paragraphs>
  <Slides>10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我的另類家人</vt:lpstr>
      <vt:lpstr>隱地</vt:lpstr>
      <vt:lpstr>家具和人到底維持著一種怎樣的關係？</vt:lpstr>
      <vt:lpstr>向明〈太師椅〉：        </vt:lpstr>
      <vt:lpstr>想一想</vt:lpstr>
      <vt:lpstr>投影片 6</vt:lpstr>
      <vt:lpstr>桌子V.S椅子  </vt:lpstr>
      <vt:lpstr>想一想</vt:lpstr>
      <vt:lpstr>說物也說人</vt:lpstr>
      <vt:lpstr>投影片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我的另類家人</dc:title>
  <dc:creator>user</dc:creator>
  <cp:lastModifiedBy>user</cp:lastModifiedBy>
  <cp:revision>1</cp:revision>
  <dcterms:created xsi:type="dcterms:W3CDTF">2012-08-08T14:55:37Z</dcterms:created>
  <dcterms:modified xsi:type="dcterms:W3CDTF">2012-08-08T14:56:30Z</dcterms:modified>
</cp:coreProperties>
</file>