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6"/>
  </p:notesMasterIdLst>
  <p:sldIdLst>
    <p:sldId id="256" r:id="rId3"/>
    <p:sldId id="303" r:id="rId4"/>
    <p:sldId id="257" r:id="rId5"/>
    <p:sldId id="304" r:id="rId6"/>
    <p:sldId id="305" r:id="rId7"/>
    <p:sldId id="306" r:id="rId8"/>
    <p:sldId id="307" r:id="rId9"/>
    <p:sldId id="308" r:id="rId10"/>
    <p:sldId id="309" r:id="rId11"/>
    <p:sldId id="311" r:id="rId12"/>
    <p:sldId id="312" r:id="rId13"/>
    <p:sldId id="313" r:id="rId14"/>
    <p:sldId id="314" r:id="rId15"/>
    <p:sldId id="315" r:id="rId16"/>
    <p:sldId id="324" r:id="rId17"/>
    <p:sldId id="316" r:id="rId18"/>
    <p:sldId id="317" r:id="rId19"/>
    <p:sldId id="318" r:id="rId20"/>
    <p:sldId id="319" r:id="rId21"/>
    <p:sldId id="320" r:id="rId22"/>
    <p:sldId id="321" r:id="rId23"/>
    <p:sldId id="325" r:id="rId24"/>
    <p:sldId id="323" r:id="rId25"/>
  </p:sldIdLst>
  <p:sldSz cx="9906000" cy="6858000" type="A4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06" autoAdjust="0"/>
    <p:restoredTop sz="94701" autoAdjust="0"/>
  </p:normalViewPr>
  <p:slideViewPr>
    <p:cSldViewPr>
      <p:cViewPr>
        <p:scale>
          <a:sx n="60" d="100"/>
          <a:sy n="60" d="100"/>
        </p:scale>
        <p:origin x="-624" y="-3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08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針對班級</a:t>
            </a:r>
            <a:r>
              <a:rPr lang="en-US" altLang="zh-TW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專案所需的初級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課</a:t>
            </a:r>
            <a:r>
              <a:rPr lang="zh-TW" altLang="en-US" sz="1200" b="0" i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程詳細資料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及 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(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或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) 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書籍</a:t>
            </a:r>
            <a:r>
              <a:rPr lang="en-US" altLang="zh-TW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/</a:t>
            </a:r>
            <a:r>
              <a:rPr lang="zh-TW" altLang="en-US" sz="1200" b="0" i="0" baseline="0" dirty="0" smtClean="0">
                <a:solidFill>
                  <a:schemeClr val="tx1"/>
                </a:solidFill>
                <a:latin typeface="Calibri"/>
                <a:ea typeface="新細明體" pitchFamily="18" charset="-120"/>
                <a:cs typeface="+mn-cs"/>
              </a:rPr>
              <a:t>教材。</a:t>
            </a:r>
            <a:endParaRPr lang="zh-TW" altLang="en-US" sz="1200" b="0" i="0" baseline="0" dirty="0">
              <a:solidFill>
                <a:schemeClr val="tx1"/>
              </a:solidFill>
              <a:latin typeface="Calibri"/>
              <a:ea typeface="新細明體" pitchFamily="18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8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4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7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9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4/15/2015 7:11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6" y="236539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4/15/2015 7:11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1"/>
            <a:ext cx="222885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026150" cy="55165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3"/>
            <a:ext cx="239395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4/15/2015 7:11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2" y="6248208"/>
            <a:ext cx="603794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604345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53875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53875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0" y="134276"/>
            <a:ext cx="533400" cy="264849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4/15/2015 7:11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0" y="2743200"/>
            <a:ext cx="7716706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4/15/2015 7:11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3" y="1589567"/>
            <a:ext cx="421005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4/15/2015 7:11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0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4/15/2015 7:11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0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0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4/15/2015 7:11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4/15/2015 7:11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0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4/15/2015 7:11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3702" y="1755649"/>
            <a:ext cx="1749916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1"/>
            <a:ext cx="288925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4/15/2015 7:11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56845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7"/>
            <a:ext cx="4953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4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1"/>
            <a:ext cx="288925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4/15/2015 7:11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1" y="6248207"/>
            <a:ext cx="587284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416496" y="620688"/>
            <a:ext cx="7016750" cy="14478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zh-TW" altLang="en-US" sz="6600" b="0" i="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民間互助會  </a:t>
            </a:r>
            <a:r>
              <a:rPr lang="en-US" altLang="zh-TW" sz="3600" b="0" i="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w Cen MT"/>
                <a:ea typeface="新細明體" pitchFamily="18" charset="-120"/>
                <a:cs typeface="+mj-cs"/>
              </a:rPr>
              <a:t/>
            </a:r>
            <a:br>
              <a:rPr lang="en-US" altLang="zh-TW" sz="3600" b="0" i="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w Cen MT"/>
                <a:ea typeface="新細明體" pitchFamily="18" charset="-120"/>
                <a:cs typeface="+mj-cs"/>
              </a:rPr>
            </a:br>
            <a:endParaRPr lang="zh-TW" altLang="en-US" sz="3600" b="0" i="0" dirty="0">
              <a:solidFill>
                <a:schemeClr val="accent2">
                  <a:lumMod val="75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  <a:latin typeface="Tw Cen MT"/>
              <a:ea typeface="新細明體" pitchFamily="18" charset="-120"/>
              <a:cs typeface="+mj-cs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720752" y="6093296"/>
            <a:ext cx="1673870" cy="6858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zh-TW" altLang="en-US" sz="3000" b="1" i="0" dirty="0" smtClean="0">
                <a:solidFill>
                  <a:srgbClr val="FFFFFF"/>
                </a:solidFill>
                <a:latin typeface="+mn-ea"/>
              </a:rPr>
              <a:t>第四組</a:t>
            </a:r>
            <a:r>
              <a:rPr lang="zh-TW" altLang="en-US" sz="3000" b="0" i="0" dirty="0" smtClean="0">
                <a:solidFill>
                  <a:srgbClr val="FFFFFF"/>
                </a:solidFill>
                <a:latin typeface="+mn-ea"/>
              </a:rPr>
              <a:t>  </a:t>
            </a:r>
            <a:endParaRPr lang="zh-TW" altLang="en-US" sz="3000" b="0" i="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977336" y="631781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楊雪蘭  老師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452406" y="2000240"/>
            <a:ext cx="8832850" cy="342902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all" spc="0" normalizeH="0" baseline="0" noProof="0" dirty="0">
              <a:ln>
                <a:noFill/>
              </a:ln>
              <a:solidFill>
                <a:srgbClr val="444D26"/>
              </a:solidFill>
              <a:effectLst/>
              <a:uLnTx/>
              <a:uFillTx/>
              <a:latin typeface="華康新綜藝體(P)" panose="040B0700000000000000" pitchFamily="82" charset="-120"/>
              <a:ea typeface="華康新綜藝體(P)" panose="040B0700000000000000" pitchFamily="82" charset="-120"/>
              <a:cs typeface="+mj-cs"/>
            </a:endParaRPr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1023910" y="1857364"/>
            <a:ext cx="7016750" cy="280512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  <a:uLnTx/>
              <a:uFillTx/>
              <a:latin typeface="Tw Cen MT"/>
              <a:ea typeface="新細明體" pitchFamily="18" charset="-120"/>
              <a:cs typeface="+mj-cs"/>
            </a:endParaRPr>
          </a:p>
        </p:txBody>
      </p:sp>
      <p:sp>
        <p:nvSpPr>
          <p:cNvPr id="7" name="Rectangle 1"/>
          <p:cNvSpPr txBox="1">
            <a:spLocks/>
          </p:cNvSpPr>
          <p:nvPr/>
        </p:nvSpPr>
        <p:spPr>
          <a:xfrm>
            <a:off x="1881166" y="1428736"/>
            <a:ext cx="7016750" cy="4214842"/>
          </a:xfrm>
          <a:prstGeom prst="rect">
            <a:avLst/>
          </a:prstGeom>
        </p:spPr>
        <p:txBody>
          <a:bodyPr vert="horz" anchor="b">
            <a:normAutofit fontScale="4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葉柏</a:t>
            </a: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逸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4A236024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郭濟佑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4A236007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梁明翰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4A236052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張修豪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4A236031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吳兆鈞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4A327053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鄭</a:t>
            </a: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禾雨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4A3F0064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翁俊傑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4A1L0092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許文馨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4A2F0098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廖</a:t>
            </a:r>
            <a:r>
              <a:rPr lang="zh-TW" altLang="en-US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祥晏 </a:t>
            </a:r>
            <a:r>
              <a:rPr lang="en-US" altLang="zh-TW" sz="7100" cap="all" dirty="0" smtClean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j-ea"/>
                <a:ea typeface="+mj-ea"/>
                <a:cs typeface="+mj-cs"/>
              </a:rPr>
              <a:t>4A2F0109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1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華康新綜藝體(P)" panose="040B0700000000000000" pitchFamily="82" charset="-120"/>
                <a:ea typeface="華康新綜藝體(P)" panose="040B0700000000000000" pitchFamily="82" charset="-120"/>
                <a:cs typeface="+mj-cs"/>
              </a:rPr>
              <a:t>  </a:t>
            </a:r>
            <a:r>
              <a:rPr kumimoji="0" lang="en-US" altLang="zh-TW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Tw Cen MT"/>
                <a:ea typeface="新細明體" pitchFamily="18" charset="-120"/>
                <a:cs typeface="+mj-cs"/>
              </a:rPr>
              <a:t/>
            </a:r>
            <a:br>
              <a:rPr kumimoji="0" lang="en-US" altLang="zh-TW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Tw Cen MT"/>
                <a:ea typeface="新細明體" pitchFamily="18" charset="-120"/>
                <a:cs typeface="+mj-cs"/>
              </a:rPr>
            </a:br>
            <a:endParaRPr kumimoji="0" lang="zh-TW" altLang="en-US" sz="36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  <a:uLnTx/>
              <a:uFillTx/>
              <a:latin typeface="Tw Cen MT"/>
              <a:ea typeface="新細明體" pitchFamily="18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。入會須知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8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36160818"/>
              </p:ext>
            </p:extLst>
          </p:nvPr>
        </p:nvGraphicFramePr>
        <p:xfrm>
          <a:off x="704528" y="2132483"/>
          <a:ext cx="8766449" cy="3960813"/>
        </p:xfrm>
        <a:graphic>
          <a:graphicData uri="http://schemas.openxmlformats.org/drawingml/2006/table">
            <a:tbl>
              <a:tblPr/>
              <a:tblGrid>
                <a:gridCol w="3384376"/>
                <a:gridCol w="5382073"/>
              </a:tblGrid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會首及會員，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須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以自然人為限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為防止互助會經營企業化，鉅額資金集中，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會首利用人頭獲取得標機會以避免倒會機會增加。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會首不得兼為同一合會之會員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如會首兼為同一合會之會員，則債權及債務集於一身，將使法律關係混淆，而增加倒會事件。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8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無行為能力人及限制行為能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力人不得為會首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無行為力人及限制行為能力人，思慮未週，處事能力不足，難有擔任會首之能力。為維持合會之穩定，遏止倒會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3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互助會。標會方式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8" name="Group 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26689838"/>
              </p:ext>
            </p:extLst>
          </p:nvPr>
        </p:nvGraphicFramePr>
        <p:xfrm>
          <a:off x="920552" y="2132856"/>
          <a:ext cx="8124297" cy="3493161"/>
        </p:xfrm>
        <a:graphic>
          <a:graphicData uri="http://schemas.openxmlformats.org/drawingml/2006/table">
            <a:tbl>
              <a:tblPr/>
              <a:tblGrid>
                <a:gridCol w="2003557"/>
                <a:gridCol w="2703513"/>
                <a:gridCol w="341722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內標式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外標式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活會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每期會金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得標之金額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每期會金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80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死會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每期會金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每期會金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得標之金額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/>
                      </a:r>
                      <a:b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</a:b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/>
                      </a:r>
                      <a:b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</a:b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54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互助會。標會方式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pic>
        <p:nvPicPr>
          <p:cNvPr id="6" name="內容版面配置區 3" descr="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0592" y="2132856"/>
            <a:ext cx="7522839" cy="3600400"/>
          </a:xfrm>
        </p:spPr>
      </p:pic>
    </p:spTree>
    <p:extLst>
      <p:ext uri="{BB962C8B-B14F-4D97-AF65-F5344CB8AC3E}">
        <p14:creationId xmlns="" xmlns:p14="http://schemas.microsoft.com/office/powerpoint/2010/main" val="317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互助會。標會方式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pic>
        <p:nvPicPr>
          <p:cNvPr id="7" name="內容版面配置區 3" descr="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4648" y="1700808"/>
            <a:ext cx="6081980" cy="4824536"/>
          </a:xfrm>
        </p:spPr>
      </p:pic>
    </p:spTree>
    <p:extLst>
      <p:ext uri="{BB962C8B-B14F-4D97-AF65-F5344CB8AC3E}">
        <p14:creationId xmlns="" xmlns:p14="http://schemas.microsoft.com/office/powerpoint/2010/main" val="11774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互助會。標會方式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pic>
        <p:nvPicPr>
          <p:cNvPr id="7" name="內容版面配置區 5" descr="3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275" r="17324" b="8353"/>
          <a:stretch/>
        </p:blipFill>
        <p:spPr>
          <a:xfrm>
            <a:off x="992560" y="1628800"/>
            <a:ext cx="8036371" cy="4974223"/>
          </a:xfrm>
        </p:spPr>
      </p:pic>
    </p:spTree>
    <p:extLst>
      <p:ext uri="{BB962C8B-B14F-4D97-AF65-F5344CB8AC3E}">
        <p14:creationId xmlns="" xmlns:p14="http://schemas.microsoft.com/office/powerpoint/2010/main" val="11774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。內外標比較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6" name="Group 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51056"/>
              </p:ext>
            </p:extLst>
          </p:nvPr>
        </p:nvGraphicFramePr>
        <p:xfrm>
          <a:off x="920552" y="2132856"/>
          <a:ext cx="8124297" cy="3889391"/>
        </p:xfrm>
        <a:graphic>
          <a:graphicData uri="http://schemas.openxmlformats.org/drawingml/2006/table">
            <a:tbl>
              <a:tblPr/>
              <a:tblGrid>
                <a:gridCol w="2003557"/>
                <a:gridCol w="2703513"/>
                <a:gridCol w="341722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內標式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外標式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優點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利息較高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會款比外標容易計算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所得總金額較多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負擔的利息也較輕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80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缺點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所得總金額較少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死會會員所繳的會款，每個人都不相同，不僅計算麻煩，每一次都得詳細記錄下來，否則很容易發生錯誤。</a:t>
                      </a:r>
                      <a:b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</a:b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/>
                      </a:r>
                      <a:b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</a:b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適用時機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想儲蓄時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標下會錢挪做他用</a:t>
                      </a:r>
                    </a:p>
                  </a:txBody>
                  <a:tcPr marL="99060" marR="99060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321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。選擇良好互助會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60512" y="1790521"/>
            <a:ext cx="892899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b="1" u="sng" dirty="0">
                <a:solidFill>
                  <a:srgbClr val="C00000"/>
                </a:solidFill>
              </a:rPr>
              <a:t>會期是否過長？</a:t>
            </a:r>
            <a:r>
              <a:rPr lang="zh-TW" altLang="en-US" dirty="0"/>
              <a:t>若會期長達拖至三、四年以上者，即應考慮是否加入。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b="1" u="sng" dirty="0">
                <a:solidFill>
                  <a:srgbClr val="C00000"/>
                </a:solidFill>
              </a:rPr>
              <a:t>會員人數是否過多？</a:t>
            </a:r>
            <a:r>
              <a:rPr lang="zh-TW" altLang="en-US" dirty="0"/>
              <a:t>若會員人數超過三、四十人以上者，即應考慮是否加入。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b="1" u="sng" dirty="0">
                <a:solidFill>
                  <a:srgbClr val="C00000"/>
                </a:solidFill>
              </a:rPr>
              <a:t>會員是否過於複雜？</a:t>
            </a:r>
            <a:r>
              <a:rPr lang="zh-TW" altLang="en-US" dirty="0"/>
              <a:t>若有許多會員係彼此互不熟悉且未見未聞其人者，或</a:t>
            </a:r>
            <a:r>
              <a:rPr lang="zh-TW" altLang="en-US" dirty="0" smtClean="0"/>
              <a:t>會首</a:t>
            </a:r>
            <a:r>
              <a:rPr lang="zh-TW" altLang="en-US" dirty="0"/>
              <a:t>無限制、無選擇性地讓任何人入會，即應考慮是否加入。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b="1" u="sng" dirty="0">
                <a:solidFill>
                  <a:srgbClr val="C00000"/>
                </a:solidFill>
              </a:rPr>
              <a:t>會員的財務狀況是否不佳？</a:t>
            </a:r>
            <a:r>
              <a:rPr lang="zh-TW" altLang="en-US" dirty="0"/>
              <a:t>是否有會員的財務長期處於週轉不靈的狀況？或有會員前曾以極高的標金迅速搶標其他之互助會之會款者，均應考慮是否加入。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b="1" u="sng" dirty="0">
                <a:solidFill>
                  <a:srgbClr val="C00000"/>
                </a:solidFill>
              </a:rPr>
              <a:t>會首的財務狀況或人格信用是否良好？</a:t>
            </a:r>
            <a:r>
              <a:rPr lang="zh-TW" altLang="en-US" dirty="0"/>
              <a:t>會首最好能有固定的工作及穩定的</a:t>
            </a:r>
            <a:r>
              <a:rPr lang="zh-TW" altLang="en-US" dirty="0" smtClean="0"/>
              <a:t>收入</a:t>
            </a:r>
            <a:r>
              <a:rPr lang="zh-TW" altLang="en-US" dirty="0"/>
              <a:t>，且性格穩重。會首若是鄰居或其家人曾有財務週轉不靈的狀況，亦應</a:t>
            </a:r>
            <a:r>
              <a:rPr lang="zh-TW" altLang="en-US" dirty="0" smtClean="0"/>
              <a:t>考慮</a:t>
            </a:r>
            <a:r>
              <a:rPr lang="zh-TW" altLang="en-US" dirty="0"/>
              <a:t>是否加入。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b="1" u="sng" dirty="0">
                <a:solidFill>
                  <a:srgbClr val="C00000"/>
                </a:solidFill>
              </a:rPr>
              <a:t>會首是否同時養了好幾個會？</a:t>
            </a:r>
            <a:r>
              <a:rPr lang="zh-TW" altLang="en-US" dirty="0"/>
              <a:t>是否可能出現週轉不靈的情形？會首短下當</a:t>
            </a:r>
            <a:r>
              <a:rPr lang="zh-TW" altLang="en-US" dirty="0" smtClean="0"/>
              <a:t>職業</a:t>
            </a:r>
            <a:r>
              <a:rPr lang="zh-TW" altLang="en-US" dirty="0"/>
              <a:t>係以起會為職業者，就可能出現週轉不靈的情形，亦應考慮是否加入。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b="1" u="sng" dirty="0">
                <a:solidFill>
                  <a:srgbClr val="C00000"/>
                </a:solidFill>
              </a:rPr>
              <a:t>參加合會的時期，可選擇於會首找妥其他會員後再行加入，才能瞭解其他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會員</a:t>
            </a:r>
            <a:r>
              <a:rPr lang="zh-TW" altLang="en-US" b="1" u="sng" dirty="0">
                <a:solidFill>
                  <a:srgbClr val="C00000"/>
                </a:solidFill>
              </a:rPr>
              <a:t>之背景。</a:t>
            </a:r>
          </a:p>
        </p:txBody>
      </p:sp>
    </p:spTree>
    <p:extLst>
      <p:ext uri="{BB962C8B-B14F-4D97-AF65-F5344CB8AC3E}">
        <p14:creationId xmlns="" xmlns:p14="http://schemas.microsoft.com/office/powerpoint/2010/main" val="32924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。選擇良好互助會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4" name="Group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7241688"/>
              </p:ext>
            </p:extLst>
          </p:nvPr>
        </p:nvGraphicFramePr>
        <p:xfrm>
          <a:off x="416496" y="2564904"/>
          <a:ext cx="9145015" cy="3837618"/>
        </p:xfrm>
        <a:graphic>
          <a:graphicData uri="http://schemas.openxmlformats.org/drawingml/2006/table">
            <a:tbl>
              <a:tblPr/>
              <a:tblGrid>
                <a:gridCol w="4093100"/>
                <a:gridCol w="5051915"/>
              </a:tblGrid>
              <a:tr h="5939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起會或跟會之前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互助會進行之中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436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會首信用不佳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會首、會員彼此不熟識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會期太長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不限制會員資格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無完整的會單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會員參加一個單位以上要注意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會首同時養了好幾個會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一直加標金也無法得標時，很可能表示有人為控制，或是有人為了得標不惜以高利搶標。 </a:t>
                      </a:r>
                      <a:b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</a:b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charset="-12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</a:rPr>
                        <a:t> 會首與某會員私下協商，由會員名義標下會款，然後會首再還款給會員，已表示會首在財務調度上出現了問題，要特別小心。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288704" y="1917328"/>
            <a:ext cx="6192688" cy="575568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zh-TW" alt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若發現有下列現象的會，最好別跟！</a:t>
            </a:r>
            <a:endParaRPr lang="zh-TW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21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。倒會分兩種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6" name="Group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2860995"/>
              </p:ext>
            </p:extLst>
          </p:nvPr>
        </p:nvGraphicFramePr>
        <p:xfrm>
          <a:off x="848544" y="1916832"/>
          <a:ext cx="8423539" cy="4473664"/>
        </p:xfrm>
        <a:graphic>
          <a:graphicData uri="http://schemas.openxmlformats.org/drawingml/2006/table">
            <a:tbl>
              <a:tblPr/>
              <a:tblGrid>
                <a:gridCol w="1446345"/>
                <a:gridCol w="6977194"/>
              </a:tblGrid>
              <a:tr h="2736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會首倒會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會首因資金不足導致倒會或拿到資金後捲款而走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en-US" altLang="zh-TW" sz="1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</a:rPr>
                        <a:t>刑法範圍</a:t>
                      </a:r>
                      <a:endParaRPr kumimoji="0" lang="en-US" altLang="zh-TW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不符合會首的經濟能力範圍。一旦會首倒會，就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有</a:t>
                      </a:r>
                      <a:r>
                        <a:rPr kumimoji="0" lang="zh-TW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詐欺之嫌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zh-TW" alt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ea"/>
                          <a:ea typeface="+mn-ea"/>
                        </a:rPr>
                        <a:t>民法範圍</a:t>
                      </a:r>
                      <a:endParaRPr kumimoji="0" lang="en-US" altLang="zh-TW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因為資金週轉不靈而發生倒會，對於活會會員，可向法院提出債權請求權，若會首有財產，法院強制執行查封其財產，以賠償活會會員之損失。但若會首無任何財產，活會會員會收到法院所發的債權憑證，一旦會首有財產，法院行駛查封時，才得以求償。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</a:t>
                      </a: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</a:t>
                      </a: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倒會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某會員得標後不再繳交會款</a:t>
                      </a:r>
                      <a:r>
                        <a:rPr lang="zh-TW" altLang="en-US" sz="1800" b="0" dirty="0" smtClean="0">
                          <a:latin typeface="+mn-ea"/>
                          <a:ea typeface="+mn-ea"/>
                        </a:rPr>
                        <a:t>的行為稱為「倒會」。</a:t>
                      </a:r>
                      <a:endParaRPr lang="en-US" altLang="zh-TW" sz="1800" b="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會員倒會時會首必須代墊會款，但是會首代墊會款可以向未繳款會員索賠。會首代墊會款後，可控告倒會會員「債務不履行」，但求償的範圍，僅限於倒會發生後所代墊的當期會款。對於日後每期所需代為賠償的會款，需於墊款事實發生後，才能請求索賠。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308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。避免被倒會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5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72554040"/>
              </p:ext>
            </p:extLst>
          </p:nvPr>
        </p:nvGraphicFramePr>
        <p:xfrm>
          <a:off x="776536" y="1772816"/>
          <a:ext cx="8712968" cy="4968552"/>
        </p:xfrm>
        <a:graphic>
          <a:graphicData uri="http://schemas.openxmlformats.org/drawingml/2006/table">
            <a:tbl>
              <a:tblPr/>
              <a:tblGrid>
                <a:gridCol w="3059489"/>
                <a:gridCol w="5653479"/>
              </a:tblGrid>
              <a:tr h="467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詳細的會單及會員名冊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作為將來訴訟舉證的證據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697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會員與會員間橫向的聯繫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彼此根本不認識，冒標的情形就容易出現，也不易發覺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33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隨時注意開標的進度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為避免冒標，競標時會員最好每次都能親自到場觀看開標情形，以了解合會的運作狀況，若不能到場，應跟其他會員連絡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734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每期會款應明確簽收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會款請會首簽收，注意簽名蓋章都需正本而非影本，並留存書面資料，發生倒會時作為舉證資料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3313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增強彼此的債權關係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開立借據：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開標之後由得標人直接開一張借據給會首，或是由得標人直接開借據給活會會員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2021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商業本票：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得標人領取會款之後，即以商業本票的方式，一次開給會首不同期的商業標票，以後在每期繳了款後，便可取回一張商業本票，一直到互助結束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69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目錄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23910" y="1533465"/>
            <a:ext cx="73894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+mn-ea"/>
              </a:rPr>
              <a:t>互助會</a:t>
            </a:r>
            <a:r>
              <a:rPr lang="zh-TW" altLang="en-US" sz="2800" b="1" dirty="0" smtClean="0">
                <a:latin typeface="+mn-ea"/>
              </a:rPr>
              <a:t>。介紹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歷史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術語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分類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        入會須知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        標會方式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en-US" altLang="zh-TW" sz="2800" b="1" dirty="0" smtClean="0">
                <a:latin typeface="+mn-ea"/>
              </a:rPr>
              <a:t>                               </a:t>
            </a:r>
            <a:r>
              <a:rPr lang="zh-TW" altLang="en-US" sz="2800" b="1" dirty="0" smtClean="0">
                <a:latin typeface="+mn-ea"/>
              </a:rPr>
              <a:t>內外標比較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                    選擇良好互助會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            倒會分兩種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            避免被倒會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                    追索會錢與利息</a:t>
            </a:r>
            <a:endParaRPr lang="en-US" altLang="zh-TW" sz="2800" b="1" dirty="0" smtClean="0">
              <a:latin typeface="+mn-ea"/>
            </a:endParaRPr>
          </a:p>
          <a:p>
            <a:pPr algn="ctr"/>
            <a:r>
              <a:rPr lang="zh-TW" altLang="en-US" sz="2800" b="1" dirty="0" smtClean="0">
                <a:latin typeface="+mn-ea"/>
              </a:rPr>
              <a:t>                                   倒會解決方案</a:t>
            </a:r>
            <a:endParaRPr lang="en-US" altLang="zh-TW" sz="2800" b="1" dirty="0" smtClean="0">
              <a:latin typeface="+mn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664968" y="1743199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2400" b="1" dirty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                 </a:t>
            </a:r>
            <a:endParaRPr lang="zh-TW" altLang="en-US" sz="2400" b="1" dirty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                                      </a:t>
            </a:r>
            <a:endParaRPr lang="en-US" altLang="zh-TW" sz="2400" b="1" dirty="0" smtClean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       </a:t>
            </a:r>
            <a:endParaRPr lang="en-US" altLang="zh-TW" sz="2400" b="1" dirty="0">
              <a:latin typeface="+mn-ea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217748" y="88287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8477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。倒會追索會錢與利息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6" name="Group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61166839"/>
              </p:ext>
            </p:extLst>
          </p:nvPr>
        </p:nvGraphicFramePr>
        <p:xfrm>
          <a:off x="848544" y="2132856"/>
          <a:ext cx="8423539" cy="3840480"/>
        </p:xfrm>
        <a:graphic>
          <a:graphicData uri="http://schemas.openxmlformats.org/drawingml/2006/table">
            <a:tbl>
              <a:tblPr/>
              <a:tblGrid>
                <a:gridCol w="1446345"/>
                <a:gridCol w="6977194"/>
              </a:tblGrid>
              <a:tr h="1363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會員須做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endParaRPr lang="en-US" altLang="zh-TW" sz="1800" b="0" dirty="0" smtClean="0">
                        <a:latin typeface="新細明體" charset="-120"/>
                      </a:endParaRP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800" b="0" dirty="0" smtClean="0">
                          <a:latin typeface="新細明體" charset="-120"/>
                        </a:rPr>
                        <a:t>應於每期標會後</a:t>
                      </a:r>
                      <a:r>
                        <a:rPr lang="zh-TW" altLang="zh-TW" sz="1800" b="0" dirty="0" smtClean="0">
                          <a:solidFill>
                            <a:srgbClr val="A50021"/>
                          </a:solidFill>
                          <a:latin typeface="新細明體" charset="-120"/>
                        </a:rPr>
                        <a:t>三日內</a:t>
                      </a:r>
                      <a:r>
                        <a:rPr lang="zh-TW" altLang="zh-TW" sz="1800" b="0" dirty="0" smtClean="0">
                          <a:latin typeface="新細明體" charset="-120"/>
                        </a:rPr>
                        <a:t>交付會款。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800" b="0" dirty="0" smtClean="0">
                          <a:latin typeface="新細明體" charset="-120"/>
                        </a:rPr>
                        <a:t>應於前項期限內，代得標會員收取會款，連同自己之會款，於期滿之翌日前交付得標會員。</a:t>
                      </a:r>
                      <a:endParaRPr lang="en-US" altLang="zh-TW" sz="1800" b="0" dirty="0" smtClean="0">
                        <a:latin typeface="新細明體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latin typeface="新細明體" charset="-120"/>
                        </a:rPr>
                        <a:t>                                                                                         </a:t>
                      </a:r>
                      <a:r>
                        <a:rPr lang="en-US" altLang="zh-TW" sz="1400" b="0" dirty="0" smtClean="0">
                          <a:latin typeface="新細明體" charset="-120"/>
                        </a:rPr>
                        <a:t>《</a:t>
                      </a:r>
                      <a:r>
                        <a:rPr lang="zh-TW" altLang="en-US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民法</a:t>
                      </a:r>
                      <a:r>
                        <a:rPr lang="zh-TW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</a:t>
                      </a:r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709-7 </a:t>
                      </a:r>
                      <a:r>
                        <a:rPr lang="zh-TW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條</a:t>
                      </a:r>
                      <a:r>
                        <a:rPr lang="en-US" altLang="zh-TW" sz="1400" b="0" dirty="0" smtClean="0">
                          <a:latin typeface="新細明體" charset="-120"/>
                        </a:rPr>
                        <a:t>》</a:t>
                      </a:r>
                      <a:endParaRPr lang="zh-TW" altLang="zh-TW" sz="1400" b="0" dirty="0" smtClean="0">
                        <a:latin typeface="新細明體" charset="-12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164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會首須做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Arial" charset="0"/>
                        <a:buNone/>
                      </a:pPr>
                      <a:endParaRPr lang="en-US" altLang="zh-TW" sz="1800" b="0" dirty="0" smtClean="0">
                        <a:latin typeface="新細明體" charset="-120"/>
                      </a:endParaRP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zh-TW" altLang="zh-TW" sz="1800" b="0" dirty="0" smtClean="0">
                          <a:latin typeface="新細明體" charset="-120"/>
                        </a:rPr>
                        <a:t>「</a:t>
                      </a:r>
                      <a:r>
                        <a:rPr lang="zh-TW" altLang="zh-TW" sz="1800" b="0" dirty="0" smtClean="0">
                          <a:solidFill>
                            <a:srgbClr val="A50021"/>
                          </a:solidFill>
                          <a:latin typeface="新細明體" charset="-120"/>
                        </a:rPr>
                        <a:t>逾期未收取之會款，會首應代為給付</a:t>
                      </a:r>
                      <a:r>
                        <a:rPr lang="zh-TW" altLang="zh-TW" sz="1800" b="0" dirty="0" smtClean="0">
                          <a:latin typeface="新細明體" charset="-120"/>
                        </a:rPr>
                        <a:t>。」</a:t>
                      </a:r>
                      <a:endParaRPr lang="en-US" altLang="zh-TW" sz="1800" b="0" dirty="0" smtClean="0">
                        <a:latin typeface="新細明體" charset="-120"/>
                      </a:endParaRP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zh-TW" altLang="zh-TW" sz="1800" b="0" dirty="0" smtClean="0">
                          <a:latin typeface="新細明體" charset="-120"/>
                        </a:rPr>
                        <a:t>再依規定：「會首依第二項規定代為給付後，得請求未給付之會員附加利息償還之。」</a:t>
                      </a:r>
                      <a:endParaRPr lang="en-US" altLang="zh-TW" sz="1800" b="0" dirty="0" smtClean="0">
                        <a:latin typeface="新細明體" charset="-120"/>
                      </a:endParaRP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zh-TW" altLang="zh-TW" sz="1800" b="0" dirty="0" smtClean="0">
                          <a:latin typeface="新細明體" charset="-120"/>
                        </a:rPr>
                        <a:t>因此，若僅因會員逾期未交會款，而尚未至倒會之情形時，則會首有代為給付之義務，但得於給付後向該會員請求未繳之會款及附加利息。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0" dirty="0" smtClean="0">
                          <a:latin typeface="新細明體" charset="-120"/>
                        </a:rPr>
                        <a:t>                                                                  </a:t>
                      </a:r>
                      <a:r>
                        <a:rPr lang="en-US" altLang="zh-TW" sz="1400" b="0" dirty="0" smtClean="0">
                          <a:latin typeface="新細明體" charset="-120"/>
                        </a:rPr>
                        <a:t>《</a:t>
                      </a:r>
                      <a:r>
                        <a:rPr lang="zh-TW" altLang="en-US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民法</a:t>
                      </a:r>
                      <a:r>
                        <a:rPr lang="zh-TW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第</a:t>
                      </a:r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709-7 </a:t>
                      </a:r>
                      <a:r>
                        <a:rPr lang="zh-TW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條</a:t>
                      </a:r>
                      <a:r>
                        <a:rPr lang="en-US" altLang="zh-TW" sz="1400" b="0" dirty="0" smtClean="0">
                          <a:latin typeface="新細明體" charset="-120"/>
                        </a:rPr>
                        <a:t>》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63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。倒會解決方案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76536" y="1927374"/>
            <a:ext cx="8191367" cy="45259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zh-TW" altLang="en-US" sz="2000" b="1" dirty="0" smtClean="0">
                <a:latin typeface="新細明體" charset="-120"/>
              </a:rPr>
              <a:t>     </a:t>
            </a:r>
            <a:r>
              <a:rPr lang="zh-TW" altLang="zh-TW" sz="2000" b="1" dirty="0" smtClean="0">
                <a:latin typeface="新細明體" charset="-120"/>
              </a:rPr>
              <a:t>【如果該「</a:t>
            </a:r>
            <a:r>
              <a:rPr lang="zh-TW" altLang="zh-TW" sz="2000" b="1" dirty="0" smtClean="0">
                <a:solidFill>
                  <a:srgbClr val="A50021"/>
                </a:solidFill>
                <a:latin typeface="新細明體" charset="-120"/>
              </a:rPr>
              <a:t>會腳</a:t>
            </a:r>
            <a:r>
              <a:rPr lang="zh-TW" altLang="zh-TW" sz="2000" b="1" dirty="0" smtClean="0">
                <a:latin typeface="新細明體" charset="-120"/>
              </a:rPr>
              <a:t>」不願意償還或一時無法償還時，或可依下列方式求償】</a:t>
            </a:r>
            <a:endParaRPr lang="zh-TW" altLang="en-US" sz="2000" b="1" dirty="0" smtClean="0">
              <a:latin typeface="新細明體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2000" b="1" dirty="0" smtClean="0">
              <a:latin typeface="新細明體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z="2000" b="1" dirty="0" smtClean="0">
                <a:latin typeface="新細明體" charset="-120"/>
              </a:rPr>
              <a:t> ◆ 可以請他就「</a:t>
            </a:r>
            <a:r>
              <a:rPr lang="zh-TW" altLang="en-US" sz="2000" b="1" dirty="0" smtClean="0">
                <a:solidFill>
                  <a:srgbClr val="A50021"/>
                </a:solidFill>
                <a:latin typeface="新細明體" charset="-120"/>
              </a:rPr>
              <a:t>應繳會款</a:t>
            </a:r>
            <a:r>
              <a:rPr lang="zh-TW" altLang="en-US" sz="2000" b="1" dirty="0" smtClean="0">
                <a:latin typeface="新細明體" charset="-120"/>
              </a:rPr>
              <a:t>」或「</a:t>
            </a:r>
            <a:r>
              <a:rPr lang="zh-TW" altLang="en-US" sz="2000" b="1" dirty="0" smtClean="0">
                <a:solidFill>
                  <a:srgbClr val="A50021"/>
                </a:solidFill>
                <a:latin typeface="新細明體" charset="-120"/>
              </a:rPr>
              <a:t>代償金額及其利息</a:t>
            </a:r>
            <a:r>
              <a:rPr lang="zh-TW" altLang="en-US" sz="2000" b="1" dirty="0" smtClean="0">
                <a:latin typeface="新細明體" charset="-120"/>
              </a:rPr>
              <a:t>」，開立</a:t>
            </a:r>
            <a:r>
              <a:rPr lang="zh-TW" altLang="en-US" sz="2000" b="1" dirty="0" smtClean="0">
                <a:solidFill>
                  <a:srgbClr val="A50021"/>
                </a:solidFill>
                <a:latin typeface="新細明體" charset="-120"/>
              </a:rPr>
              <a:t>本票</a:t>
            </a:r>
            <a:r>
              <a:rPr lang="zh-TW" altLang="en-US" sz="2000" b="1" dirty="0" smtClean="0">
                <a:latin typeface="新細明體" charset="-120"/>
              </a:rPr>
              <a:t>，因為依票據法第一百二十三條之規定，本票之執票人得直接向法院聲請裁定而後強制執行</a:t>
            </a:r>
            <a:r>
              <a:rPr lang="zh-TW" altLang="en-US" sz="2000" b="1" dirty="0">
                <a:latin typeface="新細明體" charset="-120"/>
              </a:rPr>
              <a:t>，</a:t>
            </a:r>
            <a:r>
              <a:rPr lang="zh-TW" altLang="en-US" sz="2000" b="1" dirty="0" smtClean="0">
                <a:latin typeface="新細明體" charset="-120"/>
              </a:rPr>
              <a:t>詳言之，即以該裁定作為執行名義，毋庸另以訴訟取得執行名義。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2000" b="1" dirty="0" smtClean="0">
              <a:latin typeface="新細明體" charset="-120"/>
            </a:endParaRPr>
          </a:p>
          <a:p>
            <a:pPr>
              <a:lnSpc>
                <a:spcPct val="80000"/>
              </a:lnSpc>
              <a:buNone/>
            </a:pPr>
            <a:r>
              <a:rPr lang="zh-TW" altLang="en-US" sz="2000" b="1" dirty="0" smtClean="0">
                <a:latin typeface="新細明體" charset="-120"/>
              </a:rPr>
              <a:t>◆ 可透過</a:t>
            </a:r>
            <a:r>
              <a:rPr lang="zh-TW" altLang="en-US" sz="2000" b="1" dirty="0" smtClean="0">
                <a:solidFill>
                  <a:srgbClr val="A50021"/>
                </a:solidFill>
                <a:latin typeface="新細明體" charset="-120"/>
              </a:rPr>
              <a:t>鄉鎮市調解委員會</a:t>
            </a:r>
            <a:r>
              <a:rPr lang="zh-TW" altLang="en-US" sz="2000" b="1" dirty="0" smtClean="0">
                <a:latin typeface="新細明體" charset="-120"/>
              </a:rPr>
              <a:t>來進行調解（須經雙方當事人同意），如果該調解經過法院核定後，就跟確定判決有一樣的效力，不需要再去起訴，可直接以該調解書作為執行名義。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2000" b="1" dirty="0" smtClean="0">
              <a:latin typeface="新細明體" charset="-120"/>
            </a:endParaRPr>
          </a:p>
          <a:p>
            <a:pPr>
              <a:lnSpc>
                <a:spcPct val="80000"/>
              </a:lnSpc>
              <a:buNone/>
            </a:pPr>
            <a:r>
              <a:rPr lang="zh-TW" altLang="en-US" sz="2000" b="1" dirty="0" smtClean="0">
                <a:latin typeface="新細明體" charset="-120"/>
              </a:rPr>
              <a:t>◆  如果以上方式均不能解決系爭合會糾紛， 台端亦可基於</a:t>
            </a:r>
            <a:r>
              <a:rPr lang="zh-TW" altLang="en-US" sz="2000" b="1" dirty="0" smtClean="0">
                <a:solidFill>
                  <a:srgbClr val="A50021"/>
                </a:solidFill>
                <a:latin typeface="新細明體" charset="-120"/>
              </a:rPr>
              <a:t>民法</a:t>
            </a:r>
            <a:r>
              <a:rPr lang="zh-TW" altLang="en-US" sz="2000" b="1" dirty="0" smtClean="0">
                <a:latin typeface="新細明體" charset="-120"/>
              </a:rPr>
              <a:t>「第七百零九條之九第一項」及「第二百八十一條」之規定，起訴向該「會腳」請求「應繳會款」或「代償之金額及其利息」</a:t>
            </a:r>
            <a:r>
              <a:rPr lang="zh-TW" altLang="en-US" sz="2000" b="1" dirty="0">
                <a:latin typeface="新細明體" charset="-120"/>
              </a:rPr>
              <a:t>。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2000" b="1" dirty="0" smtClean="0">
              <a:latin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4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</a:t>
            </a:r>
            <a:r>
              <a:rPr lang="zh-TW" altLang="en-US" dirty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會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。</a:t>
            </a:r>
            <a:r>
              <a:rPr lang="zh-TW" altLang="en-US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參考資料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76536" y="1927374"/>
            <a:ext cx="8191367" cy="45259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zh-TW" altLang="en-US" sz="2000" b="1" dirty="0" smtClean="0">
                <a:latin typeface="新細明體" charset="-120"/>
              </a:rPr>
              <a:t>     </a:t>
            </a:r>
            <a:endParaRPr lang="zh-TW" altLang="en-US" sz="2000" b="1" dirty="0">
              <a:latin typeface="新細明體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2000" b="1" dirty="0" smtClean="0">
              <a:latin typeface="新細明體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3844" y="1571612"/>
            <a:ext cx="90011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1.http</a:t>
            </a: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://zh.wikipedia.org/wiki/%E4%BA%92%E5%8A%A9%E6%9C%83</a:t>
            </a:r>
          </a:p>
          <a:p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2. </a:t>
            </a: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http</a:t>
            </a: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://homepage.vghtpe.gov.tw/~ged/lefta/a2_011.htm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3.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維基百科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04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48544" y="1052736"/>
            <a:ext cx="7016750" cy="1447800"/>
          </a:xfrm>
        </p:spPr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n-US" altLang="zh-TW" sz="5000" b="0" i="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OCR A Std" pitchFamily="49" charset="0"/>
                <a:ea typeface="新細明體" pitchFamily="18" charset="-120"/>
              </a:rPr>
              <a:t>THANK YOU!!</a:t>
            </a:r>
            <a:r>
              <a:rPr lang="en-US" altLang="zh-TW" sz="3600" b="0" i="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OCR A Std" pitchFamily="49" charset="0"/>
                <a:ea typeface="新細明體" pitchFamily="18" charset="-120"/>
              </a:rPr>
              <a:t/>
            </a:r>
            <a:br>
              <a:rPr lang="en-US" altLang="zh-TW" sz="3600" b="0" i="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OCR A Std" pitchFamily="49" charset="0"/>
                <a:ea typeface="新細明體" pitchFamily="18" charset="-120"/>
              </a:rPr>
            </a:br>
            <a:endParaRPr lang="zh-TW" altLang="en-US" sz="3600" b="0" i="0" dirty="0">
              <a:solidFill>
                <a:schemeClr val="accent2">
                  <a:lumMod val="75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  <a:latin typeface="OCR A Std" pitchFamily="49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21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互助會。介紹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16496" y="1700808"/>
            <a:ext cx="9217024" cy="4572000"/>
          </a:xfrm>
          <a:ln w="12700" cmpd="dbl">
            <a:noFill/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通俗說法稱標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會、做會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呈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sz="2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600" dirty="0" smtClean="0"/>
          </a:p>
          <a:p>
            <a:pPr>
              <a:lnSpc>
                <a:spcPct val="110000"/>
              </a:lnSpc>
            </a:pPr>
            <a:r>
              <a:rPr lang="zh-TW" altLang="zh-TW" sz="2600" dirty="0" smtClean="0"/>
              <a:t>互助會由</a:t>
            </a:r>
            <a:r>
              <a:rPr lang="zh-TW" altLang="zh-TW" sz="2600" dirty="0"/>
              <a:t>一群會員所組成，會員間</a:t>
            </a:r>
            <a:r>
              <a:rPr lang="zh-TW" altLang="zh-TW" sz="2600" b="1" dirty="0">
                <a:solidFill>
                  <a:schemeClr val="accent2">
                    <a:lumMod val="75000"/>
                  </a:schemeClr>
                </a:solidFill>
              </a:rPr>
              <a:t>相互</a:t>
            </a:r>
            <a:r>
              <a:rPr lang="zh-TW" altLang="zh-TW" sz="2600" b="1" dirty="0" smtClean="0">
                <a:solidFill>
                  <a:schemeClr val="accent2">
                    <a:lumMod val="75000"/>
                  </a:schemeClr>
                </a:solidFill>
              </a:rPr>
              <a:t>借款</a:t>
            </a:r>
            <a:r>
              <a:rPr lang="zh-TW" altLang="en-US" sz="2600" dirty="0" smtClean="0"/>
              <a:t>、具有</a:t>
            </a:r>
            <a:r>
              <a:rPr lang="zh-TW" altLang="en-US" sz="2600" b="1" dirty="0">
                <a:solidFill>
                  <a:schemeClr val="accent2">
                    <a:lumMod val="75000"/>
                  </a:schemeClr>
                </a:solidFill>
              </a:rPr>
              <a:t>賺取利息</a:t>
            </a:r>
            <a:r>
              <a:rPr lang="zh-TW" altLang="en-US" sz="2600" dirty="0"/>
              <a:t>與</a:t>
            </a:r>
            <a:r>
              <a:rPr lang="zh-TW" altLang="en-US" sz="2600" b="1" dirty="0">
                <a:solidFill>
                  <a:schemeClr val="accent2">
                    <a:lumMod val="75000"/>
                  </a:schemeClr>
                </a:solidFill>
              </a:rPr>
              <a:t>籌措資金</a:t>
            </a:r>
            <a:r>
              <a:rPr lang="zh-TW" altLang="en-US" sz="2600" dirty="0"/>
              <a:t>的</a:t>
            </a:r>
            <a:r>
              <a:rPr lang="zh-TW" altLang="en-US" sz="2600" dirty="0" smtClean="0"/>
              <a:t>功能</a:t>
            </a:r>
            <a:r>
              <a:rPr lang="zh-TW" altLang="zh-TW" sz="2600" dirty="0"/>
              <a:t>，</a:t>
            </a:r>
            <a:r>
              <a:rPr lang="zh-TW" altLang="en-US" sz="2600" dirty="0" smtClean="0"/>
              <a:t>是</a:t>
            </a:r>
            <a:r>
              <a:rPr lang="zh-TW" altLang="en-US" sz="2600" dirty="0"/>
              <a:t>民間一種</a:t>
            </a:r>
            <a:r>
              <a:rPr lang="zh-TW" altLang="en-US" sz="2600" b="1" dirty="0">
                <a:solidFill>
                  <a:schemeClr val="accent2">
                    <a:lumMod val="75000"/>
                  </a:schemeClr>
                </a:solidFill>
              </a:rPr>
              <a:t>小額信用貸款</a:t>
            </a:r>
            <a:r>
              <a:rPr lang="zh-TW" altLang="en-US" sz="2600" dirty="0"/>
              <a:t>的</a:t>
            </a:r>
            <a:r>
              <a:rPr lang="zh-TW" altLang="en-US" sz="2600" dirty="0" smtClean="0"/>
              <a:t>型態。</a:t>
            </a:r>
            <a:endParaRPr lang="zh-TW" altLang="en-US" sz="2600" dirty="0"/>
          </a:p>
          <a:p>
            <a:pPr>
              <a:lnSpc>
                <a:spcPct val="110000"/>
              </a:lnSpc>
            </a:pPr>
            <a:r>
              <a:rPr lang="zh-TW" altLang="zh-TW" sz="2600" dirty="0" smtClean="0"/>
              <a:t>發起互助</a:t>
            </a:r>
            <a:r>
              <a:rPr lang="zh-TW" altLang="zh-TW" sz="2600" dirty="0"/>
              <a:t>會的人稱為會首，由</a:t>
            </a:r>
            <a:r>
              <a:rPr lang="zh-TW" altLang="zh-TW" sz="2600" dirty="0" smtClean="0"/>
              <a:t>會首</a:t>
            </a:r>
            <a:r>
              <a:rPr lang="zh-TW" altLang="en-US" sz="2600" dirty="0" smtClean="0"/>
              <a:t>與</a:t>
            </a:r>
            <a:r>
              <a:rPr lang="zh-TW" altLang="zh-TW" sz="2600" dirty="0" smtClean="0"/>
              <a:t>其他會員</a:t>
            </a:r>
            <a:r>
              <a:rPr lang="zh-TW" altLang="en-US" sz="2600" dirty="0" smtClean="0"/>
              <a:t>互</a:t>
            </a:r>
            <a:r>
              <a:rPr lang="zh-TW" altLang="en-US" sz="2600" dirty="0"/>
              <a:t>約</a:t>
            </a:r>
            <a:r>
              <a:rPr lang="zh-TW" altLang="en-US" sz="2600" b="1" dirty="0">
                <a:solidFill>
                  <a:schemeClr val="accent2">
                    <a:lumMod val="75000"/>
                  </a:schemeClr>
                </a:solidFill>
              </a:rPr>
              <a:t>交付會款</a:t>
            </a:r>
            <a:r>
              <a:rPr lang="zh-TW" altLang="en-US" sz="2600" dirty="0"/>
              <a:t>及</a:t>
            </a:r>
            <a:r>
              <a:rPr lang="zh-TW" altLang="en-US" sz="2600" b="1" dirty="0">
                <a:solidFill>
                  <a:schemeClr val="accent2">
                    <a:lumMod val="75000"/>
                  </a:schemeClr>
                </a:solidFill>
              </a:rPr>
              <a:t>標取合會金之</a:t>
            </a:r>
            <a:r>
              <a:rPr lang="zh-TW" altLang="en-US" sz="2600" b="1" dirty="0" smtClean="0">
                <a:solidFill>
                  <a:schemeClr val="accent2">
                    <a:lumMod val="75000"/>
                  </a:schemeClr>
                </a:solidFill>
              </a:rPr>
              <a:t>契約</a:t>
            </a:r>
            <a:r>
              <a:rPr lang="zh-TW" altLang="en-US" sz="2600" dirty="0"/>
              <a:t>加入互助會。</a:t>
            </a:r>
            <a:endParaRPr lang="en-US" altLang="zh-TW" sz="2600" dirty="0" smtClean="0"/>
          </a:p>
          <a:p>
            <a:pPr>
              <a:lnSpc>
                <a:spcPct val="110000"/>
              </a:lnSpc>
            </a:pPr>
            <a:r>
              <a:rPr lang="zh-TW" altLang="en-US" sz="2600" dirty="0" smtClean="0"/>
              <a:t>近年</a:t>
            </a:r>
            <a:r>
              <a:rPr lang="zh-TW" altLang="en-US" sz="2600" dirty="0"/>
              <a:t>有人</a:t>
            </a:r>
            <a:r>
              <a:rPr lang="zh-TW" altLang="en-US" sz="2600" dirty="0" smtClean="0"/>
              <a:t>應用網路復興</a:t>
            </a:r>
            <a:r>
              <a:rPr lang="zh-TW" altLang="en-US" sz="2600" dirty="0"/>
              <a:t>了互助會，稱為</a:t>
            </a:r>
            <a:r>
              <a:rPr lang="zh-TW" altLang="en-US" sz="2600" b="1" dirty="0">
                <a:solidFill>
                  <a:schemeClr val="accent2">
                    <a:lumMod val="75000"/>
                  </a:schemeClr>
                </a:solidFill>
              </a:rPr>
              <a:t>網路標會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>
              <a:lnSpc>
                <a:spcPct val="110000"/>
              </a:lnSpc>
            </a:pPr>
            <a:r>
              <a:rPr lang="zh-TW" altLang="zh-TW" sz="2600" dirty="0"/>
              <a:t>會首的權利是免利息，但是相對得承擔會員的信用風險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pPr>
              <a:lnSpc>
                <a:spcPct val="110000"/>
              </a:lnSpc>
            </a:pPr>
            <a:r>
              <a:rPr lang="zh-TW" altLang="zh-TW" sz="2600" dirty="0"/>
              <a:t>互助會一定有下列條件：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zh-TW" altLang="en-US" sz="2600" dirty="0" smtClean="0"/>
              <a:t>         </a:t>
            </a:r>
            <a:r>
              <a:rPr lang="zh-TW" altLang="zh-TW" sz="2600" dirty="0" smtClean="0">
                <a:solidFill>
                  <a:schemeClr val="accent2">
                    <a:lumMod val="75000"/>
                  </a:schemeClr>
                </a:solidFill>
              </a:rPr>
              <a:t>會期</a:t>
            </a:r>
            <a:r>
              <a:rPr lang="zh-TW" altLang="en-US" sz="2600" dirty="0" smtClean="0"/>
              <a:t>：</a:t>
            </a:r>
            <a:r>
              <a:rPr lang="zh-TW" altLang="en-US" sz="2600" dirty="0"/>
              <a:t>總共期數，</a:t>
            </a:r>
            <a:r>
              <a:rPr lang="zh-TW" altLang="zh-TW" sz="2600" dirty="0" smtClean="0"/>
              <a:t>一般以</a:t>
            </a:r>
            <a:r>
              <a:rPr lang="zh-TW" altLang="zh-TW" sz="2600" dirty="0"/>
              <a:t>一個月為一期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zh-TW" altLang="en-US" sz="2600" dirty="0" smtClean="0"/>
              <a:t>         </a:t>
            </a:r>
            <a:r>
              <a:rPr lang="zh-TW" altLang="zh-TW" sz="2600" dirty="0" smtClean="0">
                <a:solidFill>
                  <a:schemeClr val="accent2">
                    <a:lumMod val="75000"/>
                  </a:schemeClr>
                </a:solidFill>
              </a:rPr>
              <a:t>會</a:t>
            </a:r>
            <a:r>
              <a:rPr lang="zh-TW" altLang="zh-TW" sz="2600" dirty="0">
                <a:solidFill>
                  <a:schemeClr val="accent2">
                    <a:lumMod val="75000"/>
                  </a:schemeClr>
                </a:solidFill>
              </a:rPr>
              <a:t>金</a:t>
            </a:r>
            <a:r>
              <a:rPr lang="zh-TW" altLang="zh-TW" sz="2600" dirty="0"/>
              <a:t>：每一期會員</a:t>
            </a:r>
            <a:r>
              <a:rPr lang="zh-TW" altLang="zh-TW" sz="2600" dirty="0" smtClean="0"/>
              <a:t>所</a:t>
            </a:r>
            <a:r>
              <a:rPr lang="zh-TW" altLang="en-US" sz="2600" dirty="0" smtClean="0"/>
              <a:t>需</a:t>
            </a:r>
            <a:r>
              <a:rPr lang="zh-TW" altLang="zh-TW" sz="2600" dirty="0" smtClean="0"/>
              <a:t>繳金額</a:t>
            </a:r>
            <a:r>
              <a:rPr lang="zh-TW" altLang="zh-TW" sz="2600" dirty="0"/>
              <a:t>，實際</a:t>
            </a:r>
            <a:r>
              <a:rPr lang="zh-TW" altLang="zh-TW" sz="2600" dirty="0" smtClean="0"/>
              <a:t>交付據</a:t>
            </a:r>
            <a:r>
              <a:rPr lang="zh-TW" altLang="zh-TW" sz="2600" dirty="0"/>
              <a:t>標金上下變動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zh-TW" altLang="en-US" sz="2600" dirty="0" smtClean="0"/>
              <a:t>         </a:t>
            </a:r>
            <a:r>
              <a:rPr lang="zh-TW" altLang="zh-TW" sz="2600" dirty="0" smtClean="0">
                <a:solidFill>
                  <a:schemeClr val="accent2">
                    <a:lumMod val="75000"/>
                  </a:schemeClr>
                </a:solidFill>
              </a:rPr>
              <a:t>底</a:t>
            </a:r>
            <a:r>
              <a:rPr lang="zh-TW" altLang="zh-TW" sz="2600" dirty="0">
                <a:solidFill>
                  <a:schemeClr val="accent2">
                    <a:lumMod val="75000"/>
                  </a:schemeClr>
                </a:solidFill>
              </a:rPr>
              <a:t>標</a:t>
            </a:r>
            <a:r>
              <a:rPr lang="zh-TW" altLang="zh-TW" sz="2600" dirty="0"/>
              <a:t>：每一期的標金不得低於底標金額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zh-TW" altLang="en-US" sz="2600" dirty="0" smtClean="0"/>
              <a:t>         </a:t>
            </a:r>
            <a:r>
              <a:rPr lang="zh-TW" altLang="zh-TW" sz="2600" dirty="0" smtClean="0">
                <a:solidFill>
                  <a:schemeClr val="accent2">
                    <a:lumMod val="75000"/>
                  </a:schemeClr>
                </a:solidFill>
              </a:rPr>
              <a:t>型態</a:t>
            </a:r>
            <a:r>
              <a:rPr lang="zh-TW" altLang="zh-TW" sz="2600" dirty="0"/>
              <a:t>：外標制或內標制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66720" y="214290"/>
            <a:ext cx="8832850" cy="990600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互助會。歷史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49499" y="1844824"/>
            <a:ext cx="901201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b="1" dirty="0"/>
              <a:t>「</a:t>
            </a:r>
            <a:r>
              <a:rPr lang="zh-TW" altLang="zh-TW" sz="2000" b="1" dirty="0"/>
              <a:t>互助會」，法律上稱之為「合會」，算是一種民間儲蓄理財以及融資的方法</a:t>
            </a:r>
            <a:r>
              <a:rPr lang="zh-TW" altLang="zh-TW" sz="2000" b="1" dirty="0" smtClean="0"/>
              <a:t>。</a:t>
            </a:r>
            <a:endParaRPr lang="en-US" altLang="zh-TW" sz="2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TW" sz="2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sz="2000" dirty="0" smtClean="0"/>
              <a:t>互助</a:t>
            </a:r>
            <a:r>
              <a:rPr lang="zh-TW" altLang="zh-TW" sz="2000" dirty="0"/>
              <a:t>會是從日據時代的台灣農村開始萌芽</a:t>
            </a:r>
            <a:r>
              <a:rPr lang="zh-TW" altLang="zh-TW" sz="2000" dirty="0" smtClean="0"/>
              <a:t>的</a:t>
            </a:r>
            <a:endParaRPr lang="en-US" altLang="zh-TW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TW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sz="2000" dirty="0" smtClean="0"/>
              <a:t>民國</a:t>
            </a:r>
            <a:r>
              <a:rPr lang="en-US" altLang="zh-TW" sz="2000" dirty="0"/>
              <a:t>18</a:t>
            </a:r>
            <a:r>
              <a:rPr lang="zh-TW" altLang="zh-TW" sz="2000" dirty="0"/>
              <a:t>年制定的民法債編因為是繼受自歐陸，所以沒有關於互助會的規定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TW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sz="2000" dirty="0" smtClean="0"/>
              <a:t>互助</a:t>
            </a:r>
            <a:r>
              <a:rPr lang="zh-TW" altLang="zh-TW" sz="2000" dirty="0"/>
              <a:t>會是我國民間的習慣。後來因為互助會倒會造成很多的社會問題，也發生很多訴訟</a:t>
            </a:r>
            <a:r>
              <a:rPr lang="zh-TW" altLang="zh-TW" sz="2000" dirty="0" smtClean="0"/>
              <a:t>，最高法院</a:t>
            </a:r>
            <a:r>
              <a:rPr lang="zh-TW" altLang="zh-TW" sz="2000" dirty="0"/>
              <a:t>在處理互助會之訴訟</a:t>
            </a:r>
            <a:r>
              <a:rPr lang="zh-TW" altLang="zh-TW" sz="2000" dirty="0" smtClean="0"/>
              <a:t>時也</a:t>
            </a:r>
            <a:r>
              <a:rPr lang="zh-TW" altLang="zh-TW" sz="2000" dirty="0"/>
              <a:t>做成好幾個</a:t>
            </a:r>
            <a:r>
              <a:rPr lang="zh-TW" altLang="zh-TW" sz="2000" dirty="0" smtClean="0"/>
              <a:t>判例，不過並</a:t>
            </a:r>
            <a:r>
              <a:rPr lang="zh-TW" altLang="zh-TW" sz="2000" dirty="0"/>
              <a:t>無法完全解決互助會之爭議</a:t>
            </a:r>
            <a:r>
              <a:rPr lang="zh-TW" altLang="zh-TW" sz="2000" dirty="0" smtClean="0"/>
              <a:t>，因此</a:t>
            </a:r>
            <a:r>
              <a:rPr lang="zh-TW" altLang="zh-TW" sz="2000" dirty="0"/>
              <a:t>民法債編修正時，有鑑於互助會是民間重要之習慣</a:t>
            </a:r>
            <a:r>
              <a:rPr lang="zh-TW" altLang="zh-TW" sz="2000" dirty="0" smtClean="0"/>
              <a:t>，對於</a:t>
            </a:r>
            <a:r>
              <a:rPr lang="zh-TW" altLang="zh-TW" sz="2000" dirty="0"/>
              <a:t>社會經濟也有重大影響</a:t>
            </a:r>
            <a:r>
              <a:rPr lang="zh-TW" altLang="zh-TW" sz="2000" dirty="0" smtClean="0"/>
              <a:t>，乃</a:t>
            </a:r>
            <a:r>
              <a:rPr lang="zh-TW" altLang="zh-TW" sz="2000" dirty="0"/>
              <a:t>參酌研究互助會之習慣，將此民間習慣明文化</a:t>
            </a:r>
            <a:r>
              <a:rPr lang="zh-TW" altLang="zh-TW" sz="2000" dirty="0" smtClean="0"/>
              <a:t>，而</a:t>
            </a:r>
            <a:r>
              <a:rPr lang="zh-TW" altLang="zh-TW" sz="2000" dirty="0"/>
              <a:t>增訂第七</a:t>
            </a:r>
            <a:r>
              <a:rPr lang="en-US" altLang="zh-TW" sz="2000" dirty="0"/>
              <a:t>○</a:t>
            </a:r>
            <a:r>
              <a:rPr lang="zh-TW" altLang="zh-TW" sz="2000" dirty="0"/>
              <a:t>九條之一至第七</a:t>
            </a:r>
            <a:r>
              <a:rPr lang="en-US" altLang="zh-TW" sz="2000" dirty="0"/>
              <a:t>○</a:t>
            </a:r>
            <a:r>
              <a:rPr lang="zh-TW" altLang="zh-TW" sz="2000" dirty="0"/>
              <a:t>九條之九，並將互助會與合會民間常用之名稱定名為合會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TW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sz="2000" dirty="0" smtClean="0"/>
              <a:t>民國</a:t>
            </a:r>
            <a:r>
              <a:rPr lang="zh-TW" altLang="zh-TW" sz="2000" dirty="0"/>
              <a:t>八十九年五月五日民法債編修正施行後，合會即變成有名契約。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06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互助會。術語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4966761"/>
              </p:ext>
            </p:extLst>
          </p:nvPr>
        </p:nvGraphicFramePr>
        <p:xfrm>
          <a:off x="632520" y="1844824"/>
          <a:ext cx="8928992" cy="473452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13757"/>
                <a:gridCol w="7515235"/>
              </a:tblGrid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會首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b="0" dirty="0" smtClean="0"/>
                        <a:t>標會的發起人，稱會首或會頭。</a:t>
                      </a:r>
                      <a:endParaRPr lang="en-US" altLang="zh-TW" b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b="0" dirty="0" smtClean="0"/>
                        <a:t>可由參與標會的人共同推舉產生</a:t>
                      </a:r>
                      <a:r>
                        <a:rPr lang="en-US" altLang="zh-TW" b="0" dirty="0" smtClean="0"/>
                        <a:t>﹝</a:t>
                      </a:r>
                      <a:r>
                        <a:rPr lang="zh-TW" altLang="en-US" b="0" dirty="0" smtClean="0"/>
                        <a:t>只能是一人</a:t>
                      </a:r>
                      <a:r>
                        <a:rPr lang="en-US" altLang="zh-TW" b="0" dirty="0" smtClean="0"/>
                        <a:t>﹞</a:t>
                      </a:r>
                      <a:r>
                        <a:rPr lang="zh-TW" altLang="en-US" b="0" dirty="0" smtClean="0"/>
                        <a:t>。</a:t>
                      </a:r>
                      <a:endParaRPr lang="en-US" altLang="zh-TW" b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有權取得互助會首期標金 。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負責每期投標、開標工作，</a:t>
                      </a:r>
                      <a:r>
                        <a:rPr lang="zh-TW" altLang="en-US" b="0" dirty="0" smtClean="0"/>
                        <a:t>收取會錢並把交付給該期得款的會員。</a:t>
                      </a:r>
                      <a:endParaRPr lang="en-US" altLang="zh-TW" b="0" dirty="0" smtClean="0"/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有風險和法律責任，只要惡意倒會即可成立詐欺罪。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b="0" dirty="0" smtClean="0"/>
                        <a:t>如有成員違約未按時繳納會錢，會首須先行墊付，再向該會員追討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。</a:t>
                      </a:r>
                    </a:p>
                  </a:txBody>
                  <a:tcPr anchor="ctr"/>
                </a:tc>
              </a:tr>
              <a:tr h="1214968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會腳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b="0" dirty="0" smtClean="0"/>
                        <a:t>除會首外其他參與標會的人。</a:t>
                      </a:r>
                      <a:endParaRPr lang="en-US" altLang="zh-TW" b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每月準時繳付會錢。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有權參與競標，以取得當期的得標金。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每一會員僅能得標一次，得標後必須每期繳付全額會錢。</a:t>
                      </a:r>
                    </a:p>
                  </a:txBody>
                  <a:tcPr anchor="ctr"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會員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會首、會腳的總稱。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標金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事先約定的每個會員每期須繳納的會費。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得標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獲得某期籌集的全部會款。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56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互助會。術語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8705889"/>
              </p:ext>
            </p:extLst>
          </p:nvPr>
        </p:nvGraphicFramePr>
        <p:xfrm>
          <a:off x="632520" y="1844824"/>
          <a:ext cx="8928992" cy="44824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13757"/>
                <a:gridCol w="7515235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死會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會員已參與過投標或是已得標者；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到下一會時，該會員就無權參與競標，並且要逐期繳交完整會錢。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活會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參與競標後沒有得標或者尚未參與投標或是投標未成功的會員。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anchor="ctr"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出險會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已經得標的會員開始不繳或拖欠會款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。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anchor="ctr"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倒會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某會員得標後不再繳交會款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得標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獲得某期籌集的全部會款。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內標會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死會會員每期繳交約定標金，活會會員繳交約定標金扣除當月得標利息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。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/>
                        <a:t>外標會</a:t>
                      </a:r>
                      <a:endParaRPr lang="zh-TW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死會會員每期繳交約定標金加投標利息，活會會員繳款約定標金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。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8217748" y="88287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1200" dirty="0"/>
          </a:p>
          <a:p>
            <a:endParaRPr lang="zh-TW" alt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2324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互助會。術語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4155616"/>
              </p:ext>
            </p:extLst>
          </p:nvPr>
        </p:nvGraphicFramePr>
        <p:xfrm>
          <a:off x="632520" y="1844824"/>
          <a:ext cx="8928992" cy="455450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92899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會單</a:t>
                      </a:r>
                      <a:endParaRPr kumimoji="0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﹝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依</a:t>
                      </a:r>
                      <a:r>
                        <a:rPr lang="zh-TW" altLang="zh-TW" sz="1800" b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民國八十九年五月五日施行之民法第七</a:t>
                      </a:r>
                      <a:r>
                        <a:rPr lang="en-US" altLang="zh-TW" sz="1800" b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○</a:t>
                      </a:r>
                      <a:r>
                        <a:rPr lang="zh-TW" altLang="zh-TW" sz="1800" b="0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九條之三規定合會應訂立會單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﹞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3618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１．會首之姓名、住址及電話號碼。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２．全體會員之姓名、住址及電話號碼。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３．每一會份會款之種類及基本數額。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４．起會日期。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５．標會期日。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６．標會方法。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７．出標金額有約定其最高額或最低額之限制者，其約定。（若無約定，可以不用記載）會單應由會首及全體會員簽名，記明年月日，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由會首保存並製作繕本，簽名後交每一會員各執一份。</a:t>
                      </a:r>
                    </a:p>
                    <a:p>
                      <a:pPr algn="l"/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66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互助會。分類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28253224"/>
              </p:ext>
            </p:extLst>
          </p:nvPr>
        </p:nvGraphicFramePr>
        <p:xfrm>
          <a:off x="272480" y="1916832"/>
          <a:ext cx="9361040" cy="21602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896544"/>
                <a:gridCol w="4464496"/>
              </a:tblGrid>
              <a:tr h="43418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依</a:t>
                      </a:r>
                      <a:r>
                        <a:rPr lang="zh-TW" altLang="en-US" sz="1400" u="sng" baseline="0" dirty="0" smtClean="0">
                          <a:ea typeface="新細明體" pitchFamily="18" charset="-120"/>
                        </a:rPr>
                        <a:t>會員之間的法律關係</a:t>
                      </a: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區分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10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個別性的合會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團體性的合會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0504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臺灣民間合會的主流</a:t>
                      </a: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。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會首與會員間訂立契約，會員之間並無法律關係存在。</a:t>
                      </a:r>
                      <a:endParaRPr lang="en-US" altLang="zh-TW" sz="1400" baseline="0" dirty="0" smtClean="0">
                        <a:ea typeface="新細明體" pitchFamily="18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企業銀行及信用合作社所承辦的合會業務也屬於此類型。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各會員繳交的會款，屬於全體會員所共同擁有。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此合會契約的當事人為全體會員，會首亦為會員。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會員之間彼此具有法律關係存在。</a:t>
                      </a:r>
                      <a:endParaRPr lang="en-US" altLang="zh-TW" sz="1400" baseline="0" dirty="0" smtClean="0">
                        <a:ea typeface="新細明體" pitchFamily="18" charset="-120"/>
                      </a:endParaRPr>
                    </a:p>
                    <a:p>
                      <a:pPr algn="l"/>
                      <a:endParaRPr lang="en-US" sz="1400" baseline="0" dirty="0" smtClean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283854516"/>
              </p:ext>
            </p:extLst>
          </p:nvPr>
        </p:nvGraphicFramePr>
        <p:xfrm>
          <a:off x="272480" y="4437112"/>
          <a:ext cx="9361040" cy="199220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807776"/>
                <a:gridCol w="4553264"/>
              </a:tblGrid>
              <a:tr h="47733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依</a:t>
                      </a:r>
                      <a:r>
                        <a:rPr lang="zh-TW" altLang="en-US" sz="1400" u="sng" baseline="0" dirty="0" smtClean="0">
                          <a:ea typeface="新細明體" pitchFamily="18" charset="-120"/>
                        </a:rPr>
                        <a:t>繳納會款的多寡方式</a:t>
                      </a: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區分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73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內標會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外標會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375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死會會員每期繳交約定標金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活會會員繳交約定標金扣除當月得標利息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死會會員每期繳交約定標金加投標利息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活會會員繳款約定標金</a:t>
                      </a:r>
                      <a:endParaRPr lang="en-US" sz="1400" baseline="0" dirty="0" smtClean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28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zh-TW" altLang="en-US" sz="4400" b="0" i="0" dirty="0" smtClean="0">
                <a:solidFill>
                  <a:srgbClr val="444D26"/>
                </a:solidFill>
                <a:latin typeface="華康新綜藝體(P)" panose="040B0700000000000000" pitchFamily="82" charset="-120"/>
                <a:ea typeface="華康新綜藝體(P)" panose="040B0700000000000000" pitchFamily="82" charset="-120"/>
              </a:rPr>
              <a:t>互助會。分類</a:t>
            </a:r>
            <a:endParaRPr lang="zh-TW" altLang="en-US" sz="4400" b="0" i="0" dirty="0">
              <a:solidFill>
                <a:srgbClr val="444D26"/>
              </a:solidFill>
              <a:latin typeface="華康新綜藝體(P)" panose="040B0700000000000000" pitchFamily="82" charset="-120"/>
              <a:ea typeface="華康新綜藝體(P)" panose="040B0700000000000000" pitchFamily="82" charset="-12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7570172"/>
              </p:ext>
            </p:extLst>
          </p:nvPr>
        </p:nvGraphicFramePr>
        <p:xfrm>
          <a:off x="632520" y="2005494"/>
          <a:ext cx="8856984" cy="379977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232247"/>
                <a:gridCol w="6624737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依</a:t>
                      </a:r>
                      <a:r>
                        <a:rPr lang="zh-TW" altLang="en-US" sz="1400" u="sng" baseline="0" dirty="0" smtClean="0">
                          <a:ea typeface="新細明體" pitchFamily="18" charset="-120"/>
                        </a:rPr>
                        <a:t>給付會款的標的物</a:t>
                      </a: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區分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68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現金會</a:t>
                      </a:r>
                      <a:endParaRPr lang="en-US" sz="1400" baseline="0" dirty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給付會款僅限以金錢。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此類型的互助會在台灣民間普遍存在。</a:t>
                      </a:r>
                      <a:endParaRPr lang="en-US" altLang="zh-TW" sz="1400" baseline="0" dirty="0" smtClean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773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稻穀會</a:t>
                      </a:r>
                      <a:endParaRPr lang="en-US" altLang="zh-TW" sz="1400" baseline="0" dirty="0" smtClean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給付會款是以稻穀或其他農作物。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此類型的互助會普遍存在於農村社會。</a:t>
                      </a:r>
                      <a:endParaRPr lang="en-US" sz="1400" baseline="0" dirty="0" smtClean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1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支票會</a:t>
                      </a:r>
                      <a:endParaRPr lang="en-US" altLang="zh-TW" sz="1400" baseline="0" dirty="0" smtClean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依會員競標會息高低決定得標順序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所有會員依各該期應繳的會款，簽發遠期支票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經由會首背書交付給得標的會員。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1400" baseline="0" dirty="0" smtClean="0">
                          <a:ea typeface="新細明體" pitchFamily="18" charset="-120"/>
                        </a:rPr>
                        <a:t>會員通常為商人，藉著取得遠期支票作為資金融通。</a:t>
                      </a:r>
                      <a:endParaRPr lang="en-US" altLang="zh-TW" sz="1400" baseline="0" dirty="0" smtClean="0">
                        <a:ea typeface="新細明體" pitchFamily="18" charset="-120"/>
                      </a:endParaRPr>
                    </a:p>
                  </a:txBody>
                  <a:tcPr marL="103917" marR="1039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712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A53CF0-CFB4-446C-9538-226C66E955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2856</Words>
  <Application>Microsoft Office PowerPoint</Application>
  <PresentationFormat>A4 紙張 (210x297 公釐)</PresentationFormat>
  <Paragraphs>289</Paragraphs>
  <Slides>23</Slides>
  <Notes>23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AcademicPresentation2</vt:lpstr>
      <vt:lpstr>民間互助會   </vt:lpstr>
      <vt:lpstr>目錄</vt:lpstr>
      <vt:lpstr>互助會。介紹</vt:lpstr>
      <vt:lpstr>互助會。歷史</vt:lpstr>
      <vt:lpstr>互助會。術語</vt:lpstr>
      <vt:lpstr>互助會。術語</vt:lpstr>
      <vt:lpstr>互助會。術語</vt:lpstr>
      <vt:lpstr>互助會。分類</vt:lpstr>
      <vt:lpstr>互助會。分類</vt:lpstr>
      <vt:lpstr>互助會。入會須知</vt:lpstr>
      <vt:lpstr>互助會。標會方式</vt:lpstr>
      <vt:lpstr>互助會。標會方式</vt:lpstr>
      <vt:lpstr>互助會。標會方式</vt:lpstr>
      <vt:lpstr>互助會。標會方式</vt:lpstr>
      <vt:lpstr>互助會。內外標比較</vt:lpstr>
      <vt:lpstr>互助會。選擇良好互助會</vt:lpstr>
      <vt:lpstr>互助會。選擇良好互助會</vt:lpstr>
      <vt:lpstr>互助會。倒會分兩種</vt:lpstr>
      <vt:lpstr>互助會。避免被倒會</vt:lpstr>
      <vt:lpstr>互助會。倒會追索會錢與利息</vt:lpstr>
      <vt:lpstr>互助會。倒會解決方案</vt:lpstr>
      <vt:lpstr>互助會。參考資料</vt:lpstr>
      <vt:lpstr>THANK YOU!!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2015-04-08T12:37:04Z</dcterms:created>
  <dcterms:modified xsi:type="dcterms:W3CDTF">2015-04-15T11:31:25Z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TC101671251028</vt:lpwstr>
  </property>
</Properties>
</file>