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zh-TW" smtClean="0"/>
              <a:t> </a:t>
            </a:r>
            <a:r>
              <a:rPr kumimoji="1" lang="zh-TW" altLang="en-US" smtClean="0"/>
              <a:t>按一下以編輯母片子標題樣式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1116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2178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3204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307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500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2978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91946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956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397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8547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76163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627BE-DAA5-4413-AD74-85DE91021B42}" type="datetimeFigureOut">
              <a:rPr lang="zh-TW" altLang="en-US" smtClean="0"/>
              <a:pPr/>
              <a:t>2012/10/2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7F94-0FF5-472F-A826-B2AC29CC7A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7477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Corbis-IS142-038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042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180456"/>
            <a:ext cx="5184576" cy="1470025"/>
          </a:xfrm>
        </p:spPr>
        <p:txBody>
          <a:bodyPr>
            <a:noAutofit/>
          </a:bodyPr>
          <a:lstStyle/>
          <a:p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NLP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換框達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人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壓力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與情緒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管理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5013176"/>
            <a:ext cx="144016" cy="72008"/>
          </a:xfrm>
        </p:spPr>
        <p:txBody>
          <a:bodyPr>
            <a:normAutofit fontScale="25000" lnSpcReduction="20000"/>
          </a:bodyPr>
          <a:lstStyle/>
          <a:p>
            <a:endParaRPr lang="zh-TW" altLang="en-US" sz="2000" b="1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742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052736"/>
            <a:ext cx="4320480" cy="56166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zh-TW" altLang="zh-TW" sz="4200" dirty="0" smtClean="0">
                <a:solidFill>
                  <a:srgbClr val="FF0000"/>
                </a:solidFill>
                <a:latin typeface="華康黑體 Std W3"/>
                <a:ea typeface="華康黑體 Std W3"/>
                <a:cs typeface="華康黑體 Std W3"/>
              </a:rPr>
              <a:t>基本上</a:t>
            </a:r>
            <a:r>
              <a:rPr lang="zh-TW" altLang="zh-TW" sz="4200" dirty="0">
                <a:solidFill>
                  <a:srgbClr val="FF0000"/>
                </a:solidFill>
                <a:latin typeface="華康黑體 Std W3"/>
                <a:ea typeface="華康黑體 Std W3"/>
                <a:cs typeface="華康黑體 Std W3"/>
              </a:rPr>
              <a:t>，情緒來自「六大需求</a:t>
            </a:r>
            <a:r>
              <a:rPr lang="zh-TW" altLang="zh-TW" sz="4200" dirty="0" smtClean="0">
                <a:solidFill>
                  <a:srgbClr val="FF0000"/>
                </a:solidFill>
                <a:latin typeface="華康黑體 Std W3"/>
                <a:ea typeface="華康黑體 Std W3"/>
                <a:cs typeface="華康黑體 Std W3"/>
              </a:rPr>
              <a:t>」</a:t>
            </a:r>
            <a:r>
              <a:rPr lang="zh-TW" altLang="en-US" sz="4200" dirty="0" smtClean="0">
                <a:solidFill>
                  <a:srgbClr val="FF000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dirty="0" smtClean="0">
              <a:solidFill>
                <a:srgbClr val="FF000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endParaRPr lang="zh-TW" altLang="zh-TW" sz="4200" b="1" dirty="0">
              <a:solidFill>
                <a:srgbClr val="FF000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一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安定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即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遠離痛苦、得到快樂的渴望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 smtClean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二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多樣性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如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好奇心、冒險心、追求自由、興奮等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尋求</a:t>
            </a:r>
            <a:r>
              <a:rPr lang="zh-TW" altLang="en-US" sz="4200" dirty="0" smtClean="0">
                <a:latin typeface="華康黑體 Std W3"/>
                <a:ea typeface="華康黑體 Std W3"/>
                <a:cs typeface="華康黑體 Std W3"/>
              </a:rPr>
              <a:t>  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變化與驚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奇的渴望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 smtClean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三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受到重視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即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覺得自己與眾不同、被他人需要的渴望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 smtClean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四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與</a:t>
            </a:r>
            <a:r>
              <a:rPr lang="zh-TW" altLang="zh-TW" sz="4200" b="1" dirty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愛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連接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即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渴望透過愛或相互接觸和別人打成一片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 smtClean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五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成長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即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學習</a:t>
            </a:r>
            <a:r>
              <a:rPr lang="en-US" altLang="zh-TW" sz="4200" dirty="0">
                <a:latin typeface="華康黑體 Std W3"/>
                <a:ea typeface="華康黑體 Std W3"/>
                <a:cs typeface="華康黑體 Std W3"/>
              </a:rPr>
              <a:t>­­­­­­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→進步→成長的渴望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六、</a:t>
            </a:r>
            <a:r>
              <a:rPr lang="zh-TW" altLang="zh-TW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貢獻</a:t>
            </a:r>
            <a:r>
              <a:rPr lang="zh-TW" altLang="en-US" sz="4200" b="1" dirty="0" smtClean="0">
                <a:solidFill>
                  <a:srgbClr val="002060"/>
                </a:solidFill>
                <a:latin typeface="華康黑體 Std W3"/>
                <a:ea typeface="華康黑體 Std W3"/>
                <a:cs typeface="華康黑體 Std W3"/>
              </a:rPr>
              <a:t>：</a:t>
            </a:r>
            <a:endParaRPr lang="en-US" altLang="zh-TW" sz="4200" b="1" dirty="0" smtClean="0">
              <a:solidFill>
                <a:srgbClr val="002060"/>
              </a:solidFill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渴望</a:t>
            </a:r>
            <a:r>
              <a:rPr lang="zh-TW" altLang="zh-TW" sz="4200" dirty="0">
                <a:latin typeface="華康黑體 Std W3"/>
                <a:ea typeface="華康黑體 Std W3"/>
                <a:cs typeface="華康黑體 Std W3"/>
              </a:rPr>
              <a:t>自己對他人或公司有所幫助</a:t>
            </a:r>
            <a:r>
              <a:rPr lang="zh-TW" altLang="zh-TW" sz="4200" dirty="0" smtClean="0">
                <a:latin typeface="華康黑體 Std W3"/>
                <a:ea typeface="華康黑體 Std W3"/>
                <a:cs typeface="華康黑體 Std W3"/>
              </a:rPr>
              <a:t>。</a:t>
            </a:r>
            <a:endParaRPr lang="en-US" altLang="zh-TW" sz="4200" dirty="0" smtClean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endParaRPr lang="zh-TW" altLang="zh-TW" sz="3800" dirty="0">
              <a:latin typeface="華康黑體 Std W3"/>
              <a:ea typeface="華康黑體 Std W3"/>
              <a:cs typeface="華康黑體 Std W3"/>
            </a:endParaRPr>
          </a:p>
          <a:p>
            <a:pPr marL="0" indent="0">
              <a:buNone/>
            </a:pPr>
            <a:r>
              <a:rPr lang="en-US" altLang="zh-TW" sz="3800" dirty="0">
                <a:latin typeface="華康黑體 Std W3"/>
                <a:ea typeface="華康黑體 Std W3"/>
                <a:cs typeface="華康黑體 Std W3"/>
              </a:rPr>
              <a:t>    </a:t>
            </a:r>
            <a:r>
              <a:rPr lang="en-US" altLang="zh-TW" sz="3800" dirty="0" smtClean="0">
                <a:latin typeface="華康黑體 Std W3"/>
                <a:ea typeface="華康黑體 Std W3"/>
                <a:cs typeface="華康黑體 Std W3"/>
              </a:rPr>
              <a:t> </a:t>
            </a:r>
            <a:endParaRPr lang="zh-TW" altLang="en-US" sz="3800" dirty="0">
              <a:solidFill>
                <a:srgbClr val="00B050"/>
              </a:solidFill>
              <a:latin typeface="華康黑體 Std W3"/>
              <a:ea typeface="華康黑體 Std W3"/>
              <a:cs typeface="華康黑體 Std W3"/>
            </a:endParaRPr>
          </a:p>
        </p:txBody>
      </p:sp>
      <p:pic>
        <p:nvPicPr>
          <p:cNvPr id="4" name="圖片 3" descr="Corbis-42-36480226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324" r="13036"/>
          <a:stretch/>
        </p:blipFill>
        <p:spPr>
          <a:xfrm>
            <a:off x="4788024" y="914400"/>
            <a:ext cx="4563451" cy="594878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900608" y="0"/>
            <a:ext cx="8147248" cy="936104"/>
          </a:xfrm>
        </p:spPr>
        <p:txBody>
          <a:bodyPr/>
          <a:lstStyle/>
          <a:p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找出「理想狀態」的特徵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(3/4)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54332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zh-TW" altLang="zh-TW" sz="3600" b="1" dirty="0">
                <a:latin typeface="微軟正黑體" pitchFamily="34" charset="-120"/>
                <a:ea typeface="微軟正黑體" pitchFamily="34" charset="-120"/>
              </a:rPr>
              <a:t>找出「理想狀態」的特徵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(4/4)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    </a:t>
            </a:r>
            <a:r>
              <a:rPr lang="zh-TW" altLang="zh-TW" sz="24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這些</a:t>
            </a:r>
            <a:r>
              <a:rPr lang="zh-TW" altLang="zh-TW" sz="24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需求和價值觀與信念息息相關。仔細想想六大需求中你最想獲得哪一個？當你的需求被滿足時，內心會產生怎樣的情緒？請深入探討「你人生中最想獲得到情緒」吧。</a:t>
            </a:r>
            <a:endParaRPr lang="zh-TW" altLang="en-US" sz="2400" dirty="0">
              <a:solidFill>
                <a:srgbClr val="00B05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en-US" sz="2400" dirty="0">
              <a:latin typeface="華康黑體 Std W5"/>
              <a:ea typeface="華康黑體 Std W5"/>
              <a:cs typeface="華康黑體 Std W5"/>
            </a:endParaRPr>
          </a:p>
        </p:txBody>
      </p:sp>
      <p:pic>
        <p:nvPicPr>
          <p:cNvPr id="4" name="圖片 3" descr="Corbis-42-3636332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2708920"/>
            <a:ext cx="5868144" cy="390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498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Corbis-42-36479233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158" r="22501"/>
          <a:stretch/>
        </p:blipFill>
        <p:spPr>
          <a:xfrm>
            <a:off x="5610860" y="-35685"/>
            <a:ext cx="3556001" cy="689368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281336" y="703237"/>
            <a:ext cx="8229600" cy="922114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itchFamily="34" charset="-120"/>
                <a:ea typeface="微軟正黑體" pitchFamily="34" charset="-120"/>
              </a:rPr>
              <a:t>情緒是如何產生的</a:t>
            </a:r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(1/3)</a:t>
            </a:r>
            <a:r>
              <a:rPr lang="zh-TW" altLang="zh-TW" sz="20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2000" b="1" dirty="0">
                <a:latin typeface="微軟正黑體" pitchFamily="34" charset="-120"/>
                <a:ea typeface="微軟正黑體" pitchFamily="34" charset="-120"/>
              </a:rPr>
            </a:br>
            <a:endParaRPr lang="zh-TW" altLang="en-US" sz="2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864" y="1783357"/>
            <a:ext cx="4773216" cy="402190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2700" dirty="0" smtClean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情緒</a:t>
            </a: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是受狀態、思考與</a:t>
            </a: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行動左右</a:t>
            </a: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的「第一手五感情報</a:t>
            </a: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」</a:t>
            </a:r>
            <a:endParaRPr lang="en-US" altLang="zh-TW" sz="2400" dirty="0" smtClean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24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2400" dirty="0">
                <a:latin typeface="華康黑體 Std W5"/>
                <a:ea typeface="華康黑體 Std W5"/>
                <a:cs typeface="華康黑體 Std W5"/>
              </a:rPr>
              <a:t> </a:t>
            </a:r>
            <a:r>
              <a:rPr lang="en-US" altLang="zh-TW" sz="2400" dirty="0" smtClean="0">
                <a:latin typeface="華康黑體 Std W5"/>
                <a:ea typeface="華康黑體 Std W5"/>
                <a:cs typeface="華康黑體 Std W5"/>
              </a:rPr>
              <a:t> 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我們每天</a:t>
            </a:r>
            <a:r>
              <a:rPr lang="zh-TW" altLang="en-US" sz="2400" dirty="0" smtClean="0">
                <a:latin typeface="華康黑體 Std W5"/>
                <a:ea typeface="華康黑體 Std W5"/>
                <a:cs typeface="華康黑體 Std W5"/>
              </a:rPr>
              <a:t>會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體驗到</a:t>
            </a:r>
            <a:r>
              <a:rPr lang="zh-TW" altLang="en-US" sz="2400" dirty="0" smtClean="0">
                <a:latin typeface="華康黑體 Std W5"/>
                <a:ea typeface="華康黑體 Std W5"/>
                <a:cs typeface="華康黑體 Std W5"/>
              </a:rPr>
              <a:t>不同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的情緒</a:t>
            </a:r>
            <a:r>
              <a:rPr lang="zh-TW" altLang="en-US" sz="2400" dirty="0" smtClean="0">
                <a:latin typeface="華康黑體 Std W5"/>
                <a:ea typeface="華康黑體 Std W5"/>
                <a:cs typeface="華康黑體 Std W5"/>
              </a:rPr>
              <a:t>，若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把</a:t>
            </a: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這些明顯的感受想成是「錯覺」或當作從沒發生，是根本不可能的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zh-TW" altLang="zh-TW" sz="2400" dirty="0">
              <a:latin typeface="華康黑體 Std W5"/>
              <a:ea typeface="華康黑體 Std W5"/>
              <a:cs typeface="華康黑體 Std W5"/>
            </a:endParaRPr>
          </a:p>
          <a:p>
            <a:endParaRPr lang="zh-TW" altLang="en-US" sz="2000" dirty="0"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92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Corbis-42-36363337.jpeg"/>
          <p:cNvPicPr>
            <a:picLocks noChangeAspect="1"/>
          </p:cNvPicPr>
          <p:nvPr/>
        </p:nvPicPr>
        <p:blipFill>
          <a:blip r:embed="rId2" cstate="print">
            <a:alphaModFix amt="73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4900" y="0"/>
            <a:ext cx="42291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332656" y="404664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zh-TW" altLang="zh-TW" sz="4000" b="1" dirty="0">
                <a:latin typeface="微軟正黑體" pitchFamily="34" charset="-120"/>
                <a:ea typeface="微軟正黑體" pitchFamily="34" charset="-120"/>
              </a:rPr>
              <a:t>情緒是如何產生的</a:t>
            </a:r>
            <a:r>
              <a:rPr lang="zh-TW" altLang="zh-TW" sz="40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(2/3)</a:t>
            </a:r>
            <a:r>
              <a:rPr lang="zh-TW" altLang="zh-TW" sz="22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2200" b="1" dirty="0">
                <a:latin typeface="微軟正黑體" pitchFamily="34" charset="-120"/>
                <a:ea typeface="微軟正黑體" pitchFamily="34" charset="-120"/>
              </a:rPr>
            </a:br>
            <a:endParaRPr lang="zh-TW" altLang="en-US" sz="2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84784"/>
            <a:ext cx="684076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練習方法</a:t>
            </a:r>
          </a:p>
          <a:p>
            <a:pPr marL="0" indent="0">
              <a:buNone/>
            </a:pPr>
            <a:endParaRPr lang="en-US" altLang="zh-TW" sz="1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一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、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身體</a:t>
            </a:r>
            <a:r>
              <a:rPr lang="zh-TW" altLang="zh-TW" sz="2000" dirty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的使用狀態‧生理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狀態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：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包括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當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時的身體</a:t>
            </a:r>
            <a:r>
              <a:rPr lang="en-US" altLang="zh-TW" sz="2000" dirty="0" smtClean="0">
                <a:latin typeface="華康黑體 Std W5"/>
                <a:ea typeface="華康黑體 Std W5"/>
                <a:cs typeface="華康黑體 Std W5"/>
              </a:rPr>
              <a:t>     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狀況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、姿勢及呼吸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2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20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二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、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關注</a:t>
            </a:r>
            <a:r>
              <a:rPr lang="zh-TW" altLang="zh-TW" sz="2000" dirty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的「焦點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」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：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人們</a:t>
            </a:r>
            <a:r>
              <a:rPr lang="zh-TW" altLang="zh-TW" sz="2000" dirty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在不自覺的情況下，會根據</a:t>
            </a:r>
            <a:r>
              <a:rPr lang="zh-TW" altLang="zh-TW" sz="2000" dirty="0" smtClean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自</a:t>
            </a:r>
            <a:r>
              <a:rPr lang="zh-TW" altLang="en-US" sz="2000" dirty="0" smtClean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 </a:t>
            </a:r>
            <a:r>
              <a:rPr lang="zh-TW" altLang="zh-TW" sz="2000" dirty="0" smtClean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己所關注的</a:t>
            </a:r>
            <a:r>
              <a:rPr lang="zh-TW" altLang="zh-TW" sz="2000" dirty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事情或聯想到的結果來展開行動</a:t>
            </a:r>
            <a:r>
              <a:rPr lang="zh-TW" altLang="zh-TW" sz="2000" dirty="0" smtClean="0">
                <a:solidFill>
                  <a:srgbClr val="000000"/>
                </a:solidFill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2000" dirty="0" smtClean="0">
              <a:solidFill>
                <a:srgbClr val="00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20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三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、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次</a:t>
            </a:r>
            <a:r>
              <a:rPr lang="zh-TW" altLang="zh-TW" sz="2000" dirty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感元的語言</a:t>
            </a:r>
            <a:r>
              <a:rPr lang="zh-TW" altLang="zh-TW" sz="2000" dirty="0" smtClean="0">
                <a:solidFill>
                  <a:srgbClr val="C00000"/>
                </a:solidFill>
                <a:latin typeface="華康黑體 Std W5"/>
                <a:ea typeface="華康黑體 Std W5"/>
                <a:cs typeface="華康黑體 Std W5"/>
              </a:rPr>
              <a:t>化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：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用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五感去看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、聽、感受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而有的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感想，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 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轉換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成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語言，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進而基於經驗產生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解釋</a:t>
            </a:r>
            <a:r>
              <a:rPr lang="zh-TW" altLang="en-US" sz="2000" dirty="0" smtClean="0">
                <a:latin typeface="華康黑體 Std W5"/>
                <a:ea typeface="華康黑體 Std W5"/>
                <a:cs typeface="華康黑體 Std W5"/>
              </a:rPr>
              <a:t>，而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知道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該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如何思考或行動</a:t>
            </a:r>
            <a:r>
              <a:rPr lang="zh-TW" altLang="zh-TW" sz="2000" dirty="0">
                <a:latin typeface="華康黑體 Std W5"/>
                <a:ea typeface="華康黑體 Std W5"/>
                <a:cs typeface="華康黑體 Std W5"/>
              </a:rPr>
              <a:t>，因而有了各種不同的情緒</a:t>
            </a:r>
            <a:r>
              <a:rPr lang="zh-TW" altLang="zh-TW" sz="20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2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2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練習時選一個</a:t>
            </a:r>
            <a:r>
              <a:rPr lang="zh-TW" altLang="en-US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「</a:t>
            </a:r>
            <a:r>
              <a:rPr lang="zh-TW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模式化</a:t>
            </a:r>
            <a:r>
              <a:rPr lang="zh-TW" altLang="en-US" sz="20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」</a:t>
            </a:r>
            <a:r>
              <a:rPr lang="zh-TW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的</a:t>
            </a:r>
            <a:r>
              <a:rPr lang="zh-TW" altLang="zh-TW" sz="20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情緒</a:t>
            </a:r>
            <a:r>
              <a:rPr lang="zh-TW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反應</a:t>
            </a:r>
            <a:r>
              <a:rPr lang="en-US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(</a:t>
            </a:r>
            <a:r>
              <a:rPr lang="zh-TW" altLang="en-US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正負面皆可</a:t>
            </a:r>
            <a:r>
              <a:rPr lang="en-US" altLang="zh-TW" sz="2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)</a:t>
            </a:r>
            <a:endParaRPr lang="zh-TW" altLang="en-US" sz="2000" dirty="0"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971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Corbis-42-31177120.jpeg"/>
          <p:cNvPicPr>
            <a:picLocks noChangeAspect="1"/>
          </p:cNvPicPr>
          <p:nvPr/>
        </p:nvPicPr>
        <p:blipFill rotWithShape="1">
          <a:blip r:embed="rId2" cstate="print">
            <a:alphaModFix amt="5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363"/>
          <a:stretch/>
        </p:blipFill>
        <p:spPr>
          <a:xfrm>
            <a:off x="0" y="828576"/>
            <a:ext cx="9144000" cy="602128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76672" y="0"/>
            <a:ext cx="8229600" cy="994122"/>
          </a:xfrm>
        </p:spPr>
        <p:txBody>
          <a:bodyPr>
            <a:normAutofit/>
          </a:bodyPr>
          <a:lstStyle/>
          <a:p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情緒是如何產生的？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(3/3)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268760"/>
            <a:ext cx="4032448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2200" dirty="0" smtClean="0">
                <a:latin typeface="華康黑體 Std W5"/>
                <a:ea typeface="華康黑體 Std W5"/>
                <a:cs typeface="華康黑體 Std W5"/>
              </a:rPr>
              <a:t>1.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在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該情況下，你的「身體使用狀況‧生理狀態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」</a:t>
            </a:r>
            <a:r>
              <a:rPr lang="zh-TW" altLang="en-US" sz="22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22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22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華康黑體 Std W5"/>
                <a:ea typeface="華康黑體 Std W5"/>
                <a:cs typeface="華康黑體 Std W5"/>
              </a:rPr>
              <a:t>2.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那樣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的狀況下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你</a:t>
            </a:r>
            <a:r>
              <a:rPr lang="zh-TW" altLang="en-US" sz="2200" dirty="0" smtClean="0">
                <a:latin typeface="華康黑體 Std W5"/>
                <a:ea typeface="華康黑體 Std W5"/>
                <a:cs typeface="華康黑體 Std W5"/>
              </a:rPr>
              <a:t>關注的焦點或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想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滿足的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需求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是什麼？ </a:t>
            </a:r>
            <a:endParaRPr lang="en-US" altLang="zh-TW" sz="22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22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華康黑體 Std W5"/>
                <a:ea typeface="華康黑體 Std W5"/>
                <a:cs typeface="華康黑體 Std W5"/>
              </a:rPr>
              <a:t>3.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在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該情況下你看到、聽到、感受到的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事物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是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什麼？</a:t>
            </a:r>
            <a:endParaRPr lang="en-US" altLang="zh-TW" sz="22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22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華康黑體 Std W5"/>
                <a:ea typeface="華康黑體 Std W5"/>
                <a:cs typeface="華康黑體 Std W5"/>
              </a:rPr>
              <a:t>4.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從</a:t>
            </a:r>
            <a:r>
              <a:rPr lang="zh-TW" altLang="zh-TW" sz="2200" dirty="0">
                <a:latin typeface="華康黑體 Std W5"/>
                <a:ea typeface="華康黑體 Std W5"/>
                <a:cs typeface="華康黑體 Std W5"/>
              </a:rPr>
              <a:t>你的感想產生什麼樣的解釋、引起什麼樣的情緒</a:t>
            </a:r>
            <a:r>
              <a:rPr lang="zh-TW" altLang="zh-TW" sz="2200" dirty="0" smtClean="0">
                <a:latin typeface="華康黑體 Std W5"/>
                <a:ea typeface="華康黑體 Std W5"/>
                <a:cs typeface="華康黑體 Std W5"/>
              </a:rPr>
              <a:t>？</a:t>
            </a:r>
            <a:endParaRPr lang="en-US" altLang="zh-TW" sz="22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22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2200" dirty="0">
                <a:latin typeface="華康黑體 Std W5"/>
                <a:ea typeface="華康黑體 Std W5"/>
                <a:cs typeface="華康黑體 Std W5"/>
              </a:rPr>
              <a:t>  </a:t>
            </a:r>
            <a:r>
              <a:rPr lang="zh-TW" altLang="zh-TW" sz="2200" dirty="0" smtClean="0">
                <a:solidFill>
                  <a:schemeClr val="accent6">
                    <a:lumMod val="75000"/>
                  </a:schemeClr>
                </a:solidFill>
                <a:latin typeface="華康黑體 Std W5"/>
                <a:ea typeface="華康黑體 Std W5"/>
                <a:cs typeface="華康黑體 Std W5"/>
              </a:rPr>
              <a:t>完成這</a:t>
            </a:r>
            <a:r>
              <a:rPr lang="zh-TW" altLang="zh-TW" sz="2200" dirty="0">
                <a:solidFill>
                  <a:schemeClr val="accent6">
                    <a:lumMod val="75000"/>
                  </a:schemeClr>
                </a:solidFill>
                <a:latin typeface="華康黑體 Std W5"/>
                <a:ea typeface="華康黑體 Std W5"/>
                <a:cs typeface="華康黑體 Std W5"/>
              </a:rPr>
              <a:t>個練習後，你會發現情緒的產生並非偶然，它發自某種固定的模式，並有著一定的步驟。</a:t>
            </a:r>
          </a:p>
          <a:p>
            <a:pPr marL="0" indent="0">
              <a:buNone/>
            </a:pPr>
            <a:endParaRPr lang="zh-TW" altLang="en-US" sz="2000" dirty="0">
              <a:solidFill>
                <a:schemeClr val="accent6">
                  <a:lumMod val="75000"/>
                </a:schemeClr>
              </a:solidFill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6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itchFamily="34" charset="-120"/>
                <a:ea typeface="微軟正黑體" pitchFamily="34" charset="-120"/>
              </a:rPr>
              <a:t>了解產生感情的</a:t>
            </a:r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模式</a:t>
            </a:r>
            <a: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  <a:t>(1/3)</a:t>
            </a:r>
            <a:r>
              <a:rPr lang="zh-TW" altLang="zh-TW" sz="40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4000" b="1" dirty="0">
                <a:latin typeface="微軟正黑體" pitchFamily="34" charset="-120"/>
                <a:ea typeface="微軟正黑體" pitchFamily="34" charset="-120"/>
              </a:rPr>
            </a:br>
            <a:endParaRPr lang="zh-TW" altLang="en-US" sz="4000" b="1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5610" y="1844824"/>
            <a:ext cx="7980886" cy="4176464"/>
          </a:xfrm>
        </p:spPr>
      </p:pic>
      <p:pic>
        <p:nvPicPr>
          <p:cNvPr id="3" name="圖片 2" descr="Corbis-42-34197090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948" r="22963"/>
          <a:stretch/>
        </p:blipFill>
        <p:spPr>
          <a:xfrm>
            <a:off x="0" y="0"/>
            <a:ext cx="10556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388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4000" b="1" dirty="0" smtClean="0">
                <a:latin typeface="微軟正黑體" pitchFamily="34" charset="-120"/>
                <a:ea typeface="微軟正黑體" pitchFamily="34" charset="-120"/>
              </a:rPr>
              <a:t>了解產生感情的模式</a:t>
            </a:r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(2/3)</a:t>
            </a:r>
            <a:r>
              <a:rPr lang="zh-TW" altLang="zh-TW" sz="22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22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06896" y="12687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【</a:t>
            </a: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練習</a:t>
            </a:r>
            <a:r>
              <a:rPr lang="en-US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】</a:t>
            </a: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試著舉出一個模式化的情緒，並</a:t>
            </a: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思考產生</a:t>
            </a:r>
            <a:r>
              <a:rPr lang="zh-TW" altLang="en-US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 </a:t>
            </a:r>
            <a:endParaRPr lang="en-US" altLang="zh-TW" sz="2400" dirty="0" smtClean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           </a:t>
            </a: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這</a:t>
            </a:r>
            <a:r>
              <a:rPr lang="zh-TW" altLang="zh-TW" sz="24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種情緒的</a:t>
            </a:r>
            <a:r>
              <a:rPr lang="zh-TW" altLang="zh-TW" sz="24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要素</a:t>
            </a:r>
            <a:endParaRPr lang="en-US" altLang="zh-TW" sz="2400" dirty="0" smtClean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dirty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en-US" dirty="0">
              <a:latin typeface="華康黑體 Std W5"/>
              <a:ea typeface="華康黑體 Std W5"/>
              <a:cs typeface="華康黑體 Std W5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8904" y="2132856"/>
            <a:ext cx="7608659" cy="442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772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Corbis-42-1975589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399"/>
          <a:stretch/>
        </p:blipFill>
        <p:spPr>
          <a:xfrm>
            <a:off x="0" y="1556792"/>
            <a:ext cx="9144000" cy="562294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了解產生感情的模式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(3/3)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980728"/>
            <a:ext cx="8884261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4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此時，你感受到的次感元在腦中轉換成什麼語言</a:t>
            </a:r>
            <a:r>
              <a:rPr lang="zh-TW" altLang="zh-TW" sz="24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？</a:t>
            </a:r>
            <a:endParaRPr lang="en-US" altLang="zh-TW" sz="2400" dirty="0" smtClean="0">
              <a:solidFill>
                <a:srgbClr val="00B05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24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知道</a:t>
            </a: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情緒是怎麼產生的，你就能想辦法獲得你期望的情緒。</a:t>
            </a:r>
          </a:p>
          <a:p>
            <a:pPr marL="0" indent="0">
              <a:buNone/>
            </a:pPr>
            <a:endParaRPr lang="zh-TW" altLang="en-US" dirty="0"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28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Corbis-42-36267720.jpeg"/>
          <p:cNvPicPr>
            <a:picLocks noChangeAspect="1"/>
          </p:cNvPicPr>
          <p:nvPr/>
        </p:nvPicPr>
        <p:blipFill rotWithShape="1">
          <a:blip r:embed="rId2" cstate="print">
            <a:alphaModFix amt="8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14"/>
          <a:stretch/>
        </p:blipFill>
        <p:spPr>
          <a:xfrm>
            <a:off x="0" y="908720"/>
            <a:ext cx="9144000" cy="60864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itchFamily="34" charset="-120"/>
                <a:ea typeface="微軟正黑體" pitchFamily="34" charset="-120"/>
              </a:rPr>
              <a:t>找出「理想狀態」的</a:t>
            </a:r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特徵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(1/4)</a:t>
            </a:r>
            <a:r>
              <a:rPr lang="zh-TW" altLang="zh-TW" sz="20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2000" b="1" dirty="0"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11960" y="1268760"/>
            <a:ext cx="50405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我們學習到如何運用五感去看、去聽、去感受這個世界，以及構成「狀態」的要素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24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24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讓</a:t>
            </a: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我們透過練習</a:t>
            </a:r>
            <a:r>
              <a:rPr lang="zh-TW" altLang="zh-TW" sz="2400" dirty="0" smtClean="0">
                <a:latin typeface="華康黑體 Std W5"/>
                <a:ea typeface="華康黑體 Std W5"/>
                <a:cs typeface="華康黑體 Std W5"/>
              </a:rPr>
              <a:t>找出「</a:t>
            </a: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自我改革後的你想變成的自己</a:t>
            </a:r>
            <a:r>
              <a:rPr lang="en-US" altLang="zh-TW" sz="2400" dirty="0">
                <a:latin typeface="華康黑體 Std W5"/>
                <a:ea typeface="華康黑體 Std W5"/>
                <a:cs typeface="華康黑體 Std W5"/>
              </a:rPr>
              <a:t>=</a:t>
            </a:r>
            <a:r>
              <a:rPr lang="zh-TW" altLang="zh-TW" sz="2400" dirty="0">
                <a:latin typeface="華康黑體 Std W5"/>
                <a:ea typeface="華康黑體 Std W5"/>
                <a:cs typeface="華康黑體 Std W5"/>
              </a:rPr>
              <a:t>理想狀態」。</a:t>
            </a:r>
          </a:p>
          <a:p>
            <a:pPr marL="0" indent="0">
              <a:buNone/>
            </a:pPr>
            <a:endParaRPr lang="zh-TW" altLang="en-US" sz="2400" dirty="0"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8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Corbis-42-35103873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14" y="0"/>
            <a:ext cx="9140286" cy="684870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828600" y="188640"/>
            <a:ext cx="8363272" cy="1282154"/>
          </a:xfrm>
        </p:spPr>
        <p:txBody>
          <a:bodyPr>
            <a:normAutofit/>
          </a:bodyPr>
          <a:lstStyle/>
          <a:p>
            <a:r>
              <a:rPr lang="zh-TW" altLang="zh-TW" sz="3600" b="1" dirty="0" smtClean="0">
                <a:latin typeface="微軟正黑體" pitchFamily="34" charset="-120"/>
                <a:ea typeface="微軟正黑體" pitchFamily="34" charset="-120"/>
              </a:rPr>
              <a:t>找出「理想狀態」的特徵</a:t>
            </a:r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(2/4)</a:t>
            </a:r>
            <a:r>
              <a:rPr lang="zh-TW" altLang="zh-TW" sz="22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zh-TW" sz="22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zh-TW" altLang="zh-TW" sz="6000" dirty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練習</a:t>
            </a:r>
            <a:r>
              <a:rPr lang="zh-TW" altLang="zh-TW" sz="6000" dirty="0" smtClean="0">
                <a:solidFill>
                  <a:srgbClr val="FF0000"/>
                </a:solidFill>
                <a:latin typeface="華康黑體 Std W5"/>
                <a:ea typeface="華康黑體 Std W5"/>
                <a:cs typeface="華康黑體 Std W5"/>
              </a:rPr>
              <a:t>方法</a:t>
            </a:r>
            <a:endParaRPr lang="en-US" altLang="zh-TW" sz="6000" dirty="0" smtClean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6000" dirty="0">
              <a:solidFill>
                <a:srgbClr val="FF000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5000" dirty="0" smtClean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1.</a:t>
            </a:r>
            <a:r>
              <a:rPr lang="zh-TW" altLang="zh-TW" sz="5000" dirty="0" smtClean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先</a:t>
            </a:r>
            <a:r>
              <a:rPr lang="zh-TW" altLang="zh-TW" sz="5000" dirty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想像一個「理想狀態」</a:t>
            </a:r>
          </a:p>
          <a:p>
            <a:pPr marL="0" indent="0">
              <a:buNone/>
            </a:pPr>
            <a:r>
              <a:rPr lang="zh-TW" altLang="en-US" sz="5000" dirty="0" smtClean="0">
                <a:latin typeface="華康黑體 Std W5"/>
                <a:ea typeface="華康黑體 Std W5"/>
                <a:cs typeface="華康黑體 Std W5"/>
              </a:rPr>
              <a:t>其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說話</a:t>
            </a:r>
            <a:r>
              <a:rPr lang="zh-TW" altLang="zh-TW" sz="5000" dirty="0">
                <a:latin typeface="華康黑體 Std W5"/>
                <a:ea typeface="華康黑體 Std W5"/>
                <a:cs typeface="華康黑體 Std W5"/>
              </a:rPr>
              <a:t>方式、與他人的溝通方式、想法、行動、工作態度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等</a:t>
            </a:r>
            <a:r>
              <a:rPr lang="zh-TW" altLang="en-US" sz="5000" dirty="0" smtClean="0">
                <a:latin typeface="華康黑體 Std W5"/>
                <a:ea typeface="華康黑體 Std W5"/>
                <a:cs typeface="華康黑體 Std W5"/>
              </a:rPr>
              <a:t>，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運用</a:t>
            </a:r>
            <a:r>
              <a:rPr lang="zh-TW" altLang="zh-TW" sz="5000" dirty="0">
                <a:latin typeface="華康黑體 Std W5"/>
                <a:ea typeface="華康黑體 Std W5"/>
                <a:cs typeface="華康黑體 Std W5"/>
              </a:rPr>
              <a:t>五感充分去體驗那樣的狀態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。</a:t>
            </a:r>
            <a:endParaRPr lang="en-US" altLang="zh-TW" sz="5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zh-TW" altLang="zh-TW" sz="5000" dirty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en-US" altLang="zh-TW" sz="5000" dirty="0" smtClean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2.</a:t>
            </a:r>
            <a:r>
              <a:rPr lang="zh-TW" altLang="zh-TW" sz="5000" dirty="0" smtClean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找出</a:t>
            </a:r>
            <a:r>
              <a:rPr lang="zh-TW" altLang="zh-TW" sz="5000" dirty="0">
                <a:solidFill>
                  <a:srgbClr val="002060"/>
                </a:solidFill>
                <a:latin typeface="華康黑體 Std W5"/>
                <a:ea typeface="華康黑體 Std W5"/>
                <a:cs typeface="華康黑體 Std W5"/>
              </a:rPr>
              <a:t>「理想狀態」的特徵</a:t>
            </a:r>
          </a:p>
          <a:p>
            <a:pPr marL="0" indent="0">
              <a:buNone/>
            </a:pP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將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體驗</a:t>
            </a:r>
            <a:r>
              <a:rPr lang="zh-TW" altLang="zh-TW" sz="5000" dirty="0">
                <a:latin typeface="華康黑體 Std W5"/>
                <a:ea typeface="華康黑體 Std W5"/>
                <a:cs typeface="華康黑體 Std W5"/>
              </a:rPr>
              <a:t>到的「理想狀態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」透過</a:t>
            </a:r>
            <a:r>
              <a:rPr lang="zh-TW" altLang="zh-TW" sz="5000" dirty="0">
                <a:latin typeface="華康黑體 Std W5"/>
                <a:ea typeface="華康黑體 Std W5"/>
                <a:cs typeface="華康黑體 Std W5"/>
              </a:rPr>
              <a:t>構成狀態的三要素作進一步思考。關注的焦點為何？產生怎樣的情緒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？身體</a:t>
            </a:r>
            <a:r>
              <a:rPr lang="zh-TW" altLang="zh-TW" sz="5000" dirty="0">
                <a:latin typeface="華康黑體 Std W5"/>
                <a:ea typeface="華康黑體 Std W5"/>
                <a:cs typeface="華康黑體 Std W5"/>
              </a:rPr>
              <a:t>狀態如何</a:t>
            </a:r>
            <a:r>
              <a:rPr lang="zh-TW" altLang="zh-TW" sz="5000" dirty="0" smtClean="0">
                <a:latin typeface="華康黑體 Std W5"/>
                <a:ea typeface="華康黑體 Std W5"/>
                <a:cs typeface="華康黑體 Std W5"/>
              </a:rPr>
              <a:t>？</a:t>
            </a:r>
            <a:endParaRPr lang="en-US" altLang="zh-TW" sz="5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5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endParaRPr lang="en-US" altLang="zh-TW" sz="5000" dirty="0" smtClean="0"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en-US" sz="5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   </a:t>
            </a:r>
            <a:r>
              <a:rPr lang="zh-TW" altLang="zh-TW" sz="5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看到</a:t>
            </a:r>
            <a:r>
              <a:rPr lang="zh-TW" altLang="zh-TW" sz="50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、聽到或感受到什麼</a:t>
            </a:r>
            <a:r>
              <a:rPr lang="zh-TW" altLang="zh-TW" sz="5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？</a:t>
            </a:r>
            <a:endParaRPr lang="en-US" altLang="zh-TW" sz="5000" dirty="0" smtClean="0">
              <a:solidFill>
                <a:srgbClr val="00B050"/>
              </a:solidFill>
              <a:latin typeface="華康黑體 Std W5"/>
              <a:ea typeface="華康黑體 Std W5"/>
              <a:cs typeface="華康黑體 Std W5"/>
            </a:endParaRPr>
          </a:p>
          <a:p>
            <a:pPr marL="0" indent="0">
              <a:buNone/>
            </a:pPr>
            <a:r>
              <a:rPr lang="zh-TW" altLang="zh-TW" sz="5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如果</a:t>
            </a:r>
            <a:r>
              <a:rPr lang="zh-TW" altLang="zh-TW" sz="5000" dirty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把這些感受轉換為語言，你會如何表現</a:t>
            </a:r>
            <a:r>
              <a:rPr lang="zh-TW" altLang="zh-TW" sz="5000" dirty="0" smtClean="0">
                <a:solidFill>
                  <a:srgbClr val="00B050"/>
                </a:solidFill>
                <a:latin typeface="華康黑體 Std W5"/>
                <a:ea typeface="華康黑體 Std W5"/>
                <a:cs typeface="華康黑體 Std W5"/>
              </a:rPr>
              <a:t>？</a:t>
            </a:r>
            <a:endParaRPr lang="zh-TW" altLang="en-US" sz="5000" dirty="0">
              <a:latin typeface="華康黑體 Std W5"/>
              <a:ea typeface="華康黑體 Std W5"/>
              <a:cs typeface="華康黑體 Std W5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89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722</Words>
  <Application>Microsoft Office PowerPoint</Application>
  <PresentationFormat>如螢幕大小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     NLP換框達人 壓力與情緒管理    </vt:lpstr>
      <vt:lpstr>情緒是如何產生的？(1/3) </vt:lpstr>
      <vt:lpstr>情緒是如何產生的？(2/3) </vt:lpstr>
      <vt:lpstr>情緒是如何產生的？(3/3)</vt:lpstr>
      <vt:lpstr>了解產生感情的模式(1/3) </vt:lpstr>
      <vt:lpstr>了解產生感情的模式(2/3) </vt:lpstr>
      <vt:lpstr>了解產生感情的模式(3/3)</vt:lpstr>
      <vt:lpstr>找出「理想狀態」的特徵(1/4) </vt:lpstr>
      <vt:lpstr>找出「理想狀態」的特徵(2/4) </vt:lpstr>
      <vt:lpstr>找出「理想狀態」的特徵(3/4)</vt:lpstr>
      <vt:lpstr>找出「理想狀態」的特徵(4/4)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dajiamatsu</dc:creator>
  <cp:lastModifiedBy>user</cp:lastModifiedBy>
  <cp:revision>58</cp:revision>
  <dcterms:created xsi:type="dcterms:W3CDTF">2008-11-03T16:03:47Z</dcterms:created>
  <dcterms:modified xsi:type="dcterms:W3CDTF">2012-10-02T02:49:51Z</dcterms:modified>
</cp:coreProperties>
</file>