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zh-TW" smtClean="0"/>
              <a:t> </a:t>
            </a:r>
            <a:r>
              <a:rPr kumimoji="1" lang="zh-TW" altLang="en-US" smtClean="0"/>
              <a:t>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27BE-DAA5-4413-AD74-85DE91021B42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7F94-0FF5-472F-A826-B2AC29CC7A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1116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27BE-DAA5-4413-AD74-85DE91021B42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7F94-0FF5-472F-A826-B2AC29CC7A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2178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27BE-DAA5-4413-AD74-85DE91021B42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7F94-0FF5-472F-A826-B2AC29CC7A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3204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27BE-DAA5-4413-AD74-85DE91021B42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7F94-0FF5-472F-A826-B2AC29CC7A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307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27BE-DAA5-4413-AD74-85DE91021B42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7F94-0FF5-472F-A826-B2AC29CC7A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500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27BE-DAA5-4413-AD74-85DE91021B42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7F94-0FF5-472F-A826-B2AC29CC7A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2978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27BE-DAA5-4413-AD74-85DE91021B42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7F94-0FF5-472F-A826-B2AC29CC7A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1946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27BE-DAA5-4413-AD74-85DE91021B42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7F94-0FF5-472F-A826-B2AC29CC7A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9568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27BE-DAA5-4413-AD74-85DE91021B42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7F94-0FF5-472F-A826-B2AC29CC7A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397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27BE-DAA5-4413-AD74-85DE91021B42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7F94-0FF5-472F-A826-B2AC29CC7A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8547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27BE-DAA5-4413-AD74-85DE91021B42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7F94-0FF5-472F-A826-B2AC29CC7A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6163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627BE-DAA5-4413-AD74-85DE91021B42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E7F94-0FF5-472F-A826-B2AC29CC7A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7477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Corbis-IS142-038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042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2180456"/>
            <a:ext cx="5184576" cy="1470025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NLP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換框達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人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壓力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與情緒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管理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5013176"/>
            <a:ext cx="144016" cy="72008"/>
          </a:xfrm>
        </p:spPr>
        <p:txBody>
          <a:bodyPr>
            <a:normAutofit fontScale="25000" lnSpcReduction="20000"/>
          </a:bodyPr>
          <a:lstStyle/>
          <a:p>
            <a:endParaRPr lang="zh-TW" altLang="en-US" sz="2000" b="1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742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052736"/>
            <a:ext cx="4320480" cy="56166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zh-TW" altLang="zh-TW" sz="4200" dirty="0" smtClean="0">
                <a:solidFill>
                  <a:srgbClr val="FF0000"/>
                </a:solidFill>
                <a:latin typeface="華康黑體 Std W3"/>
                <a:ea typeface="華康黑體 Std W3"/>
                <a:cs typeface="華康黑體 Std W3"/>
              </a:rPr>
              <a:t>基本上</a:t>
            </a:r>
            <a:r>
              <a:rPr lang="zh-TW" altLang="zh-TW" sz="4200" dirty="0">
                <a:solidFill>
                  <a:srgbClr val="FF0000"/>
                </a:solidFill>
                <a:latin typeface="華康黑體 Std W3"/>
                <a:ea typeface="華康黑體 Std W3"/>
                <a:cs typeface="華康黑體 Std W3"/>
              </a:rPr>
              <a:t>，情緒來自「六大需求</a:t>
            </a:r>
            <a:r>
              <a:rPr lang="zh-TW" altLang="zh-TW" sz="4200" dirty="0" smtClean="0">
                <a:solidFill>
                  <a:srgbClr val="FF0000"/>
                </a:solidFill>
                <a:latin typeface="華康黑體 Std W3"/>
                <a:ea typeface="華康黑體 Std W3"/>
                <a:cs typeface="華康黑體 Std W3"/>
              </a:rPr>
              <a:t>」</a:t>
            </a:r>
            <a:r>
              <a:rPr lang="zh-TW" altLang="en-US" sz="4200" dirty="0" smtClean="0">
                <a:solidFill>
                  <a:srgbClr val="FF0000"/>
                </a:solidFill>
                <a:latin typeface="華康黑體 Std W3"/>
                <a:ea typeface="華康黑體 Std W3"/>
                <a:cs typeface="華康黑體 Std W3"/>
              </a:rPr>
              <a:t>：</a:t>
            </a:r>
            <a:endParaRPr lang="en-US" altLang="zh-TW" sz="4200" dirty="0" smtClean="0">
              <a:solidFill>
                <a:srgbClr val="FF0000"/>
              </a:solidFill>
              <a:latin typeface="華康黑體 Std W3"/>
              <a:ea typeface="華康黑體 Std W3"/>
              <a:cs typeface="華康黑體 Std W3"/>
            </a:endParaRPr>
          </a:p>
          <a:p>
            <a:pPr marL="0" indent="0">
              <a:buNone/>
            </a:pPr>
            <a:endParaRPr lang="zh-TW" altLang="zh-TW" sz="4200" b="1" dirty="0">
              <a:solidFill>
                <a:srgbClr val="FF0000"/>
              </a:solidFill>
              <a:latin typeface="華康黑體 Std W3"/>
              <a:ea typeface="華康黑體 Std W3"/>
              <a:cs typeface="華康黑體 Std W3"/>
            </a:endParaRPr>
          </a:p>
          <a:p>
            <a:pPr marL="0" indent="0">
              <a:buNone/>
            </a:pPr>
            <a:r>
              <a:rPr lang="zh-TW" altLang="zh-TW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一</a:t>
            </a:r>
            <a:r>
              <a:rPr lang="zh-TW" altLang="en-US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、</a:t>
            </a:r>
            <a:r>
              <a:rPr lang="zh-TW" altLang="zh-TW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安定</a:t>
            </a:r>
            <a:r>
              <a:rPr lang="zh-TW" altLang="en-US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：</a:t>
            </a:r>
            <a:endParaRPr lang="en-US" altLang="zh-TW" sz="4200" b="1" dirty="0" smtClean="0">
              <a:solidFill>
                <a:srgbClr val="002060"/>
              </a:solidFill>
              <a:latin typeface="華康黑體 Std W3"/>
              <a:ea typeface="華康黑體 Std W3"/>
              <a:cs typeface="華康黑體 Std W3"/>
            </a:endParaRPr>
          </a:p>
          <a:p>
            <a:pPr marL="0" indent="0">
              <a:buNone/>
            </a:pPr>
            <a:r>
              <a:rPr lang="zh-TW" altLang="zh-TW" sz="4200" dirty="0" smtClean="0">
                <a:latin typeface="華康黑體 Std W3"/>
                <a:ea typeface="華康黑體 Std W3"/>
                <a:cs typeface="華康黑體 Std W3"/>
              </a:rPr>
              <a:t>即</a:t>
            </a:r>
            <a:r>
              <a:rPr lang="zh-TW" altLang="zh-TW" sz="4200" dirty="0">
                <a:latin typeface="華康黑體 Std W3"/>
                <a:ea typeface="華康黑體 Std W3"/>
                <a:cs typeface="華康黑體 Std W3"/>
              </a:rPr>
              <a:t>遠離痛苦、得到快樂的渴望</a:t>
            </a:r>
            <a:r>
              <a:rPr lang="zh-TW" altLang="zh-TW" sz="4200" dirty="0" smtClean="0">
                <a:latin typeface="華康黑體 Std W3"/>
                <a:ea typeface="華康黑體 Std W3"/>
                <a:cs typeface="華康黑體 Std W3"/>
              </a:rPr>
              <a:t>。</a:t>
            </a:r>
            <a:endParaRPr lang="en-US" altLang="zh-TW" sz="4200" dirty="0" smtClean="0">
              <a:latin typeface="華康黑體 Std W3"/>
              <a:ea typeface="華康黑體 Std W3"/>
              <a:cs typeface="華康黑體 Std W3"/>
            </a:endParaRPr>
          </a:p>
          <a:p>
            <a:pPr marL="0" indent="0">
              <a:buNone/>
            </a:pPr>
            <a:r>
              <a:rPr lang="zh-TW" altLang="zh-TW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二</a:t>
            </a:r>
            <a:r>
              <a:rPr lang="zh-TW" altLang="en-US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、</a:t>
            </a:r>
            <a:r>
              <a:rPr lang="zh-TW" altLang="zh-TW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多樣性</a:t>
            </a:r>
            <a:r>
              <a:rPr lang="zh-TW" altLang="en-US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：</a:t>
            </a:r>
            <a:endParaRPr lang="en-US" altLang="zh-TW" sz="4200" b="1" dirty="0" smtClean="0">
              <a:solidFill>
                <a:srgbClr val="002060"/>
              </a:solidFill>
              <a:latin typeface="華康黑體 Std W3"/>
              <a:ea typeface="華康黑體 Std W3"/>
              <a:cs typeface="華康黑體 Std W3"/>
            </a:endParaRPr>
          </a:p>
          <a:p>
            <a:pPr marL="0" indent="0">
              <a:buNone/>
            </a:pPr>
            <a:r>
              <a:rPr lang="zh-TW" altLang="zh-TW" sz="4200" dirty="0" smtClean="0">
                <a:latin typeface="華康黑體 Std W3"/>
                <a:ea typeface="華康黑體 Std W3"/>
                <a:cs typeface="華康黑體 Std W3"/>
              </a:rPr>
              <a:t>如</a:t>
            </a:r>
            <a:r>
              <a:rPr lang="zh-TW" altLang="zh-TW" sz="4200" dirty="0">
                <a:latin typeface="華康黑體 Std W3"/>
                <a:ea typeface="華康黑體 Std W3"/>
                <a:cs typeface="華康黑體 Std W3"/>
              </a:rPr>
              <a:t>好奇心、冒險心、追求自由、興奮等</a:t>
            </a:r>
            <a:r>
              <a:rPr lang="zh-TW" altLang="zh-TW" sz="4200" dirty="0" smtClean="0">
                <a:latin typeface="華康黑體 Std W3"/>
                <a:ea typeface="華康黑體 Std W3"/>
                <a:cs typeface="華康黑體 Std W3"/>
              </a:rPr>
              <a:t>尋求</a:t>
            </a:r>
            <a:r>
              <a:rPr lang="zh-TW" altLang="en-US" sz="4200" dirty="0" smtClean="0">
                <a:latin typeface="華康黑體 Std W3"/>
                <a:ea typeface="華康黑體 Std W3"/>
                <a:cs typeface="華康黑體 Std W3"/>
              </a:rPr>
              <a:t>  </a:t>
            </a:r>
            <a:r>
              <a:rPr lang="zh-TW" altLang="zh-TW" sz="4200" dirty="0" smtClean="0">
                <a:latin typeface="華康黑體 Std W3"/>
                <a:ea typeface="華康黑體 Std W3"/>
                <a:cs typeface="華康黑體 Std W3"/>
              </a:rPr>
              <a:t>變化與驚</a:t>
            </a:r>
            <a:r>
              <a:rPr lang="zh-TW" altLang="zh-TW" sz="4200" dirty="0">
                <a:latin typeface="華康黑體 Std W3"/>
                <a:ea typeface="華康黑體 Std W3"/>
                <a:cs typeface="華康黑體 Std W3"/>
              </a:rPr>
              <a:t>奇的渴望</a:t>
            </a:r>
            <a:r>
              <a:rPr lang="zh-TW" altLang="zh-TW" sz="4200" dirty="0" smtClean="0">
                <a:latin typeface="華康黑體 Std W3"/>
                <a:ea typeface="華康黑體 Std W3"/>
                <a:cs typeface="華康黑體 Std W3"/>
              </a:rPr>
              <a:t>。</a:t>
            </a:r>
            <a:endParaRPr lang="en-US" altLang="zh-TW" sz="4200" dirty="0" smtClean="0">
              <a:latin typeface="華康黑體 Std W3"/>
              <a:ea typeface="華康黑體 Std W3"/>
              <a:cs typeface="華康黑體 Std W3"/>
            </a:endParaRPr>
          </a:p>
          <a:p>
            <a:pPr marL="0" indent="0">
              <a:buNone/>
            </a:pPr>
            <a:r>
              <a:rPr lang="zh-TW" altLang="zh-TW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三</a:t>
            </a:r>
            <a:r>
              <a:rPr lang="zh-TW" altLang="en-US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、</a:t>
            </a:r>
            <a:r>
              <a:rPr lang="zh-TW" altLang="zh-TW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受到重視</a:t>
            </a:r>
            <a:r>
              <a:rPr lang="zh-TW" altLang="en-US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：</a:t>
            </a:r>
            <a:endParaRPr lang="en-US" altLang="zh-TW" sz="4200" b="1" dirty="0" smtClean="0">
              <a:solidFill>
                <a:srgbClr val="002060"/>
              </a:solidFill>
              <a:latin typeface="華康黑體 Std W3"/>
              <a:ea typeface="華康黑體 Std W3"/>
              <a:cs typeface="華康黑體 Std W3"/>
            </a:endParaRPr>
          </a:p>
          <a:p>
            <a:pPr marL="0" indent="0">
              <a:buNone/>
            </a:pPr>
            <a:r>
              <a:rPr lang="zh-TW" altLang="zh-TW" sz="4200" dirty="0" smtClean="0">
                <a:latin typeface="華康黑體 Std W3"/>
                <a:ea typeface="華康黑體 Std W3"/>
                <a:cs typeface="華康黑體 Std W3"/>
              </a:rPr>
              <a:t>即</a:t>
            </a:r>
            <a:r>
              <a:rPr lang="zh-TW" altLang="zh-TW" sz="4200" dirty="0">
                <a:latin typeface="華康黑體 Std W3"/>
                <a:ea typeface="華康黑體 Std W3"/>
                <a:cs typeface="華康黑體 Std W3"/>
              </a:rPr>
              <a:t>覺得自己與眾不同、被他人需要的渴望</a:t>
            </a:r>
            <a:r>
              <a:rPr lang="zh-TW" altLang="zh-TW" sz="4200" dirty="0" smtClean="0">
                <a:latin typeface="華康黑體 Std W3"/>
                <a:ea typeface="華康黑體 Std W3"/>
                <a:cs typeface="華康黑體 Std W3"/>
              </a:rPr>
              <a:t>。</a:t>
            </a:r>
            <a:endParaRPr lang="en-US" altLang="zh-TW" sz="4200" dirty="0" smtClean="0">
              <a:latin typeface="華康黑體 Std W3"/>
              <a:ea typeface="華康黑體 Std W3"/>
              <a:cs typeface="華康黑體 Std W3"/>
            </a:endParaRPr>
          </a:p>
          <a:p>
            <a:pPr marL="0" indent="0">
              <a:buNone/>
            </a:pPr>
            <a:r>
              <a:rPr lang="zh-TW" altLang="zh-TW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四</a:t>
            </a:r>
            <a:r>
              <a:rPr lang="zh-TW" altLang="en-US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、</a:t>
            </a:r>
            <a:r>
              <a:rPr lang="zh-TW" altLang="zh-TW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與</a:t>
            </a:r>
            <a:r>
              <a:rPr lang="zh-TW" altLang="zh-TW" sz="4200" b="1" dirty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愛</a:t>
            </a:r>
            <a:r>
              <a:rPr lang="zh-TW" altLang="zh-TW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連接</a:t>
            </a:r>
            <a:r>
              <a:rPr lang="zh-TW" altLang="en-US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：</a:t>
            </a:r>
            <a:endParaRPr lang="en-US" altLang="zh-TW" sz="4200" b="1" dirty="0" smtClean="0">
              <a:solidFill>
                <a:srgbClr val="002060"/>
              </a:solidFill>
              <a:latin typeface="華康黑體 Std W3"/>
              <a:ea typeface="華康黑體 Std W3"/>
              <a:cs typeface="華康黑體 Std W3"/>
            </a:endParaRPr>
          </a:p>
          <a:p>
            <a:pPr marL="0" indent="0">
              <a:buNone/>
            </a:pPr>
            <a:r>
              <a:rPr lang="zh-TW" altLang="zh-TW" sz="4200" dirty="0" smtClean="0">
                <a:latin typeface="華康黑體 Std W3"/>
                <a:ea typeface="華康黑體 Std W3"/>
                <a:cs typeface="華康黑體 Std W3"/>
              </a:rPr>
              <a:t>即</a:t>
            </a:r>
            <a:r>
              <a:rPr lang="zh-TW" altLang="zh-TW" sz="4200" dirty="0">
                <a:latin typeface="華康黑體 Std W3"/>
                <a:ea typeface="華康黑體 Std W3"/>
                <a:cs typeface="華康黑體 Std W3"/>
              </a:rPr>
              <a:t>渴望透過愛或相互接觸和別人打成一片</a:t>
            </a:r>
            <a:r>
              <a:rPr lang="zh-TW" altLang="zh-TW" sz="4200" dirty="0" smtClean="0">
                <a:latin typeface="華康黑體 Std W3"/>
                <a:ea typeface="華康黑體 Std W3"/>
                <a:cs typeface="華康黑體 Std W3"/>
              </a:rPr>
              <a:t>。</a:t>
            </a:r>
            <a:endParaRPr lang="en-US" altLang="zh-TW" sz="4200" dirty="0" smtClean="0">
              <a:latin typeface="華康黑體 Std W3"/>
              <a:ea typeface="華康黑體 Std W3"/>
              <a:cs typeface="華康黑體 Std W3"/>
            </a:endParaRPr>
          </a:p>
          <a:p>
            <a:pPr marL="0" indent="0">
              <a:buNone/>
            </a:pPr>
            <a:r>
              <a:rPr lang="zh-TW" altLang="zh-TW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五</a:t>
            </a:r>
            <a:r>
              <a:rPr lang="zh-TW" altLang="en-US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、</a:t>
            </a:r>
            <a:r>
              <a:rPr lang="zh-TW" altLang="zh-TW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成長</a:t>
            </a:r>
            <a:r>
              <a:rPr lang="zh-TW" altLang="en-US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：</a:t>
            </a:r>
            <a:endParaRPr lang="en-US" altLang="zh-TW" sz="4200" b="1" dirty="0" smtClean="0">
              <a:solidFill>
                <a:srgbClr val="002060"/>
              </a:solidFill>
              <a:latin typeface="華康黑體 Std W3"/>
              <a:ea typeface="華康黑體 Std W3"/>
              <a:cs typeface="華康黑體 Std W3"/>
            </a:endParaRPr>
          </a:p>
          <a:p>
            <a:pPr marL="0" indent="0">
              <a:buNone/>
            </a:pPr>
            <a:r>
              <a:rPr lang="zh-TW" altLang="zh-TW" sz="4200" dirty="0" smtClean="0">
                <a:latin typeface="華康黑體 Std W3"/>
                <a:ea typeface="華康黑體 Std W3"/>
                <a:cs typeface="華康黑體 Std W3"/>
              </a:rPr>
              <a:t>即</a:t>
            </a:r>
            <a:r>
              <a:rPr lang="zh-TW" altLang="zh-TW" sz="4200" dirty="0">
                <a:latin typeface="華康黑體 Std W3"/>
                <a:ea typeface="華康黑體 Std W3"/>
                <a:cs typeface="華康黑體 Std W3"/>
              </a:rPr>
              <a:t>學習</a:t>
            </a:r>
            <a:r>
              <a:rPr lang="en-US" altLang="zh-TW" sz="4200" dirty="0">
                <a:latin typeface="華康黑體 Std W3"/>
                <a:ea typeface="華康黑體 Std W3"/>
                <a:cs typeface="華康黑體 Std W3"/>
              </a:rPr>
              <a:t>­­­­­­</a:t>
            </a:r>
            <a:r>
              <a:rPr lang="zh-TW" altLang="zh-TW" sz="4200" dirty="0">
                <a:latin typeface="華康黑體 Std W3"/>
                <a:ea typeface="華康黑體 Std W3"/>
                <a:cs typeface="華康黑體 Std W3"/>
              </a:rPr>
              <a:t>→進步→成長的渴望</a:t>
            </a:r>
            <a:r>
              <a:rPr lang="zh-TW" altLang="zh-TW" sz="4200" dirty="0" smtClean="0">
                <a:latin typeface="華康黑體 Std W3"/>
                <a:ea typeface="華康黑體 Std W3"/>
                <a:cs typeface="華康黑體 Std W3"/>
              </a:rPr>
              <a:t>。</a:t>
            </a:r>
            <a:endParaRPr lang="en-US" altLang="zh-TW" sz="4200" dirty="0">
              <a:latin typeface="華康黑體 Std W3"/>
              <a:ea typeface="華康黑體 Std W3"/>
              <a:cs typeface="華康黑體 Std W3"/>
            </a:endParaRPr>
          </a:p>
          <a:p>
            <a:pPr marL="0" indent="0">
              <a:buNone/>
            </a:pPr>
            <a:r>
              <a:rPr lang="zh-TW" altLang="en-US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六、</a:t>
            </a:r>
            <a:r>
              <a:rPr lang="zh-TW" altLang="zh-TW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貢獻</a:t>
            </a:r>
            <a:r>
              <a:rPr lang="zh-TW" altLang="en-US" sz="4200" b="1" dirty="0" smtClean="0">
                <a:solidFill>
                  <a:srgbClr val="002060"/>
                </a:solidFill>
                <a:latin typeface="華康黑體 Std W3"/>
                <a:ea typeface="華康黑體 Std W3"/>
                <a:cs typeface="華康黑體 Std W3"/>
              </a:rPr>
              <a:t>：</a:t>
            </a:r>
            <a:endParaRPr lang="en-US" altLang="zh-TW" sz="4200" b="1" dirty="0" smtClean="0">
              <a:solidFill>
                <a:srgbClr val="002060"/>
              </a:solidFill>
              <a:latin typeface="華康黑體 Std W3"/>
              <a:ea typeface="華康黑體 Std W3"/>
              <a:cs typeface="華康黑體 Std W3"/>
            </a:endParaRPr>
          </a:p>
          <a:p>
            <a:pPr marL="0" indent="0">
              <a:buNone/>
            </a:pPr>
            <a:r>
              <a:rPr lang="zh-TW" altLang="zh-TW" sz="4200" dirty="0" smtClean="0">
                <a:latin typeface="華康黑體 Std W3"/>
                <a:ea typeface="華康黑體 Std W3"/>
                <a:cs typeface="華康黑體 Std W3"/>
              </a:rPr>
              <a:t>渴望</a:t>
            </a:r>
            <a:r>
              <a:rPr lang="zh-TW" altLang="zh-TW" sz="4200" dirty="0">
                <a:latin typeface="華康黑體 Std W3"/>
                <a:ea typeface="華康黑體 Std W3"/>
                <a:cs typeface="華康黑體 Std W3"/>
              </a:rPr>
              <a:t>自己對他人或公司有所幫助</a:t>
            </a:r>
            <a:r>
              <a:rPr lang="zh-TW" altLang="zh-TW" sz="4200" dirty="0" smtClean="0">
                <a:latin typeface="華康黑體 Std W3"/>
                <a:ea typeface="華康黑體 Std W3"/>
                <a:cs typeface="華康黑體 Std W3"/>
              </a:rPr>
              <a:t>。</a:t>
            </a:r>
            <a:endParaRPr lang="en-US" altLang="zh-TW" sz="4200" dirty="0" smtClean="0">
              <a:latin typeface="華康黑體 Std W3"/>
              <a:ea typeface="華康黑體 Std W3"/>
              <a:cs typeface="華康黑體 Std W3"/>
            </a:endParaRPr>
          </a:p>
          <a:p>
            <a:pPr marL="0" indent="0">
              <a:buNone/>
            </a:pPr>
            <a:endParaRPr lang="zh-TW" altLang="zh-TW" sz="3800" dirty="0">
              <a:latin typeface="華康黑體 Std W3"/>
              <a:ea typeface="華康黑體 Std W3"/>
              <a:cs typeface="華康黑體 Std W3"/>
            </a:endParaRPr>
          </a:p>
          <a:p>
            <a:pPr marL="0" indent="0">
              <a:buNone/>
            </a:pPr>
            <a:r>
              <a:rPr lang="en-US" altLang="zh-TW" sz="3800" dirty="0">
                <a:latin typeface="華康黑體 Std W3"/>
                <a:ea typeface="華康黑體 Std W3"/>
                <a:cs typeface="華康黑體 Std W3"/>
              </a:rPr>
              <a:t>    </a:t>
            </a:r>
            <a:r>
              <a:rPr lang="en-US" altLang="zh-TW" sz="3800" dirty="0" smtClean="0">
                <a:latin typeface="華康黑體 Std W3"/>
                <a:ea typeface="華康黑體 Std W3"/>
                <a:cs typeface="華康黑體 Std W3"/>
              </a:rPr>
              <a:t> </a:t>
            </a:r>
            <a:endParaRPr lang="zh-TW" altLang="en-US" sz="3800" dirty="0">
              <a:solidFill>
                <a:srgbClr val="00B050"/>
              </a:solidFill>
              <a:latin typeface="華康黑體 Std W3"/>
              <a:ea typeface="華康黑體 Std W3"/>
              <a:cs typeface="華康黑體 Std W3"/>
            </a:endParaRPr>
          </a:p>
        </p:txBody>
      </p:sp>
      <p:pic>
        <p:nvPicPr>
          <p:cNvPr id="4" name="圖片 3" descr="Corbis-42-36480226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324" r="13036"/>
          <a:stretch/>
        </p:blipFill>
        <p:spPr>
          <a:xfrm>
            <a:off x="4788024" y="914400"/>
            <a:ext cx="4563451" cy="594878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900608" y="0"/>
            <a:ext cx="8147248" cy="936104"/>
          </a:xfrm>
        </p:spPr>
        <p:txBody>
          <a:bodyPr/>
          <a:lstStyle/>
          <a:p>
            <a:r>
              <a:rPr lang="zh-TW" altLang="zh-TW" sz="3600" b="1" dirty="0" smtClean="0">
                <a:latin typeface="微軟正黑體" pitchFamily="34" charset="-120"/>
                <a:ea typeface="微軟正黑體" pitchFamily="34" charset="-120"/>
              </a:rPr>
              <a:t>找出「理想狀態」的特徵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(3/4)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54332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zh-TW" altLang="zh-TW" sz="3600" b="1" dirty="0">
                <a:latin typeface="微軟正黑體" pitchFamily="34" charset="-120"/>
                <a:ea typeface="微軟正黑體" pitchFamily="34" charset="-120"/>
              </a:rPr>
              <a:t>找出「理想狀態」的特徵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(4/4)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    </a:t>
            </a:r>
            <a:r>
              <a:rPr lang="zh-TW" altLang="zh-TW" sz="2400" dirty="0" smtClean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這些</a:t>
            </a:r>
            <a:r>
              <a:rPr lang="zh-TW" altLang="zh-TW" sz="2400" dirty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需求和價值觀與信念息息相關。仔細想想六大需求中你最想獲得哪一個？當你的需求被滿足時，內心會產生怎樣的情緒？請深入探討「你人生中最想獲得到情緒」吧。</a:t>
            </a:r>
            <a:endParaRPr lang="zh-TW" altLang="en-US" sz="2400" dirty="0">
              <a:solidFill>
                <a:srgbClr val="00B050"/>
              </a:solidFill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zh-TW" altLang="en-US" sz="2400" dirty="0">
              <a:latin typeface="華康黑體 Std W5"/>
              <a:ea typeface="華康黑體 Std W5"/>
              <a:cs typeface="華康黑體 Std W5"/>
            </a:endParaRPr>
          </a:p>
        </p:txBody>
      </p:sp>
      <p:pic>
        <p:nvPicPr>
          <p:cNvPr id="4" name="圖片 3" descr="Corbis-42-3636332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2708920"/>
            <a:ext cx="5868144" cy="390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498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Corbis-42-36479233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58" r="22501"/>
          <a:stretch/>
        </p:blipFill>
        <p:spPr>
          <a:xfrm>
            <a:off x="5610860" y="-35685"/>
            <a:ext cx="3556001" cy="689368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281336" y="703237"/>
            <a:ext cx="8229600" cy="922114"/>
          </a:xfrm>
        </p:spPr>
        <p:txBody>
          <a:bodyPr>
            <a:noAutofit/>
          </a:bodyPr>
          <a:lstStyle/>
          <a:p>
            <a:r>
              <a:rPr lang="zh-TW" altLang="zh-TW" sz="3600" b="1" dirty="0">
                <a:latin typeface="微軟正黑體" pitchFamily="34" charset="-120"/>
                <a:ea typeface="微軟正黑體" pitchFamily="34" charset="-120"/>
              </a:rPr>
              <a:t>情緒是如何產生的</a:t>
            </a:r>
            <a:r>
              <a:rPr lang="zh-TW" altLang="zh-TW" sz="3600" b="1" dirty="0" smtClean="0">
                <a:latin typeface="微軟正黑體" pitchFamily="34" charset="-120"/>
                <a:ea typeface="微軟正黑體" pitchFamily="34" charset="-120"/>
              </a:rPr>
              <a:t>？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(1/3)</a:t>
            </a:r>
            <a:r>
              <a:rPr lang="zh-TW" altLang="zh-TW" sz="2000" b="1" dirty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zh-TW" sz="2000" b="1" dirty="0">
                <a:latin typeface="微軟正黑體" pitchFamily="34" charset="-120"/>
                <a:ea typeface="微軟正黑體" pitchFamily="34" charset="-120"/>
              </a:rPr>
            </a:b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864" y="1783357"/>
            <a:ext cx="4773216" cy="402190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2700" dirty="0" smtClean="0">
              <a:solidFill>
                <a:srgbClr val="FF0000"/>
              </a:solidFill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zh-TW" altLang="zh-TW" sz="2400" dirty="0" smtClean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情緒</a:t>
            </a:r>
            <a:r>
              <a:rPr lang="zh-TW" altLang="zh-TW" sz="2400" dirty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是受狀態、思考與</a:t>
            </a:r>
            <a:r>
              <a:rPr lang="zh-TW" altLang="zh-TW" sz="2400" dirty="0" smtClean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行動左右</a:t>
            </a:r>
            <a:r>
              <a:rPr lang="zh-TW" altLang="zh-TW" sz="2400" dirty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的「第一手五感情報</a:t>
            </a:r>
            <a:r>
              <a:rPr lang="zh-TW" altLang="zh-TW" sz="2400" dirty="0" smtClean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」</a:t>
            </a:r>
            <a:endParaRPr lang="en-US" altLang="zh-TW" sz="2400" dirty="0" smtClean="0">
              <a:solidFill>
                <a:srgbClr val="FF0000"/>
              </a:solidFill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en-US" altLang="zh-TW" sz="24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en-US" altLang="zh-TW" sz="2400" dirty="0">
                <a:latin typeface="華康黑體 Std W5"/>
                <a:ea typeface="華康黑體 Std W5"/>
                <a:cs typeface="華康黑體 Std W5"/>
              </a:rPr>
              <a:t> </a:t>
            </a:r>
            <a:r>
              <a:rPr lang="en-US" altLang="zh-TW" sz="2400" dirty="0" smtClean="0">
                <a:latin typeface="華康黑體 Std W5"/>
                <a:ea typeface="華康黑體 Std W5"/>
                <a:cs typeface="華康黑體 Std W5"/>
              </a:rPr>
              <a:t> </a:t>
            </a:r>
            <a:r>
              <a:rPr lang="zh-TW" altLang="zh-TW" sz="2400" dirty="0" smtClean="0">
                <a:latin typeface="華康黑體 Std W5"/>
                <a:ea typeface="華康黑體 Std W5"/>
                <a:cs typeface="華康黑體 Std W5"/>
              </a:rPr>
              <a:t>我們每天</a:t>
            </a:r>
            <a:r>
              <a:rPr lang="zh-TW" altLang="en-US" sz="2400" dirty="0" smtClean="0">
                <a:latin typeface="華康黑體 Std W5"/>
                <a:ea typeface="華康黑體 Std W5"/>
                <a:cs typeface="華康黑體 Std W5"/>
              </a:rPr>
              <a:t>會</a:t>
            </a:r>
            <a:r>
              <a:rPr lang="zh-TW" altLang="zh-TW" sz="2400" dirty="0" smtClean="0">
                <a:latin typeface="華康黑體 Std W5"/>
                <a:ea typeface="華康黑體 Std W5"/>
                <a:cs typeface="華康黑體 Std W5"/>
              </a:rPr>
              <a:t>體驗到</a:t>
            </a:r>
            <a:r>
              <a:rPr lang="zh-TW" altLang="en-US" sz="2400" dirty="0" smtClean="0">
                <a:latin typeface="華康黑體 Std W5"/>
                <a:ea typeface="華康黑體 Std W5"/>
                <a:cs typeface="華康黑體 Std W5"/>
              </a:rPr>
              <a:t>不同</a:t>
            </a:r>
            <a:r>
              <a:rPr lang="zh-TW" altLang="zh-TW" sz="2400" dirty="0" smtClean="0">
                <a:latin typeface="華康黑體 Std W5"/>
                <a:ea typeface="華康黑體 Std W5"/>
                <a:cs typeface="華康黑體 Std W5"/>
              </a:rPr>
              <a:t>的情緒</a:t>
            </a:r>
            <a:r>
              <a:rPr lang="zh-TW" altLang="en-US" sz="2400" dirty="0" smtClean="0">
                <a:latin typeface="華康黑體 Std W5"/>
                <a:ea typeface="華康黑體 Std W5"/>
                <a:cs typeface="華康黑體 Std W5"/>
              </a:rPr>
              <a:t>，若</a:t>
            </a:r>
            <a:r>
              <a:rPr lang="zh-TW" altLang="zh-TW" sz="2400" dirty="0" smtClean="0">
                <a:latin typeface="華康黑體 Std W5"/>
                <a:ea typeface="華康黑體 Std W5"/>
                <a:cs typeface="華康黑體 Std W5"/>
              </a:rPr>
              <a:t>把</a:t>
            </a:r>
            <a:r>
              <a:rPr lang="zh-TW" altLang="zh-TW" sz="2400" dirty="0">
                <a:latin typeface="華康黑體 Std W5"/>
                <a:ea typeface="華康黑體 Std W5"/>
                <a:cs typeface="華康黑體 Std W5"/>
              </a:rPr>
              <a:t>這些明顯的感受想成是「錯覺」或當作從沒發生，是根本不可能的</a:t>
            </a:r>
            <a:r>
              <a:rPr lang="zh-TW" altLang="zh-TW" sz="2400" dirty="0" smtClean="0">
                <a:latin typeface="華康黑體 Std W5"/>
                <a:ea typeface="華康黑體 Std W5"/>
                <a:cs typeface="華康黑體 Std W5"/>
              </a:rPr>
              <a:t>。</a:t>
            </a:r>
            <a:endParaRPr lang="zh-TW" altLang="zh-TW" sz="2400" dirty="0">
              <a:latin typeface="華康黑體 Std W5"/>
              <a:ea typeface="華康黑體 Std W5"/>
              <a:cs typeface="華康黑體 Std W5"/>
            </a:endParaRPr>
          </a:p>
          <a:p>
            <a:endParaRPr lang="zh-TW" altLang="en-US" sz="2000" dirty="0">
              <a:latin typeface="華康黑體 Std W5"/>
              <a:ea typeface="華康黑體 Std W5"/>
              <a:cs typeface="華康黑體 Std W5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2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Corbis-42-36363337.jpeg"/>
          <p:cNvPicPr>
            <a:picLocks noChangeAspect="1"/>
          </p:cNvPicPr>
          <p:nvPr/>
        </p:nvPicPr>
        <p:blipFill>
          <a:blip r:embed="rId2" cstate="print">
            <a:alphaModFix amt="73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4900" y="0"/>
            <a:ext cx="42291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332656" y="404664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zh-TW" altLang="zh-TW" sz="4000" b="1" dirty="0">
                <a:latin typeface="微軟正黑體" pitchFamily="34" charset="-120"/>
                <a:ea typeface="微軟正黑體" pitchFamily="34" charset="-120"/>
              </a:rPr>
              <a:t>情緒是如何產生的</a:t>
            </a:r>
            <a:r>
              <a:rPr lang="zh-TW" altLang="zh-TW" sz="4000" b="1" dirty="0" smtClean="0">
                <a:latin typeface="微軟正黑體" pitchFamily="34" charset="-120"/>
                <a:ea typeface="微軟正黑體" pitchFamily="34" charset="-120"/>
              </a:rPr>
              <a:t>？</a:t>
            </a:r>
            <a:r>
              <a:rPr lang="en-US" altLang="zh-TW" sz="2200" b="1" dirty="0" smtClean="0">
                <a:latin typeface="微軟正黑體" pitchFamily="34" charset="-120"/>
                <a:ea typeface="微軟正黑體" pitchFamily="34" charset="-120"/>
              </a:rPr>
              <a:t>(2/3)</a:t>
            </a:r>
            <a:r>
              <a:rPr lang="zh-TW" altLang="zh-TW" sz="2200" b="1" dirty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zh-TW" sz="2200" b="1" dirty="0">
                <a:latin typeface="微軟正黑體" pitchFamily="34" charset="-120"/>
                <a:ea typeface="微軟正黑體" pitchFamily="34" charset="-120"/>
              </a:rPr>
            </a:br>
            <a:endParaRPr lang="zh-TW" altLang="en-US" sz="2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84784"/>
            <a:ext cx="684076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400" dirty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練習方法</a:t>
            </a:r>
          </a:p>
          <a:p>
            <a:pPr marL="0" indent="0">
              <a:buNone/>
            </a:pPr>
            <a:endParaRPr lang="en-US" altLang="zh-TW" sz="10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一</a:t>
            </a:r>
            <a:r>
              <a:rPr lang="zh-TW" altLang="en-US" sz="2000" dirty="0" smtClean="0">
                <a:latin typeface="華康黑體 Std W5"/>
                <a:ea typeface="華康黑體 Std W5"/>
                <a:cs typeface="華康黑體 Std W5"/>
              </a:rPr>
              <a:t>、</a:t>
            </a:r>
            <a:r>
              <a:rPr lang="zh-TW" altLang="zh-TW" sz="2000" dirty="0" smtClean="0">
                <a:solidFill>
                  <a:srgbClr val="C00000"/>
                </a:solidFill>
                <a:latin typeface="華康黑體 Std W5"/>
                <a:ea typeface="華康黑體 Std W5"/>
                <a:cs typeface="華康黑體 Std W5"/>
              </a:rPr>
              <a:t>身體</a:t>
            </a:r>
            <a:r>
              <a:rPr lang="zh-TW" altLang="zh-TW" sz="2000" dirty="0">
                <a:solidFill>
                  <a:srgbClr val="C00000"/>
                </a:solidFill>
                <a:latin typeface="華康黑體 Std W5"/>
                <a:ea typeface="華康黑體 Std W5"/>
                <a:cs typeface="華康黑體 Std W5"/>
              </a:rPr>
              <a:t>的使用狀態‧生理</a:t>
            </a:r>
            <a:r>
              <a:rPr lang="zh-TW" altLang="zh-TW" sz="2000" dirty="0" smtClean="0">
                <a:solidFill>
                  <a:srgbClr val="C00000"/>
                </a:solidFill>
                <a:latin typeface="華康黑體 Std W5"/>
                <a:ea typeface="華康黑體 Std W5"/>
                <a:cs typeface="華康黑體 Std W5"/>
              </a:rPr>
              <a:t>狀態</a:t>
            </a:r>
            <a:r>
              <a:rPr lang="zh-TW" altLang="en-US" sz="2000" dirty="0" smtClean="0">
                <a:latin typeface="華康黑體 Std W5"/>
                <a:ea typeface="華康黑體 Std W5"/>
                <a:cs typeface="華康黑體 Std W5"/>
              </a:rPr>
              <a:t>：</a:t>
            </a: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包括</a:t>
            </a:r>
            <a:r>
              <a:rPr lang="zh-TW" altLang="zh-TW" sz="2000" dirty="0">
                <a:latin typeface="華康黑體 Std W5"/>
                <a:ea typeface="華康黑體 Std W5"/>
                <a:cs typeface="華康黑體 Std W5"/>
              </a:rPr>
              <a:t>當</a:t>
            </a: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時的身體</a:t>
            </a:r>
            <a:r>
              <a:rPr lang="en-US" altLang="zh-TW" sz="2000" dirty="0" smtClean="0">
                <a:latin typeface="華康黑體 Std W5"/>
                <a:ea typeface="華康黑體 Std W5"/>
                <a:cs typeface="華康黑體 Std W5"/>
              </a:rPr>
              <a:t>     </a:t>
            </a: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狀況</a:t>
            </a:r>
            <a:r>
              <a:rPr lang="zh-TW" altLang="zh-TW" sz="2000" dirty="0">
                <a:latin typeface="華康黑體 Std W5"/>
                <a:ea typeface="華康黑體 Std W5"/>
                <a:cs typeface="華康黑體 Std W5"/>
              </a:rPr>
              <a:t>、姿勢及呼吸</a:t>
            </a: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。</a:t>
            </a:r>
            <a:endParaRPr lang="en-US" altLang="zh-TW" sz="20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zh-TW" altLang="zh-TW" sz="2000" dirty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二</a:t>
            </a:r>
            <a:r>
              <a:rPr lang="zh-TW" altLang="en-US" sz="2000" dirty="0" smtClean="0">
                <a:latin typeface="華康黑體 Std W5"/>
                <a:ea typeface="華康黑體 Std W5"/>
                <a:cs typeface="華康黑體 Std W5"/>
              </a:rPr>
              <a:t>、</a:t>
            </a:r>
            <a:r>
              <a:rPr lang="zh-TW" altLang="zh-TW" sz="2000" dirty="0" smtClean="0">
                <a:solidFill>
                  <a:srgbClr val="C00000"/>
                </a:solidFill>
                <a:latin typeface="華康黑體 Std W5"/>
                <a:ea typeface="華康黑體 Std W5"/>
                <a:cs typeface="華康黑體 Std W5"/>
              </a:rPr>
              <a:t>關注</a:t>
            </a:r>
            <a:r>
              <a:rPr lang="zh-TW" altLang="zh-TW" sz="2000" dirty="0">
                <a:solidFill>
                  <a:srgbClr val="C00000"/>
                </a:solidFill>
                <a:latin typeface="華康黑體 Std W5"/>
                <a:ea typeface="華康黑體 Std W5"/>
                <a:cs typeface="華康黑體 Std W5"/>
              </a:rPr>
              <a:t>的「焦點</a:t>
            </a:r>
            <a:r>
              <a:rPr lang="zh-TW" altLang="zh-TW" sz="2000" dirty="0" smtClean="0">
                <a:solidFill>
                  <a:srgbClr val="C00000"/>
                </a:solidFill>
                <a:latin typeface="華康黑體 Std W5"/>
                <a:ea typeface="華康黑體 Std W5"/>
                <a:cs typeface="華康黑體 Std W5"/>
              </a:rPr>
              <a:t>」</a:t>
            </a:r>
            <a:r>
              <a:rPr lang="zh-TW" altLang="en-US" sz="2000" dirty="0" smtClean="0">
                <a:latin typeface="華康黑體 Std W5"/>
                <a:ea typeface="華康黑體 Std W5"/>
                <a:cs typeface="華康黑體 Std W5"/>
              </a:rPr>
              <a:t>：</a:t>
            </a: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人們</a:t>
            </a:r>
            <a:r>
              <a:rPr lang="zh-TW" altLang="zh-TW" sz="2000" dirty="0">
                <a:solidFill>
                  <a:srgbClr val="000000"/>
                </a:solidFill>
                <a:latin typeface="華康黑體 Std W5"/>
                <a:ea typeface="華康黑體 Std W5"/>
                <a:cs typeface="華康黑體 Std W5"/>
              </a:rPr>
              <a:t>在不自覺的情況下，會根據</a:t>
            </a:r>
            <a:r>
              <a:rPr lang="zh-TW" altLang="zh-TW" sz="2000" dirty="0" smtClean="0">
                <a:solidFill>
                  <a:srgbClr val="000000"/>
                </a:solidFill>
                <a:latin typeface="華康黑體 Std W5"/>
                <a:ea typeface="華康黑體 Std W5"/>
                <a:cs typeface="華康黑體 Std W5"/>
              </a:rPr>
              <a:t>自</a:t>
            </a:r>
            <a:r>
              <a:rPr lang="zh-TW" altLang="en-US" sz="2000" dirty="0" smtClean="0">
                <a:solidFill>
                  <a:srgbClr val="000000"/>
                </a:solidFill>
                <a:latin typeface="華康黑體 Std W5"/>
                <a:ea typeface="華康黑體 Std W5"/>
                <a:cs typeface="華康黑體 Std W5"/>
              </a:rPr>
              <a:t> </a:t>
            </a:r>
            <a:r>
              <a:rPr lang="zh-TW" altLang="zh-TW" sz="2000" dirty="0" smtClean="0">
                <a:solidFill>
                  <a:srgbClr val="000000"/>
                </a:solidFill>
                <a:latin typeface="華康黑體 Std W5"/>
                <a:ea typeface="華康黑體 Std W5"/>
                <a:cs typeface="華康黑體 Std W5"/>
              </a:rPr>
              <a:t>己所關注的</a:t>
            </a:r>
            <a:r>
              <a:rPr lang="zh-TW" altLang="zh-TW" sz="2000" dirty="0">
                <a:solidFill>
                  <a:srgbClr val="000000"/>
                </a:solidFill>
                <a:latin typeface="華康黑體 Std W5"/>
                <a:ea typeface="華康黑體 Std W5"/>
                <a:cs typeface="華康黑體 Std W5"/>
              </a:rPr>
              <a:t>事情或聯想到的結果來展開行動</a:t>
            </a:r>
            <a:r>
              <a:rPr lang="zh-TW" altLang="zh-TW" sz="2000" dirty="0" smtClean="0">
                <a:solidFill>
                  <a:srgbClr val="000000"/>
                </a:solidFill>
                <a:latin typeface="華康黑體 Std W5"/>
                <a:ea typeface="華康黑體 Std W5"/>
                <a:cs typeface="華康黑體 Std W5"/>
              </a:rPr>
              <a:t>。</a:t>
            </a:r>
            <a:endParaRPr lang="en-US" altLang="zh-TW" sz="2000" dirty="0" smtClean="0">
              <a:solidFill>
                <a:srgbClr val="000000"/>
              </a:solidFill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zh-TW" altLang="zh-TW" sz="2000" dirty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三</a:t>
            </a:r>
            <a:r>
              <a:rPr lang="zh-TW" altLang="en-US" sz="2000" dirty="0" smtClean="0">
                <a:latin typeface="華康黑體 Std W5"/>
                <a:ea typeface="華康黑體 Std W5"/>
                <a:cs typeface="華康黑體 Std W5"/>
              </a:rPr>
              <a:t>、</a:t>
            </a:r>
            <a:r>
              <a:rPr lang="zh-TW" altLang="zh-TW" sz="2000" dirty="0" smtClean="0">
                <a:solidFill>
                  <a:srgbClr val="C00000"/>
                </a:solidFill>
                <a:latin typeface="華康黑體 Std W5"/>
                <a:ea typeface="華康黑體 Std W5"/>
                <a:cs typeface="華康黑體 Std W5"/>
              </a:rPr>
              <a:t>次</a:t>
            </a:r>
            <a:r>
              <a:rPr lang="zh-TW" altLang="zh-TW" sz="2000" dirty="0">
                <a:solidFill>
                  <a:srgbClr val="C00000"/>
                </a:solidFill>
                <a:latin typeface="華康黑體 Std W5"/>
                <a:ea typeface="華康黑體 Std W5"/>
                <a:cs typeface="華康黑體 Std W5"/>
              </a:rPr>
              <a:t>感元的語言</a:t>
            </a:r>
            <a:r>
              <a:rPr lang="zh-TW" altLang="zh-TW" sz="2000" dirty="0" smtClean="0">
                <a:solidFill>
                  <a:srgbClr val="C00000"/>
                </a:solidFill>
                <a:latin typeface="華康黑體 Std W5"/>
                <a:ea typeface="華康黑體 Std W5"/>
                <a:cs typeface="華康黑體 Std W5"/>
              </a:rPr>
              <a:t>化</a:t>
            </a:r>
            <a:r>
              <a:rPr lang="zh-TW" altLang="en-US" sz="2000" dirty="0" smtClean="0">
                <a:latin typeface="華康黑體 Std W5"/>
                <a:ea typeface="華康黑體 Std W5"/>
                <a:cs typeface="華康黑體 Std W5"/>
              </a:rPr>
              <a:t>：</a:t>
            </a: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用</a:t>
            </a:r>
            <a:r>
              <a:rPr lang="zh-TW" altLang="zh-TW" sz="2000" dirty="0">
                <a:latin typeface="華康黑體 Std W5"/>
                <a:ea typeface="華康黑體 Std W5"/>
                <a:cs typeface="華康黑體 Std W5"/>
              </a:rPr>
              <a:t>五感去看</a:t>
            </a: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、聽、感受</a:t>
            </a:r>
            <a:r>
              <a:rPr lang="zh-TW" altLang="zh-TW" sz="2000" dirty="0">
                <a:latin typeface="華康黑體 Std W5"/>
                <a:ea typeface="華康黑體 Std W5"/>
                <a:cs typeface="華康黑體 Std W5"/>
              </a:rPr>
              <a:t>而有的</a:t>
            </a: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感想，</a:t>
            </a:r>
            <a:r>
              <a:rPr lang="zh-TW" altLang="en-US" sz="2000" dirty="0" smtClean="0">
                <a:latin typeface="華康黑體 Std W5"/>
                <a:ea typeface="華康黑體 Std W5"/>
                <a:cs typeface="華康黑體 Std W5"/>
              </a:rPr>
              <a:t> </a:t>
            </a: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轉換</a:t>
            </a:r>
            <a:r>
              <a:rPr lang="zh-TW" altLang="zh-TW" sz="2000" dirty="0">
                <a:latin typeface="華康黑體 Std W5"/>
                <a:ea typeface="華康黑體 Std W5"/>
                <a:cs typeface="華康黑體 Std W5"/>
              </a:rPr>
              <a:t>成</a:t>
            </a: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語言，</a:t>
            </a:r>
            <a:r>
              <a:rPr lang="zh-TW" altLang="zh-TW" sz="2000" dirty="0">
                <a:latin typeface="華康黑體 Std W5"/>
                <a:ea typeface="華康黑體 Std W5"/>
                <a:cs typeface="華康黑體 Std W5"/>
              </a:rPr>
              <a:t>進而基於經驗產生</a:t>
            </a: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解釋</a:t>
            </a:r>
            <a:r>
              <a:rPr lang="zh-TW" altLang="en-US" sz="2000" dirty="0" smtClean="0">
                <a:latin typeface="華康黑體 Std W5"/>
                <a:ea typeface="華康黑體 Std W5"/>
                <a:cs typeface="華康黑體 Std W5"/>
              </a:rPr>
              <a:t>，而</a:t>
            </a: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知道</a:t>
            </a:r>
            <a:r>
              <a:rPr lang="zh-TW" altLang="zh-TW" sz="2000" dirty="0">
                <a:latin typeface="華康黑體 Std W5"/>
                <a:ea typeface="華康黑體 Std W5"/>
                <a:cs typeface="華康黑體 Std W5"/>
              </a:rPr>
              <a:t>該</a:t>
            </a: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如何思考或行動</a:t>
            </a:r>
            <a:r>
              <a:rPr lang="zh-TW" altLang="zh-TW" sz="2000" dirty="0">
                <a:latin typeface="華康黑體 Std W5"/>
                <a:ea typeface="華康黑體 Std W5"/>
                <a:cs typeface="華康黑體 Std W5"/>
              </a:rPr>
              <a:t>，因而有了各種不同的情緒</a:t>
            </a:r>
            <a:r>
              <a:rPr lang="zh-TW" altLang="zh-TW" sz="2000" dirty="0" smtClean="0">
                <a:latin typeface="華康黑體 Std W5"/>
                <a:ea typeface="華康黑體 Std W5"/>
                <a:cs typeface="華康黑體 Std W5"/>
              </a:rPr>
              <a:t>。</a:t>
            </a:r>
            <a:endParaRPr lang="en-US" altLang="zh-TW" sz="20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en-US" altLang="zh-TW" sz="20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zh-TW" altLang="zh-TW" sz="2000" dirty="0" smtClean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練習時選一個</a:t>
            </a:r>
            <a:r>
              <a:rPr lang="zh-TW" altLang="en-US" sz="2000" dirty="0" smtClean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「</a:t>
            </a:r>
            <a:r>
              <a:rPr lang="zh-TW" altLang="zh-TW" sz="2000" dirty="0" smtClean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模式化</a:t>
            </a:r>
            <a:r>
              <a:rPr lang="zh-TW" altLang="en-US" sz="2000" dirty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」</a:t>
            </a:r>
            <a:r>
              <a:rPr lang="zh-TW" altLang="zh-TW" sz="2000" dirty="0" smtClean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的</a:t>
            </a:r>
            <a:r>
              <a:rPr lang="zh-TW" altLang="zh-TW" sz="2000" dirty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情緒</a:t>
            </a:r>
            <a:r>
              <a:rPr lang="zh-TW" altLang="zh-TW" sz="2000" dirty="0" smtClean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反應</a:t>
            </a:r>
            <a:r>
              <a:rPr lang="en-US" altLang="zh-TW" sz="2000" dirty="0" smtClean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(</a:t>
            </a:r>
            <a:r>
              <a:rPr lang="zh-TW" altLang="en-US" sz="2000" dirty="0" smtClean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正負面皆可</a:t>
            </a:r>
            <a:r>
              <a:rPr lang="en-US" altLang="zh-TW" sz="2000" dirty="0" smtClean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)</a:t>
            </a:r>
            <a:endParaRPr lang="zh-TW" altLang="en-US" sz="2000" dirty="0">
              <a:latin typeface="華康黑體 Std W5"/>
              <a:ea typeface="華康黑體 Std W5"/>
              <a:cs typeface="華康黑體 Std W5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97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Corbis-42-31177120.jpeg"/>
          <p:cNvPicPr>
            <a:picLocks noChangeAspect="1"/>
          </p:cNvPicPr>
          <p:nvPr/>
        </p:nvPicPr>
        <p:blipFill rotWithShape="1">
          <a:blip r:embed="rId2" cstate="print">
            <a:alphaModFix amt="5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363"/>
          <a:stretch/>
        </p:blipFill>
        <p:spPr>
          <a:xfrm>
            <a:off x="0" y="828576"/>
            <a:ext cx="9144000" cy="602128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476672" y="0"/>
            <a:ext cx="8229600" cy="994122"/>
          </a:xfrm>
        </p:spPr>
        <p:txBody>
          <a:bodyPr>
            <a:normAutofit/>
          </a:bodyPr>
          <a:lstStyle/>
          <a:p>
            <a:r>
              <a:rPr lang="zh-TW" altLang="zh-TW" sz="3600" b="1" dirty="0" smtClean="0">
                <a:latin typeface="微軟正黑體" pitchFamily="34" charset="-120"/>
                <a:ea typeface="微軟正黑體" pitchFamily="34" charset="-120"/>
              </a:rPr>
              <a:t>情緒是如何產生的？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(3/3)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268760"/>
            <a:ext cx="4032448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2200" dirty="0" smtClean="0">
                <a:latin typeface="華康黑體 Std W5"/>
                <a:ea typeface="華康黑體 Std W5"/>
                <a:cs typeface="華康黑體 Std W5"/>
              </a:rPr>
              <a:t>1.</a:t>
            </a:r>
            <a:r>
              <a:rPr lang="zh-TW" altLang="zh-TW" sz="2200" dirty="0" smtClean="0">
                <a:latin typeface="華康黑體 Std W5"/>
                <a:ea typeface="華康黑體 Std W5"/>
                <a:cs typeface="華康黑體 Std W5"/>
              </a:rPr>
              <a:t>在</a:t>
            </a:r>
            <a:r>
              <a:rPr lang="zh-TW" altLang="zh-TW" sz="2200" dirty="0">
                <a:latin typeface="華康黑體 Std W5"/>
                <a:ea typeface="華康黑體 Std W5"/>
                <a:cs typeface="華康黑體 Std W5"/>
              </a:rPr>
              <a:t>該情況下，你的「身體使用狀況‧生理狀態</a:t>
            </a:r>
            <a:r>
              <a:rPr lang="zh-TW" altLang="zh-TW" sz="2200" dirty="0" smtClean="0">
                <a:latin typeface="華康黑體 Std W5"/>
                <a:ea typeface="華康黑體 Std W5"/>
                <a:cs typeface="華康黑體 Std W5"/>
              </a:rPr>
              <a:t>」</a:t>
            </a:r>
            <a:r>
              <a:rPr lang="zh-TW" altLang="en-US" sz="2200" dirty="0" smtClean="0">
                <a:latin typeface="華康黑體 Std W5"/>
                <a:ea typeface="華康黑體 Std W5"/>
                <a:cs typeface="華康黑體 Std W5"/>
              </a:rPr>
              <a:t>。</a:t>
            </a:r>
            <a:endParaRPr lang="en-US" altLang="zh-TW" sz="22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en-US" altLang="zh-TW" sz="22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華康黑體 Std W5"/>
                <a:ea typeface="華康黑體 Std W5"/>
                <a:cs typeface="華康黑體 Std W5"/>
              </a:rPr>
              <a:t>2.</a:t>
            </a:r>
            <a:r>
              <a:rPr lang="zh-TW" altLang="zh-TW" sz="2200" dirty="0" smtClean="0">
                <a:latin typeface="華康黑體 Std W5"/>
                <a:ea typeface="華康黑體 Std W5"/>
                <a:cs typeface="華康黑體 Std W5"/>
              </a:rPr>
              <a:t>那樣</a:t>
            </a:r>
            <a:r>
              <a:rPr lang="zh-TW" altLang="zh-TW" sz="2200" dirty="0">
                <a:latin typeface="華康黑體 Std W5"/>
                <a:ea typeface="華康黑體 Std W5"/>
                <a:cs typeface="華康黑體 Std W5"/>
              </a:rPr>
              <a:t>的狀況下</a:t>
            </a:r>
            <a:r>
              <a:rPr lang="zh-TW" altLang="zh-TW" sz="2200" dirty="0" smtClean="0">
                <a:latin typeface="華康黑體 Std W5"/>
                <a:ea typeface="華康黑體 Std W5"/>
                <a:cs typeface="華康黑體 Std W5"/>
              </a:rPr>
              <a:t>你</a:t>
            </a:r>
            <a:r>
              <a:rPr lang="zh-TW" altLang="en-US" sz="2200" dirty="0" smtClean="0">
                <a:latin typeface="華康黑體 Std W5"/>
                <a:ea typeface="華康黑體 Std W5"/>
                <a:cs typeface="華康黑體 Std W5"/>
              </a:rPr>
              <a:t>關注的焦點或</a:t>
            </a:r>
            <a:r>
              <a:rPr lang="zh-TW" altLang="zh-TW" sz="2200" dirty="0" smtClean="0">
                <a:latin typeface="華康黑體 Std W5"/>
                <a:ea typeface="華康黑體 Std W5"/>
                <a:cs typeface="華康黑體 Std W5"/>
              </a:rPr>
              <a:t>想</a:t>
            </a:r>
            <a:r>
              <a:rPr lang="zh-TW" altLang="zh-TW" sz="2200" dirty="0">
                <a:latin typeface="華康黑體 Std W5"/>
                <a:ea typeface="華康黑體 Std W5"/>
                <a:cs typeface="華康黑體 Std W5"/>
              </a:rPr>
              <a:t>滿足的</a:t>
            </a:r>
            <a:r>
              <a:rPr lang="zh-TW" altLang="zh-TW" sz="2200" dirty="0" smtClean="0">
                <a:latin typeface="華康黑體 Std W5"/>
                <a:ea typeface="華康黑體 Std W5"/>
                <a:cs typeface="華康黑體 Std W5"/>
              </a:rPr>
              <a:t>需求</a:t>
            </a:r>
            <a:r>
              <a:rPr lang="zh-TW" altLang="zh-TW" sz="2200" dirty="0">
                <a:latin typeface="華康黑體 Std W5"/>
                <a:ea typeface="華康黑體 Std W5"/>
                <a:cs typeface="華康黑體 Std W5"/>
              </a:rPr>
              <a:t>是什麼？ </a:t>
            </a:r>
            <a:endParaRPr lang="en-US" altLang="zh-TW" sz="22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zh-TW" altLang="zh-TW" sz="2200" dirty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華康黑體 Std W5"/>
                <a:ea typeface="華康黑體 Std W5"/>
                <a:cs typeface="華康黑體 Std W5"/>
              </a:rPr>
              <a:t>3.</a:t>
            </a:r>
            <a:r>
              <a:rPr lang="zh-TW" altLang="zh-TW" sz="2200" dirty="0" smtClean="0">
                <a:latin typeface="華康黑體 Std W5"/>
                <a:ea typeface="華康黑體 Std W5"/>
                <a:cs typeface="華康黑體 Std W5"/>
              </a:rPr>
              <a:t>在</a:t>
            </a:r>
            <a:r>
              <a:rPr lang="zh-TW" altLang="zh-TW" sz="2200" dirty="0">
                <a:latin typeface="華康黑體 Std W5"/>
                <a:ea typeface="華康黑體 Std W5"/>
                <a:cs typeface="華康黑體 Std W5"/>
              </a:rPr>
              <a:t>該情況下你看到、聽到、感受到的</a:t>
            </a:r>
            <a:r>
              <a:rPr lang="zh-TW" altLang="zh-TW" sz="2200" dirty="0" smtClean="0">
                <a:latin typeface="華康黑體 Std W5"/>
                <a:ea typeface="華康黑體 Std W5"/>
                <a:cs typeface="華康黑體 Std W5"/>
              </a:rPr>
              <a:t>事物</a:t>
            </a:r>
            <a:r>
              <a:rPr lang="zh-TW" altLang="zh-TW" sz="2200" dirty="0">
                <a:latin typeface="華康黑體 Std W5"/>
                <a:ea typeface="華康黑體 Std W5"/>
                <a:cs typeface="華康黑體 Std W5"/>
              </a:rPr>
              <a:t>是</a:t>
            </a:r>
            <a:r>
              <a:rPr lang="zh-TW" altLang="zh-TW" sz="2200" dirty="0" smtClean="0">
                <a:latin typeface="華康黑體 Std W5"/>
                <a:ea typeface="華康黑體 Std W5"/>
                <a:cs typeface="華康黑體 Std W5"/>
              </a:rPr>
              <a:t>什麼？</a:t>
            </a:r>
            <a:endParaRPr lang="en-US" altLang="zh-TW" sz="22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zh-TW" altLang="zh-TW" sz="2200" dirty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華康黑體 Std W5"/>
                <a:ea typeface="華康黑體 Std W5"/>
                <a:cs typeface="華康黑體 Std W5"/>
              </a:rPr>
              <a:t>4.</a:t>
            </a:r>
            <a:r>
              <a:rPr lang="zh-TW" altLang="zh-TW" sz="2200" dirty="0" smtClean="0">
                <a:latin typeface="華康黑體 Std W5"/>
                <a:ea typeface="華康黑體 Std W5"/>
                <a:cs typeface="華康黑體 Std W5"/>
              </a:rPr>
              <a:t>從</a:t>
            </a:r>
            <a:r>
              <a:rPr lang="zh-TW" altLang="zh-TW" sz="2200" dirty="0">
                <a:latin typeface="華康黑體 Std W5"/>
                <a:ea typeface="華康黑體 Std W5"/>
                <a:cs typeface="華康黑體 Std W5"/>
              </a:rPr>
              <a:t>你的感想產生什麼樣的解釋、引起什麼樣的情緒</a:t>
            </a:r>
            <a:r>
              <a:rPr lang="zh-TW" altLang="zh-TW" sz="2200" dirty="0" smtClean="0">
                <a:latin typeface="華康黑體 Std W5"/>
                <a:ea typeface="華康黑體 Std W5"/>
                <a:cs typeface="華康黑體 Std W5"/>
              </a:rPr>
              <a:t>？</a:t>
            </a:r>
            <a:endParaRPr lang="en-US" altLang="zh-TW" sz="22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zh-TW" altLang="zh-TW" sz="2200" dirty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en-US" altLang="zh-TW" sz="2200" dirty="0">
                <a:latin typeface="華康黑體 Std W5"/>
                <a:ea typeface="華康黑體 Std W5"/>
                <a:cs typeface="華康黑體 Std W5"/>
              </a:rPr>
              <a:t>  </a:t>
            </a:r>
            <a:r>
              <a:rPr lang="zh-TW" altLang="zh-TW" sz="2200" dirty="0" smtClean="0">
                <a:solidFill>
                  <a:schemeClr val="accent6">
                    <a:lumMod val="75000"/>
                  </a:schemeClr>
                </a:solidFill>
                <a:latin typeface="華康黑體 Std W5"/>
                <a:ea typeface="華康黑體 Std W5"/>
                <a:cs typeface="華康黑體 Std W5"/>
              </a:rPr>
              <a:t>完成這</a:t>
            </a:r>
            <a:r>
              <a:rPr lang="zh-TW" altLang="zh-TW" sz="2200" dirty="0">
                <a:solidFill>
                  <a:schemeClr val="accent6">
                    <a:lumMod val="75000"/>
                  </a:schemeClr>
                </a:solidFill>
                <a:latin typeface="華康黑體 Std W5"/>
                <a:ea typeface="華康黑體 Std W5"/>
                <a:cs typeface="華康黑體 Std W5"/>
              </a:rPr>
              <a:t>個練習後，你會發現情緒的產生並非偶然，它發自某種固定的模式，並有著一定的步驟。</a:t>
            </a:r>
          </a:p>
          <a:p>
            <a:pPr marL="0" indent="0">
              <a:buNone/>
            </a:pPr>
            <a:endParaRPr lang="zh-TW" altLang="en-US" sz="2000" dirty="0">
              <a:solidFill>
                <a:schemeClr val="accent6">
                  <a:lumMod val="75000"/>
                </a:schemeClr>
              </a:solidFill>
              <a:latin typeface="華康黑體 Std W5"/>
              <a:ea typeface="華康黑體 Std W5"/>
              <a:cs typeface="華康黑體 Std W5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86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zh-TW" altLang="zh-TW" sz="3600" b="1" dirty="0">
                <a:latin typeface="微軟正黑體" pitchFamily="34" charset="-120"/>
                <a:ea typeface="微軟正黑體" pitchFamily="34" charset="-120"/>
              </a:rPr>
              <a:t>了解產生感情的</a:t>
            </a:r>
            <a:r>
              <a:rPr lang="zh-TW" altLang="zh-TW" sz="3600" b="1" dirty="0" smtClean="0">
                <a:latin typeface="微軟正黑體" pitchFamily="34" charset="-120"/>
                <a:ea typeface="微軟正黑體" pitchFamily="34" charset="-120"/>
              </a:rPr>
              <a:t>模式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(1/3)</a:t>
            </a:r>
            <a:r>
              <a:rPr lang="zh-TW" altLang="zh-TW" sz="4000" b="1" dirty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zh-TW" sz="4000" b="1" dirty="0">
                <a:latin typeface="微軟正黑體" pitchFamily="34" charset="-120"/>
                <a:ea typeface="微軟正黑體" pitchFamily="34" charset="-120"/>
              </a:rPr>
            </a:br>
            <a:endParaRPr lang="zh-TW" altLang="en-US" sz="40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610" y="1844824"/>
            <a:ext cx="7980886" cy="4176464"/>
          </a:xfrm>
        </p:spPr>
      </p:pic>
      <p:pic>
        <p:nvPicPr>
          <p:cNvPr id="3" name="圖片 2" descr="Corbis-42-34197090.jpe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948" r="22963"/>
          <a:stretch/>
        </p:blipFill>
        <p:spPr>
          <a:xfrm>
            <a:off x="0" y="0"/>
            <a:ext cx="10556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388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b="1" dirty="0" smtClean="0">
                <a:latin typeface="微軟正黑體" pitchFamily="34" charset="-120"/>
                <a:ea typeface="微軟正黑體" pitchFamily="34" charset="-120"/>
              </a:rPr>
              <a:t>了解產生感情的模式</a:t>
            </a:r>
            <a:r>
              <a:rPr lang="en-US" altLang="zh-TW" sz="2200" b="1" dirty="0" smtClean="0">
                <a:latin typeface="微軟正黑體" pitchFamily="34" charset="-120"/>
                <a:ea typeface="微軟正黑體" pitchFamily="34" charset="-120"/>
              </a:rPr>
              <a:t>(2/3)</a:t>
            </a:r>
            <a:r>
              <a:rPr lang="zh-TW" altLang="zh-TW" sz="22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zh-TW" sz="22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6896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400" dirty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【</a:t>
            </a:r>
            <a:r>
              <a:rPr lang="zh-TW" altLang="zh-TW" sz="2400" dirty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練習</a:t>
            </a:r>
            <a:r>
              <a:rPr lang="en-US" altLang="zh-TW" sz="2400" dirty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】</a:t>
            </a:r>
            <a:r>
              <a:rPr lang="zh-TW" altLang="zh-TW" sz="2400" dirty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試著舉出一個模式化的情緒，並</a:t>
            </a:r>
            <a:r>
              <a:rPr lang="zh-TW" altLang="zh-TW" sz="2400" dirty="0" smtClean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思考產生</a:t>
            </a:r>
            <a:r>
              <a:rPr lang="zh-TW" altLang="en-US" sz="2400" dirty="0" smtClean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 </a:t>
            </a:r>
            <a:endParaRPr lang="en-US" altLang="zh-TW" sz="2400" dirty="0" smtClean="0">
              <a:solidFill>
                <a:srgbClr val="FF0000"/>
              </a:solidFill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 </a:t>
            </a:r>
            <a:r>
              <a:rPr lang="zh-TW" altLang="en-US" sz="2400" dirty="0" smtClean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           </a:t>
            </a:r>
            <a:r>
              <a:rPr lang="zh-TW" altLang="zh-TW" sz="2400" dirty="0" smtClean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這</a:t>
            </a:r>
            <a:r>
              <a:rPr lang="zh-TW" altLang="zh-TW" sz="2400" dirty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種情緒的</a:t>
            </a:r>
            <a:r>
              <a:rPr lang="zh-TW" altLang="zh-TW" sz="2400" dirty="0" smtClean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要素</a:t>
            </a:r>
            <a:endParaRPr lang="en-US" altLang="zh-TW" sz="2400" dirty="0" smtClean="0">
              <a:solidFill>
                <a:srgbClr val="FF0000"/>
              </a:solidFill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zh-TW" altLang="zh-TW" dirty="0">
              <a:solidFill>
                <a:srgbClr val="FF0000"/>
              </a:solidFill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zh-TW" altLang="en-US" dirty="0">
              <a:latin typeface="華康黑體 Std W5"/>
              <a:ea typeface="華康黑體 Std W5"/>
              <a:cs typeface="華康黑體 Std W5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8904" y="2132856"/>
            <a:ext cx="7608659" cy="442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77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Corbis-42-19755890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399"/>
          <a:stretch/>
        </p:blipFill>
        <p:spPr>
          <a:xfrm>
            <a:off x="0" y="1556792"/>
            <a:ext cx="9144000" cy="562294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r>
              <a:rPr lang="zh-TW" altLang="zh-TW" sz="3600" b="1" dirty="0" smtClean="0">
                <a:latin typeface="微軟正黑體" pitchFamily="34" charset="-120"/>
                <a:ea typeface="微軟正黑體" pitchFamily="34" charset="-120"/>
              </a:rPr>
              <a:t>了解產生感情的模式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(3/3)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980728"/>
            <a:ext cx="8884261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2400" dirty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此時，你感受到的次感元在腦中轉換成什麼語言</a:t>
            </a:r>
            <a:r>
              <a:rPr lang="zh-TW" altLang="zh-TW" sz="2400" dirty="0" smtClean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？</a:t>
            </a:r>
            <a:endParaRPr lang="en-US" altLang="zh-TW" sz="2400" dirty="0" smtClean="0">
              <a:solidFill>
                <a:srgbClr val="00B050"/>
              </a:solidFill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en-US" altLang="zh-TW" sz="24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zh-TW" altLang="zh-TW" sz="2400" dirty="0" smtClean="0">
                <a:latin typeface="華康黑體 Std W5"/>
                <a:ea typeface="華康黑體 Std W5"/>
                <a:cs typeface="華康黑體 Std W5"/>
              </a:rPr>
              <a:t>知道</a:t>
            </a:r>
            <a:r>
              <a:rPr lang="zh-TW" altLang="zh-TW" sz="2400" dirty="0">
                <a:latin typeface="華康黑體 Std W5"/>
                <a:ea typeface="華康黑體 Std W5"/>
                <a:cs typeface="華康黑體 Std W5"/>
              </a:rPr>
              <a:t>情緒是怎麼產生的，你就能想辦法獲得你期望的情緒。</a:t>
            </a:r>
          </a:p>
          <a:p>
            <a:pPr marL="0" indent="0">
              <a:buNone/>
            </a:pPr>
            <a:endParaRPr lang="zh-TW" altLang="en-US" dirty="0">
              <a:latin typeface="華康黑體 Std W5"/>
              <a:ea typeface="華康黑體 Std W5"/>
              <a:cs typeface="華康黑體 Std W5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428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Corbis-42-36267720.jpeg"/>
          <p:cNvPicPr>
            <a:picLocks noChangeAspect="1"/>
          </p:cNvPicPr>
          <p:nvPr/>
        </p:nvPicPr>
        <p:blipFill rotWithShape="1">
          <a:blip r:embed="rId2" cstate="print">
            <a:alphaModFix amt="8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14"/>
          <a:stretch/>
        </p:blipFill>
        <p:spPr>
          <a:xfrm>
            <a:off x="0" y="908720"/>
            <a:ext cx="9144000" cy="60864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>
            <a:noAutofit/>
          </a:bodyPr>
          <a:lstStyle/>
          <a:p>
            <a:r>
              <a:rPr lang="zh-TW" altLang="zh-TW" sz="3600" b="1" dirty="0">
                <a:latin typeface="微軟正黑體" pitchFamily="34" charset="-120"/>
                <a:ea typeface="微軟正黑體" pitchFamily="34" charset="-120"/>
              </a:rPr>
              <a:t>找出「理想狀態」的</a:t>
            </a:r>
            <a:r>
              <a:rPr lang="zh-TW" altLang="zh-TW" sz="3600" b="1" dirty="0" smtClean="0">
                <a:latin typeface="微軟正黑體" pitchFamily="34" charset="-120"/>
                <a:ea typeface="微軟正黑體" pitchFamily="34" charset="-120"/>
              </a:rPr>
              <a:t>特徵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(1/4)</a:t>
            </a:r>
            <a:r>
              <a:rPr lang="zh-TW" altLang="zh-TW" sz="2000" b="1" dirty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zh-TW" sz="2000" b="1" dirty="0">
                <a:latin typeface="微軟正黑體" pitchFamily="34" charset="-120"/>
                <a:ea typeface="微軟正黑體" pitchFamily="34" charset="-120"/>
              </a:rPr>
            </a:br>
            <a:endParaRPr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11960" y="1268760"/>
            <a:ext cx="50405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2400" dirty="0">
                <a:latin typeface="華康黑體 Std W5"/>
                <a:ea typeface="華康黑體 Std W5"/>
                <a:cs typeface="華康黑體 Std W5"/>
              </a:rPr>
              <a:t>我們學習到如何運用五感去看、去聽、去感受這個世界，以及構成「狀態」的要素</a:t>
            </a:r>
            <a:r>
              <a:rPr lang="zh-TW" altLang="zh-TW" sz="2400" dirty="0" smtClean="0">
                <a:latin typeface="華康黑體 Std W5"/>
                <a:ea typeface="華康黑體 Std W5"/>
                <a:cs typeface="華康黑體 Std W5"/>
              </a:rPr>
              <a:t>。</a:t>
            </a:r>
            <a:endParaRPr lang="en-US" altLang="zh-TW" sz="24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en-US" altLang="zh-TW" sz="24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zh-TW" altLang="zh-TW" sz="2400" dirty="0" smtClean="0">
                <a:latin typeface="華康黑體 Std W5"/>
                <a:ea typeface="華康黑體 Std W5"/>
                <a:cs typeface="華康黑體 Std W5"/>
              </a:rPr>
              <a:t>讓</a:t>
            </a:r>
            <a:r>
              <a:rPr lang="zh-TW" altLang="zh-TW" sz="2400" dirty="0">
                <a:latin typeface="華康黑體 Std W5"/>
                <a:ea typeface="華康黑體 Std W5"/>
                <a:cs typeface="華康黑體 Std W5"/>
              </a:rPr>
              <a:t>我們透過練習</a:t>
            </a:r>
            <a:r>
              <a:rPr lang="zh-TW" altLang="zh-TW" sz="2400" dirty="0" smtClean="0">
                <a:latin typeface="華康黑體 Std W5"/>
                <a:ea typeface="華康黑體 Std W5"/>
                <a:cs typeface="華康黑體 Std W5"/>
              </a:rPr>
              <a:t>找出「</a:t>
            </a:r>
            <a:r>
              <a:rPr lang="zh-TW" altLang="zh-TW" sz="2400" dirty="0">
                <a:latin typeface="華康黑體 Std W5"/>
                <a:ea typeface="華康黑體 Std W5"/>
                <a:cs typeface="華康黑體 Std W5"/>
              </a:rPr>
              <a:t>自我改革後的你想變成的自己</a:t>
            </a:r>
            <a:r>
              <a:rPr lang="en-US" altLang="zh-TW" sz="2400" dirty="0">
                <a:latin typeface="華康黑體 Std W5"/>
                <a:ea typeface="華康黑體 Std W5"/>
                <a:cs typeface="華康黑體 Std W5"/>
              </a:rPr>
              <a:t>=</a:t>
            </a:r>
            <a:r>
              <a:rPr lang="zh-TW" altLang="zh-TW" sz="2400" dirty="0">
                <a:latin typeface="華康黑體 Std W5"/>
                <a:ea typeface="華康黑體 Std W5"/>
                <a:cs typeface="華康黑體 Std W5"/>
              </a:rPr>
              <a:t>理想狀態」。</a:t>
            </a:r>
          </a:p>
          <a:p>
            <a:pPr marL="0" indent="0">
              <a:buNone/>
            </a:pPr>
            <a:endParaRPr lang="zh-TW" altLang="en-US" sz="2400" dirty="0">
              <a:latin typeface="華康黑體 Std W5"/>
              <a:ea typeface="華康黑體 Std W5"/>
              <a:cs typeface="華康黑體 Std W5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8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Corbis-42-35103873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4" y="0"/>
            <a:ext cx="9140286" cy="684870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828600" y="188640"/>
            <a:ext cx="8363272" cy="1282154"/>
          </a:xfrm>
        </p:spPr>
        <p:txBody>
          <a:bodyPr>
            <a:normAutofit/>
          </a:bodyPr>
          <a:lstStyle/>
          <a:p>
            <a:r>
              <a:rPr lang="zh-TW" altLang="zh-TW" sz="3600" b="1" dirty="0" smtClean="0">
                <a:latin typeface="微軟正黑體" pitchFamily="34" charset="-120"/>
                <a:ea typeface="微軟正黑體" pitchFamily="34" charset="-120"/>
              </a:rPr>
              <a:t>找出「理想狀態」的特徵</a:t>
            </a:r>
            <a:r>
              <a:rPr lang="en-US" altLang="zh-TW" sz="2200" b="1" dirty="0" smtClean="0">
                <a:latin typeface="微軟正黑體" pitchFamily="34" charset="-120"/>
                <a:ea typeface="微軟正黑體" pitchFamily="34" charset="-120"/>
              </a:rPr>
              <a:t>(2/4)</a:t>
            </a:r>
            <a:r>
              <a:rPr lang="zh-TW" altLang="zh-TW" sz="22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zh-TW" sz="22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zh-TW" altLang="zh-TW" sz="6000" dirty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練習</a:t>
            </a:r>
            <a:r>
              <a:rPr lang="zh-TW" altLang="zh-TW" sz="6000" dirty="0" smtClean="0">
                <a:solidFill>
                  <a:srgbClr val="FF0000"/>
                </a:solidFill>
                <a:latin typeface="華康黑體 Std W5"/>
                <a:ea typeface="華康黑體 Std W5"/>
                <a:cs typeface="華康黑體 Std W5"/>
              </a:rPr>
              <a:t>方法</a:t>
            </a:r>
            <a:endParaRPr lang="en-US" altLang="zh-TW" sz="6000" dirty="0" smtClean="0">
              <a:solidFill>
                <a:srgbClr val="FF0000"/>
              </a:solidFill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zh-TW" altLang="zh-TW" sz="6000" dirty="0">
              <a:solidFill>
                <a:srgbClr val="FF0000"/>
              </a:solidFill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en-US" altLang="zh-TW" sz="5000" dirty="0" smtClean="0">
                <a:solidFill>
                  <a:srgbClr val="002060"/>
                </a:solidFill>
                <a:latin typeface="華康黑體 Std W5"/>
                <a:ea typeface="華康黑體 Std W5"/>
                <a:cs typeface="華康黑體 Std W5"/>
              </a:rPr>
              <a:t>1.</a:t>
            </a:r>
            <a:r>
              <a:rPr lang="zh-TW" altLang="zh-TW" sz="5000" dirty="0" smtClean="0">
                <a:solidFill>
                  <a:srgbClr val="002060"/>
                </a:solidFill>
                <a:latin typeface="華康黑體 Std W5"/>
                <a:ea typeface="華康黑體 Std W5"/>
                <a:cs typeface="華康黑體 Std W5"/>
              </a:rPr>
              <a:t>先</a:t>
            </a:r>
            <a:r>
              <a:rPr lang="zh-TW" altLang="zh-TW" sz="5000" dirty="0">
                <a:solidFill>
                  <a:srgbClr val="002060"/>
                </a:solidFill>
                <a:latin typeface="華康黑體 Std W5"/>
                <a:ea typeface="華康黑體 Std W5"/>
                <a:cs typeface="華康黑體 Std W5"/>
              </a:rPr>
              <a:t>想像一個「理想狀態」</a:t>
            </a:r>
          </a:p>
          <a:p>
            <a:pPr marL="0" indent="0">
              <a:buNone/>
            </a:pPr>
            <a:r>
              <a:rPr lang="zh-TW" altLang="en-US" sz="5000" dirty="0" smtClean="0">
                <a:latin typeface="華康黑體 Std W5"/>
                <a:ea typeface="華康黑體 Std W5"/>
                <a:cs typeface="華康黑體 Std W5"/>
              </a:rPr>
              <a:t>其</a:t>
            </a:r>
            <a:r>
              <a:rPr lang="zh-TW" altLang="zh-TW" sz="5000" dirty="0" smtClean="0">
                <a:latin typeface="華康黑體 Std W5"/>
                <a:ea typeface="華康黑體 Std W5"/>
                <a:cs typeface="華康黑體 Std W5"/>
              </a:rPr>
              <a:t>說話</a:t>
            </a:r>
            <a:r>
              <a:rPr lang="zh-TW" altLang="zh-TW" sz="5000" dirty="0">
                <a:latin typeface="華康黑體 Std W5"/>
                <a:ea typeface="華康黑體 Std W5"/>
                <a:cs typeface="華康黑體 Std W5"/>
              </a:rPr>
              <a:t>方式、與他人的溝通方式、想法、行動、工作態度</a:t>
            </a:r>
            <a:r>
              <a:rPr lang="zh-TW" altLang="zh-TW" sz="5000" dirty="0" smtClean="0">
                <a:latin typeface="華康黑體 Std W5"/>
                <a:ea typeface="華康黑體 Std W5"/>
                <a:cs typeface="華康黑體 Std W5"/>
              </a:rPr>
              <a:t>等</a:t>
            </a:r>
            <a:r>
              <a:rPr lang="zh-TW" altLang="en-US" sz="5000" dirty="0" smtClean="0">
                <a:latin typeface="華康黑體 Std W5"/>
                <a:ea typeface="華康黑體 Std W5"/>
                <a:cs typeface="華康黑體 Std W5"/>
              </a:rPr>
              <a:t>，</a:t>
            </a:r>
            <a:r>
              <a:rPr lang="zh-TW" altLang="zh-TW" sz="5000" dirty="0" smtClean="0">
                <a:latin typeface="華康黑體 Std W5"/>
                <a:ea typeface="華康黑體 Std W5"/>
                <a:cs typeface="華康黑體 Std W5"/>
              </a:rPr>
              <a:t>運用</a:t>
            </a:r>
            <a:r>
              <a:rPr lang="zh-TW" altLang="zh-TW" sz="5000" dirty="0">
                <a:latin typeface="華康黑體 Std W5"/>
                <a:ea typeface="華康黑體 Std W5"/>
                <a:cs typeface="華康黑體 Std W5"/>
              </a:rPr>
              <a:t>五感充分去體驗那樣的狀態</a:t>
            </a:r>
            <a:r>
              <a:rPr lang="zh-TW" altLang="zh-TW" sz="5000" dirty="0" smtClean="0">
                <a:latin typeface="華康黑體 Std W5"/>
                <a:ea typeface="華康黑體 Std W5"/>
                <a:cs typeface="華康黑體 Std W5"/>
              </a:rPr>
              <a:t>。</a:t>
            </a:r>
            <a:endParaRPr lang="en-US" altLang="zh-TW" sz="50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zh-TW" altLang="zh-TW" sz="5000" dirty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en-US" altLang="zh-TW" sz="5000" dirty="0" smtClean="0">
                <a:solidFill>
                  <a:srgbClr val="002060"/>
                </a:solidFill>
                <a:latin typeface="華康黑體 Std W5"/>
                <a:ea typeface="華康黑體 Std W5"/>
                <a:cs typeface="華康黑體 Std W5"/>
              </a:rPr>
              <a:t>2.</a:t>
            </a:r>
            <a:r>
              <a:rPr lang="zh-TW" altLang="zh-TW" sz="5000" dirty="0" smtClean="0">
                <a:solidFill>
                  <a:srgbClr val="002060"/>
                </a:solidFill>
                <a:latin typeface="華康黑體 Std W5"/>
                <a:ea typeface="華康黑體 Std W5"/>
                <a:cs typeface="華康黑體 Std W5"/>
              </a:rPr>
              <a:t>找出</a:t>
            </a:r>
            <a:r>
              <a:rPr lang="zh-TW" altLang="zh-TW" sz="5000" dirty="0">
                <a:solidFill>
                  <a:srgbClr val="002060"/>
                </a:solidFill>
                <a:latin typeface="華康黑體 Std W5"/>
                <a:ea typeface="華康黑體 Std W5"/>
                <a:cs typeface="華康黑體 Std W5"/>
              </a:rPr>
              <a:t>「理想狀態」的特徵</a:t>
            </a:r>
          </a:p>
          <a:p>
            <a:pPr marL="0" indent="0">
              <a:buNone/>
            </a:pPr>
            <a:r>
              <a:rPr lang="zh-TW" altLang="zh-TW" sz="5000" dirty="0" smtClean="0">
                <a:latin typeface="華康黑體 Std W5"/>
                <a:ea typeface="華康黑體 Std W5"/>
                <a:cs typeface="華康黑體 Std W5"/>
              </a:rPr>
              <a:t>將</a:t>
            </a:r>
            <a:r>
              <a:rPr lang="zh-TW" altLang="zh-TW" sz="5000" dirty="0" smtClean="0">
                <a:latin typeface="華康黑體 Std W5"/>
                <a:ea typeface="華康黑體 Std W5"/>
                <a:cs typeface="華康黑體 Std W5"/>
              </a:rPr>
              <a:t>體驗</a:t>
            </a:r>
            <a:r>
              <a:rPr lang="zh-TW" altLang="zh-TW" sz="5000" dirty="0">
                <a:latin typeface="華康黑體 Std W5"/>
                <a:ea typeface="華康黑體 Std W5"/>
                <a:cs typeface="華康黑體 Std W5"/>
              </a:rPr>
              <a:t>到的「理想狀態</a:t>
            </a:r>
            <a:r>
              <a:rPr lang="zh-TW" altLang="zh-TW" sz="5000" dirty="0" smtClean="0">
                <a:latin typeface="華康黑體 Std W5"/>
                <a:ea typeface="華康黑體 Std W5"/>
                <a:cs typeface="華康黑體 Std W5"/>
              </a:rPr>
              <a:t>」透過</a:t>
            </a:r>
            <a:r>
              <a:rPr lang="zh-TW" altLang="zh-TW" sz="5000" dirty="0">
                <a:latin typeface="華康黑體 Std W5"/>
                <a:ea typeface="華康黑體 Std W5"/>
                <a:cs typeface="華康黑體 Std W5"/>
              </a:rPr>
              <a:t>構成狀態的三要素作進一步思考。關注的焦點為何？產生怎樣的情緒</a:t>
            </a:r>
            <a:r>
              <a:rPr lang="zh-TW" altLang="zh-TW" sz="5000" dirty="0" smtClean="0">
                <a:latin typeface="華康黑體 Std W5"/>
                <a:ea typeface="華康黑體 Std W5"/>
                <a:cs typeface="華康黑體 Std W5"/>
              </a:rPr>
              <a:t>？身體</a:t>
            </a:r>
            <a:r>
              <a:rPr lang="zh-TW" altLang="zh-TW" sz="5000" dirty="0">
                <a:latin typeface="華康黑體 Std W5"/>
                <a:ea typeface="華康黑體 Std W5"/>
                <a:cs typeface="華康黑體 Std W5"/>
              </a:rPr>
              <a:t>狀態如何</a:t>
            </a:r>
            <a:r>
              <a:rPr lang="zh-TW" altLang="zh-TW" sz="5000" dirty="0" smtClean="0">
                <a:latin typeface="華康黑體 Std W5"/>
                <a:ea typeface="華康黑體 Std W5"/>
                <a:cs typeface="華康黑體 Std W5"/>
              </a:rPr>
              <a:t>？</a:t>
            </a:r>
            <a:endParaRPr lang="en-US" altLang="zh-TW" sz="50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en-US" altLang="zh-TW" sz="50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endParaRPr lang="en-US" altLang="zh-TW" sz="5000" dirty="0" smtClean="0"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zh-TW" altLang="en-US" sz="5000" dirty="0" smtClean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   </a:t>
            </a:r>
            <a:r>
              <a:rPr lang="zh-TW" altLang="zh-TW" sz="5000" dirty="0" smtClean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看到</a:t>
            </a:r>
            <a:r>
              <a:rPr lang="zh-TW" altLang="zh-TW" sz="5000" dirty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、聽到或感受到什麼</a:t>
            </a:r>
            <a:r>
              <a:rPr lang="zh-TW" altLang="zh-TW" sz="5000" dirty="0" smtClean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？</a:t>
            </a:r>
            <a:endParaRPr lang="en-US" altLang="zh-TW" sz="5000" dirty="0" smtClean="0">
              <a:solidFill>
                <a:srgbClr val="00B050"/>
              </a:solidFill>
              <a:latin typeface="華康黑體 Std W5"/>
              <a:ea typeface="華康黑體 Std W5"/>
              <a:cs typeface="華康黑體 Std W5"/>
            </a:endParaRPr>
          </a:p>
          <a:p>
            <a:pPr marL="0" indent="0">
              <a:buNone/>
            </a:pPr>
            <a:r>
              <a:rPr lang="zh-TW" altLang="zh-TW" sz="5000" dirty="0" smtClean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如果</a:t>
            </a:r>
            <a:r>
              <a:rPr lang="zh-TW" altLang="zh-TW" sz="5000" dirty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把這些感受轉換為語言，你會如何表現</a:t>
            </a:r>
            <a:r>
              <a:rPr lang="zh-TW" altLang="zh-TW" sz="5000" dirty="0" smtClean="0">
                <a:solidFill>
                  <a:srgbClr val="00B050"/>
                </a:solidFill>
                <a:latin typeface="華康黑體 Std W5"/>
                <a:ea typeface="華康黑體 Std W5"/>
                <a:cs typeface="華康黑體 Std W5"/>
              </a:rPr>
              <a:t>？</a:t>
            </a:r>
            <a:endParaRPr lang="zh-TW" altLang="en-US" sz="5000" dirty="0">
              <a:latin typeface="華康黑體 Std W5"/>
              <a:ea typeface="華康黑體 Std W5"/>
              <a:cs typeface="華康黑體 Std W5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9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722</Words>
  <Application>Microsoft Office PowerPoint</Application>
  <PresentationFormat>如螢幕大小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     NLP換框達人 壓力與情緒管理    </vt:lpstr>
      <vt:lpstr>情緒是如何產生的？(1/3) </vt:lpstr>
      <vt:lpstr>情緒是如何產生的？(2/3) </vt:lpstr>
      <vt:lpstr>情緒是如何產生的？(3/3)</vt:lpstr>
      <vt:lpstr>了解產生感情的模式(1/3) </vt:lpstr>
      <vt:lpstr>了解產生感情的模式(2/3) </vt:lpstr>
      <vt:lpstr>了解產生感情的模式(3/3)</vt:lpstr>
      <vt:lpstr>找出「理想狀態」的特徵(1/4) </vt:lpstr>
      <vt:lpstr>找出「理想狀態」的特徵(2/4) </vt:lpstr>
      <vt:lpstr>找出「理想狀態」的特徵(3/4)</vt:lpstr>
      <vt:lpstr>找出「理想狀態」的特徵(4/4)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dajiamatsu</dc:creator>
  <cp:lastModifiedBy>user</cp:lastModifiedBy>
  <cp:revision>58</cp:revision>
  <dcterms:created xsi:type="dcterms:W3CDTF">2008-11-03T16:03:47Z</dcterms:created>
  <dcterms:modified xsi:type="dcterms:W3CDTF">2012-10-02T02:49:51Z</dcterms:modified>
</cp:coreProperties>
</file>