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4660"/>
  </p:normalViewPr>
  <p:slideViewPr>
    <p:cSldViewPr>
      <p:cViewPr varScale="1">
        <p:scale>
          <a:sx n="85" d="100"/>
          <a:sy n="85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B50ECD-1AFF-42F1-BD52-2A9021271267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A48E94-07CC-4D0C-BCD9-959C3AB19B0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B50ECD-1AFF-42F1-BD52-2A9021271267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A48E94-07CC-4D0C-BCD9-959C3AB19B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B50ECD-1AFF-42F1-BD52-2A9021271267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A48E94-07CC-4D0C-BCD9-959C3AB19B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B50ECD-1AFF-42F1-BD52-2A9021271267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A48E94-07CC-4D0C-BCD9-959C3AB19B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B50ECD-1AFF-42F1-BD52-2A9021271267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A48E94-07CC-4D0C-BCD9-959C3AB19B0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B50ECD-1AFF-42F1-BD52-2A9021271267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A48E94-07CC-4D0C-BCD9-959C3AB19B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B50ECD-1AFF-42F1-BD52-2A9021271267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A48E94-07CC-4D0C-BCD9-959C3AB19B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B50ECD-1AFF-42F1-BD52-2A9021271267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A48E94-07CC-4D0C-BCD9-959C3AB19B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B50ECD-1AFF-42F1-BD52-2A9021271267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A48E94-07CC-4D0C-BCD9-959C3AB19B0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B50ECD-1AFF-42F1-BD52-2A9021271267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A48E94-07CC-4D0C-BCD9-959C3AB19B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B50ECD-1AFF-42F1-BD52-2A9021271267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A48E94-07CC-4D0C-BCD9-959C3AB19B0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AB50ECD-1AFF-42F1-BD52-2A9021271267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A48E94-07CC-4D0C-BCD9-959C3AB19B0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ptower.com.tw/tw/product-A2.htm" TargetMode="External"/><Relationship Id="rId2" Type="http://schemas.openxmlformats.org/officeDocument/2006/relationships/hyperlink" Target="http://www.shs.edu.tw/works/essay/2007/03/2007032209043334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8316416" cy="1656184"/>
          </a:xfrm>
        </p:spPr>
        <p:txBody>
          <a:bodyPr>
            <a:normAutofit/>
          </a:bodyPr>
          <a:lstStyle/>
          <a:p>
            <a:pPr algn="r"/>
            <a:r>
              <a:rPr lang="zh-TW" altLang="en-US" sz="4800" b="1" dirty="0"/>
              <a:t>以適當科技與風險評估的角度來看太陽能系統</a:t>
            </a:r>
            <a:endParaRPr lang="zh-TW" altLang="en-US" sz="4800" b="1" dirty="0">
              <a:solidFill>
                <a:schemeClr val="tx1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724128" y="4005065"/>
            <a:ext cx="3382989" cy="2232248"/>
          </a:xfrm>
        </p:spPr>
        <p:txBody>
          <a:bodyPr>
            <a:normAutofit/>
          </a:bodyPr>
          <a:lstStyle/>
          <a:p>
            <a:r>
              <a:rPr lang="zh-TW" altLang="en-US" sz="2800" b="1" dirty="0" smtClean="0">
                <a:latin typeface="+mj-ea"/>
              </a:rPr>
              <a:t>指導老師</a:t>
            </a:r>
            <a:r>
              <a:rPr lang="en-US" altLang="zh-TW" sz="2800" b="1" dirty="0" smtClean="0">
                <a:latin typeface="+mj-ea"/>
              </a:rPr>
              <a:t>:</a:t>
            </a:r>
            <a:r>
              <a:rPr lang="zh-TW" altLang="en-US" sz="2800" b="1" dirty="0" smtClean="0">
                <a:latin typeface="+mj-ea"/>
              </a:rPr>
              <a:t>林聰益</a:t>
            </a:r>
            <a:r>
              <a:rPr lang="en-US" altLang="zh-TW" sz="2800" b="1" dirty="0" smtClean="0">
                <a:latin typeface="+mj-ea"/>
              </a:rPr>
              <a:t/>
            </a:r>
            <a:br>
              <a:rPr lang="en-US" altLang="zh-TW" sz="2800" b="1" dirty="0" smtClean="0">
                <a:latin typeface="+mj-ea"/>
              </a:rPr>
            </a:br>
            <a:r>
              <a:rPr lang="zh-TW" altLang="en-US" sz="2800" b="1" dirty="0" smtClean="0">
                <a:latin typeface="+mj-ea"/>
              </a:rPr>
              <a:t>班級</a:t>
            </a:r>
            <a:r>
              <a:rPr lang="en-US" altLang="zh-TW" sz="2800" b="1" dirty="0" smtClean="0">
                <a:latin typeface="+mj-ea"/>
              </a:rPr>
              <a:t>:</a:t>
            </a:r>
            <a:r>
              <a:rPr lang="zh-TW" altLang="en-US" sz="2800" b="1" dirty="0" smtClean="0">
                <a:latin typeface="+mj-ea"/>
              </a:rPr>
              <a:t>車輛三甲</a:t>
            </a:r>
            <a:r>
              <a:rPr lang="en-US" altLang="zh-TW" sz="2800" b="1" dirty="0" smtClean="0">
                <a:latin typeface="+mj-ea"/>
              </a:rPr>
              <a:t/>
            </a:r>
            <a:br>
              <a:rPr lang="en-US" altLang="zh-TW" sz="2800" b="1" dirty="0" smtClean="0">
                <a:latin typeface="+mj-ea"/>
              </a:rPr>
            </a:br>
            <a:r>
              <a:rPr lang="zh-TW" altLang="en-US" sz="2800" b="1" dirty="0" smtClean="0">
                <a:latin typeface="+mj-ea"/>
              </a:rPr>
              <a:t>學號</a:t>
            </a:r>
            <a:r>
              <a:rPr lang="en-US" altLang="zh-TW" sz="2800" b="1" dirty="0" smtClean="0">
                <a:latin typeface="+mj-ea"/>
              </a:rPr>
              <a:t>:49915085</a:t>
            </a:r>
            <a:br>
              <a:rPr lang="en-US" altLang="zh-TW" sz="2800" b="1" dirty="0" smtClean="0">
                <a:latin typeface="+mj-ea"/>
              </a:rPr>
            </a:br>
            <a:r>
              <a:rPr lang="zh-TW" altLang="en-US" sz="2800" b="1" dirty="0" smtClean="0">
                <a:latin typeface="+mj-ea"/>
              </a:rPr>
              <a:t>姓名</a:t>
            </a:r>
            <a:r>
              <a:rPr lang="en-US" altLang="zh-TW" sz="2800" b="1" dirty="0" smtClean="0">
                <a:latin typeface="+mj-ea"/>
              </a:rPr>
              <a:t>:</a:t>
            </a:r>
            <a:r>
              <a:rPr lang="zh-TW" altLang="en-US" sz="2800" b="1" dirty="0" smtClean="0">
                <a:latin typeface="+mj-ea"/>
              </a:rPr>
              <a:t>周家弘</a:t>
            </a:r>
            <a:endParaRPr lang="zh-TW" altLang="en-US" sz="2800" b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74999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dirty="0" smtClean="0"/>
              <a:t>參考資料</a:t>
            </a:r>
            <a:endParaRPr lang="zh-TW" altLang="en-US" sz="48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http://www.rod.idv.tw/fastfood/electricity0013.html</a:t>
            </a:r>
          </a:p>
          <a:p>
            <a:r>
              <a:rPr lang="en-US" altLang="zh-TW" dirty="0" smtClean="0">
                <a:hlinkClick r:id="rId2"/>
              </a:rPr>
              <a:t>http</a:t>
            </a:r>
            <a:r>
              <a:rPr lang="en-US" altLang="zh-TW" dirty="0">
                <a:hlinkClick r:id="rId2"/>
              </a:rPr>
              <a:t>://</a:t>
            </a:r>
            <a:r>
              <a:rPr lang="en-US" altLang="zh-TW" dirty="0" smtClean="0">
                <a:hlinkClick r:id="rId2"/>
              </a:rPr>
              <a:t>www.shs.edu.tw/works/essay/2007/03/2007032209043334.pdf</a:t>
            </a:r>
            <a:endParaRPr lang="en-US" altLang="zh-TW" dirty="0" smtClean="0"/>
          </a:p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www.toptower.com.tw/tw/product-A2.htm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44292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dirty="0" smtClean="0"/>
              <a:t>目錄</a:t>
            </a:r>
            <a:endParaRPr lang="zh-TW" altLang="en-US" sz="48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latin typeface="+mj-ea"/>
                <a:ea typeface="+mj-ea"/>
              </a:rPr>
              <a:t>一、前言</a:t>
            </a:r>
            <a:endParaRPr lang="en-US" altLang="zh-TW" sz="3600" dirty="0" smtClean="0">
              <a:latin typeface="+mj-ea"/>
              <a:ea typeface="+mj-ea"/>
            </a:endParaRPr>
          </a:p>
          <a:p>
            <a:r>
              <a:rPr lang="zh-TW" altLang="en-US" sz="3600" dirty="0">
                <a:latin typeface="+mj-ea"/>
                <a:ea typeface="+mj-ea"/>
              </a:rPr>
              <a:t>二、</a:t>
            </a:r>
            <a:r>
              <a:rPr lang="zh-TW" altLang="en-US" sz="3600" dirty="0" smtClean="0">
                <a:latin typeface="+mj-ea"/>
                <a:ea typeface="+mj-ea"/>
              </a:rPr>
              <a:t>太陽能產生方式</a:t>
            </a:r>
            <a:endParaRPr lang="en-US" altLang="zh-TW" sz="3600" dirty="0" smtClean="0">
              <a:latin typeface="+mj-ea"/>
              <a:ea typeface="+mj-ea"/>
            </a:endParaRPr>
          </a:p>
          <a:p>
            <a:r>
              <a:rPr lang="zh-TW" altLang="en-US" sz="3600" dirty="0" smtClean="0">
                <a:latin typeface="+mj-ea"/>
                <a:ea typeface="+mj-ea"/>
              </a:rPr>
              <a:t>三、太陽能的應用</a:t>
            </a:r>
            <a:endParaRPr lang="en-US" altLang="zh-TW" sz="3600" dirty="0" smtClean="0">
              <a:latin typeface="+mj-ea"/>
              <a:ea typeface="+mj-ea"/>
            </a:endParaRPr>
          </a:p>
          <a:p>
            <a:r>
              <a:rPr lang="zh-TW" altLang="en-US" sz="3600" dirty="0" smtClean="0">
                <a:latin typeface="+mj-ea"/>
                <a:ea typeface="+mj-ea"/>
              </a:rPr>
              <a:t>四、太陽能路燈</a:t>
            </a:r>
            <a:endParaRPr lang="en-US" altLang="zh-TW" sz="3600" dirty="0" smtClean="0">
              <a:latin typeface="+mj-ea"/>
              <a:ea typeface="+mj-ea"/>
            </a:endParaRPr>
          </a:p>
          <a:p>
            <a:r>
              <a:rPr lang="zh-TW" altLang="en-US" sz="3600" dirty="0">
                <a:latin typeface="+mj-ea"/>
                <a:ea typeface="+mj-ea"/>
              </a:rPr>
              <a:t>五、太陽能優、</a:t>
            </a:r>
            <a:r>
              <a:rPr lang="zh-TW" altLang="en-US" sz="3600" dirty="0" smtClean="0">
                <a:latin typeface="+mj-ea"/>
                <a:ea typeface="+mj-ea"/>
              </a:rPr>
              <a:t>缺點</a:t>
            </a:r>
            <a:endParaRPr lang="en-US" altLang="zh-TW" sz="3600" dirty="0" smtClean="0">
              <a:latin typeface="+mj-ea"/>
              <a:ea typeface="+mj-ea"/>
            </a:endParaRPr>
          </a:p>
          <a:p>
            <a:r>
              <a:rPr lang="zh-TW" altLang="en-US" sz="3600" dirty="0">
                <a:latin typeface="+mj-ea"/>
                <a:ea typeface="+mj-ea"/>
              </a:rPr>
              <a:t>六、</a:t>
            </a:r>
            <a:r>
              <a:rPr lang="zh-TW" altLang="en-US" sz="3600" dirty="0" smtClean="0">
                <a:latin typeface="+mj-ea"/>
                <a:ea typeface="+mj-ea"/>
              </a:rPr>
              <a:t>結論</a:t>
            </a:r>
            <a:endParaRPr lang="en-US" altLang="zh-TW" sz="3600" dirty="0" smtClean="0">
              <a:latin typeface="+mj-ea"/>
              <a:ea typeface="+mj-ea"/>
            </a:endParaRPr>
          </a:p>
          <a:p>
            <a:r>
              <a:rPr lang="zh-TW" altLang="en-US" sz="3600" smtClean="0">
                <a:latin typeface="+mj-ea"/>
                <a:ea typeface="+mj-ea"/>
              </a:rPr>
              <a:t>七、參考資料</a:t>
            </a:r>
            <a:endParaRPr lang="en-US" altLang="zh-TW" sz="3600" smtClean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66189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dirty="0" smtClean="0"/>
              <a:t>前言</a:t>
            </a:r>
            <a:endParaRPr lang="zh-TW" altLang="en-US" sz="48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一、前言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/>
              <a:t>近年來，有鑑於能源缺乏的危機</a:t>
            </a:r>
            <a:r>
              <a:rPr lang="zh-TW" altLang="en-US" dirty="0" smtClean="0"/>
              <a:t>，都</a:t>
            </a:r>
            <a:r>
              <a:rPr lang="zh-TW" altLang="en-US" dirty="0"/>
              <a:t>開始找尋替代能源，而太陽能正是</a:t>
            </a:r>
            <a:r>
              <a:rPr lang="zh-TW" altLang="en-US" dirty="0" smtClean="0"/>
              <a:t>其中重要</a:t>
            </a:r>
            <a:r>
              <a:rPr lang="zh-TW" altLang="en-US" dirty="0"/>
              <a:t>的一個部分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太陽能</a:t>
            </a:r>
            <a:r>
              <a:rPr lang="zh-TW" altLang="en-US" dirty="0"/>
              <a:t>的來源可以說是用之不盡的，因此有極大的發展空間</a:t>
            </a:r>
            <a:r>
              <a:rPr lang="zh-TW" altLang="en-US" dirty="0" smtClean="0"/>
              <a:t>，而</a:t>
            </a:r>
            <a:r>
              <a:rPr lang="zh-TW" altLang="en-US" dirty="0"/>
              <a:t>現在也很容易看到太陽能</a:t>
            </a:r>
            <a:r>
              <a:rPr lang="zh-TW" altLang="en-US" dirty="0" smtClean="0"/>
              <a:t>的</a:t>
            </a:r>
            <a:r>
              <a:rPr lang="zh-TW" altLang="en-US" dirty="0"/>
              <a:t>應用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047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dirty="0" smtClean="0"/>
              <a:t>太陽能產生方式</a:t>
            </a:r>
            <a:endParaRPr lang="zh-TW" altLang="en-US" sz="48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太陽除了提供光和熱之外，也可用來發電，這就是所謂太陽能發電。</a:t>
            </a:r>
            <a:endParaRPr lang="en-US" altLang="zh-TW" dirty="0" smtClean="0"/>
          </a:p>
          <a:p>
            <a:r>
              <a:rPr lang="zh-TW" altLang="en-US" dirty="0"/>
              <a:t>太陽能發電是利用太陽的</a:t>
            </a:r>
            <a:r>
              <a:rPr lang="zh-TW" altLang="en-US" dirty="0">
                <a:solidFill>
                  <a:srgbClr val="FF0000"/>
                </a:solidFill>
              </a:rPr>
              <a:t>光能</a:t>
            </a:r>
            <a:r>
              <a:rPr lang="zh-TW" altLang="en-US" dirty="0"/>
              <a:t>和</a:t>
            </a:r>
            <a:r>
              <a:rPr lang="zh-TW" altLang="en-US" dirty="0">
                <a:solidFill>
                  <a:srgbClr val="FF0000"/>
                </a:solidFill>
              </a:rPr>
              <a:t>熱能</a:t>
            </a:r>
            <a:r>
              <a:rPr lang="zh-TW" altLang="en-US" dirty="0"/>
              <a:t>去產生電能，太陽能的發電大致上可分為</a:t>
            </a:r>
            <a:r>
              <a:rPr lang="zh-TW" altLang="en-US" dirty="0">
                <a:solidFill>
                  <a:srgbClr val="C00000"/>
                </a:solidFill>
              </a:rPr>
              <a:t>光電轉換</a:t>
            </a:r>
            <a:r>
              <a:rPr lang="zh-TW" altLang="en-US" dirty="0"/>
              <a:t>和</a:t>
            </a:r>
            <a:r>
              <a:rPr lang="zh-TW" altLang="en-US" dirty="0">
                <a:solidFill>
                  <a:srgbClr val="C00000"/>
                </a:solidFill>
              </a:rPr>
              <a:t>光熱轉換</a:t>
            </a:r>
            <a:r>
              <a:rPr lang="zh-TW" altLang="en-US" dirty="0"/>
              <a:t>兩種</a:t>
            </a:r>
            <a:r>
              <a:rPr lang="zh-TW" altLang="en-US" dirty="0" smtClean="0"/>
              <a:t>模式。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7284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dirty="0" smtClean="0"/>
              <a:t>太陽能的應用</a:t>
            </a:r>
            <a:endParaRPr lang="zh-TW" altLang="en-US" sz="4800" b="1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利用太陽的光電轉換。例如</a:t>
            </a:r>
            <a:r>
              <a:rPr lang="en-US" altLang="zh-TW" dirty="0" smtClean="0"/>
              <a:t>:</a:t>
            </a:r>
            <a:r>
              <a:rPr lang="zh-TW" altLang="en-US" dirty="0" smtClean="0"/>
              <a:t> 太陽能計算機、太陽能路燈。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利用</a:t>
            </a:r>
            <a:r>
              <a:rPr lang="zh-TW" altLang="en-US" dirty="0"/>
              <a:t>太陽</a:t>
            </a:r>
            <a:r>
              <a:rPr lang="zh-TW" altLang="en-US" dirty="0" smtClean="0"/>
              <a:t>的光熱轉換。例如</a:t>
            </a:r>
            <a:r>
              <a:rPr lang="en-US" altLang="zh-TW" dirty="0" smtClean="0"/>
              <a:t>:</a:t>
            </a:r>
            <a:r>
              <a:rPr lang="zh-TW" altLang="en-US" dirty="0" smtClean="0"/>
              <a:t> 太陽能電熱器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871" y="1268760"/>
            <a:ext cx="1296144" cy="2976577"/>
          </a:xfr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2666" y="1268760"/>
            <a:ext cx="1990840" cy="2976578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3165" y="4245338"/>
            <a:ext cx="3960440" cy="2640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24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dirty="0" smtClean="0"/>
              <a:t>太陽能路燈</a:t>
            </a:r>
            <a:endParaRPr lang="zh-TW" altLang="en-US" sz="4800" b="1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太陽能</a:t>
            </a:r>
            <a:r>
              <a:rPr lang="zh-TW" altLang="en-US" dirty="0" smtClean="0"/>
              <a:t>路燈是</a:t>
            </a:r>
            <a:r>
              <a:rPr lang="zh-TW" altLang="en-US" dirty="0"/>
              <a:t>將太陽能光電板和蓄電池與路燈連接，利用太陽能光電板將太</a:t>
            </a:r>
            <a:r>
              <a:rPr lang="zh-TW" altLang="en-US" dirty="0" smtClean="0"/>
              <a:t>陽光</a:t>
            </a:r>
            <a:r>
              <a:rPr lang="zh-TW" altLang="en-US" dirty="0"/>
              <a:t>轉換成電能</a:t>
            </a:r>
            <a:r>
              <a:rPr lang="zh-TW" altLang="en-US" dirty="0" smtClean="0"/>
              <a:t>，</a:t>
            </a:r>
            <a:r>
              <a:rPr lang="zh-TW" altLang="en-US" dirty="0"/>
              <a:t>是</a:t>
            </a:r>
            <a:r>
              <a:rPr lang="zh-TW" altLang="en-US" dirty="0" smtClean="0"/>
              <a:t>路燈</a:t>
            </a:r>
            <a:r>
              <a:rPr lang="zh-TW" altLang="en-US" dirty="0"/>
              <a:t>的電力</a:t>
            </a:r>
            <a:r>
              <a:rPr lang="zh-TW" altLang="en-US" dirty="0" smtClean="0"/>
              <a:t>來源</a:t>
            </a:r>
            <a:r>
              <a:rPr lang="zh-TW" altLang="en-US" dirty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路燈</a:t>
            </a:r>
            <a:r>
              <a:rPr lang="zh-TW" altLang="en-US" dirty="0"/>
              <a:t>本身不需與發電廠之</a:t>
            </a:r>
            <a:r>
              <a:rPr lang="zh-TW" altLang="en-US" dirty="0" smtClean="0"/>
              <a:t>電力系統連接，由自給自足系統運作，</a:t>
            </a:r>
            <a:r>
              <a:rPr lang="zh-TW" altLang="en-US" dirty="0"/>
              <a:t>以節省能源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目前在生活周遭中，都處處可見，</a:t>
            </a:r>
            <a:r>
              <a:rPr lang="zh-TW" altLang="en-US" dirty="0" smtClean="0"/>
              <a:t>而且顛覆</a:t>
            </a:r>
            <a:r>
              <a:rPr lang="zh-TW" altLang="en-US" dirty="0" smtClean="0"/>
              <a:t>傳統的外觀，更加入了藝術的風貌。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771080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dirty="0" smtClean="0"/>
              <a:t>太陽能路燈優、缺點</a:t>
            </a:r>
            <a:endParaRPr lang="zh-TW" altLang="en-US" sz="48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b="1" dirty="0" smtClean="0"/>
              <a:t>優點</a:t>
            </a:r>
            <a:endParaRPr lang="en-US" altLang="zh-TW" b="1" dirty="0" smtClean="0"/>
          </a:p>
          <a:p>
            <a:pPr marL="82296" indent="0">
              <a:buNone/>
            </a:pPr>
            <a:r>
              <a:rPr lang="en-US" altLang="zh-TW" dirty="0" smtClean="0"/>
              <a:t>(</a:t>
            </a:r>
            <a:r>
              <a:rPr lang="zh-TW" altLang="en-US" dirty="0" smtClean="0"/>
              <a:t>一</a:t>
            </a:r>
            <a:r>
              <a:rPr lang="en-US" altLang="zh-TW" dirty="0" smtClean="0"/>
              <a:t>)</a:t>
            </a:r>
            <a:r>
              <a:rPr lang="zh-TW" altLang="en-US" dirty="0" smtClean="0"/>
              <a:t>、節省電能浪費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sz="2800" dirty="0"/>
              <a:t>路燈是夜間必備的照明</a:t>
            </a:r>
            <a:r>
              <a:rPr lang="zh-TW" altLang="en-US" sz="2800" dirty="0" smtClean="0"/>
              <a:t>設施，有</a:t>
            </a:r>
            <a:r>
              <a:rPr lang="zh-TW" altLang="en-US" sz="2800" dirty="0"/>
              <a:t>自給自足的系統</a:t>
            </a:r>
            <a:r>
              <a:rPr lang="zh-TW" altLang="en-US" sz="2800" dirty="0" smtClean="0"/>
              <a:t>，必</a:t>
            </a:r>
            <a:r>
              <a:rPr lang="zh-TW" altLang="en-US" sz="2800" dirty="0"/>
              <a:t>可減少</a:t>
            </a:r>
            <a:r>
              <a:rPr lang="zh-TW" altLang="en-US" sz="2800" dirty="0" smtClean="0"/>
              <a:t>電費支出。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(</a:t>
            </a:r>
            <a:r>
              <a:rPr lang="zh-TW" altLang="en-US" dirty="0" smtClean="0"/>
              <a:t>二</a:t>
            </a:r>
            <a:r>
              <a:rPr lang="en-US" altLang="zh-TW" dirty="0" smtClean="0"/>
              <a:t>)</a:t>
            </a:r>
            <a:r>
              <a:rPr lang="zh-TW" altLang="en-US" dirty="0" smtClean="0"/>
              <a:t>、防災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sz="2800" dirty="0"/>
              <a:t>遇到天災時</a:t>
            </a:r>
            <a:r>
              <a:rPr lang="zh-TW" altLang="en-US" sz="2800" dirty="0" smtClean="0"/>
              <a:t>，如果本身</a:t>
            </a:r>
            <a:r>
              <a:rPr lang="zh-TW" altLang="en-US" sz="2800" dirty="0"/>
              <a:t>的發電發光系統沒有受到損壞，仍然</a:t>
            </a:r>
            <a:r>
              <a:rPr lang="zh-TW" altLang="en-US" sz="2800" dirty="0" smtClean="0"/>
              <a:t>可以</a:t>
            </a:r>
            <a:r>
              <a:rPr lang="zh-TW" altLang="en-US" sz="2800" dirty="0"/>
              <a:t>照常照明</a:t>
            </a:r>
            <a:r>
              <a:rPr lang="zh-TW" altLang="en-US" sz="2800" dirty="0" smtClean="0"/>
              <a:t>。</a:t>
            </a:r>
            <a:r>
              <a:rPr lang="en-US" altLang="zh-TW" sz="2800" dirty="0" smtClean="0"/>
              <a:t/>
            </a:r>
            <a:br>
              <a:rPr lang="en-US" altLang="zh-TW" sz="2800" dirty="0" smtClean="0"/>
            </a:br>
            <a:r>
              <a:rPr lang="en-US" altLang="zh-TW" sz="2800" dirty="0" smtClean="0"/>
              <a:t>(</a:t>
            </a:r>
            <a:r>
              <a:rPr lang="zh-TW" altLang="en-US" sz="2800" dirty="0" smtClean="0"/>
              <a:t>三</a:t>
            </a:r>
            <a:r>
              <a:rPr lang="en-US" altLang="zh-TW" sz="2800" dirty="0" smtClean="0"/>
              <a:t>)</a:t>
            </a:r>
            <a:r>
              <a:rPr lang="zh-TW" altLang="en-US" sz="2800" dirty="0" smtClean="0"/>
              <a:t>、減少</a:t>
            </a:r>
            <a:r>
              <a:rPr lang="zh-TW" altLang="en-US" sz="2800" dirty="0"/>
              <a:t>破壞自然</a:t>
            </a:r>
            <a:r>
              <a:rPr lang="zh-TW" altLang="en-US" sz="2800" dirty="0" smtClean="0"/>
              <a:t>生態</a:t>
            </a:r>
            <a:endParaRPr lang="en-US" altLang="zh-TW" sz="2800" dirty="0" smtClean="0"/>
          </a:p>
          <a:p>
            <a:pPr marL="82296" indent="0">
              <a:buNone/>
            </a:pPr>
            <a:r>
              <a:rPr lang="zh-TW" altLang="en-US" sz="2800" dirty="0"/>
              <a:t>能避免</a:t>
            </a:r>
            <a:r>
              <a:rPr lang="zh-TW" altLang="en-US" sz="2800" dirty="0" smtClean="0"/>
              <a:t>因挖</a:t>
            </a:r>
            <a:r>
              <a:rPr lang="zh-TW" altLang="en-US" sz="2800" dirty="0"/>
              <a:t>設管線與架設</a:t>
            </a:r>
            <a:r>
              <a:rPr lang="zh-TW" altLang="en-US" sz="2800" dirty="0" smtClean="0"/>
              <a:t>電線桿，對</a:t>
            </a:r>
            <a:r>
              <a:rPr lang="zh-TW" altLang="en-US" sz="2800" dirty="0"/>
              <a:t>生態造成的破壞。</a:t>
            </a:r>
          </a:p>
        </p:txBody>
      </p:sp>
    </p:spTree>
    <p:extLst>
      <p:ext uri="{BB962C8B-B14F-4D97-AF65-F5344CB8AC3E}">
        <p14:creationId xmlns:p14="http://schemas.microsoft.com/office/powerpoint/2010/main" val="325285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4400" b="1" dirty="0"/>
              <a:t>太陽能路燈優、缺點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/>
              <a:t>缺點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(</a:t>
            </a:r>
            <a:r>
              <a:rPr lang="zh-TW" altLang="en-US" dirty="0" smtClean="0"/>
              <a:t>一</a:t>
            </a:r>
            <a:r>
              <a:rPr lang="en-US" altLang="zh-TW" dirty="0" smtClean="0"/>
              <a:t>)</a:t>
            </a:r>
            <a:r>
              <a:rPr lang="zh-TW" altLang="en-US" dirty="0" smtClean="0"/>
              <a:t>、蓄電池問題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2800" dirty="0"/>
              <a:t>蓄電池有一定的壽命，並不能永久使用</a:t>
            </a:r>
            <a:r>
              <a:rPr lang="zh-TW" altLang="en-US" sz="2800" dirty="0" smtClean="0"/>
              <a:t>，而定期</a:t>
            </a:r>
            <a:r>
              <a:rPr lang="zh-TW" altLang="en-US" sz="2800" dirty="0"/>
              <a:t>汰舊</a:t>
            </a:r>
            <a:r>
              <a:rPr lang="zh-TW" altLang="en-US" sz="2800" dirty="0" smtClean="0"/>
              <a:t>後的蓄電池，也需要特別的處理。</a:t>
            </a:r>
            <a:r>
              <a:rPr lang="en-US" altLang="zh-TW" sz="2800" dirty="0" smtClean="0"/>
              <a:t/>
            </a:r>
            <a:br>
              <a:rPr lang="en-US" altLang="zh-TW" sz="2800" dirty="0" smtClean="0"/>
            </a:br>
            <a:r>
              <a:rPr lang="en-US" altLang="zh-TW" sz="2800" dirty="0" smtClean="0"/>
              <a:t>(</a:t>
            </a:r>
            <a:r>
              <a:rPr lang="zh-TW" altLang="en-US" sz="2800" dirty="0" smtClean="0"/>
              <a:t>二</a:t>
            </a:r>
            <a:r>
              <a:rPr lang="en-US" altLang="zh-TW" sz="2800" dirty="0" smtClean="0"/>
              <a:t>)</a:t>
            </a:r>
            <a:r>
              <a:rPr lang="zh-TW" altLang="en-US" sz="2800" dirty="0"/>
              <a:t>、發電功率</a:t>
            </a:r>
            <a:r>
              <a:rPr lang="zh-TW" altLang="en-US" sz="2800" dirty="0" smtClean="0"/>
              <a:t>不足</a:t>
            </a:r>
            <a:r>
              <a:rPr lang="en-US" altLang="zh-TW" sz="2800" dirty="0" smtClean="0"/>
              <a:t/>
            </a:r>
            <a:br>
              <a:rPr lang="en-US" altLang="zh-TW" sz="2800" dirty="0" smtClean="0"/>
            </a:br>
            <a:r>
              <a:rPr lang="zh-TW" altLang="en-US" sz="2800" dirty="0"/>
              <a:t>受限於太陽能板的發電功率</a:t>
            </a:r>
            <a:r>
              <a:rPr lang="zh-TW" altLang="en-US" sz="2800" dirty="0" smtClean="0"/>
              <a:t>，所以太陽能路燈要裝置耗</a:t>
            </a:r>
            <a:r>
              <a:rPr lang="zh-TW" altLang="en-US" sz="2800" dirty="0"/>
              <a:t>電量低，亮度高</a:t>
            </a:r>
            <a:r>
              <a:rPr lang="zh-TW" altLang="en-US" sz="2800" dirty="0" smtClean="0"/>
              <a:t>的</a:t>
            </a:r>
            <a:r>
              <a:rPr lang="zh-TW" altLang="en-US" sz="2800" dirty="0"/>
              <a:t>燈泡</a:t>
            </a:r>
            <a:r>
              <a:rPr lang="zh-TW" altLang="en-US" sz="2800" dirty="0" smtClean="0"/>
              <a:t>。</a:t>
            </a:r>
            <a:r>
              <a:rPr lang="en-US" altLang="zh-TW" sz="2800" dirty="0" smtClean="0"/>
              <a:t/>
            </a:r>
            <a:br>
              <a:rPr lang="en-US" altLang="zh-TW" sz="2800" dirty="0" smtClean="0"/>
            </a:br>
            <a:r>
              <a:rPr lang="en-US" altLang="zh-TW" sz="2800" dirty="0" smtClean="0"/>
              <a:t>(</a:t>
            </a:r>
            <a:r>
              <a:rPr lang="zh-TW" altLang="en-US" sz="2800" dirty="0" smtClean="0"/>
              <a:t>三</a:t>
            </a:r>
            <a:r>
              <a:rPr lang="en-US" altLang="zh-TW" sz="2800" dirty="0" smtClean="0"/>
              <a:t>)</a:t>
            </a:r>
            <a:r>
              <a:rPr lang="zh-TW" altLang="en-US" sz="2800" dirty="0"/>
              <a:t>、價格</a:t>
            </a:r>
            <a:r>
              <a:rPr lang="zh-TW" altLang="en-US" sz="2800" dirty="0" smtClean="0"/>
              <a:t>問題</a:t>
            </a:r>
            <a:r>
              <a:rPr lang="en-US" altLang="zh-TW" sz="2800" dirty="0" smtClean="0"/>
              <a:t/>
            </a:r>
            <a:br>
              <a:rPr lang="en-US" altLang="zh-TW" sz="2800" dirty="0" smtClean="0"/>
            </a:br>
            <a:r>
              <a:rPr lang="zh-TW" altLang="en-US" sz="2800" dirty="0"/>
              <a:t>太陽能路燈的造價較一般傳統的路燈高</a:t>
            </a:r>
            <a:r>
              <a:rPr lang="zh-TW" altLang="en-US" sz="2800" dirty="0" smtClean="0"/>
              <a:t>，雖然近來有</a:t>
            </a:r>
            <a:r>
              <a:rPr lang="zh-TW" altLang="en-US" sz="2800" dirty="0"/>
              <a:t>下降的現象，但</a:t>
            </a:r>
            <a:r>
              <a:rPr lang="zh-TW" altLang="en-US" sz="2800" dirty="0" smtClean="0"/>
              <a:t>仍不便宜</a:t>
            </a:r>
            <a:r>
              <a:rPr lang="zh-TW" altLang="en-US" sz="2800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71567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dirty="0" smtClean="0"/>
              <a:t>結論</a:t>
            </a:r>
            <a:endParaRPr lang="zh-TW" altLang="en-US" sz="48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000" dirty="0" smtClean="0"/>
              <a:t>太陽能</a:t>
            </a:r>
            <a:r>
              <a:rPr lang="zh-TW" altLang="en-US" sz="3000" dirty="0" smtClean="0"/>
              <a:t>的路燈，雖然處處可見，但還是沒辦法普及化，仍然需要研究，不管是電池發電效率、太陽能</a:t>
            </a:r>
            <a:r>
              <a:rPr lang="zh-TW" altLang="en-US" sz="3000" dirty="0"/>
              <a:t>板的面積等，還是有很大的改善空間</a:t>
            </a:r>
            <a:r>
              <a:rPr lang="zh-TW" altLang="en-US" sz="3000" dirty="0" smtClean="0"/>
              <a:t>，而太陽能電池是有關綠色</a:t>
            </a:r>
            <a:r>
              <a:rPr lang="zh-TW" altLang="en-US" sz="3000" dirty="0"/>
              <a:t>能源裡很重要的一部份，</a:t>
            </a:r>
            <a:r>
              <a:rPr lang="zh-TW" altLang="en-US" sz="3000" dirty="0" smtClean="0"/>
              <a:t>許多太陽能產品也都</a:t>
            </a:r>
            <a:r>
              <a:rPr lang="zh-TW" altLang="en-US" sz="3000" dirty="0"/>
              <a:t>等著</a:t>
            </a:r>
            <a:r>
              <a:rPr lang="zh-TW" altLang="en-US" sz="3000" dirty="0" smtClean="0"/>
              <a:t>進步</a:t>
            </a:r>
            <a:r>
              <a:rPr lang="zh-TW" altLang="en-US" sz="3000" dirty="0" smtClean="0"/>
              <a:t>。</a:t>
            </a:r>
            <a:endParaRPr lang="en-US" altLang="zh-TW" sz="3000" dirty="0" smtClean="0"/>
          </a:p>
          <a:p>
            <a:r>
              <a:rPr lang="zh-TW" altLang="en-US" sz="3000" dirty="0" smtClean="0"/>
              <a:t>當前</a:t>
            </a:r>
            <a:r>
              <a:rPr lang="zh-TW" altLang="en-US" sz="3000" dirty="0" smtClean="0"/>
              <a:t>環保</a:t>
            </a:r>
            <a:r>
              <a:rPr lang="zh-TW" altLang="en-US" sz="3000" dirty="0"/>
              <a:t>議題</a:t>
            </a:r>
            <a:r>
              <a:rPr lang="zh-TW" altLang="en-US" sz="3000" dirty="0" smtClean="0"/>
              <a:t>在提醒</a:t>
            </a:r>
            <a:r>
              <a:rPr lang="zh-TW" altLang="en-US" sz="3000" dirty="0"/>
              <a:t>我們要減少對地球的污染，太陽能</a:t>
            </a:r>
            <a:r>
              <a:rPr lang="zh-TW" altLang="en-US" sz="3000" dirty="0" smtClean="0"/>
              <a:t>絕對是一種</a:t>
            </a:r>
            <a:r>
              <a:rPr lang="zh-TW" altLang="en-US" sz="3000" dirty="0"/>
              <a:t>值得好好發展</a:t>
            </a:r>
            <a:r>
              <a:rPr lang="zh-TW" altLang="en-US" sz="3000" dirty="0" smtClean="0"/>
              <a:t>的</a:t>
            </a:r>
            <a:r>
              <a:rPr lang="zh-TW" altLang="en-US" sz="3000" dirty="0"/>
              <a:t>能</a:t>
            </a:r>
            <a:r>
              <a:rPr lang="zh-TW" altLang="en-US" sz="3000" dirty="0" smtClean="0"/>
              <a:t>源 </a:t>
            </a:r>
            <a:r>
              <a:rPr lang="zh-TW" altLang="en-US" sz="3000" dirty="0" smtClean="0"/>
              <a:t>。</a:t>
            </a:r>
            <a:endParaRPr lang="zh-TW" altLang="en-US" sz="3000" dirty="0"/>
          </a:p>
        </p:txBody>
      </p:sp>
    </p:spTree>
    <p:extLst>
      <p:ext uri="{BB962C8B-B14F-4D97-AF65-F5344CB8AC3E}">
        <p14:creationId xmlns:p14="http://schemas.microsoft.com/office/powerpoint/2010/main" val="388844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124</TotalTime>
  <Words>338</Words>
  <Application>Microsoft Office PowerPoint</Application>
  <PresentationFormat>如螢幕大小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夏至</vt:lpstr>
      <vt:lpstr>以適當科技與風險評估的角度來看太陽能系統</vt:lpstr>
      <vt:lpstr>目錄</vt:lpstr>
      <vt:lpstr>前言</vt:lpstr>
      <vt:lpstr>太陽能產生方式</vt:lpstr>
      <vt:lpstr>太陽能的應用</vt:lpstr>
      <vt:lpstr>太陽能路燈</vt:lpstr>
      <vt:lpstr>太陽能路燈優、缺點</vt:lpstr>
      <vt:lpstr>太陽能路燈優、缺點</vt:lpstr>
      <vt:lpstr>結論</vt:lpstr>
      <vt:lpstr>參考資料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以適當科技與風險評估的角度來看太陽能系統</dc:title>
  <dc:creator>弘</dc:creator>
  <cp:lastModifiedBy>弘</cp:lastModifiedBy>
  <cp:revision>27</cp:revision>
  <dcterms:created xsi:type="dcterms:W3CDTF">2012-11-11T11:06:03Z</dcterms:created>
  <dcterms:modified xsi:type="dcterms:W3CDTF">2012-11-11T13:11:42Z</dcterms:modified>
</cp:coreProperties>
</file>