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16"/>
  </p:notesMasterIdLst>
  <p:sldIdLst>
    <p:sldId id="256" r:id="rId2"/>
    <p:sldId id="264" r:id="rId3"/>
    <p:sldId id="259" r:id="rId4"/>
    <p:sldId id="271" r:id="rId5"/>
    <p:sldId id="272" r:id="rId6"/>
    <p:sldId id="260" r:id="rId7"/>
    <p:sldId id="273" r:id="rId8"/>
    <p:sldId id="275" r:id="rId9"/>
    <p:sldId id="276" r:id="rId10"/>
    <p:sldId id="270" r:id="rId11"/>
    <p:sldId id="265" r:id="rId12"/>
    <p:sldId id="277" r:id="rId13"/>
    <p:sldId id="258" r:id="rId14"/>
    <p:sldId id="274" r:id="rId1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08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219976-9961-4027-94AD-DC94EB876A90}" type="datetimeFigureOut">
              <a:rPr lang="zh-TW" altLang="en-US" smtClean="0"/>
              <a:pPr/>
              <a:t>2013/12/16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6A8F78-5D18-4650-B46A-DD8B3D1085F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643119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A8F78-5D18-4650-B46A-DD8B3D1085F0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656919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70115-EB25-4DA4-A3D5-C20630C88994}" type="datetimeFigureOut">
              <a:rPr lang="zh-TW" altLang="en-US" smtClean="0"/>
              <a:pPr/>
              <a:t>2013/12/16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318C8-9F1E-4B26-95A3-DB332BFEEC9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70115-EB25-4DA4-A3D5-C20630C88994}" type="datetimeFigureOut">
              <a:rPr lang="zh-TW" altLang="en-US" smtClean="0"/>
              <a:pPr/>
              <a:t>2013/12/16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318C8-9F1E-4B26-95A3-DB332BFEEC9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70115-EB25-4DA4-A3D5-C20630C88994}" type="datetimeFigureOut">
              <a:rPr lang="zh-TW" altLang="en-US" smtClean="0"/>
              <a:pPr/>
              <a:t>2013/12/16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318C8-9F1E-4B26-95A3-DB332BFEEC9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70115-EB25-4DA4-A3D5-C20630C88994}" type="datetimeFigureOut">
              <a:rPr lang="zh-TW" altLang="en-US" smtClean="0"/>
              <a:pPr/>
              <a:t>2013/12/16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318C8-9F1E-4B26-95A3-DB332BFEEC9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70115-EB25-4DA4-A3D5-C20630C88994}" type="datetimeFigureOut">
              <a:rPr lang="zh-TW" altLang="en-US" smtClean="0"/>
              <a:pPr/>
              <a:t>2013/12/16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318C8-9F1E-4B26-95A3-DB332BFEEC9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70115-EB25-4DA4-A3D5-C20630C88994}" type="datetimeFigureOut">
              <a:rPr lang="zh-TW" altLang="en-US" smtClean="0"/>
              <a:pPr/>
              <a:t>2013/12/16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318C8-9F1E-4B26-95A3-DB332BFEEC9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70115-EB25-4DA4-A3D5-C20630C88994}" type="datetimeFigureOut">
              <a:rPr lang="zh-TW" altLang="en-US" smtClean="0"/>
              <a:pPr/>
              <a:t>2013/12/16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318C8-9F1E-4B26-95A3-DB332BFEEC9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70115-EB25-4DA4-A3D5-C20630C88994}" type="datetimeFigureOut">
              <a:rPr lang="zh-TW" altLang="en-US" smtClean="0"/>
              <a:pPr/>
              <a:t>2013/12/16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318C8-9F1E-4B26-95A3-DB332BFEEC9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70115-EB25-4DA4-A3D5-C20630C88994}" type="datetimeFigureOut">
              <a:rPr lang="zh-TW" altLang="en-US" smtClean="0"/>
              <a:pPr/>
              <a:t>2013/12/16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318C8-9F1E-4B26-95A3-DB332BFEEC9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70115-EB25-4DA4-A3D5-C20630C88994}" type="datetimeFigureOut">
              <a:rPr lang="zh-TW" altLang="en-US" smtClean="0"/>
              <a:pPr/>
              <a:t>2013/12/16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318C8-9F1E-4B26-95A3-DB332BFEEC9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70115-EB25-4DA4-A3D5-C20630C88994}" type="datetimeFigureOut">
              <a:rPr lang="zh-TW" altLang="en-US" smtClean="0"/>
              <a:pPr/>
              <a:t>2013/12/16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318C8-9F1E-4B26-95A3-DB332BFEEC9D}" type="slidenum">
              <a:rPr lang="zh-TW" altLang="en-US" smtClean="0"/>
              <a:pPr/>
              <a:t>‹#›</a:t>
            </a:fld>
            <a:endParaRPr lang="zh-TW" altLang="en-US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zh-TW" altLang="en-US" smtClean="0"/>
              <a:t>按一下圖示以新增圖片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0370115-EB25-4DA4-A3D5-C20630C88994}" type="datetimeFigureOut">
              <a:rPr lang="zh-TW" altLang="en-US" smtClean="0"/>
              <a:pPr/>
              <a:t>2013/12/16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13318C8-9F1E-4B26-95A3-DB332BFEEC9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04635" y="332656"/>
            <a:ext cx="7659853" cy="252179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009442" y="3000372"/>
            <a:ext cx="7117180" cy="3857628"/>
          </a:xfrm>
        </p:spPr>
        <p:txBody>
          <a:bodyPr/>
          <a:lstStyle/>
          <a:p>
            <a:r>
              <a:rPr lang="en-US" altLang="zh-TW" dirty="0" smtClean="0"/>
              <a:t> </a:t>
            </a:r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1304073" y="3000934"/>
            <a:ext cx="766041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000" b="1" dirty="0">
                <a:solidFill>
                  <a:srgbClr val="002060"/>
                </a:solidFill>
              </a:rPr>
              <a:t>指導教師</a:t>
            </a:r>
            <a:r>
              <a:rPr lang="en-US" altLang="zh-TW" sz="3000" b="1" dirty="0">
                <a:solidFill>
                  <a:srgbClr val="002060"/>
                </a:solidFill>
              </a:rPr>
              <a:t>: </a:t>
            </a:r>
            <a:r>
              <a:rPr lang="zh-TW" altLang="en-US" sz="3000" b="1" dirty="0">
                <a:solidFill>
                  <a:srgbClr val="002060"/>
                </a:solidFill>
              </a:rPr>
              <a:t>陳憶蘇</a:t>
            </a:r>
            <a:endParaRPr lang="en-US" altLang="zh-TW" sz="3000" b="1" dirty="0">
              <a:solidFill>
                <a:srgbClr val="002060"/>
              </a:solidFill>
            </a:endParaRPr>
          </a:p>
          <a:p>
            <a:r>
              <a:rPr lang="zh-TW" altLang="en-US" sz="3000" b="1" dirty="0" smtClean="0">
                <a:solidFill>
                  <a:srgbClr val="002060"/>
                </a:solidFill>
              </a:rPr>
              <a:t>                  成員</a:t>
            </a:r>
            <a:r>
              <a:rPr lang="en-US" altLang="zh-TW" sz="3000" b="1" dirty="0" smtClean="0">
                <a:solidFill>
                  <a:srgbClr val="002060"/>
                </a:solidFill>
              </a:rPr>
              <a:t>:</a:t>
            </a:r>
          </a:p>
          <a:p>
            <a:pPr algn="ctr"/>
            <a:r>
              <a:rPr lang="zh-TW" altLang="en-US" sz="3000" b="1" dirty="0" smtClean="0">
                <a:solidFill>
                  <a:srgbClr val="002060"/>
                </a:solidFill>
              </a:rPr>
              <a:t>資工二甲 洪承楷</a:t>
            </a:r>
            <a:endParaRPr lang="en-US" altLang="zh-TW" sz="3000" b="1" dirty="0" smtClean="0">
              <a:solidFill>
                <a:srgbClr val="002060"/>
              </a:solidFill>
            </a:endParaRPr>
          </a:p>
          <a:p>
            <a:pPr algn="ctr"/>
            <a:r>
              <a:rPr lang="zh-TW" altLang="en-US" sz="3000" b="1" dirty="0" smtClean="0">
                <a:solidFill>
                  <a:srgbClr val="002060"/>
                </a:solidFill>
              </a:rPr>
              <a:t>光電一乙 黃</a:t>
            </a:r>
            <a:r>
              <a:rPr lang="zh-TW" altLang="en-US" sz="3000" b="1" dirty="0">
                <a:solidFill>
                  <a:srgbClr val="002060"/>
                </a:solidFill>
              </a:rPr>
              <a:t>日</a:t>
            </a:r>
            <a:r>
              <a:rPr lang="zh-TW" altLang="en-US" sz="3000" b="1" dirty="0" smtClean="0">
                <a:solidFill>
                  <a:srgbClr val="002060"/>
                </a:solidFill>
              </a:rPr>
              <a:t>冠</a:t>
            </a:r>
            <a:endParaRPr lang="en-US" altLang="zh-TW" sz="3000" b="1" dirty="0" smtClean="0">
              <a:solidFill>
                <a:srgbClr val="002060"/>
              </a:solidFill>
            </a:endParaRPr>
          </a:p>
          <a:p>
            <a:pPr algn="ctr"/>
            <a:r>
              <a:rPr lang="zh-TW" altLang="en-US" sz="3000" b="1" dirty="0" smtClean="0">
                <a:solidFill>
                  <a:srgbClr val="002060"/>
                </a:solidFill>
              </a:rPr>
              <a:t>光電一乙 許哲銘</a:t>
            </a:r>
            <a:endParaRPr lang="en-US" altLang="zh-TW" sz="3000" b="1" dirty="0" smtClean="0">
              <a:solidFill>
                <a:srgbClr val="002060"/>
              </a:solidFill>
            </a:endParaRPr>
          </a:p>
          <a:p>
            <a:pPr algn="ctr"/>
            <a:r>
              <a:rPr lang="zh-TW" altLang="en-US" sz="3000" b="1" dirty="0">
                <a:solidFill>
                  <a:srgbClr val="002060"/>
                </a:solidFill>
              </a:rPr>
              <a:t>企管一</a:t>
            </a:r>
            <a:r>
              <a:rPr lang="zh-TW" altLang="en-US" sz="3000" b="1" dirty="0" smtClean="0">
                <a:solidFill>
                  <a:srgbClr val="002060"/>
                </a:solidFill>
              </a:rPr>
              <a:t>甲 吳麗那</a:t>
            </a:r>
            <a:endParaRPr lang="en-US" altLang="zh-TW" sz="3000" b="1" dirty="0" smtClean="0">
              <a:solidFill>
                <a:srgbClr val="002060"/>
              </a:solidFill>
            </a:endParaRPr>
          </a:p>
          <a:p>
            <a:pPr algn="ctr"/>
            <a:r>
              <a:rPr lang="zh-TW" altLang="en-US" sz="3000" b="1" dirty="0" smtClean="0">
                <a:solidFill>
                  <a:srgbClr val="002060"/>
                </a:solidFill>
              </a:rPr>
              <a:t>企管</a:t>
            </a:r>
            <a:r>
              <a:rPr lang="zh-TW" altLang="en-US" sz="3000" b="1" dirty="0">
                <a:solidFill>
                  <a:srgbClr val="002060"/>
                </a:solidFill>
              </a:rPr>
              <a:t>一</a:t>
            </a:r>
            <a:r>
              <a:rPr lang="zh-TW" altLang="en-US" sz="3000" b="1" dirty="0" smtClean="0">
                <a:solidFill>
                  <a:srgbClr val="002060"/>
                </a:solidFill>
              </a:rPr>
              <a:t>乙  </a:t>
            </a:r>
            <a:r>
              <a:rPr lang="zh-TW" altLang="en-US" sz="3000" b="1" dirty="0" smtClean="0">
                <a:solidFill>
                  <a:srgbClr val="002060"/>
                </a:solidFill>
              </a:rPr>
              <a:t>  孫敬</a:t>
            </a:r>
            <a:endParaRPr lang="en-US" altLang="zh-TW" sz="3000" b="1" dirty="0" smtClean="0">
              <a:solidFill>
                <a:srgbClr val="002060"/>
              </a:solidFill>
            </a:endParaRPr>
          </a:p>
          <a:p>
            <a:pPr algn="ctr"/>
            <a:r>
              <a:rPr lang="zh-TW" altLang="en-US" sz="3000" b="1" dirty="0" smtClean="0">
                <a:solidFill>
                  <a:srgbClr val="002060"/>
                </a:solidFill>
              </a:rPr>
              <a:t>國</a:t>
            </a:r>
            <a:r>
              <a:rPr lang="zh-TW" altLang="en-US" sz="3000" b="1" dirty="0" smtClean="0">
                <a:solidFill>
                  <a:srgbClr val="002060"/>
                </a:solidFill>
              </a:rPr>
              <a:t>企二乙 徐宛吟</a:t>
            </a:r>
            <a:endParaRPr lang="en-US" altLang="zh-TW" sz="3000" b="1" dirty="0" smtClean="0">
              <a:solidFill>
                <a:srgbClr val="002060"/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179512" y="1"/>
            <a:ext cx="954107" cy="6859844"/>
          </a:xfrm>
          <a:prstGeom prst="rect">
            <a:avLst/>
          </a:prstGeom>
          <a:noFill/>
        </p:spPr>
        <p:style>
          <a:lnRef idx="3">
            <a:schemeClr val="lt1"/>
          </a:lnRef>
          <a:fillRef idx="1002">
            <a:schemeClr val="lt1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eaVert" wrap="square" rtlCol="0">
            <a:spAutoFit/>
          </a:bodyPr>
          <a:lstStyle/>
          <a:p>
            <a:pPr algn="ctr"/>
            <a:r>
              <a:rPr lang="zh-TW" altLang="en-US" sz="5000" b="1" dirty="0">
                <a:solidFill>
                  <a:srgbClr val="FF0000"/>
                </a:solidFill>
                <a:latin typeface="華康魏碑體" panose="03000709000000000000" pitchFamily="65" charset="-120"/>
                <a:ea typeface="華康魏碑體" panose="03000709000000000000" pitchFamily="65" charset="-120"/>
              </a:rPr>
              <a:t>李欣</a:t>
            </a:r>
            <a:r>
              <a:rPr lang="zh-TW" altLang="en-US" sz="5000" b="1" dirty="0" smtClean="0">
                <a:solidFill>
                  <a:srgbClr val="FF0000"/>
                </a:solidFill>
                <a:latin typeface="華康魏碑體" panose="03000709000000000000" pitchFamily="65" charset="-120"/>
                <a:ea typeface="華康魏碑體" panose="03000709000000000000" pitchFamily="65" charset="-120"/>
              </a:rPr>
              <a:t>頻創意</a:t>
            </a:r>
            <a:r>
              <a:rPr lang="zh-TW" altLang="en-US" sz="5000" b="1" dirty="0">
                <a:solidFill>
                  <a:srgbClr val="FF0000"/>
                </a:solidFill>
                <a:latin typeface="華康魏碑體" panose="03000709000000000000" pitchFamily="65" charset="-120"/>
                <a:ea typeface="華康魏碑體" panose="03000709000000000000" pitchFamily="65" charset="-120"/>
              </a:rPr>
              <a:t>天龍八部</a:t>
            </a:r>
            <a:endParaRPr lang="zh-TW" altLang="en-US" sz="5000" dirty="0">
              <a:latin typeface="華康魏碑體" panose="03000709000000000000" pitchFamily="65" charset="-120"/>
              <a:ea typeface="華康魏碑體" panose="030007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9781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043608" y="188641"/>
            <a:ext cx="7117180" cy="720079"/>
          </a:xfrm>
        </p:spPr>
        <p:txBody>
          <a:bodyPr/>
          <a:lstStyle/>
          <a:p>
            <a:r>
              <a:rPr lang="zh-TW" altLang="en-US" dirty="0" smtClean="0">
                <a:solidFill>
                  <a:srgbClr val="FF0000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創意   聚會</a:t>
            </a:r>
            <a:r>
              <a:rPr lang="zh-TW" altLang="en-US" dirty="0">
                <a:solidFill>
                  <a:srgbClr val="FF0000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心得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95536" y="764704"/>
            <a:ext cx="8208912" cy="594928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zh-TW" altLang="en-US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截至目前為止，讀書會的參加已經是第三次了，之所以會不斷參加讀書會，那是因為在讀書會中能拓展出人際關係、鍛鍊向別人說明的能力，而最重要的，便是能「讀書」。 會讀的書有兩種，一是不想讀的（課業方面），二則是想讀的（小說等），讀書會的書介於兩者之間，非討厭亦非喜歡，透過讀書會這樣的聚會，更能精讀一書、了解其深</a:t>
            </a:r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！</a:t>
            </a:r>
            <a:endParaRPr lang="en-US" altLang="zh-TW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</a:pPr>
            <a:r>
              <a:rPr lang="en-US" altLang="zh-TW" sz="1900" dirty="0" smtClean="0">
                <a:latin typeface="細明體" panose="02020309000000000000" pitchFamily="49" charset="-120"/>
                <a:ea typeface="細明體" panose="02020309000000000000" pitchFamily="49" charset="-120"/>
              </a:rPr>
              <a:t>(</a:t>
            </a:r>
            <a:r>
              <a:rPr lang="zh-TW" altLang="en-US" sz="1900" dirty="0" smtClean="0">
                <a:latin typeface="細明體" panose="02020309000000000000" pitchFamily="49" charset="-120"/>
                <a:ea typeface="細明體" panose="02020309000000000000" pitchFamily="49" charset="-120"/>
              </a:rPr>
              <a:t>洪承楷</a:t>
            </a:r>
            <a:r>
              <a:rPr lang="en-US" altLang="zh-TW" sz="1900" dirty="0" smtClean="0">
                <a:latin typeface="細明體" panose="02020309000000000000" pitchFamily="49" charset="-120"/>
                <a:ea typeface="細明體" panose="02020309000000000000" pitchFamily="49" charset="-120"/>
              </a:rPr>
              <a:t>)</a:t>
            </a:r>
          </a:p>
          <a:p>
            <a:pPr lvl="0">
              <a:lnSpc>
                <a:spcPct val="150000"/>
              </a:lnSpc>
            </a:pPr>
            <a:r>
              <a:rPr lang="zh-TW" altLang="zh-TW" sz="19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藉由這個小型的讀書會，偶爾將自己置入一個心靈交流的場所，暫時將課業的壓力都拋到腦後，讓自己得到兩個小時能夠放鬆和思考的時間。又能夠認識不同科系不同年級的同學或者學長姐們，同時大家也對於閱讀都有一定程度的喜好或者習慣，透過閱讀、思考、分享、討論，互相交流想法並更加的認識彼此，而重要的莫過於能夠更加的認識自己、看見自己、突破自己</a:t>
            </a:r>
            <a:r>
              <a:rPr lang="zh-TW" altLang="zh-TW" sz="19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1900" dirty="0" smtClean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>
              <a:lnSpc>
                <a:spcPct val="150000"/>
              </a:lnSpc>
            </a:pPr>
            <a:r>
              <a:rPr lang="en-US" altLang="zh-TW" sz="1900" dirty="0" smtClean="0">
                <a:latin typeface="新細明體" panose="02020300000000000000" pitchFamily="18" charset="-120"/>
                <a:ea typeface="新細明體" panose="02020300000000000000" pitchFamily="18" charset="-120"/>
              </a:rPr>
              <a:t>(</a:t>
            </a:r>
            <a:r>
              <a:rPr lang="zh-TW" altLang="en-US" sz="1900" dirty="0" smtClean="0">
                <a:latin typeface="新細明體" panose="02020300000000000000" pitchFamily="18" charset="-120"/>
                <a:ea typeface="新細明體" panose="02020300000000000000" pitchFamily="18" charset="-120"/>
              </a:rPr>
              <a:t>黃日冠</a:t>
            </a:r>
            <a:r>
              <a:rPr lang="en-US" altLang="zh-TW" sz="1900" dirty="0" smtClean="0">
                <a:latin typeface="新細明體" panose="02020300000000000000" pitchFamily="18" charset="-120"/>
                <a:ea typeface="新細明體" panose="02020300000000000000" pitchFamily="18" charset="-120"/>
              </a:rPr>
              <a:t>)</a:t>
            </a:r>
            <a:endParaRPr lang="zh-TW" altLang="zh-TW" sz="1900" dirty="0">
              <a:latin typeface="新細明體" panose="02020300000000000000" pitchFamily="18" charset="-120"/>
              <a:ea typeface="新細明體" panose="02020300000000000000" pitchFamily="18" charset="-120"/>
            </a:endParaRPr>
          </a:p>
        </p:txBody>
      </p:sp>
      <p:sp>
        <p:nvSpPr>
          <p:cNvPr id="4" name="心形 3"/>
          <p:cNvSpPr/>
          <p:nvPr/>
        </p:nvSpPr>
        <p:spPr>
          <a:xfrm rot="20833498">
            <a:off x="2313883" y="260820"/>
            <a:ext cx="485630" cy="578731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551049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副標題 3"/>
          <p:cNvSpPr>
            <a:spLocks noGrp="1"/>
          </p:cNvSpPr>
          <p:nvPr>
            <p:ph type="subTitle" idx="1"/>
          </p:nvPr>
        </p:nvSpPr>
        <p:spPr>
          <a:xfrm>
            <a:off x="539552" y="548680"/>
            <a:ext cx="8280920" cy="573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100" dirty="0">
                <a:solidFill>
                  <a:schemeClr val="accent5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在看完了這本書之後，裡面有建議許多的電影、書籍還有一些成功之人所說的話，透過電影的情節、他人的經歷來讓書中的言論更清晰且容易體會，慢慢的發現，原來，習以為常的悲觀一直在綑綁我的思維，讓我許多事情都是力不從心，現在，我試著去改變我的想法，雖然目前只能用強迫的方式，但是我一定能做到，成為我想像中的自己。</a:t>
            </a:r>
            <a:endParaRPr lang="en-US" altLang="zh-TW" sz="2100" dirty="0">
              <a:solidFill>
                <a:schemeClr val="accent5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100" dirty="0">
                <a:solidFill>
                  <a:schemeClr val="accent5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在讀書會之中，雖然大家都看不同的書，但是每一本書都是在探討</a:t>
            </a:r>
            <a:r>
              <a:rPr lang="en-US" altLang="zh-TW" sz="2100" dirty="0">
                <a:solidFill>
                  <a:schemeClr val="accent5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“</a:t>
            </a:r>
            <a:r>
              <a:rPr lang="zh-TW" altLang="en-US" sz="2100" dirty="0">
                <a:solidFill>
                  <a:schemeClr val="accent5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創意</a:t>
            </a:r>
            <a:r>
              <a:rPr lang="en-US" altLang="zh-TW" sz="2100" dirty="0">
                <a:solidFill>
                  <a:schemeClr val="accent5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”</a:t>
            </a:r>
            <a:r>
              <a:rPr lang="zh-TW" altLang="en-US" sz="2100" dirty="0">
                <a:solidFill>
                  <a:schemeClr val="accent5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只是從各種不同的面向來深入理解，藉著大家各自分享內容與心得，就好像一次看了好幾本書的感覺，也因為每一本書都有其共通的背後含意，討論起來並不會非常的突兀，增加了我與每個人的互動，在分享之餘還有美味的餐點，真是生活中的一大享受啊</a:t>
            </a:r>
            <a:r>
              <a:rPr lang="zh-TW" altLang="en-US" sz="2100" dirty="0" smtClean="0">
                <a:solidFill>
                  <a:schemeClr val="accent5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100" dirty="0" smtClean="0">
              <a:solidFill>
                <a:schemeClr val="accent5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</a:pPr>
            <a:r>
              <a:rPr lang="en-US" altLang="zh-TW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許哲銘</a:t>
            </a:r>
            <a:r>
              <a:rPr lang="en-US" altLang="zh-TW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2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603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11560" y="404664"/>
            <a:ext cx="7776864" cy="6246223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TW" altLang="en-US" sz="2200" dirty="0" smtClean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當初</a:t>
            </a:r>
            <a:r>
              <a:rPr lang="zh-TW" altLang="en-US" sz="2200" dirty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參與讀書因老師熱情詢問，滿開心認識到不同科系的朋友。從他們身上學得不同想法與思維。分享生活上我所接觸較少的部分，例如</a:t>
            </a:r>
            <a:r>
              <a:rPr lang="en-US" altLang="zh-TW" sz="2200" dirty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2200" dirty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量子物理學的學習領域之類的。</a:t>
            </a:r>
            <a:endParaRPr lang="en-US" altLang="zh-TW" sz="2200" dirty="0">
              <a:solidFill>
                <a:schemeClr val="accent6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TW" altLang="en-US" sz="2200" dirty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讀書方式也讓我人覺得滿創意，就是每一人認領書籍皆是同一位作者卻是完全不同的書籍，跟我原先所想的是那麼與眾不同真的非常有創意</a:t>
            </a:r>
            <a:r>
              <a:rPr lang="zh-TW" altLang="en-US" sz="2200" dirty="0" smtClean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200" dirty="0">
              <a:solidFill>
                <a:schemeClr val="accent6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TW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吳麗那</a:t>
            </a:r>
            <a:r>
              <a:rPr lang="en-US" altLang="zh-TW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TW" altLang="en-US" sz="2200" dirty="0" smtClean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原本</a:t>
            </a:r>
            <a:r>
              <a:rPr lang="zh-TW" altLang="en-US" sz="22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就很喜歡閱讀的我，幾乎課餘時間就會往圖書館跑，圖書館對於我而言就像是第二個家，在一次老師的邀約下，欣然地加入讀書會，人數雖然不多，在屬於我們的小天地裡跟著李欣頻一起參研著八部奇書。 </a:t>
            </a:r>
            <a:endParaRPr lang="en-US" altLang="zh-TW" sz="2200" dirty="0">
              <a:solidFill>
                <a:schemeClr val="accent6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孫敬</a:t>
            </a:r>
            <a:r>
              <a:rPr lang="en-US" altLang="zh-TW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en-US" altLang="zh-TW" sz="2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4068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3568" y="692697"/>
            <a:ext cx="7772400" cy="720079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結論</a:t>
            </a:r>
            <a:r>
              <a:rPr lang="en-US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+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總結</a:t>
            </a:r>
            <a:endParaRPr lang="zh-TW" altLang="en-US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51520" y="1700808"/>
            <a:ext cx="8568952" cy="4176464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sz="4000" b="1" dirty="0" smtClean="0">
                <a:solidFill>
                  <a:srgbClr val="7030A0"/>
                </a:solidFill>
              </a:rPr>
              <a:t>創意是一種態度，</a:t>
            </a:r>
            <a:endParaRPr lang="en-US" altLang="zh-TW" sz="4000" b="1" dirty="0" smtClean="0">
              <a:solidFill>
                <a:srgbClr val="7030A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zh-TW" altLang="en-US" sz="4000" b="1" dirty="0" smtClean="0">
                <a:solidFill>
                  <a:srgbClr val="7030A0"/>
                </a:solidFill>
              </a:rPr>
              <a:t>一種對生命的主動、積極。 </a:t>
            </a:r>
            <a:endParaRPr lang="en-US" altLang="zh-TW" sz="4000" b="1" dirty="0" smtClean="0">
              <a:solidFill>
                <a:srgbClr val="7030A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zh-TW" altLang="en-US" sz="4000" b="1" dirty="0">
                <a:solidFill>
                  <a:srgbClr val="7030A0"/>
                </a:solidFill>
              </a:rPr>
              <a:t>在人生的旅途</a:t>
            </a:r>
            <a:r>
              <a:rPr lang="zh-TW" altLang="en-US" sz="4000" b="1" dirty="0" smtClean="0">
                <a:solidFill>
                  <a:srgbClr val="7030A0"/>
                </a:solidFill>
              </a:rPr>
              <a:t>中，</a:t>
            </a:r>
            <a:endParaRPr lang="en-US" altLang="zh-TW" sz="4000" b="1" dirty="0" smtClean="0">
              <a:solidFill>
                <a:srgbClr val="7030A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zh-TW" altLang="en-US" sz="4000" b="1" dirty="0" smtClean="0">
                <a:solidFill>
                  <a:srgbClr val="7030A0"/>
                </a:solidFill>
              </a:rPr>
              <a:t>不是缺少美而是缺少發現。</a:t>
            </a:r>
            <a:endParaRPr lang="zh-TW" altLang="en-US" sz="4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0363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71600" y="4725144"/>
            <a:ext cx="7125113" cy="924475"/>
          </a:xfrm>
        </p:spPr>
        <p:txBody>
          <a:bodyPr/>
          <a:lstStyle/>
          <a:p>
            <a:pPr algn="ctr"/>
            <a:r>
              <a:rPr lang="zh-TW" altLang="en-US" sz="6000" dirty="0" smtClean="0">
                <a:solidFill>
                  <a:srgbClr val="C00000"/>
                </a:solidFill>
                <a:latin typeface="Adobe 仿宋 Std R" pitchFamily="18" charset="-128"/>
                <a:ea typeface="Adobe 仿宋 Std R" pitchFamily="18" charset="-128"/>
              </a:rPr>
              <a:t>謝謝大家的聆聽</a:t>
            </a:r>
            <a:endParaRPr lang="zh-TW" altLang="en-US" sz="6000" dirty="0">
              <a:solidFill>
                <a:srgbClr val="C00000"/>
              </a:solidFill>
              <a:latin typeface="Adobe 仿宋 Std R" pitchFamily="18" charset="-128"/>
              <a:ea typeface="Adobe 仿宋 Std R" pitchFamily="18" charset="-128"/>
            </a:endParaRP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67744" y="476672"/>
            <a:ext cx="4137248" cy="381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379131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131840" y="0"/>
            <a:ext cx="5396136" cy="1008111"/>
          </a:xfrm>
        </p:spPr>
        <p:txBody>
          <a:bodyPr/>
          <a:lstStyle/>
          <a:p>
            <a:pPr algn="ctr"/>
            <a:r>
              <a:rPr lang="zh-TW" altLang="en-US" b="1" dirty="0" smtClean="0">
                <a:solidFill>
                  <a:srgbClr val="FF0000"/>
                </a:solidFill>
                <a:latin typeface="華康魏碑體" panose="03000709000000000000" pitchFamily="65" charset="-120"/>
                <a:ea typeface="華康魏碑體" panose="03000709000000000000" pitchFamily="65" charset="-120"/>
              </a:rPr>
              <a:t>作者介紹</a:t>
            </a:r>
            <a:r>
              <a:rPr lang="en-US" altLang="zh-TW" b="1" dirty="0" smtClean="0">
                <a:solidFill>
                  <a:srgbClr val="FF0000"/>
                </a:solidFill>
                <a:latin typeface="華康魏碑體" panose="03000709000000000000" pitchFamily="65" charset="-120"/>
                <a:ea typeface="華康魏碑體" panose="03000709000000000000" pitchFamily="65" charset="-120"/>
              </a:rPr>
              <a:t>:</a:t>
            </a:r>
            <a:r>
              <a:rPr lang="zh-TW" altLang="en-US" b="1" dirty="0" smtClean="0">
                <a:solidFill>
                  <a:srgbClr val="FF0000"/>
                </a:solidFill>
                <a:latin typeface="華康魏碑體" panose="03000709000000000000" pitchFamily="65" charset="-120"/>
                <a:ea typeface="華康魏碑體" panose="03000709000000000000" pitchFamily="65" charset="-120"/>
              </a:rPr>
              <a:t>李欣頻</a:t>
            </a:r>
            <a:endParaRPr lang="zh-TW" altLang="en-US" b="1" dirty="0">
              <a:solidFill>
                <a:srgbClr val="FF0000"/>
              </a:solidFill>
              <a:latin typeface="華康魏碑體" panose="03000709000000000000" pitchFamily="65" charset="-120"/>
              <a:ea typeface="華康魏碑體" panose="03000709000000000000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987824" y="1052736"/>
            <a:ext cx="5472608" cy="2664296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zh-TW" altLang="en-US" sz="3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政大廣告系畢業、政大廣告研究所碩士、北京大學新聞與傳播學院博士，曾在北京中醫藥大學修習半年。</a:t>
            </a:r>
            <a:endParaRPr lang="en-US" altLang="zh-TW" sz="3000" b="1" dirty="0" smtClean="0">
              <a:solidFill>
                <a:schemeClr val="tx1">
                  <a:lumMod val="85000"/>
                  <a:lumOff val="1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620688"/>
            <a:ext cx="2307332" cy="3240360"/>
          </a:xfrm>
          <a:prstGeom prst="rect">
            <a:avLst/>
          </a:prstGeom>
          <a:ln w="38100">
            <a:solidFill>
              <a:srgbClr val="FFFF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文字方塊 8"/>
          <p:cNvSpPr txBox="1"/>
          <p:nvPr/>
        </p:nvSpPr>
        <p:spPr>
          <a:xfrm>
            <a:off x="460569" y="3861048"/>
            <a:ext cx="84249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3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2004</a:t>
            </a:r>
            <a:r>
              <a:rPr lang="zh-TW" altLang="en-US" sz="3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年數位時代雜誌選為台灣百大創意人之一。天下遠見文化事業群之</a:t>
            </a:r>
            <a:r>
              <a:rPr lang="en-US" altLang="zh-TW" sz="3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《30</a:t>
            </a:r>
            <a:r>
              <a:rPr lang="zh-TW" altLang="en-US" sz="3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雜誌</a:t>
            </a:r>
            <a:r>
              <a:rPr lang="en-US" altLang="zh-TW" sz="3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》2006</a:t>
            </a:r>
            <a:r>
              <a:rPr lang="zh-TW" altLang="en-US" sz="3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3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9</a:t>
            </a:r>
            <a:r>
              <a:rPr lang="zh-TW" altLang="en-US" sz="3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月號，選為創意達人之一</a:t>
            </a:r>
            <a:r>
              <a:rPr lang="zh-TW" altLang="en-US" sz="3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30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3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入選</a:t>
            </a:r>
            <a:r>
              <a:rPr lang="zh-TW" altLang="en-US" sz="3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搜狐</a:t>
            </a:r>
            <a:r>
              <a:rPr lang="en-US" altLang="zh-TW" sz="3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2009</a:t>
            </a:r>
            <a:r>
              <a:rPr lang="zh-TW" altLang="en-US" sz="3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年度</a:t>
            </a:r>
            <a:r>
              <a:rPr lang="zh-TW" altLang="en-US" sz="3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時尚人物創意家</a:t>
            </a:r>
            <a:r>
              <a:rPr lang="zh-TW" altLang="en-US" sz="3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sz="3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7360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5373216"/>
            <a:ext cx="8229600" cy="1143000"/>
          </a:xfrm>
        </p:spPr>
        <p:txBody>
          <a:bodyPr/>
          <a:lstStyle/>
          <a:p>
            <a:r>
              <a:rPr lang="zh-TW" altLang="en-US" dirty="0" smtClean="0"/>
              <a:t> 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60863" y="881502"/>
            <a:ext cx="2376264" cy="47077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矩形 5"/>
          <p:cNvSpPr/>
          <p:nvPr/>
        </p:nvSpPr>
        <p:spPr>
          <a:xfrm>
            <a:off x="409488" y="764704"/>
            <a:ext cx="567015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zh-TW" altLang="en-US" sz="2500" b="1" dirty="0">
                <a:solidFill>
                  <a:srgbClr val="7030A0"/>
                </a:solidFill>
                <a:latin typeface="細明體" pitchFamily="49" charset="-120"/>
                <a:ea typeface="細明體" pitchFamily="49" charset="-120"/>
              </a:rPr>
              <a:t>「不要做正常人，</a:t>
            </a:r>
            <a:endParaRPr lang="en-US" altLang="zh-TW" sz="2500" b="1" dirty="0">
              <a:solidFill>
                <a:srgbClr val="7030A0"/>
              </a:solidFill>
              <a:latin typeface="細明體" pitchFamily="49" charset="-120"/>
              <a:ea typeface="細明體" pitchFamily="49" charset="-120"/>
            </a:endParaRPr>
          </a:p>
          <a:p>
            <a:pPr>
              <a:lnSpc>
                <a:spcPct val="150000"/>
              </a:lnSpc>
              <a:defRPr/>
            </a:pPr>
            <a:r>
              <a:rPr lang="zh-TW" altLang="en-US" sz="2500" b="1" dirty="0">
                <a:solidFill>
                  <a:srgbClr val="7030A0"/>
                </a:solidFill>
                <a:latin typeface="細明體" pitchFamily="49" charset="-120"/>
                <a:ea typeface="細明體" pitchFamily="49" charset="-120"/>
              </a:rPr>
              <a:t> </a:t>
            </a:r>
            <a:r>
              <a:rPr lang="zh-TW" altLang="en-US" sz="2500" b="1" dirty="0" smtClean="0">
                <a:solidFill>
                  <a:srgbClr val="7030A0"/>
                </a:solidFill>
                <a:latin typeface="細明體" pitchFamily="49" charset="-120"/>
                <a:ea typeface="細明體" pitchFamily="49" charset="-120"/>
              </a:rPr>
              <a:t>                正</a:t>
            </a:r>
            <a:r>
              <a:rPr lang="zh-TW" altLang="en-US" sz="2500" b="1" dirty="0">
                <a:solidFill>
                  <a:srgbClr val="7030A0"/>
                </a:solidFill>
                <a:latin typeface="細明體" pitchFamily="49" charset="-120"/>
                <a:ea typeface="細明體" pitchFamily="49" charset="-120"/>
              </a:rPr>
              <a:t>常人太多了！</a:t>
            </a:r>
            <a:r>
              <a:rPr lang="zh-TW" altLang="en-US" sz="2500" b="1" dirty="0" smtClean="0">
                <a:solidFill>
                  <a:srgbClr val="7030A0"/>
                </a:solidFill>
                <a:latin typeface="細明體" pitchFamily="49" charset="-120"/>
                <a:ea typeface="細明體" pitchFamily="49" charset="-120"/>
              </a:rPr>
              <a:t>」</a:t>
            </a:r>
            <a:endParaRPr lang="en-US" altLang="zh-TW" sz="2500" b="1" dirty="0">
              <a:solidFill>
                <a:srgbClr val="7030A0"/>
              </a:solidFill>
              <a:latin typeface="細明體" pitchFamily="49" charset="-120"/>
              <a:ea typeface="細明體" pitchFamily="49" charset="-120"/>
            </a:endParaRPr>
          </a:p>
          <a:p>
            <a:pPr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zh-TW" altLang="en-US" sz="2500" b="1" dirty="0" smtClean="0">
                <a:solidFill>
                  <a:srgbClr val="7030A0"/>
                </a:solidFill>
                <a:latin typeface="細明體" pitchFamily="49" charset="-120"/>
                <a:ea typeface="細明體" pitchFamily="49" charset="-120"/>
              </a:rPr>
              <a:t>創造</a:t>
            </a:r>
            <a:r>
              <a:rPr lang="zh-TW" altLang="en-US" sz="2500" b="1" dirty="0">
                <a:solidFill>
                  <a:srgbClr val="7030A0"/>
                </a:solidFill>
                <a:latin typeface="細明體" pitchFamily="49" charset="-120"/>
                <a:ea typeface="細明體" pitchFamily="49" charset="-120"/>
              </a:rPr>
              <a:t>獨屬自己的創意世界，</a:t>
            </a:r>
            <a:endParaRPr lang="en-US" altLang="zh-TW" sz="2500" b="1" dirty="0">
              <a:solidFill>
                <a:srgbClr val="7030A0"/>
              </a:solidFill>
              <a:latin typeface="細明體" pitchFamily="49" charset="-120"/>
              <a:ea typeface="細明體" pitchFamily="49" charset="-120"/>
            </a:endParaRPr>
          </a:p>
          <a:p>
            <a:pPr>
              <a:lnSpc>
                <a:spcPct val="150000"/>
              </a:lnSpc>
              <a:defRPr/>
            </a:pPr>
            <a:r>
              <a:rPr lang="zh-TW" altLang="en-US" sz="2500" b="1" dirty="0">
                <a:solidFill>
                  <a:srgbClr val="7030A0"/>
                </a:solidFill>
                <a:latin typeface="細明體" pitchFamily="49" charset="-120"/>
                <a:ea typeface="細明體" pitchFamily="49" charset="-120"/>
              </a:rPr>
              <a:t> </a:t>
            </a:r>
            <a:r>
              <a:rPr lang="zh-TW" altLang="en-US" sz="2500" b="1" dirty="0" smtClean="0">
                <a:solidFill>
                  <a:srgbClr val="7030A0"/>
                </a:solidFill>
                <a:latin typeface="細明體" pitchFamily="49" charset="-120"/>
                <a:ea typeface="細明體" pitchFamily="49" charset="-120"/>
              </a:rPr>
              <a:t>        再</a:t>
            </a:r>
            <a:r>
              <a:rPr lang="zh-TW" altLang="en-US" sz="2500" b="1" dirty="0">
                <a:solidFill>
                  <a:srgbClr val="7030A0"/>
                </a:solidFill>
                <a:latin typeface="細明體" pitchFamily="49" charset="-120"/>
                <a:ea typeface="細明體" pitchFamily="49" charset="-120"/>
              </a:rPr>
              <a:t>讓這世界分享於全世界！</a:t>
            </a:r>
            <a:endParaRPr lang="en-US" altLang="zh-TW" sz="2500" b="1" dirty="0">
              <a:solidFill>
                <a:srgbClr val="7030A0"/>
              </a:solidFill>
              <a:latin typeface="細明體" pitchFamily="49" charset="-120"/>
              <a:ea typeface="細明體" pitchFamily="49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21456" y="3499088"/>
            <a:ext cx="5958182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500" b="1" dirty="0">
                <a:solidFill>
                  <a:srgbClr val="7030A0"/>
                </a:solidFill>
              </a:rPr>
              <a:t>當你發覺在一些很棒的計畫中有了靈感時，儘管沒睡，也不會疲勞</a:t>
            </a:r>
            <a:r>
              <a:rPr lang="zh-TW" altLang="en-US" sz="2500" b="1" dirty="0" smtClean="0">
                <a:solidFill>
                  <a:srgbClr val="7030A0"/>
                </a:solidFill>
              </a:rPr>
              <a:t>，也</a:t>
            </a:r>
            <a:r>
              <a:rPr lang="zh-TW" altLang="en-US" sz="2500" b="1" dirty="0">
                <a:solidFill>
                  <a:srgbClr val="7030A0"/>
                </a:solidFill>
              </a:rPr>
              <a:t>不會</a:t>
            </a:r>
            <a:r>
              <a:rPr lang="zh-TW" altLang="en-US" sz="2500" b="1" dirty="0" smtClean="0">
                <a:solidFill>
                  <a:srgbClr val="7030A0"/>
                </a:solidFill>
              </a:rPr>
              <a:t>飢餓身體</a:t>
            </a:r>
            <a:r>
              <a:rPr lang="zh-TW" altLang="en-US" sz="2500" b="1" dirty="0">
                <a:solidFill>
                  <a:srgbClr val="7030A0"/>
                </a:solidFill>
              </a:rPr>
              <a:t>好像停止了所有無止盡的</a:t>
            </a:r>
            <a:r>
              <a:rPr lang="zh-TW" altLang="en-US" sz="2500" b="1" dirty="0" smtClean="0">
                <a:solidFill>
                  <a:srgbClr val="7030A0"/>
                </a:solidFill>
              </a:rPr>
              <a:t>需求，</a:t>
            </a:r>
            <a:endParaRPr lang="en-US" altLang="zh-TW" sz="2500" b="1" dirty="0" smtClean="0">
              <a:solidFill>
                <a:srgbClr val="7030A0"/>
              </a:solidFill>
            </a:endParaRPr>
          </a:p>
          <a:p>
            <a:pPr>
              <a:lnSpc>
                <a:spcPct val="150000"/>
              </a:lnSpc>
            </a:pPr>
            <a:r>
              <a:rPr lang="zh-TW" altLang="en-US" sz="2500" b="1" dirty="0" smtClean="0">
                <a:solidFill>
                  <a:srgbClr val="7030A0"/>
                </a:solidFill>
              </a:rPr>
              <a:t>轉變</a:t>
            </a:r>
            <a:r>
              <a:rPr lang="zh-TW" altLang="en-US" sz="2500" b="1" dirty="0">
                <a:solidFill>
                  <a:srgbClr val="7030A0"/>
                </a:solidFill>
              </a:rPr>
              <a:t>到：毫不費力地在工作中推進的狀態。 </a:t>
            </a:r>
            <a:endParaRPr lang="zh-TW" altLang="en-US" sz="25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8430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55576" y="692696"/>
            <a:ext cx="5256584" cy="4680520"/>
          </a:xfrm>
        </p:spPr>
        <p:txBody>
          <a:bodyPr/>
          <a:lstStyle/>
          <a:p>
            <a:pPr lvl="0">
              <a:lnSpc>
                <a:spcPct val="150000"/>
              </a:lnSpc>
            </a:pPr>
            <a:r>
              <a:rPr lang="zh-TW" altLang="zh-TW" sz="3000" b="1" dirty="0">
                <a:solidFill>
                  <a:srgbClr val="7030A0"/>
                </a:solidFill>
              </a:rPr>
              <a:t>透過改變，耗盡改變</a:t>
            </a:r>
            <a:r>
              <a:rPr lang="zh-TW" altLang="zh-TW" sz="3000" b="1" dirty="0" smtClean="0">
                <a:solidFill>
                  <a:srgbClr val="7030A0"/>
                </a:solidFill>
              </a:rPr>
              <a:t>；</a:t>
            </a:r>
            <a:r>
              <a:rPr lang="en-US" altLang="zh-TW" sz="3000" b="1" dirty="0" smtClean="0">
                <a:solidFill>
                  <a:srgbClr val="7030A0"/>
                </a:solidFill>
              </a:rPr>
              <a:t/>
            </a:r>
            <a:br>
              <a:rPr lang="en-US" altLang="zh-TW" sz="3000" b="1" dirty="0" smtClean="0">
                <a:solidFill>
                  <a:srgbClr val="7030A0"/>
                </a:solidFill>
              </a:rPr>
            </a:br>
            <a:r>
              <a:rPr lang="zh-TW" altLang="zh-TW" sz="3000" b="1" dirty="0" smtClean="0">
                <a:solidFill>
                  <a:srgbClr val="7030A0"/>
                </a:solidFill>
              </a:rPr>
              <a:t>去</a:t>
            </a:r>
            <a:r>
              <a:rPr lang="zh-TW" altLang="zh-TW" sz="3000" b="1" dirty="0">
                <a:solidFill>
                  <a:srgbClr val="7030A0"/>
                </a:solidFill>
              </a:rPr>
              <a:t>經驗改變，成為那個改變</a:t>
            </a:r>
            <a:r>
              <a:rPr lang="zh-TW" altLang="zh-TW" sz="3000" b="1" dirty="0" smtClean="0">
                <a:solidFill>
                  <a:srgbClr val="7030A0"/>
                </a:solidFill>
              </a:rPr>
              <a:t>，</a:t>
            </a:r>
            <a:r>
              <a:rPr lang="en-US" altLang="zh-TW" sz="3000" b="1" dirty="0" smtClean="0">
                <a:solidFill>
                  <a:srgbClr val="7030A0"/>
                </a:solidFill>
              </a:rPr>
              <a:t/>
            </a:r>
            <a:br>
              <a:rPr lang="en-US" altLang="zh-TW" sz="3000" b="1" dirty="0" smtClean="0">
                <a:solidFill>
                  <a:srgbClr val="7030A0"/>
                </a:solidFill>
              </a:rPr>
            </a:br>
            <a:r>
              <a:rPr lang="zh-TW" altLang="zh-TW" sz="3000" b="1" dirty="0" smtClean="0">
                <a:solidFill>
                  <a:srgbClr val="7030A0"/>
                </a:solidFill>
              </a:rPr>
              <a:t>不要</a:t>
            </a:r>
            <a:r>
              <a:rPr lang="zh-TW" altLang="zh-TW" sz="3000" b="1" dirty="0">
                <a:solidFill>
                  <a:srgbClr val="7030A0"/>
                </a:solidFill>
              </a:rPr>
              <a:t>和它抗爭，跟著它走</a:t>
            </a:r>
            <a:r>
              <a:rPr lang="zh-TW" altLang="zh-TW" sz="3000" b="1" dirty="0" smtClean="0">
                <a:solidFill>
                  <a:srgbClr val="7030A0"/>
                </a:solidFill>
              </a:rPr>
              <a:t>；</a:t>
            </a:r>
            <a:r>
              <a:rPr lang="en-US" altLang="zh-TW" sz="3000" b="1" dirty="0" smtClean="0">
                <a:solidFill>
                  <a:srgbClr val="7030A0"/>
                </a:solidFill>
              </a:rPr>
              <a:t/>
            </a:r>
            <a:br>
              <a:rPr lang="en-US" altLang="zh-TW" sz="3000" b="1" dirty="0" smtClean="0">
                <a:solidFill>
                  <a:srgbClr val="7030A0"/>
                </a:solidFill>
              </a:rPr>
            </a:br>
            <a:r>
              <a:rPr lang="zh-TW" altLang="zh-TW" sz="3000" b="1" dirty="0" smtClean="0">
                <a:solidFill>
                  <a:srgbClr val="7030A0"/>
                </a:solidFill>
              </a:rPr>
              <a:t>藉著</a:t>
            </a:r>
            <a:r>
              <a:rPr lang="zh-TW" altLang="zh-TW" sz="3000" b="1" dirty="0">
                <a:solidFill>
                  <a:srgbClr val="7030A0"/>
                </a:solidFill>
              </a:rPr>
              <a:t>離開每一樣改變的東西</a:t>
            </a:r>
            <a:r>
              <a:rPr lang="zh-TW" altLang="zh-TW" sz="3000" b="1" dirty="0" smtClean="0">
                <a:solidFill>
                  <a:srgbClr val="7030A0"/>
                </a:solidFill>
              </a:rPr>
              <a:t>，</a:t>
            </a:r>
            <a:r>
              <a:rPr lang="en-US" altLang="zh-TW" sz="3000" b="1" dirty="0" smtClean="0">
                <a:solidFill>
                  <a:srgbClr val="7030A0"/>
                </a:solidFill>
              </a:rPr>
              <a:t/>
            </a:r>
            <a:br>
              <a:rPr lang="en-US" altLang="zh-TW" sz="3000" b="1" dirty="0" smtClean="0">
                <a:solidFill>
                  <a:srgbClr val="7030A0"/>
                </a:solidFill>
              </a:rPr>
            </a:br>
            <a:r>
              <a:rPr lang="zh-TW" altLang="zh-TW" sz="3000" b="1" dirty="0" smtClean="0">
                <a:solidFill>
                  <a:srgbClr val="7030A0"/>
                </a:solidFill>
              </a:rPr>
              <a:t>你</a:t>
            </a:r>
            <a:r>
              <a:rPr lang="zh-TW" altLang="zh-TW" sz="3000" b="1" dirty="0">
                <a:solidFill>
                  <a:srgbClr val="7030A0"/>
                </a:solidFill>
              </a:rPr>
              <a:t>將會進入你自己</a:t>
            </a:r>
            <a:r>
              <a:rPr lang="zh-TW" altLang="zh-TW" sz="3000" b="1" dirty="0" smtClean="0">
                <a:solidFill>
                  <a:srgbClr val="7030A0"/>
                </a:solidFill>
              </a:rPr>
              <a:t>，</a:t>
            </a:r>
            <a:r>
              <a:rPr lang="en-US" altLang="zh-TW" sz="3000" b="1" dirty="0" smtClean="0">
                <a:solidFill>
                  <a:srgbClr val="7030A0"/>
                </a:solidFill>
              </a:rPr>
              <a:t/>
            </a:r>
            <a:br>
              <a:rPr lang="en-US" altLang="zh-TW" sz="3000" b="1" dirty="0" smtClean="0">
                <a:solidFill>
                  <a:srgbClr val="7030A0"/>
                </a:solidFill>
              </a:rPr>
            </a:br>
            <a:r>
              <a:rPr lang="zh-TW" altLang="zh-TW" sz="3000" b="1" dirty="0" smtClean="0">
                <a:solidFill>
                  <a:srgbClr val="7030A0"/>
                </a:solidFill>
              </a:rPr>
              <a:t>進入</a:t>
            </a:r>
            <a:r>
              <a:rPr lang="zh-TW" altLang="zh-TW" sz="3000" b="1" dirty="0">
                <a:solidFill>
                  <a:srgbClr val="7030A0"/>
                </a:solidFill>
              </a:rPr>
              <a:t>那個不變的中心</a:t>
            </a:r>
            <a:r>
              <a:rPr lang="zh-TW" altLang="zh-TW" sz="3000" b="1" dirty="0" smtClean="0">
                <a:solidFill>
                  <a:srgbClr val="7030A0"/>
                </a:solidFill>
              </a:rPr>
              <a:t>。</a:t>
            </a:r>
            <a:endParaRPr lang="zh-TW" altLang="en-US" sz="3000" b="1" dirty="0">
              <a:solidFill>
                <a:srgbClr val="7030A0"/>
              </a:solidFill>
            </a:endParaRPr>
          </a:p>
        </p:txBody>
      </p:sp>
      <p:pic>
        <p:nvPicPr>
          <p:cNvPr id="4" name="圖片 3" descr="C:\Documents and Settings\Administrator\桌面\C360_2013-12-13-21-40-45-83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0" y="764704"/>
            <a:ext cx="2664296" cy="52565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041764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95536" y="1052736"/>
            <a:ext cx="4824536" cy="453650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TW" altLang="en-US" sz="3000" b="1" dirty="0">
                <a:solidFill>
                  <a:srgbClr val="7030A0"/>
                </a:solidFill>
              </a:rPr>
              <a:t>清空過去的腳鐐</a:t>
            </a:r>
            <a:r>
              <a:rPr lang="zh-TW" altLang="en-US" sz="3000" b="1" dirty="0" smtClean="0">
                <a:solidFill>
                  <a:srgbClr val="7030A0"/>
                </a:solidFill>
              </a:rPr>
              <a:t>，</a:t>
            </a:r>
            <a:r>
              <a:rPr lang="en-US" altLang="zh-TW" sz="3000" b="1" dirty="0" smtClean="0">
                <a:solidFill>
                  <a:srgbClr val="7030A0"/>
                </a:solidFill>
              </a:rPr>
              <a:t/>
            </a:r>
            <a:br>
              <a:rPr lang="en-US" altLang="zh-TW" sz="3000" b="1" dirty="0" smtClean="0">
                <a:solidFill>
                  <a:srgbClr val="7030A0"/>
                </a:solidFill>
              </a:rPr>
            </a:br>
            <a:r>
              <a:rPr lang="zh-TW" altLang="en-US" sz="3000" b="1" dirty="0" smtClean="0">
                <a:solidFill>
                  <a:srgbClr val="7030A0"/>
                </a:solidFill>
              </a:rPr>
              <a:t>改變</a:t>
            </a:r>
            <a:r>
              <a:rPr lang="zh-TW" altLang="en-US" sz="3000" b="1" dirty="0">
                <a:solidFill>
                  <a:srgbClr val="7030A0"/>
                </a:solidFill>
              </a:rPr>
              <a:t>自己的過去</a:t>
            </a:r>
            <a:r>
              <a:rPr lang="zh-TW" altLang="en-US" sz="3000" b="1" dirty="0" smtClean="0">
                <a:solidFill>
                  <a:srgbClr val="7030A0"/>
                </a:solidFill>
              </a:rPr>
              <a:t>，</a:t>
            </a:r>
            <a:r>
              <a:rPr lang="en-US" altLang="zh-TW" sz="3000" b="1" dirty="0" smtClean="0">
                <a:solidFill>
                  <a:srgbClr val="7030A0"/>
                </a:solidFill>
              </a:rPr>
              <a:t/>
            </a:r>
            <a:br>
              <a:rPr lang="en-US" altLang="zh-TW" sz="3000" b="1" dirty="0" smtClean="0">
                <a:solidFill>
                  <a:srgbClr val="7030A0"/>
                </a:solidFill>
              </a:rPr>
            </a:br>
            <a:r>
              <a:rPr lang="zh-TW" altLang="en-US" sz="3000" b="1" dirty="0" smtClean="0">
                <a:solidFill>
                  <a:srgbClr val="7030A0"/>
                </a:solidFill>
              </a:rPr>
              <a:t>向</a:t>
            </a:r>
            <a:r>
              <a:rPr lang="zh-TW" altLang="en-US" sz="3000" b="1" dirty="0">
                <a:solidFill>
                  <a:srgbClr val="7030A0"/>
                </a:solidFill>
              </a:rPr>
              <a:t>未來的自己求救</a:t>
            </a:r>
            <a:r>
              <a:rPr lang="en-US" altLang="zh-TW" sz="3000" b="1" dirty="0">
                <a:solidFill>
                  <a:srgbClr val="7030A0"/>
                </a:solidFill>
              </a:rPr>
              <a:t/>
            </a:r>
            <a:br>
              <a:rPr lang="en-US" altLang="zh-TW" sz="3000" b="1" dirty="0">
                <a:solidFill>
                  <a:srgbClr val="7030A0"/>
                </a:solidFill>
              </a:rPr>
            </a:br>
            <a:r>
              <a:rPr lang="en-US" altLang="zh-TW" sz="3000" b="1" dirty="0">
                <a:solidFill>
                  <a:srgbClr val="7030A0"/>
                </a:solidFill>
              </a:rPr>
              <a:t/>
            </a:r>
            <a:br>
              <a:rPr lang="en-US" altLang="zh-TW" sz="3000" b="1" dirty="0">
                <a:solidFill>
                  <a:srgbClr val="7030A0"/>
                </a:solidFill>
              </a:rPr>
            </a:br>
            <a:r>
              <a:rPr lang="zh-TW" altLang="en-US" sz="3000" b="1" dirty="0">
                <a:solidFill>
                  <a:srgbClr val="7030A0"/>
                </a:solidFill>
              </a:rPr>
              <a:t>「登月不是為了登月，而是不想僅僅只生活在地球上。</a:t>
            </a:r>
            <a:r>
              <a:rPr lang="zh-TW" altLang="en-US" sz="3000" b="1" dirty="0" smtClean="0">
                <a:solidFill>
                  <a:srgbClr val="7030A0"/>
                </a:solidFill>
              </a:rPr>
              <a:t>」</a:t>
            </a:r>
            <a:endParaRPr lang="zh-TW" altLang="en-US" sz="3000" b="1" dirty="0">
              <a:solidFill>
                <a:srgbClr val="7030A0"/>
              </a:solidFill>
            </a:endParaRPr>
          </a:p>
        </p:txBody>
      </p:sp>
      <p:pic>
        <p:nvPicPr>
          <p:cNvPr id="4" name="內容版面配置區 8" descr="20131214_105218.jpg"/>
          <p:cNvPicPr>
            <a:picLocks noChangeAspect="1"/>
          </p:cNvPicPr>
          <p:nvPr/>
        </p:nvPicPr>
        <p:blipFill>
          <a:blip r:embed="rId2" cstate="print"/>
          <a:srcRect l="6250" t="-2222"/>
          <a:stretch>
            <a:fillRect/>
          </a:stretch>
        </p:blipFill>
        <p:spPr>
          <a:xfrm rot="5400000">
            <a:off x="4311971" y="2104853"/>
            <a:ext cx="5602416" cy="32101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536119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836712"/>
            <a:ext cx="5688632" cy="518457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TW" altLang="en-US" sz="3000" b="1" dirty="0">
                <a:solidFill>
                  <a:srgbClr val="7030A0"/>
                </a:solidFill>
              </a:rPr>
              <a:t>路不會絕，也不會只有一條</a:t>
            </a:r>
            <a:r>
              <a:rPr lang="zh-TW" altLang="en-US" sz="3000" b="1" dirty="0" smtClean="0">
                <a:solidFill>
                  <a:srgbClr val="7030A0"/>
                </a:solidFill>
              </a:rPr>
              <a:t>，</a:t>
            </a:r>
            <a:r>
              <a:rPr lang="en-US" altLang="zh-TW" sz="3000" b="1" dirty="0" smtClean="0">
                <a:solidFill>
                  <a:srgbClr val="7030A0"/>
                </a:solidFill>
              </a:rPr>
              <a:t/>
            </a:r>
            <a:br>
              <a:rPr lang="en-US" altLang="zh-TW" sz="3000" b="1" dirty="0" smtClean="0">
                <a:solidFill>
                  <a:srgbClr val="7030A0"/>
                </a:solidFill>
              </a:rPr>
            </a:br>
            <a:r>
              <a:rPr lang="zh-TW" altLang="en-US" sz="3000" b="1" dirty="0" smtClean="0">
                <a:solidFill>
                  <a:srgbClr val="7030A0"/>
                </a:solidFill>
              </a:rPr>
              <a:t>老天</a:t>
            </a:r>
            <a:r>
              <a:rPr lang="zh-TW" altLang="en-US" sz="3000" b="1" dirty="0">
                <a:solidFill>
                  <a:srgbClr val="7030A0"/>
                </a:solidFill>
              </a:rPr>
              <a:t>給的路障若不是要試煉你跳得更高，就是故意要你多繞路走</a:t>
            </a:r>
            <a:r>
              <a:rPr lang="zh-TW" altLang="en-US" sz="3000" b="1" dirty="0" smtClean="0">
                <a:solidFill>
                  <a:srgbClr val="7030A0"/>
                </a:solidFill>
              </a:rPr>
              <a:t>，</a:t>
            </a:r>
            <a:r>
              <a:rPr lang="en-US" altLang="zh-TW" sz="3000" b="1" dirty="0" smtClean="0">
                <a:solidFill>
                  <a:srgbClr val="7030A0"/>
                </a:solidFill>
              </a:rPr>
              <a:t/>
            </a:r>
            <a:br>
              <a:rPr lang="en-US" altLang="zh-TW" sz="3000" b="1" dirty="0" smtClean="0">
                <a:solidFill>
                  <a:srgbClr val="7030A0"/>
                </a:solidFill>
              </a:rPr>
            </a:br>
            <a:r>
              <a:rPr lang="zh-TW" altLang="en-US" sz="3000" b="1" dirty="0" smtClean="0">
                <a:solidFill>
                  <a:srgbClr val="7030A0"/>
                </a:solidFill>
              </a:rPr>
              <a:t>看看</a:t>
            </a:r>
            <a:r>
              <a:rPr lang="zh-TW" altLang="en-US" sz="3000" b="1" dirty="0">
                <a:solidFill>
                  <a:srgbClr val="7030A0"/>
                </a:solidFill>
              </a:rPr>
              <a:t>曲路迂迴之美的另番風景</a:t>
            </a:r>
            <a:r>
              <a:rPr lang="zh-TW" altLang="en-US" sz="3000" b="1" dirty="0" smtClean="0">
                <a:solidFill>
                  <a:srgbClr val="7030A0"/>
                </a:solidFill>
              </a:rPr>
              <a:t>，</a:t>
            </a:r>
            <a:r>
              <a:rPr lang="en-US" altLang="zh-TW" sz="3000" b="1" dirty="0" smtClean="0">
                <a:solidFill>
                  <a:srgbClr val="7030A0"/>
                </a:solidFill>
              </a:rPr>
              <a:t/>
            </a:r>
            <a:br>
              <a:rPr lang="en-US" altLang="zh-TW" sz="3000" b="1" dirty="0" smtClean="0">
                <a:solidFill>
                  <a:srgbClr val="7030A0"/>
                </a:solidFill>
              </a:rPr>
            </a:br>
            <a:r>
              <a:rPr lang="zh-TW" altLang="en-US" sz="3000" b="1" dirty="0" smtClean="0">
                <a:solidFill>
                  <a:srgbClr val="7030A0"/>
                </a:solidFill>
              </a:rPr>
              <a:t>以</a:t>
            </a:r>
            <a:r>
              <a:rPr lang="zh-TW" altLang="en-US" sz="3000" b="1" dirty="0">
                <a:solidFill>
                  <a:srgbClr val="7030A0"/>
                </a:solidFill>
              </a:rPr>
              <a:t>較長的挫敗磨亮你的生命質地</a:t>
            </a:r>
            <a:r>
              <a:rPr lang="zh-TW" altLang="en-US" sz="3000" b="1" dirty="0" smtClean="0">
                <a:solidFill>
                  <a:srgbClr val="7030A0"/>
                </a:solidFill>
              </a:rPr>
              <a:t>。</a:t>
            </a:r>
            <a:endParaRPr lang="zh-TW" altLang="en-US" sz="3000" b="1" dirty="0">
              <a:solidFill>
                <a:srgbClr val="7030A0"/>
              </a:solidFill>
            </a:endParaRPr>
          </a:p>
        </p:txBody>
      </p:sp>
      <p:pic>
        <p:nvPicPr>
          <p:cNvPr id="8" name="內容版面配置區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84168" y="1196752"/>
            <a:ext cx="2279749" cy="40528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891892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4585274" y="967454"/>
            <a:ext cx="4194540" cy="29249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11560" y="1196752"/>
            <a:ext cx="5400600" cy="483741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TW" altLang="en-US" sz="3000" b="1" dirty="0">
                <a:solidFill>
                  <a:srgbClr val="7030A0"/>
                </a:solidFill>
              </a:rPr>
              <a:t>不要說謊</a:t>
            </a:r>
            <a:r>
              <a:rPr lang="zh-TW" altLang="en-US" sz="3000" b="1" dirty="0" smtClean="0">
                <a:solidFill>
                  <a:srgbClr val="7030A0"/>
                </a:solidFill>
              </a:rPr>
              <a:t>，</a:t>
            </a:r>
            <a:r>
              <a:rPr lang="en-US" altLang="zh-TW" sz="3000" b="1" dirty="0" smtClean="0">
                <a:solidFill>
                  <a:srgbClr val="7030A0"/>
                </a:solidFill>
              </a:rPr>
              <a:t/>
            </a:r>
            <a:br>
              <a:rPr lang="en-US" altLang="zh-TW" sz="3000" b="1" dirty="0" smtClean="0">
                <a:solidFill>
                  <a:srgbClr val="7030A0"/>
                </a:solidFill>
              </a:rPr>
            </a:br>
            <a:r>
              <a:rPr lang="zh-TW" altLang="en-US" sz="3000" b="1" dirty="0" smtClean="0">
                <a:solidFill>
                  <a:srgbClr val="7030A0"/>
                </a:solidFill>
              </a:rPr>
              <a:t>不要</a:t>
            </a:r>
            <a:r>
              <a:rPr lang="zh-TW" altLang="en-US" sz="3000" b="1" dirty="0">
                <a:solidFill>
                  <a:srgbClr val="7030A0"/>
                </a:solidFill>
              </a:rPr>
              <a:t>做你不喜歡的事</a:t>
            </a:r>
            <a:r>
              <a:rPr lang="zh-TW" altLang="en-US" sz="3000" b="1" dirty="0" smtClean="0">
                <a:solidFill>
                  <a:srgbClr val="7030A0"/>
                </a:solidFill>
              </a:rPr>
              <a:t>，</a:t>
            </a:r>
            <a:r>
              <a:rPr lang="en-US" altLang="zh-TW" sz="3000" b="1" dirty="0" smtClean="0">
                <a:solidFill>
                  <a:srgbClr val="7030A0"/>
                </a:solidFill>
              </a:rPr>
              <a:t/>
            </a:r>
            <a:br>
              <a:rPr lang="en-US" altLang="zh-TW" sz="3000" b="1" dirty="0" smtClean="0">
                <a:solidFill>
                  <a:srgbClr val="7030A0"/>
                </a:solidFill>
              </a:rPr>
            </a:br>
            <a:r>
              <a:rPr lang="zh-TW" altLang="en-US" sz="3000" b="1" dirty="0" smtClean="0">
                <a:solidFill>
                  <a:srgbClr val="7030A0"/>
                </a:solidFill>
              </a:rPr>
              <a:t>因為</a:t>
            </a:r>
            <a:r>
              <a:rPr lang="zh-TW" altLang="en-US" sz="3000" b="1" dirty="0">
                <a:solidFill>
                  <a:srgbClr val="7030A0"/>
                </a:solidFill>
              </a:rPr>
              <a:t>在天的面前</a:t>
            </a:r>
            <a:r>
              <a:rPr lang="zh-TW" altLang="en-US" sz="3000" b="1" dirty="0" smtClean="0">
                <a:solidFill>
                  <a:srgbClr val="7030A0"/>
                </a:solidFill>
              </a:rPr>
              <a:t>，</a:t>
            </a:r>
            <a:r>
              <a:rPr lang="en-US" altLang="zh-TW" sz="3000" b="1" dirty="0" smtClean="0">
                <a:solidFill>
                  <a:srgbClr val="7030A0"/>
                </a:solidFill>
              </a:rPr>
              <a:t/>
            </a:r>
            <a:br>
              <a:rPr lang="en-US" altLang="zh-TW" sz="3000" b="1" dirty="0" smtClean="0">
                <a:solidFill>
                  <a:srgbClr val="7030A0"/>
                </a:solidFill>
              </a:rPr>
            </a:br>
            <a:r>
              <a:rPr lang="zh-TW" altLang="en-US" sz="3000" b="1" dirty="0" smtClean="0">
                <a:solidFill>
                  <a:srgbClr val="7030A0"/>
                </a:solidFill>
              </a:rPr>
              <a:t>所有</a:t>
            </a:r>
            <a:r>
              <a:rPr lang="zh-TW" altLang="en-US" sz="3000" b="1" dirty="0">
                <a:solidFill>
                  <a:srgbClr val="7030A0"/>
                </a:solidFill>
              </a:rPr>
              <a:t>東西都會被揭穿</a:t>
            </a:r>
            <a:r>
              <a:rPr lang="zh-TW" altLang="en-US" sz="3000" b="1" dirty="0" smtClean="0">
                <a:solidFill>
                  <a:srgbClr val="7030A0"/>
                </a:solidFill>
              </a:rPr>
              <a:t>，</a:t>
            </a:r>
            <a:r>
              <a:rPr lang="en-US" altLang="zh-TW" sz="3000" b="1" dirty="0" smtClean="0">
                <a:solidFill>
                  <a:srgbClr val="7030A0"/>
                </a:solidFill>
              </a:rPr>
              <a:t/>
            </a:r>
            <a:br>
              <a:rPr lang="en-US" altLang="zh-TW" sz="3000" b="1" dirty="0" smtClean="0">
                <a:solidFill>
                  <a:srgbClr val="7030A0"/>
                </a:solidFill>
              </a:rPr>
            </a:br>
            <a:r>
              <a:rPr lang="zh-TW" altLang="en-US" sz="3000" b="1" dirty="0" smtClean="0">
                <a:solidFill>
                  <a:srgbClr val="7030A0"/>
                </a:solidFill>
              </a:rPr>
              <a:t>沒有</a:t>
            </a:r>
            <a:r>
              <a:rPr lang="zh-TW" altLang="en-US" sz="3000" b="1" dirty="0">
                <a:solidFill>
                  <a:srgbClr val="7030A0"/>
                </a:solidFill>
              </a:rPr>
              <a:t>東西是會被隱藏而不顯現，沒有東西會被掩蓋而不</a:t>
            </a:r>
            <a:r>
              <a:rPr lang="zh-TW" altLang="en-US" sz="3000" b="1" dirty="0" smtClean="0">
                <a:solidFill>
                  <a:srgbClr val="7030A0"/>
                </a:solidFill>
              </a:rPr>
              <a:t>揭開。</a:t>
            </a:r>
            <a:endParaRPr lang="zh-TW" altLang="en-US" sz="3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4618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87624" y="116632"/>
            <a:ext cx="7117180" cy="936104"/>
          </a:xfrm>
        </p:spPr>
        <p:txBody>
          <a:bodyPr/>
          <a:lstStyle/>
          <a:p>
            <a:pPr algn="ctr"/>
            <a:r>
              <a:rPr lang="zh-TW" altLang="en-US" b="1" dirty="0" smtClean="0">
                <a:solidFill>
                  <a:srgbClr val="FF0000"/>
                </a:solidFill>
              </a:rPr>
              <a:t>八部介紹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467544" y="1052736"/>
            <a:ext cx="8280920" cy="54006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TW" sz="21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sz="21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十四堂人生創意課</a:t>
            </a:r>
            <a:r>
              <a:rPr lang="en-US" altLang="zh-TW" sz="21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21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：創意→創造→創世</a:t>
            </a:r>
            <a:r>
              <a:rPr lang="en-US" altLang="zh-TW" sz="21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r>
              <a:rPr lang="zh-TW" altLang="en-US" sz="2100" dirty="0">
                <a:latin typeface="標楷體" panose="03000509000000000000" pitchFamily="65" charset="-120"/>
                <a:ea typeface="標楷體" panose="03000509000000000000" pitchFamily="65" charset="-120"/>
              </a:rPr>
              <a:t>是本很特別的</a:t>
            </a:r>
            <a:r>
              <a:rPr lang="zh-TW" altLang="en-US" sz="2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書。</a:t>
            </a:r>
            <a:endParaRPr lang="en-US" altLang="zh-TW" sz="21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創意</a:t>
            </a:r>
            <a:r>
              <a:rPr lang="zh-TW" altLang="en-US" sz="2100" dirty="0">
                <a:latin typeface="標楷體" panose="03000509000000000000" pitchFamily="65" charset="-120"/>
                <a:ea typeface="標楷體" panose="03000509000000000000" pitchFamily="65" charset="-120"/>
              </a:rPr>
              <a:t>用在何處？創作？不，用於一生的各種細節之中！感到挫折？面對難題？都可以！走在人生的路上不可或缺的創意就從這本書培養開始，無論你有創意還是沒創意都無所謂，跟著</a:t>
            </a:r>
            <a:r>
              <a:rPr lang="en-US" altLang="zh-TW" sz="2100" dirty="0"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sz="2100" dirty="0">
                <a:latin typeface="標楷體" panose="03000509000000000000" pitchFamily="65" charset="-120"/>
                <a:ea typeface="標楷體" panose="03000509000000000000" pitchFamily="65" charset="-120"/>
              </a:rPr>
              <a:t>十四堂人生創意課</a:t>
            </a:r>
            <a:r>
              <a:rPr lang="en-US" altLang="zh-TW" sz="2100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2100" dirty="0">
                <a:latin typeface="標楷體" panose="03000509000000000000" pitchFamily="65" charset="-120"/>
                <a:ea typeface="標楷體" panose="03000509000000000000" pitchFamily="65" charset="-120"/>
              </a:rPr>
              <a:t>：創意→創造→創世</a:t>
            </a:r>
            <a:r>
              <a:rPr lang="en-US" altLang="zh-TW" sz="2100" dirty="0"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r>
              <a:rPr lang="zh-TW" altLang="en-US" sz="2100" dirty="0">
                <a:latin typeface="標楷體" panose="03000509000000000000" pitchFamily="65" charset="-120"/>
                <a:ea typeface="標楷體" panose="03000509000000000000" pitchFamily="65" charset="-120"/>
              </a:rPr>
              <a:t>的腳步一步一步邁向更精彩的人生。 </a:t>
            </a:r>
            <a:r>
              <a:rPr lang="en-US" altLang="zh-TW" sz="2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洪承楷</a:t>
            </a:r>
            <a:r>
              <a:rPr lang="en-US" altLang="zh-TW" sz="2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zh-TW" sz="21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sz="21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人生變局創意學：世界變法，你的百日維新</a:t>
            </a:r>
            <a:r>
              <a:rPr lang="en-US" altLang="zh-TW" sz="21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</a:p>
          <a:p>
            <a:pPr>
              <a:lnSpc>
                <a:spcPct val="150000"/>
              </a:lnSpc>
            </a:pPr>
            <a:r>
              <a:rPr lang="zh-TW" altLang="zh-TW" sz="2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一種</a:t>
            </a:r>
            <a:r>
              <a:rPr lang="zh-TW" altLang="zh-TW" sz="2100" dirty="0">
                <a:latin typeface="標楷體" panose="03000509000000000000" pitchFamily="65" charset="-120"/>
                <a:ea typeface="標楷體" panose="03000509000000000000" pitchFamily="65" charset="-120"/>
              </a:rPr>
              <a:t>有系統性引導進入創意世界的書，一種顛覆創意的創意學，一種與眾不同的創意。同時在世界變動、生活哲學、人生態度有著實際和值得深思的見解，學習用宇宙視野去看待世界，並和風險共存、樂在極端、享受變動、歸零重來</a:t>
            </a:r>
            <a:r>
              <a:rPr lang="zh-TW" altLang="zh-TW" sz="2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r>
              <a:rPr lang="en-US" altLang="zh-TW" sz="2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黃日冠</a:t>
            </a:r>
            <a:r>
              <a:rPr lang="en-US" altLang="zh-TW" sz="2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xmlns="" val="1402921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0"/>
            <a:ext cx="8496944" cy="6858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zh-TW" sz="2200" b="1" dirty="0">
                <a:solidFill>
                  <a:schemeClr val="accent3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sz="2200" b="1" dirty="0">
                <a:solidFill>
                  <a:schemeClr val="accent3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十堂量子創意課：</a:t>
            </a:r>
            <a:r>
              <a:rPr lang="en-US" altLang="zh-TW" sz="2200" b="1" dirty="0">
                <a:solidFill>
                  <a:schemeClr val="accent3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sz="2200" b="1" dirty="0">
                <a:solidFill>
                  <a:schemeClr val="accent3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個改變命運的方法</a:t>
            </a:r>
            <a:r>
              <a:rPr lang="en-US" altLang="zh-TW" sz="2200" b="1" dirty="0" smtClean="0">
                <a:solidFill>
                  <a:schemeClr val="accent3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r>
              <a:rPr lang="en-US" altLang="zh-TW" sz="2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舊</a:t>
            </a: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思考永遠到不了新的點，進入量子轉換狀態中，才有可能進到全新的點上找出自己的受限點，你的癥結就曝露在你的問題裡。</a:t>
            </a:r>
            <a:r>
              <a:rPr lang="en-US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許哲銘</a:t>
            </a:r>
            <a:r>
              <a:rPr lang="en-US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br>
              <a:rPr lang="en-US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22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sz="22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十四堂人生創意課</a:t>
            </a:r>
            <a:r>
              <a:rPr lang="en-US" altLang="zh-TW" sz="22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22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：如何畫一張自己的生命藍圖</a:t>
            </a:r>
            <a:r>
              <a:rPr lang="en-US" altLang="zh-TW" sz="22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r>
              <a:rPr lang="en-US" altLang="zh-TW" sz="2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電影</a:t>
            </a: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是靜態的旅行，坐在椅子上就可以神遊四方</a:t>
            </a: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r>
              <a:rPr lang="en-US" altLang="zh-TW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旅行</a:t>
            </a: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則是動態的電影，不停地移動身體、連續捕捉畫面與劇情</a:t>
            </a: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r>
              <a:rPr lang="en-US" altLang="zh-TW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閱讀書籍是訓練想像力。藉由人際了解自己所看不到的面。</a:t>
            </a:r>
            <a:r>
              <a:rPr lang="en-US" altLang="zh-TW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利用環境使自己更加茁壯。</a:t>
            </a:r>
            <a:r>
              <a:rPr lang="en-US" altLang="zh-TW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吳麗那</a:t>
            </a:r>
            <a:r>
              <a:rPr lang="en-US" altLang="zh-TW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br>
              <a:rPr lang="en-US" altLang="zh-TW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2200" b="1" dirty="0">
                <a:solidFill>
                  <a:srgbClr val="7030A0"/>
                </a:solidFill>
              </a:rPr>
              <a:t>《</a:t>
            </a:r>
            <a:r>
              <a:rPr lang="zh-TW" altLang="en-US" sz="2200" b="1" dirty="0">
                <a:solidFill>
                  <a:srgbClr val="7030A0"/>
                </a:solidFill>
              </a:rPr>
              <a:t>人生變局創意學：世界變法，你的百日維新</a:t>
            </a:r>
            <a:r>
              <a:rPr lang="en-US" altLang="zh-TW" sz="2200" b="1" dirty="0">
                <a:solidFill>
                  <a:srgbClr val="7030A0"/>
                </a:solidFill>
              </a:rPr>
              <a:t>》</a:t>
            </a:r>
            <a:r>
              <a:rPr lang="en-US" altLang="zh-TW" sz="2200" b="1" dirty="0"/>
              <a:t/>
            </a:r>
            <a:br>
              <a:rPr lang="en-US" altLang="zh-TW" sz="2200" b="1" dirty="0"/>
            </a:b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極端</a:t>
            </a: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事件，是讓一套人生藍圖，有著多重戲劇性的高濃度學習。</a:t>
            </a:r>
            <a:b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面對</a:t>
            </a: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變局，除了提升心靈，還要有非凡的創意</a:t>
            </a: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！</a:t>
            </a:r>
            <a:r>
              <a:rPr lang="en-US" altLang="zh-TW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孫敬</a:t>
            </a:r>
            <a:r>
              <a:rPr lang="en-US" altLang="zh-TW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2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2569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TC102455596[[fn=春天]]</Template>
  <TotalTime>513</TotalTime>
  <Words>1026</Words>
  <Application>Microsoft Office PowerPoint</Application>
  <PresentationFormat>如螢幕大小 (4:3)</PresentationFormat>
  <Paragraphs>51</Paragraphs>
  <Slides>14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15" baseType="lpstr">
      <vt:lpstr>Spring</vt:lpstr>
      <vt:lpstr>投影片 1</vt:lpstr>
      <vt:lpstr>作者介紹:李欣頻</vt:lpstr>
      <vt:lpstr> </vt:lpstr>
      <vt:lpstr>透過改變，耗盡改變； 去經驗改變，成為那個改變， 不要和它抗爭，跟著它走； 藉著離開每一樣改變的東西， 你將會進入你自己， 進入那個不變的中心。</vt:lpstr>
      <vt:lpstr>清空過去的腳鐐， 改變自己的過去， 向未來的自己求救  「登月不是為了登月，而是不想僅僅只生活在地球上。」</vt:lpstr>
      <vt:lpstr>路不會絕，也不會只有一條， 老天給的路障若不是要試煉你跳得更高，就是故意要你多繞路走， 看看曲路迂迴之美的另番風景， 以較長的挫敗磨亮你的生命質地。</vt:lpstr>
      <vt:lpstr>不要說謊， 不要做你不喜歡的事， 因為在天的面前， 所有東西都會被揭穿， 沒有東西是會被隱藏而不顯現，沒有東西會被掩蓋而不揭開。</vt:lpstr>
      <vt:lpstr>八部介紹</vt:lpstr>
      <vt:lpstr>《十堂量子創意課：10個改變命運的方法》 舊思考永遠到不了新的點，進入量子轉換狀態中，才有可能進到全新的點上找出自己的受限點，你的癥結就曝露在你的問題裡。(許哲銘) 《十四堂人生創意課1：如何畫一張自己的生命藍圖》 電影是靜態的旅行，坐在椅子上就可以神遊四方。 旅行則是動態的電影，不停地移動身體、連續捕捉畫面與劇情。 閱讀書籍是訓練想像力。藉由人際了解自己所看不到的面。 利用環境使自己更加茁壯。(吳麗那) 《人生變局創意學：世界變法，你的百日維新》 極端事件，是讓一套人生藍圖，有著多重戲劇性的高濃度學習。 面對變局，除了提升心靈，還要有非凡的創意！(孫敬)</vt:lpstr>
      <vt:lpstr>創意   聚會心得</vt:lpstr>
      <vt:lpstr>投影片 11</vt:lpstr>
      <vt:lpstr>投影片 12</vt:lpstr>
      <vt:lpstr>結論+總結</vt:lpstr>
      <vt:lpstr>謝謝大家的聆聽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李欣頻創意天龍八部</dc:title>
  <dc:creator>CHINCO</dc:creator>
  <cp:lastModifiedBy>Remix_yao</cp:lastModifiedBy>
  <cp:revision>52</cp:revision>
  <dcterms:created xsi:type="dcterms:W3CDTF">2013-12-13T09:29:43Z</dcterms:created>
  <dcterms:modified xsi:type="dcterms:W3CDTF">2013-12-16T15:06:28Z</dcterms:modified>
</cp:coreProperties>
</file>