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6"/>
  </p:notesMasterIdLst>
  <p:sldIdLst>
    <p:sldId id="256" r:id="rId2"/>
    <p:sldId id="257" r:id="rId3"/>
    <p:sldId id="258" r:id="rId4"/>
    <p:sldId id="263" r:id="rId5"/>
    <p:sldId id="297" r:id="rId6"/>
    <p:sldId id="267" r:id="rId7"/>
    <p:sldId id="287" r:id="rId8"/>
    <p:sldId id="283" r:id="rId9"/>
    <p:sldId id="259" r:id="rId10"/>
    <p:sldId id="264" r:id="rId11"/>
    <p:sldId id="276" r:id="rId12"/>
    <p:sldId id="285" r:id="rId13"/>
    <p:sldId id="265" r:id="rId14"/>
    <p:sldId id="292" r:id="rId15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onstantia" pitchFamily="18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onstantia" pitchFamily="18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onstantia" pitchFamily="18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onstantia" pitchFamily="18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onstantia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onstantia" pitchFamily="18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onstantia" pitchFamily="18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onstantia" pitchFamily="18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onstantia" pitchFamily="18" charset="0"/>
        <a:ea typeface="新細明體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66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2DF94283-FEA9-421B-A93D-93B4BA78F1AF}" type="datetimeFigureOut">
              <a:rPr lang="zh-TW" altLang="en-US"/>
              <a:pPr>
                <a:defRPr/>
              </a:pPr>
              <a:t>2012/8/9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  <a:endParaRPr lang="zh-TW" altLang="en-US" noProof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54E81FE-1375-40BC-876F-D6C02672E5B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9677496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zh-TW" altLang="en-US" smtClean="0"/>
              <a:t>按一下以編輯母片副標題樣式</a:t>
            </a:r>
            <a:endParaRPr lang="en-US"/>
          </a:p>
        </p:txBody>
      </p:sp>
      <p:sp>
        <p:nvSpPr>
          <p:cNvPr id="4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B6DDD9-C5A6-4B86-8733-75B07DC5E462}" type="datetimeFigureOut">
              <a:rPr lang="zh-TW" altLang="en-US"/>
              <a:pPr>
                <a:defRPr/>
              </a:pPr>
              <a:t>2012/8/9</a:t>
            </a:fld>
            <a:endParaRPr lang="zh-TW" altLang="en-US"/>
          </a:p>
        </p:txBody>
      </p:sp>
      <p:sp>
        <p:nvSpPr>
          <p:cNvPr id="5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F67DA-992D-4EA9-BE33-015681295D0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7900761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日期版面配置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5D4AEE-1136-4637-B50D-696809C59737}" type="datetimeFigureOut">
              <a:rPr lang="zh-TW" altLang="en-US"/>
              <a:pPr>
                <a:defRPr/>
              </a:pPr>
              <a:t>2012/8/9</a:t>
            </a:fld>
            <a:endParaRPr lang="zh-TW" altLang="en-US"/>
          </a:p>
        </p:txBody>
      </p:sp>
      <p:sp>
        <p:nvSpPr>
          <p:cNvPr id="5" name="頁尾版面配置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6395D2-8D00-43E6-B976-2DE62BE8B04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899166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日期版面配置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2B1E0-95CD-46EC-BC7E-08C64BD266DB}" type="datetimeFigureOut">
              <a:rPr lang="zh-TW" altLang="en-US"/>
              <a:pPr>
                <a:defRPr/>
              </a:pPr>
              <a:t>2012/8/9</a:t>
            </a:fld>
            <a:endParaRPr lang="zh-TW" altLang="en-US"/>
          </a:p>
        </p:txBody>
      </p:sp>
      <p:sp>
        <p:nvSpPr>
          <p:cNvPr id="5" name="頁尾版面配置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3C6DAF-3A2C-4A9B-8F3F-1042EDE0354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76867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日期版面配置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2FCAB-9F40-481B-99FE-CDB9C59DF68A}" type="datetimeFigureOut">
              <a:rPr lang="zh-TW" altLang="en-US"/>
              <a:pPr>
                <a:defRPr/>
              </a:pPr>
              <a:t>2012/8/9</a:t>
            </a:fld>
            <a:endParaRPr lang="zh-TW" altLang="en-US"/>
          </a:p>
        </p:txBody>
      </p:sp>
      <p:sp>
        <p:nvSpPr>
          <p:cNvPr id="5" name="頁尾版面配置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A97E4C-769D-432F-835B-0282646B72E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137745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03166D-EFD2-41E8-A277-F9C2B94BB40C}" type="datetimeFigureOut">
              <a:rPr lang="zh-TW" altLang="en-US"/>
              <a:pPr>
                <a:defRPr/>
              </a:pPr>
              <a:t>2012/8/9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1A7DA3-3173-40CF-BCB6-679E8B7272B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2670859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5" name="日期版面配置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DAF9EF-0B93-4B8A-826A-F29B28B4DC5A}" type="datetimeFigureOut">
              <a:rPr lang="zh-TW" altLang="en-US"/>
              <a:pPr>
                <a:defRPr/>
              </a:pPr>
              <a:t>2012/8/9</a:t>
            </a:fld>
            <a:endParaRPr lang="zh-TW" altLang="en-US"/>
          </a:p>
        </p:txBody>
      </p:sp>
      <p:sp>
        <p:nvSpPr>
          <p:cNvPr id="6" name="頁尾版面配置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3DBC52-7C74-4C3E-A960-C2F26ECEA37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097448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日期版面配置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3305EA-5F21-447B-9091-80BD2EE62355}" type="datetimeFigureOut">
              <a:rPr lang="zh-TW" altLang="en-US"/>
              <a:pPr>
                <a:defRPr/>
              </a:pPr>
              <a:t>2012/8/9</a:t>
            </a:fld>
            <a:endParaRPr lang="zh-TW" altLang="en-US"/>
          </a:p>
        </p:txBody>
      </p:sp>
      <p:sp>
        <p:nvSpPr>
          <p:cNvPr id="8" name="頁尾版面配置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B13958-5A1B-48E5-BC70-9F9AD3BE4C3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11773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日期版面配置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31358F-878F-486D-A875-42C5A0FE337C}" type="datetimeFigureOut">
              <a:rPr lang="zh-TW" altLang="en-US"/>
              <a:pPr>
                <a:defRPr/>
              </a:pPr>
              <a:t>2012/8/9</a:t>
            </a:fld>
            <a:endParaRPr lang="zh-TW" altLang="en-US"/>
          </a:p>
        </p:txBody>
      </p:sp>
      <p:sp>
        <p:nvSpPr>
          <p:cNvPr id="4" name="頁尾版面配置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8DDF7A-0695-4589-9F70-8979739B6EE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582693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EE35AE-849E-4231-BC8C-F4B5E3E288FA}" type="datetimeFigureOut">
              <a:rPr lang="zh-TW" altLang="en-US"/>
              <a:pPr>
                <a:defRPr/>
              </a:pPr>
              <a:t>2012/8/9</a:t>
            </a:fld>
            <a:endParaRPr lang="zh-TW" altLang="en-US"/>
          </a:p>
        </p:txBody>
      </p:sp>
      <p:sp>
        <p:nvSpPr>
          <p:cNvPr id="3" name="頁尾版面配置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44760D-E05B-4964-9C1F-AFEE64BC7B92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55855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5" name="日期版面配置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BCD133-0021-44B4-9D22-A553947938D3}" type="datetimeFigureOut">
              <a:rPr lang="zh-TW" altLang="en-US"/>
              <a:pPr>
                <a:defRPr/>
              </a:pPr>
              <a:t>2012/8/9</a:t>
            </a:fld>
            <a:endParaRPr lang="zh-TW" altLang="en-US"/>
          </a:p>
        </p:txBody>
      </p:sp>
      <p:sp>
        <p:nvSpPr>
          <p:cNvPr id="6" name="頁尾版面配置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013F45-89FD-4B0C-A2E1-39FA30A96682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687561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剪去並圓角化單一角落矩形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6" name="直角三角形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7" name="手繪多邊形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zh-TW" altLang="en-US" noProof="0" smtClean="0"/>
              <a:t>按一下圖示以新增圖片</a:t>
            </a:r>
            <a:endParaRPr lang="en-US" noProof="0" dirty="0"/>
          </a:p>
        </p:txBody>
      </p:sp>
      <p:sp>
        <p:nvSpPr>
          <p:cNvPr id="9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227420-071A-4E50-9523-261C8CB4D31B}" type="datetimeFigureOut">
              <a:rPr lang="zh-TW" altLang="en-US"/>
              <a:pPr>
                <a:defRPr/>
              </a:pPr>
              <a:t>2012/8/9</a:t>
            </a:fld>
            <a:endParaRPr lang="zh-TW" altLang="en-US"/>
          </a:p>
        </p:txBody>
      </p:sp>
      <p:sp>
        <p:nvSpPr>
          <p:cNvPr id="10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1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63065B-2662-4C6F-AD67-465ED932031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303627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1028" name="標題版面配置區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  <a:endParaRPr lang="en-US" smtClean="0"/>
          </a:p>
        </p:txBody>
      </p:sp>
      <p:sp>
        <p:nvSpPr>
          <p:cNvPr id="1029" name="文字版面配置區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smtClean="0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9BAA01E5-4EBE-4A11-8684-EDCBA048197F}" type="datetimeFigureOut">
              <a:rPr lang="zh-TW" altLang="en-US"/>
              <a:pPr>
                <a:defRPr/>
              </a:pPr>
              <a:t>2012/8/9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5FB22DDA-26CE-4F47-89E5-F6AE202737C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  <p:grpSp>
        <p:nvGrpSpPr>
          <p:cNvPr id="1033" name="群組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手繪多邊形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13" name="手繪多邊形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797" r:id="rId2"/>
    <p:sldLayoutId id="2147483806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7" r:id="rId9"/>
    <p:sldLayoutId id="2147483803" r:id="rId10"/>
    <p:sldLayoutId id="214748380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ea typeface="微軟正黑體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ea typeface="微軟正黑體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ea typeface="微軟正黑體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ea typeface="微軟正黑體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ea typeface="微軟正黑體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ea typeface="微軟正黑體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ea typeface="微軟正黑體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ea typeface="微軟正黑體" pitchFamily="34" charset="-12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39552" y="2060848"/>
            <a:ext cx="7851648" cy="1656184"/>
          </a:xfrm>
          <a:extLst/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dirty="0" smtClean="0"/>
              <a:t>第一單元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68313" y="4221163"/>
            <a:ext cx="8280400" cy="2357437"/>
          </a:xfrm>
        </p:spPr>
        <p:txBody>
          <a:bodyPr>
            <a:normAutofit/>
          </a:bodyPr>
          <a:lstStyle/>
          <a:p>
            <a:pPr marR="0" algn="ctr" eaLnBrk="1" hangingPunct="1">
              <a:lnSpc>
                <a:spcPct val="80000"/>
              </a:lnSpc>
              <a:defRPr/>
            </a:pPr>
            <a:r>
              <a:rPr lang="zh-TW" altLang="en-US" sz="5000" b="1" dirty="0" smtClean="0">
                <a:solidFill>
                  <a:srgbClr val="F2F2F2"/>
                </a:solidFill>
                <a:effectLst>
                  <a:outerShdw blurRad="38100" dist="38100" dir="2700000" algn="tl">
                    <a:srgbClr val="04617B"/>
                  </a:outerShdw>
                </a:effectLst>
                <a:latin typeface="微軟正黑體" pitchFamily="34" charset="-120"/>
                <a:ea typeface="微軟正黑體" pitchFamily="34" charset="-120"/>
              </a:rPr>
              <a:t>意識自我的存在</a:t>
            </a:r>
            <a:r>
              <a:rPr lang="en-US" altLang="zh-TW" sz="5000" b="1" dirty="0" smtClean="0">
                <a:solidFill>
                  <a:srgbClr val="F2F2F2"/>
                </a:solidFill>
                <a:effectLst>
                  <a:outerShdw blurRad="38100" dist="38100" dir="2700000" algn="tl">
                    <a:srgbClr val="04617B"/>
                  </a:outerShdw>
                </a:effectLst>
                <a:latin typeface="微軟正黑體" pitchFamily="34" charset="-120"/>
                <a:ea typeface="微軟正黑體" pitchFamily="34" charset="-120"/>
              </a:rPr>
              <a:t>--</a:t>
            </a:r>
            <a:r>
              <a:rPr lang="zh-TW" altLang="en-US" sz="5000" b="1" dirty="0" smtClean="0">
                <a:solidFill>
                  <a:srgbClr val="F2F2F2"/>
                </a:solidFill>
                <a:effectLst>
                  <a:outerShdw blurRad="38100" dist="38100" dir="2700000" algn="tl">
                    <a:srgbClr val="04617B"/>
                  </a:outerShdw>
                </a:effectLst>
                <a:latin typeface="微軟正黑體" pitchFamily="34" charset="-120"/>
                <a:ea typeface="微軟正黑體" pitchFamily="34" charset="-120"/>
              </a:rPr>
              <a:t>獨一無二</a:t>
            </a:r>
            <a:endParaRPr lang="en-US" altLang="zh-TW" sz="5000" b="1" dirty="0" smtClean="0">
              <a:solidFill>
                <a:srgbClr val="F2F2F2"/>
              </a:solidFill>
              <a:effectLst>
                <a:outerShdw blurRad="38100" dist="38100" dir="2700000" algn="tl">
                  <a:srgbClr val="04617B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marR="0" eaLnBrk="1" hangingPunct="1">
              <a:lnSpc>
                <a:spcPct val="80000"/>
              </a:lnSpc>
              <a:defRPr/>
            </a:pPr>
            <a:endParaRPr lang="en-US" altLang="zh-TW" sz="2000" b="1" dirty="0" smtClean="0">
              <a:solidFill>
                <a:srgbClr val="F2F2F2"/>
              </a:solidFill>
              <a:effectLst>
                <a:outerShdw blurRad="38100" dist="38100" dir="2700000" algn="tl">
                  <a:srgbClr val="04617B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marR="0" algn="l" eaLnBrk="1" hangingPunct="1">
              <a:lnSpc>
                <a:spcPct val="80000"/>
              </a:lnSpc>
              <a:defRPr/>
            </a:pPr>
            <a:endParaRPr lang="en-US" altLang="zh-TW" sz="2000" dirty="0" smtClean="0">
              <a:solidFill>
                <a:srgbClr val="F2F2F2"/>
              </a:solidFill>
              <a:effectLst>
                <a:outerShdw blurRad="38100" dist="38100" dir="2700000" algn="tl">
                  <a:srgbClr val="04617B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marR="0" eaLnBrk="1" hangingPunct="1">
              <a:lnSpc>
                <a:spcPct val="80000"/>
              </a:lnSpc>
              <a:defRPr/>
            </a:pPr>
            <a:r>
              <a:rPr lang="zh-TW" altLang="en-US" sz="2000" dirty="0" smtClean="0">
                <a:solidFill>
                  <a:srgbClr val="F2F2F2"/>
                </a:solidFill>
                <a:effectLst>
                  <a:outerShdw blurRad="38100" dist="38100" dir="2700000" algn="tl">
                    <a:srgbClr val="04617B"/>
                  </a:outerShdw>
                </a:effectLst>
                <a:latin typeface="微軟正黑體" pitchFamily="34" charset="-120"/>
                <a:ea typeface="微軟正黑體" pitchFamily="34" charset="-120"/>
              </a:rPr>
              <a:t>   </a:t>
            </a:r>
            <a:endParaRPr lang="en-US" altLang="zh-TW" sz="2000" dirty="0" smtClean="0">
              <a:solidFill>
                <a:srgbClr val="F2F2F2"/>
              </a:solidFill>
              <a:effectLst>
                <a:outerShdw blurRad="38100" dist="38100" dir="2700000" algn="tl">
                  <a:srgbClr val="04617B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marR="0" eaLnBrk="1" hangingPunct="1">
              <a:lnSpc>
                <a:spcPct val="80000"/>
              </a:lnSpc>
              <a:defRPr/>
            </a:pPr>
            <a:endParaRPr lang="en-US" altLang="zh-TW" sz="2000" dirty="0" smtClean="0">
              <a:solidFill>
                <a:srgbClr val="F2F2F2"/>
              </a:solidFill>
              <a:effectLst>
                <a:outerShdw blurRad="38100" dist="38100" dir="2700000" algn="tl">
                  <a:srgbClr val="04617B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marR="0" eaLnBrk="1" hangingPunct="1">
              <a:lnSpc>
                <a:spcPct val="80000"/>
              </a:lnSpc>
              <a:defRPr/>
            </a:pPr>
            <a:r>
              <a:rPr lang="zh-TW" altLang="en-US" sz="2000" dirty="0" smtClean="0">
                <a:solidFill>
                  <a:srgbClr val="F2F2F2"/>
                </a:solidFill>
                <a:effectLst>
                  <a:outerShdw blurRad="38100" dist="38100" dir="2700000" algn="tl">
                    <a:srgbClr val="04617B"/>
                  </a:outerShdw>
                </a:effectLst>
                <a:latin typeface="微軟正黑體" pitchFamily="34" charset="-120"/>
                <a:ea typeface="微軟正黑體" pitchFamily="34" charset="-120"/>
              </a:rPr>
              <a:t> 第</a:t>
            </a:r>
            <a:r>
              <a:rPr lang="en-US" altLang="zh-TW" sz="2000" dirty="0" smtClean="0">
                <a:solidFill>
                  <a:srgbClr val="F2F2F2"/>
                </a:solidFill>
                <a:effectLst>
                  <a:outerShdw blurRad="38100" dist="38100" dir="2700000" algn="tl">
                    <a:srgbClr val="04617B"/>
                  </a:outerShdw>
                </a:effectLst>
                <a:latin typeface="微軟正黑體" pitchFamily="34" charset="-120"/>
                <a:ea typeface="微軟正黑體" pitchFamily="34" charset="-120"/>
              </a:rPr>
              <a:t>3</a:t>
            </a:r>
            <a:r>
              <a:rPr lang="zh-TW" altLang="en-US" sz="2000" dirty="0" smtClean="0">
                <a:solidFill>
                  <a:srgbClr val="F2F2F2"/>
                </a:solidFill>
                <a:effectLst>
                  <a:outerShdw blurRad="38100" dist="38100" dir="2700000" algn="tl">
                    <a:srgbClr val="04617B"/>
                  </a:outerShdw>
                </a:effectLst>
                <a:latin typeface="微軟正黑體" pitchFamily="34" charset="-120"/>
                <a:ea typeface="微軟正黑體" pitchFamily="34" charset="-120"/>
              </a:rPr>
              <a:t>週</a:t>
            </a:r>
            <a:endParaRPr lang="en-US" altLang="zh-TW" sz="2000" dirty="0" smtClean="0">
              <a:solidFill>
                <a:srgbClr val="F2F2F2"/>
              </a:solidFill>
              <a:effectLst>
                <a:outerShdw blurRad="38100" dist="38100" dir="2700000" algn="tl">
                  <a:srgbClr val="04617B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marR="0" eaLnBrk="1" hangingPunct="1">
              <a:lnSpc>
                <a:spcPct val="80000"/>
              </a:lnSpc>
              <a:defRPr/>
            </a:pPr>
            <a:endParaRPr lang="zh-TW" altLang="en-US" sz="4200" b="1" dirty="0" smtClean="0">
              <a:solidFill>
                <a:srgbClr val="F2F2F2"/>
              </a:solidFill>
              <a:effectLst>
                <a:outerShdw blurRad="38100" dist="38100" dir="2700000" algn="tl">
                  <a:srgbClr val="04617B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5124" name="矩形 4"/>
          <p:cNvSpPr>
            <a:spLocks noChangeArrowheads="1"/>
          </p:cNvSpPr>
          <p:nvPr/>
        </p:nvSpPr>
        <p:spPr bwMode="auto">
          <a:xfrm>
            <a:off x="539750" y="2205038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kumimoji="0"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1547664" y="1285860"/>
            <a:ext cx="7024864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4400" b="1" dirty="0">
                <a:ln w="18415" cmpd="sng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ea"/>
                <a:ea typeface="+mj-ea"/>
              </a:rPr>
              <a:t>閱讀生命</a:t>
            </a:r>
            <a:r>
              <a:rPr kumimoji="0" lang="en-US" altLang="zh-TW" sz="4400" b="1" dirty="0">
                <a:ln w="18415" cmpd="sng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ea"/>
                <a:ea typeface="+mj-ea"/>
              </a:rPr>
              <a:t>‧</a:t>
            </a:r>
            <a:r>
              <a:rPr kumimoji="0" lang="zh-TW" altLang="en-US" sz="4400" b="1" dirty="0">
                <a:ln w="18415" cmpd="sng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ea"/>
                <a:ea typeface="+mj-ea"/>
              </a:rPr>
              <a:t>心靈書寫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標題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009650"/>
          </a:xfrm>
        </p:spPr>
        <p:txBody>
          <a:bodyPr/>
          <a:lstStyle/>
          <a:p>
            <a:pPr eaLnBrk="1" hangingPunct="1"/>
            <a:r>
              <a:rPr lang="zh-TW" altLang="en-US" sz="4800" b="1" smtClean="0"/>
              <a:t>表格化與標籤化的人生</a:t>
            </a:r>
            <a:r>
              <a:rPr lang="en-US" altLang="zh-TW" sz="4800" b="1" smtClean="0"/>
              <a:t>…</a:t>
            </a:r>
            <a:endParaRPr lang="zh-TW" altLang="en-US" sz="4800" b="1" smtClean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8313" y="2143125"/>
            <a:ext cx="8229600" cy="5170488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zh-TW" altLang="en-US" sz="4000" b="1" dirty="0" smtClean="0">
                <a:solidFill>
                  <a:srgbClr val="FF0000"/>
                </a:solidFill>
                <a:latin typeface="+mj-ea"/>
                <a:ea typeface="+mj-ea"/>
              </a:rPr>
              <a:t>所有的問題只有簡答模式</a:t>
            </a:r>
            <a:r>
              <a:rPr lang="en-US" altLang="zh-TW" sz="4000" b="1" dirty="0" smtClean="0">
                <a:solidFill>
                  <a:srgbClr val="FF0000"/>
                </a:solidFill>
                <a:latin typeface="+mj-ea"/>
                <a:ea typeface="+mj-ea"/>
              </a:rPr>
              <a:t>---</a:t>
            </a:r>
          </a:p>
          <a:p>
            <a:pPr marL="274320" indent="-274320" eaLnBrk="1" fontAlgn="auto" hangingPunct="1">
              <a:spcBef>
                <a:spcPts val="1200"/>
              </a:spcBef>
              <a:spcAft>
                <a:spcPts val="120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在有限的空間中做出絕對肯定的回答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填填寫寫，彷彿從未和自己交談過</a:t>
            </a:r>
            <a:r>
              <a:rPr lang="en-US" altLang="zh-TW" sz="3600" dirty="0" smtClean="0">
                <a:latin typeface="標楷體" pitchFamily="65" charset="-120"/>
                <a:ea typeface="標楷體" pitchFamily="65" charset="-120"/>
              </a:rPr>
              <a:t>…</a:t>
            </a: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zh-TW" altLang="en-US" sz="2800" b="1" dirty="0" smtClean="0">
              <a:solidFill>
                <a:srgbClr val="0070C0"/>
              </a:solidFill>
              <a:latin typeface="+mj-ea"/>
              <a:ea typeface="+mj-ea"/>
            </a:endParaRP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zh-TW" altLang="en-US" dirty="0">
              <a:latin typeface="+mj-ea"/>
              <a:ea typeface="+mj-ea"/>
            </a:endParaRPr>
          </a:p>
        </p:txBody>
      </p:sp>
      <p:pic>
        <p:nvPicPr>
          <p:cNvPr id="14340" name="圖片 3" descr="認真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0063" y="4724400"/>
            <a:ext cx="2071687" cy="194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/>
          <p:nvPr/>
        </p:nvSpPr>
        <p:spPr>
          <a:xfrm>
            <a:off x="4356100" y="6199188"/>
            <a:ext cx="4176713" cy="369887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b="1" dirty="0">
                <a:solidFill>
                  <a:schemeClr val="accent1"/>
                </a:solidFill>
                <a:latin typeface="+mj-ea"/>
                <a:ea typeface="+mj-ea"/>
              </a:rPr>
              <a:t>到達詩的反面：讀辛波絲卡</a:t>
            </a:r>
            <a:r>
              <a:rPr kumimoji="0" lang="en-US" altLang="zh-TW" b="1" dirty="0">
                <a:solidFill>
                  <a:schemeClr val="accent1"/>
                </a:solidFill>
                <a:latin typeface="+mj-ea"/>
                <a:ea typeface="+mj-ea"/>
              </a:rPr>
              <a:t>〈</a:t>
            </a:r>
            <a:r>
              <a:rPr kumimoji="0" lang="zh-TW" altLang="en-US" b="1" dirty="0">
                <a:solidFill>
                  <a:schemeClr val="accent1"/>
                </a:solidFill>
                <a:latin typeface="+mj-ea"/>
                <a:ea typeface="+mj-ea"/>
              </a:rPr>
              <a:t>寫履歷表</a:t>
            </a:r>
            <a:r>
              <a:rPr kumimoji="0" lang="en-US" altLang="zh-TW" b="1" dirty="0">
                <a:solidFill>
                  <a:schemeClr val="accent1"/>
                </a:solidFill>
                <a:latin typeface="+mj-ea"/>
                <a:ea typeface="+mj-ea"/>
              </a:rPr>
              <a:t>〉</a:t>
            </a:r>
            <a:endParaRPr kumimoji="0" lang="zh-TW" altLang="en-US" dirty="0">
              <a:latin typeface="+mj-ea"/>
              <a:ea typeface="+mj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8313" y="928688"/>
            <a:ext cx="8289925" cy="11430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zh-TW" altLang="en-US" sz="4000" dirty="0" smtClean="0">
                <a:latin typeface="+mj-ea"/>
                <a:ea typeface="+mj-ea"/>
              </a:rPr>
              <a:t>為什麼我們的</a:t>
            </a:r>
            <a:r>
              <a:rPr lang="zh-TW" altLang="en-US" sz="6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過程 </a:t>
            </a:r>
            <a:r>
              <a:rPr lang="zh-TW" altLang="en-US" sz="4000" dirty="0" smtClean="0">
                <a:latin typeface="+mj-ea"/>
                <a:ea typeface="+mj-ea"/>
              </a:rPr>
              <a:t>都被忽略了呢？</a:t>
            </a:r>
            <a:endParaRPr lang="en-US" altLang="zh-TW" sz="4000" dirty="0" smtClean="0">
              <a:latin typeface="+mj-ea"/>
              <a:ea typeface="+mj-ea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zh-TW" altLang="en-US" sz="2700" dirty="0">
              <a:latin typeface="+mj-ea"/>
              <a:ea typeface="+mj-ea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1619250" y="3068638"/>
            <a:ext cx="1323975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風景</a:t>
            </a:r>
          </a:p>
        </p:txBody>
      </p:sp>
      <p:sp>
        <p:nvSpPr>
          <p:cNvPr id="5" name="文字方塊 4"/>
          <p:cNvSpPr txBox="1"/>
          <p:nvPr/>
        </p:nvSpPr>
        <p:spPr>
          <a:xfrm>
            <a:off x="3143250" y="3068638"/>
            <a:ext cx="1285875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記憶</a:t>
            </a:r>
          </a:p>
        </p:txBody>
      </p:sp>
      <p:sp>
        <p:nvSpPr>
          <p:cNvPr id="6" name="文字方塊 5"/>
          <p:cNvSpPr txBox="1"/>
          <p:nvPr/>
        </p:nvSpPr>
        <p:spPr>
          <a:xfrm>
            <a:off x="4716463" y="3068638"/>
            <a:ext cx="1223962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原因</a:t>
            </a:r>
          </a:p>
        </p:txBody>
      </p:sp>
      <p:sp>
        <p:nvSpPr>
          <p:cNvPr id="7" name="文字方塊 6"/>
          <p:cNvSpPr txBox="1"/>
          <p:nvPr/>
        </p:nvSpPr>
        <p:spPr>
          <a:xfrm>
            <a:off x="6227763" y="3068638"/>
            <a:ext cx="1584325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手段</a:t>
            </a:r>
          </a:p>
        </p:txBody>
      </p:sp>
      <p:sp>
        <p:nvSpPr>
          <p:cNvPr id="8" name="文字方塊 7"/>
          <p:cNvSpPr txBox="1">
            <a:spLocks noChangeArrowheads="1"/>
          </p:cNvSpPr>
          <p:nvPr/>
        </p:nvSpPr>
        <p:spPr bwMode="auto">
          <a:xfrm>
            <a:off x="360363" y="4283075"/>
            <a:ext cx="89979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kumimoji="0" lang="zh-TW" altLang="en-US" sz="3600">
                <a:latin typeface="標楷體" pitchFamily="65" charset="-120"/>
                <a:ea typeface="標楷體" pitchFamily="65" charset="-120"/>
              </a:rPr>
              <a:t>有很多事情更勝過你在教室內學到的東西</a:t>
            </a:r>
            <a:endParaRPr kumimoji="0" lang="en-US" altLang="zh-TW" sz="360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9" name="文字方塊 8"/>
          <p:cNvSpPr txBox="1">
            <a:spLocks noChangeArrowheads="1"/>
          </p:cNvSpPr>
          <p:nvPr/>
        </p:nvSpPr>
        <p:spPr bwMode="auto">
          <a:xfrm>
            <a:off x="2000250" y="5000625"/>
            <a:ext cx="530701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9pPr>
          </a:lstStyle>
          <a:p>
            <a:pPr algn="ctr" eaLnBrk="1" hangingPunct="1"/>
            <a:r>
              <a:rPr kumimoji="0" lang="zh-TW" altLang="en-US" sz="3600">
                <a:latin typeface="標楷體" pitchFamily="65" charset="-120"/>
                <a:ea typeface="標楷體" pitchFamily="65" charset="-120"/>
              </a:rPr>
              <a:t>都不在表格的勢力範圍</a:t>
            </a:r>
          </a:p>
        </p:txBody>
      </p:sp>
      <p:sp>
        <p:nvSpPr>
          <p:cNvPr id="10" name="矩形 9"/>
          <p:cNvSpPr/>
          <p:nvPr/>
        </p:nvSpPr>
        <p:spPr>
          <a:xfrm>
            <a:off x="4284663" y="6199188"/>
            <a:ext cx="4248150" cy="369887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b="1" dirty="0">
                <a:solidFill>
                  <a:schemeClr val="accent1"/>
                </a:solidFill>
                <a:latin typeface="+mj-ea"/>
                <a:ea typeface="+mj-ea"/>
              </a:rPr>
              <a:t>到達詩的反面：讀辛波絲卡</a:t>
            </a:r>
            <a:r>
              <a:rPr kumimoji="0" lang="en-US" altLang="zh-TW" b="1" dirty="0">
                <a:solidFill>
                  <a:schemeClr val="accent1"/>
                </a:solidFill>
                <a:latin typeface="+mj-ea"/>
                <a:ea typeface="+mj-ea"/>
              </a:rPr>
              <a:t>〈</a:t>
            </a:r>
            <a:r>
              <a:rPr kumimoji="0" lang="zh-TW" altLang="en-US" b="1" dirty="0">
                <a:solidFill>
                  <a:schemeClr val="accent1"/>
                </a:solidFill>
                <a:latin typeface="+mj-ea"/>
                <a:ea typeface="+mj-ea"/>
              </a:rPr>
              <a:t>寫履歷表</a:t>
            </a:r>
            <a:r>
              <a:rPr kumimoji="0" lang="en-US" altLang="zh-TW" b="1" dirty="0">
                <a:solidFill>
                  <a:schemeClr val="accent1"/>
                </a:solidFill>
                <a:latin typeface="+mj-ea"/>
                <a:ea typeface="+mj-ea"/>
              </a:rPr>
              <a:t>〉</a:t>
            </a:r>
            <a:endParaRPr kumimoji="0" lang="zh-TW" altLang="en-US" dirty="0">
              <a:latin typeface="+mj-ea"/>
              <a:ea typeface="+mj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圖片 14" descr="IMG_929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20727207">
            <a:off x="0" y="2000240"/>
            <a:ext cx="6719576" cy="447046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20733140">
            <a:off x="134938" y="1049338"/>
            <a:ext cx="5465762" cy="10080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dirty="0" smtClean="0">
                <a:solidFill>
                  <a:srgbClr val="FF0000"/>
                </a:solidFill>
                <a:latin typeface="+mj-ea"/>
              </a:rPr>
              <a:t>草坪上曬到的太陽</a:t>
            </a:r>
            <a:endParaRPr lang="zh-TW" altLang="en-US" dirty="0"/>
          </a:p>
        </p:txBody>
      </p:sp>
      <p:sp>
        <p:nvSpPr>
          <p:cNvPr id="7" name="矩形 6"/>
          <p:cNvSpPr/>
          <p:nvPr/>
        </p:nvSpPr>
        <p:spPr>
          <a:xfrm rot="838828">
            <a:off x="4225925" y="2062163"/>
            <a:ext cx="4724400" cy="9239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kumimoji="0" lang="zh-TW" altLang="en-US" sz="5400" dirty="0">
                <a:latin typeface="+mj-ea"/>
                <a:ea typeface="+mj-ea"/>
                <a:cs typeface="+mj-cs"/>
              </a:rPr>
              <a:t>與</a:t>
            </a:r>
            <a:r>
              <a:rPr kumimoji="0" lang="zh-TW" altLang="en-US" sz="5000" dirty="0">
                <a:latin typeface="+mj-ea"/>
                <a:ea typeface="+mj-ea"/>
                <a:cs typeface="+mj-cs"/>
              </a:rPr>
              <a:t>朋友間的相處</a:t>
            </a:r>
          </a:p>
        </p:txBody>
      </p:sp>
      <p:grpSp>
        <p:nvGrpSpPr>
          <p:cNvPr id="10" name="群組 9"/>
          <p:cNvGrpSpPr>
            <a:grpSpLocks/>
          </p:cNvGrpSpPr>
          <p:nvPr/>
        </p:nvGrpSpPr>
        <p:grpSpPr bwMode="auto">
          <a:xfrm rot="813479">
            <a:off x="4137025" y="2794000"/>
            <a:ext cx="3744913" cy="4721225"/>
            <a:chOff x="2428860" y="2714620"/>
            <a:chExt cx="3000396" cy="3929090"/>
          </a:xfrm>
        </p:grpSpPr>
        <p:sp>
          <p:nvSpPr>
            <p:cNvPr id="9" name="矩形 8"/>
            <p:cNvSpPr/>
            <p:nvPr/>
          </p:nvSpPr>
          <p:spPr>
            <a:xfrm>
              <a:off x="2428860" y="2714620"/>
              <a:ext cx="3000396" cy="392909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/>
            </a:p>
          </p:txBody>
        </p:sp>
        <p:pic>
          <p:nvPicPr>
            <p:cNvPr id="16393" name="圖片 7" descr="294138_284127538268929_100000150564238_1378538_2045774157_n.jp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00298" y="2786058"/>
              <a:ext cx="2857500" cy="381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1" name="文字方塊 10"/>
          <p:cNvSpPr txBox="1"/>
          <p:nvPr/>
        </p:nvSpPr>
        <p:spPr>
          <a:xfrm>
            <a:off x="2484438" y="125413"/>
            <a:ext cx="4679950" cy="8604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5000" dirty="0">
                <a:solidFill>
                  <a:srgbClr val="FF0000"/>
                </a:solidFill>
                <a:latin typeface="+mj-ea"/>
                <a:ea typeface="+mj-ea"/>
              </a:rPr>
              <a:t>一起去看的晚霞</a:t>
            </a:r>
          </a:p>
        </p:txBody>
      </p:sp>
      <p:pic>
        <p:nvPicPr>
          <p:cNvPr id="16" name="圖片 15" descr="261489_117001168391098_100002436477558_143782_4856090_n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71538" y="857232"/>
            <a:ext cx="7715304" cy="514353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圖片 3" descr="禁止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28688" y="2071688"/>
            <a:ext cx="2000250" cy="271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標題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923925"/>
          </a:xfrm>
        </p:spPr>
        <p:txBody>
          <a:bodyPr/>
          <a:lstStyle/>
          <a:p>
            <a:pPr algn="ctr" eaLnBrk="1" hangingPunct="1"/>
            <a:r>
              <a:rPr lang="zh-TW" altLang="en-US" sz="4800" b="1" smtClean="0"/>
              <a:t>我們所想要抵達的世界是</a:t>
            </a:r>
            <a:r>
              <a:rPr lang="en-US" altLang="zh-TW" sz="4800" b="1" smtClean="0"/>
              <a:t>…</a:t>
            </a:r>
            <a:endParaRPr lang="zh-TW" altLang="en-US" sz="4800" b="1" smtClean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388" y="1844675"/>
            <a:ext cx="8964612" cy="4752975"/>
          </a:xfrm>
        </p:spPr>
        <p:txBody>
          <a:bodyPr>
            <a:normAutofit/>
          </a:bodyPr>
          <a:lstStyle/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zh-TW" altLang="en-US" sz="4400" b="1" dirty="0" smtClean="0">
                <a:solidFill>
                  <a:srgbClr val="FF0000"/>
                </a:solidFill>
                <a:latin typeface="+mj-ea"/>
                <a:ea typeface="+mj-ea"/>
              </a:rPr>
              <a:t>解放</a:t>
            </a:r>
            <a:endParaRPr lang="en-US" altLang="zh-TW" sz="4400" b="1" dirty="0" smtClean="0">
              <a:solidFill>
                <a:srgbClr val="FF0000"/>
              </a:solidFill>
              <a:latin typeface="+mj-ea"/>
              <a:ea typeface="+mj-ea"/>
            </a:endParaRP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zh-TW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表格線條</a:t>
            </a:r>
            <a:endParaRPr lang="en-US" altLang="zh-TW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zh-TW" altLang="en-US" sz="4400" b="1" dirty="0" smtClean="0">
                <a:solidFill>
                  <a:srgbClr val="FF0000"/>
                </a:solidFill>
                <a:latin typeface="+mj-ea"/>
                <a:ea typeface="+mj-ea"/>
              </a:rPr>
              <a:t>去除</a:t>
            </a:r>
            <a:endParaRPr lang="en-US" altLang="zh-TW" sz="4400" b="1" dirty="0" smtClean="0">
              <a:solidFill>
                <a:srgbClr val="FF0000"/>
              </a:solidFill>
              <a:latin typeface="+mj-ea"/>
              <a:ea typeface="+mj-ea"/>
            </a:endParaRP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zh-TW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規定好的選項</a:t>
            </a:r>
            <a:endParaRPr lang="en-US" altLang="zh-TW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zh-TW" altLang="en-US" sz="4400" b="1" dirty="0" smtClean="0">
                <a:solidFill>
                  <a:srgbClr val="FF0000"/>
                </a:solidFill>
                <a:latin typeface="+mj-ea"/>
                <a:ea typeface="+mj-ea"/>
              </a:rPr>
              <a:t>運用</a:t>
            </a:r>
            <a:endParaRPr lang="en-US" altLang="zh-TW" sz="4400" b="1" dirty="0" smtClean="0">
              <a:solidFill>
                <a:srgbClr val="FF0000"/>
              </a:solidFill>
              <a:latin typeface="+mj-ea"/>
              <a:ea typeface="+mj-ea"/>
            </a:endParaRP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zh-TW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描述、抒發來表現</a:t>
            </a:r>
            <a:endParaRPr lang="en-US" altLang="zh-TW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4427538" y="6199188"/>
            <a:ext cx="4105275" cy="369887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b="1" dirty="0">
                <a:solidFill>
                  <a:schemeClr val="accent1"/>
                </a:solidFill>
                <a:latin typeface="+mj-ea"/>
                <a:ea typeface="+mj-ea"/>
              </a:rPr>
              <a:t>到達詩的反面：讀辛波絲卡</a:t>
            </a:r>
            <a:r>
              <a:rPr kumimoji="0" lang="en-US" altLang="zh-TW" b="1" dirty="0">
                <a:solidFill>
                  <a:schemeClr val="accent1"/>
                </a:solidFill>
                <a:latin typeface="+mj-ea"/>
                <a:ea typeface="+mj-ea"/>
              </a:rPr>
              <a:t>〈</a:t>
            </a:r>
            <a:r>
              <a:rPr kumimoji="0" lang="zh-TW" altLang="en-US" b="1" dirty="0">
                <a:solidFill>
                  <a:schemeClr val="accent1"/>
                </a:solidFill>
                <a:latin typeface="+mj-ea"/>
                <a:ea typeface="+mj-ea"/>
              </a:rPr>
              <a:t>寫履歷表</a:t>
            </a:r>
            <a:r>
              <a:rPr kumimoji="0" lang="en-US" altLang="zh-TW" b="1" dirty="0">
                <a:solidFill>
                  <a:schemeClr val="accent1"/>
                </a:solidFill>
                <a:latin typeface="+mj-ea"/>
                <a:ea typeface="+mn-ea"/>
              </a:rPr>
              <a:t>〉</a:t>
            </a:r>
            <a:endParaRPr kumimoji="0" lang="zh-TW" altLang="en-US" dirty="0">
              <a:latin typeface="+mn-lt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圖片 3" descr="勾選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6108"/>
          <a:stretch>
            <a:fillRect/>
          </a:stretch>
        </p:blipFill>
        <p:spPr bwMode="auto">
          <a:xfrm>
            <a:off x="6858000" y="2924175"/>
            <a:ext cx="2286000" cy="302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5" name="標題 1"/>
          <p:cNvSpPr>
            <a:spLocks noGrp="1"/>
          </p:cNvSpPr>
          <p:nvPr>
            <p:ph type="title"/>
          </p:nvPr>
        </p:nvSpPr>
        <p:spPr>
          <a:xfrm>
            <a:off x="457200" y="785813"/>
            <a:ext cx="8229600" cy="1143000"/>
          </a:xfrm>
        </p:spPr>
        <p:txBody>
          <a:bodyPr/>
          <a:lstStyle/>
          <a:p>
            <a:pPr eaLnBrk="1" hangingPunct="1"/>
            <a:endParaRPr lang="zh-TW" altLang="en-US" smtClean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700213"/>
            <a:ext cx="8329613" cy="4624387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zh-TW" alt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選項與表格</a:t>
            </a:r>
            <a:endParaRPr lang="en-US" altLang="zh-TW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zh-TW" alt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它並不在意你的經過</a:t>
            </a:r>
            <a:endParaRPr lang="en-US" altLang="zh-TW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zh-TW" alt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你也沒有完全表達的空間</a:t>
            </a:r>
            <a:endParaRPr lang="en-US" altLang="zh-TW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zh-TW" alt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去除這些</a:t>
            </a:r>
            <a:endParaRPr lang="en-US" altLang="zh-TW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zh-TW" alt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讓生命在眾多必然與偶然中發展</a:t>
            </a:r>
            <a:endParaRPr lang="en-US" altLang="zh-TW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zh-TW" alt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而非勾選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2517775" y="6199188"/>
            <a:ext cx="6015038" cy="3698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b="1" dirty="0">
                <a:solidFill>
                  <a:schemeClr val="accent1"/>
                </a:solidFill>
                <a:latin typeface="+mj-ea"/>
                <a:ea typeface="+mj-ea"/>
              </a:rPr>
              <a:t>到達詩的反面：讀辛波絲卡</a:t>
            </a:r>
            <a:r>
              <a:rPr kumimoji="0" lang="en-US" altLang="zh-TW" b="1" dirty="0">
                <a:solidFill>
                  <a:schemeClr val="accent1"/>
                </a:solidFill>
                <a:latin typeface="+mj-ea"/>
                <a:ea typeface="+mj-ea"/>
              </a:rPr>
              <a:t>〈</a:t>
            </a:r>
            <a:r>
              <a:rPr kumimoji="0" lang="zh-TW" altLang="en-US" b="1" dirty="0">
                <a:solidFill>
                  <a:schemeClr val="accent1"/>
                </a:solidFill>
                <a:latin typeface="+mj-ea"/>
                <a:ea typeface="+mj-ea"/>
              </a:rPr>
              <a:t>寫履歷表</a:t>
            </a:r>
            <a:r>
              <a:rPr kumimoji="0" lang="en-US" altLang="zh-TW" b="1" dirty="0">
                <a:solidFill>
                  <a:schemeClr val="accent1"/>
                </a:solidFill>
                <a:latin typeface="+mj-ea"/>
                <a:ea typeface="+mj-ea"/>
              </a:rPr>
              <a:t>〉</a:t>
            </a:r>
            <a:endParaRPr kumimoji="0" lang="zh-TW" altLang="en-US" dirty="0">
              <a:latin typeface="+mj-ea"/>
              <a:ea typeface="+mj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閱讀篇章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147" name="內容版面配置區 2"/>
          <p:cNvSpPr>
            <a:spLocks noGrp="1"/>
          </p:cNvSpPr>
          <p:nvPr>
            <p:ph idx="1"/>
          </p:nvPr>
        </p:nvSpPr>
        <p:spPr>
          <a:xfrm>
            <a:off x="457200" y="2214563"/>
            <a:ext cx="8229600" cy="4110037"/>
          </a:xfrm>
        </p:spPr>
        <p:txBody>
          <a:bodyPr/>
          <a:lstStyle/>
          <a:p>
            <a:pPr eaLnBrk="1" hangingPunct="1">
              <a:spcBef>
                <a:spcPts val="1200"/>
              </a:spcBef>
              <a:spcAft>
                <a:spcPts val="1200"/>
              </a:spcAft>
            </a:pPr>
            <a:r>
              <a:rPr lang="zh-TW" altLang="en-US" sz="4000" smtClean="0">
                <a:latin typeface="標楷體" pitchFamily="65" charset="-120"/>
                <a:ea typeface="標楷體" pitchFamily="65" charset="-120"/>
              </a:rPr>
              <a:t>楊佳嫻：到達詩的反面：</a:t>
            </a:r>
            <a:endParaRPr lang="en-US" altLang="zh-TW" sz="4000" smtClean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spcBef>
                <a:spcPts val="1200"/>
              </a:spcBef>
              <a:spcAft>
                <a:spcPts val="1200"/>
              </a:spcAft>
              <a:buFont typeface="Wingdings 2" pitchFamily="18" charset="2"/>
              <a:buNone/>
            </a:pPr>
            <a:r>
              <a:rPr lang="en-US" altLang="zh-TW" sz="4000" smtClean="0">
                <a:latin typeface="標楷體" pitchFamily="65" charset="-120"/>
                <a:ea typeface="標楷體" pitchFamily="65" charset="-120"/>
              </a:rPr>
              <a:t>         </a:t>
            </a:r>
            <a:r>
              <a:rPr lang="zh-TW" altLang="en-US" sz="4000" smtClean="0">
                <a:latin typeface="標楷體" pitchFamily="65" charset="-120"/>
                <a:ea typeface="標楷體" pitchFamily="65" charset="-120"/>
              </a:rPr>
              <a:t>讀辛波絲卡</a:t>
            </a:r>
            <a:r>
              <a:rPr lang="en-US" altLang="zh-TW" sz="4000" smtClean="0">
                <a:latin typeface="標楷體" pitchFamily="65" charset="-120"/>
                <a:ea typeface="標楷體" pitchFamily="65" charset="-120"/>
              </a:rPr>
              <a:t>〈</a:t>
            </a:r>
            <a:r>
              <a:rPr lang="zh-TW" altLang="en-US" sz="4000" smtClean="0">
                <a:latin typeface="標楷體" pitchFamily="65" charset="-120"/>
                <a:ea typeface="標楷體" pitchFamily="65" charset="-120"/>
              </a:rPr>
              <a:t>寫履歷表</a:t>
            </a:r>
            <a:r>
              <a:rPr lang="en-US" altLang="zh-TW" sz="4000" smtClean="0">
                <a:latin typeface="標楷體" pitchFamily="65" charset="-120"/>
                <a:ea typeface="標楷體" pitchFamily="65" charset="-120"/>
              </a:rPr>
              <a:t>〉</a:t>
            </a:r>
          </a:p>
          <a:p>
            <a:pPr eaLnBrk="1" hangingPunct="1">
              <a:spcBef>
                <a:spcPts val="1200"/>
              </a:spcBef>
              <a:spcAft>
                <a:spcPts val="1200"/>
              </a:spcAft>
            </a:pPr>
            <a:r>
              <a:rPr lang="zh-TW" altLang="en-US" sz="4000" smtClean="0">
                <a:latin typeface="標楷體" pitchFamily="65" charset="-120"/>
                <a:ea typeface="標楷體" pitchFamily="65" charset="-120"/>
              </a:rPr>
              <a:t>張愛玲：我的天才夢</a:t>
            </a:r>
            <a:endParaRPr lang="en-US" altLang="zh-TW" sz="4000" smtClean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spcBef>
                <a:spcPts val="1200"/>
              </a:spcBef>
              <a:spcAft>
                <a:spcPts val="1200"/>
              </a:spcAft>
            </a:pPr>
            <a:r>
              <a:rPr lang="zh-TW" altLang="en-US" sz="4000" smtClean="0">
                <a:latin typeface="標楷體" pitchFamily="65" charset="-120"/>
                <a:ea typeface="標楷體" pitchFamily="65" charset="-120"/>
              </a:rPr>
              <a:t>楊茂秀：紅茜與狐狸</a:t>
            </a:r>
            <a:endParaRPr lang="en-US" altLang="zh-TW" sz="4000" smtClean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圖片 4" descr="思考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29188" y="1785938"/>
            <a:ext cx="4214812" cy="490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行前思考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40386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zh-TW" altLang="en-US" sz="4400" b="1" dirty="0" smtClean="0">
                <a:latin typeface="+mj-ea"/>
                <a:ea typeface="+mj-ea"/>
              </a:rPr>
              <a:t>我是誰？</a:t>
            </a:r>
            <a:endParaRPr lang="en-US" altLang="zh-TW" sz="4400" b="1" dirty="0" smtClean="0">
              <a:latin typeface="+mj-ea"/>
              <a:ea typeface="+mj-ea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zh-TW" altLang="en-US" sz="4400" b="1" dirty="0" smtClean="0">
                <a:latin typeface="+mj-ea"/>
                <a:ea typeface="+mj-ea"/>
              </a:rPr>
              <a:t>如果有我，</a:t>
            </a:r>
            <a:endParaRPr lang="en-US" altLang="zh-TW" sz="4400" b="1" dirty="0" smtClean="0">
              <a:latin typeface="+mj-ea"/>
              <a:ea typeface="+mj-ea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zh-TW" altLang="en-US" sz="4400" b="1" dirty="0" smtClean="0">
                <a:latin typeface="+mj-ea"/>
                <a:ea typeface="+mj-ea"/>
              </a:rPr>
              <a:t>有幾個我？</a:t>
            </a:r>
            <a:endParaRPr lang="en-US" altLang="zh-TW" sz="4400" b="1" dirty="0" smtClean="0">
              <a:latin typeface="+mj-ea"/>
              <a:ea typeface="+mj-ea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n-US" altLang="zh-TW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zh-TW" altLang="en-US" dirty="0" smtClean="0"/>
              <a:t>                         </a:t>
            </a:r>
            <a:r>
              <a:rPr lang="en-US" altLang="zh-TW" dirty="0" smtClean="0"/>
              <a:t>--</a:t>
            </a:r>
            <a:r>
              <a:rPr lang="zh-TW" altLang="en-US" dirty="0" smtClean="0"/>
              <a:t>蓋伊</a:t>
            </a:r>
            <a:r>
              <a:rPr lang="en-US" altLang="zh-TW" dirty="0" smtClean="0"/>
              <a:t>‧</a:t>
            </a:r>
            <a:r>
              <a:rPr lang="zh-TW" altLang="en-US" dirty="0" smtClean="0"/>
              <a:t>海明格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1500" y="620713"/>
            <a:ext cx="8126413" cy="1944687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z="4000" b="1" dirty="0" smtClean="0">
                <a:latin typeface="+mj-ea"/>
              </a:rPr>
              <a:t/>
            </a:r>
            <a:br>
              <a:rPr lang="en-US" altLang="zh-TW" sz="4000" b="1" dirty="0" smtClean="0">
                <a:latin typeface="+mj-ea"/>
              </a:rPr>
            </a:br>
            <a:r>
              <a:rPr lang="en-US" altLang="zh-TW" sz="4000" b="1" dirty="0" smtClean="0">
                <a:latin typeface="+mj-ea"/>
              </a:rPr>
              <a:t/>
            </a:r>
            <a:br>
              <a:rPr lang="en-US" altLang="zh-TW" sz="4000" b="1" dirty="0" smtClean="0">
                <a:latin typeface="+mj-ea"/>
              </a:rPr>
            </a:br>
            <a:r>
              <a:rPr lang="en-US" altLang="zh-TW" sz="4000" b="1" dirty="0" smtClean="0">
                <a:latin typeface="+mj-ea"/>
              </a:rPr>
              <a:t/>
            </a:r>
            <a:br>
              <a:rPr lang="en-US" altLang="zh-TW" sz="4000" b="1" dirty="0" smtClean="0">
                <a:latin typeface="+mj-ea"/>
              </a:rPr>
            </a:br>
            <a:r>
              <a:rPr lang="en-US" altLang="zh-TW" sz="4000" b="1" dirty="0" smtClean="0">
                <a:latin typeface="+mj-ea"/>
              </a:rPr>
              <a:t/>
            </a:r>
            <a:br>
              <a:rPr lang="en-US" altLang="zh-TW" sz="4000" b="1" dirty="0" smtClean="0">
                <a:latin typeface="+mj-ea"/>
              </a:rPr>
            </a:br>
            <a:r>
              <a:rPr lang="zh-TW" altLang="en-US" sz="4800" b="1" dirty="0" smtClean="0">
                <a:latin typeface="+mj-ea"/>
              </a:rPr>
              <a:t>到達詩的反面：</a:t>
            </a:r>
            <a:r>
              <a:rPr lang="en-US" altLang="zh-TW" sz="4800" b="1" dirty="0" smtClean="0">
                <a:latin typeface="+mj-ea"/>
              </a:rPr>
              <a:t/>
            </a:r>
            <a:br>
              <a:rPr lang="en-US" altLang="zh-TW" sz="4800" b="1" dirty="0" smtClean="0">
                <a:latin typeface="+mj-ea"/>
              </a:rPr>
            </a:br>
            <a:r>
              <a:rPr lang="zh-TW" altLang="en-US" sz="4800" b="1" dirty="0" smtClean="0">
                <a:latin typeface="+mj-ea"/>
              </a:rPr>
              <a:t>讀辛波絲卡</a:t>
            </a:r>
            <a:r>
              <a:rPr lang="en-US" altLang="zh-TW" sz="4800" b="1" dirty="0" smtClean="0">
                <a:latin typeface="+mj-ea"/>
              </a:rPr>
              <a:t>〈</a:t>
            </a:r>
            <a:r>
              <a:rPr lang="zh-TW" altLang="en-US" sz="4800" b="1" dirty="0" smtClean="0">
                <a:latin typeface="+mj-ea"/>
              </a:rPr>
              <a:t>寫履歷表</a:t>
            </a:r>
            <a:r>
              <a:rPr lang="en-US" altLang="zh-TW" sz="4800" b="1" dirty="0" smtClean="0">
                <a:latin typeface="+mj-ea"/>
              </a:rPr>
              <a:t>〉</a:t>
            </a:r>
            <a:r>
              <a:rPr lang="zh-TW" altLang="en-US" sz="3200" b="1" dirty="0" smtClean="0">
                <a:latin typeface="+mj-ea"/>
              </a:rPr>
              <a:t>楊佳嫻</a:t>
            </a:r>
            <a:endParaRPr lang="zh-TW" altLang="en-US" sz="3200" b="1" dirty="0"/>
          </a:p>
        </p:txBody>
      </p:sp>
      <p:sp>
        <p:nvSpPr>
          <p:cNvPr id="8195" name="內容版面配置區 2"/>
          <p:cNvSpPr>
            <a:spLocks noGrp="1"/>
          </p:cNvSpPr>
          <p:nvPr>
            <p:ph idx="1"/>
          </p:nvPr>
        </p:nvSpPr>
        <p:spPr>
          <a:xfrm>
            <a:off x="500063" y="2997200"/>
            <a:ext cx="7888287" cy="1944688"/>
          </a:xfrm>
        </p:spPr>
        <p:txBody>
          <a:bodyPr/>
          <a:lstStyle/>
          <a:p>
            <a:pPr eaLnBrk="1" hangingPunct="1">
              <a:spcBef>
                <a:spcPts val="600"/>
              </a:spcBef>
              <a:spcAft>
                <a:spcPts val="600"/>
              </a:spcAft>
              <a:buFont typeface="Wingdings 2" pitchFamily="18" charset="2"/>
              <a:buNone/>
            </a:pPr>
            <a:r>
              <a:rPr lang="zh-TW" altLang="zh-TW" sz="3200" smtClean="0">
                <a:latin typeface="標楷體" pitchFamily="65" charset="-120"/>
                <a:ea typeface="標楷體" pitchFamily="65" charset="-120"/>
              </a:rPr>
              <a:t>人在網絡中被定義，人捕捉自己的存在藉</a:t>
            </a:r>
            <a:endParaRPr lang="en-US" altLang="zh-TW" sz="3200" smtClean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 typeface="Wingdings 2" pitchFamily="18" charset="2"/>
              <a:buNone/>
            </a:pPr>
            <a:r>
              <a:rPr lang="zh-TW" altLang="zh-TW" sz="3200" smtClean="0">
                <a:latin typeface="標楷體" pitchFamily="65" charset="-120"/>
                <a:ea typeface="標楷體" pitchFamily="65" charset="-120"/>
              </a:rPr>
              <a:t>著那些可被分類的標籤，履歷表格正是此</a:t>
            </a:r>
            <a:endParaRPr lang="en-US" altLang="zh-TW" sz="3200" smtClean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 typeface="Wingdings 2" pitchFamily="18" charset="2"/>
              <a:buNone/>
            </a:pPr>
            <a:r>
              <a:rPr lang="zh-TW" altLang="zh-TW" sz="3200" smtClean="0">
                <a:latin typeface="標楷體" pitchFamily="65" charset="-120"/>
                <a:ea typeface="標楷體" pitchFamily="65" charset="-120"/>
              </a:rPr>
              <a:t>一狀態的標準展現。</a:t>
            </a:r>
            <a:endParaRPr lang="en-US" altLang="zh-TW" sz="3200" smtClean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 typeface="Wingdings 2" pitchFamily="18" charset="2"/>
              <a:buNone/>
            </a:pPr>
            <a:endParaRPr lang="en-US" altLang="zh-TW" sz="3200" smtClean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 typeface="Wingdings 2" pitchFamily="18" charset="2"/>
              <a:buNone/>
            </a:pPr>
            <a:endParaRPr lang="zh-TW" altLang="en-US" sz="320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2401888" y="6092825"/>
            <a:ext cx="6057900" cy="3698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b="1" dirty="0">
                <a:solidFill>
                  <a:schemeClr val="accent1"/>
                </a:solidFill>
                <a:latin typeface="+mj-ea"/>
                <a:ea typeface="+mj-ea"/>
              </a:rPr>
              <a:t>到達詩的反面：讀辛波絲卡</a:t>
            </a:r>
            <a:r>
              <a:rPr kumimoji="0" lang="en-US" altLang="zh-TW" b="1" dirty="0">
                <a:solidFill>
                  <a:schemeClr val="accent1"/>
                </a:solidFill>
                <a:latin typeface="+mj-ea"/>
                <a:ea typeface="+mj-ea"/>
              </a:rPr>
              <a:t>〈</a:t>
            </a:r>
            <a:r>
              <a:rPr kumimoji="0" lang="zh-TW" altLang="en-US" b="1" dirty="0">
                <a:solidFill>
                  <a:schemeClr val="accent1"/>
                </a:solidFill>
                <a:latin typeface="+mj-ea"/>
                <a:ea typeface="+mj-ea"/>
              </a:rPr>
              <a:t>寫履歷表</a:t>
            </a:r>
            <a:r>
              <a:rPr kumimoji="0" lang="en-US" altLang="zh-TW" b="1" dirty="0">
                <a:solidFill>
                  <a:schemeClr val="accent1"/>
                </a:solidFill>
                <a:latin typeface="+mj-ea"/>
                <a:ea typeface="+mj-ea"/>
              </a:rPr>
              <a:t>〉</a:t>
            </a:r>
            <a:endParaRPr kumimoji="0" lang="zh-TW" altLang="en-US" dirty="0">
              <a:latin typeface="+mj-ea"/>
              <a:ea typeface="+mj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sz="4800" b="1" dirty="0" smtClean="0">
                <a:latin typeface="+mj-ea"/>
              </a:rPr>
              <a:t>楊佳嫻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2875" y="1935163"/>
            <a:ext cx="5286375" cy="4389437"/>
          </a:xfrm>
        </p:spPr>
        <p:txBody>
          <a:bodyPr>
            <a:no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zh-TW" altLang="en-US" sz="2400" dirty="0" smtClean="0">
                <a:latin typeface="+mj-ea"/>
                <a:ea typeface="+mj-ea"/>
              </a:rPr>
              <a:t>楊佳嫻（</a:t>
            </a:r>
            <a:r>
              <a:rPr lang="en-US" altLang="zh-TW" sz="2400" dirty="0" smtClean="0">
                <a:latin typeface="+mj-ea"/>
                <a:ea typeface="+mj-ea"/>
              </a:rPr>
              <a:t>1978</a:t>
            </a:r>
            <a:r>
              <a:rPr lang="zh-TW" altLang="en-US" sz="2400" dirty="0" smtClean="0">
                <a:latin typeface="+mj-ea"/>
                <a:ea typeface="+mj-ea"/>
              </a:rPr>
              <a:t>年</a:t>
            </a:r>
            <a:r>
              <a:rPr lang="en-US" altLang="zh-TW" sz="2400" dirty="0" smtClean="0">
                <a:latin typeface="+mj-ea"/>
                <a:ea typeface="+mj-ea"/>
              </a:rPr>
              <a:t>6</a:t>
            </a:r>
            <a:r>
              <a:rPr lang="zh-TW" altLang="en-US" sz="2400" dirty="0" smtClean="0">
                <a:latin typeface="+mj-ea"/>
                <a:ea typeface="+mj-ea"/>
              </a:rPr>
              <a:t>月</a:t>
            </a:r>
            <a:r>
              <a:rPr lang="en-US" altLang="zh-TW" sz="2400" dirty="0" smtClean="0">
                <a:latin typeface="+mj-ea"/>
                <a:ea typeface="+mj-ea"/>
              </a:rPr>
              <a:t>15</a:t>
            </a:r>
            <a:r>
              <a:rPr lang="zh-TW" altLang="en-US" sz="2400" dirty="0" smtClean="0">
                <a:latin typeface="+mj-ea"/>
                <a:ea typeface="+mj-ea"/>
              </a:rPr>
              <a:t>日）</a:t>
            </a:r>
            <a:r>
              <a:rPr lang="en-US" altLang="zh-TW" sz="2400" dirty="0" smtClean="0">
                <a:latin typeface="+mj-ea"/>
                <a:ea typeface="+mj-ea"/>
              </a:rPr>
              <a:t/>
            </a:r>
            <a:br>
              <a:rPr lang="en-US" altLang="zh-TW" sz="2400" dirty="0" smtClean="0">
                <a:latin typeface="+mj-ea"/>
                <a:ea typeface="+mj-ea"/>
              </a:rPr>
            </a:br>
            <a:r>
              <a:rPr lang="zh-TW" altLang="en-US" sz="2400" dirty="0" smtClean="0">
                <a:latin typeface="+mj-ea"/>
                <a:ea typeface="+mj-ea"/>
              </a:rPr>
              <a:t>台灣高雄人，台灣作家、詩人</a:t>
            </a:r>
            <a:r>
              <a:rPr lang="en-US" altLang="zh-TW" sz="2400" dirty="0" smtClean="0">
                <a:latin typeface="+mj-ea"/>
                <a:ea typeface="+mj-ea"/>
              </a:rPr>
              <a:t/>
            </a:r>
            <a:br>
              <a:rPr lang="en-US" altLang="zh-TW" sz="2400" dirty="0" smtClean="0">
                <a:latin typeface="+mj-ea"/>
                <a:ea typeface="+mj-ea"/>
              </a:rPr>
            </a:br>
            <a:r>
              <a:rPr lang="zh-TW" altLang="en-US" sz="2400" dirty="0" smtClean="0">
                <a:latin typeface="+mj-ea"/>
                <a:ea typeface="+mj-ea"/>
              </a:rPr>
              <a:t>散文家，青年評論家。</a:t>
            </a:r>
            <a:endParaRPr lang="en-US" altLang="zh-TW" sz="2400" dirty="0" smtClean="0">
              <a:latin typeface="+mj-ea"/>
              <a:ea typeface="+mj-ea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altLang="zh-TW" sz="2400" dirty="0" smtClean="0">
              <a:latin typeface="+mj-ea"/>
              <a:ea typeface="+mj-ea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zh-TW" altLang="en-US" sz="2400" dirty="0" smtClean="0">
                <a:latin typeface="+mj-ea"/>
                <a:ea typeface="+mj-ea"/>
              </a:rPr>
              <a:t>國立台灣大學中文所博士</a:t>
            </a:r>
            <a:r>
              <a:rPr lang="en-US" altLang="zh-TW" sz="2400" dirty="0" smtClean="0">
                <a:latin typeface="+mj-ea"/>
                <a:ea typeface="+mj-ea"/>
              </a:rPr>
              <a:t/>
            </a:r>
            <a:br>
              <a:rPr lang="en-US" altLang="zh-TW" sz="2400" dirty="0" smtClean="0">
                <a:latin typeface="+mj-ea"/>
                <a:ea typeface="+mj-ea"/>
              </a:rPr>
            </a:br>
            <a:r>
              <a:rPr lang="zh-TW" altLang="en-US" sz="2400" dirty="0" smtClean="0">
                <a:latin typeface="+mj-ea"/>
                <a:ea typeface="+mj-ea"/>
              </a:rPr>
              <a:t>現為國立清華大學中文系</a:t>
            </a:r>
            <a:r>
              <a:rPr lang="en-US" altLang="zh-TW" sz="2400" dirty="0" smtClean="0">
                <a:latin typeface="+mj-ea"/>
                <a:ea typeface="+mj-ea"/>
              </a:rPr>
              <a:t/>
            </a:r>
            <a:br>
              <a:rPr lang="en-US" altLang="zh-TW" sz="2400" dirty="0" smtClean="0">
                <a:latin typeface="+mj-ea"/>
                <a:ea typeface="+mj-ea"/>
              </a:rPr>
            </a:br>
            <a:r>
              <a:rPr lang="zh-TW" altLang="en-US" sz="2400" dirty="0" smtClean="0">
                <a:latin typeface="+mj-ea"/>
                <a:ea typeface="+mj-ea"/>
              </a:rPr>
              <a:t>兼任助理教授</a:t>
            </a:r>
            <a:endParaRPr lang="en-US" altLang="zh-TW" sz="2400" dirty="0" smtClean="0">
              <a:latin typeface="+mj-ea"/>
              <a:ea typeface="+mj-ea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n-US" altLang="zh-TW" sz="2400" dirty="0" smtClean="0">
              <a:latin typeface="+mj-ea"/>
              <a:ea typeface="+mj-ea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altLang="zh-TW" sz="2400" dirty="0" smtClean="0">
                <a:latin typeface="+mj-ea"/>
                <a:ea typeface="+mj-ea"/>
              </a:rPr>
              <a:t>《</a:t>
            </a:r>
            <a:r>
              <a:rPr lang="zh-TW" altLang="en-US" sz="2400" dirty="0" smtClean="0">
                <a:latin typeface="+mj-ea"/>
                <a:ea typeface="+mj-ea"/>
              </a:rPr>
              <a:t>台灣文學三十年菁英選：新詩三十家</a:t>
            </a:r>
            <a:r>
              <a:rPr lang="en-US" altLang="zh-TW" sz="2400" dirty="0" smtClean="0">
                <a:latin typeface="+mj-ea"/>
                <a:ea typeface="+mj-ea"/>
              </a:rPr>
              <a:t>》</a:t>
            </a:r>
            <a:r>
              <a:rPr lang="zh-TW" altLang="en-US" sz="2400" dirty="0" smtClean="0">
                <a:latin typeface="+mj-ea"/>
                <a:ea typeface="+mj-ea"/>
              </a:rPr>
              <a:t>（九歌）中最年輕的入選者</a:t>
            </a:r>
            <a:endParaRPr lang="zh-TW" altLang="en-US" sz="2400" dirty="0">
              <a:latin typeface="+mj-ea"/>
              <a:ea typeface="+mj-ea"/>
            </a:endParaRPr>
          </a:p>
        </p:txBody>
      </p:sp>
      <p:pic>
        <p:nvPicPr>
          <p:cNvPr id="5" name="圖片 4" descr="s12938263555069625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21061480">
            <a:off x="5256596" y="1591895"/>
            <a:ext cx="3357586" cy="4460793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8313" y="692150"/>
            <a:ext cx="8229600" cy="11430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sz="4800" b="1" dirty="0" smtClean="0">
                <a:latin typeface="+mj-ea"/>
              </a:rPr>
              <a:t>辛波絲卡</a:t>
            </a:r>
            <a:endParaRPr lang="zh-TW" altLang="en-US" sz="4800" b="1" dirty="0">
              <a:latin typeface="+mj-ea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idx="1"/>
          </p:nvPr>
        </p:nvSpPr>
        <p:spPr>
          <a:xfrm>
            <a:off x="107950" y="1935163"/>
            <a:ext cx="4114800" cy="4389437"/>
          </a:xfrm>
        </p:spPr>
        <p:txBody>
          <a:bodyPr>
            <a:normAutofit/>
          </a:bodyPr>
          <a:lstStyle/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altLang="zh-TW" sz="2400" dirty="0" smtClean="0">
                <a:latin typeface="+mj-ea"/>
                <a:ea typeface="+mj-ea"/>
              </a:rPr>
              <a:t>	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n-US" altLang="zh-TW" sz="2400" dirty="0" smtClean="0">
              <a:latin typeface="+mj-ea"/>
              <a:ea typeface="+mj-ea"/>
            </a:endParaRP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altLang="zh-TW" sz="2400" dirty="0" smtClean="0">
              <a:latin typeface="+mj-ea"/>
              <a:ea typeface="+mj-ea"/>
            </a:endParaRP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altLang="zh-TW" sz="2400" dirty="0" smtClean="0">
              <a:latin typeface="+mj-ea"/>
              <a:ea typeface="+mj-ea"/>
            </a:endParaRP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zh-TW" altLang="en-US" sz="2800" dirty="0">
              <a:latin typeface="+mj-ea"/>
              <a:ea typeface="+mj-ea"/>
            </a:endParaRPr>
          </a:p>
        </p:txBody>
      </p:sp>
      <p:pic>
        <p:nvPicPr>
          <p:cNvPr id="7" name="內容版面配置區 4" descr="辛波絲卡.bmp"/>
          <p:cNvPicPr>
            <a:picLocks noChangeAspect="1"/>
          </p:cNvPicPr>
          <p:nvPr/>
        </p:nvPicPr>
        <p:blipFill>
          <a:blip r:embed="rId2" cstate="print"/>
          <a:srcRect t="8990" b="8990"/>
          <a:stretch>
            <a:fillRect/>
          </a:stretch>
        </p:blipFill>
        <p:spPr>
          <a:xfrm rot="247286">
            <a:off x="4492901" y="1958626"/>
            <a:ext cx="4279665" cy="349091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10" name="內容版面配置區 4"/>
          <p:cNvSpPr txBox="1">
            <a:spLocks/>
          </p:cNvSpPr>
          <p:nvPr/>
        </p:nvSpPr>
        <p:spPr>
          <a:xfrm>
            <a:off x="179388" y="1954213"/>
            <a:ext cx="4114800" cy="4354512"/>
          </a:xfrm>
          <a:prstGeom prst="rect">
            <a:avLst/>
          </a:prstGeom>
        </p:spPr>
        <p:txBody>
          <a:bodyPr/>
          <a:lstStyle/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kumimoji="0" lang="en-US" altLang="zh-TW" sz="2400" dirty="0">
                <a:latin typeface="+mj-ea"/>
                <a:ea typeface="+mj-ea"/>
              </a:rPr>
              <a:t>1923</a:t>
            </a:r>
            <a:r>
              <a:rPr kumimoji="0" lang="zh-TW" altLang="en-US" sz="2400" dirty="0">
                <a:latin typeface="+mj-ea"/>
                <a:ea typeface="+mj-ea"/>
              </a:rPr>
              <a:t>年</a:t>
            </a:r>
            <a:r>
              <a:rPr kumimoji="0" lang="en-US" altLang="zh-TW" sz="2400" dirty="0">
                <a:latin typeface="+mj-ea"/>
                <a:ea typeface="+mj-ea"/>
              </a:rPr>
              <a:t>7</a:t>
            </a:r>
            <a:r>
              <a:rPr kumimoji="0" lang="zh-TW" altLang="en-US" sz="2400" dirty="0">
                <a:latin typeface="+mj-ea"/>
                <a:ea typeface="+mj-ea"/>
              </a:rPr>
              <a:t>月</a:t>
            </a:r>
            <a:r>
              <a:rPr kumimoji="0" lang="en-US" altLang="zh-TW" sz="2400" dirty="0">
                <a:latin typeface="+mj-ea"/>
                <a:ea typeface="+mj-ea"/>
              </a:rPr>
              <a:t>2</a:t>
            </a:r>
            <a:r>
              <a:rPr kumimoji="0" lang="zh-TW" altLang="en-US" sz="2400" dirty="0">
                <a:latin typeface="+mj-ea"/>
                <a:ea typeface="+mj-ea"/>
              </a:rPr>
              <a:t>日出生於波蘭西部小鎮布寧至今仍居住在這南方大城。</a:t>
            </a:r>
            <a:endParaRPr kumimoji="0" lang="en-US" altLang="zh-TW" sz="2400" dirty="0">
              <a:latin typeface="+mj-ea"/>
              <a:ea typeface="+mj-ea"/>
            </a:endParaRPr>
          </a:p>
          <a:p>
            <a:pPr marL="274320" indent="-274320" algn="just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endParaRPr kumimoji="0" lang="en-US" altLang="zh-TW" sz="2400" dirty="0">
              <a:latin typeface="+mj-ea"/>
              <a:ea typeface="+mj-ea"/>
            </a:endParaRPr>
          </a:p>
          <a:p>
            <a:pPr marL="274320" indent="-274320" algn="just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kumimoji="0" lang="zh-TW" altLang="en-US" sz="2400" dirty="0">
                <a:latin typeface="+mj-ea"/>
                <a:ea typeface="+mj-ea"/>
              </a:rPr>
              <a:t>亞捷隆大學念波蘭語與波蘭文學，後來轉到社會學系</a:t>
            </a:r>
            <a:endParaRPr kumimoji="0" lang="en-US" altLang="zh-TW" sz="2400" dirty="0">
              <a:latin typeface="+mj-ea"/>
              <a:ea typeface="+mj-ea"/>
            </a:endParaRPr>
          </a:p>
          <a:p>
            <a:pPr marL="274320" indent="-274320" algn="just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endParaRPr kumimoji="0" lang="en-US" altLang="zh-TW" sz="2400" dirty="0">
              <a:latin typeface="+mj-ea"/>
              <a:ea typeface="+mj-ea"/>
            </a:endParaRPr>
          </a:p>
          <a:p>
            <a:pPr marL="274320" indent="-274320" algn="just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kumimoji="0" lang="en-US" altLang="zh-TW" sz="2400" dirty="0">
                <a:latin typeface="+mj-ea"/>
                <a:ea typeface="+mj-ea"/>
              </a:rPr>
              <a:t>1996</a:t>
            </a:r>
            <a:r>
              <a:rPr kumimoji="0" lang="zh-TW" altLang="en-US" sz="2400" dirty="0">
                <a:latin typeface="+mj-ea"/>
                <a:ea typeface="+mj-ea"/>
              </a:rPr>
              <a:t>年諾貝爾文學獎得主</a:t>
            </a:r>
            <a:endParaRPr kumimoji="0" lang="en-US" altLang="zh-TW" sz="2400" dirty="0">
              <a:latin typeface="+mj-ea"/>
              <a:ea typeface="+mj-ea"/>
            </a:endParaRPr>
          </a:p>
          <a:p>
            <a:pPr marL="274320" indent="-274320" algn="just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endParaRPr kumimoji="0" lang="zh-TW" altLang="en-US" sz="2400" dirty="0">
              <a:latin typeface="+mj-ea"/>
              <a:ea typeface="+mj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401888" y="6092825"/>
            <a:ext cx="6057900" cy="3698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b="1" dirty="0">
                <a:solidFill>
                  <a:schemeClr val="accent1"/>
                </a:solidFill>
                <a:latin typeface="+mj-ea"/>
                <a:ea typeface="+mj-ea"/>
              </a:rPr>
              <a:t>到達詩的反面：讀辛波絲卡</a:t>
            </a:r>
            <a:r>
              <a:rPr kumimoji="0" lang="en-US" altLang="zh-TW" b="1" dirty="0">
                <a:solidFill>
                  <a:schemeClr val="accent1"/>
                </a:solidFill>
                <a:latin typeface="+mj-ea"/>
                <a:ea typeface="+mj-ea"/>
              </a:rPr>
              <a:t>〈</a:t>
            </a:r>
            <a:r>
              <a:rPr kumimoji="0" lang="zh-TW" altLang="en-US" b="1" dirty="0">
                <a:solidFill>
                  <a:schemeClr val="accent1"/>
                </a:solidFill>
                <a:latin typeface="+mj-ea"/>
                <a:ea typeface="+mj-ea"/>
              </a:rPr>
              <a:t>寫履歷表</a:t>
            </a:r>
            <a:r>
              <a:rPr kumimoji="0" lang="en-US" altLang="zh-TW" b="1" dirty="0">
                <a:solidFill>
                  <a:schemeClr val="accent1"/>
                </a:solidFill>
                <a:latin typeface="+mj-ea"/>
                <a:ea typeface="+mj-ea"/>
              </a:rPr>
              <a:t>〉</a:t>
            </a:r>
            <a:endParaRPr kumimoji="0" lang="zh-TW" altLang="en-US" dirty="0">
              <a:latin typeface="+mj-ea"/>
              <a:ea typeface="+mj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28592"/>
          </a:xfrm>
          <a:extLst/>
        </p:spPr>
        <p:txBody>
          <a:bodyPr>
            <a:normAutofit/>
          </a:bodyPr>
          <a:lstStyle/>
          <a:p>
            <a:pPr marL="274320" indent="-274320" eaLnBrk="1" fontAlgn="auto" hangingPunct="1">
              <a:spcBef>
                <a:spcPts val="600"/>
              </a:spcBef>
              <a:spcAft>
                <a:spcPts val="60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儘管人生漫長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但履歷表最好簡短       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—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辛波絲卡</a:t>
            </a:r>
          </a:p>
          <a:p>
            <a:pPr marL="274320" indent="-274320" eaLnBrk="1" fontAlgn="auto" hangingPunct="1">
              <a:spcBef>
                <a:spcPts val="600"/>
              </a:spcBef>
              <a:spcAft>
                <a:spcPts val="60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zh-TW" altLang="en-US" sz="48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人生可以表格化嗎？</a:t>
            </a:r>
            <a:endParaRPr lang="en-US" altLang="zh-TW" sz="4800" dirty="0" smtClean="0">
              <a:ln w="18415" cmpd="sng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zh-TW" altLang="en-US" sz="48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從表格裡，你看見了什麼？</a:t>
            </a:r>
            <a:endParaRPr lang="en-US" altLang="zh-TW" sz="4800" dirty="0" smtClean="0">
              <a:solidFill>
                <a:schemeClr val="accent1"/>
              </a:solidFill>
              <a:latin typeface="+mj-ea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zh-TW" altLang="en-US" sz="1800" b="1" dirty="0" smtClean="0">
                <a:solidFill>
                  <a:schemeClr val="accent1"/>
                </a:solidFill>
                <a:latin typeface="+mj-ea"/>
              </a:rPr>
              <a:t>                                                             </a:t>
            </a:r>
            <a:endParaRPr lang="en-US" altLang="zh-TW" sz="1800" b="1" dirty="0" smtClean="0">
              <a:solidFill>
                <a:schemeClr val="accent1"/>
              </a:solidFill>
              <a:latin typeface="+mj-ea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n-US" altLang="zh-TW" sz="1800" b="1" dirty="0" smtClean="0">
              <a:solidFill>
                <a:schemeClr val="accent1"/>
              </a:solidFill>
              <a:latin typeface="+mj-ea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zh-TW" altLang="en-US" sz="1800" b="1" dirty="0" smtClean="0">
                <a:solidFill>
                  <a:schemeClr val="accent1"/>
                </a:solidFill>
                <a:latin typeface="+mj-ea"/>
              </a:rPr>
              <a:t>                                                             </a:t>
            </a:r>
            <a:endParaRPr lang="en-US" altLang="zh-TW" sz="1800" b="1" dirty="0" smtClean="0">
              <a:solidFill>
                <a:schemeClr val="accent1"/>
              </a:solidFill>
              <a:latin typeface="+mj-ea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zh-TW" altLang="en-US" sz="1800" b="1" dirty="0" smtClean="0">
                <a:solidFill>
                  <a:schemeClr val="accent1"/>
                </a:solidFill>
                <a:latin typeface="+mj-ea"/>
                <a:ea typeface="+mj-ea"/>
              </a:rPr>
              <a:t>                                                             </a:t>
            </a:r>
            <a:r>
              <a:rPr lang="zh-TW" altLang="en-US" sz="2000" b="1" dirty="0" smtClean="0">
                <a:solidFill>
                  <a:schemeClr val="accent1"/>
                </a:solidFill>
                <a:latin typeface="+mj-ea"/>
                <a:ea typeface="+mj-ea"/>
              </a:rPr>
              <a:t>到達詩的反面：讀辛波絲卡</a:t>
            </a:r>
            <a:r>
              <a:rPr lang="en-US" altLang="zh-TW" sz="2000" b="1" dirty="0" smtClean="0">
                <a:solidFill>
                  <a:schemeClr val="accent1"/>
                </a:solidFill>
                <a:latin typeface="+mj-ea"/>
                <a:ea typeface="+mj-ea"/>
              </a:rPr>
              <a:t>〈</a:t>
            </a:r>
            <a:r>
              <a:rPr lang="zh-TW" altLang="en-US" sz="2000" b="1" dirty="0" smtClean="0">
                <a:solidFill>
                  <a:schemeClr val="accent1"/>
                </a:solidFill>
                <a:latin typeface="+mj-ea"/>
                <a:ea typeface="+mj-ea"/>
              </a:rPr>
              <a:t>寫履歷表</a:t>
            </a:r>
            <a:r>
              <a:rPr lang="en-US" altLang="zh-TW" sz="2000" b="1" dirty="0" smtClean="0">
                <a:solidFill>
                  <a:schemeClr val="accent1"/>
                </a:solidFill>
                <a:latin typeface="+mj-ea"/>
                <a:ea typeface="+mj-ea"/>
              </a:rPr>
              <a:t>〉</a:t>
            </a:r>
            <a:endParaRPr lang="zh-TW" altLang="en-US" sz="2000" dirty="0" smtClean="0">
              <a:ln w="18415" cmpd="sng">
                <a:solidFill>
                  <a:schemeClr val="tx1"/>
                </a:solidFill>
                <a:prstDash val="solid"/>
              </a:ln>
              <a:solidFill>
                <a:schemeClr val="accent1"/>
              </a:solidFill>
              <a:latin typeface="+mj-ea"/>
              <a:ea typeface="+mj-ea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zh-TW" altLang="en-US" sz="24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188" y="836613"/>
            <a:ext cx="8429625" cy="5688012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Bef>
                <a:spcPts val="1200"/>
              </a:spcBef>
              <a:spcAft>
                <a:spcPts val="120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zh-TW" altLang="en-US" sz="4000" b="1" dirty="0" smtClean="0">
                <a:solidFill>
                  <a:srgbClr val="0070C0"/>
                </a:solidFill>
                <a:latin typeface="+mj-ea"/>
                <a:ea typeface="+mj-ea"/>
              </a:rPr>
              <a:t>表格 </a:t>
            </a:r>
            <a:r>
              <a:rPr lang="en-US" altLang="zh-TW" sz="4000" b="1" dirty="0" smtClean="0">
                <a:solidFill>
                  <a:srgbClr val="0070C0"/>
                </a:solidFill>
                <a:latin typeface="+mj-ea"/>
                <a:ea typeface="+mj-ea"/>
              </a:rPr>
              <a:t>…</a:t>
            </a:r>
          </a:p>
          <a:p>
            <a:pPr marL="274320" indent="-274320" eaLnBrk="1" fontAlgn="auto" hangingPunct="1">
              <a:spcBef>
                <a:spcPts val="1200"/>
              </a:spcBef>
              <a:spcAft>
                <a:spcPts val="120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n-US" altLang="zh-TW" sz="3600" b="1" dirty="0" smtClean="0">
              <a:solidFill>
                <a:srgbClr val="0070C0"/>
              </a:solidFill>
              <a:latin typeface="+mj-ea"/>
              <a:ea typeface="+mj-ea"/>
            </a:endParaRPr>
          </a:p>
          <a:p>
            <a:pPr marL="274320" indent="-274320" eaLnBrk="1" fontAlgn="auto" hangingPunct="1">
              <a:spcBef>
                <a:spcPts val="240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zh-TW" altLang="en-US" sz="4000" b="1" dirty="0" smtClean="0">
                <a:solidFill>
                  <a:srgbClr val="0070C0"/>
                </a:solidFill>
                <a:latin typeface="+mj-ea"/>
                <a:ea typeface="+mj-ea"/>
              </a:rPr>
              <a:t>表格 </a:t>
            </a:r>
            <a:r>
              <a:rPr lang="en-US" altLang="zh-TW" sz="4000" b="1" dirty="0" smtClean="0">
                <a:solidFill>
                  <a:srgbClr val="0070C0"/>
                </a:solidFill>
                <a:latin typeface="+mj-ea"/>
                <a:ea typeface="+mj-ea"/>
              </a:rPr>
              <a:t>…</a:t>
            </a:r>
            <a:endParaRPr lang="en-US" altLang="zh-TW" sz="4000" dirty="0" smtClean="0">
              <a:latin typeface="標楷體" pitchFamily="65" charset="-120"/>
              <a:ea typeface="標楷體" pitchFamily="65" charset="-12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zh-TW" altLang="en-US" dirty="0">
              <a:latin typeface="+mj-ea"/>
              <a:ea typeface="+mj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4427538" y="5013325"/>
            <a:ext cx="4537075" cy="1477963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zh-TW" b="1" dirty="0">
              <a:latin typeface="+mj-ea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zh-TW" b="1" dirty="0">
              <a:latin typeface="+mj-ea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zh-TW" b="1" dirty="0">
              <a:latin typeface="+mj-ea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zh-TW" b="1" dirty="0">
              <a:latin typeface="+mj-ea"/>
              <a:ea typeface="+mn-ea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b="1" dirty="0">
                <a:solidFill>
                  <a:schemeClr val="accent1"/>
                </a:solidFill>
                <a:latin typeface="+mj-ea"/>
                <a:ea typeface="+mj-ea"/>
              </a:rPr>
              <a:t>到達詩的反面：讀辛波絲卡</a:t>
            </a:r>
            <a:r>
              <a:rPr kumimoji="0" lang="en-US" altLang="zh-TW" b="1" dirty="0">
                <a:solidFill>
                  <a:schemeClr val="accent1"/>
                </a:solidFill>
                <a:latin typeface="+mj-ea"/>
                <a:ea typeface="+mj-ea"/>
              </a:rPr>
              <a:t>〈</a:t>
            </a:r>
            <a:r>
              <a:rPr kumimoji="0" lang="zh-TW" altLang="en-US" b="1" dirty="0">
                <a:solidFill>
                  <a:schemeClr val="accent1"/>
                </a:solidFill>
                <a:latin typeface="+mj-ea"/>
                <a:ea typeface="+mj-ea"/>
              </a:rPr>
              <a:t>寫履歷表</a:t>
            </a:r>
            <a:r>
              <a:rPr kumimoji="0" lang="en-US" altLang="zh-TW" b="1" dirty="0">
                <a:solidFill>
                  <a:schemeClr val="accent1"/>
                </a:solidFill>
                <a:latin typeface="+mj-ea"/>
                <a:ea typeface="+mj-ea"/>
              </a:rPr>
              <a:t>〉</a:t>
            </a:r>
            <a:endParaRPr kumimoji="0" lang="zh-TW" altLang="en-US" b="1" dirty="0">
              <a:solidFill>
                <a:schemeClr val="accent1"/>
              </a:solidFill>
              <a:latin typeface="+mj-ea"/>
              <a:ea typeface="+mj-ea"/>
            </a:endParaRPr>
          </a:p>
        </p:txBody>
      </p:sp>
      <p:sp>
        <p:nvSpPr>
          <p:cNvPr id="7" name="文字方塊 6"/>
          <p:cNvSpPr txBox="1">
            <a:spLocks noChangeArrowheads="1"/>
          </p:cNvSpPr>
          <p:nvPr/>
        </p:nvSpPr>
        <p:spPr bwMode="auto">
          <a:xfrm>
            <a:off x="468313" y="981075"/>
            <a:ext cx="8675687" cy="190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9pPr>
          </a:lstStyle>
          <a:p>
            <a:pPr eaLnBrk="1" hangingPunct="1"/>
            <a:endParaRPr kumimoji="0" lang="en-US" altLang="zh-TW" sz="360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spcAft>
                <a:spcPts val="1200"/>
              </a:spcAft>
            </a:pPr>
            <a:r>
              <a:rPr kumimoji="0" lang="zh-TW" altLang="en-US" sz="3600">
                <a:latin typeface="標楷體" pitchFamily="65" charset="-120"/>
                <a:ea typeface="標楷體" pitchFamily="65" charset="-120"/>
              </a:rPr>
              <a:t>幫助別人快速抓住我們的人生輪廓，但</a:t>
            </a:r>
            <a:r>
              <a:rPr kumimoji="0" lang="en-US" altLang="zh-TW" sz="3600">
                <a:latin typeface="標楷體" pitchFamily="65" charset="-120"/>
                <a:ea typeface="標楷體" pitchFamily="65" charset="-120"/>
              </a:rPr>
              <a:t>…</a:t>
            </a:r>
            <a:endParaRPr kumimoji="0" lang="zh-TW" altLang="en-US" sz="3600"/>
          </a:p>
          <a:p>
            <a:pPr eaLnBrk="1" hangingPunct="1"/>
            <a:endParaRPr kumimoji="0" lang="en-US" altLang="zh-TW" sz="360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2293" name="文字方塊 7"/>
          <p:cNvSpPr txBox="1">
            <a:spLocks noChangeArrowheads="1"/>
          </p:cNvSpPr>
          <p:nvPr/>
        </p:nvSpPr>
        <p:spPr bwMode="auto">
          <a:xfrm>
            <a:off x="684213" y="1711325"/>
            <a:ext cx="818356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9pPr>
          </a:lstStyle>
          <a:p>
            <a:pPr eaLnBrk="1" hangingPunct="1"/>
            <a:endParaRPr kumimoji="0" lang="en-US" altLang="zh-TW" sz="3600">
              <a:latin typeface="標楷體" pitchFamily="65" charset="-120"/>
              <a:ea typeface="標楷體" pitchFamily="65" charset="-120"/>
            </a:endParaRPr>
          </a:p>
          <a:p>
            <a:pPr eaLnBrk="1" hangingPunct="1"/>
            <a:endParaRPr kumimoji="0" lang="en-US" altLang="zh-TW" sz="360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9" name="文字方塊 8"/>
          <p:cNvSpPr txBox="1">
            <a:spLocks noChangeArrowheads="1"/>
          </p:cNvSpPr>
          <p:nvPr/>
        </p:nvSpPr>
        <p:spPr bwMode="auto">
          <a:xfrm>
            <a:off x="395288" y="2420938"/>
            <a:ext cx="7848600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9pPr>
          </a:lstStyle>
          <a:p>
            <a:pPr eaLnBrk="1" hangingPunct="1"/>
            <a:endParaRPr kumimoji="0" lang="en-US" altLang="zh-TW" sz="3600">
              <a:latin typeface="標楷體" pitchFamily="65" charset="-120"/>
              <a:ea typeface="標楷體" pitchFamily="65" charset="-120"/>
            </a:endParaRPr>
          </a:p>
          <a:p>
            <a:pPr eaLnBrk="1" hangingPunct="1"/>
            <a:endParaRPr kumimoji="0" lang="en-US" altLang="zh-TW" sz="3600">
              <a:latin typeface="標楷體" pitchFamily="65" charset="-120"/>
              <a:ea typeface="標楷體" pitchFamily="65" charset="-120"/>
            </a:endParaRPr>
          </a:p>
          <a:p>
            <a:pPr eaLnBrk="1" hangingPunct="1"/>
            <a:r>
              <a:rPr kumimoji="0" lang="zh-TW" altLang="en-US" sz="3600">
                <a:latin typeface="標楷體" pitchFamily="65" charset="-120"/>
                <a:ea typeface="標楷體" pitchFamily="65" charset="-120"/>
              </a:rPr>
              <a:t>只能填入肯定的回答，因此，請</a:t>
            </a:r>
            <a:r>
              <a:rPr kumimoji="0" lang="en-US" altLang="zh-TW" sz="3600">
                <a:latin typeface="標楷體" pitchFamily="65" charset="-120"/>
                <a:ea typeface="標楷體" pitchFamily="65" charset="-120"/>
              </a:rPr>
              <a:t>…</a:t>
            </a:r>
            <a:endParaRPr kumimoji="0" lang="zh-TW" altLang="en-US" sz="3600"/>
          </a:p>
        </p:txBody>
      </p:sp>
      <p:sp>
        <p:nvSpPr>
          <p:cNvPr id="11" name="文字方塊 10"/>
          <p:cNvSpPr txBox="1">
            <a:spLocks noChangeArrowheads="1"/>
          </p:cNvSpPr>
          <p:nvPr/>
        </p:nvSpPr>
        <p:spPr bwMode="auto">
          <a:xfrm>
            <a:off x="-468313" y="3068638"/>
            <a:ext cx="9258301" cy="286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9pPr>
          </a:lstStyle>
          <a:p>
            <a:pPr eaLnBrk="1" hangingPunct="1"/>
            <a:endParaRPr kumimoji="0" lang="en-US" altLang="zh-TW" sz="3600">
              <a:latin typeface="標楷體" pitchFamily="65" charset="-120"/>
              <a:ea typeface="標楷體" pitchFamily="65" charset="-120"/>
            </a:endParaRPr>
          </a:p>
          <a:p>
            <a:pPr eaLnBrk="1" hangingPunct="1"/>
            <a:endParaRPr kumimoji="0" lang="en-US" altLang="zh-TW" sz="3600">
              <a:latin typeface="標楷體" pitchFamily="65" charset="-120"/>
              <a:ea typeface="標楷體" pitchFamily="65" charset="-120"/>
            </a:endParaRPr>
          </a:p>
          <a:p>
            <a:pPr eaLnBrk="1" hangingPunct="1"/>
            <a:r>
              <a:rPr kumimoji="0" lang="zh-TW" altLang="en-US" sz="3600">
                <a:latin typeface="標楷體" pitchFamily="65" charset="-120"/>
                <a:ea typeface="標楷體" pitchFamily="65" charset="-120"/>
              </a:rPr>
              <a:t>    限縮人生的寬度與深度、</a:t>
            </a:r>
            <a:endParaRPr kumimoji="0" lang="en-US" altLang="zh-TW" sz="3600">
              <a:latin typeface="標楷體" pitchFamily="65" charset="-120"/>
              <a:ea typeface="標楷體" pitchFamily="65" charset="-120"/>
            </a:endParaRPr>
          </a:p>
          <a:p>
            <a:pPr eaLnBrk="1" hangingPunct="1"/>
            <a:r>
              <a:rPr kumimoji="0" lang="zh-TW" altLang="en-US" sz="3600">
                <a:latin typeface="標楷體" pitchFamily="65" charset="-120"/>
                <a:ea typeface="標楷體" pitchFamily="65" charset="-120"/>
              </a:rPr>
              <a:t>    去除情感的游移、認同的模糊</a:t>
            </a:r>
            <a:endParaRPr kumimoji="0" lang="en-US" altLang="zh-TW" sz="3600">
              <a:latin typeface="標楷體" pitchFamily="65" charset="-120"/>
              <a:ea typeface="標楷體" pitchFamily="65" charset="-120"/>
            </a:endParaRPr>
          </a:p>
          <a:p>
            <a:pPr eaLnBrk="1" hangingPunct="1"/>
            <a:r>
              <a:rPr kumimoji="0" lang="zh-TW" altLang="en-US" sz="3600">
                <a:latin typeface="標楷體" pitchFamily="65" charset="-120"/>
                <a:ea typeface="標楷體" pitchFamily="65" charset="-120"/>
              </a:rPr>
              <a:t>    以及思索的歷程。</a:t>
            </a:r>
            <a:endParaRPr kumimoji="0" lang="zh-TW" altLang="en-US"/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auto">
          <a:xfrm>
            <a:off x="490538" y="2000250"/>
            <a:ext cx="57245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kumimoji="0" lang="zh-TW" altLang="en-US" sz="3600">
                <a:latin typeface="標楷體" pitchFamily="65" charset="-120"/>
                <a:ea typeface="標楷體" pitchFamily="65" charset="-120"/>
              </a:rPr>
              <a:t>流失的往往比撈獲的要多。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標題 1"/>
          <p:cNvSpPr>
            <a:spLocks noGrp="1"/>
          </p:cNvSpPr>
          <p:nvPr>
            <p:ph type="title"/>
          </p:nvPr>
        </p:nvSpPr>
        <p:spPr>
          <a:xfrm>
            <a:off x="468313" y="692150"/>
            <a:ext cx="8229600" cy="1143000"/>
          </a:xfrm>
        </p:spPr>
        <p:txBody>
          <a:bodyPr/>
          <a:lstStyle/>
          <a:p>
            <a:pPr eaLnBrk="1" hangingPunct="1"/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3600" b="1" smtClean="0">
                <a:solidFill>
                  <a:schemeClr val="accent1"/>
                </a:solidFill>
                <a:latin typeface="標楷體" pitchFamily="65" charset="-120"/>
                <a:ea typeface="標楷體" pitchFamily="65" charset="-120"/>
              </a:rPr>
              <a:t>表格化</a:t>
            </a:r>
            <a:r>
              <a:rPr lang="zh-TW" altLang="en-US" sz="360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的人生，亦即</a:t>
            </a:r>
            <a:r>
              <a:rPr lang="zh-TW" altLang="en-US" sz="3600" b="1" smtClean="0">
                <a:solidFill>
                  <a:schemeClr val="accent1"/>
                </a:solidFill>
                <a:latin typeface="標楷體" pitchFamily="65" charset="-120"/>
                <a:ea typeface="標楷體" pitchFamily="65" charset="-120"/>
              </a:rPr>
              <a:t>簡化</a:t>
            </a:r>
            <a:r>
              <a:rPr lang="zh-TW" altLang="en-US" sz="360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的人生</a:t>
            </a:r>
            <a:r>
              <a:rPr lang="en-US" altLang="zh-TW" sz="360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…</a:t>
            </a:r>
            <a:r>
              <a:rPr lang="zh-TW" altLang="en-US" sz="3600" smtClean="0">
                <a:solidFill>
                  <a:schemeClr val="tx1"/>
                </a:solidFill>
              </a:rPr>
              <a:t/>
            </a:r>
            <a:br>
              <a:rPr lang="zh-TW" altLang="en-US" sz="3600" smtClean="0">
                <a:solidFill>
                  <a:schemeClr val="tx1"/>
                </a:solidFill>
              </a:rPr>
            </a:br>
            <a:endParaRPr lang="zh-TW" altLang="en-US" sz="3600" smtClean="0">
              <a:solidFill>
                <a:schemeClr val="tx1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1475656" y="2780928"/>
            <a:ext cx="2513023" cy="1440160"/>
          </a:xfrm>
          <a:prstGeom prst="rect">
            <a:avLst/>
          </a:prstGeom>
          <a:noFill/>
        </p:spPr>
        <p:txBody>
          <a:bodyPr wrap="none">
            <a:prstTxWarp prst="textDeflate">
              <a:avLst>
                <a:gd name="adj" fmla="val 20185"/>
              </a:avLst>
            </a:prstTxWarp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54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價格</a:t>
            </a:r>
          </a:p>
        </p:txBody>
      </p:sp>
      <p:sp>
        <p:nvSpPr>
          <p:cNvPr id="5" name="文字方塊 4"/>
          <p:cNvSpPr txBox="1">
            <a:spLocks noChangeArrowheads="1"/>
          </p:cNvSpPr>
          <p:nvPr/>
        </p:nvSpPr>
        <p:spPr bwMode="auto">
          <a:xfrm>
            <a:off x="4572000" y="3141663"/>
            <a:ext cx="3429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kumimoji="0" lang="zh-TW" altLang="en-US" sz="3600" b="1">
                <a:latin typeface="標楷體" pitchFamily="65" charset="-120"/>
                <a:ea typeface="標楷體" pitchFamily="65" charset="-120"/>
              </a:rPr>
              <a:t>無關乎價值</a:t>
            </a:r>
            <a:r>
              <a:rPr kumimoji="0" lang="zh-TW" altLang="en-US" sz="3600">
                <a:latin typeface="標楷體" pitchFamily="65" charset="-120"/>
                <a:ea typeface="標楷體" pitchFamily="65" charset="-120"/>
              </a:rPr>
              <a:t>！</a:t>
            </a:r>
          </a:p>
        </p:txBody>
      </p:sp>
      <p:sp>
        <p:nvSpPr>
          <p:cNvPr id="6" name="矩形 5"/>
          <p:cNvSpPr/>
          <p:nvPr/>
        </p:nvSpPr>
        <p:spPr>
          <a:xfrm>
            <a:off x="2771800" y="4437112"/>
            <a:ext cx="2520280" cy="1368152"/>
          </a:xfrm>
          <a:prstGeom prst="rect">
            <a:avLst/>
          </a:prstGeom>
          <a:noFill/>
        </p:spPr>
        <p:txBody>
          <a:bodyPr wrap="none">
            <a:prstTxWarp prst="textDeflate">
              <a:avLst/>
            </a:prstTxWarp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54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頭銜</a:t>
            </a:r>
          </a:p>
        </p:txBody>
      </p:sp>
      <p:sp>
        <p:nvSpPr>
          <p:cNvPr id="8" name="文字方塊 7"/>
          <p:cNvSpPr txBox="1">
            <a:spLocks noChangeArrowheads="1"/>
          </p:cNvSpPr>
          <p:nvPr/>
        </p:nvSpPr>
        <p:spPr bwMode="auto">
          <a:xfrm>
            <a:off x="5867400" y="4652963"/>
            <a:ext cx="27368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onstantia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kumimoji="0" lang="zh-TW" altLang="en-US" sz="3600" b="1">
                <a:latin typeface="標楷體" pitchFamily="65" charset="-120"/>
                <a:ea typeface="標楷體" pitchFamily="65" charset="-120"/>
              </a:rPr>
              <a:t>非內涵</a:t>
            </a:r>
            <a:r>
              <a:rPr kumimoji="0" lang="zh-TW" altLang="en-US" sz="3200" b="1">
                <a:latin typeface="標楷體" pitchFamily="65" charset="-120"/>
                <a:ea typeface="標楷體" pitchFamily="65" charset="-120"/>
              </a:rPr>
              <a:t>！</a:t>
            </a:r>
          </a:p>
        </p:txBody>
      </p:sp>
      <p:sp>
        <p:nvSpPr>
          <p:cNvPr id="7" name="矩形 6"/>
          <p:cNvSpPr/>
          <p:nvPr/>
        </p:nvSpPr>
        <p:spPr>
          <a:xfrm>
            <a:off x="539750" y="1557338"/>
            <a:ext cx="8604250" cy="646112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1200"/>
              </a:spcBef>
              <a:spcAft>
                <a:spcPts val="1200"/>
              </a:spcAft>
              <a:defRPr/>
            </a:pPr>
            <a:r>
              <a:rPr kumimoji="0" lang="zh-TW" altLang="en-US" sz="3600" dirty="0">
                <a:latin typeface="標楷體" pitchFamily="65" charset="-120"/>
                <a:ea typeface="標楷體" pitchFamily="65" charset="-120"/>
              </a:rPr>
              <a:t>以局部代表全部、以結果代替過程</a:t>
            </a:r>
            <a:r>
              <a:rPr kumimoji="0" lang="zh-TW" altLang="en-US" sz="3600" dirty="0">
                <a:latin typeface="+mj-ea"/>
                <a:ea typeface="+mn-ea"/>
              </a:rPr>
              <a:t>。</a:t>
            </a:r>
            <a:endParaRPr kumimoji="0" lang="en-US" altLang="zh-TW" sz="3600" dirty="0">
              <a:latin typeface="+mj-ea"/>
              <a:ea typeface="+mn-ea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4284663" y="6092825"/>
            <a:ext cx="4391025" cy="369888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b="1" dirty="0">
                <a:solidFill>
                  <a:schemeClr val="accent1"/>
                </a:solidFill>
                <a:latin typeface="+mj-ea"/>
                <a:ea typeface="+mj-ea"/>
              </a:rPr>
              <a:t>到達詩的反面：讀辛波絲卡</a:t>
            </a:r>
            <a:r>
              <a:rPr kumimoji="0" lang="en-US" altLang="zh-TW" b="1" dirty="0">
                <a:solidFill>
                  <a:schemeClr val="accent1"/>
                </a:solidFill>
                <a:latin typeface="+mj-ea"/>
                <a:ea typeface="+mj-ea"/>
              </a:rPr>
              <a:t>〈</a:t>
            </a:r>
            <a:r>
              <a:rPr kumimoji="0" lang="zh-TW" altLang="en-US" b="1" dirty="0">
                <a:solidFill>
                  <a:schemeClr val="accent1"/>
                </a:solidFill>
                <a:latin typeface="+mj-ea"/>
                <a:ea typeface="+mj-ea"/>
              </a:rPr>
              <a:t>寫履歷表</a:t>
            </a:r>
            <a:r>
              <a:rPr kumimoji="0" lang="en-US" altLang="zh-TW" b="1" dirty="0">
                <a:solidFill>
                  <a:schemeClr val="accent1"/>
                </a:solidFill>
                <a:latin typeface="+mj-ea"/>
                <a:ea typeface="+mj-ea"/>
              </a:rPr>
              <a:t>〉</a:t>
            </a:r>
            <a:endParaRPr kumimoji="0" lang="zh-TW" altLang="en-US" dirty="0">
              <a:latin typeface="+mj-ea"/>
              <a:ea typeface="+mj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8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線">
  <a:themeElements>
    <a:clrScheme name="流線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線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線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流線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流線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1534</TotalTime>
  <Words>544</Words>
  <Application>Microsoft Office PowerPoint</Application>
  <PresentationFormat>如螢幕大小 (4:3)</PresentationFormat>
  <Paragraphs>106</Paragraphs>
  <Slides>14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14</vt:i4>
      </vt:variant>
    </vt:vector>
  </HeadingPairs>
  <TitlesOfParts>
    <vt:vector size="15" baseType="lpstr">
      <vt:lpstr>流線</vt:lpstr>
      <vt:lpstr>第一單元</vt:lpstr>
      <vt:lpstr>閱讀篇章</vt:lpstr>
      <vt:lpstr>行前思考</vt:lpstr>
      <vt:lpstr>    到達詩的反面： 讀辛波絲卡〈寫履歷表〉楊佳嫻</vt:lpstr>
      <vt:lpstr>楊佳嫻</vt:lpstr>
      <vt:lpstr>辛波絲卡</vt:lpstr>
      <vt:lpstr>投影片 7</vt:lpstr>
      <vt:lpstr>投影片 8</vt:lpstr>
      <vt:lpstr> 表格化的人生，亦即簡化的人生… </vt:lpstr>
      <vt:lpstr>表格化與標籤化的人生…</vt:lpstr>
      <vt:lpstr>投影片 11</vt:lpstr>
      <vt:lpstr>草坪上曬到的太陽</vt:lpstr>
      <vt:lpstr>我們所想要抵達的世界是…</vt:lpstr>
      <vt:lpstr>投影片 14</vt:lpstr>
    </vt:vector>
  </TitlesOfParts>
  <Company>Acer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第一單元</dc:title>
  <dc:creator>Valued Acer Customer</dc:creator>
  <cp:lastModifiedBy>154999-1</cp:lastModifiedBy>
  <cp:revision>166</cp:revision>
  <dcterms:created xsi:type="dcterms:W3CDTF">2011-09-11T15:29:52Z</dcterms:created>
  <dcterms:modified xsi:type="dcterms:W3CDTF">2012-08-09T04:38:07Z</dcterms:modified>
</cp:coreProperties>
</file>