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7"/>
  </p:notesMasterIdLst>
  <p:sldIdLst>
    <p:sldId id="404" r:id="rId2"/>
    <p:sldId id="405" r:id="rId3"/>
    <p:sldId id="354" r:id="rId4"/>
    <p:sldId id="355" r:id="rId5"/>
    <p:sldId id="357" r:id="rId6"/>
    <p:sldId id="406" r:id="rId7"/>
    <p:sldId id="407" r:id="rId8"/>
    <p:sldId id="409" r:id="rId9"/>
    <p:sldId id="364" r:id="rId10"/>
    <p:sldId id="366" r:id="rId11"/>
    <p:sldId id="367" r:id="rId12"/>
    <p:sldId id="410" r:id="rId13"/>
    <p:sldId id="424" r:id="rId14"/>
    <p:sldId id="436" r:id="rId15"/>
    <p:sldId id="437" r:id="rId16"/>
    <p:sldId id="435" r:id="rId17"/>
    <p:sldId id="434" r:id="rId18"/>
    <p:sldId id="438" r:id="rId19"/>
    <p:sldId id="448" r:id="rId20"/>
    <p:sldId id="466" r:id="rId21"/>
    <p:sldId id="459" r:id="rId22"/>
    <p:sldId id="461" r:id="rId23"/>
    <p:sldId id="462" r:id="rId24"/>
    <p:sldId id="463" r:id="rId25"/>
    <p:sldId id="464" r:id="rId26"/>
    <p:sldId id="465" r:id="rId27"/>
    <p:sldId id="439" r:id="rId28"/>
    <p:sldId id="440" r:id="rId29"/>
    <p:sldId id="442" r:id="rId30"/>
    <p:sldId id="444" r:id="rId31"/>
    <p:sldId id="445" r:id="rId32"/>
    <p:sldId id="447" r:id="rId33"/>
    <p:sldId id="428" r:id="rId34"/>
    <p:sldId id="429" r:id="rId35"/>
    <p:sldId id="430" r:id="rId36"/>
    <p:sldId id="369" r:id="rId37"/>
    <p:sldId id="370" r:id="rId38"/>
    <p:sldId id="431" r:id="rId39"/>
    <p:sldId id="372" r:id="rId40"/>
    <p:sldId id="374" r:id="rId41"/>
    <p:sldId id="376" r:id="rId42"/>
    <p:sldId id="378" r:id="rId43"/>
    <p:sldId id="432" r:id="rId44"/>
    <p:sldId id="412" r:id="rId45"/>
    <p:sldId id="413" r:id="rId46"/>
    <p:sldId id="415" r:id="rId47"/>
    <p:sldId id="381" r:id="rId48"/>
    <p:sldId id="418" r:id="rId49"/>
    <p:sldId id="382" r:id="rId50"/>
    <p:sldId id="383" r:id="rId51"/>
    <p:sldId id="421" r:id="rId52"/>
    <p:sldId id="386" r:id="rId53"/>
    <p:sldId id="422" r:id="rId54"/>
    <p:sldId id="389" r:id="rId55"/>
    <p:sldId id="433" r:id="rId56"/>
    <p:sldId id="391" r:id="rId57"/>
    <p:sldId id="392" r:id="rId58"/>
    <p:sldId id="394" r:id="rId59"/>
    <p:sldId id="396" r:id="rId60"/>
    <p:sldId id="397" r:id="rId61"/>
    <p:sldId id="399" r:id="rId62"/>
    <p:sldId id="401" r:id="rId63"/>
    <p:sldId id="402" r:id="rId64"/>
    <p:sldId id="425" r:id="rId65"/>
    <p:sldId id="427" r:id="rId66"/>
    <p:sldId id="426" r:id="rId67"/>
    <p:sldId id="450" r:id="rId68"/>
    <p:sldId id="452" r:id="rId69"/>
    <p:sldId id="453" r:id="rId70"/>
    <p:sldId id="454" r:id="rId71"/>
    <p:sldId id="456" r:id="rId72"/>
    <p:sldId id="457" r:id="rId73"/>
    <p:sldId id="458" r:id="rId74"/>
    <p:sldId id="467" r:id="rId75"/>
    <p:sldId id="313" r:id="rId7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0FB78F01-4141-4174-B7FC-C009AB8695F3}">
          <p14:sldIdLst>
            <p14:sldId id="256"/>
          </p14:sldIdLst>
        </p14:section>
        <p14:section name="未命名的章節" id="{B6CFB6D5-9ED6-4F81-A627-1782B8917109}">
          <p14:sldIdLst>
            <p14:sldId id="257"/>
            <p14:sldId id="258"/>
            <p14:sldId id="259"/>
            <p14:sldId id="260"/>
            <p14:sldId id="261"/>
            <p14:sldId id="264"/>
            <p14:sldId id="262"/>
            <p14:sldId id="266"/>
            <p14:sldId id="265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32C47-E34A-4F35-8021-EFA704E99908}" type="datetimeFigureOut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49819-A65E-43A8-A252-D20EB3A51C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F4A6-0C90-4B4C-90FE-2D2CDDE93508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B2BA-14EA-4540-A5A9-BA56E352E761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6378-BF9D-4A65-B2A5-1186FD998F75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DE5B-4420-40A7-A359-BAFBF9FCDF22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B666E-E63A-4CDA-A461-F1D1390D2842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DDD2798-21CF-4245-8057-66B161C268FD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C898-4066-440D-BE76-A425B6FDA770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9C57-D7B4-4745-94B0-2336558265ED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817F-28FF-4484-A4F6-AA3DF78768AA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D0225-0478-4441-B6D6-2C7B17982BE3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073115-1C29-4818-A6CD-6B8F4F6E0A56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4102E3-C66B-431C-91EB-0CC41E880446}" type="datetime1">
              <a:rPr lang="zh-TW" altLang="en-US" smtClean="0"/>
              <a:pPr/>
              <a:t>2011/11/17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lend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ccckmit.wikidot.com/blender" TargetMode="External"/><Relationship Id="rId3" Type="http://schemas.openxmlformats.org/officeDocument/2006/relationships/hyperlink" Target="http://en.wikipedia.org/wiki/3D_computer_graphics" TargetMode="External"/><Relationship Id="rId7" Type="http://schemas.openxmlformats.org/officeDocument/2006/relationships/hyperlink" Target="http://wiki.ubuntu.org.cn/index.php?title=UbuntuHelp:Blender/zh&amp;variant=zh-hant" TargetMode="External"/><Relationship Id="rId2" Type="http://schemas.openxmlformats.org/officeDocument/2006/relationships/hyperlink" Target="http://en.wikipedia.org/wiki/3D_mode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wantpass.wikispaces.com/" TargetMode="External"/><Relationship Id="rId5" Type="http://schemas.openxmlformats.org/officeDocument/2006/relationships/hyperlink" Target="http://sketchup.google.com/support/?hl=zh-TW" TargetMode="External"/><Relationship Id="rId10" Type="http://schemas.openxmlformats.org/officeDocument/2006/relationships/hyperlink" Target="http://www.scribd.com/doc/19826819/1BlenderBasics" TargetMode="External"/><Relationship Id="rId4" Type="http://schemas.openxmlformats.org/officeDocument/2006/relationships/hyperlink" Target="http://zh.wikipedia.org/wiki/Texture" TargetMode="External"/><Relationship Id="rId9" Type="http://schemas.openxmlformats.org/officeDocument/2006/relationships/hyperlink" Target="http://blender.tw/news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第三章：材質製作與模型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89984"/>
          </a:xfrm>
        </p:spPr>
        <p:txBody>
          <a:bodyPr>
            <a:normAutofit fontScale="55000" lnSpcReduction="20000"/>
          </a:bodyPr>
          <a:lstStyle/>
          <a:p>
            <a:r>
              <a:rPr lang="zh-TW" altLang="zh-TW" dirty="0"/>
              <a:t>這</a:t>
            </a:r>
            <a:r>
              <a:rPr lang="zh-TW" altLang="zh-TW" dirty="0" smtClean="0"/>
              <a:t>是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商標頁面消失後，</a:t>
            </a:r>
            <a:r>
              <a:rPr lang="en-US" altLang="zh-TW" dirty="0" smtClean="0"/>
              <a:t>Blender</a:t>
            </a:r>
            <a:r>
              <a:rPr lang="zh-TW" altLang="zh-TW" dirty="0" smtClean="0"/>
              <a:t>程式的初</a:t>
            </a:r>
            <a:r>
              <a:rPr lang="zh-TW" altLang="zh-TW" dirty="0"/>
              <a:t>始</a:t>
            </a:r>
            <a:r>
              <a:rPr lang="zh-TW" altLang="zh-TW" dirty="0" smtClean="0"/>
              <a:t>畫面</a:t>
            </a:r>
            <a:r>
              <a:rPr lang="zh-TW" altLang="en-US" dirty="0" smtClean="0"/>
              <a:t>。有一個攝影機、一個光源、一個立方體（此立方體為基本網格立方體物件，讓使用者在畫面上有可看到的基本物件）、以及三個方向的指標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等。</a:t>
            </a:r>
            <a:endParaRPr lang="en-US" altLang="zh-TW" dirty="0" smtClean="0"/>
          </a:p>
          <a:p>
            <a:r>
              <a:rPr lang="en-US" altLang="zh-TW" dirty="0" smtClean="0"/>
              <a:t>Blender</a:t>
            </a:r>
            <a:r>
              <a:rPr lang="zh-TW" altLang="en-US" dirty="0" smtClean="0"/>
              <a:t>的畫面除了工作視窗外，四周都有功能面板及選單，功能眾多。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畫面上所標示的物件分別為：</a:t>
            </a:r>
            <a:endParaRPr lang="en-US" altLang="zh-TW" dirty="0" smtClean="0"/>
          </a:p>
          <a:p>
            <a:pPr lvl="1"/>
            <a:r>
              <a:rPr lang="zh-TW" altLang="en-US" sz="2500" dirty="0" smtClean="0"/>
              <a:t>１</a:t>
            </a:r>
            <a:r>
              <a:rPr lang="en-US" altLang="zh-TW" sz="2500" dirty="0" smtClean="0"/>
              <a:t>.</a:t>
            </a:r>
            <a:r>
              <a:rPr lang="zh-TW" altLang="en-US" sz="2500" dirty="0" smtClean="0"/>
              <a:t>所標示的物件為攝影機。</a:t>
            </a:r>
            <a:endParaRPr lang="en-US" altLang="zh-TW" sz="2500" dirty="0" smtClean="0"/>
          </a:p>
          <a:p>
            <a:pPr lvl="1"/>
            <a:r>
              <a:rPr lang="zh-TW" altLang="en-US" sz="2500" dirty="0" smtClean="0"/>
              <a:t>２</a:t>
            </a:r>
            <a:r>
              <a:rPr lang="en-US" altLang="zh-TW" sz="2500" dirty="0" smtClean="0"/>
              <a:t>.</a:t>
            </a:r>
            <a:r>
              <a:rPr lang="zh-TW" altLang="en-US" sz="2500" dirty="0" smtClean="0"/>
              <a:t>所標示的物件為游標。在立方體中間之３</a:t>
            </a:r>
            <a:r>
              <a:rPr lang="en-US" altLang="zh-TW" sz="2500" dirty="0" smtClean="0"/>
              <a:t>D</a:t>
            </a:r>
            <a:r>
              <a:rPr lang="zh-TW" altLang="en-US" sz="2500" dirty="0" smtClean="0"/>
              <a:t>游標被用來定位新物件所要放置的地方。此游標只要在螢幕上點擊滑鼠左按鈕即可被到處移動。</a:t>
            </a:r>
            <a:endParaRPr lang="en-US" altLang="zh-TW" sz="2500" dirty="0" smtClean="0"/>
          </a:p>
          <a:p>
            <a:pPr lvl="1"/>
            <a:r>
              <a:rPr lang="zh-TW" altLang="en-US" sz="2500" dirty="0" smtClean="0"/>
              <a:t>３</a:t>
            </a:r>
            <a:r>
              <a:rPr lang="en-US" altLang="zh-TW" sz="2500" dirty="0" smtClean="0"/>
              <a:t>.</a:t>
            </a:r>
            <a:r>
              <a:rPr lang="zh-TW" altLang="en-US" sz="2500" dirty="0" smtClean="0"/>
              <a:t>所標示的物件為３</a:t>
            </a:r>
            <a:r>
              <a:rPr lang="en-US" altLang="zh-TW" sz="2500" dirty="0" smtClean="0"/>
              <a:t>D</a:t>
            </a:r>
            <a:r>
              <a:rPr lang="zh-TW" altLang="en-US" sz="2500" dirty="0" smtClean="0"/>
              <a:t>立方體。</a:t>
            </a:r>
            <a:endParaRPr lang="en-US" altLang="zh-TW" sz="2500" dirty="0" smtClean="0"/>
          </a:p>
          <a:p>
            <a:pPr lvl="1"/>
            <a:r>
              <a:rPr lang="zh-TW" altLang="en-US" sz="2500" dirty="0" smtClean="0"/>
              <a:t>４</a:t>
            </a:r>
            <a:r>
              <a:rPr lang="en-US" altLang="zh-TW" sz="2500" dirty="0" smtClean="0"/>
              <a:t>.</a:t>
            </a:r>
            <a:r>
              <a:rPr lang="zh-TW" altLang="en-US" sz="2500" dirty="0" smtClean="0"/>
              <a:t>所標示的物件為燈光。</a:t>
            </a:r>
          </a:p>
          <a:p>
            <a:endParaRPr lang="zh-TW" altLang="en-US" dirty="0"/>
          </a:p>
        </p:txBody>
      </p:sp>
      <p:pic>
        <p:nvPicPr>
          <p:cNvPr id="5" name="圖片 4" descr="C:\Documents and Settings\Administrator\桌面\AR教學檔案\Blender\2011-09-04_23135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616144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grpSp>
        <p:nvGrpSpPr>
          <p:cNvPr id="36" name="群組 35"/>
          <p:cNvGrpSpPr/>
          <p:nvPr/>
        </p:nvGrpSpPr>
        <p:grpSpPr>
          <a:xfrm>
            <a:off x="2627784" y="3573016"/>
            <a:ext cx="4154760" cy="1656184"/>
            <a:chOff x="3059832" y="3429000"/>
            <a:chExt cx="4154760" cy="1656184"/>
          </a:xfrm>
        </p:grpSpPr>
        <p:grpSp>
          <p:nvGrpSpPr>
            <p:cNvPr id="29" name="群組 28"/>
            <p:cNvGrpSpPr/>
            <p:nvPr/>
          </p:nvGrpSpPr>
          <p:grpSpPr>
            <a:xfrm>
              <a:off x="3059832" y="3429000"/>
              <a:ext cx="1224136" cy="1440160"/>
              <a:chOff x="3707904" y="2780928"/>
              <a:chExt cx="1224136" cy="1440160"/>
            </a:xfrm>
          </p:grpSpPr>
          <p:cxnSp>
            <p:nvCxnSpPr>
              <p:cNvPr id="19" name="直線單箭頭接點 18"/>
              <p:cNvCxnSpPr>
                <a:stCxn id="21" idx="2"/>
              </p:cNvCxnSpPr>
              <p:nvPr/>
            </p:nvCxnSpPr>
            <p:spPr>
              <a:xfrm>
                <a:off x="4319972" y="3212976"/>
                <a:ext cx="468052" cy="10081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矩形 20"/>
              <p:cNvSpPr/>
              <p:nvPr/>
            </p:nvSpPr>
            <p:spPr>
              <a:xfrm>
                <a:off x="3707904" y="2780928"/>
                <a:ext cx="122413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1.</a:t>
                </a:r>
                <a:r>
                  <a:rPr lang="zh-TW" altLang="en-US" dirty="0" smtClean="0"/>
                  <a:t>攝影機。</a:t>
                </a: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5796136" y="3429000"/>
              <a:ext cx="1080120" cy="936104"/>
              <a:chOff x="7236296" y="2132856"/>
              <a:chExt cx="1080120" cy="936104"/>
            </a:xfrm>
          </p:grpSpPr>
          <p:cxnSp>
            <p:nvCxnSpPr>
              <p:cNvPr id="20" name="直線單箭頭接點 19"/>
              <p:cNvCxnSpPr>
                <a:stCxn id="23" idx="2"/>
              </p:cNvCxnSpPr>
              <p:nvPr/>
            </p:nvCxnSpPr>
            <p:spPr>
              <a:xfrm flipH="1">
                <a:off x="7380312" y="2564904"/>
                <a:ext cx="396044" cy="5040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7236296" y="2132856"/>
                <a:ext cx="1080120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altLang="zh-TW" dirty="0" smtClean="0"/>
                  <a:t>4.</a:t>
                </a:r>
                <a:r>
                  <a:rPr lang="zh-TW" altLang="en-US" dirty="0" smtClean="0"/>
                  <a:t>燈光。</a:t>
                </a:r>
                <a:endParaRPr lang="zh-TW" altLang="en-US" dirty="0"/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5292080" y="4293096"/>
              <a:ext cx="1922512" cy="792088"/>
              <a:chOff x="4211960" y="2780928"/>
              <a:chExt cx="1922512" cy="79208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5076056" y="2780928"/>
                <a:ext cx="1058416" cy="4320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altLang="zh-TW" dirty="0" smtClean="0"/>
                  <a:t>2.</a:t>
                </a:r>
                <a:r>
                  <a:rPr lang="zh-TW" altLang="en-US" dirty="0" smtClean="0"/>
                  <a:t>游標。</a:t>
                </a:r>
                <a:endParaRPr lang="zh-TW" altLang="en-US" dirty="0"/>
              </a:p>
            </p:txBody>
          </p:sp>
          <p:cxnSp>
            <p:nvCxnSpPr>
              <p:cNvPr id="25" name="直線單箭頭接點 24"/>
              <p:cNvCxnSpPr>
                <a:stCxn id="24" idx="2"/>
              </p:cNvCxnSpPr>
              <p:nvPr/>
            </p:nvCxnSpPr>
            <p:spPr>
              <a:xfrm flipH="1">
                <a:off x="4211960" y="3212976"/>
                <a:ext cx="1393304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群組 27"/>
            <p:cNvGrpSpPr/>
            <p:nvPr/>
          </p:nvGrpSpPr>
          <p:grpSpPr>
            <a:xfrm>
              <a:off x="4427984" y="3645024"/>
              <a:ext cx="1224136" cy="1224136"/>
              <a:chOff x="6444208" y="3212976"/>
              <a:chExt cx="1224136" cy="1224136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444208" y="3212976"/>
                <a:ext cx="1224136" cy="4236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altLang="zh-TW" dirty="0" smtClean="0"/>
                  <a:t>3.</a:t>
                </a:r>
                <a:r>
                  <a:rPr lang="zh-TW" altLang="en-US" dirty="0" smtClean="0"/>
                  <a:t>立方體。</a:t>
                </a:r>
                <a:endParaRPr lang="en-US" altLang="zh-TW" dirty="0" smtClean="0"/>
              </a:p>
            </p:txBody>
          </p:sp>
          <p:cxnSp>
            <p:nvCxnSpPr>
              <p:cNvPr id="26" name="直線單箭頭接點 25"/>
              <p:cNvCxnSpPr>
                <a:stCxn id="22" idx="2"/>
              </p:cNvCxnSpPr>
              <p:nvPr/>
            </p:nvCxnSpPr>
            <p:spPr>
              <a:xfrm>
                <a:off x="7056276" y="3636640"/>
                <a:ext cx="108012" cy="8004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94601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Blender</a:t>
            </a:r>
            <a:r>
              <a:rPr lang="zh-TW" altLang="en-US" dirty="0" smtClean="0"/>
              <a:t>的好用功能之一，是此程式可匯入多種由其他繪圖軟體製作之通用３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模組檔案的能力。</a:t>
            </a:r>
          </a:p>
          <a:p>
            <a:r>
              <a:rPr lang="zh-TW" altLang="en-US" dirty="0" smtClean="0"/>
              <a:t>例如：</a:t>
            </a:r>
            <a:r>
              <a:rPr lang="en-US" altLang="zh-TW" dirty="0" smtClean="0"/>
              <a:t>COLLADA</a:t>
            </a:r>
            <a:r>
              <a:rPr lang="zh-TW" altLang="en-US" dirty="0" smtClean="0"/>
              <a:t>（</a:t>
            </a:r>
            <a:r>
              <a:rPr lang="en-US" altLang="zh-TW" dirty="0" smtClean="0"/>
              <a:t>.</a:t>
            </a:r>
            <a:r>
              <a:rPr lang="en-US" altLang="zh-TW" dirty="0" err="1" smtClean="0"/>
              <a:t>dae</a:t>
            </a:r>
            <a:r>
              <a:rPr lang="zh-TW" altLang="en-US" dirty="0" smtClean="0"/>
              <a:t>）、</a:t>
            </a:r>
            <a:r>
              <a:rPr lang="en-US" altLang="zh-TW" dirty="0" smtClean="0"/>
              <a:t>X3D Extensible 3D</a:t>
            </a:r>
            <a:r>
              <a:rPr lang="zh-TW" altLang="en-US" dirty="0" smtClean="0"/>
              <a:t>（</a:t>
            </a:r>
            <a:r>
              <a:rPr lang="en-US" altLang="zh-TW" dirty="0" smtClean="0"/>
              <a:t>.x3d/.</a:t>
            </a:r>
            <a:r>
              <a:rPr lang="en-US" altLang="zh-TW" dirty="0" err="1" smtClean="0"/>
              <a:t>wrl</a:t>
            </a:r>
            <a:r>
              <a:rPr lang="zh-TW" altLang="en-US" dirty="0" smtClean="0"/>
              <a:t>）、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等。</a:t>
            </a:r>
          </a:p>
          <a:p>
            <a:r>
              <a:rPr lang="zh-TW" altLang="en-US" dirty="0" smtClean="0"/>
              <a:t>相對的，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亦提供轉存各種３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模組檔案的能力。</a:t>
            </a:r>
            <a:endParaRPr lang="en-US" altLang="zh-TW" dirty="0" smtClean="0"/>
          </a:p>
          <a:p>
            <a:r>
              <a:rPr lang="en-US" altLang="zh-TW" dirty="0" smtClean="0"/>
              <a:t>Blender</a:t>
            </a:r>
            <a:r>
              <a:rPr lang="zh-TW" altLang="en-US" dirty="0" smtClean="0"/>
              <a:t>像其他程式繪圖程式一般，是以圖層來製作，物件可被放在不同圖層，可視使用者實際需要來顯示。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Blender</a:t>
            </a:r>
            <a:r>
              <a:rPr lang="zh-TW" altLang="en-US" dirty="0" smtClean="0"/>
              <a:t>軟體的操作，除了使用滑鼠外，視個人使用習慣，也可使用鍵盤快速鍵來操作，以增進工作效率。</a:t>
            </a:r>
            <a:endParaRPr lang="en-US" altLang="zh-TW" dirty="0" smtClean="0"/>
          </a:p>
          <a:p>
            <a:pPr algn="just"/>
            <a:r>
              <a:rPr lang="zh-TW" altLang="zh-TW" dirty="0" smtClean="0"/>
              <a:t>在</a:t>
            </a:r>
            <a:r>
              <a:rPr lang="zh-TW" altLang="zh-TW" dirty="0"/>
              <a:t>正式</a:t>
            </a:r>
            <a:r>
              <a:rPr lang="zh-TW" altLang="zh-TW" dirty="0" smtClean="0"/>
              <a:t>開始</a:t>
            </a:r>
            <a:r>
              <a:rPr lang="zh-TW" altLang="en-US" dirty="0" smtClean="0"/>
              <a:t>操作</a:t>
            </a:r>
            <a:r>
              <a:rPr lang="zh-TW" altLang="zh-TW" dirty="0" smtClean="0"/>
              <a:t>程式</a:t>
            </a:r>
            <a:r>
              <a:rPr lang="zh-TW" altLang="zh-TW" dirty="0"/>
              <a:t>前，了解一下右邊小</a:t>
            </a:r>
            <a:r>
              <a:rPr lang="zh-TW" altLang="zh-TW" dirty="0" smtClean="0"/>
              <a:t>鍵盤</a:t>
            </a:r>
            <a:r>
              <a:rPr lang="zh-TW" altLang="en-US" dirty="0" smtClean="0"/>
              <a:t>（</a:t>
            </a:r>
            <a:r>
              <a:rPr lang="zh-TW" altLang="zh-TW" dirty="0" smtClean="0"/>
              <a:t>數字鍵</a:t>
            </a:r>
            <a:r>
              <a:rPr lang="zh-TW" altLang="en-US" dirty="0" smtClean="0"/>
              <a:t>）</a:t>
            </a:r>
            <a:r>
              <a:rPr lang="zh-TW" altLang="zh-TW" dirty="0" smtClean="0"/>
              <a:t>的</a:t>
            </a:r>
            <a:r>
              <a:rPr lang="zh-TW" altLang="zh-TW" dirty="0"/>
              <a:t>操作功能是相當重要</a:t>
            </a:r>
            <a:r>
              <a:rPr lang="zh-TW" altLang="zh-TW" dirty="0" smtClean="0"/>
              <a:t>的</a:t>
            </a:r>
            <a:r>
              <a:rPr lang="zh-TW" altLang="en-US" dirty="0" smtClean="0"/>
              <a:t>（</a:t>
            </a:r>
            <a:r>
              <a:rPr lang="en-US" altLang="zh-TW" dirty="0" smtClean="0"/>
              <a:t>Num Lock</a:t>
            </a:r>
            <a:r>
              <a:rPr lang="zh-TW" altLang="en-US" dirty="0" smtClean="0"/>
              <a:t>不要鎖定，即</a:t>
            </a:r>
            <a:r>
              <a:rPr lang="en-US" altLang="zh-TW" dirty="0" smtClean="0"/>
              <a:t>Num Lock</a:t>
            </a:r>
            <a:r>
              <a:rPr lang="zh-TW" altLang="en-US" dirty="0" smtClean="0"/>
              <a:t>燈號不亮，在非數字狀態）。</a:t>
            </a:r>
            <a:r>
              <a:rPr lang="zh-TW" altLang="zh-TW" dirty="0" smtClean="0"/>
              <a:t>這些</a:t>
            </a:r>
            <a:r>
              <a:rPr lang="zh-TW" altLang="zh-TW" dirty="0"/>
              <a:t>基本操作不僅可以加速你的製圖過程，可以</a:t>
            </a:r>
            <a:r>
              <a:rPr lang="zh-TW" altLang="zh-TW" dirty="0" smtClean="0"/>
              <a:t>讓</a:t>
            </a:r>
            <a:r>
              <a:rPr lang="en-US" altLang="zh-TW" dirty="0" smtClean="0"/>
              <a:t>Blender</a:t>
            </a:r>
            <a:r>
              <a:rPr lang="zh-TW" altLang="zh-TW" dirty="0" smtClean="0"/>
              <a:t>繪圖</a:t>
            </a:r>
            <a:r>
              <a:rPr lang="zh-TW" altLang="zh-TW" dirty="0"/>
              <a:t>過程變得相當的</a:t>
            </a:r>
            <a:r>
              <a:rPr lang="zh-TW" altLang="zh-TW" dirty="0" smtClean="0"/>
              <a:t>順暢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r>
              <a:rPr lang="zh-TW" altLang="en-US" dirty="0" smtClean="0"/>
              <a:t>鍵盤右方數字鍵盤上的這些快速鍵，因在非數字狀態才有作用，所以不適用於鍵盤上方的數字鍵，按鍵盤上方的數字盤是不會有作用的。</a:t>
            </a:r>
            <a:endParaRPr lang="en-US" altLang="zh-TW" dirty="0" smtClean="0"/>
          </a:p>
          <a:p>
            <a:r>
              <a:rPr lang="zh-TW" altLang="en-US" dirty="0" smtClean="0"/>
              <a:t>滑鼠滾輪操作可將畫面拉遠或拉近。</a:t>
            </a:r>
            <a:endParaRPr lang="en-US" altLang="zh-TW" dirty="0" smtClean="0"/>
          </a:p>
          <a:p>
            <a:r>
              <a:rPr lang="zh-TW" altLang="en-US" dirty="0" smtClean="0"/>
              <a:t>另外，要直接改變視圖角度可直接按住滑鼠上的滾輪不放拖曳，直到所要的角度再放開即可。操作方式同</a:t>
            </a:r>
            <a:r>
              <a:rPr lang="en-US" altLang="zh-TW" dirty="0" smtClean="0"/>
              <a:t>Google Sketch Up </a:t>
            </a:r>
            <a:r>
              <a:rPr lang="zh-TW" altLang="en-US" dirty="0" smtClean="0"/>
              <a:t>８。</a:t>
            </a:r>
            <a:endParaRPr lang="en-US" altLang="zh-TW" dirty="0" smtClean="0"/>
          </a:p>
          <a:p>
            <a:r>
              <a:rPr lang="zh-TW" altLang="en-US" dirty="0" smtClean="0"/>
              <a:t>選取物件，則是用滑鼠右鍵點擊一下。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0005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878093"/>
              </p:ext>
            </p:extLst>
          </p:nvPr>
        </p:nvGraphicFramePr>
        <p:xfrm>
          <a:off x="611560" y="1484952"/>
          <a:ext cx="7920880" cy="1512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44416"/>
                <a:gridCol w="4176464"/>
              </a:tblGrid>
              <a:tr h="252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[</a:t>
                      </a:r>
                      <a:r>
                        <a:rPr lang="zh-TW" sz="1600" kern="100" dirty="0">
                          <a:effectLst/>
                        </a:rPr>
                        <a:t>編輯</a:t>
                      </a:r>
                      <a:r>
                        <a:rPr lang="en-US" sz="1600" kern="100" dirty="0">
                          <a:effectLst/>
                        </a:rPr>
                        <a:t>]</a:t>
                      </a:r>
                      <a:r>
                        <a:rPr lang="zh-TW" sz="1600" kern="100" dirty="0">
                          <a:effectLst/>
                        </a:rPr>
                        <a:t>旋轉 部分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b="1" kern="100" dirty="0" smtClean="0">
                          <a:effectLst/>
                        </a:rPr>
                        <a:t>快速</a:t>
                      </a:r>
                      <a:r>
                        <a:rPr lang="zh-TW" sz="1600" b="1" kern="100" dirty="0" smtClean="0">
                          <a:effectLst/>
                        </a:rPr>
                        <a:t>鍵</a:t>
                      </a:r>
                      <a:r>
                        <a:rPr lang="en-US" sz="1600" b="1" kern="100" dirty="0" smtClean="0">
                          <a:effectLst/>
                        </a:rPr>
                        <a:t>  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600" b="1" kern="100" dirty="0" smtClean="0">
                          <a:effectLst/>
                        </a:rPr>
                        <a:t>動作</a:t>
                      </a:r>
                      <a:endParaRPr lang="zh-TW" sz="16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小</a:t>
                      </a:r>
                      <a:r>
                        <a:rPr lang="zh-TW" sz="1600" kern="100" dirty="0" smtClean="0">
                          <a:effectLst/>
                        </a:rPr>
                        <a:t>鍵盤</a:t>
                      </a:r>
                      <a:r>
                        <a:rPr lang="zh-TW" altLang="en-US" sz="1600" kern="100" dirty="0" smtClean="0">
                          <a:effectLst/>
                        </a:rPr>
                        <a:t>「↓」即</a:t>
                      </a:r>
                      <a:r>
                        <a:rPr lang="zh-TW" sz="1600" kern="100" dirty="0" smtClean="0">
                          <a:effectLst/>
                        </a:rPr>
                        <a:t>【</a:t>
                      </a:r>
                      <a:r>
                        <a:rPr lang="en-US" sz="1600" kern="100" dirty="0" smtClean="0">
                          <a:effectLst/>
                        </a:rPr>
                        <a:t>２</a:t>
                      </a:r>
                      <a:r>
                        <a:rPr lang="zh-TW" sz="1600" kern="100" dirty="0" smtClean="0">
                          <a:effectLst/>
                        </a:rPr>
                        <a:t>】</a:t>
                      </a:r>
                      <a:r>
                        <a:rPr lang="zh-TW" altLang="en-US" sz="1600" kern="100" dirty="0" smtClean="0">
                          <a:effectLst/>
                        </a:rPr>
                        <a:t>的位置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向上</a:t>
                      </a:r>
                      <a:r>
                        <a:rPr lang="zh-TW" altLang="en-US" sz="1600" kern="100" dirty="0" smtClean="0">
                          <a:effectLst/>
                        </a:rPr>
                        <a:t>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小</a:t>
                      </a:r>
                      <a:r>
                        <a:rPr lang="zh-TW" sz="1600" kern="100" dirty="0" smtClean="0">
                          <a:effectLst/>
                        </a:rPr>
                        <a:t>鍵盤</a:t>
                      </a:r>
                      <a:r>
                        <a:rPr lang="zh-TW" altLang="en-US" sz="1600" kern="100" dirty="0" smtClean="0">
                          <a:effectLst/>
                        </a:rPr>
                        <a:t>「↑」即</a:t>
                      </a:r>
                      <a:r>
                        <a:rPr lang="zh-TW" sz="1600" kern="100" dirty="0" smtClean="0">
                          <a:effectLst/>
                        </a:rPr>
                        <a:t>【</a:t>
                      </a:r>
                      <a:r>
                        <a:rPr lang="en-US" sz="1600" kern="100" dirty="0" smtClean="0">
                          <a:effectLst/>
                        </a:rPr>
                        <a:t>８</a:t>
                      </a:r>
                      <a:r>
                        <a:rPr lang="zh-TW" sz="1600" kern="100" dirty="0" smtClean="0">
                          <a:effectLst/>
                        </a:rPr>
                        <a:t>】</a:t>
                      </a:r>
                      <a:r>
                        <a:rPr lang="zh-TW" altLang="en-US" sz="1600" kern="100" dirty="0" smtClean="0">
                          <a:effectLst/>
                        </a:rPr>
                        <a:t>的位置</a:t>
                      </a:r>
                      <a:endParaRPr lang="zh-TW" altLang="zh-TW" sz="1600" kern="100" dirty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向下</a:t>
                      </a:r>
                      <a:r>
                        <a:rPr lang="zh-TW" altLang="en-US" sz="1600" kern="100" dirty="0" smtClean="0">
                          <a:effectLst/>
                        </a:rPr>
                        <a:t>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600" kern="100" dirty="0">
                          <a:effectLst/>
                        </a:rPr>
                        <a:t>小</a:t>
                      </a:r>
                      <a:r>
                        <a:rPr lang="zh-TW" sz="1600" kern="100" dirty="0" smtClean="0">
                          <a:effectLst/>
                        </a:rPr>
                        <a:t>鍵盤</a:t>
                      </a:r>
                      <a:r>
                        <a:rPr lang="zh-TW" altLang="en-US" sz="1600" kern="100" dirty="0" smtClean="0">
                          <a:effectLst/>
                        </a:rPr>
                        <a:t>「←」即</a:t>
                      </a:r>
                      <a:r>
                        <a:rPr lang="zh-TW" sz="1600" kern="100" dirty="0" smtClean="0">
                          <a:effectLst/>
                        </a:rPr>
                        <a:t>【</a:t>
                      </a:r>
                      <a:r>
                        <a:rPr lang="en-US" sz="1600" kern="100" dirty="0" smtClean="0">
                          <a:effectLst/>
                        </a:rPr>
                        <a:t>４</a:t>
                      </a:r>
                      <a:r>
                        <a:rPr lang="zh-TW" sz="1600" kern="100" dirty="0" smtClean="0">
                          <a:effectLst/>
                        </a:rPr>
                        <a:t>】</a:t>
                      </a:r>
                      <a:r>
                        <a:rPr lang="zh-TW" altLang="en-US" sz="1600" kern="100" dirty="0" smtClean="0">
                          <a:effectLst/>
                        </a:rPr>
                        <a:t>的位置</a:t>
                      </a:r>
                      <a:endParaRPr lang="zh-TW" altLang="zh-TW" sz="1600" kern="100" dirty="0" smtClean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</a:rPr>
                        <a:t>向左</a:t>
                      </a:r>
                      <a:r>
                        <a:rPr lang="zh-TW" altLang="en-US" sz="1600" kern="100" dirty="0" smtClean="0">
                          <a:effectLst/>
                        </a:rPr>
                        <a:t>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600" kern="100" dirty="0">
                          <a:effectLst/>
                        </a:rPr>
                        <a:t>小</a:t>
                      </a:r>
                      <a:r>
                        <a:rPr lang="zh-TW" sz="1600" kern="100" dirty="0" smtClean="0">
                          <a:effectLst/>
                        </a:rPr>
                        <a:t>鍵盤</a:t>
                      </a:r>
                      <a:r>
                        <a:rPr lang="zh-TW" altLang="en-US" sz="1600" kern="100" dirty="0" smtClean="0">
                          <a:effectLst/>
                        </a:rPr>
                        <a:t>「→」即</a:t>
                      </a:r>
                      <a:r>
                        <a:rPr lang="zh-TW" sz="1600" kern="100" dirty="0" smtClean="0">
                          <a:effectLst/>
                        </a:rPr>
                        <a:t>【</a:t>
                      </a:r>
                      <a:r>
                        <a:rPr lang="en-US" sz="1600" kern="100" dirty="0" smtClean="0">
                          <a:effectLst/>
                        </a:rPr>
                        <a:t>６</a:t>
                      </a:r>
                      <a:r>
                        <a:rPr lang="zh-TW" sz="1600" kern="100" dirty="0" smtClean="0">
                          <a:effectLst/>
                        </a:rPr>
                        <a:t>】</a:t>
                      </a:r>
                      <a:r>
                        <a:rPr lang="zh-TW" altLang="en-US" sz="1600" kern="100" dirty="0" smtClean="0">
                          <a:effectLst/>
                        </a:rPr>
                        <a:t>的位置</a:t>
                      </a:r>
                      <a:endParaRPr lang="zh-TW" altLang="zh-TW" sz="1600" kern="100" dirty="0" smtClean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向右 </a:t>
                      </a:r>
                      <a:r>
                        <a:rPr lang="zh-TW" altLang="en-US" sz="1600" kern="100" dirty="0" smtClean="0">
                          <a:effectLst/>
                        </a:rPr>
                        <a:t>。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</a:tbl>
          </a:graphicData>
        </a:graphic>
      </p:graphicFrame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5006555"/>
              </p:ext>
            </p:extLst>
          </p:nvPr>
        </p:nvGraphicFramePr>
        <p:xfrm>
          <a:off x="179512" y="3175208"/>
          <a:ext cx="8784976" cy="35661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35465"/>
                <a:gridCol w="5049511"/>
              </a:tblGrid>
              <a:tr h="252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視圖 部分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小</a:t>
                      </a:r>
                      <a:r>
                        <a:rPr lang="zh-TW" sz="1800" kern="100" dirty="0" smtClean="0">
                          <a:effectLst/>
                        </a:rPr>
                        <a:t>鍵盤</a:t>
                      </a:r>
                      <a:r>
                        <a:rPr lang="zh-TW" altLang="en-US" sz="1800" kern="100" dirty="0" smtClean="0">
                          <a:effectLst/>
                        </a:rPr>
                        <a:t>「</a:t>
                      </a:r>
                      <a:r>
                        <a:rPr lang="en-US" altLang="zh-TW" sz="1800" kern="100" dirty="0" smtClean="0">
                          <a:effectLst/>
                        </a:rPr>
                        <a:t>End</a:t>
                      </a:r>
                      <a:r>
                        <a:rPr lang="zh-TW" altLang="en-US" sz="1800" kern="100" dirty="0" smtClean="0">
                          <a:effectLst/>
                        </a:rPr>
                        <a:t>」即</a:t>
                      </a:r>
                      <a:r>
                        <a:rPr lang="zh-TW" altLang="zh-TW" sz="1800" kern="100" dirty="0" smtClean="0">
                          <a:effectLst/>
                        </a:rPr>
                        <a:t>【</a:t>
                      </a:r>
                      <a:r>
                        <a:rPr lang="zh-TW" altLang="en-US" sz="1800" kern="100" dirty="0" smtClean="0">
                          <a:effectLst/>
                        </a:rPr>
                        <a:t>１</a:t>
                      </a:r>
                      <a:r>
                        <a:rPr lang="zh-TW" altLang="zh-TW" sz="1800" kern="100" dirty="0" smtClean="0">
                          <a:effectLst/>
                        </a:rPr>
                        <a:t>】</a:t>
                      </a:r>
                      <a:r>
                        <a:rPr lang="zh-TW" altLang="en-US" sz="1800" kern="100" dirty="0" smtClean="0">
                          <a:effectLst/>
                        </a:rPr>
                        <a:t>的位置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前</a:t>
                      </a:r>
                      <a:r>
                        <a:rPr lang="zh-TW" sz="1800" kern="100" dirty="0" smtClean="0">
                          <a:effectLst/>
                        </a:rPr>
                        <a:t>視圖</a:t>
                      </a:r>
                      <a:r>
                        <a:rPr lang="zh-TW" altLang="en-US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 smtClean="0">
                          <a:effectLst/>
                        </a:rPr>
                        <a:t>Front View</a:t>
                      </a:r>
                      <a:r>
                        <a:rPr lang="zh-TW" altLang="en-US" sz="1800" kern="100" dirty="0" smtClean="0">
                          <a:effectLst/>
                        </a:rPr>
                        <a:t>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小</a:t>
                      </a:r>
                      <a:r>
                        <a:rPr lang="zh-TW" sz="1800" kern="100" dirty="0" smtClean="0">
                          <a:effectLst/>
                        </a:rPr>
                        <a:t>鍵盤</a:t>
                      </a:r>
                      <a:r>
                        <a:rPr lang="zh-TW" altLang="en-US" sz="1800" kern="100" dirty="0" smtClean="0">
                          <a:effectLst/>
                        </a:rPr>
                        <a:t>「Ｐ</a:t>
                      </a:r>
                      <a:r>
                        <a:rPr lang="en-US" altLang="zh-TW" sz="1800" kern="100" dirty="0" err="1" smtClean="0">
                          <a:effectLst/>
                        </a:rPr>
                        <a:t>gDn</a:t>
                      </a:r>
                      <a:r>
                        <a:rPr lang="zh-TW" altLang="en-US" sz="1800" kern="100" dirty="0" smtClean="0">
                          <a:effectLst/>
                        </a:rPr>
                        <a:t>」即</a:t>
                      </a:r>
                      <a:r>
                        <a:rPr lang="zh-TW" altLang="zh-TW" sz="1800" kern="100" dirty="0" smtClean="0">
                          <a:effectLst/>
                        </a:rPr>
                        <a:t>【</a:t>
                      </a:r>
                      <a:r>
                        <a:rPr lang="zh-TW" altLang="en-US" sz="1800" kern="100" dirty="0" smtClean="0">
                          <a:effectLst/>
                        </a:rPr>
                        <a:t>３</a:t>
                      </a:r>
                      <a:r>
                        <a:rPr lang="zh-TW" altLang="zh-TW" sz="1800" kern="100" dirty="0" smtClean="0">
                          <a:effectLst/>
                        </a:rPr>
                        <a:t>】</a:t>
                      </a:r>
                      <a:r>
                        <a:rPr lang="zh-TW" altLang="en-US" sz="1800" kern="100" dirty="0" smtClean="0">
                          <a:effectLst/>
                        </a:rPr>
                        <a:t>的位置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側視圖</a:t>
                      </a:r>
                      <a:r>
                        <a:rPr lang="zh-TW" altLang="en-US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 smtClean="0">
                          <a:effectLst/>
                        </a:rPr>
                        <a:t>Side View</a:t>
                      </a:r>
                      <a:r>
                        <a:rPr lang="zh-TW" altLang="en-US" sz="1800" kern="100" dirty="0" smtClean="0">
                          <a:effectLst/>
                        </a:rPr>
                        <a:t>）</a:t>
                      </a:r>
                      <a:r>
                        <a:rPr lang="en-US" sz="1800" kern="100" dirty="0" smtClean="0">
                          <a:effectLst/>
                        </a:rPr>
                        <a:t>  </a:t>
                      </a:r>
                      <a:r>
                        <a:rPr lang="zh-TW" altLang="en-US" sz="1800" kern="100" dirty="0" smtClean="0">
                          <a:effectLst/>
                        </a:rPr>
                        <a:t>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小</a:t>
                      </a:r>
                      <a:r>
                        <a:rPr lang="zh-TW" sz="1800" kern="100" dirty="0" smtClean="0">
                          <a:effectLst/>
                        </a:rPr>
                        <a:t>鍵盤</a:t>
                      </a:r>
                      <a:r>
                        <a:rPr lang="zh-TW" altLang="en-US" sz="1800" kern="100" dirty="0" smtClean="0">
                          <a:effectLst/>
                        </a:rPr>
                        <a:t>「</a:t>
                      </a:r>
                      <a:r>
                        <a:rPr lang="en-US" altLang="zh-TW" sz="1800" kern="100" dirty="0" smtClean="0">
                          <a:effectLst/>
                        </a:rPr>
                        <a:t>Home</a:t>
                      </a:r>
                      <a:r>
                        <a:rPr lang="zh-TW" altLang="en-US" sz="1800" kern="100" dirty="0" smtClean="0">
                          <a:effectLst/>
                        </a:rPr>
                        <a:t>」即</a:t>
                      </a:r>
                      <a:r>
                        <a:rPr lang="zh-TW" altLang="zh-TW" sz="1800" kern="100" dirty="0" smtClean="0">
                          <a:effectLst/>
                        </a:rPr>
                        <a:t>【</a:t>
                      </a:r>
                      <a:r>
                        <a:rPr lang="zh-TW" altLang="en-US" sz="1800" kern="100" dirty="0" smtClean="0">
                          <a:effectLst/>
                        </a:rPr>
                        <a:t>７</a:t>
                      </a:r>
                      <a:r>
                        <a:rPr lang="zh-TW" altLang="zh-TW" sz="1800" kern="100" dirty="0" smtClean="0">
                          <a:effectLst/>
                        </a:rPr>
                        <a:t>】</a:t>
                      </a:r>
                      <a:r>
                        <a:rPr lang="zh-TW" altLang="en-US" sz="1800" kern="100" dirty="0" smtClean="0">
                          <a:effectLst/>
                        </a:rPr>
                        <a:t>的位置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俯視</a:t>
                      </a:r>
                      <a:r>
                        <a:rPr lang="zh-TW" sz="1800" kern="100" dirty="0" smtClean="0">
                          <a:effectLst/>
                        </a:rPr>
                        <a:t>圖</a:t>
                      </a:r>
                      <a:r>
                        <a:rPr lang="zh-TW" altLang="en-US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 smtClean="0">
                          <a:effectLst/>
                        </a:rPr>
                        <a:t>Top View</a:t>
                      </a:r>
                      <a:r>
                        <a:rPr lang="zh-TW" altLang="en-US" sz="1800" kern="100" dirty="0" smtClean="0">
                          <a:effectLst/>
                        </a:rPr>
                        <a:t>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小</a:t>
                      </a:r>
                      <a:r>
                        <a:rPr lang="zh-TW" sz="1800" kern="100" dirty="0" smtClean="0">
                          <a:effectLst/>
                        </a:rPr>
                        <a:t>鍵盤</a:t>
                      </a:r>
                      <a:r>
                        <a:rPr lang="zh-TW" altLang="en-US" sz="1800" kern="100" dirty="0" smtClean="0">
                          <a:effectLst/>
                        </a:rPr>
                        <a:t>「</a:t>
                      </a:r>
                      <a:r>
                        <a:rPr lang="en-US" altLang="zh-TW" sz="1800" kern="100" dirty="0" smtClean="0">
                          <a:effectLst/>
                        </a:rPr>
                        <a:t>Ins</a:t>
                      </a:r>
                      <a:r>
                        <a:rPr lang="zh-TW" altLang="en-US" sz="1800" kern="100" dirty="0" smtClean="0">
                          <a:effectLst/>
                        </a:rPr>
                        <a:t>」即</a:t>
                      </a:r>
                      <a:r>
                        <a:rPr lang="zh-TW" altLang="zh-TW" sz="1800" kern="100" dirty="0" smtClean="0">
                          <a:effectLst/>
                        </a:rPr>
                        <a:t>【</a:t>
                      </a:r>
                      <a:r>
                        <a:rPr lang="zh-TW" altLang="en-US" sz="1800" kern="100" dirty="0" smtClean="0">
                          <a:effectLst/>
                        </a:rPr>
                        <a:t>０</a:t>
                      </a:r>
                      <a:r>
                        <a:rPr lang="zh-TW" altLang="zh-TW" sz="1800" kern="100" dirty="0" smtClean="0">
                          <a:effectLst/>
                        </a:rPr>
                        <a:t>】</a:t>
                      </a:r>
                      <a:r>
                        <a:rPr lang="zh-TW" altLang="en-US" sz="1800" kern="100" dirty="0" smtClean="0">
                          <a:effectLst/>
                        </a:rPr>
                        <a:t>的位置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鏡頭</a:t>
                      </a:r>
                      <a:r>
                        <a:rPr lang="zh-TW" sz="1800" kern="100" dirty="0" smtClean="0">
                          <a:effectLst/>
                        </a:rPr>
                        <a:t>視圖</a:t>
                      </a:r>
                      <a:r>
                        <a:rPr lang="zh-TW" altLang="en-US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 smtClean="0">
                          <a:effectLst/>
                        </a:rPr>
                        <a:t>Camera View</a:t>
                      </a:r>
                      <a:r>
                        <a:rPr lang="zh-TW" altLang="en-US" sz="1800" kern="100" dirty="0" smtClean="0">
                          <a:effectLst/>
                        </a:rPr>
                        <a:t>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小鍵盤【</a:t>
                      </a:r>
                      <a:r>
                        <a:rPr lang="en-US" sz="1800" kern="100">
                          <a:effectLst/>
                        </a:rPr>
                        <a:t>-</a:t>
                      </a:r>
                      <a:r>
                        <a:rPr lang="zh-TW" sz="1800" kern="100">
                          <a:effectLst/>
                        </a:rPr>
                        <a:t>】、【</a:t>
                      </a:r>
                      <a:r>
                        <a:rPr lang="en-US" sz="1800" kern="100">
                          <a:effectLst/>
                        </a:rPr>
                        <a:t>+</a:t>
                      </a:r>
                      <a:r>
                        <a:rPr lang="zh-TW" sz="1800" kern="100">
                          <a:effectLst/>
                        </a:rPr>
                        <a:t>】、滑鼠滾輪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操作畫面的遠、近。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54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「</a:t>
                      </a:r>
                      <a:r>
                        <a:rPr lang="en-US" sz="1800" kern="100" dirty="0" smtClean="0">
                          <a:effectLst/>
                        </a:rPr>
                        <a:t>Z</a:t>
                      </a:r>
                      <a:r>
                        <a:rPr lang="zh-TW" altLang="en-US" sz="1800" kern="100" dirty="0" smtClean="0">
                          <a:effectLst/>
                        </a:rPr>
                        <a:t>」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線</a:t>
                      </a:r>
                      <a:r>
                        <a:rPr lang="zh-TW" sz="1800" kern="100" dirty="0" smtClean="0">
                          <a:effectLst/>
                        </a:rPr>
                        <a:t>框</a:t>
                      </a:r>
                      <a:r>
                        <a:rPr lang="zh-TW" altLang="en-US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 smtClean="0">
                          <a:effectLst/>
                        </a:rPr>
                        <a:t>Wire Frame</a:t>
                      </a:r>
                      <a:r>
                        <a:rPr lang="zh-TW" altLang="en-US" sz="1800" kern="100" dirty="0" smtClean="0">
                          <a:effectLst/>
                        </a:rPr>
                        <a:t>）</a:t>
                      </a:r>
                      <a:r>
                        <a:rPr lang="en-US" sz="1800" kern="100" dirty="0" smtClean="0">
                          <a:effectLst/>
                        </a:rPr>
                        <a:t>/</a:t>
                      </a:r>
                      <a:r>
                        <a:rPr lang="zh-TW" sz="1800" kern="100" dirty="0">
                          <a:effectLst/>
                        </a:rPr>
                        <a:t>共享</a:t>
                      </a:r>
                      <a:r>
                        <a:rPr lang="zh-TW" sz="1800" kern="100" dirty="0" smtClean="0">
                          <a:effectLst/>
                        </a:rPr>
                        <a:t>視圖</a:t>
                      </a:r>
                      <a:r>
                        <a:rPr lang="zh-TW" altLang="en-US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 smtClean="0">
                          <a:effectLst/>
                        </a:rPr>
                        <a:t>Shading  View</a:t>
                      </a:r>
                      <a:r>
                        <a:rPr lang="zh-TW" altLang="en-US" sz="1800" kern="100" dirty="0" smtClean="0">
                          <a:effectLst/>
                        </a:rPr>
                        <a:t>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</a:rPr>
                        <a:t>「Ｆ１１」</a:t>
                      </a:r>
                      <a:endParaRPr lang="zh-TW" altLang="zh-TW" sz="18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顯示渲染影像</a:t>
                      </a:r>
                      <a:r>
                        <a:rPr lang="en-US" altLang="zh-TW" sz="1800" kern="100" dirty="0" smtClean="0">
                          <a:effectLst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</a:rPr>
                        <a:t>隱藏渲染影像（</a:t>
                      </a:r>
                      <a:r>
                        <a:rPr lang="en-US" altLang="zh-TW" sz="1800" kern="100" dirty="0" smtClean="0">
                          <a:effectLst/>
                        </a:rPr>
                        <a:t>Show Render Image / Hide  Render Image</a:t>
                      </a:r>
                      <a:r>
                        <a:rPr lang="zh-TW" altLang="en-US" sz="1800" kern="100" dirty="0" smtClean="0">
                          <a:effectLst/>
                        </a:rPr>
                        <a:t>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「</a:t>
                      </a:r>
                      <a:r>
                        <a:rPr lang="en-US" sz="1800" kern="100" dirty="0" smtClean="0">
                          <a:effectLst/>
                        </a:rPr>
                        <a:t>Ｆ１２</a:t>
                      </a:r>
                      <a:r>
                        <a:rPr lang="zh-TW" altLang="en-US" sz="1800" kern="100" dirty="0" smtClean="0">
                          <a:effectLst/>
                        </a:rPr>
                        <a:t>」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渲染影像（</a:t>
                      </a:r>
                      <a:r>
                        <a:rPr lang="en-US" altLang="zh-TW" sz="1800" kern="100" dirty="0" smtClean="0">
                          <a:effectLst/>
                        </a:rPr>
                        <a:t>Render Image</a:t>
                      </a:r>
                      <a:r>
                        <a:rPr lang="zh-TW" altLang="en-US" sz="1800" kern="100" dirty="0" smtClean="0">
                          <a:effectLst/>
                        </a:rPr>
                        <a:t>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「空間棒」（</a:t>
                      </a:r>
                      <a:r>
                        <a:rPr lang="zh-TW" sz="1800" kern="100" dirty="0" smtClean="0">
                          <a:effectLst/>
                        </a:rPr>
                        <a:t>空白鍵</a:t>
                      </a:r>
                      <a:r>
                        <a:rPr lang="zh-TW" altLang="en-US" sz="1800" kern="100" dirty="0" smtClean="0">
                          <a:effectLst/>
                        </a:rPr>
                        <a:t>）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指令輸入</a:t>
                      </a:r>
                      <a:r>
                        <a:rPr lang="zh-TW" sz="1800" kern="100" dirty="0" smtClean="0">
                          <a:effectLst/>
                        </a:rPr>
                        <a:t>視窗</a:t>
                      </a:r>
                      <a:r>
                        <a:rPr lang="zh-TW" altLang="en-US" sz="1800" kern="100" dirty="0" smtClean="0">
                          <a:effectLst/>
                        </a:rPr>
                        <a:t>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5006555"/>
              </p:ext>
            </p:extLst>
          </p:nvPr>
        </p:nvGraphicFramePr>
        <p:xfrm>
          <a:off x="301624" y="1556792"/>
          <a:ext cx="8518847" cy="4536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910336"/>
                <a:gridCol w="4608511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其他</a:t>
                      </a:r>
                      <a:r>
                        <a:rPr lang="zh-TW" sz="2000" kern="100" dirty="0" smtClean="0">
                          <a:effectLst/>
                        </a:rPr>
                        <a:t> </a:t>
                      </a:r>
                      <a:r>
                        <a:rPr lang="zh-TW" sz="2000" kern="100" dirty="0">
                          <a:effectLst/>
                        </a:rPr>
                        <a:t>部分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小鍵盤</a:t>
                      </a:r>
                      <a:r>
                        <a:rPr lang="zh-TW" sz="2000" kern="100" dirty="0" smtClean="0">
                          <a:effectLst/>
                        </a:rPr>
                        <a:t>【</a:t>
                      </a:r>
                      <a:r>
                        <a:rPr lang="zh-TW" altLang="en-US" sz="2000" kern="100" dirty="0" smtClean="0">
                          <a:effectLst/>
                        </a:rPr>
                        <a:t>５</a:t>
                      </a:r>
                      <a:r>
                        <a:rPr lang="zh-TW" sz="2000" kern="100" dirty="0" smtClean="0">
                          <a:effectLst/>
                        </a:rPr>
                        <a:t>】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透</a:t>
                      </a:r>
                      <a:r>
                        <a:rPr lang="zh-TW" sz="2000" kern="100" dirty="0" smtClean="0">
                          <a:effectLst/>
                        </a:rPr>
                        <a:t>視</a:t>
                      </a:r>
                      <a:r>
                        <a:rPr lang="zh-TW" altLang="en-US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小</a:t>
                      </a:r>
                      <a:r>
                        <a:rPr lang="zh-TW" sz="2000" kern="100" dirty="0" smtClean="0">
                          <a:effectLst/>
                        </a:rPr>
                        <a:t>鍵盤</a:t>
                      </a:r>
                      <a:r>
                        <a:rPr lang="zh-TW" altLang="en-US" sz="2000" kern="100" dirty="0" smtClean="0">
                          <a:effectLst/>
                        </a:rPr>
                        <a:t>「</a:t>
                      </a:r>
                      <a:r>
                        <a:rPr lang="en-US" altLang="zh-TW" sz="2000" kern="100" dirty="0" smtClean="0">
                          <a:effectLst/>
                        </a:rPr>
                        <a:t>Del</a:t>
                      </a:r>
                      <a:r>
                        <a:rPr lang="zh-TW" altLang="en-US" sz="2000" kern="100" dirty="0" smtClean="0">
                          <a:effectLst/>
                        </a:rPr>
                        <a:t>」即</a:t>
                      </a:r>
                      <a:r>
                        <a:rPr lang="zh-TW" sz="2000" kern="100" dirty="0" smtClean="0">
                          <a:effectLst/>
                        </a:rPr>
                        <a:t>【</a:t>
                      </a:r>
                      <a:r>
                        <a:rPr lang="en-US" altLang="zh-TW" sz="2000" kern="100" dirty="0" smtClean="0">
                          <a:effectLst/>
                        </a:rPr>
                        <a:t>.</a:t>
                      </a:r>
                      <a:r>
                        <a:rPr lang="zh-TW" sz="2000" kern="100" dirty="0" smtClean="0">
                          <a:effectLst/>
                        </a:rPr>
                        <a:t>】</a:t>
                      </a:r>
                      <a:r>
                        <a:rPr lang="zh-TW" altLang="en-US" sz="2000" kern="100" dirty="0" smtClean="0">
                          <a:effectLst/>
                        </a:rPr>
                        <a:t>的位置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zh-TW" sz="2000" kern="1200" dirty="0" smtClean="0"/>
                        <a:t>聚焦至被選取物體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r>
                        <a:rPr lang="zh-TW" altLang="en-US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「Ｆ１」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載入檔案。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effectLst/>
                        </a:rPr>
                        <a:t>「Ｆ２」</a:t>
                      </a:r>
                      <a:endParaRPr lang="zh-TW" altLang="zh-TW" sz="2000" kern="100" dirty="0" smtClean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儲存檔案。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「Ｆ３」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儲存影像。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「Ｆ４」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燈按鈕。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「Ｆ５」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zh-TW" sz="2000" kern="1200" dirty="0" smtClean="0"/>
                        <a:t>材質按鈕。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「Ｆ６」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000" kern="1200" dirty="0" smtClean="0"/>
                        <a:t>紋理按鈕。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effectLst/>
                        </a:rPr>
                        <a:t>「Ｆ７」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000" kern="1200" dirty="0" smtClean="0"/>
                        <a:t>動畫按鈕。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「Ｆ８」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zh-TW" sz="2000" kern="1200" dirty="0" smtClean="0"/>
                        <a:t>即時按鈕。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「Ｆ９」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zh-TW" sz="2000" kern="1200" dirty="0" smtClean="0"/>
                        <a:t>編輯按鈕。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「Ｆ１０」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zh-TW" sz="2000" kern="1200" dirty="0" smtClean="0"/>
                        <a:t>顯示按鈕。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5006555"/>
              </p:ext>
            </p:extLst>
          </p:nvPr>
        </p:nvGraphicFramePr>
        <p:xfrm>
          <a:off x="251520" y="1391760"/>
          <a:ext cx="8640960" cy="5277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14724"/>
                <a:gridCol w="7326236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/>
                        <a:t>基本按鍵指令</a:t>
                      </a:r>
                      <a:r>
                        <a:rPr lang="en-US" altLang="zh-TW" sz="2000" kern="100" dirty="0" smtClean="0"/>
                        <a:t>1</a:t>
                      </a:r>
                      <a:endParaRPr lang="zh-TW" altLang="zh-TW" sz="20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【方向】鍵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用於在動畫中影格數的推進、倒退。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左</a:t>
                      </a:r>
                      <a:r>
                        <a:rPr lang="en-US" sz="1600" kern="100" dirty="0"/>
                        <a:t>/</a:t>
                      </a:r>
                      <a:r>
                        <a:rPr lang="zh-TW" sz="1600" kern="100" dirty="0"/>
                        <a:t>右鍵一次增減影格數</a:t>
                      </a:r>
                      <a:r>
                        <a:rPr lang="en-US" sz="1600" kern="100" dirty="0"/>
                        <a:t>1</a:t>
                      </a:r>
                      <a:r>
                        <a:rPr lang="zh-TW" sz="1600" kern="100" dirty="0"/>
                        <a:t>、上</a:t>
                      </a:r>
                      <a:r>
                        <a:rPr lang="en-US" sz="1600" kern="100" dirty="0"/>
                        <a:t>/</a:t>
                      </a:r>
                      <a:r>
                        <a:rPr lang="zh-TW" sz="1600" kern="100" dirty="0"/>
                        <a:t>下鍵一次則增減影格數</a:t>
                      </a:r>
                      <a:r>
                        <a:rPr lang="en-US" sz="1600" kern="100" dirty="0"/>
                        <a:t>10</a:t>
                      </a:r>
                      <a:r>
                        <a:rPr lang="zh-TW" sz="1600" kern="100" dirty="0"/>
                        <a:t>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【空白】鍵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產生工具選單在其中你可以建立網格、攝影機、燈光等。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TAB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用於編輯模式</a:t>
                      </a:r>
                      <a:r>
                        <a:rPr lang="en-US" sz="1600" kern="100" dirty="0"/>
                        <a:t>(</a:t>
                      </a:r>
                      <a:r>
                        <a:rPr lang="zh-TW" sz="1600" kern="100" dirty="0"/>
                        <a:t>頂點編輯</a:t>
                      </a:r>
                      <a:r>
                        <a:rPr lang="en-US" sz="1600" kern="100" dirty="0"/>
                        <a:t>)</a:t>
                      </a:r>
                      <a:r>
                        <a:rPr lang="zh-TW" sz="1600" kern="100" dirty="0"/>
                        <a:t>與物體選取模式間的切換。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在你產生一個新物體時，若你是處於編輯模式中，它會與被選取的物體結合。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Shift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按【</a:t>
                      </a:r>
                      <a:r>
                        <a:rPr lang="en-US" sz="1600" kern="100" dirty="0"/>
                        <a:t>Shift</a:t>
                      </a:r>
                      <a:r>
                        <a:rPr lang="zh-TW" sz="1600" kern="100" dirty="0"/>
                        <a:t>】鍵用滑鼠右按鈕做多重選取。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在點擊文字盒時按【</a:t>
                      </a:r>
                      <a:r>
                        <a:rPr lang="en-US" sz="1600" kern="100" dirty="0"/>
                        <a:t>Shift</a:t>
                      </a:r>
                      <a:r>
                        <a:rPr lang="zh-TW" sz="1600" kern="100" dirty="0"/>
                        <a:t>】鍵，能讓鍵盤輸入數字更方便。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A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當在編輯模式中時，可用於選取所有的頂點供指令如去除、雙重與細分。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A</a:t>
                      </a:r>
                      <a:r>
                        <a:rPr lang="zh-TW" sz="1600" kern="100" dirty="0"/>
                        <a:t>】鍵兩次將會清除已選取者並重新選取。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B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產生「拖曳框」來選取多重物體。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在編輯模式中，以同樣運作來選取多重頂點，但按【</a:t>
                      </a:r>
                      <a:r>
                        <a:rPr lang="en-US" sz="1600" kern="100" dirty="0"/>
                        <a:t>B</a:t>
                      </a:r>
                      <a:r>
                        <a:rPr lang="zh-TW" sz="1600" kern="100" dirty="0"/>
                        <a:t>】兩次給你一可藉捲動滑鼠滾輪調整大小之圓圈選取。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按滑鼠左鍵</a:t>
                      </a:r>
                      <a:r>
                        <a:rPr lang="en-US" sz="1600" kern="100" dirty="0"/>
                        <a:t>(LMB)</a:t>
                      </a:r>
                      <a:r>
                        <a:rPr lang="zh-TW" sz="1600" kern="100" dirty="0"/>
                        <a:t>為選取「拖曳框」內物體、按滾輪中鍵為放棄選取「拖曳框」內物體。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E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當處於編輯模式中，被選取的頂點可藉按下【</a:t>
                      </a:r>
                      <a:r>
                        <a:rPr lang="en-US" sz="1600" kern="100" dirty="0"/>
                        <a:t>E</a:t>
                      </a:r>
                      <a:r>
                        <a:rPr lang="zh-TW" sz="1600" kern="100" dirty="0"/>
                        <a:t>】鍵而被擠壓。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F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在編輯模式中，將被選取的頂點做成一個面。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你可以一次只選取</a:t>
                      </a:r>
                      <a:r>
                        <a:rPr lang="en-US" sz="1600" kern="100" dirty="0"/>
                        <a:t>3</a:t>
                      </a:r>
                      <a:r>
                        <a:rPr lang="zh-TW" sz="1600" kern="100" dirty="0"/>
                        <a:t>至</a:t>
                      </a:r>
                      <a:r>
                        <a:rPr lang="en-US" sz="1600" kern="100" dirty="0"/>
                        <a:t>4</a:t>
                      </a:r>
                      <a:r>
                        <a:rPr lang="zh-TW" sz="1600" kern="100" dirty="0"/>
                        <a:t>個來做一個面。藉選取</a:t>
                      </a:r>
                      <a:r>
                        <a:rPr lang="en-US" sz="1600" kern="100" dirty="0"/>
                        <a:t>2</a:t>
                      </a:r>
                      <a:r>
                        <a:rPr lang="zh-TW" sz="1600" kern="100" dirty="0"/>
                        <a:t>個頂點並按【</a:t>
                      </a:r>
                      <a:r>
                        <a:rPr lang="en-US" sz="1600" kern="100" dirty="0"/>
                        <a:t>F</a:t>
                      </a:r>
                      <a:r>
                        <a:rPr lang="zh-TW" sz="1600" kern="100" dirty="0"/>
                        <a:t>】鍵會閉合該形狀。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G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抓取或移動物體或被選取的頂點。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5006555"/>
              </p:ext>
            </p:extLst>
          </p:nvPr>
        </p:nvGraphicFramePr>
        <p:xfrm>
          <a:off x="251520" y="1420576"/>
          <a:ext cx="8712968" cy="53928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08112"/>
                <a:gridCol w="7704856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500" kern="100" dirty="0" smtClean="0"/>
                        <a:t>基本按鍵指令</a:t>
                      </a:r>
                      <a:r>
                        <a:rPr lang="en-US" altLang="zh-TW" sz="1500" kern="100" dirty="0" smtClean="0"/>
                        <a:t>2</a:t>
                      </a:r>
                      <a:endParaRPr lang="zh-TW" altLang="zh-TW" sz="15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500" b="1" kern="100" dirty="0" smtClean="0">
                          <a:effectLst/>
                        </a:rPr>
                        <a:t>快速</a:t>
                      </a:r>
                      <a:r>
                        <a:rPr lang="zh-TW" sz="1500" b="1" kern="100" dirty="0" smtClean="0">
                          <a:effectLst/>
                        </a:rPr>
                        <a:t>鍵</a:t>
                      </a:r>
                      <a:endParaRPr lang="zh-TW" sz="15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500" b="1" kern="100" dirty="0" smtClean="0">
                          <a:effectLst/>
                        </a:rPr>
                        <a:t>動作</a:t>
                      </a:r>
                      <a:endParaRPr lang="zh-TW" sz="15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I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I</a:t>
                      </a:r>
                      <a:r>
                        <a:rPr lang="zh-TW" sz="1500" kern="100" dirty="0"/>
                        <a:t>】鍵被用於對各種事物來插入動畫關鍵。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物體可以用基本的旋轉、位置與大小鍵、及其組合而動化。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若你的指標位於螢幕下方的按鈕部，可以對燈光、材質與世界設定值建立動畫關鍵。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K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在編輯模式中，【</a:t>
                      </a:r>
                      <a:r>
                        <a:rPr lang="en-US" sz="1500" kern="100"/>
                        <a:t>K</a:t>
                      </a:r>
                      <a:r>
                        <a:rPr lang="zh-TW" sz="1500" kern="100"/>
                        <a:t>】鍵會產生有特定選項之小刀工具選單來切割面。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M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移動被選取的物體至其他圖層。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在編輯模式中之鏡像【</a:t>
                      </a:r>
                      <a:r>
                        <a:rPr lang="en-US" sz="1500" kern="100" dirty="0"/>
                        <a:t>M</a:t>
                      </a:r>
                      <a:r>
                        <a:rPr lang="zh-TW" sz="1500" kern="100" dirty="0"/>
                        <a:t>】鍵會提供你一鏡像指令</a:t>
                      </a:r>
                      <a:r>
                        <a:rPr lang="en-US" sz="1500" kern="100" dirty="0"/>
                        <a:t>(</a:t>
                      </a:r>
                      <a:r>
                        <a:rPr lang="zh-TW" sz="1500" kern="100" dirty="0"/>
                        <a:t>選取所有的頂點，然後按</a:t>
                      </a:r>
                      <a:r>
                        <a:rPr lang="en-US" sz="1500" kern="100" dirty="0" err="1"/>
                        <a:t>x,y,z</a:t>
                      </a:r>
                      <a:r>
                        <a:rPr lang="zh-TW" sz="1500" kern="100" dirty="0"/>
                        <a:t>提供鏡像之軸</a:t>
                      </a:r>
                      <a:r>
                        <a:rPr lang="en-US" sz="1500" kern="100" dirty="0"/>
                        <a:t>)</a:t>
                      </a:r>
                      <a:r>
                        <a:rPr lang="zh-TW" sz="1500" kern="100" dirty="0"/>
                        <a:t>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N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產生關於一被選取物體之數值資訊</a:t>
                      </a:r>
                      <a:r>
                        <a:rPr lang="en-US" sz="1500" kern="100" dirty="0"/>
                        <a:t>(</a:t>
                      </a:r>
                      <a:r>
                        <a:rPr lang="zh-TW" sz="1500" kern="100" dirty="0"/>
                        <a:t>位置、旋轉與大小</a:t>
                      </a:r>
                      <a:r>
                        <a:rPr lang="en-US" sz="1500" kern="100" dirty="0"/>
                        <a:t>)</a:t>
                      </a:r>
                      <a:r>
                        <a:rPr lang="zh-TW" sz="1500" kern="100" dirty="0"/>
                        <a:t>。然後在該視窗內可以更改資訊。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O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會在處於編輯模式中時，將你放入成比例的頂點編輯。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P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當處於編輯模式中時，按【</a:t>
                      </a:r>
                      <a:r>
                        <a:rPr lang="en-US" sz="1500" kern="100" dirty="0"/>
                        <a:t>P</a:t>
                      </a:r>
                      <a:r>
                        <a:rPr lang="zh-TW" sz="1500" kern="100" dirty="0"/>
                        <a:t>】鍵會分隔被選取的頂點。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在物體模式中，按【</a:t>
                      </a:r>
                      <a:r>
                        <a:rPr lang="en-US" sz="1500" kern="100" dirty="0"/>
                        <a:t>P</a:t>
                      </a:r>
                      <a:r>
                        <a:rPr lang="zh-TW" sz="1500" kern="100" dirty="0"/>
                        <a:t>】鍵會讓你進入到遊戲</a:t>
                      </a:r>
                      <a:r>
                        <a:rPr lang="en-US" sz="1500" kern="100" dirty="0"/>
                        <a:t>(</a:t>
                      </a:r>
                      <a:r>
                        <a:rPr lang="zh-TW" sz="1500" kern="100" dirty="0"/>
                        <a:t>即時</a:t>
                      </a:r>
                      <a:r>
                        <a:rPr lang="en-US" sz="1500" kern="100" dirty="0"/>
                        <a:t>)</a:t>
                      </a:r>
                      <a:r>
                        <a:rPr lang="zh-TW" sz="1500" kern="100" dirty="0"/>
                        <a:t>模式中。按</a:t>
                      </a:r>
                      <a:r>
                        <a:rPr lang="en-US" sz="1500" kern="100" dirty="0"/>
                        <a:t>Esc</a:t>
                      </a:r>
                      <a:r>
                        <a:rPr lang="zh-TW" sz="1500" kern="100" dirty="0"/>
                        <a:t>來退出遊戲模式。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R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旋轉一物體或被選取的頂點。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S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縮放一被選取的物體或頂點。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U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在物體模式中，產生單一使用者選單可對被連結或之拷貝物體解開材質、動畫</a:t>
                      </a:r>
                      <a:r>
                        <a:rPr lang="en-US" sz="1500" kern="100" dirty="0"/>
                        <a:t>(IPOs)</a:t>
                      </a:r>
                      <a:r>
                        <a:rPr lang="zh-TW" sz="1500" kern="100" dirty="0"/>
                        <a:t>等連結。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W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在編輯模式之特定編輯模式選項中時，產生一【特殊】選單。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【</a:t>
                      </a:r>
                      <a:r>
                        <a:rPr lang="en-US" sz="1500" kern="100"/>
                        <a:t>X</a:t>
                      </a:r>
                      <a:r>
                        <a:rPr lang="zh-TW" sz="1500" kern="100"/>
                        <a:t>】鍵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X</a:t>
                      </a:r>
                      <a:r>
                        <a:rPr lang="zh-TW" sz="1500" kern="100" dirty="0"/>
                        <a:t>】鍵或【</a:t>
                      </a:r>
                      <a:r>
                        <a:rPr lang="en-US" sz="1500" kern="100" dirty="0"/>
                        <a:t>Delete</a:t>
                      </a:r>
                      <a:r>
                        <a:rPr lang="zh-TW" sz="1500" kern="100" dirty="0"/>
                        <a:t>】鍵皆為刪除被選取的物體、頂點或面。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【</a:t>
                      </a:r>
                      <a:r>
                        <a:rPr lang="en-US" sz="1500" kern="100"/>
                        <a:t>Z</a:t>
                      </a:r>
                      <a:r>
                        <a:rPr lang="zh-TW" sz="1500" kern="100"/>
                        <a:t>】鍵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實體與線框的視圖切換。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1520" y="1340181"/>
          <a:ext cx="8640960" cy="532917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00200"/>
                <a:gridCol w="6840760"/>
              </a:tblGrid>
              <a:tr h="3318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Ctrl</a:t>
                      </a:r>
                      <a:r>
                        <a:rPr lang="zh-TW" sz="1700" kern="100" dirty="0"/>
                        <a:t>】組合鍵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1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Ctrl</a:t>
                      </a:r>
                      <a:r>
                        <a:rPr lang="zh-TW" sz="1700" kern="100"/>
                        <a:t>】</a:t>
                      </a:r>
                      <a:r>
                        <a:rPr lang="en-US" sz="1700" kern="100"/>
                        <a:t>+</a:t>
                      </a: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Tab</a:t>
                      </a:r>
                      <a:r>
                        <a:rPr lang="zh-TW" sz="1700" kern="100"/>
                        <a:t>】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切換為置入姿勢模式並可控制骨架。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Ctrl</a:t>
                      </a:r>
                      <a:r>
                        <a:rPr lang="zh-TW" sz="1700" kern="100"/>
                        <a:t>】</a:t>
                      </a:r>
                      <a:r>
                        <a:rPr lang="en-US" sz="1700" kern="100"/>
                        <a:t>+</a:t>
                      </a: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0</a:t>
                      </a:r>
                      <a:r>
                        <a:rPr lang="zh-TW" sz="1700" kern="100"/>
                        <a:t>】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若使用多重攝影機時，這會切換至被選取的攝影機。</a:t>
                      </a:r>
                      <a:r>
                        <a:rPr lang="en-US" sz="1700" kern="100" dirty="0"/>
                        <a:t>(</a:t>
                      </a:r>
                      <a:r>
                        <a:rPr lang="zh-TW" sz="1700" kern="100" dirty="0"/>
                        <a:t>數字鍵盤【</a:t>
                      </a:r>
                      <a:r>
                        <a:rPr lang="en-US" sz="1700" kern="100" dirty="0"/>
                        <a:t>0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)</a:t>
                      </a:r>
                      <a:r>
                        <a:rPr lang="zh-TW" sz="1700" kern="100" dirty="0"/>
                        <a:t>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Ctrl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A</a:t>
                      </a:r>
                      <a:r>
                        <a:rPr lang="zh-TW" sz="1700" kern="100" dirty="0"/>
                        <a:t>】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在一物體已被重調大小及</a:t>
                      </a:r>
                      <a:r>
                        <a:rPr lang="en-US" sz="1700" kern="100"/>
                        <a:t>/</a:t>
                      </a:r>
                      <a:r>
                        <a:rPr lang="zh-TW" sz="1700" kern="100"/>
                        <a:t>或旋轉後，這可以重新設定該物體之資料為</a:t>
                      </a:r>
                      <a:r>
                        <a:rPr lang="en-US" sz="1700" kern="100"/>
                        <a:t>1</a:t>
                      </a:r>
                      <a:r>
                        <a:rPr lang="zh-TW" sz="1700" kern="100"/>
                        <a:t>與</a:t>
                      </a:r>
                      <a:r>
                        <a:rPr lang="en-US" sz="1700" kern="100"/>
                        <a:t>0</a:t>
                      </a:r>
                      <a:r>
                        <a:rPr lang="zh-TW" sz="1700" kern="100"/>
                        <a:t>。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Ctrl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F</a:t>
                      </a:r>
                      <a:r>
                        <a:rPr lang="zh-TW" sz="1700" kern="100" dirty="0"/>
                        <a:t>】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產生平面選項之「面特殊」選單。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Ctrl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J</a:t>
                      </a:r>
                      <a:r>
                        <a:rPr lang="zh-TW" sz="1700" kern="100" dirty="0"/>
                        <a:t>】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將被選取的物體結合在一起。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【</a:t>
                      </a:r>
                      <a:r>
                        <a:rPr lang="en-US" sz="1700" kern="100" dirty="0" err="1"/>
                        <a:t>Atl</a:t>
                      </a:r>
                      <a:r>
                        <a:rPr lang="en-US" sz="1700" kern="100" dirty="0"/>
                        <a:t>/Ctrl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P</a:t>
                      </a:r>
                      <a:r>
                        <a:rPr lang="zh-TW" sz="1700" kern="100" dirty="0"/>
                        <a:t>】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產生或分離「群組關係」。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要產生「群組關係」，必須先按住【</a:t>
                      </a:r>
                      <a:r>
                        <a:rPr lang="en-US" sz="1700" kern="100" dirty="0"/>
                        <a:t>Shift</a:t>
                      </a:r>
                      <a:r>
                        <a:rPr lang="zh-TW" sz="1700" kern="100" dirty="0"/>
                        <a:t>】鍵並先選取欲群組之物件。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按【</a:t>
                      </a:r>
                      <a:r>
                        <a:rPr lang="en-US" sz="1700" kern="100" dirty="0"/>
                        <a:t>Ctrl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P</a:t>
                      </a:r>
                      <a:r>
                        <a:rPr lang="zh-TW" sz="1700" kern="100" dirty="0"/>
                        <a:t>】為產生「群組關係」，【</a:t>
                      </a:r>
                      <a:r>
                        <a:rPr lang="en-US" sz="1700" kern="100" dirty="0"/>
                        <a:t>Alt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P</a:t>
                      </a:r>
                      <a:r>
                        <a:rPr lang="zh-TW" sz="1700" kern="100" dirty="0"/>
                        <a:t>】為則分離「群組關係」。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Ctrl</a:t>
                      </a:r>
                      <a:r>
                        <a:rPr lang="zh-TW" sz="1700" kern="100"/>
                        <a:t>】</a:t>
                      </a:r>
                      <a:r>
                        <a:rPr lang="en-US" sz="1700" kern="100"/>
                        <a:t>+</a:t>
                      </a: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S</a:t>
                      </a:r>
                      <a:r>
                        <a:rPr lang="zh-TW" sz="1700" kern="100"/>
                        <a:t>】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儲存</a:t>
                      </a:r>
                      <a:r>
                        <a:rPr lang="en-US" sz="1700" kern="100" dirty="0"/>
                        <a:t>Blender</a:t>
                      </a:r>
                      <a:r>
                        <a:rPr lang="zh-TW" sz="1700" kern="100" dirty="0"/>
                        <a:t>檔案。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Ctrl</a:t>
                      </a:r>
                      <a:r>
                        <a:rPr lang="zh-TW" sz="1700" kern="100"/>
                        <a:t>】</a:t>
                      </a:r>
                      <a:r>
                        <a:rPr lang="en-US" sz="1700" kern="100"/>
                        <a:t>+</a:t>
                      </a: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T</a:t>
                      </a:r>
                      <a:r>
                        <a:rPr lang="zh-TW" sz="1700" kern="100"/>
                        <a:t>】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產生跟蹤效果。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使一個物體跟隨另一個物體</a:t>
                      </a:r>
                      <a:r>
                        <a:rPr lang="en-US" sz="1700" kern="100" dirty="0"/>
                        <a:t>(</a:t>
                      </a:r>
                      <a:r>
                        <a:rPr lang="zh-TW" sz="1700" kern="100" dirty="0"/>
                        <a:t>如：利用攝影機跟拍一個目標</a:t>
                      </a:r>
                      <a:r>
                        <a:rPr lang="en-US" sz="1700" kern="100" dirty="0"/>
                        <a:t>)</a:t>
                      </a:r>
                      <a:r>
                        <a:rPr lang="zh-TW" sz="1700" kern="100" dirty="0"/>
                        <a:t>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Ctrl</a:t>
                      </a:r>
                      <a:r>
                        <a:rPr lang="zh-TW" sz="1700" kern="100"/>
                        <a:t>】</a:t>
                      </a:r>
                      <a:r>
                        <a:rPr lang="en-US" sz="1700" kern="100"/>
                        <a:t>+</a:t>
                      </a: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Z</a:t>
                      </a:r>
                      <a:r>
                        <a:rPr lang="zh-TW" sz="1700" kern="100"/>
                        <a:t>】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全部取消</a:t>
                      </a:r>
                      <a:r>
                        <a:rPr lang="en-US" sz="1700" kern="100" dirty="0"/>
                        <a:t>(UNDO)</a:t>
                      </a:r>
                      <a:r>
                        <a:rPr lang="zh-TW" sz="1700" kern="100" dirty="0"/>
                        <a:t>指令。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每按一次，就取消一個步驟</a:t>
                      </a:r>
                      <a:r>
                        <a:rPr lang="en-US" sz="1700" kern="100" dirty="0"/>
                        <a:t>(</a:t>
                      </a:r>
                      <a:r>
                        <a:rPr lang="zh-TW" sz="1700" kern="100" dirty="0"/>
                        <a:t>依預設設定可以高達</a:t>
                      </a:r>
                      <a:r>
                        <a:rPr lang="en-US" sz="1700" kern="100" dirty="0"/>
                        <a:t>32</a:t>
                      </a:r>
                      <a:r>
                        <a:rPr lang="zh-TW" sz="1700" kern="100" dirty="0"/>
                        <a:t>個步驟</a:t>
                      </a:r>
                      <a:r>
                        <a:rPr lang="en-US" sz="1700" kern="100" dirty="0"/>
                        <a:t>)</a:t>
                      </a:r>
                      <a:r>
                        <a:rPr lang="zh-TW" sz="1700" kern="100" dirty="0"/>
                        <a:t>。若處於編輯模式中，其只會在被選取的物體上取消編輯步驟。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9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878093"/>
              </p:ext>
            </p:extLst>
          </p:nvPr>
        </p:nvGraphicFramePr>
        <p:xfrm>
          <a:off x="323528" y="1556792"/>
          <a:ext cx="8496944" cy="2307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03573"/>
                <a:gridCol w="5793371"/>
              </a:tblGrid>
              <a:tr h="2160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【</a:t>
                      </a:r>
                      <a:r>
                        <a:rPr lang="en-US" sz="1800" kern="100" dirty="0"/>
                        <a:t>Shift</a:t>
                      </a:r>
                      <a:r>
                        <a:rPr lang="zh-TW" sz="1800" kern="100" dirty="0"/>
                        <a:t>】組合鍵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/>
                        <a:t>【</a:t>
                      </a:r>
                      <a:r>
                        <a:rPr lang="en-US" sz="1800" kern="100"/>
                        <a:t>Shift</a:t>
                      </a:r>
                      <a:r>
                        <a:rPr lang="zh-TW" sz="1800" kern="100"/>
                        <a:t>】</a:t>
                      </a:r>
                      <a:r>
                        <a:rPr lang="en-US" sz="1800" kern="100"/>
                        <a:t>+</a:t>
                      </a:r>
                      <a:r>
                        <a:rPr lang="zh-TW" sz="1800" kern="100"/>
                        <a:t>【</a:t>
                      </a:r>
                      <a:r>
                        <a:rPr lang="en-US" sz="1800" kern="100"/>
                        <a:t>D</a:t>
                      </a:r>
                      <a:r>
                        <a:rPr lang="zh-TW" sz="1800" kern="100"/>
                        <a:t>】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複製或拷貝被選取的物體或被選取的頂點。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【</a:t>
                      </a:r>
                      <a:r>
                        <a:rPr lang="en-US" sz="1800" kern="100" dirty="0"/>
                        <a:t>Shift</a:t>
                      </a:r>
                      <a:r>
                        <a:rPr lang="zh-TW" sz="1800" kern="100" dirty="0"/>
                        <a:t>】</a:t>
                      </a:r>
                      <a:r>
                        <a:rPr lang="en-US" sz="1800" kern="100" dirty="0"/>
                        <a:t>+</a:t>
                      </a:r>
                      <a:r>
                        <a:rPr lang="zh-TW" sz="1800" kern="100" dirty="0"/>
                        <a:t>【</a:t>
                      </a:r>
                      <a:r>
                        <a:rPr lang="en-US" sz="1800" kern="100" dirty="0"/>
                        <a:t>S</a:t>
                      </a:r>
                      <a:r>
                        <a:rPr lang="zh-TW" sz="1800" kern="100" dirty="0"/>
                        <a:t>】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/>
                        <a:t>在編輯與物體模式兩者之內，這會提供你選項來定位物體或指標以協助準確擺放。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/>
                        <a:t>【</a:t>
                      </a:r>
                      <a:r>
                        <a:rPr lang="en-US" sz="1800" kern="100"/>
                        <a:t>Shift</a:t>
                      </a:r>
                      <a:r>
                        <a:rPr lang="zh-TW" sz="1800" kern="100"/>
                        <a:t>】</a:t>
                      </a:r>
                      <a:r>
                        <a:rPr lang="en-US" sz="1800" kern="100"/>
                        <a:t>+</a:t>
                      </a:r>
                      <a:r>
                        <a:rPr lang="zh-TW" sz="1800" kern="100"/>
                        <a:t>【</a:t>
                      </a:r>
                      <a:r>
                        <a:rPr lang="en-US" sz="1800" kern="100"/>
                        <a:t>F</a:t>
                      </a:r>
                      <a:r>
                        <a:rPr lang="zh-TW" sz="1800" kern="100"/>
                        <a:t>】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在一閉合之頂點之選擇上做出所有的面</a:t>
                      </a:r>
                      <a:r>
                        <a:rPr lang="en-US" sz="1800" kern="100" dirty="0"/>
                        <a:t>(</a:t>
                      </a:r>
                      <a:r>
                        <a:rPr lang="zh-TW" sz="1800" kern="100" dirty="0"/>
                        <a:t>相對於用【</a:t>
                      </a:r>
                      <a:r>
                        <a:rPr lang="en-US" sz="1800" kern="100" dirty="0"/>
                        <a:t>F</a:t>
                      </a:r>
                      <a:r>
                        <a:rPr lang="zh-TW" sz="1800" kern="100" dirty="0"/>
                        <a:t>】之只有一面</a:t>
                      </a:r>
                      <a:r>
                        <a:rPr lang="en-US" sz="1800" kern="100" dirty="0"/>
                        <a:t>)</a:t>
                      </a:r>
                      <a:r>
                        <a:rPr lang="zh-TW" sz="1800" kern="100" dirty="0"/>
                        <a:t>。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【</a:t>
                      </a:r>
                      <a:r>
                        <a:rPr lang="en-US" sz="1800" kern="100" dirty="0"/>
                        <a:t>Shift</a:t>
                      </a:r>
                      <a:r>
                        <a:rPr lang="zh-TW" sz="1800" kern="100" dirty="0"/>
                        <a:t>】</a:t>
                      </a:r>
                      <a:r>
                        <a:rPr lang="en-US" sz="1800" kern="100" dirty="0"/>
                        <a:t>+</a:t>
                      </a:r>
                      <a:r>
                        <a:rPr lang="zh-TW" sz="1800" kern="100" dirty="0"/>
                        <a:t>【</a:t>
                      </a:r>
                      <a:r>
                        <a:rPr lang="en-US" sz="1800" kern="100" dirty="0"/>
                        <a:t>Space</a:t>
                      </a:r>
                      <a:r>
                        <a:rPr lang="zh-TW" sz="1800" kern="100" dirty="0"/>
                        <a:t>】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雙動於現用視圖口之多重螢幕到螢幕間。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878093"/>
              </p:ext>
            </p:extLst>
          </p:nvPr>
        </p:nvGraphicFramePr>
        <p:xfrm>
          <a:off x="323528" y="3957128"/>
          <a:ext cx="8496944" cy="27842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51616"/>
                <a:gridCol w="6945328"/>
              </a:tblGrid>
              <a:tr h="2160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【滑鼠】操作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/>
                        <a:t>【滑鼠左鍵】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左邊是</a:t>
                      </a:r>
                      <a:r>
                        <a:rPr lang="zh-TW" sz="1800" kern="100" dirty="0" smtClean="0"/>
                        <a:t>操作</a:t>
                      </a:r>
                      <a:r>
                        <a:rPr lang="zh-TW" altLang="en-US" sz="1800" kern="100" dirty="0" smtClean="0"/>
                        <a:t>（</a:t>
                      </a:r>
                      <a:r>
                        <a:rPr lang="en-US" sz="1800" kern="100" dirty="0" smtClean="0"/>
                        <a:t>LMB</a:t>
                      </a:r>
                      <a:r>
                        <a:rPr lang="zh-TW" altLang="en-US" sz="1800" kern="100" dirty="0" smtClean="0"/>
                        <a:t>）</a:t>
                      </a:r>
                      <a:r>
                        <a:rPr lang="zh-TW" sz="1800" kern="100" dirty="0" smtClean="0"/>
                        <a:t>。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/>
                        <a:t>【滑鼠右鍵】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右邊是</a:t>
                      </a:r>
                      <a:r>
                        <a:rPr lang="zh-TW" sz="1800" kern="100" dirty="0" smtClean="0"/>
                        <a:t>選取</a:t>
                      </a:r>
                      <a:r>
                        <a:rPr lang="zh-TW" altLang="en-US" sz="1800" kern="100" dirty="0" smtClean="0"/>
                        <a:t>（</a:t>
                      </a:r>
                      <a:r>
                        <a:rPr lang="en-US" sz="1800" kern="100" dirty="0" smtClean="0"/>
                        <a:t>RMB</a:t>
                      </a:r>
                      <a:r>
                        <a:rPr lang="zh-TW" altLang="en-US" sz="1800" kern="100" dirty="0" smtClean="0"/>
                        <a:t>）</a:t>
                      </a:r>
                      <a:r>
                        <a:rPr lang="zh-TW" sz="1800" kern="100" dirty="0" smtClean="0"/>
                        <a:t>。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【滑鼠滾輪】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中央滾輪來縮放與旋轉視圖。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若你按住【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</a:rPr>
                        <a:t>Shift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】與滑鼠滾輪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（滾動）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，可以將視窗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垂直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移動。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若你按住【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</a:rPr>
                        <a:t>Ctrl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】與滑鼠滾輪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（滾動）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，可以將視窗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水平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移動。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若你按住【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</a:rPr>
                        <a:t>Shift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】與滑鼠滾輪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（拖拉）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，可以將視窗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平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移。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若你按住【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</a:rPr>
                        <a:t>Ctrl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】與滑鼠滾輪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（拖拉）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，可以將視窗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縮放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若你按住【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</a:rPr>
                        <a:t>Alt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】與滑鼠滾輪，增減影格數。</a:t>
                      </a:r>
                      <a:endParaRPr lang="zh-TW" altLang="zh-TW" sz="1800" kern="1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基本操作認識（ １０）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5006555"/>
              </p:ext>
            </p:extLst>
          </p:nvPr>
        </p:nvGraphicFramePr>
        <p:xfrm>
          <a:off x="251520" y="1700808"/>
          <a:ext cx="8712968" cy="28008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28192"/>
                <a:gridCol w="6984776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【</a:t>
                      </a:r>
                      <a:r>
                        <a:rPr lang="en-US" sz="2000" kern="100" dirty="0"/>
                        <a:t>Alt</a:t>
                      </a:r>
                      <a:r>
                        <a:rPr lang="zh-TW" sz="2000" kern="100" dirty="0"/>
                        <a:t>】組合鍵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【</a:t>
                      </a:r>
                      <a:r>
                        <a:rPr lang="en-US" sz="2000" kern="100" dirty="0"/>
                        <a:t>Alt</a:t>
                      </a:r>
                      <a:r>
                        <a:rPr lang="zh-TW" sz="2000" kern="100" dirty="0"/>
                        <a:t>】</a:t>
                      </a:r>
                      <a:r>
                        <a:rPr lang="en-US" sz="2000" kern="100" dirty="0"/>
                        <a:t>+</a:t>
                      </a:r>
                      <a:r>
                        <a:rPr lang="zh-TW" sz="2000" kern="100" dirty="0"/>
                        <a:t>【</a:t>
                      </a:r>
                      <a:r>
                        <a:rPr lang="en-US" sz="2000" kern="100" dirty="0"/>
                        <a:t>A</a:t>
                      </a:r>
                      <a:r>
                        <a:rPr lang="zh-TW" sz="2000" kern="100" dirty="0"/>
                        <a:t>】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在被選取的視窗中播放動畫。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游標必須在那視窗中，它才能播放。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【</a:t>
                      </a:r>
                      <a:r>
                        <a:rPr lang="en-US" sz="2000" kern="100" dirty="0"/>
                        <a:t>Alt</a:t>
                      </a:r>
                      <a:r>
                        <a:rPr lang="zh-TW" sz="2000" kern="100" dirty="0"/>
                        <a:t>】</a:t>
                      </a:r>
                      <a:r>
                        <a:rPr lang="en-US" sz="2000" kern="100" dirty="0"/>
                        <a:t>+</a:t>
                      </a:r>
                      <a:r>
                        <a:rPr lang="zh-TW" sz="2000" kern="100" dirty="0"/>
                        <a:t>【</a:t>
                      </a:r>
                      <a:r>
                        <a:rPr lang="en-US" sz="2000" kern="100" dirty="0"/>
                        <a:t>C</a:t>
                      </a:r>
                      <a:r>
                        <a:rPr lang="zh-TW" sz="2000" kern="100" dirty="0"/>
                        <a:t>】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轉換網格、文字與曲線。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例如：文字用其他變換選項可被轉換成為網格。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/>
                        <a:t>【</a:t>
                      </a:r>
                      <a:r>
                        <a:rPr lang="en-US" sz="2000" kern="100"/>
                        <a:t>Alt</a:t>
                      </a:r>
                      <a:r>
                        <a:rPr lang="zh-TW" sz="2000" kern="100"/>
                        <a:t>】</a:t>
                      </a:r>
                      <a:r>
                        <a:rPr lang="en-US" sz="2000" kern="100"/>
                        <a:t>+</a:t>
                      </a:r>
                      <a:r>
                        <a:rPr lang="zh-TW" sz="2000" kern="100"/>
                        <a:t>【</a:t>
                      </a:r>
                      <a:r>
                        <a:rPr lang="en-US" sz="2000" kern="100"/>
                        <a:t>U</a:t>
                      </a:r>
                      <a:r>
                        <a:rPr lang="zh-TW" sz="2000" kern="100"/>
                        <a:t>】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產生全局取消步驟的清單以供選取</a:t>
                      </a:r>
                      <a:r>
                        <a:rPr lang="en-US" sz="2000" kern="100" dirty="0"/>
                        <a:t>(</a:t>
                      </a:r>
                      <a:r>
                        <a:rPr lang="zh-TW" sz="2000" kern="100" dirty="0"/>
                        <a:t>預設設定</a:t>
                      </a:r>
                      <a:r>
                        <a:rPr lang="en-US" sz="2000" kern="100" dirty="0"/>
                        <a:t>-</a:t>
                      </a:r>
                      <a:r>
                        <a:rPr lang="zh-TW" sz="2000" kern="100" dirty="0"/>
                        <a:t>你已完成之前</a:t>
                      </a:r>
                      <a:r>
                        <a:rPr lang="en-US" sz="2000" kern="100" dirty="0"/>
                        <a:t>32</a:t>
                      </a:r>
                      <a:r>
                        <a:rPr lang="zh-TW" sz="2000" kern="100" dirty="0"/>
                        <a:t>個步驟</a:t>
                      </a:r>
                      <a:r>
                        <a:rPr lang="en-US" sz="2000" kern="100" dirty="0"/>
                        <a:t>)</a:t>
                      </a:r>
                      <a:r>
                        <a:rPr lang="zh-TW" sz="2000" kern="100" dirty="0"/>
                        <a:t>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/>
                        <a:t>【</a:t>
                      </a:r>
                      <a:r>
                        <a:rPr lang="en-US" sz="2000" kern="100"/>
                        <a:t>Alt</a:t>
                      </a:r>
                      <a:r>
                        <a:rPr lang="zh-TW" sz="2000" kern="100"/>
                        <a:t>】</a:t>
                      </a:r>
                      <a:r>
                        <a:rPr lang="en-US" sz="2000" kern="100"/>
                        <a:t>+</a:t>
                      </a:r>
                      <a:r>
                        <a:rPr lang="zh-TW" sz="2000" kern="100"/>
                        <a:t>【</a:t>
                      </a:r>
                      <a:r>
                        <a:rPr lang="en-US" sz="2000" kern="100"/>
                        <a:t>Z</a:t>
                      </a:r>
                      <a:r>
                        <a:rPr lang="zh-TW" sz="2000" kern="100"/>
                        <a:t>】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切換紋理與陰影的視圖。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98440" cy="2189984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左上選單的「</a:t>
            </a:r>
            <a:r>
              <a:rPr lang="en-US" altLang="zh-TW" dirty="0" smtClean="0"/>
              <a:t>Add</a:t>
            </a:r>
            <a:r>
              <a:rPr lang="zh-TW" altLang="en-US" dirty="0" smtClean="0"/>
              <a:t>」功能表內，有１２種新增物件的方法。有「</a:t>
            </a:r>
            <a:r>
              <a:rPr lang="en-US" altLang="zh-TW" dirty="0" smtClean="0"/>
              <a:t>Mesh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Curve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Surface</a:t>
            </a:r>
            <a:r>
              <a:rPr lang="zh-TW" altLang="en-US" dirty="0" smtClean="0"/>
              <a:t>」、 「</a:t>
            </a:r>
            <a:r>
              <a:rPr lang="en-US" altLang="zh-TW" dirty="0" err="1" smtClean="0"/>
              <a:t>Metaball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Text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Armature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Lattice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Empty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Camera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Lamp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Face Field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Group Instance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r>
              <a:rPr lang="zh-TW" altLang="zh-TW" dirty="0" smtClean="0"/>
              <a:t>在新增功能「</a:t>
            </a:r>
            <a:r>
              <a:rPr lang="en-US" altLang="zh-TW" dirty="0" smtClean="0"/>
              <a:t>Add</a:t>
            </a:r>
            <a:r>
              <a:rPr lang="zh-TW" altLang="zh-TW" dirty="0" smtClean="0"/>
              <a:t>」內的「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（網格）」物件清單中有：「</a:t>
            </a:r>
            <a:r>
              <a:rPr lang="en-US" altLang="zh-TW" dirty="0" smtClean="0"/>
              <a:t>Plane</a:t>
            </a:r>
            <a:r>
              <a:rPr lang="zh-TW" altLang="zh-TW" dirty="0" smtClean="0"/>
              <a:t>（平面）」、「</a:t>
            </a:r>
            <a:r>
              <a:rPr lang="en-US" altLang="zh-TW" dirty="0" smtClean="0"/>
              <a:t>Cube</a:t>
            </a:r>
            <a:r>
              <a:rPr lang="zh-TW" altLang="zh-TW" dirty="0" smtClean="0"/>
              <a:t>（立方體）」、「</a:t>
            </a:r>
            <a:r>
              <a:rPr lang="en-US" altLang="zh-TW" dirty="0" smtClean="0"/>
              <a:t>Circle</a:t>
            </a:r>
            <a:r>
              <a:rPr lang="zh-TW" altLang="zh-TW" dirty="0" smtClean="0"/>
              <a:t>（圓圈）」、「</a:t>
            </a:r>
            <a:r>
              <a:rPr lang="en-US" altLang="zh-TW" dirty="0" smtClean="0"/>
              <a:t>UV Sphere</a:t>
            </a:r>
            <a:r>
              <a:rPr lang="zh-TW" altLang="zh-TW" dirty="0" smtClean="0"/>
              <a:t>（</a:t>
            </a:r>
            <a:r>
              <a:rPr lang="en-US" altLang="zh-TW" dirty="0" smtClean="0"/>
              <a:t>UV</a:t>
            </a:r>
            <a:r>
              <a:rPr lang="zh-TW" altLang="zh-TW" dirty="0" smtClean="0"/>
              <a:t>球體）」、「</a:t>
            </a:r>
            <a:r>
              <a:rPr lang="en-US" altLang="zh-TW" dirty="0" err="1" smtClean="0"/>
              <a:t>Icosphere</a:t>
            </a:r>
            <a:r>
              <a:rPr lang="zh-TW" altLang="zh-TW" dirty="0" smtClean="0"/>
              <a:t>（</a:t>
            </a:r>
            <a:r>
              <a:rPr lang="en-US" altLang="zh-TW" dirty="0" err="1" smtClean="0"/>
              <a:t>Ico</a:t>
            </a:r>
            <a:r>
              <a:rPr lang="zh-TW" altLang="zh-TW" dirty="0" smtClean="0"/>
              <a:t>球體）」、「</a:t>
            </a:r>
            <a:r>
              <a:rPr lang="en-US" altLang="zh-TW" dirty="0" smtClean="0"/>
              <a:t>Cylinder</a:t>
            </a:r>
            <a:r>
              <a:rPr lang="zh-TW" altLang="zh-TW" dirty="0" smtClean="0"/>
              <a:t>（圓柱）」、「</a:t>
            </a:r>
            <a:r>
              <a:rPr lang="en-US" altLang="zh-TW" dirty="0" smtClean="0"/>
              <a:t>Come</a:t>
            </a:r>
            <a:r>
              <a:rPr lang="zh-TW" altLang="zh-TW" dirty="0" smtClean="0"/>
              <a:t>（圓錐）」、「</a:t>
            </a:r>
            <a:r>
              <a:rPr lang="en-US" altLang="zh-TW" dirty="0" smtClean="0"/>
              <a:t>Grid</a:t>
            </a:r>
            <a:r>
              <a:rPr lang="zh-TW" altLang="zh-TW" dirty="0" smtClean="0"/>
              <a:t>（格子）」、「</a:t>
            </a:r>
            <a:r>
              <a:rPr lang="en-US" altLang="zh-TW" dirty="0" smtClean="0"/>
              <a:t>Monkey</a:t>
            </a:r>
            <a:r>
              <a:rPr lang="zh-TW" altLang="zh-TW" dirty="0" smtClean="0"/>
              <a:t>（齊天大聖）」、「</a:t>
            </a:r>
            <a:r>
              <a:rPr lang="en-US" altLang="zh-TW" dirty="0" smtClean="0"/>
              <a:t>Torus</a:t>
            </a:r>
            <a:r>
              <a:rPr lang="zh-TW" altLang="zh-TW" dirty="0" smtClean="0"/>
              <a:t>（環圈）」，其功能介紹如下。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1196752"/>
            <a:ext cx="2592288" cy="25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5536" y="3849618"/>
          <a:ext cx="8424936" cy="28917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88232"/>
                <a:gridCol w="6336704"/>
              </a:tblGrid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物件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說明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Plane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（平面）」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利用四個二維度的座標點所產生出平面。用來塑形為山丘地形或海平面都很適合。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Cube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（立方體）」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利用八個三維度的座標點所產生出立方體。這是一個基本的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3D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形狀。是用來塑形成矩形或其他形狀的基本物體。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Circle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（圓圈）」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此物件可以任意塑形，但必須將該物件填滿，否則該物件不會顯示出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3D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物體的效果。</a:t>
                      </a:r>
                    </a:p>
                  </a:txBody>
                  <a:tcPr marL="68580" marR="68580" marT="0" marB="0"/>
                </a:tc>
              </a:tr>
              <a:tr h="398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UV Sphere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UV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球體）」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一個</a:t>
                      </a:r>
                      <a:r>
                        <a:rPr lang="zh-TW" sz="12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以矩形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面積重複拼貼所產生的球體，與「</a:t>
                      </a:r>
                      <a:r>
                        <a:rPr lang="en-US" sz="1200" kern="100" dirty="0" err="1">
                          <a:latin typeface="Times New Roman"/>
                          <a:ea typeface="新細明體"/>
                          <a:cs typeface="Times New Roman"/>
                        </a:rPr>
                        <a:t>Ico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 Sphere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UV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球體）」類似。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Icosphere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Ico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球體）」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一個以三角形面積重覆拼貼所產生的球體，與「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UV Sphere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UV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球體）」類似。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Cylinder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（圓柱）」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有如罐子般的空心圓柱體。若將兩端的平面去掉，就會如同管子般上下相通。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Come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（圓錐）」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一個如同斗笠般的基本圓錐形。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Grid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（格子）」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利用多個二維度的座標點所產生出平面。與「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Plane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（平面）」分非常相似，可以任意變形擠壓。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Monkey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（齊天大聖）」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一個好玩有趣的猴子形狀，設計者決定將該物件納入網格清單中。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Torus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（環圈）」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一個甜甜圈形狀的環圈。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模型與紋理材質</a:t>
            </a:r>
            <a:endParaRPr lang="en-US" altLang="zh-TW" dirty="0" smtClean="0"/>
          </a:p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下載與安裝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</a:t>
            </a:r>
            <a:r>
              <a:rPr lang="zh-TW" altLang="en-US" dirty="0" smtClean="0"/>
              <a:t>基本操作認識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</a:t>
            </a:r>
            <a:r>
              <a:rPr lang="zh-TW" altLang="en-US" dirty="0" smtClean="0"/>
              <a:t>材質與貼圖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DS MAX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建模</a:t>
            </a:r>
            <a:endParaRPr lang="en-US" altLang="zh-TW" dirty="0" smtClean="0"/>
          </a:p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１</a:t>
            </a:r>
            <a:r>
              <a:rPr lang="en-US" altLang="zh-TW" dirty="0" smtClean="0"/>
              <a:t> 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８下載與安裝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zh-TW" altLang="en-US" dirty="0" smtClean="0"/>
              <a:t>基本操作認識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建模</a:t>
            </a:r>
            <a:endParaRPr lang="en-US" altLang="zh-TW" dirty="0" smtClean="0"/>
          </a:p>
          <a:p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４</a:t>
            </a:r>
            <a:r>
              <a:rPr lang="en-US" altLang="zh-TW" b="1" dirty="0" smtClean="0">
                <a:solidFill>
                  <a:srgbClr val="0000CC"/>
                </a:solidFill>
              </a:rPr>
              <a:t> Blender</a:t>
            </a:r>
          </a:p>
          <a:p>
            <a:pPr lvl="1"/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４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１</a:t>
            </a:r>
            <a:r>
              <a:rPr lang="en-US" altLang="zh-TW" b="1" dirty="0" smtClean="0">
                <a:solidFill>
                  <a:srgbClr val="0000CC"/>
                </a:solidFill>
              </a:rPr>
              <a:t> Blender</a:t>
            </a:r>
            <a:r>
              <a:rPr lang="zh-TW" altLang="en-US" b="1" dirty="0" smtClean="0">
                <a:solidFill>
                  <a:srgbClr val="0000CC"/>
                </a:solidFill>
              </a:rPr>
              <a:t>下載與安裝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４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２</a:t>
            </a:r>
            <a:r>
              <a:rPr lang="en-US" altLang="zh-TW" b="1" dirty="0" smtClean="0">
                <a:solidFill>
                  <a:srgbClr val="0000CC"/>
                </a:solidFill>
              </a:rPr>
              <a:t> Blender</a:t>
            </a:r>
            <a:r>
              <a:rPr lang="zh-TW" altLang="en-US" b="1" dirty="0" smtClean="0">
                <a:solidFill>
                  <a:srgbClr val="0000CC"/>
                </a:solidFill>
              </a:rPr>
              <a:t>基本操作認識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４</a:t>
            </a:r>
            <a:r>
              <a:rPr lang="en-US" altLang="zh-TW" b="1" dirty="0" smtClean="0">
                <a:solidFill>
                  <a:srgbClr val="0000CC"/>
                </a:solidFill>
              </a:rPr>
              <a:t>-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 Blender </a:t>
            </a:r>
            <a:r>
              <a:rPr lang="zh-TW" altLang="en-US" b="1" dirty="0" smtClean="0">
                <a:solidFill>
                  <a:srgbClr val="0000CC"/>
                </a:solidFill>
              </a:rPr>
              <a:t>３</a:t>
            </a:r>
            <a:r>
              <a:rPr lang="en-US" altLang="zh-TW" b="1" dirty="0" smtClean="0">
                <a:solidFill>
                  <a:srgbClr val="0000CC"/>
                </a:solidFill>
              </a:rPr>
              <a:t>D</a:t>
            </a:r>
            <a:r>
              <a:rPr lang="zh-TW" altLang="en-US" b="1" dirty="0" smtClean="0">
                <a:solidFill>
                  <a:srgbClr val="0000CC"/>
                </a:solidFill>
              </a:rPr>
              <a:t>建模</a:t>
            </a:r>
            <a:endParaRPr lang="en-US" altLang="zh-TW" b="1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98440" cy="2189984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左上選單的「</a:t>
            </a:r>
            <a:r>
              <a:rPr lang="en-US" altLang="zh-TW" dirty="0" smtClean="0"/>
              <a:t>Add</a:t>
            </a:r>
            <a:r>
              <a:rPr lang="zh-TW" altLang="en-US" dirty="0" smtClean="0"/>
              <a:t>」功能表內，有１２種新增物件的方法。有「</a:t>
            </a:r>
            <a:r>
              <a:rPr lang="en-US" altLang="zh-TW" dirty="0" smtClean="0"/>
              <a:t>Mesh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Curve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Surface</a:t>
            </a:r>
            <a:r>
              <a:rPr lang="zh-TW" altLang="en-US" dirty="0" smtClean="0"/>
              <a:t>」、 「</a:t>
            </a:r>
            <a:r>
              <a:rPr lang="en-US" altLang="zh-TW" dirty="0" err="1" smtClean="0"/>
              <a:t>Metaball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Text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Armature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Lattice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Empty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Camera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Lamp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Face Field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Group Instance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r>
              <a:rPr lang="zh-TW" altLang="zh-TW" dirty="0" smtClean="0"/>
              <a:t>在新增功能「</a:t>
            </a:r>
            <a:r>
              <a:rPr lang="en-US" altLang="zh-TW" dirty="0" smtClean="0"/>
              <a:t>Add</a:t>
            </a:r>
            <a:r>
              <a:rPr lang="zh-TW" altLang="zh-TW" dirty="0" smtClean="0"/>
              <a:t>」內的「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（網格）」物件清單中有：「</a:t>
            </a:r>
            <a:r>
              <a:rPr lang="en-US" altLang="zh-TW" dirty="0" smtClean="0"/>
              <a:t>Plane</a:t>
            </a:r>
            <a:r>
              <a:rPr lang="zh-TW" altLang="zh-TW" dirty="0" smtClean="0"/>
              <a:t>（平面）」、「</a:t>
            </a:r>
            <a:r>
              <a:rPr lang="en-US" altLang="zh-TW" dirty="0" smtClean="0"/>
              <a:t>Cube</a:t>
            </a:r>
            <a:r>
              <a:rPr lang="zh-TW" altLang="zh-TW" dirty="0" smtClean="0"/>
              <a:t>（立方體）」、「</a:t>
            </a:r>
            <a:r>
              <a:rPr lang="en-US" altLang="zh-TW" dirty="0" smtClean="0"/>
              <a:t>Circle</a:t>
            </a:r>
            <a:r>
              <a:rPr lang="zh-TW" altLang="zh-TW" dirty="0" smtClean="0"/>
              <a:t>（圓圈）」、「</a:t>
            </a:r>
            <a:r>
              <a:rPr lang="en-US" altLang="zh-TW" dirty="0" smtClean="0"/>
              <a:t>UV Sphere</a:t>
            </a:r>
            <a:r>
              <a:rPr lang="zh-TW" altLang="zh-TW" dirty="0" smtClean="0"/>
              <a:t>（</a:t>
            </a:r>
            <a:r>
              <a:rPr lang="en-US" altLang="zh-TW" dirty="0" smtClean="0"/>
              <a:t>UV</a:t>
            </a:r>
            <a:r>
              <a:rPr lang="zh-TW" altLang="zh-TW" dirty="0" smtClean="0"/>
              <a:t>球體）」、「</a:t>
            </a:r>
            <a:r>
              <a:rPr lang="en-US" altLang="zh-TW" dirty="0" err="1" smtClean="0"/>
              <a:t>Icosphere</a:t>
            </a:r>
            <a:r>
              <a:rPr lang="zh-TW" altLang="zh-TW" dirty="0" smtClean="0"/>
              <a:t>（</a:t>
            </a:r>
            <a:r>
              <a:rPr lang="en-US" altLang="zh-TW" dirty="0" err="1" smtClean="0"/>
              <a:t>Ico</a:t>
            </a:r>
            <a:r>
              <a:rPr lang="zh-TW" altLang="zh-TW" dirty="0" smtClean="0"/>
              <a:t>球體）」、「</a:t>
            </a:r>
            <a:r>
              <a:rPr lang="en-US" altLang="zh-TW" dirty="0" smtClean="0"/>
              <a:t>Cylinder</a:t>
            </a:r>
            <a:r>
              <a:rPr lang="zh-TW" altLang="zh-TW" dirty="0" smtClean="0"/>
              <a:t>（圓柱）」、「</a:t>
            </a:r>
            <a:r>
              <a:rPr lang="en-US" altLang="zh-TW" dirty="0" smtClean="0"/>
              <a:t>Come</a:t>
            </a:r>
            <a:r>
              <a:rPr lang="zh-TW" altLang="zh-TW" dirty="0" smtClean="0"/>
              <a:t>（圓錐）」、「</a:t>
            </a:r>
            <a:r>
              <a:rPr lang="en-US" altLang="zh-TW" dirty="0" smtClean="0"/>
              <a:t>Grid</a:t>
            </a:r>
            <a:r>
              <a:rPr lang="zh-TW" altLang="zh-TW" dirty="0" smtClean="0"/>
              <a:t>（格子）」、「</a:t>
            </a:r>
            <a:r>
              <a:rPr lang="en-US" altLang="zh-TW" dirty="0" smtClean="0"/>
              <a:t>Monkey</a:t>
            </a:r>
            <a:r>
              <a:rPr lang="zh-TW" altLang="zh-TW" dirty="0" smtClean="0"/>
              <a:t>（齊天大聖）」、「</a:t>
            </a:r>
            <a:r>
              <a:rPr lang="en-US" altLang="zh-TW" dirty="0" smtClean="0"/>
              <a:t>Torus</a:t>
            </a:r>
            <a:r>
              <a:rPr lang="zh-TW" altLang="zh-TW" dirty="0" smtClean="0"/>
              <a:t>（環圈）」，其功能介紹如下。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1196752"/>
            <a:ext cx="2592288" cy="25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5536" y="3849618"/>
          <a:ext cx="8424936" cy="28917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88232"/>
                <a:gridCol w="6336704"/>
              </a:tblGrid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物件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說明</a:t>
                      </a:r>
                    </a:p>
                  </a:txBody>
                  <a:tcPr marL="68580" marR="68580" marT="0" marB="0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Plane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（平面）」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利用四個二維度的座標點所產生出平面。用來塑形為山丘地形或海平面都很適合。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Cube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（立方體）」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利用八個三維度的座標點所產生出立方體。這是一個基本的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3D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形狀。是用來塑形成矩形或其他形狀的基本物體。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Circle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（圓圈）」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此物件可以任意塑形，但必須將該物件填滿，否則該物件不會顯示出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3D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物體的效果。</a:t>
                      </a:r>
                    </a:p>
                  </a:txBody>
                  <a:tcPr marL="68580" marR="68580" marT="0" marB="0"/>
                </a:tc>
              </a:tr>
              <a:tr h="398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UV Sphere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UV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球體）」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一個</a:t>
                      </a:r>
                      <a:r>
                        <a:rPr lang="zh-TW" sz="12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以矩形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面積重複拼貼所產生的球體，與「</a:t>
                      </a:r>
                      <a:r>
                        <a:rPr lang="en-US" sz="1200" kern="100" dirty="0" err="1">
                          <a:latin typeface="Times New Roman"/>
                          <a:ea typeface="新細明體"/>
                          <a:cs typeface="Times New Roman"/>
                        </a:rPr>
                        <a:t>Ico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 Sphere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UV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球體）」類似。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Icosphere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Ico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球體）」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一個以三角形面積重覆拼貼所產生的球體，與「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UV Sphere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UV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球體）」類似。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Cylinder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（圓柱）」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有如罐子般的空心圓柱體。若將兩端的平面去掉，就會如同管子般上下相通。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Come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（圓錐）」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一個如同斗笠般的基本圓錐形。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Grid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（格子）」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利用多個二維度的座標點所產生出平面。與「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Plane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（平面）」分非常相似，可以任意變形擠壓。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Monkey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（齊天大聖）」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一個好玩有趣的猴子形狀，設計者決定將該物件納入網格清單中。</a:t>
                      </a:r>
                    </a:p>
                  </a:txBody>
                  <a:tcPr marL="68580" marR="68580" marT="0" marB="0"/>
                </a:tc>
              </a:tr>
              <a:tr h="22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Torus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（環圈）」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一個甜甜圈形狀的環圈。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757936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/>
              <a:t>此畫面為新增「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（網格）」物件內所有種類後的畫面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此畫面為新增「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（網格）」物件內所有種類後，再利用</a:t>
            </a:r>
            <a:r>
              <a:rPr lang="zh-TW" altLang="en-US" dirty="0" smtClean="0"/>
              <a:t>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１２」渲染效果</a:t>
            </a:r>
            <a:r>
              <a:rPr lang="zh-TW" altLang="zh-TW" dirty="0" smtClean="0"/>
              <a:t>所</a:t>
            </a:r>
            <a:r>
              <a:rPr lang="zh-TW" altLang="en-US" dirty="0" smtClean="0"/>
              <a:t>得</a:t>
            </a:r>
            <a:r>
              <a:rPr lang="zh-TW" altLang="zh-TW" dirty="0" smtClean="0"/>
              <a:t>的畫面。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4320000" cy="298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320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73960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方算來第１張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Plane</a:t>
            </a:r>
            <a:r>
              <a:rPr lang="zh-TW" altLang="zh-TW" dirty="0" smtClean="0"/>
              <a:t>（平面）」擷取畫面。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第２張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Plane</a:t>
            </a:r>
            <a:r>
              <a:rPr lang="zh-TW" altLang="zh-TW" dirty="0" smtClean="0"/>
              <a:t>（平面）</a:t>
            </a:r>
            <a:r>
              <a:rPr lang="zh-TW" altLang="zh-TW" dirty="0" smtClean="0"/>
              <a:t>」</a:t>
            </a:r>
            <a:r>
              <a:rPr lang="zh-TW" altLang="en-US" dirty="0" smtClean="0"/>
              <a:t> 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</a:t>
            </a:r>
            <a:r>
              <a:rPr lang="zh-TW" altLang="en-US" dirty="0" smtClean="0"/>
              <a:t>效果</a:t>
            </a:r>
            <a:r>
              <a:rPr lang="zh-TW" altLang="zh-TW" dirty="0" smtClean="0"/>
              <a:t>的</a:t>
            </a:r>
            <a:r>
              <a:rPr lang="zh-TW" altLang="zh-TW" dirty="0" smtClean="0"/>
              <a:t>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第３張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Cube</a:t>
            </a:r>
            <a:r>
              <a:rPr lang="zh-TW" altLang="zh-TW" dirty="0" smtClean="0"/>
              <a:t>（立方體）」擷取畫面。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第４張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Cube</a:t>
            </a:r>
            <a:r>
              <a:rPr lang="zh-TW" altLang="zh-TW" dirty="0" smtClean="0"/>
              <a:t>（立方體）</a:t>
            </a:r>
            <a:r>
              <a:rPr lang="zh-TW" altLang="zh-TW" dirty="0" smtClean="0"/>
              <a:t>」</a:t>
            </a:r>
            <a:r>
              <a:rPr lang="zh-TW" altLang="en-US" dirty="0" smtClean="0"/>
              <a:t> 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１２」渲染效果</a:t>
            </a:r>
            <a:r>
              <a:rPr lang="zh-TW" altLang="zh-TW" dirty="0" smtClean="0"/>
              <a:t>的</a:t>
            </a:r>
            <a:r>
              <a:rPr lang="zh-TW" altLang="zh-TW" dirty="0" smtClean="0"/>
              <a:t>畫面。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52" y="4077072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000" y="4072086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72086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077072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06008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方算來第１張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</a:t>
            </a:r>
            <a:r>
              <a:rPr lang="zh-TW" altLang="zh-TW" dirty="0" smtClean="0"/>
              <a:t>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Circle</a:t>
            </a:r>
            <a:r>
              <a:rPr lang="zh-TW" altLang="zh-TW" dirty="0" smtClean="0"/>
              <a:t>（圓圈）」擷取畫面。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第２張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</a:t>
            </a:r>
            <a:r>
              <a:rPr lang="zh-TW" altLang="zh-TW" dirty="0" smtClean="0"/>
              <a:t>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Circle</a:t>
            </a:r>
            <a:r>
              <a:rPr lang="zh-TW" altLang="zh-TW" dirty="0" smtClean="0"/>
              <a:t>（圓圈）</a:t>
            </a:r>
            <a:r>
              <a:rPr lang="zh-TW" altLang="zh-TW" dirty="0" smtClean="0"/>
              <a:t>」</a:t>
            </a:r>
            <a:r>
              <a:rPr lang="zh-TW" altLang="en-US" dirty="0" smtClean="0"/>
              <a:t> 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１２」渲染效果</a:t>
            </a:r>
            <a:r>
              <a:rPr lang="zh-TW" altLang="zh-TW" dirty="0" smtClean="0"/>
              <a:t>的</a:t>
            </a:r>
            <a:r>
              <a:rPr lang="zh-TW" altLang="zh-TW" dirty="0" smtClean="0"/>
              <a:t>畫面，此物件必須將該物件填滿，否則該物件不會顯示</a:t>
            </a:r>
            <a:r>
              <a:rPr lang="zh-TW" altLang="zh-TW" dirty="0" smtClean="0"/>
              <a:t>出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物體的效果。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第３張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</a:t>
            </a:r>
            <a:r>
              <a:rPr lang="zh-TW" altLang="zh-TW" dirty="0" smtClean="0"/>
              <a:t>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UV Sphere</a:t>
            </a:r>
            <a:r>
              <a:rPr lang="zh-TW" altLang="zh-TW" dirty="0" smtClean="0"/>
              <a:t>（</a:t>
            </a:r>
            <a:r>
              <a:rPr lang="en-US" altLang="zh-TW" dirty="0" smtClean="0"/>
              <a:t>UV</a:t>
            </a:r>
            <a:r>
              <a:rPr lang="zh-TW" altLang="zh-TW" dirty="0" smtClean="0"/>
              <a:t>球體）」擷取畫面。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第４張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</a:t>
            </a:r>
            <a:r>
              <a:rPr lang="zh-TW" altLang="zh-TW" dirty="0" smtClean="0"/>
              <a:t>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UV Sphere</a:t>
            </a:r>
            <a:r>
              <a:rPr lang="zh-TW" altLang="zh-TW" dirty="0" smtClean="0"/>
              <a:t>（</a:t>
            </a:r>
            <a:r>
              <a:rPr lang="en-US" altLang="zh-TW" dirty="0" smtClean="0"/>
              <a:t>UV</a:t>
            </a:r>
            <a:r>
              <a:rPr lang="zh-TW" altLang="zh-TW" dirty="0" smtClean="0"/>
              <a:t>球體）</a:t>
            </a:r>
            <a:r>
              <a:rPr lang="zh-TW" altLang="zh-TW" dirty="0" smtClean="0"/>
              <a:t>」</a:t>
            </a:r>
            <a:r>
              <a:rPr lang="zh-TW" altLang="en-US" dirty="0" smtClean="0"/>
              <a:t> 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１２」渲染效果</a:t>
            </a:r>
            <a:r>
              <a:rPr lang="zh-TW" altLang="zh-TW" dirty="0" smtClean="0"/>
              <a:t>的</a:t>
            </a:r>
            <a:r>
              <a:rPr lang="zh-TW" altLang="zh-TW" dirty="0" smtClean="0"/>
              <a:t>畫面。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933056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933056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933056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83805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方算來第１張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err="1" smtClean="0"/>
              <a:t>Icosphere</a:t>
            </a:r>
            <a:r>
              <a:rPr lang="zh-TW" altLang="zh-TW" dirty="0" smtClean="0"/>
              <a:t>（</a:t>
            </a:r>
            <a:r>
              <a:rPr lang="en-US" altLang="zh-TW" dirty="0" err="1" smtClean="0"/>
              <a:t>Ico</a:t>
            </a:r>
            <a:r>
              <a:rPr lang="zh-TW" altLang="zh-TW" dirty="0" smtClean="0"/>
              <a:t>球體）」擷取畫面。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第２張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err="1" smtClean="0"/>
              <a:t>Icosphere</a:t>
            </a:r>
            <a:r>
              <a:rPr lang="zh-TW" altLang="zh-TW" dirty="0" smtClean="0"/>
              <a:t>（</a:t>
            </a:r>
            <a:r>
              <a:rPr lang="en-US" altLang="zh-TW" dirty="0" err="1" smtClean="0"/>
              <a:t>Ico</a:t>
            </a:r>
            <a:r>
              <a:rPr lang="zh-TW" altLang="zh-TW" dirty="0" smtClean="0"/>
              <a:t>球體）</a:t>
            </a:r>
            <a:r>
              <a:rPr lang="zh-TW" altLang="zh-TW" dirty="0" smtClean="0"/>
              <a:t>」</a:t>
            </a:r>
            <a:r>
              <a:rPr lang="zh-TW" altLang="en-US" dirty="0" smtClean="0"/>
              <a:t> 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１２」渲染效果</a:t>
            </a:r>
            <a:r>
              <a:rPr lang="zh-TW" altLang="zh-TW" dirty="0" smtClean="0"/>
              <a:t>的</a:t>
            </a:r>
            <a:r>
              <a:rPr lang="zh-TW" altLang="zh-TW" dirty="0" smtClean="0"/>
              <a:t>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第３張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Cylinder</a:t>
            </a:r>
            <a:r>
              <a:rPr lang="zh-TW" altLang="zh-TW" dirty="0" smtClean="0"/>
              <a:t>（圓柱）」擷取畫面。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第４張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Cylinder</a:t>
            </a:r>
            <a:r>
              <a:rPr lang="zh-TW" altLang="zh-TW" dirty="0" smtClean="0"/>
              <a:t>（圓柱）</a:t>
            </a:r>
            <a:r>
              <a:rPr lang="zh-TW" altLang="zh-TW" dirty="0" smtClean="0"/>
              <a:t>」</a:t>
            </a:r>
            <a:r>
              <a:rPr lang="zh-TW" altLang="en-US" dirty="0" smtClean="0"/>
              <a:t> 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１２」渲染效果</a:t>
            </a:r>
            <a:r>
              <a:rPr lang="zh-TW" altLang="zh-TW" dirty="0" smtClean="0"/>
              <a:t>的</a:t>
            </a:r>
            <a:r>
              <a:rPr lang="zh-TW" altLang="zh-TW" dirty="0" smtClean="0"/>
              <a:t>畫面。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60118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360118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60118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360118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98207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方算來第１張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Come</a:t>
            </a:r>
            <a:r>
              <a:rPr lang="zh-TW" altLang="zh-TW" dirty="0" smtClean="0"/>
              <a:t>（圓錐）」擷取畫面。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第２張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Come</a:t>
            </a:r>
            <a:r>
              <a:rPr lang="zh-TW" altLang="zh-TW" dirty="0" smtClean="0"/>
              <a:t>（圓錐）</a:t>
            </a:r>
            <a:r>
              <a:rPr lang="zh-TW" altLang="zh-TW" dirty="0" smtClean="0"/>
              <a:t>」</a:t>
            </a:r>
            <a:r>
              <a:rPr lang="zh-TW" altLang="en-US" dirty="0" smtClean="0"/>
              <a:t> 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１２」渲染效果</a:t>
            </a:r>
            <a:r>
              <a:rPr lang="zh-TW" altLang="zh-TW" dirty="0" smtClean="0"/>
              <a:t>的</a:t>
            </a:r>
            <a:r>
              <a:rPr lang="zh-TW" altLang="zh-TW" dirty="0" smtClean="0"/>
              <a:t>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第３張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Grid</a:t>
            </a:r>
            <a:r>
              <a:rPr lang="zh-TW" altLang="zh-TW" dirty="0" smtClean="0"/>
              <a:t>（格子）」擷取畫面。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第４張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Grid</a:t>
            </a:r>
            <a:r>
              <a:rPr lang="zh-TW" altLang="zh-TW" dirty="0" smtClean="0"/>
              <a:t>（格子）</a:t>
            </a:r>
            <a:r>
              <a:rPr lang="zh-TW" altLang="zh-TW" dirty="0" smtClean="0"/>
              <a:t>」</a:t>
            </a:r>
            <a:r>
              <a:rPr lang="zh-TW" altLang="en-US" dirty="0" smtClean="0"/>
              <a:t> 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１２」渲染效果</a:t>
            </a:r>
            <a:r>
              <a:rPr lang="zh-TW" altLang="zh-TW" dirty="0" smtClean="0"/>
              <a:t>的</a:t>
            </a:r>
            <a:r>
              <a:rPr lang="zh-TW" altLang="zh-TW" dirty="0" smtClean="0"/>
              <a:t>畫面。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360118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360118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360118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910064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方算來第１張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Monkey</a:t>
            </a:r>
            <a:r>
              <a:rPr lang="zh-TW" altLang="zh-TW" dirty="0" smtClean="0"/>
              <a:t>（齊天大聖）」擷取畫面。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第２張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Monkey</a:t>
            </a:r>
            <a:r>
              <a:rPr lang="zh-TW" altLang="zh-TW" dirty="0" smtClean="0"/>
              <a:t>（齊天大聖）</a:t>
            </a:r>
            <a:r>
              <a:rPr lang="zh-TW" altLang="zh-TW" dirty="0" smtClean="0"/>
              <a:t>」</a:t>
            </a:r>
            <a:r>
              <a:rPr lang="zh-TW" altLang="en-US" dirty="0" smtClean="0"/>
              <a:t> 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１２」渲染效果</a:t>
            </a:r>
            <a:r>
              <a:rPr lang="zh-TW" altLang="zh-TW" dirty="0" smtClean="0"/>
              <a:t>的</a:t>
            </a:r>
            <a:r>
              <a:rPr lang="zh-TW" altLang="zh-TW" dirty="0" smtClean="0"/>
              <a:t>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第３張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Torus</a:t>
            </a:r>
            <a:r>
              <a:rPr lang="zh-TW" altLang="zh-TW" dirty="0" smtClean="0"/>
              <a:t>（環圈）」擷取畫面。</a:t>
            </a:r>
          </a:p>
          <a:p>
            <a:r>
              <a:rPr lang="zh-TW" altLang="en-US" dirty="0" smtClean="0"/>
              <a:t>下面由</a:t>
            </a:r>
            <a:r>
              <a:rPr lang="zh-TW" altLang="zh-TW" dirty="0" smtClean="0"/>
              <a:t>左</a:t>
            </a:r>
            <a:r>
              <a:rPr lang="zh-TW" altLang="en-US" dirty="0" smtClean="0"/>
              <a:t>方算來</a:t>
            </a:r>
            <a:r>
              <a:rPr lang="zh-TW" altLang="en-US" dirty="0" smtClean="0"/>
              <a:t>第４張</a:t>
            </a:r>
            <a:r>
              <a:rPr lang="zh-TW" altLang="zh-TW" dirty="0" smtClean="0"/>
              <a:t>圖片</a:t>
            </a:r>
            <a:r>
              <a:rPr lang="zh-TW" altLang="zh-TW" dirty="0" smtClean="0"/>
              <a:t>為「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（網格）」物件清單中的「</a:t>
            </a:r>
            <a:r>
              <a:rPr lang="en-US" altLang="zh-TW" dirty="0" smtClean="0"/>
              <a:t>Torus</a:t>
            </a:r>
            <a:r>
              <a:rPr lang="zh-TW" altLang="zh-TW" dirty="0" smtClean="0"/>
              <a:t>（環圈）</a:t>
            </a:r>
            <a:r>
              <a:rPr lang="zh-TW" altLang="zh-TW" dirty="0" smtClean="0"/>
              <a:t>」</a:t>
            </a:r>
            <a:r>
              <a:rPr lang="zh-TW" altLang="en-US" dirty="0" smtClean="0"/>
              <a:t> 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１２」渲染效果</a:t>
            </a:r>
            <a:r>
              <a:rPr lang="zh-TW" altLang="zh-TW" dirty="0" smtClean="0"/>
              <a:t>的</a:t>
            </a:r>
            <a:r>
              <a:rPr lang="zh-TW" altLang="zh-TW" dirty="0" smtClean="0"/>
              <a:t>畫面。</a:t>
            </a:r>
          </a:p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360118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360118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60118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360118"/>
            <a:ext cx="216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070448" cy="485428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我們</a:t>
            </a:r>
            <a:r>
              <a:rPr lang="zh-TW" altLang="en-US" dirty="0" smtClean="0"/>
              <a:t>先在３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繪圖視窗內任兩處空白處點選滑鼠左鍵，將游標移動至你所點選的位置後，即可至</a:t>
            </a:r>
            <a:r>
              <a:rPr lang="en-US" altLang="zh-TW" dirty="0" smtClean="0"/>
              <a:t>Blender</a:t>
            </a:r>
            <a:r>
              <a:rPr lang="zh-TW" altLang="zh-TW" dirty="0" smtClean="0"/>
              <a:t>上層「主選單」的功能中找到「</a:t>
            </a:r>
            <a:r>
              <a:rPr lang="en-US" altLang="zh-TW" dirty="0" smtClean="0"/>
              <a:t>Add</a:t>
            </a:r>
            <a:r>
              <a:rPr lang="zh-TW" altLang="zh-TW" dirty="0" smtClean="0"/>
              <a:t>」，接著在選取的「</a:t>
            </a:r>
            <a:r>
              <a:rPr lang="en-US" altLang="zh-TW" dirty="0" smtClean="0"/>
              <a:t>Add</a:t>
            </a:r>
            <a:r>
              <a:rPr lang="zh-TW" altLang="zh-TW" dirty="0" smtClean="0"/>
              <a:t>」的功能後，可以在功能列中找到「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」的功能，在選取的「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」的功能後，即可利用「</a:t>
            </a:r>
            <a:r>
              <a:rPr lang="en-US" altLang="zh-TW" dirty="0" smtClean="0"/>
              <a:t>UV Sphere</a:t>
            </a:r>
            <a:r>
              <a:rPr lang="zh-TW" altLang="zh-TW" dirty="0" smtClean="0"/>
              <a:t>」功能產生出</a:t>
            </a:r>
            <a:r>
              <a:rPr lang="zh-TW" altLang="en-US" dirty="0" smtClean="0"/>
              <a:t>兩</a:t>
            </a:r>
            <a:r>
              <a:rPr lang="zh-TW" altLang="zh-TW" dirty="0" smtClean="0"/>
              <a:t>個「</a:t>
            </a:r>
            <a:r>
              <a:rPr lang="en-US" altLang="zh-TW" dirty="0" smtClean="0"/>
              <a:t>UV</a:t>
            </a:r>
            <a:r>
              <a:rPr lang="zh-TW" altLang="zh-TW" dirty="0" smtClean="0"/>
              <a:t>球體」物件。</a:t>
            </a:r>
            <a:endParaRPr lang="en-US" altLang="zh-TW" dirty="0" smtClean="0"/>
          </a:p>
          <a:p>
            <a:r>
              <a:rPr lang="zh-TW" altLang="zh-TW" sz="2800" dirty="0" smtClean="0"/>
              <a:t>產生後的「</a:t>
            </a:r>
            <a:r>
              <a:rPr lang="en-US" altLang="zh-TW" sz="2800" dirty="0" smtClean="0"/>
              <a:t>UV</a:t>
            </a:r>
            <a:r>
              <a:rPr lang="zh-TW" altLang="zh-TW" sz="2800" dirty="0" smtClean="0"/>
              <a:t>球體」如</a:t>
            </a:r>
            <a:r>
              <a:rPr lang="zh-TW" altLang="en-US" sz="2800" dirty="0" smtClean="0"/>
              <a:t>右方</a:t>
            </a:r>
            <a:r>
              <a:rPr lang="zh-TW" altLang="zh-TW" sz="2800" dirty="0" smtClean="0"/>
              <a:t>圖</a:t>
            </a:r>
            <a:r>
              <a:rPr lang="zh-TW" altLang="en-US" sz="2800" dirty="0" smtClean="0"/>
              <a:t>片</a:t>
            </a:r>
            <a:r>
              <a:rPr lang="zh-TW" altLang="zh-TW" sz="2800" dirty="0" smtClean="0"/>
              <a:t>所示：</a:t>
            </a:r>
          </a:p>
          <a:p>
            <a:pPr>
              <a:buNone/>
            </a:pPr>
            <a:endParaRPr lang="zh-TW" altLang="zh-TW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56992"/>
            <a:ext cx="26202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9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在</a:t>
            </a:r>
            <a:r>
              <a:rPr lang="zh-TW" altLang="zh-TW" dirty="0" smtClean="0"/>
              <a:t>產生</a:t>
            </a:r>
            <a:r>
              <a:rPr lang="zh-TW" altLang="en-US" dirty="0" smtClean="0"/>
              <a:t>新的</a:t>
            </a:r>
            <a:r>
              <a:rPr lang="zh-TW" altLang="zh-TW" dirty="0" smtClean="0"/>
              <a:t>「</a:t>
            </a:r>
            <a:r>
              <a:rPr lang="en-US" altLang="zh-TW" dirty="0" smtClean="0"/>
              <a:t>UV</a:t>
            </a:r>
            <a:r>
              <a:rPr lang="zh-TW" altLang="zh-TW" dirty="0" smtClean="0"/>
              <a:t>球體」</a:t>
            </a:r>
            <a:r>
              <a:rPr lang="zh-TW" altLang="en-US" dirty="0" smtClean="0"/>
              <a:t>後，畫面中就會有一個「立方體」物件及兩個</a:t>
            </a:r>
            <a:r>
              <a:rPr lang="zh-TW" altLang="zh-TW" sz="2400" dirty="0" smtClean="0"/>
              <a:t>「</a:t>
            </a:r>
            <a:r>
              <a:rPr lang="en-US" altLang="zh-TW" sz="2400" dirty="0" smtClean="0"/>
              <a:t>UV</a:t>
            </a:r>
            <a:r>
              <a:rPr lang="zh-TW" altLang="zh-TW" sz="2400" dirty="0" smtClean="0"/>
              <a:t>球體」</a:t>
            </a:r>
            <a:r>
              <a:rPr lang="zh-TW" altLang="en-US" sz="2400" dirty="0" smtClean="0"/>
              <a:t>物件。如下面左圖所示。</a:t>
            </a:r>
            <a:endParaRPr lang="en-US" altLang="zh-TW" sz="2400" dirty="0" smtClean="0"/>
          </a:p>
          <a:p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繪圖視窗的「視圖功能表」（</a:t>
            </a:r>
            <a:r>
              <a:rPr lang="en-US" altLang="zh-TW" dirty="0" smtClean="0"/>
              <a:t>View menu</a:t>
            </a:r>
            <a:r>
              <a:rPr lang="zh-TW" altLang="en-US" dirty="0" smtClean="0"/>
              <a:t>），如下面右方圖片，主要功能為：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Left</a:t>
            </a:r>
            <a:r>
              <a:rPr lang="zh-TW" altLang="en-US" dirty="0" smtClean="0"/>
              <a:t>（左視圖）。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Right</a:t>
            </a:r>
            <a:r>
              <a:rPr lang="zh-TW" altLang="en-US" dirty="0" smtClean="0"/>
              <a:t>（右視圖）。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Back</a:t>
            </a:r>
            <a:r>
              <a:rPr lang="zh-TW" altLang="en-US" dirty="0" smtClean="0"/>
              <a:t>（後視圖）。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Front</a:t>
            </a:r>
            <a:r>
              <a:rPr lang="zh-TW" altLang="en-US" dirty="0" smtClean="0"/>
              <a:t>（</a:t>
            </a:r>
            <a:r>
              <a:rPr lang="zh-TW" altLang="zh-TW" kern="100" dirty="0" smtClean="0"/>
              <a:t>前視圖</a:t>
            </a:r>
            <a:r>
              <a:rPr lang="zh-TW" altLang="en-US" dirty="0" smtClean="0"/>
              <a:t>）。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Bottom</a:t>
            </a:r>
            <a:r>
              <a:rPr lang="zh-TW" altLang="en-US" dirty="0" smtClean="0"/>
              <a:t>（仰視圖）。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Top</a:t>
            </a:r>
            <a:r>
              <a:rPr lang="zh-TW" altLang="en-US" dirty="0" smtClean="0"/>
              <a:t>（俯視圖）。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Camera</a:t>
            </a:r>
            <a:r>
              <a:rPr lang="zh-TW" altLang="en-US" dirty="0" smtClean="0"/>
              <a:t>（鏡頭視圖）。</a:t>
            </a:r>
            <a:endParaRPr lang="en-US" altLang="zh-TW" dirty="0" smtClean="0"/>
          </a:p>
          <a:p>
            <a:endParaRPr lang="zh-TW" alt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717032"/>
            <a:ext cx="332616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717032"/>
            <a:ext cx="219573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（１０）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04596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繪圖視窗的「視圖功能表」（</a:t>
            </a:r>
            <a:r>
              <a:rPr lang="en-US" altLang="zh-TW" dirty="0" smtClean="0"/>
              <a:t>View menu</a:t>
            </a:r>
            <a:r>
              <a:rPr lang="zh-TW" altLang="en-US" dirty="0" smtClean="0"/>
              <a:t>）功能表中，</a:t>
            </a:r>
            <a:r>
              <a:rPr lang="en-US" altLang="zh-TW" dirty="0" smtClean="0"/>
              <a:t>Left</a:t>
            </a:r>
            <a:r>
              <a:rPr lang="zh-TW" altLang="en-US" dirty="0" smtClean="0"/>
              <a:t>（左視圖），是由３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繪圖視窗的左邊所觀看到影像。如下面左方圖片所示。</a:t>
            </a:r>
            <a:endParaRPr lang="en-US" altLang="zh-TW" dirty="0" smtClean="0"/>
          </a:p>
          <a:p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繪圖視窗的「視圖功能表」（</a:t>
            </a:r>
            <a:r>
              <a:rPr lang="en-US" altLang="zh-TW" dirty="0" smtClean="0"/>
              <a:t>View menu</a:t>
            </a:r>
            <a:r>
              <a:rPr lang="zh-TW" altLang="en-US" dirty="0" smtClean="0"/>
              <a:t>）功能表中，</a:t>
            </a:r>
            <a:r>
              <a:rPr lang="en-US" altLang="zh-TW" dirty="0" smtClean="0"/>
              <a:t> Right</a:t>
            </a:r>
            <a:r>
              <a:rPr lang="zh-TW" altLang="en-US" dirty="0" smtClean="0"/>
              <a:t>（右視圖），是由３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繪圖視窗的右邊所觀看到影像。如下面右方圖片所示。</a:t>
            </a:r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371834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590" y="3501368"/>
            <a:ext cx="350181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３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４</a:t>
            </a:r>
            <a:r>
              <a:rPr lang="en-US" altLang="zh-TW" sz="3600" dirty="0" smtClean="0"/>
              <a:t> Blender </a:t>
            </a:r>
            <a:endParaRPr lang="en-US" altLang="zh-TW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22032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2400" dirty="0" smtClean="0"/>
              <a:t>對於常常接觸、</a:t>
            </a:r>
            <a:r>
              <a:rPr lang="zh-TW" altLang="zh-TW" sz="2400" dirty="0" smtClean="0"/>
              <a:t>使用</a:t>
            </a:r>
            <a:r>
              <a:rPr lang="zh-TW" altLang="en-US" sz="2400" dirty="0" smtClean="0"/>
              <a:t>３</a:t>
            </a:r>
            <a:r>
              <a:rPr lang="en-US" altLang="zh-TW" sz="2400" dirty="0" smtClean="0"/>
              <a:t>D</a:t>
            </a:r>
            <a:r>
              <a:rPr lang="zh-TW" altLang="zh-TW" sz="2400" dirty="0" smtClean="0"/>
              <a:t>繪</a:t>
            </a:r>
            <a:r>
              <a:rPr lang="zh-TW" altLang="en-US" sz="2400" dirty="0" smtClean="0"/>
              <a:t>圖軟體</a:t>
            </a:r>
            <a:r>
              <a:rPr lang="zh-TW" altLang="zh-TW" sz="2400" dirty="0" smtClean="0"/>
              <a:t>的使用者</a:t>
            </a:r>
            <a:r>
              <a:rPr lang="zh-TW" altLang="zh-TW" sz="2400" dirty="0"/>
              <a:t>們</a:t>
            </a:r>
            <a:r>
              <a:rPr lang="zh-TW" altLang="zh-TW" sz="2400" dirty="0" smtClean="0"/>
              <a:t>，</a:t>
            </a:r>
            <a:r>
              <a:rPr lang="zh-TW" altLang="en-US" sz="2400" dirty="0" smtClean="0"/>
              <a:t>絕大多數</a:t>
            </a:r>
            <a:r>
              <a:rPr lang="zh-TW" altLang="zh-TW" sz="2400" dirty="0" smtClean="0"/>
              <a:t>也</a:t>
            </a:r>
            <a:r>
              <a:rPr lang="zh-TW" altLang="en-US" sz="2400" dirty="0" smtClean="0"/>
              <a:t>熟悉</a:t>
            </a:r>
            <a:r>
              <a:rPr lang="en-US" altLang="zh-TW" sz="2400" dirty="0" smtClean="0"/>
              <a:t>Blender </a:t>
            </a:r>
            <a:r>
              <a:rPr lang="zh-TW" altLang="zh-TW" sz="2400" dirty="0"/>
              <a:t>。</a:t>
            </a:r>
            <a:r>
              <a:rPr lang="en-US" altLang="zh-TW" sz="2400" dirty="0"/>
              <a:t>Blender </a:t>
            </a:r>
            <a:r>
              <a:rPr lang="zh-TW" altLang="zh-TW" sz="2400" dirty="0" smtClean="0"/>
              <a:t>是</a:t>
            </a:r>
            <a:r>
              <a:rPr lang="zh-TW" altLang="en-US" sz="2400" dirty="0" smtClean="0"/>
              <a:t>開放原始碼的</a:t>
            </a:r>
            <a:r>
              <a:rPr lang="zh-TW" altLang="zh-TW" sz="2400" dirty="0" smtClean="0"/>
              <a:t>免費自由軟體</a:t>
            </a:r>
            <a:r>
              <a:rPr lang="zh-TW" altLang="en-US" sz="2400" dirty="0" smtClean="0"/>
              <a:t>，建模、動畫功能都十分完整。軟體的更新、維護由</a:t>
            </a:r>
            <a:r>
              <a:rPr lang="en-US" altLang="zh-TW" sz="2400" dirty="0" smtClean="0"/>
              <a:t>Blender</a:t>
            </a:r>
            <a:r>
              <a:rPr lang="zh-TW" altLang="en-US" sz="2400" dirty="0" smtClean="0"/>
              <a:t>負責。</a:t>
            </a:r>
            <a:endParaRPr lang="en-US" altLang="zh-TW" sz="2400" dirty="0" smtClean="0"/>
          </a:p>
          <a:p>
            <a:r>
              <a:rPr lang="en-US" altLang="zh-TW" sz="2400" dirty="0" smtClean="0"/>
              <a:t>Blender</a:t>
            </a:r>
            <a:r>
              <a:rPr lang="zh-TW" altLang="en-US" sz="2400" dirty="0" smtClean="0"/>
              <a:t>程式寫作精鍊、檔案小、使用系統資源少、執行速度快、更是免費的軟體。適合用來做為第一線作業的３</a:t>
            </a:r>
            <a:r>
              <a:rPr lang="en-US" altLang="zh-TW" sz="2400" dirty="0" smtClean="0"/>
              <a:t>D</a:t>
            </a:r>
            <a:r>
              <a:rPr lang="zh-TW" altLang="en-US" sz="2400" dirty="0" smtClean="0"/>
              <a:t>軟體及個人使用。</a:t>
            </a:r>
            <a:endParaRPr lang="en-US" altLang="zh-TW" sz="2400" dirty="0" smtClean="0"/>
          </a:p>
          <a:p>
            <a:r>
              <a:rPr lang="en-US" altLang="zh-TW" sz="2400" dirty="0" smtClean="0"/>
              <a:t>Blender</a:t>
            </a:r>
            <a:r>
              <a:rPr lang="zh-TW" altLang="en-US" sz="2400" dirty="0" smtClean="0"/>
              <a:t>是一套廣受歡迎的軟體，因此，在網路上可找到不少資源及外掛程式。但對中文的支持度有待加強，檔案資料夾路徑及檔名請避免用中文命名，否則常會看到亂碼。</a:t>
            </a:r>
            <a:endParaRPr lang="en-US" altLang="zh-TW" sz="2400" dirty="0" smtClean="0"/>
          </a:p>
          <a:p>
            <a:r>
              <a:rPr lang="en-US" altLang="zh-TW" sz="2400" dirty="0" smtClean="0"/>
              <a:t>Blender</a:t>
            </a:r>
            <a:r>
              <a:rPr lang="zh-TW" altLang="zh-TW" sz="2400" dirty="0" smtClean="0"/>
              <a:t>採用</a:t>
            </a:r>
            <a:r>
              <a:rPr lang="en-US" altLang="zh-TW" sz="2400" dirty="0" smtClean="0"/>
              <a:t>OpenGL</a:t>
            </a:r>
            <a:r>
              <a:rPr lang="zh-TW" altLang="zh-TW" sz="2400" dirty="0" smtClean="0"/>
              <a:t>繪製整個界面，並且支援的作業系統包含</a:t>
            </a:r>
            <a:r>
              <a:rPr lang="en-US" altLang="zh-TW" sz="2400" dirty="0" smtClean="0"/>
              <a:t>Windows</a:t>
            </a:r>
            <a:r>
              <a:rPr lang="zh-TW" altLang="en-US" sz="2400" dirty="0" smtClean="0"/>
              <a:t>（３２</a:t>
            </a:r>
            <a:r>
              <a:rPr lang="zh-TW" altLang="zh-TW" sz="2400" dirty="0" smtClean="0"/>
              <a:t> 、 </a:t>
            </a:r>
            <a:r>
              <a:rPr lang="zh-TW" altLang="en-US" sz="2400" dirty="0" smtClean="0"/>
              <a:t>６４</a:t>
            </a:r>
            <a:r>
              <a:rPr lang="en-US" altLang="zh-TW" sz="2400" dirty="0" smtClean="0"/>
              <a:t> bits</a:t>
            </a:r>
            <a:r>
              <a:rPr lang="zh-TW" altLang="en-US" sz="2400" dirty="0" smtClean="0"/>
              <a:t>）</a:t>
            </a:r>
            <a:r>
              <a:rPr lang="zh-TW" altLang="zh-TW" sz="2400" dirty="0" smtClean="0"/>
              <a:t>、</a:t>
            </a:r>
            <a:r>
              <a:rPr lang="en-US" altLang="zh-TW" sz="2400" dirty="0" smtClean="0"/>
              <a:t>Linux</a:t>
            </a:r>
            <a:r>
              <a:rPr lang="zh-TW" altLang="en-US" sz="2400" dirty="0" smtClean="0"/>
              <a:t>（</a:t>
            </a:r>
            <a:r>
              <a:rPr lang="zh-TW" altLang="zh-TW" sz="2400" dirty="0" smtClean="0"/>
              <a:t>  </a:t>
            </a:r>
            <a:r>
              <a:rPr lang="en-US" altLang="zh-TW" sz="2400" dirty="0" smtClean="0"/>
              <a:t>x</a:t>
            </a:r>
            <a:r>
              <a:rPr lang="zh-TW" altLang="en-US" sz="2400" dirty="0" smtClean="0"/>
              <a:t>８６－３２</a:t>
            </a:r>
            <a:r>
              <a:rPr lang="zh-TW" altLang="zh-TW" sz="2400" dirty="0" smtClean="0"/>
              <a:t> 、</a:t>
            </a:r>
            <a:r>
              <a:rPr lang="en-US" altLang="zh-TW" sz="2400" dirty="0" smtClean="0"/>
              <a:t>x</a:t>
            </a:r>
            <a:r>
              <a:rPr lang="zh-TW" altLang="zh-TW" sz="2400" dirty="0" smtClean="0"/>
              <a:t>８６</a:t>
            </a:r>
            <a:r>
              <a:rPr lang="zh-TW" altLang="en-US" sz="2400" dirty="0" smtClean="0"/>
              <a:t>－６４）</a:t>
            </a:r>
            <a:r>
              <a:rPr lang="zh-TW" altLang="zh-TW" sz="2400" dirty="0" smtClean="0"/>
              <a:t>、</a:t>
            </a:r>
            <a:r>
              <a:rPr lang="en-US" altLang="zh-TW" sz="2400" dirty="0" smtClean="0"/>
              <a:t>Mac OS X</a:t>
            </a:r>
            <a:r>
              <a:rPr lang="zh-TW" altLang="zh-TW" sz="2400" dirty="0" smtClean="0"/>
              <a:t>、</a:t>
            </a:r>
            <a:r>
              <a:rPr lang="en-US" altLang="zh-TW" sz="2400" dirty="0" smtClean="0"/>
              <a:t>FreeBSD</a:t>
            </a:r>
            <a:r>
              <a:rPr lang="zh-TW" altLang="zh-TW" sz="2400" dirty="0" smtClean="0"/>
              <a:t>，幾乎是適用於所有主要作業系統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endParaRPr lang="en-US" altLang="zh-TW" sz="24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6" name="Picture 3" descr="C:\Documents and Settings\Administrator\桌面\AR教學檔案\Blender 3D繪圖軟體\Blender 3D繪圖軟體-圖示\2011-09-05_054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6700"/>
            <a:ext cx="4781550" cy="278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965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（１１）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繪圖視窗的「視圖功能表」（</a:t>
            </a:r>
            <a:r>
              <a:rPr lang="en-US" altLang="zh-TW" dirty="0" smtClean="0"/>
              <a:t>View menu</a:t>
            </a:r>
            <a:r>
              <a:rPr lang="zh-TW" altLang="en-US" dirty="0" smtClean="0"/>
              <a:t>），</a:t>
            </a:r>
            <a:r>
              <a:rPr lang="en-US" altLang="zh-TW" dirty="0" smtClean="0"/>
              <a:t>Back</a:t>
            </a:r>
            <a:r>
              <a:rPr lang="zh-TW" altLang="en-US" dirty="0" smtClean="0"/>
              <a:t>（後視圖），是由３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繪圖視窗的後面所觀看到影像。</a:t>
            </a:r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87884"/>
            <a:ext cx="4327112" cy="369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（１２）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1797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繪圖視窗的「視圖功能表」（</a:t>
            </a:r>
            <a:r>
              <a:rPr lang="en-US" altLang="zh-TW" dirty="0" smtClean="0"/>
              <a:t>View menu</a:t>
            </a:r>
            <a:r>
              <a:rPr lang="zh-TW" altLang="en-US" dirty="0" smtClean="0"/>
              <a:t>）功能表中，</a:t>
            </a:r>
            <a:r>
              <a:rPr lang="en-US" altLang="zh-TW" dirty="0" smtClean="0"/>
              <a:t> Front</a:t>
            </a:r>
            <a:r>
              <a:rPr lang="zh-TW" altLang="en-US" dirty="0" smtClean="0"/>
              <a:t>（</a:t>
            </a:r>
            <a:r>
              <a:rPr lang="zh-TW" altLang="zh-TW" kern="100" dirty="0" smtClean="0"/>
              <a:t>前視圖</a:t>
            </a:r>
            <a:r>
              <a:rPr lang="zh-TW" altLang="en-US" dirty="0" smtClean="0"/>
              <a:t>），是由３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繪圖視窗的前面所觀看到影像。如下面左方圖片所示。</a:t>
            </a:r>
            <a:endParaRPr lang="en-US" altLang="zh-TW" dirty="0" smtClean="0"/>
          </a:p>
          <a:p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繪圖視窗的「視圖功能表」（</a:t>
            </a:r>
            <a:r>
              <a:rPr lang="en-US" altLang="zh-TW" dirty="0" smtClean="0"/>
              <a:t>View menu</a:t>
            </a:r>
            <a:r>
              <a:rPr lang="zh-TW" altLang="en-US" dirty="0" smtClean="0"/>
              <a:t>）功能表中，</a:t>
            </a:r>
            <a:r>
              <a:rPr lang="en-US" altLang="zh-TW" dirty="0" smtClean="0"/>
              <a:t> Bottom</a:t>
            </a:r>
            <a:r>
              <a:rPr lang="zh-TW" altLang="en-US" dirty="0" smtClean="0"/>
              <a:t>（仰視圖），是由３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繪圖視窗的下面所觀看到影像。如下面右方圖片所示。</a:t>
            </a:r>
          </a:p>
          <a:p>
            <a:endParaRPr lang="zh-TW" alt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376"/>
            <a:ext cx="324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376"/>
            <a:ext cx="390157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新增物件的方法及種類</a:t>
            </a:r>
            <a:r>
              <a:rPr lang="zh-TW" altLang="en-US" dirty="0" smtClean="0"/>
              <a:t>（１３）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204596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繪圖視窗的「視圖功能表」（</a:t>
            </a:r>
            <a:r>
              <a:rPr lang="en-US" altLang="zh-TW" dirty="0" smtClean="0"/>
              <a:t>View menu</a:t>
            </a:r>
            <a:r>
              <a:rPr lang="zh-TW" altLang="en-US" dirty="0" smtClean="0"/>
              <a:t>）功能表中，</a:t>
            </a:r>
            <a:r>
              <a:rPr lang="en-US" altLang="zh-TW" dirty="0" smtClean="0"/>
              <a:t>Top</a:t>
            </a:r>
            <a:r>
              <a:rPr lang="zh-TW" altLang="en-US" dirty="0" smtClean="0"/>
              <a:t>（俯視圖），是由３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繪圖視窗的上面所觀看到影像。如下面左方圖片所示。</a:t>
            </a:r>
            <a:endParaRPr lang="en-US" altLang="zh-TW" dirty="0" smtClean="0"/>
          </a:p>
          <a:p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繪圖視窗的「視圖功能表－</a:t>
            </a:r>
            <a:r>
              <a:rPr lang="en-US" altLang="zh-TW" dirty="0" smtClean="0"/>
              <a:t>View</a:t>
            </a:r>
            <a:r>
              <a:rPr lang="zh-TW" altLang="en-US" dirty="0" smtClean="0"/>
              <a:t>」功能表中，</a:t>
            </a:r>
            <a:r>
              <a:rPr lang="en-US" altLang="zh-TW" dirty="0" smtClean="0"/>
              <a:t>Camera</a:t>
            </a:r>
            <a:r>
              <a:rPr lang="zh-TW" altLang="en-US" dirty="0" smtClean="0"/>
              <a:t>（鏡頭視圖），是由３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繪圖視窗的攝影機鏡頭所觀看到影像。如下面右方圖片所示。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08658"/>
            <a:ext cx="3456384" cy="330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49331"/>
            <a:ext cx="3600000" cy="336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Blender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建模（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Blender</a:t>
            </a:r>
            <a:r>
              <a:rPr lang="zh-TW" altLang="en-US" dirty="0" smtClean="0"/>
              <a:t>的３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建模仍以</a:t>
            </a:r>
            <a:r>
              <a:rPr lang="zh-TW" altLang="zh-TW" dirty="0" smtClean="0"/>
              <a:t>大里杙石碑</a:t>
            </a:r>
            <a:r>
              <a:rPr lang="zh-TW" altLang="en-US" dirty="0" smtClean="0"/>
              <a:t>為主題</a:t>
            </a:r>
            <a:r>
              <a:rPr lang="zh-TW" altLang="zh-TW" dirty="0" smtClean="0"/>
              <a:t>。「慶源堂內繁華日，大里杙頭不見天，天地會中豪傑聚，福興廟慶慶豐年」，這是讚美大里杙老街昔日風華的一首詩</a:t>
            </a:r>
            <a:r>
              <a:rPr lang="zh-TW" altLang="en-US" dirty="0" smtClean="0"/>
              <a:t>。以下以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來製作３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石碑模組。</a:t>
            </a:r>
          </a:p>
          <a:p>
            <a:endParaRPr lang="zh-TW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05176"/>
            <a:ext cx="5800799" cy="345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３</a:t>
            </a:r>
            <a:r>
              <a:rPr lang="en-US" altLang="zh-TW" dirty="0" smtClean="0"/>
              <a:t> Blender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建模（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558136"/>
          </a:xfrm>
        </p:spPr>
        <p:txBody>
          <a:bodyPr/>
          <a:lstStyle/>
          <a:p>
            <a:r>
              <a:rPr lang="zh-TW" altLang="en-US" dirty="0" smtClean="0"/>
              <a:t>為使用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建置</a:t>
            </a:r>
            <a:r>
              <a:rPr lang="zh-TW" altLang="zh-TW" dirty="0" smtClean="0"/>
              <a:t>大里杙石碑</a:t>
            </a:r>
            <a:r>
              <a:rPr lang="zh-TW" altLang="en-US" dirty="0" smtClean="0"/>
              <a:t>的３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模組，需</a:t>
            </a:r>
            <a:r>
              <a:rPr lang="zh-TW" altLang="en-US" smtClean="0"/>
              <a:t>進行以下４個</a:t>
            </a:r>
            <a:r>
              <a:rPr lang="zh-TW" altLang="en-US" dirty="0" smtClean="0"/>
              <a:t>步驟。</a:t>
            </a:r>
            <a:endParaRPr lang="en-US" altLang="zh-TW" dirty="0" smtClean="0"/>
          </a:p>
          <a:p>
            <a:pPr lvl="1"/>
            <a:r>
              <a:rPr lang="zh-TW" altLang="en-US" sz="2300" dirty="0" smtClean="0"/>
              <a:t>１</a:t>
            </a:r>
            <a:r>
              <a:rPr lang="en-US" altLang="zh-TW" sz="2300" dirty="0" smtClean="0"/>
              <a:t>.</a:t>
            </a:r>
            <a:r>
              <a:rPr lang="zh-TW" altLang="en-US" sz="2400" dirty="0" smtClean="0"/>
              <a:t>調整</a:t>
            </a:r>
            <a:r>
              <a:rPr lang="zh-TW" altLang="zh-TW" sz="2400" dirty="0" smtClean="0"/>
              <a:t>石碑長方體</a:t>
            </a:r>
            <a:r>
              <a:rPr lang="zh-TW" altLang="en-US" sz="2400" dirty="0" smtClean="0"/>
              <a:t>比例</a:t>
            </a:r>
            <a:r>
              <a:rPr lang="zh-TW" altLang="en-US" sz="2300" dirty="0" smtClean="0"/>
              <a:t>。</a:t>
            </a:r>
          </a:p>
          <a:p>
            <a:pPr lvl="1"/>
            <a:r>
              <a:rPr lang="zh-TW" altLang="en-US" sz="2300" dirty="0" smtClean="0"/>
              <a:t>２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設定紋理。</a:t>
            </a:r>
          </a:p>
          <a:p>
            <a:pPr lvl="1"/>
            <a:r>
              <a:rPr lang="zh-TW" altLang="en-US" sz="2300" dirty="0" smtClean="0"/>
              <a:t>３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材質渲染及燈光調整。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４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石碑正面貼圖及調整。</a:t>
            </a:r>
          </a:p>
          <a:p>
            <a:r>
              <a:rPr lang="zh-TW" altLang="en-US" dirty="0" smtClean="0"/>
              <a:t>流程圖如下：</a:t>
            </a:r>
          </a:p>
          <a:p>
            <a:endParaRPr lang="zh-TW" altLang="en-US" dirty="0"/>
          </a:p>
        </p:txBody>
      </p:sp>
      <p:grpSp>
        <p:nvGrpSpPr>
          <p:cNvPr id="29" name="群組 28"/>
          <p:cNvGrpSpPr/>
          <p:nvPr/>
        </p:nvGrpSpPr>
        <p:grpSpPr>
          <a:xfrm>
            <a:off x="1403648" y="4869160"/>
            <a:ext cx="6444208" cy="1728192"/>
            <a:chOff x="1403648" y="5229200"/>
            <a:chExt cx="6444208" cy="1728192"/>
          </a:xfrm>
        </p:grpSpPr>
        <p:sp>
          <p:nvSpPr>
            <p:cNvPr id="6" name="矩形 5"/>
            <p:cNvSpPr/>
            <p:nvPr/>
          </p:nvSpPr>
          <p:spPr>
            <a:xfrm>
              <a:off x="1403648" y="5229200"/>
              <a:ext cx="1764003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/>
                <a:t>調整</a:t>
              </a:r>
              <a:r>
                <a:rPr lang="zh-TW" altLang="zh-TW" sz="1600" dirty="0" smtClean="0"/>
                <a:t>石碑長方體</a:t>
              </a:r>
              <a:r>
                <a:rPr lang="zh-TW" altLang="en-US" sz="1600" dirty="0" smtClean="0"/>
                <a:t>比例。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627826" y="5229200"/>
              <a:ext cx="1842461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設定紋理。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單箭頭接點 7"/>
            <p:cNvCxnSpPr>
              <a:stCxn id="7" idx="3"/>
              <a:endCxn id="10" idx="1"/>
            </p:cNvCxnSpPr>
            <p:nvPr/>
          </p:nvCxnSpPr>
          <p:spPr>
            <a:xfrm>
              <a:off x="5470287" y="5624104"/>
              <a:ext cx="53510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直線單箭頭接點 8"/>
            <p:cNvCxnSpPr>
              <a:stCxn id="6" idx="3"/>
              <a:endCxn id="7" idx="1"/>
            </p:cNvCxnSpPr>
            <p:nvPr/>
          </p:nvCxnSpPr>
          <p:spPr>
            <a:xfrm>
              <a:off x="3167651" y="5624104"/>
              <a:ext cx="46017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6005395" y="5229200"/>
              <a:ext cx="1842461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/>
                <a:t>材質渲染及燈光調整。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513515" y="6237312"/>
              <a:ext cx="1842461" cy="7200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４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石碑正面貼圖及調整。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肘形接點 22"/>
            <p:cNvCxnSpPr>
              <a:stCxn id="10" idx="3"/>
              <a:endCxn id="15" idx="1"/>
            </p:cNvCxnSpPr>
            <p:nvPr/>
          </p:nvCxnSpPr>
          <p:spPr>
            <a:xfrm flipH="1">
              <a:off x="2513515" y="5624104"/>
              <a:ext cx="5334341" cy="973248"/>
            </a:xfrm>
            <a:prstGeom prst="bentConnector5">
              <a:avLst>
                <a:gd name="adj1" fmla="val -4285"/>
                <a:gd name="adj2" fmla="val 51791"/>
                <a:gd name="adj3" fmla="val 104285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調整</a:t>
            </a:r>
            <a:r>
              <a:rPr lang="zh-TW" altLang="zh-TW" sz="3600" dirty="0" smtClean="0"/>
              <a:t>石碑長方體</a:t>
            </a:r>
            <a:r>
              <a:rPr lang="zh-TW" altLang="en-US" sz="3600" dirty="0" smtClean="0"/>
              <a:t>比例（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１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調整</a:t>
            </a:r>
            <a:r>
              <a:rPr lang="zh-TW" altLang="zh-TW" sz="2800" dirty="0" smtClean="0"/>
              <a:t>石碑長方體</a:t>
            </a:r>
            <a:r>
              <a:rPr lang="zh-TW" altLang="en-US" sz="2800" dirty="0" smtClean="0"/>
              <a:t>比例</a:t>
            </a:r>
          </a:p>
          <a:p>
            <a:r>
              <a:rPr lang="en-US" altLang="zh-TW" dirty="0" smtClean="0"/>
              <a:t>Blender</a:t>
            </a:r>
            <a:r>
              <a:rPr lang="zh-TW" altLang="en-US" dirty="0" smtClean="0"/>
              <a:t>的工作視窗預設為一正方體，只需要調整長、寛、高各部份比例即可。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403648" y="4869160"/>
            <a:ext cx="6444208" cy="1728192"/>
            <a:chOff x="1403648" y="5229200"/>
            <a:chExt cx="6444208" cy="1728192"/>
          </a:xfrm>
        </p:grpSpPr>
        <p:sp>
          <p:nvSpPr>
            <p:cNvPr id="12" name="矩形 11"/>
            <p:cNvSpPr/>
            <p:nvPr/>
          </p:nvSpPr>
          <p:spPr>
            <a:xfrm>
              <a:off x="1403648" y="5229200"/>
              <a:ext cx="1764003" cy="789808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/>
                <a:t>調整</a:t>
              </a:r>
              <a:r>
                <a:rPr lang="zh-TW" altLang="zh-TW" sz="1600" dirty="0" smtClean="0"/>
                <a:t>石碑長方體</a:t>
              </a:r>
              <a:r>
                <a:rPr lang="zh-TW" altLang="en-US" sz="1600" dirty="0" smtClean="0"/>
                <a:t>比例。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627826" y="5229200"/>
              <a:ext cx="1842461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設定紋理。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14" name="直線單箭頭接點 13"/>
            <p:cNvCxnSpPr>
              <a:stCxn id="13" idx="3"/>
              <a:endCxn id="16" idx="1"/>
            </p:cNvCxnSpPr>
            <p:nvPr/>
          </p:nvCxnSpPr>
          <p:spPr>
            <a:xfrm>
              <a:off x="5470287" y="5624104"/>
              <a:ext cx="53510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直線單箭頭接點 14"/>
            <p:cNvCxnSpPr>
              <a:stCxn id="12" idx="3"/>
              <a:endCxn id="13" idx="1"/>
            </p:cNvCxnSpPr>
            <p:nvPr/>
          </p:nvCxnSpPr>
          <p:spPr>
            <a:xfrm>
              <a:off x="3167651" y="5624104"/>
              <a:ext cx="46017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6005395" y="5229200"/>
              <a:ext cx="1842461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材質渲染及燈光調整。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13515" y="6237312"/>
              <a:ext cx="1842461" cy="7200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４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石碑正面貼圖及調整。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18" name="肘形接點 22"/>
            <p:cNvCxnSpPr>
              <a:stCxn id="16" idx="3"/>
              <a:endCxn id="17" idx="1"/>
            </p:cNvCxnSpPr>
            <p:nvPr/>
          </p:nvCxnSpPr>
          <p:spPr>
            <a:xfrm flipH="1">
              <a:off x="2513515" y="5624104"/>
              <a:ext cx="5334341" cy="973248"/>
            </a:xfrm>
            <a:prstGeom prst="bentConnector5">
              <a:avLst>
                <a:gd name="adj1" fmla="val -4285"/>
                <a:gd name="adj2" fmla="val 51791"/>
                <a:gd name="adj3" fmla="val 104285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調整</a:t>
            </a:r>
            <a:r>
              <a:rPr lang="zh-TW" altLang="zh-TW" sz="3200" dirty="0" smtClean="0"/>
              <a:t>石碑長方體</a:t>
            </a:r>
            <a:r>
              <a:rPr lang="zh-TW" altLang="en-US" sz="3200" dirty="0" smtClean="0"/>
              <a:t>比例（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358480" cy="2982072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/>
              <a:t>先利用滑鼠的滾輪將畫面拉</a:t>
            </a:r>
            <a:r>
              <a:rPr lang="zh-TW" altLang="zh-TW" dirty="0" smtClean="0"/>
              <a:t>近</a:t>
            </a:r>
            <a:r>
              <a:rPr lang="zh-TW" altLang="en-US" dirty="0" smtClean="0"/>
              <a:t>以方便操作。如下方圖片所示。</a:t>
            </a:r>
            <a:endParaRPr lang="en-US" altLang="zh-TW" dirty="0" smtClean="0"/>
          </a:p>
          <a:p>
            <a:r>
              <a:rPr lang="zh-TW" altLang="zh-TW" dirty="0" smtClean="0"/>
              <a:t>點選</a:t>
            </a:r>
            <a:r>
              <a:rPr lang="zh-TW" altLang="en-US" dirty="0" smtClean="0"/>
              <a:t>右方</a:t>
            </a:r>
            <a:r>
              <a:rPr lang="zh-TW" altLang="zh-TW" dirty="0" smtClean="0"/>
              <a:t>工具列的</a:t>
            </a:r>
            <a:r>
              <a:rPr lang="zh-TW" altLang="en-US" dirty="0" smtClean="0"/>
              <a:t>立方</a:t>
            </a:r>
            <a:r>
              <a:rPr lang="zh-TW" altLang="zh-TW" dirty="0" smtClean="0"/>
              <a:t>體</a:t>
            </a:r>
            <a:r>
              <a:rPr lang="zh-TW" altLang="en-US" dirty="0" smtClean="0"/>
              <a:t>圖示「</a:t>
            </a:r>
            <a:r>
              <a:rPr lang="en-US" altLang="zh-TW" dirty="0" smtClean="0"/>
              <a:t>Object</a:t>
            </a:r>
            <a:r>
              <a:rPr lang="zh-TW" altLang="en-US" dirty="0" smtClean="0"/>
              <a:t>」（</a:t>
            </a:r>
            <a:r>
              <a:rPr lang="zh-TW" altLang="zh-TW" dirty="0" smtClean="0"/>
              <a:t>物件</a:t>
            </a:r>
            <a:r>
              <a:rPr lang="zh-TW" altLang="en-US" dirty="0" smtClean="0"/>
              <a:t>）。下方視窗會變換成「</a:t>
            </a:r>
            <a:r>
              <a:rPr lang="en-US" altLang="zh-TW" dirty="0" smtClean="0"/>
              <a:t>Object</a:t>
            </a:r>
            <a:r>
              <a:rPr lang="zh-TW" altLang="en-US" dirty="0" smtClean="0"/>
              <a:t>」所有的功能標籤視窗。如右方圖片所示。</a:t>
            </a:r>
            <a:endParaRPr lang="en-US" altLang="zh-TW" dirty="0" smtClean="0"/>
          </a:p>
          <a:p>
            <a:r>
              <a:rPr lang="zh-TW" altLang="en-US" dirty="0" smtClean="0"/>
              <a:t>若圖示被蓋住藏起來，拉寛工具列所在的整個視窗，便可看到所有功具列圖示。或者滑鼠點擊工具列的最左側，再滾動滑鼠滾輪，可尋找移動到所要的圖示。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19575"/>
            <a:ext cx="33528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0691" y="980728"/>
            <a:ext cx="2475805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1279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調整</a:t>
            </a:r>
            <a:r>
              <a:rPr lang="zh-TW" altLang="zh-TW" sz="3200" dirty="0" smtClean="0"/>
              <a:t>石碑長方體</a:t>
            </a:r>
            <a:r>
              <a:rPr lang="zh-TW" altLang="en-US" sz="3200" dirty="0" smtClean="0"/>
              <a:t>比例（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550024"/>
          </a:xfrm>
        </p:spPr>
        <p:txBody>
          <a:bodyPr>
            <a:normAutofit lnSpcReduction="10000"/>
          </a:bodyPr>
          <a:lstStyle/>
          <a:p>
            <a:r>
              <a:rPr lang="zh-TW" altLang="zh-TW" dirty="0"/>
              <a:t>利用</a:t>
            </a:r>
            <a:r>
              <a:rPr lang="en-US" altLang="zh-TW" dirty="0" smtClean="0"/>
              <a:t>Transform</a:t>
            </a:r>
            <a:r>
              <a:rPr lang="zh-TW" altLang="en-US" dirty="0" smtClean="0"/>
              <a:t>（轉換）標籤</a:t>
            </a:r>
            <a:r>
              <a:rPr lang="zh-TW" altLang="zh-TW" dirty="0" smtClean="0"/>
              <a:t>裡</a:t>
            </a:r>
            <a:r>
              <a:rPr lang="zh-TW" altLang="zh-TW" dirty="0"/>
              <a:t>的</a:t>
            </a:r>
            <a:r>
              <a:rPr lang="en-US" altLang="zh-TW" dirty="0" smtClean="0"/>
              <a:t>scale</a:t>
            </a:r>
            <a:r>
              <a:rPr lang="zh-TW" altLang="en-US" dirty="0" smtClean="0"/>
              <a:t>（尺</a:t>
            </a:r>
            <a:r>
              <a:rPr lang="zh-TW" altLang="zh-TW" dirty="0" smtClean="0"/>
              <a:t>度</a:t>
            </a:r>
            <a:r>
              <a:rPr lang="zh-TW" altLang="en-US" dirty="0" smtClean="0"/>
              <a:t>）</a:t>
            </a:r>
            <a:r>
              <a:rPr lang="zh-TW" altLang="zh-TW" dirty="0" smtClean="0"/>
              <a:t>功能</a:t>
            </a:r>
            <a:r>
              <a:rPr lang="zh-TW" altLang="zh-TW" dirty="0"/>
              <a:t>，更改</a:t>
            </a:r>
            <a:r>
              <a:rPr lang="en-US" altLang="zh-TW" dirty="0"/>
              <a:t>X</a:t>
            </a:r>
            <a:r>
              <a:rPr lang="zh-TW" altLang="zh-TW" dirty="0"/>
              <a:t>軸的長度</a:t>
            </a:r>
            <a:r>
              <a:rPr lang="zh-TW" altLang="zh-TW" dirty="0" smtClean="0"/>
              <a:t>。此範例</a:t>
            </a:r>
            <a:r>
              <a:rPr lang="zh-TW" altLang="en-US" dirty="0" smtClean="0"/>
              <a:t>的</a:t>
            </a:r>
            <a:r>
              <a:rPr lang="zh-TW" altLang="zh-TW" dirty="0" smtClean="0"/>
              <a:t>設定</a:t>
            </a:r>
            <a:r>
              <a:rPr lang="zh-TW" altLang="zh-TW" dirty="0"/>
              <a:t>為</a:t>
            </a:r>
            <a:r>
              <a:rPr lang="zh-TW" altLang="zh-TW" dirty="0" smtClean="0"/>
              <a:t>：</a:t>
            </a:r>
            <a:r>
              <a:rPr lang="zh-TW" altLang="en-US" dirty="0" smtClean="0"/>
              <a:t>０</a:t>
            </a:r>
            <a:r>
              <a:rPr lang="en-US" altLang="zh-TW" dirty="0" smtClean="0"/>
              <a:t>.</a:t>
            </a:r>
            <a:r>
              <a:rPr lang="zh-TW" altLang="en-US" dirty="0" smtClean="0"/>
              <a:t>５。將</a:t>
            </a:r>
            <a:r>
              <a:rPr lang="en-US" altLang="zh-TW" dirty="0" smtClean="0"/>
              <a:t>X</a:t>
            </a:r>
            <a:r>
              <a:rPr lang="zh-TW" altLang="zh-TW" dirty="0" smtClean="0"/>
              <a:t>軸</a:t>
            </a:r>
            <a:r>
              <a:rPr lang="zh-TW" altLang="en-US" dirty="0" smtClean="0"/>
              <a:t>縮短一半。如下面左方圖片所示。</a:t>
            </a:r>
            <a:endParaRPr lang="en-US" altLang="zh-TW" dirty="0" smtClean="0"/>
          </a:p>
          <a:p>
            <a:r>
              <a:rPr lang="zh-TW" altLang="en-US" sz="2800" dirty="0" smtClean="0"/>
              <a:t>更</a:t>
            </a:r>
            <a:r>
              <a:rPr lang="zh-TW" altLang="zh-TW" sz="2800" dirty="0" smtClean="0"/>
              <a:t>改</a:t>
            </a:r>
            <a:r>
              <a:rPr lang="en-US" altLang="zh-TW" sz="2800" dirty="0" smtClean="0"/>
              <a:t>X</a:t>
            </a:r>
            <a:r>
              <a:rPr lang="zh-TW" altLang="zh-TW" sz="2800" dirty="0" smtClean="0"/>
              <a:t>軸的長度後，依照剛剛的方式再一次的更改</a:t>
            </a:r>
            <a:r>
              <a:rPr lang="en-US" altLang="zh-TW" sz="2800" dirty="0" smtClean="0"/>
              <a:t>Y</a:t>
            </a:r>
            <a:r>
              <a:rPr lang="zh-TW" altLang="zh-TW" sz="2800" dirty="0" smtClean="0"/>
              <a:t>軸的長度。此範例</a:t>
            </a:r>
            <a:r>
              <a:rPr lang="zh-TW" altLang="en-US" sz="2800" dirty="0" smtClean="0"/>
              <a:t>的</a:t>
            </a:r>
            <a:r>
              <a:rPr lang="zh-TW" altLang="zh-TW" sz="2800" dirty="0" smtClean="0"/>
              <a:t>設定為：</a:t>
            </a:r>
            <a:r>
              <a:rPr lang="zh-TW" altLang="en-US" sz="2800" dirty="0" smtClean="0"/>
              <a:t>０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５。將</a:t>
            </a:r>
            <a:r>
              <a:rPr lang="en-US" altLang="zh-TW" sz="2800" dirty="0" smtClean="0"/>
              <a:t>Y</a:t>
            </a:r>
            <a:r>
              <a:rPr lang="zh-TW" altLang="zh-TW" sz="2800" dirty="0" smtClean="0"/>
              <a:t>軸</a:t>
            </a:r>
            <a:r>
              <a:rPr lang="zh-TW" altLang="en-US" sz="2800" dirty="0" smtClean="0"/>
              <a:t>縮短一半。如下面右方圖片所示。</a:t>
            </a:r>
            <a:endParaRPr lang="en-US" altLang="zh-TW" sz="2800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394" y="4899620"/>
            <a:ext cx="32575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928195"/>
            <a:ext cx="33718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7602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設定紋理（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）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２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設定紋理。</a:t>
            </a:r>
          </a:p>
          <a:p>
            <a:r>
              <a:rPr lang="zh-TW" altLang="zh-TW" sz="2800" dirty="0" smtClean="0"/>
              <a:t>將立方體模型改為長方體後，</a:t>
            </a:r>
            <a:r>
              <a:rPr lang="zh-TW" altLang="en-US" sz="2800" dirty="0" smtClean="0"/>
              <a:t>需要使用工具列中「</a:t>
            </a:r>
            <a:r>
              <a:rPr lang="en-US" altLang="zh-TW" sz="2800" dirty="0" smtClean="0"/>
              <a:t>Texture</a:t>
            </a:r>
            <a:r>
              <a:rPr lang="zh-TW" altLang="en-US" sz="2800" dirty="0" smtClean="0"/>
              <a:t>」（紋理）的功能。設定好貼圖素材。</a:t>
            </a:r>
            <a:endParaRPr lang="en-US" altLang="zh-TW" sz="2800" dirty="0" smtClean="0"/>
          </a:p>
          <a:p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403648" y="4869160"/>
            <a:ext cx="6444208" cy="1728192"/>
            <a:chOff x="1403648" y="5229200"/>
            <a:chExt cx="6444208" cy="1728192"/>
          </a:xfrm>
        </p:grpSpPr>
        <p:sp>
          <p:nvSpPr>
            <p:cNvPr id="12" name="矩形 11"/>
            <p:cNvSpPr/>
            <p:nvPr/>
          </p:nvSpPr>
          <p:spPr>
            <a:xfrm>
              <a:off x="1403648" y="5229200"/>
              <a:ext cx="1764003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調整</a:t>
              </a:r>
              <a:r>
                <a:rPr lang="zh-TW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石碑長方體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比例。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627826" y="5229200"/>
              <a:ext cx="1842461" cy="789808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設定紋理。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直線單箭頭接點 13"/>
            <p:cNvCxnSpPr>
              <a:stCxn id="13" idx="3"/>
              <a:endCxn id="16" idx="1"/>
            </p:cNvCxnSpPr>
            <p:nvPr/>
          </p:nvCxnSpPr>
          <p:spPr>
            <a:xfrm>
              <a:off x="5470287" y="5624104"/>
              <a:ext cx="53510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直線單箭頭接點 14"/>
            <p:cNvCxnSpPr>
              <a:stCxn id="12" idx="3"/>
              <a:endCxn id="13" idx="1"/>
            </p:cNvCxnSpPr>
            <p:nvPr/>
          </p:nvCxnSpPr>
          <p:spPr>
            <a:xfrm>
              <a:off x="3167651" y="5624104"/>
              <a:ext cx="46017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6005395" y="5229200"/>
              <a:ext cx="1842461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材質渲染及燈光調整。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13515" y="6237312"/>
              <a:ext cx="1842461" cy="7200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４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石碑正面貼圖及調整。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18" name="肘形接點 22"/>
            <p:cNvCxnSpPr>
              <a:stCxn id="16" idx="3"/>
              <a:endCxn id="17" idx="1"/>
            </p:cNvCxnSpPr>
            <p:nvPr/>
          </p:nvCxnSpPr>
          <p:spPr>
            <a:xfrm flipH="1">
              <a:off x="2513515" y="5624104"/>
              <a:ext cx="5334341" cy="973248"/>
            </a:xfrm>
            <a:prstGeom prst="bentConnector5">
              <a:avLst>
                <a:gd name="adj1" fmla="val -4285"/>
                <a:gd name="adj2" fmla="val 51791"/>
                <a:gd name="adj3" fmla="val 104285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設定紋理（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619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zh-TW" altLang="en-US" sz="2400" dirty="0" smtClean="0"/>
              <a:t>「</a:t>
            </a:r>
            <a:r>
              <a:rPr lang="en-US" altLang="zh-TW" sz="2400" dirty="0" smtClean="0"/>
              <a:t>Texture</a:t>
            </a:r>
            <a:r>
              <a:rPr lang="zh-TW" altLang="en-US" sz="2400" dirty="0" smtClean="0"/>
              <a:t>」（紋理）的圖示若被蓋住藏起來，請拉寛工具列所在的整個視窗，便可看到「</a:t>
            </a:r>
            <a:r>
              <a:rPr lang="en-US" altLang="zh-TW" sz="2400" dirty="0" smtClean="0"/>
              <a:t>Texture</a:t>
            </a:r>
            <a:r>
              <a:rPr lang="zh-TW" altLang="en-US" sz="2400" dirty="0" smtClean="0"/>
              <a:t>」（紋理）圖示。或者滑鼠點擊工具列的最左側，再滾動滑鼠滾輪，即可移動並尋找所要的圖示。如下面左方圖片所示。</a:t>
            </a:r>
            <a:endParaRPr lang="en-US" altLang="zh-TW" sz="2400" dirty="0" smtClean="0"/>
          </a:p>
          <a:p>
            <a:pPr algn="just"/>
            <a:r>
              <a:rPr lang="zh-TW" altLang="en-US" sz="2400" dirty="0" smtClean="0"/>
              <a:t>選好「</a:t>
            </a:r>
            <a:r>
              <a:rPr lang="en-US" altLang="zh-TW" sz="2400" dirty="0" smtClean="0"/>
              <a:t>Texture</a:t>
            </a:r>
            <a:r>
              <a:rPr lang="zh-TW" altLang="en-US" sz="2400" dirty="0" smtClean="0"/>
              <a:t>」工具後，下方視窗會變換成「</a:t>
            </a:r>
            <a:r>
              <a:rPr lang="en-US" altLang="zh-TW" sz="2400" dirty="0" smtClean="0"/>
              <a:t>Texture</a:t>
            </a:r>
            <a:r>
              <a:rPr lang="zh-TW" altLang="en-US" sz="2400" dirty="0" smtClean="0"/>
              <a:t>」的功能標籤視窗。</a:t>
            </a:r>
            <a:endParaRPr lang="en-US" altLang="zh-TW" sz="2400" dirty="0" smtClean="0"/>
          </a:p>
          <a:p>
            <a:r>
              <a:rPr lang="zh-TW" altLang="zh-TW" sz="2400" dirty="0" smtClean="0"/>
              <a:t>在紋理的</a:t>
            </a:r>
            <a:r>
              <a:rPr lang="zh-TW" altLang="en-US" sz="2400" dirty="0" smtClean="0"/>
              <a:t>「</a:t>
            </a:r>
            <a:r>
              <a:rPr lang="en-US" altLang="zh-TW" sz="2400" dirty="0" smtClean="0"/>
              <a:t>Type</a:t>
            </a:r>
            <a:r>
              <a:rPr lang="zh-TW" altLang="en-US" sz="2400" dirty="0" smtClean="0"/>
              <a:t>」（</a:t>
            </a:r>
            <a:r>
              <a:rPr lang="zh-TW" altLang="zh-TW" sz="2400" dirty="0" smtClean="0"/>
              <a:t>類型</a:t>
            </a:r>
            <a:r>
              <a:rPr lang="zh-TW" altLang="en-US" sz="2400" dirty="0" smtClean="0"/>
              <a:t>）</a:t>
            </a:r>
            <a:r>
              <a:rPr lang="zh-TW" altLang="zh-TW" sz="2400" dirty="0" smtClean="0"/>
              <a:t>部分</a:t>
            </a:r>
            <a:r>
              <a:rPr lang="zh-TW" altLang="en-US" sz="2400" dirty="0" smtClean="0"/>
              <a:t>，原先就沒有紋理，所以其</a:t>
            </a:r>
            <a:r>
              <a:rPr lang="zh-TW" altLang="zh-TW" sz="2400" dirty="0" smtClean="0"/>
              <a:t>預設值為</a:t>
            </a:r>
            <a:r>
              <a:rPr lang="en-US" altLang="zh-TW" sz="2400" dirty="0" smtClean="0"/>
              <a:t>None</a:t>
            </a:r>
            <a:r>
              <a:rPr lang="zh-TW" altLang="en-US" sz="2400" dirty="0" smtClean="0"/>
              <a:t>（</a:t>
            </a:r>
            <a:r>
              <a:rPr lang="zh-TW" altLang="zh-TW" sz="2400" dirty="0" smtClean="0"/>
              <a:t>無</a:t>
            </a:r>
            <a:r>
              <a:rPr lang="zh-TW" altLang="en-US" sz="2400" dirty="0" smtClean="0"/>
              <a:t>）。如下面右方圖片所示。</a:t>
            </a:r>
          </a:p>
          <a:p>
            <a:pPr algn="just"/>
            <a:endParaRPr lang="zh-TW" altLang="en-US" sz="2400" dirty="0" smtClean="0"/>
          </a:p>
          <a:p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4" name="圖片 3" descr="C:\Documents and Settings\Administrator\桌面\AR教學檔案\Blender\2011-09-04_23174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39</a:t>
            </a:fld>
            <a:endParaRPr lang="zh-TW" altLang="en-US"/>
          </a:p>
        </p:txBody>
      </p:sp>
      <p:pic>
        <p:nvPicPr>
          <p:cNvPr id="7" name="圖片 6" descr="C:\Documents and Settings\Administrator\桌面\AR教學檔案\Blender\2011-09-04_23182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96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4601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３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４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１</a:t>
            </a:r>
            <a:r>
              <a:rPr lang="en-US" altLang="zh-TW" sz="3200" dirty="0" smtClean="0"/>
              <a:t> Blender</a:t>
            </a:r>
            <a:r>
              <a:rPr lang="zh-TW" altLang="en-US" sz="3200" dirty="0" smtClean="0"/>
              <a:t>安裝（</a:t>
            </a:r>
            <a:r>
              <a:rPr lang="en-US" altLang="zh-TW" sz="3200" dirty="0" smtClean="0"/>
              <a:t>1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22032"/>
          </a:xfrm>
        </p:spPr>
        <p:txBody>
          <a:bodyPr>
            <a:normAutofit lnSpcReduction="10000"/>
          </a:bodyPr>
          <a:lstStyle/>
          <a:p>
            <a:r>
              <a:rPr lang="zh-TW" altLang="zh-TW" dirty="0"/>
              <a:t>我們可以由此網址</a:t>
            </a:r>
            <a:r>
              <a:rPr lang="en-US" altLang="zh-TW" u="sng" dirty="0">
                <a:hlinkClick r:id="rId2"/>
              </a:rPr>
              <a:t>http://www.blender.org/</a:t>
            </a:r>
            <a:r>
              <a:rPr lang="en-US" altLang="zh-TW" dirty="0"/>
              <a:t> </a:t>
            </a:r>
            <a:r>
              <a:rPr lang="zh-TW" altLang="zh-TW" dirty="0" smtClean="0"/>
              <a:t>連結</a:t>
            </a:r>
            <a:r>
              <a:rPr lang="zh-TW" altLang="en-US" dirty="0" smtClean="0"/>
              <a:t>到</a:t>
            </a:r>
            <a:r>
              <a:rPr lang="en-US" altLang="zh-TW" dirty="0" smtClean="0"/>
              <a:t>Blender</a:t>
            </a:r>
            <a:r>
              <a:rPr lang="zh-TW" altLang="zh-TW" dirty="0"/>
              <a:t>官方</a:t>
            </a:r>
            <a:r>
              <a:rPr lang="zh-TW" altLang="zh-TW" dirty="0" smtClean="0"/>
              <a:t>網</a:t>
            </a:r>
            <a:r>
              <a:rPr lang="zh-TW" altLang="en-US" dirty="0" smtClean="0"/>
              <a:t>站。首頁畫面，如下面左方圖片所示。</a:t>
            </a:r>
            <a:endParaRPr lang="en-US" altLang="zh-TW" dirty="0" smtClean="0"/>
          </a:p>
          <a:p>
            <a:r>
              <a:rPr lang="zh-TW" altLang="en-US" dirty="0" smtClean="0"/>
              <a:t>在官方網站首頁上，</a:t>
            </a:r>
            <a:r>
              <a:rPr lang="zh-TW" altLang="zh-TW" dirty="0" smtClean="0"/>
              <a:t>我們先選擇上面功能列中的</a:t>
            </a:r>
            <a:r>
              <a:rPr lang="zh-TW" altLang="en-US" dirty="0" smtClean="0"/>
              <a:t>「</a:t>
            </a:r>
            <a:r>
              <a:rPr lang="en-US" altLang="zh-TW" dirty="0" smtClean="0"/>
              <a:t>Download</a:t>
            </a:r>
            <a:r>
              <a:rPr lang="zh-TW" altLang="en-US" dirty="0" smtClean="0"/>
              <a:t> 」</a:t>
            </a:r>
            <a:r>
              <a:rPr lang="zh-TW" altLang="zh-TW" dirty="0" smtClean="0"/>
              <a:t>進入到下載頁面，並且點選</a:t>
            </a:r>
            <a:r>
              <a:rPr lang="en-US" altLang="zh-TW" dirty="0" smtClean="0"/>
              <a:t>Blender </a:t>
            </a:r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５９</a:t>
            </a:r>
            <a:r>
              <a:rPr lang="en-US" altLang="zh-TW" dirty="0" smtClean="0"/>
              <a:t> Installer</a:t>
            </a:r>
            <a:r>
              <a:rPr lang="zh-TW" altLang="zh-TW" dirty="0" smtClean="0"/>
              <a:t>下載最新的版本。此範例為：</a:t>
            </a:r>
            <a:r>
              <a:rPr lang="en-US" altLang="zh-TW" dirty="0" smtClean="0"/>
              <a:t>Blender </a:t>
            </a:r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５９</a:t>
            </a:r>
            <a:r>
              <a:rPr lang="en-US" altLang="zh-TW" dirty="0" smtClean="0"/>
              <a:t> </a:t>
            </a:r>
            <a:r>
              <a:rPr lang="zh-TW" altLang="zh-TW" dirty="0" smtClean="0"/>
              <a:t>版</a:t>
            </a:r>
            <a:r>
              <a:rPr lang="zh-TW" altLang="en-US" dirty="0" smtClean="0"/>
              <a:t>。位於下面右方圖片中的紅色框框。</a:t>
            </a:r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Blender\2011-09-04_01523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4077072"/>
            <a:ext cx="4427984" cy="26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Blender\2011-09-04_01540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211960" cy="270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84825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設定紋理（</a:t>
            </a:r>
            <a:r>
              <a:rPr lang="en-US" altLang="zh-TW" sz="3600" dirty="0" smtClean="0"/>
              <a:t>3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89984"/>
          </a:xfrm>
        </p:spPr>
        <p:txBody>
          <a:bodyPr>
            <a:normAutofit lnSpcReduction="10000"/>
          </a:bodyPr>
          <a:lstStyle/>
          <a:p>
            <a:r>
              <a:rPr lang="zh-TW" altLang="zh-TW" dirty="0" smtClean="0"/>
              <a:t>將</a:t>
            </a:r>
            <a:r>
              <a:rPr lang="en-US" altLang="zh-TW" dirty="0" smtClean="0"/>
              <a:t>Texture</a:t>
            </a:r>
            <a:r>
              <a:rPr lang="zh-TW" altLang="zh-TW" dirty="0" smtClean="0"/>
              <a:t>類型改為</a:t>
            </a:r>
            <a:r>
              <a:rPr lang="zh-TW" altLang="en-US" dirty="0" smtClean="0"/>
              <a:t>「</a:t>
            </a:r>
            <a:r>
              <a:rPr lang="en-US" altLang="zh-TW" dirty="0" smtClean="0"/>
              <a:t>Image or Movie</a:t>
            </a:r>
            <a:r>
              <a:rPr lang="zh-TW" altLang="en-US" dirty="0" smtClean="0"/>
              <a:t>」可將紋理類型改為自訂的素材圖案。如下面左方圖片所示。</a:t>
            </a:r>
            <a:endParaRPr lang="en-US" altLang="zh-TW" dirty="0" smtClean="0"/>
          </a:p>
          <a:p>
            <a:r>
              <a:rPr lang="zh-TW" altLang="zh-TW" dirty="0" smtClean="0"/>
              <a:t>將改為類型改為</a:t>
            </a:r>
            <a:r>
              <a:rPr lang="zh-TW" altLang="en-US" dirty="0" smtClean="0"/>
              <a:t>「</a:t>
            </a:r>
            <a:r>
              <a:rPr lang="en-US" altLang="zh-TW" dirty="0" smtClean="0"/>
              <a:t>Image or Movie</a:t>
            </a:r>
            <a:r>
              <a:rPr lang="zh-TW" altLang="en-US" dirty="0" smtClean="0"/>
              <a:t>」</a:t>
            </a:r>
            <a:r>
              <a:rPr lang="zh-TW" altLang="zh-TW" dirty="0" smtClean="0"/>
              <a:t>後，</a:t>
            </a:r>
            <a:r>
              <a:rPr lang="zh-TW" altLang="en-US" dirty="0" smtClean="0"/>
              <a:t>可到「</a:t>
            </a:r>
            <a:r>
              <a:rPr lang="en-US" altLang="zh-TW" dirty="0" smtClean="0"/>
              <a:t>Image</a:t>
            </a:r>
            <a:r>
              <a:rPr lang="zh-TW" altLang="en-US" dirty="0" smtClean="0"/>
              <a:t>」標籤中</a:t>
            </a:r>
            <a:r>
              <a:rPr lang="zh-TW" altLang="zh-TW" dirty="0" smtClean="0"/>
              <a:t>點擊</a:t>
            </a:r>
            <a:r>
              <a:rPr lang="zh-TW" altLang="en-US" dirty="0" smtClean="0"/>
              <a:t>「</a:t>
            </a:r>
            <a:r>
              <a:rPr lang="en-US" altLang="zh-TW" dirty="0" smtClean="0"/>
              <a:t>Open</a:t>
            </a:r>
            <a:r>
              <a:rPr lang="zh-TW" altLang="en-US" dirty="0" smtClean="0"/>
              <a:t>」</a:t>
            </a:r>
            <a:r>
              <a:rPr lang="zh-TW" altLang="zh-TW" dirty="0" smtClean="0"/>
              <a:t>開啟</a:t>
            </a:r>
            <a:r>
              <a:rPr lang="zh-TW" altLang="en-US" dirty="0" smtClean="0"/>
              <a:t>自訂的素材</a:t>
            </a:r>
            <a:r>
              <a:rPr lang="zh-TW" altLang="zh-TW" dirty="0" smtClean="0"/>
              <a:t>檔案</a:t>
            </a:r>
            <a:r>
              <a:rPr lang="zh-TW" altLang="en-US" dirty="0" smtClean="0"/>
              <a:t>。如下面右方圖片所示。</a:t>
            </a:r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Blender\2011-09-04_23185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392488" cy="32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Blender\2011-09-04_23193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499992" cy="321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91279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設定紋理（</a:t>
            </a:r>
            <a:r>
              <a:rPr lang="en-US" altLang="zh-TW" sz="3600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7801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600" dirty="0" smtClean="0"/>
              <a:t>到磁碟中</a:t>
            </a:r>
            <a:r>
              <a:rPr lang="zh-TW" altLang="zh-TW" sz="2600" dirty="0" smtClean="0"/>
              <a:t>選擇</a:t>
            </a:r>
            <a:r>
              <a:rPr lang="zh-TW" altLang="zh-TW" sz="2600" dirty="0"/>
              <a:t>好你所需要</a:t>
            </a:r>
            <a:r>
              <a:rPr lang="zh-TW" altLang="zh-TW" sz="2600" dirty="0" smtClean="0"/>
              <a:t>的</a:t>
            </a:r>
            <a:r>
              <a:rPr lang="zh-TW" altLang="en-US" sz="2600" dirty="0" smtClean="0"/>
              <a:t>紋理</a:t>
            </a:r>
            <a:r>
              <a:rPr lang="zh-TW" altLang="zh-TW" sz="2600" dirty="0" smtClean="0"/>
              <a:t>圖示</a:t>
            </a:r>
            <a:r>
              <a:rPr lang="zh-TW" altLang="zh-TW" sz="2600" dirty="0"/>
              <a:t>後，就可以</a:t>
            </a:r>
            <a:r>
              <a:rPr lang="zh-TW" altLang="zh-TW" sz="2600" dirty="0" smtClean="0"/>
              <a:t>點選</a:t>
            </a:r>
            <a:r>
              <a:rPr lang="zh-TW" altLang="en-US" sz="2600" dirty="0" smtClean="0"/>
              <a:t>右上方的「</a:t>
            </a:r>
            <a:r>
              <a:rPr lang="en-US" altLang="zh-TW" sz="2600" dirty="0" smtClean="0"/>
              <a:t>Open Image</a:t>
            </a:r>
            <a:r>
              <a:rPr lang="zh-TW" altLang="en-US" sz="2600" dirty="0" smtClean="0"/>
              <a:t>」</a:t>
            </a:r>
            <a:r>
              <a:rPr lang="zh-TW" altLang="zh-TW" sz="2600" dirty="0" smtClean="0"/>
              <a:t>，</a:t>
            </a:r>
            <a:r>
              <a:rPr lang="zh-TW" altLang="zh-TW" sz="2600" dirty="0"/>
              <a:t>並載入圖</a:t>
            </a:r>
            <a:r>
              <a:rPr lang="zh-TW" altLang="zh-TW" sz="2600" dirty="0" smtClean="0"/>
              <a:t>檔</a:t>
            </a:r>
            <a:r>
              <a:rPr lang="zh-TW" altLang="en-US" sz="2600" dirty="0" smtClean="0"/>
              <a:t>。下面左方圖片正選擇所要載入的圖檔。</a:t>
            </a:r>
            <a:endParaRPr lang="en-US" altLang="zh-TW" sz="2600" dirty="0" smtClean="0"/>
          </a:p>
          <a:p>
            <a:r>
              <a:rPr lang="en-US" altLang="zh-TW" sz="2600" dirty="0" smtClean="0"/>
              <a:t>Blender</a:t>
            </a:r>
            <a:r>
              <a:rPr lang="zh-TW" altLang="en-US" sz="2600" dirty="0" smtClean="0"/>
              <a:t>對於中文資料夾路徑及中文檔名會顯示為亂碼，相關檔案命名以及資料夾路徑名稱，請以英文命名。</a:t>
            </a:r>
            <a:endParaRPr lang="en-US" altLang="zh-TW" sz="2600" dirty="0" smtClean="0"/>
          </a:p>
          <a:p>
            <a:r>
              <a:rPr lang="zh-TW" altLang="zh-TW" sz="2400" dirty="0" smtClean="0"/>
              <a:t>載入大理石的</a:t>
            </a:r>
            <a:r>
              <a:rPr lang="zh-TW" altLang="en-US" sz="2400" dirty="0" smtClean="0"/>
              <a:t>紋理素材</a:t>
            </a:r>
            <a:r>
              <a:rPr lang="zh-TW" altLang="zh-TW" sz="2400" dirty="0" smtClean="0"/>
              <a:t>圖片後，可在</a:t>
            </a:r>
            <a:r>
              <a:rPr lang="zh-TW" altLang="en-US" sz="2400" dirty="0" smtClean="0"/>
              <a:t>「</a:t>
            </a:r>
            <a:r>
              <a:rPr lang="en-US" altLang="zh-TW" sz="2400" dirty="0" smtClean="0"/>
              <a:t>Preview</a:t>
            </a:r>
            <a:r>
              <a:rPr lang="zh-TW" altLang="en-US" sz="2400" dirty="0" smtClean="0"/>
              <a:t>」（</a:t>
            </a:r>
            <a:r>
              <a:rPr lang="zh-TW" altLang="zh-TW" sz="2400" dirty="0" smtClean="0"/>
              <a:t>預覽</a:t>
            </a:r>
            <a:r>
              <a:rPr lang="zh-TW" altLang="en-US" sz="2400" dirty="0" smtClean="0"/>
              <a:t>）</a:t>
            </a:r>
            <a:r>
              <a:rPr lang="zh-TW" altLang="zh-TW" sz="2400" dirty="0" smtClean="0"/>
              <a:t>看到影像</a:t>
            </a:r>
            <a:r>
              <a:rPr lang="zh-TW" altLang="en-US" sz="2400" dirty="0" smtClean="0"/>
              <a:t>預覽的</a:t>
            </a:r>
            <a:r>
              <a:rPr lang="zh-TW" altLang="zh-TW" sz="2400" dirty="0" smtClean="0"/>
              <a:t>畫面</a:t>
            </a:r>
            <a:r>
              <a:rPr lang="zh-TW" altLang="en-US" sz="2400" dirty="0" smtClean="0"/>
              <a:t>。如下面右方圖片所示。</a:t>
            </a:r>
            <a:endParaRPr lang="zh-TW" altLang="zh-TW" sz="2400" dirty="0" smtClean="0"/>
          </a:p>
          <a:p>
            <a:endParaRPr lang="zh-TW" altLang="en-US" sz="2600" dirty="0"/>
          </a:p>
        </p:txBody>
      </p:sp>
      <p:pic>
        <p:nvPicPr>
          <p:cNvPr id="4" name="圖片 3" descr="C:\Documents and Settings\Administrator\桌面\AR教學檔案\Blender\2011-09-04_23214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" y="3933056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41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Blender\2011-09-04_23222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376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46019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設定紋理（５）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550024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 smtClean="0"/>
              <a:t>在</a:t>
            </a:r>
            <a:r>
              <a:rPr lang="zh-TW" altLang="en-US" dirty="0" smtClean="0"/>
              <a:t>「</a:t>
            </a:r>
            <a:r>
              <a:rPr lang="en-US" altLang="zh-TW" dirty="0" smtClean="0"/>
              <a:t>Preview</a:t>
            </a:r>
            <a:r>
              <a:rPr lang="zh-TW" altLang="en-US" dirty="0" smtClean="0"/>
              <a:t>」</a:t>
            </a:r>
            <a:r>
              <a:rPr lang="zh-TW" altLang="zh-TW" dirty="0" smtClean="0"/>
              <a:t>預覽</a:t>
            </a:r>
            <a:r>
              <a:rPr lang="zh-TW" altLang="zh-TW" dirty="0"/>
              <a:t>工具箱內</a:t>
            </a:r>
            <a:r>
              <a:rPr lang="zh-TW" altLang="zh-TW" dirty="0" smtClean="0"/>
              <a:t>選擇</a:t>
            </a:r>
            <a:r>
              <a:rPr lang="zh-TW" altLang="en-US" dirty="0" smtClean="0"/>
              <a:t>「</a:t>
            </a:r>
            <a:r>
              <a:rPr lang="en-US" altLang="zh-TW" dirty="0" smtClean="0"/>
              <a:t>Material</a:t>
            </a:r>
            <a:r>
              <a:rPr lang="zh-TW" altLang="en-US" dirty="0" smtClean="0"/>
              <a:t>」（材料）預覽</a:t>
            </a:r>
            <a:r>
              <a:rPr lang="zh-TW" altLang="zh-TW" dirty="0" smtClean="0"/>
              <a:t>模式，</a:t>
            </a:r>
            <a:r>
              <a:rPr lang="zh-TW" altLang="en-US" dirty="0" smtClean="0"/>
              <a:t>會</a:t>
            </a:r>
            <a:r>
              <a:rPr lang="zh-TW" altLang="zh-TW" dirty="0" smtClean="0"/>
              <a:t>出現</a:t>
            </a:r>
            <a:r>
              <a:rPr lang="zh-TW" altLang="en-US" dirty="0" smtClean="0"/>
              <a:t>紋理素材貼上３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材質球的畫面，如下面左方圖片的材質球預覽畫面。可由右邊圖示</a:t>
            </a:r>
            <a:r>
              <a:rPr lang="zh-TW" altLang="zh-TW" dirty="0" smtClean="0"/>
              <a:t>更改</a:t>
            </a:r>
            <a:r>
              <a:rPr lang="zh-TW" altLang="zh-TW" dirty="0"/>
              <a:t>為</a:t>
            </a:r>
            <a:r>
              <a:rPr lang="zh-TW" altLang="zh-TW" dirty="0" smtClean="0"/>
              <a:t>立方體</a:t>
            </a:r>
            <a:r>
              <a:rPr lang="zh-TW" altLang="en-US" dirty="0" smtClean="0"/>
              <a:t>的預覽情形，如下面右方圖片的立方體預覽畫面。</a:t>
            </a:r>
            <a:endParaRPr lang="en-US" altLang="zh-TW" dirty="0" smtClean="0"/>
          </a:p>
          <a:p>
            <a:r>
              <a:rPr lang="zh-TW" altLang="zh-TW" dirty="0" smtClean="0"/>
              <a:t>將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材質預覽，</a:t>
            </a:r>
            <a:r>
              <a:rPr lang="zh-TW" altLang="zh-TW" dirty="0" smtClean="0"/>
              <a:t>更改為</a:t>
            </a:r>
            <a:r>
              <a:rPr lang="zh-TW" altLang="en-US" dirty="0" smtClean="0"/>
              <a:t>與要製作的石碑較相近的物體，將使３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物件的設計上更為直覺。設定好之後，</a:t>
            </a:r>
            <a:r>
              <a:rPr lang="zh-TW" altLang="zh-TW" dirty="0" smtClean="0"/>
              <a:t>即可按下</a:t>
            </a:r>
            <a:r>
              <a:rPr lang="zh-TW" altLang="en-US" dirty="0" smtClean="0"/>
              <a:t>Ｆ１２</a:t>
            </a:r>
            <a:r>
              <a:rPr lang="zh-TW" altLang="zh-TW" dirty="0" smtClean="0"/>
              <a:t>進行</a:t>
            </a:r>
            <a:r>
              <a:rPr lang="zh-TW" altLang="en-US" dirty="0" smtClean="0"/>
              <a:t>材質渲染。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196" y="4005064"/>
            <a:ext cx="22387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29538"/>
            <a:ext cx="2252092" cy="227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7602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材質渲染及燈光調整（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３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材質渲染及燈光調整。</a:t>
            </a:r>
          </a:p>
          <a:p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403648" y="4869160"/>
            <a:ext cx="6444208" cy="1728192"/>
            <a:chOff x="1403648" y="5229200"/>
            <a:chExt cx="6444208" cy="1728192"/>
          </a:xfrm>
        </p:grpSpPr>
        <p:sp>
          <p:nvSpPr>
            <p:cNvPr id="12" name="矩形 11"/>
            <p:cNvSpPr/>
            <p:nvPr/>
          </p:nvSpPr>
          <p:spPr>
            <a:xfrm>
              <a:off x="1403648" y="5229200"/>
              <a:ext cx="1764003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調整</a:t>
              </a:r>
              <a:r>
                <a:rPr lang="zh-TW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石碑長方體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比例。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627826" y="5229200"/>
              <a:ext cx="1842461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設定紋理。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14" name="直線單箭頭接點 13"/>
            <p:cNvCxnSpPr>
              <a:stCxn id="13" idx="3"/>
              <a:endCxn id="16" idx="1"/>
            </p:cNvCxnSpPr>
            <p:nvPr/>
          </p:nvCxnSpPr>
          <p:spPr>
            <a:xfrm>
              <a:off x="5470287" y="5624104"/>
              <a:ext cx="53510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直線單箭頭接點 14"/>
            <p:cNvCxnSpPr>
              <a:stCxn id="12" idx="3"/>
              <a:endCxn id="13" idx="1"/>
            </p:cNvCxnSpPr>
            <p:nvPr/>
          </p:nvCxnSpPr>
          <p:spPr>
            <a:xfrm>
              <a:off x="3167651" y="5624104"/>
              <a:ext cx="46017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6005395" y="5229200"/>
              <a:ext cx="1842461" cy="789808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材質渲染及燈光調整。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13515" y="6237312"/>
              <a:ext cx="1842461" cy="7200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４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石碑正面貼圖及調整。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18" name="肘形接點 22"/>
            <p:cNvCxnSpPr>
              <a:stCxn id="16" idx="3"/>
              <a:endCxn id="17" idx="1"/>
            </p:cNvCxnSpPr>
            <p:nvPr/>
          </p:nvCxnSpPr>
          <p:spPr>
            <a:xfrm flipH="1">
              <a:off x="2513515" y="5624104"/>
              <a:ext cx="5334341" cy="973248"/>
            </a:xfrm>
            <a:prstGeom prst="bentConnector5">
              <a:avLst>
                <a:gd name="adj1" fmla="val -4285"/>
                <a:gd name="adj2" fmla="val 51791"/>
                <a:gd name="adj3" fmla="val 104285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材質渲染及燈光調整（</a:t>
            </a:r>
            <a:r>
              <a:rPr lang="en-US" altLang="zh-TW" sz="3600" dirty="0" smtClean="0"/>
              <a:t>2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8998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材質渲染除了快速鍵Ｆ１２之外，可到左上角的功能表選取「</a:t>
            </a:r>
            <a:r>
              <a:rPr lang="en-US" altLang="zh-TW" dirty="0" smtClean="0"/>
              <a:t>Render</a:t>
            </a:r>
            <a:r>
              <a:rPr lang="zh-TW" altLang="en-US" dirty="0" smtClean="0"/>
              <a:t>」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「</a:t>
            </a:r>
            <a:r>
              <a:rPr lang="en-US" altLang="zh-TW" dirty="0" smtClean="0">
                <a:sym typeface="Wingdings" pitchFamily="2" charset="2"/>
              </a:rPr>
              <a:t>Render Image</a:t>
            </a:r>
            <a:r>
              <a:rPr lang="zh-TW" altLang="en-US" dirty="0" smtClean="0">
                <a:sym typeface="Wingdings" pitchFamily="2" charset="2"/>
              </a:rPr>
              <a:t>」，如下面左方圖片所示。</a:t>
            </a:r>
            <a:endParaRPr lang="en-US" altLang="zh-TW" dirty="0" smtClean="0">
              <a:sym typeface="Wingdings" pitchFamily="2" charset="2"/>
            </a:endParaRPr>
          </a:p>
          <a:p>
            <a:r>
              <a:rPr lang="zh-TW" altLang="en-US" dirty="0" smtClean="0">
                <a:sym typeface="Wingdings" pitchFamily="2" charset="2"/>
              </a:rPr>
              <a:t>另一種渲染的操作方式為：在右方工具列選擇照相機圖示，即「</a:t>
            </a:r>
            <a:r>
              <a:rPr lang="en-US" altLang="zh-TW" dirty="0" smtClean="0">
                <a:sym typeface="Wingdings" pitchFamily="2" charset="2"/>
              </a:rPr>
              <a:t>Render</a:t>
            </a:r>
            <a:r>
              <a:rPr lang="zh-TW" altLang="en-US" dirty="0" smtClean="0">
                <a:sym typeface="Wingdings" pitchFamily="2" charset="2"/>
              </a:rPr>
              <a:t>」。在底下的「</a:t>
            </a:r>
            <a:r>
              <a:rPr lang="en-US" altLang="zh-TW" dirty="0" smtClean="0">
                <a:sym typeface="Wingdings" pitchFamily="2" charset="2"/>
              </a:rPr>
              <a:t>Render</a:t>
            </a:r>
            <a:r>
              <a:rPr lang="zh-TW" altLang="en-US" dirty="0" smtClean="0">
                <a:sym typeface="Wingdings" pitchFamily="2" charset="2"/>
              </a:rPr>
              <a:t>」功能標籤中選擇「</a:t>
            </a:r>
            <a:r>
              <a:rPr lang="en-US" altLang="zh-TW" dirty="0" smtClean="0">
                <a:sym typeface="Wingdings" pitchFamily="2" charset="2"/>
              </a:rPr>
              <a:t>Image</a:t>
            </a:r>
            <a:r>
              <a:rPr lang="zh-TW" altLang="en-US" dirty="0" smtClean="0">
                <a:sym typeface="Wingdings" pitchFamily="2" charset="2"/>
              </a:rPr>
              <a:t>」即可。如下面右方圖片的箭頭所指的地方。</a:t>
            </a:r>
            <a:endParaRPr lang="zh-TW" altLang="en-US" dirty="0" smtClean="0"/>
          </a:p>
          <a:p>
            <a:endParaRPr lang="en-US" altLang="zh-TW" dirty="0" smtClean="0">
              <a:sym typeface="Wingdings" pitchFamily="2" charset="2"/>
            </a:endParaRPr>
          </a:p>
        </p:txBody>
      </p:sp>
      <p:pic>
        <p:nvPicPr>
          <p:cNvPr id="7" name="圖片 6" descr="03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509120"/>
            <a:ext cx="2735580" cy="1516380"/>
          </a:xfrm>
          <a:prstGeom prst="rect">
            <a:avLst/>
          </a:prstGeom>
        </p:spPr>
      </p:pic>
      <p:pic>
        <p:nvPicPr>
          <p:cNvPr id="6" name="圖片 5" descr="04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96640"/>
            <a:ext cx="1744980" cy="326136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42957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材質渲染及燈光調整（</a:t>
            </a:r>
            <a:r>
              <a:rPr lang="en-US" altLang="zh-TW" sz="3600" dirty="0" smtClean="0"/>
              <a:t>3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1797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渲染的結果如下面左方圖片所示。</a:t>
            </a:r>
            <a:endParaRPr lang="en-US" altLang="zh-TW" dirty="0" smtClean="0"/>
          </a:p>
          <a:p>
            <a:r>
              <a:rPr lang="zh-TW" altLang="en-US" dirty="0" smtClean="0"/>
              <a:t>可以用Ｆ１１切換渲染畫面與設計畫面。</a:t>
            </a:r>
            <a:endParaRPr lang="en-US" altLang="zh-TW" dirty="0" smtClean="0"/>
          </a:p>
          <a:p>
            <a:r>
              <a:rPr lang="zh-TW" altLang="en-US" dirty="0" smtClean="0"/>
              <a:t>在下面右方圖片中，渲染</a:t>
            </a:r>
            <a:r>
              <a:rPr lang="zh-TW" altLang="zh-TW" dirty="0" smtClean="0"/>
              <a:t>後會發現只有綠色</a:t>
            </a:r>
            <a:r>
              <a:rPr lang="zh-TW" altLang="en-US" dirty="0" smtClean="0"/>
              <a:t>框內</a:t>
            </a:r>
            <a:r>
              <a:rPr lang="zh-TW" altLang="zh-TW" dirty="0" smtClean="0"/>
              <a:t>部分材質正常，藍色</a:t>
            </a:r>
            <a:r>
              <a:rPr lang="zh-TW" altLang="en-US" dirty="0" smtClean="0"/>
              <a:t>框</a:t>
            </a:r>
            <a:r>
              <a:rPr lang="zh-TW" altLang="zh-TW" dirty="0" smtClean="0"/>
              <a:t>部分的</a:t>
            </a:r>
            <a:r>
              <a:rPr lang="zh-TW" altLang="en-US" dirty="0" smtClean="0"/>
              <a:t>顏色</a:t>
            </a:r>
            <a:r>
              <a:rPr lang="zh-TW" altLang="zh-TW" dirty="0" smtClean="0"/>
              <a:t>過黑，紅色</a:t>
            </a:r>
            <a:r>
              <a:rPr lang="zh-TW" altLang="en-US" dirty="0" smtClean="0"/>
              <a:t>框</a:t>
            </a:r>
            <a:r>
              <a:rPr lang="zh-TW" altLang="zh-TW" dirty="0" smtClean="0"/>
              <a:t>部分</a:t>
            </a:r>
            <a:r>
              <a:rPr lang="zh-TW" altLang="en-US" dirty="0" smtClean="0"/>
              <a:t>則</a:t>
            </a:r>
            <a:r>
              <a:rPr lang="zh-TW" altLang="zh-TW" dirty="0" smtClean="0"/>
              <a:t>為材質延伸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598" y="3574086"/>
            <a:ext cx="4059882" cy="300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材質渲染及燈光調整（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鍵盤按下Ｆ１１回到設計畫面。</a:t>
            </a:r>
            <a:endParaRPr lang="en-US" altLang="zh-TW" dirty="0" smtClean="0"/>
          </a:p>
          <a:p>
            <a:r>
              <a:rPr lang="zh-TW" altLang="en-US" dirty="0" smtClean="0"/>
              <a:t>或者利用左上角的功能表，「</a:t>
            </a:r>
            <a:r>
              <a:rPr lang="en-US" altLang="zh-TW" dirty="0" smtClean="0"/>
              <a:t>Render</a:t>
            </a:r>
            <a:r>
              <a:rPr lang="zh-TW" altLang="en-US" dirty="0" smtClean="0"/>
              <a:t>」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「</a:t>
            </a:r>
            <a:r>
              <a:rPr lang="en-US" altLang="zh-TW" dirty="0" smtClean="0">
                <a:sym typeface="Wingdings" pitchFamily="2" charset="2"/>
              </a:rPr>
              <a:t>Shoe / Hide Render View</a:t>
            </a:r>
            <a:r>
              <a:rPr lang="zh-TW" altLang="en-US" dirty="0" smtClean="0">
                <a:sym typeface="Wingdings" pitchFamily="2" charset="2"/>
              </a:rPr>
              <a:t>」來回到設計畫面，以便進行下一步的設計及修正。</a:t>
            </a:r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>
              <a:sym typeface="Wingdings" pitchFamily="2" charset="2"/>
            </a:endParaRPr>
          </a:p>
          <a:p>
            <a:r>
              <a:rPr lang="zh-TW" altLang="en-US" sz="2800" dirty="0" smtClean="0"/>
              <a:t>顏</a:t>
            </a:r>
            <a:r>
              <a:rPr lang="zh-TW" altLang="zh-TW" sz="2800" dirty="0" smtClean="0"/>
              <a:t>色</a:t>
            </a:r>
            <a:r>
              <a:rPr lang="zh-TW" altLang="en-US" sz="2800" dirty="0" smtClean="0"/>
              <a:t>過暗</a:t>
            </a:r>
            <a:r>
              <a:rPr lang="zh-TW" altLang="zh-TW" sz="2800" dirty="0" smtClean="0"/>
              <a:t>是</a:t>
            </a:r>
            <a:r>
              <a:rPr lang="zh-TW" altLang="en-US" sz="2800" dirty="0" smtClean="0"/>
              <a:t>因為光線投影，而</a:t>
            </a:r>
            <a:r>
              <a:rPr lang="zh-TW" altLang="zh-TW" sz="2800" dirty="0" smtClean="0"/>
              <a:t>物件</a:t>
            </a:r>
            <a:r>
              <a:rPr lang="zh-TW" altLang="en-US" sz="2800" dirty="0" smtClean="0"/>
              <a:t>背光所照成</a:t>
            </a:r>
            <a:r>
              <a:rPr lang="zh-TW" altLang="zh-TW" sz="2800" dirty="0" smtClean="0"/>
              <a:t>的陰影</a:t>
            </a:r>
            <a:r>
              <a:rPr lang="zh-TW" altLang="en-US" sz="2800" dirty="0" smtClean="0"/>
              <a:t>。</a:t>
            </a:r>
            <a:r>
              <a:rPr lang="zh-TW" altLang="zh-TW" sz="2800" dirty="0" smtClean="0"/>
              <a:t>只要跟改燈光的位置</a:t>
            </a:r>
            <a:r>
              <a:rPr lang="zh-TW" altLang="en-US" sz="2800" dirty="0" smtClean="0"/>
              <a:t>，或新增光源</a:t>
            </a:r>
            <a:r>
              <a:rPr lang="zh-TW" altLang="zh-TW" sz="2800" dirty="0" smtClean="0"/>
              <a:t>就可以有效解決</a:t>
            </a:r>
            <a:r>
              <a:rPr lang="zh-TW" altLang="en-US" sz="2800" dirty="0" smtClean="0"/>
              <a:t>此</a:t>
            </a:r>
            <a:r>
              <a:rPr lang="zh-TW" altLang="zh-TW" sz="2800" dirty="0" smtClean="0"/>
              <a:t>問題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5" name="圖片 4" descr="05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852936"/>
            <a:ext cx="3192780" cy="162306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材質渲染及燈光調整（</a:t>
            </a:r>
            <a:r>
              <a:rPr lang="en-US" altLang="zh-TW" sz="3200" dirty="0" smtClean="0"/>
              <a:t>5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02696" cy="2334000"/>
          </a:xfrm>
        </p:spPr>
        <p:txBody>
          <a:bodyPr>
            <a:normAutofit fontScale="92500"/>
          </a:bodyPr>
          <a:lstStyle/>
          <a:p>
            <a:r>
              <a:rPr lang="zh-TW" altLang="en-US" sz="2400" dirty="0" smtClean="0"/>
              <a:t>可</a:t>
            </a:r>
            <a:r>
              <a:rPr lang="zh-TW" altLang="zh-TW" sz="2400" dirty="0" smtClean="0"/>
              <a:t>利用</a:t>
            </a:r>
            <a:r>
              <a:rPr lang="zh-TW" altLang="zh-TW" sz="2400" dirty="0"/>
              <a:t>小鍵盤</a:t>
            </a:r>
            <a:r>
              <a:rPr lang="zh-TW" altLang="zh-TW" sz="2400" dirty="0" smtClean="0"/>
              <a:t>【</a:t>
            </a:r>
            <a:r>
              <a:rPr lang="zh-TW" altLang="en-US" sz="2400" dirty="0" smtClean="0"/>
              <a:t>７</a:t>
            </a:r>
            <a:r>
              <a:rPr lang="zh-TW" altLang="zh-TW" sz="2400" dirty="0" smtClean="0"/>
              <a:t>】</a:t>
            </a:r>
            <a:r>
              <a:rPr lang="zh-TW" altLang="zh-TW" sz="2400" dirty="0"/>
              <a:t>將畫面切換為俯視</a:t>
            </a:r>
            <a:r>
              <a:rPr lang="zh-TW" altLang="zh-TW" sz="2400" dirty="0" smtClean="0"/>
              <a:t>圖</a:t>
            </a:r>
            <a:r>
              <a:rPr lang="zh-TW" altLang="en-US" sz="2400" dirty="0" smtClean="0"/>
              <a:t>（</a:t>
            </a:r>
            <a:r>
              <a:rPr lang="en-US" altLang="zh-TW" sz="2400" dirty="0" err="1" smtClean="0"/>
              <a:t>Topview</a:t>
            </a:r>
            <a:r>
              <a:rPr lang="zh-TW" altLang="en-US" sz="2400" dirty="0" smtClean="0"/>
              <a:t>）</a:t>
            </a:r>
            <a:r>
              <a:rPr lang="zh-TW" altLang="zh-TW" sz="2400" dirty="0" smtClean="0"/>
              <a:t>後</a:t>
            </a:r>
            <a:r>
              <a:rPr lang="zh-TW" altLang="zh-TW" sz="2400" dirty="0"/>
              <a:t>可</a:t>
            </a:r>
            <a:r>
              <a:rPr lang="zh-TW" altLang="zh-TW" sz="2400" dirty="0" smtClean="0"/>
              <a:t>發現</a:t>
            </a:r>
            <a:r>
              <a:rPr lang="zh-TW" altLang="en-US" sz="2400" dirty="0" smtClean="0"/>
              <a:t>「</a:t>
            </a:r>
            <a:r>
              <a:rPr lang="en-US" altLang="zh-TW" sz="2400" dirty="0" smtClean="0"/>
              <a:t>Lamp</a:t>
            </a:r>
            <a:r>
              <a:rPr lang="zh-TW" altLang="en-US" sz="2400" dirty="0" smtClean="0"/>
              <a:t>」（</a:t>
            </a:r>
            <a:r>
              <a:rPr lang="zh-TW" altLang="zh-TW" sz="2400" dirty="0" smtClean="0"/>
              <a:t>燈光</a:t>
            </a:r>
            <a:r>
              <a:rPr lang="zh-TW" altLang="en-US" sz="2400" dirty="0" smtClean="0"/>
              <a:t>）</a:t>
            </a:r>
            <a:r>
              <a:rPr lang="zh-TW" altLang="zh-TW" sz="2400" dirty="0" smtClean="0"/>
              <a:t>物件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若切換為俯視圖後仍看不到「</a:t>
            </a:r>
            <a:r>
              <a:rPr lang="en-US" altLang="zh-TW" sz="2400" dirty="0" smtClean="0"/>
              <a:t>Lamp</a:t>
            </a:r>
            <a:r>
              <a:rPr lang="zh-TW" altLang="en-US" sz="2400" dirty="0" smtClean="0"/>
              <a:t>」物件，請將設計視圖使用滑鼠滾輪拉遠。或者按住滑鼠拖曳轉動視角，便可找到「</a:t>
            </a:r>
            <a:r>
              <a:rPr lang="en-US" altLang="zh-TW" sz="2400" dirty="0" smtClean="0"/>
              <a:t>Lamp</a:t>
            </a:r>
            <a:r>
              <a:rPr lang="zh-TW" altLang="en-US" sz="2400" dirty="0" smtClean="0"/>
              <a:t>」。</a:t>
            </a:r>
            <a:endParaRPr lang="en-US" altLang="zh-TW" sz="2400" dirty="0" smtClean="0"/>
          </a:p>
          <a:p>
            <a:r>
              <a:rPr lang="zh-TW" altLang="en-US" sz="2400" dirty="0" smtClean="0"/>
              <a:t>「</a:t>
            </a:r>
            <a:r>
              <a:rPr lang="en-US" altLang="zh-TW" sz="2400" dirty="0" smtClean="0"/>
              <a:t>Lamp</a:t>
            </a:r>
            <a:r>
              <a:rPr lang="zh-TW" altLang="en-US" sz="2400" dirty="0" smtClean="0"/>
              <a:t>」在此俯視圖中，位於所設計的立方體物件之右上方。</a:t>
            </a:r>
          </a:p>
          <a:p>
            <a:endParaRPr lang="zh-TW" altLang="en-US" sz="24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47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Blender\2011-09-04_23332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489654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41623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材質渲染及燈光調整（</a:t>
            </a:r>
            <a:r>
              <a:rPr lang="en-US" altLang="zh-TW" sz="3200" dirty="0" smtClean="0"/>
              <a:t>6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261992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 smtClean="0"/>
              <a:t>若要移動光源，請用滑鼠右鍵選擇光源物件。選擇好光源後下一步就是移動光源。</a:t>
            </a:r>
            <a:endParaRPr lang="en-US" altLang="zh-TW" dirty="0" smtClean="0"/>
          </a:p>
          <a:p>
            <a:r>
              <a:rPr lang="zh-TW" altLang="en-US" dirty="0" smtClean="0"/>
              <a:t>再度使用右鍵按住光源不放，拖曳一下，此時就可放開右鍵，移到所要的地方。要放下光源時點擊一下左鍵。此操作需要練習一下，剛開始操作可能不太瞭解，習慣了就很順手。</a:t>
            </a:r>
            <a:endParaRPr lang="en-US" altLang="zh-TW" dirty="0" smtClean="0"/>
          </a:p>
          <a:p>
            <a:r>
              <a:rPr lang="zh-TW" altLang="en-US" dirty="0" smtClean="0"/>
              <a:t>下圖為光源移動後的結果。</a:t>
            </a:r>
            <a:endParaRPr lang="en-US" altLang="zh-TW" dirty="0" smtClean="0"/>
          </a:p>
          <a:p>
            <a:r>
              <a:rPr lang="zh-TW" altLang="en-US" dirty="0" smtClean="0"/>
              <a:t>再按下鍵盤的「Ｆ１２」來做渲染，可看到不同的光源位置，所得到的渲染結果。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96" y="3681368"/>
            <a:ext cx="432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材質渲染及燈光調整（</a:t>
            </a:r>
            <a:r>
              <a:rPr lang="en-US" altLang="zh-TW" sz="3200" dirty="0" smtClean="0"/>
              <a:t>7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9404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在此範例是使用增加光源的方式製作。</a:t>
            </a:r>
            <a:endParaRPr lang="en-US" altLang="zh-TW" dirty="0" smtClean="0"/>
          </a:p>
          <a:p>
            <a:r>
              <a:rPr lang="zh-TW" altLang="en-US" dirty="0" smtClean="0"/>
              <a:t>可在左上角的功能選單，選擇「</a:t>
            </a:r>
            <a:r>
              <a:rPr lang="en-US" altLang="zh-TW" dirty="0" smtClean="0"/>
              <a:t>Add</a:t>
            </a:r>
            <a:r>
              <a:rPr lang="zh-TW" altLang="en-US" dirty="0" smtClean="0"/>
              <a:t>」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「</a:t>
            </a:r>
            <a:r>
              <a:rPr lang="en-US" altLang="zh-TW" dirty="0" smtClean="0">
                <a:sym typeface="Wingdings" pitchFamily="2" charset="2"/>
              </a:rPr>
              <a:t>Lamp</a:t>
            </a:r>
            <a:r>
              <a:rPr lang="zh-TW" altLang="en-US" dirty="0" smtClean="0">
                <a:sym typeface="Wingdings" pitchFamily="2" charset="2"/>
              </a:rPr>
              <a:t>」</a:t>
            </a:r>
            <a:r>
              <a:rPr lang="en-US" altLang="zh-TW" dirty="0" smtClean="0">
                <a:sym typeface="Wingdings" pitchFamily="2" charset="2"/>
              </a:rPr>
              <a:t></a:t>
            </a:r>
            <a:r>
              <a:rPr lang="zh-TW" altLang="en-US" dirty="0" smtClean="0">
                <a:sym typeface="Wingdings" pitchFamily="2" charset="2"/>
              </a:rPr>
              <a:t>「</a:t>
            </a:r>
            <a:r>
              <a:rPr lang="en-US" altLang="zh-TW" dirty="0" smtClean="0">
                <a:sym typeface="Wingdings" pitchFamily="2" charset="2"/>
              </a:rPr>
              <a:t>Point</a:t>
            </a:r>
            <a:r>
              <a:rPr lang="zh-TW" altLang="en-US" dirty="0" smtClean="0">
                <a:sym typeface="Wingdings" pitchFamily="2" charset="2"/>
              </a:rPr>
              <a:t>」增加一個點光源。增加點光源的功能選單之位置如下面左方圖片所示。</a:t>
            </a:r>
            <a:endParaRPr lang="en-US" altLang="zh-TW" dirty="0" smtClean="0">
              <a:sym typeface="Wingdings" pitchFamily="2" charset="2"/>
            </a:endParaRPr>
          </a:p>
          <a:p>
            <a:r>
              <a:rPr lang="zh-TW" altLang="en-US" dirty="0" smtClean="0"/>
              <a:t>另一種增加光源的方式是直接下命令，請</a:t>
            </a:r>
            <a:r>
              <a:rPr lang="zh-TW" altLang="zh-TW" dirty="0" smtClean="0"/>
              <a:t>按一下</a:t>
            </a:r>
            <a:r>
              <a:rPr lang="zh-TW" altLang="en-US" dirty="0" smtClean="0"/>
              <a:t>鍵盤上最長的「</a:t>
            </a:r>
            <a:r>
              <a:rPr lang="zh-TW" altLang="zh-TW" dirty="0" smtClean="0"/>
              <a:t>空</a:t>
            </a:r>
            <a:r>
              <a:rPr lang="zh-TW" altLang="en-US" dirty="0" smtClean="0"/>
              <a:t>間棒」 （空白鍵） ，</a:t>
            </a:r>
            <a:r>
              <a:rPr lang="zh-TW" altLang="zh-TW" dirty="0" smtClean="0"/>
              <a:t>出現指令輸入視窗後，鍵入</a:t>
            </a:r>
            <a:r>
              <a:rPr lang="zh-TW" altLang="en-US" dirty="0" smtClean="0"/>
              <a:t>「</a:t>
            </a:r>
            <a:r>
              <a:rPr lang="en-US" altLang="zh-TW" dirty="0" smtClean="0"/>
              <a:t>Add Lamp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49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274" y="4550419"/>
            <a:ext cx="2200638" cy="226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C:\Documents and Settings\Administrator\桌面\AR教學檔案\Blender\2011-09-04_23333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60440"/>
            <a:ext cx="4320480" cy="285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9127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３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４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１</a:t>
            </a:r>
            <a:r>
              <a:rPr lang="en-US" altLang="zh-TW" sz="3600" dirty="0" smtClean="0"/>
              <a:t> Blender</a:t>
            </a:r>
            <a:r>
              <a:rPr lang="zh-TW" altLang="en-US" sz="3600" dirty="0" smtClean="0"/>
              <a:t>安裝（</a:t>
            </a:r>
            <a:r>
              <a:rPr lang="en-US" altLang="zh-TW" sz="3600" dirty="0" smtClean="0"/>
              <a:t>2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045968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/>
              <a:t>點選</a:t>
            </a:r>
            <a:r>
              <a:rPr lang="en-US" altLang="zh-TW" dirty="0"/>
              <a:t>Blender </a:t>
            </a:r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５９</a:t>
            </a:r>
            <a:r>
              <a:rPr lang="en-US" altLang="zh-TW" dirty="0" smtClean="0"/>
              <a:t> Installer</a:t>
            </a:r>
            <a:r>
              <a:rPr lang="zh-TW" altLang="en-US" dirty="0" smtClean="0"/>
              <a:t>後，會出現下面左方圖片的下載說明頁面，頁面上有說明可購買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相關商品，或者可捐贈以支持</a:t>
            </a:r>
            <a:r>
              <a:rPr lang="en-US" altLang="zh-TW" dirty="0" smtClean="0"/>
              <a:t>Blender foundation</a:t>
            </a:r>
            <a:r>
              <a:rPr lang="zh-TW" altLang="en-US" dirty="0" smtClean="0"/>
              <a:t>。</a:t>
            </a:r>
            <a:r>
              <a:rPr lang="zh-TW" altLang="zh-TW" dirty="0" smtClean="0"/>
              <a:t>並</a:t>
            </a:r>
            <a:r>
              <a:rPr lang="zh-TW" altLang="en-US" dirty="0" smtClean="0"/>
              <a:t>會自動</a:t>
            </a:r>
            <a:r>
              <a:rPr lang="zh-TW" altLang="zh-TW" dirty="0" smtClean="0"/>
              <a:t>出現</a:t>
            </a:r>
            <a:r>
              <a:rPr lang="zh-TW" altLang="zh-TW" dirty="0"/>
              <a:t>下載檔案對話</a:t>
            </a:r>
            <a:r>
              <a:rPr lang="zh-TW" altLang="zh-TW" dirty="0" smtClean="0"/>
              <a:t>視窗，</a:t>
            </a:r>
            <a:r>
              <a:rPr lang="zh-TW" altLang="en-US" dirty="0" smtClean="0"/>
              <a:t>再點選下</a:t>
            </a:r>
            <a:r>
              <a:rPr lang="zh-TW" altLang="zh-TW" dirty="0" smtClean="0"/>
              <a:t>載安裝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下載後即可開始執行安裝檔</a:t>
            </a:r>
            <a:r>
              <a:rPr lang="zh-TW" altLang="en-US" dirty="0" smtClean="0"/>
              <a:t>。找出下載的檔案執行，如下面右方圖片所示。</a:t>
            </a:r>
            <a:endParaRPr lang="en-US" altLang="zh-TW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Blender\2011-09-04_01545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248472" cy="33569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Blender\2011-09-04_01583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464496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420927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材質渲染及燈光調整（</a:t>
            </a:r>
            <a:r>
              <a:rPr lang="en-US" altLang="zh-TW" sz="3200" dirty="0" smtClean="0"/>
              <a:t>8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03920" cy="2376264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/>
              <a:t>Blender</a:t>
            </a:r>
            <a:r>
              <a:rPr lang="zh-TW" altLang="en-US" sz="2400" dirty="0" smtClean="0"/>
              <a:t>在此命令輸入視窗有內定快速查找的功能，只要打入「</a:t>
            </a:r>
            <a:r>
              <a:rPr lang="en-US" altLang="zh-TW" sz="2400" dirty="0" smtClean="0"/>
              <a:t>Add L</a:t>
            </a:r>
            <a:r>
              <a:rPr lang="zh-TW" altLang="en-US" sz="2400" dirty="0" smtClean="0"/>
              <a:t>」，符合的命令就只剩下「</a:t>
            </a:r>
            <a:r>
              <a:rPr lang="en-US" altLang="zh-TW" sz="2400" dirty="0" smtClean="0"/>
              <a:t>Add Lamp</a:t>
            </a:r>
            <a:r>
              <a:rPr lang="zh-TW" altLang="en-US" sz="2400" dirty="0" smtClean="0"/>
              <a:t>」，可以直接選取以方便輸入。</a:t>
            </a:r>
          </a:p>
          <a:p>
            <a:r>
              <a:rPr lang="zh-TW" altLang="en-US" sz="2400" dirty="0" smtClean="0"/>
              <a:t>之後跳出一個</a:t>
            </a:r>
            <a:r>
              <a:rPr lang="zh-TW" altLang="zh-TW" sz="2400" dirty="0" smtClean="0"/>
              <a:t>選擇</a:t>
            </a:r>
            <a:r>
              <a:rPr lang="zh-TW" altLang="en-US" sz="2400" dirty="0" smtClean="0"/>
              <a:t>光源種類的選單，選擇</a:t>
            </a:r>
            <a:r>
              <a:rPr lang="zh-TW" altLang="zh-TW" sz="2400" dirty="0" smtClean="0"/>
              <a:t>第一個</a:t>
            </a:r>
            <a:r>
              <a:rPr lang="zh-TW" altLang="en-US" sz="2400" dirty="0" smtClean="0"/>
              <a:t>「</a:t>
            </a:r>
            <a:r>
              <a:rPr lang="en-US" altLang="zh-TW" sz="2400" dirty="0" smtClean="0"/>
              <a:t>Point</a:t>
            </a:r>
            <a:r>
              <a:rPr lang="zh-TW" altLang="en-US" sz="2400" dirty="0" smtClean="0"/>
              <a:t>」</a:t>
            </a:r>
            <a:r>
              <a:rPr lang="zh-TW" altLang="zh-TW" sz="2400" dirty="0" smtClean="0"/>
              <a:t>物件</a:t>
            </a:r>
            <a:r>
              <a:rPr lang="zh-TW" altLang="zh-TW" sz="2400" dirty="0"/>
              <a:t>，</a:t>
            </a:r>
            <a:r>
              <a:rPr lang="zh-TW" altLang="zh-TW" sz="2400" dirty="0" smtClean="0"/>
              <a:t>新增</a:t>
            </a:r>
            <a:r>
              <a:rPr lang="zh-TW" altLang="en-US" sz="2400" dirty="0" smtClean="0"/>
              <a:t>點光源的</a:t>
            </a:r>
            <a:r>
              <a:rPr lang="zh-TW" altLang="zh-TW" sz="2400" dirty="0" smtClean="0"/>
              <a:t>燈光物件</a:t>
            </a:r>
            <a:r>
              <a:rPr lang="zh-TW" altLang="en-US" sz="2400" dirty="0" smtClean="0"/>
              <a:t>。如下面左方圖片所示。</a:t>
            </a:r>
            <a:endParaRPr lang="en-US" altLang="zh-TW" sz="2400" dirty="0" smtClean="0"/>
          </a:p>
          <a:p>
            <a:r>
              <a:rPr lang="zh-TW" altLang="en-US" sz="2400" dirty="0" smtClean="0"/>
              <a:t>下面右方圖片中，</a:t>
            </a:r>
            <a:r>
              <a:rPr lang="zh-TW" altLang="zh-TW" sz="2400" dirty="0" smtClean="0"/>
              <a:t>紅色框</a:t>
            </a:r>
            <a:r>
              <a:rPr lang="zh-TW" altLang="en-US" sz="2400" dirty="0" smtClean="0"/>
              <a:t>框內的光源，</a:t>
            </a:r>
            <a:r>
              <a:rPr lang="zh-TW" altLang="zh-TW" sz="2400" dirty="0" smtClean="0"/>
              <a:t>為新增的燈光物件</a:t>
            </a:r>
            <a:r>
              <a:rPr lang="zh-TW" altLang="en-US" sz="2400" dirty="0" smtClean="0"/>
              <a:t>。</a:t>
            </a:r>
            <a:endParaRPr lang="zh-TW" altLang="zh-TW" sz="2400" dirty="0" smtClean="0"/>
          </a:p>
          <a:p>
            <a:endParaRPr lang="zh-TW" altLang="zh-TW" sz="2400" dirty="0"/>
          </a:p>
          <a:p>
            <a:endParaRPr lang="zh-TW" altLang="en-US" sz="2400" dirty="0"/>
          </a:p>
        </p:txBody>
      </p:sp>
      <p:pic>
        <p:nvPicPr>
          <p:cNvPr id="4" name="圖片 3" descr="C:\Documents and Settings\Administrator\桌面\AR教學檔案\Blender\2011-09-04_23333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368"/>
            <a:ext cx="432048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50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Blender\2011-09-04_23333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8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50994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材質渲染及燈光調整（</a:t>
            </a:r>
            <a:r>
              <a:rPr lang="en-US" altLang="zh-TW" sz="3600" dirty="0" smtClean="0"/>
              <a:t>9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334000"/>
          </a:xfrm>
        </p:spPr>
        <p:txBody>
          <a:bodyPr>
            <a:normAutofit fontScale="85000" lnSpcReduction="10000"/>
          </a:bodyPr>
          <a:lstStyle/>
          <a:p>
            <a:r>
              <a:rPr lang="zh-TW" altLang="zh-TW" dirty="0" smtClean="0"/>
              <a:t>利用滑鼠右鍵點選燈光物件</a:t>
            </a:r>
            <a:r>
              <a:rPr lang="zh-TW" altLang="en-US" dirty="0" smtClean="0"/>
              <a:t>，接下來要將光源移動到所要的位置。</a:t>
            </a:r>
            <a:endParaRPr lang="en-US" altLang="zh-TW" dirty="0" smtClean="0"/>
          </a:p>
          <a:p>
            <a:r>
              <a:rPr lang="zh-TW" altLang="en-US" dirty="0" smtClean="0"/>
              <a:t>再度使用右鍵按住光源不放，拖曳一下，此時就可放開右鍵，移到所要的地方。要放下光源時點擊一下左鍵。此操作需要練習一下，剛開始操作可能不太瞭解，習慣了就很順手。</a:t>
            </a:r>
          </a:p>
          <a:p>
            <a:r>
              <a:rPr lang="zh-TW" altLang="zh-TW" dirty="0" smtClean="0"/>
              <a:t>將燈光物件由</a:t>
            </a:r>
            <a:r>
              <a:rPr lang="zh-TW" altLang="en-US" dirty="0" smtClean="0"/>
              <a:t>「１</a:t>
            </a:r>
            <a:r>
              <a:rPr lang="en-US" altLang="zh-TW" dirty="0" smtClean="0"/>
              <a:t>. 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的位置移動至</a:t>
            </a:r>
            <a:r>
              <a:rPr lang="zh-TW" altLang="en-US" dirty="0" smtClean="0"/>
              <a:t>「２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的位置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</p:txBody>
      </p:sp>
      <p:pic>
        <p:nvPicPr>
          <p:cNvPr id="5" name="圖片 4" descr="C:\Documents and Settings\Administrator\桌面\AR教學檔案\Blender\2011-09-04_23333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88432"/>
            <a:ext cx="4896544" cy="299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材質渲染及燈光調整（１０）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1797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在下面左方圖片中，</a:t>
            </a:r>
            <a:r>
              <a:rPr lang="zh-TW" altLang="zh-TW" dirty="0" smtClean="0"/>
              <a:t>將</a:t>
            </a:r>
            <a:r>
              <a:rPr lang="zh-TW" altLang="zh-TW" dirty="0"/>
              <a:t>燈光物件</a:t>
            </a:r>
            <a:r>
              <a:rPr lang="zh-TW" altLang="zh-TW" dirty="0" smtClean="0"/>
              <a:t>由</a:t>
            </a:r>
            <a:r>
              <a:rPr lang="zh-TW" altLang="en-US" dirty="0" smtClean="0"/>
              <a:t>「 １</a:t>
            </a:r>
            <a:r>
              <a:rPr lang="en-US" altLang="zh-TW" dirty="0" smtClean="0"/>
              <a:t>. 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的</a:t>
            </a:r>
            <a:r>
              <a:rPr lang="zh-TW" altLang="zh-TW" dirty="0"/>
              <a:t>位置移動</a:t>
            </a:r>
            <a:r>
              <a:rPr lang="zh-TW" altLang="zh-TW" dirty="0" smtClean="0"/>
              <a:t>至</a:t>
            </a:r>
            <a:r>
              <a:rPr lang="zh-TW" altLang="en-US" dirty="0" smtClean="0"/>
              <a:t>「 ２</a:t>
            </a:r>
            <a:r>
              <a:rPr lang="en-US" altLang="zh-TW" dirty="0" smtClean="0"/>
              <a:t>. 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的</a:t>
            </a:r>
            <a:r>
              <a:rPr lang="zh-TW" altLang="zh-TW" dirty="0"/>
              <a:t>位置後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在拖曳的過程中可以</a:t>
            </a:r>
            <a:r>
              <a:rPr lang="zh-TW" altLang="zh-TW" dirty="0" smtClean="0"/>
              <a:t>放開</a:t>
            </a:r>
            <a:r>
              <a:rPr lang="zh-TW" altLang="zh-TW" dirty="0"/>
              <a:t>滑鼠右</a:t>
            </a:r>
            <a:r>
              <a:rPr lang="zh-TW" altLang="zh-TW" dirty="0" smtClean="0"/>
              <a:t>鍵，</a:t>
            </a:r>
            <a:r>
              <a:rPr lang="zh-TW" altLang="en-US" dirty="0" smtClean="0"/>
              <a:t>到達目的地後，</a:t>
            </a:r>
            <a:r>
              <a:rPr lang="zh-TW" altLang="zh-TW" dirty="0" smtClean="0"/>
              <a:t>並</a:t>
            </a:r>
            <a:r>
              <a:rPr lang="zh-TW" altLang="zh-TW" dirty="0"/>
              <a:t>點擊滑鼠左鍵</a:t>
            </a:r>
            <a:r>
              <a:rPr lang="zh-TW" altLang="zh-TW" dirty="0" smtClean="0"/>
              <a:t>確認</a:t>
            </a:r>
            <a:r>
              <a:rPr lang="zh-TW" altLang="en-US" dirty="0" smtClean="0"/>
              <a:t>光源要放下的</a:t>
            </a:r>
            <a:r>
              <a:rPr lang="zh-TW" altLang="zh-TW" dirty="0" smtClean="0"/>
              <a:t>位置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r>
              <a:rPr lang="zh-TW" altLang="zh-TW" dirty="0" smtClean="0"/>
              <a:t>在新增燈光後可以發現藍色</a:t>
            </a:r>
            <a:r>
              <a:rPr lang="zh-TW" altLang="en-US" dirty="0" smtClean="0"/>
              <a:t>框內</a:t>
            </a:r>
            <a:r>
              <a:rPr lang="zh-TW" altLang="zh-TW" dirty="0" smtClean="0"/>
              <a:t>的材質部分變亮後，改善陰影的狀況</a:t>
            </a:r>
            <a:r>
              <a:rPr lang="zh-TW" altLang="en-US" dirty="0" smtClean="0"/>
              <a:t>，如下面右方圖片所示。</a:t>
            </a:r>
            <a:r>
              <a:rPr lang="zh-TW" altLang="zh-TW" dirty="0" smtClean="0"/>
              <a:t>接下來就是修改材質延伸的部分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52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5436096" cy="32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C:\Documents and Settings\Administrator\桌面\AR教學檔案\Blender\2011-09-04_23333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248472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50994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材質渲染及燈光調整（１１）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0600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在「</a:t>
            </a:r>
            <a:r>
              <a:rPr lang="en-US" altLang="zh-TW" dirty="0" smtClean="0"/>
              <a:t>Top View</a:t>
            </a:r>
            <a:r>
              <a:rPr lang="zh-TW" altLang="en-US" dirty="0" smtClean="0"/>
              <a:t>」畫面要回到原畫面，請用鍵盤右方的「</a:t>
            </a:r>
            <a:r>
              <a:rPr lang="en-US" altLang="zh-TW" dirty="0" smtClean="0"/>
              <a:t>Ins</a:t>
            </a:r>
            <a:r>
              <a:rPr lang="zh-TW" altLang="en-US" dirty="0" smtClean="0"/>
              <a:t>」鍵，即數字鍵按</a:t>
            </a:r>
            <a:r>
              <a:rPr lang="en-US" altLang="zh-TW" dirty="0" smtClean="0"/>
              <a:t>【</a:t>
            </a:r>
            <a:r>
              <a:rPr lang="zh-TW" altLang="en-US" dirty="0" smtClean="0"/>
              <a:t>０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，可以回到「</a:t>
            </a:r>
            <a:r>
              <a:rPr lang="en-US" altLang="zh-TW" dirty="0" smtClean="0"/>
              <a:t>Camera View</a:t>
            </a:r>
            <a:r>
              <a:rPr lang="zh-TW" altLang="en-US" dirty="0" smtClean="0"/>
              <a:t>」。或者用滑鼠滾輪按著不放，轉動視角。</a:t>
            </a:r>
            <a:endParaRPr lang="en-US" altLang="zh-TW" dirty="0" smtClean="0"/>
          </a:p>
          <a:p>
            <a:r>
              <a:rPr lang="zh-TW" altLang="en-US" dirty="0" smtClean="0"/>
              <a:t>如下面右方圖片中的紅色框框中，請找出「</a:t>
            </a:r>
            <a:r>
              <a:rPr lang="en-US" altLang="zh-TW" dirty="0" smtClean="0"/>
              <a:t>Mapping</a:t>
            </a:r>
            <a:r>
              <a:rPr lang="zh-TW" altLang="en-US" dirty="0" smtClean="0"/>
              <a:t>」（貼圖）標籤，從中找出「</a:t>
            </a:r>
            <a:r>
              <a:rPr lang="en-US" altLang="zh-TW" dirty="0" smtClean="0"/>
              <a:t>Projection</a:t>
            </a:r>
            <a:r>
              <a:rPr lang="zh-TW" altLang="en-US" dirty="0" smtClean="0"/>
              <a:t>」（投影）功能。找不到「</a:t>
            </a:r>
            <a:r>
              <a:rPr lang="en-US" altLang="zh-TW" dirty="0" smtClean="0"/>
              <a:t>Mapping</a:t>
            </a:r>
            <a:r>
              <a:rPr lang="zh-TW" altLang="en-US" dirty="0" smtClean="0"/>
              <a:t>」該標籤時，請記得移動最右邊的捲軸來找。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Documents and Settings\Administrator\桌面\AR教學檔案\Blender\2011-09-04_23375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8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1968" y="3681368"/>
            <a:ext cx="456252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材質渲染及燈光調整（１２）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89984"/>
          </a:xfrm>
        </p:spPr>
        <p:txBody>
          <a:bodyPr/>
          <a:lstStyle/>
          <a:p>
            <a:r>
              <a:rPr lang="zh-TW" altLang="zh-TW" dirty="0"/>
              <a:t>將</a:t>
            </a:r>
            <a:r>
              <a:rPr lang="en-US" altLang="zh-TW" dirty="0" smtClean="0"/>
              <a:t>Flat</a:t>
            </a:r>
            <a:r>
              <a:rPr lang="zh-TW" altLang="en-US" dirty="0" smtClean="0"/>
              <a:t>（</a:t>
            </a:r>
            <a:r>
              <a:rPr lang="zh-TW" altLang="zh-TW" dirty="0" smtClean="0"/>
              <a:t>平面</a:t>
            </a:r>
            <a:r>
              <a:rPr lang="zh-TW" altLang="en-US" dirty="0" smtClean="0"/>
              <a:t>）更</a:t>
            </a:r>
            <a:r>
              <a:rPr lang="zh-TW" altLang="zh-TW" dirty="0" smtClean="0"/>
              <a:t>改為</a:t>
            </a:r>
            <a:r>
              <a:rPr lang="en-US" altLang="zh-TW" dirty="0" smtClean="0"/>
              <a:t>Cube</a:t>
            </a:r>
            <a:r>
              <a:rPr lang="zh-TW" altLang="en-US" dirty="0" smtClean="0"/>
              <a:t>（</a:t>
            </a:r>
            <a:r>
              <a:rPr lang="zh-TW" altLang="zh-TW" dirty="0" smtClean="0"/>
              <a:t>立方體</a:t>
            </a:r>
            <a:r>
              <a:rPr lang="zh-TW" altLang="en-US" dirty="0" smtClean="0"/>
              <a:t>）。如下面左方圖片中的紅色框框部份。</a:t>
            </a:r>
            <a:endParaRPr lang="en-US" altLang="zh-TW" dirty="0" smtClean="0"/>
          </a:p>
          <a:p>
            <a:r>
              <a:rPr lang="zh-TW" altLang="en-US" dirty="0" smtClean="0"/>
              <a:t>下面右方圖片為渲染</a:t>
            </a:r>
            <a:r>
              <a:rPr lang="zh-TW" altLang="zh-TW" dirty="0" smtClean="0"/>
              <a:t>後</a:t>
            </a:r>
            <a:r>
              <a:rPr lang="zh-TW" altLang="en-US" dirty="0" smtClean="0"/>
              <a:t>的石碑圖，</a:t>
            </a:r>
            <a:r>
              <a:rPr lang="zh-TW" altLang="zh-TW" dirty="0" smtClean="0"/>
              <a:t>可發現石碑表面的材質已經完成了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</p:txBody>
      </p:sp>
      <p:pic>
        <p:nvPicPr>
          <p:cNvPr id="5" name="圖片 4" descr="C:\Documents and Settings\Administrator\桌面\AR教學檔案\Blender\2011-09-04_23376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4" y="3861048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50994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石碑正面貼圖及調整（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）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４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石碑正面貼圖及調整。</a:t>
            </a:r>
          </a:p>
          <a:p>
            <a:r>
              <a:rPr lang="zh-TW" altLang="en-US" sz="2400" dirty="0" smtClean="0"/>
              <a:t>石碑整體的材質渲染完成後，此時需要處理最重要的正面文字貼圖渲染及調整。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403648" y="4869160"/>
            <a:ext cx="6444208" cy="1728192"/>
            <a:chOff x="1403648" y="5229200"/>
            <a:chExt cx="6444208" cy="1728192"/>
          </a:xfrm>
        </p:grpSpPr>
        <p:sp>
          <p:nvSpPr>
            <p:cNvPr id="6" name="矩形 5"/>
            <p:cNvSpPr/>
            <p:nvPr/>
          </p:nvSpPr>
          <p:spPr>
            <a:xfrm>
              <a:off x="1403648" y="5229200"/>
              <a:ext cx="1764003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調整</a:t>
              </a:r>
              <a:r>
                <a:rPr lang="zh-TW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石碑長方體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比例。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627826" y="5229200"/>
              <a:ext cx="1842461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設定紋理。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8" name="直線單箭頭接點 7"/>
            <p:cNvCxnSpPr>
              <a:stCxn id="7" idx="3"/>
              <a:endCxn id="10" idx="1"/>
            </p:cNvCxnSpPr>
            <p:nvPr/>
          </p:nvCxnSpPr>
          <p:spPr>
            <a:xfrm>
              <a:off x="5470287" y="5624104"/>
              <a:ext cx="53510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直線單箭頭接點 8"/>
            <p:cNvCxnSpPr>
              <a:stCxn id="6" idx="3"/>
              <a:endCxn id="7" idx="1"/>
            </p:cNvCxnSpPr>
            <p:nvPr/>
          </p:nvCxnSpPr>
          <p:spPr>
            <a:xfrm>
              <a:off x="3167651" y="5624104"/>
              <a:ext cx="46017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6005395" y="5229200"/>
              <a:ext cx="1842461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bg2">
                      <a:lumMod val="90000"/>
                    </a:schemeClr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bg2">
                      <a:lumMod val="90000"/>
                    </a:schemeClr>
                  </a:solidFill>
                </a:rPr>
                <a:t>材質渲染及燈光調整。</a:t>
              </a:r>
              <a:endParaRPr lang="zh-TW" altLang="en-US" sz="16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13515" y="6237312"/>
              <a:ext cx="1842461" cy="720080"/>
            </a:xfrm>
            <a:prstGeom prst="rect">
              <a:avLst/>
            </a:prstGeom>
            <a:solidFill>
              <a:srgbClr val="FFFF0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４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石碑正面貼圖及調整。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肘形接點 22"/>
            <p:cNvCxnSpPr>
              <a:stCxn id="10" idx="3"/>
              <a:endCxn id="11" idx="1"/>
            </p:cNvCxnSpPr>
            <p:nvPr/>
          </p:nvCxnSpPr>
          <p:spPr>
            <a:xfrm flipH="1">
              <a:off x="2513515" y="5624104"/>
              <a:ext cx="5334341" cy="973248"/>
            </a:xfrm>
            <a:prstGeom prst="bentConnector5">
              <a:avLst>
                <a:gd name="adj1" fmla="val -4285"/>
                <a:gd name="adj2" fmla="val 51791"/>
                <a:gd name="adj3" fmla="val 104285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石碑正面貼圖及調整（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點選紅色</a:t>
            </a:r>
            <a:r>
              <a:rPr lang="zh-TW" altLang="zh-TW" dirty="0" smtClean="0"/>
              <a:t>框框</a:t>
            </a:r>
            <a:r>
              <a:rPr lang="zh-TW" altLang="en-US" dirty="0" smtClean="0"/>
              <a:t>「 １</a:t>
            </a:r>
            <a:r>
              <a:rPr lang="en-US" altLang="zh-TW" dirty="0" smtClean="0"/>
              <a:t>.</a:t>
            </a:r>
            <a:r>
              <a:rPr lang="zh-TW" altLang="en-US" dirty="0" smtClean="0"/>
              <a:t> 」</a:t>
            </a:r>
            <a:r>
              <a:rPr lang="zh-TW" altLang="zh-TW" dirty="0" smtClean="0"/>
              <a:t>內的</a:t>
            </a:r>
            <a:r>
              <a:rPr lang="zh-TW" altLang="en-US" dirty="0" smtClean="0"/>
              <a:t>紋理</a:t>
            </a:r>
            <a:r>
              <a:rPr lang="zh-TW" altLang="zh-TW" dirty="0" smtClean="0"/>
              <a:t>圖示</a:t>
            </a:r>
            <a:r>
              <a:rPr lang="zh-TW" altLang="zh-TW" dirty="0"/>
              <a:t>後，再點選紅色</a:t>
            </a:r>
            <a:r>
              <a:rPr lang="zh-TW" altLang="zh-TW" dirty="0" smtClean="0"/>
              <a:t>框框</a:t>
            </a:r>
            <a:r>
              <a:rPr lang="zh-TW" altLang="en-US" dirty="0" smtClean="0"/>
              <a:t>「 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 」 「</a:t>
            </a:r>
            <a:r>
              <a:rPr lang="en-US" altLang="zh-TW" dirty="0" smtClean="0"/>
              <a:t> New 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的</a:t>
            </a:r>
            <a:r>
              <a:rPr lang="zh-TW" altLang="zh-TW" dirty="0"/>
              <a:t>新增按鈕，來新增石碑雕刻</a:t>
            </a:r>
            <a:r>
              <a:rPr lang="zh-TW" altLang="zh-TW" dirty="0" smtClean="0"/>
              <a:t>文字部分</a:t>
            </a:r>
            <a:r>
              <a:rPr lang="zh-TW" altLang="en-US" dirty="0" smtClean="0"/>
              <a:t>的紋理。</a:t>
            </a:r>
            <a:endParaRPr lang="zh-TW" altLang="en-US" dirty="0"/>
          </a:p>
        </p:txBody>
      </p:sp>
      <p:pic>
        <p:nvPicPr>
          <p:cNvPr id="4" name="圖片 3" descr="C:\Documents and Settings\Administrator\桌面\AR教學檔案\Blender\2011-09-04_23505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75235"/>
            <a:ext cx="5267960" cy="37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445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石碑正面貼圖及調整（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01952"/>
          </a:xfrm>
        </p:spPr>
        <p:txBody>
          <a:bodyPr/>
          <a:lstStyle/>
          <a:p>
            <a:r>
              <a:rPr lang="zh-TW" altLang="zh-TW" dirty="0"/>
              <a:t>一樣將材質類型改</a:t>
            </a:r>
            <a:r>
              <a:rPr lang="zh-TW" altLang="zh-TW" dirty="0" smtClean="0"/>
              <a:t>為</a:t>
            </a:r>
            <a:r>
              <a:rPr lang="zh-TW" altLang="en-US" dirty="0" smtClean="0"/>
              <a:t>「</a:t>
            </a:r>
            <a:r>
              <a:rPr lang="en-US" altLang="zh-TW" dirty="0" smtClean="0"/>
              <a:t>Image or Movie</a:t>
            </a:r>
            <a:r>
              <a:rPr lang="zh-TW" altLang="en-US" dirty="0" smtClean="0"/>
              <a:t>」（</a:t>
            </a:r>
            <a:r>
              <a:rPr lang="zh-TW" altLang="zh-TW" dirty="0" smtClean="0"/>
              <a:t>影像</a:t>
            </a:r>
            <a:r>
              <a:rPr lang="zh-TW" altLang="en-US" dirty="0" smtClean="0"/>
              <a:t>或影片）。如下面左方圖片所示。</a:t>
            </a:r>
            <a:endParaRPr lang="en-US" altLang="zh-TW" dirty="0" smtClean="0"/>
          </a:p>
          <a:p>
            <a:r>
              <a:rPr lang="zh-TW" altLang="en-US" dirty="0" smtClean="0"/>
              <a:t>到磁碟中，去找出</a:t>
            </a:r>
            <a:r>
              <a:rPr lang="zh-TW" altLang="zh-TW" dirty="0" smtClean="0"/>
              <a:t>石碑雕刻文字的影像</a:t>
            </a:r>
            <a:r>
              <a:rPr lang="zh-TW" altLang="en-US" dirty="0" smtClean="0"/>
              <a:t>。如下面右方圖片所示。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Blender\2011-09-04_23513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248472" cy="33620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57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Blender\2011-09-04_23533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99992" cy="3362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625486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石碑正面貼圖及調整（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06008"/>
          </a:xfrm>
        </p:spPr>
        <p:txBody>
          <a:bodyPr>
            <a:normAutofit fontScale="77500" lnSpcReduction="20000"/>
          </a:bodyPr>
          <a:lstStyle/>
          <a:p>
            <a:r>
              <a:rPr lang="zh-TW" altLang="zh-TW" dirty="0"/>
              <a:t>新增好之後的材質貼圖方式會跟第一張圖的狀況一樣</a:t>
            </a:r>
            <a:r>
              <a:rPr lang="zh-TW" altLang="zh-TW" dirty="0" smtClean="0"/>
              <a:t>，</a:t>
            </a:r>
            <a:r>
              <a:rPr lang="zh-TW" altLang="en-US" dirty="0" smtClean="0"/>
              <a:t>紋理素材</a:t>
            </a:r>
            <a:r>
              <a:rPr lang="zh-TW" altLang="zh-TW" dirty="0" smtClean="0"/>
              <a:t>圖片</a:t>
            </a:r>
            <a:r>
              <a:rPr lang="zh-TW" altLang="zh-TW" dirty="0"/>
              <a:t>在上方，其他方向面都會出現圖片延伸的</a:t>
            </a:r>
            <a:r>
              <a:rPr lang="zh-TW" altLang="zh-TW" dirty="0" smtClean="0"/>
              <a:t>狀態</a:t>
            </a:r>
            <a:r>
              <a:rPr lang="zh-TW" altLang="en-US" dirty="0" smtClean="0"/>
              <a:t>。如下面左方圖片</a:t>
            </a:r>
            <a:r>
              <a:rPr lang="zh-TW" altLang="en-US" sz="2400" dirty="0" smtClean="0"/>
              <a:t>中的紅色框框</a:t>
            </a:r>
            <a:r>
              <a:rPr lang="zh-TW" altLang="en-US" dirty="0" smtClean="0"/>
              <a:t>所示。</a:t>
            </a:r>
            <a:endParaRPr lang="en-US" altLang="zh-TW" dirty="0" smtClean="0"/>
          </a:p>
          <a:p>
            <a:r>
              <a:rPr lang="zh-TW" altLang="zh-TW" sz="2800" dirty="0" smtClean="0"/>
              <a:t>選擇</a:t>
            </a:r>
            <a:r>
              <a:rPr lang="zh-TW" altLang="en-US" sz="2800" dirty="0" smtClean="0"/>
              <a:t>「</a:t>
            </a:r>
            <a:r>
              <a:rPr lang="en-US" altLang="zh-TW" sz="2800" dirty="0" smtClean="0"/>
              <a:t>Image Mapping</a:t>
            </a:r>
            <a:r>
              <a:rPr lang="zh-TW" altLang="en-US" sz="2800" dirty="0" smtClean="0"/>
              <a:t>」（</a:t>
            </a:r>
            <a:r>
              <a:rPr lang="zh-TW" altLang="zh-TW" sz="2800" dirty="0" smtClean="0"/>
              <a:t>影像</a:t>
            </a:r>
            <a:r>
              <a:rPr lang="zh-TW" altLang="en-US" sz="2800" dirty="0" smtClean="0"/>
              <a:t>貼圖）標籤</a:t>
            </a:r>
            <a:r>
              <a:rPr lang="zh-TW" altLang="zh-TW" sz="2800" dirty="0" smtClean="0"/>
              <a:t>工具下的</a:t>
            </a:r>
            <a:r>
              <a:rPr lang="zh-TW" altLang="en-US" sz="2800" dirty="0" smtClean="0"/>
              <a:t>「</a:t>
            </a:r>
            <a:r>
              <a:rPr lang="en-US" altLang="zh-TW" sz="2800" dirty="0" smtClean="0"/>
              <a:t>Extension</a:t>
            </a:r>
            <a:r>
              <a:rPr lang="zh-TW" altLang="en-US" sz="2800" dirty="0" smtClean="0"/>
              <a:t>」（</a:t>
            </a:r>
            <a:r>
              <a:rPr lang="zh-TW" altLang="zh-TW" sz="2800" dirty="0" smtClean="0"/>
              <a:t>延伸</a:t>
            </a:r>
            <a:r>
              <a:rPr lang="zh-TW" altLang="en-US" sz="2800" dirty="0" smtClean="0"/>
              <a:t>）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「</a:t>
            </a:r>
            <a:r>
              <a:rPr lang="en-US" altLang="zh-TW" sz="2800" dirty="0" smtClean="0"/>
              <a:t>Extension</a:t>
            </a:r>
            <a:r>
              <a:rPr lang="zh-TW" altLang="en-US" sz="2800" dirty="0" smtClean="0"/>
              <a:t>」（</a:t>
            </a:r>
            <a:r>
              <a:rPr lang="zh-TW" altLang="zh-TW" sz="2800" dirty="0" smtClean="0"/>
              <a:t>延伸</a:t>
            </a:r>
            <a:r>
              <a:rPr lang="zh-TW" altLang="en-US" sz="2800" dirty="0" smtClean="0"/>
              <a:t>）</a:t>
            </a:r>
            <a:r>
              <a:rPr lang="zh-TW" altLang="zh-TW" sz="2800" dirty="0" smtClean="0"/>
              <a:t>更改為</a:t>
            </a:r>
            <a:r>
              <a:rPr lang="en-US" altLang="zh-TW" sz="2800" dirty="0" smtClean="0"/>
              <a:t>Clip Cube</a:t>
            </a:r>
            <a:r>
              <a:rPr lang="zh-TW" altLang="en-US" sz="2800" dirty="0" smtClean="0"/>
              <a:t>。如下面右方圖片中的紅色框框所示。</a:t>
            </a:r>
            <a:endParaRPr lang="en-US" altLang="zh-TW" sz="2800" dirty="0" smtClean="0"/>
          </a:p>
          <a:p>
            <a:r>
              <a:rPr lang="zh-TW" altLang="en-US" sz="2800" dirty="0" smtClean="0"/>
              <a:t>找不到「</a:t>
            </a:r>
            <a:r>
              <a:rPr lang="en-US" altLang="zh-TW" sz="2800" dirty="0" smtClean="0"/>
              <a:t>Image Mapping</a:t>
            </a:r>
            <a:r>
              <a:rPr lang="zh-TW" altLang="en-US" sz="2800" dirty="0" smtClean="0"/>
              <a:t>」該標籤時，請記得移動最右邊的捲軸，可找出來。</a:t>
            </a:r>
            <a:endParaRPr lang="zh-TW" altLang="zh-TW" sz="2800" dirty="0" smtClean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Blender\2011-09-04_23540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58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Blender\2011-09-05_00162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8" y="3861368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625486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石碑正面貼圖及調整（</a:t>
            </a:r>
            <a:r>
              <a:rPr lang="en-US" altLang="zh-TW" sz="3200" dirty="0" smtClean="0"/>
              <a:t>5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渲染之</a:t>
            </a:r>
            <a:r>
              <a:rPr lang="zh-TW" altLang="zh-TW" dirty="0" smtClean="0"/>
              <a:t>後</a:t>
            </a:r>
            <a:r>
              <a:rPr lang="zh-TW" altLang="zh-TW" dirty="0"/>
              <a:t>可以</a:t>
            </a:r>
            <a:r>
              <a:rPr lang="zh-TW" altLang="zh-TW" dirty="0" smtClean="0"/>
              <a:t>發現</a:t>
            </a:r>
            <a:r>
              <a:rPr lang="zh-TW" altLang="en-US" dirty="0" smtClean="0"/>
              <a:t>紋理</a:t>
            </a:r>
            <a:r>
              <a:rPr lang="zh-TW" altLang="zh-TW" dirty="0" smtClean="0"/>
              <a:t>延伸</a:t>
            </a:r>
            <a:r>
              <a:rPr lang="zh-TW" altLang="zh-TW" dirty="0"/>
              <a:t>的狀態不見了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再</a:t>
            </a:r>
            <a:r>
              <a:rPr lang="zh-TW" altLang="zh-TW" dirty="0" smtClean="0"/>
              <a:t>來</a:t>
            </a:r>
            <a:r>
              <a:rPr lang="zh-TW" altLang="zh-TW" dirty="0"/>
              <a:t>就是修改石碑</a:t>
            </a:r>
            <a:r>
              <a:rPr lang="zh-TW" altLang="zh-TW" dirty="0" smtClean="0"/>
              <a:t>文字位置</a:t>
            </a:r>
            <a:r>
              <a:rPr lang="zh-TW" altLang="en-US" dirty="0" smtClean="0"/>
              <a:t>的</a:t>
            </a:r>
            <a:r>
              <a:rPr lang="zh-TW" altLang="zh-TW" dirty="0" smtClean="0"/>
              <a:t>配置了</a:t>
            </a:r>
            <a:r>
              <a:rPr lang="zh-TW" altLang="en-US" dirty="0" smtClean="0"/>
              <a:t>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59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785" y="2492896"/>
            <a:ext cx="7264599" cy="430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837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３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４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１</a:t>
            </a:r>
            <a:r>
              <a:rPr lang="en-US" altLang="zh-TW" sz="3200" dirty="0" smtClean="0"/>
              <a:t> Blender</a:t>
            </a:r>
            <a:r>
              <a:rPr lang="zh-TW" altLang="en-US" sz="3200" dirty="0" smtClean="0"/>
              <a:t>安裝（</a:t>
            </a:r>
            <a:r>
              <a:rPr lang="en-US" altLang="zh-TW" sz="3200" dirty="0" smtClean="0"/>
              <a:t>3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478016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/>
              <a:t>看到下面左方圖片的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安裝精靈後（安裝精靈可引導使用者安裝），建議先關閉其他正在執行的程式，以免安裝過程產生問題。請</a:t>
            </a:r>
            <a:r>
              <a:rPr lang="zh-TW" altLang="zh-TW" dirty="0" smtClean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Next &gt;</a:t>
            </a:r>
            <a:r>
              <a:rPr lang="zh-TW" altLang="en-US" dirty="0" smtClean="0"/>
              <a:t>」</a:t>
            </a:r>
            <a:r>
              <a:rPr lang="zh-TW" altLang="zh-TW" dirty="0" smtClean="0"/>
              <a:t>進行下一步</a:t>
            </a:r>
            <a:r>
              <a:rPr lang="zh-TW" altLang="en-US" dirty="0" smtClean="0"/>
              <a:t>。</a:t>
            </a:r>
          </a:p>
          <a:p>
            <a:r>
              <a:rPr lang="zh-TW" altLang="en-US" dirty="0" smtClean="0"/>
              <a:t>在下面右方圖片的版權宣告頁面上，看一下宣告內容，沒問題的話請</a:t>
            </a:r>
            <a:r>
              <a:rPr lang="zh-TW" altLang="zh-TW" dirty="0" smtClean="0"/>
              <a:t>選擇</a:t>
            </a:r>
            <a:r>
              <a:rPr lang="zh-TW" altLang="en-US" dirty="0" smtClean="0"/>
              <a:t>「</a:t>
            </a:r>
            <a:r>
              <a:rPr lang="en-US" altLang="zh-TW" dirty="0" smtClean="0"/>
              <a:t>I Agree</a:t>
            </a:r>
            <a:r>
              <a:rPr lang="zh-TW" altLang="en-US" dirty="0" smtClean="0"/>
              <a:t>」</a:t>
            </a:r>
            <a:r>
              <a:rPr lang="zh-TW" altLang="zh-TW" dirty="0" smtClean="0"/>
              <a:t>並繼續安裝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Blender</a:t>
            </a:r>
            <a:r>
              <a:rPr lang="zh-TW" altLang="en-US" dirty="0" smtClean="0"/>
              <a:t>版權宣告的部份內容如下：「 </a:t>
            </a:r>
            <a:r>
              <a:rPr lang="en-US" altLang="zh-TW" dirty="0" smtClean="0"/>
              <a:t>This License Agreement for the Blender software (“License</a:t>
            </a:r>
            <a:r>
              <a:rPr lang="zh-TW" altLang="en-US" dirty="0" smtClean="0"/>
              <a:t>  </a:t>
            </a:r>
            <a:r>
              <a:rPr lang="en-US" altLang="zh-TW" dirty="0" smtClean="0"/>
              <a:t>Agreement”) is an agreement between </a:t>
            </a:r>
            <a:r>
              <a:rPr lang="en-US" altLang="zh-TW" dirty="0" err="1" smtClean="0"/>
              <a:t>Stichting</a:t>
            </a:r>
            <a:r>
              <a:rPr lang="en-US" altLang="zh-TW" dirty="0" smtClean="0"/>
              <a:t> Blender Foundation, </a:t>
            </a:r>
            <a:r>
              <a:rPr lang="zh-TW" altLang="en-US" dirty="0" smtClean="0"/>
              <a:t>  </a:t>
            </a:r>
            <a:r>
              <a:rPr lang="en-US" altLang="zh-TW" dirty="0" smtClean="0"/>
              <a:t>Amsterdam, the Netherlands (“BF”) and you (either an individual or a </a:t>
            </a:r>
            <a:r>
              <a:rPr lang="zh-TW" altLang="en-US" dirty="0" smtClean="0"/>
              <a:t>  </a:t>
            </a:r>
            <a:r>
              <a:rPr lang="en-US" altLang="zh-TW" dirty="0" smtClean="0"/>
              <a:t>legal entity) (“You”) with respect to the software product which this </a:t>
            </a:r>
            <a:r>
              <a:rPr lang="zh-TW" altLang="en-US" dirty="0" smtClean="0"/>
              <a:t> </a:t>
            </a:r>
            <a:r>
              <a:rPr lang="en-US" altLang="zh-TW" dirty="0" smtClean="0"/>
              <a:t>License Agreement accompanies (the “Software”).</a:t>
            </a:r>
            <a:r>
              <a:rPr lang="zh-TW" altLang="en-US" dirty="0" smtClean="0"/>
              <a:t>　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 descr="C:\Documents and Settings\Administrator\桌面\AR教學檔案\Blender\2011-09-04_01583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" y="3933376"/>
            <a:ext cx="43200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C:\Documents and Settings\Administrator\桌面\AR教學檔案\Blender\2011-09-04_01585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8" y="3933056"/>
            <a:ext cx="4320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石碑正面貼圖及調整（</a:t>
            </a:r>
            <a:r>
              <a:rPr lang="en-US" altLang="zh-TW" sz="3200" dirty="0" smtClean="0"/>
              <a:t>6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01952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選擇</a:t>
            </a:r>
            <a:r>
              <a:rPr lang="zh-TW" altLang="en-US" dirty="0" smtClean="0"/>
              <a:t>「</a:t>
            </a:r>
            <a:r>
              <a:rPr lang="en-US" altLang="zh-TW" dirty="0" smtClean="0"/>
              <a:t>Mapping</a:t>
            </a:r>
            <a:r>
              <a:rPr lang="zh-TW" altLang="en-US" dirty="0" smtClean="0"/>
              <a:t>」（貼</a:t>
            </a:r>
            <a:r>
              <a:rPr lang="zh-TW" altLang="zh-TW" dirty="0" smtClean="0"/>
              <a:t>圖</a:t>
            </a:r>
            <a:r>
              <a:rPr lang="zh-TW" altLang="en-US" dirty="0" smtClean="0"/>
              <a:t>）標籤</a:t>
            </a:r>
            <a:r>
              <a:rPr lang="zh-TW" altLang="zh-TW" dirty="0" smtClean="0"/>
              <a:t>工具</a:t>
            </a:r>
            <a:r>
              <a:rPr lang="zh-TW" altLang="zh-TW" dirty="0"/>
              <a:t>下</a:t>
            </a:r>
            <a:r>
              <a:rPr lang="zh-TW" altLang="zh-TW" dirty="0" smtClean="0"/>
              <a:t>的</a:t>
            </a:r>
            <a:r>
              <a:rPr lang="zh-TW" altLang="en-US" dirty="0" smtClean="0"/>
              <a:t>「</a:t>
            </a:r>
            <a:r>
              <a:rPr lang="en-US" altLang="zh-TW" dirty="0" smtClean="0"/>
              <a:t>Projection</a:t>
            </a:r>
            <a:r>
              <a:rPr lang="zh-TW" altLang="en-US" dirty="0" smtClean="0"/>
              <a:t>」</a:t>
            </a:r>
            <a:r>
              <a:rPr lang="en-US" altLang="zh-TW" dirty="0" smtClean="0"/>
              <a:t> </a:t>
            </a:r>
            <a:r>
              <a:rPr lang="zh-TW" altLang="en-US" dirty="0" smtClean="0"/>
              <a:t>（</a:t>
            </a:r>
            <a:r>
              <a:rPr lang="zh-TW" altLang="zh-TW" dirty="0" smtClean="0"/>
              <a:t>投影</a:t>
            </a:r>
            <a:r>
              <a:rPr lang="zh-TW" altLang="en-US" dirty="0" smtClean="0"/>
              <a:t>）</a:t>
            </a:r>
            <a:r>
              <a:rPr lang="zh-TW" altLang="zh-TW" dirty="0" smtClean="0"/>
              <a:t>的</a:t>
            </a:r>
            <a:r>
              <a:rPr lang="en-US" altLang="zh-TW" dirty="0"/>
              <a:t>X</a:t>
            </a:r>
            <a:r>
              <a:rPr lang="zh-TW" altLang="zh-TW" dirty="0" smtClean="0"/>
              <a:t>軸</a:t>
            </a:r>
            <a:r>
              <a:rPr lang="zh-TW" altLang="en-US" dirty="0" smtClean="0"/>
              <a:t>的內容值</a:t>
            </a:r>
            <a:r>
              <a:rPr lang="zh-TW" altLang="zh-TW" dirty="0" smtClean="0"/>
              <a:t>，</a:t>
            </a:r>
            <a:r>
              <a:rPr lang="zh-TW" altLang="zh-TW" dirty="0"/>
              <a:t>確認是否為</a:t>
            </a:r>
            <a:r>
              <a:rPr lang="en-US" altLang="zh-TW" dirty="0" smtClean="0"/>
              <a:t>X</a:t>
            </a:r>
            <a:r>
              <a:rPr lang="zh-TW" altLang="en-US" dirty="0" smtClean="0"/>
              <a:t>。如下面左方圖片所示。</a:t>
            </a:r>
            <a:endParaRPr lang="en-US" altLang="zh-TW" dirty="0" smtClean="0"/>
          </a:p>
          <a:p>
            <a:r>
              <a:rPr lang="zh-TW" altLang="zh-TW" dirty="0" smtClean="0"/>
              <a:t>選擇</a:t>
            </a:r>
            <a:r>
              <a:rPr lang="zh-TW" altLang="en-US" dirty="0" smtClean="0"/>
              <a:t>「</a:t>
            </a:r>
            <a:r>
              <a:rPr lang="en-US" altLang="zh-TW" dirty="0" smtClean="0"/>
              <a:t>Mapping</a:t>
            </a:r>
            <a:r>
              <a:rPr lang="zh-TW" altLang="en-US" dirty="0" smtClean="0"/>
              <a:t>」（貼</a:t>
            </a:r>
            <a:r>
              <a:rPr lang="zh-TW" altLang="zh-TW" dirty="0" smtClean="0"/>
              <a:t>圖</a:t>
            </a:r>
            <a:r>
              <a:rPr lang="zh-TW" altLang="en-US" dirty="0" smtClean="0"/>
              <a:t>）標籤</a:t>
            </a:r>
            <a:r>
              <a:rPr lang="zh-TW" altLang="zh-TW" dirty="0" smtClean="0"/>
              <a:t>工具下的</a:t>
            </a:r>
            <a:r>
              <a:rPr lang="zh-TW" altLang="en-US" dirty="0" smtClean="0"/>
              <a:t>「</a:t>
            </a:r>
            <a:r>
              <a:rPr lang="en-US" altLang="zh-TW" dirty="0" smtClean="0"/>
              <a:t>Projection</a:t>
            </a:r>
            <a:r>
              <a:rPr lang="zh-TW" altLang="en-US" dirty="0" smtClean="0"/>
              <a:t>」</a:t>
            </a:r>
            <a:r>
              <a:rPr lang="en-US" altLang="zh-TW" dirty="0" smtClean="0"/>
              <a:t> </a:t>
            </a:r>
            <a:r>
              <a:rPr lang="zh-TW" altLang="en-US" dirty="0" smtClean="0"/>
              <a:t>（</a:t>
            </a:r>
            <a:r>
              <a:rPr lang="zh-TW" altLang="zh-TW" dirty="0" smtClean="0"/>
              <a:t>投影</a:t>
            </a:r>
            <a:r>
              <a:rPr lang="zh-TW" altLang="en-US" dirty="0" smtClean="0"/>
              <a:t>）</a:t>
            </a:r>
            <a:r>
              <a:rPr lang="zh-TW" altLang="zh-TW" dirty="0" smtClean="0"/>
              <a:t>的</a:t>
            </a:r>
            <a:r>
              <a:rPr lang="en-US" altLang="zh-TW" dirty="0" smtClean="0"/>
              <a:t>Y</a:t>
            </a:r>
            <a:r>
              <a:rPr lang="zh-TW" altLang="zh-TW" dirty="0" smtClean="0"/>
              <a:t>軸，</a:t>
            </a:r>
            <a:r>
              <a:rPr lang="zh-TW" altLang="en-US" dirty="0" smtClean="0"/>
              <a:t>內容值</a:t>
            </a:r>
            <a:r>
              <a:rPr lang="zh-TW" altLang="zh-TW" dirty="0" smtClean="0"/>
              <a:t>修改為</a:t>
            </a:r>
            <a:r>
              <a:rPr lang="en-US" altLang="zh-TW" dirty="0" smtClean="0"/>
              <a:t>Z</a:t>
            </a:r>
            <a:r>
              <a:rPr lang="zh-TW" altLang="en-US" dirty="0" smtClean="0"/>
              <a:t>。如下面右方圖片所示。</a:t>
            </a:r>
            <a:endParaRPr lang="zh-TW" altLang="zh-TW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Blender\2011-09-05_05034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" y="3501368"/>
            <a:ext cx="432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60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Blender\2011-09-05_05071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8" y="3501368"/>
            <a:ext cx="4320000" cy="32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83793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石碑正面貼圖及調整（</a:t>
            </a:r>
            <a:r>
              <a:rPr lang="en-US" altLang="zh-TW" sz="3200" dirty="0" smtClean="0"/>
              <a:t>7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334000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dirty="0" smtClean="0"/>
              <a:t>選擇</a:t>
            </a:r>
            <a:r>
              <a:rPr lang="zh-TW" altLang="en-US" dirty="0" smtClean="0"/>
              <a:t>「</a:t>
            </a:r>
            <a:r>
              <a:rPr lang="en-US" altLang="zh-TW" dirty="0" smtClean="0"/>
              <a:t>Mapping</a:t>
            </a:r>
            <a:r>
              <a:rPr lang="zh-TW" altLang="en-US" dirty="0" smtClean="0"/>
              <a:t>」（貼</a:t>
            </a:r>
            <a:r>
              <a:rPr lang="zh-TW" altLang="zh-TW" dirty="0" smtClean="0"/>
              <a:t>圖</a:t>
            </a:r>
            <a:r>
              <a:rPr lang="zh-TW" altLang="en-US" dirty="0" smtClean="0"/>
              <a:t>）標籤</a:t>
            </a:r>
            <a:r>
              <a:rPr lang="zh-TW" altLang="zh-TW" dirty="0" smtClean="0"/>
              <a:t>工具</a:t>
            </a:r>
            <a:r>
              <a:rPr lang="zh-TW" altLang="zh-TW" dirty="0"/>
              <a:t>下</a:t>
            </a:r>
            <a:r>
              <a:rPr lang="zh-TW" altLang="zh-TW" dirty="0" smtClean="0"/>
              <a:t>的</a:t>
            </a:r>
            <a:r>
              <a:rPr lang="zh-TW" altLang="en-US" dirty="0" smtClean="0"/>
              <a:t>「</a:t>
            </a:r>
            <a:r>
              <a:rPr lang="en-US" altLang="zh-TW" dirty="0" smtClean="0"/>
              <a:t>Projection</a:t>
            </a:r>
            <a:r>
              <a:rPr lang="zh-TW" altLang="en-US" dirty="0" smtClean="0"/>
              <a:t>」</a:t>
            </a:r>
            <a:r>
              <a:rPr lang="en-US" altLang="zh-TW" dirty="0" smtClean="0"/>
              <a:t> </a:t>
            </a:r>
            <a:r>
              <a:rPr lang="zh-TW" altLang="en-US" dirty="0" smtClean="0"/>
              <a:t>（</a:t>
            </a:r>
            <a:r>
              <a:rPr lang="zh-TW" altLang="zh-TW" dirty="0" smtClean="0"/>
              <a:t>投影</a:t>
            </a:r>
            <a:r>
              <a:rPr lang="zh-TW" altLang="en-US" dirty="0" smtClean="0"/>
              <a:t>）</a:t>
            </a:r>
            <a:r>
              <a:rPr lang="zh-TW" altLang="zh-TW" dirty="0" smtClean="0"/>
              <a:t>的</a:t>
            </a:r>
            <a:r>
              <a:rPr lang="en-US" altLang="zh-TW" dirty="0" smtClean="0"/>
              <a:t>Z</a:t>
            </a:r>
            <a:r>
              <a:rPr lang="zh-TW" altLang="zh-TW" dirty="0" smtClean="0"/>
              <a:t>軸，</a:t>
            </a:r>
            <a:r>
              <a:rPr lang="zh-TW" altLang="en-US" dirty="0" smtClean="0"/>
              <a:t>內容值</a:t>
            </a:r>
            <a:r>
              <a:rPr lang="zh-TW" altLang="zh-TW" dirty="0" smtClean="0"/>
              <a:t>確認</a:t>
            </a:r>
            <a:r>
              <a:rPr lang="zh-TW" altLang="zh-TW" dirty="0"/>
              <a:t>是否為</a:t>
            </a:r>
            <a:r>
              <a:rPr lang="en-US" altLang="zh-TW" dirty="0" smtClean="0"/>
              <a:t>None</a:t>
            </a:r>
            <a:r>
              <a:rPr lang="zh-TW" altLang="en-US" dirty="0" smtClean="0"/>
              <a:t>。如下面左方圖片所示。</a:t>
            </a:r>
            <a:endParaRPr lang="en-US" altLang="zh-TW" dirty="0" smtClean="0"/>
          </a:p>
          <a:p>
            <a:r>
              <a:rPr lang="zh-TW" altLang="en-US" dirty="0" smtClean="0"/>
              <a:t>以上三個軸的設定，是要調整紋理貼圖要貼在哪一個面。先按「</a:t>
            </a:r>
            <a:r>
              <a:rPr lang="en-US" altLang="zh-TW" dirty="0" smtClean="0"/>
              <a:t>F</a:t>
            </a:r>
            <a:r>
              <a:rPr lang="zh-TW" altLang="en-US" dirty="0" smtClean="0"/>
              <a:t>１２」渲染，以觀看現階段設計的結果。如下面右方圖片所示。</a:t>
            </a:r>
            <a:endParaRPr lang="en-US" altLang="zh-TW" dirty="0" smtClean="0"/>
          </a:p>
          <a:p>
            <a:r>
              <a:rPr lang="zh-TW" altLang="zh-TW" dirty="0" smtClean="0"/>
              <a:t>設定好石碑雕刻文字後，</a:t>
            </a:r>
            <a:r>
              <a:rPr lang="zh-TW" altLang="en-US" dirty="0" smtClean="0"/>
              <a:t>下一步，</a:t>
            </a:r>
            <a:r>
              <a:rPr lang="zh-TW" altLang="zh-TW" dirty="0" smtClean="0"/>
              <a:t>再修改一下燈光亮度即可完成石碑製作</a:t>
            </a:r>
            <a:r>
              <a:rPr lang="zh-TW" altLang="en-US" dirty="0" smtClean="0"/>
              <a:t>。</a:t>
            </a:r>
            <a:endParaRPr lang="zh-TW" altLang="zh-TW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Blender\2011-09-05_05123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" y="3861048"/>
            <a:ext cx="4320000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61</a:t>
            </a:fld>
            <a:endParaRPr lang="zh-TW" altLang="en-US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488" y="3717032"/>
            <a:ext cx="4320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44500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石碑上的燈光調整（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sz="2400" dirty="0"/>
              <a:t>利用小鍵盤的</a:t>
            </a:r>
            <a:r>
              <a:rPr lang="zh-TW" altLang="zh-TW" sz="2400" dirty="0" smtClean="0"/>
              <a:t>【</a:t>
            </a:r>
            <a:r>
              <a:rPr lang="zh-TW" altLang="en-US" sz="2400" dirty="0" smtClean="0"/>
              <a:t>７</a:t>
            </a:r>
            <a:r>
              <a:rPr lang="zh-TW" altLang="zh-TW" sz="2400" dirty="0" smtClean="0"/>
              <a:t>】</a:t>
            </a:r>
            <a:r>
              <a:rPr lang="zh-TW" altLang="zh-TW" sz="2400" dirty="0"/>
              <a:t>將畫面切換為俯視</a:t>
            </a:r>
            <a:r>
              <a:rPr lang="zh-TW" altLang="zh-TW" sz="2400" dirty="0" smtClean="0"/>
              <a:t>圖</a:t>
            </a:r>
            <a:r>
              <a:rPr lang="zh-TW" altLang="en-US" sz="2400" dirty="0" smtClean="0"/>
              <a:t>（</a:t>
            </a:r>
            <a:r>
              <a:rPr lang="en-US" altLang="zh-TW" sz="2400" dirty="0" err="1" smtClean="0"/>
              <a:t>Topview</a:t>
            </a:r>
            <a:r>
              <a:rPr lang="zh-TW" altLang="en-US" sz="2400" dirty="0" smtClean="0"/>
              <a:t>）</a:t>
            </a:r>
            <a:r>
              <a:rPr lang="zh-TW" altLang="zh-TW" sz="2400" dirty="0" smtClean="0"/>
              <a:t>，</a:t>
            </a:r>
            <a:r>
              <a:rPr lang="zh-TW" altLang="zh-TW" sz="2400" dirty="0"/>
              <a:t>並再選擇燈泡物件後</a:t>
            </a:r>
            <a:r>
              <a:rPr lang="zh-TW" altLang="zh-TW" sz="2400" dirty="0" smtClean="0"/>
              <a:t>選擇</a:t>
            </a:r>
            <a:r>
              <a:rPr lang="zh-TW" altLang="en-US" sz="2400" dirty="0" smtClean="0"/>
              <a:t>「</a:t>
            </a:r>
            <a:r>
              <a:rPr lang="en-US" altLang="zh-TW" sz="2400" dirty="0" smtClean="0"/>
              <a:t>Object Data</a:t>
            </a:r>
            <a:r>
              <a:rPr lang="zh-TW" altLang="en-US" sz="2400" dirty="0" smtClean="0"/>
              <a:t>」（</a:t>
            </a:r>
            <a:r>
              <a:rPr lang="zh-TW" altLang="zh-TW" sz="2400" dirty="0" smtClean="0"/>
              <a:t>物件資</a:t>
            </a:r>
            <a:r>
              <a:rPr lang="zh-TW" altLang="en-US" sz="2400" dirty="0" smtClean="0"/>
              <a:t>料）</a:t>
            </a:r>
            <a:r>
              <a:rPr lang="zh-TW" altLang="zh-TW" sz="2400" dirty="0" smtClean="0"/>
              <a:t>，</a:t>
            </a:r>
            <a:r>
              <a:rPr lang="zh-TW" altLang="zh-TW" sz="2400" dirty="0"/>
              <a:t>將燈泡物件</a:t>
            </a:r>
            <a:r>
              <a:rPr lang="zh-TW" altLang="zh-TW" sz="2400" dirty="0" smtClean="0"/>
              <a:t>的</a:t>
            </a:r>
            <a:r>
              <a:rPr lang="zh-TW" altLang="en-US" sz="2400" dirty="0" smtClean="0"/>
              <a:t>「</a:t>
            </a:r>
            <a:r>
              <a:rPr lang="en-US" altLang="zh-TW" sz="2400" dirty="0" smtClean="0"/>
              <a:t>Energy</a:t>
            </a:r>
            <a:r>
              <a:rPr lang="zh-TW" altLang="en-US" sz="2400" dirty="0" smtClean="0"/>
              <a:t>」（</a:t>
            </a:r>
            <a:r>
              <a:rPr lang="zh-TW" altLang="zh-TW" sz="2400" dirty="0" smtClean="0"/>
              <a:t>能</a:t>
            </a:r>
            <a:r>
              <a:rPr lang="zh-TW" altLang="en-US" sz="2400" dirty="0" smtClean="0"/>
              <a:t>量）</a:t>
            </a:r>
            <a:r>
              <a:rPr lang="zh-TW" altLang="zh-TW" sz="2400" dirty="0" smtClean="0"/>
              <a:t>增強</a:t>
            </a:r>
            <a:r>
              <a:rPr lang="zh-TW" altLang="en-US" sz="2400" dirty="0" smtClean="0"/>
              <a:t>。</a:t>
            </a:r>
            <a:endParaRPr lang="zh-TW" altLang="zh-TW" sz="2400" dirty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Blender\2011-09-05_05241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55" y="2728679"/>
            <a:ext cx="5266690" cy="37966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326126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石碑上的燈光調整（</a:t>
            </a:r>
            <a:r>
              <a:rPr lang="en-US" altLang="zh-TW" sz="3200" dirty="0" smtClean="0"/>
              <a:t>2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998440" cy="1973960"/>
          </a:xfrm>
        </p:spPr>
        <p:txBody>
          <a:bodyPr>
            <a:normAutofit lnSpcReduction="10000"/>
          </a:bodyPr>
          <a:lstStyle/>
          <a:p>
            <a:r>
              <a:rPr lang="zh-TW" altLang="zh-TW" dirty="0"/>
              <a:t>將燈泡物件</a:t>
            </a:r>
            <a:r>
              <a:rPr lang="zh-TW" altLang="zh-TW" dirty="0" smtClean="0"/>
              <a:t>的</a:t>
            </a:r>
            <a:r>
              <a:rPr lang="zh-TW" altLang="en-US" dirty="0" smtClean="0"/>
              <a:t>「</a:t>
            </a:r>
            <a:r>
              <a:rPr lang="en-US" altLang="zh-TW" dirty="0" smtClean="0"/>
              <a:t>Energy</a:t>
            </a:r>
            <a:r>
              <a:rPr lang="zh-TW" altLang="en-US" dirty="0" smtClean="0"/>
              <a:t>」</a:t>
            </a:r>
            <a:r>
              <a:rPr lang="zh-TW" altLang="zh-TW" dirty="0" smtClean="0"/>
              <a:t>數值</a:t>
            </a:r>
            <a:r>
              <a:rPr lang="zh-TW" altLang="zh-TW" dirty="0"/>
              <a:t>調高之後，即可完成石碑的製作</a:t>
            </a:r>
            <a:r>
              <a:rPr lang="zh-TW" altLang="zh-TW" dirty="0" smtClean="0"/>
              <a:t>。此範例</a:t>
            </a:r>
            <a:r>
              <a:rPr lang="zh-TW" altLang="en-US" dirty="0" smtClean="0"/>
              <a:t>「</a:t>
            </a:r>
            <a:r>
              <a:rPr lang="en-US" altLang="zh-TW" dirty="0" smtClean="0"/>
              <a:t>Energy</a:t>
            </a:r>
            <a:r>
              <a:rPr lang="zh-TW" altLang="en-US" dirty="0" smtClean="0"/>
              <a:t>」</a:t>
            </a:r>
            <a:r>
              <a:rPr lang="zh-TW" altLang="zh-TW" dirty="0" smtClean="0"/>
              <a:t>數值</a:t>
            </a:r>
            <a:r>
              <a:rPr lang="zh-TW" altLang="zh-TW" dirty="0"/>
              <a:t>為</a:t>
            </a:r>
            <a:r>
              <a:rPr lang="zh-TW" altLang="zh-TW" dirty="0" smtClean="0"/>
              <a:t>：</a:t>
            </a:r>
            <a:r>
              <a:rPr lang="zh-TW" altLang="en-US" dirty="0" smtClean="0"/>
              <a:t>４。如右方圖片所示。下面圖片則為調高「</a:t>
            </a:r>
            <a:r>
              <a:rPr lang="en-US" altLang="zh-TW" dirty="0" smtClean="0"/>
              <a:t>Energy</a:t>
            </a:r>
            <a:r>
              <a:rPr lang="zh-TW" altLang="en-US" dirty="0" smtClean="0"/>
              <a:t>」之後的結果。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63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980728"/>
            <a:ext cx="2672951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32560"/>
            <a:ext cx="5800799" cy="345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984882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06219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zh-TW" altLang="zh-TW" dirty="0" smtClean="0"/>
              <a:t>３D模型通常用電腦來製作顯示。將真實或虛擬的物體以一組三維空間中的點使用三角型、直線或曲線連結來表示。</a:t>
            </a:r>
          </a:p>
          <a:p>
            <a:pPr lvl="0"/>
            <a:r>
              <a:rPr lang="zh-TW" altLang="zh-TW" dirty="0" smtClean="0"/>
              <a:t>３D模型可廣泛應用在電影、醫療以及建築。</a:t>
            </a:r>
          </a:p>
          <a:p>
            <a:pPr lvl="0"/>
            <a:r>
              <a:rPr lang="zh-TW" altLang="zh-TW" dirty="0" smtClean="0"/>
              <a:t>三維模型本身只是個骨架，其表面的呈現則需要紋理與材質的提供。</a:t>
            </a:r>
          </a:p>
          <a:p>
            <a:pPr lvl="0"/>
            <a:r>
              <a:rPr lang="zh-TW" altLang="zh-TW" dirty="0" smtClean="0"/>
              <a:t>３DS MAX是目前全世界使用者最多的３D設計軟體之一，提供驚奇的創造力工具組，加速的繪圖核心，整合的３D建模、動畫、算圖、合成工具，讓你能能創造出高品質的３D作品。</a:t>
            </a:r>
          </a:p>
          <a:p>
            <a:pPr lvl="0"/>
            <a:r>
              <a:rPr lang="zh-TW" altLang="zh-TW" dirty="0" smtClean="0"/>
              <a:t>３DS MAX</a:t>
            </a:r>
            <a:r>
              <a:rPr lang="en-US" altLang="zh-TW" dirty="0" smtClean="0"/>
              <a:t> </a:t>
            </a:r>
            <a:r>
              <a:rPr lang="zh-TW" altLang="en-US" dirty="0" smtClean="0"/>
              <a:t>石碑</a:t>
            </a:r>
            <a:r>
              <a:rPr lang="zh-TW" altLang="zh-TW" dirty="0" smtClean="0"/>
              <a:t>３D</a:t>
            </a:r>
            <a:r>
              <a:rPr lang="zh-TW" altLang="en-US" dirty="0" smtClean="0"/>
              <a:t>建模流程：</a:t>
            </a:r>
            <a:endParaRPr lang="zh-TW" altLang="zh-TW" dirty="0" smtClean="0"/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403648" y="5589240"/>
            <a:ext cx="6444208" cy="861816"/>
            <a:chOff x="1251652" y="4572008"/>
            <a:chExt cx="6050327" cy="792088"/>
          </a:xfrm>
        </p:grpSpPr>
        <p:sp>
          <p:nvSpPr>
            <p:cNvPr id="6" name="矩形 5"/>
            <p:cNvSpPr/>
            <p:nvPr/>
          </p:nvSpPr>
          <p:spPr>
            <a:xfrm>
              <a:off x="1251652" y="4572008"/>
              <a:ext cx="1656184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/>
                <a:t>繪</a:t>
              </a:r>
              <a:r>
                <a:rPr lang="zh-TW" altLang="zh-TW" sz="1600" dirty="0" smtClean="0"/>
                <a:t>出石碑的長方體</a:t>
              </a:r>
              <a:r>
                <a:rPr lang="zh-TW" altLang="en-US" sz="1600" dirty="0" smtClean="0"/>
                <a:t>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39884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設定材質球。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單箭頭接點 7"/>
            <p:cNvCxnSpPr>
              <a:stCxn id="7" idx="3"/>
            </p:cNvCxnSpPr>
            <p:nvPr/>
          </p:nvCxnSpPr>
          <p:spPr>
            <a:xfrm flipV="1">
              <a:off x="5069731" y="4959692"/>
              <a:ext cx="502401" cy="83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直線單箭頭接點 8"/>
            <p:cNvCxnSpPr>
              <a:stCxn id="6" idx="3"/>
              <a:endCxn id="7" idx="1"/>
            </p:cNvCxnSpPr>
            <p:nvPr/>
          </p:nvCxnSpPr>
          <p:spPr>
            <a:xfrm>
              <a:off x="2907836" y="4968052"/>
              <a:ext cx="43204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5572132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各面貼圖。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zh-TW" altLang="zh-TW" dirty="0" smtClean="0"/>
              <a:t>免費３D建模軟體有Blender以及Google SketchUp。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Google SketchUp是Google推出的免費３D繪圖軟體。</a:t>
            </a:r>
          </a:p>
          <a:p>
            <a:pPr lvl="0"/>
            <a:r>
              <a:rPr lang="zh-TW" altLang="zh-TW" dirty="0" smtClean="0"/>
              <a:t>Google SketchUp上手容易，使用者可以在很短的時間學會如何使用。</a:t>
            </a:r>
          </a:p>
          <a:p>
            <a:pPr lvl="0"/>
            <a:r>
              <a:rPr lang="zh-TW" altLang="zh-TW" dirty="0" smtClean="0"/>
              <a:t>Google SketchUp Pro則是付費的專業版。</a:t>
            </a:r>
          </a:p>
          <a:p>
            <a:pPr lvl="0"/>
            <a:r>
              <a:rPr lang="zh-TW" altLang="zh-TW" dirty="0" smtClean="0"/>
              <a:t>Google SketchUp </a:t>
            </a:r>
            <a:r>
              <a:rPr lang="zh-TW" altLang="en-US" dirty="0" smtClean="0"/>
              <a:t>石碑</a:t>
            </a:r>
            <a:r>
              <a:rPr lang="zh-TW" altLang="zh-TW" dirty="0" smtClean="0"/>
              <a:t>３D</a:t>
            </a:r>
            <a:r>
              <a:rPr lang="zh-TW" altLang="en-US" dirty="0" smtClean="0"/>
              <a:t>建模流程：</a:t>
            </a:r>
            <a:endParaRPr lang="zh-TW" altLang="zh-TW" dirty="0" smtClean="0"/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440160" y="5231480"/>
            <a:ext cx="6444208" cy="861816"/>
            <a:chOff x="1251652" y="4572008"/>
            <a:chExt cx="6050327" cy="792088"/>
          </a:xfrm>
        </p:grpSpPr>
        <p:sp>
          <p:nvSpPr>
            <p:cNvPr id="6" name="矩形 5"/>
            <p:cNvSpPr/>
            <p:nvPr/>
          </p:nvSpPr>
          <p:spPr>
            <a:xfrm>
              <a:off x="1251652" y="4572008"/>
              <a:ext cx="1656184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zh-TW" sz="1600" dirty="0" smtClean="0"/>
                <a:t>畫出石碑的長方體</a:t>
              </a:r>
              <a:r>
                <a:rPr lang="zh-TW" altLang="en-US" sz="1600" dirty="0" smtClean="0"/>
                <a:t>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339884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建立貼圖素材。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單箭頭接點 7"/>
            <p:cNvCxnSpPr>
              <a:stCxn id="7" idx="3"/>
            </p:cNvCxnSpPr>
            <p:nvPr/>
          </p:nvCxnSpPr>
          <p:spPr>
            <a:xfrm flipV="1">
              <a:off x="5069731" y="4959692"/>
              <a:ext cx="502401" cy="83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直線單箭頭接點 8"/>
            <p:cNvCxnSpPr>
              <a:stCxn id="6" idx="3"/>
              <a:endCxn id="7" idx="1"/>
            </p:cNvCxnSpPr>
            <p:nvPr/>
          </p:nvCxnSpPr>
          <p:spPr>
            <a:xfrm>
              <a:off x="2907836" y="4968052"/>
              <a:ext cx="43204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5572132" y="4572008"/>
              <a:ext cx="1729847" cy="79208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各面貼圖及調整。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66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9901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zh-TW" altLang="zh-TW" dirty="0" smtClean="0"/>
              <a:t>Blender 是開放原始碼的免費自由軟體，建模、動畫功能都十分完整。軟體的更新、維護由Blender負責。</a:t>
            </a:r>
          </a:p>
          <a:p>
            <a:pPr lvl="0"/>
            <a:r>
              <a:rPr lang="zh-TW" altLang="zh-TW" dirty="0" smtClean="0"/>
              <a:t>Blender程式寫作精鍊、檔案小、使用系統資源少、執行速度快、更是免費的軟體。適合用來做為第一線作業的３D軟體及個人使用。</a:t>
            </a:r>
          </a:p>
          <a:p>
            <a:pPr lvl="0"/>
            <a:r>
              <a:rPr lang="zh-TW" altLang="zh-TW" dirty="0" smtClean="0"/>
              <a:t>Blender對中文的支持度有待加強，檔案資料夾路徑及檔名請避免用中文命名。</a:t>
            </a:r>
          </a:p>
          <a:p>
            <a:pPr lvl="0"/>
            <a:r>
              <a:rPr lang="zh-TW" altLang="zh-TW" dirty="0" smtClean="0"/>
              <a:t>Blender採用OpenGL繪製整個界面</a:t>
            </a:r>
            <a:r>
              <a:rPr lang="zh-TW" altLang="en-US" dirty="0" smtClean="0"/>
              <a:t>。並廣泛支援</a:t>
            </a:r>
            <a:r>
              <a:rPr lang="zh-TW" altLang="zh-TW" dirty="0" smtClean="0"/>
              <a:t>主要作業系統。</a:t>
            </a:r>
          </a:p>
          <a:p>
            <a:pPr lvl="0"/>
            <a:r>
              <a:rPr lang="zh-TW" altLang="zh-TW" dirty="0" smtClean="0"/>
              <a:t>Blender的操作，除了使用滑鼠外，視個人使用習慣，也可使用鍵盤快速鍵來操作，以增進工作效率。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Blender</a:t>
            </a:r>
            <a:r>
              <a:rPr lang="zh-TW" altLang="en-US" dirty="0" smtClean="0"/>
              <a:t>快速鍵的操作有些可利用</a:t>
            </a:r>
            <a:r>
              <a:rPr lang="zh-TW" altLang="zh-TW" dirty="0" smtClean="0"/>
              <a:t>了右邊小鍵盤</a:t>
            </a:r>
            <a:r>
              <a:rPr lang="zh-TW" altLang="en-US" dirty="0" smtClean="0"/>
              <a:t>（</a:t>
            </a:r>
            <a:r>
              <a:rPr lang="zh-TW" altLang="zh-TW" dirty="0" smtClean="0"/>
              <a:t>數字鍵</a:t>
            </a:r>
            <a:r>
              <a:rPr lang="zh-TW" altLang="en-US" dirty="0" smtClean="0"/>
              <a:t>）來</a:t>
            </a:r>
            <a:r>
              <a:rPr lang="zh-TW" altLang="zh-TW" dirty="0" smtClean="0"/>
              <a:t>操作</a:t>
            </a:r>
            <a:r>
              <a:rPr lang="zh-TW" altLang="en-US" dirty="0" smtClean="0"/>
              <a:t>。（此時</a:t>
            </a:r>
            <a:r>
              <a:rPr lang="en-US" altLang="zh-TW" dirty="0" smtClean="0"/>
              <a:t>Num Lock</a:t>
            </a:r>
            <a:r>
              <a:rPr lang="zh-TW" altLang="en-US" dirty="0" smtClean="0"/>
              <a:t>不要鎖定，即</a:t>
            </a:r>
            <a:r>
              <a:rPr lang="en-US" altLang="zh-TW" dirty="0" smtClean="0"/>
              <a:t>Num Lock</a:t>
            </a:r>
            <a:r>
              <a:rPr lang="zh-TW" altLang="en-US" dirty="0" smtClean="0"/>
              <a:t>燈號不亮，在非數字狀態）。鍵盤右方數字鍵盤上的這些快速鍵，因在非數字狀態才有作用，所以不適用於鍵盤上方的數字鍵，按鍵盤上方的數字盤是不會有作用的。</a:t>
            </a:r>
          </a:p>
          <a:p>
            <a:r>
              <a:rPr lang="zh-TW" altLang="en-US" dirty="0" smtClean="0"/>
              <a:t>以下為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鍵盤操作快速鍵：</a:t>
            </a:r>
            <a:endParaRPr lang="zh-TW" alt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878093"/>
              </p:ext>
            </p:extLst>
          </p:nvPr>
        </p:nvGraphicFramePr>
        <p:xfrm>
          <a:off x="395536" y="1556792"/>
          <a:ext cx="7920880" cy="4680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44416"/>
                <a:gridCol w="4176464"/>
              </a:tblGrid>
              <a:tr h="360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小鍵盤快速鍵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</a:rPr>
                        <a:t>快速</a:t>
                      </a:r>
                      <a:r>
                        <a:rPr lang="zh-TW" sz="2000" b="1" kern="100" dirty="0" smtClean="0">
                          <a:effectLst/>
                        </a:rPr>
                        <a:t>鍵</a:t>
                      </a:r>
                      <a:r>
                        <a:rPr lang="en-US" sz="2000" b="1" kern="100" dirty="0" smtClean="0">
                          <a:effectLst/>
                        </a:rPr>
                        <a:t>  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2000" b="1" kern="100" dirty="0" smtClean="0">
                          <a:effectLst/>
                        </a:rPr>
                        <a:t>動作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小</a:t>
                      </a:r>
                      <a:r>
                        <a:rPr lang="zh-TW" sz="2000" kern="100" dirty="0" smtClean="0">
                          <a:effectLst/>
                        </a:rPr>
                        <a:t>鍵盤</a:t>
                      </a:r>
                      <a:r>
                        <a:rPr lang="zh-TW" altLang="en-US" sz="2000" kern="100" dirty="0" smtClean="0">
                          <a:effectLst/>
                        </a:rPr>
                        <a:t>「↓」即</a:t>
                      </a:r>
                      <a:r>
                        <a:rPr lang="zh-TW" sz="2000" kern="100" dirty="0" smtClean="0">
                          <a:effectLst/>
                        </a:rPr>
                        <a:t>【</a:t>
                      </a:r>
                      <a:r>
                        <a:rPr lang="en-US" sz="2000" kern="100" dirty="0" smtClean="0">
                          <a:effectLst/>
                        </a:rPr>
                        <a:t>２</a:t>
                      </a:r>
                      <a:r>
                        <a:rPr lang="zh-TW" sz="2000" kern="100" dirty="0" smtClean="0">
                          <a:effectLst/>
                        </a:rPr>
                        <a:t>】</a:t>
                      </a:r>
                      <a:r>
                        <a:rPr lang="zh-TW" altLang="en-US" sz="2000" kern="100" dirty="0" smtClean="0">
                          <a:effectLst/>
                        </a:rPr>
                        <a:t>的位置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向上</a:t>
                      </a:r>
                      <a:r>
                        <a:rPr lang="zh-TW" altLang="en-US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小</a:t>
                      </a:r>
                      <a:r>
                        <a:rPr lang="zh-TW" sz="2000" kern="100" dirty="0" smtClean="0">
                          <a:effectLst/>
                        </a:rPr>
                        <a:t>鍵盤</a:t>
                      </a:r>
                      <a:r>
                        <a:rPr lang="zh-TW" altLang="en-US" sz="2000" kern="100" dirty="0" smtClean="0">
                          <a:effectLst/>
                        </a:rPr>
                        <a:t>「↑」即</a:t>
                      </a:r>
                      <a:r>
                        <a:rPr lang="zh-TW" sz="2000" kern="100" dirty="0" smtClean="0">
                          <a:effectLst/>
                        </a:rPr>
                        <a:t>【</a:t>
                      </a:r>
                      <a:r>
                        <a:rPr lang="en-US" sz="2000" kern="100" dirty="0" smtClean="0">
                          <a:effectLst/>
                        </a:rPr>
                        <a:t>８</a:t>
                      </a:r>
                      <a:r>
                        <a:rPr lang="zh-TW" sz="2000" kern="100" dirty="0" smtClean="0">
                          <a:effectLst/>
                        </a:rPr>
                        <a:t>】</a:t>
                      </a:r>
                      <a:r>
                        <a:rPr lang="zh-TW" altLang="en-US" sz="2000" kern="100" dirty="0" smtClean="0">
                          <a:effectLst/>
                        </a:rPr>
                        <a:t>的位置</a:t>
                      </a:r>
                      <a:endParaRPr lang="zh-TW" altLang="zh-TW" sz="2000" kern="100" dirty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向下</a:t>
                      </a:r>
                      <a:r>
                        <a:rPr lang="zh-TW" altLang="en-US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kern="100" dirty="0">
                          <a:effectLst/>
                        </a:rPr>
                        <a:t>小</a:t>
                      </a:r>
                      <a:r>
                        <a:rPr lang="zh-TW" sz="2000" kern="100" dirty="0" smtClean="0">
                          <a:effectLst/>
                        </a:rPr>
                        <a:t>鍵盤</a:t>
                      </a:r>
                      <a:r>
                        <a:rPr lang="zh-TW" altLang="en-US" sz="2000" kern="100" dirty="0" smtClean="0">
                          <a:effectLst/>
                        </a:rPr>
                        <a:t>「←」即</a:t>
                      </a:r>
                      <a:r>
                        <a:rPr lang="zh-TW" sz="2000" kern="100" dirty="0" smtClean="0">
                          <a:effectLst/>
                        </a:rPr>
                        <a:t>【</a:t>
                      </a:r>
                      <a:r>
                        <a:rPr lang="en-US" sz="2000" kern="100" dirty="0" smtClean="0">
                          <a:effectLst/>
                        </a:rPr>
                        <a:t>４</a:t>
                      </a:r>
                      <a:r>
                        <a:rPr lang="zh-TW" sz="2000" kern="100" dirty="0" smtClean="0">
                          <a:effectLst/>
                        </a:rPr>
                        <a:t>】</a:t>
                      </a:r>
                      <a:r>
                        <a:rPr lang="zh-TW" altLang="en-US" sz="2000" kern="100" dirty="0" smtClean="0">
                          <a:effectLst/>
                        </a:rPr>
                        <a:t>的位置</a:t>
                      </a:r>
                      <a:endParaRPr lang="zh-TW" altLang="zh-TW" sz="2000" kern="100" dirty="0" smtClean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</a:rPr>
                        <a:t>向左</a:t>
                      </a:r>
                      <a:r>
                        <a:rPr lang="zh-TW" altLang="en-US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000" kern="100" dirty="0">
                          <a:effectLst/>
                        </a:rPr>
                        <a:t>小</a:t>
                      </a:r>
                      <a:r>
                        <a:rPr lang="zh-TW" sz="2000" kern="100" dirty="0" smtClean="0">
                          <a:effectLst/>
                        </a:rPr>
                        <a:t>鍵盤</a:t>
                      </a:r>
                      <a:r>
                        <a:rPr lang="zh-TW" altLang="en-US" sz="2000" kern="100" dirty="0" smtClean="0">
                          <a:effectLst/>
                        </a:rPr>
                        <a:t>「→」即</a:t>
                      </a:r>
                      <a:r>
                        <a:rPr lang="zh-TW" sz="2000" kern="100" dirty="0" smtClean="0">
                          <a:effectLst/>
                        </a:rPr>
                        <a:t>【</a:t>
                      </a:r>
                      <a:r>
                        <a:rPr lang="en-US" sz="2000" kern="100" dirty="0" smtClean="0">
                          <a:effectLst/>
                        </a:rPr>
                        <a:t>６</a:t>
                      </a:r>
                      <a:r>
                        <a:rPr lang="zh-TW" sz="2000" kern="100" dirty="0" smtClean="0">
                          <a:effectLst/>
                        </a:rPr>
                        <a:t>】</a:t>
                      </a:r>
                      <a:r>
                        <a:rPr lang="zh-TW" altLang="en-US" sz="2000" kern="100" dirty="0" smtClean="0">
                          <a:effectLst/>
                        </a:rPr>
                        <a:t>的位置</a:t>
                      </a:r>
                      <a:endParaRPr lang="zh-TW" altLang="zh-TW" sz="2000" kern="100" dirty="0" smtClean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向右 </a:t>
                      </a:r>
                      <a:r>
                        <a:rPr lang="zh-TW" altLang="en-US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小</a:t>
                      </a:r>
                      <a:r>
                        <a:rPr lang="zh-TW" sz="1800" kern="100" dirty="0" smtClean="0">
                          <a:effectLst/>
                        </a:rPr>
                        <a:t>鍵盤</a:t>
                      </a:r>
                      <a:r>
                        <a:rPr lang="zh-TW" altLang="en-US" sz="1800" kern="100" dirty="0" smtClean="0">
                          <a:effectLst/>
                        </a:rPr>
                        <a:t>「</a:t>
                      </a:r>
                      <a:r>
                        <a:rPr lang="en-US" altLang="zh-TW" sz="1800" kern="100" dirty="0" smtClean="0">
                          <a:effectLst/>
                        </a:rPr>
                        <a:t>End</a:t>
                      </a:r>
                      <a:r>
                        <a:rPr lang="zh-TW" altLang="en-US" sz="1800" kern="100" dirty="0" smtClean="0">
                          <a:effectLst/>
                        </a:rPr>
                        <a:t>」即</a:t>
                      </a:r>
                      <a:r>
                        <a:rPr lang="zh-TW" altLang="zh-TW" sz="1800" kern="100" dirty="0" smtClean="0">
                          <a:effectLst/>
                        </a:rPr>
                        <a:t>【</a:t>
                      </a:r>
                      <a:r>
                        <a:rPr lang="zh-TW" altLang="en-US" sz="1800" kern="100" dirty="0" smtClean="0">
                          <a:effectLst/>
                        </a:rPr>
                        <a:t>１</a:t>
                      </a:r>
                      <a:r>
                        <a:rPr lang="zh-TW" altLang="zh-TW" sz="1800" kern="100" dirty="0" smtClean="0">
                          <a:effectLst/>
                        </a:rPr>
                        <a:t>】</a:t>
                      </a:r>
                      <a:r>
                        <a:rPr lang="zh-TW" altLang="en-US" sz="1800" kern="100" dirty="0" smtClean="0">
                          <a:effectLst/>
                        </a:rPr>
                        <a:t>的位置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前</a:t>
                      </a:r>
                      <a:r>
                        <a:rPr lang="zh-TW" sz="1800" kern="100" dirty="0" smtClean="0">
                          <a:effectLst/>
                        </a:rPr>
                        <a:t>視圖</a:t>
                      </a:r>
                      <a:r>
                        <a:rPr lang="zh-TW" altLang="en-US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 smtClean="0">
                          <a:effectLst/>
                        </a:rPr>
                        <a:t>Front View</a:t>
                      </a:r>
                      <a:r>
                        <a:rPr lang="zh-TW" altLang="en-US" sz="1800" kern="100" dirty="0" smtClean="0">
                          <a:effectLst/>
                        </a:rPr>
                        <a:t>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小</a:t>
                      </a:r>
                      <a:r>
                        <a:rPr lang="zh-TW" sz="1800" kern="100" dirty="0" smtClean="0">
                          <a:effectLst/>
                        </a:rPr>
                        <a:t>鍵盤</a:t>
                      </a:r>
                      <a:r>
                        <a:rPr lang="zh-TW" altLang="en-US" sz="1800" kern="100" dirty="0" smtClean="0">
                          <a:effectLst/>
                        </a:rPr>
                        <a:t>「Ｐ</a:t>
                      </a:r>
                      <a:r>
                        <a:rPr lang="en-US" altLang="zh-TW" sz="1800" kern="100" dirty="0" err="1" smtClean="0">
                          <a:effectLst/>
                        </a:rPr>
                        <a:t>gDn</a:t>
                      </a:r>
                      <a:r>
                        <a:rPr lang="zh-TW" altLang="en-US" sz="1800" kern="100" dirty="0" smtClean="0">
                          <a:effectLst/>
                        </a:rPr>
                        <a:t>」即</a:t>
                      </a:r>
                      <a:r>
                        <a:rPr lang="zh-TW" altLang="zh-TW" sz="1800" kern="100" dirty="0" smtClean="0">
                          <a:effectLst/>
                        </a:rPr>
                        <a:t>【</a:t>
                      </a:r>
                      <a:r>
                        <a:rPr lang="zh-TW" altLang="en-US" sz="1800" kern="100" dirty="0" smtClean="0">
                          <a:effectLst/>
                        </a:rPr>
                        <a:t>３</a:t>
                      </a:r>
                      <a:r>
                        <a:rPr lang="zh-TW" altLang="zh-TW" sz="1800" kern="100" dirty="0" smtClean="0">
                          <a:effectLst/>
                        </a:rPr>
                        <a:t>】</a:t>
                      </a:r>
                      <a:r>
                        <a:rPr lang="zh-TW" altLang="en-US" sz="1800" kern="100" dirty="0" smtClean="0">
                          <a:effectLst/>
                        </a:rPr>
                        <a:t>的位置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側視圖</a:t>
                      </a:r>
                      <a:r>
                        <a:rPr lang="zh-TW" altLang="en-US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 smtClean="0">
                          <a:effectLst/>
                        </a:rPr>
                        <a:t>Side View</a:t>
                      </a:r>
                      <a:r>
                        <a:rPr lang="zh-TW" altLang="en-US" sz="1800" kern="100" dirty="0" smtClean="0">
                          <a:effectLst/>
                        </a:rPr>
                        <a:t>）</a:t>
                      </a:r>
                      <a:r>
                        <a:rPr lang="en-US" sz="1800" kern="100" dirty="0" smtClean="0">
                          <a:effectLst/>
                        </a:rPr>
                        <a:t>  </a:t>
                      </a:r>
                      <a:r>
                        <a:rPr lang="zh-TW" altLang="en-US" sz="1800" kern="100" dirty="0" smtClean="0">
                          <a:effectLst/>
                        </a:rPr>
                        <a:t>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小</a:t>
                      </a:r>
                      <a:r>
                        <a:rPr lang="zh-TW" sz="1800" kern="100" dirty="0" smtClean="0">
                          <a:effectLst/>
                        </a:rPr>
                        <a:t>鍵盤</a:t>
                      </a:r>
                      <a:r>
                        <a:rPr lang="zh-TW" altLang="en-US" sz="1800" kern="100" dirty="0" smtClean="0">
                          <a:effectLst/>
                        </a:rPr>
                        <a:t>「</a:t>
                      </a:r>
                      <a:r>
                        <a:rPr lang="en-US" altLang="zh-TW" sz="1800" kern="100" dirty="0" smtClean="0">
                          <a:effectLst/>
                        </a:rPr>
                        <a:t>Home</a:t>
                      </a:r>
                      <a:r>
                        <a:rPr lang="zh-TW" altLang="en-US" sz="1800" kern="100" dirty="0" smtClean="0">
                          <a:effectLst/>
                        </a:rPr>
                        <a:t>」即</a:t>
                      </a:r>
                      <a:r>
                        <a:rPr lang="zh-TW" altLang="zh-TW" sz="1800" kern="100" dirty="0" smtClean="0">
                          <a:effectLst/>
                        </a:rPr>
                        <a:t>【</a:t>
                      </a:r>
                      <a:r>
                        <a:rPr lang="zh-TW" altLang="en-US" sz="1800" kern="100" dirty="0" smtClean="0">
                          <a:effectLst/>
                        </a:rPr>
                        <a:t>７</a:t>
                      </a:r>
                      <a:r>
                        <a:rPr lang="zh-TW" altLang="zh-TW" sz="1800" kern="100" dirty="0" smtClean="0">
                          <a:effectLst/>
                        </a:rPr>
                        <a:t>】</a:t>
                      </a:r>
                      <a:r>
                        <a:rPr lang="zh-TW" altLang="en-US" sz="1800" kern="100" dirty="0" smtClean="0">
                          <a:effectLst/>
                        </a:rPr>
                        <a:t>的位置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俯視</a:t>
                      </a:r>
                      <a:r>
                        <a:rPr lang="zh-TW" sz="1800" kern="100" dirty="0" smtClean="0">
                          <a:effectLst/>
                        </a:rPr>
                        <a:t>圖</a:t>
                      </a:r>
                      <a:r>
                        <a:rPr lang="zh-TW" altLang="en-US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 smtClean="0">
                          <a:effectLst/>
                        </a:rPr>
                        <a:t>Top View</a:t>
                      </a:r>
                      <a:r>
                        <a:rPr lang="zh-TW" altLang="en-US" sz="1800" kern="100" dirty="0" smtClean="0">
                          <a:effectLst/>
                        </a:rPr>
                        <a:t>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小</a:t>
                      </a:r>
                      <a:r>
                        <a:rPr lang="zh-TW" sz="1800" kern="100" dirty="0" smtClean="0">
                          <a:effectLst/>
                        </a:rPr>
                        <a:t>鍵盤</a:t>
                      </a:r>
                      <a:r>
                        <a:rPr lang="zh-TW" altLang="en-US" sz="1800" kern="100" dirty="0" smtClean="0">
                          <a:effectLst/>
                        </a:rPr>
                        <a:t>「</a:t>
                      </a:r>
                      <a:r>
                        <a:rPr lang="en-US" altLang="zh-TW" sz="1800" kern="100" dirty="0" smtClean="0">
                          <a:effectLst/>
                        </a:rPr>
                        <a:t>Ins</a:t>
                      </a:r>
                      <a:r>
                        <a:rPr lang="zh-TW" altLang="en-US" sz="1800" kern="100" dirty="0" smtClean="0">
                          <a:effectLst/>
                        </a:rPr>
                        <a:t>」即</a:t>
                      </a:r>
                      <a:r>
                        <a:rPr lang="zh-TW" altLang="zh-TW" sz="1800" kern="100" dirty="0" smtClean="0">
                          <a:effectLst/>
                        </a:rPr>
                        <a:t>【</a:t>
                      </a:r>
                      <a:r>
                        <a:rPr lang="zh-TW" altLang="en-US" sz="1800" kern="100" dirty="0" smtClean="0">
                          <a:effectLst/>
                        </a:rPr>
                        <a:t>０</a:t>
                      </a:r>
                      <a:r>
                        <a:rPr lang="zh-TW" altLang="zh-TW" sz="1800" kern="100" dirty="0" smtClean="0">
                          <a:effectLst/>
                        </a:rPr>
                        <a:t>】</a:t>
                      </a:r>
                      <a:r>
                        <a:rPr lang="zh-TW" altLang="en-US" sz="1800" kern="100" dirty="0" smtClean="0">
                          <a:effectLst/>
                        </a:rPr>
                        <a:t>的位置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鏡頭</a:t>
                      </a:r>
                      <a:r>
                        <a:rPr lang="zh-TW" sz="1800" kern="100" dirty="0" smtClean="0">
                          <a:effectLst/>
                        </a:rPr>
                        <a:t>視圖</a:t>
                      </a:r>
                      <a:r>
                        <a:rPr lang="zh-TW" altLang="en-US" sz="1800" kern="100" dirty="0" smtClean="0">
                          <a:effectLst/>
                        </a:rPr>
                        <a:t>（</a:t>
                      </a:r>
                      <a:r>
                        <a:rPr lang="en-US" sz="1800" kern="100" dirty="0" smtClean="0">
                          <a:effectLst/>
                        </a:rPr>
                        <a:t>Camera View</a:t>
                      </a:r>
                      <a:r>
                        <a:rPr lang="zh-TW" altLang="en-US" sz="1800" kern="100" dirty="0" smtClean="0">
                          <a:effectLst/>
                        </a:rPr>
                        <a:t>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小鍵盤【</a:t>
                      </a:r>
                      <a:r>
                        <a:rPr lang="en-US" sz="1800" kern="100" dirty="0">
                          <a:effectLst/>
                        </a:rPr>
                        <a:t>-</a:t>
                      </a:r>
                      <a:r>
                        <a:rPr lang="zh-TW" sz="1800" kern="100" dirty="0">
                          <a:effectLst/>
                        </a:rPr>
                        <a:t>】、【</a:t>
                      </a:r>
                      <a:r>
                        <a:rPr lang="en-US" sz="1800" kern="100" dirty="0">
                          <a:effectLst/>
                        </a:rPr>
                        <a:t>+</a:t>
                      </a:r>
                      <a:r>
                        <a:rPr lang="zh-TW" sz="1800" kern="100" dirty="0">
                          <a:effectLst/>
                        </a:rPr>
                        <a:t>】、滑鼠滾輪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操作畫面的遠、近。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小鍵盤</a:t>
                      </a:r>
                      <a:r>
                        <a:rPr lang="zh-TW" sz="2000" kern="100" dirty="0" smtClean="0">
                          <a:effectLst/>
                        </a:rPr>
                        <a:t>【</a:t>
                      </a:r>
                      <a:r>
                        <a:rPr lang="zh-TW" altLang="en-US" sz="2000" kern="100" dirty="0" smtClean="0">
                          <a:effectLst/>
                        </a:rPr>
                        <a:t>５</a:t>
                      </a:r>
                      <a:r>
                        <a:rPr lang="zh-TW" sz="2000" kern="100" dirty="0" smtClean="0">
                          <a:effectLst/>
                        </a:rPr>
                        <a:t>】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透</a:t>
                      </a:r>
                      <a:r>
                        <a:rPr lang="zh-TW" sz="2000" kern="100" dirty="0" smtClean="0">
                          <a:effectLst/>
                        </a:rPr>
                        <a:t>視</a:t>
                      </a:r>
                      <a:r>
                        <a:rPr lang="zh-TW" altLang="en-US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小</a:t>
                      </a:r>
                      <a:r>
                        <a:rPr lang="zh-TW" sz="2000" kern="100" dirty="0" smtClean="0">
                          <a:effectLst/>
                        </a:rPr>
                        <a:t>鍵盤</a:t>
                      </a:r>
                      <a:r>
                        <a:rPr lang="zh-TW" altLang="en-US" sz="2000" kern="100" dirty="0" smtClean="0">
                          <a:effectLst/>
                        </a:rPr>
                        <a:t>「</a:t>
                      </a:r>
                      <a:r>
                        <a:rPr lang="en-US" altLang="zh-TW" sz="2000" kern="100" dirty="0" smtClean="0">
                          <a:effectLst/>
                        </a:rPr>
                        <a:t>Del</a:t>
                      </a:r>
                      <a:r>
                        <a:rPr lang="zh-TW" altLang="en-US" sz="2000" kern="100" dirty="0" smtClean="0">
                          <a:effectLst/>
                        </a:rPr>
                        <a:t>」即</a:t>
                      </a:r>
                      <a:r>
                        <a:rPr lang="zh-TW" sz="2000" kern="100" dirty="0" smtClean="0">
                          <a:effectLst/>
                        </a:rPr>
                        <a:t>【</a:t>
                      </a:r>
                      <a:r>
                        <a:rPr lang="en-US" altLang="zh-TW" sz="2000" kern="100" dirty="0" smtClean="0">
                          <a:effectLst/>
                        </a:rPr>
                        <a:t>.</a:t>
                      </a:r>
                      <a:r>
                        <a:rPr lang="zh-TW" sz="2000" kern="100" dirty="0" smtClean="0">
                          <a:effectLst/>
                        </a:rPr>
                        <a:t>】</a:t>
                      </a:r>
                      <a:r>
                        <a:rPr lang="zh-TW" altLang="en-US" sz="2000" kern="100" dirty="0" smtClean="0">
                          <a:effectLst/>
                        </a:rPr>
                        <a:t>的位置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zh-TW" sz="2000" kern="1200" dirty="0" smtClean="0"/>
                        <a:t>聚焦至被選取物體</a:t>
                      </a:r>
                      <a:r>
                        <a:rPr lang="en-US" sz="2000" kern="100" dirty="0" smtClean="0">
                          <a:effectLst/>
                        </a:rPr>
                        <a:t> </a:t>
                      </a:r>
                      <a:r>
                        <a:rPr lang="zh-TW" altLang="en-US" sz="2000" kern="100" dirty="0" smtClean="0">
                          <a:effectLst/>
                        </a:rPr>
                        <a:t>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5006555"/>
              </p:ext>
            </p:extLst>
          </p:nvPr>
        </p:nvGraphicFramePr>
        <p:xfrm>
          <a:off x="301624" y="1556792"/>
          <a:ext cx="8518847" cy="4760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910336"/>
                <a:gridCol w="4608511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功能鍵快速鍵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「Ｆ１」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載入檔案。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effectLst/>
                        </a:rPr>
                        <a:t>「Ｆ２」</a:t>
                      </a:r>
                      <a:endParaRPr lang="zh-TW" altLang="zh-TW" sz="2000" kern="100" dirty="0" smtClean="0">
                        <a:effectLst/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儲存檔案。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「Ｆ３」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儲存影像。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「Ｆ４」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燈按鈕。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「Ｆ５」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zh-TW" sz="2000" kern="1200" dirty="0" smtClean="0"/>
                        <a:t>材質按鈕。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「Ｆ６」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000" kern="1200" dirty="0" smtClean="0"/>
                        <a:t>紋理按鈕。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effectLst/>
                        </a:rPr>
                        <a:t>「Ｆ７」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000" kern="1200" dirty="0" smtClean="0"/>
                        <a:t>動畫按鈕。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「Ｆ８」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zh-TW" sz="2000" kern="1200" dirty="0" smtClean="0"/>
                        <a:t>即時按鈕。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「Ｆ９」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zh-TW" sz="2000" kern="1200" dirty="0" smtClean="0"/>
                        <a:t>編輯按鈕。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</a:rPr>
                        <a:t>「Ｆ１０」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zh-TW" sz="2000" kern="1200" dirty="0" smtClean="0"/>
                        <a:t>顯示按鈕。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</a:rPr>
                        <a:t>「Ｆ１１」</a:t>
                      </a:r>
                      <a:endParaRPr lang="zh-TW" altLang="zh-TW" sz="1800" kern="100" dirty="0" smtClean="0">
                        <a:effectLst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顯示渲染影像</a:t>
                      </a:r>
                      <a:r>
                        <a:rPr lang="en-US" altLang="zh-TW" sz="1800" kern="100" dirty="0" smtClean="0">
                          <a:effectLst/>
                        </a:rPr>
                        <a:t>/</a:t>
                      </a:r>
                      <a:r>
                        <a:rPr lang="zh-TW" altLang="en-US" sz="1800" kern="100" dirty="0" smtClean="0">
                          <a:effectLst/>
                        </a:rPr>
                        <a:t>隱藏渲染影像（</a:t>
                      </a:r>
                      <a:r>
                        <a:rPr lang="en-US" altLang="zh-TW" sz="1800" kern="100" dirty="0" smtClean="0">
                          <a:effectLst/>
                        </a:rPr>
                        <a:t>Show Render Image / Hide  Render Image</a:t>
                      </a:r>
                      <a:r>
                        <a:rPr lang="zh-TW" altLang="en-US" sz="1800" kern="100" dirty="0" smtClean="0">
                          <a:effectLst/>
                        </a:rPr>
                        <a:t>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「</a:t>
                      </a:r>
                      <a:r>
                        <a:rPr lang="en-US" sz="1800" kern="100" dirty="0" smtClean="0">
                          <a:effectLst/>
                        </a:rPr>
                        <a:t>Ｆ</a:t>
                      </a:r>
                      <a:r>
                        <a:rPr lang="zh-TW" altLang="en-US" sz="1800" kern="100" dirty="0" smtClean="0">
                          <a:effectLst/>
                        </a:rPr>
                        <a:t>１２」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</a:rPr>
                        <a:t>渲染影像（</a:t>
                      </a:r>
                      <a:r>
                        <a:rPr lang="en-US" altLang="zh-TW" sz="1800" kern="100" dirty="0" smtClean="0">
                          <a:effectLst/>
                        </a:rPr>
                        <a:t>Render Image</a:t>
                      </a:r>
                      <a:r>
                        <a:rPr lang="zh-TW" altLang="en-US" sz="1800" kern="100" dirty="0" smtClean="0">
                          <a:effectLst/>
                        </a:rPr>
                        <a:t>）。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69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5006555"/>
              </p:ext>
            </p:extLst>
          </p:nvPr>
        </p:nvGraphicFramePr>
        <p:xfrm>
          <a:off x="251520" y="1391760"/>
          <a:ext cx="8640960" cy="5277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14724"/>
                <a:gridCol w="7326236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/>
                        <a:t>基本按鍵指令</a:t>
                      </a:r>
                      <a:r>
                        <a:rPr lang="en-US" altLang="zh-TW" sz="2000" kern="100" dirty="0" smtClean="0"/>
                        <a:t>1</a:t>
                      </a:r>
                      <a:endParaRPr lang="zh-TW" altLang="zh-TW" sz="20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【方向】鍵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用於在動畫中影格數的推進、倒退。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左</a:t>
                      </a:r>
                      <a:r>
                        <a:rPr lang="en-US" sz="1600" kern="100" dirty="0"/>
                        <a:t>/</a:t>
                      </a:r>
                      <a:r>
                        <a:rPr lang="zh-TW" sz="1600" kern="100" dirty="0"/>
                        <a:t>右鍵一次增減影格數</a:t>
                      </a:r>
                      <a:r>
                        <a:rPr lang="en-US" sz="1600" kern="100" dirty="0"/>
                        <a:t>1</a:t>
                      </a:r>
                      <a:r>
                        <a:rPr lang="zh-TW" sz="1600" kern="100" dirty="0"/>
                        <a:t>、上</a:t>
                      </a:r>
                      <a:r>
                        <a:rPr lang="en-US" sz="1600" kern="100" dirty="0"/>
                        <a:t>/</a:t>
                      </a:r>
                      <a:r>
                        <a:rPr lang="zh-TW" sz="1600" kern="100" dirty="0"/>
                        <a:t>下鍵一次則增減影格數</a:t>
                      </a:r>
                      <a:r>
                        <a:rPr lang="en-US" sz="1600" kern="100" dirty="0"/>
                        <a:t>10</a:t>
                      </a:r>
                      <a:r>
                        <a:rPr lang="zh-TW" sz="1600" kern="100" dirty="0"/>
                        <a:t>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【空白】鍵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產生工具選單在其中你可以建立網格、攝影機、燈光等。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TAB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用於編輯模式</a:t>
                      </a:r>
                      <a:r>
                        <a:rPr lang="en-US" sz="1600" kern="100" dirty="0"/>
                        <a:t>(</a:t>
                      </a:r>
                      <a:r>
                        <a:rPr lang="zh-TW" sz="1600" kern="100" dirty="0"/>
                        <a:t>頂點編輯</a:t>
                      </a:r>
                      <a:r>
                        <a:rPr lang="en-US" sz="1600" kern="100" dirty="0"/>
                        <a:t>)</a:t>
                      </a:r>
                      <a:r>
                        <a:rPr lang="zh-TW" sz="1600" kern="100" dirty="0"/>
                        <a:t>與物體選取模式間的切換。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在你產生一個新物體時，若你是處於編輯模式中，它會與被選取的物體結合。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Shift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按【</a:t>
                      </a:r>
                      <a:r>
                        <a:rPr lang="en-US" sz="1600" kern="100" dirty="0"/>
                        <a:t>Shift</a:t>
                      </a:r>
                      <a:r>
                        <a:rPr lang="zh-TW" sz="1600" kern="100" dirty="0"/>
                        <a:t>】鍵用滑鼠右按鈕做多重選取。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在點擊文字盒時按【</a:t>
                      </a:r>
                      <a:r>
                        <a:rPr lang="en-US" sz="1600" kern="100" dirty="0"/>
                        <a:t>Shift</a:t>
                      </a:r>
                      <a:r>
                        <a:rPr lang="zh-TW" sz="1600" kern="100" dirty="0"/>
                        <a:t>】鍵，能讓鍵盤輸入數字更方便。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A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當在編輯模式中時，可用於選取所有的頂點供指令如去除、雙重與細分。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A</a:t>
                      </a:r>
                      <a:r>
                        <a:rPr lang="zh-TW" sz="1600" kern="100" dirty="0"/>
                        <a:t>】鍵兩次將會清除已選取者並重新選取。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B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產生「拖曳框」來選取多重物體。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在編輯模式中，以同樣運作來選取多重頂點，但按【</a:t>
                      </a:r>
                      <a:r>
                        <a:rPr lang="en-US" sz="1600" kern="100" dirty="0"/>
                        <a:t>B</a:t>
                      </a:r>
                      <a:r>
                        <a:rPr lang="zh-TW" sz="1600" kern="100" dirty="0"/>
                        <a:t>】兩次給你一可藉捲動滑鼠滾輪調整大小之圓圈選取。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按滑鼠左鍵</a:t>
                      </a:r>
                      <a:r>
                        <a:rPr lang="en-US" sz="1600" kern="100" dirty="0"/>
                        <a:t>(LMB)</a:t>
                      </a:r>
                      <a:r>
                        <a:rPr lang="zh-TW" sz="1600" kern="100" dirty="0"/>
                        <a:t>為選取「拖曳框」內物體、按滾輪中鍵為放棄選取「拖曳框」內物體。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E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當處於編輯模式中，被選取的頂點可藉按下【</a:t>
                      </a:r>
                      <a:r>
                        <a:rPr lang="en-US" sz="1600" kern="100" dirty="0"/>
                        <a:t>E</a:t>
                      </a:r>
                      <a:r>
                        <a:rPr lang="zh-TW" sz="1600" kern="100" dirty="0"/>
                        <a:t>】鍵而被擠壓。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F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在編輯模式中，將被選取的頂點做成一個面。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你可以一次只選取</a:t>
                      </a:r>
                      <a:r>
                        <a:rPr lang="en-US" sz="1600" kern="100" dirty="0"/>
                        <a:t>3</a:t>
                      </a:r>
                      <a:r>
                        <a:rPr lang="zh-TW" sz="1600" kern="100" dirty="0"/>
                        <a:t>至</a:t>
                      </a:r>
                      <a:r>
                        <a:rPr lang="en-US" sz="1600" kern="100" dirty="0"/>
                        <a:t>4</a:t>
                      </a:r>
                      <a:r>
                        <a:rPr lang="zh-TW" sz="1600" kern="100" dirty="0"/>
                        <a:t>個來做一個面。藉選取</a:t>
                      </a:r>
                      <a:r>
                        <a:rPr lang="en-US" sz="1600" kern="100" dirty="0"/>
                        <a:t>2</a:t>
                      </a:r>
                      <a:r>
                        <a:rPr lang="zh-TW" sz="1600" kern="100" dirty="0"/>
                        <a:t>個頂點並按【</a:t>
                      </a:r>
                      <a:r>
                        <a:rPr lang="en-US" sz="1600" kern="100" dirty="0"/>
                        <a:t>F</a:t>
                      </a:r>
                      <a:r>
                        <a:rPr lang="zh-TW" sz="1600" kern="100" dirty="0"/>
                        <a:t>】鍵會閉合該形狀。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【</a:t>
                      </a:r>
                      <a:r>
                        <a:rPr lang="en-US" sz="1600" kern="100" dirty="0"/>
                        <a:t>G</a:t>
                      </a:r>
                      <a:r>
                        <a:rPr lang="zh-TW" sz="1600" kern="100" dirty="0"/>
                        <a:t>】鍵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/>
                        <a:t>抓取或移動物體或被選取的頂點。</a:t>
                      </a:r>
                      <a:endParaRPr lang="zh-TW" sz="16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/>
              <a:t>３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４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１</a:t>
            </a:r>
            <a:r>
              <a:rPr lang="en-US" altLang="zh-TW" sz="3200" dirty="0" smtClean="0"/>
              <a:t> Blender</a:t>
            </a:r>
            <a:r>
              <a:rPr lang="zh-TW" altLang="en-US" sz="3200" dirty="0" smtClean="0"/>
              <a:t>安裝（</a:t>
            </a:r>
            <a:r>
              <a:rPr lang="en-US" altLang="zh-TW" sz="3200" dirty="0" smtClean="0"/>
              <a:t>4</a:t>
            </a:r>
            <a:r>
              <a:rPr lang="zh-TW" altLang="en-US" sz="32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11797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安裝選項的選擇上內定為全選。除了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為必要選項外，其餘選項為新增捷徑與</a:t>
            </a:r>
            <a:r>
              <a:rPr lang="en-US" altLang="zh-TW" dirty="0" smtClean="0"/>
              <a:t>.blend</a:t>
            </a:r>
            <a:r>
              <a:rPr lang="zh-TW" altLang="en-US" dirty="0" smtClean="0"/>
              <a:t>檔案預設使用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來開啟關聯。</a:t>
            </a:r>
            <a:r>
              <a:rPr lang="zh-TW" altLang="zh-TW" dirty="0" smtClean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Next &gt;</a:t>
            </a:r>
            <a:r>
              <a:rPr lang="zh-TW" altLang="en-US" dirty="0" smtClean="0"/>
              <a:t>」</a:t>
            </a:r>
            <a:r>
              <a:rPr lang="zh-TW" altLang="zh-TW" dirty="0" smtClean="0"/>
              <a:t>進行下一步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接下來為</a:t>
            </a:r>
            <a:r>
              <a:rPr lang="zh-TW" altLang="zh-TW" dirty="0" smtClean="0"/>
              <a:t>選擇安裝路徑</a:t>
            </a:r>
            <a:r>
              <a:rPr lang="zh-TW" altLang="en-US" dirty="0" smtClean="0"/>
              <a:t>畫面</a:t>
            </a:r>
            <a:r>
              <a:rPr lang="zh-TW" altLang="zh-TW" dirty="0" smtClean="0"/>
              <a:t>，</a:t>
            </a:r>
            <a:r>
              <a:rPr lang="zh-TW" altLang="en-US" dirty="0" smtClean="0"/>
              <a:t>下面有系統空間需求，以及現有剩餘空間的資訊。選擇好要安裝的資料夾路徑後</a:t>
            </a:r>
            <a:r>
              <a:rPr lang="zh-TW" altLang="zh-TW" dirty="0" smtClean="0"/>
              <a:t>並</a:t>
            </a:r>
            <a:r>
              <a:rPr lang="zh-TW" altLang="en-US" dirty="0" smtClean="0"/>
              <a:t>點擊「</a:t>
            </a:r>
            <a:r>
              <a:rPr lang="en-US" altLang="zh-TW" dirty="0" smtClean="0"/>
              <a:t>Install</a:t>
            </a:r>
            <a:r>
              <a:rPr lang="zh-TW" altLang="en-US" dirty="0" smtClean="0"/>
              <a:t>」</a:t>
            </a:r>
            <a:r>
              <a:rPr lang="zh-TW" altLang="zh-TW" dirty="0" smtClean="0"/>
              <a:t>確定安裝檔案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5" name="圖片 4" descr="C:\Documents and Settings\Administrator\桌面\AR教學檔案\Blender\2011-09-04_01591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104456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C:\Documents and Settings\Administrator\桌面\AR教學檔案\Blender\2011-09-04_01592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320480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</a:t>
            </a:r>
            <a:r>
              <a:rPr lang="en-US" altLang="zh-TW" dirty="0" smtClean="0"/>
              <a:t>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70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5006555"/>
              </p:ext>
            </p:extLst>
          </p:nvPr>
        </p:nvGraphicFramePr>
        <p:xfrm>
          <a:off x="251520" y="1420576"/>
          <a:ext cx="8712968" cy="53928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08112"/>
                <a:gridCol w="7704856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500" kern="100" dirty="0" smtClean="0"/>
                        <a:t>基本按鍵指令</a:t>
                      </a:r>
                      <a:r>
                        <a:rPr lang="en-US" altLang="zh-TW" sz="1500" kern="100" dirty="0" smtClean="0"/>
                        <a:t>2</a:t>
                      </a:r>
                      <a:endParaRPr lang="zh-TW" altLang="zh-TW" sz="1500" kern="100" dirty="0"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338" marR="6833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500" b="1" kern="100" dirty="0" smtClean="0">
                          <a:effectLst/>
                        </a:rPr>
                        <a:t>快速</a:t>
                      </a:r>
                      <a:r>
                        <a:rPr lang="zh-TW" sz="1500" b="1" kern="100" dirty="0" smtClean="0">
                          <a:effectLst/>
                        </a:rPr>
                        <a:t>鍵</a:t>
                      </a:r>
                      <a:endParaRPr lang="zh-TW" sz="15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500" b="1" kern="100" dirty="0" smtClean="0">
                          <a:effectLst/>
                        </a:rPr>
                        <a:t>動作</a:t>
                      </a:r>
                      <a:endParaRPr lang="zh-TW" sz="15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I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I</a:t>
                      </a:r>
                      <a:r>
                        <a:rPr lang="zh-TW" sz="1500" kern="100" dirty="0"/>
                        <a:t>】鍵被用於對各種事物來插入動畫關鍵。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物體可以用基本的旋轉、位置與大小鍵、及其組合而動化。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若你的指標位於螢幕下方的按鈕部，可以對燈光、材質與世界設定值建立動畫關鍵。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K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在編輯模式中，【</a:t>
                      </a:r>
                      <a:r>
                        <a:rPr lang="en-US" sz="1500" kern="100"/>
                        <a:t>K</a:t>
                      </a:r>
                      <a:r>
                        <a:rPr lang="zh-TW" sz="1500" kern="100"/>
                        <a:t>】鍵會產生有特定選項之小刀工具選單來切割面。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M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移動被選取的物體至其他圖層。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在編輯模式中之鏡像【</a:t>
                      </a:r>
                      <a:r>
                        <a:rPr lang="en-US" sz="1500" kern="100" dirty="0"/>
                        <a:t>M</a:t>
                      </a:r>
                      <a:r>
                        <a:rPr lang="zh-TW" sz="1500" kern="100" dirty="0"/>
                        <a:t>】鍵會提供你一鏡像指令</a:t>
                      </a:r>
                      <a:r>
                        <a:rPr lang="en-US" sz="1500" kern="100" dirty="0"/>
                        <a:t>(</a:t>
                      </a:r>
                      <a:r>
                        <a:rPr lang="zh-TW" sz="1500" kern="100" dirty="0"/>
                        <a:t>選取所有的頂點，然後按</a:t>
                      </a:r>
                      <a:r>
                        <a:rPr lang="en-US" sz="1500" kern="100" dirty="0" err="1"/>
                        <a:t>x,y,z</a:t>
                      </a:r>
                      <a:r>
                        <a:rPr lang="zh-TW" sz="1500" kern="100" dirty="0"/>
                        <a:t>提供鏡像之軸</a:t>
                      </a:r>
                      <a:r>
                        <a:rPr lang="en-US" sz="1500" kern="100" dirty="0"/>
                        <a:t>)</a:t>
                      </a:r>
                      <a:r>
                        <a:rPr lang="zh-TW" sz="1500" kern="100" dirty="0"/>
                        <a:t>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N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產生關於一被選取物體之數值資訊</a:t>
                      </a:r>
                      <a:r>
                        <a:rPr lang="en-US" sz="1500" kern="100" dirty="0"/>
                        <a:t>(</a:t>
                      </a:r>
                      <a:r>
                        <a:rPr lang="zh-TW" sz="1500" kern="100" dirty="0"/>
                        <a:t>位置、旋轉與大小</a:t>
                      </a:r>
                      <a:r>
                        <a:rPr lang="en-US" sz="1500" kern="100" dirty="0"/>
                        <a:t>)</a:t>
                      </a:r>
                      <a:r>
                        <a:rPr lang="zh-TW" sz="1500" kern="100" dirty="0"/>
                        <a:t>。然後在該視窗內可以更改資訊。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O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會在處於編輯模式中時，將你放入成比例的頂點編輯。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P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當處於編輯模式中時，按【</a:t>
                      </a:r>
                      <a:r>
                        <a:rPr lang="en-US" sz="1500" kern="100" dirty="0"/>
                        <a:t>P</a:t>
                      </a:r>
                      <a:r>
                        <a:rPr lang="zh-TW" sz="1500" kern="100" dirty="0"/>
                        <a:t>】鍵會分隔被選取的頂點。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在物體模式中，按【</a:t>
                      </a:r>
                      <a:r>
                        <a:rPr lang="en-US" sz="1500" kern="100" dirty="0"/>
                        <a:t>P</a:t>
                      </a:r>
                      <a:r>
                        <a:rPr lang="zh-TW" sz="1500" kern="100" dirty="0"/>
                        <a:t>】鍵會讓你進入到遊戲</a:t>
                      </a:r>
                      <a:r>
                        <a:rPr lang="en-US" sz="1500" kern="100" dirty="0"/>
                        <a:t>(</a:t>
                      </a:r>
                      <a:r>
                        <a:rPr lang="zh-TW" sz="1500" kern="100" dirty="0"/>
                        <a:t>即時</a:t>
                      </a:r>
                      <a:r>
                        <a:rPr lang="en-US" sz="1500" kern="100" dirty="0"/>
                        <a:t>)</a:t>
                      </a:r>
                      <a:r>
                        <a:rPr lang="zh-TW" sz="1500" kern="100" dirty="0"/>
                        <a:t>模式中。按</a:t>
                      </a:r>
                      <a:r>
                        <a:rPr lang="en-US" sz="1500" kern="100" dirty="0"/>
                        <a:t>Esc</a:t>
                      </a:r>
                      <a:r>
                        <a:rPr lang="zh-TW" sz="1500" kern="100" dirty="0"/>
                        <a:t>來退出遊戲模式。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R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旋轉一物體或被選取的頂點。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S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縮放一被選取的物體或頂點。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U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在物體模式中，產生單一使用者選單可對被連結或之拷貝物體解開材質、動畫</a:t>
                      </a:r>
                      <a:r>
                        <a:rPr lang="en-US" sz="1500" kern="100" dirty="0"/>
                        <a:t>(IPOs)</a:t>
                      </a:r>
                      <a:r>
                        <a:rPr lang="zh-TW" sz="1500" kern="100" dirty="0"/>
                        <a:t>等連結。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W</a:t>
                      </a:r>
                      <a:r>
                        <a:rPr lang="zh-TW" sz="1500" kern="100" dirty="0"/>
                        <a:t>】鍵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在編輯模式之特定編輯模式選項中時，產生一【特殊】選單。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【</a:t>
                      </a:r>
                      <a:r>
                        <a:rPr lang="en-US" sz="1500" kern="100"/>
                        <a:t>X</a:t>
                      </a:r>
                      <a:r>
                        <a:rPr lang="zh-TW" sz="1500" kern="100"/>
                        <a:t>】鍵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【</a:t>
                      </a:r>
                      <a:r>
                        <a:rPr lang="en-US" sz="1500" kern="100" dirty="0"/>
                        <a:t>X</a:t>
                      </a:r>
                      <a:r>
                        <a:rPr lang="zh-TW" sz="1500" kern="100" dirty="0"/>
                        <a:t>】鍵或【</a:t>
                      </a:r>
                      <a:r>
                        <a:rPr lang="en-US" sz="1500" kern="100" dirty="0"/>
                        <a:t>Delete</a:t>
                      </a:r>
                      <a:r>
                        <a:rPr lang="zh-TW" sz="1500" kern="100" dirty="0"/>
                        <a:t>】鍵皆為刪除被選取的物體、頂點或面。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/>
                        <a:t>【</a:t>
                      </a:r>
                      <a:r>
                        <a:rPr lang="en-US" sz="1500" kern="100"/>
                        <a:t>Z</a:t>
                      </a:r>
                      <a:r>
                        <a:rPr lang="zh-TW" sz="1500" kern="100"/>
                        <a:t>】鍵</a:t>
                      </a:r>
                      <a:endParaRPr lang="zh-TW" sz="15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kern="100" dirty="0"/>
                        <a:t>實體與線框的視圖切換。</a:t>
                      </a:r>
                      <a:endParaRPr lang="zh-TW" sz="15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35719" marR="3571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</a:t>
            </a:r>
            <a:r>
              <a:rPr lang="en-US" altLang="zh-TW" dirty="0" smtClean="0"/>
              <a:t>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71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1520" y="1340181"/>
          <a:ext cx="8640960" cy="532917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00200"/>
                <a:gridCol w="6840760"/>
              </a:tblGrid>
              <a:tr h="3318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Ctrl</a:t>
                      </a:r>
                      <a:r>
                        <a:rPr lang="zh-TW" sz="1700" kern="100" dirty="0"/>
                        <a:t>】組合鍵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1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Ctrl</a:t>
                      </a:r>
                      <a:r>
                        <a:rPr lang="zh-TW" sz="1700" kern="100"/>
                        <a:t>】</a:t>
                      </a:r>
                      <a:r>
                        <a:rPr lang="en-US" sz="1700" kern="100"/>
                        <a:t>+</a:t>
                      </a: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Tab</a:t>
                      </a:r>
                      <a:r>
                        <a:rPr lang="zh-TW" sz="1700" kern="100"/>
                        <a:t>】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切換為置入姿勢模式並可控制骨架。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Ctrl</a:t>
                      </a:r>
                      <a:r>
                        <a:rPr lang="zh-TW" sz="1700" kern="100"/>
                        <a:t>】</a:t>
                      </a:r>
                      <a:r>
                        <a:rPr lang="en-US" sz="1700" kern="100"/>
                        <a:t>+</a:t>
                      </a: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0</a:t>
                      </a:r>
                      <a:r>
                        <a:rPr lang="zh-TW" sz="1700" kern="100"/>
                        <a:t>】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若使用多重攝影機時，這會切換至被選取的攝影機。</a:t>
                      </a:r>
                      <a:r>
                        <a:rPr lang="en-US" sz="1700" kern="100" dirty="0"/>
                        <a:t>(</a:t>
                      </a:r>
                      <a:r>
                        <a:rPr lang="zh-TW" sz="1700" kern="100" dirty="0"/>
                        <a:t>數字鍵盤【</a:t>
                      </a:r>
                      <a:r>
                        <a:rPr lang="en-US" sz="1700" kern="100" dirty="0"/>
                        <a:t>0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)</a:t>
                      </a:r>
                      <a:r>
                        <a:rPr lang="zh-TW" sz="1700" kern="100" dirty="0"/>
                        <a:t>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Ctrl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A</a:t>
                      </a:r>
                      <a:r>
                        <a:rPr lang="zh-TW" sz="1700" kern="100" dirty="0"/>
                        <a:t>】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在一物體已被重調大小及</a:t>
                      </a:r>
                      <a:r>
                        <a:rPr lang="en-US" sz="1700" kern="100"/>
                        <a:t>/</a:t>
                      </a:r>
                      <a:r>
                        <a:rPr lang="zh-TW" sz="1700" kern="100"/>
                        <a:t>或旋轉後，這可以重新設定該物體之資料為</a:t>
                      </a:r>
                      <a:r>
                        <a:rPr lang="en-US" sz="1700" kern="100"/>
                        <a:t>1</a:t>
                      </a:r>
                      <a:r>
                        <a:rPr lang="zh-TW" sz="1700" kern="100"/>
                        <a:t>與</a:t>
                      </a:r>
                      <a:r>
                        <a:rPr lang="en-US" sz="1700" kern="100"/>
                        <a:t>0</a:t>
                      </a:r>
                      <a:r>
                        <a:rPr lang="zh-TW" sz="1700" kern="100"/>
                        <a:t>。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Ctrl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F</a:t>
                      </a:r>
                      <a:r>
                        <a:rPr lang="zh-TW" sz="1700" kern="100" dirty="0"/>
                        <a:t>】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產生平面選項之「面特殊」選單。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Ctrl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J</a:t>
                      </a:r>
                      <a:r>
                        <a:rPr lang="zh-TW" sz="1700" kern="100" dirty="0"/>
                        <a:t>】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將被選取的物體結合在一起。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【</a:t>
                      </a:r>
                      <a:r>
                        <a:rPr lang="en-US" sz="1700" kern="100" dirty="0" err="1"/>
                        <a:t>Atl</a:t>
                      </a:r>
                      <a:r>
                        <a:rPr lang="en-US" sz="1700" kern="100" dirty="0"/>
                        <a:t>/Ctrl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P</a:t>
                      </a:r>
                      <a:r>
                        <a:rPr lang="zh-TW" sz="1700" kern="100" dirty="0"/>
                        <a:t>】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產生或分離「群組關係」。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要產生「群組關係」，必須先按住【</a:t>
                      </a:r>
                      <a:r>
                        <a:rPr lang="en-US" sz="1700" kern="100" dirty="0"/>
                        <a:t>Shift</a:t>
                      </a:r>
                      <a:r>
                        <a:rPr lang="zh-TW" sz="1700" kern="100" dirty="0"/>
                        <a:t>】鍵並先選取欲群組之物件。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按【</a:t>
                      </a:r>
                      <a:r>
                        <a:rPr lang="en-US" sz="1700" kern="100" dirty="0"/>
                        <a:t>Ctrl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P</a:t>
                      </a:r>
                      <a:r>
                        <a:rPr lang="zh-TW" sz="1700" kern="100" dirty="0"/>
                        <a:t>】為產生「群組關係」，【</a:t>
                      </a:r>
                      <a:r>
                        <a:rPr lang="en-US" sz="1700" kern="100" dirty="0"/>
                        <a:t>Alt</a:t>
                      </a:r>
                      <a:r>
                        <a:rPr lang="zh-TW" sz="1700" kern="100" dirty="0"/>
                        <a:t>】</a:t>
                      </a:r>
                      <a:r>
                        <a:rPr lang="en-US" sz="1700" kern="100" dirty="0"/>
                        <a:t>+</a:t>
                      </a:r>
                      <a:r>
                        <a:rPr lang="zh-TW" sz="1700" kern="100" dirty="0"/>
                        <a:t>【</a:t>
                      </a:r>
                      <a:r>
                        <a:rPr lang="en-US" sz="1700" kern="100" dirty="0"/>
                        <a:t>P</a:t>
                      </a:r>
                      <a:r>
                        <a:rPr lang="zh-TW" sz="1700" kern="100" dirty="0"/>
                        <a:t>】為則分離「群組關係」。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Ctrl</a:t>
                      </a:r>
                      <a:r>
                        <a:rPr lang="zh-TW" sz="1700" kern="100"/>
                        <a:t>】</a:t>
                      </a:r>
                      <a:r>
                        <a:rPr lang="en-US" sz="1700" kern="100"/>
                        <a:t>+</a:t>
                      </a: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S</a:t>
                      </a:r>
                      <a:r>
                        <a:rPr lang="zh-TW" sz="1700" kern="100"/>
                        <a:t>】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儲存</a:t>
                      </a:r>
                      <a:r>
                        <a:rPr lang="en-US" sz="1700" kern="100" dirty="0"/>
                        <a:t>Blender</a:t>
                      </a:r>
                      <a:r>
                        <a:rPr lang="zh-TW" sz="1700" kern="100" dirty="0"/>
                        <a:t>檔案。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5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Ctrl</a:t>
                      </a:r>
                      <a:r>
                        <a:rPr lang="zh-TW" sz="1700" kern="100"/>
                        <a:t>】</a:t>
                      </a:r>
                      <a:r>
                        <a:rPr lang="en-US" sz="1700" kern="100"/>
                        <a:t>+</a:t>
                      </a: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T</a:t>
                      </a:r>
                      <a:r>
                        <a:rPr lang="zh-TW" sz="1700" kern="100"/>
                        <a:t>】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產生跟蹤效果。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使一個物體跟隨另一個物體</a:t>
                      </a:r>
                      <a:r>
                        <a:rPr lang="en-US" sz="1700" kern="100" dirty="0"/>
                        <a:t>(</a:t>
                      </a:r>
                      <a:r>
                        <a:rPr lang="zh-TW" sz="1700" kern="100" dirty="0"/>
                        <a:t>如：利用攝影機跟拍一個目標</a:t>
                      </a:r>
                      <a:r>
                        <a:rPr lang="en-US" sz="1700" kern="100" dirty="0"/>
                        <a:t>)</a:t>
                      </a:r>
                      <a:r>
                        <a:rPr lang="zh-TW" sz="1700" kern="100" dirty="0"/>
                        <a:t>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Ctrl</a:t>
                      </a:r>
                      <a:r>
                        <a:rPr lang="zh-TW" sz="1700" kern="100"/>
                        <a:t>】</a:t>
                      </a:r>
                      <a:r>
                        <a:rPr lang="en-US" sz="1700" kern="100"/>
                        <a:t>+</a:t>
                      </a:r>
                      <a:r>
                        <a:rPr lang="zh-TW" sz="1700" kern="100"/>
                        <a:t>【</a:t>
                      </a:r>
                      <a:r>
                        <a:rPr lang="en-US" sz="1700" kern="100"/>
                        <a:t>Z</a:t>
                      </a:r>
                      <a:r>
                        <a:rPr lang="zh-TW" sz="1700" kern="100"/>
                        <a:t>】</a:t>
                      </a:r>
                      <a:endParaRPr lang="zh-TW" sz="17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全部取消</a:t>
                      </a:r>
                      <a:r>
                        <a:rPr lang="en-US" sz="1700" kern="100" dirty="0"/>
                        <a:t>(UNDO)</a:t>
                      </a:r>
                      <a:r>
                        <a:rPr lang="zh-TW" sz="1700" kern="100" dirty="0"/>
                        <a:t>指令。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700" kern="100" dirty="0"/>
                        <a:t>每按一次，就取消一個步驟</a:t>
                      </a:r>
                      <a:r>
                        <a:rPr lang="en-US" sz="1700" kern="100" dirty="0"/>
                        <a:t>(</a:t>
                      </a:r>
                      <a:r>
                        <a:rPr lang="zh-TW" sz="1700" kern="100" dirty="0"/>
                        <a:t>依預設設定可以高達</a:t>
                      </a:r>
                      <a:r>
                        <a:rPr lang="en-US" sz="1700" kern="100" dirty="0"/>
                        <a:t>32</a:t>
                      </a:r>
                      <a:r>
                        <a:rPr lang="zh-TW" sz="1700" kern="100" dirty="0"/>
                        <a:t>個步驟</a:t>
                      </a:r>
                      <a:r>
                        <a:rPr lang="en-US" sz="1700" kern="100" dirty="0"/>
                        <a:t>)</a:t>
                      </a:r>
                      <a:r>
                        <a:rPr lang="zh-TW" sz="1700" kern="100" dirty="0"/>
                        <a:t>。若處於編輯模式中，其只會在被選取的物體上取消編輯步驟。</a:t>
                      </a:r>
                      <a:endParaRPr lang="zh-TW" sz="17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</a:t>
            </a:r>
            <a:r>
              <a:rPr lang="en-US" altLang="zh-TW" dirty="0" smtClean="0"/>
              <a:t>9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72</a:t>
            </a:fld>
            <a:endParaRPr lang="zh-TW" altLang="en-US"/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878093"/>
              </p:ext>
            </p:extLst>
          </p:nvPr>
        </p:nvGraphicFramePr>
        <p:xfrm>
          <a:off x="323528" y="1556792"/>
          <a:ext cx="8496944" cy="2307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03573"/>
                <a:gridCol w="5793371"/>
              </a:tblGrid>
              <a:tr h="2160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【</a:t>
                      </a:r>
                      <a:r>
                        <a:rPr lang="en-US" sz="1800" kern="100" dirty="0"/>
                        <a:t>Shift</a:t>
                      </a:r>
                      <a:r>
                        <a:rPr lang="zh-TW" sz="1800" kern="100" dirty="0"/>
                        <a:t>】組合鍵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/>
                        <a:t>【</a:t>
                      </a:r>
                      <a:r>
                        <a:rPr lang="en-US" sz="1800" kern="100"/>
                        <a:t>Shift</a:t>
                      </a:r>
                      <a:r>
                        <a:rPr lang="zh-TW" sz="1800" kern="100"/>
                        <a:t>】</a:t>
                      </a:r>
                      <a:r>
                        <a:rPr lang="en-US" sz="1800" kern="100"/>
                        <a:t>+</a:t>
                      </a:r>
                      <a:r>
                        <a:rPr lang="zh-TW" sz="1800" kern="100"/>
                        <a:t>【</a:t>
                      </a:r>
                      <a:r>
                        <a:rPr lang="en-US" sz="1800" kern="100"/>
                        <a:t>D</a:t>
                      </a:r>
                      <a:r>
                        <a:rPr lang="zh-TW" sz="1800" kern="100"/>
                        <a:t>】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複製或拷貝被選取的物體或被選取的頂點。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【</a:t>
                      </a:r>
                      <a:r>
                        <a:rPr lang="en-US" sz="1800" kern="100" dirty="0"/>
                        <a:t>Shift</a:t>
                      </a:r>
                      <a:r>
                        <a:rPr lang="zh-TW" sz="1800" kern="100" dirty="0"/>
                        <a:t>】</a:t>
                      </a:r>
                      <a:r>
                        <a:rPr lang="en-US" sz="1800" kern="100" dirty="0"/>
                        <a:t>+</a:t>
                      </a:r>
                      <a:r>
                        <a:rPr lang="zh-TW" sz="1800" kern="100" dirty="0"/>
                        <a:t>【</a:t>
                      </a:r>
                      <a:r>
                        <a:rPr lang="en-US" sz="1800" kern="100" dirty="0"/>
                        <a:t>S</a:t>
                      </a:r>
                      <a:r>
                        <a:rPr lang="zh-TW" sz="1800" kern="100" dirty="0"/>
                        <a:t>】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/>
                        <a:t>在編輯與物體模式兩者之內，這會提供你選項來定位物體或指標以協助準確擺放。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/>
                        <a:t>【</a:t>
                      </a:r>
                      <a:r>
                        <a:rPr lang="en-US" sz="1800" kern="100"/>
                        <a:t>Shift</a:t>
                      </a:r>
                      <a:r>
                        <a:rPr lang="zh-TW" sz="1800" kern="100"/>
                        <a:t>】</a:t>
                      </a:r>
                      <a:r>
                        <a:rPr lang="en-US" sz="1800" kern="100"/>
                        <a:t>+</a:t>
                      </a:r>
                      <a:r>
                        <a:rPr lang="zh-TW" sz="1800" kern="100"/>
                        <a:t>【</a:t>
                      </a:r>
                      <a:r>
                        <a:rPr lang="en-US" sz="1800" kern="100"/>
                        <a:t>F</a:t>
                      </a:r>
                      <a:r>
                        <a:rPr lang="zh-TW" sz="1800" kern="100"/>
                        <a:t>】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在一閉合之頂點之選擇上做出所有的面</a:t>
                      </a:r>
                      <a:r>
                        <a:rPr lang="en-US" sz="1800" kern="100" dirty="0"/>
                        <a:t>(</a:t>
                      </a:r>
                      <a:r>
                        <a:rPr lang="zh-TW" sz="1800" kern="100" dirty="0"/>
                        <a:t>相對於用【</a:t>
                      </a:r>
                      <a:r>
                        <a:rPr lang="en-US" sz="1800" kern="100" dirty="0"/>
                        <a:t>F</a:t>
                      </a:r>
                      <a:r>
                        <a:rPr lang="zh-TW" sz="1800" kern="100" dirty="0"/>
                        <a:t>】之只有一面</a:t>
                      </a:r>
                      <a:r>
                        <a:rPr lang="en-US" sz="1800" kern="100" dirty="0"/>
                        <a:t>)</a:t>
                      </a:r>
                      <a:r>
                        <a:rPr lang="zh-TW" sz="1800" kern="100" dirty="0"/>
                        <a:t>。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【</a:t>
                      </a:r>
                      <a:r>
                        <a:rPr lang="en-US" sz="1800" kern="100" dirty="0"/>
                        <a:t>Shift</a:t>
                      </a:r>
                      <a:r>
                        <a:rPr lang="zh-TW" sz="1800" kern="100" dirty="0"/>
                        <a:t>】</a:t>
                      </a:r>
                      <a:r>
                        <a:rPr lang="en-US" sz="1800" kern="100" dirty="0"/>
                        <a:t>+</a:t>
                      </a:r>
                      <a:r>
                        <a:rPr lang="zh-TW" sz="1800" kern="100" dirty="0"/>
                        <a:t>【</a:t>
                      </a:r>
                      <a:r>
                        <a:rPr lang="en-US" sz="1800" kern="100" dirty="0"/>
                        <a:t>Space</a:t>
                      </a:r>
                      <a:r>
                        <a:rPr lang="zh-TW" sz="1800" kern="100" dirty="0"/>
                        <a:t>】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雙動於現用視圖口之多重螢幕到螢幕間。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878093"/>
              </p:ext>
            </p:extLst>
          </p:nvPr>
        </p:nvGraphicFramePr>
        <p:xfrm>
          <a:off x="323528" y="3957128"/>
          <a:ext cx="8496944" cy="27842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51616"/>
                <a:gridCol w="6945328"/>
              </a:tblGrid>
              <a:tr h="21602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【滑鼠】操作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/>
                        <a:t>【滑鼠左鍵】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左邊是</a:t>
                      </a:r>
                      <a:r>
                        <a:rPr lang="zh-TW" sz="1800" kern="100" dirty="0" smtClean="0"/>
                        <a:t>操作</a:t>
                      </a:r>
                      <a:r>
                        <a:rPr lang="zh-TW" altLang="en-US" sz="1800" kern="100" dirty="0" smtClean="0"/>
                        <a:t>（</a:t>
                      </a:r>
                      <a:r>
                        <a:rPr lang="en-US" sz="1800" kern="100" dirty="0" smtClean="0"/>
                        <a:t>LMB</a:t>
                      </a:r>
                      <a:r>
                        <a:rPr lang="zh-TW" altLang="en-US" sz="1800" kern="100" dirty="0" smtClean="0"/>
                        <a:t>）</a:t>
                      </a:r>
                      <a:r>
                        <a:rPr lang="zh-TW" sz="1800" kern="100" dirty="0" smtClean="0"/>
                        <a:t>。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/>
                        <a:t>【滑鼠右鍵】</a:t>
                      </a:r>
                      <a:endParaRPr lang="zh-TW" sz="18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右邊是</a:t>
                      </a:r>
                      <a:r>
                        <a:rPr lang="zh-TW" sz="1800" kern="100" dirty="0" smtClean="0"/>
                        <a:t>選取</a:t>
                      </a:r>
                      <a:r>
                        <a:rPr lang="zh-TW" altLang="en-US" sz="1800" kern="100" dirty="0" smtClean="0"/>
                        <a:t>（</a:t>
                      </a:r>
                      <a:r>
                        <a:rPr lang="en-US" sz="1800" kern="100" dirty="0" smtClean="0"/>
                        <a:t>RMB</a:t>
                      </a:r>
                      <a:r>
                        <a:rPr lang="zh-TW" altLang="en-US" sz="1800" kern="100" dirty="0" smtClean="0"/>
                        <a:t>）</a:t>
                      </a:r>
                      <a:r>
                        <a:rPr lang="zh-TW" sz="1800" kern="100" dirty="0" smtClean="0"/>
                        <a:t>。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【滑鼠滾輪】</a:t>
                      </a:r>
                      <a:endParaRPr lang="zh-TW" sz="18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中央滾輪來縮放與旋轉視圖。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若你按住【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</a:rPr>
                        <a:t>Shift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】與滑鼠滾輪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（滾動）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，可以將視窗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垂直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移動。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若你按住【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</a:rPr>
                        <a:t>Ctrl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】與滑鼠滾輪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（滾動）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，可以將視窗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水平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移動。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若你按住【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</a:rPr>
                        <a:t>Shift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】與滑鼠滾輪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（拖拉）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，可以將視窗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平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移。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若你按住【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</a:rPr>
                        <a:t>Ctrl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】與滑鼠滾輪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（拖拉）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，可以將視窗</a:t>
                      </a:r>
                      <a:r>
                        <a:rPr lang="zh-TW" altLang="en-US" sz="1800" kern="100" dirty="0" smtClean="0">
                          <a:solidFill>
                            <a:schemeClr val="tx1"/>
                          </a:solidFill>
                        </a:rPr>
                        <a:t>縮放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若你按住【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</a:rPr>
                        <a:t>Alt</a:t>
                      </a:r>
                      <a:r>
                        <a:rPr lang="zh-TW" altLang="zh-TW" sz="1800" kern="100" dirty="0" smtClean="0">
                          <a:solidFill>
                            <a:schemeClr val="tx1"/>
                          </a:solidFill>
                        </a:rPr>
                        <a:t>】與滑鼠滾輪，增減影格數。</a:t>
                      </a:r>
                      <a:endParaRPr lang="zh-TW" altLang="zh-TW" sz="1800" kern="1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本章重點回顧（１０）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73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4437112"/>
            <a:ext cx="8503920" cy="576064"/>
          </a:xfrm>
        </p:spPr>
        <p:txBody>
          <a:bodyPr/>
          <a:lstStyle/>
          <a:p>
            <a:pPr lvl="0"/>
            <a:r>
              <a:rPr lang="en-US" altLang="zh-TW" dirty="0" smtClean="0"/>
              <a:t>Blender</a:t>
            </a:r>
            <a:r>
              <a:rPr lang="zh-TW" altLang="zh-TW" dirty="0" smtClean="0"/>
              <a:t> </a:t>
            </a:r>
            <a:r>
              <a:rPr lang="zh-TW" altLang="en-US" dirty="0" smtClean="0"/>
              <a:t>石碑</a:t>
            </a:r>
            <a:r>
              <a:rPr lang="zh-TW" altLang="zh-TW" dirty="0" smtClean="0"/>
              <a:t>３D</a:t>
            </a:r>
            <a:r>
              <a:rPr lang="zh-TW" altLang="en-US" dirty="0" smtClean="0"/>
              <a:t>建模流程：</a:t>
            </a:r>
            <a:endParaRPr lang="zh-TW" altLang="zh-TW" dirty="0" smtClean="0"/>
          </a:p>
          <a:p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5006555"/>
              </p:ext>
            </p:extLst>
          </p:nvPr>
        </p:nvGraphicFramePr>
        <p:xfrm>
          <a:off x="251520" y="1556792"/>
          <a:ext cx="8712968" cy="2781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28192"/>
                <a:gridCol w="6984776"/>
              </a:tblGrid>
              <a:tr h="25199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【</a:t>
                      </a:r>
                      <a:r>
                        <a:rPr lang="en-US" sz="2000" kern="100" dirty="0"/>
                        <a:t>Alt</a:t>
                      </a:r>
                      <a:r>
                        <a:rPr lang="zh-TW" sz="2000" kern="100" dirty="0"/>
                        <a:t>】組合鍵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</a:rPr>
                        <a:t>快速</a:t>
                      </a:r>
                      <a:r>
                        <a:rPr lang="zh-TW" sz="1800" b="1" kern="100" dirty="0" smtClean="0">
                          <a:effectLst/>
                        </a:rPr>
                        <a:t>鍵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</a:rPr>
                        <a:t>操作</a:t>
                      </a:r>
                      <a:r>
                        <a:rPr lang="zh-TW" altLang="en-US" sz="1800" b="1" kern="100" dirty="0" smtClean="0">
                          <a:effectLst/>
                        </a:rPr>
                        <a:t>動作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338" marR="68338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【</a:t>
                      </a:r>
                      <a:r>
                        <a:rPr lang="en-US" sz="2000" kern="100" dirty="0"/>
                        <a:t>Alt</a:t>
                      </a:r>
                      <a:r>
                        <a:rPr lang="zh-TW" sz="2000" kern="100" dirty="0"/>
                        <a:t>】</a:t>
                      </a:r>
                      <a:r>
                        <a:rPr lang="en-US" sz="2000" kern="100" dirty="0"/>
                        <a:t>+</a:t>
                      </a:r>
                      <a:r>
                        <a:rPr lang="zh-TW" sz="2000" kern="100" dirty="0"/>
                        <a:t>【</a:t>
                      </a:r>
                      <a:r>
                        <a:rPr lang="en-US" sz="2000" kern="100" dirty="0"/>
                        <a:t>A</a:t>
                      </a:r>
                      <a:r>
                        <a:rPr lang="zh-TW" sz="2000" kern="100" dirty="0"/>
                        <a:t>】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在被選取的視窗中播放動畫。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游標必須在那視窗中，它才能播放。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【</a:t>
                      </a:r>
                      <a:r>
                        <a:rPr lang="en-US" sz="2000" kern="100" dirty="0"/>
                        <a:t>Alt</a:t>
                      </a:r>
                      <a:r>
                        <a:rPr lang="zh-TW" sz="2000" kern="100" dirty="0"/>
                        <a:t>】</a:t>
                      </a:r>
                      <a:r>
                        <a:rPr lang="en-US" sz="2000" kern="100" dirty="0"/>
                        <a:t>+</a:t>
                      </a:r>
                      <a:r>
                        <a:rPr lang="zh-TW" sz="2000" kern="100" dirty="0"/>
                        <a:t>【</a:t>
                      </a:r>
                      <a:r>
                        <a:rPr lang="en-US" sz="2000" kern="100" dirty="0"/>
                        <a:t>C</a:t>
                      </a:r>
                      <a:r>
                        <a:rPr lang="zh-TW" sz="2000" kern="100" dirty="0"/>
                        <a:t>】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轉換網格、文字與曲線。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例如：文字用其他變換選項可被轉換成為網格。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/>
                        <a:t>【</a:t>
                      </a:r>
                      <a:r>
                        <a:rPr lang="en-US" sz="2000" kern="100"/>
                        <a:t>Alt</a:t>
                      </a:r>
                      <a:r>
                        <a:rPr lang="zh-TW" sz="2000" kern="100"/>
                        <a:t>】</a:t>
                      </a:r>
                      <a:r>
                        <a:rPr lang="en-US" sz="2000" kern="100"/>
                        <a:t>+</a:t>
                      </a:r>
                      <a:r>
                        <a:rPr lang="zh-TW" sz="2000" kern="100"/>
                        <a:t>【</a:t>
                      </a:r>
                      <a:r>
                        <a:rPr lang="en-US" sz="2000" kern="100"/>
                        <a:t>U</a:t>
                      </a:r>
                      <a:r>
                        <a:rPr lang="zh-TW" sz="2000" kern="100"/>
                        <a:t>】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產生全局取消步驟的清單以供選取</a:t>
                      </a:r>
                      <a:r>
                        <a:rPr lang="en-US" sz="2000" kern="100" dirty="0"/>
                        <a:t>(</a:t>
                      </a:r>
                      <a:r>
                        <a:rPr lang="zh-TW" sz="2000" kern="100" dirty="0"/>
                        <a:t>預設設定</a:t>
                      </a:r>
                      <a:r>
                        <a:rPr lang="en-US" sz="2000" kern="100" dirty="0"/>
                        <a:t>-</a:t>
                      </a:r>
                      <a:r>
                        <a:rPr lang="zh-TW" sz="2000" kern="100" dirty="0"/>
                        <a:t>你已完成之前</a:t>
                      </a:r>
                      <a:r>
                        <a:rPr lang="en-US" sz="2000" kern="100" dirty="0"/>
                        <a:t>32</a:t>
                      </a:r>
                      <a:r>
                        <a:rPr lang="zh-TW" sz="2000" kern="100" dirty="0"/>
                        <a:t>個步驟</a:t>
                      </a:r>
                      <a:r>
                        <a:rPr lang="en-US" sz="2000" kern="100" dirty="0"/>
                        <a:t>)</a:t>
                      </a:r>
                      <a:r>
                        <a:rPr lang="zh-TW" sz="2000" kern="100" dirty="0"/>
                        <a:t>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/>
                        <a:t>【</a:t>
                      </a:r>
                      <a:r>
                        <a:rPr lang="en-US" sz="2000" kern="100"/>
                        <a:t>Alt</a:t>
                      </a:r>
                      <a:r>
                        <a:rPr lang="zh-TW" sz="2000" kern="100"/>
                        <a:t>】</a:t>
                      </a:r>
                      <a:r>
                        <a:rPr lang="en-US" sz="2000" kern="100"/>
                        <a:t>+</a:t>
                      </a:r>
                      <a:r>
                        <a:rPr lang="zh-TW" sz="2000" kern="100"/>
                        <a:t>【</a:t>
                      </a:r>
                      <a:r>
                        <a:rPr lang="en-US" sz="2000" kern="100"/>
                        <a:t>Z</a:t>
                      </a:r>
                      <a:r>
                        <a:rPr lang="zh-TW" sz="2000" kern="100"/>
                        <a:t>】</a:t>
                      </a:r>
                      <a:endParaRPr lang="zh-TW" sz="2000" kern="10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/>
                        <a:t>切換紋理與陰影的視圖。</a:t>
                      </a:r>
                      <a:endParaRPr lang="zh-TW" sz="2000" kern="100" dirty="0"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1403648" y="5013176"/>
            <a:ext cx="6444208" cy="1728192"/>
            <a:chOff x="1403648" y="5229200"/>
            <a:chExt cx="6444208" cy="1728192"/>
          </a:xfrm>
        </p:grpSpPr>
        <p:sp>
          <p:nvSpPr>
            <p:cNvPr id="8" name="矩形 7"/>
            <p:cNvSpPr/>
            <p:nvPr/>
          </p:nvSpPr>
          <p:spPr>
            <a:xfrm>
              <a:off x="1403648" y="5229200"/>
              <a:ext cx="1764003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１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/>
                <a:t>調整</a:t>
              </a:r>
              <a:r>
                <a:rPr lang="zh-TW" altLang="zh-TW" sz="1600" dirty="0" smtClean="0"/>
                <a:t>石碑長方體</a:t>
              </a:r>
              <a:r>
                <a:rPr lang="zh-TW" altLang="en-US" sz="1600" dirty="0" smtClean="0"/>
                <a:t>比例。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627826" y="5229200"/>
              <a:ext cx="1842461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２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設定紋理。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線單箭頭接點 9"/>
            <p:cNvCxnSpPr>
              <a:stCxn id="9" idx="3"/>
              <a:endCxn id="12" idx="1"/>
            </p:cNvCxnSpPr>
            <p:nvPr/>
          </p:nvCxnSpPr>
          <p:spPr>
            <a:xfrm>
              <a:off x="5470287" y="5624104"/>
              <a:ext cx="53510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" name="直線單箭頭接點 10"/>
            <p:cNvCxnSpPr>
              <a:stCxn id="8" idx="3"/>
              <a:endCxn id="9" idx="1"/>
            </p:cNvCxnSpPr>
            <p:nvPr/>
          </p:nvCxnSpPr>
          <p:spPr>
            <a:xfrm>
              <a:off x="3167651" y="5624104"/>
              <a:ext cx="46017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005395" y="5229200"/>
              <a:ext cx="1842461" cy="78980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３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/>
                <a:t>材質渲染及燈光調整。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13515" y="6237312"/>
              <a:ext cx="1842461" cy="72008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</a:rPr>
                <a:t>４</a:t>
              </a:r>
              <a:r>
                <a:rPr lang="en-US" altLang="zh-TW" sz="1600" dirty="0" smtClean="0">
                  <a:solidFill>
                    <a:schemeClr val="tx1"/>
                  </a:solidFill>
                </a:rPr>
                <a:t>.</a:t>
              </a:r>
              <a:r>
                <a:rPr lang="zh-TW" altLang="en-US" sz="1600" dirty="0" smtClean="0">
                  <a:solidFill>
                    <a:schemeClr val="tx1"/>
                  </a:solidFill>
                </a:rPr>
                <a:t>石碑正面貼圖及調整。</a:t>
              </a:r>
              <a:endParaRPr lang="zh-TW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肘形接點 22"/>
            <p:cNvCxnSpPr>
              <a:stCxn id="12" idx="3"/>
              <a:endCxn id="13" idx="1"/>
            </p:cNvCxnSpPr>
            <p:nvPr/>
          </p:nvCxnSpPr>
          <p:spPr>
            <a:xfrm flipH="1">
              <a:off x="2513515" y="5624104"/>
              <a:ext cx="5334341" cy="973248"/>
            </a:xfrm>
            <a:prstGeom prst="bentConnector5">
              <a:avLst>
                <a:gd name="adj1" fmla="val -4285"/>
                <a:gd name="adj2" fmla="val 51791"/>
                <a:gd name="adj3" fmla="val 104285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本章重點回顧（</a:t>
            </a:r>
            <a:r>
              <a:rPr lang="zh-TW" altLang="en-US" dirty="0" smtClean="0"/>
              <a:t>１１）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74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1685928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左上選單的「</a:t>
            </a:r>
            <a:r>
              <a:rPr lang="en-US" altLang="zh-TW" dirty="0" smtClean="0"/>
              <a:t>Add</a:t>
            </a:r>
            <a:r>
              <a:rPr lang="zh-TW" altLang="en-US" dirty="0" smtClean="0"/>
              <a:t>」功能表內，有１２種新增物件的方法。有「</a:t>
            </a:r>
            <a:r>
              <a:rPr lang="en-US" altLang="zh-TW" dirty="0" smtClean="0"/>
              <a:t>Mesh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Curve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Surface</a:t>
            </a:r>
            <a:r>
              <a:rPr lang="zh-TW" altLang="en-US" dirty="0" smtClean="0"/>
              <a:t>」、 「</a:t>
            </a:r>
            <a:r>
              <a:rPr lang="en-US" altLang="zh-TW" dirty="0" err="1" smtClean="0"/>
              <a:t>Metaball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Text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Armature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Lattice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Empty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Camera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Lamp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Face Field</a:t>
            </a:r>
            <a:r>
              <a:rPr lang="zh-TW" altLang="en-US" dirty="0" smtClean="0"/>
              <a:t>」、 「</a:t>
            </a:r>
            <a:r>
              <a:rPr lang="en-US" altLang="zh-TW" dirty="0" smtClean="0"/>
              <a:t>Group Instance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r>
              <a:rPr lang="zh-TW" altLang="zh-TW" dirty="0" smtClean="0"/>
              <a:t>在新增功能「</a:t>
            </a:r>
            <a:r>
              <a:rPr lang="en-US" altLang="zh-TW" dirty="0" smtClean="0"/>
              <a:t>Add</a:t>
            </a:r>
            <a:r>
              <a:rPr lang="zh-TW" altLang="zh-TW" dirty="0" smtClean="0"/>
              <a:t>」內的「</a:t>
            </a:r>
            <a:r>
              <a:rPr lang="en-US" altLang="zh-TW" dirty="0" smtClean="0"/>
              <a:t>Mesh</a:t>
            </a:r>
            <a:r>
              <a:rPr lang="zh-TW" altLang="zh-TW" dirty="0" smtClean="0"/>
              <a:t>（網格）」物件清單中有：「</a:t>
            </a:r>
            <a:r>
              <a:rPr lang="en-US" altLang="zh-TW" dirty="0" smtClean="0"/>
              <a:t>Plane</a:t>
            </a:r>
            <a:r>
              <a:rPr lang="zh-TW" altLang="zh-TW" dirty="0" smtClean="0"/>
              <a:t>（平面）」、「</a:t>
            </a:r>
            <a:r>
              <a:rPr lang="en-US" altLang="zh-TW" dirty="0" smtClean="0"/>
              <a:t>Cube</a:t>
            </a:r>
            <a:r>
              <a:rPr lang="zh-TW" altLang="zh-TW" dirty="0" smtClean="0"/>
              <a:t>（立方體）」、「</a:t>
            </a:r>
            <a:r>
              <a:rPr lang="en-US" altLang="zh-TW" dirty="0" smtClean="0"/>
              <a:t>Circle</a:t>
            </a:r>
            <a:r>
              <a:rPr lang="zh-TW" altLang="zh-TW" dirty="0" smtClean="0"/>
              <a:t>（圓圈）」、「</a:t>
            </a:r>
            <a:r>
              <a:rPr lang="en-US" altLang="zh-TW" dirty="0" smtClean="0"/>
              <a:t>UV Sphere</a:t>
            </a:r>
            <a:r>
              <a:rPr lang="zh-TW" altLang="zh-TW" dirty="0" smtClean="0"/>
              <a:t>（</a:t>
            </a:r>
            <a:r>
              <a:rPr lang="en-US" altLang="zh-TW" dirty="0" smtClean="0"/>
              <a:t>UV</a:t>
            </a:r>
            <a:r>
              <a:rPr lang="zh-TW" altLang="zh-TW" dirty="0" smtClean="0"/>
              <a:t>球體）」、「</a:t>
            </a:r>
            <a:r>
              <a:rPr lang="en-US" altLang="zh-TW" dirty="0" err="1" smtClean="0"/>
              <a:t>Icosphere</a:t>
            </a:r>
            <a:r>
              <a:rPr lang="zh-TW" altLang="zh-TW" dirty="0" smtClean="0"/>
              <a:t>（</a:t>
            </a:r>
            <a:r>
              <a:rPr lang="en-US" altLang="zh-TW" dirty="0" err="1" smtClean="0"/>
              <a:t>Ico</a:t>
            </a:r>
            <a:r>
              <a:rPr lang="zh-TW" altLang="zh-TW" dirty="0" smtClean="0"/>
              <a:t>球體）」、「</a:t>
            </a:r>
            <a:r>
              <a:rPr lang="en-US" altLang="zh-TW" dirty="0" smtClean="0"/>
              <a:t>Cylinder</a:t>
            </a:r>
            <a:r>
              <a:rPr lang="zh-TW" altLang="zh-TW" dirty="0" smtClean="0"/>
              <a:t>（圓柱）」、「</a:t>
            </a:r>
            <a:r>
              <a:rPr lang="en-US" altLang="zh-TW" dirty="0" smtClean="0"/>
              <a:t>Come</a:t>
            </a:r>
            <a:r>
              <a:rPr lang="zh-TW" altLang="zh-TW" dirty="0" smtClean="0"/>
              <a:t>（圓錐）」、「</a:t>
            </a:r>
            <a:r>
              <a:rPr lang="en-US" altLang="zh-TW" dirty="0" smtClean="0"/>
              <a:t>Grid</a:t>
            </a:r>
            <a:r>
              <a:rPr lang="zh-TW" altLang="zh-TW" dirty="0" smtClean="0"/>
              <a:t>（格子）」、「</a:t>
            </a:r>
            <a:r>
              <a:rPr lang="en-US" altLang="zh-TW" dirty="0" smtClean="0"/>
              <a:t>Monkey</a:t>
            </a:r>
            <a:r>
              <a:rPr lang="zh-TW" altLang="zh-TW" dirty="0" smtClean="0"/>
              <a:t>（齊天大聖）」、「</a:t>
            </a:r>
            <a:r>
              <a:rPr lang="en-US" altLang="zh-TW" dirty="0" smtClean="0"/>
              <a:t>Torus</a:t>
            </a:r>
            <a:r>
              <a:rPr lang="zh-TW" altLang="zh-TW" dirty="0" smtClean="0"/>
              <a:t>（環圈）」，其功能介紹如下。</a:t>
            </a:r>
          </a:p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5536" y="3284983"/>
          <a:ext cx="8424936" cy="34563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88232"/>
                <a:gridCol w="6336704"/>
              </a:tblGrid>
              <a:tr h="258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物件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說明</a:t>
                      </a:r>
                    </a:p>
                  </a:txBody>
                  <a:tcPr marL="68580" marR="68580" marT="0" marB="0"/>
                </a:tc>
              </a:tr>
              <a:tr h="258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Plane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（平面）」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利用四個二維度的座標點所產生出平面。用來塑形為山丘地形或海平面都很適合。</a:t>
                      </a:r>
                    </a:p>
                  </a:txBody>
                  <a:tcPr marL="68580" marR="68580" marT="0" marB="0"/>
                </a:tc>
              </a:tr>
              <a:tr h="437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Cube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（立方體）」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利用八個三維度的座標點所產生出立方體。這是一個基本的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3D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形狀。是用來塑形成矩形或其他形狀的基本物體。</a:t>
                      </a:r>
                    </a:p>
                  </a:txBody>
                  <a:tcPr marL="68580" marR="68580" marT="0" marB="0"/>
                </a:tc>
              </a:tr>
              <a:tr h="264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Circle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（圓圈）」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此物件可以任意塑形，但必須將該物件填滿，否則該物件不會顯示出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3D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物體的效果。</a:t>
                      </a:r>
                    </a:p>
                  </a:txBody>
                  <a:tcPr marL="68580" marR="68580" marT="0" marB="0"/>
                </a:tc>
              </a:tr>
              <a:tr h="476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UV Sphere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UV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球體）」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一個</a:t>
                      </a:r>
                      <a:r>
                        <a:rPr lang="zh-TW" sz="1200" kern="100" dirty="0" smtClean="0">
                          <a:latin typeface="Times New Roman"/>
                          <a:ea typeface="新細明體"/>
                          <a:cs typeface="Times New Roman"/>
                        </a:rPr>
                        <a:t>以矩形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面積重複拼貼所產生的球體，與「</a:t>
                      </a:r>
                      <a:r>
                        <a:rPr lang="en-US" sz="1200" kern="100" dirty="0" err="1">
                          <a:latin typeface="Times New Roman"/>
                          <a:ea typeface="新細明體"/>
                          <a:cs typeface="Times New Roman"/>
                        </a:rPr>
                        <a:t>Ico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 Sphere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 dirty="0">
                          <a:latin typeface="Times New Roman"/>
                          <a:ea typeface="新細明體"/>
                          <a:cs typeface="Times New Roman"/>
                        </a:rPr>
                        <a:t>UV</a:t>
                      </a: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球體）」類似。</a:t>
                      </a:r>
                    </a:p>
                  </a:txBody>
                  <a:tcPr marL="68580" marR="68580" marT="0" marB="0"/>
                </a:tc>
              </a:tr>
              <a:tr h="264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Icosphere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Ico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球體）」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一個以三角形面積重覆拼貼所產生的球體，與「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UV Sphere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UV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球體）」類似。</a:t>
                      </a:r>
                    </a:p>
                  </a:txBody>
                  <a:tcPr marL="68580" marR="68580" marT="0" marB="0"/>
                </a:tc>
              </a:tr>
              <a:tr h="264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Cylinder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（圓柱）」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有如罐子般的空心圓柱體。若將兩端的平面去掉，就會如同管子般上下相通。</a:t>
                      </a:r>
                    </a:p>
                  </a:txBody>
                  <a:tcPr marL="68580" marR="68580" marT="0" marB="0"/>
                </a:tc>
              </a:tr>
              <a:tr h="264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Come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（圓錐）」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一個如同斗笠般的基本圓錐形。</a:t>
                      </a:r>
                    </a:p>
                  </a:txBody>
                  <a:tcPr marL="68580" marR="68580" marT="0" marB="0"/>
                </a:tc>
              </a:tr>
              <a:tr h="437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Grid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（格子）」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利用多個二維度的座標點所產生出平面。與「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Plane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（平面）」分非常相似，可以任意變形擠壓。</a:t>
                      </a:r>
                    </a:p>
                  </a:txBody>
                  <a:tcPr marL="68580" marR="68580" marT="0" marB="0"/>
                </a:tc>
              </a:tr>
              <a:tr h="264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Monkey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（齊天大聖）」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一個好玩有趣的猴子形狀，設計者決定將該物件納入網格清單中。</a:t>
                      </a:r>
                    </a:p>
                  </a:txBody>
                  <a:tcPr marL="68580" marR="68580" marT="0" marB="0"/>
                </a:tc>
              </a:tr>
              <a:tr h="264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「</a:t>
                      </a:r>
                      <a:r>
                        <a:rPr lang="en-US" sz="1200" kern="100">
                          <a:latin typeface="Times New Roman"/>
                          <a:ea typeface="新細明體"/>
                          <a:cs typeface="Times New Roman"/>
                        </a:rPr>
                        <a:t>Torus</a:t>
                      </a:r>
                      <a:r>
                        <a:rPr lang="zh-TW" sz="1200" kern="100">
                          <a:latin typeface="Times New Roman"/>
                          <a:ea typeface="新細明體"/>
                          <a:cs typeface="Times New Roman"/>
                        </a:rPr>
                        <a:t>（環圈）」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新細明體"/>
                          <a:cs typeface="Times New Roman"/>
                        </a:rPr>
                        <a:t>一個甜甜圈形狀的環圈。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75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http://en.wikipedia.org/wiki/3D_modeling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http://en.wikipedia.org/wiki/3D_computer_graphics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hlinkClick r:id="rId4"/>
              </a:rPr>
              <a:t>http://zh.wikipedia.org/wiki/Texture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。</a:t>
            </a:r>
            <a:endParaRPr lang="en-US" altLang="zh-TW" dirty="0" smtClean="0"/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Paul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Rademacher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“Ray Tracing: Graphics for the Masses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Summer </a:t>
            </a:r>
            <a:r>
              <a:rPr lang="zh-TW" altLang="en-US" i="1" dirty="0" smtClean="0">
                <a:latin typeface="Times New Roman" pitchFamily="18" charset="0"/>
                <a:cs typeface="Times New Roman" pitchFamily="18" charset="0"/>
              </a:rPr>
              <a:t>１９９７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issue of ACM Crossroads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呂瑞城。３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Max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動畫大師。上奇。</a:t>
            </a:r>
            <a:r>
              <a:rPr lang="zh-TW" altLang="en-US" dirty="0" smtClean="0"/>
              <a:t>２０１１年７月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/>
              <a:t>夢德。大躍進！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３</a:t>
            </a:r>
            <a:r>
              <a:rPr lang="en-US" altLang="zh-TW" dirty="0" err="1" smtClean="0"/>
              <a:t>ds</a:t>
            </a:r>
            <a:r>
              <a:rPr lang="en-US" altLang="zh-TW" dirty="0" smtClean="0"/>
              <a:t> Max 2011</a:t>
            </a:r>
            <a:r>
              <a:rPr lang="ja-JP" altLang="en-US" dirty="0" smtClean="0"/>
              <a:t>の</a:t>
            </a:r>
            <a:r>
              <a:rPr lang="zh-TW" altLang="en-US" dirty="0" smtClean="0"/>
              <a:t>即效見本。上奇資訊。２０１０。</a:t>
            </a:r>
            <a:endParaRPr lang="en-US" altLang="zh-TW" dirty="0" smtClean="0"/>
          </a:p>
          <a:p>
            <a:r>
              <a:rPr lang="zh-TW" altLang="en-US" dirty="0" smtClean="0"/>
              <a:t>韋志鋒、潘夢瑩。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３</a:t>
            </a:r>
            <a:r>
              <a:rPr lang="en-US" altLang="zh-TW" dirty="0" err="1" smtClean="0"/>
              <a:t>ds</a:t>
            </a:r>
            <a:r>
              <a:rPr lang="en-US" altLang="zh-TW" dirty="0" smtClean="0"/>
              <a:t> Max</a:t>
            </a:r>
            <a:r>
              <a:rPr lang="zh-TW" altLang="en-US" dirty="0" smtClean="0"/>
              <a:t>綜合建模全實例解析。佳魁資訊。２０１０。</a:t>
            </a:r>
            <a:endParaRPr lang="en-US" altLang="zh-TW" dirty="0" smtClean="0"/>
          </a:p>
          <a:p>
            <a:r>
              <a:rPr lang="zh-TW" altLang="en-US" dirty="0" smtClean="0"/>
              <a:t>黃義淳。３</a:t>
            </a:r>
            <a:r>
              <a:rPr lang="en-US" altLang="zh-TW" dirty="0" err="1" smtClean="0"/>
              <a:t>ds</a:t>
            </a:r>
            <a:r>
              <a:rPr lang="en-US" altLang="zh-TW" dirty="0" smtClean="0"/>
              <a:t> Max </a:t>
            </a:r>
            <a:r>
              <a:rPr lang="zh-TW" altLang="en-US" dirty="0" smtClean="0"/>
              <a:t>２０１２</a:t>
            </a:r>
            <a:r>
              <a:rPr lang="en-US" altLang="zh-TW" dirty="0" smtClean="0"/>
              <a:t> 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en-US" dirty="0" smtClean="0"/>
              <a:t>視覺設計與絕佳動畫表現。碁峰資訊２０１１。</a:t>
            </a:r>
            <a:endParaRPr lang="en-US" altLang="zh-TW" dirty="0" smtClean="0"/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http://sketchup.google.com/support/?hl=zh-TW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陳麗娥、李盛明。</a:t>
            </a:r>
            <a:r>
              <a:rPr lang="en-US" altLang="zh-TW" dirty="0" smtClean="0"/>
              <a:t>Google </a:t>
            </a:r>
            <a:r>
              <a:rPr lang="en-US" altLang="zh-TW" dirty="0" err="1" smtClean="0"/>
              <a:t>SketchUp</a:t>
            </a:r>
            <a:r>
              <a:rPr lang="en-US" altLang="zh-TW" dirty="0" smtClean="0"/>
              <a:t> 8</a:t>
            </a:r>
            <a:r>
              <a:rPr lang="zh-TW" altLang="en-US" dirty="0" smtClean="0"/>
              <a:t>設計實感與快速繪圖表現。碁峰。２０１１年７月。</a:t>
            </a:r>
            <a:endParaRPr lang="en-US" altLang="zh-TW" dirty="0" smtClean="0"/>
          </a:p>
          <a:p>
            <a:r>
              <a:rPr lang="en-US" altLang="zh-TW" u="sng" dirty="0" smtClean="0">
                <a:hlinkClick r:id="rId6"/>
              </a:rPr>
              <a:t>http://iwantpass.wikispaces.com/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。</a:t>
            </a:r>
            <a:endParaRPr lang="zh-TW" altLang="zh-TW" dirty="0" smtClean="0"/>
          </a:p>
          <a:p>
            <a:r>
              <a:rPr lang="en-US" altLang="zh-TW" u="sng" dirty="0" smtClean="0">
                <a:hlinkClick r:id="rId7"/>
              </a:rPr>
              <a:t>http://wiki.ubuntu.org.cn/index.php?title=UbuntuHelp:Blender/zh&amp;variant=zh-hant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。</a:t>
            </a:r>
            <a:endParaRPr lang="en-US" altLang="zh-TW" u="sng" dirty="0" smtClean="0"/>
          </a:p>
          <a:p>
            <a:r>
              <a:rPr lang="en-US" altLang="zh-TW" dirty="0" smtClean="0">
                <a:hlinkClick r:id="rId8"/>
              </a:rPr>
              <a:t>http://ccckmit.wikidot.com/blender</a:t>
            </a:r>
            <a:r>
              <a:rPr lang="en-US" altLang="zh-TW" dirty="0" smtClean="0"/>
              <a:t> 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/>
          </a:p>
          <a:p>
            <a:r>
              <a:rPr lang="en-US" altLang="zh-TW" dirty="0" smtClean="0">
                <a:hlinkClick r:id="rId9"/>
              </a:rPr>
              <a:t>http://blender.tw/news.php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/>
              <a:t>陳鍾誠。</a:t>
            </a:r>
            <a:r>
              <a:rPr lang="en-US" altLang="zh-TW" dirty="0" smtClean="0">
                <a:hlinkClick r:id="rId10"/>
              </a:rPr>
              <a:t>http</a:t>
            </a:r>
            <a:r>
              <a:rPr lang="en-US" altLang="zh-TW" dirty="0" smtClean="0">
                <a:hlinkClick r:id="rId10"/>
              </a:rPr>
              <a:t>://</a:t>
            </a:r>
            <a:r>
              <a:rPr lang="en-US" altLang="zh-TW" dirty="0" smtClean="0">
                <a:hlinkClick r:id="rId10"/>
              </a:rPr>
              <a:t>www.scribd.com/doc/19826819/1BlenderBasics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James </a:t>
            </a:r>
            <a:r>
              <a:rPr lang="en-US" altLang="zh-TW" dirty="0" err="1" smtClean="0"/>
              <a:t>Chronister</a:t>
            </a:r>
            <a:r>
              <a:rPr lang="zh-TW" altLang="en-US" dirty="0" smtClean="0"/>
              <a:t>著、瞿</a:t>
            </a:r>
            <a:r>
              <a:rPr lang="zh-TW" altLang="en-US" dirty="0" smtClean="0"/>
              <a:t>國將 </a:t>
            </a:r>
            <a:r>
              <a:rPr lang="zh-TW" altLang="en-US" dirty="0" smtClean="0"/>
              <a:t>譯。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基礎課堂</a:t>
            </a:r>
            <a:r>
              <a:rPr lang="zh-TW" altLang="en-US" dirty="0" smtClean="0"/>
              <a:t>教科書。第</a:t>
            </a:r>
            <a:r>
              <a:rPr lang="en-US" altLang="zh-TW" dirty="0" smtClean="0"/>
              <a:t>3</a:t>
            </a:r>
            <a:r>
              <a:rPr lang="zh-TW" altLang="en-US" dirty="0" smtClean="0"/>
              <a:t>版。</a:t>
            </a:r>
            <a:endParaRPr lang="zh-TW" altLang="zh-TW" dirty="0" smtClean="0"/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３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４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１</a:t>
            </a:r>
            <a:r>
              <a:rPr lang="en-US" altLang="zh-TW" sz="3600" dirty="0" smtClean="0"/>
              <a:t> Blender</a:t>
            </a:r>
            <a:r>
              <a:rPr lang="zh-TW" altLang="en-US" sz="3600" dirty="0" smtClean="0"/>
              <a:t>安裝（</a:t>
            </a:r>
            <a:r>
              <a:rPr lang="en-US" altLang="zh-TW" sz="3600" dirty="0" smtClean="0"/>
              <a:t>5</a:t>
            </a:r>
            <a:r>
              <a:rPr lang="zh-TW" altLang="en-US" sz="3600" dirty="0" smtClean="0"/>
              <a:t>）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829944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下面左方圖片，為安裝中的訊息視窗。同時會有一個主控台視窗一閃即逝。</a:t>
            </a:r>
            <a:endParaRPr lang="en-US" altLang="zh-TW" dirty="0" smtClean="0"/>
          </a:p>
          <a:p>
            <a:r>
              <a:rPr lang="zh-TW" altLang="en-US" dirty="0" smtClean="0"/>
              <a:t>在安裝完成視窗上，若想立刻執行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，請將「</a:t>
            </a:r>
            <a:r>
              <a:rPr lang="en-US" altLang="zh-TW" dirty="0" smtClean="0"/>
              <a:t>Run Blender </a:t>
            </a:r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５９</a:t>
            </a:r>
            <a:r>
              <a:rPr lang="en-US" altLang="zh-TW" dirty="0" smtClean="0"/>
              <a:t>-release</a:t>
            </a:r>
            <a:r>
              <a:rPr lang="zh-TW" altLang="en-US" dirty="0" smtClean="0"/>
              <a:t>」選項核取。再</a:t>
            </a:r>
            <a:r>
              <a:rPr lang="zh-TW" altLang="zh-TW" dirty="0" smtClean="0"/>
              <a:t>點</a:t>
            </a:r>
            <a:r>
              <a:rPr lang="zh-TW" altLang="en-US" dirty="0" smtClean="0"/>
              <a:t>擊「</a:t>
            </a:r>
            <a:r>
              <a:rPr lang="en-US" altLang="zh-TW" dirty="0" smtClean="0"/>
              <a:t>Finish</a:t>
            </a:r>
            <a:r>
              <a:rPr lang="zh-TW" altLang="en-US" dirty="0" smtClean="0"/>
              <a:t>」可立刻</a:t>
            </a:r>
            <a:r>
              <a:rPr lang="zh-TW" altLang="zh-TW" dirty="0" smtClean="0"/>
              <a:t>執行</a:t>
            </a:r>
            <a:r>
              <a:rPr lang="en-US" altLang="zh-TW" dirty="0" smtClean="0"/>
              <a:t>Blender</a:t>
            </a:r>
            <a:r>
              <a:rPr lang="zh-TW" altLang="zh-TW" dirty="0" smtClean="0"/>
              <a:t>主程式</a:t>
            </a:r>
            <a:r>
              <a:rPr lang="zh-TW" altLang="en-US" dirty="0" smtClean="0"/>
              <a:t>。如下面右方圖片所示。若不想直接執行，請不要將「</a:t>
            </a:r>
            <a:r>
              <a:rPr lang="en-US" altLang="zh-TW" dirty="0" smtClean="0"/>
              <a:t>Run Blender </a:t>
            </a:r>
            <a:r>
              <a:rPr lang="zh-TW" altLang="en-US" dirty="0" smtClean="0"/>
              <a:t>２</a:t>
            </a:r>
            <a:r>
              <a:rPr lang="en-US" altLang="zh-TW" dirty="0" smtClean="0"/>
              <a:t>.</a:t>
            </a:r>
            <a:r>
              <a:rPr lang="zh-TW" altLang="en-US" dirty="0" smtClean="0"/>
              <a:t>５９</a:t>
            </a:r>
            <a:r>
              <a:rPr lang="en-US" altLang="zh-TW" dirty="0" smtClean="0"/>
              <a:t>-release</a:t>
            </a:r>
            <a:r>
              <a:rPr lang="zh-TW" altLang="en-US" dirty="0" smtClean="0"/>
              <a:t>」選項核取，</a:t>
            </a:r>
            <a:r>
              <a:rPr lang="zh-TW" altLang="zh-TW" dirty="0" smtClean="0"/>
              <a:t>點</a:t>
            </a:r>
            <a:r>
              <a:rPr lang="zh-TW" altLang="en-US" dirty="0" smtClean="0"/>
              <a:t>擊「</a:t>
            </a:r>
            <a:r>
              <a:rPr lang="en-US" altLang="zh-TW" dirty="0" smtClean="0"/>
              <a:t>Finish</a:t>
            </a:r>
            <a:r>
              <a:rPr lang="zh-TW" altLang="en-US" dirty="0" smtClean="0"/>
              <a:t>」後結束安裝。</a:t>
            </a:r>
            <a:endParaRPr lang="zh-TW" altLang="zh-TW" dirty="0" smtClean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30766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C:\Documents and Settings\Administrator\桌面\AR教學檔案\Blender\2011-09-04_02000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464496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３</a:t>
            </a:r>
            <a:r>
              <a:rPr lang="en-US" altLang="zh-TW" dirty="0" smtClean="0"/>
              <a:t>-</a:t>
            </a:r>
            <a:r>
              <a:rPr lang="zh-TW" altLang="en-US" dirty="0" smtClean="0"/>
              <a:t>４</a:t>
            </a:r>
            <a:r>
              <a:rPr lang="en-US" altLang="zh-TW" dirty="0" smtClean="0"/>
              <a:t>-</a:t>
            </a:r>
            <a:r>
              <a:rPr lang="zh-TW" altLang="en-US" dirty="0" smtClean="0"/>
              <a:t>２</a:t>
            </a:r>
            <a:r>
              <a:rPr lang="en-US" altLang="zh-TW" dirty="0" smtClean="0"/>
              <a:t> Blender</a:t>
            </a:r>
            <a:r>
              <a:rPr lang="zh-TW" altLang="en-US" dirty="0" smtClean="0"/>
              <a:t>基本操作認識（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045968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/>
              <a:t>第一次開啟畫面會</a:t>
            </a:r>
            <a:r>
              <a:rPr lang="zh-TW" altLang="zh-TW" dirty="0" smtClean="0"/>
              <a:t>出現</a:t>
            </a:r>
            <a:r>
              <a:rPr lang="zh-TW" altLang="en-US" dirty="0" smtClean="0"/>
              <a:t>下面左方圖片的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「</a:t>
            </a:r>
            <a:r>
              <a:rPr lang="zh-TW" altLang="zh-TW" dirty="0" smtClean="0"/>
              <a:t>主視窗</a:t>
            </a:r>
            <a:r>
              <a:rPr lang="zh-TW" altLang="en-US" dirty="0" smtClean="0"/>
              <a:t>」</a:t>
            </a:r>
            <a:r>
              <a:rPr lang="zh-TW" altLang="zh-TW" dirty="0" smtClean="0"/>
              <a:t>與</a:t>
            </a:r>
            <a:r>
              <a:rPr lang="zh-TW" altLang="en-US" dirty="0" smtClean="0"/>
              <a:t>「</a:t>
            </a:r>
            <a:r>
              <a:rPr lang="zh-TW" altLang="zh-TW" dirty="0" smtClean="0"/>
              <a:t>命令</a:t>
            </a:r>
            <a:r>
              <a:rPr lang="zh-TW" altLang="zh-TW" dirty="0"/>
              <a:t>提示字元</a:t>
            </a:r>
            <a:r>
              <a:rPr lang="zh-TW" altLang="zh-TW" dirty="0" smtClean="0"/>
              <a:t>視窗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r>
              <a:rPr lang="zh-TW" altLang="zh-TW" dirty="0" smtClean="0"/>
              <a:t>關閉</a:t>
            </a:r>
            <a:r>
              <a:rPr lang="zh-TW" altLang="en-US" dirty="0" smtClean="0"/>
              <a:t>「</a:t>
            </a:r>
            <a:r>
              <a:rPr lang="zh-TW" altLang="zh-TW" dirty="0" smtClean="0"/>
              <a:t>命令提示字元視窗</a:t>
            </a:r>
            <a:r>
              <a:rPr lang="zh-TW" altLang="en-US" dirty="0" smtClean="0"/>
              <a:t>」</a:t>
            </a:r>
            <a:r>
              <a:rPr lang="zh-TW" altLang="zh-TW" dirty="0" smtClean="0"/>
              <a:t>後，</a:t>
            </a:r>
            <a:r>
              <a:rPr lang="zh-TW" altLang="en-US" dirty="0" smtClean="0"/>
              <a:t>在</a:t>
            </a:r>
            <a:r>
              <a:rPr lang="zh-TW" altLang="zh-TW" dirty="0" smtClean="0"/>
              <a:t>主視窗</a:t>
            </a:r>
            <a:r>
              <a:rPr lang="zh-TW" altLang="en-US" dirty="0" smtClean="0"/>
              <a:t>任一位置用滑鼠點擊</a:t>
            </a:r>
            <a:r>
              <a:rPr lang="zh-TW" altLang="zh-TW" dirty="0" smtClean="0"/>
              <a:t>左鍵，</a:t>
            </a:r>
            <a:r>
              <a:rPr lang="zh-TW" altLang="en-US" dirty="0" smtClean="0"/>
              <a:t>視窗中間的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商標頁面會自動消失。</a:t>
            </a:r>
            <a:r>
              <a:rPr lang="zh-TW" altLang="zh-TW" dirty="0" smtClean="0"/>
              <a:t>即可開始</a:t>
            </a:r>
            <a:r>
              <a:rPr lang="zh-TW" altLang="en-US" dirty="0" smtClean="0"/>
              <a:t>３</a:t>
            </a:r>
            <a:r>
              <a:rPr lang="en-US" altLang="zh-TW" dirty="0" smtClean="0"/>
              <a:t>D</a:t>
            </a:r>
            <a:r>
              <a:rPr lang="zh-TW" altLang="zh-TW" dirty="0" smtClean="0"/>
              <a:t>圖形的繪製</a:t>
            </a:r>
            <a:r>
              <a:rPr lang="zh-TW" altLang="en-US" dirty="0" smtClean="0"/>
              <a:t>。下面右方圖片中有</a:t>
            </a:r>
            <a:r>
              <a:rPr lang="en-US" altLang="zh-TW" dirty="0" smtClean="0"/>
              <a:t>Blender</a:t>
            </a:r>
            <a:r>
              <a:rPr lang="zh-TW" altLang="en-US" dirty="0" smtClean="0"/>
              <a:t>商標頁。</a:t>
            </a:r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4" name="圖片 3" descr="C:\Documents and Settings\Administrator\桌面\AR教學檔案\Blender\2011-09-04_02001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1008"/>
            <a:ext cx="4392488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6" name="圖片 5" descr="C:\Documents and Settings\Administrator\桌面\AR教學檔案\Blender\2011-09-04_02005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68052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91279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1861</TotalTime>
  <Words>10555</Words>
  <Application>Microsoft Office PowerPoint</Application>
  <PresentationFormat>如螢幕大小 (4:3)</PresentationFormat>
  <Paragraphs>811</Paragraphs>
  <Slides>75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76" baseType="lpstr">
      <vt:lpstr>市鎮</vt:lpstr>
      <vt:lpstr>第三章：材質製作與模型</vt:lpstr>
      <vt:lpstr>Outline</vt:lpstr>
      <vt:lpstr>３-４ Blender </vt:lpstr>
      <vt:lpstr>３-４-１ Blender安裝（1）</vt:lpstr>
      <vt:lpstr>３-４-１ Blender安裝（2）</vt:lpstr>
      <vt:lpstr>３-４-１ Blender安裝（3）</vt:lpstr>
      <vt:lpstr>３-４-１ Blender安裝（4）</vt:lpstr>
      <vt:lpstr>３-４-１ Blender安裝（5）</vt:lpstr>
      <vt:lpstr>３-４-２ Blender基本操作認識（1） </vt:lpstr>
      <vt:lpstr>３-４-２ Blender基本操作認識（2）</vt:lpstr>
      <vt:lpstr>３-４-２ Blender基本操作認識（3）</vt:lpstr>
      <vt:lpstr>３-４-２ Blender基本操作認識（4）</vt:lpstr>
      <vt:lpstr>３-４-２ Blender基本操作認識（5）</vt:lpstr>
      <vt:lpstr>３-４-２ Blender基本操作認識（6）</vt:lpstr>
      <vt:lpstr>３-４-２ Blender基本操作認識（7）</vt:lpstr>
      <vt:lpstr>３-４-２ Blender基本操作認識（8）</vt:lpstr>
      <vt:lpstr>３-４-２ Blender基本操作認識（9）</vt:lpstr>
      <vt:lpstr>３-４-２ Blender基本操作認識（ １０）</vt:lpstr>
      <vt:lpstr>新增物件的方法及種類（1）</vt:lpstr>
      <vt:lpstr>新增物件的方法及種類（1）</vt:lpstr>
      <vt:lpstr>新增物件的方法及種類（2）</vt:lpstr>
      <vt:lpstr>新增物件的方法及種類（3）</vt:lpstr>
      <vt:lpstr>新增物件的方法及種類（4）</vt:lpstr>
      <vt:lpstr>新增物件的方法及種類（5）</vt:lpstr>
      <vt:lpstr>新增物件的方法及種類（6）</vt:lpstr>
      <vt:lpstr>新增物件的方法及種類（7）</vt:lpstr>
      <vt:lpstr>新增物件的方法及種類（8）</vt:lpstr>
      <vt:lpstr>新增物件的方法及種類（9）</vt:lpstr>
      <vt:lpstr>新增物件的方法及種類（１０）</vt:lpstr>
      <vt:lpstr>新增物件的方法及種類（１１）</vt:lpstr>
      <vt:lpstr>新增物件的方法及種類（１２）</vt:lpstr>
      <vt:lpstr>新增物件的方法及種類（１３）</vt:lpstr>
      <vt:lpstr>３-４-３ Blender ３D建模（1）</vt:lpstr>
      <vt:lpstr>３-４-３ Blender ３D建模（2）</vt:lpstr>
      <vt:lpstr>調整石碑長方體比例（1）</vt:lpstr>
      <vt:lpstr>調整石碑長方體比例（2）</vt:lpstr>
      <vt:lpstr>調整石碑長方體比例（3）</vt:lpstr>
      <vt:lpstr>設定紋理（1）</vt:lpstr>
      <vt:lpstr>設定紋理（2）</vt:lpstr>
      <vt:lpstr>設定紋理（3）</vt:lpstr>
      <vt:lpstr>設定紋理（4）</vt:lpstr>
      <vt:lpstr>設定紋理（５）</vt:lpstr>
      <vt:lpstr>材質渲染及燈光調整（1）</vt:lpstr>
      <vt:lpstr>材質渲染及燈光調整（2）</vt:lpstr>
      <vt:lpstr>材質渲染及燈光調整（3）</vt:lpstr>
      <vt:lpstr>材質渲染及燈光調整（4）</vt:lpstr>
      <vt:lpstr>材質渲染及燈光調整（5）</vt:lpstr>
      <vt:lpstr>材質渲染及燈光調整（6）</vt:lpstr>
      <vt:lpstr>材質渲染及燈光調整（7）</vt:lpstr>
      <vt:lpstr>材質渲染及燈光調整（8）</vt:lpstr>
      <vt:lpstr>材質渲染及燈光調整（9）</vt:lpstr>
      <vt:lpstr>材質渲染及燈光調整（１０）</vt:lpstr>
      <vt:lpstr>材質渲染及燈光調整（１１）</vt:lpstr>
      <vt:lpstr>材質渲染及燈光調整（１２）</vt:lpstr>
      <vt:lpstr>石碑正面貼圖及調整（1）</vt:lpstr>
      <vt:lpstr>石碑正面貼圖及調整（2）</vt:lpstr>
      <vt:lpstr>石碑正面貼圖及調整（3）</vt:lpstr>
      <vt:lpstr>石碑正面貼圖及調整（4）</vt:lpstr>
      <vt:lpstr>石碑正面貼圖及調整（5）</vt:lpstr>
      <vt:lpstr>石碑正面貼圖及調整（6）</vt:lpstr>
      <vt:lpstr>石碑正面貼圖及調整（7）</vt:lpstr>
      <vt:lpstr>石碑上的燈光調整（1）</vt:lpstr>
      <vt:lpstr>石碑上的燈光調整（2）</vt:lpstr>
      <vt:lpstr>本章重點回顧（1）</vt:lpstr>
      <vt:lpstr>本章重點回顧（2）</vt:lpstr>
      <vt:lpstr>本章重點回顧（3）</vt:lpstr>
      <vt:lpstr>本章重點回顧（4）</vt:lpstr>
      <vt:lpstr>本章重點回顧（5）</vt:lpstr>
      <vt:lpstr>本章重點回顧（6）</vt:lpstr>
      <vt:lpstr>本章重點回顧（7）</vt:lpstr>
      <vt:lpstr>本章重點回顧（8）</vt:lpstr>
      <vt:lpstr>本章重點回顧（9）</vt:lpstr>
      <vt:lpstr>本章重點回顧（１０）</vt:lpstr>
      <vt:lpstr>本章重點回顧（１１）</vt:lpstr>
      <vt:lpstr>參考資料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lyc002</dc:creator>
  <cp:lastModifiedBy>lyc002</cp:lastModifiedBy>
  <cp:revision>266</cp:revision>
  <dcterms:modified xsi:type="dcterms:W3CDTF">2011-11-17T02:41:37Z</dcterms:modified>
</cp:coreProperties>
</file>