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0" r:id="rId4"/>
    <p:sldId id="261" r:id="rId5"/>
    <p:sldId id="271" r:id="rId6"/>
    <p:sldId id="272" r:id="rId7"/>
    <p:sldId id="258" r:id="rId8"/>
    <p:sldId id="273" r:id="rId9"/>
    <p:sldId id="266" r:id="rId10"/>
    <p:sldId id="268" r:id="rId11"/>
    <p:sldId id="274" r:id="rId12"/>
    <p:sldId id="262" r:id="rId13"/>
    <p:sldId id="276" r:id="rId14"/>
    <p:sldId id="275" r:id="rId15"/>
    <p:sldId id="277" r:id="rId16"/>
    <p:sldId id="278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948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54370B-8DF2-4D86-A0C4-9AF34233984E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564904"/>
            <a:ext cx="4777836" cy="3807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zh-TW" altLang="en-US" b="1" dirty="0" smtClean="0"/>
              <a:t>以適當科技與風險評估的角度來看太陽能系統</a:t>
            </a:r>
            <a:endParaRPr lang="zh-TW" altLang="en-US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9512" y="2646100"/>
            <a:ext cx="4562152" cy="3289920"/>
          </a:xfrm>
        </p:spPr>
        <p:txBody>
          <a:bodyPr>
            <a:normAutofit/>
          </a:bodyPr>
          <a:lstStyle/>
          <a:p>
            <a:pPr algn="l"/>
            <a:r>
              <a:rPr lang="zh-TW" altLang="en-US" sz="2800" b="1" dirty="0" smtClean="0">
                <a:solidFill>
                  <a:schemeClr val="accent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工程與社會專題</a:t>
            </a:r>
            <a:endParaRPr lang="en-US" altLang="zh-TW" sz="2800" b="1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l"/>
            <a:endParaRPr lang="en-US" altLang="zh-TW" sz="2800" b="1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l"/>
            <a:r>
              <a:rPr lang="zh-TW" altLang="en-US" sz="2800" b="1" dirty="0" smtClean="0">
                <a:solidFill>
                  <a:schemeClr val="accent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班級</a:t>
            </a:r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：車輛三</a:t>
            </a:r>
            <a:r>
              <a:rPr lang="zh-TW" altLang="en-US" sz="2800" b="1" dirty="0" smtClean="0">
                <a:solidFill>
                  <a:schemeClr val="accent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甲</a:t>
            </a:r>
            <a:endParaRPr lang="en-US" altLang="zh-TW" sz="2800" b="1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l"/>
            <a:r>
              <a:rPr lang="en-US" altLang="zh-TW" sz="2800" b="1" dirty="0" smtClean="0">
                <a:solidFill>
                  <a:schemeClr val="accent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49915024 </a:t>
            </a:r>
            <a:r>
              <a:rPr lang="zh-TW" altLang="en-US" sz="2800" b="1" dirty="0" smtClean="0">
                <a:solidFill>
                  <a:schemeClr val="accent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林文泰</a:t>
            </a:r>
            <a:endParaRPr lang="en-US" altLang="zh-TW" sz="2800" b="1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l"/>
            <a:endParaRPr lang="en-US" altLang="zh-TW" sz="2800" b="1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l"/>
            <a:r>
              <a:rPr lang="zh-TW" altLang="en-US" sz="2800" b="1" dirty="0" smtClean="0">
                <a:solidFill>
                  <a:schemeClr val="accent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指導</a:t>
            </a:r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老師：</a:t>
            </a:r>
            <a:r>
              <a:rPr lang="zh-TW" altLang="en-US" sz="2800" b="1" dirty="0" smtClean="0">
                <a:solidFill>
                  <a:schemeClr val="accent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林聰益 教授</a:t>
            </a:r>
            <a:endParaRPr lang="en-US" altLang="zh-TW" sz="2800" b="1" dirty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l"/>
            <a:endParaRPr lang="en-US" altLang="zh-TW" sz="28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598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4000" b="1" dirty="0">
                <a:solidFill>
                  <a:schemeClr val="bg1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仰角</a:t>
            </a:r>
            <a:r>
              <a:rPr lang="en-US" altLang="zh-TW" sz="4000" b="1" dirty="0">
                <a:solidFill>
                  <a:schemeClr val="bg1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23.5</a:t>
            </a:r>
            <a:endParaRPr lang="zh-TW" altLang="en-US" sz="4000" b="1" dirty="0">
              <a:solidFill>
                <a:schemeClr val="bg1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  <a:cs typeface="Times New Roman" pitchFamily="18" charset="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由於台灣位於北迴歸線上，而北迴歸線緯度為北緯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23.5</a:t>
            </a:r>
            <a:r>
              <a:rPr lang="zh-TW" altLang="en-US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度。</a:t>
            </a:r>
            <a:endParaRPr lang="en-US" altLang="zh-TW" b="1" dirty="0">
              <a:latin typeface="微軟正黑體" pitchFamily="34" charset="-120"/>
              <a:ea typeface="微軟正黑體" pitchFamily="34" charset="-120"/>
              <a:cs typeface="Times New Roman" pitchFamily="18" charset="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         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太陽由東方升起後，行進的軌跡會在台灣的南方，所以架設太陽能光電板將板面朝南可以得到最大效益</a:t>
            </a:r>
            <a:r>
              <a:rPr lang="zh-TW" altLang="en-US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。</a:t>
            </a:r>
            <a:endParaRPr lang="en-US" altLang="zh-TW" b="1" dirty="0">
              <a:latin typeface="微軟正黑體" pitchFamily="34" charset="-120"/>
              <a:ea typeface="微軟正黑體" pitchFamily="34" charset="-120"/>
              <a:cs typeface="Times New Roman" pitchFamily="18" charset="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        而因為位於北緯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23.5</a:t>
            </a:r>
            <a:r>
              <a:rPr lang="zh-TW" altLang="en-US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度，所以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將板面仰角設定為</a:t>
            </a:r>
            <a:r>
              <a:rPr lang="en-US" altLang="zh-TW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23.5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度可以得到最大日照效益。</a:t>
            </a:r>
          </a:p>
          <a:p>
            <a:pPr>
              <a:buFont typeface="Wingdings" pitchFamily="2" charset="2"/>
              <a:buChar char="l"/>
            </a:pP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五、太陽能板設計原則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405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4000" b="1" dirty="0">
                <a:solidFill>
                  <a:schemeClr val="bg1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避免</a:t>
            </a:r>
            <a:r>
              <a:rPr lang="zh-TW" altLang="en-US" sz="4000" b="1" dirty="0" smtClean="0">
                <a:solidFill>
                  <a:schemeClr val="bg1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遮陰</a:t>
            </a:r>
            <a:endParaRPr lang="zh-TW" altLang="en-US" sz="4000" b="1" dirty="0">
              <a:solidFill>
                <a:schemeClr val="bg1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  <a:cs typeface="Times New Roman" pitchFamily="18" charset="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 架設太陽光電板的場地周圍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，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    須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避免高樓、樹林或其他有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可</a:t>
            </a: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    能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遮蔽太陽光照射太陽光電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板</a:t>
            </a: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    的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高物遮蔽物，以利太陽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光電</a:t>
            </a: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    板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可以完全的接收太陽光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達到</a:t>
            </a: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    最大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的發電效益。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圖片 4" descr="Untitled0拷貝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3" t="12871" r="3629" b="7301"/>
          <a:stretch>
            <a:fillRect/>
          </a:stretch>
        </p:blipFill>
        <p:spPr bwMode="auto">
          <a:xfrm>
            <a:off x="6695487" y="1484784"/>
            <a:ext cx="1653645" cy="122805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圖片 5" descr="Untitled2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31"/>
          <a:stretch>
            <a:fillRect/>
          </a:stretch>
        </p:blipFill>
        <p:spPr bwMode="auto">
          <a:xfrm>
            <a:off x="6715482" y="3212976"/>
            <a:ext cx="1672942" cy="1157584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圖片 6" descr="Untitled45拷貝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994" y="4869160"/>
            <a:ext cx="1678138" cy="1278481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6670994" y="2706282"/>
            <a:ext cx="21494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TW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9pPr>
          </a:lstStyle>
          <a:p>
            <a:r>
              <a:rPr kumimoji="0"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北緯</a:t>
            </a:r>
            <a:r>
              <a:rPr kumimoji="0"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0</a:t>
            </a:r>
            <a:r>
              <a:rPr kumimoji="0"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度</a:t>
            </a:r>
            <a:r>
              <a:rPr kumimoji="0"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kumimoji="0"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赤道</a:t>
            </a:r>
            <a:r>
              <a:rPr kumimoji="0"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kumimoji="0"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平放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6699617" y="4370560"/>
            <a:ext cx="19514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TW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9pPr>
          </a:lstStyle>
          <a:p>
            <a:r>
              <a:rPr kumimoji="0"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北緯</a:t>
            </a:r>
            <a:r>
              <a:rPr kumimoji="0"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23.5</a:t>
            </a:r>
            <a:r>
              <a:rPr kumimoji="0"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度</a:t>
            </a:r>
            <a:r>
              <a:rPr kumimoji="0"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kumimoji="0"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台灣</a:t>
            </a:r>
            <a:r>
              <a:rPr kumimoji="0"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endParaRPr kumimoji="0" lang="zh-TW" altLang="en-US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6666290" y="6147641"/>
            <a:ext cx="15708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TW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9pPr>
          </a:lstStyle>
          <a:p>
            <a:r>
              <a:rPr kumimoji="0"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北緯</a:t>
            </a:r>
            <a:r>
              <a:rPr kumimoji="0"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45</a:t>
            </a:r>
            <a:r>
              <a:rPr kumimoji="0"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度</a:t>
            </a:r>
          </a:p>
        </p:txBody>
      </p:sp>
    </p:spTree>
    <p:extLst>
      <p:ext uri="{BB962C8B-B14F-4D97-AF65-F5344CB8AC3E}">
        <p14:creationId xmlns:p14="http://schemas.microsoft.com/office/powerpoint/2010/main" val="229547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533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0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何謂適當科技 </a:t>
            </a:r>
            <a:r>
              <a:rPr lang="en-US" altLang="zh-TW" sz="20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?</a:t>
            </a:r>
          </a:p>
          <a:p>
            <a:pPr marL="0" indent="0">
              <a:buNone/>
            </a:pPr>
            <a:r>
              <a:rPr lang="zh-TW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簡單說它是一種科技，採用該科技時，選用者</a:t>
            </a:r>
            <a:r>
              <a:rPr lang="zh-TW" altLang="en-US" sz="20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思考的核心概念</a:t>
            </a:r>
            <a:r>
              <a:rPr lang="zh-TW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，注重在長期使用後所衍生的影響。所有科技產品，對生活環境都會造成</a:t>
            </a:r>
            <a:r>
              <a:rPr lang="zh-TW" altLang="en-US" sz="20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衝擊</a:t>
            </a:r>
            <a:r>
              <a:rPr lang="zh-TW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，人類活動使用的工具材料選擇，長期造成不同程度的環境影響，對未來子孫可致極大的差異。</a:t>
            </a:r>
            <a:endParaRPr lang="en-US" altLang="zh-TW" sz="2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sz="2000" b="1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我們現有的生活選擇方式，對於人類未來是否能夠永續，十分重要，因為它直接影響未來環境，我們對於現有科技的認知，除了</a:t>
            </a:r>
            <a:r>
              <a:rPr lang="zh-TW" altLang="en-US" sz="20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環境因素</a:t>
            </a:r>
            <a:r>
              <a:rPr lang="zh-TW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，以及</a:t>
            </a:r>
            <a:r>
              <a:rPr lang="zh-TW" altLang="en-US" sz="20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文化層次</a:t>
            </a:r>
            <a:r>
              <a:rPr lang="zh-TW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等的見解，同時涉及</a:t>
            </a:r>
            <a:r>
              <a:rPr lang="zh-TW" altLang="en-US" sz="20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政治問題</a:t>
            </a:r>
            <a:r>
              <a:rPr lang="zh-TW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zh-TW" altLang="en-US" sz="20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社會資源分配問題</a:t>
            </a:r>
            <a:r>
              <a:rPr lang="zh-TW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zh-TW" altLang="en-US" sz="20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滿足人類欲望的問題</a:t>
            </a:r>
            <a:r>
              <a:rPr lang="zh-TW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，其產生的互動解果，是實質而且長遠的效用，因此，科技選用的適當與否，涉及人類發展、居住品質、</a:t>
            </a:r>
            <a:r>
              <a:rPr lang="en-US" altLang="zh-TW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不同國家的</a:t>
            </a:r>
            <a:r>
              <a:rPr lang="en-US" altLang="zh-TW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國民所得、世界能源、經濟產能等各類問題，不可不慎。</a:t>
            </a:r>
            <a:endParaRPr lang="en-US" altLang="zh-TW" sz="2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endParaRPr lang="en-US" altLang="zh-TW" sz="2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六、適當科技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4356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53347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l"/>
            </a:pPr>
            <a:r>
              <a:rPr lang="zh-TW" altLang="en-US" sz="3600" dirty="0">
                <a:latin typeface="微軟正黑體" pitchFamily="34" charset="-120"/>
                <a:ea typeface="微軟正黑體" pitchFamily="34" charset="-120"/>
              </a:rPr>
              <a:t>世界</a:t>
            </a:r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</a:rPr>
              <a:t>各國發展</a:t>
            </a:r>
            <a:r>
              <a:rPr lang="zh-TW" altLang="en-US" sz="3600" dirty="0">
                <a:latin typeface="微軟正黑體" pitchFamily="34" charset="-120"/>
                <a:ea typeface="微軟正黑體" pitchFamily="34" charset="-120"/>
              </a:rPr>
              <a:t>再生能源的主要理由是尋求</a:t>
            </a:r>
            <a:r>
              <a:rPr lang="en-US" altLang="zh-TW" sz="3600" b="1" dirty="0">
                <a:latin typeface="微軟正黑體" pitchFamily="34" charset="-120"/>
                <a:ea typeface="微軟正黑體" pitchFamily="34" charset="-120"/>
              </a:rPr>
              <a:t>3E</a:t>
            </a: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</a:rPr>
              <a:t>的平衡三贏</a:t>
            </a:r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</a:rPr>
              <a:t>：</a:t>
            </a:r>
            <a:endParaRPr lang="zh-TW" altLang="en-US" sz="3600" dirty="0"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經濟</a:t>
            </a:r>
            <a:r>
              <a:rPr lang="en-US" altLang="zh-TW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(Economics) </a:t>
            </a:r>
            <a:endParaRPr lang="en-US" altLang="zh-TW" sz="2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sz="2800" b="1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能源</a:t>
            </a:r>
            <a:r>
              <a:rPr lang="en-US" altLang="zh-TW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(Energy) </a:t>
            </a:r>
            <a:endParaRPr lang="en-US" altLang="zh-TW" sz="2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sz="2800" b="1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環境</a:t>
            </a:r>
            <a:r>
              <a:rPr lang="en-US" altLang="zh-TW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(Environment)</a:t>
            </a:r>
          </a:p>
          <a:p>
            <a:pPr>
              <a:buFont typeface="Wingdings" pitchFamily="2" charset="2"/>
              <a:buChar char="l"/>
            </a:pPr>
            <a:endParaRPr lang="en-US" altLang="zh-TW" sz="2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068960"/>
            <a:ext cx="4032448" cy="34004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8393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53347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l"/>
            </a:pPr>
            <a:r>
              <a:rPr lang="zh-TW" altLang="en-US" sz="2000" b="1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優點 </a:t>
            </a:r>
            <a:r>
              <a:rPr lang="en-US" altLang="zh-TW" sz="2000" b="1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</a:p>
          <a:p>
            <a:pPr>
              <a:buFont typeface="Wingdings" pitchFamily="2" charset="2"/>
              <a:buChar char="l"/>
            </a:pP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在光照充足的</a:t>
            </a:r>
            <a:r>
              <a:rPr lang="zh-TW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地區，</a:t>
            </a: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太陽能的供應</a:t>
            </a:r>
            <a:r>
              <a:rPr lang="zh-TW" altLang="en-US" sz="2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源源不斷</a:t>
            </a: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，生產過程不會產生</a:t>
            </a:r>
            <a:r>
              <a:rPr lang="zh-TW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環境污染，</a:t>
            </a: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又不會消耗其他地球資源或導致地球溫室效應。太陽能能源取自於太陽，來源源源不絕，太陽能為良好能源如同水力或風力</a:t>
            </a:r>
            <a:r>
              <a:rPr lang="zh-TW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世界各地</a:t>
            </a:r>
            <a:r>
              <a:rPr lang="zh-TW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皆</a:t>
            </a: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積極發展太陽能。</a:t>
            </a:r>
            <a:endParaRPr lang="en-US" altLang="zh-TW" sz="2000" b="1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000" b="1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缺點</a:t>
            </a:r>
            <a:r>
              <a:rPr lang="en-US" altLang="zh-TW" sz="2000" b="1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</a:p>
          <a:p>
            <a:pPr>
              <a:buFont typeface="Wingdings" pitchFamily="2" charset="2"/>
              <a:buChar char="l"/>
            </a:pP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目前利用太陽能的各種技術都具有</a:t>
            </a:r>
            <a:r>
              <a:rPr lang="zh-TW" altLang="en-US" sz="2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成本</a:t>
            </a: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很高的缺點，因此首期資本投資不菲。</a:t>
            </a:r>
          </a:p>
          <a:p>
            <a:pPr>
              <a:buFont typeface="Wingdings" pitchFamily="2" charset="2"/>
              <a:buChar char="l"/>
            </a:pPr>
            <a:r>
              <a:rPr lang="zh-TW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在</a:t>
            </a: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許多陰雨綿綿或是日照短的的地區，很難完全靠太陽能供應，</a:t>
            </a:r>
            <a:r>
              <a:rPr lang="zh-TW" altLang="en-US" sz="2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投資報酬率較低</a:t>
            </a: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。另外，除非有大量的太陽能板或更成熟的太陽能技術，不然目前仍然難以產生大量電源供給</a:t>
            </a:r>
            <a:r>
              <a:rPr lang="zh-TW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使用。</a:t>
            </a:r>
            <a:endParaRPr lang="zh-TW" altLang="en-US" sz="2000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太陽能</a:t>
            </a: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板壽命有限。大約是</a:t>
            </a:r>
            <a:r>
              <a:rPr lang="en-US" altLang="zh-TW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10-30</a:t>
            </a: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年。而製作時所需使用的大量矽、鍺、硼可能會造成其他方面的</a:t>
            </a:r>
            <a:r>
              <a:rPr lang="zh-TW" altLang="en-US" sz="2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污染</a:t>
            </a:r>
            <a:r>
              <a:rPr lang="zh-TW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，得先做好事先的管控處理。</a:t>
            </a:r>
          </a:p>
          <a:p>
            <a:pPr>
              <a:buFont typeface="Wingdings" pitchFamily="2" charset="2"/>
              <a:buChar char="l"/>
            </a:pPr>
            <a:endParaRPr lang="en-US" altLang="zh-TW" sz="2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endParaRPr lang="en-US" altLang="zh-TW" sz="2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七</a:t>
            </a:r>
            <a:r>
              <a:rPr lang="zh-TW" altLang="en-US" dirty="0" smtClean="0"/>
              <a:t>、風險評估太陽能優缺點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934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53347"/>
          </a:xfrm>
        </p:spPr>
        <p:txBody>
          <a:bodyPr>
            <a:noAutofit/>
          </a:bodyPr>
          <a:lstStyle/>
          <a:p>
            <a:pPr>
              <a:buSzPct val="150000"/>
              <a:buFontTx/>
              <a:buChar char="•"/>
            </a:pP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沒有單一能源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可以滿足所有國家或地區的需求。</a:t>
            </a:r>
          </a:p>
          <a:p>
            <a:pPr>
              <a:buSzPct val="150000"/>
              <a:buFontTx/>
              <a:buChar char="•"/>
            </a:pP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能源科技的發展與能源本身牽涉到各種不同種類的能源，包括化石能源、替代性能源、再生能源等。</a:t>
            </a:r>
          </a:p>
          <a:p>
            <a:pPr>
              <a:buSzPct val="150000"/>
              <a:buFontTx/>
              <a:buChar char="•"/>
            </a:pP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整合永續能源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(Integrated, Sustainable Energy Management)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的基本目標乃是永續能源發展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(Sustainable Energy Development)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SzPct val="150000"/>
              <a:buFontTx/>
              <a:buChar char="•"/>
            </a:pPr>
            <a:endParaRPr lang="zh-TW" altLang="en-US" b="1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太陽能的發展，是值得期待的，只是現在的科技技術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尚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不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足夠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能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讓太陽能技術普遍。</a:t>
            </a:r>
            <a:endParaRPr lang="en-US" altLang="zh-TW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endParaRPr lang="en-US" altLang="zh-TW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八、結論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7875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5334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000" b="1" dirty="0">
                <a:latin typeface="微軟正黑體" pitchFamily="34" charset="-120"/>
                <a:ea typeface="微軟正黑體" pitchFamily="34" charset="-120"/>
              </a:rPr>
              <a:t>1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2000" b="1" dirty="0">
                <a:latin typeface="微軟正黑體" pitchFamily="34" charset="-120"/>
                <a:ea typeface="微軟正黑體" pitchFamily="34" charset="-120"/>
              </a:rPr>
              <a:t>光能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會</a:t>
            </a:r>
            <a:r>
              <a:rPr lang="zh-TW" altLang="en-US" sz="2000" b="1" dirty="0">
                <a:latin typeface="微軟正黑體" pitchFamily="34" charset="-120"/>
                <a:ea typeface="微軟正黑體" pitchFamily="34" charset="-120"/>
              </a:rPr>
              <a:t>國際合作簡訊網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000" b="1" dirty="0">
                <a:latin typeface="微軟正黑體" pitchFamily="34" charset="-120"/>
                <a:ea typeface="微軟正黑體" pitchFamily="34" charset="-120"/>
              </a:rPr>
              <a:t>      http://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stn.nsc.gov.tw/view_detail.asp?doc_uid=17017 </a:t>
            </a:r>
            <a:endParaRPr lang="zh-TW" altLang="en-US" sz="2000" b="1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000" b="1" dirty="0">
                <a:latin typeface="微軟正黑體" pitchFamily="34" charset="-120"/>
                <a:ea typeface="微軟正黑體" pitchFamily="34" charset="-120"/>
              </a:rPr>
              <a:t>2.Tour a Solar Car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000" b="1" dirty="0">
                <a:latin typeface="微軟正黑體" pitchFamily="34" charset="-120"/>
                <a:ea typeface="微軟正黑體" pitchFamily="34" charset="-120"/>
              </a:rPr>
              <a:t>  	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www.formulasun.org/education.html 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 </a:t>
            </a:r>
            <a:endParaRPr lang="zh-TW" altLang="en-US" sz="2000" b="1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80000"/>
              </a:lnSpc>
              <a:buSzPct val="55000"/>
              <a:buFont typeface="Wingdings" pitchFamily="2" charset="2"/>
              <a:buNone/>
            </a:pPr>
            <a:r>
              <a:rPr lang="en-US" altLang="zh-TW" sz="2000" b="1" dirty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太陽能</a:t>
            </a:r>
            <a:r>
              <a:rPr lang="zh-TW" altLang="en-US" sz="2000" b="1" dirty="0">
                <a:latin typeface="微軟正黑體" pitchFamily="34" charset="-120"/>
                <a:ea typeface="微軟正黑體" pitchFamily="34" charset="-120"/>
              </a:rPr>
              <a:t>光源</a:t>
            </a:r>
          </a:p>
          <a:p>
            <a:pPr>
              <a:lnSpc>
                <a:spcPct val="80000"/>
              </a:lnSpc>
              <a:buSzPct val="55000"/>
              <a:buFont typeface="Wingdings" pitchFamily="2" charset="2"/>
              <a:buNone/>
            </a:pPr>
            <a:r>
              <a:rPr lang="en-US" altLang="zh-TW" sz="2000" b="1" dirty="0">
                <a:latin typeface="微軟正黑體" pitchFamily="34" charset="-120"/>
                <a:ea typeface="微軟正黑體" pitchFamily="34" charset="-120"/>
              </a:rPr>
              <a:t>	http://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www.solar-i.com/young/1.html</a:t>
            </a:r>
            <a:endParaRPr lang="en-US" altLang="zh-TW" sz="2000" b="1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80000"/>
              </a:lnSpc>
              <a:buSzPct val="55000"/>
              <a:buFont typeface="Wingdings" pitchFamily="2" charset="2"/>
              <a:buNone/>
            </a:pPr>
            <a:r>
              <a:rPr lang="en-US" altLang="zh-TW" sz="2000" b="1" dirty="0">
                <a:latin typeface="微軟正黑體" pitchFamily="34" charset="-120"/>
                <a:ea typeface="微軟正黑體" pitchFamily="34" charset="-120"/>
              </a:rPr>
              <a:t>4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2000" b="1" dirty="0">
                <a:latin typeface="微軟正黑體" pitchFamily="34" charset="-120"/>
                <a:ea typeface="微軟正黑體" pitchFamily="34" charset="-120"/>
              </a:rPr>
              <a:t>光能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介紹</a:t>
            </a:r>
            <a:endParaRPr lang="zh-TW" altLang="en-US" sz="2000" b="1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80000"/>
              </a:lnSpc>
              <a:buSzPct val="55000"/>
              <a:buFont typeface="Wingdings" pitchFamily="2" charset="2"/>
              <a:buNone/>
            </a:pPr>
            <a:r>
              <a:rPr lang="en-US" altLang="zh-TW" sz="2000" b="1" dirty="0">
                <a:latin typeface="微軟正黑體" pitchFamily="34" charset="-120"/>
                <a:ea typeface="微軟正黑體" pitchFamily="34" charset="-120"/>
              </a:rPr>
              <a:t>	http://www2.khjh.kh.edu.tw/~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r120/li.htm</a:t>
            </a:r>
            <a:endParaRPr lang="en-US" altLang="zh-TW" sz="2000" b="1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80000"/>
              </a:lnSpc>
              <a:buSzPct val="55000"/>
              <a:buFont typeface="Wingdings" pitchFamily="2" charset="2"/>
              <a:buNone/>
            </a:pPr>
            <a:r>
              <a:rPr lang="en-US" altLang="zh-TW" sz="2000" b="1" dirty="0">
                <a:latin typeface="微軟正黑體" pitchFamily="34" charset="-120"/>
                <a:ea typeface="微軟正黑體" pitchFamily="34" charset="-120"/>
              </a:rPr>
              <a:t>5.</a:t>
            </a:r>
            <a:r>
              <a:rPr lang="zh-TW" altLang="en-US" sz="2000" b="1" dirty="0">
                <a:latin typeface="微軟正黑體" pitchFamily="34" charset="-120"/>
                <a:ea typeface="微軟正黑體" pitchFamily="34" charset="-120"/>
              </a:rPr>
              <a:t>黃文雄著  太陽能之應用及理論   民國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六十年六月</a:t>
            </a:r>
            <a:r>
              <a:rPr lang="zh-TW" altLang="en-US" sz="2000" b="1" dirty="0">
                <a:latin typeface="微軟正黑體" pitchFamily="34" charset="-120"/>
                <a:ea typeface="微軟正黑體" pitchFamily="34" charset="-120"/>
              </a:rPr>
              <a:t>初版   協志工業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叢書</a:t>
            </a:r>
            <a:endParaRPr lang="zh-TW" altLang="en-US" sz="2000" b="1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80000"/>
              </a:lnSpc>
              <a:buSzPct val="55000"/>
              <a:buFont typeface="Wingdings" pitchFamily="2" charset="2"/>
              <a:buNone/>
            </a:pPr>
            <a:r>
              <a:rPr lang="en-US" altLang="zh-TW" sz="2000" b="1" dirty="0">
                <a:latin typeface="微軟正黑體" pitchFamily="34" charset="-120"/>
                <a:ea typeface="微軟正黑體" pitchFamily="34" charset="-120"/>
              </a:rPr>
              <a:t>6.</a:t>
            </a:r>
            <a:r>
              <a:rPr lang="zh-TW" altLang="en-US" sz="2000" b="1" dirty="0">
                <a:latin typeface="微軟正黑體" pitchFamily="34" charset="-120"/>
                <a:ea typeface="微軟正黑體" pitchFamily="34" charset="-120"/>
              </a:rPr>
              <a:t>陳瑞和編著  太陽能板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lang="zh-TW" altLang="en-US" sz="2000" b="1" dirty="0">
                <a:latin typeface="微軟正黑體" pitchFamily="34" charset="-120"/>
                <a:ea typeface="微軟正黑體" pitchFamily="34" charset="-120"/>
              </a:rPr>
              <a:t>民國八十年初版  新文京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科技</a:t>
            </a:r>
            <a:r>
              <a:rPr lang="zh-TW" altLang="en-US" sz="2000" b="1" dirty="0">
                <a:latin typeface="微軟正黑體" pitchFamily="34" charset="-120"/>
                <a:ea typeface="微軟正黑體" pitchFamily="34" charset="-120"/>
              </a:rPr>
              <a:t>圖書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股份有限公司</a:t>
            </a:r>
            <a:endParaRPr lang="zh-TW" altLang="en-US" sz="2000" b="1" dirty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80000"/>
              </a:lnSpc>
              <a:buSzPct val="55000"/>
              <a:buFont typeface="Wingdings" pitchFamily="2" charset="2"/>
              <a:buNone/>
            </a:pPr>
            <a:r>
              <a:rPr lang="en-US" altLang="zh-TW" sz="2000" b="1" dirty="0">
                <a:latin typeface="微軟正黑體" pitchFamily="34" charset="-120"/>
                <a:ea typeface="微軟正黑體" pitchFamily="34" charset="-120"/>
              </a:rPr>
              <a:t>7.</a:t>
            </a:r>
            <a:r>
              <a:rPr lang="zh-TW" altLang="en-US" sz="2000" b="1" dirty="0">
                <a:latin typeface="微軟正黑體" pitchFamily="34" charset="-120"/>
                <a:ea typeface="微軟正黑體" pitchFamily="34" charset="-120"/>
              </a:rPr>
              <a:t>光敏電阻 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   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http</a:t>
            </a:r>
            <a:r>
              <a:rPr lang="en-US" altLang="zh-TW" sz="2000" b="1" dirty="0">
                <a:latin typeface="微軟正黑體" pitchFamily="34" charset="-120"/>
                <a:ea typeface="微軟正黑體" pitchFamily="34" charset="-120"/>
              </a:rPr>
              <a:t>://www.phys.ncku.edu.tw/modphyslab/ggda/gds/photoresister.htm </a:t>
            </a:r>
            <a:endParaRPr lang="zh-TW" altLang="en-US" sz="2000" b="1" dirty="0"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endParaRPr lang="en-US" altLang="zh-TW" sz="2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九</a:t>
            </a:r>
            <a:r>
              <a:rPr lang="zh-TW" altLang="en-US" dirty="0" smtClean="0"/>
              <a:t>、參考資料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719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844824"/>
            <a:ext cx="7416824" cy="424278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l"/>
            </a:pPr>
            <a:r>
              <a:rPr lang="zh-TW" altLang="en-US" b="1" dirty="0">
                <a:latin typeface="微軟正黑體" pitchFamily="34" charset="-120"/>
                <a:ea typeface="微軟正黑體" pitchFamily="34" charset="-120"/>
              </a:rPr>
              <a:t>一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、能源危機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>
                <a:latin typeface="微軟正黑體" pitchFamily="34" charset="-120"/>
                <a:ea typeface="微軟正黑體" pitchFamily="34" charset="-120"/>
              </a:rPr>
              <a:t>二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、能源的基本觀念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三、太陽能發展歷史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>
                <a:latin typeface="微軟正黑體" pitchFamily="34" charset="-120"/>
                <a:ea typeface="微軟正黑體" pitchFamily="34" charset="-120"/>
              </a:rPr>
              <a:t>四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、太陽能發電原理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>
                <a:latin typeface="微軟正黑體" pitchFamily="34" charset="-120"/>
                <a:ea typeface="微軟正黑體" pitchFamily="34" charset="-120"/>
              </a:rPr>
              <a:t>五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、太陽能板設計原則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六、適當科技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七、風險評估太陽能優缺點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八、結論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九、參考來源</a:t>
            </a:r>
            <a:endParaRPr lang="en-US" altLang="zh-TW" b="1" dirty="0"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endParaRPr lang="zh-TW" altLang="en-US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目錄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1337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150000"/>
              <a:buFontTx/>
              <a:buChar char="•"/>
            </a:pP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過去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30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年共發生四次“能源危機”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！</a:t>
            </a:r>
            <a:endParaRPr lang="en-US" altLang="zh-TW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SzPct val="150000"/>
              <a:buNone/>
            </a:pPr>
            <a:endParaRPr lang="zh-TW" altLang="en-US" b="1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SzPct val="150000"/>
              <a:buFontTx/>
              <a:buChar char="•"/>
            </a:pPr>
            <a:r>
              <a:rPr lang="en-US" altLang="zh-TW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1973-1974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：阿拉伯國家石油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禁運</a:t>
            </a:r>
            <a:endParaRPr lang="en-US" altLang="zh-TW" b="1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SzPct val="150000"/>
              <a:buFontTx/>
              <a:buChar char="•"/>
            </a:pP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1978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：伊朗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shah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王朝被推翻</a:t>
            </a:r>
          </a:p>
          <a:p>
            <a:pPr>
              <a:buSzPct val="150000"/>
              <a:buFontTx/>
              <a:buChar char="•"/>
            </a:pP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1990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：伊拉克入侵科威特</a:t>
            </a:r>
          </a:p>
          <a:p>
            <a:pPr>
              <a:buSzPct val="150000"/>
              <a:buFontTx/>
              <a:buChar char="•"/>
            </a:pP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2000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：石油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減產、美元貶值</a:t>
            </a:r>
            <a:endParaRPr lang="zh-TW" altLang="en-US" b="1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一、能源危機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3769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二、能源的基本觀念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/>
          <a:lstStyle/>
          <a:p>
            <a:pPr>
              <a:buSzPct val="150000"/>
              <a:buFontTx/>
              <a:buChar char="•"/>
            </a:pPr>
            <a:r>
              <a:rPr lang="en-US" altLang="zh-TW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Work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= (</a:t>
            </a:r>
            <a:r>
              <a:rPr lang="en-US" altLang="zh-TW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Force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 </a:t>
            </a:r>
            <a:r>
              <a:rPr lang="en-US" altLang="zh-TW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╳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en-US" altLang="zh-TW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Distance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>
              <a:buSzPct val="150000"/>
            </a:pP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功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=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力 </a:t>
            </a:r>
            <a:r>
              <a:rPr lang="zh-TW" altLang="en-US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╳ 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距離</a:t>
            </a:r>
            <a:endParaRPr lang="en-US" altLang="zh-TW" b="1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SzPct val="150000"/>
              <a:buFontTx/>
              <a:buChar char="•"/>
            </a:pP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熱力學第一定律：能量守恆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原理</a:t>
            </a:r>
            <a:endParaRPr lang="en-US" altLang="zh-TW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SzPct val="150000"/>
              <a:buNone/>
            </a:pPr>
            <a:endParaRPr lang="en-US" altLang="zh-TW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SzPct val="150000"/>
              <a:buNone/>
            </a:pPr>
            <a:r>
              <a:rPr lang="zh-TW" altLang="en-US" sz="28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能量的形式</a:t>
            </a:r>
          </a:p>
          <a:p>
            <a:pPr>
              <a:buSzPct val="150000"/>
              <a:buFontTx/>
              <a:buChar char="•"/>
            </a:pP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動能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(Kinetic Energy)</a:t>
            </a:r>
          </a:p>
          <a:p>
            <a:pPr>
              <a:buSzPct val="150000"/>
              <a:buFontTx/>
              <a:buChar char="•"/>
            </a:pP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位能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(Potential Energy)</a:t>
            </a:r>
          </a:p>
          <a:p>
            <a:pPr>
              <a:buSzPct val="150000"/>
              <a:buFontTx/>
              <a:buChar char="•"/>
            </a:pP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熱能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(Heat Energy)</a:t>
            </a:r>
          </a:p>
          <a:p>
            <a:pPr>
              <a:buSzPct val="150000"/>
              <a:buFontTx/>
              <a:buChar char="•"/>
            </a:pP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電能（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Electrical Energy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）</a:t>
            </a:r>
          </a:p>
          <a:p>
            <a:pPr marL="0" indent="0">
              <a:buNone/>
            </a:pPr>
            <a:endParaRPr lang="zh-TW" altLang="en-US" b="1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789040"/>
            <a:ext cx="2939089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9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/>
          <a:lstStyle/>
          <a:p>
            <a:pPr marL="0" indent="0">
              <a:buSzPct val="150000"/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能源的種類</a:t>
            </a:r>
            <a:endParaRPr lang="zh-TW" altLang="en-US" sz="28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SzPct val="150000"/>
              <a:buFontTx/>
              <a:buChar char="•"/>
            </a:pP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化石能源 </a:t>
            </a:r>
            <a:r>
              <a:rPr lang="en-US" altLang="zh-TW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(Fossil Fuels) [</a:t>
            </a: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傳統能源</a:t>
            </a:r>
            <a:r>
              <a:rPr lang="en-US" altLang="zh-TW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]</a:t>
            </a: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</a:p>
          <a:p>
            <a:pPr>
              <a:buSzPct val="150000"/>
            </a:pP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煤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(Coal)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、石油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(Oil)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、天然氣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(Natural Gas)</a:t>
            </a:r>
          </a:p>
          <a:p>
            <a:pPr>
              <a:buSzPct val="150000"/>
              <a:buFontTx/>
              <a:buChar char="•"/>
            </a:pP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替代性能源 </a:t>
            </a:r>
            <a:r>
              <a:rPr lang="en-US" altLang="zh-TW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(Alternative Energy)</a:t>
            </a: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</a:p>
          <a:p>
            <a:pPr>
              <a:buSzPct val="150000"/>
            </a:pP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太陽能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(Solar)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、風力能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(Wind)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、地熱能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(Geothermal)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、生質能（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Biomass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）、水力能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(Hydropower)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、核能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(Nuclear)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、潮汐能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(Tide)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、海水溫差能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(Ocean Thermal Energy Conversion, OTEC)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等</a:t>
            </a:r>
          </a:p>
        </p:txBody>
      </p:sp>
    </p:spTree>
    <p:extLst>
      <p:ext uri="{BB962C8B-B14F-4D97-AF65-F5344CB8AC3E}">
        <p14:creationId xmlns:p14="http://schemas.microsoft.com/office/powerpoint/2010/main" val="289111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/>
          <a:lstStyle/>
          <a:p>
            <a:pPr marL="0" indent="0">
              <a:buSzPct val="150000"/>
              <a:buNone/>
            </a:pPr>
            <a:r>
              <a:rPr lang="zh-TW" altLang="en-US" sz="28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再生能源</a:t>
            </a:r>
          </a:p>
          <a:p>
            <a:pPr>
              <a:buSzPct val="150000"/>
              <a:buFontTx/>
              <a:buChar char="•"/>
            </a:pP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再生能源（取之不盡，用之不竭）：太陽能、風力能</a:t>
            </a:r>
          </a:p>
          <a:p>
            <a:pPr>
              <a:buSzPct val="150000"/>
              <a:buFontTx/>
              <a:buChar char="•"/>
            </a:pP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非再生能源</a:t>
            </a:r>
            <a:r>
              <a:rPr lang="en-US" altLang="zh-TW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(Non-Renewable Energy)</a:t>
            </a:r>
            <a:r>
              <a:rPr lang="en-US" altLang="zh-TW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</a:p>
          <a:p>
            <a:pPr>
              <a:buSzPct val="150000"/>
            </a:pPr>
            <a:r>
              <a:rPr lang="zh-TW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 煤、石油、天然氣、地熱等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660" y="3645024"/>
            <a:ext cx="2859286" cy="2727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0542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第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19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世紀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-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光照射到材料上所引起的「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光起電力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」行為發現。</a:t>
            </a:r>
          </a:p>
          <a:p>
            <a:pPr>
              <a:buFont typeface="Wingdings" pitchFamily="2" charset="2"/>
              <a:buChar char="l"/>
            </a:pP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1930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年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-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照相機的曝光計廣泛地使用這一個原理。 </a:t>
            </a:r>
          </a:p>
          <a:p>
            <a:pPr>
              <a:buFont typeface="Wingdings" pitchFamily="2" charset="2"/>
              <a:buChar char="l"/>
            </a:pP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1950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年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-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隨著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半導體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的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加工技術進步</a:t>
            </a:r>
            <a:r>
              <a:rPr lang="zh-TW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第一個太陽能電池誕生在美國。</a:t>
            </a:r>
          </a:p>
          <a:p>
            <a:pPr>
              <a:buFont typeface="Wingdings" pitchFamily="2" charset="2"/>
              <a:buChar char="l"/>
            </a:pP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1973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年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- 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石油危機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，讓世界各國察覺到能源開發的重要性。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三、太陽能發展歷史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003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392129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l"/>
            </a:pP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1960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年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-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美國發射的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人造衛星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就已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  經利用太陽能電池做為能量的源。</a:t>
            </a:r>
          </a:p>
          <a:p>
            <a:pPr>
              <a:lnSpc>
                <a:spcPct val="90000"/>
              </a:lnSpc>
              <a:buFont typeface="Wingdings" pitchFamily="2" charset="2"/>
              <a:buChar char="l"/>
            </a:pPr>
            <a:endParaRPr lang="zh-TW" altLang="en-US" b="1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l"/>
            </a:pP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1970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年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-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能源危機時，人們開始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把太陽能電池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的應用轉移到一般的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民生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用途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上。</a:t>
            </a:r>
          </a:p>
          <a:p>
            <a:pPr>
              <a:lnSpc>
                <a:spcPct val="90000"/>
              </a:lnSpc>
              <a:buFont typeface="Wingdings" pitchFamily="2" charset="2"/>
              <a:buChar char="l"/>
            </a:pPr>
            <a:endParaRPr lang="zh-TW" altLang="en-US" b="1" dirty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l"/>
            </a:pP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1999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年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-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台灣官方開始大力推展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太陽能電池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發電。並且著手推動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各項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獎勵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措 施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</a:p>
          <a:p>
            <a:pPr>
              <a:lnSpc>
                <a:spcPct val="90000"/>
              </a:lnSpc>
              <a:buFont typeface="Wingdings" pitchFamily="2" charset="2"/>
              <a:buChar char="l"/>
            </a:pPr>
            <a:endParaRPr lang="en-US" altLang="zh-TW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l"/>
            </a:pP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至此，投入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太陽能研究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的團體也明顯增加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77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916832"/>
            <a:ext cx="8507288" cy="4392488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太陽能電池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是將太陽能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轉</a:t>
            </a:r>
            <a:endParaRPr lang="en-US" altLang="zh-TW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換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成電能的裝置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，不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需要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透</a:t>
            </a:r>
            <a:endParaRPr lang="en-US" altLang="zh-TW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過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電解質來傳遞導電離子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endParaRPr lang="en-US" altLang="zh-TW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而是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改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採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半導體產生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PN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結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來</a:t>
            </a:r>
            <a:endParaRPr lang="en-US" altLang="zh-TW" b="1" dirty="0" smtClean="0">
              <a:solidFill>
                <a:schemeClr val="tx2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獲得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電位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當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半導體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受到太陽光照射，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大量的自由電子伴隨而生，而此電子的移動又產生了電流，也就是在 </a:t>
            </a:r>
            <a:r>
              <a:rPr lang="en-US" altLang="zh-TW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PN 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結處產生</a:t>
            </a:r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電位差</a:t>
            </a:r>
            <a:r>
              <a:rPr lang="zh-TW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。因此，太陽能電池需要陽光才能運作，所以大多是將太陽能電池與蓄電池串聯，將有陽光時所產生的電能先行儲存，以供無陽光時放電使用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r>
              <a:rPr lang="zh-TW" altLang="en-US" b="1" dirty="0">
                <a:latin typeface="微軟正黑體" pitchFamily="34" charset="-120"/>
                <a:ea typeface="微軟正黑體" pitchFamily="34" charset="-120"/>
              </a:rPr>
              <a:t> 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四、太陽能發電原理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3" y="1412776"/>
            <a:ext cx="2427325" cy="25535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4980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508</TotalTime>
  <Words>1112</Words>
  <Application>Microsoft Office PowerPoint</Application>
  <PresentationFormat>如螢幕大小 (4:3)</PresentationFormat>
  <Paragraphs>113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波形</vt:lpstr>
      <vt:lpstr>以適當科技與風險評估的角度來看太陽能系統</vt:lpstr>
      <vt:lpstr>目錄</vt:lpstr>
      <vt:lpstr>一、能源危機</vt:lpstr>
      <vt:lpstr>二、能源的基本觀念</vt:lpstr>
      <vt:lpstr>PowerPoint 簡報</vt:lpstr>
      <vt:lpstr>PowerPoint 簡報</vt:lpstr>
      <vt:lpstr>三、太陽能發展歷史</vt:lpstr>
      <vt:lpstr>PowerPoint 簡報</vt:lpstr>
      <vt:lpstr>四、太陽能發電原理</vt:lpstr>
      <vt:lpstr>五、太陽能板設計原則</vt:lpstr>
      <vt:lpstr>PowerPoint 簡報</vt:lpstr>
      <vt:lpstr>六、適當科技</vt:lpstr>
      <vt:lpstr>PowerPoint 簡報</vt:lpstr>
      <vt:lpstr>七、風險評估太陽能優缺點</vt:lpstr>
      <vt:lpstr>八、結論</vt:lpstr>
      <vt:lpstr>九、參考資料</vt:lpstr>
    </vt:vector>
  </TitlesOfParts>
  <Company>888TIGER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以適當科技與風險評估的角度來看太陽能系統</dc:title>
  <dc:creator>TIGER-XP</dc:creator>
  <cp:lastModifiedBy>林文泰</cp:lastModifiedBy>
  <cp:revision>34</cp:revision>
  <dcterms:created xsi:type="dcterms:W3CDTF">2012-11-09T04:01:58Z</dcterms:created>
  <dcterms:modified xsi:type="dcterms:W3CDTF">2012-11-11T14:39:31Z</dcterms:modified>
</cp:coreProperties>
</file>