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6"/>
  </p:notesMasterIdLst>
  <p:sldIdLst>
    <p:sldId id="257" r:id="rId3"/>
    <p:sldId id="365" r:id="rId4"/>
    <p:sldId id="268" r:id="rId5"/>
    <p:sldId id="384" r:id="rId6"/>
    <p:sldId id="271" r:id="rId7"/>
    <p:sldId id="272" r:id="rId8"/>
    <p:sldId id="274" r:id="rId9"/>
    <p:sldId id="276" r:id="rId10"/>
    <p:sldId id="279" r:id="rId11"/>
    <p:sldId id="282" r:id="rId12"/>
    <p:sldId id="284" r:id="rId13"/>
    <p:sldId id="287" r:id="rId14"/>
    <p:sldId id="290" r:id="rId15"/>
    <p:sldId id="385" r:id="rId16"/>
    <p:sldId id="291" r:id="rId17"/>
    <p:sldId id="293" r:id="rId18"/>
    <p:sldId id="295" r:id="rId19"/>
    <p:sldId id="298" r:id="rId20"/>
    <p:sldId id="305" r:id="rId21"/>
    <p:sldId id="302" r:id="rId22"/>
    <p:sldId id="304" r:id="rId23"/>
    <p:sldId id="373" r:id="rId24"/>
    <p:sldId id="308" r:id="rId25"/>
    <p:sldId id="310" r:id="rId26"/>
    <p:sldId id="311" r:id="rId27"/>
    <p:sldId id="363" r:id="rId28"/>
    <p:sldId id="315" r:id="rId29"/>
    <p:sldId id="364" r:id="rId30"/>
    <p:sldId id="319" r:id="rId31"/>
    <p:sldId id="320" r:id="rId32"/>
    <p:sldId id="381" r:id="rId33"/>
    <p:sldId id="374" r:id="rId34"/>
    <p:sldId id="375" r:id="rId35"/>
    <p:sldId id="380" r:id="rId36"/>
    <p:sldId id="376" r:id="rId37"/>
    <p:sldId id="377" r:id="rId38"/>
    <p:sldId id="378" r:id="rId39"/>
    <p:sldId id="379" r:id="rId40"/>
    <p:sldId id="382" r:id="rId41"/>
    <p:sldId id="366" r:id="rId42"/>
    <p:sldId id="368" r:id="rId43"/>
    <p:sldId id="369" r:id="rId44"/>
    <p:sldId id="383" r:id="rId45"/>
    <p:sldId id="371" r:id="rId46"/>
    <p:sldId id="370" r:id="rId47"/>
    <p:sldId id="328" r:id="rId48"/>
    <p:sldId id="330" r:id="rId49"/>
    <p:sldId id="334" r:id="rId50"/>
    <p:sldId id="335" r:id="rId51"/>
    <p:sldId id="337" r:id="rId52"/>
    <p:sldId id="341" r:id="rId53"/>
    <p:sldId id="343" r:id="rId54"/>
    <p:sldId id="345" r:id="rId5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400"/>
    <a:srgbClr val="8A9611"/>
    <a:srgbClr val="C3A87F"/>
    <a:srgbClr val="5184A4"/>
    <a:srgbClr val="DB4F03"/>
    <a:srgbClr val="006699"/>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TW"/>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TW"/>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TW"/>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AFE929B-748A-4634-BBF3-2530A323E870}" type="slidenum">
              <a:rPr lang="en-US" altLang="zh-TW"/>
              <a:pPr>
                <a:defRPr/>
              </a:pPr>
              <a:t>‹#›</a:t>
            </a:fld>
            <a:endParaRPr lang="en-US" altLang="zh-TW"/>
          </a:p>
        </p:txBody>
      </p:sp>
    </p:spTree>
    <p:extLst>
      <p:ext uri="{BB962C8B-B14F-4D97-AF65-F5344CB8AC3E}">
        <p14:creationId xmlns:p14="http://schemas.microsoft.com/office/powerpoint/2010/main" val="1577186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 name="Rectangle 10"/>
          <p:cNvSpPr>
            <a:spLocks noGrp="1" noChangeArrowheads="1"/>
          </p:cNvSpPr>
          <p:nvPr>
            <p:ph type="sldNum" sz="quarter" idx="12"/>
          </p:nvPr>
        </p:nvSpPr>
        <p:spPr>
          <a:ln/>
        </p:spPr>
        <p:txBody>
          <a:bodyPr/>
          <a:lstStyle>
            <a:lvl1pPr>
              <a:defRPr/>
            </a:lvl1pPr>
          </a:lstStyle>
          <a:p>
            <a:pPr>
              <a:defRPr/>
            </a:pPr>
            <a:r>
              <a:rPr lang="en-US" altLang="zh-TW"/>
              <a:t>3-</a:t>
            </a:r>
            <a:fld id="{7FC98320-C9A0-4771-A9F9-15A649D93CB7}"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 name="Rectangle 10"/>
          <p:cNvSpPr>
            <a:spLocks noGrp="1" noChangeArrowheads="1"/>
          </p:cNvSpPr>
          <p:nvPr>
            <p:ph type="sldNum" sz="quarter" idx="12"/>
          </p:nvPr>
        </p:nvSpPr>
        <p:spPr>
          <a:ln/>
        </p:spPr>
        <p:txBody>
          <a:bodyPr/>
          <a:lstStyle>
            <a:lvl1pPr>
              <a:defRPr/>
            </a:lvl1pPr>
          </a:lstStyle>
          <a:p>
            <a:pPr>
              <a:defRPr/>
            </a:pPr>
            <a:r>
              <a:rPr lang="en-US" altLang="zh-TW"/>
              <a:t>3-</a:t>
            </a:r>
            <a:fld id="{108DD0DA-28BD-417A-BB14-F118B929760C}"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76835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65163" y="6367463"/>
            <a:ext cx="19050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03563" y="6367463"/>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32563" y="6367463"/>
            <a:ext cx="1905000" cy="457200"/>
          </a:xfrm>
        </p:spPr>
        <p:txBody>
          <a:bodyPr/>
          <a:lstStyle>
            <a:lvl1pPr>
              <a:defRPr/>
            </a:lvl1pPr>
          </a:lstStyle>
          <a:p>
            <a:fld id="{57E6817B-A1A1-40AD-8FD6-A541F1322798}"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 name="Rectangle 16"/>
          <p:cNvSpPr>
            <a:spLocks noGrp="1" noChangeArrowheads="1"/>
          </p:cNvSpPr>
          <p:nvPr>
            <p:ph type="sldNum" sz="quarter" idx="12"/>
          </p:nvPr>
        </p:nvSpPr>
        <p:spPr>
          <a:ln/>
        </p:spPr>
        <p:txBody>
          <a:bodyPr/>
          <a:lstStyle>
            <a:lvl1pPr>
              <a:defRPr/>
            </a:lvl1pPr>
          </a:lstStyle>
          <a:p>
            <a:pPr>
              <a:defRPr/>
            </a:pPr>
            <a:r>
              <a:rPr lang="en-US" altLang="zh-TW"/>
              <a:t>3-</a:t>
            </a:r>
            <a:fld id="{7808BCE4-A6DD-4148-8B1F-91D4CEF438C0}"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 name="Rectangle 16"/>
          <p:cNvSpPr>
            <a:spLocks noGrp="1" noChangeArrowheads="1"/>
          </p:cNvSpPr>
          <p:nvPr>
            <p:ph type="sldNum" sz="quarter" idx="12"/>
          </p:nvPr>
        </p:nvSpPr>
        <p:spPr>
          <a:ln/>
        </p:spPr>
        <p:txBody>
          <a:bodyPr/>
          <a:lstStyle>
            <a:lvl1pPr>
              <a:defRPr/>
            </a:lvl1pPr>
          </a:lstStyle>
          <a:p>
            <a:pPr>
              <a:defRPr/>
            </a:pPr>
            <a:r>
              <a:rPr lang="en-US" altLang="zh-TW"/>
              <a:t>3-</a:t>
            </a:r>
            <a:fld id="{18F690F0-42E6-4B01-AF3B-818C79FC0553}"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 name="Rectangle 16"/>
          <p:cNvSpPr>
            <a:spLocks noGrp="1" noChangeArrowheads="1"/>
          </p:cNvSpPr>
          <p:nvPr>
            <p:ph type="sldNum" sz="quarter" idx="12"/>
          </p:nvPr>
        </p:nvSpPr>
        <p:spPr>
          <a:ln/>
        </p:spPr>
        <p:txBody>
          <a:bodyPr/>
          <a:lstStyle>
            <a:lvl1pPr>
              <a:defRPr/>
            </a:lvl1pPr>
          </a:lstStyle>
          <a:p>
            <a:pPr>
              <a:defRPr/>
            </a:pPr>
            <a:r>
              <a:rPr lang="en-US" altLang="zh-TW"/>
              <a:t>3-</a:t>
            </a:r>
            <a:fld id="{7FB2C2A7-F96C-49D6-B324-5D54281426D1}"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7" name="Rectangle 16"/>
          <p:cNvSpPr>
            <a:spLocks noGrp="1" noChangeArrowheads="1"/>
          </p:cNvSpPr>
          <p:nvPr>
            <p:ph type="sldNum" sz="quarter" idx="12"/>
          </p:nvPr>
        </p:nvSpPr>
        <p:spPr>
          <a:ln/>
        </p:spPr>
        <p:txBody>
          <a:bodyPr/>
          <a:lstStyle>
            <a:lvl1pPr>
              <a:defRPr/>
            </a:lvl1pPr>
          </a:lstStyle>
          <a:p>
            <a:pPr>
              <a:defRPr/>
            </a:pPr>
            <a:r>
              <a:rPr lang="en-US" altLang="zh-TW"/>
              <a:t>3-</a:t>
            </a:r>
            <a:fld id="{7A3A8103-5470-4EB0-BC06-9C9F734279F7}"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9" name="Rectangle 16"/>
          <p:cNvSpPr>
            <a:spLocks noGrp="1" noChangeArrowheads="1"/>
          </p:cNvSpPr>
          <p:nvPr>
            <p:ph type="sldNum" sz="quarter" idx="12"/>
          </p:nvPr>
        </p:nvSpPr>
        <p:spPr>
          <a:ln/>
        </p:spPr>
        <p:txBody>
          <a:bodyPr/>
          <a:lstStyle>
            <a:lvl1pPr>
              <a:defRPr/>
            </a:lvl1pPr>
          </a:lstStyle>
          <a:p>
            <a:pPr>
              <a:defRPr/>
            </a:pPr>
            <a:r>
              <a:rPr lang="en-US" altLang="zh-TW"/>
              <a:t>3-</a:t>
            </a:r>
            <a:fld id="{03480396-3171-461A-BEC2-E1101BFC9788}"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 name="Rectangle 16"/>
          <p:cNvSpPr>
            <a:spLocks noGrp="1" noChangeArrowheads="1"/>
          </p:cNvSpPr>
          <p:nvPr>
            <p:ph type="sldNum" sz="quarter" idx="12"/>
          </p:nvPr>
        </p:nvSpPr>
        <p:spPr>
          <a:ln/>
        </p:spPr>
        <p:txBody>
          <a:bodyPr/>
          <a:lstStyle>
            <a:lvl1pPr>
              <a:defRPr/>
            </a:lvl1pPr>
          </a:lstStyle>
          <a:p>
            <a:pPr>
              <a:defRPr/>
            </a:pPr>
            <a:r>
              <a:rPr lang="en-US" altLang="zh-TW"/>
              <a:t>3-</a:t>
            </a:r>
            <a:fld id="{749DBAF3-15E9-4584-B34D-732B61608652}"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4" name="Rectangle 16"/>
          <p:cNvSpPr>
            <a:spLocks noGrp="1" noChangeArrowheads="1"/>
          </p:cNvSpPr>
          <p:nvPr>
            <p:ph type="sldNum" sz="quarter" idx="12"/>
          </p:nvPr>
        </p:nvSpPr>
        <p:spPr>
          <a:ln/>
        </p:spPr>
        <p:txBody>
          <a:bodyPr/>
          <a:lstStyle>
            <a:lvl1pPr>
              <a:defRPr/>
            </a:lvl1pPr>
          </a:lstStyle>
          <a:p>
            <a:pPr>
              <a:defRPr/>
            </a:pPr>
            <a:r>
              <a:rPr lang="en-US" altLang="zh-TW"/>
              <a:t>3-</a:t>
            </a:r>
            <a:fld id="{B8E4A163-7001-4DC8-B327-91728A0CF4CD}"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 name="Rectangle 10"/>
          <p:cNvSpPr>
            <a:spLocks noGrp="1" noChangeArrowheads="1"/>
          </p:cNvSpPr>
          <p:nvPr>
            <p:ph type="sldNum" sz="quarter" idx="12"/>
          </p:nvPr>
        </p:nvSpPr>
        <p:spPr>
          <a:ln/>
        </p:spPr>
        <p:txBody>
          <a:bodyPr/>
          <a:lstStyle>
            <a:lvl1pPr>
              <a:defRPr/>
            </a:lvl1pPr>
          </a:lstStyle>
          <a:p>
            <a:pPr>
              <a:defRPr/>
            </a:pPr>
            <a:r>
              <a:rPr lang="en-US" altLang="zh-TW"/>
              <a:t>3-</a:t>
            </a:r>
            <a:fld id="{1F84231A-AE70-4758-BE63-CA50E6853041}"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7" name="Rectangle 16"/>
          <p:cNvSpPr>
            <a:spLocks noGrp="1" noChangeArrowheads="1"/>
          </p:cNvSpPr>
          <p:nvPr>
            <p:ph type="sldNum" sz="quarter" idx="12"/>
          </p:nvPr>
        </p:nvSpPr>
        <p:spPr>
          <a:ln/>
        </p:spPr>
        <p:txBody>
          <a:bodyPr/>
          <a:lstStyle>
            <a:lvl1pPr>
              <a:defRPr/>
            </a:lvl1pPr>
          </a:lstStyle>
          <a:p>
            <a:pPr>
              <a:defRPr/>
            </a:pPr>
            <a:r>
              <a:rPr lang="en-US" altLang="zh-TW"/>
              <a:t>3-</a:t>
            </a:r>
            <a:fld id="{A45C2F38-2C4D-4E8A-A81F-09B3627DA584}"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7" name="Rectangle 16"/>
          <p:cNvSpPr>
            <a:spLocks noGrp="1" noChangeArrowheads="1"/>
          </p:cNvSpPr>
          <p:nvPr>
            <p:ph type="sldNum" sz="quarter" idx="12"/>
          </p:nvPr>
        </p:nvSpPr>
        <p:spPr>
          <a:ln/>
        </p:spPr>
        <p:txBody>
          <a:bodyPr/>
          <a:lstStyle>
            <a:lvl1pPr>
              <a:defRPr/>
            </a:lvl1pPr>
          </a:lstStyle>
          <a:p>
            <a:pPr>
              <a:defRPr/>
            </a:pPr>
            <a:r>
              <a:rPr lang="en-US" altLang="zh-TW"/>
              <a:t>3-</a:t>
            </a:r>
            <a:fld id="{9C90AA09-1E82-4B52-A31C-ED1688E05DA0}"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 name="Rectangle 16"/>
          <p:cNvSpPr>
            <a:spLocks noGrp="1" noChangeArrowheads="1"/>
          </p:cNvSpPr>
          <p:nvPr>
            <p:ph type="sldNum" sz="quarter" idx="12"/>
          </p:nvPr>
        </p:nvSpPr>
        <p:spPr>
          <a:ln/>
        </p:spPr>
        <p:txBody>
          <a:bodyPr/>
          <a:lstStyle>
            <a:lvl1pPr>
              <a:defRPr/>
            </a:lvl1pPr>
          </a:lstStyle>
          <a:p>
            <a:pPr>
              <a:defRPr/>
            </a:pPr>
            <a:r>
              <a:rPr lang="en-US" altLang="zh-TW"/>
              <a:t>3-</a:t>
            </a:r>
            <a:fld id="{B7567997-BF27-4D3F-B1AB-9B2CA93A751C}"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5"/>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 name="Rectangle 16"/>
          <p:cNvSpPr>
            <a:spLocks noGrp="1" noChangeArrowheads="1"/>
          </p:cNvSpPr>
          <p:nvPr>
            <p:ph type="sldNum" sz="quarter" idx="12"/>
          </p:nvPr>
        </p:nvSpPr>
        <p:spPr>
          <a:ln/>
        </p:spPr>
        <p:txBody>
          <a:bodyPr/>
          <a:lstStyle>
            <a:lvl1pPr>
              <a:defRPr/>
            </a:lvl1pPr>
          </a:lstStyle>
          <a:p>
            <a:pPr>
              <a:defRPr/>
            </a:pPr>
            <a:r>
              <a:rPr lang="en-US" altLang="zh-TW"/>
              <a:t>3-</a:t>
            </a:r>
            <a:fld id="{0881B0A5-0C55-4307-949A-E9C9BD08347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 name="Rectangle 10"/>
          <p:cNvSpPr>
            <a:spLocks noGrp="1" noChangeArrowheads="1"/>
          </p:cNvSpPr>
          <p:nvPr>
            <p:ph type="sldNum" sz="quarter" idx="12"/>
          </p:nvPr>
        </p:nvSpPr>
        <p:spPr>
          <a:ln/>
        </p:spPr>
        <p:txBody>
          <a:bodyPr/>
          <a:lstStyle>
            <a:lvl1pPr>
              <a:defRPr/>
            </a:lvl1pPr>
          </a:lstStyle>
          <a:p>
            <a:pPr>
              <a:defRPr/>
            </a:pPr>
            <a:r>
              <a:rPr lang="en-US" altLang="zh-TW"/>
              <a:t>3-</a:t>
            </a:r>
            <a:fld id="{578CE80E-4B92-41E2-989D-8F6C17E21BB3}"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7" name="Rectangle 10"/>
          <p:cNvSpPr>
            <a:spLocks noGrp="1" noChangeArrowheads="1"/>
          </p:cNvSpPr>
          <p:nvPr>
            <p:ph type="sldNum" sz="quarter" idx="12"/>
          </p:nvPr>
        </p:nvSpPr>
        <p:spPr>
          <a:ln/>
        </p:spPr>
        <p:txBody>
          <a:bodyPr/>
          <a:lstStyle>
            <a:lvl1pPr>
              <a:defRPr/>
            </a:lvl1pPr>
          </a:lstStyle>
          <a:p>
            <a:pPr>
              <a:defRPr/>
            </a:pPr>
            <a:r>
              <a:rPr lang="en-US" altLang="zh-TW"/>
              <a:t>3-</a:t>
            </a:r>
            <a:fld id="{AAD13499-105A-4BCE-BD58-2C5D52292FB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9" name="Rectangle 10"/>
          <p:cNvSpPr>
            <a:spLocks noGrp="1" noChangeArrowheads="1"/>
          </p:cNvSpPr>
          <p:nvPr>
            <p:ph type="sldNum" sz="quarter" idx="12"/>
          </p:nvPr>
        </p:nvSpPr>
        <p:spPr>
          <a:ln/>
        </p:spPr>
        <p:txBody>
          <a:bodyPr/>
          <a:lstStyle>
            <a:lvl1pPr>
              <a:defRPr/>
            </a:lvl1pPr>
          </a:lstStyle>
          <a:p>
            <a:pPr>
              <a:defRPr/>
            </a:pPr>
            <a:r>
              <a:rPr lang="en-US" altLang="zh-TW"/>
              <a:t>3-</a:t>
            </a:r>
            <a:fld id="{84929CFC-C630-49A0-AB49-DB5269D6AD13}"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 name="Rectangle 10"/>
          <p:cNvSpPr>
            <a:spLocks noGrp="1" noChangeArrowheads="1"/>
          </p:cNvSpPr>
          <p:nvPr>
            <p:ph type="sldNum" sz="quarter" idx="12"/>
          </p:nvPr>
        </p:nvSpPr>
        <p:spPr>
          <a:ln/>
        </p:spPr>
        <p:txBody>
          <a:bodyPr/>
          <a:lstStyle>
            <a:lvl1pPr>
              <a:defRPr/>
            </a:lvl1pPr>
          </a:lstStyle>
          <a:p>
            <a:pPr>
              <a:defRPr/>
            </a:pPr>
            <a:r>
              <a:rPr lang="en-US" altLang="zh-TW"/>
              <a:t>3-</a:t>
            </a:r>
            <a:fld id="{B77B5FE5-9D3B-4986-AC1F-123A489CAF4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4" name="Rectangle 10"/>
          <p:cNvSpPr>
            <a:spLocks noGrp="1" noChangeArrowheads="1"/>
          </p:cNvSpPr>
          <p:nvPr>
            <p:ph type="sldNum" sz="quarter" idx="12"/>
          </p:nvPr>
        </p:nvSpPr>
        <p:spPr>
          <a:ln/>
        </p:spPr>
        <p:txBody>
          <a:bodyPr/>
          <a:lstStyle>
            <a:lvl1pPr>
              <a:defRPr/>
            </a:lvl1pPr>
          </a:lstStyle>
          <a:p>
            <a:pPr>
              <a:defRPr/>
            </a:pPr>
            <a:r>
              <a:rPr lang="en-US" altLang="zh-TW"/>
              <a:t>3-</a:t>
            </a:r>
            <a:fld id="{498A88A7-DD98-4725-87C8-72FDD5E1A8E6}"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7" name="Rectangle 10"/>
          <p:cNvSpPr>
            <a:spLocks noGrp="1" noChangeArrowheads="1"/>
          </p:cNvSpPr>
          <p:nvPr>
            <p:ph type="sldNum" sz="quarter" idx="12"/>
          </p:nvPr>
        </p:nvSpPr>
        <p:spPr>
          <a:ln/>
        </p:spPr>
        <p:txBody>
          <a:bodyPr/>
          <a:lstStyle>
            <a:lvl1pPr>
              <a:defRPr/>
            </a:lvl1pPr>
          </a:lstStyle>
          <a:p>
            <a:pPr>
              <a:defRPr/>
            </a:pPr>
            <a:r>
              <a:rPr lang="en-US" altLang="zh-TW"/>
              <a:t>3-</a:t>
            </a:r>
            <a:fld id="{6324AB87-6F06-4810-8397-E3446D00A86A}"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9"/>
          <p:cNvSpPr>
            <a:spLocks noGrp="1" noChangeArrowheads="1"/>
          </p:cNvSpPr>
          <p:nvPr>
            <p:ph type="dt" sz="half" idx="11"/>
          </p:nvPr>
        </p:nvSpPr>
        <p:spPr>
          <a:ln/>
        </p:spPr>
        <p:txBody>
          <a:bodyPr/>
          <a:lstStyle>
            <a:lvl1pPr>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7" name="Rectangle 10"/>
          <p:cNvSpPr>
            <a:spLocks noGrp="1" noChangeArrowheads="1"/>
          </p:cNvSpPr>
          <p:nvPr>
            <p:ph type="sldNum" sz="quarter" idx="12"/>
          </p:nvPr>
        </p:nvSpPr>
        <p:spPr>
          <a:ln/>
        </p:spPr>
        <p:txBody>
          <a:bodyPr/>
          <a:lstStyle>
            <a:lvl1pPr>
              <a:defRPr/>
            </a:lvl1pPr>
          </a:lstStyle>
          <a:p>
            <a:pPr>
              <a:defRPr/>
            </a:pPr>
            <a:r>
              <a:rPr lang="en-US" altLang="zh-TW"/>
              <a:t>3-</a:t>
            </a:r>
            <a:fld id="{8A5EF158-AB14-4AF5-87B8-422675AF4880}"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TW"/>
          </a:p>
        </p:txBody>
      </p:sp>
      <p:sp>
        <p:nvSpPr>
          <p:cNvPr id="1033" name="Rectangle 9"/>
          <p:cNvSpPr>
            <a:spLocks noGrp="1" noChangeArrowheads="1"/>
          </p:cNvSpPr>
          <p:nvPr>
            <p:ph type="dt" sz="half" idx="2"/>
          </p:nvPr>
        </p:nvSpPr>
        <p:spPr bwMode="auto">
          <a:xfrm>
            <a:off x="457200" y="6410325"/>
            <a:ext cx="5489575" cy="31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smtClean="0"/>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034" name="Rectangle 10"/>
          <p:cNvSpPr>
            <a:spLocks noGrp="1" noChangeArrowheads="1"/>
          </p:cNvSpPr>
          <p:nvPr>
            <p:ph type="sldNum" sz="quarter" idx="4"/>
          </p:nvPr>
        </p:nvSpPr>
        <p:spPr bwMode="auto">
          <a:xfrm>
            <a:off x="6553200" y="6410325"/>
            <a:ext cx="2133600" cy="31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smtClean="0"/>
            </a:lvl1pPr>
          </a:lstStyle>
          <a:p>
            <a:pPr>
              <a:defRPr/>
            </a:pPr>
            <a:r>
              <a:rPr lang="en-US" altLang="zh-TW"/>
              <a:t>3-</a:t>
            </a:r>
            <a:fld id="{74792F73-870D-4CBC-89CA-9D4D6DC7A18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9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95" r:id="rId12"/>
  </p:sldLayoutIdLst>
  <p:hf hdr="0" ftr="0"/>
  <p:txStyles>
    <p:titleStyle>
      <a:lvl1pPr algn="ctr" rtl="0" eaLnBrk="0" fontAlgn="base" hangingPunct="0">
        <a:spcBef>
          <a:spcPct val="0"/>
        </a:spcBef>
        <a:spcAft>
          <a:spcPct val="0"/>
        </a:spcAft>
        <a:defRPr kumimoji="1" sz="3600" b="1">
          <a:solidFill>
            <a:srgbClr val="DB4F03"/>
          </a:solidFill>
          <a:latin typeface="+mj-lt"/>
          <a:ea typeface="+mj-ea"/>
          <a:cs typeface="+mj-cs"/>
        </a:defRPr>
      </a:lvl1pPr>
      <a:lvl2pPr algn="ctr" rtl="0" eaLnBrk="0" fontAlgn="base" hangingPunct="0">
        <a:spcBef>
          <a:spcPct val="0"/>
        </a:spcBef>
        <a:spcAft>
          <a:spcPct val="0"/>
        </a:spcAft>
        <a:defRPr kumimoji="1" sz="3600" b="1">
          <a:solidFill>
            <a:srgbClr val="DB4F03"/>
          </a:solidFill>
          <a:latin typeface="Times New Roman" pitchFamily="18" charset="0"/>
          <a:ea typeface="標楷體" pitchFamily="65" charset="-120"/>
        </a:defRPr>
      </a:lvl2pPr>
      <a:lvl3pPr algn="ctr" rtl="0" eaLnBrk="0" fontAlgn="base" hangingPunct="0">
        <a:spcBef>
          <a:spcPct val="0"/>
        </a:spcBef>
        <a:spcAft>
          <a:spcPct val="0"/>
        </a:spcAft>
        <a:defRPr kumimoji="1" sz="3600" b="1">
          <a:solidFill>
            <a:srgbClr val="DB4F03"/>
          </a:solidFill>
          <a:latin typeface="Times New Roman" pitchFamily="18" charset="0"/>
          <a:ea typeface="標楷體" pitchFamily="65" charset="-120"/>
        </a:defRPr>
      </a:lvl3pPr>
      <a:lvl4pPr algn="ctr" rtl="0" eaLnBrk="0" fontAlgn="base" hangingPunct="0">
        <a:spcBef>
          <a:spcPct val="0"/>
        </a:spcBef>
        <a:spcAft>
          <a:spcPct val="0"/>
        </a:spcAft>
        <a:defRPr kumimoji="1" sz="3600" b="1">
          <a:solidFill>
            <a:srgbClr val="DB4F03"/>
          </a:solidFill>
          <a:latin typeface="Times New Roman" pitchFamily="18" charset="0"/>
          <a:ea typeface="標楷體" pitchFamily="65" charset="-120"/>
        </a:defRPr>
      </a:lvl4pPr>
      <a:lvl5pPr algn="ctr" rtl="0" eaLnBrk="0" fontAlgn="base" hangingPunct="0">
        <a:spcBef>
          <a:spcPct val="0"/>
        </a:spcBef>
        <a:spcAft>
          <a:spcPct val="0"/>
        </a:spcAft>
        <a:defRPr kumimoji="1" sz="3600" b="1">
          <a:solidFill>
            <a:srgbClr val="DB4F03"/>
          </a:solidFill>
          <a:latin typeface="Times New Roman" pitchFamily="18" charset="0"/>
          <a:ea typeface="標楷體" pitchFamily="65" charset="-120"/>
        </a:defRPr>
      </a:lvl5pPr>
      <a:lvl6pPr marL="457200" algn="ctr" rtl="0" fontAlgn="base">
        <a:spcBef>
          <a:spcPct val="0"/>
        </a:spcBef>
        <a:spcAft>
          <a:spcPct val="0"/>
        </a:spcAft>
        <a:defRPr kumimoji="1" sz="3600" b="1">
          <a:solidFill>
            <a:srgbClr val="DB4F03"/>
          </a:solidFill>
          <a:latin typeface="Times New Roman" pitchFamily="18" charset="0"/>
          <a:ea typeface="標楷體" pitchFamily="65" charset="-120"/>
        </a:defRPr>
      </a:lvl6pPr>
      <a:lvl7pPr marL="914400" algn="ctr" rtl="0" fontAlgn="base">
        <a:spcBef>
          <a:spcPct val="0"/>
        </a:spcBef>
        <a:spcAft>
          <a:spcPct val="0"/>
        </a:spcAft>
        <a:defRPr kumimoji="1" sz="3600" b="1">
          <a:solidFill>
            <a:srgbClr val="DB4F03"/>
          </a:solidFill>
          <a:latin typeface="Times New Roman" pitchFamily="18" charset="0"/>
          <a:ea typeface="標楷體" pitchFamily="65" charset="-120"/>
        </a:defRPr>
      </a:lvl7pPr>
      <a:lvl8pPr marL="1371600" algn="ctr" rtl="0" fontAlgn="base">
        <a:spcBef>
          <a:spcPct val="0"/>
        </a:spcBef>
        <a:spcAft>
          <a:spcPct val="0"/>
        </a:spcAft>
        <a:defRPr kumimoji="1" sz="3600" b="1">
          <a:solidFill>
            <a:srgbClr val="DB4F03"/>
          </a:solidFill>
          <a:latin typeface="Times New Roman" pitchFamily="18" charset="0"/>
          <a:ea typeface="標楷體" pitchFamily="65" charset="-120"/>
        </a:defRPr>
      </a:lvl8pPr>
      <a:lvl9pPr marL="1828800" algn="ctr" rtl="0" fontAlgn="base">
        <a:spcBef>
          <a:spcPct val="0"/>
        </a:spcBef>
        <a:spcAft>
          <a:spcPct val="0"/>
        </a:spcAft>
        <a:defRPr kumimoji="1" sz="3600" b="1">
          <a:solidFill>
            <a:srgbClr val="DB4F03"/>
          </a:solidFill>
          <a:latin typeface="Times New Roman" pitchFamily="18" charset="0"/>
          <a:ea typeface="標楷體" pitchFamily="65" charset="-120"/>
        </a:defRPr>
      </a:lvl9pPr>
    </p:titleStyle>
    <p:bodyStyle>
      <a:lvl1pPr marL="342900" indent="-342900" algn="just" rtl="0" eaLnBrk="0" fontAlgn="base" hangingPunct="0">
        <a:lnSpc>
          <a:spcPct val="120000"/>
        </a:lnSpc>
        <a:spcBef>
          <a:spcPct val="20000"/>
        </a:spcBef>
        <a:spcAft>
          <a:spcPct val="0"/>
        </a:spcAft>
        <a:buBlip>
          <a:blip r:embed="rId15"/>
        </a:buBlip>
        <a:defRPr kumimoji="1" sz="2600" b="1">
          <a:solidFill>
            <a:srgbClr val="9B5400"/>
          </a:solidFill>
          <a:latin typeface="+mn-lt"/>
          <a:ea typeface="+mn-ea"/>
          <a:cs typeface="+mn-cs"/>
        </a:defRPr>
      </a:lvl1pPr>
      <a:lvl2pPr marL="742950" indent="-285750" algn="just" rtl="0" eaLnBrk="0" fontAlgn="base" hangingPunct="0">
        <a:lnSpc>
          <a:spcPct val="120000"/>
        </a:lnSpc>
        <a:spcBef>
          <a:spcPct val="20000"/>
        </a:spcBef>
        <a:spcAft>
          <a:spcPct val="0"/>
        </a:spcAft>
        <a:buChar char="–"/>
        <a:defRPr kumimoji="1" sz="2600" b="1">
          <a:solidFill>
            <a:schemeClr val="tx1"/>
          </a:solidFill>
          <a:latin typeface="+mn-lt"/>
          <a:ea typeface="+mn-ea"/>
        </a:defRPr>
      </a:lvl2pPr>
      <a:lvl3pPr marL="1143000" indent="-228600" algn="just" rtl="0" eaLnBrk="0" fontAlgn="base" hangingPunct="0">
        <a:lnSpc>
          <a:spcPct val="120000"/>
        </a:lnSpc>
        <a:spcBef>
          <a:spcPct val="20000"/>
        </a:spcBef>
        <a:spcAft>
          <a:spcPct val="0"/>
        </a:spcAft>
        <a:buChar char="•"/>
        <a:defRPr kumimoji="1" sz="2600" b="1">
          <a:solidFill>
            <a:schemeClr val="tx1"/>
          </a:solidFill>
          <a:latin typeface="+mn-lt"/>
          <a:ea typeface="+mn-ea"/>
        </a:defRPr>
      </a:lvl3pPr>
      <a:lvl4pPr marL="1600200" indent="-228600" algn="just" rtl="0" eaLnBrk="0" fontAlgn="base" hangingPunct="0">
        <a:lnSpc>
          <a:spcPct val="120000"/>
        </a:lnSpc>
        <a:spcBef>
          <a:spcPct val="20000"/>
        </a:spcBef>
        <a:spcAft>
          <a:spcPct val="0"/>
        </a:spcAft>
        <a:buChar char="–"/>
        <a:defRPr kumimoji="1" sz="2600" b="1">
          <a:solidFill>
            <a:schemeClr val="tx1"/>
          </a:solidFill>
          <a:latin typeface="+mn-lt"/>
          <a:ea typeface="+mn-ea"/>
        </a:defRPr>
      </a:lvl4pPr>
      <a:lvl5pPr marL="2057400" indent="-228600" algn="just" rtl="0" eaLnBrk="0" fontAlgn="base" hangingPunct="0">
        <a:lnSpc>
          <a:spcPct val="120000"/>
        </a:lnSpc>
        <a:spcBef>
          <a:spcPct val="20000"/>
        </a:spcBef>
        <a:spcAft>
          <a:spcPct val="0"/>
        </a:spcAft>
        <a:buChar char="»"/>
        <a:defRPr kumimoji="1" sz="2600" b="1">
          <a:solidFill>
            <a:schemeClr val="tx1"/>
          </a:solidFill>
          <a:latin typeface="+mn-lt"/>
          <a:ea typeface="+mn-ea"/>
        </a:defRPr>
      </a:lvl5pPr>
      <a:lvl6pPr marL="2514600" indent="-228600" algn="just" rtl="0" fontAlgn="base">
        <a:lnSpc>
          <a:spcPct val="120000"/>
        </a:lnSpc>
        <a:spcBef>
          <a:spcPct val="20000"/>
        </a:spcBef>
        <a:spcAft>
          <a:spcPct val="0"/>
        </a:spcAft>
        <a:buChar char="»"/>
        <a:defRPr kumimoji="1" sz="2600" b="1">
          <a:solidFill>
            <a:schemeClr val="tx1"/>
          </a:solidFill>
          <a:latin typeface="+mn-lt"/>
          <a:ea typeface="+mn-ea"/>
        </a:defRPr>
      </a:lvl6pPr>
      <a:lvl7pPr marL="2971800" indent="-228600" algn="just" rtl="0" fontAlgn="base">
        <a:lnSpc>
          <a:spcPct val="120000"/>
        </a:lnSpc>
        <a:spcBef>
          <a:spcPct val="20000"/>
        </a:spcBef>
        <a:spcAft>
          <a:spcPct val="0"/>
        </a:spcAft>
        <a:buChar char="»"/>
        <a:defRPr kumimoji="1" sz="2600" b="1">
          <a:solidFill>
            <a:schemeClr val="tx1"/>
          </a:solidFill>
          <a:latin typeface="+mn-lt"/>
          <a:ea typeface="+mn-ea"/>
        </a:defRPr>
      </a:lvl7pPr>
      <a:lvl8pPr marL="3429000" indent="-228600" algn="just" rtl="0" fontAlgn="base">
        <a:lnSpc>
          <a:spcPct val="120000"/>
        </a:lnSpc>
        <a:spcBef>
          <a:spcPct val="20000"/>
        </a:spcBef>
        <a:spcAft>
          <a:spcPct val="0"/>
        </a:spcAft>
        <a:buChar char="»"/>
        <a:defRPr kumimoji="1" sz="2600" b="1">
          <a:solidFill>
            <a:schemeClr val="tx1"/>
          </a:solidFill>
          <a:latin typeface="+mn-lt"/>
          <a:ea typeface="+mn-ea"/>
        </a:defRPr>
      </a:lvl8pPr>
      <a:lvl9pPr marL="3886200" indent="-228600" algn="just" rtl="0" fontAlgn="base">
        <a:lnSpc>
          <a:spcPct val="120000"/>
        </a:lnSpc>
        <a:spcBef>
          <a:spcPct val="20000"/>
        </a:spcBef>
        <a:spcAft>
          <a:spcPct val="0"/>
        </a:spcAft>
        <a:buChar char="»"/>
        <a:defRPr kumimoji="1" sz="26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5" name="Rectangle 11"/>
          <p:cNvSpPr>
            <a:spLocks noChangeArrowheads="1"/>
          </p:cNvSpPr>
          <p:nvPr/>
        </p:nvSpPr>
        <p:spPr bwMode="auto">
          <a:xfrm>
            <a:off x="0" y="6445250"/>
            <a:ext cx="5973763" cy="412750"/>
          </a:xfrm>
          <a:prstGeom prst="rect">
            <a:avLst/>
          </a:prstGeom>
          <a:solidFill>
            <a:srgbClr val="0099FF"/>
          </a:solidFill>
          <a:ln w="9525">
            <a:noFill/>
            <a:miter lim="800000"/>
            <a:headEnd/>
            <a:tailEnd/>
          </a:ln>
          <a:effectLst/>
        </p:spPr>
        <p:txBody>
          <a:bodyPr wrap="none" anchor="ctr"/>
          <a:lstStyle/>
          <a:p>
            <a:pPr>
              <a:defRPr/>
            </a:pPr>
            <a:endParaRPr lang="zh-TW" altLang="en-US"/>
          </a:p>
        </p:txBody>
      </p:sp>
      <p:sp>
        <p:nvSpPr>
          <p:cNvPr id="6156" name="Rectangle 12"/>
          <p:cNvSpPr>
            <a:spLocks noChangeArrowheads="1"/>
          </p:cNvSpPr>
          <p:nvPr/>
        </p:nvSpPr>
        <p:spPr bwMode="auto">
          <a:xfrm>
            <a:off x="5868988" y="6445250"/>
            <a:ext cx="3275012" cy="412750"/>
          </a:xfrm>
          <a:prstGeom prst="rect">
            <a:avLst/>
          </a:prstGeom>
          <a:solidFill>
            <a:srgbClr val="DB4F03"/>
          </a:solidFill>
          <a:ln w="9525">
            <a:noFill/>
            <a:miter lim="800000"/>
            <a:headEnd/>
            <a:tailEnd/>
          </a:ln>
          <a:effectLst/>
        </p:spPr>
        <p:txBody>
          <a:bodyPr wrap="none" anchor="ctr"/>
          <a:lstStyle/>
          <a:p>
            <a:pPr>
              <a:defRPr/>
            </a:pPr>
            <a:endParaRPr lang="zh-TW" altLang="en-US"/>
          </a:p>
        </p:txBody>
      </p:sp>
      <p:sp>
        <p:nvSpPr>
          <p:cNvPr id="410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10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TW"/>
          </a:p>
        </p:txBody>
      </p:sp>
      <p:pic>
        <p:nvPicPr>
          <p:cNvPr id="4103" name="Picture 7" descr="0"/>
          <p:cNvPicPr>
            <a:picLocks noChangeAspect="1" noChangeArrowheads="1"/>
          </p:cNvPicPr>
          <p:nvPr/>
        </p:nvPicPr>
        <p:blipFill>
          <a:blip r:embed="rId13" cstate="print"/>
          <a:srcRect/>
          <a:stretch>
            <a:fillRect/>
          </a:stretch>
        </p:blipFill>
        <p:spPr bwMode="auto">
          <a:xfrm>
            <a:off x="8591550" y="39688"/>
            <a:ext cx="512763" cy="652462"/>
          </a:xfrm>
          <a:prstGeom prst="rect">
            <a:avLst/>
          </a:prstGeom>
          <a:noFill/>
          <a:ln w="9525">
            <a:noFill/>
            <a:miter lim="800000"/>
            <a:headEnd/>
            <a:tailEnd/>
          </a:ln>
        </p:spPr>
      </p:pic>
      <p:sp>
        <p:nvSpPr>
          <p:cNvPr id="6159" name="Rectangle 15"/>
          <p:cNvSpPr>
            <a:spLocks noGrp="1" noChangeArrowheads="1"/>
          </p:cNvSpPr>
          <p:nvPr>
            <p:ph type="dt" sz="half" idx="2"/>
          </p:nvPr>
        </p:nvSpPr>
        <p:spPr bwMode="auto">
          <a:xfrm>
            <a:off x="457200" y="6496050"/>
            <a:ext cx="5489575" cy="31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smtClean="0">
                <a:solidFill>
                  <a:schemeClr val="bg1"/>
                </a:solidFill>
              </a:defRPr>
            </a:lvl1pPr>
          </a:lstStyle>
          <a:p>
            <a:pPr>
              <a:defRPr/>
            </a:pPr>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6160" name="Rectangle 16"/>
          <p:cNvSpPr>
            <a:spLocks noGrp="1" noChangeArrowheads="1"/>
          </p:cNvSpPr>
          <p:nvPr>
            <p:ph type="sldNum" sz="quarter" idx="4"/>
          </p:nvPr>
        </p:nvSpPr>
        <p:spPr bwMode="auto">
          <a:xfrm>
            <a:off x="6553200" y="6496050"/>
            <a:ext cx="2133600" cy="31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smtClean="0">
                <a:solidFill>
                  <a:schemeClr val="bg1"/>
                </a:solidFill>
              </a:defRPr>
            </a:lvl1pPr>
          </a:lstStyle>
          <a:p>
            <a:pPr>
              <a:defRPr/>
            </a:pPr>
            <a:r>
              <a:rPr lang="en-US" altLang="zh-TW"/>
              <a:t>3-</a:t>
            </a:r>
            <a:fld id="{4BD2C8ED-B141-41C4-993B-84C63C03DE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p:txStyles>
    <p:titleStyle>
      <a:lvl1pPr algn="ctr" rtl="0" eaLnBrk="0" fontAlgn="base" hangingPunct="0">
        <a:spcBef>
          <a:spcPct val="0"/>
        </a:spcBef>
        <a:spcAft>
          <a:spcPct val="0"/>
        </a:spcAft>
        <a:defRPr kumimoji="1" sz="3600" b="1">
          <a:solidFill>
            <a:schemeClr val="tx1"/>
          </a:solidFill>
          <a:latin typeface="+mj-lt"/>
          <a:ea typeface="+mj-ea"/>
          <a:cs typeface="+mj-cs"/>
        </a:defRPr>
      </a:lvl1pPr>
      <a:lvl2pPr algn="ctr" rtl="0" eaLnBrk="0" fontAlgn="base" hangingPunct="0">
        <a:spcBef>
          <a:spcPct val="0"/>
        </a:spcBef>
        <a:spcAft>
          <a:spcPct val="0"/>
        </a:spcAft>
        <a:defRPr kumimoji="1" sz="3600" b="1">
          <a:solidFill>
            <a:schemeClr val="tx1"/>
          </a:solidFill>
          <a:latin typeface="Times New Roman" pitchFamily="18" charset="0"/>
          <a:ea typeface="標楷體" pitchFamily="65" charset="-120"/>
        </a:defRPr>
      </a:lvl2pPr>
      <a:lvl3pPr algn="ctr" rtl="0" eaLnBrk="0" fontAlgn="base" hangingPunct="0">
        <a:spcBef>
          <a:spcPct val="0"/>
        </a:spcBef>
        <a:spcAft>
          <a:spcPct val="0"/>
        </a:spcAft>
        <a:defRPr kumimoji="1" sz="3600" b="1">
          <a:solidFill>
            <a:schemeClr val="tx1"/>
          </a:solidFill>
          <a:latin typeface="Times New Roman" pitchFamily="18" charset="0"/>
          <a:ea typeface="標楷體" pitchFamily="65" charset="-120"/>
        </a:defRPr>
      </a:lvl3pPr>
      <a:lvl4pPr algn="ctr" rtl="0" eaLnBrk="0" fontAlgn="base" hangingPunct="0">
        <a:spcBef>
          <a:spcPct val="0"/>
        </a:spcBef>
        <a:spcAft>
          <a:spcPct val="0"/>
        </a:spcAft>
        <a:defRPr kumimoji="1" sz="3600" b="1">
          <a:solidFill>
            <a:schemeClr val="tx1"/>
          </a:solidFill>
          <a:latin typeface="Times New Roman" pitchFamily="18" charset="0"/>
          <a:ea typeface="標楷體" pitchFamily="65" charset="-120"/>
        </a:defRPr>
      </a:lvl4pPr>
      <a:lvl5pPr algn="ctr" rtl="0" eaLnBrk="0" fontAlgn="base" hangingPunct="0">
        <a:spcBef>
          <a:spcPct val="0"/>
        </a:spcBef>
        <a:spcAft>
          <a:spcPct val="0"/>
        </a:spcAft>
        <a:defRPr kumimoji="1" sz="3600" b="1">
          <a:solidFill>
            <a:schemeClr val="tx1"/>
          </a:solidFill>
          <a:latin typeface="Times New Roman" pitchFamily="18" charset="0"/>
          <a:ea typeface="標楷體" pitchFamily="65" charset="-120"/>
        </a:defRPr>
      </a:lvl5pPr>
      <a:lvl6pPr marL="457200" algn="ctr" rtl="0" fontAlgn="base">
        <a:spcBef>
          <a:spcPct val="0"/>
        </a:spcBef>
        <a:spcAft>
          <a:spcPct val="0"/>
        </a:spcAft>
        <a:defRPr kumimoji="1" sz="3600" b="1">
          <a:solidFill>
            <a:schemeClr val="tx1"/>
          </a:solidFill>
          <a:latin typeface="Times New Roman" pitchFamily="18" charset="0"/>
          <a:ea typeface="標楷體" pitchFamily="65" charset="-120"/>
        </a:defRPr>
      </a:lvl6pPr>
      <a:lvl7pPr marL="914400" algn="ctr" rtl="0" fontAlgn="base">
        <a:spcBef>
          <a:spcPct val="0"/>
        </a:spcBef>
        <a:spcAft>
          <a:spcPct val="0"/>
        </a:spcAft>
        <a:defRPr kumimoji="1" sz="3600" b="1">
          <a:solidFill>
            <a:schemeClr val="tx1"/>
          </a:solidFill>
          <a:latin typeface="Times New Roman" pitchFamily="18" charset="0"/>
          <a:ea typeface="標楷體" pitchFamily="65" charset="-120"/>
        </a:defRPr>
      </a:lvl7pPr>
      <a:lvl8pPr marL="1371600" algn="ctr" rtl="0" fontAlgn="base">
        <a:spcBef>
          <a:spcPct val="0"/>
        </a:spcBef>
        <a:spcAft>
          <a:spcPct val="0"/>
        </a:spcAft>
        <a:defRPr kumimoji="1" sz="3600" b="1">
          <a:solidFill>
            <a:schemeClr val="tx1"/>
          </a:solidFill>
          <a:latin typeface="Times New Roman" pitchFamily="18" charset="0"/>
          <a:ea typeface="標楷體" pitchFamily="65" charset="-120"/>
        </a:defRPr>
      </a:lvl8pPr>
      <a:lvl9pPr marL="1828800" algn="ctr" rtl="0" fontAlgn="base">
        <a:spcBef>
          <a:spcPct val="0"/>
        </a:spcBef>
        <a:spcAft>
          <a:spcPct val="0"/>
        </a:spcAft>
        <a:defRPr kumimoji="1" sz="3600" b="1">
          <a:solidFill>
            <a:schemeClr val="tx1"/>
          </a:solidFill>
          <a:latin typeface="Times New Roman" pitchFamily="18" charset="0"/>
          <a:ea typeface="標楷體" pitchFamily="65" charset="-120"/>
        </a:defRPr>
      </a:lvl9pPr>
    </p:titleStyle>
    <p:bodyStyle>
      <a:lvl1pPr marL="342900" indent="-342900" algn="just" rtl="0" eaLnBrk="0" fontAlgn="base" hangingPunct="0">
        <a:lnSpc>
          <a:spcPct val="120000"/>
        </a:lnSpc>
        <a:spcBef>
          <a:spcPct val="20000"/>
        </a:spcBef>
        <a:spcAft>
          <a:spcPct val="0"/>
        </a:spcAft>
        <a:buBlip>
          <a:blip r:embed="rId14"/>
        </a:buBlip>
        <a:defRPr kumimoji="1" sz="2600" b="1">
          <a:solidFill>
            <a:schemeClr val="tx1"/>
          </a:solidFill>
          <a:latin typeface="+mn-lt"/>
          <a:ea typeface="+mn-ea"/>
          <a:cs typeface="+mn-cs"/>
        </a:defRPr>
      </a:lvl1pPr>
      <a:lvl2pPr marL="742950" indent="-285750" algn="just" rtl="0" eaLnBrk="0" fontAlgn="base" hangingPunct="0">
        <a:lnSpc>
          <a:spcPct val="120000"/>
        </a:lnSpc>
        <a:spcBef>
          <a:spcPct val="20000"/>
        </a:spcBef>
        <a:spcAft>
          <a:spcPct val="0"/>
        </a:spcAft>
        <a:buBlip>
          <a:blip r:embed="rId15"/>
        </a:buBlip>
        <a:defRPr kumimoji="1" sz="2400" b="1">
          <a:solidFill>
            <a:srgbClr val="5184A4"/>
          </a:solidFill>
          <a:latin typeface="+mn-lt"/>
          <a:ea typeface="+mn-ea"/>
        </a:defRPr>
      </a:lvl2pPr>
      <a:lvl3pPr marL="1143000" indent="-228600" algn="just" rtl="0" eaLnBrk="0" fontAlgn="base" hangingPunct="0">
        <a:lnSpc>
          <a:spcPct val="120000"/>
        </a:lnSpc>
        <a:spcBef>
          <a:spcPct val="20000"/>
        </a:spcBef>
        <a:spcAft>
          <a:spcPct val="0"/>
        </a:spcAft>
        <a:buBlip>
          <a:blip r:embed="rId16"/>
        </a:buBlip>
        <a:defRPr kumimoji="1" sz="2400" b="1">
          <a:solidFill>
            <a:srgbClr val="DB4F03"/>
          </a:solidFill>
          <a:latin typeface="+mn-lt"/>
          <a:ea typeface="+mn-ea"/>
        </a:defRPr>
      </a:lvl3pPr>
      <a:lvl4pPr marL="1600200" indent="-228600" algn="just" rtl="0" eaLnBrk="0" fontAlgn="base" hangingPunct="0">
        <a:lnSpc>
          <a:spcPct val="120000"/>
        </a:lnSpc>
        <a:spcBef>
          <a:spcPct val="20000"/>
        </a:spcBef>
        <a:spcAft>
          <a:spcPct val="0"/>
        </a:spcAft>
        <a:buBlip>
          <a:blip r:embed="rId17"/>
        </a:buBlip>
        <a:defRPr kumimoji="1" sz="2400" b="1">
          <a:solidFill>
            <a:srgbClr val="8A9611"/>
          </a:solidFill>
          <a:latin typeface="+mn-lt"/>
          <a:ea typeface="+mn-ea"/>
        </a:defRPr>
      </a:lvl4pPr>
      <a:lvl5pPr marL="2057400" indent="-228600" algn="just" rtl="0" eaLnBrk="0" fontAlgn="base" hangingPunct="0">
        <a:lnSpc>
          <a:spcPct val="120000"/>
        </a:lnSpc>
        <a:spcBef>
          <a:spcPct val="20000"/>
        </a:spcBef>
        <a:spcAft>
          <a:spcPct val="0"/>
        </a:spcAft>
        <a:buBlip>
          <a:blip r:embed="rId18"/>
        </a:buBlip>
        <a:defRPr kumimoji="1" sz="2400" b="1">
          <a:solidFill>
            <a:srgbClr val="9B5400"/>
          </a:solidFill>
          <a:latin typeface="+mn-lt"/>
          <a:ea typeface="+mn-ea"/>
        </a:defRPr>
      </a:lvl5pPr>
      <a:lvl6pPr marL="2514600" indent="-228600" algn="just" rtl="0" fontAlgn="base">
        <a:lnSpc>
          <a:spcPct val="120000"/>
        </a:lnSpc>
        <a:spcBef>
          <a:spcPct val="20000"/>
        </a:spcBef>
        <a:spcAft>
          <a:spcPct val="0"/>
        </a:spcAft>
        <a:buBlip>
          <a:blip r:embed="rId18"/>
        </a:buBlip>
        <a:defRPr kumimoji="1" sz="2400" b="1">
          <a:solidFill>
            <a:srgbClr val="9B5400"/>
          </a:solidFill>
          <a:latin typeface="+mn-lt"/>
          <a:ea typeface="+mn-ea"/>
        </a:defRPr>
      </a:lvl6pPr>
      <a:lvl7pPr marL="2971800" indent="-228600" algn="just" rtl="0" fontAlgn="base">
        <a:lnSpc>
          <a:spcPct val="120000"/>
        </a:lnSpc>
        <a:spcBef>
          <a:spcPct val="20000"/>
        </a:spcBef>
        <a:spcAft>
          <a:spcPct val="0"/>
        </a:spcAft>
        <a:buBlip>
          <a:blip r:embed="rId18"/>
        </a:buBlip>
        <a:defRPr kumimoji="1" sz="2400" b="1">
          <a:solidFill>
            <a:srgbClr val="9B5400"/>
          </a:solidFill>
          <a:latin typeface="+mn-lt"/>
          <a:ea typeface="+mn-ea"/>
        </a:defRPr>
      </a:lvl7pPr>
      <a:lvl8pPr marL="3429000" indent="-228600" algn="just" rtl="0" fontAlgn="base">
        <a:lnSpc>
          <a:spcPct val="120000"/>
        </a:lnSpc>
        <a:spcBef>
          <a:spcPct val="20000"/>
        </a:spcBef>
        <a:spcAft>
          <a:spcPct val="0"/>
        </a:spcAft>
        <a:buBlip>
          <a:blip r:embed="rId18"/>
        </a:buBlip>
        <a:defRPr kumimoji="1" sz="2400" b="1">
          <a:solidFill>
            <a:srgbClr val="9B5400"/>
          </a:solidFill>
          <a:latin typeface="+mn-lt"/>
          <a:ea typeface="+mn-ea"/>
        </a:defRPr>
      </a:lvl8pPr>
      <a:lvl9pPr marL="3886200" indent="-228600" algn="just" rtl="0" fontAlgn="base">
        <a:lnSpc>
          <a:spcPct val="120000"/>
        </a:lnSpc>
        <a:spcBef>
          <a:spcPct val="20000"/>
        </a:spcBef>
        <a:spcAft>
          <a:spcPct val="0"/>
        </a:spcAft>
        <a:buBlip>
          <a:blip r:embed="rId18"/>
        </a:buBlip>
        <a:defRPr kumimoji="1" sz="2400" b="1">
          <a:solidFill>
            <a:srgbClr val="9B54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4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37.xml"/><Relationship Id="rId4" Type="http://schemas.openxmlformats.org/officeDocument/2006/relationships/slide" Target="slide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4.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6.bin"/><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18.bin"/><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35.w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8.wmf"/><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52.png"/><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0.wmf"/><Relationship Id="rId5" Type="http://schemas.openxmlformats.org/officeDocument/2006/relationships/oleObject" Target="../embeddings/oleObject22.bin"/><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3.wmf"/></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 Id="rId9" Type="http://schemas.openxmlformats.org/officeDocument/2006/relationships/image" Target="../media/image14.wmf"/></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3.png"/><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版面配置區 4"/>
          <p:cNvSpPr>
            <a:spLocks noGrp="1"/>
          </p:cNvSpPr>
          <p:nvPr>
            <p:ph type="dt" sz="quarter" idx="11"/>
          </p:nvPr>
        </p:nvSpPr>
        <p:spPr>
          <a:noFill/>
        </p:spPr>
        <p:txBody>
          <a:bodyPr/>
          <a:lstStyle/>
          <a:p>
            <a:r>
              <a:rPr lang="zh-TW" altLang="en-US" dirty="0"/>
              <a:t>統計學導論   </a:t>
            </a:r>
            <a:r>
              <a:rPr lang="en-US" altLang="zh-TW" dirty="0"/>
              <a:t>Chapter 3   </a:t>
            </a:r>
            <a:r>
              <a:rPr lang="zh-TW" altLang="en-US" dirty="0"/>
              <a:t>敘述統計</a:t>
            </a:r>
            <a:r>
              <a:rPr lang="en-US" altLang="zh-TW" dirty="0"/>
              <a:t>(II)</a:t>
            </a:r>
            <a:r>
              <a:rPr lang="en-US" altLang="zh-TW" dirty="0">
                <a:cs typeface="Arial" charset="0"/>
              </a:rPr>
              <a:t>——</a:t>
            </a:r>
            <a:r>
              <a:rPr lang="zh-TW" altLang="en-US" dirty="0">
                <a:cs typeface="Arial" charset="0"/>
              </a:rPr>
              <a:t>統計量數</a:t>
            </a:r>
          </a:p>
        </p:txBody>
      </p:sp>
      <p:sp>
        <p:nvSpPr>
          <p:cNvPr id="6147" name="投影片編號版面配置區 5"/>
          <p:cNvSpPr>
            <a:spLocks noGrp="1"/>
          </p:cNvSpPr>
          <p:nvPr>
            <p:ph type="sldNum" sz="quarter" idx="12"/>
          </p:nvPr>
        </p:nvSpPr>
        <p:spPr>
          <a:noFill/>
        </p:spPr>
        <p:txBody>
          <a:bodyPr/>
          <a:lstStyle/>
          <a:p>
            <a:r>
              <a:rPr lang="en-US" altLang="zh-TW"/>
              <a:t>3-</a:t>
            </a:r>
            <a:fld id="{E24B72DC-22BA-4434-A986-B2134354EB7C}" type="slidenum">
              <a:rPr lang="en-US" altLang="zh-TW"/>
              <a:pPr/>
              <a:t>1</a:t>
            </a:fld>
            <a:endParaRPr lang="en-US" altLang="zh-TW"/>
          </a:p>
        </p:txBody>
      </p:sp>
      <p:sp>
        <p:nvSpPr>
          <p:cNvPr id="6148" name="Rectangle 10"/>
          <p:cNvSpPr>
            <a:spLocks noGrp="1" noChangeArrowheads="1"/>
          </p:cNvSpPr>
          <p:nvPr>
            <p:ph type="title"/>
          </p:nvPr>
        </p:nvSpPr>
        <p:spPr/>
        <p:txBody>
          <a:bodyPr/>
          <a:lstStyle/>
          <a:p>
            <a:pPr eaLnBrk="1" hangingPunct="1"/>
            <a:r>
              <a:rPr lang="zh-TW" altLang="en-US" dirty="0" smtClean="0"/>
              <a:t>第三章</a:t>
            </a:r>
            <a:r>
              <a:rPr lang="en-US" altLang="zh-TW" dirty="0" smtClean="0"/>
              <a:t/>
            </a:r>
            <a:br>
              <a:rPr lang="en-US" altLang="zh-TW" dirty="0" smtClean="0"/>
            </a:br>
            <a:r>
              <a:rPr lang="zh-TW" altLang="en-US" dirty="0" smtClean="0"/>
              <a:t>敘述統計</a:t>
            </a:r>
            <a:r>
              <a:rPr lang="en-US" altLang="zh-TW" dirty="0" smtClean="0"/>
              <a:t>(II)——</a:t>
            </a:r>
            <a:r>
              <a:rPr lang="zh-TW" altLang="en-US" dirty="0" smtClean="0"/>
              <a:t>統計量數</a:t>
            </a:r>
          </a:p>
        </p:txBody>
      </p:sp>
      <p:sp>
        <p:nvSpPr>
          <p:cNvPr id="6149" name="Rectangle 12"/>
          <p:cNvSpPr>
            <a:spLocks noGrp="1" noChangeArrowheads="1"/>
          </p:cNvSpPr>
          <p:nvPr>
            <p:ph type="body" idx="1"/>
          </p:nvPr>
        </p:nvSpPr>
        <p:spPr>
          <a:xfrm>
            <a:off x="457200" y="2162908"/>
            <a:ext cx="8229600" cy="3984674"/>
          </a:xfrm>
        </p:spPr>
        <p:txBody>
          <a:bodyPr/>
          <a:lstStyle/>
          <a:p>
            <a:pPr eaLnBrk="1" hangingPunct="1"/>
            <a:r>
              <a:rPr lang="en-US" altLang="zh-TW" dirty="0" smtClean="0">
                <a:hlinkClick r:id="rId2" action="ppaction://hlinksldjump"/>
              </a:rPr>
              <a:t>3.1  </a:t>
            </a:r>
            <a:r>
              <a:rPr lang="zh-TW" altLang="en-US" dirty="0" smtClean="0">
                <a:hlinkClick r:id="rId2" action="ppaction://hlinksldjump"/>
              </a:rPr>
              <a:t>集中趨勢量數</a:t>
            </a:r>
            <a:endParaRPr lang="zh-TW" altLang="en-US" dirty="0" smtClean="0"/>
          </a:p>
          <a:p>
            <a:pPr eaLnBrk="1" hangingPunct="1"/>
            <a:r>
              <a:rPr lang="en-US" altLang="zh-TW" dirty="0" smtClean="0">
                <a:hlinkClick r:id="rId3" action="ppaction://hlinksldjump"/>
              </a:rPr>
              <a:t>3.2  </a:t>
            </a:r>
            <a:r>
              <a:rPr lang="zh-TW" altLang="en-US" dirty="0" smtClean="0">
                <a:hlinkClick r:id="rId3" action="ppaction://hlinksldjump"/>
              </a:rPr>
              <a:t>差異量數</a:t>
            </a:r>
            <a:endParaRPr lang="zh-TW" altLang="en-US" dirty="0" smtClean="0"/>
          </a:p>
          <a:p>
            <a:pPr eaLnBrk="1" hangingPunct="1"/>
            <a:r>
              <a:rPr lang="en-US" altLang="zh-TW" dirty="0" smtClean="0">
                <a:hlinkClick r:id="rId4" action="ppaction://hlinksldjump"/>
              </a:rPr>
              <a:t>3.3  </a:t>
            </a:r>
            <a:r>
              <a:rPr lang="zh-TW" altLang="en-US" dirty="0" smtClean="0">
                <a:hlinkClick r:id="rId4" action="ppaction://hlinksldjump"/>
              </a:rPr>
              <a:t>平均數與標準差的應用</a:t>
            </a:r>
            <a:endParaRPr lang="zh-TW" altLang="en-US" dirty="0" smtClean="0"/>
          </a:p>
          <a:p>
            <a:pPr eaLnBrk="1" hangingPunct="1"/>
            <a:r>
              <a:rPr lang="en-US" altLang="zh-TW" dirty="0" smtClean="0">
                <a:hlinkClick r:id="rId5" action="ppaction://hlinksldjump"/>
              </a:rPr>
              <a:t>3.4  </a:t>
            </a:r>
            <a:r>
              <a:rPr lang="zh-TW" altLang="en-US" dirty="0" smtClean="0">
                <a:hlinkClick r:id="rId5" action="ppaction://hlinksldjump"/>
              </a:rPr>
              <a:t>偏態量數、峰態量數與動差</a:t>
            </a:r>
            <a:endParaRPr lang="zh-TW" altLang="en-US" dirty="0" smtClean="0"/>
          </a:p>
          <a:p>
            <a:pPr eaLnBrk="1" hangingPunct="1"/>
            <a:r>
              <a:rPr lang="en-US" altLang="zh-TW" dirty="0" smtClean="0">
                <a:hlinkClick r:id="rId6" action="ppaction://hlinksldjump"/>
              </a:rPr>
              <a:t>3.5  </a:t>
            </a:r>
            <a:r>
              <a:rPr lang="zh-TW" altLang="en-US" dirty="0" smtClean="0">
                <a:hlinkClick r:id="rId6" action="ppaction://hlinksldjump"/>
              </a:rPr>
              <a:t>探索性資料分析</a:t>
            </a:r>
            <a:endParaRPr lang="zh-TW" altLang="en-US" dirty="0" smtClean="0"/>
          </a:p>
          <a:p>
            <a:pPr eaLnBrk="1" hangingPunct="1"/>
            <a:r>
              <a:rPr lang="en-US" altLang="zh-TW" dirty="0" smtClean="0">
                <a:hlinkClick r:id="rId7" action="ppaction://hlinksldjump"/>
              </a:rPr>
              <a:t>3.6  </a:t>
            </a:r>
            <a:r>
              <a:rPr lang="zh-TW" altLang="en-US" dirty="0" smtClean="0">
                <a:hlinkClick r:id="rId7" action="ppaction://hlinksldjump"/>
              </a:rPr>
              <a:t>分組資料之各種統計量數的計算</a:t>
            </a:r>
            <a:r>
              <a:rPr lang="en-US" altLang="zh-TW" dirty="0" smtClean="0"/>
              <a:t>(</a:t>
            </a:r>
            <a:r>
              <a:rPr lang="zh-TW" altLang="en-US" dirty="0" smtClean="0"/>
              <a:t>可省略</a:t>
            </a:r>
            <a:r>
              <a:rPr lang="en-US" altLang="zh-TW" dirty="0" smtClean="0"/>
              <a:t>)</a:t>
            </a:r>
            <a:endParaRPr lang="zh-TW"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zh-TW" dirty="0" smtClean="0"/>
              <a:t>3.1.3  </a:t>
            </a:r>
            <a:r>
              <a:rPr lang="zh-TW" altLang="en-US" dirty="0" smtClean="0"/>
              <a:t>集中趨勢量數</a:t>
            </a:r>
            <a:r>
              <a:rPr lang="en-US" altLang="zh-TW" dirty="0" smtClean="0"/>
              <a:t>--</a:t>
            </a:r>
            <a:r>
              <a:rPr lang="zh-TW" altLang="en-US" dirty="0" smtClean="0"/>
              <a:t>眾數</a:t>
            </a:r>
            <a:r>
              <a:rPr lang="en-US" altLang="zh-TW" dirty="0" smtClean="0"/>
              <a:t>(Mode)</a:t>
            </a:r>
            <a:endParaRPr lang="zh-TW" altLang="en-US" dirty="0" smtClean="0"/>
          </a:p>
        </p:txBody>
      </p:sp>
      <p:sp>
        <p:nvSpPr>
          <p:cNvPr id="1433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4339" name="投影片編號版面配置區 5"/>
          <p:cNvSpPr>
            <a:spLocks noGrp="1"/>
          </p:cNvSpPr>
          <p:nvPr>
            <p:ph type="sldNum" sz="quarter" idx="12"/>
          </p:nvPr>
        </p:nvSpPr>
        <p:spPr>
          <a:noFill/>
        </p:spPr>
        <p:txBody>
          <a:bodyPr/>
          <a:lstStyle/>
          <a:p>
            <a:r>
              <a:rPr lang="en-US" altLang="zh-TW"/>
              <a:t>3-</a:t>
            </a:r>
            <a:fld id="{791F6486-5CC5-4E7C-A972-EA767250BB54}" type="slidenum">
              <a:rPr lang="en-US" altLang="zh-TW"/>
              <a:pPr/>
              <a:t>10</a:t>
            </a:fld>
            <a:endParaRPr lang="en-US" altLang="zh-TW"/>
          </a:p>
        </p:txBody>
      </p:sp>
      <p:sp>
        <p:nvSpPr>
          <p:cNvPr id="14341" name="Rectangle 6"/>
          <p:cNvSpPr>
            <a:spLocks noChangeArrowheads="1"/>
          </p:cNvSpPr>
          <p:nvPr/>
        </p:nvSpPr>
        <p:spPr bwMode="auto">
          <a:xfrm>
            <a:off x="609600" y="1752600"/>
            <a:ext cx="8229600" cy="685800"/>
          </a:xfrm>
          <a:prstGeom prst="rect">
            <a:avLst/>
          </a:prstGeom>
          <a:noFill/>
          <a:ln w="12700">
            <a:solidFill>
              <a:srgbClr val="DB4F03"/>
            </a:solidFill>
            <a:prstDash val="dash"/>
            <a:miter lim="800000"/>
            <a:headEnd/>
            <a:tailEnd/>
          </a:ln>
        </p:spPr>
        <p:txBody>
          <a:bodyPr/>
          <a:lstStyle/>
          <a:p>
            <a:pPr marL="342900" indent="-342900" algn="just">
              <a:lnSpc>
                <a:spcPct val="120000"/>
              </a:lnSpc>
              <a:spcBef>
                <a:spcPct val="20000"/>
              </a:spcBef>
            </a:pPr>
            <a:r>
              <a:rPr lang="en-US" altLang="zh-TW" sz="2600" b="1">
                <a:latin typeface="Times New Roman" pitchFamily="18" charset="0"/>
                <a:ea typeface="標楷體" pitchFamily="65" charset="-120"/>
              </a:rPr>
              <a:t>	</a:t>
            </a:r>
            <a:r>
              <a:rPr lang="zh-TW" altLang="en-US" sz="2600" b="1">
                <a:latin typeface="Times New Roman" pitchFamily="18" charset="0"/>
                <a:ea typeface="標楷體" pitchFamily="65" charset="-120"/>
              </a:rPr>
              <a:t>一組資料中，出現次數最多的數值即為眾數。</a:t>
            </a:r>
          </a:p>
        </p:txBody>
      </p:sp>
      <p:sp>
        <p:nvSpPr>
          <p:cNvPr id="14342" name="Rectangle 8"/>
          <p:cNvSpPr>
            <a:spLocks noChangeArrowheads="1"/>
          </p:cNvSpPr>
          <p:nvPr/>
        </p:nvSpPr>
        <p:spPr bwMode="auto">
          <a:xfrm>
            <a:off x="501650" y="3046413"/>
            <a:ext cx="1401763" cy="641350"/>
          </a:xfrm>
          <a:prstGeom prst="rect">
            <a:avLst/>
          </a:prstGeom>
          <a:noFill/>
          <a:ln w="9525">
            <a:noFill/>
            <a:miter lim="800000"/>
            <a:headEnd/>
            <a:tailEnd/>
          </a:ln>
        </p:spPr>
        <p:txBody>
          <a:bodyPr anchor="ctr"/>
          <a:lstStyle/>
          <a:p>
            <a:r>
              <a:rPr lang="en-US" altLang="zh-TW" sz="3600" b="1" dirty="0" smtClean="0">
                <a:latin typeface="Times New Roman" pitchFamily="18" charset="0"/>
                <a:ea typeface="標楷體" pitchFamily="65" charset="-120"/>
              </a:rPr>
              <a:t> </a:t>
            </a:r>
            <a:endParaRPr lang="en-US" altLang="zh-TW" sz="3600" b="1" dirty="0">
              <a:latin typeface="Times New Roman" pitchFamily="18" charset="0"/>
              <a:ea typeface="標楷體" pitchFamily="65" charset="-120"/>
            </a:endParaRPr>
          </a:p>
        </p:txBody>
      </p:sp>
      <p:sp>
        <p:nvSpPr>
          <p:cNvPr id="14343" name="Text Box 9"/>
          <p:cNvSpPr txBox="1">
            <a:spLocks noChangeArrowheads="1"/>
          </p:cNvSpPr>
          <p:nvPr/>
        </p:nvSpPr>
        <p:spPr bwMode="auto">
          <a:xfrm>
            <a:off x="571500" y="3811588"/>
            <a:ext cx="8110538" cy="2086725"/>
          </a:xfrm>
          <a:prstGeom prst="rect">
            <a:avLst/>
          </a:prstGeom>
          <a:noFill/>
          <a:ln w="38100">
            <a:solidFill>
              <a:srgbClr val="006699"/>
            </a:solidFill>
            <a:miter lim="800000"/>
            <a:headEnd/>
            <a:tailEnd/>
          </a:ln>
        </p:spPr>
        <p:txBody>
          <a:bodyPr>
            <a:spAutoFit/>
          </a:bodyPr>
          <a:lstStyle/>
          <a:p>
            <a:pPr>
              <a:lnSpc>
                <a:spcPct val="120000"/>
              </a:lnSpc>
              <a:spcBef>
                <a:spcPct val="20000"/>
              </a:spcBef>
            </a:pPr>
            <a:r>
              <a:rPr lang="zh-TW" altLang="en-US" sz="2400" b="1" dirty="0" smtClean="0">
                <a:solidFill>
                  <a:srgbClr val="006699"/>
                </a:solidFill>
                <a:latin typeface="Times New Roman" pitchFamily="18" charset="0"/>
                <a:ea typeface="標楷體" pitchFamily="65" charset="-120"/>
              </a:rPr>
              <a:t>例題 </a:t>
            </a:r>
            <a:r>
              <a:rPr lang="en-US" altLang="zh-TW" sz="2400" b="1" dirty="0" smtClean="0">
                <a:solidFill>
                  <a:srgbClr val="006699"/>
                </a:solidFill>
                <a:latin typeface="Times New Roman" pitchFamily="18" charset="0"/>
                <a:ea typeface="標楷體" pitchFamily="65" charset="-120"/>
              </a:rPr>
              <a:t>3.6</a:t>
            </a:r>
            <a:r>
              <a:rPr lang="zh-TW" altLang="en-US" sz="2400" b="1" dirty="0" smtClean="0">
                <a:solidFill>
                  <a:srgbClr val="006699"/>
                </a:solidFill>
                <a:latin typeface="Times New Roman" pitchFamily="18" charset="0"/>
                <a:ea typeface="標楷體" pitchFamily="65" charset="-120"/>
              </a:rPr>
              <a:t>：</a:t>
            </a:r>
            <a:r>
              <a:rPr lang="zh-TW" altLang="en-US" sz="2400" b="1" dirty="0" smtClean="0">
                <a:latin typeface="Times New Roman" pitchFamily="18" charset="0"/>
                <a:ea typeface="標楷體" pitchFamily="65" charset="-120"/>
              </a:rPr>
              <a:t>試</a:t>
            </a:r>
            <a:r>
              <a:rPr lang="zh-TW" altLang="en-US" sz="2400" b="1" dirty="0">
                <a:latin typeface="Times New Roman" pitchFamily="18" charset="0"/>
                <a:ea typeface="標楷體" pitchFamily="65" charset="-120"/>
              </a:rPr>
              <a:t>求出下列三組資料之眾數：</a:t>
            </a:r>
          </a:p>
          <a:p>
            <a:pPr>
              <a:lnSpc>
                <a:spcPct val="120000"/>
              </a:lnSpc>
              <a:spcBef>
                <a:spcPct val="20000"/>
              </a:spcBef>
            </a:pPr>
            <a:r>
              <a:rPr lang="en-US" altLang="zh-TW" sz="2400" b="1" dirty="0" smtClean="0">
                <a:latin typeface="Times New Roman" pitchFamily="18" charset="0"/>
                <a:ea typeface="標楷體" pitchFamily="65" charset="-120"/>
              </a:rPr>
              <a:t>Ⅰ</a:t>
            </a:r>
            <a:r>
              <a:rPr lang="zh-TW" altLang="en-US" sz="2400" b="1" dirty="0" smtClean="0">
                <a:latin typeface="Times New Roman" pitchFamily="18" charset="0"/>
                <a:ea typeface="標楷體" pitchFamily="65" charset="-120"/>
              </a:rPr>
              <a:t>：  </a:t>
            </a:r>
            <a:r>
              <a:rPr lang="en-US" altLang="zh-TW" sz="2400" b="1" dirty="0">
                <a:latin typeface="Times New Roman" pitchFamily="18" charset="0"/>
                <a:ea typeface="標楷體" pitchFamily="65" charset="-120"/>
              </a:rPr>
              <a:t>15,  18,  20,  15,  15,  20,  25,  </a:t>
            </a:r>
            <a:r>
              <a:rPr lang="en-US" altLang="zh-TW" sz="2400" b="1" dirty="0" smtClean="0">
                <a:latin typeface="Times New Roman" pitchFamily="18" charset="0"/>
                <a:ea typeface="標楷體" pitchFamily="65" charset="-120"/>
              </a:rPr>
              <a:t>15</a:t>
            </a:r>
            <a:r>
              <a:rPr lang="en-US" altLang="zh-TW" sz="2400" b="1" dirty="0" smtClean="0">
                <a:solidFill>
                  <a:srgbClr val="5184A4"/>
                </a:solidFill>
                <a:latin typeface="Times New Roman" pitchFamily="18" charset="0"/>
                <a:ea typeface="標楷體" pitchFamily="65" charset="-120"/>
              </a:rPr>
              <a:t> →</a:t>
            </a:r>
            <a:r>
              <a:rPr lang="en-US" altLang="zh-TW" sz="2400" b="1" dirty="0" smtClean="0">
                <a:solidFill>
                  <a:srgbClr val="FF0000"/>
                </a:solidFill>
                <a:latin typeface="Times New Roman" pitchFamily="18" charset="0"/>
                <a:ea typeface="標楷體" pitchFamily="65" charset="-120"/>
              </a:rPr>
              <a:t>Mo=15</a:t>
            </a:r>
            <a:endParaRPr lang="en-US" altLang="zh-TW" sz="2400" b="1" dirty="0">
              <a:latin typeface="Times New Roman" pitchFamily="18" charset="0"/>
              <a:ea typeface="標楷體" pitchFamily="65" charset="-120"/>
            </a:endParaRPr>
          </a:p>
          <a:p>
            <a:pPr>
              <a:lnSpc>
                <a:spcPct val="120000"/>
              </a:lnSpc>
              <a:spcBef>
                <a:spcPct val="20000"/>
              </a:spcBef>
            </a:pPr>
            <a:r>
              <a:rPr lang="en-US" altLang="zh-TW" sz="2400" b="1" dirty="0" smtClean="0">
                <a:latin typeface="Times New Roman" pitchFamily="18" charset="0"/>
                <a:ea typeface="標楷體" pitchFamily="65" charset="-120"/>
              </a:rPr>
              <a:t>Ⅱ</a:t>
            </a:r>
            <a:r>
              <a:rPr lang="zh-TW" altLang="en-US" sz="2400" b="1" dirty="0">
                <a:latin typeface="Times New Roman" pitchFamily="18" charset="0"/>
                <a:ea typeface="標楷體" pitchFamily="65" charset="-120"/>
              </a:rPr>
              <a:t>：  </a:t>
            </a:r>
            <a:r>
              <a:rPr lang="en-US" altLang="zh-TW" sz="2400" b="1" dirty="0">
                <a:latin typeface="Times New Roman" pitchFamily="18" charset="0"/>
                <a:ea typeface="標楷體" pitchFamily="65" charset="-120"/>
              </a:rPr>
              <a:t>10,  12,  10,  10,    8,  12,  12,  14 </a:t>
            </a:r>
            <a:r>
              <a:rPr lang="en-US" altLang="zh-TW" sz="2400" b="1" dirty="0" smtClean="0">
                <a:solidFill>
                  <a:srgbClr val="5184A4"/>
                </a:solidFill>
                <a:latin typeface="Times New Roman" pitchFamily="18" charset="0"/>
                <a:ea typeface="標楷體" pitchFamily="65" charset="-120"/>
              </a:rPr>
              <a:t>→</a:t>
            </a:r>
            <a:r>
              <a:rPr lang="en-US" altLang="zh-TW" sz="2400" b="1" dirty="0" smtClean="0">
                <a:solidFill>
                  <a:srgbClr val="FF0000"/>
                </a:solidFill>
                <a:latin typeface="Times New Roman" pitchFamily="18" charset="0"/>
                <a:ea typeface="標楷體" pitchFamily="65" charset="-120"/>
              </a:rPr>
              <a:t>Mo=10,12</a:t>
            </a:r>
          </a:p>
          <a:p>
            <a:pPr>
              <a:lnSpc>
                <a:spcPct val="120000"/>
              </a:lnSpc>
              <a:spcBef>
                <a:spcPct val="20000"/>
              </a:spcBef>
            </a:pPr>
            <a:r>
              <a:rPr lang="en-US" altLang="zh-TW" sz="2400" b="1" dirty="0" smtClean="0">
                <a:latin typeface="Times New Roman" pitchFamily="18" charset="0"/>
                <a:ea typeface="標楷體" pitchFamily="65" charset="-120"/>
              </a:rPr>
              <a:t>Ⅲ</a:t>
            </a:r>
            <a:r>
              <a:rPr lang="zh-TW" altLang="en-US" sz="2400" b="1" dirty="0" smtClean="0">
                <a:latin typeface="Times New Roman" pitchFamily="18" charset="0"/>
                <a:ea typeface="標楷體" pitchFamily="65" charset="-120"/>
              </a:rPr>
              <a:t>：    </a:t>
            </a:r>
            <a:r>
              <a:rPr lang="en-US" altLang="zh-TW" sz="2400" b="1" dirty="0">
                <a:latin typeface="Times New Roman" pitchFamily="18" charset="0"/>
                <a:ea typeface="標楷體" pitchFamily="65" charset="-120"/>
              </a:rPr>
              <a:t>2,    7,    5,    9,  16,  20,    8,  10 </a:t>
            </a:r>
            <a:r>
              <a:rPr lang="en-US" altLang="zh-TW" sz="2400" b="1" dirty="0" smtClean="0">
                <a:solidFill>
                  <a:srgbClr val="5184A4"/>
                </a:solidFill>
                <a:latin typeface="Times New Roman" pitchFamily="18" charset="0"/>
                <a:ea typeface="標楷體" pitchFamily="65" charset="-120"/>
              </a:rPr>
              <a:t>→</a:t>
            </a:r>
            <a:r>
              <a:rPr lang="en-US" altLang="zh-TW" sz="2400" b="1" dirty="0" smtClean="0">
                <a:solidFill>
                  <a:srgbClr val="FF0000"/>
                </a:solidFill>
                <a:latin typeface="Times New Roman" pitchFamily="18" charset="0"/>
                <a:ea typeface="標楷體" pitchFamily="65" charset="-120"/>
              </a:rPr>
              <a:t>Mo</a:t>
            </a:r>
            <a:r>
              <a:rPr lang="zh-TW" altLang="en-US" sz="2400" b="1" dirty="0" smtClean="0">
                <a:solidFill>
                  <a:srgbClr val="FF0000"/>
                </a:solidFill>
                <a:latin typeface="Times New Roman" pitchFamily="18" charset="0"/>
                <a:ea typeface="標楷體" pitchFamily="65" charset="-120"/>
              </a:rPr>
              <a:t>不存在</a:t>
            </a:r>
            <a:endParaRPr lang="en-US" altLang="zh-TW" sz="2400" b="1" dirty="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altLang="zh-TW" dirty="0" smtClean="0"/>
              <a:t>3.1.4  </a:t>
            </a:r>
            <a:r>
              <a:rPr lang="zh-TW" altLang="en-US" dirty="0" smtClean="0"/>
              <a:t>集中趨勢量數</a:t>
            </a:r>
            <a:r>
              <a:rPr lang="en-US" altLang="zh-TW" dirty="0" smtClean="0"/>
              <a:t>--</a:t>
            </a:r>
            <a:r>
              <a:rPr lang="zh-TW" altLang="en-US" dirty="0" smtClean="0"/>
              <a:t>百分位數 </a:t>
            </a:r>
            <a:r>
              <a:rPr lang="en-US" altLang="zh-TW" sz="2000" dirty="0" smtClean="0"/>
              <a:t>1/2</a:t>
            </a:r>
          </a:p>
        </p:txBody>
      </p:sp>
      <p:sp>
        <p:nvSpPr>
          <p:cNvPr id="15362"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5363" name="投影片編號版面配置區 5"/>
          <p:cNvSpPr>
            <a:spLocks noGrp="1"/>
          </p:cNvSpPr>
          <p:nvPr>
            <p:ph type="sldNum" sz="quarter" idx="12"/>
          </p:nvPr>
        </p:nvSpPr>
        <p:spPr>
          <a:noFill/>
        </p:spPr>
        <p:txBody>
          <a:bodyPr/>
          <a:lstStyle/>
          <a:p>
            <a:r>
              <a:rPr lang="en-US" altLang="zh-TW"/>
              <a:t>3-</a:t>
            </a:r>
            <a:fld id="{F80CE9A3-0722-4270-BE5D-C5321CF5667C}" type="slidenum">
              <a:rPr lang="en-US" altLang="zh-TW"/>
              <a:pPr/>
              <a:t>11</a:t>
            </a:fld>
            <a:endParaRPr lang="en-US" altLang="zh-TW"/>
          </a:p>
        </p:txBody>
      </p:sp>
      <p:sp>
        <p:nvSpPr>
          <p:cNvPr id="86020" name="Rectangle 4"/>
          <p:cNvSpPr>
            <a:spLocks noChangeArrowheads="1"/>
          </p:cNvSpPr>
          <p:nvPr/>
        </p:nvSpPr>
        <p:spPr bwMode="auto">
          <a:xfrm>
            <a:off x="326136" y="1359409"/>
            <a:ext cx="8229600" cy="1932432"/>
          </a:xfrm>
          <a:prstGeom prst="rect">
            <a:avLst/>
          </a:prstGeom>
          <a:noFill/>
          <a:ln w="12700">
            <a:solidFill>
              <a:srgbClr val="DB4F03"/>
            </a:solidFill>
            <a:prstDash val="dash"/>
            <a:miter lim="800000"/>
            <a:headEnd/>
            <a:tailEnd/>
          </a:ln>
          <a:effectLst/>
        </p:spPr>
        <p:txBody>
          <a:bodyPr/>
          <a:lstStyle/>
          <a:p>
            <a:pPr marL="342900" indent="-342900" algn="just">
              <a:lnSpc>
                <a:spcPct val="120000"/>
              </a:lnSpc>
              <a:spcBef>
                <a:spcPct val="20000"/>
              </a:spcBef>
              <a:defRPr/>
            </a:pPr>
            <a:r>
              <a:rPr lang="zh-TW" altLang="en-US" sz="2400" b="1" dirty="0" smtClean="0">
                <a:solidFill>
                  <a:schemeClr val="accent2"/>
                </a:solidFill>
                <a:effectLst>
                  <a:outerShdw blurRad="38100" dist="38100" dir="2700000" algn="tl">
                    <a:srgbClr val="C0C0C0"/>
                  </a:outerShdw>
                </a:effectLst>
                <a:latin typeface="Times New Roman" pitchFamily="18" charset="0"/>
                <a:ea typeface="標楷體" pitchFamily="65" charset="-120"/>
              </a:rPr>
              <a:t>百分位數</a:t>
            </a:r>
            <a:r>
              <a:rPr lang="en-US" altLang="zh-TW" sz="2400" b="1" dirty="0" smtClean="0">
                <a:solidFill>
                  <a:schemeClr val="accent2"/>
                </a:solidFill>
                <a:effectLst>
                  <a:outerShdw blurRad="38100" dist="38100" dir="2700000" algn="tl">
                    <a:srgbClr val="C0C0C0"/>
                  </a:outerShdw>
                </a:effectLst>
                <a:latin typeface="Times New Roman" pitchFamily="18" charset="0"/>
                <a:ea typeface="標楷體" pitchFamily="65" charset="-120"/>
              </a:rPr>
              <a:t>(Percentile)</a:t>
            </a:r>
            <a:r>
              <a:rPr lang="zh-TW" altLang="en-US" sz="2400" b="1" dirty="0" smtClean="0">
                <a:solidFill>
                  <a:schemeClr val="accent2"/>
                </a:solidFill>
                <a:effectLst>
                  <a:outerShdw blurRad="38100" dist="38100" dir="2700000" algn="tl">
                    <a:srgbClr val="C0C0C0"/>
                  </a:outerShdw>
                </a:effectLst>
                <a:latin typeface="Times New Roman" pitchFamily="18" charset="0"/>
                <a:ea typeface="標楷體" pitchFamily="65" charset="-120"/>
              </a:rPr>
              <a:t>的</a:t>
            </a:r>
            <a:r>
              <a:rPr lang="zh-TW" altLang="en-US" sz="2400" b="1" dirty="0">
                <a:solidFill>
                  <a:schemeClr val="accent2"/>
                </a:solidFill>
                <a:effectLst>
                  <a:outerShdw blurRad="38100" dist="38100" dir="2700000" algn="tl">
                    <a:srgbClr val="C0C0C0"/>
                  </a:outerShdw>
                </a:effectLst>
                <a:latin typeface="Times New Roman" pitchFamily="18" charset="0"/>
                <a:ea typeface="標楷體" pitchFamily="65" charset="-120"/>
              </a:rPr>
              <a:t>定義</a:t>
            </a:r>
          </a:p>
          <a:p>
            <a:pPr algn="just">
              <a:lnSpc>
                <a:spcPct val="120000"/>
              </a:lnSpc>
              <a:spcBef>
                <a:spcPct val="20000"/>
              </a:spcBef>
              <a:defRPr/>
            </a:pPr>
            <a:r>
              <a:rPr lang="zh-TW" altLang="en-US" sz="2400" b="1" dirty="0" smtClean="0">
                <a:latin typeface="Times New Roman" pitchFamily="18" charset="0"/>
                <a:ea typeface="標楷體" pitchFamily="65" charset="-120"/>
              </a:rPr>
              <a:t>將</a:t>
            </a:r>
            <a:r>
              <a:rPr lang="zh-TW" altLang="en-US" sz="2400" b="1" dirty="0">
                <a:latin typeface="Times New Roman" pitchFamily="18" charset="0"/>
                <a:ea typeface="標楷體" pitchFamily="65" charset="-120"/>
              </a:rPr>
              <a:t>資料按大小順序排列後，若至少有</a:t>
            </a:r>
            <a:r>
              <a:rPr lang="en-US" altLang="zh-TW" sz="2400" b="1" i="1" dirty="0">
                <a:latin typeface="Times New Roman" pitchFamily="18" charset="0"/>
                <a:ea typeface="標楷體" pitchFamily="65" charset="-120"/>
              </a:rPr>
              <a:t>p</a:t>
            </a:r>
            <a:r>
              <a:rPr lang="en-US" altLang="zh-TW" sz="2400" b="1" dirty="0">
                <a:latin typeface="Times New Roman" pitchFamily="18" charset="0"/>
                <a:ea typeface="標楷體" pitchFamily="65" charset="-120"/>
              </a:rPr>
              <a:t>%</a:t>
            </a:r>
            <a:r>
              <a:rPr lang="zh-TW" altLang="en-US" sz="2400" b="1" dirty="0">
                <a:latin typeface="Times New Roman" pitchFamily="18" charset="0"/>
                <a:ea typeface="標楷體" pitchFamily="65" charset="-120"/>
              </a:rPr>
              <a:t>的觀測值位於某一數值以下，且至少有</a:t>
            </a:r>
            <a:r>
              <a:rPr lang="en-US" altLang="zh-TW" sz="2400" b="1" dirty="0">
                <a:latin typeface="Times New Roman" pitchFamily="18" charset="0"/>
                <a:ea typeface="標楷體" pitchFamily="65" charset="-120"/>
              </a:rPr>
              <a:t>(100-</a:t>
            </a:r>
            <a:r>
              <a:rPr lang="en-US" altLang="zh-TW" sz="2400" b="1" i="1" dirty="0">
                <a:latin typeface="Times New Roman" pitchFamily="18" charset="0"/>
                <a:ea typeface="標楷體" pitchFamily="65" charset="-120"/>
              </a:rPr>
              <a:t>p</a:t>
            </a:r>
            <a:r>
              <a:rPr lang="en-US" altLang="zh-TW" sz="2400" b="1" dirty="0">
                <a:latin typeface="Times New Roman" pitchFamily="18" charset="0"/>
                <a:ea typeface="標楷體" pitchFamily="65" charset="-120"/>
              </a:rPr>
              <a:t>)%</a:t>
            </a:r>
            <a:r>
              <a:rPr lang="zh-TW" altLang="en-US" sz="2400" b="1" dirty="0">
                <a:latin typeface="Times New Roman" pitchFamily="18" charset="0"/>
                <a:ea typeface="標楷體" pitchFamily="65" charset="-120"/>
              </a:rPr>
              <a:t>的觀測值位於該值以上，則此數值稱為該組資料的第</a:t>
            </a:r>
            <a:r>
              <a:rPr lang="en-US" altLang="zh-TW" sz="2400" b="1" i="1" dirty="0">
                <a:latin typeface="Times New Roman" pitchFamily="18" charset="0"/>
                <a:ea typeface="標楷體" pitchFamily="65" charset="-120"/>
              </a:rPr>
              <a:t>p</a:t>
            </a:r>
            <a:r>
              <a:rPr lang="zh-TW" altLang="en-US" sz="2400" b="1" dirty="0">
                <a:latin typeface="Times New Roman" pitchFamily="18" charset="0"/>
                <a:ea typeface="標楷體" pitchFamily="65" charset="-120"/>
              </a:rPr>
              <a:t>個百分位數</a:t>
            </a:r>
            <a:r>
              <a:rPr lang="en-US" altLang="zh-TW" sz="2400" b="1" dirty="0">
                <a:latin typeface="Times New Roman" pitchFamily="18" charset="0"/>
                <a:ea typeface="標楷體" pitchFamily="65" charset="-120"/>
              </a:rPr>
              <a:t>(</a:t>
            </a:r>
            <a:r>
              <a:rPr lang="en-US" altLang="zh-TW" sz="2400" b="1" i="1" dirty="0">
                <a:latin typeface="Times New Roman" pitchFamily="18" charset="0"/>
                <a:ea typeface="標楷體" pitchFamily="65" charset="-120"/>
              </a:rPr>
              <a:t>p</a:t>
            </a:r>
            <a:r>
              <a:rPr lang="en-US" altLang="zh-TW" sz="2400" b="1" dirty="0">
                <a:latin typeface="Times New Roman" pitchFamily="18" charset="0"/>
                <a:ea typeface="標楷體" pitchFamily="65" charset="-120"/>
              </a:rPr>
              <a:t>-</a:t>
            </a:r>
            <a:r>
              <a:rPr lang="en-US" altLang="zh-TW" sz="2400" b="1" i="1" dirty="0" err="1">
                <a:latin typeface="Times New Roman" pitchFamily="18" charset="0"/>
                <a:ea typeface="標楷體" pitchFamily="65" charset="-120"/>
              </a:rPr>
              <a:t>th</a:t>
            </a:r>
            <a:r>
              <a:rPr lang="en-US" altLang="zh-TW" sz="2400" b="1" dirty="0">
                <a:latin typeface="Times New Roman" pitchFamily="18" charset="0"/>
                <a:ea typeface="標楷體" pitchFamily="65" charset="-120"/>
              </a:rPr>
              <a:t> percentile)</a:t>
            </a:r>
            <a:r>
              <a:rPr lang="zh-TW" altLang="en-US" sz="2400" b="1" dirty="0">
                <a:latin typeface="Times New Roman" pitchFamily="18" charset="0"/>
                <a:ea typeface="標楷體" pitchFamily="65" charset="-120"/>
              </a:rPr>
              <a:t>。</a:t>
            </a:r>
          </a:p>
        </p:txBody>
      </p:sp>
      <p:sp>
        <p:nvSpPr>
          <p:cNvPr id="6" name="Rectangle 4"/>
          <p:cNvSpPr>
            <a:spLocks noChangeArrowheads="1"/>
          </p:cNvSpPr>
          <p:nvPr/>
        </p:nvSpPr>
        <p:spPr bwMode="auto">
          <a:xfrm>
            <a:off x="340868" y="3332417"/>
            <a:ext cx="8229600" cy="2858071"/>
          </a:xfrm>
          <a:prstGeom prst="rect">
            <a:avLst/>
          </a:prstGeom>
          <a:noFill/>
          <a:ln w="12700">
            <a:solidFill>
              <a:srgbClr val="DB4F03"/>
            </a:solidFill>
            <a:prstDash val="dash"/>
            <a:miter lim="800000"/>
            <a:headEnd/>
            <a:tailEnd/>
          </a:ln>
          <a:effectLst/>
        </p:spPr>
        <p:txBody>
          <a:bodyPr/>
          <a:lstStyle/>
          <a:p>
            <a:pPr marL="342900" indent="-342900" algn="just">
              <a:lnSpc>
                <a:spcPct val="120000"/>
              </a:lnSpc>
              <a:spcBef>
                <a:spcPct val="20000"/>
              </a:spcBef>
              <a:defRPr/>
            </a:pPr>
            <a:r>
              <a:rPr lang="zh-TW" altLang="en-US" sz="2400" b="1" dirty="0" smtClean="0">
                <a:solidFill>
                  <a:schemeClr val="accent2"/>
                </a:solidFill>
                <a:effectLst>
                  <a:outerShdw blurRad="38100" dist="38100" dir="2700000" algn="tl">
                    <a:srgbClr val="C0C0C0"/>
                  </a:outerShdw>
                </a:effectLst>
                <a:latin typeface="Times New Roman" pitchFamily="18" charset="0"/>
                <a:ea typeface="標楷體" pitchFamily="65" charset="-120"/>
              </a:rPr>
              <a:t>百分</a:t>
            </a:r>
            <a:r>
              <a:rPr lang="zh-TW" altLang="en-US" sz="2400" b="1" dirty="0">
                <a:solidFill>
                  <a:schemeClr val="accent2"/>
                </a:solidFill>
                <a:effectLst>
                  <a:outerShdw blurRad="38100" dist="38100" dir="2700000" algn="tl">
                    <a:srgbClr val="C0C0C0"/>
                  </a:outerShdw>
                </a:effectLst>
                <a:latin typeface="Times New Roman" pitchFamily="18" charset="0"/>
                <a:ea typeface="標楷體" pitchFamily="65" charset="-120"/>
              </a:rPr>
              <a:t>位數的計算步驟 </a:t>
            </a:r>
            <a:r>
              <a:rPr lang="zh-TW" altLang="en-US" sz="2400" b="1" dirty="0" smtClean="0">
                <a:solidFill>
                  <a:schemeClr val="accent2"/>
                </a:solidFill>
                <a:effectLst>
                  <a:outerShdw blurRad="38100" dist="38100" dir="2700000" algn="tl">
                    <a:srgbClr val="C0C0C0"/>
                  </a:outerShdw>
                </a:effectLst>
                <a:latin typeface="Times New Roman" pitchFamily="18" charset="0"/>
                <a:ea typeface="標楷體" pitchFamily="65" charset="-120"/>
              </a:rPr>
              <a:t>：</a:t>
            </a:r>
            <a:endParaRPr lang="en-US" altLang="zh-TW" sz="2400" b="1" dirty="0" smtClean="0">
              <a:solidFill>
                <a:schemeClr val="accent2"/>
              </a:solidFill>
              <a:effectLst>
                <a:outerShdw blurRad="38100" dist="38100" dir="2700000" algn="tl">
                  <a:srgbClr val="C0C0C0"/>
                </a:outerShdw>
              </a:effectLst>
              <a:latin typeface="Times New Roman" pitchFamily="18" charset="0"/>
              <a:ea typeface="標楷體" pitchFamily="65" charset="-120"/>
            </a:endParaRPr>
          </a:p>
          <a:p>
            <a:pPr marL="342900" indent="-342900" algn="just">
              <a:lnSpc>
                <a:spcPct val="120000"/>
              </a:lnSpc>
              <a:spcBef>
                <a:spcPct val="20000"/>
              </a:spcBef>
              <a:defRPr/>
            </a:pPr>
            <a:r>
              <a:rPr lang="en-US" altLang="zh-TW" sz="2000" b="1" dirty="0" smtClean="0">
                <a:solidFill>
                  <a:schemeClr val="tx1">
                    <a:lumMod val="95000"/>
                    <a:lumOff val="5000"/>
                  </a:schemeClr>
                </a:solidFill>
                <a:latin typeface="Times New Roman" pitchFamily="18" charset="0"/>
                <a:ea typeface="標楷體" pitchFamily="65" charset="-120"/>
              </a:rPr>
              <a:t>(</a:t>
            </a:r>
            <a:r>
              <a:rPr lang="en-US" altLang="zh-TW" sz="2000" b="1" dirty="0">
                <a:solidFill>
                  <a:schemeClr val="tx1">
                    <a:lumMod val="95000"/>
                    <a:lumOff val="5000"/>
                  </a:schemeClr>
                </a:solidFill>
                <a:latin typeface="Times New Roman" pitchFamily="18" charset="0"/>
                <a:ea typeface="標楷體" pitchFamily="65" charset="-120"/>
              </a:rPr>
              <a:t>1)</a:t>
            </a:r>
            <a:r>
              <a:rPr lang="zh-TW" altLang="en-US" sz="2000" b="1" dirty="0">
                <a:solidFill>
                  <a:schemeClr val="tx1">
                    <a:lumMod val="95000"/>
                    <a:lumOff val="5000"/>
                  </a:schemeClr>
                </a:solidFill>
                <a:latin typeface="Times New Roman" pitchFamily="18" charset="0"/>
                <a:ea typeface="標楷體" pitchFamily="65" charset="-120"/>
              </a:rPr>
              <a:t>將資料依大小順序排列</a:t>
            </a:r>
            <a:r>
              <a:rPr lang="zh-TW" altLang="en-US" sz="2000" b="1" dirty="0" smtClean="0">
                <a:solidFill>
                  <a:schemeClr val="tx1">
                    <a:lumMod val="95000"/>
                    <a:lumOff val="5000"/>
                  </a:schemeClr>
                </a:solidFill>
                <a:latin typeface="Times New Roman" pitchFamily="18" charset="0"/>
                <a:ea typeface="標楷體" pitchFamily="65" charset="-120"/>
              </a:rPr>
              <a:t>。</a:t>
            </a:r>
            <a:endParaRPr lang="en-US" altLang="zh-TW" sz="2000" b="1" dirty="0" smtClean="0">
              <a:solidFill>
                <a:schemeClr val="tx1">
                  <a:lumMod val="95000"/>
                  <a:lumOff val="5000"/>
                </a:schemeClr>
              </a:solidFill>
              <a:latin typeface="Times New Roman" pitchFamily="18" charset="0"/>
              <a:ea typeface="標楷體" pitchFamily="65" charset="-120"/>
            </a:endParaRPr>
          </a:p>
          <a:p>
            <a:pPr marL="342900" indent="-342900" algn="just">
              <a:lnSpc>
                <a:spcPct val="120000"/>
              </a:lnSpc>
              <a:spcBef>
                <a:spcPct val="20000"/>
              </a:spcBef>
              <a:defRPr/>
            </a:pPr>
            <a:r>
              <a:rPr lang="en-US" altLang="zh-TW" sz="2000" b="1" dirty="0" smtClean="0">
                <a:solidFill>
                  <a:schemeClr val="tx1">
                    <a:lumMod val="95000"/>
                    <a:lumOff val="5000"/>
                  </a:schemeClr>
                </a:solidFill>
                <a:latin typeface="Times New Roman" pitchFamily="18" charset="0"/>
                <a:ea typeface="標楷體" pitchFamily="65" charset="-120"/>
              </a:rPr>
              <a:t>(</a:t>
            </a:r>
            <a:r>
              <a:rPr lang="en-US" altLang="zh-TW" sz="2000" b="1" dirty="0">
                <a:solidFill>
                  <a:schemeClr val="tx1">
                    <a:lumMod val="95000"/>
                    <a:lumOff val="5000"/>
                  </a:schemeClr>
                </a:solidFill>
                <a:latin typeface="Times New Roman" pitchFamily="18" charset="0"/>
                <a:ea typeface="標楷體" pitchFamily="65" charset="-120"/>
              </a:rPr>
              <a:t>2)</a:t>
            </a:r>
            <a:r>
              <a:rPr lang="zh-TW" altLang="en-US" sz="2000" b="1" dirty="0">
                <a:solidFill>
                  <a:schemeClr val="tx1">
                    <a:lumMod val="95000"/>
                    <a:lumOff val="5000"/>
                  </a:schemeClr>
                </a:solidFill>
                <a:latin typeface="Times New Roman" pitchFamily="18" charset="0"/>
                <a:ea typeface="標楷體" pitchFamily="65" charset="-120"/>
              </a:rPr>
              <a:t>求出百分位數</a:t>
            </a:r>
            <a:r>
              <a:rPr lang="en-US" altLang="zh-TW" sz="2000" b="1" dirty="0">
                <a:solidFill>
                  <a:schemeClr val="tx1">
                    <a:lumMod val="95000"/>
                    <a:lumOff val="5000"/>
                  </a:schemeClr>
                </a:solidFill>
                <a:latin typeface="Times New Roman" pitchFamily="18" charset="0"/>
                <a:ea typeface="標楷體" pitchFamily="65" charset="-120"/>
              </a:rPr>
              <a:t>(</a:t>
            </a:r>
            <a:r>
              <a:rPr lang="en-US" altLang="zh-TW" sz="2000" b="1" i="1" dirty="0" err="1">
                <a:solidFill>
                  <a:schemeClr val="tx1">
                    <a:lumMod val="95000"/>
                    <a:lumOff val="5000"/>
                  </a:schemeClr>
                </a:solidFill>
                <a:latin typeface="Times New Roman" pitchFamily="18" charset="0"/>
                <a:ea typeface="標楷體" pitchFamily="65" charset="-120"/>
              </a:rPr>
              <a:t>P</a:t>
            </a:r>
            <a:r>
              <a:rPr lang="en-US" altLang="zh-TW" sz="2000" b="1" i="1" baseline="-25000" dirty="0" err="1">
                <a:solidFill>
                  <a:schemeClr val="tx1">
                    <a:lumMod val="95000"/>
                    <a:lumOff val="5000"/>
                  </a:schemeClr>
                </a:solidFill>
                <a:latin typeface="Times New Roman" pitchFamily="18" charset="0"/>
                <a:ea typeface="標楷體" pitchFamily="65" charset="-120"/>
              </a:rPr>
              <a:t>k</a:t>
            </a:r>
            <a:r>
              <a:rPr lang="en-US" altLang="zh-TW" sz="2000" b="1" dirty="0">
                <a:solidFill>
                  <a:schemeClr val="tx1">
                    <a:lumMod val="95000"/>
                    <a:lumOff val="5000"/>
                  </a:schemeClr>
                </a:solidFill>
                <a:latin typeface="Times New Roman" pitchFamily="18" charset="0"/>
                <a:ea typeface="標楷體" pitchFamily="65" charset="-120"/>
              </a:rPr>
              <a:t>)</a:t>
            </a:r>
            <a:r>
              <a:rPr lang="zh-TW" altLang="en-US" sz="2000" b="1" dirty="0">
                <a:solidFill>
                  <a:schemeClr val="tx1">
                    <a:lumMod val="95000"/>
                    <a:lumOff val="5000"/>
                  </a:schemeClr>
                </a:solidFill>
                <a:latin typeface="Times New Roman" pitchFamily="18" charset="0"/>
                <a:ea typeface="標楷體" pitchFamily="65" charset="-120"/>
              </a:rPr>
              <a:t>所在位置的指標</a:t>
            </a:r>
            <a:r>
              <a:rPr lang="en-US" altLang="zh-TW" sz="2000" b="1" dirty="0">
                <a:solidFill>
                  <a:schemeClr val="tx1">
                    <a:lumMod val="95000"/>
                    <a:lumOff val="5000"/>
                  </a:schemeClr>
                </a:solidFill>
                <a:latin typeface="Times New Roman" pitchFamily="18" charset="0"/>
                <a:ea typeface="標楷體" pitchFamily="65" charset="-120"/>
              </a:rPr>
              <a:t>(index)</a:t>
            </a:r>
            <a:r>
              <a:rPr lang="zh-TW" altLang="en-US" sz="2000" b="1" dirty="0">
                <a:solidFill>
                  <a:schemeClr val="tx1">
                    <a:lumMod val="95000"/>
                    <a:lumOff val="5000"/>
                  </a:schemeClr>
                </a:solidFill>
                <a:latin typeface="Times New Roman" pitchFamily="18" charset="0"/>
                <a:ea typeface="標楷體" pitchFamily="65" charset="-120"/>
              </a:rPr>
              <a:t>，設為</a:t>
            </a:r>
            <a:r>
              <a:rPr lang="en-US" altLang="zh-TW" sz="2000" b="1" i="1" dirty="0" err="1" smtClean="0">
                <a:solidFill>
                  <a:schemeClr val="tx1">
                    <a:lumMod val="95000"/>
                    <a:lumOff val="5000"/>
                  </a:schemeClr>
                </a:solidFill>
                <a:latin typeface="Times New Roman" pitchFamily="18" charset="0"/>
                <a:ea typeface="標楷體" pitchFamily="65" charset="-120"/>
              </a:rPr>
              <a:t>i</a:t>
            </a:r>
            <a:r>
              <a:rPr lang="en-US" altLang="zh-TW" sz="2000" b="1" i="1" dirty="0" smtClean="0">
                <a:solidFill>
                  <a:schemeClr val="tx1">
                    <a:lumMod val="95000"/>
                    <a:lumOff val="5000"/>
                  </a:schemeClr>
                </a:solidFill>
                <a:latin typeface="Times New Roman" pitchFamily="18" charset="0"/>
                <a:ea typeface="標楷體" pitchFamily="65" charset="-120"/>
              </a:rPr>
              <a:t>=</a:t>
            </a:r>
            <a:r>
              <a:rPr lang="en-US" altLang="zh-TW" sz="2000" b="1" dirty="0" smtClean="0">
                <a:solidFill>
                  <a:schemeClr val="tx1">
                    <a:lumMod val="95000"/>
                    <a:lumOff val="5000"/>
                  </a:schemeClr>
                </a:solidFill>
                <a:latin typeface="Times New Roman" pitchFamily="18" charset="0"/>
                <a:ea typeface="標楷體" pitchFamily="65" charset="-120"/>
              </a:rPr>
              <a:t>n*k/100</a:t>
            </a:r>
            <a:r>
              <a:rPr lang="zh-TW" altLang="en-US" sz="2000" b="1" dirty="0" smtClean="0">
                <a:solidFill>
                  <a:schemeClr val="tx1">
                    <a:lumMod val="95000"/>
                    <a:lumOff val="5000"/>
                  </a:schemeClr>
                </a:solidFill>
                <a:latin typeface="Times New Roman" pitchFamily="18" charset="0"/>
                <a:ea typeface="標楷體" pitchFamily="65" charset="-120"/>
              </a:rPr>
              <a:t>，則（</a:t>
            </a:r>
            <a:r>
              <a:rPr lang="en-US" altLang="zh-TW" sz="2000" b="1" i="1" dirty="0">
                <a:solidFill>
                  <a:schemeClr val="tx1">
                    <a:lumMod val="95000"/>
                    <a:lumOff val="5000"/>
                  </a:schemeClr>
                </a:solidFill>
                <a:latin typeface="Times New Roman" pitchFamily="18" charset="0"/>
                <a:ea typeface="標楷體" pitchFamily="65" charset="-120"/>
              </a:rPr>
              <a:t>n</a:t>
            </a:r>
            <a:r>
              <a:rPr lang="zh-TW" altLang="en-US" sz="2000" b="1" dirty="0">
                <a:solidFill>
                  <a:schemeClr val="tx1">
                    <a:lumMod val="95000"/>
                    <a:lumOff val="5000"/>
                  </a:schemeClr>
                </a:solidFill>
                <a:latin typeface="Times New Roman" pitchFamily="18" charset="0"/>
                <a:ea typeface="標楷體" pitchFamily="65" charset="-120"/>
              </a:rPr>
              <a:t>表示觀測值的個數）</a:t>
            </a:r>
            <a:r>
              <a:rPr lang="zh-TW" altLang="en-US" sz="2000" b="1" dirty="0" smtClean="0">
                <a:solidFill>
                  <a:schemeClr val="tx1">
                    <a:lumMod val="95000"/>
                    <a:lumOff val="5000"/>
                  </a:schemeClr>
                </a:solidFill>
                <a:latin typeface="Times New Roman" pitchFamily="18" charset="0"/>
                <a:ea typeface="標楷體" pitchFamily="65" charset="-120"/>
              </a:rPr>
              <a:t>。</a:t>
            </a:r>
            <a:endParaRPr lang="en-US" altLang="zh-TW" sz="2000" b="1" dirty="0" smtClean="0">
              <a:solidFill>
                <a:schemeClr val="tx1">
                  <a:lumMod val="95000"/>
                  <a:lumOff val="5000"/>
                </a:schemeClr>
              </a:solidFill>
              <a:latin typeface="Times New Roman" pitchFamily="18" charset="0"/>
              <a:ea typeface="標楷體" pitchFamily="65" charset="-120"/>
            </a:endParaRPr>
          </a:p>
          <a:p>
            <a:pPr marL="342900" indent="-342900" algn="just">
              <a:lnSpc>
                <a:spcPct val="120000"/>
              </a:lnSpc>
              <a:spcBef>
                <a:spcPct val="20000"/>
              </a:spcBef>
              <a:defRPr/>
            </a:pPr>
            <a:r>
              <a:rPr lang="en-US" altLang="zh-TW" sz="2000" b="1" dirty="0" smtClean="0">
                <a:solidFill>
                  <a:schemeClr val="tx1">
                    <a:lumMod val="95000"/>
                    <a:lumOff val="5000"/>
                  </a:schemeClr>
                </a:solidFill>
                <a:latin typeface="Times New Roman" pitchFamily="18" charset="0"/>
                <a:ea typeface="標楷體" pitchFamily="65" charset="-120"/>
              </a:rPr>
              <a:t>(</a:t>
            </a:r>
            <a:r>
              <a:rPr lang="en-US" altLang="zh-TW" sz="2000" b="1" dirty="0">
                <a:solidFill>
                  <a:schemeClr val="tx1">
                    <a:lumMod val="95000"/>
                    <a:lumOff val="5000"/>
                  </a:schemeClr>
                </a:solidFill>
                <a:latin typeface="Times New Roman" pitchFamily="18" charset="0"/>
                <a:ea typeface="標楷體" pitchFamily="65" charset="-120"/>
              </a:rPr>
              <a:t>3)</a:t>
            </a:r>
            <a:r>
              <a:rPr lang="zh-TW" altLang="en-US" sz="2000" b="1" dirty="0">
                <a:solidFill>
                  <a:schemeClr val="tx1">
                    <a:lumMod val="95000"/>
                    <a:lumOff val="5000"/>
                  </a:schemeClr>
                </a:solidFill>
                <a:latin typeface="Times New Roman" pitchFamily="18" charset="0"/>
                <a:ea typeface="標楷體" pitchFamily="65" charset="-120"/>
              </a:rPr>
              <a:t>若</a:t>
            </a:r>
            <a:r>
              <a:rPr lang="en-US" altLang="zh-TW" sz="2000" b="1" i="1" dirty="0" err="1">
                <a:solidFill>
                  <a:schemeClr val="tx1">
                    <a:lumMod val="95000"/>
                    <a:lumOff val="5000"/>
                  </a:schemeClr>
                </a:solidFill>
                <a:latin typeface="Times New Roman" pitchFamily="18" charset="0"/>
                <a:ea typeface="標楷體" pitchFamily="65" charset="-120"/>
              </a:rPr>
              <a:t>i</a:t>
            </a:r>
            <a:r>
              <a:rPr lang="zh-TW" altLang="en-US" sz="2000" b="1" dirty="0">
                <a:solidFill>
                  <a:schemeClr val="tx1">
                    <a:lumMod val="95000"/>
                    <a:lumOff val="5000"/>
                  </a:schemeClr>
                </a:solidFill>
                <a:latin typeface="Times New Roman" pitchFamily="18" charset="0"/>
                <a:ea typeface="標楷體" pitchFamily="65" charset="-120"/>
              </a:rPr>
              <a:t>為非整數，則</a:t>
            </a:r>
            <a:r>
              <a:rPr lang="en-US" altLang="zh-TW" sz="2000" b="1" i="1" dirty="0" err="1">
                <a:solidFill>
                  <a:schemeClr val="tx1">
                    <a:lumMod val="95000"/>
                    <a:lumOff val="5000"/>
                  </a:schemeClr>
                </a:solidFill>
                <a:latin typeface="Times New Roman" pitchFamily="18" charset="0"/>
                <a:ea typeface="標楷體" pitchFamily="65" charset="-120"/>
              </a:rPr>
              <a:t>P</a:t>
            </a:r>
            <a:r>
              <a:rPr lang="en-US" altLang="zh-TW" sz="2000" b="1" i="1" baseline="-25000" dirty="0" err="1">
                <a:solidFill>
                  <a:schemeClr val="tx1">
                    <a:lumMod val="95000"/>
                    <a:lumOff val="5000"/>
                  </a:schemeClr>
                </a:solidFill>
                <a:latin typeface="Times New Roman" pitchFamily="18" charset="0"/>
                <a:ea typeface="標楷體" pitchFamily="65" charset="-120"/>
              </a:rPr>
              <a:t>k</a:t>
            </a:r>
            <a:r>
              <a:rPr lang="zh-TW" altLang="en-US" sz="2000" b="1" dirty="0">
                <a:solidFill>
                  <a:schemeClr val="tx1">
                    <a:lumMod val="95000"/>
                    <a:lumOff val="5000"/>
                  </a:schemeClr>
                </a:solidFill>
                <a:latin typeface="Times New Roman" pitchFamily="18" charset="0"/>
                <a:ea typeface="標楷體" pitchFamily="65" charset="-120"/>
              </a:rPr>
              <a:t>為下一個整數位置的數值，例如</a:t>
            </a:r>
            <a:r>
              <a:rPr lang="en-US" altLang="zh-TW" sz="2000" b="1" i="1" dirty="0" err="1">
                <a:solidFill>
                  <a:schemeClr val="tx1">
                    <a:lumMod val="95000"/>
                    <a:lumOff val="5000"/>
                  </a:schemeClr>
                </a:solidFill>
                <a:latin typeface="Times New Roman" pitchFamily="18" charset="0"/>
                <a:ea typeface="標楷體" pitchFamily="65" charset="-120"/>
              </a:rPr>
              <a:t>i</a:t>
            </a:r>
            <a:r>
              <a:rPr lang="en-US" altLang="zh-TW" sz="2000" b="1" dirty="0">
                <a:solidFill>
                  <a:schemeClr val="tx1">
                    <a:lumMod val="95000"/>
                    <a:lumOff val="5000"/>
                  </a:schemeClr>
                </a:solidFill>
                <a:latin typeface="Times New Roman" pitchFamily="18" charset="0"/>
                <a:ea typeface="標楷體" pitchFamily="65" charset="-120"/>
              </a:rPr>
              <a:t>=9.23</a:t>
            </a:r>
            <a:r>
              <a:rPr lang="zh-TW" altLang="en-US" sz="2000" b="1" dirty="0">
                <a:solidFill>
                  <a:schemeClr val="tx1">
                    <a:lumMod val="95000"/>
                    <a:lumOff val="5000"/>
                  </a:schemeClr>
                </a:solidFill>
                <a:latin typeface="Times New Roman" pitchFamily="18" charset="0"/>
                <a:ea typeface="標楷體" pitchFamily="65" charset="-120"/>
              </a:rPr>
              <a:t>，則取第</a:t>
            </a:r>
            <a:r>
              <a:rPr lang="en-US" altLang="zh-TW" sz="2000" b="1" dirty="0">
                <a:solidFill>
                  <a:schemeClr val="tx1">
                    <a:lumMod val="95000"/>
                    <a:lumOff val="5000"/>
                  </a:schemeClr>
                </a:solidFill>
                <a:latin typeface="Times New Roman" pitchFamily="18" charset="0"/>
                <a:ea typeface="標楷體" pitchFamily="65" charset="-120"/>
              </a:rPr>
              <a:t>10</a:t>
            </a:r>
            <a:r>
              <a:rPr lang="zh-TW" altLang="en-US" sz="2000" b="1" dirty="0">
                <a:solidFill>
                  <a:schemeClr val="tx1">
                    <a:lumMod val="95000"/>
                    <a:lumOff val="5000"/>
                  </a:schemeClr>
                </a:solidFill>
                <a:latin typeface="Times New Roman" pitchFamily="18" charset="0"/>
                <a:ea typeface="標楷體" pitchFamily="65" charset="-120"/>
              </a:rPr>
              <a:t>個位置之數值為</a:t>
            </a:r>
            <a:r>
              <a:rPr lang="en-US" altLang="zh-TW" sz="2000" b="1" i="1" dirty="0" err="1">
                <a:solidFill>
                  <a:schemeClr val="tx1">
                    <a:lumMod val="95000"/>
                    <a:lumOff val="5000"/>
                  </a:schemeClr>
                </a:solidFill>
                <a:latin typeface="Times New Roman" pitchFamily="18" charset="0"/>
                <a:ea typeface="標楷體" pitchFamily="65" charset="-120"/>
              </a:rPr>
              <a:t>P</a:t>
            </a:r>
            <a:r>
              <a:rPr lang="en-US" altLang="zh-TW" sz="2000" b="1" i="1" baseline="-25000" dirty="0" err="1">
                <a:solidFill>
                  <a:schemeClr val="tx1">
                    <a:lumMod val="95000"/>
                    <a:lumOff val="5000"/>
                  </a:schemeClr>
                </a:solidFill>
                <a:latin typeface="Times New Roman" pitchFamily="18" charset="0"/>
                <a:ea typeface="標楷體" pitchFamily="65" charset="-120"/>
              </a:rPr>
              <a:t>k</a:t>
            </a:r>
            <a:r>
              <a:rPr lang="zh-TW" altLang="en-US" sz="2000" b="1" dirty="0">
                <a:solidFill>
                  <a:schemeClr val="tx1">
                    <a:lumMod val="95000"/>
                    <a:lumOff val="5000"/>
                  </a:schemeClr>
                </a:solidFill>
                <a:latin typeface="Times New Roman" pitchFamily="18" charset="0"/>
                <a:ea typeface="標楷體" pitchFamily="65" charset="-120"/>
              </a:rPr>
              <a:t>；若</a:t>
            </a:r>
            <a:r>
              <a:rPr lang="en-US" altLang="zh-TW" sz="2000" b="1" i="1" dirty="0" err="1">
                <a:solidFill>
                  <a:schemeClr val="tx1">
                    <a:lumMod val="95000"/>
                    <a:lumOff val="5000"/>
                  </a:schemeClr>
                </a:solidFill>
                <a:latin typeface="Times New Roman" pitchFamily="18" charset="0"/>
                <a:ea typeface="標楷體" pitchFamily="65" charset="-120"/>
              </a:rPr>
              <a:t>i</a:t>
            </a:r>
            <a:r>
              <a:rPr lang="zh-TW" altLang="en-US" sz="2000" b="1" dirty="0">
                <a:solidFill>
                  <a:schemeClr val="tx1">
                    <a:lumMod val="95000"/>
                    <a:lumOff val="5000"/>
                  </a:schemeClr>
                </a:solidFill>
                <a:latin typeface="Times New Roman" pitchFamily="18" charset="0"/>
                <a:ea typeface="標楷體" pitchFamily="65" charset="-120"/>
              </a:rPr>
              <a:t>為整數，則取第</a:t>
            </a:r>
            <a:r>
              <a:rPr lang="en-US" altLang="zh-TW" sz="2000" b="1" i="1" dirty="0" err="1">
                <a:solidFill>
                  <a:schemeClr val="tx1">
                    <a:lumMod val="95000"/>
                    <a:lumOff val="5000"/>
                  </a:schemeClr>
                </a:solidFill>
                <a:latin typeface="Times New Roman" pitchFamily="18" charset="0"/>
                <a:ea typeface="標楷體" pitchFamily="65" charset="-120"/>
              </a:rPr>
              <a:t>i</a:t>
            </a:r>
            <a:r>
              <a:rPr lang="zh-TW" altLang="en-US" sz="2000" b="1" dirty="0">
                <a:solidFill>
                  <a:schemeClr val="tx1">
                    <a:lumMod val="95000"/>
                    <a:lumOff val="5000"/>
                  </a:schemeClr>
                </a:solidFill>
                <a:latin typeface="Times New Roman" pitchFamily="18" charset="0"/>
                <a:ea typeface="標楷體" pitchFamily="65" charset="-120"/>
              </a:rPr>
              <a:t>與</a:t>
            </a:r>
            <a:r>
              <a:rPr lang="en-US" altLang="zh-TW" sz="2000" b="1" i="1" dirty="0">
                <a:solidFill>
                  <a:schemeClr val="tx1">
                    <a:lumMod val="95000"/>
                    <a:lumOff val="5000"/>
                  </a:schemeClr>
                </a:solidFill>
                <a:latin typeface="Times New Roman" pitchFamily="18" charset="0"/>
                <a:ea typeface="標楷體" pitchFamily="65" charset="-120"/>
              </a:rPr>
              <a:t>i</a:t>
            </a:r>
            <a:r>
              <a:rPr lang="en-US" altLang="zh-TW" sz="2000" b="1" dirty="0">
                <a:solidFill>
                  <a:schemeClr val="tx1">
                    <a:lumMod val="95000"/>
                    <a:lumOff val="5000"/>
                  </a:schemeClr>
                </a:solidFill>
                <a:latin typeface="Times New Roman" pitchFamily="18" charset="0"/>
                <a:ea typeface="標楷體" pitchFamily="65" charset="-120"/>
              </a:rPr>
              <a:t>+1</a:t>
            </a:r>
            <a:r>
              <a:rPr lang="zh-TW" altLang="en-US" sz="2000" b="1" dirty="0">
                <a:solidFill>
                  <a:schemeClr val="tx1">
                    <a:lumMod val="95000"/>
                    <a:lumOff val="5000"/>
                  </a:schemeClr>
                </a:solidFill>
                <a:latin typeface="Times New Roman" pitchFamily="18" charset="0"/>
                <a:ea typeface="標楷體" pitchFamily="65" charset="-120"/>
              </a:rPr>
              <a:t>位置的兩個數值之平均，即為所求的</a:t>
            </a:r>
            <a:r>
              <a:rPr lang="en-US" altLang="zh-TW" sz="2000" b="1" i="1" dirty="0" err="1">
                <a:solidFill>
                  <a:schemeClr val="tx1">
                    <a:lumMod val="95000"/>
                    <a:lumOff val="5000"/>
                  </a:schemeClr>
                </a:solidFill>
                <a:latin typeface="Times New Roman" pitchFamily="18" charset="0"/>
                <a:ea typeface="標楷體" pitchFamily="65" charset="-120"/>
              </a:rPr>
              <a:t>P</a:t>
            </a:r>
            <a:r>
              <a:rPr lang="en-US" altLang="zh-TW" sz="2000" b="1" i="1" baseline="-25000" dirty="0" err="1">
                <a:solidFill>
                  <a:schemeClr val="tx1">
                    <a:lumMod val="95000"/>
                    <a:lumOff val="5000"/>
                  </a:schemeClr>
                </a:solidFill>
                <a:latin typeface="Times New Roman" pitchFamily="18" charset="0"/>
                <a:ea typeface="標楷體" pitchFamily="65" charset="-120"/>
              </a:rPr>
              <a:t>k</a:t>
            </a:r>
            <a:r>
              <a:rPr lang="zh-TW" altLang="en-US" sz="2000" b="1" dirty="0">
                <a:solidFill>
                  <a:schemeClr val="tx1">
                    <a:lumMod val="95000"/>
                    <a:lumOff val="5000"/>
                  </a:schemeClr>
                </a:solidFill>
                <a:latin typeface="Times New Roman" pitchFamily="18" charset="0"/>
                <a:ea typeface="標楷體" pitchFamily="65" charset="-12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466344" y="393193"/>
            <a:ext cx="8229600" cy="1033272"/>
          </a:xfrm>
          <a:ln w="38100">
            <a:solidFill>
              <a:srgbClr val="006699"/>
            </a:solidFill>
          </a:ln>
        </p:spPr>
        <p:txBody>
          <a:bodyPr/>
          <a:lstStyle/>
          <a:p>
            <a:pPr marL="0" indent="0" eaLnBrk="1" hangingPunct="1">
              <a:buFontTx/>
              <a:buNone/>
            </a:pPr>
            <a:r>
              <a:rPr lang="zh-TW" altLang="en-US" sz="2400" dirty="0" smtClean="0">
                <a:solidFill>
                  <a:srgbClr val="5184A4"/>
                </a:solidFill>
              </a:rPr>
              <a:t>例題 </a:t>
            </a:r>
            <a:r>
              <a:rPr lang="en-US" altLang="zh-TW" sz="2400" dirty="0" smtClean="0">
                <a:solidFill>
                  <a:srgbClr val="5184A4"/>
                </a:solidFill>
              </a:rPr>
              <a:t>3.7</a:t>
            </a:r>
            <a:r>
              <a:rPr lang="zh-TW" altLang="en-US" sz="2400" dirty="0" smtClean="0">
                <a:solidFill>
                  <a:srgbClr val="5184A4"/>
                </a:solidFill>
              </a:rPr>
              <a:t>：</a:t>
            </a:r>
            <a:r>
              <a:rPr lang="zh-TW" altLang="en-US" sz="2400" dirty="0" smtClean="0"/>
              <a:t>在某一十字路口測量噪音水準，記錄</a:t>
            </a:r>
            <a:r>
              <a:rPr lang="en-US" altLang="zh-TW" sz="2400" dirty="0" smtClean="0"/>
              <a:t>50</a:t>
            </a:r>
            <a:r>
              <a:rPr lang="zh-TW" altLang="en-US" sz="2400" dirty="0" smtClean="0"/>
              <a:t>個觀測值，由小而大依序排列，如表</a:t>
            </a:r>
            <a:r>
              <a:rPr lang="en-US" altLang="zh-TW" sz="2400" dirty="0" smtClean="0"/>
              <a:t>3.1</a:t>
            </a:r>
            <a:r>
              <a:rPr lang="zh-TW" altLang="en-US" sz="2400" dirty="0" smtClean="0"/>
              <a:t>所示。試求出</a:t>
            </a:r>
            <a:r>
              <a:rPr lang="en-US" altLang="zh-TW" sz="2400" i="1" dirty="0" smtClean="0"/>
              <a:t>P</a:t>
            </a:r>
            <a:r>
              <a:rPr lang="en-US" altLang="zh-TW" sz="2400" baseline="-25000" dirty="0" smtClean="0"/>
              <a:t>25</a:t>
            </a:r>
            <a:r>
              <a:rPr lang="en-US" altLang="zh-TW" sz="2400" dirty="0" smtClean="0"/>
              <a:t>, </a:t>
            </a:r>
            <a:r>
              <a:rPr lang="en-US" altLang="zh-TW" sz="2400" i="1" dirty="0" smtClean="0"/>
              <a:t>P</a:t>
            </a:r>
            <a:r>
              <a:rPr lang="en-US" altLang="zh-TW" sz="2400" baseline="-25000" dirty="0" smtClean="0"/>
              <a:t>30</a:t>
            </a:r>
            <a:r>
              <a:rPr lang="en-US" altLang="zh-TW" sz="2400" dirty="0" smtClean="0"/>
              <a:t>, </a:t>
            </a:r>
            <a:r>
              <a:rPr lang="en-US" altLang="zh-TW" sz="2400" i="1" dirty="0" smtClean="0"/>
              <a:t>P</a:t>
            </a:r>
            <a:r>
              <a:rPr lang="en-US" altLang="zh-TW" sz="2400" baseline="-25000" dirty="0" smtClean="0"/>
              <a:t>50</a:t>
            </a:r>
            <a:r>
              <a:rPr lang="en-US" altLang="zh-TW" sz="2400" dirty="0" smtClean="0"/>
              <a:t>, </a:t>
            </a:r>
            <a:r>
              <a:rPr lang="en-US" altLang="zh-TW" sz="2400" i="1" dirty="0" smtClean="0"/>
              <a:t>P</a:t>
            </a:r>
            <a:r>
              <a:rPr lang="en-US" altLang="zh-TW" sz="2400" baseline="-25000" dirty="0" smtClean="0"/>
              <a:t>75</a:t>
            </a:r>
            <a:r>
              <a:rPr lang="zh-TW" altLang="en-US" sz="2400" dirty="0" smtClean="0"/>
              <a:t>。</a:t>
            </a:r>
          </a:p>
        </p:txBody>
      </p:sp>
      <p:sp>
        <p:nvSpPr>
          <p:cNvPr id="16386"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6387" name="投影片編號版面配置區 5"/>
          <p:cNvSpPr>
            <a:spLocks noGrp="1"/>
          </p:cNvSpPr>
          <p:nvPr>
            <p:ph type="sldNum" sz="quarter" idx="12"/>
          </p:nvPr>
        </p:nvSpPr>
        <p:spPr>
          <a:noFill/>
        </p:spPr>
        <p:txBody>
          <a:bodyPr/>
          <a:lstStyle/>
          <a:p>
            <a:r>
              <a:rPr lang="en-US" altLang="zh-TW"/>
              <a:t>3-</a:t>
            </a:r>
            <a:fld id="{B7BC2893-AE10-4A94-90C9-4BF716EF56AD}" type="slidenum">
              <a:rPr lang="en-US" altLang="zh-TW"/>
              <a:pPr/>
              <a:t>12</a:t>
            </a:fld>
            <a:endParaRPr lang="en-US" altLang="zh-TW"/>
          </a:p>
        </p:txBody>
      </p:sp>
      <p:pic>
        <p:nvPicPr>
          <p:cNvPr id="16390" name="Picture 4"/>
          <p:cNvPicPr>
            <a:picLocks noChangeAspect="1" noChangeArrowheads="1"/>
          </p:cNvPicPr>
          <p:nvPr/>
        </p:nvPicPr>
        <p:blipFill>
          <a:blip r:embed="rId3" cstate="print"/>
          <a:srcRect/>
          <a:stretch>
            <a:fillRect/>
          </a:stretch>
        </p:blipFill>
        <p:spPr bwMode="auto">
          <a:xfrm>
            <a:off x="941959" y="1556449"/>
            <a:ext cx="7067550" cy="1666875"/>
          </a:xfrm>
          <a:prstGeom prst="rect">
            <a:avLst/>
          </a:prstGeom>
          <a:noFill/>
          <a:ln w="9525">
            <a:noFill/>
            <a:miter lim="800000"/>
            <a:headEnd/>
            <a:tailEnd/>
          </a:ln>
        </p:spPr>
      </p:pic>
      <p:graphicFrame>
        <p:nvGraphicFramePr>
          <p:cNvPr id="40962" name="Object 2"/>
          <p:cNvGraphicFramePr>
            <a:graphicFrameLocks noChangeAspect="1"/>
          </p:cNvGraphicFramePr>
          <p:nvPr/>
        </p:nvGraphicFramePr>
        <p:xfrm>
          <a:off x="322586" y="3408848"/>
          <a:ext cx="8331201" cy="2627313"/>
        </p:xfrm>
        <a:graphic>
          <a:graphicData uri="http://schemas.openxmlformats.org/presentationml/2006/ole">
            <mc:AlternateContent xmlns:mc="http://schemas.openxmlformats.org/markup-compatibility/2006">
              <mc:Choice xmlns:v="urn:schemas-microsoft-com:vml" Requires="v">
                <p:oleObj spid="_x0000_s40963" name="Equation" r:id="rId4" imgW="5384520" imgH="1701720" progId="Equation.DSMT4">
                  <p:embed/>
                </p:oleObj>
              </mc:Choice>
              <mc:Fallback>
                <p:oleObj name="Equation" r:id="rId4" imgW="5384520" imgH="17017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6" y="3408848"/>
                        <a:ext cx="8331201"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zh-TW" altLang="en-US" sz="3200" dirty="0" smtClean="0"/>
              <a:t>百分位數與中位數</a:t>
            </a:r>
            <a:r>
              <a:rPr lang="en-US" altLang="zh-TW" sz="3200" dirty="0" smtClean="0"/>
              <a:t>(Me)</a:t>
            </a:r>
            <a:r>
              <a:rPr lang="zh-TW" altLang="en-US" sz="3200" dirty="0" smtClean="0"/>
              <a:t>、四分位數</a:t>
            </a:r>
            <a:r>
              <a:rPr lang="en-US" altLang="zh-TW" sz="3200" dirty="0" smtClean="0"/>
              <a:t>(Q)</a:t>
            </a:r>
            <a:r>
              <a:rPr lang="zh-TW" altLang="en-US" sz="3200" dirty="0" smtClean="0"/>
              <a:t>、十分位數</a:t>
            </a:r>
            <a:r>
              <a:rPr lang="en-US" altLang="zh-TW" sz="3200" dirty="0" smtClean="0"/>
              <a:t>(D)</a:t>
            </a:r>
            <a:r>
              <a:rPr lang="zh-TW" altLang="en-US" sz="3200" dirty="0" smtClean="0"/>
              <a:t>之對照 </a:t>
            </a:r>
          </a:p>
        </p:txBody>
      </p:sp>
      <p:sp>
        <p:nvSpPr>
          <p:cNvPr id="17410"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7411" name="投影片編號版面配置區 5"/>
          <p:cNvSpPr>
            <a:spLocks noGrp="1"/>
          </p:cNvSpPr>
          <p:nvPr>
            <p:ph type="sldNum" sz="quarter" idx="12"/>
          </p:nvPr>
        </p:nvSpPr>
        <p:spPr>
          <a:noFill/>
        </p:spPr>
        <p:txBody>
          <a:bodyPr/>
          <a:lstStyle/>
          <a:p>
            <a:r>
              <a:rPr lang="en-US" altLang="zh-TW"/>
              <a:t>3-</a:t>
            </a:r>
            <a:fld id="{9AEA52D9-8442-4C65-87DB-7D349BA4CA5D}" type="slidenum">
              <a:rPr lang="en-US" altLang="zh-TW"/>
              <a:pPr/>
              <a:t>13</a:t>
            </a:fld>
            <a:endParaRPr lang="en-US" altLang="zh-TW"/>
          </a:p>
        </p:txBody>
      </p:sp>
      <p:pic>
        <p:nvPicPr>
          <p:cNvPr id="17413" name="Picture 4"/>
          <p:cNvPicPr>
            <a:picLocks noChangeAspect="1" noChangeArrowheads="1"/>
          </p:cNvPicPr>
          <p:nvPr/>
        </p:nvPicPr>
        <p:blipFill>
          <a:blip r:embed="rId2" cstate="print"/>
          <a:srcRect/>
          <a:stretch>
            <a:fillRect/>
          </a:stretch>
        </p:blipFill>
        <p:spPr bwMode="auto">
          <a:xfrm>
            <a:off x="515938" y="2263775"/>
            <a:ext cx="8143875" cy="1590675"/>
          </a:xfrm>
          <a:prstGeom prst="rect">
            <a:avLst/>
          </a:prstGeom>
          <a:noFill/>
          <a:ln w="9525">
            <a:noFill/>
            <a:miter lim="800000"/>
            <a:headEnd/>
            <a:tailEnd/>
          </a:ln>
        </p:spPr>
      </p:pic>
      <p:sp>
        <p:nvSpPr>
          <p:cNvPr id="17414" name="AutoShape 5">
            <a:hlinkClick r:id="rId3" action="ppaction://hlinksldjump" highlightClick="1"/>
          </p:cNvPr>
          <p:cNvSpPr>
            <a:spLocks noChangeArrowheads="1"/>
          </p:cNvSpPr>
          <p:nvPr/>
        </p:nvSpPr>
        <p:spPr bwMode="auto">
          <a:xfrm>
            <a:off x="8459788" y="6208713"/>
            <a:ext cx="241300" cy="201612"/>
          </a:xfrm>
          <a:prstGeom prst="actionButtonBeginning">
            <a:avLst/>
          </a:prstGeom>
          <a:gradFill rotWithShape="1">
            <a:gsLst>
              <a:gs pos="0">
                <a:srgbClr val="DB4F03"/>
              </a:gs>
              <a:gs pos="50000">
                <a:srgbClr val="FFFFFF"/>
              </a:gs>
              <a:gs pos="100000">
                <a:srgbClr val="DB4F03"/>
              </a:gs>
            </a:gsLst>
            <a:lin ang="5400000" scaled="1"/>
          </a:gradFill>
          <a:ln w="9525">
            <a:noFill/>
            <a:miter lim="800000"/>
            <a:headEnd/>
            <a:tailEnd/>
          </a:ln>
        </p:spPr>
        <p:txBody>
          <a:bodyPr wrap="none" anchor="ctr"/>
          <a:lstStyle/>
          <a:p>
            <a:endParaRPr lang="zh-TW" altLang="en-US"/>
          </a:p>
        </p:txBody>
      </p:sp>
      <p:sp>
        <p:nvSpPr>
          <p:cNvPr id="17415" name="AutoShape 6">
            <a:hlinkClick r:id="" action="ppaction://hlinkshowjump?jump=nextslide" highlightClick="1"/>
          </p:cNvPr>
          <p:cNvSpPr>
            <a:spLocks noChangeArrowheads="1"/>
          </p:cNvSpPr>
          <p:nvPr/>
        </p:nvSpPr>
        <p:spPr bwMode="auto">
          <a:xfrm>
            <a:off x="8756650" y="6208713"/>
            <a:ext cx="241300" cy="201612"/>
          </a:xfrm>
          <a:prstGeom prst="actionButtonEnd">
            <a:avLst/>
          </a:prstGeom>
          <a:gradFill rotWithShape="1">
            <a:gsLst>
              <a:gs pos="0">
                <a:srgbClr val="0099FF"/>
              </a:gs>
              <a:gs pos="50000">
                <a:srgbClr val="FFFFFF"/>
              </a:gs>
              <a:gs pos="100000">
                <a:srgbClr val="0099FF"/>
              </a:gs>
            </a:gsLst>
            <a:lin ang="5400000" scaled="1"/>
          </a:gradFill>
          <a:ln w="9525">
            <a:noFill/>
            <a:miter lim="800000"/>
            <a:headEnd/>
            <a:tailEnd/>
          </a:ln>
        </p:spPr>
        <p:txBody>
          <a:bodyPr wrap="none" anchor="ctr"/>
          <a:lstStyle/>
          <a:p>
            <a:endParaRPr lang="zh-TW" altLang="en-US"/>
          </a:p>
        </p:txBody>
      </p:sp>
      <p:sp>
        <p:nvSpPr>
          <p:cNvPr id="17416" name="Rectangle 7"/>
          <p:cNvSpPr>
            <a:spLocks noChangeArrowheads="1"/>
          </p:cNvSpPr>
          <p:nvPr/>
        </p:nvSpPr>
        <p:spPr bwMode="auto">
          <a:xfrm>
            <a:off x="1736725" y="4097338"/>
            <a:ext cx="5684838" cy="473075"/>
          </a:xfrm>
          <a:prstGeom prst="rect">
            <a:avLst/>
          </a:prstGeom>
          <a:noFill/>
          <a:ln w="9525">
            <a:noFill/>
            <a:miter lim="800000"/>
            <a:headEnd/>
            <a:tailEnd/>
          </a:ln>
        </p:spPr>
        <p:txBody>
          <a:bodyPr anchor="ctr"/>
          <a:lstStyle/>
          <a:p>
            <a:pPr algn="ctr"/>
            <a:r>
              <a:rPr lang="zh-TW" altLang="en-US" b="1">
                <a:latin typeface="+mn-lt"/>
                <a:ea typeface="+mj-ea"/>
              </a:rPr>
              <a:t>表</a:t>
            </a:r>
            <a:r>
              <a:rPr lang="en-US" altLang="zh-TW" b="1" dirty="0">
                <a:latin typeface="+mn-lt"/>
                <a:ea typeface="+mj-ea"/>
              </a:rPr>
              <a:t>3.2  </a:t>
            </a:r>
            <a:r>
              <a:rPr lang="zh-TW" altLang="en-US" b="1" dirty="0">
                <a:latin typeface="+mn-lt"/>
                <a:ea typeface="+mj-ea"/>
              </a:rPr>
              <a:t>百分位數與中位數、四分位數、十分位數之對照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9489" y="274638"/>
            <a:ext cx="8655124" cy="1143000"/>
          </a:xfrm>
        </p:spPr>
        <p:txBody>
          <a:bodyPr/>
          <a:lstStyle/>
          <a:p>
            <a:r>
              <a:rPr lang="zh-TW" altLang="en-US" sz="4000" dirty="0" smtClean="0"/>
              <a:t>各</a:t>
            </a:r>
            <a:r>
              <a:rPr lang="zh-TW" altLang="en-US" sz="4000" dirty="0"/>
              <a:t>中央趨勢之衡量統計量之比較 </a:t>
            </a:r>
          </a:p>
        </p:txBody>
      </p:sp>
      <p:sp>
        <p:nvSpPr>
          <p:cNvPr id="55299" name="Rectangle 3"/>
          <p:cNvSpPr>
            <a:spLocks noGrp="1" noChangeArrowheads="1"/>
          </p:cNvSpPr>
          <p:nvPr>
            <p:ph type="body" sz="half" idx="1"/>
          </p:nvPr>
        </p:nvSpPr>
        <p:spPr>
          <a:xfrm>
            <a:off x="590623" y="1844675"/>
            <a:ext cx="2311400" cy="419100"/>
          </a:xfrm>
        </p:spPr>
        <p:txBody>
          <a:bodyPr/>
          <a:lstStyle/>
          <a:p>
            <a:pPr>
              <a:lnSpc>
                <a:spcPct val="90000"/>
              </a:lnSpc>
            </a:pPr>
            <a:r>
              <a:rPr lang="zh-TW" altLang="en-US" sz="2800" dirty="0"/>
              <a:t>適用性比較</a:t>
            </a:r>
          </a:p>
        </p:txBody>
      </p:sp>
      <p:graphicFrame>
        <p:nvGraphicFramePr>
          <p:cNvPr id="5" name="表格 4"/>
          <p:cNvGraphicFramePr>
            <a:graphicFrameLocks noGrp="1"/>
          </p:cNvGraphicFramePr>
          <p:nvPr/>
        </p:nvGraphicFramePr>
        <p:xfrm>
          <a:off x="759654" y="2788920"/>
          <a:ext cx="7695027" cy="2546251"/>
        </p:xfrm>
        <a:graphic>
          <a:graphicData uri="http://schemas.openxmlformats.org/drawingml/2006/table">
            <a:tbl>
              <a:tblPr/>
              <a:tblGrid>
                <a:gridCol w="2007883"/>
                <a:gridCol w="1421786"/>
                <a:gridCol w="1421786"/>
                <a:gridCol w="1421786"/>
                <a:gridCol w="1421786"/>
              </a:tblGrid>
              <a:tr h="826477">
                <a:tc>
                  <a:txBody>
                    <a:bodyPr/>
                    <a:lstStyle/>
                    <a:p>
                      <a:pPr algn="ctr">
                        <a:spcAft>
                          <a:spcPts val="0"/>
                        </a:spcAft>
                      </a:pPr>
                      <a:r>
                        <a:rPr lang="zh-TW" sz="2000" b="1" kern="0" spc="40" dirty="0">
                          <a:latin typeface="+mn-lt"/>
                          <a:ea typeface="+mj-ea"/>
                          <a:cs typeface="Times New Roman"/>
                        </a:rPr>
                        <a:t>中央趨勢之衡量統計量</a:t>
                      </a:r>
                      <a:endParaRPr lang="zh-TW" sz="2000" b="1" kern="100" dirty="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dirty="0">
                          <a:latin typeface="+mn-lt"/>
                          <a:ea typeface="+mj-ea"/>
                          <a:cs typeface="Times New Roman"/>
                        </a:rPr>
                        <a:t>類別資料</a:t>
                      </a:r>
                      <a:endParaRPr lang="zh-TW" sz="2000" b="1" kern="100" dirty="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順序資料</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等距資料</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比率資料</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258">
                <a:tc>
                  <a:txBody>
                    <a:bodyPr/>
                    <a:lstStyle/>
                    <a:p>
                      <a:pPr algn="ctr">
                        <a:spcAft>
                          <a:spcPts val="0"/>
                        </a:spcAft>
                      </a:pPr>
                      <a:r>
                        <a:rPr lang="zh-TW" sz="2000" b="1" kern="0" spc="40">
                          <a:latin typeface="+mn-lt"/>
                          <a:ea typeface="+mj-ea"/>
                          <a:cs typeface="Times New Roman"/>
                        </a:rPr>
                        <a:t>平均數</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不適用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不適用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258">
                <a:tc>
                  <a:txBody>
                    <a:bodyPr/>
                    <a:lstStyle/>
                    <a:p>
                      <a:pPr algn="ctr">
                        <a:spcAft>
                          <a:spcPts val="0"/>
                        </a:spcAft>
                      </a:pPr>
                      <a:r>
                        <a:rPr lang="zh-TW" sz="2000" b="1" kern="0" spc="40">
                          <a:latin typeface="+mn-lt"/>
                          <a:ea typeface="+mj-ea"/>
                          <a:cs typeface="Times New Roman"/>
                        </a:rPr>
                        <a:t>中位數</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不適用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gn="ctr">
                        <a:spcAft>
                          <a:spcPts val="0"/>
                        </a:spcAft>
                      </a:pPr>
                      <a:r>
                        <a:rPr lang="zh-TW" sz="2000" b="1" kern="0" spc="40">
                          <a:latin typeface="+mn-lt"/>
                          <a:ea typeface="+mj-ea"/>
                          <a:cs typeface="Times New Roman"/>
                        </a:rPr>
                        <a:t>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258">
                <a:tc>
                  <a:txBody>
                    <a:bodyPr/>
                    <a:lstStyle/>
                    <a:p>
                      <a:pPr marL="180340" algn="ctr">
                        <a:spcAft>
                          <a:spcPts val="0"/>
                        </a:spcAft>
                      </a:pPr>
                      <a:r>
                        <a:rPr lang="zh-TW" sz="2000" b="1" kern="0" spc="40">
                          <a:latin typeface="+mn-lt"/>
                          <a:ea typeface="+mj-ea"/>
                          <a:cs typeface="Times New Roman"/>
                        </a:rPr>
                        <a:t>眾數</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gn="ctr">
                        <a:spcAft>
                          <a:spcPts val="0"/>
                        </a:spcAft>
                      </a:pPr>
                      <a:r>
                        <a:rPr lang="zh-TW" sz="2000" b="1" kern="0" spc="40" dirty="0">
                          <a:latin typeface="+mn-lt"/>
                          <a:ea typeface="+mj-ea"/>
                          <a:cs typeface="Times New Roman"/>
                        </a:rPr>
                        <a:t>適用</a:t>
                      </a:r>
                      <a:endParaRPr lang="zh-TW" sz="2000" b="1" kern="100" dirty="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gn="ctr">
                        <a:spcAft>
                          <a:spcPts val="0"/>
                        </a:spcAft>
                      </a:pPr>
                      <a:r>
                        <a:rPr lang="zh-TW" sz="2000" b="1" kern="0" spc="40">
                          <a:latin typeface="+mn-lt"/>
                          <a:ea typeface="+mj-ea"/>
                          <a:cs typeface="Times New Roman"/>
                        </a:rPr>
                        <a:t>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a:latin typeface="+mn-lt"/>
                          <a:ea typeface="+mj-ea"/>
                          <a:cs typeface="Times New Roman"/>
                        </a:rPr>
                        <a:t>適用</a:t>
                      </a:r>
                      <a:endParaRPr lang="zh-TW" sz="2000" b="1" kern="10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000" b="1" kern="0" spc="40" dirty="0">
                          <a:latin typeface="+mn-lt"/>
                          <a:ea typeface="+mj-ea"/>
                          <a:cs typeface="Times New Roman"/>
                        </a:rPr>
                        <a:t>適用</a:t>
                      </a:r>
                      <a:endParaRPr lang="zh-TW" sz="2000" b="1" kern="100" dirty="0">
                        <a:latin typeface="+mn-lt"/>
                        <a:ea typeface="+mj-ea"/>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75488" y="0"/>
            <a:ext cx="8229600" cy="1143000"/>
          </a:xfrm>
        </p:spPr>
        <p:txBody>
          <a:bodyPr/>
          <a:lstStyle/>
          <a:p>
            <a:pPr eaLnBrk="1" hangingPunct="1"/>
            <a:r>
              <a:rPr lang="en-US" altLang="zh-TW" dirty="0" smtClean="0"/>
              <a:t>3.2.1  </a:t>
            </a:r>
            <a:r>
              <a:rPr lang="zh-TW" altLang="en-US" dirty="0" smtClean="0"/>
              <a:t>差異量數</a:t>
            </a:r>
            <a:r>
              <a:rPr lang="en-US" altLang="zh-TW" dirty="0" smtClean="0"/>
              <a:t>—</a:t>
            </a:r>
            <a:r>
              <a:rPr lang="zh-TW" altLang="en-US" dirty="0" smtClean="0"/>
              <a:t>全距</a:t>
            </a:r>
          </a:p>
        </p:txBody>
      </p:sp>
      <p:sp>
        <p:nvSpPr>
          <p:cNvPr id="93187" name="Rectangle 3"/>
          <p:cNvSpPr>
            <a:spLocks noGrp="1" noChangeArrowheads="1"/>
          </p:cNvSpPr>
          <p:nvPr>
            <p:ph idx="1"/>
          </p:nvPr>
        </p:nvSpPr>
        <p:spPr>
          <a:xfrm>
            <a:off x="475488" y="1024129"/>
            <a:ext cx="8229600" cy="1938527"/>
          </a:xfrm>
        </p:spPr>
        <p:txBody>
          <a:bodyPr/>
          <a:lstStyle/>
          <a:p>
            <a:pPr eaLnBrk="1" hangingPunct="1">
              <a:lnSpc>
                <a:spcPct val="100000"/>
              </a:lnSpc>
              <a:spcBef>
                <a:spcPts val="0"/>
              </a:spcBef>
              <a:defRPr/>
            </a:pPr>
            <a:r>
              <a:rPr lang="zh-TW" altLang="en-US" sz="2400" dirty="0" smtClean="0"/>
              <a:t>全距</a:t>
            </a:r>
            <a:r>
              <a:rPr lang="en-US" altLang="zh-TW" sz="2400" dirty="0" smtClean="0"/>
              <a:t>(Range)</a:t>
            </a:r>
            <a:endParaRPr lang="zh-TW" altLang="en-US" sz="2400" dirty="0" smtClean="0"/>
          </a:p>
          <a:p>
            <a:pPr lvl="1" eaLnBrk="1" hangingPunct="1">
              <a:lnSpc>
                <a:spcPct val="100000"/>
              </a:lnSpc>
              <a:spcBef>
                <a:spcPts val="0"/>
              </a:spcBef>
              <a:buClr>
                <a:srgbClr val="FF0000"/>
              </a:buClr>
              <a:buFont typeface="Wingdings" pitchFamily="2" charset="2"/>
              <a:buChar char="l"/>
              <a:defRPr/>
            </a:pPr>
            <a:r>
              <a:rPr lang="zh-TW" altLang="en-US" sz="2400" dirty="0" smtClean="0"/>
              <a:t>一組資料中，數值最大者與最小者之差稱為</a:t>
            </a:r>
            <a:r>
              <a:rPr lang="zh-TW" altLang="en-US" sz="2400" dirty="0" smtClean="0">
                <a:solidFill>
                  <a:schemeClr val="accent2"/>
                </a:solidFill>
                <a:effectLst>
                  <a:outerShdw blurRad="38100" dist="38100" dir="2700000" algn="tl">
                    <a:srgbClr val="C0C0C0"/>
                  </a:outerShdw>
                </a:effectLst>
              </a:rPr>
              <a:t>全距</a:t>
            </a:r>
            <a:r>
              <a:rPr lang="zh-TW" altLang="en-US" sz="2400" dirty="0" smtClean="0"/>
              <a:t>，一般以</a:t>
            </a:r>
            <a:r>
              <a:rPr lang="en-US" altLang="zh-TW" sz="2400" i="1" dirty="0" smtClean="0"/>
              <a:t>R</a:t>
            </a:r>
            <a:r>
              <a:rPr lang="zh-TW" altLang="en-US" sz="2400" dirty="0" smtClean="0"/>
              <a:t>表示。</a:t>
            </a:r>
            <a:endParaRPr lang="en-US" altLang="zh-TW" sz="2400" dirty="0" smtClean="0"/>
          </a:p>
          <a:p>
            <a:pPr lvl="1" eaLnBrk="1" hangingPunct="1">
              <a:lnSpc>
                <a:spcPct val="100000"/>
              </a:lnSpc>
              <a:spcBef>
                <a:spcPts val="0"/>
              </a:spcBef>
              <a:buClr>
                <a:srgbClr val="FF0000"/>
              </a:buClr>
              <a:buFont typeface="Wingdings" pitchFamily="2" charset="2"/>
              <a:buChar char="l"/>
              <a:defRPr/>
            </a:pPr>
            <a:r>
              <a:rPr lang="zh-TW" altLang="en-US" sz="2400" dirty="0" smtClean="0">
                <a:latin typeface="Times New Roman" pitchFamily="18" charset="0"/>
                <a:ea typeface="標楷體" pitchFamily="65" charset="-120"/>
              </a:rPr>
              <a:t>全距只考慮最大值和最小值而已，對於中間附近資料皆沒有考慮，所以，對於極端值相當敏感。</a:t>
            </a:r>
            <a:r>
              <a:rPr lang="zh-TW" altLang="en-US" sz="2400" dirty="0" smtClean="0"/>
              <a:t>  </a:t>
            </a:r>
          </a:p>
        </p:txBody>
      </p:sp>
      <p:sp>
        <p:nvSpPr>
          <p:cNvPr id="18434"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8435" name="投影片編號版面配置區 5"/>
          <p:cNvSpPr>
            <a:spLocks noGrp="1"/>
          </p:cNvSpPr>
          <p:nvPr>
            <p:ph type="sldNum" sz="quarter" idx="12"/>
          </p:nvPr>
        </p:nvSpPr>
        <p:spPr>
          <a:noFill/>
        </p:spPr>
        <p:txBody>
          <a:bodyPr/>
          <a:lstStyle/>
          <a:p>
            <a:r>
              <a:rPr lang="en-US" altLang="zh-TW"/>
              <a:t>3-</a:t>
            </a:r>
            <a:fld id="{6C93DE6B-2B58-43D4-BEE5-83B9D574FF53}" type="slidenum">
              <a:rPr lang="en-US" altLang="zh-TW"/>
              <a:pPr/>
              <a:t>15</a:t>
            </a:fld>
            <a:endParaRPr lang="en-US" altLang="zh-TW"/>
          </a:p>
        </p:txBody>
      </p:sp>
      <p:sp>
        <p:nvSpPr>
          <p:cNvPr id="18438" name="Rectangle 5"/>
          <p:cNvSpPr>
            <a:spLocks noChangeArrowheads="1"/>
          </p:cNvSpPr>
          <p:nvPr/>
        </p:nvSpPr>
        <p:spPr bwMode="auto">
          <a:xfrm>
            <a:off x="560388" y="3328988"/>
            <a:ext cx="1651000" cy="566737"/>
          </a:xfrm>
          <a:prstGeom prst="rect">
            <a:avLst/>
          </a:prstGeom>
          <a:noFill/>
          <a:ln w="9525">
            <a:noFill/>
            <a:miter lim="800000"/>
            <a:headEnd/>
            <a:tailEnd/>
          </a:ln>
        </p:spPr>
        <p:txBody>
          <a:bodyPr anchor="ctr"/>
          <a:lstStyle/>
          <a:p>
            <a:endParaRPr lang="en-US" altLang="zh-TW" sz="2600" b="1" dirty="0">
              <a:solidFill>
                <a:srgbClr val="006699"/>
              </a:solidFill>
              <a:latin typeface="Times New Roman" pitchFamily="18" charset="0"/>
              <a:ea typeface="標楷體" pitchFamily="65" charset="-120"/>
            </a:endParaRPr>
          </a:p>
        </p:txBody>
      </p:sp>
      <p:sp>
        <p:nvSpPr>
          <p:cNvPr id="18439" name="Text Box 6"/>
          <p:cNvSpPr txBox="1">
            <a:spLocks noChangeArrowheads="1"/>
          </p:cNvSpPr>
          <p:nvPr/>
        </p:nvSpPr>
        <p:spPr bwMode="auto">
          <a:xfrm>
            <a:off x="484633" y="2968435"/>
            <a:ext cx="8202168" cy="1569660"/>
          </a:xfrm>
          <a:prstGeom prst="rect">
            <a:avLst/>
          </a:prstGeom>
          <a:noFill/>
          <a:ln w="38100">
            <a:solidFill>
              <a:srgbClr val="006699"/>
            </a:solidFill>
            <a:miter lim="800000"/>
            <a:headEnd/>
            <a:tailEnd/>
          </a:ln>
        </p:spPr>
        <p:txBody>
          <a:bodyPr wrap="square">
            <a:spAutoFit/>
          </a:bodyPr>
          <a:lstStyle/>
          <a:p>
            <a:pPr>
              <a:spcBef>
                <a:spcPts val="0"/>
              </a:spcBef>
            </a:pPr>
            <a:r>
              <a:rPr lang="zh-TW" altLang="en-US" sz="2400" b="1" dirty="0" smtClean="0">
                <a:solidFill>
                  <a:srgbClr val="006699"/>
                </a:solidFill>
                <a:latin typeface="Times New Roman" pitchFamily="18" charset="0"/>
                <a:ea typeface="標楷體" pitchFamily="65" charset="-120"/>
              </a:rPr>
              <a:t>例題 </a:t>
            </a:r>
            <a:r>
              <a:rPr lang="en-US" altLang="zh-TW" sz="2400" b="1" dirty="0" smtClean="0">
                <a:solidFill>
                  <a:srgbClr val="006699"/>
                </a:solidFill>
                <a:latin typeface="Times New Roman" pitchFamily="18" charset="0"/>
                <a:ea typeface="標楷體" pitchFamily="65" charset="-120"/>
              </a:rPr>
              <a:t>3.8</a:t>
            </a:r>
            <a:r>
              <a:rPr lang="zh-TW" altLang="en-US" sz="2400" b="1" dirty="0" smtClean="0">
                <a:solidFill>
                  <a:srgbClr val="006699"/>
                </a:solidFill>
                <a:latin typeface="Times New Roman" pitchFamily="18" charset="0"/>
                <a:ea typeface="標楷體" pitchFamily="65" charset="-120"/>
              </a:rPr>
              <a:t>：</a:t>
            </a:r>
            <a:r>
              <a:rPr lang="zh-TW" altLang="en-US" sz="2400" b="1" dirty="0" smtClean="0">
                <a:latin typeface="Times New Roman" pitchFamily="18" charset="0"/>
                <a:ea typeface="標楷體" pitchFamily="65" charset="-120"/>
              </a:rPr>
              <a:t>設有</a:t>
            </a:r>
            <a:r>
              <a:rPr lang="zh-TW" altLang="en-US" sz="2400" b="1" dirty="0">
                <a:latin typeface="Times New Roman" pitchFamily="18" charset="0"/>
                <a:ea typeface="標楷體" pitchFamily="65" charset="-120"/>
              </a:rPr>
              <a:t>二組資料如下：</a:t>
            </a:r>
          </a:p>
          <a:p>
            <a:pPr>
              <a:spcBef>
                <a:spcPts val="0"/>
              </a:spcBef>
            </a:pPr>
            <a:r>
              <a:rPr lang="zh-TW" altLang="en-US" sz="2400" b="1" dirty="0">
                <a:latin typeface="Times New Roman" pitchFamily="18" charset="0"/>
                <a:ea typeface="標楷體" pitchFamily="65" charset="-120"/>
              </a:rPr>
              <a:t>                 </a:t>
            </a:r>
            <a:r>
              <a:rPr lang="en-US" altLang="zh-TW" sz="2400" b="1" dirty="0">
                <a:latin typeface="Times New Roman" pitchFamily="18" charset="0"/>
                <a:ea typeface="標楷體" pitchFamily="65" charset="-120"/>
              </a:rPr>
              <a:t>A</a:t>
            </a:r>
            <a:r>
              <a:rPr lang="zh-TW" altLang="en-US" sz="2400" b="1" dirty="0">
                <a:latin typeface="Times New Roman" pitchFamily="18" charset="0"/>
                <a:ea typeface="標楷體" pitchFamily="65" charset="-120"/>
              </a:rPr>
              <a:t>：</a:t>
            </a:r>
            <a:r>
              <a:rPr lang="en-US" altLang="zh-TW" sz="2400" b="1" dirty="0">
                <a:latin typeface="Times New Roman" pitchFamily="18" charset="0"/>
                <a:ea typeface="標楷體" pitchFamily="65" charset="-120"/>
              </a:rPr>
              <a:t>3,  4,  5,  6,  7,  9,   9,  10,  12,  15</a:t>
            </a:r>
          </a:p>
          <a:p>
            <a:pPr>
              <a:spcBef>
                <a:spcPts val="0"/>
              </a:spcBef>
            </a:pPr>
            <a:r>
              <a:rPr lang="en-US" altLang="zh-TW" sz="2400" b="1" dirty="0">
                <a:latin typeface="Times New Roman" pitchFamily="18" charset="0"/>
                <a:ea typeface="標楷體" pitchFamily="65" charset="-120"/>
              </a:rPr>
              <a:t>                 B</a:t>
            </a:r>
            <a:r>
              <a:rPr lang="zh-TW" altLang="en-US" sz="2400" b="1" dirty="0">
                <a:latin typeface="Times New Roman" pitchFamily="18" charset="0"/>
                <a:ea typeface="標楷體" pitchFamily="65" charset="-120"/>
              </a:rPr>
              <a:t>：</a:t>
            </a:r>
            <a:r>
              <a:rPr lang="en-US" altLang="zh-TW" sz="2400" b="1" dirty="0">
                <a:latin typeface="Times New Roman" pitchFamily="18" charset="0"/>
                <a:ea typeface="標楷體" pitchFamily="65" charset="-120"/>
              </a:rPr>
              <a:t>3,  8,  8,  9,  9,  9,  10,  15        </a:t>
            </a:r>
          </a:p>
          <a:p>
            <a:pPr>
              <a:spcBef>
                <a:spcPts val="0"/>
              </a:spcBef>
            </a:pPr>
            <a:r>
              <a:rPr lang="zh-TW" altLang="en-US" sz="2400" b="1" dirty="0" smtClean="0">
                <a:latin typeface="Times New Roman" pitchFamily="18" charset="0"/>
                <a:ea typeface="標楷體" pitchFamily="65" charset="-120"/>
              </a:rPr>
              <a:t>試</a:t>
            </a:r>
            <a:r>
              <a:rPr lang="zh-TW" altLang="en-US" sz="2400" b="1" dirty="0">
                <a:latin typeface="Times New Roman" pitchFamily="18" charset="0"/>
                <a:ea typeface="標楷體" pitchFamily="65" charset="-120"/>
              </a:rPr>
              <a:t>求出其全距、平均數與中位數，並做比較。</a:t>
            </a:r>
          </a:p>
        </p:txBody>
      </p:sp>
      <p:sp>
        <p:nvSpPr>
          <p:cNvPr id="8" name="Rectangle 4"/>
          <p:cNvSpPr>
            <a:spLocks noChangeArrowheads="1"/>
          </p:cNvSpPr>
          <p:nvPr/>
        </p:nvSpPr>
        <p:spPr bwMode="auto">
          <a:xfrm>
            <a:off x="466344" y="4562856"/>
            <a:ext cx="8211312" cy="1792224"/>
          </a:xfrm>
          <a:prstGeom prst="rect">
            <a:avLst/>
          </a:prstGeom>
          <a:noFill/>
          <a:ln w="12700">
            <a:solidFill>
              <a:srgbClr val="DB4F03"/>
            </a:solidFill>
            <a:prstDash val="dash"/>
            <a:miter lim="800000"/>
            <a:headEnd/>
            <a:tailEnd/>
          </a:ln>
          <a:effectLst/>
        </p:spPr>
        <p:txBody>
          <a:bodyPr/>
          <a:lstStyle/>
          <a:p>
            <a:pPr marL="342900" indent="-342900" algn="just">
              <a:spcBef>
                <a:spcPts val="0"/>
              </a:spcBef>
              <a:defRPr/>
            </a:pPr>
            <a:r>
              <a:rPr lang="zh-TW" altLang="en-US" sz="2000" b="1" dirty="0" smtClean="0">
                <a:solidFill>
                  <a:schemeClr val="accent2"/>
                </a:solidFill>
                <a:effectLst>
                  <a:outerShdw blurRad="38100" dist="38100" dir="2700000" algn="tl">
                    <a:srgbClr val="C0C0C0"/>
                  </a:outerShdw>
                </a:effectLst>
                <a:latin typeface="Times New Roman" pitchFamily="18" charset="0"/>
                <a:ea typeface="標楷體" pitchFamily="65" charset="-120"/>
              </a:rPr>
              <a:t>解：</a:t>
            </a:r>
            <a:endParaRPr lang="en-US" altLang="zh-TW" sz="2000" b="1" dirty="0" smtClean="0">
              <a:solidFill>
                <a:schemeClr val="accent2"/>
              </a:solidFill>
              <a:effectLst>
                <a:outerShdw blurRad="38100" dist="38100" dir="2700000" algn="tl">
                  <a:srgbClr val="C0C0C0"/>
                </a:outerShdw>
              </a:effectLst>
              <a:latin typeface="Times New Roman" pitchFamily="18" charset="0"/>
              <a:ea typeface="標楷體" pitchFamily="65" charset="-120"/>
            </a:endParaRPr>
          </a:p>
          <a:p>
            <a:pPr marL="342900" indent="-342900" algn="just">
              <a:spcBef>
                <a:spcPts val="0"/>
              </a:spcBef>
              <a:defRPr/>
            </a:pPr>
            <a:r>
              <a:rPr lang="en-US" altLang="zh-TW" sz="2000" b="1" dirty="0" smtClean="0">
                <a:solidFill>
                  <a:schemeClr val="tx1">
                    <a:lumMod val="95000"/>
                    <a:lumOff val="5000"/>
                  </a:schemeClr>
                </a:solidFill>
                <a:latin typeface="Times New Roman" pitchFamily="18" charset="0"/>
                <a:ea typeface="標楷體" pitchFamily="65" charset="-120"/>
              </a:rPr>
              <a:t>A</a:t>
            </a:r>
            <a:r>
              <a:rPr lang="zh-TW" altLang="en-US" sz="2000" b="1" dirty="0" smtClean="0">
                <a:solidFill>
                  <a:schemeClr val="tx1">
                    <a:lumMod val="95000"/>
                    <a:lumOff val="5000"/>
                  </a:schemeClr>
                </a:solidFill>
                <a:latin typeface="Times New Roman" pitchFamily="18" charset="0"/>
                <a:ea typeface="標楷體" pitchFamily="65" charset="-120"/>
              </a:rPr>
              <a:t>組：</a:t>
            </a:r>
            <a:r>
              <a:rPr lang="zh-TW" altLang="en-US" sz="2000" b="1" dirty="0" smtClean="0">
                <a:latin typeface="Times New Roman" pitchFamily="18" charset="0"/>
                <a:ea typeface="標楷體" pitchFamily="65" charset="-120"/>
              </a:rPr>
              <a:t>全距</a:t>
            </a:r>
            <a:r>
              <a:rPr lang="en-US" altLang="zh-TW" sz="2000" b="1" dirty="0" smtClean="0">
                <a:latin typeface="Times New Roman" pitchFamily="18" charset="0"/>
                <a:ea typeface="標楷體" pitchFamily="65" charset="-120"/>
              </a:rPr>
              <a:t>=12</a:t>
            </a:r>
            <a:r>
              <a:rPr lang="zh-TW" altLang="en-US" sz="2000" b="1" dirty="0" smtClean="0">
                <a:latin typeface="Times New Roman" pitchFamily="18" charset="0"/>
                <a:ea typeface="標楷體" pitchFamily="65" charset="-120"/>
              </a:rPr>
              <a:t>、平均數</a:t>
            </a:r>
            <a:r>
              <a:rPr lang="en-US" altLang="zh-TW" sz="2000" b="1" dirty="0" smtClean="0">
                <a:latin typeface="Times New Roman" pitchFamily="18" charset="0"/>
                <a:ea typeface="標楷體" pitchFamily="65" charset="-120"/>
              </a:rPr>
              <a:t>=8</a:t>
            </a:r>
            <a:r>
              <a:rPr lang="zh-TW" altLang="en-US" sz="2000" b="1" dirty="0" smtClean="0">
                <a:latin typeface="Times New Roman" pitchFamily="18" charset="0"/>
                <a:ea typeface="標楷體" pitchFamily="65" charset="-120"/>
              </a:rPr>
              <a:t>與中位數</a:t>
            </a:r>
            <a:r>
              <a:rPr lang="en-US" altLang="zh-TW" sz="2000" b="1" dirty="0" smtClean="0">
                <a:latin typeface="Times New Roman" pitchFamily="18" charset="0"/>
                <a:ea typeface="標楷體" pitchFamily="65" charset="-120"/>
              </a:rPr>
              <a:t>=8</a:t>
            </a:r>
            <a:r>
              <a:rPr lang="zh-TW" altLang="en-US" sz="2000" b="1" dirty="0" smtClean="0">
                <a:solidFill>
                  <a:schemeClr val="tx1">
                    <a:lumMod val="95000"/>
                    <a:lumOff val="5000"/>
                  </a:schemeClr>
                </a:solidFill>
                <a:latin typeface="Times New Roman" pitchFamily="18" charset="0"/>
                <a:ea typeface="標楷體" pitchFamily="65" charset="-120"/>
              </a:rPr>
              <a:t>。</a:t>
            </a:r>
            <a:endParaRPr lang="en-US" altLang="zh-TW" sz="2000" b="1" dirty="0" smtClean="0">
              <a:solidFill>
                <a:schemeClr val="tx1">
                  <a:lumMod val="95000"/>
                  <a:lumOff val="5000"/>
                </a:schemeClr>
              </a:solidFill>
              <a:latin typeface="Times New Roman" pitchFamily="18" charset="0"/>
              <a:ea typeface="標楷體" pitchFamily="65" charset="-120"/>
            </a:endParaRPr>
          </a:p>
          <a:p>
            <a:pPr marL="342900" indent="-342900" algn="just">
              <a:spcBef>
                <a:spcPts val="0"/>
              </a:spcBef>
              <a:defRPr/>
            </a:pPr>
            <a:r>
              <a:rPr lang="en-US" altLang="zh-TW" sz="2000" b="1" dirty="0" smtClean="0">
                <a:solidFill>
                  <a:schemeClr val="tx1">
                    <a:lumMod val="95000"/>
                    <a:lumOff val="5000"/>
                  </a:schemeClr>
                </a:solidFill>
                <a:latin typeface="Times New Roman" pitchFamily="18" charset="0"/>
                <a:ea typeface="標楷體" pitchFamily="65" charset="-120"/>
              </a:rPr>
              <a:t>B</a:t>
            </a:r>
            <a:r>
              <a:rPr lang="zh-TW" altLang="en-US" sz="2000" b="1" dirty="0" smtClean="0">
                <a:solidFill>
                  <a:schemeClr val="tx1">
                    <a:lumMod val="95000"/>
                    <a:lumOff val="5000"/>
                  </a:schemeClr>
                </a:solidFill>
                <a:latin typeface="Times New Roman" pitchFamily="18" charset="0"/>
                <a:ea typeface="標楷體" pitchFamily="65" charset="-120"/>
              </a:rPr>
              <a:t>組：</a:t>
            </a:r>
            <a:r>
              <a:rPr lang="zh-TW" altLang="en-US" sz="2000" b="1" dirty="0" smtClean="0">
                <a:latin typeface="Times New Roman" pitchFamily="18" charset="0"/>
                <a:ea typeface="標楷體" pitchFamily="65" charset="-120"/>
              </a:rPr>
              <a:t>全距</a:t>
            </a:r>
            <a:r>
              <a:rPr lang="en-US" altLang="zh-TW" sz="2000" b="1" dirty="0" smtClean="0">
                <a:latin typeface="Times New Roman" pitchFamily="18" charset="0"/>
                <a:ea typeface="標楷體" pitchFamily="65" charset="-120"/>
              </a:rPr>
              <a:t>=12</a:t>
            </a:r>
            <a:r>
              <a:rPr lang="zh-TW" altLang="en-US" sz="2000" b="1" dirty="0" smtClean="0">
                <a:latin typeface="Times New Roman" pitchFamily="18" charset="0"/>
                <a:ea typeface="標楷體" pitchFamily="65" charset="-120"/>
              </a:rPr>
              <a:t>、平均數</a:t>
            </a:r>
            <a:r>
              <a:rPr lang="en-US" altLang="zh-TW" sz="2000" b="1" dirty="0" smtClean="0">
                <a:latin typeface="Times New Roman" pitchFamily="18" charset="0"/>
                <a:ea typeface="標楷體" pitchFamily="65" charset="-120"/>
              </a:rPr>
              <a:t>=9</a:t>
            </a:r>
            <a:r>
              <a:rPr lang="zh-TW" altLang="en-US" sz="2000" b="1" dirty="0" smtClean="0">
                <a:latin typeface="Times New Roman" pitchFamily="18" charset="0"/>
                <a:ea typeface="標楷體" pitchFamily="65" charset="-120"/>
              </a:rPr>
              <a:t>與中位數</a:t>
            </a:r>
            <a:r>
              <a:rPr lang="en-US" altLang="zh-TW" sz="2000" b="1" dirty="0" smtClean="0">
                <a:latin typeface="Times New Roman" pitchFamily="18" charset="0"/>
                <a:ea typeface="標楷體" pitchFamily="65" charset="-120"/>
              </a:rPr>
              <a:t>=9</a:t>
            </a:r>
            <a:r>
              <a:rPr lang="zh-TW" altLang="en-US" sz="2000" b="1" dirty="0" smtClean="0">
                <a:solidFill>
                  <a:schemeClr val="tx1">
                    <a:lumMod val="95000"/>
                    <a:lumOff val="5000"/>
                  </a:schemeClr>
                </a:solidFill>
                <a:latin typeface="Times New Roman" pitchFamily="18" charset="0"/>
                <a:ea typeface="標楷體" pitchFamily="65" charset="-120"/>
              </a:rPr>
              <a:t>。</a:t>
            </a:r>
            <a:endParaRPr lang="en-US" altLang="zh-TW" sz="2000" b="1" dirty="0" smtClean="0">
              <a:solidFill>
                <a:schemeClr val="tx1">
                  <a:lumMod val="95000"/>
                  <a:lumOff val="5000"/>
                </a:schemeClr>
              </a:solidFill>
              <a:latin typeface="Times New Roman" pitchFamily="18" charset="0"/>
              <a:ea typeface="標楷體" pitchFamily="65" charset="-120"/>
            </a:endParaRPr>
          </a:p>
          <a:p>
            <a:pPr marL="342900" indent="-342900" algn="just">
              <a:spcBef>
                <a:spcPts val="0"/>
              </a:spcBef>
              <a:defRPr/>
            </a:pPr>
            <a:r>
              <a:rPr lang="en-US" altLang="zh-TW" sz="2000" b="1" dirty="0" smtClean="0">
                <a:solidFill>
                  <a:schemeClr val="tx1">
                    <a:lumMod val="95000"/>
                    <a:lumOff val="5000"/>
                  </a:schemeClr>
                </a:solidFill>
                <a:latin typeface="Times New Roman" pitchFamily="18" charset="0"/>
                <a:ea typeface="標楷體" pitchFamily="65" charset="-120"/>
              </a:rPr>
              <a:t>A</a:t>
            </a:r>
            <a:r>
              <a:rPr lang="zh-TW" altLang="en-US" sz="2000" b="1" dirty="0" smtClean="0">
                <a:solidFill>
                  <a:schemeClr val="tx1">
                    <a:lumMod val="95000"/>
                    <a:lumOff val="5000"/>
                  </a:schemeClr>
                </a:solidFill>
                <a:latin typeface="Times New Roman" pitchFamily="18" charset="0"/>
                <a:ea typeface="標楷體" pitchFamily="65" charset="-120"/>
              </a:rPr>
              <a:t>組較分散於</a:t>
            </a:r>
            <a:r>
              <a:rPr lang="en-US" altLang="zh-TW" sz="2000" b="1" dirty="0" smtClean="0">
                <a:solidFill>
                  <a:schemeClr val="tx1">
                    <a:lumMod val="95000"/>
                    <a:lumOff val="5000"/>
                  </a:schemeClr>
                </a:solidFill>
                <a:latin typeface="Times New Roman" pitchFamily="18" charset="0"/>
                <a:ea typeface="標楷體" pitchFamily="65" charset="-120"/>
              </a:rPr>
              <a:t>3</a:t>
            </a:r>
            <a:r>
              <a:rPr lang="zh-TW" altLang="en-US" sz="2000" b="1" dirty="0" smtClean="0">
                <a:solidFill>
                  <a:schemeClr val="tx1">
                    <a:lumMod val="95000"/>
                    <a:lumOff val="5000"/>
                  </a:schemeClr>
                </a:solidFill>
                <a:latin typeface="Times New Roman" pitchFamily="18" charset="0"/>
                <a:ea typeface="標楷體" pitchFamily="65" charset="-120"/>
              </a:rPr>
              <a:t>與</a:t>
            </a:r>
            <a:r>
              <a:rPr lang="en-US" altLang="zh-TW" sz="2000" b="1" dirty="0" smtClean="0">
                <a:solidFill>
                  <a:schemeClr val="tx1">
                    <a:lumMod val="95000"/>
                    <a:lumOff val="5000"/>
                  </a:schemeClr>
                </a:solidFill>
                <a:latin typeface="Times New Roman" pitchFamily="18" charset="0"/>
                <a:ea typeface="標楷體" pitchFamily="65" charset="-120"/>
              </a:rPr>
              <a:t>15</a:t>
            </a:r>
            <a:r>
              <a:rPr lang="zh-TW" altLang="en-US" sz="2000" b="1" dirty="0" smtClean="0">
                <a:solidFill>
                  <a:schemeClr val="tx1">
                    <a:lumMod val="95000"/>
                    <a:lumOff val="5000"/>
                  </a:schemeClr>
                </a:solidFill>
                <a:latin typeface="Times New Roman" pitchFamily="18" charset="0"/>
                <a:ea typeface="標楷體" pitchFamily="65" charset="-120"/>
              </a:rPr>
              <a:t>之間，</a:t>
            </a:r>
            <a:r>
              <a:rPr lang="en-US" altLang="zh-TW" sz="2000" b="1" dirty="0" smtClean="0">
                <a:solidFill>
                  <a:schemeClr val="tx1">
                    <a:lumMod val="95000"/>
                    <a:lumOff val="5000"/>
                  </a:schemeClr>
                </a:solidFill>
                <a:latin typeface="Times New Roman" pitchFamily="18" charset="0"/>
                <a:ea typeface="標楷體" pitchFamily="65" charset="-120"/>
              </a:rPr>
              <a:t> B</a:t>
            </a:r>
            <a:r>
              <a:rPr lang="zh-TW" altLang="en-US" sz="2000" b="1" dirty="0" smtClean="0">
                <a:solidFill>
                  <a:schemeClr val="tx1">
                    <a:lumMod val="95000"/>
                    <a:lumOff val="5000"/>
                  </a:schemeClr>
                </a:solidFill>
                <a:latin typeface="Times New Roman" pitchFamily="18" charset="0"/>
                <a:ea typeface="標楷體" pitchFamily="65" charset="-120"/>
              </a:rPr>
              <a:t>組大部份之數值趨於中央。由此可知，</a:t>
            </a:r>
            <a:r>
              <a:rPr lang="en-US" altLang="zh-TW" sz="2000" b="1" dirty="0" smtClean="0">
                <a:solidFill>
                  <a:schemeClr val="tx1">
                    <a:lumMod val="95000"/>
                    <a:lumOff val="5000"/>
                  </a:schemeClr>
                </a:solidFill>
                <a:latin typeface="Times New Roman" pitchFamily="18" charset="0"/>
                <a:ea typeface="標楷體" pitchFamily="65" charset="-120"/>
              </a:rPr>
              <a:t> </a:t>
            </a:r>
            <a:r>
              <a:rPr lang="zh-TW" altLang="en-US" sz="2000" b="1" dirty="0" smtClean="0">
                <a:solidFill>
                  <a:schemeClr val="tx1">
                    <a:lumMod val="95000"/>
                    <a:lumOff val="5000"/>
                  </a:schemeClr>
                </a:solidFill>
                <a:latin typeface="Times New Roman" pitchFamily="18" charset="0"/>
                <a:ea typeface="標楷體" pitchFamily="65" charset="-120"/>
              </a:rPr>
              <a:t>僅由全距來測度差異量數，其結果並不可靠。</a:t>
            </a:r>
            <a:endParaRPr lang="zh-TW" altLang="en-US" sz="2000" b="1" dirty="0">
              <a:solidFill>
                <a:schemeClr val="tx1">
                  <a:lumMod val="95000"/>
                  <a:lumOff val="5000"/>
                </a:schemeClr>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altLang="zh-TW" dirty="0" smtClean="0"/>
              <a:t>3.2.2  </a:t>
            </a:r>
            <a:r>
              <a:rPr lang="zh-TW" altLang="en-US" dirty="0" smtClean="0"/>
              <a:t>差異量數</a:t>
            </a:r>
            <a:r>
              <a:rPr lang="en-US" altLang="zh-TW" dirty="0" smtClean="0"/>
              <a:t>—</a:t>
            </a:r>
            <a:r>
              <a:rPr lang="zh-TW" altLang="en-US" dirty="0" smtClean="0"/>
              <a:t>四分位差</a:t>
            </a:r>
          </a:p>
        </p:txBody>
      </p:sp>
      <p:sp>
        <p:nvSpPr>
          <p:cNvPr id="19461" name="Rectangle 3"/>
          <p:cNvSpPr>
            <a:spLocks noGrp="1" noChangeArrowheads="1"/>
          </p:cNvSpPr>
          <p:nvPr>
            <p:ph idx="1"/>
          </p:nvPr>
        </p:nvSpPr>
        <p:spPr>
          <a:xfrm>
            <a:off x="457200" y="1600201"/>
            <a:ext cx="8229600" cy="1828800"/>
          </a:xfrm>
        </p:spPr>
        <p:txBody>
          <a:bodyPr/>
          <a:lstStyle/>
          <a:p>
            <a:pPr eaLnBrk="1" hangingPunct="1">
              <a:lnSpc>
                <a:spcPct val="100000"/>
              </a:lnSpc>
              <a:spcBef>
                <a:spcPts val="0"/>
              </a:spcBef>
              <a:buFontTx/>
              <a:buNone/>
            </a:pPr>
            <a:r>
              <a:rPr lang="en-US" altLang="zh-TW" dirty="0" smtClean="0"/>
              <a:t>	</a:t>
            </a:r>
            <a:r>
              <a:rPr lang="zh-TW" altLang="en-US" dirty="0" smtClean="0"/>
              <a:t>四分位距：</a:t>
            </a:r>
          </a:p>
          <a:p>
            <a:pPr eaLnBrk="1" hangingPunct="1">
              <a:lnSpc>
                <a:spcPct val="100000"/>
              </a:lnSpc>
              <a:spcBef>
                <a:spcPts val="0"/>
              </a:spcBef>
              <a:buFontTx/>
              <a:buNone/>
            </a:pPr>
            <a:r>
              <a:rPr lang="zh-TW" altLang="en-US" dirty="0" smtClean="0"/>
              <a:t>	</a:t>
            </a:r>
          </a:p>
          <a:p>
            <a:pPr eaLnBrk="1" hangingPunct="1">
              <a:lnSpc>
                <a:spcPct val="100000"/>
              </a:lnSpc>
              <a:spcBef>
                <a:spcPts val="0"/>
              </a:spcBef>
              <a:buFontTx/>
              <a:buNone/>
            </a:pPr>
            <a:r>
              <a:rPr lang="zh-TW" altLang="en-US" dirty="0" smtClean="0"/>
              <a:t>	四分位差：</a:t>
            </a:r>
            <a:endParaRPr lang="zh-TW" altLang="en-US" dirty="0" smtClean="0">
              <a:solidFill>
                <a:srgbClr val="006699"/>
              </a:solidFill>
            </a:endParaRPr>
          </a:p>
        </p:txBody>
      </p:sp>
      <p:sp>
        <p:nvSpPr>
          <p:cNvPr id="1945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9459" name="投影片編號版面配置區 5"/>
          <p:cNvSpPr>
            <a:spLocks noGrp="1"/>
          </p:cNvSpPr>
          <p:nvPr>
            <p:ph type="sldNum" sz="quarter" idx="12"/>
          </p:nvPr>
        </p:nvSpPr>
        <p:spPr>
          <a:noFill/>
        </p:spPr>
        <p:txBody>
          <a:bodyPr/>
          <a:lstStyle/>
          <a:p>
            <a:r>
              <a:rPr lang="en-US" altLang="zh-TW"/>
              <a:t>3-</a:t>
            </a:r>
            <a:fld id="{C839ED62-A035-470F-8D44-DC6449742247}" type="slidenum">
              <a:rPr lang="en-US" altLang="zh-TW"/>
              <a:pPr/>
              <a:t>16</a:t>
            </a:fld>
            <a:endParaRPr lang="en-US" altLang="zh-TW"/>
          </a:p>
        </p:txBody>
      </p:sp>
      <p:pic>
        <p:nvPicPr>
          <p:cNvPr id="19462" name="Picture 5"/>
          <p:cNvPicPr>
            <a:picLocks noChangeAspect="1" noChangeArrowheads="1"/>
          </p:cNvPicPr>
          <p:nvPr/>
        </p:nvPicPr>
        <p:blipFill>
          <a:blip r:embed="rId3" cstate="print"/>
          <a:srcRect/>
          <a:stretch>
            <a:fillRect/>
          </a:stretch>
        </p:blipFill>
        <p:spPr bwMode="auto">
          <a:xfrm>
            <a:off x="2563813" y="1700467"/>
            <a:ext cx="1981200" cy="371475"/>
          </a:xfrm>
          <a:prstGeom prst="rect">
            <a:avLst/>
          </a:prstGeom>
          <a:noFill/>
          <a:ln w="9525">
            <a:noFill/>
            <a:miter lim="800000"/>
            <a:headEnd/>
            <a:tailEnd/>
          </a:ln>
        </p:spPr>
      </p:pic>
      <p:pic>
        <p:nvPicPr>
          <p:cNvPr id="19463" name="Picture 6"/>
          <p:cNvPicPr>
            <a:picLocks noChangeAspect="1" noChangeArrowheads="1"/>
          </p:cNvPicPr>
          <p:nvPr/>
        </p:nvPicPr>
        <p:blipFill>
          <a:blip r:embed="rId4" cstate="print"/>
          <a:srcRect/>
          <a:stretch>
            <a:fillRect/>
          </a:stretch>
        </p:blipFill>
        <p:spPr bwMode="auto">
          <a:xfrm>
            <a:off x="2586101" y="2269744"/>
            <a:ext cx="2038350" cy="733425"/>
          </a:xfrm>
          <a:prstGeom prst="rect">
            <a:avLst/>
          </a:prstGeom>
          <a:noFill/>
          <a:ln w="9525">
            <a:noFill/>
            <a:miter lim="800000"/>
            <a:headEnd/>
            <a:tailEnd/>
          </a:ln>
        </p:spPr>
      </p:pic>
      <p:sp>
        <p:nvSpPr>
          <p:cNvPr id="19464" name="Text Box 7"/>
          <p:cNvSpPr txBox="1">
            <a:spLocks noChangeArrowheads="1"/>
          </p:cNvSpPr>
          <p:nvPr/>
        </p:nvSpPr>
        <p:spPr bwMode="auto">
          <a:xfrm>
            <a:off x="7710488" y="1654175"/>
            <a:ext cx="800219" cy="461665"/>
          </a:xfrm>
          <a:prstGeom prst="rect">
            <a:avLst/>
          </a:prstGeom>
          <a:noFill/>
          <a:ln w="9525">
            <a:noFill/>
            <a:miter lim="800000"/>
            <a:headEnd/>
            <a:tailEnd/>
          </a:ln>
        </p:spPr>
        <p:txBody>
          <a:bodyPr wrap="none">
            <a:spAutoFit/>
          </a:bodyPr>
          <a:lstStyle/>
          <a:p>
            <a:r>
              <a:rPr lang="en-US" altLang="zh-TW" sz="2400" dirty="0">
                <a:latin typeface="Times New Roman" pitchFamily="18" charset="0"/>
              </a:rPr>
              <a:t>(3-6)</a:t>
            </a:r>
            <a:endParaRPr lang="en-US" altLang="zh-TW" sz="2400" dirty="0"/>
          </a:p>
        </p:txBody>
      </p:sp>
      <p:sp>
        <p:nvSpPr>
          <p:cNvPr id="19465" name="Text Box 8"/>
          <p:cNvSpPr txBox="1">
            <a:spLocks noChangeArrowheads="1"/>
          </p:cNvSpPr>
          <p:nvPr/>
        </p:nvSpPr>
        <p:spPr bwMode="auto">
          <a:xfrm>
            <a:off x="7718806" y="2369947"/>
            <a:ext cx="800219" cy="461665"/>
          </a:xfrm>
          <a:prstGeom prst="rect">
            <a:avLst/>
          </a:prstGeom>
          <a:noFill/>
          <a:ln w="9525">
            <a:noFill/>
            <a:miter lim="800000"/>
            <a:headEnd/>
            <a:tailEnd/>
          </a:ln>
        </p:spPr>
        <p:txBody>
          <a:bodyPr wrap="none">
            <a:spAutoFit/>
          </a:bodyPr>
          <a:lstStyle/>
          <a:p>
            <a:r>
              <a:rPr lang="en-US" altLang="zh-TW" sz="2400" dirty="0">
                <a:latin typeface="Times New Roman" pitchFamily="18" charset="0"/>
              </a:rPr>
              <a:t>(3-7)</a:t>
            </a:r>
            <a:endParaRPr lang="en-US" altLang="zh-TW" sz="2400" dirty="0"/>
          </a:p>
        </p:txBody>
      </p:sp>
      <p:sp>
        <p:nvSpPr>
          <p:cNvPr id="19466" name="Rectangle 10"/>
          <p:cNvSpPr>
            <a:spLocks noChangeArrowheads="1"/>
          </p:cNvSpPr>
          <p:nvPr/>
        </p:nvSpPr>
        <p:spPr bwMode="auto">
          <a:xfrm>
            <a:off x="517525" y="3829050"/>
            <a:ext cx="1533525" cy="523875"/>
          </a:xfrm>
          <a:prstGeom prst="rect">
            <a:avLst/>
          </a:prstGeom>
          <a:noFill/>
          <a:ln w="9525">
            <a:noFill/>
            <a:miter lim="800000"/>
            <a:headEnd/>
            <a:tailEnd/>
          </a:ln>
        </p:spPr>
        <p:txBody>
          <a:bodyPr anchor="ctr"/>
          <a:lstStyle/>
          <a:p>
            <a:endParaRPr lang="en-US" altLang="zh-TW" sz="2600" b="1" dirty="0">
              <a:solidFill>
                <a:srgbClr val="006699"/>
              </a:solidFill>
              <a:latin typeface="Times New Roman" pitchFamily="18" charset="0"/>
              <a:ea typeface="標楷體" pitchFamily="65" charset="-120"/>
            </a:endParaRPr>
          </a:p>
        </p:txBody>
      </p:sp>
      <p:sp>
        <p:nvSpPr>
          <p:cNvPr id="19467" name="Text Box 11"/>
          <p:cNvSpPr txBox="1">
            <a:spLocks noChangeArrowheads="1"/>
          </p:cNvSpPr>
          <p:nvPr/>
        </p:nvSpPr>
        <p:spPr bwMode="auto">
          <a:xfrm>
            <a:off x="490728" y="3112580"/>
            <a:ext cx="8159496" cy="830997"/>
          </a:xfrm>
          <a:prstGeom prst="rect">
            <a:avLst/>
          </a:prstGeom>
          <a:noFill/>
          <a:ln w="38100">
            <a:solidFill>
              <a:srgbClr val="006699"/>
            </a:solidFill>
            <a:miter lim="800000"/>
            <a:headEnd/>
            <a:tailEnd/>
          </a:ln>
        </p:spPr>
        <p:txBody>
          <a:bodyPr wrap="square">
            <a:spAutoFit/>
          </a:bodyPr>
          <a:lstStyle/>
          <a:p>
            <a:pPr>
              <a:spcBef>
                <a:spcPts val="0"/>
              </a:spcBef>
            </a:pPr>
            <a:r>
              <a:rPr lang="zh-TW" altLang="en-US" sz="2400" b="1" dirty="0" smtClean="0">
                <a:solidFill>
                  <a:srgbClr val="006699"/>
                </a:solidFill>
                <a:latin typeface="Times New Roman" pitchFamily="18" charset="0"/>
                <a:ea typeface="標楷體" pitchFamily="65" charset="-120"/>
              </a:rPr>
              <a:t>例題 </a:t>
            </a:r>
            <a:r>
              <a:rPr lang="en-US" altLang="zh-TW" sz="2400" b="1" dirty="0" smtClean="0">
                <a:solidFill>
                  <a:srgbClr val="006699"/>
                </a:solidFill>
                <a:latin typeface="Times New Roman" pitchFamily="18" charset="0"/>
                <a:ea typeface="標楷體" pitchFamily="65" charset="-120"/>
              </a:rPr>
              <a:t>3.9</a:t>
            </a:r>
            <a:r>
              <a:rPr lang="zh-TW" altLang="en-US" sz="2400" b="1" dirty="0" smtClean="0">
                <a:solidFill>
                  <a:srgbClr val="006699"/>
                </a:solidFill>
                <a:latin typeface="Times New Roman" pitchFamily="18" charset="0"/>
                <a:ea typeface="標楷體" pitchFamily="65" charset="-120"/>
              </a:rPr>
              <a:t>：</a:t>
            </a:r>
            <a:r>
              <a:rPr lang="zh-TW" altLang="en-US" sz="2400" b="1" dirty="0" smtClean="0">
                <a:latin typeface="Times New Roman" pitchFamily="18" charset="0"/>
                <a:ea typeface="標楷體" pitchFamily="65" charset="-120"/>
              </a:rPr>
              <a:t>試</a:t>
            </a:r>
            <a:r>
              <a:rPr lang="zh-TW" altLang="en-US" sz="2400" b="1" dirty="0">
                <a:latin typeface="Times New Roman" pitchFamily="18" charset="0"/>
                <a:ea typeface="標楷體" pitchFamily="65" charset="-120"/>
              </a:rPr>
              <a:t>計算表</a:t>
            </a:r>
            <a:r>
              <a:rPr lang="en-US" altLang="zh-TW" sz="2400" b="1" dirty="0">
                <a:latin typeface="Times New Roman" pitchFamily="18" charset="0"/>
                <a:ea typeface="標楷體" pitchFamily="65" charset="-120"/>
              </a:rPr>
              <a:t>3.1</a:t>
            </a:r>
            <a:r>
              <a:rPr lang="zh-TW" altLang="en-US" sz="2400" b="1" dirty="0">
                <a:latin typeface="Times New Roman" pitchFamily="18" charset="0"/>
                <a:ea typeface="標楷體" pitchFamily="65" charset="-120"/>
              </a:rPr>
              <a:t>中，</a:t>
            </a:r>
            <a:r>
              <a:rPr lang="en-US" altLang="zh-TW" sz="2400" b="1" dirty="0">
                <a:latin typeface="Times New Roman" pitchFamily="18" charset="0"/>
                <a:ea typeface="標楷體" pitchFamily="65" charset="-120"/>
              </a:rPr>
              <a:t>50</a:t>
            </a:r>
            <a:r>
              <a:rPr lang="zh-TW" altLang="en-US" sz="2400" b="1" dirty="0">
                <a:latin typeface="Times New Roman" pitchFamily="18" charset="0"/>
                <a:ea typeface="標楷體" pitchFamily="65" charset="-120"/>
              </a:rPr>
              <a:t>個噪音水準的四分位距與四分位差。 </a:t>
            </a:r>
          </a:p>
        </p:txBody>
      </p:sp>
      <p:graphicFrame>
        <p:nvGraphicFramePr>
          <p:cNvPr id="44034" name="Object 2"/>
          <p:cNvGraphicFramePr>
            <a:graphicFrameLocks noChangeAspect="1"/>
          </p:cNvGraphicFramePr>
          <p:nvPr/>
        </p:nvGraphicFramePr>
        <p:xfrm>
          <a:off x="668338" y="4206875"/>
          <a:ext cx="4349750" cy="1685925"/>
        </p:xfrm>
        <a:graphic>
          <a:graphicData uri="http://schemas.openxmlformats.org/presentationml/2006/ole">
            <mc:AlternateContent xmlns:mc="http://schemas.openxmlformats.org/markup-compatibility/2006">
              <mc:Choice xmlns:v="urn:schemas-microsoft-com:vml" Requires="v">
                <p:oleObj spid="_x0000_s44035" name="Equation" r:id="rId5" imgW="2158920" imgH="1091880" progId="Equation.DSMT4">
                  <p:embed/>
                </p:oleObj>
              </mc:Choice>
              <mc:Fallback>
                <p:oleObj name="Equation" r:id="rId5" imgW="2158920" imgH="10918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38" y="4206875"/>
                        <a:ext cx="43497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zh-TW" dirty="0" smtClean="0"/>
              <a:t>3.2.3  </a:t>
            </a:r>
            <a:r>
              <a:rPr lang="zh-TW" altLang="en-US" dirty="0" smtClean="0"/>
              <a:t>差異量數</a:t>
            </a:r>
            <a:r>
              <a:rPr lang="en-US" altLang="zh-TW" dirty="0" smtClean="0"/>
              <a:t>—</a:t>
            </a:r>
            <a:r>
              <a:rPr lang="zh-TW" altLang="en-US" dirty="0" smtClean="0"/>
              <a:t>平均偏差</a:t>
            </a:r>
          </a:p>
        </p:txBody>
      </p:sp>
      <p:sp>
        <p:nvSpPr>
          <p:cNvPr id="20482"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20483" name="投影片編號版面配置區 5"/>
          <p:cNvSpPr>
            <a:spLocks noGrp="1"/>
          </p:cNvSpPr>
          <p:nvPr>
            <p:ph type="sldNum" sz="quarter" idx="12"/>
          </p:nvPr>
        </p:nvSpPr>
        <p:spPr>
          <a:noFill/>
        </p:spPr>
        <p:txBody>
          <a:bodyPr/>
          <a:lstStyle/>
          <a:p>
            <a:r>
              <a:rPr lang="en-US" altLang="zh-TW"/>
              <a:t>3-</a:t>
            </a:r>
            <a:fld id="{F2B149A5-AF2B-432F-8092-67761D6ACCF2}" type="slidenum">
              <a:rPr lang="en-US" altLang="zh-TW"/>
              <a:pPr/>
              <a:t>17</a:t>
            </a:fld>
            <a:endParaRPr lang="en-US" altLang="zh-TW"/>
          </a:p>
        </p:txBody>
      </p:sp>
      <p:sp>
        <p:nvSpPr>
          <p:cNvPr id="20486" name="Text Box 5"/>
          <p:cNvSpPr txBox="1">
            <a:spLocks noChangeArrowheads="1"/>
          </p:cNvSpPr>
          <p:nvPr/>
        </p:nvSpPr>
        <p:spPr bwMode="auto">
          <a:xfrm>
            <a:off x="8027988" y="1887538"/>
            <a:ext cx="842962" cy="488950"/>
          </a:xfrm>
          <a:prstGeom prst="rect">
            <a:avLst/>
          </a:prstGeom>
          <a:noFill/>
          <a:ln w="9525">
            <a:noFill/>
            <a:miter lim="800000"/>
            <a:headEnd/>
            <a:tailEnd/>
          </a:ln>
        </p:spPr>
        <p:txBody>
          <a:bodyPr wrap="none">
            <a:spAutoFit/>
          </a:bodyPr>
          <a:lstStyle/>
          <a:p>
            <a:r>
              <a:rPr lang="en-US" altLang="zh-TW" sz="2600" dirty="0">
                <a:latin typeface="Times New Roman" pitchFamily="18" charset="0"/>
              </a:rPr>
              <a:t>(3-8)</a:t>
            </a:r>
            <a:endParaRPr lang="en-US" altLang="zh-TW" dirty="0"/>
          </a:p>
        </p:txBody>
      </p:sp>
      <p:sp>
        <p:nvSpPr>
          <p:cNvPr id="20487" name="Rectangle 8"/>
          <p:cNvSpPr>
            <a:spLocks noChangeArrowheads="1"/>
          </p:cNvSpPr>
          <p:nvPr/>
        </p:nvSpPr>
        <p:spPr bwMode="auto">
          <a:xfrm>
            <a:off x="501650" y="3862388"/>
            <a:ext cx="1636713" cy="554037"/>
          </a:xfrm>
          <a:prstGeom prst="rect">
            <a:avLst/>
          </a:prstGeom>
          <a:noFill/>
          <a:ln w="9525">
            <a:noFill/>
            <a:miter lim="800000"/>
            <a:headEnd/>
            <a:tailEnd/>
          </a:ln>
        </p:spPr>
        <p:txBody>
          <a:bodyPr anchor="ctr"/>
          <a:lstStyle/>
          <a:p>
            <a:endParaRPr lang="en-US" altLang="zh-TW" sz="2600" b="1" dirty="0">
              <a:solidFill>
                <a:srgbClr val="006699"/>
              </a:solidFill>
              <a:latin typeface="Times New Roman" pitchFamily="18" charset="0"/>
              <a:ea typeface="標楷體" pitchFamily="65" charset="-120"/>
            </a:endParaRPr>
          </a:p>
        </p:txBody>
      </p:sp>
      <p:sp>
        <p:nvSpPr>
          <p:cNvPr id="20488" name="Text Box 9"/>
          <p:cNvSpPr txBox="1">
            <a:spLocks noChangeArrowheads="1"/>
          </p:cNvSpPr>
          <p:nvPr/>
        </p:nvSpPr>
        <p:spPr bwMode="auto">
          <a:xfrm>
            <a:off x="542877" y="2704393"/>
            <a:ext cx="8066551" cy="770327"/>
          </a:xfrm>
          <a:prstGeom prst="rect">
            <a:avLst/>
          </a:prstGeom>
          <a:noFill/>
          <a:ln w="38100">
            <a:solidFill>
              <a:srgbClr val="006699"/>
            </a:solidFill>
            <a:miter lim="800000"/>
            <a:headEnd/>
            <a:tailEnd/>
          </a:ln>
        </p:spPr>
        <p:txBody>
          <a:bodyPr anchor="ctr"/>
          <a:lstStyle/>
          <a:p>
            <a:pPr>
              <a:spcBef>
                <a:spcPct val="50000"/>
              </a:spcBef>
            </a:pPr>
            <a:r>
              <a:rPr lang="zh-TW" altLang="en-US" sz="2400" b="1" dirty="0" smtClean="0">
                <a:solidFill>
                  <a:srgbClr val="006699"/>
                </a:solidFill>
                <a:latin typeface="Times New Roman" pitchFamily="18" charset="0"/>
                <a:ea typeface="標楷體" pitchFamily="65" charset="-120"/>
              </a:rPr>
              <a:t>例題 </a:t>
            </a:r>
            <a:r>
              <a:rPr lang="en-US" altLang="zh-TW" sz="2400" b="1" dirty="0" smtClean="0">
                <a:solidFill>
                  <a:srgbClr val="006699"/>
                </a:solidFill>
                <a:latin typeface="Times New Roman" pitchFamily="18" charset="0"/>
                <a:ea typeface="標楷體" pitchFamily="65" charset="-120"/>
              </a:rPr>
              <a:t>3.10</a:t>
            </a:r>
            <a:r>
              <a:rPr lang="zh-TW" altLang="en-US" sz="2400" b="1" dirty="0" smtClean="0">
                <a:solidFill>
                  <a:srgbClr val="006699"/>
                </a:solidFill>
                <a:latin typeface="Times New Roman" pitchFamily="18" charset="0"/>
                <a:ea typeface="標楷體" pitchFamily="65" charset="-120"/>
              </a:rPr>
              <a:t>：</a:t>
            </a:r>
            <a:r>
              <a:rPr lang="zh-TW" altLang="en-US" sz="2400" b="1" dirty="0" smtClean="0">
                <a:latin typeface="Times New Roman" pitchFamily="18" charset="0"/>
                <a:ea typeface="標楷體" pitchFamily="65" charset="-120"/>
              </a:rPr>
              <a:t>求</a:t>
            </a:r>
            <a:r>
              <a:rPr lang="zh-TW" altLang="en-US" sz="2400" b="1" dirty="0">
                <a:latin typeface="Times New Roman" pitchFamily="18" charset="0"/>
                <a:ea typeface="標楷體" pitchFamily="65" charset="-120"/>
              </a:rPr>
              <a:t>算</a:t>
            </a:r>
            <a:r>
              <a:rPr lang="en-US" altLang="zh-TW" sz="2400" b="1" dirty="0">
                <a:latin typeface="Times New Roman" pitchFamily="18" charset="0"/>
                <a:ea typeface="標楷體" pitchFamily="65" charset="-120"/>
              </a:rPr>
              <a:t>5, 6, 7, 9, 23</a:t>
            </a:r>
            <a:r>
              <a:rPr lang="zh-TW" altLang="en-US" sz="2400" b="1" dirty="0">
                <a:latin typeface="Times New Roman" pitchFamily="18" charset="0"/>
                <a:ea typeface="標楷體" pitchFamily="65" charset="-120"/>
              </a:rPr>
              <a:t>與</a:t>
            </a:r>
            <a:r>
              <a:rPr lang="en-US" altLang="zh-TW" sz="2400" b="1" dirty="0">
                <a:latin typeface="Times New Roman" pitchFamily="18" charset="0"/>
                <a:ea typeface="標楷體" pitchFamily="65" charset="-120"/>
              </a:rPr>
              <a:t>5, 6, 7, 9</a:t>
            </a:r>
            <a:r>
              <a:rPr lang="zh-TW" altLang="en-US" sz="2400" b="1" dirty="0">
                <a:latin typeface="Times New Roman" pitchFamily="18" charset="0"/>
                <a:ea typeface="標楷體" pitchFamily="65" charset="-120"/>
              </a:rPr>
              <a:t>兩組資料之平均偏差。 </a:t>
            </a:r>
          </a:p>
        </p:txBody>
      </p:sp>
      <p:graphicFrame>
        <p:nvGraphicFramePr>
          <p:cNvPr id="47106" name="Object 2"/>
          <p:cNvGraphicFramePr>
            <a:graphicFrameLocks noChangeAspect="1"/>
          </p:cNvGraphicFramePr>
          <p:nvPr/>
        </p:nvGraphicFramePr>
        <p:xfrm>
          <a:off x="823620" y="1516723"/>
          <a:ext cx="6786562" cy="1142071"/>
        </p:xfrm>
        <a:graphic>
          <a:graphicData uri="http://schemas.openxmlformats.org/presentationml/2006/ole">
            <mc:AlternateContent xmlns:mc="http://schemas.openxmlformats.org/markup-compatibility/2006">
              <mc:Choice xmlns:v="urn:schemas-microsoft-com:vml" Requires="v">
                <p:oleObj spid="_x0000_s47108" name="Equation" r:id="rId3" imgW="3251160" imgH="609480" progId="Equation.DSMT4">
                  <p:embed/>
                </p:oleObj>
              </mc:Choice>
              <mc:Fallback>
                <p:oleObj name="Equation" r:id="rId3" imgW="325116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20" y="1516723"/>
                        <a:ext cx="6786562" cy="1142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99879" y="3727938"/>
          <a:ext cx="7221758" cy="2419643"/>
        </p:xfrm>
        <a:graphic>
          <a:graphicData uri="http://schemas.openxmlformats.org/presentationml/2006/ole">
            <mc:AlternateContent xmlns:mc="http://schemas.openxmlformats.org/markup-compatibility/2006">
              <mc:Choice xmlns:v="urn:schemas-microsoft-com:vml" Requires="v">
                <p:oleObj spid="_x0000_s47109" name="Equation" r:id="rId5" imgW="3746160" imgH="1473120" progId="Equation.DSMT4">
                  <p:embed/>
                </p:oleObj>
              </mc:Choice>
              <mc:Fallback>
                <p:oleObj name="Equation" r:id="rId5" imgW="3746160" imgH="14731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879" y="3727938"/>
                        <a:ext cx="7221758" cy="2419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p:txBody>
          <a:bodyPr/>
          <a:lstStyle/>
          <a:p>
            <a:pPr eaLnBrk="1" hangingPunct="1"/>
            <a:r>
              <a:rPr lang="en-US" altLang="zh-TW" dirty="0" smtClean="0"/>
              <a:t>3.2.4  </a:t>
            </a:r>
            <a:r>
              <a:rPr lang="zh-TW" altLang="en-US" dirty="0" smtClean="0"/>
              <a:t>差異量數</a:t>
            </a:r>
            <a:r>
              <a:rPr lang="en-US" altLang="zh-TW" dirty="0" smtClean="0"/>
              <a:t>—</a:t>
            </a:r>
            <a:r>
              <a:rPr lang="zh-TW" altLang="en-US" dirty="0" smtClean="0"/>
              <a:t>變異數與標準差 </a:t>
            </a:r>
            <a:r>
              <a:rPr lang="en-US" altLang="zh-TW" sz="2000" dirty="0" smtClean="0"/>
              <a:t>1/2</a:t>
            </a:r>
          </a:p>
        </p:txBody>
      </p:sp>
      <p:sp>
        <p:nvSpPr>
          <p:cNvPr id="21508" name="Rectangle 3"/>
          <p:cNvSpPr>
            <a:spLocks noGrp="1" noChangeArrowheads="1"/>
          </p:cNvSpPr>
          <p:nvPr>
            <p:ph idx="1"/>
          </p:nvPr>
        </p:nvSpPr>
        <p:spPr>
          <a:xfrm>
            <a:off x="675248" y="1947936"/>
            <a:ext cx="2540977" cy="528638"/>
          </a:xfrm>
        </p:spPr>
        <p:txBody>
          <a:bodyPr/>
          <a:lstStyle/>
          <a:p>
            <a:pPr eaLnBrk="1" hangingPunct="1"/>
            <a:r>
              <a:rPr lang="zh-TW" altLang="en-US" dirty="0" smtClean="0"/>
              <a:t>母體變異數</a:t>
            </a:r>
          </a:p>
          <a:p>
            <a:pPr lvl="1" eaLnBrk="1" hangingPunct="1">
              <a:buFontTx/>
              <a:buNone/>
            </a:pPr>
            <a:endParaRPr lang="en-US" altLang="zh-TW" dirty="0" smtClean="0"/>
          </a:p>
        </p:txBody>
      </p:sp>
      <p:sp>
        <p:nvSpPr>
          <p:cNvPr id="21506"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21507" name="投影片編號版面配置區 5"/>
          <p:cNvSpPr>
            <a:spLocks noGrp="1"/>
          </p:cNvSpPr>
          <p:nvPr>
            <p:ph type="sldNum" sz="quarter" idx="12"/>
          </p:nvPr>
        </p:nvSpPr>
        <p:spPr>
          <a:noFill/>
        </p:spPr>
        <p:txBody>
          <a:bodyPr/>
          <a:lstStyle/>
          <a:p>
            <a:r>
              <a:rPr lang="en-US" altLang="zh-TW"/>
              <a:t>3-</a:t>
            </a:r>
            <a:fld id="{064838EC-8AE4-4D9B-9DE5-4232F0D4B748}" type="slidenum">
              <a:rPr lang="en-US" altLang="zh-TW"/>
              <a:pPr/>
              <a:t>18</a:t>
            </a:fld>
            <a:endParaRPr lang="en-US" altLang="zh-TW"/>
          </a:p>
        </p:txBody>
      </p:sp>
      <p:pic>
        <p:nvPicPr>
          <p:cNvPr id="2150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86572" y="2547963"/>
            <a:ext cx="2443162" cy="145732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21512" name="Rectangle 7"/>
          <p:cNvSpPr>
            <a:spLocks noChangeArrowheads="1"/>
          </p:cNvSpPr>
          <p:nvPr/>
        </p:nvSpPr>
        <p:spPr bwMode="auto">
          <a:xfrm>
            <a:off x="1357313" y="3746500"/>
            <a:ext cx="7434262" cy="568325"/>
          </a:xfrm>
          <a:prstGeom prst="rect">
            <a:avLst/>
          </a:prstGeom>
          <a:noFill/>
          <a:ln w="9525">
            <a:noFill/>
            <a:miter lim="800000"/>
            <a:headEnd/>
            <a:tailEnd/>
          </a:ln>
        </p:spPr>
        <p:txBody>
          <a:bodyPr anchor="ctr"/>
          <a:lstStyle/>
          <a:p>
            <a:endParaRPr lang="en-US" altLang="zh-TW" sz="2600" b="1" dirty="0">
              <a:solidFill>
                <a:srgbClr val="006699"/>
              </a:solidFill>
              <a:latin typeface="Times New Roman" pitchFamily="18" charset="0"/>
              <a:ea typeface="標楷體" pitchFamily="65" charset="-120"/>
            </a:endParaRPr>
          </a:p>
        </p:txBody>
      </p:sp>
      <p:sp>
        <p:nvSpPr>
          <p:cNvPr id="21513" name="Text Box 8"/>
          <p:cNvSpPr txBox="1">
            <a:spLocks noChangeArrowheads="1"/>
          </p:cNvSpPr>
          <p:nvPr/>
        </p:nvSpPr>
        <p:spPr bwMode="auto">
          <a:xfrm>
            <a:off x="588745" y="4160105"/>
            <a:ext cx="8040687" cy="1200329"/>
          </a:xfrm>
          <a:prstGeom prst="rect">
            <a:avLst/>
          </a:prstGeom>
          <a:noFill/>
          <a:ln w="38100">
            <a:solidFill>
              <a:srgbClr val="006699"/>
            </a:solidFill>
            <a:miter lim="800000"/>
            <a:headEnd/>
            <a:tailEnd/>
          </a:ln>
        </p:spPr>
        <p:txBody>
          <a:bodyPr wrap="square">
            <a:spAutoFit/>
          </a:bodyPr>
          <a:lstStyle/>
          <a:p>
            <a:pPr>
              <a:spcBef>
                <a:spcPts val="0"/>
              </a:spcBef>
            </a:pPr>
            <a:r>
              <a:rPr lang="zh-TW" altLang="en-US" sz="2400" b="1" dirty="0" smtClean="0">
                <a:solidFill>
                  <a:srgbClr val="006699"/>
                </a:solidFill>
                <a:latin typeface="Times New Roman" pitchFamily="18" charset="0"/>
                <a:ea typeface="標楷體" pitchFamily="65" charset="-120"/>
              </a:rPr>
              <a:t>例題 </a:t>
            </a:r>
            <a:r>
              <a:rPr lang="en-US" altLang="zh-TW" sz="2400" b="1" dirty="0" smtClean="0">
                <a:solidFill>
                  <a:srgbClr val="006699"/>
                </a:solidFill>
                <a:latin typeface="Times New Roman" pitchFamily="18" charset="0"/>
                <a:ea typeface="標楷體" pitchFamily="65" charset="-120"/>
              </a:rPr>
              <a:t>3.11</a:t>
            </a:r>
            <a:r>
              <a:rPr lang="zh-TW" altLang="en-US" sz="2400" b="1" dirty="0" smtClean="0">
                <a:solidFill>
                  <a:srgbClr val="006699"/>
                </a:solidFill>
                <a:latin typeface="Times New Roman" pitchFamily="18" charset="0"/>
                <a:ea typeface="標楷體" pitchFamily="65" charset="-120"/>
              </a:rPr>
              <a:t>：</a:t>
            </a:r>
            <a:r>
              <a:rPr lang="zh-TW" altLang="en-US" sz="2400" b="1" dirty="0" smtClean="0">
                <a:latin typeface="Times New Roman" pitchFamily="18" charset="0"/>
                <a:ea typeface="標楷體" pitchFamily="65" charset="-120"/>
              </a:rPr>
              <a:t>設有</a:t>
            </a:r>
            <a:r>
              <a:rPr lang="zh-TW" altLang="en-US" sz="2400" b="1" dirty="0">
                <a:latin typeface="Times New Roman" pitchFamily="18" charset="0"/>
                <a:ea typeface="標楷體" pitchFamily="65" charset="-120"/>
              </a:rPr>
              <a:t>二組資料（母體）如下，試計算其變異數，並做比較</a:t>
            </a:r>
            <a:r>
              <a:rPr lang="zh-TW" altLang="en-US" sz="2400" b="1" dirty="0" smtClean="0">
                <a:latin typeface="Times New Roman" pitchFamily="18" charset="0"/>
                <a:ea typeface="標楷體" pitchFamily="65" charset="-120"/>
              </a:rPr>
              <a:t>：</a:t>
            </a:r>
            <a:r>
              <a:rPr lang="zh-TW" altLang="en-US" sz="2400" b="1" dirty="0" smtClean="0">
                <a:latin typeface="Times New Roman" pitchFamily="18" charset="0"/>
              </a:rPr>
              <a:t>         </a:t>
            </a:r>
            <a:r>
              <a:rPr lang="en-US" altLang="zh-TW" sz="2400" b="1" dirty="0">
                <a:latin typeface="Times New Roman" pitchFamily="18" charset="0"/>
              </a:rPr>
              <a:t>A</a:t>
            </a:r>
            <a:r>
              <a:rPr lang="zh-TW" altLang="en-US" sz="2400" b="1" dirty="0">
                <a:latin typeface="Times New Roman" pitchFamily="18" charset="0"/>
              </a:rPr>
              <a:t>：  </a:t>
            </a:r>
            <a:r>
              <a:rPr lang="en-US" altLang="zh-TW" sz="2400" b="1" dirty="0">
                <a:latin typeface="Times New Roman" pitchFamily="18" charset="0"/>
              </a:rPr>
              <a:t>8,  9,  10,  11,  12</a:t>
            </a:r>
          </a:p>
          <a:p>
            <a:pPr marL="354013" indent="-354013">
              <a:spcBef>
                <a:spcPts val="0"/>
              </a:spcBef>
            </a:pPr>
            <a:r>
              <a:rPr lang="en-US" altLang="zh-TW" sz="2400" b="1" dirty="0">
                <a:latin typeface="Times New Roman" pitchFamily="18" charset="0"/>
              </a:rPr>
              <a:t>                             B</a:t>
            </a:r>
            <a:r>
              <a:rPr lang="zh-TW" altLang="en-US" sz="2400" b="1" dirty="0">
                <a:latin typeface="Times New Roman" pitchFamily="18" charset="0"/>
              </a:rPr>
              <a:t>：  </a:t>
            </a:r>
            <a:r>
              <a:rPr lang="en-US" altLang="zh-TW" sz="2400" b="1" dirty="0">
                <a:latin typeface="Times New Roman" pitchFamily="18" charset="0"/>
              </a:rPr>
              <a:t>4,  7,  10,  13,  16</a:t>
            </a:r>
            <a:endParaRPr lang="en-US" altLang="zh-TW" sz="2400" dirty="0">
              <a:latin typeface="Times New Roman" pitchFamily="18" charset="0"/>
            </a:endParaRPr>
          </a:p>
        </p:txBody>
      </p:sp>
      <p:sp>
        <p:nvSpPr>
          <p:cNvPr id="10" name="Rectangle 3"/>
          <p:cNvSpPr txBox="1">
            <a:spLocks noChangeArrowheads="1"/>
          </p:cNvSpPr>
          <p:nvPr/>
        </p:nvSpPr>
        <p:spPr bwMode="auto">
          <a:xfrm>
            <a:off x="4812909" y="1933870"/>
            <a:ext cx="2333479"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a:lnSpc>
                <a:spcPct val="120000"/>
              </a:lnSpc>
              <a:spcBef>
                <a:spcPct val="20000"/>
              </a:spcBef>
              <a:buBlip>
                <a:blip r:embed="rId3"/>
              </a:buBlip>
            </a:pPr>
            <a:r>
              <a:rPr lang="zh-TW" altLang="en-US" sz="2600" b="1" kern="0" dirty="0" smtClean="0">
                <a:solidFill>
                  <a:srgbClr val="9B5400"/>
                </a:solidFill>
                <a:latin typeface="+mj-ea"/>
                <a:ea typeface="+mj-ea"/>
              </a:rPr>
              <a:t>樣本</a:t>
            </a:r>
            <a:r>
              <a:rPr kumimoji="1" lang="zh-TW" altLang="en-US" sz="2600" b="1" i="0" u="none" strike="noStrike" kern="0" cap="none" spc="0" normalizeH="0" baseline="0" noProof="0" dirty="0" smtClean="0">
                <a:ln>
                  <a:noFill/>
                </a:ln>
                <a:solidFill>
                  <a:srgbClr val="9B5400"/>
                </a:solidFill>
                <a:effectLst/>
                <a:uLnTx/>
                <a:uFillTx/>
                <a:latin typeface="+mn-lt"/>
                <a:ea typeface="+mn-ea"/>
                <a:cs typeface="+mn-cs"/>
              </a:rPr>
              <a:t>變異數</a:t>
            </a:r>
          </a:p>
          <a:p>
            <a:pPr marL="342900" marR="0" lvl="0" indent="-342900" algn="just" defTabSz="914400" rtl="0" eaLnBrk="1" fontAlgn="base" latinLnBrk="0" hangingPunct="1">
              <a:lnSpc>
                <a:spcPct val="120000"/>
              </a:lnSpc>
              <a:spcBef>
                <a:spcPct val="20000"/>
              </a:spcBef>
              <a:spcAft>
                <a:spcPct val="0"/>
              </a:spcAft>
              <a:buClrTx/>
              <a:buSzTx/>
              <a:buFontTx/>
              <a:buNone/>
              <a:tabLst/>
              <a:defRPr/>
            </a:pPr>
            <a:endParaRPr kumimoji="1" lang="zh-TW" altLang="en-US" sz="2600" b="1" i="0" u="none" strike="noStrike" kern="0" cap="none" spc="0" normalizeH="0" baseline="0" noProof="0" dirty="0" smtClean="0">
              <a:ln>
                <a:noFill/>
              </a:ln>
              <a:solidFill>
                <a:srgbClr val="9B5400"/>
              </a:solidFill>
              <a:effectLst/>
              <a:uLnTx/>
              <a:uFillTx/>
              <a:latin typeface="+mn-lt"/>
              <a:ea typeface="+mn-ea"/>
              <a:cs typeface="+mn-cs"/>
            </a:endParaRPr>
          </a:p>
          <a:p>
            <a:pPr marL="342900" marR="0" lvl="0" indent="-342900" algn="just" defTabSz="914400" rtl="0" eaLnBrk="1" fontAlgn="base" latinLnBrk="0" hangingPunct="1">
              <a:lnSpc>
                <a:spcPct val="120000"/>
              </a:lnSpc>
              <a:spcBef>
                <a:spcPct val="20000"/>
              </a:spcBef>
              <a:spcAft>
                <a:spcPct val="0"/>
              </a:spcAft>
              <a:buClrTx/>
              <a:buSzTx/>
              <a:buFontTx/>
              <a:buNone/>
              <a:tabLst/>
              <a:defRPr/>
            </a:pPr>
            <a:endParaRPr kumimoji="1" lang="zh-TW" altLang="en-US" sz="2600" b="1" i="0" u="none" strike="noStrike" kern="0" cap="none" spc="0" normalizeH="0" baseline="0" noProof="0" dirty="0" smtClean="0">
              <a:ln>
                <a:noFill/>
              </a:ln>
              <a:solidFill>
                <a:srgbClr val="9B5400"/>
              </a:solidFill>
              <a:effectLst/>
              <a:uLnTx/>
              <a:uFillTx/>
              <a:latin typeface="+mn-lt"/>
              <a:ea typeface="+mn-ea"/>
              <a:cs typeface="+mn-cs"/>
            </a:endParaRPr>
          </a:p>
          <a:p>
            <a:pPr marL="342900" marR="0" lvl="0" indent="-342900" algn="just" defTabSz="914400" rtl="0" eaLnBrk="1" fontAlgn="base" latinLnBrk="0" hangingPunct="1">
              <a:lnSpc>
                <a:spcPct val="120000"/>
              </a:lnSpc>
              <a:spcBef>
                <a:spcPct val="20000"/>
              </a:spcBef>
              <a:spcAft>
                <a:spcPct val="0"/>
              </a:spcAft>
              <a:buClrTx/>
              <a:buSzTx/>
              <a:buFontTx/>
              <a:buNone/>
              <a:tabLst/>
              <a:defRPr/>
            </a:pPr>
            <a:endParaRPr kumimoji="1" lang="zh-TW" altLang="en-US" sz="2600" b="1" i="0" u="none" strike="noStrike" kern="0" cap="none" spc="0" normalizeH="0" baseline="0" noProof="0" dirty="0" smtClean="0">
              <a:ln>
                <a:noFill/>
              </a:ln>
              <a:solidFill>
                <a:srgbClr val="9B5400"/>
              </a:solidFill>
              <a:effectLst/>
              <a:uLnTx/>
              <a:uFillTx/>
              <a:latin typeface="+mn-lt"/>
              <a:ea typeface="+mn-ea"/>
              <a:cs typeface="+mn-cs"/>
            </a:endParaRPr>
          </a:p>
          <a:p>
            <a:pPr marL="342900" marR="0" lvl="0" indent="-342900" algn="just" defTabSz="914400" rtl="0" eaLnBrk="1" fontAlgn="base" latinLnBrk="0" hangingPunct="1">
              <a:lnSpc>
                <a:spcPct val="120000"/>
              </a:lnSpc>
              <a:spcBef>
                <a:spcPct val="20000"/>
              </a:spcBef>
              <a:spcAft>
                <a:spcPct val="0"/>
              </a:spcAft>
              <a:buClrTx/>
              <a:buSzTx/>
              <a:buFontTx/>
              <a:buNone/>
              <a:tabLst/>
              <a:defRPr/>
            </a:pPr>
            <a:endParaRPr kumimoji="1" lang="en-US" altLang="zh-TW" sz="2600" b="1" i="0" u="none" strike="noStrike" kern="0" cap="none" spc="0" normalizeH="0" baseline="0" noProof="0" dirty="0" smtClean="0">
              <a:ln>
                <a:noFill/>
              </a:ln>
              <a:solidFill>
                <a:srgbClr val="006699"/>
              </a:solidFill>
              <a:effectLst/>
              <a:uLnTx/>
              <a:uFillTx/>
              <a:latin typeface="+mn-lt"/>
              <a:ea typeface="+mn-ea"/>
              <a:cs typeface="+mn-cs"/>
            </a:endParaRPr>
          </a:p>
        </p:txBody>
      </p:sp>
      <p:pic>
        <p:nvPicPr>
          <p:cNvPr id="11" name="Picture 4"/>
          <p:cNvPicPr>
            <a:picLocks noChangeAspect="1" noChangeArrowheads="1"/>
          </p:cNvPicPr>
          <p:nvPr/>
        </p:nvPicPr>
        <p:blipFill>
          <a:blip r:embed="rId4" cstate="print"/>
          <a:srcRect/>
          <a:stretch>
            <a:fillRect/>
          </a:stretch>
        </p:blipFill>
        <p:spPr bwMode="auto">
          <a:xfrm>
            <a:off x="4860486" y="2546251"/>
            <a:ext cx="2698750" cy="146692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3" name="Text Box 8"/>
          <p:cNvSpPr txBox="1">
            <a:spLocks noChangeArrowheads="1"/>
          </p:cNvSpPr>
          <p:nvPr/>
        </p:nvSpPr>
        <p:spPr bwMode="auto">
          <a:xfrm>
            <a:off x="573087" y="5391516"/>
            <a:ext cx="8042276" cy="1052596"/>
          </a:xfrm>
          <a:prstGeom prst="rect">
            <a:avLst/>
          </a:prstGeom>
          <a:noFill/>
          <a:ln w="38100">
            <a:solidFill>
              <a:srgbClr val="006699"/>
            </a:solidFill>
            <a:miter lim="800000"/>
            <a:headEnd/>
            <a:tailEnd/>
          </a:ln>
        </p:spPr>
        <p:txBody>
          <a:bodyPr wrap="square">
            <a:spAutoFit/>
          </a:bodyPr>
          <a:lstStyle/>
          <a:p>
            <a:pPr>
              <a:lnSpc>
                <a:spcPct val="120000"/>
              </a:lnSpc>
              <a:spcBef>
                <a:spcPct val="20000"/>
              </a:spcBef>
            </a:pPr>
            <a:r>
              <a:rPr lang="zh-TW" altLang="en-US" sz="2400" b="1" dirty="0" smtClean="0">
                <a:solidFill>
                  <a:srgbClr val="006699"/>
                </a:solidFill>
                <a:latin typeface="Times New Roman" pitchFamily="18" charset="0"/>
                <a:ea typeface="標楷體" pitchFamily="65" charset="-120"/>
              </a:rPr>
              <a:t>例題 </a:t>
            </a:r>
            <a:r>
              <a:rPr lang="en-US" altLang="zh-TW" sz="2400" b="1" dirty="0" smtClean="0">
                <a:solidFill>
                  <a:srgbClr val="006699"/>
                </a:solidFill>
                <a:latin typeface="Times New Roman" pitchFamily="18" charset="0"/>
                <a:ea typeface="標楷體" pitchFamily="65" charset="-120"/>
              </a:rPr>
              <a:t>3.12</a:t>
            </a:r>
            <a:r>
              <a:rPr lang="zh-TW" altLang="en-US" sz="2400" b="1" dirty="0" smtClean="0">
                <a:solidFill>
                  <a:srgbClr val="006699"/>
                </a:solidFill>
                <a:latin typeface="Times New Roman" pitchFamily="18" charset="0"/>
                <a:ea typeface="標楷體" pitchFamily="65" charset="-120"/>
              </a:rPr>
              <a:t>：</a:t>
            </a:r>
            <a:r>
              <a:rPr lang="zh-TW" altLang="en-US" sz="2400" b="1" dirty="0" smtClean="0">
                <a:latin typeface="Times New Roman" pitchFamily="18" charset="0"/>
                <a:ea typeface="標楷體" pitchFamily="65" charset="-120"/>
              </a:rPr>
              <a:t>求</a:t>
            </a:r>
            <a:r>
              <a:rPr lang="zh-TW" altLang="en-US" sz="2400" b="1" dirty="0">
                <a:latin typeface="Times New Roman" pitchFamily="18" charset="0"/>
                <a:ea typeface="標楷體" pitchFamily="65" charset="-120"/>
              </a:rPr>
              <a:t>算下列樣本資料的變異數：</a:t>
            </a:r>
          </a:p>
          <a:p>
            <a:pPr>
              <a:lnSpc>
                <a:spcPct val="120000"/>
              </a:lnSpc>
              <a:spcBef>
                <a:spcPct val="20000"/>
              </a:spcBef>
            </a:pPr>
            <a:r>
              <a:rPr lang="zh-TW" altLang="en-US" sz="2400" b="1" dirty="0">
                <a:latin typeface="Times New Roman" pitchFamily="18" charset="0"/>
                <a:ea typeface="標楷體" pitchFamily="65" charset="-120"/>
              </a:rPr>
              <a:t>                       </a:t>
            </a:r>
            <a:r>
              <a:rPr lang="en-US" altLang="zh-TW" sz="2400" b="1" dirty="0">
                <a:latin typeface="Times New Roman" pitchFamily="18" charset="0"/>
                <a:ea typeface="標楷體" pitchFamily="65" charset="-120"/>
              </a:rPr>
              <a:t>3.4, 2.5, 4.1, 1.2, 2.8, 3.7 </a:t>
            </a:r>
          </a:p>
        </p:txBody>
      </p:sp>
      <p:sp>
        <p:nvSpPr>
          <p:cNvPr id="14" name="矩形 13"/>
          <p:cNvSpPr/>
          <p:nvPr/>
        </p:nvSpPr>
        <p:spPr>
          <a:xfrm>
            <a:off x="633047" y="1180738"/>
            <a:ext cx="7990448" cy="892552"/>
          </a:xfrm>
          <a:prstGeom prst="rect">
            <a:avLst/>
          </a:prstGeom>
        </p:spPr>
        <p:txBody>
          <a:bodyPr wrap="square">
            <a:spAutoFit/>
          </a:bodyPr>
          <a:lstStyle/>
          <a:p>
            <a:pPr marL="342900" indent="-342900" algn="just">
              <a:spcBef>
                <a:spcPts val="0"/>
              </a:spcBef>
              <a:buBlip>
                <a:blip r:embed="rId3"/>
              </a:buBlip>
            </a:pPr>
            <a:r>
              <a:rPr lang="zh-TW" altLang="en-US" sz="2600" b="1" dirty="0" smtClean="0">
                <a:solidFill>
                  <a:srgbClr val="9B5400"/>
                </a:solidFill>
                <a:latin typeface="+mn-lt"/>
                <a:ea typeface="+mn-ea"/>
              </a:rPr>
              <a:t>變異數</a:t>
            </a:r>
            <a:r>
              <a:rPr lang="en-US" altLang="zh-TW" sz="2600" b="1" dirty="0" smtClean="0">
                <a:solidFill>
                  <a:srgbClr val="9B5400"/>
                </a:solidFill>
                <a:latin typeface="+mn-lt"/>
                <a:ea typeface="+mn-ea"/>
              </a:rPr>
              <a:t>(variance)</a:t>
            </a:r>
            <a:r>
              <a:rPr lang="zh-TW" altLang="en-US" sz="2600" b="1" dirty="0" smtClean="0">
                <a:solidFill>
                  <a:srgbClr val="9B5400"/>
                </a:solidFill>
                <a:latin typeface="+mn-lt"/>
                <a:ea typeface="+mn-ea"/>
              </a:rPr>
              <a:t>的概念，是將各個資料與其平均數之間的離差平方後再加總除以總項數後即為變異數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altLang="zh-TW" dirty="0" smtClean="0"/>
              <a:t>3.2.4  </a:t>
            </a:r>
            <a:r>
              <a:rPr lang="zh-TW" altLang="en-US" dirty="0" smtClean="0"/>
              <a:t>差異量數</a:t>
            </a:r>
            <a:r>
              <a:rPr lang="en-US" altLang="zh-TW" dirty="0" smtClean="0"/>
              <a:t>—</a:t>
            </a:r>
            <a:r>
              <a:rPr lang="zh-TW" altLang="en-US" dirty="0" smtClean="0"/>
              <a:t>變異數與標準差 </a:t>
            </a:r>
            <a:r>
              <a:rPr lang="en-US" altLang="zh-TW" sz="2000" dirty="0" smtClean="0"/>
              <a:t>2/2</a:t>
            </a:r>
            <a:endParaRPr lang="zh-TW" altLang="en-US" sz="2000" dirty="0" smtClean="0"/>
          </a:p>
        </p:txBody>
      </p:sp>
      <p:sp>
        <p:nvSpPr>
          <p:cNvPr id="23554"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23555" name="投影片編號版面配置區 5"/>
          <p:cNvSpPr>
            <a:spLocks noGrp="1"/>
          </p:cNvSpPr>
          <p:nvPr>
            <p:ph type="sldNum" sz="quarter" idx="12"/>
          </p:nvPr>
        </p:nvSpPr>
        <p:spPr>
          <a:noFill/>
        </p:spPr>
        <p:txBody>
          <a:bodyPr/>
          <a:lstStyle/>
          <a:p>
            <a:r>
              <a:rPr lang="en-US" altLang="zh-TW"/>
              <a:t>3-</a:t>
            </a:r>
            <a:fld id="{51A64932-43AD-458E-B135-F31A625FF06B}" type="slidenum">
              <a:rPr lang="en-US" altLang="zh-TW"/>
              <a:pPr/>
              <a:t>19</a:t>
            </a:fld>
            <a:endParaRPr lang="en-US" altLang="zh-TW"/>
          </a:p>
        </p:txBody>
      </p:sp>
      <p:pic>
        <p:nvPicPr>
          <p:cNvPr id="23557" name="Picture 4"/>
          <p:cNvPicPr>
            <a:picLocks noChangeAspect="1" noChangeArrowheads="1"/>
          </p:cNvPicPr>
          <p:nvPr/>
        </p:nvPicPr>
        <p:blipFill>
          <a:blip r:embed="rId2" cstate="print"/>
          <a:srcRect/>
          <a:stretch>
            <a:fillRect/>
          </a:stretch>
        </p:blipFill>
        <p:spPr bwMode="auto">
          <a:xfrm>
            <a:off x="707976" y="4037428"/>
            <a:ext cx="6267450" cy="1877939"/>
          </a:xfrm>
          <a:prstGeom prst="rect">
            <a:avLst/>
          </a:prstGeom>
          <a:noFill/>
          <a:ln w="9525">
            <a:noFill/>
            <a:miter lim="800000"/>
            <a:headEnd/>
            <a:tailEnd/>
          </a:ln>
        </p:spPr>
      </p:pic>
      <p:sp>
        <p:nvSpPr>
          <p:cNvPr id="23558" name="Text Box 5"/>
          <p:cNvSpPr txBox="1">
            <a:spLocks noChangeArrowheads="1"/>
          </p:cNvSpPr>
          <p:nvPr/>
        </p:nvSpPr>
        <p:spPr bwMode="auto">
          <a:xfrm>
            <a:off x="7582950" y="5369145"/>
            <a:ext cx="1008062" cy="488950"/>
          </a:xfrm>
          <a:prstGeom prst="rect">
            <a:avLst/>
          </a:prstGeom>
          <a:noFill/>
          <a:ln w="9525">
            <a:noFill/>
            <a:miter lim="800000"/>
            <a:headEnd/>
            <a:tailEnd/>
          </a:ln>
        </p:spPr>
        <p:txBody>
          <a:bodyPr wrap="none">
            <a:spAutoFit/>
          </a:bodyPr>
          <a:lstStyle/>
          <a:p>
            <a:r>
              <a:rPr lang="en-US" altLang="zh-TW" sz="2600" dirty="0">
                <a:latin typeface="Times New Roman" pitchFamily="18" charset="0"/>
              </a:rPr>
              <a:t>(3-12)</a:t>
            </a:r>
            <a:endParaRPr lang="en-US" altLang="zh-TW" dirty="0"/>
          </a:p>
        </p:txBody>
      </p:sp>
      <p:sp>
        <p:nvSpPr>
          <p:cNvPr id="7" name="Rectangle 3"/>
          <p:cNvSpPr>
            <a:spLocks noGrp="1" noChangeArrowheads="1"/>
          </p:cNvSpPr>
          <p:nvPr>
            <p:ph idx="1"/>
          </p:nvPr>
        </p:nvSpPr>
        <p:spPr>
          <a:xfrm>
            <a:off x="447353" y="1519313"/>
            <a:ext cx="8316819" cy="2461846"/>
          </a:xfrm>
        </p:spPr>
        <p:txBody>
          <a:bodyPr/>
          <a:lstStyle/>
          <a:p>
            <a:pPr marL="457200" indent="-457200" eaLnBrk="1" hangingPunct="1">
              <a:lnSpc>
                <a:spcPct val="100000"/>
              </a:lnSpc>
              <a:spcBef>
                <a:spcPts val="0"/>
              </a:spcBef>
              <a:buAutoNum type="arabicPeriod"/>
              <a:defRPr/>
            </a:pPr>
            <a:r>
              <a:rPr lang="zh-TW" altLang="en-US" sz="2400" dirty="0" smtClean="0"/>
              <a:t>若一資料分配之標準差很小，表示大部份的數值皆集中於平均數的附近，此時平均數的代表性高，反之，平均數的代表性低。</a:t>
            </a:r>
            <a:endParaRPr lang="en-US" altLang="zh-TW" sz="2400" dirty="0" smtClean="0"/>
          </a:p>
          <a:p>
            <a:pPr marL="457200" indent="-457200" eaLnBrk="1" hangingPunct="1">
              <a:lnSpc>
                <a:spcPct val="100000"/>
              </a:lnSpc>
              <a:spcBef>
                <a:spcPts val="0"/>
              </a:spcBef>
              <a:buAutoNum type="arabicPeriod"/>
              <a:defRPr/>
            </a:pPr>
            <a:r>
              <a:rPr lang="zh-TW" altLang="en-US" sz="2400" dirty="0" smtClean="0"/>
              <a:t>標準差恆大於等於零，所有數值皆相等，則標準差</a:t>
            </a:r>
            <a:r>
              <a:rPr lang="en-US" altLang="zh-TW" sz="2400" dirty="0" smtClean="0"/>
              <a:t>=0 </a:t>
            </a:r>
            <a:r>
              <a:rPr lang="zh-TW" altLang="en-US" sz="2400" dirty="0" smtClean="0"/>
              <a:t>。</a:t>
            </a:r>
            <a:endParaRPr lang="en-US" altLang="zh-TW" sz="2400" dirty="0" smtClean="0"/>
          </a:p>
          <a:p>
            <a:pPr marL="457200" indent="-457200" eaLnBrk="1" hangingPunct="1">
              <a:lnSpc>
                <a:spcPct val="100000"/>
              </a:lnSpc>
              <a:spcBef>
                <a:spcPts val="0"/>
              </a:spcBef>
              <a:buAutoNum type="arabicPeriod"/>
              <a:defRPr/>
            </a:pPr>
            <a:r>
              <a:rPr lang="zh-TW" altLang="en-US" sz="2400" dirty="0" smtClean="0"/>
              <a:t>若已知兩組母體資料，平均數與標準差已知，合併成一組，總平均數與變異數分別為：</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457200" y="176164"/>
            <a:ext cx="8229600" cy="963319"/>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zh-TW" altLang="en-US" dirty="0" smtClean="0"/>
              <a:t>統計量數之分類</a:t>
            </a:r>
          </a:p>
        </p:txBody>
      </p:sp>
      <p:sp>
        <p:nvSpPr>
          <p:cNvPr id="10244" name="AutoShape 4"/>
          <p:cNvSpPr>
            <a:spLocks noChangeArrowheads="1"/>
          </p:cNvSpPr>
          <p:nvPr/>
        </p:nvSpPr>
        <p:spPr bwMode="auto">
          <a:xfrm>
            <a:off x="2627313" y="1484313"/>
            <a:ext cx="3960812" cy="792162"/>
          </a:xfrm>
          <a:prstGeom prst="flowChartProcess">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zh-TW" altLang="en-US" sz="2400" b="1">
                <a:solidFill>
                  <a:schemeClr val="bg1"/>
                </a:solidFill>
                <a:latin typeface="Times New Roman" pitchFamily="18" charset="0"/>
                <a:ea typeface="標楷體" pitchFamily="65" charset="-120"/>
                <a:cs typeface="Times New Roman" pitchFamily="18" charset="0"/>
              </a:rPr>
              <a:t>歸納數量變數原始資料集</a:t>
            </a:r>
          </a:p>
        </p:txBody>
      </p:sp>
      <p:sp>
        <p:nvSpPr>
          <p:cNvPr id="10245" name="AutoShape 5"/>
          <p:cNvSpPr>
            <a:spLocks noChangeArrowheads="1"/>
          </p:cNvSpPr>
          <p:nvPr/>
        </p:nvSpPr>
        <p:spPr bwMode="auto">
          <a:xfrm>
            <a:off x="745589" y="2924175"/>
            <a:ext cx="3474720" cy="815721"/>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zh-TW" altLang="en-US" sz="2400" b="1">
                <a:latin typeface="Times New Roman" pitchFamily="18" charset="0"/>
                <a:ea typeface="標楷體" pitchFamily="65" charset="-120"/>
                <a:cs typeface="Times New Roman" pitchFamily="18" charset="0"/>
              </a:rPr>
              <a:t>研究資料集的集中趨勢</a:t>
            </a:r>
          </a:p>
        </p:txBody>
      </p:sp>
      <p:sp>
        <p:nvSpPr>
          <p:cNvPr id="10246" name="AutoShape 7"/>
          <p:cNvSpPr>
            <a:spLocks noChangeArrowheads="1"/>
          </p:cNvSpPr>
          <p:nvPr/>
        </p:nvSpPr>
        <p:spPr bwMode="auto">
          <a:xfrm>
            <a:off x="4656406" y="2924175"/>
            <a:ext cx="3798277" cy="861441"/>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zh-TW" altLang="en-US" sz="2400" b="1" dirty="0">
                <a:latin typeface="Times New Roman" pitchFamily="18" charset="0"/>
                <a:ea typeface="標楷體" pitchFamily="65" charset="-120"/>
                <a:cs typeface="Times New Roman" pitchFamily="18" charset="0"/>
              </a:rPr>
              <a:t>研究資料集的變化情形</a:t>
            </a:r>
          </a:p>
          <a:p>
            <a:pPr algn="ctr"/>
            <a:r>
              <a:rPr lang="zh-TW" altLang="en-US" sz="2400" b="1" dirty="0">
                <a:latin typeface="Times New Roman" pitchFamily="18" charset="0"/>
                <a:ea typeface="標楷體" pitchFamily="65" charset="-120"/>
                <a:cs typeface="Times New Roman" pitchFamily="18" charset="0"/>
              </a:rPr>
              <a:t>或散佈情形</a:t>
            </a:r>
          </a:p>
        </p:txBody>
      </p:sp>
      <p:sp>
        <p:nvSpPr>
          <p:cNvPr id="10247" name="AutoShape 8"/>
          <p:cNvSpPr>
            <a:spLocks noChangeArrowheads="1"/>
          </p:cNvSpPr>
          <p:nvPr/>
        </p:nvSpPr>
        <p:spPr bwMode="auto">
          <a:xfrm>
            <a:off x="713233" y="4228465"/>
            <a:ext cx="3535210" cy="2232025"/>
          </a:xfrm>
          <a:prstGeom prst="flowChartProcess">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r>
              <a:rPr lang="zh-TW" altLang="en-US" sz="2400" b="1" dirty="0">
                <a:latin typeface="Times New Roman" pitchFamily="18" charset="0"/>
                <a:ea typeface="標楷體" pitchFamily="65" charset="-120"/>
                <a:cs typeface="Times New Roman" pitchFamily="18" charset="0"/>
              </a:rPr>
              <a:t>利用下列方式找尋資料</a:t>
            </a:r>
          </a:p>
          <a:p>
            <a:r>
              <a:rPr lang="zh-TW" altLang="en-US" sz="2400" b="1" dirty="0">
                <a:latin typeface="Times New Roman" pitchFamily="18" charset="0"/>
                <a:ea typeface="標楷體" pitchFamily="65" charset="-120"/>
                <a:cs typeface="Times New Roman" pitchFamily="18" charset="0"/>
              </a:rPr>
              <a:t>集的中間值</a:t>
            </a:r>
          </a:p>
          <a:p>
            <a:r>
              <a:rPr lang="en-US" altLang="zh-TW" sz="2400" b="1" dirty="0">
                <a:latin typeface="Times New Roman" pitchFamily="18" charset="0"/>
                <a:ea typeface="標楷體" pitchFamily="65" charset="-120"/>
                <a:cs typeface="Times New Roman" pitchFamily="18" charset="0"/>
              </a:rPr>
              <a:t>(1)</a:t>
            </a:r>
            <a:r>
              <a:rPr lang="zh-TW" altLang="en-US" sz="2400" b="1" dirty="0">
                <a:latin typeface="Times New Roman" pitchFamily="18" charset="0"/>
                <a:ea typeface="標楷體" pitchFamily="65" charset="-120"/>
                <a:cs typeface="Times New Roman" pitchFamily="18" charset="0"/>
              </a:rPr>
              <a:t>平均數</a:t>
            </a:r>
          </a:p>
          <a:p>
            <a:r>
              <a:rPr lang="en-US" altLang="zh-TW" sz="2400" b="1" dirty="0">
                <a:latin typeface="Times New Roman" pitchFamily="18" charset="0"/>
                <a:ea typeface="標楷體" pitchFamily="65" charset="-120"/>
                <a:cs typeface="Times New Roman" pitchFamily="18" charset="0"/>
              </a:rPr>
              <a:t>(2)</a:t>
            </a:r>
            <a:r>
              <a:rPr lang="zh-TW" altLang="en-US" sz="2400" b="1" dirty="0">
                <a:latin typeface="Times New Roman" pitchFamily="18" charset="0"/>
                <a:ea typeface="標楷體" pitchFamily="65" charset="-120"/>
                <a:cs typeface="Times New Roman" pitchFamily="18" charset="0"/>
              </a:rPr>
              <a:t>中位數</a:t>
            </a:r>
          </a:p>
          <a:p>
            <a:r>
              <a:rPr lang="en-US" altLang="zh-TW" sz="2400" b="1" dirty="0">
                <a:latin typeface="Times New Roman" pitchFamily="18" charset="0"/>
                <a:ea typeface="標楷體" pitchFamily="65" charset="-120"/>
                <a:cs typeface="Times New Roman" pitchFamily="18" charset="0"/>
              </a:rPr>
              <a:t>(3)</a:t>
            </a:r>
            <a:r>
              <a:rPr lang="zh-TW" altLang="en-US" sz="2400" b="1" dirty="0">
                <a:latin typeface="Times New Roman" pitchFamily="18" charset="0"/>
                <a:ea typeface="標楷體" pitchFamily="65" charset="-120"/>
                <a:cs typeface="Times New Roman" pitchFamily="18" charset="0"/>
              </a:rPr>
              <a:t>眾　數</a:t>
            </a:r>
          </a:p>
          <a:p>
            <a:r>
              <a:rPr lang="en-US" altLang="zh-TW" sz="2400" b="1" dirty="0">
                <a:latin typeface="Times New Roman" pitchFamily="18" charset="0"/>
                <a:ea typeface="標楷體" pitchFamily="65" charset="-120"/>
                <a:cs typeface="Times New Roman" pitchFamily="18" charset="0"/>
              </a:rPr>
              <a:t>(4)</a:t>
            </a:r>
            <a:r>
              <a:rPr lang="zh-TW" altLang="en-US" sz="2400" b="1" dirty="0">
                <a:latin typeface="Times New Roman" pitchFamily="18" charset="0"/>
                <a:ea typeface="標楷體" pitchFamily="65" charset="-120"/>
                <a:cs typeface="Times New Roman" pitchFamily="18" charset="0"/>
              </a:rPr>
              <a:t>分</a:t>
            </a:r>
            <a:r>
              <a:rPr lang="zh-TW" altLang="en-US" sz="2400" b="1" dirty="0" smtClean="0">
                <a:latin typeface="Times New Roman" pitchFamily="18" charset="0"/>
                <a:ea typeface="標楷體" pitchFamily="65" charset="-120"/>
                <a:cs typeface="Times New Roman" pitchFamily="18" charset="0"/>
              </a:rPr>
              <a:t>位數</a:t>
            </a:r>
            <a:endParaRPr lang="zh-TW" altLang="en-US" sz="2400" b="1" dirty="0">
              <a:latin typeface="Times New Roman" pitchFamily="18" charset="0"/>
              <a:ea typeface="標楷體" pitchFamily="65" charset="-120"/>
              <a:cs typeface="Times New Roman" pitchFamily="18" charset="0"/>
            </a:endParaRPr>
          </a:p>
        </p:txBody>
      </p:sp>
      <p:sp>
        <p:nvSpPr>
          <p:cNvPr id="10248" name="AutoShape 9"/>
          <p:cNvSpPr>
            <a:spLocks noChangeArrowheads="1"/>
          </p:cNvSpPr>
          <p:nvPr/>
        </p:nvSpPr>
        <p:spPr bwMode="auto">
          <a:xfrm>
            <a:off x="4647262" y="4201034"/>
            <a:ext cx="3798277" cy="2175852"/>
          </a:xfrm>
          <a:prstGeom prst="flowChartProcess">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r>
              <a:rPr lang="zh-TW" altLang="en-US" sz="2400" b="1" dirty="0">
                <a:latin typeface="Times New Roman" pitchFamily="18" charset="0"/>
                <a:ea typeface="標楷體" pitchFamily="65" charset="-120"/>
                <a:cs typeface="Times New Roman" pitchFamily="18" charset="0"/>
              </a:rPr>
              <a:t>利用下列測量值</a:t>
            </a:r>
            <a:r>
              <a:rPr lang="zh-TW" altLang="en-US" sz="2400" b="1" dirty="0" smtClean="0">
                <a:latin typeface="Times New Roman" pitchFamily="18" charset="0"/>
                <a:ea typeface="標楷體" pitchFamily="65" charset="-120"/>
                <a:cs typeface="Times New Roman" pitchFamily="18" charset="0"/>
              </a:rPr>
              <a:t>測量數量</a:t>
            </a:r>
            <a:endParaRPr lang="en-US" altLang="zh-TW" sz="2400" b="1" dirty="0" smtClean="0">
              <a:latin typeface="Times New Roman" pitchFamily="18" charset="0"/>
              <a:ea typeface="標楷體" pitchFamily="65" charset="-120"/>
              <a:cs typeface="Times New Roman" pitchFamily="18" charset="0"/>
            </a:endParaRPr>
          </a:p>
          <a:p>
            <a:r>
              <a:rPr lang="zh-TW" altLang="en-US" sz="2400" b="1" dirty="0" smtClean="0">
                <a:latin typeface="Times New Roman" pitchFamily="18" charset="0"/>
                <a:ea typeface="標楷體" pitchFamily="65" charset="-120"/>
                <a:cs typeface="Times New Roman" pitchFamily="18" charset="0"/>
              </a:rPr>
              <a:t>資料</a:t>
            </a:r>
            <a:r>
              <a:rPr lang="zh-TW" altLang="en-US" sz="2400" b="1" dirty="0">
                <a:latin typeface="Times New Roman" pitchFamily="18" charset="0"/>
                <a:ea typeface="標楷體" pitchFamily="65" charset="-120"/>
                <a:cs typeface="Times New Roman" pitchFamily="18" charset="0"/>
              </a:rPr>
              <a:t>集的變化情形</a:t>
            </a:r>
          </a:p>
          <a:p>
            <a:r>
              <a:rPr lang="en-US" altLang="zh-TW" sz="2400" b="1" dirty="0">
                <a:latin typeface="Times New Roman" pitchFamily="18" charset="0"/>
                <a:ea typeface="標楷體" pitchFamily="65" charset="-120"/>
                <a:cs typeface="Times New Roman" pitchFamily="18" charset="0"/>
              </a:rPr>
              <a:t>(1)</a:t>
            </a:r>
            <a:r>
              <a:rPr lang="zh-TW" altLang="en-US" sz="2400" b="1" dirty="0">
                <a:latin typeface="Times New Roman" pitchFamily="18" charset="0"/>
                <a:ea typeface="標楷體" pitchFamily="65" charset="-120"/>
                <a:cs typeface="Times New Roman" pitchFamily="18" charset="0"/>
              </a:rPr>
              <a:t>全   距</a:t>
            </a:r>
          </a:p>
          <a:p>
            <a:r>
              <a:rPr lang="en-US" altLang="zh-TW" sz="2400" b="1" dirty="0">
                <a:latin typeface="Times New Roman" pitchFamily="18" charset="0"/>
                <a:ea typeface="標楷體" pitchFamily="65" charset="-120"/>
                <a:cs typeface="Times New Roman" pitchFamily="18" charset="0"/>
              </a:rPr>
              <a:t>(2)</a:t>
            </a:r>
            <a:r>
              <a:rPr lang="zh-TW" altLang="en-US" sz="2400" b="1" dirty="0">
                <a:latin typeface="Times New Roman" pitchFamily="18" charset="0"/>
                <a:ea typeface="標楷體" pitchFamily="65" charset="-120"/>
                <a:cs typeface="Times New Roman" pitchFamily="18" charset="0"/>
              </a:rPr>
              <a:t>四分</a:t>
            </a:r>
            <a:r>
              <a:rPr lang="zh-TW" altLang="en-US" sz="2400" b="1" dirty="0" smtClean="0">
                <a:latin typeface="Times New Roman" pitchFamily="18" charset="0"/>
                <a:ea typeface="標楷體" pitchFamily="65" charset="-120"/>
                <a:cs typeface="Times New Roman" pitchFamily="18" charset="0"/>
              </a:rPr>
              <a:t>位差</a:t>
            </a:r>
            <a:endParaRPr lang="zh-TW" altLang="en-US" sz="2400" b="1" dirty="0">
              <a:latin typeface="Times New Roman" pitchFamily="18" charset="0"/>
              <a:ea typeface="標楷體" pitchFamily="65" charset="-120"/>
              <a:cs typeface="Times New Roman" pitchFamily="18" charset="0"/>
            </a:endParaRPr>
          </a:p>
          <a:p>
            <a:r>
              <a:rPr lang="en-US" altLang="zh-TW" sz="2400" b="1" dirty="0">
                <a:latin typeface="Times New Roman" pitchFamily="18" charset="0"/>
                <a:ea typeface="標楷體" pitchFamily="65" charset="-120"/>
                <a:cs typeface="Times New Roman" pitchFamily="18" charset="0"/>
              </a:rPr>
              <a:t>(3</a:t>
            </a:r>
            <a:r>
              <a:rPr lang="en-US" altLang="zh-TW" sz="2400" b="1" dirty="0" smtClean="0">
                <a:latin typeface="Times New Roman" pitchFamily="18" charset="0"/>
                <a:ea typeface="標楷體" pitchFamily="65" charset="-120"/>
                <a:cs typeface="Times New Roman" pitchFamily="18" charset="0"/>
              </a:rPr>
              <a:t>)</a:t>
            </a:r>
            <a:r>
              <a:rPr lang="zh-TW" altLang="en-US" sz="2400" b="1" dirty="0" smtClean="0">
                <a:latin typeface="Times New Roman" pitchFamily="18" charset="0"/>
                <a:ea typeface="標楷體" pitchFamily="65" charset="-120"/>
                <a:cs typeface="Times New Roman" pitchFamily="18" charset="0"/>
              </a:rPr>
              <a:t>平均偏差</a:t>
            </a:r>
            <a:endParaRPr lang="zh-TW" altLang="en-US" sz="2400" b="1" dirty="0">
              <a:latin typeface="Times New Roman" pitchFamily="18" charset="0"/>
              <a:ea typeface="標楷體" pitchFamily="65" charset="-120"/>
              <a:cs typeface="Times New Roman" pitchFamily="18" charset="0"/>
            </a:endParaRPr>
          </a:p>
          <a:p>
            <a:r>
              <a:rPr lang="en-US" altLang="zh-TW" sz="2400" b="1" dirty="0">
                <a:latin typeface="Times New Roman" pitchFamily="18" charset="0"/>
                <a:ea typeface="標楷體" pitchFamily="65" charset="-120"/>
                <a:cs typeface="Times New Roman" pitchFamily="18" charset="0"/>
              </a:rPr>
              <a:t>(4</a:t>
            </a:r>
            <a:r>
              <a:rPr lang="en-US" altLang="zh-TW" sz="2400" b="1" dirty="0" smtClean="0">
                <a:latin typeface="Times New Roman" pitchFamily="18" charset="0"/>
                <a:ea typeface="標楷體" pitchFamily="65" charset="-120"/>
                <a:cs typeface="Times New Roman" pitchFamily="18" charset="0"/>
              </a:rPr>
              <a:t>)</a:t>
            </a:r>
            <a:r>
              <a:rPr lang="zh-TW" altLang="en-US" sz="2400" b="1" dirty="0" smtClean="0">
                <a:latin typeface="Times New Roman" pitchFamily="18" charset="0"/>
                <a:ea typeface="標楷體" pitchFamily="65" charset="-120"/>
                <a:cs typeface="Times New Roman" pitchFamily="18" charset="0"/>
              </a:rPr>
              <a:t>變異數與標準</a:t>
            </a:r>
            <a:r>
              <a:rPr lang="zh-TW" altLang="en-US" sz="2400" b="1" dirty="0">
                <a:latin typeface="Times New Roman" pitchFamily="18" charset="0"/>
                <a:ea typeface="標楷體" pitchFamily="65" charset="-120"/>
                <a:cs typeface="Times New Roman" pitchFamily="18" charset="0"/>
              </a:rPr>
              <a:t>差</a:t>
            </a:r>
          </a:p>
        </p:txBody>
      </p:sp>
      <p:cxnSp>
        <p:nvCxnSpPr>
          <p:cNvPr id="10249" name="AutoShape 10"/>
          <p:cNvCxnSpPr>
            <a:cxnSpLocks noChangeShapeType="1"/>
          </p:cNvCxnSpPr>
          <p:nvPr/>
        </p:nvCxnSpPr>
        <p:spPr bwMode="auto">
          <a:xfrm rot="5400000">
            <a:off x="3221484" y="1528796"/>
            <a:ext cx="647700" cy="2124770"/>
          </a:xfrm>
          <a:prstGeom prst="straightConnector1">
            <a:avLst/>
          </a:prstGeom>
          <a:noFill/>
          <a:ln w="57150">
            <a:solidFill>
              <a:schemeClr val="tx1"/>
            </a:solidFill>
            <a:round/>
            <a:headEnd/>
            <a:tailEnd type="triangle" w="med" len="med"/>
          </a:ln>
        </p:spPr>
      </p:cxnSp>
      <p:cxnSp>
        <p:nvCxnSpPr>
          <p:cNvPr id="10250" name="AutoShape 11"/>
          <p:cNvCxnSpPr>
            <a:cxnSpLocks noChangeShapeType="1"/>
            <a:stCxn id="10244" idx="2"/>
            <a:endCxn id="10246" idx="0"/>
          </p:cNvCxnSpPr>
          <p:nvPr/>
        </p:nvCxnSpPr>
        <p:spPr bwMode="auto">
          <a:xfrm rot="16200000" flipH="1">
            <a:off x="5257782" y="1626412"/>
            <a:ext cx="647700" cy="1947826"/>
          </a:xfrm>
          <a:prstGeom prst="straightConnector1">
            <a:avLst/>
          </a:prstGeom>
          <a:noFill/>
          <a:ln w="57150">
            <a:solidFill>
              <a:schemeClr val="tx1"/>
            </a:solidFill>
            <a:round/>
            <a:headEnd/>
            <a:tailEnd type="triangle" w="med" len="med"/>
          </a:ln>
        </p:spPr>
      </p:cxnSp>
      <p:cxnSp>
        <p:nvCxnSpPr>
          <p:cNvPr id="10251" name="AutoShape 12"/>
          <p:cNvCxnSpPr>
            <a:cxnSpLocks noChangeShapeType="1"/>
            <a:stCxn id="10245" idx="2"/>
            <a:endCxn id="10247" idx="0"/>
          </p:cNvCxnSpPr>
          <p:nvPr/>
        </p:nvCxnSpPr>
        <p:spPr bwMode="auto">
          <a:xfrm rot="5400000">
            <a:off x="2237610" y="3983125"/>
            <a:ext cx="488569" cy="2111"/>
          </a:xfrm>
          <a:prstGeom prst="straightConnector1">
            <a:avLst/>
          </a:prstGeom>
          <a:noFill/>
          <a:ln w="76200">
            <a:solidFill>
              <a:schemeClr val="tx1"/>
            </a:solidFill>
            <a:round/>
            <a:headEnd/>
            <a:tailEnd type="triangle" w="med" len="med"/>
          </a:ln>
        </p:spPr>
      </p:cxnSp>
      <p:cxnSp>
        <p:nvCxnSpPr>
          <p:cNvPr id="10252" name="AutoShape 13"/>
          <p:cNvCxnSpPr>
            <a:cxnSpLocks noChangeShapeType="1"/>
            <a:stCxn id="10246" idx="2"/>
            <a:endCxn id="10248" idx="0"/>
          </p:cNvCxnSpPr>
          <p:nvPr/>
        </p:nvCxnSpPr>
        <p:spPr bwMode="auto">
          <a:xfrm rot="5400000">
            <a:off x="6343264" y="3988753"/>
            <a:ext cx="415418" cy="9144"/>
          </a:xfrm>
          <a:prstGeom prst="straightConnector1">
            <a:avLst/>
          </a:prstGeom>
          <a:noFill/>
          <a:ln w="76200">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357187" y="428625"/>
            <a:ext cx="8229600" cy="2200275"/>
          </a:xfrm>
          <a:ln w="38100">
            <a:solidFill>
              <a:srgbClr val="006699"/>
            </a:solidFill>
          </a:ln>
        </p:spPr>
        <p:txBody>
          <a:bodyPr/>
          <a:lstStyle/>
          <a:p>
            <a:pPr marL="0" indent="0" eaLnBrk="1" hangingPunct="1">
              <a:buFontTx/>
              <a:buNone/>
            </a:pPr>
            <a:r>
              <a:rPr lang="zh-TW" altLang="en-US" dirty="0" smtClean="0">
                <a:solidFill>
                  <a:srgbClr val="006699"/>
                </a:solidFill>
              </a:rPr>
              <a:t>例題 </a:t>
            </a:r>
            <a:r>
              <a:rPr lang="en-US" altLang="zh-TW" dirty="0" smtClean="0">
                <a:solidFill>
                  <a:srgbClr val="006699"/>
                </a:solidFill>
              </a:rPr>
              <a:t>3.13</a:t>
            </a:r>
            <a:r>
              <a:rPr lang="zh-TW" altLang="en-US" sz="2800" dirty="0" smtClean="0">
                <a:solidFill>
                  <a:srgbClr val="006699"/>
                </a:solidFill>
              </a:rPr>
              <a:t> ：</a:t>
            </a:r>
            <a:r>
              <a:rPr lang="zh-TW" altLang="en-US" dirty="0" smtClean="0"/>
              <a:t>設有</a:t>
            </a:r>
            <a:r>
              <a:rPr lang="en-US" altLang="zh-TW" i="1" dirty="0" smtClean="0"/>
              <a:t>A</a:t>
            </a:r>
            <a:r>
              <a:rPr lang="zh-TW" altLang="en-US" dirty="0" smtClean="0"/>
              <a:t>、</a:t>
            </a:r>
            <a:r>
              <a:rPr lang="en-US" altLang="zh-TW" i="1" dirty="0" smtClean="0"/>
              <a:t>B</a:t>
            </a:r>
            <a:r>
              <a:rPr lang="zh-TW" altLang="en-US" dirty="0" smtClean="0"/>
              <a:t>二班，其統計學平均成績、標準差與人數如下所示：</a:t>
            </a:r>
          </a:p>
          <a:p>
            <a:pPr eaLnBrk="1" hangingPunct="1">
              <a:buFontTx/>
              <a:buNone/>
            </a:pPr>
            <a:endParaRPr lang="zh-TW" altLang="en-US" dirty="0" smtClean="0"/>
          </a:p>
          <a:p>
            <a:pPr eaLnBrk="1" hangingPunct="1">
              <a:buFontTx/>
              <a:buNone/>
            </a:pPr>
            <a:r>
              <a:rPr lang="zh-TW" altLang="en-US" dirty="0" smtClean="0"/>
              <a:t>試計算兩班全體同學之統計學平均成績與標準差。</a:t>
            </a:r>
          </a:p>
        </p:txBody>
      </p:sp>
      <p:sp>
        <p:nvSpPr>
          <p:cNvPr id="2457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24579" name="投影片編號版面配置區 5"/>
          <p:cNvSpPr>
            <a:spLocks noGrp="1"/>
          </p:cNvSpPr>
          <p:nvPr>
            <p:ph type="sldNum" sz="quarter" idx="12"/>
          </p:nvPr>
        </p:nvSpPr>
        <p:spPr>
          <a:noFill/>
        </p:spPr>
        <p:txBody>
          <a:bodyPr/>
          <a:lstStyle/>
          <a:p>
            <a:r>
              <a:rPr lang="en-US" altLang="zh-TW"/>
              <a:t>3-</a:t>
            </a:r>
            <a:fld id="{01B84EE1-2673-4021-8161-5BCB53E3F927}" type="slidenum">
              <a:rPr lang="en-US" altLang="zh-TW"/>
              <a:pPr/>
              <a:t>20</a:t>
            </a:fld>
            <a:endParaRPr lang="en-US" altLang="zh-TW"/>
          </a:p>
        </p:txBody>
      </p:sp>
      <p:pic>
        <p:nvPicPr>
          <p:cNvPr id="24582" name="Picture 4"/>
          <p:cNvPicPr>
            <a:picLocks noChangeAspect="1" noChangeArrowheads="1"/>
          </p:cNvPicPr>
          <p:nvPr/>
        </p:nvPicPr>
        <p:blipFill>
          <a:blip r:embed="rId3" cstate="print">
            <a:clrChange>
              <a:clrFrom>
                <a:srgbClr val="E7E8E9"/>
              </a:clrFrom>
              <a:clrTo>
                <a:srgbClr val="E7E8E9">
                  <a:alpha val="0"/>
                </a:srgbClr>
              </a:clrTo>
            </a:clrChange>
          </a:blip>
          <a:srcRect/>
          <a:stretch>
            <a:fillRect/>
          </a:stretch>
        </p:blipFill>
        <p:spPr bwMode="auto">
          <a:xfrm>
            <a:off x="3612833" y="1115184"/>
            <a:ext cx="3527425" cy="900112"/>
          </a:xfrm>
          <a:prstGeom prst="rect">
            <a:avLst/>
          </a:prstGeom>
          <a:noFill/>
          <a:ln w="9525">
            <a:noFill/>
            <a:miter lim="800000"/>
            <a:headEnd/>
            <a:tailEnd/>
          </a:ln>
        </p:spPr>
      </p:pic>
      <p:graphicFrame>
        <p:nvGraphicFramePr>
          <p:cNvPr id="48130" name="Object 2"/>
          <p:cNvGraphicFramePr>
            <a:graphicFrameLocks noChangeAspect="1"/>
          </p:cNvGraphicFramePr>
          <p:nvPr/>
        </p:nvGraphicFramePr>
        <p:xfrm>
          <a:off x="593725" y="2874963"/>
          <a:ext cx="5173663" cy="1148397"/>
        </p:xfrm>
        <a:graphic>
          <a:graphicData uri="http://schemas.openxmlformats.org/presentationml/2006/ole">
            <mc:AlternateContent xmlns:mc="http://schemas.openxmlformats.org/markup-compatibility/2006">
              <mc:Choice xmlns:v="urn:schemas-microsoft-com:vml" Requires="v">
                <p:oleObj spid="_x0000_s48132" name="Equation" r:id="rId4" imgW="3022560" imgH="660240" progId="Equation.DSMT4">
                  <p:embed/>
                </p:oleObj>
              </mc:Choice>
              <mc:Fallback>
                <p:oleObj name="Equation" r:id="rId4" imgW="3022560" imgH="660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2874963"/>
                        <a:ext cx="5173663" cy="1148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nvGraphicFramePr>
        <p:xfrm>
          <a:off x="583613" y="4152949"/>
          <a:ext cx="7629525" cy="2046288"/>
        </p:xfrm>
        <a:graphic>
          <a:graphicData uri="http://schemas.openxmlformats.org/presentationml/2006/ole">
            <mc:AlternateContent xmlns:mc="http://schemas.openxmlformats.org/markup-compatibility/2006">
              <mc:Choice xmlns:v="urn:schemas-microsoft-com:vml" Requires="v">
                <p:oleObj spid="_x0000_s48133" name="Equation" r:id="rId6" imgW="4457520" imgH="1143000" progId="Equation.DSMT4">
                  <p:embed/>
                </p:oleObj>
              </mc:Choice>
              <mc:Fallback>
                <p:oleObj name="Equation" r:id="rId6" imgW="4457520" imgH="1143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613" y="4152949"/>
                        <a:ext cx="7629525" cy="204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idx="1"/>
          </p:nvPr>
        </p:nvSpPr>
        <p:spPr>
          <a:xfrm>
            <a:off x="400050" y="400050"/>
            <a:ext cx="8229600" cy="2257425"/>
          </a:xfrm>
          <a:ln w="38100">
            <a:solidFill>
              <a:srgbClr val="006699"/>
            </a:solidFill>
          </a:ln>
        </p:spPr>
        <p:txBody>
          <a:bodyPr/>
          <a:lstStyle/>
          <a:p>
            <a:pPr marL="0" indent="0" eaLnBrk="1" hangingPunct="1">
              <a:buFontTx/>
              <a:buNone/>
            </a:pPr>
            <a:r>
              <a:rPr lang="zh-TW" altLang="en-US" sz="2400" dirty="0" smtClean="0">
                <a:solidFill>
                  <a:srgbClr val="006699"/>
                </a:solidFill>
              </a:rPr>
              <a:t>例題 </a:t>
            </a:r>
            <a:r>
              <a:rPr lang="en-US" altLang="zh-TW" sz="2400" dirty="0" smtClean="0">
                <a:solidFill>
                  <a:srgbClr val="006699"/>
                </a:solidFill>
              </a:rPr>
              <a:t>3.14</a:t>
            </a:r>
            <a:r>
              <a:rPr lang="zh-TW" altLang="en-US" sz="2400" dirty="0" smtClean="0">
                <a:solidFill>
                  <a:srgbClr val="006699"/>
                </a:solidFill>
              </a:rPr>
              <a:t>：</a:t>
            </a:r>
            <a:r>
              <a:rPr lang="zh-TW" altLang="en-US" sz="2400" dirty="0" smtClean="0"/>
              <a:t>衛保組提供馬老師其導師班學生體重的資料，</a:t>
            </a:r>
            <a:r>
              <a:rPr lang="en-US" altLang="zh-TW" sz="2400" dirty="0" smtClean="0"/>
              <a:t>25</a:t>
            </a:r>
            <a:r>
              <a:rPr lang="zh-TW" altLang="en-US" sz="2400" dirty="0" smtClean="0"/>
              <a:t>位女生平均體重為</a:t>
            </a:r>
            <a:r>
              <a:rPr lang="en-US" altLang="zh-TW" sz="2400" dirty="0" smtClean="0"/>
              <a:t>56</a:t>
            </a:r>
            <a:r>
              <a:rPr lang="zh-TW" altLang="en-US" sz="2400" dirty="0" smtClean="0"/>
              <a:t>公斤，標準差為</a:t>
            </a:r>
            <a:r>
              <a:rPr lang="en-US" altLang="zh-TW" sz="2400" dirty="0" smtClean="0"/>
              <a:t>2</a:t>
            </a:r>
            <a:r>
              <a:rPr lang="zh-TW" altLang="en-US" sz="2400" dirty="0" smtClean="0"/>
              <a:t>公斤。但馬老師發現該班僅有</a:t>
            </a:r>
            <a:r>
              <a:rPr lang="en-US" altLang="zh-TW" sz="2400" dirty="0" smtClean="0"/>
              <a:t>24</a:t>
            </a:r>
            <a:r>
              <a:rPr lang="zh-TW" altLang="en-US" sz="2400" dirty="0" smtClean="0"/>
              <a:t>位女生，經比對資料後發現其中一位體重</a:t>
            </a:r>
            <a:r>
              <a:rPr lang="en-US" altLang="zh-TW" sz="2400" dirty="0" smtClean="0"/>
              <a:t>64</a:t>
            </a:r>
            <a:r>
              <a:rPr lang="zh-TW" altLang="en-US" sz="2400" dirty="0" smtClean="0"/>
              <a:t>公斤是男生的體重。請替馬老師計算該班女生真實的平均體重與標準差。</a:t>
            </a:r>
            <a:r>
              <a:rPr lang="en-US" altLang="zh-TW" sz="2400" dirty="0" smtClean="0"/>
              <a:t>(</a:t>
            </a:r>
            <a:r>
              <a:rPr lang="zh-TW" altLang="en-US" sz="2400" dirty="0" smtClean="0"/>
              <a:t>母體資料</a:t>
            </a:r>
            <a:r>
              <a:rPr lang="en-US" altLang="zh-TW" sz="2400" dirty="0" smtClean="0"/>
              <a:t>)</a:t>
            </a:r>
            <a:endParaRPr lang="zh-TW" altLang="en-US" sz="2400" dirty="0" smtClean="0"/>
          </a:p>
        </p:txBody>
      </p:sp>
      <p:sp>
        <p:nvSpPr>
          <p:cNvPr id="25602"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25603" name="投影片編號版面配置區 5"/>
          <p:cNvSpPr>
            <a:spLocks noGrp="1"/>
          </p:cNvSpPr>
          <p:nvPr>
            <p:ph type="sldNum" sz="quarter" idx="12"/>
          </p:nvPr>
        </p:nvSpPr>
        <p:spPr>
          <a:noFill/>
        </p:spPr>
        <p:txBody>
          <a:bodyPr/>
          <a:lstStyle/>
          <a:p>
            <a:r>
              <a:rPr lang="en-US" altLang="zh-TW"/>
              <a:t>3-</a:t>
            </a:r>
            <a:fld id="{E12B7D15-9BAC-47A7-A729-0FEDFA24EF21}" type="slidenum">
              <a:rPr lang="en-US" altLang="zh-TW"/>
              <a:pPr/>
              <a:t>21</a:t>
            </a:fld>
            <a:endParaRPr lang="en-US" altLang="zh-TW"/>
          </a:p>
        </p:txBody>
      </p:sp>
      <p:sp>
        <p:nvSpPr>
          <p:cNvPr id="25606" name="AutoShape 4">
            <a:hlinkClick r:id="rId3" action="ppaction://hlinksldjump" highlightClick="1"/>
          </p:cNvPr>
          <p:cNvSpPr>
            <a:spLocks noChangeArrowheads="1"/>
          </p:cNvSpPr>
          <p:nvPr/>
        </p:nvSpPr>
        <p:spPr bwMode="auto">
          <a:xfrm>
            <a:off x="8459788" y="6208713"/>
            <a:ext cx="241300" cy="201612"/>
          </a:xfrm>
          <a:prstGeom prst="actionButtonBeginning">
            <a:avLst/>
          </a:prstGeom>
          <a:gradFill rotWithShape="1">
            <a:gsLst>
              <a:gs pos="0">
                <a:srgbClr val="DB4F03"/>
              </a:gs>
              <a:gs pos="50000">
                <a:srgbClr val="FFFFFF"/>
              </a:gs>
              <a:gs pos="100000">
                <a:srgbClr val="DB4F03"/>
              </a:gs>
            </a:gsLst>
            <a:lin ang="5400000" scaled="1"/>
          </a:gradFill>
          <a:ln w="9525">
            <a:noFill/>
            <a:miter lim="800000"/>
            <a:headEnd/>
            <a:tailEnd/>
          </a:ln>
        </p:spPr>
        <p:txBody>
          <a:bodyPr wrap="none" anchor="ctr"/>
          <a:lstStyle/>
          <a:p>
            <a:endParaRPr lang="zh-TW" altLang="en-US"/>
          </a:p>
        </p:txBody>
      </p:sp>
      <p:sp>
        <p:nvSpPr>
          <p:cNvPr id="25607" name="AutoShape 5">
            <a:hlinkClick r:id="" action="ppaction://hlinkshowjump?jump=nextslide" highlightClick="1"/>
          </p:cNvPr>
          <p:cNvSpPr>
            <a:spLocks noChangeArrowheads="1"/>
          </p:cNvSpPr>
          <p:nvPr/>
        </p:nvSpPr>
        <p:spPr bwMode="auto">
          <a:xfrm>
            <a:off x="8756650" y="6208713"/>
            <a:ext cx="241300" cy="201612"/>
          </a:xfrm>
          <a:prstGeom prst="actionButtonEnd">
            <a:avLst/>
          </a:prstGeom>
          <a:gradFill rotWithShape="1">
            <a:gsLst>
              <a:gs pos="0">
                <a:srgbClr val="0099FF"/>
              </a:gs>
              <a:gs pos="50000">
                <a:srgbClr val="FFFFFF"/>
              </a:gs>
              <a:gs pos="100000">
                <a:srgbClr val="0099FF"/>
              </a:gs>
            </a:gsLst>
            <a:lin ang="5400000" scaled="1"/>
          </a:gradFill>
          <a:ln w="9525">
            <a:noFill/>
            <a:miter lim="800000"/>
            <a:headEnd/>
            <a:tailEnd/>
          </a:ln>
        </p:spPr>
        <p:txBody>
          <a:bodyPr wrap="none" anchor="ctr"/>
          <a:lstStyle/>
          <a:p>
            <a:endParaRPr lang="zh-TW" altLang="en-US"/>
          </a:p>
        </p:txBody>
      </p:sp>
      <p:graphicFrame>
        <p:nvGraphicFramePr>
          <p:cNvPr id="49154" name="Object 2"/>
          <p:cNvGraphicFramePr>
            <a:graphicFrameLocks noChangeAspect="1"/>
          </p:cNvGraphicFramePr>
          <p:nvPr/>
        </p:nvGraphicFramePr>
        <p:xfrm>
          <a:off x="396436" y="2820670"/>
          <a:ext cx="8505825" cy="3172167"/>
        </p:xfrm>
        <a:graphic>
          <a:graphicData uri="http://schemas.openxmlformats.org/presentationml/2006/ole">
            <mc:AlternateContent xmlns:mc="http://schemas.openxmlformats.org/markup-compatibility/2006">
              <mc:Choice xmlns:v="urn:schemas-microsoft-com:vml" Requires="v">
                <p:oleObj spid="_x0000_s49155" name="Equation" r:id="rId4" imgW="5651280" imgH="2209680" progId="Equation.DSMT4">
                  <p:embed/>
                </p:oleObj>
              </mc:Choice>
              <mc:Fallback>
                <p:oleObj name="Equation" r:id="rId4" imgW="5651280" imgH="2209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436" y="2820670"/>
                        <a:ext cx="8505825" cy="317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3.3  </a:t>
            </a:r>
            <a:r>
              <a:rPr lang="zh-TW" altLang="en-US" dirty="0" smtClean="0"/>
              <a:t>平均數與標準差的應用</a:t>
            </a:r>
            <a:endParaRPr lang="zh-TW" altLang="en-US" dirty="0"/>
          </a:p>
        </p:txBody>
      </p:sp>
      <p:sp>
        <p:nvSpPr>
          <p:cNvPr id="3" name="內容版面配置區 2"/>
          <p:cNvSpPr>
            <a:spLocks noGrp="1"/>
          </p:cNvSpPr>
          <p:nvPr>
            <p:ph idx="1"/>
          </p:nvPr>
        </p:nvSpPr>
        <p:spPr/>
        <p:txBody>
          <a:bodyPr/>
          <a:lstStyle/>
          <a:p>
            <a:r>
              <a:rPr lang="zh-TW" altLang="en-US" dirty="0" smtClean="0"/>
              <a:t>將平均數與標準差結合起來應用，可提供資料描述與分析更多的方法</a:t>
            </a:r>
            <a:endParaRPr lang="en-US" altLang="zh-TW" dirty="0" smtClean="0"/>
          </a:p>
          <a:p>
            <a:pPr lvl="1">
              <a:buFont typeface="Wingdings" pitchFamily="2" charset="2"/>
              <a:buChar char="l"/>
            </a:pPr>
            <a:r>
              <a:rPr lang="zh-TW" altLang="en-US" dirty="0" smtClean="0"/>
              <a:t>變異係數</a:t>
            </a:r>
            <a:r>
              <a:rPr lang="en-US" altLang="zh-TW" dirty="0" smtClean="0"/>
              <a:t>(Coefficient of Variance)</a:t>
            </a:r>
          </a:p>
          <a:p>
            <a:pPr lvl="1">
              <a:buFont typeface="Wingdings" pitchFamily="2" charset="2"/>
              <a:buChar char="l"/>
            </a:pPr>
            <a:r>
              <a:rPr lang="en-US" altLang="zh-TW" dirty="0" smtClean="0"/>
              <a:t>Z</a:t>
            </a:r>
            <a:r>
              <a:rPr lang="zh-TW" altLang="en-US" dirty="0" smtClean="0"/>
              <a:t>分數</a:t>
            </a:r>
            <a:r>
              <a:rPr lang="en-US" altLang="zh-TW" dirty="0" smtClean="0"/>
              <a:t>(Z score)</a:t>
            </a:r>
          </a:p>
          <a:p>
            <a:pPr lvl="1">
              <a:buFont typeface="Wingdings" pitchFamily="2" charset="2"/>
              <a:buChar char="l"/>
            </a:pPr>
            <a:r>
              <a:rPr lang="zh-TW" altLang="en-US" sz="2800" dirty="0" smtClean="0"/>
              <a:t>柴比雪夫定理</a:t>
            </a:r>
            <a:r>
              <a:rPr lang="en-US" altLang="zh-TW" sz="2800" dirty="0" smtClean="0"/>
              <a:t>(</a:t>
            </a:r>
            <a:r>
              <a:rPr lang="en-US" altLang="zh-TW" sz="2800" dirty="0" err="1" smtClean="0"/>
              <a:t>Chebyshev</a:t>
            </a:r>
            <a:r>
              <a:rPr lang="en-US" altLang="zh-TW" sz="2800" dirty="0" smtClean="0"/>
              <a:t> Theorem)</a:t>
            </a:r>
          </a:p>
          <a:p>
            <a:pPr lvl="1">
              <a:buFont typeface="Wingdings" pitchFamily="2" charset="2"/>
              <a:buChar char="l"/>
            </a:pPr>
            <a:r>
              <a:rPr lang="zh-TW" altLang="en-US" sz="2800" dirty="0" smtClean="0"/>
              <a:t>經驗法則</a:t>
            </a:r>
            <a:endParaRPr lang="en-US" altLang="zh-TW" dirty="0" smtClean="0"/>
          </a:p>
          <a:p>
            <a:endParaRPr lang="zh-TW" altLang="en-US" dirty="0"/>
          </a:p>
        </p:txBody>
      </p:sp>
      <p:sp>
        <p:nvSpPr>
          <p:cNvPr id="4" name="日期版面配置區 3"/>
          <p:cNvSpPr>
            <a:spLocks noGrp="1"/>
          </p:cNvSpPr>
          <p:nvPr>
            <p:ph type="dt" sz="half" idx="11"/>
          </p:nvPr>
        </p:nvSpPr>
        <p:spPr/>
        <p:txBody>
          <a:bodyPr/>
          <a:lstStyle/>
          <a:p>
            <a:pPr>
              <a:defRPr/>
            </a:pPr>
            <a:r>
              <a:rPr lang="zh-TW" altLang="en-US" smtClean="0"/>
              <a:t>統計學導論   </a:t>
            </a:r>
            <a:r>
              <a:rPr lang="en-US" altLang="zh-TW" smtClean="0"/>
              <a:t>Chapter 3   </a:t>
            </a:r>
            <a:r>
              <a:rPr lang="zh-TW" altLang="en-US" smtClean="0"/>
              <a:t>敘述統計</a:t>
            </a:r>
            <a:r>
              <a:rPr lang="en-US" altLang="zh-TW" smtClean="0"/>
              <a:t>(II)</a:t>
            </a:r>
            <a:r>
              <a:rPr lang="en-US" altLang="zh-TW" smtClean="0">
                <a:cs typeface="Arial" charset="0"/>
              </a:rPr>
              <a:t>——</a:t>
            </a:r>
            <a:r>
              <a:rPr lang="zh-TW" altLang="en-US" smtClean="0">
                <a:cs typeface="Arial" charset="0"/>
              </a:rPr>
              <a:t>統計量數</a:t>
            </a:r>
            <a:endParaRPr lang="zh-TW" altLang="en-US">
              <a:cs typeface="Arial" charset="0"/>
            </a:endParaRPr>
          </a:p>
        </p:txBody>
      </p:sp>
      <p:sp>
        <p:nvSpPr>
          <p:cNvPr id="5" name="投影片編號版面配置區 4"/>
          <p:cNvSpPr>
            <a:spLocks noGrp="1"/>
          </p:cNvSpPr>
          <p:nvPr>
            <p:ph type="sldNum" sz="quarter" idx="12"/>
          </p:nvPr>
        </p:nvSpPr>
        <p:spPr/>
        <p:txBody>
          <a:bodyPr/>
          <a:lstStyle/>
          <a:p>
            <a:pPr>
              <a:defRPr/>
            </a:pPr>
            <a:r>
              <a:rPr lang="en-US" altLang="zh-TW" smtClean="0"/>
              <a:t>3-</a:t>
            </a:r>
            <a:fld id="{1F84231A-AE70-4758-BE63-CA50E6853041}" type="slidenum">
              <a:rPr lang="en-US" altLang="zh-TW" smtClean="0"/>
              <a:pPr>
                <a:defRPr/>
              </a:pPr>
              <a:t>22</a:t>
            </a:fld>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altLang="zh-TW" dirty="0" smtClean="0"/>
              <a:t>3.3.1  </a:t>
            </a:r>
            <a:r>
              <a:rPr lang="zh-TW" altLang="en-US" dirty="0" smtClean="0"/>
              <a:t>平均數與標準差的應用</a:t>
            </a:r>
            <a:r>
              <a:rPr lang="en-US" altLang="zh-TW" dirty="0" smtClean="0"/>
              <a:t>--</a:t>
            </a:r>
            <a:r>
              <a:rPr lang="zh-TW" altLang="en-US" dirty="0" smtClean="0"/>
              <a:t>變異係數</a:t>
            </a:r>
          </a:p>
        </p:txBody>
      </p:sp>
      <p:sp>
        <p:nvSpPr>
          <p:cNvPr id="26629" name="Rectangle 3"/>
          <p:cNvSpPr>
            <a:spLocks noGrp="1" noChangeArrowheads="1"/>
          </p:cNvSpPr>
          <p:nvPr>
            <p:ph idx="1"/>
          </p:nvPr>
        </p:nvSpPr>
        <p:spPr>
          <a:xfrm>
            <a:off x="457199" y="1357314"/>
            <a:ext cx="8363243" cy="1681308"/>
          </a:xfrm>
        </p:spPr>
        <p:txBody>
          <a:bodyPr/>
          <a:lstStyle/>
          <a:p>
            <a:pPr eaLnBrk="1" hangingPunct="1">
              <a:lnSpc>
                <a:spcPct val="100000"/>
              </a:lnSpc>
              <a:spcBef>
                <a:spcPts val="0"/>
              </a:spcBef>
            </a:pPr>
            <a:r>
              <a:rPr lang="zh-TW" altLang="en-US" sz="2400" dirty="0" smtClean="0"/>
              <a:t>變異係數</a:t>
            </a:r>
            <a:r>
              <a:rPr lang="en-US" altLang="zh-TW" sz="2400" dirty="0" smtClean="0"/>
              <a:t>(Coefficient of  variation</a:t>
            </a:r>
            <a:r>
              <a:rPr lang="zh-TW" altLang="en-US" sz="2400" dirty="0" smtClean="0"/>
              <a:t>，簡稱</a:t>
            </a:r>
            <a:r>
              <a:rPr lang="en-US" altLang="zh-TW" sz="2400" dirty="0" smtClean="0"/>
              <a:t>CV</a:t>
            </a:r>
            <a:r>
              <a:rPr lang="zh-TW" altLang="en-US" sz="2400" dirty="0" smtClean="0"/>
              <a:t>，是一種相對差異量數</a:t>
            </a:r>
            <a:r>
              <a:rPr lang="en-US" altLang="zh-TW" sz="2400" dirty="0" smtClean="0"/>
              <a:t>)</a:t>
            </a:r>
            <a:r>
              <a:rPr lang="zh-TW" altLang="en-US" sz="2400" dirty="0" smtClean="0"/>
              <a:t>，一種</a:t>
            </a:r>
            <a:r>
              <a:rPr lang="zh-TW" altLang="en-US" sz="2400" dirty="0" smtClean="0">
                <a:ea typeface="標楷體" pitchFamily="65" charset="-120"/>
              </a:rPr>
              <a:t>無單位的係數，</a:t>
            </a:r>
            <a:r>
              <a:rPr lang="zh-TW" altLang="en-US" sz="2400" dirty="0" smtClean="0"/>
              <a:t>適用於</a:t>
            </a:r>
            <a:endParaRPr lang="en-US" altLang="zh-TW" sz="2400" dirty="0" smtClean="0"/>
          </a:p>
          <a:p>
            <a:pPr lvl="1">
              <a:lnSpc>
                <a:spcPct val="100000"/>
              </a:lnSpc>
              <a:spcBef>
                <a:spcPts val="0"/>
              </a:spcBef>
            </a:pPr>
            <a:r>
              <a:rPr lang="zh-TW" altLang="en-US" sz="2400" dirty="0" smtClean="0"/>
              <a:t>當單位不同的兩組或兩組以上的資料欲比較分散程度時 </a:t>
            </a:r>
          </a:p>
          <a:p>
            <a:pPr lvl="1">
              <a:lnSpc>
                <a:spcPct val="100000"/>
              </a:lnSpc>
              <a:spcBef>
                <a:spcPts val="0"/>
              </a:spcBef>
            </a:pPr>
            <a:r>
              <a:rPr lang="zh-TW" altLang="en-US" sz="2400" dirty="0" smtClean="0"/>
              <a:t>當單位相同但數值相差懸殊的資料欲比較分散程度時 </a:t>
            </a:r>
          </a:p>
          <a:p>
            <a:pPr eaLnBrk="1" hangingPunct="1">
              <a:lnSpc>
                <a:spcPct val="100000"/>
              </a:lnSpc>
              <a:spcBef>
                <a:spcPts val="0"/>
              </a:spcBef>
            </a:pPr>
            <a:endParaRPr lang="zh-TW" altLang="en-US" sz="2400" dirty="0" smtClean="0"/>
          </a:p>
          <a:p>
            <a:pPr eaLnBrk="1" hangingPunct="1">
              <a:lnSpc>
                <a:spcPct val="100000"/>
              </a:lnSpc>
              <a:spcBef>
                <a:spcPts val="0"/>
              </a:spcBef>
            </a:pPr>
            <a:endParaRPr lang="en-US" altLang="zh-TW" sz="2400" dirty="0" smtClean="0">
              <a:solidFill>
                <a:srgbClr val="006699"/>
              </a:solidFill>
            </a:endParaRPr>
          </a:p>
        </p:txBody>
      </p:sp>
      <p:sp>
        <p:nvSpPr>
          <p:cNvPr id="26626"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26627" name="投影片編號版面配置區 5"/>
          <p:cNvSpPr>
            <a:spLocks noGrp="1"/>
          </p:cNvSpPr>
          <p:nvPr>
            <p:ph type="sldNum" sz="quarter" idx="12"/>
          </p:nvPr>
        </p:nvSpPr>
        <p:spPr>
          <a:noFill/>
        </p:spPr>
        <p:txBody>
          <a:bodyPr/>
          <a:lstStyle/>
          <a:p>
            <a:r>
              <a:rPr lang="en-US" altLang="zh-TW"/>
              <a:t>3-</a:t>
            </a:r>
            <a:fld id="{FAB7E6CE-DC91-4F70-936D-34BD2700154D}" type="slidenum">
              <a:rPr lang="en-US" altLang="zh-TW"/>
              <a:pPr/>
              <a:t>23</a:t>
            </a:fld>
            <a:endParaRPr lang="en-US" altLang="zh-TW"/>
          </a:p>
        </p:txBody>
      </p:sp>
      <p:pic>
        <p:nvPicPr>
          <p:cNvPr id="26630" name="Picture 4"/>
          <p:cNvPicPr>
            <a:picLocks noChangeAspect="1" noChangeArrowheads="1"/>
          </p:cNvPicPr>
          <p:nvPr/>
        </p:nvPicPr>
        <p:blipFill>
          <a:blip r:embed="rId2" cstate="print"/>
          <a:srcRect/>
          <a:stretch>
            <a:fillRect/>
          </a:stretch>
        </p:blipFill>
        <p:spPr bwMode="auto">
          <a:xfrm>
            <a:off x="922119" y="3249758"/>
            <a:ext cx="6381750" cy="79057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26631" name="Text Box 5"/>
          <p:cNvSpPr txBox="1">
            <a:spLocks noChangeArrowheads="1"/>
          </p:cNvSpPr>
          <p:nvPr/>
        </p:nvSpPr>
        <p:spPr bwMode="auto">
          <a:xfrm>
            <a:off x="7561336" y="3246047"/>
            <a:ext cx="1008062" cy="488950"/>
          </a:xfrm>
          <a:prstGeom prst="rect">
            <a:avLst/>
          </a:prstGeom>
          <a:noFill/>
          <a:ln w="9525">
            <a:noFill/>
            <a:miter lim="800000"/>
            <a:headEnd/>
            <a:tailEnd/>
          </a:ln>
        </p:spPr>
        <p:txBody>
          <a:bodyPr wrap="none">
            <a:spAutoFit/>
          </a:bodyPr>
          <a:lstStyle/>
          <a:p>
            <a:r>
              <a:rPr lang="en-US" altLang="zh-TW" sz="2600" dirty="0">
                <a:latin typeface="Times New Roman" pitchFamily="18" charset="0"/>
              </a:rPr>
              <a:t>(3-13)</a:t>
            </a:r>
            <a:endParaRPr lang="en-US" altLang="zh-TW" dirty="0"/>
          </a:p>
        </p:txBody>
      </p:sp>
      <p:sp>
        <p:nvSpPr>
          <p:cNvPr id="26632" name="Rectangle 7"/>
          <p:cNvSpPr>
            <a:spLocks noChangeArrowheads="1"/>
          </p:cNvSpPr>
          <p:nvPr/>
        </p:nvSpPr>
        <p:spPr bwMode="auto">
          <a:xfrm>
            <a:off x="619125" y="3319463"/>
            <a:ext cx="1666875" cy="449262"/>
          </a:xfrm>
          <a:prstGeom prst="rect">
            <a:avLst/>
          </a:prstGeom>
          <a:noFill/>
          <a:ln w="9525">
            <a:noFill/>
            <a:miter lim="800000"/>
            <a:headEnd/>
            <a:tailEnd/>
          </a:ln>
        </p:spPr>
        <p:txBody>
          <a:bodyPr anchor="ctr"/>
          <a:lstStyle/>
          <a:p>
            <a:endParaRPr lang="en-US" altLang="zh-TW" sz="2600" b="1" dirty="0">
              <a:solidFill>
                <a:srgbClr val="006699"/>
              </a:solidFill>
              <a:latin typeface="Times New Roman" pitchFamily="18" charset="0"/>
              <a:ea typeface="標楷體" pitchFamily="65" charset="-120"/>
            </a:endParaRPr>
          </a:p>
        </p:txBody>
      </p:sp>
      <p:sp>
        <p:nvSpPr>
          <p:cNvPr id="26633" name="Text Box 8"/>
          <p:cNvSpPr txBox="1">
            <a:spLocks noChangeArrowheads="1"/>
          </p:cNvSpPr>
          <p:nvPr/>
        </p:nvSpPr>
        <p:spPr bwMode="auto">
          <a:xfrm>
            <a:off x="452216" y="4229245"/>
            <a:ext cx="8220075" cy="1169038"/>
          </a:xfrm>
          <a:prstGeom prst="rect">
            <a:avLst/>
          </a:prstGeom>
          <a:noFill/>
          <a:ln w="38100">
            <a:solidFill>
              <a:srgbClr val="006699"/>
            </a:solidFill>
            <a:miter lim="800000"/>
            <a:headEnd/>
            <a:tailEnd/>
          </a:ln>
        </p:spPr>
        <p:txBody>
          <a:bodyPr wrap="square">
            <a:spAutoFit/>
          </a:bodyPr>
          <a:lstStyle/>
          <a:p>
            <a:pPr>
              <a:lnSpc>
                <a:spcPct val="120000"/>
              </a:lnSpc>
              <a:spcBef>
                <a:spcPct val="20000"/>
              </a:spcBef>
            </a:pPr>
            <a:r>
              <a:rPr lang="zh-TW" altLang="en-US" sz="2000" b="1" dirty="0" smtClean="0">
                <a:solidFill>
                  <a:srgbClr val="006699"/>
                </a:solidFill>
                <a:latin typeface="Times New Roman" pitchFamily="18" charset="0"/>
                <a:ea typeface="標楷體" pitchFamily="65" charset="-120"/>
              </a:rPr>
              <a:t>例題 </a:t>
            </a:r>
            <a:r>
              <a:rPr lang="en-US" altLang="zh-TW" sz="2000" b="1" dirty="0" smtClean="0">
                <a:solidFill>
                  <a:srgbClr val="006699"/>
                </a:solidFill>
                <a:latin typeface="Times New Roman" pitchFamily="18" charset="0"/>
                <a:ea typeface="標楷體" pitchFamily="65" charset="-120"/>
              </a:rPr>
              <a:t>3.15</a:t>
            </a:r>
            <a:r>
              <a:rPr lang="zh-TW" altLang="en-US" sz="2000" dirty="0" smtClean="0">
                <a:solidFill>
                  <a:srgbClr val="006699"/>
                </a:solidFill>
              </a:rPr>
              <a:t> ：</a:t>
            </a:r>
            <a:r>
              <a:rPr lang="zh-TW" altLang="en-US" sz="2000" b="1" dirty="0" smtClean="0">
                <a:latin typeface="Times New Roman" pitchFamily="18" charset="0"/>
                <a:ea typeface="標楷體" pitchFamily="65" charset="-120"/>
              </a:rPr>
              <a:t>某</a:t>
            </a:r>
            <a:r>
              <a:rPr lang="zh-TW" altLang="en-US" sz="2000" b="1" dirty="0">
                <a:latin typeface="Times New Roman" pitchFamily="18" charset="0"/>
                <a:ea typeface="標楷體" pitchFamily="65" charset="-120"/>
              </a:rPr>
              <a:t>家庭企業有二部機器生產鐵釘，</a:t>
            </a:r>
            <a:r>
              <a:rPr lang="en-US" altLang="zh-TW" sz="2000" b="1" i="1" dirty="0">
                <a:latin typeface="Times New Roman" pitchFamily="18" charset="0"/>
                <a:ea typeface="標楷體" pitchFamily="65" charset="-120"/>
              </a:rPr>
              <a:t>A</a:t>
            </a:r>
            <a:r>
              <a:rPr lang="zh-TW" altLang="en-US" sz="2000" b="1" dirty="0">
                <a:latin typeface="Times New Roman" pitchFamily="18" charset="0"/>
                <a:ea typeface="標楷體" pitchFamily="65" charset="-120"/>
              </a:rPr>
              <a:t>機器生產的鐵釘平均重量為</a:t>
            </a:r>
            <a:r>
              <a:rPr lang="en-US" altLang="zh-TW" sz="2000" b="1" dirty="0">
                <a:latin typeface="Times New Roman" pitchFamily="18" charset="0"/>
                <a:ea typeface="標楷體" pitchFamily="65" charset="-120"/>
              </a:rPr>
              <a:t>120</a:t>
            </a:r>
            <a:r>
              <a:rPr lang="zh-TW" altLang="en-US" sz="2000" b="1" dirty="0">
                <a:latin typeface="Times New Roman" pitchFamily="18" charset="0"/>
                <a:ea typeface="標楷體" pitchFamily="65" charset="-120"/>
              </a:rPr>
              <a:t>公克，標準差為</a:t>
            </a:r>
            <a:r>
              <a:rPr lang="en-US" altLang="zh-TW" sz="2000" b="1" dirty="0">
                <a:latin typeface="Times New Roman" pitchFamily="18" charset="0"/>
                <a:ea typeface="標楷體" pitchFamily="65" charset="-120"/>
              </a:rPr>
              <a:t>6</a:t>
            </a:r>
            <a:r>
              <a:rPr lang="zh-TW" altLang="en-US" sz="2000" b="1" dirty="0">
                <a:latin typeface="Times New Roman" pitchFamily="18" charset="0"/>
                <a:ea typeface="標楷體" pitchFamily="65" charset="-120"/>
              </a:rPr>
              <a:t>公克；</a:t>
            </a:r>
            <a:r>
              <a:rPr lang="en-US" altLang="zh-TW" sz="2000" b="1" i="1" dirty="0">
                <a:latin typeface="Times New Roman" pitchFamily="18" charset="0"/>
                <a:ea typeface="標楷體" pitchFamily="65" charset="-120"/>
              </a:rPr>
              <a:t>B</a:t>
            </a:r>
            <a:r>
              <a:rPr lang="zh-TW" altLang="en-US" sz="2000" b="1" dirty="0">
                <a:latin typeface="Times New Roman" pitchFamily="18" charset="0"/>
                <a:ea typeface="標楷體" pitchFamily="65" charset="-120"/>
              </a:rPr>
              <a:t>機器生產的鐵釘的平均重量為</a:t>
            </a:r>
            <a:r>
              <a:rPr lang="en-US" altLang="zh-TW" sz="2000" b="1" dirty="0">
                <a:latin typeface="Times New Roman" pitchFamily="18" charset="0"/>
                <a:ea typeface="標楷體" pitchFamily="65" charset="-120"/>
              </a:rPr>
              <a:t>80</a:t>
            </a:r>
            <a:r>
              <a:rPr lang="zh-TW" altLang="en-US" sz="2000" b="1" dirty="0">
                <a:latin typeface="Times New Roman" pitchFamily="18" charset="0"/>
                <a:ea typeface="標楷體" pitchFamily="65" charset="-120"/>
              </a:rPr>
              <a:t>公克，標準差為</a:t>
            </a:r>
            <a:r>
              <a:rPr lang="en-US" altLang="zh-TW" sz="2000" b="1" dirty="0">
                <a:latin typeface="Times New Roman" pitchFamily="18" charset="0"/>
                <a:ea typeface="標楷體" pitchFamily="65" charset="-120"/>
              </a:rPr>
              <a:t>5</a:t>
            </a:r>
            <a:r>
              <a:rPr lang="zh-TW" altLang="en-US" sz="2000" b="1" dirty="0">
                <a:latin typeface="Times New Roman" pitchFamily="18" charset="0"/>
                <a:ea typeface="標楷體" pitchFamily="65" charset="-120"/>
              </a:rPr>
              <a:t>公克。試比較這二部機器何者所生產的鐵釘重量差異較大？</a:t>
            </a:r>
          </a:p>
        </p:txBody>
      </p:sp>
      <p:sp>
        <p:nvSpPr>
          <p:cNvPr id="10" name="Text Box 8"/>
          <p:cNvSpPr txBox="1">
            <a:spLocks noChangeArrowheads="1"/>
          </p:cNvSpPr>
          <p:nvPr/>
        </p:nvSpPr>
        <p:spPr bwMode="auto">
          <a:xfrm>
            <a:off x="478302" y="5565677"/>
            <a:ext cx="8151786" cy="4616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20000"/>
              </a:lnSpc>
              <a:spcBef>
                <a:spcPct val="20000"/>
              </a:spcBef>
            </a:pPr>
            <a:r>
              <a:rPr lang="zh-TW" altLang="en-US" sz="2000" b="1" dirty="0" smtClean="0">
                <a:latin typeface="Times New Roman" pitchFamily="18" charset="0"/>
                <a:ea typeface="標楷體" pitchFamily="65" charset="-120"/>
              </a:rPr>
              <a:t>解：</a:t>
            </a:r>
            <a:endParaRPr lang="en-US" altLang="zh-TW" sz="20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altLang="zh-TW" dirty="0" smtClean="0"/>
              <a:t>3.3.2  </a:t>
            </a:r>
            <a:r>
              <a:rPr lang="zh-TW" altLang="en-US" dirty="0" smtClean="0"/>
              <a:t>平均數與標準差的應用</a:t>
            </a:r>
            <a:r>
              <a:rPr lang="en-US" altLang="zh-TW" dirty="0" smtClean="0"/>
              <a:t>-- </a:t>
            </a:r>
            <a:r>
              <a:rPr lang="en-US" altLang="zh-TW" i="1" dirty="0" smtClean="0"/>
              <a:t>Z</a:t>
            </a:r>
            <a:r>
              <a:rPr lang="zh-TW" altLang="en-US" dirty="0" smtClean="0"/>
              <a:t>分數</a:t>
            </a:r>
          </a:p>
        </p:txBody>
      </p:sp>
      <p:sp>
        <p:nvSpPr>
          <p:cNvPr id="27650"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27651" name="投影片編號版面配置區 5"/>
          <p:cNvSpPr>
            <a:spLocks noGrp="1"/>
          </p:cNvSpPr>
          <p:nvPr>
            <p:ph type="sldNum" sz="quarter" idx="12"/>
          </p:nvPr>
        </p:nvSpPr>
        <p:spPr>
          <a:noFill/>
        </p:spPr>
        <p:txBody>
          <a:bodyPr/>
          <a:lstStyle/>
          <a:p>
            <a:r>
              <a:rPr lang="en-US" altLang="zh-TW"/>
              <a:t>3-</a:t>
            </a:r>
            <a:fld id="{C810ED5F-9872-45A6-A89E-DFF56D3A0BDC}" type="slidenum">
              <a:rPr lang="en-US" altLang="zh-TW"/>
              <a:pPr/>
              <a:t>24</a:t>
            </a:fld>
            <a:endParaRPr lang="en-US" altLang="zh-TW"/>
          </a:p>
        </p:txBody>
      </p:sp>
      <p:pic>
        <p:nvPicPr>
          <p:cNvPr id="27653" name="Picture 4"/>
          <p:cNvPicPr>
            <a:picLocks noChangeAspect="1" noChangeArrowheads="1"/>
          </p:cNvPicPr>
          <p:nvPr/>
        </p:nvPicPr>
        <p:blipFill>
          <a:blip r:embed="rId2" cstate="print"/>
          <a:srcRect/>
          <a:stretch>
            <a:fillRect/>
          </a:stretch>
        </p:blipFill>
        <p:spPr bwMode="auto">
          <a:xfrm>
            <a:off x="943903" y="3896530"/>
            <a:ext cx="4419600" cy="2209800"/>
          </a:xfrm>
          <a:prstGeom prst="rect">
            <a:avLst/>
          </a:prstGeom>
          <a:noFill/>
          <a:ln w="9525">
            <a:noFill/>
            <a:miter lim="800000"/>
            <a:headEnd/>
            <a:tailEnd/>
          </a:ln>
        </p:spPr>
      </p:pic>
      <p:sp>
        <p:nvSpPr>
          <p:cNvPr id="27654" name="Text Box 5"/>
          <p:cNvSpPr txBox="1">
            <a:spLocks noChangeArrowheads="1"/>
          </p:cNvSpPr>
          <p:nvPr/>
        </p:nvSpPr>
        <p:spPr bwMode="auto">
          <a:xfrm>
            <a:off x="6262883" y="4809685"/>
            <a:ext cx="1008062" cy="488950"/>
          </a:xfrm>
          <a:prstGeom prst="rect">
            <a:avLst/>
          </a:prstGeom>
          <a:noFill/>
          <a:ln w="9525">
            <a:noFill/>
            <a:miter lim="800000"/>
            <a:headEnd/>
            <a:tailEnd/>
          </a:ln>
        </p:spPr>
        <p:txBody>
          <a:bodyPr wrap="none">
            <a:spAutoFit/>
          </a:bodyPr>
          <a:lstStyle/>
          <a:p>
            <a:r>
              <a:rPr lang="en-US" altLang="zh-TW" sz="2600" dirty="0">
                <a:latin typeface="Times New Roman" pitchFamily="18" charset="0"/>
              </a:rPr>
              <a:t>(3-14)</a:t>
            </a:r>
            <a:endParaRPr lang="en-US" altLang="zh-TW" dirty="0"/>
          </a:p>
        </p:txBody>
      </p:sp>
      <p:sp>
        <p:nvSpPr>
          <p:cNvPr id="7" name="Rectangle 3"/>
          <p:cNvSpPr>
            <a:spLocks noGrp="1" noChangeArrowheads="1"/>
          </p:cNvSpPr>
          <p:nvPr>
            <p:ph idx="1"/>
          </p:nvPr>
        </p:nvSpPr>
        <p:spPr>
          <a:xfrm>
            <a:off x="457200" y="1286975"/>
            <a:ext cx="8278837" cy="2328421"/>
          </a:xfrm>
        </p:spPr>
        <p:txBody>
          <a:bodyPr/>
          <a:lstStyle/>
          <a:p>
            <a:pPr marL="266700" indent="-266700" eaLnBrk="1" hangingPunct="1">
              <a:lnSpc>
                <a:spcPct val="100000"/>
              </a:lnSpc>
              <a:spcBef>
                <a:spcPts val="0"/>
              </a:spcBef>
            </a:pPr>
            <a:r>
              <a:rPr lang="zh-TW" altLang="en-US" sz="2400" dirty="0" smtClean="0"/>
              <a:t> </a:t>
            </a:r>
            <a:r>
              <a:rPr lang="en-US" altLang="zh-TW" sz="2400" dirty="0" smtClean="0"/>
              <a:t>Z</a:t>
            </a:r>
            <a:r>
              <a:rPr lang="zh-TW" altLang="en-US" sz="2400" dirty="0" smtClean="0"/>
              <a:t>分數是透過平均數與標準差的結合，可決定一組資料之各觀測值的相對位置。</a:t>
            </a:r>
            <a:endParaRPr lang="en-US" altLang="zh-TW" sz="2400" dirty="0" smtClean="0"/>
          </a:p>
          <a:p>
            <a:pPr marL="266700" indent="-266700" eaLnBrk="1" hangingPunct="1">
              <a:lnSpc>
                <a:spcPct val="100000"/>
              </a:lnSpc>
              <a:spcBef>
                <a:spcPts val="0"/>
              </a:spcBef>
            </a:pPr>
            <a:r>
              <a:rPr lang="zh-TW" altLang="en-US" sz="2400" dirty="0" smtClean="0"/>
              <a:t> </a:t>
            </a:r>
            <a:r>
              <a:rPr lang="en-US" altLang="zh-TW" sz="2400" dirty="0" smtClean="0"/>
              <a:t>Z</a:t>
            </a:r>
            <a:r>
              <a:rPr lang="zh-TW" altLang="en-US" sz="2400" dirty="0" smtClean="0"/>
              <a:t>分數又稱標準化值</a:t>
            </a:r>
            <a:r>
              <a:rPr lang="en-US" altLang="zh-TW" sz="2400" dirty="0" smtClean="0"/>
              <a:t>(Standardized value) </a:t>
            </a:r>
            <a:r>
              <a:rPr lang="zh-TW" altLang="en-US" sz="2400" dirty="0" smtClean="0"/>
              <a:t>，表示某觀測值</a:t>
            </a:r>
            <a:r>
              <a:rPr lang="en-US" altLang="zh-TW" sz="2400" dirty="0" smtClean="0"/>
              <a:t>x</a:t>
            </a:r>
            <a:r>
              <a:rPr lang="zh-TW" altLang="en-US" sz="2400" dirty="0" smtClean="0"/>
              <a:t>與平均數的距離有幾個標準差。</a:t>
            </a:r>
            <a:endParaRPr lang="en-US" altLang="zh-TW" sz="2400" dirty="0" smtClean="0"/>
          </a:p>
          <a:p>
            <a:pPr lvl="1" eaLnBrk="1" hangingPunct="1">
              <a:lnSpc>
                <a:spcPct val="100000"/>
              </a:lnSpc>
              <a:spcBef>
                <a:spcPts val="0"/>
              </a:spcBef>
            </a:pPr>
            <a:r>
              <a:rPr lang="zh-TW" altLang="en-US" sz="2400" dirty="0" smtClean="0"/>
              <a:t>若</a:t>
            </a:r>
            <a:r>
              <a:rPr lang="en-US" altLang="zh-TW" sz="2400" dirty="0" smtClean="0"/>
              <a:t>z</a:t>
            </a:r>
            <a:r>
              <a:rPr lang="en-US" altLang="zh-TW" sz="2400" baseline="-25000" dirty="0" smtClean="0"/>
              <a:t>1</a:t>
            </a:r>
            <a:r>
              <a:rPr lang="en-US" altLang="zh-TW" sz="2400" dirty="0" smtClean="0"/>
              <a:t>=1.2</a:t>
            </a:r>
            <a:r>
              <a:rPr lang="zh-TW" altLang="en-US" sz="2400" dirty="0" smtClean="0"/>
              <a:t>，表此觀測值在平均數右邊</a:t>
            </a:r>
            <a:r>
              <a:rPr lang="en-US" altLang="zh-TW" sz="2400" dirty="0" smtClean="0"/>
              <a:t>1.2</a:t>
            </a:r>
            <a:r>
              <a:rPr lang="zh-TW" altLang="en-US" sz="2400" dirty="0" smtClean="0"/>
              <a:t>倍標準差。</a:t>
            </a:r>
            <a:endParaRPr lang="en-US" altLang="zh-TW" sz="2400" dirty="0" smtClean="0"/>
          </a:p>
          <a:p>
            <a:pPr lvl="1" eaLnBrk="1" hangingPunct="1">
              <a:lnSpc>
                <a:spcPct val="100000"/>
              </a:lnSpc>
              <a:spcBef>
                <a:spcPts val="0"/>
              </a:spcBef>
            </a:pPr>
            <a:r>
              <a:rPr lang="zh-TW" altLang="en-US" sz="2400" dirty="0" smtClean="0"/>
              <a:t>若</a:t>
            </a:r>
            <a:r>
              <a:rPr lang="en-US" altLang="zh-TW" sz="2400" dirty="0" smtClean="0"/>
              <a:t>z</a:t>
            </a:r>
            <a:r>
              <a:rPr lang="en-US" altLang="zh-TW" sz="2400" baseline="-25000" dirty="0" smtClean="0"/>
              <a:t>2</a:t>
            </a:r>
            <a:r>
              <a:rPr lang="en-US" altLang="zh-TW" sz="2400" dirty="0" smtClean="0"/>
              <a:t>=-0.5</a:t>
            </a:r>
            <a:r>
              <a:rPr lang="zh-TW" altLang="en-US" sz="2400" dirty="0" smtClean="0"/>
              <a:t>，表此觀測值在平均數左邊</a:t>
            </a:r>
            <a:r>
              <a:rPr lang="en-US" altLang="zh-TW" sz="2400" dirty="0" smtClean="0"/>
              <a:t>0.5</a:t>
            </a:r>
            <a:r>
              <a:rPr lang="zh-TW" altLang="en-US" sz="2400" dirty="0" smtClean="0"/>
              <a:t>倍標準差。</a:t>
            </a:r>
            <a:endParaRPr lang="en-US" altLang="zh-TW" sz="2400" dirty="0" smtClean="0">
              <a:solidFill>
                <a:srgbClr val="0066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429064" y="193432"/>
            <a:ext cx="8229600" cy="2971800"/>
          </a:xfrm>
          <a:ln w="38100">
            <a:solidFill>
              <a:srgbClr val="006699"/>
            </a:solidFill>
          </a:ln>
        </p:spPr>
        <p:txBody>
          <a:bodyPr/>
          <a:lstStyle/>
          <a:p>
            <a:pPr marL="0" indent="0" eaLnBrk="1" hangingPunct="1">
              <a:lnSpc>
                <a:spcPct val="100000"/>
              </a:lnSpc>
              <a:spcBef>
                <a:spcPts val="0"/>
              </a:spcBef>
              <a:buFontTx/>
              <a:buNone/>
            </a:pPr>
            <a:r>
              <a:rPr lang="zh-TW" altLang="en-US" sz="2400" dirty="0" smtClean="0">
                <a:solidFill>
                  <a:srgbClr val="006699"/>
                </a:solidFill>
              </a:rPr>
              <a:t>例題 </a:t>
            </a:r>
            <a:r>
              <a:rPr lang="en-US" altLang="zh-TW" sz="2400" dirty="0" smtClean="0">
                <a:solidFill>
                  <a:srgbClr val="006699"/>
                </a:solidFill>
              </a:rPr>
              <a:t>3.16</a:t>
            </a:r>
            <a:r>
              <a:rPr lang="zh-TW" altLang="en-US" sz="2400" dirty="0" smtClean="0">
                <a:solidFill>
                  <a:srgbClr val="006699"/>
                </a:solidFill>
              </a:rPr>
              <a:t> ：</a:t>
            </a:r>
            <a:r>
              <a:rPr lang="zh-TW" altLang="en-US" sz="2400" dirty="0" smtClean="0"/>
              <a:t>假定某班有</a:t>
            </a:r>
            <a:r>
              <a:rPr lang="en-US" altLang="zh-TW" sz="2400" dirty="0" smtClean="0"/>
              <a:t>10</a:t>
            </a:r>
            <a:r>
              <a:rPr lang="zh-TW" altLang="en-US" sz="2400" dirty="0" smtClean="0"/>
              <a:t>位學生，其統計學期中與期末考成績如下表所示：</a:t>
            </a:r>
          </a:p>
          <a:p>
            <a:pPr marL="876300" lvl="1" indent="-419100" eaLnBrk="1" hangingPunct="1">
              <a:lnSpc>
                <a:spcPct val="100000"/>
              </a:lnSpc>
              <a:spcBef>
                <a:spcPts val="0"/>
              </a:spcBef>
              <a:buFontTx/>
              <a:buNone/>
              <a:tabLst>
                <a:tab pos="811213" algn="l"/>
              </a:tabLst>
            </a:pPr>
            <a:r>
              <a:rPr lang="en-US" altLang="zh-TW" sz="2400" dirty="0" smtClean="0"/>
              <a:t>(a)</a:t>
            </a:r>
            <a:r>
              <a:rPr lang="zh-TW" altLang="en-US" sz="2400" dirty="0" smtClean="0"/>
              <a:t>請計算其中</a:t>
            </a:r>
            <a:r>
              <a:rPr lang="en-US" altLang="zh-TW" sz="2400" dirty="0" smtClean="0"/>
              <a:t>A</a:t>
            </a:r>
            <a:r>
              <a:rPr lang="zh-TW" altLang="en-US" sz="2400" dirty="0" smtClean="0"/>
              <a:t>、</a:t>
            </a:r>
            <a:r>
              <a:rPr lang="en-US" altLang="zh-TW" sz="2400" dirty="0" smtClean="0"/>
              <a:t>B</a:t>
            </a:r>
            <a:r>
              <a:rPr lang="zh-TW" altLang="en-US" sz="2400" dirty="0" smtClean="0"/>
              <a:t>、</a:t>
            </a:r>
            <a:r>
              <a:rPr lang="en-US" altLang="zh-TW" sz="2400" dirty="0" smtClean="0"/>
              <a:t>C</a:t>
            </a:r>
            <a:r>
              <a:rPr lang="zh-TW" altLang="en-US" sz="2400" dirty="0" smtClean="0"/>
              <a:t>三位學生之各次考試成績的</a:t>
            </a:r>
            <a:r>
              <a:rPr lang="en-US" altLang="zh-TW" sz="2400" i="1" dirty="0" smtClean="0"/>
              <a:t>Z</a:t>
            </a:r>
            <a:r>
              <a:rPr lang="zh-TW" altLang="en-US" sz="2400" dirty="0" smtClean="0"/>
              <a:t>分數。</a:t>
            </a:r>
          </a:p>
          <a:p>
            <a:pPr marL="876300" lvl="1" indent="-419100" eaLnBrk="1" hangingPunct="1">
              <a:lnSpc>
                <a:spcPct val="100000"/>
              </a:lnSpc>
              <a:spcBef>
                <a:spcPts val="0"/>
              </a:spcBef>
              <a:buFontTx/>
              <a:buNone/>
              <a:tabLst>
                <a:tab pos="811213" algn="l"/>
              </a:tabLst>
            </a:pPr>
            <a:r>
              <a:rPr lang="en-US" altLang="zh-TW" sz="2400" dirty="0" smtClean="0"/>
              <a:t>(b)</a:t>
            </a:r>
            <a:r>
              <a:rPr lang="zh-TW" altLang="en-US" sz="2400" dirty="0" smtClean="0"/>
              <a:t>請問</a:t>
            </a:r>
            <a:r>
              <a:rPr lang="en-US" altLang="zh-TW" sz="2400" i="1" dirty="0" smtClean="0"/>
              <a:t>A</a:t>
            </a:r>
            <a:r>
              <a:rPr lang="zh-TW" altLang="en-US" sz="2400" dirty="0" smtClean="0"/>
              <a:t>學生的期末成績就全班而言，是否進步了？ </a:t>
            </a:r>
          </a:p>
          <a:p>
            <a:pPr marL="876300" lvl="1" indent="-419100" eaLnBrk="1" hangingPunct="1">
              <a:lnSpc>
                <a:spcPct val="100000"/>
              </a:lnSpc>
              <a:spcBef>
                <a:spcPts val="0"/>
              </a:spcBef>
              <a:tabLst>
                <a:tab pos="811213" algn="l"/>
              </a:tabLst>
            </a:pPr>
            <a:endParaRPr lang="en-US" altLang="zh-TW" sz="2400" dirty="0" smtClean="0"/>
          </a:p>
        </p:txBody>
      </p:sp>
      <p:sp>
        <p:nvSpPr>
          <p:cNvPr id="28674"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28675" name="投影片編號版面配置區 5"/>
          <p:cNvSpPr>
            <a:spLocks noGrp="1"/>
          </p:cNvSpPr>
          <p:nvPr>
            <p:ph type="sldNum" sz="quarter" idx="12"/>
          </p:nvPr>
        </p:nvSpPr>
        <p:spPr>
          <a:noFill/>
        </p:spPr>
        <p:txBody>
          <a:bodyPr/>
          <a:lstStyle/>
          <a:p>
            <a:r>
              <a:rPr lang="en-US" altLang="zh-TW"/>
              <a:t>3-</a:t>
            </a:r>
            <a:fld id="{A23842A9-0316-44A3-A3A5-0C744049490D}" type="slidenum">
              <a:rPr lang="en-US" altLang="zh-TW"/>
              <a:pPr/>
              <a:t>25</a:t>
            </a:fld>
            <a:endParaRPr lang="en-US" altLang="zh-TW"/>
          </a:p>
        </p:txBody>
      </p:sp>
      <p:pic>
        <p:nvPicPr>
          <p:cNvPr id="28678" name="Picture 4"/>
          <p:cNvPicPr>
            <a:picLocks noChangeAspect="1" noChangeArrowheads="1"/>
          </p:cNvPicPr>
          <p:nvPr/>
        </p:nvPicPr>
        <p:blipFill>
          <a:blip r:embed="rId2" cstate="print"/>
          <a:srcRect/>
          <a:stretch>
            <a:fillRect/>
          </a:stretch>
        </p:blipFill>
        <p:spPr bwMode="auto">
          <a:xfrm>
            <a:off x="1209065" y="1760636"/>
            <a:ext cx="7067550" cy="1343025"/>
          </a:xfrm>
          <a:prstGeom prst="rect">
            <a:avLst/>
          </a:prstGeom>
          <a:noFill/>
          <a:ln w="9525">
            <a:noFill/>
            <a:miter lim="800000"/>
            <a:headEnd/>
            <a:tailEnd/>
          </a:ln>
        </p:spPr>
      </p:pic>
      <p:sp>
        <p:nvSpPr>
          <p:cNvPr id="6" name="Text Box 8"/>
          <p:cNvSpPr txBox="1">
            <a:spLocks noChangeArrowheads="1"/>
          </p:cNvSpPr>
          <p:nvPr/>
        </p:nvSpPr>
        <p:spPr bwMode="auto">
          <a:xfrm>
            <a:off x="452216" y="3258575"/>
            <a:ext cx="8220075" cy="83099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20000"/>
              </a:lnSpc>
              <a:spcBef>
                <a:spcPct val="20000"/>
              </a:spcBef>
            </a:pPr>
            <a:r>
              <a:rPr lang="zh-TW" altLang="en-US" sz="2000" b="1" dirty="0" smtClean="0">
                <a:latin typeface="Times New Roman" pitchFamily="18" charset="0"/>
                <a:ea typeface="標楷體" pitchFamily="65" charset="-120"/>
              </a:rPr>
              <a:t>解：</a:t>
            </a:r>
            <a:r>
              <a:rPr lang="en-US" altLang="zh-TW" sz="2000" b="1" dirty="0" smtClean="0">
                <a:latin typeface="Times New Roman" pitchFamily="18" charset="0"/>
                <a:ea typeface="標楷體" pitchFamily="65" charset="-120"/>
              </a:rPr>
              <a:t>(a)</a:t>
            </a:r>
            <a:r>
              <a:rPr lang="zh-TW" altLang="en-US" sz="2000" b="1" dirty="0" smtClean="0"/>
              <a:t>期中考之平均數與標準差為</a:t>
            </a:r>
            <a:r>
              <a:rPr lang="en-US" altLang="zh-TW" sz="2000" b="1" dirty="0" smtClean="0"/>
              <a:t>50</a:t>
            </a:r>
            <a:r>
              <a:rPr lang="zh-TW" altLang="en-US" sz="2000" b="1" dirty="0" smtClean="0"/>
              <a:t>、</a:t>
            </a:r>
            <a:r>
              <a:rPr lang="en-US" altLang="zh-TW" sz="2000" b="1" dirty="0" smtClean="0"/>
              <a:t>7.4</a:t>
            </a:r>
            <a:r>
              <a:rPr lang="zh-TW" altLang="en-US" sz="2000" b="1" dirty="0" smtClean="0"/>
              <a:t>；期末考之平均數與標準差為</a:t>
            </a:r>
            <a:r>
              <a:rPr lang="en-US" altLang="zh-TW" sz="2000" b="1" dirty="0" smtClean="0"/>
              <a:t>75</a:t>
            </a:r>
            <a:r>
              <a:rPr lang="zh-TW" altLang="en-US" sz="2000" b="1" dirty="0" smtClean="0"/>
              <a:t>、</a:t>
            </a:r>
            <a:r>
              <a:rPr lang="en-US" altLang="zh-TW" sz="2000" b="1" dirty="0" smtClean="0"/>
              <a:t>11.1</a:t>
            </a:r>
            <a:r>
              <a:rPr lang="zh-TW" altLang="en-US" sz="2000" b="1" dirty="0" smtClean="0"/>
              <a:t>。</a:t>
            </a:r>
            <a:endParaRPr lang="en-US" altLang="zh-TW" sz="2000" b="1" dirty="0" smtClean="0"/>
          </a:p>
        </p:txBody>
      </p:sp>
      <p:sp>
        <p:nvSpPr>
          <p:cNvPr id="7" name="Text Box 8"/>
          <p:cNvSpPr txBox="1">
            <a:spLocks noChangeArrowheads="1"/>
          </p:cNvSpPr>
          <p:nvPr/>
        </p:nvSpPr>
        <p:spPr bwMode="auto">
          <a:xfrm>
            <a:off x="576481" y="5028760"/>
            <a:ext cx="8220075" cy="120032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20000"/>
              </a:lnSpc>
              <a:spcBef>
                <a:spcPct val="20000"/>
              </a:spcBef>
            </a:pPr>
            <a:r>
              <a:rPr lang="en-US" altLang="zh-TW" sz="2000" b="1" dirty="0" smtClean="0">
                <a:latin typeface="Times New Roman" pitchFamily="18" charset="0"/>
                <a:ea typeface="標楷體" pitchFamily="65" charset="-120"/>
              </a:rPr>
              <a:t>(b)  A</a:t>
            </a:r>
            <a:r>
              <a:rPr lang="zh-TW" altLang="en-US" sz="2000" b="1" dirty="0" smtClean="0">
                <a:latin typeface="Times New Roman" pitchFamily="18" charset="0"/>
                <a:ea typeface="標楷體" pitchFamily="65" charset="-120"/>
              </a:rPr>
              <a:t>學生之成績</a:t>
            </a:r>
            <a:r>
              <a:rPr lang="zh-TW" altLang="en-US" sz="2000" b="1" dirty="0" smtClean="0"/>
              <a:t>期中考排名第二，但期末考排名第五，顯然退步了。就</a:t>
            </a:r>
            <a:r>
              <a:rPr lang="en-US" altLang="zh-TW" sz="2000" b="1" dirty="0" smtClean="0"/>
              <a:t>Z</a:t>
            </a:r>
            <a:r>
              <a:rPr lang="zh-TW" altLang="en-US" sz="2000" b="1" dirty="0" smtClean="0"/>
              <a:t>分數來看，期中考</a:t>
            </a:r>
            <a:r>
              <a:rPr lang="zh-TW" altLang="en-US" sz="2000" b="1" dirty="0" smtClean="0">
                <a:latin typeface="Times New Roman" pitchFamily="18" charset="0"/>
                <a:ea typeface="標楷體" pitchFamily="65" charset="-120"/>
              </a:rPr>
              <a:t>成績高於全班</a:t>
            </a:r>
            <a:r>
              <a:rPr lang="zh-TW" altLang="en-US" sz="2000" b="1" dirty="0" smtClean="0"/>
              <a:t>平均</a:t>
            </a:r>
            <a:r>
              <a:rPr lang="en-US" altLang="zh-TW" sz="2000" b="1" dirty="0" smtClean="0"/>
              <a:t>1.081</a:t>
            </a:r>
            <a:r>
              <a:rPr lang="zh-TW" altLang="en-US" sz="2000" b="1" dirty="0" smtClean="0"/>
              <a:t>倍標準差，期末考</a:t>
            </a:r>
            <a:r>
              <a:rPr lang="zh-TW" altLang="en-US" sz="2000" b="1" dirty="0" smtClean="0">
                <a:latin typeface="Times New Roman" pitchFamily="18" charset="0"/>
                <a:ea typeface="標楷體" pitchFamily="65" charset="-120"/>
              </a:rPr>
              <a:t>成績卻低於全班</a:t>
            </a:r>
            <a:r>
              <a:rPr lang="zh-TW" altLang="en-US" sz="2000" b="1" dirty="0" smtClean="0"/>
              <a:t>平均</a:t>
            </a:r>
            <a:r>
              <a:rPr lang="en-US" altLang="zh-TW" sz="2000" b="1" dirty="0" smtClean="0"/>
              <a:t>0.27</a:t>
            </a:r>
            <a:r>
              <a:rPr lang="zh-TW" altLang="en-US" sz="2000" b="1" dirty="0" smtClean="0"/>
              <a:t>倍標準差，顯然退步很多。</a:t>
            </a:r>
            <a:endParaRPr lang="en-US" altLang="zh-TW" sz="2000" b="1" dirty="0" smtClean="0"/>
          </a:p>
        </p:txBody>
      </p:sp>
      <p:graphicFrame>
        <p:nvGraphicFramePr>
          <p:cNvPr id="8" name="表格 7"/>
          <p:cNvGraphicFramePr>
            <a:graphicFrameLocks noGrp="1"/>
          </p:cNvGraphicFramePr>
          <p:nvPr/>
        </p:nvGraphicFramePr>
        <p:xfrm>
          <a:off x="2016367" y="3858846"/>
          <a:ext cx="6536792" cy="1112520"/>
        </p:xfrm>
        <a:graphic>
          <a:graphicData uri="http://schemas.openxmlformats.org/drawingml/2006/table">
            <a:tbl>
              <a:tblPr firstRow="1" bandRow="1">
                <a:tableStyleId>{5C22544A-7EE6-4342-B048-85BDC9FD1C3A}</a:tableStyleId>
              </a:tblPr>
              <a:tblGrid>
                <a:gridCol w="1634198"/>
                <a:gridCol w="1634198"/>
                <a:gridCol w="1634198"/>
                <a:gridCol w="1634198"/>
              </a:tblGrid>
              <a:tr h="370840">
                <a:tc>
                  <a:txBody>
                    <a:bodyPr/>
                    <a:lstStyle/>
                    <a:p>
                      <a:pPr algn="ctr"/>
                      <a:r>
                        <a:rPr lang="en-US" altLang="zh-TW" sz="1800" b="1" i="1" dirty="0" smtClean="0">
                          <a:solidFill>
                            <a:schemeClr val="tx1"/>
                          </a:solidFill>
                        </a:rPr>
                        <a:t>Z</a:t>
                      </a:r>
                      <a:r>
                        <a:rPr lang="zh-TW" altLang="en-US" sz="1800" b="1" dirty="0" smtClean="0">
                          <a:solidFill>
                            <a:schemeClr val="tx1"/>
                          </a:solidFill>
                        </a:rPr>
                        <a:t>分數</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1" dirty="0" smtClean="0">
                          <a:solidFill>
                            <a:schemeClr val="tx1"/>
                          </a:solidFill>
                        </a:rPr>
                        <a:t>A</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1" dirty="0" smtClean="0">
                          <a:solidFill>
                            <a:schemeClr val="tx1"/>
                          </a:solidFill>
                        </a:rPr>
                        <a:t>B</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1" dirty="0" smtClean="0">
                          <a:solidFill>
                            <a:schemeClr val="tx1"/>
                          </a:solidFill>
                        </a:rPr>
                        <a:t>C</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TW" altLang="en-US" sz="1800" b="1" dirty="0" smtClean="0">
                          <a:solidFill>
                            <a:schemeClr val="tx1"/>
                          </a:solidFill>
                        </a:rPr>
                        <a:t>期中考</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1" dirty="0" smtClean="0">
                          <a:solidFill>
                            <a:schemeClr val="tx1"/>
                          </a:solidFill>
                        </a:rPr>
                        <a:t>1.081</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1" dirty="0" smtClean="0">
                          <a:solidFill>
                            <a:schemeClr val="tx1"/>
                          </a:solidFill>
                        </a:rPr>
                        <a:t>0.135</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1" dirty="0" smtClean="0">
                          <a:solidFill>
                            <a:schemeClr val="tx1"/>
                          </a:solidFill>
                        </a:rPr>
                        <a:t>-0.811</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TW" altLang="en-US" sz="1800" b="1" dirty="0" smtClean="0">
                          <a:solidFill>
                            <a:schemeClr val="tx1"/>
                          </a:solidFill>
                        </a:rPr>
                        <a:t>期末考</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1" dirty="0" smtClean="0">
                          <a:solidFill>
                            <a:schemeClr val="tx1"/>
                          </a:solidFill>
                        </a:rPr>
                        <a:t>-0.270</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1" dirty="0" smtClean="0">
                          <a:solidFill>
                            <a:schemeClr val="tx1"/>
                          </a:solidFill>
                        </a:rPr>
                        <a:t>-0.811</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b="1" dirty="0" smtClean="0">
                          <a:solidFill>
                            <a:schemeClr val="tx1"/>
                          </a:solidFill>
                        </a:rPr>
                        <a:t>0.180</a:t>
                      </a:r>
                      <a:endParaRPr lang="zh-TW"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01752" y="247206"/>
            <a:ext cx="8375904" cy="886650"/>
          </a:xfrm>
        </p:spPr>
        <p:txBody>
          <a:bodyPr/>
          <a:lstStyle/>
          <a:p>
            <a:pPr eaLnBrk="1" hangingPunct="1"/>
            <a:r>
              <a:rPr lang="en-US" altLang="zh-TW" sz="3200" dirty="0" smtClean="0"/>
              <a:t>3.3.3 </a:t>
            </a:r>
            <a:r>
              <a:rPr lang="zh-TW" altLang="en-US" sz="3200" dirty="0" smtClean="0"/>
              <a:t>平均數與標準差的應用</a:t>
            </a:r>
            <a:r>
              <a:rPr lang="en-US" altLang="zh-TW" sz="3200" dirty="0" smtClean="0"/>
              <a:t>-- </a:t>
            </a:r>
            <a:r>
              <a:rPr lang="en-US" altLang="zh-TW" sz="3200" dirty="0" err="1" smtClean="0"/>
              <a:t>Chebyshev</a:t>
            </a:r>
            <a:r>
              <a:rPr lang="zh-TW" altLang="en-US" sz="3200" dirty="0" smtClean="0"/>
              <a:t>定理</a:t>
            </a:r>
          </a:p>
        </p:txBody>
      </p:sp>
      <p:sp>
        <p:nvSpPr>
          <p:cNvPr id="2969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29699" name="投影片編號版面配置區 5"/>
          <p:cNvSpPr>
            <a:spLocks noGrp="1"/>
          </p:cNvSpPr>
          <p:nvPr>
            <p:ph type="sldNum" sz="quarter" idx="12"/>
          </p:nvPr>
        </p:nvSpPr>
        <p:spPr>
          <a:noFill/>
        </p:spPr>
        <p:txBody>
          <a:bodyPr/>
          <a:lstStyle/>
          <a:p>
            <a:r>
              <a:rPr lang="en-US" altLang="zh-TW"/>
              <a:t>3-</a:t>
            </a:r>
            <a:fld id="{9B180A63-0501-4EDE-BCEB-32951137BD25}" type="slidenum">
              <a:rPr lang="en-US" altLang="zh-TW"/>
              <a:pPr/>
              <a:t>26</a:t>
            </a:fld>
            <a:endParaRPr lang="en-US" altLang="zh-TW"/>
          </a:p>
        </p:txBody>
      </p:sp>
      <p:sp>
        <p:nvSpPr>
          <p:cNvPr id="29701" name="Rectangle 4"/>
          <p:cNvSpPr>
            <a:spLocks noChangeArrowheads="1"/>
          </p:cNvSpPr>
          <p:nvPr/>
        </p:nvSpPr>
        <p:spPr bwMode="auto">
          <a:xfrm>
            <a:off x="482991" y="1189892"/>
            <a:ext cx="8229600" cy="1293813"/>
          </a:xfrm>
          <a:prstGeom prst="rect">
            <a:avLst/>
          </a:prstGeom>
          <a:noFill/>
          <a:ln w="12700">
            <a:solidFill>
              <a:srgbClr val="DB4F03"/>
            </a:solidFill>
            <a:prstDash val="dash"/>
            <a:miter lim="800000"/>
            <a:headEnd/>
            <a:tailEnd/>
          </a:ln>
        </p:spPr>
        <p:txBody>
          <a:bodyPr/>
          <a:lstStyle/>
          <a:p>
            <a:pPr algn="just">
              <a:lnSpc>
                <a:spcPct val="120000"/>
              </a:lnSpc>
              <a:spcBef>
                <a:spcPct val="20000"/>
              </a:spcBef>
            </a:pPr>
            <a:r>
              <a:rPr lang="zh-TW" altLang="en-US" sz="2400" b="1" dirty="0" smtClean="0">
                <a:latin typeface="+mn-lt"/>
                <a:ea typeface="+mj-ea"/>
              </a:rPr>
              <a:t>柴比雪夫定理：</a:t>
            </a:r>
            <a:r>
              <a:rPr lang="zh-TW" altLang="en-US" sz="2600" b="1" dirty="0" smtClean="0">
                <a:latin typeface="+mn-lt"/>
                <a:ea typeface="+mj-ea"/>
              </a:rPr>
              <a:t>在</a:t>
            </a:r>
            <a:r>
              <a:rPr lang="zh-TW" altLang="en-US" sz="2600" b="1" u="sng" dirty="0">
                <a:solidFill>
                  <a:srgbClr val="FF0000"/>
                </a:solidFill>
                <a:latin typeface="+mn-lt"/>
                <a:ea typeface="+mj-ea"/>
              </a:rPr>
              <a:t>任何的資料分配</a:t>
            </a:r>
            <a:r>
              <a:rPr lang="zh-TW" altLang="en-US" sz="2600" b="1" dirty="0">
                <a:latin typeface="+mn-lt"/>
                <a:ea typeface="+mj-ea"/>
              </a:rPr>
              <a:t>中，觀測值落於平均數左右</a:t>
            </a:r>
            <a:r>
              <a:rPr lang="en-US" altLang="zh-TW" sz="2600" b="1" i="1" dirty="0">
                <a:latin typeface="+mn-lt"/>
                <a:ea typeface="+mj-ea"/>
              </a:rPr>
              <a:t>k</a:t>
            </a:r>
            <a:r>
              <a:rPr lang="zh-TW" altLang="en-US" sz="2600" b="1" dirty="0" smtClean="0">
                <a:latin typeface="+mn-lt"/>
                <a:ea typeface="+mj-ea"/>
              </a:rPr>
              <a:t>個標準差</a:t>
            </a:r>
            <a:r>
              <a:rPr lang="zh-TW" altLang="en-US" sz="2600" b="1" dirty="0">
                <a:latin typeface="+mn-lt"/>
                <a:ea typeface="+mj-ea"/>
              </a:rPr>
              <a:t>的區間內之比例，至少為              。  </a:t>
            </a:r>
          </a:p>
        </p:txBody>
      </p:sp>
      <p:pic>
        <p:nvPicPr>
          <p:cNvPr id="29702" name="Picture 5"/>
          <p:cNvPicPr>
            <a:picLocks noChangeAspect="1" noChangeArrowheads="1"/>
          </p:cNvPicPr>
          <p:nvPr/>
        </p:nvPicPr>
        <p:blipFill>
          <a:blip r:embed="rId2" cstate="print">
            <a:clrChange>
              <a:clrFrom>
                <a:srgbClr val="E7E8E9"/>
              </a:clrFrom>
              <a:clrTo>
                <a:srgbClr val="E7E8E9">
                  <a:alpha val="0"/>
                </a:srgbClr>
              </a:clrTo>
            </a:clrChange>
          </a:blip>
          <a:srcRect/>
          <a:stretch>
            <a:fillRect/>
          </a:stretch>
        </p:blipFill>
        <p:spPr bwMode="auto">
          <a:xfrm>
            <a:off x="6754788" y="1719898"/>
            <a:ext cx="1066800" cy="695325"/>
          </a:xfrm>
          <a:prstGeom prst="rect">
            <a:avLst/>
          </a:prstGeom>
          <a:noFill/>
          <a:ln w="9525">
            <a:noFill/>
            <a:miter lim="800000"/>
            <a:headEnd/>
            <a:tailEnd/>
          </a:ln>
        </p:spPr>
      </p:pic>
      <p:pic>
        <p:nvPicPr>
          <p:cNvPr id="29703" name="Picture 6"/>
          <p:cNvPicPr>
            <a:picLocks noChangeAspect="1" noChangeArrowheads="1"/>
          </p:cNvPicPr>
          <p:nvPr/>
        </p:nvPicPr>
        <p:blipFill>
          <a:blip r:embed="rId3" cstate="print"/>
          <a:srcRect/>
          <a:stretch>
            <a:fillRect/>
          </a:stretch>
        </p:blipFill>
        <p:spPr bwMode="auto">
          <a:xfrm>
            <a:off x="523606" y="2814564"/>
            <a:ext cx="6448425" cy="2714625"/>
          </a:xfrm>
          <a:prstGeom prst="rect">
            <a:avLst/>
          </a:prstGeom>
          <a:noFill/>
          <a:ln w="9525">
            <a:noFill/>
            <a:miter lim="800000"/>
            <a:headEnd/>
            <a:tailEnd/>
          </a:ln>
        </p:spPr>
      </p:pic>
      <p:sp>
        <p:nvSpPr>
          <p:cNvPr id="29704" name="Text Box 7"/>
          <p:cNvSpPr txBox="1">
            <a:spLocks noChangeArrowheads="1"/>
          </p:cNvSpPr>
          <p:nvPr/>
        </p:nvSpPr>
        <p:spPr bwMode="auto">
          <a:xfrm>
            <a:off x="7107140" y="3471619"/>
            <a:ext cx="1627187" cy="1200329"/>
          </a:xfrm>
          <a:prstGeom prst="rect">
            <a:avLst/>
          </a:prstGeom>
          <a:noFill/>
          <a:ln w="9525">
            <a:noFill/>
            <a:miter lim="800000"/>
            <a:headEnd/>
            <a:tailEnd/>
          </a:ln>
        </p:spPr>
        <p:txBody>
          <a:bodyPr>
            <a:spAutoFit/>
          </a:bodyPr>
          <a:lstStyle/>
          <a:p>
            <a:r>
              <a:rPr lang="zh-TW" altLang="en-US" b="1" dirty="0">
                <a:latin typeface="+mn-lt"/>
                <a:ea typeface="+mj-ea"/>
              </a:rPr>
              <a:t>表</a:t>
            </a:r>
            <a:r>
              <a:rPr lang="en-US" altLang="zh-TW" b="1" dirty="0">
                <a:latin typeface="+mn-lt"/>
                <a:ea typeface="+mj-ea"/>
              </a:rPr>
              <a:t>3.3  </a:t>
            </a:r>
            <a:r>
              <a:rPr lang="zh-TW" altLang="en-US" b="1" dirty="0">
                <a:latin typeface="+mn-lt"/>
                <a:ea typeface="+mj-ea"/>
              </a:rPr>
              <a:t>各種不同</a:t>
            </a:r>
            <a:r>
              <a:rPr lang="en-US" altLang="zh-TW" b="1" i="1" dirty="0">
                <a:latin typeface="+mn-lt"/>
                <a:ea typeface="+mj-ea"/>
              </a:rPr>
              <a:t>k</a:t>
            </a:r>
            <a:r>
              <a:rPr lang="en-US" altLang="zh-TW" b="1" dirty="0">
                <a:latin typeface="+mn-lt"/>
                <a:ea typeface="+mj-ea"/>
              </a:rPr>
              <a:t> </a:t>
            </a:r>
            <a:r>
              <a:rPr lang="zh-TW" altLang="en-US" b="1" dirty="0">
                <a:latin typeface="+mn-lt"/>
                <a:ea typeface="+mj-ea"/>
              </a:rPr>
              <a:t>值</a:t>
            </a:r>
            <a:r>
              <a:rPr lang="zh-TW" altLang="en-US" b="1" dirty="0" smtClean="0">
                <a:latin typeface="+mn-lt"/>
                <a:ea typeface="+mj-ea"/>
              </a:rPr>
              <a:t>之柴比雪夫定理</a:t>
            </a:r>
            <a:r>
              <a:rPr lang="zh-TW" altLang="en-US" b="1" dirty="0">
                <a:latin typeface="+mn-lt"/>
                <a:ea typeface="+mj-ea"/>
              </a:rPr>
              <a:t>的應用</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idx="1"/>
          </p:nvPr>
        </p:nvSpPr>
        <p:spPr>
          <a:xfrm>
            <a:off x="455173" y="319602"/>
            <a:ext cx="8229600" cy="2353260"/>
          </a:xfrm>
          <a:ln w="38100">
            <a:solidFill>
              <a:srgbClr val="006699"/>
            </a:solidFill>
          </a:ln>
        </p:spPr>
        <p:txBody>
          <a:bodyPr/>
          <a:lstStyle/>
          <a:p>
            <a:pPr marL="0" indent="0" eaLnBrk="1" hangingPunct="1">
              <a:lnSpc>
                <a:spcPct val="100000"/>
              </a:lnSpc>
              <a:spcBef>
                <a:spcPts val="0"/>
              </a:spcBef>
              <a:buFontTx/>
              <a:buNone/>
            </a:pPr>
            <a:r>
              <a:rPr lang="zh-TW" altLang="en-US" sz="2400" dirty="0" smtClean="0">
                <a:solidFill>
                  <a:srgbClr val="006699"/>
                </a:solidFill>
              </a:rPr>
              <a:t>例題 </a:t>
            </a:r>
            <a:r>
              <a:rPr lang="en-US" altLang="zh-TW" sz="2400" dirty="0" smtClean="0">
                <a:solidFill>
                  <a:srgbClr val="006699"/>
                </a:solidFill>
              </a:rPr>
              <a:t>3.17</a:t>
            </a:r>
            <a:r>
              <a:rPr lang="zh-TW" altLang="en-US" sz="2400" dirty="0" smtClean="0">
                <a:solidFill>
                  <a:srgbClr val="006699"/>
                </a:solidFill>
              </a:rPr>
              <a:t> ：</a:t>
            </a:r>
            <a:r>
              <a:rPr lang="zh-TW" altLang="en-US" sz="2400" dirty="0" smtClean="0"/>
              <a:t>假定從一批產品隨機抽出</a:t>
            </a:r>
            <a:r>
              <a:rPr lang="en-US" altLang="zh-TW" sz="2400" dirty="0" smtClean="0"/>
              <a:t>18</a:t>
            </a:r>
            <a:r>
              <a:rPr lang="zh-TW" altLang="en-US" sz="2400" dirty="0" smtClean="0"/>
              <a:t>個量測其長度（公分），記錄如下：</a:t>
            </a:r>
          </a:p>
          <a:p>
            <a:pPr eaLnBrk="1" hangingPunct="1">
              <a:lnSpc>
                <a:spcPct val="100000"/>
              </a:lnSpc>
              <a:spcBef>
                <a:spcPts val="0"/>
              </a:spcBef>
              <a:buFontTx/>
              <a:buNone/>
            </a:pPr>
            <a:endParaRPr lang="zh-TW" altLang="en-US" sz="2400" dirty="0" smtClean="0"/>
          </a:p>
          <a:p>
            <a:pPr eaLnBrk="1" hangingPunct="1">
              <a:lnSpc>
                <a:spcPct val="100000"/>
              </a:lnSpc>
              <a:spcBef>
                <a:spcPts val="0"/>
              </a:spcBef>
              <a:buFontTx/>
              <a:buNone/>
            </a:pPr>
            <a:endParaRPr lang="zh-TW" altLang="en-US" sz="2400" dirty="0" smtClean="0"/>
          </a:p>
          <a:p>
            <a:pPr marL="0" indent="0" eaLnBrk="1" hangingPunct="1">
              <a:lnSpc>
                <a:spcPct val="100000"/>
              </a:lnSpc>
              <a:spcBef>
                <a:spcPts val="0"/>
              </a:spcBef>
              <a:buFontTx/>
              <a:buNone/>
            </a:pPr>
            <a:r>
              <a:rPr lang="zh-TW" altLang="en-US" sz="2400" dirty="0" smtClean="0"/>
              <a:t>試利用</a:t>
            </a:r>
            <a:r>
              <a:rPr lang="en-US" altLang="zh-TW" sz="2400" dirty="0" err="1" smtClean="0"/>
              <a:t>Chebyshev</a:t>
            </a:r>
            <a:r>
              <a:rPr lang="zh-TW" altLang="en-US" sz="2400" dirty="0" smtClean="0"/>
              <a:t>定理求出，有多少比例的觀測值落於</a:t>
            </a:r>
            <a:r>
              <a:rPr lang="en-US" altLang="zh-TW" sz="2400" dirty="0" smtClean="0"/>
              <a:t>(1.495, 3.835)</a:t>
            </a:r>
            <a:r>
              <a:rPr lang="zh-TW" altLang="en-US" sz="2400" dirty="0" smtClean="0"/>
              <a:t>的區間內。  </a:t>
            </a:r>
          </a:p>
        </p:txBody>
      </p:sp>
      <p:sp>
        <p:nvSpPr>
          <p:cNvPr id="30722"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30723" name="投影片編號版面配置區 5"/>
          <p:cNvSpPr>
            <a:spLocks noGrp="1"/>
          </p:cNvSpPr>
          <p:nvPr>
            <p:ph type="sldNum" sz="quarter" idx="12"/>
          </p:nvPr>
        </p:nvSpPr>
        <p:spPr>
          <a:noFill/>
        </p:spPr>
        <p:txBody>
          <a:bodyPr/>
          <a:lstStyle/>
          <a:p>
            <a:r>
              <a:rPr lang="en-US" altLang="zh-TW"/>
              <a:t>3-</a:t>
            </a:r>
            <a:fld id="{D1197C41-3043-4A2D-BB16-6A8FFE0C57B7}" type="slidenum">
              <a:rPr lang="en-US" altLang="zh-TW"/>
              <a:pPr/>
              <a:t>27</a:t>
            </a:fld>
            <a:endParaRPr lang="en-US" altLang="zh-TW"/>
          </a:p>
        </p:txBody>
      </p:sp>
      <p:pic>
        <p:nvPicPr>
          <p:cNvPr id="30726" name="Picture 4"/>
          <p:cNvPicPr>
            <a:picLocks noChangeAspect="1" noChangeArrowheads="1"/>
          </p:cNvPicPr>
          <p:nvPr/>
        </p:nvPicPr>
        <p:blipFill>
          <a:blip r:embed="rId2" cstate="print"/>
          <a:srcRect/>
          <a:stretch>
            <a:fillRect/>
          </a:stretch>
        </p:blipFill>
        <p:spPr bwMode="auto">
          <a:xfrm>
            <a:off x="3324665" y="819663"/>
            <a:ext cx="4267200" cy="885825"/>
          </a:xfrm>
          <a:prstGeom prst="rect">
            <a:avLst/>
          </a:prstGeom>
          <a:noFill/>
          <a:ln w="9525">
            <a:noFill/>
            <a:miter lim="800000"/>
            <a:headEnd/>
            <a:tailEnd/>
          </a:ln>
        </p:spPr>
      </p:pic>
      <p:sp>
        <p:nvSpPr>
          <p:cNvPr id="6" name="Text Box 8"/>
          <p:cNvSpPr txBox="1">
            <a:spLocks noChangeArrowheads="1"/>
          </p:cNvSpPr>
          <p:nvPr/>
        </p:nvSpPr>
        <p:spPr bwMode="auto">
          <a:xfrm>
            <a:off x="492370" y="2738071"/>
            <a:ext cx="8201464" cy="36625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20000"/>
              </a:lnSpc>
              <a:spcBef>
                <a:spcPct val="20000"/>
              </a:spcBef>
            </a:pPr>
            <a:r>
              <a:rPr lang="zh-TW" altLang="en-US" sz="2000" b="1" dirty="0" smtClean="0">
                <a:latin typeface="Times New Roman" pitchFamily="18" charset="0"/>
                <a:ea typeface="標楷體" pitchFamily="65" charset="-120"/>
              </a:rPr>
              <a:t>解：</a:t>
            </a:r>
            <a:endParaRPr lang="en-US" altLang="zh-TW" sz="2000" b="1" dirty="0" smtClean="0">
              <a:latin typeface="Times New Roman" pitchFamily="18" charset="0"/>
              <a:ea typeface="標楷體" pitchFamily="65" charset="-120"/>
            </a:endParaRPr>
          </a:p>
          <a:p>
            <a:pPr marL="266700" indent="-266700">
              <a:lnSpc>
                <a:spcPct val="120000"/>
              </a:lnSpc>
              <a:spcBef>
                <a:spcPct val="20000"/>
              </a:spcBef>
              <a:buFont typeface="Wingdings" pitchFamily="2" charset="2"/>
              <a:buChar char="l"/>
            </a:pPr>
            <a:r>
              <a:rPr lang="zh-TW" altLang="en-US" sz="2000" b="1" dirty="0" smtClean="0">
                <a:latin typeface="Times New Roman" pitchFamily="18" charset="0"/>
                <a:ea typeface="標楷體" pitchFamily="65" charset="-120"/>
              </a:rPr>
              <a:t>先計算</a:t>
            </a:r>
            <a:r>
              <a:rPr lang="zh-TW" altLang="en-US" sz="2000" b="1" dirty="0" smtClean="0"/>
              <a:t>平均數與標準差為</a:t>
            </a:r>
            <a:r>
              <a:rPr lang="en-US" altLang="zh-TW" sz="2000" b="1" dirty="0" smtClean="0"/>
              <a:t>2.7</a:t>
            </a:r>
            <a:r>
              <a:rPr lang="zh-TW" altLang="en-US" sz="2000" b="1" dirty="0" smtClean="0"/>
              <a:t>、</a:t>
            </a:r>
            <a:r>
              <a:rPr lang="en-US" altLang="zh-TW" sz="2000" b="1" dirty="0" smtClean="0"/>
              <a:t>0.5881</a:t>
            </a:r>
            <a:r>
              <a:rPr lang="zh-TW" altLang="en-US" sz="2000" b="1" dirty="0" smtClean="0"/>
              <a:t>；要利用柴比雪夫定理，先要</a:t>
            </a:r>
            <a:r>
              <a:rPr lang="en-US" altLang="zh-TW" sz="2000" b="1" dirty="0" smtClean="0"/>
              <a:t>k</a:t>
            </a:r>
            <a:r>
              <a:rPr lang="zh-TW" altLang="en-US" sz="2000" b="1" dirty="0" smtClean="0"/>
              <a:t>為何？</a:t>
            </a:r>
            <a:endParaRPr lang="en-US" altLang="zh-TW" sz="2000" b="1" dirty="0" smtClean="0"/>
          </a:p>
          <a:p>
            <a:pPr>
              <a:lnSpc>
                <a:spcPct val="120000"/>
              </a:lnSpc>
              <a:spcBef>
                <a:spcPct val="20000"/>
              </a:spcBef>
            </a:pPr>
            <a:r>
              <a:rPr lang="en-US" altLang="zh-TW" sz="2000" b="1" dirty="0" smtClean="0"/>
              <a:t>            1.495=2.7-k*0.5581                3.835=2.7+k*0.5581</a:t>
            </a:r>
          </a:p>
          <a:p>
            <a:pPr>
              <a:lnSpc>
                <a:spcPct val="120000"/>
              </a:lnSpc>
              <a:spcBef>
                <a:spcPct val="20000"/>
              </a:spcBef>
            </a:pPr>
            <a:r>
              <a:rPr lang="zh-TW" altLang="en-US" sz="2000" b="1" dirty="0" smtClean="0"/>
              <a:t>可計算出</a:t>
            </a:r>
            <a:r>
              <a:rPr lang="en-US" altLang="zh-TW" sz="2000" b="1" dirty="0" smtClean="0"/>
              <a:t>k=2.0489</a:t>
            </a:r>
            <a:r>
              <a:rPr lang="zh-TW" altLang="en-US" sz="2000" b="1" dirty="0" smtClean="0"/>
              <a:t>，大約</a:t>
            </a:r>
            <a:r>
              <a:rPr lang="en-US" altLang="zh-TW" sz="2000" b="1" dirty="0" smtClean="0"/>
              <a:t>k=2 </a:t>
            </a:r>
            <a:r>
              <a:rPr lang="zh-TW" altLang="en-US" sz="2000" b="1" dirty="0" smtClean="0"/>
              <a:t>。由柴比雪夫定理得知，至少有</a:t>
            </a:r>
            <a:r>
              <a:rPr lang="en-US" altLang="zh-TW" sz="2000" b="1" dirty="0" smtClean="0"/>
              <a:t>75%</a:t>
            </a:r>
            <a:r>
              <a:rPr lang="zh-TW" altLang="en-US" sz="2000" b="1" dirty="0" smtClean="0"/>
              <a:t>的資料是落於</a:t>
            </a:r>
            <a:r>
              <a:rPr lang="en-US" altLang="zh-TW" sz="2000" b="1" dirty="0" smtClean="0"/>
              <a:t>(1.495, 3.835)</a:t>
            </a:r>
            <a:r>
              <a:rPr lang="zh-TW" altLang="en-US" sz="2000" b="1" dirty="0" smtClean="0"/>
              <a:t>的區間內，亦即，至少有</a:t>
            </a:r>
            <a:r>
              <a:rPr lang="en-US" altLang="zh-TW" sz="2000" b="1" dirty="0" smtClean="0"/>
              <a:t>18</a:t>
            </a:r>
            <a:r>
              <a:rPr lang="zh-TW" altLang="en-US" sz="2000" b="1" dirty="0" smtClean="0"/>
              <a:t>*</a:t>
            </a:r>
            <a:r>
              <a:rPr lang="en-US" altLang="zh-TW" sz="2000" b="1" dirty="0" smtClean="0"/>
              <a:t>0.75=13.5 ≒14</a:t>
            </a:r>
            <a:r>
              <a:rPr lang="zh-TW" altLang="en-US" sz="2000" b="1" dirty="0" smtClean="0"/>
              <a:t>個資資料是落於</a:t>
            </a:r>
            <a:r>
              <a:rPr lang="en-US" altLang="zh-TW" sz="2000" b="1" dirty="0" smtClean="0"/>
              <a:t>(1.495, 3.835)</a:t>
            </a:r>
            <a:r>
              <a:rPr lang="zh-TW" altLang="en-US" sz="2000" b="1" dirty="0" smtClean="0"/>
              <a:t>的區間內。</a:t>
            </a:r>
            <a:endParaRPr lang="en-US" altLang="zh-TW" sz="2000" b="1" dirty="0" smtClean="0"/>
          </a:p>
          <a:p>
            <a:pPr marL="266700" indent="-266700">
              <a:lnSpc>
                <a:spcPct val="120000"/>
              </a:lnSpc>
              <a:spcBef>
                <a:spcPct val="20000"/>
              </a:spcBef>
              <a:buFont typeface="Wingdings" pitchFamily="2" charset="2"/>
              <a:buChar char="l"/>
            </a:pPr>
            <a:r>
              <a:rPr lang="zh-TW" altLang="en-US" sz="2000" b="1" dirty="0" smtClean="0"/>
              <a:t>事實上，所有</a:t>
            </a:r>
            <a:r>
              <a:rPr lang="en-US" altLang="zh-TW" sz="2000" b="1" dirty="0" smtClean="0"/>
              <a:t>18</a:t>
            </a:r>
            <a:r>
              <a:rPr lang="zh-TW" altLang="en-US" sz="2000" b="1" dirty="0" smtClean="0"/>
              <a:t>筆資料均落於</a:t>
            </a:r>
            <a:r>
              <a:rPr lang="en-US" altLang="zh-TW" sz="2000" b="1" dirty="0" smtClean="0"/>
              <a:t>(1.495, 3.835)</a:t>
            </a:r>
            <a:r>
              <a:rPr lang="zh-TW" altLang="en-US" sz="2000" b="1" dirty="0" smtClean="0"/>
              <a:t>的區間內，符合了柴比雪夫定理。</a:t>
            </a:r>
            <a:endParaRPr lang="en-US" altLang="zh-TW" sz="20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57200" y="274638"/>
            <a:ext cx="8229600" cy="854075"/>
          </a:xfrm>
        </p:spPr>
        <p:txBody>
          <a:bodyPr/>
          <a:lstStyle/>
          <a:p>
            <a:pPr eaLnBrk="1" hangingPunct="1"/>
            <a:r>
              <a:rPr lang="en-US" altLang="zh-TW" dirty="0" smtClean="0"/>
              <a:t>3.3.4  </a:t>
            </a:r>
            <a:r>
              <a:rPr lang="zh-TW" altLang="en-US" dirty="0" smtClean="0"/>
              <a:t>平均數與標準差的應用</a:t>
            </a:r>
            <a:r>
              <a:rPr lang="en-US" altLang="zh-TW" dirty="0" smtClean="0"/>
              <a:t>--</a:t>
            </a:r>
            <a:r>
              <a:rPr lang="zh-TW" altLang="en-US" dirty="0" smtClean="0"/>
              <a:t>經驗法則</a:t>
            </a:r>
          </a:p>
        </p:txBody>
      </p:sp>
      <p:sp>
        <p:nvSpPr>
          <p:cNvPr id="31746"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31747" name="投影片編號版面配置區 5"/>
          <p:cNvSpPr>
            <a:spLocks noGrp="1"/>
          </p:cNvSpPr>
          <p:nvPr>
            <p:ph type="sldNum" sz="quarter" idx="12"/>
          </p:nvPr>
        </p:nvSpPr>
        <p:spPr>
          <a:noFill/>
        </p:spPr>
        <p:txBody>
          <a:bodyPr/>
          <a:lstStyle/>
          <a:p>
            <a:r>
              <a:rPr lang="en-US" altLang="zh-TW"/>
              <a:t>3-</a:t>
            </a:r>
            <a:fld id="{2B678AC1-E94A-4ED1-BD01-55F6BFB2672B}" type="slidenum">
              <a:rPr lang="en-US" altLang="zh-TW"/>
              <a:pPr/>
              <a:t>28</a:t>
            </a:fld>
            <a:endParaRPr lang="en-US" altLang="zh-TW"/>
          </a:p>
        </p:txBody>
      </p:sp>
      <p:sp>
        <p:nvSpPr>
          <p:cNvPr id="174084" name="Rectangle 4"/>
          <p:cNvSpPr>
            <a:spLocks noChangeArrowheads="1"/>
          </p:cNvSpPr>
          <p:nvPr/>
        </p:nvSpPr>
        <p:spPr bwMode="auto">
          <a:xfrm>
            <a:off x="466725" y="1247775"/>
            <a:ext cx="8229600" cy="2024063"/>
          </a:xfrm>
          <a:prstGeom prst="rect">
            <a:avLst/>
          </a:prstGeom>
          <a:noFill/>
          <a:ln w="12700">
            <a:solidFill>
              <a:srgbClr val="DB4F03"/>
            </a:solidFill>
            <a:prstDash val="dash"/>
            <a:miter lim="800000"/>
            <a:headEnd/>
            <a:tailEnd/>
          </a:ln>
          <a:effectLst/>
        </p:spPr>
        <p:txBody>
          <a:bodyPr/>
          <a:lstStyle/>
          <a:p>
            <a:pPr algn="just">
              <a:spcBef>
                <a:spcPts val="0"/>
              </a:spcBef>
              <a:defRPr/>
            </a:pPr>
            <a:r>
              <a:rPr lang="zh-TW" altLang="en-US" sz="2400" b="1" dirty="0" smtClean="0">
                <a:latin typeface="Times New Roman" pitchFamily="18" charset="0"/>
                <a:ea typeface="標楷體" pitchFamily="65" charset="-120"/>
              </a:rPr>
              <a:t>當</a:t>
            </a:r>
            <a:r>
              <a:rPr lang="zh-TW" altLang="en-US" sz="2400" b="1" dirty="0">
                <a:latin typeface="Times New Roman" pitchFamily="18" charset="0"/>
                <a:ea typeface="標楷體" pitchFamily="65" charset="-120"/>
              </a:rPr>
              <a:t>資料分配呈</a:t>
            </a:r>
            <a:r>
              <a:rPr lang="zh-TW" altLang="en-US" sz="2400" b="1" u="sng" dirty="0">
                <a:solidFill>
                  <a:srgbClr val="FF0000"/>
                </a:solidFill>
                <a:effectLst>
                  <a:outerShdw blurRad="38100" dist="38100" dir="2700000" algn="tl">
                    <a:srgbClr val="C0C0C0"/>
                  </a:outerShdw>
                </a:effectLst>
                <a:latin typeface="Times New Roman" pitchFamily="18" charset="0"/>
                <a:ea typeface="標楷體" pitchFamily="65" charset="-120"/>
              </a:rPr>
              <a:t>鐘形形狀</a:t>
            </a:r>
            <a:r>
              <a:rPr lang="en-US" altLang="zh-TW" sz="2400" b="1" u="sng" dirty="0">
                <a:solidFill>
                  <a:srgbClr val="FF0000"/>
                </a:solidFill>
                <a:latin typeface="Times New Roman" pitchFamily="18" charset="0"/>
                <a:ea typeface="標楷體" pitchFamily="65" charset="-120"/>
              </a:rPr>
              <a:t>(bell-shaped)</a:t>
            </a:r>
            <a:r>
              <a:rPr lang="zh-TW" altLang="en-US" sz="2400" b="1" u="sng" dirty="0">
                <a:solidFill>
                  <a:srgbClr val="FF0000"/>
                </a:solidFill>
                <a:latin typeface="Times New Roman" pitchFamily="18" charset="0"/>
                <a:ea typeface="標楷體" pitchFamily="65" charset="-120"/>
              </a:rPr>
              <a:t>時</a:t>
            </a:r>
            <a:r>
              <a:rPr lang="zh-TW" altLang="en-US" sz="2400" b="1" dirty="0">
                <a:latin typeface="Times New Roman" pitchFamily="18" charset="0"/>
                <a:ea typeface="標楷體" pitchFamily="65" charset="-120"/>
              </a:rPr>
              <a:t>，亦即為</a:t>
            </a:r>
            <a:r>
              <a:rPr lang="zh-TW" altLang="en-US" sz="2400" b="1" dirty="0" smtClean="0">
                <a:latin typeface="Times New Roman" pitchFamily="18" charset="0"/>
                <a:ea typeface="標楷體" pitchFamily="65" charset="-120"/>
              </a:rPr>
              <a:t>對稱分配</a:t>
            </a:r>
            <a:r>
              <a:rPr lang="zh-TW" altLang="en-US" sz="2400" b="1" dirty="0">
                <a:latin typeface="Times New Roman" pitchFamily="18" charset="0"/>
                <a:ea typeface="標楷體" pitchFamily="65" charset="-120"/>
              </a:rPr>
              <a:t>，則：</a:t>
            </a:r>
          </a:p>
          <a:p>
            <a:pPr marL="742950" lvl="1" indent="-285750" algn="just">
              <a:spcBef>
                <a:spcPts val="0"/>
              </a:spcBef>
              <a:defRPr/>
            </a:pPr>
            <a:r>
              <a:rPr lang="en-US" altLang="zh-TW" sz="2400" b="1" dirty="0">
                <a:solidFill>
                  <a:srgbClr val="5184A4"/>
                </a:solidFill>
                <a:latin typeface="Times New Roman" pitchFamily="18" charset="0"/>
                <a:ea typeface="標楷體" pitchFamily="65" charset="-120"/>
              </a:rPr>
              <a:t>(1)</a:t>
            </a:r>
            <a:r>
              <a:rPr lang="zh-TW" altLang="en-US" sz="2400" b="1" dirty="0">
                <a:solidFill>
                  <a:srgbClr val="5184A4"/>
                </a:solidFill>
                <a:latin typeface="Times New Roman" pitchFamily="18" charset="0"/>
                <a:ea typeface="標楷體" pitchFamily="65" charset="-120"/>
              </a:rPr>
              <a:t>約有</a:t>
            </a:r>
            <a:r>
              <a:rPr lang="en-US" altLang="zh-TW" sz="2400" b="1" dirty="0">
                <a:solidFill>
                  <a:srgbClr val="5184A4"/>
                </a:solidFill>
                <a:latin typeface="Times New Roman" pitchFamily="18" charset="0"/>
                <a:ea typeface="標楷體" pitchFamily="65" charset="-120"/>
              </a:rPr>
              <a:t>68%</a:t>
            </a:r>
            <a:r>
              <a:rPr lang="zh-TW" altLang="en-US" sz="2400" b="1" dirty="0">
                <a:solidFill>
                  <a:srgbClr val="5184A4"/>
                </a:solidFill>
                <a:latin typeface="Times New Roman" pitchFamily="18" charset="0"/>
                <a:ea typeface="標楷體" pitchFamily="65" charset="-120"/>
              </a:rPr>
              <a:t>的觀測值落於　　　　　  的區間內。</a:t>
            </a:r>
          </a:p>
          <a:p>
            <a:pPr marL="742950" lvl="1" indent="-285750" algn="just">
              <a:spcBef>
                <a:spcPts val="0"/>
              </a:spcBef>
              <a:defRPr/>
            </a:pPr>
            <a:r>
              <a:rPr lang="en-US" altLang="zh-TW" sz="2400" b="1" dirty="0">
                <a:solidFill>
                  <a:srgbClr val="5184A4"/>
                </a:solidFill>
                <a:latin typeface="Times New Roman" pitchFamily="18" charset="0"/>
                <a:ea typeface="標楷體" pitchFamily="65" charset="-120"/>
              </a:rPr>
              <a:t>(2)</a:t>
            </a:r>
            <a:r>
              <a:rPr lang="zh-TW" altLang="en-US" sz="2400" b="1" dirty="0">
                <a:solidFill>
                  <a:srgbClr val="5184A4"/>
                </a:solidFill>
                <a:latin typeface="Times New Roman" pitchFamily="18" charset="0"/>
                <a:ea typeface="標楷體" pitchFamily="65" charset="-120"/>
              </a:rPr>
              <a:t>約有</a:t>
            </a:r>
            <a:r>
              <a:rPr lang="en-US" altLang="zh-TW" sz="2400" b="1" dirty="0">
                <a:solidFill>
                  <a:srgbClr val="5184A4"/>
                </a:solidFill>
                <a:latin typeface="Times New Roman" pitchFamily="18" charset="0"/>
                <a:ea typeface="標楷體" pitchFamily="65" charset="-120"/>
              </a:rPr>
              <a:t>95%</a:t>
            </a:r>
            <a:r>
              <a:rPr lang="zh-TW" altLang="en-US" sz="2400" b="1" dirty="0">
                <a:solidFill>
                  <a:srgbClr val="5184A4"/>
                </a:solidFill>
                <a:latin typeface="Times New Roman" pitchFamily="18" charset="0"/>
                <a:ea typeface="標楷體" pitchFamily="65" charset="-120"/>
              </a:rPr>
              <a:t>的觀測值落於　　　　　　的區間內。</a:t>
            </a:r>
          </a:p>
          <a:p>
            <a:pPr marL="742950" lvl="1" indent="-285750" algn="just">
              <a:spcBef>
                <a:spcPts val="0"/>
              </a:spcBef>
              <a:defRPr/>
            </a:pPr>
            <a:r>
              <a:rPr lang="en-US" altLang="zh-TW" sz="2400" b="1" dirty="0">
                <a:solidFill>
                  <a:srgbClr val="5184A4"/>
                </a:solidFill>
                <a:latin typeface="Times New Roman" pitchFamily="18" charset="0"/>
                <a:ea typeface="標楷體" pitchFamily="65" charset="-120"/>
              </a:rPr>
              <a:t>(3)</a:t>
            </a:r>
            <a:r>
              <a:rPr lang="zh-TW" altLang="en-US" sz="2400" b="1" dirty="0">
                <a:solidFill>
                  <a:srgbClr val="5184A4"/>
                </a:solidFill>
                <a:latin typeface="Times New Roman" pitchFamily="18" charset="0"/>
                <a:ea typeface="標楷體" pitchFamily="65" charset="-120"/>
              </a:rPr>
              <a:t>約有</a:t>
            </a:r>
            <a:r>
              <a:rPr lang="en-US" altLang="zh-TW" sz="2400" b="1" dirty="0">
                <a:solidFill>
                  <a:srgbClr val="5184A4"/>
                </a:solidFill>
                <a:latin typeface="Times New Roman" pitchFamily="18" charset="0"/>
                <a:ea typeface="標楷體" pitchFamily="65" charset="-120"/>
              </a:rPr>
              <a:t>99.7%</a:t>
            </a:r>
            <a:r>
              <a:rPr lang="zh-TW" altLang="en-US" sz="2400" b="1" dirty="0">
                <a:solidFill>
                  <a:srgbClr val="5184A4"/>
                </a:solidFill>
                <a:latin typeface="Times New Roman" pitchFamily="18" charset="0"/>
                <a:ea typeface="標楷體" pitchFamily="65" charset="-120"/>
              </a:rPr>
              <a:t>的觀測值落於		     的區間內。 </a:t>
            </a:r>
          </a:p>
        </p:txBody>
      </p:sp>
      <p:pic>
        <p:nvPicPr>
          <p:cNvPr id="31750" name="Picture 5"/>
          <p:cNvPicPr>
            <a:picLocks noChangeAspect="1" noChangeArrowheads="1"/>
          </p:cNvPicPr>
          <p:nvPr/>
        </p:nvPicPr>
        <p:blipFill>
          <a:blip r:embed="rId2" cstate="print">
            <a:clrChange>
              <a:clrFrom>
                <a:srgbClr val="E7E8E9"/>
              </a:clrFrom>
              <a:clrTo>
                <a:srgbClr val="E7E8E9">
                  <a:alpha val="0"/>
                </a:srgbClr>
              </a:clrTo>
            </a:clrChange>
          </a:blip>
          <a:srcRect/>
          <a:stretch>
            <a:fillRect/>
          </a:stretch>
        </p:blipFill>
        <p:spPr bwMode="auto">
          <a:xfrm>
            <a:off x="4511676" y="2006600"/>
            <a:ext cx="1590675" cy="314325"/>
          </a:xfrm>
          <a:prstGeom prst="rect">
            <a:avLst/>
          </a:prstGeom>
          <a:noFill/>
          <a:ln w="9525">
            <a:noFill/>
            <a:miter lim="800000"/>
            <a:headEnd/>
            <a:tailEnd/>
          </a:ln>
        </p:spPr>
      </p:pic>
      <p:pic>
        <p:nvPicPr>
          <p:cNvPr id="31751" name="Picture 6"/>
          <p:cNvPicPr>
            <a:picLocks noChangeAspect="1" noChangeArrowheads="1"/>
          </p:cNvPicPr>
          <p:nvPr/>
        </p:nvPicPr>
        <p:blipFill>
          <a:blip r:embed="rId3" cstate="print">
            <a:clrChange>
              <a:clrFrom>
                <a:srgbClr val="E7E8E9"/>
              </a:clrFrom>
              <a:clrTo>
                <a:srgbClr val="E7E8E9">
                  <a:alpha val="0"/>
                </a:srgbClr>
              </a:clrTo>
            </a:clrChange>
          </a:blip>
          <a:srcRect/>
          <a:stretch>
            <a:fillRect/>
          </a:stretch>
        </p:blipFill>
        <p:spPr bwMode="auto">
          <a:xfrm>
            <a:off x="4503738" y="2451100"/>
            <a:ext cx="1857375" cy="285750"/>
          </a:xfrm>
          <a:prstGeom prst="rect">
            <a:avLst/>
          </a:prstGeom>
          <a:noFill/>
          <a:ln w="9525">
            <a:noFill/>
            <a:miter lim="800000"/>
            <a:headEnd/>
            <a:tailEnd/>
          </a:ln>
        </p:spPr>
      </p:pic>
      <p:pic>
        <p:nvPicPr>
          <p:cNvPr id="31752" name="Picture 7"/>
          <p:cNvPicPr>
            <a:picLocks noChangeAspect="1" noChangeArrowheads="1"/>
          </p:cNvPicPr>
          <p:nvPr/>
        </p:nvPicPr>
        <p:blipFill>
          <a:blip r:embed="rId4" cstate="print">
            <a:clrChange>
              <a:clrFrom>
                <a:srgbClr val="E7E8E9"/>
              </a:clrFrom>
              <a:clrTo>
                <a:srgbClr val="E7E8E9">
                  <a:alpha val="0"/>
                </a:srgbClr>
              </a:clrTo>
            </a:clrChange>
          </a:blip>
          <a:srcRect/>
          <a:stretch>
            <a:fillRect/>
          </a:stretch>
        </p:blipFill>
        <p:spPr bwMode="auto">
          <a:xfrm>
            <a:off x="4673600" y="2803525"/>
            <a:ext cx="1828800" cy="295275"/>
          </a:xfrm>
          <a:prstGeom prst="rect">
            <a:avLst/>
          </a:prstGeom>
          <a:noFill/>
          <a:ln w="9525">
            <a:noFill/>
            <a:miter lim="800000"/>
            <a:headEnd/>
            <a:tailEnd/>
          </a:ln>
        </p:spPr>
      </p:pic>
      <p:pic>
        <p:nvPicPr>
          <p:cNvPr id="31753" name="Picture 8"/>
          <p:cNvPicPr>
            <a:picLocks noChangeAspect="1" noChangeArrowheads="1"/>
          </p:cNvPicPr>
          <p:nvPr/>
        </p:nvPicPr>
        <p:blipFill>
          <a:blip r:embed="rId5" cstate="print"/>
          <a:srcRect/>
          <a:stretch>
            <a:fillRect/>
          </a:stretch>
        </p:blipFill>
        <p:spPr bwMode="auto">
          <a:xfrm>
            <a:off x="512763" y="3975100"/>
            <a:ext cx="5400675" cy="1600200"/>
          </a:xfrm>
          <a:prstGeom prst="rect">
            <a:avLst/>
          </a:prstGeom>
          <a:noFill/>
          <a:ln w="9525">
            <a:noFill/>
            <a:miter lim="800000"/>
            <a:headEnd/>
            <a:tailEnd/>
          </a:ln>
        </p:spPr>
      </p:pic>
      <p:sp>
        <p:nvSpPr>
          <p:cNvPr id="31754" name="Text Box 9"/>
          <p:cNvSpPr txBox="1">
            <a:spLocks noChangeArrowheads="1"/>
          </p:cNvSpPr>
          <p:nvPr/>
        </p:nvSpPr>
        <p:spPr bwMode="auto">
          <a:xfrm>
            <a:off x="6532562" y="4281488"/>
            <a:ext cx="2092325" cy="915987"/>
          </a:xfrm>
          <a:prstGeom prst="rect">
            <a:avLst/>
          </a:prstGeom>
          <a:noFill/>
          <a:ln w="9525">
            <a:noFill/>
            <a:miter lim="800000"/>
            <a:headEnd/>
            <a:tailEnd/>
          </a:ln>
        </p:spPr>
        <p:txBody>
          <a:bodyPr>
            <a:spAutoFit/>
          </a:bodyPr>
          <a:lstStyle/>
          <a:p>
            <a:pPr>
              <a:spcBef>
                <a:spcPct val="50000"/>
              </a:spcBef>
            </a:pPr>
            <a:r>
              <a:rPr lang="zh-TW" altLang="en-US" dirty="0"/>
              <a:t>表</a:t>
            </a:r>
            <a:r>
              <a:rPr lang="en-US" altLang="zh-TW" dirty="0"/>
              <a:t>3.4  </a:t>
            </a:r>
            <a:r>
              <a:rPr lang="en-US" altLang="zh-TW" dirty="0" err="1"/>
              <a:t>Chebyshev</a:t>
            </a:r>
            <a:r>
              <a:rPr lang="en-US" altLang="zh-TW" dirty="0"/>
              <a:t> </a:t>
            </a:r>
            <a:r>
              <a:rPr lang="zh-TW" altLang="en-US" dirty="0"/>
              <a:t>定理與經驗法則之比較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idx="1"/>
          </p:nvPr>
        </p:nvSpPr>
        <p:spPr>
          <a:xfrm>
            <a:off x="443132" y="446649"/>
            <a:ext cx="8229600" cy="2760785"/>
          </a:xfrm>
          <a:ln w="38100">
            <a:solidFill>
              <a:srgbClr val="006699"/>
            </a:solidFill>
          </a:ln>
        </p:spPr>
        <p:txBody>
          <a:bodyPr/>
          <a:lstStyle/>
          <a:p>
            <a:pPr marL="0" indent="0" eaLnBrk="1" hangingPunct="1">
              <a:buFontTx/>
              <a:buNone/>
            </a:pPr>
            <a:r>
              <a:rPr lang="zh-TW" altLang="en-US" sz="2400" dirty="0" smtClean="0">
                <a:solidFill>
                  <a:srgbClr val="006699"/>
                </a:solidFill>
              </a:rPr>
              <a:t>例題 </a:t>
            </a:r>
            <a:r>
              <a:rPr lang="en-US" altLang="zh-TW" sz="2400" dirty="0" smtClean="0">
                <a:solidFill>
                  <a:srgbClr val="006699"/>
                </a:solidFill>
              </a:rPr>
              <a:t>3.18</a:t>
            </a:r>
            <a:r>
              <a:rPr lang="zh-TW" altLang="en-US" sz="2400" dirty="0" smtClean="0">
                <a:solidFill>
                  <a:srgbClr val="006699"/>
                </a:solidFill>
              </a:rPr>
              <a:t> ：</a:t>
            </a:r>
            <a:r>
              <a:rPr lang="zh-TW" altLang="en-US" sz="2400" dirty="0" smtClean="0"/>
              <a:t>參考例題</a:t>
            </a:r>
            <a:r>
              <a:rPr lang="en-US" altLang="zh-TW" sz="2400" dirty="0" smtClean="0"/>
              <a:t>3.17</a:t>
            </a:r>
            <a:r>
              <a:rPr lang="zh-TW" altLang="en-US" sz="2400" dirty="0" smtClean="0"/>
              <a:t>，利用經驗法則，約有</a:t>
            </a:r>
            <a:r>
              <a:rPr lang="en-US" altLang="zh-TW" sz="2400" dirty="0" smtClean="0"/>
              <a:t>68%</a:t>
            </a:r>
            <a:r>
              <a:rPr lang="zh-TW" altLang="en-US" sz="2400" dirty="0" smtClean="0"/>
              <a:t>觀測值落於</a:t>
            </a:r>
            <a:r>
              <a:rPr lang="en-US" altLang="zh-TW" sz="2400" dirty="0" smtClean="0"/>
              <a:t>(2.08, 3.25)</a:t>
            </a:r>
            <a:r>
              <a:rPr lang="zh-TW" altLang="en-US" sz="2400" dirty="0" smtClean="0"/>
              <a:t>區間內，亦即約有</a:t>
            </a:r>
            <a:r>
              <a:rPr lang="en-US" altLang="zh-TW" sz="2400" dirty="0" smtClean="0"/>
              <a:t>68%</a:t>
            </a:r>
            <a:r>
              <a:rPr lang="en-US" altLang="zh-TW" sz="2400" dirty="0" smtClean="0">
                <a:cs typeface="Times New Roman" pitchFamily="18" charset="0"/>
              </a:rPr>
              <a:t>×</a:t>
            </a:r>
            <a:r>
              <a:rPr lang="en-US" altLang="zh-TW" sz="2400" dirty="0" smtClean="0"/>
              <a:t>18=12.24</a:t>
            </a:r>
            <a:r>
              <a:rPr lang="zh-TW" altLang="en-US" sz="2400" dirty="0" smtClean="0"/>
              <a:t>（個），實際上則有</a:t>
            </a:r>
            <a:r>
              <a:rPr lang="en-US" altLang="zh-TW" sz="2400" dirty="0" smtClean="0"/>
              <a:t>13</a:t>
            </a:r>
            <a:r>
              <a:rPr lang="zh-TW" altLang="en-US" sz="2400" dirty="0" smtClean="0"/>
              <a:t>個觀測值落於此區間。同理，由經驗法則知，約有</a:t>
            </a:r>
            <a:r>
              <a:rPr lang="en-US" altLang="zh-TW" sz="2400" dirty="0" smtClean="0"/>
              <a:t>95%</a:t>
            </a:r>
            <a:r>
              <a:rPr lang="zh-TW" altLang="en-US" sz="2400" dirty="0" smtClean="0"/>
              <a:t>（即</a:t>
            </a:r>
            <a:r>
              <a:rPr lang="en-US" altLang="zh-TW" sz="2400" dirty="0" smtClean="0"/>
              <a:t>0.95</a:t>
            </a:r>
            <a:r>
              <a:rPr lang="en-US" altLang="zh-TW" sz="2400" dirty="0" smtClean="0">
                <a:cs typeface="Times New Roman" pitchFamily="18" charset="0"/>
              </a:rPr>
              <a:t>×</a:t>
            </a:r>
            <a:r>
              <a:rPr lang="en-US" altLang="zh-TW" sz="2400" dirty="0" smtClean="0"/>
              <a:t>18</a:t>
            </a:r>
            <a:r>
              <a:rPr lang="en-US" altLang="zh-TW" sz="2400" dirty="0" smtClean="0">
                <a:latin typeface="標楷體" pitchFamily="65" charset="-120"/>
              </a:rPr>
              <a:t>≒</a:t>
            </a:r>
            <a:r>
              <a:rPr lang="en-US" altLang="zh-TW" sz="2400" dirty="0" smtClean="0"/>
              <a:t>17</a:t>
            </a:r>
            <a:r>
              <a:rPr lang="zh-TW" altLang="en-US" sz="2400" dirty="0" smtClean="0"/>
              <a:t>個）觀測值落於</a:t>
            </a:r>
            <a:r>
              <a:rPr lang="en-US" altLang="zh-TW" sz="2400" dirty="0" smtClean="0"/>
              <a:t>(1.495, 3.835)</a:t>
            </a:r>
            <a:r>
              <a:rPr lang="zh-TW" altLang="en-US" sz="2400" dirty="0" smtClean="0"/>
              <a:t>區間內，而實際上則有</a:t>
            </a:r>
            <a:r>
              <a:rPr lang="en-US" altLang="zh-TW" sz="2400" dirty="0" smtClean="0"/>
              <a:t>18</a:t>
            </a:r>
            <a:r>
              <a:rPr lang="zh-TW" altLang="en-US" sz="2400" dirty="0" smtClean="0"/>
              <a:t>個觀測值落於此區間。當資料分配愈近似對稱分配，則經驗法則更精確。</a:t>
            </a:r>
          </a:p>
        </p:txBody>
      </p:sp>
      <p:sp>
        <p:nvSpPr>
          <p:cNvPr id="32770"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32771" name="投影片編號版面配置區 5"/>
          <p:cNvSpPr>
            <a:spLocks noGrp="1"/>
          </p:cNvSpPr>
          <p:nvPr>
            <p:ph type="sldNum" sz="quarter" idx="12"/>
          </p:nvPr>
        </p:nvSpPr>
        <p:spPr>
          <a:noFill/>
        </p:spPr>
        <p:txBody>
          <a:bodyPr/>
          <a:lstStyle/>
          <a:p>
            <a:r>
              <a:rPr lang="en-US" altLang="zh-TW"/>
              <a:t>3-</a:t>
            </a:r>
            <a:fld id="{11327221-DF51-4988-8300-FF649E95DAE0}" type="slidenum">
              <a:rPr lang="en-US" altLang="zh-TW"/>
              <a:pPr/>
              <a:t>29</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a:xfrm>
            <a:off x="457200" y="274638"/>
            <a:ext cx="8229600" cy="868362"/>
          </a:xfrm>
        </p:spPr>
        <p:txBody>
          <a:bodyPr/>
          <a:lstStyle/>
          <a:p>
            <a:pPr eaLnBrk="1" hangingPunct="1"/>
            <a:r>
              <a:rPr lang="en-US" altLang="zh-TW" dirty="0" smtClean="0"/>
              <a:t>3.1.1  </a:t>
            </a:r>
            <a:r>
              <a:rPr lang="zh-TW" altLang="en-US" dirty="0" smtClean="0"/>
              <a:t>集中趨勢量數</a:t>
            </a:r>
            <a:r>
              <a:rPr lang="en-US" altLang="zh-TW" dirty="0" smtClean="0"/>
              <a:t>--</a:t>
            </a:r>
            <a:r>
              <a:rPr lang="zh-TW" altLang="en-US" dirty="0" smtClean="0"/>
              <a:t>平均數</a:t>
            </a:r>
          </a:p>
        </p:txBody>
      </p:sp>
      <p:sp>
        <p:nvSpPr>
          <p:cNvPr id="7173" name="Rectangle 7"/>
          <p:cNvSpPr>
            <a:spLocks noGrp="1" noChangeArrowheads="1"/>
          </p:cNvSpPr>
          <p:nvPr>
            <p:ph idx="1"/>
          </p:nvPr>
        </p:nvSpPr>
        <p:spPr>
          <a:xfrm>
            <a:off x="378421" y="1285787"/>
            <a:ext cx="8229600" cy="3272145"/>
          </a:xfrm>
        </p:spPr>
        <p:txBody>
          <a:bodyPr/>
          <a:lstStyle/>
          <a:p>
            <a:pPr>
              <a:lnSpc>
                <a:spcPct val="90000"/>
              </a:lnSpc>
            </a:pPr>
            <a:r>
              <a:rPr lang="zh-TW" altLang="en-US" dirty="0" smtClean="0"/>
              <a:t>平均數</a:t>
            </a:r>
            <a:r>
              <a:rPr lang="en-US" altLang="zh-TW" dirty="0" smtClean="0"/>
              <a:t>(Mean)</a:t>
            </a:r>
            <a:r>
              <a:rPr lang="zh-TW" altLang="en-US" dirty="0" smtClean="0"/>
              <a:t>的意義</a:t>
            </a:r>
            <a:endParaRPr lang="en-US" altLang="zh-TW" dirty="0" smtClean="0"/>
          </a:p>
          <a:p>
            <a:pPr lvl="1">
              <a:lnSpc>
                <a:spcPct val="90000"/>
              </a:lnSpc>
            </a:pPr>
            <a:r>
              <a:rPr lang="zh-TW" altLang="en-US" sz="2400" dirty="0" smtClean="0"/>
              <a:t>平均數其最大的功用即在能以一個</a:t>
            </a:r>
            <a:r>
              <a:rPr lang="zh-TW" altLang="en-US" sz="2400" dirty="0" smtClean="0">
                <a:ea typeface="標楷體" pitchFamily="65" charset="-120"/>
              </a:rPr>
              <a:t>簡單的數代表母體或樣本的數值</a:t>
            </a:r>
            <a:r>
              <a:rPr lang="zh-TW" altLang="en-US" sz="2400" dirty="0" smtClean="0"/>
              <a:t> 。</a:t>
            </a:r>
          </a:p>
          <a:p>
            <a:pPr lvl="1">
              <a:lnSpc>
                <a:spcPct val="90000"/>
              </a:lnSpc>
            </a:pPr>
            <a:r>
              <a:rPr lang="zh-TW" altLang="en-US" sz="2400" dirty="0" smtClean="0"/>
              <a:t>適合用數學運算方法，</a:t>
            </a:r>
            <a:r>
              <a:rPr lang="zh-TW" altLang="en-US" sz="2400" dirty="0" smtClean="0">
                <a:ea typeface="標楷體" pitchFamily="65" charset="-120"/>
              </a:rPr>
              <a:t>計算簡單</a:t>
            </a:r>
            <a:r>
              <a:rPr lang="zh-TW" altLang="en-US" sz="2400" dirty="0" smtClean="0"/>
              <a:t>且</a:t>
            </a:r>
            <a:r>
              <a:rPr lang="zh-TW" altLang="en-US" sz="2400" dirty="0" smtClean="0">
                <a:ea typeface="標楷體" pitchFamily="65" charset="-120"/>
              </a:rPr>
              <a:t>易於了解</a:t>
            </a:r>
            <a:endParaRPr lang="zh-TW" altLang="en-US" sz="2400" dirty="0" smtClean="0"/>
          </a:p>
          <a:p>
            <a:pPr lvl="1">
              <a:lnSpc>
                <a:spcPct val="90000"/>
              </a:lnSpc>
            </a:pPr>
            <a:r>
              <a:rPr lang="zh-TW" altLang="en-US" sz="2400" dirty="0" smtClean="0"/>
              <a:t>計算一組統計資料的平均數時，該組資料內的所有數值皆被列入計算，所以較</a:t>
            </a:r>
            <a:r>
              <a:rPr lang="zh-TW" altLang="en-US" sz="2400" dirty="0" smtClean="0">
                <a:ea typeface="標楷體" pitchFamily="65" charset="-120"/>
              </a:rPr>
              <a:t>具有代表性</a:t>
            </a:r>
            <a:r>
              <a:rPr lang="zh-TW" altLang="en-US" sz="2400" dirty="0" smtClean="0"/>
              <a:t>且</a:t>
            </a:r>
            <a:r>
              <a:rPr lang="zh-TW" altLang="en-US" sz="2400" dirty="0" smtClean="0">
                <a:ea typeface="標楷體" pitchFamily="65" charset="-120"/>
              </a:rPr>
              <a:t>敏感度高</a:t>
            </a:r>
            <a:r>
              <a:rPr lang="zh-TW" altLang="en-US" sz="2400" dirty="0" smtClean="0"/>
              <a:t> </a:t>
            </a:r>
          </a:p>
          <a:p>
            <a:pPr lvl="1">
              <a:lnSpc>
                <a:spcPct val="90000"/>
              </a:lnSpc>
            </a:pPr>
            <a:r>
              <a:rPr lang="zh-TW" altLang="en-US" sz="2400" dirty="0" smtClean="0"/>
              <a:t>平均數的唯一缺點是容易受到</a:t>
            </a:r>
            <a:r>
              <a:rPr lang="zh-TW" altLang="en-US" sz="2400" dirty="0" smtClean="0">
                <a:ea typeface="標楷體" pitchFamily="65" charset="-120"/>
              </a:rPr>
              <a:t>極端值</a:t>
            </a:r>
            <a:r>
              <a:rPr lang="en-US" altLang="zh-TW" sz="2400" dirty="0" smtClean="0">
                <a:ea typeface="標楷體" pitchFamily="65" charset="-120"/>
              </a:rPr>
              <a:t>(extreme value)</a:t>
            </a:r>
            <a:r>
              <a:rPr lang="zh-TW" altLang="en-US" sz="2400" dirty="0" smtClean="0"/>
              <a:t>的影響，而減弱平均數的代表性 </a:t>
            </a:r>
          </a:p>
          <a:p>
            <a:pPr eaLnBrk="1" hangingPunct="1"/>
            <a:endParaRPr lang="zh-TW" altLang="en-US" dirty="0" smtClean="0"/>
          </a:p>
        </p:txBody>
      </p:sp>
      <p:sp>
        <p:nvSpPr>
          <p:cNvPr id="7170"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7171" name="投影片編號版面配置區 5"/>
          <p:cNvSpPr>
            <a:spLocks noGrp="1"/>
          </p:cNvSpPr>
          <p:nvPr>
            <p:ph type="sldNum" sz="quarter" idx="12"/>
          </p:nvPr>
        </p:nvSpPr>
        <p:spPr>
          <a:noFill/>
        </p:spPr>
        <p:txBody>
          <a:bodyPr/>
          <a:lstStyle/>
          <a:p>
            <a:r>
              <a:rPr lang="en-US" altLang="zh-TW"/>
              <a:t>3-</a:t>
            </a:r>
            <a:fld id="{0071050A-45DD-4BBD-BB58-00C04EA4ECEF}" type="slidenum">
              <a:rPr lang="en-US" altLang="zh-TW"/>
              <a:pPr/>
              <a:t>3</a:t>
            </a:fld>
            <a:endParaRPr lang="en-US" altLang="zh-TW"/>
          </a:p>
        </p:txBody>
      </p:sp>
      <p:sp>
        <p:nvSpPr>
          <p:cNvPr id="7175" name="Text Box 10"/>
          <p:cNvSpPr txBox="1">
            <a:spLocks noChangeArrowheads="1"/>
          </p:cNvSpPr>
          <p:nvPr/>
        </p:nvSpPr>
        <p:spPr bwMode="auto">
          <a:xfrm>
            <a:off x="6956801" y="5126556"/>
            <a:ext cx="696024" cy="400110"/>
          </a:xfrm>
          <a:prstGeom prst="rect">
            <a:avLst/>
          </a:prstGeom>
          <a:noFill/>
          <a:ln w="9525">
            <a:noFill/>
            <a:miter lim="800000"/>
            <a:headEnd/>
            <a:tailEnd/>
          </a:ln>
        </p:spPr>
        <p:txBody>
          <a:bodyPr wrap="none">
            <a:spAutoFit/>
          </a:bodyPr>
          <a:lstStyle/>
          <a:p>
            <a:r>
              <a:rPr lang="en-US" altLang="zh-TW" sz="2000" dirty="0">
                <a:latin typeface="Times New Roman" pitchFamily="18" charset="0"/>
              </a:rPr>
              <a:t>(3-1)</a:t>
            </a:r>
          </a:p>
        </p:txBody>
      </p:sp>
      <p:graphicFrame>
        <p:nvGraphicFramePr>
          <p:cNvPr id="9" name="物件 8"/>
          <p:cNvGraphicFramePr>
            <a:graphicFrameLocks noChangeAspect="1"/>
          </p:cNvGraphicFramePr>
          <p:nvPr/>
        </p:nvGraphicFramePr>
        <p:xfrm>
          <a:off x="1929375" y="4273453"/>
          <a:ext cx="4738712" cy="1917700"/>
        </p:xfrm>
        <a:graphic>
          <a:graphicData uri="http://schemas.openxmlformats.org/presentationml/2006/ole">
            <mc:AlternateContent xmlns:mc="http://schemas.openxmlformats.org/markup-compatibility/2006">
              <mc:Choice xmlns:v="urn:schemas-microsoft-com:vml" Requires="v">
                <p:oleObj spid="_x0000_s6146" name="Equation" r:id="rId3" imgW="3288960" imgH="1244520" progId="Equation.DSMT4">
                  <p:embed/>
                </p:oleObj>
              </mc:Choice>
              <mc:Fallback>
                <p:oleObj name="Equation" r:id="rId3" imgW="3288960" imgH="12445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375" y="4273453"/>
                        <a:ext cx="4738712" cy="191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idx="1"/>
          </p:nvPr>
        </p:nvSpPr>
        <p:spPr>
          <a:xfrm>
            <a:off x="499403" y="376311"/>
            <a:ext cx="8229600" cy="2282484"/>
          </a:xfrm>
          <a:ln w="38100">
            <a:solidFill>
              <a:srgbClr val="006699"/>
            </a:solidFill>
          </a:ln>
        </p:spPr>
        <p:txBody>
          <a:bodyPr/>
          <a:lstStyle/>
          <a:p>
            <a:pPr marL="0" indent="0" eaLnBrk="1" hangingPunct="1">
              <a:buFontTx/>
              <a:buNone/>
            </a:pPr>
            <a:r>
              <a:rPr lang="zh-TW" altLang="en-US" sz="2400" dirty="0" smtClean="0">
                <a:solidFill>
                  <a:srgbClr val="006699"/>
                </a:solidFill>
              </a:rPr>
              <a:t>例題 </a:t>
            </a:r>
            <a:r>
              <a:rPr lang="en-US" altLang="zh-TW" sz="2400" dirty="0" smtClean="0">
                <a:solidFill>
                  <a:srgbClr val="006699"/>
                </a:solidFill>
              </a:rPr>
              <a:t>3.19</a:t>
            </a:r>
            <a:r>
              <a:rPr lang="zh-TW" altLang="en-US" sz="2400" dirty="0" smtClean="0">
                <a:solidFill>
                  <a:srgbClr val="006699"/>
                </a:solidFill>
              </a:rPr>
              <a:t> ：</a:t>
            </a:r>
            <a:r>
              <a:rPr lang="zh-TW" altLang="en-US" sz="2400" dirty="0" smtClean="0"/>
              <a:t>茲隨機抽出</a:t>
            </a:r>
            <a:r>
              <a:rPr lang="en-US" altLang="zh-TW" sz="2400" dirty="0" smtClean="0"/>
              <a:t>200</a:t>
            </a:r>
            <a:r>
              <a:rPr lang="zh-TW" altLang="en-US" sz="2400" dirty="0" smtClean="0"/>
              <a:t>名員工，發現其每日支出平均為</a:t>
            </a:r>
            <a:r>
              <a:rPr lang="en-US" altLang="zh-TW" sz="2400" dirty="0" smtClean="0"/>
              <a:t>615</a:t>
            </a:r>
            <a:r>
              <a:rPr lang="zh-TW" altLang="en-US" sz="2400" dirty="0" smtClean="0"/>
              <a:t>元，標準差為</a:t>
            </a:r>
            <a:r>
              <a:rPr lang="en-US" altLang="zh-TW" sz="2400" dirty="0" smtClean="0"/>
              <a:t>135</a:t>
            </a:r>
            <a:r>
              <a:rPr lang="zh-TW" altLang="en-US" sz="2400" dirty="0" smtClean="0"/>
              <a:t>元。</a:t>
            </a:r>
            <a:r>
              <a:rPr lang="en-US" altLang="zh-TW" sz="2400" dirty="0" smtClean="0"/>
              <a:t>(a)</a:t>
            </a:r>
            <a:r>
              <a:rPr lang="zh-TW" altLang="en-US" sz="2400" dirty="0" smtClean="0"/>
              <a:t>利用</a:t>
            </a:r>
            <a:r>
              <a:rPr lang="en-US" altLang="zh-TW" sz="2400" dirty="0" err="1" smtClean="0"/>
              <a:t>Chebyshev</a:t>
            </a:r>
            <a:r>
              <a:rPr lang="zh-TW" altLang="en-US" sz="2400" dirty="0" smtClean="0"/>
              <a:t>定理，求出每日支出落於</a:t>
            </a:r>
            <a:r>
              <a:rPr lang="en-US" altLang="zh-TW" sz="2400" dirty="0" smtClean="0"/>
              <a:t>(345, 885)</a:t>
            </a:r>
            <a:r>
              <a:rPr lang="zh-TW" altLang="en-US" sz="2400" dirty="0" smtClean="0"/>
              <a:t>區間內的人數；</a:t>
            </a:r>
            <a:r>
              <a:rPr lang="en-US" altLang="zh-TW" sz="2400" dirty="0" smtClean="0"/>
              <a:t>(b)</a:t>
            </a:r>
            <a:r>
              <a:rPr lang="zh-TW" altLang="en-US" sz="2400" dirty="0" smtClean="0"/>
              <a:t>假設這</a:t>
            </a:r>
            <a:r>
              <a:rPr lang="en-US" altLang="zh-TW" sz="2400" dirty="0" smtClean="0"/>
              <a:t>200</a:t>
            </a:r>
            <a:r>
              <a:rPr lang="zh-TW" altLang="en-US" sz="2400" dirty="0" smtClean="0"/>
              <a:t>名員工每日支出的資料呈對稱分配，試利用經驗法則求出落於</a:t>
            </a:r>
            <a:r>
              <a:rPr lang="en-US" altLang="zh-TW" sz="2400" dirty="0" smtClean="0"/>
              <a:t>(a)</a:t>
            </a:r>
            <a:r>
              <a:rPr lang="zh-TW" altLang="en-US" sz="2400" dirty="0" smtClean="0"/>
              <a:t>之區間的員工人數。</a:t>
            </a:r>
          </a:p>
        </p:txBody>
      </p:sp>
      <p:sp>
        <p:nvSpPr>
          <p:cNvPr id="33794"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33795" name="投影片編號版面配置區 5"/>
          <p:cNvSpPr>
            <a:spLocks noGrp="1"/>
          </p:cNvSpPr>
          <p:nvPr>
            <p:ph type="sldNum" sz="quarter" idx="12"/>
          </p:nvPr>
        </p:nvSpPr>
        <p:spPr>
          <a:noFill/>
        </p:spPr>
        <p:txBody>
          <a:bodyPr/>
          <a:lstStyle/>
          <a:p>
            <a:r>
              <a:rPr lang="en-US" altLang="zh-TW"/>
              <a:t>3-</a:t>
            </a:r>
            <a:fld id="{F7104337-47DC-4C5E-B3DD-3DFB4905F8BC}" type="slidenum">
              <a:rPr lang="en-US" altLang="zh-TW"/>
              <a:pPr/>
              <a:t>30</a:t>
            </a:fld>
            <a:endParaRPr lang="en-US" altLang="zh-TW"/>
          </a:p>
        </p:txBody>
      </p:sp>
      <p:sp>
        <p:nvSpPr>
          <p:cNvPr id="33798" name="AutoShape 4">
            <a:hlinkClick r:id="rId2" action="ppaction://hlinksldjump" highlightClick="1"/>
          </p:cNvPr>
          <p:cNvSpPr>
            <a:spLocks noChangeArrowheads="1"/>
          </p:cNvSpPr>
          <p:nvPr/>
        </p:nvSpPr>
        <p:spPr bwMode="auto">
          <a:xfrm>
            <a:off x="8459788" y="6208713"/>
            <a:ext cx="241300" cy="201612"/>
          </a:xfrm>
          <a:prstGeom prst="actionButtonBeginning">
            <a:avLst/>
          </a:prstGeom>
          <a:gradFill rotWithShape="1">
            <a:gsLst>
              <a:gs pos="0">
                <a:srgbClr val="DB4F03"/>
              </a:gs>
              <a:gs pos="50000">
                <a:srgbClr val="FFFFFF"/>
              </a:gs>
              <a:gs pos="100000">
                <a:srgbClr val="DB4F03"/>
              </a:gs>
            </a:gsLst>
            <a:lin ang="5400000" scaled="1"/>
          </a:gradFill>
          <a:ln w="9525">
            <a:noFill/>
            <a:miter lim="800000"/>
            <a:headEnd/>
            <a:tailEnd/>
          </a:ln>
        </p:spPr>
        <p:txBody>
          <a:bodyPr wrap="none" anchor="ctr"/>
          <a:lstStyle/>
          <a:p>
            <a:endParaRPr lang="zh-TW" altLang="en-US"/>
          </a:p>
        </p:txBody>
      </p:sp>
      <p:sp>
        <p:nvSpPr>
          <p:cNvPr id="33799" name="AutoShape 5">
            <a:hlinkClick r:id="" action="ppaction://hlinkshowjump?jump=nextslide" highlightClick="1"/>
          </p:cNvPr>
          <p:cNvSpPr>
            <a:spLocks noChangeArrowheads="1"/>
          </p:cNvSpPr>
          <p:nvPr/>
        </p:nvSpPr>
        <p:spPr bwMode="auto">
          <a:xfrm>
            <a:off x="8756650" y="6208713"/>
            <a:ext cx="241300" cy="201612"/>
          </a:xfrm>
          <a:prstGeom prst="actionButtonEnd">
            <a:avLst/>
          </a:prstGeom>
          <a:gradFill rotWithShape="1">
            <a:gsLst>
              <a:gs pos="0">
                <a:srgbClr val="0099FF"/>
              </a:gs>
              <a:gs pos="50000">
                <a:srgbClr val="FFFFFF"/>
              </a:gs>
              <a:gs pos="100000">
                <a:srgbClr val="0099FF"/>
              </a:gs>
            </a:gsLst>
            <a:lin ang="5400000" scaled="1"/>
          </a:gradFill>
          <a:ln w="9525">
            <a:noFill/>
            <a:miter lim="800000"/>
            <a:headEnd/>
            <a:tailEnd/>
          </a:ln>
        </p:spPr>
        <p:txBody>
          <a:bodyPr wrap="none" anchor="ctr"/>
          <a:lstStyle/>
          <a:p>
            <a:endParaRPr lang="zh-TW" altLang="en-US"/>
          </a:p>
        </p:txBody>
      </p:sp>
      <p:sp>
        <p:nvSpPr>
          <p:cNvPr id="7" name="Text Box 8"/>
          <p:cNvSpPr txBox="1">
            <a:spLocks noChangeArrowheads="1"/>
          </p:cNvSpPr>
          <p:nvPr/>
        </p:nvSpPr>
        <p:spPr bwMode="auto">
          <a:xfrm>
            <a:off x="492370" y="2738071"/>
            <a:ext cx="8201464" cy="329320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20000"/>
              </a:lnSpc>
              <a:spcBef>
                <a:spcPct val="20000"/>
              </a:spcBef>
            </a:pPr>
            <a:r>
              <a:rPr lang="zh-TW" altLang="en-US" sz="2000" b="1" dirty="0" smtClean="0">
                <a:latin typeface="Times New Roman" pitchFamily="18" charset="0"/>
                <a:ea typeface="標楷體" pitchFamily="65" charset="-120"/>
              </a:rPr>
              <a:t>解：</a:t>
            </a:r>
            <a:endParaRPr lang="en-US" altLang="zh-TW" sz="2000" b="1" dirty="0" smtClean="0">
              <a:latin typeface="Times New Roman" pitchFamily="18" charset="0"/>
              <a:ea typeface="標楷體" pitchFamily="65" charset="-120"/>
            </a:endParaRPr>
          </a:p>
          <a:p>
            <a:pPr marL="266700" indent="-266700">
              <a:lnSpc>
                <a:spcPct val="120000"/>
              </a:lnSpc>
              <a:spcBef>
                <a:spcPct val="20000"/>
              </a:spcBef>
            </a:pPr>
            <a:r>
              <a:rPr lang="en-US" altLang="zh-TW" sz="2000" b="1" dirty="0" smtClean="0"/>
              <a:t>(a) </a:t>
            </a:r>
            <a:r>
              <a:rPr lang="zh-TW" altLang="en-US" sz="2000" b="1" dirty="0" smtClean="0"/>
              <a:t>平均數</a:t>
            </a:r>
            <a:r>
              <a:rPr lang="en-US" altLang="zh-TW" sz="2000" b="1" dirty="0" smtClean="0"/>
              <a:t>=615</a:t>
            </a:r>
            <a:r>
              <a:rPr lang="zh-TW" altLang="en-US" sz="2000" b="1" dirty="0" smtClean="0"/>
              <a:t>與標準差</a:t>
            </a:r>
            <a:r>
              <a:rPr lang="en-US" altLang="zh-TW" sz="2000" b="1" dirty="0" smtClean="0"/>
              <a:t>=135</a:t>
            </a:r>
            <a:r>
              <a:rPr lang="zh-TW" altLang="en-US" sz="2000" b="1" dirty="0" smtClean="0"/>
              <a:t>；要利用柴比雪夫定理，先要</a:t>
            </a:r>
            <a:r>
              <a:rPr lang="en-US" altLang="zh-TW" sz="2000" b="1" dirty="0" smtClean="0"/>
              <a:t>k</a:t>
            </a:r>
            <a:r>
              <a:rPr lang="zh-TW" altLang="en-US" sz="2000" b="1" dirty="0" smtClean="0"/>
              <a:t>為何？</a:t>
            </a:r>
            <a:endParaRPr lang="en-US" altLang="zh-TW" sz="2000" b="1" dirty="0" smtClean="0"/>
          </a:p>
          <a:p>
            <a:pPr>
              <a:lnSpc>
                <a:spcPct val="120000"/>
              </a:lnSpc>
              <a:spcBef>
                <a:spcPct val="20000"/>
              </a:spcBef>
            </a:pPr>
            <a:r>
              <a:rPr lang="en-US" altLang="zh-TW" sz="2000" b="1" dirty="0" smtClean="0"/>
              <a:t>            345=615-k*135                885=615+k*135</a:t>
            </a:r>
          </a:p>
          <a:p>
            <a:pPr>
              <a:lnSpc>
                <a:spcPct val="120000"/>
              </a:lnSpc>
              <a:spcBef>
                <a:spcPct val="20000"/>
              </a:spcBef>
            </a:pPr>
            <a:r>
              <a:rPr lang="zh-TW" altLang="en-US" sz="2000" b="1" dirty="0" smtClean="0"/>
              <a:t>可計算出</a:t>
            </a:r>
            <a:r>
              <a:rPr lang="en-US" altLang="zh-TW" sz="2000" b="1" dirty="0" smtClean="0"/>
              <a:t>k=2</a:t>
            </a:r>
            <a:r>
              <a:rPr lang="zh-TW" altLang="en-US" sz="2000" b="1" dirty="0" smtClean="0"/>
              <a:t>，大約</a:t>
            </a:r>
            <a:r>
              <a:rPr lang="en-US" altLang="zh-TW" sz="2000" b="1" dirty="0" smtClean="0"/>
              <a:t>k=2 </a:t>
            </a:r>
            <a:r>
              <a:rPr lang="zh-TW" altLang="en-US" sz="2000" b="1" dirty="0" smtClean="0"/>
              <a:t>。由柴比雪夫定理得知，至少有</a:t>
            </a:r>
            <a:r>
              <a:rPr lang="en-US" altLang="zh-TW" sz="2000" b="1" dirty="0" smtClean="0"/>
              <a:t>75%</a:t>
            </a:r>
            <a:r>
              <a:rPr lang="zh-TW" altLang="en-US" sz="2000" b="1" dirty="0" smtClean="0"/>
              <a:t>的資料是落於</a:t>
            </a:r>
            <a:r>
              <a:rPr lang="en-US" altLang="zh-TW" sz="2000" b="1" dirty="0" smtClean="0"/>
              <a:t>(345, 885)</a:t>
            </a:r>
            <a:r>
              <a:rPr lang="zh-TW" altLang="en-US" sz="2000" b="1" dirty="0" smtClean="0"/>
              <a:t>的區間內，亦即，至少有</a:t>
            </a:r>
            <a:r>
              <a:rPr lang="en-US" altLang="zh-TW" sz="2000" b="1" dirty="0" smtClean="0"/>
              <a:t>200</a:t>
            </a:r>
            <a:r>
              <a:rPr lang="zh-TW" altLang="en-US" sz="2000" b="1" dirty="0" smtClean="0"/>
              <a:t>*</a:t>
            </a:r>
            <a:r>
              <a:rPr lang="en-US" altLang="zh-TW" sz="2000" b="1" dirty="0" smtClean="0"/>
              <a:t>0.75=150</a:t>
            </a:r>
            <a:r>
              <a:rPr lang="zh-TW" altLang="en-US" sz="2000" b="1" dirty="0" smtClean="0"/>
              <a:t>個</a:t>
            </a:r>
            <a:r>
              <a:rPr lang="en-US" altLang="zh-TW" sz="2000" b="1" dirty="0" smtClean="0"/>
              <a:t> </a:t>
            </a:r>
            <a:r>
              <a:rPr lang="zh-TW" altLang="en-US" sz="2000" b="1" dirty="0" smtClean="0"/>
              <a:t>員工之每日支出資料是落於</a:t>
            </a:r>
            <a:r>
              <a:rPr lang="en-US" altLang="zh-TW" sz="2000" b="1" dirty="0" smtClean="0"/>
              <a:t>(345, 885)</a:t>
            </a:r>
            <a:r>
              <a:rPr lang="zh-TW" altLang="en-US" sz="2000" b="1" dirty="0" smtClean="0"/>
              <a:t>的區間內。</a:t>
            </a:r>
            <a:endParaRPr lang="en-US" altLang="zh-TW" sz="2000" b="1" dirty="0" smtClean="0"/>
          </a:p>
          <a:p>
            <a:pPr marL="266700" indent="-266700">
              <a:lnSpc>
                <a:spcPct val="120000"/>
              </a:lnSpc>
              <a:spcBef>
                <a:spcPct val="20000"/>
              </a:spcBef>
            </a:pPr>
            <a:r>
              <a:rPr lang="en-US" altLang="zh-TW" sz="2000" b="1" dirty="0" smtClean="0"/>
              <a:t>(b)</a:t>
            </a:r>
            <a:r>
              <a:rPr lang="zh-TW" altLang="en-US" sz="2000" b="1" dirty="0" smtClean="0"/>
              <a:t> 若以經驗法則來看，大約有</a:t>
            </a:r>
            <a:r>
              <a:rPr lang="en-US" altLang="zh-TW" sz="2000" b="1" dirty="0" smtClean="0"/>
              <a:t>95%</a:t>
            </a:r>
            <a:r>
              <a:rPr lang="zh-TW" altLang="en-US" sz="2000" b="1" dirty="0" smtClean="0"/>
              <a:t>的資料是</a:t>
            </a:r>
            <a:r>
              <a:rPr lang="en-US" altLang="zh-TW" sz="2000" b="1" dirty="0" smtClean="0"/>
              <a:t>2</a:t>
            </a:r>
            <a:r>
              <a:rPr lang="zh-TW" altLang="en-US" sz="2000" b="1" dirty="0" smtClean="0"/>
              <a:t>倍標準差區間內落，亦即，</a:t>
            </a:r>
            <a:r>
              <a:rPr lang="en-US" altLang="zh-TW" sz="2000" b="1" dirty="0" smtClean="0"/>
              <a:t>`</a:t>
            </a:r>
            <a:r>
              <a:rPr lang="zh-TW" altLang="en-US" sz="2000" b="1" dirty="0" smtClean="0"/>
              <a:t>約有</a:t>
            </a:r>
            <a:r>
              <a:rPr lang="en-US" altLang="zh-TW" sz="2000" b="1" dirty="0" smtClean="0"/>
              <a:t>200</a:t>
            </a:r>
            <a:r>
              <a:rPr lang="zh-TW" altLang="en-US" sz="2000" b="1" dirty="0" smtClean="0"/>
              <a:t>*</a:t>
            </a:r>
            <a:r>
              <a:rPr lang="en-US" altLang="zh-TW" sz="2000" b="1" dirty="0" smtClean="0"/>
              <a:t>0.95=190</a:t>
            </a:r>
            <a:r>
              <a:rPr lang="zh-TW" altLang="en-US" sz="2000" b="1" dirty="0" smtClean="0"/>
              <a:t>個</a:t>
            </a:r>
            <a:r>
              <a:rPr lang="en-US" altLang="zh-TW" sz="2000" b="1" dirty="0" smtClean="0"/>
              <a:t> </a:t>
            </a:r>
            <a:r>
              <a:rPr lang="zh-TW" altLang="en-US" sz="2000" b="1" dirty="0" smtClean="0"/>
              <a:t>員工之每日支出資料是落於</a:t>
            </a:r>
            <a:r>
              <a:rPr lang="en-US" altLang="zh-TW" sz="2000" b="1" dirty="0" smtClean="0"/>
              <a:t>(345, 885)</a:t>
            </a:r>
            <a:r>
              <a:rPr lang="zh-TW" altLang="en-US" sz="2000" b="1" dirty="0" smtClean="0"/>
              <a:t>的區間內。</a:t>
            </a:r>
            <a:endParaRPr lang="en-US" altLang="zh-TW" sz="20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3.4  </a:t>
            </a:r>
            <a:r>
              <a:rPr lang="zh-TW" altLang="en-US" dirty="0" smtClean="0"/>
              <a:t>偏態量數、峰態量數與動差</a:t>
            </a:r>
            <a:endParaRPr lang="zh-TW" altLang="en-US" dirty="0"/>
          </a:p>
        </p:txBody>
      </p:sp>
      <p:sp>
        <p:nvSpPr>
          <p:cNvPr id="3" name="內容版面配置區 2"/>
          <p:cNvSpPr>
            <a:spLocks noGrp="1"/>
          </p:cNvSpPr>
          <p:nvPr>
            <p:ph idx="1"/>
          </p:nvPr>
        </p:nvSpPr>
        <p:spPr/>
        <p:txBody>
          <a:bodyPr/>
          <a:lstStyle/>
          <a:p>
            <a:r>
              <a:rPr lang="zh-TW" altLang="en-US" dirty="0" smtClean="0"/>
              <a:t>其他常見的統計量數：</a:t>
            </a:r>
            <a:endParaRPr lang="en-US" altLang="zh-TW" dirty="0" smtClean="0"/>
          </a:p>
          <a:p>
            <a:pPr lvl="1"/>
            <a:r>
              <a:rPr lang="zh-TW" altLang="en-US" dirty="0" smtClean="0"/>
              <a:t>偏態量數</a:t>
            </a:r>
            <a:r>
              <a:rPr lang="en-US" altLang="zh-TW" dirty="0" smtClean="0"/>
              <a:t>(</a:t>
            </a:r>
            <a:r>
              <a:rPr lang="zh-TW" altLang="en-US" dirty="0" smtClean="0"/>
              <a:t>第三級動差</a:t>
            </a:r>
            <a:r>
              <a:rPr lang="en-US" altLang="zh-TW" dirty="0" smtClean="0"/>
              <a:t>)</a:t>
            </a:r>
          </a:p>
          <a:p>
            <a:pPr lvl="1"/>
            <a:r>
              <a:rPr lang="zh-TW" altLang="en-US" dirty="0" smtClean="0"/>
              <a:t>峰態量數</a:t>
            </a:r>
            <a:r>
              <a:rPr lang="en-US" altLang="zh-TW" dirty="0" smtClean="0"/>
              <a:t>(</a:t>
            </a:r>
            <a:r>
              <a:rPr lang="zh-TW" altLang="en-US" dirty="0" smtClean="0"/>
              <a:t>第四級動差</a:t>
            </a:r>
            <a:r>
              <a:rPr lang="en-US" altLang="zh-TW" dirty="0" smtClean="0"/>
              <a:t>)</a:t>
            </a:r>
          </a:p>
          <a:p>
            <a:pPr lvl="1"/>
            <a:r>
              <a:rPr lang="zh-TW" altLang="en-US" dirty="0" smtClean="0"/>
              <a:t>動差─原動差</a:t>
            </a:r>
            <a:r>
              <a:rPr lang="en-US" altLang="zh-TW" dirty="0" smtClean="0"/>
              <a:t>(</a:t>
            </a:r>
            <a:r>
              <a:rPr lang="zh-TW" altLang="en-US" dirty="0" smtClean="0"/>
              <a:t>以</a:t>
            </a:r>
            <a:r>
              <a:rPr lang="en-US" altLang="zh-TW" dirty="0" smtClean="0"/>
              <a:t>0</a:t>
            </a:r>
            <a:r>
              <a:rPr lang="zh-TW" altLang="en-US" dirty="0" smtClean="0"/>
              <a:t>為中心</a:t>
            </a:r>
            <a:r>
              <a:rPr lang="en-US" altLang="zh-TW" dirty="0" smtClean="0"/>
              <a:t>)</a:t>
            </a:r>
            <a:r>
              <a:rPr lang="zh-TW" altLang="en-US" dirty="0" smtClean="0"/>
              <a:t>與主動差</a:t>
            </a:r>
            <a:r>
              <a:rPr lang="en-US" altLang="zh-TW" dirty="0" smtClean="0"/>
              <a:t>(</a:t>
            </a:r>
            <a:r>
              <a:rPr lang="zh-TW" altLang="en-US" dirty="0" smtClean="0"/>
              <a:t>以平均數為中心</a:t>
            </a:r>
            <a:r>
              <a:rPr lang="en-US" altLang="zh-TW" dirty="0" smtClean="0"/>
              <a:t>)</a:t>
            </a:r>
            <a:endParaRPr lang="zh-TW" altLang="en-US" dirty="0"/>
          </a:p>
        </p:txBody>
      </p:sp>
      <p:sp>
        <p:nvSpPr>
          <p:cNvPr id="4" name="日期版面配置區 3"/>
          <p:cNvSpPr>
            <a:spLocks noGrp="1"/>
          </p:cNvSpPr>
          <p:nvPr>
            <p:ph type="dt" sz="half" idx="11"/>
          </p:nvPr>
        </p:nvSpPr>
        <p:spPr/>
        <p:txBody>
          <a:bodyPr/>
          <a:lstStyle/>
          <a:p>
            <a:pPr>
              <a:defRPr/>
            </a:pPr>
            <a:r>
              <a:rPr lang="zh-TW" altLang="en-US" smtClean="0"/>
              <a:t>統計學導論   </a:t>
            </a:r>
            <a:r>
              <a:rPr lang="en-US" altLang="zh-TW" smtClean="0"/>
              <a:t>Chapter 3   </a:t>
            </a:r>
            <a:r>
              <a:rPr lang="zh-TW" altLang="en-US" smtClean="0"/>
              <a:t>敘述統計</a:t>
            </a:r>
            <a:r>
              <a:rPr lang="en-US" altLang="zh-TW" smtClean="0"/>
              <a:t>(II)</a:t>
            </a:r>
            <a:r>
              <a:rPr lang="en-US" altLang="zh-TW" smtClean="0">
                <a:cs typeface="Arial" charset="0"/>
              </a:rPr>
              <a:t>——</a:t>
            </a:r>
            <a:r>
              <a:rPr lang="zh-TW" altLang="en-US" smtClean="0">
                <a:cs typeface="Arial" charset="0"/>
              </a:rPr>
              <a:t>統計量數</a:t>
            </a:r>
            <a:endParaRPr lang="zh-TW" altLang="en-US">
              <a:cs typeface="Arial" charset="0"/>
            </a:endParaRPr>
          </a:p>
        </p:txBody>
      </p:sp>
      <p:sp>
        <p:nvSpPr>
          <p:cNvPr id="5" name="投影片編號版面配置區 4"/>
          <p:cNvSpPr>
            <a:spLocks noGrp="1"/>
          </p:cNvSpPr>
          <p:nvPr>
            <p:ph type="sldNum" sz="quarter" idx="12"/>
          </p:nvPr>
        </p:nvSpPr>
        <p:spPr/>
        <p:txBody>
          <a:bodyPr/>
          <a:lstStyle/>
          <a:p>
            <a:pPr>
              <a:defRPr/>
            </a:pPr>
            <a:r>
              <a:rPr lang="en-US" altLang="zh-TW" smtClean="0"/>
              <a:t>3-</a:t>
            </a:r>
            <a:fld id="{1F84231A-AE70-4758-BE63-CA50E6853041}" type="slidenum">
              <a:rPr lang="en-US" altLang="zh-TW" smtClean="0"/>
              <a:pPr>
                <a:defRPr/>
              </a:pPr>
              <a:t>31</a:t>
            </a:fld>
            <a:endParaRPr lang="en-US" altLang="zh-TW"/>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TW" dirty="0" smtClean="0"/>
              <a:t>3.4.1 </a:t>
            </a:r>
            <a:r>
              <a:rPr lang="zh-TW" altLang="en-US" dirty="0" smtClean="0"/>
              <a:t>偏態係數</a:t>
            </a:r>
          </a:p>
        </p:txBody>
      </p:sp>
      <p:sp>
        <p:nvSpPr>
          <p:cNvPr id="34821" name="Rectangle 3"/>
          <p:cNvSpPr>
            <a:spLocks noGrp="1" noChangeArrowheads="1"/>
          </p:cNvSpPr>
          <p:nvPr>
            <p:ph idx="1"/>
          </p:nvPr>
        </p:nvSpPr>
        <p:spPr>
          <a:xfrm>
            <a:off x="485336" y="1318846"/>
            <a:ext cx="8229600" cy="1269609"/>
          </a:xfrm>
        </p:spPr>
        <p:txBody>
          <a:bodyPr/>
          <a:lstStyle/>
          <a:p>
            <a:pPr eaLnBrk="1" hangingPunct="1">
              <a:lnSpc>
                <a:spcPct val="100000"/>
              </a:lnSpc>
              <a:spcBef>
                <a:spcPts val="0"/>
              </a:spcBef>
            </a:pPr>
            <a:r>
              <a:rPr lang="zh-TW" altLang="en-US" sz="2400" dirty="0" smtClean="0"/>
              <a:t>偏態量數</a:t>
            </a:r>
            <a:r>
              <a:rPr lang="en-US" altLang="zh-TW" sz="2400" dirty="0" smtClean="0"/>
              <a:t>(Coefficient of </a:t>
            </a:r>
            <a:r>
              <a:rPr lang="en-US" altLang="zh-TW" sz="2400" dirty="0" err="1" smtClean="0"/>
              <a:t>skewness</a:t>
            </a:r>
            <a:r>
              <a:rPr lang="en-US" altLang="zh-TW" sz="2400" dirty="0" smtClean="0"/>
              <a:t>, </a:t>
            </a:r>
            <a:r>
              <a:rPr lang="en-US" altLang="zh-TW" sz="2400" dirty="0" err="1" smtClean="0"/>
              <a:t>Sk</a:t>
            </a:r>
            <a:r>
              <a:rPr lang="en-US" altLang="zh-TW" sz="2400" dirty="0" smtClean="0"/>
              <a:t>)</a:t>
            </a:r>
            <a:r>
              <a:rPr lang="zh-TW" altLang="en-US" sz="2400" dirty="0" smtClean="0"/>
              <a:t>─用來衡量資料分布的形狀。也代表一組單峰分配資料分配</a:t>
            </a:r>
            <a:r>
              <a:rPr lang="zh-TW" altLang="en-US" sz="2400" dirty="0" smtClean="0">
                <a:ea typeface="標楷體" pitchFamily="65" charset="-120"/>
              </a:rPr>
              <a:t>不對稱的程度。</a:t>
            </a:r>
            <a:r>
              <a:rPr lang="zh-TW" altLang="en-US" sz="2400" dirty="0" smtClean="0"/>
              <a:t> </a:t>
            </a:r>
            <a:endParaRPr lang="en-US" altLang="zh-TW" sz="2400" dirty="0" smtClean="0"/>
          </a:p>
          <a:p>
            <a:pPr eaLnBrk="1" hangingPunct="1">
              <a:lnSpc>
                <a:spcPct val="100000"/>
              </a:lnSpc>
              <a:spcBef>
                <a:spcPts val="0"/>
              </a:spcBef>
            </a:pPr>
            <a:r>
              <a:rPr lang="zh-TW" altLang="en-US" sz="2400" dirty="0" smtClean="0"/>
              <a:t>偏態量數計算有兩種：皮爾森偏態量數與動差偏態量數。</a:t>
            </a:r>
          </a:p>
        </p:txBody>
      </p:sp>
      <p:sp>
        <p:nvSpPr>
          <p:cNvPr id="3481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34819" name="投影片編號版面配置區 5"/>
          <p:cNvSpPr>
            <a:spLocks noGrp="1"/>
          </p:cNvSpPr>
          <p:nvPr>
            <p:ph type="sldNum" sz="quarter" idx="12"/>
          </p:nvPr>
        </p:nvSpPr>
        <p:spPr>
          <a:noFill/>
        </p:spPr>
        <p:txBody>
          <a:bodyPr/>
          <a:lstStyle/>
          <a:p>
            <a:r>
              <a:rPr lang="en-US" altLang="zh-TW"/>
              <a:t>3-</a:t>
            </a:r>
            <a:fld id="{CE8A7AC2-5421-40C2-B9FA-FE61521086E5}" type="slidenum">
              <a:rPr lang="en-US" altLang="zh-TW"/>
              <a:pPr/>
              <a:t>32</a:t>
            </a:fld>
            <a:endParaRPr lang="en-US" altLang="zh-TW"/>
          </a:p>
        </p:txBody>
      </p:sp>
      <p:pic>
        <p:nvPicPr>
          <p:cNvPr id="34822" name="Picture 4"/>
          <p:cNvPicPr>
            <a:picLocks noChangeAspect="1" noChangeArrowheads="1"/>
          </p:cNvPicPr>
          <p:nvPr/>
        </p:nvPicPr>
        <p:blipFill>
          <a:blip r:embed="rId2" cstate="print"/>
          <a:srcRect/>
          <a:stretch>
            <a:fillRect/>
          </a:stretch>
        </p:blipFill>
        <p:spPr bwMode="auto">
          <a:xfrm>
            <a:off x="637956" y="2693475"/>
            <a:ext cx="8010525" cy="1903413"/>
          </a:xfrm>
          <a:prstGeom prst="rect">
            <a:avLst/>
          </a:prstGeom>
          <a:noFill/>
          <a:ln w="9525">
            <a:noFill/>
            <a:miter lim="800000"/>
            <a:headEnd/>
            <a:tailEnd/>
          </a:ln>
        </p:spPr>
      </p:pic>
      <p:sp>
        <p:nvSpPr>
          <p:cNvPr id="34823" name="Text Box 5"/>
          <p:cNvSpPr txBox="1">
            <a:spLocks noChangeArrowheads="1"/>
          </p:cNvSpPr>
          <p:nvPr/>
        </p:nvSpPr>
        <p:spPr bwMode="auto">
          <a:xfrm>
            <a:off x="461475" y="4591880"/>
            <a:ext cx="8337550" cy="1631216"/>
          </a:xfrm>
          <a:prstGeom prst="rect">
            <a:avLst/>
          </a:prstGeom>
          <a:noFill/>
          <a:ln w="9525">
            <a:noFill/>
            <a:miter lim="800000"/>
            <a:headEnd/>
            <a:tailEnd/>
          </a:ln>
        </p:spPr>
        <p:txBody>
          <a:bodyPr>
            <a:spAutoFit/>
          </a:bodyPr>
          <a:lstStyle/>
          <a:p>
            <a:pPr marL="457200" indent="-457200">
              <a:buFont typeface="+mj-lt"/>
              <a:buAutoNum type="alphaLcParenR"/>
              <a:tabLst>
                <a:tab pos="354013" algn="l"/>
              </a:tabLst>
            </a:pPr>
            <a:r>
              <a:rPr lang="zh-TW" altLang="en-US" sz="2000" b="1" dirty="0" smtClean="0">
                <a:latin typeface="+mn-lt"/>
                <a:ea typeface="+mn-ea"/>
              </a:rPr>
              <a:t>曲線</a:t>
            </a:r>
            <a:r>
              <a:rPr lang="zh-TW" altLang="en-US" sz="2000" b="1" dirty="0">
                <a:latin typeface="+mn-lt"/>
                <a:ea typeface="+mn-ea"/>
              </a:rPr>
              <a:t>為對稱分配，此時中心位置就是平均數、中位數與眾數的所在，三者為</a:t>
            </a:r>
            <a:r>
              <a:rPr lang="zh-TW" altLang="en-US" sz="2000" b="1" dirty="0" smtClean="0">
                <a:latin typeface="+mn-lt"/>
                <a:ea typeface="+mn-ea"/>
              </a:rPr>
              <a:t>同一</a:t>
            </a:r>
            <a:r>
              <a:rPr lang="zh-TW" altLang="en-US" sz="2000" b="1" dirty="0">
                <a:latin typeface="+mn-lt"/>
                <a:ea typeface="+mn-ea"/>
              </a:rPr>
              <a:t>點，呈現三點合一的情形</a:t>
            </a:r>
          </a:p>
          <a:p>
            <a:pPr marL="457200" indent="-457200">
              <a:buFont typeface="+mj-lt"/>
              <a:buAutoNum type="alphaLcParenR"/>
              <a:tabLst>
                <a:tab pos="354013" algn="l"/>
              </a:tabLst>
            </a:pPr>
            <a:r>
              <a:rPr lang="zh-TW" altLang="en-US" sz="2000" b="1" dirty="0" smtClean="0">
                <a:latin typeface="+mn-lt"/>
                <a:ea typeface="+mn-ea"/>
              </a:rPr>
              <a:t>曲線</a:t>
            </a:r>
            <a:r>
              <a:rPr lang="zh-TW" altLang="en-US" sz="2000" b="1" dirty="0">
                <a:latin typeface="+mn-lt"/>
                <a:ea typeface="+mn-ea"/>
              </a:rPr>
              <a:t>為左偏分配，此時平均數最小，中位數則介於平均數與眾數之間</a:t>
            </a:r>
          </a:p>
          <a:p>
            <a:pPr marL="457200" indent="-457200">
              <a:buFont typeface="+mj-lt"/>
              <a:buAutoNum type="alphaLcParenR"/>
              <a:tabLst>
                <a:tab pos="354013" algn="l"/>
              </a:tabLst>
            </a:pPr>
            <a:r>
              <a:rPr lang="zh-TW" altLang="en-US" sz="2000" b="1" dirty="0" smtClean="0">
                <a:latin typeface="+mn-lt"/>
                <a:ea typeface="+mn-ea"/>
              </a:rPr>
              <a:t>曲線</a:t>
            </a:r>
            <a:r>
              <a:rPr lang="zh-TW" altLang="en-US" sz="2000" b="1" dirty="0">
                <a:latin typeface="+mn-lt"/>
                <a:ea typeface="+mn-ea"/>
              </a:rPr>
              <a:t>為右偏分配，此時平均數為最大，且呈現與左偏分配相反之位置分布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altLang="zh-TW" dirty="0" smtClean="0"/>
              <a:t>3.4.1 </a:t>
            </a:r>
            <a:r>
              <a:rPr lang="zh-TW" altLang="en-US" dirty="0" smtClean="0"/>
              <a:t>偏態係數─皮爾森偏態量數</a:t>
            </a:r>
          </a:p>
        </p:txBody>
      </p:sp>
      <p:sp>
        <p:nvSpPr>
          <p:cNvPr id="35845" name="Rectangle 3"/>
          <p:cNvSpPr>
            <a:spLocks noGrp="1" noChangeArrowheads="1"/>
          </p:cNvSpPr>
          <p:nvPr>
            <p:ph idx="1"/>
          </p:nvPr>
        </p:nvSpPr>
        <p:spPr/>
        <p:txBody>
          <a:bodyPr/>
          <a:lstStyle/>
          <a:p>
            <a:pPr lvl="1" eaLnBrk="1" hangingPunct="1">
              <a:buFontTx/>
              <a:buNone/>
            </a:pPr>
            <a:endParaRPr lang="en-US" altLang="zh-TW" dirty="0" smtClean="0"/>
          </a:p>
          <a:p>
            <a:pPr eaLnBrk="1" hangingPunct="1"/>
            <a:endParaRPr lang="en-US" altLang="zh-TW" dirty="0" smtClean="0"/>
          </a:p>
          <a:p>
            <a:pPr eaLnBrk="1" hangingPunct="1">
              <a:buFontTx/>
              <a:buNone/>
            </a:pPr>
            <a:r>
              <a:rPr lang="en-US" altLang="zh-TW" dirty="0" smtClean="0"/>
              <a:t>  </a:t>
            </a:r>
          </a:p>
          <a:p>
            <a:pPr eaLnBrk="1" hangingPunct="1">
              <a:buFontTx/>
              <a:buNone/>
            </a:pPr>
            <a:endParaRPr lang="en-US" altLang="zh-TW" dirty="0" smtClean="0"/>
          </a:p>
        </p:txBody>
      </p:sp>
      <p:sp>
        <p:nvSpPr>
          <p:cNvPr id="35842"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35843" name="投影片編號版面配置區 5"/>
          <p:cNvSpPr>
            <a:spLocks noGrp="1"/>
          </p:cNvSpPr>
          <p:nvPr>
            <p:ph type="sldNum" sz="quarter" idx="12"/>
          </p:nvPr>
        </p:nvSpPr>
        <p:spPr>
          <a:noFill/>
        </p:spPr>
        <p:txBody>
          <a:bodyPr/>
          <a:lstStyle/>
          <a:p>
            <a:r>
              <a:rPr lang="en-US" altLang="zh-TW"/>
              <a:t>3-</a:t>
            </a:r>
            <a:fld id="{875710EA-92E4-487F-B98F-A49D44F1177F}" type="slidenum">
              <a:rPr lang="en-US" altLang="zh-TW"/>
              <a:pPr/>
              <a:t>33</a:t>
            </a:fld>
            <a:endParaRPr lang="en-US" altLang="zh-TW"/>
          </a:p>
        </p:txBody>
      </p:sp>
      <p:pic>
        <p:nvPicPr>
          <p:cNvPr id="35846" name="Picture 4"/>
          <p:cNvPicPr>
            <a:picLocks noChangeAspect="1" noChangeArrowheads="1"/>
          </p:cNvPicPr>
          <p:nvPr/>
        </p:nvPicPr>
        <p:blipFill>
          <a:blip r:embed="rId3" cstate="print"/>
          <a:srcRect/>
          <a:stretch>
            <a:fillRect/>
          </a:stretch>
        </p:blipFill>
        <p:spPr bwMode="auto">
          <a:xfrm>
            <a:off x="664356" y="4286714"/>
            <a:ext cx="7945071" cy="1204912"/>
          </a:xfrm>
          <a:prstGeom prst="rect">
            <a:avLst/>
          </a:prstGeom>
          <a:noFill/>
          <a:ln w="9525">
            <a:noFill/>
            <a:miter lim="800000"/>
            <a:headEnd/>
            <a:tailEnd/>
          </a:ln>
        </p:spPr>
      </p:pic>
      <p:sp>
        <p:nvSpPr>
          <p:cNvPr id="9" name="Rectangle 3"/>
          <p:cNvSpPr txBox="1">
            <a:spLocks noChangeArrowheads="1"/>
          </p:cNvSpPr>
          <p:nvPr/>
        </p:nvSpPr>
        <p:spPr bwMode="auto">
          <a:xfrm>
            <a:off x="485336" y="1318846"/>
            <a:ext cx="8229600" cy="2746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Wingdings" pitchFamily="2" charset="2"/>
              <a:buChar char="l"/>
            </a:pPr>
            <a:r>
              <a:rPr lang="zh-TW" altLang="en-US" sz="2400" b="1" kern="0" dirty="0" smtClean="0">
                <a:solidFill>
                  <a:srgbClr val="9B5400"/>
                </a:solidFill>
                <a:latin typeface="+mn-lt"/>
                <a:ea typeface="+mj-ea"/>
              </a:rPr>
              <a:t>皮爾森</a:t>
            </a:r>
            <a:r>
              <a:rPr lang="en-US" altLang="zh-TW" sz="2400" b="1" kern="0" dirty="0" smtClean="0">
                <a:solidFill>
                  <a:srgbClr val="9B5400"/>
                </a:solidFill>
                <a:latin typeface="+mn-lt"/>
                <a:ea typeface="+mj-ea"/>
              </a:rPr>
              <a:t>(Pearson)</a:t>
            </a:r>
            <a:r>
              <a:rPr lang="zh-TW" altLang="en-US" sz="2400" b="1" kern="0" dirty="0" smtClean="0">
                <a:solidFill>
                  <a:srgbClr val="9B5400"/>
                </a:solidFill>
                <a:latin typeface="+mn-lt"/>
                <a:ea typeface="+mj-ea"/>
              </a:rPr>
              <a:t>的研究發現，在偏態分配中，平均數至眾數的距離是平均數至中位數距離的</a:t>
            </a:r>
            <a:r>
              <a:rPr lang="en-US" altLang="zh-TW" sz="2400" b="1" kern="0" dirty="0" smtClean="0">
                <a:solidFill>
                  <a:srgbClr val="9B5400"/>
                </a:solidFill>
                <a:latin typeface="+mn-lt"/>
                <a:ea typeface="+mj-ea"/>
              </a:rPr>
              <a:t>3</a:t>
            </a:r>
            <a:r>
              <a:rPr lang="zh-TW" altLang="en-US" sz="2400" b="1" kern="0" dirty="0" smtClean="0">
                <a:solidFill>
                  <a:srgbClr val="9B5400"/>
                </a:solidFill>
                <a:latin typeface="+mn-lt"/>
                <a:ea typeface="+mj-ea"/>
              </a:rPr>
              <a:t>倍。</a:t>
            </a:r>
            <a:endParaRPr lang="en-US" altLang="zh-TW" sz="2400" b="1" kern="0" dirty="0" smtClean="0">
              <a:solidFill>
                <a:srgbClr val="9B5400"/>
              </a:solidFill>
              <a:latin typeface="+mn-lt"/>
              <a:ea typeface="+mj-ea"/>
            </a:endParaRPr>
          </a:p>
          <a:p>
            <a:pPr marL="365125" indent="-365125">
              <a:buFont typeface="Wingdings" pitchFamily="2" charset="2"/>
              <a:buChar char="l"/>
            </a:pPr>
            <a:r>
              <a:rPr lang="zh-TW" altLang="zh-TW" sz="2400" b="1" kern="0" dirty="0" smtClean="0">
                <a:solidFill>
                  <a:srgbClr val="9B5400"/>
                </a:solidFill>
                <a:latin typeface="+mn-lt"/>
                <a:ea typeface="+mj-ea"/>
              </a:rPr>
              <a:t>偏態係數</a:t>
            </a:r>
          </a:p>
          <a:p>
            <a:r>
              <a:rPr lang="en-US" altLang="zh-TW" sz="2400" b="1" kern="0" dirty="0" smtClean="0">
                <a:solidFill>
                  <a:srgbClr val="9B5400"/>
                </a:solidFill>
                <a:latin typeface="+mn-lt"/>
                <a:ea typeface="+mj-ea"/>
              </a:rPr>
              <a:t>	</a:t>
            </a:r>
            <a:r>
              <a:rPr lang="zh-TW" altLang="zh-TW" sz="2400" b="1" kern="0" dirty="0" smtClean="0">
                <a:solidFill>
                  <a:srgbClr val="9B5400"/>
                </a:solidFill>
                <a:latin typeface="+mn-lt"/>
                <a:ea typeface="+mj-ea"/>
              </a:rPr>
              <a:t>母體﹕</a:t>
            </a:r>
            <a:r>
              <a:rPr lang="en-US" altLang="zh-TW" sz="2400" b="1" kern="0" dirty="0" smtClean="0">
                <a:solidFill>
                  <a:srgbClr val="9B5400"/>
                </a:solidFill>
                <a:latin typeface="+mn-lt"/>
                <a:ea typeface="+mj-ea"/>
              </a:rPr>
              <a:t> </a:t>
            </a:r>
            <a:r>
              <a:rPr lang="zh-TW" altLang="en-US" sz="2400" b="1" kern="0" dirty="0" smtClean="0">
                <a:solidFill>
                  <a:srgbClr val="9B5400"/>
                </a:solidFill>
                <a:latin typeface="+mn-lt"/>
                <a:ea typeface="+mj-ea"/>
              </a:rPr>
              <a:t>                           </a:t>
            </a:r>
            <a:r>
              <a:rPr lang="zh-TW" altLang="zh-TW" sz="2400" b="1" kern="0" dirty="0" smtClean="0">
                <a:solidFill>
                  <a:srgbClr val="9B5400"/>
                </a:solidFill>
                <a:latin typeface="+mn-lt"/>
                <a:ea typeface="+mj-ea"/>
              </a:rPr>
              <a:t>或樣本﹕</a:t>
            </a:r>
            <a:r>
              <a:rPr lang="en-US" altLang="zh-TW" sz="2400" b="1" kern="0" dirty="0" smtClean="0">
                <a:solidFill>
                  <a:srgbClr val="9B5400"/>
                </a:solidFill>
                <a:latin typeface="+mn-lt"/>
                <a:ea typeface="+mj-ea"/>
              </a:rPr>
              <a:t>        </a:t>
            </a:r>
            <a:br>
              <a:rPr lang="en-US" altLang="zh-TW" sz="2400" b="1" kern="0" dirty="0" smtClean="0">
                <a:solidFill>
                  <a:srgbClr val="9B5400"/>
                </a:solidFill>
                <a:latin typeface="+mn-lt"/>
                <a:ea typeface="+mj-ea"/>
              </a:rPr>
            </a:br>
            <a:endParaRPr lang="en-US" altLang="zh-TW" sz="2400" b="1" kern="0" dirty="0" smtClean="0">
              <a:solidFill>
                <a:srgbClr val="9B5400"/>
              </a:solidFill>
              <a:latin typeface="+mn-lt"/>
              <a:ea typeface="+mj-ea"/>
            </a:endParaRPr>
          </a:p>
          <a:p>
            <a:r>
              <a:rPr lang="zh-TW" altLang="zh-TW" sz="2400" b="1" kern="0" dirty="0" smtClean="0">
                <a:solidFill>
                  <a:srgbClr val="9B5400"/>
                </a:solidFill>
                <a:latin typeface="+mn-lt"/>
                <a:ea typeface="+mj-ea"/>
              </a:rPr>
              <a:t>其中，</a:t>
            </a:r>
            <a:r>
              <a:rPr lang="en-US" altLang="zh-TW" sz="2400" b="1" kern="0" dirty="0" smtClean="0">
                <a:solidFill>
                  <a:srgbClr val="9B5400"/>
                </a:solidFill>
                <a:latin typeface="+mn-lt"/>
                <a:ea typeface="+mj-ea"/>
              </a:rPr>
              <a:t> </a:t>
            </a:r>
            <a:r>
              <a:rPr lang="zh-TW" altLang="zh-TW" sz="2400" b="1" kern="0" dirty="0" smtClean="0">
                <a:solidFill>
                  <a:srgbClr val="9B5400"/>
                </a:solidFill>
                <a:latin typeface="+mn-lt"/>
                <a:ea typeface="+mj-ea"/>
              </a:rPr>
              <a:t>與</a:t>
            </a:r>
            <a:r>
              <a:rPr lang="en-US" altLang="zh-TW" sz="2400" b="1" kern="0" dirty="0" smtClean="0">
                <a:solidFill>
                  <a:srgbClr val="9B5400"/>
                </a:solidFill>
                <a:latin typeface="+mn-lt"/>
                <a:ea typeface="+mj-ea"/>
              </a:rPr>
              <a:t> </a:t>
            </a:r>
            <a:r>
              <a:rPr lang="zh-TW" altLang="zh-TW" sz="2400" b="1" kern="0" dirty="0" smtClean="0">
                <a:solidFill>
                  <a:srgbClr val="9B5400"/>
                </a:solidFill>
                <a:latin typeface="+mn-lt"/>
                <a:ea typeface="+mj-ea"/>
              </a:rPr>
              <a:t>分別代表母體平均數與樣本平均數，</a:t>
            </a:r>
            <a:r>
              <a:rPr lang="en-US" altLang="zh-TW" sz="2400" b="1" kern="0" dirty="0" smtClean="0">
                <a:solidFill>
                  <a:srgbClr val="9B5400"/>
                </a:solidFill>
                <a:latin typeface="+mn-lt"/>
                <a:ea typeface="+mj-ea"/>
              </a:rPr>
              <a:t> </a:t>
            </a:r>
            <a:r>
              <a:rPr lang="zh-TW" altLang="zh-TW" sz="2400" b="1" kern="0" dirty="0" smtClean="0">
                <a:solidFill>
                  <a:srgbClr val="9B5400"/>
                </a:solidFill>
                <a:latin typeface="+mn-lt"/>
                <a:ea typeface="+mj-ea"/>
              </a:rPr>
              <a:t>是中位數，</a:t>
            </a:r>
            <a:r>
              <a:rPr lang="en-US" altLang="zh-TW" sz="2400" b="1" kern="0" dirty="0" smtClean="0">
                <a:solidFill>
                  <a:srgbClr val="9B5400"/>
                </a:solidFill>
                <a:latin typeface="+mn-lt"/>
                <a:ea typeface="+mj-ea"/>
              </a:rPr>
              <a:t> </a:t>
            </a:r>
            <a:r>
              <a:rPr lang="zh-TW" altLang="zh-TW" sz="2400" b="1" kern="0" dirty="0" smtClean="0">
                <a:solidFill>
                  <a:srgbClr val="9B5400"/>
                </a:solidFill>
                <a:latin typeface="+mn-lt"/>
                <a:ea typeface="+mj-ea"/>
              </a:rPr>
              <a:t>與</a:t>
            </a:r>
            <a:r>
              <a:rPr lang="en-US" altLang="zh-TW" sz="2400" b="1" kern="0" dirty="0" smtClean="0">
                <a:solidFill>
                  <a:srgbClr val="9B5400"/>
                </a:solidFill>
                <a:latin typeface="+mn-lt"/>
                <a:ea typeface="+mj-ea"/>
              </a:rPr>
              <a:t>s</a:t>
            </a:r>
            <a:r>
              <a:rPr lang="zh-TW" altLang="zh-TW" sz="2400" b="1" kern="0" dirty="0" smtClean="0">
                <a:solidFill>
                  <a:srgbClr val="9B5400"/>
                </a:solidFill>
                <a:latin typeface="+mn-lt"/>
                <a:ea typeface="+mj-ea"/>
              </a:rPr>
              <a:t>分別代表母體標準差與樣本標準差。</a:t>
            </a:r>
          </a:p>
          <a:p>
            <a:pPr marL="342900" lvl="0" indent="-342900" algn="just">
              <a:spcBef>
                <a:spcPts val="0"/>
              </a:spcBef>
              <a:buBlip>
                <a:blip r:embed="rId4"/>
              </a:buBlip>
            </a:pPr>
            <a:endParaRPr kumimoji="1" lang="en-US" altLang="zh-TW" sz="2400" b="1" i="0" u="none" strike="noStrike" kern="0" cap="none" spc="0" normalizeH="0" baseline="0" noProof="0" dirty="0" smtClean="0">
              <a:ln>
                <a:noFill/>
              </a:ln>
              <a:solidFill>
                <a:srgbClr val="9B5400"/>
              </a:solidFill>
              <a:effectLst/>
              <a:uLnTx/>
              <a:uFillTx/>
              <a:latin typeface="+mn-lt"/>
              <a:ea typeface="+mj-ea"/>
              <a:cs typeface="+mn-cs"/>
            </a:endParaRPr>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22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2230" name="Object 6"/>
          <p:cNvGraphicFramePr>
            <a:graphicFrameLocks noChangeAspect="1"/>
          </p:cNvGraphicFramePr>
          <p:nvPr/>
        </p:nvGraphicFramePr>
        <p:xfrm>
          <a:off x="2433710" y="2329765"/>
          <a:ext cx="1659987" cy="592946"/>
        </p:xfrm>
        <a:graphic>
          <a:graphicData uri="http://schemas.openxmlformats.org/presentationml/2006/ole">
            <mc:AlternateContent xmlns:mc="http://schemas.openxmlformats.org/markup-compatibility/2006">
              <mc:Choice xmlns:v="urn:schemas-microsoft-com:vml" Requires="v">
                <p:oleObj spid="_x0000_s52233" name="Equation" r:id="rId5" imgW="1016000" imgH="393700" progId="Equation.DSMT4">
                  <p:embed/>
                </p:oleObj>
              </mc:Choice>
              <mc:Fallback>
                <p:oleObj name="Equation" r:id="rId5" imgW="1016000" imgH="3937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3710" y="2329765"/>
                        <a:ext cx="1659987" cy="592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2232" name="Object 8"/>
          <p:cNvGraphicFramePr>
            <a:graphicFrameLocks noChangeAspect="1"/>
          </p:cNvGraphicFramePr>
          <p:nvPr/>
        </p:nvGraphicFramePr>
        <p:xfrm>
          <a:off x="5852161" y="2335237"/>
          <a:ext cx="1617783" cy="685947"/>
        </p:xfrm>
        <a:graphic>
          <a:graphicData uri="http://schemas.openxmlformats.org/presentationml/2006/ole">
            <mc:AlternateContent xmlns:mc="http://schemas.openxmlformats.org/markup-compatibility/2006">
              <mc:Choice xmlns:v="urn:schemas-microsoft-com:vml" Requires="v">
                <p:oleObj spid="_x0000_s52234" name="Equation" r:id="rId7" imgW="990170" imgH="393529" progId="Equation.DSMT4">
                  <p:embed/>
                </p:oleObj>
              </mc:Choice>
              <mc:Fallback>
                <p:oleObj name="Equation" r:id="rId7" imgW="990170" imgH="393529"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2161" y="2335237"/>
                        <a:ext cx="1617783" cy="685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3" name="Object 3"/>
          <p:cNvGraphicFramePr>
            <a:graphicFrameLocks noChangeAspect="1"/>
          </p:cNvGraphicFramePr>
          <p:nvPr/>
        </p:nvGraphicFramePr>
        <p:xfrm>
          <a:off x="1828801" y="3840480"/>
          <a:ext cx="5401993" cy="895203"/>
        </p:xfrm>
        <a:graphic>
          <a:graphicData uri="http://schemas.openxmlformats.org/presentationml/2006/ole">
            <mc:AlternateContent xmlns:mc="http://schemas.openxmlformats.org/markup-compatibility/2006">
              <mc:Choice xmlns:v="urn:schemas-microsoft-com:vml" Requires="v">
                <p:oleObj spid="_x0000_s81924" name="Equation" r:id="rId3" imgW="2730500" imgH="393700" progId="Equation.DSMT4">
                  <p:embed/>
                </p:oleObj>
              </mc:Choice>
              <mc:Fallback>
                <p:oleObj name="Equation" r:id="rId3" imgW="2730500" imgH="3937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840480"/>
                        <a:ext cx="5401993" cy="8952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6" name="Rectangle 6"/>
          <p:cNvSpPr>
            <a:spLocks noChangeArrowheads="1"/>
          </p:cNvSpPr>
          <p:nvPr/>
        </p:nvSpPr>
        <p:spPr bwMode="auto">
          <a:xfrm>
            <a:off x="520505" y="569186"/>
            <a:ext cx="8088924" cy="123147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R="0" lvl="0" algn="just" defTabSz="914400" latinLnBrk="0">
              <a:spcBef>
                <a:spcPts val="0"/>
              </a:spcBef>
              <a:buClrTx/>
              <a:buSzTx/>
              <a:tabLst/>
            </a:pPr>
            <a:r>
              <a:rPr lang="zh-TW" altLang="en-US" sz="2400" b="1" dirty="0" smtClean="0">
                <a:solidFill>
                  <a:srgbClr val="00B0F0"/>
                </a:solidFill>
                <a:latin typeface="+mn-lt"/>
                <a:ea typeface="+mn-ea"/>
              </a:rPr>
              <a:t>例</a:t>
            </a:r>
            <a:r>
              <a:rPr lang="en-US" altLang="zh-TW" sz="2400" b="1" dirty="0" smtClean="0">
                <a:solidFill>
                  <a:srgbClr val="00B0F0"/>
                </a:solidFill>
                <a:latin typeface="+mn-lt"/>
                <a:ea typeface="+mn-ea"/>
              </a:rPr>
              <a:t>3.20</a:t>
            </a:r>
            <a:r>
              <a:rPr lang="zh-TW" altLang="en-US" sz="2400" b="1" dirty="0" smtClean="0">
                <a:solidFill>
                  <a:srgbClr val="00B0F0"/>
                </a:solidFill>
                <a:latin typeface="+mn-lt"/>
                <a:ea typeface="+mn-ea"/>
              </a:rPr>
              <a:t>：</a:t>
            </a:r>
            <a:r>
              <a:rPr lang="en-US" altLang="zh-TW" sz="2400" b="1" dirty="0" smtClean="0">
                <a:solidFill>
                  <a:srgbClr val="00B0F0"/>
                </a:solidFill>
                <a:latin typeface="+mn-lt"/>
                <a:ea typeface="+mn-ea"/>
              </a:rPr>
              <a:t> </a:t>
            </a:r>
            <a:r>
              <a:rPr lang="en-US" altLang="zh-TW" sz="2400" b="1" dirty="0" smtClean="0">
                <a:solidFill>
                  <a:srgbClr val="9B5400"/>
                </a:solidFill>
                <a:latin typeface="+mn-lt"/>
                <a:ea typeface="+mn-ea"/>
              </a:rPr>
              <a:t>50</a:t>
            </a:r>
            <a:r>
              <a:rPr lang="zh-TW" altLang="en-US" sz="2400" b="1" dirty="0" smtClean="0">
                <a:solidFill>
                  <a:srgbClr val="9B5400"/>
                </a:solidFill>
                <a:latin typeface="+mn-lt"/>
                <a:ea typeface="+mn-ea"/>
              </a:rPr>
              <a:t>位學生性向測驗成績之平均數為</a:t>
            </a:r>
            <a:r>
              <a:rPr lang="en-US" altLang="zh-TW" sz="2400" b="1" dirty="0" smtClean="0">
                <a:solidFill>
                  <a:srgbClr val="9B5400"/>
                </a:solidFill>
                <a:latin typeface="+mn-lt"/>
                <a:ea typeface="+mn-ea"/>
              </a:rPr>
              <a:t>60.36</a:t>
            </a:r>
            <a:r>
              <a:rPr lang="zh-TW" altLang="en-US" sz="2400" b="1" dirty="0" smtClean="0">
                <a:solidFill>
                  <a:srgbClr val="9B5400"/>
                </a:solidFill>
                <a:latin typeface="+mn-lt"/>
                <a:ea typeface="+mn-ea"/>
              </a:rPr>
              <a:t>，標準差為</a:t>
            </a:r>
            <a:r>
              <a:rPr lang="en-US" altLang="zh-TW" sz="2400" b="1" dirty="0" smtClean="0">
                <a:solidFill>
                  <a:srgbClr val="9B5400"/>
                </a:solidFill>
                <a:latin typeface="+mn-lt"/>
                <a:ea typeface="+mn-ea"/>
              </a:rPr>
              <a:t>18.61‧</a:t>
            </a:r>
            <a:r>
              <a:rPr lang="zh-TW" altLang="en-US" sz="2400" b="1" dirty="0" smtClean="0">
                <a:solidFill>
                  <a:srgbClr val="9B5400"/>
                </a:solidFill>
                <a:latin typeface="+mn-lt"/>
                <a:ea typeface="+mn-ea"/>
              </a:rPr>
              <a:t>中位數為</a:t>
            </a:r>
            <a:r>
              <a:rPr lang="en-US" altLang="zh-TW" sz="2400" b="1" dirty="0" smtClean="0">
                <a:solidFill>
                  <a:srgbClr val="9B5400"/>
                </a:solidFill>
                <a:latin typeface="+mn-lt"/>
                <a:ea typeface="+mn-ea"/>
              </a:rPr>
              <a:t>62</a:t>
            </a:r>
            <a:r>
              <a:rPr lang="zh-TW" altLang="en-US" sz="2400" b="1" dirty="0" smtClean="0">
                <a:solidFill>
                  <a:srgbClr val="9B5400"/>
                </a:solidFill>
                <a:latin typeface="+mn-lt"/>
                <a:ea typeface="+mn-ea"/>
              </a:rPr>
              <a:t>，試求</a:t>
            </a:r>
            <a:r>
              <a:rPr lang="en-US" altLang="zh-TW" sz="2400" b="1" dirty="0" smtClean="0">
                <a:solidFill>
                  <a:srgbClr val="9B5400"/>
                </a:solidFill>
                <a:latin typeface="+mn-lt"/>
                <a:ea typeface="+mn-ea"/>
              </a:rPr>
              <a:t>50</a:t>
            </a:r>
            <a:r>
              <a:rPr lang="zh-TW" altLang="en-US" sz="2400" b="1" dirty="0" smtClean="0">
                <a:solidFill>
                  <a:srgbClr val="9B5400"/>
                </a:solidFill>
                <a:latin typeface="+mn-lt"/>
                <a:ea typeface="+mn-ea"/>
              </a:rPr>
              <a:t>位學生性向測驗成績的偏態係數。</a:t>
            </a:r>
          </a:p>
          <a:p>
            <a:pPr marL="633413" marR="0" lvl="0" indent="-633413" algn="just" defTabSz="914400" latinLnBrk="0">
              <a:spcBef>
                <a:spcPts val="0"/>
              </a:spcBef>
              <a:buClrTx/>
              <a:buSzTx/>
              <a:tabLst/>
            </a:pPr>
            <a:endParaRPr lang="en-US" altLang="zh-TW" sz="2400" b="1" dirty="0" smtClean="0">
              <a:latin typeface="+mn-lt"/>
              <a:ea typeface="+mn-ea"/>
            </a:endParaRPr>
          </a:p>
          <a:p>
            <a:pPr marL="633413" marR="0" lvl="0" indent="-633413" algn="just" defTabSz="914400" latinLnBrk="0">
              <a:spcBef>
                <a:spcPts val="0"/>
              </a:spcBef>
              <a:buClrTx/>
              <a:buSzTx/>
              <a:tabLst/>
            </a:pPr>
            <a:endParaRPr lang="zh-TW" altLang="zh-TW" sz="2400" b="1" dirty="0" smtClean="0">
              <a:latin typeface="+mn-lt"/>
              <a:ea typeface="+mn-ea"/>
              <a:cs typeface="新細明體" pitchFamily="18" charset="-120"/>
            </a:endParaRPr>
          </a:p>
          <a:p>
            <a:pPr marL="342900" marR="0" lvl="0" indent="-342900" algn="just" defTabSz="914400" latinLnBrk="0">
              <a:spcBef>
                <a:spcPts val="0"/>
              </a:spcBef>
              <a:buClrTx/>
              <a:buSzTx/>
              <a:tabLst/>
            </a:pPr>
            <a:endParaRPr lang="zh-TW" altLang="en-US" sz="2400" b="1" dirty="0" smtClean="0">
              <a:solidFill>
                <a:srgbClr val="9B5400"/>
              </a:solidFill>
              <a:latin typeface="+mn-lt"/>
              <a:ea typeface="+mn-ea"/>
            </a:endParaRPr>
          </a:p>
        </p:txBody>
      </p:sp>
      <p:sp>
        <p:nvSpPr>
          <p:cNvPr id="819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4" name="Rectangle 6"/>
          <p:cNvSpPr>
            <a:spLocks noChangeArrowheads="1"/>
          </p:cNvSpPr>
          <p:nvPr/>
        </p:nvSpPr>
        <p:spPr bwMode="auto">
          <a:xfrm>
            <a:off x="550879" y="2831740"/>
            <a:ext cx="8100752" cy="3301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33413" marR="0" lvl="0" indent="-633413" algn="just" defTabSz="914400" latinLnBrk="0">
              <a:spcBef>
                <a:spcPts val="0"/>
              </a:spcBef>
              <a:buClrTx/>
              <a:buSzTx/>
              <a:tabLst/>
            </a:pPr>
            <a:r>
              <a:rPr lang="zh-TW" altLang="en-US" sz="2400" b="1" dirty="0" smtClean="0">
                <a:latin typeface="+mn-lt"/>
                <a:ea typeface="+mn-ea"/>
              </a:rPr>
              <a:t>解：將平均數為</a:t>
            </a:r>
            <a:r>
              <a:rPr lang="en-US" altLang="zh-TW" sz="2400" b="1" dirty="0" smtClean="0">
                <a:latin typeface="+mn-lt"/>
                <a:ea typeface="+mn-ea"/>
              </a:rPr>
              <a:t>60.36</a:t>
            </a:r>
            <a:r>
              <a:rPr lang="zh-TW" altLang="en-US" sz="2400" b="1" dirty="0" smtClean="0">
                <a:latin typeface="+mn-lt"/>
                <a:ea typeface="+mn-ea"/>
              </a:rPr>
              <a:t>，標準差為</a:t>
            </a:r>
            <a:r>
              <a:rPr lang="en-US" altLang="zh-TW" sz="2400" b="1" dirty="0" smtClean="0">
                <a:latin typeface="+mn-lt"/>
                <a:ea typeface="+mn-ea"/>
              </a:rPr>
              <a:t>18.61‧</a:t>
            </a:r>
            <a:r>
              <a:rPr lang="zh-TW" altLang="en-US" sz="2400" b="1" dirty="0" smtClean="0">
                <a:latin typeface="+mn-lt"/>
                <a:ea typeface="+mn-ea"/>
              </a:rPr>
              <a:t>中位數為</a:t>
            </a:r>
            <a:r>
              <a:rPr lang="en-US" altLang="zh-TW" sz="2400" b="1" dirty="0" smtClean="0">
                <a:latin typeface="+mn-lt"/>
                <a:ea typeface="+mn-ea"/>
              </a:rPr>
              <a:t>62</a:t>
            </a:r>
            <a:r>
              <a:rPr lang="zh-TW" altLang="en-US" sz="2400" b="1" dirty="0" smtClean="0">
                <a:latin typeface="+mn-lt"/>
                <a:ea typeface="+mn-ea"/>
              </a:rPr>
              <a:t>代入公式，可得</a:t>
            </a:r>
            <a:endParaRPr lang="en-US" altLang="zh-TW" sz="2400" b="1" dirty="0" smtClean="0">
              <a:latin typeface="+mn-lt"/>
              <a:ea typeface="+mn-ea"/>
            </a:endParaRPr>
          </a:p>
          <a:p>
            <a:pPr marL="342900" marR="0" lvl="0" indent="-342900" algn="just" defTabSz="914400" latinLnBrk="0">
              <a:spcBef>
                <a:spcPts val="0"/>
              </a:spcBef>
              <a:buClrTx/>
              <a:buSzTx/>
              <a:tabLst/>
            </a:pPr>
            <a:endParaRPr lang="en-US" altLang="zh-TW" sz="2400" b="1" dirty="0" smtClean="0">
              <a:solidFill>
                <a:srgbClr val="9B5400"/>
              </a:solidFill>
              <a:latin typeface="+mn-lt"/>
              <a:ea typeface="+mn-ea"/>
            </a:endParaRPr>
          </a:p>
          <a:p>
            <a:pPr marL="342900" marR="0" lvl="0" indent="-342900" algn="just" defTabSz="914400" latinLnBrk="0">
              <a:spcBef>
                <a:spcPts val="0"/>
              </a:spcBef>
              <a:buClrTx/>
              <a:buSzTx/>
              <a:tabLst/>
            </a:pPr>
            <a:endParaRPr lang="en-US" altLang="zh-TW" sz="2400" b="1" dirty="0" smtClean="0">
              <a:solidFill>
                <a:srgbClr val="9B5400"/>
              </a:solidFill>
              <a:latin typeface="+mn-lt"/>
              <a:ea typeface="+mn-ea"/>
            </a:endParaRPr>
          </a:p>
          <a:p>
            <a:pPr marL="342900" marR="0" lvl="0" indent="-342900" algn="just" defTabSz="914400" latinLnBrk="0">
              <a:spcBef>
                <a:spcPts val="0"/>
              </a:spcBef>
              <a:buClrTx/>
              <a:buSzTx/>
              <a:tabLst/>
            </a:pPr>
            <a:endParaRPr lang="en-US" altLang="zh-TW" sz="2400" b="1" dirty="0" smtClean="0">
              <a:solidFill>
                <a:srgbClr val="9B5400"/>
              </a:solidFill>
              <a:latin typeface="+mn-lt"/>
              <a:ea typeface="+mn-ea"/>
            </a:endParaRPr>
          </a:p>
          <a:p>
            <a:pPr marL="342900" marR="0" lvl="0" indent="-342900" algn="just" defTabSz="914400" latinLnBrk="0">
              <a:spcBef>
                <a:spcPts val="0"/>
              </a:spcBef>
              <a:buClrTx/>
              <a:buSzTx/>
              <a:tabLst/>
            </a:pPr>
            <a:endParaRPr lang="en-US" altLang="zh-TW" sz="2400" b="1" dirty="0" smtClean="0">
              <a:solidFill>
                <a:srgbClr val="9B5400"/>
              </a:solidFill>
              <a:latin typeface="+mn-lt"/>
              <a:ea typeface="+mn-ea"/>
            </a:endParaRPr>
          </a:p>
          <a:p>
            <a:pPr marL="342900" indent="-342900" algn="just">
              <a:spcBef>
                <a:spcPts val="0"/>
              </a:spcBef>
            </a:pPr>
            <a:r>
              <a:rPr lang="zh-TW" altLang="zh-TW" sz="2400" b="1" dirty="0" smtClean="0">
                <a:latin typeface="+mn-lt"/>
                <a:ea typeface="+mn-ea"/>
                <a:cs typeface="Times New Roman" pitchFamily="18" charset="0"/>
              </a:rPr>
              <a:t>故此這組資料的分配是左偏的</a:t>
            </a:r>
            <a:endParaRPr lang="zh-TW" altLang="zh-TW" sz="2400" b="1" dirty="0" smtClean="0">
              <a:latin typeface="+mn-lt"/>
              <a:ea typeface="+mn-ea"/>
              <a:cs typeface="新細明體" pitchFamily="18" charset="-120"/>
            </a:endParaRPr>
          </a:p>
          <a:p>
            <a:pPr marL="342900" marR="0" lvl="0" indent="-342900" algn="just" defTabSz="914400" latinLnBrk="0">
              <a:spcBef>
                <a:spcPts val="0"/>
              </a:spcBef>
              <a:buClrTx/>
              <a:buSzTx/>
              <a:tabLst/>
            </a:pPr>
            <a:endParaRPr lang="zh-TW" altLang="en-US" sz="2400" b="1" dirty="0" smtClean="0">
              <a:solidFill>
                <a:srgbClr val="9B5400"/>
              </a:solidFill>
              <a:latin typeface="+mn-lt"/>
              <a:ea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altLang="zh-TW" dirty="0" smtClean="0"/>
              <a:t>3.4.1 </a:t>
            </a:r>
            <a:r>
              <a:rPr lang="zh-TW" altLang="en-US" dirty="0" smtClean="0"/>
              <a:t>偏態係數─動差偏態量數</a:t>
            </a:r>
          </a:p>
        </p:txBody>
      </p:sp>
      <p:sp>
        <p:nvSpPr>
          <p:cNvPr id="36869" name="Rectangle 3"/>
          <p:cNvSpPr>
            <a:spLocks noGrp="1" noChangeArrowheads="1"/>
          </p:cNvSpPr>
          <p:nvPr>
            <p:ph idx="1"/>
          </p:nvPr>
        </p:nvSpPr>
        <p:spPr>
          <a:xfrm>
            <a:off x="457200" y="1600200"/>
            <a:ext cx="8229600" cy="4026877"/>
          </a:xfrm>
        </p:spPr>
        <p:txBody>
          <a:bodyPr/>
          <a:lstStyle/>
          <a:p>
            <a:pPr eaLnBrk="1" hangingPunct="1">
              <a:buFontTx/>
              <a:buNone/>
            </a:pPr>
            <a:r>
              <a:rPr lang="zh-TW" altLang="en-US" dirty="0" smtClean="0"/>
              <a:t>依據動差偏態量數可知：</a:t>
            </a:r>
          </a:p>
          <a:p>
            <a:pPr eaLnBrk="1" hangingPunct="1">
              <a:buFontTx/>
              <a:buNone/>
            </a:pPr>
            <a:r>
              <a:rPr lang="zh-TW" altLang="en-US" dirty="0" smtClean="0"/>
              <a:t>   </a:t>
            </a:r>
            <a:endParaRPr lang="en-US" altLang="zh-TW" dirty="0" smtClean="0"/>
          </a:p>
          <a:p>
            <a:pPr eaLnBrk="1" hangingPunct="1">
              <a:buFontTx/>
              <a:buNone/>
            </a:pPr>
            <a:endParaRPr lang="en-US" altLang="zh-TW" dirty="0" smtClean="0"/>
          </a:p>
          <a:p>
            <a:pPr eaLnBrk="1" hangingPunct="1">
              <a:buFontTx/>
              <a:buNone/>
            </a:pPr>
            <a:endParaRPr lang="en-US" altLang="zh-TW" dirty="0" smtClean="0"/>
          </a:p>
          <a:p>
            <a:pPr eaLnBrk="1" hangingPunct="1">
              <a:buFontTx/>
              <a:buNone/>
            </a:pPr>
            <a:r>
              <a:rPr lang="en-US" altLang="zh-TW" dirty="0" smtClean="0"/>
              <a:t>(1)</a:t>
            </a:r>
            <a:r>
              <a:rPr lang="zh-TW" altLang="en-US" dirty="0" smtClean="0"/>
              <a:t>當</a:t>
            </a:r>
            <a:r>
              <a:rPr lang="el-GR" altLang="zh-TW" dirty="0" smtClean="0">
                <a:cs typeface="Times New Roman" pitchFamily="18" charset="0"/>
              </a:rPr>
              <a:t>α</a:t>
            </a:r>
            <a:r>
              <a:rPr lang="en-US" altLang="zh-TW" baseline="-25000" dirty="0" smtClean="0"/>
              <a:t>1</a:t>
            </a:r>
            <a:r>
              <a:rPr lang="en-US" altLang="zh-TW" dirty="0" smtClean="0"/>
              <a:t>=0</a:t>
            </a:r>
            <a:r>
              <a:rPr lang="zh-TW" altLang="en-US" dirty="0" smtClean="0"/>
              <a:t>時，表示資料的分配會近似對稱分配。</a:t>
            </a:r>
          </a:p>
          <a:p>
            <a:pPr eaLnBrk="1" hangingPunct="1">
              <a:buFontTx/>
              <a:buNone/>
            </a:pPr>
            <a:r>
              <a:rPr lang="en-US" altLang="zh-TW" dirty="0" smtClean="0"/>
              <a:t>(2)</a:t>
            </a:r>
            <a:r>
              <a:rPr lang="zh-TW" altLang="en-US" dirty="0" smtClean="0"/>
              <a:t>當</a:t>
            </a:r>
            <a:r>
              <a:rPr lang="el-GR" altLang="zh-TW" dirty="0" smtClean="0">
                <a:cs typeface="Times New Roman" pitchFamily="18" charset="0"/>
              </a:rPr>
              <a:t>α</a:t>
            </a:r>
            <a:r>
              <a:rPr lang="en-US" altLang="zh-TW" baseline="-25000" dirty="0" smtClean="0"/>
              <a:t>1</a:t>
            </a:r>
            <a:r>
              <a:rPr lang="en-US" altLang="zh-TW" dirty="0" smtClean="0"/>
              <a:t>&gt;0</a:t>
            </a:r>
            <a:r>
              <a:rPr lang="zh-TW" altLang="en-US" dirty="0" smtClean="0"/>
              <a:t>時，表示資料的分配會近似右偏分配。</a:t>
            </a:r>
          </a:p>
          <a:p>
            <a:pPr eaLnBrk="1" hangingPunct="1">
              <a:buFontTx/>
              <a:buNone/>
            </a:pPr>
            <a:r>
              <a:rPr lang="en-US" altLang="zh-TW" dirty="0" smtClean="0"/>
              <a:t>(3)</a:t>
            </a:r>
            <a:r>
              <a:rPr lang="zh-TW" altLang="en-US" dirty="0" smtClean="0"/>
              <a:t>當</a:t>
            </a:r>
            <a:r>
              <a:rPr lang="el-GR" altLang="zh-TW" dirty="0" smtClean="0">
                <a:cs typeface="Times New Roman" pitchFamily="18" charset="0"/>
              </a:rPr>
              <a:t>α</a:t>
            </a:r>
            <a:r>
              <a:rPr lang="en-US" altLang="zh-TW" baseline="-25000" dirty="0" smtClean="0"/>
              <a:t>1</a:t>
            </a:r>
            <a:r>
              <a:rPr lang="en-US" altLang="zh-TW" dirty="0" smtClean="0"/>
              <a:t>&lt;0</a:t>
            </a:r>
            <a:r>
              <a:rPr lang="zh-TW" altLang="en-US" dirty="0" smtClean="0"/>
              <a:t>時，表示資料的分配會近似左偏分配。</a:t>
            </a:r>
          </a:p>
        </p:txBody>
      </p:sp>
      <p:sp>
        <p:nvSpPr>
          <p:cNvPr id="36866"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36867" name="投影片編號版面配置區 5"/>
          <p:cNvSpPr>
            <a:spLocks noGrp="1"/>
          </p:cNvSpPr>
          <p:nvPr>
            <p:ph type="sldNum" sz="quarter" idx="12"/>
          </p:nvPr>
        </p:nvSpPr>
        <p:spPr>
          <a:noFill/>
        </p:spPr>
        <p:txBody>
          <a:bodyPr/>
          <a:lstStyle/>
          <a:p>
            <a:r>
              <a:rPr lang="en-US" altLang="zh-TW"/>
              <a:t>3-</a:t>
            </a:r>
            <a:fld id="{5B76CB3D-D904-4B34-880B-9869DDBFEDF5}" type="slidenum">
              <a:rPr lang="en-US" altLang="zh-TW"/>
              <a:pPr/>
              <a:t>35</a:t>
            </a:fld>
            <a:endParaRPr lang="en-US" altLang="zh-TW"/>
          </a:p>
        </p:txBody>
      </p:sp>
      <p:pic>
        <p:nvPicPr>
          <p:cNvPr id="36870" name="Picture 4"/>
          <p:cNvPicPr>
            <a:picLocks noChangeAspect="1" noChangeArrowheads="1"/>
          </p:cNvPicPr>
          <p:nvPr/>
        </p:nvPicPr>
        <p:blipFill>
          <a:blip r:embed="rId2" cstate="print">
            <a:clrChange>
              <a:clrFrom>
                <a:srgbClr val="FFFFFF"/>
              </a:clrFrom>
              <a:clrTo>
                <a:srgbClr val="FFFFFF">
                  <a:alpha val="0"/>
                </a:srgbClr>
              </a:clrTo>
            </a:clrChange>
          </a:blip>
          <a:srcRect b="19896"/>
          <a:stretch>
            <a:fillRect/>
          </a:stretch>
        </p:blipFill>
        <p:spPr bwMode="auto">
          <a:xfrm>
            <a:off x="1199296" y="2298823"/>
            <a:ext cx="5643562" cy="147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altLang="zh-TW" dirty="0" smtClean="0"/>
              <a:t>3.4.2</a:t>
            </a:r>
            <a:r>
              <a:rPr lang="zh-TW" altLang="en-US" dirty="0" smtClean="0"/>
              <a:t>  峰態係數量數 </a:t>
            </a:r>
            <a:r>
              <a:rPr lang="en-US" altLang="zh-TW" sz="2000" dirty="0" smtClean="0"/>
              <a:t>1/2</a:t>
            </a:r>
          </a:p>
        </p:txBody>
      </p:sp>
      <p:sp>
        <p:nvSpPr>
          <p:cNvPr id="37893" name="Rectangle 3"/>
          <p:cNvSpPr>
            <a:spLocks noGrp="1" noChangeArrowheads="1"/>
          </p:cNvSpPr>
          <p:nvPr>
            <p:ph idx="1"/>
          </p:nvPr>
        </p:nvSpPr>
        <p:spPr>
          <a:xfrm>
            <a:off x="469481" y="1291547"/>
            <a:ext cx="8229600" cy="3125708"/>
          </a:xfrm>
        </p:spPr>
        <p:txBody>
          <a:bodyPr/>
          <a:lstStyle/>
          <a:p>
            <a:pPr marL="342900" lvl="1" indent="-342900" eaLnBrk="1" hangingPunct="1">
              <a:lnSpc>
                <a:spcPct val="100000"/>
              </a:lnSpc>
              <a:spcBef>
                <a:spcPts val="0"/>
              </a:spcBef>
              <a:buFont typeface="Wingdings" pitchFamily="2" charset="2"/>
              <a:buChar char="l"/>
            </a:pPr>
            <a:r>
              <a:rPr lang="zh-TW" altLang="en-US" sz="2400" dirty="0" smtClean="0">
                <a:solidFill>
                  <a:srgbClr val="9B5400"/>
                </a:solidFill>
                <a:cs typeface="+mn-cs"/>
              </a:rPr>
              <a:t>峰度</a:t>
            </a:r>
            <a:r>
              <a:rPr lang="en-US" altLang="zh-TW" sz="2400" dirty="0" smtClean="0">
                <a:solidFill>
                  <a:srgbClr val="9B5400"/>
                </a:solidFill>
                <a:cs typeface="+mn-cs"/>
              </a:rPr>
              <a:t>(kurtosis)</a:t>
            </a:r>
            <a:r>
              <a:rPr lang="zh-TW" altLang="en-US" sz="2400" dirty="0" smtClean="0">
                <a:solidFill>
                  <a:srgbClr val="9B5400"/>
                </a:solidFill>
                <a:cs typeface="+mn-cs"/>
              </a:rPr>
              <a:t>是指次數分配高峰高聳的程度，依據峰態量數可知：</a:t>
            </a:r>
          </a:p>
          <a:p>
            <a:pPr marL="742950" lvl="2" indent="-342900" eaLnBrk="1" hangingPunct="1">
              <a:lnSpc>
                <a:spcPct val="100000"/>
              </a:lnSpc>
              <a:spcBef>
                <a:spcPts val="0"/>
              </a:spcBef>
              <a:buFont typeface="Wingdings" pitchFamily="2" charset="2"/>
              <a:buChar char="l"/>
            </a:pPr>
            <a:r>
              <a:rPr lang="zh-TW" altLang="en-US" sz="2400" dirty="0" smtClean="0">
                <a:solidFill>
                  <a:srgbClr val="9B5400"/>
                </a:solidFill>
                <a:cs typeface="+mn-cs"/>
              </a:rPr>
              <a:t>當</a:t>
            </a:r>
            <a:r>
              <a:rPr lang="el-GR" altLang="zh-TW" sz="2400" dirty="0" smtClean="0">
                <a:solidFill>
                  <a:srgbClr val="9B5400"/>
                </a:solidFill>
                <a:cs typeface="+mn-cs"/>
              </a:rPr>
              <a:t>β</a:t>
            </a:r>
            <a:r>
              <a:rPr lang="en-US" altLang="zh-TW" sz="2400" dirty="0" smtClean="0">
                <a:solidFill>
                  <a:srgbClr val="9B5400"/>
                </a:solidFill>
                <a:cs typeface="+mn-cs"/>
              </a:rPr>
              <a:t>1=3</a:t>
            </a:r>
            <a:r>
              <a:rPr lang="zh-TW" altLang="en-US" sz="2400" dirty="0" smtClean="0">
                <a:solidFill>
                  <a:srgbClr val="9B5400"/>
                </a:solidFill>
                <a:cs typeface="+mn-cs"/>
              </a:rPr>
              <a:t>時，表示資料分布呈常態峰</a:t>
            </a:r>
            <a:r>
              <a:rPr lang="en-US" altLang="zh-TW" sz="2400" dirty="0" smtClean="0">
                <a:solidFill>
                  <a:srgbClr val="9B5400"/>
                </a:solidFill>
                <a:cs typeface="+mn-cs"/>
              </a:rPr>
              <a:t>(</a:t>
            </a:r>
            <a:r>
              <a:rPr lang="en-US" altLang="zh-TW" sz="2400" dirty="0" err="1" smtClean="0">
                <a:solidFill>
                  <a:srgbClr val="9B5400"/>
                </a:solidFill>
                <a:cs typeface="+mn-cs"/>
              </a:rPr>
              <a:t>Mesokurtic</a:t>
            </a:r>
            <a:r>
              <a:rPr lang="en-US" altLang="zh-TW" sz="2400" dirty="0" smtClean="0">
                <a:solidFill>
                  <a:srgbClr val="9B5400"/>
                </a:solidFill>
                <a:cs typeface="+mn-cs"/>
              </a:rPr>
              <a:t>)</a:t>
            </a:r>
            <a:r>
              <a:rPr lang="zh-TW" altLang="en-US" sz="2400" dirty="0" smtClean="0">
                <a:solidFill>
                  <a:srgbClr val="9B5400"/>
                </a:solidFill>
                <a:cs typeface="+mn-cs"/>
              </a:rPr>
              <a:t>，形成一般正常的型態。</a:t>
            </a:r>
          </a:p>
          <a:p>
            <a:pPr marL="742950" lvl="2" indent="-342900" eaLnBrk="1" hangingPunct="1">
              <a:lnSpc>
                <a:spcPct val="100000"/>
              </a:lnSpc>
              <a:spcBef>
                <a:spcPts val="0"/>
              </a:spcBef>
              <a:buFont typeface="Wingdings" pitchFamily="2" charset="2"/>
              <a:buChar char="l"/>
            </a:pPr>
            <a:r>
              <a:rPr lang="zh-TW" altLang="en-US" sz="2400" dirty="0" smtClean="0">
                <a:solidFill>
                  <a:srgbClr val="9B5400"/>
                </a:solidFill>
                <a:cs typeface="+mn-cs"/>
              </a:rPr>
              <a:t>當</a:t>
            </a:r>
            <a:r>
              <a:rPr lang="el-GR" altLang="zh-TW" sz="2400" dirty="0" smtClean="0">
                <a:solidFill>
                  <a:srgbClr val="9B5400"/>
                </a:solidFill>
                <a:cs typeface="+mn-cs"/>
              </a:rPr>
              <a:t>β</a:t>
            </a:r>
            <a:r>
              <a:rPr lang="en-US" altLang="zh-TW" sz="2400" dirty="0" smtClean="0">
                <a:solidFill>
                  <a:srgbClr val="9B5400"/>
                </a:solidFill>
                <a:cs typeface="+mn-cs"/>
              </a:rPr>
              <a:t>1&gt;3</a:t>
            </a:r>
            <a:r>
              <a:rPr lang="zh-TW" altLang="en-US" sz="2400" dirty="0" smtClean="0">
                <a:solidFill>
                  <a:srgbClr val="9B5400"/>
                </a:solidFill>
                <a:cs typeface="+mn-cs"/>
              </a:rPr>
              <a:t>時，表示資料分布呈高狹峰</a:t>
            </a:r>
            <a:r>
              <a:rPr lang="en-US" altLang="zh-TW" sz="2400" dirty="0" smtClean="0">
                <a:solidFill>
                  <a:srgbClr val="9B5400"/>
                </a:solidFill>
                <a:cs typeface="+mn-cs"/>
              </a:rPr>
              <a:t>(Leptokurtic)</a:t>
            </a:r>
            <a:r>
              <a:rPr lang="zh-TW" altLang="en-US" sz="2400" dirty="0" smtClean="0">
                <a:solidFill>
                  <a:srgbClr val="9B5400"/>
                </a:solidFill>
                <a:cs typeface="+mn-cs"/>
              </a:rPr>
              <a:t>，集中於平均數或眾數附近。</a:t>
            </a:r>
          </a:p>
          <a:p>
            <a:pPr marL="742950" lvl="2" indent="-342900" eaLnBrk="1" hangingPunct="1">
              <a:lnSpc>
                <a:spcPct val="100000"/>
              </a:lnSpc>
              <a:spcBef>
                <a:spcPts val="0"/>
              </a:spcBef>
              <a:buFont typeface="Wingdings" pitchFamily="2" charset="2"/>
              <a:buChar char="l"/>
            </a:pPr>
            <a:r>
              <a:rPr lang="zh-TW" altLang="en-US" sz="2400" dirty="0" smtClean="0">
                <a:solidFill>
                  <a:srgbClr val="9B5400"/>
                </a:solidFill>
                <a:cs typeface="+mn-cs"/>
              </a:rPr>
              <a:t>當</a:t>
            </a:r>
            <a:r>
              <a:rPr lang="el-GR" altLang="zh-TW" sz="2400" dirty="0" smtClean="0">
                <a:solidFill>
                  <a:srgbClr val="9B5400"/>
                </a:solidFill>
                <a:cs typeface="+mn-cs"/>
              </a:rPr>
              <a:t>β</a:t>
            </a:r>
            <a:r>
              <a:rPr lang="en-US" altLang="zh-TW" sz="2400" dirty="0" smtClean="0">
                <a:solidFill>
                  <a:srgbClr val="9B5400"/>
                </a:solidFill>
                <a:cs typeface="+mn-cs"/>
              </a:rPr>
              <a:t>1&lt;3</a:t>
            </a:r>
            <a:r>
              <a:rPr lang="zh-TW" altLang="en-US" sz="2400" dirty="0" smtClean="0">
                <a:solidFill>
                  <a:srgbClr val="9B5400"/>
                </a:solidFill>
                <a:cs typeface="+mn-cs"/>
              </a:rPr>
              <a:t>時，表示資料分布呈低闊峰</a:t>
            </a:r>
            <a:r>
              <a:rPr lang="en-US" altLang="zh-TW" sz="2400" dirty="0" smtClean="0">
                <a:solidFill>
                  <a:srgbClr val="9B5400"/>
                </a:solidFill>
                <a:cs typeface="+mn-cs"/>
              </a:rPr>
              <a:t>(</a:t>
            </a:r>
            <a:r>
              <a:rPr lang="en-US" altLang="zh-TW" sz="2400" dirty="0" err="1" smtClean="0">
                <a:solidFill>
                  <a:srgbClr val="9B5400"/>
                </a:solidFill>
                <a:cs typeface="+mn-cs"/>
              </a:rPr>
              <a:t>Platkurtic</a:t>
            </a:r>
            <a:r>
              <a:rPr lang="en-US" altLang="zh-TW" sz="2400" dirty="0" smtClean="0">
                <a:solidFill>
                  <a:srgbClr val="9B5400"/>
                </a:solidFill>
                <a:cs typeface="+mn-cs"/>
              </a:rPr>
              <a:t>)</a:t>
            </a:r>
            <a:r>
              <a:rPr lang="zh-TW" altLang="en-US" sz="2400" dirty="0" smtClean="0">
                <a:solidFill>
                  <a:srgbClr val="9B5400"/>
                </a:solidFill>
                <a:cs typeface="+mn-cs"/>
              </a:rPr>
              <a:t>，平均地分散於兩端。</a:t>
            </a:r>
          </a:p>
        </p:txBody>
      </p:sp>
      <p:sp>
        <p:nvSpPr>
          <p:cNvPr id="37890" name="日期版面配置區 4"/>
          <p:cNvSpPr>
            <a:spLocks noGrp="1"/>
          </p:cNvSpPr>
          <p:nvPr>
            <p:ph type="dt" sz="half" idx="11"/>
          </p:nvPr>
        </p:nvSpPr>
        <p:spPr>
          <a:noFill/>
        </p:spPr>
        <p:txBody>
          <a:bodyPr/>
          <a:lstStyle/>
          <a:p>
            <a:r>
              <a:rPr lang="zh-TW" altLang="en-US" dirty="0"/>
              <a:t>統計學導論   </a:t>
            </a:r>
            <a:r>
              <a:rPr lang="en-US" altLang="zh-TW" dirty="0"/>
              <a:t>Chapter 3   </a:t>
            </a:r>
            <a:r>
              <a:rPr lang="zh-TW" altLang="en-US" dirty="0"/>
              <a:t>敘述統計</a:t>
            </a:r>
            <a:r>
              <a:rPr lang="en-US" altLang="zh-TW" dirty="0"/>
              <a:t>(II)</a:t>
            </a:r>
            <a:r>
              <a:rPr lang="en-US" altLang="zh-TW" dirty="0">
                <a:cs typeface="Arial" charset="0"/>
              </a:rPr>
              <a:t>——</a:t>
            </a:r>
            <a:r>
              <a:rPr lang="zh-TW" altLang="en-US" dirty="0">
                <a:cs typeface="Arial" charset="0"/>
              </a:rPr>
              <a:t>統計量</a:t>
            </a:r>
            <a:r>
              <a:rPr lang="zh-TW" altLang="en-US" dirty="0" smtClean="0">
                <a:cs typeface="Arial" charset="0"/>
              </a:rPr>
              <a:t>數</a:t>
            </a:r>
            <a:endParaRPr lang="zh-TW" altLang="en-US" dirty="0">
              <a:cs typeface="Arial" charset="0"/>
            </a:endParaRPr>
          </a:p>
        </p:txBody>
      </p:sp>
      <p:sp>
        <p:nvSpPr>
          <p:cNvPr id="37891" name="投影片編號版面配置區 5"/>
          <p:cNvSpPr>
            <a:spLocks noGrp="1"/>
          </p:cNvSpPr>
          <p:nvPr>
            <p:ph type="sldNum" sz="quarter" idx="12"/>
          </p:nvPr>
        </p:nvSpPr>
        <p:spPr>
          <a:noFill/>
        </p:spPr>
        <p:txBody>
          <a:bodyPr/>
          <a:lstStyle/>
          <a:p>
            <a:r>
              <a:rPr lang="en-US" altLang="zh-TW" dirty="0"/>
              <a:t>3-</a:t>
            </a:r>
            <a:fld id="{19628DF9-2A78-4413-B0ED-AB58F6696003}" type="slidenum">
              <a:rPr lang="en-US" altLang="zh-TW"/>
              <a:pPr/>
              <a:t>36</a:t>
            </a:fld>
            <a:endParaRPr lang="en-US" altLang="zh-TW" dirty="0"/>
          </a:p>
        </p:txBody>
      </p:sp>
      <p:pic>
        <p:nvPicPr>
          <p:cNvPr id="3789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96767" y="4602953"/>
            <a:ext cx="467677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altLang="zh-TW" dirty="0" smtClean="0"/>
              <a:t>3.4.2</a:t>
            </a:r>
            <a:r>
              <a:rPr lang="zh-TW" altLang="en-US" dirty="0" smtClean="0"/>
              <a:t>  峰態係數量數  </a:t>
            </a:r>
            <a:r>
              <a:rPr lang="en-US" altLang="zh-TW" sz="2000" dirty="0" smtClean="0"/>
              <a:t>2/2</a:t>
            </a:r>
          </a:p>
        </p:txBody>
      </p:sp>
      <p:sp>
        <p:nvSpPr>
          <p:cNvPr id="38914"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38915" name="投影片編號版面配置區 5"/>
          <p:cNvSpPr>
            <a:spLocks noGrp="1"/>
          </p:cNvSpPr>
          <p:nvPr>
            <p:ph type="sldNum" sz="quarter" idx="12"/>
          </p:nvPr>
        </p:nvSpPr>
        <p:spPr>
          <a:noFill/>
        </p:spPr>
        <p:txBody>
          <a:bodyPr/>
          <a:lstStyle/>
          <a:p>
            <a:r>
              <a:rPr lang="en-US" altLang="zh-TW"/>
              <a:t>3-</a:t>
            </a:r>
            <a:fld id="{D3D25148-C465-4823-B080-B42523B5BAB0}" type="slidenum">
              <a:rPr lang="en-US" altLang="zh-TW"/>
              <a:pPr/>
              <a:t>37</a:t>
            </a:fld>
            <a:endParaRPr lang="en-US" altLang="zh-TW"/>
          </a:p>
        </p:txBody>
      </p:sp>
      <p:pic>
        <p:nvPicPr>
          <p:cNvPr id="38917" name="Picture 4"/>
          <p:cNvPicPr>
            <a:picLocks noChangeAspect="1" noChangeArrowheads="1"/>
          </p:cNvPicPr>
          <p:nvPr/>
        </p:nvPicPr>
        <p:blipFill>
          <a:blip r:embed="rId2" cstate="print"/>
          <a:srcRect/>
          <a:stretch>
            <a:fillRect/>
          </a:stretch>
        </p:blipFill>
        <p:spPr bwMode="auto">
          <a:xfrm>
            <a:off x="660400" y="1790700"/>
            <a:ext cx="7996238" cy="3005138"/>
          </a:xfrm>
          <a:prstGeom prst="rect">
            <a:avLst/>
          </a:prstGeom>
          <a:noFill/>
          <a:ln w="9525">
            <a:noFill/>
            <a:miter lim="800000"/>
            <a:headEnd/>
            <a:tailEnd/>
          </a:ln>
        </p:spPr>
      </p:pic>
      <p:sp>
        <p:nvSpPr>
          <p:cNvPr id="38918" name="Rectangle 5"/>
          <p:cNvSpPr>
            <a:spLocks noChangeArrowheads="1"/>
          </p:cNvSpPr>
          <p:nvPr/>
        </p:nvSpPr>
        <p:spPr bwMode="auto">
          <a:xfrm>
            <a:off x="2994025" y="5138738"/>
            <a:ext cx="2987675" cy="565150"/>
          </a:xfrm>
          <a:prstGeom prst="rect">
            <a:avLst/>
          </a:prstGeom>
          <a:noFill/>
          <a:ln w="9525">
            <a:noFill/>
            <a:miter lim="800000"/>
            <a:headEnd/>
            <a:tailEnd/>
          </a:ln>
        </p:spPr>
        <p:txBody>
          <a:bodyPr anchor="ctr"/>
          <a:lstStyle/>
          <a:p>
            <a:pPr algn="ctr"/>
            <a:r>
              <a:rPr lang="zh-TW" altLang="en-US"/>
              <a:t>圖 </a:t>
            </a:r>
            <a:r>
              <a:rPr lang="en-US" altLang="zh-TW"/>
              <a:t>3.2  </a:t>
            </a:r>
            <a:r>
              <a:rPr lang="zh-TW" altLang="en-US"/>
              <a:t>峰態圖形定義</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altLang="zh-TW" sz="4000" dirty="0" smtClean="0"/>
              <a:t>3.4.3</a:t>
            </a:r>
            <a:r>
              <a:rPr lang="zh-TW" altLang="en-US" sz="4000" dirty="0" smtClean="0"/>
              <a:t> </a:t>
            </a:r>
            <a:r>
              <a:rPr lang="zh-TW" altLang="en-US" sz="3900" dirty="0" smtClean="0"/>
              <a:t>動差</a:t>
            </a:r>
            <a:r>
              <a:rPr lang="en-US" altLang="zh-TW" sz="3900" dirty="0" smtClean="0"/>
              <a:t>(Moment)</a:t>
            </a:r>
            <a:endParaRPr lang="zh-TW" altLang="en-US" sz="3900" dirty="0" smtClean="0"/>
          </a:p>
        </p:txBody>
      </p:sp>
      <p:sp>
        <p:nvSpPr>
          <p:cNvPr id="130051" name="Rectangle 3"/>
          <p:cNvSpPr>
            <a:spLocks noGrp="1" noChangeArrowheads="1"/>
          </p:cNvSpPr>
          <p:nvPr>
            <p:ph idx="1"/>
          </p:nvPr>
        </p:nvSpPr>
        <p:spPr>
          <a:xfrm>
            <a:off x="457200" y="1600200"/>
            <a:ext cx="8229600" cy="4830763"/>
          </a:xfrm>
        </p:spPr>
        <p:txBody>
          <a:bodyPr/>
          <a:lstStyle/>
          <a:p>
            <a:pPr eaLnBrk="1" hangingPunct="1">
              <a:lnSpc>
                <a:spcPct val="105000"/>
              </a:lnSpc>
              <a:defRPr/>
            </a:pPr>
            <a:r>
              <a:rPr lang="zh-TW" altLang="en-US" dirty="0" smtClean="0"/>
              <a:t>原動差</a:t>
            </a:r>
          </a:p>
          <a:p>
            <a:pPr lvl="1" eaLnBrk="1" hangingPunct="1">
              <a:lnSpc>
                <a:spcPct val="105000"/>
              </a:lnSpc>
              <a:buFontTx/>
              <a:buNone/>
              <a:defRPr/>
            </a:pPr>
            <a:r>
              <a:rPr lang="zh-TW" altLang="en-US" dirty="0" smtClean="0"/>
              <a:t> </a:t>
            </a:r>
          </a:p>
          <a:p>
            <a:pPr lvl="1" eaLnBrk="1" hangingPunct="1">
              <a:lnSpc>
                <a:spcPct val="105000"/>
              </a:lnSpc>
              <a:buFontTx/>
              <a:buNone/>
              <a:defRPr/>
            </a:pPr>
            <a:r>
              <a:rPr lang="zh-TW" altLang="en-US" dirty="0" smtClean="0"/>
              <a:t>					 稱為第</a:t>
            </a:r>
            <a:r>
              <a:rPr lang="en-US" altLang="zh-TW" i="1" dirty="0" smtClean="0"/>
              <a:t>r</a:t>
            </a:r>
            <a:r>
              <a:rPr lang="zh-TW" altLang="en-US" dirty="0" smtClean="0"/>
              <a:t>級</a:t>
            </a:r>
            <a:r>
              <a:rPr lang="zh-TW" altLang="en-US" dirty="0" smtClean="0">
                <a:solidFill>
                  <a:schemeClr val="accent2"/>
                </a:solidFill>
                <a:effectLst>
                  <a:outerShdw blurRad="38100" dist="38100" dir="2700000" algn="tl">
                    <a:srgbClr val="C0C0C0"/>
                  </a:outerShdw>
                </a:effectLst>
              </a:rPr>
              <a:t>原動差</a:t>
            </a:r>
            <a:r>
              <a:rPr lang="en-US" altLang="zh-TW" dirty="0" smtClean="0"/>
              <a:t>(moment about zero)</a:t>
            </a:r>
            <a:r>
              <a:rPr lang="zh-TW" altLang="en-US" dirty="0" smtClean="0"/>
              <a:t>。</a:t>
            </a:r>
          </a:p>
          <a:p>
            <a:pPr lvl="1" eaLnBrk="1" hangingPunct="1">
              <a:lnSpc>
                <a:spcPct val="105000"/>
              </a:lnSpc>
              <a:defRPr/>
            </a:pPr>
            <a:endParaRPr lang="zh-TW" altLang="en-US" dirty="0" smtClean="0"/>
          </a:p>
          <a:p>
            <a:pPr eaLnBrk="1" hangingPunct="1">
              <a:lnSpc>
                <a:spcPct val="105000"/>
              </a:lnSpc>
              <a:defRPr/>
            </a:pPr>
            <a:r>
              <a:rPr lang="zh-TW" altLang="en-US" dirty="0" smtClean="0"/>
              <a:t>主動差 </a:t>
            </a:r>
          </a:p>
          <a:p>
            <a:pPr lvl="1" eaLnBrk="1" hangingPunct="1">
              <a:lnSpc>
                <a:spcPct val="105000"/>
              </a:lnSpc>
              <a:defRPr/>
            </a:pPr>
            <a:endParaRPr lang="zh-TW" altLang="en-US" dirty="0" smtClean="0"/>
          </a:p>
          <a:p>
            <a:pPr lvl="1" algn="l" eaLnBrk="1" hangingPunct="1">
              <a:lnSpc>
                <a:spcPct val="105000"/>
              </a:lnSpc>
              <a:buFontTx/>
              <a:buNone/>
              <a:defRPr/>
            </a:pPr>
            <a:r>
              <a:rPr lang="zh-TW" altLang="en-US" dirty="0" smtClean="0"/>
              <a:t>				                         稱為第</a:t>
            </a:r>
            <a:r>
              <a:rPr lang="en-US" altLang="zh-TW" dirty="0" smtClean="0"/>
              <a:t>r</a:t>
            </a:r>
            <a:r>
              <a:rPr lang="zh-TW" altLang="en-US" dirty="0" smtClean="0"/>
              <a:t>級</a:t>
            </a:r>
            <a:r>
              <a:rPr lang="zh-TW" altLang="en-US" dirty="0" smtClean="0">
                <a:solidFill>
                  <a:schemeClr val="accent2"/>
                </a:solidFill>
                <a:effectLst>
                  <a:outerShdw blurRad="38100" dist="38100" dir="2700000" algn="tl">
                    <a:srgbClr val="C0C0C0"/>
                  </a:outerShdw>
                </a:effectLst>
              </a:rPr>
              <a:t>主動差</a:t>
            </a:r>
            <a:r>
              <a:rPr lang="en-US" altLang="zh-TW" dirty="0" smtClean="0"/>
              <a:t>(principal moment)</a:t>
            </a:r>
            <a:r>
              <a:rPr lang="zh-TW" altLang="en-US" dirty="0" smtClean="0"/>
              <a:t>。</a:t>
            </a:r>
          </a:p>
        </p:txBody>
      </p:sp>
      <p:sp>
        <p:nvSpPr>
          <p:cNvPr id="3993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39939" name="投影片編號版面配置區 5"/>
          <p:cNvSpPr>
            <a:spLocks noGrp="1"/>
          </p:cNvSpPr>
          <p:nvPr>
            <p:ph type="sldNum" sz="quarter" idx="12"/>
          </p:nvPr>
        </p:nvSpPr>
        <p:spPr>
          <a:noFill/>
        </p:spPr>
        <p:txBody>
          <a:bodyPr/>
          <a:lstStyle/>
          <a:p>
            <a:r>
              <a:rPr lang="en-US" altLang="zh-TW"/>
              <a:t>3-</a:t>
            </a:r>
            <a:fld id="{1541C8BF-3DCD-413C-8CC5-2E867A6B84AC}" type="slidenum">
              <a:rPr lang="en-US" altLang="zh-TW"/>
              <a:pPr/>
              <a:t>38</a:t>
            </a:fld>
            <a:endParaRPr lang="en-US" altLang="zh-TW"/>
          </a:p>
        </p:txBody>
      </p:sp>
      <p:pic>
        <p:nvPicPr>
          <p:cNvPr id="3994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87463" y="2097088"/>
            <a:ext cx="2925762" cy="931862"/>
          </a:xfrm>
          <a:prstGeom prst="rect">
            <a:avLst/>
          </a:prstGeom>
          <a:noFill/>
          <a:ln w="9525">
            <a:noFill/>
            <a:miter lim="800000"/>
            <a:headEnd/>
            <a:tailEnd/>
          </a:ln>
        </p:spPr>
      </p:pic>
      <p:pic>
        <p:nvPicPr>
          <p:cNvPr id="3994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77938" y="4373563"/>
            <a:ext cx="3829050" cy="954087"/>
          </a:xfrm>
          <a:prstGeom prst="rect">
            <a:avLst/>
          </a:prstGeom>
          <a:noFill/>
          <a:ln w="9525">
            <a:noFill/>
            <a:miter lim="800000"/>
            <a:headEnd/>
            <a:tailEnd/>
          </a:ln>
        </p:spPr>
      </p:pic>
      <p:sp>
        <p:nvSpPr>
          <p:cNvPr id="39944" name="AutoShape 7">
            <a:hlinkClick r:id="rId4" action="ppaction://hlinksldjump" highlightClick="1"/>
          </p:cNvPr>
          <p:cNvSpPr>
            <a:spLocks noChangeArrowheads="1"/>
          </p:cNvSpPr>
          <p:nvPr/>
        </p:nvSpPr>
        <p:spPr bwMode="auto">
          <a:xfrm>
            <a:off x="8459788" y="6208713"/>
            <a:ext cx="241300" cy="201612"/>
          </a:xfrm>
          <a:prstGeom prst="actionButtonBeginning">
            <a:avLst/>
          </a:prstGeom>
          <a:gradFill rotWithShape="1">
            <a:gsLst>
              <a:gs pos="0">
                <a:srgbClr val="DB4F03"/>
              </a:gs>
              <a:gs pos="50000">
                <a:srgbClr val="FFFFFF"/>
              </a:gs>
              <a:gs pos="100000">
                <a:srgbClr val="DB4F03"/>
              </a:gs>
            </a:gsLst>
            <a:lin ang="5400000" scaled="1"/>
          </a:gradFill>
          <a:ln w="9525">
            <a:noFill/>
            <a:miter lim="800000"/>
            <a:headEnd/>
            <a:tailEnd/>
          </a:ln>
        </p:spPr>
        <p:txBody>
          <a:bodyPr wrap="none" anchor="ctr"/>
          <a:lstStyle/>
          <a:p>
            <a:endParaRPr lang="zh-TW" altLang="en-US"/>
          </a:p>
        </p:txBody>
      </p:sp>
      <p:sp>
        <p:nvSpPr>
          <p:cNvPr id="39945" name="AutoShape 8">
            <a:hlinkClick r:id="" action="ppaction://hlinkshowjump?jump=nextslide" highlightClick="1"/>
          </p:cNvPr>
          <p:cNvSpPr>
            <a:spLocks noChangeArrowheads="1"/>
          </p:cNvSpPr>
          <p:nvPr/>
        </p:nvSpPr>
        <p:spPr bwMode="auto">
          <a:xfrm>
            <a:off x="8756650" y="6208713"/>
            <a:ext cx="241300" cy="201612"/>
          </a:xfrm>
          <a:prstGeom prst="actionButtonEnd">
            <a:avLst/>
          </a:prstGeom>
          <a:gradFill rotWithShape="1">
            <a:gsLst>
              <a:gs pos="0">
                <a:srgbClr val="0099FF"/>
              </a:gs>
              <a:gs pos="50000">
                <a:srgbClr val="FFFFFF"/>
              </a:gs>
              <a:gs pos="100000">
                <a:srgbClr val="0099FF"/>
              </a:gs>
            </a:gsLst>
            <a:lin ang="5400000" scaled="1"/>
          </a:gradFill>
          <a:ln w="9525">
            <a:noFill/>
            <a:miter lim="800000"/>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en-US" altLang="zh-TW" dirty="0" smtClean="0"/>
              <a:t>3.5  </a:t>
            </a:r>
            <a:r>
              <a:rPr lang="zh-TW" altLang="en-US" dirty="0" smtClean="0"/>
              <a:t>探索性資料分析</a:t>
            </a:r>
          </a:p>
        </p:txBody>
      </p:sp>
      <p:sp>
        <p:nvSpPr>
          <p:cNvPr id="53253" name="Rectangle 3"/>
          <p:cNvSpPr>
            <a:spLocks noGrp="1" noChangeArrowheads="1"/>
          </p:cNvSpPr>
          <p:nvPr>
            <p:ph idx="1"/>
          </p:nvPr>
        </p:nvSpPr>
        <p:spPr>
          <a:xfrm>
            <a:off x="499403" y="1318846"/>
            <a:ext cx="8236633" cy="3239086"/>
          </a:xfrm>
        </p:spPr>
        <p:txBody>
          <a:bodyPr/>
          <a:lstStyle/>
          <a:p>
            <a:r>
              <a:rPr lang="zh-TW" altLang="en-US" dirty="0" smtClean="0">
                <a:ea typeface="+mj-ea"/>
              </a:rPr>
              <a:t>探索性資料分析</a:t>
            </a:r>
            <a:r>
              <a:rPr lang="en-US" altLang="zh-TW" dirty="0" smtClean="0">
                <a:ea typeface="+mj-ea"/>
              </a:rPr>
              <a:t>(exploratory data analysis</a:t>
            </a:r>
            <a:r>
              <a:rPr lang="zh-TW" altLang="en-US" dirty="0" smtClean="0">
                <a:ea typeface="+mj-ea"/>
              </a:rPr>
              <a:t>；</a:t>
            </a:r>
            <a:r>
              <a:rPr lang="en-US" altLang="zh-TW" dirty="0" smtClean="0">
                <a:ea typeface="+mj-ea"/>
              </a:rPr>
              <a:t>EDA)</a:t>
            </a:r>
            <a:r>
              <a:rPr lang="zh-TW" altLang="en-US" dirty="0" smtClean="0">
                <a:ea typeface="+mj-ea"/>
              </a:rPr>
              <a:t>強調以簡單的繪圖方式彙總來描述一組樣本資料 。</a:t>
            </a:r>
          </a:p>
          <a:p>
            <a:r>
              <a:rPr lang="zh-TW" altLang="en-US" dirty="0" smtClean="0">
                <a:ea typeface="+mj-ea"/>
              </a:rPr>
              <a:t>探索性資料分析主要包括兩種最常用的圖形，即</a:t>
            </a:r>
            <a:endParaRPr lang="en-US" altLang="zh-TW" dirty="0" smtClean="0">
              <a:ea typeface="+mj-ea"/>
            </a:endParaRPr>
          </a:p>
          <a:p>
            <a:pPr lvl="1"/>
            <a:r>
              <a:rPr lang="zh-TW" altLang="en-US" dirty="0" smtClean="0">
                <a:ea typeface="+mj-ea"/>
              </a:rPr>
              <a:t>枝葉圖</a:t>
            </a:r>
            <a:r>
              <a:rPr lang="en-US" altLang="zh-TW" dirty="0" smtClean="0">
                <a:ea typeface="+mj-ea"/>
              </a:rPr>
              <a:t>(stem-and-leaf diagrams)</a:t>
            </a:r>
          </a:p>
          <a:p>
            <a:pPr lvl="1"/>
            <a:r>
              <a:rPr lang="zh-TW" altLang="en-US" dirty="0" smtClean="0">
                <a:ea typeface="+mj-ea"/>
              </a:rPr>
              <a:t>盒鬚圖</a:t>
            </a:r>
            <a:r>
              <a:rPr lang="en-US" altLang="zh-TW" dirty="0" smtClean="0">
                <a:ea typeface="+mj-ea"/>
              </a:rPr>
              <a:t>(box and whisker plots) </a:t>
            </a:r>
          </a:p>
        </p:txBody>
      </p:sp>
      <p:sp>
        <p:nvSpPr>
          <p:cNvPr id="53250"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3251" name="投影片編號版面配置區 5"/>
          <p:cNvSpPr>
            <a:spLocks noGrp="1"/>
          </p:cNvSpPr>
          <p:nvPr>
            <p:ph type="sldNum" sz="quarter" idx="12"/>
          </p:nvPr>
        </p:nvSpPr>
        <p:spPr>
          <a:noFill/>
        </p:spPr>
        <p:txBody>
          <a:bodyPr/>
          <a:lstStyle/>
          <a:p>
            <a:r>
              <a:rPr lang="en-US" altLang="zh-TW"/>
              <a:t>3-</a:t>
            </a:r>
            <a:fld id="{DE6B13B5-C9E2-4F1E-BA74-B4F0212A83B1}" type="slidenum">
              <a:rPr lang="en-US" altLang="zh-TW"/>
              <a:pPr/>
              <a:t>39</a:t>
            </a:fld>
            <a:endParaRPr lang="en-US" altLang="zh-TW"/>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43132" y="2500533"/>
            <a:ext cx="8229600" cy="2676378"/>
          </a:xfrm>
        </p:spPr>
        <p:txBody>
          <a:bodyPr/>
          <a:lstStyle/>
          <a:p>
            <a:pPr>
              <a:buNone/>
            </a:pPr>
            <a:r>
              <a:rPr lang="zh-TW" altLang="en-US" sz="2000" dirty="0" smtClean="0">
                <a:solidFill>
                  <a:schemeClr val="tx1"/>
                </a:solidFill>
              </a:rPr>
              <a:t>解：</a:t>
            </a:r>
            <a:endParaRPr lang="en-US" altLang="zh-TW" sz="2000" dirty="0" smtClean="0">
              <a:solidFill>
                <a:schemeClr val="tx1"/>
              </a:solidFill>
            </a:endParaRPr>
          </a:p>
          <a:p>
            <a:pPr>
              <a:buNone/>
            </a:pPr>
            <a:r>
              <a:rPr lang="zh-TW" altLang="zh-TW" sz="2000" dirty="0" smtClean="0">
                <a:solidFill>
                  <a:schemeClr val="tx1"/>
                </a:solidFill>
              </a:rPr>
              <a:t>甲</a:t>
            </a:r>
            <a:r>
              <a:rPr lang="zh-TW" altLang="en-US" sz="2000" dirty="0" smtClean="0">
                <a:solidFill>
                  <a:schemeClr val="tx1"/>
                </a:solidFill>
              </a:rPr>
              <a:t>組</a:t>
            </a:r>
            <a:r>
              <a:rPr lang="zh-TW" altLang="zh-TW" sz="2000" dirty="0" smtClean="0">
                <a:solidFill>
                  <a:schemeClr val="tx1"/>
                </a:solidFill>
              </a:rPr>
              <a:t>平均</a:t>
            </a:r>
            <a:r>
              <a:rPr lang="zh-TW" altLang="en-US" sz="2000" dirty="0" smtClean="0">
                <a:solidFill>
                  <a:schemeClr val="tx1"/>
                </a:solidFill>
              </a:rPr>
              <a:t>成績：</a:t>
            </a:r>
            <a:endParaRPr lang="en-US" altLang="zh-TW" sz="2000" dirty="0" smtClean="0">
              <a:solidFill>
                <a:schemeClr val="tx1"/>
              </a:solidFill>
            </a:endParaRPr>
          </a:p>
          <a:p>
            <a:endParaRPr lang="en-US" altLang="zh-TW" sz="2000" dirty="0" smtClean="0">
              <a:solidFill>
                <a:schemeClr val="tx1"/>
              </a:solidFill>
            </a:endParaRPr>
          </a:p>
          <a:p>
            <a:pPr>
              <a:buNone/>
            </a:pPr>
            <a:r>
              <a:rPr lang="zh-TW" altLang="zh-TW" sz="2000" dirty="0" smtClean="0">
                <a:solidFill>
                  <a:schemeClr val="tx1"/>
                </a:solidFill>
              </a:rPr>
              <a:t>乙</a:t>
            </a:r>
            <a:r>
              <a:rPr lang="zh-TW" altLang="en-US" sz="2000" dirty="0" smtClean="0">
                <a:solidFill>
                  <a:schemeClr val="tx1"/>
                </a:solidFill>
              </a:rPr>
              <a:t>組</a:t>
            </a:r>
            <a:r>
              <a:rPr lang="zh-TW" altLang="zh-TW" sz="2000" dirty="0" smtClean="0">
                <a:solidFill>
                  <a:schemeClr val="tx1"/>
                </a:solidFill>
              </a:rPr>
              <a:t>平均</a:t>
            </a:r>
            <a:r>
              <a:rPr lang="zh-TW" altLang="en-US" sz="2000" dirty="0" smtClean="0">
                <a:solidFill>
                  <a:schemeClr val="tx1"/>
                </a:solidFill>
              </a:rPr>
              <a:t>成績：</a:t>
            </a:r>
            <a:endParaRPr lang="en-US" altLang="zh-TW" sz="2000" dirty="0" smtClean="0">
              <a:solidFill>
                <a:schemeClr val="tx1"/>
              </a:solidFill>
            </a:endParaRPr>
          </a:p>
          <a:p>
            <a:pPr>
              <a:buNone/>
            </a:pPr>
            <a:r>
              <a:rPr lang="zh-TW" altLang="en-US" sz="2000" dirty="0" smtClean="0">
                <a:solidFill>
                  <a:schemeClr val="tx1"/>
                </a:solidFill>
              </a:rPr>
              <a:t>乙組較優。</a:t>
            </a:r>
            <a:endParaRPr lang="zh-TW" altLang="zh-TW" sz="2000" dirty="0" smtClean="0">
              <a:solidFill>
                <a:schemeClr val="tx1"/>
              </a:solidFill>
            </a:endParaRPr>
          </a:p>
          <a:p>
            <a:endParaRPr lang="zh-TW" altLang="en-US" sz="2000" dirty="0">
              <a:solidFill>
                <a:schemeClr val="tx1"/>
              </a:solidFill>
            </a:endParaRPr>
          </a:p>
        </p:txBody>
      </p:sp>
      <p:sp>
        <p:nvSpPr>
          <p:cNvPr id="5" name="投影片編號版面配置區 4"/>
          <p:cNvSpPr>
            <a:spLocks noGrp="1"/>
          </p:cNvSpPr>
          <p:nvPr>
            <p:ph type="sldNum" sz="quarter" idx="12"/>
          </p:nvPr>
        </p:nvSpPr>
        <p:spPr/>
        <p:txBody>
          <a:bodyPr/>
          <a:lstStyle/>
          <a:p>
            <a:pPr>
              <a:defRPr/>
            </a:pPr>
            <a:r>
              <a:rPr lang="en-US" altLang="zh-TW" smtClean="0"/>
              <a:t>3-</a:t>
            </a:r>
            <a:fld id="{1F84231A-AE70-4758-BE63-CA50E6853041}" type="slidenum">
              <a:rPr lang="en-US" altLang="zh-TW" smtClean="0"/>
              <a:pPr>
                <a:defRPr/>
              </a:pPr>
              <a:t>4</a:t>
            </a:fld>
            <a:endParaRPr lang="en-US" altLang="zh-TW"/>
          </a:p>
        </p:txBody>
      </p:sp>
      <p:sp>
        <p:nvSpPr>
          <p:cNvPr id="6" name="Rectangle 3"/>
          <p:cNvSpPr txBox="1">
            <a:spLocks noChangeArrowheads="1"/>
          </p:cNvSpPr>
          <p:nvPr/>
        </p:nvSpPr>
        <p:spPr bwMode="auto">
          <a:xfrm>
            <a:off x="493776" y="390378"/>
            <a:ext cx="8229600" cy="2001129"/>
          </a:xfrm>
          <a:prstGeom prst="rect">
            <a:avLst/>
          </a:prstGeom>
          <a:noFill/>
          <a:ln w="38100">
            <a:solidFill>
              <a:srgbClr val="006699"/>
            </a:solid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1" fontAlgn="base" latinLnBrk="0" hangingPunct="1">
              <a:spcBef>
                <a:spcPts val="0"/>
              </a:spcBef>
              <a:spcAft>
                <a:spcPct val="0"/>
              </a:spcAft>
              <a:buClrTx/>
              <a:buSzTx/>
              <a:buFontTx/>
              <a:buNone/>
              <a:tabLst/>
              <a:defRPr/>
            </a:pPr>
            <a:r>
              <a:rPr kumimoji="1" lang="zh-TW" altLang="en-US" sz="2400" b="1" i="0" u="none" strike="noStrike" kern="0" cap="none" spc="0" normalizeH="0" baseline="0" noProof="0" dirty="0" smtClean="0">
                <a:ln>
                  <a:noFill/>
                </a:ln>
                <a:solidFill>
                  <a:srgbClr val="006699"/>
                </a:solidFill>
                <a:effectLst/>
                <a:uLnTx/>
                <a:uFillTx/>
                <a:latin typeface="+mn-lt"/>
                <a:ea typeface="+mn-ea"/>
                <a:cs typeface="+mn-cs"/>
              </a:rPr>
              <a:t>例題 </a:t>
            </a:r>
            <a:r>
              <a:rPr kumimoji="1" lang="en-US" altLang="zh-TW" sz="2400" b="1" i="0" u="none" strike="noStrike" kern="0" cap="none" spc="0" normalizeH="0" baseline="0" noProof="0" dirty="0" smtClean="0">
                <a:ln>
                  <a:noFill/>
                </a:ln>
                <a:solidFill>
                  <a:srgbClr val="006699"/>
                </a:solidFill>
                <a:effectLst/>
                <a:uLnTx/>
                <a:uFillTx/>
                <a:latin typeface="+mn-lt"/>
                <a:ea typeface="+mn-ea"/>
                <a:cs typeface="+mn-cs"/>
              </a:rPr>
              <a:t>3.1</a:t>
            </a:r>
            <a:r>
              <a:rPr kumimoji="1" lang="zh-TW" altLang="en-US" sz="2400" b="1" i="0" u="none" strike="noStrike" kern="0" cap="none" spc="0" normalizeH="0" baseline="0" noProof="0" dirty="0" smtClean="0">
                <a:ln>
                  <a:noFill/>
                </a:ln>
                <a:solidFill>
                  <a:srgbClr val="006699"/>
                </a:solidFill>
                <a:effectLst/>
                <a:uLnTx/>
                <a:uFillTx/>
                <a:latin typeface="+mn-lt"/>
                <a:ea typeface="+mn-ea"/>
                <a:cs typeface="+mn-cs"/>
              </a:rPr>
              <a:t>：</a:t>
            </a: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某班甲、乙兩組學生，甲組</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rPr>
              <a:t>5</a:t>
            </a: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人，乙組</a:t>
            </a:r>
            <a:r>
              <a:rPr kumimoji="1" lang="en-US" altLang="zh-TW" sz="2400" b="1" i="0" u="none" strike="noStrike" kern="0" cap="none" spc="0" normalizeH="0" baseline="0" noProof="0" dirty="0" smtClean="0">
                <a:ln>
                  <a:noFill/>
                </a:ln>
                <a:solidFill>
                  <a:srgbClr val="9B5400"/>
                </a:solidFill>
                <a:effectLst/>
                <a:uLnTx/>
                <a:uFillTx/>
                <a:latin typeface="+mn-lt"/>
                <a:ea typeface="+mn-ea"/>
                <a:cs typeface="+mn-cs"/>
              </a:rPr>
              <a:t>4</a:t>
            </a: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人。某次統計學測驗成績如下：</a:t>
            </a:r>
          </a:p>
          <a:p>
            <a:pPr marL="742950" marR="0" lvl="1" indent="-285750" algn="just" defTabSz="914400" rtl="0" eaLnBrk="1" fontAlgn="base" latinLnBrk="0" hangingPunct="1">
              <a:spcBef>
                <a:spcPts val="0"/>
              </a:spcBef>
              <a:spcAft>
                <a:spcPct val="0"/>
              </a:spcAft>
              <a:buClrTx/>
              <a:buSzTx/>
              <a:buFontTx/>
              <a:buNone/>
              <a:tabLst/>
              <a:defRPr/>
            </a:pPr>
            <a:r>
              <a:rPr kumimoji="1" lang="zh-TW" altLang="en-US" sz="2400" b="1" i="0" u="none" strike="noStrike" kern="0" cap="none" spc="0" normalizeH="0" baseline="0" noProof="0" dirty="0" smtClean="0">
                <a:ln>
                  <a:noFill/>
                </a:ln>
                <a:solidFill>
                  <a:schemeClr val="tx1"/>
                </a:solidFill>
                <a:effectLst/>
                <a:uLnTx/>
                <a:uFillTx/>
                <a:latin typeface="+mn-lt"/>
                <a:ea typeface="+mn-ea"/>
              </a:rPr>
              <a:t>                       甲組：</a:t>
            </a:r>
            <a:r>
              <a:rPr kumimoji="1" lang="en-US" altLang="zh-TW" sz="2400" b="1" i="0" u="none" strike="noStrike" kern="0" cap="none" spc="0" normalizeH="0" baseline="0" noProof="0" dirty="0" smtClean="0">
                <a:ln>
                  <a:noFill/>
                </a:ln>
                <a:solidFill>
                  <a:schemeClr val="tx1"/>
                </a:solidFill>
                <a:effectLst/>
                <a:uLnTx/>
                <a:uFillTx/>
                <a:latin typeface="+mn-lt"/>
                <a:ea typeface="+mn-ea"/>
              </a:rPr>
              <a:t>89,  72,  55,  68,  78</a:t>
            </a:r>
          </a:p>
          <a:p>
            <a:pPr marL="742950" marR="0" lvl="1" indent="-285750" algn="just" defTabSz="914400" rtl="0" eaLnBrk="1" fontAlgn="base" latinLnBrk="0" hangingPunct="1">
              <a:spcBef>
                <a:spcPts val="0"/>
              </a:spcBef>
              <a:spcAft>
                <a:spcPct val="0"/>
              </a:spcAft>
              <a:buClrTx/>
              <a:buSzTx/>
              <a:buFontTx/>
              <a:buNone/>
              <a:tabLst/>
              <a:defRPr/>
            </a:pPr>
            <a:r>
              <a:rPr kumimoji="1" lang="en-US" altLang="zh-TW" sz="2400" b="1" i="0" u="none" strike="noStrike" kern="0" cap="none" spc="0" normalizeH="0" baseline="0" noProof="0" dirty="0" smtClean="0">
                <a:ln>
                  <a:noFill/>
                </a:ln>
                <a:solidFill>
                  <a:schemeClr val="tx1"/>
                </a:solidFill>
                <a:effectLst/>
                <a:uLnTx/>
                <a:uFillTx/>
                <a:latin typeface="+mn-lt"/>
                <a:ea typeface="+mn-ea"/>
              </a:rPr>
              <a:t>                       </a:t>
            </a:r>
            <a:r>
              <a:rPr kumimoji="1" lang="zh-TW" altLang="en-US" sz="2400" b="1" i="0" u="none" strike="noStrike" kern="0" cap="none" spc="0" normalizeH="0" baseline="0" noProof="0" dirty="0" smtClean="0">
                <a:ln>
                  <a:noFill/>
                </a:ln>
                <a:solidFill>
                  <a:schemeClr val="tx1"/>
                </a:solidFill>
                <a:effectLst/>
                <a:uLnTx/>
                <a:uFillTx/>
                <a:latin typeface="+mn-lt"/>
                <a:ea typeface="+mn-ea"/>
              </a:rPr>
              <a:t>乙組：</a:t>
            </a:r>
            <a:r>
              <a:rPr kumimoji="1" lang="en-US" altLang="zh-TW" sz="2400" b="1" i="0" u="none" strike="noStrike" kern="0" cap="none" spc="0" normalizeH="0" baseline="0" noProof="0" dirty="0" smtClean="0">
                <a:ln>
                  <a:noFill/>
                </a:ln>
                <a:solidFill>
                  <a:schemeClr val="tx1"/>
                </a:solidFill>
                <a:effectLst/>
                <a:uLnTx/>
                <a:uFillTx/>
                <a:latin typeface="+mn-lt"/>
                <a:ea typeface="+mn-ea"/>
              </a:rPr>
              <a:t>88,  63,  76, 69   </a:t>
            </a:r>
          </a:p>
          <a:p>
            <a:pPr marL="342900" marR="0" lvl="0" indent="-342900" algn="just" defTabSz="914400" rtl="0" eaLnBrk="1" fontAlgn="base" latinLnBrk="0" hangingPunct="1">
              <a:spcBef>
                <a:spcPts val="0"/>
              </a:spcBef>
              <a:spcAft>
                <a:spcPct val="0"/>
              </a:spcAft>
              <a:buClrTx/>
              <a:buSzTx/>
              <a:buFontTx/>
              <a:buNone/>
              <a:tabLst/>
              <a:defRPr/>
            </a:pPr>
            <a:r>
              <a:rPr kumimoji="1" lang="zh-TW" altLang="en-US" sz="2400" b="1" i="0" u="none" strike="noStrike" kern="0" cap="none" spc="0" normalizeH="0" baseline="0" noProof="0" dirty="0" smtClean="0">
                <a:ln>
                  <a:noFill/>
                </a:ln>
                <a:solidFill>
                  <a:srgbClr val="9B5400"/>
                </a:solidFill>
                <a:effectLst/>
                <a:uLnTx/>
                <a:uFillTx/>
                <a:latin typeface="+mn-lt"/>
                <a:ea typeface="+mn-ea"/>
                <a:cs typeface="+mn-cs"/>
              </a:rPr>
              <a:t>該次測驗結果，二組成績孰優？</a:t>
            </a:r>
          </a:p>
        </p:txBody>
      </p:sp>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3969" name="Object 1"/>
          <p:cNvGraphicFramePr>
            <a:graphicFrameLocks noChangeAspect="1"/>
          </p:cNvGraphicFramePr>
          <p:nvPr/>
        </p:nvGraphicFramePr>
        <p:xfrm>
          <a:off x="2595587" y="2855252"/>
          <a:ext cx="3115896" cy="619125"/>
        </p:xfrm>
        <a:graphic>
          <a:graphicData uri="http://schemas.openxmlformats.org/presentationml/2006/ole">
            <mc:AlternateContent xmlns:mc="http://schemas.openxmlformats.org/markup-compatibility/2006">
              <mc:Choice xmlns:v="urn:schemas-microsoft-com:vml" Requires="v">
                <p:oleObj spid="_x0000_s83972" name="Equation" r:id="rId3" imgW="2070000" imgH="393480" progId="Equation.DSMT4">
                  <p:embed/>
                </p:oleObj>
              </mc:Choice>
              <mc:Fallback>
                <p:oleObj name="Equation" r:id="rId3" imgW="2070000" imgH="393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87" y="2855252"/>
                        <a:ext cx="3115896"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1" name="Object 3"/>
          <p:cNvGraphicFramePr>
            <a:graphicFrameLocks noChangeAspect="1"/>
          </p:cNvGraphicFramePr>
          <p:nvPr/>
        </p:nvGraphicFramePr>
        <p:xfrm>
          <a:off x="2633052" y="3781986"/>
          <a:ext cx="2505075" cy="619125"/>
        </p:xfrm>
        <a:graphic>
          <a:graphicData uri="http://schemas.openxmlformats.org/presentationml/2006/ole">
            <mc:AlternateContent xmlns:mc="http://schemas.openxmlformats.org/markup-compatibility/2006">
              <mc:Choice xmlns:v="urn:schemas-microsoft-com:vml" Requires="v">
                <p:oleObj spid="_x0000_s83973" name="Equation" r:id="rId5" imgW="1663560" imgH="393480" progId="Equation.DSMT4">
                  <p:embed/>
                </p:oleObj>
              </mc:Choice>
              <mc:Fallback>
                <p:oleObj name="Equation" r:id="rId5" imgW="166356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3052" y="3781986"/>
                        <a:ext cx="2505075"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en-US" altLang="zh-TW" dirty="0" smtClean="0"/>
              <a:t>3.5.1</a:t>
            </a:r>
            <a:r>
              <a:rPr lang="zh-TW" altLang="en-US" dirty="0" smtClean="0"/>
              <a:t>  枝葉圖  </a:t>
            </a:r>
            <a:r>
              <a:rPr lang="en-US" altLang="zh-TW" sz="2000" dirty="0" smtClean="0"/>
              <a:t>1/2</a:t>
            </a:r>
            <a:endParaRPr lang="zh-TW" altLang="en-US" sz="2000" dirty="0" smtClean="0"/>
          </a:p>
        </p:txBody>
      </p:sp>
      <p:sp>
        <p:nvSpPr>
          <p:cNvPr id="53250"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3251" name="投影片編號版面配置區 5"/>
          <p:cNvSpPr>
            <a:spLocks noGrp="1"/>
          </p:cNvSpPr>
          <p:nvPr>
            <p:ph type="sldNum" sz="quarter" idx="12"/>
          </p:nvPr>
        </p:nvSpPr>
        <p:spPr>
          <a:noFill/>
        </p:spPr>
        <p:txBody>
          <a:bodyPr/>
          <a:lstStyle/>
          <a:p>
            <a:r>
              <a:rPr lang="en-US" altLang="zh-TW"/>
              <a:t>3-</a:t>
            </a:r>
            <a:fld id="{DE6B13B5-C9E2-4F1E-BA74-B4F0212A83B1}" type="slidenum">
              <a:rPr lang="en-US" altLang="zh-TW"/>
              <a:pPr/>
              <a:t>40</a:t>
            </a:fld>
            <a:endParaRPr lang="en-US" altLang="zh-TW"/>
          </a:p>
        </p:txBody>
      </p:sp>
      <p:sp>
        <p:nvSpPr>
          <p:cNvPr id="53255" name="Text Box 6"/>
          <p:cNvSpPr txBox="1">
            <a:spLocks noChangeArrowheads="1"/>
          </p:cNvSpPr>
          <p:nvPr/>
        </p:nvSpPr>
        <p:spPr bwMode="auto">
          <a:xfrm>
            <a:off x="618978" y="1275594"/>
            <a:ext cx="8201464" cy="1045576"/>
          </a:xfrm>
          <a:prstGeom prst="rect">
            <a:avLst/>
          </a:prstGeom>
          <a:noFill/>
          <a:ln w="38100">
            <a:solidFill>
              <a:srgbClr val="006699"/>
            </a:solidFill>
            <a:miter lim="800000"/>
            <a:headEnd/>
            <a:tailEnd/>
          </a:ln>
        </p:spPr>
        <p:txBody>
          <a:bodyPr anchor="ctr"/>
          <a:lstStyle/>
          <a:p>
            <a:pPr>
              <a:lnSpc>
                <a:spcPct val="120000"/>
              </a:lnSpc>
              <a:spcBef>
                <a:spcPct val="20000"/>
              </a:spcBef>
            </a:pPr>
            <a:r>
              <a:rPr lang="zh-TW" altLang="en-US" sz="2400" b="1" dirty="0" smtClean="0">
                <a:solidFill>
                  <a:srgbClr val="006699"/>
                </a:solidFill>
                <a:latin typeface="Times New Roman" pitchFamily="18" charset="0"/>
                <a:ea typeface="標楷體" pitchFamily="65" charset="-120"/>
              </a:rPr>
              <a:t>例題 </a:t>
            </a:r>
            <a:r>
              <a:rPr lang="en-US" altLang="zh-TW" sz="2400" b="1" dirty="0" smtClean="0">
                <a:solidFill>
                  <a:srgbClr val="006699"/>
                </a:solidFill>
                <a:latin typeface="Times New Roman" pitchFamily="18" charset="0"/>
                <a:ea typeface="標楷體" pitchFamily="65" charset="-120"/>
              </a:rPr>
              <a:t>3.27</a:t>
            </a:r>
            <a:r>
              <a:rPr lang="zh-TW" altLang="en-US" sz="2400" b="1" dirty="0" smtClean="0">
                <a:latin typeface="Times New Roman" pitchFamily="18" charset="0"/>
                <a:ea typeface="標楷體" pitchFamily="65" charset="-120"/>
              </a:rPr>
              <a:t>參考</a:t>
            </a:r>
            <a:r>
              <a:rPr lang="zh-TW" altLang="en-US" sz="2400" b="1" dirty="0">
                <a:latin typeface="Times New Roman" pitchFamily="18" charset="0"/>
                <a:ea typeface="標楷體" pitchFamily="65" charset="-120"/>
              </a:rPr>
              <a:t>例題</a:t>
            </a:r>
            <a:r>
              <a:rPr lang="en-US" altLang="zh-TW" sz="2400" b="1" dirty="0">
                <a:latin typeface="Times New Roman" pitchFamily="18" charset="0"/>
                <a:ea typeface="標楷體" pitchFamily="65" charset="-120"/>
              </a:rPr>
              <a:t>2.3</a:t>
            </a:r>
            <a:r>
              <a:rPr lang="zh-TW" altLang="en-US" sz="2400" b="1" dirty="0">
                <a:latin typeface="Times New Roman" pitchFamily="18" charset="0"/>
                <a:ea typeface="標楷體" pitchFamily="65" charset="-120"/>
              </a:rPr>
              <a:t>的資料（</a:t>
            </a:r>
            <a:r>
              <a:rPr lang="en-US" altLang="zh-TW" sz="2400" b="1" dirty="0">
                <a:latin typeface="Times New Roman" pitchFamily="18" charset="0"/>
                <a:ea typeface="標楷體" pitchFamily="65" charset="-120"/>
              </a:rPr>
              <a:t>48</a:t>
            </a:r>
            <a:r>
              <a:rPr lang="zh-TW" altLang="en-US" sz="2400" b="1" dirty="0">
                <a:latin typeface="Times New Roman" pitchFamily="18" charset="0"/>
                <a:ea typeface="標楷體" pitchFamily="65" charset="-120"/>
              </a:rPr>
              <a:t>位學生統計學成績），試繪製其枝葉圖。 </a:t>
            </a:r>
          </a:p>
        </p:txBody>
      </p:sp>
      <p:pic>
        <p:nvPicPr>
          <p:cNvPr id="8" name="Picture 4"/>
          <p:cNvPicPr>
            <a:picLocks noChangeAspect="1" noChangeArrowheads="1"/>
          </p:cNvPicPr>
          <p:nvPr/>
        </p:nvPicPr>
        <p:blipFill>
          <a:blip r:embed="rId2" cstate="print"/>
          <a:srcRect/>
          <a:stretch>
            <a:fillRect/>
          </a:stretch>
        </p:blipFill>
        <p:spPr bwMode="auto">
          <a:xfrm>
            <a:off x="1328322" y="2519240"/>
            <a:ext cx="3911600" cy="3107837"/>
          </a:xfrm>
          <a:prstGeom prst="rect">
            <a:avLst/>
          </a:prstGeom>
          <a:noFill/>
          <a:ln w="9525">
            <a:noFill/>
            <a:miter lim="800000"/>
            <a:headEnd/>
            <a:tailEnd/>
          </a:ln>
        </p:spPr>
      </p:pic>
      <p:sp>
        <p:nvSpPr>
          <p:cNvPr id="9" name="Text Box 5"/>
          <p:cNvSpPr txBox="1">
            <a:spLocks noChangeArrowheads="1"/>
          </p:cNvSpPr>
          <p:nvPr/>
        </p:nvSpPr>
        <p:spPr bwMode="auto">
          <a:xfrm>
            <a:off x="5010150" y="5785875"/>
            <a:ext cx="4133850" cy="366713"/>
          </a:xfrm>
          <a:prstGeom prst="rect">
            <a:avLst/>
          </a:prstGeom>
          <a:noFill/>
          <a:ln w="9525">
            <a:noFill/>
            <a:miter lim="800000"/>
            <a:headEnd/>
            <a:tailEnd/>
          </a:ln>
        </p:spPr>
        <p:txBody>
          <a:bodyPr>
            <a:spAutoFit/>
          </a:bodyPr>
          <a:lstStyle/>
          <a:p>
            <a:r>
              <a:rPr lang="zh-TW" altLang="en-US" dirty="0"/>
              <a:t>圖 </a:t>
            </a:r>
            <a:r>
              <a:rPr lang="en-US" altLang="zh-TW" dirty="0"/>
              <a:t>3.5  48</a:t>
            </a:r>
            <a:r>
              <a:rPr lang="zh-TW" altLang="en-US" dirty="0"/>
              <a:t>位學生統計學成績之枝葉圖</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en-US" altLang="zh-TW" dirty="0" smtClean="0"/>
              <a:t>3.5.1</a:t>
            </a:r>
            <a:r>
              <a:rPr lang="zh-TW" altLang="en-US" dirty="0" smtClean="0"/>
              <a:t>  枝葉圖  </a:t>
            </a:r>
            <a:r>
              <a:rPr lang="en-US" altLang="zh-TW" sz="2000" dirty="0" smtClean="0"/>
              <a:t>2/2</a:t>
            </a:r>
            <a:endParaRPr lang="en-US" altLang="zh-TW" dirty="0" smtClean="0"/>
          </a:p>
        </p:txBody>
      </p:sp>
      <p:sp>
        <p:nvSpPr>
          <p:cNvPr id="5529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5299" name="投影片編號版面配置區 5"/>
          <p:cNvSpPr>
            <a:spLocks noGrp="1"/>
          </p:cNvSpPr>
          <p:nvPr>
            <p:ph type="sldNum" sz="quarter" idx="12"/>
          </p:nvPr>
        </p:nvSpPr>
        <p:spPr>
          <a:noFill/>
        </p:spPr>
        <p:txBody>
          <a:bodyPr/>
          <a:lstStyle/>
          <a:p>
            <a:r>
              <a:rPr lang="en-US" altLang="zh-TW"/>
              <a:t>3-</a:t>
            </a:r>
            <a:fld id="{0C5B7171-6823-4411-ABEA-603663E2B61A}" type="slidenum">
              <a:rPr lang="en-US" altLang="zh-TW"/>
              <a:pPr/>
              <a:t>41</a:t>
            </a:fld>
            <a:endParaRPr lang="en-US" altLang="zh-TW"/>
          </a:p>
        </p:txBody>
      </p:sp>
      <p:pic>
        <p:nvPicPr>
          <p:cNvPr id="55301" name="Picture 4"/>
          <p:cNvPicPr>
            <a:picLocks noChangeAspect="1" noChangeArrowheads="1"/>
          </p:cNvPicPr>
          <p:nvPr/>
        </p:nvPicPr>
        <p:blipFill>
          <a:blip r:embed="rId2" cstate="print"/>
          <a:srcRect/>
          <a:stretch>
            <a:fillRect/>
          </a:stretch>
        </p:blipFill>
        <p:spPr bwMode="auto">
          <a:xfrm>
            <a:off x="1363663" y="2054225"/>
            <a:ext cx="6238875" cy="3933825"/>
          </a:xfrm>
          <a:prstGeom prst="rect">
            <a:avLst/>
          </a:prstGeom>
          <a:noFill/>
          <a:ln w="9525">
            <a:noFill/>
            <a:miter lim="800000"/>
            <a:headEnd/>
            <a:tailEnd/>
          </a:ln>
        </p:spPr>
      </p:pic>
      <p:sp>
        <p:nvSpPr>
          <p:cNvPr id="55302" name="Rectangle 5"/>
          <p:cNvSpPr>
            <a:spLocks noChangeArrowheads="1"/>
          </p:cNvSpPr>
          <p:nvPr/>
        </p:nvSpPr>
        <p:spPr bwMode="auto">
          <a:xfrm>
            <a:off x="5487988" y="1946275"/>
            <a:ext cx="3154362" cy="441325"/>
          </a:xfrm>
          <a:prstGeom prst="rect">
            <a:avLst/>
          </a:prstGeom>
          <a:noFill/>
          <a:ln w="9525">
            <a:noFill/>
            <a:miter lim="800000"/>
            <a:headEnd/>
            <a:tailEnd/>
          </a:ln>
        </p:spPr>
        <p:txBody>
          <a:bodyPr anchor="ctr"/>
          <a:lstStyle/>
          <a:p>
            <a:pPr algn="ctr"/>
            <a:r>
              <a:rPr lang="zh-TW" altLang="en-US"/>
              <a:t>圖</a:t>
            </a:r>
            <a:r>
              <a:rPr lang="en-US" altLang="zh-TW"/>
              <a:t>3.6  </a:t>
            </a:r>
            <a:r>
              <a:rPr lang="zh-TW" altLang="en-US"/>
              <a:t>劃上矩形之枝葉圖</a:t>
            </a:r>
            <a:endParaRPr lang="zh-TW" altLang="en-US" sz="3600" b="1">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2152357" y="5578794"/>
            <a:ext cx="3953021" cy="465137"/>
          </a:xfrm>
        </p:spPr>
        <p:txBody>
          <a:bodyPr/>
          <a:lstStyle/>
          <a:p>
            <a:pPr eaLnBrk="1" hangingPunct="1"/>
            <a:r>
              <a:rPr lang="zh-TW" altLang="en-US" sz="1800" dirty="0" smtClean="0">
                <a:solidFill>
                  <a:schemeClr val="tx1"/>
                </a:solidFill>
                <a:latin typeface="+mn-lt"/>
                <a:ea typeface="+mn-ea"/>
              </a:rPr>
              <a:t>圖</a:t>
            </a:r>
            <a:r>
              <a:rPr lang="en-US" altLang="zh-TW" sz="1800" dirty="0" smtClean="0">
                <a:solidFill>
                  <a:schemeClr val="tx1"/>
                </a:solidFill>
                <a:latin typeface="+mn-lt"/>
                <a:ea typeface="+mn-ea"/>
              </a:rPr>
              <a:t>3.8  </a:t>
            </a:r>
            <a:r>
              <a:rPr lang="zh-TW" altLang="en-US" sz="1800" dirty="0" smtClean="0">
                <a:solidFill>
                  <a:schemeClr val="tx1"/>
                </a:solidFill>
                <a:latin typeface="+mn-lt"/>
                <a:ea typeface="+mn-ea"/>
              </a:rPr>
              <a:t>表 </a:t>
            </a:r>
            <a:r>
              <a:rPr lang="en-US" altLang="zh-TW" sz="1800" dirty="0" smtClean="0">
                <a:solidFill>
                  <a:schemeClr val="tx1"/>
                </a:solidFill>
                <a:latin typeface="+mn-lt"/>
                <a:ea typeface="+mn-ea"/>
              </a:rPr>
              <a:t>3.1 </a:t>
            </a:r>
            <a:r>
              <a:rPr lang="zh-TW" altLang="en-US" sz="1800" dirty="0" smtClean="0">
                <a:solidFill>
                  <a:schemeClr val="tx1"/>
                </a:solidFill>
                <a:latin typeface="+mn-lt"/>
                <a:ea typeface="+mn-ea"/>
              </a:rPr>
              <a:t>噪音水準資料的盒鬚圖</a:t>
            </a:r>
            <a:endParaRPr lang="zh-TW" altLang="en-US" dirty="0" smtClean="0">
              <a:solidFill>
                <a:schemeClr val="tx1"/>
              </a:solidFill>
              <a:latin typeface="+mn-lt"/>
              <a:ea typeface="+mn-ea"/>
            </a:endParaRPr>
          </a:p>
        </p:txBody>
      </p:sp>
      <p:sp>
        <p:nvSpPr>
          <p:cNvPr id="56322"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6323" name="投影片編號版面配置區 5"/>
          <p:cNvSpPr>
            <a:spLocks noGrp="1"/>
          </p:cNvSpPr>
          <p:nvPr>
            <p:ph type="sldNum" sz="quarter" idx="12"/>
          </p:nvPr>
        </p:nvSpPr>
        <p:spPr>
          <a:noFill/>
        </p:spPr>
        <p:txBody>
          <a:bodyPr/>
          <a:lstStyle/>
          <a:p>
            <a:r>
              <a:rPr lang="en-US" altLang="zh-TW"/>
              <a:t>3-</a:t>
            </a:r>
            <a:fld id="{DC3F3AC4-AAC3-4E86-9E0F-CB10DAD352F3}" type="slidenum">
              <a:rPr lang="en-US" altLang="zh-TW"/>
              <a:pPr/>
              <a:t>42</a:t>
            </a:fld>
            <a:endParaRPr lang="en-US" altLang="zh-TW"/>
          </a:p>
        </p:txBody>
      </p:sp>
      <p:pic>
        <p:nvPicPr>
          <p:cNvPr id="56325" name="Picture 4"/>
          <p:cNvPicPr>
            <a:picLocks noChangeAspect="1" noChangeArrowheads="1"/>
          </p:cNvPicPr>
          <p:nvPr/>
        </p:nvPicPr>
        <p:blipFill>
          <a:blip r:embed="rId2" cstate="print"/>
          <a:srcRect/>
          <a:stretch>
            <a:fillRect/>
          </a:stretch>
        </p:blipFill>
        <p:spPr bwMode="auto">
          <a:xfrm>
            <a:off x="631435" y="3742201"/>
            <a:ext cx="8245280" cy="1524000"/>
          </a:xfrm>
          <a:prstGeom prst="rect">
            <a:avLst/>
          </a:prstGeom>
          <a:noFill/>
          <a:ln w="9525">
            <a:noFill/>
            <a:miter lim="800000"/>
            <a:headEnd/>
            <a:tailEnd/>
          </a:ln>
        </p:spPr>
      </p:pic>
      <p:sp>
        <p:nvSpPr>
          <p:cNvPr id="56326"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altLang="zh-TW" sz="3600" b="1" dirty="0" smtClean="0">
                <a:solidFill>
                  <a:srgbClr val="DB4F03"/>
                </a:solidFill>
                <a:latin typeface="+mj-lt"/>
                <a:ea typeface="+mj-ea"/>
                <a:cs typeface="+mj-cs"/>
              </a:rPr>
              <a:t>3.5.2</a:t>
            </a:r>
            <a:r>
              <a:rPr lang="zh-TW" altLang="en-US" sz="3600" b="1" dirty="0" smtClean="0">
                <a:solidFill>
                  <a:srgbClr val="DB4F03"/>
                </a:solidFill>
                <a:latin typeface="+mj-lt"/>
                <a:ea typeface="+mj-ea"/>
                <a:cs typeface="+mj-cs"/>
              </a:rPr>
              <a:t>  盒</a:t>
            </a:r>
            <a:r>
              <a:rPr lang="zh-TW" altLang="en-US" sz="3600" b="1" dirty="0">
                <a:solidFill>
                  <a:srgbClr val="DB4F03"/>
                </a:solidFill>
                <a:latin typeface="+mj-lt"/>
                <a:ea typeface="+mj-ea"/>
                <a:cs typeface="+mj-cs"/>
              </a:rPr>
              <a:t>鬚圖 </a:t>
            </a:r>
            <a:r>
              <a:rPr lang="en-US" altLang="zh-TW" sz="2000" b="1" dirty="0" smtClean="0">
                <a:solidFill>
                  <a:srgbClr val="DB4F03"/>
                </a:solidFill>
                <a:latin typeface="+mj-lt"/>
                <a:ea typeface="+mj-ea"/>
                <a:cs typeface="+mj-cs"/>
              </a:rPr>
              <a:t>1/4 </a:t>
            </a:r>
            <a:r>
              <a:rPr lang="en-US" altLang="zh-TW" sz="3600" b="1" dirty="0" smtClean="0">
                <a:solidFill>
                  <a:srgbClr val="DB4F03"/>
                </a:solidFill>
                <a:latin typeface="+mj-lt"/>
                <a:ea typeface="+mj-ea"/>
                <a:cs typeface="+mj-cs"/>
              </a:rPr>
              <a:t> </a:t>
            </a:r>
            <a:endParaRPr lang="en-US" altLang="zh-TW" sz="3600" b="1" dirty="0">
              <a:solidFill>
                <a:srgbClr val="DB4F03"/>
              </a:solidFill>
              <a:latin typeface="+mj-lt"/>
              <a:ea typeface="+mj-ea"/>
              <a:cs typeface="+mj-cs"/>
            </a:endParaRPr>
          </a:p>
        </p:txBody>
      </p:sp>
      <p:sp>
        <p:nvSpPr>
          <p:cNvPr id="7" name="Rectangle 3"/>
          <p:cNvSpPr txBox="1">
            <a:spLocks noChangeArrowheads="1"/>
          </p:cNvSpPr>
          <p:nvPr/>
        </p:nvSpPr>
        <p:spPr bwMode="auto">
          <a:xfrm>
            <a:off x="460716" y="1277815"/>
            <a:ext cx="8303455" cy="23375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hangingPunct="0">
              <a:spcBef>
                <a:spcPts val="0"/>
              </a:spcBef>
              <a:buBlip>
                <a:blip r:embed="rId3"/>
              </a:buBlip>
            </a:pP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盒鬚圖</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(box-and-whisker plot)</a:t>
            </a: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又叫做</a:t>
            </a:r>
            <a:r>
              <a:rPr lang="zh-TW" altLang="en-US" sz="2400" b="1" kern="0" dirty="0" smtClean="0">
                <a:solidFill>
                  <a:srgbClr val="9B5400"/>
                </a:solidFill>
                <a:latin typeface="+mn-lt"/>
                <a:ea typeface="+mj-ea"/>
              </a:rPr>
              <a:t>箱形</a:t>
            </a: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圖係將某些中央趨勢之衡量統計量與分散度之衡量統計量利用圖形表現出來的一種圖示法。 </a:t>
            </a:r>
          </a:p>
          <a:p>
            <a:pPr marL="342900" marR="0" lvl="0" indent="-342900" algn="just" defTabSz="914400" rtl="0" eaLnBrk="0" fontAlgn="base" latinLnBrk="0" hangingPunct="0">
              <a:spcBef>
                <a:spcPts val="0"/>
              </a:spcBef>
              <a:spcAft>
                <a:spcPct val="0"/>
              </a:spcAft>
              <a:buClrTx/>
              <a:buSzTx/>
              <a:buFontTx/>
              <a:buBlip>
                <a:blip r:embed="rId3"/>
              </a:buBlip>
              <a:tabLst/>
              <a:defRPr/>
            </a:pP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圖中含顯示出資料的最大值</a:t>
            </a:r>
            <a:r>
              <a:rPr kumimoji="1" lang="en-US" altLang="zh-TW" sz="2400" b="1" i="1" u="none" strike="noStrike" kern="0" cap="none" spc="0" normalizeH="0" baseline="0" noProof="0" dirty="0" smtClean="0">
                <a:ln>
                  <a:noFill/>
                </a:ln>
                <a:solidFill>
                  <a:srgbClr val="9B5400"/>
                </a:solidFill>
                <a:effectLst/>
                <a:uLnTx/>
                <a:uFillTx/>
                <a:latin typeface="+mn-lt"/>
                <a:ea typeface="+mj-ea"/>
                <a:cs typeface="+mn-cs"/>
              </a:rPr>
              <a:t>L</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(largest)</a:t>
            </a: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、最小值</a:t>
            </a:r>
            <a:r>
              <a:rPr kumimoji="1" lang="en-US" altLang="zh-TW" sz="2400" b="1" i="1" u="none" strike="noStrike" kern="0" cap="none" spc="0" normalizeH="0" baseline="0" noProof="0" dirty="0" smtClean="0">
                <a:ln>
                  <a:noFill/>
                </a:ln>
                <a:solidFill>
                  <a:srgbClr val="9B5400"/>
                </a:solidFill>
                <a:effectLst/>
                <a:uLnTx/>
                <a:uFillTx/>
                <a:latin typeface="+mn-lt"/>
                <a:ea typeface="+mj-ea"/>
                <a:cs typeface="+mn-cs"/>
              </a:rPr>
              <a:t>S</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(smallest)</a:t>
            </a: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、第一四分位數</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a:t>
            </a:r>
            <a:r>
              <a:rPr kumimoji="1" lang="en-US" altLang="zh-TW" sz="2400" b="1" i="1" u="none" strike="noStrike" kern="0" cap="none" spc="0" normalizeH="0" baseline="0" noProof="0" dirty="0" smtClean="0">
                <a:ln>
                  <a:noFill/>
                </a:ln>
                <a:solidFill>
                  <a:srgbClr val="9B5400"/>
                </a:solidFill>
                <a:effectLst/>
                <a:uLnTx/>
                <a:uFillTx/>
                <a:latin typeface="+mn-lt"/>
                <a:ea typeface="+mj-ea"/>
                <a:cs typeface="+mn-cs"/>
              </a:rPr>
              <a:t>Q</a:t>
            </a:r>
            <a:r>
              <a:rPr kumimoji="1" lang="en-US" altLang="zh-TW" sz="2400" b="1" i="0" u="none" strike="noStrike" kern="0" cap="none" spc="0" normalizeH="0" baseline="-25000" noProof="0" dirty="0" smtClean="0">
                <a:ln>
                  <a:noFill/>
                </a:ln>
                <a:solidFill>
                  <a:srgbClr val="9B5400"/>
                </a:solidFill>
                <a:effectLst/>
                <a:uLnTx/>
                <a:uFillTx/>
                <a:latin typeface="+mn-lt"/>
                <a:ea typeface="+mj-ea"/>
                <a:cs typeface="+mn-cs"/>
              </a:rPr>
              <a:t>1</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a:t>
            </a: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、中位數</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a:t>
            </a:r>
            <a:r>
              <a:rPr kumimoji="1" lang="en-US" altLang="zh-TW" sz="2400" b="1" i="1" u="none" strike="noStrike" kern="0" cap="none" spc="0" normalizeH="0" baseline="0" noProof="0" dirty="0" smtClean="0">
                <a:ln>
                  <a:noFill/>
                </a:ln>
                <a:solidFill>
                  <a:srgbClr val="9B5400"/>
                </a:solidFill>
                <a:effectLst/>
                <a:uLnTx/>
                <a:uFillTx/>
                <a:latin typeface="+mn-lt"/>
                <a:ea typeface="+mj-ea"/>
                <a:cs typeface="+mn-cs"/>
              </a:rPr>
              <a:t>Me</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a:t>
            </a: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、第三四分位數</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a:t>
            </a:r>
            <a:r>
              <a:rPr kumimoji="1" lang="en-US" altLang="zh-TW" sz="2400" b="1" i="1" u="none" strike="noStrike" kern="0" cap="none" spc="0" normalizeH="0" baseline="0" noProof="0" dirty="0" smtClean="0">
                <a:ln>
                  <a:noFill/>
                </a:ln>
                <a:solidFill>
                  <a:srgbClr val="9B5400"/>
                </a:solidFill>
                <a:effectLst/>
                <a:uLnTx/>
                <a:uFillTx/>
                <a:latin typeface="+mn-lt"/>
                <a:ea typeface="+mj-ea"/>
                <a:cs typeface="+mn-cs"/>
              </a:rPr>
              <a:t>Q</a:t>
            </a:r>
            <a:r>
              <a:rPr kumimoji="1" lang="en-US" altLang="zh-TW" sz="2400" b="1" i="0" u="none" strike="noStrike" kern="0" cap="none" spc="0" normalizeH="0" baseline="-25000" noProof="0" dirty="0" smtClean="0">
                <a:ln>
                  <a:noFill/>
                </a:ln>
                <a:solidFill>
                  <a:srgbClr val="9B5400"/>
                </a:solidFill>
                <a:effectLst/>
                <a:uLnTx/>
                <a:uFillTx/>
                <a:latin typeface="+mn-lt"/>
                <a:ea typeface="+mj-ea"/>
                <a:cs typeface="+mn-cs"/>
              </a:rPr>
              <a:t>3</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a:t>
            </a: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、四分位距</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a:t>
            </a:r>
            <a:r>
              <a:rPr kumimoji="1" lang="en-US" altLang="zh-TW" sz="2400" b="1" i="1" u="none" strike="noStrike" kern="0" cap="none" spc="0" normalizeH="0" baseline="0" noProof="0" dirty="0" smtClean="0">
                <a:ln>
                  <a:noFill/>
                </a:ln>
                <a:solidFill>
                  <a:srgbClr val="9B5400"/>
                </a:solidFill>
                <a:effectLst/>
                <a:uLnTx/>
                <a:uFillTx/>
                <a:latin typeface="+mn-lt"/>
                <a:ea typeface="+mj-ea"/>
                <a:cs typeface="+mn-cs"/>
              </a:rPr>
              <a:t>IQR</a:t>
            </a:r>
            <a:r>
              <a:rPr kumimoji="1" lang="en-US" altLang="zh-TW" sz="2400" b="1" i="0" u="none" strike="noStrike" kern="0" cap="none" spc="0" normalizeH="0" baseline="0" noProof="0" dirty="0" smtClean="0">
                <a:ln>
                  <a:noFill/>
                </a:ln>
                <a:solidFill>
                  <a:srgbClr val="9B5400"/>
                </a:solidFill>
                <a:effectLst/>
                <a:uLnTx/>
                <a:uFillTx/>
                <a:latin typeface="+mn-lt"/>
                <a:ea typeface="+mj-ea"/>
                <a:cs typeface="+mn-cs"/>
              </a:rPr>
              <a:t>)</a:t>
            </a:r>
            <a:r>
              <a:rPr kumimoji="1" lang="zh-TW" altLang="en-US" sz="2400" b="1" i="0" u="none" strike="noStrike" kern="0" cap="none" spc="0" normalizeH="0" baseline="0" noProof="0" dirty="0" smtClean="0">
                <a:ln>
                  <a:noFill/>
                </a:ln>
                <a:solidFill>
                  <a:srgbClr val="9B5400"/>
                </a:solidFill>
                <a:effectLst/>
                <a:uLnTx/>
                <a:uFillTx/>
                <a:latin typeface="+mn-lt"/>
                <a:ea typeface="+mj-ea"/>
                <a:cs typeface="+mn-cs"/>
              </a:rPr>
              <a:t>等。 </a:t>
            </a:r>
            <a:endParaRPr kumimoji="1" lang="zh-TW" altLang="en-US" sz="2400" b="1" i="0" u="none" strike="noStrike" kern="0" cap="none" spc="0" normalizeH="0" baseline="0" noProof="0" dirty="0">
              <a:ln>
                <a:noFill/>
              </a:ln>
              <a:solidFill>
                <a:srgbClr val="9B5400"/>
              </a:solidFill>
              <a:effectLst/>
              <a:uLnTx/>
              <a:uFillTx/>
              <a:latin typeface="+mn-lt"/>
              <a:ea typeface="+mj-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77387"/>
          </a:xfrm>
        </p:spPr>
        <p:txBody>
          <a:bodyPr/>
          <a:lstStyle/>
          <a:p>
            <a:r>
              <a:rPr lang="en-US" altLang="zh-TW" dirty="0" smtClean="0"/>
              <a:t>3.5.2</a:t>
            </a:r>
            <a:r>
              <a:rPr lang="zh-TW" altLang="en-US" dirty="0" smtClean="0"/>
              <a:t>  盒鬚圖之畫法和界外值判斷</a:t>
            </a:r>
            <a:r>
              <a:rPr lang="en-US" altLang="zh-TW" sz="2000" dirty="0" smtClean="0"/>
              <a:t>2/4</a:t>
            </a:r>
            <a:r>
              <a:rPr lang="en-US" altLang="zh-TW" dirty="0" smtClean="0"/>
              <a:t> </a:t>
            </a:r>
            <a:endParaRPr lang="zh-TW" altLang="en-US" dirty="0"/>
          </a:p>
        </p:txBody>
      </p:sp>
      <p:sp>
        <p:nvSpPr>
          <p:cNvPr id="3" name="內容版面配置區 2"/>
          <p:cNvSpPr>
            <a:spLocks noGrp="1"/>
          </p:cNvSpPr>
          <p:nvPr>
            <p:ph idx="1"/>
          </p:nvPr>
        </p:nvSpPr>
        <p:spPr>
          <a:xfrm>
            <a:off x="443132" y="1332913"/>
            <a:ext cx="8229600" cy="4913142"/>
          </a:xfrm>
        </p:spPr>
        <p:txBody>
          <a:bodyPr/>
          <a:lstStyle/>
          <a:p>
            <a:pPr marL="266700" indent="-266700">
              <a:lnSpc>
                <a:spcPct val="100000"/>
              </a:lnSpc>
              <a:spcBef>
                <a:spcPts val="0"/>
              </a:spcBef>
              <a:buFont typeface="+mj-lt"/>
              <a:buAutoNum type="arabicPeriod"/>
            </a:pPr>
            <a:r>
              <a:rPr lang="zh-TW" altLang="zh-TW" sz="2000" dirty="0" smtClean="0">
                <a:ea typeface="+mj-ea"/>
              </a:rPr>
              <a:t>以長方形</a:t>
            </a:r>
            <a:r>
              <a:rPr lang="en-US" altLang="zh-TW" sz="2000" dirty="0" smtClean="0">
                <a:ea typeface="+mj-ea"/>
              </a:rPr>
              <a:t>(</a:t>
            </a:r>
            <a:r>
              <a:rPr lang="zh-TW" altLang="zh-TW" sz="2000" dirty="0" smtClean="0">
                <a:ea typeface="+mj-ea"/>
              </a:rPr>
              <a:t>箱形</a:t>
            </a:r>
            <a:r>
              <a:rPr lang="en-US" altLang="zh-TW" sz="2000" dirty="0" smtClean="0">
                <a:ea typeface="+mj-ea"/>
              </a:rPr>
              <a:t>)</a:t>
            </a:r>
            <a:r>
              <a:rPr lang="zh-TW" altLang="zh-TW" sz="2000" dirty="0" smtClean="0">
                <a:ea typeface="+mj-ea"/>
              </a:rPr>
              <a:t>表示從</a:t>
            </a:r>
            <a:r>
              <a:rPr lang="en-US" altLang="zh-TW" sz="2000" dirty="0" smtClean="0">
                <a:ea typeface="+mj-ea"/>
              </a:rPr>
              <a:t>Q1</a:t>
            </a:r>
            <a:r>
              <a:rPr lang="zh-TW" altLang="zh-TW" sz="2000" dirty="0" smtClean="0">
                <a:ea typeface="+mj-ea"/>
              </a:rPr>
              <a:t>至</a:t>
            </a:r>
            <a:r>
              <a:rPr lang="en-US" altLang="zh-TW" sz="2000" dirty="0" smtClean="0">
                <a:ea typeface="+mj-ea"/>
              </a:rPr>
              <a:t>Q3</a:t>
            </a:r>
            <a:r>
              <a:rPr lang="zh-TW" altLang="zh-TW" sz="2000" dirty="0" smtClean="0">
                <a:ea typeface="+mj-ea"/>
              </a:rPr>
              <a:t>的數值資料，其箱形的長度即為四分位距，並標示中位數的位置。在箱形內包括了</a:t>
            </a:r>
            <a:r>
              <a:rPr lang="en-US" altLang="zh-TW" sz="2000" dirty="0" smtClean="0">
                <a:ea typeface="+mj-ea"/>
              </a:rPr>
              <a:t>50%</a:t>
            </a:r>
            <a:r>
              <a:rPr lang="zh-TW" altLang="zh-TW" sz="2000" dirty="0" smtClean="0">
                <a:ea typeface="+mj-ea"/>
              </a:rPr>
              <a:t>的數值資料。</a:t>
            </a:r>
          </a:p>
          <a:p>
            <a:pPr marL="266700" indent="-266700">
              <a:lnSpc>
                <a:spcPct val="100000"/>
              </a:lnSpc>
              <a:spcBef>
                <a:spcPts val="0"/>
              </a:spcBef>
              <a:buFont typeface="+mj-lt"/>
              <a:buAutoNum type="arabicPeriod"/>
            </a:pPr>
            <a:r>
              <a:rPr lang="zh-TW" altLang="zh-TW" sz="2000" dirty="0" smtClean="0">
                <a:ea typeface="+mj-ea"/>
              </a:rPr>
              <a:t>標示出最大值和最小值，並以直線與長方形連接即完成一箱形圖。介於</a:t>
            </a:r>
            <a:r>
              <a:rPr lang="en-US" altLang="zh-TW" sz="2000" dirty="0" smtClean="0">
                <a:ea typeface="+mj-ea"/>
              </a:rPr>
              <a:t>Q1</a:t>
            </a:r>
            <a:r>
              <a:rPr lang="zh-TW" altLang="zh-TW" sz="2000" dirty="0" smtClean="0">
                <a:ea typeface="+mj-ea"/>
              </a:rPr>
              <a:t>與最小值之間佔了全部資料的</a:t>
            </a:r>
            <a:r>
              <a:rPr lang="en-US" altLang="zh-TW" sz="2000" dirty="0" smtClean="0">
                <a:ea typeface="+mj-ea"/>
              </a:rPr>
              <a:t>25%</a:t>
            </a:r>
            <a:r>
              <a:rPr lang="zh-TW" altLang="zh-TW" sz="2000" dirty="0" smtClean="0">
                <a:ea typeface="+mj-ea"/>
              </a:rPr>
              <a:t>，介於</a:t>
            </a:r>
            <a:r>
              <a:rPr lang="en-US" altLang="zh-TW" sz="2000" dirty="0" smtClean="0">
                <a:ea typeface="+mj-ea"/>
              </a:rPr>
              <a:t>Q3</a:t>
            </a:r>
            <a:r>
              <a:rPr lang="zh-TW" altLang="zh-TW" sz="2000" dirty="0" smtClean="0">
                <a:ea typeface="+mj-ea"/>
              </a:rPr>
              <a:t>與最大值之間佔了全部資料的</a:t>
            </a:r>
            <a:r>
              <a:rPr lang="en-US" altLang="zh-TW" sz="2000" dirty="0" smtClean="0">
                <a:ea typeface="+mj-ea"/>
              </a:rPr>
              <a:t>25%</a:t>
            </a:r>
            <a:r>
              <a:rPr lang="zh-TW" altLang="zh-TW" sz="2000" dirty="0" smtClean="0">
                <a:ea typeface="+mj-ea"/>
              </a:rPr>
              <a:t>。</a:t>
            </a:r>
          </a:p>
          <a:p>
            <a:pPr marL="266700" indent="-266700">
              <a:lnSpc>
                <a:spcPct val="100000"/>
              </a:lnSpc>
              <a:spcBef>
                <a:spcPts val="0"/>
              </a:spcBef>
              <a:buFont typeface="+mj-lt"/>
              <a:buAutoNum type="arabicPeriod"/>
            </a:pPr>
            <a:r>
              <a:rPr lang="zh-TW" altLang="zh-TW" sz="2000" dirty="0" smtClean="0">
                <a:ea typeface="+mj-ea"/>
              </a:rPr>
              <a:t>連接最小值到長方形左邊中點的水平線稱為左鬍鬚</a:t>
            </a:r>
            <a:r>
              <a:rPr lang="en-US" altLang="zh-TW" sz="2000" dirty="0" smtClean="0">
                <a:ea typeface="+mj-ea"/>
              </a:rPr>
              <a:t>(</a:t>
            </a:r>
            <a:r>
              <a:rPr lang="zh-TW" altLang="en-US" sz="2000" dirty="0" smtClean="0">
                <a:ea typeface="+mj-ea"/>
              </a:rPr>
              <a:t>虛線</a:t>
            </a:r>
            <a:r>
              <a:rPr lang="en-US" altLang="zh-TW" sz="2000" dirty="0" smtClean="0">
                <a:ea typeface="+mj-ea"/>
              </a:rPr>
              <a:t>)</a:t>
            </a:r>
            <a:r>
              <a:rPr lang="zh-TW" altLang="zh-TW" sz="2000" dirty="0" smtClean="0">
                <a:ea typeface="+mj-ea"/>
              </a:rPr>
              <a:t>，連接最大值到長方形右邊中點的水平線稱為右鬍鬚</a:t>
            </a:r>
            <a:r>
              <a:rPr lang="en-US" altLang="zh-TW" sz="2000" dirty="0" smtClean="0"/>
              <a:t>(</a:t>
            </a:r>
            <a:r>
              <a:rPr lang="zh-TW" altLang="en-US" sz="2000" dirty="0" smtClean="0"/>
              <a:t>虛線</a:t>
            </a:r>
            <a:r>
              <a:rPr lang="en-US" altLang="zh-TW" sz="2000" dirty="0" smtClean="0"/>
              <a:t>) </a:t>
            </a:r>
            <a:r>
              <a:rPr lang="zh-TW" altLang="zh-TW" sz="2000" dirty="0" smtClean="0">
                <a:ea typeface="+mj-ea"/>
              </a:rPr>
              <a:t>，若左鬍鬚遠大於右鬍鬚，則</a:t>
            </a:r>
            <a:r>
              <a:rPr lang="zh-TW" altLang="en-US" sz="2000" dirty="0" smtClean="0">
                <a:ea typeface="+mj-ea"/>
              </a:rPr>
              <a:t>稱</a:t>
            </a:r>
            <a:r>
              <a:rPr lang="zh-TW" altLang="zh-TW" sz="2000" dirty="0" smtClean="0">
                <a:ea typeface="+mj-ea"/>
              </a:rPr>
              <a:t>資料是左偏，相反地，若右鬍鬚遠大於左鬍鬚，則</a:t>
            </a:r>
            <a:r>
              <a:rPr lang="zh-TW" altLang="en-US" sz="2000" dirty="0" smtClean="0">
                <a:ea typeface="+mj-ea"/>
              </a:rPr>
              <a:t>稱</a:t>
            </a:r>
            <a:r>
              <a:rPr lang="zh-TW" altLang="zh-TW" sz="2000" dirty="0" smtClean="0">
                <a:ea typeface="+mj-ea"/>
              </a:rPr>
              <a:t>資料是右偏。</a:t>
            </a:r>
          </a:p>
          <a:p>
            <a:pPr marL="266700" indent="-266700">
              <a:lnSpc>
                <a:spcPct val="100000"/>
              </a:lnSpc>
              <a:spcBef>
                <a:spcPts val="0"/>
              </a:spcBef>
              <a:buFont typeface="+mj-lt"/>
              <a:buAutoNum type="arabicPeriod"/>
            </a:pPr>
            <a:r>
              <a:rPr lang="zh-TW" altLang="zh-TW" sz="2000" dirty="0" smtClean="0">
                <a:ea typeface="+mj-ea"/>
              </a:rPr>
              <a:t>箱型圖可用於幫助辨認出觀察值是否為異常值</a:t>
            </a:r>
            <a:r>
              <a:rPr lang="zh-TW" altLang="en-US" sz="2000" dirty="0" smtClean="0">
                <a:ea typeface="+mj-ea"/>
              </a:rPr>
              <a:t>或界外值</a:t>
            </a:r>
            <a:r>
              <a:rPr lang="en-US" altLang="zh-TW" sz="2000" dirty="0" smtClean="0">
                <a:ea typeface="+mj-ea"/>
              </a:rPr>
              <a:t>(outlier)</a:t>
            </a:r>
            <a:r>
              <a:rPr lang="zh-TW" altLang="en-US" sz="2000" dirty="0" smtClean="0">
                <a:ea typeface="+mj-ea"/>
              </a:rPr>
              <a:t>：</a:t>
            </a:r>
            <a:endParaRPr lang="en-US" altLang="zh-TW" sz="2000" dirty="0" smtClean="0">
              <a:ea typeface="+mj-ea"/>
            </a:endParaRPr>
          </a:p>
          <a:p>
            <a:pPr marL="857250" lvl="1" indent="-457200">
              <a:lnSpc>
                <a:spcPct val="100000"/>
              </a:lnSpc>
              <a:spcBef>
                <a:spcPts val="0"/>
              </a:spcBef>
              <a:buFont typeface="+mj-lt"/>
              <a:buAutoNum type="arabicParenR"/>
            </a:pPr>
            <a:r>
              <a:rPr lang="zh-TW" altLang="zh-TW" sz="2000" dirty="0" smtClean="0">
                <a:ea typeface="+mj-ea"/>
              </a:rPr>
              <a:t>若觀察值位於長方形左右邊的</a:t>
            </a:r>
            <a:r>
              <a:rPr lang="en-US" altLang="zh-TW" sz="2000" dirty="0" smtClean="0">
                <a:ea typeface="+mj-ea"/>
              </a:rPr>
              <a:t>1.5</a:t>
            </a:r>
            <a:r>
              <a:rPr lang="zh-TW" altLang="zh-TW" sz="2000" dirty="0" smtClean="0">
                <a:ea typeface="+mj-ea"/>
              </a:rPr>
              <a:t>倍與</a:t>
            </a:r>
            <a:r>
              <a:rPr lang="en-US" altLang="zh-TW" sz="2000" dirty="0" smtClean="0">
                <a:ea typeface="+mj-ea"/>
              </a:rPr>
              <a:t>3</a:t>
            </a:r>
            <a:r>
              <a:rPr lang="zh-TW" altLang="zh-TW" sz="2000" dirty="0" smtClean="0">
                <a:ea typeface="+mj-ea"/>
              </a:rPr>
              <a:t>倍</a:t>
            </a:r>
            <a:r>
              <a:rPr lang="en-US" altLang="zh-TW" sz="2000" i="1" dirty="0" smtClean="0"/>
              <a:t>IQR</a:t>
            </a:r>
            <a:r>
              <a:rPr lang="en-US" altLang="zh-TW" sz="2000" dirty="0" smtClean="0"/>
              <a:t>(</a:t>
            </a:r>
            <a:r>
              <a:rPr lang="zh-TW" altLang="zh-TW" sz="2000" dirty="0" smtClean="0">
                <a:ea typeface="+mj-ea"/>
              </a:rPr>
              <a:t>四分位距</a:t>
            </a:r>
            <a:r>
              <a:rPr lang="en-US" altLang="zh-TW" sz="2000" dirty="0" smtClean="0">
                <a:ea typeface="+mj-ea"/>
              </a:rPr>
              <a:t>)</a:t>
            </a:r>
            <a:r>
              <a:rPr lang="zh-TW" altLang="zh-TW" sz="2000" dirty="0" smtClean="0">
                <a:ea typeface="+mj-ea"/>
              </a:rPr>
              <a:t>之間，則稱為可疑的異常值</a:t>
            </a:r>
            <a:r>
              <a:rPr lang="en-US" altLang="zh-TW" sz="2000" dirty="0" smtClean="0">
                <a:ea typeface="+mj-ea"/>
              </a:rPr>
              <a:t>(suspected outliers)</a:t>
            </a:r>
            <a:r>
              <a:rPr lang="zh-TW" altLang="zh-TW" sz="2000" dirty="0" smtClean="0">
                <a:ea typeface="+mj-ea"/>
              </a:rPr>
              <a:t>，必須密切注意這些觀察值的使用</a:t>
            </a:r>
            <a:r>
              <a:rPr lang="zh-TW" altLang="en-US" sz="2000" dirty="0" smtClean="0">
                <a:ea typeface="+mj-ea"/>
              </a:rPr>
              <a:t>。</a:t>
            </a:r>
            <a:endParaRPr lang="en-US" altLang="zh-TW" sz="2000" dirty="0" smtClean="0">
              <a:ea typeface="+mj-ea"/>
            </a:endParaRPr>
          </a:p>
          <a:p>
            <a:pPr marL="857250" lvl="1" indent="-457200">
              <a:lnSpc>
                <a:spcPct val="100000"/>
              </a:lnSpc>
              <a:spcBef>
                <a:spcPts val="0"/>
              </a:spcBef>
              <a:buFont typeface="+mj-lt"/>
              <a:buAutoNum type="arabicParenR"/>
            </a:pPr>
            <a:r>
              <a:rPr lang="zh-TW" altLang="zh-TW" sz="2000" dirty="0" smtClean="0">
                <a:ea typeface="+mj-ea"/>
              </a:rPr>
              <a:t>若觀察值位於長方形左右邊的</a:t>
            </a:r>
            <a:r>
              <a:rPr lang="en-US" altLang="zh-TW" sz="2000" dirty="0" smtClean="0">
                <a:ea typeface="+mj-ea"/>
              </a:rPr>
              <a:t>3</a:t>
            </a:r>
            <a:r>
              <a:rPr lang="zh-TW" altLang="zh-TW" sz="2000" dirty="0" smtClean="0">
                <a:ea typeface="+mj-ea"/>
              </a:rPr>
              <a:t>倍</a:t>
            </a:r>
            <a:r>
              <a:rPr lang="en-US" altLang="zh-TW" sz="2000" i="1" dirty="0" smtClean="0"/>
              <a:t>IQR</a:t>
            </a:r>
            <a:r>
              <a:rPr lang="en-US" altLang="zh-TW" sz="2000" dirty="0" smtClean="0"/>
              <a:t>(</a:t>
            </a:r>
            <a:r>
              <a:rPr lang="zh-TW" altLang="zh-TW" sz="2000" dirty="0" smtClean="0"/>
              <a:t>四分位距</a:t>
            </a:r>
            <a:r>
              <a:rPr lang="en-US" altLang="zh-TW" sz="2000" dirty="0" smtClean="0"/>
              <a:t>)</a:t>
            </a:r>
            <a:r>
              <a:rPr lang="zh-TW" altLang="zh-TW" sz="2000" dirty="0" smtClean="0">
                <a:ea typeface="+mj-ea"/>
              </a:rPr>
              <a:t>之外，則稱為異常值</a:t>
            </a:r>
            <a:r>
              <a:rPr lang="en-US" altLang="zh-TW" sz="2000" dirty="0" smtClean="0">
                <a:ea typeface="+mj-ea"/>
              </a:rPr>
              <a:t>(outliers)</a:t>
            </a:r>
            <a:r>
              <a:rPr lang="zh-TW" altLang="zh-TW" sz="2000" dirty="0" smtClean="0">
                <a:ea typeface="+mj-ea"/>
              </a:rPr>
              <a:t>，必須特別小心這些觀察值的使用。</a:t>
            </a:r>
          </a:p>
          <a:p>
            <a:pPr>
              <a:lnSpc>
                <a:spcPct val="100000"/>
              </a:lnSpc>
              <a:spcBef>
                <a:spcPts val="0"/>
              </a:spcBef>
            </a:pPr>
            <a:endParaRPr lang="zh-TW" altLang="en-US" sz="2000" dirty="0">
              <a:ea typeface="+mj-ea"/>
            </a:endParaRPr>
          </a:p>
        </p:txBody>
      </p:sp>
      <p:sp>
        <p:nvSpPr>
          <p:cNvPr id="4" name="日期版面配置區 3"/>
          <p:cNvSpPr>
            <a:spLocks noGrp="1"/>
          </p:cNvSpPr>
          <p:nvPr>
            <p:ph type="dt" sz="half" idx="11"/>
          </p:nvPr>
        </p:nvSpPr>
        <p:spPr/>
        <p:txBody>
          <a:bodyPr/>
          <a:lstStyle/>
          <a:p>
            <a:pPr>
              <a:defRPr/>
            </a:pPr>
            <a:r>
              <a:rPr lang="zh-TW" altLang="en-US" smtClean="0"/>
              <a:t>統計學導論   </a:t>
            </a:r>
            <a:r>
              <a:rPr lang="en-US" altLang="zh-TW" smtClean="0"/>
              <a:t>Chapter 3   </a:t>
            </a:r>
            <a:r>
              <a:rPr lang="zh-TW" altLang="en-US" smtClean="0"/>
              <a:t>敘述統計</a:t>
            </a:r>
            <a:r>
              <a:rPr lang="en-US" altLang="zh-TW" smtClean="0"/>
              <a:t>(II)</a:t>
            </a:r>
            <a:r>
              <a:rPr lang="en-US" altLang="zh-TW" smtClean="0">
                <a:cs typeface="Arial" charset="0"/>
              </a:rPr>
              <a:t>——</a:t>
            </a:r>
            <a:r>
              <a:rPr lang="zh-TW" altLang="en-US" smtClean="0">
                <a:cs typeface="Arial" charset="0"/>
              </a:rPr>
              <a:t>統計量數</a:t>
            </a:r>
            <a:endParaRPr lang="zh-TW" altLang="en-US">
              <a:cs typeface="Arial" charset="0"/>
            </a:endParaRPr>
          </a:p>
        </p:txBody>
      </p:sp>
      <p:sp>
        <p:nvSpPr>
          <p:cNvPr id="5" name="投影片編號版面配置區 4"/>
          <p:cNvSpPr>
            <a:spLocks noGrp="1"/>
          </p:cNvSpPr>
          <p:nvPr>
            <p:ph type="sldNum" sz="quarter" idx="12"/>
          </p:nvPr>
        </p:nvSpPr>
        <p:spPr/>
        <p:txBody>
          <a:bodyPr/>
          <a:lstStyle/>
          <a:p>
            <a:pPr>
              <a:defRPr/>
            </a:pPr>
            <a:r>
              <a:rPr lang="en-US" altLang="zh-TW" smtClean="0"/>
              <a:t>3-</a:t>
            </a:r>
            <a:fld id="{1F84231A-AE70-4758-BE63-CA50E6853041}" type="slidenum">
              <a:rPr lang="en-US" altLang="zh-TW" smtClean="0"/>
              <a:pPr>
                <a:defRPr/>
              </a:pPr>
              <a:t>43</a:t>
            </a:fld>
            <a:endParaRPr lang="en-US" altLang="zh-TW"/>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6"/>
          <p:cNvSpPr>
            <a:spLocks noGrp="1" noChangeArrowheads="1"/>
          </p:cNvSpPr>
          <p:nvPr>
            <p:ph type="title"/>
          </p:nvPr>
        </p:nvSpPr>
        <p:spPr/>
        <p:txBody>
          <a:bodyPr/>
          <a:lstStyle/>
          <a:p>
            <a:pPr eaLnBrk="1" hangingPunct="1"/>
            <a:r>
              <a:rPr lang="en-US" altLang="zh-TW" dirty="0" smtClean="0"/>
              <a:t>3.5.2</a:t>
            </a:r>
            <a:r>
              <a:rPr lang="zh-TW" altLang="en-US" dirty="0" smtClean="0"/>
              <a:t> 盒鬚圖 </a:t>
            </a:r>
            <a:r>
              <a:rPr lang="en-US" altLang="zh-TW" sz="2000" dirty="0" smtClean="0"/>
              <a:t>3/4</a:t>
            </a:r>
          </a:p>
        </p:txBody>
      </p:sp>
      <p:sp>
        <p:nvSpPr>
          <p:cNvPr id="58370"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8371" name="投影片編號版面配置區 5"/>
          <p:cNvSpPr>
            <a:spLocks noGrp="1"/>
          </p:cNvSpPr>
          <p:nvPr>
            <p:ph type="sldNum" sz="quarter" idx="12"/>
          </p:nvPr>
        </p:nvSpPr>
        <p:spPr>
          <a:noFill/>
        </p:spPr>
        <p:txBody>
          <a:bodyPr/>
          <a:lstStyle/>
          <a:p>
            <a:r>
              <a:rPr lang="en-US" altLang="zh-TW"/>
              <a:t>3-</a:t>
            </a:r>
            <a:fld id="{5DDC9467-F532-469D-9038-CCD99FD4F8E7}" type="slidenum">
              <a:rPr lang="en-US" altLang="zh-TW"/>
              <a:pPr/>
              <a:t>44</a:t>
            </a:fld>
            <a:endParaRPr lang="en-US" altLang="zh-TW"/>
          </a:p>
        </p:txBody>
      </p:sp>
      <p:pic>
        <p:nvPicPr>
          <p:cNvPr id="58373" name="Picture 4"/>
          <p:cNvPicPr>
            <a:picLocks noChangeAspect="1" noChangeArrowheads="1"/>
          </p:cNvPicPr>
          <p:nvPr/>
        </p:nvPicPr>
        <p:blipFill>
          <a:blip r:embed="rId2" cstate="print"/>
          <a:srcRect/>
          <a:stretch>
            <a:fillRect/>
          </a:stretch>
        </p:blipFill>
        <p:spPr bwMode="auto">
          <a:xfrm>
            <a:off x="427038" y="1952625"/>
            <a:ext cx="8259762" cy="3001963"/>
          </a:xfrm>
          <a:prstGeom prst="rect">
            <a:avLst/>
          </a:prstGeom>
          <a:noFill/>
          <a:ln w="9525">
            <a:noFill/>
            <a:miter lim="800000"/>
            <a:headEnd/>
            <a:tailEnd/>
          </a:ln>
        </p:spPr>
      </p:pic>
      <p:sp>
        <p:nvSpPr>
          <p:cNvPr id="58374" name="AutoShape 8">
            <a:hlinkClick r:id="rId3" action="ppaction://hlinksldjump" highlightClick="1"/>
          </p:cNvPr>
          <p:cNvSpPr>
            <a:spLocks noChangeArrowheads="1"/>
          </p:cNvSpPr>
          <p:nvPr/>
        </p:nvSpPr>
        <p:spPr bwMode="auto">
          <a:xfrm>
            <a:off x="8459788" y="6208713"/>
            <a:ext cx="241300" cy="201612"/>
          </a:xfrm>
          <a:prstGeom prst="actionButtonBeginning">
            <a:avLst/>
          </a:prstGeom>
          <a:gradFill rotWithShape="1">
            <a:gsLst>
              <a:gs pos="0">
                <a:srgbClr val="DB4F03"/>
              </a:gs>
              <a:gs pos="50000">
                <a:srgbClr val="FFFFFF"/>
              </a:gs>
              <a:gs pos="100000">
                <a:srgbClr val="DB4F03"/>
              </a:gs>
            </a:gsLst>
            <a:lin ang="5400000" scaled="1"/>
          </a:gradFill>
          <a:ln w="9525">
            <a:noFill/>
            <a:miter lim="800000"/>
            <a:headEnd/>
            <a:tailEnd/>
          </a:ln>
        </p:spPr>
        <p:txBody>
          <a:bodyPr wrap="none" anchor="ctr"/>
          <a:lstStyle/>
          <a:p>
            <a:endParaRPr lang="zh-TW" altLang="en-US"/>
          </a:p>
        </p:txBody>
      </p:sp>
      <p:sp>
        <p:nvSpPr>
          <p:cNvPr id="58375" name="AutoShape 9">
            <a:hlinkClick r:id="" action="ppaction://hlinkshowjump?jump=nextslide" highlightClick="1"/>
          </p:cNvPr>
          <p:cNvSpPr>
            <a:spLocks noChangeArrowheads="1"/>
          </p:cNvSpPr>
          <p:nvPr/>
        </p:nvSpPr>
        <p:spPr bwMode="auto">
          <a:xfrm>
            <a:off x="8756650" y="6208713"/>
            <a:ext cx="241300" cy="201612"/>
          </a:xfrm>
          <a:prstGeom prst="actionButtonEnd">
            <a:avLst/>
          </a:prstGeom>
          <a:gradFill rotWithShape="1">
            <a:gsLst>
              <a:gs pos="0">
                <a:srgbClr val="0099FF"/>
              </a:gs>
              <a:gs pos="50000">
                <a:srgbClr val="FFFFFF"/>
              </a:gs>
              <a:gs pos="100000">
                <a:srgbClr val="0099FF"/>
              </a:gs>
            </a:gsLst>
            <a:lin ang="5400000" scaled="1"/>
          </a:gradFill>
          <a:ln w="9525">
            <a:noFill/>
            <a:miter lim="800000"/>
            <a:headEnd/>
            <a:tailEnd/>
          </a:ln>
        </p:spPr>
        <p:txBody>
          <a:bodyPr wrap="none" anchor="ctr"/>
          <a:lstStyle/>
          <a:p>
            <a:endParaRPr lang="zh-TW" altLang="en-US"/>
          </a:p>
        </p:txBody>
      </p:sp>
      <p:sp>
        <p:nvSpPr>
          <p:cNvPr id="58376" name="Rectangle 10"/>
          <p:cNvSpPr>
            <a:spLocks noChangeArrowheads="1"/>
          </p:cNvSpPr>
          <p:nvPr/>
        </p:nvSpPr>
        <p:spPr bwMode="auto">
          <a:xfrm>
            <a:off x="2482850" y="5195888"/>
            <a:ext cx="4770438" cy="473075"/>
          </a:xfrm>
          <a:prstGeom prst="rect">
            <a:avLst/>
          </a:prstGeom>
          <a:noFill/>
          <a:ln w="9525">
            <a:noFill/>
            <a:miter lim="800000"/>
            <a:headEnd/>
            <a:tailEnd/>
          </a:ln>
        </p:spPr>
        <p:txBody>
          <a:bodyPr anchor="ctr"/>
          <a:lstStyle/>
          <a:p>
            <a:pPr algn="ctr"/>
            <a:r>
              <a:rPr lang="zh-TW" altLang="en-US" dirty="0"/>
              <a:t>圖 </a:t>
            </a:r>
            <a:r>
              <a:rPr lang="en-US" altLang="zh-TW" dirty="0"/>
              <a:t>3.11  </a:t>
            </a:r>
            <a:r>
              <a:rPr lang="zh-TW" altLang="en-US" dirty="0"/>
              <a:t>盒鬚圖與資料的內外圍和界外值</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r>
              <a:rPr lang="en-US" altLang="zh-TW" dirty="0" smtClean="0"/>
              <a:t>3.5.2</a:t>
            </a:r>
            <a:r>
              <a:rPr lang="zh-TW" altLang="en-US" dirty="0" smtClean="0"/>
              <a:t>  盒鬚圖 </a:t>
            </a:r>
            <a:r>
              <a:rPr lang="en-US" altLang="zh-TW" sz="2000" dirty="0" smtClean="0"/>
              <a:t>4/4 </a:t>
            </a:r>
            <a:r>
              <a:rPr lang="en-US" altLang="zh-TW" dirty="0" smtClean="0"/>
              <a:t> </a:t>
            </a:r>
            <a:endParaRPr lang="en-US" altLang="zh-TW" dirty="0"/>
          </a:p>
        </p:txBody>
      </p:sp>
      <p:sp>
        <p:nvSpPr>
          <p:cNvPr id="57346"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7347" name="投影片編號版面配置區 5"/>
          <p:cNvSpPr>
            <a:spLocks noGrp="1"/>
          </p:cNvSpPr>
          <p:nvPr>
            <p:ph type="sldNum" sz="quarter" idx="12"/>
          </p:nvPr>
        </p:nvSpPr>
        <p:spPr>
          <a:noFill/>
        </p:spPr>
        <p:txBody>
          <a:bodyPr/>
          <a:lstStyle/>
          <a:p>
            <a:r>
              <a:rPr lang="en-US" altLang="zh-TW"/>
              <a:t>3-</a:t>
            </a:r>
            <a:fld id="{51AB4288-ECD8-496D-9E6F-53C2090FC1D8}" type="slidenum">
              <a:rPr lang="en-US" altLang="zh-TW"/>
              <a:pPr/>
              <a:t>45</a:t>
            </a:fld>
            <a:endParaRPr lang="en-US" altLang="zh-TW"/>
          </a:p>
        </p:txBody>
      </p:sp>
      <p:pic>
        <p:nvPicPr>
          <p:cNvPr id="57349" name="Picture 4"/>
          <p:cNvPicPr>
            <a:picLocks noChangeAspect="1" noChangeArrowheads="1"/>
          </p:cNvPicPr>
          <p:nvPr/>
        </p:nvPicPr>
        <p:blipFill>
          <a:blip r:embed="rId2" cstate="print"/>
          <a:srcRect/>
          <a:stretch>
            <a:fillRect/>
          </a:stretch>
        </p:blipFill>
        <p:spPr bwMode="auto">
          <a:xfrm>
            <a:off x="352425" y="1990725"/>
            <a:ext cx="8439150" cy="2876550"/>
          </a:xfrm>
          <a:prstGeom prst="rect">
            <a:avLst/>
          </a:prstGeom>
          <a:noFill/>
          <a:ln w="9525">
            <a:noFill/>
            <a:miter lim="800000"/>
            <a:headEnd/>
            <a:tailEnd/>
          </a:ln>
        </p:spPr>
      </p:pic>
      <p:sp>
        <p:nvSpPr>
          <p:cNvPr id="57350" name="Rectangle 5"/>
          <p:cNvSpPr>
            <a:spLocks noChangeArrowheads="1"/>
          </p:cNvSpPr>
          <p:nvPr/>
        </p:nvSpPr>
        <p:spPr bwMode="auto">
          <a:xfrm>
            <a:off x="2392363" y="5426075"/>
            <a:ext cx="4556125" cy="441325"/>
          </a:xfrm>
          <a:prstGeom prst="rect">
            <a:avLst/>
          </a:prstGeom>
          <a:noFill/>
          <a:ln w="9525">
            <a:noFill/>
            <a:miter lim="800000"/>
            <a:headEnd/>
            <a:tailEnd/>
          </a:ln>
        </p:spPr>
        <p:txBody>
          <a:bodyPr anchor="ctr"/>
          <a:lstStyle/>
          <a:p>
            <a:pPr algn="ctr"/>
            <a:r>
              <a:rPr lang="zh-TW" altLang="en-US"/>
              <a:t>圖</a:t>
            </a:r>
            <a:r>
              <a:rPr lang="en-US" altLang="zh-TW"/>
              <a:t>3.10  </a:t>
            </a:r>
            <a:r>
              <a:rPr lang="zh-TW" altLang="en-US"/>
              <a:t>四種不同分配的盒鬚圖</a:t>
            </a:r>
            <a:endParaRPr lang="zh-TW" altLang="en-US" sz="3600" b="1">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altLang="zh-TW" dirty="0" smtClean="0"/>
              <a:t>3.6  </a:t>
            </a:r>
            <a:r>
              <a:rPr lang="zh-TW" altLang="en-US" dirty="0" smtClean="0"/>
              <a:t>分組資料之各種統計量數的計算</a:t>
            </a:r>
          </a:p>
        </p:txBody>
      </p:sp>
      <p:sp>
        <p:nvSpPr>
          <p:cNvPr id="40965" name="Rectangle 3"/>
          <p:cNvSpPr>
            <a:spLocks noGrp="1" noChangeArrowheads="1"/>
          </p:cNvSpPr>
          <p:nvPr>
            <p:ph idx="1"/>
          </p:nvPr>
        </p:nvSpPr>
        <p:spPr/>
        <p:txBody>
          <a:bodyPr/>
          <a:lstStyle/>
          <a:p>
            <a:pPr eaLnBrk="1" hangingPunct="1"/>
            <a:r>
              <a:rPr lang="zh-TW" altLang="en-US" dirty="0" smtClean="0"/>
              <a:t>平均數</a:t>
            </a:r>
          </a:p>
          <a:p>
            <a:pPr eaLnBrk="1" hangingPunct="1">
              <a:buFontTx/>
              <a:buNone/>
            </a:pPr>
            <a:r>
              <a:rPr lang="zh-TW" altLang="en-US" dirty="0" smtClean="0"/>
              <a:t>	</a:t>
            </a:r>
            <a:endParaRPr lang="en-US" altLang="zh-TW" dirty="0" smtClean="0">
              <a:solidFill>
                <a:srgbClr val="006699"/>
              </a:solidFill>
            </a:endParaRPr>
          </a:p>
        </p:txBody>
      </p:sp>
      <p:sp>
        <p:nvSpPr>
          <p:cNvPr id="40962"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40963" name="投影片編號版面配置區 5"/>
          <p:cNvSpPr>
            <a:spLocks noGrp="1"/>
          </p:cNvSpPr>
          <p:nvPr>
            <p:ph type="sldNum" sz="quarter" idx="12"/>
          </p:nvPr>
        </p:nvSpPr>
        <p:spPr>
          <a:noFill/>
        </p:spPr>
        <p:txBody>
          <a:bodyPr/>
          <a:lstStyle/>
          <a:p>
            <a:r>
              <a:rPr lang="en-US" altLang="zh-TW"/>
              <a:t>3-</a:t>
            </a:r>
            <a:fld id="{C5E01650-8FAB-425F-BC62-7D10BB5C0C26}" type="slidenum">
              <a:rPr lang="en-US" altLang="zh-TW"/>
              <a:pPr/>
              <a:t>46</a:t>
            </a:fld>
            <a:endParaRPr lang="en-US" altLang="zh-TW"/>
          </a:p>
        </p:txBody>
      </p:sp>
      <p:sp>
        <p:nvSpPr>
          <p:cNvPr id="40966" name="Text Box 4"/>
          <p:cNvSpPr txBox="1">
            <a:spLocks noChangeArrowheads="1"/>
          </p:cNvSpPr>
          <p:nvPr/>
        </p:nvSpPr>
        <p:spPr bwMode="auto">
          <a:xfrm>
            <a:off x="776986" y="2161096"/>
            <a:ext cx="7605713" cy="902144"/>
          </a:xfrm>
          <a:prstGeom prst="rect">
            <a:avLst/>
          </a:prstGeom>
          <a:noFill/>
          <a:ln w="38100">
            <a:solidFill>
              <a:srgbClr val="006699"/>
            </a:solidFill>
            <a:miter lim="800000"/>
            <a:headEnd/>
            <a:tailEnd/>
          </a:ln>
        </p:spPr>
        <p:txBody>
          <a:bodyPr/>
          <a:lstStyle/>
          <a:p>
            <a:pPr>
              <a:lnSpc>
                <a:spcPct val="120000"/>
              </a:lnSpc>
              <a:spcBef>
                <a:spcPct val="20000"/>
              </a:spcBef>
            </a:pPr>
            <a:r>
              <a:rPr lang="zh-TW" altLang="en-US" sz="2400" b="1" dirty="0" smtClean="0">
                <a:solidFill>
                  <a:srgbClr val="006699"/>
                </a:solidFill>
                <a:latin typeface="+mn-lt"/>
                <a:ea typeface="+mn-ea"/>
              </a:rPr>
              <a:t>例題 </a:t>
            </a:r>
            <a:r>
              <a:rPr lang="en-US" altLang="zh-TW" sz="2400" b="1" dirty="0" smtClean="0">
                <a:solidFill>
                  <a:srgbClr val="006699"/>
                </a:solidFill>
                <a:latin typeface="+mn-lt"/>
                <a:ea typeface="+mn-ea"/>
              </a:rPr>
              <a:t>3.20</a:t>
            </a:r>
            <a:r>
              <a:rPr lang="zh-TW" altLang="en-US" sz="2400" b="1" dirty="0" smtClean="0">
                <a:solidFill>
                  <a:srgbClr val="006699"/>
                </a:solidFill>
                <a:latin typeface="+mn-lt"/>
                <a:ea typeface="+mn-ea"/>
              </a:rPr>
              <a:t>：</a:t>
            </a:r>
            <a:r>
              <a:rPr lang="zh-TW" altLang="en-US" sz="2400" b="1" dirty="0" smtClean="0">
                <a:latin typeface="+mn-lt"/>
                <a:ea typeface="+mn-ea"/>
              </a:rPr>
              <a:t>表</a:t>
            </a:r>
            <a:r>
              <a:rPr lang="en-US" altLang="zh-TW" sz="2400" b="1" dirty="0">
                <a:latin typeface="+mn-lt"/>
                <a:ea typeface="+mn-ea"/>
              </a:rPr>
              <a:t>3.5</a:t>
            </a:r>
            <a:r>
              <a:rPr lang="zh-TW" altLang="en-US" sz="2400" b="1" dirty="0">
                <a:latin typeface="+mn-lt"/>
                <a:ea typeface="+mn-ea"/>
              </a:rPr>
              <a:t>列示某一社團</a:t>
            </a:r>
            <a:r>
              <a:rPr lang="en-US" altLang="zh-TW" sz="2400" b="1" dirty="0">
                <a:latin typeface="+mn-lt"/>
                <a:ea typeface="+mn-ea"/>
              </a:rPr>
              <a:t>35</a:t>
            </a:r>
            <a:r>
              <a:rPr lang="zh-TW" altLang="en-US" sz="2400" b="1" dirty="0">
                <a:latin typeface="+mn-lt"/>
                <a:ea typeface="+mn-ea"/>
              </a:rPr>
              <a:t>位團員的年齡分布，試求其平均數。 </a:t>
            </a:r>
          </a:p>
        </p:txBody>
      </p:sp>
      <p:pic>
        <p:nvPicPr>
          <p:cNvPr id="40967" name="Picture 5"/>
          <p:cNvPicPr>
            <a:picLocks noChangeAspect="1" noChangeArrowheads="1"/>
          </p:cNvPicPr>
          <p:nvPr/>
        </p:nvPicPr>
        <p:blipFill>
          <a:blip r:embed="rId2" cstate="print"/>
          <a:srcRect/>
          <a:stretch>
            <a:fillRect/>
          </a:stretch>
        </p:blipFill>
        <p:spPr bwMode="auto">
          <a:xfrm>
            <a:off x="1828292" y="3477641"/>
            <a:ext cx="4663948" cy="2429383"/>
          </a:xfrm>
          <a:prstGeom prst="rect">
            <a:avLst/>
          </a:prstGeom>
          <a:noFill/>
          <a:ln w="9525">
            <a:noFill/>
            <a:miter lim="800000"/>
            <a:headEnd/>
            <a:tailEnd/>
          </a:ln>
        </p:spPr>
      </p:pic>
      <p:sp>
        <p:nvSpPr>
          <p:cNvPr id="40968" name="Text Box 6"/>
          <p:cNvSpPr txBox="1">
            <a:spLocks noChangeArrowheads="1"/>
          </p:cNvSpPr>
          <p:nvPr/>
        </p:nvSpPr>
        <p:spPr bwMode="auto">
          <a:xfrm>
            <a:off x="6699250" y="5114925"/>
            <a:ext cx="1354138" cy="915988"/>
          </a:xfrm>
          <a:prstGeom prst="rect">
            <a:avLst/>
          </a:prstGeom>
          <a:noFill/>
          <a:ln w="9525">
            <a:noFill/>
            <a:miter lim="800000"/>
            <a:headEnd/>
            <a:tailEnd/>
          </a:ln>
        </p:spPr>
        <p:txBody>
          <a:bodyPr>
            <a:spAutoFit/>
          </a:bodyPr>
          <a:lstStyle/>
          <a:p>
            <a:r>
              <a:rPr lang="zh-TW" altLang="en-US"/>
              <a:t>表</a:t>
            </a:r>
            <a:r>
              <a:rPr lang="en-US" altLang="zh-TW"/>
              <a:t>3.5  35</a:t>
            </a:r>
            <a:r>
              <a:rPr lang="zh-TW" altLang="en-US"/>
              <a:t>位團員之年齡次數分配 </a:t>
            </a:r>
          </a:p>
        </p:txBody>
      </p:sp>
      <p:sp>
        <p:nvSpPr>
          <p:cNvPr id="9" name="圓角矩形 8"/>
          <p:cNvSpPr/>
          <p:nvPr/>
        </p:nvSpPr>
        <p:spPr>
          <a:xfrm>
            <a:off x="0" y="0"/>
            <a:ext cx="1097280" cy="534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t>可跳過</a:t>
            </a:r>
            <a:endParaRPr lang="zh-TW"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zh-TW" altLang="en-US" dirty="0" smtClean="0"/>
              <a:t>變異數與標準差</a:t>
            </a:r>
            <a:endParaRPr lang="en-US" altLang="zh-TW" sz="2000" dirty="0" smtClean="0"/>
          </a:p>
        </p:txBody>
      </p:sp>
      <p:sp>
        <p:nvSpPr>
          <p:cNvPr id="41986"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41987" name="投影片編號版面配置區 5"/>
          <p:cNvSpPr>
            <a:spLocks noGrp="1"/>
          </p:cNvSpPr>
          <p:nvPr>
            <p:ph type="sldNum" sz="quarter" idx="12"/>
          </p:nvPr>
        </p:nvSpPr>
        <p:spPr>
          <a:noFill/>
        </p:spPr>
        <p:txBody>
          <a:bodyPr/>
          <a:lstStyle/>
          <a:p>
            <a:r>
              <a:rPr lang="en-US" altLang="zh-TW"/>
              <a:t>3-</a:t>
            </a:r>
            <a:fld id="{CC20ECC6-1915-4411-A79D-0A3CB7250672}" type="slidenum">
              <a:rPr lang="en-US" altLang="zh-TW"/>
              <a:pPr/>
              <a:t>47</a:t>
            </a:fld>
            <a:endParaRPr lang="en-US" altLang="zh-TW"/>
          </a:p>
        </p:txBody>
      </p:sp>
      <p:sp>
        <p:nvSpPr>
          <p:cNvPr id="41990" name="Text Box 4"/>
          <p:cNvSpPr txBox="1">
            <a:spLocks noChangeArrowheads="1"/>
          </p:cNvSpPr>
          <p:nvPr/>
        </p:nvSpPr>
        <p:spPr bwMode="auto">
          <a:xfrm>
            <a:off x="281354" y="1225233"/>
            <a:ext cx="8581292" cy="687973"/>
          </a:xfrm>
          <a:prstGeom prst="rect">
            <a:avLst/>
          </a:prstGeom>
          <a:noFill/>
          <a:ln w="38100">
            <a:solidFill>
              <a:srgbClr val="006699"/>
            </a:solidFill>
            <a:miter lim="800000"/>
            <a:headEnd/>
            <a:tailEnd/>
          </a:ln>
        </p:spPr>
        <p:txBody>
          <a:bodyPr anchor="ctr"/>
          <a:lstStyle/>
          <a:p>
            <a:pPr marL="354013" indent="-354013">
              <a:spcBef>
                <a:spcPct val="50000"/>
              </a:spcBef>
            </a:pPr>
            <a:r>
              <a:rPr lang="zh-TW" altLang="en-US" sz="2400" b="1" dirty="0" smtClean="0">
                <a:solidFill>
                  <a:srgbClr val="006699"/>
                </a:solidFill>
                <a:latin typeface="+mn-lt"/>
                <a:ea typeface="+mj-ea"/>
              </a:rPr>
              <a:t>例題 </a:t>
            </a:r>
            <a:r>
              <a:rPr lang="en-US" altLang="zh-TW" sz="2400" b="1" dirty="0" smtClean="0">
                <a:solidFill>
                  <a:srgbClr val="006699"/>
                </a:solidFill>
                <a:latin typeface="+mn-lt"/>
                <a:ea typeface="+mj-ea"/>
              </a:rPr>
              <a:t>3.21</a:t>
            </a:r>
            <a:r>
              <a:rPr lang="en-US" altLang="zh-TW" sz="2400" b="1" dirty="0" smtClean="0">
                <a:latin typeface="+mn-lt"/>
                <a:ea typeface="+mj-ea"/>
              </a:rPr>
              <a:t> </a:t>
            </a:r>
            <a:r>
              <a:rPr lang="zh-TW" altLang="en-US" sz="2400" b="1" dirty="0" smtClean="0">
                <a:latin typeface="+mn-lt"/>
                <a:ea typeface="+mj-ea"/>
              </a:rPr>
              <a:t>：參考</a:t>
            </a:r>
            <a:r>
              <a:rPr lang="zh-TW" altLang="en-US" sz="2400" b="1" dirty="0">
                <a:latin typeface="+mn-lt"/>
                <a:ea typeface="+mj-ea"/>
              </a:rPr>
              <a:t>例題</a:t>
            </a:r>
            <a:r>
              <a:rPr lang="en-US" altLang="zh-TW" sz="2400" b="1" dirty="0">
                <a:latin typeface="+mn-lt"/>
                <a:ea typeface="+mj-ea"/>
              </a:rPr>
              <a:t>3.20</a:t>
            </a:r>
            <a:r>
              <a:rPr lang="zh-TW" altLang="en-US" sz="2400" b="1" dirty="0">
                <a:latin typeface="+mn-lt"/>
                <a:ea typeface="+mj-ea"/>
              </a:rPr>
              <a:t>，計算該分組資料的變異數與標準差。 </a:t>
            </a:r>
          </a:p>
        </p:txBody>
      </p:sp>
      <p:sp>
        <p:nvSpPr>
          <p:cNvPr id="7" name="圓角矩形 6"/>
          <p:cNvSpPr/>
          <p:nvPr/>
        </p:nvSpPr>
        <p:spPr>
          <a:xfrm>
            <a:off x="0" y="0"/>
            <a:ext cx="1097280" cy="534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t>可跳過</a:t>
            </a:r>
            <a:endParaRPr lang="zh-TW" altLang="en-US" dirty="0"/>
          </a:p>
        </p:txBody>
      </p:sp>
      <p:pic>
        <p:nvPicPr>
          <p:cNvPr id="8" name="Picture 4"/>
          <p:cNvPicPr>
            <a:picLocks noChangeAspect="1" noChangeArrowheads="1"/>
          </p:cNvPicPr>
          <p:nvPr/>
        </p:nvPicPr>
        <p:blipFill>
          <a:blip r:embed="rId2" cstate="print"/>
          <a:srcRect/>
          <a:stretch>
            <a:fillRect/>
          </a:stretch>
        </p:blipFill>
        <p:spPr bwMode="auto">
          <a:xfrm>
            <a:off x="1129592" y="2362274"/>
            <a:ext cx="6772275"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zh-TW" altLang="en-US" smtClean="0"/>
              <a:t>中位數</a:t>
            </a:r>
          </a:p>
        </p:txBody>
      </p:sp>
      <p:sp>
        <p:nvSpPr>
          <p:cNvPr id="44037" name="Rectangle 3"/>
          <p:cNvSpPr>
            <a:spLocks noGrp="1" noChangeArrowheads="1"/>
          </p:cNvSpPr>
          <p:nvPr>
            <p:ph idx="1"/>
          </p:nvPr>
        </p:nvSpPr>
        <p:spPr/>
        <p:txBody>
          <a:bodyPr/>
          <a:lstStyle/>
          <a:p>
            <a:pPr eaLnBrk="1" hangingPunct="1"/>
            <a:endParaRPr lang="en-US" altLang="zh-TW" smtClean="0"/>
          </a:p>
          <a:p>
            <a:pPr eaLnBrk="1" hangingPunct="1"/>
            <a:endParaRPr lang="en-US" altLang="zh-TW" smtClean="0"/>
          </a:p>
          <a:p>
            <a:pPr eaLnBrk="1" hangingPunct="1"/>
            <a:endParaRPr lang="en-US" altLang="zh-TW" smtClean="0"/>
          </a:p>
          <a:p>
            <a:pPr eaLnBrk="1" hangingPunct="1">
              <a:buFontTx/>
              <a:buNone/>
            </a:pPr>
            <a:r>
              <a:rPr lang="en-US" altLang="zh-TW" smtClean="0"/>
              <a:t>	</a:t>
            </a:r>
          </a:p>
          <a:p>
            <a:pPr eaLnBrk="1" hangingPunct="1">
              <a:buFontTx/>
              <a:buNone/>
            </a:pPr>
            <a:r>
              <a:rPr lang="en-US" altLang="zh-TW" smtClean="0"/>
              <a:t>	</a:t>
            </a:r>
            <a:r>
              <a:rPr lang="zh-TW" altLang="en-US" smtClean="0"/>
              <a:t>所以， </a:t>
            </a:r>
          </a:p>
        </p:txBody>
      </p:sp>
      <p:sp>
        <p:nvSpPr>
          <p:cNvPr id="44034"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44035" name="投影片編號版面配置區 5"/>
          <p:cNvSpPr>
            <a:spLocks noGrp="1"/>
          </p:cNvSpPr>
          <p:nvPr>
            <p:ph type="sldNum" sz="quarter" idx="12"/>
          </p:nvPr>
        </p:nvSpPr>
        <p:spPr>
          <a:noFill/>
        </p:spPr>
        <p:txBody>
          <a:bodyPr/>
          <a:lstStyle/>
          <a:p>
            <a:r>
              <a:rPr lang="en-US" altLang="zh-TW"/>
              <a:t>3-</a:t>
            </a:r>
            <a:fld id="{AAC47113-E7D4-431F-A45F-17253CC1579F}" type="slidenum">
              <a:rPr lang="en-US" altLang="zh-TW"/>
              <a:pPr/>
              <a:t>48</a:t>
            </a:fld>
            <a:endParaRPr lang="en-US" altLang="zh-TW"/>
          </a:p>
        </p:txBody>
      </p:sp>
      <p:pic>
        <p:nvPicPr>
          <p:cNvPr id="44038" name="Picture 4"/>
          <p:cNvPicPr>
            <a:picLocks noChangeAspect="1" noChangeArrowheads="1"/>
          </p:cNvPicPr>
          <p:nvPr/>
        </p:nvPicPr>
        <p:blipFill>
          <a:blip r:embed="rId2" cstate="print"/>
          <a:srcRect/>
          <a:stretch>
            <a:fillRect/>
          </a:stretch>
        </p:blipFill>
        <p:spPr bwMode="auto">
          <a:xfrm>
            <a:off x="1422400" y="1806575"/>
            <a:ext cx="6219825" cy="1733550"/>
          </a:xfrm>
          <a:prstGeom prst="rect">
            <a:avLst/>
          </a:prstGeom>
          <a:noFill/>
          <a:ln w="9525">
            <a:noFill/>
            <a:miter lim="800000"/>
            <a:headEnd/>
            <a:tailEnd/>
          </a:ln>
        </p:spPr>
      </p:pic>
      <p:pic>
        <p:nvPicPr>
          <p:cNvPr id="44039" name="Picture 5"/>
          <p:cNvPicPr>
            <a:picLocks noChangeAspect="1" noChangeArrowheads="1"/>
          </p:cNvPicPr>
          <p:nvPr/>
        </p:nvPicPr>
        <p:blipFill>
          <a:blip r:embed="rId3" cstate="print"/>
          <a:srcRect/>
          <a:stretch>
            <a:fillRect/>
          </a:stretch>
        </p:blipFill>
        <p:spPr bwMode="auto">
          <a:xfrm>
            <a:off x="1531938" y="4692650"/>
            <a:ext cx="4219575" cy="1047750"/>
          </a:xfrm>
          <a:prstGeom prst="rect">
            <a:avLst/>
          </a:prstGeom>
          <a:noFill/>
          <a:ln w="9525">
            <a:noFill/>
            <a:miter lim="800000"/>
            <a:headEnd/>
            <a:tailEnd/>
          </a:ln>
        </p:spPr>
      </p:pic>
      <p:sp>
        <p:nvSpPr>
          <p:cNvPr id="44040" name="Text Box 6"/>
          <p:cNvSpPr txBox="1">
            <a:spLocks noChangeArrowheads="1"/>
          </p:cNvSpPr>
          <p:nvPr/>
        </p:nvSpPr>
        <p:spPr bwMode="auto">
          <a:xfrm>
            <a:off x="7669213" y="5043488"/>
            <a:ext cx="1008062" cy="488950"/>
          </a:xfrm>
          <a:prstGeom prst="rect">
            <a:avLst/>
          </a:prstGeom>
          <a:noFill/>
          <a:ln w="9525">
            <a:noFill/>
            <a:miter lim="800000"/>
            <a:headEnd/>
            <a:tailEnd/>
          </a:ln>
        </p:spPr>
        <p:txBody>
          <a:bodyPr wrap="none">
            <a:spAutoFit/>
          </a:bodyPr>
          <a:lstStyle/>
          <a:p>
            <a:r>
              <a:rPr lang="en-US" altLang="zh-TW" sz="2600">
                <a:latin typeface="Times New Roman" pitchFamily="18" charset="0"/>
              </a:rPr>
              <a:t>(3-17)</a:t>
            </a:r>
            <a:endParaRPr lang="en-US" altLang="zh-TW"/>
          </a:p>
        </p:txBody>
      </p:sp>
      <p:sp>
        <p:nvSpPr>
          <p:cNvPr id="9" name="圓角矩形 8"/>
          <p:cNvSpPr/>
          <p:nvPr/>
        </p:nvSpPr>
        <p:spPr>
          <a:xfrm>
            <a:off x="0" y="0"/>
            <a:ext cx="1097280" cy="534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t>可跳過</a:t>
            </a:r>
            <a:endParaRPr lang="zh-TW"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475488" y="429769"/>
            <a:ext cx="8229600" cy="1060704"/>
          </a:xfrm>
          <a:ln w="38100">
            <a:solidFill>
              <a:srgbClr val="006699"/>
            </a:solidFill>
          </a:ln>
        </p:spPr>
        <p:txBody>
          <a:bodyPr/>
          <a:lstStyle/>
          <a:p>
            <a:pPr marL="0" indent="0" eaLnBrk="1" hangingPunct="1">
              <a:buFontTx/>
              <a:buNone/>
            </a:pPr>
            <a:r>
              <a:rPr lang="zh-TW" altLang="en-US" sz="2400" dirty="0" smtClean="0">
                <a:solidFill>
                  <a:srgbClr val="5184A4"/>
                </a:solidFill>
              </a:rPr>
              <a:t>例題 </a:t>
            </a:r>
            <a:r>
              <a:rPr lang="en-US" altLang="zh-TW" sz="2400" dirty="0" smtClean="0">
                <a:solidFill>
                  <a:srgbClr val="5184A4"/>
                </a:solidFill>
              </a:rPr>
              <a:t>3.22</a:t>
            </a:r>
            <a:r>
              <a:rPr lang="zh-TW" altLang="en-US" sz="2400" dirty="0" smtClean="0">
                <a:solidFill>
                  <a:srgbClr val="5184A4"/>
                </a:solidFill>
              </a:rPr>
              <a:t>：</a:t>
            </a:r>
            <a:r>
              <a:rPr lang="zh-TW" altLang="en-US" sz="2400" dirty="0" smtClean="0"/>
              <a:t>設某一班級</a:t>
            </a:r>
            <a:r>
              <a:rPr lang="en-US" altLang="zh-TW" sz="2400" dirty="0" smtClean="0"/>
              <a:t>50</a:t>
            </a:r>
            <a:r>
              <a:rPr lang="zh-TW" altLang="en-US" sz="2400" dirty="0" smtClean="0"/>
              <a:t>位學生之統計學成績的次數分配如下表所示，試求其中位數。</a:t>
            </a:r>
          </a:p>
        </p:txBody>
      </p:sp>
      <p:sp>
        <p:nvSpPr>
          <p:cNvPr id="4505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45059" name="投影片編號版面配置區 5"/>
          <p:cNvSpPr>
            <a:spLocks noGrp="1"/>
          </p:cNvSpPr>
          <p:nvPr>
            <p:ph type="sldNum" sz="quarter" idx="12"/>
          </p:nvPr>
        </p:nvSpPr>
        <p:spPr>
          <a:noFill/>
        </p:spPr>
        <p:txBody>
          <a:bodyPr/>
          <a:lstStyle/>
          <a:p>
            <a:r>
              <a:rPr lang="en-US" altLang="zh-TW"/>
              <a:t>3-</a:t>
            </a:r>
            <a:fld id="{19A2907C-E7E9-4895-B91B-75DAA4799EE9}" type="slidenum">
              <a:rPr lang="en-US" altLang="zh-TW"/>
              <a:pPr/>
              <a:t>49</a:t>
            </a:fld>
            <a:endParaRPr lang="en-US" altLang="zh-TW"/>
          </a:p>
        </p:txBody>
      </p:sp>
      <p:pic>
        <p:nvPicPr>
          <p:cNvPr id="45062" name="Picture 4"/>
          <p:cNvPicPr>
            <a:picLocks noChangeAspect="1" noChangeArrowheads="1"/>
          </p:cNvPicPr>
          <p:nvPr/>
        </p:nvPicPr>
        <p:blipFill>
          <a:blip r:embed="rId2" cstate="print"/>
          <a:srcRect/>
          <a:stretch>
            <a:fillRect/>
          </a:stretch>
        </p:blipFill>
        <p:spPr bwMode="auto">
          <a:xfrm>
            <a:off x="1490790" y="1828356"/>
            <a:ext cx="6316662" cy="3175000"/>
          </a:xfrm>
          <a:prstGeom prst="rect">
            <a:avLst/>
          </a:prstGeom>
          <a:noFill/>
          <a:ln w="9525">
            <a:noFill/>
            <a:miter lim="800000"/>
            <a:headEnd/>
            <a:tailEnd/>
          </a:ln>
        </p:spPr>
      </p:pic>
      <p:sp>
        <p:nvSpPr>
          <p:cNvPr id="7" name="圓角矩形 6"/>
          <p:cNvSpPr/>
          <p:nvPr/>
        </p:nvSpPr>
        <p:spPr>
          <a:xfrm>
            <a:off x="0" y="0"/>
            <a:ext cx="1097280" cy="534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t>可跳過</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10"/>
          <p:cNvSpPr>
            <a:spLocks noGrp="1" noChangeArrowheads="1"/>
          </p:cNvSpPr>
          <p:nvPr>
            <p:ph type="title"/>
          </p:nvPr>
        </p:nvSpPr>
        <p:spPr>
          <a:xfrm>
            <a:off x="471268" y="204299"/>
            <a:ext cx="8229600" cy="921116"/>
          </a:xfrm>
        </p:spPr>
        <p:txBody>
          <a:bodyPr/>
          <a:lstStyle/>
          <a:p>
            <a:pPr eaLnBrk="1" hangingPunct="1"/>
            <a:r>
              <a:rPr lang="zh-TW" altLang="en-US" dirty="0" smtClean="0"/>
              <a:t>平均數的特性</a:t>
            </a:r>
          </a:p>
        </p:txBody>
      </p:sp>
      <p:sp>
        <p:nvSpPr>
          <p:cNvPr id="9220" name="Rectangle 3"/>
          <p:cNvSpPr>
            <a:spLocks noGrp="1" noChangeArrowheads="1"/>
          </p:cNvSpPr>
          <p:nvPr>
            <p:ph idx="1"/>
          </p:nvPr>
        </p:nvSpPr>
        <p:spPr>
          <a:xfrm>
            <a:off x="242888" y="1200150"/>
            <a:ext cx="8229600" cy="4525963"/>
          </a:xfrm>
        </p:spPr>
        <p:txBody>
          <a:bodyPr/>
          <a:lstStyle/>
          <a:p>
            <a:pPr lvl="1" eaLnBrk="1" hangingPunct="1">
              <a:buFontTx/>
              <a:buNone/>
            </a:pPr>
            <a:r>
              <a:rPr lang="en-US" altLang="zh-TW" dirty="0" smtClean="0"/>
              <a:t>	</a:t>
            </a:r>
          </a:p>
        </p:txBody>
      </p:sp>
      <p:sp>
        <p:nvSpPr>
          <p:cNvPr id="921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9219" name="投影片編號版面配置區 5"/>
          <p:cNvSpPr>
            <a:spLocks noGrp="1"/>
          </p:cNvSpPr>
          <p:nvPr>
            <p:ph type="sldNum" sz="quarter" idx="12"/>
          </p:nvPr>
        </p:nvSpPr>
        <p:spPr>
          <a:noFill/>
        </p:spPr>
        <p:txBody>
          <a:bodyPr/>
          <a:lstStyle/>
          <a:p>
            <a:r>
              <a:rPr lang="en-US" altLang="zh-TW"/>
              <a:t>3-</a:t>
            </a:r>
            <a:fld id="{80401D62-E11F-4F28-A1B1-7ECFEF7EED7F}" type="slidenum">
              <a:rPr lang="en-US" altLang="zh-TW"/>
              <a:pPr/>
              <a:t>5</a:t>
            </a:fld>
            <a:endParaRPr lang="en-US" altLang="zh-TW"/>
          </a:p>
        </p:txBody>
      </p:sp>
      <p:sp>
        <p:nvSpPr>
          <p:cNvPr id="13" name="Rectangle 7"/>
          <p:cNvSpPr txBox="1">
            <a:spLocks noChangeArrowheads="1"/>
          </p:cNvSpPr>
          <p:nvPr/>
        </p:nvSpPr>
        <p:spPr bwMode="auto">
          <a:xfrm>
            <a:off x="406556" y="1074772"/>
            <a:ext cx="8229600" cy="2892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hangingPunct="0">
              <a:lnSpc>
                <a:spcPct val="90000"/>
              </a:lnSpc>
              <a:spcBef>
                <a:spcPct val="20000"/>
              </a:spcBef>
              <a:buBlip>
                <a:blip r:embed="rId3"/>
              </a:buBlip>
            </a:pPr>
            <a:r>
              <a:rPr lang="zh-TW" altLang="zh-TW" sz="2400" b="1" dirty="0" smtClean="0">
                <a:solidFill>
                  <a:srgbClr val="9B5400"/>
                </a:solidFill>
                <a:latin typeface="+mn-lt"/>
                <a:ea typeface="+mn-ea"/>
              </a:rPr>
              <a:t>資料的總和等於平均數的</a:t>
            </a:r>
            <a:r>
              <a:rPr lang="en-US" altLang="zh-TW" sz="2400" b="1" dirty="0" smtClean="0">
                <a:solidFill>
                  <a:srgbClr val="9B5400"/>
                </a:solidFill>
                <a:latin typeface="+mn-lt"/>
                <a:ea typeface="+mn-ea"/>
              </a:rPr>
              <a:t>n</a:t>
            </a:r>
            <a:r>
              <a:rPr lang="zh-TW" altLang="zh-TW" sz="2400" b="1" dirty="0" smtClean="0">
                <a:solidFill>
                  <a:srgbClr val="9B5400"/>
                </a:solidFill>
                <a:latin typeface="+mn-lt"/>
                <a:ea typeface="+mn-ea"/>
              </a:rPr>
              <a:t>倍。即：</a:t>
            </a:r>
            <a:endParaRPr lang="en-US" altLang="zh-TW" sz="2400" b="1" dirty="0" smtClean="0">
              <a:solidFill>
                <a:srgbClr val="9B5400"/>
              </a:solidFill>
              <a:latin typeface="+mn-lt"/>
              <a:ea typeface="+mn-ea"/>
            </a:endParaRPr>
          </a:p>
          <a:p>
            <a:pPr marL="342900" lvl="0" indent="-342900" algn="just" eaLnBrk="0" hangingPunct="0">
              <a:lnSpc>
                <a:spcPct val="90000"/>
              </a:lnSpc>
              <a:spcBef>
                <a:spcPct val="20000"/>
              </a:spcBef>
              <a:buBlip>
                <a:blip r:embed="rId3"/>
              </a:buBlip>
            </a:pPr>
            <a:endParaRPr lang="en-US" altLang="zh-TW" sz="2400" b="1" dirty="0" smtClean="0">
              <a:solidFill>
                <a:srgbClr val="9B5400"/>
              </a:solidFill>
              <a:latin typeface="+mn-lt"/>
              <a:ea typeface="+mn-ea"/>
            </a:endParaRPr>
          </a:p>
          <a:p>
            <a:pPr marL="342900" indent="-342900" algn="just" eaLnBrk="0" hangingPunct="0">
              <a:lnSpc>
                <a:spcPct val="90000"/>
              </a:lnSpc>
              <a:spcBef>
                <a:spcPct val="20000"/>
              </a:spcBef>
              <a:buBlip>
                <a:blip r:embed="rId3"/>
              </a:buBlip>
            </a:pPr>
            <a:r>
              <a:rPr lang="zh-TW" altLang="zh-TW" sz="2400" b="1" dirty="0" smtClean="0">
                <a:solidFill>
                  <a:srgbClr val="9B5400"/>
                </a:solidFill>
                <a:latin typeface="+mn-lt"/>
                <a:ea typeface="+mn-ea"/>
              </a:rPr>
              <a:t>任一組資料中，各觀察值與平均數差之總和等於零，換句話說，平均數是資料的平衡點。即：</a:t>
            </a:r>
            <a:endParaRPr lang="en-US" altLang="zh-TW" sz="2400" b="1" dirty="0" smtClean="0">
              <a:solidFill>
                <a:srgbClr val="9B5400"/>
              </a:solidFill>
              <a:latin typeface="+mn-lt"/>
              <a:ea typeface="+mn-ea"/>
            </a:endParaRPr>
          </a:p>
          <a:p>
            <a:pPr marL="342900" indent="-342900" algn="just" eaLnBrk="0" hangingPunct="0">
              <a:lnSpc>
                <a:spcPct val="90000"/>
              </a:lnSpc>
              <a:spcBef>
                <a:spcPct val="20000"/>
              </a:spcBef>
              <a:buBlip>
                <a:blip r:embed="rId3"/>
              </a:buBlip>
            </a:pPr>
            <a:endParaRPr lang="en-US" altLang="zh-TW" sz="2400" b="1" dirty="0" smtClean="0">
              <a:solidFill>
                <a:srgbClr val="9B5400"/>
              </a:solidFill>
              <a:latin typeface="+mn-lt"/>
              <a:ea typeface="+mn-ea"/>
            </a:endParaRPr>
          </a:p>
          <a:p>
            <a:pPr marL="342900" indent="-342900" algn="just" eaLnBrk="0" hangingPunct="0">
              <a:lnSpc>
                <a:spcPct val="90000"/>
              </a:lnSpc>
              <a:spcBef>
                <a:spcPct val="20000"/>
              </a:spcBef>
              <a:buBlip>
                <a:blip r:embed="rId3"/>
              </a:buBlip>
            </a:pPr>
            <a:endParaRPr lang="en-US" altLang="zh-TW" sz="2400" b="1" dirty="0" smtClean="0">
              <a:solidFill>
                <a:srgbClr val="9B5400"/>
              </a:solidFill>
              <a:latin typeface="+mn-lt"/>
              <a:ea typeface="+mn-ea"/>
            </a:endParaRPr>
          </a:p>
          <a:p>
            <a:pPr marL="342900" indent="-342900" algn="just" eaLnBrk="0" hangingPunct="0">
              <a:lnSpc>
                <a:spcPct val="90000"/>
              </a:lnSpc>
              <a:spcBef>
                <a:spcPct val="20000"/>
              </a:spcBef>
              <a:buBlip>
                <a:blip r:embed="rId3"/>
              </a:buBlip>
            </a:pPr>
            <a:r>
              <a:rPr lang="zh-TW" altLang="zh-TW" sz="2400" b="1" dirty="0" smtClean="0">
                <a:solidFill>
                  <a:srgbClr val="9B5400"/>
                </a:solidFill>
                <a:latin typeface="+mn-lt"/>
                <a:ea typeface="+mn-ea"/>
              </a:rPr>
              <a:t>任一組資料中，各觀察值與平均數差之平方和為最小：</a:t>
            </a:r>
          </a:p>
          <a:p>
            <a:pPr marL="342900" lvl="0" indent="-342900" algn="just" eaLnBrk="0" hangingPunct="0">
              <a:lnSpc>
                <a:spcPct val="90000"/>
              </a:lnSpc>
              <a:spcBef>
                <a:spcPct val="20000"/>
              </a:spcBef>
              <a:buBlip>
                <a:blip r:embed="rId3"/>
              </a:buBlip>
            </a:pPr>
            <a:endParaRPr lang="zh-TW" altLang="en-US" sz="2400" b="1" dirty="0" smtClean="0">
              <a:solidFill>
                <a:srgbClr val="9B5400"/>
              </a:solidFill>
              <a:latin typeface="+mn-lt"/>
              <a:ea typeface="+mn-ea"/>
            </a:endParaRPr>
          </a:p>
        </p:txBody>
      </p:sp>
      <p:sp>
        <p:nvSpPr>
          <p:cNvPr id="348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4820" name="Object 4"/>
          <p:cNvGraphicFramePr>
            <a:graphicFrameLocks noChangeAspect="1"/>
          </p:cNvGraphicFramePr>
          <p:nvPr/>
        </p:nvGraphicFramePr>
        <p:xfrm>
          <a:off x="5635986" y="895398"/>
          <a:ext cx="1596571" cy="899886"/>
        </p:xfrm>
        <a:graphic>
          <a:graphicData uri="http://schemas.openxmlformats.org/presentationml/2006/ole">
            <mc:AlternateContent xmlns:mc="http://schemas.openxmlformats.org/markup-compatibility/2006">
              <mc:Choice xmlns:v="urn:schemas-microsoft-com:vml" Requires="v">
                <p:oleObj spid="_x0000_s34827" name="Equation" r:id="rId4" imgW="672808" imgH="431613" progId="Equation.DSMT4">
                  <p:embed/>
                </p:oleObj>
              </mc:Choice>
              <mc:Fallback>
                <p:oleObj name="Equation" r:id="rId4" imgW="672808" imgH="431613"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986" y="895398"/>
                        <a:ext cx="1596571" cy="899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4822" name="Object 6"/>
          <p:cNvGraphicFramePr>
            <a:graphicFrameLocks noChangeAspect="1"/>
          </p:cNvGraphicFramePr>
          <p:nvPr/>
        </p:nvGraphicFramePr>
        <p:xfrm>
          <a:off x="1688121" y="2771336"/>
          <a:ext cx="5916155" cy="741924"/>
        </p:xfrm>
        <a:graphic>
          <a:graphicData uri="http://schemas.openxmlformats.org/presentationml/2006/ole">
            <mc:AlternateContent xmlns:mc="http://schemas.openxmlformats.org/markup-compatibility/2006">
              <mc:Choice xmlns:v="urn:schemas-microsoft-com:vml" Requires="v">
                <p:oleObj spid="_x0000_s34828" name="Equation" r:id="rId6" imgW="3429000" imgH="431640" progId="Equation.DSMT4">
                  <p:embed/>
                </p:oleObj>
              </mc:Choice>
              <mc:Fallback>
                <p:oleObj name="Equation" r:id="rId6" imgW="3429000" imgH="4316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8121" y="2771336"/>
                        <a:ext cx="5916155" cy="741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482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4826" name="Object 10"/>
          <p:cNvGraphicFramePr>
            <a:graphicFrameLocks noChangeAspect="1"/>
          </p:cNvGraphicFramePr>
          <p:nvPr/>
        </p:nvGraphicFramePr>
        <p:xfrm>
          <a:off x="872197" y="3938953"/>
          <a:ext cx="7793501" cy="2321169"/>
        </p:xfrm>
        <a:graphic>
          <a:graphicData uri="http://schemas.openxmlformats.org/presentationml/2006/ole">
            <mc:AlternateContent xmlns:mc="http://schemas.openxmlformats.org/markup-compatibility/2006">
              <mc:Choice xmlns:v="urn:schemas-microsoft-com:vml" Requires="v">
                <p:oleObj spid="_x0000_s34829" name="Equation" r:id="rId8" imgW="5384520" imgH="1320480" progId="Equation.DSMT4">
                  <p:embed/>
                </p:oleObj>
              </mc:Choice>
              <mc:Fallback>
                <p:oleObj name="Equation" r:id="rId8" imgW="5384520" imgH="132048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197" y="3938953"/>
                        <a:ext cx="7793501" cy="2321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p:cNvSpPr>
            <a:spLocks noGrp="1" noChangeArrowheads="1"/>
          </p:cNvSpPr>
          <p:nvPr>
            <p:ph idx="1"/>
          </p:nvPr>
        </p:nvSpPr>
        <p:spPr>
          <a:xfrm>
            <a:off x="457200" y="1600200"/>
            <a:ext cx="8229600" cy="1311275"/>
          </a:xfrm>
        </p:spPr>
        <p:txBody>
          <a:bodyPr/>
          <a:lstStyle/>
          <a:p>
            <a:pPr eaLnBrk="1" hangingPunct="1">
              <a:buFontTx/>
              <a:buNone/>
            </a:pPr>
            <a:r>
              <a:rPr lang="en-US" altLang="zh-TW" dirty="0" smtClean="0">
                <a:solidFill>
                  <a:srgbClr val="006699"/>
                </a:solidFill>
              </a:rPr>
              <a:t>	</a:t>
            </a:r>
            <a:endParaRPr lang="en-US" altLang="zh-TW" dirty="0" smtClean="0"/>
          </a:p>
        </p:txBody>
      </p:sp>
      <p:sp>
        <p:nvSpPr>
          <p:cNvPr id="46082"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46083" name="投影片編號版面配置區 5"/>
          <p:cNvSpPr>
            <a:spLocks noGrp="1"/>
          </p:cNvSpPr>
          <p:nvPr>
            <p:ph type="sldNum" sz="quarter" idx="12"/>
          </p:nvPr>
        </p:nvSpPr>
        <p:spPr>
          <a:noFill/>
        </p:spPr>
        <p:txBody>
          <a:bodyPr/>
          <a:lstStyle/>
          <a:p>
            <a:r>
              <a:rPr lang="en-US" altLang="zh-TW"/>
              <a:t>3-</a:t>
            </a:r>
            <a:fld id="{AB2CD381-9107-4BBF-8192-DEFADC10AC1F}" type="slidenum">
              <a:rPr lang="en-US" altLang="zh-TW"/>
              <a:pPr/>
              <a:t>50</a:t>
            </a:fld>
            <a:endParaRPr lang="en-US" altLang="zh-TW"/>
          </a:p>
        </p:txBody>
      </p:sp>
      <p:sp>
        <p:nvSpPr>
          <p:cNvPr id="46086" name="Text Box 4"/>
          <p:cNvSpPr txBox="1">
            <a:spLocks noChangeArrowheads="1"/>
          </p:cNvSpPr>
          <p:nvPr/>
        </p:nvSpPr>
        <p:spPr bwMode="auto">
          <a:xfrm>
            <a:off x="445244" y="576911"/>
            <a:ext cx="8342140" cy="1130203"/>
          </a:xfrm>
          <a:prstGeom prst="rect">
            <a:avLst/>
          </a:prstGeom>
          <a:noFill/>
          <a:ln w="38100">
            <a:solidFill>
              <a:srgbClr val="006699"/>
            </a:solidFill>
            <a:miter lim="800000"/>
            <a:headEnd/>
            <a:tailEnd/>
          </a:ln>
        </p:spPr>
        <p:txBody>
          <a:bodyPr anchor="ctr"/>
          <a:lstStyle/>
          <a:p>
            <a:pPr algn="just">
              <a:spcBef>
                <a:spcPts val="0"/>
              </a:spcBef>
            </a:pPr>
            <a:r>
              <a:rPr lang="zh-TW" altLang="en-US" sz="2400" b="1" dirty="0" smtClean="0">
                <a:solidFill>
                  <a:srgbClr val="006699"/>
                </a:solidFill>
                <a:latin typeface="+mn-lt"/>
                <a:ea typeface="+mj-ea"/>
              </a:rPr>
              <a:t>例題 </a:t>
            </a:r>
            <a:r>
              <a:rPr lang="en-US" altLang="zh-TW" sz="2400" b="1" dirty="0" smtClean="0">
                <a:solidFill>
                  <a:srgbClr val="006699"/>
                </a:solidFill>
                <a:latin typeface="+mn-lt"/>
                <a:ea typeface="+mj-ea"/>
              </a:rPr>
              <a:t>3.23</a:t>
            </a:r>
            <a:r>
              <a:rPr lang="zh-TW" altLang="en-US" sz="2400" b="1" dirty="0" smtClean="0">
                <a:solidFill>
                  <a:srgbClr val="006699"/>
                </a:solidFill>
                <a:latin typeface="+mn-lt"/>
                <a:ea typeface="+mj-ea"/>
              </a:rPr>
              <a:t>：</a:t>
            </a:r>
            <a:r>
              <a:rPr lang="zh-TW" altLang="en-US" sz="2400" b="1" dirty="0" smtClean="0">
                <a:latin typeface="+mn-lt"/>
                <a:ea typeface="+mj-ea"/>
              </a:rPr>
              <a:t>參考</a:t>
            </a:r>
            <a:r>
              <a:rPr lang="zh-TW" altLang="en-US" sz="2400" b="1" dirty="0">
                <a:latin typeface="+mn-lt"/>
                <a:ea typeface="+mj-ea"/>
              </a:rPr>
              <a:t>例題</a:t>
            </a:r>
            <a:r>
              <a:rPr lang="en-US" altLang="zh-TW" sz="2400" b="1" dirty="0">
                <a:latin typeface="+mn-lt"/>
                <a:ea typeface="+mj-ea"/>
              </a:rPr>
              <a:t>3.22</a:t>
            </a:r>
            <a:r>
              <a:rPr lang="zh-TW" altLang="en-US" sz="2400" b="1" dirty="0">
                <a:latin typeface="+mn-lt"/>
                <a:ea typeface="+mj-ea"/>
              </a:rPr>
              <a:t>，求出全班</a:t>
            </a:r>
            <a:r>
              <a:rPr lang="en-US" altLang="zh-TW" sz="2400" b="1" dirty="0">
                <a:latin typeface="+mn-lt"/>
                <a:ea typeface="+mj-ea"/>
              </a:rPr>
              <a:t>50</a:t>
            </a:r>
            <a:r>
              <a:rPr lang="zh-TW" altLang="en-US" sz="2400" b="1" dirty="0">
                <a:latin typeface="+mn-lt"/>
                <a:ea typeface="+mj-ea"/>
              </a:rPr>
              <a:t>名學生統計學成績之</a:t>
            </a:r>
            <a:r>
              <a:rPr lang="en-US" altLang="zh-TW" sz="2400" b="1" i="1" dirty="0">
                <a:latin typeface="+mn-lt"/>
                <a:ea typeface="+mj-ea"/>
              </a:rPr>
              <a:t>Q</a:t>
            </a:r>
            <a:r>
              <a:rPr lang="en-US" altLang="zh-TW" sz="2400" b="1" baseline="-25000" dirty="0">
                <a:latin typeface="+mn-lt"/>
                <a:ea typeface="+mj-ea"/>
              </a:rPr>
              <a:t>1</a:t>
            </a:r>
            <a:r>
              <a:rPr lang="zh-TW" altLang="en-US" sz="2400" b="1" dirty="0">
                <a:latin typeface="+mn-lt"/>
                <a:ea typeface="+mj-ea"/>
              </a:rPr>
              <a:t>、</a:t>
            </a:r>
            <a:r>
              <a:rPr lang="en-US" altLang="zh-TW" sz="2400" b="1" i="1" dirty="0">
                <a:latin typeface="+mn-lt"/>
                <a:ea typeface="+mj-ea"/>
              </a:rPr>
              <a:t>Q</a:t>
            </a:r>
            <a:r>
              <a:rPr lang="en-US" altLang="zh-TW" sz="2400" b="1" baseline="-25000" dirty="0">
                <a:latin typeface="+mn-lt"/>
                <a:ea typeface="+mj-ea"/>
              </a:rPr>
              <a:t>3</a:t>
            </a:r>
            <a:r>
              <a:rPr lang="zh-TW" altLang="en-US" sz="2400" b="1" dirty="0">
                <a:latin typeface="+mn-lt"/>
                <a:ea typeface="+mj-ea"/>
              </a:rPr>
              <a:t>、</a:t>
            </a:r>
            <a:r>
              <a:rPr lang="en-US" altLang="zh-TW" sz="2400" b="1" i="1" dirty="0">
                <a:latin typeface="+mn-lt"/>
                <a:ea typeface="+mj-ea"/>
              </a:rPr>
              <a:t>D</a:t>
            </a:r>
            <a:r>
              <a:rPr lang="en-US" altLang="zh-TW" sz="2400" b="1" baseline="-25000" dirty="0">
                <a:latin typeface="+mn-lt"/>
                <a:ea typeface="+mj-ea"/>
              </a:rPr>
              <a:t>1</a:t>
            </a:r>
            <a:r>
              <a:rPr lang="zh-TW" altLang="en-US" sz="2400" b="1" dirty="0">
                <a:latin typeface="+mn-lt"/>
                <a:ea typeface="+mj-ea"/>
              </a:rPr>
              <a:t>及</a:t>
            </a:r>
            <a:r>
              <a:rPr lang="en-US" altLang="zh-TW" sz="2400" b="1" i="1" dirty="0">
                <a:latin typeface="+mn-lt"/>
                <a:ea typeface="+mj-ea"/>
              </a:rPr>
              <a:t>P</a:t>
            </a:r>
            <a:r>
              <a:rPr lang="en-US" altLang="zh-TW" sz="2400" b="1" baseline="-25000" dirty="0">
                <a:latin typeface="+mn-lt"/>
                <a:ea typeface="+mj-ea"/>
              </a:rPr>
              <a:t>30</a:t>
            </a:r>
            <a:r>
              <a:rPr lang="zh-TW" altLang="en-US" sz="2400" b="1" dirty="0">
                <a:latin typeface="+mn-lt"/>
                <a:ea typeface="+mj-ea"/>
              </a:rPr>
              <a:t>。</a:t>
            </a:r>
          </a:p>
        </p:txBody>
      </p:sp>
      <p:sp>
        <p:nvSpPr>
          <p:cNvPr id="7" name="圓角矩形 6"/>
          <p:cNvSpPr/>
          <p:nvPr/>
        </p:nvSpPr>
        <p:spPr>
          <a:xfrm>
            <a:off x="0" y="0"/>
            <a:ext cx="1097280" cy="534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t>可跳過</a:t>
            </a:r>
            <a:endParaRPr lang="zh-TW" altLang="en-US" dirty="0"/>
          </a:p>
        </p:txBody>
      </p:sp>
      <p:pic>
        <p:nvPicPr>
          <p:cNvPr id="8" name="Picture 4"/>
          <p:cNvPicPr>
            <a:picLocks noChangeAspect="1" noChangeArrowheads="1"/>
          </p:cNvPicPr>
          <p:nvPr/>
        </p:nvPicPr>
        <p:blipFill>
          <a:blip r:embed="rId2" cstate="print"/>
          <a:srcRect/>
          <a:stretch>
            <a:fillRect/>
          </a:stretch>
        </p:blipFill>
        <p:spPr bwMode="auto">
          <a:xfrm>
            <a:off x="1087214" y="1927856"/>
            <a:ext cx="7153275" cy="39814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zh-TW" altLang="en-US" smtClean="0"/>
              <a:t>眾數 </a:t>
            </a:r>
            <a:r>
              <a:rPr lang="en-US" altLang="zh-TW" sz="2000" smtClean="0"/>
              <a:t>1/3</a:t>
            </a:r>
          </a:p>
        </p:txBody>
      </p:sp>
      <p:sp>
        <p:nvSpPr>
          <p:cNvPr id="48133" name="Rectangle 4"/>
          <p:cNvSpPr>
            <a:spLocks noGrp="1" noChangeArrowheads="1"/>
          </p:cNvSpPr>
          <p:nvPr>
            <p:ph idx="1"/>
          </p:nvPr>
        </p:nvSpPr>
        <p:spPr>
          <a:xfrm>
            <a:off x="457200" y="1365250"/>
            <a:ext cx="8229600" cy="4525963"/>
          </a:xfrm>
        </p:spPr>
        <p:txBody>
          <a:bodyPr/>
          <a:lstStyle/>
          <a:p>
            <a:pPr eaLnBrk="1" hangingPunct="1"/>
            <a:r>
              <a:rPr lang="zh-TW" altLang="en-US" smtClean="0"/>
              <a:t>金氏法 </a:t>
            </a:r>
          </a:p>
        </p:txBody>
      </p:sp>
      <p:sp>
        <p:nvSpPr>
          <p:cNvPr id="48130"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48131" name="投影片編號版面配置區 5"/>
          <p:cNvSpPr>
            <a:spLocks noGrp="1"/>
          </p:cNvSpPr>
          <p:nvPr>
            <p:ph type="sldNum" sz="quarter" idx="12"/>
          </p:nvPr>
        </p:nvSpPr>
        <p:spPr>
          <a:noFill/>
        </p:spPr>
        <p:txBody>
          <a:bodyPr/>
          <a:lstStyle/>
          <a:p>
            <a:r>
              <a:rPr lang="en-US" altLang="zh-TW"/>
              <a:t>3-</a:t>
            </a:r>
            <a:fld id="{980E7C04-1550-42AF-B2B2-C59F609C81D6}" type="slidenum">
              <a:rPr lang="en-US" altLang="zh-TW"/>
              <a:pPr/>
              <a:t>51</a:t>
            </a:fld>
            <a:endParaRPr lang="en-US" altLang="zh-TW"/>
          </a:p>
        </p:txBody>
      </p:sp>
      <p:pic>
        <p:nvPicPr>
          <p:cNvPr id="48134" name="Picture 5"/>
          <p:cNvPicPr>
            <a:picLocks noChangeAspect="1" noChangeArrowheads="1"/>
          </p:cNvPicPr>
          <p:nvPr/>
        </p:nvPicPr>
        <p:blipFill>
          <a:blip r:embed="rId2" cstate="print"/>
          <a:srcRect/>
          <a:stretch>
            <a:fillRect/>
          </a:stretch>
        </p:blipFill>
        <p:spPr bwMode="auto">
          <a:xfrm>
            <a:off x="869950" y="2133600"/>
            <a:ext cx="3879850" cy="3760788"/>
          </a:xfrm>
          <a:prstGeom prst="rect">
            <a:avLst/>
          </a:prstGeom>
          <a:noFill/>
          <a:ln w="9525">
            <a:noFill/>
            <a:miter lim="800000"/>
            <a:headEnd/>
            <a:tailEnd/>
          </a:ln>
        </p:spPr>
      </p:pic>
      <p:pic>
        <p:nvPicPr>
          <p:cNvPr id="48135" name="Picture 6"/>
          <p:cNvPicPr>
            <a:picLocks noChangeAspect="1" noChangeArrowheads="1"/>
          </p:cNvPicPr>
          <p:nvPr/>
        </p:nvPicPr>
        <p:blipFill>
          <a:blip r:embed="rId3" cstate="print"/>
          <a:srcRect/>
          <a:stretch>
            <a:fillRect/>
          </a:stretch>
        </p:blipFill>
        <p:spPr bwMode="auto">
          <a:xfrm>
            <a:off x="4781550" y="1985963"/>
            <a:ext cx="3600450" cy="742950"/>
          </a:xfrm>
          <a:prstGeom prst="rect">
            <a:avLst/>
          </a:prstGeom>
          <a:noFill/>
          <a:ln w="9525">
            <a:noFill/>
            <a:miter lim="800000"/>
            <a:headEnd/>
            <a:tailEnd/>
          </a:ln>
        </p:spPr>
      </p:pic>
      <p:sp>
        <p:nvSpPr>
          <p:cNvPr id="48136" name="Text Box 7"/>
          <p:cNvSpPr txBox="1">
            <a:spLocks noChangeArrowheads="1"/>
          </p:cNvSpPr>
          <p:nvPr/>
        </p:nvSpPr>
        <p:spPr bwMode="auto">
          <a:xfrm>
            <a:off x="7348538" y="3014663"/>
            <a:ext cx="1008062" cy="488950"/>
          </a:xfrm>
          <a:prstGeom prst="rect">
            <a:avLst/>
          </a:prstGeom>
          <a:noFill/>
          <a:ln w="9525">
            <a:noFill/>
            <a:miter lim="800000"/>
            <a:headEnd/>
            <a:tailEnd/>
          </a:ln>
        </p:spPr>
        <p:txBody>
          <a:bodyPr wrap="none">
            <a:spAutoFit/>
          </a:bodyPr>
          <a:lstStyle/>
          <a:p>
            <a:r>
              <a:rPr lang="en-US" altLang="zh-TW" sz="2600">
                <a:latin typeface="Times New Roman" pitchFamily="18" charset="0"/>
              </a:rPr>
              <a:t>(3-18)</a:t>
            </a:r>
            <a:endParaRPr lang="en-US" altLang="zh-TW"/>
          </a:p>
        </p:txBody>
      </p:sp>
      <p:sp>
        <p:nvSpPr>
          <p:cNvPr id="48137" name="Text Box 8"/>
          <p:cNvSpPr txBox="1">
            <a:spLocks noChangeArrowheads="1"/>
          </p:cNvSpPr>
          <p:nvPr/>
        </p:nvSpPr>
        <p:spPr bwMode="auto">
          <a:xfrm>
            <a:off x="5006975" y="5310188"/>
            <a:ext cx="3217863" cy="366712"/>
          </a:xfrm>
          <a:prstGeom prst="rect">
            <a:avLst/>
          </a:prstGeom>
          <a:noFill/>
          <a:ln w="9525">
            <a:noFill/>
            <a:miter lim="800000"/>
            <a:headEnd/>
            <a:tailEnd/>
          </a:ln>
        </p:spPr>
        <p:txBody>
          <a:bodyPr>
            <a:spAutoFit/>
          </a:bodyPr>
          <a:lstStyle/>
          <a:p>
            <a:r>
              <a:rPr lang="zh-TW" altLang="en-US"/>
              <a:t>圖 </a:t>
            </a:r>
            <a:r>
              <a:rPr lang="en-US" altLang="zh-TW"/>
              <a:t>3.3  </a:t>
            </a:r>
            <a:r>
              <a:rPr lang="zh-TW" altLang="en-US"/>
              <a:t>金氏法求眾數之圖解 </a:t>
            </a:r>
          </a:p>
        </p:txBody>
      </p:sp>
      <p:sp>
        <p:nvSpPr>
          <p:cNvPr id="10" name="圓角矩形 9"/>
          <p:cNvSpPr/>
          <p:nvPr/>
        </p:nvSpPr>
        <p:spPr>
          <a:xfrm>
            <a:off x="0" y="0"/>
            <a:ext cx="1097280" cy="534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t>可跳過</a:t>
            </a:r>
            <a:endParaRPr lang="zh-TW"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zh-TW" altLang="en-US" smtClean="0"/>
              <a:t>眾數 </a:t>
            </a:r>
            <a:r>
              <a:rPr lang="en-US" altLang="zh-TW" sz="2000" smtClean="0"/>
              <a:t>2/3</a:t>
            </a:r>
          </a:p>
        </p:txBody>
      </p:sp>
      <p:sp>
        <p:nvSpPr>
          <p:cNvPr id="50181" name="Rectangle 3"/>
          <p:cNvSpPr>
            <a:spLocks noGrp="1" noChangeArrowheads="1"/>
          </p:cNvSpPr>
          <p:nvPr>
            <p:ph idx="1"/>
          </p:nvPr>
        </p:nvSpPr>
        <p:spPr>
          <a:xfrm>
            <a:off x="457200" y="1371600"/>
            <a:ext cx="8229600" cy="4525963"/>
          </a:xfrm>
        </p:spPr>
        <p:txBody>
          <a:bodyPr/>
          <a:lstStyle/>
          <a:p>
            <a:pPr eaLnBrk="1" hangingPunct="1"/>
            <a:r>
              <a:rPr lang="zh-TW" altLang="en-US" smtClean="0"/>
              <a:t>克氏法 </a:t>
            </a:r>
          </a:p>
        </p:txBody>
      </p:sp>
      <p:sp>
        <p:nvSpPr>
          <p:cNvPr id="50178"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0179" name="投影片編號版面配置區 5"/>
          <p:cNvSpPr>
            <a:spLocks noGrp="1"/>
          </p:cNvSpPr>
          <p:nvPr>
            <p:ph type="sldNum" sz="quarter" idx="12"/>
          </p:nvPr>
        </p:nvSpPr>
        <p:spPr>
          <a:noFill/>
        </p:spPr>
        <p:txBody>
          <a:bodyPr/>
          <a:lstStyle/>
          <a:p>
            <a:r>
              <a:rPr lang="en-US" altLang="zh-TW"/>
              <a:t>3-</a:t>
            </a:r>
            <a:fld id="{35150FDD-9F19-4E93-ACFC-901B0DB87D52}" type="slidenum">
              <a:rPr lang="en-US" altLang="zh-TW"/>
              <a:pPr/>
              <a:t>52</a:t>
            </a:fld>
            <a:endParaRPr lang="en-US" altLang="zh-TW"/>
          </a:p>
        </p:txBody>
      </p:sp>
      <p:pic>
        <p:nvPicPr>
          <p:cNvPr id="50182" name="Picture 4"/>
          <p:cNvPicPr>
            <a:picLocks noChangeAspect="1" noChangeArrowheads="1"/>
          </p:cNvPicPr>
          <p:nvPr/>
        </p:nvPicPr>
        <p:blipFill>
          <a:blip r:embed="rId2" cstate="print"/>
          <a:srcRect/>
          <a:stretch>
            <a:fillRect/>
          </a:stretch>
        </p:blipFill>
        <p:spPr bwMode="auto">
          <a:xfrm>
            <a:off x="950913" y="2092325"/>
            <a:ext cx="4294187" cy="3800475"/>
          </a:xfrm>
          <a:prstGeom prst="rect">
            <a:avLst/>
          </a:prstGeom>
          <a:noFill/>
          <a:ln w="9525">
            <a:noFill/>
            <a:miter lim="800000"/>
            <a:headEnd/>
            <a:tailEnd/>
          </a:ln>
        </p:spPr>
      </p:pic>
      <p:sp>
        <p:nvSpPr>
          <p:cNvPr id="50183" name="Text Box 5"/>
          <p:cNvSpPr txBox="1">
            <a:spLocks noChangeArrowheads="1"/>
          </p:cNvSpPr>
          <p:nvPr/>
        </p:nvSpPr>
        <p:spPr bwMode="auto">
          <a:xfrm>
            <a:off x="4872038" y="5487988"/>
            <a:ext cx="3660775" cy="366712"/>
          </a:xfrm>
          <a:prstGeom prst="rect">
            <a:avLst/>
          </a:prstGeom>
          <a:noFill/>
          <a:ln w="9525">
            <a:noFill/>
            <a:miter lim="800000"/>
            <a:headEnd/>
            <a:tailEnd/>
          </a:ln>
        </p:spPr>
        <p:txBody>
          <a:bodyPr>
            <a:spAutoFit/>
          </a:bodyPr>
          <a:lstStyle/>
          <a:p>
            <a:r>
              <a:rPr lang="zh-TW" altLang="en-US"/>
              <a:t>圖 </a:t>
            </a:r>
            <a:r>
              <a:rPr lang="en-US" altLang="zh-TW"/>
              <a:t>3.4  </a:t>
            </a:r>
            <a:r>
              <a:rPr lang="zh-TW" altLang="en-US"/>
              <a:t>克氏法求眾數之圖解 </a:t>
            </a:r>
          </a:p>
        </p:txBody>
      </p:sp>
      <p:pic>
        <p:nvPicPr>
          <p:cNvPr id="50184" name="Picture 6"/>
          <p:cNvPicPr>
            <a:picLocks noChangeAspect="1" noChangeArrowheads="1"/>
          </p:cNvPicPr>
          <p:nvPr/>
        </p:nvPicPr>
        <p:blipFill>
          <a:blip r:embed="rId3" cstate="print"/>
          <a:srcRect/>
          <a:stretch>
            <a:fillRect/>
          </a:stretch>
        </p:blipFill>
        <p:spPr bwMode="auto">
          <a:xfrm>
            <a:off x="4800600" y="2816225"/>
            <a:ext cx="4171950" cy="1571625"/>
          </a:xfrm>
          <a:prstGeom prst="rect">
            <a:avLst/>
          </a:prstGeom>
          <a:noFill/>
          <a:ln w="9525">
            <a:noFill/>
            <a:miter lim="800000"/>
            <a:headEnd/>
            <a:tailEnd/>
          </a:ln>
        </p:spPr>
      </p:pic>
      <p:sp>
        <p:nvSpPr>
          <p:cNvPr id="50185" name="Text Box 7"/>
          <p:cNvSpPr txBox="1">
            <a:spLocks noChangeArrowheads="1"/>
          </p:cNvSpPr>
          <p:nvPr/>
        </p:nvSpPr>
        <p:spPr bwMode="auto">
          <a:xfrm>
            <a:off x="7826375" y="4592638"/>
            <a:ext cx="1008063" cy="488950"/>
          </a:xfrm>
          <a:prstGeom prst="rect">
            <a:avLst/>
          </a:prstGeom>
          <a:noFill/>
          <a:ln w="9525">
            <a:noFill/>
            <a:miter lim="800000"/>
            <a:headEnd/>
            <a:tailEnd/>
          </a:ln>
        </p:spPr>
        <p:txBody>
          <a:bodyPr>
            <a:spAutoFit/>
          </a:bodyPr>
          <a:lstStyle/>
          <a:p>
            <a:r>
              <a:rPr lang="en-US" altLang="zh-TW" sz="2600">
                <a:latin typeface="Times New Roman" pitchFamily="18" charset="0"/>
              </a:rPr>
              <a:t>(3-19)</a:t>
            </a:r>
            <a:endParaRPr lang="en-US" altLang="zh-TW"/>
          </a:p>
        </p:txBody>
      </p:sp>
      <p:sp>
        <p:nvSpPr>
          <p:cNvPr id="10" name="圓角矩形 9"/>
          <p:cNvSpPr/>
          <p:nvPr/>
        </p:nvSpPr>
        <p:spPr>
          <a:xfrm>
            <a:off x="0" y="0"/>
            <a:ext cx="1097280" cy="534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t>可跳過</a:t>
            </a:r>
            <a:endParaRPr lang="zh-TW"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r>
              <a:rPr lang="zh-TW" altLang="en-US" smtClean="0"/>
              <a:t>眾數 </a:t>
            </a:r>
            <a:r>
              <a:rPr lang="en-US" altLang="zh-TW" sz="2000" smtClean="0"/>
              <a:t>3/3</a:t>
            </a:r>
          </a:p>
        </p:txBody>
      </p:sp>
      <p:sp>
        <p:nvSpPr>
          <p:cNvPr id="52229" name="Rectangle 3"/>
          <p:cNvSpPr>
            <a:spLocks noGrp="1" noChangeArrowheads="1"/>
          </p:cNvSpPr>
          <p:nvPr>
            <p:ph idx="1"/>
          </p:nvPr>
        </p:nvSpPr>
        <p:spPr/>
        <p:txBody>
          <a:bodyPr/>
          <a:lstStyle/>
          <a:p>
            <a:pPr eaLnBrk="1" hangingPunct="1"/>
            <a:r>
              <a:rPr lang="zh-TW" altLang="en-US" smtClean="0"/>
              <a:t>皮爾森經驗法則 </a:t>
            </a:r>
          </a:p>
        </p:txBody>
      </p:sp>
      <p:sp>
        <p:nvSpPr>
          <p:cNvPr id="52226"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52227" name="投影片編號版面配置區 5"/>
          <p:cNvSpPr>
            <a:spLocks noGrp="1"/>
          </p:cNvSpPr>
          <p:nvPr>
            <p:ph type="sldNum" sz="quarter" idx="12"/>
          </p:nvPr>
        </p:nvSpPr>
        <p:spPr>
          <a:noFill/>
        </p:spPr>
        <p:txBody>
          <a:bodyPr/>
          <a:lstStyle/>
          <a:p>
            <a:r>
              <a:rPr lang="en-US" altLang="zh-TW"/>
              <a:t>3-</a:t>
            </a:r>
            <a:fld id="{9FEA0E6E-C9B7-4238-83DB-9E77737CBAE8}" type="slidenum">
              <a:rPr lang="en-US" altLang="zh-TW"/>
              <a:pPr/>
              <a:t>53</a:t>
            </a:fld>
            <a:endParaRPr lang="en-US" altLang="zh-TW"/>
          </a:p>
        </p:txBody>
      </p:sp>
      <p:pic>
        <p:nvPicPr>
          <p:cNvPr id="52230" name="Picture 4"/>
          <p:cNvPicPr>
            <a:picLocks noChangeAspect="1" noChangeArrowheads="1"/>
          </p:cNvPicPr>
          <p:nvPr/>
        </p:nvPicPr>
        <p:blipFill>
          <a:blip r:embed="rId2" cstate="print"/>
          <a:srcRect/>
          <a:stretch>
            <a:fillRect/>
          </a:stretch>
        </p:blipFill>
        <p:spPr bwMode="auto">
          <a:xfrm>
            <a:off x="2228850" y="2381250"/>
            <a:ext cx="2505075" cy="352425"/>
          </a:xfrm>
          <a:prstGeom prst="rect">
            <a:avLst/>
          </a:prstGeom>
          <a:noFill/>
          <a:ln w="9525">
            <a:noFill/>
            <a:miter lim="800000"/>
            <a:headEnd/>
            <a:tailEnd/>
          </a:ln>
        </p:spPr>
      </p:pic>
      <p:sp>
        <p:nvSpPr>
          <p:cNvPr id="52231" name="Text Box 5"/>
          <p:cNvSpPr txBox="1">
            <a:spLocks noChangeArrowheads="1"/>
          </p:cNvSpPr>
          <p:nvPr/>
        </p:nvSpPr>
        <p:spPr bwMode="auto">
          <a:xfrm>
            <a:off x="7726363" y="2244725"/>
            <a:ext cx="1008062" cy="488950"/>
          </a:xfrm>
          <a:prstGeom prst="rect">
            <a:avLst/>
          </a:prstGeom>
          <a:noFill/>
          <a:ln w="9525">
            <a:noFill/>
            <a:miter lim="800000"/>
            <a:headEnd/>
            <a:tailEnd/>
          </a:ln>
        </p:spPr>
        <p:txBody>
          <a:bodyPr wrap="none">
            <a:spAutoFit/>
          </a:bodyPr>
          <a:lstStyle/>
          <a:p>
            <a:r>
              <a:rPr lang="en-US" altLang="zh-TW" sz="2600">
                <a:latin typeface="Times New Roman" pitchFamily="18" charset="0"/>
              </a:rPr>
              <a:t>(3-20)</a:t>
            </a:r>
            <a:endParaRPr lang="en-US" altLang="zh-TW"/>
          </a:p>
        </p:txBody>
      </p:sp>
      <p:sp>
        <p:nvSpPr>
          <p:cNvPr id="52232" name="Text Box 6"/>
          <p:cNvSpPr txBox="1">
            <a:spLocks noChangeArrowheads="1"/>
          </p:cNvSpPr>
          <p:nvPr/>
        </p:nvSpPr>
        <p:spPr bwMode="auto">
          <a:xfrm>
            <a:off x="498475" y="3651250"/>
            <a:ext cx="2337499" cy="492443"/>
          </a:xfrm>
          <a:prstGeom prst="rect">
            <a:avLst/>
          </a:prstGeom>
          <a:noFill/>
          <a:ln w="9525">
            <a:noFill/>
            <a:miter lim="800000"/>
            <a:headEnd/>
            <a:tailEnd/>
          </a:ln>
        </p:spPr>
        <p:txBody>
          <a:bodyPr wrap="none">
            <a:spAutoFit/>
          </a:bodyPr>
          <a:lstStyle/>
          <a:p>
            <a:r>
              <a:rPr lang="zh-TW" altLang="en-US" sz="2600" b="1" dirty="0">
                <a:solidFill>
                  <a:srgbClr val="006699"/>
                </a:solidFill>
                <a:latin typeface="Times New Roman" pitchFamily="18" charset="0"/>
                <a:ea typeface="標楷體" pitchFamily="65" charset="-120"/>
              </a:rPr>
              <a:t>例題 </a:t>
            </a:r>
            <a:r>
              <a:rPr lang="en-US" altLang="zh-TW" sz="2600" b="1" dirty="0" smtClean="0">
                <a:solidFill>
                  <a:srgbClr val="006699"/>
                </a:solidFill>
                <a:latin typeface="Times New Roman" pitchFamily="18" charset="0"/>
                <a:ea typeface="標楷體" pitchFamily="65" charset="-120"/>
              </a:rPr>
              <a:t>3.24</a:t>
            </a:r>
            <a:r>
              <a:rPr lang="zh-TW" altLang="en-US" sz="2600" b="1" dirty="0" smtClean="0">
                <a:solidFill>
                  <a:srgbClr val="006699"/>
                </a:solidFill>
                <a:latin typeface="Times New Roman" pitchFamily="18" charset="0"/>
                <a:ea typeface="標楷體" pitchFamily="65" charset="-120"/>
              </a:rPr>
              <a:t>─</a:t>
            </a:r>
            <a:r>
              <a:rPr lang="en-US" altLang="zh-TW" sz="2600" b="1" dirty="0" smtClean="0">
                <a:solidFill>
                  <a:srgbClr val="006699"/>
                </a:solidFill>
                <a:latin typeface="Times New Roman" pitchFamily="18" charset="0"/>
                <a:ea typeface="標楷體" pitchFamily="65" charset="-120"/>
              </a:rPr>
              <a:t>3.26</a:t>
            </a:r>
            <a:endParaRPr lang="en-US" altLang="zh-TW" sz="2600" b="1" dirty="0">
              <a:solidFill>
                <a:srgbClr val="006699"/>
              </a:solidFill>
              <a:latin typeface="Times New Roman" pitchFamily="18" charset="0"/>
              <a:ea typeface="標楷體" pitchFamily="65" charset="-120"/>
            </a:endParaRPr>
          </a:p>
        </p:txBody>
      </p:sp>
      <p:sp>
        <p:nvSpPr>
          <p:cNvPr id="52233" name="Text Box 7"/>
          <p:cNvSpPr txBox="1">
            <a:spLocks noChangeArrowheads="1"/>
          </p:cNvSpPr>
          <p:nvPr/>
        </p:nvSpPr>
        <p:spPr bwMode="auto">
          <a:xfrm>
            <a:off x="619125" y="4289425"/>
            <a:ext cx="7978775" cy="1661209"/>
          </a:xfrm>
          <a:prstGeom prst="rect">
            <a:avLst/>
          </a:prstGeom>
          <a:noFill/>
          <a:ln w="38100">
            <a:solidFill>
              <a:srgbClr val="006699"/>
            </a:solidFill>
            <a:miter lim="800000"/>
            <a:headEnd/>
            <a:tailEnd/>
          </a:ln>
        </p:spPr>
        <p:txBody>
          <a:bodyPr anchor="ctr"/>
          <a:lstStyle/>
          <a:p>
            <a:pPr>
              <a:spcBef>
                <a:spcPct val="50000"/>
              </a:spcBef>
              <a:buFont typeface="Wingdings" pitchFamily="2" charset="2"/>
              <a:buChar char="l"/>
            </a:pPr>
            <a:r>
              <a:rPr lang="zh-TW" altLang="en-US" sz="2400" b="1" dirty="0" smtClean="0">
                <a:latin typeface="+mn-lt"/>
                <a:ea typeface="+mn-ea"/>
              </a:rPr>
              <a:t>參考例題</a:t>
            </a:r>
            <a:r>
              <a:rPr lang="en-US" altLang="zh-TW" sz="2400" b="1" dirty="0" smtClean="0">
                <a:latin typeface="+mn-lt"/>
                <a:ea typeface="+mn-ea"/>
              </a:rPr>
              <a:t>3.22</a:t>
            </a:r>
            <a:r>
              <a:rPr lang="zh-TW" altLang="en-US" sz="2400" b="1" dirty="0" smtClean="0">
                <a:latin typeface="+mn-lt"/>
                <a:ea typeface="+mn-ea"/>
              </a:rPr>
              <a:t>，求其次數分配的眾數（利用金氏法）</a:t>
            </a:r>
            <a:endParaRPr lang="en-US" altLang="zh-TW" sz="2400" b="1" dirty="0" smtClean="0">
              <a:latin typeface="+mn-lt"/>
              <a:ea typeface="+mn-ea"/>
            </a:endParaRPr>
          </a:p>
          <a:p>
            <a:pPr>
              <a:spcBef>
                <a:spcPct val="50000"/>
              </a:spcBef>
              <a:buFont typeface="Wingdings" pitchFamily="2" charset="2"/>
              <a:buChar char="l"/>
            </a:pPr>
            <a:r>
              <a:rPr lang="zh-TW" altLang="en-US" sz="2400" b="1" dirty="0" smtClean="0">
                <a:latin typeface="+mn-lt"/>
                <a:ea typeface="+mn-ea"/>
              </a:rPr>
              <a:t>同例題</a:t>
            </a:r>
            <a:r>
              <a:rPr lang="en-US" altLang="zh-TW" sz="2400" b="1" dirty="0" smtClean="0">
                <a:latin typeface="+mn-lt"/>
                <a:ea typeface="+mn-ea"/>
              </a:rPr>
              <a:t>3.24</a:t>
            </a:r>
            <a:r>
              <a:rPr lang="zh-TW" altLang="en-US" sz="2400" b="1" dirty="0" smtClean="0">
                <a:latin typeface="+mn-lt"/>
                <a:ea typeface="+mn-ea"/>
              </a:rPr>
              <a:t>，利用克氏法求其眾數。</a:t>
            </a:r>
            <a:endParaRPr lang="en-US" altLang="zh-TW" sz="2400" b="1" dirty="0" smtClean="0">
              <a:latin typeface="+mn-lt"/>
              <a:ea typeface="+mn-ea"/>
            </a:endParaRPr>
          </a:p>
          <a:p>
            <a:pPr>
              <a:spcBef>
                <a:spcPct val="50000"/>
              </a:spcBef>
              <a:buFont typeface="Wingdings" pitchFamily="2" charset="2"/>
              <a:buChar char="l"/>
            </a:pPr>
            <a:r>
              <a:rPr lang="zh-TW" altLang="en-US" sz="2400" b="1" dirty="0" smtClean="0">
                <a:latin typeface="+mn-lt"/>
                <a:ea typeface="+mn-ea"/>
              </a:rPr>
              <a:t>同</a:t>
            </a:r>
            <a:r>
              <a:rPr lang="zh-TW" altLang="en-US" sz="2400" b="1" dirty="0">
                <a:latin typeface="+mn-lt"/>
                <a:ea typeface="+mn-ea"/>
              </a:rPr>
              <a:t>例題</a:t>
            </a:r>
            <a:r>
              <a:rPr lang="en-US" altLang="zh-TW" sz="2400" b="1" dirty="0">
                <a:latin typeface="+mn-lt"/>
                <a:ea typeface="+mn-ea"/>
              </a:rPr>
              <a:t>3.25</a:t>
            </a:r>
            <a:r>
              <a:rPr lang="zh-TW" altLang="en-US" sz="2400" b="1" dirty="0">
                <a:latin typeface="+mn-lt"/>
                <a:ea typeface="+mn-ea"/>
              </a:rPr>
              <a:t>，利用皮爾森經驗法則求出眾數。 </a:t>
            </a:r>
          </a:p>
        </p:txBody>
      </p:sp>
      <p:sp>
        <p:nvSpPr>
          <p:cNvPr id="52234" name="AutoShape 8">
            <a:hlinkClick r:id="rId3" action="ppaction://hlinksldjump" highlightClick="1"/>
          </p:cNvPr>
          <p:cNvSpPr>
            <a:spLocks noChangeArrowheads="1"/>
          </p:cNvSpPr>
          <p:nvPr/>
        </p:nvSpPr>
        <p:spPr bwMode="auto">
          <a:xfrm>
            <a:off x="8459788" y="6208713"/>
            <a:ext cx="241300" cy="201612"/>
          </a:xfrm>
          <a:prstGeom prst="actionButtonBeginning">
            <a:avLst/>
          </a:prstGeom>
          <a:gradFill rotWithShape="1">
            <a:gsLst>
              <a:gs pos="0">
                <a:srgbClr val="DB4F03"/>
              </a:gs>
              <a:gs pos="50000">
                <a:srgbClr val="FFFFFF"/>
              </a:gs>
              <a:gs pos="100000">
                <a:srgbClr val="DB4F03"/>
              </a:gs>
            </a:gsLst>
            <a:lin ang="5400000" scaled="1"/>
          </a:gradFill>
          <a:ln w="9525">
            <a:noFill/>
            <a:miter lim="800000"/>
            <a:headEnd/>
            <a:tailEnd/>
          </a:ln>
        </p:spPr>
        <p:txBody>
          <a:bodyPr wrap="none" anchor="ctr"/>
          <a:lstStyle/>
          <a:p>
            <a:endParaRPr lang="zh-TW" altLang="en-US"/>
          </a:p>
        </p:txBody>
      </p:sp>
      <p:sp>
        <p:nvSpPr>
          <p:cNvPr id="52235" name="AutoShape 9">
            <a:hlinkClick r:id="" action="ppaction://hlinkshowjump?jump=nextslide" highlightClick="1"/>
          </p:cNvPr>
          <p:cNvSpPr>
            <a:spLocks noChangeArrowheads="1"/>
          </p:cNvSpPr>
          <p:nvPr/>
        </p:nvSpPr>
        <p:spPr bwMode="auto">
          <a:xfrm>
            <a:off x="8756650" y="6208713"/>
            <a:ext cx="241300" cy="201612"/>
          </a:xfrm>
          <a:prstGeom prst="actionButtonEnd">
            <a:avLst/>
          </a:prstGeom>
          <a:gradFill rotWithShape="1">
            <a:gsLst>
              <a:gs pos="0">
                <a:srgbClr val="0099FF"/>
              </a:gs>
              <a:gs pos="50000">
                <a:srgbClr val="FFFFFF"/>
              </a:gs>
              <a:gs pos="100000">
                <a:srgbClr val="0099FF"/>
              </a:gs>
            </a:gsLst>
            <a:lin ang="5400000" scaled="1"/>
          </a:gradFill>
          <a:ln w="9525">
            <a:noFill/>
            <a:miter lim="800000"/>
            <a:headEnd/>
            <a:tailEnd/>
          </a:ln>
        </p:spPr>
        <p:txBody>
          <a:bodyPr wrap="none" anchor="ctr"/>
          <a:lstStyle/>
          <a:p>
            <a:endParaRPr lang="zh-TW" altLang="en-US"/>
          </a:p>
        </p:txBody>
      </p:sp>
      <p:sp>
        <p:nvSpPr>
          <p:cNvPr id="12" name="圓角矩形 11"/>
          <p:cNvSpPr/>
          <p:nvPr/>
        </p:nvSpPr>
        <p:spPr>
          <a:xfrm>
            <a:off x="0" y="0"/>
            <a:ext cx="1097280" cy="5345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t>可跳過</a:t>
            </a:r>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93776" y="493776"/>
            <a:ext cx="8229600" cy="1463040"/>
          </a:xfrm>
          <a:ln w="38100">
            <a:solidFill>
              <a:srgbClr val="006699"/>
            </a:solidFill>
          </a:ln>
        </p:spPr>
        <p:txBody>
          <a:bodyPr/>
          <a:lstStyle/>
          <a:p>
            <a:pPr marL="0" indent="0" eaLnBrk="1" hangingPunct="1">
              <a:buFontTx/>
              <a:buNone/>
            </a:pPr>
            <a:r>
              <a:rPr lang="zh-TW" altLang="en-US" sz="2400" dirty="0" smtClean="0">
                <a:solidFill>
                  <a:srgbClr val="006699"/>
                </a:solidFill>
              </a:rPr>
              <a:t>例題 </a:t>
            </a:r>
            <a:r>
              <a:rPr lang="en-US" altLang="zh-TW" sz="2400" dirty="0" smtClean="0">
                <a:solidFill>
                  <a:srgbClr val="006699"/>
                </a:solidFill>
              </a:rPr>
              <a:t>3.2</a:t>
            </a:r>
            <a:r>
              <a:rPr lang="zh-TW" altLang="en-US" sz="2400" dirty="0" smtClean="0">
                <a:solidFill>
                  <a:srgbClr val="006699"/>
                </a:solidFill>
              </a:rPr>
              <a:t>：</a:t>
            </a:r>
            <a:r>
              <a:rPr lang="zh-TW" altLang="en-US" sz="2400" dirty="0" smtClean="0"/>
              <a:t>設有三個班級甲、乙、丙，其學生人數分別為</a:t>
            </a:r>
            <a:r>
              <a:rPr lang="en-US" altLang="zh-TW" sz="2400" dirty="0" smtClean="0"/>
              <a:t>50</a:t>
            </a:r>
            <a:r>
              <a:rPr lang="zh-TW" altLang="en-US" sz="2400" dirty="0" smtClean="0"/>
              <a:t>、</a:t>
            </a:r>
            <a:r>
              <a:rPr lang="en-US" altLang="zh-TW" sz="2400" dirty="0" smtClean="0"/>
              <a:t>48</a:t>
            </a:r>
            <a:r>
              <a:rPr lang="zh-TW" altLang="en-US" sz="2400" dirty="0" smtClean="0"/>
              <a:t>、</a:t>
            </a:r>
            <a:r>
              <a:rPr lang="en-US" altLang="zh-TW" sz="2400" dirty="0" smtClean="0"/>
              <a:t>52</a:t>
            </a:r>
            <a:r>
              <a:rPr lang="zh-TW" altLang="en-US" sz="2400" dirty="0" smtClean="0"/>
              <a:t>人。某次統計學考試，此三個班級的平均成績分別為</a:t>
            </a:r>
            <a:r>
              <a:rPr lang="en-US" altLang="zh-TW" sz="2400" dirty="0" smtClean="0"/>
              <a:t>80</a:t>
            </a:r>
            <a:r>
              <a:rPr lang="zh-TW" altLang="en-US" sz="2400" dirty="0" smtClean="0"/>
              <a:t>、</a:t>
            </a:r>
            <a:r>
              <a:rPr lang="en-US" altLang="zh-TW" sz="2400" dirty="0" smtClean="0"/>
              <a:t>76</a:t>
            </a:r>
            <a:r>
              <a:rPr lang="zh-TW" altLang="en-US" sz="2400" dirty="0" smtClean="0"/>
              <a:t>、</a:t>
            </a:r>
            <a:r>
              <a:rPr lang="en-US" altLang="zh-TW" sz="2400" dirty="0" smtClean="0"/>
              <a:t>85</a:t>
            </a:r>
            <a:r>
              <a:rPr lang="zh-TW" altLang="en-US" sz="2400" dirty="0" smtClean="0"/>
              <a:t>。試求出此三個班級統計學之總平均成績。 </a:t>
            </a:r>
          </a:p>
        </p:txBody>
      </p:sp>
      <p:sp>
        <p:nvSpPr>
          <p:cNvPr id="10242"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0243" name="投影片編號版面配置區 5"/>
          <p:cNvSpPr>
            <a:spLocks noGrp="1"/>
          </p:cNvSpPr>
          <p:nvPr>
            <p:ph type="sldNum" sz="quarter" idx="12"/>
          </p:nvPr>
        </p:nvSpPr>
        <p:spPr>
          <a:noFill/>
        </p:spPr>
        <p:txBody>
          <a:bodyPr/>
          <a:lstStyle/>
          <a:p>
            <a:r>
              <a:rPr lang="en-US" altLang="zh-TW"/>
              <a:t>3-</a:t>
            </a:r>
            <a:fld id="{263D7116-706D-4605-9F63-8DDDA53B588E}" type="slidenum">
              <a:rPr lang="en-US" altLang="zh-TW"/>
              <a:pPr/>
              <a:t>6</a:t>
            </a:fld>
            <a:endParaRPr lang="en-US" altLang="zh-TW"/>
          </a:p>
        </p:txBody>
      </p:sp>
      <p:graphicFrame>
        <p:nvGraphicFramePr>
          <p:cNvPr id="7" name="物件 6"/>
          <p:cNvGraphicFramePr>
            <a:graphicFrameLocks noChangeAspect="1"/>
          </p:cNvGraphicFramePr>
          <p:nvPr/>
        </p:nvGraphicFramePr>
        <p:xfrm>
          <a:off x="1186942" y="3901376"/>
          <a:ext cx="7242683" cy="1895475"/>
        </p:xfrm>
        <a:graphic>
          <a:graphicData uri="http://schemas.openxmlformats.org/presentationml/2006/ole">
            <mc:AlternateContent xmlns:mc="http://schemas.openxmlformats.org/markup-compatibility/2006">
              <mc:Choice xmlns:v="urn:schemas-microsoft-com:vml" Requires="v">
                <p:oleObj spid="_x0000_s3075" name="Equation" r:id="rId3" imgW="4406760" imgH="1320480" progId="Equation.DSMT4">
                  <p:embed/>
                </p:oleObj>
              </mc:Choice>
              <mc:Fallback>
                <p:oleObj name="Equation" r:id="rId3" imgW="4406760" imgH="1320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942" y="3901376"/>
                        <a:ext cx="724268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4" name="Object 2"/>
          <p:cNvGraphicFramePr>
            <a:graphicFrameLocks noChangeAspect="1"/>
          </p:cNvGraphicFramePr>
          <p:nvPr/>
        </p:nvGraphicFramePr>
        <p:xfrm>
          <a:off x="1314450" y="2688082"/>
          <a:ext cx="6457949" cy="843788"/>
        </p:xfrm>
        <a:graphic>
          <a:graphicData uri="http://schemas.openxmlformats.org/presentationml/2006/ole">
            <mc:AlternateContent xmlns:mc="http://schemas.openxmlformats.org/markup-compatibility/2006">
              <mc:Choice xmlns:v="urn:schemas-microsoft-com:vml" Requires="v">
                <p:oleObj spid="_x0000_s3076" name="Equation" r:id="rId5" imgW="3771720" imgH="469800" progId="Equation.DSMT4">
                  <p:embed/>
                </p:oleObj>
              </mc:Choice>
              <mc:Fallback>
                <p:oleObj name="Equation" r:id="rId5" imgW="3771720" imgH="469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50" y="2688082"/>
                        <a:ext cx="6457949" cy="84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八角星形 8"/>
          <p:cNvSpPr/>
          <p:nvPr/>
        </p:nvSpPr>
        <p:spPr>
          <a:xfrm>
            <a:off x="655320" y="4504944"/>
            <a:ext cx="377952" cy="41452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3</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idx="1"/>
          </p:nvPr>
        </p:nvSpPr>
        <p:spPr>
          <a:xfrm>
            <a:off x="448056" y="265177"/>
            <a:ext cx="8229600" cy="1389888"/>
          </a:xfrm>
          <a:ln w="38100">
            <a:solidFill>
              <a:srgbClr val="006699"/>
            </a:solidFill>
          </a:ln>
        </p:spPr>
        <p:txBody>
          <a:bodyPr/>
          <a:lstStyle/>
          <a:p>
            <a:pPr marL="0" indent="0" eaLnBrk="1" hangingPunct="1">
              <a:buFontTx/>
              <a:buNone/>
            </a:pPr>
            <a:r>
              <a:rPr lang="zh-TW" altLang="en-US" sz="2400" dirty="0" smtClean="0">
                <a:solidFill>
                  <a:srgbClr val="006699"/>
                </a:solidFill>
              </a:rPr>
              <a:t>例題 </a:t>
            </a:r>
            <a:r>
              <a:rPr lang="en-US" altLang="zh-TW" sz="2400" dirty="0" smtClean="0">
                <a:solidFill>
                  <a:srgbClr val="006699"/>
                </a:solidFill>
              </a:rPr>
              <a:t>3.3</a:t>
            </a:r>
            <a:r>
              <a:rPr lang="zh-TW" altLang="en-US" sz="2400" dirty="0" smtClean="0">
                <a:solidFill>
                  <a:srgbClr val="006699"/>
                </a:solidFill>
              </a:rPr>
              <a:t>：</a:t>
            </a:r>
            <a:r>
              <a:rPr lang="zh-TW" altLang="en-US" sz="2400" dirty="0" smtClean="0"/>
              <a:t>已知</a:t>
            </a:r>
            <a:r>
              <a:rPr lang="en-US" altLang="zh-TW" sz="2400" dirty="0" smtClean="0"/>
              <a:t>26</a:t>
            </a:r>
            <a:r>
              <a:rPr lang="zh-TW" altLang="en-US" sz="2400" dirty="0" smtClean="0"/>
              <a:t>位男同學之平均體重為</a:t>
            </a:r>
            <a:r>
              <a:rPr lang="en-US" altLang="zh-TW" sz="2400" dirty="0" smtClean="0"/>
              <a:t>62.5</a:t>
            </a:r>
            <a:r>
              <a:rPr lang="zh-TW" altLang="en-US" sz="2400" dirty="0" smtClean="0"/>
              <a:t>公斤，數日後發現其中有一位是女同學，其體重為</a:t>
            </a:r>
            <a:r>
              <a:rPr lang="en-US" altLang="zh-TW" sz="2400" dirty="0" smtClean="0"/>
              <a:t>45.5</a:t>
            </a:r>
            <a:r>
              <a:rPr lang="zh-TW" altLang="en-US" sz="2400" dirty="0" smtClean="0"/>
              <a:t>公斤，試問其餘</a:t>
            </a:r>
            <a:r>
              <a:rPr lang="en-US" altLang="zh-TW" sz="2400" dirty="0" smtClean="0"/>
              <a:t>25</a:t>
            </a:r>
            <a:r>
              <a:rPr lang="zh-TW" altLang="en-US" sz="2400" dirty="0" smtClean="0"/>
              <a:t>位男同學之平均體重為何？ </a:t>
            </a:r>
          </a:p>
        </p:txBody>
      </p:sp>
      <p:sp>
        <p:nvSpPr>
          <p:cNvPr id="11266"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1267" name="投影片編號版面配置區 5"/>
          <p:cNvSpPr>
            <a:spLocks noGrp="1"/>
          </p:cNvSpPr>
          <p:nvPr>
            <p:ph type="sldNum" sz="quarter" idx="12"/>
          </p:nvPr>
        </p:nvSpPr>
        <p:spPr>
          <a:noFill/>
        </p:spPr>
        <p:txBody>
          <a:bodyPr/>
          <a:lstStyle/>
          <a:p>
            <a:r>
              <a:rPr lang="en-US" altLang="zh-TW"/>
              <a:t>3-</a:t>
            </a:r>
            <a:fld id="{7FEFA831-9E48-4F7A-8EC0-5C17A2C0BF9B}" type="slidenum">
              <a:rPr lang="en-US" altLang="zh-TW"/>
              <a:pPr/>
              <a:t>7</a:t>
            </a:fld>
            <a:endParaRPr lang="en-US" altLang="zh-TW"/>
          </a:p>
        </p:txBody>
      </p:sp>
      <p:graphicFrame>
        <p:nvGraphicFramePr>
          <p:cNvPr id="35841" name="Object 1"/>
          <p:cNvGraphicFramePr>
            <a:graphicFrameLocks noChangeAspect="1"/>
          </p:cNvGraphicFramePr>
          <p:nvPr/>
        </p:nvGraphicFramePr>
        <p:xfrm>
          <a:off x="574675" y="1920875"/>
          <a:ext cx="7412038" cy="1381125"/>
        </p:xfrm>
        <a:graphic>
          <a:graphicData uri="http://schemas.openxmlformats.org/presentationml/2006/ole">
            <mc:AlternateContent xmlns:mc="http://schemas.openxmlformats.org/markup-compatibility/2006">
              <mc:Choice xmlns:v="urn:schemas-microsoft-com:vml" Requires="v">
                <p:oleObj spid="_x0000_s35843" name="Equation" r:id="rId3" imgW="5194080" imgH="965160" progId="Equation.DSMT4">
                  <p:embed/>
                </p:oleObj>
              </mc:Choice>
              <mc:Fallback>
                <p:oleObj name="Equation" r:id="rId3" imgW="5194080" imgH="9651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920875"/>
                        <a:ext cx="7412038"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2" name="Object 2"/>
          <p:cNvGraphicFramePr>
            <a:graphicFrameLocks noChangeAspect="1"/>
          </p:cNvGraphicFramePr>
          <p:nvPr/>
        </p:nvGraphicFramePr>
        <p:xfrm>
          <a:off x="563880" y="3505201"/>
          <a:ext cx="6458712" cy="2304097"/>
        </p:xfrm>
        <a:graphic>
          <a:graphicData uri="http://schemas.openxmlformats.org/presentationml/2006/ole">
            <mc:AlternateContent xmlns:mc="http://schemas.openxmlformats.org/markup-compatibility/2006">
              <mc:Choice xmlns:v="urn:schemas-microsoft-com:vml" Requires="v">
                <p:oleObj spid="_x0000_s35844" name="Equation" r:id="rId5" imgW="4292280" imgH="1726920" progId="Equation.DSMT4">
                  <p:embed/>
                </p:oleObj>
              </mc:Choice>
              <mc:Fallback>
                <p:oleObj name="Equation" r:id="rId5" imgW="4292280" imgH="172692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 y="3505201"/>
                        <a:ext cx="6458712" cy="230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p:txBody>
          <a:bodyPr/>
          <a:lstStyle/>
          <a:p>
            <a:pPr eaLnBrk="1" hangingPunct="1"/>
            <a:r>
              <a:rPr lang="en-US" altLang="zh-TW" dirty="0" smtClean="0"/>
              <a:t>3.1.2 </a:t>
            </a:r>
            <a:r>
              <a:rPr lang="zh-TW" altLang="en-US" dirty="0" smtClean="0"/>
              <a:t>集中趨勢量數</a:t>
            </a:r>
            <a:r>
              <a:rPr lang="en-US" altLang="zh-TW" dirty="0" smtClean="0"/>
              <a:t>--</a:t>
            </a:r>
            <a:r>
              <a:rPr lang="zh-TW" altLang="en-US" dirty="0" smtClean="0"/>
              <a:t>中位數</a:t>
            </a:r>
            <a:r>
              <a:rPr lang="en-US" altLang="zh-TW" dirty="0" smtClean="0"/>
              <a:t>(Median)</a:t>
            </a:r>
            <a:endParaRPr lang="zh-TW" altLang="en-US" dirty="0" smtClean="0"/>
          </a:p>
        </p:txBody>
      </p:sp>
      <p:sp>
        <p:nvSpPr>
          <p:cNvPr id="1032" name="Rectangle 3"/>
          <p:cNvSpPr>
            <a:spLocks noGrp="1" noChangeArrowheads="1"/>
          </p:cNvSpPr>
          <p:nvPr>
            <p:ph idx="1"/>
          </p:nvPr>
        </p:nvSpPr>
        <p:spPr>
          <a:xfrm>
            <a:off x="384048" y="1289304"/>
            <a:ext cx="8229600" cy="2182559"/>
          </a:xfrm>
          <a:ln w="12700" cap="flat">
            <a:solidFill>
              <a:srgbClr val="DB4F03"/>
            </a:solidFill>
            <a:prstDash val="dash"/>
          </a:ln>
        </p:spPr>
        <p:txBody>
          <a:bodyPr/>
          <a:lstStyle/>
          <a:p>
            <a:pPr marL="0" indent="0" eaLnBrk="1" hangingPunct="1">
              <a:buFontTx/>
              <a:buNone/>
            </a:pPr>
            <a:r>
              <a:rPr lang="zh-TW" altLang="en-US" sz="2400" dirty="0" smtClean="0"/>
              <a:t>一組按大小順序排列的資料</a:t>
            </a:r>
            <a:r>
              <a:rPr lang="en-US" altLang="zh-TW" sz="2400" i="1" dirty="0" smtClean="0"/>
              <a:t>x</a:t>
            </a:r>
            <a:r>
              <a:rPr lang="en-US" altLang="zh-TW" sz="2400" baseline="-25000" dirty="0" smtClean="0"/>
              <a:t>1</a:t>
            </a:r>
            <a:r>
              <a:rPr lang="en-US" altLang="zh-TW" sz="2400" dirty="0" smtClean="0"/>
              <a:t>, </a:t>
            </a:r>
            <a:r>
              <a:rPr lang="en-US" altLang="zh-TW" sz="2400" i="1" dirty="0" smtClean="0"/>
              <a:t>x</a:t>
            </a:r>
            <a:r>
              <a:rPr lang="en-US" altLang="zh-TW" sz="2400" baseline="-25000" dirty="0" smtClean="0"/>
              <a:t>2</a:t>
            </a:r>
            <a:r>
              <a:rPr lang="en-US" altLang="zh-TW" sz="2400" dirty="0" smtClean="0"/>
              <a:t>,</a:t>
            </a:r>
            <a:r>
              <a:rPr lang="en-US" altLang="zh-TW" sz="2400" dirty="0" smtClean="0">
                <a:latin typeface="標楷體" pitchFamily="65" charset="-120"/>
              </a:rPr>
              <a:t>…</a:t>
            </a:r>
            <a:r>
              <a:rPr lang="en-US" altLang="zh-TW" sz="2400" dirty="0" smtClean="0"/>
              <a:t>,</a:t>
            </a:r>
            <a:r>
              <a:rPr lang="en-US" altLang="zh-TW" sz="2400" i="1" dirty="0" err="1" smtClean="0"/>
              <a:t>x</a:t>
            </a:r>
            <a:r>
              <a:rPr lang="en-US" altLang="zh-TW" sz="2400" i="1" baseline="-25000" dirty="0" err="1" smtClean="0"/>
              <a:t>n</a:t>
            </a:r>
            <a:r>
              <a:rPr lang="zh-TW" altLang="en-US" sz="2400" dirty="0" smtClean="0"/>
              <a:t>，其中位數為位於中間位置的數值，亦即：當</a:t>
            </a:r>
            <a:r>
              <a:rPr lang="en-US" altLang="zh-TW" sz="2400" i="1" dirty="0" smtClean="0"/>
              <a:t>n</a:t>
            </a:r>
            <a:r>
              <a:rPr lang="zh-TW" altLang="en-US" sz="2400" dirty="0" smtClean="0"/>
              <a:t>為奇數時，第       位置的數值為其中位數；當</a:t>
            </a:r>
            <a:r>
              <a:rPr lang="en-US" altLang="zh-TW" sz="2400" i="1" dirty="0" smtClean="0"/>
              <a:t>n</a:t>
            </a:r>
            <a:r>
              <a:rPr lang="zh-TW" altLang="en-US" sz="2400" dirty="0" smtClean="0"/>
              <a:t>為偶數時，第　或	  位置之二數值的平均為其中位數。</a:t>
            </a:r>
            <a:endParaRPr lang="en-US" altLang="zh-TW" sz="2400" dirty="0" smtClean="0"/>
          </a:p>
        </p:txBody>
      </p:sp>
      <p:sp>
        <p:nvSpPr>
          <p:cNvPr id="1029"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030" name="投影片編號版面配置區 5"/>
          <p:cNvSpPr>
            <a:spLocks noGrp="1"/>
          </p:cNvSpPr>
          <p:nvPr>
            <p:ph type="sldNum" sz="quarter" idx="12"/>
          </p:nvPr>
        </p:nvSpPr>
        <p:spPr>
          <a:noFill/>
        </p:spPr>
        <p:txBody>
          <a:bodyPr/>
          <a:lstStyle/>
          <a:p>
            <a:r>
              <a:rPr lang="en-US" altLang="zh-TW"/>
              <a:t>3-</a:t>
            </a:r>
            <a:fld id="{E84141BF-242C-4955-9E3D-F646475367E5}" type="slidenum">
              <a:rPr lang="en-US" altLang="zh-TW"/>
              <a:pPr/>
              <a:t>8</a:t>
            </a:fld>
            <a:endParaRPr lang="en-US" altLang="zh-TW"/>
          </a:p>
        </p:txBody>
      </p:sp>
      <p:graphicFrame>
        <p:nvGraphicFramePr>
          <p:cNvPr id="1026" name="Object 4"/>
          <p:cNvGraphicFramePr>
            <a:graphicFrameLocks noChangeAspect="1"/>
          </p:cNvGraphicFramePr>
          <p:nvPr/>
        </p:nvGraphicFramePr>
        <p:xfrm>
          <a:off x="5822379" y="1675321"/>
          <a:ext cx="608012" cy="709612"/>
        </p:xfrm>
        <a:graphic>
          <a:graphicData uri="http://schemas.openxmlformats.org/presentationml/2006/ole">
            <mc:AlternateContent xmlns:mc="http://schemas.openxmlformats.org/markup-compatibility/2006">
              <mc:Choice xmlns:v="urn:schemas-microsoft-com:vml" Requires="v">
                <p:oleObj spid="_x0000_s1029" name="Equation" r:id="rId3" imgW="304560" imgH="355320" progId="Equation.DSMT4">
                  <p:embed/>
                </p:oleObj>
              </mc:Choice>
              <mc:Fallback>
                <p:oleObj name="Equation" r:id="rId3" imgW="304560" imgH="35532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379" y="1675321"/>
                        <a:ext cx="608012"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3998849" y="2131759"/>
          <a:ext cx="280988" cy="714375"/>
        </p:xfrm>
        <a:graphic>
          <a:graphicData uri="http://schemas.openxmlformats.org/presentationml/2006/ole">
            <mc:AlternateContent xmlns:mc="http://schemas.openxmlformats.org/markup-compatibility/2006">
              <mc:Choice xmlns:v="urn:schemas-microsoft-com:vml" Requires="v">
                <p:oleObj spid="_x0000_s1030" name="Equation" r:id="rId5" imgW="139680" imgH="355320" progId="Equation.DSMT4">
                  <p:embed/>
                </p:oleObj>
              </mc:Choice>
              <mc:Fallback>
                <p:oleObj name="Equation" r:id="rId5" imgW="139680" imgH="3553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849" y="2131759"/>
                        <a:ext cx="280988"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
          <p:cNvGraphicFramePr>
            <a:graphicFrameLocks noChangeAspect="1"/>
          </p:cNvGraphicFramePr>
          <p:nvPr/>
        </p:nvGraphicFramePr>
        <p:xfrm>
          <a:off x="4632389" y="2157095"/>
          <a:ext cx="608012" cy="709613"/>
        </p:xfrm>
        <a:graphic>
          <a:graphicData uri="http://schemas.openxmlformats.org/presentationml/2006/ole">
            <mc:AlternateContent xmlns:mc="http://schemas.openxmlformats.org/markup-compatibility/2006">
              <mc:Choice xmlns:v="urn:schemas-microsoft-com:vml" Requires="v">
                <p:oleObj spid="_x0000_s1031" name="Equation" r:id="rId7" imgW="304560" imgH="355320" progId="Equation.DSMT4">
                  <p:embed/>
                </p:oleObj>
              </mc:Choice>
              <mc:Fallback>
                <p:oleObj name="Equation" r:id="rId7" imgW="304560" imgH="35532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389" y="2157095"/>
                        <a:ext cx="60801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7"/>
          <p:cNvSpPr>
            <a:spLocks noChangeArrowheads="1"/>
          </p:cNvSpPr>
          <p:nvPr/>
        </p:nvSpPr>
        <p:spPr bwMode="auto">
          <a:xfrm>
            <a:off x="400050" y="3998913"/>
            <a:ext cx="1387475" cy="538162"/>
          </a:xfrm>
          <a:prstGeom prst="rect">
            <a:avLst/>
          </a:prstGeom>
          <a:noFill/>
          <a:ln w="9525">
            <a:noFill/>
            <a:miter lim="800000"/>
            <a:headEnd/>
            <a:tailEnd/>
          </a:ln>
        </p:spPr>
        <p:txBody>
          <a:bodyPr anchor="ctr"/>
          <a:lstStyle/>
          <a:p>
            <a:endParaRPr lang="en-US" altLang="zh-TW" sz="2600" b="1" dirty="0">
              <a:solidFill>
                <a:srgbClr val="006699"/>
              </a:solidFill>
              <a:latin typeface="Times New Roman" pitchFamily="18" charset="0"/>
              <a:ea typeface="標楷體" pitchFamily="65" charset="-120"/>
            </a:endParaRPr>
          </a:p>
        </p:txBody>
      </p:sp>
      <p:sp>
        <p:nvSpPr>
          <p:cNvPr id="1034" name="Rectangle 8"/>
          <p:cNvSpPr>
            <a:spLocks noChangeArrowheads="1"/>
          </p:cNvSpPr>
          <p:nvPr/>
        </p:nvSpPr>
        <p:spPr bwMode="auto">
          <a:xfrm>
            <a:off x="388049" y="3876167"/>
            <a:ext cx="8229600" cy="1665288"/>
          </a:xfrm>
          <a:prstGeom prst="rect">
            <a:avLst/>
          </a:prstGeom>
          <a:noFill/>
          <a:ln w="38100">
            <a:solidFill>
              <a:srgbClr val="006699"/>
            </a:solidFill>
            <a:miter lim="800000"/>
            <a:headEnd/>
            <a:tailEnd/>
          </a:ln>
        </p:spPr>
        <p:txBody>
          <a:bodyPr/>
          <a:lstStyle/>
          <a:p>
            <a:pPr marL="342900" indent="-342900" algn="just">
              <a:lnSpc>
                <a:spcPct val="120000"/>
              </a:lnSpc>
              <a:spcBef>
                <a:spcPct val="20000"/>
              </a:spcBef>
            </a:pPr>
            <a:r>
              <a:rPr lang="zh-TW" altLang="en-US" sz="2600" b="1" dirty="0" smtClean="0">
                <a:solidFill>
                  <a:srgbClr val="006699"/>
                </a:solidFill>
                <a:latin typeface="Times New Roman" pitchFamily="18" charset="0"/>
                <a:ea typeface="標楷體" pitchFamily="65" charset="-120"/>
              </a:rPr>
              <a:t>例題 </a:t>
            </a:r>
            <a:r>
              <a:rPr lang="en-US" altLang="zh-TW" sz="2600" b="1" dirty="0" smtClean="0">
                <a:solidFill>
                  <a:srgbClr val="006699"/>
                </a:solidFill>
                <a:latin typeface="Times New Roman" pitchFamily="18" charset="0"/>
                <a:ea typeface="標楷體" pitchFamily="65" charset="-120"/>
              </a:rPr>
              <a:t>3.4</a:t>
            </a:r>
            <a:r>
              <a:rPr lang="zh-TW" altLang="en-US" sz="2600" b="1" dirty="0" smtClean="0">
                <a:solidFill>
                  <a:srgbClr val="006699"/>
                </a:solidFill>
                <a:latin typeface="Times New Roman" pitchFamily="18" charset="0"/>
                <a:ea typeface="標楷體" pitchFamily="65" charset="-120"/>
              </a:rPr>
              <a:t>：</a:t>
            </a:r>
            <a:r>
              <a:rPr lang="zh-TW" altLang="en-US" sz="2600" b="1" dirty="0" smtClean="0">
                <a:latin typeface="Times New Roman" pitchFamily="18" charset="0"/>
                <a:ea typeface="標楷體" pitchFamily="65" charset="-120"/>
              </a:rPr>
              <a:t>求</a:t>
            </a:r>
            <a:r>
              <a:rPr lang="zh-TW" altLang="en-US" sz="2600" b="1" dirty="0">
                <a:latin typeface="Times New Roman" pitchFamily="18" charset="0"/>
                <a:ea typeface="標楷體" pitchFamily="65" charset="-120"/>
              </a:rPr>
              <a:t>下列二組資料之中位數：</a:t>
            </a:r>
          </a:p>
          <a:p>
            <a:pPr marL="742950" lvl="1" indent="784225">
              <a:lnSpc>
                <a:spcPct val="120000"/>
              </a:lnSpc>
              <a:spcBef>
                <a:spcPct val="20000"/>
              </a:spcBef>
            </a:pPr>
            <a:r>
              <a:rPr lang="en-US" altLang="zh-TW" sz="2400" b="1" dirty="0" smtClean="0">
                <a:solidFill>
                  <a:srgbClr val="5184A4"/>
                </a:solidFill>
                <a:latin typeface="Times New Roman" pitchFamily="18" charset="0"/>
                <a:ea typeface="標楷體" pitchFamily="65" charset="-120"/>
              </a:rPr>
              <a:t>Ⅰ</a:t>
            </a:r>
            <a:r>
              <a:rPr lang="zh-TW" altLang="en-US" sz="2400" b="1" dirty="0">
                <a:solidFill>
                  <a:srgbClr val="5184A4"/>
                </a:solidFill>
                <a:latin typeface="Times New Roman" pitchFamily="18" charset="0"/>
                <a:ea typeface="標楷體" pitchFamily="65" charset="-120"/>
              </a:rPr>
              <a:t>：  </a:t>
            </a:r>
            <a:r>
              <a:rPr lang="en-US" altLang="zh-TW" sz="2400" b="1" dirty="0">
                <a:solidFill>
                  <a:srgbClr val="5184A4"/>
                </a:solidFill>
                <a:latin typeface="Times New Roman" pitchFamily="18" charset="0"/>
                <a:ea typeface="標楷體" pitchFamily="65" charset="-120"/>
              </a:rPr>
              <a:t>13</a:t>
            </a:r>
            <a:r>
              <a:rPr lang="en-US" altLang="zh-TW" sz="2400" b="1" dirty="0" smtClean="0">
                <a:solidFill>
                  <a:srgbClr val="5184A4"/>
                </a:solidFill>
                <a:latin typeface="Times New Roman" pitchFamily="18" charset="0"/>
                <a:ea typeface="標楷體" pitchFamily="65" charset="-120"/>
              </a:rPr>
              <a:t>, 20,8,15,7 →7,8,</a:t>
            </a:r>
            <a:r>
              <a:rPr lang="en-US" altLang="zh-TW" sz="2400" b="1" u="sng" dirty="0" smtClean="0">
                <a:solidFill>
                  <a:srgbClr val="FF0000"/>
                </a:solidFill>
                <a:latin typeface="Times New Roman" pitchFamily="18" charset="0"/>
                <a:ea typeface="標楷體" pitchFamily="65" charset="-120"/>
              </a:rPr>
              <a:t>13</a:t>
            </a:r>
            <a:r>
              <a:rPr lang="en-US" altLang="zh-TW" sz="2400" b="1" dirty="0" smtClean="0">
                <a:solidFill>
                  <a:srgbClr val="5184A4"/>
                </a:solidFill>
                <a:latin typeface="Times New Roman" pitchFamily="18" charset="0"/>
                <a:ea typeface="標楷體" pitchFamily="65" charset="-120"/>
              </a:rPr>
              <a:t>,15,20 →</a:t>
            </a:r>
            <a:r>
              <a:rPr lang="en-US" altLang="zh-TW" sz="2400" b="1" dirty="0" smtClean="0">
                <a:solidFill>
                  <a:srgbClr val="FF0000"/>
                </a:solidFill>
                <a:latin typeface="Times New Roman" pitchFamily="18" charset="0"/>
                <a:ea typeface="標楷體" pitchFamily="65" charset="-120"/>
              </a:rPr>
              <a:t>Me=13</a:t>
            </a:r>
            <a:endParaRPr lang="en-US" altLang="zh-TW" sz="2400" b="1" dirty="0">
              <a:solidFill>
                <a:srgbClr val="FF0000"/>
              </a:solidFill>
              <a:latin typeface="Times New Roman" pitchFamily="18" charset="0"/>
              <a:ea typeface="標楷體" pitchFamily="65" charset="-120"/>
            </a:endParaRPr>
          </a:p>
          <a:p>
            <a:pPr marL="742950" lvl="1" indent="-285750" algn="just">
              <a:lnSpc>
                <a:spcPct val="120000"/>
              </a:lnSpc>
              <a:spcBef>
                <a:spcPct val="20000"/>
              </a:spcBef>
            </a:pPr>
            <a:r>
              <a:rPr lang="en-US" altLang="zh-TW" sz="2400" b="1" dirty="0">
                <a:solidFill>
                  <a:srgbClr val="5184A4"/>
                </a:solidFill>
                <a:latin typeface="Times New Roman" pitchFamily="18" charset="0"/>
                <a:ea typeface="標楷體" pitchFamily="65" charset="-120"/>
              </a:rPr>
              <a:t>              </a:t>
            </a:r>
            <a:r>
              <a:rPr lang="en-US" altLang="zh-TW" sz="2400" b="1" dirty="0" smtClean="0">
                <a:solidFill>
                  <a:srgbClr val="5184A4"/>
                </a:solidFill>
                <a:latin typeface="Times New Roman" pitchFamily="18" charset="0"/>
                <a:ea typeface="標楷體" pitchFamily="65" charset="-120"/>
              </a:rPr>
              <a:t>Ⅱ</a:t>
            </a:r>
            <a:r>
              <a:rPr lang="zh-TW" altLang="en-US" sz="2400" b="1" dirty="0">
                <a:solidFill>
                  <a:srgbClr val="5184A4"/>
                </a:solidFill>
                <a:latin typeface="Times New Roman" pitchFamily="18" charset="0"/>
                <a:ea typeface="標楷體" pitchFamily="65" charset="-120"/>
              </a:rPr>
              <a:t>：  </a:t>
            </a:r>
            <a:r>
              <a:rPr lang="en-US" altLang="zh-TW" sz="2400" b="1" dirty="0" smtClean="0">
                <a:solidFill>
                  <a:srgbClr val="5184A4"/>
                </a:solidFill>
                <a:latin typeface="Times New Roman" pitchFamily="18" charset="0"/>
                <a:ea typeface="標楷體" pitchFamily="65" charset="-120"/>
              </a:rPr>
              <a:t>5,10,19,23,11,15 →5.10,</a:t>
            </a:r>
            <a:r>
              <a:rPr lang="en-US" altLang="zh-TW" sz="2400" b="1" u="sng" dirty="0" smtClean="0">
                <a:solidFill>
                  <a:srgbClr val="FF0000"/>
                </a:solidFill>
                <a:latin typeface="Times New Roman" pitchFamily="18" charset="0"/>
                <a:ea typeface="標楷體" pitchFamily="65" charset="-120"/>
              </a:rPr>
              <a:t>11,15</a:t>
            </a:r>
            <a:r>
              <a:rPr lang="en-US" altLang="zh-TW" sz="2400" b="1" dirty="0" smtClean="0">
                <a:solidFill>
                  <a:srgbClr val="5184A4"/>
                </a:solidFill>
                <a:latin typeface="Times New Roman" pitchFamily="18" charset="0"/>
                <a:ea typeface="標楷體" pitchFamily="65" charset="-120"/>
              </a:rPr>
              <a:t>,19,23 →</a:t>
            </a:r>
            <a:r>
              <a:rPr lang="en-US" altLang="zh-TW" sz="2400" b="1" dirty="0" smtClean="0">
                <a:solidFill>
                  <a:srgbClr val="FF0000"/>
                </a:solidFill>
                <a:latin typeface="Times New Roman" pitchFamily="18" charset="0"/>
                <a:ea typeface="標楷體" pitchFamily="65" charset="-120"/>
              </a:rPr>
              <a:t>Me=13</a:t>
            </a:r>
            <a:r>
              <a:rPr lang="en-US" altLang="zh-TW" sz="2400" b="1" dirty="0" smtClean="0">
                <a:solidFill>
                  <a:srgbClr val="5184A4"/>
                </a:solidFill>
                <a:latin typeface="Times New Roman" pitchFamily="18" charset="0"/>
                <a:ea typeface="標楷體" pitchFamily="65" charset="-120"/>
              </a:rPr>
              <a:t> </a:t>
            </a:r>
            <a:endParaRPr lang="en-US" altLang="zh-TW" sz="2400" b="1" dirty="0">
              <a:solidFill>
                <a:srgbClr val="5184A4"/>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493776" y="384048"/>
            <a:ext cx="8229600" cy="1417320"/>
          </a:xfrm>
          <a:ln w="38100">
            <a:solidFill>
              <a:srgbClr val="006699"/>
            </a:solidFill>
          </a:ln>
        </p:spPr>
        <p:txBody>
          <a:bodyPr anchor="ctr"/>
          <a:lstStyle/>
          <a:p>
            <a:pPr marL="0" indent="0" eaLnBrk="1" hangingPunct="1">
              <a:buFontTx/>
              <a:buNone/>
            </a:pPr>
            <a:r>
              <a:rPr lang="zh-TW" altLang="en-US" sz="2400" dirty="0" smtClean="0">
                <a:solidFill>
                  <a:srgbClr val="006699"/>
                </a:solidFill>
              </a:rPr>
              <a:t>例題 </a:t>
            </a:r>
            <a:r>
              <a:rPr lang="en-US" altLang="zh-TW" sz="2400" dirty="0" smtClean="0">
                <a:solidFill>
                  <a:srgbClr val="006699"/>
                </a:solidFill>
              </a:rPr>
              <a:t>3.5</a:t>
            </a:r>
            <a:r>
              <a:rPr lang="zh-TW" altLang="en-US" sz="2400" dirty="0" smtClean="0">
                <a:solidFill>
                  <a:srgbClr val="006699"/>
                </a:solidFill>
              </a:rPr>
              <a:t>：</a:t>
            </a:r>
            <a:r>
              <a:rPr lang="zh-TW" altLang="en-US" sz="2400" dirty="0" smtClean="0"/>
              <a:t>某家醫院報導其</a:t>
            </a:r>
            <a:r>
              <a:rPr lang="en-US" altLang="zh-TW" sz="2400" dirty="0" smtClean="0"/>
              <a:t>6</a:t>
            </a:r>
            <a:r>
              <a:rPr lang="zh-TW" altLang="en-US" sz="2400" dirty="0" smtClean="0"/>
              <a:t>位移植心臟的病人在手術完成後，其活存的時間分別是</a:t>
            </a:r>
            <a:r>
              <a:rPr lang="en-US" altLang="zh-TW" sz="2400" dirty="0" smtClean="0"/>
              <a:t>15, 3, 46, 623, 126, 64</a:t>
            </a:r>
            <a:r>
              <a:rPr lang="zh-TW" altLang="en-US" sz="2400" dirty="0" smtClean="0"/>
              <a:t>天。試求出該醫院換心病人之活存時間的平均數與中位數，並加以比較。 </a:t>
            </a:r>
          </a:p>
        </p:txBody>
      </p:sp>
      <p:sp>
        <p:nvSpPr>
          <p:cNvPr id="12290" name="日期版面配置區 4"/>
          <p:cNvSpPr>
            <a:spLocks noGrp="1"/>
          </p:cNvSpPr>
          <p:nvPr>
            <p:ph type="dt" sz="half" idx="11"/>
          </p:nvPr>
        </p:nvSpPr>
        <p:spPr>
          <a:noFill/>
        </p:spPr>
        <p:txBody>
          <a:bodyPr/>
          <a:lstStyle/>
          <a:p>
            <a:r>
              <a:rPr lang="zh-TW" altLang="en-US"/>
              <a:t>統計學導論   </a:t>
            </a:r>
            <a:r>
              <a:rPr lang="en-US" altLang="zh-TW"/>
              <a:t>Chapter 3   </a:t>
            </a:r>
            <a:r>
              <a:rPr lang="zh-TW" altLang="en-US"/>
              <a:t>敘述統計</a:t>
            </a:r>
            <a:r>
              <a:rPr lang="en-US" altLang="zh-TW"/>
              <a:t>(II)</a:t>
            </a:r>
            <a:r>
              <a:rPr lang="en-US" altLang="zh-TW">
                <a:cs typeface="Arial" charset="0"/>
              </a:rPr>
              <a:t>——</a:t>
            </a:r>
            <a:r>
              <a:rPr lang="zh-TW" altLang="en-US">
                <a:cs typeface="Arial" charset="0"/>
              </a:rPr>
              <a:t>統計量數</a:t>
            </a:r>
          </a:p>
        </p:txBody>
      </p:sp>
      <p:sp>
        <p:nvSpPr>
          <p:cNvPr id="12291" name="投影片編號版面配置區 5"/>
          <p:cNvSpPr>
            <a:spLocks noGrp="1"/>
          </p:cNvSpPr>
          <p:nvPr>
            <p:ph type="sldNum" sz="quarter" idx="12"/>
          </p:nvPr>
        </p:nvSpPr>
        <p:spPr>
          <a:noFill/>
        </p:spPr>
        <p:txBody>
          <a:bodyPr/>
          <a:lstStyle/>
          <a:p>
            <a:r>
              <a:rPr lang="en-US" altLang="zh-TW"/>
              <a:t>3-</a:t>
            </a:r>
            <a:fld id="{720CC88E-0F7B-4B96-A16A-E686641B6C6F}" type="slidenum">
              <a:rPr lang="en-US" altLang="zh-TW"/>
              <a:pPr/>
              <a:t>9</a:t>
            </a:fld>
            <a:endParaRPr lang="en-US" altLang="zh-TW"/>
          </a:p>
        </p:txBody>
      </p:sp>
      <p:graphicFrame>
        <p:nvGraphicFramePr>
          <p:cNvPr id="39937" name="Object 1"/>
          <p:cNvGraphicFramePr>
            <a:graphicFrameLocks noChangeAspect="1"/>
          </p:cNvGraphicFramePr>
          <p:nvPr/>
        </p:nvGraphicFramePr>
        <p:xfrm>
          <a:off x="507806" y="1910152"/>
          <a:ext cx="6779402" cy="1607489"/>
        </p:xfrm>
        <a:graphic>
          <a:graphicData uri="http://schemas.openxmlformats.org/presentationml/2006/ole">
            <mc:AlternateContent xmlns:mc="http://schemas.openxmlformats.org/markup-compatibility/2006">
              <mc:Choice xmlns:v="urn:schemas-microsoft-com:vml" Requires="v">
                <p:oleObj spid="_x0000_s39938" name="Equation" r:id="rId3" imgW="4381200" imgH="1041120" progId="Equation.DSMT4">
                  <p:embed/>
                </p:oleObj>
              </mc:Choice>
              <mc:Fallback>
                <p:oleObj name="Equation" r:id="rId3" imgW="4381200" imgH="10411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06" y="1910152"/>
                        <a:ext cx="6779402" cy="160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矩形 6"/>
          <p:cNvSpPr/>
          <p:nvPr/>
        </p:nvSpPr>
        <p:spPr>
          <a:xfrm>
            <a:off x="574923" y="4065242"/>
            <a:ext cx="2492990"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indent="0" eaLnBrk="1" hangingPunct="1">
              <a:buFontTx/>
              <a:buNone/>
            </a:pPr>
            <a:r>
              <a:rPr lang="zh-TW" altLang="en-US" sz="2400" b="1" dirty="0" smtClean="0"/>
              <a:t>中位數的特性</a:t>
            </a:r>
            <a:r>
              <a:rPr lang="en-US" altLang="zh-TW" sz="2400" b="1" dirty="0" smtClean="0"/>
              <a:t>1</a:t>
            </a:r>
            <a:r>
              <a:rPr lang="zh-TW" altLang="en-US" sz="2400" b="1" dirty="0" smtClean="0"/>
              <a:t>：</a:t>
            </a:r>
          </a:p>
        </p:txBody>
      </p:sp>
      <p:pic>
        <p:nvPicPr>
          <p:cNvPr id="8" name="Picture 4"/>
          <p:cNvPicPr>
            <a:picLocks noChangeAspect="1" noChangeArrowheads="1"/>
          </p:cNvPicPr>
          <p:nvPr/>
        </p:nvPicPr>
        <p:blipFill>
          <a:blip r:embed="rId5" cstate="print"/>
          <a:srcRect/>
          <a:stretch>
            <a:fillRect/>
          </a:stretch>
        </p:blipFill>
        <p:spPr bwMode="auto">
          <a:xfrm>
            <a:off x="2286106" y="4777497"/>
            <a:ext cx="3734753" cy="805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矩形 8"/>
          <p:cNvSpPr/>
          <p:nvPr/>
        </p:nvSpPr>
        <p:spPr>
          <a:xfrm>
            <a:off x="634017" y="5785185"/>
            <a:ext cx="4434227"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indent="0" eaLnBrk="1" hangingPunct="1">
              <a:buFontTx/>
              <a:buNone/>
            </a:pPr>
            <a:r>
              <a:rPr lang="zh-TW" altLang="en-US" sz="2400" b="1" dirty="0" smtClean="0"/>
              <a:t>其餘中位數的特性請參考</a:t>
            </a:r>
            <a:r>
              <a:rPr lang="en-US" altLang="zh-TW" sz="2400" b="1" dirty="0" smtClean="0"/>
              <a:t>p.41</a:t>
            </a:r>
            <a:r>
              <a:rPr lang="zh-TW" altLang="en-US" sz="2400" b="1" dirty="0" smtClean="0"/>
              <a:t>。</a:t>
            </a:r>
          </a:p>
        </p:txBody>
      </p:sp>
      <p:sp>
        <p:nvSpPr>
          <p:cNvPr id="10" name="Text Box 5"/>
          <p:cNvSpPr txBox="1">
            <a:spLocks noChangeArrowheads="1"/>
          </p:cNvSpPr>
          <p:nvPr/>
        </p:nvSpPr>
        <p:spPr bwMode="auto">
          <a:xfrm>
            <a:off x="7460933" y="4875467"/>
            <a:ext cx="842962" cy="461665"/>
          </a:xfrm>
          <a:prstGeom prst="rect">
            <a:avLst/>
          </a:prstGeom>
          <a:noFill/>
          <a:ln w="9525">
            <a:noFill/>
            <a:miter lim="800000"/>
            <a:headEnd/>
            <a:tailEnd/>
          </a:ln>
        </p:spPr>
        <p:txBody>
          <a:bodyPr wrap="square">
            <a:spAutoFit/>
          </a:bodyPr>
          <a:lstStyle/>
          <a:p>
            <a:r>
              <a:rPr lang="en-US" altLang="zh-TW" sz="2400" dirty="0">
                <a:latin typeface="Times New Roman" pitchFamily="18" charset="0"/>
              </a:rPr>
              <a:t>(3-5)</a:t>
            </a:r>
            <a:endParaRPr lang="en-US" altLang="zh-TW"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184A4"/>
      </a:hlink>
      <a:folHlink>
        <a:srgbClr val="99CC00"/>
      </a:folHlink>
    </a:clrScheme>
    <a:fontScheme name="預設簡報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預設簡報設計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184A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自訂設計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184A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4491</Words>
  <Application>Microsoft Office PowerPoint</Application>
  <PresentationFormat>如螢幕大小 (4:3)</PresentationFormat>
  <Paragraphs>415</Paragraphs>
  <Slides>53</Slides>
  <Notes>0</Notes>
  <HiddenSlides>0</HiddenSlides>
  <MMClips>0</MMClips>
  <ScaleCrop>false</ScaleCrop>
  <HeadingPairs>
    <vt:vector size="6" baseType="variant">
      <vt:variant>
        <vt:lpstr>佈景主題</vt:lpstr>
      </vt:variant>
      <vt:variant>
        <vt:i4>2</vt:i4>
      </vt:variant>
      <vt:variant>
        <vt:lpstr>內嵌 OLE 伺服程式</vt:lpstr>
      </vt:variant>
      <vt:variant>
        <vt:i4>1</vt:i4>
      </vt:variant>
      <vt:variant>
        <vt:lpstr>投影片標題</vt:lpstr>
      </vt:variant>
      <vt:variant>
        <vt:i4>53</vt:i4>
      </vt:variant>
    </vt:vector>
  </HeadingPairs>
  <TitlesOfParts>
    <vt:vector size="56" baseType="lpstr">
      <vt:lpstr>預設簡報設計</vt:lpstr>
      <vt:lpstr>自訂設計</vt:lpstr>
      <vt:lpstr>Equation</vt:lpstr>
      <vt:lpstr>第三章 敘述統計(II)——統計量數</vt:lpstr>
      <vt:lpstr>統計量數之分類</vt:lpstr>
      <vt:lpstr>3.1.1  集中趨勢量數--平均數</vt:lpstr>
      <vt:lpstr>PowerPoint 簡報</vt:lpstr>
      <vt:lpstr>平均數的特性</vt:lpstr>
      <vt:lpstr>PowerPoint 簡報</vt:lpstr>
      <vt:lpstr>PowerPoint 簡報</vt:lpstr>
      <vt:lpstr>3.1.2 集中趨勢量數--中位數(Median)</vt:lpstr>
      <vt:lpstr>PowerPoint 簡報</vt:lpstr>
      <vt:lpstr>3.1.3  集中趨勢量數--眾數(Mode)</vt:lpstr>
      <vt:lpstr>3.1.4  集中趨勢量數--百分位數 1/2</vt:lpstr>
      <vt:lpstr>PowerPoint 簡報</vt:lpstr>
      <vt:lpstr>百分位數與中位數(Me)、四分位數(Q)、十分位數(D)之對照 </vt:lpstr>
      <vt:lpstr>各中央趨勢之衡量統計量之比較 </vt:lpstr>
      <vt:lpstr>3.2.1  差異量數—全距</vt:lpstr>
      <vt:lpstr>3.2.2  差異量數—四分位差</vt:lpstr>
      <vt:lpstr>3.2.3  差異量數—平均偏差</vt:lpstr>
      <vt:lpstr>3.2.4  差異量數—變異數與標準差 1/2</vt:lpstr>
      <vt:lpstr>3.2.4  差異量數—變異數與標準差 2/2</vt:lpstr>
      <vt:lpstr>PowerPoint 簡報</vt:lpstr>
      <vt:lpstr>PowerPoint 簡報</vt:lpstr>
      <vt:lpstr>3.3  平均數與標準差的應用</vt:lpstr>
      <vt:lpstr>3.3.1  平均數與標準差的應用--變異係數</vt:lpstr>
      <vt:lpstr>3.3.2  平均數與標準差的應用-- Z分數</vt:lpstr>
      <vt:lpstr>PowerPoint 簡報</vt:lpstr>
      <vt:lpstr>3.3.3 平均數與標準差的應用-- Chebyshev定理</vt:lpstr>
      <vt:lpstr>PowerPoint 簡報</vt:lpstr>
      <vt:lpstr>3.3.4  平均數與標準差的應用--經驗法則</vt:lpstr>
      <vt:lpstr>PowerPoint 簡報</vt:lpstr>
      <vt:lpstr>PowerPoint 簡報</vt:lpstr>
      <vt:lpstr>3.4  偏態量數、峰態量數與動差</vt:lpstr>
      <vt:lpstr>3.4.1 偏態係數</vt:lpstr>
      <vt:lpstr>3.4.1 偏態係數─皮爾森偏態量數</vt:lpstr>
      <vt:lpstr>PowerPoint 簡報</vt:lpstr>
      <vt:lpstr>3.4.1 偏態係數─動差偏態量數</vt:lpstr>
      <vt:lpstr>3.4.2  峰態係數量數 1/2</vt:lpstr>
      <vt:lpstr>3.4.2  峰態係數量數  2/2</vt:lpstr>
      <vt:lpstr>3.4.3 動差(Moment)</vt:lpstr>
      <vt:lpstr>3.5  探索性資料分析</vt:lpstr>
      <vt:lpstr>3.5.1  枝葉圖  1/2</vt:lpstr>
      <vt:lpstr>3.5.1  枝葉圖  2/2</vt:lpstr>
      <vt:lpstr>圖3.8  表 3.1 噪音水準資料的盒鬚圖</vt:lpstr>
      <vt:lpstr>3.5.2  盒鬚圖之畫法和界外值判斷2/4 </vt:lpstr>
      <vt:lpstr>3.5.2 盒鬚圖 3/4</vt:lpstr>
      <vt:lpstr>3.5.2  盒鬚圖 4/4  </vt:lpstr>
      <vt:lpstr>3.6  分組資料之各種統計量數的計算</vt:lpstr>
      <vt:lpstr>變異數與標準差</vt:lpstr>
      <vt:lpstr>中位數</vt:lpstr>
      <vt:lpstr>PowerPoint 簡報</vt:lpstr>
      <vt:lpstr>PowerPoint 簡報</vt:lpstr>
      <vt:lpstr>眾數 1/3</vt:lpstr>
      <vt:lpstr>眾數 2/3</vt:lpstr>
      <vt:lpstr>眾數 3/3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9001</dc:creator>
  <cp:lastModifiedBy>User</cp:lastModifiedBy>
  <cp:revision>809</cp:revision>
  <dcterms:created xsi:type="dcterms:W3CDTF">2008-04-23T06:51:29Z</dcterms:created>
  <dcterms:modified xsi:type="dcterms:W3CDTF">2013-09-07T08:19:46Z</dcterms:modified>
</cp:coreProperties>
</file>