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1" r:id="rId1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167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981200"/>
            <a:ext cx="7772400" cy="1876428"/>
          </a:xfrm>
        </p:spPr>
        <p:txBody>
          <a:bodyPr anchor="b">
            <a:sp3d contourW="8890">
              <a:contourClr>
                <a:schemeClr val="accent3">
                  <a:shade val="55000"/>
                </a:schemeClr>
              </a:contourClr>
            </a:sp3d>
          </a:bodyPr>
          <a:lstStyle>
            <a:lvl1pPr algn="ctr">
              <a:defRPr sz="4400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1750" dir="3600000" algn="tl" rotWithShape="0">
                    <a:srgbClr val="000000">
                      <a:alpha val="60000"/>
                    </a:srgbClr>
                  </a:outerShdw>
                </a:effectLst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57628"/>
            <a:ext cx="6400800" cy="175320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EDC78-324C-4DC4-ADE5-80EE39B199B8}" type="datetimeFigureOut">
              <a:rPr lang="zh-TW" altLang="en-US" smtClean="0"/>
              <a:pPr/>
              <a:t>2012/12/19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1063A-B922-40E7-8FF1-264208A2CCC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EDC78-324C-4DC4-ADE5-80EE39B199B8}" type="datetimeFigureOut">
              <a:rPr lang="zh-TW" altLang="en-US" smtClean="0"/>
              <a:pPr/>
              <a:t>2012/12/19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1063A-B922-40E7-8FF1-264208A2CCC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286644" y="274640"/>
            <a:ext cx="1400156" cy="5851525"/>
          </a:xfrm>
        </p:spPr>
        <p:txBody>
          <a:bodyPr vert="eaVert"/>
          <a:lstStyle>
            <a:lvl1pPr>
              <a:defRPr lang="zh-CN" altLang="en-US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1750" dir="3600000" algn="tl" rotWithShape="0">
                    <a:srgbClr val="000000">
                      <a:alpha val="60000"/>
                    </a:srgbClr>
                  </a:outerShdw>
                </a:effectLst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829444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EDC78-324C-4DC4-ADE5-80EE39B199B8}" type="datetimeFigureOut">
              <a:rPr lang="zh-TW" altLang="en-US" smtClean="0"/>
              <a:pPr/>
              <a:t>2012/12/19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1063A-B922-40E7-8FF1-264208A2CCC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EDC78-324C-4DC4-ADE5-80EE39B199B8}" type="datetimeFigureOut">
              <a:rPr lang="zh-TW" altLang="en-US" smtClean="0"/>
              <a:pPr/>
              <a:t>2012/12/19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1063A-B922-40E7-8FF1-264208A2CCC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3854150"/>
            <a:ext cx="7772400" cy="1860850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85800" y="2356428"/>
            <a:ext cx="7772400" cy="1501200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l">
              <a:buNone/>
              <a:defRPr sz="1800">
                <a:solidFill>
                  <a:schemeClr val="tx2"/>
                </a:solidFill>
              </a:defRPr>
            </a:lvl2pPr>
            <a:lvl3pPr marL="914400" indent="0" algn="l">
              <a:buNone/>
              <a:defRPr sz="1600">
                <a:solidFill>
                  <a:schemeClr val="tx2"/>
                </a:solidFill>
              </a:defRPr>
            </a:lvl3pPr>
            <a:lvl4pPr marL="1371600" indent="0" algn="l">
              <a:buNone/>
              <a:defRPr sz="1400">
                <a:solidFill>
                  <a:schemeClr val="tx2"/>
                </a:solidFill>
              </a:defRPr>
            </a:lvl4pPr>
            <a:lvl5pPr marL="1828800" indent="0" algn="l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EDC78-324C-4DC4-ADE5-80EE39B199B8}" type="datetimeFigureOut">
              <a:rPr lang="zh-TW" altLang="en-US" smtClean="0"/>
              <a:pPr/>
              <a:t>2012/12/19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1063A-B922-40E7-8FF1-264208A2CCC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EDC78-324C-4DC4-ADE5-80EE39B199B8}" type="datetimeFigureOut">
              <a:rPr lang="zh-TW" altLang="en-US" smtClean="0"/>
              <a:pPr/>
              <a:t>2012/12/19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1063A-B922-40E7-8FF1-264208A2CCC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EDC78-324C-4DC4-ADE5-80EE39B199B8}" type="datetimeFigureOut">
              <a:rPr lang="zh-TW" altLang="en-US" smtClean="0"/>
              <a:pPr/>
              <a:t>2012/12/19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1063A-B922-40E7-8FF1-264208A2CCC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EDC78-324C-4DC4-ADE5-80EE39B199B8}" type="datetimeFigureOut">
              <a:rPr lang="zh-TW" altLang="en-US" smtClean="0"/>
              <a:pPr/>
              <a:t>2012/12/19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1063A-B922-40E7-8FF1-264208A2CCC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EDC78-324C-4DC4-ADE5-80EE39B199B8}" type="datetimeFigureOut">
              <a:rPr lang="zh-TW" altLang="en-US" smtClean="0"/>
              <a:pPr/>
              <a:t>2012/12/19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1063A-B922-40E7-8FF1-264208A2CCC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6258" y="381000"/>
            <a:ext cx="2667000" cy="1833554"/>
          </a:xfrm>
        </p:spPr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8890">
              <a:contourClr>
                <a:schemeClr val="accent3">
                  <a:shade val="55000"/>
                </a:schemeClr>
              </a:contourClr>
            </a:sp3d>
          </a:bodyPr>
          <a:lstStyle>
            <a:lvl1pPr algn="l">
              <a:defRPr sz="3200" b="1" kern="1200" cap="all" spc="50">
                <a:ln w="15875"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352800" y="380999"/>
            <a:ext cx="5410200" cy="574516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326258" y="2214554"/>
            <a:ext cx="2667000" cy="391218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EDC78-324C-4DC4-ADE5-80EE39B199B8}" type="datetimeFigureOut">
              <a:rPr lang="zh-TW" altLang="en-US" smtClean="0"/>
              <a:pPr/>
              <a:t>2012/12/19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1063A-B922-40E7-8FF1-264208A2CCC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群組 7"/>
          <p:cNvGrpSpPr/>
          <p:nvPr/>
        </p:nvGrpSpPr>
        <p:grpSpPr>
          <a:xfrm>
            <a:off x="1580474" y="553734"/>
            <a:ext cx="7349244" cy="4741531"/>
            <a:chOff x="428596" y="553734"/>
            <a:chExt cx="7349244" cy="4741531"/>
          </a:xfrm>
        </p:grpSpPr>
        <p:sp>
          <p:nvSpPr>
            <p:cNvPr id="16" name="矩形 15"/>
            <p:cNvSpPr/>
            <p:nvPr userDrawn="1"/>
          </p:nvSpPr>
          <p:spPr>
            <a:xfrm rot="21480000">
              <a:off x="428596" y="580356"/>
              <a:ext cx="7340359" cy="4714909"/>
            </a:xfrm>
            <a:prstGeom prst="rect">
              <a:avLst/>
            </a:prstGeom>
            <a:ln w="1270" cap="flat" cmpd="sng" algn="ctr">
              <a:noFill/>
              <a:prstDash val="solid"/>
              <a:miter lim="800000"/>
            </a:ln>
            <a:effectLst>
              <a:outerShdw blurRad="54991" dist="17780" dir="5400000" algn="tl" rotWithShape="0">
                <a:srgbClr val="000000">
                  <a:alpha val="66000"/>
                </a:srgb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/>
            </a:p>
          </p:txBody>
        </p:sp>
        <p:sp>
          <p:nvSpPr>
            <p:cNvPr id="17" name="矩形 16"/>
            <p:cNvSpPr/>
            <p:nvPr userDrawn="1"/>
          </p:nvSpPr>
          <p:spPr>
            <a:xfrm rot="21540000">
              <a:off x="437473" y="571479"/>
              <a:ext cx="7340359" cy="4714909"/>
            </a:xfrm>
            <a:prstGeom prst="rect">
              <a:avLst/>
            </a:prstGeom>
            <a:ln w="1270" cap="flat" cmpd="sng" algn="ctr">
              <a:noFill/>
              <a:prstDash val="solid"/>
              <a:miter lim="800000"/>
            </a:ln>
            <a:effectLst>
              <a:outerShdw blurRad="54991" dist="17780" dir="5400000" algn="tl" rotWithShape="0">
                <a:srgbClr val="000000">
                  <a:alpha val="66000"/>
                </a:srgb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/>
            </a:p>
          </p:txBody>
        </p:sp>
        <p:sp>
          <p:nvSpPr>
            <p:cNvPr id="18" name="矩形 17"/>
            <p:cNvSpPr/>
            <p:nvPr userDrawn="1"/>
          </p:nvSpPr>
          <p:spPr>
            <a:xfrm>
              <a:off x="437481" y="553734"/>
              <a:ext cx="7340359" cy="4714909"/>
            </a:xfrm>
            <a:prstGeom prst="rect">
              <a:avLst/>
            </a:prstGeom>
            <a:ln w="1270" cap="flat" cmpd="sng" algn="ctr">
              <a:noFill/>
              <a:prstDash val="solid"/>
              <a:miter lim="800000"/>
            </a:ln>
            <a:effectLst>
              <a:outerShdw blurRad="54991" dist="17780" dir="5400000" algn="tl" rotWithShape="0">
                <a:srgbClr val="000000">
                  <a:alpha val="66000"/>
                </a:srgb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/>
            </a:p>
          </p:txBody>
        </p:sp>
      </p:grp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651912" y="612776"/>
            <a:ext cx="7215238" cy="4602175"/>
          </a:xfrm>
          <a:solidFill>
            <a:schemeClr val="bg2">
              <a:tint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zh-TW" altLang="en-US" smtClean="0"/>
              <a:t>按一下圖示以新增圖片</a:t>
            </a:r>
            <a:endParaRPr kumimoji="0" lang="en-US"/>
          </a:p>
        </p:txBody>
      </p:sp>
      <p:sp useBgFill="1"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595295"/>
            <a:ext cx="1357290" cy="5691227"/>
          </a:xfrm>
          <a:noFill/>
        </p:spPr>
        <p:txBody>
          <a:bodyPr vert="eaVert" anchor="ctr">
            <a:noAutofit/>
          </a:bodyPr>
          <a:lstStyle>
            <a:lvl1pPr algn="l">
              <a:defRPr lang="zh-CN" altLang="en-US" sz="3200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1750" dir="3600000" algn="tl" rotWithShape="0">
                    <a:srgbClr val="000000">
                      <a:alpha val="60000"/>
                    </a:srgbClr>
                  </a:outerShdw>
                </a:effectLst>
                <a:latin typeface="+mj-lt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14480" y="5481658"/>
            <a:ext cx="7215238" cy="804862"/>
          </a:xfrm>
        </p:spPr>
        <p:txBody>
          <a:bodyPr anchor="ctr"/>
          <a:lstStyle>
            <a:lvl1pPr marL="0" indent="0" algn="ctr">
              <a:buNone/>
              <a:defRPr sz="1400"/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000"/>
            </a:lvl3pPr>
            <a:lvl4pPr marL="1371600" indent="0" algn="ctr">
              <a:buNone/>
              <a:defRPr sz="900"/>
            </a:lvl4pPr>
            <a:lvl5pPr marL="1828800" indent="0" algn="ctr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EDC78-324C-4DC4-ADE5-80EE39B199B8}" type="datetimeFigureOut">
              <a:rPr lang="zh-TW" altLang="en-US" smtClean="0"/>
              <a:pPr/>
              <a:t>2012/12/19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1063A-B922-40E7-8FF1-264208A2CCC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8890">
              <a:contourClr>
                <a:schemeClr val="accent3">
                  <a:shade val="55000"/>
                </a:schemeClr>
              </a:contourClr>
            </a:sp3d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2440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878" y="6483997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2EDC78-324C-4DC4-ADE5-80EE39B199B8}" type="datetimeFigureOut">
              <a:rPr lang="zh-TW" altLang="en-US" smtClean="0"/>
              <a:pPr/>
              <a:t>2012/12/19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483997"/>
            <a:ext cx="2895600" cy="365125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992644" y="6483997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C1063A-B922-40E7-8FF1-264208A2CCC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000" b="1" kern="1200" cap="all" spc="50" dirty="0">
          <a:ln w="15875" cmpd="sng">
            <a:solidFill>
              <a:srgbClr val="FFFFFF"/>
            </a:solidFill>
            <a:prstDash val="solid"/>
          </a:ln>
          <a:solidFill>
            <a:srgbClr val="FFFFFF"/>
          </a:solidFill>
          <a:effectLst>
            <a:outerShdw blurRad="31750" dir="3600000" algn="tl" rotWithShape="0">
              <a:srgbClr val="000000">
                <a:alpha val="60000"/>
              </a:srgbClr>
            </a:outerShdw>
          </a:effectLst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tx2"/>
        </a:buClr>
        <a:buSzPct val="90000"/>
        <a:buFont typeface="Cambria"/>
        <a:buChar char="+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tx2"/>
        </a:buClr>
        <a:buSzPct val="100000"/>
        <a:buFont typeface="Cambria"/>
        <a:buChar char="–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tx2"/>
        </a:buClr>
        <a:buSzPct val="60000"/>
        <a:buFont typeface="Wingdings 2"/>
        <a:buChar char="Ï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tx2"/>
        </a:buClr>
        <a:buSzPct val="90000"/>
        <a:buFont typeface="Calibri"/>
        <a:buChar char="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tx2"/>
        </a:buClr>
        <a:buSzPct val="100000"/>
        <a:buFont typeface="Cambria"/>
        <a:buChar char="=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hyperlink" Target="http://www.sjps.tn.edu.tw/fiveharbor/big5/one_day.asp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14348" y="428604"/>
            <a:ext cx="7772400" cy="928694"/>
          </a:xfrm>
        </p:spPr>
        <p:txBody>
          <a:bodyPr/>
          <a:lstStyle/>
          <a:p>
            <a:r>
              <a:rPr lang="zh-TW" altLang="en-US" sz="6000" dirty="0" smtClean="0"/>
              <a:t>五條港之旅</a:t>
            </a:r>
            <a:endParaRPr lang="zh-TW" altLang="en-US" sz="60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500034" y="5072074"/>
            <a:ext cx="7258056" cy="1500198"/>
          </a:xfrm>
        </p:spPr>
        <p:txBody>
          <a:bodyPr>
            <a:normAutofit fontScale="55000" lnSpcReduction="20000"/>
          </a:bodyPr>
          <a:lstStyle/>
          <a:p>
            <a:pPr algn="l"/>
            <a:r>
              <a:rPr lang="zh-TW" altLang="en-US" sz="5100" b="1" dirty="0" smtClean="0">
                <a:solidFill>
                  <a:schemeClr val="tx2">
                    <a:lumMod val="90000"/>
                    <a:lumOff val="10000"/>
                  </a:schemeClr>
                </a:solidFill>
              </a:rPr>
              <a:t>第二</a:t>
            </a:r>
            <a:r>
              <a:rPr lang="zh-TW" altLang="en-US" sz="5100" b="1" dirty="0" smtClean="0">
                <a:solidFill>
                  <a:schemeClr val="tx2">
                    <a:lumMod val="90000"/>
                    <a:lumOff val="10000"/>
                  </a:schemeClr>
                </a:solidFill>
              </a:rPr>
              <a:t>組</a:t>
            </a:r>
            <a:endParaRPr lang="en-US" altLang="zh-TW" sz="5100" b="1" dirty="0" smtClean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pPr algn="l"/>
            <a:r>
              <a:rPr lang="zh-TW" altLang="en-US" dirty="0" smtClean="0">
                <a:solidFill>
                  <a:schemeClr val="tx1"/>
                </a:solidFill>
                <a:latin typeface="+mj-ea"/>
              </a:rPr>
              <a:t>四技餐旅一乙</a:t>
            </a:r>
            <a:r>
              <a:rPr lang="en-US" altLang="zh-TW" dirty="0" smtClean="0">
                <a:solidFill>
                  <a:schemeClr val="tx1"/>
                </a:solidFill>
                <a:latin typeface="+mj-ea"/>
              </a:rPr>
              <a:t>4A1M0080  </a:t>
            </a:r>
            <a:r>
              <a:rPr lang="zh-TW" altLang="en-US" dirty="0" smtClean="0">
                <a:solidFill>
                  <a:schemeClr val="tx1"/>
                </a:solidFill>
                <a:latin typeface="+mj-ea"/>
              </a:rPr>
              <a:t>鄭宜婷 四技行流一乙  </a:t>
            </a:r>
            <a:r>
              <a:rPr lang="en-US" altLang="zh-TW" dirty="0" smtClean="0">
                <a:solidFill>
                  <a:schemeClr val="tx1"/>
                </a:solidFill>
                <a:latin typeface="+mj-ea"/>
              </a:rPr>
              <a:t>4A1D0095  </a:t>
            </a:r>
            <a:r>
              <a:rPr lang="zh-TW" altLang="en-US" dirty="0" smtClean="0">
                <a:solidFill>
                  <a:schemeClr val="tx1"/>
                </a:solidFill>
                <a:latin typeface="+mj-ea"/>
              </a:rPr>
              <a:t>黃筑 </a:t>
            </a:r>
          </a:p>
          <a:p>
            <a:pPr algn="l"/>
            <a:r>
              <a:rPr lang="zh-TW" altLang="en-US" dirty="0" smtClean="0">
                <a:solidFill>
                  <a:schemeClr val="tx1"/>
                </a:solidFill>
                <a:latin typeface="+mj-ea"/>
              </a:rPr>
              <a:t>四技多樂二乙  </a:t>
            </a:r>
            <a:r>
              <a:rPr lang="en-US" altLang="zh-TW" dirty="0" smtClean="0">
                <a:solidFill>
                  <a:schemeClr val="tx1"/>
                </a:solidFill>
                <a:latin typeface="+mj-ea"/>
              </a:rPr>
              <a:t>4A0K0096  </a:t>
            </a:r>
            <a:r>
              <a:rPr lang="zh-TW" altLang="en-US" dirty="0" smtClean="0">
                <a:solidFill>
                  <a:schemeClr val="tx1"/>
                </a:solidFill>
                <a:latin typeface="+mj-ea"/>
              </a:rPr>
              <a:t>紀盈如 四技多樂一乙  </a:t>
            </a:r>
            <a:r>
              <a:rPr lang="en-US" altLang="zh-TW" dirty="0" smtClean="0">
                <a:solidFill>
                  <a:schemeClr val="tx1"/>
                </a:solidFill>
                <a:latin typeface="+mj-ea"/>
              </a:rPr>
              <a:t>4A1K0093  </a:t>
            </a:r>
            <a:r>
              <a:rPr lang="zh-TW" altLang="en-US" dirty="0" smtClean="0">
                <a:solidFill>
                  <a:schemeClr val="tx1"/>
                </a:solidFill>
                <a:latin typeface="+mj-ea"/>
              </a:rPr>
              <a:t>侯景議 </a:t>
            </a:r>
          </a:p>
          <a:p>
            <a:pPr algn="l"/>
            <a:r>
              <a:rPr lang="zh-TW" altLang="en-US" dirty="0" smtClean="0">
                <a:solidFill>
                  <a:schemeClr val="tx1"/>
                </a:solidFill>
                <a:latin typeface="+mj-ea"/>
              </a:rPr>
              <a:t>四技國企二乙  </a:t>
            </a:r>
            <a:r>
              <a:rPr lang="en-US" altLang="zh-TW" dirty="0" smtClean="0">
                <a:solidFill>
                  <a:schemeClr val="tx1"/>
                </a:solidFill>
                <a:latin typeface="+mj-ea"/>
              </a:rPr>
              <a:t>4A060060  </a:t>
            </a:r>
            <a:r>
              <a:rPr lang="zh-TW" altLang="en-US" dirty="0" smtClean="0">
                <a:solidFill>
                  <a:schemeClr val="tx1"/>
                </a:solidFill>
                <a:latin typeface="+mj-ea"/>
              </a:rPr>
              <a:t>李紀均 四技國企二乙  </a:t>
            </a:r>
            <a:r>
              <a:rPr lang="en-US" altLang="zh-TW" dirty="0" smtClean="0">
                <a:solidFill>
                  <a:schemeClr val="tx1"/>
                </a:solidFill>
                <a:latin typeface="+mj-ea"/>
              </a:rPr>
              <a:t>4A060123  </a:t>
            </a:r>
            <a:r>
              <a:rPr lang="zh-TW" altLang="en-US" dirty="0" smtClean="0">
                <a:solidFill>
                  <a:schemeClr val="tx1"/>
                </a:solidFill>
                <a:latin typeface="+mj-ea"/>
              </a:rPr>
              <a:t>鄧雅如 </a:t>
            </a:r>
          </a:p>
          <a:p>
            <a:pPr algn="l"/>
            <a:r>
              <a:rPr lang="zh-TW" altLang="en-US" dirty="0" smtClean="0">
                <a:solidFill>
                  <a:schemeClr val="tx1"/>
                </a:solidFill>
                <a:latin typeface="+mj-ea"/>
              </a:rPr>
              <a:t>四技國企二乙  </a:t>
            </a:r>
            <a:r>
              <a:rPr lang="en-US" altLang="zh-TW" dirty="0" smtClean="0">
                <a:solidFill>
                  <a:schemeClr val="tx1"/>
                </a:solidFill>
                <a:latin typeface="+mj-ea"/>
              </a:rPr>
              <a:t>4A060118  </a:t>
            </a:r>
            <a:r>
              <a:rPr lang="zh-TW" altLang="en-US" dirty="0" smtClean="0">
                <a:solidFill>
                  <a:schemeClr val="tx1"/>
                </a:solidFill>
                <a:latin typeface="+mj-ea"/>
              </a:rPr>
              <a:t>蔡阡萍 四技科管三甲  </a:t>
            </a:r>
            <a:r>
              <a:rPr lang="en-US" altLang="zh-TW" dirty="0" smtClean="0">
                <a:solidFill>
                  <a:schemeClr val="tx1"/>
                </a:solidFill>
                <a:latin typeface="+mj-ea"/>
              </a:rPr>
              <a:t>49954050  </a:t>
            </a:r>
            <a:r>
              <a:rPr lang="zh-TW" altLang="en-US" dirty="0" smtClean="0">
                <a:solidFill>
                  <a:schemeClr val="tx1"/>
                </a:solidFill>
                <a:latin typeface="+mj-ea"/>
              </a:rPr>
              <a:t>黃鈺婷 </a:t>
            </a:r>
          </a:p>
          <a:p>
            <a:pPr algn="l"/>
            <a:r>
              <a:rPr lang="zh-TW" altLang="en-US" dirty="0" smtClean="0">
                <a:solidFill>
                  <a:schemeClr val="tx1"/>
                </a:solidFill>
                <a:latin typeface="+mj-ea"/>
              </a:rPr>
              <a:t>四技電商三甲  </a:t>
            </a:r>
            <a:r>
              <a:rPr lang="en-US" altLang="zh-TW" dirty="0" smtClean="0">
                <a:solidFill>
                  <a:schemeClr val="tx1"/>
                </a:solidFill>
                <a:latin typeface="+mj-ea"/>
              </a:rPr>
              <a:t>49955016  </a:t>
            </a:r>
            <a:r>
              <a:rPr lang="zh-TW" altLang="en-US" dirty="0" smtClean="0">
                <a:solidFill>
                  <a:schemeClr val="tx1"/>
                </a:solidFill>
                <a:latin typeface="+mj-ea"/>
              </a:rPr>
              <a:t>郭建廷 四技工管二甲  </a:t>
            </a:r>
            <a:r>
              <a:rPr lang="en-US" altLang="zh-TW" dirty="0" smtClean="0">
                <a:solidFill>
                  <a:schemeClr val="tx1"/>
                </a:solidFill>
                <a:latin typeface="+mj-ea"/>
              </a:rPr>
              <a:t>4A052902  </a:t>
            </a:r>
            <a:r>
              <a:rPr lang="zh-TW" altLang="en-US" dirty="0" smtClean="0">
                <a:solidFill>
                  <a:schemeClr val="tx1"/>
                </a:solidFill>
                <a:latin typeface="+mj-ea"/>
              </a:rPr>
              <a:t>鄭元堂</a:t>
            </a:r>
          </a:p>
          <a:p>
            <a:pPr algn="l"/>
            <a:endParaRPr lang="en-US" altLang="zh-TW" b="1" dirty="0" smtClean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4" name="圖片 3" descr="about_info_1.jpg"/>
          <p:cNvPicPr>
            <a:picLocks noChangeAspect="1"/>
          </p:cNvPicPr>
          <p:nvPr/>
        </p:nvPicPr>
        <p:blipFill>
          <a:blip r:embed="rId2"/>
          <a:srcRect l="7661" t="5485" r="11693" b="9532"/>
          <a:stretch>
            <a:fillRect/>
          </a:stretch>
        </p:blipFill>
        <p:spPr>
          <a:xfrm>
            <a:off x="3071802" y="1643050"/>
            <a:ext cx="2811428" cy="2952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圖片 4" descr="Mr_Men.jpe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00892" y="4786322"/>
            <a:ext cx="1872000" cy="1872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第五站 神農街</a:t>
            </a:r>
            <a:endParaRPr lang="zh-TW" altLang="en-US" dirty="0"/>
          </a:p>
        </p:txBody>
      </p:sp>
      <p:pic>
        <p:nvPicPr>
          <p:cNvPr id="4" name="內容版面配置區 3" descr="20121209_13043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57290" y="1428736"/>
            <a:ext cx="2835000" cy="37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矩形 4"/>
          <p:cNvSpPr/>
          <p:nvPr/>
        </p:nvSpPr>
        <p:spPr>
          <a:xfrm>
            <a:off x="1071538" y="5715016"/>
            <a:ext cx="69294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 dirty="0"/>
              <a:t>北勢街</a:t>
            </a:r>
            <a:r>
              <a:rPr lang="en-US" b="1" dirty="0"/>
              <a:t>(</a:t>
            </a:r>
            <a:r>
              <a:rPr lang="zh-TW" altLang="en-US" b="1" dirty="0"/>
              <a:t>神農街</a:t>
            </a:r>
            <a:r>
              <a:rPr lang="en-US" b="1" dirty="0"/>
              <a:t>)</a:t>
            </a:r>
            <a:r>
              <a:rPr lang="zh-TW" altLang="en-US" b="1" dirty="0"/>
              <a:t>的入口處，碑上有些斑駁</a:t>
            </a:r>
            <a:r>
              <a:rPr lang="zh-TW" altLang="en-US" b="1" dirty="0" smtClean="0"/>
              <a:t>。地上還有一些刻字。</a:t>
            </a:r>
            <a:endParaRPr lang="zh-TW" altLang="en-US" b="1" dirty="0"/>
          </a:p>
        </p:txBody>
      </p:sp>
      <p:pic>
        <p:nvPicPr>
          <p:cNvPr id="6" name="圖片 5" descr="20121209_13174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628" y="1357298"/>
            <a:ext cx="2862000" cy="381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神農街</a:t>
            </a:r>
            <a:endParaRPr lang="zh-TW" altLang="en-US" dirty="0"/>
          </a:p>
        </p:txBody>
      </p:sp>
      <p:pic>
        <p:nvPicPr>
          <p:cNvPr id="4" name="內容版面配置區 3" descr="20121209_1305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143240" y="1428736"/>
            <a:ext cx="2970000" cy="39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矩形 4"/>
          <p:cNvSpPr/>
          <p:nvPr/>
        </p:nvSpPr>
        <p:spPr>
          <a:xfrm>
            <a:off x="1071538" y="5643578"/>
            <a:ext cx="70723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 dirty="0"/>
              <a:t>舊商店街的門口招牌，這間店面就是永川師父的工作室，古色古香的老屋彷彿讓人回到神農街繁隆的時代。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神農街</a:t>
            </a:r>
            <a:r>
              <a:rPr lang="en-US" altLang="zh-TW" dirty="0" smtClean="0"/>
              <a:t>-</a:t>
            </a:r>
            <a:r>
              <a:rPr lang="zh-TW" altLang="en-US" dirty="0" smtClean="0"/>
              <a:t>金華府</a:t>
            </a:r>
            <a:endParaRPr lang="zh-TW" altLang="en-US" dirty="0"/>
          </a:p>
        </p:txBody>
      </p:sp>
      <p:pic>
        <p:nvPicPr>
          <p:cNvPr id="4" name="內容版面配置區 3" descr="20121209_13074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71802" y="1428736"/>
            <a:ext cx="2970000" cy="39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矩形 4"/>
          <p:cNvSpPr/>
          <p:nvPr/>
        </p:nvSpPr>
        <p:spPr>
          <a:xfrm>
            <a:off x="1000100" y="5500702"/>
            <a:ext cx="70723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 dirty="0"/>
              <a:t>金華府位於神農街的中間，建造於道光十年，是許姓碼頭工人所建，為許姓族人的宗廟，主祀關公，清同治以後慢慢從以民屋奉祀變成正式的廟宇，為「五條港區」五大族群許姓的守護廟。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神農街</a:t>
            </a:r>
            <a:endParaRPr lang="zh-TW" altLang="en-US" dirty="0"/>
          </a:p>
        </p:txBody>
      </p:sp>
      <p:pic>
        <p:nvPicPr>
          <p:cNvPr id="4" name="內容版面配置區 3" descr="20121209_13114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71604" y="1428736"/>
            <a:ext cx="2700000" cy="36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圖片 4" descr="20121209_13134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3504" y="1428736"/>
            <a:ext cx="2700000" cy="36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矩形 5"/>
          <p:cNvSpPr/>
          <p:nvPr/>
        </p:nvSpPr>
        <p:spPr>
          <a:xfrm>
            <a:off x="1214414" y="5143512"/>
            <a:ext cx="70009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 dirty="0"/>
              <a:t>這是位在神農街較後面的路段，是一間很有特色的酒吧，垃圾桶上方的入場規則寫著「不准喝太少、不准輕聲細語、不准打領帶、不准穿皮鞋」令人想進去一探究竟</a:t>
            </a:r>
            <a:r>
              <a:rPr lang="zh-TW" altLang="en-US" b="1" dirty="0" smtClean="0"/>
              <a:t>。</a:t>
            </a:r>
            <a:r>
              <a:rPr lang="zh-TW" altLang="en-US" b="1" dirty="0"/>
              <a:t>這也是一間小酒吧，門上的玻璃非常可愛，看起來還比較像是走溫馨路線的咖啡廳。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海安路、神農街  </a:t>
            </a:r>
            <a:endParaRPr lang="zh-TW" altLang="en-US" dirty="0"/>
          </a:p>
        </p:txBody>
      </p:sp>
      <p:sp>
        <p:nvSpPr>
          <p:cNvPr id="7" name="矩形 6"/>
          <p:cNvSpPr/>
          <p:nvPr/>
        </p:nvSpPr>
        <p:spPr>
          <a:xfrm>
            <a:off x="1000100" y="5429264"/>
            <a:ext cx="72866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 dirty="0" smtClean="0"/>
              <a:t>我們晚上十一點多去的，海安路的裝置藝術及夜晚的神農街</a:t>
            </a:r>
            <a:r>
              <a:rPr lang="zh-TW" altLang="en-US" b="1" dirty="0"/>
              <a:t>很漂亮，很</a:t>
            </a:r>
            <a:r>
              <a:rPr lang="zh-TW" altLang="en-US" b="1" dirty="0" smtClean="0"/>
              <a:t>安靜，附近還有很多美食，適合全家大小、情侶、三五好友一同</a:t>
            </a:r>
            <a:r>
              <a:rPr lang="zh-TW" altLang="en-US" b="1" dirty="0"/>
              <a:t>前往</a:t>
            </a:r>
            <a:r>
              <a:rPr lang="zh-TW" altLang="en-US" b="1" dirty="0" smtClean="0"/>
              <a:t>。</a:t>
            </a:r>
            <a:endParaRPr lang="zh-TW" altLang="en-US" b="1" dirty="0"/>
          </a:p>
        </p:txBody>
      </p:sp>
      <p:pic>
        <p:nvPicPr>
          <p:cNvPr id="6" name="圖片 5" descr="IMAG097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56174" y="1285860"/>
            <a:ext cx="3831653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圖片 4" descr="IMAG094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57752" y="3071810"/>
            <a:ext cx="3831653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內容版面配置區 3" descr="IMAG0921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642910" y="3071810"/>
            <a:ext cx="3831653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心得感想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600" b="1" dirty="0" smtClean="0"/>
              <a:t>在夜晚走進「神農街」，古老的街屋讓人像是踏進時光隧道，街上除了私人的住宅外，也有許多藝術創作者的工作室，讓這條街添加了不少文藝氣息，神農街可說是越夜越美麗，與一群好友在這條獨具特色的街上散步，途中有很多吸引人的店家，突然發覺台南真的是古色古香，在這科技如此發展的時代，竟然還保留著古城市的歷史環境，更保存了當時府城港口老舊街道的意象，走到街尾有一間「藥王廟」主祀神農大帝，也是北勢街遂易名為神農街。</a:t>
            </a:r>
          </a:p>
          <a:p>
            <a:endParaRPr lang="zh-TW" altLang="en-US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工作分配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400" dirty="0" smtClean="0"/>
              <a:t>拍照</a:t>
            </a:r>
            <a:r>
              <a:rPr lang="en-US" altLang="zh-TW" sz="2400" dirty="0" smtClean="0"/>
              <a:t>: </a:t>
            </a:r>
            <a:r>
              <a:rPr lang="zh-TW" altLang="en-US" sz="2400" dirty="0" smtClean="0"/>
              <a:t> 鄧雅如</a:t>
            </a:r>
            <a:r>
              <a:rPr lang="zh-TW" altLang="en-US" sz="2400" dirty="0" smtClean="0"/>
              <a:t>、李紀</a:t>
            </a:r>
            <a:r>
              <a:rPr lang="zh-TW" altLang="en-US" sz="2400" dirty="0" smtClean="0"/>
              <a:t>均</a:t>
            </a:r>
            <a:endParaRPr lang="en-US" altLang="zh-TW" sz="2400" dirty="0" smtClean="0"/>
          </a:p>
          <a:p>
            <a:r>
              <a:rPr lang="zh-TW" altLang="en-US" sz="2400" dirty="0" smtClean="0"/>
              <a:t>心得</a:t>
            </a:r>
            <a:r>
              <a:rPr lang="en-US" altLang="zh-TW" sz="2400" dirty="0" smtClean="0"/>
              <a:t>:</a:t>
            </a:r>
            <a:r>
              <a:rPr lang="zh-TW" altLang="en-US" sz="2400" dirty="0" smtClean="0"/>
              <a:t>  李</a:t>
            </a:r>
            <a:r>
              <a:rPr lang="zh-TW" altLang="en-US" sz="2400" dirty="0" smtClean="0"/>
              <a:t>紀均、鄧雅如</a:t>
            </a:r>
            <a:endParaRPr lang="en-US" altLang="zh-TW" sz="2400" dirty="0" smtClean="0"/>
          </a:p>
          <a:p>
            <a:r>
              <a:rPr lang="en-US" altLang="zh-TW" sz="2400" dirty="0" smtClean="0"/>
              <a:t>PPT</a:t>
            </a:r>
            <a:r>
              <a:rPr lang="zh-TW" altLang="en-US" sz="2400" dirty="0" smtClean="0"/>
              <a:t> </a:t>
            </a:r>
            <a:r>
              <a:rPr lang="en-US" altLang="zh-TW" sz="2400" dirty="0" smtClean="0"/>
              <a:t>:</a:t>
            </a:r>
            <a:r>
              <a:rPr lang="zh-TW" altLang="en-US" sz="2400" dirty="0" smtClean="0"/>
              <a:t>   蔡</a:t>
            </a:r>
            <a:r>
              <a:rPr lang="zh-TW" altLang="en-US" sz="2400" dirty="0" smtClean="0"/>
              <a:t>阡萍</a:t>
            </a:r>
            <a:endParaRPr lang="en-US" altLang="zh-TW" sz="2400" dirty="0" smtClean="0"/>
          </a:p>
          <a:p>
            <a:r>
              <a:rPr lang="zh-TW" altLang="en-US" sz="2400" dirty="0" smtClean="0"/>
              <a:t>資料來源</a:t>
            </a:r>
            <a:r>
              <a:rPr lang="en-US" altLang="zh-TW" sz="2400" dirty="0" smtClean="0"/>
              <a:t>:</a:t>
            </a:r>
            <a:r>
              <a:rPr lang="zh-TW" altLang="en-US" sz="2400" dirty="0" smtClean="0">
                <a:solidFill>
                  <a:schemeClr val="bg2">
                    <a:lumMod val="50000"/>
                  </a:schemeClr>
                </a:solidFill>
                <a:hlinkClick r:id="rId2"/>
              </a:rPr>
              <a:t>五條港文化</a:t>
            </a:r>
            <a:r>
              <a:rPr lang="zh-TW" altLang="en-US" sz="2400" dirty="0" smtClean="0">
                <a:solidFill>
                  <a:schemeClr val="bg2">
                    <a:lumMod val="50000"/>
                  </a:schemeClr>
                </a:solidFill>
                <a:hlinkClick r:id="rId2"/>
              </a:rPr>
              <a:t>園區</a:t>
            </a:r>
            <a:r>
              <a:rPr lang="zh-TW" altLang="en-US" sz="2400" dirty="0" smtClean="0">
                <a:solidFill>
                  <a:srgbClr val="00B050"/>
                </a:solidFill>
              </a:rPr>
              <a:t>、李紀均、鄧雅如</a:t>
            </a:r>
            <a:endParaRPr lang="zh-TW" altLang="en-US" sz="2400" dirty="0">
              <a:solidFill>
                <a:srgbClr val="00B050"/>
              </a:solidFill>
            </a:endParaRPr>
          </a:p>
        </p:txBody>
      </p:sp>
      <p:pic>
        <p:nvPicPr>
          <p:cNvPr id="4" name="圖片 3" descr="home-char-bg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7000" y="3500438"/>
            <a:ext cx="5850000" cy="2700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28596" y="1071546"/>
            <a:ext cx="8229600" cy="1143000"/>
          </a:xfrm>
        </p:spPr>
        <p:txBody>
          <a:bodyPr/>
          <a:lstStyle/>
          <a:p>
            <a:r>
              <a:rPr lang="zh-TW" altLang="en-US" sz="8000" dirty="0" smtClean="0"/>
              <a:t>謝謝大家</a:t>
            </a:r>
            <a:endParaRPr lang="zh-TW" altLang="en-US" sz="8000" dirty="0"/>
          </a:p>
        </p:txBody>
      </p:sp>
      <p:pic>
        <p:nvPicPr>
          <p:cNvPr id="4" name="內容版面配置區 3" descr="MrMenShow-LittleMiss.jpg"/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FDFDFF"/>
              </a:clrFrom>
              <a:clrTo>
                <a:srgbClr val="FDFD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48000" y="2819400"/>
            <a:ext cx="3048000" cy="228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目錄</a:t>
            </a:r>
            <a:r>
              <a:rPr lang="en-US" altLang="zh-TW" dirty="0" smtClean="0"/>
              <a:t>-</a:t>
            </a:r>
            <a:r>
              <a:rPr lang="zh-TW" altLang="en-US" dirty="0" smtClean="0"/>
              <a:t>五條港之旅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800" b="1" dirty="0" smtClean="0"/>
              <a:t>五條港文化園區地圖</a:t>
            </a:r>
            <a:endParaRPr lang="en-US" altLang="zh-TW" sz="2800" b="1" dirty="0" smtClean="0"/>
          </a:p>
          <a:p>
            <a:r>
              <a:rPr lang="zh-TW" altLang="en-US" sz="2800" b="1" dirty="0" smtClean="0"/>
              <a:t>五條港介紹</a:t>
            </a:r>
            <a:endParaRPr lang="en-US" altLang="zh-TW" sz="2800" b="1" dirty="0" smtClean="0"/>
          </a:p>
          <a:p>
            <a:r>
              <a:rPr lang="zh-TW" altLang="en-US" sz="2800" b="1" dirty="0" smtClean="0"/>
              <a:t>第一站 水仙宮市場</a:t>
            </a:r>
            <a:endParaRPr lang="en-US" altLang="zh-TW" sz="2800" b="1" dirty="0" smtClean="0"/>
          </a:p>
          <a:p>
            <a:r>
              <a:rPr lang="zh-TW" altLang="en-US" sz="2800" b="1" dirty="0" smtClean="0"/>
              <a:t>第二站 西羅殿</a:t>
            </a:r>
            <a:endParaRPr lang="en-US" altLang="zh-TW" sz="2800" b="1" dirty="0" smtClean="0"/>
          </a:p>
          <a:p>
            <a:r>
              <a:rPr lang="zh-TW" altLang="en-US" sz="2800" b="1" dirty="0" smtClean="0"/>
              <a:t>第三站 風神廟</a:t>
            </a:r>
            <a:endParaRPr lang="en-US" altLang="zh-TW" sz="2800" b="1" dirty="0" smtClean="0"/>
          </a:p>
          <a:p>
            <a:r>
              <a:rPr lang="zh-TW" altLang="en-US" sz="2800" b="1" dirty="0" smtClean="0"/>
              <a:t>第四站 海安路</a:t>
            </a:r>
            <a:endParaRPr lang="en-US" altLang="zh-TW" sz="2800" b="1" dirty="0" smtClean="0"/>
          </a:p>
          <a:p>
            <a:r>
              <a:rPr lang="zh-TW" altLang="en-US" sz="2800" b="1" dirty="0" smtClean="0"/>
              <a:t>第五站 神農街</a:t>
            </a:r>
            <a:endParaRPr lang="en-US" altLang="zh-TW" sz="2800" b="1" dirty="0" smtClean="0"/>
          </a:p>
          <a:p>
            <a:r>
              <a:rPr lang="zh-TW" altLang="en-US" sz="2800" b="1" dirty="0" smtClean="0"/>
              <a:t>心得</a:t>
            </a:r>
            <a:r>
              <a:rPr lang="zh-TW" altLang="en-US" sz="2800" b="1" dirty="0" smtClean="0"/>
              <a:t>感想</a:t>
            </a:r>
            <a:endParaRPr lang="en-US" altLang="zh-TW" sz="2800" b="1" dirty="0" smtClean="0"/>
          </a:p>
          <a:p>
            <a:r>
              <a:rPr lang="zh-TW" altLang="en-US" sz="2800" b="1" dirty="0" smtClean="0"/>
              <a:t>工作分配</a:t>
            </a:r>
            <a:endParaRPr lang="zh-TW" altLang="en-US" sz="2800" b="1" dirty="0"/>
          </a:p>
        </p:txBody>
      </p:sp>
      <p:pic>
        <p:nvPicPr>
          <p:cNvPr id="4" name="圖片 3" descr="Chorion Little Miss Sunshine-edit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29256" y="4071942"/>
            <a:ext cx="2705670" cy="226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五條港文化園區地圖</a:t>
            </a:r>
            <a:endParaRPr lang="zh-TW" altLang="en-US" dirty="0"/>
          </a:p>
        </p:txBody>
      </p:sp>
      <p:pic>
        <p:nvPicPr>
          <p:cNvPr id="6" name="內容版面配置區 5" descr="one_day_pic(1).jpg"/>
          <p:cNvPicPr>
            <a:picLocks noGrp="1" noChangeAspect="1"/>
          </p:cNvPicPr>
          <p:nvPr>
            <p:ph idx="1"/>
          </p:nvPr>
        </p:nvPicPr>
        <p:blipFill>
          <a:blip r:embed="rId2"/>
          <a:srcRect r="1317" b="20354"/>
          <a:stretch>
            <a:fillRect/>
          </a:stretch>
        </p:blipFill>
        <p:spPr>
          <a:xfrm>
            <a:off x="189764" y="1928802"/>
            <a:ext cx="8764472" cy="4536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橢圓 6"/>
          <p:cNvSpPr/>
          <p:nvPr/>
        </p:nvSpPr>
        <p:spPr>
          <a:xfrm>
            <a:off x="6143636" y="5000636"/>
            <a:ext cx="1143008" cy="642942"/>
          </a:xfrm>
          <a:prstGeom prst="ellipse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橢圓 7"/>
          <p:cNvSpPr/>
          <p:nvPr/>
        </p:nvSpPr>
        <p:spPr>
          <a:xfrm>
            <a:off x="4786314" y="4357694"/>
            <a:ext cx="1143008" cy="642942"/>
          </a:xfrm>
          <a:prstGeom prst="ellipse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橢圓 9"/>
          <p:cNvSpPr/>
          <p:nvPr/>
        </p:nvSpPr>
        <p:spPr>
          <a:xfrm>
            <a:off x="4286248" y="4857760"/>
            <a:ext cx="1143008" cy="642942"/>
          </a:xfrm>
          <a:prstGeom prst="ellipse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向右箭號 8"/>
          <p:cNvSpPr/>
          <p:nvPr/>
        </p:nvSpPr>
        <p:spPr>
          <a:xfrm flipH="1">
            <a:off x="5357818" y="5214950"/>
            <a:ext cx="785818" cy="28575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向右箭號 10"/>
          <p:cNvSpPr/>
          <p:nvPr/>
        </p:nvSpPr>
        <p:spPr>
          <a:xfrm rot="19946595">
            <a:off x="4500562" y="4572008"/>
            <a:ext cx="428628" cy="357190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五條港介紹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800" b="1" dirty="0" smtClean="0"/>
              <a:t>五條港是指</a:t>
            </a:r>
            <a:r>
              <a:rPr lang="zh-TW" altLang="en-US" sz="2800" b="1" dirty="0" smtClean="0">
                <a:solidFill>
                  <a:srgbClr val="FFFF00"/>
                </a:solidFill>
              </a:rPr>
              <a:t>安海港、南河港、南勢港、佛頭港、新港墘港</a:t>
            </a:r>
            <a:r>
              <a:rPr lang="zh-TW" altLang="en-US" sz="2800" b="1" dirty="0" smtClean="0"/>
              <a:t>這五條港街。今日所謂的五條港區，範圍是從西門路兩旁至金華路，至成功路，至民生路之範圍。</a:t>
            </a:r>
            <a:endParaRPr lang="en-US" altLang="zh-TW" sz="2800" b="1" dirty="0" smtClean="0"/>
          </a:p>
          <a:p>
            <a:r>
              <a:rPr lang="zh-TW" altLang="en-US" sz="2800" b="1" dirty="0" smtClean="0"/>
              <a:t>雖經時代的變遷，在傳統與現代間尋求創新突破，維持古風於不變。穿梭於</a:t>
            </a:r>
            <a:r>
              <a:rPr lang="zh-TW" altLang="en-US" sz="2800" b="1" dirty="0" smtClean="0">
                <a:solidFill>
                  <a:srgbClr val="00B050"/>
                </a:solidFill>
              </a:rPr>
              <a:t>神農街、國華街、水仙宮、長樂市場、永樂市場</a:t>
            </a:r>
            <a:r>
              <a:rPr lang="zh-TW" altLang="en-US" sz="2800" b="1" dirty="0" smtClean="0"/>
              <a:t>等老街巷弄，更能體會府城昔日的繁華煙雲。</a:t>
            </a:r>
            <a:endParaRPr lang="zh-TW" altLang="en-US" sz="28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第一站 水仙宮市場</a:t>
            </a:r>
            <a:endParaRPr lang="zh-TW" altLang="en-US" dirty="0"/>
          </a:p>
        </p:txBody>
      </p:sp>
      <p:pic>
        <p:nvPicPr>
          <p:cNvPr id="4" name="內容版面配置區 3" descr="20121209_13460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13988" b="12817"/>
          <a:stretch>
            <a:fillRect/>
          </a:stretch>
        </p:blipFill>
        <p:spPr>
          <a:xfrm>
            <a:off x="714348" y="1500174"/>
            <a:ext cx="3294000" cy="321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矩形 4"/>
          <p:cNvSpPr/>
          <p:nvPr/>
        </p:nvSpPr>
        <p:spPr>
          <a:xfrm>
            <a:off x="785786" y="5143512"/>
            <a:ext cx="76438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 dirty="0"/>
              <a:t>這裡是水仙宮市場，假日人潮眾多，裡面的規劃井然有序，它比一般的傳統市場還要乾淨</a:t>
            </a:r>
            <a:r>
              <a:rPr lang="zh-TW" altLang="en-US" b="1" dirty="0" smtClean="0"/>
              <a:t>。</a:t>
            </a:r>
            <a:r>
              <a:rPr lang="zh-TW" altLang="en-US" b="1" dirty="0"/>
              <a:t>水仙宮就在水仙宮市場裡面，廟裡主祀水仙尊王，</a:t>
            </a:r>
            <a:r>
              <a:rPr lang="en-US" b="1" dirty="0"/>
              <a:t>"</a:t>
            </a:r>
            <a:r>
              <a:rPr lang="zh-TW" altLang="en-US" b="1" dirty="0">
                <a:solidFill>
                  <a:srgbClr val="FFFF00"/>
                </a:solidFill>
              </a:rPr>
              <a:t>水仙宮外盡成途，滄海揚塵信不誣</a:t>
            </a:r>
            <a:r>
              <a:rPr lang="en-US" b="1" dirty="0"/>
              <a:t>"</a:t>
            </a:r>
            <a:r>
              <a:rPr lang="zh-TW" altLang="en-US" b="1" dirty="0"/>
              <a:t>，道盡了水仙宮見證五條港興衰的滄桑歷史，也奠定了它在府城西區發展史上不可動搖的地位。</a:t>
            </a:r>
          </a:p>
        </p:txBody>
      </p:sp>
      <p:pic>
        <p:nvPicPr>
          <p:cNvPr id="6" name="圖片 5" descr="20121209_134830.jpg"/>
          <p:cNvPicPr>
            <a:picLocks noChangeAspect="1"/>
          </p:cNvPicPr>
          <p:nvPr/>
        </p:nvPicPr>
        <p:blipFill>
          <a:blip r:embed="rId3" cstate="print"/>
          <a:srcRect r="238" b="26806"/>
          <a:stretch>
            <a:fillRect/>
          </a:stretch>
        </p:blipFill>
        <p:spPr>
          <a:xfrm>
            <a:off x="5143504" y="1500174"/>
            <a:ext cx="3286148" cy="321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第二站 西羅殿</a:t>
            </a:r>
            <a:endParaRPr lang="zh-TW" altLang="en-US" dirty="0"/>
          </a:p>
        </p:txBody>
      </p:sp>
      <p:pic>
        <p:nvPicPr>
          <p:cNvPr id="4" name="內容版面配置區 3" descr="20121209_13291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b="26512"/>
          <a:stretch>
            <a:fillRect/>
          </a:stretch>
        </p:blipFill>
        <p:spPr>
          <a:xfrm>
            <a:off x="2857488" y="1500174"/>
            <a:ext cx="3543300" cy="34718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矩形 4"/>
          <p:cNvSpPr/>
          <p:nvPr/>
        </p:nvSpPr>
        <p:spPr>
          <a:xfrm>
            <a:off x="714348" y="5286388"/>
            <a:ext cx="77153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 dirty="0"/>
              <a:t>西羅殿，離風神廟只有一小條馬路的距離，西羅殿位處於南河港，原本是郭姓碼頭工人的家廟，雍正年間才開始興建西羅殿，其中裡面祀奉的廣澤尊王是泉州的守護神，在南台灣有眾多粉絲，也據說「</a:t>
            </a:r>
            <a:r>
              <a:rPr lang="zh-TW" altLang="en-US" b="1" dirty="0">
                <a:solidFill>
                  <a:srgbClr val="FFFF00"/>
                </a:solidFill>
              </a:rPr>
              <a:t>作十六歲</a:t>
            </a:r>
            <a:r>
              <a:rPr lang="zh-TW" altLang="en-US" b="1" dirty="0"/>
              <a:t>」的習俗也是源自此。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第三站 風神廟</a:t>
            </a:r>
            <a:endParaRPr lang="zh-TW" altLang="en-US" dirty="0"/>
          </a:p>
        </p:txBody>
      </p:sp>
      <p:pic>
        <p:nvPicPr>
          <p:cNvPr id="4" name="內容版面配置區 3" descr="20121209_13275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b="35584"/>
          <a:stretch>
            <a:fillRect/>
          </a:stretch>
        </p:blipFill>
        <p:spPr>
          <a:xfrm>
            <a:off x="857224" y="1571612"/>
            <a:ext cx="3543300" cy="30432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圖片 4" descr="20121209_13282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4876" y="1714488"/>
            <a:ext cx="3696000" cy="277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矩形 5"/>
          <p:cNvSpPr/>
          <p:nvPr/>
        </p:nvSpPr>
        <p:spPr>
          <a:xfrm>
            <a:off x="714348" y="4857760"/>
            <a:ext cx="764386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 dirty="0" smtClean="0"/>
              <a:t>位</a:t>
            </a:r>
            <a:r>
              <a:rPr lang="zh-TW" altLang="en-US" b="1" dirty="0"/>
              <a:t>在民權路上的風神廟，在</a:t>
            </a:r>
            <a:r>
              <a:rPr lang="en-US" b="1" dirty="0"/>
              <a:t>1739</a:t>
            </a:r>
            <a:r>
              <a:rPr lang="zh-TW" altLang="en-US" b="1" dirty="0"/>
              <a:t>年建造完成，是全台唯一一間主祀風神的</a:t>
            </a:r>
            <a:r>
              <a:rPr lang="zh-TW" altLang="en-US" b="1" dirty="0" smtClean="0"/>
              <a:t>廟宇，是</a:t>
            </a:r>
            <a:r>
              <a:rPr lang="zh-TW" altLang="en-US" b="1" dirty="0">
                <a:solidFill>
                  <a:srgbClr val="FFFF00"/>
                </a:solidFill>
              </a:rPr>
              <a:t>三級</a:t>
            </a:r>
            <a:r>
              <a:rPr lang="zh-TW" altLang="en-US" b="1" dirty="0" smtClean="0">
                <a:solidFill>
                  <a:srgbClr val="FFFF00"/>
                </a:solidFill>
              </a:rPr>
              <a:t>古蹟</a:t>
            </a:r>
            <a:r>
              <a:rPr lang="zh-TW" altLang="en-US" b="1" dirty="0" smtClean="0"/>
              <a:t>。</a:t>
            </a:r>
            <a:r>
              <a:rPr lang="zh-TW" altLang="en-US" b="1" dirty="0"/>
              <a:t>風神廟外的接官亭殘留的石坊，接官亭以前是清代從大陸來台上任官員從海運轉河運最後上岸之處，並在旁邊立了一座接官亭牌坊，牌坊的左右邊各有一座鐘鼓樓石庭，以壯迎接觀之勢。</a:t>
            </a:r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第四站 海安路</a:t>
            </a:r>
            <a:endParaRPr lang="zh-TW" altLang="en-US" dirty="0"/>
          </a:p>
        </p:txBody>
      </p:sp>
      <p:pic>
        <p:nvPicPr>
          <p:cNvPr id="4" name="內容版面配置區 3" descr="20121209_1258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85786" y="1428736"/>
            <a:ext cx="2754000" cy="367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圖片 6" descr="IMAG0948.jpg"/>
          <p:cNvPicPr>
            <a:picLocks noChangeAspect="1"/>
          </p:cNvPicPr>
          <p:nvPr/>
        </p:nvPicPr>
        <p:blipFill>
          <a:blip r:embed="rId3" cstate="print"/>
          <a:srcRect l="4195" r="13305"/>
          <a:stretch>
            <a:fillRect/>
          </a:stretch>
        </p:blipFill>
        <p:spPr>
          <a:xfrm>
            <a:off x="4214810" y="1643050"/>
            <a:ext cx="4214842" cy="28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714348" y="5500702"/>
            <a:ext cx="771530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新細明體" pitchFamily="18" charset="-120"/>
                <a:cs typeface="Times New Roman" pitchFamily="18" charset="0"/>
              </a:rPr>
              <a:t>海安路上的藝術造街，恰巧在公車站牌附近，讓人在等公車時可以欣賞，可以想像在傍晚時會有多麼美麗。</a:t>
            </a:r>
            <a:r>
              <a:rPr kumimoji="1" lang="zh-TW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新細明體" pitchFamily="18" charset="-120"/>
                <a:cs typeface="Times New Roman" pitchFamily="18" charset="0"/>
              </a:rPr>
              <a:t>白天和晚上的感覺很不一樣。</a:t>
            </a:r>
            <a:endParaRPr kumimoji="1" lang="zh-TW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海安路</a:t>
            </a:r>
            <a:endParaRPr lang="zh-TW" altLang="en-US" dirty="0"/>
          </a:p>
        </p:txBody>
      </p:sp>
      <p:pic>
        <p:nvPicPr>
          <p:cNvPr id="4" name="內容版面配置區 3" descr="20121209_13035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72000" y="1428736"/>
            <a:ext cx="4800000" cy="36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矩形 4"/>
          <p:cNvSpPr/>
          <p:nvPr/>
        </p:nvSpPr>
        <p:spPr>
          <a:xfrm>
            <a:off x="857224" y="5357826"/>
            <a:ext cx="750099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 dirty="0"/>
              <a:t>在海安路轉往神農街的路口老房子磚牆壁上，刻劃著老師傅「王永川」做神轎的身像，王師父做神轎有六十多年了，曾得過薪傳獎，這間老房子就是他的工作室。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行雲流水">
  <a:themeElements>
    <a:clrScheme name="行雲流水">
      <a:dk1>
        <a:sysClr val="windowText" lastClr="000000"/>
      </a:dk1>
      <a:lt1>
        <a:sysClr val="window" lastClr="FFFFFF"/>
      </a:lt1>
      <a:dk2>
        <a:srgbClr val="411401"/>
      </a:dk2>
      <a:lt2>
        <a:srgbClr val="FFE6E6"/>
      </a:lt2>
      <a:accent1>
        <a:srgbClr val="A24A48"/>
      </a:accent1>
      <a:accent2>
        <a:srgbClr val="B2935C"/>
      </a:accent2>
      <a:accent3>
        <a:srgbClr val="6A9A9A"/>
      </a:accent3>
      <a:accent4>
        <a:srgbClr val="B2B787"/>
      </a:accent4>
      <a:accent5>
        <a:srgbClr val="91644B"/>
      </a:accent5>
      <a:accent6>
        <a:srgbClr val="654A76"/>
      </a:accent6>
      <a:hlink>
        <a:srgbClr val="00A800"/>
      </a:hlink>
      <a:folHlink>
        <a:srgbClr val="FF00FF"/>
      </a:folHlink>
    </a:clrScheme>
    <a:fontScheme name="行雲流水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华文行楷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alibri"/>
        <a:ea typeface=""/>
        <a:cs typeface=""/>
        <a:font script="Jpan" typeface="ＭＳ Ｐ明朝"/>
        <a:font script="Hang" typeface="HY견명조"/>
        <a:font script="Hans" typeface="华文行楷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行雲流水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  <a:satMod val="130000"/>
              </a:schemeClr>
            </a:gs>
            <a:gs pos="50000">
              <a:schemeClr val="phClr">
                <a:tint val="45000"/>
                <a:satMod val="220000"/>
              </a:schemeClr>
            </a:gs>
            <a:gs pos="100000">
              <a:schemeClr val="phClr">
                <a:tint val="90000"/>
                <a:satMod val="13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100000"/>
                <a:shade val="90000"/>
                <a:hueMod val="100000"/>
                <a:satMod val="200000"/>
              </a:schemeClr>
            </a:gs>
            <a:gs pos="50000">
              <a:schemeClr val="phClr">
                <a:tint val="100000"/>
                <a:shade val="60000"/>
                <a:hueMod val="100000"/>
                <a:satMod val="180000"/>
              </a:schemeClr>
            </a:gs>
            <a:gs pos="100000">
              <a:schemeClr val="phClr">
                <a:tint val="100000"/>
                <a:shade val="90000"/>
                <a:hueMod val="100000"/>
                <a:satMod val="2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glow rad="50600">
              <a:schemeClr val="phClr">
                <a:alpha val="40000"/>
              </a:schemeClr>
            </a:glow>
          </a:effectLst>
        </a:effectStyle>
        <a:effectStyle>
          <a:effectLst>
            <a:glow rad="101600">
              <a:schemeClr val="phClr">
                <a:alpha val="60000"/>
              </a:schemeClr>
            </a:glow>
          </a:effectLst>
          <a:scene3d>
            <a:camera prst="isometricLeftDown" fov="0">
              <a:rot lat="0" lon="0" rev="0"/>
            </a:camera>
            <a:lightRig rig="harsh" dir="tl">
              <a:rot lat="0" lon="0" rev="14280000"/>
            </a:lightRig>
          </a:scene3d>
          <a:sp3d prstMaterial="flat">
            <a:bevelT w="38100" h="50800" prst="softRound"/>
          </a:sp3d>
        </a:effectStyle>
        <a:effectStyle>
          <a:effectLst>
            <a:glow>
              <a:schemeClr val="phClr"/>
            </a:glow>
          </a:effectLst>
          <a:scene3d>
            <a:camera prst="isometricLeftDown">
              <a:rot lat="0" lon="0" rev="0"/>
            </a:camera>
            <a:lightRig rig="harsh" dir="tl">
              <a:rot lat="0" lon="0" rev="14280000"/>
            </a:lightRig>
          </a:scene3d>
          <a:sp3d extrusionH="63500" contourW="38100" prstMaterial="flat">
            <a:bevelT w="50800" h="63500" prst="softRound"/>
            <a:contourClr>
              <a:schemeClr val="phClr">
                <a:tint val="5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hueMod val="100000"/>
                <a:satMod val="300000"/>
              </a:schemeClr>
            </a:gs>
            <a:gs pos="72000">
              <a:schemeClr val="phClr">
                <a:tint val="100000"/>
                <a:shade val="100000"/>
                <a:hueMod val="100000"/>
                <a:satMod val="100000"/>
              </a:schemeClr>
            </a:gs>
            <a:gs pos="81000">
              <a:schemeClr val="phClr">
                <a:tint val="98000"/>
                <a:shade val="100000"/>
                <a:hueMod val="100000"/>
                <a:satMod val="150000"/>
              </a:schemeClr>
            </a:gs>
            <a:gs pos="100000">
              <a:schemeClr val="phClr">
                <a:tint val="100000"/>
                <a:shade val="100000"/>
                <a:hueMod val="100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39000"/>
                <a:hueMod val="100000"/>
                <a:satMod val="150000"/>
              </a:schemeClr>
              <a:schemeClr val="phClr">
                <a:tint val="90000"/>
                <a:shade val="100000"/>
                <a:hueMod val="100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Calligraphy</Template>
  <TotalTime>148</TotalTime>
  <Words>1007</Words>
  <Application>Microsoft Office PowerPoint</Application>
  <PresentationFormat>如螢幕大小 (4:3)</PresentationFormat>
  <Paragraphs>49</Paragraphs>
  <Slides>17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18" baseType="lpstr">
      <vt:lpstr>行雲流水</vt:lpstr>
      <vt:lpstr>五條港之旅</vt:lpstr>
      <vt:lpstr>目錄-五條港之旅</vt:lpstr>
      <vt:lpstr>五條港文化園區地圖</vt:lpstr>
      <vt:lpstr>五條港介紹</vt:lpstr>
      <vt:lpstr>第一站 水仙宮市場</vt:lpstr>
      <vt:lpstr>第二站 西羅殿</vt:lpstr>
      <vt:lpstr>第三站 風神廟</vt:lpstr>
      <vt:lpstr>第四站 海安路</vt:lpstr>
      <vt:lpstr>海安路</vt:lpstr>
      <vt:lpstr>第五站 神農街</vt:lpstr>
      <vt:lpstr>神農街</vt:lpstr>
      <vt:lpstr>神農街-金華府</vt:lpstr>
      <vt:lpstr>神農街</vt:lpstr>
      <vt:lpstr>海安路、神農街  </vt:lpstr>
      <vt:lpstr>心得感想</vt:lpstr>
      <vt:lpstr>工作分配</vt:lpstr>
      <vt:lpstr>謝謝大家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user</dc:creator>
  <cp:lastModifiedBy>user</cp:lastModifiedBy>
  <cp:revision>15</cp:revision>
  <dcterms:created xsi:type="dcterms:W3CDTF">2012-12-18T14:09:00Z</dcterms:created>
  <dcterms:modified xsi:type="dcterms:W3CDTF">2012-12-19T01:21:25Z</dcterms:modified>
</cp:coreProperties>
</file>