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F7B145-D4C2-44B5-A511-61A49A25AB1B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</dgm:pt>
    <dgm:pt modelId="{C32F2070-CE93-4D24-910C-989F0D67BA4E}">
      <dgm:prSet phldrT="[文字]"/>
      <dgm:spPr/>
      <dgm:t>
        <a:bodyPr/>
        <a:lstStyle/>
        <a:p>
          <a:r>
            <a:rPr lang="zh-TW" altLang="en-US" dirty="0" smtClean="0"/>
            <a:t>核一廠</a:t>
          </a:r>
          <a:endParaRPr lang="zh-TW" altLang="en-US" dirty="0"/>
        </a:p>
      </dgm:t>
    </dgm:pt>
    <dgm:pt modelId="{7C4764A2-E5E5-4DD9-983A-32056DD02072}" type="parTrans" cxnId="{F5ACD401-99EC-4B4A-B409-101EAA2A8223}">
      <dgm:prSet/>
      <dgm:spPr/>
      <dgm:t>
        <a:bodyPr/>
        <a:lstStyle/>
        <a:p>
          <a:endParaRPr lang="zh-TW" altLang="en-US"/>
        </a:p>
      </dgm:t>
    </dgm:pt>
    <dgm:pt modelId="{E78C4A6D-4A46-4DCA-97A3-E75B4CA0A876}" type="sibTrans" cxnId="{F5ACD401-99EC-4B4A-B409-101EAA2A8223}">
      <dgm:prSet/>
      <dgm:spPr/>
      <dgm:t>
        <a:bodyPr/>
        <a:lstStyle/>
        <a:p>
          <a:endParaRPr lang="zh-TW" altLang="en-US"/>
        </a:p>
      </dgm:t>
    </dgm:pt>
    <dgm:pt modelId="{B3C3D1F8-480A-44D0-BEC5-C60D6F0C2965}" type="pres">
      <dgm:prSet presAssocID="{B7F7B145-D4C2-44B5-A511-61A49A25AB1B}" presName="diagram" presStyleCnt="0">
        <dgm:presLayoutVars>
          <dgm:dir/>
        </dgm:presLayoutVars>
      </dgm:prSet>
      <dgm:spPr/>
    </dgm:pt>
    <dgm:pt modelId="{414B9E00-3F72-4AC3-BD3D-1A7205FE2B4D}" type="pres">
      <dgm:prSet presAssocID="{C32F2070-CE93-4D24-910C-989F0D67BA4E}" presName="composite" presStyleCnt="0"/>
      <dgm:spPr/>
    </dgm:pt>
    <dgm:pt modelId="{83454211-B8A6-4EA1-9158-6029C49D6AB0}" type="pres">
      <dgm:prSet presAssocID="{C32F2070-CE93-4D24-910C-989F0D67BA4E}" presName="Image" presStyleLbl="bgShp" presStyleIdx="0" presStyleCnt="1" custAng="0" custLinFactNeighborX="-3457" custLinFactNeighborY="-1055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5EA519EC-28BB-4898-BC84-62FCE8AA14B7}" type="pres">
      <dgm:prSet presAssocID="{C32F2070-CE93-4D24-910C-989F0D67BA4E}" presName="Parent" presStyleLbl="node0" presStyleIdx="0" presStyleCnt="1" custAng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8D38AE-D496-4A9A-80E7-651D276DDA09}" type="presOf" srcId="{C32F2070-CE93-4D24-910C-989F0D67BA4E}" destId="{5EA519EC-28BB-4898-BC84-62FCE8AA14B7}" srcOrd="0" destOrd="0" presId="urn:microsoft.com/office/officeart/2008/layout/BendingPictureCaption"/>
    <dgm:cxn modelId="{F5ACD401-99EC-4B4A-B409-101EAA2A8223}" srcId="{B7F7B145-D4C2-44B5-A511-61A49A25AB1B}" destId="{C32F2070-CE93-4D24-910C-989F0D67BA4E}" srcOrd="0" destOrd="0" parTransId="{7C4764A2-E5E5-4DD9-983A-32056DD02072}" sibTransId="{E78C4A6D-4A46-4DCA-97A3-E75B4CA0A876}"/>
    <dgm:cxn modelId="{3BF16B8D-E557-4E56-B850-1A3C8420D0B1}" type="presOf" srcId="{B7F7B145-D4C2-44B5-A511-61A49A25AB1B}" destId="{B3C3D1F8-480A-44D0-BEC5-C60D6F0C2965}" srcOrd="0" destOrd="0" presId="urn:microsoft.com/office/officeart/2008/layout/BendingPictureCaption"/>
    <dgm:cxn modelId="{8D1B5861-8CD9-4596-8FF0-F20675ED5F6D}" type="presParOf" srcId="{B3C3D1F8-480A-44D0-BEC5-C60D6F0C2965}" destId="{414B9E00-3F72-4AC3-BD3D-1A7205FE2B4D}" srcOrd="0" destOrd="0" presId="urn:microsoft.com/office/officeart/2008/layout/BendingPictureCaption"/>
    <dgm:cxn modelId="{F620DC5F-3BCE-43F9-8DE2-E04DACD7EA07}" type="presParOf" srcId="{414B9E00-3F72-4AC3-BD3D-1A7205FE2B4D}" destId="{83454211-B8A6-4EA1-9158-6029C49D6AB0}" srcOrd="0" destOrd="0" presId="urn:microsoft.com/office/officeart/2008/layout/BendingPictureCaption"/>
    <dgm:cxn modelId="{2B89490C-1F96-48B7-B242-FAC218A51B56}" type="presParOf" srcId="{414B9E00-3F72-4AC3-BD3D-1A7205FE2B4D}" destId="{5EA519EC-28BB-4898-BC84-62FCE8AA14B7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54211-B8A6-4EA1-9158-6029C49D6AB0}">
      <dsp:nvSpPr>
        <dsp:cNvPr id="0" name=""/>
        <dsp:cNvSpPr/>
      </dsp:nvSpPr>
      <dsp:spPr>
        <a:xfrm>
          <a:off x="0" y="0"/>
          <a:ext cx="2082693" cy="15391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A519EC-28BB-4898-BC84-62FCE8AA14B7}">
      <dsp:nvSpPr>
        <dsp:cNvPr id="0" name=""/>
        <dsp:cNvSpPr/>
      </dsp:nvSpPr>
      <dsp:spPr>
        <a:xfrm>
          <a:off x="420969" y="1278469"/>
          <a:ext cx="1794661" cy="431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altLang="en-US" sz="2200" kern="1200" dirty="0" smtClean="0"/>
            <a:t>核一廠</a:t>
          </a:r>
          <a:endParaRPr lang="zh-TW" altLang="en-US" sz="2200" kern="1200" dirty="0"/>
        </a:p>
      </dsp:txBody>
      <dsp:txXfrm>
        <a:off x="420969" y="1278469"/>
        <a:ext cx="1794661" cy="431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560245-2D2A-4922-AC9A-ED87EE31048C}" type="datetimeFigureOut">
              <a:rPr lang="zh-TW" altLang="en-US" smtClean="0"/>
              <a:t>2012/12/23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5A30B7-CBA8-4A0E-9412-BB57E34B63C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780108"/>
          </a:xfrm>
        </p:spPr>
        <p:txBody>
          <a:bodyPr>
            <a:normAutofit/>
          </a:bodyPr>
          <a:lstStyle/>
          <a:p>
            <a:r>
              <a:rPr lang="zh-TW" altLang="en-US" sz="8000" dirty="0" smtClean="0"/>
              <a:t>核能系統 </a:t>
            </a:r>
            <a:endParaRPr lang="zh-TW" altLang="en-US" sz="8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0800" cy="1473200"/>
          </a:xfrm>
        </p:spPr>
        <p:txBody>
          <a:bodyPr>
            <a:normAutofit/>
          </a:bodyPr>
          <a:lstStyle/>
          <a:p>
            <a:r>
              <a:rPr lang="zh-TW" altLang="en-US" sz="3200" b="1" dirty="0"/>
              <a:t>以適當科技與風險評估的角度來</a:t>
            </a:r>
            <a:r>
              <a:rPr lang="zh-TW" altLang="en-US" sz="3200" b="1" dirty="0" smtClean="0"/>
              <a:t>看</a:t>
            </a:r>
            <a:endParaRPr lang="zh-TW" altLang="en-US" sz="32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755576" y="5589240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車輛三甲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學號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:49915056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學生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李嘉展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563888" y="42210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指導老師：林聰益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6638">
            <a:off x="6143101" y="4865740"/>
            <a:ext cx="2474757" cy="1649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22246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知識百科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http://www.soku.com.tw/</a:t>
            </a:r>
          </a:p>
          <a:p>
            <a:r>
              <a:rPr lang="zh-TW" altLang="en-US" dirty="0" smtClean="0"/>
              <a:t>台大公衛學院職業醫學與工業衛生研究所教授兼所長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http://life.fhl.net/Desert/990209/001.htm</a:t>
            </a:r>
            <a:endParaRPr lang="en-US" altLang="zh-TW" dirty="0" smtClean="0"/>
          </a:p>
          <a:p>
            <a:r>
              <a:rPr lang="zh-TW" altLang="en-US" dirty="0"/>
              <a:t>中華民國核能協會</a:t>
            </a:r>
            <a:r>
              <a:rPr lang="en-US" altLang="zh-TW" dirty="0"/>
              <a:t>-</a:t>
            </a:r>
            <a:r>
              <a:rPr lang="zh-TW" altLang="en-US" dirty="0"/>
              <a:t>雅耀</a:t>
            </a:r>
          </a:p>
          <a:p>
            <a:pPr marL="0" indent="0">
              <a:buNone/>
            </a:pPr>
            <a:r>
              <a:rPr lang="en-US" altLang="zh-TW" dirty="0"/>
              <a:t>http://www.wretch.cc/blog/ntupa5/136384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參考資料</a:t>
            </a:r>
          </a:p>
        </p:txBody>
      </p:sp>
    </p:spTree>
    <p:extLst>
      <p:ext uri="{BB962C8B-B14F-4D97-AF65-F5344CB8AC3E}">
        <p14:creationId xmlns:p14="http://schemas.microsoft.com/office/powerpoint/2010/main" val="2782741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/>
              <a:t>ＥＮＤ</a:t>
            </a:r>
            <a:endParaRPr lang="zh-TW" altLang="en-US" sz="66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謝謝大家</a:t>
            </a:r>
            <a:endParaRPr lang="zh-TW" altLang="en-US" sz="3600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8" r="871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7314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564902"/>
            <a:ext cx="5873075" cy="38762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043608" y="2420888"/>
            <a:ext cx="7408333" cy="3450696"/>
          </a:xfrm>
        </p:spPr>
        <p:txBody>
          <a:bodyPr>
            <a:normAutofit lnSpcReduction="10000"/>
          </a:bodyPr>
          <a:lstStyle/>
          <a:p>
            <a:endParaRPr lang="zh-TW" altLang="en-US" dirty="0"/>
          </a:p>
          <a:p>
            <a:r>
              <a:rPr lang="zh-TW" altLang="en-US" dirty="0"/>
              <a:t>所有物質都是由原子所組成，而原子又是由中子、質子和電子所組成，當原子核與其他中子碰撞時，極容易分裂為兩個較小的原子核，這就是核分裂，核能電廠就是利用核分裂的能量來發電。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核</a:t>
            </a:r>
            <a:r>
              <a:rPr lang="zh-TW" altLang="en-US" dirty="0"/>
              <a:t>分裂所產生的能量是非常龐大的，其釋放的能量，比水力和火力發電都來的有效率，風力和太陽能更是望塵莫及。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核能發電原理</a:t>
            </a:r>
          </a:p>
        </p:txBody>
      </p:sp>
    </p:spTree>
    <p:extLst>
      <p:ext uri="{BB962C8B-B14F-4D97-AF65-F5344CB8AC3E}">
        <p14:creationId xmlns:p14="http://schemas.microsoft.com/office/powerpoint/2010/main" val="324415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/>
          <a:lstStyle/>
          <a:p>
            <a:r>
              <a:rPr lang="zh-TW" altLang="en-US" dirty="0"/>
              <a:t> 核能發電廠</a:t>
            </a:r>
          </a:p>
        </p:txBody>
      </p:sp>
      <p:graphicFrame>
        <p:nvGraphicFramePr>
          <p:cNvPr id="9" name="資料庫圖表 8"/>
          <p:cNvGraphicFramePr/>
          <p:nvPr>
            <p:extLst>
              <p:ext uri="{D42A27DB-BD31-4B8C-83A1-F6EECF244321}">
                <p14:modId xmlns:p14="http://schemas.microsoft.com/office/powerpoint/2010/main" val="568798933"/>
              </p:ext>
            </p:extLst>
          </p:nvPr>
        </p:nvGraphicFramePr>
        <p:xfrm>
          <a:off x="6588224" y="4797152"/>
          <a:ext cx="2215631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675467"/>
            <a:ext cx="7300333" cy="25537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dirty="0"/>
              <a:t>‧</a:t>
            </a:r>
            <a:r>
              <a:rPr lang="zh-TW" altLang="en-US" dirty="0" smtClean="0"/>
              <a:t>核能</a:t>
            </a:r>
            <a:r>
              <a:rPr lang="zh-TW" altLang="en-US" dirty="0"/>
              <a:t>發電主要使用的燃料是鈾，利用鈾進行核</a:t>
            </a:r>
            <a:r>
              <a:rPr lang="zh-TW" altLang="en-US" dirty="0" smtClean="0"/>
              <a:t>分裂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zh-TW" altLang="en-US" dirty="0" smtClean="0"/>
              <a:t>連鎖反應</a:t>
            </a:r>
            <a:r>
              <a:rPr lang="zh-TW" altLang="en-US" dirty="0"/>
              <a:t>所產生的熱能，將水加熱變成高溫高壓</a:t>
            </a:r>
            <a:r>
              <a:rPr lang="zh-TW" altLang="en-US" dirty="0" smtClean="0"/>
              <a:t>的　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zh-TW" altLang="en-US" dirty="0" smtClean="0"/>
              <a:t>蒸汽</a:t>
            </a:r>
            <a:r>
              <a:rPr lang="zh-TW" altLang="en-US" dirty="0"/>
              <a:t>，然後推動汽輪機帶動發電機來</a:t>
            </a:r>
            <a:r>
              <a:rPr lang="zh-TW" altLang="en-US" dirty="0" smtClean="0"/>
              <a:t>發電。</a:t>
            </a: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．這樣</a:t>
            </a:r>
            <a:r>
              <a:rPr lang="zh-TW" altLang="en-US" dirty="0"/>
              <a:t>的原理其實和</a:t>
            </a:r>
            <a:r>
              <a:rPr lang="zh-TW" altLang="en-US" dirty="0" smtClean="0"/>
              <a:t>水力發電、火力發電也</a:t>
            </a:r>
            <a:r>
              <a:rPr lang="zh-TW" altLang="en-US" dirty="0"/>
              <a:t>有點相似</a:t>
            </a:r>
            <a:r>
              <a:rPr lang="zh-TW" altLang="en-US" dirty="0" smtClean="0"/>
              <a:t>，　　　　　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　</a:t>
            </a:r>
            <a:r>
              <a:rPr lang="zh-TW" altLang="en-US" dirty="0" smtClean="0"/>
              <a:t>因為</a:t>
            </a:r>
            <a:r>
              <a:rPr lang="zh-TW" altLang="en-US" dirty="0"/>
              <a:t>它們最終目的都是要推動</a:t>
            </a:r>
            <a:r>
              <a:rPr lang="zh-TW" altLang="en-US" dirty="0" smtClean="0"/>
              <a:t>汽輪機。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10" name="文字方塊 9"/>
          <p:cNvSpPr txBox="1"/>
          <p:nvPr/>
        </p:nvSpPr>
        <p:spPr>
          <a:xfrm>
            <a:off x="827584" y="5301208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．水力發電用的是大自然的力量，而　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>
                <a:solidFill>
                  <a:schemeClr val="accent2">
                    <a:lumMod val="50000"/>
                  </a:schemeClr>
                </a:solidFill>
              </a:rPr>
              <a:t>　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火力發電是燃燒煤，核能發電則是</a:t>
            </a:r>
            <a:endParaRPr lang="en-US" altLang="zh-TW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zh-TW" altLang="en-US" sz="2400" dirty="0">
                <a:solidFill>
                  <a:schemeClr val="accent2">
                    <a:lumMod val="50000"/>
                  </a:schemeClr>
                </a:solidFill>
              </a:rPr>
              <a:t>　</a:t>
            </a:r>
            <a:r>
              <a:rPr lang="zh-TW" altLang="en-US" sz="2400" dirty="0" smtClean="0">
                <a:solidFill>
                  <a:schemeClr val="accent2">
                    <a:lumMod val="50000"/>
                  </a:schemeClr>
                </a:solidFill>
              </a:rPr>
              <a:t>利用鈾進行核分裂。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71235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27584" y="2780928"/>
            <a:ext cx="7408333" cy="381642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台灣電力公司核能發電</a:t>
            </a:r>
            <a:r>
              <a:rPr lang="zh-TW" altLang="en-US" dirty="0"/>
              <a:t>用的核子反應爐，是屬於輕水式的</a:t>
            </a:r>
            <a:r>
              <a:rPr lang="zh-TW" altLang="en-US" dirty="0" smtClean="0"/>
              <a:t>反應爐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台灣</a:t>
            </a:r>
            <a:r>
              <a:rPr lang="zh-TW" altLang="en-US" dirty="0"/>
              <a:t>電力公司的輕水式反應爐有沸水式和壓水式兩種，沸水式是直接在反應爐產生蒸氣，然後推動汽輪機帶動發電機，而壓水式則是採取兩段式，先在反應爐產生核分裂，然後再將能量引導至蒸汽爐產生蒸氣。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台灣電力公司核能發電</a:t>
            </a:r>
          </a:p>
        </p:txBody>
      </p:sp>
    </p:spTree>
    <p:extLst>
      <p:ext uri="{BB962C8B-B14F-4D97-AF65-F5344CB8AC3E}">
        <p14:creationId xmlns:p14="http://schemas.microsoft.com/office/powerpoint/2010/main" val="9510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368" y="2596896"/>
            <a:ext cx="5662387" cy="3756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雖然核能發電和原子彈都是以鈾來產生能量，但原子彈所使用的原料，鈾</a:t>
            </a:r>
            <a:r>
              <a:rPr lang="en-US" altLang="zh-TW" dirty="0"/>
              <a:t>(235)</a:t>
            </a:r>
            <a:r>
              <a:rPr lang="zh-TW" altLang="en-US" dirty="0"/>
              <a:t>濃度高達</a:t>
            </a:r>
            <a:r>
              <a:rPr lang="en-US" altLang="zh-TW" dirty="0"/>
              <a:t>90%</a:t>
            </a:r>
            <a:r>
              <a:rPr lang="zh-TW" altLang="en-US" dirty="0"/>
              <a:t>以上，只有高濃度的鈾</a:t>
            </a:r>
            <a:r>
              <a:rPr lang="en-US" altLang="zh-TW" dirty="0"/>
              <a:t>(235)</a:t>
            </a:r>
            <a:r>
              <a:rPr lang="zh-TW" altLang="en-US" dirty="0"/>
              <a:t>，才能瞬間密集連鎖反應產生巨大的</a:t>
            </a:r>
            <a:r>
              <a:rPr lang="zh-TW" altLang="en-US" dirty="0" smtClean="0"/>
              <a:t>能量。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台灣</a:t>
            </a:r>
            <a:r>
              <a:rPr lang="zh-TW" altLang="en-US" dirty="0"/>
              <a:t>電力公司核能發電所使用的燃料，鈾</a:t>
            </a:r>
            <a:r>
              <a:rPr lang="en-US" altLang="zh-TW" dirty="0"/>
              <a:t>(235)</a:t>
            </a:r>
            <a:r>
              <a:rPr lang="zh-TW" altLang="en-US" dirty="0"/>
              <a:t>濃度不到</a:t>
            </a:r>
            <a:r>
              <a:rPr lang="en-US" altLang="zh-TW" dirty="0"/>
              <a:t>5%</a:t>
            </a:r>
            <a:r>
              <a:rPr lang="zh-TW" altLang="en-US" dirty="0"/>
              <a:t>，其他都是無法核分裂的鈾</a:t>
            </a:r>
            <a:r>
              <a:rPr lang="en-US" altLang="zh-TW" dirty="0"/>
              <a:t>(238)</a:t>
            </a:r>
            <a:r>
              <a:rPr lang="zh-TW" altLang="en-US" dirty="0"/>
              <a:t>，所以核能發電基本上是比原子彈還要安全的，而且核能發電廠有使用控制棒調節和使用鋼筋水泥包覆。 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核能發電燃料</a:t>
            </a:r>
          </a:p>
        </p:txBody>
      </p:sp>
    </p:spTree>
    <p:extLst>
      <p:ext uri="{BB962C8B-B14F-4D97-AF65-F5344CB8AC3E}">
        <p14:creationId xmlns:p14="http://schemas.microsoft.com/office/powerpoint/2010/main" val="2312189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風險評估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2116117"/>
              </p:ext>
            </p:extLst>
          </p:nvPr>
        </p:nvGraphicFramePr>
        <p:xfrm>
          <a:off x="755576" y="2564904"/>
          <a:ext cx="7848872" cy="39625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20232"/>
                <a:gridCol w="3928640"/>
              </a:tblGrid>
              <a:tr h="433225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優點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缺點</a:t>
                      </a:r>
                      <a:endParaRPr lang="zh-TW" altLang="en-US" sz="2400" dirty="0"/>
                    </a:p>
                  </a:txBody>
                  <a:tcPr/>
                </a:tc>
              </a:tr>
              <a:tr h="419139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不會造成空氣污染。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對人體危害很大</a:t>
                      </a:r>
                      <a:endParaRPr lang="zh-TW" altLang="en-US" dirty="0"/>
                    </a:p>
                  </a:txBody>
                  <a:tcPr/>
                </a:tc>
              </a:tr>
              <a:tr h="86645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不會產生加重地球溫室效應的二氧化碳。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必須能由人通過一定裝置進行控制。失去控制的裂變能不僅不能用於發電，還會釀成災害。</a:t>
                      </a:r>
                      <a:endParaRPr lang="zh-TW" altLang="en-US" dirty="0"/>
                    </a:p>
                  </a:txBody>
                  <a:tcPr/>
                </a:tc>
              </a:tr>
              <a:tr h="419139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運輸與儲存都很方便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使用過之核燃料，具有放射線</a:t>
                      </a:r>
                      <a:endParaRPr lang="zh-TW" altLang="en-US" dirty="0"/>
                    </a:p>
                  </a:txBody>
                  <a:tcPr/>
                </a:tc>
              </a:tr>
              <a:tr h="419139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發電成本較其他發電方法為穩定。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排放更多廢熱到環境裏。</a:t>
                      </a:r>
                      <a:endParaRPr lang="zh-TW" altLang="en-US" dirty="0"/>
                    </a:p>
                  </a:txBody>
                  <a:tcPr/>
                </a:tc>
              </a:tr>
              <a:tr h="419139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投資成本太大</a:t>
                      </a:r>
                      <a:endParaRPr lang="zh-TW" altLang="en-US" dirty="0"/>
                    </a:p>
                  </a:txBody>
                  <a:tcPr/>
                </a:tc>
              </a:tr>
              <a:tr h="86645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核電廠的反應器內有大量的放射性物質，如果在事故中釋放到外界環境，會對生態及民眾造成傷害。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4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3" y="2348880"/>
            <a:ext cx="7408333" cy="3652181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核能</a:t>
            </a:r>
            <a:r>
              <a:rPr lang="zh-TW" altLang="en-US" dirty="0"/>
              <a:t>發電是最經濟的能源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適當科技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713" y="3243263"/>
            <a:ext cx="51085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2798"/>
              </p:ext>
            </p:extLst>
          </p:nvPr>
        </p:nvGraphicFramePr>
        <p:xfrm>
          <a:off x="2017713" y="3068960"/>
          <a:ext cx="5472608" cy="2963567"/>
        </p:xfrm>
        <a:graphic>
          <a:graphicData uri="http://schemas.openxmlformats.org/drawingml/2006/table">
            <a:tbl>
              <a:tblPr/>
              <a:tblGrid>
                <a:gridCol w="1368152"/>
                <a:gridCol w="1368152"/>
                <a:gridCol w="1368152"/>
                <a:gridCol w="1368152"/>
              </a:tblGrid>
              <a:tr h="58920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發電方式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發電量比例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發電成本</a:t>
                      </a:r>
                      <a:r>
                        <a:rPr lang="en-US" altLang="zh-TW" sz="1200" dirty="0"/>
                        <a:t>(</a:t>
                      </a:r>
                      <a:r>
                        <a:rPr lang="zh-TW" altLang="en-US" sz="1200" dirty="0"/>
                        <a:t>元</a:t>
                      </a:r>
                      <a:r>
                        <a:rPr lang="en-US" altLang="zh-TW" sz="1200" dirty="0"/>
                        <a:t>/</a:t>
                      </a:r>
                      <a:r>
                        <a:rPr lang="zh-TW" altLang="en-US" sz="1200" dirty="0"/>
                        <a:t>度電</a:t>
                      </a:r>
                      <a:r>
                        <a:rPr lang="en-US" altLang="zh-TW" sz="1200" dirty="0"/>
                        <a:t>)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為核能倍率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</a:tr>
              <a:tr h="52712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核能發電（含廢料）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22.9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0.67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1.00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</a:tr>
              <a:tr h="36944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燃煤發電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46.4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0.87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1.28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</a:tr>
              <a:tr h="36944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燃油發電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17.9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1.95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2.91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</a:tr>
              <a:tr h="36944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天然氣發電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9.0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2.75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4.10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</a:tr>
              <a:tr h="36944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水力發電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3.8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2.24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3.34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</a:tr>
              <a:tr h="36944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全體平均成本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*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1.28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1.91</a:t>
                      </a:r>
                    </a:p>
                  </a:txBody>
                  <a:tcPr marL="62750" marR="62750" marT="31375" marB="31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FDC"/>
                    </a:solidFill>
                  </a:tcPr>
                </a:tc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3274704" y="626360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我國主要發電方式內部成本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5091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7" y="3356992"/>
            <a:ext cx="2554431" cy="20619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27584" y="2348880"/>
            <a:ext cx="7612328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◇爐</a:t>
            </a:r>
            <a:r>
              <a:rPr lang="zh-TW" altLang="en-US" dirty="0"/>
              <a:t>心鎔毀</a:t>
            </a:r>
            <a:r>
              <a:rPr lang="zh-TW" altLang="en-US" dirty="0" smtClean="0"/>
              <a:t>後果堪優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輻射</a:t>
            </a:r>
            <a:r>
              <a:rPr lang="zh-TW" altLang="en-US" dirty="0" smtClean="0"/>
              <a:t>傷害</a:t>
            </a:r>
            <a:r>
              <a:rPr lang="en-US" altLang="zh-TW" dirty="0" smtClean="0"/>
              <a:t>(</a:t>
            </a:r>
            <a:r>
              <a:rPr lang="zh-TW" altLang="en-US" dirty="0"/>
              <a:t>白血病</a:t>
            </a:r>
            <a:r>
              <a:rPr lang="en-US" altLang="zh-TW" dirty="0" smtClean="0"/>
              <a:t>)(</a:t>
            </a:r>
            <a:r>
              <a:rPr lang="zh-TW" altLang="en-US" dirty="0"/>
              <a:t>癌症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、輻射汙染</a:t>
            </a:r>
            <a:r>
              <a:rPr lang="en-US" altLang="zh-TW" dirty="0" smtClean="0"/>
              <a:t>(</a:t>
            </a:r>
            <a:r>
              <a:rPr lang="zh-TW" altLang="en-US" dirty="0" smtClean="0"/>
              <a:t>輻射建築</a:t>
            </a:r>
            <a:r>
              <a:rPr lang="en-US" altLang="zh-TW" dirty="0" smtClean="0"/>
              <a:t>)(</a:t>
            </a:r>
            <a:r>
              <a:rPr lang="zh-TW" altLang="en-US" dirty="0" smtClean="0"/>
              <a:t>輻射水</a:t>
            </a:r>
            <a:r>
              <a:rPr lang="en-US" altLang="zh-TW" dirty="0" smtClean="0"/>
              <a:t>)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◇有關</a:t>
            </a:r>
            <a:r>
              <a:rPr lang="zh-TW" altLang="en-US" dirty="0"/>
              <a:t>溫水排放與秘雕</a:t>
            </a:r>
            <a:r>
              <a:rPr lang="zh-TW" altLang="en-US" dirty="0" smtClean="0"/>
              <a:t>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核三廠曾造成珊瑚白化死亡，核二廠曾經發生秘雕魚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◇</a:t>
            </a:r>
            <a:r>
              <a:rPr lang="zh-TW" altLang="en-US" dirty="0"/>
              <a:t>核廢料的問題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高輻射性同位素並非生物，它們即使儲存於不銹鋼筒中，仍會繼續蛻變而釋放出</a:t>
            </a:r>
            <a:r>
              <a:rPr lang="en-US" altLang="zh-TW" dirty="0"/>
              <a:t>α</a:t>
            </a:r>
            <a:r>
              <a:rPr lang="zh-TW" altLang="en-US" dirty="0"/>
              <a:t>、</a:t>
            </a:r>
            <a:r>
              <a:rPr lang="en-US" altLang="zh-TW" dirty="0"/>
              <a:t>β</a:t>
            </a:r>
            <a:r>
              <a:rPr lang="zh-TW" altLang="en-US" dirty="0"/>
              <a:t>或</a:t>
            </a:r>
            <a:r>
              <a:rPr lang="en-US" altLang="zh-TW" dirty="0"/>
              <a:t>γ</a:t>
            </a:r>
            <a:r>
              <a:rPr lang="zh-TW" altLang="en-US" dirty="0" smtClean="0"/>
              <a:t>射線</a:t>
            </a:r>
            <a:r>
              <a:rPr lang="zh-TW" altLang="en-US" dirty="0"/>
              <a:t>。</a:t>
            </a: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適當科技</a:t>
            </a:r>
          </a:p>
        </p:txBody>
      </p:sp>
    </p:spTree>
    <p:extLst>
      <p:ext uri="{BB962C8B-B14F-4D97-AF65-F5344CB8AC3E}">
        <p14:creationId xmlns:p14="http://schemas.microsoft.com/office/powerpoint/2010/main" val="2614152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99592" y="2636912"/>
            <a:ext cx="7408333" cy="3921299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問、是否</a:t>
            </a:r>
            <a:r>
              <a:rPr lang="zh-TW" altLang="en-US" dirty="0"/>
              <a:t>要準備一筆錢，以防核電系統發生意外時救災使用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r>
              <a:rPr lang="zh-TW" altLang="en-US" dirty="0" smtClean="0"/>
              <a:t>答、否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車諾堡事故時</a:t>
            </a:r>
            <a:r>
              <a:rPr lang="en-US" altLang="zh-TW" dirty="0"/>
              <a:t>30</a:t>
            </a:r>
            <a:r>
              <a:rPr lang="zh-TW" altLang="en-US" dirty="0"/>
              <a:t>公里內皆疏散，後來統計污染較嚴重的地區約有</a:t>
            </a:r>
            <a:r>
              <a:rPr lang="en-US" altLang="zh-TW" dirty="0"/>
              <a:t>1300</a:t>
            </a:r>
            <a:r>
              <a:rPr lang="zh-TW" altLang="en-US" dirty="0"/>
              <a:t>村的</a:t>
            </a:r>
            <a:r>
              <a:rPr lang="en-US" altLang="zh-TW" dirty="0"/>
              <a:t>260</a:t>
            </a:r>
            <a:r>
              <a:rPr lang="zh-TW" altLang="en-US" dirty="0"/>
              <a:t>萬民眾，其中還包括</a:t>
            </a:r>
            <a:r>
              <a:rPr lang="en-US" altLang="zh-TW" dirty="0"/>
              <a:t>70</a:t>
            </a:r>
            <a:r>
              <a:rPr lang="zh-TW" altLang="en-US" dirty="0"/>
              <a:t>萬小孩。十年後的現在，</a:t>
            </a:r>
            <a:r>
              <a:rPr lang="en-US" altLang="zh-TW" dirty="0"/>
              <a:t>30</a:t>
            </a:r>
            <a:r>
              <a:rPr lang="zh-TW" altLang="en-US" dirty="0"/>
              <a:t>公里內幾乎不住任何人，烏克蘭共和國且須提供免費住宅給三百萬災民居住；為此原因，他們須把所得稅提高</a:t>
            </a:r>
            <a:r>
              <a:rPr lang="en-US" altLang="zh-TW" dirty="0"/>
              <a:t>12</a:t>
            </a:r>
            <a:r>
              <a:rPr lang="en-US" altLang="zh-TW" dirty="0" smtClean="0"/>
              <a:t>%</a:t>
            </a:r>
            <a:r>
              <a:rPr lang="zh-TW" altLang="en-US" dirty="0" smtClean="0"/>
              <a:t>，依目前台灣土地、資金根本無法容納及提供。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問與答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56806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124</TotalTime>
  <Words>743</Words>
  <Application>Microsoft Office PowerPoint</Application>
  <PresentationFormat>如螢幕大小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波形</vt:lpstr>
      <vt:lpstr>核能系統 </vt:lpstr>
      <vt:lpstr> 核能發電原理</vt:lpstr>
      <vt:lpstr> 核能發電廠</vt:lpstr>
      <vt:lpstr>台灣電力公司核能發電</vt:lpstr>
      <vt:lpstr> 核能發電燃料</vt:lpstr>
      <vt:lpstr>風險評估</vt:lpstr>
      <vt:lpstr>適當科技</vt:lpstr>
      <vt:lpstr>適當科技</vt:lpstr>
      <vt:lpstr>問與答</vt:lpstr>
      <vt:lpstr>參考資料</vt:lpstr>
      <vt:lpstr>ＥＮＤ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核能系統 </dc:title>
  <dc:creator>Win7User</dc:creator>
  <cp:lastModifiedBy>Win7User</cp:lastModifiedBy>
  <cp:revision>19</cp:revision>
  <dcterms:created xsi:type="dcterms:W3CDTF">2012-12-23T12:56:09Z</dcterms:created>
  <dcterms:modified xsi:type="dcterms:W3CDTF">2012-12-23T15:01:39Z</dcterms:modified>
</cp:coreProperties>
</file>