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60" r:id="rId4"/>
    <p:sldId id="258" r:id="rId5"/>
    <p:sldId id="259" r:id="rId6"/>
    <p:sldId id="261" r:id="rId7"/>
    <p:sldId id="262" r:id="rId8"/>
    <p:sldId id="263" r:id="rId9"/>
    <p:sldId id="264" r:id="rId10"/>
    <p:sldId id="266" r:id="rId11"/>
    <p:sldId id="265" r:id="rId12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中等深淺樣式 2 - 輔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7F7B145-D4C2-44B5-A511-61A49A25AB1B}" type="doc">
      <dgm:prSet loTypeId="urn:microsoft.com/office/officeart/2008/layout/BendingPictureCaption" loCatId="picture" qsTypeId="urn:microsoft.com/office/officeart/2005/8/quickstyle/simple1" qsCatId="simple" csTypeId="urn:microsoft.com/office/officeart/2005/8/colors/accent1_2" csCatId="accent1" phldr="1"/>
      <dgm:spPr/>
    </dgm:pt>
    <dgm:pt modelId="{C32F2070-CE93-4D24-910C-989F0D67BA4E}">
      <dgm:prSet phldrT="[文字]"/>
      <dgm:spPr/>
      <dgm:t>
        <a:bodyPr/>
        <a:lstStyle/>
        <a:p>
          <a:r>
            <a:rPr lang="zh-TW" altLang="en-US" dirty="0" smtClean="0"/>
            <a:t>核一廠</a:t>
          </a:r>
          <a:endParaRPr lang="zh-TW" altLang="en-US" dirty="0"/>
        </a:p>
      </dgm:t>
    </dgm:pt>
    <dgm:pt modelId="{7C4764A2-E5E5-4DD9-983A-32056DD02072}" type="parTrans" cxnId="{F5ACD401-99EC-4B4A-B409-101EAA2A8223}">
      <dgm:prSet/>
      <dgm:spPr/>
      <dgm:t>
        <a:bodyPr/>
        <a:lstStyle/>
        <a:p>
          <a:endParaRPr lang="zh-TW" altLang="en-US"/>
        </a:p>
      </dgm:t>
    </dgm:pt>
    <dgm:pt modelId="{E78C4A6D-4A46-4DCA-97A3-E75B4CA0A876}" type="sibTrans" cxnId="{F5ACD401-99EC-4B4A-B409-101EAA2A8223}">
      <dgm:prSet/>
      <dgm:spPr/>
      <dgm:t>
        <a:bodyPr/>
        <a:lstStyle/>
        <a:p>
          <a:endParaRPr lang="zh-TW" altLang="en-US"/>
        </a:p>
      </dgm:t>
    </dgm:pt>
    <dgm:pt modelId="{B3C3D1F8-480A-44D0-BEC5-C60D6F0C2965}" type="pres">
      <dgm:prSet presAssocID="{B7F7B145-D4C2-44B5-A511-61A49A25AB1B}" presName="diagram" presStyleCnt="0">
        <dgm:presLayoutVars>
          <dgm:dir/>
        </dgm:presLayoutVars>
      </dgm:prSet>
      <dgm:spPr/>
    </dgm:pt>
    <dgm:pt modelId="{414B9E00-3F72-4AC3-BD3D-1A7205FE2B4D}" type="pres">
      <dgm:prSet presAssocID="{C32F2070-CE93-4D24-910C-989F0D67BA4E}" presName="composite" presStyleCnt="0"/>
      <dgm:spPr/>
    </dgm:pt>
    <dgm:pt modelId="{83454211-B8A6-4EA1-9158-6029C49D6AB0}" type="pres">
      <dgm:prSet presAssocID="{C32F2070-CE93-4D24-910C-989F0D67BA4E}" presName="Image" presStyleLbl="bgShp" presStyleIdx="0" presStyleCnt="1" custAng="0" custLinFactNeighborX="-3457" custLinFactNeighborY="-1055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000" b="-3000"/>
          </a:stretch>
        </a:blipFill>
      </dgm:spPr>
    </dgm:pt>
    <dgm:pt modelId="{5EA519EC-28BB-4898-BC84-62FCE8AA14B7}" type="pres">
      <dgm:prSet presAssocID="{C32F2070-CE93-4D24-910C-989F0D67BA4E}" presName="Parent" presStyleLbl="node0" presStyleIdx="0" presStyleCnt="1" custAng="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078D38AE-D496-4A9A-80E7-651D276DDA09}" type="presOf" srcId="{C32F2070-CE93-4D24-910C-989F0D67BA4E}" destId="{5EA519EC-28BB-4898-BC84-62FCE8AA14B7}" srcOrd="0" destOrd="0" presId="urn:microsoft.com/office/officeart/2008/layout/BendingPictureCaption"/>
    <dgm:cxn modelId="{F5ACD401-99EC-4B4A-B409-101EAA2A8223}" srcId="{B7F7B145-D4C2-44B5-A511-61A49A25AB1B}" destId="{C32F2070-CE93-4D24-910C-989F0D67BA4E}" srcOrd="0" destOrd="0" parTransId="{7C4764A2-E5E5-4DD9-983A-32056DD02072}" sibTransId="{E78C4A6D-4A46-4DCA-97A3-E75B4CA0A876}"/>
    <dgm:cxn modelId="{3BF16B8D-E557-4E56-B850-1A3C8420D0B1}" type="presOf" srcId="{B7F7B145-D4C2-44B5-A511-61A49A25AB1B}" destId="{B3C3D1F8-480A-44D0-BEC5-C60D6F0C2965}" srcOrd="0" destOrd="0" presId="urn:microsoft.com/office/officeart/2008/layout/BendingPictureCaption"/>
    <dgm:cxn modelId="{8D1B5861-8CD9-4596-8FF0-F20675ED5F6D}" type="presParOf" srcId="{B3C3D1F8-480A-44D0-BEC5-C60D6F0C2965}" destId="{414B9E00-3F72-4AC3-BD3D-1A7205FE2B4D}" srcOrd="0" destOrd="0" presId="urn:microsoft.com/office/officeart/2008/layout/BendingPictureCaption"/>
    <dgm:cxn modelId="{F620DC5F-3BCE-43F9-8DE2-E04DACD7EA07}" type="presParOf" srcId="{414B9E00-3F72-4AC3-BD3D-1A7205FE2B4D}" destId="{83454211-B8A6-4EA1-9158-6029C49D6AB0}" srcOrd="0" destOrd="0" presId="urn:microsoft.com/office/officeart/2008/layout/BendingPictureCaption"/>
    <dgm:cxn modelId="{2B89490C-1F96-48B7-B242-FAC218A51B56}" type="presParOf" srcId="{414B9E00-3F72-4AC3-BD3D-1A7205FE2B4D}" destId="{5EA519EC-28BB-4898-BC84-62FCE8AA14B7}" srcOrd="1" destOrd="0" presId="urn:microsoft.com/office/officeart/2008/layout/BendingPictureCaption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454211-B8A6-4EA1-9158-6029C49D6AB0}">
      <dsp:nvSpPr>
        <dsp:cNvPr id="0" name=""/>
        <dsp:cNvSpPr/>
      </dsp:nvSpPr>
      <dsp:spPr>
        <a:xfrm>
          <a:off x="0" y="0"/>
          <a:ext cx="2082693" cy="153910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000" b="-3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A519EC-28BB-4898-BC84-62FCE8AA14B7}">
      <dsp:nvSpPr>
        <dsp:cNvPr id="0" name=""/>
        <dsp:cNvSpPr/>
      </dsp:nvSpPr>
      <dsp:spPr>
        <a:xfrm>
          <a:off x="420969" y="1278469"/>
          <a:ext cx="1794661" cy="43128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5000"/>
            </a:spcAft>
          </a:pPr>
          <a:r>
            <a:rPr lang="zh-TW" altLang="en-US" sz="2200" kern="1200" dirty="0" smtClean="0"/>
            <a:t>核一廠</a:t>
          </a:r>
          <a:endParaRPr lang="zh-TW" altLang="en-US" sz="2200" kern="1200" dirty="0"/>
        </a:p>
      </dsp:txBody>
      <dsp:txXfrm>
        <a:off x="420969" y="1278469"/>
        <a:ext cx="1794661" cy="43128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BendingPictureCaption">
  <dgm:title val=""/>
  <dgm:desc val=""/>
  <dgm:catLst>
    <dgm:cat type="picture" pri="6000"/>
    <dgm:cat type="pictureconvert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7" srcId="0" destId="1" srcOrd="0" destOrd="0"/>
        <dgm:cxn modelId="8" srcId="0" destId="2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diagram">
    <dgm:varLst>
      <dgm:dir/>
    </dgm:varLst>
    <dgm:choose name="Name0">
      <dgm:if name="Name1" func="var" arg="dir" op="equ" val="norm">
        <dgm:alg type="snake">
          <dgm:param type="off" val="ctr"/>
        </dgm:alg>
      </dgm:if>
      <dgm:else name="Name2">
        <dgm:alg type="snake">
          <dgm:param type="grDir" val="tR"/>
          <dgm:param type="off" val="c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.3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Image" refType="w" fact="0"/>
              <dgm:constr type="t" for="ch" forName="Image" refType="h" fact="0"/>
              <dgm:constr type="w" for="ch" forName="Image" refType="w" fact="0.94"/>
              <dgm:constr type="h" for="ch" forName="Image" refType="h" fact="0.91"/>
              <dgm:constr type="l" for="ch" forName="Parent" refType="w" fact="0.19"/>
              <dgm:constr type="t" for="ch" forName="Parent" refType="h" fact="0.745"/>
              <dgm:constr type="w" for="ch" forName="Parent" refType="w" fact="0.81"/>
              <dgm:constr type="h" for="ch" forName="Parent" refType="h" fact="0.255"/>
            </dgm:constrLst>
          </dgm:if>
          <dgm:else name="Name5">
            <dgm:constrLst>
              <dgm:constr type="l" for="ch" forName="Image" refType="w" fact="0.06"/>
              <dgm:constr type="t" for="ch" forName="Image" refType="h" fact="0"/>
              <dgm:constr type="w" for="ch" forName="Image" refType="w" fact="0.94"/>
              <dgm:constr type="h" for="ch" forName="Image" refType="h" fact="0.91"/>
              <dgm:constr type="l" for="ch" forName="Parent" refType="w" fact="0"/>
              <dgm:constr type="t" for="ch" forName="Parent" refType="h" fact="0.745"/>
              <dgm:constr type="w" for="ch" forName="Parent" refType="w" fact="0.81"/>
              <dgm:constr type="h" for="ch" forName="Parent" refType="h" fact="0.255"/>
            </dgm:constrLst>
          </dgm:else>
        </dgm:choose>
        <dgm:layoutNode name="Image" styleLbl="bgShp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Parent" styleLbl="node0">
          <dgm:varLst>
            <dgm:bulletEnabled val="1"/>
          </dgm:varLst>
          <dgm:alg type="tx">
            <dgm:param type="txAnchorVertCh" val="mid"/>
            <dgm:param type="shpTxRTLAlignCh" val="r"/>
            <dgm:param type="lnSpAfParP" val="5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60245-2D2A-4922-AC9A-ED87EE31048C}" type="datetimeFigureOut">
              <a:rPr lang="zh-TW" altLang="en-US" smtClean="0"/>
              <a:t>2012/12/23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A30B7-CBA8-4A0E-9412-BB57E34B63C6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60245-2D2A-4922-AC9A-ED87EE31048C}" type="datetimeFigureOut">
              <a:rPr lang="zh-TW" altLang="en-US" smtClean="0"/>
              <a:t>2012/12/23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A30B7-CBA8-4A0E-9412-BB57E34B63C6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60245-2D2A-4922-AC9A-ED87EE31048C}" type="datetimeFigureOut">
              <a:rPr lang="zh-TW" altLang="en-US" smtClean="0"/>
              <a:t>2012/12/23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A30B7-CBA8-4A0E-9412-BB57E34B63C6}" type="slidenum">
              <a:rPr lang="zh-TW" altLang="en-US" smtClean="0"/>
              <a:t>‹#›</a:t>
            </a:fld>
            <a:endParaRPr lang="zh-TW" altLang="en-US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60245-2D2A-4922-AC9A-ED87EE31048C}" type="datetimeFigureOut">
              <a:rPr lang="zh-TW" altLang="en-US" smtClean="0"/>
              <a:t>2012/12/23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A30B7-CBA8-4A0E-9412-BB57E34B63C6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60245-2D2A-4922-AC9A-ED87EE31048C}" type="datetimeFigureOut">
              <a:rPr lang="zh-TW" altLang="en-US" smtClean="0"/>
              <a:t>2012/12/23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A30B7-CBA8-4A0E-9412-BB57E34B63C6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60245-2D2A-4922-AC9A-ED87EE31048C}" type="datetimeFigureOut">
              <a:rPr lang="zh-TW" altLang="en-US" smtClean="0"/>
              <a:t>2012/12/23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A30B7-CBA8-4A0E-9412-BB57E34B63C6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60245-2D2A-4922-AC9A-ED87EE31048C}" type="datetimeFigureOut">
              <a:rPr lang="zh-TW" altLang="en-US" smtClean="0"/>
              <a:t>2012/12/23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A30B7-CBA8-4A0E-9412-BB57E34B63C6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60245-2D2A-4922-AC9A-ED87EE31048C}" type="datetimeFigureOut">
              <a:rPr lang="zh-TW" altLang="en-US" smtClean="0"/>
              <a:t>2012/12/23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A30B7-CBA8-4A0E-9412-BB57E34B63C6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60245-2D2A-4922-AC9A-ED87EE31048C}" type="datetimeFigureOut">
              <a:rPr lang="zh-TW" altLang="en-US" smtClean="0"/>
              <a:t>2012/12/23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A30B7-CBA8-4A0E-9412-BB57E34B63C6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60245-2D2A-4922-AC9A-ED87EE31048C}" type="datetimeFigureOut">
              <a:rPr lang="zh-TW" altLang="en-US" smtClean="0"/>
              <a:t>2012/12/23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A30B7-CBA8-4A0E-9412-BB57E34B63C6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60245-2D2A-4922-AC9A-ED87EE31048C}" type="datetimeFigureOut">
              <a:rPr lang="zh-TW" altLang="en-US" smtClean="0"/>
              <a:t>2012/12/23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A30B7-CBA8-4A0E-9412-BB57E34B63C6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5B560245-2D2A-4922-AC9A-ED87EE31048C}" type="datetimeFigureOut">
              <a:rPr lang="zh-TW" altLang="en-US" smtClean="0"/>
              <a:t>2012/12/23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665A30B7-CBA8-4A0E-9412-BB57E34B63C6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755576" y="836712"/>
            <a:ext cx="7772400" cy="1780108"/>
          </a:xfrm>
        </p:spPr>
        <p:txBody>
          <a:bodyPr>
            <a:normAutofit/>
          </a:bodyPr>
          <a:lstStyle/>
          <a:p>
            <a:r>
              <a:rPr lang="zh-TW" altLang="en-US" sz="8000" dirty="0" smtClean="0"/>
              <a:t>核能系統 </a:t>
            </a:r>
            <a:endParaRPr lang="zh-TW" altLang="en-US" sz="8000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403648" y="2708920"/>
            <a:ext cx="6400800" cy="1473200"/>
          </a:xfrm>
        </p:spPr>
        <p:txBody>
          <a:bodyPr>
            <a:normAutofit/>
          </a:bodyPr>
          <a:lstStyle/>
          <a:p>
            <a:r>
              <a:rPr lang="zh-TW" altLang="en-US" sz="3200" b="1" dirty="0"/>
              <a:t>以適當科技與風險評估的角度來</a:t>
            </a:r>
            <a:r>
              <a:rPr lang="zh-TW" altLang="en-US" sz="3200" b="1" dirty="0" smtClean="0"/>
              <a:t>看</a:t>
            </a:r>
            <a:endParaRPr lang="zh-TW" altLang="en-US" sz="3200" dirty="0"/>
          </a:p>
        </p:txBody>
      </p:sp>
      <p:sp>
        <p:nvSpPr>
          <p:cNvPr id="5" name="文字方塊 4"/>
          <p:cNvSpPr txBox="1"/>
          <p:nvPr/>
        </p:nvSpPr>
        <p:spPr>
          <a:xfrm>
            <a:off x="755576" y="5589240"/>
            <a:ext cx="36724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班級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車輛三甲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學號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:49915056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　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學生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李嘉展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3563888" y="4221088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指導老師：林聰益</a:t>
            </a:r>
            <a:endParaRPr lang="zh-TW" altLang="en-US" dirty="0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MosiaicBubbl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46638">
            <a:off x="6143101" y="4865740"/>
            <a:ext cx="2474757" cy="16498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222464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知識百科</a:t>
            </a:r>
            <a:endParaRPr lang="en-US" altLang="zh-TW" dirty="0" smtClean="0"/>
          </a:p>
          <a:p>
            <a:pPr marL="0" indent="0">
              <a:buNone/>
            </a:pPr>
            <a:r>
              <a:rPr lang="en-US" altLang="zh-TW" dirty="0" smtClean="0"/>
              <a:t>http://www.soku.com.tw/</a:t>
            </a:r>
          </a:p>
          <a:p>
            <a:r>
              <a:rPr lang="zh-TW" altLang="en-US" dirty="0" smtClean="0"/>
              <a:t>台大公衛學院職業醫學與工業衛生研究所教授兼所長</a:t>
            </a:r>
            <a:endParaRPr lang="en-US" altLang="zh-TW" dirty="0" smtClean="0"/>
          </a:p>
          <a:p>
            <a:pPr marL="0" indent="0">
              <a:buNone/>
            </a:pPr>
            <a:r>
              <a:rPr lang="en-US" altLang="zh-TW" dirty="0"/>
              <a:t>http://life.fhl.net/Desert/990209/001.htm</a:t>
            </a:r>
            <a:endParaRPr lang="en-US" altLang="zh-TW" dirty="0" smtClean="0"/>
          </a:p>
          <a:p>
            <a:r>
              <a:rPr lang="zh-TW" altLang="en-US" dirty="0"/>
              <a:t>中華民國核能協會</a:t>
            </a:r>
            <a:r>
              <a:rPr lang="en-US" altLang="zh-TW" dirty="0"/>
              <a:t>-</a:t>
            </a:r>
            <a:r>
              <a:rPr lang="zh-TW" altLang="en-US" dirty="0"/>
              <a:t>雅耀</a:t>
            </a:r>
          </a:p>
          <a:p>
            <a:pPr marL="0" indent="0">
              <a:buNone/>
            </a:pPr>
            <a:r>
              <a:rPr lang="en-US" altLang="zh-TW" dirty="0"/>
              <a:t>http://www.wretch.cc/blog/ntupa5/136384</a:t>
            </a:r>
            <a:endParaRPr lang="en-US" altLang="zh-TW" dirty="0" smtClean="0"/>
          </a:p>
          <a:p>
            <a:endParaRPr lang="en-US" altLang="zh-TW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參考資料</a:t>
            </a:r>
          </a:p>
        </p:txBody>
      </p:sp>
    </p:spTree>
    <p:extLst>
      <p:ext uri="{BB962C8B-B14F-4D97-AF65-F5344CB8AC3E}">
        <p14:creationId xmlns:p14="http://schemas.microsoft.com/office/powerpoint/2010/main" val="27827419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600" dirty="0" smtClean="0"/>
              <a:t>ＥＮＤ</a:t>
            </a:r>
            <a:endParaRPr lang="zh-TW" altLang="en-US" sz="6600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zh-TW" altLang="en-US" sz="3600" dirty="0" smtClean="0"/>
              <a:t>謝謝大家</a:t>
            </a:r>
            <a:endParaRPr lang="zh-TW" altLang="en-US" sz="3600" dirty="0"/>
          </a:p>
        </p:txBody>
      </p:sp>
      <p:pic>
        <p:nvPicPr>
          <p:cNvPr id="5" name="圖片版面配置區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18" r="871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2731439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2564902"/>
            <a:ext cx="5873075" cy="38762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1043608" y="2420888"/>
            <a:ext cx="7408333" cy="3450696"/>
          </a:xfrm>
        </p:spPr>
        <p:txBody>
          <a:bodyPr>
            <a:normAutofit lnSpcReduction="10000"/>
          </a:bodyPr>
          <a:lstStyle/>
          <a:p>
            <a:endParaRPr lang="zh-TW" altLang="en-US" dirty="0"/>
          </a:p>
          <a:p>
            <a:r>
              <a:rPr lang="zh-TW" altLang="en-US" dirty="0"/>
              <a:t>所有物質都是由原子所組成，而原子又是由中子、質子和電子所組成，當原子核與其他中子碰撞時，極容易分裂為兩個較小的原子核，這就是核分裂，核能電廠就是利用核分裂的能量來發電。</a:t>
            </a:r>
          </a:p>
          <a:p>
            <a:endParaRPr lang="en-US" altLang="zh-TW" dirty="0" smtClean="0"/>
          </a:p>
          <a:p>
            <a:r>
              <a:rPr lang="zh-TW" altLang="en-US" dirty="0" smtClean="0"/>
              <a:t>核</a:t>
            </a:r>
            <a:r>
              <a:rPr lang="zh-TW" altLang="en-US" dirty="0"/>
              <a:t>分裂所產生的能量是非常龐大的，其釋放的能量，比水力和火力發電都來的有效率，風力和太陽能更是望塵莫及。</a:t>
            </a: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 核能發電原理</a:t>
            </a:r>
          </a:p>
        </p:txBody>
      </p:sp>
    </p:spTree>
    <p:extLst>
      <p:ext uri="{BB962C8B-B14F-4D97-AF65-F5344CB8AC3E}">
        <p14:creationId xmlns:p14="http://schemas.microsoft.com/office/powerpoint/2010/main" val="32441582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252728"/>
          </a:xfrm>
        </p:spPr>
        <p:txBody>
          <a:bodyPr/>
          <a:lstStyle/>
          <a:p>
            <a:r>
              <a:rPr lang="zh-TW" altLang="en-US" dirty="0"/>
              <a:t> 核能發電廠</a:t>
            </a:r>
          </a:p>
        </p:txBody>
      </p:sp>
      <p:graphicFrame>
        <p:nvGraphicFramePr>
          <p:cNvPr id="9" name="資料庫圖表 8"/>
          <p:cNvGraphicFramePr/>
          <p:nvPr>
            <p:extLst>
              <p:ext uri="{D42A27DB-BD31-4B8C-83A1-F6EECF244321}">
                <p14:modId xmlns:p14="http://schemas.microsoft.com/office/powerpoint/2010/main" val="568798933"/>
              </p:ext>
            </p:extLst>
          </p:nvPr>
        </p:nvGraphicFramePr>
        <p:xfrm>
          <a:off x="6588224" y="4797152"/>
          <a:ext cx="2215631" cy="17281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872067" y="2675467"/>
            <a:ext cx="7300333" cy="255373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zh-TW" dirty="0"/>
              <a:t>‧</a:t>
            </a:r>
            <a:r>
              <a:rPr lang="zh-TW" altLang="en-US" dirty="0" smtClean="0"/>
              <a:t>核能</a:t>
            </a:r>
            <a:r>
              <a:rPr lang="zh-TW" altLang="en-US" dirty="0"/>
              <a:t>發電主要使用的燃料是鈾，利用鈾進行核</a:t>
            </a:r>
            <a:r>
              <a:rPr lang="zh-TW" altLang="en-US" dirty="0" smtClean="0"/>
              <a:t>分裂</a:t>
            </a:r>
            <a:endParaRPr lang="en-US" altLang="zh-TW" dirty="0" smtClean="0"/>
          </a:p>
          <a:p>
            <a:pPr marL="0" indent="0">
              <a:buNone/>
            </a:pPr>
            <a:r>
              <a:rPr lang="zh-TW" altLang="en-US" dirty="0"/>
              <a:t>　</a:t>
            </a:r>
            <a:r>
              <a:rPr lang="zh-TW" altLang="en-US" dirty="0" smtClean="0"/>
              <a:t>連鎖反應</a:t>
            </a:r>
            <a:r>
              <a:rPr lang="zh-TW" altLang="en-US" dirty="0"/>
              <a:t>所產生的熱能，將水加熱變成高溫高壓</a:t>
            </a:r>
            <a:r>
              <a:rPr lang="zh-TW" altLang="en-US" dirty="0" smtClean="0"/>
              <a:t>的　</a:t>
            </a:r>
            <a:endParaRPr lang="en-US" altLang="zh-TW" dirty="0" smtClean="0"/>
          </a:p>
          <a:p>
            <a:pPr marL="0" indent="0">
              <a:buNone/>
            </a:pPr>
            <a:r>
              <a:rPr lang="zh-TW" altLang="en-US" dirty="0"/>
              <a:t>　</a:t>
            </a:r>
            <a:r>
              <a:rPr lang="zh-TW" altLang="en-US" dirty="0" smtClean="0"/>
              <a:t>蒸汽</a:t>
            </a:r>
            <a:r>
              <a:rPr lang="zh-TW" altLang="en-US" dirty="0"/>
              <a:t>，然後推動汽輪機帶動發電機來</a:t>
            </a:r>
            <a:r>
              <a:rPr lang="zh-TW" altLang="en-US" dirty="0" smtClean="0"/>
              <a:t>發電。</a:t>
            </a:r>
            <a:endParaRPr lang="en-US" altLang="zh-TW" dirty="0" smtClean="0"/>
          </a:p>
          <a:p>
            <a:endParaRPr lang="en-US" altLang="zh-TW" dirty="0" smtClean="0"/>
          </a:p>
          <a:p>
            <a:pPr marL="0" indent="0">
              <a:buNone/>
            </a:pPr>
            <a:r>
              <a:rPr lang="zh-TW" altLang="en-US" dirty="0" smtClean="0"/>
              <a:t>．這樣</a:t>
            </a:r>
            <a:r>
              <a:rPr lang="zh-TW" altLang="en-US" dirty="0"/>
              <a:t>的原理其實和</a:t>
            </a:r>
            <a:r>
              <a:rPr lang="zh-TW" altLang="en-US" dirty="0" smtClean="0"/>
              <a:t>水力發電、火力發電也</a:t>
            </a:r>
            <a:r>
              <a:rPr lang="zh-TW" altLang="en-US" dirty="0"/>
              <a:t>有點相似</a:t>
            </a:r>
            <a:r>
              <a:rPr lang="zh-TW" altLang="en-US" dirty="0" smtClean="0"/>
              <a:t>，　　　　　</a:t>
            </a:r>
            <a:endParaRPr lang="en-US" altLang="zh-TW" dirty="0" smtClean="0"/>
          </a:p>
          <a:p>
            <a:pPr marL="0" indent="0">
              <a:buNone/>
            </a:pPr>
            <a:r>
              <a:rPr lang="zh-TW" altLang="en-US" dirty="0"/>
              <a:t>　</a:t>
            </a:r>
            <a:r>
              <a:rPr lang="zh-TW" altLang="en-US" dirty="0" smtClean="0"/>
              <a:t>因為</a:t>
            </a:r>
            <a:r>
              <a:rPr lang="zh-TW" altLang="en-US" dirty="0"/>
              <a:t>它們最終目的都是要推動</a:t>
            </a:r>
            <a:r>
              <a:rPr lang="zh-TW" altLang="en-US" dirty="0" smtClean="0"/>
              <a:t>汽輪機。</a:t>
            </a:r>
            <a:endParaRPr lang="en-US" altLang="zh-TW" dirty="0" smtClean="0"/>
          </a:p>
          <a:p>
            <a:pPr marL="0" indent="0">
              <a:buNone/>
            </a:pPr>
            <a:endParaRPr lang="en-US" altLang="zh-TW" dirty="0"/>
          </a:p>
        </p:txBody>
      </p:sp>
      <p:sp>
        <p:nvSpPr>
          <p:cNvPr id="10" name="文字方塊 9"/>
          <p:cNvSpPr txBox="1"/>
          <p:nvPr/>
        </p:nvSpPr>
        <p:spPr>
          <a:xfrm>
            <a:off x="827584" y="5301208"/>
            <a:ext cx="561662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 smtClean="0">
                <a:solidFill>
                  <a:schemeClr val="accent2">
                    <a:lumMod val="50000"/>
                  </a:schemeClr>
                </a:solidFill>
              </a:rPr>
              <a:t>．水力發電用的是大自然的力量，而　</a:t>
            </a:r>
            <a:endParaRPr lang="en-US" altLang="zh-TW" sz="2400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zh-TW" altLang="en-US" sz="2400" dirty="0">
                <a:solidFill>
                  <a:schemeClr val="accent2">
                    <a:lumMod val="50000"/>
                  </a:schemeClr>
                </a:solidFill>
              </a:rPr>
              <a:t>　</a:t>
            </a:r>
            <a:r>
              <a:rPr lang="zh-TW" altLang="en-US" sz="2400" dirty="0" smtClean="0">
                <a:solidFill>
                  <a:schemeClr val="accent2">
                    <a:lumMod val="50000"/>
                  </a:schemeClr>
                </a:solidFill>
              </a:rPr>
              <a:t>火力發電是燃燒煤，核能發電則是</a:t>
            </a:r>
            <a:endParaRPr lang="en-US" altLang="zh-TW" sz="2400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zh-TW" altLang="en-US" sz="2400" dirty="0">
                <a:solidFill>
                  <a:schemeClr val="accent2">
                    <a:lumMod val="50000"/>
                  </a:schemeClr>
                </a:solidFill>
              </a:rPr>
              <a:t>　</a:t>
            </a:r>
            <a:r>
              <a:rPr lang="zh-TW" altLang="en-US" sz="2400" dirty="0" smtClean="0">
                <a:solidFill>
                  <a:schemeClr val="accent2">
                    <a:lumMod val="50000"/>
                  </a:schemeClr>
                </a:solidFill>
              </a:rPr>
              <a:t>利用鈾進行核分裂。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6712354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827584" y="2780928"/>
            <a:ext cx="7408333" cy="3816424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台灣電力公司核能發電</a:t>
            </a:r>
            <a:r>
              <a:rPr lang="zh-TW" altLang="en-US" dirty="0"/>
              <a:t>用的核子反應爐，是屬於輕水式的</a:t>
            </a:r>
            <a:r>
              <a:rPr lang="zh-TW" altLang="en-US" dirty="0" smtClean="0"/>
              <a:t>反應爐</a:t>
            </a:r>
            <a:r>
              <a:rPr lang="zh-TW" altLang="en-US" dirty="0"/>
              <a:t>。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台灣</a:t>
            </a:r>
            <a:r>
              <a:rPr lang="zh-TW" altLang="en-US" dirty="0"/>
              <a:t>電力公司的輕水式反應爐有沸水式和壓水式兩種，沸水式是直接在反應爐產生蒸氣，然後推動汽輪機帶動發電機，而壓水式則是採取兩段式，先在反應爐產生核分裂，然後再將能量引導至蒸汽爐產生蒸氣。</a:t>
            </a: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台灣電力公司核能發電</a:t>
            </a:r>
          </a:p>
        </p:txBody>
      </p:sp>
    </p:spTree>
    <p:extLst>
      <p:ext uri="{BB962C8B-B14F-4D97-AF65-F5344CB8AC3E}">
        <p14:creationId xmlns:p14="http://schemas.microsoft.com/office/powerpoint/2010/main" val="951093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1368" y="2596896"/>
            <a:ext cx="5662387" cy="37560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zh-TW" altLang="en-US" dirty="0"/>
              <a:t>雖然核能發電和原子彈都是以鈾來產生能量，但原子彈所使用的原料，鈾</a:t>
            </a:r>
            <a:r>
              <a:rPr lang="en-US" altLang="zh-TW" dirty="0"/>
              <a:t>(235)</a:t>
            </a:r>
            <a:r>
              <a:rPr lang="zh-TW" altLang="en-US" dirty="0"/>
              <a:t>濃度高達</a:t>
            </a:r>
            <a:r>
              <a:rPr lang="en-US" altLang="zh-TW" dirty="0"/>
              <a:t>90%</a:t>
            </a:r>
            <a:r>
              <a:rPr lang="zh-TW" altLang="en-US" dirty="0"/>
              <a:t>以上，只有高濃度的鈾</a:t>
            </a:r>
            <a:r>
              <a:rPr lang="en-US" altLang="zh-TW" dirty="0"/>
              <a:t>(235)</a:t>
            </a:r>
            <a:r>
              <a:rPr lang="zh-TW" altLang="en-US" dirty="0"/>
              <a:t>，才能瞬間密集連鎖反應產生巨大的</a:t>
            </a:r>
            <a:r>
              <a:rPr lang="zh-TW" altLang="en-US" dirty="0" smtClean="0"/>
              <a:t>能量。</a:t>
            </a:r>
            <a:endParaRPr lang="en-US" altLang="zh-TW" dirty="0" smtClean="0"/>
          </a:p>
          <a:p>
            <a:endParaRPr lang="en-US" altLang="zh-TW" dirty="0"/>
          </a:p>
          <a:p>
            <a:r>
              <a:rPr lang="zh-TW" altLang="en-US" dirty="0" smtClean="0"/>
              <a:t>台灣</a:t>
            </a:r>
            <a:r>
              <a:rPr lang="zh-TW" altLang="en-US" dirty="0"/>
              <a:t>電力公司核能發電所使用的燃料，鈾</a:t>
            </a:r>
            <a:r>
              <a:rPr lang="en-US" altLang="zh-TW" dirty="0"/>
              <a:t>(235)</a:t>
            </a:r>
            <a:r>
              <a:rPr lang="zh-TW" altLang="en-US" dirty="0"/>
              <a:t>濃度不到</a:t>
            </a:r>
            <a:r>
              <a:rPr lang="en-US" altLang="zh-TW" dirty="0"/>
              <a:t>5%</a:t>
            </a:r>
            <a:r>
              <a:rPr lang="zh-TW" altLang="en-US" dirty="0"/>
              <a:t>，其他都是無法核分裂的鈾</a:t>
            </a:r>
            <a:r>
              <a:rPr lang="en-US" altLang="zh-TW" dirty="0"/>
              <a:t>(238)</a:t>
            </a:r>
            <a:r>
              <a:rPr lang="zh-TW" altLang="en-US" dirty="0"/>
              <a:t>，所以核能發電基本上是比原子彈還要安全的，而且核能發電廠有使用控制棒調節和使用鋼筋水泥包覆。 </a:t>
            </a: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 核能發電燃料</a:t>
            </a:r>
          </a:p>
        </p:txBody>
      </p:sp>
    </p:spTree>
    <p:extLst>
      <p:ext uri="{BB962C8B-B14F-4D97-AF65-F5344CB8AC3E}">
        <p14:creationId xmlns:p14="http://schemas.microsoft.com/office/powerpoint/2010/main" val="23121894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風險評估</a:t>
            </a:r>
          </a:p>
        </p:txBody>
      </p:sp>
      <p:graphicFrame>
        <p:nvGraphicFramePr>
          <p:cNvPr id="8" name="內容版面配置區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32116117"/>
              </p:ext>
            </p:extLst>
          </p:nvPr>
        </p:nvGraphicFramePr>
        <p:xfrm>
          <a:off x="755576" y="2564904"/>
          <a:ext cx="7848872" cy="396255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920232"/>
                <a:gridCol w="3928640"/>
              </a:tblGrid>
              <a:tr h="433225">
                <a:tc>
                  <a:txBody>
                    <a:bodyPr/>
                    <a:lstStyle/>
                    <a:p>
                      <a:r>
                        <a:rPr lang="zh-TW" altLang="en-US" sz="2400" dirty="0" smtClean="0"/>
                        <a:t>優點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400" dirty="0" smtClean="0"/>
                        <a:t>缺點</a:t>
                      </a:r>
                      <a:endParaRPr lang="zh-TW" altLang="en-US" sz="2400" dirty="0"/>
                    </a:p>
                  </a:txBody>
                  <a:tcPr/>
                </a:tc>
              </a:tr>
              <a:tr h="419139"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不會造成空氣污染。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對人體危害很大</a:t>
                      </a:r>
                      <a:endParaRPr lang="zh-TW" altLang="en-US" dirty="0"/>
                    </a:p>
                  </a:txBody>
                  <a:tcPr/>
                </a:tc>
              </a:tr>
              <a:tr h="866450"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不會產生加重地球溫室效應的二氧化碳。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必須能由人通過一定裝置進行控制。失去控制的裂變能不僅不能用於發電，還會釀成災害。</a:t>
                      </a:r>
                      <a:endParaRPr lang="zh-TW" altLang="en-US" dirty="0"/>
                    </a:p>
                  </a:txBody>
                  <a:tcPr/>
                </a:tc>
              </a:tr>
              <a:tr h="419139"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運輸與儲存都很方便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使用過之核燃料，具有放射線</a:t>
                      </a:r>
                      <a:endParaRPr lang="zh-TW" altLang="en-US" dirty="0"/>
                    </a:p>
                  </a:txBody>
                  <a:tcPr/>
                </a:tc>
              </a:tr>
              <a:tr h="419139"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發電成本較其他發電方法為穩定。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排放更多廢熱到環境裏。</a:t>
                      </a:r>
                      <a:endParaRPr lang="zh-TW" altLang="en-US" dirty="0"/>
                    </a:p>
                  </a:txBody>
                  <a:tcPr/>
                </a:tc>
              </a:tr>
              <a:tr h="419139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投資成本太大</a:t>
                      </a:r>
                      <a:endParaRPr lang="zh-TW" altLang="en-US" dirty="0"/>
                    </a:p>
                  </a:txBody>
                  <a:tcPr/>
                </a:tc>
              </a:tr>
              <a:tr h="866450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核電廠的反應器內有大量的放射性物質，如果在事故中釋放到外界環境，會對生態及民眾造成傷害。</a:t>
                      </a:r>
                      <a:endParaRPr lang="zh-TW" alt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71401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867833" y="2348880"/>
            <a:ext cx="7408333" cy="3652181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核能</a:t>
            </a:r>
            <a:r>
              <a:rPr lang="zh-TW" altLang="en-US" dirty="0"/>
              <a:t>發電是最經濟的能源</a:t>
            </a:r>
          </a:p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適當科技</a:t>
            </a:r>
            <a:endParaRPr lang="zh-TW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7713" y="3243263"/>
            <a:ext cx="5108575" cy="371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52798"/>
              </p:ext>
            </p:extLst>
          </p:nvPr>
        </p:nvGraphicFramePr>
        <p:xfrm>
          <a:off x="2017713" y="3068960"/>
          <a:ext cx="5472608" cy="2963567"/>
        </p:xfrm>
        <a:graphic>
          <a:graphicData uri="http://schemas.openxmlformats.org/drawingml/2006/table">
            <a:tbl>
              <a:tblPr/>
              <a:tblGrid>
                <a:gridCol w="1368152"/>
                <a:gridCol w="1368152"/>
                <a:gridCol w="1368152"/>
                <a:gridCol w="1368152"/>
              </a:tblGrid>
              <a:tr h="589205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200" dirty="0"/>
                        <a:t>發電方式</a:t>
                      </a:r>
                    </a:p>
                  </a:txBody>
                  <a:tcPr marL="62750" marR="62750" marT="31375" marB="313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FD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200"/>
                        <a:t>發電量比例</a:t>
                      </a:r>
                    </a:p>
                  </a:txBody>
                  <a:tcPr marL="62750" marR="62750" marT="31375" marB="313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FD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200" dirty="0"/>
                        <a:t>發電成本</a:t>
                      </a:r>
                      <a:r>
                        <a:rPr lang="en-US" altLang="zh-TW" sz="1200" dirty="0"/>
                        <a:t>(</a:t>
                      </a:r>
                      <a:r>
                        <a:rPr lang="zh-TW" altLang="en-US" sz="1200" dirty="0"/>
                        <a:t>元</a:t>
                      </a:r>
                      <a:r>
                        <a:rPr lang="en-US" altLang="zh-TW" sz="1200" dirty="0"/>
                        <a:t>/</a:t>
                      </a:r>
                      <a:r>
                        <a:rPr lang="zh-TW" altLang="en-US" sz="1200" dirty="0"/>
                        <a:t>度電</a:t>
                      </a:r>
                      <a:r>
                        <a:rPr lang="en-US" altLang="zh-TW" sz="1200" dirty="0"/>
                        <a:t>)</a:t>
                      </a:r>
                    </a:p>
                  </a:txBody>
                  <a:tcPr marL="62750" marR="62750" marT="31375" marB="313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FD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200" dirty="0"/>
                        <a:t>為核能倍率</a:t>
                      </a:r>
                    </a:p>
                  </a:txBody>
                  <a:tcPr marL="62750" marR="62750" marT="31375" marB="313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FDC"/>
                    </a:solidFill>
                  </a:tcPr>
                </a:tc>
              </a:tr>
              <a:tr h="52712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200"/>
                        <a:t>核能發電（含廢料）</a:t>
                      </a:r>
                    </a:p>
                  </a:txBody>
                  <a:tcPr marL="62750" marR="62750" marT="31375" marB="313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FD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/>
                        <a:t>22.9</a:t>
                      </a:r>
                    </a:p>
                  </a:txBody>
                  <a:tcPr marL="62750" marR="62750" marT="31375" marB="313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FD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/>
                        <a:t>0.67</a:t>
                      </a:r>
                    </a:p>
                  </a:txBody>
                  <a:tcPr marL="62750" marR="62750" marT="31375" marB="313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FD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/>
                        <a:t>1.00</a:t>
                      </a:r>
                    </a:p>
                  </a:txBody>
                  <a:tcPr marL="62750" marR="62750" marT="31375" marB="313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FDC"/>
                    </a:solidFill>
                  </a:tcPr>
                </a:tc>
              </a:tr>
              <a:tr h="369448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200"/>
                        <a:t>燃煤發電</a:t>
                      </a:r>
                    </a:p>
                  </a:txBody>
                  <a:tcPr marL="62750" marR="62750" marT="31375" marB="313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FD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/>
                        <a:t>46.4</a:t>
                      </a:r>
                    </a:p>
                  </a:txBody>
                  <a:tcPr marL="62750" marR="62750" marT="31375" marB="313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FD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/>
                        <a:t>0.87</a:t>
                      </a:r>
                    </a:p>
                  </a:txBody>
                  <a:tcPr marL="62750" marR="62750" marT="31375" marB="313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FD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/>
                        <a:t>1.28</a:t>
                      </a:r>
                    </a:p>
                  </a:txBody>
                  <a:tcPr marL="62750" marR="62750" marT="31375" marB="313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FDC"/>
                    </a:solidFill>
                  </a:tcPr>
                </a:tc>
              </a:tr>
              <a:tr h="369448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200"/>
                        <a:t>燃油發電</a:t>
                      </a:r>
                    </a:p>
                  </a:txBody>
                  <a:tcPr marL="62750" marR="62750" marT="31375" marB="313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FD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/>
                        <a:t>17.9</a:t>
                      </a:r>
                    </a:p>
                  </a:txBody>
                  <a:tcPr marL="62750" marR="62750" marT="31375" marB="313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FD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/>
                        <a:t>1.95</a:t>
                      </a:r>
                    </a:p>
                  </a:txBody>
                  <a:tcPr marL="62750" marR="62750" marT="31375" marB="313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FD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/>
                        <a:t>2.91</a:t>
                      </a:r>
                    </a:p>
                  </a:txBody>
                  <a:tcPr marL="62750" marR="62750" marT="31375" marB="313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FDC"/>
                    </a:solidFill>
                  </a:tcPr>
                </a:tc>
              </a:tr>
              <a:tr h="369448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200"/>
                        <a:t>天然氣發電</a:t>
                      </a:r>
                    </a:p>
                  </a:txBody>
                  <a:tcPr marL="62750" marR="62750" marT="31375" marB="313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FD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/>
                        <a:t>9.0</a:t>
                      </a:r>
                    </a:p>
                  </a:txBody>
                  <a:tcPr marL="62750" marR="62750" marT="31375" marB="313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FD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/>
                        <a:t>2.75</a:t>
                      </a:r>
                    </a:p>
                  </a:txBody>
                  <a:tcPr marL="62750" marR="62750" marT="31375" marB="313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FD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/>
                        <a:t>4.10</a:t>
                      </a:r>
                    </a:p>
                  </a:txBody>
                  <a:tcPr marL="62750" marR="62750" marT="31375" marB="313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FDC"/>
                    </a:solidFill>
                  </a:tcPr>
                </a:tc>
              </a:tr>
              <a:tr h="369448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200"/>
                        <a:t>水力發電</a:t>
                      </a:r>
                    </a:p>
                  </a:txBody>
                  <a:tcPr marL="62750" marR="62750" marT="31375" marB="313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FD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/>
                        <a:t>3.8</a:t>
                      </a:r>
                    </a:p>
                  </a:txBody>
                  <a:tcPr marL="62750" marR="62750" marT="31375" marB="313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FD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/>
                        <a:t>2.24</a:t>
                      </a:r>
                    </a:p>
                  </a:txBody>
                  <a:tcPr marL="62750" marR="62750" marT="31375" marB="313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FD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/>
                        <a:t>3.34</a:t>
                      </a:r>
                    </a:p>
                  </a:txBody>
                  <a:tcPr marL="62750" marR="62750" marT="31375" marB="313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FDC"/>
                    </a:solidFill>
                  </a:tcPr>
                </a:tc>
              </a:tr>
              <a:tr h="369448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200" dirty="0"/>
                        <a:t>全體平均成本</a:t>
                      </a:r>
                    </a:p>
                  </a:txBody>
                  <a:tcPr marL="62750" marR="62750" marT="31375" marB="313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FD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200" dirty="0"/>
                        <a:t>*</a:t>
                      </a:r>
                    </a:p>
                  </a:txBody>
                  <a:tcPr marL="62750" marR="62750" marT="31375" marB="313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FD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/>
                        <a:t>1.28</a:t>
                      </a:r>
                    </a:p>
                  </a:txBody>
                  <a:tcPr marL="62750" marR="62750" marT="31375" marB="313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FD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/>
                        <a:t>1.91</a:t>
                      </a:r>
                    </a:p>
                  </a:txBody>
                  <a:tcPr marL="62750" marR="62750" marT="31375" marB="313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FDC"/>
                    </a:solidFill>
                  </a:tcPr>
                </a:tc>
              </a:tr>
            </a:tbl>
          </a:graphicData>
        </a:graphic>
      </p:graphicFrame>
      <p:sp>
        <p:nvSpPr>
          <p:cNvPr id="6" name="文字方塊 5"/>
          <p:cNvSpPr txBox="1"/>
          <p:nvPr/>
        </p:nvSpPr>
        <p:spPr>
          <a:xfrm>
            <a:off x="3274704" y="6263600"/>
            <a:ext cx="3096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我國主要發電方式內部成本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6950919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7" y="3356992"/>
            <a:ext cx="2554431" cy="206196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827584" y="2348880"/>
            <a:ext cx="7612328" cy="41764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dirty="0" smtClean="0"/>
              <a:t>◇爐</a:t>
            </a:r>
            <a:r>
              <a:rPr lang="zh-TW" altLang="en-US" dirty="0"/>
              <a:t>心鎔毀</a:t>
            </a:r>
            <a:r>
              <a:rPr lang="zh-TW" altLang="en-US" dirty="0" smtClean="0"/>
              <a:t>後果堪優</a:t>
            </a:r>
            <a:endParaRPr lang="en-US" altLang="zh-TW" dirty="0" smtClean="0"/>
          </a:p>
          <a:p>
            <a:pPr marL="0" indent="0">
              <a:buNone/>
            </a:pPr>
            <a:r>
              <a:rPr lang="zh-TW" altLang="en-US" dirty="0"/>
              <a:t>輻射</a:t>
            </a:r>
            <a:r>
              <a:rPr lang="zh-TW" altLang="en-US" dirty="0" smtClean="0"/>
              <a:t>傷害</a:t>
            </a:r>
            <a:r>
              <a:rPr lang="en-US" altLang="zh-TW" dirty="0" smtClean="0"/>
              <a:t>(</a:t>
            </a:r>
            <a:r>
              <a:rPr lang="zh-TW" altLang="en-US" dirty="0"/>
              <a:t>白血病</a:t>
            </a:r>
            <a:r>
              <a:rPr lang="en-US" altLang="zh-TW" dirty="0" smtClean="0"/>
              <a:t>)(</a:t>
            </a:r>
            <a:r>
              <a:rPr lang="zh-TW" altLang="en-US" dirty="0"/>
              <a:t>癌症</a:t>
            </a:r>
            <a:r>
              <a:rPr lang="en-US" altLang="zh-TW" dirty="0" smtClean="0"/>
              <a:t>)</a:t>
            </a:r>
            <a:r>
              <a:rPr lang="zh-TW" altLang="en-US" dirty="0" smtClean="0"/>
              <a:t>、輻射汙染</a:t>
            </a:r>
            <a:r>
              <a:rPr lang="en-US" altLang="zh-TW" dirty="0" smtClean="0"/>
              <a:t>(</a:t>
            </a:r>
            <a:r>
              <a:rPr lang="zh-TW" altLang="en-US" dirty="0" smtClean="0"/>
              <a:t>輻射建築</a:t>
            </a:r>
            <a:r>
              <a:rPr lang="en-US" altLang="zh-TW" dirty="0" smtClean="0"/>
              <a:t>)(</a:t>
            </a:r>
            <a:r>
              <a:rPr lang="zh-TW" altLang="en-US" dirty="0" smtClean="0"/>
              <a:t>輻射水</a:t>
            </a:r>
            <a:r>
              <a:rPr lang="en-US" altLang="zh-TW" dirty="0" smtClean="0"/>
              <a:t>)</a:t>
            </a:r>
          </a:p>
          <a:p>
            <a:pPr marL="0" indent="0">
              <a:buNone/>
            </a:pPr>
            <a:endParaRPr lang="en-US" altLang="zh-TW" dirty="0" smtClean="0"/>
          </a:p>
          <a:p>
            <a:pPr marL="0" indent="0">
              <a:buNone/>
            </a:pPr>
            <a:r>
              <a:rPr lang="zh-TW" altLang="en-US" dirty="0" smtClean="0"/>
              <a:t>◇有關</a:t>
            </a:r>
            <a:r>
              <a:rPr lang="zh-TW" altLang="en-US" dirty="0"/>
              <a:t>溫水排放與秘雕</a:t>
            </a:r>
            <a:r>
              <a:rPr lang="zh-TW" altLang="en-US" dirty="0" smtClean="0"/>
              <a:t>魚</a:t>
            </a:r>
            <a:endParaRPr lang="en-US" altLang="zh-TW" dirty="0" smtClean="0"/>
          </a:p>
          <a:p>
            <a:pPr marL="0" indent="0">
              <a:buNone/>
            </a:pPr>
            <a:r>
              <a:rPr lang="zh-TW" altLang="en-US" dirty="0"/>
              <a:t>核三廠曾造成珊瑚白化死亡，核二廠曾經發生秘雕魚</a:t>
            </a:r>
            <a:r>
              <a:rPr lang="zh-TW" altLang="en-US" dirty="0" smtClean="0"/>
              <a:t>。</a:t>
            </a:r>
            <a:endParaRPr lang="en-US" altLang="zh-TW" dirty="0"/>
          </a:p>
          <a:p>
            <a:pPr marL="0" indent="0">
              <a:buNone/>
            </a:pPr>
            <a:endParaRPr lang="en-US" altLang="zh-TW" dirty="0" smtClean="0"/>
          </a:p>
          <a:p>
            <a:pPr marL="0" indent="0">
              <a:buNone/>
            </a:pPr>
            <a:r>
              <a:rPr lang="zh-TW" altLang="en-US" dirty="0" smtClean="0"/>
              <a:t>◇</a:t>
            </a:r>
            <a:r>
              <a:rPr lang="zh-TW" altLang="en-US" dirty="0"/>
              <a:t>核廢料的問題</a:t>
            </a:r>
            <a:endParaRPr lang="en-US" altLang="zh-TW" dirty="0" smtClean="0"/>
          </a:p>
          <a:p>
            <a:pPr marL="0" indent="0">
              <a:buNone/>
            </a:pPr>
            <a:r>
              <a:rPr lang="zh-TW" altLang="en-US" dirty="0"/>
              <a:t>高輻射性同位素並非生物，它們即使儲存於不銹鋼筒中，仍會繼續蛻變而釋放出</a:t>
            </a:r>
            <a:r>
              <a:rPr lang="en-US" altLang="zh-TW" dirty="0"/>
              <a:t>α</a:t>
            </a:r>
            <a:r>
              <a:rPr lang="zh-TW" altLang="en-US" dirty="0"/>
              <a:t>、</a:t>
            </a:r>
            <a:r>
              <a:rPr lang="en-US" altLang="zh-TW" dirty="0"/>
              <a:t>β</a:t>
            </a:r>
            <a:r>
              <a:rPr lang="zh-TW" altLang="en-US" dirty="0"/>
              <a:t>或</a:t>
            </a:r>
            <a:r>
              <a:rPr lang="en-US" altLang="zh-TW" dirty="0"/>
              <a:t>γ</a:t>
            </a:r>
            <a:r>
              <a:rPr lang="zh-TW" altLang="en-US" dirty="0" smtClean="0"/>
              <a:t>射線</a:t>
            </a:r>
            <a:r>
              <a:rPr lang="zh-TW" altLang="en-US" dirty="0"/>
              <a:t>。</a:t>
            </a:r>
            <a:endParaRPr lang="en-US" altLang="zh-TW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適當科技</a:t>
            </a:r>
          </a:p>
        </p:txBody>
      </p:sp>
    </p:spTree>
    <p:extLst>
      <p:ext uri="{BB962C8B-B14F-4D97-AF65-F5344CB8AC3E}">
        <p14:creationId xmlns:p14="http://schemas.microsoft.com/office/powerpoint/2010/main" val="26141527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899592" y="2636912"/>
            <a:ext cx="7408333" cy="3921299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問、是否</a:t>
            </a:r>
            <a:r>
              <a:rPr lang="zh-TW" altLang="en-US" dirty="0"/>
              <a:t>要準備一筆錢，以防核電系統發生意外時救災使用</a:t>
            </a:r>
            <a:r>
              <a:rPr lang="en-US" altLang="zh-TW" dirty="0" smtClean="0"/>
              <a:t>?</a:t>
            </a:r>
          </a:p>
          <a:p>
            <a:pPr marL="0" indent="0">
              <a:buNone/>
            </a:pPr>
            <a:r>
              <a:rPr lang="zh-TW" altLang="en-US" dirty="0" smtClean="0"/>
              <a:t>答、否</a:t>
            </a:r>
            <a:endParaRPr lang="en-US" altLang="zh-TW" dirty="0" smtClean="0"/>
          </a:p>
          <a:p>
            <a:pPr marL="0" indent="0">
              <a:buNone/>
            </a:pPr>
            <a:r>
              <a:rPr lang="zh-TW" altLang="en-US" dirty="0"/>
              <a:t>車諾堡事故時</a:t>
            </a:r>
            <a:r>
              <a:rPr lang="en-US" altLang="zh-TW" dirty="0"/>
              <a:t>30</a:t>
            </a:r>
            <a:r>
              <a:rPr lang="zh-TW" altLang="en-US" dirty="0"/>
              <a:t>公里內皆疏散，後來統計污染較嚴重的地區約有</a:t>
            </a:r>
            <a:r>
              <a:rPr lang="en-US" altLang="zh-TW" dirty="0"/>
              <a:t>1300</a:t>
            </a:r>
            <a:r>
              <a:rPr lang="zh-TW" altLang="en-US" dirty="0"/>
              <a:t>村的</a:t>
            </a:r>
            <a:r>
              <a:rPr lang="en-US" altLang="zh-TW" dirty="0"/>
              <a:t>260</a:t>
            </a:r>
            <a:r>
              <a:rPr lang="zh-TW" altLang="en-US" dirty="0"/>
              <a:t>萬民眾，其中還包括</a:t>
            </a:r>
            <a:r>
              <a:rPr lang="en-US" altLang="zh-TW" dirty="0"/>
              <a:t>70</a:t>
            </a:r>
            <a:r>
              <a:rPr lang="zh-TW" altLang="en-US" dirty="0"/>
              <a:t>萬小孩。十年後的現在，</a:t>
            </a:r>
            <a:r>
              <a:rPr lang="en-US" altLang="zh-TW" dirty="0"/>
              <a:t>30</a:t>
            </a:r>
            <a:r>
              <a:rPr lang="zh-TW" altLang="en-US" dirty="0"/>
              <a:t>公里內幾乎不住任何人，烏克蘭共和國且須提供免費住宅給三百萬災民居住；為此原因，他們須把所得稅提高</a:t>
            </a:r>
            <a:r>
              <a:rPr lang="en-US" altLang="zh-TW" dirty="0"/>
              <a:t>12</a:t>
            </a:r>
            <a:r>
              <a:rPr lang="en-US" altLang="zh-TW" dirty="0" smtClean="0"/>
              <a:t>%</a:t>
            </a:r>
            <a:r>
              <a:rPr lang="zh-TW" altLang="en-US" dirty="0" smtClean="0"/>
              <a:t>，依目前台灣土地、資金根本無法容納及提供。</a:t>
            </a: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問與答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98568065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波形">
  <a:themeElements>
    <a:clrScheme name="波形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波形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波形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124</TotalTime>
  <Words>743</Words>
  <Application>Microsoft Office PowerPoint</Application>
  <PresentationFormat>如螢幕大小 (4:3)</PresentationFormat>
  <Paragraphs>96</Paragraphs>
  <Slides>11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11</vt:i4>
      </vt:variant>
    </vt:vector>
  </HeadingPairs>
  <TitlesOfParts>
    <vt:vector size="12" baseType="lpstr">
      <vt:lpstr>波形</vt:lpstr>
      <vt:lpstr>核能系統 </vt:lpstr>
      <vt:lpstr> 核能發電原理</vt:lpstr>
      <vt:lpstr> 核能發電廠</vt:lpstr>
      <vt:lpstr>台灣電力公司核能發電</vt:lpstr>
      <vt:lpstr> 核能發電燃料</vt:lpstr>
      <vt:lpstr>風險評估</vt:lpstr>
      <vt:lpstr>適當科技</vt:lpstr>
      <vt:lpstr>適當科技</vt:lpstr>
      <vt:lpstr>問與答</vt:lpstr>
      <vt:lpstr>參考資料</vt:lpstr>
      <vt:lpstr>ＥＮＤ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核能系統 </dc:title>
  <dc:creator>Win7User</dc:creator>
  <cp:lastModifiedBy>Win7User</cp:lastModifiedBy>
  <cp:revision>19</cp:revision>
  <dcterms:created xsi:type="dcterms:W3CDTF">2012-12-23T12:56:09Z</dcterms:created>
  <dcterms:modified xsi:type="dcterms:W3CDTF">2012-12-23T15:01:39Z</dcterms:modified>
</cp:coreProperties>
</file>