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35"/>
  </p:notesMasterIdLst>
  <p:sldIdLst>
    <p:sldId id="256" r:id="rId2"/>
    <p:sldId id="260" r:id="rId3"/>
    <p:sldId id="274" r:id="rId4"/>
    <p:sldId id="304" r:id="rId5"/>
    <p:sldId id="262" r:id="rId6"/>
    <p:sldId id="265" r:id="rId7"/>
    <p:sldId id="305" r:id="rId8"/>
    <p:sldId id="307" r:id="rId9"/>
    <p:sldId id="308" r:id="rId10"/>
    <p:sldId id="309" r:id="rId11"/>
    <p:sldId id="284" r:id="rId12"/>
    <p:sldId id="283" r:id="rId13"/>
    <p:sldId id="285" r:id="rId14"/>
    <p:sldId id="286" r:id="rId15"/>
    <p:sldId id="287" r:id="rId16"/>
    <p:sldId id="288" r:id="rId17"/>
    <p:sldId id="289" r:id="rId18"/>
    <p:sldId id="290" r:id="rId19"/>
    <p:sldId id="291" r:id="rId20"/>
    <p:sldId id="292" r:id="rId21"/>
    <p:sldId id="293" r:id="rId22"/>
    <p:sldId id="294" r:id="rId23"/>
    <p:sldId id="295" r:id="rId24"/>
    <p:sldId id="296" r:id="rId25"/>
    <p:sldId id="297" r:id="rId26"/>
    <p:sldId id="298" r:id="rId27"/>
    <p:sldId id="299" r:id="rId28"/>
    <p:sldId id="300" r:id="rId29"/>
    <p:sldId id="301" r:id="rId30"/>
    <p:sldId id="302" r:id="rId31"/>
    <p:sldId id="303" r:id="rId32"/>
    <p:sldId id="282" r:id="rId33"/>
    <p:sldId id="281" r:id="rId34"/>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5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36060C-DEE5-4F6E-87BC-ADF1C3C08953}" type="datetimeFigureOut">
              <a:rPr lang="zh-TW" altLang="en-US" smtClean="0"/>
              <a:pPr/>
              <a:t>2015/9/13</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D14A97-64A8-4371-B686-E7C467E8F007}" type="slidenum">
              <a:rPr lang="zh-TW" altLang="en-US" smtClean="0"/>
              <a:pPr/>
              <a:t>‹#›</a:t>
            </a:fld>
            <a:endParaRPr lang="zh-TW" altLang="en-US"/>
          </a:p>
        </p:txBody>
      </p:sp>
    </p:spTree>
    <p:extLst>
      <p:ext uri="{BB962C8B-B14F-4D97-AF65-F5344CB8AC3E}">
        <p14:creationId xmlns:p14="http://schemas.microsoft.com/office/powerpoint/2010/main" val="30422191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標題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zh-TW" altLang="en-US" smtClean="0"/>
              <a:t>按一下以編輯母片標題樣式</a:t>
            </a:r>
            <a:endParaRPr kumimoji="0" lang="en-US"/>
          </a:p>
        </p:txBody>
      </p:sp>
      <p:sp>
        <p:nvSpPr>
          <p:cNvPr id="17" name="副標題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grpSp>
        <p:nvGrpSpPr>
          <p:cNvPr id="2" name="群組 1"/>
          <p:cNvGrpSpPr/>
          <p:nvPr/>
        </p:nvGrpSpPr>
        <p:grpSpPr>
          <a:xfrm>
            <a:off x="-3765" y="4953000"/>
            <a:ext cx="9147765" cy="1912088"/>
            <a:chOff x="-3765" y="4832896"/>
            <a:chExt cx="9147765" cy="2032192"/>
          </a:xfrm>
        </p:grpSpPr>
        <p:sp>
          <p:nvSpPr>
            <p:cNvPr id="7" name="手繪多邊形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手繪多邊形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手繪多邊形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接點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期版面配置區 29"/>
          <p:cNvSpPr>
            <a:spLocks noGrp="1"/>
          </p:cNvSpPr>
          <p:nvPr>
            <p:ph type="dt" sz="half" idx="10"/>
          </p:nvPr>
        </p:nvSpPr>
        <p:spPr/>
        <p:txBody>
          <a:bodyPr/>
          <a:lstStyle>
            <a:lvl1pPr>
              <a:defRPr>
                <a:solidFill>
                  <a:srgbClr val="FFFFFF"/>
                </a:solidFill>
              </a:defRPr>
            </a:lvl1pPr>
            <a:extLst/>
          </a:lstStyle>
          <a:p>
            <a:fld id="{841901F8-24E9-4705-B6D3-EB3168DD662B}" type="datetime1">
              <a:rPr lang="zh-TW" altLang="en-US" smtClean="0"/>
              <a:pPr/>
              <a:t>2015/9/13</a:t>
            </a:fld>
            <a:endParaRPr lang="zh-TW" altLang="en-US"/>
          </a:p>
        </p:txBody>
      </p:sp>
      <p:sp>
        <p:nvSpPr>
          <p:cNvPr id="19" name="頁尾版面配置區 18"/>
          <p:cNvSpPr>
            <a:spLocks noGrp="1"/>
          </p:cNvSpPr>
          <p:nvPr>
            <p:ph type="ftr" sz="quarter" idx="11"/>
          </p:nvPr>
        </p:nvSpPr>
        <p:spPr/>
        <p:txBody>
          <a:bodyPr/>
          <a:lstStyle>
            <a:lvl1pPr>
              <a:defRPr>
                <a:solidFill>
                  <a:schemeClr val="accent1">
                    <a:tint val="20000"/>
                  </a:schemeClr>
                </a:solidFill>
              </a:defRPr>
            </a:lvl1pPr>
            <a:extLst/>
          </a:lstStyle>
          <a:p>
            <a:endParaRPr lang="zh-TW" altLang="en-US"/>
          </a:p>
        </p:txBody>
      </p:sp>
      <p:sp>
        <p:nvSpPr>
          <p:cNvPr id="27" name="投影片編號版面配置區 26"/>
          <p:cNvSpPr>
            <a:spLocks noGrp="1"/>
          </p:cNvSpPr>
          <p:nvPr>
            <p:ph type="sldNum" sz="quarter" idx="12"/>
          </p:nvPr>
        </p:nvSpPr>
        <p:spPr/>
        <p:txBody>
          <a:bodyPr/>
          <a:lstStyle>
            <a:lvl1pPr>
              <a:defRPr>
                <a:solidFill>
                  <a:srgbClr val="FFFFFF"/>
                </a:solidFill>
              </a:defRPr>
            </a:lvl1pPr>
            <a:extLst/>
          </a:lstStyle>
          <a:p>
            <a:fld id="{834B0FCB-CAF2-4C6E-981C-3DB7BA0ED375}"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1481329"/>
            <a:ext cx="8229600" cy="4386071"/>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B3847865-4C02-4D97-B461-2DC3F916C70E}" type="datetime1">
              <a:rPr lang="zh-TW" altLang="en-US" smtClean="0"/>
              <a:pPr/>
              <a:t>2015/9/13</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834B0FCB-CAF2-4C6E-981C-3DB7BA0ED375}"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44013" y="274640"/>
            <a:ext cx="1777470" cy="5592761"/>
          </a:xfrm>
        </p:spPr>
        <p:txBody>
          <a:bodyPr vert="eaVert"/>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41"/>
            <a:ext cx="6324600" cy="5592760"/>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6F8375A9-62BA-433D-9105-7C0CD7E65A7E}" type="datetime1">
              <a:rPr lang="zh-TW" altLang="en-US" smtClean="0"/>
              <a:pPr/>
              <a:t>2015/9/13</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834B0FCB-CAF2-4C6E-981C-3DB7BA0ED375}"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43DDF5E8-1B80-43B1-860A-E67534C0CA4D}" type="datetime1">
              <a:rPr lang="zh-TW" altLang="en-US" smtClean="0"/>
              <a:pPr/>
              <a:t>2015/9/13</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834B0FCB-CAF2-4C6E-981C-3DB7BA0ED375}" type="slidenum">
              <a:rPr lang="zh-TW" altLang="en-US" smtClean="0"/>
              <a:pPr/>
              <a:t>‹#›</a:t>
            </a:fld>
            <a:endParaRPr lang="zh-TW" altLang="en-US"/>
          </a:p>
        </p:txBody>
      </p:sp>
      <p:sp>
        <p:nvSpPr>
          <p:cNvPr id="7" name="標題 6"/>
          <p:cNvSpPr>
            <a:spLocks noGrp="1"/>
          </p:cNvSpPr>
          <p:nvPr>
            <p:ph type="title"/>
          </p:nvPr>
        </p:nvSpPr>
        <p:spPr/>
        <p:txBody>
          <a:bodyPr rtlCol="0"/>
          <a:lstStyle>
            <a:extLst/>
          </a:lstStyle>
          <a:p>
            <a:r>
              <a:rPr kumimoji="0" lang="zh-TW" altLang="en-US" smtClean="0"/>
              <a:t>按一下以編輯母片標題樣式</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extLst/>
          </a:lstStyle>
          <a:p>
            <a:fld id="{8967708A-4CFD-49E6-9FD6-F1918A5DF9DD}" type="datetime1">
              <a:rPr lang="zh-TW" altLang="en-US" smtClean="0"/>
              <a:pPr/>
              <a:t>2015/9/13</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834B0FCB-CAF2-4C6E-981C-3DB7BA0ED375}" type="slidenum">
              <a:rPr lang="zh-TW" altLang="en-US" smtClean="0"/>
              <a:pPr/>
              <a:t>‹#›</a:t>
            </a:fld>
            <a:endParaRPr lang="zh-TW" altLang="en-US"/>
          </a:p>
        </p:txBody>
      </p:sp>
      <p:sp>
        <p:nvSpPr>
          <p:cNvPr id="7" name="＞形箭號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形箭號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3" name="內容版面配置區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2ACF4E20-792E-4B85-B235-5A18483A273C}" type="datetime1">
              <a:rPr lang="zh-TW" altLang="en-US" smtClean="0"/>
              <a:pPr/>
              <a:t>2015/9/13</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834B0FCB-CAF2-4C6E-981C-3DB7BA0ED375}" type="slidenum">
              <a:rPr lang="zh-TW" altLang="en-US" smtClean="0"/>
              <a:pPr/>
              <a:t>‹#›</a:t>
            </a:fld>
            <a:endParaRPr lang="zh-TW" altLang="en-US"/>
          </a:p>
        </p:txBody>
      </p:sp>
      <p:sp>
        <p:nvSpPr>
          <p:cNvPr id="8" name="標題 7"/>
          <p:cNvSpPr>
            <a:spLocks noGrp="1"/>
          </p:cNvSpPr>
          <p:nvPr>
            <p:ph type="title"/>
          </p:nvPr>
        </p:nvSpPr>
        <p:spPr/>
        <p:txBody>
          <a:bodyPr rtlCol="0"/>
          <a:lstStyle>
            <a:extLst/>
          </a:lstStyle>
          <a:p>
            <a:r>
              <a:rPr kumimoji="0" lang="zh-TW" altLang="en-US" smtClean="0"/>
              <a:t>按一下以編輯母片標題樣式</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8229600" cy="1143000"/>
          </a:xfrm>
        </p:spPr>
        <p:txBody>
          <a:bodyPr anchor="ctr"/>
          <a:lstStyle>
            <a:lvl1pPr>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fld id="{CF0C7567-21C9-4C28-89F2-13645A8C4988}" type="datetime1">
              <a:rPr lang="zh-TW" altLang="en-US" smtClean="0"/>
              <a:pPr/>
              <a:t>2015/9/13</a:t>
            </a:fld>
            <a:endParaRPr lang="zh-TW" altLang="en-US"/>
          </a:p>
        </p:txBody>
      </p:sp>
      <p:sp>
        <p:nvSpPr>
          <p:cNvPr id="8" name="頁尾版面配置區 7"/>
          <p:cNvSpPr>
            <a:spLocks noGrp="1"/>
          </p:cNvSpPr>
          <p:nvPr>
            <p:ph type="ftr" sz="quarter" idx="11"/>
          </p:nvPr>
        </p:nvSpPr>
        <p:spPr/>
        <p:txBody>
          <a:bodyPr/>
          <a:lstStyle>
            <a:extLst/>
          </a:lstStyle>
          <a:p>
            <a:endParaRPr lang="zh-TW" altLang="en-US"/>
          </a:p>
        </p:txBody>
      </p:sp>
      <p:sp>
        <p:nvSpPr>
          <p:cNvPr id="9" name="投影片編號版面配置區 8"/>
          <p:cNvSpPr>
            <a:spLocks noGrp="1"/>
          </p:cNvSpPr>
          <p:nvPr>
            <p:ph type="sldNum" sz="quarter" idx="12"/>
          </p:nvPr>
        </p:nvSpPr>
        <p:spPr/>
        <p:txBody>
          <a:bodyPr/>
          <a:lstStyle>
            <a:extLst/>
          </a:lstStyle>
          <a:p>
            <a:fld id="{834B0FCB-CAF2-4C6E-981C-3DB7BA0ED375}"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extLst/>
          </a:lstStyle>
          <a:p>
            <a:fld id="{4D2BA38B-B21E-4EB0-B488-EB32D4CC9E18}" type="datetime1">
              <a:rPr lang="zh-TW" altLang="en-US" smtClean="0"/>
              <a:pPr/>
              <a:t>2015/9/13</a:t>
            </a:fld>
            <a:endParaRPr lang="zh-TW" altLang="en-US"/>
          </a:p>
        </p:txBody>
      </p:sp>
      <p:sp>
        <p:nvSpPr>
          <p:cNvPr id="4" name="頁尾版面配置區 3"/>
          <p:cNvSpPr>
            <a:spLocks noGrp="1"/>
          </p:cNvSpPr>
          <p:nvPr>
            <p:ph type="ftr" sz="quarter" idx="11"/>
          </p:nvPr>
        </p:nvSpPr>
        <p:spPr/>
        <p:txBody>
          <a:bodyPr/>
          <a:lstStyle>
            <a:extLst/>
          </a:lstStyle>
          <a:p>
            <a:endParaRPr lang="zh-TW" altLang="en-US"/>
          </a:p>
        </p:txBody>
      </p:sp>
      <p:sp>
        <p:nvSpPr>
          <p:cNvPr id="5" name="投影片編號版面配置區 4"/>
          <p:cNvSpPr>
            <a:spLocks noGrp="1"/>
          </p:cNvSpPr>
          <p:nvPr>
            <p:ph type="sldNum" sz="quarter" idx="12"/>
          </p:nvPr>
        </p:nvSpPr>
        <p:spPr/>
        <p:txBody>
          <a:bodyPr/>
          <a:lstStyle>
            <a:extLst/>
          </a:lstStyle>
          <a:p>
            <a:fld id="{834B0FCB-CAF2-4C6E-981C-3DB7BA0ED375}" type="slidenum">
              <a:rPr lang="zh-TW" altLang="en-US" smtClean="0"/>
              <a:pPr/>
              <a:t>‹#›</a:t>
            </a:fld>
            <a:endParaRPr lang="zh-TW" altLang="en-US"/>
          </a:p>
        </p:txBody>
      </p:sp>
      <p:sp>
        <p:nvSpPr>
          <p:cNvPr id="6" name="標題 5"/>
          <p:cNvSpPr>
            <a:spLocks noGrp="1"/>
          </p:cNvSpPr>
          <p:nvPr>
            <p:ph type="title"/>
          </p:nvPr>
        </p:nvSpPr>
        <p:spPr/>
        <p:txBody>
          <a:bodyPr rtlCol="0"/>
          <a:lstStyle>
            <a:extLst/>
          </a:lstStyle>
          <a:p>
            <a:r>
              <a:rPr kumimoji="0" lang="zh-TW" altLang="en-US" smtClean="0"/>
              <a:t>按一下以編輯母片標題樣式</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extLst/>
          </a:lstStyle>
          <a:p>
            <a:fld id="{51DA9792-70A9-4F4D-BDBC-E9D7547145D2}" type="datetime1">
              <a:rPr lang="zh-TW" altLang="en-US" smtClean="0"/>
              <a:pPr/>
              <a:t>2015/9/13</a:t>
            </a:fld>
            <a:endParaRPr lang="zh-TW" altLang="en-US"/>
          </a:p>
        </p:txBody>
      </p:sp>
      <p:sp>
        <p:nvSpPr>
          <p:cNvPr id="3" name="頁尾版面配置區 2"/>
          <p:cNvSpPr>
            <a:spLocks noGrp="1"/>
          </p:cNvSpPr>
          <p:nvPr>
            <p:ph type="ftr" sz="quarter" idx="11"/>
          </p:nvPr>
        </p:nvSpPr>
        <p:spPr/>
        <p:txBody>
          <a:bodyPr/>
          <a:lstStyle>
            <a:extLst/>
          </a:lstStyle>
          <a:p>
            <a:endParaRPr lang="zh-TW" altLang="en-US"/>
          </a:p>
        </p:txBody>
      </p:sp>
      <p:sp>
        <p:nvSpPr>
          <p:cNvPr id="4" name="投影片編號版面配置區 3"/>
          <p:cNvSpPr>
            <a:spLocks noGrp="1"/>
          </p:cNvSpPr>
          <p:nvPr>
            <p:ph type="sldNum" sz="quarter" idx="12"/>
          </p:nvPr>
        </p:nvSpPr>
        <p:spPr/>
        <p:txBody>
          <a:bodyPr/>
          <a:lstStyle>
            <a:extLst/>
          </a:lstStyle>
          <a:p>
            <a:fld id="{834B0FCB-CAF2-4C6E-981C-3DB7BA0ED375}"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a:xfrm>
            <a:off x="6727032" y="6407944"/>
            <a:ext cx="1920240" cy="365760"/>
          </a:xfrm>
        </p:spPr>
        <p:txBody>
          <a:bodyPr/>
          <a:lstStyle>
            <a:extLst/>
          </a:lstStyle>
          <a:p>
            <a:fld id="{027B9888-7249-432D-B3EF-1A19CD1D78EC}" type="datetime1">
              <a:rPr lang="zh-TW" altLang="en-US" smtClean="0"/>
              <a:pPr/>
              <a:t>2015/9/13</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834B0FCB-CAF2-4C6E-981C-3DB7BA0ED375}"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4" name="文字版面配置區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sp>
        <p:nvSpPr>
          <p:cNvPr id="3" name="圖片版面配置區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zh-TW" altLang="en-US" smtClean="0"/>
              <a:t>按一下圖示以新增圖片</a:t>
            </a:r>
            <a:endParaRPr kumimoji="0" lang="en-US" dirty="0"/>
          </a:p>
        </p:txBody>
      </p:sp>
      <p:sp>
        <p:nvSpPr>
          <p:cNvPr id="5" name="日期版面配置區 4"/>
          <p:cNvSpPr>
            <a:spLocks noGrp="1"/>
          </p:cNvSpPr>
          <p:nvPr>
            <p:ph type="dt" sz="half" idx="10"/>
          </p:nvPr>
        </p:nvSpPr>
        <p:spPr/>
        <p:txBody>
          <a:bodyPr/>
          <a:lstStyle>
            <a:lvl1pPr>
              <a:defRPr>
                <a:solidFill>
                  <a:schemeClr val="tx1"/>
                </a:solidFill>
              </a:defRPr>
            </a:lvl1pPr>
            <a:extLst/>
          </a:lstStyle>
          <a:p>
            <a:fld id="{376BA155-FA03-4C4D-B9C9-4714D15FACDA}" type="datetime1">
              <a:rPr lang="zh-TW" altLang="en-US" smtClean="0"/>
              <a:pPr/>
              <a:t>2015/9/13</a:t>
            </a:fld>
            <a:endParaRPr lang="zh-TW" altLang="en-US"/>
          </a:p>
        </p:txBody>
      </p:sp>
      <p:sp>
        <p:nvSpPr>
          <p:cNvPr id="6" name="頁尾版面配置區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zh-TW" altLang="en-US"/>
          </a:p>
        </p:txBody>
      </p:sp>
      <p:sp>
        <p:nvSpPr>
          <p:cNvPr id="7" name="投影片編號版面配置區 6"/>
          <p:cNvSpPr>
            <a:spLocks noGrp="1"/>
          </p:cNvSpPr>
          <p:nvPr>
            <p:ph type="sldNum" sz="quarter" idx="12"/>
          </p:nvPr>
        </p:nvSpPr>
        <p:spPr/>
        <p:txBody>
          <a:bodyPr/>
          <a:lstStyle>
            <a:lvl1pPr>
              <a:defRPr>
                <a:solidFill>
                  <a:schemeClr val="tx1"/>
                </a:solidFill>
              </a:defRPr>
            </a:lvl1pPr>
            <a:extLst/>
          </a:lstStyle>
          <a:p>
            <a:fld id="{834B0FCB-CAF2-4C6E-981C-3DB7BA0ED375}" type="slidenum">
              <a:rPr lang="zh-TW" altLang="en-US" smtClean="0"/>
              <a:pPr/>
              <a:t>‹#›</a:t>
            </a:fld>
            <a:endParaRPr lang="zh-TW" altLang="en-US"/>
          </a:p>
        </p:txBody>
      </p:sp>
      <p:sp>
        <p:nvSpPr>
          <p:cNvPr id="2" name="標題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zh-TW" altLang="en-US" smtClean="0"/>
              <a:t>按一下以編輯母片標題樣式</a:t>
            </a:r>
            <a:endParaRPr kumimoji="0" lang="en-US"/>
          </a:p>
        </p:txBody>
      </p:sp>
      <p:sp>
        <p:nvSpPr>
          <p:cNvPr id="8" name="手繪多邊形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手繪多邊形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接點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形箭號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形箭號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3" name="手繪多邊形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手繪多邊形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接點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標題版面配置區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zh-TW" altLang="en-US" smtClean="0"/>
              <a:t>按一下以編輯母片標題樣式</a:t>
            </a:r>
            <a:endParaRPr kumimoji="0" lang="en-US"/>
          </a:p>
        </p:txBody>
      </p:sp>
      <p:sp>
        <p:nvSpPr>
          <p:cNvPr id="30" name="文字版面配置區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0" name="日期版面配置區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FF74B7F-526F-46F1-B94D-1C1C1B4E7844}" type="datetime1">
              <a:rPr lang="zh-TW" altLang="en-US" smtClean="0"/>
              <a:pPr/>
              <a:t>2015/9/13</a:t>
            </a:fld>
            <a:endParaRPr lang="zh-TW" altLang="en-US"/>
          </a:p>
        </p:txBody>
      </p:sp>
      <p:sp>
        <p:nvSpPr>
          <p:cNvPr id="22" name="頁尾版面配置區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zh-TW" altLang="en-US"/>
          </a:p>
        </p:txBody>
      </p:sp>
      <p:sp>
        <p:nvSpPr>
          <p:cNvPr id="18" name="投影片編號版面配置區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34B0FCB-CAF2-4C6E-981C-3DB7BA0ED375}"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20000"/>
            <a:lum/>
          </a:blip>
          <a:srcRect/>
          <a:stretch>
            <a:fillRect b="70000"/>
          </a:stretch>
        </a:blipFill>
        <a:effectLst/>
      </p:bgPr>
    </p:bg>
    <p:spTree>
      <p:nvGrpSpPr>
        <p:cNvPr id="1" name=""/>
        <p:cNvGrpSpPr/>
        <p:nvPr/>
      </p:nvGrpSpPr>
      <p:grpSpPr>
        <a:xfrm>
          <a:off x="0" y="0"/>
          <a:ext cx="0" cy="0"/>
          <a:chOff x="0" y="0"/>
          <a:chExt cx="0" cy="0"/>
        </a:xfrm>
      </p:grpSpPr>
      <p:sp>
        <p:nvSpPr>
          <p:cNvPr id="15" name="標題 14"/>
          <p:cNvSpPr>
            <a:spLocks noGrp="1"/>
          </p:cNvSpPr>
          <p:nvPr>
            <p:ph type="ctrTitle"/>
          </p:nvPr>
        </p:nvSpPr>
        <p:spPr>
          <a:xfrm>
            <a:off x="899592" y="2204864"/>
            <a:ext cx="6908304" cy="1224136"/>
          </a:xfrm>
        </p:spPr>
        <p:txBody>
          <a:bodyPr>
            <a:normAutofit fontScale="90000"/>
          </a:bodyPr>
          <a:lstStyle/>
          <a:p>
            <a:pPr algn="l"/>
            <a:r>
              <a:rPr lang="zh-TW" altLang="en-US" dirty="0" smtClean="0"/>
              <a:t>   </a:t>
            </a:r>
            <a:r>
              <a:rPr lang="en-US" altLang="zh-TW" dirty="0" smtClean="0"/>
              <a:t/>
            </a:r>
            <a:br>
              <a:rPr lang="en-US" altLang="zh-TW" dirty="0" smtClean="0"/>
            </a:br>
            <a:r>
              <a:rPr lang="en-US" altLang="zh-TW" dirty="0" smtClean="0"/>
              <a:t/>
            </a:r>
            <a:br>
              <a:rPr lang="en-US" altLang="zh-TW" dirty="0" smtClean="0"/>
            </a:br>
            <a:r>
              <a:rPr lang="en-US" altLang="zh-TW" dirty="0" smtClean="0"/>
              <a:t/>
            </a:r>
            <a:br>
              <a:rPr lang="en-US" altLang="zh-TW" dirty="0" smtClean="0"/>
            </a:br>
            <a:r>
              <a:rPr lang="en-US" altLang="zh-TW" dirty="0" smtClean="0"/>
              <a:t/>
            </a:r>
            <a:br>
              <a:rPr lang="en-US" altLang="zh-TW" dirty="0" smtClean="0"/>
            </a:br>
            <a:r>
              <a:rPr lang="en-US" altLang="zh-TW" dirty="0" smtClean="0"/>
              <a:t/>
            </a:r>
            <a:br>
              <a:rPr lang="en-US" altLang="zh-TW" dirty="0" smtClean="0"/>
            </a:br>
            <a:r>
              <a:rPr lang="zh-TW" altLang="en-US" sz="6000" dirty="0" smtClean="0">
                <a:solidFill>
                  <a:schemeClr val="accent6">
                    <a:lumMod val="50000"/>
                  </a:schemeClr>
                </a:solidFill>
              </a:rPr>
              <a:t>審計學</a:t>
            </a:r>
            <a:endParaRPr lang="zh-TW" altLang="en-US" dirty="0"/>
          </a:p>
        </p:txBody>
      </p:sp>
      <p:sp>
        <p:nvSpPr>
          <p:cNvPr id="16" name="副標題 15"/>
          <p:cNvSpPr>
            <a:spLocks noGrp="1"/>
          </p:cNvSpPr>
          <p:nvPr>
            <p:ph type="subTitle" idx="1"/>
          </p:nvPr>
        </p:nvSpPr>
        <p:spPr>
          <a:xfrm>
            <a:off x="2771800" y="3933056"/>
            <a:ext cx="5616624" cy="878255"/>
          </a:xfrm>
        </p:spPr>
        <p:txBody>
          <a:bodyPr>
            <a:normAutofit fontScale="92500"/>
          </a:bodyPr>
          <a:lstStyle/>
          <a:p>
            <a:r>
              <a:rPr lang="zh-TW" altLang="en-US" sz="4000" b="1" dirty="0" smtClean="0"/>
              <a:t>第二</a:t>
            </a:r>
            <a:r>
              <a:rPr lang="zh-TW" altLang="en-US" sz="4000" b="1" smtClean="0"/>
              <a:t>章 審計與會計師專業</a:t>
            </a:r>
            <a:endParaRPr lang="zh-TW" altLang="en-US" sz="4000" b="1" dirty="0"/>
          </a:p>
        </p:txBody>
      </p:sp>
      <p:sp>
        <p:nvSpPr>
          <p:cNvPr id="17" name="投影片編號版面配置區 16"/>
          <p:cNvSpPr>
            <a:spLocks noGrp="1"/>
          </p:cNvSpPr>
          <p:nvPr>
            <p:ph type="sldNum" sz="quarter" idx="12"/>
          </p:nvPr>
        </p:nvSpPr>
        <p:spPr/>
        <p:txBody>
          <a:bodyPr/>
          <a:lstStyle/>
          <a:p>
            <a:fld id="{834B0FCB-CAF2-4C6E-981C-3DB7BA0ED375}" type="slidenum">
              <a:rPr lang="zh-TW" altLang="en-US" smtClean="0"/>
              <a:pPr/>
              <a:t>1</a:t>
            </a:fld>
            <a:endParaRPr lang="zh-TW" altLang="en-US"/>
          </a:p>
        </p:txBody>
      </p:sp>
      <p:sp>
        <p:nvSpPr>
          <p:cNvPr id="5" name="頁尾版面配置區 4"/>
          <p:cNvSpPr>
            <a:spLocks noGrp="1"/>
          </p:cNvSpPr>
          <p:nvPr>
            <p:ph type="ftr" sz="quarter" idx="11"/>
          </p:nvPr>
        </p:nvSpPr>
        <p:spPr>
          <a:xfrm>
            <a:off x="179512" y="6309320"/>
            <a:ext cx="3600400" cy="365125"/>
          </a:xfrm>
        </p:spPr>
        <p:txBody>
          <a:bodyPr/>
          <a:lstStyle/>
          <a:p>
            <a:r>
              <a:rPr lang="zh-TW" altLang="en-US" sz="1800" dirty="0" smtClean="0">
                <a:solidFill>
                  <a:schemeClr val="tx1">
                    <a:lumMod val="75000"/>
                    <a:lumOff val="25000"/>
                  </a:schemeClr>
                </a:solidFill>
              </a:rPr>
              <a:t>會計資訊系 葉素芬</a:t>
            </a:r>
            <a:endParaRPr lang="zh-TW" altLang="en-US" sz="1800" dirty="0">
              <a:solidFill>
                <a:schemeClr val="tx1">
                  <a:lumMod val="75000"/>
                  <a:lumOff val="2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遵循與查核攸關之職業道德規範</a:t>
            </a:r>
            <a:endParaRPr lang="zh-TW" altLang="en-US" dirty="0"/>
          </a:p>
        </p:txBody>
      </p:sp>
      <p:sp>
        <p:nvSpPr>
          <p:cNvPr id="3" name="內容版面配置區 2"/>
          <p:cNvSpPr>
            <a:spLocks noGrp="1"/>
          </p:cNvSpPr>
          <p:nvPr>
            <p:ph idx="1"/>
          </p:nvPr>
        </p:nvSpPr>
        <p:spPr>
          <a:ln w="38100">
            <a:solidFill>
              <a:srgbClr val="92D050"/>
            </a:solidFill>
          </a:ln>
        </p:spPr>
        <p:txBody>
          <a:bodyPr>
            <a:normAutofit/>
          </a:bodyPr>
          <a:lstStyle/>
          <a:p>
            <a:r>
              <a:rPr lang="zh-TW" altLang="en-US" sz="2800" dirty="0" smtClean="0"/>
              <a:t>關於獨立性，主辦會計師應針對查核案件是否遵循</a:t>
            </a:r>
            <a:r>
              <a:rPr lang="zh-TW" altLang="en-US" sz="2800" dirty="0" smtClean="0">
                <a:solidFill>
                  <a:srgbClr val="FF0000"/>
                </a:solidFill>
              </a:rPr>
              <a:t>獨立性</a:t>
            </a:r>
            <a:r>
              <a:rPr lang="zh-TW" altLang="en-US" sz="2800" dirty="0" smtClean="0"/>
              <a:t>規範作出結論，亦即主辦會計師應：</a:t>
            </a:r>
            <a:endParaRPr lang="en-US" altLang="zh-TW" sz="2800" dirty="0" smtClean="0"/>
          </a:p>
          <a:p>
            <a:pPr marL="971550" lvl="1" indent="-514350">
              <a:buAutoNum type="arabicParenBoth"/>
            </a:pPr>
            <a:r>
              <a:rPr lang="zh-TW" altLang="en-US" sz="2400" dirty="0" smtClean="0"/>
              <a:t>取得攸關資訊，以辨認與評估威脅獨立性之情況及關係；</a:t>
            </a:r>
            <a:endParaRPr lang="en-US" altLang="zh-TW" sz="2400" dirty="0" smtClean="0"/>
          </a:p>
          <a:p>
            <a:pPr marL="971550" lvl="1" indent="-514350">
              <a:buAutoNum type="arabicParenBoth"/>
            </a:pPr>
            <a:r>
              <a:rPr lang="zh-TW" altLang="en-US" sz="2400" dirty="0" smtClean="0"/>
              <a:t>評估違背獨立性之政策與程序，以決定是否對獨立性造成威脅；</a:t>
            </a:r>
            <a:endParaRPr lang="en-US" altLang="zh-TW" sz="2400" dirty="0" smtClean="0"/>
          </a:p>
          <a:p>
            <a:pPr marL="971550" lvl="1" indent="-514350">
              <a:buAutoNum type="arabicParenBoth"/>
            </a:pPr>
            <a:r>
              <a:rPr lang="zh-TW" altLang="en-US" sz="2400" dirty="0" smtClean="0"/>
              <a:t>採取適當的行動、適當措施，消弭該項威脅或將其降低至可接受之程度；必要時，如法令與規範許可，應終止該案件之委任。</a:t>
            </a:r>
            <a:endParaRPr lang="zh-TW" altLang="en-US" sz="2400" dirty="0"/>
          </a:p>
        </p:txBody>
      </p:sp>
      <p:sp>
        <p:nvSpPr>
          <p:cNvPr id="4" name="日期版面配置區 3"/>
          <p:cNvSpPr>
            <a:spLocks noGrp="1"/>
          </p:cNvSpPr>
          <p:nvPr>
            <p:ph type="dt" sz="half" idx="10"/>
          </p:nvPr>
        </p:nvSpPr>
        <p:spPr/>
        <p:txBody>
          <a:bodyPr/>
          <a:lstStyle/>
          <a:p>
            <a:r>
              <a:rPr lang="en-US" altLang="zh-TW" smtClean="0"/>
              <a:t>© </a:t>
            </a:r>
            <a:r>
              <a:rPr lang="zh-TW" altLang="en-US" smtClean="0"/>
              <a:t>滄海圖書</a:t>
            </a:r>
            <a:endParaRPr lang="en-US" altLang="zh-TW"/>
          </a:p>
        </p:txBody>
      </p:sp>
      <p:sp>
        <p:nvSpPr>
          <p:cNvPr id="5" name="投影片編號版面配置區 4"/>
          <p:cNvSpPr>
            <a:spLocks noGrp="1"/>
          </p:cNvSpPr>
          <p:nvPr>
            <p:ph type="sldNum" sz="quarter" idx="12"/>
          </p:nvPr>
        </p:nvSpPr>
        <p:spPr/>
        <p:txBody>
          <a:bodyPr/>
          <a:lstStyle/>
          <a:p>
            <a:fld id="{51772C0E-AF1A-4059-93E1-6A22C3AD3BB4}" type="slidenum">
              <a:rPr lang="en-US" altLang="zh-TW" smtClean="0"/>
              <a:pPr/>
              <a:t>10</a:t>
            </a:fld>
            <a:endParaRPr lang="en-US" altLang="zh-TW"/>
          </a:p>
        </p:txBody>
      </p:sp>
    </p:spTree>
    <p:extLst>
      <p:ext uri="{BB962C8B-B14F-4D97-AF65-F5344CB8AC3E}">
        <p14:creationId xmlns:p14="http://schemas.microsoft.com/office/powerpoint/2010/main" val="16041444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83568" y="1481328"/>
            <a:ext cx="7920880" cy="4525963"/>
          </a:xfrm>
        </p:spPr>
        <p:style>
          <a:lnRef idx="2">
            <a:schemeClr val="accent1"/>
          </a:lnRef>
          <a:fillRef idx="1">
            <a:schemeClr val="lt1"/>
          </a:fillRef>
          <a:effectRef idx="0">
            <a:schemeClr val="accent1"/>
          </a:effectRef>
          <a:fontRef idx="minor">
            <a:schemeClr val="dk1"/>
          </a:fontRef>
        </p:style>
        <p:txBody>
          <a:bodyPr>
            <a:normAutofit fontScale="77500" lnSpcReduction="20000"/>
          </a:bodyPr>
          <a:lstStyle/>
          <a:p>
            <a:pPr>
              <a:spcBef>
                <a:spcPts val="1200"/>
              </a:spcBef>
            </a:pPr>
            <a:r>
              <a:rPr lang="zh-TW" altLang="zh-TW" sz="3600" dirty="0" smtClean="0"/>
              <a:t>我國會計師職業道德規範之研擬與發布，係由中華民國會計師公會全國聯合會之職業道德委員會研擬，並經理事會通過後發布。</a:t>
            </a:r>
            <a:endParaRPr lang="en-US" altLang="zh-TW" sz="3600" dirty="0" smtClean="0"/>
          </a:p>
          <a:p>
            <a:pPr>
              <a:spcBef>
                <a:spcPts val="1200"/>
              </a:spcBef>
            </a:pPr>
            <a:endParaRPr lang="en-US" altLang="zh-TW" sz="3600" dirty="0" smtClean="0"/>
          </a:p>
          <a:p>
            <a:pPr>
              <a:spcBef>
                <a:spcPts val="1200"/>
              </a:spcBef>
            </a:pPr>
            <a:r>
              <a:rPr lang="zh-TW" altLang="zh-TW" sz="3600" dirty="0" smtClean="0"/>
              <a:t>基本原則</a:t>
            </a:r>
            <a:endParaRPr lang="en-US" altLang="zh-TW" sz="3600" dirty="0" smtClean="0"/>
          </a:p>
          <a:p>
            <a:pPr lvl="1">
              <a:spcBef>
                <a:spcPts val="1200"/>
              </a:spcBef>
              <a:buNone/>
            </a:pPr>
            <a:r>
              <a:rPr lang="en-US" altLang="zh-TW" sz="3200" dirty="0" smtClean="0"/>
              <a:t>1.</a:t>
            </a:r>
            <a:r>
              <a:rPr lang="zh-TW" altLang="zh-TW" sz="3200" dirty="0" smtClean="0"/>
              <a:t>正直。</a:t>
            </a:r>
          </a:p>
          <a:p>
            <a:pPr lvl="1">
              <a:spcBef>
                <a:spcPts val="1200"/>
              </a:spcBef>
              <a:buNone/>
            </a:pPr>
            <a:r>
              <a:rPr lang="en-US" altLang="zh-TW" sz="3200" dirty="0" smtClean="0"/>
              <a:t>2.</a:t>
            </a:r>
            <a:r>
              <a:rPr lang="zh-TW" altLang="zh-TW" sz="3200" dirty="0" smtClean="0"/>
              <a:t>公正客觀。</a:t>
            </a:r>
          </a:p>
          <a:p>
            <a:pPr lvl="1">
              <a:spcBef>
                <a:spcPts val="1200"/>
              </a:spcBef>
              <a:buNone/>
            </a:pPr>
            <a:r>
              <a:rPr lang="en-US" altLang="zh-TW" sz="3200" dirty="0" smtClean="0"/>
              <a:t>3.</a:t>
            </a:r>
            <a:r>
              <a:rPr lang="zh-TW" altLang="zh-TW" sz="3200" dirty="0" smtClean="0"/>
              <a:t>專業能力及專業上應有之注意。</a:t>
            </a:r>
          </a:p>
          <a:p>
            <a:pPr lvl="1">
              <a:spcBef>
                <a:spcPts val="1200"/>
              </a:spcBef>
              <a:buNone/>
            </a:pPr>
            <a:r>
              <a:rPr lang="en-US" altLang="zh-TW" sz="3200" dirty="0" smtClean="0"/>
              <a:t>4.</a:t>
            </a:r>
            <a:r>
              <a:rPr lang="zh-TW" altLang="zh-TW" sz="3200" dirty="0" smtClean="0"/>
              <a:t>保密。</a:t>
            </a:r>
          </a:p>
          <a:p>
            <a:pPr lvl="1">
              <a:spcBef>
                <a:spcPts val="1200"/>
              </a:spcBef>
              <a:buNone/>
            </a:pPr>
            <a:r>
              <a:rPr lang="en-US" altLang="zh-TW" sz="3200" dirty="0" smtClean="0"/>
              <a:t>5.</a:t>
            </a:r>
            <a:r>
              <a:rPr lang="zh-TW" altLang="zh-TW" sz="3200" dirty="0" smtClean="0"/>
              <a:t>專業態度。</a:t>
            </a:r>
          </a:p>
          <a:p>
            <a:pPr lvl="1">
              <a:spcBef>
                <a:spcPts val="1200"/>
              </a:spcBef>
            </a:pPr>
            <a:endParaRPr lang="zh-TW" altLang="zh-TW" sz="3200" dirty="0" smtClean="0"/>
          </a:p>
          <a:p>
            <a:pPr>
              <a:spcBef>
                <a:spcPts val="1200"/>
              </a:spcBef>
            </a:pPr>
            <a:endParaRPr lang="zh-TW" altLang="en-US" dirty="0" smtClean="0"/>
          </a:p>
          <a:p>
            <a:endParaRPr lang="zh-TW" altLang="en-US" dirty="0"/>
          </a:p>
        </p:txBody>
      </p:sp>
      <p:sp>
        <p:nvSpPr>
          <p:cNvPr id="2" name="標題 1"/>
          <p:cNvSpPr>
            <a:spLocks noGrp="1"/>
          </p:cNvSpPr>
          <p:nvPr>
            <p:ph type="title"/>
          </p:nvPr>
        </p:nvSpPr>
        <p:spPr/>
        <p:txBody>
          <a:bodyPr/>
          <a:lstStyle/>
          <a:p>
            <a:r>
              <a:rPr lang="zh-TW" altLang="zh-TW" sz="4400" dirty="0"/>
              <a:t>我國</a:t>
            </a:r>
            <a:r>
              <a:rPr lang="zh-TW" altLang="zh-TW" dirty="0" smtClean="0"/>
              <a:t>會計師職業道德規範</a:t>
            </a:r>
            <a:endParaRPr lang="zh-TW" altLang="en-US" dirty="0"/>
          </a:p>
        </p:txBody>
      </p:sp>
      <p:sp>
        <p:nvSpPr>
          <p:cNvPr id="4" name="投影片編號版面配置區 3"/>
          <p:cNvSpPr>
            <a:spLocks noGrp="1"/>
          </p:cNvSpPr>
          <p:nvPr>
            <p:ph type="sldNum" sz="quarter" idx="12"/>
          </p:nvPr>
        </p:nvSpPr>
        <p:spPr/>
        <p:txBody>
          <a:bodyPr/>
          <a:lstStyle/>
          <a:p>
            <a:fld id="{834B0FCB-CAF2-4C6E-981C-3DB7BA0ED375}" type="slidenum">
              <a:rPr lang="zh-TW" altLang="en-US" smtClean="0"/>
              <a:pPr/>
              <a:t>11</a:t>
            </a:fld>
            <a:endParaRPr lang="zh-TW" altLang="en-US"/>
          </a:p>
        </p:txBody>
      </p:sp>
    </p:spTree>
    <p:extLst>
      <p:ext uri="{BB962C8B-B14F-4D97-AF65-F5344CB8AC3E}">
        <p14:creationId xmlns:p14="http://schemas.microsoft.com/office/powerpoint/2010/main" val="3890953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11560" y="1556792"/>
            <a:ext cx="7920880" cy="4680520"/>
          </a:xfrm>
        </p:spPr>
        <p:style>
          <a:lnRef idx="2">
            <a:schemeClr val="accent1"/>
          </a:lnRef>
          <a:fillRef idx="1">
            <a:schemeClr val="lt1"/>
          </a:fillRef>
          <a:effectRef idx="0">
            <a:schemeClr val="accent1"/>
          </a:effectRef>
          <a:fontRef idx="minor">
            <a:schemeClr val="dk1"/>
          </a:fontRef>
        </p:style>
        <p:txBody>
          <a:bodyPr>
            <a:normAutofit lnSpcReduction="10000"/>
          </a:bodyPr>
          <a:lstStyle/>
          <a:p>
            <a:pPr>
              <a:spcBef>
                <a:spcPts val="1200"/>
              </a:spcBef>
              <a:buNone/>
            </a:pPr>
            <a:r>
              <a:rPr lang="zh-TW" altLang="zh-TW" sz="2600" dirty="0" smtClean="0"/>
              <a:t>第一號：中華民國會計師職業道德規範</a:t>
            </a:r>
          </a:p>
          <a:p>
            <a:pPr>
              <a:spcBef>
                <a:spcPts val="1200"/>
              </a:spcBef>
              <a:buNone/>
            </a:pPr>
            <a:r>
              <a:rPr lang="zh-TW" altLang="zh-TW" sz="2600" dirty="0" smtClean="0"/>
              <a:t>第三號：廣告、宣傳及業務延攬</a:t>
            </a:r>
          </a:p>
          <a:p>
            <a:pPr>
              <a:spcBef>
                <a:spcPts val="1200"/>
              </a:spcBef>
              <a:buNone/>
            </a:pPr>
            <a:r>
              <a:rPr lang="zh-TW" altLang="zh-TW" sz="2600" dirty="0" smtClean="0"/>
              <a:t>第四號：專業知識技能</a:t>
            </a:r>
          </a:p>
          <a:p>
            <a:pPr>
              <a:spcBef>
                <a:spcPts val="1200"/>
              </a:spcBef>
              <a:buNone/>
            </a:pPr>
            <a:r>
              <a:rPr lang="zh-TW" altLang="zh-TW" sz="2600" dirty="0" smtClean="0"/>
              <a:t>第五號：保密</a:t>
            </a:r>
          </a:p>
          <a:p>
            <a:pPr>
              <a:spcBef>
                <a:spcPts val="1200"/>
              </a:spcBef>
              <a:buNone/>
            </a:pPr>
            <a:r>
              <a:rPr lang="zh-TW" altLang="zh-TW" sz="2600" dirty="0" smtClean="0"/>
              <a:t>第六號：接任他會計師查核案件</a:t>
            </a:r>
          </a:p>
          <a:p>
            <a:pPr>
              <a:spcBef>
                <a:spcPts val="1200"/>
              </a:spcBef>
              <a:buNone/>
            </a:pPr>
            <a:r>
              <a:rPr lang="zh-TW" altLang="zh-TW" sz="2600" dirty="0" smtClean="0"/>
              <a:t>第七號：酬金與佣金</a:t>
            </a:r>
          </a:p>
          <a:p>
            <a:pPr>
              <a:spcBef>
                <a:spcPts val="1200"/>
              </a:spcBef>
              <a:buNone/>
            </a:pPr>
            <a:r>
              <a:rPr lang="zh-TW" altLang="zh-TW" sz="2600" dirty="0" smtClean="0"/>
              <a:t>第八號：應客戶要求保管錢財</a:t>
            </a:r>
            <a:r>
              <a:rPr lang="en-US" altLang="zh-TW" sz="2600" dirty="0" smtClean="0"/>
              <a:t> </a:t>
            </a:r>
            <a:endParaRPr lang="zh-TW" altLang="zh-TW" sz="2600" dirty="0" smtClean="0"/>
          </a:p>
          <a:p>
            <a:pPr>
              <a:spcBef>
                <a:spcPts val="1200"/>
              </a:spcBef>
              <a:buNone/>
            </a:pPr>
            <a:r>
              <a:rPr lang="zh-TW" altLang="zh-TW" sz="2600" dirty="0" smtClean="0"/>
              <a:t>第九號：在委託人商品或服務之廣告宣傳中</a:t>
            </a:r>
            <a:r>
              <a:rPr lang="zh-TW" altLang="zh-TW" sz="2600" dirty="0"/>
              <a:t>公開認證</a:t>
            </a:r>
          </a:p>
          <a:p>
            <a:pPr>
              <a:spcBef>
                <a:spcPts val="1200"/>
              </a:spcBef>
              <a:buNone/>
            </a:pPr>
            <a:r>
              <a:rPr lang="zh-TW" altLang="zh-TW" sz="2600" dirty="0" smtClean="0"/>
              <a:t>第十號：正直、公正客觀及獨立性</a:t>
            </a:r>
          </a:p>
          <a:p>
            <a:pPr lvl="1"/>
            <a:endParaRPr lang="zh-TW" altLang="zh-TW" dirty="0" smtClean="0"/>
          </a:p>
          <a:p>
            <a:pPr>
              <a:spcBef>
                <a:spcPts val="1200"/>
              </a:spcBef>
            </a:pPr>
            <a:endParaRPr lang="zh-TW" altLang="en-US" dirty="0" smtClean="0"/>
          </a:p>
          <a:p>
            <a:endParaRPr lang="zh-TW" altLang="en-US" dirty="0"/>
          </a:p>
        </p:txBody>
      </p:sp>
      <p:sp>
        <p:nvSpPr>
          <p:cNvPr id="2" name="標題 1"/>
          <p:cNvSpPr>
            <a:spLocks noGrp="1"/>
          </p:cNvSpPr>
          <p:nvPr>
            <p:ph type="title"/>
          </p:nvPr>
        </p:nvSpPr>
        <p:spPr/>
        <p:txBody>
          <a:bodyPr/>
          <a:lstStyle/>
          <a:p>
            <a:r>
              <a:rPr lang="zh-TW" altLang="zh-TW" sz="4400" dirty="0"/>
              <a:t>我國</a:t>
            </a:r>
            <a:r>
              <a:rPr lang="zh-TW" altLang="zh-TW" dirty="0" smtClean="0"/>
              <a:t>會計師職業道德規範</a:t>
            </a:r>
            <a:endParaRPr lang="zh-TW" altLang="en-US" dirty="0"/>
          </a:p>
        </p:txBody>
      </p:sp>
      <p:sp>
        <p:nvSpPr>
          <p:cNvPr id="4" name="投影片編號版面配置區 3"/>
          <p:cNvSpPr>
            <a:spLocks noGrp="1"/>
          </p:cNvSpPr>
          <p:nvPr>
            <p:ph type="sldNum" sz="quarter" idx="12"/>
          </p:nvPr>
        </p:nvSpPr>
        <p:spPr/>
        <p:txBody>
          <a:bodyPr/>
          <a:lstStyle/>
          <a:p>
            <a:fld id="{834B0FCB-CAF2-4C6E-981C-3DB7BA0ED375}" type="slidenum">
              <a:rPr lang="zh-TW" altLang="en-US" smtClean="0"/>
              <a:pPr/>
              <a:t>12</a:t>
            </a:fld>
            <a:endParaRPr lang="zh-TW" altLang="en-US"/>
          </a:p>
        </p:txBody>
      </p:sp>
    </p:spTree>
    <p:extLst>
      <p:ext uri="{BB962C8B-B14F-4D97-AF65-F5344CB8AC3E}">
        <p14:creationId xmlns:p14="http://schemas.microsoft.com/office/powerpoint/2010/main" val="459596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83568" y="1481328"/>
            <a:ext cx="7632848" cy="4525963"/>
          </a:xfrm>
        </p:spPr>
        <p:style>
          <a:lnRef idx="2">
            <a:schemeClr val="accent1"/>
          </a:lnRef>
          <a:fillRef idx="1">
            <a:schemeClr val="lt1"/>
          </a:fillRef>
          <a:effectRef idx="0">
            <a:schemeClr val="accent1"/>
          </a:effectRef>
          <a:fontRef idx="minor">
            <a:schemeClr val="dk1"/>
          </a:fontRef>
        </p:style>
        <p:txBody>
          <a:bodyPr>
            <a:normAutofit fontScale="85000" lnSpcReduction="20000"/>
          </a:bodyPr>
          <a:lstStyle/>
          <a:p>
            <a:r>
              <a:rPr lang="zh-TW" altLang="zh-TW" sz="3800" b="1" dirty="0" smtClean="0"/>
              <a:t>職業守則</a:t>
            </a:r>
            <a:endParaRPr lang="zh-TW" altLang="zh-TW" sz="3800" dirty="0" smtClean="0"/>
          </a:p>
          <a:p>
            <a:pPr marL="624078" indent="-514350">
              <a:spcBef>
                <a:spcPts val="1200"/>
              </a:spcBef>
              <a:buFont typeface="+mj-lt"/>
              <a:buAutoNum type="arabicPeriod"/>
            </a:pPr>
            <a:r>
              <a:rPr lang="zh-TW" altLang="zh-TW" sz="2800" dirty="0" smtClean="0"/>
              <a:t>會計師、會計師事務所及同事務所之其他共同執業會計師對於委辦之簽證業務事項有直接利害關係時，均應予迴避，不得承辦。</a:t>
            </a:r>
          </a:p>
          <a:p>
            <a:pPr marL="624078" indent="-514350">
              <a:spcBef>
                <a:spcPts val="1200"/>
              </a:spcBef>
              <a:buFont typeface="+mj-lt"/>
              <a:buAutoNum type="arabicPeriod"/>
            </a:pPr>
            <a:r>
              <a:rPr lang="zh-TW" altLang="zh-TW" sz="2800" dirty="0" smtClean="0"/>
              <a:t>會計師應保持職業尊嚴，不得有玷辱職業信譽之任何行為。</a:t>
            </a:r>
          </a:p>
          <a:p>
            <a:pPr marL="624078" indent="-514350">
              <a:spcBef>
                <a:spcPts val="1200"/>
              </a:spcBef>
              <a:buFont typeface="+mj-lt"/>
              <a:buAutoNum type="arabicPeriod"/>
            </a:pPr>
            <a:r>
              <a:rPr lang="zh-TW" altLang="zh-TW" sz="2800" dirty="0" smtClean="0"/>
              <a:t>會計師不得違反與委託人間應有之信守。</a:t>
            </a:r>
          </a:p>
          <a:p>
            <a:pPr marL="624078" indent="-514350">
              <a:spcBef>
                <a:spcPts val="1200"/>
              </a:spcBef>
              <a:buFont typeface="+mj-lt"/>
              <a:buAutoNum type="arabicPeriod"/>
            </a:pPr>
            <a:r>
              <a:rPr lang="zh-TW" altLang="zh-TW" sz="2800" dirty="0" smtClean="0"/>
              <a:t>會計師對於委辦事項，應予保密，非經委託人之同意、依專業準則或依法令規定者外，不得洩露。</a:t>
            </a:r>
            <a:endParaRPr lang="en-US" altLang="zh-TW" sz="2800" dirty="0" smtClean="0"/>
          </a:p>
          <a:p>
            <a:pPr marL="624078" indent="-514350">
              <a:spcBef>
                <a:spcPts val="1200"/>
              </a:spcBef>
              <a:buFont typeface="+mj-lt"/>
              <a:buAutoNum type="arabicPeriod"/>
            </a:pPr>
            <a:r>
              <a:rPr lang="zh-TW" altLang="zh-TW" sz="2800" dirty="0" smtClean="0"/>
              <a:t>會計師不得藉其業務上獲知之秘密，對委託人或第三者有任何不良之企圖。</a:t>
            </a:r>
          </a:p>
          <a:p>
            <a:pPr lvl="1">
              <a:spcBef>
                <a:spcPts val="1200"/>
              </a:spcBef>
            </a:pPr>
            <a:endParaRPr lang="zh-TW" altLang="en-US" sz="3200" dirty="0" smtClean="0"/>
          </a:p>
          <a:p>
            <a:pPr lvl="1"/>
            <a:endParaRPr lang="zh-TW" altLang="zh-TW" dirty="0" smtClean="0"/>
          </a:p>
        </p:txBody>
      </p:sp>
      <p:sp>
        <p:nvSpPr>
          <p:cNvPr id="2" name="標題 1"/>
          <p:cNvSpPr>
            <a:spLocks noGrp="1"/>
          </p:cNvSpPr>
          <p:nvPr>
            <p:ph type="title"/>
          </p:nvPr>
        </p:nvSpPr>
        <p:spPr/>
        <p:txBody>
          <a:bodyPr/>
          <a:lstStyle/>
          <a:p>
            <a:r>
              <a:rPr lang="zh-TW" altLang="zh-TW" sz="4400" dirty="0"/>
              <a:t>我國</a:t>
            </a:r>
            <a:r>
              <a:rPr lang="zh-TW" altLang="zh-TW" dirty="0" smtClean="0"/>
              <a:t>會計師職業道德規範</a:t>
            </a:r>
            <a:endParaRPr lang="zh-TW" altLang="en-US" dirty="0"/>
          </a:p>
        </p:txBody>
      </p:sp>
      <p:sp>
        <p:nvSpPr>
          <p:cNvPr id="4" name="投影片編號版面配置區 3"/>
          <p:cNvSpPr>
            <a:spLocks noGrp="1"/>
          </p:cNvSpPr>
          <p:nvPr>
            <p:ph type="sldNum" sz="quarter" idx="12"/>
          </p:nvPr>
        </p:nvSpPr>
        <p:spPr/>
        <p:txBody>
          <a:bodyPr/>
          <a:lstStyle/>
          <a:p>
            <a:fld id="{834B0FCB-CAF2-4C6E-981C-3DB7BA0ED375}" type="slidenum">
              <a:rPr lang="zh-TW" altLang="en-US" smtClean="0"/>
              <a:pPr/>
              <a:t>13</a:t>
            </a:fld>
            <a:endParaRPr lang="zh-TW" altLang="en-US"/>
          </a:p>
        </p:txBody>
      </p:sp>
    </p:spTree>
    <p:extLst>
      <p:ext uri="{BB962C8B-B14F-4D97-AF65-F5344CB8AC3E}">
        <p14:creationId xmlns:p14="http://schemas.microsoft.com/office/powerpoint/2010/main" val="2032696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83568" y="1700808"/>
            <a:ext cx="7704856" cy="4608512"/>
          </a:xfrm>
        </p:spPr>
        <p:style>
          <a:lnRef idx="2">
            <a:schemeClr val="accent1"/>
          </a:lnRef>
          <a:fillRef idx="1">
            <a:schemeClr val="lt1"/>
          </a:fillRef>
          <a:effectRef idx="0">
            <a:schemeClr val="accent1"/>
          </a:effectRef>
          <a:fontRef idx="minor">
            <a:schemeClr val="dk1"/>
          </a:fontRef>
        </p:style>
        <p:txBody>
          <a:bodyPr>
            <a:normAutofit/>
          </a:bodyPr>
          <a:lstStyle/>
          <a:p>
            <a:r>
              <a:rPr lang="zh-TW" altLang="zh-TW" sz="3200" b="1" dirty="0" smtClean="0"/>
              <a:t>技術守則</a:t>
            </a:r>
            <a:endParaRPr lang="zh-TW" altLang="zh-TW" sz="3200" dirty="0" smtClean="0"/>
          </a:p>
          <a:p>
            <a:pPr marL="624078" indent="-514350">
              <a:spcBef>
                <a:spcPts val="1200"/>
              </a:spcBef>
              <a:buFont typeface="+mj-lt"/>
              <a:buAutoNum type="arabicPeriod"/>
            </a:pPr>
            <a:r>
              <a:rPr lang="zh-TW" altLang="zh-TW" sz="2800" dirty="0" smtClean="0"/>
              <a:t>會計師對於不能勝任之委辦事項，不宜接受。會計師或會計師事務所於案件承接或續任時，應評估有無牴觸本規範。</a:t>
            </a:r>
          </a:p>
          <a:p>
            <a:pPr marL="624078" indent="-514350">
              <a:spcBef>
                <a:spcPts val="1200"/>
              </a:spcBef>
              <a:buFont typeface="+mj-lt"/>
              <a:buAutoNum type="arabicPeriod"/>
            </a:pPr>
            <a:r>
              <a:rPr lang="zh-TW" altLang="zh-TW" sz="2800" dirty="0" smtClean="0"/>
              <a:t>財務報表或其他會計資訊，非經必要之查核、核閱、複核或審查程序，不得為之簽證、表示意見，或作成任何證明文件。</a:t>
            </a:r>
          </a:p>
          <a:p>
            <a:pPr lvl="1">
              <a:defRPr/>
            </a:pPr>
            <a:endParaRPr lang="zh-TW" altLang="en-US" dirty="0" smtClean="0"/>
          </a:p>
          <a:p>
            <a:endParaRPr lang="zh-TW" altLang="en-US" dirty="0"/>
          </a:p>
        </p:txBody>
      </p:sp>
      <p:sp>
        <p:nvSpPr>
          <p:cNvPr id="2" name="標題 1"/>
          <p:cNvSpPr>
            <a:spLocks noGrp="1"/>
          </p:cNvSpPr>
          <p:nvPr>
            <p:ph type="title"/>
          </p:nvPr>
        </p:nvSpPr>
        <p:spPr>
          <a:xfrm>
            <a:off x="457200" y="476672"/>
            <a:ext cx="8229600" cy="1080120"/>
          </a:xfrm>
        </p:spPr>
        <p:txBody>
          <a:bodyPr>
            <a:normAutofit fontScale="90000"/>
          </a:bodyPr>
          <a:lstStyle/>
          <a:p>
            <a:r>
              <a:rPr lang="zh-TW" altLang="zh-TW" sz="4400" dirty="0"/>
              <a:t>我國</a:t>
            </a:r>
            <a:r>
              <a:rPr lang="zh-TW" altLang="zh-TW" dirty="0" smtClean="0"/>
              <a:t>會計師職業道德規範</a:t>
            </a:r>
            <a:r>
              <a:rPr lang="en-US" altLang="zh-TW" dirty="0" smtClean="0"/>
              <a:t>			</a:t>
            </a:r>
            <a:endParaRPr lang="zh-TW" altLang="en-US" dirty="0"/>
          </a:p>
        </p:txBody>
      </p:sp>
      <p:sp>
        <p:nvSpPr>
          <p:cNvPr id="4" name="投影片編號版面配置區 3"/>
          <p:cNvSpPr>
            <a:spLocks noGrp="1"/>
          </p:cNvSpPr>
          <p:nvPr>
            <p:ph type="sldNum" sz="quarter" idx="12"/>
          </p:nvPr>
        </p:nvSpPr>
        <p:spPr/>
        <p:txBody>
          <a:bodyPr/>
          <a:lstStyle/>
          <a:p>
            <a:fld id="{834B0FCB-CAF2-4C6E-981C-3DB7BA0ED375}" type="slidenum">
              <a:rPr lang="zh-TW" altLang="en-US" smtClean="0"/>
              <a:pPr/>
              <a:t>14</a:t>
            </a:fld>
            <a:endParaRPr lang="zh-TW" altLang="en-US"/>
          </a:p>
        </p:txBody>
      </p:sp>
    </p:spTree>
    <p:extLst>
      <p:ext uri="{BB962C8B-B14F-4D97-AF65-F5344CB8AC3E}">
        <p14:creationId xmlns:p14="http://schemas.microsoft.com/office/powerpoint/2010/main" val="17389201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83568" y="1700808"/>
            <a:ext cx="7704856" cy="4608512"/>
          </a:xfrm>
        </p:spPr>
        <p:style>
          <a:lnRef idx="2">
            <a:schemeClr val="accent1"/>
          </a:lnRef>
          <a:fillRef idx="1">
            <a:schemeClr val="lt1"/>
          </a:fillRef>
          <a:effectRef idx="0">
            <a:schemeClr val="accent1"/>
          </a:effectRef>
          <a:fontRef idx="minor">
            <a:schemeClr val="dk1"/>
          </a:fontRef>
        </p:style>
        <p:txBody>
          <a:bodyPr>
            <a:normAutofit fontScale="77500" lnSpcReduction="20000"/>
          </a:bodyPr>
          <a:lstStyle/>
          <a:p>
            <a:r>
              <a:rPr lang="zh-TW" altLang="zh-TW" sz="4100" b="1" dirty="0" smtClean="0"/>
              <a:t>業務延攬</a:t>
            </a:r>
            <a:endParaRPr lang="zh-TW" altLang="zh-TW" sz="4100" dirty="0" smtClean="0"/>
          </a:p>
          <a:p>
            <a:pPr marL="624078" indent="-514350">
              <a:spcBef>
                <a:spcPts val="1200"/>
              </a:spcBef>
              <a:buFont typeface="+mj-lt"/>
              <a:buAutoNum type="arabicPeriod"/>
            </a:pPr>
            <a:r>
              <a:rPr lang="zh-TW" altLang="zh-TW" sz="3100" dirty="0" smtClean="0"/>
              <a:t>會計師之宣傳性廣告，應依會計師法規定及中華民國會計師公會全國聯合會所規範之事項辦理之。</a:t>
            </a:r>
          </a:p>
          <a:p>
            <a:pPr marL="624078" indent="-514350">
              <a:spcBef>
                <a:spcPts val="1200"/>
              </a:spcBef>
              <a:buFont typeface="+mj-lt"/>
              <a:buAutoNum type="arabicPeriod"/>
            </a:pPr>
            <a:r>
              <a:rPr lang="zh-TW" altLang="zh-TW" sz="3100" dirty="0" smtClean="0"/>
              <a:t>會計師不得以不實或誇張之宣傳、詆毀同業或其他不正當方法延攬業務。</a:t>
            </a:r>
          </a:p>
          <a:p>
            <a:pPr marL="624078" indent="-514350">
              <a:spcBef>
                <a:spcPts val="1200"/>
              </a:spcBef>
              <a:buFont typeface="+mj-lt"/>
              <a:buAutoNum type="arabicPeriod"/>
            </a:pPr>
            <a:r>
              <a:rPr lang="zh-TW" altLang="zh-TW" sz="3100" dirty="0" smtClean="0"/>
              <a:t>會計師不得直接或間接暗示某種關係或以利誘方式招攬業務。</a:t>
            </a:r>
          </a:p>
          <a:p>
            <a:pPr marL="624078" indent="-514350">
              <a:spcBef>
                <a:spcPts val="1200"/>
              </a:spcBef>
              <a:buFont typeface="+mj-lt"/>
              <a:buAutoNum type="arabicPeriod"/>
            </a:pPr>
            <a:r>
              <a:rPr lang="zh-TW" altLang="zh-TW" sz="3100" dirty="0" smtClean="0"/>
              <a:t>會計師收取酬金，應參考會計師公會所訂之酬金規範，並不得以不正當之抑價方式，延攬業務。</a:t>
            </a:r>
          </a:p>
          <a:p>
            <a:pPr marL="624078" indent="-514350">
              <a:spcBef>
                <a:spcPts val="1200"/>
              </a:spcBef>
              <a:buFont typeface="+mj-lt"/>
              <a:buAutoNum type="arabicPeriod"/>
            </a:pPr>
            <a:r>
              <a:rPr lang="zh-TW" altLang="zh-TW" sz="3100" dirty="0" smtClean="0"/>
              <a:t>會計師相互間介紹業務或由業外人介紹業務，不得收受或支付佣金、手續費或其他報酬。</a:t>
            </a:r>
          </a:p>
          <a:p>
            <a:pPr lvl="1">
              <a:defRPr/>
            </a:pPr>
            <a:endParaRPr lang="zh-TW" altLang="en-US" dirty="0" smtClean="0"/>
          </a:p>
          <a:p>
            <a:endParaRPr lang="zh-TW" altLang="en-US" dirty="0"/>
          </a:p>
        </p:txBody>
      </p:sp>
      <p:sp>
        <p:nvSpPr>
          <p:cNvPr id="2" name="標題 1"/>
          <p:cNvSpPr>
            <a:spLocks noGrp="1"/>
          </p:cNvSpPr>
          <p:nvPr>
            <p:ph type="title"/>
          </p:nvPr>
        </p:nvSpPr>
        <p:spPr>
          <a:xfrm>
            <a:off x="457200" y="476672"/>
            <a:ext cx="8229600" cy="1080120"/>
          </a:xfrm>
        </p:spPr>
        <p:txBody>
          <a:bodyPr>
            <a:normAutofit fontScale="90000"/>
          </a:bodyPr>
          <a:lstStyle/>
          <a:p>
            <a:r>
              <a:rPr lang="zh-TW" altLang="zh-TW" sz="4400" dirty="0"/>
              <a:t>我國</a:t>
            </a:r>
            <a:r>
              <a:rPr lang="zh-TW" altLang="zh-TW" dirty="0" smtClean="0"/>
              <a:t>會計師職業道德規範</a:t>
            </a:r>
            <a:r>
              <a:rPr lang="en-US" altLang="zh-TW" dirty="0" smtClean="0"/>
              <a:t>			</a:t>
            </a:r>
            <a:endParaRPr lang="zh-TW" altLang="en-US" dirty="0"/>
          </a:p>
        </p:txBody>
      </p:sp>
      <p:sp>
        <p:nvSpPr>
          <p:cNvPr id="4" name="投影片編號版面配置區 3"/>
          <p:cNvSpPr>
            <a:spLocks noGrp="1"/>
          </p:cNvSpPr>
          <p:nvPr>
            <p:ph type="sldNum" sz="quarter" idx="12"/>
          </p:nvPr>
        </p:nvSpPr>
        <p:spPr/>
        <p:txBody>
          <a:bodyPr/>
          <a:lstStyle/>
          <a:p>
            <a:fld id="{834B0FCB-CAF2-4C6E-981C-3DB7BA0ED375}" type="slidenum">
              <a:rPr lang="zh-TW" altLang="en-US" smtClean="0"/>
              <a:pPr/>
              <a:t>15</a:t>
            </a:fld>
            <a:endParaRPr lang="zh-TW" altLang="en-US"/>
          </a:p>
        </p:txBody>
      </p:sp>
    </p:spTree>
    <p:extLst>
      <p:ext uri="{BB962C8B-B14F-4D97-AF65-F5344CB8AC3E}">
        <p14:creationId xmlns:p14="http://schemas.microsoft.com/office/powerpoint/2010/main" val="620884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83568" y="1700808"/>
            <a:ext cx="7704856" cy="4608512"/>
          </a:xfr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r>
              <a:rPr lang="zh-TW" altLang="zh-TW" sz="3500" b="1" dirty="0" smtClean="0"/>
              <a:t>業務執行</a:t>
            </a:r>
            <a:endParaRPr lang="zh-TW" altLang="zh-TW" sz="3500" dirty="0" smtClean="0"/>
          </a:p>
          <a:p>
            <a:pPr marL="624078" indent="-514350">
              <a:spcBef>
                <a:spcPts val="1200"/>
              </a:spcBef>
              <a:buFont typeface="+mj-lt"/>
              <a:buAutoNum type="arabicPeriod"/>
            </a:pPr>
            <a:r>
              <a:rPr lang="zh-TW" altLang="zh-TW" sz="2600" dirty="0" smtClean="0"/>
              <a:t>會計師不得使他人假用本人名義執行業務，或假用其他會計師名義執行業務，或受未具會計師執業資格之人僱用執行會計師業務，亦不得與非會計師共同組織聯合會計師事務所。</a:t>
            </a:r>
          </a:p>
          <a:p>
            <a:pPr marL="624078" indent="-514350">
              <a:spcBef>
                <a:spcPts val="1200"/>
              </a:spcBef>
              <a:buFont typeface="+mj-lt"/>
              <a:buAutoNum type="arabicPeriod"/>
            </a:pPr>
            <a:r>
              <a:rPr lang="zh-TW" altLang="zh-TW" sz="2600" dirty="0" smtClean="0"/>
              <a:t>會計師事務所名稱不得與已登錄之事務所名稱相同。</a:t>
            </a:r>
          </a:p>
          <a:p>
            <a:pPr marL="624078" indent="-514350">
              <a:spcBef>
                <a:spcPts val="1200"/>
              </a:spcBef>
              <a:buFont typeface="+mj-lt"/>
              <a:buAutoNum type="arabicPeriod"/>
            </a:pPr>
            <a:r>
              <a:rPr lang="zh-TW" altLang="zh-TW" sz="2600" dirty="0" smtClean="0"/>
              <a:t>會計師承辦專業服務業務，應維持必要之獨立性立場，公正表示其意見。</a:t>
            </a:r>
          </a:p>
          <a:p>
            <a:pPr marL="624078" indent="-514350">
              <a:spcBef>
                <a:spcPts val="1200"/>
              </a:spcBef>
              <a:buFont typeface="+mj-lt"/>
              <a:buAutoNum type="arabicPeriod"/>
            </a:pPr>
            <a:r>
              <a:rPr lang="zh-TW" altLang="zh-TW" sz="2600" dirty="0" smtClean="0"/>
              <a:t>會計師有關業務之任何對外文件，皆應由會計師簽名或蓋章。</a:t>
            </a:r>
          </a:p>
          <a:p>
            <a:pPr marL="624078" indent="-514350">
              <a:spcBef>
                <a:spcPts val="1200"/>
              </a:spcBef>
              <a:buFont typeface="+mj-lt"/>
              <a:buAutoNum type="arabicPeriod"/>
            </a:pPr>
            <a:r>
              <a:rPr lang="zh-TW" altLang="zh-TW" sz="2600" dirty="0" smtClean="0"/>
              <a:t>會計師設立分事務所，應由會計師親自主持，不得委任助理員或其他人變相主持。</a:t>
            </a:r>
          </a:p>
          <a:p>
            <a:pPr lvl="1">
              <a:defRPr/>
            </a:pPr>
            <a:endParaRPr lang="zh-TW" altLang="en-US" dirty="0" smtClean="0"/>
          </a:p>
          <a:p>
            <a:endParaRPr lang="zh-TW" altLang="en-US" dirty="0"/>
          </a:p>
        </p:txBody>
      </p:sp>
      <p:sp>
        <p:nvSpPr>
          <p:cNvPr id="2" name="標題 1"/>
          <p:cNvSpPr>
            <a:spLocks noGrp="1"/>
          </p:cNvSpPr>
          <p:nvPr>
            <p:ph type="title"/>
          </p:nvPr>
        </p:nvSpPr>
        <p:spPr>
          <a:xfrm>
            <a:off x="457200" y="476672"/>
            <a:ext cx="8229600" cy="1080120"/>
          </a:xfrm>
        </p:spPr>
        <p:txBody>
          <a:bodyPr>
            <a:normAutofit fontScale="90000"/>
          </a:bodyPr>
          <a:lstStyle/>
          <a:p>
            <a:r>
              <a:rPr lang="zh-TW" altLang="zh-TW" sz="4400" dirty="0"/>
              <a:t>我國</a:t>
            </a:r>
            <a:r>
              <a:rPr lang="zh-TW" altLang="zh-TW" dirty="0" smtClean="0"/>
              <a:t>會計師職業道德規範</a:t>
            </a:r>
            <a:r>
              <a:rPr lang="en-US" altLang="zh-TW" dirty="0" smtClean="0"/>
              <a:t>			</a:t>
            </a:r>
            <a:endParaRPr lang="zh-TW" altLang="en-US" dirty="0"/>
          </a:p>
        </p:txBody>
      </p:sp>
      <p:sp>
        <p:nvSpPr>
          <p:cNvPr id="4" name="投影片編號版面配置區 3"/>
          <p:cNvSpPr>
            <a:spLocks noGrp="1"/>
          </p:cNvSpPr>
          <p:nvPr>
            <p:ph type="sldNum" sz="quarter" idx="12"/>
          </p:nvPr>
        </p:nvSpPr>
        <p:spPr/>
        <p:txBody>
          <a:bodyPr/>
          <a:lstStyle/>
          <a:p>
            <a:fld id="{834B0FCB-CAF2-4C6E-981C-3DB7BA0ED375}" type="slidenum">
              <a:rPr lang="zh-TW" altLang="en-US" smtClean="0"/>
              <a:pPr/>
              <a:t>16</a:t>
            </a:fld>
            <a:endParaRPr lang="zh-TW" altLang="en-US"/>
          </a:p>
        </p:txBody>
      </p:sp>
    </p:spTree>
    <p:extLst>
      <p:ext uri="{BB962C8B-B14F-4D97-AF65-F5344CB8AC3E}">
        <p14:creationId xmlns:p14="http://schemas.microsoft.com/office/powerpoint/2010/main" val="37324643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83568" y="1484784"/>
            <a:ext cx="7704856" cy="4824536"/>
          </a:xfrm>
        </p:spPr>
        <p:style>
          <a:lnRef idx="2">
            <a:schemeClr val="accent1"/>
          </a:lnRef>
          <a:fillRef idx="1">
            <a:schemeClr val="lt1"/>
          </a:fillRef>
          <a:effectRef idx="0">
            <a:schemeClr val="accent1"/>
          </a:effectRef>
          <a:fontRef idx="minor">
            <a:schemeClr val="dk1"/>
          </a:fontRef>
        </p:style>
        <p:txBody>
          <a:bodyPr>
            <a:normAutofit fontScale="77500" lnSpcReduction="20000"/>
          </a:bodyPr>
          <a:lstStyle/>
          <a:p>
            <a:r>
              <a:rPr lang="zh-TW" altLang="zh-TW" sz="3800" b="1" dirty="0" smtClean="0"/>
              <a:t>業務執行</a:t>
            </a:r>
            <a:endParaRPr lang="zh-TW" altLang="zh-TW" sz="3800" dirty="0" smtClean="0"/>
          </a:p>
          <a:p>
            <a:pPr marL="624078" indent="-514350">
              <a:spcBef>
                <a:spcPts val="1200"/>
              </a:spcBef>
              <a:buFont typeface="+mj-lt"/>
              <a:buAutoNum type="arabicPeriod" startAt="6"/>
            </a:pPr>
            <a:r>
              <a:rPr lang="zh-TW" altLang="zh-TW" sz="3100" dirty="0" smtClean="0"/>
              <a:t>會計師不得妨害或侵犯其他會計師之業務，但由其他會計師之複委託及經委託人之委託或加聘者不在此限。</a:t>
            </a:r>
            <a:endParaRPr lang="en-US" altLang="zh-TW" sz="3100" dirty="0" smtClean="0"/>
          </a:p>
          <a:p>
            <a:pPr marL="624078" indent="-514350">
              <a:spcBef>
                <a:spcPts val="1200"/>
              </a:spcBef>
              <a:buFont typeface="+mj-lt"/>
              <a:buAutoNum type="arabicPeriod" startAt="6"/>
            </a:pPr>
            <a:r>
              <a:rPr lang="zh-TW" altLang="zh-TW" sz="3100" dirty="0" smtClean="0"/>
              <a:t>會計師接受其他會計師複委託業務時，非經複委託人同意，不得擴展其複委託範圍以外之業務。</a:t>
            </a:r>
          </a:p>
          <a:p>
            <a:pPr marL="624078" indent="-514350">
              <a:spcBef>
                <a:spcPts val="1200"/>
              </a:spcBef>
              <a:buFont typeface="+mj-lt"/>
              <a:buAutoNum type="arabicPeriod" startAt="6"/>
            </a:pPr>
            <a:r>
              <a:rPr lang="zh-TW" altLang="zh-TW" sz="3100" dirty="0" smtClean="0"/>
              <a:t>會計師如聘僱他會計師之現職人員，應徵詢他會計師之意見。</a:t>
            </a:r>
          </a:p>
          <a:p>
            <a:pPr marL="624078" indent="-514350">
              <a:spcBef>
                <a:spcPts val="1200"/>
              </a:spcBef>
              <a:buFont typeface="+mj-lt"/>
              <a:buAutoNum type="arabicPeriod" startAt="6"/>
            </a:pPr>
            <a:r>
              <a:rPr lang="zh-TW" altLang="zh-TW" sz="3100" dirty="0" smtClean="0"/>
              <a:t>會計師對其聘用人員，應予適當之指導及監督。</a:t>
            </a:r>
          </a:p>
          <a:p>
            <a:pPr marL="624078" indent="-514350">
              <a:spcBef>
                <a:spcPts val="1200"/>
              </a:spcBef>
              <a:buFont typeface="+mj-lt"/>
              <a:buAutoNum type="arabicPeriod" startAt="6"/>
            </a:pPr>
            <a:r>
              <a:rPr lang="zh-TW" altLang="zh-TW" sz="3100" dirty="0" smtClean="0"/>
              <a:t>會計師執行業務，必須恪遵會計師法及有關法令、會計師職業道德規範公報與會計師公會訂定之各項規章。</a:t>
            </a:r>
          </a:p>
          <a:p>
            <a:endParaRPr lang="zh-TW" altLang="en-US" dirty="0"/>
          </a:p>
        </p:txBody>
      </p:sp>
      <p:sp>
        <p:nvSpPr>
          <p:cNvPr id="2" name="標題 1"/>
          <p:cNvSpPr>
            <a:spLocks noGrp="1"/>
          </p:cNvSpPr>
          <p:nvPr>
            <p:ph type="title"/>
          </p:nvPr>
        </p:nvSpPr>
        <p:spPr>
          <a:xfrm>
            <a:off x="457200" y="476672"/>
            <a:ext cx="8229600" cy="1080120"/>
          </a:xfrm>
        </p:spPr>
        <p:txBody>
          <a:bodyPr>
            <a:normAutofit fontScale="90000"/>
          </a:bodyPr>
          <a:lstStyle/>
          <a:p>
            <a:r>
              <a:rPr lang="zh-TW" altLang="zh-TW" sz="4400" dirty="0"/>
              <a:t>我國</a:t>
            </a:r>
            <a:r>
              <a:rPr lang="zh-TW" altLang="zh-TW" dirty="0" smtClean="0"/>
              <a:t>會計師職業道德規範</a:t>
            </a:r>
            <a:r>
              <a:rPr lang="en-US" altLang="zh-TW" dirty="0" smtClean="0"/>
              <a:t>			</a:t>
            </a:r>
            <a:endParaRPr lang="zh-TW" altLang="en-US" dirty="0"/>
          </a:p>
        </p:txBody>
      </p:sp>
      <p:sp>
        <p:nvSpPr>
          <p:cNvPr id="4" name="投影片編號版面配置區 3"/>
          <p:cNvSpPr>
            <a:spLocks noGrp="1"/>
          </p:cNvSpPr>
          <p:nvPr>
            <p:ph type="sldNum" sz="quarter" idx="12"/>
          </p:nvPr>
        </p:nvSpPr>
        <p:spPr/>
        <p:txBody>
          <a:bodyPr/>
          <a:lstStyle/>
          <a:p>
            <a:fld id="{834B0FCB-CAF2-4C6E-981C-3DB7BA0ED375}" type="slidenum">
              <a:rPr lang="zh-TW" altLang="en-US" smtClean="0"/>
              <a:pPr/>
              <a:t>17</a:t>
            </a:fld>
            <a:endParaRPr lang="zh-TW" altLang="en-US"/>
          </a:p>
        </p:txBody>
      </p:sp>
    </p:spTree>
    <p:extLst>
      <p:ext uri="{BB962C8B-B14F-4D97-AF65-F5344CB8AC3E}">
        <p14:creationId xmlns:p14="http://schemas.microsoft.com/office/powerpoint/2010/main" val="3140299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83568" y="1340768"/>
            <a:ext cx="7704856" cy="4968552"/>
          </a:xfrm>
        </p:spPr>
        <p:style>
          <a:lnRef idx="2">
            <a:schemeClr val="accent1"/>
          </a:lnRef>
          <a:fillRef idx="1">
            <a:schemeClr val="lt1"/>
          </a:fillRef>
          <a:effectRef idx="0">
            <a:schemeClr val="accent1"/>
          </a:effectRef>
          <a:fontRef idx="minor">
            <a:schemeClr val="dk1"/>
          </a:fontRef>
        </p:style>
        <p:txBody>
          <a:bodyPr>
            <a:normAutofit fontScale="77500" lnSpcReduction="20000"/>
          </a:bodyPr>
          <a:lstStyle/>
          <a:p>
            <a:pPr>
              <a:spcBef>
                <a:spcPts val="1200"/>
              </a:spcBef>
              <a:buClr>
                <a:srgbClr val="7030A0"/>
              </a:buClr>
              <a:buNone/>
            </a:pPr>
            <a:r>
              <a:rPr lang="zh-TW" altLang="zh-TW" sz="3600" dirty="0" smtClean="0"/>
              <a:t>會計師或會計師事務所從事之廣告或宣傳，應以下列事項為限</a:t>
            </a:r>
            <a:r>
              <a:rPr lang="zh-TW" altLang="en-US" sz="3600" dirty="0" smtClean="0"/>
              <a:t>：</a:t>
            </a:r>
            <a:endParaRPr lang="zh-TW" altLang="zh-TW" sz="3600" b="1" dirty="0" smtClean="0"/>
          </a:p>
          <a:p>
            <a:pPr>
              <a:spcBef>
                <a:spcPts val="1200"/>
              </a:spcBef>
              <a:buNone/>
            </a:pPr>
            <a:r>
              <a:rPr lang="en-US" altLang="zh-TW" sz="2600" dirty="0" smtClean="0"/>
              <a:t>1.</a:t>
            </a:r>
            <a:r>
              <a:rPr lang="zh-TW" altLang="zh-TW" sz="2600" dirty="0" smtClean="0"/>
              <a:t>在各項媒體報導有關事務所開業、遷移、合併、變更組織啟事。</a:t>
            </a:r>
          </a:p>
          <a:p>
            <a:pPr>
              <a:spcBef>
                <a:spcPts val="1200"/>
              </a:spcBef>
              <a:buNone/>
            </a:pPr>
            <a:r>
              <a:rPr lang="en-US" altLang="zh-TW" sz="2600" dirty="0" smtClean="0"/>
              <a:t>2.</a:t>
            </a:r>
            <a:r>
              <a:rPr lang="zh-TW" altLang="zh-TW" sz="2600" dirty="0" smtClean="0"/>
              <a:t>刊登招考新職員之啟事</a:t>
            </a:r>
          </a:p>
          <a:p>
            <a:pPr>
              <a:spcBef>
                <a:spcPts val="1200"/>
              </a:spcBef>
              <a:buNone/>
            </a:pPr>
            <a:r>
              <a:rPr lang="en-US" altLang="zh-TW" sz="2600" dirty="0" smtClean="0"/>
              <a:t>3.</a:t>
            </a:r>
            <a:r>
              <a:rPr lang="zh-TW" altLang="zh-TW" sz="2600" dirty="0" smtClean="0"/>
              <a:t>受客戶委託代為刊登之事項</a:t>
            </a:r>
            <a:endParaRPr lang="en-US" altLang="zh-TW" sz="2600" dirty="0" smtClean="0"/>
          </a:p>
          <a:p>
            <a:pPr>
              <a:spcBef>
                <a:spcPts val="1200"/>
              </a:spcBef>
              <a:buNone/>
            </a:pPr>
            <a:r>
              <a:rPr lang="en-US" altLang="zh-TW" sz="2600" dirty="0" smtClean="0"/>
              <a:t>4.</a:t>
            </a:r>
            <a:r>
              <a:rPr lang="zh-TW" altLang="zh-TW" sz="2600" dirty="0" smtClean="0"/>
              <a:t>會計師事務所之介紹內容</a:t>
            </a:r>
            <a:endParaRPr lang="en-US" altLang="zh-TW" sz="2600" dirty="0" smtClean="0"/>
          </a:p>
          <a:p>
            <a:pPr>
              <a:spcBef>
                <a:spcPts val="1200"/>
              </a:spcBef>
              <a:buNone/>
            </a:pPr>
            <a:r>
              <a:rPr lang="en-US" altLang="zh-TW" sz="2600" dirty="0" smtClean="0"/>
              <a:t>5.</a:t>
            </a:r>
            <a:r>
              <a:rPr lang="zh-TW" altLang="zh-TW" sz="2600" dirty="0" smtClean="0"/>
              <a:t>贈送刊物給客戶</a:t>
            </a:r>
            <a:endParaRPr lang="en-US" altLang="zh-TW" sz="2600" dirty="0" smtClean="0"/>
          </a:p>
          <a:p>
            <a:pPr>
              <a:spcBef>
                <a:spcPts val="1200"/>
              </a:spcBef>
              <a:buNone/>
            </a:pPr>
            <a:r>
              <a:rPr lang="en-US" altLang="zh-TW" sz="2600" dirty="0" smtClean="0"/>
              <a:t>6.</a:t>
            </a:r>
            <a:r>
              <a:rPr lang="zh-TW" altLang="zh-TW" sz="2600" dirty="0" smtClean="0"/>
              <a:t>事務所信封、信紙等文具用品，得列出事務所名稱、標識、地址、信箱號碼、執業會計師姓名暨電話、電子信箱及傳真號碼</a:t>
            </a:r>
          </a:p>
          <a:p>
            <a:pPr>
              <a:spcBef>
                <a:spcPts val="1200"/>
              </a:spcBef>
              <a:buNone/>
            </a:pPr>
            <a:r>
              <a:rPr lang="en-US" altLang="zh-TW" sz="2600" dirty="0" smtClean="0"/>
              <a:t>7.</a:t>
            </a:r>
            <a:r>
              <a:rPr lang="zh-TW" altLang="zh-TW" sz="2600" dirty="0" smtClean="0"/>
              <a:t>發表著作時，得列出作者會計師之姓名及學經歷</a:t>
            </a:r>
            <a:endParaRPr lang="en-US" altLang="zh-TW" sz="2600" dirty="0" smtClean="0"/>
          </a:p>
          <a:p>
            <a:pPr>
              <a:spcBef>
                <a:spcPts val="1200"/>
              </a:spcBef>
              <a:buNone/>
            </a:pPr>
            <a:r>
              <a:rPr lang="en-US" altLang="zh-TW" sz="2600" dirty="0" smtClean="0"/>
              <a:t>8.</a:t>
            </a:r>
            <a:r>
              <a:rPr lang="zh-TW" altLang="zh-TW" sz="2600" dirty="0" smtClean="0"/>
              <a:t>舉辦訓練或座談會時，不得利用訓練教材或其他文件為會計師或其事務所作不正當之宣傳</a:t>
            </a:r>
          </a:p>
          <a:p>
            <a:endParaRPr lang="zh-TW" altLang="en-US" dirty="0" smtClean="0"/>
          </a:p>
          <a:p>
            <a:endParaRPr lang="zh-TW" altLang="en-US" dirty="0"/>
          </a:p>
        </p:txBody>
      </p:sp>
      <p:sp>
        <p:nvSpPr>
          <p:cNvPr id="2" name="標題 1"/>
          <p:cNvSpPr>
            <a:spLocks noGrp="1"/>
          </p:cNvSpPr>
          <p:nvPr>
            <p:ph type="title"/>
          </p:nvPr>
        </p:nvSpPr>
        <p:spPr/>
        <p:txBody>
          <a:bodyPr>
            <a:normAutofit/>
          </a:bodyPr>
          <a:lstStyle/>
          <a:p>
            <a:r>
              <a:rPr lang="zh-TW" altLang="en-US" dirty="0" smtClean="0"/>
              <a:t>廣告、宣傳及業務延攬</a:t>
            </a:r>
            <a:endParaRPr lang="zh-TW" altLang="en-US" dirty="0"/>
          </a:p>
        </p:txBody>
      </p:sp>
      <p:sp>
        <p:nvSpPr>
          <p:cNvPr id="4" name="投影片編號版面配置區 3"/>
          <p:cNvSpPr>
            <a:spLocks noGrp="1"/>
          </p:cNvSpPr>
          <p:nvPr>
            <p:ph type="sldNum" sz="quarter" idx="12"/>
          </p:nvPr>
        </p:nvSpPr>
        <p:spPr/>
        <p:txBody>
          <a:bodyPr/>
          <a:lstStyle/>
          <a:p>
            <a:fld id="{834B0FCB-CAF2-4C6E-981C-3DB7BA0ED375}" type="slidenum">
              <a:rPr lang="zh-TW" altLang="en-US" smtClean="0"/>
              <a:pPr/>
              <a:t>18</a:t>
            </a:fld>
            <a:endParaRPr lang="zh-TW" altLang="en-US"/>
          </a:p>
        </p:txBody>
      </p:sp>
    </p:spTree>
    <p:extLst>
      <p:ext uri="{BB962C8B-B14F-4D97-AF65-F5344CB8AC3E}">
        <p14:creationId xmlns:p14="http://schemas.microsoft.com/office/powerpoint/2010/main" val="4878002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83568" y="1340768"/>
            <a:ext cx="7704856" cy="4968552"/>
          </a:xfrm>
        </p:spPr>
        <p:style>
          <a:lnRef idx="2">
            <a:schemeClr val="accent1"/>
          </a:lnRef>
          <a:fillRef idx="1">
            <a:schemeClr val="lt1"/>
          </a:fillRef>
          <a:effectRef idx="0">
            <a:schemeClr val="accent1"/>
          </a:effectRef>
          <a:fontRef idx="minor">
            <a:schemeClr val="dk1"/>
          </a:fontRef>
        </p:style>
        <p:txBody>
          <a:bodyPr>
            <a:normAutofit/>
          </a:bodyPr>
          <a:lstStyle/>
          <a:p>
            <a:pPr>
              <a:buNone/>
            </a:pPr>
            <a:r>
              <a:rPr lang="zh-TW" altLang="zh-TW" sz="2800" dirty="0" smtClean="0"/>
              <a:t>會計師專業知識技能之培養，可分為下列兩個階段：</a:t>
            </a:r>
          </a:p>
          <a:p>
            <a:pPr>
              <a:spcBef>
                <a:spcPts val="1200"/>
              </a:spcBef>
              <a:buNone/>
            </a:pPr>
            <a:r>
              <a:rPr lang="en-US" altLang="zh-TW" sz="2400" dirty="0" smtClean="0"/>
              <a:t>1.</a:t>
            </a:r>
            <a:r>
              <a:rPr lang="zh-TW" altLang="zh-TW" sz="2400" dirty="0" smtClean="0"/>
              <a:t>專業知識技能之養成</a:t>
            </a:r>
            <a:endParaRPr lang="en-US" altLang="zh-TW" sz="2400" dirty="0" smtClean="0"/>
          </a:p>
          <a:p>
            <a:pPr lvl="1">
              <a:spcBef>
                <a:spcPts val="1200"/>
              </a:spcBef>
              <a:buNone/>
            </a:pPr>
            <a:r>
              <a:rPr lang="zh-TW" altLang="zh-TW" sz="2400" dirty="0" smtClean="0"/>
              <a:t>專業知識技能之養成，應有相關之專業教育與訓練，及適當之工作經驗。</a:t>
            </a:r>
          </a:p>
          <a:p>
            <a:pPr>
              <a:spcBef>
                <a:spcPts val="1200"/>
              </a:spcBef>
              <a:buNone/>
            </a:pPr>
            <a:r>
              <a:rPr lang="en-US" altLang="zh-TW" sz="2400" dirty="0" smtClean="0"/>
              <a:t>2.</a:t>
            </a:r>
            <a:r>
              <a:rPr lang="zh-TW" altLang="zh-TW" sz="2400" dirty="0" smtClean="0"/>
              <a:t>專業知識技能之維持及增進</a:t>
            </a:r>
          </a:p>
          <a:p>
            <a:pPr marL="850392" lvl="1" indent="-457200">
              <a:spcBef>
                <a:spcPts val="1200"/>
              </a:spcBef>
              <a:buFont typeface="+mj-lt"/>
              <a:buAutoNum type="arabicParenR"/>
            </a:pPr>
            <a:r>
              <a:rPr lang="zh-TW" altLang="zh-TW" sz="2400" dirty="0" smtClean="0"/>
              <a:t>會計師應經常注意最新公布之會計、審計及其</a:t>
            </a:r>
            <a:r>
              <a:rPr lang="en-US" altLang="zh-TW" sz="2400" dirty="0" smtClean="0"/>
              <a:t>	</a:t>
            </a:r>
            <a:r>
              <a:rPr lang="zh-TW" altLang="zh-TW" sz="2400" dirty="0" smtClean="0"/>
              <a:t>他有關資料，以及最新之有關法令規章等。</a:t>
            </a:r>
          </a:p>
          <a:p>
            <a:pPr marL="850392" lvl="1" indent="-457200">
              <a:spcBef>
                <a:spcPts val="1200"/>
              </a:spcBef>
              <a:buFont typeface="+mj-lt"/>
              <a:buAutoNum type="arabicParenR"/>
            </a:pPr>
            <a:r>
              <a:rPr lang="zh-TW" altLang="zh-TW" sz="2400" dirty="0" smtClean="0"/>
              <a:t>會計師應持續進修，其助理人員並應接受專業</a:t>
            </a:r>
            <a:r>
              <a:rPr lang="en-US" altLang="zh-TW" sz="2400" dirty="0" smtClean="0"/>
              <a:t>	</a:t>
            </a:r>
            <a:r>
              <a:rPr lang="zh-TW" altLang="zh-TW" sz="2400" dirty="0" smtClean="0"/>
              <a:t>訓練。</a:t>
            </a:r>
          </a:p>
          <a:p>
            <a:endParaRPr lang="zh-TW" altLang="en-US" dirty="0"/>
          </a:p>
        </p:txBody>
      </p:sp>
      <p:sp>
        <p:nvSpPr>
          <p:cNvPr id="2" name="標題 1"/>
          <p:cNvSpPr>
            <a:spLocks noGrp="1"/>
          </p:cNvSpPr>
          <p:nvPr>
            <p:ph type="title"/>
          </p:nvPr>
        </p:nvSpPr>
        <p:spPr/>
        <p:txBody>
          <a:bodyPr>
            <a:normAutofit/>
          </a:bodyPr>
          <a:lstStyle/>
          <a:p>
            <a:r>
              <a:rPr lang="zh-TW" altLang="zh-TW" dirty="0" smtClean="0"/>
              <a:t>專業知識技能</a:t>
            </a:r>
            <a:endParaRPr lang="zh-TW" altLang="en-US" dirty="0"/>
          </a:p>
        </p:txBody>
      </p:sp>
      <p:sp>
        <p:nvSpPr>
          <p:cNvPr id="4" name="投影片編號版面配置區 3"/>
          <p:cNvSpPr>
            <a:spLocks noGrp="1"/>
          </p:cNvSpPr>
          <p:nvPr>
            <p:ph type="sldNum" sz="quarter" idx="12"/>
          </p:nvPr>
        </p:nvSpPr>
        <p:spPr/>
        <p:txBody>
          <a:bodyPr/>
          <a:lstStyle/>
          <a:p>
            <a:fld id="{834B0FCB-CAF2-4C6E-981C-3DB7BA0ED375}" type="slidenum">
              <a:rPr lang="zh-TW" altLang="en-US" smtClean="0"/>
              <a:pPr/>
              <a:t>19</a:t>
            </a:fld>
            <a:endParaRPr lang="zh-TW" altLang="en-US"/>
          </a:p>
        </p:txBody>
      </p:sp>
    </p:spTree>
    <p:extLst>
      <p:ext uri="{BB962C8B-B14F-4D97-AF65-F5344CB8AC3E}">
        <p14:creationId xmlns:p14="http://schemas.microsoft.com/office/powerpoint/2010/main" val="1070054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83568" y="1340768"/>
            <a:ext cx="7704856" cy="4968552"/>
          </a:xfrm>
        </p:spPr>
        <p:style>
          <a:lnRef idx="2">
            <a:schemeClr val="accent1"/>
          </a:lnRef>
          <a:fillRef idx="1">
            <a:schemeClr val="lt1"/>
          </a:fillRef>
          <a:effectRef idx="0">
            <a:schemeClr val="accent1"/>
          </a:effectRef>
          <a:fontRef idx="minor">
            <a:schemeClr val="dk1"/>
          </a:fontRef>
        </p:style>
        <p:txBody>
          <a:bodyPr>
            <a:normAutofit/>
          </a:bodyPr>
          <a:lstStyle/>
          <a:p>
            <a:pPr>
              <a:spcBef>
                <a:spcPts val="1200"/>
              </a:spcBef>
              <a:buNone/>
              <a:defRPr/>
            </a:pPr>
            <a:r>
              <a:rPr lang="en-US" altLang="zh-TW" sz="3200" dirty="0" smtClean="0"/>
              <a:t>1. </a:t>
            </a:r>
            <a:r>
              <a:rPr lang="zh-TW" altLang="en-US" sz="3200" dirty="0" smtClean="0"/>
              <a:t>財務報表查核</a:t>
            </a:r>
            <a:r>
              <a:rPr lang="en-US" altLang="zh-TW" sz="3200" dirty="0" smtClean="0"/>
              <a:t> </a:t>
            </a:r>
            <a:r>
              <a:rPr lang="en-US" altLang="zh-TW" sz="3200" dirty="0" smtClean="0">
                <a:latin typeface="Arial Unicode MS" pitchFamily="34" charset="-120"/>
                <a:ea typeface="Arial Unicode MS" pitchFamily="34" charset="-120"/>
                <a:cs typeface="Arial Unicode MS" pitchFamily="34" charset="-120"/>
              </a:rPr>
              <a:t>(Audit) </a:t>
            </a:r>
          </a:p>
          <a:p>
            <a:pPr>
              <a:spcBef>
                <a:spcPts val="1200"/>
              </a:spcBef>
              <a:buNone/>
              <a:defRPr/>
            </a:pPr>
            <a:r>
              <a:rPr lang="en-US" altLang="zh-TW" sz="3200" dirty="0" smtClean="0"/>
              <a:t>2. </a:t>
            </a:r>
            <a:r>
              <a:rPr lang="zh-TW" altLang="zh-TW" sz="3200" dirty="0" smtClean="0"/>
              <a:t>專案審查</a:t>
            </a:r>
            <a:r>
              <a:rPr lang="en-US" altLang="zh-TW" sz="3200" dirty="0" smtClean="0"/>
              <a:t> </a:t>
            </a:r>
            <a:r>
              <a:rPr lang="en-US" altLang="zh-TW" sz="3200" dirty="0" smtClean="0">
                <a:latin typeface="Arial Unicode MS" pitchFamily="34" charset="-120"/>
                <a:ea typeface="Arial Unicode MS" pitchFamily="34" charset="-120"/>
                <a:cs typeface="Arial Unicode MS" pitchFamily="34" charset="-120"/>
              </a:rPr>
              <a:t>(Examination) </a:t>
            </a:r>
            <a:endParaRPr lang="zh-TW" altLang="zh-TW" sz="3200" dirty="0" smtClean="0">
              <a:latin typeface="Arial Unicode MS" pitchFamily="34" charset="-120"/>
              <a:ea typeface="Arial Unicode MS" pitchFamily="34" charset="-120"/>
              <a:cs typeface="Arial Unicode MS" pitchFamily="34" charset="-120"/>
            </a:endParaRPr>
          </a:p>
          <a:p>
            <a:pPr>
              <a:spcBef>
                <a:spcPts val="1200"/>
              </a:spcBef>
              <a:buNone/>
              <a:defRPr/>
            </a:pPr>
            <a:r>
              <a:rPr lang="en-US" altLang="zh-TW" sz="3200" dirty="0" smtClean="0"/>
              <a:t>3.</a:t>
            </a:r>
            <a:r>
              <a:rPr lang="zh-TW" altLang="en-US" sz="3200" dirty="0" smtClean="0"/>
              <a:t> 財務報表</a:t>
            </a:r>
            <a:r>
              <a:rPr lang="zh-TW" altLang="zh-TW" sz="3200" dirty="0" smtClean="0"/>
              <a:t>核閱 </a:t>
            </a:r>
            <a:r>
              <a:rPr lang="en-US" altLang="zh-TW" sz="3200" dirty="0" smtClean="0">
                <a:latin typeface="Arial Unicode MS" pitchFamily="34" charset="-120"/>
                <a:ea typeface="Arial Unicode MS" pitchFamily="34" charset="-120"/>
                <a:cs typeface="Arial Unicode MS" pitchFamily="34" charset="-120"/>
              </a:rPr>
              <a:t>(Review)</a:t>
            </a:r>
            <a:endParaRPr lang="zh-TW" altLang="zh-TW" sz="3200" dirty="0" smtClean="0"/>
          </a:p>
          <a:p>
            <a:pPr>
              <a:spcBef>
                <a:spcPts val="1200"/>
              </a:spcBef>
              <a:buNone/>
              <a:defRPr/>
            </a:pPr>
            <a:r>
              <a:rPr lang="en-US" altLang="zh-TW" sz="3200" dirty="0" smtClean="0"/>
              <a:t>4. </a:t>
            </a:r>
            <a:r>
              <a:rPr lang="zh-TW" altLang="zh-TW" sz="3200" dirty="0" smtClean="0"/>
              <a:t>協議程序</a:t>
            </a:r>
            <a:r>
              <a:rPr lang="en-US" altLang="zh-TW" sz="3200" dirty="0" smtClean="0"/>
              <a:t> </a:t>
            </a:r>
            <a:r>
              <a:rPr lang="en-US" altLang="zh-TW" sz="3200" dirty="0" smtClean="0">
                <a:latin typeface="Arial Unicode MS" pitchFamily="34" charset="-120"/>
                <a:ea typeface="Arial Unicode MS" pitchFamily="34" charset="-120"/>
                <a:cs typeface="Arial Unicode MS" pitchFamily="34" charset="-120"/>
              </a:rPr>
              <a:t>(Agreed-Upon Procedures) </a:t>
            </a:r>
            <a:endParaRPr lang="zh-TW" altLang="zh-TW" sz="3200" dirty="0" smtClean="0">
              <a:latin typeface="Arial Unicode MS" pitchFamily="34" charset="-120"/>
              <a:ea typeface="Arial Unicode MS" pitchFamily="34" charset="-120"/>
              <a:cs typeface="Arial Unicode MS" pitchFamily="34" charset="-120"/>
            </a:endParaRPr>
          </a:p>
          <a:p>
            <a:pPr>
              <a:spcBef>
                <a:spcPts val="1200"/>
              </a:spcBef>
              <a:buNone/>
              <a:defRPr/>
            </a:pPr>
            <a:r>
              <a:rPr lang="en-US" altLang="zh-TW" sz="3200" dirty="0" smtClean="0"/>
              <a:t>5. </a:t>
            </a:r>
            <a:r>
              <a:rPr lang="zh-TW" altLang="en-US" sz="3200" dirty="0" smtClean="0"/>
              <a:t>財務資訊</a:t>
            </a:r>
            <a:r>
              <a:rPr lang="zh-TW" altLang="zh-TW" sz="3200" dirty="0" smtClean="0"/>
              <a:t>代編</a:t>
            </a:r>
            <a:r>
              <a:rPr lang="en-US" altLang="zh-TW" sz="3200" dirty="0" smtClean="0"/>
              <a:t> </a:t>
            </a:r>
            <a:r>
              <a:rPr lang="en-US" altLang="zh-TW" sz="3200" dirty="0" smtClean="0">
                <a:latin typeface="Arial Unicode MS" pitchFamily="34" charset="-120"/>
                <a:ea typeface="Arial Unicode MS" pitchFamily="34" charset="-120"/>
                <a:cs typeface="Arial Unicode MS" pitchFamily="34" charset="-120"/>
              </a:rPr>
              <a:t>(Compilation) </a:t>
            </a:r>
            <a:endParaRPr lang="zh-TW" altLang="zh-TW" sz="3200" dirty="0" smtClean="0">
              <a:latin typeface="Arial Unicode MS" pitchFamily="34" charset="-120"/>
              <a:ea typeface="Arial Unicode MS" pitchFamily="34" charset="-120"/>
              <a:cs typeface="Arial Unicode MS" pitchFamily="34" charset="-120"/>
            </a:endParaRPr>
          </a:p>
          <a:p>
            <a:pPr lvl="1">
              <a:defRPr/>
            </a:pPr>
            <a:endParaRPr lang="zh-TW" altLang="en-US" dirty="0" smtClean="0"/>
          </a:p>
          <a:p>
            <a:endParaRPr lang="zh-TW" altLang="en-US" dirty="0"/>
          </a:p>
        </p:txBody>
      </p:sp>
      <p:sp>
        <p:nvSpPr>
          <p:cNvPr id="2" name="標題 1"/>
          <p:cNvSpPr>
            <a:spLocks noGrp="1"/>
          </p:cNvSpPr>
          <p:nvPr>
            <p:ph type="title"/>
          </p:nvPr>
        </p:nvSpPr>
        <p:spPr/>
        <p:txBody>
          <a:bodyPr/>
          <a:lstStyle/>
          <a:p>
            <a:r>
              <a:rPr lang="zh-TW" altLang="en-US" dirty="0" smtClean="0"/>
              <a:t>會計師提供服務的種類</a:t>
            </a:r>
            <a:endParaRPr lang="zh-TW" altLang="en-US" dirty="0"/>
          </a:p>
        </p:txBody>
      </p:sp>
      <p:sp>
        <p:nvSpPr>
          <p:cNvPr id="4" name="投影片編號版面配置區 3"/>
          <p:cNvSpPr>
            <a:spLocks noGrp="1"/>
          </p:cNvSpPr>
          <p:nvPr>
            <p:ph type="sldNum" sz="quarter" idx="12"/>
          </p:nvPr>
        </p:nvSpPr>
        <p:spPr/>
        <p:txBody>
          <a:bodyPr/>
          <a:lstStyle/>
          <a:p>
            <a:fld id="{834B0FCB-CAF2-4C6E-981C-3DB7BA0ED375}" type="slidenum">
              <a:rPr lang="zh-TW" altLang="en-US" smtClean="0"/>
              <a:pPr/>
              <a:t>2</a:t>
            </a:fld>
            <a:endParaRPr lang="zh-TW"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pPr>
              <a:spcBef>
                <a:spcPts val="1200"/>
              </a:spcBef>
            </a:pPr>
            <a:r>
              <a:rPr lang="zh-TW" altLang="zh-TW" sz="2800" dirty="0" smtClean="0"/>
              <a:t>會計師承辦之案件，主管機關認有必要，向會計師查詢或取閱有關資料時，會計師應依法辦理，並通知委託人。</a:t>
            </a:r>
          </a:p>
          <a:p>
            <a:pPr>
              <a:spcBef>
                <a:spcPts val="1200"/>
              </a:spcBef>
            </a:pPr>
            <a:r>
              <a:rPr lang="zh-TW" altLang="zh-TW" sz="2800" dirty="0" smtClean="0"/>
              <a:t>會計師對於承辦之案件，不得為其個人或第三者之利益，而利用其經辦業務所獲之資料，對委託人或第三者有任何不良之企圖。</a:t>
            </a:r>
            <a:endParaRPr lang="zh-TW" altLang="zh-TW" sz="2800" dirty="0"/>
          </a:p>
        </p:txBody>
      </p:sp>
      <p:sp>
        <p:nvSpPr>
          <p:cNvPr id="3" name="投影片編號版面配置區 2"/>
          <p:cNvSpPr>
            <a:spLocks noGrp="1"/>
          </p:cNvSpPr>
          <p:nvPr>
            <p:ph type="sldNum" sz="quarter" idx="12"/>
          </p:nvPr>
        </p:nvSpPr>
        <p:spPr/>
        <p:txBody>
          <a:bodyPr/>
          <a:lstStyle/>
          <a:p>
            <a:fld id="{834B0FCB-CAF2-4C6E-981C-3DB7BA0ED375}" type="slidenum">
              <a:rPr lang="zh-TW" altLang="en-US" smtClean="0"/>
              <a:pPr/>
              <a:t>20</a:t>
            </a:fld>
            <a:endParaRPr lang="zh-TW" altLang="en-US"/>
          </a:p>
        </p:txBody>
      </p:sp>
      <p:sp>
        <p:nvSpPr>
          <p:cNvPr id="4" name="標題 3"/>
          <p:cNvSpPr>
            <a:spLocks noGrp="1"/>
          </p:cNvSpPr>
          <p:nvPr>
            <p:ph type="title"/>
          </p:nvPr>
        </p:nvSpPr>
        <p:spPr/>
        <p:txBody>
          <a:bodyPr/>
          <a:lstStyle/>
          <a:p>
            <a:r>
              <a:rPr lang="zh-TW" altLang="en-US" dirty="0" smtClean="0"/>
              <a:t>保密</a:t>
            </a:r>
            <a:endParaRPr lang="zh-TW" altLang="en-US" dirty="0"/>
          </a:p>
        </p:txBody>
      </p:sp>
    </p:spTree>
    <p:extLst>
      <p:ext uri="{BB962C8B-B14F-4D97-AF65-F5344CB8AC3E}">
        <p14:creationId xmlns:p14="http://schemas.microsoft.com/office/powerpoint/2010/main" val="19664880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pPr>
              <a:spcBef>
                <a:spcPts val="1200"/>
              </a:spcBef>
            </a:pPr>
            <a:r>
              <a:rPr lang="zh-TW" altLang="zh-TW" sz="2800" dirty="0" smtClean="0"/>
              <a:t>接任他會計師查核案件前，後任會計師應向前任會計師徵詢意見，前任會計師應本專業之立場據實以告。</a:t>
            </a:r>
          </a:p>
          <a:p>
            <a:pPr>
              <a:spcBef>
                <a:spcPts val="1200"/>
              </a:spcBef>
            </a:pPr>
            <a:r>
              <a:rPr lang="zh-TW" altLang="zh-TW" sz="2800" dirty="0" smtClean="0"/>
              <a:t>後任會計師對於接任之查核案件，於取得委託人同意後，視事實需要，得向前任會計師商酌借閱工作底稿。</a:t>
            </a:r>
          </a:p>
          <a:p>
            <a:pPr>
              <a:spcBef>
                <a:spcPts val="1200"/>
              </a:spcBef>
            </a:pPr>
            <a:r>
              <a:rPr lang="zh-TW" altLang="zh-TW" sz="2800" dirty="0" smtClean="0"/>
              <a:t>後任會計師對於接任之查核案件，其酬金以不低於前任會計師之酬金為原則。</a:t>
            </a:r>
            <a:endParaRPr lang="zh-TW" altLang="zh-TW" sz="2800" dirty="0"/>
          </a:p>
        </p:txBody>
      </p:sp>
      <p:sp>
        <p:nvSpPr>
          <p:cNvPr id="3" name="投影片編號版面配置區 2"/>
          <p:cNvSpPr>
            <a:spLocks noGrp="1"/>
          </p:cNvSpPr>
          <p:nvPr>
            <p:ph type="sldNum" sz="quarter" idx="12"/>
          </p:nvPr>
        </p:nvSpPr>
        <p:spPr/>
        <p:txBody>
          <a:bodyPr/>
          <a:lstStyle/>
          <a:p>
            <a:fld id="{834B0FCB-CAF2-4C6E-981C-3DB7BA0ED375}" type="slidenum">
              <a:rPr lang="zh-TW" altLang="en-US" smtClean="0"/>
              <a:pPr/>
              <a:t>21</a:t>
            </a:fld>
            <a:endParaRPr lang="zh-TW" altLang="en-US"/>
          </a:p>
        </p:txBody>
      </p:sp>
      <p:sp>
        <p:nvSpPr>
          <p:cNvPr id="4" name="標題 3"/>
          <p:cNvSpPr>
            <a:spLocks noGrp="1"/>
          </p:cNvSpPr>
          <p:nvPr>
            <p:ph type="title"/>
          </p:nvPr>
        </p:nvSpPr>
        <p:spPr/>
        <p:txBody>
          <a:bodyPr/>
          <a:lstStyle/>
          <a:p>
            <a:r>
              <a:rPr lang="zh-TW" altLang="zh-TW" dirty="0" smtClean="0"/>
              <a:t>接任他會計師查核案件</a:t>
            </a:r>
            <a:endParaRPr lang="zh-TW" altLang="en-US" dirty="0"/>
          </a:p>
        </p:txBody>
      </p:sp>
    </p:spTree>
    <p:extLst>
      <p:ext uri="{BB962C8B-B14F-4D97-AF65-F5344CB8AC3E}">
        <p14:creationId xmlns:p14="http://schemas.microsoft.com/office/powerpoint/2010/main" val="42153110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57200" y="1481328"/>
            <a:ext cx="8229600" cy="4755984"/>
          </a:xfrm>
        </p:spPr>
        <p:style>
          <a:lnRef idx="2">
            <a:schemeClr val="accent1"/>
          </a:lnRef>
          <a:fillRef idx="1">
            <a:schemeClr val="lt1"/>
          </a:fillRef>
          <a:effectRef idx="0">
            <a:schemeClr val="accent1"/>
          </a:effectRef>
          <a:fontRef idx="minor">
            <a:schemeClr val="dk1"/>
          </a:fontRef>
        </p:style>
        <p:txBody>
          <a:bodyPr>
            <a:normAutofit fontScale="92500"/>
          </a:bodyPr>
          <a:lstStyle/>
          <a:p>
            <a:pPr>
              <a:spcBef>
                <a:spcPts val="1200"/>
              </a:spcBef>
            </a:pPr>
            <a:r>
              <a:rPr lang="zh-TW" altLang="zh-TW" sz="2600" dirty="0" smtClean="0"/>
              <a:t>會計師承辦業務，宜事先與委任人約定酬金，最好以書面方式為之，訂明酬金金額或費率及付款方式等。</a:t>
            </a:r>
          </a:p>
          <a:p>
            <a:pPr>
              <a:spcBef>
                <a:spcPts val="1200"/>
              </a:spcBef>
            </a:pPr>
            <a:r>
              <a:rPr lang="zh-TW" altLang="zh-TW" sz="2600" dirty="0" smtClean="0"/>
              <a:t>會計師承辦財務報表查核簽證或核閱業務，不得簽訂下列或有酬金之合約：</a:t>
            </a:r>
          </a:p>
          <a:p>
            <a:pPr marL="1080000" indent="-514350">
              <a:spcBef>
                <a:spcPts val="1200"/>
              </a:spcBef>
              <a:buFont typeface="+mj-lt"/>
              <a:buAutoNum type="arabicPeriod"/>
            </a:pPr>
            <a:r>
              <a:rPr lang="zh-TW" altLang="zh-TW" sz="2600" dirty="0" smtClean="0"/>
              <a:t>酬金之支付與否，以達成某種發現或結果為條件者。</a:t>
            </a:r>
          </a:p>
          <a:p>
            <a:pPr marL="1080000" indent="-514350">
              <a:spcBef>
                <a:spcPts val="1200"/>
              </a:spcBef>
              <a:buFont typeface="+mj-lt"/>
              <a:buAutoNum type="arabicPeriod"/>
            </a:pPr>
            <a:r>
              <a:rPr lang="zh-TW" altLang="zh-TW" sz="2600" dirty="0" smtClean="0"/>
              <a:t>酬金之多寡，以達成某種發現或結果為條件者。</a:t>
            </a:r>
          </a:p>
          <a:p>
            <a:pPr marL="1080000" indent="-514350">
              <a:spcBef>
                <a:spcPts val="1200"/>
              </a:spcBef>
              <a:buFont typeface="+mj-lt"/>
              <a:buAutoNum type="arabicPeriod"/>
            </a:pPr>
            <a:r>
              <a:rPr lang="zh-TW" altLang="zh-TW" sz="2600" dirty="0" smtClean="0"/>
              <a:t>但酬金由法院或政府機關決定者，不在此限。</a:t>
            </a:r>
          </a:p>
          <a:p>
            <a:pPr>
              <a:spcBef>
                <a:spcPts val="1200"/>
              </a:spcBef>
            </a:pPr>
            <a:r>
              <a:rPr lang="zh-TW" altLang="zh-TW" sz="2600" dirty="0" smtClean="0"/>
              <a:t>會計師因承辦案件所發生之墊付費用與酬金不同。可直接歸屬委辦事項之墊付費用，諸如規費、差旅費、郵電費、印刷費等，得於約定酬金外另行收取。</a:t>
            </a:r>
          </a:p>
          <a:p>
            <a:endParaRPr lang="zh-TW" altLang="en-US" dirty="0" smtClean="0"/>
          </a:p>
        </p:txBody>
      </p:sp>
      <p:sp>
        <p:nvSpPr>
          <p:cNvPr id="3" name="投影片編號版面配置區 2"/>
          <p:cNvSpPr>
            <a:spLocks noGrp="1"/>
          </p:cNvSpPr>
          <p:nvPr>
            <p:ph type="sldNum" sz="quarter" idx="12"/>
          </p:nvPr>
        </p:nvSpPr>
        <p:spPr/>
        <p:txBody>
          <a:bodyPr/>
          <a:lstStyle/>
          <a:p>
            <a:fld id="{834B0FCB-CAF2-4C6E-981C-3DB7BA0ED375}" type="slidenum">
              <a:rPr lang="zh-TW" altLang="en-US" smtClean="0"/>
              <a:pPr/>
              <a:t>22</a:t>
            </a:fld>
            <a:endParaRPr lang="zh-TW" altLang="en-US"/>
          </a:p>
        </p:txBody>
      </p:sp>
      <p:sp>
        <p:nvSpPr>
          <p:cNvPr id="4" name="標題 3"/>
          <p:cNvSpPr>
            <a:spLocks noGrp="1"/>
          </p:cNvSpPr>
          <p:nvPr>
            <p:ph type="title"/>
          </p:nvPr>
        </p:nvSpPr>
        <p:spPr/>
        <p:txBody>
          <a:bodyPr/>
          <a:lstStyle/>
          <a:p>
            <a:r>
              <a:rPr lang="zh-TW" altLang="zh-TW" dirty="0" smtClean="0"/>
              <a:t>酬金與佣金</a:t>
            </a:r>
            <a:endParaRPr lang="zh-TW" altLang="en-US" dirty="0"/>
          </a:p>
        </p:txBody>
      </p:sp>
    </p:spTree>
    <p:extLst>
      <p:ext uri="{BB962C8B-B14F-4D97-AF65-F5344CB8AC3E}">
        <p14:creationId xmlns:p14="http://schemas.microsoft.com/office/powerpoint/2010/main" val="10402053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55000" lnSpcReduction="20000"/>
          </a:bodyPr>
          <a:lstStyle/>
          <a:p>
            <a:pPr>
              <a:spcBef>
                <a:spcPts val="1200"/>
              </a:spcBef>
            </a:pPr>
            <a:r>
              <a:rPr lang="zh-TW" altLang="zh-TW" sz="3800" dirty="0" smtClean="0"/>
              <a:t>會計師應設置專為處理客戶錢財之銀行帳戶。</a:t>
            </a:r>
          </a:p>
          <a:p>
            <a:pPr>
              <a:spcBef>
                <a:spcPts val="1200"/>
              </a:spcBef>
            </a:pPr>
            <a:r>
              <a:rPr lang="zh-TW" altLang="zh-TW" sz="3800" dirty="0" smtClean="0"/>
              <a:t>會計師收到客戶之現金時，應儘速存入客戶帳戶；收到匯票、本票、債券等可轉換成現金之權證時，應善加保管。</a:t>
            </a:r>
          </a:p>
          <a:p>
            <a:pPr>
              <a:spcBef>
                <a:spcPts val="1200"/>
              </a:spcBef>
            </a:pPr>
            <a:r>
              <a:rPr lang="zh-TW" altLang="zh-TW" sz="3800" dirty="0" smtClean="0"/>
              <a:t>客戶帳戶之提取及支用，除依授權範圍辦理者外，應經客戶同意始得為之。</a:t>
            </a:r>
          </a:p>
          <a:p>
            <a:pPr>
              <a:spcBef>
                <a:spcPts val="1200"/>
              </a:spcBef>
            </a:pPr>
            <a:r>
              <a:rPr lang="zh-TW" altLang="zh-TW" sz="3800" dirty="0" smtClean="0"/>
              <a:t>客戶應付受託會計師之各項費用，經客戶同意後得由客戶帳戶中提付。</a:t>
            </a:r>
          </a:p>
          <a:p>
            <a:pPr>
              <a:spcBef>
                <a:spcPts val="1200"/>
              </a:spcBef>
            </a:pPr>
            <a:r>
              <a:rPr lang="zh-TW" altLang="zh-TW" sz="3800" dirty="0" smtClean="0"/>
              <a:t>客戶錢財預期將存放較長時間時，會計師應經客戶同意後將其存入可孳息之帳戶。</a:t>
            </a:r>
          </a:p>
          <a:p>
            <a:pPr>
              <a:spcBef>
                <a:spcPts val="1200"/>
              </a:spcBef>
            </a:pPr>
            <a:r>
              <a:rPr lang="zh-TW" altLang="zh-TW" sz="3800" dirty="0" smtClean="0"/>
              <a:t>客戶錢財所生之孳息扣除有關稅捐後之餘額歸客戶所有。</a:t>
            </a:r>
          </a:p>
          <a:p>
            <a:pPr>
              <a:spcBef>
                <a:spcPts val="1200"/>
              </a:spcBef>
            </a:pPr>
            <a:r>
              <a:rPr lang="zh-TW" altLang="zh-TW" sz="3800" dirty="0" smtClean="0"/>
              <a:t>會計師應對客戶帳戶之存提情形做成紀錄，以便隨時表達所有及個別客戶錢財之狀況。客戶錢財存提明細表每年至少應提供給客戶一次。</a:t>
            </a:r>
          </a:p>
          <a:p>
            <a:endParaRPr lang="zh-TW" altLang="en-US" dirty="0" smtClean="0"/>
          </a:p>
        </p:txBody>
      </p:sp>
      <p:sp>
        <p:nvSpPr>
          <p:cNvPr id="3" name="投影片編號版面配置區 2"/>
          <p:cNvSpPr>
            <a:spLocks noGrp="1"/>
          </p:cNvSpPr>
          <p:nvPr>
            <p:ph type="sldNum" sz="quarter" idx="12"/>
          </p:nvPr>
        </p:nvSpPr>
        <p:spPr/>
        <p:txBody>
          <a:bodyPr/>
          <a:lstStyle/>
          <a:p>
            <a:fld id="{834B0FCB-CAF2-4C6E-981C-3DB7BA0ED375}" type="slidenum">
              <a:rPr lang="zh-TW" altLang="en-US" smtClean="0"/>
              <a:pPr/>
              <a:t>23</a:t>
            </a:fld>
            <a:endParaRPr lang="zh-TW" altLang="en-US"/>
          </a:p>
        </p:txBody>
      </p:sp>
      <p:sp>
        <p:nvSpPr>
          <p:cNvPr id="4" name="標題 3"/>
          <p:cNvSpPr>
            <a:spLocks noGrp="1"/>
          </p:cNvSpPr>
          <p:nvPr>
            <p:ph type="title"/>
          </p:nvPr>
        </p:nvSpPr>
        <p:spPr/>
        <p:txBody>
          <a:bodyPr/>
          <a:lstStyle/>
          <a:p>
            <a:r>
              <a:rPr lang="zh-TW" altLang="zh-TW" dirty="0" smtClean="0"/>
              <a:t>應客戶要求保管錢財</a:t>
            </a:r>
            <a:endParaRPr lang="zh-TW" altLang="en-US" dirty="0"/>
          </a:p>
        </p:txBody>
      </p:sp>
    </p:spTree>
    <p:extLst>
      <p:ext uri="{BB962C8B-B14F-4D97-AF65-F5344CB8AC3E}">
        <p14:creationId xmlns:p14="http://schemas.microsoft.com/office/powerpoint/2010/main" val="36795030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57200" y="1772816"/>
            <a:ext cx="8229600" cy="4234475"/>
          </a:xfrm>
        </p:spPr>
        <p:style>
          <a:lnRef idx="2">
            <a:schemeClr val="accent1"/>
          </a:lnRef>
          <a:fillRef idx="1">
            <a:schemeClr val="lt1"/>
          </a:fillRef>
          <a:effectRef idx="0">
            <a:schemeClr val="accent1"/>
          </a:effectRef>
          <a:fontRef idx="minor">
            <a:schemeClr val="dk1"/>
          </a:fontRef>
        </p:style>
        <p:txBody>
          <a:bodyPr>
            <a:normAutofit/>
          </a:bodyPr>
          <a:lstStyle/>
          <a:p>
            <a:pPr>
              <a:spcBef>
                <a:spcPts val="1200"/>
              </a:spcBef>
            </a:pPr>
            <a:r>
              <a:rPr lang="zh-TW" altLang="zh-TW" sz="2400" dirty="0" smtClean="0"/>
              <a:t>會計師於委託人商業活動之廣告宣傳中，對該商品或服務之價格、品質及其未來性，不得接受委託，予以公開認證，但對於商業活動確定之事實，予以認證，不在此限。</a:t>
            </a:r>
          </a:p>
          <a:p>
            <a:pPr>
              <a:spcBef>
                <a:spcPts val="1200"/>
              </a:spcBef>
            </a:pPr>
            <a:r>
              <a:rPr lang="zh-TW" altLang="zh-TW" sz="2400" dirty="0" smtClean="0"/>
              <a:t>會計師對於社會公益性質之活動，於不涉及營利行為或性質，不違反會計師法及政府之法規事項，並取得書面協議或委託書，且經評估活動性質不會損及會計師職業尊嚴，主辦活動單位之社會形象良好，其制度運作情形，能有效管理及公正表達時，得公開列名為其認證</a:t>
            </a:r>
            <a:r>
              <a:rPr lang="zh-TW" altLang="zh-TW" sz="2800" dirty="0" smtClean="0"/>
              <a:t>。</a:t>
            </a:r>
          </a:p>
          <a:p>
            <a:endParaRPr lang="zh-TW" altLang="en-US" sz="2800" dirty="0" smtClean="0"/>
          </a:p>
          <a:p>
            <a:endParaRPr lang="zh-TW" altLang="en-US" dirty="0" smtClean="0"/>
          </a:p>
        </p:txBody>
      </p:sp>
      <p:sp>
        <p:nvSpPr>
          <p:cNvPr id="3" name="投影片編號版面配置區 2"/>
          <p:cNvSpPr>
            <a:spLocks noGrp="1"/>
          </p:cNvSpPr>
          <p:nvPr>
            <p:ph type="sldNum" sz="quarter" idx="12"/>
          </p:nvPr>
        </p:nvSpPr>
        <p:spPr/>
        <p:txBody>
          <a:bodyPr/>
          <a:lstStyle/>
          <a:p>
            <a:fld id="{834B0FCB-CAF2-4C6E-981C-3DB7BA0ED375}" type="slidenum">
              <a:rPr lang="zh-TW" altLang="en-US" smtClean="0"/>
              <a:pPr/>
              <a:t>24</a:t>
            </a:fld>
            <a:endParaRPr lang="zh-TW" altLang="en-US"/>
          </a:p>
        </p:txBody>
      </p:sp>
      <p:sp>
        <p:nvSpPr>
          <p:cNvPr id="4" name="標題 3"/>
          <p:cNvSpPr>
            <a:spLocks noGrp="1"/>
          </p:cNvSpPr>
          <p:nvPr>
            <p:ph type="title"/>
          </p:nvPr>
        </p:nvSpPr>
        <p:spPr/>
        <p:txBody>
          <a:bodyPr>
            <a:normAutofit fontScale="90000"/>
          </a:bodyPr>
          <a:lstStyle/>
          <a:p>
            <a:r>
              <a:rPr lang="zh-TW" altLang="zh-TW" dirty="0" smtClean="0"/>
              <a:t>在委託人商品或服務之廣告宣傳中公開認證</a:t>
            </a:r>
            <a:endParaRPr lang="zh-TW" altLang="en-US" dirty="0"/>
          </a:p>
        </p:txBody>
      </p:sp>
    </p:spTree>
    <p:extLst>
      <p:ext uri="{BB962C8B-B14F-4D97-AF65-F5344CB8AC3E}">
        <p14:creationId xmlns:p14="http://schemas.microsoft.com/office/powerpoint/2010/main" val="5999242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85000" lnSpcReduction="20000"/>
          </a:bodyPr>
          <a:lstStyle/>
          <a:p>
            <a:pPr>
              <a:spcBef>
                <a:spcPts val="1200"/>
              </a:spcBef>
            </a:pPr>
            <a:r>
              <a:rPr lang="zh-TW" altLang="zh-TW" sz="2800" dirty="0" smtClean="0"/>
              <a:t>獨立性受</a:t>
            </a:r>
            <a:r>
              <a:rPr lang="zh-TW" altLang="zh-TW" sz="2800" dirty="0" smtClean="0">
                <a:solidFill>
                  <a:srgbClr val="FF0000"/>
                </a:solidFill>
              </a:rPr>
              <a:t>自我利益</a:t>
            </a:r>
            <a:r>
              <a:rPr lang="zh-TW" altLang="zh-TW" sz="2800" dirty="0" smtClean="0"/>
              <a:t>之影響 ，係指經由審計客戶獲取財務利益，或因其他利害關係而與審計客戶發生利益上之衝突。通常包括：</a:t>
            </a:r>
          </a:p>
          <a:p>
            <a:pPr marL="720000">
              <a:spcBef>
                <a:spcPts val="1200"/>
              </a:spcBef>
              <a:buNone/>
            </a:pPr>
            <a:r>
              <a:rPr lang="en-US" altLang="zh-TW" sz="2800" dirty="0" smtClean="0"/>
              <a:t>1.</a:t>
            </a:r>
            <a:r>
              <a:rPr lang="zh-TW" altLang="zh-TW" sz="2800" dirty="0" smtClean="0"/>
              <a:t>與審計客戶間有直接或重大間接財務利益關係。</a:t>
            </a:r>
          </a:p>
          <a:p>
            <a:pPr marL="720000">
              <a:spcBef>
                <a:spcPts val="1200"/>
              </a:spcBef>
              <a:buNone/>
            </a:pPr>
            <a:r>
              <a:rPr lang="en-US" altLang="zh-TW" sz="2800" dirty="0" smtClean="0"/>
              <a:t>2.</a:t>
            </a:r>
            <a:r>
              <a:rPr lang="zh-TW" altLang="zh-TW" sz="2800" dirty="0" smtClean="0"/>
              <a:t>事務所過度依賴單一客戶之酬金來源。</a:t>
            </a:r>
          </a:p>
          <a:p>
            <a:pPr marL="720000">
              <a:spcBef>
                <a:spcPts val="1200"/>
              </a:spcBef>
              <a:buNone/>
            </a:pPr>
            <a:r>
              <a:rPr lang="en-US" altLang="zh-TW" sz="2800" dirty="0" smtClean="0"/>
              <a:t>3.</a:t>
            </a:r>
            <a:r>
              <a:rPr lang="zh-TW" altLang="zh-TW" sz="2800" dirty="0" smtClean="0"/>
              <a:t>與審計客戶間有重大密切之商業關係。</a:t>
            </a:r>
          </a:p>
          <a:p>
            <a:pPr marL="720000">
              <a:spcBef>
                <a:spcPts val="1200"/>
              </a:spcBef>
              <a:buNone/>
            </a:pPr>
            <a:r>
              <a:rPr lang="en-US" altLang="zh-TW" sz="2800" dirty="0" smtClean="0"/>
              <a:t>4.</a:t>
            </a:r>
            <a:r>
              <a:rPr lang="zh-TW" altLang="zh-TW" sz="2800" dirty="0" smtClean="0"/>
              <a:t>考量客戶流失之可能性。</a:t>
            </a:r>
          </a:p>
          <a:p>
            <a:pPr marL="720000">
              <a:spcBef>
                <a:spcPts val="1200"/>
              </a:spcBef>
              <a:buNone/>
            </a:pPr>
            <a:r>
              <a:rPr lang="en-US" altLang="zh-TW" sz="2800" dirty="0" smtClean="0"/>
              <a:t>5.</a:t>
            </a:r>
            <a:r>
              <a:rPr lang="zh-TW" altLang="zh-TW" sz="2800" dirty="0" smtClean="0"/>
              <a:t>與審計客戶間有潛在之僱佣關係。</a:t>
            </a:r>
          </a:p>
          <a:p>
            <a:pPr marL="720000">
              <a:spcBef>
                <a:spcPts val="1200"/>
              </a:spcBef>
              <a:buNone/>
            </a:pPr>
            <a:r>
              <a:rPr lang="en-US" altLang="zh-TW" sz="2800" dirty="0" smtClean="0"/>
              <a:t>6.</a:t>
            </a:r>
            <a:r>
              <a:rPr lang="zh-TW" altLang="zh-TW" sz="2800" dirty="0" smtClean="0"/>
              <a:t>與查核案件有關之或有公費。</a:t>
            </a:r>
          </a:p>
          <a:p>
            <a:pPr marL="720000">
              <a:spcBef>
                <a:spcPts val="1200"/>
              </a:spcBef>
              <a:buNone/>
            </a:pPr>
            <a:r>
              <a:rPr lang="en-US" altLang="zh-TW" sz="2800" dirty="0" smtClean="0"/>
              <a:t>7.</a:t>
            </a:r>
            <a:r>
              <a:rPr lang="zh-TW" altLang="zh-TW" sz="2800" dirty="0" smtClean="0"/>
              <a:t>發現事務所其他成員先前已提供之專業服務報告，存有重大錯誤情況。</a:t>
            </a:r>
            <a:endParaRPr lang="zh-TW" altLang="en-US" sz="2800" dirty="0" smtClean="0"/>
          </a:p>
          <a:p>
            <a:endParaRPr lang="zh-TW" altLang="en-US" sz="2800" dirty="0" smtClean="0"/>
          </a:p>
          <a:p>
            <a:endParaRPr lang="zh-TW" altLang="en-US" dirty="0" smtClean="0"/>
          </a:p>
        </p:txBody>
      </p:sp>
      <p:sp>
        <p:nvSpPr>
          <p:cNvPr id="3" name="投影片編號版面配置區 2"/>
          <p:cNvSpPr>
            <a:spLocks noGrp="1"/>
          </p:cNvSpPr>
          <p:nvPr>
            <p:ph type="sldNum" sz="quarter" idx="12"/>
          </p:nvPr>
        </p:nvSpPr>
        <p:spPr/>
        <p:txBody>
          <a:bodyPr/>
          <a:lstStyle/>
          <a:p>
            <a:fld id="{834B0FCB-CAF2-4C6E-981C-3DB7BA0ED375}" type="slidenum">
              <a:rPr lang="zh-TW" altLang="en-US" smtClean="0"/>
              <a:pPr/>
              <a:t>25</a:t>
            </a:fld>
            <a:endParaRPr lang="zh-TW" altLang="en-US"/>
          </a:p>
        </p:txBody>
      </p:sp>
      <p:sp>
        <p:nvSpPr>
          <p:cNvPr id="4" name="標題 3"/>
          <p:cNvSpPr>
            <a:spLocks noGrp="1"/>
          </p:cNvSpPr>
          <p:nvPr>
            <p:ph type="title"/>
          </p:nvPr>
        </p:nvSpPr>
        <p:spPr/>
        <p:txBody>
          <a:bodyPr/>
          <a:lstStyle/>
          <a:p>
            <a:r>
              <a:rPr lang="zh-TW" altLang="zh-TW" dirty="0" smtClean="0"/>
              <a:t>正直、公正客觀及獨立性</a:t>
            </a:r>
            <a:endParaRPr lang="zh-TW" altLang="en-US" dirty="0"/>
          </a:p>
        </p:txBody>
      </p:sp>
    </p:spTree>
    <p:extLst>
      <p:ext uri="{BB962C8B-B14F-4D97-AF65-F5344CB8AC3E}">
        <p14:creationId xmlns:p14="http://schemas.microsoft.com/office/powerpoint/2010/main" val="32400380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85000" lnSpcReduction="20000"/>
          </a:bodyPr>
          <a:lstStyle/>
          <a:p>
            <a:pPr>
              <a:spcBef>
                <a:spcPts val="1200"/>
              </a:spcBef>
            </a:pPr>
            <a:r>
              <a:rPr lang="zh-TW" altLang="zh-TW" sz="2800" dirty="0" smtClean="0"/>
              <a:t>獨立性受</a:t>
            </a:r>
            <a:r>
              <a:rPr lang="zh-TW" altLang="zh-TW" sz="2800" dirty="0" smtClean="0">
                <a:solidFill>
                  <a:srgbClr val="FF0000"/>
                </a:solidFill>
              </a:rPr>
              <a:t>自我評估</a:t>
            </a:r>
            <a:r>
              <a:rPr lang="zh-TW" altLang="zh-TW" sz="2800" dirty="0" smtClean="0"/>
              <a:t>之影響，係指會計師執行非審計服務案件所出具之報告或所作之判斷，於執行財務資訊之查核或核閱過程中作為查核結論之重要依據；或審計服務小組成員曾擔任審計客戶之董監事，或擔任直接並有重大影響該審計案件之職務。通常包括：</a:t>
            </a:r>
          </a:p>
          <a:p>
            <a:pPr marL="850392" lvl="1" indent="-457200">
              <a:spcBef>
                <a:spcPts val="1200"/>
              </a:spcBef>
              <a:buFont typeface="+mj-lt"/>
              <a:buAutoNum type="arabicPeriod"/>
            </a:pPr>
            <a:r>
              <a:rPr lang="zh-TW" altLang="zh-TW" sz="2600" dirty="0" smtClean="0"/>
              <a:t>事務所出具所設計或協助執行財務資訊系統有效運作之確信服務報告。</a:t>
            </a:r>
          </a:p>
          <a:p>
            <a:pPr marL="850392" lvl="1" indent="-457200">
              <a:spcBef>
                <a:spcPts val="1200"/>
              </a:spcBef>
              <a:buFont typeface="+mj-lt"/>
              <a:buAutoNum type="arabicPeriod"/>
            </a:pPr>
            <a:r>
              <a:rPr lang="zh-TW" altLang="zh-TW" sz="2600" dirty="0" smtClean="0"/>
              <a:t>事務所編製之原始文件用於確信服務案件之重大或重要的事項。</a:t>
            </a:r>
          </a:p>
          <a:p>
            <a:pPr marL="850392" lvl="1" indent="-457200">
              <a:spcBef>
                <a:spcPts val="1200"/>
              </a:spcBef>
              <a:buFont typeface="+mj-lt"/>
              <a:buAutoNum type="arabicPeriod"/>
            </a:pPr>
            <a:r>
              <a:rPr lang="zh-TW" altLang="zh-TW" sz="2600" dirty="0" smtClean="0"/>
              <a:t>審計服務小組成員目前或最近二年內擔任審計客戶之董監事、經理人或對審計案件</a:t>
            </a:r>
            <a:r>
              <a:rPr lang="en-US" altLang="zh-TW" sz="2600" dirty="0" smtClean="0"/>
              <a:t>.</a:t>
            </a:r>
            <a:r>
              <a:rPr lang="zh-TW" altLang="zh-TW" sz="2600" dirty="0" smtClean="0"/>
              <a:t>有重大影響之職務。</a:t>
            </a:r>
            <a:endParaRPr lang="en-US" altLang="zh-TW" sz="2600" dirty="0" smtClean="0"/>
          </a:p>
          <a:p>
            <a:pPr marL="850392" lvl="1" indent="-457200">
              <a:spcBef>
                <a:spcPts val="1200"/>
              </a:spcBef>
              <a:buFont typeface="+mj-lt"/>
              <a:buAutoNum type="arabicPeriod"/>
            </a:pPr>
            <a:r>
              <a:rPr lang="zh-TW" altLang="zh-TW" sz="2600" dirty="0" smtClean="0"/>
              <a:t>對審計客戶所提供之非審計服務將直接影響審計案件之重要項目。</a:t>
            </a:r>
            <a:endParaRPr lang="zh-TW" altLang="en-US" sz="2600" dirty="0" smtClean="0"/>
          </a:p>
          <a:p>
            <a:endParaRPr lang="zh-TW" altLang="en-US" dirty="0" smtClean="0"/>
          </a:p>
        </p:txBody>
      </p:sp>
      <p:sp>
        <p:nvSpPr>
          <p:cNvPr id="3" name="投影片編號版面配置區 2"/>
          <p:cNvSpPr>
            <a:spLocks noGrp="1"/>
          </p:cNvSpPr>
          <p:nvPr>
            <p:ph type="sldNum" sz="quarter" idx="12"/>
          </p:nvPr>
        </p:nvSpPr>
        <p:spPr/>
        <p:txBody>
          <a:bodyPr/>
          <a:lstStyle/>
          <a:p>
            <a:fld id="{834B0FCB-CAF2-4C6E-981C-3DB7BA0ED375}" type="slidenum">
              <a:rPr lang="zh-TW" altLang="en-US" smtClean="0"/>
              <a:pPr/>
              <a:t>26</a:t>
            </a:fld>
            <a:endParaRPr lang="zh-TW" altLang="en-US"/>
          </a:p>
        </p:txBody>
      </p:sp>
      <p:sp>
        <p:nvSpPr>
          <p:cNvPr id="4" name="標題 3"/>
          <p:cNvSpPr>
            <a:spLocks noGrp="1"/>
          </p:cNvSpPr>
          <p:nvPr>
            <p:ph type="title"/>
          </p:nvPr>
        </p:nvSpPr>
        <p:spPr/>
        <p:txBody>
          <a:bodyPr/>
          <a:lstStyle/>
          <a:p>
            <a:r>
              <a:rPr lang="zh-TW" altLang="zh-TW" dirty="0" smtClean="0"/>
              <a:t>正直、公正客觀及獨立性</a:t>
            </a:r>
            <a:endParaRPr lang="zh-TW" altLang="en-US" dirty="0"/>
          </a:p>
        </p:txBody>
      </p:sp>
    </p:spTree>
    <p:extLst>
      <p:ext uri="{BB962C8B-B14F-4D97-AF65-F5344CB8AC3E}">
        <p14:creationId xmlns:p14="http://schemas.microsoft.com/office/powerpoint/2010/main" val="28345713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pPr>
              <a:spcBef>
                <a:spcPts val="1200"/>
              </a:spcBef>
            </a:pPr>
            <a:r>
              <a:rPr lang="zh-TW" altLang="zh-TW" sz="2800" dirty="0" smtClean="0"/>
              <a:t>獨立性</a:t>
            </a:r>
            <a:r>
              <a:rPr lang="zh-TW" altLang="zh-TW" sz="2800" dirty="0" smtClean="0">
                <a:solidFill>
                  <a:srgbClr val="FF0000"/>
                </a:solidFill>
              </a:rPr>
              <a:t>受辯護</a:t>
            </a:r>
            <a:r>
              <a:rPr lang="zh-TW" altLang="zh-TW" sz="2800" dirty="0" smtClean="0"/>
              <a:t>之影響，係指審計服務小組成員成為審計客戶立場或意見之辯護者，導致其客觀性受到質疑。可能產生此類影響之情況，通常包括：</a:t>
            </a:r>
          </a:p>
          <a:p>
            <a:pPr marL="624078" lvl="0" indent="-514350">
              <a:spcBef>
                <a:spcPts val="1200"/>
              </a:spcBef>
              <a:buFont typeface="+mj-lt"/>
              <a:buAutoNum type="arabicPeriod"/>
            </a:pPr>
            <a:r>
              <a:rPr lang="zh-TW" altLang="zh-TW" sz="2800" dirty="0" smtClean="0"/>
              <a:t>宣傳或仲介審計客戶所發行之股票或其他證券。</a:t>
            </a:r>
          </a:p>
          <a:p>
            <a:pPr marL="624078" lvl="0" indent="-514350">
              <a:spcBef>
                <a:spcPts val="1200"/>
              </a:spcBef>
              <a:buFont typeface="+mj-lt"/>
              <a:buAutoNum type="arabicPeriod"/>
            </a:pPr>
            <a:r>
              <a:rPr lang="zh-TW" altLang="zh-TW" sz="2800" dirty="0" smtClean="0"/>
              <a:t>除依法令許可之業務外，代表審計客戶與第三者法律案件或其他爭議事項之辯護。</a:t>
            </a:r>
          </a:p>
          <a:p>
            <a:endParaRPr lang="zh-TW" altLang="en-US" dirty="0" smtClean="0"/>
          </a:p>
        </p:txBody>
      </p:sp>
      <p:sp>
        <p:nvSpPr>
          <p:cNvPr id="3" name="投影片編號版面配置區 2"/>
          <p:cNvSpPr>
            <a:spLocks noGrp="1"/>
          </p:cNvSpPr>
          <p:nvPr>
            <p:ph type="sldNum" sz="quarter" idx="12"/>
          </p:nvPr>
        </p:nvSpPr>
        <p:spPr/>
        <p:txBody>
          <a:bodyPr/>
          <a:lstStyle/>
          <a:p>
            <a:fld id="{834B0FCB-CAF2-4C6E-981C-3DB7BA0ED375}" type="slidenum">
              <a:rPr lang="zh-TW" altLang="en-US" smtClean="0"/>
              <a:pPr/>
              <a:t>27</a:t>
            </a:fld>
            <a:endParaRPr lang="zh-TW" altLang="en-US"/>
          </a:p>
        </p:txBody>
      </p:sp>
      <p:sp>
        <p:nvSpPr>
          <p:cNvPr id="4" name="標題 3"/>
          <p:cNvSpPr>
            <a:spLocks noGrp="1"/>
          </p:cNvSpPr>
          <p:nvPr>
            <p:ph type="title"/>
          </p:nvPr>
        </p:nvSpPr>
        <p:spPr/>
        <p:txBody>
          <a:bodyPr/>
          <a:lstStyle/>
          <a:p>
            <a:r>
              <a:rPr lang="zh-TW" altLang="zh-TW" dirty="0" smtClean="0"/>
              <a:t>正直、公正客觀及獨立性</a:t>
            </a:r>
            <a:endParaRPr lang="zh-TW" altLang="en-US" dirty="0"/>
          </a:p>
        </p:txBody>
      </p:sp>
    </p:spTree>
    <p:extLst>
      <p:ext uri="{BB962C8B-B14F-4D97-AF65-F5344CB8AC3E}">
        <p14:creationId xmlns:p14="http://schemas.microsoft.com/office/powerpoint/2010/main" val="8315366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pPr>
              <a:spcBef>
                <a:spcPts val="1200"/>
              </a:spcBef>
            </a:pPr>
            <a:r>
              <a:rPr lang="zh-TW" altLang="zh-TW" sz="2800" dirty="0" smtClean="0">
                <a:solidFill>
                  <a:srgbClr val="FF0000"/>
                </a:solidFill>
              </a:rPr>
              <a:t>熟悉度</a:t>
            </a:r>
            <a:r>
              <a:rPr lang="zh-TW" altLang="zh-TW" sz="2800" dirty="0" smtClean="0"/>
              <a:t>對獨立性之影響，係指藉由與審計客戶董監事、經理人之密切關係，使得會計師或審計服務小組成員過度關注或同情審計客戶之利益。通常包括：</a:t>
            </a:r>
          </a:p>
          <a:p>
            <a:pPr marL="850392" lvl="1" indent="-457200">
              <a:spcBef>
                <a:spcPts val="1200"/>
              </a:spcBef>
              <a:buFont typeface="+mj-lt"/>
              <a:buAutoNum type="arabicPeriod"/>
            </a:pPr>
            <a:r>
              <a:rPr lang="zh-TW" altLang="zh-TW" sz="2400" dirty="0" smtClean="0"/>
              <a:t>審計服務小組成員與審計客戶之董監事、經理人或對審計案件有重大影響職務之人員有親屬關係。</a:t>
            </a:r>
          </a:p>
          <a:p>
            <a:pPr marL="850392" lvl="1" indent="-457200">
              <a:spcBef>
                <a:spcPts val="1200"/>
              </a:spcBef>
              <a:buFont typeface="+mj-lt"/>
              <a:buAutoNum type="arabicPeriod"/>
            </a:pPr>
            <a:r>
              <a:rPr lang="zh-TW" altLang="zh-TW" sz="2400" dirty="0" smtClean="0"/>
              <a:t>卸任一年以內之共同執業會計師擔任審計客戶董監事、經理人或對審計案件有重大影響之職務。</a:t>
            </a:r>
          </a:p>
          <a:p>
            <a:pPr marL="850392" lvl="1" indent="-457200">
              <a:spcBef>
                <a:spcPts val="1200"/>
              </a:spcBef>
              <a:buFont typeface="+mj-lt"/>
              <a:buAutoNum type="arabicPeriod"/>
            </a:pPr>
            <a:r>
              <a:rPr lang="zh-TW" altLang="zh-TW" sz="2400" dirty="0" smtClean="0"/>
              <a:t>收受審計客戶或其董監事、經理人或主要股東價值重大之禮物餽贈或特別優惠。</a:t>
            </a:r>
          </a:p>
          <a:p>
            <a:endParaRPr lang="zh-TW" altLang="en-US" dirty="0" smtClean="0"/>
          </a:p>
        </p:txBody>
      </p:sp>
      <p:sp>
        <p:nvSpPr>
          <p:cNvPr id="3" name="投影片編號版面配置區 2"/>
          <p:cNvSpPr>
            <a:spLocks noGrp="1"/>
          </p:cNvSpPr>
          <p:nvPr>
            <p:ph type="sldNum" sz="quarter" idx="12"/>
          </p:nvPr>
        </p:nvSpPr>
        <p:spPr/>
        <p:txBody>
          <a:bodyPr/>
          <a:lstStyle/>
          <a:p>
            <a:fld id="{834B0FCB-CAF2-4C6E-981C-3DB7BA0ED375}" type="slidenum">
              <a:rPr lang="zh-TW" altLang="en-US" smtClean="0"/>
              <a:pPr/>
              <a:t>28</a:t>
            </a:fld>
            <a:endParaRPr lang="zh-TW" altLang="en-US"/>
          </a:p>
        </p:txBody>
      </p:sp>
      <p:sp>
        <p:nvSpPr>
          <p:cNvPr id="4" name="標題 3"/>
          <p:cNvSpPr>
            <a:spLocks noGrp="1"/>
          </p:cNvSpPr>
          <p:nvPr>
            <p:ph type="title"/>
          </p:nvPr>
        </p:nvSpPr>
        <p:spPr/>
        <p:txBody>
          <a:bodyPr/>
          <a:lstStyle/>
          <a:p>
            <a:r>
              <a:rPr lang="zh-TW" altLang="zh-TW" dirty="0" smtClean="0"/>
              <a:t>正直、公正客觀及獨立性</a:t>
            </a:r>
            <a:endParaRPr lang="zh-TW" altLang="en-US" dirty="0"/>
          </a:p>
        </p:txBody>
      </p:sp>
    </p:spTree>
    <p:extLst>
      <p:ext uri="{BB962C8B-B14F-4D97-AF65-F5344CB8AC3E}">
        <p14:creationId xmlns:p14="http://schemas.microsoft.com/office/powerpoint/2010/main" val="7756767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77500" lnSpcReduction="20000"/>
          </a:bodyPr>
          <a:lstStyle/>
          <a:p>
            <a:pPr>
              <a:spcBef>
                <a:spcPts val="1200"/>
              </a:spcBef>
            </a:pPr>
            <a:r>
              <a:rPr lang="zh-TW" altLang="zh-TW" sz="2800" dirty="0" smtClean="0">
                <a:solidFill>
                  <a:srgbClr val="FF0000"/>
                </a:solidFill>
              </a:rPr>
              <a:t>脅迫</a:t>
            </a:r>
            <a:r>
              <a:rPr lang="zh-TW" altLang="zh-TW" sz="2800" dirty="0" smtClean="0"/>
              <a:t>對獨立性之影響，係指審計服務小組成員承受或感受到來自審計客戶之恫嚇，使其無法保持客觀性及澄清專業上之懷疑。通常包括：</a:t>
            </a:r>
          </a:p>
          <a:p>
            <a:pPr marL="624078" lvl="0" indent="-514350">
              <a:spcBef>
                <a:spcPts val="1200"/>
              </a:spcBef>
              <a:buFont typeface="+mj-lt"/>
              <a:buAutoNum type="arabicPeriod"/>
            </a:pPr>
            <a:r>
              <a:rPr lang="zh-TW" altLang="zh-TW" sz="2800" dirty="0" smtClean="0"/>
              <a:t>客戶威脅提起法律訴訟。</a:t>
            </a:r>
          </a:p>
          <a:p>
            <a:pPr marL="624078" lvl="0" indent="-514350">
              <a:spcBef>
                <a:spcPts val="1200"/>
              </a:spcBef>
              <a:buFont typeface="+mj-lt"/>
              <a:buAutoNum type="arabicPeriod"/>
            </a:pPr>
            <a:r>
              <a:rPr lang="zh-TW" altLang="zh-TW" sz="2800" dirty="0" smtClean="0"/>
              <a:t>威脅撤銷非審計案件之委任，強迫事務所接受某特定交易事項選擇不當之會計處理政策。</a:t>
            </a:r>
          </a:p>
          <a:p>
            <a:pPr marL="624078" lvl="0" indent="-514350">
              <a:spcBef>
                <a:spcPts val="1200"/>
              </a:spcBef>
              <a:buFont typeface="+mj-lt"/>
              <a:buAutoNum type="arabicPeriod"/>
            </a:pPr>
            <a:r>
              <a:rPr lang="zh-TW" altLang="zh-TW" sz="2800" dirty="0" smtClean="0"/>
              <a:t>威脅解除審計案件之委任或續任。</a:t>
            </a:r>
          </a:p>
          <a:p>
            <a:pPr marL="624078" lvl="0" indent="-514350">
              <a:spcBef>
                <a:spcPts val="1200"/>
              </a:spcBef>
              <a:buFont typeface="+mj-lt"/>
              <a:buAutoNum type="arabicPeriod"/>
            </a:pPr>
            <a:r>
              <a:rPr lang="zh-TW" altLang="zh-TW" sz="2800" dirty="0" smtClean="0"/>
              <a:t>為降低公費，對會計師施加壓力，使其不當的減少應執行之查核工作。</a:t>
            </a:r>
          </a:p>
          <a:p>
            <a:pPr marL="624078" lvl="0" indent="-514350">
              <a:spcBef>
                <a:spcPts val="1200"/>
              </a:spcBef>
              <a:buFont typeface="+mj-lt"/>
              <a:buAutoNum type="arabicPeriod"/>
            </a:pPr>
            <a:r>
              <a:rPr lang="zh-TW" altLang="zh-TW" sz="2800" dirty="0" smtClean="0"/>
              <a:t>客戶人員以專家姿態壓迫查核人員接受某爭議事項之專業判斷。</a:t>
            </a:r>
          </a:p>
          <a:p>
            <a:pPr marL="624078" lvl="0" indent="-514350">
              <a:spcBef>
                <a:spcPts val="1200"/>
              </a:spcBef>
              <a:buFont typeface="+mj-lt"/>
              <a:buAutoNum type="arabicPeriod"/>
            </a:pPr>
            <a:r>
              <a:rPr lang="zh-TW" altLang="zh-TW" sz="2800" dirty="0" smtClean="0"/>
              <a:t>會計師要求審計服務小組成員接受管理階層在會計政策上之不當選擇或財務報表上之不當揭露，否則不予升遷。</a:t>
            </a:r>
          </a:p>
          <a:p>
            <a:endParaRPr lang="zh-TW" altLang="en-US" dirty="0" smtClean="0"/>
          </a:p>
        </p:txBody>
      </p:sp>
      <p:sp>
        <p:nvSpPr>
          <p:cNvPr id="3" name="投影片編號版面配置區 2"/>
          <p:cNvSpPr>
            <a:spLocks noGrp="1"/>
          </p:cNvSpPr>
          <p:nvPr>
            <p:ph type="sldNum" sz="quarter" idx="12"/>
          </p:nvPr>
        </p:nvSpPr>
        <p:spPr/>
        <p:txBody>
          <a:bodyPr/>
          <a:lstStyle/>
          <a:p>
            <a:fld id="{834B0FCB-CAF2-4C6E-981C-3DB7BA0ED375}" type="slidenum">
              <a:rPr lang="zh-TW" altLang="en-US" smtClean="0"/>
              <a:pPr/>
              <a:t>29</a:t>
            </a:fld>
            <a:endParaRPr lang="zh-TW" altLang="en-US"/>
          </a:p>
        </p:txBody>
      </p:sp>
      <p:sp>
        <p:nvSpPr>
          <p:cNvPr id="4" name="標題 3"/>
          <p:cNvSpPr>
            <a:spLocks noGrp="1"/>
          </p:cNvSpPr>
          <p:nvPr>
            <p:ph type="title"/>
          </p:nvPr>
        </p:nvSpPr>
        <p:spPr/>
        <p:txBody>
          <a:bodyPr/>
          <a:lstStyle/>
          <a:p>
            <a:r>
              <a:rPr lang="zh-TW" altLang="zh-TW" dirty="0" smtClean="0"/>
              <a:t>正直、公正客觀及獨立性</a:t>
            </a:r>
            <a:endParaRPr lang="zh-TW" altLang="en-US" dirty="0"/>
          </a:p>
        </p:txBody>
      </p:sp>
    </p:spTree>
    <p:extLst>
      <p:ext uri="{BB962C8B-B14F-4D97-AF65-F5344CB8AC3E}">
        <p14:creationId xmlns:p14="http://schemas.microsoft.com/office/powerpoint/2010/main" val="3779709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755576" y="1481328"/>
            <a:ext cx="7931224" cy="4827992"/>
          </a:xfrm>
        </p:spPr>
        <p:style>
          <a:lnRef idx="2">
            <a:schemeClr val="accent1"/>
          </a:lnRef>
          <a:fillRef idx="1">
            <a:schemeClr val="lt1"/>
          </a:fillRef>
          <a:effectRef idx="0">
            <a:schemeClr val="accent1"/>
          </a:effectRef>
          <a:fontRef idx="minor">
            <a:schemeClr val="dk1"/>
          </a:fontRef>
        </p:style>
        <p:txBody>
          <a:bodyPr>
            <a:normAutofit/>
          </a:bodyPr>
          <a:lstStyle/>
          <a:p>
            <a:pPr>
              <a:spcBef>
                <a:spcPts val="1200"/>
              </a:spcBef>
              <a:buNone/>
            </a:pPr>
            <a:r>
              <a:rPr lang="en-US" altLang="zh-TW" sz="3200" b="1" dirty="0" smtClean="0">
                <a:latin typeface="+mn-ea"/>
              </a:rPr>
              <a:t>1. </a:t>
            </a:r>
            <a:r>
              <a:rPr lang="zh-TW" altLang="zh-TW" sz="3200" b="1" dirty="0" smtClean="0">
                <a:latin typeface="+mn-ea"/>
              </a:rPr>
              <a:t>稅務服務</a:t>
            </a:r>
          </a:p>
          <a:p>
            <a:pPr>
              <a:spcBef>
                <a:spcPts val="1200"/>
              </a:spcBef>
              <a:buNone/>
            </a:pPr>
            <a:r>
              <a:rPr lang="en-US" altLang="zh-TW" sz="3200" b="1" dirty="0" smtClean="0">
                <a:latin typeface="+mn-ea"/>
              </a:rPr>
              <a:t>2.</a:t>
            </a:r>
            <a:r>
              <a:rPr lang="zh-TW" altLang="en-US" sz="3200" b="1" dirty="0" smtClean="0">
                <a:latin typeface="+mn-ea"/>
              </a:rPr>
              <a:t> </a:t>
            </a:r>
            <a:r>
              <a:rPr lang="zh-TW" altLang="zh-TW" sz="3200" b="1" dirty="0" smtClean="0">
                <a:latin typeface="+mn-ea"/>
              </a:rPr>
              <a:t>管理顧問服務</a:t>
            </a:r>
          </a:p>
          <a:p>
            <a:pPr>
              <a:spcBef>
                <a:spcPts val="1200"/>
              </a:spcBef>
              <a:buNone/>
            </a:pPr>
            <a:r>
              <a:rPr lang="en-US" altLang="zh-TW" sz="3200" b="1" dirty="0" smtClean="0">
                <a:latin typeface="+mn-ea"/>
              </a:rPr>
              <a:t>3.</a:t>
            </a:r>
            <a:r>
              <a:rPr lang="zh-TW" altLang="en-US" sz="3200" b="1" dirty="0" smtClean="0">
                <a:latin typeface="+mn-ea"/>
              </a:rPr>
              <a:t> </a:t>
            </a:r>
            <a:r>
              <a:rPr lang="zh-TW" altLang="zh-TW" sz="3200" b="1" dirty="0" smtClean="0">
                <a:latin typeface="+mn-ea"/>
              </a:rPr>
              <a:t>核閱服務</a:t>
            </a:r>
          </a:p>
          <a:p>
            <a:pPr>
              <a:spcBef>
                <a:spcPts val="1200"/>
              </a:spcBef>
              <a:buNone/>
            </a:pPr>
            <a:r>
              <a:rPr lang="en-US" altLang="zh-TW" sz="3200" b="1" dirty="0" smtClean="0">
                <a:latin typeface="+mn-ea"/>
              </a:rPr>
              <a:t>4.</a:t>
            </a:r>
            <a:r>
              <a:rPr lang="zh-TW" altLang="en-US" sz="3200" b="1" dirty="0" smtClean="0">
                <a:latin typeface="+mn-ea"/>
              </a:rPr>
              <a:t> </a:t>
            </a:r>
            <a:r>
              <a:rPr lang="zh-TW" altLang="zh-TW" sz="3200" b="1" dirty="0" smtClean="0">
                <a:latin typeface="+mn-ea"/>
              </a:rPr>
              <a:t>會計服務</a:t>
            </a:r>
          </a:p>
          <a:p>
            <a:pPr>
              <a:spcBef>
                <a:spcPts val="1200"/>
              </a:spcBef>
              <a:buNone/>
            </a:pPr>
            <a:r>
              <a:rPr lang="en-US" altLang="zh-TW" sz="3200" b="1" dirty="0" smtClean="0">
                <a:latin typeface="+mn-ea"/>
              </a:rPr>
              <a:t>5.</a:t>
            </a:r>
            <a:r>
              <a:rPr lang="zh-TW" altLang="en-US" sz="3200" b="1" dirty="0" smtClean="0">
                <a:latin typeface="+mn-ea"/>
              </a:rPr>
              <a:t> </a:t>
            </a:r>
            <a:r>
              <a:rPr lang="zh-TW" altLang="zh-TW" sz="3200" b="1" dirty="0" smtClean="0">
                <a:latin typeface="+mn-ea"/>
              </a:rPr>
              <a:t>其他相關的服務</a:t>
            </a:r>
          </a:p>
        </p:txBody>
      </p:sp>
      <p:sp>
        <p:nvSpPr>
          <p:cNvPr id="3" name="投影片編號版面配置區 2"/>
          <p:cNvSpPr>
            <a:spLocks noGrp="1"/>
          </p:cNvSpPr>
          <p:nvPr>
            <p:ph type="sldNum" sz="quarter" idx="12"/>
          </p:nvPr>
        </p:nvSpPr>
        <p:spPr/>
        <p:txBody>
          <a:bodyPr/>
          <a:lstStyle/>
          <a:p>
            <a:fld id="{834B0FCB-CAF2-4C6E-981C-3DB7BA0ED375}" type="slidenum">
              <a:rPr lang="zh-TW" altLang="en-US" smtClean="0"/>
              <a:pPr/>
              <a:t>3</a:t>
            </a:fld>
            <a:endParaRPr lang="zh-TW" altLang="en-US"/>
          </a:p>
        </p:txBody>
      </p:sp>
      <p:sp>
        <p:nvSpPr>
          <p:cNvPr id="4" name="標題 3"/>
          <p:cNvSpPr>
            <a:spLocks noGrp="1"/>
          </p:cNvSpPr>
          <p:nvPr>
            <p:ph type="title"/>
          </p:nvPr>
        </p:nvSpPr>
        <p:spPr/>
        <p:txBody>
          <a:bodyPr/>
          <a:lstStyle/>
          <a:p>
            <a:r>
              <a:rPr lang="zh-TW" altLang="en-US" dirty="0" smtClean="0"/>
              <a:t>其他非審計服務</a:t>
            </a:r>
            <a:endParaRPr lang="zh-TW"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57200" y="1481328"/>
            <a:ext cx="8229600" cy="4611968"/>
          </a:xfr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a:spcBef>
                <a:spcPts val="1200"/>
              </a:spcBef>
            </a:pPr>
            <a:r>
              <a:rPr lang="zh-TW" altLang="zh-TW" sz="3200" dirty="0" smtClean="0"/>
              <a:t>影響會計師獨立性之可能</a:t>
            </a:r>
            <a:r>
              <a:rPr lang="zh-TW" altLang="zh-TW" sz="3200" dirty="0" smtClean="0">
                <a:solidFill>
                  <a:srgbClr val="FF0000"/>
                </a:solidFill>
              </a:rPr>
              <a:t>事項</a:t>
            </a:r>
          </a:p>
          <a:p>
            <a:pPr>
              <a:spcBef>
                <a:spcPts val="1200"/>
              </a:spcBef>
              <a:buNone/>
            </a:pPr>
            <a:r>
              <a:rPr lang="en-US" altLang="zh-TW" sz="2400" dirty="0" smtClean="0"/>
              <a:t>1.</a:t>
            </a:r>
            <a:r>
              <a:rPr lang="zh-TW" altLang="zh-TW" sz="2400" dirty="0" smtClean="0"/>
              <a:t>財務利益事項</a:t>
            </a:r>
          </a:p>
          <a:p>
            <a:pPr>
              <a:spcBef>
                <a:spcPts val="1200"/>
              </a:spcBef>
              <a:buNone/>
            </a:pPr>
            <a:r>
              <a:rPr lang="en-US" altLang="zh-TW" sz="2400" dirty="0" smtClean="0"/>
              <a:t>2.</a:t>
            </a:r>
            <a:r>
              <a:rPr lang="zh-TW" altLang="zh-TW" sz="2400" dirty="0" smtClean="0"/>
              <a:t>融資及保證</a:t>
            </a:r>
          </a:p>
          <a:p>
            <a:pPr>
              <a:spcBef>
                <a:spcPts val="1200"/>
              </a:spcBef>
              <a:buNone/>
            </a:pPr>
            <a:r>
              <a:rPr lang="en-US" altLang="zh-TW" sz="2400" dirty="0" smtClean="0"/>
              <a:t>3.</a:t>
            </a:r>
            <a:r>
              <a:rPr lang="zh-TW" altLang="zh-TW" sz="2400" dirty="0" smtClean="0"/>
              <a:t>與審計客戶間之密切商業關係</a:t>
            </a:r>
          </a:p>
          <a:p>
            <a:pPr>
              <a:spcBef>
                <a:spcPts val="1200"/>
              </a:spcBef>
              <a:buNone/>
            </a:pPr>
            <a:r>
              <a:rPr lang="en-US" altLang="zh-TW" sz="2400" dirty="0" smtClean="0"/>
              <a:t>4.</a:t>
            </a:r>
            <a:r>
              <a:rPr lang="zh-TW" altLang="zh-TW" sz="2400" dirty="0" smtClean="0"/>
              <a:t>受聘或擔任審計客戶之職務</a:t>
            </a:r>
            <a:endParaRPr lang="en-US" altLang="zh-TW" sz="2400" dirty="0" smtClean="0"/>
          </a:p>
          <a:p>
            <a:pPr>
              <a:spcBef>
                <a:spcPts val="1200"/>
              </a:spcBef>
              <a:buNone/>
            </a:pPr>
            <a:r>
              <a:rPr lang="en-US" altLang="zh-TW" sz="2400" dirty="0" smtClean="0"/>
              <a:t>5.</a:t>
            </a:r>
            <a:r>
              <a:rPr lang="zh-TW" altLang="zh-TW" sz="2400" dirty="0" smtClean="0"/>
              <a:t>非審計業務事項： </a:t>
            </a:r>
            <a:endParaRPr lang="en-US" altLang="zh-TW" sz="2400" dirty="0" smtClean="0"/>
          </a:p>
          <a:p>
            <a:pPr>
              <a:spcBef>
                <a:spcPts val="1200"/>
              </a:spcBef>
              <a:buNone/>
            </a:pPr>
            <a:r>
              <a:rPr lang="en-US" altLang="zh-TW" sz="2400" dirty="0" smtClean="0"/>
              <a:t>   </a:t>
            </a:r>
            <a:r>
              <a:rPr lang="zh-TW" altLang="zh-TW" sz="2400" dirty="0" smtClean="0"/>
              <a:t>評價服務事項</a:t>
            </a:r>
            <a:r>
              <a:rPr lang="en-US" altLang="zh-TW" sz="2400" dirty="0" smtClean="0"/>
              <a:t>/</a:t>
            </a:r>
            <a:r>
              <a:rPr lang="zh-TW" altLang="zh-TW" sz="2400" dirty="0" smtClean="0"/>
              <a:t>記帳服務</a:t>
            </a:r>
            <a:r>
              <a:rPr lang="en-US" altLang="zh-TW" sz="2400" dirty="0" smtClean="0"/>
              <a:t>/</a:t>
            </a:r>
            <a:r>
              <a:rPr lang="zh-TW" altLang="zh-TW" sz="2400" dirty="0" smtClean="0"/>
              <a:t>內部稽核服務</a:t>
            </a:r>
            <a:r>
              <a:rPr lang="en-US" altLang="zh-TW" sz="2400" dirty="0" smtClean="0"/>
              <a:t>/</a:t>
            </a:r>
            <a:r>
              <a:rPr lang="zh-TW" altLang="zh-TW" sz="2400" dirty="0" smtClean="0"/>
              <a:t>短期人員派遣服務</a:t>
            </a:r>
            <a:r>
              <a:rPr lang="en-US" altLang="zh-TW" sz="2400" dirty="0" smtClean="0"/>
              <a:t>/</a:t>
            </a:r>
            <a:r>
              <a:rPr lang="zh-TW" altLang="zh-TW" sz="2400" dirty="0" smtClean="0"/>
              <a:t>招募高階管理人員</a:t>
            </a:r>
            <a:r>
              <a:rPr lang="en-US" altLang="zh-TW" sz="2400" dirty="0" smtClean="0"/>
              <a:t>/</a:t>
            </a:r>
            <a:r>
              <a:rPr lang="zh-TW" altLang="zh-TW" sz="2400" dirty="0" smtClean="0"/>
              <a:t>公司理財服務</a:t>
            </a:r>
            <a:endParaRPr lang="en-US" altLang="zh-TW" sz="2400" dirty="0" smtClean="0"/>
          </a:p>
          <a:p>
            <a:pPr>
              <a:spcBef>
                <a:spcPts val="1200"/>
              </a:spcBef>
              <a:buNone/>
            </a:pPr>
            <a:r>
              <a:rPr lang="en-US" altLang="zh-TW" sz="2400" dirty="0" smtClean="0"/>
              <a:t>6.</a:t>
            </a:r>
            <a:r>
              <a:rPr lang="zh-TW" altLang="zh-TW" sz="2400" dirty="0" smtClean="0"/>
              <a:t>其他事項：</a:t>
            </a:r>
          </a:p>
          <a:p>
            <a:pPr>
              <a:spcBef>
                <a:spcPts val="1200"/>
              </a:spcBef>
              <a:buNone/>
            </a:pPr>
            <a:r>
              <a:rPr lang="en-US" altLang="zh-TW" sz="2400" dirty="0" smtClean="0"/>
              <a:t>   </a:t>
            </a:r>
            <a:r>
              <a:rPr lang="zh-TW" altLang="zh-TW" sz="2400" dirty="0" smtClean="0"/>
              <a:t>饋贈及禮物</a:t>
            </a:r>
            <a:r>
              <a:rPr lang="en-US" altLang="zh-TW" sz="2400" dirty="0" smtClean="0"/>
              <a:t>/</a:t>
            </a:r>
            <a:r>
              <a:rPr lang="zh-TW" altLang="zh-TW" sz="2400" dirty="0" smtClean="0"/>
              <a:t>酬金及佣金</a:t>
            </a:r>
            <a:r>
              <a:rPr lang="en-US" altLang="zh-TW" sz="2400" dirty="0" smtClean="0"/>
              <a:t>/</a:t>
            </a:r>
            <a:r>
              <a:rPr lang="zh-TW" altLang="zh-TW" sz="2400" dirty="0" smtClean="0"/>
              <a:t>業務延攬</a:t>
            </a:r>
            <a:r>
              <a:rPr lang="en-US" altLang="zh-TW" sz="2400" dirty="0" smtClean="0"/>
              <a:t>/4</a:t>
            </a:r>
            <a:r>
              <a:rPr lang="zh-TW" altLang="zh-TW" sz="2400" dirty="0" smtClean="0"/>
              <a:t>專業行為及玷辱專業信譽事項</a:t>
            </a:r>
          </a:p>
          <a:p>
            <a:endParaRPr lang="zh-TW" altLang="en-US" dirty="0" smtClean="0"/>
          </a:p>
        </p:txBody>
      </p:sp>
      <p:sp>
        <p:nvSpPr>
          <p:cNvPr id="3" name="投影片編號版面配置區 2"/>
          <p:cNvSpPr>
            <a:spLocks noGrp="1"/>
          </p:cNvSpPr>
          <p:nvPr>
            <p:ph type="sldNum" sz="quarter" idx="12"/>
          </p:nvPr>
        </p:nvSpPr>
        <p:spPr/>
        <p:txBody>
          <a:bodyPr/>
          <a:lstStyle/>
          <a:p>
            <a:fld id="{834B0FCB-CAF2-4C6E-981C-3DB7BA0ED375}" type="slidenum">
              <a:rPr lang="zh-TW" altLang="en-US" smtClean="0"/>
              <a:pPr/>
              <a:t>30</a:t>
            </a:fld>
            <a:endParaRPr lang="zh-TW" altLang="en-US"/>
          </a:p>
        </p:txBody>
      </p:sp>
      <p:sp>
        <p:nvSpPr>
          <p:cNvPr id="4" name="標題 3"/>
          <p:cNvSpPr>
            <a:spLocks noGrp="1"/>
          </p:cNvSpPr>
          <p:nvPr>
            <p:ph type="title"/>
          </p:nvPr>
        </p:nvSpPr>
        <p:spPr/>
        <p:txBody>
          <a:bodyPr/>
          <a:lstStyle/>
          <a:p>
            <a:r>
              <a:rPr lang="zh-TW" altLang="zh-TW" dirty="0" smtClean="0"/>
              <a:t>正直、公正客觀及獨立性</a:t>
            </a:r>
            <a:endParaRPr lang="zh-TW" altLang="en-US" dirty="0"/>
          </a:p>
        </p:txBody>
      </p:sp>
    </p:spTree>
    <p:extLst>
      <p:ext uri="{BB962C8B-B14F-4D97-AF65-F5344CB8AC3E}">
        <p14:creationId xmlns:p14="http://schemas.microsoft.com/office/powerpoint/2010/main" val="9511309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539552" y="1484784"/>
            <a:ext cx="8085584" cy="4611968"/>
          </a:xfrm>
        </p:spPr>
        <p:style>
          <a:lnRef idx="2">
            <a:schemeClr val="accent1"/>
          </a:lnRef>
          <a:fillRef idx="1">
            <a:schemeClr val="lt1"/>
          </a:fillRef>
          <a:effectRef idx="0">
            <a:schemeClr val="accent1"/>
          </a:effectRef>
          <a:fontRef idx="minor">
            <a:schemeClr val="dk1"/>
          </a:fontRef>
        </p:style>
        <p:txBody>
          <a:bodyPr>
            <a:normAutofit fontScale="47500" lnSpcReduction="20000"/>
          </a:bodyPr>
          <a:lstStyle/>
          <a:p>
            <a:pPr>
              <a:spcBef>
                <a:spcPts val="1200"/>
              </a:spcBef>
              <a:buNone/>
            </a:pPr>
            <a:r>
              <a:rPr lang="zh-TW" altLang="zh-TW" sz="4500" dirty="0" smtClean="0"/>
              <a:t>會計師及可能影響會計師獨立性之</a:t>
            </a:r>
            <a:r>
              <a:rPr lang="zh-TW" altLang="zh-TW" sz="4500" dirty="0" smtClean="0">
                <a:solidFill>
                  <a:srgbClr val="FF0000"/>
                </a:solidFill>
              </a:rPr>
              <a:t>關係</a:t>
            </a:r>
            <a:r>
              <a:rPr lang="zh-TW" altLang="zh-TW" sz="4500" dirty="0" smtClean="0"/>
              <a:t>者</a:t>
            </a:r>
          </a:p>
          <a:p>
            <a:pPr>
              <a:spcBef>
                <a:spcPts val="1200"/>
              </a:spcBef>
              <a:buNone/>
            </a:pPr>
            <a:r>
              <a:rPr lang="en-US" altLang="zh-TW" sz="3200" dirty="0" smtClean="0"/>
              <a:t>1.</a:t>
            </a:r>
            <a:r>
              <a:rPr lang="zh-TW" altLang="zh-TW" sz="3200" dirty="0" smtClean="0"/>
              <a:t>主辦會計師</a:t>
            </a:r>
            <a:r>
              <a:rPr lang="en-US" altLang="zh-TW" sz="3200" dirty="0" smtClean="0"/>
              <a:t> (</a:t>
            </a:r>
            <a:r>
              <a:rPr lang="zh-TW" altLang="zh-TW" sz="3200" dirty="0" smtClean="0"/>
              <a:t>簽證會計師</a:t>
            </a:r>
            <a:r>
              <a:rPr lang="en-US" altLang="zh-TW" sz="3200" dirty="0" smtClean="0"/>
              <a:t>)</a:t>
            </a:r>
            <a:endParaRPr lang="zh-TW" altLang="zh-TW" sz="3200" dirty="0" smtClean="0"/>
          </a:p>
          <a:p>
            <a:pPr>
              <a:spcBef>
                <a:spcPts val="1200"/>
              </a:spcBef>
              <a:buNone/>
            </a:pPr>
            <a:r>
              <a:rPr lang="en-US" altLang="zh-TW" sz="3200" dirty="0" smtClean="0"/>
              <a:t>2.</a:t>
            </a:r>
            <a:r>
              <a:rPr lang="zh-TW" altLang="zh-TW" sz="3200" dirty="0" smtClean="0"/>
              <a:t>親屬</a:t>
            </a:r>
          </a:p>
          <a:p>
            <a:pPr marL="720000" indent="-457200">
              <a:spcBef>
                <a:spcPts val="1200"/>
              </a:spcBef>
              <a:buFont typeface="+mj-lt"/>
              <a:buAutoNum type="arabicParenR"/>
            </a:pPr>
            <a:r>
              <a:rPr lang="zh-TW" altLang="zh-TW" sz="3200" dirty="0" smtClean="0"/>
              <a:t>家屬</a:t>
            </a:r>
            <a:r>
              <a:rPr lang="en-US" altLang="zh-TW" sz="3200" dirty="0" smtClean="0"/>
              <a:t>-</a:t>
            </a:r>
            <a:r>
              <a:rPr lang="zh-TW" altLang="zh-TW" sz="3200" dirty="0" smtClean="0"/>
              <a:t>配偶</a:t>
            </a:r>
            <a:r>
              <a:rPr lang="en-US" altLang="zh-TW" sz="3200" dirty="0" smtClean="0"/>
              <a:t>(</a:t>
            </a:r>
            <a:r>
              <a:rPr lang="zh-TW" altLang="zh-TW" sz="3200" dirty="0" smtClean="0"/>
              <a:t>同居人</a:t>
            </a:r>
            <a:r>
              <a:rPr lang="en-US" altLang="zh-TW" sz="3200" dirty="0" smtClean="0"/>
              <a:t>)/</a:t>
            </a:r>
            <a:r>
              <a:rPr lang="zh-TW" altLang="zh-TW" sz="3200" dirty="0" smtClean="0"/>
              <a:t>未成年子女</a:t>
            </a:r>
          </a:p>
          <a:p>
            <a:pPr marL="720000" indent="-457200">
              <a:spcBef>
                <a:spcPts val="1200"/>
              </a:spcBef>
              <a:buFont typeface="+mj-lt"/>
              <a:buAutoNum type="arabicParenR"/>
            </a:pPr>
            <a:r>
              <a:rPr lang="zh-TW" altLang="zh-TW" sz="3200" dirty="0" smtClean="0"/>
              <a:t>近親</a:t>
            </a:r>
            <a:r>
              <a:rPr lang="en-US" altLang="zh-TW" sz="3200" dirty="0" smtClean="0"/>
              <a:t>-</a:t>
            </a:r>
            <a:r>
              <a:rPr lang="zh-TW" altLang="zh-TW" sz="3200" dirty="0" smtClean="0"/>
              <a:t>直系血親</a:t>
            </a:r>
            <a:r>
              <a:rPr lang="en-US" altLang="zh-TW" sz="3200" dirty="0" smtClean="0"/>
              <a:t>/</a:t>
            </a:r>
            <a:r>
              <a:rPr lang="zh-TW" altLang="zh-TW" sz="3200" dirty="0" smtClean="0"/>
              <a:t>直系姻親</a:t>
            </a:r>
            <a:r>
              <a:rPr lang="en-US" altLang="zh-TW" sz="3200" dirty="0" smtClean="0"/>
              <a:t>/</a:t>
            </a:r>
            <a:r>
              <a:rPr lang="zh-TW" altLang="zh-TW" sz="3200" dirty="0" smtClean="0"/>
              <a:t>兄弟姊妹</a:t>
            </a:r>
          </a:p>
          <a:p>
            <a:pPr>
              <a:spcBef>
                <a:spcPts val="1200"/>
              </a:spcBef>
              <a:buNone/>
            </a:pPr>
            <a:r>
              <a:rPr lang="en-US" altLang="zh-TW" sz="3200" dirty="0" smtClean="0"/>
              <a:t>3.</a:t>
            </a:r>
            <a:r>
              <a:rPr lang="zh-TW" altLang="zh-TW" sz="3200" dirty="0" smtClean="0"/>
              <a:t>審計服務小組成員</a:t>
            </a:r>
            <a:r>
              <a:rPr lang="en-US" altLang="zh-TW" sz="3200" dirty="0" smtClean="0"/>
              <a:t>(</a:t>
            </a:r>
            <a:r>
              <a:rPr lang="zh-TW" altLang="zh-TW" sz="3200" dirty="0" smtClean="0"/>
              <a:t>含家屬、近親在內</a:t>
            </a:r>
            <a:r>
              <a:rPr lang="en-US" altLang="zh-TW" sz="3200" dirty="0" smtClean="0"/>
              <a:t>)</a:t>
            </a:r>
            <a:endParaRPr lang="zh-TW" altLang="zh-TW" sz="3200" dirty="0" smtClean="0"/>
          </a:p>
          <a:p>
            <a:pPr marL="720000" indent="-457200">
              <a:spcBef>
                <a:spcPts val="1200"/>
              </a:spcBef>
              <a:buFont typeface="+mj-lt"/>
              <a:buAutoNum type="arabicParenR"/>
            </a:pPr>
            <a:r>
              <a:rPr lang="zh-TW" altLang="zh-TW" sz="3200" dirty="0" smtClean="0"/>
              <a:t>參與審計案件之專業人員</a:t>
            </a:r>
          </a:p>
          <a:p>
            <a:pPr marL="720000" indent="-457200">
              <a:spcBef>
                <a:spcPts val="1200"/>
              </a:spcBef>
              <a:buFont typeface="+mj-lt"/>
              <a:buAutoNum type="arabicParenR"/>
            </a:pPr>
            <a:r>
              <a:rPr lang="zh-TW" altLang="zh-TW" sz="3200" dirty="0" smtClean="0"/>
              <a:t>對審計案件結果有直接影響之專業人員</a:t>
            </a:r>
            <a:endParaRPr lang="en-US" altLang="zh-TW" sz="3200" dirty="0" smtClean="0"/>
          </a:p>
          <a:p>
            <a:pPr marL="720000" indent="-457200">
              <a:spcBef>
                <a:spcPts val="1200"/>
              </a:spcBef>
              <a:buNone/>
            </a:pPr>
            <a:r>
              <a:rPr lang="en-US" altLang="zh-TW" sz="3200" dirty="0" smtClean="0"/>
              <a:t>        </a:t>
            </a:r>
            <a:r>
              <a:rPr lang="zh-TW" altLang="zh-TW" sz="3200" dirty="0" smtClean="0"/>
              <a:t>事務所所長</a:t>
            </a:r>
            <a:r>
              <a:rPr lang="en-US" altLang="zh-TW" sz="3200" dirty="0" smtClean="0"/>
              <a:t>/</a:t>
            </a:r>
            <a:r>
              <a:rPr lang="zh-TW" altLang="zh-TW" sz="3200" dirty="0" smtClean="0"/>
              <a:t>事務所執行長、董事</a:t>
            </a:r>
            <a:r>
              <a:rPr lang="en-US" altLang="zh-TW" sz="3200" dirty="0" smtClean="0"/>
              <a:t>/</a:t>
            </a:r>
            <a:r>
              <a:rPr lang="zh-TW" altLang="zh-TW" sz="3200" dirty="0" smtClean="0"/>
              <a:t>審計品質管制人員</a:t>
            </a:r>
            <a:r>
              <a:rPr lang="en-US" altLang="zh-TW" sz="3200" dirty="0" smtClean="0"/>
              <a:t>/</a:t>
            </a:r>
            <a:r>
              <a:rPr lang="zh-TW" altLang="zh-TW" sz="3200" dirty="0" smtClean="0"/>
              <a:t>績效考核人員</a:t>
            </a:r>
            <a:r>
              <a:rPr lang="en-US" altLang="zh-TW" sz="3200" dirty="0" smtClean="0"/>
              <a:t>/</a:t>
            </a:r>
            <a:r>
              <a:rPr lang="zh-TW" altLang="zh-TW" sz="3200" dirty="0" smtClean="0"/>
              <a:t>薪酬核決人員</a:t>
            </a:r>
            <a:r>
              <a:rPr lang="en-US" altLang="zh-TW" sz="3200" dirty="0" smtClean="0"/>
              <a:t>/</a:t>
            </a:r>
            <a:r>
              <a:rPr lang="zh-TW" altLang="zh-TW" sz="3200" dirty="0" smtClean="0"/>
              <a:t>審計諮詢人員</a:t>
            </a:r>
            <a:r>
              <a:rPr lang="en-US" altLang="zh-TW" sz="3200" dirty="0" smtClean="0"/>
              <a:t>/</a:t>
            </a:r>
            <a:r>
              <a:rPr lang="zh-TW" altLang="zh-TW" sz="3200" dirty="0" smtClean="0"/>
              <a:t>事務所關係企業提供該審計案件專業服務人員</a:t>
            </a:r>
          </a:p>
          <a:p>
            <a:pPr>
              <a:spcBef>
                <a:spcPts val="1200"/>
              </a:spcBef>
              <a:buNone/>
            </a:pPr>
            <a:r>
              <a:rPr lang="en-US" altLang="zh-TW" sz="3200" dirty="0" smtClean="0"/>
              <a:t>4.</a:t>
            </a:r>
            <a:r>
              <a:rPr lang="zh-TW" altLang="zh-TW" sz="3200" dirty="0" smtClean="0"/>
              <a:t>事務所之其他共同執業會計師</a:t>
            </a:r>
            <a:r>
              <a:rPr lang="en-US" altLang="zh-TW" sz="3200" dirty="0" smtClean="0"/>
              <a:t>(</a:t>
            </a:r>
            <a:r>
              <a:rPr lang="zh-TW" altLang="zh-TW" sz="3200" dirty="0" smtClean="0"/>
              <a:t>含其家屬在內</a:t>
            </a:r>
            <a:r>
              <a:rPr lang="en-US" altLang="zh-TW" sz="3200" dirty="0" smtClean="0"/>
              <a:t>)</a:t>
            </a:r>
            <a:endParaRPr lang="zh-TW" altLang="zh-TW" sz="3200" dirty="0" smtClean="0"/>
          </a:p>
          <a:p>
            <a:pPr>
              <a:spcBef>
                <a:spcPts val="1200"/>
              </a:spcBef>
              <a:buNone/>
            </a:pPr>
            <a:r>
              <a:rPr lang="en-US" altLang="zh-TW" sz="3200" dirty="0" smtClean="0"/>
              <a:t>5.</a:t>
            </a:r>
            <a:r>
              <a:rPr lang="zh-TW" altLang="zh-TW" sz="3200" dirty="0" smtClean="0"/>
              <a:t>會計師事務所</a:t>
            </a:r>
          </a:p>
          <a:p>
            <a:pPr>
              <a:spcBef>
                <a:spcPts val="1200"/>
              </a:spcBef>
              <a:buNone/>
            </a:pPr>
            <a:r>
              <a:rPr lang="en-US" altLang="zh-TW" sz="3200" dirty="0" smtClean="0"/>
              <a:t>6.</a:t>
            </a:r>
            <a:r>
              <a:rPr lang="zh-TW" altLang="zh-TW" sz="3200" dirty="0" smtClean="0"/>
              <a:t>事務所關係企業</a:t>
            </a:r>
          </a:p>
          <a:p>
            <a:endParaRPr lang="zh-TW" altLang="en-US" dirty="0" smtClean="0"/>
          </a:p>
        </p:txBody>
      </p:sp>
      <p:sp>
        <p:nvSpPr>
          <p:cNvPr id="3" name="投影片編號版面配置區 2"/>
          <p:cNvSpPr>
            <a:spLocks noGrp="1"/>
          </p:cNvSpPr>
          <p:nvPr>
            <p:ph type="sldNum" sz="quarter" idx="12"/>
          </p:nvPr>
        </p:nvSpPr>
        <p:spPr/>
        <p:txBody>
          <a:bodyPr/>
          <a:lstStyle/>
          <a:p>
            <a:fld id="{834B0FCB-CAF2-4C6E-981C-3DB7BA0ED375}" type="slidenum">
              <a:rPr lang="zh-TW" altLang="en-US" smtClean="0"/>
              <a:pPr/>
              <a:t>31</a:t>
            </a:fld>
            <a:endParaRPr lang="zh-TW" altLang="en-US"/>
          </a:p>
        </p:txBody>
      </p:sp>
      <p:sp>
        <p:nvSpPr>
          <p:cNvPr id="4" name="標題 3"/>
          <p:cNvSpPr>
            <a:spLocks noGrp="1"/>
          </p:cNvSpPr>
          <p:nvPr>
            <p:ph type="title"/>
          </p:nvPr>
        </p:nvSpPr>
        <p:spPr/>
        <p:txBody>
          <a:bodyPr/>
          <a:lstStyle/>
          <a:p>
            <a:r>
              <a:rPr lang="zh-TW" altLang="zh-TW" dirty="0" smtClean="0"/>
              <a:t>正直、公正客觀及獨立性</a:t>
            </a:r>
            <a:endParaRPr lang="zh-TW" altLang="en-US" dirty="0"/>
          </a:p>
        </p:txBody>
      </p:sp>
    </p:spTree>
    <p:extLst>
      <p:ext uri="{BB962C8B-B14F-4D97-AF65-F5344CB8AC3E}">
        <p14:creationId xmlns:p14="http://schemas.microsoft.com/office/powerpoint/2010/main" val="6053914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r>
              <a:rPr lang="zh-TW" altLang="en-US" dirty="0" smtClean="0"/>
              <a:t>五人一組</a:t>
            </a:r>
            <a:endParaRPr lang="en-US" altLang="zh-TW" dirty="0" smtClean="0"/>
          </a:p>
          <a:p>
            <a:r>
              <a:rPr lang="zh-TW" altLang="en-US" dirty="0" smtClean="0"/>
              <a:t>每個人將一週之收入及支出紀錄如範例</a:t>
            </a:r>
            <a:endParaRPr lang="en-US" altLang="zh-TW" dirty="0" smtClean="0"/>
          </a:p>
          <a:p>
            <a:r>
              <a:rPr lang="zh-TW" altLang="en-US" dirty="0" smtClean="0"/>
              <a:t>所有收入及支出支憑證保留完整</a:t>
            </a:r>
            <a:endParaRPr lang="en-US" altLang="zh-TW" dirty="0" smtClean="0"/>
          </a:p>
          <a:p>
            <a:r>
              <a:rPr lang="zh-TW" altLang="en-US" dirty="0" smtClean="0"/>
              <a:t>每個人將自己的記錄及憑證交給組長</a:t>
            </a:r>
            <a:endParaRPr lang="en-US" altLang="zh-TW" dirty="0" smtClean="0"/>
          </a:p>
          <a:p>
            <a:r>
              <a:rPr lang="zh-TW" altLang="en-US" dirty="0" smtClean="0"/>
              <a:t>組長彙整所有人的資料作出彙總報表，並將金額與所覆憑證核對確認是否相符</a:t>
            </a:r>
            <a:endParaRPr lang="en-US" altLang="zh-TW" dirty="0" smtClean="0"/>
          </a:p>
          <a:p>
            <a:r>
              <a:rPr lang="zh-TW" altLang="en-US" dirty="0" smtClean="0"/>
              <a:t>收入或支出沒有憑證者請加註說明</a:t>
            </a:r>
            <a:endParaRPr lang="en-US" altLang="zh-TW" dirty="0" smtClean="0"/>
          </a:p>
          <a:p>
            <a:r>
              <a:rPr lang="zh-TW" altLang="en-US" dirty="0" smtClean="0"/>
              <a:t>彙總報表請作成如範例</a:t>
            </a:r>
            <a:r>
              <a:rPr lang="en-US" altLang="zh-TW" dirty="0" smtClean="0"/>
              <a:t>PPT</a:t>
            </a:r>
          </a:p>
          <a:p>
            <a:r>
              <a:rPr lang="zh-TW" altLang="en-US" dirty="0" smtClean="0"/>
              <a:t>下週上台報告</a:t>
            </a:r>
            <a:endParaRPr lang="zh-TW" altLang="en-US" dirty="0"/>
          </a:p>
        </p:txBody>
      </p:sp>
      <p:sp>
        <p:nvSpPr>
          <p:cNvPr id="3" name="投影片編號版面配置區 2"/>
          <p:cNvSpPr>
            <a:spLocks noGrp="1"/>
          </p:cNvSpPr>
          <p:nvPr>
            <p:ph type="sldNum" sz="quarter" idx="12"/>
          </p:nvPr>
        </p:nvSpPr>
        <p:spPr/>
        <p:txBody>
          <a:bodyPr/>
          <a:lstStyle/>
          <a:p>
            <a:fld id="{834B0FCB-CAF2-4C6E-981C-3DB7BA0ED375}" type="slidenum">
              <a:rPr lang="zh-TW" altLang="en-US" smtClean="0"/>
              <a:pPr/>
              <a:t>32</a:t>
            </a:fld>
            <a:endParaRPr lang="zh-TW" altLang="en-US"/>
          </a:p>
        </p:txBody>
      </p:sp>
      <p:sp>
        <p:nvSpPr>
          <p:cNvPr id="4" name="標題 3"/>
          <p:cNvSpPr>
            <a:spLocks noGrp="1"/>
          </p:cNvSpPr>
          <p:nvPr>
            <p:ph type="title"/>
          </p:nvPr>
        </p:nvSpPr>
        <p:spPr/>
        <p:txBody>
          <a:bodyPr/>
          <a:lstStyle/>
          <a:p>
            <a:r>
              <a:rPr lang="zh-TW" altLang="en-US" dirty="0" smtClean="0"/>
              <a:t>作業一說明</a:t>
            </a:r>
            <a:endParaRPr lang="zh-TW"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內容版面配置區 4"/>
          <p:cNvGraphicFramePr>
            <a:graphicFrameLocks noGrp="1"/>
          </p:cNvGraphicFramePr>
          <p:nvPr>
            <p:ph idx="1"/>
            <p:extLst>
              <p:ext uri="{D42A27DB-BD31-4B8C-83A1-F6EECF244321}">
                <p14:modId xmlns:p14="http://schemas.microsoft.com/office/powerpoint/2010/main" val="1172176404"/>
              </p:ext>
            </p:extLst>
          </p:nvPr>
        </p:nvGraphicFramePr>
        <p:xfrm>
          <a:off x="1259630" y="1196750"/>
          <a:ext cx="7200801" cy="5074490"/>
        </p:xfrm>
        <a:graphic>
          <a:graphicData uri="http://schemas.openxmlformats.org/drawingml/2006/table">
            <a:tbl>
              <a:tblPr firstRow="1" bandRow="1">
                <a:tableStyleId>{5C22544A-7EE6-4342-B048-85BDC9FD1C3A}</a:tableStyleId>
              </a:tblPr>
              <a:tblGrid>
                <a:gridCol w="1800200"/>
                <a:gridCol w="1440162"/>
                <a:gridCol w="1944216"/>
                <a:gridCol w="2016223"/>
              </a:tblGrid>
              <a:tr h="216026">
                <a:tc>
                  <a:txBody>
                    <a:bodyPr/>
                    <a:lstStyle/>
                    <a:p>
                      <a:pPr>
                        <a:lnSpc>
                          <a:spcPts val="1600"/>
                        </a:lnSpc>
                      </a:pPr>
                      <a:endParaRPr lang="zh-TW" altLang="en-US" sz="1600" dirty="0"/>
                    </a:p>
                  </a:txBody>
                  <a:tcPr/>
                </a:tc>
                <a:tc>
                  <a:txBody>
                    <a:bodyPr/>
                    <a:lstStyle/>
                    <a:p>
                      <a:pPr algn="ctr">
                        <a:lnSpc>
                          <a:spcPts val="1600"/>
                        </a:lnSpc>
                      </a:pPr>
                      <a:r>
                        <a:rPr lang="zh-TW" altLang="en-US" sz="1600" dirty="0" smtClean="0"/>
                        <a:t>金額</a:t>
                      </a:r>
                      <a:endParaRPr lang="zh-TW" altLang="en-US" sz="1600" dirty="0"/>
                    </a:p>
                  </a:txBody>
                  <a:tcPr/>
                </a:tc>
                <a:tc>
                  <a:txBody>
                    <a:bodyPr/>
                    <a:lstStyle/>
                    <a:p>
                      <a:pPr algn="ctr">
                        <a:lnSpc>
                          <a:spcPts val="1600"/>
                        </a:lnSpc>
                      </a:pPr>
                      <a:r>
                        <a:rPr lang="zh-TW" altLang="en-US" sz="1600" dirty="0" smtClean="0"/>
                        <a:t>憑證種類</a:t>
                      </a:r>
                      <a:endParaRPr lang="zh-TW" altLang="en-US" sz="1600" dirty="0"/>
                    </a:p>
                  </a:txBody>
                  <a:tcPr/>
                </a:tc>
                <a:tc>
                  <a:txBody>
                    <a:bodyPr/>
                    <a:lstStyle/>
                    <a:p>
                      <a:pPr algn="ctr">
                        <a:lnSpc>
                          <a:spcPts val="1600"/>
                        </a:lnSpc>
                      </a:pPr>
                      <a:r>
                        <a:rPr lang="zh-TW" altLang="en-US" sz="1600" dirty="0" smtClean="0"/>
                        <a:t>備註</a:t>
                      </a:r>
                      <a:endParaRPr lang="zh-TW" altLang="en-US" sz="1600" dirty="0"/>
                    </a:p>
                  </a:txBody>
                  <a:tcPr/>
                </a:tc>
              </a:tr>
              <a:tr h="327366">
                <a:tc>
                  <a:txBody>
                    <a:bodyPr/>
                    <a:lstStyle/>
                    <a:p>
                      <a:pPr>
                        <a:lnSpc>
                          <a:spcPts val="1600"/>
                        </a:lnSpc>
                      </a:pPr>
                      <a:r>
                        <a:rPr lang="zh-TW" altLang="en-US" sz="1600" dirty="0" smtClean="0"/>
                        <a:t>收入</a:t>
                      </a:r>
                      <a:endParaRPr lang="zh-TW" altLang="en-US" sz="1600" dirty="0"/>
                    </a:p>
                  </a:txBody>
                  <a:tcPr/>
                </a:tc>
                <a:tc>
                  <a:txBody>
                    <a:bodyPr/>
                    <a:lstStyle/>
                    <a:p>
                      <a:pPr>
                        <a:lnSpc>
                          <a:spcPts val="1600"/>
                        </a:lnSpc>
                      </a:pPr>
                      <a:endParaRPr lang="zh-TW" altLang="en-US" sz="1600" dirty="0"/>
                    </a:p>
                  </a:txBody>
                  <a:tcPr/>
                </a:tc>
                <a:tc>
                  <a:txBody>
                    <a:bodyPr/>
                    <a:lstStyle/>
                    <a:p>
                      <a:pPr>
                        <a:lnSpc>
                          <a:spcPts val="1600"/>
                        </a:lnSpc>
                      </a:pPr>
                      <a:endParaRPr lang="zh-TW" altLang="en-US" sz="1600"/>
                    </a:p>
                  </a:txBody>
                  <a:tcPr/>
                </a:tc>
                <a:tc>
                  <a:txBody>
                    <a:bodyPr/>
                    <a:lstStyle/>
                    <a:p>
                      <a:pPr>
                        <a:lnSpc>
                          <a:spcPts val="1600"/>
                        </a:lnSpc>
                      </a:pPr>
                      <a:endParaRPr lang="zh-TW" altLang="en-US" sz="1600"/>
                    </a:p>
                  </a:txBody>
                  <a:tcPr/>
                </a:tc>
              </a:tr>
              <a:tr h="303940">
                <a:tc>
                  <a:txBody>
                    <a:bodyPr/>
                    <a:lstStyle/>
                    <a:p>
                      <a:pPr>
                        <a:lnSpc>
                          <a:spcPts val="1600"/>
                        </a:lnSpc>
                      </a:pPr>
                      <a:r>
                        <a:rPr lang="zh-TW" altLang="en-US" sz="1600" dirty="0" smtClean="0"/>
                        <a:t>   零用金收入</a:t>
                      </a:r>
                      <a:endParaRPr lang="zh-TW" altLang="en-US" sz="1600" dirty="0"/>
                    </a:p>
                  </a:txBody>
                  <a:tcPr/>
                </a:tc>
                <a:tc>
                  <a:txBody>
                    <a:bodyPr/>
                    <a:lstStyle/>
                    <a:p>
                      <a:pPr>
                        <a:lnSpc>
                          <a:spcPts val="1600"/>
                        </a:lnSpc>
                      </a:pPr>
                      <a:endParaRPr lang="zh-TW" altLang="en-US" sz="1600" dirty="0"/>
                    </a:p>
                  </a:txBody>
                  <a:tcPr/>
                </a:tc>
                <a:tc>
                  <a:txBody>
                    <a:bodyPr/>
                    <a:lstStyle/>
                    <a:p>
                      <a:pPr>
                        <a:lnSpc>
                          <a:spcPts val="1600"/>
                        </a:lnSpc>
                      </a:pPr>
                      <a:endParaRPr lang="zh-TW" altLang="en-US" sz="1600"/>
                    </a:p>
                  </a:txBody>
                  <a:tcPr/>
                </a:tc>
                <a:tc>
                  <a:txBody>
                    <a:bodyPr/>
                    <a:lstStyle/>
                    <a:p>
                      <a:pPr>
                        <a:lnSpc>
                          <a:spcPts val="1600"/>
                        </a:lnSpc>
                      </a:pPr>
                      <a:endParaRPr lang="zh-TW" altLang="en-US" sz="1600" dirty="0"/>
                    </a:p>
                  </a:txBody>
                  <a:tcPr/>
                </a:tc>
              </a:tr>
              <a:tr h="287172">
                <a:tc>
                  <a:txBody>
                    <a:bodyPr/>
                    <a:lstStyle/>
                    <a:p>
                      <a:pPr>
                        <a:lnSpc>
                          <a:spcPts val="1600"/>
                        </a:lnSpc>
                      </a:pPr>
                      <a:r>
                        <a:rPr lang="zh-TW" altLang="en-US" sz="1600" dirty="0" smtClean="0"/>
                        <a:t>   打工收入</a:t>
                      </a:r>
                      <a:endParaRPr lang="zh-TW" altLang="en-US" sz="1600" dirty="0"/>
                    </a:p>
                  </a:txBody>
                  <a:tcPr/>
                </a:tc>
                <a:tc>
                  <a:txBody>
                    <a:bodyPr/>
                    <a:lstStyle/>
                    <a:p>
                      <a:pPr>
                        <a:lnSpc>
                          <a:spcPts val="1600"/>
                        </a:lnSpc>
                      </a:pPr>
                      <a:endParaRPr lang="zh-TW" altLang="en-US" sz="1600" dirty="0"/>
                    </a:p>
                  </a:txBody>
                  <a:tcPr/>
                </a:tc>
                <a:tc>
                  <a:txBody>
                    <a:bodyPr/>
                    <a:lstStyle/>
                    <a:p>
                      <a:pPr>
                        <a:lnSpc>
                          <a:spcPts val="1600"/>
                        </a:lnSpc>
                      </a:pPr>
                      <a:endParaRPr lang="zh-TW" altLang="en-US" sz="1600" dirty="0"/>
                    </a:p>
                  </a:txBody>
                  <a:tcPr/>
                </a:tc>
                <a:tc>
                  <a:txBody>
                    <a:bodyPr/>
                    <a:lstStyle/>
                    <a:p>
                      <a:pPr>
                        <a:lnSpc>
                          <a:spcPts val="1600"/>
                        </a:lnSpc>
                      </a:pPr>
                      <a:endParaRPr lang="zh-TW" altLang="en-US" sz="1600"/>
                    </a:p>
                  </a:txBody>
                  <a:tcPr/>
                </a:tc>
              </a:tr>
              <a:tr h="270404">
                <a:tc>
                  <a:txBody>
                    <a:bodyPr/>
                    <a:lstStyle/>
                    <a:p>
                      <a:pPr>
                        <a:lnSpc>
                          <a:spcPts val="1600"/>
                        </a:lnSpc>
                      </a:pPr>
                      <a:r>
                        <a:rPr lang="zh-TW" altLang="en-US" sz="1600" dirty="0" smtClean="0"/>
                        <a:t>   其他收入</a:t>
                      </a:r>
                      <a:endParaRPr lang="zh-TW" altLang="en-US" sz="1600" dirty="0"/>
                    </a:p>
                  </a:txBody>
                  <a:tcPr/>
                </a:tc>
                <a:tc>
                  <a:txBody>
                    <a:bodyPr/>
                    <a:lstStyle/>
                    <a:p>
                      <a:pPr>
                        <a:lnSpc>
                          <a:spcPts val="1600"/>
                        </a:lnSpc>
                      </a:pPr>
                      <a:endParaRPr lang="zh-TW" altLang="en-US" sz="1600" dirty="0"/>
                    </a:p>
                  </a:txBody>
                  <a:tcPr/>
                </a:tc>
                <a:tc>
                  <a:txBody>
                    <a:bodyPr/>
                    <a:lstStyle/>
                    <a:p>
                      <a:pPr>
                        <a:lnSpc>
                          <a:spcPts val="1600"/>
                        </a:lnSpc>
                      </a:pPr>
                      <a:endParaRPr lang="zh-TW" altLang="en-US" sz="1600" dirty="0"/>
                    </a:p>
                  </a:txBody>
                  <a:tcPr/>
                </a:tc>
                <a:tc>
                  <a:txBody>
                    <a:bodyPr/>
                    <a:lstStyle/>
                    <a:p>
                      <a:pPr>
                        <a:lnSpc>
                          <a:spcPts val="1600"/>
                        </a:lnSpc>
                      </a:pPr>
                      <a:endParaRPr lang="zh-TW" altLang="en-US" sz="1600" dirty="0"/>
                    </a:p>
                  </a:txBody>
                  <a:tcPr/>
                </a:tc>
              </a:tr>
              <a:tr h="284976">
                <a:tc>
                  <a:txBody>
                    <a:bodyPr/>
                    <a:lstStyle/>
                    <a:p>
                      <a:pPr>
                        <a:lnSpc>
                          <a:spcPts val="1600"/>
                        </a:lnSpc>
                      </a:pPr>
                      <a:r>
                        <a:rPr lang="zh-TW" altLang="en-US" sz="1600" dirty="0" smtClean="0">
                          <a:sym typeface="Wingdings 2"/>
                        </a:rPr>
                        <a:t>   </a:t>
                      </a:r>
                      <a:endParaRPr lang="zh-TW" altLang="en-US" sz="1600" dirty="0"/>
                    </a:p>
                  </a:txBody>
                  <a:tcPr/>
                </a:tc>
                <a:tc>
                  <a:txBody>
                    <a:bodyPr/>
                    <a:lstStyle/>
                    <a:p>
                      <a:pPr>
                        <a:lnSpc>
                          <a:spcPts val="1600"/>
                        </a:lnSpc>
                      </a:pPr>
                      <a:endParaRPr lang="zh-TW" altLang="en-US" sz="1600"/>
                    </a:p>
                  </a:txBody>
                  <a:tcPr/>
                </a:tc>
                <a:tc>
                  <a:txBody>
                    <a:bodyPr/>
                    <a:lstStyle/>
                    <a:p>
                      <a:pPr>
                        <a:lnSpc>
                          <a:spcPts val="1600"/>
                        </a:lnSpc>
                      </a:pPr>
                      <a:endParaRPr lang="zh-TW" altLang="en-US" sz="1600" dirty="0"/>
                    </a:p>
                  </a:txBody>
                  <a:tcPr/>
                </a:tc>
                <a:tc>
                  <a:txBody>
                    <a:bodyPr/>
                    <a:lstStyle/>
                    <a:p>
                      <a:pPr>
                        <a:lnSpc>
                          <a:spcPts val="1600"/>
                        </a:lnSpc>
                      </a:pPr>
                      <a:endParaRPr lang="zh-TW" altLang="en-US" sz="1600"/>
                    </a:p>
                  </a:txBody>
                  <a:tcPr/>
                </a:tc>
              </a:tr>
              <a:tr h="196200">
                <a:tc>
                  <a:txBody>
                    <a:bodyPr/>
                    <a:lstStyle/>
                    <a:p>
                      <a:pPr>
                        <a:lnSpc>
                          <a:spcPts val="1600"/>
                        </a:lnSpc>
                      </a:pPr>
                      <a:r>
                        <a:rPr lang="zh-TW" altLang="en-US" sz="1600" dirty="0" smtClean="0">
                          <a:sym typeface="Wingdings 2"/>
                        </a:rPr>
                        <a:t>   </a:t>
                      </a:r>
                      <a:endParaRPr lang="zh-TW" altLang="en-US" sz="1600" dirty="0"/>
                    </a:p>
                  </a:txBody>
                  <a:tcPr/>
                </a:tc>
                <a:tc>
                  <a:txBody>
                    <a:bodyPr/>
                    <a:lstStyle/>
                    <a:p>
                      <a:pPr>
                        <a:lnSpc>
                          <a:spcPts val="1600"/>
                        </a:lnSpc>
                      </a:pPr>
                      <a:endParaRPr lang="zh-TW" altLang="en-US" sz="1600" dirty="0"/>
                    </a:p>
                  </a:txBody>
                  <a:tcPr/>
                </a:tc>
                <a:tc>
                  <a:txBody>
                    <a:bodyPr/>
                    <a:lstStyle/>
                    <a:p>
                      <a:pPr>
                        <a:lnSpc>
                          <a:spcPts val="1600"/>
                        </a:lnSpc>
                      </a:pPr>
                      <a:endParaRPr lang="zh-TW" altLang="en-US" sz="1600" dirty="0"/>
                    </a:p>
                  </a:txBody>
                  <a:tcPr/>
                </a:tc>
                <a:tc>
                  <a:txBody>
                    <a:bodyPr/>
                    <a:lstStyle/>
                    <a:p>
                      <a:pPr>
                        <a:lnSpc>
                          <a:spcPts val="1600"/>
                        </a:lnSpc>
                      </a:pPr>
                      <a:endParaRPr lang="zh-TW" altLang="en-US" sz="1600" dirty="0"/>
                    </a:p>
                  </a:txBody>
                  <a:tcPr/>
                </a:tc>
              </a:tr>
              <a:tr h="292968">
                <a:tc>
                  <a:txBody>
                    <a:bodyPr/>
                    <a:lstStyle/>
                    <a:p>
                      <a:pPr>
                        <a:lnSpc>
                          <a:spcPts val="1600"/>
                        </a:lnSpc>
                      </a:pPr>
                      <a:r>
                        <a:rPr lang="zh-TW" altLang="en-US" sz="1600" dirty="0" smtClean="0"/>
                        <a:t>支出</a:t>
                      </a:r>
                      <a:endParaRPr lang="zh-TW" altLang="en-US" sz="1600" dirty="0"/>
                    </a:p>
                  </a:txBody>
                  <a:tcPr/>
                </a:tc>
                <a:tc>
                  <a:txBody>
                    <a:bodyPr/>
                    <a:lstStyle/>
                    <a:p>
                      <a:pPr>
                        <a:lnSpc>
                          <a:spcPts val="1600"/>
                        </a:lnSpc>
                      </a:pPr>
                      <a:endParaRPr lang="zh-TW" altLang="en-US" sz="1600" dirty="0"/>
                    </a:p>
                  </a:txBody>
                  <a:tcPr/>
                </a:tc>
                <a:tc>
                  <a:txBody>
                    <a:bodyPr/>
                    <a:lstStyle/>
                    <a:p>
                      <a:pPr>
                        <a:lnSpc>
                          <a:spcPts val="1600"/>
                        </a:lnSpc>
                      </a:pPr>
                      <a:endParaRPr lang="zh-TW" altLang="en-US" sz="1600" dirty="0"/>
                    </a:p>
                  </a:txBody>
                  <a:tcPr/>
                </a:tc>
                <a:tc>
                  <a:txBody>
                    <a:bodyPr/>
                    <a:lstStyle/>
                    <a:p>
                      <a:pPr>
                        <a:lnSpc>
                          <a:spcPts val="1600"/>
                        </a:lnSpc>
                      </a:pPr>
                      <a:endParaRPr lang="zh-TW" altLang="en-US" sz="1600" dirty="0"/>
                    </a:p>
                  </a:txBody>
                  <a:tcPr/>
                </a:tc>
              </a:tr>
              <a:tr h="260292">
                <a:tc>
                  <a:txBody>
                    <a:bodyPr/>
                    <a:lstStyle/>
                    <a:p>
                      <a:pPr>
                        <a:lnSpc>
                          <a:spcPts val="1600"/>
                        </a:lnSpc>
                      </a:pPr>
                      <a:r>
                        <a:rPr lang="zh-TW" altLang="en-US" sz="1600" dirty="0" smtClean="0"/>
                        <a:t>   食物</a:t>
                      </a:r>
                      <a:endParaRPr lang="zh-TW" altLang="en-US" sz="1600" dirty="0"/>
                    </a:p>
                  </a:txBody>
                  <a:tcPr/>
                </a:tc>
                <a:tc>
                  <a:txBody>
                    <a:bodyPr/>
                    <a:lstStyle/>
                    <a:p>
                      <a:pPr>
                        <a:lnSpc>
                          <a:spcPts val="1600"/>
                        </a:lnSpc>
                      </a:pPr>
                      <a:endParaRPr lang="zh-TW" altLang="en-US" sz="1600" dirty="0"/>
                    </a:p>
                  </a:txBody>
                  <a:tcPr/>
                </a:tc>
                <a:tc>
                  <a:txBody>
                    <a:bodyPr/>
                    <a:lstStyle/>
                    <a:p>
                      <a:pPr>
                        <a:lnSpc>
                          <a:spcPts val="1600"/>
                        </a:lnSpc>
                      </a:pPr>
                      <a:endParaRPr lang="zh-TW" altLang="en-US" sz="1600" dirty="0"/>
                    </a:p>
                  </a:txBody>
                  <a:tcPr/>
                </a:tc>
                <a:tc>
                  <a:txBody>
                    <a:bodyPr/>
                    <a:lstStyle/>
                    <a:p>
                      <a:pPr>
                        <a:lnSpc>
                          <a:spcPts val="1600"/>
                        </a:lnSpc>
                      </a:pPr>
                      <a:endParaRPr lang="zh-TW" altLang="en-US" sz="1600"/>
                    </a:p>
                  </a:txBody>
                  <a:tcPr/>
                </a:tc>
              </a:tr>
              <a:tr h="259432">
                <a:tc>
                  <a:txBody>
                    <a:bodyPr/>
                    <a:lstStyle/>
                    <a:p>
                      <a:pPr>
                        <a:lnSpc>
                          <a:spcPts val="1600"/>
                        </a:lnSpc>
                      </a:pPr>
                      <a:r>
                        <a:rPr lang="zh-TW" altLang="en-US" sz="1600" dirty="0" smtClean="0"/>
                        <a:t>   衣物</a:t>
                      </a:r>
                      <a:endParaRPr lang="zh-TW" altLang="en-US" sz="1600" dirty="0"/>
                    </a:p>
                  </a:txBody>
                  <a:tcPr/>
                </a:tc>
                <a:tc>
                  <a:txBody>
                    <a:bodyPr/>
                    <a:lstStyle/>
                    <a:p>
                      <a:pPr>
                        <a:lnSpc>
                          <a:spcPts val="1600"/>
                        </a:lnSpc>
                      </a:pPr>
                      <a:endParaRPr lang="zh-TW" altLang="en-US" sz="1600"/>
                    </a:p>
                  </a:txBody>
                  <a:tcPr/>
                </a:tc>
                <a:tc>
                  <a:txBody>
                    <a:bodyPr/>
                    <a:lstStyle/>
                    <a:p>
                      <a:pPr>
                        <a:lnSpc>
                          <a:spcPts val="1600"/>
                        </a:lnSpc>
                      </a:pPr>
                      <a:endParaRPr lang="zh-TW" altLang="en-US" sz="1600" dirty="0"/>
                    </a:p>
                  </a:txBody>
                  <a:tcPr/>
                </a:tc>
                <a:tc>
                  <a:txBody>
                    <a:bodyPr/>
                    <a:lstStyle/>
                    <a:p>
                      <a:pPr>
                        <a:lnSpc>
                          <a:spcPts val="1600"/>
                        </a:lnSpc>
                      </a:pPr>
                      <a:endParaRPr lang="zh-TW" altLang="en-US" sz="1600" dirty="0"/>
                    </a:p>
                  </a:txBody>
                  <a:tcPr/>
                </a:tc>
              </a:tr>
              <a:tr h="242664">
                <a:tc>
                  <a:txBody>
                    <a:bodyPr/>
                    <a:lstStyle/>
                    <a:p>
                      <a:pPr>
                        <a:lnSpc>
                          <a:spcPts val="1600"/>
                        </a:lnSpc>
                      </a:pPr>
                      <a:r>
                        <a:rPr lang="zh-TW" altLang="en-US" sz="1600" dirty="0" smtClean="0"/>
                        <a:t>   娛樂</a:t>
                      </a:r>
                      <a:endParaRPr lang="zh-TW" altLang="en-US" sz="1600" dirty="0"/>
                    </a:p>
                  </a:txBody>
                  <a:tcPr/>
                </a:tc>
                <a:tc>
                  <a:txBody>
                    <a:bodyPr/>
                    <a:lstStyle/>
                    <a:p>
                      <a:pPr>
                        <a:lnSpc>
                          <a:spcPts val="1600"/>
                        </a:lnSpc>
                      </a:pPr>
                      <a:endParaRPr lang="zh-TW" altLang="en-US" sz="1600"/>
                    </a:p>
                  </a:txBody>
                  <a:tcPr/>
                </a:tc>
                <a:tc>
                  <a:txBody>
                    <a:bodyPr/>
                    <a:lstStyle/>
                    <a:p>
                      <a:pPr>
                        <a:lnSpc>
                          <a:spcPts val="1600"/>
                        </a:lnSpc>
                      </a:pPr>
                      <a:endParaRPr lang="zh-TW" altLang="en-US" sz="1600" dirty="0"/>
                    </a:p>
                  </a:txBody>
                  <a:tcPr/>
                </a:tc>
                <a:tc>
                  <a:txBody>
                    <a:bodyPr/>
                    <a:lstStyle/>
                    <a:p>
                      <a:pPr>
                        <a:lnSpc>
                          <a:spcPts val="1600"/>
                        </a:lnSpc>
                      </a:pPr>
                      <a:endParaRPr lang="zh-TW" altLang="en-US" sz="1600" dirty="0"/>
                    </a:p>
                  </a:txBody>
                  <a:tcPr/>
                </a:tc>
              </a:tr>
              <a:tr h="297904">
                <a:tc>
                  <a:txBody>
                    <a:bodyPr/>
                    <a:lstStyle/>
                    <a:p>
                      <a:pPr>
                        <a:lnSpc>
                          <a:spcPts val="1600"/>
                        </a:lnSpc>
                      </a:pPr>
                      <a:r>
                        <a:rPr lang="zh-TW" altLang="en-US" sz="1600" dirty="0" smtClean="0"/>
                        <a:t>   </a:t>
                      </a:r>
                      <a:r>
                        <a:rPr lang="zh-TW" altLang="en-US" sz="1600" dirty="0" smtClean="0">
                          <a:sym typeface="Wingdings 2"/>
                        </a:rPr>
                        <a:t></a:t>
                      </a:r>
                      <a:endParaRPr lang="zh-TW" altLang="en-US" sz="1600" dirty="0"/>
                    </a:p>
                  </a:txBody>
                  <a:tcPr/>
                </a:tc>
                <a:tc>
                  <a:txBody>
                    <a:bodyPr/>
                    <a:lstStyle/>
                    <a:p>
                      <a:pPr>
                        <a:lnSpc>
                          <a:spcPts val="1600"/>
                        </a:lnSpc>
                      </a:pPr>
                      <a:endParaRPr lang="zh-TW" altLang="en-US" sz="1600"/>
                    </a:p>
                  </a:txBody>
                  <a:tcPr/>
                </a:tc>
                <a:tc>
                  <a:txBody>
                    <a:bodyPr/>
                    <a:lstStyle/>
                    <a:p>
                      <a:pPr>
                        <a:lnSpc>
                          <a:spcPts val="1600"/>
                        </a:lnSpc>
                      </a:pPr>
                      <a:endParaRPr lang="zh-TW" altLang="en-US" sz="1600" dirty="0"/>
                    </a:p>
                  </a:txBody>
                  <a:tcPr/>
                </a:tc>
                <a:tc>
                  <a:txBody>
                    <a:bodyPr/>
                    <a:lstStyle/>
                    <a:p>
                      <a:pPr>
                        <a:lnSpc>
                          <a:spcPts val="1600"/>
                        </a:lnSpc>
                      </a:pPr>
                      <a:endParaRPr lang="zh-TW" altLang="en-US" sz="1600" dirty="0"/>
                    </a:p>
                  </a:txBody>
                  <a:tcPr/>
                </a:tc>
              </a:tr>
              <a:tr h="281136">
                <a:tc>
                  <a:txBody>
                    <a:bodyPr/>
                    <a:lstStyle/>
                    <a:p>
                      <a:pPr>
                        <a:lnSpc>
                          <a:spcPts val="1600"/>
                        </a:lnSpc>
                      </a:pPr>
                      <a:r>
                        <a:rPr lang="zh-TW" altLang="en-US" sz="1600" dirty="0" smtClean="0">
                          <a:sym typeface="Wingdings 2"/>
                        </a:rPr>
                        <a:t>   </a:t>
                      </a:r>
                      <a:endParaRPr lang="zh-TW" altLang="en-US" sz="1600" dirty="0"/>
                    </a:p>
                  </a:txBody>
                  <a:tcPr/>
                </a:tc>
                <a:tc>
                  <a:txBody>
                    <a:bodyPr/>
                    <a:lstStyle/>
                    <a:p>
                      <a:pPr>
                        <a:lnSpc>
                          <a:spcPts val="1600"/>
                        </a:lnSpc>
                      </a:pPr>
                      <a:endParaRPr lang="zh-TW" altLang="en-US" sz="1600"/>
                    </a:p>
                  </a:txBody>
                  <a:tcPr/>
                </a:tc>
                <a:tc>
                  <a:txBody>
                    <a:bodyPr/>
                    <a:lstStyle/>
                    <a:p>
                      <a:pPr>
                        <a:lnSpc>
                          <a:spcPts val="1600"/>
                        </a:lnSpc>
                      </a:pPr>
                      <a:endParaRPr lang="zh-TW" altLang="en-US" sz="1600" dirty="0"/>
                    </a:p>
                  </a:txBody>
                  <a:tcPr/>
                </a:tc>
                <a:tc>
                  <a:txBody>
                    <a:bodyPr/>
                    <a:lstStyle/>
                    <a:p>
                      <a:pPr>
                        <a:lnSpc>
                          <a:spcPts val="1600"/>
                        </a:lnSpc>
                      </a:pPr>
                      <a:endParaRPr lang="zh-TW" altLang="en-US" sz="1600" dirty="0"/>
                    </a:p>
                  </a:txBody>
                  <a:tcPr/>
                </a:tc>
              </a:tr>
              <a:tr h="264368">
                <a:tc>
                  <a:txBody>
                    <a:bodyPr/>
                    <a:lstStyle/>
                    <a:p>
                      <a:pPr>
                        <a:lnSpc>
                          <a:spcPts val="1600"/>
                        </a:lnSpc>
                      </a:pPr>
                      <a:r>
                        <a:rPr lang="zh-TW" altLang="en-US" sz="1600" dirty="0" smtClean="0"/>
                        <a:t>餘額</a:t>
                      </a:r>
                      <a:endParaRPr lang="zh-TW" altLang="en-US" sz="1600" dirty="0"/>
                    </a:p>
                  </a:txBody>
                  <a:tcPr/>
                </a:tc>
                <a:tc>
                  <a:txBody>
                    <a:bodyPr/>
                    <a:lstStyle/>
                    <a:p>
                      <a:pPr>
                        <a:lnSpc>
                          <a:spcPts val="1600"/>
                        </a:lnSpc>
                      </a:pPr>
                      <a:endParaRPr lang="zh-TW" altLang="en-US" sz="1600"/>
                    </a:p>
                  </a:txBody>
                  <a:tcPr/>
                </a:tc>
                <a:tc>
                  <a:txBody>
                    <a:bodyPr/>
                    <a:lstStyle/>
                    <a:p>
                      <a:pPr>
                        <a:lnSpc>
                          <a:spcPts val="1600"/>
                        </a:lnSpc>
                      </a:pPr>
                      <a:endParaRPr lang="zh-TW" altLang="en-US" sz="1600" dirty="0"/>
                    </a:p>
                  </a:txBody>
                  <a:tcPr/>
                </a:tc>
                <a:tc>
                  <a:txBody>
                    <a:bodyPr/>
                    <a:lstStyle/>
                    <a:p>
                      <a:pPr>
                        <a:lnSpc>
                          <a:spcPts val="1600"/>
                        </a:lnSpc>
                      </a:pPr>
                      <a:endParaRPr lang="zh-TW" altLang="en-US" sz="1600" dirty="0"/>
                    </a:p>
                  </a:txBody>
                  <a:tcPr/>
                </a:tc>
              </a:tr>
              <a:tr h="895672">
                <a:tc>
                  <a:txBody>
                    <a:bodyPr/>
                    <a:lstStyle/>
                    <a:p>
                      <a:pPr algn="ctr">
                        <a:lnSpc>
                          <a:spcPts val="1600"/>
                        </a:lnSpc>
                      </a:pPr>
                      <a:r>
                        <a:rPr lang="zh-TW" altLang="en-US" sz="1600" dirty="0" smtClean="0"/>
                        <a:t>說</a:t>
                      </a:r>
                      <a:endParaRPr lang="en-US" altLang="zh-TW" sz="1600" dirty="0" smtClean="0"/>
                    </a:p>
                    <a:p>
                      <a:pPr algn="ctr">
                        <a:lnSpc>
                          <a:spcPts val="1600"/>
                        </a:lnSpc>
                      </a:pPr>
                      <a:endParaRPr lang="en-US" altLang="zh-TW" sz="1600" dirty="0" smtClean="0"/>
                    </a:p>
                    <a:p>
                      <a:pPr algn="ctr">
                        <a:lnSpc>
                          <a:spcPts val="1600"/>
                        </a:lnSpc>
                      </a:pPr>
                      <a:endParaRPr lang="en-US" altLang="zh-TW" sz="1600" dirty="0" smtClean="0"/>
                    </a:p>
                    <a:p>
                      <a:pPr algn="ctr">
                        <a:lnSpc>
                          <a:spcPts val="1600"/>
                        </a:lnSpc>
                      </a:pPr>
                      <a:r>
                        <a:rPr lang="zh-TW" altLang="en-US" sz="1600" dirty="0" smtClean="0"/>
                        <a:t>明</a:t>
                      </a:r>
                      <a:endParaRPr lang="zh-TW" altLang="en-US" sz="1600" dirty="0"/>
                    </a:p>
                  </a:txBody>
                  <a:tcPr/>
                </a:tc>
                <a:tc gridSpan="3">
                  <a:txBody>
                    <a:bodyPr/>
                    <a:lstStyle/>
                    <a:p>
                      <a:pPr>
                        <a:lnSpc>
                          <a:spcPts val="1600"/>
                        </a:lnSpc>
                      </a:pPr>
                      <a:endParaRPr lang="zh-TW" altLang="en-US" sz="1600" dirty="0"/>
                    </a:p>
                  </a:txBody>
                  <a:tcPr/>
                </a:tc>
                <a:tc hMerge="1">
                  <a:txBody>
                    <a:bodyPr/>
                    <a:lstStyle/>
                    <a:p>
                      <a:pPr>
                        <a:lnSpc>
                          <a:spcPts val="1600"/>
                        </a:lnSpc>
                      </a:pPr>
                      <a:endParaRPr lang="zh-TW" altLang="en-US" sz="1600" dirty="0"/>
                    </a:p>
                  </a:txBody>
                  <a:tcPr/>
                </a:tc>
                <a:tc hMerge="1">
                  <a:txBody>
                    <a:bodyPr/>
                    <a:lstStyle/>
                    <a:p>
                      <a:pPr>
                        <a:lnSpc>
                          <a:spcPts val="1600"/>
                        </a:lnSpc>
                      </a:pPr>
                      <a:endParaRPr lang="zh-TW" altLang="en-US" sz="1600" dirty="0"/>
                    </a:p>
                  </a:txBody>
                  <a:tcPr/>
                </a:tc>
              </a:tr>
            </a:tbl>
          </a:graphicData>
        </a:graphic>
      </p:graphicFrame>
      <p:sp>
        <p:nvSpPr>
          <p:cNvPr id="3" name="投影片編號版面配置區 2"/>
          <p:cNvSpPr>
            <a:spLocks noGrp="1"/>
          </p:cNvSpPr>
          <p:nvPr>
            <p:ph type="sldNum" sz="quarter" idx="12"/>
          </p:nvPr>
        </p:nvSpPr>
        <p:spPr/>
        <p:txBody>
          <a:bodyPr/>
          <a:lstStyle/>
          <a:p>
            <a:fld id="{834B0FCB-CAF2-4C6E-981C-3DB7BA0ED375}" type="slidenum">
              <a:rPr lang="zh-TW" altLang="en-US" smtClean="0"/>
              <a:pPr/>
              <a:t>33</a:t>
            </a:fld>
            <a:endParaRPr lang="zh-TW" altLang="en-US"/>
          </a:p>
        </p:txBody>
      </p:sp>
      <p:sp>
        <p:nvSpPr>
          <p:cNvPr id="4" name="標題 3"/>
          <p:cNvSpPr>
            <a:spLocks noGrp="1"/>
          </p:cNvSpPr>
          <p:nvPr>
            <p:ph type="title"/>
          </p:nvPr>
        </p:nvSpPr>
        <p:spPr/>
        <p:txBody>
          <a:bodyPr/>
          <a:lstStyle/>
          <a:p>
            <a:r>
              <a:rPr lang="zh-TW" altLang="en-US" dirty="0" smtClean="0"/>
              <a:t>作業一範例</a:t>
            </a:r>
            <a:endParaRPr lang="zh-TW"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審計的定義</a:t>
            </a:r>
            <a:endParaRPr lang="zh-TW" altLang="en-US" dirty="0"/>
          </a:p>
        </p:txBody>
      </p:sp>
      <p:sp>
        <p:nvSpPr>
          <p:cNvPr id="3" name="內容版面配置區 2"/>
          <p:cNvSpPr>
            <a:spLocks noGrp="1"/>
          </p:cNvSpPr>
          <p:nvPr>
            <p:ph idx="1"/>
          </p:nvPr>
        </p:nvSpPr>
        <p:spPr/>
        <p:txBody>
          <a:bodyPr/>
          <a:lstStyle/>
          <a:p>
            <a:r>
              <a:rPr lang="zh-TW" altLang="en-US" dirty="0" smtClean="0"/>
              <a:t>依據</a:t>
            </a:r>
            <a:r>
              <a:rPr lang="en-US" altLang="zh-TW" dirty="0" smtClean="0"/>
              <a:t>1973 </a:t>
            </a:r>
            <a:r>
              <a:rPr lang="zh-TW" altLang="en-US" dirty="0" smtClean="0"/>
              <a:t>年美國會計學會</a:t>
            </a:r>
            <a:r>
              <a:rPr lang="en-US" altLang="zh-TW" dirty="0" smtClean="0"/>
              <a:t>(AAA) </a:t>
            </a:r>
            <a:r>
              <a:rPr lang="zh-TW" altLang="en-US" dirty="0" smtClean="0"/>
              <a:t>基本審計觀念委員會對審計之定義如下：</a:t>
            </a:r>
          </a:p>
          <a:p>
            <a:pPr lvl="1">
              <a:buNone/>
            </a:pPr>
            <a:r>
              <a:rPr lang="en-US" altLang="zh-TW" dirty="0" smtClean="0"/>
              <a:t>	</a:t>
            </a:r>
            <a:r>
              <a:rPr lang="zh-TW" altLang="en-US" sz="2800" dirty="0" smtClean="0">
                <a:solidFill>
                  <a:schemeClr val="tx2"/>
                </a:solidFill>
                <a:latin typeface="+mn-ea"/>
              </a:rPr>
              <a:t>審計乃是一個有系統的程序，對管理階層關於經濟事項的聲明</a:t>
            </a:r>
            <a:r>
              <a:rPr lang="en-US" altLang="zh-TW" sz="2800" dirty="0" smtClean="0">
                <a:solidFill>
                  <a:schemeClr val="tx2"/>
                </a:solidFill>
                <a:latin typeface="+mn-ea"/>
              </a:rPr>
              <a:t>(</a:t>
            </a:r>
            <a:r>
              <a:rPr lang="zh-TW" altLang="en-US" sz="2800" dirty="0" smtClean="0">
                <a:solidFill>
                  <a:schemeClr val="tx2"/>
                </a:solidFill>
                <a:latin typeface="+mn-ea"/>
              </a:rPr>
              <a:t>或主張</a:t>
            </a:r>
            <a:r>
              <a:rPr lang="en-US" altLang="zh-TW" sz="2800" dirty="0" smtClean="0">
                <a:solidFill>
                  <a:schemeClr val="tx2"/>
                </a:solidFill>
                <a:latin typeface="+mn-ea"/>
              </a:rPr>
              <a:t>)</a:t>
            </a:r>
            <a:r>
              <a:rPr lang="zh-TW" altLang="en-US" sz="2800" dirty="0" smtClean="0">
                <a:solidFill>
                  <a:schemeClr val="tx2"/>
                </a:solidFill>
                <a:latin typeface="+mn-ea"/>
              </a:rPr>
              <a:t>，經由客觀地取得與評估所蒐集的</a:t>
            </a:r>
            <a:r>
              <a:rPr lang="zh-TW" altLang="en-US" sz="2800" dirty="0" smtClean="0">
                <a:solidFill>
                  <a:srgbClr val="FF0000"/>
                </a:solidFill>
                <a:latin typeface="+mn-ea"/>
              </a:rPr>
              <a:t>證據</a:t>
            </a:r>
            <a:r>
              <a:rPr lang="zh-TW" altLang="en-US" sz="2800" dirty="0" smtClean="0">
                <a:solidFill>
                  <a:schemeClr val="tx2"/>
                </a:solidFill>
                <a:latin typeface="+mn-ea"/>
              </a:rPr>
              <a:t>，驗證管理階層所作</a:t>
            </a:r>
            <a:r>
              <a:rPr lang="zh-TW" altLang="en-US" sz="2800" dirty="0" smtClean="0">
                <a:solidFill>
                  <a:srgbClr val="FF0000"/>
                </a:solidFill>
                <a:latin typeface="+mn-ea"/>
              </a:rPr>
              <a:t>聲明與已建立的基準</a:t>
            </a:r>
            <a:r>
              <a:rPr lang="en-US" altLang="zh-TW" sz="2800" dirty="0" smtClean="0">
                <a:solidFill>
                  <a:srgbClr val="FF0000"/>
                </a:solidFill>
                <a:latin typeface="+mn-ea"/>
              </a:rPr>
              <a:t>(</a:t>
            </a:r>
            <a:r>
              <a:rPr lang="zh-TW" altLang="en-US" sz="2800" dirty="0" smtClean="0">
                <a:solidFill>
                  <a:srgbClr val="FF0000"/>
                </a:solidFill>
                <a:latin typeface="+mn-ea"/>
              </a:rPr>
              <a:t>如</a:t>
            </a:r>
            <a:r>
              <a:rPr lang="en-US" altLang="zh-TW" sz="2800" dirty="0" smtClean="0">
                <a:solidFill>
                  <a:srgbClr val="FF0000"/>
                </a:solidFill>
                <a:latin typeface="+mn-ea"/>
              </a:rPr>
              <a:t>IFRS) </a:t>
            </a:r>
            <a:r>
              <a:rPr lang="zh-TW" altLang="en-US" sz="2800" dirty="0" smtClean="0">
                <a:solidFill>
                  <a:srgbClr val="FF0000"/>
                </a:solidFill>
                <a:latin typeface="+mn-ea"/>
              </a:rPr>
              <a:t>之間相符的程度</a:t>
            </a:r>
            <a:r>
              <a:rPr lang="zh-TW" altLang="en-US" sz="2800" dirty="0" smtClean="0">
                <a:solidFill>
                  <a:schemeClr val="tx2"/>
                </a:solidFill>
                <a:latin typeface="+mn-ea"/>
              </a:rPr>
              <a:t>，並以查核報告的方式，將此結果溝通予有興趣的財務報表使用者。</a:t>
            </a:r>
            <a:endParaRPr lang="zh-TW" altLang="en-US" sz="2800" dirty="0">
              <a:solidFill>
                <a:schemeClr val="tx2"/>
              </a:solidFill>
              <a:latin typeface="+mn-ea"/>
            </a:endParaRPr>
          </a:p>
        </p:txBody>
      </p:sp>
      <p:sp>
        <p:nvSpPr>
          <p:cNvPr id="4" name="日期版面配置區 3"/>
          <p:cNvSpPr>
            <a:spLocks noGrp="1"/>
          </p:cNvSpPr>
          <p:nvPr>
            <p:ph type="dt" sz="half" idx="10"/>
          </p:nvPr>
        </p:nvSpPr>
        <p:spPr/>
        <p:txBody>
          <a:bodyPr/>
          <a:lstStyle/>
          <a:p>
            <a:r>
              <a:rPr lang="en-US" altLang="zh-TW" smtClean="0"/>
              <a:t>© </a:t>
            </a:r>
            <a:r>
              <a:rPr lang="zh-TW" altLang="en-US" smtClean="0"/>
              <a:t>滄海圖書</a:t>
            </a:r>
            <a:endParaRPr lang="en-US" altLang="zh-TW"/>
          </a:p>
        </p:txBody>
      </p:sp>
      <p:sp>
        <p:nvSpPr>
          <p:cNvPr id="5" name="投影片編號版面配置區 4"/>
          <p:cNvSpPr>
            <a:spLocks noGrp="1"/>
          </p:cNvSpPr>
          <p:nvPr>
            <p:ph type="sldNum" sz="quarter" idx="12"/>
          </p:nvPr>
        </p:nvSpPr>
        <p:spPr/>
        <p:txBody>
          <a:bodyPr/>
          <a:lstStyle/>
          <a:p>
            <a:fld id="{51772C0E-AF1A-4059-93E1-6A22C3AD3BB4}" type="slidenum">
              <a:rPr lang="en-US" altLang="zh-TW" smtClean="0"/>
              <a:pPr/>
              <a:t>4</a:t>
            </a:fld>
            <a:endParaRPr lang="en-US" altLang="zh-TW"/>
          </a:p>
        </p:txBody>
      </p:sp>
    </p:spTree>
    <p:extLst>
      <p:ext uri="{BB962C8B-B14F-4D97-AF65-F5344CB8AC3E}">
        <p14:creationId xmlns:p14="http://schemas.microsoft.com/office/powerpoint/2010/main" val="6731203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611560" y="1481328"/>
            <a:ext cx="7848872" cy="4683976"/>
          </a:xfrm>
        </p:spPr>
        <p:style>
          <a:lnRef idx="2">
            <a:schemeClr val="accent1"/>
          </a:lnRef>
          <a:fillRef idx="1">
            <a:schemeClr val="lt1"/>
          </a:fillRef>
          <a:effectRef idx="0">
            <a:schemeClr val="accent1"/>
          </a:effectRef>
          <a:fontRef idx="minor">
            <a:schemeClr val="dk1"/>
          </a:fontRef>
        </p:style>
        <p:txBody>
          <a:bodyPr>
            <a:normAutofit/>
          </a:bodyPr>
          <a:lstStyle/>
          <a:p>
            <a:pPr marL="0" indent="0">
              <a:spcBef>
                <a:spcPts val="1200"/>
              </a:spcBef>
              <a:buFont typeface="Wingdings" pitchFamily="2" charset="2"/>
              <a:buNone/>
              <a:defRPr/>
            </a:pPr>
            <a:r>
              <a:rPr lang="zh-TW" altLang="en-US" sz="2400" b="1" dirty="0" smtClean="0"/>
              <a:t>一、</a:t>
            </a:r>
            <a:r>
              <a:rPr lang="zh-TW" altLang="zh-TW" sz="2400" b="1" dirty="0" smtClean="0"/>
              <a:t>財務報表審計</a:t>
            </a:r>
            <a:r>
              <a:rPr lang="en-US" altLang="zh-TW" sz="2400" b="1" dirty="0" smtClean="0"/>
              <a:t> (Financial Audit)</a:t>
            </a:r>
          </a:p>
          <a:p>
            <a:pPr lvl="1">
              <a:spcBef>
                <a:spcPts val="1200"/>
              </a:spcBef>
              <a:buNone/>
              <a:defRPr/>
            </a:pPr>
            <a:r>
              <a:rPr lang="zh-TW" altLang="en-US" sz="2000" dirty="0" smtClean="0"/>
              <a:t> </a:t>
            </a:r>
            <a:r>
              <a:rPr lang="en-US" altLang="zh-TW" sz="2000" dirty="0" smtClean="0"/>
              <a:t>	</a:t>
            </a:r>
            <a:r>
              <a:rPr lang="zh-TW" altLang="zh-TW" sz="2400" dirty="0" smtClean="0"/>
              <a:t>根據一般公認會計原則對財務狀況變動表、綜合損益表、權益變動表及現金流量表等，在所有重大方面的</a:t>
            </a:r>
            <a:r>
              <a:rPr lang="zh-TW" altLang="zh-TW" sz="2400" u="sng" dirty="0" smtClean="0">
                <a:solidFill>
                  <a:srgbClr val="FF0000"/>
                </a:solidFill>
              </a:rPr>
              <a:t>允當性</a:t>
            </a:r>
            <a:r>
              <a:rPr lang="zh-TW" altLang="zh-TW" sz="2400" dirty="0" smtClean="0"/>
              <a:t>表示意見</a:t>
            </a:r>
            <a:r>
              <a:rPr lang="zh-TW" altLang="en-US" sz="2400" dirty="0" smtClean="0"/>
              <a:t>。</a:t>
            </a:r>
            <a:endParaRPr lang="en-US" altLang="zh-TW" sz="2400" dirty="0" smtClean="0"/>
          </a:p>
          <a:p>
            <a:pPr marL="0" indent="0">
              <a:spcBef>
                <a:spcPts val="1200"/>
              </a:spcBef>
              <a:buFont typeface="Wingdings" pitchFamily="2" charset="2"/>
              <a:buNone/>
              <a:defRPr/>
            </a:pPr>
            <a:r>
              <a:rPr lang="zh-TW" altLang="en-US" sz="2400" b="1" dirty="0" smtClean="0"/>
              <a:t>二、</a:t>
            </a:r>
            <a:r>
              <a:rPr lang="zh-TW" altLang="zh-TW" sz="2400" b="1" dirty="0" smtClean="0"/>
              <a:t>遵行審計</a:t>
            </a:r>
            <a:r>
              <a:rPr lang="en-US" altLang="zh-TW" sz="2400" b="1" dirty="0" smtClean="0"/>
              <a:t> (Compliance Audit)</a:t>
            </a:r>
          </a:p>
          <a:p>
            <a:pPr marL="493776" lvl="2" indent="0">
              <a:spcBef>
                <a:spcPts val="1200"/>
              </a:spcBef>
              <a:buFont typeface="Wingdings" pitchFamily="2" charset="2"/>
              <a:buNone/>
              <a:defRPr/>
            </a:pPr>
            <a:r>
              <a:rPr lang="zh-TW" altLang="zh-TW" sz="2400" dirty="0" smtClean="0"/>
              <a:t>對組織的運作過程進行審查，以確認其</a:t>
            </a:r>
            <a:r>
              <a:rPr lang="zh-TW" altLang="zh-TW" sz="2400" u="sng" dirty="0" smtClean="0">
                <a:solidFill>
                  <a:srgbClr val="FF0000"/>
                </a:solidFill>
              </a:rPr>
              <a:t>遵循</a:t>
            </a:r>
            <a:r>
              <a:rPr lang="zh-TW" altLang="zh-TW" sz="2400" dirty="0" smtClean="0"/>
              <a:t>權</a:t>
            </a:r>
            <a:r>
              <a:rPr lang="zh-TW" altLang="en-US" sz="2400" dirty="0" smtClean="0"/>
              <a:t>責</a:t>
            </a:r>
            <a:r>
              <a:rPr lang="zh-TW" altLang="zh-TW" sz="2400" dirty="0" smtClean="0"/>
              <a:t>機構</a:t>
            </a:r>
            <a:r>
              <a:rPr lang="zh-TW" altLang="en-US" sz="2400" dirty="0" smtClean="0"/>
              <a:t>   </a:t>
            </a:r>
            <a:r>
              <a:rPr lang="zh-TW" altLang="zh-TW" sz="2400" dirty="0" smtClean="0"/>
              <a:t>制定的標準或準則 </a:t>
            </a:r>
            <a:r>
              <a:rPr lang="en-US" altLang="zh-TW" sz="2400" dirty="0" smtClean="0"/>
              <a:t>( </a:t>
            </a:r>
            <a:r>
              <a:rPr lang="zh-TW" altLang="zh-TW" sz="2400" dirty="0" smtClean="0"/>
              <a:t>如某項已頒布的法律或規定 </a:t>
            </a:r>
            <a:r>
              <a:rPr lang="en-US" altLang="zh-TW" sz="2400" dirty="0" smtClean="0"/>
              <a:t>)</a:t>
            </a:r>
            <a:r>
              <a:rPr lang="zh-TW" altLang="zh-TW" sz="2400" dirty="0" smtClean="0"/>
              <a:t>，或特定契約的政策或程序而執行的查核作業。</a:t>
            </a:r>
            <a:endParaRPr lang="en-US" altLang="zh-TW" sz="2400" dirty="0" smtClean="0"/>
          </a:p>
          <a:p>
            <a:pPr>
              <a:defRPr/>
            </a:pPr>
            <a:endParaRPr lang="zh-TW" altLang="en-US" dirty="0"/>
          </a:p>
        </p:txBody>
      </p:sp>
      <p:sp>
        <p:nvSpPr>
          <p:cNvPr id="3" name="投影片編號版面配置區 2"/>
          <p:cNvSpPr>
            <a:spLocks noGrp="1"/>
          </p:cNvSpPr>
          <p:nvPr>
            <p:ph type="sldNum" sz="quarter" idx="12"/>
          </p:nvPr>
        </p:nvSpPr>
        <p:spPr/>
        <p:txBody>
          <a:bodyPr/>
          <a:lstStyle/>
          <a:p>
            <a:fld id="{834B0FCB-CAF2-4C6E-981C-3DB7BA0ED375}" type="slidenum">
              <a:rPr lang="zh-TW" altLang="en-US" smtClean="0"/>
              <a:pPr/>
              <a:t>5</a:t>
            </a:fld>
            <a:endParaRPr lang="zh-TW" altLang="en-US"/>
          </a:p>
        </p:txBody>
      </p:sp>
      <p:sp>
        <p:nvSpPr>
          <p:cNvPr id="4" name="標題 3"/>
          <p:cNvSpPr>
            <a:spLocks noGrp="1"/>
          </p:cNvSpPr>
          <p:nvPr>
            <p:ph type="title"/>
          </p:nvPr>
        </p:nvSpPr>
        <p:spPr/>
        <p:txBody>
          <a:bodyPr/>
          <a:lstStyle/>
          <a:p>
            <a:r>
              <a:rPr lang="zh-TW" altLang="en-US" dirty="0" smtClean="0"/>
              <a:t>審計的類型</a:t>
            </a:r>
            <a:endParaRPr lang="zh-TW"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611560" y="1481328"/>
            <a:ext cx="8075240" cy="4525963"/>
          </a:xfrm>
        </p:spPr>
        <p:style>
          <a:lnRef idx="2">
            <a:schemeClr val="accent1"/>
          </a:lnRef>
          <a:fillRef idx="1">
            <a:schemeClr val="lt1"/>
          </a:fillRef>
          <a:effectRef idx="0">
            <a:schemeClr val="accent1"/>
          </a:effectRef>
          <a:fontRef idx="minor">
            <a:schemeClr val="dk1"/>
          </a:fontRef>
        </p:style>
        <p:txBody>
          <a:bodyPr/>
          <a:lstStyle/>
          <a:p>
            <a:pPr marL="0" indent="0">
              <a:spcBef>
                <a:spcPts val="1200"/>
              </a:spcBef>
              <a:buFont typeface="Wingdings" pitchFamily="2" charset="2"/>
              <a:buNone/>
              <a:defRPr/>
            </a:pPr>
            <a:r>
              <a:rPr lang="zh-TW" altLang="en-US" sz="2400" b="1" dirty="0" smtClean="0">
                <a:latin typeface="+mn-ea"/>
              </a:rPr>
              <a:t>三、</a:t>
            </a:r>
            <a:r>
              <a:rPr lang="zh-TW" altLang="zh-TW" sz="2400" b="1" dirty="0" smtClean="0">
                <a:latin typeface="+mn-ea"/>
              </a:rPr>
              <a:t>作業審計</a:t>
            </a:r>
            <a:r>
              <a:rPr lang="en-US" altLang="zh-TW" sz="2400" b="1" dirty="0" smtClean="0">
                <a:latin typeface="+mn-ea"/>
              </a:rPr>
              <a:t> (Operational Audit) </a:t>
            </a:r>
          </a:p>
          <a:p>
            <a:pPr marL="493776" lvl="2" indent="0">
              <a:spcBef>
                <a:spcPts val="1200"/>
              </a:spcBef>
              <a:buFont typeface="Wingdings" pitchFamily="2" charset="2"/>
              <a:buNone/>
              <a:defRPr/>
            </a:pPr>
            <a:r>
              <a:rPr lang="zh-TW" altLang="zh-TW" sz="2400" dirty="0" smtClean="0">
                <a:latin typeface="+mn-ea"/>
              </a:rPr>
              <a:t>為了衡量組織中特定單位的效率及效果審核其是否</a:t>
            </a:r>
            <a:r>
              <a:rPr lang="zh-TW" altLang="zh-TW" sz="2400" u="sng" dirty="0" smtClean="0">
                <a:solidFill>
                  <a:srgbClr val="FF0000"/>
                </a:solidFill>
                <a:latin typeface="+mn-ea"/>
              </a:rPr>
              <a:t>達成特定目標</a:t>
            </a:r>
            <a:r>
              <a:rPr lang="zh-TW" altLang="zh-TW" sz="2400" dirty="0" smtClean="0">
                <a:latin typeface="+mn-ea"/>
              </a:rPr>
              <a:t>的特殊項目審計。</a:t>
            </a:r>
            <a:endParaRPr lang="en-US" altLang="zh-TW" sz="2400" dirty="0" smtClean="0">
              <a:latin typeface="+mn-ea"/>
            </a:endParaRPr>
          </a:p>
          <a:p>
            <a:pPr marL="0" lvl="2" indent="0">
              <a:spcBef>
                <a:spcPts val="1200"/>
              </a:spcBef>
              <a:buFont typeface="Wingdings" pitchFamily="2" charset="2"/>
              <a:buNone/>
              <a:defRPr/>
            </a:pPr>
            <a:r>
              <a:rPr lang="zh-TW" altLang="en-US" sz="2400" b="1" dirty="0" smtClean="0">
                <a:latin typeface="+mn-ea"/>
              </a:rPr>
              <a:t>四、</a:t>
            </a:r>
            <a:r>
              <a:rPr lang="zh-TW" altLang="zh-TW" sz="2400" b="1" dirty="0" smtClean="0">
                <a:latin typeface="+mn-ea"/>
              </a:rPr>
              <a:t>鑑識審計</a:t>
            </a:r>
            <a:r>
              <a:rPr lang="en-US" altLang="zh-TW" sz="2400" b="1" dirty="0" smtClean="0">
                <a:latin typeface="+mn-ea"/>
              </a:rPr>
              <a:t> (Forensic Audit)</a:t>
            </a:r>
          </a:p>
          <a:p>
            <a:pPr>
              <a:buNone/>
            </a:pPr>
            <a:r>
              <a:rPr lang="zh-TW" altLang="en-US" sz="2400" dirty="0" smtClean="0">
                <a:latin typeface="+mn-ea"/>
              </a:rPr>
              <a:t>    </a:t>
            </a:r>
            <a:r>
              <a:rPr lang="zh-TW" altLang="zh-TW" sz="2400" dirty="0" smtClean="0">
                <a:latin typeface="+mn-ea"/>
              </a:rPr>
              <a:t>鑑識審計係為</a:t>
            </a:r>
            <a:r>
              <a:rPr lang="zh-TW" altLang="zh-TW" sz="2400" u="sng" dirty="0" smtClean="0">
                <a:solidFill>
                  <a:srgbClr val="FF0000"/>
                </a:solidFill>
                <a:latin typeface="+mn-ea"/>
              </a:rPr>
              <a:t>調查舞弊</a:t>
            </a:r>
            <a:r>
              <a:rPr lang="zh-TW" altLang="zh-TW" sz="2400" dirty="0" smtClean="0">
                <a:latin typeface="+mn-ea"/>
              </a:rPr>
              <a:t>而進行的，鑑識審計</a:t>
            </a:r>
            <a:r>
              <a:rPr lang="zh-TW" altLang="en-US" sz="2400" dirty="0" smtClean="0">
                <a:latin typeface="+mn-ea"/>
              </a:rPr>
              <a:t>所蒐集的</a:t>
            </a:r>
            <a:r>
              <a:rPr lang="zh-TW" altLang="zh-TW" sz="2400" dirty="0" smtClean="0">
                <a:latin typeface="+mn-ea"/>
              </a:rPr>
              <a:t>證據</a:t>
            </a:r>
            <a:r>
              <a:rPr lang="zh-TW" altLang="en-US" sz="2400" dirty="0" smtClean="0">
                <a:latin typeface="+mn-ea"/>
              </a:rPr>
              <a:t>用於</a:t>
            </a:r>
            <a:r>
              <a:rPr lang="zh-TW" altLang="zh-TW" sz="2400" dirty="0" smtClean="0">
                <a:latin typeface="+mn-ea"/>
              </a:rPr>
              <a:t>法庭上。因此鑑識審計所</a:t>
            </a:r>
            <a:r>
              <a:rPr lang="zh-TW" altLang="en-US" sz="2400" dirty="0" smtClean="0">
                <a:latin typeface="+mn-ea"/>
              </a:rPr>
              <a:t>蒐</a:t>
            </a:r>
            <a:r>
              <a:rPr lang="zh-TW" altLang="zh-TW" sz="2400" dirty="0" smtClean="0">
                <a:latin typeface="+mn-ea"/>
              </a:rPr>
              <a:t>集尋到之資訊應比簽證功能所</a:t>
            </a:r>
            <a:r>
              <a:rPr lang="zh-TW" altLang="en-US" sz="2400" dirty="0" smtClean="0">
                <a:latin typeface="+mn-ea"/>
              </a:rPr>
              <a:t>蒐</a:t>
            </a:r>
            <a:r>
              <a:rPr lang="zh-TW" altLang="zh-TW" sz="2400" dirty="0" smtClean="0">
                <a:latin typeface="+mn-ea"/>
              </a:rPr>
              <a:t>之證據嚴謹。</a:t>
            </a:r>
            <a:endParaRPr lang="zh-TW" altLang="en-US" sz="2400" dirty="0" smtClean="0">
              <a:latin typeface="+mn-ea"/>
            </a:endParaRPr>
          </a:p>
          <a:p>
            <a:endParaRPr lang="zh-TW" altLang="en-US" dirty="0"/>
          </a:p>
        </p:txBody>
      </p:sp>
      <p:sp>
        <p:nvSpPr>
          <p:cNvPr id="3" name="投影片編號版面配置區 2"/>
          <p:cNvSpPr>
            <a:spLocks noGrp="1"/>
          </p:cNvSpPr>
          <p:nvPr>
            <p:ph type="sldNum" sz="quarter" idx="12"/>
          </p:nvPr>
        </p:nvSpPr>
        <p:spPr/>
        <p:txBody>
          <a:bodyPr/>
          <a:lstStyle/>
          <a:p>
            <a:fld id="{834B0FCB-CAF2-4C6E-981C-3DB7BA0ED375}" type="slidenum">
              <a:rPr lang="zh-TW" altLang="en-US" smtClean="0"/>
              <a:pPr/>
              <a:t>6</a:t>
            </a:fld>
            <a:endParaRPr lang="zh-TW" altLang="en-US"/>
          </a:p>
        </p:txBody>
      </p:sp>
      <p:sp>
        <p:nvSpPr>
          <p:cNvPr id="4" name="標題 3"/>
          <p:cNvSpPr>
            <a:spLocks noGrp="1"/>
          </p:cNvSpPr>
          <p:nvPr>
            <p:ph type="title"/>
          </p:nvPr>
        </p:nvSpPr>
        <p:spPr/>
        <p:txBody>
          <a:bodyPr/>
          <a:lstStyle/>
          <a:p>
            <a:r>
              <a:rPr lang="zh-TW" altLang="en-US" dirty="0" smtClean="0"/>
              <a:t>審計的類型</a:t>
            </a:r>
            <a:endParaRPr lang="zh-TW"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會計師事務所品質管制</a:t>
            </a:r>
            <a:endParaRPr lang="zh-TW" altLang="en-US" dirty="0"/>
          </a:p>
        </p:txBody>
      </p:sp>
      <p:sp>
        <p:nvSpPr>
          <p:cNvPr id="3" name="內容版面配置區 2"/>
          <p:cNvSpPr>
            <a:spLocks noGrp="1"/>
          </p:cNvSpPr>
          <p:nvPr>
            <p:ph idx="1"/>
          </p:nvPr>
        </p:nvSpPr>
        <p:spPr>
          <a:ln w="38100">
            <a:solidFill>
              <a:srgbClr val="92D050"/>
            </a:solidFill>
          </a:ln>
        </p:spPr>
        <p:txBody>
          <a:bodyPr>
            <a:normAutofit/>
          </a:bodyPr>
          <a:lstStyle/>
          <a:p>
            <a:r>
              <a:rPr lang="zh-TW" altLang="en-US" sz="2800" b="1" dirty="0" smtClean="0">
                <a:solidFill>
                  <a:schemeClr val="tx2"/>
                </a:solidFill>
              </a:rPr>
              <a:t>所謂品質管制制度是指會計師事務所為確保其能遵循專業準則，以執行其專業服務所採行的政策及程序。</a:t>
            </a:r>
            <a:endParaRPr lang="en-US" altLang="zh-TW" sz="2800" b="1" dirty="0" smtClean="0">
              <a:solidFill>
                <a:schemeClr val="tx2"/>
              </a:solidFill>
            </a:endParaRPr>
          </a:p>
          <a:p>
            <a:pPr lvl="1"/>
            <a:r>
              <a:rPr lang="zh-TW" altLang="en-US" sz="2800" b="1" dirty="0" smtClean="0">
                <a:solidFill>
                  <a:schemeClr val="tx2"/>
                </a:solidFill>
              </a:rPr>
              <a:t>政策</a:t>
            </a:r>
            <a:r>
              <a:rPr lang="zh-TW" altLang="en-US" sz="2800" dirty="0" smtClean="0"/>
              <a:t>係為達成國內審計準則公報第</a:t>
            </a:r>
            <a:r>
              <a:rPr lang="en-US" altLang="zh-TW" sz="2800" dirty="0" smtClean="0"/>
              <a:t>46 </a:t>
            </a:r>
            <a:r>
              <a:rPr lang="zh-TW" altLang="en-US" sz="2800" dirty="0" smtClean="0"/>
              <a:t>號「會計師事務所之</a:t>
            </a:r>
            <a:r>
              <a:rPr lang="zh-TW" altLang="en-US" sz="2800" dirty="0" smtClean="0">
                <a:solidFill>
                  <a:srgbClr val="FF0000"/>
                </a:solidFill>
              </a:rPr>
              <a:t>品質管制</a:t>
            </a:r>
            <a:r>
              <a:rPr lang="zh-TW" altLang="en-US" sz="2800" dirty="0" smtClean="0"/>
              <a:t>」第</a:t>
            </a:r>
            <a:r>
              <a:rPr lang="en-US" altLang="zh-TW" sz="2800" dirty="0" smtClean="0"/>
              <a:t>5 </a:t>
            </a:r>
            <a:r>
              <a:rPr lang="zh-TW" altLang="en-US" sz="2800" dirty="0" smtClean="0"/>
              <a:t>條所述目標所訂之基本方針</a:t>
            </a:r>
            <a:endParaRPr lang="en-US" altLang="zh-TW" sz="2800" dirty="0" smtClean="0"/>
          </a:p>
          <a:p>
            <a:pPr lvl="1"/>
            <a:r>
              <a:rPr lang="zh-TW" altLang="en-US" sz="2800" b="1" dirty="0" smtClean="0">
                <a:solidFill>
                  <a:schemeClr val="tx2"/>
                </a:solidFill>
              </a:rPr>
              <a:t>程序</a:t>
            </a:r>
            <a:r>
              <a:rPr lang="zh-TW" altLang="en-US" sz="2800" dirty="0" smtClean="0"/>
              <a:t>係為落實政策及追蹤考核其遵循情形所訂之</a:t>
            </a:r>
            <a:r>
              <a:rPr lang="zh-TW" altLang="en-US" sz="2800" dirty="0" smtClean="0">
                <a:solidFill>
                  <a:srgbClr val="FF0000"/>
                </a:solidFill>
              </a:rPr>
              <a:t>具體作法</a:t>
            </a:r>
            <a:endParaRPr lang="zh-TW" altLang="en-US" sz="2800" dirty="0">
              <a:solidFill>
                <a:srgbClr val="FF0000"/>
              </a:solidFill>
            </a:endParaRPr>
          </a:p>
        </p:txBody>
      </p:sp>
      <p:sp>
        <p:nvSpPr>
          <p:cNvPr id="4" name="日期版面配置區 3"/>
          <p:cNvSpPr>
            <a:spLocks noGrp="1"/>
          </p:cNvSpPr>
          <p:nvPr>
            <p:ph type="dt" sz="half" idx="10"/>
          </p:nvPr>
        </p:nvSpPr>
        <p:spPr/>
        <p:txBody>
          <a:bodyPr/>
          <a:lstStyle/>
          <a:p>
            <a:r>
              <a:rPr lang="en-US" altLang="zh-TW" smtClean="0"/>
              <a:t>© </a:t>
            </a:r>
            <a:r>
              <a:rPr lang="zh-TW" altLang="en-US" smtClean="0"/>
              <a:t>滄海圖書</a:t>
            </a:r>
            <a:endParaRPr lang="en-US" altLang="zh-TW"/>
          </a:p>
        </p:txBody>
      </p:sp>
      <p:sp>
        <p:nvSpPr>
          <p:cNvPr id="5" name="投影片編號版面配置區 4"/>
          <p:cNvSpPr>
            <a:spLocks noGrp="1"/>
          </p:cNvSpPr>
          <p:nvPr>
            <p:ph type="sldNum" sz="quarter" idx="12"/>
          </p:nvPr>
        </p:nvSpPr>
        <p:spPr/>
        <p:txBody>
          <a:bodyPr/>
          <a:lstStyle/>
          <a:p>
            <a:fld id="{51772C0E-AF1A-4059-93E1-6A22C3AD3BB4}" type="slidenum">
              <a:rPr lang="en-US" altLang="zh-TW" smtClean="0"/>
              <a:pPr/>
              <a:t>7</a:t>
            </a:fld>
            <a:endParaRPr lang="en-US" altLang="zh-TW"/>
          </a:p>
        </p:txBody>
      </p:sp>
    </p:spTree>
    <p:extLst>
      <p:ext uri="{BB962C8B-B14F-4D97-AF65-F5344CB8AC3E}">
        <p14:creationId xmlns:p14="http://schemas.microsoft.com/office/powerpoint/2010/main" val="25383910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會計師事務所品質管制</a:t>
            </a:r>
            <a:endParaRPr lang="zh-TW" altLang="en-US" dirty="0"/>
          </a:p>
        </p:txBody>
      </p:sp>
      <p:sp>
        <p:nvSpPr>
          <p:cNvPr id="3" name="內容版面配置區 2"/>
          <p:cNvSpPr>
            <a:spLocks noGrp="1"/>
          </p:cNvSpPr>
          <p:nvPr>
            <p:ph idx="1"/>
          </p:nvPr>
        </p:nvSpPr>
        <p:spPr>
          <a:ln w="38100">
            <a:solidFill>
              <a:srgbClr val="92D050"/>
            </a:solidFill>
          </a:ln>
        </p:spPr>
        <p:txBody>
          <a:bodyPr/>
          <a:lstStyle/>
          <a:p>
            <a:r>
              <a:rPr lang="zh-TW" altLang="en-US" sz="2800" b="1" dirty="0" smtClean="0"/>
              <a:t>事務所所建立之品質管制制度應包括處理下列六要素之政策及程序</a:t>
            </a:r>
            <a:r>
              <a:rPr lang="en-US" altLang="zh-TW" sz="2800" dirty="0" smtClean="0"/>
              <a:t>(46.7)</a:t>
            </a:r>
            <a:r>
              <a:rPr lang="zh-TW" altLang="en-US" sz="2800" dirty="0" smtClean="0"/>
              <a:t>：</a:t>
            </a:r>
          </a:p>
          <a:p>
            <a:pPr marL="971550" lvl="1" indent="-514350">
              <a:buFont typeface="+mj-lt"/>
              <a:buAutoNum type="arabicPeriod"/>
            </a:pPr>
            <a:r>
              <a:rPr lang="zh-TW" altLang="en-US" sz="2400" dirty="0" smtClean="0"/>
              <a:t>事務所領導階層對品質管制之責任</a:t>
            </a:r>
            <a:endParaRPr lang="en-US" altLang="zh-TW" sz="2400" dirty="0" smtClean="0"/>
          </a:p>
          <a:p>
            <a:pPr marL="971550" lvl="1" indent="-514350">
              <a:buFont typeface="+mj-lt"/>
              <a:buAutoNum type="arabicPeriod"/>
            </a:pPr>
            <a:r>
              <a:rPr lang="zh-TW" altLang="en-US" sz="2400" dirty="0" smtClean="0"/>
              <a:t>職業道德規範</a:t>
            </a:r>
            <a:endParaRPr lang="en-US" altLang="zh-TW" sz="2400" dirty="0" smtClean="0"/>
          </a:p>
          <a:p>
            <a:pPr marL="971550" lvl="1" indent="-514350">
              <a:buFont typeface="+mj-lt"/>
              <a:buAutoNum type="arabicPeriod"/>
            </a:pPr>
            <a:r>
              <a:rPr lang="zh-TW" altLang="en-US" sz="2400" dirty="0" smtClean="0"/>
              <a:t>案件之承接與續任</a:t>
            </a:r>
            <a:endParaRPr lang="en-US" altLang="zh-TW" sz="2400" dirty="0" smtClean="0"/>
          </a:p>
          <a:p>
            <a:pPr marL="971550" lvl="1" indent="-514350">
              <a:buFont typeface="+mj-lt"/>
              <a:buAutoNum type="arabicPeriod"/>
            </a:pPr>
            <a:r>
              <a:rPr lang="zh-TW" altLang="en-US" sz="2400" dirty="0" smtClean="0"/>
              <a:t>人力資源</a:t>
            </a:r>
            <a:endParaRPr lang="en-US" altLang="zh-TW" sz="2400" dirty="0" smtClean="0"/>
          </a:p>
          <a:p>
            <a:pPr marL="971550" lvl="1" indent="-514350">
              <a:buFont typeface="+mj-lt"/>
              <a:buAutoNum type="arabicPeriod"/>
            </a:pPr>
            <a:r>
              <a:rPr lang="zh-TW" altLang="en-US" sz="2400" dirty="0" smtClean="0"/>
              <a:t>案件之執行</a:t>
            </a:r>
            <a:endParaRPr lang="en-US" altLang="zh-TW" sz="2400" dirty="0" smtClean="0"/>
          </a:p>
          <a:p>
            <a:pPr marL="971550" lvl="1" indent="-514350">
              <a:buFont typeface="+mj-lt"/>
              <a:buAutoNum type="arabicPeriod"/>
            </a:pPr>
            <a:r>
              <a:rPr lang="zh-TW" altLang="en-US" sz="2400" dirty="0" smtClean="0"/>
              <a:t>追蹤考核</a:t>
            </a:r>
            <a:endParaRPr lang="zh-TW" altLang="en-US" sz="2400" dirty="0"/>
          </a:p>
        </p:txBody>
      </p:sp>
      <p:sp>
        <p:nvSpPr>
          <p:cNvPr id="4" name="日期版面配置區 3"/>
          <p:cNvSpPr>
            <a:spLocks noGrp="1"/>
          </p:cNvSpPr>
          <p:nvPr>
            <p:ph type="dt" sz="half" idx="10"/>
          </p:nvPr>
        </p:nvSpPr>
        <p:spPr/>
        <p:txBody>
          <a:bodyPr/>
          <a:lstStyle/>
          <a:p>
            <a:r>
              <a:rPr lang="en-US" altLang="zh-TW" smtClean="0"/>
              <a:t>© </a:t>
            </a:r>
            <a:r>
              <a:rPr lang="zh-TW" altLang="en-US" smtClean="0"/>
              <a:t>滄海圖書</a:t>
            </a:r>
            <a:endParaRPr lang="en-US" altLang="zh-TW"/>
          </a:p>
        </p:txBody>
      </p:sp>
      <p:sp>
        <p:nvSpPr>
          <p:cNvPr id="5" name="投影片編號版面配置區 4"/>
          <p:cNvSpPr>
            <a:spLocks noGrp="1"/>
          </p:cNvSpPr>
          <p:nvPr>
            <p:ph type="sldNum" sz="quarter" idx="12"/>
          </p:nvPr>
        </p:nvSpPr>
        <p:spPr/>
        <p:txBody>
          <a:bodyPr/>
          <a:lstStyle/>
          <a:p>
            <a:fld id="{51772C0E-AF1A-4059-93E1-6A22C3AD3BB4}" type="slidenum">
              <a:rPr lang="en-US" altLang="zh-TW" smtClean="0"/>
              <a:pPr/>
              <a:t>8</a:t>
            </a:fld>
            <a:endParaRPr lang="en-US" altLang="zh-TW"/>
          </a:p>
        </p:txBody>
      </p:sp>
    </p:spTree>
    <p:extLst>
      <p:ext uri="{BB962C8B-B14F-4D97-AF65-F5344CB8AC3E}">
        <p14:creationId xmlns:p14="http://schemas.microsoft.com/office/powerpoint/2010/main" val="38841728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遵循與查核攸關之職業道德規範</a:t>
            </a:r>
            <a:endParaRPr lang="zh-TW" altLang="en-US" dirty="0"/>
          </a:p>
        </p:txBody>
      </p:sp>
      <p:sp>
        <p:nvSpPr>
          <p:cNvPr id="3" name="內容版面配置區 2"/>
          <p:cNvSpPr>
            <a:spLocks noGrp="1"/>
          </p:cNvSpPr>
          <p:nvPr>
            <p:ph idx="1"/>
          </p:nvPr>
        </p:nvSpPr>
        <p:spPr>
          <a:ln w="38100">
            <a:solidFill>
              <a:srgbClr val="92D050"/>
            </a:solidFill>
          </a:ln>
        </p:spPr>
        <p:txBody>
          <a:bodyPr>
            <a:normAutofit/>
          </a:bodyPr>
          <a:lstStyle/>
          <a:p>
            <a:r>
              <a:rPr lang="en-US" altLang="zh-TW" dirty="0" smtClean="0"/>
              <a:t>IFAC </a:t>
            </a:r>
            <a:r>
              <a:rPr lang="zh-TW" altLang="en-US" dirty="0" smtClean="0"/>
              <a:t>所制定之</a:t>
            </a:r>
            <a:r>
              <a:rPr lang="zh-TW" altLang="en-US" dirty="0" smtClean="0">
                <a:solidFill>
                  <a:schemeClr val="tx2"/>
                </a:solidFill>
              </a:rPr>
              <a:t>專業會計人員職業道德規範</a:t>
            </a:r>
            <a:r>
              <a:rPr lang="en-US" altLang="zh-TW" dirty="0" smtClean="0">
                <a:solidFill>
                  <a:schemeClr val="tx2"/>
                </a:solidFill>
              </a:rPr>
              <a:t>(Code of Ethics for Professional Accountants) </a:t>
            </a:r>
            <a:r>
              <a:rPr lang="zh-TW" altLang="en-US" dirty="0" smtClean="0"/>
              <a:t>之觀念性架構，包含三大部分</a:t>
            </a:r>
            <a:endParaRPr lang="en-US" altLang="zh-TW" dirty="0" smtClean="0"/>
          </a:p>
          <a:p>
            <a:pPr lvl="1"/>
            <a:r>
              <a:rPr lang="zh-TW" altLang="en-US" sz="2800" dirty="0" smtClean="0"/>
              <a:t>第一部分訂立職業道德之</a:t>
            </a:r>
            <a:r>
              <a:rPr lang="zh-TW" altLang="en-US" sz="2800" dirty="0" smtClean="0">
                <a:solidFill>
                  <a:srgbClr val="FF0000"/>
                </a:solidFill>
              </a:rPr>
              <a:t>基本原則</a:t>
            </a:r>
            <a:r>
              <a:rPr lang="en-US" altLang="zh-TW" sz="2800" dirty="0" smtClean="0">
                <a:solidFill>
                  <a:schemeClr val="tx2"/>
                </a:solidFill>
              </a:rPr>
              <a:t>(Fundamental Principles)</a:t>
            </a:r>
            <a:r>
              <a:rPr lang="zh-TW" altLang="en-US" sz="2800" dirty="0" smtClean="0"/>
              <a:t>，並提供一套觀念性架構以確保專業會計人員遵循此基本原則；此第一部分適用所有專業會計人員。</a:t>
            </a:r>
            <a:endParaRPr lang="en-US" altLang="zh-TW" sz="2800" dirty="0" smtClean="0"/>
          </a:p>
          <a:p>
            <a:pPr lvl="1"/>
            <a:r>
              <a:rPr lang="zh-TW" altLang="en-US" sz="2800" dirty="0" smtClean="0"/>
              <a:t>第二部分及第三部分則闡述此套觀念性架構</a:t>
            </a:r>
            <a:r>
              <a:rPr lang="zh-TW" altLang="en-US" sz="2800" dirty="0" smtClean="0">
                <a:solidFill>
                  <a:srgbClr val="FF0000"/>
                </a:solidFill>
              </a:rPr>
              <a:t>如何運用</a:t>
            </a:r>
            <a:r>
              <a:rPr lang="zh-TW" altLang="en-US" sz="2800" dirty="0" smtClean="0"/>
              <a:t>在會計人員所可能遭遇的各種情況</a:t>
            </a:r>
            <a:endParaRPr lang="zh-TW" altLang="en-US" sz="2800" dirty="0"/>
          </a:p>
        </p:txBody>
      </p:sp>
      <p:sp>
        <p:nvSpPr>
          <p:cNvPr id="4" name="日期版面配置區 3"/>
          <p:cNvSpPr>
            <a:spLocks noGrp="1"/>
          </p:cNvSpPr>
          <p:nvPr>
            <p:ph type="dt" sz="half" idx="10"/>
          </p:nvPr>
        </p:nvSpPr>
        <p:spPr/>
        <p:txBody>
          <a:bodyPr/>
          <a:lstStyle/>
          <a:p>
            <a:r>
              <a:rPr lang="en-US" altLang="zh-TW" smtClean="0"/>
              <a:t>© </a:t>
            </a:r>
            <a:r>
              <a:rPr lang="zh-TW" altLang="en-US" smtClean="0"/>
              <a:t>滄海圖書</a:t>
            </a:r>
            <a:endParaRPr lang="en-US" altLang="zh-TW"/>
          </a:p>
        </p:txBody>
      </p:sp>
      <p:sp>
        <p:nvSpPr>
          <p:cNvPr id="5" name="投影片編號版面配置區 4"/>
          <p:cNvSpPr>
            <a:spLocks noGrp="1"/>
          </p:cNvSpPr>
          <p:nvPr>
            <p:ph type="sldNum" sz="quarter" idx="12"/>
          </p:nvPr>
        </p:nvSpPr>
        <p:spPr/>
        <p:txBody>
          <a:bodyPr/>
          <a:lstStyle/>
          <a:p>
            <a:fld id="{51772C0E-AF1A-4059-93E1-6A22C3AD3BB4}" type="slidenum">
              <a:rPr lang="en-US" altLang="zh-TW" smtClean="0"/>
              <a:pPr/>
              <a:t>9</a:t>
            </a:fld>
            <a:endParaRPr lang="en-US" altLang="zh-TW"/>
          </a:p>
        </p:txBody>
      </p:sp>
    </p:spTree>
    <p:extLst>
      <p:ext uri="{BB962C8B-B14F-4D97-AF65-F5344CB8AC3E}">
        <p14:creationId xmlns:p14="http://schemas.microsoft.com/office/powerpoint/2010/main" val="33724201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匯合">
  <a:themeElements>
    <a:clrScheme name="地鐵">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匯合">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匯合">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263</TotalTime>
  <Words>3022</Words>
  <Application>Microsoft Office PowerPoint</Application>
  <PresentationFormat>如螢幕大小 (4:3)</PresentationFormat>
  <Paragraphs>267</Paragraphs>
  <Slides>33</Slides>
  <Notes>0</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33</vt:i4>
      </vt:variant>
    </vt:vector>
  </HeadingPairs>
  <TitlesOfParts>
    <vt:vector size="43" baseType="lpstr">
      <vt:lpstr>Arial Unicode MS</vt:lpstr>
      <vt:lpstr>微軟正黑體</vt:lpstr>
      <vt:lpstr>新細明體</vt:lpstr>
      <vt:lpstr>Calibri</vt:lpstr>
      <vt:lpstr>Lucida Sans Unicode</vt:lpstr>
      <vt:lpstr>Verdana</vt:lpstr>
      <vt:lpstr>Wingdings</vt:lpstr>
      <vt:lpstr>Wingdings 2</vt:lpstr>
      <vt:lpstr>Wingdings 3</vt:lpstr>
      <vt:lpstr>匯合</vt:lpstr>
      <vt:lpstr>        審計學</vt:lpstr>
      <vt:lpstr>會計師提供服務的種類</vt:lpstr>
      <vt:lpstr>其他非審計服務</vt:lpstr>
      <vt:lpstr>審計的定義</vt:lpstr>
      <vt:lpstr>審計的類型</vt:lpstr>
      <vt:lpstr>審計的類型</vt:lpstr>
      <vt:lpstr>會計師事務所品質管制</vt:lpstr>
      <vt:lpstr>會計師事務所品質管制</vt:lpstr>
      <vt:lpstr>遵循與查核攸關之職業道德規範</vt:lpstr>
      <vt:lpstr>遵循與查核攸關之職業道德規範</vt:lpstr>
      <vt:lpstr>我國會計師職業道德規範</vt:lpstr>
      <vt:lpstr>我國會計師職業道德規範</vt:lpstr>
      <vt:lpstr>我國會計師職業道德規範</vt:lpstr>
      <vt:lpstr>我國會計師職業道德規範   </vt:lpstr>
      <vt:lpstr>我國會計師職業道德規範   </vt:lpstr>
      <vt:lpstr>我國會計師職業道德規範   </vt:lpstr>
      <vt:lpstr>我國會計師職業道德規範   </vt:lpstr>
      <vt:lpstr>廣告、宣傳及業務延攬</vt:lpstr>
      <vt:lpstr>專業知識技能</vt:lpstr>
      <vt:lpstr>保密</vt:lpstr>
      <vt:lpstr>接任他會計師查核案件</vt:lpstr>
      <vt:lpstr>酬金與佣金</vt:lpstr>
      <vt:lpstr>應客戶要求保管錢財</vt:lpstr>
      <vt:lpstr>在委託人商品或服務之廣告宣傳中公開認證</vt:lpstr>
      <vt:lpstr>正直、公正客觀及獨立性</vt:lpstr>
      <vt:lpstr>正直、公正客觀及獨立性</vt:lpstr>
      <vt:lpstr>正直、公正客觀及獨立性</vt:lpstr>
      <vt:lpstr>正直、公正客觀及獨立性</vt:lpstr>
      <vt:lpstr>正直、公正客觀及獨立性</vt:lpstr>
      <vt:lpstr>正直、公正客觀及獨立性</vt:lpstr>
      <vt:lpstr>正直、公正客觀及獨立性</vt:lpstr>
      <vt:lpstr>作業一說明</vt:lpstr>
      <vt:lpstr>作業一範例</vt:lpstr>
    </vt:vector>
  </TitlesOfParts>
  <Company>KPMG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jyeh1</dc:creator>
  <cp:lastModifiedBy>葉素芬</cp:lastModifiedBy>
  <cp:revision>51</cp:revision>
  <dcterms:created xsi:type="dcterms:W3CDTF">2015-07-29T02:11:22Z</dcterms:created>
  <dcterms:modified xsi:type="dcterms:W3CDTF">2015-09-13T12:34:39Z</dcterms:modified>
</cp:coreProperties>
</file>