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1"/>
  </p:notesMasterIdLst>
  <p:sldIdLst>
    <p:sldId id="256" r:id="rId2"/>
    <p:sldId id="257" r:id="rId3"/>
    <p:sldId id="265" r:id="rId4"/>
    <p:sldId id="258" r:id="rId5"/>
    <p:sldId id="259" r:id="rId6"/>
    <p:sldId id="266" r:id="rId7"/>
    <p:sldId id="260" r:id="rId8"/>
    <p:sldId id="264" r:id="rId9"/>
    <p:sldId id="262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E5977-0ED7-4542-8881-7D223205B0D2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8876B-1294-4B5C-A6FB-7FA7A4821C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02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8876B-1294-4B5C-A6FB-7FA7A4821C1D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171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B3AC4F0-57A8-4CC1-AF48-8A4153F8E246}" type="datetimeFigureOut">
              <a:rPr lang="zh-TW" altLang="en-US" smtClean="0"/>
              <a:t>2014/5/8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403FDD6-DE9C-4311-A47F-69819BFE98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zwbk.org/MyLemmaInter.aspx?zh=zh-tw&amp;title=%e5%8f%b2%e4%b8%b9%e7%a6%8f%e5%a4%a7%e5%ad%b8" TargetMode="External"/><Relationship Id="rId3" Type="http://schemas.openxmlformats.org/officeDocument/2006/relationships/hyperlink" Target="http://www.zwbk.org/MyLemmaShow.aspx?zh=zh-tw&amp;lid=2014" TargetMode="External"/><Relationship Id="rId7" Type="http://schemas.openxmlformats.org/officeDocument/2006/relationships/hyperlink" Target="http://www.zwbk.org/MyLemmaShow.aspx?zh=zh-tw&amp;lid=137102" TargetMode="External"/><Relationship Id="rId12" Type="http://schemas.openxmlformats.org/officeDocument/2006/relationships/image" Target="../media/image3.jpeg"/><Relationship Id="rId2" Type="http://schemas.openxmlformats.org/officeDocument/2006/relationships/hyperlink" Target="http://www.zwbk.org/MyLemmaShow.aspx?zh=zh-tw&amp;lid=319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zwbk.org/MyLemmaShow.aspx?zh=zh-tw&amp;lid=593" TargetMode="External"/><Relationship Id="rId11" Type="http://schemas.openxmlformats.org/officeDocument/2006/relationships/hyperlink" Target="http://www.zwbk.org/MyLemmaShow.aspx?zh=zh-tw&amp;lid=7922" TargetMode="External"/><Relationship Id="rId5" Type="http://schemas.openxmlformats.org/officeDocument/2006/relationships/hyperlink" Target="http://www.zwbk.org/MyLemmaShow.aspx?zh=zh-tw&amp;lid=1580" TargetMode="External"/><Relationship Id="rId10" Type="http://schemas.openxmlformats.org/officeDocument/2006/relationships/hyperlink" Target="http://www.zwbk.org/MyLemmaInter.aspx?zh=zh-tw&amp;title=%e6%9f%a5%e7%90%86%e6%96%af%e5%a4%a7%e5%ad%b8" TargetMode="External"/><Relationship Id="rId4" Type="http://schemas.openxmlformats.org/officeDocument/2006/relationships/hyperlink" Target="http://www.zwbk.org/MyLemmaShow.aspx?zh=zh-tw&amp;lid=824" TargetMode="External"/><Relationship Id="rId9" Type="http://schemas.openxmlformats.org/officeDocument/2006/relationships/hyperlink" Target="http://www.zwbk.org/MyLemmaShow.aspx?zh=zh-tw&amp;lid=54087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aike.baidu.com/view/142197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iki/%E4%BC%8A%E5%8B%A2%E7%89%A9%E8%AA%9E" TargetMode="External"/><Relationship Id="rId3" Type="http://schemas.openxmlformats.org/officeDocument/2006/relationships/hyperlink" Target="http://baike.baidu.com/view/21834.htm" TargetMode="External"/><Relationship Id="rId7" Type="http://schemas.openxmlformats.org/officeDocument/2006/relationships/hyperlink" Target="http://zh.wikipedia.org/wiki/%E5%92%8C%E6%B3%89%E5%BC%8F%E9%83%A8%E6%97%A5%E8%A8%98" TargetMode="External"/><Relationship Id="rId2" Type="http://schemas.openxmlformats.org/officeDocument/2006/relationships/hyperlink" Target="http://baike.baidu.com/view/8434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%E6%9E%95%E8%8D%89%E5%AD%90" TargetMode="External"/><Relationship Id="rId5" Type="http://schemas.openxmlformats.org/officeDocument/2006/relationships/hyperlink" Target="http://baike.baidu.com/view/615461.htm" TargetMode="External"/><Relationship Id="rId10" Type="http://schemas.openxmlformats.org/officeDocument/2006/relationships/hyperlink" Target="http://zh.wikipedia.org/wiki/%E6%A8%8B%E5%8F%A3%E4%B8%80%E5%8F%B6" TargetMode="External"/><Relationship Id="rId4" Type="http://schemas.openxmlformats.org/officeDocument/2006/relationships/hyperlink" Target="http://baike.baidu.com/view/204341.htm" TargetMode="External"/><Relationship Id="rId9" Type="http://schemas.openxmlformats.org/officeDocument/2006/relationships/hyperlink" Target="http://zh.wikipedia.org/wiki/%E6%BA%90%E6%B0%8F%E7%89%A9%E8%AA%9E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iki/%E4%BD%9C%E5%93%81" TargetMode="External"/><Relationship Id="rId13" Type="http://schemas.openxmlformats.org/officeDocument/2006/relationships/hyperlink" Target="http://zh.wikipedia.org/w/index.php?title=%E5%9B%9E%E9%A6%96&amp;action=edit&amp;redlink=1" TargetMode="External"/><Relationship Id="rId18" Type="http://schemas.openxmlformats.org/officeDocument/2006/relationships/hyperlink" Target="http://zh.wikipedia.org/w/index.php?title=%E5%8D%83%E8%BC%89%E9%9B%A3%E9%80%A2%E7%AB%9F%E9%80%A2&amp;action=edit&amp;redlink=1" TargetMode="External"/><Relationship Id="rId3" Type="http://schemas.openxmlformats.org/officeDocument/2006/relationships/hyperlink" Target="http://zh.wikipedia.org/w/index.php?title=%E4%BA%AC%E9%83%BD%E4%B8%80%E5%B9%B4&amp;action=edit&amp;redlink=1" TargetMode="External"/><Relationship Id="rId7" Type="http://schemas.openxmlformats.org/officeDocument/2006/relationships/hyperlink" Target="http://zh.wikipedia.org/w/index.php?title=%E4%BA%A4%E8%AB%87&amp;action=edit&amp;redlink=1" TargetMode="External"/><Relationship Id="rId12" Type="http://schemas.openxmlformats.org/officeDocument/2006/relationships/hyperlink" Target="http://zh.wikipedia.org/w/index.php?title=%E6%9E%97%E6%96%87%E6%9C%88%E7%B2%BE%E9%81%B8%E8%BC%AF&amp;action=edit&amp;redlink=1" TargetMode="External"/><Relationship Id="rId17" Type="http://schemas.openxmlformats.org/officeDocument/2006/relationships/hyperlink" Target="http://zh.wikipedia.org/w/index.php?title=%E6%9C%89%E9%B9%BF%E6%96%87%E5%8C%96&amp;action=edit&amp;redlink=1" TargetMode="External"/><Relationship Id="rId2" Type="http://schemas.openxmlformats.org/officeDocument/2006/relationships/hyperlink" Target="http://zh.wikipedia.org/w/index.php?title=%E6%96%BD%E5%B7%A5%E4%BC%B0%E5%83%B9&amp;action=edit&amp;redlink=1" TargetMode="External"/><Relationship Id="rId16" Type="http://schemas.openxmlformats.org/officeDocument/2006/relationships/hyperlink" Target="http://zh.wikipedia.org/w/index.php?title=%E8%92%99%E5%A8%9C%E9%BA%97%E8%8E%8E%E5%BE%AE%E7%AC%91%E7%9A%84%E5%98%B4%E8%A7%92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/index.php?title=%E5%8D%88%E5%BE%8C%E6%9B%B8%E6%88%BF&amp;action=edit&amp;redlink=1" TargetMode="External"/><Relationship Id="rId11" Type="http://schemas.openxmlformats.org/officeDocument/2006/relationships/hyperlink" Target="http://zh.wikipedia.org/w/index.php?title=%E9%A3%B2%E8%86%B3%E6%9C%AD%E8%A8%98&amp;action=edit&amp;redlink=1" TargetMode="External"/><Relationship Id="rId5" Type="http://schemas.openxmlformats.org/officeDocument/2006/relationships/hyperlink" Target="http://zh.wikipedia.org/w/index.php?title=%E9%81%99%E9%81%A0&amp;action=edit&amp;redlink=1" TargetMode="External"/><Relationship Id="rId15" Type="http://schemas.openxmlformats.org/officeDocument/2006/relationships/hyperlink" Target="http://zh.wikipedia.org/w/index.php?title=%E5%AF%AB%E6%88%91%E7%9A%84%E6%9B%B8&amp;action=edit&amp;redlink=1" TargetMode="External"/><Relationship Id="rId10" Type="http://schemas.openxmlformats.org/officeDocument/2006/relationships/hyperlink" Target="http://zh.wikipedia.org/w/index.php?title=%E9%A3%B2%E9%85%92%E5%8F%8A%E8%88%87%E9%A3%B2%E9%85%92%E7%9B%B8%E9%97%9C%E7%9A%84%E8%A8%98%E6%86%B6&amp;action=edit&amp;redlink=1" TargetMode="External"/><Relationship Id="rId4" Type="http://schemas.openxmlformats.org/officeDocument/2006/relationships/hyperlink" Target="http://zh.wikipedia.org/w/index.php?title=%E8%AE%80%E4%B8%AD%E6%96%87%E7%B3%BB%E7%9A%84%E4%BA%BA&amp;action=edit&amp;redlink=1" TargetMode="External"/><Relationship Id="rId9" Type="http://schemas.openxmlformats.org/officeDocument/2006/relationships/hyperlink" Target="http://zh.wikipedia.org/w/index.php?title=%E6%93%AC%E5%8F%A4&amp;action=edit&amp;redlink=1" TargetMode="External"/><Relationship Id="rId14" Type="http://schemas.openxmlformats.org/officeDocument/2006/relationships/hyperlink" Target="http://zh.wikipedia.org/w/index.php?title=%E4%BA%BA%E7%89%A9%E9%80%9F%E5%AF%AB&amp;action=edit&amp;redlink=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oks.com.tw/web/sys_puballb/books/?pubid=hungfa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Fa9DwVV06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b="1" dirty="0" smtClean="0"/>
              <a:t>林文月的作品與生平</a:t>
            </a:r>
            <a:endParaRPr lang="zh-TW" altLang="en-US" sz="5400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3284984"/>
            <a:ext cx="6400800" cy="2664296"/>
          </a:xfrm>
        </p:spPr>
        <p:txBody>
          <a:bodyPr>
            <a:normAutofit/>
          </a:bodyPr>
          <a:lstStyle/>
          <a:p>
            <a:r>
              <a:rPr lang="zh-TW" altLang="en-US" sz="2800" b="1" dirty="0" smtClean="0">
                <a:solidFill>
                  <a:schemeClr val="tx1"/>
                </a:solidFill>
              </a:rPr>
              <a:t>組長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: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張書彥 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4A239001</a:t>
            </a:r>
          </a:p>
          <a:p>
            <a:r>
              <a:rPr lang="zh-TW" altLang="en-US" sz="2800" b="1" dirty="0" smtClean="0">
                <a:solidFill>
                  <a:schemeClr val="tx1"/>
                </a:solidFill>
              </a:rPr>
              <a:t>組員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:</a:t>
            </a:r>
            <a:r>
              <a:rPr lang="zh-TW" altLang="en-US" sz="2800" b="1" dirty="0">
                <a:solidFill>
                  <a:schemeClr val="tx1"/>
                </a:solidFill>
              </a:rPr>
              <a:t>羅友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均 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4A239019</a:t>
            </a:r>
          </a:p>
          <a:p>
            <a:r>
              <a:rPr lang="zh-TW" altLang="en-US" sz="2800" b="1" dirty="0">
                <a:solidFill>
                  <a:schemeClr val="tx1"/>
                </a:solidFill>
              </a:rPr>
              <a:t>         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 陳建</a:t>
            </a:r>
            <a:r>
              <a:rPr lang="zh-TW" altLang="en-US" sz="2800" b="1" dirty="0">
                <a:solidFill>
                  <a:schemeClr val="tx1"/>
                </a:solidFill>
              </a:rPr>
              <a:t>智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 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4A239039</a:t>
            </a:r>
          </a:p>
          <a:p>
            <a:r>
              <a:rPr lang="zh-TW" altLang="en-US" sz="2800" b="1" dirty="0" smtClean="0">
                <a:solidFill>
                  <a:schemeClr val="tx1"/>
                </a:solidFill>
              </a:rPr>
              <a:t>          王仁豊 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4A239036</a:t>
            </a:r>
            <a:endParaRPr lang="zh-TW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996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林文月生平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台灣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彰化縣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人，出生於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上海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日本租界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5"/>
              </a:rPr>
              <a:t>      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5"/>
              </a:rPr>
              <a:t>台灣大學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中國文學系、研究所畢業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曾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任台灣大學中文系講師、副教授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6"/>
              </a:rPr>
              <a:t>      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6"/>
              </a:rPr>
              <a:t>美國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7"/>
              </a:rPr>
              <a:t>華盛頓大學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中文系客座教授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8"/>
              </a:rPr>
              <a:t>     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8"/>
              </a:rPr>
              <a:t>史丹福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8"/>
              </a:rPr>
              <a:t>大學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客座教授、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9"/>
              </a:rPr>
              <a:t>捷克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10"/>
              </a:rPr>
              <a:t>查理斯大學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客座教授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身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兼研究者、文學創作者、翻譯者三種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身分，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並且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於這三個領域中都交出亮麗的成績單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著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京都一年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》《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午後書房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》《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飲食膳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記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等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散文集，譯有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源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氏物語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》《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和泉式部日記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11"/>
              </a:rPr>
              <a:t>     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11"/>
              </a:rPr>
              <a:t> 日本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古典名著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6" name="Picture 2" descr="C:\Users\user\Desktop\大正妹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556792"/>
            <a:ext cx="36671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109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0000" lnSpcReduction="20000"/>
          </a:bodyPr>
          <a:lstStyle/>
          <a:p>
            <a:r>
              <a:rPr lang="en-US" altLang="zh-TW" dirty="0"/>
              <a:t>1946</a:t>
            </a:r>
            <a:r>
              <a:rPr lang="zh-TW" altLang="en-US" dirty="0"/>
              <a:t>年自上海返台居住，並開始華語的學習。</a:t>
            </a:r>
            <a:r>
              <a:rPr lang="en-US" altLang="zh-TW" dirty="0"/>
              <a:t>1952</a:t>
            </a:r>
            <a:r>
              <a:rPr lang="zh-TW" altLang="en-US" dirty="0"/>
              <a:t>年進入影響她一生，也是她奉獻一生心血的台大中文系。在這段期間，林文月不僅碰到影響她極深的恩師台靜農，也開始陸續在夏濟安先生主編的</a:t>
            </a:r>
            <a:r>
              <a:rPr lang="en-US" altLang="zh-TW" dirty="0"/>
              <a:t>《</a:t>
            </a:r>
            <a:r>
              <a:rPr lang="zh-TW" altLang="en-US" dirty="0"/>
              <a:t>文學雜志</a:t>
            </a:r>
            <a:r>
              <a:rPr lang="en-US" altLang="zh-TW" dirty="0"/>
              <a:t>》</a:t>
            </a:r>
            <a:r>
              <a:rPr lang="zh-TW" altLang="en-US" dirty="0"/>
              <a:t>上發表有關中國古典文學的論文，由於見解獨到而文筆清麗，甚受歡迎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/>
              <a:t>1969 37</a:t>
            </a:r>
            <a:r>
              <a:rPr lang="zh-TW" altLang="en-US" dirty="0"/>
              <a:t>歲獲“國科會”資助赴日</a:t>
            </a:r>
            <a:r>
              <a:rPr lang="zh-TW" altLang="en-US" dirty="0" smtClean="0"/>
              <a:t>，任</a:t>
            </a:r>
            <a:r>
              <a:rPr lang="zh-TW" altLang="en-US" dirty="0">
                <a:hlinkClick r:id="rId2"/>
              </a:rPr>
              <a:t>京都大學</a:t>
            </a:r>
            <a:r>
              <a:rPr lang="zh-TW" altLang="en-US" dirty="0"/>
              <a:t>人文科學研究所「研修員」一年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en-US" altLang="zh-TW" dirty="0"/>
              <a:t>1972</a:t>
            </a:r>
            <a:r>
              <a:rPr lang="zh-TW" altLang="en-US" dirty="0"/>
              <a:t>年時，開始在</a:t>
            </a:r>
            <a:r>
              <a:rPr lang="en-US" altLang="zh-TW" dirty="0"/>
              <a:t>《</a:t>
            </a:r>
            <a:r>
              <a:rPr lang="zh-TW" altLang="en-US" dirty="0"/>
              <a:t>中外文學</a:t>
            </a:r>
            <a:r>
              <a:rPr lang="en-US" altLang="zh-TW" dirty="0"/>
              <a:t>》</a:t>
            </a:r>
            <a:r>
              <a:rPr lang="zh-TW" altLang="en-US" dirty="0"/>
              <a:t>翻譯日本名著</a:t>
            </a:r>
            <a:r>
              <a:rPr lang="en-US" altLang="zh-TW" dirty="0"/>
              <a:t>《</a:t>
            </a:r>
            <a:r>
              <a:rPr lang="zh-TW" altLang="en-US" dirty="0"/>
              <a:t>源氏物語</a:t>
            </a:r>
            <a:r>
              <a:rPr lang="en-US" altLang="zh-TW" dirty="0"/>
              <a:t>》</a:t>
            </a:r>
            <a:r>
              <a:rPr lang="zh-TW" altLang="en-US" dirty="0"/>
              <a:t>，費時五年半而譯竟。後來經過林文月逐次的修改，終成目前華語翻譯</a:t>
            </a:r>
            <a:r>
              <a:rPr lang="en-US" altLang="zh-TW" dirty="0"/>
              <a:t>《</a:t>
            </a:r>
            <a:r>
              <a:rPr lang="zh-TW" altLang="en-US" dirty="0"/>
              <a:t>源氏物語</a:t>
            </a:r>
            <a:r>
              <a:rPr lang="en-US" altLang="zh-TW" dirty="0"/>
              <a:t>》</a:t>
            </a:r>
            <a:r>
              <a:rPr lang="zh-TW" altLang="en-US" dirty="0"/>
              <a:t>最優秀的版本。柯慶明教授認爲林文月翻譯</a:t>
            </a:r>
            <a:r>
              <a:rPr lang="en-US" altLang="zh-TW" dirty="0"/>
              <a:t>《</a:t>
            </a:r>
            <a:r>
              <a:rPr lang="zh-TW" altLang="en-US" dirty="0"/>
              <a:t>源氏物語</a:t>
            </a:r>
            <a:r>
              <a:rPr lang="en-US" altLang="zh-TW" dirty="0"/>
              <a:t>》</a:t>
            </a:r>
            <a:r>
              <a:rPr lang="zh-TW" altLang="en-US" dirty="0"/>
              <a:t>的成功主要的因素在於：“林教授以豐富的學識，女性的細膩，典麗的文筆，對紫式部娓娓道來的敘事，作了傳神的中譯，並且詳加注釋與解說，俾便讀者深入了解。對書中七九五首的和歌，亦創出三句式楚騷體的特殊詩型，一一巧妙譯出，更添譯作風韻。初譯版與修訂版的封面，皆由其夫婿郭豫倫先生，利用台靜農先生的題字，根據內容精心設計，亦是文壇佳話。”</a:t>
            </a:r>
            <a:r>
              <a:rPr lang="en-US" altLang="zh-TW" dirty="0"/>
              <a:t>1993</a:t>
            </a:r>
            <a:r>
              <a:rPr lang="zh-TW" altLang="en-US" dirty="0"/>
              <a:t>年自台大中文系退休，除穫聘爲台灣大學中文系榮譽教授外，更擔任美國加州史丹福大學客座教授，繼續在學術上奉獻。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6328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學術創作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zh-TW" altLang="en-US" sz="4900" dirty="0" smtClean="0"/>
              <a:t>　　林文月的散文創作，從七○年代迄今已跨越了三十五個年頭。她出版了十冊散文集，至今仍持續創作。她同時從事學術研究、翻譯及散文創作，三種文筆都同樣是「持續的認真」。她的散文風格受到文學活動、文化背景影響，從三十餘歲時的華美典麗到六十歲之後的深沉蘊藉，不斷轉變和創新。林文月散文藝術風格的傳承與新變，值得詳細論述。</a:t>
            </a:r>
          </a:p>
          <a:p>
            <a:endParaRPr lang="zh-TW" altLang="en-US" sz="4900" dirty="0" smtClean="0"/>
          </a:p>
          <a:p>
            <a:r>
              <a:rPr lang="en-US" altLang="zh-TW" sz="4000" dirty="0"/>
              <a:t>1966 34</a:t>
            </a:r>
            <a:r>
              <a:rPr lang="zh-TW" altLang="en-US" sz="4000" dirty="0"/>
              <a:t>歲出版學術論著</a:t>
            </a:r>
            <a:r>
              <a:rPr lang="en-US" altLang="zh-TW" sz="4000" dirty="0"/>
              <a:t>《</a:t>
            </a:r>
            <a:r>
              <a:rPr lang="zh-TW" altLang="en-US" sz="4000" dirty="0"/>
              <a:t>謝靈運及其詩</a:t>
            </a:r>
            <a:r>
              <a:rPr lang="en-US" altLang="zh-TW" sz="4000" dirty="0"/>
              <a:t>》</a:t>
            </a:r>
            <a:r>
              <a:rPr lang="zh-TW" altLang="en-US" sz="4000" dirty="0"/>
              <a:t>（台大文學院）。</a:t>
            </a:r>
          </a:p>
          <a:p>
            <a:r>
              <a:rPr lang="en-US" altLang="zh-TW" sz="4000" dirty="0"/>
              <a:t>1967 35</a:t>
            </a:r>
            <a:r>
              <a:rPr lang="zh-TW" altLang="en-US" sz="4000" dirty="0"/>
              <a:t>歲出版學術論著</a:t>
            </a:r>
            <a:r>
              <a:rPr lang="en-US" altLang="zh-TW" sz="4000" dirty="0"/>
              <a:t>《</a:t>
            </a:r>
            <a:r>
              <a:rPr lang="zh-TW" altLang="en-US" sz="4000" dirty="0"/>
              <a:t>澄輝集</a:t>
            </a:r>
            <a:r>
              <a:rPr lang="en-US" altLang="zh-TW" sz="4000" dirty="0"/>
              <a:t>》</a:t>
            </a:r>
            <a:r>
              <a:rPr lang="zh-TW" altLang="en-US" sz="4000" dirty="0"/>
              <a:t>（文星出版社）。</a:t>
            </a:r>
          </a:p>
          <a:p>
            <a:r>
              <a:rPr lang="en-US" altLang="zh-TW" sz="4000" dirty="0"/>
              <a:t>1976 44</a:t>
            </a:r>
            <a:r>
              <a:rPr lang="zh-TW" altLang="en-US" sz="4000" dirty="0"/>
              <a:t>歲出版學術論著</a:t>
            </a:r>
            <a:r>
              <a:rPr lang="en-US" altLang="zh-TW" sz="4000" dirty="0"/>
              <a:t>《</a:t>
            </a:r>
            <a:r>
              <a:rPr lang="zh-TW" altLang="en-US" sz="4000" dirty="0"/>
              <a:t>山水與古典</a:t>
            </a:r>
            <a:r>
              <a:rPr lang="en-US" altLang="zh-TW" sz="4000" dirty="0"/>
              <a:t>》</a:t>
            </a:r>
            <a:r>
              <a:rPr lang="zh-TW" altLang="en-US" sz="4000" dirty="0"/>
              <a:t>（純文學出版社）。</a:t>
            </a:r>
            <a:r>
              <a:rPr lang="zh-TW" altLang="en-US" sz="4900" dirty="0" smtClean="0"/>
              <a:t>　　</a:t>
            </a: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487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 smtClean="0"/>
              <a:t>翻</a:t>
            </a:r>
            <a:r>
              <a:rPr lang="zh-TW" altLang="en-US" b="1" dirty="0" smtClean="0"/>
              <a:t>譯之作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/>
              <a:t>1960 28</a:t>
            </a:r>
            <a:r>
              <a:rPr lang="zh-TW" altLang="en-US" sz="2000" dirty="0"/>
              <a:t>歲</a:t>
            </a:r>
            <a:r>
              <a:rPr lang="zh-TW" altLang="en-US" sz="2000" dirty="0" smtClean="0"/>
              <a:t>至</a:t>
            </a:r>
            <a:r>
              <a:rPr lang="en-US" altLang="zh-TW" sz="2000" dirty="0" smtClean="0"/>
              <a:t>1966</a:t>
            </a:r>
            <a:r>
              <a:rPr lang="zh-TW" altLang="en-US" sz="2000" dirty="0" smtClean="0"/>
              <a:t>年間</a:t>
            </a:r>
            <a:r>
              <a:rPr lang="zh-TW" altLang="en-US" sz="2000" dirty="0"/>
              <a:t>，編譯</a:t>
            </a:r>
            <a:r>
              <a:rPr lang="en-US" altLang="zh-TW" sz="2000" dirty="0"/>
              <a:t>《</a:t>
            </a:r>
            <a:r>
              <a:rPr lang="zh-TW" altLang="en-US" sz="2000" dirty="0">
                <a:hlinkClick r:id="rId2"/>
              </a:rPr>
              <a:t>聖女貞德</a:t>
            </a:r>
            <a:r>
              <a:rPr lang="en-US" altLang="zh-TW" sz="2000" dirty="0"/>
              <a:t>》</a:t>
            </a:r>
            <a:r>
              <a:rPr lang="zh-TW" altLang="en-US" sz="2000" dirty="0"/>
              <a:t>、</a:t>
            </a:r>
            <a:r>
              <a:rPr lang="en-US" altLang="zh-TW" sz="2000" dirty="0"/>
              <a:t>《</a:t>
            </a:r>
            <a:r>
              <a:rPr lang="zh-TW" altLang="en-US" sz="2000" dirty="0"/>
              <a:t>居禮夫人</a:t>
            </a:r>
            <a:r>
              <a:rPr lang="en-US" altLang="zh-TW" sz="2000" dirty="0"/>
              <a:t>》</a:t>
            </a:r>
            <a:r>
              <a:rPr lang="zh-TW" altLang="en-US" sz="2000" dirty="0"/>
              <a:t>、</a:t>
            </a:r>
            <a:r>
              <a:rPr lang="en-US" altLang="zh-TW" sz="2000" dirty="0"/>
              <a:t>《</a:t>
            </a:r>
            <a:r>
              <a:rPr lang="zh-TW" altLang="en-US" sz="2000" dirty="0">
                <a:hlinkClick r:id="rId3"/>
              </a:rPr>
              <a:t>南丁格爾</a:t>
            </a:r>
            <a:r>
              <a:rPr lang="en-US" altLang="zh-TW" sz="2000" dirty="0"/>
              <a:t>》</a:t>
            </a:r>
            <a:r>
              <a:rPr lang="zh-TW" altLang="en-US" sz="2000" dirty="0"/>
              <a:t>、</a:t>
            </a:r>
            <a:r>
              <a:rPr lang="en-US" altLang="zh-TW" sz="2000" dirty="0"/>
              <a:t>《</a:t>
            </a:r>
            <a:r>
              <a:rPr lang="zh-TW" altLang="en-US" sz="2000" dirty="0"/>
              <a:t>茶花女</a:t>
            </a:r>
            <a:r>
              <a:rPr lang="en-US" altLang="zh-TW" sz="2000" dirty="0"/>
              <a:t>》</a:t>
            </a:r>
            <a:r>
              <a:rPr lang="zh-TW" altLang="en-US" sz="2000" dirty="0"/>
              <a:t>、</a:t>
            </a:r>
            <a:r>
              <a:rPr lang="en-US" altLang="zh-TW" sz="2000" dirty="0"/>
              <a:t>《</a:t>
            </a:r>
            <a:r>
              <a:rPr lang="zh-TW" altLang="en-US" sz="2000" dirty="0"/>
              <a:t>小婦人</a:t>
            </a:r>
            <a:r>
              <a:rPr lang="en-US" altLang="zh-TW" sz="2000" dirty="0"/>
              <a:t>》</a:t>
            </a:r>
            <a:r>
              <a:rPr lang="zh-TW" altLang="en-US" sz="2000" dirty="0"/>
              <a:t>、</a:t>
            </a:r>
            <a:r>
              <a:rPr lang="en-US" altLang="zh-TW" sz="2000" dirty="0"/>
              <a:t>《</a:t>
            </a:r>
            <a:r>
              <a:rPr lang="zh-TW" altLang="en-US" sz="2000" dirty="0">
                <a:hlinkClick r:id="rId4"/>
              </a:rPr>
              <a:t>基督山恩仇記</a:t>
            </a:r>
            <a:r>
              <a:rPr lang="en-US" altLang="zh-TW" sz="2000" dirty="0"/>
              <a:t>》</a:t>
            </a:r>
            <a:r>
              <a:rPr lang="zh-TW" altLang="en-US" sz="2000" dirty="0"/>
              <a:t>（</a:t>
            </a:r>
            <a:r>
              <a:rPr lang="zh-TW" altLang="en-US" sz="2000" dirty="0">
                <a:hlinkClick r:id="rId5"/>
              </a:rPr>
              <a:t>東方出版社</a:t>
            </a:r>
            <a:r>
              <a:rPr lang="zh-TW" altLang="en-US" sz="2000" dirty="0"/>
              <a:t>）。</a:t>
            </a:r>
            <a:endParaRPr lang="en-US" altLang="zh-TW" sz="2000" dirty="0" smtClean="0"/>
          </a:p>
          <a:p>
            <a:r>
              <a:rPr lang="en-US" altLang="zh-TW" sz="2000" dirty="0" smtClean="0"/>
              <a:t>《</a:t>
            </a:r>
            <a:r>
              <a:rPr lang="zh-TW" altLang="en-US" sz="2000" dirty="0"/>
              <a:t>破天而降的文明人</a:t>
            </a:r>
            <a:r>
              <a:rPr lang="en-US" altLang="zh-TW" sz="2000" dirty="0"/>
              <a:t>》</a:t>
            </a:r>
            <a:r>
              <a:rPr lang="zh-TW" altLang="en-US" sz="2000" dirty="0"/>
              <a:t>九歌 </a:t>
            </a:r>
            <a:r>
              <a:rPr lang="en-US" altLang="zh-TW" sz="2000" dirty="0"/>
              <a:t>1984</a:t>
            </a:r>
            <a:r>
              <a:rPr lang="zh-TW" altLang="en-US" sz="2000" dirty="0"/>
              <a:t>年</a:t>
            </a:r>
          </a:p>
          <a:p>
            <a:r>
              <a:rPr lang="en-US" altLang="zh-TW" sz="2000" dirty="0"/>
              <a:t>《</a:t>
            </a:r>
            <a:r>
              <a:rPr lang="zh-TW" altLang="en-US" sz="2000" dirty="0">
                <a:hlinkClick r:id="rId6" tooltip="枕草子"/>
              </a:rPr>
              <a:t>枕草子</a:t>
            </a:r>
            <a:r>
              <a:rPr lang="en-US" altLang="zh-TW" sz="2000" dirty="0"/>
              <a:t>》</a:t>
            </a:r>
            <a:r>
              <a:rPr lang="zh-TW" altLang="en-US" sz="2000" dirty="0"/>
              <a:t>中外文學</a:t>
            </a:r>
            <a:r>
              <a:rPr lang="en-US" altLang="zh-TW" sz="2000" dirty="0"/>
              <a:t>1989</a:t>
            </a:r>
            <a:r>
              <a:rPr lang="zh-TW" altLang="en-US" sz="2000" dirty="0"/>
              <a:t>年；洪範書店</a:t>
            </a:r>
            <a:r>
              <a:rPr lang="en-US" altLang="zh-TW" sz="2000" dirty="0"/>
              <a:t>2000</a:t>
            </a:r>
            <a:r>
              <a:rPr lang="zh-TW" altLang="en-US" sz="2000" dirty="0"/>
              <a:t>年</a:t>
            </a:r>
          </a:p>
          <a:p>
            <a:r>
              <a:rPr lang="en-US" altLang="zh-TW" sz="2000" dirty="0"/>
              <a:t>《</a:t>
            </a:r>
            <a:r>
              <a:rPr lang="zh-TW" altLang="en-US" sz="2000" dirty="0">
                <a:hlinkClick r:id="rId7" tooltip="和泉式部日記"/>
              </a:rPr>
              <a:t>和泉式部日記</a:t>
            </a:r>
            <a:r>
              <a:rPr lang="en-US" altLang="zh-TW" sz="2000" dirty="0"/>
              <a:t>》</a:t>
            </a:r>
            <a:r>
              <a:rPr lang="zh-TW" altLang="en-US" sz="2000" dirty="0"/>
              <a:t>純文學 </a:t>
            </a:r>
            <a:r>
              <a:rPr lang="en-US" altLang="zh-TW" sz="2000" dirty="0"/>
              <a:t>1993</a:t>
            </a:r>
            <a:r>
              <a:rPr lang="zh-TW" altLang="en-US" sz="2000" dirty="0"/>
              <a:t>年；三民書局</a:t>
            </a:r>
            <a:r>
              <a:rPr lang="en-US" altLang="zh-TW" sz="2000" dirty="0"/>
              <a:t>1997</a:t>
            </a:r>
            <a:r>
              <a:rPr lang="zh-TW" altLang="en-US" sz="2000" dirty="0"/>
              <a:t>年</a:t>
            </a:r>
          </a:p>
          <a:p>
            <a:r>
              <a:rPr lang="en-US" altLang="zh-TW" sz="2000" dirty="0"/>
              <a:t>《</a:t>
            </a:r>
            <a:r>
              <a:rPr lang="zh-TW" altLang="en-US" sz="2000" dirty="0">
                <a:hlinkClick r:id="rId8" tooltip="伊勢物語"/>
              </a:rPr>
              <a:t>伊勢物語</a:t>
            </a:r>
            <a:r>
              <a:rPr lang="en-US" altLang="zh-TW" sz="2000" dirty="0"/>
              <a:t>》</a:t>
            </a:r>
            <a:r>
              <a:rPr lang="zh-TW" altLang="en-US" sz="2000" dirty="0"/>
              <a:t>洪範書店</a:t>
            </a:r>
            <a:r>
              <a:rPr lang="en-US" altLang="zh-TW" sz="2000" dirty="0"/>
              <a:t>1997</a:t>
            </a:r>
            <a:r>
              <a:rPr lang="zh-TW" altLang="en-US" sz="2000" dirty="0"/>
              <a:t>年</a:t>
            </a:r>
          </a:p>
          <a:p>
            <a:r>
              <a:rPr lang="en-US" altLang="zh-TW" sz="2000" dirty="0"/>
              <a:t>《</a:t>
            </a:r>
            <a:r>
              <a:rPr lang="zh-TW" altLang="en-US" sz="2000" dirty="0">
                <a:hlinkClick r:id="rId9" tooltip="源氏物語"/>
              </a:rPr>
              <a:t>源氏物語</a:t>
            </a:r>
            <a:r>
              <a:rPr lang="en-US" altLang="zh-TW" sz="2000" dirty="0"/>
              <a:t>》</a:t>
            </a:r>
            <a:r>
              <a:rPr lang="zh-TW" altLang="en-US" sz="2000" dirty="0"/>
              <a:t>洪範書店</a:t>
            </a:r>
            <a:r>
              <a:rPr lang="en-US" altLang="zh-TW" sz="2000" dirty="0"/>
              <a:t>2000</a:t>
            </a:r>
            <a:r>
              <a:rPr lang="zh-TW" altLang="en-US" sz="2000" dirty="0"/>
              <a:t>年</a:t>
            </a:r>
          </a:p>
          <a:p>
            <a:r>
              <a:rPr lang="en-US" altLang="zh-TW" sz="2000" dirty="0"/>
              <a:t>《</a:t>
            </a:r>
            <a:r>
              <a:rPr lang="zh-TW" altLang="en-US" sz="2000" dirty="0"/>
              <a:t>十三夜：</a:t>
            </a:r>
            <a:r>
              <a:rPr lang="zh-TW" altLang="en-US" sz="2000" dirty="0">
                <a:hlinkClick r:id="rId10" tooltip="樋口一葉"/>
              </a:rPr>
              <a:t>樋口一葉</a:t>
            </a:r>
            <a:r>
              <a:rPr lang="zh-TW" altLang="en-US" sz="2000" dirty="0"/>
              <a:t>小說選</a:t>
            </a:r>
            <a:r>
              <a:rPr lang="en-US" altLang="zh-TW" sz="2000" dirty="0"/>
              <a:t>》</a:t>
            </a:r>
            <a:r>
              <a:rPr lang="zh-TW" altLang="en-US" sz="2000" dirty="0"/>
              <a:t>洪範書店</a:t>
            </a:r>
            <a:r>
              <a:rPr lang="en-US" altLang="zh-TW" sz="2000" dirty="0"/>
              <a:t>2004</a:t>
            </a:r>
            <a:r>
              <a:rPr lang="zh-TW" altLang="en-US" sz="2000" dirty="0"/>
              <a:t>年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60452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散文創作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zh-TW" dirty="0"/>
              <a:t>《</a:t>
            </a:r>
            <a:r>
              <a:rPr lang="zh-TW" altLang="en-US" dirty="0">
                <a:hlinkClick r:id="rId2" tooltip="施工估價 (頁面不存在)"/>
              </a:rPr>
              <a:t>施工估價</a:t>
            </a:r>
            <a:r>
              <a:rPr lang="en-US" altLang="zh-TW" dirty="0"/>
              <a:t>》</a:t>
            </a:r>
            <a:r>
              <a:rPr lang="zh-TW" altLang="en-US" dirty="0"/>
              <a:t>興業圖書 </a:t>
            </a:r>
            <a:r>
              <a:rPr lang="en-US" altLang="zh-TW" dirty="0"/>
              <a:t>1970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3" tooltip="京都一年 (頁面不存在)"/>
              </a:rPr>
              <a:t>京都一年</a:t>
            </a:r>
            <a:r>
              <a:rPr lang="en-US" altLang="zh-TW" dirty="0"/>
              <a:t>》</a:t>
            </a:r>
            <a:r>
              <a:rPr lang="zh-TW" altLang="en-US" dirty="0"/>
              <a:t>純文學 </a:t>
            </a:r>
            <a:r>
              <a:rPr lang="en-US" altLang="zh-TW" dirty="0"/>
              <a:t>1971</a:t>
            </a:r>
            <a:r>
              <a:rPr lang="zh-TW" altLang="en-US" dirty="0"/>
              <a:t>年；三民書局</a:t>
            </a:r>
            <a:r>
              <a:rPr lang="en-US" altLang="zh-TW" dirty="0"/>
              <a:t>2007</a:t>
            </a:r>
            <a:r>
              <a:rPr lang="zh-TW" altLang="en-US" dirty="0"/>
              <a:t>年（修訂二版）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4" tooltip="讀中文系的人 (頁面不存在)"/>
              </a:rPr>
              <a:t>讀中文系的人</a:t>
            </a:r>
            <a:r>
              <a:rPr lang="en-US" altLang="zh-TW" dirty="0"/>
              <a:t>》</a:t>
            </a:r>
            <a:r>
              <a:rPr lang="zh-TW" altLang="en-US" dirty="0"/>
              <a:t>洪範書店 </a:t>
            </a:r>
            <a:r>
              <a:rPr lang="en-US" altLang="zh-TW" dirty="0"/>
              <a:t>1978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5" tooltip="遙遠 (頁面不存在)"/>
              </a:rPr>
              <a:t>遙遠</a:t>
            </a:r>
            <a:r>
              <a:rPr lang="en-US" altLang="zh-TW" dirty="0"/>
              <a:t>》</a:t>
            </a:r>
            <a:r>
              <a:rPr lang="zh-TW" altLang="en-US" dirty="0"/>
              <a:t>洪範書店 </a:t>
            </a:r>
            <a:r>
              <a:rPr lang="en-US" altLang="zh-TW" dirty="0"/>
              <a:t>1981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6" tooltip="午後書房 (頁面不存在)"/>
              </a:rPr>
              <a:t>午後書房</a:t>
            </a:r>
            <a:r>
              <a:rPr lang="en-US" altLang="zh-TW" dirty="0"/>
              <a:t>》</a:t>
            </a:r>
            <a:r>
              <a:rPr lang="zh-TW" altLang="en-US" dirty="0"/>
              <a:t>洪範書店 </a:t>
            </a:r>
            <a:r>
              <a:rPr lang="en-US" altLang="zh-TW" dirty="0"/>
              <a:t>1986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7" tooltip="交談 (頁面不存在)"/>
              </a:rPr>
              <a:t>交談</a:t>
            </a:r>
            <a:r>
              <a:rPr lang="en-US" altLang="zh-TW" dirty="0"/>
              <a:t>》</a:t>
            </a:r>
            <a:r>
              <a:rPr lang="zh-TW" altLang="en-US" dirty="0"/>
              <a:t>九歌 </a:t>
            </a:r>
            <a:r>
              <a:rPr lang="en-US" altLang="zh-TW" dirty="0"/>
              <a:t>1988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8" tooltip="作品"/>
              </a:rPr>
              <a:t>作品</a:t>
            </a:r>
            <a:r>
              <a:rPr lang="en-US" altLang="zh-TW" dirty="0"/>
              <a:t>》</a:t>
            </a:r>
            <a:r>
              <a:rPr lang="zh-TW" altLang="en-US" dirty="0"/>
              <a:t>九歌 </a:t>
            </a:r>
            <a:r>
              <a:rPr lang="en-US" altLang="zh-TW" dirty="0"/>
              <a:t>1993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9" tooltip="擬古 (頁面不存在)"/>
              </a:rPr>
              <a:t>擬古</a:t>
            </a:r>
            <a:r>
              <a:rPr lang="en-US" altLang="zh-TW" dirty="0"/>
              <a:t>》</a:t>
            </a:r>
            <a:r>
              <a:rPr lang="zh-TW" altLang="en-US" dirty="0"/>
              <a:t>洪範書店 </a:t>
            </a:r>
            <a:r>
              <a:rPr lang="en-US" altLang="zh-TW" dirty="0"/>
              <a:t>1993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10" tooltip="飲酒及與飲酒相關的記憶 (頁面不存在)"/>
              </a:rPr>
              <a:t>飲酒及與飲酒相關的記憶</a:t>
            </a:r>
            <a:r>
              <a:rPr lang="en-US" altLang="zh-TW" dirty="0"/>
              <a:t>》</a:t>
            </a:r>
            <a:r>
              <a:rPr lang="zh-TW" altLang="en-US" dirty="0"/>
              <a:t>洪範書店 </a:t>
            </a:r>
            <a:r>
              <a:rPr lang="en-US" altLang="zh-TW" dirty="0"/>
              <a:t>1996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11" tooltip="飲膳札記 (頁面不存在)"/>
              </a:rPr>
              <a:t>飲膳札記</a:t>
            </a:r>
            <a:r>
              <a:rPr lang="en-US" altLang="zh-TW" dirty="0"/>
              <a:t>》</a:t>
            </a:r>
            <a:r>
              <a:rPr lang="zh-TW" altLang="en-US" dirty="0"/>
              <a:t>洪範書店 </a:t>
            </a:r>
            <a:r>
              <a:rPr lang="en-US" altLang="zh-TW" dirty="0"/>
              <a:t>1999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12" tooltip="林文月精選輯 (頁面不存在)"/>
              </a:rPr>
              <a:t>林文月精選輯</a:t>
            </a:r>
            <a:r>
              <a:rPr lang="en-US" altLang="zh-TW" dirty="0"/>
              <a:t>》</a:t>
            </a:r>
            <a:r>
              <a:rPr lang="zh-TW" altLang="en-US" dirty="0"/>
              <a:t>九歌 </a:t>
            </a:r>
            <a:r>
              <a:rPr lang="en-US" altLang="zh-TW" dirty="0"/>
              <a:t>2002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13" tooltip="回首 (頁面不存在)"/>
              </a:rPr>
              <a:t>回首</a:t>
            </a:r>
            <a:r>
              <a:rPr lang="en-US" altLang="zh-TW" dirty="0"/>
              <a:t>》</a:t>
            </a:r>
            <a:r>
              <a:rPr lang="zh-TW" altLang="en-US" dirty="0"/>
              <a:t>洪範書店 </a:t>
            </a:r>
            <a:r>
              <a:rPr lang="en-US" altLang="zh-TW" dirty="0"/>
              <a:t>2004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14" tooltip="人物速寫 (頁面不存在)"/>
              </a:rPr>
              <a:t>人物速寫</a:t>
            </a:r>
            <a:r>
              <a:rPr lang="en-US" altLang="zh-TW" dirty="0"/>
              <a:t>》</a:t>
            </a:r>
            <a:r>
              <a:rPr lang="zh-TW" altLang="en-US" dirty="0"/>
              <a:t>聯合文學 </a:t>
            </a:r>
            <a:r>
              <a:rPr lang="en-US" altLang="zh-TW" dirty="0"/>
              <a:t>2004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15" tooltip="寫我的書 (頁面不存在)"/>
              </a:rPr>
              <a:t>寫我的書</a:t>
            </a:r>
            <a:r>
              <a:rPr lang="en-US" altLang="zh-TW" dirty="0"/>
              <a:t>》</a:t>
            </a:r>
            <a:r>
              <a:rPr lang="zh-TW" altLang="en-US" dirty="0"/>
              <a:t>聯合文學 </a:t>
            </a:r>
            <a:r>
              <a:rPr lang="en-US" altLang="zh-TW" dirty="0"/>
              <a:t>2006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16" tooltip="蒙娜麗莎微笑的嘴角 (頁面不存在)"/>
              </a:rPr>
              <a:t>蒙娜麗莎微笑的嘴角</a:t>
            </a:r>
            <a:r>
              <a:rPr lang="en-US" altLang="zh-TW" dirty="0"/>
              <a:t>》</a:t>
            </a:r>
            <a:r>
              <a:rPr lang="zh-TW" altLang="en-US" dirty="0">
                <a:hlinkClick r:id="rId17" tooltip="有鹿文化 (頁面不存在)"/>
              </a:rPr>
              <a:t>有鹿文化</a:t>
            </a:r>
            <a:r>
              <a:rPr lang="zh-TW" altLang="en-US" dirty="0"/>
              <a:t> </a:t>
            </a:r>
            <a:r>
              <a:rPr lang="en-US" altLang="zh-TW" dirty="0"/>
              <a:t>2009</a:t>
            </a:r>
            <a:r>
              <a:rPr lang="zh-TW" altLang="en-US" dirty="0"/>
              <a:t>年</a:t>
            </a:r>
          </a:p>
          <a:p>
            <a:r>
              <a:rPr lang="en-US" altLang="zh-TW" dirty="0"/>
              <a:t>《</a:t>
            </a:r>
            <a:r>
              <a:rPr lang="zh-TW" altLang="en-US" dirty="0">
                <a:hlinkClick r:id="rId18" tooltip="千載難逢竟逢 (頁面不存在)"/>
              </a:rPr>
              <a:t>千載難逢竟逢</a:t>
            </a:r>
            <a:r>
              <a:rPr lang="en-US" altLang="zh-TW" dirty="0"/>
              <a:t>》(</a:t>
            </a:r>
            <a:r>
              <a:rPr lang="zh-TW" altLang="en-US" dirty="0"/>
              <a:t>源氏物語千年紀念</a:t>
            </a:r>
            <a:r>
              <a:rPr lang="en-US" altLang="zh-TW" dirty="0"/>
              <a:t>) </a:t>
            </a:r>
            <a:r>
              <a:rPr lang="zh-TW" altLang="en-US" dirty="0"/>
              <a:t>洪範書店 </a:t>
            </a:r>
            <a:r>
              <a:rPr lang="en-US" altLang="zh-TW" dirty="0"/>
              <a:t>2009</a:t>
            </a:r>
            <a:r>
              <a:rPr lang="zh-TW" altLang="en-US" dirty="0"/>
              <a:t>年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5338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800" dirty="0" smtClean="0"/>
              <a:t>a.</a:t>
            </a:r>
            <a:r>
              <a:rPr lang="zh-TW" altLang="en-US" sz="1800" dirty="0" smtClean="0"/>
              <a:t>遙遠                      出版社：</a:t>
            </a:r>
            <a:r>
              <a:rPr lang="zh-TW" altLang="en-US" sz="1800" dirty="0" smtClean="0">
                <a:hlinkClick r:id="rId3"/>
              </a:rPr>
              <a:t>洪範</a:t>
            </a:r>
            <a:r>
              <a:rPr lang="zh-TW" altLang="en-US" sz="1800" dirty="0" smtClean="0"/>
              <a:t>    出版日期：</a:t>
            </a:r>
            <a:r>
              <a:rPr lang="en-US" altLang="zh-TW" sz="1800" dirty="0" smtClean="0"/>
              <a:t>1981/04/01</a:t>
            </a:r>
            <a:endParaRPr lang="zh-TW" altLang="en-US" sz="1800" dirty="0" smtClean="0"/>
          </a:p>
          <a:p>
            <a:pPr marL="0" indent="0">
              <a:buNone/>
            </a:pPr>
            <a:r>
              <a:rPr lang="zh-TW" altLang="en-US" sz="1800" dirty="0" smtClean="0"/>
              <a:t>本書收林文月作品二十篇，包括抒情散文及遊記小品，筆意清暢，風格醇和，寓 人世的悲憫欣喜於平淡之中，於點滴感懷中見治學的功力。 </a:t>
            </a:r>
            <a:endParaRPr lang="en-US" altLang="zh-TW" sz="1800" dirty="0" smtClean="0"/>
          </a:p>
          <a:p>
            <a:pPr marL="0" indent="0">
              <a:buNone/>
            </a:pPr>
            <a:r>
              <a:rPr lang="en-US" altLang="zh-TW" sz="1800" dirty="0" smtClean="0"/>
              <a:t>b.</a:t>
            </a:r>
            <a:r>
              <a:rPr lang="zh-TW" altLang="en-US" sz="1800" dirty="0" smtClean="0"/>
              <a:t>午後書房              出版社：</a:t>
            </a:r>
            <a:r>
              <a:rPr lang="zh-TW" altLang="en-US" sz="1800" dirty="0" smtClean="0">
                <a:hlinkClick r:id="rId3"/>
              </a:rPr>
              <a:t>洪範</a:t>
            </a:r>
            <a:r>
              <a:rPr lang="zh-TW" altLang="en-US" sz="1800" dirty="0" smtClean="0"/>
              <a:t>    出版日期：</a:t>
            </a:r>
            <a:r>
              <a:rPr lang="en-US" altLang="zh-TW" sz="1800" dirty="0" smtClean="0"/>
              <a:t>1986/02/01</a:t>
            </a:r>
            <a:endParaRPr lang="zh-TW" altLang="en-US" sz="1800" dirty="0" smtClean="0"/>
          </a:p>
          <a:p>
            <a:pPr marL="0" indent="0">
              <a:buNone/>
            </a:pPr>
            <a:r>
              <a:rPr lang="zh-TW" altLang="en-US" sz="1800" dirty="0" smtClean="0"/>
              <a:t>此</a:t>
            </a:r>
            <a:r>
              <a:rPr lang="zh-TW" altLang="en-US" sz="1800" dirty="0" smtClean="0"/>
              <a:t>書收作者小品遊記文章二十四篇，以人物、事件、風景為對象，輕輕著墨，感觸特深，從臺北延伸到海外，抽象的時空和現實環境交織激盪，辭藻後湧動無窮 的智慧和情緒，代表林文月近年知識思考和感性搜索的成績。</a:t>
            </a:r>
            <a:endParaRPr lang="en-US" altLang="zh-TW" sz="1800" dirty="0" smtClean="0"/>
          </a:p>
          <a:p>
            <a:pPr marL="0" indent="0">
              <a:buNone/>
            </a:pPr>
            <a:r>
              <a:rPr lang="en-US" altLang="zh-TW" sz="1800" dirty="0" smtClean="0"/>
              <a:t>c.</a:t>
            </a:r>
            <a:r>
              <a:rPr lang="zh-TW" altLang="en-US" sz="1800" dirty="0" smtClean="0"/>
              <a:t>交談                       出版社：</a:t>
            </a:r>
            <a:r>
              <a:rPr lang="zh-TW" altLang="en-US" sz="1800" dirty="0"/>
              <a:t>九</a:t>
            </a:r>
            <a:r>
              <a:rPr lang="zh-TW" altLang="en-US" sz="1800" dirty="0" smtClean="0"/>
              <a:t>歌    出版</a:t>
            </a:r>
            <a:r>
              <a:rPr lang="zh-TW" altLang="en-US" sz="1800" dirty="0"/>
              <a:t>日期：</a:t>
            </a:r>
            <a:r>
              <a:rPr lang="en-US" altLang="zh-TW" sz="1800" dirty="0"/>
              <a:t>1988-02-10</a:t>
            </a:r>
            <a:endParaRPr lang="zh-TW" altLang="en-US" sz="1800" dirty="0" smtClean="0"/>
          </a:p>
          <a:p>
            <a:pPr marL="0" indent="0">
              <a:buNone/>
            </a:pPr>
            <a:r>
              <a:rPr lang="zh-TW" altLang="en-US" sz="1800" dirty="0" smtClean="0"/>
              <a:t>作者認為：寫散文，其實是在跟自 交談，並且透過文字，與無數的讀者做無限 的交談。本書收林文月近年來二十餘篇長短散文作品，記敘她個人的歡愁經驗，</a:t>
            </a:r>
          </a:p>
          <a:p>
            <a:pPr marL="0" indent="0">
              <a:buNone/>
            </a:pPr>
            <a:r>
              <a:rPr lang="zh-TW" altLang="en-US" sz="1800" dirty="0" smtClean="0"/>
              <a:t>筆致沖澹典雅，寓含溫暖與智慧於字裡行間。</a:t>
            </a:r>
            <a:endParaRPr lang="en-US" altLang="zh-TW" sz="1800" dirty="0" smtClean="0"/>
          </a:p>
          <a:p>
            <a:pPr marL="0" indent="0">
              <a:buNone/>
            </a:pPr>
            <a:r>
              <a:rPr lang="en-US" altLang="zh-TW" sz="1800" dirty="0" smtClean="0"/>
              <a:t>d.</a:t>
            </a:r>
            <a:r>
              <a:rPr lang="zh-TW" altLang="en-US" sz="1800" dirty="0" smtClean="0"/>
              <a:t>讀中文系的人     出版社：</a:t>
            </a:r>
            <a:r>
              <a:rPr lang="zh-TW" altLang="en-US" sz="1800" dirty="0" smtClean="0">
                <a:hlinkClick r:id="rId3"/>
              </a:rPr>
              <a:t>洪範</a:t>
            </a:r>
            <a:r>
              <a:rPr lang="zh-TW" altLang="en-US" sz="1800" dirty="0" smtClean="0"/>
              <a:t>    出版日期：</a:t>
            </a:r>
            <a:r>
              <a:rPr lang="en-US" altLang="zh-TW" sz="1800" dirty="0" smtClean="0"/>
              <a:t>2007/02/15</a:t>
            </a:r>
            <a:endParaRPr lang="zh-TW" altLang="en-US" sz="1800" dirty="0" smtClean="0"/>
          </a:p>
          <a:p>
            <a:pPr marL="0" indent="0">
              <a:buNone/>
            </a:pPr>
            <a:r>
              <a:rPr lang="zh-TW" altLang="en-US" sz="1800" dirty="0" smtClean="0"/>
              <a:t> 本書收林文月所撰文章二十餘篇為一帙，有訪舊感懷的隨筆散文，也有自述治 學及寫作的札記，烘托深入淺出的文學觀察，探索中國文學和日本文學的領域，</a:t>
            </a:r>
          </a:p>
          <a:p>
            <a:pPr marL="0" indent="0">
              <a:buNone/>
            </a:pPr>
            <a:r>
              <a:rPr lang="zh-TW" altLang="en-US" sz="1800" dirty="0" smtClean="0"/>
              <a:t>正足以說明一個現代「讀中文系的人」所自許開拓的許開拓的新境界。</a:t>
            </a:r>
            <a:endParaRPr lang="en-US" altLang="zh-TW" sz="1800" dirty="0" smtClean="0"/>
          </a:p>
          <a:p>
            <a:pPr marL="0" indent="0">
              <a:buNone/>
            </a:pPr>
            <a:endParaRPr lang="en-US" altLang="zh-TW" sz="1800" dirty="0" smtClean="0"/>
          </a:p>
          <a:p>
            <a:pPr marL="0" indent="0">
              <a:buNone/>
            </a:pP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64867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5576" y="1196752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/>
              <a:t>她年已七旬，以“三筆”風靡台灣地區：一筆關乎學術，有</a:t>
            </a:r>
            <a:r>
              <a:rPr lang="en-US" altLang="zh-TW" sz="2800" dirty="0"/>
              <a:t>《</a:t>
            </a:r>
            <a:r>
              <a:rPr lang="zh-TW" altLang="en-US" sz="2800" dirty="0"/>
              <a:t>澄輝集</a:t>
            </a:r>
            <a:r>
              <a:rPr lang="en-US" altLang="zh-TW" sz="2800" dirty="0"/>
              <a:t>》</a:t>
            </a:r>
            <a:r>
              <a:rPr lang="zh-TW" altLang="en-US" sz="2800" dirty="0"/>
              <a:t>、</a:t>
            </a:r>
            <a:r>
              <a:rPr lang="en-US" altLang="zh-TW" sz="2800" dirty="0"/>
              <a:t>《</a:t>
            </a:r>
            <a:r>
              <a:rPr lang="zh-TW" altLang="en-US" sz="2800" dirty="0"/>
              <a:t>謝靈運及其詩</a:t>
            </a:r>
            <a:r>
              <a:rPr lang="en-US" altLang="zh-TW" sz="2800" dirty="0"/>
              <a:t>》</a:t>
            </a:r>
            <a:r>
              <a:rPr lang="zh-TW" altLang="en-US" sz="2800" dirty="0"/>
              <a:t>、</a:t>
            </a:r>
            <a:r>
              <a:rPr lang="en-US" altLang="zh-TW" sz="2800" dirty="0"/>
              <a:t>《</a:t>
            </a:r>
            <a:r>
              <a:rPr lang="zh-TW" altLang="en-US" sz="2800" dirty="0"/>
              <a:t>山水與古典</a:t>
            </a:r>
            <a:r>
              <a:rPr lang="en-US" altLang="zh-TW" sz="2800" dirty="0"/>
              <a:t>》</a:t>
            </a:r>
            <a:r>
              <a:rPr lang="zh-TW" altLang="en-US" sz="2800" dirty="0"/>
              <a:t>等研究著述；一筆是文學翻譯，引介了</a:t>
            </a:r>
            <a:r>
              <a:rPr lang="en-US" altLang="zh-TW" sz="2800" dirty="0"/>
              <a:t>《</a:t>
            </a:r>
            <a:r>
              <a:rPr lang="zh-TW" altLang="en-US" sz="2800" dirty="0"/>
              <a:t>源氏物語</a:t>
            </a:r>
            <a:r>
              <a:rPr lang="en-US" altLang="zh-TW" sz="2800" dirty="0"/>
              <a:t>》</a:t>
            </a:r>
            <a:r>
              <a:rPr lang="zh-TW" altLang="en-US" sz="2800" dirty="0"/>
              <a:t>、</a:t>
            </a:r>
            <a:r>
              <a:rPr lang="en-US" altLang="zh-TW" sz="2800" dirty="0"/>
              <a:t>《</a:t>
            </a:r>
            <a:r>
              <a:rPr lang="zh-TW" altLang="en-US" sz="2800" dirty="0"/>
              <a:t>枕草子</a:t>
            </a:r>
            <a:r>
              <a:rPr lang="en-US" altLang="zh-TW" sz="2800" dirty="0"/>
              <a:t>》</a:t>
            </a:r>
            <a:r>
              <a:rPr lang="zh-TW" altLang="en-US" sz="2800" dirty="0"/>
              <a:t>等日本文學作品，被譯界視作日本古典文學作品的最佳人選；再一筆則是散文創作，三十年來苦心經營出</a:t>
            </a:r>
            <a:r>
              <a:rPr lang="en-US" altLang="zh-TW" sz="2800" dirty="0"/>
              <a:t>《</a:t>
            </a:r>
            <a:r>
              <a:rPr lang="zh-TW" altLang="en-US" sz="2800" dirty="0"/>
              <a:t>京都一年</a:t>
            </a:r>
            <a:r>
              <a:rPr lang="en-US" altLang="zh-TW" sz="2800" dirty="0"/>
              <a:t>》</a:t>
            </a:r>
            <a:r>
              <a:rPr lang="zh-TW" altLang="en-US" sz="2800" dirty="0"/>
              <a:t>、</a:t>
            </a:r>
            <a:r>
              <a:rPr lang="en-US" altLang="zh-TW" sz="2800" dirty="0"/>
              <a:t>《</a:t>
            </a:r>
            <a:r>
              <a:rPr lang="zh-TW" altLang="en-US" sz="2800" dirty="0"/>
              <a:t>讀中文系的人</a:t>
            </a:r>
            <a:r>
              <a:rPr lang="en-US" altLang="zh-TW" sz="2800" dirty="0"/>
              <a:t>》</a:t>
            </a:r>
            <a:r>
              <a:rPr lang="zh-TW" altLang="en-US" sz="2800" dirty="0"/>
              <a:t>、</a:t>
            </a:r>
            <a:r>
              <a:rPr lang="en-US" altLang="zh-TW" sz="2800" dirty="0"/>
              <a:t>《</a:t>
            </a:r>
            <a:r>
              <a:rPr lang="zh-TW" altLang="en-US" sz="2800" dirty="0"/>
              <a:t>遙遠</a:t>
            </a:r>
            <a:r>
              <a:rPr lang="en-US" altLang="zh-TW" sz="2800" dirty="0"/>
              <a:t>》</a:t>
            </a:r>
            <a:r>
              <a:rPr lang="zh-TW" altLang="en-US" sz="2800" dirty="0"/>
              <a:t>、</a:t>
            </a:r>
            <a:r>
              <a:rPr lang="en-US" altLang="zh-TW" sz="2800" dirty="0"/>
              <a:t>《</a:t>
            </a:r>
            <a:r>
              <a:rPr lang="zh-TW" altLang="en-US" sz="2800" dirty="0"/>
              <a:t>午後書房</a:t>
            </a:r>
            <a:r>
              <a:rPr lang="en-US" altLang="zh-TW" sz="2800" dirty="0"/>
              <a:t>》</a:t>
            </a:r>
            <a:r>
              <a:rPr lang="zh-TW" altLang="en-US" sz="2800" dirty="0"/>
              <a:t>、</a:t>
            </a:r>
            <a:r>
              <a:rPr lang="en-US" altLang="zh-TW" sz="2800" dirty="0"/>
              <a:t>《</a:t>
            </a:r>
            <a:r>
              <a:rPr lang="zh-TW" altLang="en-US" sz="2800" dirty="0"/>
              <a:t>交談</a:t>
            </a:r>
            <a:r>
              <a:rPr lang="en-US" altLang="zh-TW" sz="2800" dirty="0"/>
              <a:t>》</a:t>
            </a:r>
            <a:r>
              <a:rPr lang="zh-TW" altLang="en-US" sz="2800" dirty="0"/>
              <a:t>、</a:t>
            </a:r>
            <a:r>
              <a:rPr lang="en-US" altLang="zh-TW" sz="2800" dirty="0"/>
              <a:t>《</a:t>
            </a:r>
            <a:r>
              <a:rPr lang="zh-TW" altLang="en-US" sz="2800" dirty="0"/>
              <a:t>作品</a:t>
            </a:r>
            <a:r>
              <a:rPr lang="en-US" altLang="zh-TW" sz="2800" dirty="0"/>
              <a:t>》</a:t>
            </a:r>
            <a:r>
              <a:rPr lang="zh-TW" altLang="en-US" sz="2800" dirty="0"/>
              <a:t>等抒情作品集。</a:t>
            </a:r>
          </a:p>
        </p:txBody>
      </p:sp>
    </p:spTree>
    <p:extLst>
      <p:ext uri="{BB962C8B-B14F-4D97-AF65-F5344CB8AC3E}">
        <p14:creationId xmlns:p14="http://schemas.microsoft.com/office/powerpoint/2010/main" val="1115512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結語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Autofit/>
          </a:bodyPr>
          <a:lstStyle/>
          <a:p>
            <a:r>
              <a:rPr lang="zh-TW" altLang="en-US" sz="2000" dirty="0"/>
              <a:t>林文月說過</a:t>
            </a:r>
            <a:r>
              <a:rPr lang="en-US" altLang="zh-TW" sz="2000" dirty="0"/>
              <a:t>:[</a:t>
            </a:r>
            <a:r>
              <a:rPr lang="zh-TW" altLang="en-US" sz="2000" dirty="0"/>
              <a:t>散文的經營</a:t>
            </a:r>
            <a:r>
              <a:rPr lang="en-US" altLang="zh-TW" sz="2000" dirty="0"/>
              <a:t>,</a:t>
            </a:r>
            <a:r>
              <a:rPr lang="zh-TW" altLang="en-US" sz="2000" dirty="0"/>
              <a:t>是需費神勞心的</a:t>
            </a:r>
            <a:r>
              <a:rPr lang="en-US" altLang="zh-TW" sz="2000" dirty="0"/>
              <a:t>,</a:t>
            </a:r>
            <a:r>
              <a:rPr lang="zh-TW" altLang="en-US" sz="2000" dirty="0"/>
              <a:t>作者萬不可忽視這一番努力的過程</a:t>
            </a:r>
            <a:r>
              <a:rPr lang="en-US" altLang="zh-TW" sz="2000" dirty="0"/>
              <a:t>]</a:t>
            </a:r>
          </a:p>
          <a:p>
            <a:r>
              <a:rPr lang="zh-TW" altLang="en-US" sz="2000" dirty="0"/>
              <a:t>創作態度上</a:t>
            </a:r>
            <a:r>
              <a:rPr lang="en-US" altLang="zh-TW" sz="2000" dirty="0"/>
              <a:t>,</a:t>
            </a:r>
            <a:r>
              <a:rPr lang="zh-TW" altLang="en-US" sz="2000" dirty="0"/>
              <a:t>她始終有自己堅持不變的態度</a:t>
            </a:r>
            <a:r>
              <a:rPr lang="en-US" altLang="zh-TW" sz="2000" dirty="0"/>
              <a:t>,</a:t>
            </a:r>
            <a:r>
              <a:rPr lang="zh-TW" altLang="en-US" sz="2000" dirty="0"/>
              <a:t>歸納為三項</a:t>
            </a:r>
          </a:p>
          <a:p>
            <a:r>
              <a:rPr lang="en-US" altLang="zh-TW" sz="2000" dirty="0"/>
              <a:t>(</a:t>
            </a:r>
            <a:r>
              <a:rPr lang="zh-TW" altLang="en-US" sz="2000" dirty="0"/>
              <a:t>一</a:t>
            </a:r>
            <a:r>
              <a:rPr lang="en-US" altLang="zh-TW" sz="2000" dirty="0"/>
              <a:t>)</a:t>
            </a:r>
            <a:r>
              <a:rPr lang="zh-TW" altLang="en-US" sz="2000" dirty="0"/>
              <a:t>不相信靈感</a:t>
            </a:r>
          </a:p>
          <a:p>
            <a:r>
              <a:rPr lang="en-US" altLang="zh-TW" sz="2000" dirty="0"/>
              <a:t>(</a:t>
            </a:r>
            <a:r>
              <a:rPr lang="zh-TW" altLang="en-US" sz="2000" dirty="0"/>
              <a:t>二</a:t>
            </a:r>
            <a:r>
              <a:rPr lang="en-US" altLang="zh-TW" sz="2000" dirty="0"/>
              <a:t>)</a:t>
            </a:r>
            <a:r>
              <a:rPr lang="zh-TW" altLang="en-US" sz="2000" dirty="0"/>
              <a:t>嘗新求變</a:t>
            </a:r>
          </a:p>
          <a:p>
            <a:r>
              <a:rPr lang="en-US" altLang="zh-TW" sz="2000" dirty="0"/>
              <a:t>(</a:t>
            </a:r>
            <a:r>
              <a:rPr lang="zh-TW" altLang="en-US" sz="2000" dirty="0"/>
              <a:t>三</a:t>
            </a:r>
            <a:r>
              <a:rPr lang="en-US" altLang="zh-TW" sz="2000" dirty="0"/>
              <a:t>)</a:t>
            </a:r>
            <a:r>
              <a:rPr lang="zh-TW" altLang="en-US" sz="2000" dirty="0"/>
              <a:t>自然</a:t>
            </a:r>
            <a:r>
              <a:rPr lang="en-US" altLang="zh-TW" sz="2000" dirty="0"/>
              <a:t>,</a:t>
            </a:r>
            <a:r>
              <a:rPr lang="zh-TW" altLang="en-US" sz="2000" dirty="0"/>
              <a:t>沖淡的追求</a:t>
            </a:r>
            <a:endParaRPr lang="en-US" altLang="zh-TW" sz="2000" dirty="0"/>
          </a:p>
          <a:p>
            <a:r>
              <a:rPr lang="en-US" altLang="zh-TW" sz="2000" dirty="0">
                <a:hlinkClick r:id="rId2"/>
              </a:rPr>
              <a:t>https://www.youtube.com/watch?v=QFa9DwVV060 </a:t>
            </a:r>
            <a:endParaRPr lang="zh-TW" altLang="en-US" sz="2000" dirty="0"/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53115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82</TotalTime>
  <Words>1181</Words>
  <Application>Microsoft Office PowerPoint</Application>
  <PresentationFormat>如螢幕大小 (4:3)</PresentationFormat>
  <Paragraphs>69</Paragraphs>
  <Slides>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旅程</vt:lpstr>
      <vt:lpstr>林文月的作品與生平</vt:lpstr>
      <vt:lpstr>林文月生平</vt:lpstr>
      <vt:lpstr>PowerPoint 簡報</vt:lpstr>
      <vt:lpstr>學術創作</vt:lpstr>
      <vt:lpstr>翻譯之作</vt:lpstr>
      <vt:lpstr>散文創作</vt:lpstr>
      <vt:lpstr>PowerPoint 簡報</vt:lpstr>
      <vt:lpstr>PowerPoint 簡報</vt:lpstr>
      <vt:lpstr>結語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林文月的作品與生平</dc:title>
  <dc:creator>PC</dc:creator>
  <cp:lastModifiedBy>Windows User</cp:lastModifiedBy>
  <cp:revision>15</cp:revision>
  <dcterms:created xsi:type="dcterms:W3CDTF">2014-05-07T16:25:42Z</dcterms:created>
  <dcterms:modified xsi:type="dcterms:W3CDTF">2014-05-08T04:09:17Z</dcterms:modified>
</cp:coreProperties>
</file>