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7.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6" r:id="rId2"/>
    <p:sldId id="343" r:id="rId3"/>
    <p:sldId id="34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60" r:id="rId18"/>
    <p:sldId id="361" r:id="rId19"/>
    <p:sldId id="362" r:id="rId20"/>
    <p:sldId id="367" r:id="rId21"/>
    <p:sldId id="333" r:id="rId22"/>
    <p:sldId id="342" r:id="rId23"/>
    <p:sldId id="336" r:id="rId24"/>
    <p:sldId id="335" r:id="rId25"/>
    <p:sldId id="337" r:id="rId26"/>
    <p:sldId id="338" r:id="rId27"/>
    <p:sldId id="340" r:id="rId28"/>
    <p:sldId id="339" r:id="rId29"/>
    <p:sldId id="341"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1" r:id="rId44"/>
    <p:sldId id="270" r:id="rId45"/>
    <p:sldId id="305" r:id="rId46"/>
    <p:sldId id="306" r:id="rId47"/>
    <p:sldId id="307" r:id="rId48"/>
    <p:sldId id="275" r:id="rId49"/>
    <p:sldId id="308" r:id="rId50"/>
    <p:sldId id="309" r:id="rId51"/>
    <p:sldId id="278" r:id="rId52"/>
    <p:sldId id="279" r:id="rId53"/>
    <p:sldId id="280" r:id="rId54"/>
    <p:sldId id="281" r:id="rId55"/>
    <p:sldId id="282" r:id="rId56"/>
    <p:sldId id="310" r:id="rId57"/>
    <p:sldId id="311" r:id="rId58"/>
    <p:sldId id="285" r:id="rId59"/>
    <p:sldId id="286" r:id="rId60"/>
    <p:sldId id="287" r:id="rId61"/>
    <p:sldId id="288" r:id="rId62"/>
    <p:sldId id="312" r:id="rId63"/>
    <p:sldId id="292" r:id="rId64"/>
    <p:sldId id="293" r:id="rId65"/>
    <p:sldId id="294" r:id="rId66"/>
    <p:sldId id="295" r:id="rId67"/>
    <p:sldId id="289" r:id="rId68"/>
    <p:sldId id="290" r:id="rId69"/>
    <p:sldId id="296" r:id="rId70"/>
    <p:sldId id="297" r:id="rId71"/>
    <p:sldId id="298" r:id="rId72"/>
    <p:sldId id="300" r:id="rId73"/>
    <p:sldId id="301" r:id="rId74"/>
    <p:sldId id="302" r:id="rId75"/>
    <p:sldId id="303" r:id="rId76"/>
    <p:sldId id="313" r:id="rId77"/>
    <p:sldId id="314" r:id="rId78"/>
    <p:sldId id="304" r:id="rId79"/>
    <p:sldId id="315" r:id="rId80"/>
    <p:sldId id="316" r:id="rId81"/>
    <p:sldId id="317" r:id="rId82"/>
    <p:sldId id="363" r:id="rId83"/>
    <p:sldId id="318" r:id="rId84"/>
    <p:sldId id="364" r:id="rId85"/>
    <p:sldId id="321" r:id="rId86"/>
    <p:sldId id="322" r:id="rId87"/>
    <p:sldId id="323" r:id="rId88"/>
    <p:sldId id="324" r:id="rId89"/>
    <p:sldId id="365" r:id="rId90"/>
    <p:sldId id="366" r:id="rId91"/>
    <p:sldId id="327" r:id="rId92"/>
    <p:sldId id="328" r:id="rId93"/>
    <p:sldId id="329" r:id="rId94"/>
    <p:sldId id="330" r:id="rId95"/>
    <p:sldId id="331" r:id="rId96"/>
    <p:sldId id="332" r:id="rId97"/>
    <p:sldId id="299" r:id="rId9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CAC6"/>
    <a:srgbClr val="D16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61" autoAdjust="0"/>
  </p:normalViewPr>
  <p:slideViewPr>
    <p:cSldViewPr>
      <p:cViewPr varScale="1">
        <p:scale>
          <a:sx n="65" d="100"/>
          <a:sy n="65" d="100"/>
        </p:scale>
        <p:origin x="-1296" y="-60"/>
      </p:cViewPr>
      <p:guideLst>
        <p:guide orient="horz" pos="2160"/>
        <p:guide pos="2880"/>
      </p:guideLst>
    </p:cSldViewPr>
  </p:slideViewPr>
  <p:notesTextViewPr>
    <p:cViewPr>
      <p:scale>
        <a:sx n="1" d="1"/>
        <a:sy n="1" d="1"/>
      </p:scale>
      <p:origin x="0" y="0"/>
    </p:cViewPr>
  </p:notesTextViewPr>
  <p:sorterViewPr>
    <p:cViewPr>
      <p:scale>
        <a:sx n="100" d="100"/>
        <a:sy n="100" d="100"/>
      </p:scale>
      <p:origin x="0" y="88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udy\Documents\CHARTING\Prosper-top-10-essential-smartphone-functions-May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Judy\Documents\CHARTING\comScore-share-of-smartphone-market-by-platform-Dec10-v.Mar11-May11.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Judy\Documents\CHARTING\Nielsen-smartphone-data-usage-in-MB-q1-2010-q1-2011-jun11.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Judy\Documents\CHARTING\comScore-mobile-content-usage-Jan11-v.Apr11-May11.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Judy\Documents\CHARTING\Mobitrove-mobile-marketing-spend-trend-2010-2015.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Judy\Documents\MBP=\BIA_Kelsey-Local-v-National-ad-spend-in-mobile-Jun11.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541283902012303"/>
          <c:y val="1.2789768185451638E-2"/>
          <c:w val="0.76458716097987767"/>
          <c:h val="0.95677587064207115"/>
        </c:manualLayout>
      </c:layout>
      <c:barChart>
        <c:barDir val="bar"/>
        <c:grouping val="clustered"/>
        <c:varyColors val="0"/>
        <c:ser>
          <c:idx val="0"/>
          <c:order val="0"/>
          <c:spPr>
            <a:solidFill>
              <a:srgbClr val="27426F"/>
            </a:solidFill>
          </c:spPr>
          <c:invertIfNegative val="0"/>
          <c:dPt>
            <c:idx val="1"/>
            <c:invertIfNegative val="0"/>
            <c:bubble3D val="0"/>
            <c:spPr>
              <a:solidFill>
                <a:srgbClr val="B2DA70"/>
              </a:solidFill>
            </c:spPr>
          </c:dPt>
          <c:dPt>
            <c:idx val="3"/>
            <c:invertIfNegative val="0"/>
            <c:bubble3D val="0"/>
            <c:spPr>
              <a:solidFill>
                <a:schemeClr val="accent4"/>
              </a:solidFill>
            </c:spPr>
          </c:dPt>
          <c:dPt>
            <c:idx val="5"/>
            <c:invertIfNegative val="0"/>
            <c:bubble3D val="0"/>
            <c:spPr>
              <a:solidFill>
                <a:schemeClr val="accent4"/>
              </a:solidFill>
            </c:spPr>
          </c:dPt>
          <c:dPt>
            <c:idx val="7"/>
            <c:invertIfNegative val="0"/>
            <c:bubble3D val="0"/>
            <c:spPr>
              <a:solidFill>
                <a:schemeClr val="accent4"/>
              </a:solidFill>
            </c:spPr>
          </c:dPt>
          <c:dPt>
            <c:idx val="9"/>
            <c:invertIfNegative val="0"/>
            <c:bubble3D val="0"/>
            <c:spPr>
              <a:solidFill>
                <a:schemeClr val="accent4"/>
              </a:solidFill>
            </c:spPr>
          </c:dPt>
          <c:dLbls>
            <c:dLbl>
              <c:idx val="7"/>
              <c:dLblPos val="outEnd"/>
              <c:showLegendKey val="0"/>
              <c:showVal val="1"/>
              <c:showCatName val="0"/>
              <c:showSerName val="0"/>
              <c:showPercent val="0"/>
              <c:showBubbleSize val="0"/>
            </c:dLbl>
            <c:dLbl>
              <c:idx val="8"/>
              <c:dLblPos val="outEnd"/>
              <c:showLegendKey val="0"/>
              <c:showVal val="1"/>
              <c:showCatName val="0"/>
              <c:showSerName val="0"/>
              <c:showPercent val="0"/>
              <c:showBubbleSize val="0"/>
            </c:dLbl>
            <c:dLbl>
              <c:idx val="9"/>
              <c:dLblPos val="out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 DATA'!$A$4:$A$13</c:f>
              <c:strCache>
                <c:ptCount val="10"/>
                <c:pt idx="0">
                  <c:v>Texting</c:v>
                </c:pt>
                <c:pt idx="1">
                  <c:v>Internet</c:v>
                </c:pt>
                <c:pt idx="2">
                  <c:v>Email</c:v>
                </c:pt>
                <c:pt idx="3">
                  <c:v>Call</c:v>
                </c:pt>
                <c:pt idx="4">
                  <c:v>GPS</c:v>
                </c:pt>
                <c:pt idx="5">
                  <c:v>Facebook</c:v>
                </c:pt>
                <c:pt idx="6">
                  <c:v>Apps</c:v>
                </c:pt>
                <c:pt idx="7">
                  <c:v>News</c:v>
                </c:pt>
                <c:pt idx="8">
                  <c:v>Bluetooth</c:v>
                </c:pt>
                <c:pt idx="9">
                  <c:v>Calendar</c:v>
                </c:pt>
              </c:strCache>
            </c:strRef>
          </c:cat>
          <c:val>
            <c:numRef>
              <c:f>' DATA'!$B$4:$B$13</c:f>
              <c:numCache>
                <c:formatCode>0.0%</c:formatCode>
                <c:ptCount val="10"/>
                <c:pt idx="0">
                  <c:v>0.21600000000000028</c:v>
                </c:pt>
                <c:pt idx="1">
                  <c:v>0.16700000000000001</c:v>
                </c:pt>
                <c:pt idx="2">
                  <c:v>0.15700000000000031</c:v>
                </c:pt>
                <c:pt idx="3">
                  <c:v>7.8000000000000014E-2</c:v>
                </c:pt>
                <c:pt idx="4">
                  <c:v>6.9000000000000034E-2</c:v>
                </c:pt>
                <c:pt idx="5">
                  <c:v>5.9000000000000101E-2</c:v>
                </c:pt>
                <c:pt idx="6">
                  <c:v>4.9000000000000092E-2</c:v>
                </c:pt>
                <c:pt idx="7">
                  <c:v>2.0000000000000011E-2</c:v>
                </c:pt>
                <c:pt idx="8">
                  <c:v>2.0000000000000011E-2</c:v>
                </c:pt>
                <c:pt idx="9">
                  <c:v>1.0000000000000005E-2</c:v>
                </c:pt>
              </c:numCache>
            </c:numRef>
          </c:val>
        </c:ser>
        <c:dLbls>
          <c:showLegendKey val="0"/>
          <c:showVal val="0"/>
          <c:showCatName val="0"/>
          <c:showSerName val="0"/>
          <c:showPercent val="0"/>
          <c:showBubbleSize val="0"/>
        </c:dLbls>
        <c:gapWidth val="40"/>
        <c:axId val="104175616"/>
        <c:axId val="71790528"/>
      </c:barChart>
      <c:catAx>
        <c:axId val="104175616"/>
        <c:scaling>
          <c:orientation val="maxMin"/>
        </c:scaling>
        <c:delete val="0"/>
        <c:axPos val="l"/>
        <c:numFmt formatCode="mmm\-yy" sourceLinked="1"/>
        <c:majorTickMark val="out"/>
        <c:minorTickMark val="none"/>
        <c:tickLblPos val="nextTo"/>
        <c:crossAx val="71790528"/>
        <c:crosses val="autoZero"/>
        <c:auto val="1"/>
        <c:lblAlgn val="ctr"/>
        <c:lblOffset val="100"/>
        <c:noMultiLvlLbl val="0"/>
      </c:catAx>
      <c:valAx>
        <c:axId val="71790528"/>
        <c:scaling>
          <c:orientation val="minMax"/>
        </c:scaling>
        <c:delete val="1"/>
        <c:axPos val="t"/>
        <c:numFmt formatCode="0.0%" sourceLinked="1"/>
        <c:majorTickMark val="out"/>
        <c:minorTickMark val="none"/>
        <c:tickLblPos val="none"/>
        <c:crossAx val="104175616"/>
        <c:crosses val="autoZero"/>
        <c:crossBetween val="between"/>
      </c:valAx>
      <c:spPr>
        <a:noFill/>
        <a:ln w="25400">
          <a:noFill/>
        </a:ln>
      </c:spPr>
    </c:plotArea>
    <c:plotVisOnly val="1"/>
    <c:dispBlanksAs val="gap"/>
    <c:showDLblsOverMax val="0"/>
  </c:chart>
  <c:spPr>
    <a:noFill/>
    <a:ln>
      <a:noFill/>
    </a:ln>
  </c:spPr>
  <c:txPr>
    <a:bodyPr/>
    <a:lstStyle/>
    <a:p>
      <a:pPr>
        <a:defRPr sz="1800"/>
      </a:pPr>
      <a:endParaRPr lang="zh-TW"/>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091324200913252E-2"/>
          <c:y val="3.2738095238095254E-2"/>
          <c:w val="0.95981735159817572"/>
          <c:h val="0.78634772215973014"/>
        </c:manualLayout>
      </c:layout>
      <c:barChart>
        <c:barDir val="col"/>
        <c:grouping val="clustered"/>
        <c:varyColors val="0"/>
        <c:ser>
          <c:idx val="0"/>
          <c:order val="0"/>
          <c:tx>
            <c:strRef>
              <c:f>' DATA'!$B$3</c:f>
              <c:strCache>
                <c:ptCount val="1"/>
                <c:pt idx="0">
                  <c:v>3 months ending Dec. 2010</c:v>
                </c:pt>
              </c:strCache>
            </c:strRef>
          </c:tx>
          <c:spPr>
            <a:solidFill>
              <a:srgbClr val="27426F"/>
            </a:solidFill>
          </c:spPr>
          <c:invertIfNegative val="0"/>
          <c:dLbls>
            <c:txPr>
              <a:bodyPr/>
              <a:lstStyle/>
              <a:p>
                <a:pPr>
                  <a:defRPr sz="1600" b="1" i="0" u="none" strike="noStrike" baseline="0">
                    <a:solidFill>
                      <a:srgbClr val="FFFFFF"/>
                    </a:solidFill>
                    <a:latin typeface="Verdana"/>
                    <a:ea typeface="Verdana"/>
                    <a:cs typeface="Verdana"/>
                  </a:defRPr>
                </a:pPr>
                <a:endParaRPr lang="zh-TW"/>
              </a:p>
            </c:txPr>
            <c:dLblPos val="inEnd"/>
            <c:showLegendKey val="0"/>
            <c:showVal val="1"/>
            <c:showCatName val="0"/>
            <c:showSerName val="0"/>
            <c:showPercent val="0"/>
            <c:showBubbleSize val="0"/>
            <c:showLeaderLines val="0"/>
          </c:dLbls>
          <c:cat>
            <c:strRef>
              <c:f>' DATA'!$A$4:$A$8</c:f>
              <c:strCache>
                <c:ptCount val="5"/>
                <c:pt idx="0">
                  <c:v>Google</c:v>
                </c:pt>
                <c:pt idx="1">
                  <c:v>RIM</c:v>
                </c:pt>
                <c:pt idx="2">
                  <c:v>Apple</c:v>
                </c:pt>
                <c:pt idx="3">
                  <c:v>Microsoft</c:v>
                </c:pt>
                <c:pt idx="4">
                  <c:v>Palm</c:v>
                </c:pt>
              </c:strCache>
            </c:strRef>
          </c:cat>
          <c:val>
            <c:numRef>
              <c:f>' DATA'!$B$4:$B$8</c:f>
              <c:numCache>
                <c:formatCode>0.0%</c:formatCode>
                <c:ptCount val="5"/>
                <c:pt idx="0">
                  <c:v>0.28700000000000031</c:v>
                </c:pt>
                <c:pt idx="1">
                  <c:v>0.31600000000000067</c:v>
                </c:pt>
                <c:pt idx="2">
                  <c:v>0.25</c:v>
                </c:pt>
                <c:pt idx="3">
                  <c:v>8.4000000000000227E-2</c:v>
                </c:pt>
                <c:pt idx="4">
                  <c:v>3.7000000000000095E-2</c:v>
                </c:pt>
              </c:numCache>
            </c:numRef>
          </c:val>
        </c:ser>
        <c:ser>
          <c:idx val="1"/>
          <c:order val="1"/>
          <c:tx>
            <c:strRef>
              <c:f>' DATA'!$C$3</c:f>
              <c:strCache>
                <c:ptCount val="1"/>
                <c:pt idx="0">
                  <c:v>3 months ending March 2011</c:v>
                </c:pt>
              </c:strCache>
            </c:strRef>
          </c:tx>
          <c:spPr>
            <a:solidFill>
              <a:srgbClr val="B2DA70"/>
            </a:solidFill>
            <a:ln w="3175">
              <a:noFill/>
              <a:prstDash val="solid"/>
            </a:ln>
          </c:spPr>
          <c:invertIfNegative val="0"/>
          <c:dLbls>
            <c:txPr>
              <a:bodyPr/>
              <a:lstStyle/>
              <a:p>
                <a:pPr>
                  <a:defRPr sz="1600" b="1" i="0" u="none" strike="noStrike" baseline="0">
                    <a:solidFill>
                      <a:srgbClr val="000000"/>
                    </a:solidFill>
                    <a:latin typeface="Verdana"/>
                    <a:ea typeface="Verdana"/>
                    <a:cs typeface="Verdana"/>
                  </a:defRPr>
                </a:pPr>
                <a:endParaRPr lang="zh-TW"/>
              </a:p>
            </c:txPr>
            <c:dLblPos val="inEnd"/>
            <c:showLegendKey val="0"/>
            <c:showVal val="1"/>
            <c:showCatName val="0"/>
            <c:showSerName val="0"/>
            <c:showPercent val="0"/>
            <c:showBubbleSize val="0"/>
            <c:showLeaderLines val="0"/>
          </c:dLbls>
          <c:cat>
            <c:strRef>
              <c:f>' DATA'!$A$4:$A$8</c:f>
              <c:strCache>
                <c:ptCount val="5"/>
                <c:pt idx="0">
                  <c:v>Google</c:v>
                </c:pt>
                <c:pt idx="1">
                  <c:v>RIM</c:v>
                </c:pt>
                <c:pt idx="2">
                  <c:v>Apple</c:v>
                </c:pt>
                <c:pt idx="3">
                  <c:v>Microsoft</c:v>
                </c:pt>
                <c:pt idx="4">
                  <c:v>Palm</c:v>
                </c:pt>
              </c:strCache>
            </c:strRef>
          </c:cat>
          <c:val>
            <c:numRef>
              <c:f>' DATA'!$C$4:$C$8</c:f>
              <c:numCache>
                <c:formatCode>0.0%</c:formatCode>
                <c:ptCount val="5"/>
                <c:pt idx="0">
                  <c:v>0.34700000000000086</c:v>
                </c:pt>
                <c:pt idx="1">
                  <c:v>0.27100000000000002</c:v>
                </c:pt>
                <c:pt idx="2">
                  <c:v>0.255</c:v>
                </c:pt>
                <c:pt idx="3">
                  <c:v>7.5000000000000136E-2</c:v>
                </c:pt>
                <c:pt idx="4">
                  <c:v>2.8000000000000011E-2</c:v>
                </c:pt>
              </c:numCache>
            </c:numRef>
          </c:val>
        </c:ser>
        <c:dLbls>
          <c:showLegendKey val="0"/>
          <c:showVal val="0"/>
          <c:showCatName val="0"/>
          <c:showSerName val="0"/>
          <c:showPercent val="0"/>
          <c:showBubbleSize val="0"/>
        </c:dLbls>
        <c:gapWidth val="30"/>
        <c:axId val="100737536"/>
        <c:axId val="71792832"/>
      </c:barChart>
      <c:catAx>
        <c:axId val="100737536"/>
        <c:scaling>
          <c:orientation val="minMax"/>
        </c:scaling>
        <c:delete val="0"/>
        <c:axPos val="b"/>
        <c:numFmt formatCode="General" sourceLinked="1"/>
        <c:majorTickMark val="out"/>
        <c:minorTickMark val="none"/>
        <c:tickLblPos val="nextTo"/>
        <c:txPr>
          <a:bodyPr rot="0" vert="horz"/>
          <a:lstStyle/>
          <a:p>
            <a:pPr>
              <a:defRPr sz="1600" b="0" i="0" u="none" strike="noStrike" baseline="0">
                <a:solidFill>
                  <a:srgbClr val="000000"/>
                </a:solidFill>
                <a:latin typeface="Verdana"/>
                <a:ea typeface="Verdana"/>
                <a:cs typeface="Verdana"/>
              </a:defRPr>
            </a:pPr>
            <a:endParaRPr lang="zh-TW"/>
          </a:p>
        </c:txPr>
        <c:crossAx val="71792832"/>
        <c:crosses val="autoZero"/>
        <c:auto val="1"/>
        <c:lblAlgn val="ctr"/>
        <c:lblOffset val="100"/>
        <c:noMultiLvlLbl val="0"/>
      </c:catAx>
      <c:valAx>
        <c:axId val="71792832"/>
        <c:scaling>
          <c:orientation val="minMax"/>
        </c:scaling>
        <c:delete val="1"/>
        <c:axPos val="l"/>
        <c:numFmt formatCode="0.0%" sourceLinked="1"/>
        <c:majorTickMark val="out"/>
        <c:minorTickMark val="none"/>
        <c:tickLblPos val="none"/>
        <c:crossAx val="100737536"/>
        <c:crosses val="autoZero"/>
        <c:crossBetween val="between"/>
      </c:valAx>
      <c:spPr>
        <a:noFill/>
        <a:ln w="25400">
          <a:noFill/>
        </a:ln>
      </c:spPr>
    </c:plotArea>
    <c:legend>
      <c:legendPos val="b"/>
      <c:overlay val="0"/>
      <c:txPr>
        <a:bodyPr/>
        <a:lstStyle/>
        <a:p>
          <a:pPr>
            <a:defRPr sz="1400" b="1" i="0" u="none" strike="noStrike" baseline="0">
              <a:solidFill>
                <a:srgbClr val="000000"/>
              </a:solidFill>
              <a:latin typeface="Verdana"/>
              <a:ea typeface="Verdana"/>
              <a:cs typeface="Verdana"/>
            </a:defRPr>
          </a:pPr>
          <a:endParaRPr lang="zh-TW"/>
        </a:p>
      </c:txPr>
    </c:legend>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zh-TW"/>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 DATA'!$B$3</c:f>
              <c:strCache>
                <c:ptCount val="1"/>
                <c:pt idx="0">
                  <c:v>Android OS</c:v>
                </c:pt>
              </c:strCache>
            </c:strRef>
          </c:tx>
          <c:dLbls>
            <c:dLblPos val="t"/>
            <c:showLegendKey val="0"/>
            <c:showVal val="1"/>
            <c:showCatName val="0"/>
            <c:showSerName val="0"/>
            <c:showPercent val="0"/>
            <c:showBubbleSize val="0"/>
            <c:showLeaderLines val="0"/>
          </c:dLbls>
          <c:cat>
            <c:strRef>
              <c:f>' DATA'!$A$4:$A$8</c:f>
              <c:strCache>
                <c:ptCount val="5"/>
                <c:pt idx="0">
                  <c:v>Q1 2010</c:v>
                </c:pt>
                <c:pt idx="1">
                  <c:v>Q2 2010</c:v>
                </c:pt>
                <c:pt idx="2">
                  <c:v>Q3 2010</c:v>
                </c:pt>
                <c:pt idx="3">
                  <c:v>Q4 2010</c:v>
                </c:pt>
                <c:pt idx="4">
                  <c:v>Q1 2011</c:v>
                </c:pt>
              </c:strCache>
            </c:strRef>
          </c:cat>
          <c:val>
            <c:numRef>
              <c:f>' DATA'!$B$4:$B$8</c:f>
              <c:numCache>
                <c:formatCode>0</c:formatCode>
                <c:ptCount val="5"/>
                <c:pt idx="0">
                  <c:v>312</c:v>
                </c:pt>
                <c:pt idx="1">
                  <c:v>381</c:v>
                </c:pt>
                <c:pt idx="2">
                  <c:v>495</c:v>
                </c:pt>
                <c:pt idx="3">
                  <c:v>525</c:v>
                </c:pt>
                <c:pt idx="4">
                  <c:v>582</c:v>
                </c:pt>
              </c:numCache>
            </c:numRef>
          </c:val>
          <c:smooth val="0"/>
        </c:ser>
        <c:ser>
          <c:idx val="1"/>
          <c:order val="1"/>
          <c:tx>
            <c:strRef>
              <c:f>' DATA'!$C$3</c:f>
              <c:strCache>
                <c:ptCount val="1"/>
                <c:pt idx="0">
                  <c:v>Apple iPhone</c:v>
                </c:pt>
              </c:strCache>
            </c:strRef>
          </c:tx>
          <c:spPr>
            <a:ln>
              <a:solidFill>
                <a:srgbClr val="FFC000"/>
              </a:solidFill>
            </a:ln>
          </c:spPr>
          <c:marker>
            <c:spPr>
              <a:solidFill>
                <a:srgbClr val="FFC000"/>
              </a:solidFill>
              <a:ln>
                <a:solidFill>
                  <a:srgbClr val="FFC000"/>
                </a:solidFill>
              </a:ln>
            </c:spPr>
          </c:marker>
          <c:dLbls>
            <c:dLblPos val="b"/>
            <c:showLegendKey val="0"/>
            <c:showVal val="1"/>
            <c:showCatName val="0"/>
            <c:showSerName val="0"/>
            <c:showPercent val="0"/>
            <c:showBubbleSize val="0"/>
            <c:showLeaderLines val="0"/>
          </c:dLbls>
          <c:cat>
            <c:strRef>
              <c:f>' DATA'!$A$4:$A$8</c:f>
              <c:strCache>
                <c:ptCount val="5"/>
                <c:pt idx="0">
                  <c:v>Q1 2010</c:v>
                </c:pt>
                <c:pt idx="1">
                  <c:v>Q2 2010</c:v>
                </c:pt>
                <c:pt idx="2">
                  <c:v>Q3 2010</c:v>
                </c:pt>
                <c:pt idx="3">
                  <c:v>Q4 2010</c:v>
                </c:pt>
                <c:pt idx="4">
                  <c:v>Q1 2011</c:v>
                </c:pt>
              </c:strCache>
            </c:strRef>
          </c:cat>
          <c:val>
            <c:numRef>
              <c:f>' DATA'!$C$4:$C$8</c:f>
              <c:numCache>
                <c:formatCode>0</c:formatCode>
                <c:ptCount val="5"/>
                <c:pt idx="0">
                  <c:v>319</c:v>
                </c:pt>
                <c:pt idx="1">
                  <c:v>354</c:v>
                </c:pt>
                <c:pt idx="2">
                  <c:v>415</c:v>
                </c:pt>
                <c:pt idx="3">
                  <c:v>468</c:v>
                </c:pt>
                <c:pt idx="4">
                  <c:v>492</c:v>
                </c:pt>
              </c:numCache>
            </c:numRef>
          </c:val>
          <c:smooth val="0"/>
        </c:ser>
        <c:ser>
          <c:idx val="2"/>
          <c:order val="2"/>
          <c:tx>
            <c:strRef>
              <c:f>' DATA'!$D$3</c:f>
              <c:strCache>
                <c:ptCount val="1"/>
                <c:pt idx="0">
                  <c:v>Blackberry OS</c:v>
                </c:pt>
              </c:strCache>
            </c:strRef>
          </c:tx>
          <c:dLbls>
            <c:dLblPos val="b"/>
            <c:showLegendKey val="0"/>
            <c:showVal val="1"/>
            <c:showCatName val="0"/>
            <c:showSerName val="0"/>
            <c:showPercent val="0"/>
            <c:showBubbleSize val="0"/>
            <c:showLeaderLines val="0"/>
          </c:dLbls>
          <c:cat>
            <c:strRef>
              <c:f>' DATA'!$A$4:$A$8</c:f>
              <c:strCache>
                <c:ptCount val="5"/>
                <c:pt idx="0">
                  <c:v>Q1 2010</c:v>
                </c:pt>
                <c:pt idx="1">
                  <c:v>Q2 2010</c:v>
                </c:pt>
                <c:pt idx="2">
                  <c:v>Q3 2010</c:v>
                </c:pt>
                <c:pt idx="3">
                  <c:v>Q4 2010</c:v>
                </c:pt>
                <c:pt idx="4">
                  <c:v>Q1 2011</c:v>
                </c:pt>
              </c:strCache>
            </c:strRef>
          </c:cat>
          <c:val>
            <c:numRef>
              <c:f>' DATA'!$D$4:$D$8</c:f>
              <c:numCache>
                <c:formatCode>0</c:formatCode>
                <c:ptCount val="5"/>
                <c:pt idx="0">
                  <c:v>81</c:v>
                </c:pt>
                <c:pt idx="1">
                  <c:v>102</c:v>
                </c:pt>
                <c:pt idx="2">
                  <c:v>95</c:v>
                </c:pt>
                <c:pt idx="3">
                  <c:v>103</c:v>
                </c:pt>
                <c:pt idx="4">
                  <c:v>127</c:v>
                </c:pt>
              </c:numCache>
            </c:numRef>
          </c:val>
          <c:smooth val="0"/>
        </c:ser>
        <c:ser>
          <c:idx val="3"/>
          <c:order val="3"/>
          <c:tx>
            <c:strRef>
              <c:f>' DATA'!$E$3</c:f>
              <c:strCache>
                <c:ptCount val="1"/>
                <c:pt idx="0">
                  <c:v>Windows Mobile</c:v>
                </c:pt>
              </c:strCache>
            </c:strRef>
          </c:tx>
          <c:dLbls>
            <c:dLbl>
              <c:idx val="1"/>
              <c:layout>
                <c:manualLayout>
                  <c:x val="-4.4756883421207039E-2"/>
                  <c:y val="-4.8472222222222333E-2"/>
                </c:manualLayout>
              </c:layout>
              <c:dLblPos val="r"/>
              <c:showLegendKey val="0"/>
              <c:showVal val="1"/>
              <c:showCatName val="0"/>
              <c:showSerName val="0"/>
              <c:showPercent val="0"/>
              <c:showBubbleSize val="0"/>
            </c:dLbl>
            <c:dLbl>
              <c:idx val="3"/>
              <c:dLblPos val="t"/>
              <c:showLegendKey val="0"/>
              <c:showVal val="1"/>
              <c:showCatName val="0"/>
              <c:showSerName val="0"/>
              <c:showPercent val="0"/>
              <c:showBubbleSize val="0"/>
            </c:dLbl>
            <c:dLbl>
              <c:idx val="4"/>
              <c:dLblPos val="t"/>
              <c:showLegendKey val="0"/>
              <c:showVal val="1"/>
              <c:showCatName val="0"/>
              <c:showSerName val="0"/>
              <c:showPercent val="0"/>
              <c:showBubbleSize val="0"/>
            </c:dLbl>
            <c:dLblPos val="b"/>
            <c:showLegendKey val="0"/>
            <c:showVal val="1"/>
            <c:showCatName val="0"/>
            <c:showSerName val="0"/>
            <c:showPercent val="0"/>
            <c:showBubbleSize val="0"/>
            <c:showLeaderLines val="0"/>
          </c:dLbls>
          <c:cat>
            <c:strRef>
              <c:f>' DATA'!$A$4:$A$8</c:f>
              <c:strCache>
                <c:ptCount val="5"/>
                <c:pt idx="0">
                  <c:v>Q1 2010</c:v>
                </c:pt>
                <c:pt idx="1">
                  <c:v>Q2 2010</c:v>
                </c:pt>
                <c:pt idx="2">
                  <c:v>Q3 2010</c:v>
                </c:pt>
                <c:pt idx="3">
                  <c:v>Q4 2010</c:v>
                </c:pt>
                <c:pt idx="4">
                  <c:v>Q1 2011</c:v>
                </c:pt>
              </c:strCache>
            </c:strRef>
          </c:cat>
          <c:val>
            <c:numRef>
              <c:f>' DATA'!$E$4:$E$8</c:f>
              <c:numCache>
                <c:formatCode>0</c:formatCode>
                <c:ptCount val="5"/>
                <c:pt idx="0">
                  <c:v>233</c:v>
                </c:pt>
                <c:pt idx="1">
                  <c:v>169</c:v>
                </c:pt>
                <c:pt idx="2">
                  <c:v>227</c:v>
                </c:pt>
                <c:pt idx="3">
                  <c:v>205</c:v>
                </c:pt>
                <c:pt idx="4">
                  <c:v>174</c:v>
                </c:pt>
              </c:numCache>
            </c:numRef>
          </c:val>
          <c:smooth val="0"/>
        </c:ser>
        <c:ser>
          <c:idx val="4"/>
          <c:order val="4"/>
          <c:tx>
            <c:strRef>
              <c:f>' DATA'!$F$3</c:f>
              <c:strCache>
                <c:ptCount val="1"/>
                <c:pt idx="0">
                  <c:v>Windows Phone 7</c:v>
                </c:pt>
              </c:strCache>
            </c:strRef>
          </c:tx>
          <c:dLbls>
            <c:dLblPos val="l"/>
            <c:showLegendKey val="0"/>
            <c:showVal val="1"/>
            <c:showCatName val="0"/>
            <c:showSerName val="0"/>
            <c:showPercent val="0"/>
            <c:showBubbleSize val="0"/>
            <c:showLeaderLines val="0"/>
          </c:dLbls>
          <c:cat>
            <c:strRef>
              <c:f>' DATA'!$A$4:$A$8</c:f>
              <c:strCache>
                <c:ptCount val="5"/>
                <c:pt idx="0">
                  <c:v>Q1 2010</c:v>
                </c:pt>
                <c:pt idx="1">
                  <c:v>Q2 2010</c:v>
                </c:pt>
                <c:pt idx="2">
                  <c:v>Q3 2010</c:v>
                </c:pt>
                <c:pt idx="3">
                  <c:v>Q4 2010</c:v>
                </c:pt>
                <c:pt idx="4">
                  <c:v>Q1 2011</c:v>
                </c:pt>
              </c:strCache>
            </c:strRef>
          </c:cat>
          <c:val>
            <c:numRef>
              <c:f>' DATA'!$F$4:$F$8</c:f>
              <c:numCache>
                <c:formatCode>General</c:formatCode>
                <c:ptCount val="5"/>
                <c:pt idx="3" formatCode="0">
                  <c:v>149</c:v>
                </c:pt>
                <c:pt idx="4" formatCode="0">
                  <c:v>317</c:v>
                </c:pt>
              </c:numCache>
            </c:numRef>
          </c:val>
          <c:smooth val="0"/>
        </c:ser>
        <c:dLbls>
          <c:showLegendKey val="0"/>
          <c:showVal val="0"/>
          <c:showCatName val="0"/>
          <c:showSerName val="0"/>
          <c:showPercent val="0"/>
          <c:showBubbleSize val="0"/>
        </c:dLbls>
        <c:marker val="1"/>
        <c:smooth val="0"/>
        <c:axId val="100740608"/>
        <c:axId val="71816256"/>
      </c:lineChart>
      <c:catAx>
        <c:axId val="100740608"/>
        <c:scaling>
          <c:orientation val="minMax"/>
        </c:scaling>
        <c:delete val="0"/>
        <c:axPos val="b"/>
        <c:majorTickMark val="out"/>
        <c:minorTickMark val="none"/>
        <c:tickLblPos val="nextTo"/>
        <c:crossAx val="71816256"/>
        <c:crosses val="autoZero"/>
        <c:auto val="1"/>
        <c:lblAlgn val="ctr"/>
        <c:lblOffset val="100"/>
        <c:noMultiLvlLbl val="0"/>
      </c:catAx>
      <c:valAx>
        <c:axId val="71816256"/>
        <c:scaling>
          <c:orientation val="minMax"/>
        </c:scaling>
        <c:delete val="1"/>
        <c:axPos val="l"/>
        <c:numFmt formatCode="0" sourceLinked="1"/>
        <c:majorTickMark val="out"/>
        <c:minorTickMark val="none"/>
        <c:tickLblPos val="none"/>
        <c:crossAx val="100740608"/>
        <c:crosses val="autoZero"/>
        <c:crossBetween val="between"/>
      </c:valAx>
      <c:spPr>
        <a:noFill/>
      </c:spPr>
    </c:plotArea>
    <c:legend>
      <c:legendPos val="b"/>
      <c:overlay val="0"/>
    </c:legend>
    <c:plotVisOnly val="1"/>
    <c:dispBlanksAs val="gap"/>
    <c:showDLblsOverMax val="0"/>
  </c:chart>
  <c:spPr>
    <a:noFill/>
    <a:ln>
      <a:noFill/>
    </a:ln>
  </c:spPr>
  <c:txPr>
    <a:bodyPr/>
    <a:lstStyle/>
    <a:p>
      <a:pPr>
        <a:defRPr sz="1600"/>
      </a:pPr>
      <a:endParaRPr lang="zh-TW"/>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1860955702905606E-2"/>
          <c:y val="1.8285716479726013E-2"/>
          <c:w val="0.97037230580445999"/>
          <c:h val="0.73220544218438333"/>
        </c:manualLayout>
      </c:layout>
      <c:barChart>
        <c:barDir val="col"/>
        <c:grouping val="clustered"/>
        <c:varyColors val="0"/>
        <c:ser>
          <c:idx val="0"/>
          <c:order val="0"/>
          <c:tx>
            <c:strRef>
              <c:f>' DATA (2)'!$B$3</c:f>
              <c:strCache>
                <c:ptCount val="1"/>
                <c:pt idx="0">
                  <c:v>3 months ending Jan. 2011</c:v>
                </c:pt>
              </c:strCache>
            </c:strRef>
          </c:tx>
          <c:spPr>
            <a:solidFill>
              <a:srgbClr val="27426F"/>
            </a:solidFill>
          </c:spPr>
          <c:invertIfNegative val="0"/>
          <c:dLbls>
            <c:dLblPos val="inEnd"/>
            <c:showLegendKey val="0"/>
            <c:showVal val="1"/>
            <c:showCatName val="0"/>
            <c:showSerName val="0"/>
            <c:showPercent val="0"/>
            <c:showBubbleSize val="0"/>
            <c:showLeaderLines val="0"/>
          </c:dLbls>
          <c:cat>
            <c:strRef>
              <c:f>' DATA (2)'!$A$4:$A$9</c:f>
              <c:strCache>
                <c:ptCount val="6"/>
                <c:pt idx="0">
                  <c:v>Sent text message to another phone</c:v>
                </c:pt>
                <c:pt idx="1">
                  <c:v>Used browser</c:v>
                </c:pt>
                <c:pt idx="2">
                  <c:v>Used downloaded apps</c:v>
                </c:pt>
                <c:pt idx="3">
                  <c:v>Accessed social networking site or blog</c:v>
                </c:pt>
                <c:pt idx="4">
                  <c:v>Played Games</c:v>
                </c:pt>
                <c:pt idx="5">
                  <c:v>Listened to music on mobile phone</c:v>
                </c:pt>
              </c:strCache>
            </c:strRef>
          </c:cat>
          <c:val>
            <c:numRef>
              <c:f>' DATA (2)'!$B$4:$B$9</c:f>
              <c:numCache>
                <c:formatCode>0.0%</c:formatCode>
                <c:ptCount val="6"/>
                <c:pt idx="0">
                  <c:v>0.68100000000000005</c:v>
                </c:pt>
                <c:pt idx="1">
                  <c:v>0.37000000000000038</c:v>
                </c:pt>
                <c:pt idx="2">
                  <c:v>0.35400000000000031</c:v>
                </c:pt>
                <c:pt idx="3">
                  <c:v>0.253</c:v>
                </c:pt>
                <c:pt idx="4">
                  <c:v>0.23700000000000004</c:v>
                </c:pt>
                <c:pt idx="5">
                  <c:v>0.16500000000000001</c:v>
                </c:pt>
              </c:numCache>
            </c:numRef>
          </c:val>
        </c:ser>
        <c:ser>
          <c:idx val="1"/>
          <c:order val="1"/>
          <c:tx>
            <c:strRef>
              <c:f>' DATA (2)'!$C$3</c:f>
              <c:strCache>
                <c:ptCount val="1"/>
                <c:pt idx="0">
                  <c:v>3 months ending April 2011</c:v>
                </c:pt>
              </c:strCache>
            </c:strRef>
          </c:tx>
          <c:spPr>
            <a:solidFill>
              <a:srgbClr val="B2DA70"/>
            </a:solidFill>
          </c:spPr>
          <c:invertIfNegative val="0"/>
          <c:dLbls>
            <c:spPr>
              <a:noFill/>
            </c:spPr>
            <c:dLblPos val="inEnd"/>
            <c:showLegendKey val="0"/>
            <c:showVal val="1"/>
            <c:showCatName val="0"/>
            <c:showSerName val="0"/>
            <c:showPercent val="0"/>
            <c:showBubbleSize val="0"/>
            <c:showLeaderLines val="0"/>
          </c:dLbls>
          <c:cat>
            <c:strRef>
              <c:f>' DATA (2)'!$A$4:$A$9</c:f>
              <c:strCache>
                <c:ptCount val="6"/>
                <c:pt idx="0">
                  <c:v>Sent text message to another phone</c:v>
                </c:pt>
                <c:pt idx="1">
                  <c:v>Used browser</c:v>
                </c:pt>
                <c:pt idx="2">
                  <c:v>Used downloaded apps</c:v>
                </c:pt>
                <c:pt idx="3">
                  <c:v>Accessed social networking site or blog</c:v>
                </c:pt>
                <c:pt idx="4">
                  <c:v>Played Games</c:v>
                </c:pt>
                <c:pt idx="5">
                  <c:v>Listened to music on mobile phone</c:v>
                </c:pt>
              </c:strCache>
            </c:strRef>
          </c:cat>
          <c:val>
            <c:numRef>
              <c:f>' DATA (2)'!$C$4:$C$9</c:f>
              <c:numCache>
                <c:formatCode>0.0%</c:formatCode>
                <c:ptCount val="6"/>
                <c:pt idx="0">
                  <c:v>0.68799999999999994</c:v>
                </c:pt>
                <c:pt idx="1">
                  <c:v>0.3910000000000009</c:v>
                </c:pt>
                <c:pt idx="2">
                  <c:v>0.37800000000000072</c:v>
                </c:pt>
                <c:pt idx="3">
                  <c:v>0.28000000000000008</c:v>
                </c:pt>
                <c:pt idx="4">
                  <c:v>0.26200000000000001</c:v>
                </c:pt>
                <c:pt idx="5">
                  <c:v>0.18000000000000024</c:v>
                </c:pt>
              </c:numCache>
            </c:numRef>
          </c:val>
        </c:ser>
        <c:dLbls>
          <c:showLegendKey val="0"/>
          <c:showVal val="0"/>
          <c:showCatName val="0"/>
          <c:showSerName val="0"/>
          <c:showPercent val="0"/>
          <c:showBubbleSize val="0"/>
        </c:dLbls>
        <c:gapWidth val="30"/>
        <c:axId val="104685568"/>
        <c:axId val="90891968"/>
      </c:barChart>
      <c:catAx>
        <c:axId val="104685568"/>
        <c:scaling>
          <c:orientation val="minMax"/>
        </c:scaling>
        <c:delete val="0"/>
        <c:axPos val="b"/>
        <c:numFmt formatCode="General" sourceLinked="1"/>
        <c:majorTickMark val="out"/>
        <c:minorTickMark val="none"/>
        <c:tickLblPos val="nextTo"/>
        <c:crossAx val="90891968"/>
        <c:crosses val="autoZero"/>
        <c:auto val="1"/>
        <c:lblAlgn val="ctr"/>
        <c:lblOffset val="100"/>
        <c:noMultiLvlLbl val="0"/>
      </c:catAx>
      <c:valAx>
        <c:axId val="90891968"/>
        <c:scaling>
          <c:orientation val="minMax"/>
        </c:scaling>
        <c:delete val="1"/>
        <c:axPos val="l"/>
        <c:numFmt formatCode="0.0%" sourceLinked="1"/>
        <c:majorTickMark val="out"/>
        <c:minorTickMark val="none"/>
        <c:tickLblPos val="none"/>
        <c:crossAx val="104685568"/>
        <c:crosses val="autoZero"/>
        <c:crossBetween val="between"/>
      </c:valAx>
      <c:spPr>
        <a:noFill/>
        <a:ln w="25400">
          <a:noFill/>
        </a:ln>
      </c:spPr>
    </c:plotArea>
    <c:legend>
      <c:legendPos val="b"/>
      <c:overlay val="0"/>
    </c:legend>
    <c:plotVisOnly val="1"/>
    <c:dispBlanksAs val="gap"/>
    <c:showDLblsOverMax val="0"/>
  </c:chart>
  <c:spPr>
    <a:noFill/>
    <a:ln>
      <a:noFill/>
    </a:ln>
  </c:spPr>
  <c:txPr>
    <a:bodyPr/>
    <a:lstStyle/>
    <a:p>
      <a:pPr>
        <a:defRPr sz="1600"/>
      </a:pPr>
      <a:endParaRPr lang="zh-TW"/>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 DATA'!$A$4</c:f>
              <c:strCache>
                <c:ptCount val="1"/>
                <c:pt idx="0">
                  <c:v>Advertising</c:v>
                </c:pt>
              </c:strCache>
            </c:strRef>
          </c:tx>
          <c:spPr>
            <a:solidFill>
              <a:srgbClr val="27426F"/>
            </a:solidFill>
          </c:spPr>
          <c:invertIfNegative val="0"/>
          <c:dLbls>
            <c:dLbl>
              <c:idx val="1"/>
              <c:layout>
                <c:manualLayout>
                  <c:x val="5.4824561403508934E-3"/>
                  <c:y val="8.1064814814814812E-2"/>
                </c:manualLayout>
              </c:layout>
              <c:dLblPos val="outEnd"/>
              <c:showLegendKey val="0"/>
              <c:showVal val="1"/>
              <c:showCatName val="0"/>
              <c:showSerName val="0"/>
              <c:showPercent val="0"/>
              <c:showBubbleSize val="0"/>
            </c:dLbl>
            <c:dLbl>
              <c:idx val="2"/>
              <c:layout>
                <c:manualLayout>
                  <c:x val="5.4824561403508934E-3"/>
                  <c:y val="8.5694444444444934E-2"/>
                </c:manualLayout>
              </c:layout>
              <c:dLblPos val="outEnd"/>
              <c:showLegendKey val="0"/>
              <c:showVal val="1"/>
              <c:showCatName val="0"/>
              <c:showSerName val="0"/>
              <c:showPercent val="0"/>
              <c:showBubbleSize val="0"/>
            </c:dLbl>
            <c:dLbl>
              <c:idx val="3"/>
              <c:layout>
                <c:manualLayout>
                  <c:x val="5.4824561403508934E-3"/>
                  <c:y val="8.1064814814814812E-2"/>
                </c:manualLayout>
              </c:layout>
              <c:dLblPos val="outEnd"/>
              <c:showLegendKey val="0"/>
              <c:showVal val="1"/>
              <c:showCatName val="0"/>
              <c:showSerName val="0"/>
              <c:showPercent val="0"/>
              <c:showBubbleSize val="0"/>
            </c:dLbl>
            <c:dLbl>
              <c:idx val="4"/>
              <c:layout>
                <c:manualLayout>
                  <c:x val="5.4824561403508934E-3"/>
                  <c:y val="9.0324074074074265E-2"/>
                </c:manualLayout>
              </c:layout>
              <c:dLblPos val="outEnd"/>
              <c:showLegendKey val="0"/>
              <c:showVal val="1"/>
              <c:showCatName val="0"/>
              <c:showSerName val="0"/>
              <c:showPercent val="0"/>
              <c:showBubbleSize val="0"/>
            </c:dLbl>
            <c:dLbl>
              <c:idx val="5"/>
              <c:layout>
                <c:manualLayout>
                  <c:x val="9.1374269005847948E-3"/>
                  <c:y val="9.4953703703703693E-2"/>
                </c:manualLayout>
              </c:layout>
              <c:dLblPos val="out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numRef>
              <c:f>' DATA'!$B$3:$C$3</c:f>
              <c:numCache>
                <c:formatCode>General</c:formatCode>
                <c:ptCount val="2"/>
                <c:pt idx="0">
                  <c:v>2010</c:v>
                </c:pt>
                <c:pt idx="1">
                  <c:v>2015</c:v>
                </c:pt>
              </c:numCache>
            </c:numRef>
          </c:cat>
          <c:val>
            <c:numRef>
              <c:f>' DATA'!$B$4:$C$4</c:f>
              <c:numCache>
                <c:formatCode>"$"#,##0</c:formatCode>
                <c:ptCount val="2"/>
                <c:pt idx="0">
                  <c:v>6272</c:v>
                </c:pt>
                <c:pt idx="1">
                  <c:v>40731</c:v>
                </c:pt>
              </c:numCache>
            </c:numRef>
          </c:val>
        </c:ser>
        <c:ser>
          <c:idx val="1"/>
          <c:order val="1"/>
          <c:tx>
            <c:strRef>
              <c:f>' DATA'!$A$5</c:f>
              <c:strCache>
                <c:ptCount val="1"/>
                <c:pt idx="0">
                  <c:v>Promotions</c:v>
                </c:pt>
              </c:strCache>
            </c:strRef>
          </c:tx>
          <c:spPr>
            <a:solidFill>
              <a:srgbClr val="B2DA70"/>
            </a:solidFill>
          </c:spPr>
          <c:invertIfNegative val="0"/>
          <c:dLbls>
            <c:spPr>
              <a:noFill/>
            </c:spPr>
            <c:dLblPos val="outEnd"/>
            <c:showLegendKey val="0"/>
            <c:showVal val="1"/>
            <c:showCatName val="0"/>
            <c:showSerName val="0"/>
            <c:showPercent val="0"/>
            <c:showBubbleSize val="0"/>
            <c:showLeaderLines val="0"/>
          </c:dLbls>
          <c:cat>
            <c:numRef>
              <c:f>' DATA'!$B$3:$C$3</c:f>
              <c:numCache>
                <c:formatCode>General</c:formatCode>
                <c:ptCount val="2"/>
                <c:pt idx="0">
                  <c:v>2010</c:v>
                </c:pt>
                <c:pt idx="1">
                  <c:v>2015</c:v>
                </c:pt>
              </c:numCache>
            </c:numRef>
          </c:cat>
          <c:val>
            <c:numRef>
              <c:f>' DATA'!$B$5:$C$5</c:f>
              <c:numCache>
                <c:formatCode>"$"#,##0</c:formatCode>
                <c:ptCount val="2"/>
                <c:pt idx="0">
                  <c:v>3002</c:v>
                </c:pt>
                <c:pt idx="1">
                  <c:v>15795</c:v>
                </c:pt>
              </c:numCache>
            </c:numRef>
          </c:val>
        </c:ser>
        <c:dLbls>
          <c:showLegendKey val="0"/>
          <c:showVal val="0"/>
          <c:showCatName val="0"/>
          <c:showSerName val="0"/>
          <c:showPercent val="0"/>
          <c:showBubbleSize val="0"/>
        </c:dLbls>
        <c:gapWidth val="90"/>
        <c:axId val="104688640"/>
        <c:axId val="90894848"/>
      </c:barChart>
      <c:catAx>
        <c:axId val="104688640"/>
        <c:scaling>
          <c:orientation val="minMax"/>
        </c:scaling>
        <c:delete val="0"/>
        <c:axPos val="b"/>
        <c:numFmt formatCode="General" sourceLinked="1"/>
        <c:majorTickMark val="out"/>
        <c:minorTickMark val="none"/>
        <c:tickLblPos val="nextTo"/>
        <c:crossAx val="90894848"/>
        <c:crosses val="autoZero"/>
        <c:auto val="1"/>
        <c:lblAlgn val="ctr"/>
        <c:lblOffset val="100"/>
        <c:noMultiLvlLbl val="0"/>
      </c:catAx>
      <c:valAx>
        <c:axId val="90894848"/>
        <c:scaling>
          <c:orientation val="minMax"/>
        </c:scaling>
        <c:delete val="1"/>
        <c:axPos val="l"/>
        <c:numFmt formatCode="&quot;$&quot;#,##0" sourceLinked="1"/>
        <c:majorTickMark val="out"/>
        <c:minorTickMark val="none"/>
        <c:tickLblPos val="none"/>
        <c:crossAx val="104688640"/>
        <c:crosses val="autoZero"/>
        <c:crossBetween val="between"/>
      </c:valAx>
      <c:spPr>
        <a:noFill/>
        <a:ln w="25400">
          <a:noFill/>
        </a:ln>
      </c:spPr>
    </c:plotArea>
    <c:legend>
      <c:legendPos val="b"/>
      <c:overlay val="0"/>
    </c:legend>
    <c:plotVisOnly val="1"/>
    <c:dispBlanksAs val="gap"/>
    <c:showDLblsOverMax val="0"/>
  </c:chart>
  <c:spPr>
    <a:noFill/>
    <a:ln>
      <a:noFill/>
    </a:ln>
  </c:spPr>
  <c:txPr>
    <a:bodyPr/>
    <a:lstStyle/>
    <a:p>
      <a:pPr>
        <a:defRPr sz="2000"/>
      </a:pPr>
      <a:endParaRPr lang="zh-TW"/>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 DATA (2)'!$B$3</c:f>
              <c:strCache>
                <c:ptCount val="1"/>
                <c:pt idx="0">
                  <c:v>National</c:v>
                </c:pt>
              </c:strCache>
            </c:strRef>
          </c:tx>
          <c:spPr>
            <a:solidFill>
              <a:schemeClr val="accent4"/>
            </a:solidFill>
          </c:spPr>
          <c:invertIfNegative val="0"/>
          <c:dLbls>
            <c:dLblPos val="ctr"/>
            <c:showLegendKey val="0"/>
            <c:showVal val="1"/>
            <c:showCatName val="0"/>
            <c:showSerName val="0"/>
            <c:showPercent val="0"/>
            <c:showBubbleSize val="0"/>
            <c:showLeaderLines val="0"/>
          </c:dLbls>
          <c:cat>
            <c:numRef>
              <c:f>' DATA (2)'!$A$4:$A$9</c:f>
              <c:numCache>
                <c:formatCode>General</c:formatCode>
                <c:ptCount val="6"/>
                <c:pt idx="0">
                  <c:v>2010</c:v>
                </c:pt>
                <c:pt idx="1">
                  <c:v>2011</c:v>
                </c:pt>
                <c:pt idx="2">
                  <c:v>2012</c:v>
                </c:pt>
                <c:pt idx="3">
                  <c:v>2013</c:v>
                </c:pt>
                <c:pt idx="4">
                  <c:v>2014</c:v>
                </c:pt>
                <c:pt idx="5">
                  <c:v>2015</c:v>
                </c:pt>
              </c:numCache>
            </c:numRef>
          </c:cat>
          <c:val>
            <c:numRef>
              <c:f>' DATA (2)'!$B$4:$B$9</c:f>
              <c:numCache>
                <c:formatCode>"$"#,##0.00</c:formatCode>
                <c:ptCount val="6"/>
                <c:pt idx="0">
                  <c:v>0.3900000000000004</c:v>
                </c:pt>
                <c:pt idx="1">
                  <c:v>0.49000000000000032</c:v>
                </c:pt>
                <c:pt idx="2">
                  <c:v>0.61000000000000065</c:v>
                </c:pt>
                <c:pt idx="3">
                  <c:v>0.73000000000000065</c:v>
                </c:pt>
                <c:pt idx="4">
                  <c:v>0.92</c:v>
                </c:pt>
                <c:pt idx="5">
                  <c:v>1.22</c:v>
                </c:pt>
              </c:numCache>
            </c:numRef>
          </c:val>
        </c:ser>
        <c:ser>
          <c:idx val="1"/>
          <c:order val="1"/>
          <c:tx>
            <c:strRef>
              <c:f>' DATA (2)'!$C$3</c:f>
              <c:strCache>
                <c:ptCount val="1"/>
                <c:pt idx="0">
                  <c:v>Local</c:v>
                </c:pt>
              </c:strCache>
            </c:strRef>
          </c:tx>
          <c:spPr>
            <a:solidFill>
              <a:schemeClr val="accent1"/>
            </a:solidFill>
          </c:spPr>
          <c:invertIfNegative val="0"/>
          <c:dLbls>
            <c:dLblPos val="ctr"/>
            <c:showLegendKey val="0"/>
            <c:showVal val="1"/>
            <c:showCatName val="0"/>
            <c:showSerName val="0"/>
            <c:showPercent val="0"/>
            <c:showBubbleSize val="0"/>
            <c:showLeaderLines val="0"/>
          </c:dLbls>
          <c:cat>
            <c:numRef>
              <c:f>' DATA (2)'!$A$4:$A$9</c:f>
              <c:numCache>
                <c:formatCode>General</c:formatCode>
                <c:ptCount val="6"/>
                <c:pt idx="0">
                  <c:v>2010</c:v>
                </c:pt>
                <c:pt idx="1">
                  <c:v>2011</c:v>
                </c:pt>
                <c:pt idx="2">
                  <c:v>2012</c:v>
                </c:pt>
                <c:pt idx="3">
                  <c:v>2013</c:v>
                </c:pt>
                <c:pt idx="4">
                  <c:v>2014</c:v>
                </c:pt>
                <c:pt idx="5">
                  <c:v>2015</c:v>
                </c:pt>
              </c:numCache>
            </c:numRef>
          </c:cat>
          <c:val>
            <c:numRef>
              <c:f>' DATA (2)'!$C$4:$C$9</c:f>
              <c:numCache>
                <c:formatCode>"$"#,##0.00</c:formatCode>
                <c:ptCount val="6"/>
                <c:pt idx="0">
                  <c:v>0.4</c:v>
                </c:pt>
                <c:pt idx="1">
                  <c:v>0.89</c:v>
                </c:pt>
                <c:pt idx="2">
                  <c:v>0.99</c:v>
                </c:pt>
                <c:pt idx="3">
                  <c:v>1.4</c:v>
                </c:pt>
                <c:pt idx="4">
                  <c:v>2.0299999999999998</c:v>
                </c:pt>
                <c:pt idx="5">
                  <c:v>2.84</c:v>
                </c:pt>
              </c:numCache>
            </c:numRef>
          </c:val>
        </c:ser>
        <c:dLbls>
          <c:showLegendKey val="0"/>
          <c:showVal val="0"/>
          <c:showCatName val="0"/>
          <c:showSerName val="0"/>
          <c:showPercent val="0"/>
          <c:showBubbleSize val="0"/>
        </c:dLbls>
        <c:gapWidth val="60"/>
        <c:overlap val="100"/>
        <c:axId val="101291520"/>
        <c:axId val="90892544"/>
      </c:barChart>
      <c:catAx>
        <c:axId val="101291520"/>
        <c:scaling>
          <c:orientation val="minMax"/>
        </c:scaling>
        <c:delete val="0"/>
        <c:axPos val="b"/>
        <c:numFmt formatCode="General" sourceLinked="1"/>
        <c:majorTickMark val="out"/>
        <c:minorTickMark val="none"/>
        <c:tickLblPos val="nextTo"/>
        <c:crossAx val="90892544"/>
        <c:crosses val="autoZero"/>
        <c:auto val="1"/>
        <c:lblAlgn val="ctr"/>
        <c:lblOffset val="100"/>
        <c:noMultiLvlLbl val="0"/>
      </c:catAx>
      <c:valAx>
        <c:axId val="90892544"/>
        <c:scaling>
          <c:orientation val="minMax"/>
        </c:scaling>
        <c:delete val="1"/>
        <c:axPos val="l"/>
        <c:numFmt formatCode="&quot;$&quot;#,##0.00" sourceLinked="1"/>
        <c:majorTickMark val="out"/>
        <c:minorTickMark val="none"/>
        <c:tickLblPos val="none"/>
        <c:crossAx val="101291520"/>
        <c:crosses val="autoZero"/>
        <c:crossBetween val="between"/>
      </c:valAx>
    </c:plotArea>
    <c:legend>
      <c:legendPos val="b"/>
      <c:overlay val="0"/>
    </c:legend>
    <c:plotVisOnly val="1"/>
    <c:dispBlanksAs val="gap"/>
    <c:showDLblsOverMax val="0"/>
  </c:chart>
  <c:spPr>
    <a:noFill/>
    <a:ln>
      <a:noFill/>
    </a:ln>
  </c:spPr>
  <c:txPr>
    <a:bodyPr/>
    <a:lstStyle/>
    <a:p>
      <a:pPr>
        <a:defRPr sz="1800"/>
      </a:pPr>
      <a:endParaRPr lang="zh-TW"/>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銷售</c:v>
                </c:pt>
              </c:strCache>
            </c:strRef>
          </c:tx>
          <c:cat>
            <c:strRef>
              <c:f>工作表1!$A$2:$A$4</c:f>
              <c:strCache>
                <c:ptCount val="3"/>
                <c:pt idx="0">
                  <c:v>無位置資訊</c:v>
                </c:pt>
                <c:pt idx="1">
                  <c:v>3公里內</c:v>
                </c:pt>
                <c:pt idx="2">
                  <c:v>第三季</c:v>
                </c:pt>
              </c:strCache>
            </c:strRef>
          </c:cat>
          <c:val>
            <c:numRef>
              <c:f>工作表1!$B$2:$B$4</c:f>
              <c:numCache>
                <c:formatCode>0.00%</c:formatCode>
                <c:ptCount val="3"/>
                <c:pt idx="0">
                  <c:v>0.217</c:v>
                </c:pt>
                <c:pt idx="1">
                  <c:v>0.435</c:v>
                </c:pt>
                <c:pt idx="2">
                  <c:v>0.34799999999999998</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9F8E4-0B7E-48CE-AF09-8DAF06866F5F}" type="doc">
      <dgm:prSet loTypeId="urn:microsoft.com/office/officeart/2009/3/layout/DescendingProcess" loCatId="process" qsTypeId="urn:microsoft.com/office/officeart/2005/8/quickstyle/3d4" qsCatId="3D" csTypeId="urn:microsoft.com/office/officeart/2005/8/colors/accent3_2" csCatId="accent3" phldr="1"/>
      <dgm:spPr/>
      <dgm:t>
        <a:bodyPr/>
        <a:lstStyle/>
        <a:p>
          <a:endParaRPr lang="zh-TW" altLang="en-US"/>
        </a:p>
      </dgm:t>
    </dgm:pt>
    <dgm:pt modelId="{14BF73A8-69C8-49D7-B501-9CD4F48CECC4}">
      <dgm:prSet phldrT="[文字]" phldr="1"/>
      <dgm:spPr/>
      <dgm:t>
        <a:bodyPr/>
        <a:lstStyle/>
        <a:p>
          <a:endParaRPr lang="zh-TW" altLang="en-US" dirty="0"/>
        </a:p>
      </dgm:t>
    </dgm:pt>
    <dgm:pt modelId="{926D15CF-53E4-4F3D-B84F-36B46FED5959}" type="sibTrans" cxnId="{06F0B02C-E8A2-43AF-9E32-C755C5A3CAC7}">
      <dgm:prSet/>
      <dgm:spPr/>
      <dgm:t>
        <a:bodyPr/>
        <a:lstStyle/>
        <a:p>
          <a:endParaRPr lang="zh-TW" altLang="en-US"/>
        </a:p>
      </dgm:t>
    </dgm:pt>
    <dgm:pt modelId="{40901AB0-04E0-4895-A4BE-EE1C9A21E831}" type="parTrans" cxnId="{06F0B02C-E8A2-43AF-9E32-C755C5A3CAC7}">
      <dgm:prSet/>
      <dgm:spPr/>
      <dgm:t>
        <a:bodyPr/>
        <a:lstStyle/>
        <a:p>
          <a:endParaRPr lang="zh-TW" altLang="en-US"/>
        </a:p>
      </dgm:t>
    </dgm:pt>
    <dgm:pt modelId="{8C66A9D2-CBBD-46E8-AF58-2E4002B68E08}" type="pres">
      <dgm:prSet presAssocID="{AED9F8E4-0B7E-48CE-AF09-8DAF06866F5F}" presName="Name0" presStyleCnt="0">
        <dgm:presLayoutVars>
          <dgm:chMax val="7"/>
          <dgm:chPref val="5"/>
        </dgm:presLayoutVars>
      </dgm:prSet>
      <dgm:spPr/>
      <dgm:t>
        <a:bodyPr/>
        <a:lstStyle/>
        <a:p>
          <a:endParaRPr lang="zh-TW" altLang="en-US"/>
        </a:p>
      </dgm:t>
    </dgm:pt>
    <dgm:pt modelId="{8B18DD79-CBEF-4C22-BD56-0F688CC09054}" type="pres">
      <dgm:prSet presAssocID="{AED9F8E4-0B7E-48CE-AF09-8DAF06866F5F}" presName="arrowNode" presStyleLbl="node1" presStyleIdx="0" presStyleCnt="1" custAng="19944490" custScaleX="143807"/>
      <dgm:spPr/>
    </dgm:pt>
    <dgm:pt modelId="{2F4E4FBE-7634-4625-B5B6-5AC7C95457FE}" type="pres">
      <dgm:prSet presAssocID="{14BF73A8-69C8-49D7-B501-9CD4F48CECC4}" presName="txNode1" presStyleLbl="revTx" presStyleIdx="0" presStyleCnt="1">
        <dgm:presLayoutVars>
          <dgm:bulletEnabled val="1"/>
        </dgm:presLayoutVars>
      </dgm:prSet>
      <dgm:spPr/>
      <dgm:t>
        <a:bodyPr/>
        <a:lstStyle/>
        <a:p>
          <a:endParaRPr lang="zh-TW" altLang="en-US"/>
        </a:p>
      </dgm:t>
    </dgm:pt>
  </dgm:ptLst>
  <dgm:cxnLst>
    <dgm:cxn modelId="{1F76F426-F196-4BC1-ACD0-160A5E3E9F21}" type="presOf" srcId="{AED9F8E4-0B7E-48CE-AF09-8DAF06866F5F}" destId="{8C66A9D2-CBBD-46E8-AF58-2E4002B68E08}" srcOrd="0" destOrd="0" presId="urn:microsoft.com/office/officeart/2009/3/layout/DescendingProcess"/>
    <dgm:cxn modelId="{06F0B02C-E8A2-43AF-9E32-C755C5A3CAC7}" srcId="{AED9F8E4-0B7E-48CE-AF09-8DAF06866F5F}" destId="{14BF73A8-69C8-49D7-B501-9CD4F48CECC4}" srcOrd="0" destOrd="0" parTransId="{40901AB0-04E0-4895-A4BE-EE1C9A21E831}" sibTransId="{926D15CF-53E4-4F3D-B84F-36B46FED5959}"/>
    <dgm:cxn modelId="{79BA874E-E858-47FE-B7A7-FA1FAFB51767}" type="presOf" srcId="{14BF73A8-69C8-49D7-B501-9CD4F48CECC4}" destId="{2F4E4FBE-7634-4625-B5B6-5AC7C95457FE}" srcOrd="0" destOrd="0" presId="urn:microsoft.com/office/officeart/2009/3/layout/DescendingProcess"/>
    <dgm:cxn modelId="{FCBCF91E-8CAB-4349-ACD5-22E06001E19C}" type="presParOf" srcId="{8C66A9D2-CBBD-46E8-AF58-2E4002B68E08}" destId="{8B18DD79-CBEF-4C22-BD56-0F688CC09054}" srcOrd="0" destOrd="0" presId="urn:microsoft.com/office/officeart/2009/3/layout/DescendingProcess"/>
    <dgm:cxn modelId="{24AFC387-8F43-4226-90BD-0D8ECFA5AD28}" type="presParOf" srcId="{8C66A9D2-CBBD-46E8-AF58-2E4002B68E08}" destId="{2F4E4FBE-7634-4625-B5B6-5AC7C95457FE}" srcOrd="1"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D9F8E4-0B7E-48CE-AF09-8DAF06866F5F}" type="doc">
      <dgm:prSet loTypeId="urn:microsoft.com/office/officeart/2009/3/layout/DescendingProcess" loCatId="process" qsTypeId="urn:microsoft.com/office/officeart/2005/8/quickstyle/3d4" qsCatId="3D" csTypeId="urn:microsoft.com/office/officeart/2005/8/colors/accent3_2" csCatId="accent3" phldr="1"/>
      <dgm:spPr/>
      <dgm:t>
        <a:bodyPr/>
        <a:lstStyle/>
        <a:p>
          <a:endParaRPr lang="zh-TW" altLang="en-US"/>
        </a:p>
      </dgm:t>
    </dgm:pt>
    <dgm:pt modelId="{14BF73A8-69C8-49D7-B501-9CD4F48CECC4}">
      <dgm:prSet phldrT="[文字]" phldr="1"/>
      <dgm:spPr/>
      <dgm:t>
        <a:bodyPr/>
        <a:lstStyle/>
        <a:p>
          <a:endParaRPr lang="zh-TW" altLang="en-US" dirty="0"/>
        </a:p>
      </dgm:t>
    </dgm:pt>
    <dgm:pt modelId="{926D15CF-53E4-4F3D-B84F-36B46FED5959}" type="sibTrans" cxnId="{06F0B02C-E8A2-43AF-9E32-C755C5A3CAC7}">
      <dgm:prSet/>
      <dgm:spPr/>
      <dgm:t>
        <a:bodyPr/>
        <a:lstStyle/>
        <a:p>
          <a:endParaRPr lang="zh-TW" altLang="en-US"/>
        </a:p>
      </dgm:t>
    </dgm:pt>
    <dgm:pt modelId="{40901AB0-04E0-4895-A4BE-EE1C9A21E831}" type="parTrans" cxnId="{06F0B02C-E8A2-43AF-9E32-C755C5A3CAC7}">
      <dgm:prSet/>
      <dgm:spPr/>
      <dgm:t>
        <a:bodyPr/>
        <a:lstStyle/>
        <a:p>
          <a:endParaRPr lang="zh-TW" altLang="en-US"/>
        </a:p>
      </dgm:t>
    </dgm:pt>
    <dgm:pt modelId="{8C66A9D2-CBBD-46E8-AF58-2E4002B68E08}" type="pres">
      <dgm:prSet presAssocID="{AED9F8E4-0B7E-48CE-AF09-8DAF06866F5F}" presName="Name0" presStyleCnt="0">
        <dgm:presLayoutVars>
          <dgm:chMax val="7"/>
          <dgm:chPref val="5"/>
        </dgm:presLayoutVars>
      </dgm:prSet>
      <dgm:spPr/>
      <dgm:t>
        <a:bodyPr/>
        <a:lstStyle/>
        <a:p>
          <a:endParaRPr lang="zh-TW" altLang="en-US"/>
        </a:p>
      </dgm:t>
    </dgm:pt>
    <dgm:pt modelId="{8B18DD79-CBEF-4C22-BD56-0F688CC09054}" type="pres">
      <dgm:prSet presAssocID="{AED9F8E4-0B7E-48CE-AF09-8DAF06866F5F}" presName="arrowNode" presStyleLbl="node1" presStyleIdx="0" presStyleCnt="1" custAng="19944490" custFlipVert="1" custScaleX="143807"/>
      <dgm:spPr/>
    </dgm:pt>
    <dgm:pt modelId="{2F4E4FBE-7634-4625-B5B6-5AC7C95457FE}" type="pres">
      <dgm:prSet presAssocID="{14BF73A8-69C8-49D7-B501-9CD4F48CECC4}" presName="txNode1" presStyleLbl="revTx" presStyleIdx="0" presStyleCnt="1">
        <dgm:presLayoutVars>
          <dgm:bulletEnabled val="1"/>
        </dgm:presLayoutVars>
      </dgm:prSet>
      <dgm:spPr/>
      <dgm:t>
        <a:bodyPr/>
        <a:lstStyle/>
        <a:p>
          <a:endParaRPr lang="zh-TW" altLang="en-US"/>
        </a:p>
      </dgm:t>
    </dgm:pt>
  </dgm:ptLst>
  <dgm:cxnLst>
    <dgm:cxn modelId="{0CDCACFE-06B4-4C2A-9026-0756A5C4BA34}" type="presOf" srcId="{14BF73A8-69C8-49D7-B501-9CD4F48CECC4}" destId="{2F4E4FBE-7634-4625-B5B6-5AC7C95457FE}" srcOrd="0" destOrd="0" presId="urn:microsoft.com/office/officeart/2009/3/layout/DescendingProcess"/>
    <dgm:cxn modelId="{562CDC2E-7F50-4B66-84F3-C05AAA2DFB8B}" type="presOf" srcId="{AED9F8E4-0B7E-48CE-AF09-8DAF06866F5F}" destId="{8C66A9D2-CBBD-46E8-AF58-2E4002B68E08}" srcOrd="0" destOrd="0" presId="urn:microsoft.com/office/officeart/2009/3/layout/DescendingProcess"/>
    <dgm:cxn modelId="{06F0B02C-E8A2-43AF-9E32-C755C5A3CAC7}" srcId="{AED9F8E4-0B7E-48CE-AF09-8DAF06866F5F}" destId="{14BF73A8-69C8-49D7-B501-9CD4F48CECC4}" srcOrd="0" destOrd="0" parTransId="{40901AB0-04E0-4895-A4BE-EE1C9A21E831}" sibTransId="{926D15CF-53E4-4F3D-B84F-36B46FED5959}"/>
    <dgm:cxn modelId="{1B7BB83C-1EB4-4A6E-B5B7-9BD43915B6C8}" type="presParOf" srcId="{8C66A9D2-CBBD-46E8-AF58-2E4002B68E08}" destId="{8B18DD79-CBEF-4C22-BD56-0F688CC09054}" srcOrd="0" destOrd="0" presId="urn:microsoft.com/office/officeart/2009/3/layout/DescendingProcess"/>
    <dgm:cxn modelId="{633C5A23-56E7-4B6F-A2B0-50B7011CA697}" type="presParOf" srcId="{8C66A9D2-CBBD-46E8-AF58-2E4002B68E08}" destId="{2F4E4FBE-7634-4625-B5B6-5AC7C95457FE}" srcOrd="1"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D9F8E4-0B7E-48CE-AF09-8DAF06866F5F}" type="doc">
      <dgm:prSet loTypeId="urn:microsoft.com/office/officeart/2009/3/layout/DescendingProcess" loCatId="process" qsTypeId="urn:microsoft.com/office/officeart/2005/8/quickstyle/3d4" qsCatId="3D" csTypeId="urn:microsoft.com/office/officeart/2005/8/colors/accent3_2" csCatId="accent3" phldr="1"/>
      <dgm:spPr/>
      <dgm:t>
        <a:bodyPr/>
        <a:lstStyle/>
        <a:p>
          <a:endParaRPr lang="zh-TW" altLang="en-US"/>
        </a:p>
      </dgm:t>
    </dgm:pt>
    <dgm:pt modelId="{14BF73A8-69C8-49D7-B501-9CD4F48CECC4}">
      <dgm:prSet phldrT="[文字]" phldr="1"/>
      <dgm:spPr/>
      <dgm:t>
        <a:bodyPr/>
        <a:lstStyle/>
        <a:p>
          <a:endParaRPr lang="zh-TW" altLang="en-US" dirty="0"/>
        </a:p>
      </dgm:t>
    </dgm:pt>
    <dgm:pt modelId="{926D15CF-53E4-4F3D-B84F-36B46FED5959}" type="sibTrans" cxnId="{06F0B02C-E8A2-43AF-9E32-C755C5A3CAC7}">
      <dgm:prSet/>
      <dgm:spPr/>
      <dgm:t>
        <a:bodyPr/>
        <a:lstStyle/>
        <a:p>
          <a:endParaRPr lang="zh-TW" altLang="en-US"/>
        </a:p>
      </dgm:t>
    </dgm:pt>
    <dgm:pt modelId="{40901AB0-04E0-4895-A4BE-EE1C9A21E831}" type="parTrans" cxnId="{06F0B02C-E8A2-43AF-9E32-C755C5A3CAC7}">
      <dgm:prSet/>
      <dgm:spPr/>
      <dgm:t>
        <a:bodyPr/>
        <a:lstStyle/>
        <a:p>
          <a:endParaRPr lang="zh-TW" altLang="en-US"/>
        </a:p>
      </dgm:t>
    </dgm:pt>
    <dgm:pt modelId="{8C66A9D2-CBBD-46E8-AF58-2E4002B68E08}" type="pres">
      <dgm:prSet presAssocID="{AED9F8E4-0B7E-48CE-AF09-8DAF06866F5F}" presName="Name0" presStyleCnt="0">
        <dgm:presLayoutVars>
          <dgm:chMax val="7"/>
          <dgm:chPref val="5"/>
        </dgm:presLayoutVars>
      </dgm:prSet>
      <dgm:spPr/>
      <dgm:t>
        <a:bodyPr/>
        <a:lstStyle/>
        <a:p>
          <a:endParaRPr lang="zh-TW" altLang="en-US"/>
        </a:p>
      </dgm:t>
    </dgm:pt>
    <dgm:pt modelId="{8B18DD79-CBEF-4C22-BD56-0F688CC09054}" type="pres">
      <dgm:prSet presAssocID="{AED9F8E4-0B7E-48CE-AF09-8DAF06866F5F}" presName="arrowNode" presStyleLbl="node1" presStyleIdx="0" presStyleCnt="1" custAng="19944490" custScaleX="143807"/>
      <dgm:spPr/>
    </dgm:pt>
    <dgm:pt modelId="{2F4E4FBE-7634-4625-B5B6-5AC7C95457FE}" type="pres">
      <dgm:prSet presAssocID="{14BF73A8-69C8-49D7-B501-9CD4F48CECC4}" presName="txNode1" presStyleLbl="revTx" presStyleIdx="0" presStyleCnt="1">
        <dgm:presLayoutVars>
          <dgm:bulletEnabled val="1"/>
        </dgm:presLayoutVars>
      </dgm:prSet>
      <dgm:spPr/>
      <dgm:t>
        <a:bodyPr/>
        <a:lstStyle/>
        <a:p>
          <a:endParaRPr lang="zh-TW" altLang="en-US"/>
        </a:p>
      </dgm:t>
    </dgm:pt>
  </dgm:ptLst>
  <dgm:cxnLst>
    <dgm:cxn modelId="{053CB2DD-6C3A-4507-9DD2-057715DE8924}" type="presOf" srcId="{14BF73A8-69C8-49D7-B501-9CD4F48CECC4}" destId="{2F4E4FBE-7634-4625-B5B6-5AC7C95457FE}" srcOrd="0" destOrd="0" presId="urn:microsoft.com/office/officeart/2009/3/layout/DescendingProcess"/>
    <dgm:cxn modelId="{06F0B02C-E8A2-43AF-9E32-C755C5A3CAC7}" srcId="{AED9F8E4-0B7E-48CE-AF09-8DAF06866F5F}" destId="{14BF73A8-69C8-49D7-B501-9CD4F48CECC4}" srcOrd="0" destOrd="0" parTransId="{40901AB0-04E0-4895-A4BE-EE1C9A21E831}" sibTransId="{926D15CF-53E4-4F3D-B84F-36B46FED5959}"/>
    <dgm:cxn modelId="{9FDF482F-95A2-4E3E-BD43-E245D9763F85}" type="presOf" srcId="{AED9F8E4-0B7E-48CE-AF09-8DAF06866F5F}" destId="{8C66A9D2-CBBD-46E8-AF58-2E4002B68E08}" srcOrd="0" destOrd="0" presId="urn:microsoft.com/office/officeart/2009/3/layout/DescendingProcess"/>
    <dgm:cxn modelId="{797CA534-884F-456E-9B1E-CF0B0267D6E6}" type="presParOf" srcId="{8C66A9D2-CBBD-46E8-AF58-2E4002B68E08}" destId="{8B18DD79-CBEF-4C22-BD56-0F688CC09054}" srcOrd="0" destOrd="0" presId="urn:microsoft.com/office/officeart/2009/3/layout/DescendingProcess"/>
    <dgm:cxn modelId="{1CEB9C39-704A-4627-A0D4-D862B2D49ADA}" type="presParOf" srcId="{8C66A9D2-CBBD-46E8-AF58-2E4002B68E08}" destId="{2F4E4FBE-7634-4625-B5B6-5AC7C95457FE}" srcOrd="1"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D9F8E4-0B7E-48CE-AF09-8DAF06866F5F}" type="doc">
      <dgm:prSet loTypeId="urn:microsoft.com/office/officeart/2009/3/layout/DescendingProcess" loCatId="process" qsTypeId="urn:microsoft.com/office/officeart/2005/8/quickstyle/3d4" qsCatId="3D" csTypeId="urn:microsoft.com/office/officeart/2005/8/colors/accent3_2" csCatId="accent3" phldr="1"/>
      <dgm:spPr/>
      <dgm:t>
        <a:bodyPr/>
        <a:lstStyle/>
        <a:p>
          <a:endParaRPr lang="zh-TW" altLang="en-US"/>
        </a:p>
      </dgm:t>
    </dgm:pt>
    <dgm:pt modelId="{14BF73A8-69C8-49D7-B501-9CD4F48CECC4}">
      <dgm:prSet phldrT="[文字]" phldr="1"/>
      <dgm:spPr/>
      <dgm:t>
        <a:bodyPr/>
        <a:lstStyle/>
        <a:p>
          <a:endParaRPr lang="zh-TW" altLang="en-US" dirty="0"/>
        </a:p>
      </dgm:t>
    </dgm:pt>
    <dgm:pt modelId="{926D15CF-53E4-4F3D-B84F-36B46FED5959}" type="sibTrans" cxnId="{06F0B02C-E8A2-43AF-9E32-C755C5A3CAC7}">
      <dgm:prSet/>
      <dgm:spPr/>
      <dgm:t>
        <a:bodyPr/>
        <a:lstStyle/>
        <a:p>
          <a:endParaRPr lang="zh-TW" altLang="en-US"/>
        </a:p>
      </dgm:t>
    </dgm:pt>
    <dgm:pt modelId="{40901AB0-04E0-4895-A4BE-EE1C9A21E831}" type="parTrans" cxnId="{06F0B02C-E8A2-43AF-9E32-C755C5A3CAC7}">
      <dgm:prSet/>
      <dgm:spPr/>
      <dgm:t>
        <a:bodyPr/>
        <a:lstStyle/>
        <a:p>
          <a:endParaRPr lang="zh-TW" altLang="en-US"/>
        </a:p>
      </dgm:t>
    </dgm:pt>
    <dgm:pt modelId="{8C66A9D2-CBBD-46E8-AF58-2E4002B68E08}" type="pres">
      <dgm:prSet presAssocID="{AED9F8E4-0B7E-48CE-AF09-8DAF06866F5F}" presName="Name0" presStyleCnt="0">
        <dgm:presLayoutVars>
          <dgm:chMax val="7"/>
          <dgm:chPref val="5"/>
        </dgm:presLayoutVars>
      </dgm:prSet>
      <dgm:spPr/>
      <dgm:t>
        <a:bodyPr/>
        <a:lstStyle/>
        <a:p>
          <a:endParaRPr lang="zh-TW" altLang="en-US"/>
        </a:p>
      </dgm:t>
    </dgm:pt>
    <dgm:pt modelId="{8B18DD79-CBEF-4C22-BD56-0F688CC09054}" type="pres">
      <dgm:prSet presAssocID="{AED9F8E4-0B7E-48CE-AF09-8DAF06866F5F}" presName="arrowNode" presStyleLbl="node1" presStyleIdx="0" presStyleCnt="1" custAng="19944490" custFlipVert="1" custScaleX="143807"/>
      <dgm:spPr/>
    </dgm:pt>
    <dgm:pt modelId="{2F4E4FBE-7634-4625-B5B6-5AC7C95457FE}" type="pres">
      <dgm:prSet presAssocID="{14BF73A8-69C8-49D7-B501-9CD4F48CECC4}" presName="txNode1" presStyleLbl="revTx" presStyleIdx="0" presStyleCnt="1">
        <dgm:presLayoutVars>
          <dgm:bulletEnabled val="1"/>
        </dgm:presLayoutVars>
      </dgm:prSet>
      <dgm:spPr/>
      <dgm:t>
        <a:bodyPr/>
        <a:lstStyle/>
        <a:p>
          <a:endParaRPr lang="zh-TW" altLang="en-US"/>
        </a:p>
      </dgm:t>
    </dgm:pt>
  </dgm:ptLst>
  <dgm:cxnLst>
    <dgm:cxn modelId="{06F0B02C-E8A2-43AF-9E32-C755C5A3CAC7}" srcId="{AED9F8E4-0B7E-48CE-AF09-8DAF06866F5F}" destId="{14BF73A8-69C8-49D7-B501-9CD4F48CECC4}" srcOrd="0" destOrd="0" parTransId="{40901AB0-04E0-4895-A4BE-EE1C9A21E831}" sibTransId="{926D15CF-53E4-4F3D-B84F-36B46FED5959}"/>
    <dgm:cxn modelId="{A4EAC91A-E48E-4EC9-9C86-E8A294D4C084}" type="presOf" srcId="{AED9F8E4-0B7E-48CE-AF09-8DAF06866F5F}" destId="{8C66A9D2-CBBD-46E8-AF58-2E4002B68E08}" srcOrd="0" destOrd="0" presId="urn:microsoft.com/office/officeart/2009/3/layout/DescendingProcess"/>
    <dgm:cxn modelId="{027E565E-1A6C-4A8E-9557-1B6D7A215FF9}" type="presOf" srcId="{14BF73A8-69C8-49D7-B501-9CD4F48CECC4}" destId="{2F4E4FBE-7634-4625-B5B6-5AC7C95457FE}" srcOrd="0" destOrd="0" presId="urn:microsoft.com/office/officeart/2009/3/layout/DescendingProcess"/>
    <dgm:cxn modelId="{A43FB28A-A97B-424F-BE2F-E3A57F6C0426}" type="presParOf" srcId="{8C66A9D2-CBBD-46E8-AF58-2E4002B68E08}" destId="{8B18DD79-CBEF-4C22-BD56-0F688CC09054}" srcOrd="0" destOrd="0" presId="urn:microsoft.com/office/officeart/2009/3/layout/DescendingProcess"/>
    <dgm:cxn modelId="{4EAECF36-19D8-486E-9A4C-E7192EB0B7C4}" type="presParOf" srcId="{8C66A9D2-CBBD-46E8-AF58-2E4002B68E08}" destId="{2F4E4FBE-7634-4625-B5B6-5AC7C95457FE}" srcOrd="1"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8D6AA5-AA93-4496-9CE1-199DF4FDBA63}" type="doc">
      <dgm:prSet loTypeId="urn:microsoft.com/office/officeart/2005/8/layout/hProcess9" loCatId="process" qsTypeId="urn:microsoft.com/office/officeart/2005/8/quickstyle/simple1" qsCatId="simple" csTypeId="urn:microsoft.com/office/officeart/2005/8/colors/accent1_2" csCatId="accent1" phldr="1"/>
      <dgm:spPr/>
    </dgm:pt>
    <dgm:pt modelId="{3F253213-5E84-4F6D-A3B0-CE9129584602}">
      <dgm:prSet phldrT="[文字]"/>
      <dgm:spPr/>
      <dgm:t>
        <a:bodyPr/>
        <a:lstStyle/>
        <a:p>
          <a:r>
            <a:rPr lang="zh-TW" altLang="en-US" dirty="0" smtClean="0"/>
            <a:t>產品</a:t>
          </a:r>
        </a:p>
        <a:p>
          <a:r>
            <a:rPr lang="en-US" altLang="en-US" dirty="0" smtClean="0"/>
            <a:t>Product</a:t>
          </a:r>
          <a:endParaRPr lang="zh-TW" altLang="en-US" dirty="0"/>
        </a:p>
      </dgm:t>
    </dgm:pt>
    <dgm:pt modelId="{21FC3F6E-6CED-4442-B11D-BF3640568FFC}" type="parTrans" cxnId="{AF969D68-6B53-4A14-B532-130AC925A64F}">
      <dgm:prSet/>
      <dgm:spPr/>
      <dgm:t>
        <a:bodyPr/>
        <a:lstStyle/>
        <a:p>
          <a:endParaRPr lang="zh-TW" altLang="en-US"/>
        </a:p>
      </dgm:t>
    </dgm:pt>
    <dgm:pt modelId="{B7D19E92-33A6-428D-B649-7BCA0600AA06}" type="sibTrans" cxnId="{AF969D68-6B53-4A14-B532-130AC925A64F}">
      <dgm:prSet/>
      <dgm:spPr/>
      <dgm:t>
        <a:bodyPr/>
        <a:lstStyle/>
        <a:p>
          <a:endParaRPr lang="zh-TW" altLang="en-US"/>
        </a:p>
      </dgm:t>
    </dgm:pt>
    <dgm:pt modelId="{FEE1086F-5210-4192-B66B-464CDC42151F}">
      <dgm:prSet phldrT="[文字]"/>
      <dgm:spPr/>
      <dgm:t>
        <a:bodyPr/>
        <a:lstStyle/>
        <a:p>
          <a:r>
            <a:rPr lang="zh-TW" altLang="en-US" dirty="0" smtClean="0"/>
            <a:t>顧客價值</a:t>
          </a:r>
        </a:p>
        <a:p>
          <a:r>
            <a:rPr lang="en-US" altLang="en-US" dirty="0" smtClean="0"/>
            <a:t>Consumer Value</a:t>
          </a:r>
          <a:endParaRPr lang="zh-TW" altLang="en-US" dirty="0"/>
        </a:p>
      </dgm:t>
    </dgm:pt>
    <dgm:pt modelId="{D342CFD3-97FD-4FEB-AF0C-176C909BE852}" type="parTrans" cxnId="{0F75C345-0668-49C1-8734-EB04857E4ADB}">
      <dgm:prSet/>
      <dgm:spPr/>
      <dgm:t>
        <a:bodyPr/>
        <a:lstStyle/>
        <a:p>
          <a:endParaRPr lang="zh-TW" altLang="en-US"/>
        </a:p>
      </dgm:t>
    </dgm:pt>
    <dgm:pt modelId="{5C3EE023-FFF6-433F-89AC-9F2389F6784F}" type="sibTrans" cxnId="{0F75C345-0668-49C1-8734-EB04857E4ADB}">
      <dgm:prSet/>
      <dgm:spPr/>
      <dgm:t>
        <a:bodyPr/>
        <a:lstStyle/>
        <a:p>
          <a:endParaRPr lang="zh-TW" altLang="en-US"/>
        </a:p>
      </dgm:t>
    </dgm:pt>
    <dgm:pt modelId="{C0063CB2-900F-4440-8CD9-D73307833AE4}">
      <dgm:prSet phldrT="[文字]"/>
      <dgm:spPr/>
      <dgm:t>
        <a:bodyPr/>
        <a:lstStyle/>
        <a:p>
          <a:r>
            <a:rPr lang="zh-TW" altLang="en-US" dirty="0" smtClean="0"/>
            <a:t>認同感</a:t>
          </a:r>
        </a:p>
        <a:p>
          <a:r>
            <a:rPr lang="en-US" altLang="en-US" dirty="0" smtClean="0"/>
            <a:t>Sense</a:t>
          </a:r>
          <a:endParaRPr lang="zh-TW" altLang="en-US" dirty="0"/>
        </a:p>
      </dgm:t>
    </dgm:pt>
    <dgm:pt modelId="{3EFA1B0D-C26E-445A-890E-2786B43445D9}" type="parTrans" cxnId="{93E07DDB-B219-4146-82C8-65A0FCEAFF8D}">
      <dgm:prSet/>
      <dgm:spPr/>
      <dgm:t>
        <a:bodyPr/>
        <a:lstStyle/>
        <a:p>
          <a:endParaRPr lang="zh-TW" altLang="en-US"/>
        </a:p>
      </dgm:t>
    </dgm:pt>
    <dgm:pt modelId="{51EBF540-D162-462D-BED9-349DB7F662F0}" type="sibTrans" cxnId="{93E07DDB-B219-4146-82C8-65A0FCEAFF8D}">
      <dgm:prSet/>
      <dgm:spPr/>
      <dgm:t>
        <a:bodyPr/>
        <a:lstStyle/>
        <a:p>
          <a:endParaRPr lang="zh-TW" altLang="en-US"/>
        </a:p>
      </dgm:t>
    </dgm:pt>
    <dgm:pt modelId="{69F93681-135B-412D-A5D0-83A14F7C1DDB}" type="pres">
      <dgm:prSet presAssocID="{4C8D6AA5-AA93-4496-9CE1-199DF4FDBA63}" presName="CompostProcess" presStyleCnt="0">
        <dgm:presLayoutVars>
          <dgm:dir/>
          <dgm:resizeHandles val="exact"/>
        </dgm:presLayoutVars>
      </dgm:prSet>
      <dgm:spPr/>
    </dgm:pt>
    <dgm:pt modelId="{6441CD2F-66B9-4432-980F-8A691ADD949B}" type="pres">
      <dgm:prSet presAssocID="{4C8D6AA5-AA93-4496-9CE1-199DF4FDBA63}" presName="arrow" presStyleLbl="bgShp" presStyleIdx="0" presStyleCnt="1"/>
      <dgm:spPr/>
    </dgm:pt>
    <dgm:pt modelId="{FC2721E9-B340-4010-8FF1-993035D52D45}" type="pres">
      <dgm:prSet presAssocID="{4C8D6AA5-AA93-4496-9CE1-199DF4FDBA63}" presName="linearProcess" presStyleCnt="0"/>
      <dgm:spPr/>
    </dgm:pt>
    <dgm:pt modelId="{232E07C7-7EF5-4C8A-9360-9DEF8033AE1F}" type="pres">
      <dgm:prSet presAssocID="{3F253213-5E84-4F6D-A3B0-CE9129584602}" presName="textNode" presStyleLbl="node1" presStyleIdx="0" presStyleCnt="3">
        <dgm:presLayoutVars>
          <dgm:bulletEnabled val="1"/>
        </dgm:presLayoutVars>
      </dgm:prSet>
      <dgm:spPr/>
      <dgm:t>
        <a:bodyPr/>
        <a:lstStyle/>
        <a:p>
          <a:endParaRPr lang="zh-TW" altLang="en-US"/>
        </a:p>
      </dgm:t>
    </dgm:pt>
    <dgm:pt modelId="{7C768BC3-FAB0-4FAE-81D2-6F4A388C1FE1}" type="pres">
      <dgm:prSet presAssocID="{B7D19E92-33A6-428D-B649-7BCA0600AA06}" presName="sibTrans" presStyleCnt="0"/>
      <dgm:spPr/>
    </dgm:pt>
    <dgm:pt modelId="{0B0BD1B1-D799-49DC-8E3F-F6CB70AA9E5A}" type="pres">
      <dgm:prSet presAssocID="{FEE1086F-5210-4192-B66B-464CDC42151F}" presName="textNode" presStyleLbl="node1" presStyleIdx="1" presStyleCnt="3">
        <dgm:presLayoutVars>
          <dgm:bulletEnabled val="1"/>
        </dgm:presLayoutVars>
      </dgm:prSet>
      <dgm:spPr/>
      <dgm:t>
        <a:bodyPr/>
        <a:lstStyle/>
        <a:p>
          <a:endParaRPr lang="zh-TW" altLang="en-US"/>
        </a:p>
      </dgm:t>
    </dgm:pt>
    <dgm:pt modelId="{F76DCE40-5833-4361-9C82-C8BB62BE915A}" type="pres">
      <dgm:prSet presAssocID="{5C3EE023-FFF6-433F-89AC-9F2389F6784F}" presName="sibTrans" presStyleCnt="0"/>
      <dgm:spPr/>
    </dgm:pt>
    <dgm:pt modelId="{F415172F-7EC3-4BD0-A0E5-2AEE8592B0A3}" type="pres">
      <dgm:prSet presAssocID="{C0063CB2-900F-4440-8CD9-D73307833AE4}" presName="textNode" presStyleLbl="node1" presStyleIdx="2" presStyleCnt="3">
        <dgm:presLayoutVars>
          <dgm:bulletEnabled val="1"/>
        </dgm:presLayoutVars>
      </dgm:prSet>
      <dgm:spPr/>
      <dgm:t>
        <a:bodyPr/>
        <a:lstStyle/>
        <a:p>
          <a:endParaRPr lang="zh-TW" altLang="en-US"/>
        </a:p>
      </dgm:t>
    </dgm:pt>
  </dgm:ptLst>
  <dgm:cxnLst>
    <dgm:cxn modelId="{80542638-BB17-480E-A457-FDBC3027D51A}" type="presOf" srcId="{C0063CB2-900F-4440-8CD9-D73307833AE4}" destId="{F415172F-7EC3-4BD0-A0E5-2AEE8592B0A3}" srcOrd="0" destOrd="0" presId="urn:microsoft.com/office/officeart/2005/8/layout/hProcess9"/>
    <dgm:cxn modelId="{3549C018-B19E-4F49-9914-ADEB8BE9A37D}" type="presOf" srcId="{FEE1086F-5210-4192-B66B-464CDC42151F}" destId="{0B0BD1B1-D799-49DC-8E3F-F6CB70AA9E5A}" srcOrd="0" destOrd="0" presId="urn:microsoft.com/office/officeart/2005/8/layout/hProcess9"/>
    <dgm:cxn modelId="{6427C841-E023-4531-85F3-A7FB87347078}" type="presOf" srcId="{3F253213-5E84-4F6D-A3B0-CE9129584602}" destId="{232E07C7-7EF5-4C8A-9360-9DEF8033AE1F}" srcOrd="0" destOrd="0" presId="urn:microsoft.com/office/officeart/2005/8/layout/hProcess9"/>
    <dgm:cxn modelId="{93E07DDB-B219-4146-82C8-65A0FCEAFF8D}" srcId="{4C8D6AA5-AA93-4496-9CE1-199DF4FDBA63}" destId="{C0063CB2-900F-4440-8CD9-D73307833AE4}" srcOrd="2" destOrd="0" parTransId="{3EFA1B0D-C26E-445A-890E-2786B43445D9}" sibTransId="{51EBF540-D162-462D-BED9-349DB7F662F0}"/>
    <dgm:cxn modelId="{AF969D68-6B53-4A14-B532-130AC925A64F}" srcId="{4C8D6AA5-AA93-4496-9CE1-199DF4FDBA63}" destId="{3F253213-5E84-4F6D-A3B0-CE9129584602}" srcOrd="0" destOrd="0" parTransId="{21FC3F6E-6CED-4442-B11D-BF3640568FFC}" sibTransId="{B7D19E92-33A6-428D-B649-7BCA0600AA06}"/>
    <dgm:cxn modelId="{83130672-CA8D-43DA-9C0F-946CC10ED941}" type="presOf" srcId="{4C8D6AA5-AA93-4496-9CE1-199DF4FDBA63}" destId="{69F93681-135B-412D-A5D0-83A14F7C1DDB}" srcOrd="0" destOrd="0" presId="urn:microsoft.com/office/officeart/2005/8/layout/hProcess9"/>
    <dgm:cxn modelId="{0F75C345-0668-49C1-8734-EB04857E4ADB}" srcId="{4C8D6AA5-AA93-4496-9CE1-199DF4FDBA63}" destId="{FEE1086F-5210-4192-B66B-464CDC42151F}" srcOrd="1" destOrd="0" parTransId="{D342CFD3-97FD-4FEB-AF0C-176C909BE852}" sibTransId="{5C3EE023-FFF6-433F-89AC-9F2389F6784F}"/>
    <dgm:cxn modelId="{63134E9D-6C6A-4AF5-BF8F-A902D2A4CA6A}" type="presParOf" srcId="{69F93681-135B-412D-A5D0-83A14F7C1DDB}" destId="{6441CD2F-66B9-4432-980F-8A691ADD949B}" srcOrd="0" destOrd="0" presId="urn:microsoft.com/office/officeart/2005/8/layout/hProcess9"/>
    <dgm:cxn modelId="{9D07DE21-5898-4871-9846-3C731726609C}" type="presParOf" srcId="{69F93681-135B-412D-A5D0-83A14F7C1DDB}" destId="{FC2721E9-B340-4010-8FF1-993035D52D45}" srcOrd="1" destOrd="0" presId="urn:microsoft.com/office/officeart/2005/8/layout/hProcess9"/>
    <dgm:cxn modelId="{9D6AA0CB-C828-4908-9957-94F2303BD6E0}" type="presParOf" srcId="{FC2721E9-B340-4010-8FF1-993035D52D45}" destId="{232E07C7-7EF5-4C8A-9360-9DEF8033AE1F}" srcOrd="0" destOrd="0" presId="urn:microsoft.com/office/officeart/2005/8/layout/hProcess9"/>
    <dgm:cxn modelId="{AD161128-031F-4F92-B4B5-539F637BD376}" type="presParOf" srcId="{FC2721E9-B340-4010-8FF1-993035D52D45}" destId="{7C768BC3-FAB0-4FAE-81D2-6F4A388C1FE1}" srcOrd="1" destOrd="0" presId="urn:microsoft.com/office/officeart/2005/8/layout/hProcess9"/>
    <dgm:cxn modelId="{7DB305F0-4C0A-416B-B444-8B87E639E07E}" type="presParOf" srcId="{FC2721E9-B340-4010-8FF1-993035D52D45}" destId="{0B0BD1B1-D799-49DC-8E3F-F6CB70AA9E5A}" srcOrd="2" destOrd="0" presId="urn:microsoft.com/office/officeart/2005/8/layout/hProcess9"/>
    <dgm:cxn modelId="{FD752EB2-E540-42ED-8C33-23115CB13FFD}" type="presParOf" srcId="{FC2721E9-B340-4010-8FF1-993035D52D45}" destId="{F76DCE40-5833-4361-9C82-C8BB62BE915A}" srcOrd="3" destOrd="0" presId="urn:microsoft.com/office/officeart/2005/8/layout/hProcess9"/>
    <dgm:cxn modelId="{68EBEBC0-3DDE-4174-A322-1038B48AD7A8}" type="presParOf" srcId="{FC2721E9-B340-4010-8FF1-993035D52D45}" destId="{F415172F-7EC3-4BD0-A0E5-2AEE8592B0A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8D6AA5-AA93-4496-9CE1-199DF4FDBA63}" type="doc">
      <dgm:prSet loTypeId="urn:microsoft.com/office/officeart/2005/8/layout/hProcess9" loCatId="process" qsTypeId="urn:microsoft.com/office/officeart/2005/8/quickstyle/simple1" qsCatId="simple" csTypeId="urn:microsoft.com/office/officeart/2005/8/colors/accent1_2" csCatId="accent1" phldr="1"/>
      <dgm:spPr/>
    </dgm:pt>
    <dgm:pt modelId="{3F253213-5E84-4F6D-A3B0-CE9129584602}">
      <dgm:prSet phldrT="[文字]"/>
      <dgm:spPr/>
      <dgm:t>
        <a:bodyPr/>
        <a:lstStyle/>
        <a:p>
          <a:r>
            <a:rPr lang="zh-TW" altLang="en-US" dirty="0" smtClean="0"/>
            <a:t>價格</a:t>
          </a:r>
        </a:p>
        <a:p>
          <a:r>
            <a:rPr lang="en-US" altLang="en-US" dirty="0" smtClean="0"/>
            <a:t>Price</a:t>
          </a:r>
          <a:endParaRPr lang="zh-TW" altLang="en-US" dirty="0"/>
        </a:p>
      </dgm:t>
    </dgm:pt>
    <dgm:pt modelId="{21FC3F6E-6CED-4442-B11D-BF3640568FFC}" type="parTrans" cxnId="{AF969D68-6B53-4A14-B532-130AC925A64F}">
      <dgm:prSet/>
      <dgm:spPr/>
      <dgm:t>
        <a:bodyPr/>
        <a:lstStyle/>
        <a:p>
          <a:endParaRPr lang="zh-TW" altLang="en-US"/>
        </a:p>
      </dgm:t>
    </dgm:pt>
    <dgm:pt modelId="{B7D19E92-33A6-428D-B649-7BCA0600AA06}" type="sibTrans" cxnId="{AF969D68-6B53-4A14-B532-130AC925A64F}">
      <dgm:prSet/>
      <dgm:spPr/>
      <dgm:t>
        <a:bodyPr/>
        <a:lstStyle/>
        <a:p>
          <a:endParaRPr lang="zh-TW" altLang="en-US"/>
        </a:p>
      </dgm:t>
    </dgm:pt>
    <dgm:pt modelId="{FEE1086F-5210-4192-B66B-464CDC42151F}">
      <dgm:prSet phldrT="[文字]"/>
      <dgm:spPr/>
      <dgm:t>
        <a:bodyPr/>
        <a:lstStyle/>
        <a:p>
          <a:r>
            <a:rPr lang="zh-TW" altLang="en-US" dirty="0" smtClean="0"/>
            <a:t>顧客成本</a:t>
          </a:r>
        </a:p>
        <a:p>
          <a:r>
            <a:rPr lang="en-US" altLang="en-US" dirty="0" smtClean="0"/>
            <a:t>Consumer Cost</a:t>
          </a:r>
          <a:endParaRPr lang="zh-TW" altLang="en-US" dirty="0"/>
        </a:p>
      </dgm:t>
    </dgm:pt>
    <dgm:pt modelId="{D342CFD3-97FD-4FEB-AF0C-176C909BE852}" type="parTrans" cxnId="{0F75C345-0668-49C1-8734-EB04857E4ADB}">
      <dgm:prSet/>
      <dgm:spPr/>
      <dgm:t>
        <a:bodyPr/>
        <a:lstStyle/>
        <a:p>
          <a:endParaRPr lang="zh-TW" altLang="en-US"/>
        </a:p>
      </dgm:t>
    </dgm:pt>
    <dgm:pt modelId="{5C3EE023-FFF6-433F-89AC-9F2389F6784F}" type="sibTrans" cxnId="{0F75C345-0668-49C1-8734-EB04857E4ADB}">
      <dgm:prSet/>
      <dgm:spPr/>
      <dgm:t>
        <a:bodyPr/>
        <a:lstStyle/>
        <a:p>
          <a:endParaRPr lang="zh-TW" altLang="en-US"/>
        </a:p>
      </dgm:t>
    </dgm:pt>
    <dgm:pt modelId="{C0063CB2-900F-4440-8CD9-D73307833AE4}">
      <dgm:prSet phldrT="[文字]"/>
      <dgm:spPr/>
      <dgm:t>
        <a:bodyPr/>
        <a:lstStyle/>
        <a:p>
          <a:r>
            <a:rPr lang="zh-TW" altLang="en-US" dirty="0" smtClean="0"/>
            <a:t>服務</a:t>
          </a:r>
        </a:p>
        <a:p>
          <a:r>
            <a:rPr lang="en-US" altLang="en-US" dirty="0" smtClean="0"/>
            <a:t>Service</a:t>
          </a:r>
          <a:endParaRPr lang="zh-TW" altLang="en-US" dirty="0"/>
        </a:p>
      </dgm:t>
    </dgm:pt>
    <dgm:pt modelId="{3EFA1B0D-C26E-445A-890E-2786B43445D9}" type="parTrans" cxnId="{93E07DDB-B219-4146-82C8-65A0FCEAFF8D}">
      <dgm:prSet/>
      <dgm:spPr/>
      <dgm:t>
        <a:bodyPr/>
        <a:lstStyle/>
        <a:p>
          <a:endParaRPr lang="zh-TW" altLang="en-US"/>
        </a:p>
      </dgm:t>
    </dgm:pt>
    <dgm:pt modelId="{51EBF540-D162-462D-BED9-349DB7F662F0}" type="sibTrans" cxnId="{93E07DDB-B219-4146-82C8-65A0FCEAFF8D}">
      <dgm:prSet/>
      <dgm:spPr/>
      <dgm:t>
        <a:bodyPr/>
        <a:lstStyle/>
        <a:p>
          <a:endParaRPr lang="zh-TW" altLang="en-US"/>
        </a:p>
      </dgm:t>
    </dgm:pt>
    <dgm:pt modelId="{69F93681-135B-412D-A5D0-83A14F7C1DDB}" type="pres">
      <dgm:prSet presAssocID="{4C8D6AA5-AA93-4496-9CE1-199DF4FDBA63}" presName="CompostProcess" presStyleCnt="0">
        <dgm:presLayoutVars>
          <dgm:dir/>
          <dgm:resizeHandles val="exact"/>
        </dgm:presLayoutVars>
      </dgm:prSet>
      <dgm:spPr/>
    </dgm:pt>
    <dgm:pt modelId="{6441CD2F-66B9-4432-980F-8A691ADD949B}" type="pres">
      <dgm:prSet presAssocID="{4C8D6AA5-AA93-4496-9CE1-199DF4FDBA63}" presName="arrow" presStyleLbl="bgShp" presStyleIdx="0" presStyleCnt="1"/>
      <dgm:spPr/>
    </dgm:pt>
    <dgm:pt modelId="{FC2721E9-B340-4010-8FF1-993035D52D45}" type="pres">
      <dgm:prSet presAssocID="{4C8D6AA5-AA93-4496-9CE1-199DF4FDBA63}" presName="linearProcess" presStyleCnt="0"/>
      <dgm:spPr/>
    </dgm:pt>
    <dgm:pt modelId="{232E07C7-7EF5-4C8A-9360-9DEF8033AE1F}" type="pres">
      <dgm:prSet presAssocID="{3F253213-5E84-4F6D-A3B0-CE9129584602}" presName="textNode" presStyleLbl="node1" presStyleIdx="0" presStyleCnt="3">
        <dgm:presLayoutVars>
          <dgm:bulletEnabled val="1"/>
        </dgm:presLayoutVars>
      </dgm:prSet>
      <dgm:spPr/>
      <dgm:t>
        <a:bodyPr/>
        <a:lstStyle/>
        <a:p>
          <a:endParaRPr lang="zh-TW" altLang="en-US"/>
        </a:p>
      </dgm:t>
    </dgm:pt>
    <dgm:pt modelId="{7C768BC3-FAB0-4FAE-81D2-6F4A388C1FE1}" type="pres">
      <dgm:prSet presAssocID="{B7D19E92-33A6-428D-B649-7BCA0600AA06}" presName="sibTrans" presStyleCnt="0"/>
      <dgm:spPr/>
    </dgm:pt>
    <dgm:pt modelId="{0B0BD1B1-D799-49DC-8E3F-F6CB70AA9E5A}" type="pres">
      <dgm:prSet presAssocID="{FEE1086F-5210-4192-B66B-464CDC42151F}" presName="textNode" presStyleLbl="node1" presStyleIdx="1" presStyleCnt="3">
        <dgm:presLayoutVars>
          <dgm:bulletEnabled val="1"/>
        </dgm:presLayoutVars>
      </dgm:prSet>
      <dgm:spPr/>
      <dgm:t>
        <a:bodyPr/>
        <a:lstStyle/>
        <a:p>
          <a:endParaRPr lang="zh-TW" altLang="en-US"/>
        </a:p>
      </dgm:t>
    </dgm:pt>
    <dgm:pt modelId="{F76DCE40-5833-4361-9C82-C8BB62BE915A}" type="pres">
      <dgm:prSet presAssocID="{5C3EE023-FFF6-433F-89AC-9F2389F6784F}" presName="sibTrans" presStyleCnt="0"/>
      <dgm:spPr/>
    </dgm:pt>
    <dgm:pt modelId="{F415172F-7EC3-4BD0-A0E5-2AEE8592B0A3}" type="pres">
      <dgm:prSet presAssocID="{C0063CB2-900F-4440-8CD9-D73307833AE4}" presName="textNode" presStyleLbl="node1" presStyleIdx="2" presStyleCnt="3">
        <dgm:presLayoutVars>
          <dgm:bulletEnabled val="1"/>
        </dgm:presLayoutVars>
      </dgm:prSet>
      <dgm:spPr/>
      <dgm:t>
        <a:bodyPr/>
        <a:lstStyle/>
        <a:p>
          <a:endParaRPr lang="zh-TW" altLang="en-US"/>
        </a:p>
      </dgm:t>
    </dgm:pt>
  </dgm:ptLst>
  <dgm:cxnLst>
    <dgm:cxn modelId="{1316E718-8007-47BC-89D4-D213DF67426B}" type="presOf" srcId="{FEE1086F-5210-4192-B66B-464CDC42151F}" destId="{0B0BD1B1-D799-49DC-8E3F-F6CB70AA9E5A}" srcOrd="0" destOrd="0" presId="urn:microsoft.com/office/officeart/2005/8/layout/hProcess9"/>
    <dgm:cxn modelId="{50FEB21B-46FD-402F-B03A-39DC63A57E20}" type="presOf" srcId="{3F253213-5E84-4F6D-A3B0-CE9129584602}" destId="{232E07C7-7EF5-4C8A-9360-9DEF8033AE1F}" srcOrd="0" destOrd="0" presId="urn:microsoft.com/office/officeart/2005/8/layout/hProcess9"/>
    <dgm:cxn modelId="{B0E28A1C-D01A-42F8-9340-2D6B0171F389}" type="presOf" srcId="{4C8D6AA5-AA93-4496-9CE1-199DF4FDBA63}" destId="{69F93681-135B-412D-A5D0-83A14F7C1DDB}" srcOrd="0" destOrd="0" presId="urn:microsoft.com/office/officeart/2005/8/layout/hProcess9"/>
    <dgm:cxn modelId="{93E07DDB-B219-4146-82C8-65A0FCEAFF8D}" srcId="{4C8D6AA5-AA93-4496-9CE1-199DF4FDBA63}" destId="{C0063CB2-900F-4440-8CD9-D73307833AE4}" srcOrd="2" destOrd="0" parTransId="{3EFA1B0D-C26E-445A-890E-2786B43445D9}" sibTransId="{51EBF540-D162-462D-BED9-349DB7F662F0}"/>
    <dgm:cxn modelId="{AF969D68-6B53-4A14-B532-130AC925A64F}" srcId="{4C8D6AA5-AA93-4496-9CE1-199DF4FDBA63}" destId="{3F253213-5E84-4F6D-A3B0-CE9129584602}" srcOrd="0" destOrd="0" parTransId="{21FC3F6E-6CED-4442-B11D-BF3640568FFC}" sibTransId="{B7D19E92-33A6-428D-B649-7BCA0600AA06}"/>
    <dgm:cxn modelId="{F77F9F7F-4E8C-4894-BF5D-95D6C54ED529}" type="presOf" srcId="{C0063CB2-900F-4440-8CD9-D73307833AE4}" destId="{F415172F-7EC3-4BD0-A0E5-2AEE8592B0A3}" srcOrd="0" destOrd="0" presId="urn:microsoft.com/office/officeart/2005/8/layout/hProcess9"/>
    <dgm:cxn modelId="{0F75C345-0668-49C1-8734-EB04857E4ADB}" srcId="{4C8D6AA5-AA93-4496-9CE1-199DF4FDBA63}" destId="{FEE1086F-5210-4192-B66B-464CDC42151F}" srcOrd="1" destOrd="0" parTransId="{D342CFD3-97FD-4FEB-AF0C-176C909BE852}" sibTransId="{5C3EE023-FFF6-433F-89AC-9F2389F6784F}"/>
    <dgm:cxn modelId="{2DD0A6A8-E5B2-4D11-9FE9-79CB76D08260}" type="presParOf" srcId="{69F93681-135B-412D-A5D0-83A14F7C1DDB}" destId="{6441CD2F-66B9-4432-980F-8A691ADD949B}" srcOrd="0" destOrd="0" presId="urn:microsoft.com/office/officeart/2005/8/layout/hProcess9"/>
    <dgm:cxn modelId="{0428BC7B-CBE4-486E-B628-7E007CEB4918}" type="presParOf" srcId="{69F93681-135B-412D-A5D0-83A14F7C1DDB}" destId="{FC2721E9-B340-4010-8FF1-993035D52D45}" srcOrd="1" destOrd="0" presId="urn:microsoft.com/office/officeart/2005/8/layout/hProcess9"/>
    <dgm:cxn modelId="{F88F053A-65E7-4D32-92D5-BDB6F8824299}" type="presParOf" srcId="{FC2721E9-B340-4010-8FF1-993035D52D45}" destId="{232E07C7-7EF5-4C8A-9360-9DEF8033AE1F}" srcOrd="0" destOrd="0" presId="urn:microsoft.com/office/officeart/2005/8/layout/hProcess9"/>
    <dgm:cxn modelId="{C0EA0678-63E3-4BC5-8A31-BC467214CF03}" type="presParOf" srcId="{FC2721E9-B340-4010-8FF1-993035D52D45}" destId="{7C768BC3-FAB0-4FAE-81D2-6F4A388C1FE1}" srcOrd="1" destOrd="0" presId="urn:microsoft.com/office/officeart/2005/8/layout/hProcess9"/>
    <dgm:cxn modelId="{029F2456-802E-44E5-8223-45D39933C9C1}" type="presParOf" srcId="{FC2721E9-B340-4010-8FF1-993035D52D45}" destId="{0B0BD1B1-D799-49DC-8E3F-F6CB70AA9E5A}" srcOrd="2" destOrd="0" presId="urn:microsoft.com/office/officeart/2005/8/layout/hProcess9"/>
    <dgm:cxn modelId="{615C2107-BBC1-46F4-A0E3-6411C8B6FDFE}" type="presParOf" srcId="{FC2721E9-B340-4010-8FF1-993035D52D45}" destId="{F76DCE40-5833-4361-9C82-C8BB62BE915A}" srcOrd="3" destOrd="0" presId="urn:microsoft.com/office/officeart/2005/8/layout/hProcess9"/>
    <dgm:cxn modelId="{B786D744-1023-43DA-AE02-7D1F6A184058}" type="presParOf" srcId="{FC2721E9-B340-4010-8FF1-993035D52D45}" destId="{F415172F-7EC3-4BD0-A0E5-2AEE8592B0A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8D6AA5-AA93-4496-9CE1-199DF4FDBA63}" type="doc">
      <dgm:prSet loTypeId="urn:microsoft.com/office/officeart/2005/8/layout/hProcess9" loCatId="process" qsTypeId="urn:microsoft.com/office/officeart/2005/8/quickstyle/simple1" qsCatId="simple" csTypeId="urn:microsoft.com/office/officeart/2005/8/colors/accent1_2" csCatId="accent1" phldr="1"/>
      <dgm:spPr/>
    </dgm:pt>
    <dgm:pt modelId="{3F253213-5E84-4F6D-A3B0-CE9129584602}">
      <dgm:prSet phldrT="[文字]"/>
      <dgm:spPr/>
      <dgm:t>
        <a:bodyPr/>
        <a:lstStyle/>
        <a:p>
          <a:r>
            <a:rPr lang="zh-TW" altLang="en-US" dirty="0" smtClean="0"/>
            <a:t>通路</a:t>
          </a:r>
        </a:p>
        <a:p>
          <a:r>
            <a:rPr lang="en-US" altLang="en-US" dirty="0" smtClean="0"/>
            <a:t>Place</a:t>
          </a:r>
          <a:endParaRPr lang="zh-TW" altLang="en-US" dirty="0"/>
        </a:p>
      </dgm:t>
    </dgm:pt>
    <dgm:pt modelId="{21FC3F6E-6CED-4442-B11D-BF3640568FFC}" type="parTrans" cxnId="{AF969D68-6B53-4A14-B532-130AC925A64F}">
      <dgm:prSet/>
      <dgm:spPr/>
      <dgm:t>
        <a:bodyPr/>
        <a:lstStyle/>
        <a:p>
          <a:endParaRPr lang="zh-TW" altLang="en-US"/>
        </a:p>
      </dgm:t>
    </dgm:pt>
    <dgm:pt modelId="{B7D19E92-33A6-428D-B649-7BCA0600AA06}" type="sibTrans" cxnId="{AF969D68-6B53-4A14-B532-130AC925A64F}">
      <dgm:prSet/>
      <dgm:spPr/>
      <dgm:t>
        <a:bodyPr/>
        <a:lstStyle/>
        <a:p>
          <a:endParaRPr lang="zh-TW" altLang="en-US"/>
        </a:p>
      </dgm:t>
    </dgm:pt>
    <dgm:pt modelId="{FEE1086F-5210-4192-B66B-464CDC42151F}">
      <dgm:prSet phldrT="[文字]"/>
      <dgm:spPr/>
      <dgm:t>
        <a:bodyPr/>
        <a:lstStyle/>
        <a:p>
          <a:r>
            <a:rPr lang="zh-TW" altLang="en-US" dirty="0" smtClean="0"/>
            <a:t>便利性</a:t>
          </a:r>
        </a:p>
        <a:p>
          <a:r>
            <a:rPr lang="en-US" altLang="en-US" dirty="0" smtClean="0"/>
            <a:t>Convenience</a:t>
          </a:r>
          <a:endParaRPr lang="zh-TW" altLang="en-US" dirty="0"/>
        </a:p>
      </dgm:t>
    </dgm:pt>
    <dgm:pt modelId="{D342CFD3-97FD-4FEB-AF0C-176C909BE852}" type="parTrans" cxnId="{0F75C345-0668-49C1-8734-EB04857E4ADB}">
      <dgm:prSet/>
      <dgm:spPr/>
      <dgm:t>
        <a:bodyPr/>
        <a:lstStyle/>
        <a:p>
          <a:endParaRPr lang="zh-TW" altLang="en-US"/>
        </a:p>
      </dgm:t>
    </dgm:pt>
    <dgm:pt modelId="{5C3EE023-FFF6-433F-89AC-9F2389F6784F}" type="sibTrans" cxnId="{0F75C345-0668-49C1-8734-EB04857E4ADB}">
      <dgm:prSet/>
      <dgm:spPr/>
      <dgm:t>
        <a:bodyPr/>
        <a:lstStyle/>
        <a:p>
          <a:endParaRPr lang="zh-TW" altLang="en-US"/>
        </a:p>
      </dgm:t>
    </dgm:pt>
    <dgm:pt modelId="{C0063CB2-900F-4440-8CD9-D73307833AE4}">
      <dgm:prSet phldrT="[文字]"/>
      <dgm:spPr/>
      <dgm:t>
        <a:bodyPr/>
        <a:lstStyle/>
        <a:p>
          <a:r>
            <a:rPr lang="zh-TW" altLang="en-US" dirty="0" smtClean="0"/>
            <a:t>速度</a:t>
          </a:r>
        </a:p>
        <a:p>
          <a:r>
            <a:rPr lang="en-US" altLang="en-US" dirty="0" smtClean="0"/>
            <a:t>Speed</a:t>
          </a:r>
          <a:endParaRPr lang="zh-TW" altLang="en-US" dirty="0"/>
        </a:p>
      </dgm:t>
    </dgm:pt>
    <dgm:pt modelId="{3EFA1B0D-C26E-445A-890E-2786B43445D9}" type="parTrans" cxnId="{93E07DDB-B219-4146-82C8-65A0FCEAFF8D}">
      <dgm:prSet/>
      <dgm:spPr/>
      <dgm:t>
        <a:bodyPr/>
        <a:lstStyle/>
        <a:p>
          <a:endParaRPr lang="zh-TW" altLang="en-US"/>
        </a:p>
      </dgm:t>
    </dgm:pt>
    <dgm:pt modelId="{51EBF540-D162-462D-BED9-349DB7F662F0}" type="sibTrans" cxnId="{93E07DDB-B219-4146-82C8-65A0FCEAFF8D}">
      <dgm:prSet/>
      <dgm:spPr/>
      <dgm:t>
        <a:bodyPr/>
        <a:lstStyle/>
        <a:p>
          <a:endParaRPr lang="zh-TW" altLang="en-US"/>
        </a:p>
      </dgm:t>
    </dgm:pt>
    <dgm:pt modelId="{69F93681-135B-412D-A5D0-83A14F7C1DDB}" type="pres">
      <dgm:prSet presAssocID="{4C8D6AA5-AA93-4496-9CE1-199DF4FDBA63}" presName="CompostProcess" presStyleCnt="0">
        <dgm:presLayoutVars>
          <dgm:dir/>
          <dgm:resizeHandles val="exact"/>
        </dgm:presLayoutVars>
      </dgm:prSet>
      <dgm:spPr/>
    </dgm:pt>
    <dgm:pt modelId="{6441CD2F-66B9-4432-980F-8A691ADD949B}" type="pres">
      <dgm:prSet presAssocID="{4C8D6AA5-AA93-4496-9CE1-199DF4FDBA63}" presName="arrow" presStyleLbl="bgShp" presStyleIdx="0" presStyleCnt="1"/>
      <dgm:spPr/>
    </dgm:pt>
    <dgm:pt modelId="{FC2721E9-B340-4010-8FF1-993035D52D45}" type="pres">
      <dgm:prSet presAssocID="{4C8D6AA5-AA93-4496-9CE1-199DF4FDBA63}" presName="linearProcess" presStyleCnt="0"/>
      <dgm:spPr/>
    </dgm:pt>
    <dgm:pt modelId="{232E07C7-7EF5-4C8A-9360-9DEF8033AE1F}" type="pres">
      <dgm:prSet presAssocID="{3F253213-5E84-4F6D-A3B0-CE9129584602}" presName="textNode" presStyleLbl="node1" presStyleIdx="0" presStyleCnt="3">
        <dgm:presLayoutVars>
          <dgm:bulletEnabled val="1"/>
        </dgm:presLayoutVars>
      </dgm:prSet>
      <dgm:spPr/>
      <dgm:t>
        <a:bodyPr/>
        <a:lstStyle/>
        <a:p>
          <a:endParaRPr lang="zh-TW" altLang="en-US"/>
        </a:p>
      </dgm:t>
    </dgm:pt>
    <dgm:pt modelId="{7C768BC3-FAB0-4FAE-81D2-6F4A388C1FE1}" type="pres">
      <dgm:prSet presAssocID="{B7D19E92-33A6-428D-B649-7BCA0600AA06}" presName="sibTrans" presStyleCnt="0"/>
      <dgm:spPr/>
    </dgm:pt>
    <dgm:pt modelId="{0B0BD1B1-D799-49DC-8E3F-F6CB70AA9E5A}" type="pres">
      <dgm:prSet presAssocID="{FEE1086F-5210-4192-B66B-464CDC42151F}" presName="textNode" presStyleLbl="node1" presStyleIdx="1" presStyleCnt="3">
        <dgm:presLayoutVars>
          <dgm:bulletEnabled val="1"/>
        </dgm:presLayoutVars>
      </dgm:prSet>
      <dgm:spPr/>
      <dgm:t>
        <a:bodyPr/>
        <a:lstStyle/>
        <a:p>
          <a:endParaRPr lang="zh-TW" altLang="en-US"/>
        </a:p>
      </dgm:t>
    </dgm:pt>
    <dgm:pt modelId="{F76DCE40-5833-4361-9C82-C8BB62BE915A}" type="pres">
      <dgm:prSet presAssocID="{5C3EE023-FFF6-433F-89AC-9F2389F6784F}" presName="sibTrans" presStyleCnt="0"/>
      <dgm:spPr/>
    </dgm:pt>
    <dgm:pt modelId="{F415172F-7EC3-4BD0-A0E5-2AEE8592B0A3}" type="pres">
      <dgm:prSet presAssocID="{C0063CB2-900F-4440-8CD9-D73307833AE4}" presName="textNode" presStyleLbl="node1" presStyleIdx="2" presStyleCnt="3">
        <dgm:presLayoutVars>
          <dgm:bulletEnabled val="1"/>
        </dgm:presLayoutVars>
      </dgm:prSet>
      <dgm:spPr/>
      <dgm:t>
        <a:bodyPr/>
        <a:lstStyle/>
        <a:p>
          <a:endParaRPr lang="zh-TW" altLang="en-US"/>
        </a:p>
      </dgm:t>
    </dgm:pt>
  </dgm:ptLst>
  <dgm:cxnLst>
    <dgm:cxn modelId="{0CAA0974-AEE9-41B7-9D75-3D2B967477A4}" type="presOf" srcId="{4C8D6AA5-AA93-4496-9CE1-199DF4FDBA63}" destId="{69F93681-135B-412D-A5D0-83A14F7C1DDB}" srcOrd="0" destOrd="0" presId="urn:microsoft.com/office/officeart/2005/8/layout/hProcess9"/>
    <dgm:cxn modelId="{672583AD-B533-415C-B35F-1BF7919BE63D}" type="presOf" srcId="{FEE1086F-5210-4192-B66B-464CDC42151F}" destId="{0B0BD1B1-D799-49DC-8E3F-F6CB70AA9E5A}" srcOrd="0" destOrd="0" presId="urn:microsoft.com/office/officeart/2005/8/layout/hProcess9"/>
    <dgm:cxn modelId="{49DAF302-8247-4EF0-B378-3563150BE149}" type="presOf" srcId="{3F253213-5E84-4F6D-A3B0-CE9129584602}" destId="{232E07C7-7EF5-4C8A-9360-9DEF8033AE1F}" srcOrd="0" destOrd="0" presId="urn:microsoft.com/office/officeart/2005/8/layout/hProcess9"/>
    <dgm:cxn modelId="{93E07DDB-B219-4146-82C8-65A0FCEAFF8D}" srcId="{4C8D6AA5-AA93-4496-9CE1-199DF4FDBA63}" destId="{C0063CB2-900F-4440-8CD9-D73307833AE4}" srcOrd="2" destOrd="0" parTransId="{3EFA1B0D-C26E-445A-890E-2786B43445D9}" sibTransId="{51EBF540-D162-462D-BED9-349DB7F662F0}"/>
    <dgm:cxn modelId="{AF969D68-6B53-4A14-B532-130AC925A64F}" srcId="{4C8D6AA5-AA93-4496-9CE1-199DF4FDBA63}" destId="{3F253213-5E84-4F6D-A3B0-CE9129584602}" srcOrd="0" destOrd="0" parTransId="{21FC3F6E-6CED-4442-B11D-BF3640568FFC}" sibTransId="{B7D19E92-33A6-428D-B649-7BCA0600AA06}"/>
    <dgm:cxn modelId="{08B2C0A9-DD43-4A91-9E1D-273C115448E7}" type="presOf" srcId="{C0063CB2-900F-4440-8CD9-D73307833AE4}" destId="{F415172F-7EC3-4BD0-A0E5-2AEE8592B0A3}" srcOrd="0" destOrd="0" presId="urn:microsoft.com/office/officeart/2005/8/layout/hProcess9"/>
    <dgm:cxn modelId="{0F75C345-0668-49C1-8734-EB04857E4ADB}" srcId="{4C8D6AA5-AA93-4496-9CE1-199DF4FDBA63}" destId="{FEE1086F-5210-4192-B66B-464CDC42151F}" srcOrd="1" destOrd="0" parTransId="{D342CFD3-97FD-4FEB-AF0C-176C909BE852}" sibTransId="{5C3EE023-FFF6-433F-89AC-9F2389F6784F}"/>
    <dgm:cxn modelId="{6A51E906-6185-4F4B-BB63-0B689E10DED2}" type="presParOf" srcId="{69F93681-135B-412D-A5D0-83A14F7C1DDB}" destId="{6441CD2F-66B9-4432-980F-8A691ADD949B}" srcOrd="0" destOrd="0" presId="urn:microsoft.com/office/officeart/2005/8/layout/hProcess9"/>
    <dgm:cxn modelId="{757CFEE4-33B5-49D9-ABB4-21D3515AB682}" type="presParOf" srcId="{69F93681-135B-412D-A5D0-83A14F7C1DDB}" destId="{FC2721E9-B340-4010-8FF1-993035D52D45}" srcOrd="1" destOrd="0" presId="urn:microsoft.com/office/officeart/2005/8/layout/hProcess9"/>
    <dgm:cxn modelId="{52D2ACAE-DEBF-4A0F-A40A-57028313C947}" type="presParOf" srcId="{FC2721E9-B340-4010-8FF1-993035D52D45}" destId="{232E07C7-7EF5-4C8A-9360-9DEF8033AE1F}" srcOrd="0" destOrd="0" presId="urn:microsoft.com/office/officeart/2005/8/layout/hProcess9"/>
    <dgm:cxn modelId="{3D351AAC-9ED8-434E-BF74-BA4E01073BF3}" type="presParOf" srcId="{FC2721E9-B340-4010-8FF1-993035D52D45}" destId="{7C768BC3-FAB0-4FAE-81D2-6F4A388C1FE1}" srcOrd="1" destOrd="0" presId="urn:microsoft.com/office/officeart/2005/8/layout/hProcess9"/>
    <dgm:cxn modelId="{848FCD75-4E93-484B-999B-A3CFDB40929D}" type="presParOf" srcId="{FC2721E9-B340-4010-8FF1-993035D52D45}" destId="{0B0BD1B1-D799-49DC-8E3F-F6CB70AA9E5A}" srcOrd="2" destOrd="0" presId="urn:microsoft.com/office/officeart/2005/8/layout/hProcess9"/>
    <dgm:cxn modelId="{57A89439-DE5F-4B77-9766-E55E0124D14F}" type="presParOf" srcId="{FC2721E9-B340-4010-8FF1-993035D52D45}" destId="{F76DCE40-5833-4361-9C82-C8BB62BE915A}" srcOrd="3" destOrd="0" presId="urn:microsoft.com/office/officeart/2005/8/layout/hProcess9"/>
    <dgm:cxn modelId="{52A640C3-324E-402D-BAFC-FEFEE58F2518}" type="presParOf" srcId="{FC2721E9-B340-4010-8FF1-993035D52D45}" destId="{F415172F-7EC3-4BD0-A0E5-2AEE8592B0A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8D6AA5-AA93-4496-9CE1-199DF4FDBA63}" type="doc">
      <dgm:prSet loTypeId="urn:microsoft.com/office/officeart/2005/8/layout/hProcess9" loCatId="process" qsTypeId="urn:microsoft.com/office/officeart/2005/8/quickstyle/simple1" qsCatId="simple" csTypeId="urn:microsoft.com/office/officeart/2005/8/colors/accent1_2" csCatId="accent1" phldr="1"/>
      <dgm:spPr/>
    </dgm:pt>
    <dgm:pt modelId="{3F253213-5E84-4F6D-A3B0-CE9129584602}">
      <dgm:prSet phldrT="[文字]"/>
      <dgm:spPr/>
      <dgm:t>
        <a:bodyPr/>
        <a:lstStyle/>
        <a:p>
          <a:r>
            <a:rPr lang="zh-TW" altLang="en-US" dirty="0" smtClean="0"/>
            <a:t>促銷</a:t>
          </a:r>
        </a:p>
        <a:p>
          <a:r>
            <a:rPr lang="en-US" altLang="en-US" dirty="0" smtClean="0"/>
            <a:t>Promotion</a:t>
          </a:r>
          <a:endParaRPr lang="zh-TW" altLang="en-US" dirty="0"/>
        </a:p>
      </dgm:t>
    </dgm:pt>
    <dgm:pt modelId="{21FC3F6E-6CED-4442-B11D-BF3640568FFC}" type="parTrans" cxnId="{AF969D68-6B53-4A14-B532-130AC925A64F}">
      <dgm:prSet/>
      <dgm:spPr/>
      <dgm:t>
        <a:bodyPr/>
        <a:lstStyle/>
        <a:p>
          <a:endParaRPr lang="zh-TW" altLang="en-US"/>
        </a:p>
      </dgm:t>
    </dgm:pt>
    <dgm:pt modelId="{B7D19E92-33A6-428D-B649-7BCA0600AA06}" type="sibTrans" cxnId="{AF969D68-6B53-4A14-B532-130AC925A64F}">
      <dgm:prSet/>
      <dgm:spPr/>
      <dgm:t>
        <a:bodyPr/>
        <a:lstStyle/>
        <a:p>
          <a:endParaRPr lang="zh-TW" altLang="en-US"/>
        </a:p>
      </dgm:t>
    </dgm:pt>
    <dgm:pt modelId="{FEE1086F-5210-4192-B66B-464CDC42151F}">
      <dgm:prSet phldrT="[文字]"/>
      <dgm:spPr/>
      <dgm:t>
        <a:bodyPr/>
        <a:lstStyle/>
        <a:p>
          <a:r>
            <a:rPr lang="zh-TW" altLang="en-US" dirty="0" smtClean="0"/>
            <a:t>溝通</a:t>
          </a:r>
        </a:p>
        <a:p>
          <a:r>
            <a:rPr lang="en-US" altLang="en-US" dirty="0" smtClean="0"/>
            <a:t>Communication</a:t>
          </a:r>
          <a:endParaRPr lang="zh-TW" altLang="en-US" dirty="0"/>
        </a:p>
      </dgm:t>
    </dgm:pt>
    <dgm:pt modelId="{D342CFD3-97FD-4FEB-AF0C-176C909BE852}" type="parTrans" cxnId="{0F75C345-0668-49C1-8734-EB04857E4ADB}">
      <dgm:prSet/>
      <dgm:spPr/>
      <dgm:t>
        <a:bodyPr/>
        <a:lstStyle/>
        <a:p>
          <a:endParaRPr lang="zh-TW" altLang="en-US"/>
        </a:p>
      </dgm:t>
    </dgm:pt>
    <dgm:pt modelId="{5C3EE023-FFF6-433F-89AC-9F2389F6784F}" type="sibTrans" cxnId="{0F75C345-0668-49C1-8734-EB04857E4ADB}">
      <dgm:prSet/>
      <dgm:spPr/>
      <dgm:t>
        <a:bodyPr/>
        <a:lstStyle/>
        <a:p>
          <a:endParaRPr lang="zh-TW" altLang="en-US"/>
        </a:p>
      </dgm:t>
    </dgm:pt>
    <dgm:pt modelId="{C0063CB2-900F-4440-8CD9-D73307833AE4}">
      <dgm:prSet phldrT="[文字]"/>
      <dgm:spPr/>
      <dgm:t>
        <a:bodyPr/>
        <a:lstStyle/>
        <a:p>
          <a:r>
            <a:rPr lang="zh-TW" altLang="en-US" dirty="0" smtClean="0"/>
            <a:t>社群</a:t>
          </a:r>
        </a:p>
        <a:p>
          <a:r>
            <a:rPr lang="en-US" altLang="en-US" dirty="0" smtClean="0"/>
            <a:t>Social Network</a:t>
          </a:r>
          <a:endParaRPr lang="zh-TW" altLang="en-US" dirty="0" smtClean="0"/>
        </a:p>
      </dgm:t>
    </dgm:pt>
    <dgm:pt modelId="{3EFA1B0D-C26E-445A-890E-2786B43445D9}" type="parTrans" cxnId="{93E07DDB-B219-4146-82C8-65A0FCEAFF8D}">
      <dgm:prSet/>
      <dgm:spPr/>
      <dgm:t>
        <a:bodyPr/>
        <a:lstStyle/>
        <a:p>
          <a:endParaRPr lang="zh-TW" altLang="en-US"/>
        </a:p>
      </dgm:t>
    </dgm:pt>
    <dgm:pt modelId="{51EBF540-D162-462D-BED9-349DB7F662F0}" type="sibTrans" cxnId="{93E07DDB-B219-4146-82C8-65A0FCEAFF8D}">
      <dgm:prSet/>
      <dgm:spPr/>
      <dgm:t>
        <a:bodyPr/>
        <a:lstStyle/>
        <a:p>
          <a:endParaRPr lang="zh-TW" altLang="en-US"/>
        </a:p>
      </dgm:t>
    </dgm:pt>
    <dgm:pt modelId="{69F93681-135B-412D-A5D0-83A14F7C1DDB}" type="pres">
      <dgm:prSet presAssocID="{4C8D6AA5-AA93-4496-9CE1-199DF4FDBA63}" presName="CompostProcess" presStyleCnt="0">
        <dgm:presLayoutVars>
          <dgm:dir/>
          <dgm:resizeHandles val="exact"/>
        </dgm:presLayoutVars>
      </dgm:prSet>
      <dgm:spPr/>
    </dgm:pt>
    <dgm:pt modelId="{6441CD2F-66B9-4432-980F-8A691ADD949B}" type="pres">
      <dgm:prSet presAssocID="{4C8D6AA5-AA93-4496-9CE1-199DF4FDBA63}" presName="arrow" presStyleLbl="bgShp" presStyleIdx="0" presStyleCnt="1"/>
      <dgm:spPr/>
    </dgm:pt>
    <dgm:pt modelId="{FC2721E9-B340-4010-8FF1-993035D52D45}" type="pres">
      <dgm:prSet presAssocID="{4C8D6AA5-AA93-4496-9CE1-199DF4FDBA63}" presName="linearProcess" presStyleCnt="0"/>
      <dgm:spPr/>
    </dgm:pt>
    <dgm:pt modelId="{232E07C7-7EF5-4C8A-9360-9DEF8033AE1F}" type="pres">
      <dgm:prSet presAssocID="{3F253213-5E84-4F6D-A3B0-CE9129584602}" presName="textNode" presStyleLbl="node1" presStyleIdx="0" presStyleCnt="3">
        <dgm:presLayoutVars>
          <dgm:bulletEnabled val="1"/>
        </dgm:presLayoutVars>
      </dgm:prSet>
      <dgm:spPr/>
      <dgm:t>
        <a:bodyPr/>
        <a:lstStyle/>
        <a:p>
          <a:endParaRPr lang="zh-TW" altLang="en-US"/>
        </a:p>
      </dgm:t>
    </dgm:pt>
    <dgm:pt modelId="{7C768BC3-FAB0-4FAE-81D2-6F4A388C1FE1}" type="pres">
      <dgm:prSet presAssocID="{B7D19E92-33A6-428D-B649-7BCA0600AA06}" presName="sibTrans" presStyleCnt="0"/>
      <dgm:spPr/>
    </dgm:pt>
    <dgm:pt modelId="{0B0BD1B1-D799-49DC-8E3F-F6CB70AA9E5A}" type="pres">
      <dgm:prSet presAssocID="{FEE1086F-5210-4192-B66B-464CDC42151F}" presName="textNode" presStyleLbl="node1" presStyleIdx="1" presStyleCnt="3">
        <dgm:presLayoutVars>
          <dgm:bulletEnabled val="1"/>
        </dgm:presLayoutVars>
      </dgm:prSet>
      <dgm:spPr/>
      <dgm:t>
        <a:bodyPr/>
        <a:lstStyle/>
        <a:p>
          <a:endParaRPr lang="zh-TW" altLang="en-US"/>
        </a:p>
      </dgm:t>
    </dgm:pt>
    <dgm:pt modelId="{F76DCE40-5833-4361-9C82-C8BB62BE915A}" type="pres">
      <dgm:prSet presAssocID="{5C3EE023-FFF6-433F-89AC-9F2389F6784F}" presName="sibTrans" presStyleCnt="0"/>
      <dgm:spPr/>
    </dgm:pt>
    <dgm:pt modelId="{F415172F-7EC3-4BD0-A0E5-2AEE8592B0A3}" type="pres">
      <dgm:prSet presAssocID="{C0063CB2-900F-4440-8CD9-D73307833AE4}" presName="textNode" presStyleLbl="node1" presStyleIdx="2" presStyleCnt="3">
        <dgm:presLayoutVars>
          <dgm:bulletEnabled val="1"/>
        </dgm:presLayoutVars>
      </dgm:prSet>
      <dgm:spPr/>
      <dgm:t>
        <a:bodyPr/>
        <a:lstStyle/>
        <a:p>
          <a:endParaRPr lang="zh-TW" altLang="en-US"/>
        </a:p>
      </dgm:t>
    </dgm:pt>
  </dgm:ptLst>
  <dgm:cxnLst>
    <dgm:cxn modelId="{E67B6E11-8920-4D3E-8038-6B72400626D8}" type="presOf" srcId="{C0063CB2-900F-4440-8CD9-D73307833AE4}" destId="{F415172F-7EC3-4BD0-A0E5-2AEE8592B0A3}" srcOrd="0" destOrd="0" presId="urn:microsoft.com/office/officeart/2005/8/layout/hProcess9"/>
    <dgm:cxn modelId="{93E07DDB-B219-4146-82C8-65A0FCEAFF8D}" srcId="{4C8D6AA5-AA93-4496-9CE1-199DF4FDBA63}" destId="{C0063CB2-900F-4440-8CD9-D73307833AE4}" srcOrd="2" destOrd="0" parTransId="{3EFA1B0D-C26E-445A-890E-2786B43445D9}" sibTransId="{51EBF540-D162-462D-BED9-349DB7F662F0}"/>
    <dgm:cxn modelId="{AF969D68-6B53-4A14-B532-130AC925A64F}" srcId="{4C8D6AA5-AA93-4496-9CE1-199DF4FDBA63}" destId="{3F253213-5E84-4F6D-A3B0-CE9129584602}" srcOrd="0" destOrd="0" parTransId="{21FC3F6E-6CED-4442-B11D-BF3640568FFC}" sibTransId="{B7D19E92-33A6-428D-B649-7BCA0600AA06}"/>
    <dgm:cxn modelId="{8CCC4C99-07BD-4679-968A-8DC0D20780C7}" type="presOf" srcId="{4C8D6AA5-AA93-4496-9CE1-199DF4FDBA63}" destId="{69F93681-135B-412D-A5D0-83A14F7C1DDB}" srcOrd="0" destOrd="0" presId="urn:microsoft.com/office/officeart/2005/8/layout/hProcess9"/>
    <dgm:cxn modelId="{14F8BB7C-0102-4B1B-8558-F18DC4DB0341}" type="presOf" srcId="{3F253213-5E84-4F6D-A3B0-CE9129584602}" destId="{232E07C7-7EF5-4C8A-9360-9DEF8033AE1F}" srcOrd="0" destOrd="0" presId="urn:microsoft.com/office/officeart/2005/8/layout/hProcess9"/>
    <dgm:cxn modelId="{AA8B63E4-C720-4364-A2E7-02BD1F222B6A}" type="presOf" srcId="{FEE1086F-5210-4192-B66B-464CDC42151F}" destId="{0B0BD1B1-D799-49DC-8E3F-F6CB70AA9E5A}" srcOrd="0" destOrd="0" presId="urn:microsoft.com/office/officeart/2005/8/layout/hProcess9"/>
    <dgm:cxn modelId="{0F75C345-0668-49C1-8734-EB04857E4ADB}" srcId="{4C8D6AA5-AA93-4496-9CE1-199DF4FDBA63}" destId="{FEE1086F-5210-4192-B66B-464CDC42151F}" srcOrd="1" destOrd="0" parTransId="{D342CFD3-97FD-4FEB-AF0C-176C909BE852}" sibTransId="{5C3EE023-FFF6-433F-89AC-9F2389F6784F}"/>
    <dgm:cxn modelId="{B8AC764C-E1FE-4D50-A1CB-F50F49BE8A60}" type="presParOf" srcId="{69F93681-135B-412D-A5D0-83A14F7C1DDB}" destId="{6441CD2F-66B9-4432-980F-8A691ADD949B}" srcOrd="0" destOrd="0" presId="urn:microsoft.com/office/officeart/2005/8/layout/hProcess9"/>
    <dgm:cxn modelId="{43259112-0242-4CC0-B61D-BE56BEB51DCA}" type="presParOf" srcId="{69F93681-135B-412D-A5D0-83A14F7C1DDB}" destId="{FC2721E9-B340-4010-8FF1-993035D52D45}" srcOrd="1" destOrd="0" presId="urn:microsoft.com/office/officeart/2005/8/layout/hProcess9"/>
    <dgm:cxn modelId="{C21B42EE-AACD-4EEA-900A-DA6DE3CEBC0F}" type="presParOf" srcId="{FC2721E9-B340-4010-8FF1-993035D52D45}" destId="{232E07C7-7EF5-4C8A-9360-9DEF8033AE1F}" srcOrd="0" destOrd="0" presId="urn:microsoft.com/office/officeart/2005/8/layout/hProcess9"/>
    <dgm:cxn modelId="{3CCD0064-21CD-43C3-8EF3-A0B482ECE36A}" type="presParOf" srcId="{FC2721E9-B340-4010-8FF1-993035D52D45}" destId="{7C768BC3-FAB0-4FAE-81D2-6F4A388C1FE1}" srcOrd="1" destOrd="0" presId="urn:microsoft.com/office/officeart/2005/8/layout/hProcess9"/>
    <dgm:cxn modelId="{D69E7E4F-0BE1-435C-931A-98DD1AFFC279}" type="presParOf" srcId="{FC2721E9-B340-4010-8FF1-993035D52D45}" destId="{0B0BD1B1-D799-49DC-8E3F-F6CB70AA9E5A}" srcOrd="2" destOrd="0" presId="urn:microsoft.com/office/officeart/2005/8/layout/hProcess9"/>
    <dgm:cxn modelId="{5A3451DD-B321-47CD-BAFB-CC7DB5420C53}" type="presParOf" srcId="{FC2721E9-B340-4010-8FF1-993035D52D45}" destId="{F76DCE40-5833-4361-9C82-C8BB62BE915A}" srcOrd="3" destOrd="0" presId="urn:microsoft.com/office/officeart/2005/8/layout/hProcess9"/>
    <dgm:cxn modelId="{64618807-ED60-455E-8D28-A6E130405366}" type="presParOf" srcId="{FC2721E9-B340-4010-8FF1-993035D52D45}" destId="{F415172F-7EC3-4BD0-A0E5-2AEE8592B0A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1A659-703C-43D1-A389-CD5D65D0EB79}" type="datetimeFigureOut">
              <a:rPr lang="zh-TW" altLang="en-US" smtClean="0"/>
              <a:t>2012/12/3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20AEDE-7596-4C37-B827-000ECBBAE1F5}" type="slidenum">
              <a:rPr lang="zh-TW" altLang="en-US" smtClean="0"/>
              <a:t>‹#›</a:t>
            </a:fld>
            <a:endParaRPr lang="zh-TW" altLang="en-US"/>
          </a:p>
        </p:txBody>
      </p:sp>
    </p:spTree>
    <p:extLst>
      <p:ext uri="{BB962C8B-B14F-4D97-AF65-F5344CB8AC3E}">
        <p14:creationId xmlns:p14="http://schemas.microsoft.com/office/powerpoint/2010/main" val="3439453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320AEDE-7596-4C37-B827-000ECBBAE1F5}" type="slidenum">
              <a:rPr lang="zh-TW" altLang="en-US" smtClean="0"/>
              <a:t>89</a:t>
            </a:fld>
            <a:endParaRPr lang="zh-TW" altLang="en-US"/>
          </a:p>
        </p:txBody>
      </p:sp>
    </p:spTree>
    <p:extLst>
      <p:ext uri="{BB962C8B-B14F-4D97-AF65-F5344CB8AC3E}">
        <p14:creationId xmlns:p14="http://schemas.microsoft.com/office/powerpoint/2010/main" val="356825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CD8DED6B-C1EE-42E7-BDF2-87659AAEC1B6}" type="datetime1">
              <a:rPr lang="zh-TW" altLang="en-US" smtClean="0"/>
              <a:t>2012/12/3</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1DC4DE-A2F2-49A4-8B99-A1B0EFC0B029}" type="slidenum">
              <a:rPr lang="zh-TW" altLang="en-US" smtClean="0"/>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886DD02-2595-48D4-AD5F-415991C27F20}" type="datetime1">
              <a:rPr lang="zh-TW" altLang="en-US" smtClean="0"/>
              <a:t>2012/12/3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71DC4DE-A2F2-49A4-8B99-A1B0EFC0B02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571DC4DE-A2F2-49A4-8B99-A1B0EFC0B029}" type="slidenum">
              <a:rPr lang="zh-TW" altLang="en-US" smtClean="0"/>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2B3503B-A440-436B-A0D1-59FEEC9E1B51}" type="datetime1">
              <a:rPr lang="zh-TW" altLang="en-US" smtClean="0"/>
              <a:t>2012/12/3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5493D3C-89FC-4E92-B131-9E475534CEBD}" type="datetime1">
              <a:rPr lang="zh-TW" altLang="en-US" smtClean="0"/>
              <a:t>2012/12/3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571DC4DE-A2F2-49A4-8B99-A1B0EFC0B029}" type="slidenum">
              <a:rPr lang="zh-TW" altLang="en-US" smtClean="0"/>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2300F772-F121-49CD-B70F-CD4EB0D82470}" type="datetime1">
              <a:rPr lang="zh-TW" altLang="en-US" smtClean="0"/>
              <a:t>2012/12/3</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1DC4DE-A2F2-49A4-8B99-A1B0EFC0B029}" type="slidenum">
              <a:rPr lang="zh-TW" altLang="en-US" smtClean="0"/>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7C3F007B-3A1E-4F13-A100-9000EA197E5F}" type="datetime1">
              <a:rPr lang="zh-TW" altLang="en-US" smtClean="0"/>
              <a:t>2012/12/3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71DC4DE-A2F2-49A4-8B99-A1B0EFC0B029}" type="slidenum">
              <a:rPr lang="zh-TW" altLang="en-US" smtClean="0"/>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88D69049-8F54-4BE7-920F-628AD3D026C1}" type="datetime1">
              <a:rPr lang="zh-TW" altLang="en-US" smtClean="0"/>
              <a:t>2012/12/3</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571DC4DE-A2F2-49A4-8B99-A1B0EFC0B029}" type="slidenum">
              <a:rPr lang="zh-TW" altLang="en-US" smtClean="0"/>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8D239C7-FCF4-4282-A944-099BACC5333A}" type="datetime1">
              <a:rPr lang="zh-TW" altLang="en-US" smtClean="0"/>
              <a:t>2012/12/3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571DC4DE-A2F2-49A4-8B99-A1B0EFC0B029}"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FF7790D3-BB5D-4A33-84DB-2B2DC0639E27}" type="datetime1">
              <a:rPr lang="zh-TW" altLang="en-US" smtClean="0"/>
              <a:t>2012/12/3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71DC4DE-A2F2-49A4-8B99-A1B0EFC0B029}"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71DC4DE-A2F2-49A4-8B99-A1B0EFC0B029}" type="slidenum">
              <a:rPr lang="zh-TW" altLang="en-US" smtClean="0"/>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E3F23313-DFC0-4010-A5A8-B1F9E869D79D}" type="datetime1">
              <a:rPr lang="zh-TW" altLang="en-US" smtClean="0"/>
              <a:t>2012/12/3</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571DC4DE-A2F2-49A4-8B99-A1B0EFC0B029}" type="slidenum">
              <a:rPr lang="zh-TW" altLang="en-US" smtClean="0"/>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30796876-49ED-4901-877B-3742370F2150}" type="datetime1">
              <a:rPr lang="zh-TW" altLang="en-US" smtClean="0"/>
              <a:t>2012/12/3</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30DF123-F5F1-4C51-90C8-76D5028B10D5}" type="datetime1">
              <a:rPr lang="zh-TW" altLang="en-US" smtClean="0"/>
              <a:t>2012/12/3</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71DC4DE-A2F2-49A4-8B99-A1B0EFC0B029}" type="slidenum">
              <a:rPr lang="zh-TW" altLang="en-US" smtClean="0"/>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diagramLayout" Target="../diagrams/layout1.xml"/><Relationship Id="rId7" Type="http://schemas.openxmlformats.org/officeDocument/2006/relationships/image" Target="../media/image16.e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9.gif"/><Relationship Id="rId4" Type="http://schemas.openxmlformats.org/officeDocument/2006/relationships/diagramQuickStyle" Target="../diagrams/quickStyle1.xml"/><Relationship Id="rId9" Type="http://schemas.openxmlformats.org/officeDocument/2006/relationships/image" Target="../media/image18.emf"/></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diagramLayout" Target="../diagrams/layout2.xml"/><Relationship Id="rId7" Type="http://schemas.openxmlformats.org/officeDocument/2006/relationships/image" Target="../media/image20.em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9.gif"/><Relationship Id="rId5" Type="http://schemas.openxmlformats.org/officeDocument/2006/relationships/diagramColors" Target="../diagrams/colors2.xml"/><Relationship Id="rId10" Type="http://schemas.openxmlformats.org/officeDocument/2006/relationships/image" Target="../media/image23.emf"/><Relationship Id="rId4" Type="http://schemas.openxmlformats.org/officeDocument/2006/relationships/diagramQuickStyle" Target="../diagrams/quickStyle2.xml"/><Relationship Id="rId9" Type="http://schemas.openxmlformats.org/officeDocument/2006/relationships/image" Target="../media/image22.emf"/></Relationships>
</file>

<file path=ppt/slides/_rels/slide1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diagramLayout" Target="../diagrams/layout3.xml"/><Relationship Id="rId7" Type="http://schemas.openxmlformats.org/officeDocument/2006/relationships/image" Target="../media/image24.em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19.gif"/><Relationship Id="rId5" Type="http://schemas.openxmlformats.org/officeDocument/2006/relationships/diagramColors" Target="../diagrams/colors3.xml"/><Relationship Id="rId10" Type="http://schemas.openxmlformats.org/officeDocument/2006/relationships/image" Target="../media/image27.emf"/><Relationship Id="rId4" Type="http://schemas.openxmlformats.org/officeDocument/2006/relationships/diagramQuickStyle" Target="../diagrams/quickStyle3.xml"/><Relationship Id="rId9" Type="http://schemas.openxmlformats.org/officeDocument/2006/relationships/image" Target="../media/image26.emf"/></Relationships>
</file>

<file path=ppt/slides/_rels/slide19.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19.gif"/><Relationship Id="rId3" Type="http://schemas.openxmlformats.org/officeDocument/2006/relationships/diagramLayout" Target="../diagrams/layout4.xml"/><Relationship Id="rId7" Type="http://schemas.openxmlformats.org/officeDocument/2006/relationships/image" Target="../media/image28.emf"/><Relationship Id="rId12" Type="http://schemas.openxmlformats.org/officeDocument/2006/relationships/image" Target="../media/image33.emf"/><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openxmlformats.org/officeDocument/2006/relationships/image" Target="../media/image32.emf"/><Relationship Id="rId5" Type="http://schemas.openxmlformats.org/officeDocument/2006/relationships/diagramColors" Target="../diagrams/colors4.xml"/><Relationship Id="rId10" Type="http://schemas.openxmlformats.org/officeDocument/2006/relationships/image" Target="../media/image31.emf"/><Relationship Id="rId4" Type="http://schemas.openxmlformats.org/officeDocument/2006/relationships/diagramQuickStyle" Target="../diagrams/quickStyle4.xml"/><Relationship Id="rId9"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normAutofit/>
          </a:bodyPr>
          <a:lstStyle/>
          <a:p>
            <a:r>
              <a:rPr lang="zh-TW" altLang="en-US" sz="2800" dirty="0" smtClean="0"/>
              <a:t>文創傳設行動應用與管理計畫</a:t>
            </a:r>
            <a:endParaRPr lang="en-US" altLang="zh-TW" sz="2800" dirty="0" smtClean="0"/>
          </a:p>
        </p:txBody>
      </p:sp>
      <p:sp>
        <p:nvSpPr>
          <p:cNvPr id="2" name="標題 1"/>
          <p:cNvSpPr>
            <a:spLocks noGrp="1"/>
          </p:cNvSpPr>
          <p:nvPr>
            <p:ph type="ctrTitle"/>
          </p:nvPr>
        </p:nvSpPr>
        <p:spPr/>
        <p:txBody>
          <a:bodyPr/>
          <a:lstStyle/>
          <a:p>
            <a:r>
              <a:rPr lang="zh-TW" altLang="en-US" dirty="0" smtClean="0"/>
              <a:t>行銷與行動行銷</a:t>
            </a:r>
            <a:endParaRPr lang="zh-TW" altLang="en-US" dirty="0"/>
          </a:p>
        </p:txBody>
      </p:sp>
      <p:sp>
        <p:nvSpPr>
          <p:cNvPr id="4" name="投影片編號版面配置區 3"/>
          <p:cNvSpPr>
            <a:spLocks noGrp="1"/>
          </p:cNvSpPr>
          <p:nvPr>
            <p:ph type="sldNum" sz="quarter" idx="12"/>
          </p:nvPr>
        </p:nvSpPr>
        <p:spPr/>
        <p:txBody>
          <a:bodyPr/>
          <a:lstStyle/>
          <a:p>
            <a:fld id="{571DC4DE-A2F2-49A4-8B99-A1B0EFC0B029}" type="slidenum">
              <a:rPr lang="zh-TW" altLang="en-US" smtClean="0"/>
              <a:t>1</a:t>
            </a:fld>
            <a:endParaRPr lang="zh-TW" altLang="en-US"/>
          </a:p>
        </p:txBody>
      </p:sp>
    </p:spTree>
    <p:extLst>
      <p:ext uri="{BB962C8B-B14F-4D97-AF65-F5344CB8AC3E}">
        <p14:creationId xmlns:p14="http://schemas.microsoft.com/office/powerpoint/2010/main" val="235531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lackberry 6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58" y="188640"/>
            <a:ext cx="72961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539552" y="5301208"/>
            <a:ext cx="8136904" cy="923330"/>
          </a:xfrm>
          <a:prstGeom prst="rect">
            <a:avLst/>
          </a:prstGeom>
          <a:noFill/>
        </p:spPr>
        <p:txBody>
          <a:bodyPr wrap="square" rtlCol="0">
            <a:spAutoFit/>
          </a:bodyPr>
          <a:lstStyle/>
          <a:p>
            <a:r>
              <a:rPr lang="en-US" altLang="zh-TW" dirty="0" smtClean="0"/>
              <a:t>Blackberry 6210 (2003): Originally aimed at the business market, Canadian company RIM launched the Blackberry and introduced the concept of mobile email addiction.</a:t>
            </a:r>
            <a:endParaRPr lang="zh-TW" altLang="en-US" dirty="0"/>
          </a:p>
        </p:txBody>
      </p:sp>
      <p:sp>
        <p:nvSpPr>
          <p:cNvPr id="3" name="投影片編號版面配置區 2"/>
          <p:cNvSpPr>
            <a:spLocks noGrp="1"/>
          </p:cNvSpPr>
          <p:nvPr>
            <p:ph type="sldNum" sz="quarter" idx="12"/>
          </p:nvPr>
        </p:nvSpPr>
        <p:spPr/>
        <p:txBody>
          <a:bodyPr/>
          <a:lstStyle/>
          <a:p>
            <a:fld id="{2BD7AD47-3D93-4CC8-AA84-DD3A5EF20844}" type="slidenum">
              <a:rPr lang="zh-TW" altLang="en-US" smtClean="0"/>
              <a:t>10</a:t>
            </a:fld>
            <a:endParaRPr lang="zh-TW" altLang="en-US"/>
          </a:p>
        </p:txBody>
      </p:sp>
    </p:spTree>
    <p:extLst>
      <p:ext uri="{BB962C8B-B14F-4D97-AF65-F5344CB8AC3E}">
        <p14:creationId xmlns:p14="http://schemas.microsoft.com/office/powerpoint/2010/main" val="3892899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okia N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58" y="188640"/>
            <a:ext cx="72961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07504" y="5301208"/>
            <a:ext cx="8892480" cy="923330"/>
          </a:xfrm>
          <a:prstGeom prst="rect">
            <a:avLst/>
          </a:prstGeom>
          <a:noFill/>
        </p:spPr>
        <p:txBody>
          <a:bodyPr wrap="square" rtlCol="0">
            <a:spAutoFit/>
          </a:bodyPr>
          <a:lstStyle/>
          <a:p>
            <a:r>
              <a:rPr lang="en-US" altLang="zh-TW" dirty="0" smtClean="0"/>
              <a:t>Nokia N70 (2005): Back when installing apps was still the preserve of geeks, Nokia sneaked this smartphone into the hands of regular folk by making it look like a normal phone. It was, however, capable of running sophisticated games and programs.</a:t>
            </a:r>
            <a:endParaRPr lang="zh-TW" altLang="en-US" dirty="0"/>
          </a:p>
        </p:txBody>
      </p:sp>
      <p:sp>
        <p:nvSpPr>
          <p:cNvPr id="3" name="投影片編號版面配置區 2"/>
          <p:cNvSpPr>
            <a:spLocks noGrp="1"/>
          </p:cNvSpPr>
          <p:nvPr>
            <p:ph type="sldNum" sz="quarter" idx="12"/>
          </p:nvPr>
        </p:nvSpPr>
        <p:spPr/>
        <p:txBody>
          <a:bodyPr/>
          <a:lstStyle/>
          <a:p>
            <a:fld id="{2BD7AD47-3D93-4CC8-AA84-DD3A5EF20844}" type="slidenum">
              <a:rPr lang="zh-TW" altLang="en-US" smtClean="0"/>
              <a:t>11</a:t>
            </a:fld>
            <a:endParaRPr lang="zh-TW" altLang="en-US"/>
          </a:p>
        </p:txBody>
      </p:sp>
    </p:spTree>
    <p:extLst>
      <p:ext uri="{BB962C8B-B14F-4D97-AF65-F5344CB8AC3E}">
        <p14:creationId xmlns:p14="http://schemas.microsoft.com/office/powerpoint/2010/main" val="1667911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pple i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58" y="166265"/>
            <a:ext cx="72961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251520" y="5469031"/>
            <a:ext cx="8640959" cy="1200329"/>
          </a:xfrm>
          <a:prstGeom prst="rect">
            <a:avLst/>
          </a:prstGeom>
          <a:noFill/>
        </p:spPr>
        <p:txBody>
          <a:bodyPr wrap="square" rtlCol="0">
            <a:spAutoFit/>
          </a:bodyPr>
          <a:lstStyle/>
          <a:p>
            <a:r>
              <a:rPr lang="en-US" altLang="zh-TW" dirty="0" smtClean="0"/>
              <a:t>Apple iPhone (2007): They called it the 'god device' - the first iPhone turned the mobile world upside down and helped make apps mainstream. Apple's device has had a few problem though, with users complaining about things like battery life and signal issues. The latest version 5 came out in September 2012.</a:t>
            </a:r>
            <a:endParaRPr lang="zh-TW" altLang="en-US" dirty="0"/>
          </a:p>
        </p:txBody>
      </p:sp>
      <p:sp>
        <p:nvSpPr>
          <p:cNvPr id="3" name="投影片編號版面配置區 2"/>
          <p:cNvSpPr>
            <a:spLocks noGrp="1"/>
          </p:cNvSpPr>
          <p:nvPr>
            <p:ph type="sldNum" sz="quarter" idx="12"/>
          </p:nvPr>
        </p:nvSpPr>
        <p:spPr/>
        <p:txBody>
          <a:bodyPr/>
          <a:lstStyle/>
          <a:p>
            <a:fld id="{2BD7AD47-3D93-4CC8-AA84-DD3A5EF20844}" type="slidenum">
              <a:rPr lang="zh-TW" altLang="en-US" smtClean="0"/>
              <a:t>12</a:t>
            </a:fld>
            <a:endParaRPr lang="zh-TW" altLang="en-US"/>
          </a:p>
        </p:txBody>
      </p:sp>
    </p:spTree>
    <p:extLst>
      <p:ext uri="{BB962C8B-B14F-4D97-AF65-F5344CB8AC3E}">
        <p14:creationId xmlns:p14="http://schemas.microsoft.com/office/powerpoint/2010/main" val="1425701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C One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58" y="188640"/>
            <a:ext cx="72961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79512" y="5336048"/>
            <a:ext cx="8856984" cy="1477328"/>
          </a:xfrm>
          <a:prstGeom prst="rect">
            <a:avLst/>
          </a:prstGeom>
          <a:noFill/>
        </p:spPr>
        <p:txBody>
          <a:bodyPr wrap="square" rtlCol="0">
            <a:spAutoFit/>
          </a:bodyPr>
          <a:lstStyle/>
          <a:p>
            <a:r>
              <a:rPr lang="en-US" altLang="zh-TW" dirty="0" smtClean="0"/>
              <a:t>HTC's One X (2012): One of the new generation of phones to feature a quad core processor. Its 4.7 inch display and eight megapixel camera also reflect the trend for larger screen sizes and better quality photos . It runs on the latest version of Google's Android operating system. Android is the main rival to Apple's </a:t>
            </a:r>
            <a:r>
              <a:rPr lang="en-US" altLang="zh-TW" dirty="0" err="1" smtClean="0"/>
              <a:t>iOS</a:t>
            </a:r>
            <a:r>
              <a:rPr lang="en-US" altLang="zh-TW" dirty="0" smtClean="0"/>
              <a:t>. Its open source nature has proven popular with developers and handset makers.</a:t>
            </a:r>
            <a:endParaRPr lang="zh-TW" altLang="en-US" dirty="0"/>
          </a:p>
        </p:txBody>
      </p:sp>
      <p:sp>
        <p:nvSpPr>
          <p:cNvPr id="3" name="投影片編號版面配置區 2"/>
          <p:cNvSpPr>
            <a:spLocks noGrp="1"/>
          </p:cNvSpPr>
          <p:nvPr>
            <p:ph type="sldNum" sz="quarter" idx="12"/>
          </p:nvPr>
        </p:nvSpPr>
        <p:spPr/>
        <p:txBody>
          <a:bodyPr/>
          <a:lstStyle/>
          <a:p>
            <a:fld id="{2BD7AD47-3D93-4CC8-AA84-DD3A5EF20844}" type="slidenum">
              <a:rPr lang="zh-TW" altLang="en-US" smtClean="0"/>
              <a:t>13</a:t>
            </a:fld>
            <a:endParaRPr lang="zh-TW" altLang="en-US"/>
          </a:p>
        </p:txBody>
      </p:sp>
    </p:spTree>
    <p:extLst>
      <p:ext uri="{BB962C8B-B14F-4D97-AF65-F5344CB8AC3E}">
        <p14:creationId xmlns:p14="http://schemas.microsoft.com/office/powerpoint/2010/main" val="1395572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okia Lumia 90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58" y="182264"/>
            <a:ext cx="72961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44017" y="5469031"/>
            <a:ext cx="8820471" cy="1200329"/>
          </a:xfrm>
          <a:prstGeom prst="rect">
            <a:avLst/>
          </a:prstGeom>
          <a:noFill/>
        </p:spPr>
        <p:txBody>
          <a:bodyPr wrap="square" rtlCol="0">
            <a:spAutoFit/>
          </a:bodyPr>
          <a:lstStyle/>
          <a:p>
            <a:r>
              <a:rPr lang="en-US" altLang="zh-TW" dirty="0" smtClean="0"/>
              <a:t>Nokia </a:t>
            </a:r>
            <a:r>
              <a:rPr lang="en-US" altLang="zh-TW" dirty="0" err="1" smtClean="0"/>
              <a:t>Lumia</a:t>
            </a:r>
            <a:r>
              <a:rPr lang="en-US" altLang="zh-TW" dirty="0" smtClean="0"/>
              <a:t> 900 (2012): The </a:t>
            </a:r>
            <a:r>
              <a:rPr lang="en-US" altLang="zh-TW" dirty="0" err="1" smtClean="0"/>
              <a:t>Lumia</a:t>
            </a:r>
            <a:r>
              <a:rPr lang="en-US" altLang="zh-TW" dirty="0" smtClean="0"/>
              <a:t> runs on a new mobile version of Windows and many critics have been impressed with its design. It's the Finnish company's attempt to claw back customers after its Symbian powered phones failed to compete with the likes of the iPhone in recent years.</a:t>
            </a:r>
            <a:endParaRPr lang="zh-TW" altLang="en-US" dirty="0"/>
          </a:p>
        </p:txBody>
      </p:sp>
      <p:sp>
        <p:nvSpPr>
          <p:cNvPr id="3" name="投影片編號版面配置區 2"/>
          <p:cNvSpPr>
            <a:spLocks noGrp="1"/>
          </p:cNvSpPr>
          <p:nvPr>
            <p:ph type="sldNum" sz="quarter" idx="12"/>
          </p:nvPr>
        </p:nvSpPr>
        <p:spPr/>
        <p:txBody>
          <a:bodyPr/>
          <a:lstStyle/>
          <a:p>
            <a:fld id="{2BD7AD47-3D93-4CC8-AA84-DD3A5EF20844}" type="slidenum">
              <a:rPr lang="zh-TW" altLang="en-US" smtClean="0"/>
              <a:t>14</a:t>
            </a:fld>
            <a:endParaRPr lang="zh-TW" altLang="en-US"/>
          </a:p>
        </p:txBody>
      </p:sp>
    </p:spTree>
    <p:extLst>
      <p:ext uri="{BB962C8B-B14F-4D97-AF65-F5344CB8AC3E}">
        <p14:creationId xmlns:p14="http://schemas.microsoft.com/office/powerpoint/2010/main" val="1110991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571DC4DE-A2F2-49A4-8B99-A1B0EFC0B029}" type="slidenum">
              <a:rPr lang="zh-TW" altLang="en-US" smtClean="0"/>
              <a:t>15</a:t>
            </a:fld>
            <a:endParaRPr lang="zh-TW" altLang="en-US"/>
          </a:p>
        </p:txBody>
      </p:sp>
      <p:pic>
        <p:nvPicPr>
          <p:cNvPr id="1026" name="Picture 2" descr="http://techchunks.com/wp-content/uploads/2011/08/Future-of-Mobility-The-Evolution-of-The-Mobile-Ph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3" y="980728"/>
            <a:ext cx="7920877"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888413" y="5007225"/>
            <a:ext cx="5367175" cy="461665"/>
          </a:xfrm>
          <a:prstGeom prst="rect">
            <a:avLst/>
          </a:prstGeom>
          <a:noFill/>
        </p:spPr>
        <p:txBody>
          <a:bodyPr wrap="none" rtlCol="0">
            <a:spAutoFit/>
          </a:bodyPr>
          <a:lstStyle/>
          <a:p>
            <a:r>
              <a:rPr lang="en-US" altLang="zh-TW" sz="2400" dirty="0" smtClean="0"/>
              <a:t>Mobile Phones  moving to the Future?</a:t>
            </a:r>
            <a:endParaRPr lang="zh-TW" altLang="en-US" sz="2400" dirty="0"/>
          </a:p>
        </p:txBody>
      </p:sp>
    </p:spTree>
    <p:extLst>
      <p:ext uri="{BB962C8B-B14F-4D97-AF65-F5344CB8AC3E}">
        <p14:creationId xmlns:p14="http://schemas.microsoft.com/office/powerpoint/2010/main" val="3801028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向右箭號 2053"/>
          <p:cNvSpPr/>
          <p:nvPr/>
        </p:nvSpPr>
        <p:spPr>
          <a:xfrm>
            <a:off x="512963" y="5589240"/>
            <a:ext cx="8163493" cy="360040"/>
          </a:xfrm>
          <a:prstGeom prst="stripedRightArrow">
            <a:avLst>
              <a:gd name="adj1" fmla="val 50000"/>
              <a:gd name="adj2" fmla="val 433603"/>
            </a:avLst>
          </a:prstGeom>
          <a:solidFill>
            <a:srgbClr val="D1CAC6">
              <a:alpha val="50196"/>
            </a:srgb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395536" y="3000249"/>
            <a:ext cx="2349675" cy="1724895"/>
          </a:xfrm>
          <a:prstGeom prst="roundRect">
            <a:avLst/>
          </a:prstGeom>
          <a:solidFill>
            <a:srgbClr val="D1634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2" name="資料庫圖表 11"/>
          <p:cNvGraphicFramePr/>
          <p:nvPr>
            <p:extLst>
              <p:ext uri="{D42A27DB-BD31-4B8C-83A1-F6EECF244321}">
                <p14:modId xmlns:p14="http://schemas.microsoft.com/office/powerpoint/2010/main" val="2250376623"/>
              </p:ext>
            </p:extLst>
          </p:nvPr>
        </p:nvGraphicFramePr>
        <p:xfrm>
          <a:off x="1910259" y="260648"/>
          <a:ext cx="6096000" cy="5138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fld id="{571DC4DE-A2F2-49A4-8B99-A1B0EFC0B029}" type="slidenum">
              <a:rPr lang="zh-TW" altLang="en-US" smtClean="0"/>
              <a:t>16</a:t>
            </a:fld>
            <a:endParaRPr lang="zh-TW" altLang="en-US"/>
          </a:p>
        </p:txBody>
      </p:sp>
      <p:sp>
        <p:nvSpPr>
          <p:cNvPr id="6" name="文字方塊 5"/>
          <p:cNvSpPr txBox="1"/>
          <p:nvPr/>
        </p:nvSpPr>
        <p:spPr>
          <a:xfrm>
            <a:off x="2901490" y="2987660"/>
            <a:ext cx="2056769" cy="1323439"/>
          </a:xfrm>
          <a:prstGeom prst="rect">
            <a:avLst/>
          </a:prstGeom>
          <a:noFill/>
        </p:spPr>
        <p:txBody>
          <a:bodyPr wrap="square" rtlCol="0">
            <a:spAutoFit/>
          </a:bodyPr>
          <a:lstStyle/>
          <a:p>
            <a:r>
              <a:rPr lang="en-US" altLang="zh-TW" sz="1600" dirty="0" smtClean="0">
                <a:latin typeface="Tahoma" pitchFamily="34" charset="0"/>
                <a:ea typeface="Tahoma" pitchFamily="34" charset="0"/>
                <a:cs typeface="Tahoma" pitchFamily="34" charset="0"/>
              </a:rPr>
              <a:t>In the crib, the smartphone will </a:t>
            </a:r>
            <a:r>
              <a:rPr lang="en-US" altLang="zh-TW" sz="1600" dirty="0" smtClean="0">
                <a:solidFill>
                  <a:srgbClr val="FF0000"/>
                </a:solidFill>
                <a:latin typeface="Tahoma" pitchFamily="34" charset="0"/>
                <a:ea typeface="Tahoma" pitchFamily="34" charset="0"/>
                <a:cs typeface="Tahoma" pitchFamily="34" charset="0"/>
              </a:rPr>
              <a:t>monitor</a:t>
            </a:r>
            <a:r>
              <a:rPr lang="en-US" altLang="zh-TW" sz="1600" dirty="0" smtClean="0">
                <a:latin typeface="Tahoma" pitchFamily="34" charset="0"/>
                <a:ea typeface="Tahoma" pitchFamily="34" charset="0"/>
                <a:cs typeface="Tahoma" pitchFamily="34" charset="0"/>
              </a:rPr>
              <a:t> breathing and sleeping position.</a:t>
            </a:r>
            <a:endParaRPr lang="zh-TW" altLang="en-US" sz="1600" dirty="0">
              <a:latin typeface="Tahoma" pitchFamily="34" charset="0"/>
              <a:ea typeface="BatangChe" pitchFamily="49" charset="-127"/>
              <a:cs typeface="Tahoma" pitchFamily="34" charset="0"/>
            </a:endParaRPr>
          </a:p>
        </p:txBody>
      </p:sp>
      <p:sp>
        <p:nvSpPr>
          <p:cNvPr id="7" name="文字方塊 6"/>
          <p:cNvSpPr txBox="1"/>
          <p:nvPr/>
        </p:nvSpPr>
        <p:spPr>
          <a:xfrm>
            <a:off x="4964068" y="2987660"/>
            <a:ext cx="1728192" cy="1323439"/>
          </a:xfrm>
          <a:prstGeom prst="rect">
            <a:avLst/>
          </a:prstGeom>
          <a:noFill/>
        </p:spPr>
        <p:txBody>
          <a:bodyPr wrap="square" rtlCol="0">
            <a:spAutoFit/>
          </a:bodyPr>
          <a:lstStyle/>
          <a:p>
            <a:r>
              <a:rPr lang="en-US" altLang="zh-TW" sz="1600" dirty="0" smtClean="0">
                <a:latin typeface="Tahoma" pitchFamily="34" charset="0"/>
                <a:ea typeface="Tahoma" pitchFamily="34" charset="0"/>
                <a:cs typeface="Tahoma" pitchFamily="34" charset="0"/>
              </a:rPr>
              <a:t>Outside, the smartphone will </a:t>
            </a:r>
            <a:r>
              <a:rPr lang="en-US" altLang="zh-TW" sz="1600" dirty="0" smtClean="0">
                <a:solidFill>
                  <a:srgbClr val="FF0000"/>
                </a:solidFill>
                <a:latin typeface="Tahoma" pitchFamily="34" charset="0"/>
                <a:ea typeface="Tahoma" pitchFamily="34" charset="0"/>
                <a:cs typeface="Tahoma" pitchFamily="34" charset="0"/>
              </a:rPr>
              <a:t>set boundaries </a:t>
            </a:r>
            <a:r>
              <a:rPr lang="en-US" altLang="zh-TW" sz="1600" dirty="0" smtClean="0">
                <a:latin typeface="Tahoma" pitchFamily="34" charset="0"/>
                <a:ea typeface="Tahoma" pitchFamily="34" charset="0"/>
                <a:cs typeface="Tahoma" pitchFamily="34" charset="0"/>
              </a:rPr>
              <a:t>through geo-fencing.</a:t>
            </a:r>
            <a:endParaRPr lang="zh-TW" altLang="en-US" sz="1600" dirty="0">
              <a:latin typeface="Tahoma" pitchFamily="34" charset="0"/>
              <a:ea typeface="BatangChe" pitchFamily="49" charset="-127"/>
              <a:cs typeface="Tahoma" pitchFamily="34" charset="0"/>
            </a:endParaRPr>
          </a:p>
        </p:txBody>
      </p:sp>
      <p:sp>
        <p:nvSpPr>
          <p:cNvPr id="11" name="文字方塊 10"/>
          <p:cNvSpPr txBox="1"/>
          <p:nvPr/>
        </p:nvSpPr>
        <p:spPr>
          <a:xfrm>
            <a:off x="512963" y="3152002"/>
            <a:ext cx="2232248" cy="1477328"/>
          </a:xfrm>
          <a:prstGeom prst="rect">
            <a:avLst/>
          </a:prstGeom>
          <a:noFill/>
        </p:spPr>
        <p:txBody>
          <a:bodyPr wrap="square" rtlCol="0">
            <a:spAutoFit/>
          </a:bodyPr>
          <a:lstStyle/>
          <a:p>
            <a:r>
              <a:rPr lang="en-US" altLang="zh-TW" dirty="0" smtClean="0">
                <a:latin typeface="Tahoma" pitchFamily="34" charset="0"/>
                <a:ea typeface="Tahoma" pitchFamily="34" charset="0"/>
                <a:cs typeface="Tahoma" pitchFamily="34" charset="0"/>
              </a:rPr>
              <a:t>The smartphone of the future will be a constant companion, coach, collaborator, and advisor</a:t>
            </a:r>
            <a:endParaRPr lang="zh-TW" altLang="en-US" dirty="0">
              <a:latin typeface="Tahoma" pitchFamily="34" charset="0"/>
              <a:ea typeface="BatangChe" pitchFamily="49" charset="-127"/>
              <a:cs typeface="Tahoma" pitchFamily="34" charset="0"/>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9212" y="1637356"/>
            <a:ext cx="1642787" cy="94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6071" y="1578074"/>
            <a:ext cx="1694161" cy="106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文字方塊 13"/>
          <p:cNvSpPr txBox="1"/>
          <p:nvPr/>
        </p:nvSpPr>
        <p:spPr>
          <a:xfrm>
            <a:off x="6876256" y="2987660"/>
            <a:ext cx="1800200" cy="1815882"/>
          </a:xfrm>
          <a:prstGeom prst="rect">
            <a:avLst/>
          </a:prstGeom>
          <a:noFill/>
        </p:spPr>
        <p:txBody>
          <a:bodyPr wrap="square" rtlCol="0">
            <a:spAutoFit/>
          </a:bodyPr>
          <a:lstStyle/>
          <a:p>
            <a:r>
              <a:rPr lang="en-US" altLang="zh-TW" sz="1600" dirty="0" smtClean="0">
                <a:latin typeface="Tahoma" pitchFamily="34" charset="0"/>
                <a:ea typeface="Tahoma" pitchFamily="34" charset="0"/>
                <a:cs typeface="Tahoma" pitchFamily="34" charset="0"/>
              </a:rPr>
              <a:t>On the ski slope, the tennis court, and the golf course, the smartphone will be a </a:t>
            </a:r>
            <a:r>
              <a:rPr lang="en-US" altLang="zh-TW" sz="1600" dirty="0" smtClean="0">
                <a:solidFill>
                  <a:srgbClr val="FF0000"/>
                </a:solidFill>
                <a:latin typeface="Tahoma" pitchFamily="34" charset="0"/>
                <a:ea typeface="Tahoma" pitchFamily="34" charset="0"/>
                <a:cs typeface="Tahoma" pitchFamily="34" charset="0"/>
              </a:rPr>
              <a:t>virtual coach</a:t>
            </a:r>
            <a:r>
              <a:rPr lang="en-US" altLang="zh-TW" sz="1600" dirty="0" smtClean="0">
                <a:latin typeface="Tahoma" pitchFamily="34" charset="0"/>
                <a:ea typeface="Tahoma" pitchFamily="34" charset="0"/>
                <a:cs typeface="Tahoma" pitchFamily="34" charset="0"/>
              </a:rPr>
              <a:t>.</a:t>
            </a:r>
            <a:endParaRPr lang="zh-TW" altLang="en-US" sz="1600" dirty="0">
              <a:latin typeface="Tahoma" pitchFamily="34" charset="0"/>
              <a:ea typeface="BatangChe" pitchFamily="49" charset="-127"/>
              <a:cs typeface="Tahoma" pitchFamily="34" charset="0"/>
            </a:endParaRPr>
          </a:p>
        </p:txBody>
      </p:sp>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7852" y="1514585"/>
            <a:ext cx="1250572" cy="11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文字方塊 14"/>
          <p:cNvSpPr txBox="1"/>
          <p:nvPr/>
        </p:nvSpPr>
        <p:spPr>
          <a:xfrm>
            <a:off x="5940152" y="188640"/>
            <a:ext cx="2993127" cy="369332"/>
          </a:xfrm>
          <a:prstGeom prst="rect">
            <a:avLst/>
          </a:prstGeom>
          <a:solidFill>
            <a:schemeClr val="accent2">
              <a:lumMod val="40000"/>
              <a:lumOff val="60000"/>
            </a:schemeClr>
          </a:solidFill>
        </p:spPr>
        <p:txBody>
          <a:bodyPr wrap="none" rtlCol="0">
            <a:spAutoFit/>
          </a:bodyPr>
          <a:lstStyle/>
          <a:p>
            <a:r>
              <a:rPr lang="en-US" altLang="zh-TW" dirty="0">
                <a:latin typeface="Verdana" pitchFamily="34" charset="0"/>
                <a:ea typeface="Verdana" pitchFamily="34" charset="0"/>
                <a:cs typeface="Verdana" pitchFamily="34" charset="0"/>
              </a:rPr>
              <a:t>A Lifetime of </a:t>
            </a:r>
            <a:r>
              <a:rPr lang="en-US" altLang="zh-TW" dirty="0" smtClean="0">
                <a:latin typeface="Verdana" pitchFamily="34" charset="0"/>
                <a:ea typeface="Verdana" pitchFamily="34" charset="0"/>
                <a:cs typeface="Verdana" pitchFamily="34" charset="0"/>
              </a:rPr>
              <a:t>Apps</a:t>
            </a:r>
            <a:r>
              <a:rPr lang="zh-TW" altLang="en-US" dirty="0" smtClean="0">
                <a:latin typeface="Verdana" pitchFamily="34" charset="0"/>
                <a:cs typeface="Verdana" pitchFamily="34" charset="0"/>
              </a:rPr>
              <a:t> </a:t>
            </a:r>
            <a:r>
              <a:rPr lang="en-US" altLang="zh-TW" dirty="0" smtClean="0">
                <a:latin typeface="Verdana" pitchFamily="34" charset="0"/>
                <a:ea typeface="Verdana" pitchFamily="34" charset="0"/>
                <a:cs typeface="Verdana" pitchFamily="34" charset="0"/>
              </a:rPr>
              <a:t>(1/4)</a:t>
            </a:r>
            <a:endParaRPr lang="en-US" altLang="zh-TW" dirty="0">
              <a:latin typeface="Verdana" pitchFamily="34" charset="0"/>
              <a:ea typeface="Verdana" pitchFamily="34" charset="0"/>
              <a:cs typeface="Verdana" pitchFamily="34" charset="0"/>
            </a:endParaRPr>
          </a:p>
        </p:txBody>
      </p:sp>
      <p:sp>
        <p:nvSpPr>
          <p:cNvPr id="3" name="矩形 2"/>
          <p:cNvSpPr/>
          <p:nvPr/>
        </p:nvSpPr>
        <p:spPr>
          <a:xfrm>
            <a:off x="3235067" y="5086925"/>
            <a:ext cx="898003"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[1]</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16" name="矩形 15"/>
          <p:cNvSpPr/>
          <p:nvPr/>
        </p:nvSpPr>
        <p:spPr>
          <a:xfrm>
            <a:off x="5379163" y="5086925"/>
            <a:ext cx="898002"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[2]</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17" name="矩形 16"/>
          <p:cNvSpPr/>
          <p:nvPr/>
        </p:nvSpPr>
        <p:spPr>
          <a:xfrm>
            <a:off x="7314136" y="5086925"/>
            <a:ext cx="898003"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[3]</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5" name="矩形 4"/>
          <p:cNvSpPr/>
          <p:nvPr/>
        </p:nvSpPr>
        <p:spPr>
          <a:xfrm>
            <a:off x="323529" y="476672"/>
            <a:ext cx="5760639"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zh-TW"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A</a:t>
            </a:r>
            <a:r>
              <a:rPr lang="zh-TW" alt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BatangChe" pitchFamily="49" charset="-127"/>
                <a:cs typeface="Tahoma" pitchFamily="34" charset="0"/>
              </a:rPr>
              <a:t> </a:t>
            </a:r>
            <a:r>
              <a:rPr lang="en-US" altLang="zh-TW"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Lifetime of Apps</a:t>
            </a:r>
          </a:p>
        </p:txBody>
      </p:sp>
      <p:grpSp>
        <p:nvGrpSpPr>
          <p:cNvPr id="2053" name="群組 2052"/>
          <p:cNvGrpSpPr/>
          <p:nvPr/>
        </p:nvGrpSpPr>
        <p:grpSpPr>
          <a:xfrm flipH="1">
            <a:off x="1116013" y="1988840"/>
            <a:ext cx="1007715" cy="1152128"/>
            <a:chOff x="1116013" y="2132856"/>
            <a:chExt cx="792162" cy="958007"/>
          </a:xfrm>
        </p:grpSpPr>
        <p:sp>
          <p:nvSpPr>
            <p:cNvPr id="9" name="AutoShape 4"/>
            <p:cNvSpPr>
              <a:spLocks noChangeAspect="1" noChangeArrowheads="1" noTextEdit="1"/>
            </p:cNvSpPr>
            <p:nvPr/>
          </p:nvSpPr>
          <p:spPr bwMode="auto">
            <a:xfrm>
              <a:off x="1116013" y="2190750"/>
              <a:ext cx="79216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Freeform 6"/>
            <p:cNvSpPr>
              <a:spLocks/>
            </p:cNvSpPr>
            <p:nvPr/>
          </p:nvSpPr>
          <p:spPr bwMode="auto">
            <a:xfrm>
              <a:off x="1116013" y="2228850"/>
              <a:ext cx="792162" cy="784225"/>
            </a:xfrm>
            <a:custGeom>
              <a:avLst/>
              <a:gdLst>
                <a:gd name="T0" fmla="*/ 117 w 499"/>
                <a:gd name="T1" fmla="*/ 0 h 494"/>
                <a:gd name="T2" fmla="*/ 0 w 499"/>
                <a:gd name="T3" fmla="*/ 443 h 494"/>
                <a:gd name="T4" fmla="*/ 410 w 499"/>
                <a:gd name="T5" fmla="*/ 494 h 494"/>
                <a:gd name="T6" fmla="*/ 499 w 499"/>
                <a:gd name="T7" fmla="*/ 59 h 494"/>
                <a:gd name="T8" fmla="*/ 117 w 499"/>
                <a:gd name="T9" fmla="*/ 0 h 494"/>
              </a:gdLst>
              <a:ahLst/>
              <a:cxnLst>
                <a:cxn ang="0">
                  <a:pos x="T0" y="T1"/>
                </a:cxn>
                <a:cxn ang="0">
                  <a:pos x="T2" y="T3"/>
                </a:cxn>
                <a:cxn ang="0">
                  <a:pos x="T4" y="T5"/>
                </a:cxn>
                <a:cxn ang="0">
                  <a:pos x="T6" y="T7"/>
                </a:cxn>
                <a:cxn ang="0">
                  <a:pos x="T8" y="T9"/>
                </a:cxn>
              </a:cxnLst>
              <a:rect l="0" t="0" r="r" b="b"/>
              <a:pathLst>
                <a:path w="499" h="494">
                  <a:moveTo>
                    <a:pt x="117" y="0"/>
                  </a:moveTo>
                  <a:lnTo>
                    <a:pt x="0" y="443"/>
                  </a:lnTo>
                  <a:lnTo>
                    <a:pt x="410" y="494"/>
                  </a:lnTo>
                  <a:lnTo>
                    <a:pt x="499" y="59"/>
                  </a:lnTo>
                  <a:lnTo>
                    <a:pt x="117" y="0"/>
                  </a:lnTo>
                  <a:close/>
                </a:path>
              </a:pathLst>
            </a:custGeom>
            <a:solidFill>
              <a:srgbClr val="FF7F00"/>
            </a:solidFill>
            <a:ln>
              <a:noFill/>
            </a:ln>
            <a:effectLst>
              <a:glow rad="228600">
                <a:schemeClr val="accent2">
                  <a:satMod val="175000"/>
                  <a:alpha val="40000"/>
                </a:scheme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8" name="Freeform 7"/>
            <p:cNvSpPr>
              <a:spLocks/>
            </p:cNvSpPr>
            <p:nvPr/>
          </p:nvSpPr>
          <p:spPr bwMode="auto">
            <a:xfrm>
              <a:off x="1385888" y="2376488"/>
              <a:ext cx="320675" cy="214313"/>
            </a:xfrm>
            <a:custGeom>
              <a:avLst/>
              <a:gdLst>
                <a:gd name="T0" fmla="*/ 2 w 202"/>
                <a:gd name="T1" fmla="*/ 0 h 135"/>
                <a:gd name="T2" fmla="*/ 0 w 202"/>
                <a:gd name="T3" fmla="*/ 130 h 135"/>
                <a:gd name="T4" fmla="*/ 192 w 202"/>
                <a:gd name="T5" fmla="*/ 135 h 135"/>
                <a:gd name="T6" fmla="*/ 202 w 202"/>
                <a:gd name="T7" fmla="*/ 24 h 135"/>
                <a:gd name="T8" fmla="*/ 2 w 202"/>
                <a:gd name="T9" fmla="*/ 0 h 135"/>
              </a:gdLst>
              <a:ahLst/>
              <a:cxnLst>
                <a:cxn ang="0">
                  <a:pos x="T0" y="T1"/>
                </a:cxn>
                <a:cxn ang="0">
                  <a:pos x="T2" y="T3"/>
                </a:cxn>
                <a:cxn ang="0">
                  <a:pos x="T4" y="T5"/>
                </a:cxn>
                <a:cxn ang="0">
                  <a:pos x="T6" y="T7"/>
                </a:cxn>
                <a:cxn ang="0">
                  <a:pos x="T8" y="T9"/>
                </a:cxn>
              </a:cxnLst>
              <a:rect l="0" t="0" r="r" b="b"/>
              <a:pathLst>
                <a:path w="202" h="135">
                  <a:moveTo>
                    <a:pt x="2" y="0"/>
                  </a:moveTo>
                  <a:lnTo>
                    <a:pt x="0" y="130"/>
                  </a:lnTo>
                  <a:lnTo>
                    <a:pt x="192" y="135"/>
                  </a:lnTo>
                  <a:lnTo>
                    <a:pt x="202" y="24"/>
                  </a:lnTo>
                  <a:lnTo>
                    <a:pt x="2" y="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9" name="Freeform 8"/>
            <p:cNvSpPr>
              <a:spLocks/>
            </p:cNvSpPr>
            <p:nvPr/>
          </p:nvSpPr>
          <p:spPr bwMode="auto">
            <a:xfrm>
              <a:off x="1174750" y="2190750"/>
              <a:ext cx="663575" cy="900113"/>
            </a:xfrm>
            <a:custGeom>
              <a:avLst/>
              <a:gdLst>
                <a:gd name="T0" fmla="*/ 377 w 418"/>
                <a:gd name="T1" fmla="*/ 5 h 567"/>
                <a:gd name="T2" fmla="*/ 351 w 418"/>
                <a:gd name="T3" fmla="*/ 2 h 567"/>
                <a:gd name="T4" fmla="*/ 328 w 418"/>
                <a:gd name="T5" fmla="*/ 74 h 567"/>
                <a:gd name="T6" fmla="*/ 321 w 418"/>
                <a:gd name="T7" fmla="*/ 73 h 567"/>
                <a:gd name="T8" fmla="*/ 317 w 418"/>
                <a:gd name="T9" fmla="*/ 72 h 567"/>
                <a:gd name="T10" fmla="*/ 305 w 418"/>
                <a:gd name="T11" fmla="*/ 70 h 567"/>
                <a:gd name="T12" fmla="*/ 206 w 418"/>
                <a:gd name="T13" fmla="*/ 58 h 567"/>
                <a:gd name="T14" fmla="*/ 162 w 418"/>
                <a:gd name="T15" fmla="*/ 59 h 567"/>
                <a:gd name="T16" fmla="*/ 121 w 418"/>
                <a:gd name="T17" fmla="*/ 72 h 567"/>
                <a:gd name="T18" fmla="*/ 91 w 418"/>
                <a:gd name="T19" fmla="*/ 96 h 567"/>
                <a:gd name="T20" fmla="*/ 75 w 418"/>
                <a:gd name="T21" fmla="*/ 127 h 567"/>
                <a:gd name="T22" fmla="*/ 74 w 418"/>
                <a:gd name="T23" fmla="*/ 135 h 567"/>
                <a:gd name="T24" fmla="*/ 111 w 418"/>
                <a:gd name="T25" fmla="*/ 131 h 567"/>
                <a:gd name="T26" fmla="*/ 118 w 418"/>
                <a:gd name="T27" fmla="*/ 115 h 567"/>
                <a:gd name="T28" fmla="*/ 136 w 418"/>
                <a:gd name="T29" fmla="*/ 97 h 567"/>
                <a:gd name="T30" fmla="*/ 163 w 418"/>
                <a:gd name="T31" fmla="*/ 86 h 567"/>
                <a:gd name="T32" fmla="*/ 193 w 418"/>
                <a:gd name="T33" fmla="*/ 83 h 567"/>
                <a:gd name="T34" fmla="*/ 305 w 418"/>
                <a:gd name="T35" fmla="*/ 97 h 567"/>
                <a:gd name="T36" fmla="*/ 331 w 418"/>
                <a:gd name="T37" fmla="*/ 109 h 567"/>
                <a:gd name="T38" fmla="*/ 354 w 418"/>
                <a:gd name="T39" fmla="*/ 138 h 567"/>
                <a:gd name="T40" fmla="*/ 346 w 418"/>
                <a:gd name="T41" fmla="*/ 202 h 567"/>
                <a:gd name="T42" fmla="*/ 305 w 418"/>
                <a:gd name="T43" fmla="*/ 390 h 567"/>
                <a:gd name="T44" fmla="*/ 289 w 418"/>
                <a:gd name="T45" fmla="*/ 444 h 567"/>
                <a:gd name="T46" fmla="*/ 270 w 418"/>
                <a:gd name="T47" fmla="*/ 456 h 567"/>
                <a:gd name="T48" fmla="*/ 254 w 418"/>
                <a:gd name="T49" fmla="*/ 459 h 567"/>
                <a:gd name="T50" fmla="*/ 83 w 418"/>
                <a:gd name="T51" fmla="*/ 439 h 567"/>
                <a:gd name="T52" fmla="*/ 68 w 418"/>
                <a:gd name="T53" fmla="*/ 434 h 567"/>
                <a:gd name="T54" fmla="*/ 55 w 418"/>
                <a:gd name="T55" fmla="*/ 421 h 567"/>
                <a:gd name="T56" fmla="*/ 54 w 418"/>
                <a:gd name="T57" fmla="*/ 395 h 567"/>
                <a:gd name="T58" fmla="*/ 85 w 418"/>
                <a:gd name="T59" fmla="*/ 253 h 567"/>
                <a:gd name="T60" fmla="*/ 72 w 418"/>
                <a:gd name="T61" fmla="*/ 141 h 567"/>
                <a:gd name="T62" fmla="*/ 40 w 418"/>
                <a:gd name="T63" fmla="*/ 291 h 567"/>
                <a:gd name="T64" fmla="*/ 17 w 418"/>
                <a:gd name="T65" fmla="*/ 399 h 567"/>
                <a:gd name="T66" fmla="*/ 30 w 418"/>
                <a:gd name="T67" fmla="*/ 442 h 567"/>
                <a:gd name="T68" fmla="*/ 53 w 418"/>
                <a:gd name="T69" fmla="*/ 458 h 567"/>
                <a:gd name="T70" fmla="*/ 82 w 418"/>
                <a:gd name="T71" fmla="*/ 466 h 567"/>
                <a:gd name="T72" fmla="*/ 89 w 418"/>
                <a:gd name="T73" fmla="*/ 466 h 567"/>
                <a:gd name="T74" fmla="*/ 109 w 418"/>
                <a:gd name="T75" fmla="*/ 469 h 567"/>
                <a:gd name="T76" fmla="*/ 24 w 418"/>
                <a:gd name="T77" fmla="*/ 508 h 567"/>
                <a:gd name="T78" fmla="*/ 10 w 418"/>
                <a:gd name="T79" fmla="*/ 509 h 567"/>
                <a:gd name="T80" fmla="*/ 0 w 418"/>
                <a:gd name="T81" fmla="*/ 520 h 567"/>
                <a:gd name="T82" fmla="*/ 82 w 418"/>
                <a:gd name="T83" fmla="*/ 560 h 567"/>
                <a:gd name="T84" fmla="*/ 162 w 418"/>
                <a:gd name="T85" fmla="*/ 475 h 567"/>
                <a:gd name="T86" fmla="*/ 221 w 418"/>
                <a:gd name="T87" fmla="*/ 482 h 567"/>
                <a:gd name="T88" fmla="*/ 242 w 418"/>
                <a:gd name="T89" fmla="*/ 485 h 567"/>
                <a:gd name="T90" fmla="*/ 288 w 418"/>
                <a:gd name="T91" fmla="*/ 529 h 567"/>
                <a:gd name="T92" fmla="*/ 220 w 418"/>
                <a:gd name="T93" fmla="*/ 552 h 567"/>
                <a:gd name="T94" fmla="*/ 227 w 418"/>
                <a:gd name="T95" fmla="*/ 564 h 567"/>
                <a:gd name="T96" fmla="*/ 239 w 418"/>
                <a:gd name="T97" fmla="*/ 567 h 567"/>
                <a:gd name="T98" fmla="*/ 332 w 418"/>
                <a:gd name="T99" fmla="*/ 530 h 567"/>
                <a:gd name="T100" fmla="*/ 305 w 418"/>
                <a:gd name="T101" fmla="*/ 482 h 567"/>
                <a:gd name="T102" fmla="*/ 323 w 418"/>
                <a:gd name="T103" fmla="*/ 476 h 567"/>
                <a:gd name="T104" fmla="*/ 344 w 418"/>
                <a:gd name="T105" fmla="*/ 463 h 567"/>
                <a:gd name="T106" fmla="*/ 358 w 418"/>
                <a:gd name="T107" fmla="*/ 442 h 567"/>
                <a:gd name="T108" fmla="*/ 378 w 418"/>
                <a:gd name="T109" fmla="*/ 351 h 567"/>
                <a:gd name="T110" fmla="*/ 414 w 418"/>
                <a:gd name="T111" fmla="*/ 179 h 567"/>
                <a:gd name="T112" fmla="*/ 413 w 418"/>
                <a:gd name="T113" fmla="*/ 132 h 567"/>
                <a:gd name="T114" fmla="*/ 378 w 418"/>
                <a:gd name="T115" fmla="*/ 9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8" h="567">
                  <a:moveTo>
                    <a:pt x="364" y="85"/>
                  </a:moveTo>
                  <a:lnTo>
                    <a:pt x="380" y="15"/>
                  </a:lnTo>
                  <a:lnTo>
                    <a:pt x="380" y="10"/>
                  </a:lnTo>
                  <a:lnTo>
                    <a:pt x="377" y="5"/>
                  </a:lnTo>
                  <a:lnTo>
                    <a:pt x="372" y="2"/>
                  </a:lnTo>
                  <a:lnTo>
                    <a:pt x="365" y="0"/>
                  </a:lnTo>
                  <a:lnTo>
                    <a:pt x="357" y="0"/>
                  </a:lnTo>
                  <a:lnTo>
                    <a:pt x="351" y="2"/>
                  </a:lnTo>
                  <a:lnTo>
                    <a:pt x="346" y="6"/>
                  </a:lnTo>
                  <a:lnTo>
                    <a:pt x="344" y="11"/>
                  </a:lnTo>
                  <a:lnTo>
                    <a:pt x="330" y="75"/>
                  </a:lnTo>
                  <a:lnTo>
                    <a:pt x="328" y="74"/>
                  </a:lnTo>
                  <a:lnTo>
                    <a:pt x="325" y="74"/>
                  </a:lnTo>
                  <a:lnTo>
                    <a:pt x="323" y="73"/>
                  </a:lnTo>
                  <a:lnTo>
                    <a:pt x="322" y="73"/>
                  </a:lnTo>
                  <a:lnTo>
                    <a:pt x="321" y="73"/>
                  </a:lnTo>
                  <a:lnTo>
                    <a:pt x="321" y="73"/>
                  </a:lnTo>
                  <a:lnTo>
                    <a:pt x="321" y="73"/>
                  </a:lnTo>
                  <a:lnTo>
                    <a:pt x="320" y="73"/>
                  </a:lnTo>
                  <a:lnTo>
                    <a:pt x="317" y="72"/>
                  </a:lnTo>
                  <a:lnTo>
                    <a:pt x="314" y="71"/>
                  </a:lnTo>
                  <a:lnTo>
                    <a:pt x="311" y="71"/>
                  </a:lnTo>
                  <a:lnTo>
                    <a:pt x="308" y="70"/>
                  </a:lnTo>
                  <a:lnTo>
                    <a:pt x="305" y="70"/>
                  </a:lnTo>
                  <a:lnTo>
                    <a:pt x="302" y="69"/>
                  </a:lnTo>
                  <a:lnTo>
                    <a:pt x="299" y="69"/>
                  </a:lnTo>
                  <a:lnTo>
                    <a:pt x="296" y="69"/>
                  </a:lnTo>
                  <a:lnTo>
                    <a:pt x="206" y="58"/>
                  </a:lnTo>
                  <a:lnTo>
                    <a:pt x="195" y="57"/>
                  </a:lnTo>
                  <a:lnTo>
                    <a:pt x="184" y="57"/>
                  </a:lnTo>
                  <a:lnTo>
                    <a:pt x="173" y="58"/>
                  </a:lnTo>
                  <a:lnTo>
                    <a:pt x="162" y="59"/>
                  </a:lnTo>
                  <a:lnTo>
                    <a:pt x="151" y="61"/>
                  </a:lnTo>
                  <a:lnTo>
                    <a:pt x="141" y="64"/>
                  </a:lnTo>
                  <a:lnTo>
                    <a:pt x="131" y="68"/>
                  </a:lnTo>
                  <a:lnTo>
                    <a:pt x="121" y="72"/>
                  </a:lnTo>
                  <a:lnTo>
                    <a:pt x="112" y="78"/>
                  </a:lnTo>
                  <a:lnTo>
                    <a:pt x="104" y="83"/>
                  </a:lnTo>
                  <a:lnTo>
                    <a:pt x="97" y="89"/>
                  </a:lnTo>
                  <a:lnTo>
                    <a:pt x="91" y="96"/>
                  </a:lnTo>
                  <a:lnTo>
                    <a:pt x="85" y="103"/>
                  </a:lnTo>
                  <a:lnTo>
                    <a:pt x="81" y="110"/>
                  </a:lnTo>
                  <a:lnTo>
                    <a:pt x="77" y="119"/>
                  </a:lnTo>
                  <a:lnTo>
                    <a:pt x="75" y="127"/>
                  </a:lnTo>
                  <a:lnTo>
                    <a:pt x="75" y="127"/>
                  </a:lnTo>
                  <a:lnTo>
                    <a:pt x="74" y="129"/>
                  </a:lnTo>
                  <a:lnTo>
                    <a:pt x="74" y="132"/>
                  </a:lnTo>
                  <a:lnTo>
                    <a:pt x="74" y="135"/>
                  </a:lnTo>
                  <a:lnTo>
                    <a:pt x="109" y="142"/>
                  </a:lnTo>
                  <a:lnTo>
                    <a:pt x="109" y="137"/>
                  </a:lnTo>
                  <a:lnTo>
                    <a:pt x="110" y="134"/>
                  </a:lnTo>
                  <a:lnTo>
                    <a:pt x="111" y="131"/>
                  </a:lnTo>
                  <a:lnTo>
                    <a:pt x="111" y="131"/>
                  </a:lnTo>
                  <a:lnTo>
                    <a:pt x="112" y="125"/>
                  </a:lnTo>
                  <a:lnTo>
                    <a:pt x="115" y="120"/>
                  </a:lnTo>
                  <a:lnTo>
                    <a:pt x="118" y="115"/>
                  </a:lnTo>
                  <a:lnTo>
                    <a:pt x="122" y="110"/>
                  </a:lnTo>
                  <a:lnTo>
                    <a:pt x="126" y="106"/>
                  </a:lnTo>
                  <a:lnTo>
                    <a:pt x="131" y="101"/>
                  </a:lnTo>
                  <a:lnTo>
                    <a:pt x="136" y="97"/>
                  </a:lnTo>
                  <a:lnTo>
                    <a:pt x="142" y="94"/>
                  </a:lnTo>
                  <a:lnTo>
                    <a:pt x="149" y="90"/>
                  </a:lnTo>
                  <a:lnTo>
                    <a:pt x="156" y="88"/>
                  </a:lnTo>
                  <a:lnTo>
                    <a:pt x="163" y="86"/>
                  </a:lnTo>
                  <a:lnTo>
                    <a:pt x="171" y="84"/>
                  </a:lnTo>
                  <a:lnTo>
                    <a:pt x="178" y="84"/>
                  </a:lnTo>
                  <a:lnTo>
                    <a:pt x="186" y="83"/>
                  </a:lnTo>
                  <a:lnTo>
                    <a:pt x="193" y="83"/>
                  </a:lnTo>
                  <a:lnTo>
                    <a:pt x="201" y="84"/>
                  </a:lnTo>
                  <a:lnTo>
                    <a:pt x="290" y="95"/>
                  </a:lnTo>
                  <a:lnTo>
                    <a:pt x="298" y="96"/>
                  </a:lnTo>
                  <a:lnTo>
                    <a:pt x="305" y="97"/>
                  </a:lnTo>
                  <a:lnTo>
                    <a:pt x="313" y="100"/>
                  </a:lnTo>
                  <a:lnTo>
                    <a:pt x="319" y="102"/>
                  </a:lnTo>
                  <a:lnTo>
                    <a:pt x="325" y="106"/>
                  </a:lnTo>
                  <a:lnTo>
                    <a:pt x="331" y="109"/>
                  </a:lnTo>
                  <a:lnTo>
                    <a:pt x="336" y="113"/>
                  </a:lnTo>
                  <a:lnTo>
                    <a:pt x="341" y="117"/>
                  </a:lnTo>
                  <a:lnTo>
                    <a:pt x="349" y="127"/>
                  </a:lnTo>
                  <a:lnTo>
                    <a:pt x="354" y="138"/>
                  </a:lnTo>
                  <a:lnTo>
                    <a:pt x="356" y="148"/>
                  </a:lnTo>
                  <a:lnTo>
                    <a:pt x="355" y="160"/>
                  </a:lnTo>
                  <a:lnTo>
                    <a:pt x="353" y="172"/>
                  </a:lnTo>
                  <a:lnTo>
                    <a:pt x="346" y="202"/>
                  </a:lnTo>
                  <a:lnTo>
                    <a:pt x="336" y="246"/>
                  </a:lnTo>
                  <a:lnTo>
                    <a:pt x="325" y="296"/>
                  </a:lnTo>
                  <a:lnTo>
                    <a:pt x="314" y="346"/>
                  </a:lnTo>
                  <a:lnTo>
                    <a:pt x="305" y="390"/>
                  </a:lnTo>
                  <a:lnTo>
                    <a:pt x="298" y="420"/>
                  </a:lnTo>
                  <a:lnTo>
                    <a:pt x="295" y="432"/>
                  </a:lnTo>
                  <a:lnTo>
                    <a:pt x="293" y="438"/>
                  </a:lnTo>
                  <a:lnTo>
                    <a:pt x="289" y="444"/>
                  </a:lnTo>
                  <a:lnTo>
                    <a:pt x="284" y="448"/>
                  </a:lnTo>
                  <a:lnTo>
                    <a:pt x="277" y="453"/>
                  </a:lnTo>
                  <a:lnTo>
                    <a:pt x="274" y="454"/>
                  </a:lnTo>
                  <a:lnTo>
                    <a:pt x="270" y="456"/>
                  </a:lnTo>
                  <a:lnTo>
                    <a:pt x="266" y="457"/>
                  </a:lnTo>
                  <a:lnTo>
                    <a:pt x="263" y="458"/>
                  </a:lnTo>
                  <a:lnTo>
                    <a:pt x="258" y="459"/>
                  </a:lnTo>
                  <a:lnTo>
                    <a:pt x="254" y="459"/>
                  </a:lnTo>
                  <a:lnTo>
                    <a:pt x="250" y="459"/>
                  </a:lnTo>
                  <a:lnTo>
                    <a:pt x="245" y="458"/>
                  </a:lnTo>
                  <a:lnTo>
                    <a:pt x="88" y="440"/>
                  </a:lnTo>
                  <a:lnTo>
                    <a:pt x="83" y="439"/>
                  </a:lnTo>
                  <a:lnTo>
                    <a:pt x="80" y="438"/>
                  </a:lnTo>
                  <a:lnTo>
                    <a:pt x="75" y="437"/>
                  </a:lnTo>
                  <a:lnTo>
                    <a:pt x="71" y="435"/>
                  </a:lnTo>
                  <a:lnTo>
                    <a:pt x="68" y="434"/>
                  </a:lnTo>
                  <a:lnTo>
                    <a:pt x="65" y="432"/>
                  </a:lnTo>
                  <a:lnTo>
                    <a:pt x="62" y="429"/>
                  </a:lnTo>
                  <a:lnTo>
                    <a:pt x="59" y="427"/>
                  </a:lnTo>
                  <a:lnTo>
                    <a:pt x="55" y="421"/>
                  </a:lnTo>
                  <a:lnTo>
                    <a:pt x="53" y="416"/>
                  </a:lnTo>
                  <a:lnTo>
                    <a:pt x="51" y="409"/>
                  </a:lnTo>
                  <a:lnTo>
                    <a:pt x="52" y="403"/>
                  </a:lnTo>
                  <a:lnTo>
                    <a:pt x="54" y="395"/>
                  </a:lnTo>
                  <a:lnTo>
                    <a:pt x="59" y="371"/>
                  </a:lnTo>
                  <a:lnTo>
                    <a:pt x="66" y="337"/>
                  </a:lnTo>
                  <a:lnTo>
                    <a:pt x="75" y="296"/>
                  </a:lnTo>
                  <a:lnTo>
                    <a:pt x="85" y="253"/>
                  </a:lnTo>
                  <a:lnTo>
                    <a:pt x="94" y="210"/>
                  </a:lnTo>
                  <a:lnTo>
                    <a:pt x="102" y="173"/>
                  </a:lnTo>
                  <a:lnTo>
                    <a:pt x="108" y="146"/>
                  </a:lnTo>
                  <a:lnTo>
                    <a:pt x="72" y="141"/>
                  </a:lnTo>
                  <a:lnTo>
                    <a:pt x="66" y="168"/>
                  </a:lnTo>
                  <a:lnTo>
                    <a:pt x="59" y="205"/>
                  </a:lnTo>
                  <a:lnTo>
                    <a:pt x="50" y="247"/>
                  </a:lnTo>
                  <a:lnTo>
                    <a:pt x="40" y="291"/>
                  </a:lnTo>
                  <a:lnTo>
                    <a:pt x="31" y="332"/>
                  </a:lnTo>
                  <a:lnTo>
                    <a:pt x="24" y="366"/>
                  </a:lnTo>
                  <a:lnTo>
                    <a:pt x="19" y="390"/>
                  </a:lnTo>
                  <a:lnTo>
                    <a:pt x="17" y="399"/>
                  </a:lnTo>
                  <a:lnTo>
                    <a:pt x="15" y="410"/>
                  </a:lnTo>
                  <a:lnTo>
                    <a:pt x="18" y="422"/>
                  </a:lnTo>
                  <a:lnTo>
                    <a:pt x="23" y="433"/>
                  </a:lnTo>
                  <a:lnTo>
                    <a:pt x="30" y="442"/>
                  </a:lnTo>
                  <a:lnTo>
                    <a:pt x="35" y="447"/>
                  </a:lnTo>
                  <a:lnTo>
                    <a:pt x="41" y="451"/>
                  </a:lnTo>
                  <a:lnTo>
                    <a:pt x="47" y="454"/>
                  </a:lnTo>
                  <a:lnTo>
                    <a:pt x="53" y="458"/>
                  </a:lnTo>
                  <a:lnTo>
                    <a:pt x="59" y="460"/>
                  </a:lnTo>
                  <a:lnTo>
                    <a:pt x="67" y="463"/>
                  </a:lnTo>
                  <a:lnTo>
                    <a:pt x="74" y="465"/>
                  </a:lnTo>
                  <a:lnTo>
                    <a:pt x="82" y="466"/>
                  </a:lnTo>
                  <a:lnTo>
                    <a:pt x="82" y="466"/>
                  </a:lnTo>
                  <a:lnTo>
                    <a:pt x="84" y="466"/>
                  </a:lnTo>
                  <a:lnTo>
                    <a:pt x="86" y="466"/>
                  </a:lnTo>
                  <a:lnTo>
                    <a:pt x="89" y="466"/>
                  </a:lnTo>
                  <a:lnTo>
                    <a:pt x="94" y="467"/>
                  </a:lnTo>
                  <a:lnTo>
                    <a:pt x="98" y="467"/>
                  </a:lnTo>
                  <a:lnTo>
                    <a:pt x="103" y="469"/>
                  </a:lnTo>
                  <a:lnTo>
                    <a:pt x="109" y="469"/>
                  </a:lnTo>
                  <a:lnTo>
                    <a:pt x="80" y="529"/>
                  </a:lnTo>
                  <a:lnTo>
                    <a:pt x="27" y="509"/>
                  </a:lnTo>
                  <a:lnTo>
                    <a:pt x="27" y="509"/>
                  </a:lnTo>
                  <a:lnTo>
                    <a:pt x="24" y="508"/>
                  </a:lnTo>
                  <a:lnTo>
                    <a:pt x="21" y="507"/>
                  </a:lnTo>
                  <a:lnTo>
                    <a:pt x="17" y="508"/>
                  </a:lnTo>
                  <a:lnTo>
                    <a:pt x="13" y="508"/>
                  </a:lnTo>
                  <a:lnTo>
                    <a:pt x="10" y="509"/>
                  </a:lnTo>
                  <a:lnTo>
                    <a:pt x="7" y="510"/>
                  </a:lnTo>
                  <a:lnTo>
                    <a:pt x="5" y="513"/>
                  </a:lnTo>
                  <a:lnTo>
                    <a:pt x="3" y="515"/>
                  </a:lnTo>
                  <a:lnTo>
                    <a:pt x="0" y="520"/>
                  </a:lnTo>
                  <a:lnTo>
                    <a:pt x="1" y="525"/>
                  </a:lnTo>
                  <a:lnTo>
                    <a:pt x="5" y="529"/>
                  </a:lnTo>
                  <a:lnTo>
                    <a:pt x="10" y="532"/>
                  </a:lnTo>
                  <a:lnTo>
                    <a:pt x="82" y="560"/>
                  </a:lnTo>
                  <a:lnTo>
                    <a:pt x="100" y="567"/>
                  </a:lnTo>
                  <a:lnTo>
                    <a:pt x="107" y="552"/>
                  </a:lnTo>
                  <a:lnTo>
                    <a:pt x="145" y="473"/>
                  </a:lnTo>
                  <a:lnTo>
                    <a:pt x="162" y="475"/>
                  </a:lnTo>
                  <a:lnTo>
                    <a:pt x="179" y="477"/>
                  </a:lnTo>
                  <a:lnTo>
                    <a:pt x="195" y="479"/>
                  </a:lnTo>
                  <a:lnTo>
                    <a:pt x="209" y="481"/>
                  </a:lnTo>
                  <a:lnTo>
                    <a:pt x="221" y="482"/>
                  </a:lnTo>
                  <a:lnTo>
                    <a:pt x="231" y="483"/>
                  </a:lnTo>
                  <a:lnTo>
                    <a:pt x="237" y="484"/>
                  </a:lnTo>
                  <a:lnTo>
                    <a:pt x="239" y="484"/>
                  </a:lnTo>
                  <a:lnTo>
                    <a:pt x="242" y="485"/>
                  </a:lnTo>
                  <a:lnTo>
                    <a:pt x="244" y="485"/>
                  </a:lnTo>
                  <a:lnTo>
                    <a:pt x="245" y="485"/>
                  </a:lnTo>
                  <a:lnTo>
                    <a:pt x="248" y="485"/>
                  </a:lnTo>
                  <a:lnTo>
                    <a:pt x="288" y="529"/>
                  </a:lnTo>
                  <a:lnTo>
                    <a:pt x="233" y="541"/>
                  </a:lnTo>
                  <a:lnTo>
                    <a:pt x="227" y="544"/>
                  </a:lnTo>
                  <a:lnTo>
                    <a:pt x="222" y="548"/>
                  </a:lnTo>
                  <a:lnTo>
                    <a:pt x="220" y="552"/>
                  </a:lnTo>
                  <a:lnTo>
                    <a:pt x="221" y="558"/>
                  </a:lnTo>
                  <a:lnTo>
                    <a:pt x="222" y="560"/>
                  </a:lnTo>
                  <a:lnTo>
                    <a:pt x="224" y="563"/>
                  </a:lnTo>
                  <a:lnTo>
                    <a:pt x="227" y="564"/>
                  </a:lnTo>
                  <a:lnTo>
                    <a:pt x="230" y="565"/>
                  </a:lnTo>
                  <a:lnTo>
                    <a:pt x="233" y="566"/>
                  </a:lnTo>
                  <a:lnTo>
                    <a:pt x="236" y="567"/>
                  </a:lnTo>
                  <a:lnTo>
                    <a:pt x="239" y="567"/>
                  </a:lnTo>
                  <a:lnTo>
                    <a:pt x="243" y="566"/>
                  </a:lnTo>
                  <a:lnTo>
                    <a:pt x="322" y="550"/>
                  </a:lnTo>
                  <a:lnTo>
                    <a:pt x="345" y="545"/>
                  </a:lnTo>
                  <a:lnTo>
                    <a:pt x="332" y="530"/>
                  </a:lnTo>
                  <a:lnTo>
                    <a:pt x="291" y="485"/>
                  </a:lnTo>
                  <a:lnTo>
                    <a:pt x="295" y="484"/>
                  </a:lnTo>
                  <a:lnTo>
                    <a:pt x="301" y="483"/>
                  </a:lnTo>
                  <a:lnTo>
                    <a:pt x="305" y="482"/>
                  </a:lnTo>
                  <a:lnTo>
                    <a:pt x="310" y="481"/>
                  </a:lnTo>
                  <a:lnTo>
                    <a:pt x="314" y="479"/>
                  </a:lnTo>
                  <a:lnTo>
                    <a:pt x="319" y="478"/>
                  </a:lnTo>
                  <a:lnTo>
                    <a:pt x="323" y="476"/>
                  </a:lnTo>
                  <a:lnTo>
                    <a:pt x="328" y="474"/>
                  </a:lnTo>
                  <a:lnTo>
                    <a:pt x="333" y="471"/>
                  </a:lnTo>
                  <a:lnTo>
                    <a:pt x="339" y="466"/>
                  </a:lnTo>
                  <a:lnTo>
                    <a:pt x="344" y="463"/>
                  </a:lnTo>
                  <a:lnTo>
                    <a:pt x="348" y="458"/>
                  </a:lnTo>
                  <a:lnTo>
                    <a:pt x="352" y="453"/>
                  </a:lnTo>
                  <a:lnTo>
                    <a:pt x="355" y="447"/>
                  </a:lnTo>
                  <a:lnTo>
                    <a:pt x="358" y="442"/>
                  </a:lnTo>
                  <a:lnTo>
                    <a:pt x="360" y="437"/>
                  </a:lnTo>
                  <a:lnTo>
                    <a:pt x="362" y="425"/>
                  </a:lnTo>
                  <a:lnTo>
                    <a:pt x="369" y="395"/>
                  </a:lnTo>
                  <a:lnTo>
                    <a:pt x="378" y="351"/>
                  </a:lnTo>
                  <a:lnTo>
                    <a:pt x="388" y="302"/>
                  </a:lnTo>
                  <a:lnTo>
                    <a:pt x="398" y="253"/>
                  </a:lnTo>
                  <a:lnTo>
                    <a:pt x="407" y="209"/>
                  </a:lnTo>
                  <a:lnTo>
                    <a:pt x="414" y="179"/>
                  </a:lnTo>
                  <a:lnTo>
                    <a:pt x="416" y="167"/>
                  </a:lnTo>
                  <a:lnTo>
                    <a:pt x="418" y="155"/>
                  </a:lnTo>
                  <a:lnTo>
                    <a:pt x="416" y="143"/>
                  </a:lnTo>
                  <a:lnTo>
                    <a:pt x="413" y="132"/>
                  </a:lnTo>
                  <a:lnTo>
                    <a:pt x="407" y="120"/>
                  </a:lnTo>
                  <a:lnTo>
                    <a:pt x="399" y="110"/>
                  </a:lnTo>
                  <a:lnTo>
                    <a:pt x="389" y="101"/>
                  </a:lnTo>
                  <a:lnTo>
                    <a:pt x="378" y="92"/>
                  </a:lnTo>
                  <a:lnTo>
                    <a:pt x="364"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0" name="Freeform 9"/>
            <p:cNvSpPr>
              <a:spLocks/>
            </p:cNvSpPr>
            <p:nvPr/>
          </p:nvSpPr>
          <p:spPr bwMode="auto">
            <a:xfrm>
              <a:off x="1366838" y="2376488"/>
              <a:ext cx="328612" cy="217488"/>
            </a:xfrm>
            <a:custGeom>
              <a:avLst/>
              <a:gdLst>
                <a:gd name="T0" fmla="*/ 15 w 207"/>
                <a:gd name="T1" fmla="*/ 120 h 137"/>
                <a:gd name="T2" fmla="*/ 165 w 207"/>
                <a:gd name="T3" fmla="*/ 137 h 137"/>
                <a:gd name="T4" fmla="*/ 169 w 207"/>
                <a:gd name="T5" fmla="*/ 137 h 137"/>
                <a:gd name="T6" fmla="*/ 172 w 207"/>
                <a:gd name="T7" fmla="*/ 137 h 137"/>
                <a:gd name="T8" fmla="*/ 176 w 207"/>
                <a:gd name="T9" fmla="*/ 136 h 137"/>
                <a:gd name="T10" fmla="*/ 179 w 207"/>
                <a:gd name="T11" fmla="*/ 135 h 137"/>
                <a:gd name="T12" fmla="*/ 182 w 207"/>
                <a:gd name="T13" fmla="*/ 133 h 137"/>
                <a:gd name="T14" fmla="*/ 184 w 207"/>
                <a:gd name="T15" fmla="*/ 131 h 137"/>
                <a:gd name="T16" fmla="*/ 186 w 207"/>
                <a:gd name="T17" fmla="*/ 128 h 137"/>
                <a:gd name="T18" fmla="*/ 186 w 207"/>
                <a:gd name="T19" fmla="*/ 126 h 137"/>
                <a:gd name="T20" fmla="*/ 207 w 207"/>
                <a:gd name="T21" fmla="*/ 33 h 137"/>
                <a:gd name="T22" fmla="*/ 207 w 207"/>
                <a:gd name="T23" fmla="*/ 28 h 137"/>
                <a:gd name="T24" fmla="*/ 204 w 207"/>
                <a:gd name="T25" fmla="*/ 23 h 137"/>
                <a:gd name="T26" fmla="*/ 199 w 207"/>
                <a:gd name="T27" fmla="*/ 19 h 137"/>
                <a:gd name="T28" fmla="*/ 192 w 207"/>
                <a:gd name="T29" fmla="*/ 18 h 137"/>
                <a:gd name="T30" fmla="*/ 42 w 207"/>
                <a:gd name="T31" fmla="*/ 0 h 137"/>
                <a:gd name="T32" fmla="*/ 38 w 207"/>
                <a:gd name="T33" fmla="*/ 0 h 137"/>
                <a:gd name="T34" fmla="*/ 35 w 207"/>
                <a:gd name="T35" fmla="*/ 0 h 137"/>
                <a:gd name="T36" fmla="*/ 32 w 207"/>
                <a:gd name="T37" fmla="*/ 1 h 137"/>
                <a:gd name="T38" fmla="*/ 29 w 207"/>
                <a:gd name="T39" fmla="*/ 2 h 137"/>
                <a:gd name="T40" fmla="*/ 26 w 207"/>
                <a:gd name="T41" fmla="*/ 4 h 137"/>
                <a:gd name="T42" fmla="*/ 24 w 207"/>
                <a:gd name="T43" fmla="*/ 6 h 137"/>
                <a:gd name="T44" fmla="*/ 22 w 207"/>
                <a:gd name="T45" fmla="*/ 9 h 137"/>
                <a:gd name="T46" fmla="*/ 21 w 207"/>
                <a:gd name="T47" fmla="*/ 11 h 137"/>
                <a:gd name="T48" fmla="*/ 18 w 207"/>
                <a:gd name="T49" fmla="*/ 30 h 137"/>
                <a:gd name="T50" fmla="*/ 53 w 207"/>
                <a:gd name="T51" fmla="*/ 36 h 137"/>
                <a:gd name="T52" fmla="*/ 54 w 207"/>
                <a:gd name="T53" fmla="*/ 28 h 137"/>
                <a:gd name="T54" fmla="*/ 168 w 207"/>
                <a:gd name="T55" fmla="*/ 42 h 137"/>
                <a:gd name="T56" fmla="*/ 153 w 207"/>
                <a:gd name="T57" fmla="*/ 109 h 137"/>
                <a:gd name="T58" fmla="*/ 39 w 207"/>
                <a:gd name="T59" fmla="*/ 96 h 137"/>
                <a:gd name="T60" fmla="*/ 52 w 207"/>
                <a:gd name="T61" fmla="*/ 38 h 137"/>
                <a:gd name="T62" fmla="*/ 17 w 207"/>
                <a:gd name="T63" fmla="*/ 33 h 137"/>
                <a:gd name="T64" fmla="*/ 0 w 207"/>
                <a:gd name="T65" fmla="*/ 105 h 137"/>
                <a:gd name="T66" fmla="*/ 0 w 207"/>
                <a:gd name="T67" fmla="*/ 110 h 137"/>
                <a:gd name="T68" fmla="*/ 3 w 207"/>
                <a:gd name="T69" fmla="*/ 115 h 137"/>
                <a:gd name="T70" fmla="*/ 9 w 207"/>
                <a:gd name="T71" fmla="*/ 118 h 137"/>
                <a:gd name="T72" fmla="*/ 15 w 207"/>
                <a:gd name="T73" fmla="*/ 1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137">
                  <a:moveTo>
                    <a:pt x="15" y="120"/>
                  </a:moveTo>
                  <a:lnTo>
                    <a:pt x="165" y="137"/>
                  </a:lnTo>
                  <a:lnTo>
                    <a:pt x="169" y="137"/>
                  </a:lnTo>
                  <a:lnTo>
                    <a:pt x="172" y="137"/>
                  </a:lnTo>
                  <a:lnTo>
                    <a:pt x="176" y="136"/>
                  </a:lnTo>
                  <a:lnTo>
                    <a:pt x="179" y="135"/>
                  </a:lnTo>
                  <a:lnTo>
                    <a:pt x="182" y="133"/>
                  </a:lnTo>
                  <a:lnTo>
                    <a:pt x="184" y="131"/>
                  </a:lnTo>
                  <a:lnTo>
                    <a:pt x="186" y="128"/>
                  </a:lnTo>
                  <a:lnTo>
                    <a:pt x="186" y="126"/>
                  </a:lnTo>
                  <a:lnTo>
                    <a:pt x="207" y="33"/>
                  </a:lnTo>
                  <a:lnTo>
                    <a:pt x="207" y="28"/>
                  </a:lnTo>
                  <a:lnTo>
                    <a:pt x="204" y="23"/>
                  </a:lnTo>
                  <a:lnTo>
                    <a:pt x="199" y="19"/>
                  </a:lnTo>
                  <a:lnTo>
                    <a:pt x="192" y="18"/>
                  </a:lnTo>
                  <a:lnTo>
                    <a:pt x="42" y="0"/>
                  </a:lnTo>
                  <a:lnTo>
                    <a:pt x="38" y="0"/>
                  </a:lnTo>
                  <a:lnTo>
                    <a:pt x="35" y="0"/>
                  </a:lnTo>
                  <a:lnTo>
                    <a:pt x="32" y="1"/>
                  </a:lnTo>
                  <a:lnTo>
                    <a:pt x="29" y="2"/>
                  </a:lnTo>
                  <a:lnTo>
                    <a:pt x="26" y="4"/>
                  </a:lnTo>
                  <a:lnTo>
                    <a:pt x="24" y="6"/>
                  </a:lnTo>
                  <a:lnTo>
                    <a:pt x="22" y="9"/>
                  </a:lnTo>
                  <a:lnTo>
                    <a:pt x="21" y="11"/>
                  </a:lnTo>
                  <a:lnTo>
                    <a:pt x="18" y="30"/>
                  </a:lnTo>
                  <a:lnTo>
                    <a:pt x="53" y="36"/>
                  </a:lnTo>
                  <a:lnTo>
                    <a:pt x="54" y="28"/>
                  </a:lnTo>
                  <a:lnTo>
                    <a:pt x="168" y="42"/>
                  </a:lnTo>
                  <a:lnTo>
                    <a:pt x="153" y="109"/>
                  </a:lnTo>
                  <a:lnTo>
                    <a:pt x="39" y="96"/>
                  </a:lnTo>
                  <a:lnTo>
                    <a:pt x="52" y="38"/>
                  </a:lnTo>
                  <a:lnTo>
                    <a:pt x="17" y="33"/>
                  </a:lnTo>
                  <a:lnTo>
                    <a:pt x="0" y="105"/>
                  </a:lnTo>
                  <a:lnTo>
                    <a:pt x="0" y="110"/>
                  </a:lnTo>
                  <a:lnTo>
                    <a:pt x="3" y="115"/>
                  </a:lnTo>
                  <a:lnTo>
                    <a:pt x="9" y="118"/>
                  </a:lnTo>
                  <a:lnTo>
                    <a:pt x="15"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1" name="Freeform 10"/>
            <p:cNvSpPr>
              <a:spLocks/>
            </p:cNvSpPr>
            <p:nvPr/>
          </p:nvSpPr>
          <p:spPr bwMode="auto">
            <a:xfrm>
              <a:off x="1289050" y="2405063"/>
              <a:ext cx="58737" cy="17463"/>
            </a:xfrm>
            <a:custGeom>
              <a:avLst/>
              <a:gdLst>
                <a:gd name="T0" fmla="*/ 37 w 37"/>
                <a:gd name="T1" fmla="*/ 7 h 11"/>
                <a:gd name="T2" fmla="*/ 2 w 37"/>
                <a:gd name="T3" fmla="*/ 0 h 11"/>
                <a:gd name="T4" fmla="*/ 1 w 37"/>
                <a:gd name="T5" fmla="*/ 1 h 11"/>
                <a:gd name="T6" fmla="*/ 1 w 37"/>
                <a:gd name="T7" fmla="*/ 3 h 11"/>
                <a:gd name="T8" fmla="*/ 1 w 37"/>
                <a:gd name="T9" fmla="*/ 4 h 11"/>
                <a:gd name="T10" fmla="*/ 0 w 37"/>
                <a:gd name="T11" fmla="*/ 6 h 11"/>
                <a:gd name="T12" fmla="*/ 36 w 37"/>
                <a:gd name="T13" fmla="*/ 11 h 11"/>
                <a:gd name="T14" fmla="*/ 36 w 37"/>
                <a:gd name="T15" fmla="*/ 10 h 11"/>
                <a:gd name="T16" fmla="*/ 37 w 37"/>
                <a:gd name="T17" fmla="*/ 9 h 11"/>
                <a:gd name="T18" fmla="*/ 37 w 37"/>
                <a:gd name="T19" fmla="*/ 8 h 11"/>
                <a:gd name="T20" fmla="*/ 37 w 37"/>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1">
                  <a:moveTo>
                    <a:pt x="37" y="7"/>
                  </a:moveTo>
                  <a:lnTo>
                    <a:pt x="2" y="0"/>
                  </a:lnTo>
                  <a:lnTo>
                    <a:pt x="1" y="1"/>
                  </a:lnTo>
                  <a:lnTo>
                    <a:pt x="1" y="3"/>
                  </a:lnTo>
                  <a:lnTo>
                    <a:pt x="1" y="4"/>
                  </a:lnTo>
                  <a:lnTo>
                    <a:pt x="0" y="6"/>
                  </a:lnTo>
                  <a:lnTo>
                    <a:pt x="36" y="11"/>
                  </a:lnTo>
                  <a:lnTo>
                    <a:pt x="36" y="10"/>
                  </a:lnTo>
                  <a:lnTo>
                    <a:pt x="37" y="9"/>
                  </a:lnTo>
                  <a:lnTo>
                    <a:pt x="37" y="8"/>
                  </a:lnTo>
                  <a:lnTo>
                    <a:pt x="3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2" name="Freeform 11"/>
            <p:cNvSpPr>
              <a:spLocks/>
            </p:cNvSpPr>
            <p:nvPr/>
          </p:nvSpPr>
          <p:spPr bwMode="auto">
            <a:xfrm>
              <a:off x="1393825" y="2424113"/>
              <a:ext cx="57150" cy="12700"/>
            </a:xfrm>
            <a:custGeom>
              <a:avLst/>
              <a:gdLst>
                <a:gd name="T0" fmla="*/ 36 w 36"/>
                <a:gd name="T1" fmla="*/ 6 h 8"/>
                <a:gd name="T2" fmla="*/ 1 w 36"/>
                <a:gd name="T3" fmla="*/ 0 h 8"/>
                <a:gd name="T4" fmla="*/ 0 w 36"/>
                <a:gd name="T5" fmla="*/ 3 h 8"/>
                <a:gd name="T6" fmla="*/ 35 w 36"/>
                <a:gd name="T7" fmla="*/ 8 h 8"/>
                <a:gd name="T8" fmla="*/ 36 w 36"/>
                <a:gd name="T9" fmla="*/ 6 h 8"/>
              </a:gdLst>
              <a:ahLst/>
              <a:cxnLst>
                <a:cxn ang="0">
                  <a:pos x="T0" y="T1"/>
                </a:cxn>
                <a:cxn ang="0">
                  <a:pos x="T2" y="T3"/>
                </a:cxn>
                <a:cxn ang="0">
                  <a:pos x="T4" y="T5"/>
                </a:cxn>
                <a:cxn ang="0">
                  <a:pos x="T6" y="T7"/>
                </a:cxn>
                <a:cxn ang="0">
                  <a:pos x="T8" y="T9"/>
                </a:cxn>
              </a:cxnLst>
              <a:rect l="0" t="0" r="r" b="b"/>
              <a:pathLst>
                <a:path w="36" h="8">
                  <a:moveTo>
                    <a:pt x="36" y="6"/>
                  </a:moveTo>
                  <a:lnTo>
                    <a:pt x="1" y="0"/>
                  </a:lnTo>
                  <a:lnTo>
                    <a:pt x="0" y="3"/>
                  </a:lnTo>
                  <a:lnTo>
                    <a:pt x="35" y="8"/>
                  </a:lnTo>
                  <a:lnTo>
                    <a:pt x="3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3" name="Freeform 12"/>
            <p:cNvSpPr>
              <a:spLocks/>
            </p:cNvSpPr>
            <p:nvPr/>
          </p:nvSpPr>
          <p:spPr bwMode="auto">
            <a:xfrm>
              <a:off x="1376363" y="2638425"/>
              <a:ext cx="41275" cy="30163"/>
            </a:xfrm>
            <a:custGeom>
              <a:avLst/>
              <a:gdLst>
                <a:gd name="T0" fmla="*/ 15 w 26"/>
                <a:gd name="T1" fmla="*/ 0 h 19"/>
                <a:gd name="T2" fmla="*/ 10 w 26"/>
                <a:gd name="T3" fmla="*/ 0 h 19"/>
                <a:gd name="T4" fmla="*/ 6 w 26"/>
                <a:gd name="T5" fmla="*/ 1 h 19"/>
                <a:gd name="T6" fmla="*/ 2 w 26"/>
                <a:gd name="T7" fmla="*/ 4 h 19"/>
                <a:gd name="T8" fmla="*/ 0 w 26"/>
                <a:gd name="T9" fmla="*/ 8 h 19"/>
                <a:gd name="T10" fmla="*/ 0 w 26"/>
                <a:gd name="T11" fmla="*/ 12 h 19"/>
                <a:gd name="T12" fmla="*/ 2 w 26"/>
                <a:gd name="T13" fmla="*/ 15 h 19"/>
                <a:gd name="T14" fmla="*/ 6 w 26"/>
                <a:gd name="T15" fmla="*/ 18 h 19"/>
                <a:gd name="T16" fmla="*/ 11 w 26"/>
                <a:gd name="T17" fmla="*/ 19 h 19"/>
                <a:gd name="T18" fmla="*/ 16 w 26"/>
                <a:gd name="T19" fmla="*/ 19 h 19"/>
                <a:gd name="T20" fmla="*/ 21 w 26"/>
                <a:gd name="T21" fmla="*/ 18 h 19"/>
                <a:gd name="T22" fmla="*/ 25 w 26"/>
                <a:gd name="T23" fmla="*/ 15 h 19"/>
                <a:gd name="T24" fmla="*/ 26 w 26"/>
                <a:gd name="T25" fmla="*/ 11 h 19"/>
                <a:gd name="T26" fmla="*/ 26 w 26"/>
                <a:gd name="T27" fmla="*/ 7 h 19"/>
                <a:gd name="T28" fmla="*/ 24 w 26"/>
                <a:gd name="T29" fmla="*/ 3 h 19"/>
                <a:gd name="T30" fmla="*/ 20 w 26"/>
                <a:gd name="T31" fmla="*/ 1 h 19"/>
                <a:gd name="T32" fmla="*/ 15 w 2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9">
                  <a:moveTo>
                    <a:pt x="15" y="0"/>
                  </a:moveTo>
                  <a:lnTo>
                    <a:pt x="10" y="0"/>
                  </a:lnTo>
                  <a:lnTo>
                    <a:pt x="6" y="1"/>
                  </a:lnTo>
                  <a:lnTo>
                    <a:pt x="2" y="4"/>
                  </a:lnTo>
                  <a:lnTo>
                    <a:pt x="0" y="8"/>
                  </a:lnTo>
                  <a:lnTo>
                    <a:pt x="0" y="12"/>
                  </a:lnTo>
                  <a:lnTo>
                    <a:pt x="2" y="15"/>
                  </a:lnTo>
                  <a:lnTo>
                    <a:pt x="6" y="18"/>
                  </a:lnTo>
                  <a:lnTo>
                    <a:pt x="11" y="19"/>
                  </a:lnTo>
                  <a:lnTo>
                    <a:pt x="16" y="19"/>
                  </a:lnTo>
                  <a:lnTo>
                    <a:pt x="21" y="18"/>
                  </a:lnTo>
                  <a:lnTo>
                    <a:pt x="25" y="15"/>
                  </a:lnTo>
                  <a:lnTo>
                    <a:pt x="26" y="11"/>
                  </a:lnTo>
                  <a:lnTo>
                    <a:pt x="26" y="7"/>
                  </a:lnTo>
                  <a:lnTo>
                    <a:pt x="24" y="3"/>
                  </a:lnTo>
                  <a:lnTo>
                    <a:pt x="20"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4" name="Freeform 13"/>
            <p:cNvSpPr>
              <a:spLocks/>
            </p:cNvSpPr>
            <p:nvPr/>
          </p:nvSpPr>
          <p:spPr bwMode="auto">
            <a:xfrm>
              <a:off x="1471613" y="2649538"/>
              <a:ext cx="42862" cy="31750"/>
            </a:xfrm>
            <a:custGeom>
              <a:avLst/>
              <a:gdLst>
                <a:gd name="T0" fmla="*/ 16 w 27"/>
                <a:gd name="T1" fmla="*/ 0 h 20"/>
                <a:gd name="T2" fmla="*/ 11 w 27"/>
                <a:gd name="T3" fmla="*/ 0 h 20"/>
                <a:gd name="T4" fmla="*/ 6 w 27"/>
                <a:gd name="T5" fmla="*/ 2 h 20"/>
                <a:gd name="T6" fmla="*/ 2 w 27"/>
                <a:gd name="T7" fmla="*/ 5 h 20"/>
                <a:gd name="T8" fmla="*/ 0 w 27"/>
                <a:gd name="T9" fmla="*/ 8 h 20"/>
                <a:gd name="T10" fmla="*/ 1 w 27"/>
                <a:gd name="T11" fmla="*/ 12 h 20"/>
                <a:gd name="T12" fmla="*/ 2 w 27"/>
                <a:gd name="T13" fmla="*/ 15 h 20"/>
                <a:gd name="T14" fmla="*/ 6 w 27"/>
                <a:gd name="T15" fmla="*/ 18 h 20"/>
                <a:gd name="T16" fmla="*/ 11 w 27"/>
                <a:gd name="T17" fmla="*/ 20 h 20"/>
                <a:gd name="T18" fmla="*/ 17 w 27"/>
                <a:gd name="T19" fmla="*/ 19 h 20"/>
                <a:gd name="T20" fmla="*/ 22 w 27"/>
                <a:gd name="T21" fmla="*/ 18 h 20"/>
                <a:gd name="T22" fmla="*/ 25 w 27"/>
                <a:gd name="T23" fmla="*/ 15 h 20"/>
                <a:gd name="T24" fmla="*/ 27 w 27"/>
                <a:gd name="T25" fmla="*/ 12 h 20"/>
                <a:gd name="T26" fmla="*/ 27 w 27"/>
                <a:gd name="T27" fmla="*/ 8 h 20"/>
                <a:gd name="T28" fmla="*/ 25 w 27"/>
                <a:gd name="T29" fmla="*/ 4 h 20"/>
                <a:gd name="T30" fmla="*/ 21 w 27"/>
                <a:gd name="T31" fmla="*/ 1 h 20"/>
                <a:gd name="T32" fmla="*/ 16 w 27"/>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0">
                  <a:moveTo>
                    <a:pt x="16" y="0"/>
                  </a:moveTo>
                  <a:lnTo>
                    <a:pt x="11" y="0"/>
                  </a:lnTo>
                  <a:lnTo>
                    <a:pt x="6" y="2"/>
                  </a:lnTo>
                  <a:lnTo>
                    <a:pt x="2" y="5"/>
                  </a:lnTo>
                  <a:lnTo>
                    <a:pt x="0" y="8"/>
                  </a:lnTo>
                  <a:lnTo>
                    <a:pt x="1" y="12"/>
                  </a:lnTo>
                  <a:lnTo>
                    <a:pt x="2" y="15"/>
                  </a:lnTo>
                  <a:lnTo>
                    <a:pt x="6" y="18"/>
                  </a:lnTo>
                  <a:lnTo>
                    <a:pt x="11" y="20"/>
                  </a:lnTo>
                  <a:lnTo>
                    <a:pt x="17" y="19"/>
                  </a:lnTo>
                  <a:lnTo>
                    <a:pt x="22" y="18"/>
                  </a:lnTo>
                  <a:lnTo>
                    <a:pt x="25" y="15"/>
                  </a:lnTo>
                  <a:lnTo>
                    <a:pt x="27" y="12"/>
                  </a:lnTo>
                  <a:lnTo>
                    <a:pt x="27" y="8"/>
                  </a:lnTo>
                  <a:lnTo>
                    <a:pt x="25" y="4"/>
                  </a:lnTo>
                  <a:lnTo>
                    <a:pt x="21"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Freeform 14"/>
            <p:cNvSpPr>
              <a:spLocks/>
            </p:cNvSpPr>
            <p:nvPr/>
          </p:nvSpPr>
          <p:spPr bwMode="auto">
            <a:xfrm>
              <a:off x="1566863" y="2660650"/>
              <a:ext cx="42862" cy="31750"/>
            </a:xfrm>
            <a:custGeom>
              <a:avLst/>
              <a:gdLst>
                <a:gd name="T0" fmla="*/ 16 w 27"/>
                <a:gd name="T1" fmla="*/ 0 h 20"/>
                <a:gd name="T2" fmla="*/ 10 w 27"/>
                <a:gd name="T3" fmla="*/ 0 h 20"/>
                <a:gd name="T4" fmla="*/ 6 w 27"/>
                <a:gd name="T5" fmla="*/ 2 h 20"/>
                <a:gd name="T6" fmla="*/ 2 w 27"/>
                <a:gd name="T7" fmla="*/ 5 h 20"/>
                <a:gd name="T8" fmla="*/ 0 w 27"/>
                <a:gd name="T9" fmla="*/ 8 h 20"/>
                <a:gd name="T10" fmla="*/ 0 w 27"/>
                <a:gd name="T11" fmla="*/ 12 h 20"/>
                <a:gd name="T12" fmla="*/ 2 w 27"/>
                <a:gd name="T13" fmla="*/ 15 h 20"/>
                <a:gd name="T14" fmla="*/ 6 w 27"/>
                <a:gd name="T15" fmla="*/ 18 h 20"/>
                <a:gd name="T16" fmla="*/ 11 w 27"/>
                <a:gd name="T17" fmla="*/ 20 h 20"/>
                <a:gd name="T18" fmla="*/ 16 w 27"/>
                <a:gd name="T19" fmla="*/ 19 h 20"/>
                <a:gd name="T20" fmla="*/ 22 w 27"/>
                <a:gd name="T21" fmla="*/ 18 h 20"/>
                <a:gd name="T22" fmla="*/ 25 w 27"/>
                <a:gd name="T23" fmla="*/ 15 h 20"/>
                <a:gd name="T24" fmla="*/ 27 w 27"/>
                <a:gd name="T25" fmla="*/ 11 h 20"/>
                <a:gd name="T26" fmla="*/ 27 w 27"/>
                <a:gd name="T27" fmla="*/ 7 h 20"/>
                <a:gd name="T28" fmla="*/ 24 w 27"/>
                <a:gd name="T29" fmla="*/ 4 h 20"/>
                <a:gd name="T30" fmla="*/ 21 w 27"/>
                <a:gd name="T31" fmla="*/ 1 h 20"/>
                <a:gd name="T32" fmla="*/ 16 w 27"/>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0">
                  <a:moveTo>
                    <a:pt x="16" y="0"/>
                  </a:moveTo>
                  <a:lnTo>
                    <a:pt x="10" y="0"/>
                  </a:lnTo>
                  <a:lnTo>
                    <a:pt x="6" y="2"/>
                  </a:lnTo>
                  <a:lnTo>
                    <a:pt x="2" y="5"/>
                  </a:lnTo>
                  <a:lnTo>
                    <a:pt x="0" y="8"/>
                  </a:lnTo>
                  <a:lnTo>
                    <a:pt x="0" y="12"/>
                  </a:lnTo>
                  <a:lnTo>
                    <a:pt x="2" y="15"/>
                  </a:lnTo>
                  <a:lnTo>
                    <a:pt x="6" y="18"/>
                  </a:lnTo>
                  <a:lnTo>
                    <a:pt x="11" y="20"/>
                  </a:lnTo>
                  <a:lnTo>
                    <a:pt x="16" y="19"/>
                  </a:lnTo>
                  <a:lnTo>
                    <a:pt x="22" y="18"/>
                  </a:lnTo>
                  <a:lnTo>
                    <a:pt x="25" y="15"/>
                  </a:lnTo>
                  <a:lnTo>
                    <a:pt x="27" y="11"/>
                  </a:lnTo>
                  <a:lnTo>
                    <a:pt x="27" y="7"/>
                  </a:lnTo>
                  <a:lnTo>
                    <a:pt x="24" y="4"/>
                  </a:lnTo>
                  <a:lnTo>
                    <a:pt x="21"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6" name="Freeform 15"/>
            <p:cNvSpPr>
              <a:spLocks/>
            </p:cNvSpPr>
            <p:nvPr/>
          </p:nvSpPr>
          <p:spPr bwMode="auto">
            <a:xfrm>
              <a:off x="1362075" y="2701925"/>
              <a:ext cx="41275" cy="31750"/>
            </a:xfrm>
            <a:custGeom>
              <a:avLst/>
              <a:gdLst>
                <a:gd name="T0" fmla="*/ 15 w 26"/>
                <a:gd name="T1" fmla="*/ 0 h 20"/>
                <a:gd name="T2" fmla="*/ 10 w 26"/>
                <a:gd name="T3" fmla="*/ 1 h 20"/>
                <a:gd name="T4" fmla="*/ 5 w 26"/>
                <a:gd name="T5" fmla="*/ 3 h 20"/>
                <a:gd name="T6" fmla="*/ 1 w 26"/>
                <a:gd name="T7" fmla="*/ 5 h 20"/>
                <a:gd name="T8" fmla="*/ 0 w 26"/>
                <a:gd name="T9" fmla="*/ 9 h 20"/>
                <a:gd name="T10" fmla="*/ 0 w 26"/>
                <a:gd name="T11" fmla="*/ 13 h 20"/>
                <a:gd name="T12" fmla="*/ 2 w 26"/>
                <a:gd name="T13" fmla="*/ 16 h 20"/>
                <a:gd name="T14" fmla="*/ 6 w 26"/>
                <a:gd name="T15" fmla="*/ 19 h 20"/>
                <a:gd name="T16" fmla="*/ 11 w 26"/>
                <a:gd name="T17" fmla="*/ 20 h 20"/>
                <a:gd name="T18" fmla="*/ 16 w 26"/>
                <a:gd name="T19" fmla="*/ 20 h 20"/>
                <a:gd name="T20" fmla="*/ 21 w 26"/>
                <a:gd name="T21" fmla="*/ 19 h 20"/>
                <a:gd name="T22" fmla="*/ 24 w 26"/>
                <a:gd name="T23" fmla="*/ 16 h 20"/>
                <a:gd name="T24" fmla="*/ 26 w 26"/>
                <a:gd name="T25" fmla="*/ 12 h 20"/>
                <a:gd name="T26" fmla="*/ 26 w 26"/>
                <a:gd name="T27" fmla="*/ 9 h 20"/>
                <a:gd name="T28" fmla="*/ 24 w 26"/>
                <a:gd name="T29" fmla="*/ 5 h 20"/>
                <a:gd name="T30" fmla="*/ 21 w 26"/>
                <a:gd name="T31" fmla="*/ 2 h 20"/>
                <a:gd name="T32" fmla="*/ 15 w 26"/>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0">
                  <a:moveTo>
                    <a:pt x="15" y="0"/>
                  </a:moveTo>
                  <a:lnTo>
                    <a:pt x="10" y="1"/>
                  </a:lnTo>
                  <a:lnTo>
                    <a:pt x="5" y="3"/>
                  </a:lnTo>
                  <a:lnTo>
                    <a:pt x="1" y="5"/>
                  </a:lnTo>
                  <a:lnTo>
                    <a:pt x="0" y="9"/>
                  </a:lnTo>
                  <a:lnTo>
                    <a:pt x="0" y="13"/>
                  </a:lnTo>
                  <a:lnTo>
                    <a:pt x="2" y="16"/>
                  </a:lnTo>
                  <a:lnTo>
                    <a:pt x="6" y="19"/>
                  </a:lnTo>
                  <a:lnTo>
                    <a:pt x="11" y="20"/>
                  </a:lnTo>
                  <a:lnTo>
                    <a:pt x="16" y="20"/>
                  </a:lnTo>
                  <a:lnTo>
                    <a:pt x="21" y="19"/>
                  </a:lnTo>
                  <a:lnTo>
                    <a:pt x="24" y="16"/>
                  </a:lnTo>
                  <a:lnTo>
                    <a:pt x="26" y="12"/>
                  </a:lnTo>
                  <a:lnTo>
                    <a:pt x="26" y="9"/>
                  </a:lnTo>
                  <a:lnTo>
                    <a:pt x="24" y="5"/>
                  </a:lnTo>
                  <a:lnTo>
                    <a:pt x="21" y="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7" name="Freeform 16"/>
            <p:cNvSpPr>
              <a:spLocks/>
            </p:cNvSpPr>
            <p:nvPr/>
          </p:nvSpPr>
          <p:spPr bwMode="auto">
            <a:xfrm>
              <a:off x="1457325" y="2714625"/>
              <a:ext cx="42862" cy="31750"/>
            </a:xfrm>
            <a:custGeom>
              <a:avLst/>
              <a:gdLst>
                <a:gd name="T0" fmla="*/ 16 w 27"/>
                <a:gd name="T1" fmla="*/ 0 h 20"/>
                <a:gd name="T2" fmla="*/ 11 w 27"/>
                <a:gd name="T3" fmla="*/ 0 h 20"/>
                <a:gd name="T4" fmla="*/ 6 w 27"/>
                <a:gd name="T5" fmla="*/ 2 h 20"/>
                <a:gd name="T6" fmla="*/ 2 w 27"/>
                <a:gd name="T7" fmla="*/ 4 h 20"/>
                <a:gd name="T8" fmla="*/ 0 w 27"/>
                <a:gd name="T9" fmla="*/ 8 h 20"/>
                <a:gd name="T10" fmla="*/ 0 w 27"/>
                <a:gd name="T11" fmla="*/ 12 h 20"/>
                <a:gd name="T12" fmla="*/ 2 w 27"/>
                <a:gd name="T13" fmla="*/ 15 h 20"/>
                <a:gd name="T14" fmla="*/ 6 w 27"/>
                <a:gd name="T15" fmla="*/ 18 h 20"/>
                <a:gd name="T16" fmla="*/ 11 w 27"/>
                <a:gd name="T17" fmla="*/ 20 h 20"/>
                <a:gd name="T18" fmla="*/ 17 w 27"/>
                <a:gd name="T19" fmla="*/ 19 h 20"/>
                <a:gd name="T20" fmla="*/ 22 w 27"/>
                <a:gd name="T21" fmla="*/ 18 h 20"/>
                <a:gd name="T22" fmla="*/ 26 w 27"/>
                <a:gd name="T23" fmla="*/ 15 h 20"/>
                <a:gd name="T24" fmla="*/ 27 w 27"/>
                <a:gd name="T25" fmla="*/ 11 h 20"/>
                <a:gd name="T26" fmla="*/ 27 w 27"/>
                <a:gd name="T27" fmla="*/ 8 h 20"/>
                <a:gd name="T28" fmla="*/ 25 w 27"/>
                <a:gd name="T29" fmla="*/ 4 h 20"/>
                <a:gd name="T30" fmla="*/ 21 w 27"/>
                <a:gd name="T31" fmla="*/ 1 h 20"/>
                <a:gd name="T32" fmla="*/ 16 w 27"/>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0">
                  <a:moveTo>
                    <a:pt x="16" y="0"/>
                  </a:moveTo>
                  <a:lnTo>
                    <a:pt x="11" y="0"/>
                  </a:lnTo>
                  <a:lnTo>
                    <a:pt x="6" y="2"/>
                  </a:lnTo>
                  <a:lnTo>
                    <a:pt x="2" y="4"/>
                  </a:lnTo>
                  <a:lnTo>
                    <a:pt x="0" y="8"/>
                  </a:lnTo>
                  <a:lnTo>
                    <a:pt x="0" y="12"/>
                  </a:lnTo>
                  <a:lnTo>
                    <a:pt x="2" y="15"/>
                  </a:lnTo>
                  <a:lnTo>
                    <a:pt x="6" y="18"/>
                  </a:lnTo>
                  <a:lnTo>
                    <a:pt x="11" y="20"/>
                  </a:lnTo>
                  <a:lnTo>
                    <a:pt x="17" y="19"/>
                  </a:lnTo>
                  <a:lnTo>
                    <a:pt x="22" y="18"/>
                  </a:lnTo>
                  <a:lnTo>
                    <a:pt x="26" y="15"/>
                  </a:lnTo>
                  <a:lnTo>
                    <a:pt x="27" y="11"/>
                  </a:lnTo>
                  <a:lnTo>
                    <a:pt x="27" y="8"/>
                  </a:lnTo>
                  <a:lnTo>
                    <a:pt x="25" y="4"/>
                  </a:lnTo>
                  <a:lnTo>
                    <a:pt x="21"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8" name="Freeform 17"/>
            <p:cNvSpPr>
              <a:spLocks/>
            </p:cNvSpPr>
            <p:nvPr/>
          </p:nvSpPr>
          <p:spPr bwMode="auto">
            <a:xfrm>
              <a:off x="1552575" y="2725738"/>
              <a:ext cx="42862" cy="31750"/>
            </a:xfrm>
            <a:custGeom>
              <a:avLst/>
              <a:gdLst>
                <a:gd name="T0" fmla="*/ 16 w 27"/>
                <a:gd name="T1" fmla="*/ 0 h 20"/>
                <a:gd name="T2" fmla="*/ 10 w 27"/>
                <a:gd name="T3" fmla="*/ 0 h 20"/>
                <a:gd name="T4" fmla="*/ 6 w 27"/>
                <a:gd name="T5" fmla="*/ 2 h 20"/>
                <a:gd name="T6" fmla="*/ 2 w 27"/>
                <a:gd name="T7" fmla="*/ 4 h 20"/>
                <a:gd name="T8" fmla="*/ 0 w 27"/>
                <a:gd name="T9" fmla="*/ 8 h 20"/>
                <a:gd name="T10" fmla="*/ 0 w 27"/>
                <a:gd name="T11" fmla="*/ 12 h 20"/>
                <a:gd name="T12" fmla="*/ 2 w 27"/>
                <a:gd name="T13" fmla="*/ 15 h 20"/>
                <a:gd name="T14" fmla="*/ 6 w 27"/>
                <a:gd name="T15" fmla="*/ 18 h 20"/>
                <a:gd name="T16" fmla="*/ 11 w 27"/>
                <a:gd name="T17" fmla="*/ 20 h 20"/>
                <a:gd name="T18" fmla="*/ 16 w 27"/>
                <a:gd name="T19" fmla="*/ 19 h 20"/>
                <a:gd name="T20" fmla="*/ 22 w 27"/>
                <a:gd name="T21" fmla="*/ 18 h 20"/>
                <a:gd name="T22" fmla="*/ 25 w 27"/>
                <a:gd name="T23" fmla="*/ 15 h 20"/>
                <a:gd name="T24" fmla="*/ 27 w 27"/>
                <a:gd name="T25" fmla="*/ 11 h 20"/>
                <a:gd name="T26" fmla="*/ 27 w 27"/>
                <a:gd name="T27" fmla="*/ 8 h 20"/>
                <a:gd name="T28" fmla="*/ 25 w 27"/>
                <a:gd name="T29" fmla="*/ 4 h 20"/>
                <a:gd name="T30" fmla="*/ 21 w 27"/>
                <a:gd name="T31" fmla="*/ 1 h 20"/>
                <a:gd name="T32" fmla="*/ 16 w 27"/>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0">
                  <a:moveTo>
                    <a:pt x="16" y="0"/>
                  </a:moveTo>
                  <a:lnTo>
                    <a:pt x="10" y="0"/>
                  </a:lnTo>
                  <a:lnTo>
                    <a:pt x="6" y="2"/>
                  </a:lnTo>
                  <a:lnTo>
                    <a:pt x="2" y="4"/>
                  </a:lnTo>
                  <a:lnTo>
                    <a:pt x="0" y="8"/>
                  </a:lnTo>
                  <a:lnTo>
                    <a:pt x="0" y="12"/>
                  </a:lnTo>
                  <a:lnTo>
                    <a:pt x="2" y="15"/>
                  </a:lnTo>
                  <a:lnTo>
                    <a:pt x="6" y="18"/>
                  </a:lnTo>
                  <a:lnTo>
                    <a:pt x="11" y="20"/>
                  </a:lnTo>
                  <a:lnTo>
                    <a:pt x="16" y="19"/>
                  </a:lnTo>
                  <a:lnTo>
                    <a:pt x="22" y="18"/>
                  </a:lnTo>
                  <a:lnTo>
                    <a:pt x="25" y="15"/>
                  </a:lnTo>
                  <a:lnTo>
                    <a:pt x="27" y="11"/>
                  </a:lnTo>
                  <a:lnTo>
                    <a:pt x="27" y="8"/>
                  </a:lnTo>
                  <a:lnTo>
                    <a:pt x="25" y="4"/>
                  </a:lnTo>
                  <a:lnTo>
                    <a:pt x="21"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9" name="Freeform 18"/>
            <p:cNvSpPr>
              <a:spLocks/>
            </p:cNvSpPr>
            <p:nvPr/>
          </p:nvSpPr>
          <p:spPr bwMode="auto">
            <a:xfrm>
              <a:off x="1347788" y="2768600"/>
              <a:ext cx="42862" cy="30163"/>
            </a:xfrm>
            <a:custGeom>
              <a:avLst/>
              <a:gdLst>
                <a:gd name="T0" fmla="*/ 15 w 27"/>
                <a:gd name="T1" fmla="*/ 0 h 19"/>
                <a:gd name="T2" fmla="*/ 10 w 27"/>
                <a:gd name="T3" fmla="*/ 0 h 19"/>
                <a:gd name="T4" fmla="*/ 5 w 27"/>
                <a:gd name="T5" fmla="*/ 1 h 19"/>
                <a:gd name="T6" fmla="*/ 1 w 27"/>
                <a:gd name="T7" fmla="*/ 4 h 19"/>
                <a:gd name="T8" fmla="*/ 0 w 27"/>
                <a:gd name="T9" fmla="*/ 8 h 19"/>
                <a:gd name="T10" fmla="*/ 0 w 27"/>
                <a:gd name="T11" fmla="*/ 12 h 19"/>
                <a:gd name="T12" fmla="*/ 2 w 27"/>
                <a:gd name="T13" fmla="*/ 15 h 19"/>
                <a:gd name="T14" fmla="*/ 6 w 27"/>
                <a:gd name="T15" fmla="*/ 18 h 19"/>
                <a:gd name="T16" fmla="*/ 11 w 27"/>
                <a:gd name="T17" fmla="*/ 19 h 19"/>
                <a:gd name="T18" fmla="*/ 16 w 27"/>
                <a:gd name="T19" fmla="*/ 19 h 19"/>
                <a:gd name="T20" fmla="*/ 21 w 27"/>
                <a:gd name="T21" fmla="*/ 18 h 19"/>
                <a:gd name="T22" fmla="*/ 24 w 27"/>
                <a:gd name="T23" fmla="*/ 15 h 19"/>
                <a:gd name="T24" fmla="*/ 27 w 27"/>
                <a:gd name="T25" fmla="*/ 11 h 19"/>
                <a:gd name="T26" fmla="*/ 26 w 27"/>
                <a:gd name="T27" fmla="*/ 7 h 19"/>
                <a:gd name="T28" fmla="*/ 24 w 27"/>
                <a:gd name="T29" fmla="*/ 3 h 19"/>
                <a:gd name="T30" fmla="*/ 21 w 27"/>
                <a:gd name="T31" fmla="*/ 1 h 19"/>
                <a:gd name="T32" fmla="*/ 15 w 27"/>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9">
                  <a:moveTo>
                    <a:pt x="15" y="0"/>
                  </a:moveTo>
                  <a:lnTo>
                    <a:pt x="10" y="0"/>
                  </a:lnTo>
                  <a:lnTo>
                    <a:pt x="5" y="1"/>
                  </a:lnTo>
                  <a:lnTo>
                    <a:pt x="1" y="4"/>
                  </a:lnTo>
                  <a:lnTo>
                    <a:pt x="0" y="8"/>
                  </a:lnTo>
                  <a:lnTo>
                    <a:pt x="0" y="12"/>
                  </a:lnTo>
                  <a:lnTo>
                    <a:pt x="2" y="15"/>
                  </a:lnTo>
                  <a:lnTo>
                    <a:pt x="6" y="18"/>
                  </a:lnTo>
                  <a:lnTo>
                    <a:pt x="11" y="19"/>
                  </a:lnTo>
                  <a:lnTo>
                    <a:pt x="16" y="19"/>
                  </a:lnTo>
                  <a:lnTo>
                    <a:pt x="21" y="18"/>
                  </a:lnTo>
                  <a:lnTo>
                    <a:pt x="24" y="15"/>
                  </a:lnTo>
                  <a:lnTo>
                    <a:pt x="27" y="11"/>
                  </a:lnTo>
                  <a:lnTo>
                    <a:pt x="26" y="7"/>
                  </a:lnTo>
                  <a:lnTo>
                    <a:pt x="24" y="3"/>
                  </a:lnTo>
                  <a:lnTo>
                    <a:pt x="21"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30" name="Freeform 19"/>
            <p:cNvSpPr>
              <a:spLocks/>
            </p:cNvSpPr>
            <p:nvPr/>
          </p:nvSpPr>
          <p:spPr bwMode="auto">
            <a:xfrm>
              <a:off x="1443038" y="2779713"/>
              <a:ext cx="42862" cy="30163"/>
            </a:xfrm>
            <a:custGeom>
              <a:avLst/>
              <a:gdLst>
                <a:gd name="T0" fmla="*/ 16 w 27"/>
                <a:gd name="T1" fmla="*/ 0 h 19"/>
                <a:gd name="T2" fmla="*/ 11 w 27"/>
                <a:gd name="T3" fmla="*/ 0 h 19"/>
                <a:gd name="T4" fmla="*/ 5 w 27"/>
                <a:gd name="T5" fmla="*/ 1 h 19"/>
                <a:gd name="T6" fmla="*/ 2 w 27"/>
                <a:gd name="T7" fmla="*/ 4 h 19"/>
                <a:gd name="T8" fmla="*/ 0 w 27"/>
                <a:gd name="T9" fmla="*/ 8 h 19"/>
                <a:gd name="T10" fmla="*/ 0 w 27"/>
                <a:gd name="T11" fmla="*/ 12 h 19"/>
                <a:gd name="T12" fmla="*/ 2 w 27"/>
                <a:gd name="T13" fmla="*/ 15 h 19"/>
                <a:gd name="T14" fmla="*/ 6 w 27"/>
                <a:gd name="T15" fmla="*/ 18 h 19"/>
                <a:gd name="T16" fmla="*/ 11 w 27"/>
                <a:gd name="T17" fmla="*/ 19 h 19"/>
                <a:gd name="T18" fmla="*/ 17 w 27"/>
                <a:gd name="T19" fmla="*/ 19 h 19"/>
                <a:gd name="T20" fmla="*/ 22 w 27"/>
                <a:gd name="T21" fmla="*/ 18 h 19"/>
                <a:gd name="T22" fmla="*/ 25 w 27"/>
                <a:gd name="T23" fmla="*/ 15 h 19"/>
                <a:gd name="T24" fmla="*/ 27 w 27"/>
                <a:gd name="T25" fmla="*/ 11 h 19"/>
                <a:gd name="T26" fmla="*/ 27 w 27"/>
                <a:gd name="T27" fmla="*/ 7 h 19"/>
                <a:gd name="T28" fmla="*/ 25 w 27"/>
                <a:gd name="T29" fmla="*/ 4 h 19"/>
                <a:gd name="T30" fmla="*/ 21 w 27"/>
                <a:gd name="T31" fmla="*/ 1 h 19"/>
                <a:gd name="T32" fmla="*/ 16 w 27"/>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9">
                  <a:moveTo>
                    <a:pt x="16" y="0"/>
                  </a:moveTo>
                  <a:lnTo>
                    <a:pt x="11" y="0"/>
                  </a:lnTo>
                  <a:lnTo>
                    <a:pt x="5" y="1"/>
                  </a:lnTo>
                  <a:lnTo>
                    <a:pt x="2" y="4"/>
                  </a:lnTo>
                  <a:lnTo>
                    <a:pt x="0" y="8"/>
                  </a:lnTo>
                  <a:lnTo>
                    <a:pt x="0" y="12"/>
                  </a:lnTo>
                  <a:lnTo>
                    <a:pt x="2" y="15"/>
                  </a:lnTo>
                  <a:lnTo>
                    <a:pt x="6" y="18"/>
                  </a:lnTo>
                  <a:lnTo>
                    <a:pt x="11" y="19"/>
                  </a:lnTo>
                  <a:lnTo>
                    <a:pt x="17" y="19"/>
                  </a:lnTo>
                  <a:lnTo>
                    <a:pt x="22" y="18"/>
                  </a:lnTo>
                  <a:lnTo>
                    <a:pt x="25" y="15"/>
                  </a:lnTo>
                  <a:lnTo>
                    <a:pt x="27" y="11"/>
                  </a:lnTo>
                  <a:lnTo>
                    <a:pt x="27" y="7"/>
                  </a:lnTo>
                  <a:lnTo>
                    <a:pt x="25" y="4"/>
                  </a:lnTo>
                  <a:lnTo>
                    <a:pt x="21"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31" name="Freeform 20"/>
            <p:cNvSpPr>
              <a:spLocks/>
            </p:cNvSpPr>
            <p:nvPr/>
          </p:nvSpPr>
          <p:spPr bwMode="auto">
            <a:xfrm>
              <a:off x="1538288" y="2790825"/>
              <a:ext cx="42862" cy="30163"/>
            </a:xfrm>
            <a:custGeom>
              <a:avLst/>
              <a:gdLst>
                <a:gd name="T0" fmla="*/ 16 w 27"/>
                <a:gd name="T1" fmla="*/ 0 h 19"/>
                <a:gd name="T2" fmla="*/ 10 w 27"/>
                <a:gd name="T3" fmla="*/ 0 h 19"/>
                <a:gd name="T4" fmla="*/ 5 w 27"/>
                <a:gd name="T5" fmla="*/ 1 h 19"/>
                <a:gd name="T6" fmla="*/ 1 w 27"/>
                <a:gd name="T7" fmla="*/ 4 h 19"/>
                <a:gd name="T8" fmla="*/ 0 w 27"/>
                <a:gd name="T9" fmla="*/ 8 h 19"/>
                <a:gd name="T10" fmla="*/ 0 w 27"/>
                <a:gd name="T11" fmla="*/ 12 h 19"/>
                <a:gd name="T12" fmla="*/ 2 w 27"/>
                <a:gd name="T13" fmla="*/ 15 h 19"/>
                <a:gd name="T14" fmla="*/ 6 w 27"/>
                <a:gd name="T15" fmla="*/ 18 h 19"/>
                <a:gd name="T16" fmla="*/ 11 w 27"/>
                <a:gd name="T17" fmla="*/ 19 h 19"/>
                <a:gd name="T18" fmla="*/ 16 w 27"/>
                <a:gd name="T19" fmla="*/ 19 h 19"/>
                <a:gd name="T20" fmla="*/ 22 w 27"/>
                <a:gd name="T21" fmla="*/ 18 h 19"/>
                <a:gd name="T22" fmla="*/ 25 w 27"/>
                <a:gd name="T23" fmla="*/ 15 h 19"/>
                <a:gd name="T24" fmla="*/ 27 w 27"/>
                <a:gd name="T25" fmla="*/ 11 h 19"/>
                <a:gd name="T26" fmla="*/ 27 w 27"/>
                <a:gd name="T27" fmla="*/ 7 h 19"/>
                <a:gd name="T28" fmla="*/ 25 w 27"/>
                <a:gd name="T29" fmla="*/ 4 h 19"/>
                <a:gd name="T30" fmla="*/ 21 w 27"/>
                <a:gd name="T31" fmla="*/ 1 h 19"/>
                <a:gd name="T32" fmla="*/ 16 w 27"/>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9">
                  <a:moveTo>
                    <a:pt x="16" y="0"/>
                  </a:moveTo>
                  <a:lnTo>
                    <a:pt x="10" y="0"/>
                  </a:lnTo>
                  <a:lnTo>
                    <a:pt x="5" y="1"/>
                  </a:lnTo>
                  <a:lnTo>
                    <a:pt x="1" y="4"/>
                  </a:lnTo>
                  <a:lnTo>
                    <a:pt x="0" y="8"/>
                  </a:lnTo>
                  <a:lnTo>
                    <a:pt x="0" y="12"/>
                  </a:lnTo>
                  <a:lnTo>
                    <a:pt x="2" y="15"/>
                  </a:lnTo>
                  <a:lnTo>
                    <a:pt x="6" y="18"/>
                  </a:lnTo>
                  <a:lnTo>
                    <a:pt x="11" y="19"/>
                  </a:lnTo>
                  <a:lnTo>
                    <a:pt x="16" y="19"/>
                  </a:lnTo>
                  <a:lnTo>
                    <a:pt x="22" y="18"/>
                  </a:lnTo>
                  <a:lnTo>
                    <a:pt x="25" y="15"/>
                  </a:lnTo>
                  <a:lnTo>
                    <a:pt x="27" y="11"/>
                  </a:lnTo>
                  <a:lnTo>
                    <a:pt x="27" y="7"/>
                  </a:lnTo>
                  <a:lnTo>
                    <a:pt x="25" y="4"/>
                  </a:lnTo>
                  <a:lnTo>
                    <a:pt x="21"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048" name="Freeform 21"/>
            <p:cNvSpPr>
              <a:spLocks/>
            </p:cNvSpPr>
            <p:nvPr/>
          </p:nvSpPr>
          <p:spPr bwMode="auto">
            <a:xfrm>
              <a:off x="1538288" y="2493963"/>
              <a:ext cx="39687" cy="30163"/>
            </a:xfrm>
            <a:custGeom>
              <a:avLst/>
              <a:gdLst>
                <a:gd name="T0" fmla="*/ 13 w 25"/>
                <a:gd name="T1" fmla="*/ 0 h 19"/>
                <a:gd name="T2" fmla="*/ 7 w 25"/>
                <a:gd name="T3" fmla="*/ 1 h 19"/>
                <a:gd name="T4" fmla="*/ 4 w 25"/>
                <a:gd name="T5" fmla="*/ 3 h 19"/>
                <a:gd name="T6" fmla="*/ 1 w 25"/>
                <a:gd name="T7" fmla="*/ 6 h 19"/>
                <a:gd name="T8" fmla="*/ 0 w 25"/>
                <a:gd name="T9" fmla="*/ 10 h 19"/>
                <a:gd name="T10" fmla="*/ 1 w 25"/>
                <a:gd name="T11" fmla="*/ 13 h 19"/>
                <a:gd name="T12" fmla="*/ 4 w 25"/>
                <a:gd name="T13" fmla="*/ 16 h 19"/>
                <a:gd name="T14" fmla="*/ 7 w 25"/>
                <a:gd name="T15" fmla="*/ 18 h 19"/>
                <a:gd name="T16" fmla="*/ 13 w 25"/>
                <a:gd name="T17" fmla="*/ 19 h 19"/>
                <a:gd name="T18" fmla="*/ 17 w 25"/>
                <a:gd name="T19" fmla="*/ 18 h 19"/>
                <a:gd name="T20" fmla="*/ 22 w 25"/>
                <a:gd name="T21" fmla="*/ 16 h 19"/>
                <a:gd name="T22" fmla="*/ 25 w 25"/>
                <a:gd name="T23" fmla="*/ 13 h 19"/>
                <a:gd name="T24" fmla="*/ 25 w 25"/>
                <a:gd name="T25" fmla="*/ 10 h 19"/>
                <a:gd name="T26" fmla="*/ 25 w 25"/>
                <a:gd name="T27" fmla="*/ 6 h 19"/>
                <a:gd name="T28" fmla="*/ 22 w 25"/>
                <a:gd name="T29" fmla="*/ 3 h 19"/>
                <a:gd name="T30" fmla="*/ 17 w 25"/>
                <a:gd name="T31" fmla="*/ 1 h 19"/>
                <a:gd name="T32" fmla="*/ 13 w 25"/>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9">
                  <a:moveTo>
                    <a:pt x="13" y="0"/>
                  </a:moveTo>
                  <a:lnTo>
                    <a:pt x="7" y="1"/>
                  </a:lnTo>
                  <a:lnTo>
                    <a:pt x="4" y="3"/>
                  </a:lnTo>
                  <a:lnTo>
                    <a:pt x="1" y="6"/>
                  </a:lnTo>
                  <a:lnTo>
                    <a:pt x="0" y="10"/>
                  </a:lnTo>
                  <a:lnTo>
                    <a:pt x="1" y="13"/>
                  </a:lnTo>
                  <a:lnTo>
                    <a:pt x="4" y="16"/>
                  </a:lnTo>
                  <a:lnTo>
                    <a:pt x="7" y="18"/>
                  </a:lnTo>
                  <a:lnTo>
                    <a:pt x="13" y="19"/>
                  </a:lnTo>
                  <a:lnTo>
                    <a:pt x="17" y="18"/>
                  </a:lnTo>
                  <a:lnTo>
                    <a:pt x="22" y="16"/>
                  </a:lnTo>
                  <a:lnTo>
                    <a:pt x="25" y="13"/>
                  </a:lnTo>
                  <a:lnTo>
                    <a:pt x="25" y="10"/>
                  </a:lnTo>
                  <a:lnTo>
                    <a:pt x="25" y="6"/>
                  </a:lnTo>
                  <a:lnTo>
                    <a:pt x="22" y="3"/>
                  </a:lnTo>
                  <a:lnTo>
                    <a:pt x="17"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049" name="Freeform 22"/>
            <p:cNvSpPr>
              <a:spLocks/>
            </p:cNvSpPr>
            <p:nvPr/>
          </p:nvSpPr>
          <p:spPr bwMode="auto">
            <a:xfrm>
              <a:off x="1323975" y="2433638"/>
              <a:ext cx="182562" cy="128588"/>
            </a:xfrm>
            <a:custGeom>
              <a:avLst/>
              <a:gdLst>
                <a:gd name="T0" fmla="*/ 57 w 115"/>
                <a:gd name="T1" fmla="*/ 81 h 81"/>
                <a:gd name="T2" fmla="*/ 63 w 115"/>
                <a:gd name="T3" fmla="*/ 81 h 81"/>
                <a:gd name="T4" fmla="*/ 69 w 115"/>
                <a:gd name="T5" fmla="*/ 81 h 81"/>
                <a:gd name="T6" fmla="*/ 74 w 115"/>
                <a:gd name="T7" fmla="*/ 80 h 81"/>
                <a:gd name="T8" fmla="*/ 80 w 115"/>
                <a:gd name="T9" fmla="*/ 78 h 81"/>
                <a:gd name="T10" fmla="*/ 85 w 115"/>
                <a:gd name="T11" fmla="*/ 76 h 81"/>
                <a:gd name="T12" fmla="*/ 90 w 115"/>
                <a:gd name="T13" fmla="*/ 74 h 81"/>
                <a:gd name="T14" fmla="*/ 95 w 115"/>
                <a:gd name="T15" fmla="*/ 72 h 81"/>
                <a:gd name="T16" fmla="*/ 99 w 115"/>
                <a:gd name="T17" fmla="*/ 69 h 81"/>
                <a:gd name="T18" fmla="*/ 106 w 115"/>
                <a:gd name="T19" fmla="*/ 63 h 81"/>
                <a:gd name="T20" fmla="*/ 111 w 115"/>
                <a:gd name="T21" fmla="*/ 56 h 81"/>
                <a:gd name="T22" fmla="*/ 114 w 115"/>
                <a:gd name="T23" fmla="*/ 48 h 81"/>
                <a:gd name="T24" fmla="*/ 115 w 115"/>
                <a:gd name="T25" fmla="*/ 41 h 81"/>
                <a:gd name="T26" fmla="*/ 114 w 115"/>
                <a:gd name="T27" fmla="*/ 32 h 81"/>
                <a:gd name="T28" fmla="*/ 111 w 115"/>
                <a:gd name="T29" fmla="*/ 25 h 81"/>
                <a:gd name="T30" fmla="*/ 106 w 115"/>
                <a:gd name="T31" fmla="*/ 18 h 81"/>
                <a:gd name="T32" fmla="*/ 99 w 115"/>
                <a:gd name="T33" fmla="*/ 12 h 81"/>
                <a:gd name="T34" fmla="*/ 95 w 115"/>
                <a:gd name="T35" fmla="*/ 9 h 81"/>
                <a:gd name="T36" fmla="*/ 90 w 115"/>
                <a:gd name="T37" fmla="*/ 7 h 81"/>
                <a:gd name="T38" fmla="*/ 85 w 115"/>
                <a:gd name="T39" fmla="*/ 5 h 81"/>
                <a:gd name="T40" fmla="*/ 80 w 115"/>
                <a:gd name="T41" fmla="*/ 3 h 81"/>
                <a:gd name="T42" fmla="*/ 74 w 115"/>
                <a:gd name="T43" fmla="*/ 1 h 81"/>
                <a:gd name="T44" fmla="*/ 69 w 115"/>
                <a:gd name="T45" fmla="*/ 0 h 81"/>
                <a:gd name="T46" fmla="*/ 63 w 115"/>
                <a:gd name="T47" fmla="*/ 0 h 81"/>
                <a:gd name="T48" fmla="*/ 57 w 115"/>
                <a:gd name="T49" fmla="*/ 0 h 81"/>
                <a:gd name="T50" fmla="*/ 46 w 115"/>
                <a:gd name="T51" fmla="*/ 0 h 81"/>
                <a:gd name="T52" fmla="*/ 35 w 115"/>
                <a:gd name="T53" fmla="*/ 3 h 81"/>
                <a:gd name="T54" fmla="*/ 25 w 115"/>
                <a:gd name="T55" fmla="*/ 7 h 81"/>
                <a:gd name="T56" fmla="*/ 17 w 115"/>
                <a:gd name="T57" fmla="*/ 12 h 81"/>
                <a:gd name="T58" fmla="*/ 9 w 115"/>
                <a:gd name="T59" fmla="*/ 18 h 81"/>
                <a:gd name="T60" fmla="*/ 4 w 115"/>
                <a:gd name="T61" fmla="*/ 25 h 81"/>
                <a:gd name="T62" fmla="*/ 1 w 115"/>
                <a:gd name="T63" fmla="*/ 32 h 81"/>
                <a:gd name="T64" fmla="*/ 0 w 115"/>
                <a:gd name="T65" fmla="*/ 41 h 81"/>
                <a:gd name="T66" fmla="*/ 0 w 115"/>
                <a:gd name="T67" fmla="*/ 48 h 81"/>
                <a:gd name="T68" fmla="*/ 4 w 115"/>
                <a:gd name="T69" fmla="*/ 56 h 81"/>
                <a:gd name="T70" fmla="*/ 9 w 115"/>
                <a:gd name="T71" fmla="*/ 63 h 81"/>
                <a:gd name="T72" fmla="*/ 16 w 115"/>
                <a:gd name="T73" fmla="*/ 69 h 81"/>
                <a:gd name="T74" fmla="*/ 21 w 115"/>
                <a:gd name="T75" fmla="*/ 72 h 81"/>
                <a:gd name="T76" fmla="*/ 25 w 115"/>
                <a:gd name="T77" fmla="*/ 74 h 81"/>
                <a:gd name="T78" fmla="*/ 30 w 115"/>
                <a:gd name="T79" fmla="*/ 76 h 81"/>
                <a:gd name="T80" fmla="*/ 35 w 115"/>
                <a:gd name="T81" fmla="*/ 78 h 81"/>
                <a:gd name="T82" fmla="*/ 40 w 115"/>
                <a:gd name="T83" fmla="*/ 80 h 81"/>
                <a:gd name="T84" fmla="*/ 46 w 115"/>
                <a:gd name="T85" fmla="*/ 81 h 81"/>
                <a:gd name="T86" fmla="*/ 51 w 115"/>
                <a:gd name="T87" fmla="*/ 81 h 81"/>
                <a:gd name="T88" fmla="*/ 57 w 115"/>
                <a:gd name="T8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57" y="81"/>
                  </a:moveTo>
                  <a:lnTo>
                    <a:pt x="63" y="81"/>
                  </a:lnTo>
                  <a:lnTo>
                    <a:pt x="69" y="81"/>
                  </a:lnTo>
                  <a:lnTo>
                    <a:pt x="74" y="80"/>
                  </a:lnTo>
                  <a:lnTo>
                    <a:pt x="80" y="78"/>
                  </a:lnTo>
                  <a:lnTo>
                    <a:pt x="85" y="76"/>
                  </a:lnTo>
                  <a:lnTo>
                    <a:pt x="90" y="74"/>
                  </a:lnTo>
                  <a:lnTo>
                    <a:pt x="95" y="72"/>
                  </a:lnTo>
                  <a:lnTo>
                    <a:pt x="99" y="69"/>
                  </a:lnTo>
                  <a:lnTo>
                    <a:pt x="106" y="63"/>
                  </a:lnTo>
                  <a:lnTo>
                    <a:pt x="111" y="56"/>
                  </a:lnTo>
                  <a:lnTo>
                    <a:pt x="114" y="48"/>
                  </a:lnTo>
                  <a:lnTo>
                    <a:pt x="115" y="41"/>
                  </a:lnTo>
                  <a:lnTo>
                    <a:pt x="114" y="32"/>
                  </a:lnTo>
                  <a:lnTo>
                    <a:pt x="111" y="25"/>
                  </a:lnTo>
                  <a:lnTo>
                    <a:pt x="106" y="18"/>
                  </a:lnTo>
                  <a:lnTo>
                    <a:pt x="99" y="12"/>
                  </a:lnTo>
                  <a:lnTo>
                    <a:pt x="95" y="9"/>
                  </a:lnTo>
                  <a:lnTo>
                    <a:pt x="90" y="7"/>
                  </a:lnTo>
                  <a:lnTo>
                    <a:pt x="85" y="5"/>
                  </a:lnTo>
                  <a:lnTo>
                    <a:pt x="80" y="3"/>
                  </a:lnTo>
                  <a:lnTo>
                    <a:pt x="74" y="1"/>
                  </a:lnTo>
                  <a:lnTo>
                    <a:pt x="69" y="0"/>
                  </a:lnTo>
                  <a:lnTo>
                    <a:pt x="63" y="0"/>
                  </a:lnTo>
                  <a:lnTo>
                    <a:pt x="57" y="0"/>
                  </a:lnTo>
                  <a:lnTo>
                    <a:pt x="46" y="0"/>
                  </a:lnTo>
                  <a:lnTo>
                    <a:pt x="35" y="3"/>
                  </a:lnTo>
                  <a:lnTo>
                    <a:pt x="25" y="7"/>
                  </a:lnTo>
                  <a:lnTo>
                    <a:pt x="17" y="12"/>
                  </a:lnTo>
                  <a:lnTo>
                    <a:pt x="9" y="18"/>
                  </a:lnTo>
                  <a:lnTo>
                    <a:pt x="4" y="25"/>
                  </a:lnTo>
                  <a:lnTo>
                    <a:pt x="1" y="32"/>
                  </a:lnTo>
                  <a:lnTo>
                    <a:pt x="0" y="41"/>
                  </a:lnTo>
                  <a:lnTo>
                    <a:pt x="0" y="48"/>
                  </a:lnTo>
                  <a:lnTo>
                    <a:pt x="4" y="56"/>
                  </a:lnTo>
                  <a:lnTo>
                    <a:pt x="9" y="63"/>
                  </a:lnTo>
                  <a:lnTo>
                    <a:pt x="16" y="69"/>
                  </a:lnTo>
                  <a:lnTo>
                    <a:pt x="21" y="72"/>
                  </a:lnTo>
                  <a:lnTo>
                    <a:pt x="25" y="74"/>
                  </a:lnTo>
                  <a:lnTo>
                    <a:pt x="30" y="76"/>
                  </a:lnTo>
                  <a:lnTo>
                    <a:pt x="35" y="78"/>
                  </a:lnTo>
                  <a:lnTo>
                    <a:pt x="40" y="80"/>
                  </a:lnTo>
                  <a:lnTo>
                    <a:pt x="46" y="81"/>
                  </a:lnTo>
                  <a:lnTo>
                    <a:pt x="51" y="81"/>
                  </a:lnTo>
                  <a:lnTo>
                    <a:pt x="57"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051" name="Freeform 23"/>
            <p:cNvSpPr>
              <a:spLocks/>
            </p:cNvSpPr>
            <p:nvPr/>
          </p:nvSpPr>
          <p:spPr bwMode="auto">
            <a:xfrm>
              <a:off x="1357313" y="2459038"/>
              <a:ext cx="114300" cy="79375"/>
            </a:xfrm>
            <a:custGeom>
              <a:avLst/>
              <a:gdLst>
                <a:gd name="T0" fmla="*/ 0 w 72"/>
                <a:gd name="T1" fmla="*/ 25 h 50"/>
                <a:gd name="T2" fmla="*/ 1 w 72"/>
                <a:gd name="T3" fmla="*/ 20 h 50"/>
                <a:gd name="T4" fmla="*/ 3 w 72"/>
                <a:gd name="T5" fmla="*/ 15 h 50"/>
                <a:gd name="T6" fmla="*/ 6 w 72"/>
                <a:gd name="T7" fmla="*/ 11 h 50"/>
                <a:gd name="T8" fmla="*/ 11 w 72"/>
                <a:gd name="T9" fmla="*/ 7 h 50"/>
                <a:gd name="T10" fmla="*/ 14 w 72"/>
                <a:gd name="T11" fmla="*/ 6 h 50"/>
                <a:gd name="T12" fmla="*/ 16 w 72"/>
                <a:gd name="T13" fmla="*/ 4 h 50"/>
                <a:gd name="T14" fmla="*/ 19 w 72"/>
                <a:gd name="T15" fmla="*/ 3 h 50"/>
                <a:gd name="T16" fmla="*/ 23 w 72"/>
                <a:gd name="T17" fmla="*/ 2 h 50"/>
                <a:gd name="T18" fmla="*/ 26 w 72"/>
                <a:gd name="T19" fmla="*/ 1 h 50"/>
                <a:gd name="T20" fmla="*/ 29 w 72"/>
                <a:gd name="T21" fmla="*/ 0 h 50"/>
                <a:gd name="T22" fmla="*/ 32 w 72"/>
                <a:gd name="T23" fmla="*/ 0 h 50"/>
                <a:gd name="T24" fmla="*/ 36 w 72"/>
                <a:gd name="T25" fmla="*/ 0 h 50"/>
                <a:gd name="T26" fmla="*/ 40 w 72"/>
                <a:gd name="T27" fmla="*/ 0 h 50"/>
                <a:gd name="T28" fmla="*/ 44 w 72"/>
                <a:gd name="T29" fmla="*/ 0 h 50"/>
                <a:gd name="T30" fmla="*/ 47 w 72"/>
                <a:gd name="T31" fmla="*/ 1 h 50"/>
                <a:gd name="T32" fmla="*/ 50 w 72"/>
                <a:gd name="T33" fmla="*/ 2 h 50"/>
                <a:gd name="T34" fmla="*/ 54 w 72"/>
                <a:gd name="T35" fmla="*/ 3 h 50"/>
                <a:gd name="T36" fmla="*/ 57 w 72"/>
                <a:gd name="T37" fmla="*/ 4 h 50"/>
                <a:gd name="T38" fmla="*/ 59 w 72"/>
                <a:gd name="T39" fmla="*/ 6 h 50"/>
                <a:gd name="T40" fmla="*/ 62 w 72"/>
                <a:gd name="T41" fmla="*/ 7 h 50"/>
                <a:gd name="T42" fmla="*/ 67 w 72"/>
                <a:gd name="T43" fmla="*/ 11 h 50"/>
                <a:gd name="T44" fmla="*/ 70 w 72"/>
                <a:gd name="T45" fmla="*/ 15 h 50"/>
                <a:gd name="T46" fmla="*/ 71 w 72"/>
                <a:gd name="T47" fmla="*/ 20 h 50"/>
                <a:gd name="T48" fmla="*/ 72 w 72"/>
                <a:gd name="T49" fmla="*/ 25 h 50"/>
                <a:gd name="T50" fmla="*/ 71 w 72"/>
                <a:gd name="T51" fmla="*/ 29 h 50"/>
                <a:gd name="T52" fmla="*/ 69 w 72"/>
                <a:gd name="T53" fmla="*/ 34 h 50"/>
                <a:gd name="T54" fmla="*/ 66 w 72"/>
                <a:gd name="T55" fmla="*/ 39 h 50"/>
                <a:gd name="T56" fmla="*/ 62 w 72"/>
                <a:gd name="T57" fmla="*/ 42 h 50"/>
                <a:gd name="T58" fmla="*/ 56 w 72"/>
                <a:gd name="T59" fmla="*/ 45 h 50"/>
                <a:gd name="T60" fmla="*/ 50 w 72"/>
                <a:gd name="T61" fmla="*/ 47 h 50"/>
                <a:gd name="T62" fmla="*/ 44 w 72"/>
                <a:gd name="T63" fmla="*/ 49 h 50"/>
                <a:gd name="T64" fmla="*/ 36 w 72"/>
                <a:gd name="T65" fmla="*/ 50 h 50"/>
                <a:gd name="T66" fmla="*/ 32 w 72"/>
                <a:gd name="T67" fmla="*/ 50 h 50"/>
                <a:gd name="T68" fmla="*/ 29 w 72"/>
                <a:gd name="T69" fmla="*/ 49 h 50"/>
                <a:gd name="T70" fmla="*/ 26 w 72"/>
                <a:gd name="T71" fmla="*/ 48 h 50"/>
                <a:gd name="T72" fmla="*/ 23 w 72"/>
                <a:gd name="T73" fmla="*/ 47 h 50"/>
                <a:gd name="T74" fmla="*/ 19 w 72"/>
                <a:gd name="T75" fmla="*/ 46 h 50"/>
                <a:gd name="T76" fmla="*/ 16 w 72"/>
                <a:gd name="T77" fmla="*/ 45 h 50"/>
                <a:gd name="T78" fmla="*/ 14 w 72"/>
                <a:gd name="T79" fmla="*/ 44 h 50"/>
                <a:gd name="T80" fmla="*/ 11 w 72"/>
                <a:gd name="T81" fmla="*/ 41 h 50"/>
                <a:gd name="T82" fmla="*/ 6 w 72"/>
                <a:gd name="T83" fmla="*/ 38 h 50"/>
                <a:gd name="T84" fmla="*/ 3 w 72"/>
                <a:gd name="T85" fmla="*/ 34 h 50"/>
                <a:gd name="T86" fmla="*/ 1 w 72"/>
                <a:gd name="T87" fmla="*/ 29 h 50"/>
                <a:gd name="T88" fmla="*/ 0 w 72"/>
                <a:gd name="T8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50">
                  <a:moveTo>
                    <a:pt x="0" y="25"/>
                  </a:moveTo>
                  <a:lnTo>
                    <a:pt x="1" y="20"/>
                  </a:lnTo>
                  <a:lnTo>
                    <a:pt x="3" y="15"/>
                  </a:lnTo>
                  <a:lnTo>
                    <a:pt x="6" y="11"/>
                  </a:lnTo>
                  <a:lnTo>
                    <a:pt x="11" y="7"/>
                  </a:lnTo>
                  <a:lnTo>
                    <a:pt x="14" y="6"/>
                  </a:lnTo>
                  <a:lnTo>
                    <a:pt x="16" y="4"/>
                  </a:lnTo>
                  <a:lnTo>
                    <a:pt x="19" y="3"/>
                  </a:lnTo>
                  <a:lnTo>
                    <a:pt x="23" y="2"/>
                  </a:lnTo>
                  <a:lnTo>
                    <a:pt x="26" y="1"/>
                  </a:lnTo>
                  <a:lnTo>
                    <a:pt x="29" y="0"/>
                  </a:lnTo>
                  <a:lnTo>
                    <a:pt x="32" y="0"/>
                  </a:lnTo>
                  <a:lnTo>
                    <a:pt x="36" y="0"/>
                  </a:lnTo>
                  <a:lnTo>
                    <a:pt x="40" y="0"/>
                  </a:lnTo>
                  <a:lnTo>
                    <a:pt x="44" y="0"/>
                  </a:lnTo>
                  <a:lnTo>
                    <a:pt x="47" y="1"/>
                  </a:lnTo>
                  <a:lnTo>
                    <a:pt x="50" y="2"/>
                  </a:lnTo>
                  <a:lnTo>
                    <a:pt x="54" y="3"/>
                  </a:lnTo>
                  <a:lnTo>
                    <a:pt x="57" y="4"/>
                  </a:lnTo>
                  <a:lnTo>
                    <a:pt x="59" y="6"/>
                  </a:lnTo>
                  <a:lnTo>
                    <a:pt x="62" y="7"/>
                  </a:lnTo>
                  <a:lnTo>
                    <a:pt x="67" y="11"/>
                  </a:lnTo>
                  <a:lnTo>
                    <a:pt x="70" y="15"/>
                  </a:lnTo>
                  <a:lnTo>
                    <a:pt x="71" y="20"/>
                  </a:lnTo>
                  <a:lnTo>
                    <a:pt x="72" y="25"/>
                  </a:lnTo>
                  <a:lnTo>
                    <a:pt x="71" y="29"/>
                  </a:lnTo>
                  <a:lnTo>
                    <a:pt x="69" y="34"/>
                  </a:lnTo>
                  <a:lnTo>
                    <a:pt x="66" y="39"/>
                  </a:lnTo>
                  <a:lnTo>
                    <a:pt x="62" y="42"/>
                  </a:lnTo>
                  <a:lnTo>
                    <a:pt x="56" y="45"/>
                  </a:lnTo>
                  <a:lnTo>
                    <a:pt x="50" y="47"/>
                  </a:lnTo>
                  <a:lnTo>
                    <a:pt x="44" y="49"/>
                  </a:lnTo>
                  <a:lnTo>
                    <a:pt x="36" y="50"/>
                  </a:lnTo>
                  <a:lnTo>
                    <a:pt x="32" y="50"/>
                  </a:lnTo>
                  <a:lnTo>
                    <a:pt x="29" y="49"/>
                  </a:lnTo>
                  <a:lnTo>
                    <a:pt x="26" y="48"/>
                  </a:lnTo>
                  <a:lnTo>
                    <a:pt x="23" y="47"/>
                  </a:lnTo>
                  <a:lnTo>
                    <a:pt x="19" y="46"/>
                  </a:lnTo>
                  <a:lnTo>
                    <a:pt x="16" y="45"/>
                  </a:lnTo>
                  <a:lnTo>
                    <a:pt x="14" y="44"/>
                  </a:lnTo>
                  <a:lnTo>
                    <a:pt x="11" y="41"/>
                  </a:lnTo>
                  <a:lnTo>
                    <a:pt x="6" y="38"/>
                  </a:lnTo>
                  <a:lnTo>
                    <a:pt x="3" y="34"/>
                  </a:lnTo>
                  <a:lnTo>
                    <a:pt x="1" y="29"/>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2052" name="Freeform 24"/>
            <p:cNvSpPr>
              <a:spLocks/>
            </p:cNvSpPr>
            <p:nvPr/>
          </p:nvSpPr>
          <p:spPr bwMode="auto">
            <a:xfrm>
              <a:off x="1395413" y="2482850"/>
              <a:ext cx="41275" cy="30163"/>
            </a:xfrm>
            <a:custGeom>
              <a:avLst/>
              <a:gdLst>
                <a:gd name="T0" fmla="*/ 12 w 26"/>
                <a:gd name="T1" fmla="*/ 0 h 19"/>
                <a:gd name="T2" fmla="*/ 8 w 26"/>
                <a:gd name="T3" fmla="*/ 1 h 19"/>
                <a:gd name="T4" fmla="*/ 3 w 26"/>
                <a:gd name="T5" fmla="*/ 3 h 19"/>
                <a:gd name="T6" fmla="*/ 0 w 26"/>
                <a:gd name="T7" fmla="*/ 6 h 19"/>
                <a:gd name="T8" fmla="*/ 0 w 26"/>
                <a:gd name="T9" fmla="*/ 10 h 19"/>
                <a:gd name="T10" fmla="*/ 0 w 26"/>
                <a:gd name="T11" fmla="*/ 13 h 19"/>
                <a:gd name="T12" fmla="*/ 3 w 26"/>
                <a:gd name="T13" fmla="*/ 16 h 19"/>
                <a:gd name="T14" fmla="*/ 8 w 26"/>
                <a:gd name="T15" fmla="*/ 18 h 19"/>
                <a:gd name="T16" fmla="*/ 12 w 26"/>
                <a:gd name="T17" fmla="*/ 19 h 19"/>
                <a:gd name="T18" fmla="*/ 17 w 26"/>
                <a:gd name="T19" fmla="*/ 18 h 19"/>
                <a:gd name="T20" fmla="*/ 22 w 26"/>
                <a:gd name="T21" fmla="*/ 16 h 19"/>
                <a:gd name="T22" fmla="*/ 25 w 26"/>
                <a:gd name="T23" fmla="*/ 13 h 19"/>
                <a:gd name="T24" fmla="*/ 26 w 26"/>
                <a:gd name="T25" fmla="*/ 10 h 19"/>
                <a:gd name="T26" fmla="*/ 25 w 26"/>
                <a:gd name="T27" fmla="*/ 6 h 19"/>
                <a:gd name="T28" fmla="*/ 22 w 26"/>
                <a:gd name="T29" fmla="*/ 3 h 19"/>
                <a:gd name="T30" fmla="*/ 17 w 26"/>
                <a:gd name="T31" fmla="*/ 1 h 19"/>
                <a:gd name="T32" fmla="*/ 12 w 2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9">
                  <a:moveTo>
                    <a:pt x="12" y="0"/>
                  </a:moveTo>
                  <a:lnTo>
                    <a:pt x="8" y="1"/>
                  </a:lnTo>
                  <a:lnTo>
                    <a:pt x="3" y="3"/>
                  </a:lnTo>
                  <a:lnTo>
                    <a:pt x="0" y="6"/>
                  </a:lnTo>
                  <a:lnTo>
                    <a:pt x="0" y="10"/>
                  </a:lnTo>
                  <a:lnTo>
                    <a:pt x="0" y="13"/>
                  </a:lnTo>
                  <a:lnTo>
                    <a:pt x="3" y="16"/>
                  </a:lnTo>
                  <a:lnTo>
                    <a:pt x="8" y="18"/>
                  </a:lnTo>
                  <a:lnTo>
                    <a:pt x="12" y="19"/>
                  </a:lnTo>
                  <a:lnTo>
                    <a:pt x="17" y="18"/>
                  </a:lnTo>
                  <a:lnTo>
                    <a:pt x="22" y="16"/>
                  </a:lnTo>
                  <a:lnTo>
                    <a:pt x="25" y="13"/>
                  </a:lnTo>
                  <a:lnTo>
                    <a:pt x="26" y="10"/>
                  </a:lnTo>
                  <a:lnTo>
                    <a:pt x="25" y="6"/>
                  </a:lnTo>
                  <a:lnTo>
                    <a:pt x="22" y="3"/>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41" name="Freeform 22"/>
            <p:cNvSpPr>
              <a:spLocks/>
            </p:cNvSpPr>
            <p:nvPr/>
          </p:nvSpPr>
          <p:spPr bwMode="auto">
            <a:xfrm>
              <a:off x="1653134" y="2132856"/>
              <a:ext cx="182562" cy="128588"/>
            </a:xfrm>
            <a:custGeom>
              <a:avLst/>
              <a:gdLst>
                <a:gd name="T0" fmla="*/ 57 w 115"/>
                <a:gd name="T1" fmla="*/ 81 h 81"/>
                <a:gd name="T2" fmla="*/ 63 w 115"/>
                <a:gd name="T3" fmla="*/ 81 h 81"/>
                <a:gd name="T4" fmla="*/ 69 w 115"/>
                <a:gd name="T5" fmla="*/ 81 h 81"/>
                <a:gd name="T6" fmla="*/ 74 w 115"/>
                <a:gd name="T7" fmla="*/ 80 h 81"/>
                <a:gd name="T8" fmla="*/ 80 w 115"/>
                <a:gd name="T9" fmla="*/ 78 h 81"/>
                <a:gd name="T10" fmla="*/ 85 w 115"/>
                <a:gd name="T11" fmla="*/ 76 h 81"/>
                <a:gd name="T12" fmla="*/ 90 w 115"/>
                <a:gd name="T13" fmla="*/ 74 h 81"/>
                <a:gd name="T14" fmla="*/ 95 w 115"/>
                <a:gd name="T15" fmla="*/ 72 h 81"/>
                <a:gd name="T16" fmla="*/ 99 w 115"/>
                <a:gd name="T17" fmla="*/ 69 h 81"/>
                <a:gd name="T18" fmla="*/ 106 w 115"/>
                <a:gd name="T19" fmla="*/ 63 h 81"/>
                <a:gd name="T20" fmla="*/ 111 w 115"/>
                <a:gd name="T21" fmla="*/ 56 h 81"/>
                <a:gd name="T22" fmla="*/ 114 w 115"/>
                <a:gd name="T23" fmla="*/ 48 h 81"/>
                <a:gd name="T24" fmla="*/ 115 w 115"/>
                <a:gd name="T25" fmla="*/ 41 h 81"/>
                <a:gd name="T26" fmla="*/ 114 w 115"/>
                <a:gd name="T27" fmla="*/ 32 h 81"/>
                <a:gd name="T28" fmla="*/ 111 w 115"/>
                <a:gd name="T29" fmla="*/ 25 h 81"/>
                <a:gd name="T30" fmla="*/ 106 w 115"/>
                <a:gd name="T31" fmla="*/ 18 h 81"/>
                <a:gd name="T32" fmla="*/ 99 w 115"/>
                <a:gd name="T33" fmla="*/ 12 h 81"/>
                <a:gd name="T34" fmla="*/ 95 w 115"/>
                <a:gd name="T35" fmla="*/ 9 h 81"/>
                <a:gd name="T36" fmla="*/ 90 w 115"/>
                <a:gd name="T37" fmla="*/ 7 h 81"/>
                <a:gd name="T38" fmla="*/ 85 w 115"/>
                <a:gd name="T39" fmla="*/ 5 h 81"/>
                <a:gd name="T40" fmla="*/ 80 w 115"/>
                <a:gd name="T41" fmla="*/ 3 h 81"/>
                <a:gd name="T42" fmla="*/ 74 w 115"/>
                <a:gd name="T43" fmla="*/ 1 h 81"/>
                <a:gd name="T44" fmla="*/ 69 w 115"/>
                <a:gd name="T45" fmla="*/ 0 h 81"/>
                <a:gd name="T46" fmla="*/ 63 w 115"/>
                <a:gd name="T47" fmla="*/ 0 h 81"/>
                <a:gd name="T48" fmla="*/ 57 w 115"/>
                <a:gd name="T49" fmla="*/ 0 h 81"/>
                <a:gd name="T50" fmla="*/ 46 w 115"/>
                <a:gd name="T51" fmla="*/ 0 h 81"/>
                <a:gd name="T52" fmla="*/ 35 w 115"/>
                <a:gd name="T53" fmla="*/ 3 h 81"/>
                <a:gd name="T54" fmla="*/ 25 w 115"/>
                <a:gd name="T55" fmla="*/ 7 h 81"/>
                <a:gd name="T56" fmla="*/ 17 w 115"/>
                <a:gd name="T57" fmla="*/ 12 h 81"/>
                <a:gd name="T58" fmla="*/ 9 w 115"/>
                <a:gd name="T59" fmla="*/ 18 h 81"/>
                <a:gd name="T60" fmla="*/ 4 w 115"/>
                <a:gd name="T61" fmla="*/ 25 h 81"/>
                <a:gd name="T62" fmla="*/ 1 w 115"/>
                <a:gd name="T63" fmla="*/ 32 h 81"/>
                <a:gd name="T64" fmla="*/ 0 w 115"/>
                <a:gd name="T65" fmla="*/ 41 h 81"/>
                <a:gd name="T66" fmla="*/ 0 w 115"/>
                <a:gd name="T67" fmla="*/ 48 h 81"/>
                <a:gd name="T68" fmla="*/ 4 w 115"/>
                <a:gd name="T69" fmla="*/ 56 h 81"/>
                <a:gd name="T70" fmla="*/ 9 w 115"/>
                <a:gd name="T71" fmla="*/ 63 h 81"/>
                <a:gd name="T72" fmla="*/ 16 w 115"/>
                <a:gd name="T73" fmla="*/ 69 h 81"/>
                <a:gd name="T74" fmla="*/ 21 w 115"/>
                <a:gd name="T75" fmla="*/ 72 h 81"/>
                <a:gd name="T76" fmla="*/ 25 w 115"/>
                <a:gd name="T77" fmla="*/ 74 h 81"/>
                <a:gd name="T78" fmla="*/ 30 w 115"/>
                <a:gd name="T79" fmla="*/ 76 h 81"/>
                <a:gd name="T80" fmla="*/ 35 w 115"/>
                <a:gd name="T81" fmla="*/ 78 h 81"/>
                <a:gd name="T82" fmla="*/ 40 w 115"/>
                <a:gd name="T83" fmla="*/ 80 h 81"/>
                <a:gd name="T84" fmla="*/ 46 w 115"/>
                <a:gd name="T85" fmla="*/ 81 h 81"/>
                <a:gd name="T86" fmla="*/ 51 w 115"/>
                <a:gd name="T87" fmla="*/ 81 h 81"/>
                <a:gd name="T88" fmla="*/ 57 w 115"/>
                <a:gd name="T8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57" y="81"/>
                  </a:moveTo>
                  <a:lnTo>
                    <a:pt x="63" y="81"/>
                  </a:lnTo>
                  <a:lnTo>
                    <a:pt x="69" y="81"/>
                  </a:lnTo>
                  <a:lnTo>
                    <a:pt x="74" y="80"/>
                  </a:lnTo>
                  <a:lnTo>
                    <a:pt x="80" y="78"/>
                  </a:lnTo>
                  <a:lnTo>
                    <a:pt x="85" y="76"/>
                  </a:lnTo>
                  <a:lnTo>
                    <a:pt x="90" y="74"/>
                  </a:lnTo>
                  <a:lnTo>
                    <a:pt x="95" y="72"/>
                  </a:lnTo>
                  <a:lnTo>
                    <a:pt x="99" y="69"/>
                  </a:lnTo>
                  <a:lnTo>
                    <a:pt x="106" y="63"/>
                  </a:lnTo>
                  <a:lnTo>
                    <a:pt x="111" y="56"/>
                  </a:lnTo>
                  <a:lnTo>
                    <a:pt x="114" y="48"/>
                  </a:lnTo>
                  <a:lnTo>
                    <a:pt x="115" y="41"/>
                  </a:lnTo>
                  <a:lnTo>
                    <a:pt x="114" y="32"/>
                  </a:lnTo>
                  <a:lnTo>
                    <a:pt x="111" y="25"/>
                  </a:lnTo>
                  <a:lnTo>
                    <a:pt x="106" y="18"/>
                  </a:lnTo>
                  <a:lnTo>
                    <a:pt x="99" y="12"/>
                  </a:lnTo>
                  <a:lnTo>
                    <a:pt x="95" y="9"/>
                  </a:lnTo>
                  <a:lnTo>
                    <a:pt x="90" y="7"/>
                  </a:lnTo>
                  <a:lnTo>
                    <a:pt x="85" y="5"/>
                  </a:lnTo>
                  <a:lnTo>
                    <a:pt x="80" y="3"/>
                  </a:lnTo>
                  <a:lnTo>
                    <a:pt x="74" y="1"/>
                  </a:lnTo>
                  <a:lnTo>
                    <a:pt x="69" y="0"/>
                  </a:lnTo>
                  <a:lnTo>
                    <a:pt x="63" y="0"/>
                  </a:lnTo>
                  <a:lnTo>
                    <a:pt x="57" y="0"/>
                  </a:lnTo>
                  <a:lnTo>
                    <a:pt x="46" y="0"/>
                  </a:lnTo>
                  <a:lnTo>
                    <a:pt x="35" y="3"/>
                  </a:lnTo>
                  <a:lnTo>
                    <a:pt x="25" y="7"/>
                  </a:lnTo>
                  <a:lnTo>
                    <a:pt x="17" y="12"/>
                  </a:lnTo>
                  <a:lnTo>
                    <a:pt x="9" y="18"/>
                  </a:lnTo>
                  <a:lnTo>
                    <a:pt x="4" y="25"/>
                  </a:lnTo>
                  <a:lnTo>
                    <a:pt x="1" y="32"/>
                  </a:lnTo>
                  <a:lnTo>
                    <a:pt x="0" y="41"/>
                  </a:lnTo>
                  <a:lnTo>
                    <a:pt x="0" y="48"/>
                  </a:lnTo>
                  <a:lnTo>
                    <a:pt x="4" y="56"/>
                  </a:lnTo>
                  <a:lnTo>
                    <a:pt x="9" y="63"/>
                  </a:lnTo>
                  <a:lnTo>
                    <a:pt x="16" y="69"/>
                  </a:lnTo>
                  <a:lnTo>
                    <a:pt x="21" y="72"/>
                  </a:lnTo>
                  <a:lnTo>
                    <a:pt x="25" y="74"/>
                  </a:lnTo>
                  <a:lnTo>
                    <a:pt x="30" y="76"/>
                  </a:lnTo>
                  <a:lnTo>
                    <a:pt x="35" y="78"/>
                  </a:lnTo>
                  <a:lnTo>
                    <a:pt x="40" y="80"/>
                  </a:lnTo>
                  <a:lnTo>
                    <a:pt x="46" y="81"/>
                  </a:lnTo>
                  <a:lnTo>
                    <a:pt x="51" y="81"/>
                  </a:lnTo>
                  <a:lnTo>
                    <a:pt x="57"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42" name="Freeform 23"/>
            <p:cNvSpPr>
              <a:spLocks/>
            </p:cNvSpPr>
            <p:nvPr/>
          </p:nvSpPr>
          <p:spPr bwMode="auto">
            <a:xfrm>
              <a:off x="1686472" y="2158256"/>
              <a:ext cx="114300" cy="79375"/>
            </a:xfrm>
            <a:custGeom>
              <a:avLst/>
              <a:gdLst>
                <a:gd name="T0" fmla="*/ 0 w 72"/>
                <a:gd name="T1" fmla="*/ 25 h 50"/>
                <a:gd name="T2" fmla="*/ 1 w 72"/>
                <a:gd name="T3" fmla="*/ 20 h 50"/>
                <a:gd name="T4" fmla="*/ 3 w 72"/>
                <a:gd name="T5" fmla="*/ 15 h 50"/>
                <a:gd name="T6" fmla="*/ 6 w 72"/>
                <a:gd name="T7" fmla="*/ 11 h 50"/>
                <a:gd name="T8" fmla="*/ 11 w 72"/>
                <a:gd name="T9" fmla="*/ 7 h 50"/>
                <a:gd name="T10" fmla="*/ 14 w 72"/>
                <a:gd name="T11" fmla="*/ 6 h 50"/>
                <a:gd name="T12" fmla="*/ 16 w 72"/>
                <a:gd name="T13" fmla="*/ 4 h 50"/>
                <a:gd name="T14" fmla="*/ 19 w 72"/>
                <a:gd name="T15" fmla="*/ 3 h 50"/>
                <a:gd name="T16" fmla="*/ 23 w 72"/>
                <a:gd name="T17" fmla="*/ 2 h 50"/>
                <a:gd name="T18" fmla="*/ 26 w 72"/>
                <a:gd name="T19" fmla="*/ 1 h 50"/>
                <a:gd name="T20" fmla="*/ 29 w 72"/>
                <a:gd name="T21" fmla="*/ 0 h 50"/>
                <a:gd name="T22" fmla="*/ 32 w 72"/>
                <a:gd name="T23" fmla="*/ 0 h 50"/>
                <a:gd name="T24" fmla="*/ 36 w 72"/>
                <a:gd name="T25" fmla="*/ 0 h 50"/>
                <a:gd name="T26" fmla="*/ 40 w 72"/>
                <a:gd name="T27" fmla="*/ 0 h 50"/>
                <a:gd name="T28" fmla="*/ 44 w 72"/>
                <a:gd name="T29" fmla="*/ 0 h 50"/>
                <a:gd name="T30" fmla="*/ 47 w 72"/>
                <a:gd name="T31" fmla="*/ 1 h 50"/>
                <a:gd name="T32" fmla="*/ 50 w 72"/>
                <a:gd name="T33" fmla="*/ 2 h 50"/>
                <a:gd name="T34" fmla="*/ 54 w 72"/>
                <a:gd name="T35" fmla="*/ 3 h 50"/>
                <a:gd name="T36" fmla="*/ 57 w 72"/>
                <a:gd name="T37" fmla="*/ 4 h 50"/>
                <a:gd name="T38" fmla="*/ 59 w 72"/>
                <a:gd name="T39" fmla="*/ 6 h 50"/>
                <a:gd name="T40" fmla="*/ 62 w 72"/>
                <a:gd name="T41" fmla="*/ 7 h 50"/>
                <a:gd name="T42" fmla="*/ 67 w 72"/>
                <a:gd name="T43" fmla="*/ 11 h 50"/>
                <a:gd name="T44" fmla="*/ 70 w 72"/>
                <a:gd name="T45" fmla="*/ 15 h 50"/>
                <a:gd name="T46" fmla="*/ 71 w 72"/>
                <a:gd name="T47" fmla="*/ 20 h 50"/>
                <a:gd name="T48" fmla="*/ 72 w 72"/>
                <a:gd name="T49" fmla="*/ 25 h 50"/>
                <a:gd name="T50" fmla="*/ 71 w 72"/>
                <a:gd name="T51" fmla="*/ 29 h 50"/>
                <a:gd name="T52" fmla="*/ 69 w 72"/>
                <a:gd name="T53" fmla="*/ 34 h 50"/>
                <a:gd name="T54" fmla="*/ 66 w 72"/>
                <a:gd name="T55" fmla="*/ 39 h 50"/>
                <a:gd name="T56" fmla="*/ 62 w 72"/>
                <a:gd name="T57" fmla="*/ 42 h 50"/>
                <a:gd name="T58" fmla="*/ 56 w 72"/>
                <a:gd name="T59" fmla="*/ 45 h 50"/>
                <a:gd name="T60" fmla="*/ 50 w 72"/>
                <a:gd name="T61" fmla="*/ 47 h 50"/>
                <a:gd name="T62" fmla="*/ 44 w 72"/>
                <a:gd name="T63" fmla="*/ 49 h 50"/>
                <a:gd name="T64" fmla="*/ 36 w 72"/>
                <a:gd name="T65" fmla="*/ 50 h 50"/>
                <a:gd name="T66" fmla="*/ 32 w 72"/>
                <a:gd name="T67" fmla="*/ 50 h 50"/>
                <a:gd name="T68" fmla="*/ 29 w 72"/>
                <a:gd name="T69" fmla="*/ 49 h 50"/>
                <a:gd name="T70" fmla="*/ 26 w 72"/>
                <a:gd name="T71" fmla="*/ 48 h 50"/>
                <a:gd name="T72" fmla="*/ 23 w 72"/>
                <a:gd name="T73" fmla="*/ 47 h 50"/>
                <a:gd name="T74" fmla="*/ 19 w 72"/>
                <a:gd name="T75" fmla="*/ 46 h 50"/>
                <a:gd name="T76" fmla="*/ 16 w 72"/>
                <a:gd name="T77" fmla="*/ 45 h 50"/>
                <a:gd name="T78" fmla="*/ 14 w 72"/>
                <a:gd name="T79" fmla="*/ 44 h 50"/>
                <a:gd name="T80" fmla="*/ 11 w 72"/>
                <a:gd name="T81" fmla="*/ 41 h 50"/>
                <a:gd name="T82" fmla="*/ 6 w 72"/>
                <a:gd name="T83" fmla="*/ 38 h 50"/>
                <a:gd name="T84" fmla="*/ 3 w 72"/>
                <a:gd name="T85" fmla="*/ 34 h 50"/>
                <a:gd name="T86" fmla="*/ 1 w 72"/>
                <a:gd name="T87" fmla="*/ 29 h 50"/>
                <a:gd name="T88" fmla="*/ 0 w 72"/>
                <a:gd name="T8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50">
                  <a:moveTo>
                    <a:pt x="0" y="25"/>
                  </a:moveTo>
                  <a:lnTo>
                    <a:pt x="1" y="20"/>
                  </a:lnTo>
                  <a:lnTo>
                    <a:pt x="3" y="15"/>
                  </a:lnTo>
                  <a:lnTo>
                    <a:pt x="6" y="11"/>
                  </a:lnTo>
                  <a:lnTo>
                    <a:pt x="11" y="7"/>
                  </a:lnTo>
                  <a:lnTo>
                    <a:pt x="14" y="6"/>
                  </a:lnTo>
                  <a:lnTo>
                    <a:pt x="16" y="4"/>
                  </a:lnTo>
                  <a:lnTo>
                    <a:pt x="19" y="3"/>
                  </a:lnTo>
                  <a:lnTo>
                    <a:pt x="23" y="2"/>
                  </a:lnTo>
                  <a:lnTo>
                    <a:pt x="26" y="1"/>
                  </a:lnTo>
                  <a:lnTo>
                    <a:pt x="29" y="0"/>
                  </a:lnTo>
                  <a:lnTo>
                    <a:pt x="32" y="0"/>
                  </a:lnTo>
                  <a:lnTo>
                    <a:pt x="36" y="0"/>
                  </a:lnTo>
                  <a:lnTo>
                    <a:pt x="40" y="0"/>
                  </a:lnTo>
                  <a:lnTo>
                    <a:pt x="44" y="0"/>
                  </a:lnTo>
                  <a:lnTo>
                    <a:pt x="47" y="1"/>
                  </a:lnTo>
                  <a:lnTo>
                    <a:pt x="50" y="2"/>
                  </a:lnTo>
                  <a:lnTo>
                    <a:pt x="54" y="3"/>
                  </a:lnTo>
                  <a:lnTo>
                    <a:pt x="57" y="4"/>
                  </a:lnTo>
                  <a:lnTo>
                    <a:pt x="59" y="6"/>
                  </a:lnTo>
                  <a:lnTo>
                    <a:pt x="62" y="7"/>
                  </a:lnTo>
                  <a:lnTo>
                    <a:pt x="67" y="11"/>
                  </a:lnTo>
                  <a:lnTo>
                    <a:pt x="70" y="15"/>
                  </a:lnTo>
                  <a:lnTo>
                    <a:pt x="71" y="20"/>
                  </a:lnTo>
                  <a:lnTo>
                    <a:pt x="72" y="25"/>
                  </a:lnTo>
                  <a:lnTo>
                    <a:pt x="71" y="29"/>
                  </a:lnTo>
                  <a:lnTo>
                    <a:pt x="69" y="34"/>
                  </a:lnTo>
                  <a:lnTo>
                    <a:pt x="66" y="39"/>
                  </a:lnTo>
                  <a:lnTo>
                    <a:pt x="62" y="42"/>
                  </a:lnTo>
                  <a:lnTo>
                    <a:pt x="56" y="45"/>
                  </a:lnTo>
                  <a:lnTo>
                    <a:pt x="50" y="47"/>
                  </a:lnTo>
                  <a:lnTo>
                    <a:pt x="44" y="49"/>
                  </a:lnTo>
                  <a:lnTo>
                    <a:pt x="36" y="50"/>
                  </a:lnTo>
                  <a:lnTo>
                    <a:pt x="32" y="50"/>
                  </a:lnTo>
                  <a:lnTo>
                    <a:pt x="29" y="49"/>
                  </a:lnTo>
                  <a:lnTo>
                    <a:pt x="26" y="48"/>
                  </a:lnTo>
                  <a:lnTo>
                    <a:pt x="23" y="47"/>
                  </a:lnTo>
                  <a:lnTo>
                    <a:pt x="19" y="46"/>
                  </a:lnTo>
                  <a:lnTo>
                    <a:pt x="16" y="45"/>
                  </a:lnTo>
                  <a:lnTo>
                    <a:pt x="14" y="44"/>
                  </a:lnTo>
                  <a:lnTo>
                    <a:pt x="11" y="41"/>
                  </a:lnTo>
                  <a:lnTo>
                    <a:pt x="6" y="38"/>
                  </a:lnTo>
                  <a:lnTo>
                    <a:pt x="3" y="34"/>
                  </a:lnTo>
                  <a:lnTo>
                    <a:pt x="1" y="29"/>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43" name="Freeform 24"/>
            <p:cNvSpPr>
              <a:spLocks/>
            </p:cNvSpPr>
            <p:nvPr/>
          </p:nvSpPr>
          <p:spPr bwMode="auto">
            <a:xfrm>
              <a:off x="1724572" y="2182068"/>
              <a:ext cx="41275" cy="30163"/>
            </a:xfrm>
            <a:custGeom>
              <a:avLst/>
              <a:gdLst>
                <a:gd name="T0" fmla="*/ 12 w 26"/>
                <a:gd name="T1" fmla="*/ 0 h 19"/>
                <a:gd name="T2" fmla="*/ 8 w 26"/>
                <a:gd name="T3" fmla="*/ 1 h 19"/>
                <a:gd name="T4" fmla="*/ 3 w 26"/>
                <a:gd name="T5" fmla="*/ 3 h 19"/>
                <a:gd name="T6" fmla="*/ 0 w 26"/>
                <a:gd name="T7" fmla="*/ 6 h 19"/>
                <a:gd name="T8" fmla="*/ 0 w 26"/>
                <a:gd name="T9" fmla="*/ 10 h 19"/>
                <a:gd name="T10" fmla="*/ 0 w 26"/>
                <a:gd name="T11" fmla="*/ 13 h 19"/>
                <a:gd name="T12" fmla="*/ 3 w 26"/>
                <a:gd name="T13" fmla="*/ 16 h 19"/>
                <a:gd name="T14" fmla="*/ 8 w 26"/>
                <a:gd name="T15" fmla="*/ 18 h 19"/>
                <a:gd name="T16" fmla="*/ 12 w 26"/>
                <a:gd name="T17" fmla="*/ 19 h 19"/>
                <a:gd name="T18" fmla="*/ 17 w 26"/>
                <a:gd name="T19" fmla="*/ 18 h 19"/>
                <a:gd name="T20" fmla="*/ 22 w 26"/>
                <a:gd name="T21" fmla="*/ 16 h 19"/>
                <a:gd name="T22" fmla="*/ 25 w 26"/>
                <a:gd name="T23" fmla="*/ 13 h 19"/>
                <a:gd name="T24" fmla="*/ 26 w 26"/>
                <a:gd name="T25" fmla="*/ 10 h 19"/>
                <a:gd name="T26" fmla="*/ 25 w 26"/>
                <a:gd name="T27" fmla="*/ 6 h 19"/>
                <a:gd name="T28" fmla="*/ 22 w 26"/>
                <a:gd name="T29" fmla="*/ 3 h 19"/>
                <a:gd name="T30" fmla="*/ 17 w 26"/>
                <a:gd name="T31" fmla="*/ 1 h 19"/>
                <a:gd name="T32" fmla="*/ 12 w 2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9">
                  <a:moveTo>
                    <a:pt x="12" y="0"/>
                  </a:moveTo>
                  <a:lnTo>
                    <a:pt x="8" y="1"/>
                  </a:lnTo>
                  <a:lnTo>
                    <a:pt x="3" y="3"/>
                  </a:lnTo>
                  <a:lnTo>
                    <a:pt x="0" y="6"/>
                  </a:lnTo>
                  <a:lnTo>
                    <a:pt x="0" y="10"/>
                  </a:lnTo>
                  <a:lnTo>
                    <a:pt x="0" y="13"/>
                  </a:lnTo>
                  <a:lnTo>
                    <a:pt x="3" y="16"/>
                  </a:lnTo>
                  <a:lnTo>
                    <a:pt x="8" y="18"/>
                  </a:lnTo>
                  <a:lnTo>
                    <a:pt x="12" y="19"/>
                  </a:lnTo>
                  <a:lnTo>
                    <a:pt x="17" y="18"/>
                  </a:lnTo>
                  <a:lnTo>
                    <a:pt x="22" y="16"/>
                  </a:lnTo>
                  <a:lnTo>
                    <a:pt x="25" y="13"/>
                  </a:lnTo>
                  <a:lnTo>
                    <a:pt x="26" y="10"/>
                  </a:lnTo>
                  <a:lnTo>
                    <a:pt x="25" y="6"/>
                  </a:lnTo>
                  <a:lnTo>
                    <a:pt x="22" y="3"/>
                  </a:lnTo>
                  <a:lnTo>
                    <a:pt x="17"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pic>
        <p:nvPicPr>
          <p:cNvPr id="44"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4736" y="5432336"/>
            <a:ext cx="732968" cy="73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39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100000" fill="hold" nodeType="withEffect">
                                  <p:stCondLst>
                                    <p:cond delay="1000"/>
                                  </p:stCondLst>
                                  <p:childTnLst>
                                    <p:animMotion origin="layout" path="M 0.00139 -0.00695 L 0.71927 -0.00348 " pathEditMode="relative" rAng="0" ptsTypes="AA">
                                      <p:cBhvr>
                                        <p:cTn id="6" dur="5000" fill="hold"/>
                                        <p:tgtEl>
                                          <p:spTgt spid="44"/>
                                        </p:tgtEl>
                                        <p:attrNameLst>
                                          <p:attrName>ppt_x</p:attrName>
                                          <p:attrName>ppt_y</p:attrName>
                                        </p:attrNameLst>
                                      </p:cBhvr>
                                      <p:rCtr x="35885"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向右箭號 18"/>
          <p:cNvSpPr/>
          <p:nvPr/>
        </p:nvSpPr>
        <p:spPr>
          <a:xfrm>
            <a:off x="512963" y="5589240"/>
            <a:ext cx="8163493" cy="360040"/>
          </a:xfrm>
          <a:prstGeom prst="stripedRightArrow">
            <a:avLst>
              <a:gd name="adj1" fmla="val 50000"/>
              <a:gd name="adj2" fmla="val 433603"/>
            </a:avLst>
          </a:prstGeom>
          <a:solidFill>
            <a:srgbClr val="D1CAC6">
              <a:alpha val="50196"/>
            </a:srgb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4" name="資料庫圖表 13"/>
          <p:cNvGraphicFramePr/>
          <p:nvPr>
            <p:extLst>
              <p:ext uri="{D42A27DB-BD31-4B8C-83A1-F6EECF244321}">
                <p14:modId xmlns:p14="http://schemas.microsoft.com/office/powerpoint/2010/main" val="2139860268"/>
              </p:ext>
            </p:extLst>
          </p:nvPr>
        </p:nvGraphicFramePr>
        <p:xfrm>
          <a:off x="1725451" y="90990"/>
          <a:ext cx="6096000" cy="5138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fld id="{571DC4DE-A2F2-49A4-8B99-A1B0EFC0B029}" type="slidenum">
              <a:rPr lang="zh-TW" altLang="en-US" smtClean="0"/>
              <a:t>17</a:t>
            </a:fld>
            <a:endParaRPr lang="zh-TW" altLang="en-US"/>
          </a:p>
        </p:txBody>
      </p:sp>
      <p:sp>
        <p:nvSpPr>
          <p:cNvPr id="3" name="文字方塊 2"/>
          <p:cNvSpPr txBox="1"/>
          <p:nvPr/>
        </p:nvSpPr>
        <p:spPr>
          <a:xfrm>
            <a:off x="4932040" y="3413318"/>
            <a:ext cx="1656184" cy="1323439"/>
          </a:xfrm>
          <a:prstGeom prst="rect">
            <a:avLst/>
          </a:prstGeom>
          <a:noFill/>
        </p:spPr>
        <p:txBody>
          <a:bodyPr wrap="square" rtlCol="0">
            <a:spAutoFit/>
          </a:bodyPr>
          <a:lstStyle/>
          <a:p>
            <a:r>
              <a:rPr lang="en-US" altLang="zh-TW" sz="1600" dirty="0" smtClean="0">
                <a:latin typeface="Tahoma" pitchFamily="34" charset="0"/>
                <a:ea typeface="Tahoma" pitchFamily="34" charset="0"/>
                <a:cs typeface="Tahoma" pitchFamily="34" charset="0"/>
              </a:rPr>
              <a:t>Teens will learn safer driving with a </a:t>
            </a:r>
            <a:r>
              <a:rPr lang="en-US" altLang="zh-TW" sz="1600" dirty="0" smtClean="0">
                <a:solidFill>
                  <a:srgbClr val="FF0000"/>
                </a:solidFill>
                <a:latin typeface="Tahoma" pitchFamily="34" charset="0"/>
                <a:ea typeface="Tahoma" pitchFamily="34" charset="0"/>
                <a:cs typeface="Tahoma" pitchFamily="34" charset="0"/>
              </a:rPr>
              <a:t>smartphone advisor</a:t>
            </a:r>
            <a:r>
              <a:rPr lang="en-US" altLang="zh-TW" sz="1600" dirty="0" smtClean="0">
                <a:latin typeface="Tahoma" pitchFamily="34" charset="0"/>
                <a:ea typeface="Tahoma" pitchFamily="34" charset="0"/>
                <a:cs typeface="Tahoma" pitchFamily="34" charset="0"/>
              </a:rPr>
              <a:t>.</a:t>
            </a:r>
            <a:endParaRPr lang="zh-TW" altLang="en-US" sz="1600" dirty="0">
              <a:latin typeface="Tahoma" pitchFamily="34" charset="0"/>
              <a:ea typeface="BatangChe" pitchFamily="49" charset="-127"/>
              <a:cs typeface="Tahoma" pitchFamily="34" charset="0"/>
            </a:endParaRPr>
          </a:p>
        </p:txBody>
      </p:sp>
      <p:sp>
        <p:nvSpPr>
          <p:cNvPr id="5" name="文字方塊 4"/>
          <p:cNvSpPr txBox="1"/>
          <p:nvPr/>
        </p:nvSpPr>
        <p:spPr>
          <a:xfrm>
            <a:off x="2851056" y="3413318"/>
            <a:ext cx="1863824" cy="1815882"/>
          </a:xfrm>
          <a:prstGeom prst="rect">
            <a:avLst/>
          </a:prstGeom>
          <a:noFill/>
        </p:spPr>
        <p:txBody>
          <a:bodyPr wrap="square" rtlCol="0">
            <a:spAutoFit/>
          </a:bodyPr>
          <a:lstStyle/>
          <a:p>
            <a:r>
              <a:rPr lang="en-US" altLang="zh-TW" sz="1600" dirty="0" smtClean="0">
                <a:latin typeface="Tahoma" pitchFamily="34" charset="0"/>
                <a:ea typeface="Tahoma" pitchFamily="34" charset="0"/>
                <a:cs typeface="Tahoma" pitchFamily="34" charset="0"/>
              </a:rPr>
              <a:t>As a </a:t>
            </a:r>
            <a:r>
              <a:rPr lang="en-US" altLang="zh-TW" sz="1600" dirty="0" smtClean="0">
                <a:solidFill>
                  <a:srgbClr val="FF0000"/>
                </a:solidFill>
                <a:latin typeface="Tahoma" pitchFamily="34" charset="0"/>
                <a:ea typeface="Tahoma" pitchFamily="34" charset="0"/>
                <a:cs typeface="Tahoma" pitchFamily="34" charset="0"/>
              </a:rPr>
              <a:t>virtual watchdog</a:t>
            </a:r>
            <a:r>
              <a:rPr lang="en-US" altLang="zh-TW" sz="1600" dirty="0" smtClean="0">
                <a:latin typeface="Tahoma" pitchFamily="34" charset="0"/>
                <a:ea typeface="Tahoma" pitchFamily="34" charset="0"/>
                <a:cs typeface="Tahoma" pitchFamily="34" charset="0"/>
              </a:rPr>
              <a:t>, the smartphone of the future will warm of potentially dangerous situations.</a:t>
            </a:r>
            <a:endParaRPr lang="zh-TW" altLang="en-US" sz="1600" dirty="0">
              <a:latin typeface="Tahoma" pitchFamily="34" charset="0"/>
              <a:ea typeface="BatangChe" pitchFamily="49" charset="-127"/>
              <a:cs typeface="Tahoma" pitchFamily="34" charset="0"/>
            </a:endParaRPr>
          </a:p>
        </p:txBody>
      </p:sp>
      <p:sp>
        <p:nvSpPr>
          <p:cNvPr id="6" name="文字方塊 5"/>
          <p:cNvSpPr txBox="1"/>
          <p:nvPr/>
        </p:nvSpPr>
        <p:spPr>
          <a:xfrm>
            <a:off x="6883504" y="3413318"/>
            <a:ext cx="1648936" cy="1569660"/>
          </a:xfrm>
          <a:prstGeom prst="rect">
            <a:avLst/>
          </a:prstGeom>
          <a:noFill/>
        </p:spPr>
        <p:txBody>
          <a:bodyPr wrap="square" rtlCol="0">
            <a:spAutoFit/>
          </a:bodyPr>
          <a:lstStyle/>
          <a:p>
            <a:r>
              <a:rPr lang="en-US" altLang="zh-TW" sz="1600" dirty="0" smtClean="0">
                <a:latin typeface="Tahoma" pitchFamily="34" charset="0"/>
                <a:ea typeface="Tahoma" pitchFamily="34" charset="0"/>
                <a:cs typeface="Tahoma" pitchFamily="34" charset="0"/>
              </a:rPr>
              <a:t>With a smartphone as an </a:t>
            </a:r>
            <a:r>
              <a:rPr lang="en-US" altLang="zh-TW" sz="1600" dirty="0" smtClean="0">
                <a:solidFill>
                  <a:srgbClr val="FF0000"/>
                </a:solidFill>
                <a:latin typeface="Tahoma" pitchFamily="34" charset="0"/>
                <a:ea typeface="Tahoma" pitchFamily="34" charset="0"/>
                <a:cs typeface="Tahoma" pitchFamily="34" charset="0"/>
              </a:rPr>
              <a:t>assistant</a:t>
            </a:r>
            <a:r>
              <a:rPr lang="en-US" altLang="zh-TW" sz="1600" dirty="0" smtClean="0">
                <a:latin typeface="Tahoma" pitchFamily="34" charset="0"/>
                <a:ea typeface="Tahoma" pitchFamily="34" charset="0"/>
                <a:cs typeface="Tahoma" pitchFamily="34" charset="0"/>
              </a:rPr>
              <a:t>, you’ll never forget another name or face.</a:t>
            </a:r>
            <a:endParaRPr lang="zh-TW" altLang="en-US" sz="1600" dirty="0">
              <a:latin typeface="Tahoma" pitchFamily="34" charset="0"/>
              <a:ea typeface="BatangChe" pitchFamily="49" charset="-127"/>
              <a:cs typeface="Tahoma" pitchFamily="34" charset="0"/>
            </a:endParaRPr>
          </a:p>
        </p:txBody>
      </p:sp>
      <p:sp>
        <p:nvSpPr>
          <p:cNvPr id="9" name="文字方塊 8"/>
          <p:cNvSpPr txBox="1"/>
          <p:nvPr/>
        </p:nvSpPr>
        <p:spPr>
          <a:xfrm>
            <a:off x="683568" y="3413318"/>
            <a:ext cx="1836712" cy="1569660"/>
          </a:xfrm>
          <a:prstGeom prst="rect">
            <a:avLst/>
          </a:prstGeom>
          <a:noFill/>
        </p:spPr>
        <p:txBody>
          <a:bodyPr wrap="square" rtlCol="0">
            <a:spAutoFit/>
          </a:bodyPr>
          <a:lstStyle/>
          <a:p>
            <a:r>
              <a:rPr lang="en-US" altLang="zh-TW" sz="1600" dirty="0" smtClean="0">
                <a:latin typeface="Tahoma" pitchFamily="34" charset="0"/>
                <a:ea typeface="Tahoma" pitchFamily="34" charset="0"/>
                <a:cs typeface="Tahoma" pitchFamily="34" charset="0"/>
              </a:rPr>
              <a:t>As a </a:t>
            </a:r>
            <a:r>
              <a:rPr lang="en-US" altLang="zh-TW" sz="1600" dirty="0" smtClean="0">
                <a:solidFill>
                  <a:srgbClr val="FF0000"/>
                </a:solidFill>
                <a:latin typeface="Tahoma" pitchFamily="34" charset="0"/>
                <a:ea typeface="Tahoma" pitchFamily="34" charset="0"/>
                <a:cs typeface="Tahoma" pitchFamily="34" charset="0"/>
              </a:rPr>
              <a:t>language translator</a:t>
            </a:r>
            <a:r>
              <a:rPr lang="en-US" altLang="zh-TW" sz="1600" dirty="0" smtClean="0">
                <a:latin typeface="Tahoma" pitchFamily="34" charset="0"/>
                <a:ea typeface="Tahoma" pitchFamily="34" charset="0"/>
                <a:cs typeface="Tahoma" pitchFamily="34" charset="0"/>
              </a:rPr>
              <a:t>, the smartphone will be able to handle even sign languages.</a:t>
            </a:r>
            <a:endParaRPr lang="zh-TW" altLang="en-US" sz="1600" dirty="0">
              <a:latin typeface="Tahoma" pitchFamily="34" charset="0"/>
              <a:ea typeface="BatangChe" pitchFamily="49" charset="-127"/>
              <a:cs typeface="Tahoma" pitchFamily="34" charset="0"/>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64" y="1295504"/>
            <a:ext cx="1603388" cy="202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4173" y="1544306"/>
            <a:ext cx="1543811" cy="152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2040" y="1659407"/>
            <a:ext cx="1456779" cy="129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4248" y="1659407"/>
            <a:ext cx="1615393" cy="129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文字方塊 14"/>
          <p:cNvSpPr txBox="1"/>
          <p:nvPr/>
        </p:nvSpPr>
        <p:spPr>
          <a:xfrm>
            <a:off x="5940152" y="188640"/>
            <a:ext cx="2993127" cy="369332"/>
          </a:xfrm>
          <a:prstGeom prst="rect">
            <a:avLst/>
          </a:prstGeom>
          <a:solidFill>
            <a:schemeClr val="accent2">
              <a:lumMod val="40000"/>
              <a:lumOff val="60000"/>
            </a:schemeClr>
          </a:solidFill>
        </p:spPr>
        <p:txBody>
          <a:bodyPr wrap="none" rtlCol="0">
            <a:spAutoFit/>
          </a:bodyPr>
          <a:lstStyle/>
          <a:p>
            <a:r>
              <a:rPr lang="en-US" altLang="zh-TW" dirty="0">
                <a:latin typeface="Verdana" pitchFamily="34" charset="0"/>
                <a:ea typeface="Verdana" pitchFamily="34" charset="0"/>
                <a:cs typeface="Verdana" pitchFamily="34" charset="0"/>
              </a:rPr>
              <a:t>A Lifetime of </a:t>
            </a:r>
            <a:r>
              <a:rPr lang="en-US" altLang="zh-TW" dirty="0" smtClean="0">
                <a:latin typeface="Verdana" pitchFamily="34" charset="0"/>
                <a:ea typeface="Verdana" pitchFamily="34" charset="0"/>
                <a:cs typeface="Verdana" pitchFamily="34" charset="0"/>
              </a:rPr>
              <a:t>Apps</a:t>
            </a:r>
            <a:r>
              <a:rPr lang="zh-TW" altLang="en-US" dirty="0" smtClean="0">
                <a:latin typeface="Verdana" pitchFamily="34" charset="0"/>
                <a:cs typeface="Verdana" pitchFamily="34" charset="0"/>
              </a:rPr>
              <a:t> </a:t>
            </a:r>
            <a:r>
              <a:rPr lang="en-US" altLang="zh-TW" dirty="0" smtClean="0">
                <a:latin typeface="Verdana" pitchFamily="34" charset="0"/>
                <a:ea typeface="Verdana" pitchFamily="34" charset="0"/>
                <a:cs typeface="Verdana" pitchFamily="34" charset="0"/>
              </a:rPr>
              <a:t>(2/4)</a:t>
            </a:r>
            <a:endParaRPr lang="en-US" altLang="zh-TW" dirty="0">
              <a:latin typeface="Verdana" pitchFamily="34" charset="0"/>
              <a:ea typeface="Verdana" pitchFamily="34" charset="0"/>
              <a:cs typeface="Verdana" pitchFamily="34" charset="0"/>
            </a:endParaRPr>
          </a:p>
        </p:txBody>
      </p:sp>
      <p:sp>
        <p:nvSpPr>
          <p:cNvPr id="13" name="矩形 12"/>
          <p:cNvSpPr/>
          <p:nvPr/>
        </p:nvSpPr>
        <p:spPr>
          <a:xfrm>
            <a:off x="1036260" y="5094612"/>
            <a:ext cx="898003"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[4]</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16" name="矩形 15"/>
          <p:cNvSpPr/>
          <p:nvPr/>
        </p:nvSpPr>
        <p:spPr>
          <a:xfrm>
            <a:off x="3022696" y="5094612"/>
            <a:ext cx="898002"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[5]</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17" name="矩形 16"/>
          <p:cNvSpPr/>
          <p:nvPr/>
        </p:nvSpPr>
        <p:spPr>
          <a:xfrm>
            <a:off x="5187560" y="5094612"/>
            <a:ext cx="898003"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[6]</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18" name="矩形 17"/>
          <p:cNvSpPr/>
          <p:nvPr/>
        </p:nvSpPr>
        <p:spPr>
          <a:xfrm>
            <a:off x="7234953" y="5094612"/>
            <a:ext cx="898003"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[7]</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pic>
        <p:nvPicPr>
          <p:cNvPr id="2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4736" y="5432336"/>
            <a:ext cx="732968" cy="73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18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100000" fill="hold" nodeType="withEffect">
                                  <p:stCondLst>
                                    <p:cond delay="1000"/>
                                  </p:stCondLst>
                                  <p:childTnLst>
                                    <p:animMotion origin="layout" path="M 0.00139 -0.00695 L 0.71927 -0.00348 " pathEditMode="relative" rAng="0" ptsTypes="AA">
                                      <p:cBhvr>
                                        <p:cTn id="6" dur="5000" fill="hold"/>
                                        <p:tgtEl>
                                          <p:spTgt spid="20"/>
                                        </p:tgtEl>
                                        <p:attrNameLst>
                                          <p:attrName>ppt_x</p:attrName>
                                          <p:attrName>ppt_y</p:attrName>
                                        </p:attrNameLst>
                                      </p:cBhvr>
                                      <p:rCtr x="35885"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向右箭號 18"/>
          <p:cNvSpPr/>
          <p:nvPr/>
        </p:nvSpPr>
        <p:spPr>
          <a:xfrm>
            <a:off x="512963" y="5589240"/>
            <a:ext cx="8163493" cy="360040"/>
          </a:xfrm>
          <a:prstGeom prst="stripedRightArrow">
            <a:avLst>
              <a:gd name="adj1" fmla="val 50000"/>
              <a:gd name="adj2" fmla="val 433603"/>
            </a:avLst>
          </a:prstGeom>
          <a:solidFill>
            <a:srgbClr val="D1CAC6">
              <a:alpha val="50196"/>
            </a:srgb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094530" y="5089898"/>
            <a:ext cx="898003"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[8]</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16" name="矩形 15"/>
          <p:cNvSpPr/>
          <p:nvPr/>
        </p:nvSpPr>
        <p:spPr>
          <a:xfrm>
            <a:off x="3032434" y="5089898"/>
            <a:ext cx="898003"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[9]</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17" name="矩形 16"/>
          <p:cNvSpPr/>
          <p:nvPr/>
        </p:nvSpPr>
        <p:spPr>
          <a:xfrm>
            <a:off x="4964965" y="5089898"/>
            <a:ext cx="1191352"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[10]</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18" name="矩形 17"/>
          <p:cNvSpPr/>
          <p:nvPr/>
        </p:nvSpPr>
        <p:spPr>
          <a:xfrm>
            <a:off x="7018406" y="5089898"/>
            <a:ext cx="1191352"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[11]</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graphicFrame>
        <p:nvGraphicFramePr>
          <p:cNvPr id="13" name="資料庫圖表 12"/>
          <p:cNvGraphicFramePr/>
          <p:nvPr>
            <p:extLst>
              <p:ext uri="{D42A27DB-BD31-4B8C-83A1-F6EECF244321}">
                <p14:modId xmlns:p14="http://schemas.microsoft.com/office/powerpoint/2010/main" val="1734817739"/>
              </p:ext>
            </p:extLst>
          </p:nvPr>
        </p:nvGraphicFramePr>
        <p:xfrm>
          <a:off x="1694235" y="476672"/>
          <a:ext cx="6096000" cy="5138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fld id="{571DC4DE-A2F2-49A4-8B99-A1B0EFC0B029}" type="slidenum">
              <a:rPr lang="zh-TW" altLang="en-US" smtClean="0"/>
              <a:t>18</a:t>
            </a:fld>
            <a:endParaRPr lang="zh-TW" altLang="en-US"/>
          </a:p>
        </p:txBody>
      </p:sp>
      <p:sp>
        <p:nvSpPr>
          <p:cNvPr id="4" name="文字方塊 3"/>
          <p:cNvSpPr txBox="1"/>
          <p:nvPr/>
        </p:nvSpPr>
        <p:spPr>
          <a:xfrm>
            <a:off x="2622735" y="3399455"/>
            <a:ext cx="1949265" cy="1569660"/>
          </a:xfrm>
          <a:prstGeom prst="rect">
            <a:avLst/>
          </a:prstGeom>
          <a:noFill/>
        </p:spPr>
        <p:txBody>
          <a:bodyPr wrap="square" rtlCol="0">
            <a:spAutoFit/>
          </a:bodyPr>
          <a:lstStyle/>
          <a:p>
            <a:r>
              <a:rPr lang="en-US" altLang="zh-TW" sz="1600" dirty="0" smtClean="0">
                <a:solidFill>
                  <a:srgbClr val="FF0000"/>
                </a:solidFill>
                <a:latin typeface="Tahoma" pitchFamily="34" charset="0"/>
                <a:ea typeface="Tahoma" pitchFamily="34" charset="0"/>
                <a:cs typeface="Tahoma" pitchFamily="34" charset="0"/>
              </a:rPr>
              <a:t>Unfamiliar tasks</a:t>
            </a:r>
            <a:r>
              <a:rPr lang="en-US" altLang="zh-TW" sz="1600" dirty="0" smtClean="0">
                <a:latin typeface="Tahoma" pitchFamily="34" charset="0"/>
                <a:ea typeface="Tahoma" pitchFamily="34" charset="0"/>
                <a:cs typeface="Tahoma" pitchFamily="34" charset="0"/>
              </a:rPr>
              <a:t>, like walking on crutches, will be easier with a smartphone watching.</a:t>
            </a:r>
            <a:endParaRPr lang="zh-TW" altLang="en-US" sz="1600" dirty="0">
              <a:latin typeface="Tahoma" pitchFamily="34" charset="0"/>
              <a:ea typeface="BatangChe" pitchFamily="49" charset="-127"/>
              <a:cs typeface="Tahoma" pitchFamily="34" charset="0"/>
            </a:endParaRPr>
          </a:p>
        </p:txBody>
      </p:sp>
      <p:sp>
        <p:nvSpPr>
          <p:cNvPr id="5" name="文字方塊 4"/>
          <p:cNvSpPr txBox="1"/>
          <p:nvPr/>
        </p:nvSpPr>
        <p:spPr>
          <a:xfrm>
            <a:off x="4788024" y="3399455"/>
            <a:ext cx="1728192" cy="1569660"/>
          </a:xfrm>
          <a:prstGeom prst="rect">
            <a:avLst/>
          </a:prstGeom>
          <a:noFill/>
        </p:spPr>
        <p:txBody>
          <a:bodyPr wrap="square" rtlCol="0">
            <a:spAutoFit/>
          </a:bodyPr>
          <a:lstStyle/>
          <a:p>
            <a:r>
              <a:rPr lang="en-US" altLang="zh-TW" sz="1600" dirty="0" smtClean="0">
                <a:solidFill>
                  <a:srgbClr val="FF0000"/>
                </a:solidFill>
                <a:latin typeface="Tahoma" pitchFamily="34" charset="0"/>
                <a:ea typeface="Tahoma" pitchFamily="34" charset="0"/>
                <a:cs typeface="Tahoma" pitchFamily="34" charset="0"/>
              </a:rPr>
              <a:t>Personalized coaching</a:t>
            </a:r>
            <a:r>
              <a:rPr lang="en-US" altLang="zh-TW" sz="1600" dirty="0" smtClean="0">
                <a:latin typeface="Tahoma" pitchFamily="34" charset="0"/>
                <a:ea typeface="Tahoma" pitchFamily="34" charset="0"/>
                <a:cs typeface="Tahoma" pitchFamily="34" charset="0"/>
              </a:rPr>
              <a:t>, tips, and advice will be handed down from parent to child.</a:t>
            </a:r>
            <a:endParaRPr lang="zh-TW" altLang="en-US" sz="1600" dirty="0">
              <a:latin typeface="Tahoma" pitchFamily="34" charset="0"/>
              <a:ea typeface="BatangChe" pitchFamily="49" charset="-127"/>
              <a:cs typeface="Tahoma" pitchFamily="34" charset="0"/>
            </a:endParaRPr>
          </a:p>
        </p:txBody>
      </p:sp>
      <p:sp>
        <p:nvSpPr>
          <p:cNvPr id="7" name="文字方塊 6"/>
          <p:cNvSpPr txBox="1"/>
          <p:nvPr/>
        </p:nvSpPr>
        <p:spPr>
          <a:xfrm>
            <a:off x="6695728" y="3399455"/>
            <a:ext cx="1836712" cy="2308324"/>
          </a:xfrm>
          <a:prstGeom prst="rect">
            <a:avLst/>
          </a:prstGeom>
          <a:noFill/>
        </p:spPr>
        <p:txBody>
          <a:bodyPr wrap="square" rtlCol="0">
            <a:spAutoFit/>
          </a:bodyPr>
          <a:lstStyle/>
          <a:p>
            <a:r>
              <a:rPr lang="en-US" altLang="zh-TW" sz="1600" dirty="0" smtClean="0">
                <a:latin typeface="Tahoma" pitchFamily="34" charset="0"/>
                <a:ea typeface="Tahoma" pitchFamily="34" charset="0"/>
                <a:cs typeface="Tahoma" pitchFamily="34" charset="0"/>
              </a:rPr>
              <a:t>Drivers will allow their smartphones to monitor their driving and suggest routes that </a:t>
            </a:r>
            <a:r>
              <a:rPr lang="en-US" altLang="zh-TW" sz="1600" dirty="0" smtClean="0">
                <a:solidFill>
                  <a:srgbClr val="FF0000"/>
                </a:solidFill>
                <a:latin typeface="Tahoma" pitchFamily="34" charset="0"/>
                <a:ea typeface="Tahoma" pitchFamily="34" charset="0"/>
                <a:cs typeface="Tahoma" pitchFamily="34" charset="0"/>
              </a:rPr>
              <a:t>match their driving skills or personal preferences</a:t>
            </a:r>
            <a:r>
              <a:rPr lang="en-US" altLang="zh-TW" sz="1600" dirty="0" smtClean="0">
                <a:latin typeface="Tahoma" pitchFamily="34" charset="0"/>
                <a:ea typeface="Tahoma" pitchFamily="34" charset="0"/>
                <a:cs typeface="Tahoma" pitchFamily="34" charset="0"/>
              </a:rPr>
              <a:t>.</a:t>
            </a:r>
            <a:endParaRPr lang="zh-TW" altLang="en-US" sz="1600" dirty="0">
              <a:latin typeface="Tahoma" pitchFamily="34" charset="0"/>
              <a:ea typeface="BatangChe" pitchFamily="49" charset="-127"/>
              <a:cs typeface="Tahoma" pitchFamily="34" charset="0"/>
            </a:endParaRPr>
          </a:p>
        </p:txBody>
      </p:sp>
      <p:sp>
        <p:nvSpPr>
          <p:cNvPr id="8" name="文字方塊 7"/>
          <p:cNvSpPr txBox="1"/>
          <p:nvPr/>
        </p:nvSpPr>
        <p:spPr>
          <a:xfrm>
            <a:off x="647056" y="3388706"/>
            <a:ext cx="1792952" cy="1815882"/>
          </a:xfrm>
          <a:prstGeom prst="rect">
            <a:avLst/>
          </a:prstGeom>
          <a:noFill/>
        </p:spPr>
        <p:txBody>
          <a:bodyPr wrap="square" rtlCol="0">
            <a:spAutoFit/>
          </a:bodyPr>
          <a:lstStyle/>
          <a:p>
            <a:r>
              <a:rPr lang="en-US" altLang="zh-TW" sz="1600" dirty="0" smtClean="0">
                <a:solidFill>
                  <a:srgbClr val="FF0000"/>
                </a:solidFill>
                <a:latin typeface="Tahoma" pitchFamily="34" charset="0"/>
                <a:ea typeface="Tahoma" pitchFamily="34" charset="0"/>
                <a:cs typeface="Tahoma" pitchFamily="34" charset="0"/>
              </a:rPr>
              <a:t>Indoor mapping </a:t>
            </a:r>
            <a:r>
              <a:rPr lang="en-US" altLang="zh-TW" sz="1600" dirty="0" smtClean="0">
                <a:latin typeface="Tahoma" pitchFamily="34" charset="0"/>
                <a:ea typeface="Tahoma" pitchFamily="34" charset="0"/>
                <a:cs typeface="Tahoma" pitchFamily="34" charset="0"/>
              </a:rPr>
              <a:t>of office buildings, malls, universities, and other complexes will be commonplace.</a:t>
            </a:r>
            <a:endParaRPr lang="zh-TW" altLang="en-US" sz="1600" dirty="0">
              <a:latin typeface="Tahoma" pitchFamily="34" charset="0"/>
              <a:ea typeface="BatangChe" pitchFamily="49" charset="-127"/>
              <a:cs typeface="Tahoma" pitchFamily="34" charset="0"/>
            </a:endParaRPr>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7315" y="1538538"/>
            <a:ext cx="1233537" cy="126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024" y="1441848"/>
            <a:ext cx="1545236" cy="145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2735" y="1520651"/>
            <a:ext cx="1717403"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4469" y="1268760"/>
            <a:ext cx="1907291" cy="179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文字方塊 13"/>
          <p:cNvSpPr txBox="1"/>
          <p:nvPr/>
        </p:nvSpPr>
        <p:spPr>
          <a:xfrm>
            <a:off x="5940152" y="188640"/>
            <a:ext cx="2993127" cy="369332"/>
          </a:xfrm>
          <a:prstGeom prst="rect">
            <a:avLst/>
          </a:prstGeom>
          <a:solidFill>
            <a:schemeClr val="accent2">
              <a:lumMod val="40000"/>
              <a:lumOff val="60000"/>
            </a:schemeClr>
          </a:solidFill>
        </p:spPr>
        <p:txBody>
          <a:bodyPr wrap="none" rtlCol="0">
            <a:spAutoFit/>
          </a:bodyPr>
          <a:lstStyle/>
          <a:p>
            <a:r>
              <a:rPr lang="en-US" altLang="zh-TW" dirty="0">
                <a:latin typeface="Verdana" pitchFamily="34" charset="0"/>
                <a:ea typeface="Verdana" pitchFamily="34" charset="0"/>
                <a:cs typeface="Verdana" pitchFamily="34" charset="0"/>
              </a:rPr>
              <a:t>A Lifetime of </a:t>
            </a:r>
            <a:r>
              <a:rPr lang="en-US" altLang="zh-TW" dirty="0" smtClean="0">
                <a:latin typeface="Verdana" pitchFamily="34" charset="0"/>
                <a:ea typeface="Verdana" pitchFamily="34" charset="0"/>
                <a:cs typeface="Verdana" pitchFamily="34" charset="0"/>
              </a:rPr>
              <a:t>Apps</a:t>
            </a:r>
            <a:r>
              <a:rPr lang="zh-TW" altLang="en-US" dirty="0" smtClean="0">
                <a:latin typeface="Verdana" pitchFamily="34" charset="0"/>
                <a:cs typeface="Verdana" pitchFamily="34" charset="0"/>
              </a:rPr>
              <a:t> </a:t>
            </a:r>
            <a:r>
              <a:rPr lang="en-US" altLang="zh-TW" dirty="0" smtClean="0">
                <a:latin typeface="Verdana" pitchFamily="34" charset="0"/>
                <a:ea typeface="Verdana" pitchFamily="34" charset="0"/>
                <a:cs typeface="Verdana" pitchFamily="34" charset="0"/>
              </a:rPr>
              <a:t>(3/4)</a:t>
            </a:r>
            <a:endParaRPr lang="en-US" altLang="zh-TW" dirty="0">
              <a:latin typeface="Verdana" pitchFamily="34" charset="0"/>
              <a:ea typeface="Verdana" pitchFamily="34" charset="0"/>
              <a:cs typeface="Verdana" pitchFamily="34" charset="0"/>
            </a:endParaRPr>
          </a:p>
        </p:txBody>
      </p:sp>
      <p:pic>
        <p:nvPicPr>
          <p:cNvPr id="2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4736" y="5432336"/>
            <a:ext cx="732968" cy="73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100000" fill="hold" nodeType="withEffect">
                                  <p:stCondLst>
                                    <p:cond delay="1000"/>
                                  </p:stCondLst>
                                  <p:childTnLst>
                                    <p:animMotion origin="layout" path="M 0.00139 -0.00695 L 0.71927 -0.00348 " pathEditMode="relative" rAng="0" ptsTypes="AA">
                                      <p:cBhvr>
                                        <p:cTn id="6" dur="5000" fill="hold"/>
                                        <p:tgtEl>
                                          <p:spTgt spid="20"/>
                                        </p:tgtEl>
                                        <p:attrNameLst>
                                          <p:attrName>ppt_x</p:attrName>
                                          <p:attrName>ppt_y</p:attrName>
                                        </p:attrNameLst>
                                      </p:cBhvr>
                                      <p:rCtr x="35885"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向右箭號 19"/>
          <p:cNvSpPr/>
          <p:nvPr/>
        </p:nvSpPr>
        <p:spPr>
          <a:xfrm>
            <a:off x="512963" y="5589240"/>
            <a:ext cx="8163493" cy="360040"/>
          </a:xfrm>
          <a:prstGeom prst="stripedRightArrow">
            <a:avLst>
              <a:gd name="adj1" fmla="val 50000"/>
              <a:gd name="adj2" fmla="val 433603"/>
            </a:avLst>
          </a:prstGeom>
          <a:solidFill>
            <a:srgbClr val="D1CAC6">
              <a:alpha val="50196"/>
            </a:srgb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3" name="資料庫圖表 12"/>
          <p:cNvGraphicFramePr/>
          <p:nvPr>
            <p:extLst>
              <p:ext uri="{D42A27DB-BD31-4B8C-83A1-F6EECF244321}">
                <p14:modId xmlns:p14="http://schemas.microsoft.com/office/powerpoint/2010/main" val="1933668522"/>
              </p:ext>
            </p:extLst>
          </p:nvPr>
        </p:nvGraphicFramePr>
        <p:xfrm>
          <a:off x="1578284" y="90990"/>
          <a:ext cx="6096000" cy="5138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fld id="{571DC4DE-A2F2-49A4-8B99-A1B0EFC0B029}" type="slidenum">
              <a:rPr lang="zh-TW" altLang="en-US" smtClean="0"/>
              <a:t>19</a:t>
            </a:fld>
            <a:endParaRPr lang="zh-TW" altLang="en-US"/>
          </a:p>
        </p:txBody>
      </p:sp>
      <p:sp>
        <p:nvSpPr>
          <p:cNvPr id="4" name="文字方塊 3"/>
          <p:cNvSpPr txBox="1"/>
          <p:nvPr/>
        </p:nvSpPr>
        <p:spPr>
          <a:xfrm>
            <a:off x="2578792" y="3074184"/>
            <a:ext cx="1949265" cy="1569660"/>
          </a:xfrm>
          <a:prstGeom prst="rect">
            <a:avLst/>
          </a:prstGeom>
          <a:noFill/>
        </p:spPr>
        <p:txBody>
          <a:bodyPr wrap="square" rtlCol="0">
            <a:spAutoFit/>
          </a:bodyPr>
          <a:lstStyle/>
          <a:p>
            <a:r>
              <a:rPr lang="en-US" altLang="zh-TW" sz="1600" dirty="0" smtClean="0">
                <a:solidFill>
                  <a:srgbClr val="FF0000"/>
                </a:solidFill>
                <a:latin typeface="Tahoma" pitchFamily="34" charset="0"/>
                <a:ea typeface="Tahoma" pitchFamily="34" charset="0"/>
                <a:cs typeface="Tahoma" pitchFamily="34" charset="0"/>
              </a:rPr>
              <a:t>Health-monitoring apps</a:t>
            </a:r>
            <a:r>
              <a:rPr lang="en-US" altLang="zh-TW" sz="1600" dirty="0" smtClean="0">
                <a:latin typeface="Tahoma" pitchFamily="34" charset="0"/>
                <a:ea typeface="Tahoma" pitchFamily="34" charset="0"/>
                <a:cs typeface="Tahoma" pitchFamily="34" charset="0"/>
              </a:rPr>
              <a:t> will prompt users to test themselves and send the results directly to doctors.</a:t>
            </a:r>
            <a:endParaRPr lang="zh-TW" altLang="en-US" sz="1600" dirty="0">
              <a:latin typeface="Tahoma" pitchFamily="34" charset="0"/>
              <a:ea typeface="BatangChe" pitchFamily="49" charset="-127"/>
              <a:cs typeface="Tahoma" pitchFamily="34" charset="0"/>
            </a:endParaRPr>
          </a:p>
        </p:txBody>
      </p:sp>
      <p:sp>
        <p:nvSpPr>
          <p:cNvPr id="5" name="文字方塊 4"/>
          <p:cNvSpPr txBox="1"/>
          <p:nvPr/>
        </p:nvSpPr>
        <p:spPr>
          <a:xfrm>
            <a:off x="4744081" y="3074184"/>
            <a:ext cx="1728192" cy="1323439"/>
          </a:xfrm>
          <a:prstGeom prst="rect">
            <a:avLst/>
          </a:prstGeom>
          <a:noFill/>
        </p:spPr>
        <p:txBody>
          <a:bodyPr wrap="square" rtlCol="0">
            <a:spAutoFit/>
          </a:bodyPr>
          <a:lstStyle/>
          <a:p>
            <a:r>
              <a:rPr lang="en-US" altLang="zh-TW" sz="1600" dirty="0" smtClean="0">
                <a:latin typeface="Tahoma" pitchFamily="34" charset="0"/>
                <a:ea typeface="Tahoma" pitchFamily="34" charset="0"/>
                <a:cs typeface="Tahoma" pitchFamily="34" charset="0"/>
              </a:rPr>
              <a:t>It will get easier to measure vital signs with </a:t>
            </a:r>
            <a:r>
              <a:rPr lang="en-US" altLang="zh-TW" sz="1600" dirty="0" smtClean="0">
                <a:solidFill>
                  <a:srgbClr val="FF0000"/>
                </a:solidFill>
                <a:latin typeface="Tahoma" pitchFamily="34" charset="0"/>
                <a:ea typeface="Tahoma" pitchFamily="34" charset="0"/>
                <a:cs typeface="Tahoma" pitchFamily="34" charset="0"/>
              </a:rPr>
              <a:t>smartphone attachments</a:t>
            </a:r>
            <a:r>
              <a:rPr lang="en-US" altLang="zh-TW" sz="1600" dirty="0" smtClean="0">
                <a:latin typeface="Tahoma" pitchFamily="34" charset="0"/>
                <a:ea typeface="Tahoma" pitchFamily="34" charset="0"/>
                <a:cs typeface="Tahoma" pitchFamily="34" charset="0"/>
              </a:rPr>
              <a:t>.</a:t>
            </a:r>
            <a:endParaRPr lang="zh-TW" altLang="en-US" sz="1600" dirty="0">
              <a:latin typeface="Tahoma" pitchFamily="34" charset="0"/>
              <a:ea typeface="BatangChe" pitchFamily="49" charset="-127"/>
              <a:cs typeface="Tahoma" pitchFamily="34" charset="0"/>
            </a:endParaRPr>
          </a:p>
        </p:txBody>
      </p:sp>
      <p:sp>
        <p:nvSpPr>
          <p:cNvPr id="6" name="文字方塊 5"/>
          <p:cNvSpPr txBox="1"/>
          <p:nvPr/>
        </p:nvSpPr>
        <p:spPr>
          <a:xfrm>
            <a:off x="6651785" y="3074184"/>
            <a:ext cx="1836712" cy="2062103"/>
          </a:xfrm>
          <a:prstGeom prst="rect">
            <a:avLst/>
          </a:prstGeom>
          <a:noFill/>
        </p:spPr>
        <p:txBody>
          <a:bodyPr wrap="square" rtlCol="0">
            <a:spAutoFit/>
          </a:bodyPr>
          <a:lstStyle/>
          <a:p>
            <a:r>
              <a:rPr lang="en-US" altLang="zh-TW" sz="1600" dirty="0" smtClean="0">
                <a:solidFill>
                  <a:srgbClr val="FF0000"/>
                </a:solidFill>
                <a:latin typeface="Tahoma" pitchFamily="34" charset="0"/>
                <a:ea typeface="Tahoma" pitchFamily="34" charset="0"/>
                <a:cs typeface="Tahoma" pitchFamily="34" charset="0"/>
              </a:rPr>
              <a:t>Advice</a:t>
            </a:r>
            <a:r>
              <a:rPr lang="en-US" altLang="zh-TW" sz="1600" dirty="0" smtClean="0">
                <a:latin typeface="Tahoma" pitchFamily="34" charset="0"/>
                <a:ea typeface="Tahoma" pitchFamily="34" charset="0"/>
                <a:cs typeface="Tahoma" pitchFamily="34" charset="0"/>
              </a:rPr>
              <a:t> will be passed down through generations- and kids will be able to turn to virtual grandparents for advice.</a:t>
            </a:r>
            <a:endParaRPr lang="zh-TW" altLang="en-US" sz="1600" dirty="0">
              <a:latin typeface="Tahoma" pitchFamily="34" charset="0"/>
              <a:ea typeface="BatangChe" pitchFamily="49" charset="-127"/>
              <a:cs typeface="Tahoma" pitchFamily="34" charset="0"/>
            </a:endParaRPr>
          </a:p>
        </p:txBody>
      </p:sp>
      <p:sp>
        <p:nvSpPr>
          <p:cNvPr id="7" name="文字方塊 6"/>
          <p:cNvSpPr txBox="1"/>
          <p:nvPr/>
        </p:nvSpPr>
        <p:spPr>
          <a:xfrm>
            <a:off x="603113" y="3063435"/>
            <a:ext cx="1792952" cy="1569660"/>
          </a:xfrm>
          <a:prstGeom prst="rect">
            <a:avLst/>
          </a:prstGeom>
          <a:noFill/>
        </p:spPr>
        <p:txBody>
          <a:bodyPr wrap="square" rtlCol="0">
            <a:spAutoFit/>
          </a:bodyPr>
          <a:lstStyle/>
          <a:p>
            <a:r>
              <a:rPr lang="en-US" altLang="zh-TW" sz="1600" dirty="0" smtClean="0">
                <a:latin typeface="Tahoma" pitchFamily="34" charset="0"/>
                <a:ea typeface="Tahoma" pitchFamily="34" charset="0"/>
                <a:cs typeface="Tahoma" pitchFamily="34" charset="0"/>
              </a:rPr>
              <a:t>A smartphone-generated </a:t>
            </a:r>
            <a:r>
              <a:rPr lang="en-US" altLang="zh-TW" sz="1600" dirty="0" smtClean="0">
                <a:solidFill>
                  <a:srgbClr val="FF0000"/>
                </a:solidFill>
                <a:latin typeface="Tahoma" pitchFamily="34" charset="0"/>
                <a:ea typeface="Tahoma" pitchFamily="34" charset="0"/>
                <a:cs typeface="Tahoma" pitchFamily="34" charset="0"/>
              </a:rPr>
              <a:t>video record</a:t>
            </a:r>
            <a:r>
              <a:rPr lang="en-US" altLang="zh-TW" sz="1600" dirty="0" smtClean="0">
                <a:latin typeface="Tahoma" pitchFamily="34" charset="0"/>
                <a:ea typeface="Tahoma" pitchFamily="34" charset="0"/>
                <a:cs typeface="Tahoma" pitchFamily="34" charset="0"/>
              </a:rPr>
              <a:t> of the day’s events will help people remember them.</a:t>
            </a:r>
            <a:endParaRPr lang="zh-TW" altLang="en-US" sz="1600" dirty="0">
              <a:latin typeface="Tahoma" pitchFamily="34" charset="0"/>
              <a:ea typeface="BatangChe" pitchFamily="49" charset="-127"/>
              <a:cs typeface="Tahoma" pitchFamily="34" charset="0"/>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495" y="1412776"/>
            <a:ext cx="1828265" cy="148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5816" y="1506281"/>
            <a:ext cx="1296144" cy="129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0305" y="1485005"/>
            <a:ext cx="1488936" cy="133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7860" y="1598266"/>
            <a:ext cx="1404340" cy="110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89190" y="1879173"/>
            <a:ext cx="502890" cy="54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文字方塊 13"/>
          <p:cNvSpPr txBox="1"/>
          <p:nvPr/>
        </p:nvSpPr>
        <p:spPr>
          <a:xfrm>
            <a:off x="5940152" y="188640"/>
            <a:ext cx="2993127" cy="369332"/>
          </a:xfrm>
          <a:prstGeom prst="rect">
            <a:avLst/>
          </a:prstGeom>
          <a:solidFill>
            <a:schemeClr val="accent2">
              <a:lumMod val="40000"/>
              <a:lumOff val="60000"/>
            </a:schemeClr>
          </a:solidFill>
        </p:spPr>
        <p:txBody>
          <a:bodyPr wrap="none" rtlCol="0">
            <a:spAutoFit/>
          </a:bodyPr>
          <a:lstStyle/>
          <a:p>
            <a:r>
              <a:rPr lang="en-US" altLang="zh-TW" dirty="0">
                <a:latin typeface="Verdana" pitchFamily="34" charset="0"/>
                <a:ea typeface="Verdana" pitchFamily="34" charset="0"/>
                <a:cs typeface="Verdana" pitchFamily="34" charset="0"/>
              </a:rPr>
              <a:t>A Lifetime of </a:t>
            </a:r>
            <a:r>
              <a:rPr lang="en-US" altLang="zh-TW" dirty="0" smtClean="0">
                <a:latin typeface="Verdana" pitchFamily="34" charset="0"/>
                <a:ea typeface="Verdana" pitchFamily="34" charset="0"/>
                <a:cs typeface="Verdana" pitchFamily="34" charset="0"/>
              </a:rPr>
              <a:t>Apps</a:t>
            </a:r>
            <a:r>
              <a:rPr lang="zh-TW" altLang="en-US" dirty="0" smtClean="0">
                <a:latin typeface="Verdana" pitchFamily="34" charset="0"/>
                <a:cs typeface="Verdana" pitchFamily="34" charset="0"/>
              </a:rPr>
              <a:t> </a:t>
            </a:r>
            <a:r>
              <a:rPr lang="en-US" altLang="zh-TW" dirty="0" smtClean="0">
                <a:latin typeface="Verdana" pitchFamily="34" charset="0"/>
                <a:ea typeface="Verdana" pitchFamily="34" charset="0"/>
                <a:cs typeface="Verdana" pitchFamily="34" charset="0"/>
              </a:rPr>
              <a:t>(4/4)</a:t>
            </a:r>
            <a:endParaRPr lang="en-US" altLang="zh-TW" dirty="0">
              <a:latin typeface="Verdana" pitchFamily="34" charset="0"/>
              <a:ea typeface="Verdana" pitchFamily="34" charset="0"/>
              <a:cs typeface="Verdana" pitchFamily="34" charset="0"/>
            </a:endParaRPr>
          </a:p>
        </p:txBody>
      </p:sp>
      <p:sp>
        <p:nvSpPr>
          <p:cNvPr id="15" name="矩形 14"/>
          <p:cNvSpPr/>
          <p:nvPr/>
        </p:nvSpPr>
        <p:spPr>
          <a:xfrm>
            <a:off x="742056" y="5089897"/>
            <a:ext cx="1191353"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[12]</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16" name="矩形 15"/>
          <p:cNvSpPr/>
          <p:nvPr/>
        </p:nvSpPr>
        <p:spPr>
          <a:xfrm>
            <a:off x="2957748" y="5089897"/>
            <a:ext cx="1191352"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[13]</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17" name="矩形 16"/>
          <p:cNvSpPr/>
          <p:nvPr/>
        </p:nvSpPr>
        <p:spPr>
          <a:xfrm>
            <a:off x="5012500" y="5089897"/>
            <a:ext cx="1191353"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[14]</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sp>
        <p:nvSpPr>
          <p:cNvPr id="18" name="矩形 17"/>
          <p:cNvSpPr/>
          <p:nvPr/>
        </p:nvSpPr>
        <p:spPr>
          <a:xfrm>
            <a:off x="6974464" y="5089897"/>
            <a:ext cx="1191353"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[15]</a:t>
            </a:r>
            <a:endParaRPr lang="zh-TW" alt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ahoma" pitchFamily="34" charset="0"/>
              <a:cs typeface="Tahoma" pitchFamily="34" charset="0"/>
            </a:endParaRPr>
          </a:p>
        </p:txBody>
      </p:sp>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00465" y="2780929"/>
            <a:ext cx="662165" cy="64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4736" y="5432336"/>
            <a:ext cx="732968" cy="73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39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100000" fill="hold" nodeType="withEffect">
                                  <p:stCondLst>
                                    <p:cond delay="1000"/>
                                  </p:stCondLst>
                                  <p:childTnLst>
                                    <p:animMotion origin="layout" path="M 0.00139 -0.00695 L 0.71927 -0.00348 " pathEditMode="relative" rAng="0" ptsTypes="AA">
                                      <p:cBhvr>
                                        <p:cTn id="6" dur="5000" fill="hold"/>
                                        <p:tgtEl>
                                          <p:spTgt spid="21"/>
                                        </p:tgtEl>
                                        <p:attrNameLst>
                                          <p:attrName>ppt_x</p:attrName>
                                          <p:attrName>ppt_y</p:attrName>
                                        </p:attrNameLst>
                                      </p:cBhvr>
                                      <p:rCtr x="35885"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5"/>
          <p:cNvSpPr>
            <a:spLocks noGrp="1"/>
          </p:cNvSpPr>
          <p:nvPr>
            <p:ph type="body" idx="1"/>
          </p:nvPr>
        </p:nvSpPr>
        <p:spPr/>
        <p:txBody>
          <a:bodyPr/>
          <a:lstStyle/>
          <a:p>
            <a:r>
              <a:rPr lang="en-US" altLang="zh-TW" dirty="0" smtClean="0">
                <a:solidFill>
                  <a:srgbClr val="FF0000"/>
                </a:solidFill>
              </a:rPr>
              <a:t>Wireless marketing offers </a:t>
            </a:r>
            <a:r>
              <a:rPr lang="en-US" altLang="zh-TW" dirty="0">
                <a:solidFill>
                  <a:srgbClr val="FF0000"/>
                </a:solidFill>
              </a:rPr>
              <a:t>direct, personalized, location-based ads and campaigns</a:t>
            </a:r>
            <a:endParaRPr lang="zh-TW" altLang="en-US" dirty="0">
              <a:solidFill>
                <a:srgbClr val="FF0000"/>
              </a:solidFill>
            </a:endParaRP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2</a:t>
            </a:fld>
            <a:endParaRPr lang="zh-TW" altLang="en-US"/>
          </a:p>
        </p:txBody>
      </p:sp>
      <p:sp>
        <p:nvSpPr>
          <p:cNvPr id="5" name="標題 4"/>
          <p:cNvSpPr>
            <a:spLocks noGrp="1"/>
          </p:cNvSpPr>
          <p:nvPr>
            <p:ph type="title"/>
          </p:nvPr>
        </p:nvSpPr>
        <p:spPr/>
        <p:txBody>
          <a:bodyPr>
            <a:normAutofit/>
          </a:bodyPr>
          <a:lstStyle/>
          <a:p>
            <a:r>
              <a:rPr lang="en-US" altLang="zh-TW" dirty="0" smtClean="0"/>
              <a:t>Marketing and Mobile Marketing</a:t>
            </a:r>
            <a:endParaRPr lang="zh-TW" altLang="en-US" dirty="0"/>
          </a:p>
        </p:txBody>
      </p:sp>
    </p:spTree>
    <p:extLst>
      <p:ext uri="{BB962C8B-B14F-4D97-AF65-F5344CB8AC3E}">
        <p14:creationId xmlns:p14="http://schemas.microsoft.com/office/powerpoint/2010/main" val="2623572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十大</a:t>
            </a:r>
            <a:r>
              <a:rPr lang="zh-TW" altLang="en-US" dirty="0"/>
              <a:t>影響</a:t>
            </a:r>
            <a:r>
              <a:rPr lang="en-US" altLang="zh-TW" dirty="0"/>
              <a:t>IT</a:t>
            </a:r>
            <a:r>
              <a:rPr lang="zh-TW" altLang="en-US" dirty="0"/>
              <a:t>產業策略性技術與</a:t>
            </a:r>
            <a:r>
              <a:rPr lang="zh-TW" altLang="en-US" dirty="0" smtClean="0"/>
              <a:t>趨勢</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20</a:t>
            </a:fld>
            <a:endParaRPr lang="zh-TW" altLang="en-US"/>
          </a:p>
        </p:txBody>
      </p:sp>
      <p:sp>
        <p:nvSpPr>
          <p:cNvPr id="4" name="內容版面配置區 3"/>
          <p:cNvSpPr>
            <a:spLocks noGrp="1"/>
          </p:cNvSpPr>
          <p:nvPr>
            <p:ph sz="quarter" idx="1"/>
          </p:nvPr>
        </p:nvSpPr>
        <p:spPr/>
        <p:txBody>
          <a:bodyPr>
            <a:normAutofit lnSpcReduction="10000"/>
          </a:bodyPr>
          <a:lstStyle/>
          <a:p>
            <a:r>
              <a:rPr lang="zh-TW" altLang="en-US" dirty="0"/>
              <a:t>行動裝置</a:t>
            </a:r>
            <a:r>
              <a:rPr lang="zh-TW" altLang="en-US" dirty="0" smtClean="0"/>
              <a:t>戰爭</a:t>
            </a:r>
            <a:endParaRPr lang="en-US" altLang="zh-TW" dirty="0" smtClean="0"/>
          </a:p>
          <a:p>
            <a:r>
              <a:rPr lang="zh-TW" altLang="en-US" dirty="0" smtClean="0"/>
              <a:t>行動</a:t>
            </a:r>
            <a:r>
              <a:rPr lang="zh-TW" altLang="en-US" dirty="0"/>
              <a:t>應用程式與</a:t>
            </a:r>
            <a:r>
              <a:rPr lang="en-US" altLang="zh-TW" dirty="0" smtClean="0"/>
              <a:t>HTML5</a:t>
            </a:r>
          </a:p>
          <a:p>
            <a:r>
              <a:rPr lang="zh-TW" altLang="en-US" dirty="0" smtClean="0"/>
              <a:t>個人雲</a:t>
            </a:r>
            <a:endParaRPr lang="en-US" altLang="zh-TW" dirty="0" smtClean="0"/>
          </a:p>
          <a:p>
            <a:r>
              <a:rPr lang="zh-TW" altLang="en-US" dirty="0" smtClean="0"/>
              <a:t>企業</a:t>
            </a:r>
            <a:r>
              <a:rPr lang="zh-TW" altLang="en-US" dirty="0"/>
              <a:t>軟體</a:t>
            </a:r>
            <a:r>
              <a:rPr lang="zh-TW" altLang="en-US" dirty="0" smtClean="0"/>
              <a:t>商店</a:t>
            </a:r>
            <a:endParaRPr lang="en-US" altLang="zh-TW" dirty="0" smtClean="0"/>
          </a:p>
          <a:p>
            <a:r>
              <a:rPr lang="zh-TW" altLang="en-US" dirty="0" smtClean="0"/>
              <a:t>物</a:t>
            </a:r>
            <a:r>
              <a:rPr lang="zh-TW" altLang="en-US" dirty="0"/>
              <a:t>聯</a:t>
            </a:r>
            <a:r>
              <a:rPr lang="zh-TW" altLang="en-US" dirty="0" smtClean="0"/>
              <a:t>網</a:t>
            </a:r>
            <a:endParaRPr lang="en-US" altLang="zh-TW" dirty="0" smtClean="0"/>
          </a:p>
          <a:p>
            <a:r>
              <a:rPr lang="zh-TW" altLang="en-US" dirty="0" smtClean="0"/>
              <a:t>混合</a:t>
            </a:r>
            <a:r>
              <a:rPr lang="zh-TW" altLang="en-US" dirty="0"/>
              <a:t>式</a:t>
            </a:r>
            <a:r>
              <a:rPr lang="en-US" altLang="zh-TW" dirty="0"/>
              <a:t>IT</a:t>
            </a:r>
            <a:r>
              <a:rPr lang="zh-TW" altLang="en-US" dirty="0"/>
              <a:t>技術與雲端</a:t>
            </a:r>
            <a:r>
              <a:rPr lang="zh-TW" altLang="en-US" dirty="0" smtClean="0"/>
              <a:t>運算</a:t>
            </a:r>
            <a:endParaRPr lang="en-US" altLang="zh-TW" dirty="0" smtClean="0"/>
          </a:p>
          <a:p>
            <a:r>
              <a:rPr lang="zh-TW" altLang="en-US" dirty="0" smtClean="0"/>
              <a:t>策略</a:t>
            </a:r>
            <a:r>
              <a:rPr lang="zh-TW" altLang="en-US" dirty="0"/>
              <a:t>性的巨量</a:t>
            </a:r>
            <a:r>
              <a:rPr lang="zh-TW" altLang="en-US" dirty="0" smtClean="0"/>
              <a:t>資料</a:t>
            </a:r>
            <a:endParaRPr lang="en-US" altLang="zh-TW" dirty="0" smtClean="0"/>
          </a:p>
          <a:p>
            <a:r>
              <a:rPr lang="zh-TW" altLang="en-US" dirty="0" smtClean="0"/>
              <a:t>可行性分析</a:t>
            </a:r>
            <a:endParaRPr lang="en-US" altLang="zh-TW" dirty="0" smtClean="0"/>
          </a:p>
          <a:p>
            <a:r>
              <a:rPr lang="zh-TW" altLang="en-US" dirty="0" smtClean="0"/>
              <a:t>記憶</a:t>
            </a:r>
            <a:r>
              <a:rPr lang="zh-TW" altLang="en-US" dirty="0"/>
              <a:t>體內</a:t>
            </a:r>
            <a:r>
              <a:rPr lang="zh-TW" altLang="en-US" dirty="0" smtClean="0"/>
              <a:t>運算</a:t>
            </a:r>
            <a:endParaRPr lang="en-US" altLang="zh-TW" dirty="0" smtClean="0"/>
          </a:p>
          <a:p>
            <a:r>
              <a:rPr lang="zh-TW" altLang="en-US" dirty="0" smtClean="0"/>
              <a:t>整合</a:t>
            </a:r>
            <a:r>
              <a:rPr lang="zh-TW" altLang="en-US" dirty="0"/>
              <a:t>式的生態系統</a:t>
            </a:r>
          </a:p>
        </p:txBody>
      </p:sp>
      <p:sp>
        <p:nvSpPr>
          <p:cNvPr id="5" name="文字方塊 4"/>
          <p:cNvSpPr txBox="1"/>
          <p:nvPr/>
        </p:nvSpPr>
        <p:spPr>
          <a:xfrm>
            <a:off x="7376792" y="940078"/>
            <a:ext cx="1537600" cy="369332"/>
          </a:xfrm>
          <a:prstGeom prst="rect">
            <a:avLst/>
          </a:prstGeom>
          <a:noFill/>
        </p:spPr>
        <p:txBody>
          <a:bodyPr wrap="none" rtlCol="0">
            <a:spAutoFit/>
          </a:bodyPr>
          <a:lstStyle/>
          <a:p>
            <a:r>
              <a:rPr lang="en-US" altLang="zh-TW" dirty="0" smtClean="0"/>
              <a:t>Gartner 2013</a:t>
            </a:r>
            <a:endParaRPr lang="zh-TW" altLang="en-US" dirty="0"/>
          </a:p>
        </p:txBody>
      </p:sp>
    </p:spTree>
    <p:extLst>
      <p:ext uri="{BB962C8B-B14F-4D97-AF65-F5344CB8AC3E}">
        <p14:creationId xmlns:p14="http://schemas.microsoft.com/office/powerpoint/2010/main" val="690505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Mobile? Mobility? </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21</a:t>
            </a:fld>
            <a:endParaRPr lang="zh-TW" altLang="en-US"/>
          </a:p>
        </p:txBody>
      </p:sp>
      <p:sp>
        <p:nvSpPr>
          <p:cNvPr id="4" name="內容版面配置區 3"/>
          <p:cNvSpPr>
            <a:spLocks noGrp="1"/>
          </p:cNvSpPr>
          <p:nvPr>
            <p:ph sz="quarter" idx="1"/>
          </p:nvPr>
        </p:nvSpPr>
        <p:spPr/>
        <p:txBody>
          <a:bodyPr>
            <a:normAutofit lnSpcReduction="10000"/>
          </a:bodyPr>
          <a:lstStyle/>
          <a:p>
            <a:r>
              <a:rPr lang="en-US" altLang="zh-TW" dirty="0" smtClean="0"/>
              <a:t>Mobile device</a:t>
            </a:r>
          </a:p>
          <a:p>
            <a:r>
              <a:rPr lang="en-US" altLang="zh-TW" dirty="0" smtClean="0"/>
              <a:t>Mobile communications</a:t>
            </a:r>
          </a:p>
          <a:p>
            <a:r>
              <a:rPr lang="en-US" altLang="zh-TW" dirty="0" smtClean="0"/>
              <a:t>Mobile networking</a:t>
            </a:r>
            <a:endParaRPr lang="zh-TW" altLang="en-US" dirty="0" smtClean="0"/>
          </a:p>
          <a:p>
            <a:r>
              <a:rPr lang="en-US" altLang="zh-TW" dirty="0" smtClean="0"/>
              <a:t>Mobile computing</a:t>
            </a:r>
          </a:p>
          <a:p>
            <a:r>
              <a:rPr lang="en-US" altLang="zh-TW" dirty="0" smtClean="0"/>
              <a:t>…</a:t>
            </a:r>
          </a:p>
          <a:p>
            <a:endParaRPr lang="en-US" altLang="zh-TW" dirty="0"/>
          </a:p>
          <a:p>
            <a:r>
              <a:rPr lang="en-US" altLang="zh-TW" dirty="0" smtClean="0"/>
              <a:t>Smart mobility</a:t>
            </a:r>
          </a:p>
          <a:p>
            <a:r>
              <a:rPr lang="en-US" altLang="zh-TW" dirty="0" smtClean="0"/>
              <a:t>Object mobility</a:t>
            </a:r>
          </a:p>
          <a:p>
            <a:r>
              <a:rPr lang="en-US" altLang="zh-TW" dirty="0" smtClean="0"/>
              <a:t>Mobility management</a:t>
            </a:r>
          </a:p>
          <a:p>
            <a:r>
              <a:rPr lang="en-US" altLang="zh-TW" dirty="0" smtClean="0"/>
              <a:t>…</a:t>
            </a:r>
          </a:p>
        </p:txBody>
      </p:sp>
    </p:spTree>
    <p:extLst>
      <p:ext uri="{BB962C8B-B14F-4D97-AF65-F5344CB8AC3E}">
        <p14:creationId xmlns:p14="http://schemas.microsoft.com/office/powerpoint/2010/main" val="858444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Top 10 </a:t>
            </a:r>
            <a:r>
              <a:rPr lang="en-US" altLang="zh-TW" dirty="0" smtClean="0"/>
              <a:t>Cellular Phone Functions (2G, GPRS)</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22</a:t>
            </a:fld>
            <a:endParaRPr lang="zh-TW" altLang="en-US"/>
          </a:p>
        </p:txBody>
      </p:sp>
      <p:sp>
        <p:nvSpPr>
          <p:cNvPr id="4" name="內容版面配置區 3"/>
          <p:cNvSpPr>
            <a:spLocks noGrp="1"/>
          </p:cNvSpPr>
          <p:nvPr>
            <p:ph sz="quarter" idx="1"/>
          </p:nvPr>
        </p:nvSpPr>
        <p:spPr/>
        <p:txBody>
          <a:bodyPr>
            <a:normAutofit lnSpcReduction="10000"/>
          </a:bodyPr>
          <a:lstStyle/>
          <a:p>
            <a:r>
              <a:rPr lang="en-US" altLang="zh-TW" dirty="0" smtClean="0"/>
              <a:t>Voice</a:t>
            </a:r>
          </a:p>
          <a:p>
            <a:r>
              <a:rPr lang="en-US" altLang="zh-TW" dirty="0" smtClean="0"/>
              <a:t>SMS</a:t>
            </a:r>
          </a:p>
          <a:p>
            <a:r>
              <a:rPr lang="en-US" altLang="zh-TW" dirty="0" smtClean="0"/>
              <a:t>Listening Music</a:t>
            </a:r>
          </a:p>
          <a:p>
            <a:r>
              <a:rPr lang="en-US" altLang="zh-TW" dirty="0" smtClean="0"/>
              <a:t>Calculator</a:t>
            </a:r>
          </a:p>
          <a:p>
            <a:r>
              <a:rPr lang="en-US" altLang="zh-TW" dirty="0" smtClean="0"/>
              <a:t>Taking pictures</a:t>
            </a:r>
          </a:p>
          <a:p>
            <a:r>
              <a:rPr lang="en-US" altLang="zh-TW" dirty="0" smtClean="0"/>
              <a:t>Mobile gaming</a:t>
            </a:r>
          </a:p>
          <a:p>
            <a:r>
              <a:rPr lang="en-US" altLang="zh-TW" dirty="0" smtClean="0"/>
              <a:t>Using operator portals</a:t>
            </a:r>
          </a:p>
          <a:p>
            <a:r>
              <a:rPr lang="en-US" altLang="zh-TW" dirty="0" smtClean="0"/>
              <a:t>Mobile search</a:t>
            </a:r>
          </a:p>
          <a:p>
            <a:r>
              <a:rPr lang="en-US" altLang="zh-TW" dirty="0" smtClean="0"/>
              <a:t>Surfing WAP sites</a:t>
            </a:r>
          </a:p>
          <a:p>
            <a:r>
              <a:rPr lang="en-US" altLang="zh-TW" dirty="0"/>
              <a:t>Alert subscriptions</a:t>
            </a:r>
            <a:endParaRPr lang="zh-TW" altLang="en-US" dirty="0"/>
          </a:p>
        </p:txBody>
      </p:sp>
    </p:spTree>
    <p:extLst>
      <p:ext uri="{BB962C8B-B14F-4D97-AF65-F5344CB8AC3E}">
        <p14:creationId xmlns:p14="http://schemas.microsoft.com/office/powerpoint/2010/main" val="925417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Top 10 Essential Smartphone </a:t>
            </a:r>
            <a:r>
              <a:rPr lang="en-US" altLang="zh-TW" dirty="0" smtClean="0"/>
              <a:t>Functions</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23</a:t>
            </a:fld>
            <a:endParaRPr lang="zh-TW" altLang="en-US"/>
          </a:p>
        </p:txBody>
      </p:sp>
      <p:sp>
        <p:nvSpPr>
          <p:cNvPr id="4" name="內容版面配置區 3"/>
          <p:cNvSpPr>
            <a:spLocks noGrp="1"/>
          </p:cNvSpPr>
          <p:nvPr>
            <p:ph sz="quarter" idx="1"/>
          </p:nvPr>
        </p:nvSpPr>
        <p:spPr/>
        <p:txBody>
          <a:bodyPr/>
          <a:lstStyle/>
          <a:p>
            <a:endParaRPr lang="zh-TW" altLang="en-US"/>
          </a:p>
        </p:txBody>
      </p:sp>
      <p:graphicFrame>
        <p:nvGraphicFramePr>
          <p:cNvPr id="5" name="Chart 6"/>
          <p:cNvGraphicFramePr>
            <a:graphicFrameLocks/>
          </p:cNvGraphicFramePr>
          <p:nvPr>
            <p:extLst>
              <p:ext uri="{D42A27DB-BD31-4B8C-83A1-F6EECF244321}">
                <p14:modId xmlns:p14="http://schemas.microsoft.com/office/powerpoint/2010/main" val="1775309596"/>
              </p:ext>
            </p:extLst>
          </p:nvPr>
        </p:nvGraphicFramePr>
        <p:xfrm>
          <a:off x="1115616" y="1412776"/>
          <a:ext cx="7128792" cy="5445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170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Smartphones OS</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24</a:t>
            </a:fld>
            <a:endParaRPr lang="zh-TW" altLang="en-US"/>
          </a:p>
        </p:txBody>
      </p:sp>
      <p:sp>
        <p:nvSpPr>
          <p:cNvPr id="4" name="內容版面配置區 3"/>
          <p:cNvSpPr>
            <a:spLocks noGrp="1"/>
          </p:cNvSpPr>
          <p:nvPr>
            <p:ph sz="quarter" idx="1"/>
          </p:nvPr>
        </p:nvSpPr>
        <p:spPr/>
        <p:txBody>
          <a:bodyPr/>
          <a:lstStyle/>
          <a:p>
            <a:endParaRPr lang="zh-TW" altLang="en-US"/>
          </a:p>
        </p:txBody>
      </p:sp>
      <p:graphicFrame>
        <p:nvGraphicFramePr>
          <p:cNvPr id="5" name="Chart 5"/>
          <p:cNvGraphicFramePr>
            <a:graphicFrameLocks/>
          </p:cNvGraphicFramePr>
          <p:nvPr>
            <p:extLst>
              <p:ext uri="{D42A27DB-BD31-4B8C-83A1-F6EECF244321}">
                <p14:modId xmlns:p14="http://schemas.microsoft.com/office/powerpoint/2010/main" val="1227519038"/>
              </p:ext>
            </p:extLst>
          </p:nvPr>
        </p:nvGraphicFramePr>
        <p:xfrm>
          <a:off x="179512" y="1628800"/>
          <a:ext cx="8784976"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4783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Data </a:t>
            </a:r>
            <a:r>
              <a:rPr lang="en-US" altLang="zh-TW" dirty="0" smtClean="0"/>
              <a:t>Tsunami and Flooding</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25</a:t>
            </a:fld>
            <a:endParaRPr lang="zh-TW" altLang="en-US"/>
          </a:p>
        </p:txBody>
      </p:sp>
      <p:graphicFrame>
        <p:nvGraphicFramePr>
          <p:cNvPr id="5" name="Chart 6"/>
          <p:cNvGraphicFramePr/>
          <p:nvPr>
            <p:extLst>
              <p:ext uri="{D42A27DB-BD31-4B8C-83A1-F6EECF244321}">
                <p14:modId xmlns:p14="http://schemas.microsoft.com/office/powerpoint/2010/main" val="2203181900"/>
              </p:ext>
            </p:extLst>
          </p:nvPr>
        </p:nvGraphicFramePr>
        <p:xfrm>
          <a:off x="971600" y="1569710"/>
          <a:ext cx="7200800" cy="4993352"/>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5"/>
          <p:cNvSpPr txBox="1"/>
          <p:nvPr/>
        </p:nvSpPr>
        <p:spPr>
          <a:xfrm>
            <a:off x="323528" y="1569710"/>
            <a:ext cx="7338869" cy="369332"/>
          </a:xfrm>
          <a:prstGeom prst="rect">
            <a:avLst/>
          </a:prstGeom>
          <a:noFill/>
        </p:spPr>
        <p:txBody>
          <a:bodyPr wrap="none" rtlCol="0">
            <a:spAutoFit/>
          </a:bodyPr>
          <a:lstStyle/>
          <a:p>
            <a:r>
              <a:rPr lang="en-US" altLang="zh-TW" b="1" dirty="0">
                <a:latin typeface="Verdana" pitchFamily="34" charset="0"/>
                <a:ea typeface="新細明體" charset="-120"/>
              </a:rPr>
              <a:t>Data Usage </a:t>
            </a:r>
            <a:r>
              <a:rPr lang="en-US" altLang="zh-TW" b="1" dirty="0" smtClean="0">
                <a:latin typeface="Verdana" pitchFamily="34" charset="0"/>
                <a:ea typeface="新細明體" charset="-120"/>
              </a:rPr>
              <a:t>per user in </a:t>
            </a:r>
            <a:r>
              <a:rPr lang="en-US" altLang="zh-TW" b="1" dirty="0">
                <a:latin typeface="Verdana" pitchFamily="34" charset="0"/>
                <a:ea typeface="新細明體" charset="-120"/>
              </a:rPr>
              <a:t>MB by Mobile Operating </a:t>
            </a:r>
            <a:r>
              <a:rPr lang="en-US" altLang="zh-TW" b="1" dirty="0" smtClean="0">
                <a:latin typeface="Verdana" pitchFamily="34" charset="0"/>
                <a:ea typeface="新細明體" charset="-120"/>
              </a:rPr>
              <a:t>System</a:t>
            </a:r>
            <a:endParaRPr lang="zh-TW" altLang="en-US" dirty="0"/>
          </a:p>
        </p:txBody>
      </p:sp>
    </p:spTree>
    <p:extLst>
      <p:ext uri="{BB962C8B-B14F-4D97-AF65-F5344CB8AC3E}">
        <p14:creationId xmlns:p14="http://schemas.microsoft.com/office/powerpoint/2010/main" val="229963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Mobile Content Usage</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26</a:t>
            </a:fld>
            <a:endParaRPr lang="zh-TW" altLang="en-US"/>
          </a:p>
        </p:txBody>
      </p:sp>
      <p:graphicFrame>
        <p:nvGraphicFramePr>
          <p:cNvPr id="5" name="Chart 3"/>
          <p:cNvGraphicFramePr>
            <a:graphicFrameLocks/>
          </p:cNvGraphicFramePr>
          <p:nvPr>
            <p:extLst>
              <p:ext uri="{D42A27DB-BD31-4B8C-83A1-F6EECF244321}">
                <p14:modId xmlns:p14="http://schemas.microsoft.com/office/powerpoint/2010/main" val="1284653713"/>
              </p:ext>
            </p:extLst>
          </p:nvPr>
        </p:nvGraphicFramePr>
        <p:xfrm>
          <a:off x="539552" y="1124744"/>
          <a:ext cx="7999040" cy="5095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2189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Mobile Marketing Spend</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27</a:t>
            </a:fld>
            <a:endParaRPr lang="zh-TW" altLang="en-US"/>
          </a:p>
        </p:txBody>
      </p:sp>
      <p:sp>
        <p:nvSpPr>
          <p:cNvPr id="5" name="矩形 4"/>
          <p:cNvSpPr/>
          <p:nvPr/>
        </p:nvSpPr>
        <p:spPr>
          <a:xfrm>
            <a:off x="179512" y="1412776"/>
            <a:ext cx="4572000" cy="646331"/>
          </a:xfrm>
          <a:prstGeom prst="rect">
            <a:avLst/>
          </a:prstGeom>
        </p:spPr>
        <p:txBody>
          <a:bodyPr>
            <a:spAutoFit/>
          </a:bodyPr>
          <a:lstStyle/>
          <a:p>
            <a:r>
              <a:rPr lang="en-US" altLang="zh-TW" b="1" dirty="0">
                <a:solidFill>
                  <a:srgbClr val="000000"/>
                </a:solidFill>
                <a:latin typeface="Verdana" pitchFamily="34" charset="0"/>
                <a:ea typeface="新細明體" charset="-120"/>
              </a:rPr>
              <a:t>U.S. Mobile Marketing Spend</a:t>
            </a:r>
            <a:endParaRPr lang="en-US" altLang="zh-TW" b="1" dirty="0">
              <a:latin typeface="Verdana" pitchFamily="34" charset="0"/>
              <a:ea typeface="新細明體" charset="-120"/>
            </a:endParaRPr>
          </a:p>
          <a:p>
            <a:r>
              <a:rPr lang="en-US" altLang="zh-TW" dirty="0">
                <a:latin typeface="Verdana" pitchFamily="34" charset="0"/>
                <a:ea typeface="新細明體" charset="-120"/>
              </a:rPr>
              <a:t>2010 v. 2015, US$ millions</a:t>
            </a:r>
          </a:p>
        </p:txBody>
      </p:sp>
      <p:graphicFrame>
        <p:nvGraphicFramePr>
          <p:cNvPr id="6" name="Chart 5"/>
          <p:cNvGraphicFramePr>
            <a:graphicFrameLocks/>
          </p:cNvGraphicFramePr>
          <p:nvPr>
            <p:extLst>
              <p:ext uri="{D42A27DB-BD31-4B8C-83A1-F6EECF244321}">
                <p14:modId xmlns:p14="http://schemas.microsoft.com/office/powerpoint/2010/main" val="3733435142"/>
              </p:ext>
            </p:extLst>
          </p:nvPr>
        </p:nvGraphicFramePr>
        <p:xfrm>
          <a:off x="1187624" y="1459563"/>
          <a:ext cx="6495256" cy="5098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9663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Mobile Ads</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28</a:t>
            </a:fld>
            <a:endParaRPr lang="zh-TW" altLang="en-US"/>
          </a:p>
        </p:txBody>
      </p:sp>
      <p:sp>
        <p:nvSpPr>
          <p:cNvPr id="5" name="文字方塊 4"/>
          <p:cNvSpPr txBox="1"/>
          <p:nvPr/>
        </p:nvSpPr>
        <p:spPr>
          <a:xfrm>
            <a:off x="179512" y="1414517"/>
            <a:ext cx="5032147" cy="646331"/>
          </a:xfrm>
          <a:prstGeom prst="rect">
            <a:avLst/>
          </a:prstGeom>
          <a:noFill/>
        </p:spPr>
        <p:txBody>
          <a:bodyPr wrap="none" rtlCol="0">
            <a:spAutoFit/>
          </a:bodyPr>
          <a:lstStyle/>
          <a:p>
            <a:r>
              <a:rPr lang="en-US" altLang="zh-TW" b="1" dirty="0">
                <a:latin typeface="Verdana" pitchFamily="34" charset="0"/>
                <a:ea typeface="Verdana" pitchFamily="34" charset="0"/>
                <a:cs typeface="Verdana" pitchFamily="34" charset="0"/>
              </a:rPr>
              <a:t>Local vs. National Ad Spend in Mobile</a:t>
            </a:r>
          </a:p>
          <a:p>
            <a:r>
              <a:rPr lang="en-US" altLang="zh-TW" dirty="0">
                <a:latin typeface="Verdana" pitchFamily="34" charset="0"/>
                <a:ea typeface="Verdana" pitchFamily="34" charset="0"/>
                <a:cs typeface="Verdana" pitchFamily="34" charset="0"/>
              </a:rPr>
              <a:t>2010-2015, US$ </a:t>
            </a:r>
            <a:r>
              <a:rPr lang="en-US" altLang="zh-TW" dirty="0" smtClean="0">
                <a:latin typeface="Verdana" pitchFamily="34" charset="0"/>
                <a:ea typeface="Verdana" pitchFamily="34" charset="0"/>
                <a:cs typeface="Verdana" pitchFamily="34" charset="0"/>
              </a:rPr>
              <a:t>billions</a:t>
            </a:r>
          </a:p>
        </p:txBody>
      </p:sp>
      <p:graphicFrame>
        <p:nvGraphicFramePr>
          <p:cNvPr id="6" name="Chart 6"/>
          <p:cNvGraphicFramePr>
            <a:graphicFrameLocks/>
          </p:cNvGraphicFramePr>
          <p:nvPr>
            <p:extLst>
              <p:ext uri="{D42A27DB-BD31-4B8C-83A1-F6EECF244321}">
                <p14:modId xmlns:p14="http://schemas.microsoft.com/office/powerpoint/2010/main" val="2636803934"/>
              </p:ext>
            </p:extLst>
          </p:nvPr>
        </p:nvGraphicFramePr>
        <p:xfrm>
          <a:off x="827584" y="836712"/>
          <a:ext cx="7435552"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2208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29</a:t>
            </a:fld>
            <a:endParaRPr lang="zh-TW" altLang="en-US"/>
          </a:p>
        </p:txBody>
      </p:sp>
      <p:sp>
        <p:nvSpPr>
          <p:cNvPr id="4" name="標題 3"/>
          <p:cNvSpPr>
            <a:spLocks noGrp="1"/>
          </p:cNvSpPr>
          <p:nvPr>
            <p:ph type="title"/>
          </p:nvPr>
        </p:nvSpPr>
        <p:spPr/>
        <p:txBody>
          <a:bodyPr/>
          <a:lstStyle/>
          <a:p>
            <a:r>
              <a:rPr lang="zh-TW" altLang="en-US" dirty="0" smtClean="0"/>
              <a:t>行銷</a:t>
            </a:r>
            <a:endParaRPr lang="zh-TW" altLang="en-US" dirty="0"/>
          </a:p>
        </p:txBody>
      </p:sp>
    </p:spTree>
    <p:extLst>
      <p:ext uri="{BB962C8B-B14F-4D97-AF65-F5344CB8AC3E}">
        <p14:creationId xmlns:p14="http://schemas.microsoft.com/office/powerpoint/2010/main" val="2446655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body" idx="1"/>
          </p:nvPr>
        </p:nvSpPr>
        <p:spPr/>
        <p:txBody>
          <a:bodyPr/>
          <a:lstStyle/>
          <a:p>
            <a:r>
              <a:rPr lang="en-US" altLang="zh-TW" dirty="0" smtClean="0"/>
              <a:t>1984-2012</a:t>
            </a:r>
            <a:endParaRPr lang="zh-TW" altLang="en-US" dirty="0"/>
          </a:p>
        </p:txBody>
      </p:sp>
      <p:sp>
        <p:nvSpPr>
          <p:cNvPr id="4" name="投影片編號版面配置區 3"/>
          <p:cNvSpPr>
            <a:spLocks noGrp="1"/>
          </p:cNvSpPr>
          <p:nvPr>
            <p:ph type="sldNum" sz="quarter" idx="12"/>
          </p:nvPr>
        </p:nvSpPr>
        <p:spPr/>
        <p:txBody>
          <a:bodyPr/>
          <a:lstStyle/>
          <a:p>
            <a:fld id="{2BD7AD47-3D93-4CC8-AA84-DD3A5EF20844}" type="slidenum">
              <a:rPr lang="zh-TW" altLang="en-US" smtClean="0"/>
              <a:t>3</a:t>
            </a:fld>
            <a:endParaRPr lang="zh-TW" altLang="en-US"/>
          </a:p>
        </p:txBody>
      </p:sp>
      <p:sp>
        <p:nvSpPr>
          <p:cNvPr id="2" name="標題 1"/>
          <p:cNvSpPr>
            <a:spLocks noGrp="1"/>
          </p:cNvSpPr>
          <p:nvPr>
            <p:ph type="title"/>
          </p:nvPr>
        </p:nvSpPr>
        <p:spPr/>
        <p:txBody>
          <a:bodyPr/>
          <a:lstStyle/>
          <a:p>
            <a:r>
              <a:rPr lang="en-US" altLang="zh-TW" dirty="0" smtClean="0"/>
              <a:t>The Evolution of Mobile Phones</a:t>
            </a:r>
            <a:endParaRPr lang="zh-TW" altLang="en-US" dirty="0"/>
          </a:p>
        </p:txBody>
      </p:sp>
      <p:pic>
        <p:nvPicPr>
          <p:cNvPr id="12290" name="Picture 2" descr="http://1.bp.blogspot.com/_IUYlNU10BMY/SjDJTudw9xI/AAAAAAAAR5s/G9f6NuQv6Yg/s400/Evolution-mobile-phone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573016"/>
            <a:ext cx="2736304" cy="233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81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行銷理論</a:t>
            </a:r>
            <a:endParaRPr lang="zh-TW" altLang="en-US" dirty="0"/>
          </a:p>
        </p:txBody>
      </p:sp>
      <p:sp>
        <p:nvSpPr>
          <p:cNvPr id="3" name="內容版面配置區 2"/>
          <p:cNvSpPr>
            <a:spLocks noGrp="1"/>
          </p:cNvSpPr>
          <p:nvPr>
            <p:ph sz="quarter" idx="1"/>
          </p:nvPr>
        </p:nvSpPr>
        <p:spPr/>
        <p:txBody>
          <a:bodyPr/>
          <a:lstStyle/>
          <a:p>
            <a:r>
              <a:rPr lang="zh-TW" altLang="en-US" dirty="0" smtClean="0"/>
              <a:t>最早由尼爾博頓提出</a:t>
            </a:r>
            <a:r>
              <a:rPr lang="zh-TW" altLang="en-US" dirty="0"/>
              <a:t>了行銷組合的</a:t>
            </a:r>
            <a:r>
              <a:rPr lang="zh-TW" altLang="en-US" dirty="0" smtClean="0"/>
              <a:t>概念，麥</a:t>
            </a:r>
            <a:r>
              <a:rPr lang="zh-TW" altLang="en-US" dirty="0"/>
              <a:t>卡錫</a:t>
            </a:r>
            <a:r>
              <a:rPr lang="en-US" altLang="zh-TW" dirty="0"/>
              <a:t>(</a:t>
            </a:r>
            <a:r>
              <a:rPr lang="en-US" altLang="zh-TW" dirty="0" smtClean="0"/>
              <a:t>Jerome</a:t>
            </a:r>
            <a:r>
              <a:rPr lang="zh-TW" altLang="en-US" dirty="0" smtClean="0"/>
              <a:t> </a:t>
            </a:r>
            <a:r>
              <a:rPr lang="en-US" altLang="zh-TW" dirty="0" smtClean="0"/>
              <a:t>McCarthy</a:t>
            </a:r>
            <a:r>
              <a:rPr lang="en-US" altLang="zh-TW" dirty="0"/>
              <a:t>)</a:t>
            </a:r>
            <a:r>
              <a:rPr lang="zh-TW" altLang="en-US" dirty="0"/>
              <a:t>使其更加條理化和清晰</a:t>
            </a:r>
            <a:r>
              <a:rPr lang="zh-TW" altLang="en-US" dirty="0" smtClean="0"/>
              <a:t>化，在</a:t>
            </a:r>
            <a:r>
              <a:rPr lang="en-US" altLang="zh-TW" dirty="0"/>
              <a:t>1960</a:t>
            </a:r>
            <a:r>
              <a:rPr lang="zh-TW" altLang="en-US" dirty="0"/>
              <a:t>年出版的</a:t>
            </a:r>
            <a:r>
              <a:rPr lang="en-US" altLang="zh-TW" dirty="0"/>
              <a:t>《</a:t>
            </a:r>
            <a:r>
              <a:rPr lang="zh-TW" altLang="en-US" dirty="0"/>
              <a:t>基礎市場行銷</a:t>
            </a:r>
            <a:r>
              <a:rPr lang="en-US" altLang="zh-TW" dirty="0"/>
              <a:t>:</a:t>
            </a:r>
            <a:r>
              <a:rPr lang="zh-TW" altLang="en-US" dirty="0"/>
              <a:t>管理方法</a:t>
            </a:r>
            <a:r>
              <a:rPr lang="en-US" altLang="zh-TW" dirty="0"/>
              <a:t>》</a:t>
            </a:r>
            <a:r>
              <a:rPr lang="zh-TW" altLang="en-US" dirty="0"/>
              <a:t>一書</a:t>
            </a:r>
            <a:r>
              <a:rPr lang="zh-TW" altLang="en-US" dirty="0" smtClean="0"/>
              <a:t>中提出</a:t>
            </a:r>
            <a:r>
              <a:rPr lang="zh-TW" altLang="en-US" dirty="0"/>
              <a:t>了行銷組合的</a:t>
            </a:r>
            <a:r>
              <a:rPr lang="en-US" altLang="zh-TW" dirty="0"/>
              <a:t>4P</a:t>
            </a:r>
            <a:r>
              <a:rPr lang="zh-TW" altLang="en-US" dirty="0"/>
              <a:t>因素。</a:t>
            </a:r>
            <a:endParaRPr lang="en-US" altLang="zh-TW" dirty="0" smtClean="0"/>
          </a:p>
          <a:p>
            <a:r>
              <a:rPr lang="zh-TW" altLang="en-US" dirty="0"/>
              <a:t>行銷</a:t>
            </a:r>
            <a:r>
              <a:rPr lang="en-US" altLang="zh-TW" dirty="0"/>
              <a:t>4P</a:t>
            </a:r>
            <a:r>
              <a:rPr lang="zh-TW" altLang="en-US" dirty="0" smtClean="0"/>
              <a:t>理論</a:t>
            </a:r>
            <a:endParaRPr lang="en-US" altLang="zh-TW" dirty="0" smtClean="0"/>
          </a:p>
          <a:p>
            <a:pPr lvl="1"/>
            <a:r>
              <a:rPr lang="zh-TW" altLang="en-US" dirty="0" smtClean="0"/>
              <a:t>產品</a:t>
            </a:r>
            <a:r>
              <a:rPr lang="zh-TW" altLang="en-US" dirty="0"/>
              <a:t>（</a:t>
            </a:r>
            <a:r>
              <a:rPr lang="en-US" altLang="zh-TW" dirty="0"/>
              <a:t>Product</a:t>
            </a:r>
            <a:r>
              <a:rPr lang="zh-TW" altLang="en-US" dirty="0" smtClean="0"/>
              <a:t>）</a:t>
            </a:r>
            <a:endParaRPr lang="en-US" altLang="zh-TW" dirty="0" smtClean="0"/>
          </a:p>
          <a:p>
            <a:pPr lvl="1"/>
            <a:r>
              <a:rPr lang="zh-TW" altLang="en-US" dirty="0" smtClean="0"/>
              <a:t>管道</a:t>
            </a:r>
            <a:r>
              <a:rPr lang="zh-TW" altLang="en-US" dirty="0"/>
              <a:t>（</a:t>
            </a:r>
            <a:r>
              <a:rPr lang="en-US" altLang="zh-TW" dirty="0"/>
              <a:t>Place</a:t>
            </a:r>
            <a:r>
              <a:rPr lang="zh-TW" altLang="en-US" dirty="0" smtClean="0"/>
              <a:t>）</a:t>
            </a:r>
            <a:endParaRPr lang="en-US" altLang="zh-TW" dirty="0" smtClean="0"/>
          </a:p>
          <a:p>
            <a:pPr lvl="1"/>
            <a:r>
              <a:rPr lang="zh-TW" altLang="en-US" dirty="0" smtClean="0"/>
              <a:t>價格</a:t>
            </a:r>
            <a:r>
              <a:rPr lang="zh-TW" altLang="en-US" dirty="0"/>
              <a:t>（</a:t>
            </a:r>
            <a:r>
              <a:rPr lang="en-US" altLang="zh-TW" dirty="0"/>
              <a:t>Price</a:t>
            </a:r>
            <a:r>
              <a:rPr lang="zh-TW" altLang="en-US" dirty="0" smtClean="0"/>
              <a:t>）</a:t>
            </a:r>
            <a:endParaRPr lang="en-US" altLang="zh-TW" dirty="0" smtClean="0"/>
          </a:p>
          <a:p>
            <a:pPr lvl="1"/>
            <a:r>
              <a:rPr lang="zh-TW" altLang="en-US" dirty="0" smtClean="0"/>
              <a:t>促銷</a:t>
            </a:r>
            <a:r>
              <a:rPr lang="zh-TW" altLang="en-US" dirty="0"/>
              <a:t>（</a:t>
            </a:r>
            <a:r>
              <a:rPr lang="en-US" altLang="zh-TW" dirty="0"/>
              <a:t>Promotion</a:t>
            </a:r>
            <a:r>
              <a:rPr lang="zh-TW" altLang="en-US" dirty="0" smtClean="0"/>
              <a:t>）</a:t>
            </a:r>
            <a:endParaRPr lang="en-US" altLang="zh-TW" dirty="0" smtClean="0"/>
          </a:p>
        </p:txBody>
      </p:sp>
      <p:sp>
        <p:nvSpPr>
          <p:cNvPr id="5" name="投影片編號版面配置區 4"/>
          <p:cNvSpPr>
            <a:spLocks noGrp="1"/>
          </p:cNvSpPr>
          <p:nvPr>
            <p:ph type="sldNum" sz="quarter" idx="12"/>
          </p:nvPr>
        </p:nvSpPr>
        <p:spPr/>
        <p:txBody>
          <a:bodyPr/>
          <a:lstStyle/>
          <a:p>
            <a:fld id="{571DC4DE-A2F2-49A4-8B99-A1B0EFC0B029}" type="slidenum">
              <a:rPr lang="zh-TW" altLang="en-US" smtClean="0"/>
              <a:t>30</a:t>
            </a:fld>
            <a:endParaRPr lang="zh-TW" altLang="en-US"/>
          </a:p>
        </p:txBody>
      </p:sp>
    </p:spTree>
    <p:extLst>
      <p:ext uri="{BB962C8B-B14F-4D97-AF65-F5344CB8AC3E}">
        <p14:creationId xmlns:p14="http://schemas.microsoft.com/office/powerpoint/2010/main" val="851526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行銷模型</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31</a:t>
            </a:fld>
            <a:endParaRPr lang="zh-TW" altLang="en-US"/>
          </a:p>
        </p:txBody>
      </p:sp>
      <p:sp>
        <p:nvSpPr>
          <p:cNvPr id="4" name="內容版面配置區 3"/>
          <p:cNvSpPr>
            <a:spLocks noGrp="1"/>
          </p:cNvSpPr>
          <p:nvPr>
            <p:ph sz="quarter" idx="1"/>
          </p:nvPr>
        </p:nvSpPr>
        <p:spPr/>
        <p:txBody>
          <a:bodyPr/>
          <a:lstStyle/>
          <a:p>
            <a:r>
              <a:rPr lang="en-US" altLang="zh-TW" dirty="0" smtClean="0"/>
              <a:t>4P</a:t>
            </a:r>
            <a:r>
              <a:rPr lang="zh-TW" altLang="en-US" dirty="0" smtClean="0"/>
              <a:t>理論的魅力在於它為企業思考行銷活動提供了四種容易記憶的分類方式。這一理論在較基本的層面上是有用的，但是對於情況複雜的現代行銷管理，</a:t>
            </a:r>
            <a:r>
              <a:rPr lang="en-US" altLang="zh-TW" dirty="0" smtClean="0"/>
              <a:t>4P</a:t>
            </a:r>
            <a:r>
              <a:rPr lang="zh-TW" altLang="en-US" dirty="0" smtClean="0"/>
              <a:t>理論的作用就相對不足。</a:t>
            </a:r>
          </a:p>
          <a:p>
            <a:r>
              <a:rPr lang="en-US" altLang="zh-TW" dirty="0" smtClean="0"/>
              <a:t>90</a:t>
            </a:r>
            <a:r>
              <a:rPr lang="zh-TW" altLang="en-US" dirty="0"/>
              <a:t>年代，</a:t>
            </a:r>
            <a:r>
              <a:rPr lang="en-US" altLang="zh-TW" dirty="0"/>
              <a:t>Booms </a:t>
            </a:r>
            <a:r>
              <a:rPr lang="zh-TW" altLang="en-US" dirty="0"/>
              <a:t>和</a:t>
            </a:r>
            <a:r>
              <a:rPr lang="en-US" altLang="zh-TW" dirty="0" err="1"/>
              <a:t>Bitner</a:t>
            </a:r>
            <a:r>
              <a:rPr lang="zh-TW" altLang="en-US" dirty="0"/>
              <a:t>在</a:t>
            </a:r>
            <a:r>
              <a:rPr lang="en-US" altLang="zh-TW" dirty="0"/>
              <a:t>4P</a:t>
            </a:r>
            <a:r>
              <a:rPr lang="zh-TW" altLang="en-US" dirty="0"/>
              <a:t>的基礎上發展了</a:t>
            </a:r>
            <a:r>
              <a:rPr lang="en-US" altLang="zh-TW" dirty="0"/>
              <a:t>7P</a:t>
            </a:r>
            <a:r>
              <a:rPr lang="zh-TW" altLang="en-US" dirty="0"/>
              <a:t>模型，</a:t>
            </a:r>
            <a:r>
              <a:rPr lang="zh-TW" altLang="en-US" dirty="0" smtClean="0"/>
              <a:t>使其更</a:t>
            </a:r>
            <a:r>
              <a:rPr lang="zh-TW" altLang="en-US" dirty="0"/>
              <a:t>適用服務業和知識密集型產業，增加的</a:t>
            </a:r>
            <a:r>
              <a:rPr lang="en-US" altLang="zh-TW" dirty="0"/>
              <a:t>3P</a:t>
            </a:r>
            <a:r>
              <a:rPr lang="zh-TW" altLang="en-US" dirty="0"/>
              <a:t>是：人員（</a:t>
            </a:r>
            <a:r>
              <a:rPr lang="en-US" altLang="zh-TW" dirty="0"/>
              <a:t>People</a:t>
            </a:r>
            <a:r>
              <a:rPr lang="zh-TW" altLang="en-US" dirty="0"/>
              <a:t>）、過程（</a:t>
            </a:r>
            <a:r>
              <a:rPr lang="en-US" altLang="zh-TW" dirty="0"/>
              <a:t>Process</a:t>
            </a:r>
            <a:r>
              <a:rPr lang="zh-TW" altLang="en-US" dirty="0"/>
              <a:t>）、物證（</a:t>
            </a:r>
            <a:r>
              <a:rPr lang="en-US" altLang="zh-TW" dirty="0"/>
              <a:t>Physical </a:t>
            </a:r>
            <a:r>
              <a:rPr lang="en-US" altLang="zh-TW" dirty="0" smtClean="0"/>
              <a:t>Evidence</a:t>
            </a:r>
            <a:r>
              <a:rPr lang="zh-TW" altLang="en-US" dirty="0" smtClean="0"/>
              <a:t>）。</a:t>
            </a:r>
            <a:endParaRPr lang="en-US" altLang="zh-TW" dirty="0" smtClean="0"/>
          </a:p>
        </p:txBody>
      </p:sp>
    </p:spTree>
    <p:extLst>
      <p:ext uri="{BB962C8B-B14F-4D97-AF65-F5344CB8AC3E}">
        <p14:creationId xmlns:p14="http://schemas.microsoft.com/office/powerpoint/2010/main" val="580694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行銷</a:t>
            </a:r>
            <a:r>
              <a:rPr lang="en-US" altLang="zh-TW" dirty="0" smtClean="0"/>
              <a:t>4C</a:t>
            </a:r>
            <a:r>
              <a:rPr lang="zh-TW" altLang="en-US" dirty="0" smtClean="0"/>
              <a:t>理論 </a:t>
            </a:r>
            <a:r>
              <a:rPr lang="en-US" altLang="zh-TW" dirty="0" smtClean="0"/>
              <a:t>(1/3)</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32</a:t>
            </a:fld>
            <a:endParaRPr lang="zh-TW" altLang="en-US"/>
          </a:p>
        </p:txBody>
      </p:sp>
      <p:sp>
        <p:nvSpPr>
          <p:cNvPr id="4" name="內容版面配置區 3"/>
          <p:cNvSpPr>
            <a:spLocks noGrp="1"/>
          </p:cNvSpPr>
          <p:nvPr>
            <p:ph sz="quarter" idx="1"/>
          </p:nvPr>
        </p:nvSpPr>
        <p:spPr/>
        <p:txBody>
          <a:bodyPr>
            <a:normAutofit/>
          </a:bodyPr>
          <a:lstStyle/>
          <a:p>
            <a:r>
              <a:rPr lang="en-US" altLang="zh-TW" dirty="0"/>
              <a:t>1990</a:t>
            </a:r>
            <a:r>
              <a:rPr lang="zh-TW" altLang="en-US" dirty="0"/>
              <a:t>年，羅伯</a:t>
            </a:r>
            <a:r>
              <a:rPr lang="zh-TW" altLang="en-US" dirty="0" smtClean="0"/>
              <a:t>特勞</a:t>
            </a:r>
            <a:r>
              <a:rPr lang="zh-TW" altLang="en-US" dirty="0"/>
              <a:t>特朋提出了</a:t>
            </a:r>
            <a:r>
              <a:rPr lang="en-US" altLang="zh-TW" dirty="0"/>
              <a:t>4C</a:t>
            </a:r>
            <a:r>
              <a:rPr lang="zh-TW" altLang="en-US" dirty="0"/>
              <a:t>理論</a:t>
            </a:r>
            <a:r>
              <a:rPr lang="zh-TW" altLang="en-US" dirty="0" smtClean="0"/>
              <a:t>，也別於</a:t>
            </a:r>
            <a:r>
              <a:rPr lang="en-US" altLang="zh-TW" dirty="0" smtClean="0"/>
              <a:t>4P</a:t>
            </a:r>
            <a:r>
              <a:rPr lang="zh-TW" altLang="en-US" dirty="0" smtClean="0"/>
              <a:t>理論戰</a:t>
            </a:r>
            <a:r>
              <a:rPr lang="zh-TW" altLang="en-US" dirty="0"/>
              <a:t>，他認為在行銷時需持有的理念應</a:t>
            </a:r>
            <a:r>
              <a:rPr lang="zh-TW" altLang="en-US" dirty="0" smtClean="0"/>
              <a:t>是</a:t>
            </a:r>
            <a:endParaRPr lang="en-US" altLang="zh-TW" dirty="0" smtClean="0"/>
          </a:p>
          <a:p>
            <a:pPr lvl="1"/>
            <a:r>
              <a:rPr lang="zh-TW" altLang="en-US" dirty="0" smtClean="0"/>
              <a:t>“請</a:t>
            </a:r>
            <a:r>
              <a:rPr lang="zh-TW" altLang="en-US" dirty="0"/>
              <a:t>注意消費者”而不是傳統的“消費者請注意</a:t>
            </a:r>
            <a:r>
              <a:rPr lang="zh-TW" altLang="en-US" dirty="0" smtClean="0"/>
              <a:t>”</a:t>
            </a:r>
            <a:endParaRPr lang="en-US" altLang="zh-TW" dirty="0" smtClean="0"/>
          </a:p>
          <a:p>
            <a:r>
              <a:rPr lang="en-US" altLang="zh-TW" dirty="0" smtClean="0"/>
              <a:t>4C</a:t>
            </a:r>
          </a:p>
          <a:p>
            <a:pPr lvl="1"/>
            <a:r>
              <a:rPr lang="zh-TW" altLang="en-US" dirty="0" smtClean="0"/>
              <a:t>消費者需求與慾望（</a:t>
            </a:r>
            <a:r>
              <a:rPr lang="en-US" altLang="zh-TW" dirty="0"/>
              <a:t>Consumer </a:t>
            </a:r>
            <a:r>
              <a:rPr lang="en-US" altLang="zh-TW" dirty="0" smtClean="0"/>
              <a:t>Needs and Wants)</a:t>
            </a:r>
          </a:p>
          <a:p>
            <a:pPr lvl="2"/>
            <a:r>
              <a:rPr lang="zh-TW" altLang="en-US" dirty="0" smtClean="0"/>
              <a:t>消費者</a:t>
            </a:r>
            <a:r>
              <a:rPr lang="zh-TW" altLang="en-US" dirty="0"/>
              <a:t>需求與</a:t>
            </a:r>
            <a:r>
              <a:rPr lang="zh-TW" altLang="en-US" dirty="0" smtClean="0"/>
              <a:t>慾望（</a:t>
            </a:r>
            <a:r>
              <a:rPr lang="en-US" altLang="zh-TW" dirty="0"/>
              <a:t>Consumer </a:t>
            </a:r>
            <a:r>
              <a:rPr lang="en-US" altLang="zh-TW" dirty="0" smtClean="0"/>
              <a:t>Needs and Wants</a:t>
            </a:r>
            <a:r>
              <a:rPr lang="zh-TW" altLang="en-US" dirty="0" smtClean="0"/>
              <a:t>），</a:t>
            </a:r>
            <a:r>
              <a:rPr lang="zh-TW" altLang="en-US" dirty="0"/>
              <a:t>把產品先擱到一邊</a:t>
            </a:r>
            <a:r>
              <a:rPr lang="zh-TW" altLang="en-US" dirty="0" smtClean="0"/>
              <a:t>，思考消費者的價值，</a:t>
            </a:r>
            <a:r>
              <a:rPr lang="zh-TW" altLang="en-US" dirty="0"/>
              <a:t>不要再賣你能製造的產品，而要賣某人確定想要買的產品</a:t>
            </a:r>
            <a:endParaRPr lang="en-US" altLang="zh-TW" dirty="0"/>
          </a:p>
          <a:p>
            <a:pPr lvl="1"/>
            <a:r>
              <a:rPr lang="zh-TW" altLang="en-US" dirty="0" smtClean="0"/>
              <a:t>消費者</a:t>
            </a:r>
            <a:r>
              <a:rPr lang="zh-TW" altLang="en-US" dirty="0"/>
              <a:t>願意付出的成本（</a:t>
            </a:r>
            <a:r>
              <a:rPr lang="en-US" altLang="zh-TW" dirty="0"/>
              <a:t>Cost</a:t>
            </a:r>
            <a:r>
              <a:rPr lang="en-US" altLang="zh-TW" dirty="0" smtClean="0"/>
              <a:t>)</a:t>
            </a:r>
          </a:p>
          <a:p>
            <a:pPr lvl="2"/>
            <a:r>
              <a:rPr lang="zh-TW" altLang="en-US" dirty="0"/>
              <a:t>消費者願意付出的成本（</a:t>
            </a:r>
            <a:r>
              <a:rPr lang="en-US" altLang="zh-TW" dirty="0"/>
              <a:t>Cost</a:t>
            </a:r>
            <a:r>
              <a:rPr lang="zh-TW" altLang="en-US" dirty="0"/>
              <a:t>），暫時忘掉定價策略，趕快去瞭解消費者要滿足其需要與欲求所必須付出的</a:t>
            </a:r>
            <a:r>
              <a:rPr lang="zh-TW" altLang="en-US" dirty="0" smtClean="0"/>
              <a:t>成本</a:t>
            </a:r>
            <a:endParaRPr lang="en-US" altLang="zh-TW" dirty="0"/>
          </a:p>
        </p:txBody>
      </p:sp>
    </p:spTree>
    <p:extLst>
      <p:ext uri="{BB962C8B-B14F-4D97-AF65-F5344CB8AC3E}">
        <p14:creationId xmlns:p14="http://schemas.microsoft.com/office/powerpoint/2010/main" val="424493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a:t>
            </a:r>
            <a:r>
              <a:rPr lang="en-US" altLang="zh-TW" dirty="0"/>
              <a:t>4C</a:t>
            </a:r>
            <a:r>
              <a:rPr lang="zh-TW" altLang="en-US" dirty="0"/>
              <a:t>理論 </a:t>
            </a:r>
            <a:r>
              <a:rPr lang="en-US" altLang="zh-TW" dirty="0" smtClean="0"/>
              <a:t>(2/3)</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33</a:t>
            </a:fld>
            <a:endParaRPr lang="zh-TW" altLang="en-US"/>
          </a:p>
        </p:txBody>
      </p:sp>
      <p:sp>
        <p:nvSpPr>
          <p:cNvPr id="4" name="內容版面配置區 3"/>
          <p:cNvSpPr>
            <a:spLocks noGrp="1"/>
          </p:cNvSpPr>
          <p:nvPr>
            <p:ph sz="quarter" idx="1"/>
          </p:nvPr>
        </p:nvSpPr>
        <p:spPr/>
        <p:txBody>
          <a:bodyPr>
            <a:normAutofit/>
          </a:bodyPr>
          <a:lstStyle/>
          <a:p>
            <a:pPr lvl="1"/>
            <a:r>
              <a:rPr lang="zh-TW" altLang="en-US" dirty="0"/>
              <a:t>購買商品的便利（</a:t>
            </a:r>
            <a:r>
              <a:rPr lang="en-US" altLang="zh-TW" dirty="0"/>
              <a:t>Convenience)</a:t>
            </a:r>
          </a:p>
          <a:p>
            <a:pPr lvl="2"/>
            <a:r>
              <a:rPr lang="zh-TW" altLang="en-US" dirty="0" smtClean="0"/>
              <a:t>購買商品的便利（</a:t>
            </a:r>
            <a:r>
              <a:rPr lang="en-US" altLang="zh-TW" dirty="0" smtClean="0"/>
              <a:t>Convenience</a:t>
            </a:r>
            <a:r>
              <a:rPr lang="zh-TW" altLang="en-US" dirty="0" smtClean="0"/>
              <a:t>），忘掉通路策略，應當思考如何給消費者方便以購得商品</a:t>
            </a:r>
            <a:endParaRPr lang="en-US" altLang="zh-TW" dirty="0" smtClean="0"/>
          </a:p>
          <a:p>
            <a:pPr lvl="1"/>
            <a:r>
              <a:rPr lang="zh-TW" altLang="en-US" dirty="0" smtClean="0"/>
              <a:t>溝通</a:t>
            </a:r>
            <a:r>
              <a:rPr lang="zh-TW" altLang="en-US" dirty="0"/>
              <a:t>（</a:t>
            </a:r>
            <a:r>
              <a:rPr lang="en-US" altLang="zh-TW" dirty="0"/>
              <a:t>Communication)</a:t>
            </a:r>
            <a:endParaRPr lang="zh-TW" altLang="en-US" dirty="0"/>
          </a:p>
          <a:p>
            <a:pPr lvl="2"/>
            <a:r>
              <a:rPr lang="zh-TW" altLang="en-US" dirty="0" smtClean="0"/>
              <a:t>溝通</a:t>
            </a:r>
            <a:r>
              <a:rPr lang="zh-TW" altLang="en-US" dirty="0"/>
              <a:t>（</a:t>
            </a:r>
            <a:r>
              <a:rPr lang="en-US" altLang="zh-TW" dirty="0"/>
              <a:t>Communication</a:t>
            </a:r>
            <a:r>
              <a:rPr lang="zh-TW" altLang="en-US" dirty="0"/>
              <a:t>），最後請忘掉促銷</a:t>
            </a:r>
            <a:r>
              <a:rPr lang="zh-TW" altLang="en-US" dirty="0" smtClean="0"/>
              <a:t>，將其擺一邊，溝通是最重要的</a:t>
            </a:r>
            <a:endParaRPr lang="en-US" altLang="zh-TW" dirty="0" smtClean="0"/>
          </a:p>
          <a:p>
            <a:r>
              <a:rPr lang="en-US" altLang="zh-TW" dirty="0" smtClean="0"/>
              <a:t>4C</a:t>
            </a:r>
            <a:r>
              <a:rPr lang="zh-TW" altLang="en-US" dirty="0"/>
              <a:t>理論的提出引起了行銷傳播界及工商界的極大反響，從而也成為整合行銷理論的核心</a:t>
            </a:r>
            <a:r>
              <a:rPr lang="zh-TW" altLang="en-US" dirty="0" smtClean="0"/>
              <a:t>。</a:t>
            </a:r>
            <a:endParaRPr lang="zh-TW" altLang="en-US" dirty="0"/>
          </a:p>
        </p:txBody>
      </p:sp>
    </p:spTree>
    <p:extLst>
      <p:ext uri="{BB962C8B-B14F-4D97-AF65-F5344CB8AC3E}">
        <p14:creationId xmlns:p14="http://schemas.microsoft.com/office/powerpoint/2010/main" val="4028892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a:t>
            </a:r>
            <a:r>
              <a:rPr lang="en-US" altLang="zh-TW" dirty="0"/>
              <a:t>4C</a:t>
            </a:r>
            <a:r>
              <a:rPr lang="zh-TW" altLang="en-US" dirty="0"/>
              <a:t>理論 </a:t>
            </a:r>
            <a:r>
              <a:rPr lang="en-US" altLang="zh-TW" dirty="0" smtClean="0"/>
              <a:t>(3/3</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34</a:t>
            </a:fld>
            <a:endParaRPr lang="zh-TW" altLang="en-US"/>
          </a:p>
        </p:txBody>
      </p:sp>
      <p:sp>
        <p:nvSpPr>
          <p:cNvPr id="4" name="內容版面配置區 3"/>
          <p:cNvSpPr>
            <a:spLocks noGrp="1"/>
          </p:cNvSpPr>
          <p:nvPr>
            <p:ph sz="quarter" idx="1"/>
          </p:nvPr>
        </p:nvSpPr>
        <p:spPr/>
        <p:txBody>
          <a:bodyPr>
            <a:normAutofit fontScale="92500" lnSpcReduction="10000"/>
          </a:bodyPr>
          <a:lstStyle/>
          <a:p>
            <a:r>
              <a:rPr lang="zh-TW" altLang="en-US" dirty="0"/>
              <a:t>在</a:t>
            </a:r>
            <a:r>
              <a:rPr lang="en-US" altLang="zh-TW" dirty="0"/>
              <a:t>4C</a:t>
            </a:r>
            <a:r>
              <a:rPr lang="zh-TW" altLang="en-US" dirty="0"/>
              <a:t>的行銷理論的基礎上，整合行銷正在成為行銷人員的新寵，它把廣告、公關、促銷、消費者購買行為乃至員工溝通等曾被認為相互獨立的因素，看成一個整體，進行重新組合</a:t>
            </a:r>
            <a:r>
              <a:rPr lang="zh-TW" altLang="en-US" dirty="0" smtClean="0"/>
              <a:t>。</a:t>
            </a:r>
            <a:endParaRPr lang="en-US" altLang="zh-TW" dirty="0" smtClean="0"/>
          </a:p>
          <a:p>
            <a:r>
              <a:rPr lang="zh-TW" altLang="en-US" dirty="0"/>
              <a:t>實踐過程中，</a:t>
            </a:r>
            <a:r>
              <a:rPr lang="en-US" altLang="zh-TW" dirty="0"/>
              <a:t>4C</a:t>
            </a:r>
            <a:r>
              <a:rPr lang="zh-TW" altLang="en-US" dirty="0"/>
              <a:t>的一些局限也漸漸顯露出來。</a:t>
            </a:r>
            <a:r>
              <a:rPr lang="en-US" altLang="zh-TW" dirty="0"/>
              <a:t>4C</a:t>
            </a:r>
            <a:r>
              <a:rPr lang="zh-TW" altLang="en-US" dirty="0"/>
              <a:t>以顧客需求為導向，但顧客需求有個合理性問題，如果企業只是被動適用顧客的需求，必然會付出巨大的成本，根據市場的發展，應該尋求在企業與顧客之間建立一種更主動的</a:t>
            </a:r>
            <a:r>
              <a:rPr lang="zh-TW" altLang="en-US" dirty="0" smtClean="0"/>
              <a:t>關係</a:t>
            </a:r>
            <a:r>
              <a:rPr lang="zh-TW" altLang="en-US" dirty="0"/>
              <a:t>。</a:t>
            </a:r>
            <a:endParaRPr lang="en-US" altLang="zh-TW" dirty="0" smtClean="0"/>
          </a:p>
          <a:p>
            <a:r>
              <a:rPr lang="en-US" altLang="zh-TW" dirty="0" smtClean="0"/>
              <a:t>4C</a:t>
            </a:r>
            <a:r>
              <a:rPr lang="zh-TW" altLang="en-US" dirty="0"/>
              <a:t>雖然是以顧客為中心進行行銷，但卻沒能體現既贏得客產，又長期地擁有客產的關係行銷思想，沒有解決滿足顧客需求的操作性問題</a:t>
            </a:r>
            <a:r>
              <a:rPr lang="zh-TW" altLang="en-US" dirty="0" smtClean="0"/>
              <a:t>。</a:t>
            </a:r>
            <a:endParaRPr lang="zh-TW" altLang="en-US" dirty="0"/>
          </a:p>
        </p:txBody>
      </p:sp>
    </p:spTree>
    <p:extLst>
      <p:ext uri="{BB962C8B-B14F-4D97-AF65-F5344CB8AC3E}">
        <p14:creationId xmlns:p14="http://schemas.microsoft.com/office/powerpoint/2010/main" val="2321587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結合行銷</a:t>
            </a:r>
            <a:r>
              <a:rPr lang="en-US" altLang="zh-TW" dirty="0" smtClean="0"/>
              <a:t>4P</a:t>
            </a:r>
            <a:r>
              <a:rPr lang="zh-TW" altLang="en-US" dirty="0"/>
              <a:t>與</a:t>
            </a:r>
            <a:r>
              <a:rPr lang="en-US" altLang="zh-TW" dirty="0" smtClean="0"/>
              <a:t>4C</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35</a:t>
            </a:fld>
            <a:endParaRPr lang="zh-TW" altLang="en-US"/>
          </a:p>
        </p:txBody>
      </p:sp>
      <p:sp>
        <p:nvSpPr>
          <p:cNvPr id="4" name="內容版面配置區 3"/>
          <p:cNvSpPr>
            <a:spLocks noGrp="1"/>
          </p:cNvSpPr>
          <p:nvPr>
            <p:ph sz="quarter" idx="1"/>
          </p:nvPr>
        </p:nvSpPr>
        <p:spPr/>
        <p:txBody>
          <a:bodyPr>
            <a:normAutofit fontScale="85000" lnSpcReduction="10000"/>
          </a:bodyPr>
          <a:lstStyle/>
          <a:p>
            <a:r>
              <a:rPr lang="en-US" altLang="zh-TW" dirty="0" smtClean="0"/>
              <a:t>4P</a:t>
            </a:r>
            <a:r>
              <a:rPr lang="zh-TW" altLang="en-US" dirty="0"/>
              <a:t>理論是傳統行銷學的核心</a:t>
            </a:r>
            <a:r>
              <a:rPr lang="zh-TW" altLang="en-US" dirty="0" smtClean="0"/>
              <a:t>。儘管</a:t>
            </a:r>
            <a:r>
              <a:rPr lang="zh-TW" altLang="en-US" dirty="0"/>
              <a:t>此後又湧現了</a:t>
            </a:r>
            <a:r>
              <a:rPr lang="en-US" altLang="zh-TW" dirty="0"/>
              <a:t>6P</a:t>
            </a:r>
            <a:r>
              <a:rPr lang="zh-TW" altLang="en-US" dirty="0"/>
              <a:t>學說、</a:t>
            </a:r>
            <a:r>
              <a:rPr lang="en-US" altLang="zh-TW" dirty="0"/>
              <a:t>12P</a:t>
            </a:r>
            <a:r>
              <a:rPr lang="zh-TW" altLang="en-US" dirty="0"/>
              <a:t>學說，但都是</a:t>
            </a:r>
            <a:r>
              <a:rPr lang="en-US" altLang="zh-TW" dirty="0"/>
              <a:t>4P</a:t>
            </a:r>
            <a:r>
              <a:rPr lang="zh-TW" altLang="en-US" dirty="0"/>
              <a:t>理論的</a:t>
            </a:r>
            <a:r>
              <a:rPr lang="zh-TW" altLang="en-US" dirty="0" smtClean="0"/>
              <a:t>進一步演化。</a:t>
            </a:r>
            <a:endParaRPr lang="en-US" altLang="zh-TW" dirty="0" smtClean="0"/>
          </a:p>
          <a:p>
            <a:r>
              <a:rPr lang="zh-TW" altLang="en-US" dirty="0" smtClean="0"/>
              <a:t>隨著</a:t>
            </a:r>
            <a:r>
              <a:rPr lang="zh-TW" altLang="en-US" dirty="0"/>
              <a:t>市場競爭的日益激烈，產品、價格、行銷手段愈發趨於同質化，互相模仿的現象比較嚴重，尋求差易化優勢這一行銷行為的根本要旨，在原有的行銷理論框架內已難以實現</a:t>
            </a:r>
            <a:r>
              <a:rPr lang="zh-TW" altLang="en-US" dirty="0" smtClean="0"/>
              <a:t>。新</a:t>
            </a:r>
            <a:r>
              <a:rPr lang="zh-TW" altLang="en-US" dirty="0"/>
              <a:t>環境下的企業行銷實踐需要新理論的指導和補充</a:t>
            </a:r>
            <a:r>
              <a:rPr lang="zh-TW" altLang="en-US" dirty="0" smtClean="0"/>
              <a:t>。</a:t>
            </a:r>
            <a:endParaRPr lang="en-US" altLang="zh-TW" dirty="0" smtClean="0"/>
          </a:p>
          <a:p>
            <a:r>
              <a:rPr lang="zh-TW" altLang="en-US" dirty="0" smtClean="0"/>
              <a:t>九十</a:t>
            </a:r>
            <a:r>
              <a:rPr lang="zh-TW" altLang="en-US" dirty="0"/>
              <a:t>年代，美國的舒爾茲等人提出了整合行銷新觀念，在此新規範下提出了</a:t>
            </a:r>
            <a:r>
              <a:rPr lang="en-US" altLang="zh-TW" dirty="0"/>
              <a:t>4C</a:t>
            </a:r>
            <a:r>
              <a:rPr lang="zh-TW" altLang="en-US" dirty="0"/>
              <a:t>理論。</a:t>
            </a:r>
            <a:r>
              <a:rPr lang="en-US" altLang="zh-TW" dirty="0"/>
              <a:t>4C</a:t>
            </a:r>
            <a:r>
              <a:rPr lang="zh-TW" altLang="en-US" dirty="0"/>
              <a:t>的提出，引起了行銷學界和企業界的強烈關注，不少學者對</a:t>
            </a:r>
            <a:r>
              <a:rPr lang="en-US" altLang="zh-TW" dirty="0"/>
              <a:t>4P</a:t>
            </a:r>
            <a:r>
              <a:rPr lang="zh-TW" altLang="en-US" dirty="0"/>
              <a:t>與</a:t>
            </a:r>
            <a:r>
              <a:rPr lang="en-US" altLang="zh-TW" dirty="0"/>
              <a:t>4C</a:t>
            </a:r>
            <a:r>
              <a:rPr lang="zh-TW" altLang="en-US" dirty="0"/>
              <a:t>的關係都發表了自己不同時看法，有的學者認為</a:t>
            </a:r>
            <a:r>
              <a:rPr lang="en-US" altLang="zh-TW" dirty="0"/>
              <a:t>4C</a:t>
            </a:r>
            <a:r>
              <a:rPr lang="zh-TW" altLang="en-US" dirty="0"/>
              <a:t>將完全代替</a:t>
            </a:r>
            <a:r>
              <a:rPr lang="en-US" altLang="zh-TW" dirty="0"/>
              <a:t>4P</a:t>
            </a:r>
            <a:r>
              <a:rPr lang="zh-TW" altLang="en-US" dirty="0"/>
              <a:t>，也有學者認為</a:t>
            </a:r>
            <a:r>
              <a:rPr lang="en-US" altLang="zh-TW" dirty="0"/>
              <a:t>4C</a:t>
            </a:r>
            <a:r>
              <a:rPr lang="zh-TW" altLang="en-US" dirty="0"/>
              <a:t>對於</a:t>
            </a:r>
            <a:r>
              <a:rPr lang="en-US" altLang="zh-TW" dirty="0"/>
              <a:t>4P</a:t>
            </a:r>
            <a:r>
              <a:rPr lang="zh-TW" altLang="en-US" dirty="0"/>
              <a:t>來說沒有多少新意，</a:t>
            </a:r>
            <a:r>
              <a:rPr lang="en-US" altLang="zh-TW" dirty="0"/>
              <a:t>4C</a:t>
            </a:r>
            <a:r>
              <a:rPr lang="zh-TW" altLang="en-US" dirty="0"/>
              <a:t>理論的核心並沒有超越</a:t>
            </a:r>
            <a:r>
              <a:rPr lang="en-US" altLang="zh-TW" dirty="0"/>
              <a:t>4P</a:t>
            </a:r>
            <a:r>
              <a:rPr lang="zh-TW" altLang="en-US" dirty="0"/>
              <a:t>理論</a:t>
            </a:r>
            <a:r>
              <a:rPr lang="zh-TW" altLang="en-US" dirty="0" smtClean="0"/>
              <a:t>。</a:t>
            </a:r>
            <a:endParaRPr lang="en-US" altLang="zh-TW" dirty="0" smtClean="0"/>
          </a:p>
          <a:p>
            <a:r>
              <a:rPr lang="zh-TW" altLang="en-US" dirty="0" smtClean="0"/>
              <a:t>面對</a:t>
            </a:r>
            <a:r>
              <a:rPr lang="zh-TW" altLang="en-US" dirty="0"/>
              <a:t>學者的種種觀點，企業該怎樣看待和應用</a:t>
            </a:r>
            <a:r>
              <a:rPr lang="en-US" altLang="zh-TW" dirty="0"/>
              <a:t>4P</a:t>
            </a:r>
            <a:r>
              <a:rPr lang="zh-TW" altLang="en-US" dirty="0"/>
              <a:t>和</a:t>
            </a:r>
            <a:r>
              <a:rPr lang="en-US" altLang="zh-TW" dirty="0"/>
              <a:t>4C</a:t>
            </a:r>
            <a:r>
              <a:rPr lang="zh-TW" altLang="en-US" dirty="0"/>
              <a:t>理論呢</a:t>
            </a:r>
            <a:r>
              <a:rPr lang="zh-TW" altLang="en-US" dirty="0" smtClean="0"/>
              <a:t>？</a:t>
            </a:r>
            <a:endParaRPr lang="en-US" altLang="zh-TW" dirty="0" smtClean="0"/>
          </a:p>
          <a:p>
            <a:r>
              <a:rPr lang="zh-TW" altLang="en-US" dirty="0"/>
              <a:t>行銷</a:t>
            </a:r>
            <a:r>
              <a:rPr lang="en-US" altLang="zh-TW" dirty="0"/>
              <a:t>4P</a:t>
            </a:r>
            <a:r>
              <a:rPr lang="zh-TW" altLang="en-US" dirty="0"/>
              <a:t>與</a:t>
            </a:r>
            <a:r>
              <a:rPr lang="en-US" altLang="zh-TW" dirty="0"/>
              <a:t>4C</a:t>
            </a:r>
            <a:r>
              <a:rPr lang="zh-TW" altLang="en-US" dirty="0" smtClean="0"/>
              <a:t>整合囉</a:t>
            </a:r>
            <a:r>
              <a:rPr lang="en-US" altLang="zh-TW" dirty="0" smtClean="0"/>
              <a:t>???</a:t>
            </a:r>
            <a:endParaRPr lang="zh-TW" altLang="en-US" dirty="0"/>
          </a:p>
        </p:txBody>
      </p:sp>
    </p:spTree>
    <p:extLst>
      <p:ext uri="{BB962C8B-B14F-4D97-AF65-F5344CB8AC3E}">
        <p14:creationId xmlns:p14="http://schemas.microsoft.com/office/powerpoint/2010/main" val="3216732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a:t>
            </a:r>
            <a:r>
              <a:rPr lang="en-US" altLang="zh-TW" dirty="0" smtClean="0"/>
              <a:t>4P</a:t>
            </a:r>
            <a:r>
              <a:rPr lang="zh-TW" altLang="en-US" dirty="0" smtClean="0"/>
              <a:t>與</a:t>
            </a:r>
            <a:r>
              <a:rPr lang="en-US" altLang="zh-TW" dirty="0"/>
              <a:t>4C</a:t>
            </a:r>
            <a:r>
              <a:rPr lang="zh-TW" altLang="en-US" dirty="0"/>
              <a:t>理論</a:t>
            </a:r>
            <a:r>
              <a:rPr lang="zh-TW" altLang="en-US" dirty="0" smtClean="0"/>
              <a:t>的區別 </a:t>
            </a:r>
            <a:r>
              <a:rPr lang="en-US" altLang="zh-TW" dirty="0" smtClean="0"/>
              <a:t>(1/2)</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36</a:t>
            </a:fld>
            <a:endParaRPr lang="zh-TW" altLang="en-US"/>
          </a:p>
        </p:txBody>
      </p:sp>
      <p:sp>
        <p:nvSpPr>
          <p:cNvPr id="4" name="內容版面配置區 3"/>
          <p:cNvSpPr>
            <a:spLocks noGrp="1"/>
          </p:cNvSpPr>
          <p:nvPr>
            <p:ph sz="quarter" idx="1"/>
          </p:nvPr>
        </p:nvSpPr>
        <p:spPr/>
        <p:txBody>
          <a:bodyPr>
            <a:normAutofit/>
          </a:bodyPr>
          <a:lstStyle/>
          <a:p>
            <a:r>
              <a:rPr lang="en-US" altLang="zh-TW" dirty="0"/>
              <a:t>4P</a:t>
            </a:r>
            <a:r>
              <a:rPr lang="zh-TW" altLang="en-US" dirty="0"/>
              <a:t>理論與</a:t>
            </a:r>
            <a:r>
              <a:rPr lang="en-US" altLang="zh-TW" dirty="0"/>
              <a:t>4C</a:t>
            </a:r>
            <a:r>
              <a:rPr lang="zh-TW" altLang="en-US" dirty="0"/>
              <a:t>理論的</a:t>
            </a:r>
            <a:r>
              <a:rPr lang="zh-TW" altLang="en-US" dirty="0" smtClean="0"/>
              <a:t>區別如下所示：</a:t>
            </a:r>
            <a:endParaRPr lang="en-US" altLang="zh-TW" dirty="0" smtClean="0"/>
          </a:p>
          <a:p>
            <a:pPr lvl="1"/>
            <a:r>
              <a:rPr lang="zh-TW" altLang="en-US" dirty="0" smtClean="0"/>
              <a:t>從</a:t>
            </a:r>
            <a:r>
              <a:rPr lang="zh-TW" altLang="en-US" dirty="0"/>
              <a:t>導向來</a:t>
            </a:r>
            <a:r>
              <a:rPr lang="zh-TW" altLang="en-US" dirty="0" smtClean="0"/>
              <a:t>看</a:t>
            </a:r>
            <a:endParaRPr lang="en-US" altLang="zh-TW" dirty="0" smtClean="0"/>
          </a:p>
          <a:p>
            <a:pPr lvl="2"/>
            <a:r>
              <a:rPr lang="en-US" altLang="zh-TW" dirty="0" smtClean="0"/>
              <a:t>4P</a:t>
            </a:r>
            <a:r>
              <a:rPr lang="zh-TW" altLang="en-US" dirty="0"/>
              <a:t>理論提出的是自上而下的運行原則，重視產品導向而非消費者導向；</a:t>
            </a:r>
            <a:r>
              <a:rPr lang="en-US" altLang="zh-TW" dirty="0"/>
              <a:t>4C</a:t>
            </a:r>
            <a:r>
              <a:rPr lang="zh-TW" altLang="en-US" dirty="0"/>
              <a:t>理論以“請注意消費者”為座右銘，強調消費者為導向</a:t>
            </a:r>
            <a:r>
              <a:rPr lang="zh-TW" altLang="en-US" dirty="0" smtClean="0"/>
              <a:t>。</a:t>
            </a:r>
            <a:endParaRPr lang="en-US" altLang="zh-TW" dirty="0" smtClean="0"/>
          </a:p>
          <a:p>
            <a:pPr lvl="1"/>
            <a:r>
              <a:rPr lang="zh-TW" altLang="en-US" dirty="0" smtClean="0"/>
              <a:t>從行銷</a:t>
            </a:r>
            <a:r>
              <a:rPr lang="zh-TW" altLang="en-US" dirty="0"/>
              <a:t>組合的基礎來</a:t>
            </a:r>
            <a:r>
              <a:rPr lang="zh-TW" altLang="en-US" dirty="0" smtClean="0"/>
              <a:t>看</a:t>
            </a:r>
            <a:endParaRPr lang="en-US" altLang="zh-TW" dirty="0" smtClean="0"/>
          </a:p>
          <a:p>
            <a:pPr lvl="2"/>
            <a:r>
              <a:rPr lang="en-US" altLang="zh-TW" dirty="0" smtClean="0"/>
              <a:t>4P</a:t>
            </a:r>
            <a:r>
              <a:rPr lang="zh-TW" altLang="en-US" dirty="0"/>
              <a:t>理論是以產品策略為基礎，製造商決定製造某一產品後，乃設定一個彌補成本又能賺到最大利潤的價格，且經由其掌控的配銷管道，將產品陳列在貨架上，並大大方方地加以促銷；</a:t>
            </a:r>
            <a:r>
              <a:rPr lang="en-US" altLang="zh-TW" dirty="0"/>
              <a:t>4C</a:t>
            </a:r>
            <a:r>
              <a:rPr lang="zh-TW" altLang="en-US" dirty="0"/>
              <a:t>理論是以傳播和良好的雙向溝通為基礎，通過雙向溝通和消費者建立長久一對一關聯性</a:t>
            </a:r>
            <a:r>
              <a:rPr lang="zh-TW" altLang="en-US" dirty="0" smtClean="0"/>
              <a:t>。</a:t>
            </a:r>
            <a:endParaRPr lang="zh-TW" altLang="en-US" dirty="0"/>
          </a:p>
        </p:txBody>
      </p:sp>
    </p:spTree>
    <p:extLst>
      <p:ext uri="{BB962C8B-B14F-4D97-AF65-F5344CB8AC3E}">
        <p14:creationId xmlns:p14="http://schemas.microsoft.com/office/powerpoint/2010/main" val="3678910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a:t>
            </a:r>
            <a:r>
              <a:rPr lang="en-US" altLang="zh-TW" dirty="0" smtClean="0"/>
              <a:t>4P</a:t>
            </a:r>
            <a:r>
              <a:rPr lang="zh-TW" altLang="en-US" dirty="0"/>
              <a:t>與</a:t>
            </a:r>
            <a:r>
              <a:rPr lang="en-US" altLang="zh-TW" dirty="0"/>
              <a:t>4C</a:t>
            </a:r>
            <a:r>
              <a:rPr lang="zh-TW" altLang="en-US" dirty="0"/>
              <a:t>理論的區別 </a:t>
            </a:r>
            <a:r>
              <a:rPr lang="en-US" altLang="zh-TW" dirty="0" smtClean="0"/>
              <a:t>(2/2</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37</a:t>
            </a:fld>
            <a:endParaRPr lang="zh-TW" altLang="en-US"/>
          </a:p>
        </p:txBody>
      </p:sp>
      <p:sp>
        <p:nvSpPr>
          <p:cNvPr id="4" name="內容版面配置區 3"/>
          <p:cNvSpPr>
            <a:spLocks noGrp="1"/>
          </p:cNvSpPr>
          <p:nvPr>
            <p:ph sz="quarter" idx="1"/>
          </p:nvPr>
        </p:nvSpPr>
        <p:spPr/>
        <p:txBody>
          <a:bodyPr>
            <a:normAutofit/>
          </a:bodyPr>
          <a:lstStyle/>
          <a:p>
            <a:pPr lvl="1"/>
            <a:r>
              <a:rPr lang="zh-TW" altLang="en-US" dirty="0" smtClean="0"/>
              <a:t>從</a:t>
            </a:r>
            <a:r>
              <a:rPr lang="zh-TW" altLang="en-US" dirty="0"/>
              <a:t>宣傳上</a:t>
            </a:r>
            <a:r>
              <a:rPr lang="zh-TW" altLang="en-US" dirty="0" smtClean="0"/>
              <a:t>看</a:t>
            </a:r>
            <a:endParaRPr lang="en-US" altLang="zh-TW" dirty="0" smtClean="0"/>
          </a:p>
          <a:p>
            <a:pPr lvl="2"/>
            <a:r>
              <a:rPr lang="en-US" altLang="zh-TW" dirty="0" smtClean="0"/>
              <a:t>4P</a:t>
            </a:r>
            <a:r>
              <a:rPr lang="zh-TW" altLang="en-US" dirty="0"/>
              <a:t>理論注重宣傳的主要是產品知識，即產品的特性和功能，強調的是產品自有的特點；</a:t>
            </a:r>
            <a:r>
              <a:rPr lang="en-US" altLang="zh-TW" dirty="0"/>
              <a:t>4C</a:t>
            </a:r>
            <a:r>
              <a:rPr lang="zh-TW" altLang="en-US" dirty="0"/>
              <a:t>理論注重品種資源的整合，注重宣傳企業形象和建立品牌，把品牌的塑造建立作為企業市場行銷的核心</a:t>
            </a:r>
            <a:r>
              <a:rPr lang="zh-TW" altLang="en-US" dirty="0" smtClean="0"/>
              <a:t>。</a:t>
            </a:r>
            <a:endParaRPr lang="en-US" altLang="zh-TW" dirty="0" smtClean="0"/>
          </a:p>
          <a:p>
            <a:pPr lvl="1"/>
            <a:r>
              <a:rPr lang="zh-TW" altLang="en-US" dirty="0" smtClean="0"/>
              <a:t>從</a:t>
            </a:r>
            <a:r>
              <a:rPr lang="zh-TW" altLang="en-US" dirty="0"/>
              <a:t>傳播來</a:t>
            </a:r>
            <a:r>
              <a:rPr lang="zh-TW" altLang="en-US" dirty="0" smtClean="0"/>
              <a:t>看</a:t>
            </a:r>
            <a:endParaRPr lang="en-US" altLang="zh-TW" dirty="0" smtClean="0"/>
          </a:p>
          <a:p>
            <a:pPr lvl="2"/>
            <a:r>
              <a:rPr lang="en-US" altLang="zh-TW" dirty="0" smtClean="0"/>
              <a:t>4P</a:t>
            </a:r>
            <a:r>
              <a:rPr lang="zh-TW" altLang="en-US" dirty="0"/>
              <a:t>理論的傳播媒介是大眾取向且單向；</a:t>
            </a:r>
            <a:r>
              <a:rPr lang="en-US" altLang="zh-TW" dirty="0"/>
              <a:t>4C</a:t>
            </a:r>
            <a:r>
              <a:rPr lang="zh-TW" altLang="en-US" dirty="0"/>
              <a:t>理論其傳播是雙向的，選擇媒體“細”而且“多”，要加關注“小眾媒體”</a:t>
            </a:r>
            <a:r>
              <a:rPr lang="zh-TW" altLang="en-US" dirty="0" smtClean="0"/>
              <a:t>。</a:t>
            </a:r>
            <a:endParaRPr lang="en-US" altLang="zh-TW" dirty="0" smtClean="0"/>
          </a:p>
          <a:p>
            <a:r>
              <a:rPr lang="en-US" altLang="zh-TW" dirty="0" smtClean="0"/>
              <a:t>4P</a:t>
            </a:r>
            <a:r>
              <a:rPr lang="zh-TW" altLang="en-US" dirty="0"/>
              <a:t>理論與</a:t>
            </a:r>
            <a:r>
              <a:rPr lang="en-US" altLang="zh-TW" dirty="0"/>
              <a:t>4C</a:t>
            </a:r>
            <a:r>
              <a:rPr lang="zh-TW" altLang="en-US" dirty="0"/>
              <a:t>理論不僅其導問有差異，而目在運作上也存在差異，兩者誰優？</a:t>
            </a:r>
            <a:r>
              <a:rPr lang="en-US" altLang="zh-TW" dirty="0"/>
              <a:t>4P</a:t>
            </a:r>
            <a:r>
              <a:rPr lang="zh-TW" altLang="en-US" dirty="0"/>
              <a:t>理論是否已過時？</a:t>
            </a:r>
            <a:r>
              <a:rPr lang="en-US" altLang="zh-TW" dirty="0"/>
              <a:t>4C</a:t>
            </a:r>
            <a:r>
              <a:rPr lang="zh-TW" altLang="en-US" dirty="0"/>
              <a:t>理論是否應徹底代替</a:t>
            </a:r>
            <a:r>
              <a:rPr lang="en-US" altLang="zh-TW" dirty="0"/>
              <a:t>4P</a:t>
            </a:r>
            <a:r>
              <a:rPr lang="zh-TW" altLang="en-US" dirty="0" smtClean="0"/>
              <a:t>？可深入思索與討論</a:t>
            </a:r>
            <a:r>
              <a:rPr lang="en-US" altLang="zh-TW" dirty="0" smtClean="0"/>
              <a:t>!</a:t>
            </a:r>
            <a:endParaRPr lang="zh-TW" altLang="en-US" dirty="0"/>
          </a:p>
        </p:txBody>
      </p:sp>
    </p:spTree>
    <p:extLst>
      <p:ext uri="{BB962C8B-B14F-4D97-AF65-F5344CB8AC3E}">
        <p14:creationId xmlns:p14="http://schemas.microsoft.com/office/powerpoint/2010/main" val="810127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a:t>
            </a:r>
            <a:r>
              <a:rPr lang="en-US" altLang="zh-TW" dirty="0" smtClean="0"/>
              <a:t>4P</a:t>
            </a:r>
            <a:r>
              <a:rPr lang="zh-TW" altLang="en-US" dirty="0" smtClean="0"/>
              <a:t>與</a:t>
            </a:r>
            <a:r>
              <a:rPr lang="en-US" altLang="zh-TW" dirty="0" smtClean="0"/>
              <a:t>4C</a:t>
            </a:r>
            <a:r>
              <a:rPr lang="zh-TW" altLang="en-US" dirty="0" smtClean="0"/>
              <a:t>的應用</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38</a:t>
            </a:fld>
            <a:endParaRPr lang="zh-TW" altLang="en-US"/>
          </a:p>
        </p:txBody>
      </p:sp>
      <p:sp>
        <p:nvSpPr>
          <p:cNvPr id="4" name="內容版面配置區 3"/>
          <p:cNvSpPr>
            <a:spLocks noGrp="1"/>
          </p:cNvSpPr>
          <p:nvPr>
            <p:ph sz="quarter" idx="1"/>
          </p:nvPr>
        </p:nvSpPr>
        <p:spPr/>
        <p:txBody>
          <a:bodyPr/>
          <a:lstStyle/>
          <a:p>
            <a:r>
              <a:rPr lang="zh-TW" altLang="en-US" dirty="0"/>
              <a:t>行銷的核心是供需雙方通過某種傳媒的溝通與瞭解，最終形成</a:t>
            </a:r>
            <a:r>
              <a:rPr lang="zh-TW" altLang="en-US" dirty="0" smtClean="0"/>
              <a:t>交易，</a:t>
            </a:r>
            <a:r>
              <a:rPr lang="zh-TW" altLang="en-US" dirty="0"/>
              <a:t>其衍生物</a:t>
            </a:r>
            <a:r>
              <a:rPr lang="zh-TW" altLang="en-US" dirty="0" smtClean="0"/>
              <a:t>對供給方</a:t>
            </a:r>
            <a:r>
              <a:rPr lang="zh-TW" altLang="en-US" dirty="0"/>
              <a:t>來說是形成忠實的用戶群落，對</a:t>
            </a:r>
            <a:r>
              <a:rPr lang="zh-TW" altLang="en-US" dirty="0" smtClean="0"/>
              <a:t>需求方</a:t>
            </a:r>
            <a:r>
              <a:rPr lang="zh-TW" altLang="en-US" dirty="0"/>
              <a:t>來說，是對品牌的認知與忠誠</a:t>
            </a:r>
            <a:r>
              <a:rPr lang="zh-TW" altLang="en-US" dirty="0" smtClean="0"/>
              <a:t>。</a:t>
            </a:r>
            <a:endParaRPr lang="en-US" altLang="zh-TW" dirty="0" smtClean="0"/>
          </a:p>
          <a:p>
            <a:r>
              <a:rPr lang="zh-TW" altLang="en-US" dirty="0" smtClean="0"/>
              <a:t>就各</a:t>
            </a:r>
            <a:r>
              <a:rPr lang="zh-TW" altLang="en-US" dirty="0"/>
              <a:t>執</a:t>
            </a:r>
            <a:r>
              <a:rPr lang="zh-TW" altLang="en-US" dirty="0" smtClean="0"/>
              <a:t>一方的</a:t>
            </a:r>
            <a:r>
              <a:rPr lang="en-US" altLang="zh-TW" dirty="0"/>
              <a:t>4P</a:t>
            </a:r>
            <a:r>
              <a:rPr lang="zh-TW" altLang="en-US" dirty="0"/>
              <a:t>與</a:t>
            </a:r>
            <a:r>
              <a:rPr lang="en-US" altLang="zh-TW" dirty="0"/>
              <a:t>4C</a:t>
            </a:r>
            <a:r>
              <a:rPr lang="zh-TW" altLang="en-US" dirty="0"/>
              <a:t>來說，如同構築了</a:t>
            </a:r>
            <a:r>
              <a:rPr lang="zh-TW" altLang="en-US" dirty="0" smtClean="0"/>
              <a:t>供需的</a:t>
            </a:r>
            <a:r>
              <a:rPr lang="zh-TW" altLang="en-US" dirty="0"/>
              <a:t>兩座橋頭堡</a:t>
            </a:r>
            <a:r>
              <a:rPr lang="zh-TW" altLang="en-US" dirty="0" smtClean="0"/>
              <a:t>，只有</a:t>
            </a:r>
            <a:r>
              <a:rPr lang="zh-TW" altLang="en-US" dirty="0"/>
              <a:t>搭起了</a:t>
            </a:r>
            <a:r>
              <a:rPr lang="zh-TW" altLang="en-US" dirty="0" smtClean="0"/>
              <a:t>供需雙方</a:t>
            </a:r>
            <a:r>
              <a:rPr lang="zh-TW" altLang="en-US" dirty="0"/>
              <a:t>之間的橋樑</a:t>
            </a:r>
            <a:r>
              <a:rPr lang="zh-TW" altLang="en-US" dirty="0" smtClean="0"/>
              <a:t>，媒合交易</a:t>
            </a:r>
            <a:r>
              <a:rPr lang="zh-TW" altLang="en-US" dirty="0"/>
              <a:t>才能完成</a:t>
            </a:r>
            <a:r>
              <a:rPr lang="zh-TW" altLang="en-US" dirty="0" smtClean="0"/>
              <a:t>。</a:t>
            </a:r>
            <a:endParaRPr lang="en-US" altLang="zh-TW" dirty="0" smtClean="0"/>
          </a:p>
          <a:p>
            <a:r>
              <a:rPr lang="zh-TW" altLang="en-US" dirty="0" smtClean="0"/>
              <a:t>在</a:t>
            </a:r>
            <a:r>
              <a:rPr lang="zh-TW" altLang="en-US" dirty="0"/>
              <a:t>具體運用時，應將</a:t>
            </a:r>
            <a:r>
              <a:rPr lang="zh-TW" altLang="en-US" dirty="0" smtClean="0"/>
              <a:t>兩者結合，根據</a:t>
            </a:r>
            <a:r>
              <a:rPr lang="zh-TW" altLang="en-US" dirty="0"/>
              <a:t>企業各自的特點靈活地互補應用，方能發揮獨特的</a:t>
            </a:r>
            <a:r>
              <a:rPr lang="zh-TW" altLang="en-US" dirty="0" smtClean="0"/>
              <a:t>作用</a:t>
            </a:r>
            <a:r>
              <a:rPr lang="zh-TW" altLang="en-US" dirty="0"/>
              <a:t>。</a:t>
            </a:r>
          </a:p>
        </p:txBody>
      </p:sp>
    </p:spTree>
    <p:extLst>
      <p:ext uri="{BB962C8B-B14F-4D97-AF65-F5344CB8AC3E}">
        <p14:creationId xmlns:p14="http://schemas.microsoft.com/office/powerpoint/2010/main" val="1915244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a:t>
            </a:r>
            <a:r>
              <a:rPr lang="en-US" altLang="zh-TW" dirty="0"/>
              <a:t>4P</a:t>
            </a:r>
            <a:r>
              <a:rPr lang="zh-TW" altLang="en-US" dirty="0"/>
              <a:t>與</a:t>
            </a:r>
            <a:r>
              <a:rPr lang="en-US" altLang="zh-TW" dirty="0"/>
              <a:t>4C</a:t>
            </a:r>
            <a:r>
              <a:rPr lang="zh-TW" altLang="en-US" dirty="0" smtClean="0"/>
              <a:t>的具體應用 </a:t>
            </a:r>
            <a:r>
              <a:rPr lang="en-US" altLang="zh-TW" dirty="0" smtClean="0"/>
              <a:t>(1/3)</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39</a:t>
            </a:fld>
            <a:endParaRPr lang="zh-TW" altLang="en-US"/>
          </a:p>
        </p:txBody>
      </p:sp>
      <p:sp>
        <p:nvSpPr>
          <p:cNvPr id="4" name="內容版面配置區 3"/>
          <p:cNvSpPr>
            <a:spLocks noGrp="1"/>
          </p:cNvSpPr>
          <p:nvPr>
            <p:ph sz="quarter" idx="1"/>
          </p:nvPr>
        </p:nvSpPr>
        <p:spPr/>
        <p:txBody>
          <a:bodyPr>
            <a:normAutofit fontScale="92500" lnSpcReduction="10000"/>
          </a:bodyPr>
          <a:lstStyle/>
          <a:p>
            <a:r>
              <a:rPr lang="en-US" altLang="zh-TW" dirty="0" smtClean="0"/>
              <a:t>4P</a:t>
            </a:r>
            <a:r>
              <a:rPr lang="zh-TW" altLang="en-US" dirty="0" smtClean="0"/>
              <a:t>理論是</a:t>
            </a:r>
            <a:r>
              <a:rPr lang="zh-TW" altLang="en-US" dirty="0"/>
              <a:t>企業行銷活動的</a:t>
            </a:r>
            <a:r>
              <a:rPr lang="zh-TW" altLang="en-US" dirty="0" smtClean="0"/>
              <a:t>基礎，進一步做好</a:t>
            </a:r>
            <a:r>
              <a:rPr lang="zh-TW" altLang="en-US" dirty="0"/>
              <a:t>產品技術、品質、成本、服務等</a:t>
            </a:r>
            <a:r>
              <a:rPr lang="zh-TW" altLang="en-US" dirty="0" smtClean="0"/>
              <a:t>基礎工作。由於</a:t>
            </a:r>
            <a:r>
              <a:rPr lang="zh-TW" altLang="en-US" dirty="0"/>
              <a:t>它簡單，易於操作，因此，易於在企業中推廣</a:t>
            </a:r>
            <a:r>
              <a:rPr lang="zh-TW" altLang="en-US" dirty="0" smtClean="0"/>
              <a:t>。</a:t>
            </a:r>
            <a:endParaRPr lang="en-US" altLang="zh-TW" dirty="0" smtClean="0"/>
          </a:p>
          <a:p>
            <a:r>
              <a:rPr lang="zh-TW" altLang="en-US" dirty="0" smtClean="0"/>
              <a:t>吸收</a:t>
            </a:r>
            <a:r>
              <a:rPr lang="en-US" altLang="zh-TW" dirty="0"/>
              <a:t>4C</a:t>
            </a:r>
            <a:r>
              <a:rPr lang="zh-TW" altLang="en-US" dirty="0"/>
              <a:t>理論的先進理念，建立客戶檔案資料庫，與顧客建立起一種互助</a:t>
            </a:r>
            <a:r>
              <a:rPr lang="zh-TW" altLang="en-US" dirty="0" smtClean="0"/>
              <a:t>、互</a:t>
            </a:r>
            <a:r>
              <a:rPr lang="zh-TW" altLang="en-US" dirty="0"/>
              <a:t>需的</a:t>
            </a:r>
            <a:r>
              <a:rPr lang="zh-TW" altLang="en-US" dirty="0" smtClean="0"/>
              <a:t>關係</a:t>
            </a:r>
            <a:endParaRPr lang="en-US" altLang="zh-TW" dirty="0" smtClean="0"/>
          </a:p>
          <a:p>
            <a:pPr lvl="1"/>
            <a:r>
              <a:rPr lang="zh-TW" altLang="en-US" dirty="0" smtClean="0"/>
              <a:t>在</a:t>
            </a:r>
            <a:r>
              <a:rPr lang="zh-TW" altLang="en-US" dirty="0"/>
              <a:t>競爭性市場中，顧客具有動態性，顧客忠誠度是變化的，他們會轉移到其它的企業，要提高顧客的忠誠度、贏得長期而穩定的市場，就需要企業把以消費者為中心作為一個系統思想來認識，把它貫徹到產品開發、定價策略、銷售管道設計等企業經營的諸多環節，與消費者建立一種一對一的互動式的行銷關係</a:t>
            </a:r>
            <a:r>
              <a:rPr lang="zh-TW" altLang="en-US" dirty="0" smtClean="0"/>
              <a:t>。</a:t>
            </a:r>
            <a:endParaRPr lang="en-US" altLang="zh-TW" dirty="0" smtClean="0"/>
          </a:p>
          <a:p>
            <a:pPr lvl="1"/>
            <a:r>
              <a:rPr lang="zh-TW" altLang="en-US" dirty="0" smtClean="0"/>
              <a:t>實現</a:t>
            </a:r>
            <a:r>
              <a:rPr lang="zh-TW" altLang="en-US" dirty="0"/>
              <a:t>這種互動的前提是建立客戶檔案，記錄客戶的基本住處大力</a:t>
            </a:r>
            <a:r>
              <a:rPr lang="zh-TW" altLang="en-US" dirty="0" smtClean="0"/>
              <a:t>運用新媒體</a:t>
            </a:r>
            <a:r>
              <a:rPr lang="zh-TW" altLang="en-US" dirty="0"/>
              <a:t>、新技術傳播工具</a:t>
            </a:r>
            <a:r>
              <a:rPr lang="zh-TW" altLang="en-US" dirty="0" smtClean="0"/>
              <a:t>。</a:t>
            </a:r>
            <a:endParaRPr lang="en-US" altLang="zh-TW" dirty="0" smtClean="0"/>
          </a:p>
          <a:p>
            <a:pPr lvl="1"/>
            <a:r>
              <a:rPr lang="zh-TW" altLang="en-US" dirty="0" smtClean="0"/>
              <a:t>顧客關係管理</a:t>
            </a:r>
            <a:endParaRPr lang="zh-TW" altLang="en-US" dirty="0"/>
          </a:p>
        </p:txBody>
      </p:sp>
    </p:spTree>
    <p:extLst>
      <p:ext uri="{BB962C8B-B14F-4D97-AF65-F5344CB8AC3E}">
        <p14:creationId xmlns:p14="http://schemas.microsoft.com/office/powerpoint/2010/main" val="94973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torola DynaTAX 800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58" y="188640"/>
            <a:ext cx="7296150" cy="4867275"/>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971600" y="5507940"/>
            <a:ext cx="7282763" cy="369332"/>
          </a:xfrm>
          <a:prstGeom prst="rect">
            <a:avLst/>
          </a:prstGeom>
          <a:noFill/>
        </p:spPr>
        <p:txBody>
          <a:bodyPr wrap="none" rtlCol="0">
            <a:spAutoFit/>
          </a:bodyPr>
          <a:lstStyle/>
          <a:p>
            <a:r>
              <a:rPr lang="en-US" altLang="zh-TW" dirty="0" smtClean="0"/>
              <a:t>Motorola </a:t>
            </a:r>
            <a:r>
              <a:rPr lang="en-US" altLang="zh-TW" dirty="0" err="1" smtClean="0"/>
              <a:t>DynaTAX</a:t>
            </a:r>
            <a:r>
              <a:rPr lang="en-US" altLang="zh-TW" dirty="0" smtClean="0"/>
              <a:t> 8000X (1984): The first handheld cellular phone</a:t>
            </a:r>
            <a:endParaRPr lang="zh-TW" altLang="en-US" dirty="0"/>
          </a:p>
        </p:txBody>
      </p:sp>
      <p:sp>
        <p:nvSpPr>
          <p:cNvPr id="7" name="投影片編號版面配置區 6"/>
          <p:cNvSpPr>
            <a:spLocks noGrp="1"/>
          </p:cNvSpPr>
          <p:nvPr>
            <p:ph type="sldNum" sz="quarter" idx="12"/>
          </p:nvPr>
        </p:nvSpPr>
        <p:spPr/>
        <p:txBody>
          <a:bodyPr/>
          <a:lstStyle/>
          <a:p>
            <a:fld id="{2BD7AD47-3D93-4CC8-AA84-DD3A5EF20844}" type="slidenum">
              <a:rPr lang="zh-TW" altLang="en-US" smtClean="0"/>
              <a:t>4</a:t>
            </a:fld>
            <a:endParaRPr lang="zh-TW" altLang="en-US"/>
          </a:p>
        </p:txBody>
      </p:sp>
    </p:spTree>
    <p:extLst>
      <p:ext uri="{BB962C8B-B14F-4D97-AF65-F5344CB8AC3E}">
        <p14:creationId xmlns:p14="http://schemas.microsoft.com/office/powerpoint/2010/main" val="1672103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a:t>
            </a:r>
            <a:r>
              <a:rPr lang="en-US" altLang="zh-TW" dirty="0"/>
              <a:t>4P</a:t>
            </a:r>
            <a:r>
              <a:rPr lang="zh-TW" altLang="en-US" dirty="0"/>
              <a:t>與</a:t>
            </a:r>
            <a:r>
              <a:rPr lang="en-US" altLang="zh-TW" dirty="0"/>
              <a:t>4C</a:t>
            </a:r>
            <a:r>
              <a:rPr lang="zh-TW" altLang="en-US" dirty="0"/>
              <a:t>的具體應用 </a:t>
            </a:r>
            <a:r>
              <a:rPr lang="en-US" altLang="zh-TW" dirty="0" smtClean="0"/>
              <a:t>(2/3</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40</a:t>
            </a:fld>
            <a:endParaRPr lang="zh-TW" altLang="en-US"/>
          </a:p>
        </p:txBody>
      </p:sp>
      <p:sp>
        <p:nvSpPr>
          <p:cNvPr id="4" name="內容版面配置區 3"/>
          <p:cNvSpPr>
            <a:spLocks noGrp="1"/>
          </p:cNvSpPr>
          <p:nvPr>
            <p:ph sz="quarter" idx="1"/>
          </p:nvPr>
        </p:nvSpPr>
        <p:spPr/>
        <p:txBody>
          <a:bodyPr>
            <a:normAutofit fontScale="92500" lnSpcReduction="20000"/>
          </a:bodyPr>
          <a:lstStyle/>
          <a:p>
            <a:r>
              <a:rPr lang="zh-TW" altLang="en-US" dirty="0" smtClean="0"/>
              <a:t>以</a:t>
            </a:r>
            <a:r>
              <a:rPr lang="en-US" altLang="zh-TW" dirty="0"/>
              <a:t>4C</a:t>
            </a:r>
            <a:r>
              <a:rPr lang="zh-TW" altLang="en-US" dirty="0"/>
              <a:t>理論為指導，在組織架構、業務流程上，採用扁平化的架構和矩陣式的</a:t>
            </a:r>
            <a:r>
              <a:rPr lang="zh-TW" altLang="en-US" dirty="0" smtClean="0"/>
              <a:t>管理</a:t>
            </a:r>
            <a:endParaRPr lang="en-US" altLang="zh-TW" dirty="0" smtClean="0"/>
          </a:p>
          <a:p>
            <a:pPr lvl="1"/>
            <a:r>
              <a:rPr lang="en-US" altLang="zh-TW" dirty="0" smtClean="0"/>
              <a:t>4C</a:t>
            </a:r>
            <a:r>
              <a:rPr lang="zh-TW" altLang="en-US" dirty="0"/>
              <a:t>理論強調企業與消費者要開展互動、有效的溝通，只有這樣才能滿足消費者需要的價值取向</a:t>
            </a:r>
            <a:r>
              <a:rPr lang="zh-TW" altLang="en-US" dirty="0" smtClean="0"/>
              <a:t>。</a:t>
            </a:r>
            <a:endParaRPr lang="en-US" altLang="zh-TW" dirty="0" smtClean="0"/>
          </a:p>
          <a:p>
            <a:pPr lvl="1"/>
            <a:r>
              <a:rPr lang="zh-TW" altLang="en-US" dirty="0" smtClean="0"/>
              <a:t>我們</a:t>
            </a:r>
            <a:r>
              <a:rPr lang="zh-TW" altLang="en-US" dirty="0"/>
              <a:t>不僅應將這種思想應用于消費者，而且還應把它貫徹到行銷管理、行銷組織設計和體制建立上，採用扁平化的架構和矩陣的管理，以減少管理層次，降低管理重心，並且大大增強橫向的溝通，從而使企業從外到內真正貫徹</a:t>
            </a:r>
            <a:r>
              <a:rPr lang="en-US" altLang="zh-TW" dirty="0"/>
              <a:t>4C</a:t>
            </a:r>
            <a:r>
              <a:rPr lang="zh-TW" altLang="en-US" dirty="0"/>
              <a:t>思想。</a:t>
            </a:r>
          </a:p>
          <a:p>
            <a:r>
              <a:rPr lang="zh-TW" altLang="en-US" dirty="0" smtClean="0"/>
              <a:t>深刻</a:t>
            </a:r>
            <a:r>
              <a:rPr lang="zh-TW" altLang="en-US" dirty="0"/>
              <a:t>理解</a:t>
            </a:r>
            <a:r>
              <a:rPr lang="en-US" altLang="zh-TW" dirty="0"/>
              <a:t>4P</a:t>
            </a:r>
            <a:r>
              <a:rPr lang="zh-TW" altLang="en-US" dirty="0"/>
              <a:t>理論中的產品整體</a:t>
            </a:r>
            <a:r>
              <a:rPr lang="zh-TW" altLang="en-US" dirty="0" smtClean="0"/>
              <a:t>概念</a:t>
            </a:r>
            <a:endParaRPr lang="en-US" altLang="zh-TW" dirty="0" smtClean="0"/>
          </a:p>
          <a:p>
            <a:pPr lvl="1"/>
            <a:r>
              <a:rPr lang="en-US" altLang="zh-TW" dirty="0" smtClean="0"/>
              <a:t>4P</a:t>
            </a:r>
            <a:r>
              <a:rPr lang="zh-TW" altLang="en-US" dirty="0"/>
              <a:t>理論中，產品分為核心產品、外在產品和附加產品三個層次，而需求分為使用需求，心理需求和潛在需求三個層次，為了更好地滿足消費者需求，企業應將產品和需求的層次一一對應起來，提供符合客戶特點和個性的具有特色或獨特性的優質產品或服務，並在產品策略中重視品牌的應用，注重企業品牌的塑造和提升，這不僅是對</a:t>
            </a:r>
            <a:r>
              <a:rPr lang="en-US" altLang="zh-TW" dirty="0"/>
              <a:t>4P</a:t>
            </a:r>
            <a:r>
              <a:rPr lang="zh-TW" altLang="en-US" dirty="0"/>
              <a:t>理論更好的理解和執行，而且也是</a:t>
            </a:r>
            <a:r>
              <a:rPr lang="en-US" altLang="zh-TW" dirty="0"/>
              <a:t>4C</a:t>
            </a:r>
            <a:r>
              <a:rPr lang="zh-TW" altLang="en-US" dirty="0"/>
              <a:t>理論的融入</a:t>
            </a:r>
            <a:r>
              <a:rPr lang="zh-TW" altLang="en-US" dirty="0" smtClean="0"/>
              <a:t>。</a:t>
            </a:r>
            <a:r>
              <a:rPr lang="zh-TW" altLang="en-US" dirty="0"/>
              <a:t> </a:t>
            </a:r>
          </a:p>
        </p:txBody>
      </p:sp>
    </p:spTree>
    <p:extLst>
      <p:ext uri="{BB962C8B-B14F-4D97-AF65-F5344CB8AC3E}">
        <p14:creationId xmlns:p14="http://schemas.microsoft.com/office/powerpoint/2010/main" val="3107027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a:t>
            </a:r>
            <a:r>
              <a:rPr lang="en-US" altLang="zh-TW" dirty="0"/>
              <a:t>4P</a:t>
            </a:r>
            <a:r>
              <a:rPr lang="zh-TW" altLang="en-US" dirty="0"/>
              <a:t>與</a:t>
            </a:r>
            <a:r>
              <a:rPr lang="en-US" altLang="zh-TW" dirty="0"/>
              <a:t>4C</a:t>
            </a:r>
            <a:r>
              <a:rPr lang="zh-TW" altLang="en-US" dirty="0"/>
              <a:t>的具體應用 </a:t>
            </a:r>
            <a:r>
              <a:rPr lang="en-US" altLang="zh-TW" dirty="0" smtClean="0"/>
              <a:t>(3/3</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41</a:t>
            </a:fld>
            <a:endParaRPr lang="zh-TW" altLang="en-US"/>
          </a:p>
        </p:txBody>
      </p:sp>
      <p:sp>
        <p:nvSpPr>
          <p:cNvPr id="4" name="內容版面配置區 3"/>
          <p:cNvSpPr>
            <a:spLocks noGrp="1"/>
          </p:cNvSpPr>
          <p:nvPr>
            <p:ph sz="quarter" idx="1"/>
          </p:nvPr>
        </p:nvSpPr>
        <p:spPr/>
        <p:txBody>
          <a:bodyPr>
            <a:normAutofit/>
          </a:bodyPr>
          <a:lstStyle/>
          <a:p>
            <a:r>
              <a:rPr lang="zh-TW" altLang="en-US" dirty="0" smtClean="0"/>
              <a:t>從短期</a:t>
            </a:r>
            <a:r>
              <a:rPr lang="zh-TW" altLang="en-US" dirty="0"/>
              <a:t>利益轉向重視長期</a:t>
            </a:r>
            <a:r>
              <a:rPr lang="zh-TW" altLang="en-US" dirty="0" smtClean="0"/>
              <a:t>利益</a:t>
            </a:r>
            <a:endParaRPr lang="en-US" altLang="zh-TW" dirty="0" smtClean="0"/>
          </a:p>
          <a:p>
            <a:pPr lvl="1"/>
            <a:r>
              <a:rPr lang="zh-TW" altLang="en-US" dirty="0" smtClean="0"/>
              <a:t>在</a:t>
            </a:r>
            <a:r>
              <a:rPr lang="zh-TW" altLang="en-US" dirty="0"/>
              <a:t>銷售管道上，從單一銷售轉向建立友好合作關係，把服務、品質和行銷有機地結合起來，通過與顧客建立長期穩定的關係實現長期擁有客戶的目標</a:t>
            </a:r>
            <a:r>
              <a:rPr lang="zh-TW" altLang="en-US" dirty="0" smtClean="0"/>
              <a:t>。</a:t>
            </a:r>
            <a:endParaRPr lang="en-US" altLang="zh-TW" dirty="0" smtClean="0"/>
          </a:p>
          <a:p>
            <a:r>
              <a:rPr lang="zh-TW" altLang="en-US" dirty="0" smtClean="0"/>
              <a:t>建立</a:t>
            </a:r>
            <a:r>
              <a:rPr lang="zh-TW" altLang="en-US" dirty="0"/>
              <a:t>市場快速反應機制，提高反應速度和回應</a:t>
            </a:r>
            <a:r>
              <a:rPr lang="zh-TW" altLang="en-US" dirty="0" smtClean="0"/>
              <a:t>力</a:t>
            </a:r>
            <a:endParaRPr lang="en-US" altLang="zh-TW" dirty="0" smtClean="0"/>
          </a:p>
          <a:p>
            <a:pPr lvl="1"/>
            <a:r>
              <a:rPr lang="zh-TW" altLang="en-US" dirty="0" smtClean="0"/>
              <a:t>當代</a:t>
            </a:r>
            <a:r>
              <a:rPr lang="zh-TW" altLang="en-US" dirty="0"/>
              <a:t>先進企業已從過去推銷性商業模式，轉移成高度回應需求的商業模式。企業應站在顧客的角度及時地傾聽顧客的希望、渴望和需求，並瞭解競爭者動向，及時答覆和迅速做出反應，這樣可最大限度地減少客戶轉移的幾率。</a:t>
            </a:r>
          </a:p>
        </p:txBody>
      </p:sp>
    </p:spTree>
    <p:extLst>
      <p:ext uri="{BB962C8B-B14F-4D97-AF65-F5344CB8AC3E}">
        <p14:creationId xmlns:p14="http://schemas.microsoft.com/office/powerpoint/2010/main" val="19035655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問題與省思</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42</a:t>
            </a:fld>
            <a:endParaRPr lang="zh-TW" altLang="en-US"/>
          </a:p>
        </p:txBody>
      </p:sp>
      <p:sp>
        <p:nvSpPr>
          <p:cNvPr id="4" name="內容版面配置區 3"/>
          <p:cNvSpPr>
            <a:spLocks noGrp="1"/>
          </p:cNvSpPr>
          <p:nvPr>
            <p:ph sz="quarter" idx="1"/>
          </p:nvPr>
        </p:nvSpPr>
        <p:spPr/>
        <p:txBody>
          <a:bodyPr/>
          <a:lstStyle/>
          <a:p>
            <a:r>
              <a:rPr lang="en-US" altLang="zh-TW" dirty="0"/>
              <a:t>4P</a:t>
            </a:r>
            <a:r>
              <a:rPr lang="zh-TW" altLang="en-US" dirty="0"/>
              <a:t>到底那一個比較重要？還是</a:t>
            </a:r>
            <a:r>
              <a:rPr lang="en-US" altLang="zh-TW" dirty="0"/>
              <a:t>4</a:t>
            </a:r>
            <a:r>
              <a:rPr lang="zh-TW" altLang="en-US" dirty="0"/>
              <a:t>個等重？在研擬行銷計畫時該從那</a:t>
            </a:r>
            <a:r>
              <a:rPr lang="en-US" altLang="zh-TW" dirty="0"/>
              <a:t>1P</a:t>
            </a:r>
            <a:r>
              <a:rPr lang="zh-TW" altLang="en-US" dirty="0"/>
              <a:t>先思考起</a:t>
            </a:r>
            <a:r>
              <a:rPr lang="zh-TW" altLang="en-US" dirty="0" smtClean="0"/>
              <a:t>？</a:t>
            </a:r>
            <a:endParaRPr lang="en-US" altLang="zh-TW" dirty="0" smtClean="0"/>
          </a:p>
          <a:p>
            <a:r>
              <a:rPr lang="zh-TW" altLang="en-US" dirty="0" smtClean="0"/>
              <a:t>創意行銷</a:t>
            </a:r>
            <a:r>
              <a:rPr lang="en-US" altLang="zh-TW" dirty="0" smtClean="0"/>
              <a:t>???</a:t>
            </a:r>
            <a:endParaRPr lang="zh-TW" altLang="en-US" dirty="0"/>
          </a:p>
        </p:txBody>
      </p:sp>
      <p:sp>
        <p:nvSpPr>
          <p:cNvPr id="5" name="矩形 4"/>
          <p:cNvSpPr/>
          <p:nvPr/>
        </p:nvSpPr>
        <p:spPr>
          <a:xfrm>
            <a:off x="3048988" y="2967335"/>
            <a:ext cx="3046027" cy="923330"/>
          </a:xfrm>
          <a:prstGeom prst="rect">
            <a:avLst/>
          </a:prstGeom>
          <a:noFill/>
        </p:spPr>
        <p:txBody>
          <a:bodyPr wrap="none" lIns="91440" tIns="45720" rIns="91440" bIns="45720">
            <a:spAutoFit/>
          </a:bodyPr>
          <a:lstStyle/>
          <a:p>
            <a:pPr algn="ctr"/>
            <a:r>
              <a:rPr lang="zh-TW" alt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想想看</a:t>
            </a: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273643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43</a:t>
            </a:fld>
            <a:endParaRPr lang="zh-TW" altLang="en-US"/>
          </a:p>
        </p:txBody>
      </p:sp>
      <p:sp>
        <p:nvSpPr>
          <p:cNvPr id="4" name="標題 3"/>
          <p:cNvSpPr>
            <a:spLocks noGrp="1"/>
          </p:cNvSpPr>
          <p:nvPr>
            <p:ph type="title"/>
          </p:nvPr>
        </p:nvSpPr>
        <p:spPr/>
        <p:txBody>
          <a:bodyPr/>
          <a:lstStyle/>
          <a:p>
            <a:r>
              <a:rPr lang="zh-TW" altLang="en-US" dirty="0"/>
              <a:t>網路</a:t>
            </a:r>
            <a:r>
              <a:rPr lang="zh-TW" altLang="en-US" dirty="0" smtClean="0"/>
              <a:t>行銷</a:t>
            </a:r>
            <a:endParaRPr lang="zh-TW" altLang="en-US" dirty="0"/>
          </a:p>
        </p:txBody>
      </p:sp>
    </p:spTree>
    <p:extLst>
      <p:ext uri="{BB962C8B-B14F-4D97-AF65-F5344CB8AC3E}">
        <p14:creationId xmlns:p14="http://schemas.microsoft.com/office/powerpoint/2010/main" val="636738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網路行銷組合 </a:t>
            </a:r>
            <a:r>
              <a:rPr lang="en-US" altLang="zh-TW" dirty="0"/>
              <a:t>- 4P</a:t>
            </a:r>
            <a:r>
              <a:rPr lang="zh-TW" altLang="en-US" dirty="0"/>
              <a:t>與</a:t>
            </a:r>
            <a:r>
              <a:rPr lang="en-US" altLang="zh-TW" dirty="0"/>
              <a:t>4C</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44</a:t>
            </a:fld>
            <a:endParaRPr lang="zh-TW" altLang="en-US"/>
          </a:p>
        </p:txBody>
      </p:sp>
      <p:sp>
        <p:nvSpPr>
          <p:cNvPr id="4" name="內容版面配置區 3"/>
          <p:cNvSpPr>
            <a:spLocks noGrp="1"/>
          </p:cNvSpPr>
          <p:nvPr>
            <p:ph sz="quarter" idx="1"/>
          </p:nvPr>
        </p:nvSpPr>
        <p:spPr/>
        <p:txBody>
          <a:bodyPr/>
          <a:lstStyle/>
          <a:p>
            <a:r>
              <a:rPr lang="zh-TW" altLang="en-US" dirty="0"/>
              <a:t>傳統以</a:t>
            </a:r>
            <a:r>
              <a:rPr lang="en-US" altLang="zh-TW" dirty="0"/>
              <a:t>4P</a:t>
            </a:r>
            <a:r>
              <a:rPr lang="zh-TW" altLang="en-US" dirty="0"/>
              <a:t>為基礎的行銷理論，是追求企業的利潤最大化；而</a:t>
            </a:r>
            <a:r>
              <a:rPr lang="en-US" altLang="zh-TW" dirty="0"/>
              <a:t>4C</a:t>
            </a:r>
            <a:r>
              <a:rPr lang="zh-TW" altLang="en-US" dirty="0"/>
              <a:t>則是追求顧客的利潤最大</a:t>
            </a:r>
            <a:r>
              <a:rPr lang="zh-TW" altLang="en-US" dirty="0" smtClean="0"/>
              <a:t>化</a:t>
            </a:r>
            <a:endParaRPr lang="en-US" altLang="zh-TW" dirty="0" smtClean="0"/>
          </a:p>
          <a:p>
            <a:r>
              <a:rPr lang="zh-TW" altLang="en-US" dirty="0" smtClean="0"/>
              <a:t>新</a:t>
            </a:r>
            <a:r>
              <a:rPr lang="zh-TW" altLang="en-US" dirty="0"/>
              <a:t>一代的網路行銷強調的是，企業如果從</a:t>
            </a:r>
            <a:r>
              <a:rPr lang="en-US" altLang="zh-TW" dirty="0"/>
              <a:t>4P</a:t>
            </a:r>
            <a:r>
              <a:rPr lang="zh-TW" altLang="en-US" dirty="0"/>
              <a:t>對應</a:t>
            </a:r>
            <a:r>
              <a:rPr lang="en-US" altLang="zh-TW" dirty="0"/>
              <a:t>4C</a:t>
            </a:r>
            <a:r>
              <a:rPr lang="zh-TW" altLang="en-US" dirty="0"/>
              <a:t>出發，而不是只追求本身的</a:t>
            </a:r>
            <a:r>
              <a:rPr lang="en-US" altLang="zh-TW" dirty="0"/>
              <a:t>(</a:t>
            </a:r>
            <a:r>
              <a:rPr lang="zh-TW" altLang="en-US" dirty="0"/>
              <a:t>短期</a:t>
            </a:r>
            <a:r>
              <a:rPr lang="en-US" altLang="zh-TW" dirty="0"/>
              <a:t>)</a:t>
            </a:r>
            <a:r>
              <a:rPr lang="zh-TW" altLang="en-US" dirty="0"/>
              <a:t>利潤最大化</a:t>
            </a:r>
            <a:r>
              <a:rPr lang="zh-TW" altLang="en-US" dirty="0" smtClean="0"/>
              <a:t>出發</a:t>
            </a:r>
            <a:endParaRPr lang="zh-TW" altLang="en-US" dirty="0"/>
          </a:p>
        </p:txBody>
      </p:sp>
    </p:spTree>
    <p:extLst>
      <p:ext uri="{BB962C8B-B14F-4D97-AF65-F5344CB8AC3E}">
        <p14:creationId xmlns:p14="http://schemas.microsoft.com/office/powerpoint/2010/main" val="3373048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網路行銷組合</a:t>
            </a:r>
            <a:r>
              <a:rPr lang="en-US" altLang="zh-TW" dirty="0"/>
              <a:t>4P</a:t>
            </a:r>
            <a:r>
              <a:rPr lang="zh-TW" altLang="en-US" dirty="0"/>
              <a:t>的構成要素</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45</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3026306778"/>
              </p:ext>
            </p:extLst>
          </p:nvPr>
        </p:nvGraphicFramePr>
        <p:xfrm>
          <a:off x="237092" y="1844824"/>
          <a:ext cx="8727396" cy="3707998"/>
        </p:xfrm>
        <a:graphic>
          <a:graphicData uri="http://schemas.openxmlformats.org/drawingml/2006/table">
            <a:tbl>
              <a:tblPr firstRow="1" bandRow="1">
                <a:tableStyleId>{073A0DAA-6AF3-43AB-8588-CEC1D06C72B9}</a:tableStyleId>
              </a:tblPr>
              <a:tblGrid>
                <a:gridCol w="2088232"/>
                <a:gridCol w="2050030"/>
                <a:gridCol w="2512516"/>
                <a:gridCol w="2076618"/>
              </a:tblGrid>
              <a:tr h="529714">
                <a:tc>
                  <a:txBody>
                    <a:bodyPr/>
                    <a:lstStyle/>
                    <a:p>
                      <a:r>
                        <a:rPr lang="zh-TW" altLang="en-US" sz="1800" dirty="0" smtClean="0"/>
                        <a:t>產品</a:t>
                      </a:r>
                      <a:r>
                        <a:rPr lang="en-US" altLang="zh-TW" sz="1800" dirty="0" smtClean="0"/>
                        <a:t>(Product)</a:t>
                      </a:r>
                      <a:endParaRPr lang="zh-TW" altLang="en-US" sz="1800" dirty="0"/>
                    </a:p>
                  </a:txBody>
                  <a:tcPr marL="93839" marR="93839" marT="46920" marB="46920"/>
                </a:tc>
                <a:tc>
                  <a:txBody>
                    <a:bodyPr/>
                    <a:lstStyle/>
                    <a:p>
                      <a:r>
                        <a:rPr lang="zh-TW" altLang="en-US" sz="1800" dirty="0" smtClean="0"/>
                        <a:t>價格</a:t>
                      </a:r>
                      <a:r>
                        <a:rPr lang="en-US" altLang="zh-TW" sz="1800" dirty="0" smtClean="0"/>
                        <a:t>(Price)</a:t>
                      </a:r>
                      <a:endParaRPr lang="zh-TW" altLang="en-US" sz="1800" dirty="0"/>
                    </a:p>
                  </a:txBody>
                  <a:tcPr marL="93839" marR="93839" marT="46920" marB="46920"/>
                </a:tc>
                <a:tc>
                  <a:txBody>
                    <a:bodyPr/>
                    <a:lstStyle/>
                    <a:p>
                      <a:r>
                        <a:rPr lang="zh-TW" altLang="en-US" sz="1800" dirty="0" smtClean="0"/>
                        <a:t>通路</a:t>
                      </a:r>
                      <a:r>
                        <a:rPr lang="en-US" altLang="zh-TW" sz="1800" dirty="0" smtClean="0"/>
                        <a:t>(Place)</a:t>
                      </a:r>
                      <a:endParaRPr lang="zh-TW" altLang="en-US" sz="1800" dirty="0"/>
                    </a:p>
                  </a:txBody>
                  <a:tcPr marL="93839" marR="93839" marT="46920" marB="46920"/>
                </a:tc>
                <a:tc>
                  <a:txBody>
                    <a:bodyPr/>
                    <a:lstStyle/>
                    <a:p>
                      <a:r>
                        <a:rPr lang="zh-TW" altLang="en-US" sz="1800" dirty="0" smtClean="0"/>
                        <a:t>推廣</a:t>
                      </a:r>
                      <a:r>
                        <a:rPr lang="en-US" altLang="zh-TW" sz="1800" dirty="0" smtClean="0"/>
                        <a:t>(Promotion)</a:t>
                      </a:r>
                      <a:endParaRPr lang="zh-TW" altLang="en-US" sz="1800" dirty="0"/>
                    </a:p>
                  </a:txBody>
                  <a:tcPr marL="93839" marR="93839" marT="46920" marB="46920"/>
                </a:tc>
              </a:tr>
              <a:tr h="529714">
                <a:tc>
                  <a:txBody>
                    <a:bodyPr/>
                    <a:lstStyle/>
                    <a:p>
                      <a:r>
                        <a:rPr lang="zh-TW" altLang="en-US" sz="1800" dirty="0" smtClean="0"/>
                        <a:t>網路產品決策</a:t>
                      </a:r>
                      <a:endParaRPr lang="zh-TW" altLang="en-US" sz="1800" dirty="0"/>
                    </a:p>
                  </a:txBody>
                  <a:tcPr marL="93839" marR="93839" marT="46920" marB="46920"/>
                </a:tc>
                <a:tc>
                  <a:txBody>
                    <a:bodyPr/>
                    <a:lstStyle/>
                    <a:p>
                      <a:r>
                        <a:rPr lang="zh-TW" altLang="en-US" sz="1800" dirty="0" smtClean="0"/>
                        <a:t>網路產品動態定價</a:t>
                      </a:r>
                      <a:endParaRPr lang="zh-TW" altLang="en-US" sz="1800" dirty="0"/>
                    </a:p>
                  </a:txBody>
                  <a:tcPr marL="93839" marR="93839" marT="46920" marB="46920"/>
                </a:tc>
                <a:tc>
                  <a:txBody>
                    <a:bodyPr/>
                    <a:lstStyle/>
                    <a:p>
                      <a:r>
                        <a:rPr lang="zh-TW" altLang="en-US" sz="1800" dirty="0" smtClean="0"/>
                        <a:t>去中介化與新中介化</a:t>
                      </a:r>
                      <a:endParaRPr lang="zh-TW" altLang="en-US" sz="1800" dirty="0"/>
                    </a:p>
                  </a:txBody>
                  <a:tcPr marL="93839" marR="93839" marT="46920" marB="46920"/>
                </a:tc>
                <a:tc>
                  <a:txBody>
                    <a:bodyPr/>
                    <a:lstStyle/>
                    <a:p>
                      <a:r>
                        <a:rPr lang="zh-TW" altLang="en-US" sz="1800" dirty="0" smtClean="0"/>
                        <a:t>網路廣告</a:t>
                      </a:r>
                      <a:endParaRPr lang="zh-TW" altLang="en-US" sz="1800" dirty="0"/>
                    </a:p>
                  </a:txBody>
                  <a:tcPr marL="93839" marR="93839" marT="46920" marB="46920"/>
                </a:tc>
              </a:tr>
              <a:tr h="529714">
                <a:tc>
                  <a:txBody>
                    <a:bodyPr/>
                    <a:lstStyle/>
                    <a:p>
                      <a:r>
                        <a:rPr lang="zh-TW" altLang="en-US" sz="1800" dirty="0" smtClean="0"/>
                        <a:t>網路產品定位決策</a:t>
                      </a:r>
                      <a:endParaRPr lang="zh-TW" altLang="en-US" sz="1800" dirty="0"/>
                    </a:p>
                  </a:txBody>
                  <a:tcPr marL="93839" marR="93839" marT="46920" marB="46920"/>
                </a:tc>
                <a:tc>
                  <a:txBody>
                    <a:bodyPr/>
                    <a:lstStyle/>
                    <a:p>
                      <a:r>
                        <a:rPr lang="zh-TW" altLang="en-US" sz="1800" dirty="0" smtClean="0"/>
                        <a:t>線上議價</a:t>
                      </a:r>
                      <a:endParaRPr lang="zh-TW" altLang="en-US" sz="1800" dirty="0"/>
                    </a:p>
                  </a:txBody>
                  <a:tcPr marL="93839" marR="93839" marT="46920" marB="46920"/>
                </a:tc>
                <a:tc>
                  <a:txBody>
                    <a:bodyPr/>
                    <a:lstStyle/>
                    <a:p>
                      <a:r>
                        <a:rPr lang="zh-TW" altLang="en-US" sz="1800" dirty="0" smtClean="0"/>
                        <a:t>逆物流處理</a:t>
                      </a:r>
                      <a:endParaRPr lang="zh-TW" altLang="en-US" sz="1800" dirty="0"/>
                    </a:p>
                  </a:txBody>
                  <a:tcPr marL="93839" marR="93839" marT="46920" marB="46920"/>
                </a:tc>
                <a:tc>
                  <a:txBody>
                    <a:bodyPr/>
                    <a:lstStyle/>
                    <a:p>
                      <a:r>
                        <a:rPr lang="zh-TW" altLang="en-US" sz="1800" dirty="0" smtClean="0"/>
                        <a:t>網路人員銷售</a:t>
                      </a:r>
                      <a:endParaRPr lang="zh-TW" altLang="en-US" sz="1800" dirty="0"/>
                    </a:p>
                  </a:txBody>
                  <a:tcPr marL="93839" marR="93839" marT="46920" marB="46920"/>
                </a:tc>
              </a:tr>
              <a:tr h="529714">
                <a:tc>
                  <a:txBody>
                    <a:bodyPr/>
                    <a:lstStyle/>
                    <a:p>
                      <a:r>
                        <a:rPr lang="zh-TW" altLang="en-US" sz="1800" dirty="0" smtClean="0"/>
                        <a:t>網路產品組合決策</a:t>
                      </a:r>
                      <a:endParaRPr lang="zh-TW" altLang="en-US" sz="1800" dirty="0"/>
                    </a:p>
                  </a:txBody>
                  <a:tcPr marL="93839" marR="93839" marT="46920" marB="46920"/>
                </a:tc>
                <a:tc>
                  <a:txBody>
                    <a:bodyPr/>
                    <a:lstStyle/>
                    <a:p>
                      <a:r>
                        <a:rPr lang="zh-TW" altLang="en-US" sz="1800" dirty="0" smtClean="0"/>
                        <a:t>網路拍賣</a:t>
                      </a:r>
                      <a:endParaRPr lang="zh-TW" altLang="en-US" sz="1800" dirty="0"/>
                    </a:p>
                  </a:txBody>
                  <a:tcPr marL="93839" marR="93839" marT="46920" marB="46920"/>
                </a:tc>
                <a:tc>
                  <a:txBody>
                    <a:bodyPr/>
                    <a:lstStyle/>
                    <a:p>
                      <a:r>
                        <a:rPr lang="zh-TW" altLang="en-US" sz="1800" dirty="0" smtClean="0"/>
                        <a:t>第三方物流</a:t>
                      </a:r>
                      <a:endParaRPr lang="zh-TW" altLang="en-US" sz="1800" dirty="0"/>
                    </a:p>
                  </a:txBody>
                  <a:tcPr marL="93839" marR="93839" marT="46920" marB="46920"/>
                </a:tc>
                <a:tc>
                  <a:txBody>
                    <a:bodyPr/>
                    <a:lstStyle/>
                    <a:p>
                      <a:r>
                        <a:rPr lang="zh-TW" altLang="en-US" sz="1800" dirty="0" smtClean="0"/>
                        <a:t>網路促銷</a:t>
                      </a:r>
                      <a:endParaRPr lang="zh-TW" altLang="en-US" sz="1800" dirty="0"/>
                    </a:p>
                  </a:txBody>
                  <a:tcPr marL="93839" marR="93839" marT="46920" marB="46920"/>
                </a:tc>
              </a:tr>
              <a:tr h="529714">
                <a:tc>
                  <a:txBody>
                    <a:bodyPr/>
                    <a:lstStyle/>
                    <a:p>
                      <a:r>
                        <a:rPr lang="zh-TW" altLang="en-US" sz="1800" dirty="0" smtClean="0"/>
                        <a:t>數位內容決策</a:t>
                      </a:r>
                      <a:endParaRPr lang="zh-TW" altLang="en-US" sz="1800" dirty="0"/>
                    </a:p>
                  </a:txBody>
                  <a:tcPr marL="93839" marR="93839" marT="46920" marB="46920"/>
                </a:tc>
                <a:tc>
                  <a:txBody>
                    <a:bodyPr/>
                    <a:lstStyle/>
                    <a:p>
                      <a:r>
                        <a:rPr lang="zh-TW" altLang="en-US" sz="1800" dirty="0" smtClean="0"/>
                        <a:t>免費 </a:t>
                      </a:r>
                      <a:r>
                        <a:rPr lang="en-US" altLang="zh-TW" sz="1800" dirty="0" smtClean="0"/>
                        <a:t>– </a:t>
                      </a:r>
                      <a:r>
                        <a:rPr lang="zh-TW" altLang="en-US" sz="1800" dirty="0" smtClean="0"/>
                        <a:t>禮物經濟</a:t>
                      </a:r>
                      <a:endParaRPr lang="zh-TW" altLang="en-US" sz="1800" dirty="0"/>
                    </a:p>
                  </a:txBody>
                  <a:tcPr marL="93839" marR="93839" marT="46920" marB="46920"/>
                </a:tc>
                <a:tc>
                  <a:txBody>
                    <a:bodyPr/>
                    <a:lstStyle/>
                    <a:p>
                      <a:r>
                        <a:rPr lang="zh-TW" altLang="en-US" sz="1800" dirty="0" smtClean="0"/>
                        <a:t>電子距離 </a:t>
                      </a:r>
                      <a:r>
                        <a:rPr lang="en-US" altLang="zh-TW" sz="1800" dirty="0" smtClean="0"/>
                        <a:t>vs.</a:t>
                      </a:r>
                      <a:r>
                        <a:rPr lang="zh-TW" altLang="en-US" sz="1800" dirty="0" smtClean="0"/>
                        <a:t> 實體距離</a:t>
                      </a:r>
                      <a:endParaRPr lang="zh-TW" altLang="en-US" sz="1800" dirty="0"/>
                    </a:p>
                  </a:txBody>
                  <a:tcPr marL="93839" marR="93839" marT="46920" marB="46920"/>
                </a:tc>
                <a:tc>
                  <a:txBody>
                    <a:bodyPr/>
                    <a:lstStyle/>
                    <a:p>
                      <a:r>
                        <a:rPr lang="zh-TW" altLang="en-US" sz="1800" dirty="0" smtClean="0"/>
                        <a:t>網路公共關係</a:t>
                      </a:r>
                      <a:endParaRPr lang="zh-TW" altLang="en-US" sz="1800" dirty="0"/>
                    </a:p>
                  </a:txBody>
                  <a:tcPr marL="93839" marR="93839" marT="46920" marB="46920"/>
                </a:tc>
              </a:tr>
              <a:tr h="529714">
                <a:tc>
                  <a:txBody>
                    <a:bodyPr/>
                    <a:lstStyle/>
                    <a:p>
                      <a:r>
                        <a:rPr lang="zh-TW" altLang="en-US" sz="1800" dirty="0" smtClean="0"/>
                        <a:t>網路品牌決策</a:t>
                      </a:r>
                      <a:endParaRPr lang="zh-TW" altLang="en-US" sz="1800" dirty="0"/>
                    </a:p>
                  </a:txBody>
                  <a:tcPr marL="93839" marR="93839" marT="46920" marB="46920"/>
                </a:tc>
                <a:tc>
                  <a:txBody>
                    <a:bodyPr/>
                    <a:lstStyle/>
                    <a:p>
                      <a:r>
                        <a:rPr lang="zh-TW" altLang="en-US" sz="1800" dirty="0" smtClean="0"/>
                        <a:t>網路搭售</a:t>
                      </a:r>
                      <a:endParaRPr lang="zh-TW" altLang="en-US" sz="1800" dirty="0"/>
                    </a:p>
                  </a:txBody>
                  <a:tcPr marL="93839" marR="93839" marT="46920" marB="46920"/>
                </a:tc>
                <a:tc>
                  <a:txBody>
                    <a:bodyPr/>
                    <a:lstStyle/>
                    <a:p>
                      <a:r>
                        <a:rPr lang="zh-TW" altLang="en-US" sz="1800" dirty="0" smtClean="0"/>
                        <a:t>線上安裝、線上更新</a:t>
                      </a:r>
                      <a:endParaRPr lang="en-US" altLang="zh-TW" sz="1800" baseline="0" dirty="0" smtClean="0"/>
                    </a:p>
                  </a:txBody>
                  <a:tcPr marL="93839" marR="93839" marT="46920" marB="46920"/>
                </a:tc>
                <a:tc>
                  <a:txBody>
                    <a:bodyPr/>
                    <a:lstStyle/>
                    <a:p>
                      <a:r>
                        <a:rPr lang="zh-TW" altLang="en-US" sz="1800" dirty="0" smtClean="0"/>
                        <a:t>網路直效行銷</a:t>
                      </a:r>
                      <a:endParaRPr lang="zh-TW" altLang="en-US" sz="1800" dirty="0"/>
                    </a:p>
                  </a:txBody>
                  <a:tcPr marL="93839" marR="93839" marT="46920" marB="46920"/>
                </a:tc>
              </a:tr>
              <a:tr h="529714">
                <a:tc>
                  <a:txBody>
                    <a:bodyPr/>
                    <a:lstStyle/>
                    <a:p>
                      <a:r>
                        <a:rPr lang="zh-TW" altLang="en-US" sz="1800" dirty="0" smtClean="0"/>
                        <a:t>網路</a:t>
                      </a:r>
                      <a:r>
                        <a:rPr lang="en-US" altLang="zh-TW" sz="1800" dirty="0" smtClean="0"/>
                        <a:t>CIS</a:t>
                      </a:r>
                      <a:r>
                        <a:rPr lang="zh-TW" altLang="en-US" sz="1800" dirty="0" smtClean="0"/>
                        <a:t>決策</a:t>
                      </a:r>
                      <a:endParaRPr lang="zh-TW" altLang="en-US" sz="1800" dirty="0"/>
                    </a:p>
                  </a:txBody>
                  <a:tcPr marL="93839" marR="93839" marT="46920" marB="46920"/>
                </a:tc>
                <a:tc>
                  <a:txBody>
                    <a:bodyPr/>
                    <a:lstStyle/>
                    <a:p>
                      <a:endParaRPr lang="zh-TW" altLang="en-US" sz="1800" dirty="0"/>
                    </a:p>
                  </a:txBody>
                  <a:tcPr marL="93839" marR="93839" marT="46920" marB="46920"/>
                </a:tc>
                <a:tc>
                  <a:txBody>
                    <a:bodyPr/>
                    <a:lstStyle/>
                    <a:p>
                      <a:r>
                        <a:rPr lang="zh-TW" altLang="en-US" sz="1800" dirty="0" smtClean="0"/>
                        <a:t>線上配送</a:t>
                      </a:r>
                      <a:endParaRPr lang="zh-TW" altLang="en-US" sz="1800" dirty="0"/>
                    </a:p>
                  </a:txBody>
                  <a:tcPr marL="93839" marR="93839" marT="46920" marB="46920"/>
                </a:tc>
                <a:tc>
                  <a:txBody>
                    <a:bodyPr/>
                    <a:lstStyle/>
                    <a:p>
                      <a:endParaRPr lang="zh-TW" altLang="en-US" sz="1800" dirty="0"/>
                    </a:p>
                  </a:txBody>
                  <a:tcPr marL="93839" marR="93839" marT="46920" marB="46920"/>
                </a:tc>
              </a:tr>
            </a:tbl>
          </a:graphicData>
        </a:graphic>
      </p:graphicFrame>
    </p:spTree>
    <p:extLst>
      <p:ext uri="{BB962C8B-B14F-4D97-AF65-F5344CB8AC3E}">
        <p14:creationId xmlns:p14="http://schemas.microsoft.com/office/powerpoint/2010/main" val="35058160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82756" y="1703445"/>
            <a:ext cx="2736304" cy="4896544"/>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p:cNvSpPr>
            <a:spLocks noGrp="1"/>
          </p:cNvSpPr>
          <p:nvPr>
            <p:ph type="title"/>
          </p:nvPr>
        </p:nvSpPr>
        <p:spPr/>
        <p:txBody>
          <a:bodyPr/>
          <a:lstStyle/>
          <a:p>
            <a:r>
              <a:rPr lang="zh-TW" altLang="en-US" dirty="0"/>
              <a:t>網路行銷組合的構成要素示意圖</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46</a:t>
            </a:fld>
            <a:endParaRPr lang="zh-TW" altLang="en-US"/>
          </a:p>
        </p:txBody>
      </p:sp>
      <p:sp>
        <p:nvSpPr>
          <p:cNvPr id="6" name="矩形 5"/>
          <p:cNvSpPr/>
          <p:nvPr/>
        </p:nvSpPr>
        <p:spPr>
          <a:xfrm>
            <a:off x="626772" y="1847461"/>
            <a:ext cx="2448272" cy="576064"/>
          </a:xfrm>
          <a:prstGeom prst="rect">
            <a:avLst/>
          </a:prstGeom>
          <a:solidFill>
            <a:schemeClr val="bg1">
              <a:lumMod val="8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產品屬性差異化</a:t>
            </a:r>
            <a:endParaRPr lang="zh-TW" altLang="en-US" dirty="0">
              <a:solidFill>
                <a:schemeClr val="tx1"/>
              </a:solidFill>
            </a:endParaRPr>
          </a:p>
        </p:txBody>
      </p:sp>
      <p:sp>
        <p:nvSpPr>
          <p:cNvPr id="7" name="向下箭號 6"/>
          <p:cNvSpPr/>
          <p:nvPr/>
        </p:nvSpPr>
        <p:spPr>
          <a:xfrm>
            <a:off x="1490868" y="2423525"/>
            <a:ext cx="720080" cy="432048"/>
          </a:xfrm>
          <a:prstGeom prst="downArrow">
            <a:avLst/>
          </a:prstGeom>
          <a:solidFill>
            <a:schemeClr val="bg1">
              <a:lumMod val="50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26772" y="2855573"/>
            <a:ext cx="2448272" cy="1512168"/>
          </a:xfrm>
          <a:prstGeom prst="rect">
            <a:avLst/>
          </a:prstGeom>
          <a:solidFill>
            <a:schemeClr val="bg1">
              <a:lumMod val="8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4P</a:t>
            </a:r>
          </a:p>
          <a:p>
            <a:r>
              <a:rPr lang="zh-TW" altLang="en-US" dirty="0" smtClean="0">
                <a:solidFill>
                  <a:schemeClr val="tx1"/>
                </a:solidFill>
              </a:rPr>
              <a:t>產品</a:t>
            </a:r>
            <a:r>
              <a:rPr lang="en-US" altLang="zh-TW" dirty="0" smtClean="0">
                <a:solidFill>
                  <a:schemeClr val="tx1"/>
                </a:solidFill>
              </a:rPr>
              <a:t>(Product)</a:t>
            </a:r>
          </a:p>
          <a:p>
            <a:r>
              <a:rPr lang="zh-TW" altLang="en-US" dirty="0" smtClean="0">
                <a:solidFill>
                  <a:schemeClr val="tx1"/>
                </a:solidFill>
              </a:rPr>
              <a:t>價格</a:t>
            </a:r>
            <a:r>
              <a:rPr lang="en-US" altLang="zh-TW" dirty="0" smtClean="0">
                <a:solidFill>
                  <a:schemeClr val="tx1"/>
                </a:solidFill>
              </a:rPr>
              <a:t>(Price)</a:t>
            </a:r>
          </a:p>
          <a:p>
            <a:r>
              <a:rPr lang="zh-TW" altLang="en-US" dirty="0" smtClean="0">
                <a:solidFill>
                  <a:schemeClr val="tx1"/>
                </a:solidFill>
              </a:rPr>
              <a:t>通路</a:t>
            </a:r>
            <a:r>
              <a:rPr lang="en-US" altLang="zh-TW" dirty="0" smtClean="0">
                <a:solidFill>
                  <a:schemeClr val="tx1"/>
                </a:solidFill>
              </a:rPr>
              <a:t>(Place)</a:t>
            </a:r>
          </a:p>
          <a:p>
            <a:r>
              <a:rPr lang="zh-TW" altLang="en-US" dirty="0" smtClean="0">
                <a:solidFill>
                  <a:schemeClr val="tx1"/>
                </a:solidFill>
              </a:rPr>
              <a:t>推廣</a:t>
            </a:r>
            <a:r>
              <a:rPr lang="en-US" altLang="zh-TW" dirty="0" smtClean="0">
                <a:solidFill>
                  <a:schemeClr val="tx1"/>
                </a:solidFill>
              </a:rPr>
              <a:t>(Promotion)</a:t>
            </a:r>
            <a:endParaRPr lang="zh-TW" altLang="en-US" dirty="0">
              <a:solidFill>
                <a:schemeClr val="tx1"/>
              </a:solidFill>
            </a:endParaRPr>
          </a:p>
        </p:txBody>
      </p:sp>
      <p:sp>
        <p:nvSpPr>
          <p:cNvPr id="10" name="矩形 9"/>
          <p:cNvSpPr/>
          <p:nvPr/>
        </p:nvSpPr>
        <p:spPr>
          <a:xfrm>
            <a:off x="626772" y="5819311"/>
            <a:ext cx="2448272" cy="564654"/>
          </a:xfrm>
          <a:prstGeom prst="rect">
            <a:avLst/>
          </a:prstGeom>
          <a:solidFill>
            <a:schemeClr val="bg1">
              <a:lumMod val="8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a:t>
            </a:r>
            <a:r>
              <a:rPr lang="zh-TW" altLang="en-US" dirty="0" smtClean="0">
                <a:solidFill>
                  <a:schemeClr val="tx1"/>
                </a:solidFill>
              </a:rPr>
              <a:t>短期</a:t>
            </a:r>
            <a:r>
              <a:rPr lang="en-US" altLang="zh-TW" dirty="0" smtClean="0">
                <a:solidFill>
                  <a:schemeClr val="tx1"/>
                </a:solidFill>
              </a:rPr>
              <a:t>)</a:t>
            </a:r>
            <a:r>
              <a:rPr lang="zh-TW" altLang="en-US" dirty="0" smtClean="0">
                <a:solidFill>
                  <a:schemeClr val="tx1"/>
                </a:solidFill>
              </a:rPr>
              <a:t>企業利潤最大化</a:t>
            </a:r>
            <a:endParaRPr lang="zh-TW" altLang="en-US" dirty="0">
              <a:solidFill>
                <a:schemeClr val="tx1"/>
              </a:solidFill>
            </a:endParaRPr>
          </a:p>
        </p:txBody>
      </p:sp>
      <p:sp>
        <p:nvSpPr>
          <p:cNvPr id="11" name="矩形 10"/>
          <p:cNvSpPr/>
          <p:nvPr/>
        </p:nvSpPr>
        <p:spPr>
          <a:xfrm>
            <a:off x="626772" y="4811199"/>
            <a:ext cx="2448272" cy="564654"/>
          </a:xfrm>
          <a:prstGeom prst="rect">
            <a:avLst/>
          </a:prstGeom>
          <a:solidFill>
            <a:schemeClr val="bg1">
              <a:lumMod val="8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市場占有率</a:t>
            </a:r>
            <a:endParaRPr lang="zh-TW" altLang="en-US" dirty="0">
              <a:solidFill>
                <a:schemeClr val="tx1"/>
              </a:solidFill>
            </a:endParaRPr>
          </a:p>
        </p:txBody>
      </p:sp>
      <p:sp>
        <p:nvSpPr>
          <p:cNvPr id="13" name="向下箭號 12"/>
          <p:cNvSpPr/>
          <p:nvPr/>
        </p:nvSpPr>
        <p:spPr>
          <a:xfrm>
            <a:off x="1490868" y="4367741"/>
            <a:ext cx="720080" cy="432048"/>
          </a:xfrm>
          <a:prstGeom prst="downArrow">
            <a:avLst/>
          </a:prstGeom>
          <a:solidFill>
            <a:schemeClr val="bg1">
              <a:lumMod val="50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下箭號 13"/>
          <p:cNvSpPr/>
          <p:nvPr/>
        </p:nvSpPr>
        <p:spPr>
          <a:xfrm>
            <a:off x="1490868" y="5375853"/>
            <a:ext cx="720080" cy="432048"/>
          </a:xfrm>
          <a:prstGeom prst="downArrow">
            <a:avLst/>
          </a:prstGeom>
          <a:solidFill>
            <a:schemeClr val="bg1">
              <a:lumMod val="50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3923928" y="1703445"/>
            <a:ext cx="4896544" cy="4896544"/>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4067944" y="1847461"/>
            <a:ext cx="4608512" cy="576064"/>
          </a:xfrm>
          <a:prstGeom prst="rect">
            <a:avLst/>
          </a:prstGeom>
          <a:solidFill>
            <a:schemeClr val="bg1">
              <a:lumMod val="8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顧客價值</a:t>
            </a:r>
            <a:r>
              <a:rPr lang="zh-TW" altLang="en-US" dirty="0" smtClean="0">
                <a:solidFill>
                  <a:schemeClr val="tx1"/>
                </a:solidFill>
              </a:rPr>
              <a:t>差異化</a:t>
            </a:r>
            <a:endParaRPr lang="zh-TW" altLang="en-US" dirty="0">
              <a:solidFill>
                <a:schemeClr val="tx1"/>
              </a:solidFill>
            </a:endParaRPr>
          </a:p>
        </p:txBody>
      </p:sp>
      <p:sp>
        <p:nvSpPr>
          <p:cNvPr id="27" name="向下箭號 26"/>
          <p:cNvSpPr/>
          <p:nvPr/>
        </p:nvSpPr>
        <p:spPr>
          <a:xfrm>
            <a:off x="6012160" y="2423525"/>
            <a:ext cx="720080" cy="432048"/>
          </a:xfrm>
          <a:prstGeom prst="downArrow">
            <a:avLst/>
          </a:prstGeom>
          <a:solidFill>
            <a:schemeClr val="bg1">
              <a:lumMod val="50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4067944" y="2855573"/>
            <a:ext cx="4608512" cy="1512168"/>
          </a:xfrm>
          <a:prstGeom prst="rect">
            <a:avLst/>
          </a:prstGeom>
          <a:solidFill>
            <a:schemeClr val="bg1">
              <a:lumMod val="8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4C</a:t>
            </a:r>
          </a:p>
          <a:p>
            <a:r>
              <a:rPr lang="zh-TW" altLang="en-US" dirty="0" smtClean="0">
                <a:solidFill>
                  <a:schemeClr val="tx1"/>
                </a:solidFill>
              </a:rPr>
              <a:t>顧客需求與慾望</a:t>
            </a:r>
            <a:r>
              <a:rPr lang="en-US" altLang="zh-TW" dirty="0" smtClean="0">
                <a:solidFill>
                  <a:schemeClr val="tx1"/>
                </a:solidFill>
              </a:rPr>
              <a:t>(Customer needs and wants)</a:t>
            </a:r>
          </a:p>
          <a:p>
            <a:r>
              <a:rPr lang="zh-TW" altLang="en-US" dirty="0" smtClean="0">
                <a:solidFill>
                  <a:schemeClr val="tx1"/>
                </a:solidFill>
              </a:rPr>
              <a:t>顧客成本</a:t>
            </a:r>
            <a:r>
              <a:rPr lang="en-US" altLang="zh-TW" dirty="0" smtClean="0">
                <a:solidFill>
                  <a:schemeClr val="tx1"/>
                </a:solidFill>
              </a:rPr>
              <a:t>(Customer cost)</a:t>
            </a:r>
          </a:p>
          <a:p>
            <a:r>
              <a:rPr lang="zh-TW" altLang="en-US" dirty="0">
                <a:solidFill>
                  <a:schemeClr val="tx1"/>
                </a:solidFill>
              </a:rPr>
              <a:t>顧客</a:t>
            </a:r>
            <a:r>
              <a:rPr lang="zh-TW" altLang="en-US" dirty="0" smtClean="0">
                <a:solidFill>
                  <a:schemeClr val="tx1"/>
                </a:solidFill>
              </a:rPr>
              <a:t>便利</a:t>
            </a:r>
            <a:r>
              <a:rPr lang="en-US" altLang="zh-TW" dirty="0" smtClean="0">
                <a:solidFill>
                  <a:schemeClr val="tx1"/>
                </a:solidFill>
              </a:rPr>
              <a:t>(Convenience)</a:t>
            </a:r>
          </a:p>
          <a:p>
            <a:r>
              <a:rPr lang="zh-TW" altLang="en-US" dirty="0" smtClean="0">
                <a:solidFill>
                  <a:schemeClr val="tx1"/>
                </a:solidFill>
              </a:rPr>
              <a:t>溝通</a:t>
            </a:r>
            <a:r>
              <a:rPr lang="en-US" altLang="zh-TW" dirty="0" smtClean="0">
                <a:solidFill>
                  <a:schemeClr val="tx1"/>
                </a:solidFill>
              </a:rPr>
              <a:t>(Communication)</a:t>
            </a:r>
          </a:p>
        </p:txBody>
      </p:sp>
      <p:sp>
        <p:nvSpPr>
          <p:cNvPr id="29" name="矩形 28"/>
          <p:cNvSpPr/>
          <p:nvPr/>
        </p:nvSpPr>
        <p:spPr>
          <a:xfrm>
            <a:off x="4067944" y="5819311"/>
            <a:ext cx="4608512" cy="564654"/>
          </a:xfrm>
          <a:prstGeom prst="rect">
            <a:avLst/>
          </a:prstGeom>
          <a:solidFill>
            <a:schemeClr val="bg1">
              <a:lumMod val="8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a:t>
            </a:r>
            <a:r>
              <a:rPr lang="zh-TW" altLang="en-US" dirty="0" smtClean="0">
                <a:solidFill>
                  <a:schemeClr val="tx1"/>
                </a:solidFill>
              </a:rPr>
              <a:t>長期</a:t>
            </a:r>
            <a:r>
              <a:rPr lang="en-US" altLang="zh-TW" dirty="0" smtClean="0">
                <a:solidFill>
                  <a:schemeClr val="tx1"/>
                </a:solidFill>
              </a:rPr>
              <a:t>)</a:t>
            </a:r>
            <a:r>
              <a:rPr lang="zh-TW" altLang="en-US" dirty="0" smtClean="0">
                <a:solidFill>
                  <a:schemeClr val="tx1"/>
                </a:solidFill>
              </a:rPr>
              <a:t>顧客與企業利潤最大化</a:t>
            </a:r>
            <a:endParaRPr lang="zh-TW" altLang="en-US" dirty="0">
              <a:solidFill>
                <a:schemeClr val="tx1"/>
              </a:solidFill>
            </a:endParaRPr>
          </a:p>
        </p:txBody>
      </p:sp>
      <p:sp>
        <p:nvSpPr>
          <p:cNvPr id="30" name="矩形 29"/>
          <p:cNvSpPr/>
          <p:nvPr/>
        </p:nvSpPr>
        <p:spPr>
          <a:xfrm>
            <a:off x="4067944" y="4811199"/>
            <a:ext cx="4608512" cy="564654"/>
          </a:xfrm>
          <a:prstGeom prst="rect">
            <a:avLst/>
          </a:prstGeom>
          <a:solidFill>
            <a:schemeClr val="bg1">
              <a:lumMod val="85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顧客荷包佔有率</a:t>
            </a:r>
            <a:endParaRPr lang="zh-TW" altLang="en-US" dirty="0">
              <a:solidFill>
                <a:schemeClr val="tx1"/>
              </a:solidFill>
            </a:endParaRPr>
          </a:p>
        </p:txBody>
      </p:sp>
      <p:sp>
        <p:nvSpPr>
          <p:cNvPr id="31" name="向下箭號 30"/>
          <p:cNvSpPr/>
          <p:nvPr/>
        </p:nvSpPr>
        <p:spPr>
          <a:xfrm>
            <a:off x="6012160" y="4367741"/>
            <a:ext cx="720080" cy="432048"/>
          </a:xfrm>
          <a:prstGeom prst="downArrow">
            <a:avLst/>
          </a:prstGeom>
          <a:solidFill>
            <a:schemeClr val="bg1">
              <a:lumMod val="50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向下箭號 31"/>
          <p:cNvSpPr/>
          <p:nvPr/>
        </p:nvSpPr>
        <p:spPr>
          <a:xfrm>
            <a:off x="6012160" y="5375853"/>
            <a:ext cx="720080" cy="432048"/>
          </a:xfrm>
          <a:prstGeom prst="downArrow">
            <a:avLst/>
          </a:prstGeom>
          <a:solidFill>
            <a:schemeClr val="bg1">
              <a:lumMod val="50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1143022" y="1241780"/>
            <a:ext cx="1415772" cy="461665"/>
          </a:xfrm>
          <a:prstGeom prst="rect">
            <a:avLst/>
          </a:prstGeom>
          <a:noFill/>
        </p:spPr>
        <p:txBody>
          <a:bodyPr wrap="none" rtlCol="0">
            <a:spAutoFit/>
          </a:bodyPr>
          <a:lstStyle/>
          <a:p>
            <a:r>
              <a:rPr lang="zh-TW" altLang="en-US" sz="2400" b="1" dirty="0" smtClean="0">
                <a:latin typeface="標楷體" pitchFamily="65" charset="-120"/>
                <a:ea typeface="標楷體" pitchFamily="65" charset="-120"/>
              </a:rPr>
              <a:t>傳統行銷</a:t>
            </a:r>
            <a:endParaRPr lang="zh-TW" altLang="en-US" sz="2400" b="1" dirty="0">
              <a:latin typeface="標楷體" pitchFamily="65" charset="-120"/>
              <a:ea typeface="標楷體" pitchFamily="65" charset="-120"/>
            </a:endParaRPr>
          </a:p>
        </p:txBody>
      </p:sp>
      <p:sp>
        <p:nvSpPr>
          <p:cNvPr id="34" name="文字方塊 33"/>
          <p:cNvSpPr txBox="1"/>
          <p:nvPr/>
        </p:nvSpPr>
        <p:spPr>
          <a:xfrm>
            <a:off x="5818202" y="1256593"/>
            <a:ext cx="1415772" cy="461665"/>
          </a:xfrm>
          <a:prstGeom prst="rect">
            <a:avLst/>
          </a:prstGeom>
          <a:noFill/>
        </p:spPr>
        <p:txBody>
          <a:bodyPr wrap="none" rtlCol="0">
            <a:spAutoFit/>
          </a:bodyPr>
          <a:lstStyle/>
          <a:p>
            <a:r>
              <a:rPr lang="zh-TW" altLang="en-US" sz="2400" b="1" dirty="0" smtClean="0">
                <a:latin typeface="標楷體" pitchFamily="65" charset="-120"/>
                <a:ea typeface="標楷體" pitchFamily="65" charset="-120"/>
              </a:rPr>
              <a:t>網路行銷</a:t>
            </a:r>
            <a:endParaRPr lang="zh-TW" altLang="en-US" sz="2400" b="1" dirty="0">
              <a:latin typeface="標楷體" pitchFamily="65" charset="-120"/>
              <a:ea typeface="標楷體" pitchFamily="65" charset="-120"/>
            </a:endParaRPr>
          </a:p>
        </p:txBody>
      </p:sp>
      <p:cxnSp>
        <p:nvCxnSpPr>
          <p:cNvPr id="36" name="直線單箭頭接點 35"/>
          <p:cNvCxnSpPr/>
          <p:nvPr/>
        </p:nvCxnSpPr>
        <p:spPr>
          <a:xfrm>
            <a:off x="2558794" y="1628800"/>
            <a:ext cx="3259408"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2555483" y="1259468"/>
            <a:ext cx="1800493"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行銷認知的改變</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973883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橢圓 20"/>
          <p:cNvSpPr/>
          <p:nvPr/>
        </p:nvSpPr>
        <p:spPr>
          <a:xfrm>
            <a:off x="2431308" y="2380692"/>
            <a:ext cx="4281383" cy="3194992"/>
          </a:xfrm>
          <a:prstGeom prst="ellipse">
            <a:avLst/>
          </a:prstGeom>
          <a:solidFill>
            <a:schemeClr val="bg1">
              <a:lumMod val="8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t>傳統行銷 </a:t>
            </a:r>
            <a:r>
              <a:rPr lang="en-US" altLang="zh-TW" dirty="0"/>
              <a:t>4P </a:t>
            </a:r>
            <a:r>
              <a:rPr lang="en-US" altLang="zh-TW" dirty="0" err="1"/>
              <a:t>v.s</a:t>
            </a:r>
            <a:r>
              <a:rPr lang="en-US" altLang="zh-TW" dirty="0"/>
              <a:t>. </a:t>
            </a:r>
            <a:r>
              <a:rPr lang="zh-TW" altLang="en-US" dirty="0"/>
              <a:t>網路行銷 </a:t>
            </a:r>
            <a:r>
              <a:rPr lang="en-US" altLang="zh-TW" dirty="0"/>
              <a:t>4C </a:t>
            </a:r>
            <a:r>
              <a:rPr lang="zh-TW" altLang="en-US" dirty="0"/>
              <a:t>構示圖</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47</a:t>
            </a:fld>
            <a:endParaRPr lang="zh-TW" altLang="en-US"/>
          </a:p>
        </p:txBody>
      </p:sp>
      <p:sp>
        <p:nvSpPr>
          <p:cNvPr id="8" name="橢圓 7"/>
          <p:cNvSpPr/>
          <p:nvPr/>
        </p:nvSpPr>
        <p:spPr>
          <a:xfrm>
            <a:off x="467544" y="1565920"/>
            <a:ext cx="8208912" cy="4824536"/>
          </a:xfrm>
          <a:prstGeom prst="ellipse">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3631704" y="3361928"/>
            <a:ext cx="1880592" cy="1232520"/>
          </a:xfrm>
          <a:prstGeom prst="ellipse">
            <a:avLst/>
          </a:prstGeom>
          <a:solidFill>
            <a:schemeClr val="tx1">
              <a:lumMod val="65000"/>
              <a:lumOff val="3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t>顧客</a:t>
            </a:r>
            <a:endParaRPr lang="en-US" altLang="zh-TW" sz="2000" dirty="0"/>
          </a:p>
          <a:p>
            <a:pPr algn="ctr"/>
            <a:r>
              <a:rPr lang="en-US" altLang="zh-TW" dirty="0" smtClean="0"/>
              <a:t>(Customer)</a:t>
            </a:r>
            <a:endParaRPr lang="zh-TW" altLang="en-US" dirty="0"/>
          </a:p>
        </p:txBody>
      </p:sp>
      <p:cxnSp>
        <p:nvCxnSpPr>
          <p:cNvPr id="11" name="直線接點 10"/>
          <p:cNvCxnSpPr>
            <a:stCxn id="9" idx="2"/>
            <a:endCxn id="8" idx="2"/>
          </p:cNvCxnSpPr>
          <p:nvPr/>
        </p:nvCxnSpPr>
        <p:spPr>
          <a:xfrm flipH="1">
            <a:off x="467544" y="3978188"/>
            <a:ext cx="31641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a:stCxn id="8" idx="0"/>
            <a:endCxn id="9" idx="0"/>
          </p:cNvCxnSpPr>
          <p:nvPr/>
        </p:nvCxnSpPr>
        <p:spPr>
          <a:xfrm>
            <a:off x="4572000" y="1565920"/>
            <a:ext cx="0" cy="1796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a:stCxn id="8" idx="6"/>
            <a:endCxn id="9" idx="6"/>
          </p:cNvCxnSpPr>
          <p:nvPr/>
        </p:nvCxnSpPr>
        <p:spPr>
          <a:xfrm flipH="1">
            <a:off x="5512296" y="3978188"/>
            <a:ext cx="31641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a:stCxn id="9" idx="4"/>
            <a:endCxn id="8" idx="4"/>
          </p:cNvCxnSpPr>
          <p:nvPr/>
        </p:nvCxnSpPr>
        <p:spPr>
          <a:xfrm>
            <a:off x="4572000" y="4594448"/>
            <a:ext cx="0" cy="1796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75757" y="2938076"/>
            <a:ext cx="1277914" cy="707886"/>
          </a:xfrm>
          <a:prstGeom prst="rect">
            <a:avLst/>
          </a:prstGeom>
          <a:noFill/>
        </p:spPr>
        <p:txBody>
          <a:bodyPr wrap="none" rtlCol="0">
            <a:spAutoFit/>
          </a:bodyPr>
          <a:lstStyle/>
          <a:p>
            <a:pPr algn="ctr"/>
            <a:r>
              <a:rPr lang="zh-TW" altLang="en-US" sz="2000" dirty="0" smtClean="0"/>
              <a:t>產品</a:t>
            </a:r>
            <a:endParaRPr lang="en-US" altLang="zh-TW" sz="2000" dirty="0" smtClean="0"/>
          </a:p>
          <a:p>
            <a:pPr algn="ctr"/>
            <a:r>
              <a:rPr lang="en-US" altLang="zh-TW" sz="2000" dirty="0" smtClean="0"/>
              <a:t>(Product)</a:t>
            </a:r>
            <a:endParaRPr lang="zh-TW" altLang="en-US" sz="2000" dirty="0"/>
          </a:p>
        </p:txBody>
      </p:sp>
      <p:sp>
        <p:nvSpPr>
          <p:cNvPr id="23" name="文字方塊 22"/>
          <p:cNvSpPr txBox="1"/>
          <p:nvPr/>
        </p:nvSpPr>
        <p:spPr>
          <a:xfrm>
            <a:off x="5004048" y="2938075"/>
            <a:ext cx="1595310" cy="707886"/>
          </a:xfrm>
          <a:prstGeom prst="rect">
            <a:avLst/>
          </a:prstGeom>
          <a:noFill/>
        </p:spPr>
        <p:txBody>
          <a:bodyPr wrap="none" rtlCol="0">
            <a:spAutoFit/>
          </a:bodyPr>
          <a:lstStyle/>
          <a:p>
            <a:pPr algn="ctr"/>
            <a:r>
              <a:rPr lang="zh-TW" altLang="en-US" sz="2000" dirty="0" smtClean="0"/>
              <a:t>促銷</a:t>
            </a:r>
            <a:endParaRPr lang="en-US" altLang="zh-TW" sz="2000" dirty="0" smtClean="0"/>
          </a:p>
          <a:p>
            <a:pPr algn="ctr"/>
            <a:r>
              <a:rPr lang="en-US" altLang="zh-TW" sz="2000" dirty="0" smtClean="0"/>
              <a:t>(Promotion)</a:t>
            </a:r>
            <a:endParaRPr lang="zh-TW" altLang="en-US" sz="2000" dirty="0"/>
          </a:p>
        </p:txBody>
      </p:sp>
      <p:sp>
        <p:nvSpPr>
          <p:cNvPr id="24" name="文字方塊 23"/>
          <p:cNvSpPr txBox="1"/>
          <p:nvPr/>
        </p:nvSpPr>
        <p:spPr>
          <a:xfrm>
            <a:off x="2836859" y="4271282"/>
            <a:ext cx="955711" cy="707886"/>
          </a:xfrm>
          <a:prstGeom prst="rect">
            <a:avLst/>
          </a:prstGeom>
          <a:noFill/>
        </p:spPr>
        <p:txBody>
          <a:bodyPr wrap="none" rtlCol="0">
            <a:spAutoFit/>
          </a:bodyPr>
          <a:lstStyle/>
          <a:p>
            <a:pPr algn="ctr"/>
            <a:r>
              <a:rPr lang="zh-TW" altLang="en-US" sz="2000" dirty="0"/>
              <a:t>定價</a:t>
            </a:r>
            <a:endParaRPr lang="en-US" altLang="zh-TW" sz="2000" dirty="0" smtClean="0"/>
          </a:p>
          <a:p>
            <a:pPr algn="ctr"/>
            <a:r>
              <a:rPr lang="en-US" altLang="zh-TW" sz="2000" dirty="0" smtClean="0"/>
              <a:t>(Price)</a:t>
            </a:r>
            <a:endParaRPr lang="zh-TW" altLang="en-US" sz="2000" dirty="0"/>
          </a:p>
        </p:txBody>
      </p:sp>
      <p:sp>
        <p:nvSpPr>
          <p:cNvPr id="25" name="文字方塊 24"/>
          <p:cNvSpPr txBox="1"/>
          <p:nvPr/>
        </p:nvSpPr>
        <p:spPr>
          <a:xfrm>
            <a:off x="5386911" y="4271282"/>
            <a:ext cx="978153" cy="707886"/>
          </a:xfrm>
          <a:prstGeom prst="rect">
            <a:avLst/>
          </a:prstGeom>
          <a:noFill/>
        </p:spPr>
        <p:txBody>
          <a:bodyPr wrap="none" rtlCol="0">
            <a:spAutoFit/>
          </a:bodyPr>
          <a:lstStyle/>
          <a:p>
            <a:pPr algn="ctr"/>
            <a:r>
              <a:rPr lang="zh-TW" altLang="en-US" sz="2000" dirty="0"/>
              <a:t>通路</a:t>
            </a:r>
            <a:endParaRPr lang="en-US" altLang="zh-TW" sz="2000" dirty="0" smtClean="0"/>
          </a:p>
          <a:p>
            <a:pPr algn="ctr"/>
            <a:r>
              <a:rPr lang="en-US" altLang="zh-TW" sz="2000" dirty="0" smtClean="0"/>
              <a:t>(Place)</a:t>
            </a:r>
            <a:endParaRPr lang="zh-TW" altLang="en-US" sz="2000" dirty="0"/>
          </a:p>
        </p:txBody>
      </p:sp>
      <p:sp>
        <p:nvSpPr>
          <p:cNvPr id="26" name="文字方塊 25"/>
          <p:cNvSpPr txBox="1"/>
          <p:nvPr/>
        </p:nvSpPr>
        <p:spPr>
          <a:xfrm>
            <a:off x="899592" y="2413337"/>
            <a:ext cx="2167581" cy="1015663"/>
          </a:xfrm>
          <a:prstGeom prst="rect">
            <a:avLst/>
          </a:prstGeom>
          <a:noFill/>
        </p:spPr>
        <p:txBody>
          <a:bodyPr wrap="none" rtlCol="0">
            <a:spAutoFit/>
          </a:bodyPr>
          <a:lstStyle/>
          <a:p>
            <a:r>
              <a:rPr lang="zh-TW" altLang="en-US" sz="2000" dirty="0"/>
              <a:t>顧客需求與慾望</a:t>
            </a:r>
            <a:endParaRPr lang="en-US" altLang="zh-TW" sz="2000" dirty="0" smtClean="0"/>
          </a:p>
          <a:p>
            <a:r>
              <a:rPr lang="en-US" altLang="zh-TW" sz="2000" dirty="0" smtClean="0"/>
              <a:t>(Customer needs </a:t>
            </a:r>
          </a:p>
          <a:p>
            <a:r>
              <a:rPr lang="en-US" altLang="zh-TW" sz="2000" dirty="0" smtClean="0"/>
              <a:t>and wants)</a:t>
            </a:r>
            <a:endParaRPr lang="zh-TW" altLang="en-US" sz="2000" dirty="0"/>
          </a:p>
        </p:txBody>
      </p:sp>
      <p:sp>
        <p:nvSpPr>
          <p:cNvPr id="35" name="文字方塊 34"/>
          <p:cNvSpPr txBox="1"/>
          <p:nvPr/>
        </p:nvSpPr>
        <p:spPr>
          <a:xfrm>
            <a:off x="6324783" y="2577098"/>
            <a:ext cx="2207657" cy="707886"/>
          </a:xfrm>
          <a:prstGeom prst="rect">
            <a:avLst/>
          </a:prstGeom>
          <a:noFill/>
        </p:spPr>
        <p:txBody>
          <a:bodyPr wrap="none" rtlCol="0">
            <a:spAutoFit/>
          </a:bodyPr>
          <a:lstStyle/>
          <a:p>
            <a:pPr algn="ctr"/>
            <a:r>
              <a:rPr lang="zh-TW" altLang="en-US" sz="2000" dirty="0" smtClean="0"/>
              <a:t>溝通</a:t>
            </a:r>
            <a:endParaRPr lang="en-US" altLang="zh-TW" sz="2000" dirty="0" smtClean="0"/>
          </a:p>
          <a:p>
            <a:pPr algn="ctr"/>
            <a:r>
              <a:rPr lang="en-US" altLang="zh-TW" sz="2000" dirty="0" smtClean="0"/>
              <a:t>(Communication)</a:t>
            </a:r>
            <a:endParaRPr lang="zh-TW" altLang="en-US" sz="2000" dirty="0"/>
          </a:p>
        </p:txBody>
      </p:sp>
      <p:sp>
        <p:nvSpPr>
          <p:cNvPr id="37" name="文字方塊 36"/>
          <p:cNvSpPr txBox="1"/>
          <p:nvPr/>
        </p:nvSpPr>
        <p:spPr>
          <a:xfrm>
            <a:off x="6084168" y="4798893"/>
            <a:ext cx="1826141" cy="707886"/>
          </a:xfrm>
          <a:prstGeom prst="rect">
            <a:avLst/>
          </a:prstGeom>
          <a:noFill/>
        </p:spPr>
        <p:txBody>
          <a:bodyPr wrap="none" rtlCol="0">
            <a:spAutoFit/>
          </a:bodyPr>
          <a:lstStyle/>
          <a:p>
            <a:pPr algn="ctr"/>
            <a:r>
              <a:rPr lang="zh-TW" altLang="en-US" sz="2000" dirty="0"/>
              <a:t>便利</a:t>
            </a:r>
            <a:endParaRPr lang="en-US" altLang="zh-TW" sz="2000" dirty="0" smtClean="0"/>
          </a:p>
          <a:p>
            <a:pPr algn="ctr"/>
            <a:r>
              <a:rPr lang="en-US" altLang="zh-TW" sz="2000" dirty="0" smtClean="0"/>
              <a:t>(Convenience)</a:t>
            </a:r>
            <a:endParaRPr lang="zh-TW" altLang="en-US" sz="2000" dirty="0"/>
          </a:p>
        </p:txBody>
      </p:sp>
      <p:sp>
        <p:nvSpPr>
          <p:cNvPr id="38" name="文字方塊 37"/>
          <p:cNvSpPr txBox="1"/>
          <p:nvPr/>
        </p:nvSpPr>
        <p:spPr>
          <a:xfrm>
            <a:off x="1749017" y="4917613"/>
            <a:ext cx="878767" cy="707886"/>
          </a:xfrm>
          <a:prstGeom prst="rect">
            <a:avLst/>
          </a:prstGeom>
          <a:noFill/>
        </p:spPr>
        <p:txBody>
          <a:bodyPr wrap="none" rtlCol="0">
            <a:spAutoFit/>
          </a:bodyPr>
          <a:lstStyle/>
          <a:p>
            <a:pPr algn="ctr"/>
            <a:r>
              <a:rPr lang="zh-TW" altLang="en-US" sz="2000" dirty="0"/>
              <a:t>成本</a:t>
            </a:r>
            <a:endParaRPr lang="en-US" altLang="zh-TW" sz="2000" dirty="0" smtClean="0"/>
          </a:p>
          <a:p>
            <a:pPr algn="ctr"/>
            <a:r>
              <a:rPr lang="en-US" altLang="zh-TW" sz="2000" dirty="0" smtClean="0"/>
              <a:t>(Cost)</a:t>
            </a:r>
            <a:endParaRPr lang="zh-TW" altLang="en-US" sz="2000" dirty="0"/>
          </a:p>
        </p:txBody>
      </p:sp>
    </p:spTree>
    <p:extLst>
      <p:ext uri="{BB962C8B-B14F-4D97-AF65-F5344CB8AC3E}">
        <p14:creationId xmlns:p14="http://schemas.microsoft.com/office/powerpoint/2010/main" val="1736548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網路行銷之產品決策</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48</a:t>
            </a:fld>
            <a:endParaRPr lang="zh-TW" altLang="en-US"/>
          </a:p>
        </p:txBody>
      </p:sp>
      <p:sp>
        <p:nvSpPr>
          <p:cNvPr id="4" name="內容版面配置區 3"/>
          <p:cNvSpPr>
            <a:spLocks noGrp="1"/>
          </p:cNvSpPr>
          <p:nvPr>
            <p:ph sz="quarter" idx="1"/>
          </p:nvPr>
        </p:nvSpPr>
        <p:spPr/>
        <p:txBody>
          <a:bodyPr/>
          <a:lstStyle/>
          <a:p>
            <a:r>
              <a:rPr lang="zh-TW" altLang="en-US" dirty="0"/>
              <a:t>產品定位決策</a:t>
            </a:r>
          </a:p>
          <a:p>
            <a:r>
              <a:rPr lang="zh-TW" altLang="en-US" dirty="0" smtClean="0"/>
              <a:t>產品</a:t>
            </a:r>
            <a:r>
              <a:rPr lang="zh-TW" altLang="en-US" dirty="0"/>
              <a:t>組合決策</a:t>
            </a:r>
          </a:p>
          <a:p>
            <a:r>
              <a:rPr lang="zh-TW" altLang="en-US" dirty="0" smtClean="0"/>
              <a:t>適合</a:t>
            </a:r>
            <a:r>
              <a:rPr lang="zh-TW" altLang="en-US" dirty="0"/>
              <a:t>網路上交易的商品</a:t>
            </a:r>
          </a:p>
          <a:p>
            <a:r>
              <a:rPr lang="zh-TW" altLang="en-US" dirty="0" smtClean="0"/>
              <a:t>產品</a:t>
            </a:r>
            <a:r>
              <a:rPr lang="zh-TW" altLang="en-US" dirty="0"/>
              <a:t>決策的極致</a:t>
            </a:r>
            <a:r>
              <a:rPr lang="en-US" altLang="zh-TW" dirty="0"/>
              <a:t>—</a:t>
            </a:r>
            <a:r>
              <a:rPr lang="zh-TW" altLang="en-US" dirty="0"/>
              <a:t>大量客製</a:t>
            </a:r>
            <a:r>
              <a:rPr lang="zh-TW" altLang="en-US" dirty="0" smtClean="0"/>
              <a:t>化 </a:t>
            </a:r>
            <a:r>
              <a:rPr lang="en-US" altLang="zh-TW" dirty="0" smtClean="0"/>
              <a:t>(</a:t>
            </a:r>
            <a:r>
              <a:rPr lang="en-US" altLang="zh-TW" dirty="0"/>
              <a:t>Mass Customization</a:t>
            </a:r>
            <a:r>
              <a:rPr lang="en-US" altLang="zh-TW" dirty="0" smtClean="0"/>
              <a:t>)</a:t>
            </a:r>
            <a:endParaRPr lang="zh-TW" altLang="en-US" dirty="0"/>
          </a:p>
        </p:txBody>
      </p:sp>
    </p:spTree>
    <p:extLst>
      <p:ext uri="{BB962C8B-B14F-4D97-AF65-F5344CB8AC3E}">
        <p14:creationId xmlns:p14="http://schemas.microsoft.com/office/powerpoint/2010/main" val="16539493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7544" y="1988840"/>
            <a:ext cx="2376264" cy="2664296"/>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r>
              <a:rPr lang="zh-TW" altLang="en-US" dirty="0" smtClean="0"/>
              <a:t>網路行銷產品決策是一連串的流程</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49</a:t>
            </a:fld>
            <a:endParaRPr lang="zh-TW" altLang="en-US"/>
          </a:p>
        </p:txBody>
      </p:sp>
      <p:sp>
        <p:nvSpPr>
          <p:cNvPr id="6" name="矩形 5"/>
          <p:cNvSpPr/>
          <p:nvPr/>
        </p:nvSpPr>
        <p:spPr>
          <a:xfrm>
            <a:off x="539552" y="2132856"/>
            <a:ext cx="1512168" cy="648072"/>
          </a:xfrm>
          <a:prstGeom prst="rect">
            <a:avLst/>
          </a:prstGeom>
          <a:solidFill>
            <a:schemeClr val="bg1">
              <a:lumMod val="8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市場區隔</a:t>
            </a:r>
            <a:endParaRPr lang="zh-TW" altLang="en-US" dirty="0">
              <a:solidFill>
                <a:schemeClr val="tx1"/>
              </a:solidFill>
            </a:endParaRPr>
          </a:p>
        </p:txBody>
      </p:sp>
      <p:sp>
        <p:nvSpPr>
          <p:cNvPr id="7" name="矩形 6"/>
          <p:cNvSpPr/>
          <p:nvPr/>
        </p:nvSpPr>
        <p:spPr>
          <a:xfrm>
            <a:off x="1259632" y="3005364"/>
            <a:ext cx="1512168" cy="648072"/>
          </a:xfrm>
          <a:prstGeom prst="rect">
            <a:avLst/>
          </a:prstGeom>
          <a:solidFill>
            <a:schemeClr val="bg1">
              <a:lumMod val="8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市場定位</a:t>
            </a:r>
            <a:endParaRPr lang="zh-TW" altLang="en-US" dirty="0">
              <a:solidFill>
                <a:schemeClr val="tx1"/>
              </a:solidFill>
            </a:endParaRPr>
          </a:p>
        </p:txBody>
      </p:sp>
      <p:sp>
        <p:nvSpPr>
          <p:cNvPr id="8" name="矩形 7"/>
          <p:cNvSpPr/>
          <p:nvPr/>
        </p:nvSpPr>
        <p:spPr>
          <a:xfrm>
            <a:off x="683568" y="3861048"/>
            <a:ext cx="1728192" cy="648072"/>
          </a:xfrm>
          <a:prstGeom prst="rect">
            <a:avLst/>
          </a:prstGeom>
          <a:solidFill>
            <a:schemeClr val="bg1">
              <a:lumMod val="8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選擇市場目標</a:t>
            </a:r>
            <a:endParaRPr lang="zh-TW" altLang="en-US" dirty="0">
              <a:solidFill>
                <a:schemeClr val="tx1"/>
              </a:solidFill>
            </a:endParaRPr>
          </a:p>
        </p:txBody>
      </p:sp>
      <p:sp>
        <p:nvSpPr>
          <p:cNvPr id="10" name="矩形 9"/>
          <p:cNvSpPr/>
          <p:nvPr/>
        </p:nvSpPr>
        <p:spPr>
          <a:xfrm>
            <a:off x="5098556" y="2996952"/>
            <a:ext cx="1512168" cy="648072"/>
          </a:xfrm>
          <a:prstGeom prst="rect">
            <a:avLst/>
          </a:prstGeom>
          <a:solidFill>
            <a:schemeClr val="bg1">
              <a:lumMod val="8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市場區隔</a:t>
            </a:r>
            <a:endParaRPr lang="zh-TW" altLang="en-US" dirty="0">
              <a:solidFill>
                <a:schemeClr val="tx1"/>
              </a:solidFill>
            </a:endParaRPr>
          </a:p>
        </p:txBody>
      </p:sp>
      <p:sp>
        <p:nvSpPr>
          <p:cNvPr id="11" name="橢圓 10"/>
          <p:cNvSpPr/>
          <p:nvPr/>
        </p:nvSpPr>
        <p:spPr>
          <a:xfrm>
            <a:off x="3527884" y="2141388"/>
            <a:ext cx="1584176" cy="648072"/>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產品分類</a:t>
            </a:r>
            <a:endParaRPr lang="zh-TW" altLang="en-US" dirty="0">
              <a:solidFill>
                <a:schemeClr val="tx1"/>
              </a:solidFill>
            </a:endParaRPr>
          </a:p>
        </p:txBody>
      </p:sp>
      <p:sp>
        <p:nvSpPr>
          <p:cNvPr id="12" name="橢圓 11"/>
          <p:cNvSpPr/>
          <p:nvPr/>
        </p:nvSpPr>
        <p:spPr>
          <a:xfrm>
            <a:off x="4699188" y="1493316"/>
            <a:ext cx="1584176" cy="648072"/>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產品層級</a:t>
            </a:r>
            <a:endParaRPr lang="zh-TW" altLang="en-US" dirty="0">
              <a:solidFill>
                <a:schemeClr val="tx1"/>
              </a:solidFill>
            </a:endParaRPr>
          </a:p>
        </p:txBody>
      </p:sp>
      <p:sp>
        <p:nvSpPr>
          <p:cNvPr id="13" name="橢圓 12"/>
          <p:cNvSpPr/>
          <p:nvPr/>
        </p:nvSpPr>
        <p:spPr>
          <a:xfrm>
            <a:off x="6225721" y="1999598"/>
            <a:ext cx="2376264" cy="648072"/>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產品生命週期</a:t>
            </a:r>
            <a:endParaRPr lang="zh-TW" altLang="en-US" dirty="0">
              <a:solidFill>
                <a:schemeClr val="tx1"/>
              </a:solidFill>
            </a:endParaRPr>
          </a:p>
        </p:txBody>
      </p:sp>
      <p:sp>
        <p:nvSpPr>
          <p:cNvPr id="14" name="橢圓 13"/>
          <p:cNvSpPr/>
          <p:nvPr/>
        </p:nvSpPr>
        <p:spPr>
          <a:xfrm>
            <a:off x="3179094" y="3805126"/>
            <a:ext cx="1584176" cy="648072"/>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品牌策略</a:t>
            </a:r>
          </a:p>
        </p:txBody>
      </p:sp>
      <p:sp>
        <p:nvSpPr>
          <p:cNvPr id="15" name="橢圓 14"/>
          <p:cNvSpPr/>
          <p:nvPr/>
        </p:nvSpPr>
        <p:spPr>
          <a:xfrm>
            <a:off x="3709490" y="4509120"/>
            <a:ext cx="1944216" cy="648072"/>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產品組合策</a:t>
            </a:r>
            <a:endParaRPr lang="zh-TW" altLang="en-US" dirty="0">
              <a:solidFill>
                <a:schemeClr val="tx1"/>
              </a:solidFill>
            </a:endParaRPr>
          </a:p>
        </p:txBody>
      </p:sp>
      <p:sp>
        <p:nvSpPr>
          <p:cNvPr id="16" name="橢圓 15"/>
          <p:cNvSpPr/>
          <p:nvPr/>
        </p:nvSpPr>
        <p:spPr>
          <a:xfrm>
            <a:off x="4918204" y="5152410"/>
            <a:ext cx="1982567" cy="648072"/>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產品發展策</a:t>
            </a:r>
            <a:endParaRPr lang="zh-TW" altLang="en-US" dirty="0">
              <a:solidFill>
                <a:schemeClr val="tx1"/>
              </a:solidFill>
            </a:endParaRPr>
          </a:p>
        </p:txBody>
      </p:sp>
      <p:sp>
        <p:nvSpPr>
          <p:cNvPr id="17" name="橢圓 16"/>
          <p:cNvSpPr/>
          <p:nvPr/>
        </p:nvSpPr>
        <p:spPr>
          <a:xfrm>
            <a:off x="6304334" y="4510117"/>
            <a:ext cx="2126583" cy="648072"/>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產品線策略</a:t>
            </a:r>
            <a:endParaRPr lang="zh-TW" altLang="en-US" dirty="0">
              <a:solidFill>
                <a:schemeClr val="tx1"/>
              </a:solidFill>
            </a:endParaRPr>
          </a:p>
        </p:txBody>
      </p:sp>
      <p:sp>
        <p:nvSpPr>
          <p:cNvPr id="18" name="橢圓 17"/>
          <p:cNvSpPr/>
          <p:nvPr/>
        </p:nvSpPr>
        <p:spPr>
          <a:xfrm>
            <a:off x="6676817" y="3825044"/>
            <a:ext cx="1991260" cy="648072"/>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產品包裝策</a:t>
            </a:r>
            <a:endParaRPr lang="zh-TW" altLang="en-US" dirty="0">
              <a:solidFill>
                <a:schemeClr val="tx1"/>
              </a:solidFill>
            </a:endParaRPr>
          </a:p>
        </p:txBody>
      </p:sp>
      <p:cxnSp>
        <p:nvCxnSpPr>
          <p:cNvPr id="20" name="直線單箭頭接點 19"/>
          <p:cNvCxnSpPr>
            <a:stCxn id="9" idx="3"/>
            <a:endCxn id="10" idx="1"/>
          </p:cNvCxnSpPr>
          <p:nvPr/>
        </p:nvCxnSpPr>
        <p:spPr>
          <a:xfrm>
            <a:off x="2843808" y="3320988"/>
            <a:ext cx="22547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11" idx="5"/>
          </p:cNvCxnSpPr>
          <p:nvPr/>
        </p:nvCxnSpPr>
        <p:spPr>
          <a:xfrm>
            <a:off x="4880063" y="2694552"/>
            <a:ext cx="376013" cy="310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5513882" y="2141388"/>
            <a:ext cx="279648" cy="8555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H="1">
            <a:off x="6475402" y="2647670"/>
            <a:ext cx="579646" cy="34928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H="1">
            <a:off x="4641036" y="3645024"/>
            <a:ext cx="626688"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H="1">
            <a:off x="5221658" y="3645024"/>
            <a:ext cx="292224" cy="86509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10" idx="2"/>
            <a:endCxn id="16" idx="0"/>
          </p:cNvCxnSpPr>
          <p:nvPr/>
        </p:nvCxnSpPr>
        <p:spPr>
          <a:xfrm>
            <a:off x="5854640" y="3645024"/>
            <a:ext cx="54848" cy="150738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endCxn id="17" idx="1"/>
          </p:cNvCxnSpPr>
          <p:nvPr/>
        </p:nvCxnSpPr>
        <p:spPr>
          <a:xfrm>
            <a:off x="6304335" y="3645024"/>
            <a:ext cx="311430" cy="96000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endCxn id="18" idx="1"/>
          </p:cNvCxnSpPr>
          <p:nvPr/>
        </p:nvCxnSpPr>
        <p:spPr>
          <a:xfrm>
            <a:off x="6610724" y="3664942"/>
            <a:ext cx="357706" cy="2550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stCxn id="10" idx="3"/>
          </p:cNvCxnSpPr>
          <p:nvPr/>
        </p:nvCxnSpPr>
        <p:spPr>
          <a:xfrm>
            <a:off x="6610724" y="3320988"/>
            <a:ext cx="23537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文字方塊 54"/>
          <p:cNvSpPr txBox="1"/>
          <p:nvPr/>
        </p:nvSpPr>
        <p:spPr>
          <a:xfrm>
            <a:off x="7356826" y="2841486"/>
            <a:ext cx="1107996" cy="369332"/>
          </a:xfrm>
          <a:prstGeom prst="rect">
            <a:avLst/>
          </a:prstGeom>
          <a:noFill/>
        </p:spPr>
        <p:txBody>
          <a:bodyPr wrap="none" rtlCol="0">
            <a:spAutoFit/>
          </a:bodyPr>
          <a:lstStyle/>
          <a:p>
            <a:r>
              <a:rPr lang="zh-TW" altLang="en-US" b="1" dirty="0" smtClean="0">
                <a:latin typeface="標楷體" pitchFamily="65" charset="-120"/>
                <a:ea typeface="標楷體" pitchFamily="65" charset="-120"/>
              </a:rPr>
              <a:t>市場現象</a:t>
            </a:r>
            <a:endParaRPr lang="zh-TW" altLang="en-US" b="1" dirty="0">
              <a:latin typeface="標楷體" pitchFamily="65" charset="-120"/>
              <a:ea typeface="標楷體" pitchFamily="65" charset="-120"/>
            </a:endParaRPr>
          </a:p>
        </p:txBody>
      </p:sp>
      <p:sp>
        <p:nvSpPr>
          <p:cNvPr id="56" name="文字方塊 55"/>
          <p:cNvSpPr txBox="1"/>
          <p:nvPr/>
        </p:nvSpPr>
        <p:spPr>
          <a:xfrm>
            <a:off x="7125994" y="3397571"/>
            <a:ext cx="1569660" cy="369332"/>
          </a:xfrm>
          <a:prstGeom prst="rect">
            <a:avLst/>
          </a:prstGeom>
          <a:noFill/>
        </p:spPr>
        <p:txBody>
          <a:bodyPr wrap="none" rtlCol="0">
            <a:spAutoFit/>
          </a:bodyPr>
          <a:lstStyle/>
          <a:p>
            <a:r>
              <a:rPr lang="zh-TW" altLang="en-US" b="1" dirty="0" smtClean="0">
                <a:latin typeface="標楷體" pitchFamily="65" charset="-120"/>
                <a:ea typeface="標楷體" pitchFamily="65" charset="-120"/>
              </a:rPr>
              <a:t>產品行銷策略</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2393127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kia 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72961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539552" y="5589240"/>
            <a:ext cx="8071440" cy="369332"/>
          </a:xfrm>
          <a:prstGeom prst="rect">
            <a:avLst/>
          </a:prstGeom>
          <a:noFill/>
        </p:spPr>
        <p:txBody>
          <a:bodyPr wrap="none" rtlCol="0">
            <a:spAutoFit/>
          </a:bodyPr>
          <a:lstStyle/>
          <a:p>
            <a:r>
              <a:rPr lang="en-US" altLang="zh-TW" dirty="0" smtClean="0"/>
              <a:t>Nokia 1011 (1992): One of the first phones to use the new GSM phone system.</a:t>
            </a:r>
            <a:endParaRPr lang="zh-TW" altLang="en-US" dirty="0"/>
          </a:p>
        </p:txBody>
      </p:sp>
      <p:sp>
        <p:nvSpPr>
          <p:cNvPr id="3" name="投影片編號版面配置區 2"/>
          <p:cNvSpPr>
            <a:spLocks noGrp="1"/>
          </p:cNvSpPr>
          <p:nvPr>
            <p:ph type="sldNum" sz="quarter" idx="12"/>
          </p:nvPr>
        </p:nvSpPr>
        <p:spPr/>
        <p:txBody>
          <a:bodyPr/>
          <a:lstStyle/>
          <a:p>
            <a:fld id="{2BD7AD47-3D93-4CC8-AA84-DD3A5EF20844}" type="slidenum">
              <a:rPr lang="zh-TW" altLang="en-US" smtClean="0"/>
              <a:t>5</a:t>
            </a:fld>
            <a:endParaRPr lang="zh-TW" altLang="en-US"/>
          </a:p>
        </p:txBody>
      </p:sp>
    </p:spTree>
    <p:extLst>
      <p:ext uri="{BB962C8B-B14F-4D97-AF65-F5344CB8AC3E}">
        <p14:creationId xmlns:p14="http://schemas.microsoft.com/office/powerpoint/2010/main" val="2985498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產品市場成長矩陣</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50</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063406993"/>
              </p:ext>
            </p:extLst>
          </p:nvPr>
        </p:nvGraphicFramePr>
        <p:xfrm>
          <a:off x="2483768" y="2522515"/>
          <a:ext cx="6192688" cy="3312368"/>
        </p:xfrm>
        <a:graphic>
          <a:graphicData uri="http://schemas.openxmlformats.org/drawingml/2006/table">
            <a:tbl>
              <a:tblPr firstRow="1" bandRow="1">
                <a:tableStyleId>{5940675A-B579-460E-94D1-54222C63F5DA}</a:tableStyleId>
              </a:tblPr>
              <a:tblGrid>
                <a:gridCol w="3096344"/>
                <a:gridCol w="3096344"/>
              </a:tblGrid>
              <a:tr h="1656184">
                <a:tc>
                  <a:txBody>
                    <a:bodyPr/>
                    <a:lstStyle/>
                    <a:p>
                      <a:pPr algn="ctr">
                        <a:lnSpc>
                          <a:spcPct val="150000"/>
                        </a:lnSpc>
                      </a:pPr>
                      <a:r>
                        <a:rPr lang="zh-TW" altLang="en-US" sz="2000" dirty="0" smtClean="0"/>
                        <a:t>市場滲透</a:t>
                      </a:r>
                      <a:endParaRPr lang="en-US" altLang="zh-TW" sz="2000" dirty="0" smtClean="0"/>
                    </a:p>
                    <a:p>
                      <a:pPr algn="ctr">
                        <a:lnSpc>
                          <a:spcPct val="150000"/>
                        </a:lnSpc>
                      </a:pPr>
                      <a:r>
                        <a:rPr lang="en-US" altLang="zh-TW" sz="2000" dirty="0" smtClean="0"/>
                        <a:t>(Market</a:t>
                      </a:r>
                      <a:r>
                        <a:rPr lang="en-US" altLang="zh-TW" sz="2000" baseline="0" dirty="0" smtClean="0"/>
                        <a:t> Penetration</a:t>
                      </a:r>
                      <a:r>
                        <a:rPr lang="en-US" altLang="zh-TW" sz="2000" dirty="0" smtClean="0"/>
                        <a:t>)</a:t>
                      </a:r>
                    </a:p>
                    <a:p>
                      <a:pPr algn="ctr">
                        <a:lnSpc>
                          <a:spcPct val="150000"/>
                        </a:lnSpc>
                      </a:pPr>
                      <a:r>
                        <a:rPr lang="zh-TW" altLang="en-US" sz="2000" dirty="0" smtClean="0"/>
                        <a:t>鼓勵增加使用量</a:t>
                      </a:r>
                      <a:endParaRPr lang="zh-TW" altLang="en-US" sz="2000" dirty="0"/>
                    </a:p>
                  </a:txBody>
                  <a:tcPr anchor="ctr"/>
                </a:tc>
                <a:tc>
                  <a:txBody>
                    <a:bodyPr/>
                    <a:lstStyle/>
                    <a:p>
                      <a:pPr algn="ctr">
                        <a:lnSpc>
                          <a:spcPct val="150000"/>
                        </a:lnSpc>
                      </a:pPr>
                      <a:r>
                        <a:rPr lang="zh-TW" altLang="en-US" sz="2000" dirty="0" smtClean="0"/>
                        <a:t>產品開發</a:t>
                      </a:r>
                      <a:endParaRPr lang="en-US" altLang="zh-TW" sz="2000" dirty="0" smtClean="0"/>
                    </a:p>
                    <a:p>
                      <a:pPr algn="ctr">
                        <a:lnSpc>
                          <a:spcPct val="150000"/>
                        </a:lnSpc>
                      </a:pPr>
                      <a:r>
                        <a:rPr lang="en-US" altLang="zh-TW" sz="2000" dirty="0" smtClean="0"/>
                        <a:t>(Product</a:t>
                      </a:r>
                      <a:r>
                        <a:rPr lang="en-US" altLang="zh-TW" sz="2000" baseline="0" dirty="0" smtClean="0"/>
                        <a:t> Development</a:t>
                      </a:r>
                      <a:r>
                        <a:rPr lang="en-US" altLang="zh-TW" sz="2000" dirty="0" smtClean="0"/>
                        <a:t>)</a:t>
                      </a:r>
                    </a:p>
                    <a:p>
                      <a:pPr algn="ctr">
                        <a:lnSpc>
                          <a:spcPct val="150000"/>
                        </a:lnSpc>
                      </a:pPr>
                      <a:r>
                        <a:rPr lang="zh-TW" altLang="en-US" sz="2000" dirty="0" smtClean="0"/>
                        <a:t>運用新技術牽引出新產品</a:t>
                      </a:r>
                      <a:endParaRPr lang="zh-TW" altLang="en-US" sz="2000" dirty="0"/>
                    </a:p>
                  </a:txBody>
                  <a:tcPr anchor="ctr"/>
                </a:tc>
              </a:tr>
              <a:tr h="1656184">
                <a:tc>
                  <a:txBody>
                    <a:bodyPr/>
                    <a:lstStyle/>
                    <a:p>
                      <a:pPr marL="0" algn="ctr" rtl="0" eaLnBrk="1" latinLnBrk="0" hangingPunct="1">
                        <a:lnSpc>
                          <a:spcPct val="150000"/>
                        </a:lnSpc>
                      </a:pPr>
                      <a:r>
                        <a:rPr kumimoji="0" lang="zh-TW" altLang="en-US" sz="2000" kern="1200" dirty="0" smtClean="0">
                          <a:solidFill>
                            <a:schemeClr val="tx1"/>
                          </a:solidFill>
                          <a:latin typeface="+mn-lt"/>
                          <a:ea typeface="+mn-ea"/>
                          <a:cs typeface="+mn-cs"/>
                        </a:rPr>
                        <a:t>市場擴張</a:t>
                      </a:r>
                      <a:endParaRPr kumimoji="0" lang="en-US" altLang="zh-TW" sz="2000" kern="1200" dirty="0" smtClean="0">
                        <a:solidFill>
                          <a:schemeClr val="tx1"/>
                        </a:solidFill>
                        <a:latin typeface="+mn-lt"/>
                        <a:ea typeface="+mn-ea"/>
                        <a:cs typeface="+mn-cs"/>
                      </a:endParaRPr>
                    </a:p>
                    <a:p>
                      <a:pPr marL="0" algn="ctr" rtl="0" eaLnBrk="1" latinLnBrk="0" hangingPunct="1">
                        <a:lnSpc>
                          <a:spcPct val="150000"/>
                        </a:lnSpc>
                      </a:pPr>
                      <a:r>
                        <a:rPr kumimoji="0" lang="en-US" altLang="zh-TW" sz="2000" kern="1200" dirty="0" smtClean="0">
                          <a:solidFill>
                            <a:schemeClr val="tx1"/>
                          </a:solidFill>
                          <a:latin typeface="+mn-lt"/>
                          <a:ea typeface="+mn-ea"/>
                          <a:cs typeface="+mn-cs"/>
                        </a:rPr>
                        <a:t>(Market Expansion)</a:t>
                      </a:r>
                    </a:p>
                    <a:p>
                      <a:pPr marL="0" algn="ctr" rtl="0" eaLnBrk="1" latinLnBrk="0" hangingPunct="1">
                        <a:lnSpc>
                          <a:spcPct val="150000"/>
                        </a:lnSpc>
                      </a:pPr>
                      <a:r>
                        <a:rPr kumimoji="0" lang="zh-TW" altLang="en-US" sz="2000" kern="1200" dirty="0" smtClean="0">
                          <a:solidFill>
                            <a:schemeClr val="tx1"/>
                          </a:solidFill>
                          <a:latin typeface="+mn-lt"/>
                          <a:ea typeface="+mn-ea"/>
                          <a:cs typeface="+mn-cs"/>
                        </a:rPr>
                        <a:t>為既存產品尋找新客源</a:t>
                      </a:r>
                      <a:endParaRPr kumimoji="0" lang="zh-TW" altLang="en-US" sz="2000" kern="1200" dirty="0">
                        <a:solidFill>
                          <a:schemeClr val="tx1"/>
                        </a:solidFill>
                        <a:latin typeface="+mn-lt"/>
                        <a:ea typeface="+mn-ea"/>
                        <a:cs typeface="+mn-cs"/>
                      </a:endParaRPr>
                    </a:p>
                  </a:txBody>
                  <a:tcPr anchor="ctr"/>
                </a:tc>
                <a:tc>
                  <a:txBody>
                    <a:bodyPr/>
                    <a:lstStyle/>
                    <a:p>
                      <a:pPr marL="0" algn="ctr" rtl="0" eaLnBrk="1" latinLnBrk="0" hangingPunct="1">
                        <a:lnSpc>
                          <a:spcPct val="150000"/>
                        </a:lnSpc>
                      </a:pPr>
                      <a:r>
                        <a:rPr kumimoji="0" lang="zh-TW" altLang="en-US" sz="2000" kern="1200" dirty="0" smtClean="0">
                          <a:solidFill>
                            <a:schemeClr val="tx1"/>
                          </a:solidFill>
                          <a:latin typeface="+mn-lt"/>
                          <a:ea typeface="+mn-ea"/>
                          <a:cs typeface="+mn-cs"/>
                        </a:rPr>
                        <a:t>多角化</a:t>
                      </a:r>
                      <a:endParaRPr kumimoji="0" lang="en-US" altLang="zh-TW" sz="2000" kern="1200" dirty="0" smtClean="0">
                        <a:solidFill>
                          <a:schemeClr val="tx1"/>
                        </a:solidFill>
                        <a:latin typeface="+mn-lt"/>
                        <a:ea typeface="+mn-ea"/>
                        <a:cs typeface="+mn-cs"/>
                      </a:endParaRPr>
                    </a:p>
                    <a:p>
                      <a:pPr marL="0" algn="ctr" rtl="0" eaLnBrk="1" latinLnBrk="0" hangingPunct="1">
                        <a:lnSpc>
                          <a:spcPct val="150000"/>
                        </a:lnSpc>
                      </a:pPr>
                      <a:r>
                        <a:rPr kumimoji="0" lang="en-US" altLang="zh-TW" sz="2000" kern="1200" dirty="0" smtClean="0">
                          <a:solidFill>
                            <a:schemeClr val="tx1"/>
                          </a:solidFill>
                          <a:latin typeface="+mn-lt"/>
                          <a:ea typeface="+mn-ea"/>
                          <a:cs typeface="+mn-cs"/>
                        </a:rPr>
                        <a:t>(Diversification)</a:t>
                      </a:r>
                    </a:p>
                    <a:p>
                      <a:pPr marL="0" algn="ctr" rtl="0" eaLnBrk="1" latinLnBrk="0" hangingPunct="1">
                        <a:lnSpc>
                          <a:spcPct val="150000"/>
                        </a:lnSpc>
                      </a:pPr>
                      <a:r>
                        <a:rPr kumimoji="0" lang="zh-TW" altLang="en-US" sz="2000" kern="1200" dirty="0" smtClean="0">
                          <a:solidFill>
                            <a:schemeClr val="tx1"/>
                          </a:solidFill>
                          <a:latin typeface="+mn-lt"/>
                          <a:ea typeface="+mn-ea"/>
                          <a:cs typeface="+mn-cs"/>
                        </a:rPr>
                        <a:t>新產品新市場</a:t>
                      </a:r>
                      <a:endParaRPr kumimoji="0" lang="zh-TW" altLang="en-US" sz="2000" kern="1200" dirty="0">
                        <a:solidFill>
                          <a:schemeClr val="tx1"/>
                        </a:solidFill>
                        <a:latin typeface="+mn-lt"/>
                        <a:ea typeface="+mn-ea"/>
                        <a:cs typeface="+mn-cs"/>
                      </a:endParaRPr>
                    </a:p>
                  </a:txBody>
                  <a:tcPr anchor="ctr"/>
                </a:tc>
              </a:tr>
            </a:tbl>
          </a:graphicData>
        </a:graphic>
      </p:graphicFrame>
      <p:sp>
        <p:nvSpPr>
          <p:cNvPr id="7" name="文字方塊 6"/>
          <p:cNvSpPr txBox="1"/>
          <p:nvPr/>
        </p:nvSpPr>
        <p:spPr>
          <a:xfrm>
            <a:off x="3347864" y="2018459"/>
            <a:ext cx="1415772" cy="461665"/>
          </a:xfrm>
          <a:prstGeom prst="rect">
            <a:avLst/>
          </a:prstGeom>
          <a:noFill/>
        </p:spPr>
        <p:txBody>
          <a:bodyPr wrap="none" rtlCol="0">
            <a:spAutoFit/>
          </a:bodyPr>
          <a:lstStyle/>
          <a:p>
            <a:r>
              <a:rPr lang="zh-TW" altLang="en-US" sz="2400" dirty="0" smtClean="0">
                <a:latin typeface="標楷體" pitchFamily="65" charset="-120"/>
                <a:ea typeface="標楷體" pitchFamily="65" charset="-120"/>
              </a:rPr>
              <a:t>既存產品</a:t>
            </a:r>
            <a:endParaRPr lang="zh-TW" altLang="en-US" sz="2400" dirty="0">
              <a:latin typeface="標楷體" pitchFamily="65" charset="-120"/>
              <a:ea typeface="標楷體" pitchFamily="65" charset="-120"/>
            </a:endParaRPr>
          </a:p>
        </p:txBody>
      </p:sp>
      <p:sp>
        <p:nvSpPr>
          <p:cNvPr id="8" name="文字方塊 7"/>
          <p:cNvSpPr txBox="1"/>
          <p:nvPr/>
        </p:nvSpPr>
        <p:spPr>
          <a:xfrm>
            <a:off x="6588224" y="2018457"/>
            <a:ext cx="1107996" cy="461665"/>
          </a:xfrm>
          <a:prstGeom prst="rect">
            <a:avLst/>
          </a:prstGeom>
          <a:noFill/>
        </p:spPr>
        <p:txBody>
          <a:bodyPr wrap="none" rtlCol="0">
            <a:spAutoFit/>
          </a:bodyPr>
          <a:lstStyle/>
          <a:p>
            <a:r>
              <a:rPr lang="zh-TW" altLang="en-US" sz="2400" dirty="0">
                <a:latin typeface="標楷體" pitchFamily="65" charset="-120"/>
                <a:ea typeface="標楷體" pitchFamily="65" charset="-120"/>
              </a:rPr>
              <a:t>新產品</a:t>
            </a:r>
          </a:p>
        </p:txBody>
      </p:sp>
      <p:sp>
        <p:nvSpPr>
          <p:cNvPr id="9" name="文字方塊 8"/>
          <p:cNvSpPr txBox="1"/>
          <p:nvPr/>
        </p:nvSpPr>
        <p:spPr>
          <a:xfrm>
            <a:off x="971600" y="3098579"/>
            <a:ext cx="1415772" cy="461665"/>
          </a:xfrm>
          <a:prstGeom prst="rect">
            <a:avLst/>
          </a:prstGeom>
          <a:noFill/>
        </p:spPr>
        <p:txBody>
          <a:bodyPr wrap="none" rtlCol="0">
            <a:spAutoFit/>
          </a:bodyPr>
          <a:lstStyle/>
          <a:p>
            <a:r>
              <a:rPr lang="zh-TW" altLang="en-US" sz="2400" dirty="0">
                <a:latin typeface="標楷體" pitchFamily="65" charset="-120"/>
                <a:ea typeface="標楷體" pitchFamily="65" charset="-120"/>
              </a:rPr>
              <a:t>既存市場</a:t>
            </a:r>
          </a:p>
        </p:txBody>
      </p:sp>
      <p:sp>
        <p:nvSpPr>
          <p:cNvPr id="10" name="文字方塊 9"/>
          <p:cNvSpPr txBox="1"/>
          <p:nvPr/>
        </p:nvSpPr>
        <p:spPr>
          <a:xfrm>
            <a:off x="1125488" y="4724119"/>
            <a:ext cx="1107996" cy="461665"/>
          </a:xfrm>
          <a:prstGeom prst="rect">
            <a:avLst/>
          </a:prstGeom>
          <a:noFill/>
        </p:spPr>
        <p:txBody>
          <a:bodyPr wrap="none" rtlCol="0">
            <a:spAutoFit/>
          </a:bodyPr>
          <a:lstStyle/>
          <a:p>
            <a:r>
              <a:rPr lang="zh-TW" altLang="en-US" sz="2400" dirty="0">
                <a:latin typeface="標楷體" pitchFamily="65" charset="-120"/>
                <a:ea typeface="標楷體" pitchFamily="65" charset="-120"/>
              </a:rPr>
              <a:t>新市場</a:t>
            </a:r>
          </a:p>
        </p:txBody>
      </p:sp>
      <p:sp>
        <p:nvSpPr>
          <p:cNvPr id="11" name="文字方塊 10"/>
          <p:cNvSpPr txBox="1"/>
          <p:nvPr/>
        </p:nvSpPr>
        <p:spPr>
          <a:xfrm>
            <a:off x="5020888" y="1556792"/>
            <a:ext cx="800219" cy="461665"/>
          </a:xfrm>
          <a:prstGeom prst="rect">
            <a:avLst/>
          </a:prstGeom>
          <a:noFill/>
        </p:spPr>
        <p:txBody>
          <a:bodyPr wrap="none" rtlCol="0">
            <a:spAutoFit/>
          </a:bodyPr>
          <a:lstStyle/>
          <a:p>
            <a:r>
              <a:rPr lang="zh-TW" altLang="en-US" sz="2400" b="1" dirty="0" smtClean="0">
                <a:latin typeface="標楷體" pitchFamily="65" charset="-120"/>
                <a:ea typeface="標楷體" pitchFamily="65" charset="-120"/>
              </a:rPr>
              <a:t>產品</a:t>
            </a:r>
            <a:endParaRPr lang="zh-TW" altLang="en-US" sz="2400" b="1" dirty="0">
              <a:latin typeface="標楷體" pitchFamily="65" charset="-120"/>
              <a:ea typeface="標楷體" pitchFamily="65" charset="-120"/>
            </a:endParaRPr>
          </a:p>
        </p:txBody>
      </p:sp>
      <p:sp>
        <p:nvSpPr>
          <p:cNvPr id="12" name="文字方塊 11"/>
          <p:cNvSpPr txBox="1"/>
          <p:nvPr/>
        </p:nvSpPr>
        <p:spPr>
          <a:xfrm>
            <a:off x="171381" y="3955526"/>
            <a:ext cx="800219" cy="461665"/>
          </a:xfrm>
          <a:prstGeom prst="rect">
            <a:avLst/>
          </a:prstGeom>
          <a:noFill/>
        </p:spPr>
        <p:txBody>
          <a:bodyPr wrap="none" rtlCol="0">
            <a:spAutoFit/>
          </a:bodyPr>
          <a:lstStyle/>
          <a:p>
            <a:r>
              <a:rPr lang="zh-TW" altLang="en-US" sz="2400" b="1" dirty="0" smtClean="0">
                <a:latin typeface="標楷體" pitchFamily="65" charset="-120"/>
                <a:ea typeface="標楷體" pitchFamily="65" charset="-120"/>
              </a:rPr>
              <a:t>市場</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36766394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產品組合四個構面的相對決策</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51</a:t>
            </a:fld>
            <a:endParaRPr lang="zh-TW" altLang="en-US"/>
          </a:p>
        </p:txBody>
      </p:sp>
      <p:sp>
        <p:nvSpPr>
          <p:cNvPr id="4" name="內容版面配置區 3"/>
          <p:cNvSpPr>
            <a:spLocks noGrp="1"/>
          </p:cNvSpPr>
          <p:nvPr>
            <p:ph sz="quarter" idx="1"/>
          </p:nvPr>
        </p:nvSpPr>
        <p:spPr/>
        <p:txBody>
          <a:bodyPr/>
          <a:lstStyle/>
          <a:p>
            <a:r>
              <a:rPr lang="zh-TW" altLang="en-US" dirty="0"/>
              <a:t>廣度</a:t>
            </a:r>
            <a:r>
              <a:rPr lang="en-US" altLang="zh-TW" dirty="0"/>
              <a:t>(width</a:t>
            </a:r>
            <a:r>
              <a:rPr lang="en-US" altLang="zh-TW" dirty="0" smtClean="0"/>
              <a:t>)</a:t>
            </a:r>
          </a:p>
          <a:p>
            <a:pPr lvl="1"/>
            <a:r>
              <a:rPr lang="zh-TW" altLang="en-US" dirty="0" smtClean="0"/>
              <a:t>增加</a:t>
            </a:r>
            <a:r>
              <a:rPr lang="zh-TW" altLang="en-US" dirty="0"/>
              <a:t>新產品類型，從而拓寛產品組合。</a:t>
            </a:r>
          </a:p>
          <a:p>
            <a:r>
              <a:rPr lang="zh-TW" altLang="en-US" dirty="0" smtClean="0"/>
              <a:t>長度</a:t>
            </a:r>
            <a:r>
              <a:rPr lang="en-US" altLang="zh-TW" dirty="0"/>
              <a:t>(length</a:t>
            </a:r>
            <a:r>
              <a:rPr lang="en-US" altLang="zh-TW" dirty="0" smtClean="0"/>
              <a:t>)</a:t>
            </a:r>
          </a:p>
          <a:p>
            <a:pPr lvl="1"/>
            <a:r>
              <a:rPr lang="zh-TW" altLang="en-US" dirty="0" smtClean="0"/>
              <a:t>加長</a:t>
            </a:r>
            <a:r>
              <a:rPr lang="zh-TW" altLang="en-US" dirty="0"/>
              <a:t>每一條產品線的長度。</a:t>
            </a:r>
          </a:p>
          <a:p>
            <a:r>
              <a:rPr lang="zh-TW" altLang="en-US" dirty="0" smtClean="0"/>
              <a:t>深度</a:t>
            </a:r>
            <a:r>
              <a:rPr lang="en-US" altLang="zh-TW" dirty="0"/>
              <a:t>(depth</a:t>
            </a:r>
            <a:r>
              <a:rPr lang="en-US" altLang="zh-TW" dirty="0" smtClean="0"/>
              <a:t>)</a:t>
            </a:r>
          </a:p>
          <a:p>
            <a:pPr lvl="1"/>
            <a:r>
              <a:rPr lang="zh-TW" altLang="en-US" dirty="0" smtClean="0"/>
              <a:t>增加</a:t>
            </a:r>
            <a:r>
              <a:rPr lang="zh-TW" altLang="en-US" dirty="0"/>
              <a:t>產品項目的樣式變化，以加深產品組合。</a:t>
            </a:r>
          </a:p>
          <a:p>
            <a:r>
              <a:rPr lang="zh-TW" altLang="en-US" dirty="0" smtClean="0"/>
              <a:t>一致性</a:t>
            </a:r>
            <a:r>
              <a:rPr lang="en-US" altLang="zh-TW" dirty="0"/>
              <a:t>(consistency</a:t>
            </a:r>
            <a:r>
              <a:rPr lang="en-US" altLang="zh-TW" dirty="0" smtClean="0"/>
              <a:t>)</a:t>
            </a:r>
          </a:p>
          <a:p>
            <a:pPr lvl="1"/>
            <a:r>
              <a:rPr lang="zh-TW" altLang="en-US" dirty="0" smtClean="0"/>
              <a:t>在</a:t>
            </a:r>
            <a:r>
              <a:rPr lang="zh-TW" altLang="en-US" dirty="0"/>
              <a:t>產品組合裏追求一致的產品類型或產品線，以焦注於某特定領域，在該領域內得享盛名。</a:t>
            </a:r>
          </a:p>
          <a:p>
            <a:endParaRPr lang="zh-TW" altLang="en-US" dirty="0"/>
          </a:p>
        </p:txBody>
      </p:sp>
    </p:spTree>
    <p:extLst>
      <p:ext uri="{BB962C8B-B14F-4D97-AF65-F5344CB8AC3E}">
        <p14:creationId xmlns:p14="http://schemas.microsoft.com/office/powerpoint/2010/main" val="28510645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適合網路上交易的商品</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52</a:t>
            </a:fld>
            <a:endParaRPr lang="zh-TW" altLang="en-US"/>
          </a:p>
        </p:txBody>
      </p:sp>
      <p:sp>
        <p:nvSpPr>
          <p:cNvPr id="4" name="內容版面配置區 3"/>
          <p:cNvSpPr>
            <a:spLocks noGrp="1"/>
          </p:cNvSpPr>
          <p:nvPr>
            <p:ph sz="quarter" idx="1"/>
          </p:nvPr>
        </p:nvSpPr>
        <p:spPr/>
        <p:txBody>
          <a:bodyPr/>
          <a:lstStyle/>
          <a:p>
            <a:r>
              <a:rPr lang="zh-TW" altLang="en-US" dirty="0"/>
              <a:t>數位化的資訊與服務 </a:t>
            </a:r>
          </a:p>
          <a:p>
            <a:r>
              <a:rPr lang="zh-TW" altLang="en-US" dirty="0"/>
              <a:t>高客製化程度的商品 </a:t>
            </a:r>
          </a:p>
          <a:p>
            <a:r>
              <a:rPr lang="zh-TW" altLang="en-US" dirty="0"/>
              <a:t>低價值及低涉入度的</a:t>
            </a:r>
            <a:r>
              <a:rPr lang="zh-TW" altLang="en-US" dirty="0" smtClean="0"/>
              <a:t>商品</a:t>
            </a:r>
            <a:endParaRPr lang="en-US" altLang="zh-TW" dirty="0" smtClean="0"/>
          </a:p>
          <a:p>
            <a:r>
              <a:rPr lang="en-US" altLang="zh-TW" dirty="0" smtClean="0"/>
              <a:t>Everything you want to sell</a:t>
            </a:r>
            <a:endParaRPr lang="zh-TW" altLang="en-US" dirty="0"/>
          </a:p>
        </p:txBody>
      </p:sp>
    </p:spTree>
    <p:extLst>
      <p:ext uri="{BB962C8B-B14F-4D97-AF65-F5344CB8AC3E}">
        <p14:creationId xmlns:p14="http://schemas.microsoft.com/office/powerpoint/2010/main" val="2709199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產品決策的極致</a:t>
            </a:r>
            <a:r>
              <a:rPr lang="en-US" altLang="zh-TW" dirty="0"/>
              <a:t>-</a:t>
            </a:r>
            <a:r>
              <a:rPr lang="zh-TW" altLang="en-US" dirty="0"/>
              <a:t>大量客製化</a:t>
            </a:r>
            <a:r>
              <a:rPr lang="en-US" altLang="zh-TW" dirty="0"/>
              <a:t>(Mass Customization)</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53</a:t>
            </a:fld>
            <a:endParaRPr lang="zh-TW" altLang="en-US"/>
          </a:p>
        </p:txBody>
      </p:sp>
      <p:sp>
        <p:nvSpPr>
          <p:cNvPr id="4" name="內容版面配置區 3"/>
          <p:cNvSpPr>
            <a:spLocks noGrp="1"/>
          </p:cNvSpPr>
          <p:nvPr>
            <p:ph sz="quarter" idx="1"/>
          </p:nvPr>
        </p:nvSpPr>
        <p:spPr/>
        <p:txBody>
          <a:bodyPr/>
          <a:lstStyle/>
          <a:p>
            <a:r>
              <a:rPr lang="zh-TW" altLang="en-US" dirty="0"/>
              <a:t>越來越多顧客喜歡擁有選擇的權利，而科技的進步適時滿足了這樣的需求，一方面能提供多樣的選擇，一方面可以滿足大量的客戶。此即大量客製化</a:t>
            </a:r>
            <a:r>
              <a:rPr lang="en-US" altLang="zh-TW" dirty="0"/>
              <a:t>(Mass Customization)</a:t>
            </a:r>
            <a:r>
              <a:rPr lang="zh-TW" altLang="en-US" dirty="0"/>
              <a:t>。</a:t>
            </a:r>
          </a:p>
        </p:txBody>
      </p:sp>
    </p:spTree>
    <p:extLst>
      <p:ext uri="{BB962C8B-B14F-4D97-AF65-F5344CB8AC3E}">
        <p14:creationId xmlns:p14="http://schemas.microsoft.com/office/powerpoint/2010/main" val="3955683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行銷觀念 </a:t>
            </a:r>
            <a:r>
              <a:rPr lang="en-US" altLang="zh-TW" dirty="0"/>
              <a:t>– </a:t>
            </a:r>
            <a:r>
              <a:rPr lang="zh-TW" altLang="en-US" dirty="0"/>
              <a:t>傳統 </a:t>
            </a:r>
            <a:r>
              <a:rPr lang="en-US" altLang="zh-TW" dirty="0" err="1"/>
              <a:t>v.s</a:t>
            </a:r>
            <a:r>
              <a:rPr lang="en-US" altLang="zh-TW" dirty="0"/>
              <a:t>.</a:t>
            </a:r>
            <a:r>
              <a:rPr lang="zh-TW" altLang="en-US" dirty="0"/>
              <a:t>網際網路</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54</a:t>
            </a:fld>
            <a:endParaRPr lang="zh-TW" altLang="en-US"/>
          </a:p>
        </p:txBody>
      </p:sp>
      <p:sp>
        <p:nvSpPr>
          <p:cNvPr id="4" name="內容版面配置區 3"/>
          <p:cNvSpPr>
            <a:spLocks noGrp="1"/>
          </p:cNvSpPr>
          <p:nvPr>
            <p:ph sz="quarter" idx="1"/>
          </p:nvPr>
        </p:nvSpPr>
        <p:spPr/>
        <p:txBody>
          <a:bodyPr/>
          <a:lstStyle/>
          <a:p>
            <a:r>
              <a:rPr lang="zh-TW" altLang="en-US" dirty="0"/>
              <a:t>傳統的行銷觀念主要建立在「大量生產</a:t>
            </a:r>
            <a:r>
              <a:rPr lang="en-US" altLang="zh-TW" dirty="0"/>
              <a:t>(mass production)</a:t>
            </a:r>
            <a:r>
              <a:rPr lang="zh-TW" altLang="en-US" dirty="0"/>
              <a:t>」、「大眾市場</a:t>
            </a:r>
            <a:r>
              <a:rPr lang="en-US" altLang="zh-TW" dirty="0"/>
              <a:t>(mass market)</a:t>
            </a:r>
            <a:r>
              <a:rPr lang="zh-TW" altLang="en-US" dirty="0"/>
              <a:t>」、「大眾媒體</a:t>
            </a:r>
            <a:r>
              <a:rPr lang="en-US" altLang="zh-TW" dirty="0"/>
              <a:t>(mass media)</a:t>
            </a:r>
            <a:r>
              <a:rPr lang="zh-TW" altLang="en-US" dirty="0" smtClean="0"/>
              <a:t>」上</a:t>
            </a:r>
            <a:endParaRPr lang="zh-TW" altLang="en-US" dirty="0"/>
          </a:p>
          <a:p>
            <a:r>
              <a:rPr lang="zh-TW" altLang="en-US" dirty="0"/>
              <a:t>網際網路</a:t>
            </a:r>
            <a:r>
              <a:rPr lang="en-US" altLang="zh-TW" dirty="0"/>
              <a:t>(Internet)</a:t>
            </a:r>
            <a:r>
              <a:rPr lang="zh-TW" altLang="en-US" dirty="0"/>
              <a:t>是一對一經濟體系，它強調的是個別消費者的個人價值，因此網路行銷策略應建築在「客製化生產</a:t>
            </a:r>
            <a:r>
              <a:rPr lang="en-US" altLang="zh-TW" dirty="0"/>
              <a:t>(customized production)</a:t>
            </a:r>
            <a:r>
              <a:rPr lang="zh-TW" altLang="en-US" dirty="0"/>
              <a:t>」、「個人化市場</a:t>
            </a:r>
            <a:r>
              <a:rPr lang="en-US" altLang="zh-TW" dirty="0"/>
              <a:t>(personalized market)</a:t>
            </a:r>
            <a:r>
              <a:rPr lang="zh-TW" altLang="en-US" dirty="0"/>
              <a:t>」、「一對一媒體</a:t>
            </a:r>
            <a:r>
              <a:rPr lang="en-US" altLang="zh-TW" dirty="0"/>
              <a:t>(one-to-one media)</a:t>
            </a:r>
            <a:r>
              <a:rPr lang="zh-TW" altLang="en-US" dirty="0" smtClean="0"/>
              <a:t>」上</a:t>
            </a:r>
            <a:endParaRPr lang="zh-TW" altLang="en-US" dirty="0"/>
          </a:p>
        </p:txBody>
      </p:sp>
    </p:spTree>
    <p:extLst>
      <p:ext uri="{BB962C8B-B14F-4D97-AF65-F5344CB8AC3E}">
        <p14:creationId xmlns:p14="http://schemas.microsoft.com/office/powerpoint/2010/main" val="34898491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顧客成本 </a:t>
            </a:r>
            <a:r>
              <a:rPr lang="en-US" altLang="zh-TW" dirty="0"/>
              <a:t>- </a:t>
            </a:r>
            <a:r>
              <a:rPr lang="zh-TW" altLang="en-US" dirty="0"/>
              <a:t>網路行銷之價格決策</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55</a:t>
            </a:fld>
            <a:endParaRPr lang="zh-TW" altLang="en-US"/>
          </a:p>
        </p:txBody>
      </p:sp>
      <p:sp>
        <p:nvSpPr>
          <p:cNvPr id="4" name="內容版面配置區 3"/>
          <p:cNvSpPr>
            <a:spLocks noGrp="1"/>
          </p:cNvSpPr>
          <p:nvPr>
            <p:ph sz="quarter" idx="1"/>
          </p:nvPr>
        </p:nvSpPr>
        <p:spPr/>
        <p:txBody>
          <a:bodyPr/>
          <a:lstStyle/>
          <a:p>
            <a:r>
              <a:rPr lang="zh-TW" altLang="en-US" dirty="0" smtClean="0"/>
              <a:t>影響</a:t>
            </a:r>
            <a:r>
              <a:rPr lang="zh-TW" altLang="en-US" dirty="0"/>
              <a:t>定價決策的因素</a:t>
            </a:r>
          </a:p>
          <a:p>
            <a:r>
              <a:rPr lang="zh-TW" altLang="en-US" dirty="0" smtClean="0"/>
              <a:t>網路</a:t>
            </a:r>
            <a:r>
              <a:rPr lang="zh-TW" altLang="en-US" dirty="0"/>
              <a:t>行銷的定價策略</a:t>
            </a:r>
          </a:p>
          <a:p>
            <a:r>
              <a:rPr lang="zh-TW" altLang="en-US" dirty="0" smtClean="0"/>
              <a:t>數位</a:t>
            </a:r>
            <a:r>
              <a:rPr lang="zh-TW" altLang="en-US" dirty="0"/>
              <a:t>商品的定價模式</a:t>
            </a:r>
          </a:p>
          <a:p>
            <a:r>
              <a:rPr lang="zh-TW" altLang="en-US" dirty="0" smtClean="0"/>
              <a:t>網路</a:t>
            </a:r>
            <a:r>
              <a:rPr lang="zh-TW" altLang="en-US" dirty="0"/>
              <a:t>服務的定價</a:t>
            </a:r>
            <a:r>
              <a:rPr lang="zh-TW" altLang="en-US" dirty="0" smtClean="0"/>
              <a:t>模式</a:t>
            </a:r>
            <a:endParaRPr lang="zh-TW" altLang="en-US" dirty="0"/>
          </a:p>
        </p:txBody>
      </p:sp>
    </p:spTree>
    <p:extLst>
      <p:ext uri="{BB962C8B-B14F-4D97-AF65-F5344CB8AC3E}">
        <p14:creationId xmlns:p14="http://schemas.microsoft.com/office/powerpoint/2010/main" val="13705141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t>影響定價決策的因素</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56</a:t>
            </a:fld>
            <a:endParaRPr lang="zh-TW" altLang="en-US"/>
          </a:p>
        </p:txBody>
      </p:sp>
      <p:sp>
        <p:nvSpPr>
          <p:cNvPr id="5" name="矩形 4"/>
          <p:cNvSpPr/>
          <p:nvPr/>
        </p:nvSpPr>
        <p:spPr>
          <a:xfrm>
            <a:off x="251520" y="2204864"/>
            <a:ext cx="2592288" cy="2952328"/>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000" dirty="0" smtClean="0">
                <a:solidFill>
                  <a:schemeClr val="tx1"/>
                </a:solidFill>
              </a:rPr>
              <a:t>內在因素：</a:t>
            </a:r>
            <a:endParaRPr lang="en-US" altLang="zh-TW" sz="2000" dirty="0" smtClean="0">
              <a:solidFill>
                <a:schemeClr val="tx1"/>
              </a:solidFill>
            </a:endParaRPr>
          </a:p>
          <a:p>
            <a:pPr marL="457200" indent="-457200">
              <a:lnSpc>
                <a:spcPct val="150000"/>
              </a:lnSpc>
              <a:buFont typeface="+mj-lt"/>
              <a:buAutoNum type="arabicPeriod"/>
            </a:pPr>
            <a:r>
              <a:rPr lang="zh-TW" altLang="en-US" sz="2000" dirty="0">
                <a:solidFill>
                  <a:schemeClr val="tx1"/>
                </a:solidFill>
              </a:rPr>
              <a:t>行銷</a:t>
            </a:r>
            <a:r>
              <a:rPr lang="zh-TW" altLang="en-US" sz="2000" dirty="0" smtClean="0">
                <a:solidFill>
                  <a:schemeClr val="tx1"/>
                </a:solidFill>
              </a:rPr>
              <a:t>目標</a:t>
            </a:r>
            <a:endParaRPr lang="en-US" altLang="zh-TW" sz="2000" dirty="0" smtClean="0">
              <a:solidFill>
                <a:schemeClr val="tx1"/>
              </a:solidFill>
            </a:endParaRPr>
          </a:p>
          <a:p>
            <a:pPr marL="457200" indent="-457200">
              <a:lnSpc>
                <a:spcPct val="150000"/>
              </a:lnSpc>
              <a:buFont typeface="+mj-lt"/>
              <a:buAutoNum type="arabicPeriod"/>
            </a:pPr>
            <a:r>
              <a:rPr lang="zh-TW" altLang="en-US" sz="2000" dirty="0">
                <a:solidFill>
                  <a:schemeClr val="tx1"/>
                </a:solidFill>
              </a:rPr>
              <a:t>行銷</a:t>
            </a:r>
            <a:r>
              <a:rPr lang="zh-TW" altLang="en-US" sz="2000" dirty="0" smtClean="0">
                <a:solidFill>
                  <a:schemeClr val="tx1"/>
                </a:solidFill>
              </a:rPr>
              <a:t>組合策略</a:t>
            </a:r>
            <a:endParaRPr lang="en-US" altLang="zh-TW" sz="2000" dirty="0" smtClean="0">
              <a:solidFill>
                <a:schemeClr val="tx1"/>
              </a:solidFill>
            </a:endParaRPr>
          </a:p>
          <a:p>
            <a:pPr marL="457200" indent="-457200">
              <a:lnSpc>
                <a:spcPct val="150000"/>
              </a:lnSpc>
              <a:buFont typeface="+mj-lt"/>
              <a:buAutoNum type="arabicPeriod"/>
            </a:pPr>
            <a:r>
              <a:rPr lang="zh-TW" altLang="en-US" sz="2000" dirty="0" smtClean="0">
                <a:solidFill>
                  <a:schemeClr val="tx1"/>
                </a:solidFill>
              </a:rPr>
              <a:t>成本</a:t>
            </a:r>
            <a:endParaRPr lang="en-US" altLang="zh-TW" sz="2000" dirty="0" smtClean="0">
              <a:solidFill>
                <a:schemeClr val="tx1"/>
              </a:solidFill>
            </a:endParaRPr>
          </a:p>
          <a:p>
            <a:pPr marL="457200" indent="-457200">
              <a:lnSpc>
                <a:spcPct val="150000"/>
              </a:lnSpc>
              <a:buFont typeface="+mj-lt"/>
              <a:buAutoNum type="arabicPeriod"/>
            </a:pPr>
            <a:r>
              <a:rPr lang="zh-TW" altLang="en-US" sz="2000" dirty="0">
                <a:solidFill>
                  <a:schemeClr val="tx1"/>
                </a:solidFill>
              </a:rPr>
              <a:t>定價之組織</a:t>
            </a:r>
            <a:endParaRPr lang="en-US" altLang="zh-TW" sz="2000" dirty="0" smtClean="0">
              <a:solidFill>
                <a:schemeClr val="tx1"/>
              </a:solidFill>
            </a:endParaRPr>
          </a:p>
        </p:txBody>
      </p:sp>
      <p:sp>
        <p:nvSpPr>
          <p:cNvPr id="7" name="矩形 6"/>
          <p:cNvSpPr/>
          <p:nvPr/>
        </p:nvSpPr>
        <p:spPr>
          <a:xfrm>
            <a:off x="5724128" y="2204863"/>
            <a:ext cx="3096344" cy="2952329"/>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000" dirty="0">
                <a:solidFill>
                  <a:schemeClr val="tx1"/>
                </a:solidFill>
              </a:rPr>
              <a:t>外在因</a:t>
            </a:r>
            <a:r>
              <a:rPr lang="zh-TW" altLang="en-US" sz="2000" dirty="0" smtClean="0">
                <a:solidFill>
                  <a:schemeClr val="tx1"/>
                </a:solidFill>
              </a:rPr>
              <a:t>素：</a:t>
            </a:r>
            <a:endParaRPr lang="en-US" altLang="zh-TW" sz="2000" dirty="0" smtClean="0">
              <a:solidFill>
                <a:schemeClr val="tx1"/>
              </a:solidFill>
            </a:endParaRPr>
          </a:p>
          <a:p>
            <a:pPr marL="457200" indent="-457200">
              <a:lnSpc>
                <a:spcPct val="150000"/>
              </a:lnSpc>
              <a:buFont typeface="+mj-lt"/>
              <a:buAutoNum type="arabicPeriod"/>
            </a:pPr>
            <a:r>
              <a:rPr lang="zh-TW" altLang="en-US" sz="2000" dirty="0" smtClean="0">
                <a:solidFill>
                  <a:schemeClr val="tx1"/>
                </a:solidFill>
              </a:rPr>
              <a:t>市場和需求的性質</a:t>
            </a:r>
            <a:endParaRPr lang="en-US" altLang="zh-TW" sz="2000" dirty="0" smtClean="0">
              <a:solidFill>
                <a:schemeClr val="tx1"/>
              </a:solidFill>
            </a:endParaRPr>
          </a:p>
          <a:p>
            <a:pPr marL="457200" indent="-457200">
              <a:lnSpc>
                <a:spcPct val="150000"/>
              </a:lnSpc>
              <a:buFont typeface="+mj-lt"/>
              <a:buAutoNum type="arabicPeriod"/>
            </a:pPr>
            <a:r>
              <a:rPr lang="zh-TW" altLang="en-US" sz="2000" dirty="0">
                <a:solidFill>
                  <a:schemeClr val="tx1"/>
                </a:solidFill>
              </a:rPr>
              <a:t>競爭</a:t>
            </a:r>
            <a:endParaRPr lang="en-US" altLang="zh-TW" sz="2000" dirty="0" smtClean="0">
              <a:solidFill>
                <a:schemeClr val="tx1"/>
              </a:solidFill>
            </a:endParaRPr>
          </a:p>
          <a:p>
            <a:pPr marL="457200" indent="-457200">
              <a:lnSpc>
                <a:spcPct val="150000"/>
              </a:lnSpc>
              <a:buFont typeface="+mj-lt"/>
              <a:buAutoNum type="arabicPeriod"/>
            </a:pPr>
            <a:r>
              <a:rPr lang="zh-TW" altLang="en-US" sz="2000" dirty="0">
                <a:solidFill>
                  <a:schemeClr val="tx1"/>
                </a:solidFill>
              </a:rPr>
              <a:t>其他環境</a:t>
            </a:r>
            <a:r>
              <a:rPr lang="zh-TW" altLang="en-US" sz="2000" dirty="0" smtClean="0">
                <a:solidFill>
                  <a:schemeClr val="tx1"/>
                </a:solidFill>
              </a:rPr>
              <a:t>因素－經濟、政治、中間商</a:t>
            </a:r>
            <a:endParaRPr lang="en-US" altLang="zh-TW" sz="2000" dirty="0" smtClean="0">
              <a:solidFill>
                <a:schemeClr val="tx1"/>
              </a:solidFill>
            </a:endParaRPr>
          </a:p>
        </p:txBody>
      </p:sp>
      <p:sp>
        <p:nvSpPr>
          <p:cNvPr id="8" name="矩形 7"/>
          <p:cNvSpPr/>
          <p:nvPr/>
        </p:nvSpPr>
        <p:spPr>
          <a:xfrm>
            <a:off x="4022223" y="2204864"/>
            <a:ext cx="621784" cy="2952328"/>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3200" dirty="0" smtClean="0">
                <a:solidFill>
                  <a:schemeClr val="tx1"/>
                </a:solidFill>
                <a:latin typeface="標楷體" pitchFamily="65" charset="-120"/>
                <a:ea typeface="標楷體" pitchFamily="65" charset="-120"/>
              </a:rPr>
              <a:t>定價決策</a:t>
            </a:r>
            <a:endParaRPr lang="zh-TW" altLang="en-US" sz="3200" dirty="0">
              <a:solidFill>
                <a:schemeClr val="tx1"/>
              </a:solidFill>
              <a:latin typeface="標楷體" pitchFamily="65" charset="-120"/>
              <a:ea typeface="標楷體" pitchFamily="65" charset="-120"/>
            </a:endParaRPr>
          </a:p>
        </p:txBody>
      </p:sp>
      <p:sp>
        <p:nvSpPr>
          <p:cNvPr id="9" name="向下箭號 8"/>
          <p:cNvSpPr/>
          <p:nvPr/>
        </p:nvSpPr>
        <p:spPr>
          <a:xfrm rot="16200000">
            <a:off x="3077835" y="3217742"/>
            <a:ext cx="684076" cy="864094"/>
          </a:xfrm>
          <a:prstGeom prst="downArrow">
            <a:avLst/>
          </a:prstGeom>
          <a:solidFill>
            <a:schemeClr val="bg1">
              <a:lumMod val="8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下箭號 9"/>
          <p:cNvSpPr/>
          <p:nvPr/>
        </p:nvSpPr>
        <p:spPr>
          <a:xfrm rot="16200000" flipV="1">
            <a:off x="4770022" y="3212975"/>
            <a:ext cx="684076" cy="936105"/>
          </a:xfrm>
          <a:prstGeom prst="downArrow">
            <a:avLst/>
          </a:prstGeom>
          <a:solidFill>
            <a:schemeClr val="bg1">
              <a:lumMod val="8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641066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顧客便利</a:t>
            </a:r>
            <a:r>
              <a:rPr lang="en-US" altLang="zh-TW" dirty="0"/>
              <a:t>—</a:t>
            </a:r>
            <a:r>
              <a:rPr lang="zh-TW" altLang="en-US" dirty="0"/>
              <a:t>網路行銷之通路決策</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57</a:t>
            </a:fld>
            <a:endParaRPr lang="zh-TW" altLang="en-US"/>
          </a:p>
        </p:txBody>
      </p:sp>
      <p:sp>
        <p:nvSpPr>
          <p:cNvPr id="4" name="內容版面配置區 3"/>
          <p:cNvSpPr>
            <a:spLocks noGrp="1"/>
          </p:cNvSpPr>
          <p:nvPr>
            <p:ph sz="quarter" idx="1"/>
          </p:nvPr>
        </p:nvSpPr>
        <p:spPr/>
        <p:txBody>
          <a:bodyPr/>
          <a:lstStyle/>
          <a:p>
            <a:r>
              <a:rPr lang="zh-TW" altLang="en-US" dirty="0" smtClean="0"/>
              <a:t>去中間</a:t>
            </a:r>
            <a:r>
              <a:rPr lang="zh-TW" altLang="en-US" dirty="0"/>
              <a:t>化</a:t>
            </a:r>
          </a:p>
        </p:txBody>
      </p:sp>
      <p:sp>
        <p:nvSpPr>
          <p:cNvPr id="6" name="文字方塊 5"/>
          <p:cNvSpPr txBox="1"/>
          <p:nvPr/>
        </p:nvSpPr>
        <p:spPr>
          <a:xfrm>
            <a:off x="879267" y="2492896"/>
            <a:ext cx="553998" cy="2808312"/>
          </a:xfrm>
          <a:prstGeom prst="rect">
            <a:avLst/>
          </a:prstGeom>
          <a:noFill/>
          <a:ln w="19050">
            <a:solidFill>
              <a:schemeClr val="tx1"/>
            </a:solidFill>
          </a:ln>
        </p:spPr>
        <p:txBody>
          <a:bodyPr vert="eaVert" wrap="square" rtlCol="0">
            <a:spAutoFit/>
          </a:bodyPr>
          <a:lstStyle/>
          <a:p>
            <a:pPr algn="ctr"/>
            <a:r>
              <a:rPr lang="zh-TW" altLang="en-US" sz="2400" dirty="0" smtClean="0">
                <a:latin typeface="+mj-ea"/>
                <a:ea typeface="+mj-ea"/>
              </a:rPr>
              <a:t>製造商</a:t>
            </a:r>
            <a:endParaRPr lang="zh-TW" altLang="en-US" sz="2400" dirty="0">
              <a:latin typeface="+mj-ea"/>
              <a:ea typeface="+mj-ea"/>
            </a:endParaRPr>
          </a:p>
        </p:txBody>
      </p:sp>
      <p:sp>
        <p:nvSpPr>
          <p:cNvPr id="8" name="矩形 7"/>
          <p:cNvSpPr/>
          <p:nvPr/>
        </p:nvSpPr>
        <p:spPr>
          <a:xfrm>
            <a:off x="2267744" y="2501384"/>
            <a:ext cx="1152128" cy="64807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tx1"/>
                </a:solidFill>
                <a:latin typeface="+mj-ea"/>
                <a:ea typeface="+mj-ea"/>
              </a:rPr>
              <a:t>大盤商</a:t>
            </a:r>
            <a:endParaRPr lang="zh-TW" altLang="en-US" sz="2000" dirty="0">
              <a:solidFill>
                <a:schemeClr val="tx1"/>
              </a:solidFill>
              <a:latin typeface="+mj-ea"/>
              <a:ea typeface="+mj-ea"/>
            </a:endParaRPr>
          </a:p>
        </p:txBody>
      </p:sp>
      <p:sp>
        <p:nvSpPr>
          <p:cNvPr id="9" name="矩形 8"/>
          <p:cNvSpPr/>
          <p:nvPr/>
        </p:nvSpPr>
        <p:spPr>
          <a:xfrm>
            <a:off x="3995936" y="2501384"/>
            <a:ext cx="1152128" cy="64807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latin typeface="+mj-ea"/>
                <a:ea typeface="+mj-ea"/>
              </a:rPr>
              <a:t>批發</a:t>
            </a:r>
            <a:r>
              <a:rPr lang="zh-TW" altLang="en-US" sz="2000" dirty="0" smtClean="0">
                <a:solidFill>
                  <a:schemeClr val="tx1"/>
                </a:solidFill>
                <a:latin typeface="+mj-ea"/>
                <a:ea typeface="+mj-ea"/>
              </a:rPr>
              <a:t>商</a:t>
            </a:r>
            <a:endParaRPr lang="zh-TW" altLang="en-US" sz="2000" dirty="0">
              <a:solidFill>
                <a:schemeClr val="tx1"/>
              </a:solidFill>
              <a:latin typeface="+mj-ea"/>
              <a:ea typeface="+mj-ea"/>
            </a:endParaRPr>
          </a:p>
        </p:txBody>
      </p:sp>
      <p:sp>
        <p:nvSpPr>
          <p:cNvPr id="10" name="矩形 9"/>
          <p:cNvSpPr/>
          <p:nvPr/>
        </p:nvSpPr>
        <p:spPr>
          <a:xfrm>
            <a:off x="5652120" y="2501384"/>
            <a:ext cx="1152128" cy="64807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latin typeface="+mj-ea"/>
                <a:ea typeface="+mj-ea"/>
              </a:rPr>
              <a:t>零售</a:t>
            </a:r>
            <a:r>
              <a:rPr lang="zh-TW" altLang="en-US" sz="2000" dirty="0" smtClean="0">
                <a:solidFill>
                  <a:schemeClr val="tx1"/>
                </a:solidFill>
                <a:latin typeface="+mj-ea"/>
                <a:ea typeface="+mj-ea"/>
              </a:rPr>
              <a:t>商</a:t>
            </a:r>
            <a:endParaRPr lang="zh-TW" altLang="en-US" sz="2000" dirty="0">
              <a:solidFill>
                <a:schemeClr val="tx1"/>
              </a:solidFill>
              <a:latin typeface="+mj-ea"/>
              <a:ea typeface="+mj-ea"/>
            </a:endParaRPr>
          </a:p>
        </p:txBody>
      </p:sp>
      <p:sp>
        <p:nvSpPr>
          <p:cNvPr id="11" name="文字方塊 10"/>
          <p:cNvSpPr txBox="1"/>
          <p:nvPr/>
        </p:nvSpPr>
        <p:spPr>
          <a:xfrm>
            <a:off x="7596336" y="2481256"/>
            <a:ext cx="553998" cy="2808312"/>
          </a:xfrm>
          <a:prstGeom prst="rect">
            <a:avLst/>
          </a:prstGeom>
          <a:noFill/>
          <a:ln w="19050">
            <a:solidFill>
              <a:schemeClr val="tx1"/>
            </a:solidFill>
          </a:ln>
        </p:spPr>
        <p:txBody>
          <a:bodyPr vert="eaVert" wrap="square" rtlCol="0">
            <a:spAutoFit/>
          </a:bodyPr>
          <a:lstStyle/>
          <a:p>
            <a:pPr algn="ctr"/>
            <a:r>
              <a:rPr lang="zh-TW" altLang="en-US" sz="2400" dirty="0" smtClean="0">
                <a:latin typeface="+mj-ea"/>
                <a:ea typeface="+mj-ea"/>
              </a:rPr>
              <a:t>製造商</a:t>
            </a:r>
            <a:endParaRPr lang="zh-TW" altLang="en-US" sz="2400" dirty="0">
              <a:latin typeface="+mj-ea"/>
              <a:ea typeface="+mj-ea"/>
            </a:endParaRPr>
          </a:p>
        </p:txBody>
      </p:sp>
      <p:sp>
        <p:nvSpPr>
          <p:cNvPr id="12" name="文字方塊 11"/>
          <p:cNvSpPr txBox="1"/>
          <p:nvPr/>
        </p:nvSpPr>
        <p:spPr>
          <a:xfrm>
            <a:off x="3995936" y="3696997"/>
            <a:ext cx="1210588" cy="400110"/>
          </a:xfrm>
          <a:prstGeom prst="rect">
            <a:avLst/>
          </a:prstGeom>
          <a:noFill/>
        </p:spPr>
        <p:txBody>
          <a:bodyPr wrap="none" rtlCol="0">
            <a:spAutoFit/>
          </a:bodyPr>
          <a:lstStyle/>
          <a:p>
            <a:r>
              <a:rPr lang="zh-TW" altLang="en-US" sz="2000" b="1" dirty="0" smtClean="0">
                <a:latin typeface="+mj-ea"/>
                <a:ea typeface="+mj-ea"/>
              </a:rPr>
              <a:t>去居間化</a:t>
            </a:r>
            <a:endParaRPr lang="zh-TW" altLang="en-US" sz="2000" b="1" dirty="0">
              <a:latin typeface="+mj-ea"/>
              <a:ea typeface="+mj-ea"/>
            </a:endParaRPr>
          </a:p>
        </p:txBody>
      </p:sp>
      <p:sp>
        <p:nvSpPr>
          <p:cNvPr id="13" name="矩形 12"/>
          <p:cNvSpPr/>
          <p:nvPr/>
        </p:nvSpPr>
        <p:spPr>
          <a:xfrm>
            <a:off x="3635896" y="4653136"/>
            <a:ext cx="1872208" cy="64807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tx1"/>
                </a:solidFill>
                <a:latin typeface="+mj-ea"/>
                <a:ea typeface="+mj-ea"/>
              </a:rPr>
              <a:t>電子化中介者</a:t>
            </a:r>
            <a:endParaRPr lang="zh-TW" altLang="en-US" sz="2000" dirty="0">
              <a:solidFill>
                <a:schemeClr val="tx1"/>
              </a:solidFill>
              <a:latin typeface="+mj-ea"/>
              <a:ea typeface="+mj-ea"/>
            </a:endParaRPr>
          </a:p>
        </p:txBody>
      </p:sp>
      <p:cxnSp>
        <p:nvCxnSpPr>
          <p:cNvPr id="15" name="直線單箭頭接點 14"/>
          <p:cNvCxnSpPr>
            <a:endCxn id="8" idx="1"/>
          </p:cNvCxnSpPr>
          <p:nvPr/>
        </p:nvCxnSpPr>
        <p:spPr>
          <a:xfrm>
            <a:off x="1433265" y="2825420"/>
            <a:ext cx="83447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9" idx="1"/>
          </p:cNvCxnSpPr>
          <p:nvPr/>
        </p:nvCxnSpPr>
        <p:spPr>
          <a:xfrm>
            <a:off x="3419872" y="2825420"/>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a:stCxn id="9" idx="3"/>
            <a:endCxn id="10" idx="1"/>
          </p:cNvCxnSpPr>
          <p:nvPr/>
        </p:nvCxnSpPr>
        <p:spPr>
          <a:xfrm>
            <a:off x="5148064" y="2825420"/>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0" idx="3"/>
          </p:cNvCxnSpPr>
          <p:nvPr/>
        </p:nvCxnSpPr>
        <p:spPr>
          <a:xfrm>
            <a:off x="6804248" y="2825420"/>
            <a:ext cx="792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stCxn id="6" idx="3"/>
            <a:endCxn id="12" idx="1"/>
          </p:cNvCxnSpPr>
          <p:nvPr/>
        </p:nvCxnSpPr>
        <p:spPr>
          <a:xfrm>
            <a:off x="1433265" y="3897052"/>
            <a:ext cx="2562671"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12" idx="3"/>
            <a:endCxn id="11" idx="1"/>
          </p:cNvCxnSpPr>
          <p:nvPr/>
        </p:nvCxnSpPr>
        <p:spPr>
          <a:xfrm flipV="1">
            <a:off x="5206524" y="3885412"/>
            <a:ext cx="2389812" cy="116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endCxn id="13" idx="1"/>
          </p:cNvCxnSpPr>
          <p:nvPr/>
        </p:nvCxnSpPr>
        <p:spPr>
          <a:xfrm>
            <a:off x="1433265" y="4977172"/>
            <a:ext cx="220263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13" idx="3"/>
          </p:cNvCxnSpPr>
          <p:nvPr/>
        </p:nvCxnSpPr>
        <p:spPr>
          <a:xfrm>
            <a:off x="5508104" y="4977172"/>
            <a:ext cx="20882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3585567" y="2092206"/>
            <a:ext cx="2031325" cy="369332"/>
          </a:xfrm>
          <a:prstGeom prst="rect">
            <a:avLst/>
          </a:prstGeom>
          <a:noFill/>
        </p:spPr>
        <p:txBody>
          <a:bodyPr wrap="none" rtlCol="0">
            <a:spAutoFit/>
          </a:bodyPr>
          <a:lstStyle/>
          <a:p>
            <a:r>
              <a:rPr lang="zh-TW" altLang="en-US" dirty="0" smtClean="0">
                <a:latin typeface="+mj-ea"/>
                <a:ea typeface="+mj-ea"/>
              </a:rPr>
              <a:t>傳統商務的中介者</a:t>
            </a:r>
            <a:endParaRPr lang="zh-TW" altLang="en-US" dirty="0">
              <a:latin typeface="+mj-ea"/>
              <a:ea typeface="+mj-ea"/>
            </a:endParaRPr>
          </a:p>
        </p:txBody>
      </p:sp>
      <p:sp>
        <p:nvSpPr>
          <p:cNvPr id="39" name="文字方塊 38"/>
          <p:cNvSpPr txBox="1"/>
          <p:nvPr/>
        </p:nvSpPr>
        <p:spPr>
          <a:xfrm>
            <a:off x="3465694" y="3327665"/>
            <a:ext cx="2262158" cy="369332"/>
          </a:xfrm>
          <a:prstGeom prst="rect">
            <a:avLst/>
          </a:prstGeom>
          <a:noFill/>
        </p:spPr>
        <p:txBody>
          <a:bodyPr wrap="none" rtlCol="0">
            <a:spAutoFit/>
          </a:bodyPr>
          <a:lstStyle/>
          <a:p>
            <a:r>
              <a:rPr lang="zh-TW" altLang="en-US" dirty="0">
                <a:latin typeface="+mj-ea"/>
                <a:ea typeface="+mj-ea"/>
              </a:rPr>
              <a:t>電子商務的直接行銷</a:t>
            </a:r>
          </a:p>
        </p:txBody>
      </p:sp>
      <p:sp>
        <p:nvSpPr>
          <p:cNvPr id="40" name="文字方塊 39"/>
          <p:cNvSpPr txBox="1"/>
          <p:nvPr/>
        </p:nvSpPr>
        <p:spPr>
          <a:xfrm>
            <a:off x="3354735" y="4283804"/>
            <a:ext cx="2492990" cy="369332"/>
          </a:xfrm>
          <a:prstGeom prst="rect">
            <a:avLst/>
          </a:prstGeom>
          <a:noFill/>
        </p:spPr>
        <p:txBody>
          <a:bodyPr wrap="none" rtlCol="0">
            <a:spAutoFit/>
          </a:bodyPr>
          <a:lstStyle/>
          <a:p>
            <a:r>
              <a:rPr lang="zh-TW" altLang="en-US" dirty="0" smtClean="0">
                <a:latin typeface="+mj-ea"/>
                <a:ea typeface="+mj-ea"/>
              </a:rPr>
              <a:t>電子商務的重新居間化</a:t>
            </a:r>
            <a:endParaRPr lang="zh-TW" altLang="en-US" dirty="0">
              <a:latin typeface="+mj-ea"/>
              <a:ea typeface="+mj-ea"/>
            </a:endParaRPr>
          </a:p>
        </p:txBody>
      </p:sp>
    </p:spTree>
    <p:extLst>
      <p:ext uri="{BB962C8B-B14F-4D97-AF65-F5344CB8AC3E}">
        <p14:creationId xmlns:p14="http://schemas.microsoft.com/office/powerpoint/2010/main" val="6165381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顧客溝通</a:t>
            </a:r>
            <a:r>
              <a:rPr lang="en-US" altLang="zh-TW" dirty="0"/>
              <a:t>—</a:t>
            </a:r>
            <a:r>
              <a:rPr lang="zh-TW" altLang="en-US" dirty="0"/>
              <a:t>網路行銷之推廣</a:t>
            </a:r>
            <a:r>
              <a:rPr lang="zh-TW" altLang="en-US" dirty="0" smtClean="0"/>
              <a:t>決策 </a:t>
            </a:r>
            <a:r>
              <a:rPr lang="en-US" altLang="zh-TW" dirty="0" smtClean="0"/>
              <a:t>(1/2)</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58</a:t>
            </a:fld>
            <a:endParaRPr lang="zh-TW" altLang="en-US"/>
          </a:p>
        </p:txBody>
      </p:sp>
      <p:sp>
        <p:nvSpPr>
          <p:cNvPr id="4" name="內容版面配置區 3"/>
          <p:cNvSpPr>
            <a:spLocks noGrp="1"/>
          </p:cNvSpPr>
          <p:nvPr>
            <p:ph sz="quarter" idx="1"/>
          </p:nvPr>
        </p:nvSpPr>
        <p:spPr/>
        <p:txBody>
          <a:bodyPr>
            <a:normAutofit/>
          </a:bodyPr>
          <a:lstStyle/>
          <a:p>
            <a:r>
              <a:rPr lang="zh-TW" altLang="en-US" dirty="0"/>
              <a:t>行銷推廣組合</a:t>
            </a:r>
            <a:r>
              <a:rPr lang="en-US" altLang="zh-TW" dirty="0"/>
              <a:t>(Marketing Promotion Mix)</a:t>
            </a:r>
            <a:r>
              <a:rPr lang="zh-TW" altLang="en-US" dirty="0"/>
              <a:t>又稱為行銷溝通組合</a:t>
            </a:r>
            <a:r>
              <a:rPr lang="en-US" altLang="zh-TW" dirty="0"/>
              <a:t>(Marketing Communication Mix)</a:t>
            </a:r>
            <a:r>
              <a:rPr lang="zh-TW" altLang="en-US" dirty="0"/>
              <a:t>，是一種包括廣告、人員推銷、銷售推廣、公共關係、直效行銷組成的特殊組合，用來追求其行銷目標。</a:t>
            </a:r>
          </a:p>
          <a:p>
            <a:r>
              <a:rPr lang="zh-TW" altLang="en-US" dirty="0"/>
              <a:t>五種主要的行銷溝通組合工具的定義如下：</a:t>
            </a:r>
          </a:p>
          <a:p>
            <a:pPr lvl="1"/>
            <a:r>
              <a:rPr lang="zh-TW" altLang="en-US" dirty="0" smtClean="0"/>
              <a:t>廣告</a:t>
            </a:r>
            <a:r>
              <a:rPr lang="en-US" altLang="zh-TW" dirty="0"/>
              <a:t>(advertising) </a:t>
            </a:r>
          </a:p>
          <a:p>
            <a:pPr lvl="1"/>
            <a:r>
              <a:rPr lang="zh-TW" altLang="en-US" dirty="0" smtClean="0"/>
              <a:t>人員</a:t>
            </a:r>
            <a:r>
              <a:rPr lang="zh-TW" altLang="en-US" dirty="0"/>
              <a:t>推銷</a:t>
            </a:r>
            <a:r>
              <a:rPr lang="en-US" altLang="zh-TW" dirty="0"/>
              <a:t>(personal selling) </a:t>
            </a:r>
          </a:p>
          <a:p>
            <a:pPr lvl="1"/>
            <a:r>
              <a:rPr lang="zh-TW" altLang="en-US" dirty="0" smtClean="0"/>
              <a:t>銷售</a:t>
            </a:r>
            <a:r>
              <a:rPr lang="zh-TW" altLang="en-US" dirty="0"/>
              <a:t>推廣</a:t>
            </a:r>
            <a:r>
              <a:rPr lang="en-US" altLang="zh-TW" dirty="0"/>
              <a:t>(sales promotion)</a:t>
            </a:r>
            <a:r>
              <a:rPr lang="zh-TW" altLang="en-US" dirty="0"/>
              <a:t>，俗稱「促銷」</a:t>
            </a:r>
          </a:p>
          <a:p>
            <a:pPr lvl="1"/>
            <a:r>
              <a:rPr lang="zh-TW" altLang="en-US" dirty="0" smtClean="0"/>
              <a:t>公共關係</a:t>
            </a:r>
            <a:r>
              <a:rPr lang="en-US" altLang="zh-TW" dirty="0"/>
              <a:t>(public relation) </a:t>
            </a:r>
          </a:p>
          <a:p>
            <a:pPr lvl="1"/>
            <a:r>
              <a:rPr lang="zh-TW" altLang="en-US" dirty="0" smtClean="0"/>
              <a:t>直</a:t>
            </a:r>
            <a:r>
              <a:rPr lang="zh-TW" altLang="en-US" dirty="0"/>
              <a:t>效行銷</a:t>
            </a:r>
            <a:r>
              <a:rPr lang="en-US" altLang="zh-TW" dirty="0"/>
              <a:t>(direct marketing) </a:t>
            </a:r>
            <a:endParaRPr lang="zh-TW" altLang="en-US" dirty="0"/>
          </a:p>
        </p:txBody>
      </p:sp>
    </p:spTree>
    <p:extLst>
      <p:ext uri="{BB962C8B-B14F-4D97-AF65-F5344CB8AC3E}">
        <p14:creationId xmlns:p14="http://schemas.microsoft.com/office/powerpoint/2010/main" val="38867309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顧客溝通</a:t>
            </a:r>
            <a:r>
              <a:rPr lang="en-US" altLang="zh-TW" dirty="0"/>
              <a:t>—</a:t>
            </a:r>
            <a:r>
              <a:rPr lang="zh-TW" altLang="en-US" dirty="0"/>
              <a:t>網路行銷之推廣決策 </a:t>
            </a:r>
            <a:r>
              <a:rPr lang="en-US" altLang="zh-TW" dirty="0" smtClean="0"/>
              <a:t>(2/2</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59</a:t>
            </a:fld>
            <a:endParaRPr lang="zh-TW" altLang="en-US"/>
          </a:p>
        </p:txBody>
      </p:sp>
      <p:sp>
        <p:nvSpPr>
          <p:cNvPr id="4" name="內容版面配置區 3"/>
          <p:cNvSpPr>
            <a:spLocks noGrp="1"/>
          </p:cNvSpPr>
          <p:nvPr>
            <p:ph sz="quarter" idx="1"/>
          </p:nvPr>
        </p:nvSpPr>
        <p:spPr/>
        <p:txBody>
          <a:bodyPr/>
          <a:lstStyle/>
          <a:p>
            <a:r>
              <a:rPr lang="zh-TW" altLang="en-US" dirty="0"/>
              <a:t>當這些行銷推廣組合移植到網路上來，就變成</a:t>
            </a:r>
            <a:r>
              <a:rPr lang="zh-TW" altLang="en-US" dirty="0" smtClean="0"/>
              <a:t>了</a:t>
            </a:r>
            <a:endParaRPr lang="en-US" altLang="zh-TW" dirty="0" smtClean="0"/>
          </a:p>
          <a:p>
            <a:pPr lvl="1"/>
            <a:r>
              <a:rPr lang="zh-TW" altLang="en-US" dirty="0" smtClean="0"/>
              <a:t>網路廣告</a:t>
            </a:r>
            <a:endParaRPr lang="en-US" altLang="zh-TW" dirty="0" smtClean="0"/>
          </a:p>
          <a:p>
            <a:pPr lvl="1"/>
            <a:r>
              <a:rPr lang="zh-TW" altLang="en-US" dirty="0" smtClean="0"/>
              <a:t>網路</a:t>
            </a:r>
            <a:r>
              <a:rPr lang="zh-TW" altLang="en-US" dirty="0"/>
              <a:t>人員銷售</a:t>
            </a:r>
            <a:r>
              <a:rPr lang="en-US" altLang="zh-TW" dirty="0"/>
              <a:t>(</a:t>
            </a:r>
            <a:r>
              <a:rPr lang="zh-TW" altLang="en-US" dirty="0"/>
              <a:t>網路智慧型代理人銷售</a:t>
            </a:r>
            <a:r>
              <a:rPr lang="en-US" altLang="zh-TW" dirty="0" smtClean="0"/>
              <a:t>)</a:t>
            </a:r>
          </a:p>
          <a:p>
            <a:pPr lvl="1"/>
            <a:r>
              <a:rPr lang="zh-TW" altLang="en-US" dirty="0" smtClean="0"/>
              <a:t>網路促銷</a:t>
            </a:r>
            <a:endParaRPr lang="en-US" altLang="zh-TW" dirty="0" smtClean="0"/>
          </a:p>
          <a:p>
            <a:pPr lvl="1"/>
            <a:r>
              <a:rPr lang="zh-TW" altLang="en-US" dirty="0" smtClean="0"/>
              <a:t>網路公共關係</a:t>
            </a:r>
            <a:endParaRPr lang="en-US" altLang="zh-TW" dirty="0" smtClean="0"/>
          </a:p>
          <a:p>
            <a:pPr lvl="1"/>
            <a:r>
              <a:rPr lang="zh-TW" altLang="en-US" dirty="0" smtClean="0"/>
              <a:t>網路</a:t>
            </a:r>
            <a:r>
              <a:rPr lang="zh-TW" altLang="en-US" dirty="0"/>
              <a:t>直效</a:t>
            </a:r>
            <a:r>
              <a:rPr lang="zh-TW" altLang="en-US" dirty="0" smtClean="0"/>
              <a:t>行銷</a:t>
            </a:r>
            <a:endParaRPr lang="zh-TW" altLang="en-US" dirty="0"/>
          </a:p>
        </p:txBody>
      </p:sp>
    </p:spTree>
    <p:extLst>
      <p:ext uri="{BB962C8B-B14F-4D97-AF65-F5344CB8AC3E}">
        <p14:creationId xmlns:p14="http://schemas.microsoft.com/office/powerpoint/2010/main" val="3824722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torola StarT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72961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827584" y="5445224"/>
            <a:ext cx="7488832" cy="646331"/>
          </a:xfrm>
          <a:prstGeom prst="rect">
            <a:avLst/>
          </a:prstGeom>
          <a:noFill/>
        </p:spPr>
        <p:txBody>
          <a:bodyPr wrap="square" rtlCol="0">
            <a:spAutoFit/>
          </a:bodyPr>
          <a:lstStyle/>
          <a:p>
            <a:r>
              <a:rPr lang="en-US" altLang="zh-TW" dirty="0" smtClean="0"/>
              <a:t>Motorola </a:t>
            </a:r>
            <a:r>
              <a:rPr lang="en-US" altLang="zh-TW" dirty="0" err="1" smtClean="0"/>
              <a:t>StarTac</a:t>
            </a:r>
            <a:r>
              <a:rPr lang="en-US" altLang="zh-TW" dirty="0" smtClean="0"/>
              <a:t> (1997): This Star Trek tribute mobile phone was one of the first to pose the eternal handset dilemma – to flip or not to flip.</a:t>
            </a:r>
            <a:endParaRPr lang="zh-TW" altLang="en-US" dirty="0"/>
          </a:p>
        </p:txBody>
      </p:sp>
      <p:sp>
        <p:nvSpPr>
          <p:cNvPr id="3" name="投影片編號版面配置區 2"/>
          <p:cNvSpPr>
            <a:spLocks noGrp="1"/>
          </p:cNvSpPr>
          <p:nvPr>
            <p:ph type="sldNum" sz="quarter" idx="12"/>
          </p:nvPr>
        </p:nvSpPr>
        <p:spPr/>
        <p:txBody>
          <a:bodyPr/>
          <a:lstStyle/>
          <a:p>
            <a:fld id="{2BD7AD47-3D93-4CC8-AA84-DD3A5EF20844}" type="slidenum">
              <a:rPr lang="zh-TW" altLang="en-US" smtClean="0"/>
              <a:t>6</a:t>
            </a:fld>
            <a:endParaRPr lang="zh-TW" altLang="en-US"/>
          </a:p>
        </p:txBody>
      </p:sp>
    </p:spTree>
    <p:extLst>
      <p:ext uri="{BB962C8B-B14F-4D97-AF65-F5344CB8AC3E}">
        <p14:creationId xmlns:p14="http://schemas.microsoft.com/office/powerpoint/2010/main" val="18756541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60</a:t>
            </a:fld>
            <a:endParaRPr lang="zh-TW" altLang="en-US"/>
          </a:p>
        </p:txBody>
      </p:sp>
      <p:sp>
        <p:nvSpPr>
          <p:cNvPr id="4" name="標題 3"/>
          <p:cNvSpPr>
            <a:spLocks noGrp="1"/>
          </p:cNvSpPr>
          <p:nvPr>
            <p:ph type="title"/>
          </p:nvPr>
        </p:nvSpPr>
        <p:spPr/>
        <p:txBody>
          <a:bodyPr/>
          <a:lstStyle/>
          <a:p>
            <a:r>
              <a:rPr lang="zh-TW" altLang="en-US" dirty="0" smtClean="0"/>
              <a:t>行銷</a:t>
            </a:r>
            <a:r>
              <a:rPr lang="en-US" altLang="zh-TW" dirty="0" smtClean="0"/>
              <a:t>4S</a:t>
            </a:r>
            <a:endParaRPr lang="zh-TW" altLang="en-US" dirty="0"/>
          </a:p>
        </p:txBody>
      </p:sp>
    </p:spTree>
    <p:extLst>
      <p:ext uri="{BB962C8B-B14F-4D97-AF65-F5344CB8AC3E}">
        <p14:creationId xmlns:p14="http://schemas.microsoft.com/office/powerpoint/2010/main" val="17221133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a:t>
            </a:r>
            <a:r>
              <a:rPr lang="en-US" altLang="zh-TW" dirty="0"/>
              <a:t>4S</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61</a:t>
            </a:fld>
            <a:endParaRPr lang="zh-TW" altLang="en-US"/>
          </a:p>
        </p:txBody>
      </p:sp>
      <p:sp>
        <p:nvSpPr>
          <p:cNvPr id="4" name="內容版面配置區 3"/>
          <p:cNvSpPr>
            <a:spLocks noGrp="1"/>
          </p:cNvSpPr>
          <p:nvPr>
            <p:ph sz="quarter" idx="1"/>
          </p:nvPr>
        </p:nvSpPr>
        <p:spPr/>
        <p:txBody>
          <a:bodyPr/>
          <a:lstStyle/>
          <a:p>
            <a:r>
              <a:rPr lang="zh-TW" altLang="en-US" dirty="0" smtClean="0"/>
              <a:t>行銷</a:t>
            </a:r>
            <a:r>
              <a:rPr lang="en-US" altLang="zh-TW" dirty="0" smtClean="0"/>
              <a:t>4P</a:t>
            </a:r>
            <a:r>
              <a:rPr lang="zh-TW" altLang="en-US" dirty="0" smtClean="0"/>
              <a:t>、</a:t>
            </a:r>
            <a:r>
              <a:rPr lang="zh-TW" altLang="en-US" dirty="0"/>
              <a:t>行銷</a:t>
            </a:r>
            <a:r>
              <a:rPr lang="en-US" altLang="zh-TW" dirty="0" smtClean="0"/>
              <a:t>4C</a:t>
            </a:r>
            <a:r>
              <a:rPr lang="zh-TW" altLang="en-US" dirty="0"/>
              <a:t>，</a:t>
            </a:r>
            <a:r>
              <a:rPr lang="zh-TW" altLang="en-US" dirty="0" smtClean="0"/>
              <a:t>進一步演進到行銷</a:t>
            </a:r>
            <a:r>
              <a:rPr lang="en-US" altLang="zh-TW" dirty="0" smtClean="0"/>
              <a:t>4S:</a:t>
            </a:r>
          </a:p>
          <a:p>
            <a:r>
              <a:rPr lang="en-US" altLang="zh-TW" dirty="0" smtClean="0"/>
              <a:t>Sense</a:t>
            </a:r>
            <a:r>
              <a:rPr lang="zh-TW" altLang="en-US" dirty="0"/>
              <a:t>（認同感、感知</a:t>
            </a:r>
            <a:r>
              <a:rPr lang="zh-TW" altLang="en-US" dirty="0" smtClean="0"/>
              <a:t>）</a:t>
            </a:r>
            <a:endParaRPr lang="en-US" altLang="zh-TW" dirty="0" smtClean="0"/>
          </a:p>
          <a:p>
            <a:r>
              <a:rPr lang="en-US" altLang="zh-TW" dirty="0" smtClean="0"/>
              <a:t>Service</a:t>
            </a:r>
            <a:r>
              <a:rPr lang="zh-TW" altLang="en-US" dirty="0"/>
              <a:t>（服務</a:t>
            </a:r>
            <a:r>
              <a:rPr lang="zh-TW" altLang="en-US" dirty="0" smtClean="0"/>
              <a:t>）</a:t>
            </a:r>
            <a:endParaRPr lang="en-US" altLang="zh-TW" dirty="0" smtClean="0"/>
          </a:p>
          <a:p>
            <a:r>
              <a:rPr lang="en-US" altLang="zh-TW" dirty="0" smtClean="0"/>
              <a:t>Speed</a:t>
            </a:r>
            <a:r>
              <a:rPr lang="zh-TW" altLang="en-US" dirty="0"/>
              <a:t>（速度</a:t>
            </a:r>
            <a:r>
              <a:rPr lang="zh-TW" altLang="en-US" dirty="0" smtClean="0"/>
              <a:t>）</a:t>
            </a:r>
            <a:endParaRPr lang="en-US" altLang="zh-TW" dirty="0" smtClean="0"/>
          </a:p>
          <a:p>
            <a:r>
              <a:rPr lang="en-US" altLang="zh-TW" dirty="0" smtClean="0"/>
              <a:t>Social </a:t>
            </a:r>
            <a:r>
              <a:rPr lang="en-US" altLang="zh-TW" dirty="0"/>
              <a:t>Network</a:t>
            </a:r>
            <a:r>
              <a:rPr lang="zh-TW" altLang="en-US" dirty="0"/>
              <a:t>（社</a:t>
            </a:r>
            <a:r>
              <a:rPr lang="zh-TW" altLang="en-US" dirty="0" smtClean="0"/>
              <a:t>群網絡）</a:t>
            </a:r>
            <a:endParaRPr lang="zh-TW" altLang="en-US" dirty="0"/>
          </a:p>
        </p:txBody>
      </p:sp>
    </p:spTree>
    <p:extLst>
      <p:ext uri="{BB962C8B-B14F-4D97-AF65-F5344CB8AC3E}">
        <p14:creationId xmlns:p14="http://schemas.microsoft.com/office/powerpoint/2010/main" val="21893488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4P, 4C</a:t>
            </a:r>
            <a:r>
              <a:rPr lang="zh-TW" altLang="en-US" dirty="0" smtClean="0"/>
              <a:t>與</a:t>
            </a:r>
            <a:r>
              <a:rPr lang="en-US" altLang="zh-TW" dirty="0" smtClean="0"/>
              <a:t>4S</a:t>
            </a:r>
            <a:r>
              <a:rPr lang="zh-TW" altLang="en-US" dirty="0" smtClean="0"/>
              <a:t>演化</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62</a:t>
            </a:fld>
            <a:endParaRPr lang="zh-TW" altLang="en-US"/>
          </a:p>
        </p:txBody>
      </p:sp>
      <p:sp>
        <p:nvSpPr>
          <p:cNvPr id="6" name="矩形 5"/>
          <p:cNvSpPr/>
          <p:nvPr/>
        </p:nvSpPr>
        <p:spPr>
          <a:xfrm>
            <a:off x="1187624" y="1556792"/>
            <a:ext cx="1224136" cy="1107996"/>
          </a:xfrm>
          <a:prstGeom prst="rect">
            <a:avLst/>
          </a:prstGeom>
          <a:noFill/>
        </p:spPr>
        <p:txBody>
          <a:bodyPr wrap="square" lIns="91440" tIns="45720" rIns="91440" bIns="45720">
            <a:spAutoFit/>
          </a:bodyPr>
          <a:lstStyle/>
          <a:p>
            <a:pPr algn="ctr"/>
            <a:r>
              <a:rPr lang="en-US" altLang="zh-TW" sz="6600" b="1" dirty="0" smtClean="0">
                <a:ln w="18000">
                  <a:solidFill>
                    <a:schemeClr val="tx2">
                      <a:lumMod val="75000"/>
                    </a:schemeClr>
                  </a:solidFill>
                  <a:prstDash val="solid"/>
                  <a:miter lim="800000"/>
                </a:ln>
                <a:blipFill>
                  <a:blip r:embed="rId2"/>
                  <a:tile tx="0" ty="0" sx="100000" sy="100000" flip="none" algn="tl"/>
                </a:blipFill>
                <a:effectLst>
                  <a:outerShdw blurRad="60007" dist="200025" dir="15000000" sy="30000" kx="-1800000" algn="bl" rotWithShape="0">
                    <a:prstClr val="black">
                      <a:alpha val="32000"/>
                    </a:prstClr>
                  </a:outerShdw>
                </a:effectLst>
                <a:latin typeface="Arial" pitchFamily="34" charset="0"/>
                <a:cs typeface="Arial" pitchFamily="34" charset="0"/>
              </a:rPr>
              <a:t>4P</a:t>
            </a:r>
            <a:endParaRPr lang="zh-TW" altLang="en-US" sz="6600" b="1" cap="none" spc="0" dirty="0">
              <a:ln w="18000">
                <a:solidFill>
                  <a:schemeClr val="tx2">
                    <a:lumMod val="75000"/>
                  </a:schemeClr>
                </a:solidFill>
                <a:prstDash val="solid"/>
                <a:miter lim="800000"/>
              </a:ln>
              <a:blipFill>
                <a:blip r:embed="rId2"/>
                <a:tile tx="0" ty="0" sx="100000" sy="100000" flip="none" algn="tl"/>
              </a:blipFill>
              <a:effectLst>
                <a:outerShdw blurRad="60007" dist="200025" dir="15000000" sy="30000" kx="-1800000" algn="bl" rotWithShape="0">
                  <a:prstClr val="black">
                    <a:alpha val="32000"/>
                  </a:prstClr>
                </a:outerShdw>
              </a:effectLst>
              <a:latin typeface="Arial" pitchFamily="34" charset="0"/>
              <a:cs typeface="Arial" pitchFamily="34" charset="0"/>
            </a:endParaRPr>
          </a:p>
        </p:txBody>
      </p:sp>
      <p:sp>
        <p:nvSpPr>
          <p:cNvPr id="7" name="矩形 6"/>
          <p:cNvSpPr/>
          <p:nvPr/>
        </p:nvSpPr>
        <p:spPr>
          <a:xfrm>
            <a:off x="3995936" y="1556792"/>
            <a:ext cx="1368152" cy="1107996"/>
          </a:xfrm>
          <a:prstGeom prst="rect">
            <a:avLst/>
          </a:prstGeom>
          <a:noFill/>
        </p:spPr>
        <p:txBody>
          <a:bodyPr wrap="square" lIns="91440" tIns="45720" rIns="91440" bIns="45720">
            <a:spAutoFit/>
          </a:bodyPr>
          <a:lstStyle/>
          <a:p>
            <a:pPr algn="ctr"/>
            <a:r>
              <a:rPr lang="en-US" altLang="zh-TW" sz="6600" b="1" dirty="0" smtClean="0">
                <a:ln w="18000">
                  <a:solidFill>
                    <a:schemeClr val="tx2">
                      <a:lumMod val="75000"/>
                    </a:schemeClr>
                  </a:solidFill>
                  <a:prstDash val="solid"/>
                  <a:miter lim="800000"/>
                </a:ln>
                <a:blipFill>
                  <a:blip r:embed="rId2"/>
                  <a:tile tx="0" ty="0" sx="100000" sy="100000" flip="none" algn="tl"/>
                </a:blipFill>
                <a:effectLst>
                  <a:outerShdw blurRad="60007" dist="200025" dir="15000000" sy="30000" kx="-1800000" algn="bl" rotWithShape="0">
                    <a:prstClr val="black">
                      <a:alpha val="32000"/>
                    </a:prstClr>
                  </a:outerShdw>
                </a:effectLst>
                <a:latin typeface="Arial" pitchFamily="34" charset="0"/>
                <a:cs typeface="Arial" pitchFamily="34" charset="0"/>
              </a:rPr>
              <a:t>4C</a:t>
            </a:r>
            <a:endParaRPr lang="zh-TW" altLang="en-US" sz="6600" b="1" cap="none" spc="0" dirty="0">
              <a:ln w="18000">
                <a:solidFill>
                  <a:schemeClr val="tx2">
                    <a:lumMod val="75000"/>
                  </a:schemeClr>
                </a:solidFill>
                <a:prstDash val="solid"/>
                <a:miter lim="800000"/>
              </a:ln>
              <a:blipFill>
                <a:blip r:embed="rId2"/>
                <a:tile tx="0" ty="0" sx="100000" sy="100000" flip="none" algn="tl"/>
              </a:blipFill>
              <a:effectLst>
                <a:outerShdw blurRad="60007" dist="200025" dir="15000000" sy="30000" kx="-1800000" algn="bl" rotWithShape="0">
                  <a:prstClr val="black">
                    <a:alpha val="32000"/>
                  </a:prstClr>
                </a:outerShdw>
              </a:effectLst>
              <a:latin typeface="Arial" pitchFamily="34" charset="0"/>
              <a:cs typeface="Arial" pitchFamily="34" charset="0"/>
            </a:endParaRPr>
          </a:p>
        </p:txBody>
      </p:sp>
      <p:sp>
        <p:nvSpPr>
          <p:cNvPr id="8" name="矩形 7"/>
          <p:cNvSpPr/>
          <p:nvPr/>
        </p:nvSpPr>
        <p:spPr>
          <a:xfrm>
            <a:off x="6804248" y="1556792"/>
            <a:ext cx="1368152" cy="1107996"/>
          </a:xfrm>
          <a:prstGeom prst="rect">
            <a:avLst/>
          </a:prstGeom>
          <a:noFill/>
        </p:spPr>
        <p:txBody>
          <a:bodyPr wrap="square" lIns="91440" tIns="45720" rIns="91440" bIns="45720">
            <a:spAutoFit/>
          </a:bodyPr>
          <a:lstStyle/>
          <a:p>
            <a:pPr algn="ctr"/>
            <a:r>
              <a:rPr lang="en-US" altLang="zh-TW" sz="6600" b="1" dirty="0" smtClean="0">
                <a:ln w="18000">
                  <a:solidFill>
                    <a:schemeClr val="tx2">
                      <a:lumMod val="75000"/>
                    </a:schemeClr>
                  </a:solidFill>
                  <a:prstDash val="solid"/>
                  <a:miter lim="800000"/>
                </a:ln>
                <a:blipFill>
                  <a:blip r:embed="rId2"/>
                  <a:tile tx="0" ty="0" sx="100000" sy="100000" flip="none" algn="tl"/>
                </a:blipFill>
                <a:effectLst>
                  <a:outerShdw blurRad="60007" dist="200025" dir="15000000" sy="30000" kx="-1800000" algn="bl" rotWithShape="0">
                    <a:prstClr val="black">
                      <a:alpha val="32000"/>
                    </a:prstClr>
                  </a:outerShdw>
                </a:effectLst>
                <a:latin typeface="Arial" pitchFamily="34" charset="0"/>
                <a:cs typeface="Arial" pitchFamily="34" charset="0"/>
              </a:rPr>
              <a:t>4S</a:t>
            </a:r>
            <a:endParaRPr lang="zh-TW" altLang="en-US" sz="6600" b="1" cap="none" spc="0" dirty="0">
              <a:ln w="18000">
                <a:solidFill>
                  <a:schemeClr val="tx2">
                    <a:lumMod val="75000"/>
                  </a:schemeClr>
                </a:solidFill>
                <a:prstDash val="solid"/>
                <a:miter lim="800000"/>
              </a:ln>
              <a:blipFill>
                <a:blip r:embed="rId2"/>
                <a:tile tx="0" ty="0" sx="100000" sy="100000" flip="none" algn="tl"/>
              </a:blipFill>
              <a:effectLst>
                <a:outerShdw blurRad="60007" dist="200025" dir="15000000" sy="30000" kx="-1800000" algn="bl" rotWithShape="0">
                  <a:prstClr val="black">
                    <a:alpha val="32000"/>
                  </a:prstClr>
                </a:outerShdw>
              </a:effectLst>
              <a:latin typeface="Arial" pitchFamily="34" charset="0"/>
              <a:cs typeface="Arial" pitchFamily="34" charset="0"/>
            </a:endParaRPr>
          </a:p>
        </p:txBody>
      </p:sp>
      <p:sp>
        <p:nvSpPr>
          <p:cNvPr id="9" name="矩形 8"/>
          <p:cNvSpPr/>
          <p:nvPr/>
        </p:nvSpPr>
        <p:spPr>
          <a:xfrm>
            <a:off x="611560" y="2638134"/>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C00000"/>
                </a:solidFill>
                <a:latin typeface="+mj-ea"/>
                <a:ea typeface="+mj-ea"/>
              </a:rPr>
              <a:t>產品</a:t>
            </a:r>
            <a:endParaRPr lang="en-US" altLang="zh-TW" b="1" dirty="0" smtClean="0">
              <a:solidFill>
                <a:srgbClr val="C00000"/>
              </a:solidFill>
              <a:latin typeface="+mj-ea"/>
              <a:ea typeface="+mj-ea"/>
            </a:endParaRPr>
          </a:p>
          <a:p>
            <a:pPr algn="ctr"/>
            <a:r>
              <a:rPr lang="en-US" altLang="zh-TW" b="1" dirty="0" smtClean="0">
                <a:solidFill>
                  <a:srgbClr val="002060"/>
                </a:solidFill>
                <a:latin typeface="Arial" pitchFamily="34" charset="0"/>
                <a:cs typeface="Arial" pitchFamily="34" charset="0"/>
              </a:rPr>
              <a:t>Product</a:t>
            </a:r>
            <a:endParaRPr lang="zh-TW" altLang="en-US" b="1" dirty="0">
              <a:solidFill>
                <a:srgbClr val="002060"/>
              </a:solidFill>
              <a:latin typeface="Arial" pitchFamily="34" charset="0"/>
              <a:cs typeface="Arial" pitchFamily="34" charset="0"/>
            </a:endParaRPr>
          </a:p>
        </p:txBody>
      </p:sp>
      <p:sp>
        <p:nvSpPr>
          <p:cNvPr id="10" name="矩形 9"/>
          <p:cNvSpPr/>
          <p:nvPr/>
        </p:nvSpPr>
        <p:spPr>
          <a:xfrm>
            <a:off x="611560" y="3573016"/>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C00000"/>
                </a:solidFill>
                <a:latin typeface="+mj-ea"/>
                <a:ea typeface="+mj-ea"/>
              </a:rPr>
              <a:t>價格</a:t>
            </a:r>
            <a:endParaRPr lang="en-US" altLang="zh-TW" b="1" dirty="0" smtClean="0">
              <a:solidFill>
                <a:srgbClr val="C00000"/>
              </a:solidFill>
              <a:latin typeface="+mj-ea"/>
              <a:ea typeface="+mj-ea"/>
            </a:endParaRPr>
          </a:p>
          <a:p>
            <a:pPr algn="ctr"/>
            <a:r>
              <a:rPr lang="en-US" altLang="zh-TW" b="1" dirty="0" smtClean="0">
                <a:solidFill>
                  <a:srgbClr val="002060"/>
                </a:solidFill>
                <a:latin typeface="Arial" pitchFamily="34" charset="0"/>
                <a:cs typeface="Arial" pitchFamily="34" charset="0"/>
              </a:rPr>
              <a:t>Price</a:t>
            </a:r>
            <a:endParaRPr lang="zh-TW" altLang="en-US" b="1" dirty="0">
              <a:solidFill>
                <a:srgbClr val="002060"/>
              </a:solidFill>
              <a:latin typeface="Arial" pitchFamily="34" charset="0"/>
              <a:cs typeface="Arial" pitchFamily="34" charset="0"/>
            </a:endParaRPr>
          </a:p>
        </p:txBody>
      </p:sp>
      <p:sp>
        <p:nvSpPr>
          <p:cNvPr id="11" name="矩形 10"/>
          <p:cNvSpPr/>
          <p:nvPr/>
        </p:nvSpPr>
        <p:spPr>
          <a:xfrm>
            <a:off x="611560" y="4457499"/>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C00000"/>
                </a:solidFill>
                <a:latin typeface="+mj-ea"/>
                <a:ea typeface="+mj-ea"/>
              </a:rPr>
              <a:t>通路</a:t>
            </a:r>
            <a:endParaRPr lang="en-US" altLang="zh-TW" b="1" dirty="0" smtClean="0">
              <a:solidFill>
                <a:srgbClr val="C00000"/>
              </a:solidFill>
              <a:latin typeface="+mj-ea"/>
              <a:ea typeface="+mj-ea"/>
            </a:endParaRPr>
          </a:p>
          <a:p>
            <a:pPr algn="ctr"/>
            <a:r>
              <a:rPr lang="en-US" altLang="zh-TW" b="1" dirty="0" smtClean="0">
                <a:solidFill>
                  <a:srgbClr val="002060"/>
                </a:solidFill>
                <a:latin typeface="Arial" pitchFamily="34" charset="0"/>
                <a:cs typeface="Arial" pitchFamily="34" charset="0"/>
              </a:rPr>
              <a:t>Place</a:t>
            </a:r>
            <a:endParaRPr lang="zh-TW" altLang="en-US" b="1" dirty="0">
              <a:solidFill>
                <a:srgbClr val="002060"/>
              </a:solidFill>
              <a:latin typeface="Arial" pitchFamily="34" charset="0"/>
              <a:cs typeface="Arial" pitchFamily="34" charset="0"/>
            </a:endParaRPr>
          </a:p>
        </p:txBody>
      </p:sp>
      <p:sp>
        <p:nvSpPr>
          <p:cNvPr id="12" name="矩形 11"/>
          <p:cNvSpPr/>
          <p:nvPr/>
        </p:nvSpPr>
        <p:spPr>
          <a:xfrm>
            <a:off x="611560" y="5373216"/>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C00000"/>
                </a:solidFill>
                <a:latin typeface="+mj-ea"/>
                <a:ea typeface="+mj-ea"/>
              </a:rPr>
              <a:t>促銷</a:t>
            </a:r>
            <a:endParaRPr lang="en-US" altLang="zh-TW" b="1" dirty="0" smtClean="0">
              <a:solidFill>
                <a:srgbClr val="C00000"/>
              </a:solidFill>
              <a:latin typeface="+mj-ea"/>
              <a:ea typeface="+mj-ea"/>
            </a:endParaRPr>
          </a:p>
          <a:p>
            <a:pPr algn="ctr"/>
            <a:r>
              <a:rPr lang="en-US" altLang="zh-TW" b="1" dirty="0" smtClean="0">
                <a:solidFill>
                  <a:srgbClr val="002060"/>
                </a:solidFill>
                <a:latin typeface="Arial" pitchFamily="34" charset="0"/>
                <a:cs typeface="Arial" pitchFamily="34" charset="0"/>
              </a:rPr>
              <a:t>Promotion</a:t>
            </a:r>
            <a:endParaRPr lang="zh-TW" altLang="en-US" b="1" dirty="0">
              <a:solidFill>
                <a:srgbClr val="002060"/>
              </a:solidFill>
              <a:latin typeface="Arial" pitchFamily="34" charset="0"/>
              <a:cs typeface="Arial" pitchFamily="34" charset="0"/>
            </a:endParaRPr>
          </a:p>
        </p:txBody>
      </p:sp>
      <p:sp>
        <p:nvSpPr>
          <p:cNvPr id="13" name="矩形 12"/>
          <p:cNvSpPr/>
          <p:nvPr/>
        </p:nvSpPr>
        <p:spPr>
          <a:xfrm>
            <a:off x="3491880" y="2664788"/>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C00000"/>
                </a:solidFill>
                <a:latin typeface="+mj-ea"/>
                <a:ea typeface="+mj-ea"/>
              </a:rPr>
              <a:t>顧客價值</a:t>
            </a:r>
            <a:endParaRPr lang="en-US" altLang="zh-TW" b="1" dirty="0" smtClean="0">
              <a:solidFill>
                <a:srgbClr val="C00000"/>
              </a:solidFill>
              <a:latin typeface="+mj-ea"/>
              <a:ea typeface="+mj-ea"/>
            </a:endParaRPr>
          </a:p>
          <a:p>
            <a:pPr algn="ctr"/>
            <a:r>
              <a:rPr lang="en-US" altLang="zh-TW" b="1" dirty="0" smtClean="0">
                <a:solidFill>
                  <a:srgbClr val="002060"/>
                </a:solidFill>
                <a:latin typeface="Arial" pitchFamily="34" charset="0"/>
                <a:cs typeface="Arial" pitchFamily="34" charset="0"/>
              </a:rPr>
              <a:t>Consumer Value</a:t>
            </a:r>
            <a:endParaRPr lang="zh-TW" altLang="en-US" b="1" dirty="0">
              <a:solidFill>
                <a:srgbClr val="002060"/>
              </a:solidFill>
              <a:latin typeface="Arial" pitchFamily="34" charset="0"/>
              <a:cs typeface="Arial" pitchFamily="34" charset="0"/>
            </a:endParaRPr>
          </a:p>
        </p:txBody>
      </p:sp>
      <p:sp>
        <p:nvSpPr>
          <p:cNvPr id="14" name="矩形 13"/>
          <p:cNvSpPr/>
          <p:nvPr/>
        </p:nvSpPr>
        <p:spPr>
          <a:xfrm>
            <a:off x="3491880" y="3573016"/>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C00000"/>
                </a:solidFill>
                <a:latin typeface="+mj-ea"/>
                <a:ea typeface="+mj-ea"/>
              </a:rPr>
              <a:t>顧客成本</a:t>
            </a:r>
            <a:endParaRPr lang="en-US" altLang="zh-TW" b="1" dirty="0" smtClean="0">
              <a:solidFill>
                <a:srgbClr val="C00000"/>
              </a:solidFill>
              <a:latin typeface="+mj-ea"/>
              <a:ea typeface="+mj-ea"/>
            </a:endParaRPr>
          </a:p>
          <a:p>
            <a:pPr algn="ctr"/>
            <a:r>
              <a:rPr lang="en-US" altLang="zh-TW" b="1" dirty="0" smtClean="0">
                <a:solidFill>
                  <a:srgbClr val="002060"/>
                </a:solidFill>
                <a:latin typeface="Arial" pitchFamily="34" charset="0"/>
                <a:cs typeface="Arial" pitchFamily="34" charset="0"/>
              </a:rPr>
              <a:t>Consumer Cost</a:t>
            </a:r>
            <a:endParaRPr lang="zh-TW" altLang="en-US" b="1" dirty="0">
              <a:solidFill>
                <a:srgbClr val="002060"/>
              </a:solidFill>
              <a:latin typeface="Arial" pitchFamily="34" charset="0"/>
              <a:cs typeface="Arial" pitchFamily="34" charset="0"/>
            </a:endParaRPr>
          </a:p>
        </p:txBody>
      </p:sp>
      <p:sp>
        <p:nvSpPr>
          <p:cNvPr id="15" name="矩形 14"/>
          <p:cNvSpPr/>
          <p:nvPr/>
        </p:nvSpPr>
        <p:spPr>
          <a:xfrm>
            <a:off x="3491880" y="4457499"/>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C00000"/>
                </a:solidFill>
                <a:latin typeface="+mj-ea"/>
                <a:ea typeface="+mj-ea"/>
              </a:rPr>
              <a:t>便利性</a:t>
            </a:r>
            <a:endParaRPr lang="en-US" altLang="zh-TW" b="1" dirty="0" smtClean="0">
              <a:solidFill>
                <a:srgbClr val="C00000"/>
              </a:solidFill>
              <a:latin typeface="+mj-ea"/>
              <a:ea typeface="+mj-ea"/>
            </a:endParaRPr>
          </a:p>
          <a:p>
            <a:pPr algn="ctr"/>
            <a:r>
              <a:rPr lang="en-US" altLang="zh-TW" b="1" dirty="0" smtClean="0">
                <a:solidFill>
                  <a:srgbClr val="002060"/>
                </a:solidFill>
                <a:latin typeface="Arial" pitchFamily="34" charset="0"/>
                <a:cs typeface="Arial" pitchFamily="34" charset="0"/>
              </a:rPr>
              <a:t>Convenience</a:t>
            </a:r>
            <a:endParaRPr lang="zh-TW" altLang="en-US" b="1" dirty="0">
              <a:solidFill>
                <a:srgbClr val="002060"/>
              </a:solidFill>
              <a:latin typeface="Arial" pitchFamily="34" charset="0"/>
              <a:cs typeface="Arial" pitchFamily="34" charset="0"/>
            </a:endParaRPr>
          </a:p>
        </p:txBody>
      </p:sp>
      <p:sp>
        <p:nvSpPr>
          <p:cNvPr id="16" name="矩形 15"/>
          <p:cNvSpPr/>
          <p:nvPr/>
        </p:nvSpPr>
        <p:spPr>
          <a:xfrm>
            <a:off x="3491880" y="5373216"/>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C00000"/>
                </a:solidFill>
                <a:latin typeface="+mj-ea"/>
                <a:ea typeface="+mj-ea"/>
              </a:rPr>
              <a:t>溝通</a:t>
            </a:r>
          </a:p>
          <a:p>
            <a:pPr algn="ctr"/>
            <a:r>
              <a:rPr lang="en-US" altLang="zh-TW" b="1" dirty="0" smtClean="0">
                <a:solidFill>
                  <a:srgbClr val="002060"/>
                </a:solidFill>
                <a:latin typeface="Arial" pitchFamily="34" charset="0"/>
                <a:cs typeface="Arial" pitchFamily="34" charset="0"/>
              </a:rPr>
              <a:t>Communication</a:t>
            </a:r>
            <a:endParaRPr lang="zh-TW" altLang="en-US" b="1" dirty="0">
              <a:solidFill>
                <a:srgbClr val="002060"/>
              </a:solidFill>
              <a:latin typeface="Arial" pitchFamily="34" charset="0"/>
              <a:cs typeface="Arial" pitchFamily="34" charset="0"/>
            </a:endParaRPr>
          </a:p>
        </p:txBody>
      </p:sp>
      <p:sp>
        <p:nvSpPr>
          <p:cNvPr id="17" name="矩形 16"/>
          <p:cNvSpPr/>
          <p:nvPr/>
        </p:nvSpPr>
        <p:spPr>
          <a:xfrm>
            <a:off x="6372200" y="2680492"/>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C00000"/>
                </a:solidFill>
                <a:latin typeface="+mj-ea"/>
                <a:ea typeface="+mj-ea"/>
              </a:rPr>
              <a:t>認同感</a:t>
            </a:r>
            <a:endParaRPr lang="en-US" altLang="zh-TW" b="1" dirty="0" smtClean="0">
              <a:solidFill>
                <a:srgbClr val="C00000"/>
              </a:solidFill>
              <a:latin typeface="+mj-ea"/>
              <a:ea typeface="+mj-ea"/>
            </a:endParaRPr>
          </a:p>
          <a:p>
            <a:pPr algn="ctr"/>
            <a:r>
              <a:rPr lang="en-US" altLang="zh-TW" b="1" dirty="0" smtClean="0">
                <a:solidFill>
                  <a:srgbClr val="002060"/>
                </a:solidFill>
                <a:latin typeface="Arial" pitchFamily="34" charset="0"/>
                <a:cs typeface="Arial" pitchFamily="34" charset="0"/>
              </a:rPr>
              <a:t>Sense</a:t>
            </a:r>
            <a:endParaRPr lang="zh-TW" altLang="en-US" b="1" dirty="0">
              <a:solidFill>
                <a:srgbClr val="002060"/>
              </a:solidFill>
              <a:latin typeface="Arial" pitchFamily="34" charset="0"/>
              <a:cs typeface="Arial" pitchFamily="34" charset="0"/>
            </a:endParaRPr>
          </a:p>
        </p:txBody>
      </p:sp>
      <p:sp>
        <p:nvSpPr>
          <p:cNvPr id="18" name="矩形 17"/>
          <p:cNvSpPr/>
          <p:nvPr/>
        </p:nvSpPr>
        <p:spPr>
          <a:xfrm>
            <a:off x="6372200" y="3573016"/>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C00000"/>
                </a:solidFill>
                <a:latin typeface="+mj-ea"/>
                <a:ea typeface="+mj-ea"/>
              </a:rPr>
              <a:t>服務</a:t>
            </a:r>
            <a:endParaRPr lang="en-US" altLang="zh-TW" b="1" dirty="0" smtClean="0">
              <a:solidFill>
                <a:srgbClr val="C00000"/>
              </a:solidFill>
              <a:latin typeface="+mj-ea"/>
              <a:ea typeface="+mj-ea"/>
            </a:endParaRPr>
          </a:p>
          <a:p>
            <a:pPr algn="ctr"/>
            <a:r>
              <a:rPr lang="en-US" altLang="zh-TW" b="1" dirty="0" smtClean="0">
                <a:solidFill>
                  <a:srgbClr val="002060"/>
                </a:solidFill>
                <a:latin typeface="Arial" pitchFamily="34" charset="0"/>
                <a:cs typeface="Arial" pitchFamily="34" charset="0"/>
              </a:rPr>
              <a:t>Service</a:t>
            </a:r>
            <a:endParaRPr lang="zh-TW" altLang="en-US" b="1" dirty="0">
              <a:solidFill>
                <a:srgbClr val="002060"/>
              </a:solidFill>
              <a:latin typeface="Arial" pitchFamily="34" charset="0"/>
              <a:cs typeface="Arial" pitchFamily="34" charset="0"/>
            </a:endParaRPr>
          </a:p>
        </p:txBody>
      </p:sp>
      <p:sp>
        <p:nvSpPr>
          <p:cNvPr id="19" name="矩形 18"/>
          <p:cNvSpPr/>
          <p:nvPr/>
        </p:nvSpPr>
        <p:spPr>
          <a:xfrm>
            <a:off x="6372200" y="4457499"/>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C00000"/>
                </a:solidFill>
                <a:latin typeface="+mj-ea"/>
                <a:ea typeface="+mj-ea"/>
              </a:rPr>
              <a:t>速度</a:t>
            </a:r>
            <a:endParaRPr lang="en-US" altLang="zh-TW" b="1" dirty="0" smtClean="0">
              <a:solidFill>
                <a:srgbClr val="C00000"/>
              </a:solidFill>
              <a:latin typeface="+mj-ea"/>
              <a:ea typeface="+mj-ea"/>
            </a:endParaRPr>
          </a:p>
          <a:p>
            <a:pPr algn="ctr"/>
            <a:r>
              <a:rPr lang="en-US" altLang="zh-TW" b="1" dirty="0" smtClean="0">
                <a:solidFill>
                  <a:srgbClr val="002060"/>
                </a:solidFill>
                <a:latin typeface="Arial" pitchFamily="34" charset="0"/>
                <a:cs typeface="Arial" pitchFamily="34" charset="0"/>
              </a:rPr>
              <a:t>Speed</a:t>
            </a:r>
            <a:endParaRPr lang="zh-TW" altLang="en-US" b="1" dirty="0">
              <a:solidFill>
                <a:srgbClr val="002060"/>
              </a:solidFill>
              <a:latin typeface="Arial" pitchFamily="34" charset="0"/>
              <a:cs typeface="Arial" pitchFamily="34" charset="0"/>
            </a:endParaRPr>
          </a:p>
        </p:txBody>
      </p:sp>
      <p:sp>
        <p:nvSpPr>
          <p:cNvPr id="20" name="矩形 19"/>
          <p:cNvSpPr/>
          <p:nvPr/>
        </p:nvSpPr>
        <p:spPr>
          <a:xfrm>
            <a:off x="6372200" y="5373216"/>
            <a:ext cx="2376264" cy="692204"/>
          </a:xfrm>
          <a:prstGeom prst="rect">
            <a:avLst/>
          </a:prstGeom>
          <a:solidFill>
            <a:schemeClr val="accent4">
              <a:lumMod val="20000"/>
              <a:lumOff val="80000"/>
            </a:schemeClr>
          </a:solidFill>
          <a:ln>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C00000"/>
                </a:solidFill>
                <a:latin typeface="+mj-ea"/>
                <a:ea typeface="+mj-ea"/>
              </a:rPr>
              <a:t>社群</a:t>
            </a:r>
            <a:endParaRPr lang="en-US" altLang="zh-TW" b="1" dirty="0" smtClean="0">
              <a:solidFill>
                <a:srgbClr val="C00000"/>
              </a:solidFill>
              <a:latin typeface="+mj-ea"/>
              <a:ea typeface="+mj-ea"/>
            </a:endParaRPr>
          </a:p>
          <a:p>
            <a:pPr algn="ctr"/>
            <a:r>
              <a:rPr lang="en-US" altLang="zh-TW" b="1" dirty="0" smtClean="0">
                <a:solidFill>
                  <a:srgbClr val="002060"/>
                </a:solidFill>
                <a:latin typeface="Arial" pitchFamily="34" charset="0"/>
                <a:cs typeface="Arial" pitchFamily="34" charset="0"/>
              </a:rPr>
              <a:t>Social Network</a:t>
            </a:r>
            <a:endParaRPr lang="zh-TW" altLang="en-US" b="1" dirty="0">
              <a:solidFill>
                <a:srgbClr val="002060"/>
              </a:solidFill>
              <a:latin typeface="Arial" pitchFamily="34" charset="0"/>
              <a:cs typeface="Arial" pitchFamily="34" charset="0"/>
            </a:endParaRPr>
          </a:p>
        </p:txBody>
      </p:sp>
      <p:sp>
        <p:nvSpPr>
          <p:cNvPr id="21" name="向右箭號 20"/>
          <p:cNvSpPr/>
          <p:nvPr/>
        </p:nvSpPr>
        <p:spPr>
          <a:xfrm>
            <a:off x="3059832" y="2797858"/>
            <a:ext cx="396000" cy="372756"/>
          </a:xfrm>
          <a:prstGeom prst="rightArrow">
            <a:avLst/>
          </a:prstGeom>
          <a:solidFill>
            <a:schemeClr val="accent5">
              <a:lumMod val="60000"/>
              <a:lumOff val="40000"/>
            </a:schemeClr>
          </a:soli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a:off x="3059832" y="3732740"/>
            <a:ext cx="396000" cy="372756"/>
          </a:xfrm>
          <a:prstGeom prst="rightArrow">
            <a:avLst/>
          </a:prstGeom>
          <a:solidFill>
            <a:schemeClr val="accent5">
              <a:lumMod val="60000"/>
              <a:lumOff val="40000"/>
            </a:schemeClr>
          </a:soli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右箭號 22"/>
          <p:cNvSpPr/>
          <p:nvPr/>
        </p:nvSpPr>
        <p:spPr>
          <a:xfrm>
            <a:off x="3059832" y="4617223"/>
            <a:ext cx="396000" cy="372756"/>
          </a:xfrm>
          <a:prstGeom prst="rightArrow">
            <a:avLst/>
          </a:prstGeom>
          <a:solidFill>
            <a:schemeClr val="accent5">
              <a:lumMod val="60000"/>
              <a:lumOff val="40000"/>
            </a:schemeClr>
          </a:soli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向右箭號 23"/>
          <p:cNvSpPr/>
          <p:nvPr/>
        </p:nvSpPr>
        <p:spPr>
          <a:xfrm>
            <a:off x="3059832" y="5532940"/>
            <a:ext cx="396000" cy="372756"/>
          </a:xfrm>
          <a:prstGeom prst="rightArrow">
            <a:avLst/>
          </a:prstGeom>
          <a:solidFill>
            <a:schemeClr val="accent5">
              <a:lumMod val="60000"/>
              <a:lumOff val="40000"/>
            </a:schemeClr>
          </a:soli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右箭號 24"/>
          <p:cNvSpPr/>
          <p:nvPr/>
        </p:nvSpPr>
        <p:spPr>
          <a:xfrm>
            <a:off x="5940152" y="2824512"/>
            <a:ext cx="396000" cy="372756"/>
          </a:xfrm>
          <a:prstGeom prst="rightArrow">
            <a:avLst/>
          </a:prstGeom>
          <a:solidFill>
            <a:schemeClr val="accent5">
              <a:lumMod val="60000"/>
              <a:lumOff val="40000"/>
            </a:schemeClr>
          </a:soli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向右箭號 25"/>
          <p:cNvSpPr/>
          <p:nvPr/>
        </p:nvSpPr>
        <p:spPr>
          <a:xfrm>
            <a:off x="5940152" y="3732740"/>
            <a:ext cx="396000" cy="372756"/>
          </a:xfrm>
          <a:prstGeom prst="rightArrow">
            <a:avLst/>
          </a:prstGeom>
          <a:solidFill>
            <a:schemeClr val="accent5">
              <a:lumMod val="60000"/>
              <a:lumOff val="40000"/>
            </a:schemeClr>
          </a:soli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a:off x="5940152" y="4617223"/>
            <a:ext cx="396000" cy="372756"/>
          </a:xfrm>
          <a:prstGeom prst="rightArrow">
            <a:avLst/>
          </a:prstGeom>
          <a:solidFill>
            <a:schemeClr val="accent5">
              <a:lumMod val="60000"/>
              <a:lumOff val="40000"/>
            </a:schemeClr>
          </a:soli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向右箭號 27"/>
          <p:cNvSpPr/>
          <p:nvPr/>
        </p:nvSpPr>
        <p:spPr>
          <a:xfrm>
            <a:off x="5940152" y="5532940"/>
            <a:ext cx="396000" cy="372756"/>
          </a:xfrm>
          <a:prstGeom prst="rightArrow">
            <a:avLst/>
          </a:prstGeom>
          <a:solidFill>
            <a:schemeClr val="accent5">
              <a:lumMod val="60000"/>
              <a:lumOff val="40000"/>
            </a:schemeClr>
          </a:soli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002577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085184"/>
            <a:ext cx="89731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en-US" altLang="zh-TW" dirty="0" smtClean="0"/>
              <a:t>1</a:t>
            </a:r>
            <a:r>
              <a:rPr lang="en-US" altLang="zh-TW" baseline="30000" dirty="0" smtClean="0"/>
              <a:t>st</a:t>
            </a:r>
            <a:r>
              <a:rPr lang="en-US" altLang="zh-TW" dirty="0" smtClean="0"/>
              <a:t>P-&gt;1</a:t>
            </a:r>
            <a:r>
              <a:rPr lang="en-US" altLang="zh-TW" baseline="30000" dirty="0"/>
              <a:t>st</a:t>
            </a:r>
            <a:r>
              <a:rPr lang="en-US" altLang="zh-TW" dirty="0" smtClean="0"/>
              <a:t>C-&gt;1</a:t>
            </a:r>
            <a:r>
              <a:rPr lang="en-US" altLang="zh-TW" baseline="30000" dirty="0"/>
              <a:t>st</a:t>
            </a:r>
            <a:r>
              <a:rPr lang="en-US" altLang="zh-TW" dirty="0" smtClean="0"/>
              <a:t>S</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63</a:t>
            </a:fld>
            <a:endParaRPr lang="zh-TW" altLang="en-US"/>
          </a:p>
        </p:txBody>
      </p:sp>
      <p:sp>
        <p:nvSpPr>
          <p:cNvPr id="4" name="內容版面配置區 3"/>
          <p:cNvSpPr>
            <a:spLocks noGrp="1"/>
          </p:cNvSpPr>
          <p:nvPr>
            <p:ph sz="quarter" idx="1"/>
          </p:nvPr>
        </p:nvSpPr>
        <p:spPr/>
        <p:txBody>
          <a:bodyPr/>
          <a:lstStyle/>
          <a:p>
            <a:r>
              <a:rPr lang="zh-TW" altLang="en-US" dirty="0"/>
              <a:t>從產品（</a:t>
            </a:r>
            <a:r>
              <a:rPr lang="en-US" altLang="zh-TW" dirty="0"/>
              <a:t>Product</a:t>
            </a:r>
            <a:r>
              <a:rPr lang="zh-TW" altLang="en-US" dirty="0"/>
              <a:t>）走來，走過</a:t>
            </a:r>
            <a:r>
              <a:rPr lang="zh-TW" altLang="en-US" dirty="0" smtClean="0"/>
              <a:t>顧客價值</a:t>
            </a:r>
            <a:r>
              <a:rPr lang="zh-TW" altLang="en-US" dirty="0"/>
              <a:t>與</a:t>
            </a:r>
            <a:r>
              <a:rPr lang="zh-TW" altLang="en-US" dirty="0" smtClean="0"/>
              <a:t>需求（</a:t>
            </a:r>
            <a:r>
              <a:rPr lang="en-US" altLang="zh-TW" dirty="0"/>
              <a:t>Consumer </a:t>
            </a:r>
            <a:r>
              <a:rPr lang="en-US" altLang="zh-TW" dirty="0" smtClean="0"/>
              <a:t>Needs and Wants</a:t>
            </a:r>
            <a:r>
              <a:rPr lang="zh-TW" altLang="en-US" dirty="0" smtClean="0"/>
              <a:t>），邁入</a:t>
            </a:r>
            <a:r>
              <a:rPr lang="zh-TW" altLang="en-US" dirty="0"/>
              <a:t>認同感（</a:t>
            </a:r>
            <a:r>
              <a:rPr lang="en-US" altLang="zh-TW" dirty="0"/>
              <a:t>Sense</a:t>
            </a:r>
            <a:r>
              <a:rPr lang="zh-TW" altLang="en-US" dirty="0"/>
              <a:t>）</a:t>
            </a:r>
          </a:p>
        </p:txBody>
      </p:sp>
      <p:graphicFrame>
        <p:nvGraphicFramePr>
          <p:cNvPr id="10" name="資料庫圖表 9"/>
          <p:cNvGraphicFramePr/>
          <p:nvPr>
            <p:extLst>
              <p:ext uri="{D42A27DB-BD31-4B8C-83A1-F6EECF244321}">
                <p14:modId xmlns:p14="http://schemas.microsoft.com/office/powerpoint/2010/main" val="3472252842"/>
              </p:ext>
            </p:extLst>
          </p:nvPr>
        </p:nvGraphicFramePr>
        <p:xfrm>
          <a:off x="1619672" y="23893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56197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988840"/>
            <a:ext cx="165269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en-US" altLang="zh-TW" dirty="0" smtClean="0"/>
              <a:t>2</a:t>
            </a:r>
            <a:r>
              <a:rPr lang="en-US" altLang="zh-TW" baseline="30000" dirty="0" smtClean="0"/>
              <a:t>nd</a:t>
            </a:r>
            <a:r>
              <a:rPr lang="en-US" altLang="zh-TW" dirty="0" smtClean="0"/>
              <a:t>P-&gt;2</a:t>
            </a:r>
            <a:r>
              <a:rPr lang="en-US" altLang="zh-TW" baseline="30000" dirty="0"/>
              <a:t>nd</a:t>
            </a:r>
            <a:r>
              <a:rPr lang="en-US" altLang="zh-TW" dirty="0" smtClean="0"/>
              <a:t>C-&gt;2</a:t>
            </a:r>
            <a:r>
              <a:rPr lang="en-US" altLang="zh-TW" baseline="30000" dirty="0"/>
              <a:t>nd</a:t>
            </a:r>
            <a:r>
              <a:rPr lang="en-US" altLang="zh-TW" dirty="0" smtClean="0"/>
              <a:t>S</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64</a:t>
            </a:fld>
            <a:endParaRPr lang="zh-TW" altLang="en-US"/>
          </a:p>
        </p:txBody>
      </p:sp>
      <p:sp>
        <p:nvSpPr>
          <p:cNvPr id="4" name="內容版面配置區 3"/>
          <p:cNvSpPr>
            <a:spLocks noGrp="1"/>
          </p:cNvSpPr>
          <p:nvPr>
            <p:ph sz="quarter" idx="1"/>
          </p:nvPr>
        </p:nvSpPr>
        <p:spPr/>
        <p:txBody>
          <a:bodyPr/>
          <a:lstStyle/>
          <a:p>
            <a:r>
              <a:rPr lang="zh-TW" altLang="en-US" dirty="0" smtClean="0"/>
              <a:t>從價格（</a:t>
            </a:r>
            <a:r>
              <a:rPr lang="en-US" altLang="zh-TW" dirty="0" smtClean="0"/>
              <a:t>Price</a:t>
            </a:r>
            <a:r>
              <a:rPr lang="zh-TW" altLang="en-US" dirty="0" smtClean="0"/>
              <a:t>），到顧客成本 </a:t>
            </a:r>
            <a:r>
              <a:rPr lang="en-US" altLang="zh-TW" dirty="0" smtClean="0"/>
              <a:t>(Consumer Cost)</a:t>
            </a:r>
            <a:r>
              <a:rPr lang="zh-TW" altLang="en-US" dirty="0" smtClean="0"/>
              <a:t>，邁入服務（</a:t>
            </a:r>
            <a:r>
              <a:rPr lang="en-US" altLang="zh-TW" dirty="0" smtClean="0"/>
              <a:t>Service</a:t>
            </a:r>
            <a:r>
              <a:rPr lang="zh-TW" altLang="en-US" dirty="0" smtClean="0"/>
              <a:t>）</a:t>
            </a:r>
            <a:endParaRPr lang="zh-TW" altLang="en-US" dirty="0"/>
          </a:p>
        </p:txBody>
      </p:sp>
      <p:graphicFrame>
        <p:nvGraphicFramePr>
          <p:cNvPr id="10" name="資料庫圖表 9"/>
          <p:cNvGraphicFramePr/>
          <p:nvPr>
            <p:extLst>
              <p:ext uri="{D42A27DB-BD31-4B8C-83A1-F6EECF244321}">
                <p14:modId xmlns:p14="http://schemas.microsoft.com/office/powerpoint/2010/main" val="2713355405"/>
              </p:ext>
            </p:extLst>
          </p:nvPr>
        </p:nvGraphicFramePr>
        <p:xfrm>
          <a:off x="1619672" y="23893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577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157192"/>
            <a:ext cx="1390254" cy="12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en-US" altLang="zh-TW" dirty="0" smtClean="0"/>
              <a:t>3</a:t>
            </a:r>
            <a:r>
              <a:rPr lang="en-US" altLang="zh-TW" baseline="30000" dirty="0" smtClean="0"/>
              <a:t>rd</a:t>
            </a:r>
            <a:r>
              <a:rPr lang="en-US" altLang="zh-TW" dirty="0" smtClean="0"/>
              <a:t>P-&gt;3</a:t>
            </a:r>
            <a:r>
              <a:rPr lang="en-US" altLang="zh-TW" baseline="30000" dirty="0"/>
              <a:t>rd</a:t>
            </a:r>
            <a:r>
              <a:rPr lang="en-US" altLang="zh-TW" dirty="0" smtClean="0"/>
              <a:t>C-&gt;3</a:t>
            </a:r>
            <a:r>
              <a:rPr lang="en-US" altLang="zh-TW" baseline="30000" dirty="0"/>
              <a:t>rd</a:t>
            </a:r>
            <a:r>
              <a:rPr lang="en-US" altLang="zh-TW" dirty="0" smtClean="0"/>
              <a:t>S</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65</a:t>
            </a:fld>
            <a:endParaRPr lang="zh-TW" altLang="en-US"/>
          </a:p>
        </p:txBody>
      </p:sp>
      <p:sp>
        <p:nvSpPr>
          <p:cNvPr id="4" name="內容版面配置區 3"/>
          <p:cNvSpPr>
            <a:spLocks noGrp="1"/>
          </p:cNvSpPr>
          <p:nvPr>
            <p:ph sz="quarter" idx="1"/>
          </p:nvPr>
        </p:nvSpPr>
        <p:spPr/>
        <p:txBody>
          <a:bodyPr/>
          <a:lstStyle/>
          <a:p>
            <a:r>
              <a:rPr lang="zh-TW" altLang="en-US" dirty="0" smtClean="0"/>
              <a:t>從通路（</a:t>
            </a:r>
            <a:r>
              <a:rPr lang="en-US" altLang="zh-TW" dirty="0" smtClean="0"/>
              <a:t>Place</a:t>
            </a:r>
            <a:r>
              <a:rPr lang="zh-TW" altLang="en-US" dirty="0" smtClean="0"/>
              <a:t>），走到顧客便利性（</a:t>
            </a:r>
            <a:r>
              <a:rPr lang="en-US" altLang="zh-TW" dirty="0" smtClean="0"/>
              <a:t>Convenience</a:t>
            </a:r>
            <a:r>
              <a:rPr lang="zh-TW" altLang="en-US" dirty="0" smtClean="0"/>
              <a:t>），邁入速度（</a:t>
            </a:r>
            <a:r>
              <a:rPr lang="en-US" altLang="zh-TW" dirty="0" smtClean="0"/>
              <a:t>Speed</a:t>
            </a:r>
            <a:r>
              <a:rPr lang="zh-TW" altLang="en-US" dirty="0" smtClean="0"/>
              <a:t>）</a:t>
            </a:r>
            <a:endParaRPr lang="zh-TW" altLang="en-US" dirty="0"/>
          </a:p>
        </p:txBody>
      </p:sp>
      <p:graphicFrame>
        <p:nvGraphicFramePr>
          <p:cNvPr id="10" name="資料庫圖表 9"/>
          <p:cNvGraphicFramePr/>
          <p:nvPr>
            <p:extLst>
              <p:ext uri="{D42A27DB-BD31-4B8C-83A1-F6EECF244321}">
                <p14:modId xmlns:p14="http://schemas.microsoft.com/office/powerpoint/2010/main" val="271696230"/>
              </p:ext>
            </p:extLst>
          </p:nvPr>
        </p:nvGraphicFramePr>
        <p:xfrm>
          <a:off x="1619672" y="23893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5775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30054" y="5229200"/>
            <a:ext cx="133443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en-US" altLang="zh-TW" dirty="0" smtClean="0"/>
              <a:t>4</a:t>
            </a:r>
            <a:r>
              <a:rPr lang="en-US" altLang="zh-TW" baseline="30000" dirty="0" smtClean="0"/>
              <a:t>th</a:t>
            </a:r>
            <a:r>
              <a:rPr lang="en-US" altLang="zh-TW" dirty="0" smtClean="0"/>
              <a:t>P-&gt;4</a:t>
            </a:r>
            <a:r>
              <a:rPr lang="en-US" altLang="zh-TW" baseline="30000" dirty="0"/>
              <a:t>th</a:t>
            </a:r>
            <a:r>
              <a:rPr lang="en-US" altLang="zh-TW" dirty="0" smtClean="0"/>
              <a:t>C-&gt;4</a:t>
            </a:r>
            <a:r>
              <a:rPr lang="en-US" altLang="zh-TW" baseline="30000" dirty="0"/>
              <a:t>th</a:t>
            </a:r>
            <a:r>
              <a:rPr lang="en-US" altLang="zh-TW" dirty="0" smtClean="0"/>
              <a:t>S</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66</a:t>
            </a:fld>
            <a:endParaRPr lang="zh-TW" altLang="en-US"/>
          </a:p>
        </p:txBody>
      </p:sp>
      <p:sp>
        <p:nvSpPr>
          <p:cNvPr id="4" name="內容版面配置區 3"/>
          <p:cNvSpPr>
            <a:spLocks noGrp="1"/>
          </p:cNvSpPr>
          <p:nvPr>
            <p:ph sz="quarter" idx="1"/>
          </p:nvPr>
        </p:nvSpPr>
        <p:spPr/>
        <p:txBody>
          <a:bodyPr/>
          <a:lstStyle/>
          <a:p>
            <a:r>
              <a:rPr lang="zh-TW" altLang="en-US" dirty="0" smtClean="0"/>
              <a:t>從促銷（</a:t>
            </a:r>
            <a:r>
              <a:rPr lang="en-US" altLang="zh-TW" dirty="0" smtClean="0"/>
              <a:t>Promotion</a:t>
            </a:r>
            <a:r>
              <a:rPr lang="zh-TW" altLang="en-US" dirty="0" smtClean="0"/>
              <a:t>），走到顧客溝通（</a:t>
            </a:r>
            <a:r>
              <a:rPr lang="en-US" altLang="zh-TW" dirty="0" smtClean="0"/>
              <a:t>Communication</a:t>
            </a:r>
            <a:r>
              <a:rPr lang="zh-TW" altLang="en-US" dirty="0" smtClean="0"/>
              <a:t>），邁入社群網絡（</a:t>
            </a:r>
            <a:r>
              <a:rPr lang="en-US" altLang="zh-TW" dirty="0" smtClean="0"/>
              <a:t>Social Network</a:t>
            </a:r>
            <a:r>
              <a:rPr lang="zh-TW" altLang="en-US" dirty="0" smtClean="0"/>
              <a:t>）</a:t>
            </a:r>
            <a:endParaRPr lang="zh-TW" altLang="en-US" dirty="0"/>
          </a:p>
        </p:txBody>
      </p:sp>
      <p:graphicFrame>
        <p:nvGraphicFramePr>
          <p:cNvPr id="10" name="資料庫圖表 9"/>
          <p:cNvGraphicFramePr/>
          <p:nvPr>
            <p:extLst>
              <p:ext uri="{D42A27DB-BD31-4B8C-83A1-F6EECF244321}">
                <p14:modId xmlns:p14="http://schemas.microsoft.com/office/powerpoint/2010/main" val="2712157154"/>
              </p:ext>
            </p:extLst>
          </p:nvPr>
        </p:nvGraphicFramePr>
        <p:xfrm>
          <a:off x="1619672" y="23893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5775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67</a:t>
            </a:fld>
            <a:endParaRPr lang="zh-TW" altLang="en-US"/>
          </a:p>
        </p:txBody>
      </p:sp>
      <p:sp>
        <p:nvSpPr>
          <p:cNvPr id="4" name="標題 3"/>
          <p:cNvSpPr>
            <a:spLocks noGrp="1"/>
          </p:cNvSpPr>
          <p:nvPr>
            <p:ph type="title"/>
          </p:nvPr>
        </p:nvSpPr>
        <p:spPr/>
        <p:txBody>
          <a:bodyPr/>
          <a:lstStyle/>
          <a:p>
            <a:r>
              <a:rPr lang="zh-TW" altLang="en-US" dirty="0" smtClean="0"/>
              <a:t>行銷</a:t>
            </a:r>
            <a:r>
              <a:rPr lang="en-US" altLang="zh-TW" dirty="0" smtClean="0"/>
              <a:t>4R</a:t>
            </a:r>
            <a:endParaRPr lang="zh-TW" altLang="en-US" dirty="0"/>
          </a:p>
        </p:txBody>
      </p:sp>
    </p:spTree>
    <p:extLst>
      <p:ext uri="{BB962C8B-B14F-4D97-AF65-F5344CB8AC3E}">
        <p14:creationId xmlns:p14="http://schemas.microsoft.com/office/powerpoint/2010/main" val="27325994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行銷 </a:t>
            </a:r>
            <a:r>
              <a:rPr lang="en-US" altLang="zh-TW" dirty="0" smtClean="0"/>
              <a:t>4R (1/2)</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68</a:t>
            </a:fld>
            <a:endParaRPr lang="zh-TW" altLang="en-US"/>
          </a:p>
        </p:txBody>
      </p:sp>
      <p:sp>
        <p:nvSpPr>
          <p:cNvPr id="4" name="內容版面配置區 3"/>
          <p:cNvSpPr>
            <a:spLocks noGrp="1"/>
          </p:cNvSpPr>
          <p:nvPr>
            <p:ph sz="quarter" idx="1"/>
          </p:nvPr>
        </p:nvSpPr>
        <p:spPr/>
        <p:txBody>
          <a:bodyPr/>
          <a:lstStyle/>
          <a:p>
            <a:r>
              <a:rPr lang="en-US" altLang="zh-TW" dirty="0" smtClean="0"/>
              <a:t>21</a:t>
            </a:r>
            <a:r>
              <a:rPr lang="zh-TW" altLang="en-US" dirty="0"/>
              <a:t>世紀伊始，</a:t>
            </a:r>
            <a:r>
              <a:rPr lang="en-US" altLang="zh-TW" dirty="0"/>
              <a:t>《4R</a:t>
            </a:r>
            <a:r>
              <a:rPr lang="zh-TW" altLang="en-US" dirty="0"/>
              <a:t>行銷</a:t>
            </a:r>
            <a:r>
              <a:rPr lang="en-US" altLang="zh-TW" dirty="0"/>
              <a:t>》</a:t>
            </a:r>
            <a:r>
              <a:rPr lang="zh-TW" altLang="en-US" dirty="0"/>
              <a:t>的作者</a:t>
            </a:r>
            <a:r>
              <a:rPr lang="zh-TW" altLang="en-US" dirty="0" smtClean="0"/>
              <a:t>艾略特</a:t>
            </a:r>
            <a:r>
              <a:rPr lang="en-US" altLang="zh-TW" dirty="0" smtClean="0"/>
              <a:t>·</a:t>
            </a:r>
            <a:r>
              <a:rPr lang="zh-TW" altLang="en-US" dirty="0" smtClean="0"/>
              <a:t>艾</a:t>
            </a:r>
            <a:r>
              <a:rPr lang="zh-TW" altLang="en-US" dirty="0"/>
              <a:t>頓伯格</a:t>
            </a:r>
            <a:r>
              <a:rPr lang="en-US" altLang="zh-TW" dirty="0"/>
              <a:t>(Elliott </a:t>
            </a:r>
            <a:r>
              <a:rPr lang="en-US" altLang="zh-TW" dirty="0" err="1"/>
              <a:t>Ettenberg</a:t>
            </a:r>
            <a:r>
              <a:rPr lang="en-US" altLang="zh-TW" dirty="0" smtClean="0"/>
              <a:t>) </a:t>
            </a:r>
            <a:r>
              <a:rPr lang="zh-TW" altLang="en-US" dirty="0" smtClean="0"/>
              <a:t>提出</a:t>
            </a:r>
            <a:r>
              <a:rPr lang="en-US" altLang="zh-TW" dirty="0"/>
              <a:t>4R</a:t>
            </a:r>
            <a:r>
              <a:rPr lang="zh-TW" altLang="en-US" dirty="0"/>
              <a:t>行銷理論。</a:t>
            </a:r>
            <a:r>
              <a:rPr lang="en-US" altLang="zh-TW" dirty="0"/>
              <a:t>4R</a:t>
            </a:r>
            <a:r>
              <a:rPr lang="zh-TW" altLang="en-US" dirty="0"/>
              <a:t>理論以關係行銷為核心，重在建立顧客忠誠</a:t>
            </a:r>
            <a:r>
              <a:rPr lang="zh-TW" altLang="en-US" dirty="0" smtClean="0"/>
              <a:t>。</a:t>
            </a:r>
            <a:endParaRPr lang="en-US" altLang="zh-TW" dirty="0" smtClean="0"/>
          </a:p>
          <a:p>
            <a:r>
              <a:rPr lang="zh-TW" altLang="en-US" dirty="0"/>
              <a:t>闡述了四個全新的行銷組合</a:t>
            </a:r>
            <a:r>
              <a:rPr lang="zh-TW" altLang="en-US" dirty="0" smtClean="0"/>
              <a:t>要素 </a:t>
            </a:r>
            <a:r>
              <a:rPr lang="en-US" altLang="zh-TW" dirty="0" smtClean="0"/>
              <a:t>4R</a:t>
            </a:r>
          </a:p>
          <a:p>
            <a:pPr lvl="1"/>
            <a:r>
              <a:rPr lang="zh-TW" altLang="en-US" dirty="0"/>
              <a:t>市場反應</a:t>
            </a:r>
            <a:r>
              <a:rPr lang="en-US" altLang="zh-TW" dirty="0"/>
              <a:t>(Reaction</a:t>
            </a:r>
            <a:r>
              <a:rPr lang="en-US" altLang="zh-TW" dirty="0" smtClean="0"/>
              <a:t>)</a:t>
            </a:r>
          </a:p>
          <a:p>
            <a:pPr lvl="1"/>
            <a:r>
              <a:rPr lang="zh-TW" altLang="en-US" dirty="0" smtClean="0"/>
              <a:t>顧客</a:t>
            </a:r>
            <a:r>
              <a:rPr lang="zh-TW" altLang="en-US" dirty="0"/>
              <a:t>關聯</a:t>
            </a:r>
            <a:r>
              <a:rPr lang="en-US" altLang="zh-TW" dirty="0"/>
              <a:t>(Relativity</a:t>
            </a:r>
            <a:r>
              <a:rPr lang="en-US" altLang="zh-TW" dirty="0" smtClean="0"/>
              <a:t>)</a:t>
            </a:r>
          </a:p>
          <a:p>
            <a:pPr lvl="1"/>
            <a:r>
              <a:rPr lang="zh-TW" altLang="en-US" dirty="0" smtClean="0"/>
              <a:t>關係</a:t>
            </a:r>
            <a:r>
              <a:rPr lang="zh-TW" altLang="en-US" dirty="0"/>
              <a:t>行銷</a:t>
            </a:r>
            <a:r>
              <a:rPr lang="en-US" altLang="zh-TW" dirty="0"/>
              <a:t>(Relationship</a:t>
            </a:r>
            <a:r>
              <a:rPr lang="en-US" altLang="zh-TW" dirty="0" smtClean="0"/>
              <a:t>)</a:t>
            </a:r>
          </a:p>
          <a:p>
            <a:pPr lvl="1"/>
            <a:r>
              <a:rPr lang="zh-TW" altLang="en-US" dirty="0" smtClean="0"/>
              <a:t>利益</a:t>
            </a:r>
            <a:r>
              <a:rPr lang="zh-TW" altLang="en-US" dirty="0"/>
              <a:t>回報</a:t>
            </a:r>
            <a:r>
              <a:rPr lang="en-US" altLang="zh-TW" dirty="0"/>
              <a:t>(Retribution)</a:t>
            </a:r>
            <a:endParaRPr lang="zh-TW" altLang="en-US" dirty="0"/>
          </a:p>
        </p:txBody>
      </p:sp>
    </p:spTree>
    <p:extLst>
      <p:ext uri="{BB962C8B-B14F-4D97-AF65-F5344CB8AC3E}">
        <p14:creationId xmlns:p14="http://schemas.microsoft.com/office/powerpoint/2010/main" val="21087062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 </a:t>
            </a:r>
            <a:r>
              <a:rPr lang="en-US" altLang="zh-TW" dirty="0"/>
              <a:t>4R </a:t>
            </a:r>
            <a:r>
              <a:rPr lang="en-US" altLang="zh-TW" dirty="0" smtClean="0"/>
              <a:t>(2/2</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69</a:t>
            </a:fld>
            <a:endParaRPr lang="zh-TW" altLang="en-US"/>
          </a:p>
        </p:txBody>
      </p:sp>
      <p:sp>
        <p:nvSpPr>
          <p:cNvPr id="4" name="內容版面配置區 3"/>
          <p:cNvSpPr>
            <a:spLocks noGrp="1"/>
          </p:cNvSpPr>
          <p:nvPr>
            <p:ph sz="quarter" idx="1"/>
          </p:nvPr>
        </p:nvSpPr>
        <p:spPr/>
        <p:txBody>
          <a:bodyPr/>
          <a:lstStyle/>
          <a:p>
            <a:r>
              <a:rPr lang="en-US" altLang="zh-TW" dirty="0"/>
              <a:t>4R</a:t>
            </a:r>
            <a:r>
              <a:rPr lang="zh-TW" altLang="en-US" dirty="0"/>
              <a:t>更多的強調以競爭為導向，不僅要聽取來自客戶的聲音，還要時刻提防競爭對手</a:t>
            </a:r>
            <a:r>
              <a:rPr lang="zh-TW" altLang="en-US" dirty="0" smtClean="0"/>
              <a:t>。</a:t>
            </a:r>
            <a:endParaRPr lang="en-US" altLang="zh-TW" dirty="0" smtClean="0"/>
          </a:p>
          <a:p>
            <a:r>
              <a:rPr lang="zh-TW" altLang="en-US" dirty="0" smtClean="0"/>
              <a:t>通過</a:t>
            </a:r>
            <a:r>
              <a:rPr lang="zh-TW" altLang="en-US" dirty="0"/>
              <a:t>實行供應鏈管理的行銷模式</a:t>
            </a:r>
            <a:r>
              <a:rPr lang="en-US" altLang="zh-TW" dirty="0"/>
              <a:t>,</a:t>
            </a:r>
            <a:r>
              <a:rPr lang="zh-TW" altLang="en-US" dirty="0"/>
              <a:t>採用整合</a:t>
            </a:r>
            <a:r>
              <a:rPr lang="zh-TW" altLang="en-US" dirty="0" smtClean="0"/>
              <a:t>行銷</a:t>
            </a:r>
            <a:r>
              <a:rPr lang="zh-TW" altLang="en-US" dirty="0"/>
              <a:t>，</a:t>
            </a:r>
            <a:r>
              <a:rPr lang="zh-TW" altLang="en-US" dirty="0" smtClean="0"/>
              <a:t>快速</a:t>
            </a:r>
            <a:r>
              <a:rPr lang="zh-TW" altLang="en-US" dirty="0"/>
              <a:t>響應</a:t>
            </a:r>
            <a:r>
              <a:rPr lang="zh-TW" altLang="en-US" dirty="0" smtClean="0"/>
              <a:t>市場</a:t>
            </a:r>
            <a:r>
              <a:rPr lang="zh-TW" altLang="en-US" dirty="0"/>
              <a:t>，</a:t>
            </a:r>
            <a:r>
              <a:rPr lang="zh-TW" altLang="en-US" dirty="0" smtClean="0"/>
              <a:t>實現</a:t>
            </a:r>
            <a:r>
              <a:rPr lang="zh-TW" altLang="en-US" dirty="0"/>
              <a:t>企業行銷個性化和優勢化</a:t>
            </a:r>
            <a:r>
              <a:rPr lang="zh-TW" altLang="en-US" dirty="0" smtClean="0"/>
              <a:t>。</a:t>
            </a:r>
            <a:endParaRPr lang="en-US" altLang="zh-TW" dirty="0" smtClean="0"/>
          </a:p>
          <a:p>
            <a:r>
              <a:rPr lang="zh-TW" altLang="en-US" dirty="0" smtClean="0"/>
              <a:t>隨著</a:t>
            </a:r>
            <a:r>
              <a:rPr lang="zh-TW" altLang="en-US" dirty="0"/>
              <a:t>市場的發展，企業需要從更高層次上以更有效的方式在企業與顧客之間建立起有別於傳統的新型的主動性關係</a:t>
            </a:r>
            <a:r>
              <a:rPr lang="zh-TW" altLang="en-US" dirty="0" smtClean="0"/>
              <a:t>。根據</a:t>
            </a:r>
            <a:r>
              <a:rPr lang="zh-TW" altLang="en-US" dirty="0"/>
              <a:t>市場不斷成熟和競爭日趨激烈的態勢，</a:t>
            </a:r>
            <a:r>
              <a:rPr lang="zh-TW" altLang="en-US" dirty="0" smtClean="0"/>
              <a:t>著眼</a:t>
            </a:r>
            <a:r>
              <a:rPr lang="zh-TW" altLang="en-US" dirty="0"/>
              <a:t>在</a:t>
            </a:r>
            <a:r>
              <a:rPr lang="zh-TW" altLang="en-US" dirty="0" smtClean="0"/>
              <a:t>企業</a:t>
            </a:r>
            <a:r>
              <a:rPr lang="zh-TW" altLang="en-US" dirty="0"/>
              <a:t>與客戶的互動與雙贏。</a:t>
            </a:r>
          </a:p>
        </p:txBody>
      </p:sp>
    </p:spTree>
    <p:extLst>
      <p:ext uri="{BB962C8B-B14F-4D97-AF65-F5344CB8AC3E}">
        <p14:creationId xmlns:p14="http://schemas.microsoft.com/office/powerpoint/2010/main" val="668634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kia 51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42"/>
            <a:ext cx="72961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827584" y="5374957"/>
            <a:ext cx="7488832" cy="646331"/>
          </a:xfrm>
          <a:prstGeom prst="rect">
            <a:avLst/>
          </a:prstGeom>
          <a:noFill/>
        </p:spPr>
        <p:txBody>
          <a:bodyPr wrap="square" rtlCol="0">
            <a:spAutoFit/>
          </a:bodyPr>
          <a:lstStyle/>
          <a:p>
            <a:r>
              <a:rPr lang="en-US" altLang="zh-TW" dirty="0" smtClean="0"/>
              <a:t>Nokia 5110 (1998): Arguably the first 'fashion' phone. Interchangeable multi-colored </a:t>
            </a:r>
            <a:r>
              <a:rPr lang="en-US" altLang="zh-TW" dirty="0" err="1" smtClean="0"/>
              <a:t>fascias</a:t>
            </a:r>
            <a:r>
              <a:rPr lang="en-US" altLang="zh-TW" dirty="0" smtClean="0"/>
              <a:t> allowed users to customize their handsets.</a:t>
            </a:r>
            <a:endParaRPr lang="zh-TW" altLang="en-US" dirty="0"/>
          </a:p>
        </p:txBody>
      </p:sp>
      <p:sp>
        <p:nvSpPr>
          <p:cNvPr id="3" name="投影片編號版面配置區 2"/>
          <p:cNvSpPr>
            <a:spLocks noGrp="1"/>
          </p:cNvSpPr>
          <p:nvPr>
            <p:ph type="sldNum" sz="quarter" idx="12"/>
          </p:nvPr>
        </p:nvSpPr>
        <p:spPr/>
        <p:txBody>
          <a:bodyPr/>
          <a:lstStyle/>
          <a:p>
            <a:fld id="{2BD7AD47-3D93-4CC8-AA84-DD3A5EF20844}" type="slidenum">
              <a:rPr lang="zh-TW" altLang="en-US" smtClean="0"/>
              <a:t>7</a:t>
            </a:fld>
            <a:endParaRPr lang="zh-TW" altLang="en-US"/>
          </a:p>
        </p:txBody>
      </p:sp>
    </p:spTree>
    <p:extLst>
      <p:ext uri="{BB962C8B-B14F-4D97-AF65-F5344CB8AC3E}">
        <p14:creationId xmlns:p14="http://schemas.microsoft.com/office/powerpoint/2010/main" val="18637409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a:t>
            </a:r>
            <a:r>
              <a:rPr lang="en-US" altLang="zh-TW" dirty="0" smtClean="0"/>
              <a:t>4R</a:t>
            </a:r>
            <a:r>
              <a:rPr lang="zh-TW" altLang="en-US" dirty="0" smtClean="0"/>
              <a:t>特點 </a:t>
            </a:r>
            <a:r>
              <a:rPr lang="en-US" altLang="zh-TW" dirty="0" smtClean="0"/>
              <a:t>(1/2)</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70</a:t>
            </a:fld>
            <a:endParaRPr lang="zh-TW" altLang="en-US"/>
          </a:p>
        </p:txBody>
      </p:sp>
      <p:sp>
        <p:nvSpPr>
          <p:cNvPr id="4" name="內容版面配置區 3"/>
          <p:cNvSpPr>
            <a:spLocks noGrp="1"/>
          </p:cNvSpPr>
          <p:nvPr>
            <p:ph sz="quarter" idx="1"/>
          </p:nvPr>
        </p:nvSpPr>
        <p:spPr/>
        <p:txBody>
          <a:bodyPr/>
          <a:lstStyle/>
          <a:p>
            <a:r>
              <a:rPr lang="zh-TW" altLang="en-US" dirty="0"/>
              <a:t>行銷</a:t>
            </a:r>
            <a:r>
              <a:rPr lang="en-US" altLang="zh-TW" dirty="0" smtClean="0"/>
              <a:t>4R</a:t>
            </a:r>
            <a:r>
              <a:rPr lang="zh-TW" altLang="en-US" dirty="0" smtClean="0"/>
              <a:t>以</a:t>
            </a:r>
            <a:r>
              <a:rPr lang="zh-TW" altLang="en-US" dirty="0"/>
              <a:t>競爭為導向，在新的層次上提出了行銷新思路。根據市場日趨激烈的競爭形勢，</a:t>
            </a:r>
            <a:r>
              <a:rPr lang="en-US" altLang="zh-TW" dirty="0"/>
              <a:t>4R</a:t>
            </a:r>
            <a:r>
              <a:rPr lang="zh-TW" altLang="en-US" dirty="0"/>
              <a:t>行銷著眼于企業與顧客建立互動與雙贏的關係，不僅積極地滿足顧客的需求，而且主動地創造需求，通過關聯、關係、反應等形式建立與它獨特的關係，把企業與顧客聯繫在一起，形成了獨特競爭優勢。</a:t>
            </a:r>
          </a:p>
          <a:p>
            <a:r>
              <a:rPr lang="zh-TW" altLang="en-US" dirty="0"/>
              <a:t>行銷</a:t>
            </a:r>
            <a:r>
              <a:rPr lang="en-US" altLang="zh-TW" dirty="0" smtClean="0"/>
              <a:t>4R</a:t>
            </a:r>
            <a:r>
              <a:rPr lang="zh-TW" altLang="en-US" dirty="0" smtClean="0"/>
              <a:t>真正</a:t>
            </a:r>
            <a:r>
              <a:rPr lang="zh-TW" altLang="en-US" dirty="0"/>
              <a:t>體現並落實了關係行銷的思想。</a:t>
            </a:r>
            <a:r>
              <a:rPr lang="en-US" altLang="zh-TW" dirty="0"/>
              <a:t>4R</a:t>
            </a:r>
            <a:r>
              <a:rPr lang="zh-TW" altLang="en-US" dirty="0"/>
              <a:t>行銷提出了如何建立關係、長期擁有客戶、保證長期利益的具體操作方式，這是關係行銷史上的一個很大的進步</a:t>
            </a:r>
            <a:r>
              <a:rPr lang="zh-TW" altLang="en-US" dirty="0" smtClean="0"/>
              <a:t>。</a:t>
            </a:r>
            <a:endParaRPr lang="zh-TW" altLang="en-US" dirty="0"/>
          </a:p>
        </p:txBody>
      </p:sp>
    </p:spTree>
    <p:extLst>
      <p:ext uri="{BB962C8B-B14F-4D97-AF65-F5344CB8AC3E}">
        <p14:creationId xmlns:p14="http://schemas.microsoft.com/office/powerpoint/2010/main" val="18203490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行銷</a:t>
            </a:r>
            <a:r>
              <a:rPr lang="en-US" altLang="zh-TW" dirty="0"/>
              <a:t>4R</a:t>
            </a:r>
            <a:r>
              <a:rPr lang="zh-TW" altLang="en-US" dirty="0"/>
              <a:t>特點 </a:t>
            </a:r>
            <a:r>
              <a:rPr lang="en-US" altLang="zh-TW" dirty="0" smtClean="0"/>
              <a:t>(2/2</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71</a:t>
            </a:fld>
            <a:endParaRPr lang="zh-TW" altLang="en-US"/>
          </a:p>
        </p:txBody>
      </p:sp>
      <p:sp>
        <p:nvSpPr>
          <p:cNvPr id="4" name="內容版面配置區 3"/>
          <p:cNvSpPr>
            <a:spLocks noGrp="1"/>
          </p:cNvSpPr>
          <p:nvPr>
            <p:ph sz="quarter" idx="1"/>
          </p:nvPr>
        </p:nvSpPr>
        <p:spPr/>
        <p:txBody>
          <a:bodyPr/>
          <a:lstStyle/>
          <a:p>
            <a:r>
              <a:rPr lang="zh-TW" altLang="en-US" dirty="0"/>
              <a:t>行銷</a:t>
            </a:r>
            <a:r>
              <a:rPr lang="en-US" altLang="zh-TW" dirty="0" smtClean="0"/>
              <a:t>4R</a:t>
            </a:r>
            <a:r>
              <a:rPr lang="zh-TW" altLang="en-US" dirty="0" smtClean="0"/>
              <a:t>是</a:t>
            </a:r>
            <a:r>
              <a:rPr lang="zh-TW" altLang="en-US" dirty="0"/>
              <a:t>實現互動與雙贏的保證。</a:t>
            </a:r>
            <a:r>
              <a:rPr lang="en-US" altLang="zh-TW" dirty="0"/>
              <a:t>4R</a:t>
            </a:r>
            <a:r>
              <a:rPr lang="zh-TW" altLang="en-US" dirty="0"/>
              <a:t>行銷的反應機制為建立企業與顧客關聯、互動與雙贏的關係提供了基礎和保證，同時也延伸和昇華了行銷便利性。</a:t>
            </a:r>
          </a:p>
          <a:p>
            <a:r>
              <a:rPr lang="zh-TW" altLang="en-US" dirty="0"/>
              <a:t>行銷</a:t>
            </a:r>
            <a:r>
              <a:rPr lang="en-US" altLang="zh-TW" dirty="0" smtClean="0"/>
              <a:t>4R</a:t>
            </a:r>
            <a:r>
              <a:rPr lang="zh-TW" altLang="en-US" dirty="0" smtClean="0"/>
              <a:t>的</a:t>
            </a:r>
            <a:r>
              <a:rPr lang="zh-TW" altLang="en-US" dirty="0"/>
              <a:t>回報使企業兼顧到成本和雙贏兩方面的內容。為了追求利潤，企業必然實施低成本戰略，充分考慮顧客願意支付的成本，實現成本的最小化，並在此基礎上獲得更多的顧客份額，形成規模效益。這樣一來，企業為顧客提供的產品和追求回報就會最終融合，相互促進，從而達到雙贏的目的。</a:t>
            </a:r>
          </a:p>
        </p:txBody>
      </p:sp>
    </p:spTree>
    <p:extLst>
      <p:ext uri="{BB962C8B-B14F-4D97-AF65-F5344CB8AC3E}">
        <p14:creationId xmlns:p14="http://schemas.microsoft.com/office/powerpoint/2010/main" val="16780393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72</a:t>
            </a:fld>
            <a:endParaRPr lang="zh-TW" altLang="en-US"/>
          </a:p>
        </p:txBody>
      </p:sp>
      <p:sp>
        <p:nvSpPr>
          <p:cNvPr id="4" name="標題 3"/>
          <p:cNvSpPr>
            <a:spLocks noGrp="1"/>
          </p:cNvSpPr>
          <p:nvPr>
            <p:ph type="title"/>
          </p:nvPr>
        </p:nvSpPr>
        <p:spPr/>
        <p:txBody>
          <a:bodyPr/>
          <a:lstStyle/>
          <a:p>
            <a:r>
              <a:rPr lang="zh-TW" altLang="en-US" dirty="0" smtClean="0"/>
              <a:t>行動行銷</a:t>
            </a:r>
            <a:endParaRPr lang="zh-TW" altLang="en-US" dirty="0"/>
          </a:p>
        </p:txBody>
      </p:sp>
    </p:spTree>
    <p:extLst>
      <p:ext uri="{BB962C8B-B14F-4D97-AF65-F5344CB8AC3E}">
        <p14:creationId xmlns:p14="http://schemas.microsoft.com/office/powerpoint/2010/main" val="20537098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行動</a:t>
            </a:r>
            <a:r>
              <a:rPr lang="zh-TW" altLang="en-US" dirty="0" smtClean="0"/>
              <a:t>應用</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73</a:t>
            </a:fld>
            <a:endParaRPr lang="zh-TW" altLang="en-US"/>
          </a:p>
        </p:txBody>
      </p:sp>
      <p:sp>
        <p:nvSpPr>
          <p:cNvPr id="4" name="內容版面配置區 3"/>
          <p:cNvSpPr>
            <a:spLocks noGrp="1"/>
          </p:cNvSpPr>
          <p:nvPr>
            <p:ph sz="quarter" idx="1"/>
          </p:nvPr>
        </p:nvSpPr>
        <p:spPr/>
        <p:txBody>
          <a:bodyPr>
            <a:normAutofit/>
          </a:bodyPr>
          <a:lstStyle/>
          <a:p>
            <a:r>
              <a:rPr lang="zh-TW" altLang="en-US" dirty="0" smtClean="0"/>
              <a:t>隨著</a:t>
            </a:r>
            <a:r>
              <a:rPr lang="zh-TW" altLang="en-US" dirty="0"/>
              <a:t>智慧型行動裝置已逐漸深入民眾的生活情境，從逛街購物、在家看電視、到戶外旅遊，都有大量的行動族群利用手機來讓生活更便利。根據資策會</a:t>
            </a:r>
            <a:r>
              <a:rPr lang="en-US" altLang="zh-TW" dirty="0" smtClean="0"/>
              <a:t>FIND</a:t>
            </a:r>
            <a:r>
              <a:rPr lang="zh-TW" altLang="en-US" dirty="0" smtClean="0"/>
              <a:t>調查</a:t>
            </a:r>
            <a:r>
              <a:rPr lang="zh-TW" altLang="en-US" dirty="0"/>
              <a:t>發現，因智慧型裝置帶來多工生活型態，在日常生活中旅遊、看電視、一般店家成為消費者使用智慧型裝置三個重要的使用情境，例如有</a:t>
            </a:r>
            <a:r>
              <a:rPr lang="en-US" altLang="zh-TW" dirty="0"/>
              <a:t>66.9%</a:t>
            </a:r>
            <a:r>
              <a:rPr lang="zh-TW" altLang="en-US" dirty="0"/>
              <a:t>的使用者會在旅途中使用手機來查地圖、訂機票、</a:t>
            </a:r>
            <a:r>
              <a:rPr lang="en-US" altLang="zh-TW" dirty="0"/>
              <a:t>30.8%</a:t>
            </a:r>
            <a:r>
              <a:rPr lang="zh-TW" altLang="en-US" dirty="0"/>
              <a:t>的使用者會邊看電視邊使用手機或平板來查詢相關資訊、</a:t>
            </a:r>
            <a:r>
              <a:rPr lang="en-US" altLang="zh-TW" dirty="0"/>
              <a:t>26.5%</a:t>
            </a:r>
            <a:r>
              <a:rPr lang="zh-TW" altLang="en-US" dirty="0"/>
              <a:t>的使用者會在賣場購物的時候也透過智慧型行動裝置來搜尋價格或評價等</a:t>
            </a:r>
            <a:r>
              <a:rPr lang="zh-TW" altLang="en-US" dirty="0" smtClean="0"/>
              <a:t>。</a:t>
            </a:r>
            <a:endParaRPr lang="zh-TW" altLang="en-US" dirty="0"/>
          </a:p>
        </p:txBody>
      </p:sp>
    </p:spTree>
    <p:extLst>
      <p:ext uri="{BB962C8B-B14F-4D97-AF65-F5344CB8AC3E}">
        <p14:creationId xmlns:p14="http://schemas.microsoft.com/office/powerpoint/2010/main" val="33835287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行動內容應用</a:t>
            </a:r>
            <a:r>
              <a:rPr lang="zh-TW" altLang="en-US" dirty="0" smtClean="0"/>
              <a:t>發展三</a:t>
            </a:r>
            <a:r>
              <a:rPr lang="zh-TW" altLang="en-US" dirty="0"/>
              <a:t>個</a:t>
            </a:r>
            <a:r>
              <a:rPr lang="zh-TW" altLang="en-US" dirty="0" smtClean="0"/>
              <a:t>趨勢</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74</a:t>
            </a:fld>
            <a:endParaRPr lang="zh-TW" altLang="en-US"/>
          </a:p>
        </p:txBody>
      </p:sp>
      <p:sp>
        <p:nvSpPr>
          <p:cNvPr id="4" name="內容版面配置區 3"/>
          <p:cNvSpPr>
            <a:spLocks noGrp="1"/>
          </p:cNvSpPr>
          <p:nvPr>
            <p:ph sz="quarter" idx="1"/>
          </p:nvPr>
        </p:nvSpPr>
        <p:spPr/>
        <p:txBody>
          <a:bodyPr>
            <a:normAutofit fontScale="77500" lnSpcReduction="20000"/>
          </a:bodyPr>
          <a:lstStyle/>
          <a:p>
            <a:r>
              <a:rPr lang="zh-TW" altLang="en-US" dirty="0" smtClean="0"/>
              <a:t>打卡</a:t>
            </a:r>
            <a:r>
              <a:rPr lang="zh-TW" altLang="en-US" dirty="0"/>
              <a:t>行動（</a:t>
            </a:r>
            <a:r>
              <a:rPr lang="en-US" altLang="zh-TW" dirty="0"/>
              <a:t>Chick-In Everywhere</a:t>
            </a:r>
            <a:r>
              <a:rPr lang="zh-TW" altLang="en-US" dirty="0" smtClean="0"/>
              <a:t>）</a:t>
            </a:r>
            <a:endParaRPr lang="en-US" altLang="zh-TW" dirty="0" smtClean="0"/>
          </a:p>
          <a:p>
            <a:pPr lvl="1"/>
            <a:r>
              <a:rPr lang="zh-TW" altLang="en-US" dirty="0" smtClean="0"/>
              <a:t>餐廳裡聚餐的朋友，大家忙著低頭在手機上打卡簽到、上傳美食圖片或品嚐心得，出沒在電影院、百貨公司現在和各大景點都需要打卡一下，並把照片即時上傳給社群朋友，用影像取代文字來紀錄生活的新生活型態誕生！ 有些商家更利用打卡瘋，讓網友打卡就有折扣，不但促進人氣、更達到免費社群口碑宣傳的效果。</a:t>
            </a:r>
          </a:p>
          <a:p>
            <a:r>
              <a:rPr lang="zh-TW" altLang="en-US" dirty="0" smtClean="0"/>
              <a:t>多</a:t>
            </a:r>
            <a:r>
              <a:rPr lang="zh-TW" altLang="en-US" dirty="0"/>
              <a:t>螢</a:t>
            </a:r>
            <a:r>
              <a:rPr lang="zh-TW" altLang="en-US" dirty="0" smtClean="0"/>
              <a:t>互動（</a:t>
            </a:r>
            <a:r>
              <a:rPr lang="en-US" altLang="zh-TW" dirty="0"/>
              <a:t>Second Screen</a:t>
            </a:r>
            <a:r>
              <a:rPr lang="zh-TW" altLang="en-US" dirty="0" smtClean="0"/>
              <a:t>）</a:t>
            </a:r>
            <a:endParaRPr lang="en-US" altLang="zh-TW" dirty="0" smtClean="0"/>
          </a:p>
          <a:p>
            <a:pPr lvl="1"/>
            <a:r>
              <a:rPr lang="en-US" altLang="zh-TW" dirty="0" smtClean="0"/>
              <a:t>•</a:t>
            </a:r>
            <a:r>
              <a:rPr lang="zh-TW" altLang="en-US" dirty="0" smtClean="0"/>
              <a:t>多螢互動（</a:t>
            </a:r>
            <a:r>
              <a:rPr lang="en-US" altLang="zh-TW" dirty="0" smtClean="0"/>
              <a:t>Second Screen</a:t>
            </a:r>
            <a:r>
              <a:rPr lang="zh-TW" altLang="en-US" dirty="0" smtClean="0"/>
              <a:t>）：消費者生活中已面臨各種電子裝置混搭的情境，有</a:t>
            </a:r>
            <a:r>
              <a:rPr lang="en-US" altLang="zh-TW" dirty="0" smtClean="0"/>
              <a:t>1/3</a:t>
            </a:r>
            <a:r>
              <a:rPr lang="zh-TW" altLang="en-US" dirty="0" smtClean="0"/>
              <a:t>以上的民眾經常性同時邊看電視邊使用電腦上網，但目前擁有智慧型手機或平板電腦者，已有</a:t>
            </a:r>
            <a:r>
              <a:rPr lang="en-US" altLang="zh-TW" dirty="0" smtClean="0"/>
              <a:t>8</a:t>
            </a:r>
            <a:r>
              <a:rPr lang="zh-TW" altLang="en-US" dirty="0" smtClean="0"/>
              <a:t>成以上消費者經常會同時與電視</a:t>
            </a:r>
            <a:r>
              <a:rPr lang="en-US" altLang="zh-TW" dirty="0" smtClean="0"/>
              <a:t>/</a:t>
            </a:r>
            <a:r>
              <a:rPr lang="zh-TW" altLang="en-US" dirty="0" smtClean="0"/>
              <a:t>電腦同時使用，跨裝置互動將成為吸引消費者注意力的應用情境。</a:t>
            </a:r>
          </a:p>
          <a:p>
            <a:r>
              <a:rPr lang="zh-TW" altLang="en-US" dirty="0" smtClean="0"/>
              <a:t>虛實整合</a:t>
            </a:r>
            <a:r>
              <a:rPr lang="zh-TW" altLang="en-US" dirty="0"/>
              <a:t>（</a:t>
            </a:r>
            <a:r>
              <a:rPr lang="en-US" altLang="zh-TW" dirty="0"/>
              <a:t>Mobile to offline</a:t>
            </a:r>
            <a:r>
              <a:rPr lang="zh-TW" altLang="en-US" dirty="0"/>
              <a:t>／</a:t>
            </a:r>
            <a:r>
              <a:rPr lang="en-US" altLang="zh-TW" dirty="0"/>
              <a:t>online</a:t>
            </a:r>
            <a:r>
              <a:rPr lang="zh-TW" altLang="en-US" dirty="0"/>
              <a:t>，</a:t>
            </a:r>
            <a:r>
              <a:rPr lang="en-US" altLang="zh-TW" dirty="0"/>
              <a:t>M2O</a:t>
            </a:r>
            <a:r>
              <a:rPr lang="zh-TW" altLang="en-US" dirty="0" smtClean="0"/>
              <a:t>）</a:t>
            </a:r>
            <a:endParaRPr lang="en-US" altLang="zh-TW" dirty="0" smtClean="0"/>
          </a:p>
          <a:p>
            <a:pPr lvl="1"/>
            <a:r>
              <a:rPr lang="en-US" altLang="zh-TW" dirty="0" smtClean="0"/>
              <a:t>•</a:t>
            </a:r>
            <a:r>
              <a:rPr lang="zh-TW" altLang="en-US" dirty="0" smtClean="0"/>
              <a:t>虛實整合（</a:t>
            </a:r>
            <a:r>
              <a:rPr lang="en-US" altLang="zh-TW" dirty="0" smtClean="0"/>
              <a:t>Mobile to offline</a:t>
            </a:r>
            <a:r>
              <a:rPr lang="zh-TW" altLang="en-US" dirty="0" smtClean="0"/>
              <a:t>／</a:t>
            </a:r>
            <a:r>
              <a:rPr lang="en-US" altLang="zh-TW" dirty="0" smtClean="0"/>
              <a:t>online</a:t>
            </a:r>
            <a:r>
              <a:rPr lang="zh-TW" altLang="en-US" dirty="0" smtClean="0"/>
              <a:t>，</a:t>
            </a:r>
            <a:r>
              <a:rPr lang="en-US" altLang="zh-TW" dirty="0" smtClean="0"/>
              <a:t>M2O</a:t>
            </a:r>
            <a:r>
              <a:rPr lang="zh-TW" altLang="en-US" dirty="0" smtClean="0"/>
              <a:t>）：未來的行動商務時代將朝向「</a:t>
            </a:r>
            <a:r>
              <a:rPr lang="en-US" altLang="zh-TW" dirty="0" smtClean="0"/>
              <a:t>M2O</a:t>
            </a:r>
            <a:r>
              <a:rPr lang="zh-TW" altLang="en-US" dirty="0" smtClean="0"/>
              <a:t>」發展，企業主與品牌商未來透過行動媒體接觸到消費者，消費者可能直接在智慧型裝置上就完成消費動作；而原本就競爭激烈的實體通路在虛擬網路加入競爭後，實體通路的競爭優勢更顯劣勢，反而已逐漸被</a:t>
            </a:r>
            <a:r>
              <a:rPr lang="en-US" altLang="zh-TW" dirty="0" smtClean="0"/>
              <a:t>showroom</a:t>
            </a:r>
            <a:r>
              <a:rPr lang="zh-TW" altLang="en-US" dirty="0" smtClean="0"/>
              <a:t>化！雖然如此，實體通路還是能夠藉由虛擬網路的特性，例如透過折價券優惠機制，引導消費者到從虛擬網路回到實體通路消費。</a:t>
            </a:r>
          </a:p>
        </p:txBody>
      </p:sp>
    </p:spTree>
    <p:extLst>
      <p:ext uri="{BB962C8B-B14F-4D97-AF65-F5344CB8AC3E}">
        <p14:creationId xmlns:p14="http://schemas.microsoft.com/office/powerpoint/2010/main" val="36782138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行動服務</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75</a:t>
            </a:fld>
            <a:endParaRPr lang="zh-TW" altLang="en-US"/>
          </a:p>
        </p:txBody>
      </p:sp>
      <p:sp>
        <p:nvSpPr>
          <p:cNvPr id="4" name="內容版面配置區 3"/>
          <p:cNvSpPr>
            <a:spLocks noGrp="1"/>
          </p:cNvSpPr>
          <p:nvPr>
            <p:ph sz="quarter" idx="1"/>
          </p:nvPr>
        </p:nvSpPr>
        <p:spPr/>
        <p:txBody>
          <a:bodyPr/>
          <a:lstStyle/>
          <a:p>
            <a:r>
              <a:rPr lang="zh-TW" altLang="en-US" dirty="0"/>
              <a:t>這一波行動趨勢對消費者與產業都帶來了衝擊，就如同十多年前網際網路一般，帶來新的科技應用與各種服務情境的想像。不僅加快訊息傳播的速度、增加了行銷溝通的管道、也改變了服務提供的模式。從生活型態轉變的過程，尚須釐清對服務模式的影響，找到關鍵的趨勢與機會，這些都將是未來發展創新服務時重要的思考與策略</a:t>
            </a:r>
            <a:r>
              <a:rPr lang="zh-TW" altLang="en-US" dirty="0" smtClean="0"/>
              <a:t>。</a:t>
            </a:r>
            <a:endParaRPr lang="zh-TW" altLang="en-US" dirty="0"/>
          </a:p>
        </p:txBody>
      </p:sp>
    </p:spTree>
    <p:extLst>
      <p:ext uri="{BB962C8B-B14F-4D97-AF65-F5344CB8AC3E}">
        <p14:creationId xmlns:p14="http://schemas.microsoft.com/office/powerpoint/2010/main" val="33270408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a:t>
            </a:r>
            <a:r>
              <a:rPr lang="zh-TW" altLang="en-US" dirty="0" smtClean="0"/>
              <a:t>行銷 </a:t>
            </a:r>
            <a:r>
              <a:rPr lang="en-US" altLang="zh-TW" dirty="0" smtClean="0"/>
              <a:t>(1/2)</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76</a:t>
            </a:fld>
            <a:endParaRPr lang="zh-TW" altLang="en-US"/>
          </a:p>
        </p:txBody>
      </p:sp>
      <p:sp>
        <p:nvSpPr>
          <p:cNvPr id="4" name="內容版面配置區 3"/>
          <p:cNvSpPr>
            <a:spLocks noGrp="1"/>
          </p:cNvSpPr>
          <p:nvPr>
            <p:ph sz="quarter" idx="1"/>
          </p:nvPr>
        </p:nvSpPr>
        <p:spPr/>
        <p:txBody>
          <a:bodyPr>
            <a:normAutofit/>
          </a:bodyPr>
          <a:lstStyle/>
          <a:p>
            <a:r>
              <a:rPr lang="zh-TW" altLang="en-US" dirty="0"/>
              <a:t>行動</a:t>
            </a:r>
            <a:r>
              <a:rPr lang="zh-TW" altLang="en-US" dirty="0" smtClean="0"/>
              <a:t>行銷 </a:t>
            </a:r>
            <a:r>
              <a:rPr lang="en-US" altLang="zh-TW" dirty="0" smtClean="0"/>
              <a:t>(</a:t>
            </a:r>
            <a:r>
              <a:rPr lang="en-US" altLang="zh-TW" dirty="0"/>
              <a:t>Mobile Marketing</a:t>
            </a:r>
            <a:r>
              <a:rPr lang="en-US" altLang="zh-TW" dirty="0" smtClean="0"/>
              <a:t>)</a:t>
            </a:r>
          </a:p>
          <a:p>
            <a:pPr lvl="1"/>
            <a:r>
              <a:rPr lang="zh-TW" altLang="en-US" dirty="0" smtClean="0"/>
              <a:t>使用</a:t>
            </a:r>
            <a:r>
              <a:rPr lang="zh-TW" altLang="en-US" dirty="0"/>
              <a:t>行動媒介來進行行銷的活動</a:t>
            </a:r>
            <a:r>
              <a:rPr lang="zh-TW" altLang="en-US" dirty="0" smtClean="0"/>
              <a:t>，行動媒介行動電話、行動載具透過無線通訊或無線網路等傳輸媒介。</a:t>
            </a:r>
            <a:endParaRPr lang="en-US" altLang="zh-TW" dirty="0" smtClean="0"/>
          </a:p>
          <a:p>
            <a:r>
              <a:rPr lang="en-US" altLang="zh-TW" dirty="0" smtClean="0"/>
              <a:t>Mobile </a:t>
            </a:r>
            <a:r>
              <a:rPr lang="en-US" altLang="zh-TW" dirty="0"/>
              <a:t>Marketing Association (MMA</a:t>
            </a:r>
            <a:r>
              <a:rPr lang="en-US" altLang="zh-TW" dirty="0" smtClean="0"/>
              <a:t>)</a:t>
            </a:r>
            <a:r>
              <a:rPr lang="zh-TW" altLang="en-US" dirty="0" smtClean="0"/>
              <a:t>定義</a:t>
            </a:r>
            <a:r>
              <a:rPr lang="zh-TW" altLang="en-US" dirty="0"/>
              <a:t>行動行銷 </a:t>
            </a:r>
            <a:r>
              <a:rPr lang="en-US" altLang="zh-TW" dirty="0"/>
              <a:t>(Mobile </a:t>
            </a:r>
            <a:r>
              <a:rPr lang="en-US" altLang="zh-TW" dirty="0" smtClean="0"/>
              <a:t>Marketing)</a:t>
            </a:r>
          </a:p>
          <a:p>
            <a:pPr lvl="1"/>
            <a:r>
              <a:rPr lang="en-US" altLang="zh-TW" dirty="0" smtClean="0"/>
              <a:t>Mobile </a:t>
            </a:r>
            <a:r>
              <a:rPr lang="en-US" altLang="zh-TW" dirty="0"/>
              <a:t>Marketing is a set of practices that enables organizations to communicate and engage with their audience in an interactive and relevant manner through any mobile device or network</a:t>
            </a:r>
            <a:r>
              <a:rPr lang="en-US" altLang="zh-TW" dirty="0" smtClean="0"/>
              <a:t>.</a:t>
            </a:r>
          </a:p>
          <a:p>
            <a:pPr lvl="1"/>
            <a:r>
              <a:rPr lang="zh-TW" altLang="en-US" dirty="0" smtClean="0"/>
              <a:t>行動</a:t>
            </a:r>
            <a:r>
              <a:rPr lang="zh-TW" altLang="en-US" dirty="0"/>
              <a:t>行銷是一個讓企業或組織與他的目標群眾以行動設備或網路進行互動的實踐。</a:t>
            </a:r>
          </a:p>
        </p:txBody>
      </p:sp>
    </p:spTree>
    <p:extLst>
      <p:ext uri="{BB962C8B-B14F-4D97-AF65-F5344CB8AC3E}">
        <p14:creationId xmlns:p14="http://schemas.microsoft.com/office/powerpoint/2010/main" val="29824813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行動行銷 </a:t>
            </a:r>
            <a:r>
              <a:rPr lang="en-US" altLang="zh-TW" dirty="0"/>
              <a:t>(1/2)</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77</a:t>
            </a:fld>
            <a:endParaRPr lang="zh-TW" altLang="en-US"/>
          </a:p>
        </p:txBody>
      </p:sp>
      <p:sp>
        <p:nvSpPr>
          <p:cNvPr id="4" name="內容版面配置區 3"/>
          <p:cNvSpPr>
            <a:spLocks noGrp="1"/>
          </p:cNvSpPr>
          <p:nvPr>
            <p:ph sz="quarter" idx="1"/>
          </p:nvPr>
        </p:nvSpPr>
        <p:spPr/>
        <p:txBody>
          <a:bodyPr>
            <a:normAutofit/>
          </a:bodyPr>
          <a:lstStyle/>
          <a:p>
            <a:r>
              <a:rPr lang="zh-TW" altLang="en-US" dirty="0"/>
              <a:t>行動設備在</a:t>
            </a:r>
            <a:r>
              <a:rPr lang="zh-TW" altLang="en-US" dirty="0" smtClean="0"/>
              <a:t>近幾年來</a:t>
            </a:r>
            <a:r>
              <a:rPr lang="zh-TW" altLang="en-US" dirty="0"/>
              <a:t>發展快速，行動硬體加上行動應用軟體，讓消費者發現行動通訊的樂趣與價值</a:t>
            </a:r>
            <a:r>
              <a:rPr lang="zh-TW" altLang="en-US" dirty="0" smtClean="0"/>
              <a:t>。</a:t>
            </a:r>
            <a:endParaRPr lang="en-US" altLang="zh-TW" dirty="0" smtClean="0"/>
          </a:p>
          <a:p>
            <a:r>
              <a:rPr lang="zh-TW" altLang="en-US" dirty="0" smtClean="0"/>
              <a:t>行動</a:t>
            </a:r>
            <a:r>
              <a:rPr lang="zh-TW" altLang="en-US" dirty="0"/>
              <a:t>行銷的市場出現在四個</a:t>
            </a:r>
            <a:r>
              <a:rPr lang="zh-TW" altLang="en-US" dirty="0" smtClean="0"/>
              <a:t>領域，這四</a:t>
            </a:r>
            <a:r>
              <a:rPr lang="zh-TW" altLang="en-US" dirty="0"/>
              <a:t>個領域也就是目前的行動行銷的重點</a:t>
            </a:r>
          </a:p>
          <a:p>
            <a:pPr lvl="1"/>
            <a:r>
              <a:rPr lang="en-US" altLang="zh-TW" dirty="0" smtClean="0"/>
              <a:t>SMS</a:t>
            </a:r>
            <a:r>
              <a:rPr lang="zh-TW" altLang="en-US" dirty="0" smtClean="0"/>
              <a:t>簡訊 </a:t>
            </a:r>
            <a:r>
              <a:rPr lang="en-US" altLang="zh-TW" dirty="0" smtClean="0"/>
              <a:t>(</a:t>
            </a:r>
            <a:r>
              <a:rPr lang="en-US" altLang="zh-TW" dirty="0"/>
              <a:t>Messaging Services</a:t>
            </a:r>
            <a:r>
              <a:rPr lang="en-US" altLang="zh-TW" dirty="0" smtClean="0"/>
              <a:t>)</a:t>
            </a:r>
          </a:p>
          <a:p>
            <a:pPr lvl="1"/>
            <a:r>
              <a:rPr lang="zh-TW" altLang="en-US" dirty="0" smtClean="0"/>
              <a:t>行動網站 </a:t>
            </a:r>
            <a:r>
              <a:rPr lang="en-US" altLang="zh-TW" dirty="0" smtClean="0"/>
              <a:t>(</a:t>
            </a:r>
            <a:r>
              <a:rPr lang="en-US" altLang="zh-TW" dirty="0"/>
              <a:t>Mobile Websites</a:t>
            </a:r>
            <a:r>
              <a:rPr lang="en-US" altLang="zh-TW" dirty="0" smtClean="0"/>
              <a:t>)</a:t>
            </a:r>
          </a:p>
          <a:p>
            <a:pPr lvl="1"/>
            <a:r>
              <a:rPr lang="zh-TW" altLang="en-US" dirty="0" smtClean="0"/>
              <a:t>行動應用軟體 </a:t>
            </a:r>
            <a:r>
              <a:rPr lang="en-US" altLang="zh-TW" dirty="0" smtClean="0"/>
              <a:t>(Mobile Applications =&gt; APP)</a:t>
            </a:r>
          </a:p>
          <a:p>
            <a:pPr lvl="1"/>
            <a:r>
              <a:rPr lang="zh-TW" altLang="en-US" dirty="0" smtClean="0"/>
              <a:t>行動廣告 </a:t>
            </a:r>
            <a:r>
              <a:rPr lang="en-US" altLang="zh-TW" dirty="0" smtClean="0"/>
              <a:t>(Mobile Advertising)</a:t>
            </a:r>
            <a:endParaRPr lang="en-US" altLang="zh-TW" dirty="0"/>
          </a:p>
          <a:p>
            <a:pPr lvl="1"/>
            <a:endParaRPr lang="en-US" altLang="zh-TW" dirty="0" smtClean="0"/>
          </a:p>
        </p:txBody>
      </p:sp>
    </p:spTree>
    <p:extLst>
      <p:ext uri="{BB962C8B-B14F-4D97-AF65-F5344CB8AC3E}">
        <p14:creationId xmlns:p14="http://schemas.microsoft.com/office/powerpoint/2010/main" val="6531812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網路行銷趨勢</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78</a:t>
            </a:fld>
            <a:endParaRPr lang="zh-TW" altLang="en-US"/>
          </a:p>
        </p:txBody>
      </p:sp>
      <p:sp>
        <p:nvSpPr>
          <p:cNvPr id="4" name="內容版面配置區 3"/>
          <p:cNvSpPr>
            <a:spLocks noGrp="1"/>
          </p:cNvSpPr>
          <p:nvPr>
            <p:ph sz="quarter" idx="1"/>
          </p:nvPr>
        </p:nvSpPr>
        <p:spPr/>
        <p:txBody>
          <a:bodyPr>
            <a:normAutofit/>
          </a:bodyPr>
          <a:lstStyle/>
          <a:p>
            <a:r>
              <a:rPr lang="en-US" altLang="zh-TW" dirty="0" smtClean="0"/>
              <a:t>Mobile </a:t>
            </a:r>
            <a:r>
              <a:rPr lang="en-US" altLang="zh-TW" dirty="0"/>
              <a:t>Marketing (</a:t>
            </a:r>
            <a:r>
              <a:rPr lang="zh-TW" altLang="en-US" dirty="0"/>
              <a:t>行動行銷</a:t>
            </a:r>
            <a:r>
              <a:rPr lang="en-US" altLang="zh-TW" dirty="0" smtClean="0"/>
              <a:t>)</a:t>
            </a:r>
          </a:p>
          <a:p>
            <a:r>
              <a:rPr lang="en-US" altLang="zh-TW" dirty="0"/>
              <a:t>Social Marketing Integration (</a:t>
            </a:r>
            <a:r>
              <a:rPr lang="zh-TW" altLang="en-US" dirty="0"/>
              <a:t>社交行銷整合</a:t>
            </a:r>
            <a:r>
              <a:rPr lang="en-US" altLang="zh-TW" dirty="0" smtClean="0"/>
              <a:t>)</a:t>
            </a:r>
          </a:p>
          <a:p>
            <a:r>
              <a:rPr lang="en-US" altLang="zh-TW" dirty="0"/>
              <a:t>Traditional Marketing Continues to Diminishes (</a:t>
            </a:r>
            <a:r>
              <a:rPr lang="zh-TW" altLang="en-US" dirty="0"/>
              <a:t>傳統行銷持續疲軟</a:t>
            </a:r>
            <a:r>
              <a:rPr lang="en-US" altLang="zh-TW" dirty="0" smtClean="0"/>
              <a:t>)</a:t>
            </a:r>
          </a:p>
          <a:p>
            <a:r>
              <a:rPr lang="en-US" altLang="zh-TW" dirty="0" smtClean="0"/>
              <a:t>Consumers </a:t>
            </a:r>
            <a:r>
              <a:rPr lang="en-US" altLang="zh-TW" dirty="0"/>
              <a:t>Will Determine Value (</a:t>
            </a:r>
            <a:r>
              <a:rPr lang="zh-TW" altLang="en-US" dirty="0"/>
              <a:t>消費者決定價值</a:t>
            </a:r>
            <a:r>
              <a:rPr lang="en-US" altLang="zh-TW" dirty="0" smtClean="0"/>
              <a:t>)</a:t>
            </a:r>
          </a:p>
          <a:p>
            <a:r>
              <a:rPr lang="en-US" altLang="zh-TW" dirty="0"/>
              <a:t>Regulations Abound (</a:t>
            </a:r>
            <a:r>
              <a:rPr lang="zh-TW" altLang="en-US" dirty="0"/>
              <a:t>各種規則出現</a:t>
            </a:r>
            <a:r>
              <a:rPr lang="en-US" altLang="zh-TW" dirty="0"/>
              <a:t>)</a:t>
            </a:r>
          </a:p>
          <a:p>
            <a:r>
              <a:rPr lang="en-US" altLang="zh-TW" dirty="0" smtClean="0"/>
              <a:t>Relationships </a:t>
            </a:r>
            <a:r>
              <a:rPr lang="en-US" altLang="zh-TW" dirty="0"/>
              <a:t>will Drive Loyalty and Sales (</a:t>
            </a:r>
            <a:r>
              <a:rPr lang="zh-TW" altLang="en-US" dirty="0"/>
              <a:t>關係將會驅使忠誠與銷售</a:t>
            </a:r>
            <a:r>
              <a:rPr lang="en-US" altLang="zh-TW" dirty="0"/>
              <a:t>)</a:t>
            </a:r>
            <a:endParaRPr lang="zh-TW" altLang="en-US" dirty="0"/>
          </a:p>
        </p:txBody>
      </p:sp>
    </p:spTree>
    <p:extLst>
      <p:ext uri="{BB962C8B-B14F-4D97-AF65-F5344CB8AC3E}">
        <p14:creationId xmlns:p14="http://schemas.microsoft.com/office/powerpoint/2010/main" val="27235999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行動行銷新</a:t>
            </a:r>
            <a:r>
              <a:rPr lang="zh-TW" altLang="en-US" dirty="0" smtClean="0"/>
              <a:t>趨勢 </a:t>
            </a:r>
            <a:r>
              <a:rPr lang="en-US" altLang="zh-TW" dirty="0" smtClean="0"/>
              <a:t>(1/7)</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79</a:t>
            </a:fld>
            <a:endParaRPr lang="zh-TW" altLang="en-US"/>
          </a:p>
        </p:txBody>
      </p:sp>
      <p:sp>
        <p:nvSpPr>
          <p:cNvPr id="4" name="內容版面配置區 3"/>
          <p:cNvSpPr>
            <a:spLocks noGrp="1"/>
          </p:cNvSpPr>
          <p:nvPr>
            <p:ph sz="quarter" idx="1"/>
          </p:nvPr>
        </p:nvSpPr>
        <p:spPr/>
        <p:txBody>
          <a:bodyPr>
            <a:normAutofit fontScale="92500"/>
          </a:bodyPr>
          <a:lstStyle/>
          <a:p>
            <a:r>
              <a:rPr lang="zh-TW" altLang="en-US" dirty="0"/>
              <a:t>行動行銷新</a:t>
            </a:r>
            <a:r>
              <a:rPr lang="zh-TW" altLang="en-US" dirty="0" smtClean="0"/>
              <a:t>趨勢</a:t>
            </a:r>
            <a:endParaRPr lang="en-US" altLang="zh-TW" dirty="0" smtClean="0"/>
          </a:p>
          <a:p>
            <a:pPr lvl="1"/>
            <a:r>
              <a:rPr lang="zh-TW" altLang="en-US" dirty="0" smtClean="0"/>
              <a:t>從</a:t>
            </a:r>
            <a:r>
              <a:rPr lang="zh-TW" altLang="en-US" dirty="0"/>
              <a:t>線上商務到行動</a:t>
            </a:r>
            <a:r>
              <a:rPr lang="zh-TW" altLang="en-US" dirty="0" smtClean="0"/>
              <a:t>商務</a:t>
            </a:r>
            <a:endParaRPr lang="en-US" altLang="zh-TW" dirty="0" smtClean="0"/>
          </a:p>
          <a:p>
            <a:r>
              <a:rPr lang="zh-TW" altLang="en-US" dirty="0" smtClean="0"/>
              <a:t>智慧型</a:t>
            </a:r>
            <a:r>
              <a:rPr lang="zh-TW" altLang="en-US" dirty="0"/>
              <a:t>手機與平板電腦等智慧型行動裝置的普及，改變了消費者使用手機的行為與生活型態</a:t>
            </a:r>
            <a:r>
              <a:rPr lang="zh-TW" altLang="en-US" dirty="0" smtClean="0"/>
              <a:t>，在</a:t>
            </a:r>
            <a:r>
              <a:rPr lang="zh-TW" altLang="en-US" dirty="0"/>
              <a:t>未來三年內台灣民眾平均每</a:t>
            </a:r>
            <a:r>
              <a:rPr lang="en-US" altLang="zh-TW" dirty="0"/>
              <a:t>2</a:t>
            </a:r>
            <a:r>
              <a:rPr lang="zh-TW" altLang="en-US" dirty="0"/>
              <a:t>人就有</a:t>
            </a:r>
            <a:r>
              <a:rPr lang="en-US" altLang="zh-TW" dirty="0"/>
              <a:t>1</a:t>
            </a:r>
            <a:r>
              <a:rPr lang="zh-TW" altLang="en-US" dirty="0"/>
              <a:t>人手上持有著智慧型手機</a:t>
            </a:r>
            <a:r>
              <a:rPr lang="zh-TW" altLang="en-US" dirty="0" smtClean="0"/>
              <a:t>。</a:t>
            </a:r>
            <a:endParaRPr lang="en-US" altLang="zh-TW" dirty="0" smtClean="0"/>
          </a:p>
          <a:p>
            <a:r>
              <a:rPr lang="zh-TW" altLang="en-US" dirty="0" smtClean="0"/>
              <a:t>行動</a:t>
            </a:r>
            <a:r>
              <a:rPr lang="zh-TW" altLang="en-US" dirty="0"/>
              <a:t>智慧型裝置將成為民眾生活裡資訊與服務傳遞重要的媒介，這股「眼球經濟」所締造的市場經濟效應，不僅改變民眾的生活型態，也將促使新的行動產業價值鏈發展</a:t>
            </a:r>
            <a:r>
              <a:rPr lang="zh-TW" altLang="en-US" dirty="0" smtClean="0"/>
              <a:t>。</a:t>
            </a:r>
            <a:endParaRPr lang="en-US" altLang="zh-TW" dirty="0" smtClean="0"/>
          </a:p>
          <a:p>
            <a:r>
              <a:rPr lang="zh-TW" altLang="en-US" dirty="0"/>
              <a:t>智慧型行動裝置的出現影響了廣告主與消費者之間的溝通管道，手機因具備科技連結性、個人化等特質，逐漸成為結合行銷的熱門科技應用。</a:t>
            </a:r>
          </a:p>
        </p:txBody>
      </p:sp>
    </p:spTree>
    <p:extLst>
      <p:ext uri="{BB962C8B-B14F-4D97-AF65-F5344CB8AC3E}">
        <p14:creationId xmlns:p14="http://schemas.microsoft.com/office/powerpoint/2010/main" val="206254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torola MPx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58" y="164554"/>
            <a:ext cx="72961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611560" y="5517232"/>
            <a:ext cx="7872214" cy="646331"/>
          </a:xfrm>
          <a:prstGeom prst="rect">
            <a:avLst/>
          </a:prstGeom>
          <a:noFill/>
        </p:spPr>
        <p:txBody>
          <a:bodyPr wrap="square" rtlCol="0">
            <a:spAutoFit/>
          </a:bodyPr>
          <a:lstStyle/>
          <a:p>
            <a:r>
              <a:rPr lang="en-US" altLang="zh-TW" dirty="0" smtClean="0"/>
              <a:t>Motorola MPx200 (2002): One of the first phones with Windows Smartphone OS. Users could email, instant message and install applications.</a:t>
            </a:r>
            <a:endParaRPr lang="zh-TW" altLang="en-US" dirty="0"/>
          </a:p>
        </p:txBody>
      </p:sp>
      <p:sp>
        <p:nvSpPr>
          <p:cNvPr id="3" name="投影片編號版面配置區 2"/>
          <p:cNvSpPr>
            <a:spLocks noGrp="1"/>
          </p:cNvSpPr>
          <p:nvPr>
            <p:ph type="sldNum" sz="quarter" idx="12"/>
          </p:nvPr>
        </p:nvSpPr>
        <p:spPr/>
        <p:txBody>
          <a:bodyPr/>
          <a:lstStyle/>
          <a:p>
            <a:fld id="{2BD7AD47-3D93-4CC8-AA84-DD3A5EF20844}" type="slidenum">
              <a:rPr lang="zh-TW" altLang="en-US" smtClean="0"/>
              <a:t>8</a:t>
            </a:fld>
            <a:endParaRPr lang="zh-TW" altLang="en-US"/>
          </a:p>
        </p:txBody>
      </p:sp>
    </p:spTree>
    <p:extLst>
      <p:ext uri="{BB962C8B-B14F-4D97-AF65-F5344CB8AC3E}">
        <p14:creationId xmlns:p14="http://schemas.microsoft.com/office/powerpoint/2010/main" val="16137940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行動行銷新</a:t>
            </a:r>
            <a:r>
              <a:rPr lang="zh-TW" altLang="en-US" dirty="0" smtClean="0"/>
              <a:t>趨勢 </a:t>
            </a:r>
            <a:r>
              <a:rPr lang="en-US" altLang="zh-TW" dirty="0" smtClean="0"/>
              <a:t>(2/7</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80</a:t>
            </a:fld>
            <a:endParaRPr lang="zh-TW" altLang="en-US"/>
          </a:p>
        </p:txBody>
      </p:sp>
      <p:sp>
        <p:nvSpPr>
          <p:cNvPr id="4" name="內容版面配置區 3"/>
          <p:cNvSpPr>
            <a:spLocks noGrp="1"/>
          </p:cNvSpPr>
          <p:nvPr>
            <p:ph sz="quarter" idx="1"/>
          </p:nvPr>
        </p:nvSpPr>
        <p:spPr/>
        <p:txBody>
          <a:bodyPr>
            <a:normAutofit/>
          </a:bodyPr>
          <a:lstStyle/>
          <a:p>
            <a:r>
              <a:rPr lang="zh-TW" altLang="en-US" dirty="0" smtClean="0"/>
              <a:t>一、「多雙</a:t>
            </a:r>
            <a:r>
              <a:rPr lang="zh-TW" altLang="en-US" dirty="0"/>
              <a:t>螢幕媒體接觸」時代</a:t>
            </a:r>
            <a:r>
              <a:rPr lang="zh-TW" altLang="en-US" dirty="0" smtClean="0"/>
              <a:t>來臨，行動</a:t>
            </a:r>
            <a:r>
              <a:rPr lang="zh-TW" altLang="en-US" dirty="0"/>
              <a:t>商務時代將朝向「</a:t>
            </a:r>
            <a:r>
              <a:rPr lang="en-US" altLang="zh-TW" dirty="0"/>
              <a:t>M2O</a:t>
            </a:r>
            <a:r>
              <a:rPr lang="zh-TW" altLang="en-US" dirty="0"/>
              <a:t>」發展</a:t>
            </a:r>
            <a:endParaRPr lang="en-US" altLang="zh-TW" dirty="0" smtClean="0"/>
          </a:p>
          <a:p>
            <a:pPr lvl="1"/>
            <a:r>
              <a:rPr lang="zh-TW" altLang="en-US" dirty="0" smtClean="0"/>
              <a:t>多重</a:t>
            </a:r>
            <a:r>
              <a:rPr lang="zh-TW" altLang="en-US" dirty="0"/>
              <a:t>螢幕的使用行為之下，消費者對媒體的注意力也容易分散。要如何在分散與多重的螢幕之間，取得消費者的注意，將是行動廣告行銷致勝的關鍵</a:t>
            </a:r>
            <a:r>
              <a:rPr lang="zh-TW" altLang="en-US" dirty="0" smtClean="0"/>
              <a:t>。</a:t>
            </a:r>
            <a:endParaRPr lang="en-US" altLang="zh-TW" dirty="0" smtClean="0"/>
          </a:p>
          <a:p>
            <a:pPr lvl="1"/>
            <a:r>
              <a:rPr lang="zh-TW" altLang="en-US" dirty="0" smtClean="0"/>
              <a:t>企業</a:t>
            </a:r>
            <a:r>
              <a:rPr lang="zh-TW" altLang="en-US" dirty="0"/>
              <a:t>主與品牌商未來透過行動媒體接觸到消費者，消費者可能直接在智慧型裝置上就完成消費動作，但也可能是進一步透過折價券或機制，引導消費者到實體商店消費。行動廣告的發展也將藉由行動裝置的媒介來串連移動與室內、線上與線下兩端的使用時間與空間</a:t>
            </a:r>
            <a:r>
              <a:rPr lang="zh-TW" altLang="en-US" dirty="0" smtClean="0"/>
              <a:t>。</a:t>
            </a:r>
          </a:p>
          <a:p>
            <a:pPr lvl="1"/>
            <a:r>
              <a:rPr lang="zh-TW" altLang="en-US" dirty="0" smtClean="0"/>
              <a:t>行動到虛擬與實務 </a:t>
            </a:r>
            <a:r>
              <a:rPr lang="en-US" altLang="zh-TW" dirty="0" smtClean="0"/>
              <a:t>(</a:t>
            </a:r>
            <a:r>
              <a:rPr lang="zh-TW" altLang="en-US" dirty="0" smtClean="0"/>
              <a:t>虛實整合</a:t>
            </a:r>
            <a:r>
              <a:rPr lang="en-US" altLang="zh-TW" dirty="0" smtClean="0"/>
              <a:t>)</a:t>
            </a:r>
            <a:r>
              <a:rPr lang="zh-TW" altLang="en-US" dirty="0" smtClean="0"/>
              <a:t>（</a:t>
            </a:r>
            <a:r>
              <a:rPr lang="en-US" altLang="zh-TW" dirty="0" smtClean="0"/>
              <a:t>Mobile to offline/online, M2O)</a:t>
            </a:r>
          </a:p>
        </p:txBody>
      </p:sp>
    </p:spTree>
    <p:extLst>
      <p:ext uri="{BB962C8B-B14F-4D97-AF65-F5344CB8AC3E}">
        <p14:creationId xmlns:p14="http://schemas.microsoft.com/office/powerpoint/2010/main" val="17095598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行動行銷新</a:t>
            </a:r>
            <a:r>
              <a:rPr lang="zh-TW" altLang="en-US" dirty="0" smtClean="0"/>
              <a:t>趨勢 </a:t>
            </a:r>
            <a:r>
              <a:rPr lang="en-US" altLang="zh-TW" dirty="0" smtClean="0"/>
              <a:t>(3/7</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81</a:t>
            </a:fld>
            <a:endParaRPr lang="zh-TW" altLang="en-US"/>
          </a:p>
        </p:txBody>
      </p:sp>
      <p:sp>
        <p:nvSpPr>
          <p:cNvPr id="4" name="內容版面配置區 3"/>
          <p:cNvSpPr>
            <a:spLocks noGrp="1"/>
          </p:cNvSpPr>
          <p:nvPr>
            <p:ph sz="quarter" idx="1"/>
          </p:nvPr>
        </p:nvSpPr>
        <p:spPr/>
        <p:txBody>
          <a:bodyPr>
            <a:normAutofit fontScale="92500" lnSpcReduction="10000"/>
          </a:bodyPr>
          <a:lstStyle/>
          <a:p>
            <a:r>
              <a:rPr lang="zh-TW" altLang="en-US" dirty="0" smtClean="0"/>
              <a:t>二、善</a:t>
            </a:r>
            <a:r>
              <a:rPr lang="zh-TW" altLang="en-US" dirty="0"/>
              <a:t>用數位</a:t>
            </a:r>
            <a:r>
              <a:rPr lang="zh-TW" altLang="en-US" dirty="0" smtClean="0"/>
              <a:t>媒體</a:t>
            </a:r>
            <a:r>
              <a:rPr lang="zh-TW" altLang="en-US" dirty="0"/>
              <a:t>與「互動」與「分享」，提昇廣告</a:t>
            </a:r>
            <a:r>
              <a:rPr lang="zh-TW" altLang="en-US" dirty="0" smtClean="0"/>
              <a:t>效益</a:t>
            </a:r>
            <a:endParaRPr lang="en-US" altLang="zh-TW" dirty="0" smtClean="0"/>
          </a:p>
          <a:p>
            <a:pPr lvl="1"/>
            <a:r>
              <a:rPr lang="zh-TW" altLang="en-US" dirty="0"/>
              <a:t>數位行銷的</a:t>
            </a:r>
            <a:r>
              <a:rPr lang="en-US" altLang="zh-TW" dirty="0"/>
              <a:t>AISAS</a:t>
            </a:r>
            <a:r>
              <a:rPr lang="zh-TW" altLang="en-US" dirty="0"/>
              <a:t>模式則能夠了解消費者在各個階段的行為與動機</a:t>
            </a:r>
            <a:r>
              <a:rPr lang="zh-TW" altLang="en-US" dirty="0" smtClean="0"/>
              <a:t>。</a:t>
            </a:r>
            <a:endParaRPr lang="en-US" altLang="zh-TW" dirty="0" smtClean="0"/>
          </a:p>
          <a:p>
            <a:pPr lvl="2"/>
            <a:r>
              <a:rPr lang="zh-TW" altLang="en-US" dirty="0" smtClean="0"/>
              <a:t>所謂</a:t>
            </a:r>
            <a:r>
              <a:rPr lang="zh-TW" altLang="en-US" dirty="0"/>
              <a:t>的數位行銷</a:t>
            </a:r>
            <a:r>
              <a:rPr lang="en-US" altLang="zh-TW" dirty="0"/>
              <a:t>AISAS</a:t>
            </a:r>
            <a:r>
              <a:rPr lang="zh-TW" altLang="en-US" dirty="0"/>
              <a:t>模式就是：知曉（</a:t>
            </a:r>
            <a:r>
              <a:rPr lang="en-US" altLang="zh-TW" dirty="0"/>
              <a:t>Awareness</a:t>
            </a:r>
            <a:r>
              <a:rPr lang="zh-TW" altLang="en-US" dirty="0"/>
              <a:t>）、興趣（</a:t>
            </a:r>
            <a:r>
              <a:rPr lang="en-US" altLang="zh-TW" dirty="0"/>
              <a:t>Interest</a:t>
            </a:r>
            <a:r>
              <a:rPr lang="zh-TW" altLang="en-US" dirty="0"/>
              <a:t>）、搜尋（</a:t>
            </a:r>
            <a:r>
              <a:rPr lang="en-US" altLang="zh-TW" dirty="0"/>
              <a:t>Search</a:t>
            </a:r>
            <a:r>
              <a:rPr lang="zh-TW" altLang="en-US" dirty="0"/>
              <a:t>）、行動（</a:t>
            </a:r>
            <a:r>
              <a:rPr lang="en-US" altLang="zh-TW" dirty="0"/>
              <a:t>Action</a:t>
            </a:r>
            <a:r>
              <a:rPr lang="zh-TW" altLang="en-US" dirty="0"/>
              <a:t>）、分享（</a:t>
            </a:r>
            <a:r>
              <a:rPr lang="en-US" altLang="zh-TW" dirty="0"/>
              <a:t>Share</a:t>
            </a:r>
            <a:r>
              <a:rPr lang="zh-TW" altLang="en-US" dirty="0"/>
              <a:t>）。在數位時代裡，消費者已從被動的接收廣告訊息，到主動搜尋或分享自己有興趣的產品與服務，使得消費者不但接收廣告、也傳播廣告。例如，消費者在電視上看到某則廣告，後續並到網路中輸入關鍵字搜尋，找到與該品牌或服務相關的訊息，甚至將該訊息再分享給朋友</a:t>
            </a:r>
            <a:r>
              <a:rPr lang="zh-TW" altLang="en-US" dirty="0" smtClean="0"/>
              <a:t>。</a:t>
            </a:r>
            <a:endParaRPr lang="zh-TW" altLang="en-US" dirty="0"/>
          </a:p>
          <a:p>
            <a:pPr lvl="1"/>
            <a:r>
              <a:rPr lang="zh-TW" altLang="en-US" dirty="0" smtClean="0"/>
              <a:t>行動</a:t>
            </a:r>
            <a:r>
              <a:rPr lang="zh-TW" altLang="en-US" dirty="0"/>
              <a:t>廣告設計</a:t>
            </a:r>
            <a:r>
              <a:rPr lang="zh-TW" altLang="en-US" dirty="0" smtClean="0"/>
              <a:t>策略，從</a:t>
            </a:r>
            <a:r>
              <a:rPr lang="zh-TW" altLang="en-US" dirty="0"/>
              <a:t>接觸、互動、行動、分享、資料探勘等五個階段來分別規劃。例如透過各種與消費者日常生活相關的訊息互動來引發刺激，像是天氣、大自然環境等，經由簡訊、行動應用程式、</a:t>
            </a:r>
            <a:r>
              <a:rPr lang="en-US" altLang="zh-TW" dirty="0"/>
              <a:t>QR Code</a:t>
            </a:r>
            <a:r>
              <a:rPr lang="zh-TW" altLang="en-US" dirty="0"/>
              <a:t>等各種互動介面與消費者產生連結，引起消費者的興趣後，讓消費者透過關鍵字搜尋、回覆簡訊、觸碰、掃描等行為進一步與品牌的核心價值連結，最後再利用社群之概念達成分享之擴散效應，並促成購買決策</a:t>
            </a:r>
            <a:r>
              <a:rPr lang="zh-TW" altLang="en-US" dirty="0" smtClean="0"/>
              <a:t>。</a:t>
            </a:r>
            <a:endParaRPr lang="zh-TW" altLang="en-US" dirty="0"/>
          </a:p>
        </p:txBody>
      </p:sp>
    </p:spTree>
    <p:extLst>
      <p:ext uri="{BB962C8B-B14F-4D97-AF65-F5344CB8AC3E}">
        <p14:creationId xmlns:p14="http://schemas.microsoft.com/office/powerpoint/2010/main" val="21499169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行動</a:t>
            </a:r>
            <a:r>
              <a:rPr lang="zh-TW" altLang="en-US" dirty="0"/>
              <a:t>行銷新</a:t>
            </a:r>
            <a:r>
              <a:rPr lang="zh-TW" altLang="en-US" dirty="0" smtClean="0"/>
              <a:t>趨勢 </a:t>
            </a:r>
            <a:r>
              <a:rPr lang="en-US" altLang="zh-TW" dirty="0" smtClean="0"/>
              <a:t>(4/7</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82</a:t>
            </a:fld>
            <a:endParaRPr lang="zh-TW" altLang="en-US"/>
          </a:p>
        </p:txBody>
      </p:sp>
      <p:sp>
        <p:nvSpPr>
          <p:cNvPr id="8" name="文字方塊 7"/>
          <p:cNvSpPr txBox="1"/>
          <p:nvPr/>
        </p:nvSpPr>
        <p:spPr>
          <a:xfrm>
            <a:off x="3059832" y="6381328"/>
            <a:ext cx="3262432" cy="461665"/>
          </a:xfrm>
          <a:prstGeom prst="rect">
            <a:avLst/>
          </a:prstGeom>
          <a:noFill/>
        </p:spPr>
        <p:txBody>
          <a:bodyPr wrap="none" rtlCol="0">
            <a:spAutoFit/>
          </a:bodyPr>
          <a:lstStyle/>
          <a:p>
            <a:r>
              <a:rPr lang="zh-TW" altLang="en-US" sz="2400" dirty="0"/>
              <a:t>行動廣告互動策略設計</a:t>
            </a:r>
          </a:p>
        </p:txBody>
      </p:sp>
      <p:sp>
        <p:nvSpPr>
          <p:cNvPr id="5" name="圓角矩形 4"/>
          <p:cNvSpPr/>
          <p:nvPr/>
        </p:nvSpPr>
        <p:spPr>
          <a:xfrm>
            <a:off x="395536" y="1844824"/>
            <a:ext cx="2664296" cy="576064"/>
          </a:xfrm>
          <a:prstGeom prst="roundRect">
            <a:avLst/>
          </a:prstGeom>
          <a:solidFill>
            <a:schemeClr val="bg1"/>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mj-ea"/>
                <a:ea typeface="+mj-ea"/>
              </a:rPr>
              <a:t>自然環境</a:t>
            </a:r>
            <a:endParaRPr lang="en-US" altLang="zh-TW" dirty="0" smtClean="0">
              <a:solidFill>
                <a:schemeClr val="tx1"/>
              </a:solidFill>
              <a:latin typeface="+mj-ea"/>
              <a:ea typeface="+mj-ea"/>
            </a:endParaRPr>
          </a:p>
          <a:p>
            <a:pPr algn="ctr"/>
            <a:r>
              <a:rPr lang="en-US" altLang="zh-TW" dirty="0" smtClean="0">
                <a:solidFill>
                  <a:schemeClr val="tx1"/>
                </a:solidFill>
                <a:latin typeface="+mj-ea"/>
                <a:ea typeface="+mj-ea"/>
              </a:rPr>
              <a:t>(</a:t>
            </a:r>
            <a:r>
              <a:rPr lang="zh-TW" altLang="en-US" dirty="0" smtClean="0">
                <a:solidFill>
                  <a:schemeClr val="tx1"/>
                </a:solidFill>
                <a:latin typeface="+mj-ea"/>
                <a:ea typeface="+mj-ea"/>
              </a:rPr>
              <a:t>太陽、雨、溫度、雪</a:t>
            </a:r>
            <a:r>
              <a:rPr lang="en-US" altLang="zh-TW" dirty="0" smtClean="0">
                <a:solidFill>
                  <a:schemeClr val="tx1"/>
                </a:solidFill>
                <a:latin typeface="+mj-ea"/>
                <a:ea typeface="+mj-ea"/>
              </a:rPr>
              <a:t>…)</a:t>
            </a:r>
            <a:endParaRPr lang="zh-TW" altLang="en-US" dirty="0">
              <a:solidFill>
                <a:schemeClr val="tx1"/>
              </a:solidFill>
              <a:latin typeface="+mj-ea"/>
              <a:ea typeface="+mj-ea"/>
            </a:endParaRPr>
          </a:p>
        </p:txBody>
      </p:sp>
      <p:sp>
        <p:nvSpPr>
          <p:cNvPr id="9" name="圓角矩形 8"/>
          <p:cNvSpPr/>
          <p:nvPr/>
        </p:nvSpPr>
        <p:spPr>
          <a:xfrm>
            <a:off x="395536" y="2496592"/>
            <a:ext cx="2664296" cy="576064"/>
          </a:xfrm>
          <a:prstGeom prst="roundRect">
            <a:avLst/>
          </a:prstGeom>
          <a:solidFill>
            <a:schemeClr val="bg1"/>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mj-ea"/>
                <a:ea typeface="+mj-ea"/>
              </a:rPr>
              <a:t>傳統廣告</a:t>
            </a:r>
            <a:endParaRPr lang="en-US" altLang="zh-TW" dirty="0" smtClean="0">
              <a:solidFill>
                <a:schemeClr val="tx1"/>
              </a:solidFill>
              <a:latin typeface="+mj-ea"/>
              <a:ea typeface="+mj-ea"/>
            </a:endParaRPr>
          </a:p>
          <a:p>
            <a:pPr algn="ctr"/>
            <a:r>
              <a:rPr lang="en-US" altLang="zh-TW" dirty="0" smtClean="0">
                <a:solidFill>
                  <a:schemeClr val="tx1"/>
                </a:solidFill>
                <a:latin typeface="+mj-ea"/>
                <a:ea typeface="+mj-ea"/>
              </a:rPr>
              <a:t>(</a:t>
            </a:r>
            <a:r>
              <a:rPr lang="zh-TW" altLang="en-US" dirty="0" smtClean="0">
                <a:solidFill>
                  <a:schemeClr val="tx1"/>
                </a:solidFill>
                <a:latin typeface="+mj-ea"/>
                <a:ea typeface="+mj-ea"/>
              </a:rPr>
              <a:t>報紙、雜誌、電視</a:t>
            </a:r>
            <a:r>
              <a:rPr lang="en-US" altLang="zh-TW" dirty="0" smtClean="0">
                <a:solidFill>
                  <a:schemeClr val="tx1"/>
                </a:solidFill>
                <a:latin typeface="+mj-ea"/>
                <a:ea typeface="+mj-ea"/>
              </a:rPr>
              <a:t>…)</a:t>
            </a:r>
            <a:endParaRPr lang="zh-TW" altLang="en-US" dirty="0">
              <a:solidFill>
                <a:schemeClr val="tx1"/>
              </a:solidFill>
              <a:latin typeface="+mj-ea"/>
              <a:ea typeface="+mj-ea"/>
            </a:endParaRPr>
          </a:p>
        </p:txBody>
      </p:sp>
      <p:sp>
        <p:nvSpPr>
          <p:cNvPr id="10" name="圓角矩形 9"/>
          <p:cNvSpPr/>
          <p:nvPr/>
        </p:nvSpPr>
        <p:spPr>
          <a:xfrm>
            <a:off x="395536" y="3140968"/>
            <a:ext cx="2664296" cy="576064"/>
          </a:xfrm>
          <a:prstGeom prst="roundRect">
            <a:avLst/>
          </a:prstGeom>
          <a:solidFill>
            <a:schemeClr val="bg1"/>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mj-ea"/>
                <a:ea typeface="+mj-ea"/>
              </a:rPr>
              <a:t>行動廣告</a:t>
            </a:r>
            <a:endParaRPr lang="en-US" altLang="zh-TW" dirty="0" smtClean="0">
              <a:solidFill>
                <a:schemeClr val="tx1"/>
              </a:solidFill>
              <a:latin typeface="+mj-ea"/>
              <a:ea typeface="+mj-ea"/>
            </a:endParaRPr>
          </a:p>
          <a:p>
            <a:pPr algn="ctr"/>
            <a:r>
              <a:rPr lang="en-US" altLang="zh-TW" dirty="0" smtClean="0">
                <a:solidFill>
                  <a:schemeClr val="tx1"/>
                </a:solidFill>
                <a:latin typeface="+mj-ea"/>
                <a:ea typeface="+mj-ea"/>
              </a:rPr>
              <a:t>(</a:t>
            </a:r>
            <a:r>
              <a:rPr lang="zh-TW" altLang="en-US" dirty="0">
                <a:solidFill>
                  <a:schemeClr val="tx1"/>
                </a:solidFill>
                <a:latin typeface="+mj-ea"/>
                <a:ea typeface="+mj-ea"/>
              </a:rPr>
              <a:t>簡訊</a:t>
            </a:r>
            <a:r>
              <a:rPr lang="zh-TW" altLang="en-US" dirty="0" smtClean="0">
                <a:solidFill>
                  <a:schemeClr val="tx1"/>
                </a:solidFill>
                <a:latin typeface="+mj-ea"/>
                <a:ea typeface="+mj-ea"/>
              </a:rPr>
              <a:t>、</a:t>
            </a:r>
            <a:r>
              <a:rPr lang="en-US" altLang="zh-TW" dirty="0" smtClean="0">
                <a:solidFill>
                  <a:schemeClr val="tx1"/>
                </a:solidFill>
                <a:latin typeface="+mj-ea"/>
                <a:ea typeface="+mj-ea"/>
              </a:rPr>
              <a:t>Banner</a:t>
            </a:r>
            <a:r>
              <a:rPr lang="zh-TW" altLang="en-US" dirty="0" smtClean="0">
                <a:solidFill>
                  <a:schemeClr val="tx1"/>
                </a:solidFill>
                <a:latin typeface="+mj-ea"/>
                <a:ea typeface="+mj-ea"/>
              </a:rPr>
              <a:t>、答鈴</a:t>
            </a:r>
            <a:r>
              <a:rPr lang="en-US" altLang="zh-TW" dirty="0" smtClean="0">
                <a:solidFill>
                  <a:schemeClr val="tx1"/>
                </a:solidFill>
                <a:latin typeface="+mj-ea"/>
                <a:ea typeface="+mj-ea"/>
              </a:rPr>
              <a:t>…)</a:t>
            </a:r>
            <a:endParaRPr lang="zh-TW" altLang="en-US" dirty="0">
              <a:solidFill>
                <a:schemeClr val="tx1"/>
              </a:solidFill>
              <a:latin typeface="+mj-ea"/>
              <a:ea typeface="+mj-ea"/>
            </a:endParaRPr>
          </a:p>
        </p:txBody>
      </p:sp>
      <p:sp>
        <p:nvSpPr>
          <p:cNvPr id="11" name="圓角矩形 10"/>
          <p:cNvSpPr/>
          <p:nvPr/>
        </p:nvSpPr>
        <p:spPr>
          <a:xfrm>
            <a:off x="395536" y="3789040"/>
            <a:ext cx="2664296" cy="576064"/>
          </a:xfrm>
          <a:prstGeom prst="roundRect">
            <a:avLst/>
          </a:prstGeom>
          <a:solidFill>
            <a:schemeClr val="bg1"/>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mj-ea"/>
                <a:ea typeface="+mj-ea"/>
              </a:rPr>
              <a:t>戶外廣告</a:t>
            </a:r>
            <a:endParaRPr lang="en-US" altLang="zh-TW" dirty="0" smtClean="0">
              <a:solidFill>
                <a:schemeClr val="tx1"/>
              </a:solidFill>
              <a:latin typeface="+mj-ea"/>
              <a:ea typeface="+mj-ea"/>
            </a:endParaRPr>
          </a:p>
          <a:p>
            <a:pPr algn="ctr"/>
            <a:r>
              <a:rPr lang="en-US" altLang="zh-TW" dirty="0" smtClean="0">
                <a:solidFill>
                  <a:schemeClr val="tx1"/>
                </a:solidFill>
                <a:latin typeface="+mj-ea"/>
                <a:ea typeface="+mj-ea"/>
              </a:rPr>
              <a:t>(</a:t>
            </a:r>
            <a:r>
              <a:rPr lang="zh-TW" altLang="en-US" dirty="0">
                <a:solidFill>
                  <a:schemeClr val="tx1"/>
                </a:solidFill>
                <a:latin typeface="+mj-ea"/>
                <a:ea typeface="+mj-ea"/>
              </a:rPr>
              <a:t>簡訊</a:t>
            </a:r>
            <a:r>
              <a:rPr lang="zh-TW" altLang="en-US" dirty="0" smtClean="0">
                <a:solidFill>
                  <a:schemeClr val="tx1"/>
                </a:solidFill>
                <a:latin typeface="+mj-ea"/>
                <a:ea typeface="+mj-ea"/>
              </a:rPr>
              <a:t>、</a:t>
            </a:r>
            <a:r>
              <a:rPr lang="en-US" altLang="zh-TW" dirty="0" smtClean="0">
                <a:solidFill>
                  <a:schemeClr val="tx1"/>
                </a:solidFill>
                <a:latin typeface="+mj-ea"/>
                <a:ea typeface="+mj-ea"/>
              </a:rPr>
              <a:t>Banner</a:t>
            </a:r>
            <a:r>
              <a:rPr lang="zh-TW" altLang="en-US" dirty="0" smtClean="0">
                <a:solidFill>
                  <a:schemeClr val="tx1"/>
                </a:solidFill>
                <a:latin typeface="+mj-ea"/>
                <a:ea typeface="+mj-ea"/>
              </a:rPr>
              <a:t>、答鈴</a:t>
            </a:r>
            <a:r>
              <a:rPr lang="en-US" altLang="zh-TW" dirty="0" smtClean="0">
                <a:solidFill>
                  <a:schemeClr val="tx1"/>
                </a:solidFill>
                <a:latin typeface="+mj-ea"/>
                <a:ea typeface="+mj-ea"/>
              </a:rPr>
              <a:t>…)</a:t>
            </a:r>
            <a:endParaRPr lang="zh-TW" altLang="en-US" dirty="0">
              <a:solidFill>
                <a:schemeClr val="tx1"/>
              </a:solidFill>
              <a:latin typeface="+mj-ea"/>
              <a:ea typeface="+mj-ea"/>
            </a:endParaRPr>
          </a:p>
        </p:txBody>
      </p:sp>
      <p:sp>
        <p:nvSpPr>
          <p:cNvPr id="12" name="圓角矩形 11"/>
          <p:cNvSpPr/>
          <p:nvPr/>
        </p:nvSpPr>
        <p:spPr>
          <a:xfrm>
            <a:off x="395536" y="4437112"/>
            <a:ext cx="2664296" cy="576064"/>
          </a:xfrm>
          <a:prstGeom prst="roundRect">
            <a:avLst/>
          </a:prstGeom>
          <a:solidFill>
            <a:schemeClr val="bg1"/>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mj-ea"/>
                <a:ea typeface="+mj-ea"/>
              </a:rPr>
              <a:t>地理位置</a:t>
            </a:r>
            <a:r>
              <a:rPr lang="en-US" altLang="zh-TW" dirty="0" smtClean="0">
                <a:solidFill>
                  <a:schemeClr val="tx1"/>
                </a:solidFill>
                <a:latin typeface="+mj-ea"/>
                <a:ea typeface="+mj-ea"/>
              </a:rPr>
              <a:t>/</a:t>
            </a:r>
            <a:r>
              <a:rPr lang="zh-TW" altLang="en-US" dirty="0" smtClean="0">
                <a:solidFill>
                  <a:schemeClr val="tx1"/>
                </a:solidFill>
                <a:latin typeface="+mj-ea"/>
                <a:ea typeface="+mj-ea"/>
              </a:rPr>
              <a:t>相對位置</a:t>
            </a:r>
            <a:endParaRPr lang="en-US" altLang="zh-TW" dirty="0" smtClean="0">
              <a:solidFill>
                <a:schemeClr val="tx1"/>
              </a:solidFill>
              <a:latin typeface="+mj-ea"/>
              <a:ea typeface="+mj-ea"/>
            </a:endParaRPr>
          </a:p>
          <a:p>
            <a:pPr algn="ctr"/>
            <a:r>
              <a:rPr lang="en-US" altLang="zh-TW" dirty="0" smtClean="0">
                <a:solidFill>
                  <a:schemeClr val="tx1"/>
                </a:solidFill>
                <a:latin typeface="+mj-ea"/>
                <a:ea typeface="+mj-ea"/>
              </a:rPr>
              <a:t>(</a:t>
            </a:r>
            <a:r>
              <a:rPr lang="zh-TW" altLang="en-US" dirty="0">
                <a:solidFill>
                  <a:schemeClr val="tx1"/>
                </a:solidFill>
                <a:latin typeface="+mj-ea"/>
                <a:ea typeface="+mj-ea"/>
              </a:rPr>
              <a:t>走進目標區域時</a:t>
            </a:r>
            <a:r>
              <a:rPr lang="en-US" altLang="zh-TW" dirty="0" smtClean="0">
                <a:solidFill>
                  <a:schemeClr val="tx1"/>
                </a:solidFill>
                <a:latin typeface="+mj-ea"/>
                <a:ea typeface="+mj-ea"/>
              </a:rPr>
              <a:t>…)</a:t>
            </a:r>
            <a:endParaRPr lang="zh-TW" altLang="en-US" dirty="0">
              <a:solidFill>
                <a:schemeClr val="tx1"/>
              </a:solidFill>
              <a:latin typeface="+mj-ea"/>
              <a:ea typeface="+mj-ea"/>
            </a:endParaRPr>
          </a:p>
        </p:txBody>
      </p:sp>
      <p:sp>
        <p:nvSpPr>
          <p:cNvPr id="13" name="圓角矩形 12"/>
          <p:cNvSpPr/>
          <p:nvPr/>
        </p:nvSpPr>
        <p:spPr>
          <a:xfrm>
            <a:off x="395536" y="5085184"/>
            <a:ext cx="2664296" cy="576064"/>
          </a:xfrm>
          <a:prstGeom prst="roundRect">
            <a:avLst/>
          </a:prstGeom>
          <a:solidFill>
            <a:schemeClr val="bg1"/>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mj-ea"/>
                <a:ea typeface="+mj-ea"/>
              </a:rPr>
              <a:t>時間</a:t>
            </a:r>
            <a:r>
              <a:rPr lang="en-US" altLang="zh-TW" dirty="0" smtClean="0">
                <a:solidFill>
                  <a:schemeClr val="tx1"/>
                </a:solidFill>
                <a:latin typeface="+mj-ea"/>
                <a:ea typeface="+mj-ea"/>
              </a:rPr>
              <a:t>/</a:t>
            </a:r>
            <a:r>
              <a:rPr lang="zh-TW" altLang="en-US" dirty="0" smtClean="0">
                <a:solidFill>
                  <a:schemeClr val="tx1"/>
                </a:solidFill>
                <a:latin typeface="+mj-ea"/>
                <a:ea typeface="+mj-ea"/>
              </a:rPr>
              <a:t>目標時間差</a:t>
            </a:r>
            <a:endParaRPr lang="en-US" altLang="zh-TW" dirty="0" smtClean="0">
              <a:solidFill>
                <a:schemeClr val="tx1"/>
              </a:solidFill>
              <a:latin typeface="+mj-ea"/>
              <a:ea typeface="+mj-ea"/>
            </a:endParaRPr>
          </a:p>
          <a:p>
            <a:pPr algn="ctr"/>
            <a:r>
              <a:rPr lang="en-US" altLang="zh-TW" dirty="0" smtClean="0">
                <a:solidFill>
                  <a:schemeClr val="tx1"/>
                </a:solidFill>
                <a:latin typeface="+mj-ea"/>
                <a:ea typeface="+mj-ea"/>
              </a:rPr>
              <a:t>(</a:t>
            </a:r>
            <a:r>
              <a:rPr lang="zh-TW" altLang="en-US" dirty="0">
                <a:solidFill>
                  <a:schemeClr val="tx1"/>
                </a:solidFill>
                <a:latin typeface="+mj-ea"/>
                <a:ea typeface="+mj-ea"/>
              </a:rPr>
              <a:t>在正確時間</a:t>
            </a:r>
            <a:r>
              <a:rPr lang="zh-TW" altLang="en-US" dirty="0" smtClean="0">
                <a:solidFill>
                  <a:schemeClr val="tx1"/>
                </a:solidFill>
                <a:latin typeface="+mj-ea"/>
                <a:ea typeface="+mj-ea"/>
              </a:rPr>
              <a:t>時</a:t>
            </a:r>
            <a:r>
              <a:rPr lang="en-US" altLang="zh-TW" dirty="0" smtClean="0">
                <a:solidFill>
                  <a:schemeClr val="tx1"/>
                </a:solidFill>
                <a:latin typeface="+mj-ea"/>
                <a:ea typeface="+mj-ea"/>
              </a:rPr>
              <a:t>…)</a:t>
            </a:r>
            <a:endParaRPr lang="zh-TW" altLang="en-US" dirty="0">
              <a:solidFill>
                <a:schemeClr val="tx1"/>
              </a:solidFill>
              <a:latin typeface="+mj-ea"/>
              <a:ea typeface="+mj-ea"/>
            </a:endParaRPr>
          </a:p>
        </p:txBody>
      </p:sp>
      <p:sp>
        <p:nvSpPr>
          <p:cNvPr id="6" name="等腰三角形 5"/>
          <p:cNvSpPr/>
          <p:nvPr/>
        </p:nvSpPr>
        <p:spPr>
          <a:xfrm rot="5400000">
            <a:off x="1621520" y="3391148"/>
            <a:ext cx="3960440" cy="651768"/>
          </a:xfrm>
          <a:prstGeom prst="triangle">
            <a:avLst/>
          </a:prstGeom>
          <a:solidFill>
            <a:srgbClr val="2AB9D6"/>
          </a:solidFill>
          <a:scene3d>
            <a:camera prst="orthographicFront"/>
            <a:lightRig rig="threePt" dir="t"/>
          </a:scene3d>
          <a:sp3d extrusionH="76200" prstMaterial="plastic">
            <a:bevelT prst="slope"/>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4283968" y="1628800"/>
            <a:ext cx="936104" cy="446449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TW" altLang="en-US" sz="2400" dirty="0" smtClean="0">
                <a:solidFill>
                  <a:schemeClr val="tx1"/>
                </a:solidFill>
                <a:latin typeface="+mj-ea"/>
                <a:ea typeface="+mj-ea"/>
              </a:rPr>
              <a:t>輸入</a:t>
            </a:r>
            <a:endParaRPr lang="zh-TW" altLang="en-US" sz="2400" dirty="0">
              <a:solidFill>
                <a:schemeClr val="tx1"/>
              </a:solidFill>
              <a:latin typeface="+mj-ea"/>
              <a:ea typeface="+mj-ea"/>
            </a:endParaRPr>
          </a:p>
        </p:txBody>
      </p:sp>
      <p:sp>
        <p:nvSpPr>
          <p:cNvPr id="18" name="圓角矩形 17"/>
          <p:cNvSpPr/>
          <p:nvPr/>
        </p:nvSpPr>
        <p:spPr>
          <a:xfrm>
            <a:off x="5652120" y="1628800"/>
            <a:ext cx="936104" cy="446449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TW" altLang="en-US" sz="2400" dirty="0">
                <a:solidFill>
                  <a:schemeClr val="tx1"/>
                </a:solidFill>
                <a:latin typeface="+mj-ea"/>
                <a:ea typeface="+mj-ea"/>
              </a:rPr>
              <a:t>互動介面</a:t>
            </a:r>
          </a:p>
        </p:txBody>
      </p:sp>
      <p:sp>
        <p:nvSpPr>
          <p:cNvPr id="19" name="圓角矩形 18"/>
          <p:cNvSpPr/>
          <p:nvPr/>
        </p:nvSpPr>
        <p:spPr>
          <a:xfrm>
            <a:off x="7020272" y="1628800"/>
            <a:ext cx="1224136" cy="446449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TW" altLang="en-US" sz="2400" dirty="0" smtClean="0">
                <a:solidFill>
                  <a:schemeClr val="tx1"/>
                </a:solidFill>
                <a:latin typeface="+mj-ea"/>
                <a:ea typeface="+mj-ea"/>
              </a:rPr>
              <a:t>互動</a:t>
            </a:r>
            <a:endParaRPr lang="en-US" altLang="zh-TW" sz="2400" dirty="0" smtClean="0">
              <a:solidFill>
                <a:schemeClr val="tx1"/>
              </a:solidFill>
              <a:latin typeface="+mj-ea"/>
              <a:ea typeface="+mj-ea"/>
            </a:endParaRPr>
          </a:p>
          <a:p>
            <a:pPr algn="ctr"/>
            <a:r>
              <a:rPr lang="zh-TW" altLang="en-US" sz="2400" dirty="0" smtClean="0">
                <a:solidFill>
                  <a:schemeClr val="tx1"/>
                </a:solidFill>
                <a:latin typeface="+mj-ea"/>
                <a:ea typeface="+mj-ea"/>
              </a:rPr>
              <a:t>動作</a:t>
            </a:r>
            <a:endParaRPr lang="zh-TW" altLang="en-US" sz="2400" dirty="0">
              <a:solidFill>
                <a:schemeClr val="tx1"/>
              </a:solidFill>
              <a:latin typeface="+mj-ea"/>
              <a:ea typeface="+mj-ea"/>
            </a:endParaRPr>
          </a:p>
        </p:txBody>
      </p:sp>
      <p:sp>
        <p:nvSpPr>
          <p:cNvPr id="20" name="圓角矩形 19"/>
          <p:cNvSpPr/>
          <p:nvPr/>
        </p:nvSpPr>
        <p:spPr>
          <a:xfrm>
            <a:off x="4319972" y="3356992"/>
            <a:ext cx="864096" cy="648072"/>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mj-ea"/>
                <a:ea typeface="+mj-ea"/>
              </a:rPr>
              <a:t>刺激輸入</a:t>
            </a:r>
            <a:endParaRPr lang="zh-TW" altLang="en-US" dirty="0">
              <a:latin typeface="+mj-ea"/>
              <a:ea typeface="+mj-ea"/>
            </a:endParaRPr>
          </a:p>
        </p:txBody>
      </p:sp>
      <p:sp>
        <p:nvSpPr>
          <p:cNvPr id="21" name="圓角矩形 20"/>
          <p:cNvSpPr/>
          <p:nvPr/>
        </p:nvSpPr>
        <p:spPr>
          <a:xfrm>
            <a:off x="5688124" y="2708920"/>
            <a:ext cx="864096" cy="363736"/>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mj-ea"/>
                <a:ea typeface="+mj-ea"/>
              </a:rPr>
              <a:t>APP</a:t>
            </a:r>
            <a:endParaRPr lang="zh-TW" altLang="en-US" dirty="0">
              <a:latin typeface="+mj-ea"/>
              <a:ea typeface="+mj-ea"/>
            </a:endParaRPr>
          </a:p>
        </p:txBody>
      </p:sp>
      <p:sp>
        <p:nvSpPr>
          <p:cNvPr id="22" name="圓角矩形 21"/>
          <p:cNvSpPr/>
          <p:nvPr/>
        </p:nvSpPr>
        <p:spPr>
          <a:xfrm>
            <a:off x="5688124" y="3356992"/>
            <a:ext cx="864096" cy="648072"/>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mj-ea"/>
                <a:ea typeface="+mj-ea"/>
              </a:rPr>
              <a:t>語音系統</a:t>
            </a:r>
          </a:p>
        </p:txBody>
      </p:sp>
      <p:sp>
        <p:nvSpPr>
          <p:cNvPr id="23" name="圓角矩形 22"/>
          <p:cNvSpPr/>
          <p:nvPr/>
        </p:nvSpPr>
        <p:spPr>
          <a:xfrm>
            <a:off x="5688992" y="4077072"/>
            <a:ext cx="864096" cy="363736"/>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mj-ea"/>
                <a:ea typeface="+mj-ea"/>
              </a:rPr>
              <a:t>搜尋</a:t>
            </a:r>
          </a:p>
        </p:txBody>
      </p:sp>
      <p:sp>
        <p:nvSpPr>
          <p:cNvPr id="24" name="圓角矩形 23"/>
          <p:cNvSpPr/>
          <p:nvPr/>
        </p:nvSpPr>
        <p:spPr>
          <a:xfrm>
            <a:off x="5688124" y="4599130"/>
            <a:ext cx="864096" cy="324036"/>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mj-ea"/>
                <a:ea typeface="+mj-ea"/>
              </a:rPr>
              <a:t>簡訊</a:t>
            </a:r>
          </a:p>
        </p:txBody>
      </p:sp>
      <p:sp>
        <p:nvSpPr>
          <p:cNvPr id="25" name="圓角矩形 24"/>
          <p:cNvSpPr/>
          <p:nvPr/>
        </p:nvSpPr>
        <p:spPr>
          <a:xfrm>
            <a:off x="5688992" y="5052144"/>
            <a:ext cx="864096" cy="648072"/>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mj-ea"/>
                <a:ea typeface="+mj-ea"/>
              </a:rPr>
              <a:t>QR</a:t>
            </a:r>
            <a:r>
              <a:rPr lang="zh-TW" altLang="en-US" dirty="0" smtClean="0">
                <a:latin typeface="+mj-ea"/>
                <a:ea typeface="+mj-ea"/>
              </a:rPr>
              <a:t> </a:t>
            </a:r>
            <a:r>
              <a:rPr lang="en-US" altLang="zh-TW" dirty="0" smtClean="0">
                <a:latin typeface="+mj-ea"/>
                <a:ea typeface="+mj-ea"/>
              </a:rPr>
              <a:t>code</a:t>
            </a:r>
            <a:endParaRPr lang="zh-TW" altLang="en-US" dirty="0">
              <a:latin typeface="+mj-ea"/>
              <a:ea typeface="+mj-ea"/>
            </a:endParaRPr>
          </a:p>
        </p:txBody>
      </p:sp>
      <p:sp>
        <p:nvSpPr>
          <p:cNvPr id="26" name="圓角矩形 25"/>
          <p:cNvSpPr/>
          <p:nvPr/>
        </p:nvSpPr>
        <p:spPr>
          <a:xfrm>
            <a:off x="7056276" y="2492896"/>
            <a:ext cx="1116124" cy="324036"/>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latin typeface="+mj-ea"/>
                <a:ea typeface="+mj-ea"/>
              </a:rPr>
              <a:t>動作</a:t>
            </a:r>
            <a:r>
              <a:rPr lang="en-US" altLang="zh-TW" sz="1600" dirty="0" smtClean="0">
                <a:latin typeface="+mj-ea"/>
                <a:ea typeface="+mj-ea"/>
              </a:rPr>
              <a:t>/</a:t>
            </a:r>
            <a:r>
              <a:rPr lang="zh-TW" altLang="en-US" sz="1600" dirty="0">
                <a:latin typeface="+mj-ea"/>
                <a:ea typeface="+mj-ea"/>
              </a:rPr>
              <a:t>觸碰</a:t>
            </a:r>
          </a:p>
        </p:txBody>
      </p:sp>
      <p:sp>
        <p:nvSpPr>
          <p:cNvPr id="27" name="圓角矩形 26"/>
          <p:cNvSpPr/>
          <p:nvPr/>
        </p:nvSpPr>
        <p:spPr>
          <a:xfrm>
            <a:off x="7056276" y="2910638"/>
            <a:ext cx="1116124" cy="324036"/>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atin typeface="+mj-ea"/>
                <a:ea typeface="+mj-ea"/>
              </a:rPr>
              <a:t>錄音</a:t>
            </a:r>
            <a:r>
              <a:rPr lang="en-US" altLang="zh-TW" sz="1600" dirty="0" smtClean="0">
                <a:latin typeface="+mj-ea"/>
                <a:ea typeface="+mj-ea"/>
              </a:rPr>
              <a:t>/</a:t>
            </a:r>
            <a:r>
              <a:rPr lang="zh-TW" altLang="en-US" sz="1600" dirty="0">
                <a:latin typeface="+mj-ea"/>
                <a:ea typeface="+mj-ea"/>
              </a:rPr>
              <a:t>錄影</a:t>
            </a:r>
          </a:p>
        </p:txBody>
      </p:sp>
      <p:sp>
        <p:nvSpPr>
          <p:cNvPr id="28" name="圓角矩形 27"/>
          <p:cNvSpPr/>
          <p:nvPr/>
        </p:nvSpPr>
        <p:spPr>
          <a:xfrm>
            <a:off x="7056276" y="3501008"/>
            <a:ext cx="1116124" cy="363736"/>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mj-ea"/>
                <a:ea typeface="+mj-ea"/>
              </a:rPr>
              <a:t>按鍵</a:t>
            </a:r>
            <a:endParaRPr lang="en-US" altLang="zh-TW" dirty="0" smtClean="0">
              <a:latin typeface="+mj-ea"/>
              <a:ea typeface="+mj-ea"/>
            </a:endParaRPr>
          </a:p>
        </p:txBody>
      </p:sp>
      <p:sp>
        <p:nvSpPr>
          <p:cNvPr id="29" name="圓角矩形 28"/>
          <p:cNvSpPr/>
          <p:nvPr/>
        </p:nvSpPr>
        <p:spPr>
          <a:xfrm>
            <a:off x="7056276" y="4077072"/>
            <a:ext cx="1116124" cy="363736"/>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latin typeface="+mj-ea"/>
                <a:ea typeface="+mj-ea"/>
              </a:rPr>
              <a:t>輸入關鍵字</a:t>
            </a:r>
            <a:endParaRPr lang="zh-TW" altLang="en-US" sz="1400" dirty="0">
              <a:latin typeface="+mj-ea"/>
              <a:ea typeface="+mj-ea"/>
            </a:endParaRPr>
          </a:p>
        </p:txBody>
      </p:sp>
      <p:sp>
        <p:nvSpPr>
          <p:cNvPr id="30" name="圓角矩形 29"/>
          <p:cNvSpPr/>
          <p:nvPr/>
        </p:nvSpPr>
        <p:spPr>
          <a:xfrm>
            <a:off x="7056276" y="4599130"/>
            <a:ext cx="1116124" cy="324036"/>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latin typeface="+mj-ea"/>
                <a:ea typeface="+mj-ea"/>
              </a:rPr>
              <a:t>回覆簡訊</a:t>
            </a:r>
          </a:p>
        </p:txBody>
      </p:sp>
      <p:sp>
        <p:nvSpPr>
          <p:cNvPr id="31" name="圓角矩形 30"/>
          <p:cNvSpPr/>
          <p:nvPr/>
        </p:nvSpPr>
        <p:spPr>
          <a:xfrm>
            <a:off x="7074278" y="5191348"/>
            <a:ext cx="1116124" cy="363736"/>
          </a:xfrm>
          <a:prstGeom prst="roundRect">
            <a:avLst/>
          </a:prstGeom>
          <a:solidFill>
            <a:schemeClr val="tx2">
              <a:lumMod val="75000"/>
            </a:scheme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mj-ea"/>
                <a:ea typeface="+mj-ea"/>
              </a:rPr>
              <a:t>掃描</a:t>
            </a:r>
            <a:endParaRPr lang="en-US" altLang="zh-TW" dirty="0" smtClean="0">
              <a:latin typeface="+mj-ea"/>
              <a:ea typeface="+mj-ea"/>
            </a:endParaRPr>
          </a:p>
        </p:txBody>
      </p:sp>
      <p:cxnSp>
        <p:nvCxnSpPr>
          <p:cNvPr id="33" name="直線接點 32"/>
          <p:cNvCxnSpPr>
            <a:stCxn id="20" idx="3"/>
            <a:endCxn id="21" idx="1"/>
          </p:cNvCxnSpPr>
          <p:nvPr/>
        </p:nvCxnSpPr>
        <p:spPr>
          <a:xfrm flipV="1">
            <a:off x="5184068" y="2890788"/>
            <a:ext cx="504056" cy="79024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a:stCxn id="20" idx="3"/>
            <a:endCxn id="22" idx="1"/>
          </p:cNvCxnSpPr>
          <p:nvPr/>
        </p:nvCxnSpPr>
        <p:spPr>
          <a:xfrm>
            <a:off x="5184068" y="3681028"/>
            <a:ext cx="50405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a:stCxn id="20" idx="3"/>
            <a:endCxn id="23" idx="1"/>
          </p:cNvCxnSpPr>
          <p:nvPr/>
        </p:nvCxnSpPr>
        <p:spPr>
          <a:xfrm>
            <a:off x="5184068" y="3681028"/>
            <a:ext cx="504924" cy="5779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a:endCxn id="24" idx="1"/>
          </p:cNvCxnSpPr>
          <p:nvPr/>
        </p:nvCxnSpPr>
        <p:spPr>
          <a:xfrm>
            <a:off x="5184068" y="3695700"/>
            <a:ext cx="504056" cy="106544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stCxn id="20" idx="3"/>
            <a:endCxn id="25" idx="1"/>
          </p:cNvCxnSpPr>
          <p:nvPr/>
        </p:nvCxnSpPr>
        <p:spPr>
          <a:xfrm>
            <a:off x="5184068" y="3681028"/>
            <a:ext cx="504924" cy="169515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stCxn id="21" idx="3"/>
            <a:endCxn id="26" idx="1"/>
          </p:cNvCxnSpPr>
          <p:nvPr/>
        </p:nvCxnSpPr>
        <p:spPr>
          <a:xfrm flipV="1">
            <a:off x="6552220" y="2654914"/>
            <a:ext cx="504056" cy="23587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a:stCxn id="27" idx="1"/>
            <a:endCxn id="21" idx="3"/>
          </p:cNvCxnSpPr>
          <p:nvPr/>
        </p:nvCxnSpPr>
        <p:spPr>
          <a:xfrm flipH="1" flipV="1">
            <a:off x="6552220" y="2890788"/>
            <a:ext cx="504056" cy="18186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a:stCxn id="22" idx="3"/>
            <a:endCxn id="28" idx="1"/>
          </p:cNvCxnSpPr>
          <p:nvPr/>
        </p:nvCxnSpPr>
        <p:spPr>
          <a:xfrm>
            <a:off x="6552220" y="3681028"/>
            <a:ext cx="504056" cy="184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a:stCxn id="23" idx="3"/>
            <a:endCxn id="29" idx="1"/>
          </p:cNvCxnSpPr>
          <p:nvPr/>
        </p:nvCxnSpPr>
        <p:spPr>
          <a:xfrm>
            <a:off x="6553088" y="4258940"/>
            <a:ext cx="50318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a:stCxn id="24" idx="3"/>
            <a:endCxn id="30" idx="1"/>
          </p:cNvCxnSpPr>
          <p:nvPr/>
        </p:nvCxnSpPr>
        <p:spPr>
          <a:xfrm>
            <a:off x="6552220" y="4761148"/>
            <a:ext cx="50405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25" idx="3"/>
            <a:endCxn id="31" idx="1"/>
          </p:cNvCxnSpPr>
          <p:nvPr/>
        </p:nvCxnSpPr>
        <p:spPr>
          <a:xfrm flipV="1">
            <a:off x="6553088" y="5373216"/>
            <a:ext cx="521190" cy="296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5957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行動行銷新</a:t>
            </a:r>
            <a:r>
              <a:rPr lang="zh-TW" altLang="en-US" dirty="0" smtClean="0"/>
              <a:t>趨勢 </a:t>
            </a:r>
            <a:r>
              <a:rPr lang="en-US" altLang="zh-TW" dirty="0" smtClean="0"/>
              <a:t>(5/7</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83</a:t>
            </a:fld>
            <a:endParaRPr lang="zh-TW" altLang="en-US"/>
          </a:p>
        </p:txBody>
      </p:sp>
      <p:sp>
        <p:nvSpPr>
          <p:cNvPr id="4" name="內容版面配置區 3"/>
          <p:cNvSpPr>
            <a:spLocks noGrp="1"/>
          </p:cNvSpPr>
          <p:nvPr>
            <p:ph sz="quarter" idx="1"/>
          </p:nvPr>
        </p:nvSpPr>
        <p:spPr/>
        <p:txBody>
          <a:bodyPr/>
          <a:lstStyle/>
          <a:p>
            <a:r>
              <a:rPr lang="zh-TW" altLang="en-US" dirty="0" smtClean="0"/>
              <a:t>三、</a:t>
            </a:r>
            <a:r>
              <a:rPr lang="en-US" altLang="zh-TW" dirty="0" smtClean="0"/>
              <a:t>3</a:t>
            </a:r>
            <a:r>
              <a:rPr lang="zh-TW" altLang="en-US" dirty="0"/>
              <a:t>公里</a:t>
            </a:r>
            <a:r>
              <a:rPr lang="zh-TW" altLang="en-US" dirty="0" smtClean="0"/>
              <a:t>內行銷</a:t>
            </a:r>
            <a:r>
              <a:rPr lang="zh-TW" altLang="en-US" dirty="0"/>
              <a:t>：行動廣告幫您定位客戶</a:t>
            </a:r>
            <a:r>
              <a:rPr lang="zh-TW" altLang="en-US" dirty="0" smtClean="0"/>
              <a:t>所在</a:t>
            </a:r>
            <a:endParaRPr lang="en-US" altLang="zh-TW" dirty="0" smtClean="0"/>
          </a:p>
          <a:p>
            <a:pPr lvl="1"/>
            <a:r>
              <a:rPr lang="zh-TW" altLang="en-US" dirty="0"/>
              <a:t>在數位與行動世代之下的消費者不再只是被動的接收廣告訊息，有時往往更主動搜尋自己有興趣的主題商品，加上行動廣告的形式與種類多元，包括文字型簡訊、答鈴廣告、橫幅廣告、</a:t>
            </a:r>
            <a:r>
              <a:rPr lang="en-US" altLang="zh-TW" dirty="0"/>
              <a:t>…</a:t>
            </a:r>
            <a:r>
              <a:rPr lang="zh-TW" altLang="en-US" dirty="0"/>
              <a:t>等，隨著技術多元應用而有各種不同的廣告呈現效果，廣告主必需針對不同消費者的特性，以及行動媒體裝置的特點，設計不同的廣告類型來突顯產品或服務的特點，藉以吸引消費者的目光</a:t>
            </a:r>
            <a:r>
              <a:rPr lang="zh-TW" altLang="en-US" dirty="0" smtClean="0"/>
              <a:t>。</a:t>
            </a:r>
            <a:endParaRPr lang="en-US" altLang="zh-TW" dirty="0" smtClean="0"/>
          </a:p>
          <a:p>
            <a:pPr lvl="1"/>
            <a:r>
              <a:rPr lang="zh-TW" altLang="en-US" dirty="0"/>
              <a:t>根據</a:t>
            </a:r>
            <a:r>
              <a:rPr lang="en-US" altLang="zh-TW" dirty="0" err="1"/>
              <a:t>Vpon</a:t>
            </a:r>
            <a:r>
              <a:rPr lang="zh-TW" altLang="en-US" dirty="0"/>
              <a:t>的數據分析結果顯示，行動廣告點擊率以距離店家</a:t>
            </a:r>
            <a:r>
              <a:rPr lang="en-US" altLang="zh-TW" dirty="0"/>
              <a:t>3</a:t>
            </a:r>
            <a:r>
              <a:rPr lang="zh-TW" altLang="en-US" dirty="0"/>
              <a:t>公里內的點擊率最高，從過去經驗最高可達</a:t>
            </a:r>
            <a:r>
              <a:rPr lang="en-US" altLang="zh-TW" dirty="0"/>
              <a:t>43.5%</a:t>
            </a:r>
            <a:r>
              <a:rPr lang="zh-TW" altLang="en-US" dirty="0"/>
              <a:t>；而消費者距離店家</a:t>
            </a:r>
            <a:r>
              <a:rPr lang="en-US" altLang="zh-TW" dirty="0"/>
              <a:t>3</a:t>
            </a:r>
            <a:r>
              <a:rPr lang="zh-TW" altLang="en-US" dirty="0"/>
              <a:t>公里以外，行動廣告的點擊率就下降到</a:t>
            </a:r>
            <a:r>
              <a:rPr lang="en-US" altLang="zh-TW" dirty="0"/>
              <a:t>34.8%</a:t>
            </a:r>
            <a:r>
              <a:rPr lang="zh-TW" altLang="en-US" dirty="0"/>
              <a:t>。由此來看，行動廣告的發送與智慧型手機使用者的位置有高度相關，在適當的時間、地點投放將能增加廣告的接受度與點擊率。</a:t>
            </a:r>
          </a:p>
        </p:txBody>
      </p:sp>
    </p:spTree>
    <p:extLst>
      <p:ext uri="{BB962C8B-B14F-4D97-AF65-F5344CB8AC3E}">
        <p14:creationId xmlns:p14="http://schemas.microsoft.com/office/powerpoint/2010/main" val="39017469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行動行銷新</a:t>
            </a:r>
            <a:r>
              <a:rPr lang="zh-TW" altLang="en-US" dirty="0" smtClean="0"/>
              <a:t>趨勢 </a:t>
            </a:r>
            <a:r>
              <a:rPr lang="en-US" altLang="zh-TW" dirty="0" smtClean="0"/>
              <a:t>(6/7</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84</a:t>
            </a:fld>
            <a:endParaRPr lang="zh-TW" altLang="en-US"/>
          </a:p>
        </p:txBody>
      </p:sp>
      <p:sp>
        <p:nvSpPr>
          <p:cNvPr id="6" name="文字方塊 5"/>
          <p:cNvSpPr txBox="1"/>
          <p:nvPr/>
        </p:nvSpPr>
        <p:spPr>
          <a:xfrm>
            <a:off x="1403648" y="6237312"/>
            <a:ext cx="6955750" cy="461665"/>
          </a:xfrm>
          <a:prstGeom prst="rect">
            <a:avLst/>
          </a:prstGeom>
          <a:noFill/>
        </p:spPr>
        <p:txBody>
          <a:bodyPr wrap="none" rtlCol="0">
            <a:spAutoFit/>
          </a:bodyPr>
          <a:lstStyle/>
          <a:p>
            <a:r>
              <a:rPr lang="zh-TW" altLang="en-US" sz="2400" dirty="0"/>
              <a:t>消費者的行動廣告點擊率與店家位置距離之關聯性</a:t>
            </a:r>
          </a:p>
        </p:txBody>
      </p:sp>
      <p:sp>
        <p:nvSpPr>
          <p:cNvPr id="4" name="內容版面配置區 3"/>
          <p:cNvSpPr>
            <a:spLocks noGrp="1"/>
          </p:cNvSpPr>
          <p:nvPr>
            <p:ph sz="quarter" idx="1"/>
          </p:nvPr>
        </p:nvSpPr>
        <p:spPr>
          <a:xfrm>
            <a:off x="248032" y="1593856"/>
            <a:ext cx="8503920" cy="4572000"/>
          </a:xfrm>
        </p:spPr>
        <p:txBody>
          <a:bodyPr>
            <a:normAutofit/>
          </a:bodyPr>
          <a:lstStyle/>
          <a:p>
            <a:pPr>
              <a:buBlip>
                <a:blip r:embed="rId2"/>
              </a:buBlip>
            </a:pPr>
            <a:r>
              <a:rPr lang="zh-TW" altLang="en-US" sz="2000" dirty="0" smtClean="0">
                <a:latin typeface="+mj-ea"/>
                <a:ea typeface="+mj-ea"/>
              </a:rPr>
              <a:t>位於店點</a:t>
            </a:r>
            <a:r>
              <a:rPr lang="en-US" altLang="zh-TW" sz="2000" dirty="0" smtClean="0">
                <a:latin typeface="+mj-ea"/>
                <a:ea typeface="+mj-ea"/>
              </a:rPr>
              <a:t>3</a:t>
            </a:r>
            <a:r>
              <a:rPr lang="zh-TW" altLang="en-US" sz="2000" dirty="0" smtClean="0">
                <a:latin typeface="+mj-ea"/>
                <a:ea typeface="+mj-ea"/>
              </a:rPr>
              <a:t>公里內點擊廣告的用戶比例最高，達</a:t>
            </a:r>
            <a:r>
              <a:rPr lang="en-US" altLang="zh-TW" sz="2400" b="1" dirty="0" smtClean="0">
                <a:solidFill>
                  <a:srgbClr val="FF0000"/>
                </a:solidFill>
                <a:latin typeface="+mj-ea"/>
                <a:ea typeface="+mj-ea"/>
              </a:rPr>
              <a:t>43.5%</a:t>
            </a:r>
            <a:r>
              <a:rPr lang="zh-TW" altLang="en-US" sz="2000" dirty="0" smtClean="0">
                <a:latin typeface="+mj-ea"/>
                <a:ea typeface="+mj-ea"/>
              </a:rPr>
              <a:t>。</a:t>
            </a:r>
            <a:endParaRPr lang="zh-TW" altLang="en-US" sz="2000" dirty="0">
              <a:latin typeface="+mj-ea"/>
              <a:ea typeface="+mj-ea"/>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24" y="2492896"/>
            <a:ext cx="3292125" cy="2773921"/>
          </a:xfrm>
          <a:prstGeom prst="rect">
            <a:avLst/>
          </a:prstGeom>
        </p:spPr>
      </p:pic>
      <p:graphicFrame>
        <p:nvGraphicFramePr>
          <p:cNvPr id="21" name="圖表 20"/>
          <p:cNvGraphicFramePr/>
          <p:nvPr>
            <p:extLst>
              <p:ext uri="{D42A27DB-BD31-4B8C-83A1-F6EECF244321}">
                <p14:modId xmlns:p14="http://schemas.microsoft.com/office/powerpoint/2010/main" val="2942203984"/>
              </p:ext>
            </p:extLst>
          </p:nvPr>
        </p:nvGraphicFramePr>
        <p:xfrm>
          <a:off x="3563888" y="198884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文字方塊 21"/>
          <p:cNvSpPr txBox="1"/>
          <p:nvPr/>
        </p:nvSpPr>
        <p:spPr>
          <a:xfrm>
            <a:off x="6012160" y="3573363"/>
            <a:ext cx="1107996" cy="923330"/>
          </a:xfrm>
          <a:prstGeom prst="rect">
            <a:avLst/>
          </a:prstGeom>
          <a:noFill/>
        </p:spPr>
        <p:txBody>
          <a:bodyPr wrap="none" rtlCol="0">
            <a:spAutoFit/>
          </a:bodyPr>
          <a:lstStyle/>
          <a:p>
            <a:pPr algn="ctr"/>
            <a:r>
              <a:rPr lang="zh-TW" altLang="en-US" b="1" dirty="0">
                <a:latin typeface="+mj-ea"/>
                <a:ea typeface="+mj-ea"/>
              </a:rPr>
              <a:t>點</a:t>
            </a:r>
            <a:r>
              <a:rPr lang="zh-TW" altLang="en-US" b="1" dirty="0" smtClean="0">
                <a:latin typeface="+mj-ea"/>
                <a:ea typeface="+mj-ea"/>
              </a:rPr>
              <a:t>擊位置</a:t>
            </a:r>
            <a:endParaRPr lang="en-US" altLang="zh-TW" b="1" dirty="0" smtClean="0">
              <a:latin typeface="+mj-ea"/>
              <a:ea typeface="+mj-ea"/>
            </a:endParaRPr>
          </a:p>
          <a:p>
            <a:pPr algn="ctr"/>
            <a:r>
              <a:rPr lang="zh-TW" altLang="en-US" b="1" dirty="0" smtClean="0">
                <a:latin typeface="+mj-ea"/>
                <a:ea typeface="+mj-ea"/>
              </a:rPr>
              <a:t>與</a:t>
            </a:r>
            <a:endParaRPr lang="en-US" altLang="zh-TW" b="1" dirty="0" smtClean="0">
              <a:latin typeface="+mj-ea"/>
              <a:ea typeface="+mj-ea"/>
            </a:endParaRPr>
          </a:p>
          <a:p>
            <a:pPr algn="ctr"/>
            <a:r>
              <a:rPr lang="zh-TW" altLang="en-US" b="1" dirty="0">
                <a:latin typeface="+mj-ea"/>
                <a:ea typeface="+mj-ea"/>
              </a:rPr>
              <a:t>店點距離</a:t>
            </a:r>
          </a:p>
        </p:txBody>
      </p:sp>
      <p:sp>
        <p:nvSpPr>
          <p:cNvPr id="23" name="文字方塊 22"/>
          <p:cNvSpPr txBox="1"/>
          <p:nvPr/>
        </p:nvSpPr>
        <p:spPr>
          <a:xfrm>
            <a:off x="6876256" y="2492896"/>
            <a:ext cx="1338828" cy="646331"/>
          </a:xfrm>
          <a:prstGeom prst="rect">
            <a:avLst/>
          </a:prstGeom>
          <a:noFill/>
        </p:spPr>
        <p:txBody>
          <a:bodyPr wrap="none" rtlCol="0">
            <a:spAutoFit/>
          </a:bodyPr>
          <a:lstStyle/>
          <a:p>
            <a:r>
              <a:rPr lang="zh-TW" altLang="en-US" b="1" dirty="0" smtClean="0">
                <a:latin typeface="+mj-ea"/>
                <a:ea typeface="+mj-ea"/>
              </a:rPr>
              <a:t>無位置資訊</a:t>
            </a:r>
            <a:endParaRPr lang="en-US" altLang="zh-TW" b="1" dirty="0" smtClean="0">
              <a:latin typeface="+mj-ea"/>
              <a:ea typeface="+mj-ea"/>
            </a:endParaRPr>
          </a:p>
          <a:p>
            <a:r>
              <a:rPr lang="en-US" altLang="zh-TW" b="1" dirty="0" smtClean="0">
                <a:latin typeface="+mj-ea"/>
                <a:ea typeface="+mj-ea"/>
              </a:rPr>
              <a:t>21.7%</a:t>
            </a:r>
            <a:endParaRPr lang="zh-TW" altLang="en-US" b="1" dirty="0">
              <a:latin typeface="+mj-ea"/>
              <a:ea typeface="+mj-ea"/>
            </a:endParaRPr>
          </a:p>
        </p:txBody>
      </p:sp>
      <p:sp>
        <p:nvSpPr>
          <p:cNvPr id="24" name="文字方塊 23"/>
          <p:cNvSpPr txBox="1"/>
          <p:nvPr/>
        </p:nvSpPr>
        <p:spPr>
          <a:xfrm>
            <a:off x="6984340" y="4943651"/>
            <a:ext cx="1021433" cy="646331"/>
          </a:xfrm>
          <a:prstGeom prst="rect">
            <a:avLst/>
          </a:prstGeom>
          <a:noFill/>
        </p:spPr>
        <p:txBody>
          <a:bodyPr wrap="none" rtlCol="0">
            <a:spAutoFit/>
          </a:bodyPr>
          <a:lstStyle/>
          <a:p>
            <a:r>
              <a:rPr lang="en-US" altLang="zh-TW" b="1" dirty="0" smtClean="0">
                <a:latin typeface="+mj-ea"/>
                <a:ea typeface="+mj-ea"/>
              </a:rPr>
              <a:t>3</a:t>
            </a:r>
            <a:r>
              <a:rPr lang="zh-TW" altLang="en-US" b="1" dirty="0" smtClean="0">
                <a:latin typeface="+mj-ea"/>
                <a:ea typeface="+mj-ea"/>
              </a:rPr>
              <a:t>公里內</a:t>
            </a:r>
            <a:endParaRPr lang="en-US" altLang="zh-TW" b="1" dirty="0" smtClean="0">
              <a:latin typeface="+mj-ea"/>
              <a:ea typeface="+mj-ea"/>
            </a:endParaRPr>
          </a:p>
          <a:p>
            <a:r>
              <a:rPr lang="en-US" altLang="zh-TW" b="1" dirty="0" smtClean="0">
                <a:latin typeface="+mj-ea"/>
                <a:ea typeface="+mj-ea"/>
              </a:rPr>
              <a:t>43.5%</a:t>
            </a:r>
            <a:endParaRPr lang="zh-TW" altLang="en-US" b="1" dirty="0">
              <a:latin typeface="+mj-ea"/>
              <a:ea typeface="+mj-ea"/>
            </a:endParaRPr>
          </a:p>
        </p:txBody>
      </p:sp>
      <p:sp>
        <p:nvSpPr>
          <p:cNvPr id="25" name="文字方塊 24"/>
          <p:cNvSpPr txBox="1"/>
          <p:nvPr/>
        </p:nvSpPr>
        <p:spPr>
          <a:xfrm>
            <a:off x="4881523" y="2867218"/>
            <a:ext cx="1021433" cy="646331"/>
          </a:xfrm>
          <a:prstGeom prst="rect">
            <a:avLst/>
          </a:prstGeom>
          <a:noFill/>
        </p:spPr>
        <p:txBody>
          <a:bodyPr wrap="none" rtlCol="0">
            <a:spAutoFit/>
          </a:bodyPr>
          <a:lstStyle/>
          <a:p>
            <a:r>
              <a:rPr lang="en-US" altLang="zh-TW" b="1" dirty="0" smtClean="0">
                <a:latin typeface="+mj-ea"/>
                <a:ea typeface="+mj-ea"/>
              </a:rPr>
              <a:t>3</a:t>
            </a:r>
            <a:r>
              <a:rPr lang="zh-TW" altLang="en-US" b="1" dirty="0" smtClean="0">
                <a:latin typeface="+mj-ea"/>
                <a:ea typeface="+mj-ea"/>
              </a:rPr>
              <a:t>公里外</a:t>
            </a:r>
            <a:endParaRPr lang="en-US" altLang="zh-TW" b="1" dirty="0" smtClean="0">
              <a:latin typeface="+mj-ea"/>
              <a:ea typeface="+mj-ea"/>
            </a:endParaRPr>
          </a:p>
          <a:p>
            <a:r>
              <a:rPr lang="en-US" altLang="zh-TW" b="1" dirty="0" smtClean="0">
                <a:latin typeface="+mj-ea"/>
                <a:ea typeface="+mj-ea"/>
              </a:rPr>
              <a:t>34.8%</a:t>
            </a:r>
            <a:endParaRPr lang="zh-TW" altLang="en-US" b="1" dirty="0">
              <a:latin typeface="+mj-ea"/>
              <a:ea typeface="+mj-ea"/>
            </a:endParaRPr>
          </a:p>
        </p:txBody>
      </p:sp>
    </p:spTree>
    <p:extLst>
      <p:ext uri="{BB962C8B-B14F-4D97-AF65-F5344CB8AC3E}">
        <p14:creationId xmlns:p14="http://schemas.microsoft.com/office/powerpoint/2010/main" val="2780832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行動行銷新</a:t>
            </a:r>
            <a:r>
              <a:rPr lang="zh-TW" altLang="en-US" dirty="0" smtClean="0"/>
              <a:t>趨勢 </a:t>
            </a:r>
            <a:r>
              <a:rPr lang="en-US" altLang="zh-TW" dirty="0" smtClean="0"/>
              <a:t>(7/7</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85</a:t>
            </a:fld>
            <a:endParaRPr lang="zh-TW" altLang="en-US"/>
          </a:p>
        </p:txBody>
      </p:sp>
      <p:sp>
        <p:nvSpPr>
          <p:cNvPr id="4" name="內容版面配置區 3"/>
          <p:cNvSpPr>
            <a:spLocks noGrp="1"/>
          </p:cNvSpPr>
          <p:nvPr>
            <p:ph sz="quarter" idx="1"/>
          </p:nvPr>
        </p:nvSpPr>
        <p:spPr/>
        <p:txBody>
          <a:bodyPr>
            <a:normAutofit lnSpcReduction="10000"/>
          </a:bodyPr>
          <a:lstStyle/>
          <a:p>
            <a:r>
              <a:rPr lang="zh-TW" altLang="en-US" dirty="0"/>
              <a:t>行動廣告除了更能精準行銷外，其高平均點閱率也是令廣告主對行動廣告的滿意度比網路廣告更高</a:t>
            </a:r>
            <a:r>
              <a:rPr lang="zh-TW" altLang="en-US" dirty="0" smtClean="0"/>
              <a:t>。</a:t>
            </a:r>
            <a:endParaRPr lang="en-US" altLang="zh-TW" dirty="0" smtClean="0"/>
          </a:p>
          <a:p>
            <a:r>
              <a:rPr lang="zh-TW" altLang="en-US" dirty="0" smtClean="0"/>
              <a:t>隨著</a:t>
            </a:r>
            <a:r>
              <a:rPr lang="zh-TW" altLang="en-US" dirty="0"/>
              <a:t>消費者持有智慧型手機達到一定數量且每天與之深度接觸時，智慧型手機就成為一個可接觸到消費者的重要媒介，也就形成了一個新的行動裝置媒體</a:t>
            </a:r>
            <a:r>
              <a:rPr lang="zh-TW" altLang="en-US" dirty="0" smtClean="0"/>
              <a:t>。</a:t>
            </a:r>
            <a:endParaRPr lang="en-US" altLang="zh-TW" dirty="0" smtClean="0"/>
          </a:p>
          <a:p>
            <a:r>
              <a:rPr lang="zh-TW" altLang="en-US" dirty="0" smtClean="0"/>
              <a:t>以</a:t>
            </a:r>
            <a:r>
              <a:rPr lang="zh-TW" altLang="en-US" dirty="0"/>
              <a:t>目前的行動服務與內容市場來看，已逐漸進入穩定成長期，預期五年將達到成熟期，台灣業者需從行動（</a:t>
            </a:r>
            <a:r>
              <a:rPr lang="en-US" altLang="zh-TW" dirty="0"/>
              <a:t>mobile</a:t>
            </a:r>
            <a:r>
              <a:rPr lang="zh-TW" altLang="en-US" dirty="0"/>
              <a:t>）的本質思考核心價值的策略邏輯</a:t>
            </a:r>
            <a:r>
              <a:rPr lang="zh-TW" altLang="en-US" dirty="0" smtClean="0"/>
              <a:t>，業者</a:t>
            </a:r>
            <a:r>
              <a:rPr lang="zh-TW" altLang="en-US" dirty="0"/>
              <a:t>可採內容「一源多用」模式作為發展策略，並將傳統媒體與行動媒體相互結合運用，提供真正符合消費者需求的服務與資訊。</a:t>
            </a:r>
          </a:p>
        </p:txBody>
      </p:sp>
    </p:spTree>
    <p:extLst>
      <p:ext uri="{BB962C8B-B14F-4D97-AF65-F5344CB8AC3E}">
        <p14:creationId xmlns:p14="http://schemas.microsoft.com/office/powerpoint/2010/main" val="25427825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86</a:t>
            </a:fld>
            <a:endParaRPr lang="zh-TW" altLang="en-US"/>
          </a:p>
        </p:txBody>
      </p:sp>
      <p:sp>
        <p:nvSpPr>
          <p:cNvPr id="4" name="標題 3"/>
          <p:cNvSpPr>
            <a:spLocks noGrp="1"/>
          </p:cNvSpPr>
          <p:nvPr>
            <p:ph type="title"/>
          </p:nvPr>
        </p:nvSpPr>
        <p:spPr/>
        <p:txBody>
          <a:bodyPr/>
          <a:lstStyle/>
          <a:p>
            <a:r>
              <a:rPr lang="zh-TW" altLang="en-US" dirty="0" smtClean="0"/>
              <a:t>行動行銷技術</a:t>
            </a:r>
            <a:endParaRPr lang="zh-TW" altLang="en-US" dirty="0"/>
          </a:p>
        </p:txBody>
      </p:sp>
    </p:spTree>
    <p:extLst>
      <p:ext uri="{BB962C8B-B14F-4D97-AF65-F5344CB8AC3E}">
        <p14:creationId xmlns:p14="http://schemas.microsoft.com/office/powerpoint/2010/main" val="42652165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a:t>
            </a:r>
            <a:r>
              <a:rPr lang="zh-TW" altLang="en-US" dirty="0" smtClean="0"/>
              <a:t>行銷科技與技術</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87</a:t>
            </a:fld>
            <a:endParaRPr lang="zh-TW" altLang="en-US"/>
          </a:p>
        </p:txBody>
      </p:sp>
      <p:sp>
        <p:nvSpPr>
          <p:cNvPr id="4" name="內容版面配置區 3"/>
          <p:cNvSpPr>
            <a:spLocks noGrp="1"/>
          </p:cNvSpPr>
          <p:nvPr>
            <p:ph sz="quarter" idx="1"/>
          </p:nvPr>
        </p:nvSpPr>
        <p:spPr>
          <a:xfrm>
            <a:off x="395536" y="1484784"/>
            <a:ext cx="8503920" cy="4572000"/>
          </a:xfrm>
        </p:spPr>
        <p:txBody>
          <a:bodyPr>
            <a:normAutofit fontScale="77500" lnSpcReduction="20000"/>
          </a:bodyPr>
          <a:lstStyle/>
          <a:p>
            <a:r>
              <a:rPr lang="zh-TW" altLang="en-US" dirty="0" smtClean="0"/>
              <a:t>行動載具</a:t>
            </a:r>
            <a:endParaRPr lang="en-US" altLang="zh-TW" dirty="0" smtClean="0"/>
          </a:p>
          <a:p>
            <a:r>
              <a:rPr lang="zh-TW" altLang="en-US" dirty="0"/>
              <a:t>行動</a:t>
            </a:r>
            <a:r>
              <a:rPr lang="zh-TW" altLang="en-US" dirty="0" smtClean="0"/>
              <a:t>計算</a:t>
            </a:r>
            <a:endParaRPr lang="en-US" altLang="zh-TW" dirty="0" smtClean="0"/>
          </a:p>
          <a:p>
            <a:r>
              <a:rPr lang="zh-TW" altLang="en-US" dirty="0" smtClean="0"/>
              <a:t>無線網路</a:t>
            </a:r>
            <a:endParaRPr lang="en-US" altLang="zh-TW" dirty="0" smtClean="0"/>
          </a:p>
          <a:p>
            <a:pPr lvl="1"/>
            <a:r>
              <a:rPr lang="en-US" altLang="zh-TW" dirty="0" smtClean="0"/>
              <a:t>2G, 3G, LTE, </a:t>
            </a:r>
            <a:r>
              <a:rPr lang="en-US" altLang="zh-TW" dirty="0" err="1" smtClean="0"/>
              <a:t>WiMax</a:t>
            </a:r>
            <a:endParaRPr lang="en-US" altLang="zh-TW" dirty="0" smtClean="0"/>
          </a:p>
          <a:p>
            <a:pPr lvl="1"/>
            <a:r>
              <a:rPr lang="en-US" altLang="zh-TW" dirty="0" smtClean="0"/>
              <a:t>Wireless LAN</a:t>
            </a:r>
          </a:p>
          <a:p>
            <a:pPr lvl="1"/>
            <a:r>
              <a:rPr lang="en-US" altLang="zh-TW" dirty="0" smtClean="0"/>
              <a:t>Sensors</a:t>
            </a:r>
          </a:p>
          <a:p>
            <a:r>
              <a:rPr lang="en-US" altLang="zh-TW" dirty="0" smtClean="0"/>
              <a:t>Tagging</a:t>
            </a:r>
            <a:r>
              <a:rPr lang="zh-TW" altLang="en-US" dirty="0" smtClean="0"/>
              <a:t>技術</a:t>
            </a:r>
            <a:endParaRPr lang="en-US" altLang="zh-TW" dirty="0" smtClean="0"/>
          </a:p>
          <a:p>
            <a:pPr lvl="1"/>
            <a:r>
              <a:rPr lang="zh-TW" altLang="en-US" dirty="0" smtClean="0"/>
              <a:t>近</a:t>
            </a:r>
            <a:r>
              <a:rPr lang="zh-TW" altLang="en-US" dirty="0"/>
              <a:t>場</a:t>
            </a:r>
            <a:r>
              <a:rPr lang="zh-TW" altLang="en-US" dirty="0" smtClean="0"/>
              <a:t>通訊 </a:t>
            </a:r>
            <a:r>
              <a:rPr lang="en-US" altLang="zh-TW" dirty="0" smtClean="0"/>
              <a:t>(Near </a:t>
            </a:r>
            <a:r>
              <a:rPr lang="en-US" altLang="zh-TW" dirty="0"/>
              <a:t>Field </a:t>
            </a:r>
            <a:r>
              <a:rPr lang="en-US" altLang="zh-TW" dirty="0" smtClean="0"/>
              <a:t>Communication, NFC)</a:t>
            </a:r>
            <a:r>
              <a:rPr lang="zh-TW" altLang="en-US" dirty="0"/>
              <a:t>技術</a:t>
            </a:r>
            <a:endParaRPr lang="en-US" altLang="zh-TW" dirty="0" smtClean="0"/>
          </a:p>
          <a:p>
            <a:pPr lvl="1"/>
            <a:r>
              <a:rPr lang="en-US" altLang="zh-TW" dirty="0"/>
              <a:t>RFID </a:t>
            </a:r>
            <a:r>
              <a:rPr lang="zh-TW" altLang="en-US" dirty="0" smtClean="0"/>
              <a:t> </a:t>
            </a:r>
            <a:r>
              <a:rPr lang="en-US" altLang="zh-TW" dirty="0" smtClean="0"/>
              <a:t>(Radio </a:t>
            </a:r>
            <a:r>
              <a:rPr lang="en-US" altLang="zh-TW" dirty="0"/>
              <a:t>Frequency </a:t>
            </a:r>
            <a:r>
              <a:rPr lang="en-US" altLang="zh-TW" dirty="0" smtClean="0"/>
              <a:t>Identification)</a:t>
            </a:r>
            <a:r>
              <a:rPr lang="zh-TW" altLang="en-US" dirty="0" smtClean="0"/>
              <a:t>，無線</a:t>
            </a:r>
            <a:r>
              <a:rPr lang="zh-TW" altLang="en-US" dirty="0"/>
              <a:t>射頻</a:t>
            </a:r>
            <a:r>
              <a:rPr lang="zh-TW" altLang="en-US" dirty="0" smtClean="0"/>
              <a:t>識別技術 </a:t>
            </a:r>
            <a:endParaRPr lang="en-US" altLang="zh-TW" dirty="0" smtClean="0"/>
          </a:p>
          <a:p>
            <a:pPr lvl="1"/>
            <a:r>
              <a:rPr lang="en-US" altLang="zh-TW" dirty="0" smtClean="0"/>
              <a:t>QR Code (Quick Response Code)</a:t>
            </a:r>
          </a:p>
          <a:p>
            <a:pPr lvl="1"/>
            <a:r>
              <a:rPr lang="zh-TW" altLang="en-US" dirty="0" smtClean="0"/>
              <a:t>擴增實境 </a:t>
            </a:r>
            <a:r>
              <a:rPr lang="en-US" altLang="zh-TW" dirty="0" smtClean="0"/>
              <a:t>(Augmented Reality)</a:t>
            </a:r>
          </a:p>
          <a:p>
            <a:pPr lvl="1"/>
            <a:r>
              <a:rPr lang="en-US" altLang="zh-TW" dirty="0" smtClean="0"/>
              <a:t>Pattern Recognition and Image Processing Techniques</a:t>
            </a:r>
          </a:p>
          <a:p>
            <a:r>
              <a:rPr lang="en-US" altLang="zh-TW" dirty="0" smtClean="0"/>
              <a:t>Mobile Apps</a:t>
            </a:r>
          </a:p>
          <a:p>
            <a:r>
              <a:rPr lang="zh-TW" altLang="en-US" dirty="0"/>
              <a:t>行動</a:t>
            </a:r>
            <a:r>
              <a:rPr lang="zh-TW" altLang="en-US" dirty="0" smtClean="0"/>
              <a:t>廣告技術</a:t>
            </a:r>
            <a:endParaRPr lang="en-US" altLang="zh-TW" dirty="0" smtClean="0"/>
          </a:p>
          <a:p>
            <a:r>
              <a:rPr lang="en-US" altLang="zh-TW" dirty="0" smtClean="0"/>
              <a:t>…</a:t>
            </a:r>
          </a:p>
        </p:txBody>
      </p:sp>
    </p:spTree>
    <p:extLst>
      <p:ext uri="{BB962C8B-B14F-4D97-AF65-F5344CB8AC3E}">
        <p14:creationId xmlns:p14="http://schemas.microsoft.com/office/powerpoint/2010/main" val="34384363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NFC</a:t>
            </a:r>
            <a:r>
              <a:rPr lang="zh-TW" altLang="en-US" dirty="0"/>
              <a:t>應用的四種情境</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88</a:t>
            </a:fld>
            <a:endParaRPr lang="zh-TW" altLang="en-US"/>
          </a:p>
        </p:txBody>
      </p:sp>
      <p:sp>
        <p:nvSpPr>
          <p:cNvPr id="4" name="內容版面配置區 3"/>
          <p:cNvSpPr>
            <a:spLocks noGrp="1"/>
          </p:cNvSpPr>
          <p:nvPr>
            <p:ph sz="quarter" idx="1"/>
          </p:nvPr>
        </p:nvSpPr>
        <p:spPr/>
        <p:txBody>
          <a:bodyPr>
            <a:normAutofit fontScale="85000" lnSpcReduction="20000"/>
          </a:bodyPr>
          <a:lstStyle/>
          <a:p>
            <a:r>
              <a:rPr lang="en-US" altLang="zh-TW" dirty="0" smtClean="0"/>
              <a:t>Touch </a:t>
            </a:r>
            <a:r>
              <a:rPr lang="en-US" altLang="zh-TW" dirty="0"/>
              <a:t>and </a:t>
            </a:r>
            <a:r>
              <a:rPr lang="en-US" altLang="zh-TW" dirty="0" smtClean="0"/>
              <a:t>Go</a:t>
            </a:r>
          </a:p>
          <a:p>
            <a:pPr lvl="1"/>
            <a:r>
              <a:rPr lang="zh-TW" altLang="en-US" dirty="0" smtClean="0"/>
              <a:t>進入</a:t>
            </a:r>
            <a:r>
              <a:rPr lang="zh-TW" altLang="en-US" dirty="0"/>
              <a:t>控制為主</a:t>
            </a:r>
            <a:r>
              <a:rPr lang="zh-TW" altLang="en-US" dirty="0" smtClean="0"/>
              <a:t>要目的，</a:t>
            </a:r>
            <a:r>
              <a:rPr lang="zh-TW" altLang="en-US" dirty="0"/>
              <a:t>如：交通及活動之門票檢驗應用，使用者只要將門票資訊（</a:t>
            </a:r>
            <a:r>
              <a:rPr lang="en-US" altLang="zh-TW" dirty="0"/>
              <a:t>NFC TAG</a:t>
            </a:r>
            <a:r>
              <a:rPr lang="zh-TW" altLang="en-US" dirty="0"/>
              <a:t>）設備接近讀取</a:t>
            </a:r>
            <a:r>
              <a:rPr lang="en-US" altLang="zh-TW" dirty="0" smtClean="0"/>
              <a:t>!</a:t>
            </a:r>
            <a:r>
              <a:rPr lang="zh-TW" altLang="en-US" dirty="0" smtClean="0"/>
              <a:t> 以</a:t>
            </a:r>
            <a:r>
              <a:rPr lang="zh-TW" altLang="en-US" dirty="0"/>
              <a:t>目前的</a:t>
            </a:r>
            <a:r>
              <a:rPr lang="en-US" altLang="zh-TW" dirty="0"/>
              <a:t>NFC</a:t>
            </a:r>
            <a:r>
              <a:rPr lang="zh-TW" altLang="en-US" dirty="0"/>
              <a:t>手機來</a:t>
            </a:r>
            <a:r>
              <a:rPr lang="zh-TW" altLang="en-US" dirty="0" smtClean="0"/>
              <a:t>說，將</a:t>
            </a:r>
            <a:r>
              <a:rPr lang="zh-TW" altLang="en-US" dirty="0"/>
              <a:t>手機以</a:t>
            </a:r>
            <a:r>
              <a:rPr lang="en-US" altLang="zh-TW" dirty="0"/>
              <a:t>Card emulation mode</a:t>
            </a:r>
            <a:r>
              <a:rPr lang="zh-TW" altLang="en-US" dirty="0"/>
              <a:t>工作模式來</a:t>
            </a:r>
            <a:r>
              <a:rPr lang="zh-TW" altLang="en-US" dirty="0" smtClean="0"/>
              <a:t>運作，達到</a:t>
            </a:r>
            <a:r>
              <a:rPr lang="zh-TW" altLang="en-US" dirty="0"/>
              <a:t>票券的確認</a:t>
            </a:r>
            <a:r>
              <a:rPr lang="en-US" altLang="zh-TW" dirty="0"/>
              <a:t>! </a:t>
            </a:r>
            <a:r>
              <a:rPr lang="zh-TW" altLang="en-US" dirty="0"/>
              <a:t>如果從現在的生活使用</a:t>
            </a:r>
            <a:r>
              <a:rPr lang="zh-TW" altLang="en-US" dirty="0" smtClean="0"/>
              <a:t>的悠遊卡，是</a:t>
            </a:r>
            <a:r>
              <a:rPr lang="zh-TW" altLang="en-US" dirty="0"/>
              <a:t>很好的例證</a:t>
            </a:r>
            <a:r>
              <a:rPr lang="en-US" altLang="zh-TW" dirty="0"/>
              <a:t>. </a:t>
            </a:r>
            <a:r>
              <a:rPr lang="zh-TW" altLang="en-US" dirty="0"/>
              <a:t>如果採用了</a:t>
            </a:r>
            <a:r>
              <a:rPr lang="en-US" altLang="zh-TW" dirty="0"/>
              <a:t>EID</a:t>
            </a:r>
            <a:r>
              <a:rPr lang="zh-TW" altLang="en-US" dirty="0"/>
              <a:t>的產品時</a:t>
            </a:r>
            <a:r>
              <a:rPr lang="en-US" altLang="zh-TW" dirty="0"/>
              <a:t>, </a:t>
            </a:r>
            <a:r>
              <a:rPr lang="zh-TW" altLang="en-US" dirty="0"/>
              <a:t>是否會創造不一樣的使用情境嗎</a:t>
            </a:r>
            <a:r>
              <a:rPr lang="en-US" altLang="zh-TW" dirty="0"/>
              <a:t>?</a:t>
            </a:r>
          </a:p>
          <a:p>
            <a:r>
              <a:rPr lang="en-US" altLang="zh-TW" dirty="0" smtClean="0"/>
              <a:t>Touch </a:t>
            </a:r>
            <a:r>
              <a:rPr lang="en-US" altLang="zh-TW" dirty="0"/>
              <a:t>and </a:t>
            </a:r>
            <a:r>
              <a:rPr lang="en-US" altLang="zh-TW" dirty="0" smtClean="0"/>
              <a:t>Confirm</a:t>
            </a:r>
          </a:p>
          <a:p>
            <a:pPr lvl="1"/>
            <a:r>
              <a:rPr lang="zh-TW" altLang="en-US" dirty="0" smtClean="0"/>
              <a:t>再次</a:t>
            </a:r>
            <a:r>
              <a:rPr lang="zh-TW" altLang="en-US" dirty="0"/>
              <a:t>確認為主</a:t>
            </a:r>
            <a:r>
              <a:rPr lang="zh-TW" altLang="en-US" dirty="0" smtClean="0"/>
              <a:t>要</a:t>
            </a:r>
            <a:r>
              <a:rPr lang="zh-TW" altLang="en-US" dirty="0"/>
              <a:t>目的</a:t>
            </a:r>
            <a:r>
              <a:rPr lang="zh-TW" altLang="en-US" dirty="0" smtClean="0"/>
              <a:t>，</a:t>
            </a:r>
            <a:r>
              <a:rPr lang="zh-TW" altLang="en-US" dirty="0"/>
              <a:t>應用於行動付費之類的應用，用戶只需輸入</a:t>
            </a:r>
            <a:r>
              <a:rPr lang="zh-TW" altLang="en-US" dirty="0" smtClean="0"/>
              <a:t>密碼、確認</a:t>
            </a:r>
            <a:r>
              <a:rPr lang="zh-TW" altLang="en-US" dirty="0"/>
              <a:t>交易或者接受交易即可。</a:t>
            </a:r>
          </a:p>
          <a:p>
            <a:r>
              <a:rPr lang="en-US" altLang="zh-TW" dirty="0" smtClean="0"/>
              <a:t>Touch </a:t>
            </a:r>
            <a:r>
              <a:rPr lang="en-US" altLang="zh-TW" dirty="0"/>
              <a:t>and </a:t>
            </a:r>
            <a:r>
              <a:rPr lang="en-US" altLang="zh-TW" dirty="0" smtClean="0"/>
              <a:t>Connect</a:t>
            </a:r>
          </a:p>
          <a:p>
            <a:pPr lvl="1"/>
            <a:r>
              <a:rPr lang="zh-TW" altLang="en-US" dirty="0" smtClean="0"/>
              <a:t>點</a:t>
            </a:r>
            <a:r>
              <a:rPr lang="zh-TW" altLang="en-US" dirty="0"/>
              <a:t>對點的資料傳輸為主</a:t>
            </a:r>
            <a:r>
              <a:rPr lang="zh-TW" altLang="en-US" dirty="0" smtClean="0"/>
              <a:t>要</a:t>
            </a:r>
            <a:r>
              <a:rPr lang="zh-TW" altLang="en-US" dirty="0"/>
              <a:t>目</a:t>
            </a:r>
            <a:r>
              <a:rPr lang="zh-TW" altLang="en-US" dirty="0" smtClean="0"/>
              <a:t>的，</a:t>
            </a:r>
            <a:r>
              <a:rPr lang="zh-TW" altLang="en-US" dirty="0"/>
              <a:t>也就是將 </a:t>
            </a:r>
            <a:r>
              <a:rPr lang="en-US" altLang="zh-TW" dirty="0"/>
              <a:t>2 </a:t>
            </a:r>
            <a:r>
              <a:rPr lang="zh-TW" altLang="en-US" dirty="0"/>
              <a:t>個具備 </a:t>
            </a:r>
            <a:r>
              <a:rPr lang="en-US" altLang="zh-TW" dirty="0"/>
              <a:t>NFC </a:t>
            </a:r>
            <a:r>
              <a:rPr lang="zh-TW" altLang="en-US" dirty="0"/>
              <a:t>功能的設備</a:t>
            </a:r>
            <a:r>
              <a:rPr lang="zh-TW" altLang="en-US" dirty="0" smtClean="0"/>
              <a:t>連接，實現數據</a:t>
            </a:r>
            <a:r>
              <a:rPr lang="zh-TW" altLang="en-US" dirty="0"/>
              <a:t>點對點傳輸。</a:t>
            </a:r>
          </a:p>
          <a:p>
            <a:r>
              <a:rPr lang="en-US" altLang="zh-TW" dirty="0" smtClean="0"/>
              <a:t>Touch </a:t>
            </a:r>
            <a:r>
              <a:rPr lang="en-US" altLang="zh-TW" dirty="0"/>
              <a:t>and </a:t>
            </a:r>
            <a:r>
              <a:rPr lang="en-US" altLang="zh-TW" dirty="0" smtClean="0"/>
              <a:t>Explore</a:t>
            </a:r>
          </a:p>
          <a:p>
            <a:pPr lvl="1"/>
            <a:r>
              <a:rPr lang="en-US" altLang="zh-TW" dirty="0" smtClean="0"/>
              <a:t>NFC </a:t>
            </a:r>
            <a:r>
              <a:rPr lang="zh-TW" altLang="en-US" dirty="0" smtClean="0"/>
              <a:t>設備提供</a:t>
            </a:r>
            <a:r>
              <a:rPr lang="zh-TW" altLang="en-US" dirty="0"/>
              <a:t>不止一種</a:t>
            </a:r>
            <a:r>
              <a:rPr lang="zh-TW" altLang="en-US" dirty="0" smtClean="0"/>
              <a:t>功能，消費者可以</a:t>
            </a:r>
            <a:r>
              <a:rPr lang="zh-TW" altLang="en-US" dirty="0"/>
              <a:t>了解設備的</a:t>
            </a:r>
            <a:r>
              <a:rPr lang="zh-TW" altLang="en-US" dirty="0" smtClean="0"/>
              <a:t>功能，確認</a:t>
            </a:r>
            <a:r>
              <a:rPr lang="zh-TW" altLang="en-US" dirty="0"/>
              <a:t>所能提供的功能和服務</a:t>
            </a:r>
            <a:r>
              <a:rPr lang="zh-TW" altLang="en-US" dirty="0" smtClean="0"/>
              <a:t>。</a:t>
            </a:r>
            <a:endParaRPr lang="zh-TW" altLang="en-US" dirty="0"/>
          </a:p>
        </p:txBody>
      </p:sp>
    </p:spTree>
    <p:extLst>
      <p:ext uri="{BB962C8B-B14F-4D97-AF65-F5344CB8AC3E}">
        <p14:creationId xmlns:p14="http://schemas.microsoft.com/office/powerpoint/2010/main" val="22113705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NFC</a:t>
            </a:r>
            <a:r>
              <a:rPr lang="zh-TW" altLang="en-US" dirty="0" smtClean="0"/>
              <a:t>生活</a:t>
            </a:r>
            <a:r>
              <a:rPr lang="zh-TW" altLang="en-US" dirty="0"/>
              <a:t>應用</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89</a:t>
            </a:fld>
            <a:endParaRPr lang="zh-TW" altLang="en-US"/>
          </a:p>
        </p:txBody>
      </p:sp>
      <p:sp>
        <p:nvSpPr>
          <p:cNvPr id="5" name="矩形 4"/>
          <p:cNvSpPr/>
          <p:nvPr/>
        </p:nvSpPr>
        <p:spPr>
          <a:xfrm>
            <a:off x="323528" y="1556792"/>
            <a:ext cx="8496944" cy="1152128"/>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1"/>
          <a:lstStyle/>
          <a:p>
            <a:pPr algn="ctr"/>
            <a:r>
              <a:rPr lang="en-US" altLang="zh-TW" b="1" dirty="0" smtClean="0">
                <a:solidFill>
                  <a:srgbClr val="0070C0"/>
                </a:solidFill>
                <a:latin typeface="Arial" pitchFamily="34" charset="0"/>
                <a:ea typeface="Arial Unicode MS" pitchFamily="34" charset="-120"/>
                <a:cs typeface="Arial" pitchFamily="34" charset="0"/>
              </a:rPr>
              <a:t>Area</a:t>
            </a:r>
            <a:endParaRPr lang="zh-TW" altLang="en-US" b="1" dirty="0">
              <a:solidFill>
                <a:srgbClr val="0070C0"/>
              </a:solidFill>
              <a:latin typeface="Arial" pitchFamily="34" charset="0"/>
              <a:ea typeface="Arial Unicode MS" pitchFamily="34" charset="-120"/>
              <a:cs typeface="Arial" pitchFamily="34" charset="0"/>
            </a:endParaRPr>
          </a:p>
        </p:txBody>
      </p:sp>
      <p:sp>
        <p:nvSpPr>
          <p:cNvPr id="7" name="矩形 6"/>
          <p:cNvSpPr/>
          <p:nvPr/>
        </p:nvSpPr>
        <p:spPr>
          <a:xfrm>
            <a:off x="319956" y="2780928"/>
            <a:ext cx="8496944" cy="21770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1"/>
          <a:lstStyle/>
          <a:p>
            <a:pPr algn="ctr"/>
            <a:r>
              <a:rPr lang="en-US" altLang="zh-TW" b="1" dirty="0" smtClean="0">
                <a:solidFill>
                  <a:schemeClr val="accent6">
                    <a:lumMod val="50000"/>
                  </a:schemeClr>
                </a:solidFill>
                <a:latin typeface="Arial" pitchFamily="34" charset="0"/>
                <a:cs typeface="Arial" pitchFamily="34" charset="0"/>
              </a:rPr>
              <a:t>Usage of NFC Mobile Phone</a:t>
            </a:r>
            <a:endParaRPr lang="zh-TW" altLang="en-US" b="1" dirty="0">
              <a:solidFill>
                <a:schemeClr val="accent6">
                  <a:lumMod val="50000"/>
                </a:schemeClr>
              </a:solidFill>
              <a:latin typeface="Arial" pitchFamily="34" charset="0"/>
              <a:cs typeface="Arial" pitchFamily="34" charset="0"/>
            </a:endParaRPr>
          </a:p>
        </p:txBody>
      </p:sp>
      <p:sp>
        <p:nvSpPr>
          <p:cNvPr id="8" name="矩形 7"/>
          <p:cNvSpPr/>
          <p:nvPr/>
        </p:nvSpPr>
        <p:spPr>
          <a:xfrm>
            <a:off x="319956" y="5075932"/>
            <a:ext cx="8496944" cy="152142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1"/>
          <a:lstStyle/>
          <a:p>
            <a:pPr algn="ctr"/>
            <a:r>
              <a:rPr lang="en-US" altLang="zh-TW" b="1" dirty="0" smtClean="0">
                <a:solidFill>
                  <a:schemeClr val="accent5">
                    <a:lumMod val="50000"/>
                  </a:schemeClr>
                </a:solidFill>
                <a:latin typeface="Arial" pitchFamily="34" charset="0"/>
                <a:cs typeface="Arial" pitchFamily="34" charset="0"/>
              </a:rPr>
              <a:t>Service Industries</a:t>
            </a:r>
            <a:endParaRPr lang="zh-TW" altLang="en-US" b="1" dirty="0">
              <a:solidFill>
                <a:schemeClr val="accent5">
                  <a:lumMod val="50000"/>
                </a:schemeClr>
              </a:solidFill>
              <a:latin typeface="Arial" pitchFamily="34" charset="0"/>
              <a:cs typeface="Arial" pitchFamily="34" charset="0"/>
            </a:endParaRPr>
          </a:p>
        </p:txBody>
      </p:sp>
      <p:sp>
        <p:nvSpPr>
          <p:cNvPr id="6" name="圓角矩形 5"/>
          <p:cNvSpPr/>
          <p:nvPr/>
        </p:nvSpPr>
        <p:spPr>
          <a:xfrm>
            <a:off x="971600" y="1331888"/>
            <a:ext cx="1080120" cy="5445224"/>
          </a:xfrm>
          <a:prstGeom prst="roundRect">
            <a:avLst>
              <a:gd name="adj" fmla="val 861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971600" y="1331888"/>
            <a:ext cx="1080120" cy="512936"/>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latin typeface="Arial" pitchFamily="34" charset="0"/>
                <a:cs typeface="Arial" pitchFamily="34" charset="0"/>
              </a:rPr>
              <a:t>STATION</a:t>
            </a:r>
          </a:p>
          <a:p>
            <a:pPr algn="ctr"/>
            <a:r>
              <a:rPr lang="en-US" altLang="zh-TW" sz="1400" b="1" dirty="0" smtClean="0">
                <a:latin typeface="Arial" pitchFamily="34" charset="0"/>
                <a:cs typeface="Arial" pitchFamily="34" charset="0"/>
              </a:rPr>
              <a:t>AIRPORT</a:t>
            </a:r>
            <a:endParaRPr lang="zh-TW" altLang="en-US" sz="1400" b="1" dirty="0">
              <a:latin typeface="Arial" pitchFamily="34" charset="0"/>
              <a:cs typeface="Arial" pitchFamily="34" charset="0"/>
            </a:endParaRPr>
          </a:p>
        </p:txBody>
      </p:sp>
      <p:sp>
        <p:nvSpPr>
          <p:cNvPr id="23" name="圓角矩形 22"/>
          <p:cNvSpPr/>
          <p:nvPr/>
        </p:nvSpPr>
        <p:spPr>
          <a:xfrm>
            <a:off x="2267744" y="1331888"/>
            <a:ext cx="1080120" cy="5445224"/>
          </a:xfrm>
          <a:prstGeom prst="roundRect">
            <a:avLst>
              <a:gd name="adj" fmla="val 861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3563888" y="1331888"/>
            <a:ext cx="1080120" cy="5445224"/>
          </a:xfrm>
          <a:prstGeom prst="roundRect">
            <a:avLst>
              <a:gd name="adj" fmla="val 861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圓角矩形 24"/>
          <p:cNvSpPr/>
          <p:nvPr/>
        </p:nvSpPr>
        <p:spPr>
          <a:xfrm>
            <a:off x="4860032" y="1331888"/>
            <a:ext cx="1080120" cy="5445224"/>
          </a:xfrm>
          <a:prstGeom prst="roundRect">
            <a:avLst>
              <a:gd name="adj" fmla="val 861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6156176" y="1331888"/>
            <a:ext cx="1080120" cy="5445224"/>
          </a:xfrm>
          <a:prstGeom prst="roundRect">
            <a:avLst>
              <a:gd name="adj" fmla="val 861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圓角矩形 26"/>
          <p:cNvSpPr/>
          <p:nvPr/>
        </p:nvSpPr>
        <p:spPr>
          <a:xfrm>
            <a:off x="7452320" y="1331888"/>
            <a:ext cx="1080120" cy="5445224"/>
          </a:xfrm>
          <a:prstGeom prst="roundRect">
            <a:avLst>
              <a:gd name="adj" fmla="val 861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圓角矩形 28"/>
          <p:cNvSpPr/>
          <p:nvPr/>
        </p:nvSpPr>
        <p:spPr>
          <a:xfrm>
            <a:off x="2267744" y="1331888"/>
            <a:ext cx="1080120" cy="512936"/>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latin typeface="Arial" pitchFamily="34" charset="0"/>
                <a:cs typeface="Arial" pitchFamily="34" charset="0"/>
              </a:rPr>
              <a:t>VEHICLE</a:t>
            </a:r>
            <a:endParaRPr lang="zh-TW" altLang="en-US" sz="1400" b="1" dirty="0">
              <a:latin typeface="Arial" pitchFamily="34" charset="0"/>
              <a:cs typeface="Arial" pitchFamily="34" charset="0"/>
            </a:endParaRPr>
          </a:p>
        </p:txBody>
      </p:sp>
      <p:sp>
        <p:nvSpPr>
          <p:cNvPr id="30" name="圓角矩形 29"/>
          <p:cNvSpPr/>
          <p:nvPr/>
        </p:nvSpPr>
        <p:spPr>
          <a:xfrm>
            <a:off x="3563888" y="1331888"/>
            <a:ext cx="1080120" cy="512936"/>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latin typeface="Arial" pitchFamily="34" charset="0"/>
                <a:cs typeface="Arial" pitchFamily="34" charset="0"/>
              </a:rPr>
              <a:t>OFFICE</a:t>
            </a:r>
            <a:endParaRPr lang="zh-TW" altLang="en-US" sz="1400" b="1" dirty="0">
              <a:latin typeface="Arial" pitchFamily="34" charset="0"/>
              <a:cs typeface="Arial" pitchFamily="34" charset="0"/>
            </a:endParaRPr>
          </a:p>
        </p:txBody>
      </p:sp>
      <p:sp>
        <p:nvSpPr>
          <p:cNvPr id="31" name="圓角矩形 30"/>
          <p:cNvSpPr/>
          <p:nvPr/>
        </p:nvSpPr>
        <p:spPr>
          <a:xfrm>
            <a:off x="4860032" y="1331888"/>
            <a:ext cx="1080120" cy="512936"/>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00" b="1" dirty="0" smtClean="0">
                <a:latin typeface="Arial" pitchFamily="34" charset="0"/>
                <a:cs typeface="Arial" pitchFamily="34" charset="0"/>
              </a:rPr>
              <a:t>STORE</a:t>
            </a:r>
          </a:p>
          <a:p>
            <a:pPr algn="ctr"/>
            <a:r>
              <a:rPr lang="en-US" altLang="zh-TW" sz="900" b="1" dirty="0" smtClean="0">
                <a:latin typeface="Arial" pitchFamily="34" charset="0"/>
                <a:cs typeface="Arial" pitchFamily="34" charset="0"/>
              </a:rPr>
              <a:t>RESTAURANT</a:t>
            </a:r>
            <a:endParaRPr lang="zh-TW" altLang="en-US" sz="900" b="1" dirty="0">
              <a:latin typeface="Arial" pitchFamily="34" charset="0"/>
              <a:cs typeface="Arial" pitchFamily="34" charset="0"/>
            </a:endParaRPr>
          </a:p>
        </p:txBody>
      </p:sp>
      <p:sp>
        <p:nvSpPr>
          <p:cNvPr id="32" name="圓角矩形 31"/>
          <p:cNvSpPr/>
          <p:nvPr/>
        </p:nvSpPr>
        <p:spPr>
          <a:xfrm>
            <a:off x="6156176" y="1331888"/>
            <a:ext cx="1080120" cy="512936"/>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latin typeface="Arial" pitchFamily="34" charset="0"/>
                <a:cs typeface="Arial" pitchFamily="34" charset="0"/>
              </a:rPr>
              <a:t>THRATER</a:t>
            </a:r>
          </a:p>
          <a:p>
            <a:pPr algn="ctr"/>
            <a:r>
              <a:rPr lang="en-US" altLang="zh-TW" sz="1400" b="1" dirty="0" smtClean="0">
                <a:latin typeface="Arial" pitchFamily="34" charset="0"/>
                <a:cs typeface="Arial" pitchFamily="34" charset="0"/>
              </a:rPr>
              <a:t>STADIUM</a:t>
            </a:r>
            <a:endParaRPr lang="zh-TW" altLang="en-US" sz="1400" b="1" dirty="0">
              <a:latin typeface="Arial" pitchFamily="34" charset="0"/>
              <a:cs typeface="Arial" pitchFamily="34" charset="0"/>
            </a:endParaRPr>
          </a:p>
        </p:txBody>
      </p:sp>
      <p:sp>
        <p:nvSpPr>
          <p:cNvPr id="33" name="圓角矩形 32"/>
          <p:cNvSpPr/>
          <p:nvPr/>
        </p:nvSpPr>
        <p:spPr>
          <a:xfrm>
            <a:off x="7452320" y="1331888"/>
            <a:ext cx="1080120" cy="512936"/>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b="1" dirty="0" smtClean="0">
                <a:latin typeface="Arial" pitchFamily="34" charset="0"/>
                <a:cs typeface="Arial" pitchFamily="34" charset="0"/>
              </a:rPr>
              <a:t>ANYWHERE</a:t>
            </a:r>
            <a:endParaRPr lang="zh-TW" altLang="en-US" sz="1100" b="1" dirty="0">
              <a:latin typeface="Arial" pitchFamily="34" charset="0"/>
              <a:cs typeface="Arial" pitchFamily="34" charset="0"/>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72816"/>
            <a:ext cx="1080120" cy="75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772816"/>
            <a:ext cx="1080120" cy="81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1772816"/>
            <a:ext cx="1080120" cy="89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1772816"/>
            <a:ext cx="1080120" cy="78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1772816"/>
            <a:ext cx="1080120" cy="82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20" y="1772816"/>
            <a:ext cx="1080120" cy="9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文字方塊 33"/>
          <p:cNvSpPr txBox="1"/>
          <p:nvPr/>
        </p:nvSpPr>
        <p:spPr>
          <a:xfrm>
            <a:off x="971601" y="2780928"/>
            <a:ext cx="1080120" cy="2192908"/>
          </a:xfrm>
          <a:prstGeom prst="rect">
            <a:avLst/>
          </a:prstGeom>
          <a:noFill/>
        </p:spPr>
        <p:txBody>
          <a:bodyPr wrap="square" rtlCol="0">
            <a:spAutoFit/>
          </a:bodyPr>
          <a:lstStyle/>
          <a:p>
            <a:pPr algn="ctr"/>
            <a:r>
              <a:rPr lang="en-US" altLang="zh-TW" sz="1050" dirty="0" smtClean="0">
                <a:solidFill>
                  <a:schemeClr val="accent6">
                    <a:lumMod val="50000"/>
                  </a:schemeClr>
                </a:solidFill>
                <a:latin typeface="Calibri" pitchFamily="34" charset="0"/>
                <a:ea typeface="+mj-ea"/>
                <a:cs typeface="Calibri" pitchFamily="34" charset="0"/>
              </a:rPr>
              <a:t>Pass gate</a:t>
            </a:r>
          </a:p>
          <a:p>
            <a:pPr algn="ctr"/>
            <a:endParaRPr lang="en-US" altLang="zh-TW" sz="1050" dirty="0">
              <a:solidFill>
                <a:schemeClr val="accent6">
                  <a:lumMod val="50000"/>
                </a:schemeClr>
              </a:solidFill>
              <a:latin typeface="Calibri" pitchFamily="34" charset="0"/>
              <a:ea typeface="+mj-ea"/>
              <a:cs typeface="Calibri" pitchFamily="34" charset="0"/>
            </a:endParaRPr>
          </a:p>
          <a:p>
            <a:pPr algn="ctr"/>
            <a:r>
              <a:rPr lang="en-US" altLang="zh-TW" sz="1050" dirty="0" smtClean="0">
                <a:solidFill>
                  <a:schemeClr val="accent6">
                    <a:lumMod val="50000"/>
                  </a:schemeClr>
                </a:solidFill>
                <a:latin typeface="Calibri" pitchFamily="34" charset="0"/>
                <a:ea typeface="+mj-ea"/>
                <a:cs typeface="Calibri" pitchFamily="34" charset="0"/>
              </a:rPr>
              <a:t>Get information from smart poster</a:t>
            </a:r>
          </a:p>
          <a:p>
            <a:pPr algn="ctr"/>
            <a:endParaRPr lang="en-US" altLang="zh-TW" sz="1050" dirty="0">
              <a:solidFill>
                <a:schemeClr val="accent6">
                  <a:lumMod val="50000"/>
                </a:schemeClr>
              </a:solidFill>
              <a:latin typeface="Calibri" pitchFamily="34" charset="0"/>
              <a:ea typeface="+mj-ea"/>
              <a:cs typeface="Calibri" pitchFamily="34" charset="0"/>
            </a:endParaRPr>
          </a:p>
          <a:p>
            <a:pPr algn="ctr"/>
            <a:r>
              <a:rPr lang="en-US" altLang="zh-TW" sz="1050" dirty="0" smtClean="0">
                <a:solidFill>
                  <a:schemeClr val="accent6">
                    <a:lumMod val="50000"/>
                  </a:schemeClr>
                </a:solidFill>
                <a:latin typeface="Calibri" pitchFamily="34" charset="0"/>
                <a:ea typeface="+mj-ea"/>
                <a:cs typeface="Calibri" pitchFamily="34" charset="0"/>
              </a:rPr>
              <a:t>Get information from information kiosk</a:t>
            </a:r>
          </a:p>
          <a:p>
            <a:pPr algn="ctr"/>
            <a:endParaRPr lang="en-US" altLang="zh-TW" sz="1050" dirty="0">
              <a:solidFill>
                <a:schemeClr val="accent6">
                  <a:lumMod val="50000"/>
                </a:schemeClr>
              </a:solidFill>
              <a:latin typeface="Calibri" pitchFamily="34" charset="0"/>
              <a:ea typeface="+mj-ea"/>
              <a:cs typeface="Calibri" pitchFamily="34" charset="0"/>
            </a:endParaRPr>
          </a:p>
          <a:p>
            <a:pPr algn="ctr"/>
            <a:r>
              <a:rPr lang="en-US" altLang="zh-TW" sz="1050" dirty="0" smtClean="0">
                <a:solidFill>
                  <a:schemeClr val="accent6">
                    <a:lumMod val="50000"/>
                  </a:schemeClr>
                </a:solidFill>
                <a:latin typeface="Calibri" pitchFamily="34" charset="0"/>
                <a:ea typeface="+mj-ea"/>
                <a:cs typeface="Calibri" pitchFamily="34" charset="0"/>
              </a:rPr>
              <a:t>Pay bus/taxi fare</a:t>
            </a:r>
            <a:endParaRPr lang="zh-TW" altLang="en-US" sz="1050" dirty="0">
              <a:solidFill>
                <a:schemeClr val="accent6">
                  <a:lumMod val="50000"/>
                </a:schemeClr>
              </a:solidFill>
              <a:latin typeface="Calibri" pitchFamily="34" charset="0"/>
              <a:ea typeface="+mj-ea"/>
              <a:cs typeface="Calibri" pitchFamily="34" charset="0"/>
            </a:endParaRPr>
          </a:p>
        </p:txBody>
      </p:sp>
      <p:sp>
        <p:nvSpPr>
          <p:cNvPr id="43" name="文字方塊 42"/>
          <p:cNvSpPr txBox="1"/>
          <p:nvPr/>
        </p:nvSpPr>
        <p:spPr>
          <a:xfrm>
            <a:off x="2267744" y="2780928"/>
            <a:ext cx="1080120" cy="1546577"/>
          </a:xfrm>
          <a:prstGeom prst="rect">
            <a:avLst/>
          </a:prstGeom>
          <a:noFill/>
        </p:spPr>
        <p:txBody>
          <a:bodyPr wrap="square" rtlCol="0">
            <a:spAutoFit/>
          </a:bodyPr>
          <a:lstStyle>
            <a:defPPr>
              <a:defRPr lang="zh-TW"/>
            </a:defPPr>
            <a:lvl1pPr algn="ctr">
              <a:defRPr sz="1050">
                <a:solidFill>
                  <a:schemeClr val="accent6">
                    <a:lumMod val="50000"/>
                  </a:schemeClr>
                </a:solidFill>
                <a:latin typeface="Calibri" pitchFamily="34" charset="0"/>
                <a:ea typeface="+mj-ea"/>
                <a:cs typeface="Calibri" pitchFamily="34" charset="0"/>
              </a:defRPr>
            </a:lvl1pPr>
          </a:lstStyle>
          <a:p>
            <a:r>
              <a:rPr lang="en-US" altLang="zh-TW" dirty="0" smtClean="0"/>
              <a:t>Personalize seat position</a:t>
            </a:r>
          </a:p>
          <a:p>
            <a:endParaRPr lang="en-US" altLang="zh-TW" dirty="0"/>
          </a:p>
          <a:p>
            <a:r>
              <a:rPr lang="en-US" altLang="zh-TW" dirty="0" smtClean="0"/>
              <a:t>Use to represent driver’s license</a:t>
            </a:r>
          </a:p>
          <a:p>
            <a:endParaRPr lang="en-US" altLang="zh-TW" dirty="0"/>
          </a:p>
          <a:p>
            <a:r>
              <a:rPr lang="en-US" altLang="zh-TW" dirty="0" smtClean="0"/>
              <a:t>Pay parking fee</a:t>
            </a:r>
            <a:endParaRPr lang="en-US" altLang="zh-TW" dirty="0"/>
          </a:p>
          <a:p>
            <a:endParaRPr lang="en-US" altLang="zh-TW" dirty="0"/>
          </a:p>
        </p:txBody>
      </p:sp>
      <p:sp>
        <p:nvSpPr>
          <p:cNvPr id="44" name="文字方塊 43"/>
          <p:cNvSpPr txBox="1"/>
          <p:nvPr/>
        </p:nvSpPr>
        <p:spPr>
          <a:xfrm>
            <a:off x="3563888" y="2780927"/>
            <a:ext cx="1080120" cy="1384995"/>
          </a:xfrm>
          <a:prstGeom prst="rect">
            <a:avLst/>
          </a:prstGeom>
          <a:noFill/>
        </p:spPr>
        <p:txBody>
          <a:bodyPr wrap="square" rtlCol="0">
            <a:spAutoFit/>
          </a:bodyPr>
          <a:lstStyle>
            <a:defPPr>
              <a:defRPr lang="zh-TW"/>
            </a:defPPr>
            <a:lvl1pPr algn="ctr">
              <a:defRPr sz="1050">
                <a:solidFill>
                  <a:schemeClr val="accent6">
                    <a:lumMod val="50000"/>
                  </a:schemeClr>
                </a:solidFill>
                <a:latin typeface="Calibri" pitchFamily="34" charset="0"/>
                <a:ea typeface="+mj-ea"/>
                <a:cs typeface="Calibri" pitchFamily="34" charset="0"/>
              </a:defRPr>
            </a:lvl1pPr>
          </a:lstStyle>
          <a:p>
            <a:r>
              <a:rPr lang="en-US" altLang="zh-TW" dirty="0" smtClean="0"/>
              <a:t>Enter/exit office</a:t>
            </a:r>
          </a:p>
          <a:p>
            <a:endParaRPr lang="en-US" altLang="zh-TW" dirty="0"/>
          </a:p>
          <a:p>
            <a:r>
              <a:rPr lang="en-US" altLang="zh-TW" dirty="0" smtClean="0"/>
              <a:t>Exchange business cards</a:t>
            </a:r>
          </a:p>
          <a:p>
            <a:endParaRPr lang="en-US" altLang="zh-TW" dirty="0"/>
          </a:p>
          <a:p>
            <a:r>
              <a:rPr lang="en-US" altLang="zh-TW" dirty="0" smtClean="0"/>
              <a:t>Log in to PC;</a:t>
            </a:r>
          </a:p>
          <a:p>
            <a:r>
              <a:rPr lang="en-US" altLang="zh-TW" dirty="0" smtClean="0"/>
              <a:t>Print using copier machine</a:t>
            </a:r>
            <a:endParaRPr lang="en-US" altLang="zh-TW" dirty="0"/>
          </a:p>
        </p:txBody>
      </p:sp>
      <p:sp>
        <p:nvSpPr>
          <p:cNvPr id="45" name="文字方塊 44"/>
          <p:cNvSpPr txBox="1"/>
          <p:nvPr/>
        </p:nvSpPr>
        <p:spPr>
          <a:xfrm>
            <a:off x="4860032" y="2780928"/>
            <a:ext cx="1080120" cy="2192908"/>
          </a:xfrm>
          <a:prstGeom prst="rect">
            <a:avLst/>
          </a:prstGeom>
          <a:noFill/>
        </p:spPr>
        <p:txBody>
          <a:bodyPr wrap="square" rtlCol="0">
            <a:spAutoFit/>
          </a:bodyPr>
          <a:lstStyle>
            <a:defPPr>
              <a:defRPr lang="zh-TW"/>
            </a:defPPr>
            <a:lvl1pPr algn="ctr">
              <a:defRPr sz="1050">
                <a:solidFill>
                  <a:schemeClr val="accent6">
                    <a:lumMod val="50000"/>
                  </a:schemeClr>
                </a:solidFill>
                <a:latin typeface="Calibri" pitchFamily="34" charset="0"/>
                <a:ea typeface="+mj-ea"/>
                <a:cs typeface="Calibri" pitchFamily="34" charset="0"/>
              </a:defRPr>
            </a:lvl1pPr>
          </a:lstStyle>
          <a:p>
            <a:r>
              <a:rPr lang="en-US" altLang="zh-TW" dirty="0" smtClean="0"/>
              <a:t>Pay by credit card</a:t>
            </a:r>
          </a:p>
          <a:p>
            <a:endParaRPr lang="en-US" altLang="zh-TW" dirty="0"/>
          </a:p>
          <a:p>
            <a:r>
              <a:rPr lang="en-US" altLang="zh-TW" dirty="0" smtClean="0"/>
              <a:t>Get loyalty points</a:t>
            </a:r>
          </a:p>
          <a:p>
            <a:endParaRPr lang="en-US" altLang="zh-TW" dirty="0"/>
          </a:p>
          <a:p>
            <a:r>
              <a:rPr lang="en-US" altLang="zh-TW" dirty="0" smtClean="0"/>
              <a:t>Get and use coupon</a:t>
            </a:r>
          </a:p>
          <a:p>
            <a:endParaRPr lang="en-US" altLang="zh-TW" dirty="0"/>
          </a:p>
          <a:p>
            <a:r>
              <a:rPr lang="en-US" altLang="zh-TW" dirty="0" smtClean="0"/>
              <a:t>Share information and coupon among users</a:t>
            </a:r>
            <a:endParaRPr lang="en-US" altLang="zh-TW" dirty="0"/>
          </a:p>
        </p:txBody>
      </p:sp>
      <p:sp>
        <p:nvSpPr>
          <p:cNvPr id="46" name="文字方塊 45"/>
          <p:cNvSpPr txBox="1"/>
          <p:nvPr/>
        </p:nvSpPr>
        <p:spPr>
          <a:xfrm>
            <a:off x="6156176" y="2780928"/>
            <a:ext cx="1080120" cy="738664"/>
          </a:xfrm>
          <a:prstGeom prst="rect">
            <a:avLst/>
          </a:prstGeom>
          <a:noFill/>
        </p:spPr>
        <p:txBody>
          <a:bodyPr wrap="square" rtlCol="0">
            <a:spAutoFit/>
          </a:bodyPr>
          <a:lstStyle>
            <a:defPPr>
              <a:defRPr lang="zh-TW"/>
            </a:defPPr>
            <a:lvl1pPr algn="ctr">
              <a:defRPr sz="1050">
                <a:solidFill>
                  <a:schemeClr val="accent6">
                    <a:lumMod val="50000"/>
                  </a:schemeClr>
                </a:solidFill>
                <a:latin typeface="Calibri" pitchFamily="34" charset="0"/>
                <a:ea typeface="+mj-ea"/>
                <a:cs typeface="Calibri" pitchFamily="34" charset="0"/>
              </a:defRPr>
            </a:lvl1pPr>
          </a:lstStyle>
          <a:p>
            <a:r>
              <a:rPr lang="en-US" altLang="zh-TW" dirty="0" smtClean="0"/>
              <a:t>Pass entrance</a:t>
            </a:r>
          </a:p>
          <a:p>
            <a:endParaRPr lang="en-US" altLang="zh-TW" dirty="0"/>
          </a:p>
          <a:p>
            <a:r>
              <a:rPr lang="en-US" altLang="zh-TW" dirty="0" smtClean="0"/>
              <a:t>Get event information</a:t>
            </a:r>
            <a:endParaRPr lang="en-US" altLang="zh-TW" dirty="0"/>
          </a:p>
        </p:txBody>
      </p:sp>
      <p:sp>
        <p:nvSpPr>
          <p:cNvPr id="47" name="文字方塊 46"/>
          <p:cNvSpPr txBox="1"/>
          <p:nvPr/>
        </p:nvSpPr>
        <p:spPr>
          <a:xfrm>
            <a:off x="7452320" y="2780928"/>
            <a:ext cx="1080120" cy="1546577"/>
          </a:xfrm>
          <a:prstGeom prst="rect">
            <a:avLst/>
          </a:prstGeom>
          <a:noFill/>
        </p:spPr>
        <p:txBody>
          <a:bodyPr wrap="square" rtlCol="0">
            <a:spAutoFit/>
          </a:bodyPr>
          <a:lstStyle>
            <a:defPPr>
              <a:defRPr lang="zh-TW"/>
            </a:defPPr>
            <a:lvl1pPr algn="ctr">
              <a:defRPr sz="1050">
                <a:solidFill>
                  <a:schemeClr val="accent6">
                    <a:lumMod val="50000"/>
                  </a:schemeClr>
                </a:solidFill>
                <a:latin typeface="Calibri" pitchFamily="34" charset="0"/>
                <a:ea typeface="+mj-ea"/>
                <a:cs typeface="Calibri" pitchFamily="34" charset="0"/>
              </a:defRPr>
            </a:lvl1pPr>
          </a:lstStyle>
          <a:p>
            <a:r>
              <a:rPr lang="en-US" altLang="zh-TW" dirty="0" smtClean="0"/>
              <a:t>Download and personalize application</a:t>
            </a:r>
          </a:p>
          <a:p>
            <a:endParaRPr lang="en-US" altLang="zh-TW" dirty="0"/>
          </a:p>
          <a:p>
            <a:r>
              <a:rPr lang="en-US" altLang="zh-TW" dirty="0" smtClean="0"/>
              <a:t>Check usage history</a:t>
            </a:r>
          </a:p>
          <a:p>
            <a:endParaRPr lang="en-US" altLang="zh-TW" dirty="0"/>
          </a:p>
          <a:p>
            <a:r>
              <a:rPr lang="en-US" altLang="zh-TW" dirty="0" smtClean="0"/>
              <a:t>Lock phone remotely</a:t>
            </a:r>
            <a:endParaRPr lang="en-US" altLang="zh-TW" dirty="0"/>
          </a:p>
        </p:txBody>
      </p:sp>
      <p:sp>
        <p:nvSpPr>
          <p:cNvPr id="48" name="文字方塊 47"/>
          <p:cNvSpPr txBox="1"/>
          <p:nvPr/>
        </p:nvSpPr>
        <p:spPr>
          <a:xfrm>
            <a:off x="971600" y="5075932"/>
            <a:ext cx="1080120" cy="738664"/>
          </a:xfrm>
          <a:prstGeom prst="rect">
            <a:avLst/>
          </a:prstGeom>
          <a:noFill/>
        </p:spPr>
        <p:txBody>
          <a:bodyPr wrap="square" rtlCol="0">
            <a:spAutoFit/>
          </a:bodyPr>
          <a:lstStyle/>
          <a:p>
            <a:pPr algn="ctr"/>
            <a:r>
              <a:rPr lang="en-US" altLang="zh-TW" sz="1050" dirty="0" smtClean="0">
                <a:solidFill>
                  <a:schemeClr val="accent5">
                    <a:lumMod val="50000"/>
                  </a:schemeClr>
                </a:solidFill>
                <a:latin typeface="Calibri" pitchFamily="34" charset="0"/>
                <a:ea typeface="+mj-ea"/>
                <a:cs typeface="Calibri" pitchFamily="34" charset="0"/>
              </a:rPr>
              <a:t>Mass and Public Transport</a:t>
            </a:r>
          </a:p>
          <a:p>
            <a:pPr algn="ctr"/>
            <a:endParaRPr lang="en-US" altLang="zh-TW" sz="1050" dirty="0">
              <a:solidFill>
                <a:schemeClr val="accent5">
                  <a:lumMod val="50000"/>
                </a:schemeClr>
              </a:solidFill>
              <a:latin typeface="Calibri" pitchFamily="34" charset="0"/>
              <a:ea typeface="+mj-ea"/>
              <a:cs typeface="Calibri" pitchFamily="34" charset="0"/>
            </a:endParaRPr>
          </a:p>
          <a:p>
            <a:pPr algn="ctr"/>
            <a:r>
              <a:rPr lang="en-US" altLang="zh-TW" sz="1050" dirty="0" smtClean="0">
                <a:solidFill>
                  <a:schemeClr val="accent5">
                    <a:lumMod val="50000"/>
                  </a:schemeClr>
                </a:solidFill>
                <a:latin typeface="Calibri" pitchFamily="34" charset="0"/>
                <a:ea typeface="+mj-ea"/>
                <a:cs typeface="Calibri" pitchFamily="34" charset="0"/>
              </a:rPr>
              <a:t>Advertising</a:t>
            </a:r>
            <a:endParaRPr lang="zh-TW" altLang="en-US" sz="1050" dirty="0">
              <a:solidFill>
                <a:schemeClr val="accent5">
                  <a:lumMod val="50000"/>
                </a:schemeClr>
              </a:solidFill>
              <a:latin typeface="Calibri" pitchFamily="34" charset="0"/>
              <a:ea typeface="+mj-ea"/>
              <a:cs typeface="Calibri" pitchFamily="34" charset="0"/>
            </a:endParaRPr>
          </a:p>
        </p:txBody>
      </p:sp>
      <p:sp>
        <p:nvSpPr>
          <p:cNvPr id="49" name="文字方塊 48"/>
          <p:cNvSpPr txBox="1"/>
          <p:nvPr/>
        </p:nvSpPr>
        <p:spPr>
          <a:xfrm>
            <a:off x="2267744" y="5075932"/>
            <a:ext cx="1080120" cy="415498"/>
          </a:xfrm>
          <a:prstGeom prst="rect">
            <a:avLst/>
          </a:prstGeom>
          <a:noFill/>
        </p:spPr>
        <p:txBody>
          <a:bodyPr wrap="square" rtlCol="0">
            <a:spAutoFit/>
          </a:bodyPr>
          <a:lstStyle/>
          <a:p>
            <a:pPr algn="ctr"/>
            <a:r>
              <a:rPr lang="en-US" altLang="zh-TW" sz="1050" dirty="0" smtClean="0">
                <a:solidFill>
                  <a:schemeClr val="accent5">
                    <a:lumMod val="50000"/>
                  </a:schemeClr>
                </a:solidFill>
                <a:latin typeface="Calibri" pitchFamily="34" charset="0"/>
                <a:ea typeface="+mj-ea"/>
                <a:cs typeface="Calibri" pitchFamily="34" charset="0"/>
              </a:rPr>
              <a:t>Drivers and Vehicle Services</a:t>
            </a:r>
            <a:endParaRPr lang="zh-TW" altLang="en-US" sz="1050" dirty="0">
              <a:solidFill>
                <a:schemeClr val="accent5">
                  <a:lumMod val="50000"/>
                </a:schemeClr>
              </a:solidFill>
              <a:latin typeface="Calibri" pitchFamily="34" charset="0"/>
              <a:ea typeface="+mj-ea"/>
              <a:cs typeface="Calibri" pitchFamily="34" charset="0"/>
            </a:endParaRPr>
          </a:p>
        </p:txBody>
      </p:sp>
      <p:sp>
        <p:nvSpPr>
          <p:cNvPr id="50" name="文字方塊 49"/>
          <p:cNvSpPr txBox="1"/>
          <p:nvPr/>
        </p:nvSpPr>
        <p:spPr>
          <a:xfrm>
            <a:off x="3563888" y="5075932"/>
            <a:ext cx="1080120" cy="253916"/>
          </a:xfrm>
          <a:prstGeom prst="rect">
            <a:avLst/>
          </a:prstGeom>
          <a:noFill/>
        </p:spPr>
        <p:txBody>
          <a:bodyPr wrap="square" rtlCol="0">
            <a:spAutoFit/>
          </a:bodyPr>
          <a:lstStyle/>
          <a:p>
            <a:pPr algn="ctr"/>
            <a:r>
              <a:rPr lang="en-US" altLang="zh-TW" sz="1050" dirty="0" smtClean="0">
                <a:solidFill>
                  <a:schemeClr val="accent5">
                    <a:lumMod val="50000"/>
                  </a:schemeClr>
                </a:solidFill>
                <a:latin typeface="Calibri" pitchFamily="34" charset="0"/>
                <a:ea typeface="+mj-ea"/>
                <a:cs typeface="Calibri" pitchFamily="34" charset="0"/>
              </a:rPr>
              <a:t>Security</a:t>
            </a:r>
            <a:endParaRPr lang="zh-TW" altLang="en-US" sz="1050" dirty="0">
              <a:solidFill>
                <a:schemeClr val="accent5">
                  <a:lumMod val="50000"/>
                </a:schemeClr>
              </a:solidFill>
              <a:latin typeface="Calibri" pitchFamily="34" charset="0"/>
              <a:ea typeface="+mj-ea"/>
              <a:cs typeface="Calibri" pitchFamily="34" charset="0"/>
            </a:endParaRPr>
          </a:p>
        </p:txBody>
      </p:sp>
      <p:sp>
        <p:nvSpPr>
          <p:cNvPr id="51" name="文字方塊 50"/>
          <p:cNvSpPr txBox="1"/>
          <p:nvPr/>
        </p:nvSpPr>
        <p:spPr>
          <a:xfrm>
            <a:off x="4860032" y="5075932"/>
            <a:ext cx="1080120" cy="900246"/>
          </a:xfrm>
          <a:prstGeom prst="rect">
            <a:avLst/>
          </a:prstGeom>
          <a:noFill/>
        </p:spPr>
        <p:txBody>
          <a:bodyPr wrap="square" rtlCol="0">
            <a:spAutoFit/>
          </a:bodyPr>
          <a:lstStyle/>
          <a:p>
            <a:pPr algn="ctr"/>
            <a:r>
              <a:rPr lang="en-US" altLang="zh-TW" sz="1050" dirty="0" smtClean="0">
                <a:solidFill>
                  <a:schemeClr val="accent5">
                    <a:lumMod val="50000"/>
                  </a:schemeClr>
                </a:solidFill>
                <a:latin typeface="Calibri" pitchFamily="34" charset="0"/>
                <a:ea typeface="+mj-ea"/>
                <a:cs typeface="Calibri" pitchFamily="34" charset="0"/>
              </a:rPr>
              <a:t>Banking</a:t>
            </a:r>
          </a:p>
          <a:p>
            <a:pPr algn="ctr"/>
            <a:endParaRPr lang="en-US" altLang="zh-TW" sz="1050" dirty="0">
              <a:solidFill>
                <a:schemeClr val="accent5">
                  <a:lumMod val="50000"/>
                </a:schemeClr>
              </a:solidFill>
              <a:latin typeface="Calibri" pitchFamily="34" charset="0"/>
              <a:ea typeface="+mj-ea"/>
              <a:cs typeface="Calibri" pitchFamily="34" charset="0"/>
            </a:endParaRPr>
          </a:p>
          <a:p>
            <a:pPr algn="ctr"/>
            <a:r>
              <a:rPr lang="en-US" altLang="zh-TW" sz="1050" dirty="0" smtClean="0">
                <a:solidFill>
                  <a:schemeClr val="accent5">
                    <a:lumMod val="50000"/>
                  </a:schemeClr>
                </a:solidFill>
                <a:latin typeface="Calibri" pitchFamily="34" charset="0"/>
                <a:ea typeface="+mj-ea"/>
                <a:cs typeface="Calibri" pitchFamily="34" charset="0"/>
              </a:rPr>
              <a:t>Retail</a:t>
            </a:r>
          </a:p>
          <a:p>
            <a:pPr algn="ctr"/>
            <a:endParaRPr lang="en-US" altLang="zh-TW" sz="1050" dirty="0">
              <a:solidFill>
                <a:schemeClr val="accent5">
                  <a:lumMod val="50000"/>
                </a:schemeClr>
              </a:solidFill>
              <a:latin typeface="Calibri" pitchFamily="34" charset="0"/>
              <a:ea typeface="+mj-ea"/>
              <a:cs typeface="Calibri" pitchFamily="34" charset="0"/>
            </a:endParaRPr>
          </a:p>
          <a:p>
            <a:pPr algn="ctr"/>
            <a:r>
              <a:rPr lang="en-US" altLang="zh-TW" sz="1050" dirty="0" smtClean="0">
                <a:solidFill>
                  <a:schemeClr val="accent5">
                    <a:lumMod val="50000"/>
                  </a:schemeClr>
                </a:solidFill>
                <a:latin typeface="Calibri" pitchFamily="34" charset="0"/>
                <a:ea typeface="+mj-ea"/>
                <a:cs typeface="Calibri" pitchFamily="34" charset="0"/>
              </a:rPr>
              <a:t>Credit Card</a:t>
            </a:r>
            <a:endParaRPr lang="zh-TW" altLang="en-US" sz="1050" dirty="0">
              <a:solidFill>
                <a:schemeClr val="accent5">
                  <a:lumMod val="50000"/>
                </a:schemeClr>
              </a:solidFill>
              <a:latin typeface="Calibri" pitchFamily="34" charset="0"/>
              <a:ea typeface="+mj-ea"/>
              <a:cs typeface="Calibri" pitchFamily="34" charset="0"/>
            </a:endParaRPr>
          </a:p>
        </p:txBody>
      </p:sp>
      <p:sp>
        <p:nvSpPr>
          <p:cNvPr id="52" name="文字方塊 51"/>
          <p:cNvSpPr txBox="1"/>
          <p:nvPr/>
        </p:nvSpPr>
        <p:spPr>
          <a:xfrm>
            <a:off x="6156176" y="5075932"/>
            <a:ext cx="1080120" cy="253916"/>
          </a:xfrm>
          <a:prstGeom prst="rect">
            <a:avLst/>
          </a:prstGeom>
          <a:noFill/>
        </p:spPr>
        <p:txBody>
          <a:bodyPr wrap="square" rtlCol="0">
            <a:spAutoFit/>
          </a:bodyPr>
          <a:lstStyle/>
          <a:p>
            <a:pPr algn="ctr"/>
            <a:r>
              <a:rPr lang="en-US" altLang="zh-TW" sz="1050" dirty="0" smtClean="0">
                <a:solidFill>
                  <a:schemeClr val="accent5">
                    <a:lumMod val="50000"/>
                  </a:schemeClr>
                </a:solidFill>
                <a:latin typeface="Calibri" pitchFamily="34" charset="0"/>
                <a:ea typeface="+mj-ea"/>
                <a:cs typeface="Calibri" pitchFamily="34" charset="0"/>
              </a:rPr>
              <a:t>Entertainment</a:t>
            </a:r>
            <a:endParaRPr lang="zh-TW" altLang="en-US" sz="1050" dirty="0">
              <a:solidFill>
                <a:schemeClr val="accent5">
                  <a:lumMod val="50000"/>
                </a:schemeClr>
              </a:solidFill>
              <a:latin typeface="Calibri" pitchFamily="34" charset="0"/>
              <a:ea typeface="+mj-ea"/>
              <a:cs typeface="Calibri" pitchFamily="34" charset="0"/>
            </a:endParaRPr>
          </a:p>
        </p:txBody>
      </p:sp>
      <p:sp>
        <p:nvSpPr>
          <p:cNvPr id="53" name="文字方塊 52"/>
          <p:cNvSpPr txBox="1"/>
          <p:nvPr/>
        </p:nvSpPr>
        <p:spPr>
          <a:xfrm>
            <a:off x="7452320" y="5075932"/>
            <a:ext cx="1080120" cy="253916"/>
          </a:xfrm>
          <a:prstGeom prst="rect">
            <a:avLst/>
          </a:prstGeom>
          <a:noFill/>
        </p:spPr>
        <p:txBody>
          <a:bodyPr wrap="square" rtlCol="0">
            <a:spAutoFit/>
          </a:bodyPr>
          <a:lstStyle/>
          <a:p>
            <a:pPr algn="ctr"/>
            <a:r>
              <a:rPr lang="en-US" altLang="zh-TW" sz="1050" dirty="0" smtClean="0">
                <a:solidFill>
                  <a:schemeClr val="accent5">
                    <a:lumMod val="50000"/>
                  </a:schemeClr>
                </a:solidFill>
                <a:latin typeface="Calibri" pitchFamily="34" charset="0"/>
                <a:ea typeface="+mj-ea"/>
                <a:cs typeface="Calibri" pitchFamily="34" charset="0"/>
              </a:rPr>
              <a:t>Any</a:t>
            </a:r>
            <a:endParaRPr lang="zh-TW" altLang="en-US" sz="1050" dirty="0">
              <a:solidFill>
                <a:schemeClr val="accent5">
                  <a:lumMod val="50000"/>
                </a:schemeClr>
              </a:solidFill>
              <a:latin typeface="Calibri" pitchFamily="34" charset="0"/>
              <a:ea typeface="+mj-ea"/>
              <a:cs typeface="Calibri" pitchFamily="34" charset="0"/>
            </a:endParaRPr>
          </a:p>
        </p:txBody>
      </p:sp>
    </p:spTree>
    <p:extLst>
      <p:ext uri="{BB962C8B-B14F-4D97-AF65-F5344CB8AC3E}">
        <p14:creationId xmlns:p14="http://schemas.microsoft.com/office/powerpoint/2010/main" val="1335202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otorola A9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8640"/>
            <a:ext cx="72961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467544" y="5518973"/>
            <a:ext cx="8208912" cy="646331"/>
          </a:xfrm>
          <a:prstGeom prst="rect">
            <a:avLst/>
          </a:prstGeom>
          <a:noFill/>
        </p:spPr>
        <p:txBody>
          <a:bodyPr wrap="square" rtlCol="0">
            <a:spAutoFit/>
          </a:bodyPr>
          <a:lstStyle/>
          <a:p>
            <a:r>
              <a:rPr lang="en-US" altLang="zh-TW" dirty="0" smtClean="0"/>
              <a:t>Motorola A920 (2003): Forget boring old speech, the arrival of 3G data speeds meant a brave new world of video calling.</a:t>
            </a:r>
            <a:endParaRPr lang="zh-TW" altLang="en-US" dirty="0"/>
          </a:p>
        </p:txBody>
      </p:sp>
      <p:sp>
        <p:nvSpPr>
          <p:cNvPr id="3" name="投影片編號版面配置區 2"/>
          <p:cNvSpPr>
            <a:spLocks noGrp="1"/>
          </p:cNvSpPr>
          <p:nvPr>
            <p:ph type="sldNum" sz="quarter" idx="12"/>
          </p:nvPr>
        </p:nvSpPr>
        <p:spPr/>
        <p:txBody>
          <a:bodyPr/>
          <a:lstStyle/>
          <a:p>
            <a:fld id="{2BD7AD47-3D93-4CC8-AA84-DD3A5EF20844}" type="slidenum">
              <a:rPr lang="zh-TW" altLang="en-US" smtClean="0"/>
              <a:t>9</a:t>
            </a:fld>
            <a:endParaRPr lang="zh-TW" altLang="en-US"/>
          </a:p>
        </p:txBody>
      </p:sp>
    </p:spTree>
    <p:extLst>
      <p:ext uri="{BB962C8B-B14F-4D97-AF65-F5344CB8AC3E}">
        <p14:creationId xmlns:p14="http://schemas.microsoft.com/office/powerpoint/2010/main" val="9154534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NFC</a:t>
            </a:r>
            <a:r>
              <a:rPr lang="zh-TW" altLang="en-US" dirty="0"/>
              <a:t>與手機結合的</a:t>
            </a:r>
            <a:r>
              <a:rPr lang="en-US" altLang="zh-TW" dirty="0"/>
              <a:t>4</a:t>
            </a:r>
            <a:r>
              <a:rPr lang="zh-TW" altLang="en-US" dirty="0"/>
              <a:t>種</a:t>
            </a:r>
            <a:r>
              <a:rPr lang="zh-TW" altLang="en-US" dirty="0" smtClean="0"/>
              <a:t>方式 </a:t>
            </a:r>
            <a:r>
              <a:rPr lang="en-US" altLang="zh-TW" dirty="0" smtClean="0"/>
              <a:t>(1/2)</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90</a:t>
            </a:fld>
            <a:endParaRPr lang="zh-TW" altLang="en-US"/>
          </a:p>
        </p:txBody>
      </p:sp>
      <p:sp>
        <p:nvSpPr>
          <p:cNvPr id="4" name="內容版面配置區 3"/>
          <p:cNvSpPr>
            <a:spLocks noGrp="1"/>
          </p:cNvSpPr>
          <p:nvPr>
            <p:ph sz="quarter" idx="1"/>
          </p:nvPr>
        </p:nvSpPr>
        <p:spPr>
          <a:xfrm>
            <a:off x="301752" y="1527048"/>
            <a:ext cx="5278360" cy="4572000"/>
          </a:xfrm>
        </p:spPr>
        <p:txBody>
          <a:bodyPr>
            <a:normAutofit/>
          </a:bodyPr>
          <a:lstStyle/>
          <a:p>
            <a:r>
              <a:rPr lang="en-US" altLang="zh-TW" dirty="0" smtClean="0"/>
              <a:t>Design </a:t>
            </a:r>
            <a:r>
              <a:rPr lang="en-US" altLang="zh-TW" dirty="0"/>
              <a:t>in Handset</a:t>
            </a:r>
          </a:p>
          <a:p>
            <a:pPr lvl="1"/>
            <a:r>
              <a:rPr lang="zh-TW" altLang="en-US" dirty="0" smtClean="0"/>
              <a:t>設計</a:t>
            </a:r>
            <a:r>
              <a:rPr lang="zh-TW" altLang="en-US" dirty="0"/>
              <a:t>在手機的</a:t>
            </a:r>
            <a:r>
              <a:rPr lang="en-US" altLang="zh-TW" dirty="0" err="1"/>
              <a:t>pcb</a:t>
            </a:r>
            <a:r>
              <a:rPr lang="zh-TW" altLang="en-US" dirty="0" smtClean="0"/>
              <a:t>上，這</a:t>
            </a:r>
            <a:r>
              <a:rPr lang="zh-TW" altLang="en-US" dirty="0"/>
              <a:t>是一般最好的採用新功能的</a:t>
            </a:r>
            <a:r>
              <a:rPr lang="zh-TW" altLang="en-US" dirty="0" smtClean="0"/>
              <a:t>模式，因為</a:t>
            </a:r>
            <a:r>
              <a:rPr lang="zh-TW" altLang="en-US" dirty="0"/>
              <a:t>加入新</a:t>
            </a:r>
            <a:r>
              <a:rPr lang="zh-TW" altLang="en-US" dirty="0" smtClean="0"/>
              <a:t>功能需要</a:t>
            </a:r>
            <a:r>
              <a:rPr lang="zh-TW" altLang="en-US" dirty="0"/>
              <a:t>多方的</a:t>
            </a:r>
            <a:r>
              <a:rPr lang="zh-TW" altLang="en-US" dirty="0" smtClean="0"/>
              <a:t>配合，如</a:t>
            </a:r>
            <a:r>
              <a:rPr lang="en-US" altLang="zh-TW" dirty="0" err="1"/>
              <a:t>ic</a:t>
            </a:r>
            <a:r>
              <a:rPr lang="zh-TW" altLang="en-US" dirty="0"/>
              <a:t>設計及手機設計及製造業者之配合</a:t>
            </a:r>
          </a:p>
          <a:p>
            <a:r>
              <a:rPr lang="en-US" altLang="zh-TW" dirty="0" smtClean="0"/>
              <a:t>Design </a:t>
            </a:r>
            <a:r>
              <a:rPr lang="en-US" altLang="zh-TW" dirty="0"/>
              <a:t>in SIM card</a:t>
            </a:r>
          </a:p>
          <a:p>
            <a:pPr lvl="1"/>
            <a:r>
              <a:rPr lang="zh-TW" altLang="en-US" dirty="0" smtClean="0"/>
              <a:t>大多數</a:t>
            </a:r>
            <a:r>
              <a:rPr lang="zh-TW" altLang="en-US" dirty="0"/>
              <a:t>的研究都</a:t>
            </a:r>
            <a:r>
              <a:rPr lang="zh-TW" altLang="en-US" dirty="0" smtClean="0"/>
              <a:t>認為，</a:t>
            </a:r>
            <a:r>
              <a:rPr lang="en-US" altLang="zh-TW" dirty="0" smtClean="0"/>
              <a:t>NFC</a:t>
            </a:r>
            <a:r>
              <a:rPr lang="zh-TW" altLang="en-US" dirty="0"/>
              <a:t>的成功需要電信業者之</a:t>
            </a:r>
            <a:r>
              <a:rPr lang="zh-TW" altLang="en-US" dirty="0" smtClean="0"/>
              <a:t>配合，若是</a:t>
            </a:r>
            <a:r>
              <a:rPr lang="zh-TW" altLang="en-US" dirty="0"/>
              <a:t>要與電信業者</a:t>
            </a:r>
            <a:r>
              <a:rPr lang="zh-TW" altLang="en-US" dirty="0" smtClean="0"/>
              <a:t>配合，設計</a:t>
            </a:r>
            <a:r>
              <a:rPr lang="zh-TW" altLang="en-US" dirty="0"/>
              <a:t>在</a:t>
            </a:r>
            <a:r>
              <a:rPr lang="en-US" altLang="zh-TW" dirty="0"/>
              <a:t>SIM</a:t>
            </a:r>
            <a:r>
              <a:rPr lang="zh-TW" altLang="en-US" dirty="0" smtClean="0"/>
              <a:t>卡為</a:t>
            </a:r>
            <a:r>
              <a:rPr lang="zh-TW" altLang="en-US" dirty="0"/>
              <a:t>一個選擇</a:t>
            </a:r>
            <a:r>
              <a:rPr lang="zh-TW" altLang="en-US" dirty="0" smtClean="0"/>
              <a:t>方案。</a:t>
            </a:r>
            <a:endParaRPr lang="zh-TW" altLang="en-US" dirty="0"/>
          </a:p>
        </p:txBody>
      </p:sp>
      <p:sp>
        <p:nvSpPr>
          <p:cNvPr id="5" name="圓角矩形 4"/>
          <p:cNvSpPr/>
          <p:nvPr/>
        </p:nvSpPr>
        <p:spPr>
          <a:xfrm>
            <a:off x="6431508" y="3501008"/>
            <a:ext cx="1668884" cy="936104"/>
          </a:xfrm>
          <a:custGeom>
            <a:avLst/>
            <a:gdLst>
              <a:gd name="connsiteX0" fmla="*/ 0 w 1800200"/>
              <a:gd name="connsiteY0" fmla="*/ 156020 h 936104"/>
              <a:gd name="connsiteX1" fmla="*/ 156020 w 1800200"/>
              <a:gd name="connsiteY1" fmla="*/ 0 h 936104"/>
              <a:gd name="connsiteX2" fmla="*/ 1644180 w 1800200"/>
              <a:gd name="connsiteY2" fmla="*/ 0 h 936104"/>
              <a:gd name="connsiteX3" fmla="*/ 1800200 w 1800200"/>
              <a:gd name="connsiteY3" fmla="*/ 156020 h 936104"/>
              <a:gd name="connsiteX4" fmla="*/ 1800200 w 1800200"/>
              <a:gd name="connsiteY4" fmla="*/ 780084 h 936104"/>
              <a:gd name="connsiteX5" fmla="*/ 1644180 w 1800200"/>
              <a:gd name="connsiteY5" fmla="*/ 936104 h 936104"/>
              <a:gd name="connsiteX6" fmla="*/ 156020 w 1800200"/>
              <a:gd name="connsiteY6" fmla="*/ 936104 h 936104"/>
              <a:gd name="connsiteX7" fmla="*/ 0 w 1800200"/>
              <a:gd name="connsiteY7" fmla="*/ 780084 h 936104"/>
              <a:gd name="connsiteX8" fmla="*/ 0 w 1800200"/>
              <a:gd name="connsiteY8" fmla="*/ 156020 h 936104"/>
              <a:gd name="connsiteX0" fmla="*/ 0 w 1812900"/>
              <a:gd name="connsiteY0" fmla="*/ 156020 h 936104"/>
              <a:gd name="connsiteX1" fmla="*/ 156020 w 1812900"/>
              <a:gd name="connsiteY1" fmla="*/ 0 h 936104"/>
              <a:gd name="connsiteX2" fmla="*/ 1644180 w 1812900"/>
              <a:gd name="connsiteY2" fmla="*/ 0 h 936104"/>
              <a:gd name="connsiteX3" fmla="*/ 1800200 w 1812900"/>
              <a:gd name="connsiteY3" fmla="*/ 156020 h 936104"/>
              <a:gd name="connsiteX4" fmla="*/ 1812900 w 1812900"/>
              <a:gd name="connsiteY4" fmla="*/ 564184 h 936104"/>
              <a:gd name="connsiteX5" fmla="*/ 1644180 w 1812900"/>
              <a:gd name="connsiteY5" fmla="*/ 936104 h 936104"/>
              <a:gd name="connsiteX6" fmla="*/ 156020 w 1812900"/>
              <a:gd name="connsiteY6" fmla="*/ 936104 h 936104"/>
              <a:gd name="connsiteX7" fmla="*/ 0 w 1812900"/>
              <a:gd name="connsiteY7" fmla="*/ 780084 h 936104"/>
              <a:gd name="connsiteX8" fmla="*/ 0 w 1812900"/>
              <a:gd name="connsiteY8" fmla="*/ 156020 h 936104"/>
              <a:gd name="connsiteX0" fmla="*/ 0 w 1812900"/>
              <a:gd name="connsiteY0" fmla="*/ 156020 h 936104"/>
              <a:gd name="connsiteX1" fmla="*/ 156020 w 1812900"/>
              <a:gd name="connsiteY1" fmla="*/ 0 h 936104"/>
              <a:gd name="connsiteX2" fmla="*/ 1644180 w 1812900"/>
              <a:gd name="connsiteY2" fmla="*/ 0 h 936104"/>
              <a:gd name="connsiteX3" fmla="*/ 1800200 w 1812900"/>
              <a:gd name="connsiteY3" fmla="*/ 156020 h 936104"/>
              <a:gd name="connsiteX4" fmla="*/ 1812900 w 1812900"/>
              <a:gd name="connsiteY4" fmla="*/ 564184 h 936104"/>
              <a:gd name="connsiteX5" fmla="*/ 1453680 w 1812900"/>
              <a:gd name="connsiteY5" fmla="*/ 936104 h 936104"/>
              <a:gd name="connsiteX6" fmla="*/ 156020 w 1812900"/>
              <a:gd name="connsiteY6" fmla="*/ 936104 h 936104"/>
              <a:gd name="connsiteX7" fmla="*/ 0 w 1812900"/>
              <a:gd name="connsiteY7" fmla="*/ 780084 h 936104"/>
              <a:gd name="connsiteX8" fmla="*/ 0 w 1812900"/>
              <a:gd name="connsiteY8" fmla="*/ 156020 h 9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900" h="936104">
                <a:moveTo>
                  <a:pt x="0" y="156020"/>
                </a:moveTo>
                <a:cubicBezTo>
                  <a:pt x="0" y="69853"/>
                  <a:pt x="69853" y="0"/>
                  <a:pt x="156020" y="0"/>
                </a:cubicBezTo>
                <a:lnTo>
                  <a:pt x="1644180" y="0"/>
                </a:lnTo>
                <a:cubicBezTo>
                  <a:pt x="1730347" y="0"/>
                  <a:pt x="1800200" y="69853"/>
                  <a:pt x="1800200" y="156020"/>
                </a:cubicBezTo>
                <a:cubicBezTo>
                  <a:pt x="1800200" y="364041"/>
                  <a:pt x="1812900" y="356163"/>
                  <a:pt x="1812900" y="564184"/>
                </a:cubicBezTo>
                <a:cubicBezTo>
                  <a:pt x="1812900" y="650351"/>
                  <a:pt x="1539847" y="936104"/>
                  <a:pt x="1453680" y="936104"/>
                </a:cubicBezTo>
                <a:lnTo>
                  <a:pt x="156020" y="936104"/>
                </a:lnTo>
                <a:cubicBezTo>
                  <a:pt x="69853" y="936104"/>
                  <a:pt x="0" y="866251"/>
                  <a:pt x="0" y="780084"/>
                </a:cubicBezTo>
                <a:lnTo>
                  <a:pt x="0" y="156020"/>
                </a:lnTo>
                <a:close/>
              </a:path>
            </a:pathLst>
          </a:cu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6625108" y="3645024"/>
            <a:ext cx="799108" cy="504056"/>
          </a:xfrm>
          <a:prstGeom prst="roundRect">
            <a:avLst/>
          </a:prstGeom>
          <a:solidFill>
            <a:srgbClr val="E2A938">
              <a:alpha val="8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a:off x="6625108" y="3789040"/>
            <a:ext cx="799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6625108" y="4005064"/>
            <a:ext cx="7991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706872" y="3717032"/>
            <a:ext cx="216024" cy="346700"/>
          </a:xfrm>
          <a:prstGeom prst="rect">
            <a:avLst/>
          </a:prstGeom>
          <a:solidFill>
            <a:schemeClr val="tx1">
              <a:lumMod val="75000"/>
              <a:lumOff val="25000"/>
            </a:schemeClr>
          </a:solidFill>
          <a:scene3d>
            <a:camera prst="orthographicFront"/>
            <a:lightRig rig="sunrise" dir="t"/>
          </a:scene3d>
          <a:sp3d extrusionH="76200" contourW="12700" prstMaterial="metal">
            <a:bevelT/>
            <a:bevelB prst="convex"/>
            <a:extrusionClr>
              <a:schemeClr val="bg1">
                <a:lumMod val="85000"/>
              </a:schemeClr>
            </a:extrusionClr>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7116628" y="3717032"/>
            <a:ext cx="216024" cy="346700"/>
          </a:xfrm>
          <a:prstGeom prst="rect">
            <a:avLst/>
          </a:prstGeom>
          <a:solidFill>
            <a:schemeClr val="tx1">
              <a:lumMod val="75000"/>
              <a:lumOff val="25000"/>
            </a:schemeClr>
          </a:solidFill>
          <a:scene3d>
            <a:camera prst="orthographicFront"/>
            <a:lightRig rig="sunrise" dir="t"/>
          </a:scene3d>
          <a:sp3d extrusionH="76200" contourW="12700" prstMaterial="metal">
            <a:bevelT/>
            <a:bevelB prst="convex"/>
            <a:extrusionClr>
              <a:schemeClr val="bg1">
                <a:lumMod val="85000"/>
              </a:schemeClr>
            </a:extrusionClr>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6922896" y="3861048"/>
            <a:ext cx="19373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5436096" y="3573016"/>
            <a:ext cx="835485" cy="584775"/>
          </a:xfrm>
          <a:prstGeom prst="rect">
            <a:avLst/>
          </a:prstGeom>
          <a:noFill/>
        </p:spPr>
        <p:txBody>
          <a:bodyPr wrap="none" rtlCol="0">
            <a:spAutoFit/>
          </a:bodyPr>
          <a:lstStyle/>
          <a:p>
            <a:r>
              <a:rPr lang="en-US" altLang="zh-TW" sz="1600" b="1" dirty="0" smtClean="0">
                <a:latin typeface="Arial" pitchFamily="34" charset="0"/>
                <a:cs typeface="Arial" pitchFamily="34" charset="0"/>
              </a:rPr>
              <a:t>(U)SIM</a:t>
            </a:r>
          </a:p>
          <a:p>
            <a:r>
              <a:rPr lang="en-US" altLang="zh-TW" sz="1600" b="1" dirty="0" smtClean="0">
                <a:latin typeface="Arial" pitchFamily="34" charset="0"/>
                <a:cs typeface="Arial" pitchFamily="34" charset="0"/>
              </a:rPr>
              <a:t>Chip</a:t>
            </a:r>
            <a:endParaRPr lang="zh-TW" altLang="en-US" sz="1600" b="1" dirty="0">
              <a:latin typeface="Arial" pitchFamily="34" charset="0"/>
              <a:cs typeface="Arial" pitchFamily="34" charset="0"/>
            </a:endParaRPr>
          </a:p>
        </p:txBody>
      </p:sp>
      <p:sp>
        <p:nvSpPr>
          <p:cNvPr id="18" name="文字方塊 17"/>
          <p:cNvSpPr txBox="1"/>
          <p:nvPr/>
        </p:nvSpPr>
        <p:spPr>
          <a:xfrm>
            <a:off x="7869554" y="2780928"/>
            <a:ext cx="931665" cy="553998"/>
          </a:xfrm>
          <a:prstGeom prst="rect">
            <a:avLst/>
          </a:prstGeom>
          <a:noFill/>
        </p:spPr>
        <p:txBody>
          <a:bodyPr wrap="none" rtlCol="0">
            <a:spAutoFit/>
          </a:bodyPr>
          <a:lstStyle/>
          <a:p>
            <a:r>
              <a:rPr lang="en-US" altLang="zh-TW" sz="1400" b="1" dirty="0" smtClean="0">
                <a:latin typeface="Arial" pitchFamily="34" charset="0"/>
                <a:cs typeface="Arial" pitchFamily="34" charset="0"/>
              </a:rPr>
              <a:t>Payment</a:t>
            </a:r>
          </a:p>
          <a:p>
            <a:r>
              <a:rPr lang="en-US" altLang="zh-TW" sz="1600" b="1" dirty="0" smtClean="0">
                <a:latin typeface="Arial" pitchFamily="34" charset="0"/>
                <a:cs typeface="Arial" pitchFamily="34" charset="0"/>
              </a:rPr>
              <a:t>Chip</a:t>
            </a:r>
            <a:endParaRPr lang="zh-TW" altLang="en-US" sz="1600" b="1" dirty="0">
              <a:latin typeface="Arial" pitchFamily="34" charset="0"/>
              <a:cs typeface="Arial" pitchFamily="34" charset="0"/>
            </a:endParaRPr>
          </a:p>
        </p:txBody>
      </p:sp>
      <p:cxnSp>
        <p:nvCxnSpPr>
          <p:cNvPr id="19" name="直線單箭頭接點 18"/>
          <p:cNvCxnSpPr>
            <a:endCxn id="13" idx="1"/>
          </p:cNvCxnSpPr>
          <p:nvPr/>
        </p:nvCxnSpPr>
        <p:spPr>
          <a:xfrm>
            <a:off x="6156176" y="3865403"/>
            <a:ext cx="550696" cy="2497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8" idx="1"/>
            <a:endCxn id="15" idx="3"/>
          </p:cNvCxnSpPr>
          <p:nvPr/>
        </p:nvCxnSpPr>
        <p:spPr>
          <a:xfrm flipH="1">
            <a:off x="7332652" y="3057927"/>
            <a:ext cx="536902" cy="83245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792024" y="4063732"/>
            <a:ext cx="45719" cy="1381492"/>
          </a:xfrm>
          <a:prstGeom prst="rect">
            <a:avLst/>
          </a:prstGeom>
          <a:solidFill>
            <a:schemeClr val="accent5">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7740352" y="4581128"/>
            <a:ext cx="595035" cy="307777"/>
          </a:xfrm>
          <a:prstGeom prst="rect">
            <a:avLst/>
          </a:prstGeom>
          <a:noFill/>
        </p:spPr>
        <p:txBody>
          <a:bodyPr wrap="none" rtlCol="0">
            <a:spAutoFit/>
          </a:bodyPr>
          <a:lstStyle/>
          <a:p>
            <a:r>
              <a:rPr lang="en-US" altLang="zh-TW" sz="1400" b="1" dirty="0" smtClean="0">
                <a:latin typeface="Arial" pitchFamily="34" charset="0"/>
                <a:cs typeface="Arial" pitchFamily="34" charset="0"/>
              </a:rPr>
              <a:t>SWP</a:t>
            </a:r>
            <a:endParaRPr lang="zh-TW" altLang="en-US" sz="1600" b="1" dirty="0">
              <a:latin typeface="Arial" pitchFamily="34" charset="0"/>
              <a:cs typeface="Arial" pitchFamily="34" charset="0"/>
            </a:endParaRPr>
          </a:p>
        </p:txBody>
      </p:sp>
      <p:cxnSp>
        <p:nvCxnSpPr>
          <p:cNvPr id="28" name="直線單箭頭接點 27"/>
          <p:cNvCxnSpPr>
            <a:stCxn id="27" idx="1"/>
            <a:endCxn id="25" idx="3"/>
          </p:cNvCxnSpPr>
          <p:nvPr/>
        </p:nvCxnSpPr>
        <p:spPr>
          <a:xfrm flipH="1">
            <a:off x="6837743" y="4735017"/>
            <a:ext cx="902609" cy="1946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圓角矩形 30"/>
          <p:cNvSpPr/>
          <p:nvPr/>
        </p:nvSpPr>
        <p:spPr>
          <a:xfrm>
            <a:off x="6372200" y="5445224"/>
            <a:ext cx="1800200" cy="792088"/>
          </a:xfrm>
          <a:prstGeom prst="roundRect">
            <a:avLst/>
          </a:prstGeom>
          <a:solidFill>
            <a:schemeClr val="bg1">
              <a:lumMod val="7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atin typeface="Arial" pitchFamily="34" charset="0"/>
                <a:cs typeface="Arial" pitchFamily="34" charset="0"/>
              </a:rPr>
              <a:t>NFC</a:t>
            </a:r>
          </a:p>
          <a:p>
            <a:pPr algn="ctr"/>
            <a:r>
              <a:rPr lang="en-US" altLang="zh-TW" b="1" dirty="0" smtClean="0">
                <a:latin typeface="Arial" pitchFamily="34" charset="0"/>
                <a:cs typeface="Arial" pitchFamily="34" charset="0"/>
              </a:rPr>
              <a:t>Component</a:t>
            </a:r>
            <a:endParaRPr lang="zh-TW" altLang="en-US" b="1" dirty="0">
              <a:latin typeface="Arial" pitchFamily="34" charset="0"/>
              <a:cs typeface="Arial" pitchFamily="34" charset="0"/>
            </a:endParaRPr>
          </a:p>
        </p:txBody>
      </p:sp>
    </p:spTree>
    <p:extLst>
      <p:ext uri="{BB962C8B-B14F-4D97-AF65-F5344CB8AC3E}">
        <p14:creationId xmlns:p14="http://schemas.microsoft.com/office/powerpoint/2010/main" val="23212402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NFC</a:t>
            </a:r>
            <a:r>
              <a:rPr lang="zh-TW" altLang="en-US" dirty="0"/>
              <a:t>與手機結合的</a:t>
            </a:r>
            <a:r>
              <a:rPr lang="en-US" altLang="zh-TW" dirty="0"/>
              <a:t>4</a:t>
            </a:r>
            <a:r>
              <a:rPr lang="zh-TW" altLang="en-US" dirty="0"/>
              <a:t>種方式 </a:t>
            </a:r>
            <a:r>
              <a:rPr lang="en-US" altLang="zh-TW" dirty="0" smtClean="0"/>
              <a:t>(2/2</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91</a:t>
            </a:fld>
            <a:endParaRPr lang="zh-TW" altLang="en-US"/>
          </a:p>
        </p:txBody>
      </p:sp>
      <p:sp>
        <p:nvSpPr>
          <p:cNvPr id="4" name="內容版面配置區 3"/>
          <p:cNvSpPr>
            <a:spLocks noGrp="1"/>
          </p:cNvSpPr>
          <p:nvPr>
            <p:ph sz="quarter" idx="1"/>
          </p:nvPr>
        </p:nvSpPr>
        <p:spPr/>
        <p:txBody>
          <a:bodyPr/>
          <a:lstStyle/>
          <a:p>
            <a:r>
              <a:rPr lang="en-US" altLang="zh-TW" dirty="0" smtClean="0"/>
              <a:t>Design </a:t>
            </a:r>
            <a:r>
              <a:rPr lang="en-US" altLang="zh-TW" dirty="0"/>
              <a:t>in </a:t>
            </a:r>
            <a:r>
              <a:rPr lang="en-US" altLang="zh-TW" dirty="0" err="1"/>
              <a:t>MicroSD</a:t>
            </a:r>
            <a:endParaRPr lang="en-US" altLang="zh-TW" dirty="0"/>
          </a:p>
          <a:p>
            <a:pPr lvl="1"/>
            <a:r>
              <a:rPr lang="zh-TW" altLang="en-US" dirty="0" smtClean="0"/>
              <a:t>將</a:t>
            </a:r>
            <a:r>
              <a:rPr lang="en-US" altLang="zh-TW" dirty="0"/>
              <a:t>NFC</a:t>
            </a:r>
            <a:r>
              <a:rPr lang="zh-TW" altLang="en-US" dirty="0"/>
              <a:t>設計在手機的外部記憶體上</a:t>
            </a:r>
            <a:r>
              <a:rPr lang="en-US" altLang="zh-TW" dirty="0"/>
              <a:t>, </a:t>
            </a:r>
            <a:r>
              <a:rPr lang="zh-TW" altLang="en-US" dirty="0"/>
              <a:t>雖然不用動用到手機之設計</a:t>
            </a:r>
            <a:r>
              <a:rPr lang="en-US" altLang="zh-TW" dirty="0"/>
              <a:t>, </a:t>
            </a:r>
            <a:r>
              <a:rPr lang="zh-TW" altLang="en-US" dirty="0"/>
              <a:t>但是設計在一個很小的元件上</a:t>
            </a:r>
            <a:r>
              <a:rPr lang="en-US" altLang="zh-TW" dirty="0"/>
              <a:t>, </a:t>
            </a:r>
            <a:r>
              <a:rPr lang="zh-TW" altLang="en-US" dirty="0"/>
              <a:t>天線的設計將會是一個挑佔戰</a:t>
            </a:r>
            <a:r>
              <a:rPr lang="en-US" altLang="zh-TW" dirty="0"/>
              <a:t>,</a:t>
            </a:r>
          </a:p>
          <a:p>
            <a:endParaRPr lang="en-US" altLang="zh-TW" dirty="0" smtClean="0"/>
          </a:p>
          <a:p>
            <a:endParaRPr lang="en-US" altLang="zh-TW" dirty="0" smtClean="0"/>
          </a:p>
          <a:p>
            <a:endParaRPr lang="en-US" altLang="zh-TW" dirty="0" smtClean="0"/>
          </a:p>
          <a:p>
            <a:r>
              <a:rPr lang="en-US" altLang="zh-TW" dirty="0" smtClean="0"/>
              <a:t>Tag on the phone (</a:t>
            </a:r>
            <a:r>
              <a:rPr lang="zh-TW" altLang="en-US" dirty="0" smtClean="0"/>
              <a:t>貼</a:t>
            </a:r>
            <a:r>
              <a:rPr lang="zh-TW" altLang="en-US" dirty="0"/>
              <a:t>在手機</a:t>
            </a:r>
            <a:r>
              <a:rPr lang="zh-TW" altLang="en-US" dirty="0" smtClean="0"/>
              <a:t>上</a:t>
            </a:r>
            <a:r>
              <a:rPr lang="en-US" altLang="zh-TW" dirty="0" smtClean="0"/>
              <a:t>)</a:t>
            </a:r>
            <a:endParaRPr lang="zh-TW" altLang="en-US" dirty="0"/>
          </a:p>
        </p:txBody>
      </p:sp>
      <p:pic>
        <p:nvPicPr>
          <p:cNvPr id="3074" name="Picture 2" descr="http://teeker.files.wordpress.com/2011/07/microsd.jpg?w=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85293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265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行動廣告的運作</a:t>
            </a:r>
            <a:r>
              <a:rPr lang="zh-TW" altLang="en-US" dirty="0" smtClean="0"/>
              <a:t>模式 </a:t>
            </a:r>
            <a:r>
              <a:rPr lang="en-US" altLang="zh-TW" dirty="0" smtClean="0"/>
              <a:t>(1/4)</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92</a:t>
            </a:fld>
            <a:endParaRPr lang="zh-TW" altLang="en-US"/>
          </a:p>
        </p:txBody>
      </p:sp>
      <p:sp>
        <p:nvSpPr>
          <p:cNvPr id="4" name="內容版面配置區 3"/>
          <p:cNvSpPr>
            <a:spLocks noGrp="1"/>
          </p:cNvSpPr>
          <p:nvPr>
            <p:ph sz="quarter" idx="1"/>
          </p:nvPr>
        </p:nvSpPr>
        <p:spPr/>
        <p:txBody>
          <a:bodyPr/>
          <a:lstStyle/>
          <a:p>
            <a:r>
              <a:rPr lang="zh-TW" altLang="en-US" dirty="0" smtClean="0"/>
              <a:t>一、行動網頁型行動廣告 </a:t>
            </a:r>
            <a:r>
              <a:rPr lang="en-US" altLang="zh-TW" dirty="0" smtClean="0"/>
              <a:t>(</a:t>
            </a:r>
            <a:r>
              <a:rPr lang="en-US" altLang="zh-TW" dirty="0"/>
              <a:t>Mobile </a:t>
            </a:r>
            <a:r>
              <a:rPr lang="en-US" altLang="zh-TW" dirty="0" smtClean="0"/>
              <a:t>Web </a:t>
            </a:r>
            <a:r>
              <a:rPr lang="en-US" altLang="zh-TW" dirty="0"/>
              <a:t>based </a:t>
            </a:r>
            <a:r>
              <a:rPr lang="en-US" altLang="zh-TW" dirty="0" smtClean="0"/>
              <a:t>Ads)</a:t>
            </a:r>
          </a:p>
          <a:p>
            <a:pPr lvl="1"/>
            <a:r>
              <a:rPr lang="zh-TW" altLang="en-US" dirty="0"/>
              <a:t>行動網頁型的行動廣告是以電腦網路之橫幅廣告</a:t>
            </a:r>
            <a:r>
              <a:rPr lang="en-US" altLang="zh-TW" dirty="0"/>
              <a:t>(Banners 2 Link)</a:t>
            </a:r>
            <a:r>
              <a:rPr lang="zh-TW" altLang="en-US" dirty="0"/>
              <a:t>、關鍵字搜尋</a:t>
            </a:r>
            <a:r>
              <a:rPr lang="en-US" altLang="zh-TW" dirty="0"/>
              <a:t>(SKW 2 Link)</a:t>
            </a:r>
            <a:r>
              <a:rPr lang="zh-TW" altLang="en-US" dirty="0"/>
              <a:t>及文字訊息聯結</a:t>
            </a:r>
            <a:r>
              <a:rPr lang="en-US" altLang="zh-TW" dirty="0"/>
              <a:t>(Text 2 Link)</a:t>
            </a:r>
            <a:r>
              <a:rPr lang="zh-TW" altLang="en-US" dirty="0"/>
              <a:t>的類似模式置於手機網頁</a:t>
            </a:r>
            <a:r>
              <a:rPr lang="zh-TW" altLang="en-US" dirty="0" smtClean="0"/>
              <a:t>上</a:t>
            </a:r>
            <a:endParaRPr lang="en-US" altLang="zh-TW" dirty="0" smtClean="0"/>
          </a:p>
          <a:p>
            <a:pPr lvl="1"/>
            <a:r>
              <a:rPr lang="zh-TW" altLang="en-US" dirty="0" smtClean="0"/>
              <a:t>其</a:t>
            </a:r>
            <a:r>
              <a:rPr lang="zh-TW" altLang="en-US" dirty="0"/>
              <a:t>運作</a:t>
            </a:r>
            <a:r>
              <a:rPr lang="zh-TW" altLang="en-US" dirty="0" smtClean="0"/>
              <a:t>模式與</a:t>
            </a:r>
            <a:r>
              <a:rPr lang="zh-TW" altLang="en-US" dirty="0"/>
              <a:t>目前的網路廣告並無太大的差異，但因手機的螢幕不大，畫面所呈現的內容，一定會被廣告的受眾看到，與目前網路廣告的效益完全不同</a:t>
            </a:r>
            <a:r>
              <a:rPr lang="zh-TW" altLang="en-US" dirty="0" smtClean="0"/>
              <a:t>，因為手機</a:t>
            </a:r>
            <a:r>
              <a:rPr lang="zh-TW" altLang="en-US" dirty="0"/>
              <a:t>瀏覽器的</a:t>
            </a:r>
            <a:r>
              <a:rPr lang="zh-TW" altLang="en-US" dirty="0" smtClean="0"/>
              <a:t>技術</a:t>
            </a:r>
            <a:r>
              <a:rPr lang="zh-TW" altLang="en-US" dirty="0"/>
              <a:t>，</a:t>
            </a:r>
            <a:r>
              <a:rPr lang="zh-TW" altLang="en-US" dirty="0" smtClean="0"/>
              <a:t>並</a:t>
            </a:r>
            <a:r>
              <a:rPr lang="zh-TW" altLang="en-US" dirty="0"/>
              <a:t>無法支援目前許多的網路的統計機制</a:t>
            </a:r>
            <a:r>
              <a:rPr lang="zh-TW" altLang="en-US" dirty="0" smtClean="0"/>
              <a:t>，是故</a:t>
            </a:r>
            <a:r>
              <a:rPr lang="zh-TW" altLang="en-US" dirty="0"/>
              <a:t>讓廣告主較難信賴</a:t>
            </a:r>
            <a:r>
              <a:rPr lang="en-US" altLang="zh-TW" dirty="0"/>
              <a:t>!</a:t>
            </a:r>
          </a:p>
        </p:txBody>
      </p:sp>
    </p:spTree>
    <p:extLst>
      <p:ext uri="{BB962C8B-B14F-4D97-AF65-F5344CB8AC3E}">
        <p14:creationId xmlns:p14="http://schemas.microsoft.com/office/powerpoint/2010/main" val="13651227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行動廣告的運作模式 </a:t>
            </a:r>
            <a:r>
              <a:rPr lang="en-US" altLang="zh-TW" dirty="0" smtClean="0"/>
              <a:t>(2/4</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93</a:t>
            </a:fld>
            <a:endParaRPr lang="zh-TW" altLang="en-US"/>
          </a:p>
        </p:txBody>
      </p:sp>
      <p:sp>
        <p:nvSpPr>
          <p:cNvPr id="4" name="內容版面配置區 3"/>
          <p:cNvSpPr>
            <a:spLocks noGrp="1"/>
          </p:cNvSpPr>
          <p:nvPr>
            <p:ph sz="quarter" idx="1"/>
          </p:nvPr>
        </p:nvSpPr>
        <p:spPr/>
        <p:txBody>
          <a:bodyPr>
            <a:normAutofit fontScale="92500" lnSpcReduction="20000"/>
          </a:bodyPr>
          <a:lstStyle/>
          <a:p>
            <a:r>
              <a:rPr lang="zh-TW" altLang="en-US" dirty="0" smtClean="0"/>
              <a:t>二、行動</a:t>
            </a:r>
            <a:r>
              <a:rPr lang="zh-TW" altLang="en-US" dirty="0"/>
              <a:t>訊息的行動</a:t>
            </a:r>
            <a:r>
              <a:rPr lang="zh-TW" altLang="en-US" dirty="0" smtClean="0"/>
              <a:t>廣告 </a:t>
            </a:r>
            <a:r>
              <a:rPr lang="en-US" altLang="zh-TW" dirty="0" smtClean="0"/>
              <a:t>(</a:t>
            </a:r>
            <a:r>
              <a:rPr lang="en-US" altLang="zh-TW" dirty="0"/>
              <a:t>Mobile Message </a:t>
            </a:r>
            <a:r>
              <a:rPr lang="en-US" altLang="zh-TW" dirty="0" smtClean="0"/>
              <a:t>based Ads)</a:t>
            </a:r>
          </a:p>
          <a:p>
            <a:pPr lvl="1"/>
            <a:r>
              <a:rPr lang="zh-TW" altLang="en-US" dirty="0"/>
              <a:t>手機訊息呈現模式除了現在的常見的文字簡訊外</a:t>
            </a:r>
            <a:r>
              <a:rPr lang="en-US" altLang="zh-TW" dirty="0"/>
              <a:t>,</a:t>
            </a:r>
            <a:r>
              <a:rPr lang="zh-TW" altLang="en-US" dirty="0"/>
              <a:t>還有多媒體訊息</a:t>
            </a:r>
            <a:r>
              <a:rPr lang="en-US" altLang="zh-TW" dirty="0"/>
              <a:t>(MMS), </a:t>
            </a:r>
            <a:r>
              <a:rPr lang="zh-TW" altLang="en-US" dirty="0"/>
              <a:t>兩大類，但與行動網結合後，又可以分成三種型式，以下就兩大類及三種</a:t>
            </a:r>
            <a:r>
              <a:rPr lang="zh-TW" altLang="en-US" dirty="0" smtClean="0"/>
              <a:t>型態</a:t>
            </a:r>
            <a:endParaRPr lang="en-US" altLang="zh-TW" dirty="0" smtClean="0"/>
          </a:p>
          <a:p>
            <a:pPr lvl="1"/>
            <a:r>
              <a:rPr lang="zh-TW" altLang="en-US" dirty="0"/>
              <a:t>兩大類</a:t>
            </a:r>
            <a:endParaRPr lang="en-US" altLang="zh-TW" dirty="0"/>
          </a:p>
          <a:p>
            <a:pPr lvl="2"/>
            <a:r>
              <a:rPr lang="en-US" altLang="zh-TW" dirty="0" smtClean="0"/>
              <a:t>a</a:t>
            </a:r>
            <a:r>
              <a:rPr lang="en-US" altLang="zh-TW" dirty="0"/>
              <a:t>) </a:t>
            </a:r>
            <a:r>
              <a:rPr lang="zh-TW" altLang="en-US" dirty="0"/>
              <a:t>文字簡訊</a:t>
            </a:r>
            <a:r>
              <a:rPr lang="en-US" altLang="zh-TW" dirty="0"/>
              <a:t>(SMS</a:t>
            </a:r>
            <a:r>
              <a:rPr lang="en-US" altLang="zh-TW" dirty="0" smtClean="0"/>
              <a:t>)</a:t>
            </a:r>
            <a:endParaRPr lang="en-US" altLang="zh-TW" dirty="0"/>
          </a:p>
          <a:p>
            <a:pPr lvl="3"/>
            <a:r>
              <a:rPr lang="zh-TW" altLang="en-US" dirty="0" smtClean="0"/>
              <a:t>文字</a:t>
            </a:r>
            <a:r>
              <a:rPr lang="zh-TW" altLang="en-US" dirty="0"/>
              <a:t>簡訊型的行動廣告，也就是常見的簡訊廣告</a:t>
            </a:r>
            <a:r>
              <a:rPr lang="zh-TW" altLang="en-US" dirty="0" smtClean="0"/>
              <a:t>；這種文字</a:t>
            </a:r>
            <a:r>
              <a:rPr lang="zh-TW" altLang="en-US" dirty="0"/>
              <a:t>簡訊，除了手機不開機或門號</a:t>
            </a:r>
            <a:r>
              <a:rPr lang="zh-TW" altLang="en-US" dirty="0" smtClean="0"/>
              <a:t>失效</a:t>
            </a:r>
            <a:r>
              <a:rPr lang="zh-TW" altLang="en-US" dirty="0"/>
              <a:t>，</a:t>
            </a:r>
            <a:r>
              <a:rPr lang="zh-TW" altLang="en-US" dirty="0" smtClean="0"/>
              <a:t>無法</a:t>
            </a:r>
            <a:r>
              <a:rPr lang="zh-TW" altLang="en-US" dirty="0"/>
              <a:t>接收外，幾乎是</a:t>
            </a:r>
            <a:r>
              <a:rPr lang="en-US" altLang="zh-TW" dirty="0"/>
              <a:t>100%</a:t>
            </a:r>
            <a:r>
              <a:rPr lang="zh-TW" altLang="en-US" dirty="0"/>
              <a:t>接收</a:t>
            </a:r>
            <a:r>
              <a:rPr lang="en-US" altLang="zh-TW" dirty="0"/>
              <a:t>! </a:t>
            </a:r>
            <a:r>
              <a:rPr lang="zh-TW" altLang="en-US" dirty="0"/>
              <a:t>但因使用者眾且濫用，造成許多負面的形象，使得具有形象之品牌公司，不敢貿然使用</a:t>
            </a:r>
            <a:r>
              <a:rPr lang="en-US" altLang="zh-TW" dirty="0"/>
              <a:t>!</a:t>
            </a:r>
          </a:p>
          <a:p>
            <a:pPr lvl="2"/>
            <a:r>
              <a:rPr lang="en-US" altLang="zh-TW" dirty="0" smtClean="0"/>
              <a:t>b</a:t>
            </a:r>
            <a:r>
              <a:rPr lang="en-US" altLang="zh-TW" dirty="0"/>
              <a:t>) </a:t>
            </a:r>
            <a:r>
              <a:rPr lang="zh-TW" altLang="en-US" dirty="0"/>
              <a:t>多媒體訊息</a:t>
            </a:r>
            <a:r>
              <a:rPr lang="en-US" altLang="zh-TW" dirty="0"/>
              <a:t>(MMS</a:t>
            </a:r>
            <a:r>
              <a:rPr lang="en-US" altLang="zh-TW" dirty="0" smtClean="0"/>
              <a:t>)</a:t>
            </a:r>
            <a:endParaRPr lang="en-US" altLang="zh-TW" dirty="0"/>
          </a:p>
          <a:p>
            <a:pPr lvl="3"/>
            <a:r>
              <a:rPr lang="zh-TW" altLang="en-US" dirty="0" smtClean="0"/>
              <a:t>多媒體</a:t>
            </a:r>
            <a:r>
              <a:rPr lang="zh-TW" altLang="en-US" dirty="0"/>
              <a:t>訊息型的行動廣告，也是所有人認為可以取代文字簡訊，而成為未來重要的服務，但因手機款式相容性，及各電信業系統間傳送資料的轉換及是否完成接收的回報等等問題</a:t>
            </a:r>
            <a:r>
              <a:rPr lang="en-US" altLang="zh-TW" dirty="0"/>
              <a:t>, </a:t>
            </a:r>
            <a:r>
              <a:rPr lang="zh-TW" altLang="en-US" dirty="0"/>
              <a:t>造成其發展並不如預期，又因為</a:t>
            </a:r>
            <a:r>
              <a:rPr lang="en-US" altLang="zh-TW" dirty="0"/>
              <a:t>iPhone</a:t>
            </a:r>
            <a:r>
              <a:rPr lang="zh-TW" altLang="en-US" dirty="0"/>
              <a:t>及</a:t>
            </a:r>
            <a:r>
              <a:rPr lang="en-US" altLang="zh-TW" dirty="0" err="1"/>
              <a:t>GPhone</a:t>
            </a:r>
            <a:r>
              <a:rPr lang="zh-TW" altLang="en-US" dirty="0"/>
              <a:t>手機的快速擴展到消費者手</a:t>
            </a:r>
            <a:r>
              <a:rPr lang="zh-TW" altLang="en-US" dirty="0" smtClean="0"/>
              <a:t>裏</a:t>
            </a:r>
            <a:r>
              <a:rPr lang="zh-TW" altLang="en-US" dirty="0"/>
              <a:t>，</a:t>
            </a:r>
            <a:r>
              <a:rPr lang="zh-TW" altLang="en-US" dirty="0" smtClean="0"/>
              <a:t>使得</a:t>
            </a:r>
            <a:r>
              <a:rPr lang="zh-TW" altLang="en-US" dirty="0"/>
              <a:t>其應用的</a:t>
            </a:r>
            <a:r>
              <a:rPr lang="zh-TW" altLang="en-US" dirty="0" smtClean="0"/>
              <a:t>層面更為</a:t>
            </a:r>
            <a:r>
              <a:rPr lang="zh-TW" altLang="en-US" dirty="0"/>
              <a:t>寬廣</a:t>
            </a:r>
            <a:r>
              <a:rPr lang="zh-TW" altLang="en-US" dirty="0" smtClean="0"/>
              <a:t>。</a:t>
            </a:r>
            <a:endParaRPr lang="en-US" altLang="zh-TW" dirty="0" smtClean="0"/>
          </a:p>
        </p:txBody>
      </p:sp>
    </p:spTree>
    <p:extLst>
      <p:ext uri="{BB962C8B-B14F-4D97-AF65-F5344CB8AC3E}">
        <p14:creationId xmlns:p14="http://schemas.microsoft.com/office/powerpoint/2010/main" val="24346998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行動廣告的運作模式 </a:t>
            </a:r>
            <a:r>
              <a:rPr lang="en-US" altLang="zh-TW" dirty="0" smtClean="0"/>
              <a:t>(3/4</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94</a:t>
            </a:fld>
            <a:endParaRPr lang="zh-TW" altLang="en-US"/>
          </a:p>
        </p:txBody>
      </p:sp>
      <p:sp>
        <p:nvSpPr>
          <p:cNvPr id="4" name="內容版面配置區 3"/>
          <p:cNvSpPr>
            <a:spLocks noGrp="1"/>
          </p:cNvSpPr>
          <p:nvPr>
            <p:ph sz="quarter" idx="1"/>
          </p:nvPr>
        </p:nvSpPr>
        <p:spPr/>
        <p:txBody>
          <a:bodyPr>
            <a:normAutofit fontScale="92500" lnSpcReduction="20000"/>
          </a:bodyPr>
          <a:lstStyle/>
          <a:p>
            <a:pPr lvl="1"/>
            <a:r>
              <a:rPr lang="zh-TW" altLang="en-US" dirty="0"/>
              <a:t>三種型態</a:t>
            </a:r>
          </a:p>
          <a:p>
            <a:pPr lvl="2"/>
            <a:r>
              <a:rPr lang="en-US" altLang="zh-TW" dirty="0"/>
              <a:t>c) </a:t>
            </a:r>
            <a:r>
              <a:rPr lang="zh-TW" altLang="en-US" dirty="0"/>
              <a:t>文字簡訊</a:t>
            </a:r>
            <a:r>
              <a:rPr lang="en-US" altLang="zh-TW" dirty="0" smtClean="0"/>
              <a:t>+</a:t>
            </a:r>
            <a:r>
              <a:rPr lang="zh-TW" altLang="en-US" dirty="0" smtClean="0"/>
              <a:t>網址</a:t>
            </a:r>
            <a:endParaRPr lang="en-US" altLang="zh-TW" dirty="0"/>
          </a:p>
          <a:p>
            <a:pPr lvl="3"/>
            <a:r>
              <a:rPr lang="zh-TW" altLang="en-US" dirty="0"/>
              <a:t>文字簡訊</a:t>
            </a:r>
            <a:r>
              <a:rPr lang="en-US" altLang="zh-TW" dirty="0" smtClean="0"/>
              <a:t>+</a:t>
            </a:r>
            <a:r>
              <a:rPr lang="zh-TW" altLang="en-US" dirty="0" smtClean="0"/>
              <a:t>網址是為</a:t>
            </a:r>
            <a:r>
              <a:rPr lang="zh-TW" altLang="en-US" dirty="0"/>
              <a:t>文字簡訊中含有網址，它是由文字簡訊的功能延伸</a:t>
            </a:r>
            <a:r>
              <a:rPr lang="zh-TW" altLang="en-US" dirty="0" smtClean="0"/>
              <a:t>，而</a:t>
            </a:r>
            <a:r>
              <a:rPr lang="zh-TW" altLang="en-US" dirty="0"/>
              <a:t>訊息傳送</a:t>
            </a:r>
            <a:r>
              <a:rPr lang="zh-TW" altLang="en-US" dirty="0" smtClean="0"/>
              <a:t>到使用者時，</a:t>
            </a:r>
            <a:r>
              <a:rPr lang="zh-TW" altLang="en-US" dirty="0"/>
              <a:t>使用者</a:t>
            </a:r>
            <a:r>
              <a:rPr lang="zh-TW" altLang="en-US" dirty="0" smtClean="0"/>
              <a:t>可以</a:t>
            </a:r>
            <a:r>
              <a:rPr lang="zh-TW" altLang="en-US" dirty="0"/>
              <a:t>在手機上看到此一網址，當點選此一網址時，手機就會啓動其手機上網之瀏覽器，將其在網頁中之訊息載入在手機螢幕上。</a:t>
            </a:r>
          </a:p>
          <a:p>
            <a:pPr lvl="2"/>
            <a:r>
              <a:rPr lang="en-US" altLang="zh-TW" dirty="0"/>
              <a:t>d) </a:t>
            </a:r>
            <a:r>
              <a:rPr lang="zh-TW" altLang="en-US" dirty="0"/>
              <a:t>行動網頁</a:t>
            </a:r>
            <a:r>
              <a:rPr lang="en-US" altLang="zh-TW" dirty="0"/>
              <a:t>+(</a:t>
            </a:r>
            <a:r>
              <a:rPr lang="en-US" altLang="zh-TW" dirty="0" smtClean="0"/>
              <a:t>WAP</a:t>
            </a:r>
            <a:r>
              <a:rPr lang="zh-TW" altLang="en-US" dirty="0"/>
              <a:t> </a:t>
            </a:r>
            <a:r>
              <a:rPr lang="en-US" altLang="zh-TW" dirty="0" smtClean="0"/>
              <a:t>push)</a:t>
            </a:r>
            <a:endParaRPr lang="en-US" altLang="zh-TW" dirty="0"/>
          </a:p>
          <a:p>
            <a:pPr lvl="3"/>
            <a:r>
              <a:rPr lang="en-US" altLang="zh-TW" dirty="0" smtClean="0"/>
              <a:t>WAP push</a:t>
            </a:r>
            <a:r>
              <a:rPr lang="zh-TW" altLang="en-US" dirty="0" smtClean="0"/>
              <a:t>，訊息的</a:t>
            </a:r>
            <a:r>
              <a:rPr lang="zh-TW" altLang="en-US" dirty="0"/>
              <a:t>使用者</a:t>
            </a:r>
            <a:r>
              <a:rPr lang="zh-TW" altLang="en-US" dirty="0" smtClean="0"/>
              <a:t>接收</a:t>
            </a:r>
            <a:r>
              <a:rPr lang="zh-TW" altLang="en-US" dirty="0"/>
              <a:t>到廣告訊息時，只會看到文字簡訊的形式，但訊息</a:t>
            </a:r>
            <a:r>
              <a:rPr lang="zh-TW" altLang="en-US" dirty="0" smtClean="0"/>
              <a:t>的</a:t>
            </a:r>
            <a:r>
              <a:rPr lang="zh-TW" altLang="en-US" dirty="0"/>
              <a:t>使用者</a:t>
            </a:r>
            <a:r>
              <a:rPr lang="zh-TW" altLang="en-US" dirty="0" smtClean="0"/>
              <a:t>點選</a:t>
            </a:r>
            <a:r>
              <a:rPr lang="zh-TW" altLang="en-US" dirty="0"/>
              <a:t>文字時，還是會像</a:t>
            </a:r>
            <a:r>
              <a:rPr lang="en-US" altLang="zh-TW" dirty="0"/>
              <a:t>SMS</a:t>
            </a:r>
            <a:r>
              <a:rPr lang="en-US" altLang="zh-TW" dirty="0" smtClean="0"/>
              <a:t>+</a:t>
            </a:r>
            <a:r>
              <a:rPr lang="zh-TW" altLang="en-US" dirty="0" smtClean="0"/>
              <a:t>網址一樣</a:t>
            </a:r>
            <a:r>
              <a:rPr lang="zh-TW" altLang="en-US" dirty="0"/>
              <a:t>開啓手機上網之瀏覽器</a:t>
            </a:r>
            <a:r>
              <a:rPr lang="zh-TW" altLang="en-US" dirty="0" smtClean="0"/>
              <a:t>，也就是</a:t>
            </a:r>
            <a:r>
              <a:rPr lang="zh-TW" altLang="en-US" dirty="0"/>
              <a:t>文字簡訊含有一隱性</a:t>
            </a:r>
            <a:r>
              <a:rPr lang="en-US" altLang="zh-TW" dirty="0"/>
              <a:t>(</a:t>
            </a:r>
            <a:r>
              <a:rPr lang="zh-TW" altLang="en-US" dirty="0"/>
              <a:t>看不到</a:t>
            </a:r>
            <a:r>
              <a:rPr lang="en-US" altLang="zh-TW" dirty="0"/>
              <a:t>)</a:t>
            </a:r>
            <a:r>
              <a:rPr lang="zh-TW" altLang="en-US" dirty="0"/>
              <a:t>的網址，當使用者點選文字時，手機即會開啓手機上網功能，將該隱性</a:t>
            </a:r>
            <a:r>
              <a:rPr lang="en-US" altLang="zh-TW" dirty="0"/>
              <a:t>(</a:t>
            </a:r>
            <a:r>
              <a:rPr lang="zh-TW" altLang="en-US" dirty="0"/>
              <a:t>看不到</a:t>
            </a:r>
            <a:r>
              <a:rPr lang="en-US" altLang="zh-TW" dirty="0"/>
              <a:t>)</a:t>
            </a:r>
            <a:r>
              <a:rPr lang="zh-TW" altLang="en-US" dirty="0"/>
              <a:t>的網址的內容載入到手機裏</a:t>
            </a:r>
            <a:r>
              <a:rPr lang="en-US" altLang="zh-TW" dirty="0"/>
              <a:t>!</a:t>
            </a:r>
          </a:p>
          <a:p>
            <a:pPr lvl="2"/>
            <a:r>
              <a:rPr lang="en-US" altLang="zh-TW" dirty="0"/>
              <a:t>f) </a:t>
            </a:r>
            <a:r>
              <a:rPr lang="zh-TW" altLang="en-US" dirty="0"/>
              <a:t>多媒體訊息</a:t>
            </a:r>
            <a:r>
              <a:rPr lang="en-US" altLang="zh-TW" dirty="0"/>
              <a:t>+(MMS+):</a:t>
            </a:r>
          </a:p>
          <a:p>
            <a:pPr lvl="3"/>
            <a:r>
              <a:rPr lang="zh-TW" altLang="en-US" dirty="0" smtClean="0"/>
              <a:t>與</a:t>
            </a:r>
            <a:r>
              <a:rPr lang="zh-TW" altLang="en-US" dirty="0"/>
              <a:t>使用者溝通時，可以更容易說明其差異，採用</a:t>
            </a:r>
            <a:r>
              <a:rPr lang="zh-TW" altLang="en-US" dirty="0" smtClean="0"/>
              <a:t>與</a:t>
            </a:r>
            <a:r>
              <a:rPr lang="zh-TW" altLang="en-US" dirty="0"/>
              <a:t>文字簡訊</a:t>
            </a:r>
            <a:r>
              <a:rPr lang="en-US" altLang="zh-TW" dirty="0"/>
              <a:t>+</a:t>
            </a:r>
            <a:r>
              <a:rPr lang="zh-TW" altLang="en-US" dirty="0"/>
              <a:t>網址</a:t>
            </a:r>
            <a:r>
              <a:rPr lang="zh-TW" altLang="en-US" dirty="0" smtClean="0"/>
              <a:t>及</a:t>
            </a:r>
            <a:r>
              <a:rPr lang="en-US" altLang="zh-TW" dirty="0" smtClean="0"/>
              <a:t>WAP push</a:t>
            </a:r>
            <a:r>
              <a:rPr lang="zh-TW" altLang="en-US" dirty="0" smtClean="0"/>
              <a:t>的</a:t>
            </a:r>
            <a:r>
              <a:rPr lang="zh-TW" altLang="en-US" dirty="0"/>
              <a:t>概念一樣，在多媒體訊息中它包含了行動網頁或其中的訊息的的連結，當消費者看到對其有意義的廣告時，可以經由訊息中的連結，取得更多的訊息，以達到廣告之目的</a:t>
            </a:r>
            <a:r>
              <a:rPr lang="zh-TW" altLang="en-US" dirty="0" smtClean="0"/>
              <a:t>。</a:t>
            </a:r>
            <a:endParaRPr lang="zh-TW" altLang="en-US" dirty="0"/>
          </a:p>
        </p:txBody>
      </p:sp>
    </p:spTree>
    <p:extLst>
      <p:ext uri="{BB962C8B-B14F-4D97-AF65-F5344CB8AC3E}">
        <p14:creationId xmlns:p14="http://schemas.microsoft.com/office/powerpoint/2010/main" val="23360559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行動廣告的運作模式 </a:t>
            </a:r>
            <a:r>
              <a:rPr lang="en-US" altLang="zh-TW" dirty="0" smtClean="0"/>
              <a:t>(4/4</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95</a:t>
            </a:fld>
            <a:endParaRPr lang="zh-TW" altLang="en-US"/>
          </a:p>
        </p:txBody>
      </p:sp>
      <p:sp>
        <p:nvSpPr>
          <p:cNvPr id="4" name="內容版面配置區 3"/>
          <p:cNvSpPr>
            <a:spLocks noGrp="1"/>
          </p:cNvSpPr>
          <p:nvPr>
            <p:ph sz="quarter" idx="1"/>
          </p:nvPr>
        </p:nvSpPr>
        <p:spPr/>
        <p:txBody>
          <a:bodyPr>
            <a:normAutofit lnSpcReduction="10000"/>
          </a:bodyPr>
          <a:lstStyle/>
          <a:p>
            <a:r>
              <a:rPr lang="en-US" altLang="zh-TW" dirty="0"/>
              <a:t>3</a:t>
            </a:r>
            <a:r>
              <a:rPr lang="en-US" altLang="zh-TW" dirty="0" smtClean="0"/>
              <a:t>.</a:t>
            </a:r>
            <a:r>
              <a:rPr lang="zh-TW" altLang="en-US" dirty="0" smtClean="0"/>
              <a:t> 行動應用程式行動廣告 </a:t>
            </a:r>
            <a:r>
              <a:rPr lang="en-US" altLang="zh-TW" dirty="0" smtClean="0"/>
              <a:t>(</a:t>
            </a:r>
            <a:r>
              <a:rPr lang="en-US" altLang="zh-TW" dirty="0"/>
              <a:t>Mobile </a:t>
            </a:r>
            <a:r>
              <a:rPr lang="en-US" altLang="zh-TW" dirty="0" smtClean="0"/>
              <a:t>App </a:t>
            </a:r>
            <a:r>
              <a:rPr lang="en-US" altLang="zh-TW" dirty="0"/>
              <a:t>based </a:t>
            </a:r>
            <a:r>
              <a:rPr lang="en-US" altLang="zh-TW" dirty="0" smtClean="0"/>
              <a:t>Ads)</a:t>
            </a:r>
            <a:endParaRPr lang="en-US" altLang="zh-TW" dirty="0"/>
          </a:p>
          <a:p>
            <a:pPr lvl="1"/>
            <a:r>
              <a:rPr lang="zh-TW" altLang="en-US" dirty="0" smtClean="0"/>
              <a:t>此一</a:t>
            </a:r>
            <a:r>
              <a:rPr lang="zh-TW" altLang="en-US" dirty="0"/>
              <a:t>行動廣告模式，可以是單一的廣告主所提供之應用程式之行動廣告，另外一種為電玩中行動廣告</a:t>
            </a:r>
            <a:r>
              <a:rPr lang="en-US" altLang="zh-TW" dirty="0"/>
              <a:t>(</a:t>
            </a:r>
            <a:r>
              <a:rPr lang="en-US" altLang="zh-TW" dirty="0" err="1"/>
              <a:t>InGame</a:t>
            </a:r>
            <a:r>
              <a:rPr lang="en-US" altLang="zh-TW" dirty="0"/>
              <a:t> Mobile </a:t>
            </a:r>
            <a:r>
              <a:rPr lang="en-US" altLang="zh-TW" dirty="0" smtClean="0"/>
              <a:t>Ads)</a:t>
            </a:r>
            <a:r>
              <a:rPr lang="zh-TW" altLang="en-US" dirty="0"/>
              <a:t>，以下做簡單的介紹</a:t>
            </a:r>
            <a:r>
              <a:rPr lang="en-US" altLang="zh-TW" dirty="0"/>
              <a:t>!</a:t>
            </a:r>
          </a:p>
          <a:p>
            <a:pPr lvl="1"/>
            <a:r>
              <a:rPr lang="en-US" altLang="zh-TW" dirty="0" smtClean="0"/>
              <a:t>a</a:t>
            </a:r>
            <a:r>
              <a:rPr lang="en-US" altLang="zh-TW" dirty="0"/>
              <a:t>)</a:t>
            </a:r>
            <a:r>
              <a:rPr lang="zh-TW" altLang="en-US" dirty="0"/>
              <a:t>行動廣告應用程式</a:t>
            </a:r>
            <a:r>
              <a:rPr lang="en-US" altLang="zh-TW" dirty="0"/>
              <a:t>(Mobile </a:t>
            </a:r>
            <a:r>
              <a:rPr lang="en-US" altLang="zh-TW" dirty="0" smtClean="0"/>
              <a:t>APP Ads)</a:t>
            </a:r>
            <a:endParaRPr lang="en-US" altLang="zh-TW" dirty="0"/>
          </a:p>
          <a:p>
            <a:pPr lvl="2"/>
            <a:r>
              <a:rPr lang="zh-TW" altLang="en-US" dirty="0" smtClean="0"/>
              <a:t>在</a:t>
            </a:r>
            <a:r>
              <a:rPr lang="zh-TW" altLang="en-US" dirty="0"/>
              <a:t>針對某一品牌或某一應用手機程式提供了特定廣告主在手機上之廣告模式，這樣的廣告會以廣告主的需求為主，如</a:t>
            </a:r>
            <a:r>
              <a:rPr lang="en-US" altLang="zh-TW" dirty="0"/>
              <a:t>iPhone</a:t>
            </a:r>
            <a:r>
              <a:rPr lang="zh-TW" altLang="en-US" dirty="0"/>
              <a:t>上做了一個</a:t>
            </a:r>
            <a:r>
              <a:rPr lang="en-US" altLang="zh-TW" dirty="0"/>
              <a:t>Coca</a:t>
            </a:r>
            <a:r>
              <a:rPr lang="zh-TW" altLang="en-US" dirty="0"/>
              <a:t>的應用程式</a:t>
            </a:r>
            <a:r>
              <a:rPr lang="en-US" altLang="zh-TW" dirty="0"/>
              <a:t>,</a:t>
            </a:r>
            <a:r>
              <a:rPr lang="zh-TW" altLang="en-US" dirty="0"/>
              <a:t>以好玩的角度出發</a:t>
            </a:r>
            <a:r>
              <a:rPr lang="en-US" altLang="zh-TW" dirty="0"/>
              <a:t>, </a:t>
            </a:r>
            <a:r>
              <a:rPr lang="zh-TW" altLang="en-US" dirty="0"/>
              <a:t>讓消費者對可口可樂加深品牌印象。</a:t>
            </a:r>
          </a:p>
          <a:p>
            <a:pPr lvl="1"/>
            <a:r>
              <a:rPr lang="en-US" altLang="zh-TW" dirty="0" smtClean="0"/>
              <a:t>b</a:t>
            </a:r>
            <a:r>
              <a:rPr lang="en-US" altLang="zh-TW" dirty="0"/>
              <a:t>)</a:t>
            </a:r>
            <a:r>
              <a:rPr lang="zh-TW" altLang="en-US" dirty="0"/>
              <a:t>電玩中行動廣告</a:t>
            </a:r>
            <a:r>
              <a:rPr lang="en-US" altLang="zh-TW" dirty="0"/>
              <a:t>(In-Game Mobile </a:t>
            </a:r>
            <a:r>
              <a:rPr lang="en-US" altLang="zh-TW" dirty="0" smtClean="0"/>
              <a:t>Ads)</a:t>
            </a:r>
            <a:endParaRPr lang="en-US" altLang="zh-TW" dirty="0"/>
          </a:p>
          <a:p>
            <a:pPr lvl="2"/>
            <a:r>
              <a:rPr lang="zh-TW" altLang="en-US" dirty="0" smtClean="0"/>
              <a:t>手機</a:t>
            </a:r>
            <a:r>
              <a:rPr lang="zh-TW" altLang="en-US" dirty="0"/>
              <a:t>功能的提升，使得手機的遊戲得以在手機上運行順暢</a:t>
            </a:r>
            <a:r>
              <a:rPr lang="zh-TW" altLang="en-US" dirty="0" smtClean="0"/>
              <a:t>，電玩廠商</a:t>
            </a:r>
            <a:r>
              <a:rPr lang="zh-TW" altLang="en-US" dirty="0"/>
              <a:t>會</a:t>
            </a:r>
            <a:r>
              <a:rPr lang="zh-TW" altLang="en-US" dirty="0" smtClean="0"/>
              <a:t>提供免費</a:t>
            </a:r>
            <a:r>
              <a:rPr lang="zh-TW" altLang="en-US" dirty="0"/>
              <a:t>玩遊戲但在遊戲中提供了廣告的</a:t>
            </a:r>
            <a:r>
              <a:rPr lang="zh-TW" altLang="en-US" dirty="0" smtClean="0"/>
              <a:t>曝光，得到</a:t>
            </a:r>
            <a:r>
              <a:rPr lang="zh-TW" altLang="en-US" dirty="0"/>
              <a:t>發展遊戲所需的經費</a:t>
            </a:r>
            <a:r>
              <a:rPr lang="en-US" altLang="zh-TW" dirty="0" smtClean="0"/>
              <a:t>!</a:t>
            </a:r>
            <a:endParaRPr lang="zh-TW" altLang="en-US" dirty="0"/>
          </a:p>
        </p:txBody>
      </p:sp>
    </p:spTree>
    <p:extLst>
      <p:ext uri="{BB962C8B-B14F-4D97-AF65-F5344CB8AC3E}">
        <p14:creationId xmlns:p14="http://schemas.microsoft.com/office/powerpoint/2010/main" val="30806583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333</a:t>
            </a:r>
            <a:r>
              <a:rPr lang="zh-TW" altLang="en-US" dirty="0"/>
              <a:t>法則</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96</a:t>
            </a:fld>
            <a:endParaRPr lang="zh-TW" altLang="en-US"/>
          </a:p>
        </p:txBody>
      </p:sp>
      <p:sp>
        <p:nvSpPr>
          <p:cNvPr id="4" name="內容版面配置區 3"/>
          <p:cNvSpPr>
            <a:spLocks noGrp="1"/>
          </p:cNvSpPr>
          <p:nvPr>
            <p:ph sz="quarter" idx="1"/>
          </p:nvPr>
        </p:nvSpPr>
        <p:spPr/>
        <p:txBody>
          <a:bodyPr>
            <a:normAutofit/>
          </a:bodyPr>
          <a:lstStyle/>
          <a:p>
            <a:r>
              <a:rPr lang="en-US" altLang="zh-TW" dirty="0" smtClean="0"/>
              <a:t>333</a:t>
            </a:r>
            <a:r>
              <a:rPr lang="zh-TW" altLang="en-US" dirty="0"/>
              <a:t>法則就是三天後、三週後及三個月</a:t>
            </a:r>
            <a:r>
              <a:rPr lang="zh-TW" altLang="en-US" dirty="0" smtClean="0"/>
              <a:t>後、我們 </a:t>
            </a:r>
            <a:r>
              <a:rPr lang="en-US" altLang="zh-TW" dirty="0" smtClean="0"/>
              <a:t>(</a:t>
            </a:r>
            <a:r>
              <a:rPr lang="zh-TW" altLang="en-US" dirty="0" smtClean="0"/>
              <a:t>服務端，可指文創產品或者文化古蹟地點</a:t>
            </a:r>
            <a:r>
              <a:rPr lang="en-US" altLang="zh-TW" dirty="0" smtClean="0"/>
              <a:t>) </a:t>
            </a:r>
            <a:r>
              <a:rPr lang="zh-TW" altLang="en-US" dirty="0" smtClean="0"/>
              <a:t>應該</a:t>
            </a:r>
            <a:r>
              <a:rPr lang="zh-TW" altLang="en-US" dirty="0"/>
              <a:t>要做的三件</a:t>
            </a:r>
            <a:r>
              <a:rPr lang="zh-TW" altLang="en-US" dirty="0" smtClean="0"/>
              <a:t>事</a:t>
            </a:r>
            <a:r>
              <a:rPr lang="en-US" altLang="zh-TW" dirty="0" smtClean="0"/>
              <a:t>? </a:t>
            </a:r>
            <a:r>
              <a:rPr lang="zh-TW" altLang="en-US" dirty="0" smtClean="0"/>
              <a:t>要</a:t>
            </a:r>
            <a:r>
              <a:rPr lang="zh-TW" altLang="en-US" dirty="0"/>
              <a:t>作那三件事呢</a:t>
            </a:r>
            <a:r>
              <a:rPr lang="en-US" altLang="zh-TW" dirty="0"/>
              <a:t>?</a:t>
            </a:r>
          </a:p>
          <a:p>
            <a:pPr lvl="1"/>
            <a:r>
              <a:rPr lang="zh-TW" altLang="en-US" dirty="0" smtClean="0"/>
              <a:t>三</a:t>
            </a:r>
            <a:r>
              <a:rPr lang="zh-TW" altLang="en-US" dirty="0"/>
              <a:t>天</a:t>
            </a:r>
            <a:r>
              <a:rPr lang="zh-TW" altLang="en-US" dirty="0" smtClean="0"/>
              <a:t>後</a:t>
            </a:r>
            <a:endParaRPr lang="en-US" altLang="zh-TW" dirty="0" smtClean="0"/>
          </a:p>
          <a:p>
            <a:pPr lvl="2"/>
            <a:r>
              <a:rPr lang="zh-TW" altLang="en-US" dirty="0" smtClean="0"/>
              <a:t>寄送</a:t>
            </a:r>
            <a:r>
              <a:rPr lang="en-US" altLang="zh-TW" dirty="0" smtClean="0"/>
              <a:t>“</a:t>
            </a:r>
            <a:r>
              <a:rPr lang="zh-TW" altLang="en-US" dirty="0" smtClean="0"/>
              <a:t>感謝</a:t>
            </a:r>
            <a:r>
              <a:rPr lang="en-US" altLang="zh-TW" dirty="0" smtClean="0"/>
              <a:t>Ad</a:t>
            </a:r>
            <a:r>
              <a:rPr lang="zh-TW" altLang="en-US" dirty="0"/>
              <a:t> </a:t>
            </a:r>
            <a:r>
              <a:rPr lang="en-US" altLang="zh-TW" dirty="0"/>
              <a:t>or </a:t>
            </a:r>
            <a:r>
              <a:rPr lang="zh-TW" altLang="en-US" dirty="0"/>
              <a:t>信</a:t>
            </a:r>
            <a:r>
              <a:rPr lang="en-US" altLang="zh-TW" dirty="0" smtClean="0"/>
              <a:t>”</a:t>
            </a:r>
            <a:r>
              <a:rPr lang="zh-TW" altLang="en-US" dirty="0" smtClean="0"/>
              <a:t>給消費者，讓</a:t>
            </a:r>
            <a:r>
              <a:rPr lang="zh-TW" altLang="en-US" dirty="0"/>
              <a:t>消費者</a:t>
            </a:r>
            <a:r>
              <a:rPr lang="zh-TW" altLang="en-US" dirty="0" smtClean="0"/>
              <a:t>記得我們的產品或者地點</a:t>
            </a:r>
            <a:r>
              <a:rPr lang="en-US" altLang="zh-TW" dirty="0" smtClean="0"/>
              <a:t>!</a:t>
            </a:r>
            <a:endParaRPr lang="en-US" altLang="zh-TW" dirty="0"/>
          </a:p>
          <a:p>
            <a:pPr lvl="1"/>
            <a:r>
              <a:rPr lang="zh-TW" altLang="en-US" dirty="0" smtClean="0"/>
              <a:t>三</a:t>
            </a:r>
            <a:r>
              <a:rPr lang="zh-TW" altLang="en-US" dirty="0"/>
              <a:t>週</a:t>
            </a:r>
            <a:r>
              <a:rPr lang="zh-TW" altLang="en-US" dirty="0" smtClean="0"/>
              <a:t>後</a:t>
            </a:r>
            <a:endParaRPr lang="en-US" altLang="zh-TW" dirty="0" smtClean="0"/>
          </a:p>
          <a:p>
            <a:pPr lvl="2"/>
            <a:r>
              <a:rPr lang="zh-TW" altLang="en-US" dirty="0" smtClean="0"/>
              <a:t>寄送</a:t>
            </a:r>
            <a:r>
              <a:rPr lang="en-US" altLang="zh-TW" dirty="0" smtClean="0"/>
              <a:t>“</a:t>
            </a:r>
            <a:r>
              <a:rPr lang="zh-TW" altLang="en-US" dirty="0" smtClean="0"/>
              <a:t>讓</a:t>
            </a:r>
            <a:r>
              <a:rPr lang="zh-TW" altLang="en-US" dirty="0"/>
              <a:t>消費者</a:t>
            </a:r>
            <a:r>
              <a:rPr lang="zh-TW" altLang="en-US" dirty="0" smtClean="0"/>
              <a:t>喜歡這個產品</a:t>
            </a:r>
            <a:r>
              <a:rPr lang="zh-TW" altLang="en-US" dirty="0"/>
              <a:t>或者地點</a:t>
            </a:r>
            <a:r>
              <a:rPr lang="zh-TW" altLang="en-US" dirty="0" smtClean="0"/>
              <a:t>的</a:t>
            </a:r>
            <a:r>
              <a:rPr lang="en-US" altLang="zh-TW" dirty="0" smtClean="0"/>
              <a:t>Ad</a:t>
            </a:r>
            <a:r>
              <a:rPr lang="zh-TW" altLang="en-US" dirty="0"/>
              <a:t> </a:t>
            </a:r>
            <a:r>
              <a:rPr lang="en-US" altLang="zh-TW" dirty="0" smtClean="0"/>
              <a:t>or </a:t>
            </a:r>
            <a:r>
              <a:rPr lang="zh-TW" altLang="en-US" dirty="0" smtClean="0"/>
              <a:t>信</a:t>
            </a:r>
            <a:r>
              <a:rPr lang="en-US" altLang="zh-TW" dirty="0" smtClean="0"/>
              <a:t>"</a:t>
            </a:r>
            <a:r>
              <a:rPr lang="zh-TW" altLang="en-US" dirty="0" smtClean="0"/>
              <a:t>，讓消費者記</a:t>
            </a:r>
            <a:r>
              <a:rPr lang="zh-TW" altLang="en-US" dirty="0"/>
              <a:t>起</a:t>
            </a:r>
            <a:r>
              <a:rPr lang="zh-TW" altLang="en-US" dirty="0" smtClean="0"/>
              <a:t>這個</a:t>
            </a:r>
            <a:r>
              <a:rPr lang="zh-TW" altLang="en-US" dirty="0"/>
              <a:t>產品或者地點</a:t>
            </a:r>
            <a:r>
              <a:rPr lang="zh-TW" altLang="en-US" dirty="0" smtClean="0"/>
              <a:t>的</a:t>
            </a:r>
            <a:r>
              <a:rPr lang="zh-TW" altLang="en-US" dirty="0"/>
              <a:t>特色</a:t>
            </a:r>
            <a:r>
              <a:rPr lang="en-US" altLang="zh-TW" dirty="0"/>
              <a:t>!</a:t>
            </a:r>
          </a:p>
          <a:p>
            <a:pPr lvl="1"/>
            <a:r>
              <a:rPr lang="zh-TW" altLang="en-US" dirty="0" smtClean="0"/>
              <a:t>三</a:t>
            </a:r>
            <a:r>
              <a:rPr lang="zh-TW" altLang="en-US" dirty="0"/>
              <a:t>個月</a:t>
            </a:r>
            <a:r>
              <a:rPr lang="zh-TW" altLang="en-US" dirty="0" smtClean="0"/>
              <a:t>後</a:t>
            </a:r>
            <a:endParaRPr lang="en-US" altLang="zh-TW" dirty="0" smtClean="0"/>
          </a:p>
          <a:p>
            <a:pPr lvl="2"/>
            <a:r>
              <a:rPr lang="zh-TW" altLang="en-US" dirty="0" smtClean="0"/>
              <a:t>寄送</a:t>
            </a:r>
            <a:r>
              <a:rPr lang="en-US" altLang="zh-TW" dirty="0" smtClean="0"/>
              <a:t>“</a:t>
            </a:r>
            <a:r>
              <a:rPr lang="zh-TW" altLang="en-US" dirty="0" smtClean="0"/>
              <a:t>讓</a:t>
            </a:r>
            <a:r>
              <a:rPr lang="zh-TW" altLang="en-US" dirty="0"/>
              <a:t>消費者</a:t>
            </a:r>
            <a:r>
              <a:rPr lang="zh-TW" altLang="en-US" dirty="0" smtClean="0"/>
              <a:t>愛上</a:t>
            </a:r>
            <a:r>
              <a:rPr lang="zh-TW" altLang="en-US" dirty="0"/>
              <a:t>這個產品或者地點</a:t>
            </a:r>
            <a:r>
              <a:rPr lang="en-US" altLang="zh-TW" dirty="0" smtClean="0"/>
              <a:t>Ad</a:t>
            </a:r>
            <a:r>
              <a:rPr lang="zh-TW" altLang="en-US" dirty="0" smtClean="0"/>
              <a:t> </a:t>
            </a:r>
            <a:r>
              <a:rPr lang="en-US" altLang="zh-TW" dirty="0"/>
              <a:t>or </a:t>
            </a:r>
            <a:r>
              <a:rPr lang="zh-TW" altLang="en-US" dirty="0" smtClean="0"/>
              <a:t>信</a:t>
            </a:r>
            <a:r>
              <a:rPr lang="en-US" altLang="zh-TW" dirty="0" smtClean="0"/>
              <a:t>”</a:t>
            </a:r>
            <a:r>
              <a:rPr lang="zh-TW" altLang="en-US" dirty="0" smtClean="0"/>
              <a:t>，再次提醒</a:t>
            </a:r>
            <a:r>
              <a:rPr lang="zh-TW" altLang="en-US" dirty="0"/>
              <a:t>消費者</a:t>
            </a:r>
            <a:r>
              <a:rPr lang="zh-TW" altLang="en-US" dirty="0" smtClean="0"/>
              <a:t>這個</a:t>
            </a:r>
            <a:r>
              <a:rPr lang="zh-TW" altLang="en-US" dirty="0"/>
              <a:t>產品或者地點</a:t>
            </a:r>
            <a:r>
              <a:rPr lang="zh-TW" altLang="en-US" dirty="0" smtClean="0"/>
              <a:t>特色</a:t>
            </a:r>
            <a:r>
              <a:rPr lang="zh-TW" altLang="en-US" dirty="0"/>
              <a:t>，</a:t>
            </a:r>
            <a:r>
              <a:rPr lang="zh-TW" altLang="en-US" dirty="0" smtClean="0"/>
              <a:t>並</a:t>
            </a:r>
            <a:r>
              <a:rPr lang="zh-TW" altLang="en-US" dirty="0"/>
              <a:t>提供優惠給</a:t>
            </a:r>
            <a:r>
              <a:rPr lang="zh-TW" altLang="en-US" dirty="0" smtClean="0"/>
              <a:t>這個消費者，讓消費者有機會再次</a:t>
            </a:r>
            <a:r>
              <a:rPr lang="zh-TW" altLang="en-US" dirty="0"/>
              <a:t>進門</a:t>
            </a:r>
            <a:r>
              <a:rPr lang="zh-TW" altLang="en-US" dirty="0" smtClean="0"/>
              <a:t>評估</a:t>
            </a:r>
            <a:r>
              <a:rPr lang="zh-TW" altLang="en-US" dirty="0"/>
              <a:t>這個產品或者</a:t>
            </a:r>
            <a:r>
              <a:rPr lang="zh-TW" altLang="en-US" dirty="0" smtClean="0"/>
              <a:t>地點的特色</a:t>
            </a:r>
            <a:r>
              <a:rPr lang="en-US" altLang="zh-TW" dirty="0" smtClean="0"/>
              <a:t>!</a:t>
            </a:r>
            <a:endParaRPr lang="zh-TW" altLang="en-US" dirty="0"/>
          </a:p>
        </p:txBody>
      </p:sp>
    </p:spTree>
    <p:extLst>
      <p:ext uri="{BB962C8B-B14F-4D97-AF65-F5344CB8AC3E}">
        <p14:creationId xmlns:p14="http://schemas.microsoft.com/office/powerpoint/2010/main" val="21528486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p:txBody>
          <a:bodyPr/>
          <a:lstStyle/>
          <a:p>
            <a:r>
              <a:rPr lang="zh-TW" altLang="en-US" dirty="0" smtClean="0"/>
              <a:t>行動行銷</a:t>
            </a:r>
            <a:endParaRPr lang="en-US" altLang="zh-TW" dirty="0" smtClean="0"/>
          </a:p>
          <a:p>
            <a:endParaRPr lang="en-US" altLang="zh-TW" dirty="0"/>
          </a:p>
          <a:p>
            <a:r>
              <a:rPr lang="zh-TW" altLang="en-US" dirty="0" smtClean="0"/>
              <a:t>行動吧</a:t>
            </a:r>
            <a:r>
              <a:rPr lang="en-US" altLang="zh-TW" dirty="0" smtClean="0"/>
              <a:t>!</a:t>
            </a:r>
            <a:r>
              <a:rPr lang="zh-TW" altLang="en-US" dirty="0"/>
              <a:t> </a:t>
            </a:r>
            <a:r>
              <a:rPr lang="zh-TW" altLang="en-US" dirty="0" smtClean="0"/>
              <a:t>行銷</a:t>
            </a:r>
            <a:r>
              <a:rPr lang="en-US" altLang="zh-TW" dirty="0" smtClean="0"/>
              <a:t>!!!</a:t>
            </a:r>
          </a:p>
        </p:txBody>
      </p:sp>
      <p:sp>
        <p:nvSpPr>
          <p:cNvPr id="3" name="投影片編號版面配置區 2"/>
          <p:cNvSpPr>
            <a:spLocks noGrp="1"/>
          </p:cNvSpPr>
          <p:nvPr>
            <p:ph type="sldNum" sz="quarter" idx="12"/>
          </p:nvPr>
        </p:nvSpPr>
        <p:spPr/>
        <p:txBody>
          <a:bodyPr/>
          <a:lstStyle/>
          <a:p>
            <a:fld id="{571DC4DE-A2F2-49A4-8B99-A1B0EFC0B029}" type="slidenum">
              <a:rPr lang="zh-TW" altLang="en-US" smtClean="0"/>
              <a:t>97</a:t>
            </a:fld>
            <a:endParaRPr lang="zh-TW" altLang="en-US"/>
          </a:p>
        </p:txBody>
      </p:sp>
      <p:sp>
        <p:nvSpPr>
          <p:cNvPr id="4" name="標題 3"/>
          <p:cNvSpPr>
            <a:spLocks noGrp="1"/>
          </p:cNvSpPr>
          <p:nvPr>
            <p:ph type="ctrTitle"/>
          </p:nvPr>
        </p:nvSpPr>
        <p:spPr/>
        <p:txBody>
          <a:bodyPr/>
          <a:lstStyle/>
          <a:p>
            <a:r>
              <a:rPr lang="zh-TW" altLang="en-US" dirty="0" smtClean="0"/>
              <a:t>結論</a:t>
            </a:r>
            <a:endParaRPr lang="zh-TW" altLang="en-US" dirty="0"/>
          </a:p>
        </p:txBody>
      </p:sp>
    </p:spTree>
    <p:extLst>
      <p:ext uri="{BB962C8B-B14F-4D97-AF65-F5344CB8AC3E}">
        <p14:creationId xmlns:p14="http://schemas.microsoft.com/office/powerpoint/2010/main" val="3356654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C Charts">
    <a:dk1>
      <a:sysClr val="windowText" lastClr="000000"/>
    </a:dk1>
    <a:lt1>
      <a:sysClr val="window" lastClr="FFFFFF"/>
    </a:lt1>
    <a:dk2>
      <a:srgbClr val="1F497D"/>
    </a:dk2>
    <a:lt2>
      <a:srgbClr val="EEECE1"/>
    </a:lt2>
    <a:accent1>
      <a:srgbClr val="27426F"/>
    </a:accent1>
    <a:accent2>
      <a:srgbClr val="D9CB8F"/>
    </a:accent2>
    <a:accent3>
      <a:srgbClr val="306B47"/>
    </a:accent3>
    <a:accent4>
      <a:srgbClr val="B2DA70"/>
    </a:accent4>
    <a:accent5>
      <a:srgbClr val="000000"/>
    </a:accent5>
    <a:accent6>
      <a:srgbClr val="B2DA70"/>
    </a:accent6>
    <a:hlink>
      <a:srgbClr val="0000FF"/>
    </a:hlink>
    <a:folHlink>
      <a:srgbClr val="800080"/>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C Charts">
    <a:dk1>
      <a:sysClr val="windowText" lastClr="000000"/>
    </a:dk1>
    <a:lt1>
      <a:sysClr val="window" lastClr="FFFFFF"/>
    </a:lt1>
    <a:dk2>
      <a:srgbClr val="1F497D"/>
    </a:dk2>
    <a:lt2>
      <a:srgbClr val="EEECE1"/>
    </a:lt2>
    <a:accent1>
      <a:srgbClr val="27426F"/>
    </a:accent1>
    <a:accent2>
      <a:srgbClr val="D9CB8F"/>
    </a:accent2>
    <a:accent3>
      <a:srgbClr val="306B47"/>
    </a:accent3>
    <a:accent4>
      <a:srgbClr val="B2DA70"/>
    </a:accent4>
    <a:accent5>
      <a:srgbClr val="000000"/>
    </a:accent5>
    <a:accent6>
      <a:srgbClr val="B2DA70"/>
    </a:accent6>
    <a:hlink>
      <a:srgbClr val="0000FF"/>
    </a:hlink>
    <a:folHlink>
      <a:srgbClr val="800080"/>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C Charts">
    <a:dk1>
      <a:sysClr val="windowText" lastClr="000000"/>
    </a:dk1>
    <a:lt1>
      <a:sysClr val="window" lastClr="FFFFFF"/>
    </a:lt1>
    <a:dk2>
      <a:srgbClr val="1F497D"/>
    </a:dk2>
    <a:lt2>
      <a:srgbClr val="EEECE1"/>
    </a:lt2>
    <a:accent1>
      <a:srgbClr val="27426F"/>
    </a:accent1>
    <a:accent2>
      <a:srgbClr val="D9CB8F"/>
    </a:accent2>
    <a:accent3>
      <a:srgbClr val="306B47"/>
    </a:accent3>
    <a:accent4>
      <a:srgbClr val="B2DA70"/>
    </a:accent4>
    <a:accent5>
      <a:srgbClr val="000000"/>
    </a:accent5>
    <a:accent6>
      <a:srgbClr val="B2DA70"/>
    </a:accent6>
    <a:hlink>
      <a:srgbClr val="0000FF"/>
    </a:hlink>
    <a:folHlink>
      <a:srgbClr val="800080"/>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C Charts">
    <a:dk1>
      <a:sysClr val="windowText" lastClr="000000"/>
    </a:dk1>
    <a:lt1>
      <a:sysClr val="window" lastClr="FFFFFF"/>
    </a:lt1>
    <a:dk2>
      <a:srgbClr val="1F497D"/>
    </a:dk2>
    <a:lt2>
      <a:srgbClr val="EEECE1"/>
    </a:lt2>
    <a:accent1>
      <a:srgbClr val="27426F"/>
    </a:accent1>
    <a:accent2>
      <a:srgbClr val="CCA06F"/>
    </a:accent2>
    <a:accent3>
      <a:srgbClr val="385D62"/>
    </a:accent3>
    <a:accent4>
      <a:srgbClr val="D9CB8F"/>
    </a:accent4>
    <a:accent5>
      <a:srgbClr val="000000"/>
    </a:accent5>
    <a:accent6>
      <a:srgbClr val="FFFABA"/>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C Charts">
    <a:dk1>
      <a:sysClr val="windowText" lastClr="000000"/>
    </a:dk1>
    <a:lt1>
      <a:sysClr val="window" lastClr="FFFFFF"/>
    </a:lt1>
    <a:dk2>
      <a:srgbClr val="1F497D"/>
    </a:dk2>
    <a:lt2>
      <a:srgbClr val="EEECE1"/>
    </a:lt2>
    <a:accent1>
      <a:srgbClr val="27426F"/>
    </a:accent1>
    <a:accent2>
      <a:srgbClr val="CCA06F"/>
    </a:accent2>
    <a:accent3>
      <a:srgbClr val="385D62"/>
    </a:accent3>
    <a:accent4>
      <a:srgbClr val="D9CB8F"/>
    </a:accent4>
    <a:accent5>
      <a:srgbClr val="000000"/>
    </a:accent5>
    <a:accent6>
      <a:srgbClr val="FFFABA"/>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C Charts">
    <a:dk1>
      <a:sysClr val="windowText" lastClr="000000"/>
    </a:dk1>
    <a:lt1>
      <a:sysClr val="window" lastClr="FFFFFF"/>
    </a:lt1>
    <a:dk2>
      <a:srgbClr val="1F497D"/>
    </a:dk2>
    <a:lt2>
      <a:srgbClr val="EEECE1"/>
    </a:lt2>
    <a:accent1>
      <a:srgbClr val="27426F"/>
    </a:accent1>
    <a:accent2>
      <a:srgbClr val="D9CB8F"/>
    </a:accent2>
    <a:accent3>
      <a:srgbClr val="306B47"/>
    </a:accent3>
    <a:accent4>
      <a:srgbClr val="B2DA70"/>
    </a:accent4>
    <a:accent5>
      <a:srgbClr val="000000"/>
    </a:accent5>
    <a:accent6>
      <a:srgbClr val="B2DA70"/>
    </a:accent6>
    <a:hlink>
      <a:srgbClr val="0000FF"/>
    </a:hlink>
    <a:folHlink>
      <a:srgbClr val="800080"/>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653</TotalTime>
  <Words>7716</Words>
  <Application>Microsoft Office PowerPoint</Application>
  <PresentationFormat>如螢幕大小 (4:3)</PresentationFormat>
  <Paragraphs>766</Paragraphs>
  <Slides>97</Slides>
  <Notes>1</Notes>
  <HiddenSlides>0</HiddenSlides>
  <MMClips>0</MMClips>
  <ScaleCrop>false</ScaleCrop>
  <HeadingPairs>
    <vt:vector size="4" baseType="variant">
      <vt:variant>
        <vt:lpstr>佈景主題</vt:lpstr>
      </vt:variant>
      <vt:variant>
        <vt:i4>1</vt:i4>
      </vt:variant>
      <vt:variant>
        <vt:lpstr>投影片標題</vt:lpstr>
      </vt:variant>
      <vt:variant>
        <vt:i4>97</vt:i4>
      </vt:variant>
    </vt:vector>
  </HeadingPairs>
  <TitlesOfParts>
    <vt:vector size="98" baseType="lpstr">
      <vt:lpstr>市鎮</vt:lpstr>
      <vt:lpstr>行銷與行動行銷</vt:lpstr>
      <vt:lpstr>Marketing and Mobile Marketing</vt:lpstr>
      <vt:lpstr>The Evolution of Mobile Phones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十大影響IT產業策略性技術與趨勢</vt:lpstr>
      <vt:lpstr>Mobile? Mobility? </vt:lpstr>
      <vt:lpstr>Top 10 Cellular Phone Functions (2G, GPRS)</vt:lpstr>
      <vt:lpstr>Top 10 Essential Smartphone Functions</vt:lpstr>
      <vt:lpstr>Smartphones OS</vt:lpstr>
      <vt:lpstr>Data Tsunami and Flooding</vt:lpstr>
      <vt:lpstr>Mobile Content Usage</vt:lpstr>
      <vt:lpstr>Mobile Marketing Spend</vt:lpstr>
      <vt:lpstr>Mobile Ads</vt:lpstr>
      <vt:lpstr>行銷</vt:lpstr>
      <vt:lpstr>行銷理論</vt:lpstr>
      <vt:lpstr>行銷模型</vt:lpstr>
      <vt:lpstr>行銷4C理論 (1/3)</vt:lpstr>
      <vt:lpstr>行銷4C理論 (2/3)</vt:lpstr>
      <vt:lpstr>行銷4C理論 (3/3)</vt:lpstr>
      <vt:lpstr>結合行銷4P與4C</vt:lpstr>
      <vt:lpstr>行銷4P與4C理論的區別 (1/2)</vt:lpstr>
      <vt:lpstr>行銷4P與4C理論的區別 (2/2)</vt:lpstr>
      <vt:lpstr>行銷4P與4C的應用</vt:lpstr>
      <vt:lpstr>行銷4P與4C的具體應用 (1/3)</vt:lpstr>
      <vt:lpstr>行銷4P與4C的具體應用 (2/3)</vt:lpstr>
      <vt:lpstr>行銷4P與4C的具體應用 (3/3)</vt:lpstr>
      <vt:lpstr>問題與省思</vt:lpstr>
      <vt:lpstr>網路行銷</vt:lpstr>
      <vt:lpstr>網路行銷組合 - 4P與4C</vt:lpstr>
      <vt:lpstr>網路行銷組合4P的構成要素</vt:lpstr>
      <vt:lpstr>網路行銷組合的構成要素示意圖</vt:lpstr>
      <vt:lpstr>傳統行銷 4P v.s. 網路行銷 4C 構示圖</vt:lpstr>
      <vt:lpstr>網路行銷之產品決策</vt:lpstr>
      <vt:lpstr>網路行銷產品決策是一連串的流程</vt:lpstr>
      <vt:lpstr>產品市場成長矩陣</vt:lpstr>
      <vt:lpstr>產品組合四個構面的相對決策</vt:lpstr>
      <vt:lpstr>適合網路上交易的商品</vt:lpstr>
      <vt:lpstr>產品決策的極致-大量客製化(Mass Customization)</vt:lpstr>
      <vt:lpstr>行銷觀念 – 傳統 v.s.網際網路</vt:lpstr>
      <vt:lpstr>顧客成本 - 網路行銷之價格決策</vt:lpstr>
      <vt:lpstr>影響定價決策的因素</vt:lpstr>
      <vt:lpstr>顧客便利—網路行銷之通路決策</vt:lpstr>
      <vt:lpstr>顧客溝通—網路行銷之推廣決策 (1/2)</vt:lpstr>
      <vt:lpstr>顧客溝通—網路行銷之推廣決策 (2/2)</vt:lpstr>
      <vt:lpstr>行銷4S</vt:lpstr>
      <vt:lpstr>行銷4S</vt:lpstr>
      <vt:lpstr>4P, 4C與4S演化</vt:lpstr>
      <vt:lpstr>1stP-&gt;1stC-&gt;1stS</vt:lpstr>
      <vt:lpstr>2ndP-&gt;2ndC-&gt;2ndS</vt:lpstr>
      <vt:lpstr>3rdP-&gt;3rdC-&gt;3rdS</vt:lpstr>
      <vt:lpstr>4thP-&gt;4thC-&gt;4thS</vt:lpstr>
      <vt:lpstr>行銷4R</vt:lpstr>
      <vt:lpstr>行銷 4R (1/2)</vt:lpstr>
      <vt:lpstr>行銷 4R (2/2)</vt:lpstr>
      <vt:lpstr>行銷4R特點 (1/2)</vt:lpstr>
      <vt:lpstr>行銷4R特點 (2/2)</vt:lpstr>
      <vt:lpstr>行動行銷</vt:lpstr>
      <vt:lpstr>行動應用</vt:lpstr>
      <vt:lpstr>行動內容應用發展三個趨勢</vt:lpstr>
      <vt:lpstr>行動服務</vt:lpstr>
      <vt:lpstr>行動行銷 (1/2)</vt:lpstr>
      <vt:lpstr>行動行銷 (1/2)</vt:lpstr>
      <vt:lpstr>網路行銷趨勢</vt:lpstr>
      <vt:lpstr>行動行銷新趨勢 (1/7)</vt:lpstr>
      <vt:lpstr>行動行銷新趨勢 (2/7)</vt:lpstr>
      <vt:lpstr>行動行銷新趨勢 (3/7)</vt:lpstr>
      <vt:lpstr>行動行銷新趨勢 (4/7)</vt:lpstr>
      <vt:lpstr>行動行銷新趨勢 (5/7)</vt:lpstr>
      <vt:lpstr>行動行銷新趨勢 (6/7)</vt:lpstr>
      <vt:lpstr>行動行銷新趨勢 (7/7)</vt:lpstr>
      <vt:lpstr>行動行銷技術</vt:lpstr>
      <vt:lpstr>行動行銷科技與技術</vt:lpstr>
      <vt:lpstr>NFC應用的四種情境</vt:lpstr>
      <vt:lpstr>NFC生活應用</vt:lpstr>
      <vt:lpstr>NFC與手機結合的4種方式 (1/2)</vt:lpstr>
      <vt:lpstr>NFC與手機結合的4種方式 (2/2)</vt:lpstr>
      <vt:lpstr>行動廣告的運作模式 (1/4)</vt:lpstr>
      <vt:lpstr>行動廣告的運作模式 (2/4)</vt:lpstr>
      <vt:lpstr>行動廣告的運作模式 (3/4)</vt:lpstr>
      <vt:lpstr>行動廣告的運作模式 (4/4)</vt:lpstr>
      <vt:lpstr>333法則</vt:lpstr>
      <vt:lpstr>結論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行銷與行動行銷</dc:title>
  <dc:creator>ChenTS</dc:creator>
  <cp:lastModifiedBy>chents</cp:lastModifiedBy>
  <cp:revision>196</cp:revision>
  <dcterms:created xsi:type="dcterms:W3CDTF">2012-10-02T00:07:27Z</dcterms:created>
  <dcterms:modified xsi:type="dcterms:W3CDTF">2012-12-03T15:48:18Z</dcterms:modified>
</cp:coreProperties>
</file>