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60" r:id="rId4"/>
    <p:sldId id="261" r:id="rId5"/>
    <p:sldId id="258" r:id="rId6"/>
    <p:sldId id="266" r:id="rId7"/>
    <p:sldId id="268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7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339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036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578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49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39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306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184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9357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1000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598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4370B-8DF2-4D86-A0C4-9AF34233984E}" type="datetimeFigureOut">
              <a:rPr lang="zh-TW" altLang="en-US" smtClean="0"/>
              <a:t>2012/11/10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7CA90-C0A2-41FA-8AC4-CFB9F3059B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5950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zh-TW" altLang="en-US" b="1" dirty="0" smtClean="0"/>
              <a:t>以適當科技與風險評估的角度來看太陽能系統</a:t>
            </a:r>
            <a:endParaRPr lang="zh-TW" altLang="en-US" b="1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260648" y="3861048"/>
            <a:ext cx="6400800" cy="328992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chemeClr val="tx1"/>
                </a:solidFill>
              </a:rPr>
              <a:t>指導老師：林聰益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         班級</a:t>
            </a:r>
            <a:r>
              <a:rPr lang="zh-TW" altLang="en-US" dirty="0">
                <a:solidFill>
                  <a:schemeClr val="tx1"/>
                </a:solidFill>
              </a:rPr>
              <a:t>：車輛三</a:t>
            </a:r>
            <a:r>
              <a:rPr lang="zh-TW" altLang="en-US" dirty="0" smtClean="0">
                <a:solidFill>
                  <a:schemeClr val="tx1"/>
                </a:solidFill>
              </a:rPr>
              <a:t>甲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</a:rPr>
              <a:t>             學號：</a:t>
            </a:r>
            <a:r>
              <a:rPr lang="en-US" altLang="zh-TW" dirty="0" smtClean="0">
                <a:solidFill>
                  <a:schemeClr val="tx1"/>
                </a:solidFill>
              </a:rPr>
              <a:t>49915013</a:t>
            </a:r>
          </a:p>
          <a:p>
            <a:r>
              <a:rPr lang="zh-TW" altLang="en-US" dirty="0" smtClean="0">
                <a:solidFill>
                  <a:schemeClr val="tx1"/>
                </a:solidFill>
              </a:rPr>
              <a:t>         姓名：凃威全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55959" y="2420888"/>
            <a:ext cx="4992555" cy="4437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98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9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八、緊急救災 信義分局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124744"/>
            <a:ext cx="8280920" cy="5256584"/>
          </a:xfrm>
        </p:spPr>
        <p:txBody>
          <a:bodyPr>
            <a:normAutofit/>
          </a:bodyPr>
          <a:lstStyle/>
          <a:p>
            <a:r>
              <a:rPr lang="zh-TW" altLang="en-US" sz="2400" dirty="0" smtClean="0"/>
              <a:t>信義鄉因為颱風多雨量大，常常變成一座孤島，對外道路中斷，聯絡不易，並有停電的麻煩。但是太陽光電設置卻改寫信義鄉的悲歌與救災效率。</a:t>
            </a:r>
          </a:p>
        </p:txBody>
      </p:sp>
      <p:pic>
        <p:nvPicPr>
          <p:cNvPr id="8" name="Picture 5" descr="police-station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3278" y="2348880"/>
            <a:ext cx="4968875" cy="165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 descr="police-station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12" y="4394339"/>
            <a:ext cx="552450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矩形 3"/>
          <p:cNvSpPr/>
          <p:nvPr/>
        </p:nvSpPr>
        <p:spPr>
          <a:xfrm>
            <a:off x="2411760" y="4003055"/>
            <a:ext cx="4161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 smtClean="0">
                <a:ea typeface="標楷體" pitchFamily="65" charset="-120"/>
              </a:rPr>
              <a:t>信義分局及屋頂上的太陽光電設置系統</a:t>
            </a:r>
            <a:r>
              <a:rPr lang="zh-TW" altLang="en-US" b="1" dirty="0" smtClean="0"/>
              <a:t> </a:t>
            </a:r>
            <a:endParaRPr lang="zh-TW" altLang="en-US" b="1" dirty="0"/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899592" y="5797915"/>
            <a:ext cx="733245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zh-TW" altLang="en-US" sz="2400" dirty="0">
                <a:ea typeface="標楷體" pitchFamily="65" charset="-120"/>
              </a:rPr>
              <a:t>和社派出所、青雲派出所、及東埔派出所裝設情況。</a:t>
            </a:r>
            <a:r>
              <a:rPr lang="zh-TW" altLang="en-US" sz="24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7289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九、結語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仰制溫室效應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提升民眾對地球資源與環保的行動力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平衡地球的生態資源</a:t>
            </a:r>
            <a:endParaRPr lang="en-US" altLang="zh-TW" dirty="0" smtClean="0"/>
          </a:p>
          <a:p>
            <a:r>
              <a:rPr lang="en-US" altLang="zh-TW" dirty="0" smtClean="0"/>
              <a:t>4</a:t>
            </a:r>
            <a:r>
              <a:rPr lang="zh-TW" altLang="en-US" dirty="0" smtClean="0"/>
              <a:t>太陽能的利用是勢在必行</a:t>
            </a:r>
            <a:endParaRPr lang="en-US" altLang="zh-TW" dirty="0" smtClean="0"/>
          </a:p>
          <a:p>
            <a:r>
              <a:rPr lang="zh-TW" altLang="en-US" dirty="0" smtClean="0"/>
              <a:t>綜觀太陽能利用的優缺之處，發展太陽能扔是非常可取的。目視汙染是很主觀的，又有誰能擔保龐大的收集器不會成為壯觀的景色，而成本問題也不能短視近利的，花下去的金錢、空間，是可以在時間上換回的。</a:t>
            </a:r>
            <a:endParaRPr lang="en-US" altLang="zh-TW" dirty="0" smtClean="0"/>
          </a:p>
          <a:p>
            <a:r>
              <a:rPr lang="zh-TW" altLang="en-US" dirty="0"/>
              <a:t>想想幾年</a:t>
            </a:r>
            <a:r>
              <a:rPr lang="zh-TW" altLang="en-US" dirty="0" smtClean="0"/>
              <a:t>之後，所有非再生能源都消耗殆盡了，這是太陽能將是無比珍貴的，至於穩定性差的問題，這是誰都無法改變的事實，正如農人們看老天的眼色過活，人與大自之間的關係不正如此，萬物生滅自有它的道理，這也是人類改變不了的，所以太陽能利用是勢在必行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4086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目錄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一、</a:t>
            </a:r>
            <a:r>
              <a:rPr lang="zh-TW" altLang="en-US" dirty="0" smtClean="0"/>
              <a:t>太陽能發電簡介</a:t>
            </a:r>
            <a:endParaRPr lang="en-US" altLang="zh-TW" dirty="0" smtClean="0"/>
          </a:p>
          <a:p>
            <a:r>
              <a:rPr lang="zh-TW" altLang="en-US" dirty="0"/>
              <a:t>二、</a:t>
            </a:r>
            <a:r>
              <a:rPr lang="zh-TW" altLang="en-US" dirty="0" smtClean="0"/>
              <a:t>太陽能發電原理</a:t>
            </a:r>
            <a:endParaRPr lang="en-US" altLang="zh-TW" dirty="0" smtClean="0"/>
          </a:p>
          <a:p>
            <a:r>
              <a:rPr lang="zh-TW" altLang="en-US" dirty="0"/>
              <a:t>三、</a:t>
            </a:r>
            <a:r>
              <a:rPr lang="zh-TW" altLang="en-US" dirty="0" smtClean="0"/>
              <a:t>太陽能開發利用之起源</a:t>
            </a:r>
            <a:endParaRPr lang="en-US" altLang="zh-TW" dirty="0" smtClean="0"/>
          </a:p>
          <a:p>
            <a:r>
              <a:rPr lang="zh-TW" altLang="en-US" dirty="0"/>
              <a:t>四、</a:t>
            </a:r>
            <a:r>
              <a:rPr lang="zh-TW" altLang="en-US" dirty="0" smtClean="0"/>
              <a:t>太陽能優點</a:t>
            </a:r>
            <a:endParaRPr lang="en-US" altLang="zh-TW" dirty="0" smtClean="0"/>
          </a:p>
          <a:p>
            <a:r>
              <a:rPr lang="zh-TW" altLang="en-US" dirty="0" smtClean="0"/>
              <a:t>五、太陽能缺點</a:t>
            </a:r>
            <a:endParaRPr lang="en-US" altLang="zh-TW" dirty="0" smtClean="0"/>
          </a:p>
          <a:p>
            <a:r>
              <a:rPr lang="zh-TW" altLang="en-US" dirty="0"/>
              <a:t>六</a:t>
            </a:r>
            <a:r>
              <a:rPr lang="zh-TW" altLang="en-US" dirty="0" smtClean="0"/>
              <a:t>、太陽能光電與建築結合應用</a:t>
            </a:r>
            <a:r>
              <a:rPr lang="en-US" altLang="zh-TW" dirty="0" smtClean="0"/>
              <a:t>(BIPV)</a:t>
            </a:r>
          </a:p>
          <a:p>
            <a:r>
              <a:rPr lang="zh-TW" altLang="en-US" dirty="0"/>
              <a:t>七</a:t>
            </a:r>
            <a:r>
              <a:rPr lang="zh-TW" altLang="en-US" dirty="0" smtClean="0"/>
              <a:t>、生態</a:t>
            </a:r>
            <a:r>
              <a:rPr lang="zh-TW" altLang="en-US" dirty="0"/>
              <a:t>環保 阿淘淨水 </a:t>
            </a:r>
            <a:endParaRPr lang="en-US" altLang="zh-TW" dirty="0" smtClean="0"/>
          </a:p>
          <a:p>
            <a:r>
              <a:rPr lang="zh-TW" altLang="en-US" dirty="0" smtClean="0"/>
              <a:t>八、緊急</a:t>
            </a:r>
            <a:r>
              <a:rPr lang="zh-TW" altLang="en-US" dirty="0"/>
              <a:t>救災 信義分局 </a:t>
            </a:r>
            <a:endParaRPr lang="en-US" altLang="zh-TW" dirty="0" smtClean="0"/>
          </a:p>
          <a:p>
            <a:r>
              <a:rPr lang="zh-TW" altLang="en-US" dirty="0"/>
              <a:t>九、結語</a:t>
            </a: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913374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一、太陽能發電簡介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zh-TW" altLang="en-US" dirty="0" smtClean="0"/>
              <a:t>太陽能電池</a:t>
            </a:r>
            <a:r>
              <a:rPr lang="en-US" altLang="zh-TW" dirty="0" smtClean="0"/>
              <a:t>(</a:t>
            </a:r>
            <a:r>
              <a:rPr lang="en-US" altLang="zh-TW" dirty="0" smtClean="0"/>
              <a:t>photo </a:t>
            </a:r>
            <a:r>
              <a:rPr lang="en-US" altLang="zh-TW" dirty="0" err="1" smtClean="0"/>
              <a:t>voltaic,PV</a:t>
            </a:r>
            <a:r>
              <a:rPr lang="en-US" altLang="zh-TW" dirty="0" smtClean="0"/>
              <a:t>)</a:t>
            </a:r>
            <a:r>
              <a:rPr lang="zh-TW" altLang="en-US" dirty="0" smtClean="0"/>
              <a:t>乃是利用太陽的光能，照射太陽能電池板後轉換成直流電力，再經電力轉換器轉換成需用的直流或交流電壓形式使用。</a:t>
            </a:r>
          </a:p>
          <a:p>
            <a:endParaRPr lang="zh-TW" altLang="en-US" sz="1400" dirty="0" smtClean="0"/>
          </a:p>
          <a:p>
            <a:r>
              <a:rPr lang="zh-TW" altLang="en-US" dirty="0" smtClean="0"/>
              <a:t>就促進能源種類與來源多元化及永久性能源的觀點而言，太陽光電能是除了石化燃料、水力及核能發電之外，最具潛力值得全力開發的新能源；它不僅取之不盡用之不竭，而且沒有環境污染的問題。</a:t>
            </a:r>
          </a:p>
          <a:p>
            <a:endParaRPr lang="zh-TW" altLang="en-US" sz="900" dirty="0" smtClean="0"/>
          </a:p>
          <a:p>
            <a:r>
              <a:rPr lang="zh-TW" altLang="en-US" dirty="0" smtClean="0"/>
              <a:t>台灣位於亞熱帶地區，太陽輻射能超過每平方公尺</a:t>
            </a:r>
            <a:r>
              <a:rPr lang="en-US" altLang="zh-TW" dirty="0" smtClean="0"/>
              <a:t>3000</a:t>
            </a:r>
            <a:r>
              <a:rPr lang="zh-TW" altLang="en-US" dirty="0" smtClean="0"/>
              <a:t>千卡。對於大陽能板的架設是非常合適的國家。</a:t>
            </a:r>
          </a:p>
        </p:txBody>
      </p:sp>
    </p:spTree>
    <p:extLst>
      <p:ext uri="{BB962C8B-B14F-4D97-AF65-F5344CB8AC3E}">
        <p14:creationId xmlns:p14="http://schemas.microsoft.com/office/powerpoint/2010/main" val="2337694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二、太陽能發電原理</a:t>
            </a:r>
            <a:endParaRPr lang="zh-TW" altLang="en-US" dirty="0"/>
          </a:p>
        </p:txBody>
      </p:sp>
      <p:pic>
        <p:nvPicPr>
          <p:cNvPr id="8" name="Picture 7" descr="太陽能發電原理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799"/>
            <a:ext cx="5184576" cy="5081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492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三、太陽能開發利用之起源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太陽能使用上之優點：無汙染、獨立性、取之不盡、用之不竭。</a:t>
            </a:r>
            <a:endParaRPr lang="en-US" altLang="zh-TW" dirty="0" smtClean="0"/>
          </a:p>
          <a:p>
            <a:r>
              <a:rPr lang="zh-TW" altLang="en-US" dirty="0"/>
              <a:t>傳統能源</a:t>
            </a:r>
            <a:r>
              <a:rPr lang="zh-TW" altLang="en-US" dirty="0" smtClean="0"/>
              <a:t>逐漸的消竭。</a:t>
            </a:r>
            <a:endParaRPr lang="en-US" altLang="zh-TW" dirty="0" smtClean="0"/>
          </a:p>
          <a:p>
            <a:r>
              <a:rPr lang="zh-TW" altLang="en-US" dirty="0" smtClean="0"/>
              <a:t>傳統能源利用對環境的衝擊。</a:t>
            </a:r>
            <a:endParaRPr lang="en-US" altLang="zh-TW" dirty="0" smtClean="0"/>
          </a:p>
          <a:p>
            <a:r>
              <a:rPr lang="zh-TW" altLang="en-US" dirty="0" smtClean="0"/>
              <a:t>經濟發展仰賴能源充裕的供給。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7472324"/>
                  </p:ext>
                </p:extLst>
              </p:nvPr>
            </p:nvGraphicFramePr>
            <p:xfrm>
              <a:off x="1115616" y="4581128"/>
              <a:ext cx="6096000" cy="18491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139040">
                    <a:tc>
                      <a:txBody>
                        <a:bodyPr/>
                        <a:lstStyle/>
                        <a:p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dirty="0" smtClean="0"/>
                            <a:t>可開採蘊藏量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dirty="0" smtClean="0"/>
                            <a:t>可使用年數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石油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151795Mton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43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煤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660.8GtonCE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210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天然氣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160755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altLang="zh-TW" i="1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𝐺𝑀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endParaRPr lang="en-US" altLang="zh-TW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67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鈾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1.57Mton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42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表格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27472324"/>
                  </p:ext>
                </p:extLst>
              </p:nvPr>
            </p:nvGraphicFramePr>
            <p:xfrm>
              <a:off x="1115616" y="4581128"/>
              <a:ext cx="6096000" cy="184912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032000"/>
                    <a:gridCol w="2032000"/>
                    <a:gridCol w="2032000"/>
                  </a:tblGrid>
                  <a:tr h="365760">
                    <a:tc>
                      <a:txBody>
                        <a:bodyPr/>
                        <a:lstStyle/>
                        <a:p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dirty="0" smtClean="0"/>
                            <a:t>可開採蘊藏量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zh-TW" altLang="en-US" dirty="0" smtClean="0"/>
                            <a:t>可使用年數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石油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151795Mton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43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煤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660.8GtonCE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210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天然氣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TW"/>
                        </a:p>
                      </a:txBody>
                      <a:tcPr>
                        <a:blipFill rotWithShape="1">
                          <a:blip r:embed="rId5"/>
                          <a:stretch>
                            <a:fillRect l="-99701" t="-306557" r="-100000" b="-12459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67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TW" altLang="en-US" dirty="0" smtClean="0"/>
                            <a:t>鈾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1.57Mton</a:t>
                          </a:r>
                          <a:endParaRPr lang="zh-TW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TW" dirty="0" smtClean="0"/>
                            <a:t>42</a:t>
                          </a:r>
                          <a:r>
                            <a:rPr lang="zh-TW" altLang="en-US" dirty="0" smtClean="0"/>
                            <a:t>年</a:t>
                          </a:r>
                          <a:endParaRPr lang="zh-TW" altLang="en-US" dirty="0"/>
                        </a:p>
                      </a:txBody>
                      <a:tcPr/>
                    </a:tc>
                  </a:tr>
                </a:tbl>
              </a:graphicData>
            </a:graphic>
          </p:graphicFrame>
        </mc:Fallback>
      </mc:AlternateContent>
      <p:sp>
        <p:nvSpPr>
          <p:cNvPr id="8" name="右大括弧 7"/>
          <p:cNvSpPr/>
          <p:nvPr/>
        </p:nvSpPr>
        <p:spPr>
          <a:xfrm>
            <a:off x="7308304" y="5013176"/>
            <a:ext cx="155448" cy="914400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9" name="矩形 8"/>
          <p:cNvSpPr/>
          <p:nvPr/>
        </p:nvSpPr>
        <p:spPr>
          <a:xfrm>
            <a:off x="7469502" y="5301208"/>
            <a:ext cx="1494986" cy="330572"/>
          </a:xfrm>
          <a:prstGeom prst="rect">
            <a:avLst/>
          </a:prstGeom>
        </p:spPr>
        <p:style>
          <a:lnRef idx="2">
            <a:schemeClr val="accent1"/>
          </a:lnRef>
          <a:fillRef idx="100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地球溫暖化</a:t>
            </a:r>
            <a:endParaRPr lang="zh-TW" altLang="en-US" dirty="0"/>
          </a:p>
        </p:txBody>
      </p:sp>
      <p:sp>
        <p:nvSpPr>
          <p:cNvPr id="10" name="矩形 9"/>
          <p:cNvSpPr/>
          <p:nvPr/>
        </p:nvSpPr>
        <p:spPr>
          <a:xfrm>
            <a:off x="7596336" y="6093296"/>
            <a:ext cx="1368152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核廢料汙染</a:t>
            </a:r>
            <a:endParaRPr lang="zh-TW" altLang="en-US" dirty="0">
              <a:solidFill>
                <a:schemeClr val="tx1"/>
              </a:solidFill>
            </a:endParaRPr>
          </a:p>
        </p:txBody>
      </p:sp>
      <p:cxnSp>
        <p:nvCxnSpPr>
          <p:cNvPr id="14" name="肘形接點 13"/>
          <p:cNvCxnSpPr/>
          <p:nvPr/>
        </p:nvCxnSpPr>
        <p:spPr>
          <a:xfrm flipV="1">
            <a:off x="7191510" y="6243662"/>
            <a:ext cx="277992" cy="635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003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四、太陽能優點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20"/>
          </a:xfrm>
        </p:spPr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太陽能是人類可以利用的最豐富的能源。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太陽能是到處都有的，不需要運輸。</a:t>
            </a:r>
            <a:endParaRPr lang="en-US" altLang="zh-TW" dirty="0" smtClean="0"/>
          </a:p>
          <a:p>
            <a:r>
              <a:rPr lang="en-US" altLang="zh-TW" dirty="0" smtClean="0"/>
              <a:t>3.</a:t>
            </a:r>
            <a:r>
              <a:rPr lang="zh-TW" altLang="en-US" dirty="0" smtClean="0"/>
              <a:t>太陽能是一種清潔的能源。</a:t>
            </a:r>
            <a:endParaRPr lang="en-US" altLang="zh-TW" dirty="0" smtClean="0"/>
          </a:p>
          <a:p>
            <a:r>
              <a:rPr lang="en-US" altLang="zh-TW" dirty="0" smtClean="0"/>
              <a:t>4.</a:t>
            </a:r>
            <a:r>
              <a:rPr lang="zh-TW" altLang="en-US" dirty="0" smtClean="0"/>
              <a:t>太陽能的系統又稱作「無變量的能源系 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 </a:t>
            </a:r>
            <a:r>
              <a:rPr lang="zh-TW" altLang="en-US" dirty="0" smtClean="0"/>
              <a:t>       統」。</a:t>
            </a:r>
            <a:endParaRPr lang="en-US" altLang="zh-TW" dirty="0" smtClean="0"/>
          </a:p>
          <a:p>
            <a:r>
              <a:rPr lang="en-US" altLang="zh-TW" dirty="0" smtClean="0"/>
              <a:t>5.</a:t>
            </a:r>
            <a:r>
              <a:rPr lang="zh-TW" altLang="en-US" dirty="0" smtClean="0"/>
              <a:t>太陽能安全可性。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64980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五、太陽能缺點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1.</a:t>
            </a:r>
            <a:r>
              <a:rPr lang="zh-TW" altLang="en-US" dirty="0" smtClean="0"/>
              <a:t>太陽能的利用裝置必須具有相當大的面積。</a:t>
            </a:r>
            <a:endParaRPr lang="en-US" altLang="zh-TW" dirty="0" smtClean="0"/>
          </a:p>
          <a:p>
            <a:r>
              <a:rPr lang="en-US" altLang="zh-TW" dirty="0" smtClean="0"/>
              <a:t>2.</a:t>
            </a:r>
            <a:r>
              <a:rPr lang="zh-TW" altLang="en-US" dirty="0" smtClean="0"/>
              <a:t>太陽能受氣候晝夜的影響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405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dirty="0" smtClean="0"/>
              <a:t>六、太陽光電與建築結合應用</a:t>
            </a:r>
            <a:r>
              <a:rPr lang="en-US" altLang="zh-TW" dirty="0" smtClean="0"/>
              <a:t>(BIPV)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199" y="1268760"/>
            <a:ext cx="8229600" cy="507342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80000"/>
              </a:lnSpc>
              <a:buNone/>
            </a:pPr>
            <a:endParaRPr lang="en-US" altLang="zh-TW" sz="3600" b="1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zh-TW" altLang="en-US" sz="3600" b="1" dirty="0" smtClean="0"/>
              <a:t>定義</a:t>
            </a:r>
            <a:r>
              <a:rPr lang="zh-TW" altLang="en-US" sz="3600" dirty="0" smtClean="0"/>
              <a:t>：太陽電池模組</a:t>
            </a:r>
            <a:r>
              <a:rPr lang="en-US" altLang="zh-TW" sz="3600" dirty="0" smtClean="0"/>
              <a:t>(module)</a:t>
            </a:r>
            <a:r>
              <a:rPr lang="zh-TW" altLang="en-US" sz="3600" dirty="0" smtClean="0"/>
              <a:t>或陣列</a:t>
            </a:r>
            <a:r>
              <a:rPr lang="en-US" altLang="zh-TW" sz="3600" dirty="0" smtClean="0"/>
              <a:t>(array)</a:t>
            </a:r>
            <a:r>
              <a:rPr lang="zh-TW" altLang="en-US" sz="3600" dirty="0" smtClean="0"/>
              <a:t>被整合、設</a:t>
            </a:r>
            <a:endParaRPr lang="en-US" altLang="zh-TW" sz="3600" dirty="0" smtClean="0"/>
          </a:p>
          <a:p>
            <a:pPr marL="0" indent="0">
              <a:lnSpc>
                <a:spcPct val="80000"/>
              </a:lnSpc>
              <a:buNone/>
            </a:pPr>
            <a:r>
              <a:rPr lang="zh-TW" altLang="en-US" sz="3600" dirty="0" smtClean="0"/>
              <a:t>             計並裝置在建築物上，且具有兩種以上之功應用。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zh-TW" altLang="en-US" sz="3600" b="1" dirty="0" smtClean="0"/>
              <a:t>    </a:t>
            </a:r>
            <a:endParaRPr lang="en-US" altLang="zh-TW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zh-TW" altLang="en-US" sz="3600" b="1" dirty="0" smtClean="0"/>
              <a:t>優點：</a:t>
            </a:r>
          </a:p>
          <a:p>
            <a:pPr>
              <a:lnSpc>
                <a:spcPct val="80000"/>
              </a:lnSpc>
              <a:buNone/>
            </a:pPr>
            <a:endParaRPr lang="en-US" altLang="zh-TW" dirty="0" smtClean="0"/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1.</a:t>
            </a:r>
            <a:r>
              <a:rPr lang="zh-TW" altLang="en-US" dirty="0" smtClean="0"/>
              <a:t>可有效利用建築物的外表大面積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2.</a:t>
            </a:r>
            <a:r>
              <a:rPr lang="zh-TW" altLang="en-US" dirty="0" smtClean="0"/>
              <a:t>可替代建築物的外表包覆材料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3.</a:t>
            </a:r>
            <a:r>
              <a:rPr lang="zh-TW" altLang="en-US" dirty="0" smtClean="0"/>
              <a:t>代替屋頂、牆面、窗戶之建材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4.</a:t>
            </a:r>
            <a:r>
              <a:rPr lang="zh-TW" altLang="en-US" dirty="0" smtClean="0"/>
              <a:t>可遮陽，降低建築物外表溫度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5.</a:t>
            </a:r>
            <a:r>
              <a:rPr lang="zh-TW" altLang="en-US" dirty="0" smtClean="0"/>
              <a:t>兼具建材及發電之功能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6.</a:t>
            </a:r>
            <a:r>
              <a:rPr lang="zh-TW" altLang="en-US" dirty="0" smtClean="0"/>
              <a:t>與生活、用電緊密結合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7.</a:t>
            </a:r>
            <a:r>
              <a:rPr lang="zh-TW" altLang="en-US" dirty="0" smtClean="0"/>
              <a:t>高可見度、高宣傳效果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8.</a:t>
            </a:r>
            <a:r>
              <a:rPr lang="zh-TW" altLang="en-US" dirty="0" smtClean="0"/>
              <a:t>降低整體建築成本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9.</a:t>
            </a:r>
            <a:r>
              <a:rPr lang="zh-TW" altLang="en-US" dirty="0" smtClean="0"/>
              <a:t>縮短建築施工時間、避免二次施工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10.</a:t>
            </a:r>
            <a:r>
              <a:rPr lang="zh-TW" altLang="en-US" dirty="0" smtClean="0"/>
              <a:t>建築物美觀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11.</a:t>
            </a:r>
            <a:r>
              <a:rPr lang="zh-TW" altLang="en-US" dirty="0" smtClean="0"/>
              <a:t>空間充份利用 </a:t>
            </a:r>
          </a:p>
          <a:p>
            <a:pPr>
              <a:lnSpc>
                <a:spcPct val="80000"/>
              </a:lnSpc>
              <a:buNone/>
            </a:pPr>
            <a:r>
              <a:rPr lang="en-US" altLang="zh-TW" dirty="0" smtClean="0"/>
              <a:t>12.</a:t>
            </a:r>
            <a:r>
              <a:rPr lang="zh-TW" altLang="en-US" dirty="0" smtClean="0"/>
              <a:t>結構安全性 </a:t>
            </a:r>
          </a:p>
          <a:p>
            <a:endParaRPr lang="zh-TW" altLang="en-US" dirty="0"/>
          </a:p>
        </p:txBody>
      </p:sp>
      <p:pic>
        <p:nvPicPr>
          <p:cNvPr id="8" name="Picture 5" descr="history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831" y="2420888"/>
            <a:ext cx="3014663" cy="374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356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7" y="0"/>
            <a:ext cx="9136405" cy="685800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050" y="0"/>
            <a:ext cx="9136405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七、生態環保 阿淘淨水 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北埔峨眉湖湖水淨化實驗，是國內第一組採用鋰離子電池之獨立型 </a:t>
            </a:r>
            <a:r>
              <a:rPr lang="en-US" altLang="zh-TW" dirty="0" smtClean="0"/>
              <a:t>PV </a:t>
            </a:r>
            <a:r>
              <a:rPr lang="zh-TW" altLang="en-US" dirty="0" smtClean="0"/>
              <a:t>系統。</a:t>
            </a:r>
          </a:p>
          <a:p>
            <a:endParaRPr lang="zh-TW" altLang="en-US" dirty="0"/>
          </a:p>
        </p:txBody>
      </p:sp>
      <p:pic>
        <p:nvPicPr>
          <p:cNvPr id="8" name="Picture 6" descr="a-tau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75" y="2924175"/>
            <a:ext cx="6191250" cy="3287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194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792</Words>
  <Application>Microsoft Office PowerPoint</Application>
  <PresentationFormat>如螢幕大小 (4:3)</PresentationFormat>
  <Paragraphs>85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以適當科技與風險評估的角度來看太陽能系統</vt:lpstr>
      <vt:lpstr>目錄</vt:lpstr>
      <vt:lpstr>一、太陽能發電簡介</vt:lpstr>
      <vt:lpstr>二、太陽能發電原理</vt:lpstr>
      <vt:lpstr>三、太陽能開發利用之起源</vt:lpstr>
      <vt:lpstr>四、太陽能優點</vt:lpstr>
      <vt:lpstr>五、太陽能缺點</vt:lpstr>
      <vt:lpstr>六、太陽光電與建築結合應用(BIPV)</vt:lpstr>
      <vt:lpstr>七、生態環保 阿淘淨水 </vt:lpstr>
      <vt:lpstr>八、緊急救災 信義分局 </vt:lpstr>
      <vt:lpstr>九、結語</vt:lpstr>
    </vt:vector>
  </TitlesOfParts>
  <Company>888TIGER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以適當科技與風險評估的角度來看太陽能系統</dc:title>
  <dc:creator>TIGER-XP</dc:creator>
  <cp:lastModifiedBy>TIGER-XP</cp:lastModifiedBy>
  <cp:revision>22</cp:revision>
  <dcterms:created xsi:type="dcterms:W3CDTF">2012-11-09T04:01:58Z</dcterms:created>
  <dcterms:modified xsi:type="dcterms:W3CDTF">2012-11-10T10:29:57Z</dcterms:modified>
</cp:coreProperties>
</file>