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81" r:id="rId4"/>
    <p:sldId id="320" r:id="rId5"/>
    <p:sldId id="322" r:id="rId6"/>
    <p:sldId id="323" r:id="rId7"/>
    <p:sldId id="327" r:id="rId8"/>
    <p:sldId id="324" r:id="rId9"/>
    <p:sldId id="325" r:id="rId10"/>
    <p:sldId id="328" r:id="rId11"/>
    <p:sldId id="329" r:id="rId12"/>
    <p:sldId id="33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30A311-4852-4656-ADA8-966878C77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751352"/>
            <a:ext cx="8825658" cy="2677648"/>
          </a:xfrm>
        </p:spPr>
        <p:txBody>
          <a:bodyPr/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羅蘭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·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巴特（</a:t>
            </a:r>
            <a:r>
              <a:rPr lang="en-US" altLang="zh-TW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Roland Barthes</a:t>
            </a:r>
            <a:r>
              <a:rPr lang="zh-TW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  <a:r>
              <a:rPr lang="en-US" altLang="zh-TW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明室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‧ 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攝影札記</a:t>
            </a:r>
            <a:r>
              <a:rPr lang="en-US" altLang="zh-TW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La </a:t>
            </a:r>
            <a:r>
              <a:rPr lang="en-US" altLang="zh-TW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chambre</a:t>
            </a:r>
            <a:r>
              <a:rPr lang="en-US" altLang="zh-TW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claire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）讀書會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16B3045-1470-49BD-BDB7-1A72B493F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193930"/>
            <a:ext cx="8825658" cy="1444869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南臺科技</a:t>
            </a:r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 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年通識教育中心讀書會 </a:t>
            </a:r>
            <a:endParaRPr lang="zh-TW" altLang="en-US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 </a:t>
            </a:r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年 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 </a:t>
            </a:r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en-US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南台科技大學通識中心</a:t>
            </a:r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羅夏美</a:t>
            </a:r>
            <a:endParaRPr lang="en-US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24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849926" y="577754"/>
            <a:ext cx="1075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 猜猜看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讀書會參與者與「建築與敘述力」相關照</a:t>
            </a:r>
          </a:p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片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中的「知面」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Studium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）、「刺點」（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Punctum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4788" y="5454595"/>
            <a:ext cx="34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憶蘇提供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13" y="1398793"/>
            <a:ext cx="6445245" cy="48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849926" y="577754"/>
            <a:ext cx="1075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 猜猜看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讀書會參與者與「建築與敘述力」相關照</a:t>
            </a:r>
          </a:p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片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中的「知面」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Studium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）、「刺點」（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Punctum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4788" y="5454595"/>
            <a:ext cx="34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姿汝提供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97" y="2126050"/>
            <a:ext cx="4930503" cy="36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849926" y="577754"/>
            <a:ext cx="1075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 猜猜看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讀書會參與者與「建築與敘述力」相關照</a:t>
            </a:r>
          </a:p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片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中的「知面」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Studium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）、「刺點」（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Punctum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4788" y="5454595"/>
            <a:ext cx="34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姿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汝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08" y="2067267"/>
            <a:ext cx="5008880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480290" y="762482"/>
            <a:ext cx="1068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2" descr="ãä¸çä¸ä¸åéæ¡è±æ¡è±æå ´æ¯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ä¸çä¸ä¸åéæ¡è±æ¡è±æå ´æ¯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965" y="2609849"/>
            <a:ext cx="7518400" cy="32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5BB0704-502F-4237-90AD-08B6B4B633EA}"/>
              </a:ext>
            </a:extLst>
          </p:cNvPr>
          <p:cNvSpPr txBox="1"/>
          <p:nvPr/>
        </p:nvSpPr>
        <p:spPr>
          <a:xfrm>
            <a:off x="885824" y="2457448"/>
            <a:ext cx="10420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明室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第二章關鍵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</a:t>
            </a:r>
            <a:endParaRPr lang="en-US" altLang="zh-TW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en-US" altLang="zh-TW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猜猜看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讀書會參與者與「建築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與敘述力」相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關照</a:t>
            </a:r>
            <a:endParaRPr lang="en-US" altLang="zh-TW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片中的「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知面」（</a:t>
            </a:r>
            <a:r>
              <a:rPr lang="en-US" altLang="zh-TW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Studium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）、「刺點」（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Punctum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4562474" y="1215064"/>
            <a:ext cx="306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zh-TW" alt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2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5BB0704-502F-4237-90AD-08B6B4B633EA}"/>
              </a:ext>
            </a:extLst>
          </p:cNvPr>
          <p:cNvSpPr txBox="1"/>
          <p:nvPr/>
        </p:nvSpPr>
        <p:spPr>
          <a:xfrm>
            <a:off x="906449" y="2956319"/>
            <a:ext cx="92076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母親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「冬園」照片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攝影的本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我認得各個不同的她，而非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她的本質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。於是攝影逼得我做一件痛苦的工作</a:t>
            </a:r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為了達到她身分的本質，在只有局部真實的相片中掙扎，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局部真實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，亦即全部錯誤</a:t>
            </a:r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從她去世前的照片不斷往前回溯，試圖從相片中找到母親的「本質」。最後竟在一張母親孩提時代的冬園相片中，找到他認為真正拍出母親本質的那幅影像。他寫道：「我的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哀傷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要求一幅正確的圖像，一幅既公正又正確的圖像</a:t>
            </a:r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只是一幅圖像，但也是幅正確的圖像。這便是冬園相片對我的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意義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16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冬園相片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母親的「本質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純真無邪、我不會傷害、善良、光芒至寶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(86)</a:t>
            </a: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愛、死亡、創傷、靈魂、此曾在、靈性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(94)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攝影的本質</a:t>
            </a:r>
            <a:endParaRPr lang="en-US" altLang="zh-TW" sz="16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羅蘭</a:t>
            </a:r>
            <a:r>
              <a:rPr lang="en-US" altLang="zh-TW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巴特</a:t>
            </a:r>
            <a:r>
              <a:rPr lang="en-US" altLang="zh-TW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</a:t>
            </a:r>
            <a:r>
              <a:rPr lang="zh-TW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維基百科，自由的百科全書 </a:t>
            </a:r>
            <a:r>
              <a:rPr lang="en-US" altLang="zh-TW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Wikipediazh.wikipedia.org › </a:t>
            </a:r>
            <a:r>
              <a:rPr lang="en-US" altLang="zh-TW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zh-tw</a:t>
            </a:r>
            <a:r>
              <a:rPr lang="en-US" altLang="zh-TW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› </a:t>
            </a:r>
            <a:r>
              <a:rPr lang="zh-TW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罗兰</a:t>
            </a:r>
            <a:r>
              <a:rPr lang="en-US" altLang="zh-TW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巴特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4488582" y="577754"/>
            <a:ext cx="66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明室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第二章關鍵概念</a:t>
            </a:r>
            <a:endParaRPr lang="en-US" altLang="zh-TW" sz="36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8640" y="2605586"/>
            <a:ext cx="596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/>
                </a:solidFill>
              </a:rPr>
              <a:t>巴特拒絕提供，此為示意圖</a:t>
            </a:r>
            <a:r>
              <a:rPr lang="zh-TW" alt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(1898</a:t>
            </a:r>
            <a:r>
              <a:rPr lang="zh-TW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</a:t>
            </a:r>
            <a:r>
              <a:rPr lang="zh-TW" alt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年他母親</a:t>
            </a:r>
            <a:r>
              <a:rPr lang="en-US" altLang="zh-TW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TW" alt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歲</a:t>
            </a:r>
            <a:r>
              <a:rPr lang="en-US" altLang="zh-TW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1" y="577754"/>
            <a:ext cx="2628900" cy="1743075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4078891" y="3053563"/>
            <a:ext cx="819381" cy="3600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flipV="1">
            <a:off x="7347705" y="5414838"/>
            <a:ext cx="978408" cy="180000"/>
          </a:xfrm>
          <a:prstGeom prst="rightArrow">
            <a:avLst>
              <a:gd name="adj1" fmla="val 50000"/>
              <a:gd name="adj2" fmla="val 6625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6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5BB0704-502F-4237-90AD-08B6B4B633EA}"/>
              </a:ext>
            </a:extLst>
          </p:cNvPr>
          <p:cNvSpPr txBox="1"/>
          <p:nvPr/>
        </p:nvSpPr>
        <p:spPr>
          <a:xfrm>
            <a:off x="906449" y="2956319"/>
            <a:ext cx="92076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攝影的形上學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對天空星辰、時間、生命、無限等事事探問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(100)</a:t>
            </a:r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6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小學生恩斯特如今安在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            本質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攝影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恩斯特的本質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形上學本體論</a:t>
            </a:r>
            <a:endParaRPr lang="en-US" altLang="zh-TW" sz="16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</a:t>
            </a:r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存有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攝影</a:t>
            </a:r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恩斯特的存有</a:t>
            </a:r>
            <a:r>
              <a:rPr lang="en-US" altLang="zh-TW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en-US" sz="1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4488582" y="577754"/>
            <a:ext cx="66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明室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第二章關鍵概念</a:t>
            </a:r>
            <a:endParaRPr lang="en-US" altLang="zh-TW" sz="36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0790" y="2214243"/>
            <a:ext cx="596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16" y="1798464"/>
            <a:ext cx="2346986" cy="3258566"/>
          </a:xfrm>
          <a:prstGeom prst="rect">
            <a:avLst/>
          </a:prstGeom>
        </p:spPr>
      </p:pic>
      <p:sp>
        <p:nvSpPr>
          <p:cNvPr id="3" name="向上箭號 2"/>
          <p:cNvSpPr/>
          <p:nvPr/>
        </p:nvSpPr>
        <p:spPr>
          <a:xfrm rot="3946567">
            <a:off x="978010" y="4312307"/>
            <a:ext cx="484632" cy="396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 rot="4269402">
            <a:off x="3336607" y="4414387"/>
            <a:ext cx="331845" cy="125227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0692">
            <a:off x="2880090" y="5201098"/>
            <a:ext cx="124900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5BB0704-502F-4237-90AD-08B6B4B633EA}"/>
              </a:ext>
            </a:extLst>
          </p:cNvPr>
          <p:cNvSpPr txBox="1"/>
          <p:nvPr/>
        </p:nvSpPr>
        <p:spPr>
          <a:xfrm>
            <a:off x="675861" y="1351723"/>
            <a:ext cx="980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攝影的真實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此曾在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和真諦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即是此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)(130):</a:t>
            </a:r>
          </a:p>
          <a:p>
            <a:endParaRPr lang="en-US" altLang="zh-TW" sz="2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4488582" y="577754"/>
            <a:ext cx="66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明室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第二章關鍵概念</a:t>
            </a:r>
            <a:endParaRPr lang="en-US" altLang="zh-TW" sz="36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36794" y="2606253"/>
            <a:ext cx="50490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eality vs. real, truth, essence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84" y="1796995"/>
            <a:ext cx="3461666" cy="43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4488582" y="577754"/>
            <a:ext cx="669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明室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</a:p>
          <a:p>
            <a:pPr algn="ctr"/>
            <a:endParaRPr lang="en-US" altLang="zh-TW" sz="36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6" y="1272209"/>
            <a:ext cx="4012868" cy="4644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63763" y="3482670"/>
            <a:ext cx="46833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1.reality </a:t>
            </a:r>
            <a:r>
              <a:rPr lang="en-US" altLang="zh-TW" sz="2000" b="1" dirty="0"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vs.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real, truth, 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essence</a:t>
            </a:r>
          </a:p>
          <a:p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明理的、美學緩和化、文明化符徵、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signifier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vs.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瘋狂的，絕對的、本源的、時光倒轉、愛戀、狂喜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jouissance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、固執真實、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signified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向上箭號 8"/>
          <p:cNvSpPr/>
          <p:nvPr/>
        </p:nvSpPr>
        <p:spPr>
          <a:xfrm rot="5400000">
            <a:off x="5823524" y="3486359"/>
            <a:ext cx="331845" cy="125227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5BB0704-502F-4237-90AD-08B6B4B633EA}"/>
              </a:ext>
            </a:extLst>
          </p:cNvPr>
          <p:cNvSpPr txBox="1"/>
          <p:nvPr/>
        </p:nvSpPr>
        <p:spPr>
          <a:xfrm>
            <a:off x="675861" y="1351723"/>
            <a:ext cx="980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、明室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命名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(122)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4488582" y="577754"/>
            <a:ext cx="66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明室</a:t>
            </a:r>
            <a:r>
              <a:rPr lang="en-US" altLang="zh-TW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en-US" altLang="zh-TW" sz="36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5861" y="2606253"/>
            <a:ext cx="68431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特解釋道：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「明室 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(Camera </a:t>
            </a:r>
            <a:r>
              <a:rPr lang="en-US" altLang="zh-TW" dirty="0" err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lucida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)……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是一種比攝影更古老的描像器名稱，藉著可以透過一三稜鏡來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描繪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一物，一眼看著被畫對象，一眼看著畫紙」（頁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122 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）。這樣畫下來的肖像，無疑已經盡了擬真的最大努力，作畫者可以不必抬頭張望，就能專心描繪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。巴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特將之追溯成「攝影」的前身。</a:t>
            </a:r>
            <a:b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巴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特之所以提到明室，也是因為聯想到暗箱，想到人們總把「攝影」與「穿越黑暗」想在一起。他的觀點恰是相反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，換言之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，攝影從來不是穿越（隱藏的）黑暗而來，它比任何描繪工具更能展現真實。與其把相機視作「暗箱」，還不如借用以前的「明室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」呢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明室</a:t>
            </a:r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攝影札記</a:t>
            </a:r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視點</a:t>
            </a:r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往日情懷</a:t>
            </a:r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》… - </a:t>
            </a:r>
            <a:r>
              <a:rPr lang="zh-TW" altLang="en-US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隨意</a:t>
            </a:r>
            <a:r>
              <a:rPr lang="zh-TW" altLang="en-US" sz="1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窩 </a:t>
            </a:r>
            <a:r>
              <a:rPr lang="en-US" altLang="zh-TW" sz="1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</a:t>
            </a:r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://blog.xuite.net › </a:t>
            </a:r>
            <a:r>
              <a:rPr lang="en-US" altLang="zh-TW" sz="1000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twblog</a:t>
            </a:r>
            <a:r>
              <a:rPr lang="en-US" altLang="zh-TW" sz="1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› </a:t>
            </a:r>
            <a:r>
              <a:rPr lang="en-US" altLang="zh-TW" sz="1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153775514-</a:t>
            </a:r>
            <a:endParaRPr lang="en-US" altLang="zh-TW" sz="1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09" y="1224085"/>
            <a:ext cx="2481379" cy="2412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91" y="3993409"/>
            <a:ext cx="369187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849926" y="577754"/>
            <a:ext cx="1075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 猜猜看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讀書會參與者與「建築與敘述力」相關照</a:t>
            </a:r>
          </a:p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片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中的「知面」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Studium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）、「刺點」（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Punctum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34" y="1531861"/>
            <a:ext cx="3493950" cy="486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744788" y="5454595"/>
            <a:ext cx="34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麗美提供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9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F1EE6E5-7FEE-48BF-BD1C-9280193096C2}"/>
              </a:ext>
            </a:extLst>
          </p:cNvPr>
          <p:cNvSpPr txBox="1"/>
          <p:nvPr/>
        </p:nvSpPr>
        <p:spPr>
          <a:xfrm>
            <a:off x="849926" y="577754"/>
            <a:ext cx="10758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 猜猜看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讀書會參與者與「建築與敘述力」相關照</a:t>
            </a:r>
          </a:p>
          <a:p>
            <a:pPr algn="ctr"/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片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中的「知面」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Studium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）、「刺點」（</a:t>
            </a:r>
            <a:r>
              <a:rPr lang="en-US" altLang="zh-TW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Punctum</a:t>
            </a:r>
            <a:r>
              <a:rPr lang="zh-TW" alt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744788" y="5454595"/>
            <a:ext cx="34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美提供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19" y="1796994"/>
            <a:ext cx="3236316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793</Words>
  <Application>Microsoft Office PowerPoint</Application>
  <PresentationFormat>寬螢幕</PresentationFormat>
  <Paragraphs>67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新細明體</vt:lpstr>
      <vt:lpstr>標楷體</vt:lpstr>
      <vt:lpstr>Arial</vt:lpstr>
      <vt:lpstr>Century Gothic</vt:lpstr>
      <vt:lpstr>Times New Roman</vt:lpstr>
      <vt:lpstr>Wingdings 3</vt:lpstr>
      <vt:lpstr>離子會議室</vt:lpstr>
      <vt:lpstr>羅蘭·巴特（Roland Barthes） 《明室‧ 攝影札記》 （La chambre claire）讀書會/下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第六組—情志文學</dc:title>
  <dc:creator>張博淮</dc:creator>
  <cp:lastModifiedBy>stust</cp:lastModifiedBy>
  <cp:revision>119</cp:revision>
  <dcterms:created xsi:type="dcterms:W3CDTF">2019-06-10T15:22:21Z</dcterms:created>
  <dcterms:modified xsi:type="dcterms:W3CDTF">2020-12-07T05:05:30Z</dcterms:modified>
</cp:coreProperties>
</file>