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3" r:id="rId107"/>
    <p:sldId id="364" r:id="rId108"/>
    <p:sldId id="365" r:id="rId109"/>
    <p:sldId id="362" r:id="rId110"/>
    <p:sldId id="366" r:id="rId111"/>
    <p:sldId id="367" r:id="rId112"/>
    <p:sldId id="361" r:id="rId113"/>
    <p:sldId id="370" r:id="rId114"/>
    <p:sldId id="371" r:id="rId115"/>
    <p:sldId id="372" r:id="rId116"/>
    <p:sldId id="373" r:id="rId117"/>
    <p:sldId id="369" r:id="rId118"/>
    <p:sldId id="374" r:id="rId119"/>
    <p:sldId id="375" r:id="rId120"/>
    <p:sldId id="376" r:id="rId121"/>
    <p:sldId id="377" r:id="rId122"/>
    <p:sldId id="368" r:id="rId123"/>
    <p:sldId id="378" r:id="rId124"/>
    <p:sldId id="379" r:id="rId125"/>
    <p:sldId id="380" r:id="rId126"/>
    <p:sldId id="381" r:id="rId12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9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193253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766895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1965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46501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2030933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325104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26021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281274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1057915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269127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836EC5-B225-46F7-903D-EC4EA90799E8}" type="datetimeFigureOut">
              <a:rPr lang="zh-TW" altLang="en-US" smtClean="0"/>
              <a:t>2013/11/11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37800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36EC5-B225-46F7-903D-EC4EA90799E8}" type="datetimeFigureOut">
              <a:rPr lang="zh-TW" altLang="en-US" smtClean="0"/>
              <a:t>2013/11/11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DC1EA-31B1-47FB-9435-82E744196E05}" type="slidenum">
              <a:rPr lang="zh-TW" altLang="en-US" smtClean="0"/>
              <a:t>‹#›</a:t>
            </a:fld>
            <a:endParaRPr lang="zh-TW" altLang="en-US"/>
          </a:p>
        </p:txBody>
      </p:sp>
    </p:spTree>
    <p:extLst>
      <p:ext uri="{BB962C8B-B14F-4D97-AF65-F5344CB8AC3E}">
        <p14:creationId xmlns:p14="http://schemas.microsoft.com/office/powerpoint/2010/main" val="1049452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0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1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2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4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5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6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7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9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42694"/>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lstStyle/>
          <a:p>
            <a:r>
              <a:rPr lang="zh-TW" altLang="en-US" sz="6000" b="1" dirty="0" smtClean="0">
                <a:solidFill>
                  <a:srgbClr val="FF0000"/>
                </a:solidFill>
              </a:rPr>
              <a:t>教學原理</a:t>
            </a:r>
            <a:endParaRPr lang="en-US" altLang="zh-TW" sz="6000" b="1" dirty="0" smtClean="0">
              <a:solidFill>
                <a:srgbClr val="FF0000"/>
              </a:solidFill>
            </a:endParaRPr>
          </a:p>
          <a:p>
            <a:endParaRPr lang="en-US" altLang="zh-TW" sz="6000" b="1" dirty="0" smtClean="0"/>
          </a:p>
          <a:p>
            <a:pPr algn="l"/>
            <a:r>
              <a:rPr lang="zh-TW" altLang="en-US" b="1" dirty="0" smtClean="0"/>
              <a:t>                       講授</a:t>
            </a:r>
            <a:r>
              <a:rPr lang="zh-TW" altLang="en-US" b="1" dirty="0"/>
              <a:t>人</a:t>
            </a:r>
            <a:r>
              <a:rPr lang="en-US" altLang="zh-TW" b="1" dirty="0" smtClean="0"/>
              <a:t>:</a:t>
            </a:r>
            <a:r>
              <a:rPr lang="zh-TW" altLang="en-US" b="1" dirty="0" smtClean="0"/>
              <a:t>王揚智博士</a:t>
            </a:r>
            <a:endParaRPr lang="zh-TW" altLang="en-US" b="1" dirty="0"/>
          </a:p>
        </p:txBody>
      </p:sp>
    </p:spTree>
    <p:extLst>
      <p:ext uri="{BB962C8B-B14F-4D97-AF65-F5344CB8AC3E}">
        <p14:creationId xmlns:p14="http://schemas.microsoft.com/office/powerpoint/2010/main" val="337941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＊教師做為研究者，</a:t>
            </a:r>
            <a:r>
              <a:rPr lang="zh-TW" altLang="en-US" b="1" dirty="0">
                <a:solidFill>
                  <a:schemeClr val="tx1"/>
                </a:solidFill>
                <a:latin typeface="新細明體"/>
              </a:rPr>
              <a:t>必須探討能夠促進教學品質和教學效能的理論、觀念和實務，創造有利於學習的環境</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教師</a:t>
            </a:r>
            <a:r>
              <a:rPr lang="zh-TW" altLang="en-US" b="1" dirty="0">
                <a:solidFill>
                  <a:schemeClr val="tx1"/>
                </a:solidFill>
                <a:latin typeface="新細明體"/>
              </a:rPr>
              <a:t>的教學研究，可以重在教學科目的持續探究和發展，加深自己的學科專門知能和學科教學方法</a:t>
            </a:r>
            <a:r>
              <a:rPr lang="zh-TW" altLang="en-US" b="1" dirty="0" smtClean="0">
                <a:solidFill>
                  <a:schemeClr val="tx1"/>
                </a:solidFill>
                <a:latin typeface="新細明體"/>
              </a:rPr>
              <a:t>。</a:t>
            </a:r>
            <a:endParaRPr lang="en-US" altLang="zh-TW" b="1" dirty="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也可以</a:t>
            </a:r>
            <a:r>
              <a:rPr lang="zh-TW" altLang="en-US" b="1" dirty="0">
                <a:solidFill>
                  <a:schemeClr val="tx1"/>
                </a:solidFill>
                <a:latin typeface="新細明體"/>
              </a:rPr>
              <a:t>著重於教室教學研究，探討教學原理、方法和技術的理論與應用</a:t>
            </a:r>
            <a:r>
              <a:rPr lang="zh-TW" altLang="en-US" b="1" dirty="0" smtClean="0">
                <a:solidFill>
                  <a:schemeClr val="tx1"/>
                </a:solidFill>
                <a:latin typeface="新細明體"/>
              </a:rPr>
              <a:t>。</a:t>
            </a:r>
            <a:endParaRPr lang="en-US" altLang="zh-TW" b="1" dirty="0">
              <a:solidFill>
                <a:schemeClr val="tx1"/>
              </a:solidFill>
            </a:endParaRPr>
          </a:p>
          <a:p>
            <a:pPr algn="l"/>
            <a:endParaRPr lang="en-US" altLang="zh-TW" b="1" dirty="0" smtClean="0">
              <a:solidFill>
                <a:schemeClr val="tx1"/>
              </a:solidFill>
            </a:endParaRPr>
          </a:p>
          <a:p>
            <a:pPr algn="l"/>
            <a:endParaRPr lang="en-US" altLang="zh-TW" b="1" dirty="0">
              <a:solidFill>
                <a:schemeClr val="tx1"/>
              </a:solidFill>
            </a:endParaRPr>
          </a:p>
          <a:p>
            <a:pPr algn="l"/>
            <a:r>
              <a:rPr lang="zh-TW" altLang="en-US" b="1" dirty="0" smtClean="0"/>
              <a:t>                                                                 </a:t>
            </a:r>
            <a:endParaRPr lang="en-US" altLang="zh-TW" b="1" dirty="0" smtClean="0"/>
          </a:p>
          <a:p>
            <a:pPr algn="l"/>
            <a:r>
              <a:rPr lang="zh-TW" altLang="en-US" b="1" dirty="0"/>
              <a:t> </a:t>
            </a:r>
            <a:r>
              <a:rPr lang="zh-TW" altLang="en-US" b="1" dirty="0" smtClean="0"/>
              <a:t>                                                                                                   </a:t>
            </a:r>
            <a:r>
              <a:rPr lang="en-US" altLang="zh-TW" b="1" dirty="0"/>
              <a:t>9</a:t>
            </a:r>
            <a:endParaRPr lang="zh-TW" altLang="en-US" b="1" dirty="0"/>
          </a:p>
        </p:txBody>
      </p:sp>
    </p:spTree>
    <p:extLst>
      <p:ext uri="{BB962C8B-B14F-4D97-AF65-F5344CB8AC3E}">
        <p14:creationId xmlns:p14="http://schemas.microsoft.com/office/powerpoint/2010/main" val="365494301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85000" lnSpcReduction="10000"/>
          </a:bodyPr>
          <a:lstStyle/>
          <a:p>
            <a:pPr algn="l">
              <a:lnSpc>
                <a:spcPts val="3000"/>
              </a:lnSpc>
            </a:pPr>
            <a:r>
              <a:rPr lang="en-US" altLang="zh-TW" sz="2800" b="1" dirty="0" smtClean="0">
                <a:solidFill>
                  <a:schemeClr val="tx1"/>
                </a:solidFill>
                <a:latin typeface="新細明體"/>
              </a:rPr>
              <a:t>8.</a:t>
            </a:r>
            <a:r>
              <a:rPr lang="zh-TW" altLang="en-US" sz="2800" b="1" dirty="0" smtClean="0">
                <a:solidFill>
                  <a:schemeClr val="tx1"/>
                </a:solidFill>
                <a:latin typeface="新細明體"/>
              </a:rPr>
              <a:t>「</a:t>
            </a:r>
            <a:r>
              <a:rPr lang="zh-TW" altLang="en-US" sz="2800" b="1" dirty="0">
                <a:solidFill>
                  <a:schemeClr val="tx1"/>
                </a:solidFill>
                <a:latin typeface="新細明體"/>
              </a:rPr>
              <a:t>根植於人類學習，以系統方法組織及提出訊息，以達成功學習的方式，其目的在使學習變得更有效果、效率，更生動</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9.</a:t>
            </a:r>
            <a:r>
              <a:rPr lang="zh-TW" altLang="en-US" sz="2800" b="1" dirty="0" smtClean="0">
                <a:solidFill>
                  <a:schemeClr val="tx1"/>
                </a:solidFill>
                <a:latin typeface="新細明體"/>
              </a:rPr>
              <a:t>「</a:t>
            </a:r>
            <a:r>
              <a:rPr lang="zh-TW" altLang="en-US" sz="2800" b="1" dirty="0">
                <a:solidFill>
                  <a:schemeClr val="tx1"/>
                </a:solidFill>
                <a:latin typeface="新細明體"/>
              </a:rPr>
              <a:t>將學習與教學的原則轉至教學活動與教材規劃的系統過程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10.</a:t>
            </a:r>
            <a:r>
              <a:rPr lang="zh-TW" altLang="en-US" sz="2800" b="1" dirty="0" smtClean="0">
                <a:solidFill>
                  <a:schemeClr val="tx1"/>
                </a:solidFill>
                <a:latin typeface="新細明體"/>
              </a:rPr>
              <a:t>教學</a:t>
            </a:r>
            <a:r>
              <a:rPr lang="zh-TW" altLang="en-US" sz="2800" b="1" dirty="0">
                <a:solidFill>
                  <a:schemeClr val="tx1"/>
                </a:solidFill>
                <a:latin typeface="新細明體"/>
              </a:rPr>
              <a:t>系統為「對增進學習活動之資源及歷程之安排」；而教學系統設計則是「規劃教學系統的系統化過程，其目的在活化及支持每一個學生的學習</a:t>
            </a:r>
            <a:r>
              <a:rPr lang="zh-TW" altLang="en-US" sz="2800" b="1" dirty="0" smtClean="0">
                <a:solidFill>
                  <a:schemeClr val="tx1"/>
                </a:solidFill>
                <a:latin typeface="新細明體"/>
              </a:rPr>
              <a:t>」。</a:t>
            </a:r>
            <a:r>
              <a:rPr lang="en-US" altLang="zh-TW" sz="2800" b="1" dirty="0">
                <a:solidFill>
                  <a:schemeClr val="tx1"/>
                </a:solidFill>
                <a:latin typeface="新細明體"/>
              </a:rPr>
              <a:t>6</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75546032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a:bodyPr>
          <a:lstStyle/>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綜合言</a:t>
            </a:r>
            <a:r>
              <a:rPr lang="zh-TW" altLang="en-US" sz="2800" b="1" dirty="0">
                <a:solidFill>
                  <a:schemeClr val="tx1"/>
                </a:solidFill>
                <a:latin typeface="新細明體"/>
              </a:rPr>
              <a:t>之，</a:t>
            </a:r>
            <a:r>
              <a:rPr lang="zh-TW" altLang="en-US" sz="2800" b="1" dirty="0" smtClean="0">
                <a:solidFill>
                  <a:schemeClr val="tx1"/>
                </a:solidFill>
                <a:latin typeface="新細明體"/>
              </a:rPr>
              <a:t>教學設計</a:t>
            </a:r>
            <a:r>
              <a:rPr lang="zh-TW" altLang="en-US" sz="2800" b="1" dirty="0">
                <a:solidFill>
                  <a:schemeClr val="tx1"/>
                </a:solidFill>
                <a:latin typeface="新細明體"/>
              </a:rPr>
              <a:t>是描述教學系統規劃的</a:t>
            </a:r>
            <a:r>
              <a:rPr lang="zh-TW" altLang="en-US" sz="2800" b="1" dirty="0" smtClean="0">
                <a:solidFill>
                  <a:schemeClr val="tx1"/>
                </a:solidFill>
                <a:latin typeface="新細明體"/>
              </a:rPr>
              <a:t>過程</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包括過程</a:t>
            </a:r>
            <a:r>
              <a:rPr lang="zh-TW" altLang="en-US" sz="2800" b="1" dirty="0">
                <a:solidFill>
                  <a:schemeClr val="tx1"/>
                </a:solidFill>
                <a:latin typeface="新細明體"/>
              </a:rPr>
              <a:t>、系統、有效、目標、評估</a:t>
            </a:r>
            <a:r>
              <a:rPr lang="zh-TW" altLang="en-US" sz="2800" b="1" dirty="0" smtClean="0">
                <a:solidFill>
                  <a:schemeClr val="tx1"/>
                </a:solidFill>
                <a:latin typeface="新細明體"/>
              </a:rPr>
              <a:t>等，所以教學</a:t>
            </a:r>
            <a:r>
              <a:rPr lang="zh-TW" altLang="en-US" sz="2800" b="1" dirty="0">
                <a:solidFill>
                  <a:schemeClr val="tx1"/>
                </a:solidFill>
                <a:latin typeface="新細明體"/>
              </a:rPr>
              <a:t>設計者的工作主要是回答下列三個問題</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1.</a:t>
            </a:r>
            <a:r>
              <a:rPr lang="zh-TW" altLang="en-US" sz="2800" b="1" dirty="0" smtClean="0">
                <a:solidFill>
                  <a:schemeClr val="tx1"/>
                </a:solidFill>
                <a:latin typeface="新細明體"/>
              </a:rPr>
              <a:t>我們</a:t>
            </a:r>
            <a:r>
              <a:rPr lang="zh-TW" altLang="en-US" sz="2800" b="1" dirty="0">
                <a:solidFill>
                  <a:schemeClr val="tx1"/>
                </a:solidFill>
                <a:latin typeface="新細明體"/>
              </a:rPr>
              <a:t>去</a:t>
            </a:r>
            <a:r>
              <a:rPr lang="zh-TW" altLang="en-US" sz="2800" b="1" dirty="0" smtClean="0">
                <a:solidFill>
                  <a:schemeClr val="tx1"/>
                </a:solidFill>
                <a:latin typeface="新細明體"/>
              </a:rPr>
              <a:t>哪？ </a:t>
            </a:r>
            <a:r>
              <a:rPr lang="zh-TW" altLang="en-US" sz="2800" b="1" dirty="0">
                <a:solidFill>
                  <a:schemeClr val="tx1"/>
                </a:solidFill>
                <a:latin typeface="新細明體"/>
              </a:rPr>
              <a:t>（</a:t>
            </a:r>
            <a:r>
              <a:rPr lang="zh-TW" altLang="en-US" sz="2800" b="1" dirty="0">
                <a:solidFill>
                  <a:srgbClr val="FF0000"/>
                </a:solidFill>
                <a:latin typeface="新細明體"/>
              </a:rPr>
              <a:t>教學目標</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a:solidFill>
                  <a:schemeClr val="tx1"/>
                </a:solidFill>
                <a:latin typeface="新細明體"/>
              </a:rPr>
              <a:t>2</a:t>
            </a:r>
            <a:r>
              <a:rPr lang="zh-TW" altLang="en-US" sz="2800" b="1" dirty="0">
                <a:solidFill>
                  <a:schemeClr val="tx1"/>
                </a:solidFill>
                <a:latin typeface="新細明體"/>
              </a:rPr>
              <a:t>我們怎麼去？ （</a:t>
            </a:r>
            <a:r>
              <a:rPr lang="zh-TW" altLang="en-US" sz="2800" b="1" dirty="0">
                <a:solidFill>
                  <a:srgbClr val="FF0000"/>
                </a:solidFill>
                <a:latin typeface="新細明體"/>
              </a:rPr>
              <a:t>教學策略與方法</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a:solidFill>
                  <a:schemeClr val="tx1"/>
                </a:solidFill>
                <a:latin typeface="新細明體"/>
              </a:rPr>
              <a:t>3</a:t>
            </a:r>
            <a:r>
              <a:rPr lang="zh-TW" altLang="en-US" sz="2800" b="1" dirty="0">
                <a:solidFill>
                  <a:schemeClr val="tx1"/>
                </a:solidFill>
                <a:latin typeface="新細明體"/>
              </a:rPr>
              <a:t>我們怎知已抵達目的地了？ （</a:t>
            </a:r>
            <a:r>
              <a:rPr lang="zh-TW" altLang="en-US" sz="2800" b="1" dirty="0">
                <a:solidFill>
                  <a:srgbClr val="FF0000"/>
                </a:solidFill>
                <a:latin typeface="新細明體"/>
              </a:rPr>
              <a:t>評量與修正</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a:t>
            </a:r>
            <a:r>
              <a:rPr lang="en-US" altLang="zh-TW" sz="2800" b="1" dirty="0" smtClean="0">
                <a:solidFill>
                  <a:schemeClr val="tx1"/>
                </a:solidFill>
                <a:latin typeface="新細明體"/>
              </a:rPr>
              <a:t>7</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74515998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a:bodyPr>
          <a:lstStyle/>
          <a:p>
            <a:pPr algn="l">
              <a:lnSpc>
                <a:spcPts val="3000"/>
              </a:lnSpc>
            </a:pPr>
            <a:r>
              <a:rPr lang="zh-TW" altLang="en-US" sz="2800" b="1" dirty="0" smtClean="0">
                <a:solidFill>
                  <a:srgbClr val="FF0000"/>
                </a:solidFill>
                <a:latin typeface="新細明體"/>
              </a:rPr>
              <a:t>教學設計的</a:t>
            </a:r>
            <a:r>
              <a:rPr lang="zh-TW" altLang="en-US" sz="2800" b="1" dirty="0">
                <a:solidFill>
                  <a:srgbClr val="FF0000"/>
                </a:solidFill>
                <a:latin typeface="新細明體"/>
              </a:rPr>
              <a:t>基本假設</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1.</a:t>
            </a:r>
            <a:r>
              <a:rPr lang="zh-TW" altLang="en-US" sz="2800" b="1" dirty="0" smtClean="0">
                <a:solidFill>
                  <a:schemeClr val="tx1"/>
                </a:solidFill>
                <a:latin typeface="新細明體"/>
              </a:rPr>
              <a:t>協助</a:t>
            </a:r>
            <a:r>
              <a:rPr lang="zh-TW" altLang="en-US" sz="2800" b="1" dirty="0">
                <a:solidFill>
                  <a:schemeClr val="tx1"/>
                </a:solidFill>
                <a:latin typeface="新細明體"/>
              </a:rPr>
              <a:t>個人的學習</a:t>
            </a:r>
            <a:r>
              <a:rPr lang="zh-TW" altLang="en-US" sz="2800" b="1" dirty="0" smtClean="0">
                <a:solidFill>
                  <a:schemeClr val="tx1"/>
                </a:solidFill>
                <a:latin typeface="新細明體"/>
              </a:rPr>
              <a:t>。</a:t>
            </a:r>
            <a:endParaRPr lang="en-US" altLang="zh-TW" sz="2800" b="1" dirty="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2.</a:t>
            </a:r>
            <a:r>
              <a:rPr lang="zh-TW" altLang="en-US" sz="2800" b="1" dirty="0" smtClean="0">
                <a:solidFill>
                  <a:schemeClr val="tx1"/>
                </a:solidFill>
                <a:latin typeface="新細明體"/>
              </a:rPr>
              <a:t>教學</a:t>
            </a:r>
            <a:r>
              <a:rPr lang="zh-TW" altLang="en-US" sz="2800" b="1" dirty="0">
                <a:solidFill>
                  <a:schemeClr val="tx1"/>
                </a:solidFill>
                <a:latin typeface="新細明體"/>
              </a:rPr>
              <a:t>設計可概分為立即及長期的兩類</a:t>
            </a:r>
            <a:r>
              <a:rPr lang="zh-TW" altLang="en-US" sz="2800" b="1" dirty="0" smtClean="0">
                <a:solidFill>
                  <a:schemeClr val="tx1"/>
                </a:solidFill>
                <a:latin typeface="新細明體"/>
              </a:rPr>
              <a:t>。</a:t>
            </a:r>
            <a:endParaRPr lang="en-US" altLang="zh-TW" sz="2800" b="1" dirty="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3.</a:t>
            </a:r>
            <a:r>
              <a:rPr lang="zh-TW" altLang="en-US" sz="2800" b="1" dirty="0" smtClean="0">
                <a:solidFill>
                  <a:schemeClr val="tx1"/>
                </a:solidFill>
                <a:latin typeface="新細明體"/>
              </a:rPr>
              <a:t>系統設計</a:t>
            </a:r>
            <a:r>
              <a:rPr lang="zh-TW" altLang="en-US" sz="2800" b="1" dirty="0">
                <a:solidFill>
                  <a:schemeClr val="tx1"/>
                </a:solidFill>
                <a:latin typeface="新細明體"/>
              </a:rPr>
              <a:t>的教學能重大影響個人發展</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4.</a:t>
            </a:r>
            <a:r>
              <a:rPr lang="zh-TW" altLang="en-US" sz="2800" b="1" dirty="0" smtClean="0">
                <a:solidFill>
                  <a:schemeClr val="tx1"/>
                </a:solidFill>
                <a:latin typeface="新細明體"/>
              </a:rPr>
              <a:t>教學</a:t>
            </a:r>
            <a:r>
              <a:rPr lang="zh-TW" altLang="en-US" sz="2800" b="1" dirty="0">
                <a:solidFill>
                  <a:schemeClr val="tx1"/>
                </a:solidFill>
                <a:latin typeface="新細明體"/>
              </a:rPr>
              <a:t>設計應以系統方式進行</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5.</a:t>
            </a:r>
            <a:r>
              <a:rPr lang="zh-TW" altLang="en-US" sz="2800" b="1" dirty="0" smtClean="0">
                <a:solidFill>
                  <a:schemeClr val="tx1"/>
                </a:solidFill>
                <a:latin typeface="新細明體"/>
              </a:rPr>
              <a:t>教學</a:t>
            </a:r>
            <a:r>
              <a:rPr lang="zh-TW" altLang="en-US" sz="2800" b="1" dirty="0">
                <a:solidFill>
                  <a:schemeClr val="tx1"/>
                </a:solidFill>
                <a:latin typeface="新細明體"/>
              </a:rPr>
              <a:t>依人類如何學習的知識而設計</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8</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24199187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0000" lnSpcReduction="20000"/>
          </a:bodyPr>
          <a:lstStyle/>
          <a:p>
            <a:pPr algn="l">
              <a:lnSpc>
                <a:spcPts val="3000"/>
              </a:lnSpc>
            </a:pPr>
            <a:r>
              <a:rPr lang="zh-TW" altLang="en-US" sz="2800" b="1" dirty="0" smtClean="0">
                <a:solidFill>
                  <a:srgbClr val="FF0000"/>
                </a:solidFill>
                <a:latin typeface="新細明體"/>
              </a:rPr>
              <a:t>教學設計與教案</a:t>
            </a:r>
            <a:r>
              <a:rPr lang="zh-TW" altLang="en-US" sz="2800" b="1" dirty="0" smtClean="0">
                <a:solidFill>
                  <a:srgbClr val="FF0000"/>
                </a:solidFill>
                <a:latin typeface="新細明體"/>
                <a:ea typeface="新細明體"/>
              </a:rPr>
              <a:t>、</a:t>
            </a:r>
            <a:r>
              <a:rPr lang="zh-TW" altLang="en-US" sz="2800" b="1" dirty="0" smtClean="0">
                <a:solidFill>
                  <a:srgbClr val="FF0000"/>
                </a:solidFill>
                <a:latin typeface="新細明體"/>
              </a:rPr>
              <a:t>課程設計</a:t>
            </a:r>
            <a:r>
              <a:rPr lang="zh-TW" altLang="en-US" sz="2800" b="1" dirty="0">
                <a:solidFill>
                  <a:srgbClr val="FF0000"/>
                </a:solidFill>
                <a:latin typeface="新細明體"/>
              </a:rPr>
              <a:t>的</a:t>
            </a:r>
            <a:r>
              <a:rPr lang="zh-TW" altLang="en-US" sz="2800" b="1" dirty="0" smtClean="0">
                <a:solidFill>
                  <a:srgbClr val="FF0000"/>
                </a:solidFill>
                <a:latin typeface="新細明體"/>
              </a:rPr>
              <a:t>比較</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教案</a:t>
            </a:r>
            <a:r>
              <a:rPr lang="zh-TW" altLang="en-US" sz="2800" b="1" dirty="0">
                <a:solidFill>
                  <a:schemeClr val="tx1"/>
                </a:solidFill>
                <a:latin typeface="新細明體"/>
              </a:rPr>
              <a:t>是教師在教學前預先設計的</a:t>
            </a:r>
            <a:r>
              <a:rPr lang="zh-TW" altLang="en-US" sz="2800" b="1" dirty="0" smtClean="0">
                <a:solidFill>
                  <a:schemeClr val="tx1"/>
                </a:solidFill>
                <a:latin typeface="新細明體"/>
              </a:rPr>
              <a:t>書面計畫</a:t>
            </a:r>
            <a:r>
              <a:rPr lang="zh-TW" altLang="en-US" sz="2800" b="1" dirty="0">
                <a:solidFill>
                  <a:schemeClr val="tx1"/>
                </a:solidFill>
                <a:latin typeface="新細明體"/>
              </a:rPr>
              <a:t>，目的在協助教師考慮教學目標、過程、方法、材料及評量等有關</a:t>
            </a:r>
            <a:r>
              <a:rPr lang="zh-TW" altLang="en-US" sz="2800" b="1" dirty="0" smtClean="0">
                <a:solidFill>
                  <a:schemeClr val="tx1"/>
                </a:solidFill>
                <a:latin typeface="新細明體"/>
              </a:rPr>
              <a:t>事項，教案</a:t>
            </a:r>
            <a:r>
              <a:rPr lang="zh-TW" altLang="en-US" sz="2800" b="1" dirty="0">
                <a:solidFill>
                  <a:schemeClr val="tx1"/>
                </a:solidFill>
                <a:latin typeface="新細明體"/>
              </a:rPr>
              <a:t>與教學設計均為協助教學的某種計畫</a:t>
            </a:r>
            <a:r>
              <a:rPr lang="zh-TW" altLang="en-US" sz="2800" b="1" dirty="0" smtClean="0">
                <a:solidFill>
                  <a:schemeClr val="tx1"/>
                </a:solidFill>
                <a:latin typeface="新細明體"/>
              </a:rPr>
              <a:t>，教案</a:t>
            </a:r>
            <a:r>
              <a:rPr lang="zh-TW" altLang="en-US" sz="2800" b="1" dirty="0">
                <a:solidFill>
                  <a:schemeClr val="tx1"/>
                </a:solidFill>
                <a:latin typeface="新細明體"/>
              </a:rPr>
              <a:t>大都為教師使用，且規模較小；而教學設計的應用則不限於教師，學校、工商企業機構皆可應用</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學校或機構</a:t>
            </a:r>
            <a:r>
              <a:rPr lang="zh-TW" altLang="en-US" sz="2800" b="1" dirty="0">
                <a:solidFill>
                  <a:schemeClr val="tx1"/>
                </a:solidFill>
                <a:latin typeface="新細明體"/>
              </a:rPr>
              <a:t>的各種學習方案</a:t>
            </a:r>
            <a:r>
              <a:rPr lang="zh-TW" altLang="en-US" sz="2800" b="1" dirty="0" smtClean="0">
                <a:solidFill>
                  <a:schemeClr val="tx1"/>
                </a:solidFill>
                <a:latin typeface="新細明體"/>
              </a:rPr>
              <a:t>，在達預定目標，而</a:t>
            </a:r>
            <a:r>
              <a:rPr lang="zh-TW" altLang="en-US" sz="2800" b="1" dirty="0">
                <a:solidFill>
                  <a:schemeClr val="tx1"/>
                </a:solidFill>
                <a:latin typeface="新細明體"/>
              </a:rPr>
              <a:t>課程與教學就是達此目標的核心</a:t>
            </a:r>
            <a:r>
              <a:rPr lang="zh-TW" altLang="en-US" sz="2800" b="1" dirty="0" smtClean="0">
                <a:solidFill>
                  <a:schemeClr val="tx1"/>
                </a:solidFill>
                <a:latin typeface="新細明體"/>
              </a:rPr>
              <a:t>要素</a:t>
            </a:r>
            <a:r>
              <a:rPr lang="zh-TW" altLang="en-US" sz="2800" b="1" dirty="0">
                <a:solidFill>
                  <a:schemeClr val="tx1"/>
                </a:solidFill>
                <a:latin typeface="新細明體"/>
              </a:rPr>
              <a:t>。</a:t>
            </a:r>
            <a:r>
              <a:rPr lang="zh-TW" altLang="en-US" sz="2800" b="1" dirty="0" smtClean="0">
                <a:solidFill>
                  <a:schemeClr val="tx1"/>
                </a:solidFill>
                <a:latin typeface="新細明體"/>
              </a:rPr>
              <a:t>教學設計者認為</a:t>
            </a:r>
            <a:r>
              <a:rPr lang="zh-TW" altLang="en-US" sz="2800" b="1" dirty="0">
                <a:solidFill>
                  <a:schemeClr val="tx1"/>
                </a:solidFill>
                <a:latin typeface="新細明體"/>
              </a:rPr>
              <a:t>教學既有內容也有方法，故應包括課程。</a:t>
            </a:r>
            <a:r>
              <a:rPr lang="zh-TW" altLang="en-US" sz="2800" b="1" dirty="0" smtClean="0">
                <a:solidFill>
                  <a:schemeClr val="tx1"/>
                </a:solidFill>
                <a:latin typeface="新細明體"/>
              </a:rPr>
              <a:t>」，所以教學</a:t>
            </a:r>
            <a:r>
              <a:rPr lang="zh-TW" altLang="en-US" sz="2800" b="1" dirty="0">
                <a:solidFill>
                  <a:schemeClr val="tx1"/>
                </a:solidFill>
                <a:latin typeface="新細明體"/>
              </a:rPr>
              <a:t>與</a:t>
            </a:r>
            <a:r>
              <a:rPr lang="zh-TW" altLang="en-US" sz="2800" b="1" dirty="0" smtClean="0">
                <a:solidFill>
                  <a:schemeClr val="tx1"/>
                </a:solidFill>
                <a:latin typeface="新細明體"/>
              </a:rPr>
              <a:t>課程互</a:t>
            </a:r>
            <a:r>
              <a:rPr lang="zh-TW" altLang="en-US" sz="2800" b="1" dirty="0">
                <a:solidFill>
                  <a:schemeClr val="tx1"/>
                </a:solidFill>
                <a:latin typeface="新細明體"/>
              </a:rPr>
              <a:t>為</a:t>
            </a:r>
            <a:r>
              <a:rPr lang="zh-TW" altLang="en-US" sz="2800" b="1" dirty="0" smtClean="0">
                <a:solidFill>
                  <a:schemeClr val="tx1"/>
                </a:solidFill>
                <a:latin typeface="新細明體"/>
              </a:rPr>
              <a:t>表裡。                          </a:t>
            </a:r>
            <a:r>
              <a:rPr lang="en-US" altLang="zh-TW" sz="2800" b="1" dirty="0" smtClean="0">
                <a:solidFill>
                  <a:schemeClr val="tx1"/>
                </a:solidFill>
                <a:latin typeface="新細明體"/>
              </a:rPr>
              <a:t>9</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423063631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62500" lnSpcReduction="20000"/>
          </a:bodyPr>
          <a:lstStyle/>
          <a:p>
            <a:pPr algn="l">
              <a:lnSpc>
                <a:spcPts val="3000"/>
              </a:lnSpc>
            </a:pPr>
            <a:r>
              <a:rPr lang="zh-TW" altLang="en-US" sz="2800" b="1" dirty="0" smtClean="0">
                <a:solidFill>
                  <a:srgbClr val="FF0000"/>
                </a:solidFill>
                <a:latin typeface="新細明體"/>
              </a:rPr>
              <a:t>教學</a:t>
            </a:r>
            <a:r>
              <a:rPr lang="zh-TW" altLang="en-US" sz="2800" b="1" dirty="0">
                <a:solidFill>
                  <a:srgbClr val="FF0000"/>
                </a:solidFill>
                <a:latin typeface="新細明體"/>
              </a:rPr>
              <a:t>設計者的</a:t>
            </a:r>
            <a:r>
              <a:rPr lang="zh-TW" altLang="en-US" sz="2800" b="1" dirty="0" smtClean="0">
                <a:solidFill>
                  <a:srgbClr val="FF0000"/>
                </a:solidFill>
                <a:latin typeface="新細明體"/>
              </a:rPr>
              <a:t>角色</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專業</a:t>
            </a:r>
            <a:r>
              <a:rPr lang="zh-TW" altLang="en-US" sz="2800" b="1" dirty="0">
                <a:solidFill>
                  <a:schemeClr val="tx1"/>
                </a:solidFill>
                <a:latin typeface="新細明體"/>
              </a:rPr>
              <a:t>的教學設計者大都以團隊（</a:t>
            </a:r>
            <a:r>
              <a:rPr lang="en-US" altLang="zh-TW" sz="2800" b="1" dirty="0">
                <a:solidFill>
                  <a:schemeClr val="tx1"/>
                </a:solidFill>
                <a:latin typeface="新細明體"/>
              </a:rPr>
              <a:t>team</a:t>
            </a:r>
            <a:r>
              <a:rPr lang="zh-TW" altLang="en-US" sz="2800" b="1" dirty="0">
                <a:solidFill>
                  <a:schemeClr val="tx1"/>
                </a:solidFill>
                <a:latin typeface="新細明體"/>
              </a:rPr>
              <a:t>）的方式工作，小組的成員通常包括學科（內容）專家、媒體專家、評量</a:t>
            </a:r>
            <a:r>
              <a:rPr lang="zh-TW" altLang="en-US" sz="2800" b="1" dirty="0" smtClean="0">
                <a:solidFill>
                  <a:schemeClr val="tx1"/>
                </a:solidFill>
                <a:latin typeface="新細明體"/>
              </a:rPr>
              <a:t>專家</a:t>
            </a:r>
            <a:r>
              <a:rPr lang="zh-TW" altLang="en-US" sz="2800" b="1" dirty="0">
                <a:solidFill>
                  <a:schemeClr val="tx1"/>
                </a:solidFill>
                <a:latin typeface="新細明體"/>
                <a:ea typeface="新細明體"/>
              </a:rPr>
              <a:t>，</a:t>
            </a:r>
            <a:r>
              <a:rPr lang="zh-TW" altLang="en-US" sz="2800" b="1" dirty="0" smtClean="0">
                <a:solidFill>
                  <a:schemeClr val="tx1"/>
                </a:solidFill>
                <a:latin typeface="新細明體"/>
              </a:rPr>
              <a:t>機構</a:t>
            </a:r>
            <a:r>
              <a:rPr lang="zh-TW" altLang="en-US" sz="2800" b="1" dirty="0">
                <a:solidFill>
                  <a:schemeClr val="tx1"/>
                </a:solidFill>
                <a:latin typeface="新細明體"/>
              </a:rPr>
              <a:t>的</a:t>
            </a:r>
            <a:r>
              <a:rPr lang="zh-TW" altLang="en-US" sz="2800" b="1" dirty="0" smtClean="0">
                <a:solidFill>
                  <a:schemeClr val="tx1"/>
                </a:solidFill>
                <a:latin typeface="新細明體"/>
              </a:rPr>
              <a:t>主管等。</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教學設計者，</a:t>
            </a:r>
            <a:r>
              <a:rPr lang="zh-TW" altLang="en-US" sz="2800" b="1" dirty="0">
                <a:solidFill>
                  <a:schemeClr val="tx1"/>
                </a:solidFill>
                <a:latin typeface="新細明體"/>
              </a:rPr>
              <a:t>在設計之初</a:t>
            </a:r>
            <a:r>
              <a:rPr lang="zh-TW" altLang="en-US" sz="2800" b="1" dirty="0" smtClean="0">
                <a:solidFill>
                  <a:schemeClr val="tx1"/>
                </a:solidFill>
                <a:latin typeface="新細明體"/>
              </a:rPr>
              <a:t>，要</a:t>
            </a:r>
            <a:r>
              <a:rPr lang="zh-TW" altLang="en-US" sz="2800" b="1" dirty="0">
                <a:solidFill>
                  <a:schemeClr val="tx1"/>
                </a:solidFill>
                <a:latin typeface="新細明體"/>
              </a:rPr>
              <a:t>做</a:t>
            </a:r>
            <a:r>
              <a:rPr lang="zh-TW" altLang="en-US" sz="2800" b="1" dirty="0" smtClean="0">
                <a:solidFill>
                  <a:schemeClr val="tx1"/>
                </a:solidFill>
                <a:latin typeface="新細明體"/>
              </a:rPr>
              <a:t>分析、</a:t>
            </a:r>
            <a:r>
              <a:rPr lang="zh-TW" altLang="en-US" sz="2800" b="1" dirty="0">
                <a:solidFill>
                  <a:schemeClr val="tx1"/>
                </a:solidFill>
                <a:latin typeface="新細明體"/>
              </a:rPr>
              <a:t>定目標；設計過程中要掌控實施進度、引導討論、解決衝突；後期則要進行評估與修正</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教師</a:t>
            </a:r>
            <a:r>
              <a:rPr lang="zh-TW" altLang="en-US" sz="2800" b="1" dirty="0">
                <a:solidFill>
                  <a:schemeClr val="tx1"/>
                </a:solidFill>
                <a:latin typeface="新細明體"/>
              </a:rPr>
              <a:t>與教學設計者的角色及功能皆不同。教學設計者大部分的時間花</a:t>
            </a:r>
            <a:r>
              <a:rPr lang="zh-TW" altLang="en-US" sz="2800" b="1" dirty="0" smtClean="0">
                <a:solidFill>
                  <a:schemeClr val="tx1"/>
                </a:solidFill>
                <a:latin typeface="新細明體"/>
              </a:rPr>
              <a:t>在設計</a:t>
            </a:r>
            <a:r>
              <a:rPr lang="zh-TW" altLang="en-US" sz="2800" b="1" dirty="0">
                <a:solidFill>
                  <a:schemeClr val="tx1"/>
                </a:solidFill>
                <a:latin typeface="新細明體"/>
              </a:rPr>
              <a:t>有效的教學方案，實際從事教學的時間不</a:t>
            </a:r>
            <a:r>
              <a:rPr lang="zh-TW" altLang="en-US" sz="2800" b="1" dirty="0" smtClean="0">
                <a:solidFill>
                  <a:schemeClr val="tx1"/>
                </a:solidFill>
                <a:latin typeface="新細明體"/>
              </a:rPr>
              <a:t>多</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教師主要</a:t>
            </a:r>
            <a:r>
              <a:rPr lang="zh-TW" altLang="en-US" sz="2800" b="1" dirty="0">
                <a:solidFill>
                  <a:schemeClr val="tx1"/>
                </a:solidFill>
                <a:latin typeface="新細明體"/>
              </a:rPr>
              <a:t>進行與學生互動頻繁的教學活動</a:t>
            </a:r>
            <a:r>
              <a:rPr lang="zh-TW" altLang="en-US" sz="2800" b="1" dirty="0" smtClean="0">
                <a:solidFill>
                  <a:schemeClr val="tx1"/>
                </a:solidFill>
                <a:latin typeface="新細明體"/>
              </a:rPr>
              <a:t>。                                                                               </a:t>
            </a:r>
            <a:r>
              <a:rPr lang="en-US" altLang="zh-TW" sz="2800" b="1" dirty="0" smtClean="0">
                <a:solidFill>
                  <a:schemeClr val="tx1"/>
                </a:solidFill>
                <a:latin typeface="新細明體"/>
              </a:rPr>
              <a:t>10</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62478542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a:bodyPr>
          <a:lstStyle/>
          <a:p>
            <a:pPr algn="l">
              <a:lnSpc>
                <a:spcPts val="3000"/>
              </a:lnSpc>
            </a:pPr>
            <a:r>
              <a:rPr lang="zh-TW" altLang="en-US" sz="2800" b="1" dirty="0">
                <a:solidFill>
                  <a:srgbClr val="FF0000"/>
                </a:solidFill>
                <a:latin typeface="標楷體"/>
                <a:ea typeface="標楷體"/>
              </a:rPr>
              <a:t>教學設計的</a:t>
            </a:r>
            <a:r>
              <a:rPr lang="zh-TW" altLang="en-US" sz="2800" b="1" dirty="0">
                <a:solidFill>
                  <a:srgbClr val="FF0000"/>
                </a:solidFill>
                <a:latin typeface="標楷體"/>
                <a:ea typeface="標楷體"/>
              </a:rPr>
              <a:t>理論：</a:t>
            </a:r>
            <a:endParaRPr lang="en-US" altLang="zh-TW" sz="2800" b="1" dirty="0">
              <a:solidFill>
                <a:srgbClr val="FF0000"/>
              </a:solidFill>
              <a:latin typeface="標楷體"/>
              <a:ea typeface="標楷體"/>
            </a:endParaRP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一</a:t>
            </a:r>
            <a:r>
              <a:rPr lang="zh-TW" altLang="en-US" sz="2800" b="1" dirty="0">
                <a:solidFill>
                  <a:schemeClr val="tx1"/>
                </a:solidFill>
                <a:latin typeface="標楷體"/>
                <a:ea typeface="標楷體"/>
              </a:rPr>
              <a:t>、</a:t>
            </a:r>
            <a:r>
              <a:rPr lang="zh-TW" altLang="en-US" sz="2800" b="1" dirty="0" smtClean="0">
                <a:solidFill>
                  <a:schemeClr val="tx1"/>
                </a:solidFill>
                <a:latin typeface="標楷體"/>
                <a:ea typeface="標楷體"/>
              </a:rPr>
              <a:t>系統理論</a:t>
            </a:r>
            <a:endParaRPr lang="en-US" altLang="zh-TW" sz="2800" b="1" dirty="0" smtClean="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二</a:t>
            </a:r>
            <a:r>
              <a:rPr lang="zh-TW" altLang="en-US" sz="2800" b="1" dirty="0">
                <a:solidFill>
                  <a:schemeClr val="tx1"/>
                </a:solidFill>
                <a:latin typeface="標楷體"/>
                <a:ea typeface="標楷體"/>
              </a:rPr>
              <a:t>、</a:t>
            </a:r>
            <a:r>
              <a:rPr lang="zh-TW" altLang="en-US" sz="2800" b="1" dirty="0">
                <a:solidFill>
                  <a:schemeClr val="tx1"/>
                </a:solidFill>
                <a:latin typeface="標楷體"/>
                <a:ea typeface="標楷體"/>
              </a:rPr>
              <a:t>傳播理論</a:t>
            </a: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三</a:t>
            </a:r>
            <a:r>
              <a:rPr lang="zh-TW" altLang="en-US" sz="2800" b="1" dirty="0">
                <a:solidFill>
                  <a:schemeClr val="tx1"/>
                </a:solidFill>
                <a:latin typeface="標楷體"/>
                <a:ea typeface="標楷體"/>
              </a:rPr>
              <a:t>、</a:t>
            </a:r>
            <a:r>
              <a:rPr lang="zh-TW" altLang="en-US" sz="2800" b="1" dirty="0">
                <a:solidFill>
                  <a:schemeClr val="tx1"/>
                </a:solidFill>
                <a:latin typeface="標楷體"/>
                <a:ea typeface="標楷體"/>
              </a:rPr>
              <a:t>學習</a:t>
            </a:r>
            <a:r>
              <a:rPr lang="zh-TW" altLang="en-US" sz="2800" b="1" dirty="0" smtClean="0">
                <a:solidFill>
                  <a:schemeClr val="tx1"/>
                </a:solidFill>
                <a:latin typeface="標楷體"/>
                <a:ea typeface="標楷體"/>
              </a:rPr>
              <a:t>理論</a:t>
            </a:r>
            <a:endParaRPr lang="en-US" altLang="zh-TW" sz="2800" b="1" dirty="0" smtClean="0">
              <a:solidFill>
                <a:schemeClr val="tx1"/>
              </a:solidFill>
              <a:latin typeface="標楷體"/>
              <a:ea typeface="標楷體"/>
            </a:endParaRP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20027411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11200" b="1" dirty="0" smtClean="0">
                <a:solidFill>
                  <a:srgbClr val="FF0000"/>
                </a:solidFill>
                <a:latin typeface="標楷體"/>
                <a:ea typeface="標楷體"/>
              </a:rPr>
              <a:t>一</a:t>
            </a:r>
            <a:r>
              <a:rPr lang="zh-TW" altLang="en-US" sz="11200" b="1" dirty="0">
                <a:solidFill>
                  <a:srgbClr val="FF0000"/>
                </a:solidFill>
                <a:latin typeface="標楷體"/>
                <a:ea typeface="標楷體"/>
              </a:rPr>
              <a:t>、</a:t>
            </a:r>
            <a:r>
              <a:rPr lang="zh-TW" altLang="en-US" sz="11200" b="1" dirty="0" smtClean="0">
                <a:solidFill>
                  <a:srgbClr val="FF0000"/>
                </a:solidFill>
                <a:latin typeface="標楷體"/>
                <a:ea typeface="標楷體"/>
              </a:rPr>
              <a:t>系統理論</a:t>
            </a:r>
            <a:endParaRPr lang="en-US" altLang="zh-TW" sz="11200" b="1" dirty="0" smtClean="0">
              <a:solidFill>
                <a:srgbClr val="FF0000"/>
              </a:solidFill>
              <a:latin typeface="標楷體"/>
              <a:ea typeface="標楷體"/>
            </a:endParaRPr>
          </a:p>
          <a:p>
            <a:pPr algn="l">
              <a:lnSpc>
                <a:spcPts val="3000"/>
              </a:lnSpc>
            </a:pPr>
            <a:r>
              <a:rPr lang="zh-TW" altLang="en-US" sz="11200" b="1" dirty="0" smtClean="0">
                <a:solidFill>
                  <a:srgbClr val="FF0000"/>
                </a:solidFill>
                <a:latin typeface="標楷體"/>
                <a:ea typeface="標楷體"/>
              </a:rPr>
              <a:t>    </a:t>
            </a:r>
            <a:r>
              <a:rPr lang="zh-TW" altLang="en-US" sz="11200" b="1" dirty="0" smtClean="0">
                <a:solidFill>
                  <a:schemeClr val="tx1"/>
                </a:solidFill>
                <a:latin typeface="標楷體"/>
                <a:ea typeface="標楷體"/>
              </a:rPr>
              <a:t>系統</a:t>
            </a:r>
            <a:r>
              <a:rPr lang="zh-TW" altLang="en-US" sz="11200" b="1" dirty="0">
                <a:solidFill>
                  <a:schemeClr val="tx1"/>
                </a:solidFill>
                <a:latin typeface="標楷體"/>
                <a:ea typeface="標楷體"/>
              </a:rPr>
              <a:t>的意義為「一群互動、互相關聯或互相依賴的要素，具集、並朝向共同目標的</a:t>
            </a:r>
            <a:r>
              <a:rPr lang="zh-TW" altLang="en-US" sz="11200" b="1" dirty="0" smtClean="0">
                <a:solidFill>
                  <a:schemeClr val="tx1"/>
                </a:solidFill>
                <a:latin typeface="標楷體"/>
                <a:ea typeface="標楷體"/>
              </a:rPr>
              <a:t>實體</a:t>
            </a:r>
            <a:r>
              <a:rPr lang="en-US" altLang="zh-TW" sz="11200" b="1" dirty="0" smtClean="0">
                <a:solidFill>
                  <a:schemeClr val="tx1"/>
                </a:solidFill>
                <a:latin typeface="標楷體"/>
                <a:ea typeface="標楷體"/>
              </a:rPr>
              <a:t>」</a:t>
            </a:r>
            <a:r>
              <a:rPr lang="zh-TW" altLang="en-US" sz="11200" b="1" dirty="0" smtClean="0">
                <a:solidFill>
                  <a:schemeClr val="tx1"/>
                </a:solidFill>
                <a:latin typeface="新細明體"/>
              </a:rPr>
              <a:t>。</a:t>
            </a:r>
            <a:endParaRPr lang="en-US" altLang="zh-TW" sz="11200" b="1" dirty="0" smtClean="0">
              <a:solidFill>
                <a:schemeClr val="tx1"/>
              </a:solidFill>
              <a:latin typeface="新細明體"/>
            </a:endParaRPr>
          </a:p>
          <a:p>
            <a:pPr algn="l">
              <a:lnSpc>
                <a:spcPts val="3000"/>
              </a:lnSpc>
            </a:pPr>
            <a:r>
              <a:rPr lang="zh-TW" altLang="en-US" sz="11200" b="1" dirty="0" smtClean="0">
                <a:solidFill>
                  <a:schemeClr val="tx1"/>
                </a:solidFill>
                <a:latin typeface="新細明體"/>
              </a:rPr>
              <a:t>       </a:t>
            </a:r>
            <a:r>
              <a:rPr lang="zh-TW" altLang="en-US" sz="11200" b="1" dirty="0" smtClean="0">
                <a:solidFill>
                  <a:schemeClr val="tx1"/>
                </a:solidFill>
                <a:latin typeface="標楷體"/>
                <a:ea typeface="標楷體"/>
              </a:rPr>
              <a:t>系統</a:t>
            </a:r>
            <a:r>
              <a:rPr lang="zh-TW" altLang="en-US" sz="11200" b="1" dirty="0">
                <a:solidFill>
                  <a:schemeClr val="tx1"/>
                </a:solidFill>
                <a:latin typeface="標楷體"/>
                <a:ea typeface="標楷體"/>
              </a:rPr>
              <a:t>之下有次系統（</a:t>
            </a:r>
            <a:r>
              <a:rPr lang="en-US" altLang="zh-TW" sz="11200" b="1" dirty="0">
                <a:solidFill>
                  <a:schemeClr val="tx1"/>
                </a:solidFill>
                <a:latin typeface="標楷體"/>
                <a:ea typeface="標楷體"/>
              </a:rPr>
              <a:t>sub-system</a:t>
            </a:r>
            <a:r>
              <a:rPr lang="zh-TW" altLang="en-US" sz="11200" b="1" dirty="0">
                <a:solidFill>
                  <a:schemeClr val="tx1"/>
                </a:solidFill>
                <a:latin typeface="標楷體"/>
                <a:ea typeface="標楷體"/>
              </a:rPr>
              <a:t>），如學校系統下又分各級學校的次系統。系統的成分彼此相關，當某成分改變，常會導致與之相關部分、 </a:t>
            </a:r>
            <a:r>
              <a:rPr lang="zh-TW" altLang="en-US" sz="11200" b="1" dirty="0" smtClean="0">
                <a:solidFill>
                  <a:schemeClr val="tx1"/>
                </a:solidFill>
                <a:latin typeface="標楷體"/>
                <a:ea typeface="標楷體"/>
              </a:rPr>
              <a:t>甚或</a:t>
            </a:r>
            <a:r>
              <a:rPr lang="zh-TW" altLang="en-US" sz="11200" b="1" dirty="0">
                <a:solidFill>
                  <a:schemeClr val="tx1"/>
                </a:solidFill>
                <a:latin typeface="標楷體"/>
                <a:ea typeface="標楷體"/>
              </a:rPr>
              <a:t>系統本身的改變</a:t>
            </a:r>
            <a:r>
              <a:rPr lang="zh-TW" altLang="en-US" sz="11200" b="1" dirty="0" smtClean="0">
                <a:solidFill>
                  <a:schemeClr val="tx1"/>
                </a:solidFill>
                <a:latin typeface="標楷體"/>
                <a:ea typeface="標楷體"/>
              </a:rPr>
              <a:t>。              </a:t>
            </a:r>
            <a:r>
              <a:rPr lang="en-US" altLang="zh-TW" sz="11200" b="1" dirty="0" smtClean="0">
                <a:solidFill>
                  <a:schemeClr val="tx1"/>
                </a:solidFill>
                <a:latin typeface="標楷體"/>
                <a:ea typeface="標楷體"/>
              </a:rPr>
              <a:t>12</a:t>
            </a:r>
            <a:endParaRPr lang="en-US" altLang="zh-TW" sz="11200" b="1" dirty="0">
              <a:solidFill>
                <a:schemeClr val="tx1"/>
              </a:solidFill>
              <a:latin typeface="標楷體"/>
              <a:ea typeface="標楷體"/>
            </a:endParaRPr>
          </a:p>
          <a:p>
            <a:pPr algn="l">
              <a:lnSpc>
                <a:spcPts val="3000"/>
              </a:lnSpc>
            </a:pPr>
            <a:r>
              <a:rPr lang="zh-TW" altLang="en-US" sz="11200" b="1" dirty="0">
                <a:solidFill>
                  <a:schemeClr val="tx1"/>
                </a:solidFill>
                <a:latin typeface="標楷體"/>
                <a:ea typeface="標楷體"/>
              </a:rPr>
              <a:t>                                  </a:t>
            </a:r>
            <a:endParaRPr lang="en-US" altLang="zh-TW" sz="11200" b="1" dirty="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12</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25689449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9600" b="1" dirty="0" smtClean="0">
                <a:solidFill>
                  <a:srgbClr val="FF0000"/>
                </a:solidFill>
                <a:latin typeface="標楷體"/>
                <a:ea typeface="標楷體"/>
              </a:rPr>
              <a:t>從廣義</a:t>
            </a:r>
            <a:r>
              <a:rPr lang="zh-TW" altLang="en-US" sz="9600" b="1" dirty="0">
                <a:solidFill>
                  <a:srgbClr val="FF0000"/>
                </a:solidFill>
                <a:latin typeface="標楷體"/>
                <a:ea typeface="標楷體"/>
              </a:rPr>
              <a:t>觀之，系統理論對教學設計的影響有三方面</a:t>
            </a:r>
            <a:r>
              <a:rPr lang="zh-TW" altLang="en-US" sz="9600" b="1" dirty="0" smtClean="0">
                <a:solidFill>
                  <a:srgbClr val="FF0000"/>
                </a:solidFill>
                <a:latin typeface="標楷體"/>
                <a:ea typeface="標楷體"/>
              </a:rPr>
              <a:t>：</a:t>
            </a:r>
            <a:endParaRPr lang="en-US" altLang="zh-TW" sz="9600" b="1" dirty="0" smtClean="0">
              <a:solidFill>
                <a:srgbClr val="FF0000"/>
              </a:solidFill>
              <a:latin typeface="標楷體"/>
              <a:ea typeface="標楷體"/>
            </a:endParaRPr>
          </a:p>
          <a:p>
            <a:pPr algn="l">
              <a:lnSpc>
                <a:spcPts val="3000"/>
              </a:lnSpc>
            </a:pPr>
            <a:r>
              <a:rPr lang="zh-TW" altLang="en-US" sz="9600" b="1" dirty="0">
                <a:solidFill>
                  <a:schemeClr val="tx1"/>
                </a:solidFill>
                <a:latin typeface="標楷體"/>
                <a:ea typeface="標楷體"/>
              </a:rPr>
              <a:t> </a:t>
            </a:r>
            <a:r>
              <a:rPr lang="zh-TW" altLang="en-US" sz="9600" b="1" dirty="0" smtClean="0">
                <a:solidFill>
                  <a:schemeClr val="tx1"/>
                </a:solidFill>
                <a:latin typeface="標楷體"/>
                <a:ea typeface="標楷體"/>
              </a:rPr>
              <a:t>外在</a:t>
            </a:r>
            <a:r>
              <a:rPr lang="zh-TW" altLang="en-US" sz="9600" b="1" dirty="0">
                <a:solidFill>
                  <a:schemeClr val="tx1"/>
                </a:solidFill>
                <a:latin typeface="標楷體"/>
                <a:ea typeface="標楷體"/>
              </a:rPr>
              <a:t>環境、系統工具、系統取向（</a:t>
            </a:r>
            <a:r>
              <a:rPr lang="en-US" altLang="zh-TW" sz="9600" b="1" dirty="0">
                <a:solidFill>
                  <a:schemeClr val="tx1"/>
                </a:solidFill>
                <a:latin typeface="標楷體"/>
                <a:ea typeface="標楷體"/>
              </a:rPr>
              <a:t>system approach</a:t>
            </a:r>
            <a:r>
              <a:rPr lang="zh-TW" altLang="en-US" sz="9600" b="1" dirty="0">
                <a:solidFill>
                  <a:schemeClr val="tx1"/>
                </a:solidFill>
                <a:latin typeface="標楷體"/>
                <a:ea typeface="標楷體"/>
              </a:rPr>
              <a:t>）。外在環境可提供系統運作的檢視</a:t>
            </a:r>
            <a:r>
              <a:rPr lang="zh-TW" altLang="en-US" sz="9600" b="1" dirty="0" smtClean="0">
                <a:solidFill>
                  <a:schemeClr val="tx1"/>
                </a:solidFill>
                <a:latin typeface="標楷體"/>
                <a:ea typeface="標楷體"/>
              </a:rPr>
              <a:t>，外在</a:t>
            </a:r>
            <a:r>
              <a:rPr lang="zh-TW" altLang="en-US" sz="9600" b="1" dirty="0">
                <a:solidFill>
                  <a:schemeClr val="tx1"/>
                </a:solidFill>
                <a:latin typeface="標楷體"/>
                <a:ea typeface="標楷體"/>
              </a:rPr>
              <a:t>環境常會影響教學設計的目標及內容，如現今教育改革方案就是外在環境（社會）要求的結果。如將學校比擬為一系統，當學校的大多</a:t>
            </a:r>
            <a:r>
              <a:rPr lang="zh-TW" altLang="en-US" sz="9600" b="1" dirty="0">
                <a:solidFill>
                  <a:srgbClr val="FF0000"/>
                </a:solidFill>
                <a:latin typeface="標楷體"/>
                <a:ea typeface="標楷體"/>
              </a:rPr>
              <a:t>產品（畢業生）</a:t>
            </a:r>
            <a:r>
              <a:rPr lang="zh-TW" altLang="en-US" sz="9600" b="1" dirty="0">
                <a:solidFill>
                  <a:schemeClr val="tx1"/>
                </a:solidFill>
                <a:latin typeface="標楷體"/>
                <a:ea typeface="標楷體"/>
              </a:rPr>
              <a:t>步入</a:t>
            </a:r>
            <a:r>
              <a:rPr lang="zh-TW" altLang="en-US" sz="9600" b="1" dirty="0">
                <a:solidFill>
                  <a:srgbClr val="FF0000"/>
                </a:solidFill>
                <a:latin typeface="標楷體"/>
                <a:ea typeface="標楷體"/>
              </a:rPr>
              <a:t>社會（外在環境）</a:t>
            </a:r>
            <a:r>
              <a:rPr lang="zh-TW" altLang="en-US" sz="9600" b="1" dirty="0">
                <a:solidFill>
                  <a:schemeClr val="tx1"/>
                </a:solidFill>
                <a:latin typeface="標楷體"/>
                <a:ea typeface="標楷體"/>
              </a:rPr>
              <a:t>的表現</a:t>
            </a:r>
            <a:r>
              <a:rPr lang="zh-TW" altLang="en-US" sz="9600" b="1" dirty="0">
                <a:solidFill>
                  <a:srgbClr val="FF0000"/>
                </a:solidFill>
                <a:latin typeface="標楷體"/>
                <a:ea typeface="標楷體"/>
              </a:rPr>
              <a:t>被評為不適宜時（回饋）</a:t>
            </a:r>
            <a:r>
              <a:rPr lang="zh-TW" altLang="en-US" sz="9600" b="1" dirty="0">
                <a:solidFill>
                  <a:schemeClr val="tx1"/>
                </a:solidFill>
                <a:latin typeface="標楷體"/>
                <a:ea typeface="標楷體"/>
              </a:rPr>
              <a:t>，就意味著學校在培育過程、目標或資源運用方面要修正。 </a:t>
            </a:r>
            <a:r>
              <a:rPr lang="zh-TW" altLang="en-US" sz="9600" b="1" dirty="0" smtClean="0">
                <a:solidFill>
                  <a:schemeClr val="tx1"/>
                </a:solidFill>
                <a:latin typeface="標楷體"/>
                <a:ea typeface="標楷體"/>
              </a:rPr>
              <a:t>                   </a:t>
            </a:r>
            <a:r>
              <a:rPr lang="en-US" altLang="zh-TW" sz="9600" b="1" dirty="0" smtClean="0">
                <a:solidFill>
                  <a:schemeClr val="tx1"/>
                </a:solidFill>
                <a:latin typeface="標楷體"/>
                <a:ea typeface="標楷體"/>
              </a:rPr>
              <a:t>13</a:t>
            </a:r>
            <a:endParaRPr lang="en-US" altLang="zh-TW" sz="9600" b="1" dirty="0">
              <a:solidFill>
                <a:schemeClr val="tx1"/>
              </a:solidFill>
              <a:latin typeface="標楷體"/>
              <a:ea typeface="標楷體"/>
            </a:endParaRPr>
          </a:p>
          <a:p>
            <a:pPr algn="l">
              <a:lnSpc>
                <a:spcPts val="3000"/>
              </a:lnSpc>
            </a:pPr>
            <a:r>
              <a:rPr lang="zh-TW" altLang="en-US" sz="11200" b="1" dirty="0">
                <a:solidFill>
                  <a:schemeClr val="tx1"/>
                </a:solidFill>
                <a:latin typeface="標楷體"/>
                <a:ea typeface="標楷體"/>
              </a:rPr>
              <a:t>                                  </a:t>
            </a:r>
            <a:endParaRPr lang="en-US" altLang="zh-TW" sz="11200" b="1" dirty="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12</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47288786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系統</a:t>
            </a:r>
            <a:r>
              <a:rPr lang="zh-TW" altLang="en-US" sz="8600" b="1" dirty="0">
                <a:solidFill>
                  <a:srgbClr val="FF0000"/>
                </a:solidFill>
                <a:latin typeface="標楷體"/>
                <a:ea typeface="標楷體"/>
              </a:rPr>
              <a:t>工具</a:t>
            </a:r>
            <a:r>
              <a:rPr lang="zh-TW" altLang="en-US" sz="8600" b="1" dirty="0">
                <a:solidFill>
                  <a:schemeClr val="tx1"/>
                </a:solidFill>
                <a:latin typeface="標楷體"/>
                <a:ea typeface="標楷體"/>
              </a:rPr>
              <a:t>是指系統計畫或解決問題所用的工具。</a:t>
            </a:r>
            <a:r>
              <a:rPr lang="zh-TW" altLang="en-US" sz="8600" b="1" dirty="0">
                <a:solidFill>
                  <a:srgbClr val="FF0000"/>
                </a:solidFill>
                <a:latin typeface="標楷體"/>
                <a:ea typeface="標楷體"/>
              </a:rPr>
              <a:t>流程圖</a:t>
            </a:r>
            <a:r>
              <a:rPr lang="zh-TW" altLang="en-US" sz="8600" b="1" dirty="0">
                <a:solidFill>
                  <a:schemeClr val="tx1"/>
                </a:solidFill>
                <a:latin typeface="標楷體"/>
                <a:ea typeface="標楷體"/>
              </a:rPr>
              <a:t>（</a:t>
            </a:r>
            <a:r>
              <a:rPr lang="en-US" altLang="zh-TW" sz="8600" b="1" dirty="0">
                <a:solidFill>
                  <a:schemeClr val="tx1"/>
                </a:solidFill>
                <a:latin typeface="標楷體"/>
                <a:ea typeface="標楷體"/>
              </a:rPr>
              <a:t>flow charts</a:t>
            </a:r>
            <a:r>
              <a:rPr lang="zh-TW" altLang="en-US" sz="8600" b="1" dirty="0">
                <a:solidFill>
                  <a:schemeClr val="tx1"/>
                </a:solidFill>
                <a:latin typeface="標楷體"/>
                <a:ea typeface="標楷體"/>
              </a:rPr>
              <a:t>）</a:t>
            </a:r>
            <a:r>
              <a:rPr lang="zh-TW" altLang="en-US" sz="8600" b="1" dirty="0">
                <a:solidFill>
                  <a:srgbClr val="FF0000"/>
                </a:solidFill>
                <a:latin typeface="標楷體"/>
                <a:ea typeface="標楷體"/>
              </a:rPr>
              <a:t>與路徑技巧</a:t>
            </a:r>
            <a:r>
              <a:rPr lang="zh-TW" altLang="en-US" sz="8600" b="1" dirty="0">
                <a:solidFill>
                  <a:schemeClr val="tx1"/>
                </a:solidFill>
                <a:latin typeface="標楷體"/>
                <a:ea typeface="標楷體"/>
              </a:rPr>
              <a:t>（</a:t>
            </a:r>
            <a:r>
              <a:rPr lang="en-US" altLang="zh-TW" sz="8600" b="1" dirty="0">
                <a:solidFill>
                  <a:schemeClr val="tx1"/>
                </a:solidFill>
                <a:latin typeface="標楷體"/>
                <a:ea typeface="標楷體"/>
              </a:rPr>
              <a:t>path techniques</a:t>
            </a:r>
            <a:r>
              <a:rPr lang="zh-TW" altLang="en-US" sz="8600" b="1" dirty="0">
                <a:solidFill>
                  <a:schemeClr val="tx1"/>
                </a:solidFill>
                <a:latin typeface="標楷體"/>
                <a:ea typeface="標楷體"/>
              </a:rPr>
              <a:t>）是兩種常用的工具</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系統</a:t>
            </a:r>
            <a:r>
              <a:rPr lang="zh-TW" altLang="en-US" sz="8600" b="1" dirty="0">
                <a:solidFill>
                  <a:srgbClr val="FF0000"/>
                </a:solidFill>
                <a:latin typeface="標楷體"/>
                <a:ea typeface="標楷體"/>
              </a:rPr>
              <a:t>取向</a:t>
            </a:r>
            <a:r>
              <a:rPr lang="zh-TW" altLang="en-US" sz="8600" b="1" dirty="0">
                <a:solidFill>
                  <a:schemeClr val="tx1"/>
                </a:solidFill>
                <a:latin typeface="標楷體"/>
                <a:ea typeface="標楷體"/>
              </a:rPr>
              <a:t>是指實際應用系統思考方式及系統工具的情況。其著眼點是系統內所有成分（次系統）整合性的運作，以滿足系統需求，或解決系統問題。</a:t>
            </a:r>
            <a:r>
              <a:rPr lang="zh-TW" altLang="en-US" sz="8600" b="1" dirty="0" smtClean="0">
                <a:solidFill>
                  <a:schemeClr val="tx1"/>
                </a:solidFill>
                <a:latin typeface="標楷體"/>
                <a:ea typeface="標楷體"/>
              </a:rPr>
              <a:t>所以從系統</a:t>
            </a:r>
            <a:r>
              <a:rPr lang="zh-TW" altLang="en-US" sz="8600" b="1" dirty="0">
                <a:solidFill>
                  <a:schemeClr val="tx1"/>
                </a:solidFill>
                <a:latin typeface="標楷體"/>
                <a:ea typeface="標楷體"/>
              </a:rPr>
              <a:t>取向的觀點看教學設計的目的，就是</a:t>
            </a:r>
            <a:r>
              <a:rPr lang="zh-TW" altLang="en-US" sz="8600" b="1" dirty="0">
                <a:solidFill>
                  <a:srgbClr val="FF0000"/>
                </a:solidFill>
                <a:latin typeface="標楷體"/>
                <a:ea typeface="標楷體"/>
              </a:rPr>
              <a:t>滿足教學需求與解決教學問題</a:t>
            </a:r>
            <a:r>
              <a:rPr lang="zh-TW" altLang="en-US" sz="8600" b="1" dirty="0">
                <a:solidFill>
                  <a:schemeClr val="tx1"/>
                </a:solidFill>
                <a:latin typeface="標楷體"/>
                <a:ea typeface="標楷體"/>
              </a:rPr>
              <a:t>。 </a:t>
            </a:r>
            <a:r>
              <a:rPr lang="en-US" altLang="zh-TW" sz="8600" b="1" dirty="0" smtClean="0">
                <a:solidFill>
                  <a:schemeClr val="tx1"/>
                </a:solidFill>
                <a:latin typeface="標楷體"/>
                <a:ea typeface="標楷體"/>
              </a:rPr>
              <a:t>14</a:t>
            </a:r>
            <a:endParaRPr lang="en-US" altLang="zh-TW" sz="8600" b="1" dirty="0">
              <a:solidFill>
                <a:schemeClr val="tx1"/>
              </a:solidFill>
              <a:latin typeface="標楷體"/>
              <a:ea typeface="標楷體"/>
            </a:endParaRPr>
          </a:p>
          <a:p>
            <a:pPr algn="l">
              <a:lnSpc>
                <a:spcPts val="3000"/>
              </a:lnSpc>
            </a:pPr>
            <a:r>
              <a:rPr lang="zh-TW" altLang="en-US" sz="11200" b="1" dirty="0">
                <a:solidFill>
                  <a:schemeClr val="tx1"/>
                </a:solidFill>
                <a:latin typeface="標楷體"/>
                <a:ea typeface="標楷體"/>
              </a:rPr>
              <a:t>                                  </a:t>
            </a:r>
            <a:endParaRPr lang="en-US" altLang="zh-TW" sz="11200" b="1" dirty="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12</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82961325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11200" b="1" dirty="0" smtClean="0">
                <a:solidFill>
                  <a:srgbClr val="FF0000"/>
                </a:solidFill>
                <a:latin typeface="標楷體"/>
                <a:ea typeface="標楷體"/>
              </a:rPr>
              <a:t>二</a:t>
            </a:r>
            <a:r>
              <a:rPr lang="zh-TW" altLang="en-US" sz="11200" b="1" dirty="0">
                <a:solidFill>
                  <a:srgbClr val="FF0000"/>
                </a:solidFill>
                <a:latin typeface="標楷體"/>
                <a:ea typeface="標楷體"/>
              </a:rPr>
              <a:t>、</a:t>
            </a:r>
            <a:r>
              <a:rPr lang="zh-TW" altLang="en-US" sz="11200" b="1" dirty="0">
                <a:solidFill>
                  <a:srgbClr val="FF0000"/>
                </a:solidFill>
                <a:latin typeface="標楷體"/>
                <a:ea typeface="標楷體"/>
              </a:rPr>
              <a:t>傳播</a:t>
            </a:r>
            <a:r>
              <a:rPr lang="zh-TW" altLang="en-US" sz="11200" b="1" dirty="0" smtClean="0">
                <a:solidFill>
                  <a:srgbClr val="FF0000"/>
                </a:solidFill>
                <a:latin typeface="標楷體"/>
                <a:ea typeface="標楷體"/>
              </a:rPr>
              <a:t>理論</a:t>
            </a:r>
            <a:endParaRPr lang="en-US" altLang="zh-TW" sz="11200" b="1" dirty="0" smtClean="0">
              <a:solidFill>
                <a:srgbClr val="FF0000"/>
              </a:solidFill>
              <a:latin typeface="標楷體"/>
              <a:ea typeface="標楷體"/>
            </a:endParaRPr>
          </a:p>
          <a:p>
            <a:pPr algn="l">
              <a:lnSpc>
                <a:spcPts val="3000"/>
              </a:lnSpc>
            </a:pPr>
            <a:r>
              <a:rPr lang="zh-TW" altLang="en-US" sz="11200" b="1" dirty="0" smtClean="0">
                <a:solidFill>
                  <a:schemeClr val="tx1"/>
                </a:solidFill>
                <a:latin typeface="標楷體"/>
                <a:ea typeface="標楷體"/>
              </a:rPr>
              <a:t>    人類</a:t>
            </a:r>
            <a:r>
              <a:rPr lang="zh-TW" altLang="en-US" sz="11200" b="1" dirty="0">
                <a:solidFill>
                  <a:schemeClr val="tx1"/>
                </a:solidFill>
                <a:latin typeface="標楷體"/>
                <a:ea typeface="標楷體"/>
              </a:rPr>
              <a:t>藉感官對外在世界的感應叫做</a:t>
            </a:r>
            <a:r>
              <a:rPr lang="zh-TW" altLang="en-US" sz="11200" b="1" dirty="0">
                <a:solidFill>
                  <a:srgbClr val="FF0000"/>
                </a:solidFill>
                <a:latin typeface="標楷體"/>
                <a:ea typeface="標楷體"/>
              </a:rPr>
              <a:t>知覺</a:t>
            </a:r>
            <a:r>
              <a:rPr lang="zh-TW" altLang="en-US" sz="11200" b="1" dirty="0">
                <a:solidFill>
                  <a:schemeClr val="tx1"/>
                </a:solidFill>
                <a:latin typeface="標楷體"/>
                <a:ea typeface="標楷體"/>
              </a:rPr>
              <a:t>（</a:t>
            </a:r>
            <a:r>
              <a:rPr lang="en-US" altLang="zh-TW" sz="11200" b="1" dirty="0">
                <a:solidFill>
                  <a:schemeClr val="tx1"/>
                </a:solidFill>
                <a:latin typeface="標楷體"/>
                <a:ea typeface="標楷體"/>
              </a:rPr>
              <a:t>perception</a:t>
            </a:r>
            <a:r>
              <a:rPr lang="zh-TW" altLang="en-US" sz="11200" b="1" dirty="0">
                <a:solidFill>
                  <a:schemeClr val="tx1"/>
                </a:solidFill>
                <a:latin typeface="標楷體"/>
                <a:ea typeface="標楷體"/>
              </a:rPr>
              <a:t>），知覺的下一步就是</a:t>
            </a:r>
            <a:r>
              <a:rPr lang="zh-TW" altLang="en-US" sz="11200" b="1" dirty="0">
                <a:solidFill>
                  <a:srgbClr val="FF0000"/>
                </a:solidFill>
                <a:latin typeface="標楷體"/>
                <a:ea typeface="標楷體"/>
              </a:rPr>
              <a:t>傳播</a:t>
            </a:r>
            <a:r>
              <a:rPr lang="zh-TW" altLang="en-US" sz="11200" b="1" dirty="0">
                <a:solidFill>
                  <a:schemeClr val="tx1"/>
                </a:solidFill>
                <a:latin typeface="標楷體"/>
                <a:ea typeface="標楷體"/>
              </a:rPr>
              <a:t>（</a:t>
            </a:r>
            <a:r>
              <a:rPr lang="en-US" altLang="zh-TW" sz="11200" b="1" dirty="0">
                <a:solidFill>
                  <a:schemeClr val="tx1"/>
                </a:solidFill>
                <a:latin typeface="標楷體"/>
                <a:ea typeface="標楷體"/>
              </a:rPr>
              <a:t>communication</a:t>
            </a:r>
            <a:r>
              <a:rPr lang="zh-TW" altLang="en-US" sz="11200" b="1" dirty="0">
                <a:solidFill>
                  <a:schemeClr val="tx1"/>
                </a:solidFill>
                <a:latin typeface="標楷體"/>
                <a:ea typeface="標楷體"/>
              </a:rPr>
              <a:t>），最簡單的傳播就是將一個訊息由起點傳至終點</a:t>
            </a:r>
            <a:r>
              <a:rPr lang="zh-TW" altLang="en-US" sz="11200" b="1" dirty="0" smtClean="0">
                <a:solidFill>
                  <a:schemeClr val="tx1"/>
                </a:solidFill>
                <a:latin typeface="標楷體"/>
                <a:ea typeface="標楷體"/>
              </a:rPr>
              <a:t>。</a:t>
            </a:r>
            <a:r>
              <a:rPr lang="zh-TW" altLang="en-US" sz="11200" b="1" dirty="0" smtClean="0">
                <a:solidFill>
                  <a:srgbClr val="FF0000"/>
                </a:solidFill>
                <a:latin typeface="標楷體"/>
                <a:ea typeface="標楷體"/>
              </a:rPr>
              <a:t>傳播</a:t>
            </a:r>
            <a:r>
              <a:rPr lang="zh-TW" altLang="en-US" sz="11200" b="1" dirty="0">
                <a:solidFill>
                  <a:srgbClr val="FF0000"/>
                </a:solidFill>
                <a:latin typeface="標楷體"/>
                <a:ea typeface="標楷體"/>
              </a:rPr>
              <a:t>理論即是探討、研究人類訊息交換或溝通、說服的</a:t>
            </a:r>
            <a:r>
              <a:rPr lang="zh-TW" altLang="en-US" sz="11200" b="1" dirty="0" smtClean="0">
                <a:solidFill>
                  <a:srgbClr val="FF0000"/>
                </a:solidFill>
                <a:latin typeface="標楷體"/>
                <a:ea typeface="標楷體"/>
              </a:rPr>
              <a:t>過程。</a:t>
            </a:r>
            <a:endParaRPr lang="en-US" altLang="zh-TW" sz="11200" b="1" dirty="0" smtClean="0">
              <a:solidFill>
                <a:srgbClr val="FF0000"/>
              </a:solidFill>
              <a:latin typeface="標楷體"/>
              <a:ea typeface="標楷體"/>
            </a:endParaRPr>
          </a:p>
          <a:p>
            <a:pPr algn="l">
              <a:lnSpc>
                <a:spcPts val="3000"/>
              </a:lnSpc>
            </a:pPr>
            <a:r>
              <a:rPr lang="zh-TW" altLang="en-US" sz="11200" b="1" dirty="0" smtClean="0">
                <a:solidFill>
                  <a:schemeClr val="tx1"/>
                </a:solidFill>
                <a:latin typeface="標楷體"/>
                <a:ea typeface="標楷體"/>
              </a:rPr>
              <a:t>    傳播</a:t>
            </a:r>
            <a:r>
              <a:rPr lang="zh-TW" altLang="en-US" sz="11200" b="1" dirty="0">
                <a:solidFill>
                  <a:schemeClr val="tx1"/>
                </a:solidFill>
                <a:latin typeface="標楷體"/>
                <a:ea typeface="標楷體"/>
              </a:rPr>
              <a:t>理論對教學設計的貢獻</a:t>
            </a:r>
            <a:r>
              <a:rPr lang="zh-TW" altLang="en-US" sz="11200" b="1" dirty="0" smtClean="0">
                <a:solidFill>
                  <a:schemeClr val="tx1"/>
                </a:solidFill>
                <a:latin typeface="標楷體"/>
                <a:ea typeface="標楷體"/>
              </a:rPr>
              <a:t>有：</a:t>
            </a:r>
            <a:r>
              <a:rPr lang="zh-TW" altLang="en-US" sz="11200" b="1" dirty="0">
                <a:solidFill>
                  <a:schemeClr val="tx1"/>
                </a:solidFill>
                <a:latin typeface="標楷體"/>
                <a:ea typeface="標楷體"/>
              </a:rPr>
              <a:t>一是在媒體的特性與媒體的選擇；另一就是透過傳播模式，更能掌握教學與訊息傳播的要素</a:t>
            </a:r>
            <a:r>
              <a:rPr lang="zh-TW" altLang="en-US" sz="11200" b="1" dirty="0" smtClean="0">
                <a:solidFill>
                  <a:schemeClr val="tx1"/>
                </a:solidFill>
                <a:latin typeface="標楷體"/>
                <a:ea typeface="標楷體"/>
              </a:rPr>
              <a:t>。    </a:t>
            </a:r>
            <a:r>
              <a:rPr lang="en-US" altLang="zh-TW" sz="11200" b="1" dirty="0" smtClean="0">
                <a:solidFill>
                  <a:schemeClr val="tx1"/>
                </a:solidFill>
                <a:latin typeface="標楷體"/>
                <a:ea typeface="標楷體"/>
              </a:rPr>
              <a:t>15</a:t>
            </a:r>
            <a:endParaRPr lang="en-US" altLang="zh-TW" sz="112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15</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754443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a:solidFill>
                  <a:srgbClr val="FF0000"/>
                </a:solidFill>
                <a:latin typeface="新細明體"/>
              </a:rPr>
              <a:t>＊教師</a:t>
            </a:r>
            <a:r>
              <a:rPr lang="zh-TW" altLang="en-US" b="1" dirty="0" smtClean="0">
                <a:solidFill>
                  <a:srgbClr val="FF0000"/>
                </a:solidFill>
                <a:latin typeface="新細明體"/>
              </a:rPr>
              <a:t>做為</a:t>
            </a:r>
            <a:r>
              <a:rPr lang="zh-TW" altLang="en-US" b="1" dirty="0">
                <a:solidFill>
                  <a:srgbClr val="FF0000"/>
                </a:solidFill>
                <a:latin typeface="新細明體"/>
              </a:rPr>
              <a:t>領導者的角色，</a:t>
            </a:r>
            <a:r>
              <a:rPr lang="zh-TW" altLang="en-US" b="1" dirty="0">
                <a:solidFill>
                  <a:schemeClr val="tx1"/>
                </a:solidFill>
                <a:latin typeface="新細明體"/>
              </a:rPr>
              <a:t>可以運用於學校事務、社區事務和教學事務上</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就</a:t>
            </a:r>
            <a:r>
              <a:rPr lang="zh-TW" altLang="en-US" b="1" dirty="0">
                <a:solidFill>
                  <a:schemeClr val="tx1"/>
                </a:solidFill>
                <a:latin typeface="新細明體"/>
              </a:rPr>
              <a:t>教學事務而言，教師應鼓勵學生的學習熱誠，引導他們自律自學、自由思考、創造發展，以充分發揮自己的潛能。</a:t>
            </a:r>
            <a:endParaRPr lang="en-US" altLang="zh-TW" b="1" dirty="0" smtClean="0">
              <a:solidFill>
                <a:schemeClr val="tx1"/>
              </a:solidFill>
            </a:endParaRPr>
          </a:p>
          <a:p>
            <a:pPr algn="l"/>
            <a:endParaRPr lang="en-US" altLang="zh-TW" b="1" dirty="0">
              <a:solidFill>
                <a:schemeClr val="tx1"/>
              </a:solidFill>
            </a:endParaRPr>
          </a:p>
          <a:p>
            <a:pPr algn="l"/>
            <a:r>
              <a:rPr lang="zh-TW" altLang="en-US" b="1" dirty="0" smtClean="0"/>
              <a:t>                                                                 </a:t>
            </a:r>
            <a:endParaRPr lang="en-US" altLang="zh-TW" b="1" dirty="0" smtClean="0"/>
          </a:p>
          <a:p>
            <a:pPr algn="l"/>
            <a:r>
              <a:rPr lang="zh-TW" altLang="en-US" b="1" dirty="0"/>
              <a:t> </a:t>
            </a:r>
            <a:r>
              <a:rPr lang="zh-TW" altLang="en-US" b="1" dirty="0" smtClean="0"/>
              <a:t>                                                                                                           </a:t>
            </a:r>
            <a:endParaRPr lang="en-US" altLang="zh-TW" b="1" dirty="0" smtClean="0"/>
          </a:p>
          <a:p>
            <a:pPr algn="l"/>
            <a:r>
              <a:rPr lang="zh-TW" altLang="en-US" b="1" dirty="0"/>
              <a:t> </a:t>
            </a:r>
            <a:r>
              <a:rPr lang="zh-TW" altLang="en-US" b="1" dirty="0" smtClean="0"/>
              <a:t>                                                                                         </a:t>
            </a:r>
            <a:r>
              <a:rPr lang="en-US" altLang="zh-TW" b="1" dirty="0" smtClean="0"/>
              <a:t>10</a:t>
            </a:r>
            <a:endParaRPr lang="zh-TW" altLang="en-US" b="1" dirty="0"/>
          </a:p>
        </p:txBody>
      </p:sp>
    </p:spTree>
    <p:extLst>
      <p:ext uri="{BB962C8B-B14F-4D97-AF65-F5344CB8AC3E}">
        <p14:creationId xmlns:p14="http://schemas.microsoft.com/office/powerpoint/2010/main" val="202778679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11200" b="1" dirty="0" smtClean="0">
                <a:solidFill>
                  <a:srgbClr val="FF0000"/>
                </a:solidFill>
                <a:latin typeface="標楷體"/>
                <a:ea typeface="標楷體"/>
              </a:rPr>
              <a:t>    傳播</a:t>
            </a:r>
            <a:r>
              <a:rPr lang="zh-TW" altLang="en-US" sz="11200" b="1" dirty="0">
                <a:solidFill>
                  <a:srgbClr val="FF0000"/>
                </a:solidFill>
                <a:latin typeface="標楷體"/>
                <a:ea typeface="標楷體"/>
              </a:rPr>
              <a:t>模式</a:t>
            </a:r>
            <a:r>
              <a:rPr lang="zh-TW" altLang="en-US" sz="11200" b="1" dirty="0">
                <a:solidFill>
                  <a:schemeClr val="tx1"/>
                </a:solidFill>
                <a:latin typeface="標楷體"/>
                <a:ea typeface="標楷體"/>
              </a:rPr>
              <a:t>探討訊息如何從來源（人或媒體）傳至終點（人）的</a:t>
            </a:r>
            <a:r>
              <a:rPr lang="zh-TW" altLang="en-US" sz="11200" b="1" dirty="0" smtClean="0">
                <a:solidFill>
                  <a:schemeClr val="tx1"/>
                </a:solidFill>
                <a:latin typeface="標楷體"/>
                <a:ea typeface="標楷體"/>
              </a:rPr>
              <a:t>過程</a:t>
            </a:r>
            <a:r>
              <a:rPr lang="zh-TW" altLang="en-US" sz="11200" b="1" dirty="0" smtClean="0">
                <a:solidFill>
                  <a:schemeClr val="tx1"/>
                </a:solidFill>
                <a:latin typeface="新細明體"/>
                <a:ea typeface="新細明體"/>
              </a:rPr>
              <a:t>，</a:t>
            </a:r>
            <a:r>
              <a:rPr lang="zh-TW" altLang="en-US" sz="11200" b="1" dirty="0" smtClean="0">
                <a:solidFill>
                  <a:schemeClr val="tx1"/>
                </a:solidFill>
                <a:latin typeface="標楷體"/>
                <a:ea typeface="標楷體"/>
              </a:rPr>
              <a:t>有</a:t>
            </a:r>
            <a:r>
              <a:rPr lang="zh-TW" altLang="en-US" sz="11200" b="1" dirty="0">
                <a:solidFill>
                  <a:schemeClr val="tx1"/>
                </a:solidFill>
                <a:latin typeface="標楷體"/>
                <a:ea typeface="標楷體"/>
              </a:rPr>
              <a:t>那些因素會影響學習者將訊息製碼及</a:t>
            </a:r>
            <a:r>
              <a:rPr lang="zh-TW" altLang="en-US" sz="11200" b="1" dirty="0" smtClean="0">
                <a:solidFill>
                  <a:schemeClr val="tx1"/>
                </a:solidFill>
                <a:latin typeface="標楷體"/>
                <a:ea typeface="標楷體"/>
              </a:rPr>
              <a:t>解碼？</a:t>
            </a:r>
            <a:r>
              <a:rPr lang="zh-TW" altLang="en-US" sz="11200" b="1" dirty="0">
                <a:solidFill>
                  <a:schemeClr val="tx1"/>
                </a:solidFill>
                <a:latin typeface="標楷體"/>
                <a:ea typeface="標楷體"/>
              </a:rPr>
              <a:t>教材內容（訊息）的傳送要透過何種媒體或方式（頻道）呈現？將教材內容呈現後</a:t>
            </a:r>
            <a:r>
              <a:rPr lang="zh-TW" altLang="en-US" sz="11200" b="1" dirty="0" smtClean="0">
                <a:solidFill>
                  <a:schemeClr val="tx1"/>
                </a:solidFill>
                <a:latin typeface="標楷體"/>
                <a:ea typeface="標楷體"/>
              </a:rPr>
              <a:t>，學習</a:t>
            </a:r>
            <a:r>
              <a:rPr lang="zh-TW" altLang="en-US" sz="11200" b="1" dirty="0">
                <a:solidFill>
                  <a:schemeClr val="tx1"/>
                </a:solidFill>
                <a:latin typeface="標楷體"/>
                <a:ea typeface="標楷體"/>
              </a:rPr>
              <a:t>者（接收者）的反應（回饋</a:t>
            </a:r>
            <a:r>
              <a:rPr lang="zh-TW" altLang="en-US" sz="11200" b="1" dirty="0" smtClean="0">
                <a:solidFill>
                  <a:schemeClr val="tx1"/>
                </a:solidFill>
                <a:latin typeface="標楷體"/>
                <a:ea typeface="標楷體"/>
              </a:rPr>
              <a:t>）如何</a:t>
            </a:r>
            <a:r>
              <a:rPr lang="zh-TW" altLang="en-US" sz="11200" b="1" dirty="0" smtClean="0">
                <a:solidFill>
                  <a:schemeClr val="tx1"/>
                </a:solidFill>
                <a:latin typeface="新細明體"/>
                <a:ea typeface="新細明體"/>
              </a:rPr>
              <a:t>？</a:t>
            </a:r>
            <a:r>
              <a:rPr lang="zh-TW" altLang="en-US" sz="11200" b="1" dirty="0" smtClean="0">
                <a:solidFill>
                  <a:schemeClr val="tx1"/>
                </a:solidFill>
                <a:latin typeface="標楷體"/>
                <a:ea typeface="標楷體"/>
              </a:rPr>
              <a:t>而</a:t>
            </a:r>
            <a:r>
              <a:rPr lang="zh-TW" altLang="en-US" sz="11200" b="1" dirty="0">
                <a:solidFill>
                  <a:schemeClr val="tx1"/>
                </a:solidFill>
                <a:latin typeface="標楷體"/>
                <a:ea typeface="標楷體"/>
              </a:rPr>
              <a:t>接收者給予反應時，傳送者即接收訊息，如此傳播</a:t>
            </a:r>
            <a:r>
              <a:rPr lang="zh-TW" altLang="en-US" sz="11200" b="1" dirty="0" smtClean="0">
                <a:solidFill>
                  <a:schemeClr val="tx1"/>
                </a:solidFill>
                <a:latin typeface="標楷體"/>
                <a:ea typeface="標楷體"/>
              </a:rPr>
              <a:t>過程以</a:t>
            </a:r>
            <a:r>
              <a:rPr lang="zh-TW" altLang="en-US" sz="11200" b="1" dirty="0">
                <a:solidFill>
                  <a:schemeClr val="tx1"/>
                </a:solidFill>
                <a:latin typeface="標楷體"/>
                <a:ea typeface="標楷體"/>
              </a:rPr>
              <a:t>動態方式持績進行。 </a:t>
            </a:r>
            <a:r>
              <a:rPr lang="zh-TW" altLang="en-US" sz="11200" b="1" dirty="0" smtClean="0">
                <a:solidFill>
                  <a:schemeClr val="tx1"/>
                </a:solidFill>
                <a:latin typeface="標楷體"/>
                <a:ea typeface="標楷體"/>
              </a:rPr>
              <a:t>                                 </a:t>
            </a:r>
            <a:r>
              <a:rPr lang="en-US" altLang="zh-TW" sz="11200" b="1" dirty="0" smtClean="0">
                <a:solidFill>
                  <a:schemeClr val="tx1"/>
                </a:solidFill>
                <a:latin typeface="標楷體"/>
                <a:ea typeface="標楷體"/>
              </a:rPr>
              <a:t>16</a:t>
            </a:r>
            <a:endParaRPr lang="en-US" altLang="zh-TW" sz="112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15</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92963518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11200" b="1" dirty="0" smtClean="0">
                <a:solidFill>
                  <a:schemeClr val="tx1"/>
                </a:solidFill>
                <a:latin typeface="標楷體"/>
                <a:ea typeface="標楷體"/>
              </a:rPr>
              <a:t>    教學</a:t>
            </a:r>
            <a:r>
              <a:rPr lang="zh-TW" altLang="en-US" sz="11200" b="1" dirty="0">
                <a:solidFill>
                  <a:schemeClr val="tx1"/>
                </a:solidFill>
                <a:latin typeface="標楷體"/>
                <a:ea typeface="標楷體"/>
              </a:rPr>
              <a:t>的內容若要順利為學習者接收</a:t>
            </a:r>
            <a:r>
              <a:rPr lang="zh-TW" altLang="en-US" sz="11200" b="1" dirty="0" smtClean="0">
                <a:solidFill>
                  <a:schemeClr val="tx1"/>
                </a:solidFill>
                <a:latin typeface="標楷體"/>
                <a:ea typeface="標楷體"/>
              </a:rPr>
              <a:t>，就要</a:t>
            </a:r>
            <a:r>
              <a:rPr lang="zh-TW" altLang="en-US" sz="11200" b="1" dirty="0">
                <a:solidFill>
                  <a:schemeClr val="tx1"/>
                </a:solidFill>
                <a:latin typeface="標楷體"/>
                <a:ea typeface="標楷體"/>
              </a:rPr>
              <a:t>檢視教師</a:t>
            </a:r>
            <a:r>
              <a:rPr lang="zh-TW" altLang="en-US" sz="11200" b="1" dirty="0" smtClean="0">
                <a:solidFill>
                  <a:schemeClr val="tx1"/>
                </a:solidFill>
                <a:latin typeface="標楷體"/>
                <a:ea typeface="標楷體"/>
              </a:rPr>
              <a:t>與學習</a:t>
            </a:r>
            <a:r>
              <a:rPr lang="zh-TW" altLang="en-US" sz="11200" b="1" dirty="0">
                <a:solidFill>
                  <a:schemeClr val="tx1"/>
                </a:solidFill>
                <a:latin typeface="標楷體"/>
                <a:ea typeface="標楷體"/>
              </a:rPr>
              <a:t>者二者的經驗領域是否有交集，如此才會產生共鳴</a:t>
            </a:r>
            <a:r>
              <a:rPr lang="zh-TW" altLang="en-US" sz="11200" b="1" dirty="0" smtClean="0">
                <a:solidFill>
                  <a:schemeClr val="tx1"/>
                </a:solidFill>
                <a:latin typeface="標楷體"/>
                <a:ea typeface="標楷體"/>
              </a:rPr>
              <a:t>。</a:t>
            </a:r>
            <a:endParaRPr lang="en-US" altLang="zh-TW" sz="11200" b="1" dirty="0" smtClean="0">
              <a:solidFill>
                <a:schemeClr val="tx1"/>
              </a:solidFill>
              <a:latin typeface="標楷體"/>
              <a:ea typeface="標楷體"/>
            </a:endParaRPr>
          </a:p>
          <a:p>
            <a:pPr algn="l">
              <a:lnSpc>
                <a:spcPts val="3000"/>
              </a:lnSpc>
            </a:pPr>
            <a:r>
              <a:rPr lang="zh-TW" altLang="en-US" sz="11200" b="1" dirty="0">
                <a:solidFill>
                  <a:schemeClr val="tx1"/>
                </a:solidFill>
                <a:latin typeface="標楷體"/>
                <a:ea typeface="標楷體"/>
              </a:rPr>
              <a:t> </a:t>
            </a:r>
            <a:r>
              <a:rPr lang="zh-TW" altLang="en-US" sz="11200" b="1" dirty="0" smtClean="0">
                <a:solidFill>
                  <a:schemeClr val="tx1"/>
                </a:solidFill>
                <a:latin typeface="標楷體"/>
                <a:ea typeface="標楷體"/>
              </a:rPr>
              <a:t>   例如</a:t>
            </a:r>
            <a:r>
              <a:rPr lang="zh-TW" altLang="en-US" sz="11200" b="1" dirty="0" smtClean="0">
                <a:solidFill>
                  <a:schemeClr val="tx1"/>
                </a:solidFill>
                <a:latin typeface="新細明體"/>
                <a:ea typeface="新細明體"/>
              </a:rPr>
              <a:t>：</a:t>
            </a:r>
            <a:r>
              <a:rPr lang="zh-TW" altLang="en-US" sz="11200" b="1" dirty="0" smtClean="0">
                <a:solidFill>
                  <a:schemeClr val="tx1"/>
                </a:solidFill>
                <a:latin typeface="標楷體"/>
                <a:ea typeface="標楷體"/>
              </a:rPr>
              <a:t>請一德國學者</a:t>
            </a:r>
            <a:r>
              <a:rPr lang="zh-TW" altLang="en-US" sz="11200" b="1" dirty="0">
                <a:solidFill>
                  <a:schemeClr val="tx1"/>
                </a:solidFill>
                <a:latin typeface="標楷體"/>
                <a:ea typeface="標楷體"/>
              </a:rPr>
              <a:t>，在沒有翻譯的情況下，</a:t>
            </a:r>
            <a:r>
              <a:rPr lang="zh-TW" altLang="en-US" sz="11200" b="1" dirty="0" smtClean="0">
                <a:solidFill>
                  <a:schemeClr val="tx1"/>
                </a:solidFill>
                <a:latin typeface="標楷體"/>
                <a:ea typeface="標楷體"/>
              </a:rPr>
              <a:t>以德語</a:t>
            </a:r>
            <a:r>
              <a:rPr lang="zh-TW" altLang="en-US" sz="11200" b="1" dirty="0">
                <a:solidFill>
                  <a:schemeClr val="tx1"/>
                </a:solidFill>
                <a:latin typeface="標楷體"/>
                <a:ea typeface="標楷體"/>
              </a:rPr>
              <a:t>對國內</a:t>
            </a:r>
            <a:r>
              <a:rPr lang="zh-TW" altLang="en-US" sz="11200" b="1" dirty="0" smtClean="0">
                <a:solidFill>
                  <a:schemeClr val="tx1"/>
                </a:solidFill>
                <a:latin typeface="標楷體"/>
                <a:ea typeface="標楷體"/>
              </a:rPr>
              <a:t>不諳德語</a:t>
            </a:r>
            <a:r>
              <a:rPr lang="zh-TW" altLang="en-US" sz="11200" b="1" dirty="0">
                <a:solidFill>
                  <a:schemeClr val="tx1"/>
                </a:solidFill>
                <a:latin typeface="標楷體"/>
                <a:ea typeface="標楷體"/>
              </a:rPr>
              <a:t>的學生</a:t>
            </a:r>
            <a:r>
              <a:rPr lang="zh-TW" altLang="en-US" sz="11200" b="1" dirty="0" smtClean="0">
                <a:solidFill>
                  <a:schemeClr val="tx1"/>
                </a:solidFill>
                <a:latin typeface="標楷體"/>
                <a:ea typeface="標楷體"/>
              </a:rPr>
              <a:t>講述，</a:t>
            </a:r>
            <a:r>
              <a:rPr lang="zh-TW" altLang="en-US" sz="11200" b="1" dirty="0">
                <a:solidFill>
                  <a:schemeClr val="tx1"/>
                </a:solidFill>
                <a:latin typeface="標楷體"/>
                <a:ea typeface="標楷體"/>
              </a:rPr>
              <a:t>結果可能是雞同</a:t>
            </a:r>
            <a:r>
              <a:rPr lang="zh-TW" altLang="en-US" sz="11200" b="1" dirty="0" smtClean="0">
                <a:solidFill>
                  <a:schemeClr val="tx1"/>
                </a:solidFill>
                <a:latin typeface="標楷體"/>
                <a:ea typeface="標楷體"/>
              </a:rPr>
              <a:t>鴨講，</a:t>
            </a:r>
            <a:r>
              <a:rPr lang="zh-TW" altLang="en-US" sz="11200" b="1" dirty="0">
                <a:solidFill>
                  <a:schemeClr val="tx1"/>
                </a:solidFill>
                <a:latin typeface="標楷體"/>
                <a:ea typeface="標楷體"/>
              </a:rPr>
              <a:t>無法產生有意義的溝通</a:t>
            </a:r>
            <a:r>
              <a:rPr lang="zh-TW" altLang="en-US" sz="11200" b="1" dirty="0" smtClean="0">
                <a:solidFill>
                  <a:schemeClr val="tx1"/>
                </a:solidFill>
                <a:latin typeface="標楷體"/>
                <a:ea typeface="標楷體"/>
              </a:rPr>
              <a:t>。</a:t>
            </a:r>
            <a:endParaRPr lang="en-US" altLang="zh-TW" sz="11200" b="1" dirty="0" smtClean="0">
              <a:solidFill>
                <a:schemeClr val="tx1"/>
              </a:solidFill>
              <a:latin typeface="標楷體"/>
              <a:ea typeface="標楷體"/>
            </a:endParaRPr>
          </a:p>
          <a:p>
            <a:pPr algn="l">
              <a:lnSpc>
                <a:spcPts val="3000"/>
              </a:lnSpc>
            </a:pPr>
            <a:r>
              <a:rPr lang="zh-TW" altLang="en-US" sz="11200" b="1" dirty="0">
                <a:solidFill>
                  <a:schemeClr val="tx1"/>
                </a:solidFill>
                <a:latin typeface="標楷體"/>
                <a:ea typeface="標楷體"/>
              </a:rPr>
              <a:t> </a:t>
            </a:r>
            <a:r>
              <a:rPr lang="zh-TW" altLang="en-US" sz="11200" b="1" dirty="0" smtClean="0">
                <a:solidFill>
                  <a:schemeClr val="tx1"/>
                </a:solidFill>
                <a:latin typeface="標楷體"/>
                <a:ea typeface="標楷體"/>
              </a:rPr>
              <a:t>                                     </a:t>
            </a:r>
            <a:r>
              <a:rPr lang="en-US" altLang="zh-TW" sz="11200" b="1" dirty="0" smtClean="0">
                <a:solidFill>
                  <a:schemeClr val="tx1"/>
                </a:solidFill>
                <a:latin typeface="標楷體"/>
                <a:ea typeface="標楷體"/>
              </a:rPr>
              <a:t>17</a:t>
            </a:r>
            <a:endParaRPr lang="en-US" altLang="zh-TW" sz="112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15</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60815034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三</a:t>
            </a:r>
            <a:r>
              <a:rPr lang="zh-TW" altLang="en-US" sz="8600" b="1" dirty="0">
                <a:solidFill>
                  <a:srgbClr val="FF0000"/>
                </a:solidFill>
                <a:latin typeface="標楷體"/>
                <a:ea typeface="標楷體"/>
              </a:rPr>
              <a:t>、</a:t>
            </a:r>
            <a:r>
              <a:rPr lang="zh-TW" altLang="en-US" sz="8600" b="1" dirty="0">
                <a:solidFill>
                  <a:srgbClr val="FF0000"/>
                </a:solidFill>
                <a:latin typeface="標楷體"/>
                <a:ea typeface="標楷體"/>
              </a:rPr>
              <a:t>學習</a:t>
            </a:r>
            <a:r>
              <a:rPr lang="zh-TW" altLang="en-US" sz="8600" b="1" dirty="0" smtClean="0">
                <a:solidFill>
                  <a:srgbClr val="FF0000"/>
                </a:solidFill>
                <a:latin typeface="標楷體"/>
                <a:ea typeface="標楷體"/>
              </a:rPr>
              <a:t>理論</a:t>
            </a:r>
            <a:endParaRPr lang="en-US" altLang="zh-TW" sz="8600" b="1" dirty="0" smtClean="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學習</a:t>
            </a:r>
            <a:r>
              <a:rPr lang="zh-TW" altLang="en-US" sz="8600" b="1" dirty="0">
                <a:solidFill>
                  <a:schemeClr val="tx1"/>
                </a:solidFill>
                <a:latin typeface="標楷體"/>
                <a:ea typeface="標楷體"/>
              </a:rPr>
              <a:t>理論含多種觀點</a:t>
            </a:r>
            <a:r>
              <a:rPr lang="zh-TW" altLang="en-US" sz="8600" b="1" dirty="0" smtClean="0">
                <a:solidFill>
                  <a:schemeClr val="tx1"/>
                </a:solidFill>
                <a:latin typeface="標楷體"/>
                <a:ea typeface="標楷體"/>
              </a:rPr>
              <a:t>，</a:t>
            </a:r>
            <a:r>
              <a:rPr lang="zh-TW" altLang="en-US" sz="8600" b="1" dirty="0">
                <a:solidFill>
                  <a:schemeClr val="tx1"/>
                </a:solidFill>
                <a:latin typeface="標楷體"/>
                <a:ea typeface="標楷體"/>
              </a:rPr>
              <a:t>以下</a:t>
            </a:r>
            <a:r>
              <a:rPr lang="zh-TW" altLang="en-US" sz="8600" b="1" dirty="0" smtClean="0">
                <a:solidFill>
                  <a:schemeClr val="tx1"/>
                </a:solidFill>
                <a:latin typeface="標楷體"/>
                <a:ea typeface="標楷體"/>
              </a:rPr>
              <a:t>僅就</a:t>
            </a:r>
            <a:r>
              <a:rPr lang="zh-TW" altLang="en-US" sz="8600" b="1" dirty="0">
                <a:solidFill>
                  <a:schemeClr val="tx1"/>
                </a:solidFill>
                <a:latin typeface="標楷體"/>
                <a:ea typeface="標楷體"/>
              </a:rPr>
              <a:t>對教學設計最有關的學習理論，早期為</a:t>
            </a:r>
            <a:r>
              <a:rPr lang="zh-TW" altLang="en-US" sz="8600" b="1" dirty="0">
                <a:solidFill>
                  <a:srgbClr val="FF0000"/>
                </a:solidFill>
                <a:latin typeface="標楷體"/>
                <a:ea typeface="標楷體"/>
              </a:rPr>
              <a:t>行為取向</a:t>
            </a:r>
            <a:r>
              <a:rPr lang="zh-TW" altLang="en-US" sz="8600" b="1" dirty="0" smtClean="0">
                <a:solidFill>
                  <a:schemeClr val="tx1"/>
                </a:solidFill>
                <a:latin typeface="標楷體"/>
                <a:ea typeface="標楷體"/>
              </a:rPr>
              <a:t>，</a:t>
            </a:r>
            <a:r>
              <a:rPr lang="en-US" altLang="zh-TW" sz="8600" b="1" dirty="0" smtClean="0">
                <a:solidFill>
                  <a:schemeClr val="tx1"/>
                </a:solidFill>
                <a:latin typeface="標楷體"/>
                <a:ea typeface="標楷體"/>
              </a:rPr>
              <a:t>70</a:t>
            </a:r>
            <a:r>
              <a:rPr lang="zh-TW" altLang="en-US" sz="8600" b="1" dirty="0" smtClean="0">
                <a:solidFill>
                  <a:schemeClr val="tx1"/>
                </a:solidFill>
                <a:latin typeface="標楷體"/>
                <a:ea typeface="標楷體"/>
              </a:rPr>
              <a:t>年代</a:t>
            </a:r>
            <a:r>
              <a:rPr lang="zh-TW" altLang="en-US" sz="8600" b="1" dirty="0">
                <a:solidFill>
                  <a:schemeClr val="tx1"/>
                </a:solidFill>
                <a:latin typeface="標楷體"/>
                <a:ea typeface="標楷體"/>
              </a:rPr>
              <a:t>迄今則為</a:t>
            </a:r>
            <a:r>
              <a:rPr lang="zh-TW" altLang="en-US" sz="8600" b="1" dirty="0">
                <a:solidFill>
                  <a:srgbClr val="FF0000"/>
                </a:solidFill>
                <a:latin typeface="標楷體"/>
                <a:ea typeface="標楷體"/>
              </a:rPr>
              <a:t>認知取向及建構觀點</a:t>
            </a:r>
            <a:r>
              <a:rPr lang="zh-TW" altLang="en-US" sz="8600" b="1" dirty="0" smtClean="0">
                <a:solidFill>
                  <a:schemeClr val="tx1"/>
                </a:solidFill>
                <a:latin typeface="標楷體"/>
                <a:ea typeface="標楷體"/>
              </a:rPr>
              <a:t>，說明之。</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一</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行為主義</a:t>
            </a:r>
            <a:r>
              <a:rPr lang="zh-TW" altLang="en-US" sz="8600" b="1" dirty="0">
                <a:solidFill>
                  <a:schemeClr val="tx1"/>
                </a:solidFill>
                <a:latin typeface="標楷體"/>
                <a:ea typeface="標楷體"/>
              </a:rPr>
              <a:t>取向（ </a:t>
            </a:r>
            <a:r>
              <a:rPr lang="en-US" altLang="zh-TW" sz="8600" b="1" dirty="0">
                <a:solidFill>
                  <a:schemeClr val="tx1"/>
                </a:solidFill>
                <a:latin typeface="標楷體"/>
                <a:ea typeface="標楷體"/>
              </a:rPr>
              <a:t>Behavioral approach </a:t>
            </a:r>
            <a:r>
              <a:rPr lang="zh-TW" altLang="en-US" sz="8600" b="1" dirty="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二</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認知</a:t>
            </a:r>
            <a:r>
              <a:rPr lang="zh-TW" altLang="en-US" sz="8600" b="1" dirty="0">
                <a:solidFill>
                  <a:schemeClr val="tx1"/>
                </a:solidFill>
                <a:latin typeface="標楷體"/>
                <a:ea typeface="標楷體"/>
              </a:rPr>
              <a:t>論取向（ </a:t>
            </a:r>
            <a:r>
              <a:rPr lang="en-US" altLang="zh-TW" sz="8600" b="1" dirty="0">
                <a:solidFill>
                  <a:schemeClr val="tx1"/>
                </a:solidFill>
                <a:latin typeface="標楷體"/>
                <a:ea typeface="標楷體"/>
              </a:rPr>
              <a:t>Cognitive approach </a:t>
            </a:r>
            <a:r>
              <a:rPr lang="zh-TW" altLang="en-US" sz="8600" b="1" dirty="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三</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建</a:t>
            </a:r>
            <a:r>
              <a:rPr lang="zh-TW" altLang="en-US" sz="8600" b="1" dirty="0">
                <a:solidFill>
                  <a:schemeClr val="tx1"/>
                </a:solidFill>
                <a:latin typeface="標楷體"/>
                <a:ea typeface="標楷體"/>
              </a:rPr>
              <a:t>構取向（ </a:t>
            </a:r>
            <a:r>
              <a:rPr lang="en-US" altLang="zh-TW" sz="8600" b="1" dirty="0">
                <a:solidFill>
                  <a:schemeClr val="tx1"/>
                </a:solidFill>
                <a:latin typeface="標楷體"/>
                <a:ea typeface="標楷體"/>
              </a:rPr>
              <a:t>Constructive approach</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18</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14086920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一</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行為主義</a:t>
            </a:r>
            <a:r>
              <a:rPr lang="zh-TW" altLang="en-US" sz="8600" b="1" dirty="0">
                <a:solidFill>
                  <a:srgbClr val="FF0000"/>
                </a:solidFill>
                <a:latin typeface="標楷體"/>
                <a:ea typeface="標楷體"/>
              </a:rPr>
              <a:t>取向（ </a:t>
            </a:r>
            <a:r>
              <a:rPr lang="en-US" altLang="zh-TW" sz="8600" b="1" dirty="0">
                <a:solidFill>
                  <a:srgbClr val="FF0000"/>
                </a:solidFill>
                <a:latin typeface="標楷體"/>
                <a:ea typeface="標楷體"/>
              </a:rPr>
              <a:t>Behavioral approach </a:t>
            </a:r>
            <a:r>
              <a:rPr lang="zh-TW" altLang="en-US" sz="8600" b="1" dirty="0">
                <a:solidFill>
                  <a:srgbClr val="FF0000"/>
                </a:solidFill>
                <a:latin typeface="標楷體"/>
                <a:ea typeface="標楷體"/>
              </a:rPr>
              <a:t>）</a:t>
            </a:r>
            <a:endParaRPr lang="en-US" altLang="zh-TW" sz="8600" b="1" dirty="0" smtClean="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二十</a:t>
            </a:r>
            <a:r>
              <a:rPr lang="zh-TW" altLang="en-US" sz="8600" b="1" dirty="0">
                <a:solidFill>
                  <a:schemeClr val="tx1"/>
                </a:solidFill>
                <a:latin typeface="標楷體"/>
                <a:ea typeface="標楷體"/>
              </a:rPr>
              <a:t>世紀前半期的學習理論可說是行為主義。行為取向的學習論主張個體的行為改變，可由</a:t>
            </a:r>
            <a:r>
              <a:rPr lang="zh-TW" altLang="en-US" sz="8600" b="1" dirty="0">
                <a:solidFill>
                  <a:srgbClr val="FF0000"/>
                </a:solidFill>
                <a:latin typeface="標楷體"/>
                <a:ea typeface="標楷體"/>
              </a:rPr>
              <a:t>刺激與反應</a:t>
            </a:r>
            <a:r>
              <a:rPr lang="zh-TW" altLang="en-US" sz="8600" b="1" dirty="0">
                <a:solidFill>
                  <a:schemeClr val="tx1"/>
                </a:solidFill>
                <a:latin typeface="標楷體"/>
                <a:ea typeface="標楷體"/>
              </a:rPr>
              <a:t>的</a:t>
            </a:r>
            <a:r>
              <a:rPr lang="zh-TW" altLang="en-US" sz="8600" b="1" dirty="0" smtClean="0">
                <a:solidFill>
                  <a:schemeClr val="tx1"/>
                </a:solidFill>
                <a:latin typeface="標楷體"/>
                <a:ea typeface="標楷體"/>
              </a:rPr>
              <a:t>關係加以</a:t>
            </a:r>
            <a:r>
              <a:rPr lang="zh-TW" altLang="en-US" sz="8600" b="1" dirty="0">
                <a:solidFill>
                  <a:schemeClr val="tx1"/>
                </a:solidFill>
                <a:latin typeface="標楷體"/>
                <a:ea typeface="標楷體"/>
              </a:rPr>
              <a:t>說明，並可藉</a:t>
            </a:r>
            <a:r>
              <a:rPr lang="zh-TW" altLang="en-US" sz="8600" b="1" dirty="0">
                <a:solidFill>
                  <a:srgbClr val="FF0000"/>
                </a:solidFill>
                <a:latin typeface="標楷體"/>
                <a:ea typeface="標楷體"/>
              </a:rPr>
              <a:t>實驗</a:t>
            </a:r>
            <a:r>
              <a:rPr lang="zh-TW" altLang="en-US" sz="8600" b="1" dirty="0">
                <a:solidFill>
                  <a:schemeClr val="tx1"/>
                </a:solidFill>
                <a:latin typeface="標楷體"/>
                <a:ea typeface="標楷體"/>
              </a:rPr>
              <a:t>的方式驗證假設。行為取向的主要論點有帕瓦洛夫</a:t>
            </a:r>
            <a:r>
              <a:rPr lang="zh-TW" altLang="en-US" sz="8600" b="1" dirty="0" smtClean="0">
                <a:solidFill>
                  <a:schemeClr val="tx1"/>
                </a:solidFill>
                <a:latin typeface="標楷體"/>
                <a:ea typeface="標楷體"/>
              </a:rPr>
              <a:t>（</a:t>
            </a:r>
            <a:r>
              <a:rPr lang="en-US" altLang="zh-TW" sz="8600" b="1" dirty="0" err="1" smtClean="0">
                <a:solidFill>
                  <a:schemeClr val="tx1"/>
                </a:solidFill>
                <a:latin typeface="標楷體"/>
                <a:ea typeface="標楷體"/>
              </a:rPr>
              <a:t>L.Pavlov</a:t>
            </a:r>
            <a:r>
              <a:rPr lang="zh-TW" altLang="en-US" sz="8600" b="1" dirty="0">
                <a:solidFill>
                  <a:schemeClr val="tx1"/>
                </a:solidFill>
                <a:latin typeface="標楷體"/>
                <a:ea typeface="標楷體"/>
              </a:rPr>
              <a:t>）的古典制約論，桑代克（</a:t>
            </a:r>
            <a:r>
              <a:rPr lang="en-US" altLang="zh-TW" sz="8600" b="1" dirty="0" smtClean="0">
                <a:solidFill>
                  <a:schemeClr val="tx1"/>
                </a:solidFill>
                <a:latin typeface="標楷體"/>
                <a:ea typeface="標楷體"/>
              </a:rPr>
              <a:t>E.L.</a:t>
            </a:r>
            <a:r>
              <a:rPr lang="zh-TW" altLang="en-US" sz="8600" b="1" dirty="0" smtClean="0">
                <a:solidFill>
                  <a:schemeClr val="tx1"/>
                </a:solidFill>
                <a:latin typeface="標楷體"/>
                <a:ea typeface="標楷體"/>
              </a:rPr>
              <a:t> </a:t>
            </a:r>
            <a:r>
              <a:rPr lang="en-US" altLang="zh-TW" sz="8600" b="1" dirty="0">
                <a:solidFill>
                  <a:schemeClr val="tx1"/>
                </a:solidFill>
                <a:latin typeface="標楷體"/>
                <a:ea typeface="標楷體"/>
              </a:rPr>
              <a:t>Thorndike</a:t>
            </a:r>
            <a:r>
              <a:rPr lang="zh-TW" altLang="en-US" sz="8600" b="1" dirty="0">
                <a:solidFill>
                  <a:schemeClr val="tx1"/>
                </a:solidFill>
                <a:latin typeface="標楷體"/>
                <a:ea typeface="標楷體"/>
              </a:rPr>
              <a:t>）的學習律，及史金納（</a:t>
            </a:r>
            <a:r>
              <a:rPr lang="en-US" altLang="zh-TW" sz="8600" b="1" dirty="0" smtClean="0">
                <a:solidFill>
                  <a:schemeClr val="tx1"/>
                </a:solidFill>
                <a:latin typeface="標楷體"/>
                <a:ea typeface="標楷體"/>
              </a:rPr>
              <a:t>B</a:t>
            </a:r>
            <a:r>
              <a:rPr lang="en-US" altLang="zh-TW" sz="8600" b="1" dirty="0">
                <a:solidFill>
                  <a:schemeClr val="tx1"/>
                </a:solidFill>
                <a:latin typeface="標楷體"/>
                <a:ea typeface="標楷體"/>
              </a:rPr>
              <a:t>.</a:t>
            </a:r>
            <a:r>
              <a:rPr lang="en-US" altLang="zh-TW" sz="8600" b="1" dirty="0" smtClean="0">
                <a:solidFill>
                  <a:schemeClr val="tx1"/>
                </a:solidFill>
                <a:latin typeface="標楷體"/>
                <a:ea typeface="標楷體"/>
              </a:rPr>
              <a:t>F </a:t>
            </a:r>
            <a:r>
              <a:rPr lang="en-US" altLang="zh-TW" sz="8600" b="1" dirty="0">
                <a:solidFill>
                  <a:schemeClr val="tx1"/>
                </a:solidFill>
                <a:latin typeface="標楷體"/>
                <a:ea typeface="標楷體"/>
              </a:rPr>
              <a:t>Skinner</a:t>
            </a:r>
            <a:r>
              <a:rPr lang="zh-TW" altLang="en-US" sz="8600" b="1" dirty="0">
                <a:solidFill>
                  <a:schemeClr val="tx1"/>
                </a:solidFill>
                <a:latin typeface="標楷體"/>
                <a:ea typeface="標楷體"/>
              </a:rPr>
              <a:t>）的操作制約</a:t>
            </a:r>
            <a:r>
              <a:rPr lang="zh-TW" altLang="en-US" sz="8600" b="1" dirty="0" smtClean="0">
                <a:solidFill>
                  <a:schemeClr val="tx1"/>
                </a:solidFill>
                <a:latin typeface="標楷體"/>
                <a:ea typeface="標楷體"/>
              </a:rPr>
              <a:t>論</a:t>
            </a:r>
            <a:r>
              <a:rPr lang="en-US" altLang="zh-TW" sz="8600" b="1" dirty="0" smtClean="0">
                <a:solidFill>
                  <a:schemeClr val="tx1"/>
                </a:solidFill>
                <a:latin typeface="標楷體"/>
                <a:ea typeface="標楷體"/>
              </a:rPr>
              <a:t> </a:t>
            </a:r>
            <a:r>
              <a:rPr lang="zh-TW" altLang="en-US" sz="8600" b="1" dirty="0">
                <a:solidFill>
                  <a:schemeClr val="tx1"/>
                </a:solidFill>
                <a:latin typeface="標楷體"/>
                <a:ea typeface="標楷體"/>
              </a:rPr>
              <a:t>（</a:t>
            </a:r>
            <a:r>
              <a:rPr lang="en-US" altLang="zh-TW" sz="8600" b="1" dirty="0">
                <a:solidFill>
                  <a:schemeClr val="tx1"/>
                </a:solidFill>
                <a:latin typeface="標楷體"/>
                <a:ea typeface="標楷體"/>
              </a:rPr>
              <a:t>Operant </a:t>
            </a:r>
            <a:r>
              <a:rPr lang="en-US" altLang="zh-TW" sz="8600" b="1" dirty="0" smtClean="0">
                <a:solidFill>
                  <a:schemeClr val="tx1"/>
                </a:solidFill>
                <a:latin typeface="標楷體"/>
                <a:ea typeface="標楷體"/>
              </a:rPr>
              <a:t>Conditioning</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19</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6566031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古典</a:t>
            </a:r>
            <a:r>
              <a:rPr lang="zh-TW" altLang="en-US" sz="8600" b="1" dirty="0">
                <a:solidFill>
                  <a:srgbClr val="FF0000"/>
                </a:solidFill>
                <a:latin typeface="標楷體"/>
                <a:ea typeface="標楷體"/>
              </a:rPr>
              <a:t>制約論</a:t>
            </a:r>
            <a:r>
              <a:rPr lang="zh-TW" altLang="en-US" sz="8600" b="1" dirty="0">
                <a:solidFill>
                  <a:schemeClr val="tx1"/>
                </a:solidFill>
                <a:latin typeface="標楷體"/>
                <a:ea typeface="標楷體"/>
              </a:rPr>
              <a:t>探討刺激與反應非制約的聯結，也就是不經訓練，刺激與反應便會聯結</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史</a:t>
            </a:r>
            <a:r>
              <a:rPr lang="zh-TW" altLang="en-US" sz="8600" b="1" dirty="0">
                <a:solidFill>
                  <a:srgbClr val="FF0000"/>
                </a:solidFill>
                <a:latin typeface="標楷體"/>
                <a:ea typeface="標楷體"/>
              </a:rPr>
              <a:t>金</a:t>
            </a:r>
            <a:r>
              <a:rPr lang="zh-TW" altLang="en-US" sz="8600" b="1" dirty="0" smtClean="0">
                <a:solidFill>
                  <a:srgbClr val="FF0000"/>
                </a:solidFill>
                <a:latin typeface="標楷體"/>
                <a:ea typeface="標楷體"/>
              </a:rPr>
              <a:t>納</a:t>
            </a:r>
            <a:r>
              <a:rPr lang="zh-TW" altLang="en-US" sz="8600" b="1" dirty="0" smtClean="0">
                <a:solidFill>
                  <a:schemeClr val="tx1"/>
                </a:solidFill>
                <a:latin typeface="標楷體"/>
                <a:ea typeface="標楷體"/>
              </a:rPr>
              <a:t>進一步</a:t>
            </a:r>
            <a:r>
              <a:rPr lang="zh-TW" altLang="en-US" sz="8600" b="1" dirty="0">
                <a:solidFill>
                  <a:schemeClr val="tx1"/>
                </a:solidFill>
                <a:latin typeface="標楷體"/>
                <a:ea typeface="標楷體"/>
              </a:rPr>
              <a:t>將</a:t>
            </a:r>
            <a:r>
              <a:rPr lang="zh-TW" altLang="en-US" sz="8600" b="1" dirty="0">
                <a:solidFill>
                  <a:srgbClr val="FF0000"/>
                </a:solidFill>
                <a:latin typeface="標楷體"/>
                <a:ea typeface="標楷體"/>
              </a:rPr>
              <a:t>增強、增強物</a:t>
            </a:r>
            <a:r>
              <a:rPr lang="zh-TW" altLang="en-US" sz="8600" b="1" dirty="0">
                <a:solidFill>
                  <a:schemeClr val="tx1"/>
                </a:solidFill>
                <a:latin typeface="標楷體"/>
                <a:ea typeface="標楷體"/>
              </a:rPr>
              <a:t>的觀念加入，認為個體行為的關鍵在</a:t>
            </a:r>
            <a:r>
              <a:rPr lang="zh-TW" altLang="en-US" sz="8600" b="1" dirty="0">
                <a:solidFill>
                  <a:srgbClr val="FF0000"/>
                </a:solidFill>
                <a:latin typeface="標楷體"/>
                <a:ea typeface="標楷體"/>
              </a:rPr>
              <a:t>了解刺激、個體反應，與反應結果</a:t>
            </a:r>
            <a:r>
              <a:rPr lang="zh-TW" altLang="en-US" sz="8600" b="1" dirty="0">
                <a:solidFill>
                  <a:schemeClr val="tx1"/>
                </a:solidFill>
                <a:latin typeface="標楷體"/>
                <a:ea typeface="標楷體"/>
              </a:rPr>
              <a:t>三者間的關係，此即操作制約。故教師在設計教學時，要注意</a:t>
            </a:r>
            <a:r>
              <a:rPr lang="zh-TW" altLang="en-US" sz="8600" b="1" dirty="0" smtClean="0">
                <a:solidFill>
                  <a:schemeClr val="tx1"/>
                </a:solidFill>
                <a:latin typeface="標楷體"/>
                <a:ea typeface="標楷體"/>
              </a:rPr>
              <a:t>刺激的</a:t>
            </a:r>
            <a:r>
              <a:rPr lang="zh-TW" altLang="en-US" sz="8600" b="1" dirty="0">
                <a:solidFill>
                  <a:schemeClr val="tx1"/>
                </a:solidFill>
                <a:latin typeface="標楷體"/>
                <a:ea typeface="標楷體"/>
              </a:rPr>
              <a:t>選擇和增強的應用，而回饋就是一種增強反應</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行為</a:t>
            </a:r>
            <a:r>
              <a:rPr lang="zh-TW" altLang="en-US" sz="8600" b="1" dirty="0">
                <a:solidFill>
                  <a:srgbClr val="FF0000"/>
                </a:solidFill>
                <a:latin typeface="標楷體"/>
                <a:ea typeface="標楷體"/>
              </a:rPr>
              <a:t>取向</a:t>
            </a:r>
            <a:r>
              <a:rPr lang="zh-TW" altLang="en-US" sz="8600" b="1" dirty="0">
                <a:solidFill>
                  <a:schemeClr val="tx1"/>
                </a:solidFill>
                <a:latin typeface="標楷體"/>
                <a:ea typeface="標楷體"/>
              </a:rPr>
              <a:t>的學習觀認為回饋是學習的核心機制，沒有回饋學習就無從發生，所以增強是行為改變的有效</a:t>
            </a:r>
            <a:r>
              <a:rPr lang="zh-TW" altLang="en-US" sz="8600" b="1" dirty="0" smtClean="0">
                <a:solidFill>
                  <a:schemeClr val="tx1"/>
                </a:solidFill>
                <a:latin typeface="標楷體"/>
                <a:ea typeface="標楷體"/>
              </a:rPr>
              <a:t>方法。    </a:t>
            </a:r>
            <a:r>
              <a:rPr lang="en-US" altLang="zh-TW" sz="8600" b="1" dirty="0" smtClean="0">
                <a:solidFill>
                  <a:schemeClr val="tx1"/>
                </a:solidFill>
                <a:latin typeface="標楷體"/>
                <a:ea typeface="標楷體"/>
              </a:rPr>
              <a:t>19</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80813097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行為</a:t>
            </a:r>
            <a:r>
              <a:rPr lang="zh-TW" altLang="en-US" sz="8600" b="1" dirty="0">
                <a:solidFill>
                  <a:srgbClr val="FF0000"/>
                </a:solidFill>
                <a:latin typeface="標楷體"/>
                <a:ea typeface="標楷體"/>
              </a:rPr>
              <a:t>學派</a:t>
            </a:r>
            <a:r>
              <a:rPr lang="zh-TW" altLang="en-US" sz="8600" b="1" dirty="0">
                <a:solidFill>
                  <a:schemeClr val="tx1"/>
                </a:solidFill>
                <a:latin typeface="標楷體"/>
                <a:ea typeface="標楷體"/>
              </a:rPr>
              <a:t>重視外在環境對學習的影響，較忽略個體內在的心理活動，所以評量也是看個人外顯可觀察可量化的行為</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操作</a:t>
            </a:r>
            <a:r>
              <a:rPr lang="zh-TW" altLang="en-US" sz="8600" b="1" dirty="0">
                <a:solidFill>
                  <a:srgbClr val="FF0000"/>
                </a:solidFill>
                <a:latin typeface="標楷體"/>
                <a:ea typeface="標楷體"/>
              </a:rPr>
              <a:t>制約</a:t>
            </a:r>
            <a:r>
              <a:rPr lang="zh-TW" altLang="en-US" sz="8600" b="1" dirty="0">
                <a:solidFill>
                  <a:schemeClr val="tx1"/>
                </a:solidFill>
                <a:latin typeface="標楷體"/>
                <a:ea typeface="標楷體"/>
              </a:rPr>
              <a:t>就是指透過刺激反應的聯結與增強作用，協助學習者的習得對他有用的行為。顯然，學習與教學的差別，在於有無增強的情境</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行為</a:t>
            </a:r>
            <a:r>
              <a:rPr lang="zh-TW" altLang="en-US" sz="8600" b="1" dirty="0">
                <a:solidFill>
                  <a:srgbClr val="FF0000"/>
                </a:solidFill>
                <a:latin typeface="標楷體"/>
                <a:ea typeface="標楷體"/>
              </a:rPr>
              <a:t>觀點</a:t>
            </a:r>
            <a:r>
              <a:rPr lang="zh-TW" altLang="en-US" sz="8600" b="1" dirty="0">
                <a:solidFill>
                  <a:schemeClr val="tx1"/>
                </a:solidFill>
                <a:latin typeface="標楷體"/>
                <a:ea typeface="標楷體"/>
              </a:rPr>
              <a:t>在教學的具體應用就是編序教學，唯</a:t>
            </a:r>
            <a:r>
              <a:rPr lang="zh-TW" altLang="en-US" sz="8600" b="1" dirty="0" smtClean="0">
                <a:solidFill>
                  <a:schemeClr val="tx1"/>
                </a:solidFill>
                <a:latin typeface="標楷體"/>
                <a:ea typeface="標楷體"/>
              </a:rPr>
              <a:t>在</a:t>
            </a:r>
            <a:r>
              <a:rPr lang="en-US" altLang="zh-TW" sz="8600" b="1" dirty="0" smtClean="0">
                <a:solidFill>
                  <a:schemeClr val="tx1"/>
                </a:solidFill>
                <a:latin typeface="標楷體"/>
                <a:ea typeface="標楷體"/>
              </a:rPr>
              <a:t>60</a:t>
            </a:r>
            <a:r>
              <a:rPr lang="zh-TW" altLang="en-US" sz="8600" b="1" dirty="0" smtClean="0">
                <a:solidFill>
                  <a:schemeClr val="tx1"/>
                </a:solidFill>
                <a:latin typeface="標楷體"/>
                <a:ea typeface="標楷體"/>
              </a:rPr>
              <a:t>年代</a:t>
            </a:r>
            <a:r>
              <a:rPr lang="zh-TW" altLang="en-US" sz="8600" b="1" dirty="0">
                <a:solidFill>
                  <a:schemeClr val="tx1"/>
                </a:solidFill>
                <a:latin typeface="標楷體"/>
                <a:ea typeface="標楷體"/>
              </a:rPr>
              <a:t>中期式微</a:t>
            </a:r>
            <a:r>
              <a:rPr lang="zh-TW" altLang="en-US" sz="8600" b="1" dirty="0" smtClean="0">
                <a:solidFill>
                  <a:schemeClr val="tx1"/>
                </a:solidFill>
                <a:latin typeface="標楷體"/>
                <a:ea typeface="標楷體"/>
              </a:rPr>
              <a:t>。其後</a:t>
            </a:r>
            <a:r>
              <a:rPr lang="zh-TW" altLang="en-US" sz="8600" b="1" dirty="0">
                <a:solidFill>
                  <a:schemeClr val="tx1"/>
                </a:solidFill>
                <a:latin typeface="標楷體"/>
                <a:ea typeface="標楷體"/>
              </a:rPr>
              <a:t>的電腦輔助教學也是行為取向。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20</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83902050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32500" lnSpcReduction="20000"/>
          </a:bodyPr>
          <a:lstStyle/>
          <a:p>
            <a:pPr algn="l">
              <a:lnSpc>
                <a:spcPts val="3000"/>
              </a:lnSpc>
            </a:pPr>
            <a:r>
              <a:rPr lang="zh-TW" altLang="en-US" sz="8600" b="1" dirty="0" smtClean="0">
                <a:solidFill>
                  <a:schemeClr val="tx1"/>
                </a:solidFill>
                <a:latin typeface="標楷體"/>
                <a:ea typeface="標楷體"/>
              </a:rPr>
              <a:t>    史</a:t>
            </a:r>
            <a:r>
              <a:rPr lang="zh-TW" altLang="en-US" sz="8600" b="1" dirty="0">
                <a:solidFill>
                  <a:schemeClr val="tx1"/>
                </a:solidFill>
                <a:latin typeface="標楷體"/>
                <a:ea typeface="標楷體"/>
              </a:rPr>
              <a:t>金納的主張</a:t>
            </a:r>
            <a:r>
              <a:rPr lang="zh-TW" altLang="en-US" sz="8600" b="1" dirty="0" smtClean="0">
                <a:solidFill>
                  <a:schemeClr val="tx1"/>
                </a:solidFill>
                <a:latin typeface="標楷體"/>
                <a:ea typeface="標楷體"/>
              </a:rPr>
              <a:t>於</a:t>
            </a:r>
            <a:r>
              <a:rPr lang="en-US" altLang="zh-TW" sz="8600" b="1" dirty="0" smtClean="0">
                <a:solidFill>
                  <a:schemeClr val="tx1"/>
                </a:solidFill>
                <a:latin typeface="標楷體"/>
                <a:ea typeface="標楷體"/>
              </a:rPr>
              <a:t>40</a:t>
            </a:r>
            <a:r>
              <a:rPr lang="zh-TW" altLang="en-US" sz="8600" b="1" dirty="0" smtClean="0">
                <a:solidFill>
                  <a:schemeClr val="tx1"/>
                </a:solidFill>
                <a:latin typeface="標楷體"/>
                <a:ea typeface="標楷體"/>
              </a:rPr>
              <a:t>、</a:t>
            </a:r>
            <a:r>
              <a:rPr lang="en-US" altLang="zh-TW" sz="8600" b="1" dirty="0" smtClean="0">
                <a:solidFill>
                  <a:schemeClr val="tx1"/>
                </a:solidFill>
                <a:latin typeface="標楷體"/>
                <a:ea typeface="標楷體"/>
              </a:rPr>
              <a:t>50</a:t>
            </a:r>
            <a:r>
              <a:rPr lang="zh-TW" altLang="en-US" sz="8600" b="1" dirty="0" smtClean="0">
                <a:solidFill>
                  <a:schemeClr val="tx1"/>
                </a:solidFill>
                <a:latin typeface="標楷體"/>
                <a:ea typeface="標楷體"/>
              </a:rPr>
              <a:t>年代</a:t>
            </a:r>
            <a:r>
              <a:rPr lang="zh-TW" altLang="en-US" sz="8600" b="1" dirty="0">
                <a:solidFill>
                  <a:schemeClr val="tx1"/>
                </a:solidFill>
                <a:latin typeface="標楷體"/>
                <a:ea typeface="標楷體"/>
              </a:rPr>
              <a:t>達高峰，但</a:t>
            </a:r>
            <a:r>
              <a:rPr lang="zh-TW" altLang="en-US" sz="8600" b="1" dirty="0" smtClean="0">
                <a:solidFill>
                  <a:schemeClr val="tx1"/>
                </a:solidFill>
                <a:latin typeface="標楷體"/>
                <a:ea typeface="標楷體"/>
              </a:rPr>
              <a:t>至</a:t>
            </a:r>
            <a:r>
              <a:rPr lang="en-US" altLang="zh-TW" sz="8600" b="1" dirty="0" smtClean="0">
                <a:solidFill>
                  <a:schemeClr val="tx1"/>
                </a:solidFill>
                <a:latin typeface="標楷體"/>
                <a:ea typeface="標楷體"/>
              </a:rPr>
              <a:t>70</a:t>
            </a:r>
            <a:r>
              <a:rPr lang="zh-TW" altLang="en-US" sz="8600" b="1" dirty="0" smtClean="0">
                <a:solidFill>
                  <a:schemeClr val="tx1"/>
                </a:solidFill>
                <a:latin typeface="標楷體"/>
                <a:ea typeface="標楷體"/>
              </a:rPr>
              <a:t>年代</a:t>
            </a:r>
            <a:r>
              <a:rPr lang="zh-TW" altLang="en-US" sz="8600" b="1" dirty="0">
                <a:solidFill>
                  <a:schemeClr val="tx1"/>
                </a:solidFill>
                <a:latin typeface="標楷體"/>
                <a:ea typeface="標楷體"/>
              </a:rPr>
              <a:t>為認知取向所取代。然行為取向對教學設計的影響，如</a:t>
            </a:r>
            <a:r>
              <a:rPr lang="zh-TW" altLang="en-US" sz="8600" b="1" dirty="0">
                <a:solidFill>
                  <a:srgbClr val="FF0000"/>
                </a:solidFill>
                <a:latin typeface="標楷體"/>
                <a:ea typeface="標楷體"/>
              </a:rPr>
              <a:t>起點行為、行為目標</a:t>
            </a:r>
            <a:r>
              <a:rPr lang="zh-TW" altLang="en-US" sz="8600" b="1" dirty="0" smtClean="0">
                <a:solidFill>
                  <a:srgbClr val="FF0000"/>
                </a:solidFill>
                <a:latin typeface="標楷體"/>
                <a:ea typeface="標楷體"/>
              </a:rPr>
              <a:t>的撰寫</a:t>
            </a:r>
            <a:r>
              <a:rPr lang="zh-TW" altLang="en-US" sz="8600" b="1" dirty="0">
                <a:solidFill>
                  <a:srgbClr val="FF0000"/>
                </a:solidFill>
                <a:latin typeface="標楷體"/>
                <a:ea typeface="標楷體"/>
              </a:rPr>
              <a:t>、表現評估的發展</a:t>
            </a:r>
            <a:r>
              <a:rPr lang="zh-TW" altLang="en-US" sz="8600" b="1" dirty="0">
                <a:solidFill>
                  <a:schemeClr val="tx1"/>
                </a:solidFill>
                <a:latin typeface="標楷體"/>
                <a:ea typeface="標楷體"/>
              </a:rPr>
              <a:t>，及對教學歷程的量化評量迄今仍然存在。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21</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7688596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二</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認知</a:t>
            </a:r>
            <a:r>
              <a:rPr lang="zh-TW" altLang="en-US" sz="8600" b="1" dirty="0">
                <a:solidFill>
                  <a:srgbClr val="FF0000"/>
                </a:solidFill>
                <a:latin typeface="標楷體"/>
                <a:ea typeface="標楷體"/>
              </a:rPr>
              <a:t>論取向（ </a:t>
            </a:r>
            <a:r>
              <a:rPr lang="en-US" altLang="zh-TW" sz="8600" b="1" dirty="0">
                <a:solidFill>
                  <a:srgbClr val="FF0000"/>
                </a:solidFill>
                <a:latin typeface="標楷體"/>
                <a:ea typeface="標楷體"/>
              </a:rPr>
              <a:t>Cognitive approach </a:t>
            </a:r>
            <a:r>
              <a:rPr lang="zh-TW" altLang="en-US" sz="8600" b="1" dirty="0">
                <a:solidFill>
                  <a:srgbClr val="FF0000"/>
                </a:solidFill>
                <a:latin typeface="標楷體"/>
                <a:ea typeface="標楷體"/>
              </a:rPr>
              <a:t>）</a:t>
            </a:r>
            <a:endParaRPr lang="en-US" altLang="zh-TW" sz="8600" b="1" dirty="0" smtClean="0">
              <a:solidFill>
                <a:srgbClr val="FF0000"/>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主要</a:t>
            </a:r>
            <a:r>
              <a:rPr lang="zh-TW" altLang="en-US" sz="8600" b="1" dirty="0">
                <a:solidFill>
                  <a:schemeClr val="tx1"/>
                </a:solidFill>
                <a:latin typeface="標楷體"/>
                <a:ea typeface="標楷體"/>
              </a:rPr>
              <a:t>在探討教學刺激與學習者反應的內在認知結構，認知</a:t>
            </a:r>
            <a:r>
              <a:rPr lang="zh-TW" altLang="en-US" sz="8600" b="1" dirty="0" smtClean="0">
                <a:solidFill>
                  <a:schemeClr val="tx1"/>
                </a:solidFill>
                <a:latin typeface="標楷體"/>
                <a:ea typeface="標楷體"/>
              </a:rPr>
              <a:t>表現與</a:t>
            </a:r>
            <a:r>
              <a:rPr lang="zh-TW" altLang="en-US" sz="8600" b="1" dirty="0">
                <a:solidFill>
                  <a:schemeClr val="tx1"/>
                </a:solidFill>
                <a:latin typeface="標楷體"/>
                <a:ea typeface="標楷體"/>
              </a:rPr>
              <a:t>形成的過程</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認知</a:t>
            </a:r>
            <a:r>
              <a:rPr lang="zh-TW" altLang="en-US" sz="8600" b="1" dirty="0" smtClean="0">
                <a:solidFill>
                  <a:schemeClr val="tx1"/>
                </a:solidFill>
                <a:latin typeface="標楷體"/>
                <a:ea typeface="標楷體"/>
              </a:rPr>
              <a:t>是</a:t>
            </a:r>
            <a:r>
              <a:rPr lang="zh-TW" altLang="en-US" sz="8600" b="1" dirty="0">
                <a:solidFill>
                  <a:schemeClr val="tx1"/>
                </a:solidFill>
                <a:latin typeface="標楷體"/>
                <a:ea typeface="標楷體"/>
              </a:rPr>
              <a:t>個體知覺、理解、思考、記憶、注意的內在歷程；</a:t>
            </a:r>
            <a:r>
              <a:rPr lang="zh-TW" altLang="en-US" sz="8600" b="1" dirty="0" smtClean="0">
                <a:solidFill>
                  <a:schemeClr val="tx1"/>
                </a:solidFill>
                <a:latin typeface="標楷體"/>
                <a:ea typeface="標楷體"/>
              </a:rPr>
              <a:t>另一強調</a:t>
            </a:r>
            <a:r>
              <a:rPr lang="zh-TW" altLang="en-US" sz="8600" b="1" dirty="0">
                <a:solidFill>
                  <a:schemeClr val="tx1"/>
                </a:solidFill>
                <a:latin typeface="標楷體"/>
                <a:ea typeface="標楷體"/>
              </a:rPr>
              <a:t>無法直接觀察到的內在</a:t>
            </a:r>
            <a:r>
              <a:rPr lang="zh-TW" altLang="en-US" sz="8600" b="1" dirty="0" smtClean="0">
                <a:solidFill>
                  <a:schemeClr val="tx1"/>
                </a:solidFill>
                <a:latin typeface="標楷體"/>
                <a:ea typeface="標楷體"/>
              </a:rPr>
              <a:t>歷程。</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認知</a:t>
            </a:r>
            <a:r>
              <a:rPr lang="zh-TW" altLang="en-US" sz="8600" b="1" dirty="0">
                <a:solidFill>
                  <a:srgbClr val="FF0000"/>
                </a:solidFill>
                <a:latin typeface="標楷體"/>
                <a:ea typeface="標楷體"/>
              </a:rPr>
              <a:t>觀點對教學設計的</a:t>
            </a:r>
            <a:r>
              <a:rPr lang="zh-TW" altLang="en-US" sz="8600" b="1" dirty="0" smtClean="0">
                <a:solidFill>
                  <a:srgbClr val="FF0000"/>
                </a:solidFill>
                <a:latin typeface="標楷體"/>
                <a:ea typeface="標楷體"/>
              </a:rPr>
              <a:t>貢獻：</a:t>
            </a:r>
            <a:r>
              <a:rPr lang="zh-TW" altLang="en-US" sz="8600" b="1" dirty="0">
                <a:solidFill>
                  <a:schemeClr val="tx1"/>
                </a:solidFill>
                <a:latin typeface="標楷體"/>
                <a:ea typeface="標楷體"/>
              </a:rPr>
              <a:t>一是提出學習與記億的訊息處理理論；二是提出教學策略；</a:t>
            </a:r>
            <a:r>
              <a:rPr lang="zh-TW" altLang="en-US" sz="8600" b="1" dirty="0" smtClean="0">
                <a:solidFill>
                  <a:schemeClr val="tx1"/>
                </a:solidFill>
                <a:latin typeface="標楷體"/>
                <a:ea typeface="標楷體"/>
              </a:rPr>
              <a:t>三是</a:t>
            </a:r>
            <a:r>
              <a:rPr lang="zh-TW" altLang="en-US" sz="8600" b="1" dirty="0">
                <a:solidFill>
                  <a:schemeClr val="tx1"/>
                </a:solidFill>
                <a:latin typeface="標楷體"/>
                <a:ea typeface="標楷體"/>
              </a:rPr>
              <a:t>研究焦點的轉移</a:t>
            </a:r>
            <a:r>
              <a:rPr lang="zh-TW" altLang="en-US" sz="8600" b="1" dirty="0" smtClean="0">
                <a:solidFill>
                  <a:schemeClr val="tx1"/>
                </a:solidFill>
                <a:latin typeface="標楷體"/>
                <a:ea typeface="標楷體"/>
              </a:rPr>
              <a:t>。</a:t>
            </a:r>
            <a:r>
              <a:rPr lang="en-US" altLang="zh-TW" sz="8600" b="1" dirty="0" smtClean="0">
                <a:solidFill>
                  <a:schemeClr val="tx1"/>
                </a:solidFill>
                <a:latin typeface="標楷體"/>
                <a:ea typeface="標楷體"/>
              </a:rPr>
              <a:t>18</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54082421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訊息</a:t>
            </a:r>
            <a:r>
              <a:rPr lang="zh-TW" altLang="en-US" sz="8600" b="1" dirty="0">
                <a:solidFill>
                  <a:srgbClr val="FF0000"/>
                </a:solidFill>
                <a:latin typeface="標楷體"/>
                <a:ea typeface="標楷體"/>
              </a:rPr>
              <a:t>處理論</a:t>
            </a:r>
            <a:r>
              <a:rPr lang="zh-TW" altLang="en-US" sz="8600" b="1" dirty="0" smtClean="0">
                <a:solidFill>
                  <a:srgbClr val="FF0000"/>
                </a:solidFill>
                <a:latin typeface="標楷體"/>
                <a:ea typeface="標楷體"/>
              </a:rPr>
              <a:t>界定</a:t>
            </a:r>
            <a:r>
              <a:rPr lang="zh-TW" altLang="en-US" sz="8600" b="1" dirty="0" smtClean="0">
                <a:solidFill>
                  <a:srgbClr val="FF0000"/>
                </a:solidFill>
                <a:latin typeface="新細明體"/>
                <a:ea typeface="新細明體"/>
              </a:rPr>
              <a:t>：</a:t>
            </a:r>
            <a:r>
              <a:rPr lang="zh-TW" altLang="en-US" sz="8600" b="1" dirty="0" smtClean="0">
                <a:solidFill>
                  <a:schemeClr val="tx1"/>
                </a:solidFill>
                <a:latin typeface="標楷體"/>
                <a:ea typeface="標楷體"/>
              </a:rPr>
              <a:t>學習</a:t>
            </a:r>
            <a:r>
              <a:rPr lang="zh-TW" altLang="en-US" sz="8600" b="1" dirty="0">
                <a:solidFill>
                  <a:schemeClr val="tx1"/>
                </a:solidFill>
                <a:latin typeface="標楷體"/>
                <a:ea typeface="標楷體"/>
              </a:rPr>
              <a:t>是透過學習者腦內結構，產生一系列訊息的轉換（或處理）。以認知歷程、學習訊息的</a:t>
            </a:r>
            <a:r>
              <a:rPr lang="zh-TW" altLang="en-US" sz="8600" b="1" dirty="0" smtClean="0">
                <a:solidFill>
                  <a:schemeClr val="tx1"/>
                </a:solidFill>
                <a:latin typeface="標楷體"/>
                <a:ea typeface="標楷體"/>
              </a:rPr>
              <a:t>輸入</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輸出</a:t>
            </a:r>
            <a:r>
              <a:rPr lang="zh-TW" altLang="en-US" sz="8600" b="1" dirty="0">
                <a:solidFill>
                  <a:schemeClr val="tx1"/>
                </a:solidFill>
                <a:latin typeface="標楷體"/>
                <a:ea typeface="標楷體"/>
              </a:rPr>
              <a:t>，取代行為論的</a:t>
            </a:r>
            <a:r>
              <a:rPr lang="zh-TW" altLang="en-US" sz="8600" b="1" dirty="0" smtClean="0">
                <a:solidFill>
                  <a:schemeClr val="tx1"/>
                </a:solidFill>
                <a:latin typeface="標楷體"/>
                <a:ea typeface="標楷體"/>
              </a:rPr>
              <a:t>刺激</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反應。</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zh-TW" altLang="en-US" sz="8600" b="1" dirty="0" smtClean="0">
                <a:solidFill>
                  <a:srgbClr val="FF0000"/>
                </a:solidFill>
                <a:latin typeface="標楷體"/>
                <a:ea typeface="標楷體"/>
              </a:rPr>
              <a:t>訊息</a:t>
            </a:r>
            <a:r>
              <a:rPr lang="zh-TW" altLang="en-US" sz="8600" b="1" dirty="0">
                <a:solidFill>
                  <a:srgbClr val="FF0000"/>
                </a:solidFill>
                <a:latin typeface="標楷體"/>
                <a:ea typeface="標楷體"/>
              </a:rPr>
              <a:t>處理的過程</a:t>
            </a:r>
            <a:r>
              <a:rPr lang="zh-TW" altLang="en-US" sz="8600" b="1" dirty="0">
                <a:solidFill>
                  <a:schemeClr val="tx1"/>
                </a:solidFill>
                <a:latin typeface="標楷體"/>
                <a:ea typeface="標楷體"/>
              </a:rPr>
              <a:t>是指我們透過</a:t>
            </a:r>
            <a:r>
              <a:rPr lang="zh-TW" altLang="en-US" sz="8600" b="1" dirty="0" smtClean="0">
                <a:solidFill>
                  <a:schemeClr val="tx1"/>
                </a:solidFill>
                <a:latin typeface="標楷體"/>
                <a:ea typeface="標楷體"/>
              </a:rPr>
              <a:t>感覺器官選擇</a:t>
            </a:r>
            <a:r>
              <a:rPr lang="zh-TW" altLang="en-US" sz="8600" b="1" dirty="0">
                <a:solidFill>
                  <a:schemeClr val="tx1"/>
                </a:solidFill>
                <a:latin typeface="標楷體"/>
                <a:ea typeface="標楷體"/>
              </a:rPr>
              <a:t>接收少數引起我們注意的訊息，選擇的訊息暫時放在短期記憶內。短期記憶因容量有限，故訊息在此只能短暫停留，必須</a:t>
            </a:r>
            <a:r>
              <a:rPr lang="zh-TW" altLang="en-US" sz="8600" b="1" dirty="0" smtClean="0">
                <a:solidFill>
                  <a:schemeClr val="tx1"/>
                </a:solidFill>
                <a:latin typeface="標楷體"/>
                <a:ea typeface="標楷體"/>
              </a:rPr>
              <a:t>要移</a:t>
            </a:r>
            <a:r>
              <a:rPr lang="zh-TW" altLang="en-US" sz="8600" b="1" dirty="0">
                <a:solidFill>
                  <a:schemeClr val="tx1"/>
                </a:solidFill>
                <a:latin typeface="標楷體"/>
                <a:ea typeface="標楷體"/>
              </a:rPr>
              <a:t>至長期記憶</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19</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36028709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3825"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    認知</a:t>
            </a:r>
            <a:r>
              <a:rPr lang="zh-TW" altLang="en-US" sz="8600" b="1" dirty="0">
                <a:solidFill>
                  <a:srgbClr val="FF0000"/>
                </a:solidFill>
                <a:latin typeface="標楷體"/>
                <a:ea typeface="標楷體"/>
              </a:rPr>
              <a:t>取向的學習</a:t>
            </a:r>
            <a:r>
              <a:rPr lang="zh-TW" altLang="en-US" sz="8600" b="1" dirty="0" smtClean="0">
                <a:solidFill>
                  <a:srgbClr val="FF0000"/>
                </a:solidFill>
                <a:latin typeface="標楷體"/>
                <a:ea typeface="標楷體"/>
              </a:rPr>
              <a:t>理論在</a:t>
            </a:r>
            <a:r>
              <a:rPr lang="zh-TW" altLang="en-US" sz="8600" b="1" dirty="0">
                <a:solidFill>
                  <a:srgbClr val="FF0000"/>
                </a:solidFill>
                <a:latin typeface="標楷體"/>
                <a:ea typeface="標楷體"/>
              </a:rPr>
              <a:t>教學策略的</a:t>
            </a:r>
            <a:r>
              <a:rPr lang="zh-TW" altLang="en-US" sz="8600" b="1" dirty="0" smtClean="0">
                <a:solidFill>
                  <a:srgbClr val="FF0000"/>
                </a:solidFill>
                <a:latin typeface="標楷體"/>
                <a:ea typeface="標楷體"/>
              </a:rPr>
              <a:t>應用</a:t>
            </a:r>
            <a:endParaRPr lang="en-US" altLang="zh-TW" sz="8600" b="1" dirty="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認知</a:t>
            </a:r>
            <a:r>
              <a:rPr lang="zh-TW" altLang="en-US" sz="8600" b="1" dirty="0">
                <a:solidFill>
                  <a:schemeClr val="tx1"/>
                </a:solidFill>
                <a:latin typeface="標楷體"/>
                <a:ea typeface="標楷體"/>
              </a:rPr>
              <a:t>取向視教學為問題解決的歷程，而應用策略就是達成目的的手段與方法，所以教學策略就是教師決定哪些策略對學習內容及學習者最適用</a:t>
            </a:r>
            <a:r>
              <a:rPr lang="zh-TW" altLang="en-US" sz="8600" b="1" dirty="0" smtClean="0">
                <a:solidFill>
                  <a:schemeClr val="tx1"/>
                </a:solidFill>
                <a:latin typeface="標楷體"/>
                <a:ea typeface="標楷體"/>
              </a:rPr>
              <a:t>。</a:t>
            </a:r>
            <a:endParaRPr lang="en-US" altLang="zh-TW" sz="8600" b="1" dirty="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認知</a:t>
            </a:r>
            <a:r>
              <a:rPr lang="zh-TW" altLang="en-US" sz="8600" b="1" dirty="0">
                <a:solidFill>
                  <a:schemeClr val="tx1"/>
                </a:solidFill>
                <a:latin typeface="標楷體"/>
                <a:ea typeface="標楷體"/>
              </a:rPr>
              <a:t>觀點</a:t>
            </a:r>
            <a:r>
              <a:rPr lang="zh-TW" altLang="en-US" sz="8600" b="1" dirty="0">
                <a:solidFill>
                  <a:srgbClr val="FF0000"/>
                </a:solidFill>
                <a:latin typeface="標楷體"/>
                <a:ea typeface="標楷體"/>
              </a:rPr>
              <a:t>著重學習者的個別差異</a:t>
            </a:r>
            <a:r>
              <a:rPr lang="zh-TW" altLang="en-US" sz="8600" b="1" dirty="0">
                <a:solidFill>
                  <a:schemeClr val="tx1"/>
                </a:solidFill>
                <a:latin typeface="標楷體"/>
                <a:ea typeface="標楷體"/>
              </a:rPr>
              <a:t>，</a:t>
            </a:r>
            <a:r>
              <a:rPr lang="zh-TW" altLang="en-US" sz="8600" b="1" dirty="0" smtClean="0">
                <a:solidFill>
                  <a:schemeClr val="tx1"/>
                </a:solidFill>
                <a:latin typeface="標楷體"/>
                <a:ea typeface="標楷體"/>
              </a:rPr>
              <a:t>所以教學</a:t>
            </a:r>
            <a:r>
              <a:rPr lang="zh-TW" altLang="en-US" sz="8600" b="1" dirty="0">
                <a:solidFill>
                  <a:schemeClr val="tx1"/>
                </a:solidFill>
                <a:latin typeface="標楷體"/>
                <a:ea typeface="標楷體"/>
              </a:rPr>
              <a:t>策略不是在任何情境脈絡皆適用的「一以貫之」原則，而是因材施教，針對特定對象、領域、目標與情境而設計</a:t>
            </a:r>
            <a:r>
              <a:rPr lang="zh-TW" altLang="en-US" sz="8600" b="1" dirty="0" smtClean="0">
                <a:solidFill>
                  <a:schemeClr val="tx1"/>
                </a:solidFill>
                <a:latin typeface="標楷體"/>
                <a:ea typeface="標楷體"/>
              </a:rPr>
              <a:t>的。          </a:t>
            </a:r>
            <a:r>
              <a:rPr lang="en-US" altLang="zh-TW" sz="8600" b="1" dirty="0" smtClean="0">
                <a:solidFill>
                  <a:schemeClr val="tx1"/>
                </a:solidFill>
                <a:latin typeface="標楷體"/>
                <a:ea typeface="標楷體"/>
              </a:rPr>
              <a:t>20</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807594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62500" lnSpcReduction="20000"/>
          </a:bodyPr>
          <a:lstStyle/>
          <a:p>
            <a:pPr algn="l"/>
            <a:r>
              <a:rPr lang="zh-TW" altLang="en-US" sz="4500" b="1" dirty="0">
                <a:solidFill>
                  <a:srgbClr val="FF0000"/>
                </a:solidFill>
              </a:rPr>
              <a:t>第二</a:t>
            </a:r>
            <a:r>
              <a:rPr lang="zh-TW" altLang="en-US" sz="4500" b="1" dirty="0" smtClean="0">
                <a:solidFill>
                  <a:srgbClr val="FF0000"/>
                </a:solidFill>
              </a:rPr>
              <a:t>節   認識</a:t>
            </a:r>
            <a:r>
              <a:rPr lang="zh-TW" altLang="en-US" sz="4500" b="1" dirty="0">
                <a:solidFill>
                  <a:srgbClr val="FF0000"/>
                </a:solidFill>
              </a:rPr>
              <a:t>教學的地位與</a:t>
            </a:r>
            <a:r>
              <a:rPr lang="zh-TW" altLang="en-US" sz="4500" b="1" dirty="0" smtClean="0">
                <a:solidFill>
                  <a:srgbClr val="FF0000"/>
                </a:solidFill>
              </a:rPr>
              <a:t>重要性</a:t>
            </a:r>
            <a:endParaRPr lang="en-US" altLang="zh-TW" sz="4500" b="1" dirty="0" smtClean="0">
              <a:solidFill>
                <a:srgbClr val="FF0000"/>
              </a:solidFill>
            </a:endParaRPr>
          </a:p>
          <a:p>
            <a:pPr algn="l"/>
            <a:r>
              <a:rPr lang="zh-TW" altLang="en-US" b="1" dirty="0" smtClean="0">
                <a:solidFill>
                  <a:srgbClr val="FF0000"/>
                </a:solidFill>
              </a:rPr>
              <a:t>    </a:t>
            </a:r>
            <a:r>
              <a:rPr lang="zh-TW" altLang="en-US" sz="3800" b="1" dirty="0" smtClean="0">
                <a:solidFill>
                  <a:srgbClr val="FF0000"/>
                </a:solidFill>
              </a:rPr>
              <a:t>壹</a:t>
            </a:r>
            <a:r>
              <a:rPr lang="zh-TW" altLang="en-US" sz="3800" b="1" dirty="0" smtClean="0">
                <a:solidFill>
                  <a:srgbClr val="FF0000"/>
                </a:solidFill>
                <a:latin typeface="新細明體"/>
                <a:ea typeface="新細明體"/>
              </a:rPr>
              <a:t>、</a:t>
            </a:r>
            <a:r>
              <a:rPr lang="zh-TW" altLang="en-US" sz="3800" b="1" dirty="0" smtClean="0">
                <a:solidFill>
                  <a:srgbClr val="FF0000"/>
                </a:solidFill>
              </a:rPr>
              <a:t>教學</a:t>
            </a:r>
            <a:r>
              <a:rPr lang="zh-TW" altLang="en-US" sz="3800" b="1" dirty="0">
                <a:solidFill>
                  <a:srgbClr val="FF0000"/>
                </a:solidFill>
              </a:rPr>
              <a:t>的</a:t>
            </a:r>
            <a:r>
              <a:rPr lang="zh-TW" altLang="en-US" sz="3800" b="1" dirty="0" smtClean="0">
                <a:solidFill>
                  <a:srgbClr val="FF0000"/>
                </a:solidFill>
              </a:rPr>
              <a:t>地位</a:t>
            </a:r>
            <a:endParaRPr lang="en-US" altLang="zh-TW" sz="3800" b="1" dirty="0" smtClean="0">
              <a:solidFill>
                <a:srgbClr val="FF0000"/>
              </a:solidFill>
            </a:endParaRPr>
          </a:p>
          <a:p>
            <a:pPr algn="l"/>
            <a:r>
              <a:rPr lang="zh-TW" altLang="en-US" b="1" dirty="0" smtClean="0">
                <a:solidFill>
                  <a:srgbClr val="FF0000"/>
                </a:solidFill>
              </a:rPr>
              <a:t>課程</a:t>
            </a:r>
            <a:r>
              <a:rPr lang="zh-TW" altLang="en-US" b="1" dirty="0">
                <a:solidFill>
                  <a:srgbClr val="FF0000"/>
                </a:solidFill>
              </a:rPr>
              <a:t>的</a:t>
            </a:r>
            <a:r>
              <a:rPr lang="zh-TW" altLang="en-US" b="1" dirty="0" smtClean="0">
                <a:solidFill>
                  <a:srgbClr val="FF0000"/>
                </a:solidFill>
              </a:rPr>
              <a:t>定義</a:t>
            </a:r>
            <a:r>
              <a:rPr lang="zh-TW" altLang="en-US" b="1" dirty="0" smtClean="0">
                <a:solidFill>
                  <a:srgbClr val="FF0000"/>
                </a:solidFill>
                <a:latin typeface="新細明體"/>
                <a:ea typeface="新細明體"/>
              </a:rPr>
              <a:t>：</a:t>
            </a:r>
            <a:endParaRPr lang="en-US" altLang="zh-TW" b="1" dirty="0" smtClean="0">
              <a:solidFill>
                <a:srgbClr val="FF0000"/>
              </a:solidFill>
              <a:latin typeface="新細明體"/>
              <a:ea typeface="新細明體"/>
            </a:endParaRPr>
          </a:p>
          <a:p>
            <a:pPr algn="l"/>
            <a:r>
              <a:rPr lang="zh-TW" altLang="en-US" b="1" dirty="0">
                <a:solidFill>
                  <a:srgbClr val="FF0000"/>
                </a:solidFill>
                <a:latin typeface="新細明體"/>
              </a:rPr>
              <a:t>＊</a:t>
            </a:r>
            <a:r>
              <a:rPr lang="zh-TW" altLang="en-US" b="1" dirty="0" smtClean="0">
                <a:solidFill>
                  <a:schemeClr val="tx1"/>
                </a:solidFill>
              </a:rPr>
              <a:t>可視為</a:t>
            </a:r>
            <a:r>
              <a:rPr lang="zh-TW" altLang="en-US" b="1" dirty="0">
                <a:solidFill>
                  <a:schemeClr val="tx1"/>
                </a:solidFill>
              </a:rPr>
              <a:t>教學科目的總合或單一的教學科目，以及科目相關的教材</a:t>
            </a:r>
            <a:r>
              <a:rPr lang="zh-TW" altLang="en-US" b="1" dirty="0" smtClean="0">
                <a:solidFill>
                  <a:schemeClr val="tx1"/>
                </a:solidFill>
              </a:rPr>
              <a:t>。</a:t>
            </a:r>
            <a:endParaRPr lang="en-US" altLang="zh-TW" b="1" dirty="0" smtClean="0">
              <a:solidFill>
                <a:schemeClr val="tx1"/>
              </a:solidFill>
            </a:endParaRPr>
          </a:p>
          <a:p>
            <a:pPr algn="l"/>
            <a:r>
              <a:rPr lang="zh-TW" altLang="en-US" b="1" dirty="0">
                <a:solidFill>
                  <a:srgbClr val="FF0000"/>
                </a:solidFill>
                <a:latin typeface="新細明體"/>
              </a:rPr>
              <a:t>＊</a:t>
            </a:r>
            <a:r>
              <a:rPr lang="zh-TW" altLang="en-US" b="1" dirty="0" smtClean="0">
                <a:solidFill>
                  <a:schemeClr val="tx1"/>
                </a:solidFill>
              </a:rPr>
              <a:t>課程可視為</a:t>
            </a:r>
            <a:r>
              <a:rPr lang="zh-TW" altLang="en-US" b="1" dirty="0">
                <a:solidFill>
                  <a:schemeClr val="tx1"/>
                </a:solidFill>
              </a:rPr>
              <a:t>一系列教育目標或教學目標的組合，目標可以區分出層級，稱為目標階層</a:t>
            </a:r>
            <a:r>
              <a:rPr lang="zh-TW" altLang="en-US" b="1" dirty="0" smtClean="0">
                <a:solidFill>
                  <a:schemeClr val="tx1"/>
                </a:solidFill>
              </a:rPr>
              <a:t>。</a:t>
            </a:r>
            <a:endParaRPr lang="en-US" altLang="zh-TW" b="1" dirty="0" smtClean="0">
              <a:solidFill>
                <a:schemeClr val="tx1"/>
              </a:solidFill>
            </a:endParaRPr>
          </a:p>
          <a:p>
            <a:pPr algn="l"/>
            <a:r>
              <a:rPr lang="zh-TW" altLang="en-US" b="1" dirty="0">
                <a:solidFill>
                  <a:srgbClr val="FF0000"/>
                </a:solidFill>
                <a:latin typeface="新細明體"/>
              </a:rPr>
              <a:t>＊</a:t>
            </a:r>
            <a:r>
              <a:rPr lang="zh-TW" altLang="en-US" b="1" dirty="0" smtClean="0">
                <a:solidFill>
                  <a:schemeClr val="tx1"/>
                </a:solidFill>
              </a:rPr>
              <a:t>課程</a:t>
            </a:r>
            <a:r>
              <a:rPr lang="zh-TW" altLang="en-US" b="1" dirty="0">
                <a:solidFill>
                  <a:schemeClr val="tx1"/>
                </a:solidFill>
              </a:rPr>
              <a:t>還可以視為為學習者所規劃的教育計畫或教學計晝，於其中規範畢業要求、學習進程和各種服務</a:t>
            </a:r>
            <a:r>
              <a:rPr lang="zh-TW" altLang="en-US" b="1" dirty="0" smtClean="0">
                <a:solidFill>
                  <a:schemeClr val="tx1"/>
                </a:solidFill>
              </a:rPr>
              <a:t>。</a:t>
            </a:r>
            <a:endParaRPr lang="en-US" altLang="zh-TW" b="1" dirty="0">
              <a:solidFill>
                <a:schemeClr val="tx1"/>
              </a:solidFill>
            </a:endParaRPr>
          </a:p>
          <a:p>
            <a:pPr algn="l"/>
            <a:r>
              <a:rPr lang="zh-TW" altLang="en-US" b="1" dirty="0">
                <a:solidFill>
                  <a:srgbClr val="FF0000"/>
                </a:solidFill>
                <a:latin typeface="新細明體"/>
              </a:rPr>
              <a:t>＊</a:t>
            </a:r>
            <a:r>
              <a:rPr lang="zh-TW" altLang="en-US" b="1" dirty="0" smtClean="0">
                <a:solidFill>
                  <a:schemeClr val="tx1"/>
                </a:solidFill>
              </a:rPr>
              <a:t>課程</a:t>
            </a:r>
            <a:r>
              <a:rPr lang="zh-TW" altLang="en-US" b="1" dirty="0">
                <a:solidFill>
                  <a:schemeClr val="tx1"/>
                </a:solidFill>
              </a:rPr>
              <a:t>可視為學校指導下的學習經驗，</a:t>
            </a:r>
            <a:r>
              <a:rPr lang="zh-TW" altLang="en-US" b="1" dirty="0" smtClean="0">
                <a:solidFill>
                  <a:schemeClr val="tx1"/>
                </a:solidFill>
              </a:rPr>
              <a:t>也</a:t>
            </a:r>
            <a:r>
              <a:rPr lang="zh-TW" altLang="en-US" b="1" dirty="0">
                <a:solidFill>
                  <a:schemeClr val="tx1"/>
                </a:solidFill>
              </a:rPr>
              <a:t>可</a:t>
            </a:r>
            <a:r>
              <a:rPr lang="zh-TW" altLang="en-US" b="1" dirty="0" smtClean="0">
                <a:solidFill>
                  <a:schemeClr val="tx1"/>
                </a:solidFill>
              </a:rPr>
              <a:t>擴大到指</a:t>
            </a:r>
            <a:r>
              <a:rPr lang="zh-TW" altLang="en-US" b="1" dirty="0">
                <a:solidFill>
                  <a:schemeClr val="tx1"/>
                </a:solidFill>
              </a:rPr>
              <a:t>學生在校的一切學習經驗</a:t>
            </a:r>
            <a:r>
              <a:rPr lang="zh-TW" altLang="en-US" b="1" dirty="0" smtClean="0">
                <a:solidFill>
                  <a:schemeClr val="tx1"/>
                </a:solidFill>
              </a:rPr>
              <a:t>。</a:t>
            </a:r>
            <a:endParaRPr lang="en-US" altLang="zh-TW" b="1" dirty="0" smtClean="0">
              <a:solidFill>
                <a:schemeClr val="tx1"/>
              </a:solidFill>
            </a:endParaRPr>
          </a:p>
          <a:p>
            <a:pPr algn="l"/>
            <a:r>
              <a:rPr lang="zh-TW" altLang="en-US" b="1" dirty="0" smtClean="0"/>
              <a:t>                                                                                                                         </a:t>
            </a:r>
            <a:r>
              <a:rPr lang="en-US" altLang="zh-TW" b="1" dirty="0" smtClean="0"/>
              <a:t>11</a:t>
            </a:r>
            <a:endParaRPr lang="zh-TW" altLang="en-US" b="1" dirty="0"/>
          </a:p>
        </p:txBody>
      </p:sp>
    </p:spTree>
    <p:extLst>
      <p:ext uri="{BB962C8B-B14F-4D97-AF65-F5344CB8AC3E}">
        <p14:creationId xmlns:p14="http://schemas.microsoft.com/office/powerpoint/2010/main" val="353697320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3825"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chemeClr val="tx1"/>
                </a:solidFill>
                <a:latin typeface="標楷體"/>
                <a:ea typeface="標楷體"/>
              </a:rPr>
              <a:t>    教學</a:t>
            </a:r>
            <a:r>
              <a:rPr lang="zh-TW" altLang="en-US" sz="8600" b="1" dirty="0">
                <a:solidFill>
                  <a:schemeClr val="tx1"/>
                </a:solidFill>
                <a:latin typeface="標楷體"/>
                <a:ea typeface="標楷體"/>
              </a:rPr>
              <a:t>設計在應用教學策略時</a:t>
            </a:r>
            <a:r>
              <a:rPr lang="zh-TW" altLang="en-US" sz="8600" b="1" dirty="0" smtClean="0">
                <a:solidFill>
                  <a:schemeClr val="tx1"/>
                </a:solidFill>
                <a:latin typeface="標楷體"/>
                <a:ea typeface="標楷體"/>
              </a:rPr>
              <a:t>，可</a:t>
            </a:r>
            <a:r>
              <a:rPr lang="zh-TW" altLang="en-US" sz="8600" b="1" dirty="0">
                <a:solidFill>
                  <a:schemeClr val="tx1"/>
                </a:solidFill>
                <a:latin typeface="標楷體"/>
                <a:ea typeface="標楷體"/>
              </a:rPr>
              <a:t>分為三項：</a:t>
            </a:r>
            <a:r>
              <a:rPr lang="zh-TW" altLang="en-US" sz="8600" b="1" dirty="0">
                <a:solidFill>
                  <a:srgbClr val="FF0000"/>
                </a:solidFill>
                <a:latin typeface="標楷體"/>
                <a:ea typeface="標楷體"/>
              </a:rPr>
              <a:t>組織策略</a:t>
            </a:r>
            <a:r>
              <a:rPr lang="zh-TW" altLang="en-US" sz="8600" b="1" dirty="0">
                <a:solidFill>
                  <a:schemeClr val="tx1"/>
                </a:solidFill>
                <a:latin typeface="標楷體"/>
                <a:ea typeface="標楷體"/>
              </a:rPr>
              <a:t>，如將教材內容分類，以章節、綱要、圖表方式呈現以利理解。其次為</a:t>
            </a:r>
            <a:r>
              <a:rPr lang="zh-TW" altLang="en-US" sz="8600" b="1" dirty="0">
                <a:solidFill>
                  <a:srgbClr val="FF0000"/>
                </a:solidFill>
                <a:latin typeface="標楷體"/>
                <a:ea typeface="標楷體"/>
              </a:rPr>
              <a:t>學習監控策略</a:t>
            </a:r>
            <a:r>
              <a:rPr lang="zh-TW" altLang="en-US" sz="8600" b="1" dirty="0">
                <a:solidFill>
                  <a:schemeClr val="tx1"/>
                </a:solidFill>
                <a:latin typeface="標楷體"/>
                <a:ea typeface="標楷體"/>
              </a:rPr>
              <a:t>，如自我檢視學習歷程。</a:t>
            </a:r>
            <a:r>
              <a:rPr lang="zh-TW" altLang="en-US" sz="8600" b="1" dirty="0" smtClean="0">
                <a:solidFill>
                  <a:schemeClr val="tx1"/>
                </a:solidFill>
                <a:latin typeface="標楷體"/>
                <a:ea typeface="標楷體"/>
              </a:rPr>
              <a:t>第三為</a:t>
            </a:r>
            <a:r>
              <a:rPr lang="zh-TW" altLang="en-US" sz="8600" b="1" dirty="0">
                <a:solidFill>
                  <a:srgbClr val="FF0000"/>
                </a:solidFill>
                <a:latin typeface="標楷體"/>
                <a:ea typeface="標楷體"/>
              </a:rPr>
              <a:t>動機策略</a:t>
            </a:r>
            <a:r>
              <a:rPr lang="zh-TW" altLang="en-US" sz="8600" b="1" dirty="0">
                <a:solidFill>
                  <a:schemeClr val="tx1"/>
                </a:solidFill>
                <a:latin typeface="標楷體"/>
                <a:ea typeface="標楷體"/>
              </a:rPr>
              <a:t>，即學生的學習興趣、態度與注意力</a:t>
            </a:r>
            <a:r>
              <a:rPr lang="zh-TW" altLang="en-US" sz="8600" b="1" dirty="0" smtClean="0">
                <a:solidFill>
                  <a:schemeClr val="tx1"/>
                </a:solidFill>
                <a:latin typeface="標楷體"/>
                <a:ea typeface="標楷體"/>
              </a:rPr>
              <a:t>等。</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認知</a:t>
            </a:r>
            <a:r>
              <a:rPr lang="zh-TW" altLang="en-US" sz="8600" b="1" dirty="0">
                <a:solidFill>
                  <a:schemeClr val="tx1"/>
                </a:solidFill>
                <a:latin typeface="標楷體"/>
                <a:ea typeface="標楷體"/>
              </a:rPr>
              <a:t>論認為回饋不會自動改變學習者的行為，回饋只是提供學習者結果的知識，其影響要視學習者如何詮釋回饋而</a:t>
            </a:r>
            <a:r>
              <a:rPr lang="zh-TW" altLang="en-US" sz="8600" b="1" dirty="0" smtClean="0">
                <a:solidFill>
                  <a:schemeClr val="tx1"/>
                </a:solidFill>
                <a:latin typeface="標楷體"/>
                <a:ea typeface="標楷體"/>
              </a:rPr>
              <a:t>定。                                              </a:t>
            </a:r>
            <a:r>
              <a:rPr lang="en-US" altLang="zh-TW" sz="8600" b="1" dirty="0" smtClean="0">
                <a:solidFill>
                  <a:schemeClr val="tx1"/>
                </a:solidFill>
                <a:latin typeface="標楷體"/>
                <a:ea typeface="標楷體"/>
              </a:rPr>
              <a:t>21</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16329135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3825"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chemeClr val="tx1"/>
                </a:solidFill>
                <a:latin typeface="標楷體"/>
                <a:ea typeface="標楷體"/>
              </a:rPr>
              <a:t>    具體</a:t>
            </a:r>
            <a:r>
              <a:rPr lang="zh-TW" altLang="en-US" sz="8600" b="1" dirty="0">
                <a:solidFill>
                  <a:schemeClr val="tx1"/>
                </a:solidFill>
                <a:latin typeface="標楷體"/>
                <a:ea typeface="標楷體"/>
              </a:rPr>
              <a:t>來說，認知取向的學習理論對教學設計的</a:t>
            </a:r>
            <a:r>
              <a:rPr lang="zh-TW" altLang="en-US" sz="8600" b="1" dirty="0" smtClean="0">
                <a:solidFill>
                  <a:schemeClr val="tx1"/>
                </a:solidFill>
                <a:latin typeface="標楷體"/>
                <a:ea typeface="標楷體"/>
              </a:rPr>
              <a:t>啟示：</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強調</a:t>
            </a:r>
            <a:r>
              <a:rPr lang="zh-TW" altLang="en-US" sz="8600" b="1" dirty="0">
                <a:solidFill>
                  <a:schemeClr val="tx1"/>
                </a:solidFill>
                <a:latin typeface="標楷體"/>
                <a:ea typeface="標楷體"/>
              </a:rPr>
              <a:t>學習者的先備知識、學習脈絡；比較「新手」與「專家」心理歷程的差異，進而提出教學策略；應用多元評量法不限於客觀量化的測驗，如放聲思考（（</a:t>
            </a:r>
            <a:r>
              <a:rPr lang="en-US" altLang="zh-TW" sz="8600" b="1" dirty="0">
                <a:solidFill>
                  <a:schemeClr val="tx1"/>
                </a:solidFill>
                <a:latin typeface="標楷體"/>
                <a:ea typeface="標楷體"/>
              </a:rPr>
              <a:t>think aloud</a:t>
            </a:r>
            <a:r>
              <a:rPr lang="zh-TW" altLang="en-US" sz="8600" b="1" dirty="0">
                <a:solidFill>
                  <a:schemeClr val="tx1"/>
                </a:solidFill>
                <a:latin typeface="標楷體"/>
                <a:ea typeface="標楷體"/>
              </a:rPr>
              <a:t>） 、原案分析（</a:t>
            </a:r>
            <a:r>
              <a:rPr lang="en-US" altLang="zh-TW" sz="8600" b="1" dirty="0">
                <a:solidFill>
                  <a:schemeClr val="tx1"/>
                </a:solidFill>
                <a:latin typeface="標楷體"/>
                <a:ea typeface="標楷體"/>
              </a:rPr>
              <a:t>protocol analysis</a:t>
            </a:r>
            <a:r>
              <a:rPr lang="zh-TW" altLang="en-US" sz="8600" b="1" dirty="0" smtClean="0">
                <a:solidFill>
                  <a:schemeClr val="tx1"/>
                </a:solidFill>
                <a:latin typeface="標楷體"/>
                <a:ea typeface="標楷體"/>
              </a:rPr>
              <a:t>） 、表現</a:t>
            </a:r>
            <a:r>
              <a:rPr lang="zh-TW" altLang="en-US" sz="8600" b="1" dirty="0">
                <a:solidFill>
                  <a:schemeClr val="tx1"/>
                </a:solidFill>
                <a:latin typeface="標楷體"/>
                <a:ea typeface="標楷體"/>
              </a:rPr>
              <a:t>評估、卷例評量（</a:t>
            </a:r>
            <a:r>
              <a:rPr lang="en-US" altLang="zh-TW" sz="8600" b="1" dirty="0" err="1">
                <a:solidFill>
                  <a:schemeClr val="tx1"/>
                </a:solidFill>
                <a:latin typeface="標楷體"/>
                <a:ea typeface="標楷體"/>
              </a:rPr>
              <a:t>portofolio</a:t>
            </a:r>
            <a:r>
              <a:rPr lang="en-US" altLang="zh-TW" sz="8600" b="1" dirty="0">
                <a:solidFill>
                  <a:schemeClr val="tx1"/>
                </a:solidFill>
                <a:latin typeface="標楷體"/>
                <a:ea typeface="標楷體"/>
              </a:rPr>
              <a:t> assessment</a:t>
            </a:r>
            <a:r>
              <a:rPr lang="zh-TW" altLang="en-US" sz="8600" b="1" dirty="0" smtClean="0">
                <a:solidFill>
                  <a:schemeClr val="tx1"/>
                </a:solidFill>
                <a:latin typeface="標楷體"/>
                <a:ea typeface="標楷體"/>
              </a:rPr>
              <a:t>）等</a:t>
            </a:r>
            <a:r>
              <a:rPr lang="zh-TW" altLang="en-US" sz="8600" b="1" dirty="0">
                <a:solidFill>
                  <a:schemeClr val="tx1"/>
                </a:solidFill>
                <a:latin typeface="標楷體"/>
                <a:ea typeface="標楷體"/>
              </a:rPr>
              <a:t>均可使用。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22</a:t>
            </a:r>
          </a:p>
          <a:p>
            <a:pPr algn="l">
              <a:lnSpc>
                <a:spcPts val="3000"/>
              </a:lnSpc>
            </a:pPr>
            <a:r>
              <a:rPr lang="zh-TW" altLang="en-US" sz="2800" b="1" dirty="0">
                <a:solidFill>
                  <a:schemeClr val="tx1"/>
                </a:solidFill>
                <a:latin typeface="標楷體"/>
                <a:ea typeface="標楷體"/>
              </a:rPr>
              <a:t> </a:t>
            </a:r>
            <a:r>
              <a:rPr lang="zh-TW" altLang="en-US" sz="2800" b="1" dirty="0" smtClean="0">
                <a:solidFill>
                  <a:schemeClr val="tx1"/>
                </a:solidFill>
                <a:latin typeface="標楷體"/>
                <a:ea typeface="標楷體"/>
              </a:rPr>
              <a:t>                             </a:t>
            </a:r>
            <a:endParaRPr lang="en-US" altLang="zh-TW" sz="28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11</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95721820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三</a:t>
            </a:r>
            <a:r>
              <a:rPr lang="en-US" altLang="zh-TW" sz="8600" b="1" dirty="0" smtClean="0">
                <a:solidFill>
                  <a:schemeClr val="tx1"/>
                </a:solidFill>
                <a:latin typeface="標楷體"/>
                <a:ea typeface="標楷體"/>
              </a:rPr>
              <a:t>)</a:t>
            </a:r>
            <a:r>
              <a:rPr lang="zh-TW" altLang="en-US" sz="8600" b="1" dirty="0" smtClean="0">
                <a:solidFill>
                  <a:schemeClr val="tx1"/>
                </a:solidFill>
                <a:latin typeface="標楷體"/>
                <a:ea typeface="標楷體"/>
              </a:rPr>
              <a:t>建</a:t>
            </a:r>
            <a:r>
              <a:rPr lang="zh-TW" altLang="en-US" sz="8600" b="1" dirty="0">
                <a:solidFill>
                  <a:schemeClr val="tx1"/>
                </a:solidFill>
                <a:latin typeface="標楷體"/>
                <a:ea typeface="標楷體"/>
              </a:rPr>
              <a:t>構取向（ </a:t>
            </a:r>
            <a:r>
              <a:rPr lang="en-US" altLang="zh-TW" sz="8600" b="1" dirty="0">
                <a:solidFill>
                  <a:schemeClr val="tx1"/>
                </a:solidFill>
                <a:latin typeface="標楷體"/>
                <a:ea typeface="標楷體"/>
              </a:rPr>
              <a:t>Constructive approach</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俄國</a:t>
            </a:r>
            <a:r>
              <a:rPr lang="zh-TW" altLang="en-US" sz="8600" b="1" dirty="0">
                <a:solidFill>
                  <a:schemeClr val="tx1"/>
                </a:solidFill>
                <a:latin typeface="標楷體"/>
                <a:ea typeface="標楷體"/>
              </a:rPr>
              <a:t>心理學家維高斯基（</a:t>
            </a:r>
            <a:r>
              <a:rPr lang="en-US" altLang="zh-TW" sz="8600" b="1" dirty="0" err="1" smtClean="0">
                <a:solidFill>
                  <a:schemeClr val="tx1"/>
                </a:solidFill>
                <a:latin typeface="標楷體"/>
                <a:ea typeface="標楷體"/>
              </a:rPr>
              <a:t>L.S.Vygotsky</a:t>
            </a:r>
            <a:r>
              <a:rPr lang="zh-TW" altLang="en-US" sz="8600" b="1" dirty="0">
                <a:solidFill>
                  <a:schemeClr val="tx1"/>
                </a:solidFill>
                <a:latin typeface="標楷體"/>
                <a:ea typeface="標楷體"/>
              </a:rPr>
              <a:t>）對學習與兒童發展關係的看法</a:t>
            </a:r>
            <a:r>
              <a:rPr lang="zh-TW" altLang="en-US" sz="8600" b="1" dirty="0" smtClean="0">
                <a:solidFill>
                  <a:schemeClr val="tx1"/>
                </a:solidFill>
                <a:latin typeface="標楷體"/>
                <a:ea typeface="標楷體"/>
              </a:rPr>
              <a:t>，提出</a:t>
            </a:r>
            <a:r>
              <a:rPr lang="zh-TW" altLang="en-US" sz="8600" b="1" dirty="0">
                <a:solidFill>
                  <a:schemeClr val="tx1"/>
                </a:solidFill>
                <a:latin typeface="標楷體"/>
                <a:ea typeface="標楷體"/>
              </a:rPr>
              <a:t>近攝發展區（</a:t>
            </a:r>
            <a:r>
              <a:rPr lang="en-US" altLang="zh-TW" sz="8600" b="1" dirty="0">
                <a:solidFill>
                  <a:schemeClr val="tx1"/>
                </a:solidFill>
                <a:latin typeface="標楷體"/>
                <a:ea typeface="標楷體"/>
              </a:rPr>
              <a:t>Zone of Proximal Development</a:t>
            </a:r>
            <a:r>
              <a:rPr lang="zh-TW" altLang="en-US" sz="8600" b="1" dirty="0">
                <a:solidFill>
                  <a:schemeClr val="tx1"/>
                </a:solidFill>
                <a:latin typeface="標楷體"/>
                <a:ea typeface="標楷體"/>
              </a:rPr>
              <a:t>， </a:t>
            </a:r>
            <a:r>
              <a:rPr lang="en-US" altLang="zh-TW" sz="8600" b="1" dirty="0">
                <a:solidFill>
                  <a:schemeClr val="tx1"/>
                </a:solidFill>
                <a:latin typeface="標楷體"/>
                <a:ea typeface="標楷體"/>
              </a:rPr>
              <a:t>ZPD</a:t>
            </a:r>
            <a:r>
              <a:rPr lang="zh-TW" altLang="en-US" sz="8600" b="1" dirty="0">
                <a:solidFill>
                  <a:schemeClr val="tx1"/>
                </a:solidFill>
                <a:latin typeface="標楷體"/>
                <a:ea typeface="標楷體"/>
              </a:rPr>
              <a:t>）的觀點，即</a:t>
            </a:r>
            <a:r>
              <a:rPr lang="zh-TW" altLang="en-US" sz="8600" b="1" dirty="0" smtClean="0">
                <a:solidFill>
                  <a:schemeClr val="tx1"/>
                </a:solidFill>
                <a:latin typeface="標楷體"/>
                <a:ea typeface="標楷體"/>
              </a:rPr>
              <a:t>是</a:t>
            </a:r>
            <a:r>
              <a:rPr lang="zh-TW" altLang="en-US" sz="8600" b="1" dirty="0">
                <a:solidFill>
                  <a:schemeClr val="tx1"/>
                </a:solidFill>
                <a:latin typeface="標楷體"/>
                <a:ea typeface="標楷體"/>
              </a:rPr>
              <a:t>兒童</a:t>
            </a:r>
            <a:r>
              <a:rPr lang="zh-TW" altLang="en-US" sz="8600" b="1" dirty="0" smtClean="0">
                <a:solidFill>
                  <a:schemeClr val="tx1"/>
                </a:solidFill>
                <a:latin typeface="標楷體"/>
                <a:ea typeface="標楷體"/>
              </a:rPr>
              <a:t>獨自</a:t>
            </a:r>
            <a:r>
              <a:rPr lang="zh-TW" altLang="en-US" sz="8600" b="1" dirty="0">
                <a:solidFill>
                  <a:schemeClr val="tx1"/>
                </a:solidFill>
                <a:latin typeface="標楷體"/>
                <a:ea typeface="標楷體"/>
              </a:rPr>
              <a:t>作業實際的水準，與潛在發展水準間的距離，可透過成人（教師或家長）或其他有能力的同儕的協助而</a:t>
            </a:r>
            <a:r>
              <a:rPr lang="zh-TW" altLang="en-US" sz="8600" b="1" dirty="0" smtClean="0">
                <a:solidFill>
                  <a:schemeClr val="tx1"/>
                </a:solidFill>
                <a:latin typeface="標楷體"/>
                <a:ea typeface="標楷體"/>
              </a:rPr>
              <a:t>縮減。另</a:t>
            </a:r>
            <a:r>
              <a:rPr lang="zh-TW" altLang="en-US" sz="8600" b="1" dirty="0">
                <a:solidFill>
                  <a:schemeClr val="tx1"/>
                </a:solidFill>
                <a:latin typeface="標楷體"/>
                <a:ea typeface="標楷體"/>
              </a:rPr>
              <a:t>方面，他認為學習如思考，有主動建構的涵義，是計畫或策略地聯結新訊息到先備知識的活動；學習不僅是個人的事，還要重視社會脈絡，要由環境的角度去設計，並透過人際經驗的發展維持</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18</a:t>
            </a: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23</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76264094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a:solidFill>
                  <a:schemeClr val="tx1"/>
                </a:solidFill>
                <a:latin typeface="標楷體"/>
                <a:ea typeface="標楷體"/>
              </a:rPr>
              <a:t>建構論者對於傳統教學設計依據的</a:t>
            </a:r>
            <a:r>
              <a:rPr lang="zh-TW" altLang="en-US" sz="8600" b="1" dirty="0" smtClean="0">
                <a:solidFill>
                  <a:schemeClr val="tx1"/>
                </a:solidFill>
                <a:latin typeface="標楷體"/>
                <a:ea typeface="標楷體"/>
              </a:rPr>
              <a:t>假設</a:t>
            </a:r>
            <a:r>
              <a:rPr lang="zh-TW" altLang="en-US" sz="8600" b="1" dirty="0">
                <a:solidFill>
                  <a:schemeClr val="tx1"/>
                </a:solidFill>
                <a:latin typeface="標楷體"/>
                <a:ea typeface="標楷體"/>
              </a:rPr>
              <a:t>之</a:t>
            </a:r>
            <a:r>
              <a:rPr lang="zh-TW" altLang="en-US" sz="8600" b="1" dirty="0" smtClean="0">
                <a:solidFill>
                  <a:schemeClr val="tx1"/>
                </a:solidFill>
                <a:latin typeface="標楷體"/>
                <a:ea typeface="標楷體"/>
              </a:rPr>
              <a:t>批評： </a:t>
            </a:r>
            <a:endParaRPr lang="en-US" altLang="zh-TW" sz="8600" b="1" dirty="0" smtClean="0">
              <a:solidFill>
                <a:schemeClr val="tx1"/>
              </a:solidFill>
              <a:latin typeface="標楷體"/>
              <a:ea typeface="標楷體"/>
            </a:endParaRPr>
          </a:p>
          <a:p>
            <a:pPr algn="l">
              <a:lnSpc>
                <a:spcPts val="3000"/>
              </a:lnSpc>
            </a:pP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一</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還原</a:t>
            </a:r>
            <a:r>
              <a:rPr lang="zh-TW" altLang="en-US" sz="8600" b="1" dirty="0">
                <a:solidFill>
                  <a:srgbClr val="FF0000"/>
                </a:solidFill>
                <a:latin typeface="標楷體"/>
                <a:ea typeface="標楷體"/>
              </a:rPr>
              <a:t>主義（</a:t>
            </a:r>
            <a:r>
              <a:rPr lang="en-US" altLang="zh-TW" sz="8600" b="1" dirty="0">
                <a:solidFill>
                  <a:srgbClr val="FF0000"/>
                </a:solidFill>
                <a:latin typeface="標楷體"/>
                <a:ea typeface="標楷體"/>
              </a:rPr>
              <a:t>reductionism</a:t>
            </a:r>
            <a:r>
              <a:rPr lang="zh-TW" altLang="en-US" sz="8600" b="1" dirty="0">
                <a:solidFill>
                  <a:srgbClr val="FF0000"/>
                </a:solidFill>
                <a:latin typeface="標楷體"/>
                <a:ea typeface="標楷體"/>
              </a:rPr>
              <a:t>） </a:t>
            </a:r>
            <a:endParaRPr lang="en-US" altLang="zh-TW" sz="8600" b="1" dirty="0" smtClean="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認為</a:t>
            </a:r>
            <a:r>
              <a:rPr lang="zh-TW" altLang="en-US" sz="8600" b="1" dirty="0">
                <a:solidFill>
                  <a:schemeClr val="tx1"/>
                </a:solidFill>
                <a:latin typeface="標楷體"/>
                <a:ea typeface="標楷體"/>
              </a:rPr>
              <a:t>教學設計受系統理論影響，用模式簡化系統成分間的關係，然這種還原僅能解決簡單的教學問題，對複雜的問題卻未必奏效。 </a:t>
            </a:r>
            <a:endParaRPr lang="en-US" altLang="zh-TW" sz="8600" b="1" dirty="0" smtClean="0">
              <a:solidFill>
                <a:schemeClr val="tx1"/>
              </a:solidFill>
              <a:latin typeface="標楷體"/>
              <a:ea typeface="標楷體"/>
            </a:endParaRPr>
          </a:p>
          <a:p>
            <a:pPr algn="l">
              <a:lnSpc>
                <a:spcPts val="3000"/>
              </a:lnSpc>
            </a:pP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二</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複製</a:t>
            </a:r>
            <a:r>
              <a:rPr lang="zh-TW" altLang="en-US" sz="8600" b="1" dirty="0">
                <a:solidFill>
                  <a:srgbClr val="FF0000"/>
                </a:solidFill>
                <a:latin typeface="標楷體"/>
                <a:ea typeface="標楷體"/>
              </a:rPr>
              <a:t>性（</a:t>
            </a:r>
            <a:r>
              <a:rPr lang="en-US" altLang="zh-TW" sz="8600" b="1" dirty="0" err="1">
                <a:solidFill>
                  <a:srgbClr val="FF0000"/>
                </a:solidFill>
                <a:latin typeface="標楷體"/>
                <a:ea typeface="標楷體"/>
              </a:rPr>
              <a:t>replicability</a:t>
            </a:r>
            <a:r>
              <a:rPr lang="zh-TW" altLang="en-US" sz="8600" b="1" dirty="0" smtClean="0">
                <a:solidFill>
                  <a:srgbClr val="FF0000"/>
                </a:solidFill>
                <a:latin typeface="標楷體"/>
                <a:ea typeface="標楷體"/>
              </a:rPr>
              <a:t>）</a:t>
            </a:r>
            <a:endParaRPr lang="en-US" altLang="zh-TW" sz="8600" b="1" dirty="0" smtClean="0">
              <a:solidFill>
                <a:srgbClr val="FF0000"/>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認為</a:t>
            </a:r>
            <a:r>
              <a:rPr lang="zh-TW" altLang="en-US" sz="8600" b="1" dirty="0">
                <a:solidFill>
                  <a:schemeClr val="tx1"/>
                </a:solidFill>
                <a:latin typeface="標楷體"/>
                <a:ea typeface="標楷體"/>
              </a:rPr>
              <a:t>精心設計的教學是可以複製的，建構</a:t>
            </a:r>
            <a:r>
              <a:rPr lang="zh-TW" altLang="en-US" sz="8600" b="1" dirty="0" smtClean="0">
                <a:solidFill>
                  <a:schemeClr val="tx1"/>
                </a:solidFill>
                <a:latin typeface="標楷體"/>
                <a:ea typeface="標楷體"/>
              </a:rPr>
              <a:t>觀點</a:t>
            </a:r>
            <a:r>
              <a:rPr lang="zh-TW" altLang="en-US" sz="8600" b="1" dirty="0">
                <a:solidFill>
                  <a:schemeClr val="tx1"/>
                </a:solidFill>
                <a:latin typeface="標楷體"/>
                <a:ea typeface="標楷體"/>
              </a:rPr>
              <a:t>則</a:t>
            </a:r>
            <a:r>
              <a:rPr lang="zh-TW" altLang="en-US" sz="8600" b="1" dirty="0" smtClean="0">
                <a:solidFill>
                  <a:schemeClr val="tx1"/>
                </a:solidFill>
                <a:latin typeface="標楷體"/>
                <a:ea typeface="標楷體"/>
              </a:rPr>
              <a:t>以為每個</a:t>
            </a:r>
            <a:r>
              <a:rPr lang="zh-TW" altLang="en-US" sz="8600" b="1" dirty="0">
                <a:solidFill>
                  <a:schemeClr val="tx1"/>
                </a:solidFill>
                <a:latin typeface="標楷體"/>
                <a:ea typeface="標楷體"/>
              </a:rPr>
              <a:t>學習對象或教學工作皆有其獨特性，質疑教學複製的可能性，認為</a:t>
            </a:r>
            <a:r>
              <a:rPr lang="zh-TW" altLang="en-US" sz="8600" b="1" dirty="0" smtClean="0">
                <a:solidFill>
                  <a:schemeClr val="tx1"/>
                </a:solidFill>
                <a:latin typeface="標楷體"/>
                <a:ea typeface="標楷體"/>
              </a:rPr>
              <a:t>即使修正</a:t>
            </a:r>
            <a:r>
              <a:rPr lang="zh-TW" altLang="en-US" sz="8600" b="1" dirty="0">
                <a:solidFill>
                  <a:schemeClr val="tx1"/>
                </a:solidFill>
                <a:latin typeface="標楷體"/>
                <a:ea typeface="標楷體"/>
              </a:rPr>
              <a:t>先前模式</a:t>
            </a:r>
            <a:r>
              <a:rPr lang="zh-TW" altLang="en-US" sz="8600" b="1" dirty="0" smtClean="0">
                <a:solidFill>
                  <a:schemeClr val="tx1"/>
                </a:solidFill>
                <a:latin typeface="標楷體"/>
                <a:ea typeface="標楷體"/>
              </a:rPr>
              <a:t>，也</a:t>
            </a:r>
            <a:r>
              <a:rPr lang="zh-TW" altLang="en-US" sz="8600" b="1" dirty="0">
                <a:solidFill>
                  <a:schemeClr val="tx1"/>
                </a:solidFill>
                <a:latin typeface="標楷體"/>
                <a:ea typeface="標楷體"/>
              </a:rPr>
              <a:t>未必有效。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19</a:t>
            </a: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23</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18731363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三</a:t>
            </a:r>
            <a:r>
              <a:rPr lang="en-US" altLang="zh-TW" sz="8600" b="1" dirty="0" smtClean="0">
                <a:solidFill>
                  <a:srgbClr val="FF0000"/>
                </a:solidFill>
                <a:latin typeface="標楷體"/>
                <a:ea typeface="標楷體"/>
              </a:rPr>
              <a:t>)</a:t>
            </a:r>
            <a:r>
              <a:rPr lang="zh-TW" altLang="en-US" sz="8600" b="1" dirty="0" smtClean="0">
                <a:solidFill>
                  <a:srgbClr val="FF0000"/>
                </a:solidFill>
                <a:latin typeface="標楷體"/>
                <a:ea typeface="標楷體"/>
              </a:rPr>
              <a:t>決定論</a:t>
            </a:r>
            <a:r>
              <a:rPr lang="zh-TW" altLang="en-US" sz="8600" b="1" dirty="0">
                <a:solidFill>
                  <a:srgbClr val="FF0000"/>
                </a:solidFill>
                <a:latin typeface="標楷體"/>
                <a:ea typeface="標楷體"/>
              </a:rPr>
              <a:t>（</a:t>
            </a:r>
            <a:r>
              <a:rPr lang="en-US" altLang="zh-TW" sz="8600" b="1" dirty="0">
                <a:solidFill>
                  <a:srgbClr val="FF0000"/>
                </a:solidFill>
                <a:latin typeface="標楷體"/>
                <a:ea typeface="標楷體"/>
              </a:rPr>
              <a:t>determinism</a:t>
            </a:r>
            <a:r>
              <a:rPr lang="zh-TW" altLang="en-US" sz="8600" b="1" dirty="0">
                <a:solidFill>
                  <a:srgbClr val="FF0000"/>
                </a:solidFill>
                <a:latin typeface="標楷體"/>
                <a:ea typeface="標楷體"/>
              </a:rPr>
              <a:t>） </a:t>
            </a:r>
            <a:endParaRPr lang="en-US" altLang="zh-TW" sz="8600" b="1" dirty="0" smtClean="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認為</a:t>
            </a:r>
            <a:r>
              <a:rPr lang="zh-TW" altLang="en-US" sz="8600" b="1" dirty="0">
                <a:solidFill>
                  <a:schemeClr val="tx1"/>
                </a:solidFill>
                <a:latin typeface="標楷體"/>
                <a:ea typeface="標楷體"/>
              </a:rPr>
              <a:t>人類行為是可預期的，透過教學安排可決定學生的表現。但建構論以為人們以獨特的方式學習，個人無論先備知識、學習風格、動機等皆有差異</a:t>
            </a:r>
            <a:r>
              <a:rPr lang="zh-TW" altLang="en-US" sz="8600" b="1" dirty="0" smtClean="0">
                <a:solidFill>
                  <a:schemeClr val="tx1"/>
                </a:solidFill>
                <a:latin typeface="標楷體"/>
                <a:ea typeface="標楷體"/>
              </a:rPr>
              <a:t>。</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再者</a:t>
            </a:r>
            <a:r>
              <a:rPr lang="zh-TW" altLang="en-US" sz="8600" b="1" dirty="0">
                <a:solidFill>
                  <a:schemeClr val="tx1"/>
                </a:solidFill>
                <a:latin typeface="標楷體"/>
                <a:ea typeface="標楷體"/>
              </a:rPr>
              <a:t>，學習是複雜的心智活動，在許多條件混沌未明的情況下，很難預測學習結果。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20</a:t>
            </a: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23</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98299100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smtClean="0">
                <a:solidFill>
                  <a:srgbClr val="FF0000"/>
                </a:solidFill>
                <a:latin typeface="標楷體"/>
                <a:ea typeface="標楷體"/>
              </a:rPr>
              <a:t>建</a:t>
            </a:r>
            <a:r>
              <a:rPr lang="zh-TW" altLang="en-US" sz="8600" b="1" dirty="0">
                <a:solidFill>
                  <a:srgbClr val="FF0000"/>
                </a:solidFill>
                <a:latin typeface="標楷體"/>
                <a:ea typeface="標楷體"/>
              </a:rPr>
              <a:t>橫觀對教學設計的</a:t>
            </a:r>
            <a:r>
              <a:rPr lang="zh-TW" altLang="en-US" sz="8600" b="1" dirty="0" smtClean="0">
                <a:solidFill>
                  <a:srgbClr val="FF0000"/>
                </a:solidFill>
                <a:latin typeface="標楷體"/>
                <a:ea typeface="標楷體"/>
              </a:rPr>
              <a:t>啟示： </a:t>
            </a:r>
            <a:endParaRPr lang="en-US" altLang="zh-TW" sz="8600" b="1" dirty="0" smtClean="0">
              <a:solidFill>
                <a:srgbClr val="FF0000"/>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1.</a:t>
            </a:r>
            <a:r>
              <a:rPr lang="zh-TW" altLang="en-US" sz="8600" b="1" dirty="0" smtClean="0">
                <a:solidFill>
                  <a:schemeClr val="tx1"/>
                </a:solidFill>
                <a:latin typeface="標楷體"/>
                <a:ea typeface="標楷體"/>
              </a:rPr>
              <a:t>重視</a:t>
            </a:r>
            <a:r>
              <a:rPr lang="zh-TW" altLang="en-US" sz="8600" b="1" dirty="0">
                <a:solidFill>
                  <a:schemeClr val="tx1"/>
                </a:solidFill>
                <a:latin typeface="標楷體"/>
                <a:ea typeface="標楷體"/>
              </a:rPr>
              <a:t>學習者的主動性，強調主動參與的學習過程。 </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a:t>
            </a:r>
            <a:r>
              <a:rPr lang="zh-TW" altLang="en-US" sz="8600" b="1" dirty="0" smtClean="0">
                <a:solidFill>
                  <a:schemeClr val="tx1"/>
                </a:solidFill>
                <a:latin typeface="標楷體"/>
                <a:ea typeface="標楷體"/>
              </a:rPr>
              <a:t>強調</a:t>
            </a:r>
            <a:r>
              <a:rPr lang="zh-TW" altLang="en-US" sz="8600" b="1" dirty="0">
                <a:solidFill>
                  <a:schemeClr val="tx1"/>
                </a:solidFill>
                <a:latin typeface="標楷體"/>
                <a:ea typeface="標楷體"/>
              </a:rPr>
              <a:t>「學習伙伴」、「同儕支持」的重要性，鼓勵</a:t>
            </a:r>
            <a:r>
              <a:rPr lang="zh-TW" altLang="en-US" sz="8600" b="1" dirty="0" smtClean="0">
                <a:solidFill>
                  <a:schemeClr val="tx1"/>
                </a:solidFill>
                <a:latin typeface="標楷體"/>
                <a:ea typeface="標楷體"/>
              </a:rPr>
              <a:t>小組</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協力學習透過</a:t>
            </a:r>
            <a:r>
              <a:rPr lang="zh-TW" altLang="en-US" sz="8600" b="1" dirty="0">
                <a:solidFill>
                  <a:schemeClr val="tx1"/>
                </a:solidFill>
                <a:latin typeface="標楷體"/>
                <a:ea typeface="標楷體"/>
              </a:rPr>
              <a:t>討論、溝通等社會協調過程，達到意義</a:t>
            </a:r>
            <a:r>
              <a:rPr lang="zh-TW" altLang="en-US" sz="8600" b="1" dirty="0" smtClean="0">
                <a:solidFill>
                  <a:schemeClr val="tx1"/>
                </a:solidFill>
                <a:latin typeface="標楷體"/>
                <a:ea typeface="標楷體"/>
              </a:rPr>
              <a:t>分 </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享</a:t>
            </a:r>
            <a:r>
              <a:rPr lang="zh-TW" altLang="en-US" sz="8600" b="1" dirty="0">
                <a:solidFill>
                  <a:schemeClr val="tx1"/>
                </a:solidFill>
                <a:latin typeface="標楷體"/>
                <a:ea typeface="標楷體"/>
              </a:rPr>
              <a:t>，建立較客觀的學習成果，終至責任移轉至學生。 </a:t>
            </a:r>
            <a:endParaRPr lang="en-US" altLang="zh-TW" sz="8600" b="1" dirty="0" smtClean="0">
              <a:solidFill>
                <a:schemeClr val="tx1"/>
              </a:solidFill>
              <a:latin typeface="標楷體"/>
              <a:ea typeface="標楷體"/>
            </a:endParaRPr>
          </a:p>
          <a:p>
            <a:pPr algn="l">
              <a:lnSpc>
                <a:spcPts val="3000"/>
              </a:lnSpc>
            </a:pP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3.</a:t>
            </a:r>
            <a:r>
              <a:rPr lang="zh-TW" altLang="en-US" sz="8600" b="1" dirty="0" smtClean="0">
                <a:solidFill>
                  <a:schemeClr val="tx1"/>
                </a:solidFill>
                <a:latin typeface="標楷體"/>
                <a:ea typeface="標楷體"/>
              </a:rPr>
              <a:t>教師</a:t>
            </a:r>
            <a:r>
              <a:rPr lang="zh-TW" altLang="en-US" sz="8600" b="1" dirty="0">
                <a:solidFill>
                  <a:schemeClr val="tx1"/>
                </a:solidFill>
                <a:latin typeface="標楷體"/>
                <a:ea typeface="標楷體"/>
              </a:rPr>
              <a:t>的角色由知識傳授者，轉為提供鷹架與社會支持的學習促進者或教練，以發展學生潛能。 </a:t>
            </a:r>
            <a:r>
              <a:rPr lang="zh-TW" altLang="en-US" sz="8600" b="1" dirty="0" smtClean="0">
                <a:solidFill>
                  <a:schemeClr val="tx1"/>
                </a:solidFill>
                <a:latin typeface="標楷體"/>
                <a:ea typeface="標楷體"/>
              </a:rPr>
              <a:t>               </a:t>
            </a:r>
            <a:r>
              <a:rPr lang="en-US" altLang="zh-TW" sz="8600" b="1" dirty="0" smtClean="0">
                <a:solidFill>
                  <a:schemeClr val="tx1"/>
                </a:solidFill>
                <a:latin typeface="標楷體"/>
                <a:ea typeface="標楷體"/>
              </a:rPr>
              <a:t>21</a:t>
            </a: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23</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52414033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25000" lnSpcReduction="20000"/>
          </a:bodyPr>
          <a:lstStyle/>
          <a:p>
            <a:pPr algn="l">
              <a:lnSpc>
                <a:spcPts val="3000"/>
              </a:lnSpc>
            </a:pPr>
            <a:r>
              <a:rPr lang="zh-TW" altLang="en-US" sz="8600" b="1" dirty="0">
                <a:solidFill>
                  <a:srgbClr val="FF0000"/>
                </a:solidFill>
                <a:latin typeface="標楷體"/>
                <a:ea typeface="標楷體"/>
              </a:rPr>
              <a:t>教學設計</a:t>
            </a:r>
            <a:r>
              <a:rPr lang="zh-TW" altLang="en-US" sz="8600" b="1" dirty="0" smtClean="0">
                <a:solidFill>
                  <a:srgbClr val="FF0000"/>
                </a:solidFill>
                <a:latin typeface="標楷體"/>
                <a:ea typeface="標楷體"/>
              </a:rPr>
              <a:t>模式</a:t>
            </a:r>
            <a:r>
              <a:rPr lang="zh-TW" altLang="en-US" sz="8600" b="1" dirty="0" smtClean="0">
                <a:solidFill>
                  <a:srgbClr val="FF0000"/>
                </a:solidFill>
                <a:latin typeface="新細明體"/>
                <a:ea typeface="新細明體"/>
              </a:rPr>
              <a:t>：</a:t>
            </a:r>
            <a:endParaRPr lang="en-US" altLang="zh-TW" sz="8600" b="1" dirty="0" smtClean="0">
              <a:solidFill>
                <a:srgbClr val="FF0000"/>
              </a:solidFill>
              <a:latin typeface="標楷體"/>
              <a:ea typeface="標楷體"/>
            </a:endParaRPr>
          </a:p>
          <a:p>
            <a:pPr algn="l">
              <a:lnSpc>
                <a:spcPts val="3000"/>
              </a:lnSpc>
            </a:pPr>
            <a:endParaRPr lang="en-US" altLang="zh-TW" sz="8600" b="1" dirty="0">
              <a:solidFill>
                <a:schemeClr val="tx1"/>
              </a:solidFill>
              <a:latin typeface="標楷體"/>
              <a:ea typeface="標楷體"/>
            </a:endParaRPr>
          </a:p>
          <a:p>
            <a:pPr algn="l">
              <a:lnSpc>
                <a:spcPts val="3000"/>
              </a:lnSpc>
            </a:pPr>
            <a:endParaRPr lang="en-US" altLang="zh-TW" sz="8600" b="1" dirty="0" smtClean="0">
              <a:solidFill>
                <a:schemeClr val="tx1"/>
              </a:solidFill>
              <a:latin typeface="標楷體"/>
              <a:ea typeface="標楷體"/>
            </a:endParaRPr>
          </a:p>
          <a:p>
            <a:pPr algn="l">
              <a:lnSpc>
                <a:spcPts val="3000"/>
              </a:lnSpc>
            </a:pPr>
            <a:endParaRPr lang="en-US" altLang="zh-TW" sz="8600" b="1" dirty="0">
              <a:solidFill>
                <a:schemeClr val="tx1"/>
              </a:solidFill>
              <a:latin typeface="標楷體"/>
              <a:ea typeface="標楷體"/>
            </a:endParaRPr>
          </a:p>
          <a:p>
            <a:pPr algn="l">
              <a:lnSpc>
                <a:spcPts val="3000"/>
              </a:lnSpc>
            </a:pPr>
            <a:r>
              <a:rPr lang="en-US" altLang="zh-TW" sz="8600" b="1" smtClean="0">
                <a:solidFill>
                  <a:schemeClr val="tx1"/>
                </a:solidFill>
                <a:latin typeface="標楷體"/>
                <a:ea typeface="標楷體"/>
              </a:rPr>
              <a:t>1</a:t>
            </a:r>
            <a:endParaRPr lang="en-US" altLang="zh-TW" sz="8600" b="1" dirty="0" smtClean="0">
              <a:solidFill>
                <a:schemeClr val="tx1"/>
              </a:solidFill>
              <a:latin typeface="標楷體"/>
              <a:ea typeface="標楷體"/>
            </a:endParaRPr>
          </a:p>
          <a:p>
            <a:pPr algn="l">
              <a:lnSpc>
                <a:spcPts val="3000"/>
              </a:lnSpc>
            </a:pPr>
            <a:r>
              <a:rPr lang="zh-TW" altLang="en-US" sz="8600" b="1" dirty="0">
                <a:solidFill>
                  <a:schemeClr val="tx1"/>
                </a:solidFill>
                <a:latin typeface="標楷體"/>
                <a:ea typeface="標楷體"/>
              </a:rPr>
              <a:t> </a:t>
            </a:r>
            <a:r>
              <a:rPr lang="zh-TW" altLang="en-US" sz="8600" b="1" dirty="0" smtClean="0">
                <a:solidFill>
                  <a:schemeClr val="tx1"/>
                </a:solidFill>
                <a:latin typeface="標楷體"/>
                <a:ea typeface="標楷體"/>
              </a:rPr>
              <a:t>                             </a:t>
            </a:r>
            <a:endParaRPr lang="en-US" altLang="zh-TW" sz="8600" b="1" dirty="0" smtClean="0">
              <a:solidFill>
                <a:schemeClr val="tx1"/>
              </a:solidFill>
              <a:latin typeface="標楷體"/>
              <a:ea typeface="標楷體"/>
            </a:endParaRPr>
          </a:p>
          <a:p>
            <a:pPr algn="l">
              <a:lnSpc>
                <a:spcPts val="3000"/>
              </a:lnSpc>
            </a:pPr>
            <a:endParaRPr lang="en-US" altLang="zh-TW" sz="2800" b="1" dirty="0">
              <a:solidFill>
                <a:schemeClr val="tx1"/>
              </a:solidFill>
              <a:latin typeface="標楷體"/>
              <a:ea typeface="標楷體"/>
            </a:endParaRPr>
          </a:p>
          <a:p>
            <a:pPr algn="l">
              <a:lnSpc>
                <a:spcPts val="3000"/>
              </a:lnSpc>
            </a:pPr>
            <a:r>
              <a:rPr lang="zh-TW" altLang="en-US" sz="2800" b="1" dirty="0" smtClean="0">
                <a:solidFill>
                  <a:schemeClr val="tx1"/>
                </a:solidFill>
                <a:latin typeface="標楷體"/>
                <a:ea typeface="標楷體"/>
              </a:rPr>
              <a:t>                                      </a:t>
            </a:r>
            <a:r>
              <a:rPr lang="en-US" altLang="zh-TW" sz="2800" b="1" dirty="0" smtClean="0">
                <a:solidFill>
                  <a:schemeClr val="tx1"/>
                </a:solidFill>
                <a:latin typeface="新細明體"/>
              </a:rPr>
              <a:t>23</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4053498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a:solidFill>
                  <a:srgbClr val="FF0000"/>
                </a:solidFill>
                <a:latin typeface="新細明體"/>
              </a:rPr>
              <a:t>＊</a:t>
            </a:r>
            <a:r>
              <a:rPr lang="zh-TW" altLang="en-US" b="1" dirty="0" smtClean="0"/>
              <a:t>基此，</a:t>
            </a:r>
            <a:r>
              <a:rPr lang="zh-TW" altLang="en-US" b="1" dirty="0"/>
              <a:t>從事課程設計時，其重點不外學習目標、內容、活動或經驗、學習評鑑等方面的選擇、組織與評鑑</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課程</a:t>
            </a:r>
            <a:r>
              <a:rPr lang="zh-TW" altLang="en-US" b="1" dirty="0"/>
              <a:t>設計的重點可以由個人或團體去做，提出理想課程，也可以由教育行政機關去做，訂出正式課程，還可以由學校和教師去做，或由學習者去經驗</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教學是</a:t>
            </a:r>
            <a:r>
              <a:rPr lang="zh-TW" altLang="en-US" b="1" dirty="0"/>
              <a:t>課程實施的重要環節，藉由教學，課程所訂的學習目標才得以實現</a:t>
            </a:r>
            <a:r>
              <a:rPr lang="zh-TW" altLang="en-US" b="1" dirty="0" smtClean="0"/>
              <a:t>。教學為</a:t>
            </a:r>
            <a:r>
              <a:rPr lang="zh-TW" altLang="en-US" b="1" dirty="0"/>
              <a:t>手段，</a:t>
            </a:r>
            <a:r>
              <a:rPr lang="zh-TW" altLang="en-US" b="1" dirty="0" smtClean="0"/>
              <a:t>課程</a:t>
            </a:r>
            <a:r>
              <a:rPr lang="zh-TW" altLang="en-US" b="1" dirty="0"/>
              <a:t>是</a:t>
            </a:r>
            <a:r>
              <a:rPr lang="zh-TW" altLang="en-US" b="1" dirty="0" smtClean="0"/>
              <a:t>目的</a:t>
            </a:r>
            <a:r>
              <a:rPr lang="zh-TW" altLang="en-US" b="1" dirty="0"/>
              <a:t>。 </a:t>
            </a:r>
            <a:r>
              <a:rPr lang="zh-TW" altLang="en-US" b="1" dirty="0" smtClean="0"/>
              <a:t>                                                                      </a:t>
            </a:r>
            <a:r>
              <a:rPr lang="en-US" altLang="zh-TW" b="1" dirty="0" smtClean="0"/>
              <a:t>12</a:t>
            </a:r>
            <a:endParaRPr lang="zh-TW" altLang="en-US" b="1" dirty="0"/>
          </a:p>
        </p:txBody>
      </p:sp>
    </p:spTree>
    <p:extLst>
      <p:ext uri="{BB962C8B-B14F-4D97-AF65-F5344CB8AC3E}">
        <p14:creationId xmlns:p14="http://schemas.microsoft.com/office/powerpoint/2010/main" val="1506362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smtClean="0">
                <a:solidFill>
                  <a:srgbClr val="FF0000"/>
                </a:solidFill>
                <a:latin typeface="新細明體"/>
              </a:rPr>
              <a:t>貳</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a:t>
            </a:r>
            <a:r>
              <a:rPr lang="zh-TW" altLang="en-US" b="1" dirty="0">
                <a:solidFill>
                  <a:srgbClr val="FF0000"/>
                </a:solidFill>
                <a:latin typeface="新細明體"/>
              </a:rPr>
              <a:t>的重要性</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a:solidFill>
                  <a:schemeClr val="tx1"/>
                </a:solidFill>
                <a:latin typeface="新細明體"/>
              </a:rPr>
              <a:t>教學是落實</a:t>
            </a:r>
            <a:r>
              <a:rPr lang="zh-TW" altLang="en-US" b="1" dirty="0" smtClean="0">
                <a:solidFill>
                  <a:schemeClr val="tx1"/>
                </a:solidFill>
                <a:latin typeface="新細明體"/>
              </a:rPr>
              <a:t>教育效果</a:t>
            </a:r>
            <a:r>
              <a:rPr lang="zh-TW" altLang="en-US" b="1" dirty="0">
                <a:solidFill>
                  <a:schemeClr val="tx1"/>
                </a:solidFill>
                <a:latin typeface="新細明體"/>
              </a:rPr>
              <a:t>的重要媒介，教育品質的維護和提昇需要藉由教學來實現</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再者</a:t>
            </a:r>
            <a:r>
              <a:rPr lang="zh-TW" altLang="en-US" b="1" dirty="0">
                <a:solidFill>
                  <a:schemeClr val="tx1"/>
                </a:solidFill>
                <a:latin typeface="新細明體"/>
              </a:rPr>
              <a:t>，教學和教育均等的理念息息相關。教育均等的理念，可由教育機會、教育過程、教育結果三方面來討論。在教育機會方面，不論學習者的身份背景為何，應讓他們都有同等的機會接受教育；在教育過程中，學習者都應該受到平等的對待；在教育結果上，每個學習者都要能養成堅強的基礎能力。這樣學習者才能夠開發自己的潛能，適應生活上之需求，促進社會進步</a:t>
            </a:r>
            <a:r>
              <a:rPr lang="zh-TW" altLang="en-US" b="1" dirty="0" smtClean="0">
                <a:solidFill>
                  <a:schemeClr val="tx1"/>
                </a:solidFill>
                <a:latin typeface="新細明體"/>
              </a:rPr>
              <a:t>。                                                                     </a:t>
            </a:r>
            <a:r>
              <a:rPr lang="zh-TW" altLang="en-US" b="1" dirty="0" smtClean="0">
                <a:solidFill>
                  <a:srgbClr val="FF0000"/>
                </a:solidFill>
                <a:latin typeface="新細明體"/>
              </a:rPr>
              <a:t> </a:t>
            </a:r>
            <a:r>
              <a:rPr lang="en-US" altLang="zh-TW" b="1" dirty="0" smtClean="0"/>
              <a:t>13</a:t>
            </a:r>
            <a:endParaRPr lang="zh-TW" altLang="en-US" b="1" dirty="0"/>
          </a:p>
        </p:txBody>
      </p:sp>
    </p:spTree>
    <p:extLst>
      <p:ext uri="{BB962C8B-B14F-4D97-AF65-F5344CB8AC3E}">
        <p14:creationId xmlns:p14="http://schemas.microsoft.com/office/powerpoint/2010/main" val="3260733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rPr>
              <a:t>第</a:t>
            </a:r>
            <a:r>
              <a:rPr lang="zh-TW" altLang="en-US" b="1" dirty="0" smtClean="0">
                <a:solidFill>
                  <a:srgbClr val="FF0000"/>
                </a:solidFill>
              </a:rPr>
              <a:t>三節</a:t>
            </a:r>
            <a:r>
              <a:rPr lang="zh-TW" altLang="en-US" b="1" dirty="0">
                <a:solidFill>
                  <a:srgbClr val="FF0000"/>
                </a:solidFill>
              </a:rPr>
              <a:t> </a:t>
            </a:r>
            <a:r>
              <a:rPr lang="zh-TW" altLang="en-US" b="1" dirty="0" smtClean="0">
                <a:solidFill>
                  <a:srgbClr val="FF0000"/>
                </a:solidFill>
              </a:rPr>
              <a:t> 教學</a:t>
            </a:r>
            <a:r>
              <a:rPr lang="zh-TW" altLang="en-US" b="1" dirty="0">
                <a:solidFill>
                  <a:srgbClr val="FF0000"/>
                </a:solidFill>
              </a:rPr>
              <a:t>的</a:t>
            </a:r>
            <a:r>
              <a:rPr lang="zh-TW" altLang="en-US" b="1" dirty="0" smtClean="0">
                <a:solidFill>
                  <a:srgbClr val="FF0000"/>
                </a:solidFill>
              </a:rPr>
              <a:t>意義</a:t>
            </a:r>
            <a:endParaRPr lang="en-US" altLang="zh-TW" b="1" dirty="0" smtClean="0">
              <a:solidFill>
                <a:srgbClr val="FF0000"/>
              </a:solidFill>
            </a:endParaRPr>
          </a:p>
          <a:p>
            <a:pPr algn="l"/>
            <a:r>
              <a:rPr lang="zh-TW" altLang="en-US" b="1" dirty="0" smtClean="0"/>
              <a:t>         教學</a:t>
            </a:r>
            <a:r>
              <a:rPr lang="zh-TW" altLang="en-US" b="1" dirty="0"/>
              <a:t>是指擁有特定知識、技能、態度等內容的人，有意把這些內容傳授給缺乏這些內容的人，為了達成這個目的</a:t>
            </a:r>
            <a:r>
              <a:rPr lang="zh-TW" altLang="en-US" b="1" dirty="0" smtClean="0"/>
              <a:t>而建立</a:t>
            </a:r>
            <a:r>
              <a:rPr lang="zh-TW" altLang="en-US" b="1" dirty="0"/>
              <a:t>的互動關係</a:t>
            </a:r>
            <a:r>
              <a:rPr lang="zh-TW" altLang="en-US" b="1" dirty="0" smtClean="0"/>
              <a:t>。這個定義要注意</a:t>
            </a:r>
            <a:r>
              <a:rPr lang="zh-TW" altLang="en-US" b="1" dirty="0">
                <a:latin typeface="新細明體"/>
                <a:ea typeface="新細明體"/>
              </a:rPr>
              <a:t>：</a:t>
            </a:r>
            <a:endParaRPr lang="en-US" altLang="zh-TW" b="1" dirty="0" smtClean="0"/>
          </a:p>
          <a:p>
            <a:pPr algn="l"/>
            <a:r>
              <a:rPr lang="zh-TW" altLang="en-US" b="1" dirty="0">
                <a:solidFill>
                  <a:srgbClr val="FF0000"/>
                </a:solidFill>
                <a:latin typeface="新細明體"/>
              </a:rPr>
              <a:t>＊</a:t>
            </a:r>
            <a:r>
              <a:rPr lang="zh-TW" altLang="en-US" b="1" dirty="0" smtClean="0"/>
              <a:t>其一</a:t>
            </a:r>
            <a:r>
              <a:rPr lang="zh-TW" altLang="en-US" b="1" dirty="0"/>
              <a:t>為缺乏知</a:t>
            </a:r>
            <a:r>
              <a:rPr lang="zh-TW" altLang="en-US" b="1" dirty="0" smtClean="0"/>
              <a:t>能等內容</a:t>
            </a:r>
            <a:r>
              <a:rPr lang="zh-TW" altLang="en-US" b="1" dirty="0"/>
              <a:t>的人是否需要具有學習意圖才可稱為教學</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其二這樣</a:t>
            </a:r>
            <a:r>
              <a:rPr lang="zh-TW" altLang="en-US" b="1" dirty="0"/>
              <a:t>的定義是否適合進行自學的人</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其三在</a:t>
            </a:r>
            <a:r>
              <a:rPr lang="zh-TW" altLang="en-US" b="1" dirty="0"/>
              <a:t>所定義的過程之中缺乏知識、技能、態度等內容的人是否一定要學會才可稱為教學</a:t>
            </a:r>
            <a:r>
              <a:rPr lang="zh-TW" altLang="en-US" b="1" dirty="0" smtClean="0"/>
              <a:t>？</a:t>
            </a:r>
            <a:r>
              <a:rPr lang="zh-TW" altLang="en-US" b="1" dirty="0"/>
              <a:t> </a:t>
            </a:r>
            <a:r>
              <a:rPr lang="zh-TW" altLang="en-US" b="1" dirty="0" smtClean="0"/>
              <a:t>                      </a:t>
            </a:r>
            <a:endParaRPr lang="en-US" altLang="zh-TW" b="1" dirty="0" smtClean="0"/>
          </a:p>
          <a:p>
            <a:pPr algn="l"/>
            <a:r>
              <a:rPr lang="zh-TW" altLang="en-US" b="1" dirty="0"/>
              <a:t> </a:t>
            </a:r>
            <a:r>
              <a:rPr lang="zh-TW" altLang="en-US" b="1" dirty="0" smtClean="0"/>
              <a:t>                                                                                                </a:t>
            </a:r>
            <a:r>
              <a:rPr lang="en-US" altLang="zh-TW" b="1" dirty="0" smtClean="0"/>
              <a:t>14</a:t>
            </a:r>
            <a:endParaRPr lang="zh-TW" altLang="en-US" b="1" dirty="0"/>
          </a:p>
        </p:txBody>
      </p:sp>
    </p:spTree>
    <p:extLst>
      <p:ext uri="{BB962C8B-B14F-4D97-AF65-F5344CB8AC3E}">
        <p14:creationId xmlns:p14="http://schemas.microsoft.com/office/powerpoint/2010/main" val="3975482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a:solidFill>
                  <a:srgbClr val="FF0000"/>
                </a:solidFill>
                <a:latin typeface="新細明體"/>
              </a:rPr>
              <a:t>＊</a:t>
            </a:r>
            <a:r>
              <a:rPr lang="zh-TW" altLang="en-US" b="1" dirty="0" smtClean="0"/>
              <a:t>教學</a:t>
            </a:r>
            <a:r>
              <a:rPr lang="zh-TW" altLang="en-US" b="1" dirty="0"/>
              <a:t>不一定會產生學習，學習不一定源自於教學</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教師</a:t>
            </a:r>
            <a:r>
              <a:rPr lang="zh-TW" altLang="en-US" b="1" dirty="0"/>
              <a:t>教學時採取解釋、描述、定義、分析、指示、導引、矯正、提供資源等活動；學生學習時採取背誦、練習、複習、檢查、尋找資源、運用資源等活動</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教學</a:t>
            </a:r>
            <a:r>
              <a:rPr lang="zh-TW" altLang="en-US" b="1" dirty="0"/>
              <a:t>活動的效果有賴於學生學習活動的配合，因此，教學活動的核心工作應在於教導學生如何學習，促進學生從事學習活動，不應把學生當成知識灌輸的容器。 </a:t>
            </a:r>
            <a:r>
              <a:rPr lang="zh-TW" altLang="en-US" b="1" dirty="0" smtClean="0"/>
              <a:t>                                                    </a:t>
            </a:r>
            <a:r>
              <a:rPr lang="en-US" altLang="zh-TW" b="1" dirty="0" smtClean="0"/>
              <a:t>15</a:t>
            </a:r>
            <a:endParaRPr lang="zh-TW" altLang="en-US" b="1" dirty="0"/>
          </a:p>
        </p:txBody>
      </p:sp>
    </p:spTree>
    <p:extLst>
      <p:ext uri="{BB962C8B-B14F-4D97-AF65-F5344CB8AC3E}">
        <p14:creationId xmlns:p14="http://schemas.microsoft.com/office/powerpoint/2010/main" val="1622858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a:solidFill>
                  <a:srgbClr val="FF0000"/>
                </a:solidFill>
                <a:latin typeface="新細明體"/>
              </a:rPr>
              <a:t>＊ </a:t>
            </a:r>
            <a:r>
              <a:rPr lang="zh-TW" altLang="en-US" b="1" dirty="0" smtClean="0">
                <a:solidFill>
                  <a:schemeClr val="tx1"/>
                </a:solidFill>
                <a:latin typeface="新細明體"/>
              </a:rPr>
              <a:t>教學的重點</a:t>
            </a:r>
            <a:r>
              <a:rPr lang="zh-TW" altLang="en-US" b="1" dirty="0">
                <a:solidFill>
                  <a:schemeClr val="tx1"/>
                </a:solidFill>
                <a:latin typeface="新細明體"/>
              </a:rPr>
              <a:t>應從「傳授內容」調整為「指導學生學習內容的方法」</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教師</a:t>
            </a:r>
            <a:r>
              <a:rPr lang="zh-TW" altLang="en-US" b="1" dirty="0">
                <a:solidFill>
                  <a:schemeClr val="tx1"/>
                </a:solidFill>
                <a:latin typeface="新細明體"/>
              </a:rPr>
              <a:t>的角色在於教導學習者勝任學生角色和學習方法，選擇適切的教材，安排合適的學習機會，追蹤並評鑑學習的進展，做為學習者學習知識、技能、態度等內容的重要資源</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教學</a:t>
            </a:r>
            <a:r>
              <a:rPr lang="zh-TW" altLang="en-US" b="1" dirty="0">
                <a:solidFill>
                  <a:schemeClr val="tx1"/>
                </a:solidFill>
                <a:latin typeface="新細明體"/>
              </a:rPr>
              <a:t>的焦點在於增進學生的學習活動，包含學業學習時間、專注時間、學習工作時間</a:t>
            </a:r>
            <a:r>
              <a:rPr lang="zh-TW" altLang="en-US" b="1" dirty="0" smtClean="0">
                <a:solidFill>
                  <a:schemeClr val="tx1"/>
                </a:solidFill>
                <a:latin typeface="新細明體"/>
              </a:rPr>
              <a:t>等。</a:t>
            </a:r>
            <a:r>
              <a:rPr lang="zh-TW" altLang="en-US" b="1" dirty="0">
                <a:solidFill>
                  <a:schemeClr val="tx1"/>
                </a:solidFill>
                <a:latin typeface="新細明體"/>
              </a:rPr>
              <a:t> </a:t>
            </a:r>
            <a:r>
              <a:rPr lang="zh-TW" altLang="en-US" b="1" dirty="0" smtClean="0">
                <a:solidFill>
                  <a:schemeClr val="tx1"/>
                </a:solidFill>
                <a:latin typeface="新細明體"/>
              </a:rPr>
              <a:t>    </a:t>
            </a:r>
            <a:r>
              <a:rPr lang="zh-TW" altLang="en-US" b="1" dirty="0">
                <a:solidFill>
                  <a:schemeClr val="tx1"/>
                </a:solidFill>
                <a:latin typeface="新細明體"/>
              </a:rPr>
              <a:t> </a:t>
            </a:r>
            <a:r>
              <a:rPr lang="en-US" altLang="zh-TW" b="1" dirty="0" smtClean="0">
                <a:solidFill>
                  <a:schemeClr val="tx1"/>
                </a:solidFill>
                <a:latin typeface="新細明體"/>
              </a:rPr>
              <a:t>16</a:t>
            </a:r>
            <a:r>
              <a:rPr lang="zh-TW" altLang="en-US" b="1" dirty="0" smtClean="0">
                <a:solidFill>
                  <a:schemeClr val="tx1"/>
                </a:solidFill>
                <a:latin typeface="新細明體"/>
              </a:rPr>
              <a:t>      </a:t>
            </a:r>
            <a:endParaRPr lang="zh-TW" altLang="en-US" b="1" dirty="0"/>
          </a:p>
        </p:txBody>
      </p:sp>
    </p:spTree>
    <p:extLst>
      <p:ext uri="{BB962C8B-B14F-4D97-AF65-F5344CB8AC3E}">
        <p14:creationId xmlns:p14="http://schemas.microsoft.com/office/powerpoint/2010/main" val="3837450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0000" lnSpcReduction="20000"/>
          </a:bodyPr>
          <a:lstStyle/>
          <a:p>
            <a:pPr algn="l"/>
            <a:r>
              <a:rPr lang="zh-TW" altLang="en-US" sz="4000" b="1" dirty="0" smtClean="0">
                <a:solidFill>
                  <a:srgbClr val="FF0000"/>
                </a:solidFill>
                <a:latin typeface="新細明體"/>
              </a:rPr>
              <a:t>壹</a:t>
            </a:r>
            <a:r>
              <a:rPr lang="zh-TW" altLang="en-US" sz="4000" b="1" dirty="0" smtClean="0">
                <a:solidFill>
                  <a:srgbClr val="FF0000"/>
                </a:solidFill>
                <a:latin typeface="新細明體"/>
                <a:ea typeface="新細明體"/>
              </a:rPr>
              <a:t>、</a:t>
            </a:r>
            <a:r>
              <a:rPr lang="zh-TW" altLang="en-US" sz="4000" b="1" dirty="0" smtClean="0">
                <a:solidFill>
                  <a:srgbClr val="FF0000"/>
                </a:solidFill>
                <a:latin typeface="新細明體"/>
              </a:rPr>
              <a:t>教學</a:t>
            </a:r>
            <a:r>
              <a:rPr lang="zh-TW" altLang="en-US" sz="4000" b="1" dirty="0">
                <a:solidFill>
                  <a:srgbClr val="FF0000"/>
                </a:solidFill>
                <a:latin typeface="新細明體"/>
              </a:rPr>
              <a:t>是「教</a:t>
            </a:r>
            <a:r>
              <a:rPr lang="zh-TW" altLang="en-US" sz="4000" b="1" dirty="0" smtClean="0">
                <a:solidFill>
                  <a:srgbClr val="FF0000"/>
                </a:solidFill>
                <a:latin typeface="新細明體"/>
              </a:rPr>
              <a:t>」</a:t>
            </a:r>
            <a:r>
              <a:rPr lang="zh-TW" altLang="en-US" sz="4000" b="1" dirty="0">
                <a:solidFill>
                  <a:srgbClr val="FF0000"/>
                </a:solidFill>
                <a:latin typeface="新細明體"/>
              </a:rPr>
              <a:t>與</a:t>
            </a:r>
            <a:r>
              <a:rPr lang="zh-TW" altLang="en-US" sz="4000" b="1" dirty="0" smtClean="0">
                <a:solidFill>
                  <a:srgbClr val="FF0000"/>
                </a:solidFill>
                <a:latin typeface="新細明體"/>
              </a:rPr>
              <a:t>「</a:t>
            </a:r>
            <a:r>
              <a:rPr lang="zh-TW" altLang="en-US" sz="4000" b="1" dirty="0">
                <a:solidFill>
                  <a:srgbClr val="FF0000"/>
                </a:solidFill>
                <a:latin typeface="新細明體"/>
              </a:rPr>
              <a:t>學」的</a:t>
            </a:r>
            <a:r>
              <a:rPr lang="zh-TW" altLang="en-US" sz="4000" b="1" dirty="0" smtClean="0">
                <a:solidFill>
                  <a:srgbClr val="FF0000"/>
                </a:solidFill>
                <a:latin typeface="新細明體"/>
              </a:rPr>
              <a:t>活動</a:t>
            </a:r>
            <a:endParaRPr lang="en-US" altLang="zh-TW" sz="4000" b="1" dirty="0" smtClean="0">
              <a:solidFill>
                <a:srgbClr val="FF0000"/>
              </a:solidFill>
              <a:latin typeface="新細明體"/>
            </a:endParaRPr>
          </a:p>
          <a:p>
            <a:pPr algn="l"/>
            <a:r>
              <a:rPr lang="zh-TW" altLang="en-US" b="1" dirty="0">
                <a:solidFill>
                  <a:srgbClr val="FF0000"/>
                </a:solidFill>
                <a:latin typeface="新細明體"/>
              </a:rPr>
              <a:t>＊</a:t>
            </a:r>
            <a:r>
              <a:rPr lang="zh-TW" altLang="en-US" b="1" dirty="0">
                <a:solidFill>
                  <a:schemeClr val="tx1"/>
                </a:solidFill>
                <a:latin typeface="新細明體"/>
              </a:rPr>
              <a:t>教學出現在學校課程的各個科目之中，如國語文、數學、社會、自然、體育、音樂都是。雖然不同教學科目性質有別，但是不同的教學情境都會具有一些共同的特質</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有關教學，</a:t>
            </a:r>
            <a:r>
              <a:rPr lang="zh-TW" altLang="en-US" b="1" dirty="0">
                <a:solidFill>
                  <a:schemeClr val="tx1"/>
                </a:solidFill>
                <a:latin typeface="新細明體"/>
              </a:rPr>
              <a:t>每個人腦中都會浮起的是教師的「教」和學生的「學」。所謂教學，一方面需要施教者進行「教」的活動，另方面也需要受教者參與「學」的活動。 </a:t>
            </a:r>
            <a:r>
              <a:rPr lang="zh-TW" altLang="en-US" b="1" dirty="0" smtClean="0">
                <a:solidFill>
                  <a:schemeClr val="tx1"/>
                </a:solidFill>
                <a:latin typeface="新細明體"/>
              </a:rPr>
              <a:t>   </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光有</a:t>
            </a:r>
            <a:r>
              <a:rPr lang="en-US" altLang="zh-TW" b="1" dirty="0" smtClean="0">
                <a:solidFill>
                  <a:schemeClr val="tx1"/>
                </a:solidFill>
                <a:latin typeface="新細明體"/>
              </a:rPr>
              <a:t>「</a:t>
            </a:r>
            <a:r>
              <a:rPr lang="zh-TW" altLang="en-US" b="1" dirty="0" smtClean="0">
                <a:solidFill>
                  <a:schemeClr val="tx1"/>
                </a:solidFill>
                <a:latin typeface="新細明體"/>
              </a:rPr>
              <a:t>教</a:t>
            </a:r>
            <a:r>
              <a:rPr lang="zh-TW" altLang="en-US" b="1" dirty="0">
                <a:solidFill>
                  <a:schemeClr val="tx1"/>
                </a:solidFill>
                <a:latin typeface="新細明體"/>
              </a:rPr>
              <a:t>」與「學」的活動，而兩者若不相關聯的話，仍是不足以構成</a:t>
            </a:r>
            <a:r>
              <a:rPr lang="zh-TW" altLang="en-US" b="1" dirty="0" smtClean="0">
                <a:solidFill>
                  <a:schemeClr val="tx1"/>
                </a:solidFill>
                <a:latin typeface="新細明體"/>
              </a:rPr>
              <a:t>教學的。</a:t>
            </a:r>
            <a:r>
              <a:rPr lang="zh-TW" altLang="en-US" b="1" dirty="0">
                <a:solidFill>
                  <a:schemeClr val="tx1"/>
                </a:solidFill>
                <a:latin typeface="新細明體"/>
              </a:rPr>
              <a:t>教學還需要包含師生之間的互動。 </a:t>
            </a:r>
            <a:r>
              <a:rPr lang="zh-TW" altLang="en-US" b="1" dirty="0" smtClean="0">
                <a:solidFill>
                  <a:schemeClr val="tx1"/>
                </a:solidFill>
                <a:latin typeface="新細明體"/>
              </a:rPr>
              <a:t>                                                                                        </a:t>
            </a:r>
            <a:endParaRPr lang="en-US" altLang="zh-TW" b="1" dirty="0" smtClean="0">
              <a:solidFill>
                <a:schemeClr val="tx1"/>
              </a:solidFill>
              <a:latin typeface="新細明體"/>
            </a:endParaRPr>
          </a:p>
          <a:p>
            <a:pPr algn="l"/>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17</a:t>
            </a:r>
            <a:r>
              <a:rPr lang="zh-TW" altLang="en-US" b="1" dirty="0" smtClean="0">
                <a:solidFill>
                  <a:schemeClr val="tx1"/>
                </a:solidFill>
                <a:latin typeface="新細明體"/>
              </a:rPr>
              <a:t>      </a:t>
            </a:r>
            <a:endParaRPr lang="zh-TW" altLang="en-US" b="1" dirty="0"/>
          </a:p>
        </p:txBody>
      </p:sp>
    </p:spTree>
    <p:extLst>
      <p:ext uri="{BB962C8B-B14F-4D97-AF65-F5344CB8AC3E}">
        <p14:creationId xmlns:p14="http://schemas.microsoft.com/office/powerpoint/2010/main" val="2130242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smtClean="0">
                <a:solidFill>
                  <a:srgbClr val="FF0000"/>
                </a:solidFill>
                <a:latin typeface="新細明體"/>
              </a:rPr>
              <a:t>貳</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教學是師生之間的互動</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師生互動，包含口語和非口語的互動，而其互動型態是相當多樣的。</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教學情境中存在著教師和學生，有時教師可以有好幾個人，有時教師只有一個人。至於學生也是一樣，有時全班學生都參與於教學情境之中，有時只有小組學生甚至是個別學生。因此，師生的組織型態在教學情境之中會有不少變化，當然不同型態的師生組織，其教學目標、內容、活動、方法、績效和成本是不同的。                          </a:t>
            </a:r>
            <a:r>
              <a:rPr lang="en-US" altLang="zh-TW" b="1" dirty="0" smtClean="0">
                <a:solidFill>
                  <a:schemeClr val="tx1"/>
                </a:solidFill>
                <a:latin typeface="新細明體"/>
              </a:rPr>
              <a:t>18</a:t>
            </a:r>
            <a:r>
              <a:rPr lang="zh-TW" altLang="en-US" b="1" dirty="0" smtClean="0">
                <a:solidFill>
                  <a:schemeClr val="tx1"/>
                </a:solidFill>
                <a:latin typeface="新細明體"/>
              </a:rPr>
              <a:t>      </a:t>
            </a:r>
            <a:endParaRPr lang="zh-TW" altLang="en-US" b="1" dirty="0"/>
          </a:p>
        </p:txBody>
      </p:sp>
    </p:spTree>
    <p:extLst>
      <p:ext uri="{BB962C8B-B14F-4D97-AF65-F5344CB8AC3E}">
        <p14:creationId xmlns:p14="http://schemas.microsoft.com/office/powerpoint/2010/main" val="1491488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t>第一</a:t>
            </a:r>
            <a:r>
              <a:rPr lang="zh-TW" altLang="en-US" b="1" dirty="0" smtClean="0"/>
              <a:t>章  教學</a:t>
            </a:r>
            <a:r>
              <a:rPr lang="zh-TW" altLang="en-US" b="1" dirty="0"/>
              <a:t>的意義與</a:t>
            </a:r>
            <a:r>
              <a:rPr lang="zh-TW" altLang="en-US" b="1" dirty="0" smtClean="0"/>
              <a:t>模式</a:t>
            </a:r>
            <a:endParaRPr lang="en-US" altLang="zh-TW" b="1" dirty="0" smtClean="0"/>
          </a:p>
          <a:p>
            <a:pPr algn="l"/>
            <a:r>
              <a:rPr lang="zh-TW" altLang="en-US" b="1" dirty="0" smtClean="0"/>
              <a:t>    第一節  認識</a:t>
            </a:r>
            <a:r>
              <a:rPr lang="zh-TW" altLang="en-US" b="1" dirty="0"/>
              <a:t>教聖情境和教師</a:t>
            </a:r>
            <a:r>
              <a:rPr lang="zh-TW" altLang="en-US" b="1" dirty="0" smtClean="0"/>
              <a:t>角色</a:t>
            </a:r>
            <a:endParaRPr lang="en-US" altLang="zh-TW" b="1" dirty="0"/>
          </a:p>
          <a:p>
            <a:pPr algn="l"/>
            <a:r>
              <a:rPr lang="zh-TW" altLang="en-US" b="1" dirty="0" smtClean="0"/>
              <a:t>    第二節  認識</a:t>
            </a:r>
            <a:r>
              <a:rPr lang="zh-TW" altLang="en-US" b="1" dirty="0"/>
              <a:t>教學的地位與</a:t>
            </a:r>
            <a:r>
              <a:rPr lang="zh-TW" altLang="en-US" b="1" dirty="0" smtClean="0"/>
              <a:t>重要性</a:t>
            </a:r>
            <a:endParaRPr lang="en-US" altLang="zh-TW" b="1" dirty="0"/>
          </a:p>
          <a:p>
            <a:pPr algn="l"/>
            <a:r>
              <a:rPr lang="zh-TW" altLang="en-US" b="1" dirty="0" smtClean="0"/>
              <a:t>    第三節  教學</a:t>
            </a:r>
            <a:r>
              <a:rPr lang="zh-TW" altLang="en-US" b="1" dirty="0"/>
              <a:t>的意義</a:t>
            </a:r>
            <a:endParaRPr lang="en-US" altLang="zh-TW" b="1" dirty="0" smtClean="0"/>
          </a:p>
          <a:p>
            <a:pPr algn="l"/>
            <a:r>
              <a:rPr lang="zh-TW" altLang="en-US" b="1" dirty="0"/>
              <a:t> </a:t>
            </a:r>
            <a:r>
              <a:rPr lang="zh-TW" altLang="en-US" b="1" dirty="0" smtClean="0"/>
              <a:t>   第四節  錯誤</a:t>
            </a:r>
            <a:r>
              <a:rPr lang="zh-TW" altLang="en-US" b="1" dirty="0"/>
              <a:t>的教學</a:t>
            </a:r>
            <a:r>
              <a:rPr lang="zh-TW" altLang="en-US" b="1" dirty="0" smtClean="0"/>
              <a:t>觀念</a:t>
            </a:r>
            <a:endParaRPr lang="en-US" altLang="zh-TW" b="1" dirty="0" smtClean="0"/>
          </a:p>
          <a:p>
            <a:pPr algn="l"/>
            <a:endParaRPr lang="en-US" altLang="zh-TW" b="1" dirty="0"/>
          </a:p>
          <a:p>
            <a:pPr algn="l"/>
            <a:r>
              <a:rPr lang="zh-TW" altLang="en-US" b="1" dirty="0" smtClean="0"/>
              <a:t>                                                                             </a:t>
            </a:r>
            <a:r>
              <a:rPr lang="en-US" altLang="zh-TW" b="1" dirty="0" smtClean="0"/>
              <a:t>1</a:t>
            </a:r>
            <a:endParaRPr lang="zh-TW" altLang="en-US" b="1" dirty="0"/>
          </a:p>
        </p:txBody>
      </p:sp>
    </p:spTree>
    <p:extLst>
      <p:ext uri="{BB962C8B-B14F-4D97-AF65-F5344CB8AC3E}">
        <p14:creationId xmlns:p14="http://schemas.microsoft.com/office/powerpoint/2010/main" val="4189023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a:bodyPr>
          <a:lstStyle/>
          <a:p>
            <a:pPr algn="l"/>
            <a:r>
              <a:rPr lang="zh-TW" altLang="en-US" b="1" dirty="0" smtClean="0">
                <a:solidFill>
                  <a:srgbClr val="FF0000"/>
                </a:solidFill>
                <a:latin typeface="新細明體"/>
              </a:rPr>
              <a:t>＊</a:t>
            </a:r>
            <a:r>
              <a:rPr lang="zh-TW" altLang="en-US" b="1" dirty="0" smtClean="0">
                <a:solidFill>
                  <a:schemeClr val="tx1"/>
                </a:solidFill>
                <a:latin typeface="新細明體"/>
              </a:rPr>
              <a:t>教學</a:t>
            </a:r>
            <a:r>
              <a:rPr lang="zh-TW" altLang="en-US" b="1" dirty="0">
                <a:solidFill>
                  <a:schemeClr val="tx1"/>
                </a:solidFill>
                <a:latin typeface="新細明體"/>
              </a:rPr>
              <a:t>情境</a:t>
            </a:r>
            <a:r>
              <a:rPr lang="zh-TW" altLang="en-US" b="1" dirty="0" smtClean="0">
                <a:solidFill>
                  <a:schemeClr val="tx1"/>
                </a:solidFill>
                <a:latin typeface="新細明體"/>
              </a:rPr>
              <a:t>之中</a:t>
            </a:r>
            <a:r>
              <a:rPr lang="zh-TW" altLang="en-US" b="1" dirty="0">
                <a:solidFill>
                  <a:schemeClr val="tx1"/>
                </a:solidFill>
                <a:latin typeface="新細明體"/>
              </a:rPr>
              <a:t>除了老師和學生之外，</a:t>
            </a:r>
            <a:r>
              <a:rPr lang="zh-TW" altLang="en-US" b="1" dirty="0" smtClean="0">
                <a:solidFill>
                  <a:schemeClr val="tx1"/>
                </a:solidFill>
                <a:latin typeface="新細明體"/>
              </a:rPr>
              <a:t>有時</a:t>
            </a:r>
            <a:r>
              <a:rPr lang="zh-TW" altLang="en-US" b="1" dirty="0">
                <a:solidFill>
                  <a:schemeClr val="tx1"/>
                </a:solidFill>
                <a:latin typeface="新細明體"/>
              </a:rPr>
              <a:t>也會安排社區人士或家長加入指導學習者的行列</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例如</a:t>
            </a:r>
            <a:r>
              <a:rPr lang="zh-TW" altLang="en-US" b="1" dirty="0">
                <a:solidFill>
                  <a:schemeClr val="tx1"/>
                </a:solidFill>
                <a:latin typeface="新細明體"/>
              </a:rPr>
              <a:t>上社會課時，邀請社區行業代表來課堂參加討論，或者由家長協助指導學生作業或校外參觀教學。這些人員都是教學資源的一部分。 </a:t>
            </a:r>
            <a:r>
              <a:rPr lang="zh-TW" altLang="en-US" b="1" dirty="0" smtClean="0">
                <a:solidFill>
                  <a:schemeClr val="tx1"/>
                </a:solidFill>
                <a:latin typeface="新細明體"/>
              </a:rPr>
              <a:t>                                                   </a:t>
            </a:r>
            <a:r>
              <a:rPr lang="en-US" altLang="zh-TW" b="1" dirty="0" smtClean="0">
                <a:solidFill>
                  <a:schemeClr val="tx1"/>
                </a:solidFill>
                <a:latin typeface="新細明體"/>
              </a:rPr>
              <a:t>19</a:t>
            </a:r>
            <a:r>
              <a:rPr lang="zh-TW" altLang="en-US" b="1" dirty="0" smtClean="0">
                <a:solidFill>
                  <a:schemeClr val="tx1"/>
                </a:solidFill>
                <a:latin typeface="新細明體"/>
              </a:rPr>
              <a:t>     </a:t>
            </a:r>
            <a:endParaRPr lang="zh-TW" altLang="en-US" b="1" dirty="0"/>
          </a:p>
        </p:txBody>
      </p:sp>
    </p:spTree>
    <p:extLst>
      <p:ext uri="{BB962C8B-B14F-4D97-AF65-F5344CB8AC3E}">
        <p14:creationId xmlns:p14="http://schemas.microsoft.com/office/powerpoint/2010/main" val="3224007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叁</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a:t>
            </a:r>
            <a:r>
              <a:rPr lang="zh-TW" altLang="en-US" b="1" dirty="0">
                <a:solidFill>
                  <a:srgbClr val="FF0000"/>
                </a:solidFill>
                <a:latin typeface="新細明體"/>
              </a:rPr>
              <a:t>是學生與</a:t>
            </a:r>
            <a:r>
              <a:rPr lang="zh-TW" altLang="en-US" b="1" dirty="0" smtClean="0">
                <a:solidFill>
                  <a:srgbClr val="FF0000"/>
                </a:solidFill>
                <a:latin typeface="新細明體"/>
              </a:rPr>
              <a:t>教師</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a:t>
            </a:r>
            <a:r>
              <a:rPr lang="zh-TW" altLang="en-US" b="1" dirty="0">
                <a:solidFill>
                  <a:srgbClr val="FF0000"/>
                </a:solidFill>
                <a:latin typeface="新細明體"/>
              </a:rPr>
              <a:t>資源之間的互動</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學習</a:t>
            </a:r>
            <a:r>
              <a:rPr lang="zh-TW" altLang="en-US" b="1" dirty="0">
                <a:solidFill>
                  <a:schemeClr val="tx1"/>
                </a:solidFill>
                <a:latin typeface="新細明體"/>
              </a:rPr>
              <a:t>不單源自於學生和教師的互動，也出在學生和教學資源的互動</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在</a:t>
            </a:r>
            <a:r>
              <a:rPr lang="zh-TW" altLang="en-US" b="1" dirty="0">
                <a:solidFill>
                  <a:schemeClr val="tx1"/>
                </a:solidFill>
                <a:latin typeface="新細明體"/>
              </a:rPr>
              <a:t>教學情境中，最常使用的資源是書面教材，例如教科書、習作簿</a:t>
            </a:r>
            <a:r>
              <a:rPr lang="zh-TW" altLang="en-US" b="1" dirty="0" smtClean="0">
                <a:solidFill>
                  <a:schemeClr val="tx1"/>
                </a:solidFill>
                <a:latin typeface="新細明體"/>
              </a:rPr>
              <a:t>、</a:t>
            </a:r>
            <a:r>
              <a:rPr lang="zh-TW" altLang="en-US" b="1" dirty="0">
                <a:solidFill>
                  <a:schemeClr val="tx1"/>
                </a:solidFill>
                <a:latin typeface="新細明體"/>
              </a:rPr>
              <a:t>課外</a:t>
            </a:r>
            <a:r>
              <a:rPr lang="zh-TW" altLang="en-US" b="1" dirty="0" smtClean="0">
                <a:solidFill>
                  <a:schemeClr val="tx1"/>
                </a:solidFill>
                <a:latin typeface="新細明體"/>
              </a:rPr>
              <a:t>讀物</a:t>
            </a:r>
            <a:r>
              <a:rPr lang="zh-TW" altLang="en-US" b="1" dirty="0">
                <a:solidFill>
                  <a:schemeClr val="tx1"/>
                </a:solidFill>
                <a:latin typeface="新細明體"/>
              </a:rPr>
              <a:t>等</a:t>
            </a:r>
            <a:r>
              <a:rPr lang="zh-TW" altLang="en-US" b="1" dirty="0" smtClean="0">
                <a:solidFill>
                  <a:schemeClr val="tx1"/>
                </a:solidFill>
                <a:latin typeface="新細明體"/>
              </a:rPr>
              <a:t>。</a:t>
            </a:r>
            <a:r>
              <a:rPr lang="zh-TW" altLang="en-US" b="1" dirty="0">
                <a:solidFill>
                  <a:schemeClr val="tx1"/>
                </a:solidFill>
                <a:latin typeface="新細明體"/>
              </a:rPr>
              <a:t>此</a:t>
            </a:r>
            <a:r>
              <a:rPr lang="zh-TW" altLang="en-US" b="1" dirty="0" smtClean="0">
                <a:solidFill>
                  <a:schemeClr val="tx1"/>
                </a:solidFill>
                <a:latin typeface="新細明體"/>
              </a:rPr>
              <a:t>教材</a:t>
            </a:r>
            <a:r>
              <a:rPr lang="zh-TW" altLang="en-US" b="1" dirty="0">
                <a:solidFill>
                  <a:schemeClr val="tx1"/>
                </a:solidFill>
                <a:latin typeface="新細明體"/>
              </a:rPr>
              <a:t>之外，教師還使用非書面教材，例如實物、標本、模型、圖片、照片、錄影帶、錄音帶、影片、電腦軟體、光碟、網路等。學生在教師指導下，與這些教學資源互動，進而產生學習</a:t>
            </a:r>
            <a:r>
              <a:rPr lang="zh-TW" altLang="en-US" b="1" dirty="0" smtClean="0">
                <a:solidFill>
                  <a:schemeClr val="tx1"/>
                </a:solidFill>
                <a:latin typeface="新細明體"/>
              </a:rPr>
              <a:t>。                              </a:t>
            </a:r>
            <a:r>
              <a:rPr lang="en-US" altLang="zh-TW" b="1" dirty="0" smtClean="0">
                <a:solidFill>
                  <a:schemeClr val="tx1"/>
                </a:solidFill>
                <a:latin typeface="新細明體"/>
              </a:rPr>
              <a:t>20</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484612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smtClean="0">
                <a:solidFill>
                  <a:srgbClr val="FF0000"/>
                </a:solidFill>
                <a:latin typeface="新細明體"/>
              </a:rPr>
              <a:t>肆</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a:t>
            </a:r>
            <a:r>
              <a:rPr lang="zh-TW" altLang="en-US" b="1" dirty="0">
                <a:solidFill>
                  <a:srgbClr val="FF0000"/>
                </a:solidFill>
                <a:latin typeface="新細明體"/>
              </a:rPr>
              <a:t>是為達成有價值的學習</a:t>
            </a:r>
            <a:r>
              <a:rPr lang="zh-TW" altLang="en-US" b="1" dirty="0" smtClean="0">
                <a:solidFill>
                  <a:srgbClr val="FF0000"/>
                </a:solidFill>
                <a:latin typeface="新細明體"/>
              </a:rPr>
              <a:t>目標</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師生互動，</a:t>
            </a:r>
            <a:r>
              <a:rPr lang="zh-TW" altLang="en-US" b="1" dirty="0">
                <a:solidFill>
                  <a:schemeClr val="tx1"/>
                </a:solidFill>
                <a:latin typeface="新細明體"/>
              </a:rPr>
              <a:t>應該含有為了教導學生學習的目的，才可稱為教學。</a:t>
            </a:r>
            <a:r>
              <a:rPr lang="zh-TW" altLang="en-US" b="1" dirty="0" smtClean="0">
                <a:solidFill>
                  <a:schemeClr val="tx1"/>
                </a:solidFill>
                <a:latin typeface="新細明體"/>
              </a:rPr>
              <a:t>基此</a:t>
            </a:r>
            <a:r>
              <a:rPr lang="zh-TW" altLang="en-US" b="1" dirty="0">
                <a:solidFill>
                  <a:schemeClr val="tx1"/>
                </a:solidFill>
                <a:latin typeface="新細明體"/>
              </a:rPr>
              <a:t>，教學應該是具有特定學習目標的活動，為了達成學習目標，師生在特定情境中產生互動</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但教導</a:t>
            </a:r>
            <a:r>
              <a:rPr lang="zh-TW" altLang="en-US" b="1" dirty="0">
                <a:solidFill>
                  <a:schemeClr val="tx1"/>
                </a:solidFill>
                <a:latin typeface="新細明體"/>
              </a:rPr>
              <a:t>學習者學習的師生互動中所要導致的目標，有的是具有價值的，有的是不具價值的，有的甚至是違反價值的</a:t>
            </a:r>
            <a:r>
              <a:rPr lang="zh-TW" altLang="en-US" b="1" dirty="0" smtClean="0">
                <a:solidFill>
                  <a:schemeClr val="tx1"/>
                </a:solidFill>
                <a:latin typeface="新細明體"/>
              </a:rPr>
              <a:t>。因此，</a:t>
            </a:r>
            <a:r>
              <a:rPr lang="zh-TW" altLang="en-US" b="1" dirty="0">
                <a:solidFill>
                  <a:schemeClr val="tx1"/>
                </a:solidFill>
                <a:latin typeface="新細明體"/>
              </a:rPr>
              <a:t>凡合乎價值的才可稱為教學，而所謂價值是指真善美的事物，即真理、良善和優美才是有價值的，才是教學的目標</a:t>
            </a:r>
            <a:r>
              <a:rPr lang="zh-TW" altLang="en-US" b="1" dirty="0" smtClean="0">
                <a:solidFill>
                  <a:schemeClr val="tx1"/>
                </a:solidFill>
                <a:latin typeface="新細明體"/>
              </a:rPr>
              <a:t>。                               </a:t>
            </a:r>
            <a:r>
              <a:rPr lang="en-US" altLang="zh-TW" b="1" dirty="0" smtClean="0">
                <a:solidFill>
                  <a:schemeClr val="tx1"/>
                </a:solidFill>
                <a:latin typeface="新細明體"/>
              </a:rPr>
              <a:t>21</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734161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b="1" dirty="0">
                <a:solidFill>
                  <a:srgbClr val="FF0000"/>
                </a:solidFill>
                <a:latin typeface="新細明體"/>
              </a:rPr>
              <a:t>伍</a:t>
            </a:r>
            <a:r>
              <a:rPr lang="zh-TW" altLang="en-US" b="1" dirty="0" smtClean="0">
                <a:solidFill>
                  <a:srgbClr val="FF0000"/>
                </a:solidFill>
                <a:latin typeface="新細明體"/>
              </a:rPr>
              <a:t>、</a:t>
            </a:r>
            <a:r>
              <a:rPr lang="zh-TW" altLang="en-US" b="1" dirty="0">
                <a:solidFill>
                  <a:srgbClr val="FF0000"/>
                </a:solidFill>
                <a:latin typeface="新細明體"/>
              </a:rPr>
              <a:t>教學是指師生之間為達成有價值學習</a:t>
            </a:r>
            <a:r>
              <a:rPr lang="zh-TW" altLang="en-US" b="1" dirty="0" smtClean="0">
                <a:solidFill>
                  <a:srgbClr val="FF0000"/>
                </a:solidFill>
                <a:latin typeface="新細明體"/>
              </a:rPr>
              <a:t>目標</a:t>
            </a:r>
            <a:r>
              <a:rPr lang="zh-TW" altLang="en-US" b="1" dirty="0">
                <a:solidFill>
                  <a:srgbClr val="FF0000"/>
                </a:solidFill>
                <a:latin typeface="新細明體"/>
              </a:rPr>
              <a:t>的多樣態</a:t>
            </a:r>
            <a:r>
              <a:rPr lang="zh-TW" altLang="en-US" b="1" dirty="0" smtClean="0">
                <a:solidFill>
                  <a:srgbClr val="FF0000"/>
                </a:solidFill>
                <a:latin typeface="新細明體"/>
              </a:rPr>
              <a:t>互動</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a:solidFill>
                  <a:schemeClr val="tx1"/>
                </a:solidFill>
                <a:latin typeface="新細明體"/>
              </a:rPr>
              <a:t>教學固然是為達成有價值學習目標的活動，但是最好的教學通常並不是只有一個樣式，教學要素的不同組合，只要能達到完善的狀態，同樣可以發揮最大的效果。 </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教學</a:t>
            </a:r>
            <a:r>
              <a:rPr lang="zh-TW" altLang="en-US" b="1" dirty="0">
                <a:solidFill>
                  <a:schemeClr val="tx1"/>
                </a:solidFill>
                <a:latin typeface="新細明體"/>
              </a:rPr>
              <a:t>要素的各種最適組合，時常需要考量教師風格和學生風格，而有所變化。教學不只是科學，更是一種</a:t>
            </a:r>
            <a:r>
              <a:rPr lang="zh-TW" altLang="en-US" b="1" dirty="0" smtClean="0">
                <a:solidFill>
                  <a:schemeClr val="tx1"/>
                </a:solidFill>
                <a:latin typeface="新細明體"/>
              </a:rPr>
              <a:t>藝術。                       </a:t>
            </a:r>
            <a:r>
              <a:rPr lang="en-US" altLang="zh-TW" b="1" dirty="0" smtClean="0">
                <a:solidFill>
                  <a:schemeClr val="tx1"/>
                </a:solidFill>
                <a:latin typeface="新細明體"/>
              </a:rPr>
              <a:t>22</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21503569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陸、 教學</a:t>
            </a:r>
            <a:r>
              <a:rPr lang="zh-TW" altLang="en-US" b="1" dirty="0">
                <a:solidFill>
                  <a:srgbClr val="FF0000"/>
                </a:solidFill>
                <a:latin typeface="新細明體"/>
              </a:rPr>
              <a:t>是需要妥善計畫相關要素和策略的</a:t>
            </a:r>
            <a:r>
              <a:rPr lang="zh-TW" altLang="en-US" b="1" dirty="0" smtClean="0">
                <a:solidFill>
                  <a:srgbClr val="FF0000"/>
                </a:solidFill>
                <a:latin typeface="新細明體"/>
              </a:rPr>
              <a:t>活動</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        教學</a:t>
            </a:r>
            <a:r>
              <a:rPr lang="zh-TW" altLang="en-US" b="1" dirty="0">
                <a:solidFill>
                  <a:schemeClr val="tx1"/>
                </a:solidFill>
                <a:latin typeface="新細明體"/>
              </a:rPr>
              <a:t>是一個相當複雜的活動，先經由學生分析、社會分析和知識分析，擬訂有價值的學習目標，並以此目標</a:t>
            </a:r>
            <a:r>
              <a:rPr lang="zh-TW" altLang="en-US" b="1" dirty="0" smtClean="0">
                <a:solidFill>
                  <a:schemeClr val="tx1"/>
                </a:solidFill>
                <a:latin typeface="新細明體"/>
              </a:rPr>
              <a:t>引導教學</a:t>
            </a:r>
            <a:r>
              <a:rPr lang="zh-TW" altLang="en-US" b="1" dirty="0">
                <a:solidFill>
                  <a:schemeClr val="tx1"/>
                </a:solidFill>
                <a:latin typeface="新細明體"/>
              </a:rPr>
              <a:t>計畫，包含內容，活動、資源、方法、過程、評鑑和回饋的設計和發展，使學習者、教師和各種教學資源於特定時空之中依計畫產生多樣態的互動，進而達戌學習目標並不斷反省改進</a:t>
            </a:r>
            <a:r>
              <a:rPr lang="zh-TW" altLang="en-US" b="1" dirty="0" smtClean="0">
                <a:solidFill>
                  <a:schemeClr val="tx1"/>
                </a:solidFill>
                <a:latin typeface="新細明體"/>
              </a:rPr>
              <a:t>。                                                  </a:t>
            </a:r>
            <a:r>
              <a:rPr lang="en-US" altLang="zh-TW" b="1" dirty="0" smtClean="0">
                <a:solidFill>
                  <a:schemeClr val="tx1"/>
                </a:solidFill>
                <a:latin typeface="新細明體"/>
              </a:rPr>
              <a:t>23</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16225307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sz="3600" b="1" dirty="0" smtClean="0">
                <a:solidFill>
                  <a:srgbClr val="FF0000"/>
                </a:solidFill>
                <a:latin typeface="新細明體"/>
              </a:rPr>
              <a:t>第四節</a:t>
            </a:r>
            <a:r>
              <a:rPr lang="zh-TW" altLang="en-US" sz="3600" b="1" dirty="0">
                <a:solidFill>
                  <a:srgbClr val="FF0000"/>
                </a:solidFill>
                <a:latin typeface="新細明體"/>
              </a:rPr>
              <a:t> </a:t>
            </a:r>
            <a:r>
              <a:rPr lang="zh-TW" altLang="en-US" sz="3600" b="1" dirty="0" smtClean="0">
                <a:solidFill>
                  <a:srgbClr val="FF0000"/>
                </a:solidFill>
                <a:latin typeface="新細明體"/>
              </a:rPr>
              <a:t>錯誤</a:t>
            </a:r>
            <a:r>
              <a:rPr lang="zh-TW" altLang="en-US" sz="3600" b="1" dirty="0">
                <a:solidFill>
                  <a:srgbClr val="FF0000"/>
                </a:solidFill>
                <a:latin typeface="新細明體"/>
              </a:rPr>
              <a:t>的教學</a:t>
            </a:r>
            <a:r>
              <a:rPr lang="zh-TW" altLang="en-US" sz="3600" b="1" dirty="0" smtClean="0">
                <a:solidFill>
                  <a:srgbClr val="FF0000"/>
                </a:solidFill>
                <a:latin typeface="新細明體"/>
              </a:rPr>
              <a:t>觀念</a:t>
            </a:r>
            <a:endParaRPr lang="en-US" altLang="zh-TW" sz="3600" b="1" dirty="0" smtClean="0">
              <a:solidFill>
                <a:srgbClr val="FF0000"/>
              </a:solidFill>
              <a:latin typeface="新細明體"/>
            </a:endParaRPr>
          </a:p>
          <a:p>
            <a:pPr algn="l"/>
            <a:r>
              <a:rPr lang="zh-TW" altLang="en-US" b="1" dirty="0" smtClean="0">
                <a:solidFill>
                  <a:srgbClr val="FF0000"/>
                </a:solidFill>
                <a:latin typeface="新細明體"/>
              </a:rPr>
              <a:t>壹</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把</a:t>
            </a:r>
            <a:r>
              <a:rPr lang="zh-TW" altLang="en-US" b="1" dirty="0">
                <a:solidFill>
                  <a:srgbClr val="FF0000"/>
                </a:solidFill>
                <a:latin typeface="新細明體"/>
              </a:rPr>
              <a:t>教學當成</a:t>
            </a:r>
            <a:r>
              <a:rPr lang="zh-TW" altLang="en-US" b="1" dirty="0" smtClean="0">
                <a:solidFill>
                  <a:srgbClr val="FF0000"/>
                </a:solidFill>
                <a:latin typeface="新細明體"/>
              </a:rPr>
              <a:t>教書</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        這個</a:t>
            </a:r>
            <a:r>
              <a:rPr lang="zh-TW" altLang="en-US" b="1" dirty="0">
                <a:solidFill>
                  <a:schemeClr val="tx1"/>
                </a:solidFill>
                <a:latin typeface="新細明體"/>
              </a:rPr>
              <a:t>觀念把教導學生學習的教學，看成是教導學生學習書本知能，或把書本上的知能教給學生</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chemeClr val="tx1"/>
                </a:solidFill>
                <a:latin typeface="新細明體"/>
              </a:rPr>
              <a:t>這窄</a:t>
            </a:r>
            <a:r>
              <a:rPr lang="zh-TW" altLang="en-US" b="1" dirty="0">
                <a:solidFill>
                  <a:schemeClr val="tx1"/>
                </a:solidFill>
                <a:latin typeface="新細明體"/>
              </a:rPr>
              <a:t>化了教師的任務，也窄化了學習者的學習範圍。教書的「書」通常是指教科書、升學參考書，但這些只是教材的一小都分，書本</a:t>
            </a:r>
            <a:r>
              <a:rPr lang="zh-TW" altLang="en-US" b="1" dirty="0" smtClean="0">
                <a:solidFill>
                  <a:schemeClr val="tx1"/>
                </a:solidFill>
                <a:latin typeface="新細明體"/>
              </a:rPr>
              <a:t>之外還有</a:t>
            </a:r>
            <a:r>
              <a:rPr lang="zh-TW" altLang="en-US" b="1" dirty="0">
                <a:solidFill>
                  <a:schemeClr val="tx1"/>
                </a:solidFill>
                <a:latin typeface="新細明體"/>
              </a:rPr>
              <a:t>很多可以教學的事物，而在教書的觀念下都被拋棄掉了</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chemeClr val="tx1"/>
                </a:solidFill>
                <a:latin typeface="新細明體"/>
              </a:rPr>
              <a:t> </a:t>
            </a:r>
            <a:r>
              <a:rPr lang="zh-TW" altLang="en-US" b="1" dirty="0" smtClean="0">
                <a:solidFill>
                  <a:schemeClr val="tx1"/>
                </a:solidFill>
                <a:latin typeface="新細明體"/>
              </a:rPr>
              <a:t>      </a:t>
            </a:r>
            <a:r>
              <a:rPr lang="zh-TW" altLang="en-US" b="1" dirty="0" smtClean="0">
                <a:solidFill>
                  <a:srgbClr val="FF0000"/>
                </a:solidFill>
                <a:latin typeface="新細明體"/>
              </a:rPr>
              <a:t> 教書</a:t>
            </a:r>
            <a:r>
              <a:rPr lang="zh-TW" altLang="en-US" b="1" dirty="0" smtClean="0">
                <a:solidFill>
                  <a:schemeClr val="tx1"/>
                </a:solidFill>
                <a:latin typeface="新細明體"/>
              </a:rPr>
              <a:t>重視書本</a:t>
            </a:r>
            <a:r>
              <a:rPr lang="zh-TW" altLang="en-US" b="1" dirty="0">
                <a:solidFill>
                  <a:schemeClr val="tx1"/>
                </a:solidFill>
                <a:latin typeface="新細明體"/>
              </a:rPr>
              <a:t>上死知識的吸收，</a:t>
            </a:r>
            <a:r>
              <a:rPr lang="zh-TW" altLang="en-US" b="1" dirty="0">
                <a:solidFill>
                  <a:srgbClr val="FF0000"/>
                </a:solidFill>
                <a:latin typeface="新細明體"/>
              </a:rPr>
              <a:t>教學</a:t>
            </a:r>
            <a:r>
              <a:rPr lang="zh-TW" altLang="en-US" b="1" dirty="0">
                <a:solidFill>
                  <a:schemeClr val="tx1"/>
                </a:solidFill>
                <a:latin typeface="新細明體"/>
              </a:rPr>
              <a:t>重視的是生活中活學問的體驗</a:t>
            </a:r>
            <a:r>
              <a:rPr lang="zh-TW" altLang="en-US" b="1" dirty="0" smtClean="0">
                <a:solidFill>
                  <a:schemeClr val="tx1"/>
                </a:solidFill>
                <a:latin typeface="新細明體"/>
              </a:rPr>
              <a:t>。                                          </a:t>
            </a:r>
            <a:r>
              <a:rPr lang="en-US" altLang="zh-TW" b="1" dirty="0" smtClean="0">
                <a:solidFill>
                  <a:schemeClr val="tx1"/>
                </a:solidFill>
                <a:latin typeface="新細明體"/>
              </a:rPr>
              <a:t>24</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2280999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0000" lnSpcReduction="20000"/>
          </a:bodyPr>
          <a:lstStyle/>
          <a:p>
            <a:pPr algn="l"/>
            <a:r>
              <a:rPr lang="zh-TW" altLang="en-US" sz="3600" b="1" dirty="0" smtClean="0">
                <a:solidFill>
                  <a:srgbClr val="FF0000"/>
                </a:solidFill>
                <a:latin typeface="新細明體"/>
              </a:rPr>
              <a:t>貳</a:t>
            </a:r>
            <a:r>
              <a:rPr lang="zh-TW" altLang="en-US" sz="3600" b="1" dirty="0" smtClean="0">
                <a:solidFill>
                  <a:srgbClr val="FF0000"/>
                </a:solidFill>
                <a:latin typeface="新細明體"/>
                <a:ea typeface="新細明體"/>
              </a:rPr>
              <a:t>、</a:t>
            </a:r>
            <a:r>
              <a:rPr lang="zh-TW" altLang="en-US" sz="3600" b="1" dirty="0" smtClean="0">
                <a:solidFill>
                  <a:srgbClr val="FF0000"/>
                </a:solidFill>
                <a:latin typeface="新細明體"/>
              </a:rPr>
              <a:t>把</a:t>
            </a:r>
            <a:r>
              <a:rPr lang="zh-TW" altLang="en-US" sz="3600" b="1" dirty="0">
                <a:solidFill>
                  <a:srgbClr val="FF0000"/>
                </a:solidFill>
                <a:latin typeface="新細明體"/>
              </a:rPr>
              <a:t>教學限於知能</a:t>
            </a:r>
            <a:r>
              <a:rPr lang="zh-TW" altLang="en-US" sz="3600" b="1" dirty="0" smtClean="0">
                <a:solidFill>
                  <a:srgbClr val="FF0000"/>
                </a:solidFill>
                <a:latin typeface="新細明體"/>
              </a:rPr>
              <a:t>傳授</a:t>
            </a:r>
            <a:endParaRPr lang="en-US" altLang="zh-TW" sz="3600"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這個觀念，</a:t>
            </a:r>
            <a:r>
              <a:rPr lang="zh-TW" altLang="en-US" b="1" dirty="0">
                <a:solidFill>
                  <a:schemeClr val="tx1"/>
                </a:solidFill>
                <a:latin typeface="新細明體"/>
              </a:rPr>
              <a:t>教師是教學的施予者，採取的是主動的角色，而學生是教學的接受者，</a:t>
            </a:r>
            <a:r>
              <a:rPr lang="zh-TW" altLang="en-US" b="1" dirty="0" smtClean="0">
                <a:solidFill>
                  <a:schemeClr val="tx1"/>
                </a:solidFill>
                <a:latin typeface="新細明體"/>
              </a:rPr>
              <a:t>採取被動</a:t>
            </a:r>
            <a:r>
              <a:rPr lang="zh-TW" altLang="en-US" b="1" dirty="0">
                <a:solidFill>
                  <a:schemeClr val="tx1"/>
                </a:solidFill>
                <a:latin typeface="新細明體"/>
              </a:rPr>
              <a:t>的角色。此外，這種觀念強調的</a:t>
            </a:r>
            <a:r>
              <a:rPr lang="zh-TW" altLang="en-US" b="1" dirty="0" smtClean="0">
                <a:solidFill>
                  <a:schemeClr val="tx1"/>
                </a:solidFill>
                <a:latin typeface="新細明體"/>
              </a:rPr>
              <a:t>是單</a:t>
            </a:r>
            <a:r>
              <a:rPr lang="zh-TW" altLang="en-US" b="1" dirty="0">
                <a:solidFill>
                  <a:schemeClr val="tx1"/>
                </a:solidFill>
                <a:latin typeface="新細明體"/>
              </a:rPr>
              <a:t>向的輸送，由擁有知識、技能的教師，把要教的東西輸送給缺乏的學生</a:t>
            </a:r>
            <a:r>
              <a:rPr lang="zh-TW" altLang="en-US" b="1" dirty="0" smtClean="0">
                <a:solidFill>
                  <a:schemeClr val="tx1"/>
                </a:solidFill>
                <a:latin typeface="新細明體"/>
              </a:rPr>
              <a:t>。</a:t>
            </a:r>
            <a:endParaRPr lang="en-US" altLang="zh-TW" b="1" dirty="0" smtClean="0">
              <a:solidFill>
                <a:schemeClr val="tx1"/>
              </a:solidFill>
              <a:latin typeface="新細明體"/>
            </a:endParaRPr>
          </a:p>
          <a:p>
            <a:r>
              <a:rPr lang="zh-TW" altLang="en-US" b="1" dirty="0">
                <a:solidFill>
                  <a:srgbClr val="FF0000"/>
                </a:solidFill>
                <a:latin typeface="新細明體"/>
              </a:rPr>
              <a:t>＊</a:t>
            </a:r>
            <a:r>
              <a:rPr lang="zh-TW" altLang="en-US" b="1" dirty="0" smtClean="0">
                <a:solidFill>
                  <a:schemeClr val="tx1"/>
                </a:solidFill>
                <a:latin typeface="新細明體"/>
              </a:rPr>
              <a:t>在</a:t>
            </a:r>
            <a:r>
              <a:rPr lang="zh-TW" altLang="en-US" b="1" dirty="0">
                <a:solidFill>
                  <a:schemeClr val="tx1"/>
                </a:solidFill>
                <a:latin typeface="新細明體"/>
              </a:rPr>
              <a:t>這種觀念之下，教師採用的方法侷限於講演法和示範法，把知識、技能說給學生聽，做給學生看，由學習者加以記憶、背誦或照樣學步，進而在紙筆測驗或操作測驗之中表現出來。學習者是否能夠主動學習、分析應用、徹底理解、實踐批判或創造發明，都不是這類教師所關心的</a:t>
            </a:r>
            <a:r>
              <a:rPr lang="zh-TW" altLang="en-US" b="1" dirty="0" smtClean="0">
                <a:solidFill>
                  <a:schemeClr val="tx1"/>
                </a:solidFill>
                <a:latin typeface="新細明體"/>
              </a:rPr>
              <a:t>。                          </a:t>
            </a:r>
            <a:r>
              <a:rPr lang="en-US" altLang="zh-TW" b="1" dirty="0" smtClean="0">
                <a:solidFill>
                  <a:schemeClr val="tx1"/>
                </a:solidFill>
                <a:latin typeface="新細明體"/>
              </a:rPr>
              <a:t>25</a:t>
            </a:r>
            <a:endParaRPr lang="zh-TW" altLang="en-US" b="1" dirty="0">
              <a:solidFill>
                <a:schemeClr val="tx1"/>
              </a:solidFill>
            </a:endParaRPr>
          </a:p>
        </p:txBody>
      </p:sp>
    </p:spTree>
    <p:extLst>
      <p:ext uri="{BB962C8B-B14F-4D97-AF65-F5344CB8AC3E}">
        <p14:creationId xmlns:p14="http://schemas.microsoft.com/office/powerpoint/2010/main" val="222251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sz="3600" b="1" dirty="0">
                <a:solidFill>
                  <a:srgbClr val="FF0000"/>
                </a:solidFill>
                <a:latin typeface="新細明體"/>
              </a:rPr>
              <a:t>叁</a:t>
            </a:r>
            <a:r>
              <a:rPr lang="zh-TW" altLang="en-US" sz="3600" b="1" dirty="0" smtClean="0">
                <a:solidFill>
                  <a:srgbClr val="FF0000"/>
                </a:solidFill>
                <a:latin typeface="新細明體"/>
              </a:rPr>
              <a:t>、 把</a:t>
            </a:r>
            <a:r>
              <a:rPr lang="zh-TW" altLang="en-US" sz="3600" b="1" dirty="0">
                <a:solidFill>
                  <a:srgbClr val="FF0000"/>
                </a:solidFill>
                <a:latin typeface="新細明體"/>
              </a:rPr>
              <a:t>教學</a:t>
            </a:r>
            <a:r>
              <a:rPr lang="zh-TW" altLang="en-US" sz="3600" b="1" dirty="0" smtClean="0">
                <a:solidFill>
                  <a:srgbClr val="FF0000"/>
                </a:solidFill>
                <a:latin typeface="新細明體"/>
              </a:rPr>
              <a:t>當成純</a:t>
            </a:r>
            <a:r>
              <a:rPr lang="zh-TW" altLang="en-US" sz="3600" b="1" dirty="0">
                <a:solidFill>
                  <a:srgbClr val="FF0000"/>
                </a:solidFill>
                <a:latin typeface="新細明體"/>
              </a:rPr>
              <a:t>然是過程或</a:t>
            </a:r>
            <a:r>
              <a:rPr lang="zh-TW" altLang="en-US" sz="3600" b="1" dirty="0" smtClean="0">
                <a:solidFill>
                  <a:srgbClr val="FF0000"/>
                </a:solidFill>
                <a:latin typeface="新細明體"/>
              </a:rPr>
              <a:t>結果</a:t>
            </a:r>
            <a:endParaRPr lang="en-US" altLang="zh-TW" sz="3600"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把</a:t>
            </a:r>
            <a:r>
              <a:rPr lang="zh-TW" altLang="en-US" b="1" dirty="0">
                <a:solidFill>
                  <a:schemeClr val="tx1"/>
                </a:solidFill>
                <a:latin typeface="新細明體"/>
              </a:rPr>
              <a:t>教學當成純然是過程者，強調教學應提供學習者有意義的學習經驗和快樂的學校生活，而不是為了達成外在於教學過程的目的</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把</a:t>
            </a:r>
            <a:r>
              <a:rPr lang="zh-TW" altLang="en-US" b="1" dirty="0">
                <a:solidFill>
                  <a:schemeClr val="tx1"/>
                </a:solidFill>
                <a:latin typeface="新細明體"/>
              </a:rPr>
              <a:t>教學當成純然是結果者，強調教育工作者的績效，認為「學」固然不必然源自於「教」，但「教」一定要產生「學」</a:t>
            </a:r>
            <a:r>
              <a:rPr lang="zh-TW" altLang="en-US" b="1" dirty="0" smtClean="0">
                <a:solidFill>
                  <a:schemeClr val="tx1"/>
                </a:solidFill>
                <a:latin typeface="新細明體"/>
              </a:rPr>
              <a:t>。</a:t>
            </a:r>
            <a:endParaRPr lang="en-US" altLang="zh-TW" b="1" dirty="0">
              <a:solidFill>
                <a:schemeClr val="tx1"/>
              </a:solidFill>
              <a:latin typeface="新細明體"/>
            </a:endParaRPr>
          </a:p>
          <a:p>
            <a:pPr algn="l"/>
            <a:r>
              <a:rPr lang="zh-TW" altLang="en-US" b="1" dirty="0" smtClean="0">
                <a:solidFill>
                  <a:schemeClr val="tx1"/>
                </a:solidFill>
                <a:latin typeface="新細明體"/>
              </a:rPr>
              <a:t>                                                                    </a:t>
            </a:r>
            <a:r>
              <a:rPr lang="en-US" altLang="zh-TW" b="1" dirty="0" smtClean="0">
                <a:solidFill>
                  <a:schemeClr val="tx1"/>
                </a:solidFill>
                <a:latin typeface="新細明體"/>
              </a:rPr>
              <a:t>26</a:t>
            </a:r>
            <a:endParaRPr lang="zh-TW" altLang="en-US" b="1" dirty="0">
              <a:solidFill>
                <a:schemeClr val="tx1"/>
              </a:solidFill>
            </a:endParaRPr>
          </a:p>
        </p:txBody>
      </p:sp>
    </p:spTree>
    <p:extLst>
      <p:ext uri="{BB962C8B-B14F-4D97-AF65-F5344CB8AC3E}">
        <p14:creationId xmlns:p14="http://schemas.microsoft.com/office/powerpoint/2010/main" val="2891663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smtClean="0">
                <a:solidFill>
                  <a:srgbClr val="FF0000"/>
                </a:solidFill>
                <a:latin typeface="新細明體"/>
              </a:rPr>
              <a:t>＊</a:t>
            </a:r>
            <a:r>
              <a:rPr lang="zh-TW" altLang="en-US" b="1" dirty="0" smtClean="0">
                <a:solidFill>
                  <a:schemeClr val="tx1"/>
                </a:solidFill>
                <a:latin typeface="新細明體"/>
              </a:rPr>
              <a:t>這</a:t>
            </a:r>
            <a:r>
              <a:rPr lang="zh-TW" altLang="en-US" b="1" dirty="0">
                <a:solidFill>
                  <a:schemeClr val="tx1"/>
                </a:solidFill>
                <a:latin typeface="新細明體"/>
              </a:rPr>
              <a:t>種觀念是把教學的整體性切割了。任何教學都應建立教學目標，做為教學計畫、實施、評鑑和改進的依據</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教學績效</a:t>
            </a:r>
            <a:r>
              <a:rPr lang="zh-TW" altLang="en-US" b="1" dirty="0">
                <a:solidFill>
                  <a:schemeClr val="tx1"/>
                </a:solidFill>
                <a:latin typeface="新細明體"/>
              </a:rPr>
              <a:t>一定得要加以評鑑，而目標達成的程度則是教學績效的重要指標。然而教學目標的達成，必非不擇手段，有意義的學習經驗和快樂的學習生活，是教學過程中需要落實的。 </a:t>
            </a:r>
            <a:r>
              <a:rPr lang="zh-TW" altLang="en-US" b="1" dirty="0" smtClean="0">
                <a:solidFill>
                  <a:schemeClr val="tx1"/>
                </a:solidFill>
                <a:latin typeface="新細明體"/>
              </a:rPr>
              <a:t>                                                   </a:t>
            </a:r>
            <a:r>
              <a:rPr lang="en-US" altLang="zh-TW" b="1" dirty="0" smtClean="0">
                <a:solidFill>
                  <a:schemeClr val="tx1"/>
                </a:solidFill>
                <a:latin typeface="新細明體"/>
              </a:rPr>
              <a:t>27</a:t>
            </a:r>
            <a:endParaRPr lang="zh-TW" altLang="en-US" b="1" dirty="0">
              <a:solidFill>
                <a:schemeClr val="tx1"/>
              </a:solidFill>
            </a:endParaRPr>
          </a:p>
        </p:txBody>
      </p:sp>
    </p:spTree>
    <p:extLst>
      <p:ext uri="{BB962C8B-B14F-4D97-AF65-F5344CB8AC3E}">
        <p14:creationId xmlns:p14="http://schemas.microsoft.com/office/powerpoint/2010/main" val="1011166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lnSpcReduction="10000"/>
          </a:bodyPr>
          <a:lstStyle/>
          <a:p>
            <a:pPr algn="l"/>
            <a:r>
              <a:rPr lang="zh-TW" altLang="en-US" b="1" dirty="0" smtClean="0">
                <a:solidFill>
                  <a:srgbClr val="FF0000"/>
                </a:solidFill>
                <a:latin typeface="新細明體"/>
              </a:rPr>
              <a:t>肆</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把</a:t>
            </a:r>
            <a:r>
              <a:rPr lang="zh-TW" altLang="en-US" b="1" dirty="0">
                <a:solidFill>
                  <a:srgbClr val="FF0000"/>
                </a:solidFill>
                <a:latin typeface="新細明體"/>
              </a:rPr>
              <a:t>教學自主導向教學</a:t>
            </a:r>
            <a:r>
              <a:rPr lang="zh-TW" altLang="en-US" b="1" dirty="0" smtClean="0">
                <a:solidFill>
                  <a:srgbClr val="FF0000"/>
                </a:solidFill>
                <a:latin typeface="新細明體"/>
              </a:rPr>
              <a:t>孤立</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教學</a:t>
            </a:r>
            <a:r>
              <a:rPr lang="zh-TW" altLang="en-US" b="1" dirty="0">
                <a:solidFill>
                  <a:schemeClr val="tx1"/>
                </a:solidFill>
                <a:latin typeface="新細明體"/>
              </a:rPr>
              <a:t>自主應該是指教師在教學情境中依其專業判斷自己作成各種教學決定，不受外力的不當干預。但是許多人卻把教學自主性看成是教學者自行進行教學，不與其他教育人員合作，形成單打獨鬥或獨斷獨行的狀態</a:t>
            </a:r>
            <a:r>
              <a:rPr lang="zh-TW" altLang="en-US" b="1" dirty="0" smtClean="0">
                <a:solidFill>
                  <a:schemeClr val="tx1"/>
                </a:solidFill>
                <a:latin typeface="新細明體"/>
              </a:rPr>
              <a:t>。                                         </a:t>
            </a:r>
            <a:r>
              <a:rPr lang="en-US" altLang="zh-TW" b="1" dirty="0" smtClean="0">
                <a:solidFill>
                  <a:schemeClr val="tx1"/>
                </a:solidFill>
                <a:latin typeface="新細明體"/>
              </a:rPr>
              <a:t>28</a:t>
            </a:r>
            <a:endParaRPr lang="zh-TW" altLang="en-US" b="1" dirty="0">
              <a:solidFill>
                <a:schemeClr val="tx1"/>
              </a:solidFill>
            </a:endParaRPr>
          </a:p>
        </p:txBody>
      </p:sp>
    </p:spTree>
    <p:extLst>
      <p:ext uri="{BB962C8B-B14F-4D97-AF65-F5344CB8AC3E}">
        <p14:creationId xmlns:p14="http://schemas.microsoft.com/office/powerpoint/2010/main" val="790324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0000" lnSpcReduction="20000"/>
          </a:bodyPr>
          <a:lstStyle/>
          <a:p>
            <a:pPr algn="l"/>
            <a:r>
              <a:rPr lang="zh-TW" altLang="en-US" b="1" dirty="0">
                <a:solidFill>
                  <a:srgbClr val="FF0000"/>
                </a:solidFill>
              </a:rPr>
              <a:t>第一</a:t>
            </a:r>
            <a:r>
              <a:rPr lang="zh-TW" altLang="en-US" b="1" dirty="0" smtClean="0">
                <a:solidFill>
                  <a:srgbClr val="FF0000"/>
                </a:solidFill>
              </a:rPr>
              <a:t>節   認識</a:t>
            </a:r>
            <a:r>
              <a:rPr lang="zh-TW" altLang="en-US" b="1" dirty="0">
                <a:solidFill>
                  <a:srgbClr val="FF0000"/>
                </a:solidFill>
              </a:rPr>
              <a:t>教學</a:t>
            </a:r>
            <a:r>
              <a:rPr lang="zh-TW" altLang="en-US" b="1" dirty="0" smtClean="0">
                <a:solidFill>
                  <a:srgbClr val="FF0000"/>
                </a:solidFill>
              </a:rPr>
              <a:t>情境和教師角色</a:t>
            </a:r>
            <a:endParaRPr lang="en-US" altLang="zh-TW" b="1" dirty="0" smtClean="0">
              <a:solidFill>
                <a:srgbClr val="FF0000"/>
              </a:solidFill>
            </a:endParaRPr>
          </a:p>
          <a:p>
            <a:pPr algn="l"/>
            <a:r>
              <a:rPr lang="zh-TW" altLang="en-US" b="1" dirty="0" smtClean="0"/>
              <a:t>     壹</a:t>
            </a:r>
            <a:r>
              <a:rPr lang="zh-TW" altLang="en-US" b="1" dirty="0" smtClean="0">
                <a:latin typeface="新細明體"/>
                <a:ea typeface="新細明體"/>
              </a:rPr>
              <a:t>、</a:t>
            </a:r>
            <a:r>
              <a:rPr lang="zh-TW" altLang="en-US" b="1" dirty="0" smtClean="0"/>
              <a:t>認識</a:t>
            </a:r>
            <a:r>
              <a:rPr lang="zh-TW" altLang="en-US" b="1" dirty="0"/>
              <a:t>教學</a:t>
            </a:r>
            <a:r>
              <a:rPr lang="zh-TW" altLang="en-US" b="1" dirty="0" smtClean="0"/>
              <a:t>情境</a:t>
            </a:r>
            <a:endParaRPr lang="en-US" altLang="zh-TW" b="1" dirty="0" smtClean="0"/>
          </a:p>
          <a:p>
            <a:pPr algn="l"/>
            <a:r>
              <a:rPr lang="zh-TW" altLang="en-US" b="1" dirty="0" smtClean="0">
                <a:solidFill>
                  <a:srgbClr val="FF0000"/>
                </a:solidFill>
                <a:latin typeface="新細明體"/>
                <a:ea typeface="新細明體"/>
              </a:rPr>
              <a:t>＊</a:t>
            </a:r>
            <a:r>
              <a:rPr lang="zh-TW" altLang="en-US" b="1" dirty="0" smtClean="0"/>
              <a:t>要</a:t>
            </a:r>
            <a:r>
              <a:rPr lang="zh-TW" altLang="en-US" b="1" dirty="0"/>
              <a:t>了解教學，首先要認識教學所在的情境</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教室</a:t>
            </a:r>
            <a:r>
              <a:rPr lang="zh-TW" altLang="en-US" b="1" dirty="0"/>
              <a:t>的特色是</a:t>
            </a:r>
            <a:r>
              <a:rPr lang="zh-TW" altLang="en-US" b="1" dirty="0" smtClean="0"/>
              <a:t>由教師和學生</a:t>
            </a:r>
            <a:r>
              <a:rPr lang="zh-TW" altLang="en-US" b="1" dirty="0"/>
              <a:t>組成</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教師對</a:t>
            </a:r>
            <a:r>
              <a:rPr lang="zh-TW" altLang="en-US" b="1" dirty="0"/>
              <a:t>學生在校安全和學習經驗負有法定的責任</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教師</a:t>
            </a:r>
            <a:r>
              <a:rPr lang="zh-TW" altLang="en-US" b="1" dirty="0"/>
              <a:t>是行政階層體系的一部分，其中還有學校行政人員</a:t>
            </a:r>
            <a:r>
              <a:rPr lang="zh-TW" altLang="en-US" b="1" dirty="0" smtClean="0"/>
              <a:t>如 </a:t>
            </a:r>
            <a:endParaRPr lang="en-US" altLang="zh-TW" b="1" dirty="0" smtClean="0"/>
          </a:p>
          <a:p>
            <a:pPr algn="l"/>
            <a:r>
              <a:rPr lang="zh-TW" altLang="en-US" b="1" dirty="0"/>
              <a:t> </a:t>
            </a:r>
            <a:r>
              <a:rPr lang="zh-TW" altLang="en-US" b="1" dirty="0" smtClean="0"/>
              <a:t>   工友</a:t>
            </a:r>
            <a:r>
              <a:rPr lang="zh-TW" altLang="en-US" b="1" dirty="0"/>
              <a:t>、職員、組長、主任、</a:t>
            </a:r>
            <a:r>
              <a:rPr lang="zh-TW" altLang="en-US" b="1" dirty="0" smtClean="0"/>
              <a:t>校長</a:t>
            </a:r>
            <a:endParaRPr lang="en-US" altLang="zh-TW" b="1" dirty="0" smtClean="0"/>
          </a:p>
          <a:p>
            <a:pPr algn="l"/>
            <a:r>
              <a:rPr lang="zh-TW" altLang="en-US" b="1" dirty="0">
                <a:solidFill>
                  <a:srgbClr val="FF0000"/>
                </a:solidFill>
                <a:latin typeface="新細明體"/>
              </a:rPr>
              <a:t>＊</a:t>
            </a:r>
            <a:r>
              <a:rPr lang="zh-TW" altLang="en-US" b="1" dirty="0" smtClean="0"/>
              <a:t>教育</a:t>
            </a:r>
            <a:r>
              <a:rPr lang="zh-TW" altLang="en-US" b="1" dirty="0"/>
              <a:t>行政機關的人員如課員、課長、督學、教育局長等</a:t>
            </a:r>
            <a:r>
              <a:rPr lang="zh-TW" altLang="en-US" b="1" dirty="0" smtClean="0"/>
              <a:t>。每</a:t>
            </a:r>
            <a:r>
              <a:rPr lang="zh-TW" altLang="en-US" b="1" dirty="0"/>
              <a:t>一個崗位各有所司，局長負擔整個行政區的教育責任，校長負責全校的教育責任，而教師則負責班級教學責任。</a:t>
            </a:r>
            <a:endParaRPr lang="en-US" altLang="zh-TW" b="1" dirty="0"/>
          </a:p>
          <a:p>
            <a:pPr algn="l"/>
            <a:r>
              <a:rPr lang="zh-TW" altLang="en-US" b="1" dirty="0" smtClean="0"/>
              <a:t>                                                                                                                </a:t>
            </a:r>
            <a:r>
              <a:rPr lang="en-US" altLang="zh-TW" b="1" dirty="0"/>
              <a:t>2</a:t>
            </a:r>
            <a:endParaRPr lang="zh-TW" altLang="en-US" b="1" dirty="0"/>
          </a:p>
        </p:txBody>
      </p:sp>
    </p:spTree>
    <p:extLst>
      <p:ext uri="{BB962C8B-B14F-4D97-AF65-F5344CB8AC3E}">
        <p14:creationId xmlns:p14="http://schemas.microsoft.com/office/powerpoint/2010/main" val="19436436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a:bodyPr>
          <a:lstStyle/>
          <a:p>
            <a:pPr algn="l"/>
            <a:r>
              <a:rPr lang="zh-TW" altLang="en-US" b="1" dirty="0" smtClean="0">
                <a:solidFill>
                  <a:srgbClr val="FF0000"/>
                </a:solidFill>
                <a:latin typeface="新細明體"/>
              </a:rPr>
              <a:t>＊</a:t>
            </a:r>
            <a:r>
              <a:rPr lang="zh-TW" altLang="en-US" b="1" dirty="0">
                <a:solidFill>
                  <a:schemeClr val="tx1"/>
                </a:solidFill>
                <a:latin typeface="新細明體"/>
              </a:rPr>
              <a:t>事實上，每個教師的專長都是有限的，而且，教學</a:t>
            </a:r>
            <a:r>
              <a:rPr lang="zh-TW" altLang="en-US" b="1" dirty="0" smtClean="0">
                <a:solidFill>
                  <a:schemeClr val="tx1"/>
                </a:solidFill>
                <a:latin typeface="新細明體"/>
              </a:rPr>
              <a:t>活動時常</a:t>
            </a:r>
            <a:r>
              <a:rPr lang="zh-TW" altLang="en-US" b="1" dirty="0">
                <a:solidFill>
                  <a:schemeClr val="tx1"/>
                </a:solidFill>
                <a:latin typeface="新細明體"/>
              </a:rPr>
              <a:t>需要許多人共同努力才能促成。因此，教學自主仍然需要教學合作來</a:t>
            </a:r>
            <a:r>
              <a:rPr lang="zh-TW" altLang="en-US" b="1" dirty="0" smtClean="0">
                <a:solidFill>
                  <a:schemeClr val="tx1"/>
                </a:solidFill>
                <a:latin typeface="新細明體"/>
              </a:rPr>
              <a:t>促進教學</a:t>
            </a:r>
            <a:r>
              <a:rPr lang="zh-TW" altLang="en-US" b="1" dirty="0">
                <a:solidFill>
                  <a:schemeClr val="tx1"/>
                </a:solidFill>
                <a:latin typeface="新細明體"/>
              </a:rPr>
              <a:t>成效，包含教師之間的合作、親師合作、師生合作、學校教育人員合作、全體教師的合作、學科專家與教育專家的合作、社區和社會的合作等。 </a:t>
            </a:r>
            <a:r>
              <a:rPr lang="zh-TW" altLang="en-US" b="1" dirty="0" smtClean="0">
                <a:solidFill>
                  <a:schemeClr val="tx1"/>
                </a:solidFill>
                <a:latin typeface="新細明體"/>
              </a:rPr>
              <a:t>                              </a:t>
            </a:r>
            <a:r>
              <a:rPr lang="en-US" altLang="zh-TW" b="1" dirty="0" smtClean="0">
                <a:solidFill>
                  <a:schemeClr val="tx1"/>
                </a:solidFill>
                <a:latin typeface="新細明體"/>
              </a:rPr>
              <a:t>29</a:t>
            </a:r>
            <a:endParaRPr lang="zh-TW" altLang="en-US" b="1" dirty="0">
              <a:solidFill>
                <a:schemeClr val="tx1"/>
              </a:solidFill>
            </a:endParaRPr>
          </a:p>
        </p:txBody>
      </p:sp>
    </p:spTree>
    <p:extLst>
      <p:ext uri="{BB962C8B-B14F-4D97-AF65-F5344CB8AC3E}">
        <p14:creationId xmlns:p14="http://schemas.microsoft.com/office/powerpoint/2010/main" val="3971518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smtClean="0">
                <a:solidFill>
                  <a:srgbClr val="FF0000"/>
                </a:solidFill>
                <a:latin typeface="新細明體"/>
              </a:rPr>
              <a:t>伍</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把</a:t>
            </a:r>
            <a:r>
              <a:rPr lang="zh-TW" altLang="en-US" b="1" dirty="0">
                <a:solidFill>
                  <a:srgbClr val="FF0000"/>
                </a:solidFill>
                <a:latin typeface="新細明體"/>
              </a:rPr>
              <a:t>教學當成標準化的工作</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a:solidFill>
                  <a:schemeClr val="tx1"/>
                </a:solidFill>
                <a:latin typeface="新細明體"/>
              </a:rPr>
              <a:t>所謂教學的標準化是指不顧學習者的個別差異，要求完全相同的目標和標準，安排相同的學習活動，教給他們相同的內容</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在</a:t>
            </a:r>
            <a:r>
              <a:rPr lang="zh-TW" altLang="en-US" b="1" dirty="0">
                <a:solidFill>
                  <a:schemeClr val="tx1"/>
                </a:solidFill>
                <a:latin typeface="新細明體"/>
              </a:rPr>
              <a:t>標準化的教學中，個別差異是全然被忽視的，學習者不會有撰擇、充實和補救的機會</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教學</a:t>
            </a:r>
            <a:r>
              <a:rPr lang="zh-TW" altLang="en-US" b="1" dirty="0">
                <a:solidFill>
                  <a:schemeClr val="tx1"/>
                </a:solidFill>
                <a:latin typeface="新細明體"/>
              </a:rPr>
              <a:t>應該是適應個別差異和個別需求的，唯有切合學習者的需求、性向和經驗，才會產生成效，也才會具有</a:t>
            </a:r>
            <a:r>
              <a:rPr lang="zh-TW" altLang="en-US" b="1" dirty="0" smtClean="0">
                <a:solidFill>
                  <a:schemeClr val="tx1"/>
                </a:solidFill>
                <a:latin typeface="新細明體"/>
              </a:rPr>
              <a:t>意義。</a:t>
            </a:r>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30</a:t>
            </a:r>
            <a:endParaRPr lang="zh-TW" altLang="en-US" b="1" dirty="0">
              <a:solidFill>
                <a:schemeClr val="tx1"/>
              </a:solidFill>
            </a:endParaRPr>
          </a:p>
        </p:txBody>
      </p:sp>
    </p:spTree>
    <p:extLst>
      <p:ext uri="{BB962C8B-B14F-4D97-AF65-F5344CB8AC3E}">
        <p14:creationId xmlns:p14="http://schemas.microsoft.com/office/powerpoint/2010/main" val="2591910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solidFill>
                  <a:srgbClr val="FF0000"/>
                </a:solidFill>
                <a:latin typeface="新細明體"/>
              </a:rPr>
              <a:t>陸</a:t>
            </a:r>
            <a:r>
              <a:rPr lang="zh-TW" altLang="en-US" b="1" dirty="0" smtClean="0">
                <a:solidFill>
                  <a:srgbClr val="FF0000"/>
                </a:solidFill>
                <a:latin typeface="新細明體"/>
              </a:rPr>
              <a:t>、</a:t>
            </a:r>
            <a:r>
              <a:rPr lang="zh-TW" altLang="en-US" b="1" dirty="0">
                <a:solidFill>
                  <a:srgbClr val="FF0000"/>
                </a:solidFill>
                <a:latin typeface="新細明體"/>
              </a:rPr>
              <a:t>把教學侷限於</a:t>
            </a:r>
            <a:r>
              <a:rPr lang="zh-TW" altLang="en-US" b="1" dirty="0" smtClean="0">
                <a:solidFill>
                  <a:srgbClr val="FF0000"/>
                </a:solidFill>
                <a:latin typeface="新細明體"/>
              </a:rPr>
              <a:t>教室</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把</a:t>
            </a:r>
            <a:r>
              <a:rPr lang="zh-TW" altLang="en-US" b="1" dirty="0">
                <a:solidFill>
                  <a:schemeClr val="tx1"/>
                </a:solidFill>
                <a:latin typeface="新細明體"/>
              </a:rPr>
              <a:t>教學侷限於學校教室</a:t>
            </a:r>
            <a:r>
              <a:rPr lang="zh-TW" altLang="en-US" b="1" dirty="0" smtClean="0">
                <a:solidFill>
                  <a:schemeClr val="tx1"/>
                </a:solidFill>
                <a:latin typeface="新細明體"/>
              </a:rPr>
              <a:t>之中者，</a:t>
            </a:r>
            <a:r>
              <a:rPr lang="zh-TW" altLang="en-US" b="1" dirty="0">
                <a:solidFill>
                  <a:schemeClr val="tx1"/>
                </a:solidFill>
                <a:latin typeface="新細明體"/>
              </a:rPr>
              <a:t>認為不必把</a:t>
            </a:r>
            <a:r>
              <a:rPr lang="zh-TW" altLang="en-US" b="1" dirty="0" smtClean="0">
                <a:solidFill>
                  <a:schemeClr val="tx1"/>
                </a:solidFill>
                <a:latin typeface="新細明體"/>
              </a:rPr>
              <a:t>學習</a:t>
            </a:r>
            <a:r>
              <a:rPr lang="zh-TW" altLang="en-US" b="1" dirty="0">
                <a:solidFill>
                  <a:schemeClr val="tx1"/>
                </a:solidFill>
                <a:latin typeface="新細明體"/>
              </a:rPr>
              <a:t>者帶到戶外或社會情境中學習</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侷限</a:t>
            </a:r>
            <a:r>
              <a:rPr lang="zh-TW" altLang="en-US" b="1" dirty="0">
                <a:solidFill>
                  <a:schemeClr val="tx1"/>
                </a:solidFill>
                <a:latin typeface="新細明體"/>
              </a:rPr>
              <a:t>於教室的教學，事實上是侷限了學習者的視野，等於是限制他們的學習機會，而且，學生所學也較難加以應用。超越</a:t>
            </a:r>
            <a:r>
              <a:rPr lang="zh-TW" altLang="en-US" b="1" dirty="0" smtClean="0">
                <a:solidFill>
                  <a:schemeClr val="tx1"/>
                </a:solidFill>
                <a:latin typeface="新細明體"/>
              </a:rPr>
              <a:t>教室的</a:t>
            </a:r>
            <a:r>
              <a:rPr lang="zh-TW" altLang="en-US" b="1" dirty="0">
                <a:solidFill>
                  <a:schemeClr val="tx1"/>
                </a:solidFill>
                <a:latin typeface="新細明體"/>
              </a:rPr>
              <a:t>教學，可以形成處處都可以學習的空間，以及事事物物都是</a:t>
            </a:r>
            <a:r>
              <a:rPr lang="zh-TW" altLang="en-US" b="1" dirty="0" smtClean="0">
                <a:solidFill>
                  <a:schemeClr val="tx1"/>
                </a:solidFill>
                <a:latin typeface="新細明體"/>
              </a:rPr>
              <a:t>教材</a:t>
            </a:r>
            <a:r>
              <a:rPr lang="zh-TW" altLang="en-US" b="1" dirty="0">
                <a:solidFill>
                  <a:schemeClr val="tx1"/>
                </a:solidFill>
                <a:latin typeface="新細明體"/>
              </a:rPr>
              <a:t>的</a:t>
            </a:r>
            <a:r>
              <a:rPr lang="zh-TW" altLang="en-US" b="1" dirty="0" smtClean="0">
                <a:solidFill>
                  <a:schemeClr val="tx1"/>
                </a:solidFill>
                <a:latin typeface="新細明體"/>
              </a:rPr>
              <a:t>教學環境。            </a:t>
            </a:r>
            <a:r>
              <a:rPr lang="en-US" altLang="zh-TW" b="1" dirty="0" smtClean="0">
                <a:solidFill>
                  <a:schemeClr val="tx1"/>
                </a:solidFill>
                <a:latin typeface="新細明體"/>
              </a:rPr>
              <a:t>31</a:t>
            </a:r>
            <a:endParaRPr lang="zh-TW" altLang="en-US" b="1" dirty="0">
              <a:solidFill>
                <a:schemeClr val="tx1"/>
              </a:solidFill>
            </a:endParaRPr>
          </a:p>
        </p:txBody>
      </p:sp>
    </p:spTree>
    <p:extLst>
      <p:ext uri="{BB962C8B-B14F-4D97-AF65-F5344CB8AC3E}">
        <p14:creationId xmlns:p14="http://schemas.microsoft.com/office/powerpoint/2010/main" val="1999289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smtClean="0">
                <a:solidFill>
                  <a:srgbClr val="FF0000"/>
                </a:solidFill>
                <a:latin typeface="新細明體"/>
              </a:rPr>
              <a:t>柒、</a:t>
            </a:r>
            <a:r>
              <a:rPr lang="zh-TW" altLang="en-US" b="1" dirty="0">
                <a:solidFill>
                  <a:srgbClr val="FF0000"/>
                </a:solidFill>
                <a:latin typeface="新細明體"/>
              </a:rPr>
              <a:t>把</a:t>
            </a:r>
            <a:r>
              <a:rPr lang="zh-TW" altLang="en-US" b="1" dirty="0" smtClean="0">
                <a:solidFill>
                  <a:srgbClr val="FF0000"/>
                </a:solidFill>
                <a:latin typeface="新細明體"/>
              </a:rPr>
              <a:t>教學限於</a:t>
            </a:r>
            <a:r>
              <a:rPr lang="zh-TW" altLang="en-US" b="1" dirty="0">
                <a:solidFill>
                  <a:srgbClr val="FF0000"/>
                </a:solidFill>
                <a:latin typeface="新細明體"/>
              </a:rPr>
              <a:t>集體學習活動</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在教學</a:t>
            </a:r>
            <a:r>
              <a:rPr lang="zh-TW" altLang="en-US" b="1" dirty="0">
                <a:solidFill>
                  <a:schemeClr val="tx1"/>
                </a:solidFill>
                <a:latin typeface="新細明體"/>
              </a:rPr>
              <a:t>過程中師生互動型態是多樣的，但是在教學實務中</a:t>
            </a:r>
            <a:r>
              <a:rPr lang="zh-TW" altLang="en-US" b="1" dirty="0" smtClean="0">
                <a:solidFill>
                  <a:schemeClr val="tx1"/>
                </a:solidFill>
                <a:latin typeface="新細明體"/>
              </a:rPr>
              <a:t>，展現</a:t>
            </a:r>
            <a:r>
              <a:rPr lang="zh-TW" altLang="en-US" b="1" dirty="0">
                <a:solidFill>
                  <a:schemeClr val="tx1"/>
                </a:solidFill>
                <a:latin typeface="新細明體"/>
              </a:rPr>
              <a:t>在外的都是大班教學型態，教學者大都安排集體學習活動</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教學</a:t>
            </a:r>
            <a:r>
              <a:rPr lang="zh-TW" altLang="en-US" b="1" dirty="0">
                <a:solidFill>
                  <a:schemeClr val="tx1"/>
                </a:solidFill>
                <a:latin typeface="新細明體"/>
              </a:rPr>
              <a:t>原本是採個別指導和小組指導</a:t>
            </a:r>
            <a:r>
              <a:rPr lang="zh-TW" altLang="en-US" b="1" dirty="0" smtClean="0">
                <a:solidFill>
                  <a:schemeClr val="tx1"/>
                </a:solidFill>
                <a:latin typeface="新細明體"/>
              </a:rPr>
              <a:t>進行，</a:t>
            </a:r>
            <a:r>
              <a:rPr lang="zh-TW" altLang="en-US" b="1" dirty="0">
                <a:solidFill>
                  <a:schemeClr val="tx1"/>
                </a:solidFill>
                <a:latin typeface="新細明體"/>
              </a:rPr>
              <a:t>但在大量教育之後，一個教師面對許多學生，其個別指導和小組指導功能大幅削弱，教學變成集體活動，師生之間個別</a:t>
            </a:r>
            <a:r>
              <a:rPr lang="zh-TW" altLang="en-US" b="1" dirty="0" smtClean="0">
                <a:solidFill>
                  <a:schemeClr val="tx1"/>
                </a:solidFill>
                <a:latin typeface="新細明體"/>
              </a:rPr>
              <a:t>接觸少</a:t>
            </a:r>
            <a:r>
              <a:rPr lang="zh-TW" altLang="en-US" b="1" dirty="0">
                <a:solidFill>
                  <a:schemeClr val="tx1"/>
                </a:solidFill>
                <a:latin typeface="新細明體"/>
              </a:rPr>
              <a:t>。當教學失去個別指導和小組指導功能時，它便不能切入到個別學習者身上，以滿足其需要，協助他們成長</a:t>
            </a:r>
            <a:r>
              <a:rPr lang="zh-TW" altLang="en-US" b="1" dirty="0" smtClean="0">
                <a:solidFill>
                  <a:schemeClr val="tx1"/>
                </a:solidFill>
                <a:latin typeface="新細明體"/>
              </a:rPr>
              <a:t>，極</a:t>
            </a:r>
            <a:r>
              <a:rPr lang="zh-TW" altLang="en-US" b="1" dirty="0">
                <a:solidFill>
                  <a:schemeClr val="tx1"/>
                </a:solidFill>
                <a:latin typeface="新細明體"/>
              </a:rPr>
              <a:t>易失落促進個性發展的教育目標。</a:t>
            </a:r>
            <a:r>
              <a:rPr lang="zh-TW" altLang="en-US" b="1" dirty="0">
                <a:solidFill>
                  <a:srgbClr val="FF0000"/>
                </a:solidFill>
                <a:latin typeface="新細明體"/>
              </a:rPr>
              <a:t> </a:t>
            </a:r>
            <a:r>
              <a:rPr lang="en-US" altLang="zh-TW" b="1" dirty="0" smtClean="0">
                <a:solidFill>
                  <a:schemeClr val="tx1"/>
                </a:solidFill>
                <a:latin typeface="新細明體"/>
              </a:rPr>
              <a:t>32</a:t>
            </a:r>
            <a:endParaRPr lang="zh-TW" altLang="en-US" b="1" dirty="0">
              <a:solidFill>
                <a:schemeClr val="tx1"/>
              </a:solidFill>
            </a:endParaRPr>
          </a:p>
        </p:txBody>
      </p:sp>
    </p:spTree>
    <p:extLst>
      <p:ext uri="{BB962C8B-B14F-4D97-AF65-F5344CB8AC3E}">
        <p14:creationId xmlns:p14="http://schemas.microsoft.com/office/powerpoint/2010/main" val="33592801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a:solidFill>
                  <a:srgbClr val="FF0000"/>
                </a:solidFill>
                <a:latin typeface="新細明體"/>
              </a:rPr>
              <a:t>捌</a:t>
            </a:r>
            <a:r>
              <a:rPr lang="zh-TW" altLang="en-US" b="1" dirty="0" smtClean="0">
                <a:solidFill>
                  <a:srgbClr val="FF0000"/>
                </a:solidFill>
                <a:latin typeface="新細明體"/>
              </a:rPr>
              <a:t>、</a:t>
            </a:r>
            <a:r>
              <a:rPr lang="zh-TW" altLang="en-US" b="1" dirty="0">
                <a:solidFill>
                  <a:srgbClr val="FF0000"/>
                </a:solidFill>
                <a:latin typeface="新細明體"/>
              </a:rPr>
              <a:t>把</a:t>
            </a:r>
            <a:r>
              <a:rPr lang="zh-TW" altLang="en-US" b="1" dirty="0" smtClean="0">
                <a:solidFill>
                  <a:srgbClr val="FF0000"/>
                </a:solidFill>
                <a:latin typeface="新細明體"/>
              </a:rPr>
              <a:t>教學當成</a:t>
            </a:r>
            <a:r>
              <a:rPr lang="zh-TW" altLang="en-US" b="1" dirty="0">
                <a:solidFill>
                  <a:srgbClr val="FF0000"/>
                </a:solidFill>
                <a:latin typeface="新細明體"/>
              </a:rPr>
              <a:t>隨興的工作</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a:solidFill>
                  <a:schemeClr val="tx1"/>
                </a:solidFill>
                <a:latin typeface="新細明體"/>
              </a:rPr>
              <a:t>在教育實務上，時常可見到對教學計畫的忽視，尤其是愈資深教學者愈輕忽教學計畫的重要性</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有時</a:t>
            </a:r>
            <a:r>
              <a:rPr lang="zh-TW" altLang="en-US" b="1" dirty="0">
                <a:solidFill>
                  <a:schemeClr val="tx1"/>
                </a:solidFill>
                <a:latin typeface="新細明體"/>
              </a:rPr>
              <a:t>教學者不願進行計畫的原因，乃是主張教學應具有彈性，認為教學情境是多變而無法預測的，事先計畫不是難以適合千變萬化的教學情境，便是流於形式，缺乏實用價值。事實上教學一定要有計畫，優良的計畫才可以保證優良的實務出現</a:t>
            </a:r>
            <a:r>
              <a:rPr lang="zh-TW" altLang="en-US" b="1" dirty="0" smtClean="0">
                <a:solidFill>
                  <a:schemeClr val="tx1"/>
                </a:solidFill>
                <a:latin typeface="新細明體"/>
              </a:rPr>
              <a:t>。</a:t>
            </a:r>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33</a:t>
            </a:r>
            <a:endParaRPr lang="zh-TW" altLang="en-US" b="1" dirty="0">
              <a:solidFill>
                <a:schemeClr val="tx1"/>
              </a:solidFill>
            </a:endParaRPr>
          </a:p>
        </p:txBody>
      </p:sp>
    </p:spTree>
    <p:extLst>
      <p:ext uri="{BB962C8B-B14F-4D97-AF65-F5344CB8AC3E}">
        <p14:creationId xmlns:p14="http://schemas.microsoft.com/office/powerpoint/2010/main" val="32028378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b="1" dirty="0">
                <a:solidFill>
                  <a:srgbClr val="FF0000"/>
                </a:solidFill>
                <a:latin typeface="新細明體"/>
              </a:rPr>
              <a:t>捌</a:t>
            </a:r>
            <a:r>
              <a:rPr lang="zh-TW" altLang="en-US" b="1" dirty="0" smtClean="0">
                <a:solidFill>
                  <a:srgbClr val="FF0000"/>
                </a:solidFill>
                <a:latin typeface="新細明體"/>
              </a:rPr>
              <a:t>、</a:t>
            </a:r>
            <a:r>
              <a:rPr lang="zh-TW" altLang="en-US" b="1" dirty="0">
                <a:solidFill>
                  <a:srgbClr val="FF0000"/>
                </a:solidFill>
                <a:latin typeface="新細明體"/>
              </a:rPr>
              <a:t>把</a:t>
            </a:r>
            <a:r>
              <a:rPr lang="zh-TW" altLang="en-US" b="1" dirty="0" smtClean="0">
                <a:solidFill>
                  <a:srgbClr val="FF0000"/>
                </a:solidFill>
                <a:latin typeface="新細明體"/>
              </a:rPr>
              <a:t>教學責任</a:t>
            </a:r>
            <a:r>
              <a:rPr lang="zh-TW" altLang="en-US" b="1" dirty="0">
                <a:solidFill>
                  <a:srgbClr val="FF0000"/>
                </a:solidFill>
                <a:latin typeface="新細明體"/>
              </a:rPr>
              <a:t>全然歸給教師</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一般觀點</a:t>
            </a:r>
            <a:r>
              <a:rPr lang="zh-TW" altLang="en-US" b="1" dirty="0">
                <a:solidFill>
                  <a:schemeClr val="tx1"/>
                </a:solidFill>
                <a:latin typeface="新細明體"/>
              </a:rPr>
              <a:t>認為，教學應完全由教師去計畫、實施、</a:t>
            </a:r>
            <a:r>
              <a:rPr lang="zh-TW" altLang="en-US" b="1" dirty="0" smtClean="0">
                <a:solidFill>
                  <a:schemeClr val="tx1"/>
                </a:solidFill>
                <a:latin typeface="新細明體"/>
              </a:rPr>
              <a:t>評鑑</a:t>
            </a:r>
            <a:r>
              <a:rPr lang="zh-TW" altLang="en-US" b="1" dirty="0">
                <a:solidFill>
                  <a:schemeClr val="tx1"/>
                </a:solidFill>
                <a:latin typeface="新細明體"/>
              </a:rPr>
              <a:t>，也由教師進行改進。既然全部的責任在於教師，其成敗便完全與家長、學生無關。這是教師中心的觀念，而不是整體參與的觀念。 </a:t>
            </a:r>
            <a:endParaRPr lang="en-US" altLang="zh-TW" b="1" dirty="0" smtClean="0">
              <a:solidFill>
                <a:schemeClr val="tx1"/>
              </a:solidFill>
              <a:latin typeface="新細明體"/>
            </a:endParaRPr>
          </a:p>
          <a:p>
            <a:pPr algn="l"/>
            <a:r>
              <a:rPr lang="zh-TW" altLang="en-US" b="1" dirty="0" smtClean="0">
                <a:solidFill>
                  <a:schemeClr val="tx1"/>
                </a:solidFill>
                <a:latin typeface="新細明體"/>
              </a:rPr>
              <a:t>學生</a:t>
            </a:r>
            <a:r>
              <a:rPr lang="zh-TW" altLang="en-US" b="1" dirty="0">
                <a:solidFill>
                  <a:schemeClr val="tx1"/>
                </a:solidFill>
                <a:latin typeface="新細明體"/>
              </a:rPr>
              <a:t>在校學習時間相當有限，大部分時間是在</a:t>
            </a:r>
            <a:r>
              <a:rPr lang="zh-TW" altLang="en-US" b="1" dirty="0" smtClean="0">
                <a:solidFill>
                  <a:schemeClr val="tx1"/>
                </a:solidFill>
                <a:latin typeface="新細明體"/>
              </a:rPr>
              <a:t>家庭，</a:t>
            </a:r>
            <a:r>
              <a:rPr lang="zh-TW" altLang="en-US" b="1" dirty="0">
                <a:solidFill>
                  <a:schemeClr val="tx1"/>
                </a:solidFill>
                <a:latin typeface="新細明體"/>
              </a:rPr>
              <a:t>家長若能參與孩子學習的輔導，對孩子的學習</a:t>
            </a:r>
            <a:r>
              <a:rPr lang="zh-TW" altLang="en-US" b="1" dirty="0" smtClean="0">
                <a:solidFill>
                  <a:schemeClr val="tx1"/>
                </a:solidFill>
                <a:latin typeface="新細明體"/>
              </a:rPr>
              <a:t>成效會</a:t>
            </a:r>
            <a:r>
              <a:rPr lang="zh-TW" altLang="en-US" b="1" dirty="0">
                <a:solidFill>
                  <a:schemeClr val="tx1"/>
                </a:solidFill>
                <a:latin typeface="新細明體"/>
              </a:rPr>
              <a:t>有很大的幫助</a:t>
            </a:r>
            <a:r>
              <a:rPr lang="zh-TW" altLang="en-US" b="1" dirty="0" smtClean="0">
                <a:solidFill>
                  <a:schemeClr val="tx1"/>
                </a:solidFill>
                <a:latin typeface="新細明體"/>
              </a:rPr>
              <a:t>。</a:t>
            </a:r>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34</a:t>
            </a:r>
            <a:endParaRPr lang="zh-TW" altLang="en-US" b="1" dirty="0">
              <a:solidFill>
                <a:schemeClr val="tx1"/>
              </a:solidFill>
            </a:endParaRPr>
          </a:p>
        </p:txBody>
      </p:sp>
    </p:spTree>
    <p:extLst>
      <p:ext uri="{BB962C8B-B14F-4D97-AF65-F5344CB8AC3E}">
        <p14:creationId xmlns:p14="http://schemas.microsoft.com/office/powerpoint/2010/main" val="33620832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solidFill>
                  <a:srgbClr val="FF0000"/>
                </a:solidFill>
                <a:latin typeface="新細明體"/>
              </a:rPr>
              <a:t>＊</a:t>
            </a:r>
            <a:r>
              <a:rPr lang="zh-TW" altLang="en-US" b="1" dirty="0" smtClean="0">
                <a:solidFill>
                  <a:schemeClr val="tx1"/>
                </a:solidFill>
                <a:latin typeface="新細明體"/>
              </a:rPr>
              <a:t>再者</a:t>
            </a:r>
            <a:r>
              <a:rPr lang="zh-TW" altLang="en-US" b="1" dirty="0">
                <a:solidFill>
                  <a:schemeClr val="tx1"/>
                </a:solidFill>
                <a:latin typeface="新細明體"/>
              </a:rPr>
              <a:t>，學生有不少時間是在學校和家庭之外的社區</a:t>
            </a:r>
            <a:r>
              <a:rPr lang="zh-TW" altLang="en-US" b="1" dirty="0" smtClean="0">
                <a:solidFill>
                  <a:schemeClr val="tx1"/>
                </a:solidFill>
                <a:latin typeface="新細明體"/>
              </a:rPr>
              <a:t>中生活</a:t>
            </a:r>
            <a:r>
              <a:rPr lang="zh-TW" altLang="en-US" b="1" dirty="0">
                <a:solidFill>
                  <a:schemeClr val="tx1"/>
                </a:solidFill>
                <a:latin typeface="新細明體"/>
              </a:rPr>
              <a:t>，</a:t>
            </a:r>
            <a:r>
              <a:rPr lang="zh-TW" altLang="en-US" b="1" dirty="0" smtClean="0">
                <a:solidFill>
                  <a:schemeClr val="tx1"/>
                </a:solidFill>
                <a:latin typeface="新細明體"/>
              </a:rPr>
              <a:t>社區對</a:t>
            </a:r>
            <a:r>
              <a:rPr lang="zh-TW" altLang="en-US" b="1" dirty="0">
                <a:solidFill>
                  <a:schemeClr val="tx1"/>
                </a:solidFill>
                <a:latin typeface="新細明體"/>
              </a:rPr>
              <a:t>教育的責任也是存在的，社區人士參與教育也是</a:t>
            </a:r>
            <a:r>
              <a:rPr lang="zh-TW" altLang="en-US" b="1" dirty="0" smtClean="0">
                <a:solidFill>
                  <a:schemeClr val="tx1"/>
                </a:solidFill>
                <a:latin typeface="新細明體"/>
              </a:rPr>
              <a:t>必要的</a:t>
            </a:r>
            <a:r>
              <a:rPr lang="zh-TW" altLang="en-US" b="1" dirty="0">
                <a:solidFill>
                  <a:schemeClr val="tx1"/>
                </a:solidFill>
                <a:latin typeface="新細明體"/>
              </a:rPr>
              <a:t>，這樣才能提供學習者充分的學習機會</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至於</a:t>
            </a:r>
            <a:r>
              <a:rPr lang="zh-TW" altLang="en-US" b="1" dirty="0">
                <a:solidFill>
                  <a:schemeClr val="tx1"/>
                </a:solidFill>
                <a:latin typeface="新細明體"/>
              </a:rPr>
              <a:t>學習者，在教學</a:t>
            </a:r>
            <a:r>
              <a:rPr lang="zh-TW" altLang="en-US" b="1" dirty="0" smtClean="0">
                <a:solidFill>
                  <a:schemeClr val="tx1"/>
                </a:solidFill>
                <a:latin typeface="新細明體"/>
              </a:rPr>
              <a:t>過程</a:t>
            </a:r>
            <a:r>
              <a:rPr lang="zh-TW" altLang="en-US" b="1" dirty="0">
                <a:solidFill>
                  <a:schemeClr val="tx1"/>
                </a:solidFill>
                <a:latin typeface="新細明體"/>
              </a:rPr>
              <a:t>中其責任應該是明顯可見的，如果他不主動參與教學的計畫、實施、評鑑和改進，則教學勢必難以切合學習者的需求，其成效欠佳是可以</a:t>
            </a:r>
            <a:r>
              <a:rPr lang="zh-TW" altLang="en-US" b="1" dirty="0" smtClean="0">
                <a:solidFill>
                  <a:schemeClr val="tx1"/>
                </a:solidFill>
                <a:latin typeface="新細明體"/>
              </a:rPr>
              <a:t>預知的</a:t>
            </a:r>
            <a:r>
              <a:rPr lang="zh-TW" altLang="en-US" b="1" dirty="0">
                <a:solidFill>
                  <a:schemeClr val="tx1"/>
                </a:solidFill>
                <a:latin typeface="新細明體"/>
              </a:rPr>
              <a:t>。 </a:t>
            </a:r>
            <a:r>
              <a:rPr lang="en-US" altLang="zh-TW" b="1" dirty="0" smtClean="0">
                <a:solidFill>
                  <a:schemeClr val="tx1"/>
                </a:solidFill>
                <a:latin typeface="新細明體"/>
              </a:rPr>
              <a:t>35</a:t>
            </a:r>
            <a:endParaRPr lang="zh-TW" altLang="en-US" b="1" dirty="0">
              <a:solidFill>
                <a:schemeClr val="tx1"/>
              </a:solidFill>
            </a:endParaRPr>
          </a:p>
        </p:txBody>
      </p:sp>
    </p:spTree>
    <p:extLst>
      <p:ext uri="{BB962C8B-B14F-4D97-AF65-F5344CB8AC3E}">
        <p14:creationId xmlns:p14="http://schemas.microsoft.com/office/powerpoint/2010/main" val="39426500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a:bodyPr>
          <a:lstStyle/>
          <a:p>
            <a:pPr algn="l"/>
            <a:r>
              <a:rPr lang="zh-TW" altLang="en-US" b="1" dirty="0" smtClean="0">
                <a:solidFill>
                  <a:srgbClr val="FF0000"/>
                </a:solidFill>
                <a:latin typeface="新細明體"/>
              </a:rPr>
              <a:t>問題</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一</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正確</a:t>
            </a:r>
            <a:r>
              <a:rPr lang="zh-TW" altLang="en-US" b="1" dirty="0">
                <a:solidFill>
                  <a:srgbClr val="FF0000"/>
                </a:solidFill>
                <a:latin typeface="新細明體"/>
              </a:rPr>
              <a:t>的教師</a:t>
            </a:r>
            <a:r>
              <a:rPr lang="zh-TW" altLang="en-US" b="1" dirty="0" smtClean="0">
                <a:solidFill>
                  <a:srgbClr val="FF0000"/>
                </a:solidFill>
                <a:latin typeface="新細明體"/>
              </a:rPr>
              <a:t>角色為何？</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二</a:t>
            </a:r>
            <a:r>
              <a:rPr lang="zh-TW" altLang="en-US" b="1" dirty="0" smtClean="0">
                <a:solidFill>
                  <a:srgbClr val="FF0000"/>
                </a:solidFill>
                <a:latin typeface="新細明體"/>
                <a:ea typeface="新細明體"/>
              </a:rPr>
              <a:t>、正確的教學觀念</a:t>
            </a:r>
            <a:r>
              <a:rPr lang="zh-TW" altLang="en-US" b="1" dirty="0">
                <a:solidFill>
                  <a:srgbClr val="FF0000"/>
                </a:solidFill>
                <a:latin typeface="新細明體"/>
              </a:rPr>
              <a:t>為何？ </a:t>
            </a:r>
            <a:endParaRPr lang="en-US" altLang="zh-TW" b="1" dirty="0" smtClean="0">
              <a:solidFill>
                <a:srgbClr val="FF0000"/>
              </a:solidFill>
              <a:latin typeface="新細明體"/>
            </a:endParaRPr>
          </a:p>
          <a:p>
            <a:pPr algn="l"/>
            <a:endParaRPr lang="en-US" altLang="zh-TW" b="1" dirty="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rgbClr val="FF0000"/>
                </a:solidFill>
                <a:latin typeface="新細明體"/>
              </a:rPr>
              <a:t>                                                               </a:t>
            </a:r>
            <a:r>
              <a:rPr lang="en-US" altLang="zh-TW" b="1" dirty="0" smtClean="0">
                <a:solidFill>
                  <a:schemeClr val="tx1"/>
                </a:solidFill>
                <a:latin typeface="新細明體"/>
              </a:rPr>
              <a:t>36</a:t>
            </a:r>
            <a:endParaRPr lang="zh-TW" altLang="en-US" b="1" dirty="0">
              <a:solidFill>
                <a:schemeClr val="tx1"/>
              </a:solidFill>
            </a:endParaRPr>
          </a:p>
        </p:txBody>
      </p:sp>
    </p:spTree>
    <p:extLst>
      <p:ext uri="{BB962C8B-B14F-4D97-AF65-F5344CB8AC3E}">
        <p14:creationId xmlns:p14="http://schemas.microsoft.com/office/powerpoint/2010/main" val="25430956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a:bodyPr>
          <a:lstStyle/>
          <a:p>
            <a:pPr algn="l"/>
            <a:r>
              <a:rPr lang="zh-TW" altLang="en-US" b="1" dirty="0">
                <a:solidFill>
                  <a:srgbClr val="FF0000"/>
                </a:solidFill>
                <a:latin typeface="新細明體"/>
              </a:rPr>
              <a:t>第二</a:t>
            </a:r>
            <a:r>
              <a:rPr lang="zh-TW" altLang="en-US" b="1" dirty="0" smtClean="0">
                <a:solidFill>
                  <a:srgbClr val="FF0000"/>
                </a:solidFill>
                <a:latin typeface="新細明體"/>
              </a:rPr>
              <a:t>章   教學理論</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    第一節  學習</a:t>
            </a:r>
            <a:r>
              <a:rPr lang="zh-TW" altLang="en-US" b="1" dirty="0">
                <a:solidFill>
                  <a:srgbClr val="FF0000"/>
                </a:solidFill>
                <a:latin typeface="新細明體"/>
              </a:rPr>
              <a:t>理論與</a:t>
            </a:r>
            <a:r>
              <a:rPr lang="zh-TW" altLang="en-US" b="1" dirty="0" smtClean="0">
                <a:solidFill>
                  <a:srgbClr val="FF0000"/>
                </a:solidFill>
                <a:latin typeface="新細明體"/>
              </a:rPr>
              <a:t>教學</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    第二節  當代</a:t>
            </a:r>
            <a:r>
              <a:rPr lang="zh-TW" altLang="en-US" b="1" dirty="0">
                <a:solidFill>
                  <a:srgbClr val="FF0000"/>
                </a:solidFill>
                <a:latin typeface="新細明體"/>
              </a:rPr>
              <a:t>重要教學</a:t>
            </a:r>
            <a:r>
              <a:rPr lang="zh-TW" altLang="en-US" b="1" dirty="0" smtClean="0">
                <a:solidFill>
                  <a:srgbClr val="FF0000"/>
                </a:solidFill>
                <a:latin typeface="新細明體"/>
              </a:rPr>
              <a:t>觀</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    第三節  教師</a:t>
            </a:r>
            <a:r>
              <a:rPr lang="zh-TW" altLang="en-US" b="1" dirty="0">
                <a:solidFill>
                  <a:srgbClr val="FF0000"/>
                </a:solidFill>
                <a:latin typeface="新細明體"/>
              </a:rPr>
              <a:t>個人立論與</a:t>
            </a:r>
            <a:r>
              <a:rPr lang="zh-TW" altLang="en-US" b="1" dirty="0" smtClean="0">
                <a:solidFill>
                  <a:srgbClr val="FF0000"/>
                </a:solidFill>
                <a:latin typeface="新細明體"/>
              </a:rPr>
              <a:t>教學</a:t>
            </a:r>
            <a:endParaRPr lang="en-US" altLang="zh-TW" b="1" dirty="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rgbClr val="FF0000"/>
                </a:solidFill>
                <a:latin typeface="新細明體"/>
              </a:rPr>
              <a:t>                                                               </a:t>
            </a:r>
            <a:r>
              <a:rPr lang="zh-TW" altLang="en-US" b="1" dirty="0">
                <a:solidFill>
                  <a:schemeClr val="tx1"/>
                </a:solidFill>
                <a:latin typeface="新細明體"/>
              </a:rPr>
              <a:t> </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4252309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第二</a:t>
            </a:r>
            <a:r>
              <a:rPr lang="zh-TW" altLang="en-US" b="1" dirty="0" smtClean="0">
                <a:solidFill>
                  <a:srgbClr val="FF0000"/>
                </a:solidFill>
                <a:latin typeface="新細明體"/>
              </a:rPr>
              <a:t>章  教學理論</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        教學</a:t>
            </a:r>
            <a:r>
              <a:rPr lang="zh-TW" altLang="en-US" b="1" dirty="0">
                <a:solidFill>
                  <a:schemeClr val="tx1"/>
                </a:solidFill>
                <a:latin typeface="新細明體"/>
              </a:rPr>
              <a:t>不僅是一個複雜的</a:t>
            </a:r>
            <a:r>
              <a:rPr lang="zh-TW" altLang="en-US" b="1" dirty="0" smtClean="0">
                <a:solidFill>
                  <a:schemeClr val="tx1"/>
                </a:solidFill>
                <a:latin typeface="新細明體"/>
              </a:rPr>
              <a:t>概念，</a:t>
            </a:r>
            <a:r>
              <a:rPr lang="zh-TW" altLang="en-US" b="1" dirty="0">
                <a:solidFill>
                  <a:schemeClr val="tx1"/>
                </a:solidFill>
                <a:latin typeface="新細明體"/>
              </a:rPr>
              <a:t>更是一個形態多變的</a:t>
            </a:r>
            <a:r>
              <a:rPr lang="zh-TW" altLang="en-US" b="1" dirty="0" smtClean="0">
                <a:solidFill>
                  <a:schemeClr val="tx1"/>
                </a:solidFill>
                <a:latin typeface="新細明體"/>
              </a:rPr>
              <a:t>過程，</a:t>
            </a:r>
            <a:r>
              <a:rPr lang="zh-TW" altLang="en-US" b="1" dirty="0">
                <a:solidFill>
                  <a:schemeClr val="tx1"/>
                </a:solidFill>
                <a:latin typeface="新細明體"/>
              </a:rPr>
              <a:t>其中所要考慮的因素和所需顧及的層面，極其廣泛錯綜</a:t>
            </a:r>
            <a:r>
              <a:rPr lang="zh-TW" altLang="en-US" b="1" dirty="0" smtClean="0">
                <a:solidFill>
                  <a:schemeClr val="tx1"/>
                </a:solidFill>
                <a:latin typeface="新細明體"/>
              </a:rPr>
              <a:t>，不易</a:t>
            </a:r>
            <a:r>
              <a:rPr lang="zh-TW" altLang="en-US" b="1" dirty="0">
                <a:solidFill>
                  <a:schemeClr val="tx1"/>
                </a:solidFill>
                <a:latin typeface="新細明體"/>
              </a:rPr>
              <a:t>釐清</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chemeClr val="tx1"/>
                </a:solidFill>
                <a:latin typeface="新細明體"/>
              </a:rPr>
              <a:t> </a:t>
            </a:r>
            <a:r>
              <a:rPr lang="zh-TW" altLang="en-US" b="1" dirty="0" smtClean="0">
                <a:solidFill>
                  <a:schemeClr val="tx1"/>
                </a:solidFill>
                <a:latin typeface="新細明體"/>
              </a:rPr>
              <a:t>       綜觀</a:t>
            </a:r>
            <a:r>
              <a:rPr lang="zh-TW" altLang="en-US" b="1" dirty="0">
                <a:solidFill>
                  <a:schemeClr val="tx1"/>
                </a:solidFill>
                <a:latin typeface="新細明體"/>
              </a:rPr>
              <a:t>當代各家教學理論的立論依據，涵蓋的面向極廣，不乏有源於</a:t>
            </a:r>
            <a:r>
              <a:rPr lang="zh-TW" altLang="en-US" b="1" dirty="0" smtClean="0">
                <a:solidFill>
                  <a:schemeClr val="tx1"/>
                </a:solidFill>
                <a:latin typeface="新細明體"/>
              </a:rPr>
              <a:t>教育學、心理學、社會學或</a:t>
            </a:r>
            <a:r>
              <a:rPr lang="zh-TW" altLang="en-US" b="1" dirty="0">
                <a:solidFill>
                  <a:schemeClr val="tx1"/>
                </a:solidFill>
                <a:latin typeface="新細明體"/>
              </a:rPr>
              <a:t>哲學的理論。然而，國內大部分的教學探究與討論多奠基於學習心理學理論，而對所謂「教學理論」 （</a:t>
            </a:r>
            <a:r>
              <a:rPr lang="en-US" altLang="zh-TW" b="1" dirty="0">
                <a:solidFill>
                  <a:schemeClr val="tx1"/>
                </a:solidFill>
                <a:latin typeface="新細明體"/>
              </a:rPr>
              <a:t>instructional theory</a:t>
            </a:r>
            <a:r>
              <a:rPr lang="zh-TW" altLang="en-US" b="1" dirty="0">
                <a:solidFill>
                  <a:schemeClr val="tx1"/>
                </a:solidFill>
                <a:latin typeface="新細明體"/>
              </a:rPr>
              <a:t>）的介紹也多屬於教育心理學領域的「學習</a:t>
            </a:r>
            <a:r>
              <a:rPr lang="zh-TW" altLang="en-US" b="1" dirty="0" smtClean="0">
                <a:solidFill>
                  <a:schemeClr val="tx1"/>
                </a:solidFill>
                <a:latin typeface="新細明體"/>
              </a:rPr>
              <a:t>理論</a:t>
            </a:r>
            <a:r>
              <a:rPr lang="zh-TW" altLang="en-US" b="1" dirty="0" smtClean="0">
                <a:solidFill>
                  <a:schemeClr val="tx1"/>
                </a:solidFill>
                <a:latin typeface="標楷體"/>
                <a:ea typeface="標楷體"/>
              </a:rPr>
              <a:t>」</a:t>
            </a:r>
            <a:r>
              <a:rPr lang="zh-TW" altLang="en-US" b="1" dirty="0" smtClean="0">
                <a:solidFill>
                  <a:schemeClr val="tx1"/>
                </a:solidFill>
                <a:latin typeface="新細明體"/>
              </a:rPr>
              <a:t>（</a:t>
            </a:r>
            <a:r>
              <a:rPr lang="en-US" altLang="zh-TW" b="1" dirty="0">
                <a:solidFill>
                  <a:schemeClr val="tx1"/>
                </a:solidFill>
                <a:latin typeface="新細明體"/>
              </a:rPr>
              <a:t>learning theory</a:t>
            </a:r>
            <a:r>
              <a:rPr lang="zh-TW" altLang="en-US" b="1" dirty="0">
                <a:solidFill>
                  <a:schemeClr val="tx1"/>
                </a:solidFill>
                <a:latin typeface="新細明體"/>
              </a:rPr>
              <a:t>）範疇</a:t>
            </a:r>
            <a:r>
              <a:rPr lang="zh-TW" altLang="en-US" b="1" dirty="0" smtClean="0">
                <a:solidFill>
                  <a:schemeClr val="tx1"/>
                </a:solidFill>
                <a:latin typeface="新細明體"/>
              </a:rPr>
              <a:t>。           </a:t>
            </a:r>
            <a:r>
              <a:rPr lang="en-US" altLang="zh-TW" b="1" dirty="0" smtClean="0">
                <a:solidFill>
                  <a:schemeClr val="tx1"/>
                </a:solidFill>
                <a:latin typeface="新細明體"/>
              </a:rPr>
              <a:t>1</a:t>
            </a:r>
            <a:endParaRPr lang="zh-TW" altLang="en-US" b="1" dirty="0">
              <a:solidFill>
                <a:schemeClr val="tx1"/>
              </a:solidFill>
            </a:endParaRPr>
          </a:p>
        </p:txBody>
      </p:sp>
    </p:spTree>
    <p:extLst>
      <p:ext uri="{BB962C8B-B14F-4D97-AF65-F5344CB8AC3E}">
        <p14:creationId xmlns:p14="http://schemas.microsoft.com/office/powerpoint/2010/main" val="3523361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smtClean="0"/>
              <a:t> </a:t>
            </a:r>
            <a:r>
              <a:rPr lang="zh-TW" altLang="en-US" b="1" dirty="0" smtClean="0">
                <a:solidFill>
                  <a:srgbClr val="FF0000"/>
                </a:solidFill>
                <a:latin typeface="新細明體"/>
                <a:ea typeface="新細明體"/>
              </a:rPr>
              <a:t>＊</a:t>
            </a:r>
            <a:r>
              <a:rPr lang="zh-TW" altLang="en-US" b="1" dirty="0" smtClean="0"/>
              <a:t>教師</a:t>
            </a:r>
            <a:r>
              <a:rPr lang="zh-TW" altLang="en-US" b="1" dirty="0"/>
              <a:t>必須經由師資培育機構培養，且要</a:t>
            </a:r>
            <a:r>
              <a:rPr lang="zh-TW" altLang="en-US" b="1" dirty="0" smtClean="0"/>
              <a:t>通過教檢</a:t>
            </a:r>
            <a:r>
              <a:rPr lang="zh-TW" altLang="en-US" b="1" dirty="0" smtClean="0">
                <a:latin typeface="新細明體"/>
                <a:ea typeface="新細明體"/>
              </a:rPr>
              <a:t>、</a:t>
            </a:r>
            <a:r>
              <a:rPr lang="zh-TW" altLang="en-US" b="1" dirty="0">
                <a:latin typeface="新細明體"/>
                <a:ea typeface="新細明體"/>
              </a:rPr>
              <a:t>教甄</a:t>
            </a:r>
            <a:r>
              <a:rPr lang="zh-TW" altLang="en-US" b="1" dirty="0" smtClean="0"/>
              <a:t>始能</a:t>
            </a:r>
            <a:r>
              <a:rPr lang="zh-TW" altLang="en-US" b="1" dirty="0"/>
              <a:t>加以聘任</a:t>
            </a:r>
            <a:r>
              <a:rPr lang="zh-TW" altLang="en-US" b="1" dirty="0" smtClean="0"/>
              <a:t>。</a:t>
            </a:r>
            <a:endParaRPr lang="en-US" altLang="zh-TW" b="1" dirty="0" smtClean="0"/>
          </a:p>
          <a:p>
            <a:pPr algn="l"/>
            <a:r>
              <a:rPr lang="zh-TW" altLang="en-US" b="1" dirty="0" smtClean="0">
                <a:solidFill>
                  <a:srgbClr val="FF0000"/>
                </a:solidFill>
                <a:latin typeface="新細明體"/>
              </a:rPr>
              <a:t>＊</a:t>
            </a:r>
            <a:r>
              <a:rPr lang="zh-TW" altLang="en-US" b="1" dirty="0" smtClean="0"/>
              <a:t>教師是</a:t>
            </a:r>
            <a:r>
              <a:rPr lang="zh-TW" altLang="en-US" b="1" dirty="0"/>
              <a:t>專業人員，具有專業自主權，對於教學工作應負起專業責任</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小學</a:t>
            </a:r>
            <a:r>
              <a:rPr lang="zh-TW" altLang="en-US" b="1" dirty="0"/>
              <a:t>教師是通才培養，希望他們對於國小各科均具有教學能力</a:t>
            </a:r>
            <a:r>
              <a:rPr lang="zh-TW" altLang="en-US" b="1" dirty="0" smtClean="0"/>
              <a:t>，稱為</a:t>
            </a:r>
            <a:r>
              <a:rPr lang="zh-TW" altLang="en-US" b="1" dirty="0"/>
              <a:t>包班</a:t>
            </a:r>
            <a:r>
              <a:rPr lang="zh-TW" altLang="en-US" b="1" dirty="0" smtClean="0"/>
              <a:t>教學</a:t>
            </a:r>
            <a:r>
              <a:rPr lang="zh-TW" altLang="en-US" b="1" dirty="0"/>
              <a:t>制</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中學</a:t>
            </a:r>
            <a:r>
              <a:rPr lang="zh-TW" altLang="en-US" b="1" dirty="0"/>
              <a:t>教師是專才培養，希望他們能勝任特定科目的</a:t>
            </a:r>
            <a:r>
              <a:rPr lang="zh-TW" altLang="en-US" b="1" dirty="0" smtClean="0"/>
              <a:t>教學，稱為</a:t>
            </a:r>
            <a:r>
              <a:rPr lang="zh-TW" altLang="en-US" b="1" dirty="0"/>
              <a:t>科任教學制。</a:t>
            </a:r>
            <a:endParaRPr lang="en-US" altLang="zh-TW" b="1" dirty="0" smtClean="0"/>
          </a:p>
          <a:p>
            <a:pPr algn="l"/>
            <a:r>
              <a:rPr lang="zh-TW" altLang="en-US" b="1" dirty="0" smtClean="0"/>
              <a:t>                                                                                           </a:t>
            </a:r>
            <a:r>
              <a:rPr lang="en-US" altLang="zh-TW" b="1" dirty="0"/>
              <a:t>3</a:t>
            </a:r>
            <a:endParaRPr lang="zh-TW" altLang="en-US" b="1" dirty="0"/>
          </a:p>
        </p:txBody>
      </p:sp>
    </p:spTree>
    <p:extLst>
      <p:ext uri="{BB962C8B-B14F-4D97-AF65-F5344CB8AC3E}">
        <p14:creationId xmlns:p14="http://schemas.microsoft.com/office/powerpoint/2010/main" val="33103271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第一節  學習</a:t>
            </a:r>
            <a:r>
              <a:rPr lang="zh-TW" altLang="en-US" b="1" dirty="0">
                <a:solidFill>
                  <a:srgbClr val="FF0000"/>
                </a:solidFill>
                <a:latin typeface="新細明體"/>
              </a:rPr>
              <a:t>理論與</a:t>
            </a:r>
            <a:r>
              <a:rPr lang="zh-TW" altLang="en-US" b="1" dirty="0" smtClean="0">
                <a:solidFill>
                  <a:srgbClr val="FF0000"/>
                </a:solidFill>
                <a:latin typeface="新細明體"/>
              </a:rPr>
              <a:t>教學</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        教育學</a:t>
            </a:r>
            <a:r>
              <a:rPr lang="zh-TW" altLang="en-US" b="1" dirty="0">
                <a:solidFill>
                  <a:schemeClr val="tx1"/>
                </a:solidFill>
                <a:latin typeface="新細明體"/>
              </a:rPr>
              <a:t>深受發展心理學（</a:t>
            </a:r>
            <a:r>
              <a:rPr lang="en-US" altLang="zh-TW" b="1" dirty="0">
                <a:solidFill>
                  <a:schemeClr val="tx1"/>
                </a:solidFill>
                <a:latin typeface="新細明體"/>
              </a:rPr>
              <a:t>Developmental Psychology</a:t>
            </a:r>
            <a:r>
              <a:rPr lang="zh-TW" altLang="en-US" b="1" dirty="0">
                <a:solidFill>
                  <a:schemeClr val="tx1"/>
                </a:solidFill>
                <a:latin typeface="新細明體"/>
              </a:rPr>
              <a:t>）與學習心理學（</a:t>
            </a:r>
            <a:r>
              <a:rPr lang="en-US" altLang="zh-TW" b="1" dirty="0">
                <a:solidFill>
                  <a:schemeClr val="tx1"/>
                </a:solidFill>
                <a:latin typeface="新細明體"/>
              </a:rPr>
              <a:t>Learning Psychology</a:t>
            </a:r>
            <a:r>
              <a:rPr lang="zh-TW" altLang="en-US" b="1" dirty="0">
                <a:solidFill>
                  <a:schemeClr val="tx1"/>
                </a:solidFill>
                <a:latin typeface="新細明體"/>
              </a:rPr>
              <a:t>）的影響，特別在教學研究與教學實踐方面，更是以學習心理學的各家學習理論為立論的重要依據據</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chemeClr val="tx1"/>
                </a:solidFill>
                <a:latin typeface="新細明體"/>
              </a:rPr>
              <a:t>        教學</a:t>
            </a:r>
            <a:r>
              <a:rPr lang="zh-TW" altLang="en-US" b="1" dirty="0">
                <a:solidFill>
                  <a:schemeClr val="tx1"/>
                </a:solidFill>
                <a:latin typeface="新細明體"/>
              </a:rPr>
              <a:t>是一種以學習為目的導向的活動，教師必須</a:t>
            </a:r>
            <a:r>
              <a:rPr lang="zh-TW" altLang="en-US" b="1" dirty="0" smtClean="0">
                <a:solidFill>
                  <a:schemeClr val="tx1"/>
                </a:solidFill>
                <a:latin typeface="新細明體"/>
              </a:rPr>
              <a:t>先了解</a:t>
            </a:r>
            <a:r>
              <a:rPr lang="zh-TW" altLang="en-US" b="1" dirty="0">
                <a:solidFill>
                  <a:schemeClr val="tx1"/>
                </a:solidFill>
                <a:latin typeface="新細明體"/>
              </a:rPr>
              <a:t>學生如何學習，然後才能確定如何進行教學，</a:t>
            </a:r>
            <a:r>
              <a:rPr lang="zh-TW" altLang="en-US" b="1" dirty="0" smtClean="0">
                <a:solidFill>
                  <a:schemeClr val="tx1"/>
                </a:solidFill>
                <a:latin typeface="新細明體"/>
              </a:rPr>
              <a:t>有效幫助</a:t>
            </a:r>
            <a:r>
              <a:rPr lang="zh-TW" altLang="en-US" b="1" dirty="0">
                <a:solidFill>
                  <a:schemeClr val="tx1"/>
                </a:solidFill>
                <a:latin typeface="新細明體"/>
              </a:rPr>
              <a:t>學生達到最高的學習效果。  </a:t>
            </a:r>
            <a:r>
              <a:rPr lang="zh-TW" altLang="en-US" b="1" dirty="0" smtClean="0">
                <a:solidFill>
                  <a:schemeClr val="tx1"/>
                </a:solidFill>
                <a:latin typeface="新細明體"/>
              </a:rPr>
              <a:t> </a:t>
            </a:r>
            <a:r>
              <a:rPr lang="en-US" altLang="zh-TW" b="1" dirty="0" smtClean="0">
                <a:solidFill>
                  <a:schemeClr val="tx1"/>
                </a:solidFill>
                <a:latin typeface="新細明體"/>
              </a:rPr>
              <a:t>2</a:t>
            </a:r>
            <a:endParaRPr lang="zh-TW" altLang="en-US" b="1" dirty="0">
              <a:solidFill>
                <a:schemeClr val="tx1"/>
              </a:solidFill>
            </a:endParaRPr>
          </a:p>
        </p:txBody>
      </p:sp>
    </p:spTree>
    <p:extLst>
      <p:ext uri="{BB962C8B-B14F-4D97-AF65-F5344CB8AC3E}">
        <p14:creationId xmlns:p14="http://schemas.microsoft.com/office/powerpoint/2010/main" val="41826461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a:solidFill>
                  <a:srgbClr val="FF0000"/>
                </a:solidFill>
                <a:latin typeface="新細明體"/>
              </a:rPr>
              <a:t>學習（</a:t>
            </a:r>
            <a:r>
              <a:rPr lang="en-US" altLang="zh-TW" b="1" dirty="0">
                <a:solidFill>
                  <a:srgbClr val="FF0000"/>
                </a:solidFill>
                <a:latin typeface="新細明體"/>
              </a:rPr>
              <a:t>learning</a:t>
            </a:r>
            <a:r>
              <a:rPr lang="zh-TW" altLang="en-US" b="1" dirty="0">
                <a:solidFill>
                  <a:srgbClr val="FF0000"/>
                </a:solidFill>
                <a:latin typeface="新細明體"/>
              </a:rPr>
              <a:t>）</a:t>
            </a:r>
            <a:r>
              <a:rPr lang="zh-TW" altLang="en-US" b="1" dirty="0">
                <a:solidFill>
                  <a:schemeClr val="tx1"/>
                </a:solidFill>
                <a:latin typeface="新細明體"/>
              </a:rPr>
              <a:t>一詞的心理學涵義係指：「學習是因經驗而使個體行為或行為潛勢產生改變且維持良久的歷程」（張春興，民</a:t>
            </a:r>
            <a:r>
              <a:rPr lang="en-US" altLang="zh-TW" b="1" dirty="0" smtClean="0">
                <a:solidFill>
                  <a:schemeClr val="tx1"/>
                </a:solidFill>
                <a:latin typeface="新細明體"/>
              </a:rPr>
              <a:t>83</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chemeClr val="tx1"/>
                </a:solidFill>
                <a:latin typeface="新細明體"/>
              </a:rPr>
              <a:t>在</a:t>
            </a:r>
            <a:r>
              <a:rPr lang="zh-TW" altLang="en-US" b="1" dirty="0">
                <a:solidFill>
                  <a:schemeClr val="tx1"/>
                </a:solidFill>
                <a:latin typeface="新細明體"/>
              </a:rPr>
              <a:t>學習歷程中，行為或影響行為的潛藏</a:t>
            </a:r>
            <a:r>
              <a:rPr lang="zh-TW" altLang="en-US" b="1" dirty="0" smtClean="0">
                <a:solidFill>
                  <a:schemeClr val="tx1"/>
                </a:solidFill>
                <a:latin typeface="新細明體"/>
              </a:rPr>
              <a:t>因素究竟</a:t>
            </a:r>
            <a:r>
              <a:rPr lang="zh-TW" altLang="en-US" b="1" dirty="0">
                <a:solidFill>
                  <a:schemeClr val="tx1"/>
                </a:solidFill>
                <a:latin typeface="新細明體"/>
              </a:rPr>
              <a:t>如何改變</a:t>
            </a:r>
            <a:r>
              <a:rPr lang="zh-TW" altLang="en-US" b="1" dirty="0" smtClean="0">
                <a:solidFill>
                  <a:schemeClr val="tx1"/>
                </a:solidFill>
                <a:latin typeface="新細明體"/>
              </a:rPr>
              <a:t>？歷來心理學家有</a:t>
            </a:r>
            <a:r>
              <a:rPr lang="zh-TW" altLang="en-US" b="1" dirty="0">
                <a:solidFill>
                  <a:schemeClr val="tx1"/>
                </a:solidFill>
                <a:latin typeface="新細明體"/>
              </a:rPr>
              <a:t>不同的解釋和主張，因此產生了種種不同的學習理論。舉其要者，可歸納</a:t>
            </a:r>
            <a:r>
              <a:rPr lang="zh-TW" altLang="en-US" b="1" dirty="0">
                <a:solidFill>
                  <a:srgbClr val="FF0000"/>
                </a:solidFill>
                <a:latin typeface="新細明體"/>
              </a:rPr>
              <a:t>出行為學習論（</a:t>
            </a:r>
            <a:r>
              <a:rPr lang="en-US" altLang="zh-TW" b="1" dirty="0">
                <a:solidFill>
                  <a:srgbClr val="FF0000"/>
                </a:solidFill>
                <a:latin typeface="新細明體"/>
              </a:rPr>
              <a:t>behavioral learning theory</a:t>
            </a:r>
            <a:r>
              <a:rPr lang="zh-TW" altLang="en-US" b="1" dirty="0">
                <a:solidFill>
                  <a:srgbClr val="FF0000"/>
                </a:solidFill>
                <a:latin typeface="新細明體"/>
              </a:rPr>
              <a:t>） 、認知學習論（</a:t>
            </a:r>
            <a:r>
              <a:rPr lang="en-US" altLang="zh-TW" b="1" dirty="0" smtClean="0">
                <a:solidFill>
                  <a:srgbClr val="FF0000"/>
                </a:solidFill>
                <a:latin typeface="新細明體"/>
              </a:rPr>
              <a:t>cognitive </a:t>
            </a:r>
            <a:r>
              <a:rPr lang="en-US" altLang="zh-TW" b="1" dirty="0">
                <a:solidFill>
                  <a:srgbClr val="FF0000"/>
                </a:solidFill>
                <a:latin typeface="新細明體"/>
              </a:rPr>
              <a:t>learning theory</a:t>
            </a:r>
            <a:r>
              <a:rPr lang="zh-TW" altLang="en-US" b="1" dirty="0">
                <a:solidFill>
                  <a:srgbClr val="FF0000"/>
                </a:solidFill>
                <a:latin typeface="新細明體"/>
              </a:rPr>
              <a:t>）及互動學習</a:t>
            </a:r>
            <a:r>
              <a:rPr lang="zh-TW" altLang="en-US" b="1" dirty="0" smtClean="0">
                <a:solidFill>
                  <a:srgbClr val="FF0000"/>
                </a:solidFill>
                <a:latin typeface="新細明體"/>
              </a:rPr>
              <a:t>論</a:t>
            </a:r>
            <a:r>
              <a:rPr lang="en-US" altLang="zh-TW" b="1" dirty="0" smtClean="0">
                <a:solidFill>
                  <a:srgbClr val="FF0000"/>
                </a:solidFill>
                <a:latin typeface="新細明體"/>
              </a:rPr>
              <a:t> </a:t>
            </a:r>
            <a:r>
              <a:rPr lang="zh-TW" altLang="en-US" b="1" dirty="0">
                <a:solidFill>
                  <a:srgbClr val="FF0000"/>
                </a:solidFill>
                <a:latin typeface="新細明體"/>
              </a:rPr>
              <a:t>（</a:t>
            </a:r>
            <a:r>
              <a:rPr lang="en-US" altLang="zh-TW" b="1" dirty="0">
                <a:solidFill>
                  <a:srgbClr val="FF0000"/>
                </a:solidFill>
                <a:latin typeface="新細明體"/>
              </a:rPr>
              <a:t>interactive learning </a:t>
            </a:r>
            <a:r>
              <a:rPr lang="en-US" altLang="zh-TW" b="1" dirty="0" smtClean="0">
                <a:solidFill>
                  <a:srgbClr val="FF0000"/>
                </a:solidFill>
                <a:latin typeface="新細明體"/>
              </a:rPr>
              <a:t>theory)</a:t>
            </a:r>
            <a:r>
              <a:rPr lang="zh-TW" altLang="en-US" b="1" dirty="0">
                <a:solidFill>
                  <a:schemeClr val="tx1"/>
                </a:solidFill>
                <a:latin typeface="新細明體"/>
              </a:rPr>
              <a:t>三大論點迥異的派</a:t>
            </a:r>
            <a:r>
              <a:rPr lang="zh-TW" altLang="en-US" b="1" dirty="0" smtClean="0">
                <a:solidFill>
                  <a:schemeClr val="tx1"/>
                </a:solidFill>
                <a:latin typeface="新細明體"/>
              </a:rPr>
              <a:t>典</a:t>
            </a:r>
            <a:r>
              <a:rPr lang="zh-TW" altLang="en-US" b="1" dirty="0" smtClean="0">
                <a:solidFill>
                  <a:schemeClr val="tx1"/>
                </a:solidFill>
                <a:latin typeface="新細明體"/>
                <a:ea typeface="新細明體"/>
              </a:rPr>
              <a:t>。</a:t>
            </a:r>
            <a:r>
              <a:rPr lang="zh-TW" altLang="en-US" b="1" dirty="0" smtClean="0">
                <a:solidFill>
                  <a:schemeClr val="tx1"/>
                </a:solidFill>
                <a:latin typeface="新細明體"/>
              </a:rPr>
              <a:t>                                                                     </a:t>
            </a:r>
            <a:r>
              <a:rPr lang="en-US" altLang="zh-TW" b="1" dirty="0">
                <a:solidFill>
                  <a:schemeClr val="tx1"/>
                </a:solidFill>
                <a:latin typeface="新細明體"/>
              </a:rPr>
              <a:t>3</a:t>
            </a:r>
            <a:endParaRPr lang="zh-TW" altLang="en-US" b="1" dirty="0">
              <a:solidFill>
                <a:schemeClr val="tx1"/>
              </a:solidFill>
            </a:endParaRPr>
          </a:p>
        </p:txBody>
      </p:sp>
    </p:spTree>
    <p:extLst>
      <p:ext uri="{BB962C8B-B14F-4D97-AF65-F5344CB8AC3E}">
        <p14:creationId xmlns:p14="http://schemas.microsoft.com/office/powerpoint/2010/main" val="22109731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smtClean="0">
                <a:solidFill>
                  <a:srgbClr val="FF0000"/>
                </a:solidFill>
                <a:latin typeface="新細明體"/>
              </a:rPr>
              <a:t>壹</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行為</a:t>
            </a:r>
            <a:r>
              <a:rPr lang="zh-TW" altLang="en-US" b="1" dirty="0">
                <a:solidFill>
                  <a:srgbClr val="FF0000"/>
                </a:solidFill>
                <a:latin typeface="新細明體"/>
              </a:rPr>
              <a:t>學習</a:t>
            </a:r>
            <a:r>
              <a:rPr lang="zh-TW" altLang="en-US" b="1" dirty="0" smtClean="0">
                <a:solidFill>
                  <a:srgbClr val="FF0000"/>
                </a:solidFill>
                <a:latin typeface="新細明體"/>
              </a:rPr>
              <a:t>論</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行為</a:t>
            </a:r>
            <a:r>
              <a:rPr lang="zh-TW" altLang="en-US" b="1" dirty="0">
                <a:solidFill>
                  <a:schemeClr val="tx1"/>
                </a:solidFill>
                <a:latin typeface="新細明體"/>
              </a:rPr>
              <a:t>學習論（</a:t>
            </a:r>
            <a:r>
              <a:rPr lang="en-US" altLang="zh-TW" b="1" dirty="0">
                <a:solidFill>
                  <a:schemeClr val="tx1"/>
                </a:solidFill>
                <a:latin typeface="新細明體"/>
              </a:rPr>
              <a:t>behavioral learning theory</a:t>
            </a:r>
            <a:r>
              <a:rPr lang="zh-TW" altLang="en-US" b="1" dirty="0">
                <a:solidFill>
                  <a:schemeClr val="tx1"/>
                </a:solidFill>
                <a:latin typeface="新細明體"/>
              </a:rPr>
              <a:t>）也稱為刺激反應學習論（</a:t>
            </a:r>
            <a:r>
              <a:rPr lang="en-US" altLang="zh-TW" b="1" dirty="0">
                <a:solidFill>
                  <a:schemeClr val="tx1"/>
                </a:solidFill>
                <a:latin typeface="新細明體"/>
              </a:rPr>
              <a:t>stimulus-response learning theory</a:t>
            </a:r>
            <a:r>
              <a:rPr lang="zh-TW" altLang="en-US" b="1" dirty="0">
                <a:solidFill>
                  <a:schemeClr val="tx1"/>
                </a:solidFill>
                <a:latin typeface="新細明體"/>
              </a:rPr>
              <a:t>，或簡稱</a:t>
            </a:r>
            <a:r>
              <a:rPr lang="en-US" altLang="zh-TW" b="1" dirty="0">
                <a:solidFill>
                  <a:schemeClr val="tx1"/>
                </a:solidFill>
                <a:latin typeface="新細明體"/>
              </a:rPr>
              <a:t>S-R theory</a:t>
            </a:r>
            <a:r>
              <a:rPr lang="zh-TW" altLang="en-US" b="1" dirty="0">
                <a:solidFill>
                  <a:schemeClr val="tx1"/>
                </a:solidFill>
                <a:latin typeface="新細明體"/>
              </a:rPr>
              <a:t>），主要根據</a:t>
            </a:r>
            <a:r>
              <a:rPr lang="zh-TW" altLang="en-US" b="1" dirty="0">
                <a:solidFill>
                  <a:srgbClr val="FF0000"/>
                </a:solidFill>
                <a:latin typeface="新細明體"/>
              </a:rPr>
              <a:t>行為主義心理學</a:t>
            </a:r>
            <a:r>
              <a:rPr lang="zh-TW" altLang="en-US" b="1" dirty="0">
                <a:solidFill>
                  <a:schemeClr val="tx1"/>
                </a:solidFill>
                <a:latin typeface="新細明體"/>
              </a:rPr>
              <a:t>（</a:t>
            </a:r>
            <a:r>
              <a:rPr lang="en-US" altLang="zh-TW" b="1" dirty="0">
                <a:solidFill>
                  <a:schemeClr val="tx1"/>
                </a:solidFill>
                <a:latin typeface="新細明體"/>
              </a:rPr>
              <a:t>Behavioral Psychology</a:t>
            </a:r>
            <a:r>
              <a:rPr lang="zh-TW" altLang="en-US" b="1" dirty="0">
                <a:solidFill>
                  <a:schemeClr val="tx1"/>
                </a:solidFill>
                <a:latin typeface="新細明體"/>
              </a:rPr>
              <a:t>）的基本要義而提出其理論觀點，認為</a:t>
            </a:r>
            <a:r>
              <a:rPr lang="zh-TW" altLang="en-US" b="1" dirty="0">
                <a:solidFill>
                  <a:srgbClr val="FF0000"/>
                </a:solidFill>
                <a:latin typeface="新細明體"/>
              </a:rPr>
              <a:t>學習是個體在特定的環境刺激下所產生的適當聯結反應</a:t>
            </a:r>
            <a:r>
              <a:rPr lang="zh-TW" altLang="en-US" b="1" dirty="0" smtClean="0">
                <a:solidFill>
                  <a:srgbClr val="FF0000"/>
                </a:solidFill>
                <a:latin typeface="新細明體"/>
              </a:rPr>
              <a:t>行為</a:t>
            </a:r>
            <a:r>
              <a:rPr lang="zh-TW" altLang="en-US" b="1" dirty="0" smtClean="0">
                <a:solidFill>
                  <a:schemeClr val="tx1"/>
                </a:solidFill>
                <a:latin typeface="新細明體"/>
                <a:ea typeface="新細明體"/>
              </a:rPr>
              <a:t>。                                                               </a:t>
            </a:r>
            <a:r>
              <a:rPr lang="en-US" altLang="zh-TW" b="1" dirty="0">
                <a:solidFill>
                  <a:schemeClr val="tx1"/>
                </a:solidFill>
                <a:latin typeface="新細明體"/>
              </a:rPr>
              <a:t>4</a:t>
            </a:r>
            <a:endParaRPr lang="zh-TW" altLang="en-US" b="1" dirty="0">
              <a:solidFill>
                <a:schemeClr val="tx1"/>
              </a:solidFill>
            </a:endParaRPr>
          </a:p>
        </p:txBody>
      </p:sp>
    </p:spTree>
    <p:extLst>
      <p:ext uri="{BB962C8B-B14F-4D97-AF65-F5344CB8AC3E}">
        <p14:creationId xmlns:p14="http://schemas.microsoft.com/office/powerpoint/2010/main" val="2825518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一</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行為</a:t>
            </a:r>
            <a:r>
              <a:rPr lang="zh-TW" altLang="en-US" b="1" dirty="0">
                <a:solidFill>
                  <a:srgbClr val="FF0000"/>
                </a:solidFill>
                <a:latin typeface="新細明體"/>
              </a:rPr>
              <a:t>學習論</a:t>
            </a:r>
            <a:r>
              <a:rPr lang="zh-TW" altLang="en-US" b="1" dirty="0" smtClean="0">
                <a:solidFill>
                  <a:srgbClr val="FF0000"/>
                </a:solidFill>
                <a:latin typeface="新細明體"/>
              </a:rPr>
              <a:t>要義</a:t>
            </a:r>
            <a:endParaRPr lang="en-US" altLang="zh-TW" b="1" dirty="0" smtClean="0">
              <a:solidFill>
                <a:srgbClr val="FF0000"/>
              </a:solidFill>
              <a:latin typeface="新細明體"/>
            </a:endParaRPr>
          </a:p>
          <a:p>
            <a:pPr algn="l"/>
            <a:r>
              <a:rPr lang="zh-TW" altLang="en-US" b="1" dirty="0" smtClean="0">
                <a:solidFill>
                  <a:schemeClr val="tx1"/>
                </a:solidFill>
                <a:latin typeface="新細明體"/>
              </a:rPr>
              <a:t>       行為</a:t>
            </a:r>
            <a:r>
              <a:rPr lang="zh-TW" altLang="en-US" b="1" dirty="0">
                <a:solidFill>
                  <a:schemeClr val="tx1"/>
                </a:solidFill>
                <a:latin typeface="新細明體"/>
              </a:rPr>
              <a:t>學習論根據動物實驗，建立了刺激</a:t>
            </a:r>
            <a:r>
              <a:rPr lang="zh-TW" altLang="en-US" b="1" dirty="0" smtClean="0">
                <a:solidFill>
                  <a:schemeClr val="tx1"/>
                </a:solidFill>
                <a:latin typeface="新細明體"/>
              </a:rPr>
              <a:t>（</a:t>
            </a:r>
            <a:r>
              <a:rPr lang="en-US" altLang="zh-TW" b="1" dirty="0" smtClean="0">
                <a:solidFill>
                  <a:schemeClr val="tx1"/>
                </a:solidFill>
                <a:latin typeface="新細明體"/>
              </a:rPr>
              <a:t>S</a:t>
            </a:r>
            <a:r>
              <a:rPr lang="zh-TW" altLang="en-US" b="1" dirty="0" smtClean="0">
                <a:solidFill>
                  <a:schemeClr val="tx1"/>
                </a:solidFill>
                <a:latin typeface="新細明體"/>
              </a:rPr>
              <a:t>）</a:t>
            </a:r>
            <a:r>
              <a:rPr lang="en-US" altLang="zh-TW" b="1" dirty="0" smtClean="0">
                <a:solidFill>
                  <a:schemeClr val="tx1"/>
                </a:solidFill>
                <a:latin typeface="新細明體"/>
              </a:rPr>
              <a:t>--</a:t>
            </a:r>
            <a:r>
              <a:rPr lang="zh-TW" altLang="en-US" b="1" dirty="0" smtClean="0">
                <a:solidFill>
                  <a:schemeClr val="tx1"/>
                </a:solidFill>
                <a:latin typeface="新細明體"/>
              </a:rPr>
              <a:t>反應</a:t>
            </a:r>
            <a:r>
              <a:rPr lang="zh-TW" altLang="en-US" b="1" dirty="0">
                <a:solidFill>
                  <a:schemeClr val="tx1"/>
                </a:solidFill>
                <a:latin typeface="新細明體"/>
              </a:rPr>
              <a:t>（</a:t>
            </a:r>
            <a:r>
              <a:rPr lang="en-US" altLang="zh-TW" b="1" dirty="0">
                <a:solidFill>
                  <a:schemeClr val="tx1"/>
                </a:solidFill>
                <a:latin typeface="新細明體"/>
              </a:rPr>
              <a:t>R</a:t>
            </a:r>
            <a:r>
              <a:rPr lang="zh-TW" altLang="en-US" b="1" dirty="0">
                <a:solidFill>
                  <a:schemeClr val="tx1"/>
                </a:solidFill>
                <a:latin typeface="新細明體"/>
              </a:rPr>
              <a:t>）聯結關係的操作制約學習理論，</a:t>
            </a:r>
            <a:r>
              <a:rPr lang="zh-TW" altLang="en-US" b="1" dirty="0" smtClean="0">
                <a:solidFill>
                  <a:schemeClr val="tx1"/>
                </a:solidFill>
                <a:latin typeface="新細明體"/>
              </a:rPr>
              <a:t>並用來</a:t>
            </a:r>
            <a:r>
              <a:rPr lang="zh-TW" altLang="en-US" b="1" dirty="0">
                <a:solidFill>
                  <a:schemeClr val="tx1"/>
                </a:solidFill>
                <a:latin typeface="新細明體"/>
              </a:rPr>
              <a:t>解釋人的學習行為，認為操作制約是人類學習的主要歷程，也是獲得經驗的學習歷程</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所謂</a:t>
            </a:r>
            <a:r>
              <a:rPr lang="zh-TW" altLang="en-US" b="1" dirty="0">
                <a:solidFill>
                  <a:schemeClr val="tx1"/>
                </a:solidFill>
                <a:latin typeface="新細明體"/>
              </a:rPr>
              <a:t>操作制約</a:t>
            </a:r>
            <a:r>
              <a:rPr lang="zh-TW" altLang="en-US" b="1" dirty="0" smtClean="0">
                <a:solidFill>
                  <a:schemeClr val="tx1"/>
                </a:solidFill>
                <a:latin typeface="新細明體"/>
              </a:rPr>
              <a:t>，是</a:t>
            </a:r>
            <a:r>
              <a:rPr lang="zh-TW" altLang="en-US" b="1" dirty="0">
                <a:solidFill>
                  <a:schemeClr val="tx1"/>
                </a:solidFill>
                <a:latin typeface="新細明體"/>
              </a:rPr>
              <a:t>由環境刺激、個體的自發反應及強化</a:t>
            </a:r>
            <a:r>
              <a:rPr lang="zh-TW" altLang="en-US" b="1" dirty="0" smtClean="0">
                <a:solidFill>
                  <a:schemeClr val="tx1"/>
                </a:solidFill>
                <a:latin typeface="新細明體"/>
              </a:rPr>
              <a:t>作用三要素</a:t>
            </a:r>
            <a:r>
              <a:rPr lang="zh-TW" altLang="en-US" b="1" dirty="0">
                <a:solidFill>
                  <a:schemeClr val="tx1"/>
                </a:solidFill>
                <a:latin typeface="新細明體"/>
              </a:rPr>
              <a:t>共同建立的聯結關係所構成。透過操作制約歷程，個體將有機會學習分辨環境刺激</a:t>
            </a:r>
            <a:r>
              <a:rPr lang="zh-TW" altLang="en-US" b="1" dirty="0" smtClean="0">
                <a:solidFill>
                  <a:schemeClr val="tx1"/>
                </a:solidFill>
                <a:latin typeface="新細明體"/>
              </a:rPr>
              <a:t>，及</a:t>
            </a:r>
            <a:r>
              <a:rPr lang="zh-TW" altLang="en-US" b="1" dirty="0">
                <a:solidFill>
                  <a:schemeClr val="tx1"/>
                </a:solidFill>
                <a:latin typeface="新細明體"/>
              </a:rPr>
              <a:t>對不同的刺激做出妥當的聯結反應</a:t>
            </a:r>
            <a:r>
              <a:rPr lang="zh-TW" altLang="en-US" b="1" dirty="0" smtClean="0">
                <a:solidFill>
                  <a:schemeClr val="tx1"/>
                </a:solidFill>
                <a:latin typeface="新細明體"/>
              </a:rPr>
              <a:t>。  </a:t>
            </a:r>
            <a:r>
              <a:rPr lang="en-US" altLang="zh-TW" b="1" dirty="0" smtClean="0">
                <a:solidFill>
                  <a:schemeClr val="tx1"/>
                </a:solidFill>
                <a:latin typeface="新細明體"/>
              </a:rPr>
              <a:t>5</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13231899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a:bodyPr>
          <a:lstStyle/>
          <a:p>
            <a:pPr algn="l"/>
            <a:r>
              <a:rPr lang="zh-TW" altLang="en-US" b="1" dirty="0">
                <a:solidFill>
                  <a:srgbClr val="FF0000"/>
                </a:solidFill>
                <a:latin typeface="新細明體"/>
              </a:rPr>
              <a:t>＊</a:t>
            </a:r>
            <a:r>
              <a:rPr lang="zh-TW" altLang="en-US" b="1" dirty="0">
                <a:solidFill>
                  <a:schemeClr val="tx1"/>
                </a:solidFill>
                <a:latin typeface="新細明體"/>
              </a:rPr>
              <a:t>行為學習論者認為強化作用是行為習得的重要關鍵，個體的任何自發反應，如果能夠帶來</a:t>
            </a:r>
            <a:r>
              <a:rPr lang="zh-TW" altLang="en-US" b="1" dirty="0" smtClean="0">
                <a:solidFill>
                  <a:schemeClr val="tx1"/>
                </a:solidFill>
                <a:latin typeface="新細明體"/>
              </a:rPr>
              <a:t>任何</a:t>
            </a:r>
            <a:r>
              <a:rPr lang="zh-TW" altLang="en-US" b="1" dirty="0">
                <a:solidFill>
                  <a:schemeClr val="tx1"/>
                </a:solidFill>
                <a:latin typeface="新細明體"/>
              </a:rPr>
              <a:t>的回饋，該反應將被強化而保留</a:t>
            </a:r>
            <a:r>
              <a:rPr lang="zh-TW" altLang="en-US" b="1" dirty="0" smtClean="0">
                <a:solidFill>
                  <a:schemeClr val="tx1"/>
                </a:solidFill>
                <a:latin typeface="新細明體"/>
              </a:rPr>
              <a:t>。</a:t>
            </a:r>
            <a:r>
              <a:rPr lang="zh-TW" altLang="en-US" b="1" dirty="0">
                <a:solidFill>
                  <a:srgbClr val="FF0000"/>
                </a:solidFill>
                <a:latin typeface="新細明體"/>
              </a:rPr>
              <a:t> ＊</a:t>
            </a:r>
            <a:r>
              <a:rPr lang="zh-TW" altLang="en-US" b="1" dirty="0" smtClean="0">
                <a:solidFill>
                  <a:schemeClr val="tx1"/>
                </a:solidFill>
                <a:latin typeface="新細明體"/>
              </a:rPr>
              <a:t>在</a:t>
            </a:r>
            <a:r>
              <a:rPr lang="zh-TW" altLang="en-US" b="1" dirty="0">
                <a:solidFill>
                  <a:schemeClr val="tx1"/>
                </a:solidFill>
                <a:latin typeface="新細明體"/>
              </a:rPr>
              <a:t>制約過程中，凡是能夠使個體操作性反應增加的一切安排，均稱為</a:t>
            </a:r>
            <a:r>
              <a:rPr lang="zh-TW" altLang="en-US" b="1" dirty="0" smtClean="0">
                <a:solidFill>
                  <a:schemeClr val="tx1"/>
                </a:solidFill>
                <a:latin typeface="新細明體"/>
              </a:rPr>
              <a:t>強</a:t>
            </a:r>
            <a:r>
              <a:rPr lang="zh-TW" altLang="en-US" b="1" dirty="0">
                <a:solidFill>
                  <a:schemeClr val="tx1"/>
                </a:solidFill>
                <a:latin typeface="新細明體"/>
              </a:rPr>
              <a:t>化</a:t>
            </a:r>
            <a:r>
              <a:rPr lang="zh-TW" altLang="en-US" b="1" dirty="0" smtClean="0">
                <a:solidFill>
                  <a:schemeClr val="tx1"/>
                </a:solidFill>
                <a:latin typeface="新細明體"/>
              </a:rPr>
              <a:t>作用；而</a:t>
            </a:r>
            <a:r>
              <a:rPr lang="zh-TW" altLang="en-US" b="1" dirty="0">
                <a:solidFill>
                  <a:schemeClr val="tx1"/>
                </a:solidFill>
                <a:latin typeface="新細明體"/>
              </a:rPr>
              <a:t>使產生強化作用的任何刺激，均可稱為強化物</a:t>
            </a:r>
            <a:r>
              <a:rPr lang="zh-TW" altLang="en-US" b="1" dirty="0" smtClean="0">
                <a:solidFill>
                  <a:schemeClr val="tx1"/>
                </a:solidFill>
                <a:latin typeface="新細明體"/>
              </a:rPr>
              <a:t>（</a:t>
            </a:r>
            <a:r>
              <a:rPr lang="en-US" altLang="zh-TW" b="1" dirty="0">
                <a:solidFill>
                  <a:schemeClr val="tx1"/>
                </a:solidFill>
                <a:latin typeface="新細明體"/>
              </a:rPr>
              <a:t> </a:t>
            </a:r>
            <a:r>
              <a:rPr lang="en-US" altLang="zh-TW" b="1" dirty="0" smtClean="0">
                <a:solidFill>
                  <a:schemeClr val="tx1"/>
                </a:solidFill>
                <a:latin typeface="新細明體"/>
              </a:rPr>
              <a:t>positive </a:t>
            </a:r>
            <a:r>
              <a:rPr lang="zh-TW" altLang="en-US" b="1" dirty="0" smtClean="0">
                <a:solidFill>
                  <a:schemeClr val="tx1"/>
                </a:solidFill>
                <a:latin typeface="新細明體"/>
              </a:rPr>
              <a:t> </a:t>
            </a:r>
            <a:r>
              <a:rPr lang="en-US" altLang="zh-TW" b="1" dirty="0" err="1" smtClean="0">
                <a:solidFill>
                  <a:schemeClr val="tx1"/>
                </a:solidFill>
                <a:latin typeface="新細明體"/>
              </a:rPr>
              <a:t>reinforcer</a:t>
            </a:r>
            <a:r>
              <a:rPr lang="zh-TW" altLang="en-US" b="1" dirty="0" smtClean="0">
                <a:solidFill>
                  <a:schemeClr val="tx1"/>
                </a:solidFill>
                <a:latin typeface="新細明體"/>
              </a:rPr>
              <a:t>）</a:t>
            </a:r>
            <a:r>
              <a:rPr lang="zh-TW" altLang="en-US" b="1" dirty="0" smtClean="0">
                <a:solidFill>
                  <a:schemeClr val="tx1"/>
                </a:solidFill>
                <a:latin typeface="新細明體"/>
                <a:ea typeface="新細明體"/>
              </a:rPr>
              <a:t>。 </a:t>
            </a:r>
            <a:r>
              <a:rPr lang="zh-TW" altLang="en-US" b="1" dirty="0">
                <a:solidFill>
                  <a:schemeClr val="tx1"/>
                </a:solidFill>
                <a:latin typeface="新細明體"/>
                <a:ea typeface="新細明體"/>
              </a:rPr>
              <a:t> </a:t>
            </a:r>
            <a:r>
              <a:rPr lang="zh-TW" altLang="en-US" b="1" dirty="0" smtClean="0">
                <a:solidFill>
                  <a:schemeClr val="tx1"/>
                </a:solidFill>
                <a:latin typeface="新細明體"/>
                <a:ea typeface="新細明體"/>
              </a:rPr>
              <a:t>                            </a:t>
            </a:r>
            <a:r>
              <a:rPr lang="en-US" altLang="zh-TW" b="1" dirty="0">
                <a:solidFill>
                  <a:schemeClr val="tx1"/>
                </a:solidFill>
                <a:latin typeface="新細明體"/>
              </a:rPr>
              <a:t>6</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653079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smtClean="0">
                <a:solidFill>
                  <a:srgbClr val="FF0000"/>
                </a:solidFill>
                <a:latin typeface="新細明體"/>
              </a:rPr>
              <a:t>強化</a:t>
            </a:r>
            <a:r>
              <a:rPr lang="zh-TW" altLang="en-US" b="1" dirty="0">
                <a:solidFill>
                  <a:srgbClr val="FF0000"/>
                </a:solidFill>
                <a:latin typeface="新細明體"/>
              </a:rPr>
              <a:t>物有正負兩類</a:t>
            </a:r>
            <a:r>
              <a:rPr lang="zh-TW" altLang="en-US" b="1" dirty="0" smtClean="0">
                <a:solidFill>
                  <a:srgbClr val="FF0000"/>
                </a:solidFill>
                <a:latin typeface="新細明體"/>
              </a:rPr>
              <a:t>：</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當</a:t>
            </a:r>
            <a:r>
              <a:rPr lang="zh-TW" altLang="en-US" b="1" dirty="0">
                <a:solidFill>
                  <a:schemeClr val="tx1"/>
                </a:solidFill>
                <a:latin typeface="新細明體"/>
              </a:rPr>
              <a:t>個體產生反應後，任何刺激的出現有助於反應增加者，稱之為正強化物（</a:t>
            </a:r>
            <a:r>
              <a:rPr lang="en-US" altLang="zh-TW" b="1" dirty="0">
                <a:solidFill>
                  <a:schemeClr val="tx1"/>
                </a:solidFill>
                <a:latin typeface="新細明體"/>
              </a:rPr>
              <a:t>positive </a:t>
            </a:r>
            <a:r>
              <a:rPr lang="zh-TW" altLang="en-US" b="1" dirty="0" smtClean="0">
                <a:solidFill>
                  <a:schemeClr val="tx1"/>
                </a:solidFill>
                <a:latin typeface="新細明體"/>
              </a:rPr>
              <a:t> </a:t>
            </a:r>
            <a:r>
              <a:rPr lang="en-US" altLang="zh-TW" b="1" dirty="0" err="1" smtClean="0">
                <a:solidFill>
                  <a:schemeClr val="tx1"/>
                </a:solidFill>
                <a:latin typeface="新細明體"/>
              </a:rPr>
              <a:t>reinforcer</a:t>
            </a:r>
            <a:r>
              <a:rPr lang="zh-TW" altLang="en-US" b="1" dirty="0" smtClean="0">
                <a:solidFill>
                  <a:schemeClr val="tx1"/>
                </a:solidFill>
                <a:latin typeface="新細明體"/>
              </a:rPr>
              <a:t>） ；</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當</a:t>
            </a:r>
            <a:r>
              <a:rPr lang="zh-TW" altLang="en-US" b="1" dirty="0">
                <a:solidFill>
                  <a:schemeClr val="tx1"/>
                </a:solidFill>
                <a:latin typeface="新細明體"/>
              </a:rPr>
              <a:t>個體產生反應後，已有刺激的消失有助於反應行為</a:t>
            </a:r>
            <a:r>
              <a:rPr lang="zh-TW" altLang="en-US" b="1" dirty="0" smtClean="0">
                <a:solidFill>
                  <a:schemeClr val="tx1"/>
                </a:solidFill>
                <a:latin typeface="新細明體"/>
              </a:rPr>
              <a:t>增加</a:t>
            </a:r>
            <a:r>
              <a:rPr lang="zh-TW" altLang="en-US" b="1" dirty="0">
                <a:solidFill>
                  <a:schemeClr val="tx1"/>
                </a:solidFill>
                <a:latin typeface="新細明體"/>
              </a:rPr>
              <a:t>者</a:t>
            </a:r>
            <a:r>
              <a:rPr lang="zh-TW" altLang="en-US" b="1" dirty="0" smtClean="0">
                <a:solidFill>
                  <a:schemeClr val="tx1"/>
                </a:solidFill>
                <a:latin typeface="新細明體"/>
              </a:rPr>
              <a:t>，</a:t>
            </a:r>
            <a:r>
              <a:rPr lang="zh-TW" altLang="en-US" b="1" dirty="0">
                <a:solidFill>
                  <a:schemeClr val="tx1"/>
                </a:solidFill>
                <a:latin typeface="新細明體"/>
              </a:rPr>
              <a:t>則稱之負強化物（</a:t>
            </a:r>
            <a:r>
              <a:rPr lang="en-US" altLang="zh-TW" b="1" dirty="0" err="1" smtClean="0">
                <a:solidFill>
                  <a:schemeClr val="tx1"/>
                </a:solidFill>
                <a:latin typeface="新細明體"/>
              </a:rPr>
              <a:t>negtive</a:t>
            </a:r>
            <a:r>
              <a:rPr lang="zh-TW" altLang="en-US" b="1" dirty="0" smtClean="0">
                <a:solidFill>
                  <a:schemeClr val="tx1"/>
                </a:solidFill>
                <a:latin typeface="新細明體"/>
              </a:rPr>
              <a:t> </a:t>
            </a:r>
            <a:r>
              <a:rPr lang="en-US" altLang="zh-TW" b="1" dirty="0" smtClean="0">
                <a:solidFill>
                  <a:schemeClr val="tx1"/>
                </a:solidFill>
                <a:latin typeface="新細明體"/>
              </a:rPr>
              <a:t> </a:t>
            </a:r>
            <a:r>
              <a:rPr lang="en-US" altLang="zh-TW" b="1" dirty="0" err="1">
                <a:solidFill>
                  <a:schemeClr val="tx1"/>
                </a:solidFill>
                <a:latin typeface="新細明體"/>
              </a:rPr>
              <a:t>reinforcer</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經由</a:t>
            </a:r>
            <a:r>
              <a:rPr lang="zh-TW" altLang="en-US" b="1" dirty="0">
                <a:solidFill>
                  <a:schemeClr val="tx1"/>
                </a:solidFill>
                <a:latin typeface="新細明體"/>
              </a:rPr>
              <a:t>正或負強化物的安排使個體行為改變的過程，稱為強化原則</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在</a:t>
            </a:r>
            <a:r>
              <a:rPr lang="zh-TW" altLang="en-US" b="1" dirty="0">
                <a:solidFill>
                  <a:schemeClr val="tx1"/>
                </a:solidFill>
                <a:latin typeface="新細明體"/>
              </a:rPr>
              <a:t>應用強化作用時，可採立即強化或延宕強化、連續強化或部分強化方式。 </a:t>
            </a:r>
            <a:r>
              <a:rPr lang="zh-TW" altLang="en-US" b="1" dirty="0" smtClean="0">
                <a:solidFill>
                  <a:schemeClr val="tx1"/>
                </a:solidFill>
                <a:latin typeface="新細明體"/>
              </a:rPr>
              <a:t>                                           </a:t>
            </a:r>
            <a:endParaRPr lang="en-US" altLang="zh-TW" b="1" dirty="0" smtClean="0">
              <a:solidFill>
                <a:schemeClr val="tx1"/>
              </a:solidFill>
              <a:latin typeface="新細明體"/>
            </a:endParaRPr>
          </a:p>
          <a:p>
            <a:pPr algn="l"/>
            <a:r>
              <a:rPr lang="zh-TW" altLang="en-US" b="1" dirty="0" smtClean="0">
                <a:solidFill>
                  <a:schemeClr val="tx1"/>
                </a:solidFill>
                <a:latin typeface="新細明體"/>
              </a:rPr>
              <a:t>                                                                                     </a:t>
            </a:r>
            <a:r>
              <a:rPr lang="en-US" altLang="zh-TW" b="1" dirty="0" smtClean="0">
                <a:solidFill>
                  <a:schemeClr val="tx1"/>
                </a:solidFill>
                <a:latin typeface="新細明體"/>
              </a:rPr>
              <a:t>7</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40482834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smtClean="0">
                <a:solidFill>
                  <a:srgbClr val="FF0000"/>
                </a:solidFill>
                <a:latin typeface="新細明體"/>
              </a:rPr>
              <a:t>二</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教學</a:t>
            </a:r>
            <a:r>
              <a:rPr lang="zh-TW" altLang="en-US" b="1" dirty="0">
                <a:solidFill>
                  <a:srgbClr val="FF0000"/>
                </a:solidFill>
                <a:latin typeface="新細明體"/>
              </a:rPr>
              <a:t>上的</a:t>
            </a:r>
            <a:r>
              <a:rPr lang="zh-TW" altLang="en-US" b="1" dirty="0" smtClean="0">
                <a:solidFill>
                  <a:srgbClr val="FF0000"/>
                </a:solidFill>
                <a:latin typeface="新細明體"/>
              </a:rPr>
              <a:t>應用</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 </a:t>
            </a:r>
            <a:r>
              <a:rPr lang="zh-TW" altLang="en-US" b="1" dirty="0" smtClean="0">
                <a:solidFill>
                  <a:srgbClr val="FF0000"/>
                </a:solidFill>
                <a:latin typeface="新細明體"/>
              </a:rPr>
              <a:t>行為</a:t>
            </a:r>
            <a:r>
              <a:rPr lang="zh-TW" altLang="en-US" b="1" dirty="0">
                <a:solidFill>
                  <a:srgbClr val="FF0000"/>
                </a:solidFill>
                <a:latin typeface="新細明體"/>
              </a:rPr>
              <a:t>學習理論</a:t>
            </a:r>
            <a:r>
              <a:rPr lang="zh-TW" altLang="en-US" b="1" dirty="0">
                <a:solidFill>
                  <a:schemeClr val="tx1"/>
                </a:solidFill>
                <a:latin typeface="新細明體"/>
              </a:rPr>
              <a:t>在教學方面最大的貢獻莫過於「行為改變技術」（</a:t>
            </a:r>
            <a:r>
              <a:rPr lang="en-US" altLang="zh-TW" b="1" dirty="0">
                <a:solidFill>
                  <a:schemeClr val="tx1"/>
                </a:solidFill>
                <a:latin typeface="新細明體"/>
              </a:rPr>
              <a:t>behavior </a:t>
            </a:r>
            <a:r>
              <a:rPr lang="en-US" altLang="zh-TW" b="1" dirty="0" smtClean="0">
                <a:solidFill>
                  <a:schemeClr val="tx1"/>
                </a:solidFill>
                <a:latin typeface="新細明體"/>
              </a:rPr>
              <a:t>modification</a:t>
            </a:r>
            <a:r>
              <a:rPr lang="zh-TW" altLang="en-US" b="1" dirty="0">
                <a:solidFill>
                  <a:schemeClr val="tx1"/>
                </a:solidFill>
                <a:latin typeface="新細明體"/>
              </a:rPr>
              <a:t>）和「編序</a:t>
            </a:r>
            <a:r>
              <a:rPr lang="zh-TW" altLang="en-US" b="1" dirty="0" smtClean="0">
                <a:solidFill>
                  <a:schemeClr val="tx1"/>
                </a:solidFill>
                <a:latin typeface="新細明體"/>
              </a:rPr>
              <a:t>教學</a:t>
            </a:r>
            <a:r>
              <a:rPr lang="zh-TW" altLang="en-US" b="1" dirty="0" smtClean="0">
                <a:solidFill>
                  <a:schemeClr val="tx1"/>
                </a:solidFill>
                <a:latin typeface="標楷體"/>
                <a:ea typeface="標楷體"/>
              </a:rPr>
              <a:t>」</a:t>
            </a:r>
            <a:r>
              <a:rPr lang="zh-TW" altLang="en-US" b="1" dirty="0" smtClean="0">
                <a:solidFill>
                  <a:schemeClr val="tx1"/>
                </a:solidFill>
                <a:latin typeface="新細明體"/>
              </a:rPr>
              <a:t>（</a:t>
            </a:r>
            <a:r>
              <a:rPr lang="en-US" altLang="zh-TW" b="1" dirty="0">
                <a:solidFill>
                  <a:schemeClr val="tx1"/>
                </a:solidFill>
                <a:latin typeface="新細明體"/>
              </a:rPr>
              <a:t>programmed </a:t>
            </a:r>
            <a:r>
              <a:rPr lang="zh-TW" altLang="en-US" b="1" dirty="0" smtClean="0">
                <a:solidFill>
                  <a:schemeClr val="tx1"/>
                </a:solidFill>
                <a:latin typeface="新細明體"/>
              </a:rPr>
              <a:t> </a:t>
            </a:r>
            <a:r>
              <a:rPr lang="en-US" altLang="zh-TW" b="1" dirty="0" smtClean="0">
                <a:solidFill>
                  <a:schemeClr val="tx1"/>
                </a:solidFill>
                <a:latin typeface="新細明體"/>
              </a:rPr>
              <a:t>instruction</a:t>
            </a:r>
            <a:r>
              <a:rPr lang="zh-TW" altLang="en-US" b="1" dirty="0">
                <a:solidFill>
                  <a:schemeClr val="tx1"/>
                </a:solidFill>
                <a:latin typeface="新細明體"/>
              </a:rPr>
              <a:t>）。因為行為主義學習論者認為學習是外顯行為改變的歷程，所以對學習時內在心理歷程的變化，並不予以解釋，又因強調外在環境刺激對學習的影響，故而主張教學應該研定可觀察、可測量的行為目標來指引教學活動過程，並且鼓勵在教學過程中善用獎勵與懲罰來改變行為以促進學習</a:t>
            </a:r>
            <a:r>
              <a:rPr lang="zh-TW" altLang="en-US" b="1" dirty="0" smtClean="0">
                <a:solidFill>
                  <a:schemeClr val="tx1"/>
                </a:solidFill>
                <a:latin typeface="新細明體"/>
              </a:rPr>
              <a:t>。                          </a:t>
            </a:r>
            <a:r>
              <a:rPr lang="en-US" altLang="zh-TW" b="1" dirty="0" smtClean="0">
                <a:solidFill>
                  <a:schemeClr val="tx1"/>
                </a:solidFill>
                <a:latin typeface="新細明體"/>
              </a:rPr>
              <a:t>8</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5141298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solidFill>
                  <a:srgbClr val="FF0000"/>
                </a:solidFill>
                <a:latin typeface="新細明體"/>
              </a:rPr>
              <a:t>＊</a:t>
            </a:r>
            <a:r>
              <a:rPr lang="zh-TW" altLang="en-US" b="1" dirty="0" smtClean="0">
                <a:solidFill>
                  <a:schemeClr val="tx1"/>
                </a:solidFill>
                <a:latin typeface="新細明體"/>
              </a:rPr>
              <a:t>行為主義</a:t>
            </a:r>
            <a:r>
              <a:rPr lang="zh-TW" altLang="en-US" b="1" dirty="0">
                <a:solidFill>
                  <a:schemeClr val="tx1"/>
                </a:solidFill>
                <a:latin typeface="新細明體"/>
              </a:rPr>
              <a:t>學習論者根據操作制約的學習原理，認為操作行為是在強化的聯結關係中形成，新的行為形成之後欲使其持續出現，則必須藉助於間歇強化方式，</a:t>
            </a:r>
            <a:r>
              <a:rPr lang="zh-TW" altLang="en-US" b="1" dirty="0" smtClean="0">
                <a:solidFill>
                  <a:schemeClr val="tx1"/>
                </a:solidFill>
                <a:latin typeface="新細明體"/>
              </a:rPr>
              <a:t>所以教師</a:t>
            </a:r>
            <a:r>
              <a:rPr lang="zh-TW" altLang="en-US" b="1" dirty="0">
                <a:solidFill>
                  <a:schemeClr val="tx1"/>
                </a:solidFill>
                <a:latin typeface="新細明體"/>
              </a:rPr>
              <a:t>在教學時</a:t>
            </a:r>
            <a:r>
              <a:rPr lang="zh-TW" altLang="en-US" b="1" dirty="0">
                <a:solidFill>
                  <a:srgbClr val="FF0000"/>
                </a:solidFill>
                <a:latin typeface="新細明體"/>
              </a:rPr>
              <a:t>運用連續漸進式的編序教學方式，按學生的起點行為與終點行為</a:t>
            </a:r>
            <a:r>
              <a:rPr lang="zh-TW" altLang="en-US" b="1" dirty="0">
                <a:solidFill>
                  <a:schemeClr val="tx1"/>
                </a:solidFill>
                <a:latin typeface="新細明體"/>
              </a:rPr>
              <a:t>，編排一系列前後連貫的學習情境，讓學生主動對學習情境中的刺激產生有效反應，從而提昇教學效果</a:t>
            </a:r>
            <a:r>
              <a:rPr lang="zh-TW" altLang="en-US" b="1" dirty="0" smtClean="0">
                <a:solidFill>
                  <a:schemeClr val="tx1"/>
                </a:solidFill>
                <a:latin typeface="新細明體"/>
              </a:rPr>
              <a:t>。</a:t>
            </a:r>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9</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88081501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smtClean="0">
                <a:solidFill>
                  <a:srgbClr val="FF0000"/>
                </a:solidFill>
                <a:latin typeface="新細明體"/>
              </a:rPr>
              <a:t>＊ </a:t>
            </a:r>
            <a:r>
              <a:rPr lang="zh-TW" altLang="en-US" b="1" dirty="0" smtClean="0">
                <a:solidFill>
                  <a:schemeClr val="tx1"/>
                </a:solidFill>
                <a:latin typeface="新細明體"/>
              </a:rPr>
              <a:t>編</a:t>
            </a:r>
            <a:r>
              <a:rPr lang="zh-TW" altLang="en-US" b="1" dirty="0">
                <a:solidFill>
                  <a:schemeClr val="tx1"/>
                </a:solidFill>
                <a:latin typeface="新細明體"/>
              </a:rPr>
              <a:t>序教學的方式與原則，演變到後來採用電腦呈現編序教材，此</a:t>
            </a:r>
            <a:r>
              <a:rPr lang="zh-TW" altLang="en-US" b="1" dirty="0" smtClean="0">
                <a:solidFill>
                  <a:schemeClr val="tx1"/>
                </a:solidFill>
                <a:latin typeface="新細明體"/>
              </a:rPr>
              <a:t>即電腦輔助</a:t>
            </a:r>
            <a:r>
              <a:rPr lang="zh-TW" altLang="en-US" b="1" dirty="0">
                <a:solidFill>
                  <a:schemeClr val="tx1"/>
                </a:solidFill>
                <a:latin typeface="新細明體"/>
              </a:rPr>
              <a:t>教學（</a:t>
            </a:r>
            <a:r>
              <a:rPr lang="en-US" altLang="zh-TW" b="1" dirty="0">
                <a:solidFill>
                  <a:schemeClr val="tx1"/>
                </a:solidFill>
                <a:latin typeface="新細明體"/>
              </a:rPr>
              <a:t>computer assisted instruction</a:t>
            </a:r>
            <a:r>
              <a:rPr lang="zh-TW" altLang="en-US" b="1" dirty="0">
                <a:solidFill>
                  <a:schemeClr val="tx1"/>
                </a:solidFill>
                <a:latin typeface="新細明體"/>
              </a:rPr>
              <a:t>），而編序教學所主張每個學生可按自己的步調完成作業的個別化原則，亦激盪出</a:t>
            </a:r>
            <a:r>
              <a:rPr lang="zh-TW" altLang="en-US" b="1" dirty="0">
                <a:solidFill>
                  <a:srgbClr val="FF0000"/>
                </a:solidFill>
                <a:latin typeface="新細明體"/>
              </a:rPr>
              <a:t>精熟學習</a:t>
            </a:r>
            <a:r>
              <a:rPr lang="zh-TW" altLang="en-US" b="1" dirty="0">
                <a:solidFill>
                  <a:schemeClr val="tx1"/>
                </a:solidFill>
                <a:latin typeface="新細明體"/>
              </a:rPr>
              <a:t>（</a:t>
            </a:r>
            <a:r>
              <a:rPr lang="en-US" altLang="zh-TW" b="1" dirty="0">
                <a:solidFill>
                  <a:schemeClr val="tx1"/>
                </a:solidFill>
                <a:latin typeface="新細明體"/>
              </a:rPr>
              <a:t>mastery learning</a:t>
            </a:r>
            <a:r>
              <a:rPr lang="zh-TW" altLang="en-US" b="1" dirty="0">
                <a:solidFill>
                  <a:schemeClr val="tx1"/>
                </a:solidFill>
                <a:latin typeface="新細明體"/>
              </a:rPr>
              <a:t>）以及</a:t>
            </a:r>
            <a:r>
              <a:rPr lang="zh-TW" altLang="en-US" b="1" dirty="0">
                <a:solidFill>
                  <a:srgbClr val="FF0000"/>
                </a:solidFill>
                <a:latin typeface="新細明體"/>
              </a:rPr>
              <a:t>凱勒計畫（</a:t>
            </a:r>
            <a:r>
              <a:rPr lang="en-US" altLang="zh-TW" b="1" dirty="0">
                <a:solidFill>
                  <a:srgbClr val="FF0000"/>
                </a:solidFill>
                <a:latin typeface="新細明體"/>
              </a:rPr>
              <a:t>Keller plan</a:t>
            </a:r>
            <a:r>
              <a:rPr lang="zh-TW" altLang="en-US" b="1" dirty="0">
                <a:solidFill>
                  <a:srgbClr val="FF0000"/>
                </a:solidFill>
                <a:latin typeface="新細明體"/>
              </a:rPr>
              <a:t>）或稱個人化系統教學法</a:t>
            </a:r>
            <a:r>
              <a:rPr lang="zh-TW" altLang="en-US" b="1" dirty="0">
                <a:solidFill>
                  <a:schemeClr val="tx1"/>
                </a:solidFill>
                <a:latin typeface="新細明體"/>
              </a:rPr>
              <a:t>（</a:t>
            </a:r>
            <a:r>
              <a:rPr lang="en-US" altLang="zh-TW" b="1" dirty="0">
                <a:solidFill>
                  <a:schemeClr val="tx1"/>
                </a:solidFill>
                <a:latin typeface="新細明體"/>
              </a:rPr>
              <a:t>personalized system of instruction</a:t>
            </a:r>
            <a:r>
              <a:rPr lang="zh-TW" altLang="en-US" b="1" dirty="0">
                <a:solidFill>
                  <a:schemeClr val="tx1"/>
                </a:solidFill>
                <a:latin typeface="新細明體"/>
              </a:rPr>
              <a:t>）等多種教學方法</a:t>
            </a:r>
            <a:r>
              <a:rPr lang="zh-TW" altLang="en-US" b="1" dirty="0" smtClean="0">
                <a:solidFill>
                  <a:schemeClr val="tx1"/>
                </a:solidFill>
                <a:latin typeface="新細明體"/>
              </a:rPr>
              <a:t>。                  </a:t>
            </a:r>
            <a:r>
              <a:rPr lang="en-US" altLang="zh-TW" b="1" dirty="0" smtClean="0">
                <a:solidFill>
                  <a:schemeClr val="tx1"/>
                </a:solidFill>
                <a:latin typeface="新細明體"/>
              </a:rPr>
              <a:t>10</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176216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lnSpcReduction="10000"/>
          </a:bodyPr>
          <a:lstStyle/>
          <a:p>
            <a:pPr algn="l"/>
            <a:r>
              <a:rPr lang="zh-TW" altLang="en-US" b="1" dirty="0" smtClean="0">
                <a:solidFill>
                  <a:srgbClr val="FF0000"/>
                </a:solidFill>
                <a:latin typeface="新細明體"/>
              </a:rPr>
              <a:t>貳</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認知</a:t>
            </a:r>
            <a:r>
              <a:rPr lang="zh-TW" altLang="en-US" b="1" dirty="0">
                <a:solidFill>
                  <a:srgbClr val="FF0000"/>
                </a:solidFill>
                <a:latin typeface="新細明體"/>
              </a:rPr>
              <a:t>學習</a:t>
            </a:r>
            <a:r>
              <a:rPr lang="zh-TW" altLang="en-US" b="1" dirty="0" smtClean="0">
                <a:solidFill>
                  <a:srgbClr val="FF0000"/>
                </a:solidFill>
                <a:latin typeface="新細明體"/>
              </a:rPr>
              <a:t>論</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六○年代認知</a:t>
            </a:r>
            <a:r>
              <a:rPr lang="zh-TW" altLang="en-US" b="1" dirty="0">
                <a:solidFill>
                  <a:schemeClr val="tx1"/>
                </a:solidFill>
                <a:latin typeface="新細明體"/>
              </a:rPr>
              <a:t>心理學興起，其學習理論不僅在研究主題上注意到對人類學習行為內在歷程的解釋，而且在研究範圍上也擴大到對人類多方面學習，視學習為個體對事物經由</a:t>
            </a:r>
            <a:r>
              <a:rPr lang="zh-TW" altLang="en-US" b="1" dirty="0">
                <a:solidFill>
                  <a:srgbClr val="FF0000"/>
                </a:solidFill>
                <a:latin typeface="新細明體"/>
              </a:rPr>
              <a:t>認識、辨別、理解，</a:t>
            </a:r>
            <a:r>
              <a:rPr lang="zh-TW" altLang="en-US" b="1" dirty="0">
                <a:solidFill>
                  <a:schemeClr val="tx1"/>
                </a:solidFill>
                <a:latin typeface="新細明體"/>
              </a:rPr>
              <a:t>在</a:t>
            </a:r>
            <a:r>
              <a:rPr lang="zh-TW" altLang="en-US" b="1" dirty="0" smtClean="0">
                <a:solidFill>
                  <a:schemeClr val="tx1"/>
                </a:solidFill>
                <a:latin typeface="新細明體"/>
              </a:rPr>
              <a:t>既有知識</a:t>
            </a:r>
            <a:r>
              <a:rPr lang="zh-TW" altLang="en-US" b="1" dirty="0">
                <a:solidFill>
                  <a:schemeClr val="tx1"/>
                </a:solidFill>
                <a:latin typeface="新細明體"/>
              </a:rPr>
              <a:t>基礎上獲得新知的歷程</a:t>
            </a:r>
            <a:r>
              <a:rPr lang="zh-TW" altLang="en-US" b="1" dirty="0" smtClean="0">
                <a:solidFill>
                  <a:schemeClr val="tx1"/>
                </a:solidFill>
                <a:latin typeface="新細明體"/>
              </a:rPr>
              <a:t>。                  </a:t>
            </a:r>
            <a:r>
              <a:rPr lang="en-US" altLang="zh-TW" b="1" dirty="0" smtClean="0">
                <a:solidFill>
                  <a:schemeClr val="tx1"/>
                </a:solidFill>
                <a:latin typeface="新細明體"/>
              </a:rPr>
              <a:t>11</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114829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solidFill>
                  <a:srgbClr val="FF0000"/>
                </a:solidFill>
                <a:latin typeface="新細明體"/>
              </a:rPr>
              <a:t>＊</a:t>
            </a:r>
            <a:r>
              <a:rPr lang="zh-TW" altLang="en-US" b="1" dirty="0">
                <a:latin typeface="新細明體"/>
              </a:rPr>
              <a:t>學生的個別差異很大，不論是年齡、性別、能力、經驗、社經地位、民族等方面，</a:t>
            </a:r>
            <a:r>
              <a:rPr lang="zh-TW" altLang="en-US" b="1" dirty="0" smtClean="0">
                <a:latin typeface="新細明體"/>
              </a:rPr>
              <a:t>都</a:t>
            </a:r>
            <a:r>
              <a:rPr lang="zh-TW" altLang="en-US" b="1" dirty="0">
                <a:latin typeface="新細明體"/>
              </a:rPr>
              <a:t>有</a:t>
            </a:r>
            <a:r>
              <a:rPr lang="zh-TW" altLang="en-US" b="1" dirty="0" smtClean="0">
                <a:latin typeface="新細明體"/>
              </a:rPr>
              <a:t>相當</a:t>
            </a:r>
            <a:r>
              <a:rPr lang="zh-TW" altLang="en-US" b="1" dirty="0">
                <a:latin typeface="新細明體"/>
              </a:rPr>
              <a:t>大的異質</a:t>
            </a:r>
            <a:r>
              <a:rPr lang="zh-TW" altLang="en-US" b="1" dirty="0" smtClean="0">
                <a:latin typeface="新細明體"/>
              </a:rPr>
              <a:t>性。</a:t>
            </a:r>
            <a:endParaRPr lang="en-US" altLang="zh-TW" b="1" dirty="0" smtClean="0">
              <a:latin typeface="新細明體"/>
            </a:endParaRPr>
          </a:p>
          <a:p>
            <a:pPr algn="l"/>
            <a:r>
              <a:rPr lang="zh-TW" altLang="en-US" b="1" dirty="0">
                <a:solidFill>
                  <a:srgbClr val="FF0000"/>
                </a:solidFill>
                <a:latin typeface="新細明體"/>
              </a:rPr>
              <a:t>＊</a:t>
            </a:r>
            <a:r>
              <a:rPr lang="zh-TW" altLang="en-US" b="1" dirty="0">
                <a:latin typeface="新細明體"/>
              </a:rPr>
              <a:t>學生在校時間的長短，基本上是依照課程標準的規定。課程標準上訂有教學科目和節數，每節的時間中小學不同</a:t>
            </a:r>
            <a:r>
              <a:rPr lang="zh-TW" altLang="en-US" b="1" dirty="0" smtClean="0">
                <a:latin typeface="新細明體"/>
              </a:rPr>
              <a:t>，小學為</a:t>
            </a:r>
            <a:r>
              <a:rPr lang="en-US" altLang="zh-TW" b="1" dirty="0">
                <a:latin typeface="新細明體"/>
              </a:rPr>
              <a:t>40</a:t>
            </a:r>
            <a:r>
              <a:rPr lang="zh-TW" altLang="en-US" b="1" dirty="0">
                <a:latin typeface="新細明體"/>
              </a:rPr>
              <a:t>分鐘， </a:t>
            </a:r>
            <a:r>
              <a:rPr lang="zh-TW" altLang="en-US" b="1" dirty="0" smtClean="0">
                <a:latin typeface="新細明體"/>
              </a:rPr>
              <a:t>國中為</a:t>
            </a:r>
            <a:r>
              <a:rPr lang="en-US" altLang="zh-TW" b="1" dirty="0">
                <a:latin typeface="新細明體"/>
              </a:rPr>
              <a:t>45</a:t>
            </a:r>
            <a:r>
              <a:rPr lang="zh-TW" altLang="en-US" b="1" dirty="0">
                <a:latin typeface="新細明體"/>
              </a:rPr>
              <a:t>分鐘</a:t>
            </a:r>
            <a:r>
              <a:rPr lang="zh-TW" altLang="en-US" b="1" dirty="0" smtClean="0">
                <a:latin typeface="新細明體"/>
              </a:rPr>
              <a:t>。</a:t>
            </a:r>
            <a:endParaRPr lang="en-US" altLang="zh-TW" b="1" dirty="0" smtClean="0">
              <a:latin typeface="新細明體"/>
            </a:endParaRPr>
          </a:p>
          <a:p>
            <a:pPr algn="l"/>
            <a:r>
              <a:rPr lang="zh-TW" altLang="en-US" b="1" dirty="0">
                <a:latin typeface="新細明體"/>
              </a:rPr>
              <a:t> </a:t>
            </a:r>
            <a:r>
              <a:rPr lang="zh-TW" altLang="en-US" b="1" dirty="0" smtClean="0">
                <a:latin typeface="新細明體"/>
              </a:rPr>
              <a:t>                                                                    </a:t>
            </a:r>
            <a:r>
              <a:rPr lang="en-US" altLang="zh-TW" b="1" dirty="0"/>
              <a:t>4</a:t>
            </a:r>
            <a:endParaRPr lang="zh-TW" altLang="en-US" b="1" dirty="0"/>
          </a:p>
        </p:txBody>
      </p:sp>
    </p:spTree>
    <p:extLst>
      <p:ext uri="{BB962C8B-B14F-4D97-AF65-F5344CB8AC3E}">
        <p14:creationId xmlns:p14="http://schemas.microsoft.com/office/powerpoint/2010/main" val="20556028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a:solidFill>
                  <a:srgbClr val="FF0000"/>
                </a:solidFill>
                <a:latin typeface="新細明體"/>
              </a:rPr>
              <a:t>＊</a:t>
            </a:r>
            <a:r>
              <a:rPr lang="zh-TW" altLang="en-US" b="1" dirty="0" smtClean="0">
                <a:solidFill>
                  <a:schemeClr val="tx1"/>
                </a:solidFill>
                <a:latin typeface="新細明體"/>
              </a:rPr>
              <a:t>認知</a:t>
            </a:r>
            <a:r>
              <a:rPr lang="zh-TW" altLang="en-US" b="1" dirty="0">
                <a:solidFill>
                  <a:schemeClr val="tx1"/>
                </a:solidFill>
                <a:latin typeface="新細明體"/>
              </a:rPr>
              <a:t>學習</a:t>
            </a:r>
            <a:r>
              <a:rPr lang="zh-TW" altLang="en-US" b="1" dirty="0" smtClean="0">
                <a:solidFill>
                  <a:schemeClr val="tx1"/>
                </a:solidFill>
                <a:latin typeface="新細明體"/>
              </a:rPr>
              <a:t>論包括</a:t>
            </a:r>
            <a:r>
              <a:rPr lang="zh-TW" altLang="en-US" b="1" dirty="0">
                <a:solidFill>
                  <a:schemeClr val="tx1"/>
                </a:solidFill>
                <a:latin typeface="新細明體"/>
              </a:rPr>
              <a:t>了許多派系理論的</a:t>
            </a:r>
            <a:r>
              <a:rPr lang="zh-TW" altLang="en-US" b="1" dirty="0" smtClean="0">
                <a:solidFill>
                  <a:schemeClr val="tx1"/>
                </a:solidFill>
                <a:latin typeface="新細明體"/>
              </a:rPr>
              <a:t>總稱</a:t>
            </a:r>
            <a:r>
              <a:rPr lang="zh-TW" altLang="en-US" b="1" dirty="0">
                <a:solidFill>
                  <a:schemeClr val="tx1"/>
                </a:solidFill>
                <a:latin typeface="新細明體"/>
              </a:rPr>
              <a:t>，諸如：</a:t>
            </a:r>
            <a:r>
              <a:rPr lang="zh-TW" altLang="en-US" b="1" dirty="0">
                <a:solidFill>
                  <a:srgbClr val="FF0000"/>
                </a:solidFill>
                <a:latin typeface="新細明體"/>
              </a:rPr>
              <a:t>完形心理學</a:t>
            </a:r>
            <a:r>
              <a:rPr lang="zh-TW" altLang="en-US" b="1" dirty="0">
                <a:solidFill>
                  <a:schemeClr val="tx1"/>
                </a:solidFill>
                <a:latin typeface="新細明體"/>
              </a:rPr>
              <a:t>（ </a:t>
            </a:r>
            <a:r>
              <a:rPr lang="en-US" altLang="zh-TW" b="1" dirty="0">
                <a:solidFill>
                  <a:schemeClr val="tx1"/>
                </a:solidFill>
                <a:latin typeface="新細明體"/>
              </a:rPr>
              <a:t>Gestalt Psychology</a:t>
            </a:r>
            <a:r>
              <a:rPr lang="zh-TW" altLang="en-US" b="1" dirty="0">
                <a:solidFill>
                  <a:schemeClr val="tx1"/>
                </a:solidFill>
                <a:latin typeface="新細明體"/>
              </a:rPr>
              <a:t>）、皮亞傑（</a:t>
            </a:r>
            <a:r>
              <a:rPr lang="en-US" altLang="zh-TW" b="1" dirty="0" smtClean="0">
                <a:solidFill>
                  <a:schemeClr val="tx1"/>
                </a:solidFill>
                <a:latin typeface="新細明體"/>
              </a:rPr>
              <a:t>J.</a:t>
            </a:r>
            <a:r>
              <a:rPr lang="zh-TW" altLang="en-US" b="1" dirty="0" smtClean="0">
                <a:solidFill>
                  <a:schemeClr val="tx1"/>
                </a:solidFill>
                <a:latin typeface="新細明體"/>
              </a:rPr>
              <a:t> </a:t>
            </a:r>
            <a:r>
              <a:rPr lang="en-US" altLang="zh-TW" b="1" dirty="0" smtClean="0">
                <a:solidFill>
                  <a:schemeClr val="tx1"/>
                </a:solidFill>
                <a:latin typeface="新細明體"/>
              </a:rPr>
              <a:t>Piaget,</a:t>
            </a:r>
            <a:r>
              <a:rPr lang="zh-TW" altLang="en-US" b="1" dirty="0" smtClean="0">
                <a:solidFill>
                  <a:schemeClr val="tx1"/>
                </a:solidFill>
                <a:latin typeface="新細明體"/>
              </a:rPr>
              <a:t> </a:t>
            </a:r>
            <a:r>
              <a:rPr lang="en-US" altLang="zh-TW" b="1" dirty="0">
                <a:solidFill>
                  <a:schemeClr val="tx1"/>
                </a:solidFill>
                <a:latin typeface="新細明體"/>
              </a:rPr>
              <a:t>1896-1980</a:t>
            </a:r>
            <a:r>
              <a:rPr lang="zh-TW" altLang="en-US" b="1" dirty="0">
                <a:solidFill>
                  <a:schemeClr val="tx1"/>
                </a:solidFill>
                <a:latin typeface="新細明體"/>
              </a:rPr>
              <a:t>）的</a:t>
            </a:r>
            <a:r>
              <a:rPr lang="zh-TW" altLang="en-US" b="1" dirty="0">
                <a:solidFill>
                  <a:srgbClr val="FF0000"/>
                </a:solidFill>
                <a:latin typeface="新細明體"/>
              </a:rPr>
              <a:t>認知發展研究</a:t>
            </a:r>
            <a:r>
              <a:rPr lang="zh-TW" altLang="en-US" b="1" dirty="0">
                <a:solidFill>
                  <a:schemeClr val="tx1"/>
                </a:solidFill>
                <a:latin typeface="新細明體"/>
              </a:rPr>
              <a:t>、布魯納（</a:t>
            </a:r>
            <a:r>
              <a:rPr lang="en-US" altLang="zh-TW" b="1" dirty="0" smtClean="0">
                <a:solidFill>
                  <a:schemeClr val="tx1"/>
                </a:solidFill>
                <a:latin typeface="新細明體"/>
              </a:rPr>
              <a:t>J.</a:t>
            </a:r>
            <a:r>
              <a:rPr lang="zh-TW" altLang="en-US" b="1" dirty="0" smtClean="0">
                <a:solidFill>
                  <a:schemeClr val="tx1"/>
                </a:solidFill>
                <a:latin typeface="新細明體"/>
              </a:rPr>
              <a:t> </a:t>
            </a:r>
            <a:r>
              <a:rPr lang="en-US" altLang="zh-TW" b="1" dirty="0" smtClean="0">
                <a:solidFill>
                  <a:schemeClr val="tx1"/>
                </a:solidFill>
                <a:latin typeface="新細明體"/>
              </a:rPr>
              <a:t>S.</a:t>
            </a:r>
            <a:r>
              <a:rPr lang="zh-TW" altLang="en-US" b="1" dirty="0" smtClean="0">
                <a:solidFill>
                  <a:schemeClr val="tx1"/>
                </a:solidFill>
                <a:latin typeface="新細明體"/>
              </a:rPr>
              <a:t> </a:t>
            </a:r>
            <a:r>
              <a:rPr lang="en-US" altLang="zh-TW" b="1" dirty="0" smtClean="0">
                <a:solidFill>
                  <a:schemeClr val="tx1"/>
                </a:solidFill>
                <a:latin typeface="新細明體"/>
              </a:rPr>
              <a:t>Bruner,</a:t>
            </a:r>
            <a:r>
              <a:rPr lang="zh-TW" altLang="en-US" b="1" dirty="0" smtClean="0">
                <a:solidFill>
                  <a:schemeClr val="tx1"/>
                </a:solidFill>
                <a:latin typeface="新細明體"/>
              </a:rPr>
              <a:t> </a:t>
            </a:r>
            <a:r>
              <a:rPr lang="en-US" altLang="zh-TW" b="1" dirty="0">
                <a:solidFill>
                  <a:schemeClr val="tx1"/>
                </a:solidFill>
                <a:latin typeface="新細明體"/>
              </a:rPr>
              <a:t>1915~</a:t>
            </a:r>
            <a:r>
              <a:rPr lang="zh-TW" altLang="en-US" b="1" dirty="0">
                <a:solidFill>
                  <a:schemeClr val="tx1"/>
                </a:solidFill>
                <a:latin typeface="新細明體"/>
              </a:rPr>
              <a:t>）的</a:t>
            </a:r>
            <a:r>
              <a:rPr lang="zh-TW" altLang="en-US" b="1" dirty="0">
                <a:solidFill>
                  <a:srgbClr val="FF0000"/>
                </a:solidFill>
                <a:latin typeface="新細明體"/>
              </a:rPr>
              <a:t>發現學習論</a:t>
            </a:r>
            <a:r>
              <a:rPr lang="zh-TW" altLang="en-US" b="1" dirty="0">
                <a:solidFill>
                  <a:schemeClr val="tx1"/>
                </a:solidFill>
                <a:latin typeface="新細明體"/>
              </a:rPr>
              <a:t>（</a:t>
            </a:r>
            <a:r>
              <a:rPr lang="en-US" altLang="zh-TW" b="1" dirty="0">
                <a:solidFill>
                  <a:schemeClr val="tx1"/>
                </a:solidFill>
                <a:latin typeface="新細明體"/>
              </a:rPr>
              <a:t>discovery </a:t>
            </a:r>
            <a:r>
              <a:rPr lang="en-US" altLang="zh-TW" b="1" dirty="0" smtClean="0">
                <a:solidFill>
                  <a:schemeClr val="tx1"/>
                </a:solidFill>
                <a:latin typeface="新細明體"/>
              </a:rPr>
              <a:t>learning</a:t>
            </a:r>
            <a:r>
              <a:rPr lang="zh-TW" altLang="en-US" b="1" dirty="0">
                <a:solidFill>
                  <a:schemeClr val="tx1"/>
                </a:solidFill>
                <a:latin typeface="新細明體"/>
              </a:rPr>
              <a:t> </a:t>
            </a:r>
            <a:r>
              <a:rPr lang="en-US" altLang="zh-TW" b="1" dirty="0">
                <a:solidFill>
                  <a:schemeClr val="tx1"/>
                </a:solidFill>
                <a:latin typeface="新細明體"/>
              </a:rPr>
              <a:t>theory</a:t>
            </a:r>
            <a:r>
              <a:rPr lang="zh-TW" altLang="en-US" b="1" dirty="0">
                <a:solidFill>
                  <a:schemeClr val="tx1"/>
                </a:solidFill>
                <a:latin typeface="新細明體"/>
              </a:rPr>
              <a:t>） 、奧蘇貝爾（</a:t>
            </a:r>
            <a:r>
              <a:rPr lang="en-US" altLang="zh-TW" b="1" dirty="0" err="1" smtClean="0">
                <a:solidFill>
                  <a:schemeClr val="tx1"/>
                </a:solidFill>
                <a:latin typeface="新細明體"/>
              </a:rPr>
              <a:t>D.Ausubel</a:t>
            </a:r>
            <a:r>
              <a:rPr lang="en-US" altLang="zh-TW" b="1" dirty="0" smtClean="0">
                <a:solidFill>
                  <a:schemeClr val="tx1"/>
                </a:solidFill>
                <a:latin typeface="新細明體"/>
              </a:rPr>
              <a:t>, 1918</a:t>
            </a:r>
            <a:r>
              <a:rPr lang="en-US" altLang="zh-TW" b="1" dirty="0">
                <a:solidFill>
                  <a:schemeClr val="tx1"/>
                </a:solidFill>
                <a:latin typeface="新細明體"/>
              </a:rPr>
              <a:t>~</a:t>
            </a:r>
            <a:r>
              <a:rPr lang="zh-TW" altLang="en-US" b="1" dirty="0">
                <a:solidFill>
                  <a:schemeClr val="tx1"/>
                </a:solidFill>
                <a:latin typeface="新細明體"/>
              </a:rPr>
              <a:t>）的</a:t>
            </a:r>
            <a:r>
              <a:rPr lang="zh-TW" altLang="en-US" b="1" dirty="0">
                <a:solidFill>
                  <a:srgbClr val="FF0000"/>
                </a:solidFill>
                <a:latin typeface="新細明體"/>
              </a:rPr>
              <a:t>意義學習論</a:t>
            </a:r>
            <a:r>
              <a:rPr lang="zh-TW" altLang="en-US" b="1" dirty="0">
                <a:solidFill>
                  <a:schemeClr val="tx1"/>
                </a:solidFill>
                <a:latin typeface="新細明體"/>
              </a:rPr>
              <a:t>（</a:t>
            </a:r>
            <a:r>
              <a:rPr lang="en-US" altLang="zh-TW" b="1" dirty="0" smtClean="0">
                <a:solidFill>
                  <a:schemeClr val="tx1"/>
                </a:solidFill>
                <a:latin typeface="新細明體"/>
              </a:rPr>
              <a:t>meaningful </a:t>
            </a:r>
            <a:r>
              <a:rPr lang="en-US" altLang="zh-TW" b="1" dirty="0">
                <a:solidFill>
                  <a:schemeClr val="tx1"/>
                </a:solidFill>
                <a:latin typeface="新細明體"/>
              </a:rPr>
              <a:t>learning theory</a:t>
            </a:r>
            <a:r>
              <a:rPr lang="zh-TW" altLang="en-US" b="1" dirty="0">
                <a:solidFill>
                  <a:schemeClr val="tx1"/>
                </a:solidFill>
                <a:latin typeface="新細明體"/>
              </a:rPr>
              <a:t>）以及</a:t>
            </a:r>
            <a:r>
              <a:rPr lang="zh-TW" altLang="en-US" b="1" dirty="0">
                <a:solidFill>
                  <a:srgbClr val="FF0000"/>
                </a:solidFill>
                <a:latin typeface="新細明體"/>
              </a:rPr>
              <a:t>訊息處理學習論</a:t>
            </a:r>
            <a:r>
              <a:rPr lang="zh-TW" altLang="en-US" b="1" dirty="0">
                <a:solidFill>
                  <a:schemeClr val="tx1"/>
                </a:solidFill>
                <a:latin typeface="新細明體"/>
              </a:rPr>
              <a:t>（</a:t>
            </a:r>
            <a:r>
              <a:rPr lang="en-US" altLang="zh-TW" b="1" dirty="0">
                <a:solidFill>
                  <a:schemeClr val="tx1"/>
                </a:solidFill>
                <a:latin typeface="新細明體"/>
              </a:rPr>
              <a:t>information processing theory</a:t>
            </a:r>
            <a:r>
              <a:rPr lang="zh-TW" altLang="en-US" b="1" dirty="0">
                <a:solidFill>
                  <a:schemeClr val="tx1"/>
                </a:solidFill>
                <a:latin typeface="新細明體"/>
              </a:rPr>
              <a:t>）</a:t>
            </a:r>
            <a:r>
              <a:rPr lang="zh-TW" altLang="en-US" b="1" dirty="0" smtClean="0">
                <a:solidFill>
                  <a:schemeClr val="tx1"/>
                </a:solidFill>
                <a:latin typeface="新細明體"/>
              </a:rPr>
              <a:t>等。 </a:t>
            </a:r>
            <a:r>
              <a:rPr lang="en-US" altLang="zh-TW" b="1" dirty="0" smtClean="0">
                <a:solidFill>
                  <a:schemeClr val="tx1"/>
                </a:solidFill>
                <a:latin typeface="新細明體"/>
              </a:rPr>
              <a:t>12</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8945672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b="1" dirty="0">
                <a:solidFill>
                  <a:srgbClr val="FF0000"/>
                </a:solidFill>
                <a:latin typeface="新細明體"/>
              </a:rPr>
              <a:t>＊</a:t>
            </a:r>
            <a:r>
              <a:rPr lang="zh-TW" altLang="en-US" b="1" dirty="0">
                <a:solidFill>
                  <a:schemeClr val="tx1"/>
                </a:solidFill>
                <a:latin typeface="新細明體"/>
              </a:rPr>
              <a:t>行為學習論主張學習是個體在學習情境中，應用其已有認知結構（</a:t>
            </a:r>
            <a:r>
              <a:rPr lang="en-US" altLang="zh-TW" b="1" dirty="0">
                <a:solidFill>
                  <a:schemeClr val="tx1"/>
                </a:solidFill>
                <a:latin typeface="新細明體"/>
              </a:rPr>
              <a:t>cognitive structure</a:t>
            </a:r>
            <a:r>
              <a:rPr lang="zh-TW" altLang="en-US" b="1" dirty="0">
                <a:solidFill>
                  <a:schemeClr val="tx1"/>
                </a:solidFill>
                <a:latin typeface="新細明體"/>
              </a:rPr>
              <a:t>）去認識、辨別，以致理解外在</a:t>
            </a:r>
            <a:r>
              <a:rPr lang="zh-TW" altLang="en-US" b="1" dirty="0" smtClean="0">
                <a:solidFill>
                  <a:schemeClr val="tx1"/>
                </a:solidFill>
                <a:latin typeface="新細明體"/>
              </a:rPr>
              <a:t>事物</a:t>
            </a:r>
            <a:r>
              <a:rPr lang="zh-TW" altLang="en-US" b="1" dirty="0">
                <a:solidFill>
                  <a:schemeClr val="tx1"/>
                </a:solidFill>
                <a:latin typeface="新細明體"/>
              </a:rPr>
              <a:t>間</a:t>
            </a:r>
            <a:r>
              <a:rPr lang="zh-TW" altLang="en-US" b="1" dirty="0" smtClean="0">
                <a:solidFill>
                  <a:schemeClr val="tx1"/>
                </a:solidFill>
                <a:latin typeface="新細明體"/>
              </a:rPr>
              <a:t>的</a:t>
            </a:r>
            <a:r>
              <a:rPr lang="zh-TW" altLang="en-US" b="1" dirty="0">
                <a:solidFill>
                  <a:schemeClr val="tx1"/>
                </a:solidFill>
                <a:latin typeface="新細明體"/>
              </a:rPr>
              <a:t>關係，增加自己的經驗，從而擴大、提昇自己的認知結構。所以認知學習論視學習的產生是內發的、主動的，以及是整體性的，並且</a:t>
            </a:r>
            <a:r>
              <a:rPr lang="zh-TW" altLang="en-US" b="1" dirty="0">
                <a:solidFill>
                  <a:srgbClr val="FF0000"/>
                </a:solidFill>
                <a:latin typeface="新細明體"/>
              </a:rPr>
              <a:t>特別強調知識結構形式（</a:t>
            </a:r>
            <a:r>
              <a:rPr lang="en-US" altLang="zh-TW" b="1" dirty="0">
                <a:solidFill>
                  <a:srgbClr val="FF0000"/>
                </a:solidFill>
                <a:latin typeface="新細明體"/>
              </a:rPr>
              <a:t>structure and the form of knowledge</a:t>
            </a:r>
            <a:r>
              <a:rPr lang="zh-TW" altLang="en-US" b="1" dirty="0">
                <a:solidFill>
                  <a:srgbClr val="FF0000"/>
                </a:solidFill>
                <a:latin typeface="新細明體"/>
              </a:rPr>
              <a:t>）以及學習策略（</a:t>
            </a:r>
            <a:r>
              <a:rPr lang="en-US" altLang="zh-TW" b="1" dirty="0">
                <a:solidFill>
                  <a:srgbClr val="FF0000"/>
                </a:solidFill>
                <a:latin typeface="新細明體"/>
              </a:rPr>
              <a:t>learning strategies</a:t>
            </a:r>
            <a:r>
              <a:rPr lang="zh-TW" altLang="en-US" b="1" dirty="0">
                <a:solidFill>
                  <a:srgbClr val="FF0000"/>
                </a:solidFill>
                <a:latin typeface="新細明體"/>
              </a:rPr>
              <a:t>）</a:t>
            </a:r>
            <a:r>
              <a:rPr lang="zh-TW" altLang="en-US" b="1" dirty="0">
                <a:solidFill>
                  <a:schemeClr val="tx1"/>
                </a:solidFill>
                <a:latin typeface="新細明體"/>
              </a:rPr>
              <a:t>在學習過程中的</a:t>
            </a:r>
            <a:r>
              <a:rPr lang="zh-TW" altLang="en-US" b="1" dirty="0" smtClean="0">
                <a:solidFill>
                  <a:schemeClr val="tx1"/>
                </a:solidFill>
                <a:latin typeface="新細明體"/>
              </a:rPr>
              <a:t>重要性</a:t>
            </a:r>
            <a:r>
              <a:rPr lang="zh-TW" altLang="en-US" b="1" dirty="0" smtClean="0">
                <a:solidFill>
                  <a:schemeClr val="tx1"/>
                </a:solidFill>
                <a:latin typeface="新細明體"/>
                <a:ea typeface="新細明體"/>
              </a:rPr>
              <a:t>。                            </a:t>
            </a:r>
            <a:r>
              <a:rPr lang="en-US" altLang="zh-TW" b="1" dirty="0" smtClean="0">
                <a:solidFill>
                  <a:schemeClr val="tx1"/>
                </a:solidFill>
                <a:latin typeface="新細明體"/>
              </a:rPr>
              <a:t>13</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15274924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一</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布</a:t>
            </a:r>
            <a:r>
              <a:rPr lang="zh-TW" altLang="en-US" b="1" dirty="0">
                <a:solidFill>
                  <a:srgbClr val="FF0000"/>
                </a:solidFill>
                <a:latin typeface="新細明體"/>
              </a:rPr>
              <a:t>魯納的發現學習</a:t>
            </a:r>
            <a:r>
              <a:rPr lang="zh-TW" altLang="en-US" b="1" dirty="0" smtClean="0">
                <a:solidFill>
                  <a:srgbClr val="FF0000"/>
                </a:solidFill>
                <a:latin typeface="新細明體"/>
              </a:rPr>
              <a:t>論</a:t>
            </a:r>
            <a:endParaRPr lang="en-US" altLang="zh-TW" b="1" dirty="0" smtClean="0">
              <a:solidFill>
                <a:srgbClr val="FF0000"/>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布</a:t>
            </a:r>
            <a:r>
              <a:rPr lang="zh-TW" altLang="en-US" b="1" dirty="0">
                <a:solidFill>
                  <a:schemeClr val="tx1"/>
                </a:solidFill>
                <a:latin typeface="新細明體"/>
              </a:rPr>
              <a:t>魯納認為學習是一種由個體主動參與處理訊息，並將訊息加以組織、建構、進而吸收的歷程</a:t>
            </a:r>
            <a:r>
              <a:rPr lang="zh-TW" altLang="en-US" b="1" dirty="0" smtClean="0">
                <a:solidFill>
                  <a:schemeClr val="tx1"/>
                </a:solidFill>
                <a:latin typeface="新細明體"/>
              </a:rPr>
              <a:t>。</a:t>
            </a:r>
            <a:r>
              <a:rPr lang="zh-TW" altLang="en-US" b="1" dirty="0">
                <a:solidFill>
                  <a:srgbClr val="FF0000"/>
                </a:solidFill>
                <a:latin typeface="新細明體"/>
              </a:rPr>
              <a:t> ＊</a:t>
            </a:r>
            <a:r>
              <a:rPr lang="zh-TW" altLang="en-US" b="1" dirty="0" smtClean="0">
                <a:solidFill>
                  <a:schemeClr val="tx1"/>
                </a:solidFill>
                <a:latin typeface="新細明體"/>
              </a:rPr>
              <a:t>發現</a:t>
            </a:r>
            <a:r>
              <a:rPr lang="zh-TW" altLang="en-US" b="1" dirty="0">
                <a:solidFill>
                  <a:schemeClr val="tx1"/>
                </a:solidFill>
                <a:latin typeface="新細明體"/>
              </a:rPr>
              <a:t>學習論（</a:t>
            </a:r>
            <a:r>
              <a:rPr lang="en-US" altLang="zh-TW" b="1" dirty="0">
                <a:solidFill>
                  <a:schemeClr val="tx1"/>
                </a:solidFill>
                <a:latin typeface="新細明體"/>
              </a:rPr>
              <a:t>discovery learning theory</a:t>
            </a:r>
            <a:r>
              <a:rPr lang="zh-TW" altLang="en-US" b="1" dirty="0">
                <a:solidFill>
                  <a:schemeClr val="tx1"/>
                </a:solidFill>
                <a:latin typeface="新細明體"/>
              </a:rPr>
              <a:t>），強調學生主動對所學事物的自然探索，從而發現事象變化的原理原則，是產生學習的主要條件</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理論要義重點：</a:t>
            </a:r>
            <a:r>
              <a:rPr lang="zh-TW" altLang="en-US" b="1" dirty="0">
                <a:solidFill>
                  <a:schemeClr val="tx1"/>
                </a:solidFill>
                <a:latin typeface="新細明體"/>
              </a:rPr>
              <a:t>其一為對人類「認知表徵</a:t>
            </a:r>
            <a:r>
              <a:rPr lang="zh-TW" altLang="en-US" b="1" dirty="0" smtClean="0">
                <a:solidFill>
                  <a:schemeClr val="tx1"/>
                </a:solidFill>
                <a:latin typeface="新細明體"/>
              </a:rPr>
              <a:t>」的</a:t>
            </a:r>
            <a:r>
              <a:rPr lang="zh-TW" altLang="en-US" b="1" dirty="0">
                <a:solidFill>
                  <a:schemeClr val="tx1"/>
                </a:solidFill>
                <a:latin typeface="新細明體"/>
              </a:rPr>
              <a:t>解釋，其二為對「知識結構</a:t>
            </a:r>
            <a:r>
              <a:rPr lang="zh-TW" altLang="en-US" b="1" dirty="0" smtClean="0">
                <a:solidFill>
                  <a:schemeClr val="tx1"/>
                </a:solidFill>
                <a:latin typeface="新細明體"/>
              </a:rPr>
              <a:t>」的</a:t>
            </a:r>
            <a:r>
              <a:rPr lang="zh-TW" altLang="en-US" b="1" dirty="0">
                <a:solidFill>
                  <a:schemeClr val="tx1"/>
                </a:solidFill>
                <a:latin typeface="新細明體"/>
              </a:rPr>
              <a:t>討論</a:t>
            </a:r>
            <a:r>
              <a:rPr lang="zh-TW" altLang="en-US" b="1" dirty="0" smtClean="0">
                <a:solidFill>
                  <a:schemeClr val="tx1"/>
                </a:solidFill>
                <a:latin typeface="新細明體"/>
              </a:rPr>
              <a:t>。</a:t>
            </a:r>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14</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28745923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a:t>
            </a:r>
            <a:r>
              <a:rPr lang="zh-TW" altLang="en-US" b="1" dirty="0">
                <a:solidFill>
                  <a:schemeClr val="tx1"/>
                </a:solidFill>
                <a:latin typeface="新細明體"/>
              </a:rPr>
              <a:t>布魯納認為個體</a:t>
            </a:r>
            <a:r>
              <a:rPr lang="zh-TW" altLang="en-US" b="1" dirty="0" smtClean="0">
                <a:solidFill>
                  <a:schemeClr val="tx1"/>
                </a:solidFill>
                <a:latin typeface="新細明體"/>
              </a:rPr>
              <a:t>之所以</a:t>
            </a:r>
            <a:r>
              <a:rPr lang="zh-TW" altLang="en-US" b="1" dirty="0">
                <a:solidFill>
                  <a:schemeClr val="tx1"/>
                </a:solidFill>
                <a:latin typeface="新細明體"/>
              </a:rPr>
              <a:t>認識環境中的事物，乃是因其具備對事物的認知表徵的能力</a:t>
            </a:r>
            <a:r>
              <a:rPr lang="zh-TW" altLang="en-US" b="1" dirty="0" smtClean="0">
                <a:solidFill>
                  <a:schemeClr val="tx1"/>
                </a:solidFill>
                <a:latin typeface="新細明體"/>
              </a:rPr>
              <a:t>。</a:t>
            </a:r>
            <a:r>
              <a:rPr lang="zh-TW" altLang="en-US" b="1" dirty="0">
                <a:solidFill>
                  <a:srgbClr val="FF0000"/>
                </a:solidFill>
                <a:latin typeface="新細明體"/>
              </a:rPr>
              <a:t> </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此能力</a:t>
            </a:r>
            <a:r>
              <a:rPr lang="zh-TW" altLang="en-US" b="1" dirty="0">
                <a:solidFill>
                  <a:schemeClr val="tx1"/>
                </a:solidFill>
                <a:latin typeface="新細明體"/>
              </a:rPr>
              <a:t>隨個體的認知發展</a:t>
            </a:r>
            <a:r>
              <a:rPr lang="zh-TW" altLang="en-US" b="1" dirty="0" smtClean="0">
                <a:solidFill>
                  <a:schemeClr val="tx1"/>
                </a:solidFill>
                <a:latin typeface="新細明體"/>
              </a:rPr>
              <a:t>而改變</a:t>
            </a:r>
            <a:r>
              <a:rPr lang="zh-TW" altLang="en-US" b="1" dirty="0">
                <a:solidFill>
                  <a:schemeClr val="tx1"/>
                </a:solidFill>
                <a:latin typeface="新細明體"/>
              </a:rPr>
              <a:t>，</a:t>
            </a:r>
            <a:r>
              <a:rPr lang="zh-TW" altLang="en-US" b="1" dirty="0" smtClean="0">
                <a:solidFill>
                  <a:schemeClr val="tx1"/>
                </a:solidFill>
                <a:latin typeface="新細明體"/>
              </a:rPr>
              <a:t>呈現不同</a:t>
            </a:r>
            <a:r>
              <a:rPr lang="zh-TW" altLang="en-US" b="1" dirty="0">
                <a:solidFill>
                  <a:schemeClr val="tx1"/>
                </a:solidFill>
                <a:latin typeface="新細明體"/>
              </a:rPr>
              <a:t>的表徵方式：先是</a:t>
            </a:r>
            <a:r>
              <a:rPr lang="zh-TW" altLang="en-US" b="1" dirty="0">
                <a:solidFill>
                  <a:srgbClr val="FF0000"/>
                </a:solidFill>
                <a:latin typeface="新細明體"/>
              </a:rPr>
              <a:t>動作表徵</a:t>
            </a:r>
            <a:r>
              <a:rPr lang="zh-TW" altLang="en-US" b="1" dirty="0">
                <a:solidFill>
                  <a:schemeClr val="tx1"/>
                </a:solidFill>
                <a:latin typeface="新細明體"/>
              </a:rPr>
              <a:t>（</a:t>
            </a:r>
            <a:r>
              <a:rPr lang="en-US" altLang="zh-TW" b="1" dirty="0">
                <a:solidFill>
                  <a:schemeClr val="tx1"/>
                </a:solidFill>
                <a:latin typeface="新細明體"/>
              </a:rPr>
              <a:t>enactive representation</a:t>
            </a:r>
            <a:r>
              <a:rPr lang="zh-TW" altLang="en-US" b="1" dirty="0" smtClean="0">
                <a:solidFill>
                  <a:schemeClr val="tx1"/>
                </a:solidFill>
                <a:latin typeface="新細明體"/>
              </a:rPr>
              <a:t>），繼而</a:t>
            </a:r>
            <a:r>
              <a:rPr lang="zh-TW" altLang="en-US" b="1" dirty="0" smtClean="0">
                <a:solidFill>
                  <a:srgbClr val="FF0000"/>
                </a:solidFill>
                <a:latin typeface="新細明體"/>
              </a:rPr>
              <a:t>形象</a:t>
            </a:r>
            <a:r>
              <a:rPr lang="zh-TW" altLang="en-US" b="1" dirty="0">
                <a:solidFill>
                  <a:srgbClr val="FF0000"/>
                </a:solidFill>
                <a:latin typeface="新細明體"/>
              </a:rPr>
              <a:t>表徵</a:t>
            </a:r>
            <a:r>
              <a:rPr lang="zh-TW" altLang="en-US" b="1" dirty="0">
                <a:solidFill>
                  <a:schemeClr val="tx1"/>
                </a:solidFill>
                <a:latin typeface="新細明體"/>
              </a:rPr>
              <a:t>（</a:t>
            </a:r>
            <a:r>
              <a:rPr lang="en-US" altLang="zh-TW" b="1" dirty="0">
                <a:solidFill>
                  <a:schemeClr val="tx1"/>
                </a:solidFill>
                <a:latin typeface="新細明體"/>
              </a:rPr>
              <a:t>iconic representation</a:t>
            </a:r>
            <a:r>
              <a:rPr lang="zh-TW" altLang="en-US" b="1" dirty="0">
                <a:solidFill>
                  <a:schemeClr val="tx1"/>
                </a:solidFill>
                <a:latin typeface="新細明體"/>
              </a:rPr>
              <a:t>），最後是</a:t>
            </a:r>
            <a:r>
              <a:rPr lang="zh-TW" altLang="en-US" b="1" dirty="0">
                <a:solidFill>
                  <a:srgbClr val="FF0000"/>
                </a:solidFill>
                <a:latin typeface="新細明體"/>
              </a:rPr>
              <a:t>符號表徵</a:t>
            </a:r>
            <a:r>
              <a:rPr lang="zh-TW" altLang="en-US" b="1" dirty="0">
                <a:solidFill>
                  <a:schemeClr val="tx1"/>
                </a:solidFill>
                <a:latin typeface="新細明體"/>
              </a:rPr>
              <a:t>（</a:t>
            </a:r>
            <a:r>
              <a:rPr lang="en-US" altLang="zh-TW" b="1" dirty="0">
                <a:solidFill>
                  <a:schemeClr val="tx1"/>
                </a:solidFill>
                <a:latin typeface="新細明體"/>
              </a:rPr>
              <a:t>symbolic representation</a:t>
            </a:r>
            <a:r>
              <a:rPr lang="zh-TW" altLang="en-US" b="1" dirty="0" smtClean="0">
                <a:solidFill>
                  <a:schemeClr val="tx1"/>
                </a:solidFill>
                <a:latin typeface="新細明體"/>
              </a:rPr>
              <a:t>）。</a:t>
            </a:r>
            <a:endParaRPr lang="en-US" altLang="zh-TW" b="1" dirty="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布</a:t>
            </a:r>
            <a:r>
              <a:rPr lang="zh-TW" altLang="en-US" b="1" dirty="0">
                <a:solidFill>
                  <a:schemeClr val="tx1"/>
                </a:solidFill>
                <a:latin typeface="新細明體"/>
              </a:rPr>
              <a:t>魯納認為知識結構</a:t>
            </a:r>
            <a:r>
              <a:rPr lang="zh-TW" altLang="en-US" b="1" dirty="0" smtClean="0">
                <a:solidFill>
                  <a:schemeClr val="tx1"/>
                </a:solidFill>
                <a:latin typeface="新細明體"/>
              </a:rPr>
              <a:t>的呈現</a:t>
            </a:r>
            <a:r>
              <a:rPr lang="zh-TW" altLang="en-US" b="1" dirty="0">
                <a:solidFill>
                  <a:schemeClr val="tx1"/>
                </a:solidFill>
                <a:latin typeface="新細明體"/>
              </a:rPr>
              <a:t>方式與學習成效之間</a:t>
            </a:r>
            <a:r>
              <a:rPr lang="zh-TW" altLang="en-US" b="1" dirty="0" smtClean="0">
                <a:solidFill>
                  <a:schemeClr val="tx1"/>
                </a:solidFill>
                <a:latin typeface="新細明體"/>
              </a:rPr>
              <a:t>，</a:t>
            </a:r>
            <a:r>
              <a:rPr lang="zh-TW" altLang="en-US" b="1" dirty="0">
                <a:solidFill>
                  <a:schemeClr val="tx1"/>
                </a:solidFill>
                <a:latin typeface="新細明體"/>
              </a:rPr>
              <a:t>有</a:t>
            </a:r>
            <a:r>
              <a:rPr lang="zh-TW" altLang="en-US" b="1" dirty="0" smtClean="0">
                <a:solidFill>
                  <a:schemeClr val="tx1"/>
                </a:solidFill>
                <a:latin typeface="新細明體"/>
              </a:rPr>
              <a:t>密切</a:t>
            </a:r>
            <a:r>
              <a:rPr lang="zh-TW" altLang="en-US" b="1" dirty="0">
                <a:solidFill>
                  <a:schemeClr val="tx1"/>
                </a:solidFill>
                <a:latin typeface="新細明體"/>
              </a:rPr>
              <a:t>的關係。</a:t>
            </a:r>
            <a:r>
              <a:rPr lang="zh-TW" altLang="en-US" b="1" dirty="0">
                <a:solidFill>
                  <a:srgbClr val="FF0000"/>
                </a:solidFill>
                <a:latin typeface="新細明體"/>
              </a:rPr>
              <a:t>任何知識都應依其表徵方式</a:t>
            </a:r>
            <a:r>
              <a:rPr lang="zh-TW" altLang="en-US" b="1" dirty="0" smtClean="0">
                <a:solidFill>
                  <a:srgbClr val="FF0000"/>
                </a:solidFill>
                <a:latin typeface="新細明體"/>
              </a:rPr>
              <a:t>、經濟性、及效能，</a:t>
            </a:r>
            <a:r>
              <a:rPr lang="zh-TW" altLang="en-US" b="1" dirty="0">
                <a:solidFill>
                  <a:srgbClr val="FF0000"/>
                </a:solidFill>
                <a:latin typeface="新細明體"/>
              </a:rPr>
              <a:t>加以有系統的組織起來</a:t>
            </a:r>
            <a:r>
              <a:rPr lang="zh-TW" altLang="en-US" b="1" dirty="0">
                <a:solidFill>
                  <a:schemeClr val="tx1"/>
                </a:solidFill>
                <a:latin typeface="新細明體"/>
              </a:rPr>
              <a:t>，然後用最簡單、學習者可以認知了解的形式呈現</a:t>
            </a:r>
            <a:r>
              <a:rPr lang="zh-TW" altLang="en-US" b="1" dirty="0" smtClean="0">
                <a:solidFill>
                  <a:schemeClr val="tx1"/>
                </a:solidFill>
                <a:latin typeface="新細明體"/>
              </a:rPr>
              <a:t>出來。                      </a:t>
            </a:r>
            <a:r>
              <a:rPr lang="en-US" altLang="zh-TW" b="1" dirty="0" smtClean="0">
                <a:solidFill>
                  <a:schemeClr val="tx1"/>
                </a:solidFill>
                <a:latin typeface="新細明體"/>
              </a:rPr>
              <a:t>15</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19143292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b="1" dirty="0">
                <a:solidFill>
                  <a:srgbClr val="FF0000"/>
                </a:solidFill>
                <a:latin typeface="新細明體"/>
              </a:rPr>
              <a:t>＊ </a:t>
            </a:r>
            <a:r>
              <a:rPr lang="zh-TW" altLang="en-US" b="1" dirty="0" smtClean="0">
                <a:solidFill>
                  <a:schemeClr val="tx1"/>
                </a:solidFill>
                <a:latin typeface="新細明體"/>
              </a:rPr>
              <a:t>對</a:t>
            </a:r>
            <a:r>
              <a:rPr lang="zh-TW" altLang="en-US" b="1" dirty="0">
                <a:solidFill>
                  <a:schemeClr val="tx1"/>
                </a:solidFill>
                <a:latin typeface="新細明體"/>
              </a:rPr>
              <a:t>學習歷程的</a:t>
            </a:r>
            <a:r>
              <a:rPr lang="zh-TW" altLang="en-US" b="1" dirty="0" smtClean="0">
                <a:solidFill>
                  <a:schemeClr val="tx1"/>
                </a:solidFill>
                <a:latin typeface="新細明體"/>
              </a:rPr>
              <a:t>解釋，直覺</a:t>
            </a:r>
            <a:r>
              <a:rPr lang="zh-TW" altLang="en-US" b="1" dirty="0">
                <a:solidFill>
                  <a:schemeClr val="tx1"/>
                </a:solidFill>
                <a:latin typeface="新細明體"/>
              </a:rPr>
              <a:t>思維是發現學習的前奏外</a:t>
            </a:r>
            <a:r>
              <a:rPr lang="zh-TW" altLang="en-US" b="1" dirty="0" smtClean="0">
                <a:solidFill>
                  <a:schemeClr val="tx1"/>
                </a:solidFill>
                <a:latin typeface="新細明體"/>
              </a:rPr>
              <a:t>，學習</a:t>
            </a:r>
            <a:r>
              <a:rPr lang="zh-TW" altLang="en-US" b="1" dirty="0">
                <a:solidFill>
                  <a:schemeClr val="tx1"/>
                </a:solidFill>
                <a:latin typeface="新細明體"/>
              </a:rPr>
              <a:t>情境的</a:t>
            </a:r>
            <a:r>
              <a:rPr lang="zh-TW" altLang="en-US" b="1" dirty="0" smtClean="0">
                <a:solidFill>
                  <a:schemeClr val="tx1"/>
                </a:solidFill>
                <a:latin typeface="新細明體"/>
              </a:rPr>
              <a:t>結構也是</a:t>
            </a:r>
            <a:r>
              <a:rPr lang="zh-TW" altLang="en-US" b="1" dirty="0">
                <a:solidFill>
                  <a:schemeClr val="tx1"/>
                </a:solidFill>
                <a:latin typeface="新細明體"/>
              </a:rPr>
              <a:t>有效學習的必要條件</a:t>
            </a:r>
            <a:r>
              <a:rPr lang="zh-TW" altLang="en-US" b="1" dirty="0" smtClean="0">
                <a:solidFill>
                  <a:schemeClr val="tx1"/>
                </a:solidFill>
                <a:latin typeface="新細明體"/>
              </a:rPr>
              <a:t>。把握</a:t>
            </a:r>
            <a:r>
              <a:rPr lang="zh-TW" altLang="en-US" b="1" dirty="0">
                <a:solidFill>
                  <a:schemeClr val="tx1"/>
                </a:solidFill>
                <a:latin typeface="新細明體"/>
              </a:rPr>
              <a:t>事物概念間的關連性（</a:t>
            </a:r>
            <a:r>
              <a:rPr lang="en-US" altLang="zh-TW" b="1" dirty="0">
                <a:solidFill>
                  <a:schemeClr val="tx1"/>
                </a:solidFill>
                <a:latin typeface="新細明體"/>
              </a:rPr>
              <a:t>relatedness</a:t>
            </a:r>
            <a:r>
              <a:rPr lang="zh-TW" altLang="en-US" b="1" dirty="0">
                <a:solidFill>
                  <a:schemeClr val="tx1"/>
                </a:solidFill>
                <a:latin typeface="新細明體"/>
              </a:rPr>
              <a:t>），建立結構化的知識，不但有助於學習上的理解、記憶，而從結構化知識中學到的原理原則，更有助於產生</a:t>
            </a:r>
            <a:r>
              <a:rPr lang="zh-TW" altLang="en-US" b="1" dirty="0">
                <a:solidFill>
                  <a:srgbClr val="FF0000"/>
                </a:solidFill>
                <a:latin typeface="新細明體"/>
              </a:rPr>
              <a:t>類化（</a:t>
            </a:r>
            <a:r>
              <a:rPr lang="en-US" altLang="zh-TW" b="1" dirty="0">
                <a:solidFill>
                  <a:srgbClr val="FF0000"/>
                </a:solidFill>
                <a:latin typeface="新細明體"/>
              </a:rPr>
              <a:t>generalization</a:t>
            </a:r>
            <a:r>
              <a:rPr lang="zh-TW" altLang="en-US" b="1" dirty="0">
                <a:solidFill>
                  <a:srgbClr val="FF0000"/>
                </a:solidFill>
                <a:latin typeface="新細明體"/>
              </a:rPr>
              <a:t>）和學習遷移（</a:t>
            </a:r>
            <a:r>
              <a:rPr lang="en-US" altLang="zh-TW" b="1" dirty="0">
                <a:solidFill>
                  <a:srgbClr val="FF0000"/>
                </a:solidFill>
                <a:latin typeface="新細明體"/>
              </a:rPr>
              <a:t>transfer</a:t>
            </a:r>
            <a:r>
              <a:rPr lang="zh-TW" altLang="en-US" b="1" dirty="0">
                <a:solidFill>
                  <a:srgbClr val="FF0000"/>
                </a:solidFill>
                <a:latin typeface="新細明體"/>
              </a:rPr>
              <a:t>）</a:t>
            </a:r>
            <a:r>
              <a:rPr lang="zh-TW" altLang="en-US" b="1" dirty="0">
                <a:solidFill>
                  <a:schemeClr val="tx1"/>
                </a:solidFill>
                <a:latin typeface="新細明體"/>
              </a:rPr>
              <a:t>，以及培養執簡御繁、獨立探究、求取較高層的知識的</a:t>
            </a:r>
            <a:r>
              <a:rPr lang="zh-TW" altLang="en-US" b="1" dirty="0" smtClean="0">
                <a:solidFill>
                  <a:schemeClr val="tx1"/>
                </a:solidFill>
                <a:latin typeface="新細明體"/>
              </a:rPr>
              <a:t>能力。                                             </a:t>
            </a:r>
            <a:r>
              <a:rPr lang="en-US" altLang="zh-TW" b="1" dirty="0" smtClean="0">
                <a:solidFill>
                  <a:schemeClr val="tx1"/>
                </a:solidFill>
                <a:latin typeface="新細明體"/>
              </a:rPr>
              <a:t>16</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42662141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20000"/>
          </a:bodyPr>
          <a:lstStyle/>
          <a:p>
            <a:pPr algn="l"/>
            <a:r>
              <a:rPr lang="zh-TW" altLang="en-US" b="1" dirty="0">
                <a:solidFill>
                  <a:srgbClr val="FF0000"/>
                </a:solidFill>
                <a:latin typeface="新細明體"/>
              </a:rPr>
              <a:t>在教學上的</a:t>
            </a:r>
            <a:r>
              <a:rPr lang="zh-TW" altLang="en-US" b="1" dirty="0" smtClean="0">
                <a:solidFill>
                  <a:srgbClr val="FF0000"/>
                </a:solidFill>
                <a:latin typeface="新細明體"/>
              </a:rPr>
              <a:t>應用</a:t>
            </a:r>
            <a:r>
              <a:rPr lang="zh-TW" altLang="en-US" b="1" dirty="0" smtClean="0">
                <a:solidFill>
                  <a:srgbClr val="FF0000"/>
                </a:solidFill>
                <a:latin typeface="新細明體"/>
                <a:ea typeface="新細明體"/>
              </a:rPr>
              <a:t>：</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發現</a:t>
            </a:r>
            <a:r>
              <a:rPr lang="zh-TW" altLang="en-US" b="1" dirty="0">
                <a:solidFill>
                  <a:schemeClr val="tx1"/>
                </a:solidFill>
                <a:latin typeface="新細明體"/>
              </a:rPr>
              <a:t>學習</a:t>
            </a:r>
            <a:r>
              <a:rPr lang="zh-TW" altLang="en-US" b="1" dirty="0" smtClean="0">
                <a:solidFill>
                  <a:schemeClr val="tx1"/>
                </a:solidFill>
                <a:latin typeface="新細明體"/>
              </a:rPr>
              <a:t>論為</a:t>
            </a:r>
            <a:r>
              <a:rPr lang="zh-TW" altLang="en-US" b="1" dirty="0">
                <a:solidFill>
                  <a:srgbClr val="FF0000"/>
                </a:solidFill>
                <a:latin typeface="新細明體"/>
              </a:rPr>
              <a:t>「啟發式教學法」</a:t>
            </a:r>
            <a:r>
              <a:rPr lang="zh-TW" altLang="en-US" b="1" dirty="0">
                <a:solidFill>
                  <a:schemeClr val="tx1"/>
                </a:solidFill>
                <a:latin typeface="新細明體"/>
              </a:rPr>
              <a:t>確立了理論基礎，</a:t>
            </a:r>
            <a:r>
              <a:rPr lang="zh-TW" altLang="en-US" b="1" dirty="0" smtClean="0">
                <a:solidFill>
                  <a:schemeClr val="tx1"/>
                </a:solidFill>
                <a:latin typeface="新細明體"/>
              </a:rPr>
              <a:t>以及</a:t>
            </a:r>
            <a:r>
              <a:rPr lang="zh-TW" altLang="en-US" b="1" dirty="0" smtClean="0">
                <a:solidFill>
                  <a:srgbClr val="FF0000"/>
                </a:solidFill>
                <a:latin typeface="新細明體"/>
              </a:rPr>
              <a:t>強調</a:t>
            </a:r>
            <a:r>
              <a:rPr lang="zh-TW" altLang="en-US" b="1" dirty="0">
                <a:solidFill>
                  <a:srgbClr val="FF0000"/>
                </a:solidFill>
                <a:latin typeface="新細明體"/>
              </a:rPr>
              <a:t>學習情境結構</a:t>
            </a:r>
            <a:r>
              <a:rPr lang="zh-TW" altLang="en-US" b="1" dirty="0" smtClean="0">
                <a:solidFill>
                  <a:srgbClr val="FF0000"/>
                </a:solidFill>
                <a:latin typeface="新細明體"/>
              </a:rPr>
              <a:t>理念</a:t>
            </a:r>
            <a:r>
              <a:rPr lang="zh-TW" altLang="en-US" b="1" dirty="0">
                <a:solidFill>
                  <a:schemeClr val="tx1"/>
                </a:solidFill>
                <a:latin typeface="新細明體"/>
              </a:rPr>
              <a:t>，引起以後教材編制重視結構的實踐</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主張</a:t>
            </a:r>
            <a:r>
              <a:rPr lang="zh-TW" altLang="en-US" b="1" dirty="0">
                <a:solidFill>
                  <a:schemeClr val="tx1"/>
                </a:solidFill>
                <a:latin typeface="新細明體"/>
              </a:rPr>
              <a:t>教師的教學，絕不是</a:t>
            </a:r>
            <a:r>
              <a:rPr lang="zh-TW" altLang="en-US" b="1" dirty="0">
                <a:solidFill>
                  <a:srgbClr val="FF0000"/>
                </a:solidFill>
                <a:latin typeface="新細明體"/>
              </a:rPr>
              <a:t>「灌輸」</a:t>
            </a:r>
            <a:r>
              <a:rPr lang="zh-TW" altLang="en-US" b="1" dirty="0">
                <a:solidFill>
                  <a:schemeClr val="tx1"/>
                </a:solidFill>
                <a:latin typeface="新細明體"/>
              </a:rPr>
              <a:t>固定的知識給學生，而是</a:t>
            </a:r>
            <a:r>
              <a:rPr lang="zh-TW" altLang="en-US" b="1" dirty="0">
                <a:solidFill>
                  <a:srgbClr val="FF0000"/>
                </a:solidFill>
                <a:latin typeface="新細明體"/>
              </a:rPr>
              <a:t>「啟發」</a:t>
            </a:r>
            <a:r>
              <a:rPr lang="zh-TW" altLang="en-US" b="1" dirty="0">
                <a:solidFill>
                  <a:schemeClr val="tx1"/>
                </a:solidFill>
                <a:latin typeface="新細明體"/>
              </a:rPr>
              <a:t>學生主動地求取知識與組織知識，強調教師教學首要任務是提昇學生「學習準備</a:t>
            </a:r>
            <a:r>
              <a:rPr lang="zh-TW" altLang="en-US" b="1" dirty="0" smtClean="0">
                <a:solidFill>
                  <a:schemeClr val="tx1"/>
                </a:solidFill>
                <a:latin typeface="新細明體"/>
              </a:rPr>
              <a:t>度</a:t>
            </a:r>
            <a:r>
              <a:rPr lang="zh-TW" altLang="en-US" b="1" dirty="0" smtClean="0">
                <a:solidFill>
                  <a:schemeClr val="tx1"/>
                </a:solidFill>
                <a:latin typeface="標楷體"/>
                <a:ea typeface="標楷體"/>
              </a:rPr>
              <a:t>」</a:t>
            </a:r>
            <a:r>
              <a:rPr lang="zh-TW" altLang="en-US" b="1" dirty="0" smtClean="0">
                <a:solidFill>
                  <a:schemeClr val="tx1"/>
                </a:solidFill>
                <a:latin typeface="新細明體"/>
              </a:rPr>
              <a:t>（</a:t>
            </a:r>
            <a:r>
              <a:rPr lang="en-US" altLang="zh-TW" b="1" dirty="0">
                <a:solidFill>
                  <a:schemeClr val="tx1"/>
                </a:solidFill>
                <a:latin typeface="新細明體"/>
              </a:rPr>
              <a:t>readiness</a:t>
            </a:r>
            <a:r>
              <a:rPr lang="zh-TW" altLang="en-US" b="1" dirty="0">
                <a:solidFill>
                  <a:schemeClr val="tx1"/>
                </a:solidFill>
                <a:latin typeface="新細明體"/>
              </a:rPr>
              <a:t>），教學生學習如何思維，如何從求知活動中發現原則，進而整理統合，在探索</a:t>
            </a:r>
            <a:r>
              <a:rPr lang="zh-TW" altLang="en-US" b="1" dirty="0" smtClean="0">
                <a:solidFill>
                  <a:schemeClr val="tx1"/>
                </a:solidFill>
                <a:latin typeface="新細明體"/>
              </a:rPr>
              <a:t>過中</a:t>
            </a:r>
            <a:r>
              <a:rPr lang="zh-TW" altLang="en-US" b="1" dirty="0">
                <a:solidFill>
                  <a:schemeClr val="tx1"/>
                </a:solidFill>
                <a:latin typeface="新細明體"/>
              </a:rPr>
              <a:t>組織屬於自己的知識</a:t>
            </a:r>
            <a:r>
              <a:rPr lang="zh-TW" altLang="en-US" b="1" dirty="0" smtClean="0">
                <a:solidFill>
                  <a:schemeClr val="tx1"/>
                </a:solidFill>
                <a:latin typeface="新細明體"/>
              </a:rPr>
              <a:t>。                       </a:t>
            </a:r>
            <a:r>
              <a:rPr lang="en-US" altLang="zh-TW" b="1" dirty="0" smtClean="0">
                <a:solidFill>
                  <a:schemeClr val="tx1"/>
                </a:solidFill>
                <a:latin typeface="新細明體"/>
              </a:rPr>
              <a:t>17</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28080715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smtClean="0">
                <a:solidFill>
                  <a:srgbClr val="FF0000"/>
                </a:solidFill>
                <a:latin typeface="新細明體"/>
              </a:rPr>
              <a:t>＊</a:t>
            </a:r>
            <a:r>
              <a:rPr lang="zh-TW" altLang="en-US" b="1" dirty="0">
                <a:solidFill>
                  <a:schemeClr val="tx1"/>
                </a:solidFill>
                <a:latin typeface="新細明體"/>
              </a:rPr>
              <a:t>發現學習</a:t>
            </a:r>
            <a:r>
              <a:rPr lang="zh-TW" altLang="en-US" b="1" dirty="0" smtClean="0">
                <a:solidFill>
                  <a:schemeClr val="tx1"/>
                </a:solidFill>
                <a:latin typeface="新細明體"/>
              </a:rPr>
              <a:t>論</a:t>
            </a:r>
            <a:r>
              <a:rPr lang="zh-TW" altLang="en-US" b="1" dirty="0">
                <a:solidFill>
                  <a:schemeClr val="tx1"/>
                </a:solidFill>
                <a:latin typeface="新細明體"/>
              </a:rPr>
              <a:t>同時</a:t>
            </a:r>
            <a:r>
              <a:rPr lang="zh-TW" altLang="en-US" b="1" dirty="0" smtClean="0">
                <a:solidFill>
                  <a:schemeClr val="tx1"/>
                </a:solidFill>
                <a:latin typeface="新細明體"/>
              </a:rPr>
              <a:t>主張</a:t>
            </a:r>
            <a:r>
              <a:rPr lang="zh-TW" altLang="en-US" b="1" dirty="0">
                <a:solidFill>
                  <a:schemeClr val="tx1"/>
                </a:solidFill>
                <a:latin typeface="新細明體"/>
              </a:rPr>
              <a:t>教材難度與邏輯上的先後順序，</a:t>
            </a:r>
            <a:r>
              <a:rPr lang="zh-TW" altLang="en-US" b="1" dirty="0" smtClean="0">
                <a:solidFill>
                  <a:schemeClr val="tx1"/>
                </a:solidFill>
                <a:latin typeface="新細明體"/>
              </a:rPr>
              <a:t>必須針對</a:t>
            </a:r>
            <a:r>
              <a:rPr lang="zh-TW" altLang="en-US" b="1" dirty="0">
                <a:solidFill>
                  <a:schemeClr val="tx1"/>
                </a:solidFill>
                <a:latin typeface="新細明體"/>
              </a:rPr>
              <a:t>學生的心智發展水平及認知表徵方式，做適當的安排，</a:t>
            </a:r>
            <a:r>
              <a:rPr lang="zh-TW" altLang="en-US" b="1" dirty="0" smtClean="0">
                <a:solidFill>
                  <a:schemeClr val="tx1"/>
                </a:solidFill>
                <a:latin typeface="新細明體"/>
              </a:rPr>
              <a:t>才能</a:t>
            </a:r>
            <a:r>
              <a:rPr lang="zh-TW" altLang="en-US" b="1" dirty="0">
                <a:solidFill>
                  <a:schemeClr val="tx1"/>
                </a:solidFill>
                <a:latin typeface="新細明體"/>
              </a:rPr>
              <a:t>使學生的知識經驗前後銜接，從而產生正向的學習遷移，因此提出了螺旋課程（</a:t>
            </a:r>
            <a:r>
              <a:rPr lang="en-US" altLang="zh-TW" b="1" dirty="0">
                <a:solidFill>
                  <a:schemeClr val="tx1"/>
                </a:solidFill>
                <a:latin typeface="新細明體"/>
              </a:rPr>
              <a:t>spiral curriculum</a:t>
            </a:r>
            <a:r>
              <a:rPr lang="zh-TW" altLang="en-US" b="1" dirty="0">
                <a:solidFill>
                  <a:schemeClr val="tx1"/>
                </a:solidFill>
                <a:latin typeface="新細明體"/>
              </a:rPr>
              <a:t>）的構想，建議將課程內容隨年級上升而做出多次循環，藉以增加其結構性而利於學生學習</a:t>
            </a:r>
            <a:r>
              <a:rPr lang="zh-TW" altLang="en-US" b="1" dirty="0" smtClean="0">
                <a:solidFill>
                  <a:schemeClr val="tx1"/>
                </a:solidFill>
                <a:latin typeface="新細明體"/>
              </a:rPr>
              <a:t>。                                          </a:t>
            </a:r>
            <a:r>
              <a:rPr lang="en-US" altLang="zh-TW" b="1" dirty="0">
                <a:solidFill>
                  <a:schemeClr val="tx1"/>
                </a:solidFill>
                <a:latin typeface="新細明體"/>
              </a:rPr>
              <a:t>1</a:t>
            </a:r>
            <a:r>
              <a:rPr lang="en-US" altLang="zh-TW" b="1" dirty="0" smtClean="0">
                <a:solidFill>
                  <a:schemeClr val="tx1"/>
                </a:solidFill>
                <a:latin typeface="新細明體"/>
              </a:rPr>
              <a:t>8</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5737428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二</a:t>
            </a:r>
            <a:r>
              <a:rPr lang="zh-TW" altLang="en-US" b="1" dirty="0" smtClean="0">
                <a:solidFill>
                  <a:srgbClr val="FF0000"/>
                </a:solidFill>
                <a:latin typeface="新細明體"/>
              </a:rPr>
              <a:t>、意義</a:t>
            </a:r>
            <a:r>
              <a:rPr lang="zh-TW" altLang="en-US" b="1" dirty="0">
                <a:solidFill>
                  <a:srgbClr val="FF0000"/>
                </a:solidFill>
                <a:latin typeface="新細明體"/>
              </a:rPr>
              <a:t>學習</a:t>
            </a:r>
            <a:r>
              <a:rPr lang="zh-TW" altLang="en-US" b="1" dirty="0" smtClean="0">
                <a:solidFill>
                  <a:srgbClr val="FF0000"/>
                </a:solidFill>
                <a:latin typeface="新細明體"/>
              </a:rPr>
              <a:t>理論</a:t>
            </a:r>
            <a:r>
              <a:rPr lang="zh-TW" altLang="en-US" b="1" dirty="0">
                <a:solidFill>
                  <a:srgbClr val="FF0000"/>
                </a:solidFill>
                <a:latin typeface="新細明體"/>
              </a:rPr>
              <a:t>（</a:t>
            </a:r>
            <a:r>
              <a:rPr lang="en-US" altLang="zh-TW" b="1" dirty="0">
                <a:solidFill>
                  <a:srgbClr val="FF0000"/>
                </a:solidFill>
                <a:latin typeface="新細明體"/>
              </a:rPr>
              <a:t>meaningful learning theory</a:t>
            </a:r>
            <a:r>
              <a:rPr lang="zh-TW" altLang="en-US" b="1" dirty="0">
                <a:solidFill>
                  <a:srgbClr val="FF0000"/>
                </a:solidFill>
                <a:latin typeface="新細明體"/>
              </a:rPr>
              <a:t>）</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意義</a:t>
            </a:r>
            <a:r>
              <a:rPr lang="zh-TW" altLang="en-US" b="1" dirty="0">
                <a:solidFill>
                  <a:schemeClr val="tx1"/>
                </a:solidFill>
                <a:latin typeface="新細明體"/>
              </a:rPr>
              <a:t>學習</a:t>
            </a:r>
            <a:r>
              <a:rPr lang="zh-TW" altLang="en-US" b="1" dirty="0" smtClean="0">
                <a:solidFill>
                  <a:schemeClr val="tx1"/>
                </a:solidFill>
                <a:latin typeface="新細明體"/>
              </a:rPr>
              <a:t>理論是奧</a:t>
            </a:r>
            <a:r>
              <a:rPr lang="zh-TW" altLang="en-US" b="1" dirty="0">
                <a:solidFill>
                  <a:schemeClr val="tx1"/>
                </a:solidFill>
                <a:latin typeface="新細明體"/>
              </a:rPr>
              <a:t>蘇</a:t>
            </a:r>
            <a:r>
              <a:rPr lang="zh-TW" altLang="en-US" b="1" dirty="0" smtClean="0">
                <a:solidFill>
                  <a:schemeClr val="tx1"/>
                </a:solidFill>
                <a:latin typeface="新細明體"/>
              </a:rPr>
              <a:t>貝爾</a:t>
            </a:r>
            <a:r>
              <a:rPr lang="zh-TW" altLang="en-US" b="1" dirty="0">
                <a:solidFill>
                  <a:schemeClr val="tx1"/>
                </a:solidFill>
                <a:latin typeface="新細明體"/>
              </a:rPr>
              <a:t>所</a:t>
            </a:r>
            <a:r>
              <a:rPr lang="zh-TW" altLang="en-US" b="1" dirty="0" smtClean="0">
                <a:solidFill>
                  <a:schemeClr val="tx1"/>
                </a:solidFill>
                <a:latin typeface="新細明體"/>
              </a:rPr>
              <a:t>提出</a:t>
            </a:r>
            <a:r>
              <a:rPr lang="zh-TW" altLang="en-US" b="1" dirty="0" smtClean="0">
                <a:solidFill>
                  <a:schemeClr val="tx1"/>
                </a:solidFill>
                <a:latin typeface="新細明體"/>
                <a:ea typeface="新細明體"/>
              </a:rPr>
              <a:t>，</a:t>
            </a:r>
            <a:r>
              <a:rPr lang="zh-TW" altLang="en-US" b="1" dirty="0" smtClean="0">
                <a:solidFill>
                  <a:schemeClr val="tx1"/>
                </a:solidFill>
                <a:latin typeface="新細明體"/>
              </a:rPr>
              <a:t>強調</a:t>
            </a:r>
            <a:r>
              <a:rPr lang="zh-TW" altLang="en-US" b="1" dirty="0">
                <a:solidFill>
                  <a:schemeClr val="tx1"/>
                </a:solidFill>
                <a:latin typeface="新細明體"/>
              </a:rPr>
              <a:t>所學事物必須對學生具有意義，方能產生學習，並且認為學生在學習之前的</a:t>
            </a:r>
            <a:r>
              <a:rPr lang="zh-TW" altLang="en-US" b="1" dirty="0">
                <a:solidFill>
                  <a:srgbClr val="FF0000"/>
                </a:solidFill>
                <a:latin typeface="新細明體"/>
              </a:rPr>
              <a:t>「先備知識」（</a:t>
            </a:r>
            <a:r>
              <a:rPr lang="en-US" altLang="zh-TW" b="1" dirty="0">
                <a:solidFill>
                  <a:srgbClr val="FF0000"/>
                </a:solidFill>
                <a:latin typeface="新細明體"/>
              </a:rPr>
              <a:t>prerequisite knowledge</a:t>
            </a:r>
            <a:r>
              <a:rPr lang="zh-TW" altLang="en-US" b="1" dirty="0">
                <a:solidFill>
                  <a:srgbClr val="FF0000"/>
                </a:solidFill>
                <a:latin typeface="新細明體"/>
              </a:rPr>
              <a:t>）</a:t>
            </a:r>
            <a:r>
              <a:rPr lang="zh-TW" altLang="en-US" b="1" dirty="0">
                <a:solidFill>
                  <a:schemeClr val="tx1"/>
                </a:solidFill>
                <a:latin typeface="新細明體"/>
              </a:rPr>
              <a:t>乃是意義學習產生的必要條件</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smtClean="0">
                <a:solidFill>
                  <a:srgbClr val="FF0000"/>
                </a:solidFill>
                <a:latin typeface="新細明體"/>
              </a:rPr>
              <a:t>＊</a:t>
            </a:r>
            <a:r>
              <a:rPr lang="zh-TW" altLang="en-US" b="1" dirty="0" smtClean="0">
                <a:solidFill>
                  <a:schemeClr val="tx1"/>
                </a:solidFill>
                <a:latin typeface="新細明體"/>
              </a:rPr>
              <a:t>以</a:t>
            </a:r>
            <a:r>
              <a:rPr lang="zh-TW" altLang="en-US" b="1" dirty="0">
                <a:solidFill>
                  <a:srgbClr val="FF0000"/>
                </a:solidFill>
                <a:latin typeface="新細明體"/>
              </a:rPr>
              <a:t>「概念層次」</a:t>
            </a:r>
            <a:r>
              <a:rPr lang="zh-TW" altLang="en-US" b="1" dirty="0">
                <a:solidFill>
                  <a:schemeClr val="tx1"/>
                </a:solidFill>
                <a:latin typeface="新細明體"/>
              </a:rPr>
              <a:t>來解釋個體的認知結構，將概念分為</a:t>
            </a:r>
            <a:r>
              <a:rPr lang="zh-TW" altLang="en-US" b="1" dirty="0">
                <a:solidFill>
                  <a:srgbClr val="FF0000"/>
                </a:solidFill>
                <a:latin typeface="新細明體"/>
              </a:rPr>
              <a:t>「附屬概念」（</a:t>
            </a:r>
            <a:r>
              <a:rPr lang="en-US" altLang="zh-TW" b="1" dirty="0">
                <a:solidFill>
                  <a:srgbClr val="FF0000"/>
                </a:solidFill>
                <a:latin typeface="新細明體"/>
              </a:rPr>
              <a:t>subordinate concept</a:t>
            </a:r>
            <a:r>
              <a:rPr lang="zh-TW" altLang="en-US" b="1" dirty="0">
                <a:solidFill>
                  <a:srgbClr val="FF0000"/>
                </a:solidFill>
                <a:latin typeface="新細明體"/>
              </a:rPr>
              <a:t>）和「主導概念」 （</a:t>
            </a:r>
            <a:r>
              <a:rPr lang="en-US" altLang="zh-TW" b="1" dirty="0">
                <a:solidFill>
                  <a:srgbClr val="FF0000"/>
                </a:solidFill>
                <a:latin typeface="新細明體"/>
              </a:rPr>
              <a:t>superordinate concept</a:t>
            </a:r>
            <a:r>
              <a:rPr lang="zh-TW" altLang="en-US" b="1" dirty="0">
                <a:solidFill>
                  <a:srgbClr val="FF0000"/>
                </a:solidFill>
                <a:latin typeface="新細明體"/>
              </a:rPr>
              <a:t>）</a:t>
            </a:r>
            <a:r>
              <a:rPr lang="zh-TW" altLang="en-US" b="1" dirty="0">
                <a:solidFill>
                  <a:schemeClr val="tx1"/>
                </a:solidFill>
                <a:latin typeface="新細明體"/>
              </a:rPr>
              <a:t>兩個層次</a:t>
            </a:r>
            <a:r>
              <a:rPr lang="zh-TW" altLang="en-US" b="1" dirty="0" smtClean="0">
                <a:solidFill>
                  <a:schemeClr val="tx1"/>
                </a:solidFill>
                <a:latin typeface="新細明體"/>
              </a:rPr>
              <a:t>，附屬</a:t>
            </a:r>
            <a:r>
              <a:rPr lang="zh-TW" altLang="en-US" b="1" dirty="0">
                <a:solidFill>
                  <a:schemeClr val="tx1"/>
                </a:solidFill>
                <a:latin typeface="新細明體"/>
              </a:rPr>
              <a:t>概念代表個體對事物特徵的細部記憶，而主導概念則是個體對事物的整體認識，也是個體吸收新知識的先備基礎</a:t>
            </a:r>
            <a:r>
              <a:rPr lang="zh-TW" altLang="en-US" b="1" dirty="0" smtClean="0">
                <a:solidFill>
                  <a:schemeClr val="tx1"/>
                </a:solidFill>
                <a:latin typeface="新細明體"/>
              </a:rPr>
              <a:t>。</a:t>
            </a:r>
            <a:r>
              <a:rPr lang="en-US" altLang="zh-TW" b="1" dirty="0" smtClean="0">
                <a:solidFill>
                  <a:schemeClr val="tx1"/>
                </a:solidFill>
                <a:latin typeface="新細明體"/>
              </a:rPr>
              <a:t>19</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7726082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a:solidFill>
                  <a:srgbClr val="FF0000"/>
                </a:solidFill>
                <a:latin typeface="新細明體"/>
              </a:rPr>
              <a:t>＊ </a:t>
            </a:r>
            <a:r>
              <a:rPr lang="zh-TW" altLang="en-US" b="1" dirty="0" smtClean="0">
                <a:solidFill>
                  <a:schemeClr val="tx1"/>
                </a:solidFill>
                <a:latin typeface="新細明體"/>
              </a:rPr>
              <a:t>個體</a:t>
            </a:r>
            <a:r>
              <a:rPr lang="zh-TW" altLang="en-US" b="1" dirty="0">
                <a:solidFill>
                  <a:schemeClr val="tx1"/>
                </a:solidFill>
                <a:latin typeface="新細明體"/>
              </a:rPr>
              <a:t>在學習新概念形成新知識時</a:t>
            </a:r>
            <a:r>
              <a:rPr lang="zh-TW" altLang="en-US" b="1" dirty="0" smtClean="0">
                <a:solidFill>
                  <a:schemeClr val="tx1"/>
                </a:solidFill>
                <a:latin typeface="新細明體"/>
              </a:rPr>
              <a:t>，會用</a:t>
            </a:r>
            <a:r>
              <a:rPr lang="zh-TW" altLang="en-US" b="1" dirty="0">
                <a:solidFill>
                  <a:schemeClr val="tx1"/>
                </a:solidFill>
                <a:latin typeface="新細明體"/>
              </a:rPr>
              <a:t>自己既有的先備概念去檢核新概念，</a:t>
            </a:r>
            <a:r>
              <a:rPr lang="zh-TW" altLang="en-US" b="1" dirty="0" smtClean="0">
                <a:solidFill>
                  <a:schemeClr val="tx1"/>
                </a:solidFill>
                <a:latin typeface="新細明體"/>
              </a:rPr>
              <a:t>並試圖將之納入</a:t>
            </a:r>
            <a:r>
              <a:rPr lang="zh-TW" altLang="en-US" b="1" dirty="0">
                <a:solidFill>
                  <a:schemeClr val="tx1"/>
                </a:solidFill>
                <a:latin typeface="新細明體"/>
              </a:rPr>
              <a:t>已有的認知結構中，從而同化為自己的知識</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chemeClr val="tx1"/>
                </a:solidFill>
                <a:latin typeface="新細明體"/>
              </a:rPr>
              <a:t>＊</a:t>
            </a:r>
            <a:r>
              <a:rPr lang="zh-TW" altLang="en-US" b="1" dirty="0" smtClean="0">
                <a:solidFill>
                  <a:schemeClr val="tx1"/>
                </a:solidFill>
                <a:latin typeface="新細明體"/>
              </a:rPr>
              <a:t>奧</a:t>
            </a:r>
            <a:r>
              <a:rPr lang="zh-TW" altLang="en-US" b="1" dirty="0">
                <a:solidFill>
                  <a:schemeClr val="tx1"/>
                </a:solidFill>
                <a:latin typeface="新細明體"/>
              </a:rPr>
              <a:t>蘇</a:t>
            </a:r>
            <a:r>
              <a:rPr lang="zh-TW" altLang="en-US" b="1" dirty="0" smtClean="0">
                <a:solidFill>
                  <a:schemeClr val="tx1"/>
                </a:solidFill>
                <a:latin typeface="新細明體"/>
              </a:rPr>
              <a:t>貝爾提出</a:t>
            </a:r>
            <a:r>
              <a:rPr lang="zh-TW" altLang="en-US" b="1" dirty="0">
                <a:solidFill>
                  <a:srgbClr val="FF0000"/>
                </a:solidFill>
                <a:latin typeface="新細明體"/>
              </a:rPr>
              <a:t>「前導組織」（</a:t>
            </a:r>
            <a:r>
              <a:rPr lang="en-US" altLang="zh-TW" b="1" dirty="0">
                <a:solidFill>
                  <a:srgbClr val="FF0000"/>
                </a:solidFill>
                <a:latin typeface="新細明體"/>
              </a:rPr>
              <a:t>advance organizer</a:t>
            </a:r>
            <a:r>
              <a:rPr lang="zh-TW" altLang="en-US" b="1" dirty="0">
                <a:solidFill>
                  <a:srgbClr val="FF0000"/>
                </a:solidFill>
                <a:latin typeface="新細明體"/>
              </a:rPr>
              <a:t>）</a:t>
            </a:r>
            <a:r>
              <a:rPr lang="zh-TW" altLang="en-US" b="1" dirty="0">
                <a:solidFill>
                  <a:schemeClr val="tx1"/>
                </a:solidFill>
                <a:latin typeface="新細明體"/>
              </a:rPr>
              <a:t>的主張，鼓勵在學習新</a:t>
            </a:r>
            <a:r>
              <a:rPr lang="zh-TW" altLang="en-US" b="1" dirty="0" smtClean="0">
                <a:solidFill>
                  <a:schemeClr val="tx1"/>
                </a:solidFill>
                <a:latin typeface="新細明體"/>
              </a:rPr>
              <a:t>知識之前</a:t>
            </a:r>
            <a:r>
              <a:rPr lang="zh-TW" altLang="en-US" b="1" dirty="0">
                <a:solidFill>
                  <a:schemeClr val="tx1"/>
                </a:solidFill>
                <a:latin typeface="新細明體"/>
              </a:rPr>
              <a:t>，先將</a:t>
            </a:r>
            <a:r>
              <a:rPr lang="zh-TW" altLang="en-US" b="1" dirty="0" smtClean="0">
                <a:solidFill>
                  <a:schemeClr val="tx1"/>
                </a:solidFill>
                <a:latin typeface="新細明體"/>
              </a:rPr>
              <a:t>新知識的</a:t>
            </a:r>
            <a:r>
              <a:rPr lang="zh-TW" altLang="en-US" b="1" dirty="0">
                <a:solidFill>
                  <a:schemeClr val="tx1"/>
                </a:solidFill>
                <a:latin typeface="新細明體"/>
              </a:rPr>
              <a:t>主要概念提出來，使之與學習者</a:t>
            </a:r>
            <a:r>
              <a:rPr lang="zh-TW" altLang="en-US" b="1" dirty="0">
                <a:solidFill>
                  <a:srgbClr val="FF0000"/>
                </a:solidFill>
                <a:latin typeface="新細明體"/>
              </a:rPr>
              <a:t>既有的概念（先備知識）</a:t>
            </a:r>
            <a:r>
              <a:rPr lang="zh-TW" altLang="en-US" b="1" dirty="0">
                <a:solidFill>
                  <a:schemeClr val="tx1"/>
                </a:solidFill>
                <a:latin typeface="新細明體"/>
              </a:rPr>
              <a:t>相結合，並且藉之引導學習者進入學習狀態，</a:t>
            </a:r>
            <a:r>
              <a:rPr lang="zh-TW" altLang="en-US" b="1" dirty="0" smtClean="0">
                <a:solidFill>
                  <a:schemeClr val="tx1"/>
                </a:solidFill>
                <a:latin typeface="新細明體"/>
              </a:rPr>
              <a:t>產生有</a:t>
            </a:r>
            <a:r>
              <a:rPr lang="zh-TW" altLang="en-US" b="1" dirty="0">
                <a:solidFill>
                  <a:schemeClr val="tx1"/>
                </a:solidFill>
                <a:latin typeface="新細明體"/>
              </a:rPr>
              <a:t>意義的</a:t>
            </a:r>
            <a:r>
              <a:rPr lang="zh-TW" altLang="en-US" b="1" dirty="0" smtClean="0">
                <a:solidFill>
                  <a:schemeClr val="tx1"/>
                </a:solidFill>
                <a:latin typeface="新細明體"/>
              </a:rPr>
              <a:t>學習。                               </a:t>
            </a:r>
            <a:r>
              <a:rPr lang="en-US" altLang="zh-TW" b="1" dirty="0" smtClean="0">
                <a:solidFill>
                  <a:schemeClr val="tx1"/>
                </a:solidFill>
                <a:latin typeface="新細明體"/>
              </a:rPr>
              <a:t>20</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0436885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在教學上的</a:t>
            </a:r>
            <a:r>
              <a:rPr lang="zh-TW" altLang="en-US" b="1" dirty="0" smtClean="0">
                <a:solidFill>
                  <a:srgbClr val="FF0000"/>
                </a:solidFill>
                <a:latin typeface="新細明體"/>
              </a:rPr>
              <a:t>應用</a:t>
            </a:r>
            <a:r>
              <a:rPr lang="zh-TW" altLang="en-US" b="1" dirty="0" smtClean="0">
                <a:solidFill>
                  <a:srgbClr val="FF0000"/>
                </a:solidFill>
                <a:latin typeface="新細明體"/>
                <a:ea typeface="新細明體"/>
              </a:rPr>
              <a:t>：</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意義</a:t>
            </a:r>
            <a:r>
              <a:rPr lang="zh-TW" altLang="en-US" b="1" dirty="0">
                <a:solidFill>
                  <a:schemeClr val="tx1"/>
                </a:solidFill>
                <a:latin typeface="新細明體"/>
              </a:rPr>
              <a:t>學習</a:t>
            </a:r>
            <a:r>
              <a:rPr lang="zh-TW" altLang="en-US" b="1" dirty="0" smtClean="0">
                <a:solidFill>
                  <a:schemeClr val="tx1"/>
                </a:solidFill>
                <a:latin typeface="新細明體"/>
              </a:rPr>
              <a:t>論的主張乃是</a:t>
            </a:r>
            <a:r>
              <a:rPr lang="zh-TW" altLang="en-US" b="1" dirty="0">
                <a:solidFill>
                  <a:srgbClr val="FF0000"/>
                </a:solidFill>
                <a:latin typeface="新細明體"/>
              </a:rPr>
              <a:t>「闡釋型教學」（</a:t>
            </a:r>
            <a:r>
              <a:rPr lang="en-US" altLang="zh-TW" b="1" dirty="0">
                <a:solidFill>
                  <a:srgbClr val="FF0000"/>
                </a:solidFill>
                <a:latin typeface="新細明體"/>
              </a:rPr>
              <a:t>expositive teaching</a:t>
            </a:r>
            <a:r>
              <a:rPr lang="zh-TW" altLang="en-US" b="1" dirty="0">
                <a:solidFill>
                  <a:srgbClr val="FF0000"/>
                </a:solidFill>
                <a:latin typeface="新細明體"/>
              </a:rPr>
              <a:t>）</a:t>
            </a:r>
            <a:r>
              <a:rPr lang="zh-TW" altLang="en-US" b="1" dirty="0">
                <a:solidFill>
                  <a:schemeClr val="tx1"/>
                </a:solidFill>
                <a:latin typeface="新細明體"/>
              </a:rPr>
              <a:t>方式，建議教師教學時需詳細規劃教材，並且根據對學生經驗能力的了解，將教材組織成為有系統的知識，然後條理分明地對學生講解，並予以引導</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在</a:t>
            </a:r>
            <a:r>
              <a:rPr lang="zh-TW" altLang="en-US" b="1" dirty="0">
                <a:solidFill>
                  <a:schemeClr val="tx1"/>
                </a:solidFill>
                <a:latin typeface="新細明體"/>
              </a:rPr>
              <a:t>實際教學</a:t>
            </a:r>
            <a:r>
              <a:rPr lang="zh-TW" altLang="en-US" b="1" dirty="0" smtClean="0">
                <a:solidFill>
                  <a:schemeClr val="tx1"/>
                </a:solidFill>
                <a:latin typeface="新細明體"/>
              </a:rPr>
              <a:t>應用中</a:t>
            </a:r>
            <a:r>
              <a:rPr lang="zh-TW" altLang="en-US" b="1" dirty="0">
                <a:solidFill>
                  <a:schemeClr val="tx1"/>
                </a:solidFill>
                <a:latin typeface="新細明體"/>
              </a:rPr>
              <a:t>，建議</a:t>
            </a:r>
            <a:r>
              <a:rPr lang="zh-TW" altLang="en-US" b="1" dirty="0" smtClean="0">
                <a:solidFill>
                  <a:schemeClr val="tx1"/>
                </a:solidFill>
                <a:latin typeface="新細明體"/>
              </a:rPr>
              <a:t>採： </a:t>
            </a:r>
            <a:r>
              <a:rPr lang="zh-TW" altLang="en-US" b="1" dirty="0">
                <a:solidFill>
                  <a:srgbClr val="FF0000"/>
                </a:solidFill>
                <a:latin typeface="新細明體"/>
              </a:rPr>
              <a:t>（</a:t>
            </a:r>
            <a:r>
              <a:rPr lang="en-US" altLang="zh-TW" b="1" dirty="0">
                <a:solidFill>
                  <a:srgbClr val="FF0000"/>
                </a:solidFill>
                <a:latin typeface="新細明體"/>
              </a:rPr>
              <a:t>1</a:t>
            </a:r>
            <a:r>
              <a:rPr lang="zh-TW" altLang="en-US" b="1" dirty="0">
                <a:solidFill>
                  <a:srgbClr val="FF0000"/>
                </a:solidFill>
                <a:latin typeface="新細明體"/>
              </a:rPr>
              <a:t>）提供前導組織引導學生進入新知學習的準備狀態； （</a:t>
            </a:r>
            <a:r>
              <a:rPr lang="en-US" altLang="zh-TW" b="1" dirty="0" smtClean="0">
                <a:solidFill>
                  <a:srgbClr val="FF0000"/>
                </a:solidFill>
                <a:latin typeface="新細明體"/>
              </a:rPr>
              <a:t>2</a:t>
            </a:r>
            <a:r>
              <a:rPr lang="zh-TW" altLang="en-US" b="1" dirty="0" smtClean="0">
                <a:solidFill>
                  <a:srgbClr val="FF0000"/>
                </a:solidFill>
                <a:latin typeface="新細明體"/>
              </a:rPr>
              <a:t> ）有系統</a:t>
            </a:r>
            <a:r>
              <a:rPr lang="zh-TW" altLang="en-US" b="1" dirty="0">
                <a:solidFill>
                  <a:srgbClr val="FF0000"/>
                </a:solidFill>
                <a:latin typeface="新細明體"/>
              </a:rPr>
              <a:t>有組織地呈現學習材料； （</a:t>
            </a:r>
            <a:r>
              <a:rPr lang="en-US" altLang="zh-TW" b="1" dirty="0">
                <a:solidFill>
                  <a:srgbClr val="FF0000"/>
                </a:solidFill>
                <a:latin typeface="新細明體"/>
              </a:rPr>
              <a:t>3</a:t>
            </a:r>
            <a:r>
              <a:rPr lang="zh-TW" altLang="en-US" b="1" dirty="0">
                <a:solidFill>
                  <a:srgbClr val="FF0000"/>
                </a:solidFill>
                <a:latin typeface="新細明體"/>
              </a:rPr>
              <a:t>）依「漸進分化</a:t>
            </a:r>
            <a:r>
              <a:rPr lang="zh-TW" altLang="en-US" b="1" dirty="0" smtClean="0">
                <a:solidFill>
                  <a:srgbClr val="FF0000"/>
                </a:solidFill>
                <a:latin typeface="新細明體"/>
              </a:rPr>
              <a:t>」和</a:t>
            </a:r>
            <a:r>
              <a:rPr lang="zh-TW" altLang="en-US" b="1" dirty="0">
                <a:solidFill>
                  <a:srgbClr val="FF0000"/>
                </a:solidFill>
                <a:latin typeface="新細明體"/>
              </a:rPr>
              <a:t>「統整調和</a:t>
            </a:r>
            <a:r>
              <a:rPr lang="zh-TW" altLang="en-US" b="1" dirty="0" smtClean="0">
                <a:solidFill>
                  <a:srgbClr val="FF0000"/>
                </a:solidFill>
                <a:latin typeface="新細明體"/>
              </a:rPr>
              <a:t>」原則</a:t>
            </a:r>
            <a:r>
              <a:rPr lang="zh-TW" altLang="en-US" b="1" dirty="0">
                <a:solidFill>
                  <a:schemeClr val="tx1"/>
                </a:solidFill>
                <a:latin typeface="新細明體"/>
              </a:rPr>
              <a:t>，清楚地講解說明教材內容，幫助學生分辨新舊知識的異同，進而建立整合性的</a:t>
            </a:r>
            <a:r>
              <a:rPr lang="zh-TW" altLang="en-US" b="1" dirty="0" smtClean="0">
                <a:solidFill>
                  <a:schemeClr val="tx1"/>
                </a:solidFill>
                <a:latin typeface="新細明體"/>
              </a:rPr>
              <a:t>知識。   </a:t>
            </a:r>
            <a:r>
              <a:rPr lang="en-US" altLang="zh-TW" b="1" dirty="0" smtClean="0">
                <a:solidFill>
                  <a:schemeClr val="tx1"/>
                </a:solidFill>
                <a:latin typeface="新細明體"/>
              </a:rPr>
              <a:t>21</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410333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92500" lnSpcReduction="10000"/>
          </a:bodyPr>
          <a:lstStyle/>
          <a:p>
            <a:pPr algn="l"/>
            <a:r>
              <a:rPr lang="zh-TW" altLang="en-US" b="1" dirty="0" smtClean="0">
                <a:solidFill>
                  <a:srgbClr val="FF0000"/>
                </a:solidFill>
                <a:latin typeface="新細明體"/>
              </a:rPr>
              <a:t>＊</a:t>
            </a:r>
            <a:r>
              <a:rPr lang="zh-TW" altLang="en-US" b="1" dirty="0">
                <a:latin typeface="新細明體"/>
              </a:rPr>
              <a:t> </a:t>
            </a:r>
            <a:r>
              <a:rPr lang="zh-TW" altLang="en-US" b="1" dirty="0" smtClean="0">
                <a:latin typeface="新細明體"/>
              </a:rPr>
              <a:t>課程</a:t>
            </a:r>
            <a:r>
              <a:rPr lang="zh-TW" altLang="en-US" b="1" dirty="0">
                <a:latin typeface="新細明體"/>
              </a:rPr>
              <a:t>區分為教學科目，每個科目均訂定教學節數，學校排定課表讓師生依課表進行教學</a:t>
            </a:r>
            <a:r>
              <a:rPr lang="zh-TW" altLang="en-US" b="1" dirty="0" smtClean="0">
                <a:latin typeface="新細明體"/>
              </a:rPr>
              <a:t>。</a:t>
            </a:r>
            <a:endParaRPr lang="en-US" altLang="zh-TW" b="1" dirty="0" smtClean="0">
              <a:latin typeface="新細明體"/>
            </a:endParaRPr>
          </a:p>
          <a:p>
            <a:pPr algn="l"/>
            <a:r>
              <a:rPr lang="zh-TW" altLang="en-US" b="1" dirty="0">
                <a:solidFill>
                  <a:srgbClr val="FF0000"/>
                </a:solidFill>
                <a:latin typeface="新細明體"/>
              </a:rPr>
              <a:t>＊</a:t>
            </a:r>
            <a:r>
              <a:rPr lang="zh-TW" altLang="en-US" b="1" dirty="0" smtClean="0">
                <a:latin typeface="新細明體"/>
              </a:rPr>
              <a:t>國小</a:t>
            </a:r>
            <a:r>
              <a:rPr lang="zh-TW" altLang="en-US" b="1" dirty="0">
                <a:latin typeface="新細明體"/>
              </a:rPr>
              <a:t>級任教師幾乎包辦所有科目之教學，每天由早到晚與學生在一起；</a:t>
            </a:r>
            <a:r>
              <a:rPr lang="zh-TW" altLang="en-US" b="1" dirty="0" smtClean="0">
                <a:latin typeface="新細明體"/>
              </a:rPr>
              <a:t>國中學生</a:t>
            </a:r>
            <a:r>
              <a:rPr lang="zh-TW" altLang="en-US" b="1" dirty="0">
                <a:latin typeface="新細明體"/>
              </a:rPr>
              <a:t>與每一教師接觸的時間只有他所教的科目節數，導師</a:t>
            </a:r>
            <a:r>
              <a:rPr lang="zh-TW" altLang="en-US" b="1" dirty="0" smtClean="0">
                <a:latin typeface="新細明體"/>
              </a:rPr>
              <a:t>一般會</a:t>
            </a:r>
            <a:r>
              <a:rPr lang="zh-TW" altLang="en-US" b="1" dirty="0">
                <a:latin typeface="新細明體"/>
              </a:rPr>
              <a:t>有較多時間與學生相處。 </a:t>
            </a:r>
            <a:r>
              <a:rPr lang="zh-TW" altLang="en-US" b="1" dirty="0" smtClean="0">
                <a:latin typeface="新細明體"/>
              </a:rPr>
              <a:t>                                                     </a:t>
            </a:r>
            <a:endParaRPr lang="en-US" altLang="zh-TW" b="1" dirty="0" smtClean="0">
              <a:latin typeface="新細明體"/>
            </a:endParaRPr>
          </a:p>
          <a:p>
            <a:pPr algn="l"/>
            <a:r>
              <a:rPr lang="zh-TW" altLang="en-US" b="1" dirty="0">
                <a:latin typeface="新細明體"/>
              </a:rPr>
              <a:t> </a:t>
            </a:r>
            <a:r>
              <a:rPr lang="zh-TW" altLang="en-US" b="1" dirty="0" smtClean="0">
                <a:latin typeface="新細明體"/>
              </a:rPr>
              <a:t>                                                                     </a:t>
            </a:r>
            <a:r>
              <a:rPr lang="en-US" altLang="zh-TW" b="1" dirty="0" smtClean="0"/>
              <a:t>5</a:t>
            </a:r>
            <a:endParaRPr lang="zh-TW" altLang="en-US" b="1" dirty="0"/>
          </a:p>
        </p:txBody>
      </p:sp>
    </p:spTree>
    <p:extLst>
      <p:ext uri="{BB962C8B-B14F-4D97-AF65-F5344CB8AC3E}">
        <p14:creationId xmlns:p14="http://schemas.microsoft.com/office/powerpoint/2010/main" val="171534672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85000" lnSpcReduction="10000"/>
          </a:bodyPr>
          <a:lstStyle/>
          <a:p>
            <a:pPr algn="l"/>
            <a:r>
              <a:rPr lang="zh-TW" altLang="en-US" b="1" dirty="0" smtClean="0">
                <a:solidFill>
                  <a:srgbClr val="FF0000"/>
                </a:solidFill>
                <a:latin typeface="新細明體"/>
              </a:rPr>
              <a:t>三</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訊息</a:t>
            </a:r>
            <a:r>
              <a:rPr lang="zh-TW" altLang="en-US" b="1" dirty="0">
                <a:solidFill>
                  <a:srgbClr val="FF0000"/>
                </a:solidFill>
                <a:latin typeface="新細明體"/>
              </a:rPr>
              <a:t>處理學習</a:t>
            </a:r>
            <a:r>
              <a:rPr lang="zh-TW" altLang="en-US" b="1" dirty="0" smtClean="0">
                <a:solidFill>
                  <a:srgbClr val="FF0000"/>
                </a:solidFill>
                <a:latin typeface="新細明體"/>
              </a:rPr>
              <a:t>論（</a:t>
            </a:r>
            <a:r>
              <a:rPr lang="en-US" altLang="zh-TW" b="1" dirty="0">
                <a:solidFill>
                  <a:srgbClr val="FF0000"/>
                </a:solidFill>
                <a:latin typeface="新細明體"/>
              </a:rPr>
              <a:t>information processing theory</a:t>
            </a:r>
            <a:r>
              <a:rPr lang="zh-TW" altLang="en-US" b="1" dirty="0">
                <a:solidFill>
                  <a:srgbClr val="FF0000"/>
                </a:solidFill>
                <a:latin typeface="新細明體"/>
              </a:rPr>
              <a:t>） </a:t>
            </a:r>
            <a:endParaRPr lang="en-US" altLang="zh-TW" b="1" dirty="0" smtClean="0">
              <a:solidFill>
                <a:srgbClr val="FF0000"/>
              </a:solidFill>
              <a:latin typeface="新細明體"/>
            </a:endParaRPr>
          </a:p>
          <a:p>
            <a:pPr algn="l"/>
            <a:r>
              <a:rPr lang="zh-TW" altLang="en-US" b="1" dirty="0">
                <a:solidFill>
                  <a:srgbClr val="FF0000"/>
                </a:solidFill>
                <a:latin typeface="新細明體"/>
              </a:rPr>
              <a:t>＊ </a:t>
            </a:r>
            <a:r>
              <a:rPr lang="zh-TW" altLang="en-US" b="1" dirty="0" smtClean="0">
                <a:solidFill>
                  <a:schemeClr val="tx1"/>
                </a:solidFill>
                <a:latin typeface="新細明體"/>
              </a:rPr>
              <a:t>訊息</a:t>
            </a:r>
            <a:r>
              <a:rPr lang="zh-TW" altLang="en-US" b="1" dirty="0">
                <a:solidFill>
                  <a:schemeClr val="tx1"/>
                </a:solidFill>
                <a:latin typeface="新細明體"/>
              </a:rPr>
              <a:t>處理學習論</a:t>
            </a:r>
            <a:r>
              <a:rPr lang="zh-TW" altLang="en-US" b="1" dirty="0" smtClean="0">
                <a:solidFill>
                  <a:schemeClr val="tx1"/>
                </a:solidFill>
                <a:latin typeface="新細明體"/>
              </a:rPr>
              <a:t>，係將</a:t>
            </a:r>
            <a:r>
              <a:rPr lang="zh-TW" altLang="en-US" b="1" dirty="0">
                <a:solidFill>
                  <a:schemeClr val="tx1"/>
                </a:solidFill>
                <a:latin typeface="新細明體"/>
              </a:rPr>
              <a:t>個體從接受刺激到表現出反應的內在心理活動，</a:t>
            </a:r>
            <a:r>
              <a:rPr lang="zh-TW" altLang="en-US" b="1" dirty="0">
                <a:solidFill>
                  <a:srgbClr val="FF0000"/>
                </a:solidFill>
                <a:latin typeface="新細明體"/>
              </a:rPr>
              <a:t>視為一個訊息處理歷程。企圖應用電腦資訊處理流程的方式</a:t>
            </a:r>
            <a:r>
              <a:rPr lang="zh-TW" altLang="en-US" b="1" dirty="0">
                <a:solidFill>
                  <a:schemeClr val="tx1"/>
                </a:solidFill>
                <a:latin typeface="新細明體"/>
              </a:rPr>
              <a:t>，來解釋個體在環境中，如何經由感官覺察、注意、辨識、轉換、記憶等內在心理活動，以吸收並運用知識的</a:t>
            </a:r>
            <a:r>
              <a:rPr lang="zh-TW" altLang="en-US" b="1" dirty="0" smtClean="0">
                <a:solidFill>
                  <a:schemeClr val="tx1"/>
                </a:solidFill>
                <a:latin typeface="新細明體"/>
              </a:rPr>
              <a:t>歷程。</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訊息</a:t>
            </a:r>
            <a:r>
              <a:rPr lang="zh-TW" altLang="en-US" b="1" dirty="0">
                <a:solidFill>
                  <a:schemeClr val="tx1"/>
                </a:solidFill>
                <a:latin typeface="新細明體"/>
              </a:rPr>
              <a:t>處理學習論主張人與環境的交互作用，是一個相當複雜的內在活動歷程</a:t>
            </a:r>
            <a:r>
              <a:rPr lang="zh-TW" altLang="en-US" b="1" dirty="0" smtClean="0">
                <a:solidFill>
                  <a:schemeClr val="tx1"/>
                </a:solidFill>
                <a:latin typeface="新細明體"/>
              </a:rPr>
              <a:t>。                       </a:t>
            </a:r>
            <a:r>
              <a:rPr lang="en-US" altLang="zh-TW" b="1" dirty="0" smtClean="0">
                <a:solidFill>
                  <a:schemeClr val="tx1"/>
                </a:solidFill>
                <a:latin typeface="新細明體"/>
              </a:rPr>
              <a:t>22</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3383911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smtClean="0">
                <a:solidFill>
                  <a:srgbClr val="FF0000"/>
                </a:solidFill>
                <a:latin typeface="新細明體"/>
              </a:rPr>
              <a:t>＊ </a:t>
            </a:r>
            <a:r>
              <a:rPr lang="zh-TW" altLang="en-US" b="1" dirty="0" smtClean="0">
                <a:solidFill>
                  <a:schemeClr val="tx1"/>
                </a:solidFill>
                <a:latin typeface="新細明體"/>
              </a:rPr>
              <a:t>個體</a:t>
            </a:r>
            <a:r>
              <a:rPr lang="zh-TW" altLang="en-US" b="1" dirty="0">
                <a:solidFill>
                  <a:schemeClr val="tx1"/>
                </a:solidFill>
                <a:latin typeface="新細明體"/>
              </a:rPr>
              <a:t>在覺察外界環境刺激並將之作為訊息來處理時</a:t>
            </a:r>
            <a:r>
              <a:rPr lang="zh-TW" altLang="en-US" b="1" dirty="0" smtClean="0">
                <a:solidFill>
                  <a:schemeClr val="tx1"/>
                </a:solidFill>
                <a:latin typeface="新細明體"/>
              </a:rPr>
              <a:t>，要</a:t>
            </a:r>
            <a:r>
              <a:rPr lang="zh-TW" altLang="en-US" b="1" dirty="0">
                <a:solidFill>
                  <a:schemeClr val="tx1"/>
                </a:solidFill>
                <a:latin typeface="新細明體"/>
              </a:rPr>
              <a:t>產生持久有效的學習，基本上必須經過感官</a:t>
            </a:r>
            <a:r>
              <a:rPr lang="zh-TW" altLang="en-US" b="1" dirty="0">
                <a:solidFill>
                  <a:srgbClr val="FF0000"/>
                </a:solidFill>
                <a:latin typeface="新細明體"/>
              </a:rPr>
              <a:t>收錄（</a:t>
            </a:r>
            <a:r>
              <a:rPr lang="en-US" altLang="zh-TW" b="1" dirty="0">
                <a:solidFill>
                  <a:srgbClr val="FF0000"/>
                </a:solidFill>
                <a:latin typeface="新細明體"/>
              </a:rPr>
              <a:t>sensory register</a:t>
            </a:r>
            <a:r>
              <a:rPr lang="zh-TW" altLang="en-US" b="1" dirty="0">
                <a:solidFill>
                  <a:srgbClr val="FF0000"/>
                </a:solidFill>
                <a:latin typeface="新細明體"/>
              </a:rPr>
              <a:t>） 、注意（ </a:t>
            </a:r>
            <a:r>
              <a:rPr lang="en-US" altLang="zh-TW" b="1" dirty="0">
                <a:solidFill>
                  <a:srgbClr val="FF0000"/>
                </a:solidFill>
                <a:latin typeface="新細明體"/>
              </a:rPr>
              <a:t>attention </a:t>
            </a:r>
            <a:r>
              <a:rPr lang="zh-TW" altLang="en-US" b="1" dirty="0">
                <a:solidFill>
                  <a:srgbClr val="FF0000"/>
                </a:solidFill>
                <a:latin typeface="新細明體"/>
              </a:rPr>
              <a:t>） 、短期記憶（ </a:t>
            </a:r>
            <a:r>
              <a:rPr lang="en-US" altLang="zh-TW" b="1" dirty="0">
                <a:solidFill>
                  <a:srgbClr val="FF0000"/>
                </a:solidFill>
                <a:latin typeface="新細明體"/>
              </a:rPr>
              <a:t>short-term memory or working memory</a:t>
            </a:r>
            <a:r>
              <a:rPr lang="zh-TW" altLang="en-US" b="1" dirty="0">
                <a:solidFill>
                  <a:srgbClr val="FF0000"/>
                </a:solidFill>
                <a:latin typeface="新細明體"/>
              </a:rPr>
              <a:t>）、複習（</a:t>
            </a:r>
            <a:r>
              <a:rPr lang="en-US" altLang="zh-TW" b="1" dirty="0">
                <a:solidFill>
                  <a:srgbClr val="FF0000"/>
                </a:solidFill>
                <a:latin typeface="新細明體"/>
              </a:rPr>
              <a:t>rehearsal</a:t>
            </a:r>
            <a:r>
              <a:rPr lang="zh-TW" altLang="en-US" b="1" dirty="0">
                <a:solidFill>
                  <a:srgbClr val="FF0000"/>
                </a:solidFill>
                <a:latin typeface="新細明體"/>
              </a:rPr>
              <a:t>） 、長期記憶（</a:t>
            </a:r>
            <a:r>
              <a:rPr lang="en-US" altLang="zh-TW" b="1" dirty="0">
                <a:solidFill>
                  <a:srgbClr val="FF0000"/>
                </a:solidFill>
                <a:latin typeface="新細明體"/>
              </a:rPr>
              <a:t>long-term memory</a:t>
            </a:r>
            <a:r>
              <a:rPr lang="zh-TW" altLang="en-US" b="1" dirty="0">
                <a:solidFill>
                  <a:srgbClr val="FF0000"/>
                </a:solidFill>
                <a:latin typeface="新細明體"/>
              </a:rPr>
              <a:t>）等階段</a:t>
            </a:r>
            <a:r>
              <a:rPr lang="zh-TW" altLang="en-US" b="1" dirty="0" smtClean="0">
                <a:solidFill>
                  <a:srgbClr val="FF0000"/>
                </a:solidFill>
                <a:latin typeface="新細明體"/>
              </a:rPr>
              <a:t>。</a:t>
            </a:r>
            <a:r>
              <a:rPr lang="zh-TW" altLang="en-US" b="1" dirty="0">
                <a:solidFill>
                  <a:srgbClr val="FF0000"/>
                </a:solidFill>
                <a:latin typeface="新細明體"/>
              </a:rPr>
              <a:t> ＊</a:t>
            </a:r>
            <a:r>
              <a:rPr lang="zh-TW" altLang="en-US" b="1" dirty="0" smtClean="0">
                <a:solidFill>
                  <a:srgbClr val="FF0000"/>
                </a:solidFill>
                <a:latin typeface="新細明體"/>
              </a:rPr>
              <a:t>感官</a:t>
            </a:r>
            <a:r>
              <a:rPr lang="zh-TW" altLang="en-US" b="1" dirty="0">
                <a:solidFill>
                  <a:srgbClr val="FF0000"/>
                </a:solidFill>
                <a:latin typeface="新細明體"/>
              </a:rPr>
              <a:t>收錄</a:t>
            </a:r>
            <a:r>
              <a:rPr lang="zh-TW" altLang="en-US" b="1" dirty="0">
                <a:solidFill>
                  <a:schemeClr val="tx1"/>
                </a:solidFill>
                <a:latin typeface="新細明體"/>
              </a:rPr>
              <a:t>是指個體憑</a:t>
            </a:r>
            <a:r>
              <a:rPr lang="zh-TW" altLang="en-US" b="1" dirty="0">
                <a:solidFill>
                  <a:srgbClr val="FF0000"/>
                </a:solidFill>
                <a:latin typeface="新細明體"/>
              </a:rPr>
              <a:t>視、聽、嗅、味</a:t>
            </a:r>
            <a:r>
              <a:rPr lang="zh-TW" altLang="en-US" b="1" dirty="0">
                <a:solidFill>
                  <a:schemeClr val="tx1"/>
                </a:solidFill>
                <a:latin typeface="新細明體"/>
              </a:rPr>
              <a:t>等感覺器官對外界刺激的感應（</a:t>
            </a:r>
            <a:r>
              <a:rPr lang="en-US" altLang="zh-TW" b="1" dirty="0">
                <a:solidFill>
                  <a:schemeClr val="tx1"/>
                </a:solidFill>
                <a:latin typeface="新細明體"/>
              </a:rPr>
              <a:t>3</a:t>
            </a:r>
            <a:r>
              <a:rPr lang="zh-TW" altLang="en-US" b="1" dirty="0">
                <a:solidFill>
                  <a:schemeClr val="tx1"/>
                </a:solidFill>
                <a:latin typeface="新細明體"/>
              </a:rPr>
              <a:t>秒以下） </a:t>
            </a:r>
            <a:r>
              <a:rPr lang="zh-TW" altLang="en-US" b="1" dirty="0">
                <a:solidFill>
                  <a:srgbClr val="FF0000"/>
                </a:solidFill>
                <a:latin typeface="新細明體"/>
              </a:rPr>
              <a:t>；短期</a:t>
            </a:r>
            <a:r>
              <a:rPr lang="zh-TW" altLang="en-US" b="1" dirty="0" smtClean="0">
                <a:solidFill>
                  <a:srgbClr val="FF0000"/>
                </a:solidFill>
                <a:latin typeface="新細明體"/>
              </a:rPr>
              <a:t>記憶</a:t>
            </a:r>
            <a:r>
              <a:rPr lang="zh-TW" altLang="en-US" b="1" dirty="0" smtClean="0">
                <a:solidFill>
                  <a:schemeClr val="tx1"/>
                </a:solidFill>
                <a:latin typeface="新細明體"/>
              </a:rPr>
              <a:t>指</a:t>
            </a:r>
            <a:r>
              <a:rPr lang="zh-TW" altLang="en-US" b="1" dirty="0">
                <a:solidFill>
                  <a:schemeClr val="tx1"/>
                </a:solidFill>
                <a:latin typeface="新細明體"/>
              </a:rPr>
              <a:t>感官收錄</a:t>
            </a:r>
            <a:r>
              <a:rPr lang="zh-TW" altLang="en-US" b="1" dirty="0" smtClean="0">
                <a:solidFill>
                  <a:schemeClr val="tx1"/>
                </a:solidFill>
                <a:latin typeface="新細明體"/>
              </a:rPr>
              <a:t>後經</a:t>
            </a:r>
            <a:r>
              <a:rPr lang="zh-TW" altLang="en-US" b="1" dirty="0">
                <a:solidFill>
                  <a:schemeClr val="tx1"/>
                </a:solidFill>
                <a:latin typeface="新細明體"/>
              </a:rPr>
              <a:t>注意而在時間延續到</a:t>
            </a:r>
            <a:r>
              <a:rPr lang="en-US" altLang="zh-TW" b="1" dirty="0">
                <a:solidFill>
                  <a:schemeClr val="tx1"/>
                </a:solidFill>
                <a:latin typeface="新細明體"/>
              </a:rPr>
              <a:t>20</a:t>
            </a:r>
            <a:r>
              <a:rPr lang="zh-TW" altLang="en-US" b="1" dirty="0">
                <a:solidFill>
                  <a:schemeClr val="tx1"/>
                </a:solidFill>
                <a:latin typeface="新細明體"/>
              </a:rPr>
              <a:t>秒以內的記憶，兼具運作的功能，能對訊息性質進行深</a:t>
            </a:r>
            <a:r>
              <a:rPr lang="zh-TW" altLang="en-US" b="1" dirty="0" smtClean="0">
                <a:solidFill>
                  <a:schemeClr val="tx1"/>
                </a:solidFill>
                <a:latin typeface="新細明體"/>
              </a:rPr>
              <a:t>一層認識</a:t>
            </a:r>
            <a:r>
              <a:rPr lang="zh-TW" altLang="en-US" b="1" dirty="0">
                <a:solidFill>
                  <a:schemeClr val="tx1"/>
                </a:solidFill>
                <a:latin typeface="新細明體"/>
              </a:rPr>
              <a:t>與理解，而決定如何反應，或將訊息轉換為長期記憶予以</a:t>
            </a:r>
            <a:r>
              <a:rPr lang="zh-TW" altLang="en-US" b="1" dirty="0" smtClean="0">
                <a:solidFill>
                  <a:schemeClr val="tx1"/>
                </a:solidFill>
                <a:latin typeface="新細明體"/>
              </a:rPr>
              <a:t>保留。</a:t>
            </a:r>
            <a:endParaRPr lang="en-US" altLang="zh-TW" b="1" dirty="0" smtClean="0">
              <a:solidFill>
                <a:schemeClr val="tx1"/>
              </a:solidFill>
              <a:latin typeface="新細明體"/>
            </a:endParaRPr>
          </a:p>
          <a:p>
            <a:pPr algn="l"/>
            <a:r>
              <a:rPr lang="zh-TW" altLang="en-US" b="1" dirty="0">
                <a:solidFill>
                  <a:schemeClr val="tx1"/>
                </a:solidFill>
                <a:latin typeface="新細明體"/>
              </a:rPr>
              <a:t> </a:t>
            </a:r>
            <a:r>
              <a:rPr lang="zh-TW" altLang="en-US" b="1" dirty="0" smtClean="0">
                <a:solidFill>
                  <a:schemeClr val="tx1"/>
                </a:solidFill>
                <a:latin typeface="新細明體"/>
              </a:rPr>
              <a:t>                                                                                    </a:t>
            </a:r>
            <a:r>
              <a:rPr lang="en-US" altLang="zh-TW" b="1" dirty="0" smtClean="0">
                <a:solidFill>
                  <a:schemeClr val="tx1"/>
                </a:solidFill>
                <a:latin typeface="新細明體"/>
              </a:rPr>
              <a:t>23</a:t>
            </a:r>
            <a:r>
              <a:rPr lang="zh-TW" altLang="en-US" b="1" dirty="0" smtClean="0">
                <a:solidFill>
                  <a:schemeClr val="tx1"/>
                </a:solidFill>
                <a:latin typeface="新細明體"/>
              </a:rPr>
              <a:t>                                                                                        </a:t>
            </a:r>
            <a:endParaRPr lang="zh-TW" altLang="en-US" b="1" dirty="0">
              <a:solidFill>
                <a:schemeClr val="tx1"/>
              </a:solidFill>
            </a:endParaRPr>
          </a:p>
        </p:txBody>
      </p:sp>
    </p:spTree>
    <p:extLst>
      <p:ext uri="{BB962C8B-B14F-4D97-AF65-F5344CB8AC3E}">
        <p14:creationId xmlns:p14="http://schemas.microsoft.com/office/powerpoint/2010/main" val="3667556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47500" lnSpcReduction="20000"/>
          </a:bodyPr>
          <a:lstStyle/>
          <a:p>
            <a:pPr algn="l">
              <a:lnSpc>
                <a:spcPts val="2400"/>
              </a:lnSpc>
            </a:pPr>
            <a:r>
              <a:rPr lang="zh-TW" altLang="en-US" sz="5100" b="1" dirty="0">
                <a:solidFill>
                  <a:srgbClr val="FF0000"/>
                </a:solidFill>
                <a:latin typeface="新細明體"/>
              </a:rPr>
              <a:t>在教學上的</a:t>
            </a:r>
            <a:r>
              <a:rPr lang="zh-TW" altLang="en-US" sz="5100" b="1" dirty="0" smtClean="0">
                <a:solidFill>
                  <a:srgbClr val="FF0000"/>
                </a:solidFill>
                <a:latin typeface="新細明體"/>
              </a:rPr>
              <a:t>應用</a:t>
            </a:r>
            <a:r>
              <a:rPr lang="zh-TW" altLang="en-US" sz="5100" b="1" dirty="0" smtClean="0">
                <a:solidFill>
                  <a:srgbClr val="FF0000"/>
                </a:solidFill>
                <a:latin typeface="新細明體"/>
                <a:ea typeface="新細明體"/>
              </a:rPr>
              <a:t>：</a:t>
            </a:r>
            <a:endParaRPr lang="en-US" altLang="zh-TW" sz="5100" b="1" dirty="0" smtClean="0">
              <a:solidFill>
                <a:srgbClr val="FF0000"/>
              </a:solidFill>
              <a:latin typeface="新細明體"/>
            </a:endParaRPr>
          </a:p>
          <a:p>
            <a:pPr algn="l">
              <a:lnSpc>
                <a:spcPts val="2400"/>
              </a:lnSpc>
            </a:pPr>
            <a:r>
              <a:rPr lang="zh-TW" altLang="en-US" sz="5100" b="1" dirty="0" smtClean="0">
                <a:solidFill>
                  <a:srgbClr val="FF0000"/>
                </a:solidFill>
                <a:latin typeface="新細明體"/>
              </a:rPr>
              <a:t>＊ </a:t>
            </a:r>
            <a:r>
              <a:rPr lang="zh-TW" altLang="en-US" sz="5100" b="1" dirty="0" smtClean="0">
                <a:solidFill>
                  <a:schemeClr val="tx1"/>
                </a:solidFill>
                <a:latin typeface="新細明體"/>
              </a:rPr>
              <a:t>訊息</a:t>
            </a:r>
            <a:r>
              <a:rPr lang="zh-TW" altLang="en-US" sz="5100" b="1" dirty="0">
                <a:solidFill>
                  <a:schemeClr val="tx1"/>
                </a:solidFill>
                <a:latin typeface="新細明體"/>
              </a:rPr>
              <a:t>處理學習論所提出的教學</a:t>
            </a:r>
            <a:r>
              <a:rPr lang="zh-TW" altLang="en-US" sz="5100" b="1" dirty="0" smtClean="0">
                <a:solidFill>
                  <a:schemeClr val="tx1"/>
                </a:solidFill>
                <a:latin typeface="新細明體"/>
              </a:rPr>
              <a:t>應用，</a:t>
            </a:r>
            <a:r>
              <a:rPr lang="zh-TW" altLang="en-US" sz="5100" b="1" dirty="0">
                <a:solidFill>
                  <a:schemeClr val="tx1"/>
                </a:solidFill>
                <a:latin typeface="新細明體"/>
              </a:rPr>
              <a:t>其教學設計重點在於將知識的邏輯意義（</a:t>
            </a:r>
            <a:r>
              <a:rPr lang="en-US" altLang="zh-TW" sz="5100" b="1" dirty="0">
                <a:solidFill>
                  <a:schemeClr val="tx1"/>
                </a:solidFill>
                <a:latin typeface="新細明體"/>
              </a:rPr>
              <a:t>logical </a:t>
            </a:r>
            <a:r>
              <a:rPr lang="en-US" altLang="zh-TW" sz="5100" b="1" dirty="0" err="1">
                <a:solidFill>
                  <a:schemeClr val="tx1"/>
                </a:solidFill>
                <a:latin typeface="新細明體"/>
              </a:rPr>
              <a:t>menaing</a:t>
            </a:r>
            <a:r>
              <a:rPr lang="zh-TW" altLang="en-US" sz="5100" b="1" dirty="0">
                <a:solidFill>
                  <a:schemeClr val="tx1"/>
                </a:solidFill>
                <a:latin typeface="新細明體"/>
              </a:rPr>
              <a:t>） </a:t>
            </a:r>
            <a:r>
              <a:rPr lang="zh-TW" altLang="en-US" sz="5100" b="1" dirty="0" smtClean="0">
                <a:solidFill>
                  <a:schemeClr val="tx1"/>
                </a:solidFill>
                <a:latin typeface="新細明體"/>
              </a:rPr>
              <a:t>轉變</a:t>
            </a:r>
            <a:r>
              <a:rPr lang="zh-TW" altLang="en-US" sz="5100" b="1" dirty="0">
                <a:solidFill>
                  <a:schemeClr val="tx1"/>
                </a:solidFill>
                <a:latin typeface="新細明體"/>
              </a:rPr>
              <a:t>為心理</a:t>
            </a:r>
            <a:r>
              <a:rPr lang="zh-TW" altLang="en-US" sz="5100" b="1" dirty="0" smtClean="0">
                <a:solidFill>
                  <a:schemeClr val="tx1"/>
                </a:solidFill>
                <a:latin typeface="新細明體"/>
              </a:rPr>
              <a:t>意義（</a:t>
            </a:r>
            <a:r>
              <a:rPr lang="en-US" altLang="zh-TW" sz="5100" b="1" dirty="0">
                <a:solidFill>
                  <a:schemeClr val="tx1"/>
                </a:solidFill>
                <a:latin typeface="新細明體"/>
              </a:rPr>
              <a:t>psychological meaning </a:t>
            </a:r>
            <a:r>
              <a:rPr lang="zh-TW" altLang="en-US" sz="5100" b="1" dirty="0" smtClean="0">
                <a:solidFill>
                  <a:schemeClr val="tx1"/>
                </a:solidFill>
                <a:latin typeface="新細明體"/>
              </a:rPr>
              <a:t>）</a:t>
            </a:r>
            <a:r>
              <a:rPr lang="zh-TW" altLang="en-US" sz="5100" b="1" dirty="0">
                <a:solidFill>
                  <a:schemeClr val="tx1"/>
                </a:solidFill>
                <a:latin typeface="新細明體"/>
              </a:rPr>
              <a:t>方面</a:t>
            </a:r>
            <a:r>
              <a:rPr lang="zh-TW" altLang="en-US" sz="5100" b="1" dirty="0" smtClean="0">
                <a:solidFill>
                  <a:schemeClr val="tx1"/>
                </a:solidFill>
                <a:latin typeface="新細明體"/>
              </a:rPr>
              <a:t>，</a:t>
            </a:r>
            <a:r>
              <a:rPr lang="zh-TW" altLang="en-US" sz="5100" b="1" dirty="0">
                <a:solidFill>
                  <a:schemeClr val="tx1"/>
                </a:solidFill>
                <a:latin typeface="新細明體"/>
              </a:rPr>
              <a:t> </a:t>
            </a:r>
            <a:endParaRPr lang="en-US" altLang="zh-TW" sz="5100" b="1" dirty="0" smtClean="0">
              <a:solidFill>
                <a:schemeClr val="tx1"/>
              </a:solidFill>
              <a:latin typeface="新細明體"/>
            </a:endParaRPr>
          </a:p>
          <a:p>
            <a:pPr algn="l">
              <a:lnSpc>
                <a:spcPts val="2400"/>
              </a:lnSpc>
            </a:pPr>
            <a:r>
              <a:rPr lang="zh-TW" altLang="en-US" sz="5100" b="1" dirty="0" smtClean="0">
                <a:solidFill>
                  <a:srgbClr val="FF0000"/>
                </a:solidFill>
                <a:latin typeface="新細明體"/>
              </a:rPr>
              <a:t>＊</a:t>
            </a:r>
            <a:r>
              <a:rPr lang="zh-TW" altLang="en-US" sz="5100" b="1" dirty="0" smtClean="0">
                <a:solidFill>
                  <a:schemeClr val="tx1"/>
                </a:solidFill>
                <a:latin typeface="新細明體"/>
              </a:rPr>
              <a:t>認為</a:t>
            </a:r>
            <a:r>
              <a:rPr lang="zh-TW" altLang="en-US" sz="5100" b="1" dirty="0">
                <a:solidFill>
                  <a:schemeClr val="tx1"/>
                </a:solidFill>
                <a:latin typeface="新細明體"/>
              </a:rPr>
              <a:t>要發展知識理解和問題解決的心理意義，</a:t>
            </a:r>
            <a:r>
              <a:rPr lang="zh-TW" altLang="en-US" sz="5100" b="1" dirty="0">
                <a:solidFill>
                  <a:srgbClr val="FF0000"/>
                </a:solidFill>
                <a:latin typeface="新細明體"/>
              </a:rPr>
              <a:t>有賴學生和教材內容的互動</a:t>
            </a:r>
            <a:r>
              <a:rPr lang="zh-TW" altLang="en-US" sz="5100" b="1" dirty="0" smtClean="0">
                <a:solidFill>
                  <a:schemeClr val="tx1"/>
                </a:solidFill>
                <a:latin typeface="新細明體"/>
              </a:rPr>
              <a:t>。特別</a:t>
            </a:r>
            <a:r>
              <a:rPr lang="zh-TW" altLang="en-US" sz="5100" b="1" dirty="0">
                <a:solidFill>
                  <a:schemeClr val="tx1"/>
                </a:solidFill>
                <a:latin typeface="新細明體"/>
              </a:rPr>
              <a:t>強調教學中應教導學生應用不同的學習策略，來幫助學習</a:t>
            </a:r>
            <a:r>
              <a:rPr lang="en-US" altLang="zh-TW" sz="5100" b="1" dirty="0">
                <a:solidFill>
                  <a:schemeClr val="tx1"/>
                </a:solidFill>
                <a:latin typeface="新細明體"/>
              </a:rPr>
              <a:t>/</a:t>
            </a:r>
            <a:r>
              <a:rPr lang="zh-TW" altLang="en-US" sz="5100" b="1" dirty="0">
                <a:solidFill>
                  <a:schemeClr val="tx1"/>
                </a:solidFill>
                <a:latin typeface="新細明體"/>
              </a:rPr>
              <a:t>記憶不同的知識，譬如說，應用機械學習</a:t>
            </a:r>
            <a:r>
              <a:rPr lang="zh-TW" altLang="en-US" sz="5100" b="1" dirty="0" smtClean="0">
                <a:solidFill>
                  <a:schemeClr val="tx1"/>
                </a:solidFill>
                <a:latin typeface="新細明體"/>
              </a:rPr>
              <a:t>方法來</a:t>
            </a:r>
            <a:r>
              <a:rPr lang="zh-TW" altLang="en-US" sz="5100" b="1" dirty="0">
                <a:solidFill>
                  <a:schemeClr val="tx1"/>
                </a:solidFill>
                <a:latin typeface="新細明體"/>
              </a:rPr>
              <a:t>加強記憶，</a:t>
            </a:r>
            <a:r>
              <a:rPr lang="zh-TW" altLang="en-US" sz="5100" b="1" dirty="0" smtClean="0">
                <a:solidFill>
                  <a:schemeClr val="tx1"/>
                </a:solidFill>
                <a:latin typeface="新細明體"/>
              </a:rPr>
              <a:t>以及</a:t>
            </a:r>
            <a:r>
              <a:rPr lang="zh-TW" altLang="en-US" sz="5100" b="1" dirty="0">
                <a:solidFill>
                  <a:schemeClr val="tx1"/>
                </a:solidFill>
                <a:latin typeface="新細明體"/>
              </a:rPr>
              <a:t>應用</a:t>
            </a:r>
            <a:r>
              <a:rPr lang="en-US" altLang="zh-TW" sz="5100" b="1" dirty="0" smtClean="0">
                <a:solidFill>
                  <a:schemeClr val="tx1"/>
                </a:solidFill>
                <a:latin typeface="新細明體"/>
              </a:rPr>
              <a:t>SQ3R </a:t>
            </a:r>
            <a:r>
              <a:rPr lang="zh-TW" altLang="en-US" sz="5100" b="1" dirty="0" smtClean="0">
                <a:solidFill>
                  <a:schemeClr val="tx1"/>
                </a:solidFill>
                <a:latin typeface="新細明體"/>
              </a:rPr>
              <a:t>（</a:t>
            </a:r>
            <a:r>
              <a:rPr lang="zh-TW" altLang="en-US" sz="5100" b="1" dirty="0">
                <a:solidFill>
                  <a:schemeClr val="tx1"/>
                </a:solidFill>
                <a:latin typeface="新細明體"/>
              </a:rPr>
              <a:t>瀏覽</a:t>
            </a:r>
            <a:r>
              <a:rPr lang="en-US" altLang="zh-TW" sz="5100" b="1" dirty="0" smtClean="0">
                <a:solidFill>
                  <a:schemeClr val="tx1"/>
                </a:solidFill>
                <a:latin typeface="新細明體"/>
              </a:rPr>
              <a:t>Survey</a:t>
            </a:r>
            <a:r>
              <a:rPr lang="zh-TW" altLang="en-US" sz="5100" b="1" dirty="0" smtClean="0">
                <a:solidFill>
                  <a:schemeClr val="tx1"/>
                </a:solidFill>
                <a:latin typeface="新細明體"/>
                <a:ea typeface="新細明體"/>
              </a:rPr>
              <a:t>、</a:t>
            </a:r>
            <a:r>
              <a:rPr lang="zh-TW" altLang="en-US" sz="5100" b="1" dirty="0" smtClean="0">
                <a:solidFill>
                  <a:schemeClr val="tx1"/>
                </a:solidFill>
                <a:latin typeface="新細明體"/>
              </a:rPr>
              <a:t>質疑</a:t>
            </a:r>
            <a:r>
              <a:rPr lang="en-US" altLang="zh-TW" sz="5100" b="1" dirty="0" smtClean="0">
                <a:solidFill>
                  <a:schemeClr val="tx1"/>
                </a:solidFill>
                <a:latin typeface="新細明體"/>
              </a:rPr>
              <a:t>Question</a:t>
            </a:r>
            <a:r>
              <a:rPr lang="zh-TW" altLang="en-US" sz="5100" b="1" dirty="0" smtClean="0">
                <a:solidFill>
                  <a:schemeClr val="tx1"/>
                </a:solidFill>
                <a:latin typeface="新細明體"/>
              </a:rPr>
              <a:t>、閱讀</a:t>
            </a:r>
            <a:r>
              <a:rPr lang="en-US" altLang="zh-TW" sz="5100" b="1" dirty="0" smtClean="0">
                <a:solidFill>
                  <a:schemeClr val="tx1"/>
                </a:solidFill>
                <a:latin typeface="新細明體"/>
              </a:rPr>
              <a:t>Rea</a:t>
            </a:r>
            <a:r>
              <a:rPr lang="zh-TW" altLang="en-US" sz="5100" b="1" dirty="0">
                <a:solidFill>
                  <a:schemeClr val="tx1"/>
                </a:solidFill>
                <a:latin typeface="新細明體"/>
              </a:rPr>
              <a:t> 、</a:t>
            </a:r>
            <a:r>
              <a:rPr lang="zh-TW" altLang="en-US" sz="5100" b="1" dirty="0" smtClean="0">
                <a:solidFill>
                  <a:schemeClr val="tx1"/>
                </a:solidFill>
                <a:latin typeface="新細明體"/>
              </a:rPr>
              <a:t>記</a:t>
            </a:r>
            <a:r>
              <a:rPr lang="zh-TW" altLang="en-US" sz="5100" b="1" dirty="0">
                <a:solidFill>
                  <a:schemeClr val="tx1"/>
                </a:solidFill>
                <a:latin typeface="新細明體"/>
              </a:rPr>
              <a:t>誦</a:t>
            </a:r>
            <a:r>
              <a:rPr lang="en-US" altLang="zh-TW" sz="5100" b="1" dirty="0" smtClean="0">
                <a:solidFill>
                  <a:schemeClr val="tx1"/>
                </a:solidFill>
                <a:latin typeface="新細明體"/>
              </a:rPr>
              <a:t>Recite</a:t>
            </a:r>
            <a:r>
              <a:rPr lang="zh-TW" altLang="en-US" sz="5100" b="1" dirty="0">
                <a:solidFill>
                  <a:schemeClr val="tx1"/>
                </a:solidFill>
                <a:latin typeface="新細明體"/>
              </a:rPr>
              <a:t> 、</a:t>
            </a:r>
            <a:r>
              <a:rPr lang="zh-TW" altLang="en-US" sz="5100" b="1" dirty="0" smtClean="0">
                <a:solidFill>
                  <a:schemeClr val="tx1"/>
                </a:solidFill>
                <a:latin typeface="新細明體"/>
              </a:rPr>
              <a:t>復習</a:t>
            </a:r>
            <a:r>
              <a:rPr lang="en-US" altLang="zh-TW" sz="5100" b="1" dirty="0" smtClean="0">
                <a:solidFill>
                  <a:schemeClr val="tx1"/>
                </a:solidFill>
                <a:latin typeface="新細明體"/>
              </a:rPr>
              <a:t>Review</a:t>
            </a:r>
            <a:r>
              <a:rPr lang="zh-TW" altLang="en-US" sz="5100" b="1" dirty="0">
                <a:solidFill>
                  <a:schemeClr val="tx1"/>
                </a:solidFill>
                <a:latin typeface="新細明體"/>
              </a:rPr>
              <a:t>）讀書</a:t>
            </a:r>
            <a:r>
              <a:rPr lang="zh-TW" altLang="en-US" sz="5100" b="1" dirty="0" smtClean="0">
                <a:solidFill>
                  <a:schemeClr val="tx1"/>
                </a:solidFill>
                <a:latin typeface="新細明體"/>
              </a:rPr>
              <a:t>策略來</a:t>
            </a:r>
            <a:r>
              <a:rPr lang="zh-TW" altLang="en-US" sz="5100" b="1" dirty="0">
                <a:solidFill>
                  <a:schemeClr val="tx1"/>
                </a:solidFill>
                <a:latin typeface="新細明體"/>
              </a:rPr>
              <a:t>培養學生學習求知能力等</a:t>
            </a:r>
            <a:r>
              <a:rPr lang="zh-TW" altLang="en-US" sz="5100" b="1" dirty="0" smtClean="0">
                <a:solidFill>
                  <a:schemeClr val="tx1"/>
                </a:solidFill>
                <a:latin typeface="新細明體"/>
              </a:rPr>
              <a:t>。 </a:t>
            </a:r>
            <a:r>
              <a:rPr lang="en-US" altLang="zh-TW" sz="5100" b="1" dirty="0" smtClean="0">
                <a:solidFill>
                  <a:schemeClr val="tx1"/>
                </a:solidFill>
                <a:latin typeface="新細明體"/>
              </a:rPr>
              <a:t>24</a:t>
            </a:r>
            <a:endParaRPr lang="zh-TW" altLang="en-US" b="1" dirty="0">
              <a:solidFill>
                <a:schemeClr val="tx1"/>
              </a:solidFill>
            </a:endParaRPr>
          </a:p>
        </p:txBody>
      </p:sp>
    </p:spTree>
    <p:extLst>
      <p:ext uri="{BB962C8B-B14F-4D97-AF65-F5344CB8AC3E}">
        <p14:creationId xmlns:p14="http://schemas.microsoft.com/office/powerpoint/2010/main" val="155595942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85000" lnSpcReduction="10000"/>
          </a:bodyPr>
          <a:lstStyle/>
          <a:p>
            <a:pPr algn="l">
              <a:lnSpc>
                <a:spcPts val="2400"/>
              </a:lnSpc>
            </a:pPr>
            <a:r>
              <a:rPr lang="zh-TW" altLang="en-US" sz="2800" b="1" dirty="0">
                <a:solidFill>
                  <a:srgbClr val="FF0000"/>
                </a:solidFill>
                <a:latin typeface="新細明體"/>
              </a:rPr>
              <a:t>＊ </a:t>
            </a:r>
            <a:r>
              <a:rPr lang="zh-TW" altLang="en-US" sz="2800" b="1" dirty="0" smtClean="0">
                <a:solidFill>
                  <a:schemeClr val="tx1"/>
                </a:solidFill>
                <a:latin typeface="新細明體"/>
              </a:rPr>
              <a:t>認知</a:t>
            </a:r>
            <a:r>
              <a:rPr lang="zh-TW" altLang="en-US" sz="2800" b="1" dirty="0">
                <a:solidFill>
                  <a:schemeClr val="tx1"/>
                </a:solidFill>
                <a:latin typeface="新細明體"/>
              </a:rPr>
              <a:t>學習</a:t>
            </a:r>
            <a:r>
              <a:rPr lang="zh-TW" altLang="en-US" sz="2800" b="1" dirty="0" smtClean="0">
                <a:solidFill>
                  <a:schemeClr val="tx1"/>
                </a:solidFill>
                <a:latin typeface="新細明體"/>
              </a:rPr>
              <a:t>論基本理念，</a:t>
            </a:r>
            <a:r>
              <a:rPr lang="zh-TW" altLang="en-US" sz="2800" b="1" dirty="0">
                <a:solidFill>
                  <a:schemeClr val="tx1"/>
                </a:solidFill>
                <a:latin typeface="新細明體"/>
              </a:rPr>
              <a:t>是</a:t>
            </a:r>
            <a:r>
              <a:rPr lang="zh-TW" altLang="en-US" sz="2800" b="1" dirty="0">
                <a:solidFill>
                  <a:srgbClr val="FF0000"/>
                </a:solidFill>
                <a:latin typeface="新細明體"/>
              </a:rPr>
              <a:t>以人「如何求知」</a:t>
            </a:r>
            <a:r>
              <a:rPr lang="zh-TW" altLang="en-US" sz="2800" b="1" dirty="0">
                <a:solidFill>
                  <a:schemeClr val="tx1"/>
                </a:solidFill>
                <a:latin typeface="新細明體"/>
              </a:rPr>
              <a:t>的</a:t>
            </a:r>
            <a:r>
              <a:rPr lang="zh-TW" altLang="en-US" sz="2800" b="1" dirty="0" smtClean="0">
                <a:solidFill>
                  <a:schemeClr val="tx1"/>
                </a:solidFill>
                <a:latin typeface="新細明體"/>
              </a:rPr>
              <a:t>觀點為</a:t>
            </a:r>
            <a:r>
              <a:rPr lang="zh-TW" altLang="en-US" sz="2800" b="1" dirty="0">
                <a:solidFill>
                  <a:schemeClr val="tx1"/>
                </a:solidFill>
                <a:latin typeface="新細明體"/>
              </a:rPr>
              <a:t>立論基礎，所以主張先了解人怎樣獲得</a:t>
            </a:r>
            <a:r>
              <a:rPr lang="zh-TW" altLang="en-US" sz="2800" b="1" dirty="0" smtClean="0">
                <a:solidFill>
                  <a:schemeClr val="tx1"/>
                </a:solidFill>
                <a:latin typeface="新細明體"/>
              </a:rPr>
              <a:t>知識，</a:t>
            </a:r>
            <a:r>
              <a:rPr lang="zh-TW" altLang="en-US" sz="2800" b="1" dirty="0">
                <a:solidFill>
                  <a:schemeClr val="tx1"/>
                </a:solidFill>
                <a:latin typeface="新細明體"/>
              </a:rPr>
              <a:t>然後再藉之訂定教人學習知識的策略</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2400"/>
              </a:lnSpc>
            </a:pPr>
            <a:r>
              <a:rPr lang="zh-TW" altLang="en-US" sz="2800" b="1" dirty="0">
                <a:solidFill>
                  <a:srgbClr val="FF0000"/>
                </a:solidFill>
                <a:latin typeface="新細明體"/>
              </a:rPr>
              <a:t>＊</a:t>
            </a:r>
            <a:r>
              <a:rPr lang="zh-TW" altLang="en-US" sz="2800" b="1" dirty="0" smtClean="0">
                <a:solidFill>
                  <a:srgbClr val="FF0000"/>
                </a:solidFill>
                <a:latin typeface="新細明體"/>
              </a:rPr>
              <a:t>在</a:t>
            </a:r>
            <a:r>
              <a:rPr lang="zh-TW" altLang="en-US" sz="2800" b="1" dirty="0">
                <a:solidFill>
                  <a:srgbClr val="FF0000"/>
                </a:solidFill>
                <a:latin typeface="新細明體"/>
              </a:rPr>
              <a:t>教學主張與</a:t>
            </a:r>
            <a:r>
              <a:rPr lang="zh-TW" altLang="en-US" sz="2800" b="1" dirty="0" smtClean="0">
                <a:solidFill>
                  <a:srgbClr val="FF0000"/>
                </a:solidFill>
                <a:latin typeface="新細明體"/>
              </a:rPr>
              <a:t>建議： </a:t>
            </a:r>
            <a:r>
              <a:rPr lang="zh-TW" altLang="en-US" sz="2800" b="1" dirty="0">
                <a:solidFill>
                  <a:schemeClr val="tx1"/>
                </a:solidFill>
                <a:latin typeface="新細明體"/>
              </a:rPr>
              <a:t>（</a:t>
            </a:r>
            <a:r>
              <a:rPr lang="en-US" altLang="zh-TW" sz="2800" b="1" dirty="0">
                <a:solidFill>
                  <a:schemeClr val="tx1"/>
                </a:solidFill>
                <a:latin typeface="新細明體"/>
              </a:rPr>
              <a:t>1</a:t>
            </a:r>
            <a:r>
              <a:rPr lang="zh-TW" altLang="en-US" sz="2800" b="1" dirty="0">
                <a:solidFill>
                  <a:schemeClr val="tx1"/>
                </a:solidFill>
                <a:latin typeface="新細明體"/>
              </a:rPr>
              <a:t>）在教學過程中，重視學生學習的主動參與； （</a:t>
            </a:r>
            <a:r>
              <a:rPr lang="en-US" altLang="zh-TW" sz="2800" b="1" dirty="0">
                <a:solidFill>
                  <a:schemeClr val="tx1"/>
                </a:solidFill>
                <a:latin typeface="新細明體"/>
              </a:rPr>
              <a:t>2</a:t>
            </a:r>
            <a:r>
              <a:rPr lang="zh-TW" altLang="en-US" sz="2800" b="1" dirty="0">
                <a:solidFill>
                  <a:schemeClr val="tx1"/>
                </a:solidFill>
                <a:latin typeface="新細明體"/>
              </a:rPr>
              <a:t>）強調學習新知時先備知識的重要，主張應用階層性</a:t>
            </a:r>
            <a:r>
              <a:rPr lang="zh-TW" altLang="en-US" sz="2800" b="1" dirty="0" smtClean="0">
                <a:solidFill>
                  <a:schemeClr val="tx1"/>
                </a:solidFill>
                <a:latin typeface="新細明體"/>
              </a:rPr>
              <a:t>分析，</a:t>
            </a:r>
            <a:r>
              <a:rPr lang="zh-TW" altLang="en-US" sz="2800" b="1" dirty="0">
                <a:solidFill>
                  <a:schemeClr val="tx1"/>
                </a:solidFill>
                <a:latin typeface="新細明體"/>
              </a:rPr>
              <a:t>來檢視、呈現知識間的先備</a:t>
            </a:r>
            <a:r>
              <a:rPr lang="zh-TW" altLang="en-US" sz="2800" b="1" dirty="0" smtClean="0">
                <a:solidFill>
                  <a:schemeClr val="tx1"/>
                </a:solidFill>
                <a:latin typeface="新細明體"/>
              </a:rPr>
              <a:t>關係； </a:t>
            </a:r>
            <a:r>
              <a:rPr lang="zh-TW" altLang="en-US" sz="2800" b="1" dirty="0">
                <a:solidFill>
                  <a:schemeClr val="tx1"/>
                </a:solidFill>
                <a:latin typeface="新細明體"/>
              </a:rPr>
              <a:t>（</a:t>
            </a:r>
            <a:r>
              <a:rPr lang="en-US" altLang="zh-TW" sz="2800" b="1" dirty="0">
                <a:solidFill>
                  <a:schemeClr val="tx1"/>
                </a:solidFill>
                <a:latin typeface="新細明體"/>
              </a:rPr>
              <a:t>3</a:t>
            </a:r>
            <a:r>
              <a:rPr lang="zh-TW" altLang="en-US" sz="2800" b="1" dirty="0">
                <a:solidFill>
                  <a:schemeClr val="tx1"/>
                </a:solidFill>
                <a:latin typeface="新細明體"/>
              </a:rPr>
              <a:t>）認為學生內在</a:t>
            </a:r>
            <a:r>
              <a:rPr lang="zh-TW" altLang="en-US" sz="2800" b="1" dirty="0" smtClean="0">
                <a:solidFill>
                  <a:schemeClr val="tx1"/>
                </a:solidFill>
                <a:latin typeface="新細明體"/>
              </a:rPr>
              <a:t>的知識</a:t>
            </a:r>
            <a:r>
              <a:rPr lang="zh-TW" altLang="en-US" sz="2800" b="1" dirty="0">
                <a:solidFill>
                  <a:schemeClr val="tx1"/>
                </a:solidFill>
                <a:latin typeface="新細明體"/>
              </a:rPr>
              <a:t>結構對吸收新知識極為重要，教學時應側重資訊的結構、組織和呈現次序以促進學生學習</a:t>
            </a:r>
            <a:r>
              <a:rPr lang="zh-TW" altLang="en-US" sz="2800" b="1" dirty="0" smtClean="0">
                <a:solidFill>
                  <a:schemeClr val="tx1"/>
                </a:solidFill>
                <a:latin typeface="新細明體"/>
              </a:rPr>
              <a:t>；（</a:t>
            </a:r>
            <a:r>
              <a:rPr lang="en-US" altLang="zh-TW" sz="2800" b="1" dirty="0">
                <a:solidFill>
                  <a:schemeClr val="tx1"/>
                </a:solidFill>
                <a:latin typeface="新細明體"/>
              </a:rPr>
              <a:t>4</a:t>
            </a:r>
            <a:r>
              <a:rPr lang="zh-TW" altLang="en-US" sz="2800" b="1" dirty="0">
                <a:solidFill>
                  <a:schemeClr val="tx1"/>
                </a:solidFill>
                <a:latin typeface="新細明體"/>
              </a:rPr>
              <a:t>）教學時必須注意學習情境的設計經營，應用類比或</a:t>
            </a:r>
            <a:r>
              <a:rPr lang="zh-TW" altLang="en-US" sz="2800" b="1" dirty="0" smtClean="0">
                <a:solidFill>
                  <a:schemeClr val="tx1"/>
                </a:solidFill>
                <a:latin typeface="新細明體"/>
              </a:rPr>
              <a:t>舉例等</a:t>
            </a:r>
            <a:r>
              <a:rPr lang="zh-TW" altLang="en-US" sz="2800" b="1" dirty="0">
                <a:solidFill>
                  <a:schemeClr val="tx1"/>
                </a:solidFill>
                <a:latin typeface="新細明體"/>
              </a:rPr>
              <a:t>方式使學生能夠將新的知識與舊的經驗建立關連</a:t>
            </a:r>
            <a:r>
              <a:rPr lang="zh-TW" altLang="en-US" sz="2800" b="1" dirty="0" smtClean="0">
                <a:solidFill>
                  <a:schemeClr val="tx1"/>
                </a:solidFill>
                <a:latin typeface="新細明體"/>
              </a:rPr>
              <a:t>。                                                   </a:t>
            </a:r>
            <a:r>
              <a:rPr lang="en-US" altLang="zh-TW" sz="2800" b="1" dirty="0" smtClean="0">
                <a:solidFill>
                  <a:schemeClr val="tx1"/>
                </a:solidFill>
                <a:latin typeface="新細明體"/>
              </a:rPr>
              <a:t>25</a:t>
            </a:r>
            <a:endParaRPr lang="zh-TW" altLang="en-US" sz="2800" b="1" dirty="0">
              <a:solidFill>
                <a:schemeClr val="tx1"/>
              </a:solidFill>
            </a:endParaRPr>
          </a:p>
        </p:txBody>
      </p:sp>
    </p:spTree>
    <p:extLst>
      <p:ext uri="{BB962C8B-B14F-4D97-AF65-F5344CB8AC3E}">
        <p14:creationId xmlns:p14="http://schemas.microsoft.com/office/powerpoint/2010/main" val="19406870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a:bodyPr>
          <a:lstStyle/>
          <a:p>
            <a:pPr algn="l">
              <a:lnSpc>
                <a:spcPts val="2400"/>
              </a:lnSpc>
            </a:pPr>
            <a:r>
              <a:rPr lang="zh-TW" altLang="en-US" sz="2800" b="1" dirty="0" smtClean="0">
                <a:solidFill>
                  <a:srgbClr val="FF0000"/>
                </a:solidFill>
                <a:latin typeface="新細明體"/>
              </a:rPr>
              <a:t>叁</a:t>
            </a:r>
            <a:r>
              <a:rPr lang="zh-TW" altLang="en-US" sz="2800" b="1" dirty="0" smtClean="0">
                <a:solidFill>
                  <a:srgbClr val="FF0000"/>
                </a:solidFill>
                <a:latin typeface="新細明體"/>
                <a:ea typeface="新細明體"/>
              </a:rPr>
              <a:t>、</a:t>
            </a:r>
            <a:r>
              <a:rPr lang="zh-TW" altLang="en-US" sz="2800" b="1" dirty="0" smtClean="0">
                <a:solidFill>
                  <a:srgbClr val="FF0000"/>
                </a:solidFill>
                <a:latin typeface="新細明體"/>
              </a:rPr>
              <a:t>互動</a:t>
            </a:r>
            <a:r>
              <a:rPr lang="zh-TW" altLang="en-US" sz="2800" b="1" dirty="0">
                <a:solidFill>
                  <a:srgbClr val="FF0000"/>
                </a:solidFill>
                <a:latin typeface="新細明體"/>
              </a:rPr>
              <a:t>學習論</a:t>
            </a:r>
            <a:endParaRPr lang="en-US" altLang="zh-TW" sz="2800" b="1" dirty="0" smtClean="0">
              <a:solidFill>
                <a:srgbClr val="FF0000"/>
              </a:solidFill>
              <a:latin typeface="新細明體"/>
            </a:endParaRPr>
          </a:p>
          <a:p>
            <a:pPr algn="l">
              <a:lnSpc>
                <a:spcPts val="2400"/>
              </a:lnSpc>
            </a:pPr>
            <a:r>
              <a:rPr lang="zh-TW" altLang="en-US" sz="2800" b="1" dirty="0" smtClean="0">
                <a:solidFill>
                  <a:srgbClr val="FF0000"/>
                </a:solidFill>
                <a:latin typeface="新細明體"/>
              </a:rPr>
              <a:t>＊ </a:t>
            </a:r>
            <a:r>
              <a:rPr lang="zh-TW" altLang="en-US" sz="2800" b="1" dirty="0" smtClean="0">
                <a:solidFill>
                  <a:schemeClr val="tx1"/>
                </a:solidFill>
                <a:latin typeface="新細明體"/>
              </a:rPr>
              <a:t>互動</a:t>
            </a:r>
            <a:r>
              <a:rPr lang="zh-TW" altLang="en-US" sz="2800" b="1" dirty="0">
                <a:solidFill>
                  <a:schemeClr val="tx1"/>
                </a:solidFill>
                <a:latin typeface="新細明體"/>
              </a:rPr>
              <a:t>學習論乃介於行為學習論和認知學習論之間，認為</a:t>
            </a:r>
            <a:r>
              <a:rPr lang="zh-TW" altLang="en-US" sz="2800" b="1" dirty="0">
                <a:solidFill>
                  <a:srgbClr val="FF0000"/>
                </a:solidFill>
                <a:latin typeface="新細明體"/>
              </a:rPr>
              <a:t>學習行為、心理歷程和環境</a:t>
            </a:r>
            <a:r>
              <a:rPr lang="zh-TW" altLang="en-US" sz="2800" b="1" dirty="0">
                <a:solidFill>
                  <a:schemeClr val="tx1"/>
                </a:solidFill>
                <a:latin typeface="新細明體"/>
              </a:rPr>
              <a:t>三者是相互關聯的，透過內在心理歷程和外在環境刺激的互動，才可能產生認知活動和學習行為</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2400"/>
              </a:lnSpc>
            </a:pPr>
            <a:r>
              <a:rPr lang="zh-TW" altLang="en-US" sz="2800" b="1" dirty="0" smtClean="0">
                <a:solidFill>
                  <a:schemeClr val="tx1"/>
                </a:solidFill>
                <a:latin typeface="新細明體"/>
              </a:rPr>
              <a:t> ＊代表</a:t>
            </a:r>
            <a:r>
              <a:rPr lang="zh-TW" altLang="en-US" sz="2800" b="1" dirty="0">
                <a:solidFill>
                  <a:schemeClr val="tx1"/>
                </a:solidFill>
                <a:latin typeface="新細明體"/>
              </a:rPr>
              <a:t>理論有班杜拉（</a:t>
            </a:r>
            <a:r>
              <a:rPr lang="en-US" altLang="zh-TW" sz="2800" b="1" dirty="0" smtClean="0">
                <a:solidFill>
                  <a:schemeClr val="tx1"/>
                </a:solidFill>
                <a:latin typeface="新細明體"/>
              </a:rPr>
              <a:t>A.</a:t>
            </a:r>
            <a:r>
              <a:rPr lang="zh-TW" altLang="en-US" sz="2800" b="1" dirty="0" smtClean="0">
                <a:solidFill>
                  <a:schemeClr val="tx1"/>
                </a:solidFill>
                <a:latin typeface="新細明體"/>
              </a:rPr>
              <a:t> </a:t>
            </a:r>
            <a:r>
              <a:rPr lang="en-US" altLang="zh-TW" sz="2800" b="1" dirty="0" smtClean="0">
                <a:solidFill>
                  <a:schemeClr val="tx1"/>
                </a:solidFill>
                <a:latin typeface="新細明體"/>
              </a:rPr>
              <a:t>Bandura,</a:t>
            </a:r>
            <a:r>
              <a:rPr lang="zh-TW" altLang="en-US" sz="2800" b="1" dirty="0" smtClean="0">
                <a:solidFill>
                  <a:schemeClr val="tx1"/>
                </a:solidFill>
                <a:latin typeface="新細明體"/>
              </a:rPr>
              <a:t> </a:t>
            </a:r>
            <a:r>
              <a:rPr lang="en-US" altLang="zh-TW" sz="2800" b="1" dirty="0">
                <a:solidFill>
                  <a:schemeClr val="tx1"/>
                </a:solidFill>
                <a:latin typeface="新細明體"/>
              </a:rPr>
              <a:t>1925~</a:t>
            </a:r>
            <a:r>
              <a:rPr lang="zh-TW" altLang="en-US" sz="2800" b="1" dirty="0">
                <a:solidFill>
                  <a:schemeClr val="tx1"/>
                </a:solidFill>
                <a:latin typeface="新細明體"/>
              </a:rPr>
              <a:t>）的</a:t>
            </a:r>
            <a:r>
              <a:rPr lang="zh-TW" altLang="en-US" sz="2800" b="1" dirty="0">
                <a:solidFill>
                  <a:srgbClr val="FF0000"/>
                </a:solidFill>
                <a:latin typeface="新細明體"/>
              </a:rPr>
              <a:t>社曾學習論</a:t>
            </a:r>
            <a:r>
              <a:rPr lang="zh-TW" altLang="en-US" sz="2800" b="1" dirty="0">
                <a:solidFill>
                  <a:schemeClr val="tx1"/>
                </a:solidFill>
                <a:latin typeface="新細明體"/>
              </a:rPr>
              <a:t>（</a:t>
            </a:r>
            <a:r>
              <a:rPr lang="en-US" altLang="zh-TW" sz="2800" b="1" dirty="0">
                <a:solidFill>
                  <a:schemeClr val="tx1"/>
                </a:solidFill>
                <a:latin typeface="新細明體"/>
              </a:rPr>
              <a:t>social learning theory</a:t>
            </a:r>
            <a:r>
              <a:rPr lang="zh-TW" altLang="en-US" sz="2800" b="1" dirty="0">
                <a:solidFill>
                  <a:schemeClr val="tx1"/>
                </a:solidFill>
                <a:latin typeface="新細明體"/>
              </a:rPr>
              <a:t>），以及蓋聶</a:t>
            </a:r>
            <a:r>
              <a:rPr lang="zh-TW" altLang="en-US" sz="2800" b="1" dirty="0" smtClean="0">
                <a:solidFill>
                  <a:schemeClr val="tx1"/>
                </a:solidFill>
                <a:latin typeface="新細明體"/>
              </a:rPr>
              <a:t>（</a:t>
            </a:r>
            <a:r>
              <a:rPr lang="en-US" altLang="zh-TW" sz="2800" b="1" dirty="0" smtClean="0">
                <a:solidFill>
                  <a:schemeClr val="tx1"/>
                </a:solidFill>
                <a:latin typeface="新細明體"/>
              </a:rPr>
              <a:t>R</a:t>
            </a:r>
            <a:r>
              <a:rPr lang="en-US" altLang="zh-TW" sz="2800" b="1" dirty="0">
                <a:solidFill>
                  <a:schemeClr val="tx1"/>
                </a:solidFill>
                <a:latin typeface="新細明體"/>
              </a:rPr>
              <a:t>.</a:t>
            </a:r>
            <a:r>
              <a:rPr lang="zh-TW" altLang="en-US" sz="2800" b="1" dirty="0" smtClean="0">
                <a:solidFill>
                  <a:schemeClr val="tx1"/>
                </a:solidFill>
                <a:latin typeface="新細明體"/>
              </a:rPr>
              <a:t> </a:t>
            </a:r>
            <a:r>
              <a:rPr lang="en-US" altLang="zh-TW" sz="2800" b="1" dirty="0" err="1" smtClean="0">
                <a:solidFill>
                  <a:schemeClr val="tx1"/>
                </a:solidFill>
                <a:latin typeface="新細明體"/>
              </a:rPr>
              <a:t>M.Gagne</a:t>
            </a:r>
            <a:r>
              <a:rPr lang="en-US" altLang="zh-TW" sz="2800" b="1" dirty="0" smtClean="0">
                <a:solidFill>
                  <a:schemeClr val="tx1"/>
                </a:solidFill>
                <a:latin typeface="新細明體"/>
              </a:rPr>
              <a:t>,</a:t>
            </a:r>
            <a:r>
              <a:rPr lang="zh-TW" altLang="en-US" sz="2800" b="1" dirty="0" smtClean="0">
                <a:solidFill>
                  <a:schemeClr val="tx1"/>
                </a:solidFill>
                <a:latin typeface="新細明體"/>
              </a:rPr>
              <a:t> </a:t>
            </a:r>
            <a:r>
              <a:rPr lang="en-US" altLang="zh-TW" sz="2800" b="1" dirty="0">
                <a:solidFill>
                  <a:schemeClr val="tx1"/>
                </a:solidFill>
                <a:latin typeface="新細明體"/>
              </a:rPr>
              <a:t>1916~</a:t>
            </a:r>
            <a:r>
              <a:rPr lang="zh-TW" altLang="en-US" sz="2800" b="1" dirty="0">
                <a:solidFill>
                  <a:schemeClr val="tx1"/>
                </a:solidFill>
                <a:latin typeface="新細明體"/>
              </a:rPr>
              <a:t>）的</a:t>
            </a:r>
            <a:r>
              <a:rPr lang="zh-TW" altLang="en-US" sz="2800" b="1" dirty="0">
                <a:solidFill>
                  <a:srgbClr val="FF0000"/>
                </a:solidFill>
                <a:latin typeface="新細明體"/>
              </a:rPr>
              <a:t>學習條件論</a:t>
            </a:r>
            <a:r>
              <a:rPr lang="zh-TW" altLang="en-US" sz="2800" b="1" dirty="0">
                <a:solidFill>
                  <a:schemeClr val="tx1"/>
                </a:solidFill>
                <a:latin typeface="新細明體"/>
              </a:rPr>
              <a:t>（</a:t>
            </a:r>
            <a:r>
              <a:rPr lang="en-US" altLang="zh-TW" sz="2800" b="1" dirty="0">
                <a:solidFill>
                  <a:schemeClr val="tx1"/>
                </a:solidFill>
                <a:latin typeface="新細明體"/>
              </a:rPr>
              <a:t>learning conditions</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a:p>
            <a:pPr algn="l">
              <a:lnSpc>
                <a:spcPts val="2400"/>
              </a:lnSpc>
            </a:pPr>
            <a:r>
              <a:rPr lang="zh-TW" altLang="en-US" sz="2800" b="1" dirty="0">
                <a:solidFill>
                  <a:schemeClr val="tx1"/>
                </a:solidFill>
                <a:latin typeface="新細明體"/>
              </a:rPr>
              <a:t> </a:t>
            </a:r>
            <a:r>
              <a:rPr lang="zh-TW" altLang="en-US" sz="2800" b="1" dirty="0" smtClean="0">
                <a:solidFill>
                  <a:schemeClr val="tx1"/>
                </a:solidFill>
                <a:latin typeface="新細明體"/>
              </a:rPr>
              <a:t>                                                                        </a:t>
            </a:r>
            <a:r>
              <a:rPr lang="en-US" altLang="zh-TW" sz="2800" b="1" dirty="0" smtClean="0">
                <a:solidFill>
                  <a:schemeClr val="tx1"/>
                </a:solidFill>
                <a:latin typeface="新細明體"/>
              </a:rPr>
              <a:t>26</a:t>
            </a:r>
            <a:endParaRPr lang="zh-TW" altLang="en-US" sz="2800" b="1" dirty="0">
              <a:solidFill>
                <a:schemeClr val="tx1"/>
              </a:solidFill>
            </a:endParaRPr>
          </a:p>
        </p:txBody>
      </p:sp>
    </p:spTree>
    <p:extLst>
      <p:ext uri="{BB962C8B-B14F-4D97-AF65-F5344CB8AC3E}">
        <p14:creationId xmlns:p14="http://schemas.microsoft.com/office/powerpoint/2010/main" val="14310277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2400"/>
              </a:lnSpc>
            </a:pPr>
            <a:r>
              <a:rPr lang="zh-TW" altLang="en-US" sz="2800" b="1" dirty="0">
                <a:solidFill>
                  <a:srgbClr val="FF0000"/>
                </a:solidFill>
                <a:latin typeface="新細明體"/>
              </a:rPr>
              <a:t>一</a:t>
            </a:r>
            <a:r>
              <a:rPr lang="zh-TW" altLang="en-US" sz="2800" b="1" dirty="0" smtClean="0">
                <a:solidFill>
                  <a:srgbClr val="FF0000"/>
                </a:solidFill>
                <a:latin typeface="新細明體"/>
              </a:rPr>
              <a:t>、社會</a:t>
            </a:r>
            <a:r>
              <a:rPr lang="zh-TW" altLang="en-US" sz="2800" b="1" dirty="0">
                <a:solidFill>
                  <a:srgbClr val="FF0000"/>
                </a:solidFill>
                <a:latin typeface="新細明體"/>
              </a:rPr>
              <a:t>學習論</a:t>
            </a:r>
            <a:endParaRPr lang="en-US" altLang="zh-TW" sz="28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 </a:t>
            </a:r>
            <a:r>
              <a:rPr lang="zh-TW" altLang="en-US" sz="2800" b="1" dirty="0" smtClean="0">
                <a:solidFill>
                  <a:schemeClr val="tx1"/>
                </a:solidFill>
                <a:latin typeface="新細明體"/>
              </a:rPr>
              <a:t>社會</a:t>
            </a:r>
            <a:r>
              <a:rPr lang="zh-TW" altLang="en-US" sz="2800" b="1" dirty="0">
                <a:solidFill>
                  <a:schemeClr val="tx1"/>
                </a:solidFill>
                <a:latin typeface="新細明體"/>
              </a:rPr>
              <a:t>學習論強調在社會情境中個體的行為學習，乃是經由</a:t>
            </a:r>
            <a:r>
              <a:rPr lang="zh-TW" altLang="en-US" sz="2800" b="1" dirty="0">
                <a:solidFill>
                  <a:srgbClr val="FF0000"/>
                </a:solidFill>
                <a:latin typeface="新細明體"/>
              </a:rPr>
              <a:t>觀察</a:t>
            </a:r>
            <a:r>
              <a:rPr lang="zh-TW" altLang="en-US" sz="2800" b="1" dirty="0" smtClean="0">
                <a:solidFill>
                  <a:srgbClr val="FF0000"/>
                </a:solidFill>
                <a:latin typeface="新細明體"/>
              </a:rPr>
              <a:t>學習和</a:t>
            </a:r>
            <a:r>
              <a:rPr lang="zh-TW" altLang="en-US" sz="2800" b="1" dirty="0">
                <a:solidFill>
                  <a:srgbClr val="FF0000"/>
                </a:solidFill>
                <a:latin typeface="新細明體"/>
              </a:rPr>
              <a:t>模仿</a:t>
            </a:r>
            <a:r>
              <a:rPr lang="zh-TW" altLang="en-US" sz="2800" b="1" dirty="0">
                <a:solidFill>
                  <a:schemeClr val="tx1"/>
                </a:solidFill>
                <a:latin typeface="新細明體"/>
              </a:rPr>
              <a:t>（</a:t>
            </a:r>
            <a:r>
              <a:rPr lang="en-US" altLang="zh-TW" sz="2800" b="1" dirty="0">
                <a:solidFill>
                  <a:schemeClr val="tx1"/>
                </a:solidFill>
                <a:latin typeface="新細明體"/>
              </a:rPr>
              <a:t>modeling</a:t>
            </a:r>
            <a:r>
              <a:rPr lang="zh-TW" altLang="en-US" sz="2800" b="1" dirty="0">
                <a:solidFill>
                  <a:schemeClr val="tx1"/>
                </a:solidFill>
                <a:latin typeface="新細明體"/>
              </a:rPr>
              <a:t>）而產生</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zh-TW" altLang="en-US" sz="2800" b="1" dirty="0">
                <a:solidFill>
                  <a:srgbClr val="FF0000"/>
                </a:solidFill>
                <a:latin typeface="新細明體"/>
              </a:rPr>
              <a:t>＊</a:t>
            </a:r>
            <a:r>
              <a:rPr lang="zh-TW" altLang="en-US" sz="2800" b="1" dirty="0" smtClean="0">
                <a:solidFill>
                  <a:schemeClr val="tx1"/>
                </a:solidFill>
                <a:latin typeface="新細明體"/>
              </a:rPr>
              <a:t> 亦即</a:t>
            </a:r>
            <a:r>
              <a:rPr lang="zh-TW" altLang="en-US" sz="2800" b="1" dirty="0">
                <a:solidFill>
                  <a:schemeClr val="tx1"/>
                </a:solidFill>
                <a:latin typeface="新細明體"/>
              </a:rPr>
              <a:t>個體可以藉旁觀者的身份，觀察別人的行為表現，即可獲得毋需經過練習的替代性學習（</a:t>
            </a:r>
            <a:r>
              <a:rPr lang="en-US" altLang="zh-TW" sz="2800" b="1" dirty="0">
                <a:solidFill>
                  <a:schemeClr val="tx1"/>
                </a:solidFill>
                <a:latin typeface="新細明體"/>
              </a:rPr>
              <a:t>vicarious learning </a:t>
            </a:r>
            <a:r>
              <a:rPr lang="zh-TW" altLang="en-US" sz="2800" b="1" dirty="0">
                <a:solidFill>
                  <a:schemeClr val="tx1"/>
                </a:solidFill>
                <a:latin typeface="新細明體"/>
              </a:rPr>
              <a:t>），也可以進而對社會情境中某楷模人物或團體行為產生模仿學習</a:t>
            </a:r>
            <a:r>
              <a:rPr lang="zh-TW" altLang="en-US" sz="2800" b="1" dirty="0" smtClean="0">
                <a:solidFill>
                  <a:schemeClr val="tx1"/>
                </a:solidFill>
                <a:latin typeface="新細明體"/>
              </a:rPr>
              <a:t>。</a:t>
            </a:r>
            <a:r>
              <a:rPr lang="en-US" altLang="zh-TW" sz="2800" b="1" dirty="0" smtClean="0">
                <a:solidFill>
                  <a:schemeClr val="tx1"/>
                </a:solidFill>
                <a:latin typeface="新細明體"/>
              </a:rPr>
              <a:t>                                         </a:t>
            </a:r>
          </a:p>
          <a:p>
            <a:pPr algn="l">
              <a:lnSpc>
                <a:spcPts val="2400"/>
              </a:lnSpc>
            </a:pPr>
            <a:r>
              <a:rPr lang="en-US" altLang="zh-TW" sz="2800" b="1" dirty="0">
                <a:solidFill>
                  <a:schemeClr val="tx1"/>
                </a:solidFill>
                <a:latin typeface="新細明體"/>
              </a:rPr>
              <a:t> </a:t>
            </a:r>
            <a:r>
              <a:rPr lang="en-US" altLang="zh-TW" sz="2800" b="1" dirty="0" smtClean="0">
                <a:solidFill>
                  <a:schemeClr val="tx1"/>
                </a:solidFill>
                <a:latin typeface="新細明體"/>
              </a:rPr>
              <a:t>                                                                                 27</a:t>
            </a:r>
            <a:endParaRPr lang="zh-TW" altLang="en-US" sz="2800" b="1" dirty="0">
              <a:solidFill>
                <a:schemeClr val="tx1"/>
              </a:solidFill>
            </a:endParaRPr>
          </a:p>
        </p:txBody>
      </p:sp>
    </p:spTree>
    <p:extLst>
      <p:ext uri="{BB962C8B-B14F-4D97-AF65-F5344CB8AC3E}">
        <p14:creationId xmlns:p14="http://schemas.microsoft.com/office/powerpoint/2010/main" val="66032528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a:bodyPr>
          <a:lstStyle/>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觀察</a:t>
            </a:r>
            <a:r>
              <a:rPr lang="zh-TW" altLang="en-US" sz="2800" b="1" dirty="0">
                <a:solidFill>
                  <a:schemeClr val="tx1"/>
                </a:solidFill>
                <a:latin typeface="新細明體"/>
              </a:rPr>
              <a:t>學習中的模仿絕非機械式反應，會受到學習者的</a:t>
            </a:r>
            <a:r>
              <a:rPr lang="zh-TW" altLang="en-US" sz="2800" b="1" dirty="0">
                <a:solidFill>
                  <a:srgbClr val="FF0000"/>
                </a:solidFill>
                <a:latin typeface="新細明體"/>
              </a:rPr>
              <a:t>心理需求、認知能力</a:t>
            </a:r>
            <a:r>
              <a:rPr lang="zh-TW" altLang="en-US" sz="2800" b="1" dirty="0">
                <a:solidFill>
                  <a:schemeClr val="tx1"/>
                </a:solidFill>
                <a:latin typeface="新細明體"/>
              </a:rPr>
              <a:t>等內在心理歷程的仲介</a:t>
            </a:r>
            <a:r>
              <a:rPr lang="zh-TW" altLang="en-US" sz="2800" b="1" dirty="0" smtClean="0">
                <a:solidFill>
                  <a:schemeClr val="tx1"/>
                </a:solidFill>
                <a:latin typeface="新細明體"/>
              </a:rPr>
              <a:t>作用，</a:t>
            </a:r>
            <a:r>
              <a:rPr lang="zh-TW" altLang="en-US" sz="2800" b="1" dirty="0">
                <a:solidFill>
                  <a:schemeClr val="tx1"/>
                </a:solidFill>
                <a:latin typeface="新細明體"/>
              </a:rPr>
              <a:t>而產生出四種不同模仿方式</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直接模仿 、</a:t>
            </a:r>
            <a:r>
              <a:rPr lang="zh-TW" altLang="en-US" sz="2800" b="1" dirty="0">
                <a:solidFill>
                  <a:srgbClr val="FF0000"/>
                </a:solidFill>
                <a:latin typeface="新細明體"/>
              </a:rPr>
              <a:t>綜合</a:t>
            </a:r>
            <a:r>
              <a:rPr lang="zh-TW" altLang="en-US" sz="2800" b="1" dirty="0" smtClean="0">
                <a:solidFill>
                  <a:srgbClr val="FF0000"/>
                </a:solidFill>
                <a:latin typeface="新細明體"/>
              </a:rPr>
              <a:t>模仿、</a:t>
            </a:r>
            <a:r>
              <a:rPr lang="zh-TW" altLang="en-US" sz="2800" b="1" dirty="0">
                <a:solidFill>
                  <a:srgbClr val="FF0000"/>
                </a:solidFill>
                <a:latin typeface="新細明體"/>
              </a:rPr>
              <a:t>象徵</a:t>
            </a:r>
            <a:r>
              <a:rPr lang="zh-TW" altLang="en-US" sz="2800" b="1" dirty="0" smtClean="0">
                <a:solidFill>
                  <a:srgbClr val="FF0000"/>
                </a:solidFill>
                <a:latin typeface="新細明體"/>
              </a:rPr>
              <a:t>模仿</a:t>
            </a:r>
            <a:r>
              <a:rPr lang="zh-TW" altLang="en-US" sz="2800" b="1" dirty="0">
                <a:solidFill>
                  <a:srgbClr val="FF0000"/>
                </a:solidFill>
                <a:latin typeface="新細明體"/>
              </a:rPr>
              <a:t>、</a:t>
            </a:r>
            <a:r>
              <a:rPr lang="zh-TW" altLang="en-US" sz="2800" b="1" dirty="0" smtClean="0">
                <a:solidFill>
                  <a:srgbClr val="FF0000"/>
                </a:solidFill>
                <a:latin typeface="新細明體"/>
              </a:rPr>
              <a:t>抽象模仿</a:t>
            </a:r>
            <a:r>
              <a:rPr lang="zh-TW" altLang="en-US" sz="2800" b="1" dirty="0" smtClean="0">
                <a:solidFill>
                  <a:schemeClr val="tx1"/>
                </a:solidFill>
                <a:latin typeface="新細明體"/>
              </a:rPr>
              <a:t>。 所以即使</a:t>
            </a:r>
            <a:r>
              <a:rPr lang="zh-TW" altLang="en-US" sz="2800" b="1" dirty="0">
                <a:solidFill>
                  <a:schemeClr val="tx1"/>
                </a:solidFill>
                <a:latin typeface="新細明體"/>
              </a:rPr>
              <a:t>在同樣的社會情境下，不同學習者未必經觀察學到同樣的社會行為</a:t>
            </a:r>
            <a:r>
              <a:rPr lang="zh-TW" altLang="en-US" sz="2800" b="1" dirty="0" smtClean="0">
                <a:solidFill>
                  <a:schemeClr val="tx1"/>
                </a:solidFill>
                <a:latin typeface="新細明體"/>
              </a:rPr>
              <a:t>。                          </a:t>
            </a:r>
            <a:endParaRPr lang="en-US" altLang="zh-TW" sz="2800" b="1" dirty="0" smtClean="0">
              <a:solidFill>
                <a:schemeClr val="tx1"/>
              </a:solidFill>
              <a:latin typeface="新細明體"/>
            </a:endParaRPr>
          </a:p>
          <a:p>
            <a:pPr algn="l">
              <a:lnSpc>
                <a:spcPts val="3000"/>
              </a:lnSpc>
            </a:pPr>
            <a:r>
              <a:rPr lang="en-US" altLang="zh-TW" sz="2800" b="1" dirty="0">
                <a:solidFill>
                  <a:schemeClr val="tx1"/>
                </a:solidFill>
                <a:latin typeface="新細明體"/>
              </a:rPr>
              <a:t> </a:t>
            </a:r>
            <a:endParaRPr lang="en-US" altLang="zh-TW" sz="2800" b="1" dirty="0" smtClean="0">
              <a:solidFill>
                <a:schemeClr val="tx1"/>
              </a:solidFill>
              <a:latin typeface="新細明體"/>
            </a:endParaRPr>
          </a:p>
          <a:p>
            <a:pPr algn="l">
              <a:lnSpc>
                <a:spcPts val="3000"/>
              </a:lnSpc>
            </a:pPr>
            <a:r>
              <a:rPr lang="en-US" altLang="zh-TW" sz="2800" b="1" dirty="0">
                <a:solidFill>
                  <a:schemeClr val="tx1"/>
                </a:solidFill>
                <a:latin typeface="新細明體"/>
              </a:rPr>
              <a:t> </a:t>
            </a:r>
            <a:r>
              <a:rPr lang="en-US" altLang="zh-TW" sz="2800" b="1" dirty="0" smtClean="0">
                <a:solidFill>
                  <a:schemeClr val="tx1"/>
                </a:solidFill>
                <a:latin typeface="新細明體"/>
              </a:rPr>
              <a:t>                                                                          28</a:t>
            </a:r>
            <a:endParaRPr lang="zh-TW" altLang="en-US" sz="2800" b="1" dirty="0">
              <a:solidFill>
                <a:schemeClr val="tx1"/>
              </a:solidFill>
            </a:endParaRPr>
          </a:p>
        </p:txBody>
      </p:sp>
    </p:spTree>
    <p:extLst>
      <p:ext uri="{BB962C8B-B14F-4D97-AF65-F5344CB8AC3E}">
        <p14:creationId xmlns:p14="http://schemas.microsoft.com/office/powerpoint/2010/main" val="3554788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 在</a:t>
            </a:r>
            <a:r>
              <a:rPr lang="zh-TW" altLang="en-US" sz="2800" b="1" dirty="0">
                <a:solidFill>
                  <a:schemeClr val="tx1"/>
                </a:solidFill>
                <a:latin typeface="新細明體"/>
              </a:rPr>
              <a:t>社會學習論中，個體認知歷程是個體行為改變的重要因素，根據班杜拉的主張，從觀察學習到行為表現的歷程有四個階段，即</a:t>
            </a:r>
            <a:r>
              <a:rPr lang="zh-TW" altLang="en-US" sz="2800" b="1" dirty="0">
                <a:solidFill>
                  <a:srgbClr val="FF0000"/>
                </a:solidFill>
                <a:latin typeface="新細明體"/>
              </a:rPr>
              <a:t>注意（</a:t>
            </a:r>
            <a:r>
              <a:rPr lang="en-US" altLang="zh-TW" sz="2800" b="1" dirty="0">
                <a:solidFill>
                  <a:srgbClr val="FF0000"/>
                </a:solidFill>
                <a:latin typeface="新細明體"/>
              </a:rPr>
              <a:t>attention</a:t>
            </a:r>
            <a:r>
              <a:rPr lang="zh-TW" altLang="en-US" sz="2800" b="1" dirty="0">
                <a:solidFill>
                  <a:srgbClr val="FF0000"/>
                </a:solidFill>
                <a:latin typeface="新細明體"/>
              </a:rPr>
              <a:t>） 、保留（</a:t>
            </a:r>
            <a:r>
              <a:rPr lang="en-US" altLang="zh-TW" sz="2800" b="1" dirty="0">
                <a:solidFill>
                  <a:srgbClr val="FF0000"/>
                </a:solidFill>
                <a:latin typeface="新細明體"/>
              </a:rPr>
              <a:t>retention</a:t>
            </a:r>
            <a:r>
              <a:rPr lang="zh-TW" altLang="en-US" sz="2800" b="1" dirty="0">
                <a:solidFill>
                  <a:srgbClr val="FF0000"/>
                </a:solidFill>
                <a:latin typeface="新細明體"/>
              </a:rPr>
              <a:t>） 、動作</a:t>
            </a:r>
            <a:r>
              <a:rPr lang="zh-TW" altLang="en-US" sz="2800" b="1" dirty="0" smtClean="0">
                <a:solidFill>
                  <a:srgbClr val="FF0000"/>
                </a:solidFill>
                <a:latin typeface="新細明體"/>
              </a:rPr>
              <a:t>再生（</a:t>
            </a:r>
            <a:r>
              <a:rPr lang="en-US" altLang="zh-TW" sz="2800" b="1" dirty="0">
                <a:solidFill>
                  <a:srgbClr val="FF0000"/>
                </a:solidFill>
                <a:latin typeface="新細明體"/>
              </a:rPr>
              <a:t>repro- </a:t>
            </a:r>
            <a:r>
              <a:rPr lang="en-US" altLang="zh-TW" sz="2800" b="1" dirty="0" err="1">
                <a:solidFill>
                  <a:srgbClr val="FF0000"/>
                </a:solidFill>
                <a:latin typeface="新細明體"/>
              </a:rPr>
              <a:t>duction</a:t>
            </a:r>
            <a:r>
              <a:rPr lang="zh-TW" altLang="en-US" sz="2800" b="1" dirty="0">
                <a:solidFill>
                  <a:srgbClr val="FF0000"/>
                </a:solidFill>
                <a:latin typeface="新細明體"/>
              </a:rPr>
              <a:t>）和動機（</a:t>
            </a:r>
            <a:r>
              <a:rPr lang="en-US" altLang="zh-TW" sz="2800" b="1" dirty="0">
                <a:solidFill>
                  <a:srgbClr val="FF0000"/>
                </a:solidFill>
                <a:latin typeface="新細明體"/>
              </a:rPr>
              <a:t>motivation</a:t>
            </a:r>
            <a:r>
              <a:rPr lang="zh-TW" altLang="en-US" sz="2800" b="1" dirty="0">
                <a:solidFill>
                  <a:srgbClr val="FF0000"/>
                </a:solidFill>
                <a:latin typeface="新細明體"/>
              </a:rPr>
              <a:t>）</a:t>
            </a:r>
            <a:r>
              <a:rPr lang="zh-TW" altLang="en-US" sz="2800" b="1" dirty="0">
                <a:solidFill>
                  <a:schemeClr val="tx1"/>
                </a:solidFill>
                <a:latin typeface="新細明體"/>
              </a:rPr>
              <a:t>階段</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rgbClr val="FF0000"/>
                </a:solidFill>
                <a:latin typeface="新細明體"/>
              </a:rPr>
              <a:t>注意</a:t>
            </a:r>
            <a:r>
              <a:rPr lang="zh-TW" altLang="en-US" sz="2800" b="1" dirty="0">
                <a:solidFill>
                  <a:srgbClr val="FF0000"/>
                </a:solidFill>
                <a:latin typeface="新細明體"/>
              </a:rPr>
              <a:t>和保留</a:t>
            </a:r>
            <a:r>
              <a:rPr lang="zh-TW" altLang="en-US" sz="2800" b="1" dirty="0">
                <a:solidFill>
                  <a:schemeClr val="tx1"/>
                </a:solidFill>
                <a:latin typeface="新細明體"/>
              </a:rPr>
              <a:t>負責個體觀察到之楷模行為的學習</a:t>
            </a:r>
            <a:r>
              <a:rPr lang="zh-TW" altLang="en-US" sz="2800" b="1" dirty="0" smtClean="0">
                <a:solidFill>
                  <a:schemeClr val="tx1"/>
                </a:solidFill>
                <a:latin typeface="新細明體"/>
              </a:rPr>
              <a:t>，</a:t>
            </a:r>
            <a:r>
              <a:rPr lang="zh-TW" altLang="en-US" sz="2800" b="1" dirty="0">
                <a:solidFill>
                  <a:srgbClr val="FF0000"/>
                </a:solidFill>
                <a:latin typeface="新細明體"/>
              </a:rPr>
              <a:t> ＊</a:t>
            </a:r>
            <a:r>
              <a:rPr lang="zh-TW" altLang="en-US" sz="2800" b="1" dirty="0" smtClean="0">
                <a:solidFill>
                  <a:srgbClr val="FF0000"/>
                </a:solidFill>
                <a:latin typeface="新細明體"/>
              </a:rPr>
              <a:t>動機</a:t>
            </a:r>
            <a:r>
              <a:rPr lang="zh-TW" altLang="en-US" sz="2800" b="1" dirty="0">
                <a:solidFill>
                  <a:srgbClr val="FF0000"/>
                </a:solidFill>
                <a:latin typeface="新細明體"/>
              </a:rPr>
              <a:t>和動作再生</a:t>
            </a:r>
            <a:r>
              <a:rPr lang="zh-TW" altLang="en-US" sz="2800" b="1" dirty="0">
                <a:solidFill>
                  <a:schemeClr val="tx1"/>
                </a:solidFill>
                <a:latin typeface="新細明體"/>
              </a:rPr>
              <a:t>則負責模仿習得之行為的表現</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a:solidFill>
                  <a:schemeClr val="tx1"/>
                </a:solidFill>
                <a:latin typeface="新細明體"/>
              </a:rPr>
              <a:t> </a:t>
            </a:r>
            <a:r>
              <a:rPr lang="en-US" altLang="zh-TW" sz="2800" b="1" dirty="0" smtClean="0">
                <a:solidFill>
                  <a:schemeClr val="tx1"/>
                </a:solidFill>
                <a:latin typeface="新細明體"/>
              </a:rPr>
              <a:t>                                                                          29</a:t>
            </a:r>
            <a:endParaRPr lang="zh-TW" altLang="en-US" sz="2800" b="1" dirty="0">
              <a:solidFill>
                <a:schemeClr val="tx1"/>
              </a:solidFill>
            </a:endParaRPr>
          </a:p>
        </p:txBody>
      </p:sp>
    </p:spTree>
    <p:extLst>
      <p:ext uri="{BB962C8B-B14F-4D97-AF65-F5344CB8AC3E}">
        <p14:creationId xmlns:p14="http://schemas.microsoft.com/office/powerpoint/2010/main" val="67823205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85000" lnSpcReduction="10000"/>
          </a:bodyPr>
          <a:lstStyle/>
          <a:p>
            <a:pPr algn="l">
              <a:lnSpc>
                <a:spcPts val="3000"/>
              </a:lnSpc>
            </a:pPr>
            <a:r>
              <a:rPr lang="zh-TW" altLang="en-US" sz="2800" b="1" dirty="0" smtClean="0">
                <a:solidFill>
                  <a:srgbClr val="FF0000"/>
                </a:solidFill>
                <a:latin typeface="新細明體"/>
              </a:rPr>
              <a:t>教學</a:t>
            </a:r>
            <a:r>
              <a:rPr lang="zh-TW" altLang="en-US" sz="2800" b="1" dirty="0">
                <a:solidFill>
                  <a:srgbClr val="FF0000"/>
                </a:solidFill>
                <a:latin typeface="新細明體"/>
              </a:rPr>
              <a:t>上的</a:t>
            </a:r>
            <a:r>
              <a:rPr lang="zh-TW" altLang="en-US" sz="2800" b="1" dirty="0" smtClean="0">
                <a:solidFill>
                  <a:srgbClr val="FF0000"/>
                </a:solidFill>
                <a:latin typeface="新細明體"/>
              </a:rPr>
              <a:t>應用</a:t>
            </a:r>
            <a:endParaRPr lang="en-US" altLang="zh-TW" sz="28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a:solidFill>
                  <a:schemeClr val="tx1"/>
                </a:solidFill>
                <a:latin typeface="新細明體"/>
              </a:rPr>
              <a:t>社會學習論認為主要學習要素包括：行為的楷模、楷模得到的增強以及學習者對楷模行為的認知處理歷程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建議教學</a:t>
            </a:r>
            <a:r>
              <a:rPr lang="zh-TW" altLang="en-US" sz="2800" b="1" dirty="0">
                <a:solidFill>
                  <a:schemeClr val="tx1"/>
                </a:solidFill>
                <a:latin typeface="新細明體"/>
              </a:rPr>
              <a:t>時，應</a:t>
            </a:r>
            <a:r>
              <a:rPr lang="zh-TW" altLang="en-US" sz="2800" b="1" dirty="0" smtClean="0">
                <a:solidFill>
                  <a:schemeClr val="tx1"/>
                </a:solidFill>
                <a:latin typeface="新細明體"/>
              </a:rPr>
              <a:t>從：</a:t>
            </a:r>
            <a:r>
              <a:rPr lang="zh-TW" altLang="en-US" sz="2800" b="1" dirty="0">
                <a:solidFill>
                  <a:schemeClr val="tx1"/>
                </a:solidFill>
                <a:latin typeface="新細明體"/>
              </a:rPr>
              <a:t>（</a:t>
            </a:r>
            <a:r>
              <a:rPr lang="en-US" altLang="zh-TW" sz="2800" b="1" dirty="0" smtClean="0">
                <a:solidFill>
                  <a:schemeClr val="tx1"/>
                </a:solidFill>
                <a:latin typeface="新細明體"/>
              </a:rPr>
              <a:t>l</a:t>
            </a:r>
            <a:r>
              <a:rPr lang="zh-TW" altLang="en-US" sz="2800" b="1" dirty="0" smtClean="0">
                <a:solidFill>
                  <a:schemeClr val="tx1"/>
                </a:solidFill>
                <a:latin typeface="新細明體"/>
              </a:rPr>
              <a:t>）</a:t>
            </a:r>
            <a:r>
              <a:rPr lang="zh-TW" altLang="en-US" sz="2800" b="1" dirty="0">
                <a:solidFill>
                  <a:schemeClr val="tx1"/>
                </a:solidFill>
                <a:latin typeface="新細明體"/>
              </a:rPr>
              <a:t>確</a:t>
            </a:r>
            <a:r>
              <a:rPr lang="zh-TW" altLang="en-US" sz="2800" b="1" dirty="0" smtClean="0">
                <a:solidFill>
                  <a:schemeClr val="tx1"/>
                </a:solidFill>
                <a:latin typeface="新細明體"/>
              </a:rPr>
              <a:t>認出</a:t>
            </a:r>
            <a:r>
              <a:rPr lang="zh-TW" altLang="en-US" sz="2800" b="1" dirty="0">
                <a:solidFill>
                  <a:schemeClr val="tx1"/>
                </a:solidFill>
                <a:latin typeface="新細明體"/>
              </a:rPr>
              <a:t>適當的學習楷模和示範</a:t>
            </a:r>
            <a:r>
              <a:rPr lang="zh-TW" altLang="en-US" sz="2800" b="1" dirty="0" smtClean="0">
                <a:solidFill>
                  <a:schemeClr val="tx1"/>
                </a:solidFill>
                <a:latin typeface="新細明體"/>
              </a:rPr>
              <a:t>者；（</a:t>
            </a:r>
            <a:r>
              <a:rPr lang="en-US" altLang="zh-TW" sz="2800" b="1" dirty="0" smtClean="0">
                <a:solidFill>
                  <a:schemeClr val="tx1"/>
                </a:solidFill>
                <a:latin typeface="新細明體"/>
              </a:rPr>
              <a:t>2</a:t>
            </a:r>
            <a:r>
              <a:rPr lang="zh-TW" altLang="en-US" sz="2800" b="1" dirty="0" smtClean="0">
                <a:solidFill>
                  <a:schemeClr val="tx1"/>
                </a:solidFill>
                <a:latin typeface="新細明體"/>
              </a:rPr>
              <a:t>）建立</a:t>
            </a:r>
            <a:r>
              <a:rPr lang="zh-TW" altLang="en-US" sz="2800" b="1" dirty="0">
                <a:solidFill>
                  <a:schemeClr val="tx1"/>
                </a:solidFill>
                <a:latin typeface="新細明體"/>
              </a:rPr>
              <a:t>行為的功能性價值</a:t>
            </a:r>
            <a:r>
              <a:rPr lang="zh-TW" altLang="en-US" sz="2800" b="1" dirty="0" smtClean="0">
                <a:solidFill>
                  <a:schemeClr val="tx1"/>
                </a:solidFill>
                <a:latin typeface="新細明體"/>
              </a:rPr>
              <a:t>；（</a:t>
            </a:r>
            <a:r>
              <a:rPr lang="en-US" altLang="zh-TW" sz="2800" b="1" dirty="0">
                <a:solidFill>
                  <a:schemeClr val="tx1"/>
                </a:solidFill>
                <a:latin typeface="新細明體"/>
              </a:rPr>
              <a:t>3</a:t>
            </a:r>
            <a:r>
              <a:rPr lang="zh-TW" altLang="en-US" sz="2800" b="1" dirty="0">
                <a:solidFill>
                  <a:schemeClr val="tx1"/>
                </a:solidFill>
                <a:latin typeface="新細明體"/>
              </a:rPr>
              <a:t>）引導學習者的認知</a:t>
            </a:r>
            <a:r>
              <a:rPr lang="zh-TW" altLang="en-US" sz="2800" b="1" dirty="0" smtClean="0">
                <a:solidFill>
                  <a:schemeClr val="tx1"/>
                </a:solidFill>
                <a:latin typeface="新細明體"/>
              </a:rPr>
              <a:t>歷程</a:t>
            </a:r>
            <a:r>
              <a:rPr lang="zh-TW" altLang="en-US" sz="2800" b="1" dirty="0" smtClean="0">
                <a:solidFill>
                  <a:schemeClr val="tx1"/>
                </a:solidFill>
                <a:latin typeface="新細明體"/>
                <a:ea typeface="新細明體"/>
              </a:rPr>
              <a:t>，等</a:t>
            </a:r>
            <a:r>
              <a:rPr lang="zh-TW" altLang="en-US" sz="2800" b="1" dirty="0" smtClean="0">
                <a:solidFill>
                  <a:schemeClr val="tx1"/>
                </a:solidFill>
                <a:latin typeface="新細明體"/>
              </a:rPr>
              <a:t>三</a:t>
            </a:r>
            <a:r>
              <a:rPr lang="zh-TW" altLang="en-US" sz="2800" b="1" dirty="0">
                <a:solidFill>
                  <a:schemeClr val="tx1"/>
                </a:solidFill>
                <a:latin typeface="新細明體"/>
              </a:rPr>
              <a:t>方面來促進學生</a:t>
            </a:r>
            <a:r>
              <a:rPr lang="zh-TW" altLang="en-US" sz="2800" b="1" dirty="0" smtClean="0">
                <a:solidFill>
                  <a:schemeClr val="tx1"/>
                </a:solidFill>
                <a:latin typeface="新細明體"/>
              </a:rPr>
              <a:t>學習。</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主張個體</a:t>
            </a:r>
            <a:r>
              <a:rPr lang="zh-TW" altLang="en-US" sz="2800" b="1" dirty="0">
                <a:solidFill>
                  <a:schemeClr val="tx1"/>
                </a:solidFill>
                <a:latin typeface="新細明體"/>
              </a:rPr>
              <a:t>在社會情境中因受別人影響而學到新的行為；而新的行為的獲得，則是經由</a:t>
            </a:r>
            <a:r>
              <a:rPr lang="zh-TW" altLang="en-US" sz="2800" b="1" dirty="0" smtClean="0">
                <a:solidFill>
                  <a:schemeClr val="tx1"/>
                </a:solidFill>
                <a:latin typeface="新細明體"/>
              </a:rPr>
              <a:t>觀察模仿的歷程  </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     </a:t>
            </a:r>
            <a:r>
              <a:rPr lang="en-US" altLang="zh-TW" sz="2800" b="1" dirty="0" smtClean="0">
                <a:solidFill>
                  <a:schemeClr val="tx1"/>
                </a:solidFill>
                <a:latin typeface="新細明體"/>
              </a:rPr>
              <a:t>30</a:t>
            </a:r>
            <a:endParaRPr lang="zh-TW" altLang="en-US" sz="2800" b="1" dirty="0">
              <a:solidFill>
                <a:schemeClr val="tx1"/>
              </a:solidFill>
            </a:endParaRPr>
          </a:p>
        </p:txBody>
      </p:sp>
    </p:spTree>
    <p:extLst>
      <p:ext uri="{BB962C8B-B14F-4D97-AF65-F5344CB8AC3E}">
        <p14:creationId xmlns:p14="http://schemas.microsoft.com/office/powerpoint/2010/main" val="23500089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此</a:t>
            </a:r>
            <a:r>
              <a:rPr lang="zh-TW" altLang="en-US" sz="2800" b="1" dirty="0">
                <a:solidFill>
                  <a:schemeClr val="tx1"/>
                </a:solidFill>
                <a:latin typeface="新細明體"/>
              </a:rPr>
              <a:t>理論</a:t>
            </a:r>
            <a:r>
              <a:rPr lang="zh-TW" altLang="en-US" sz="2800" b="1" dirty="0" smtClean="0">
                <a:solidFill>
                  <a:schemeClr val="tx1"/>
                </a:solidFill>
                <a:latin typeface="新細明體"/>
              </a:rPr>
              <a:t>主張</a:t>
            </a:r>
            <a:r>
              <a:rPr lang="zh-TW" altLang="en-US" sz="2800" b="1" dirty="0">
                <a:solidFill>
                  <a:schemeClr val="tx1"/>
                </a:solidFill>
                <a:latin typeface="新細明體"/>
              </a:rPr>
              <a:t>極符合</a:t>
            </a:r>
            <a:r>
              <a:rPr lang="zh-TW" altLang="en-US" sz="2800" b="1" dirty="0">
                <a:solidFill>
                  <a:srgbClr val="FF0000"/>
                </a:solidFill>
                <a:latin typeface="新細明體"/>
              </a:rPr>
              <a:t>「身教重於言教」的原則</a:t>
            </a:r>
            <a:r>
              <a:rPr lang="zh-TW" altLang="en-US" sz="2800" b="1" dirty="0">
                <a:solidFill>
                  <a:schemeClr val="tx1"/>
                </a:solidFill>
                <a:latin typeface="新細明體"/>
              </a:rPr>
              <a:t>，</a:t>
            </a:r>
            <a:r>
              <a:rPr lang="zh-TW" altLang="en-US" sz="2800" b="1" dirty="0" smtClean="0">
                <a:solidFill>
                  <a:schemeClr val="tx1"/>
                </a:solidFill>
                <a:latin typeface="新細明體"/>
              </a:rPr>
              <a:t>故在</a:t>
            </a:r>
            <a:r>
              <a:rPr lang="zh-TW" altLang="en-US" sz="2800" b="1" dirty="0">
                <a:solidFill>
                  <a:schemeClr val="tx1"/>
                </a:solidFill>
                <a:latin typeface="新細明體"/>
              </a:rPr>
              <a:t>教育上被用來解釋學生行為自律（</a:t>
            </a:r>
            <a:r>
              <a:rPr lang="en-US" altLang="zh-TW" sz="2800" b="1" dirty="0">
                <a:solidFill>
                  <a:schemeClr val="tx1"/>
                </a:solidFill>
                <a:latin typeface="新細明體"/>
              </a:rPr>
              <a:t>self-regulation</a:t>
            </a:r>
            <a:r>
              <a:rPr lang="zh-TW" altLang="en-US" sz="2800" b="1" dirty="0">
                <a:solidFill>
                  <a:schemeClr val="tx1"/>
                </a:solidFill>
                <a:latin typeface="新細明體"/>
              </a:rPr>
              <a:t>）的問題，</a:t>
            </a:r>
            <a:r>
              <a:rPr lang="zh-TW" altLang="en-US" sz="2800" b="1" dirty="0" smtClean="0">
                <a:solidFill>
                  <a:schemeClr val="tx1"/>
                </a:solidFill>
                <a:latin typeface="新細明體"/>
              </a:rPr>
              <a:t>並進一步</a:t>
            </a:r>
            <a:r>
              <a:rPr lang="zh-TW" altLang="en-US" sz="2800" b="1" dirty="0">
                <a:solidFill>
                  <a:schemeClr val="tx1"/>
                </a:solidFill>
                <a:latin typeface="新細明體"/>
              </a:rPr>
              <a:t>擴大應用其觀察學習原理，採行</a:t>
            </a:r>
            <a:r>
              <a:rPr lang="zh-TW" altLang="en-US" sz="2800" b="1" dirty="0">
                <a:solidFill>
                  <a:srgbClr val="FF0000"/>
                </a:solidFill>
                <a:latin typeface="新細明體"/>
              </a:rPr>
              <a:t>自我觀察（</a:t>
            </a:r>
            <a:r>
              <a:rPr lang="en-US" altLang="zh-TW" sz="2800" b="1" dirty="0">
                <a:solidFill>
                  <a:srgbClr val="FF0000"/>
                </a:solidFill>
                <a:latin typeface="新細明體"/>
              </a:rPr>
              <a:t>self-observation</a:t>
            </a:r>
            <a:r>
              <a:rPr lang="zh-TW" altLang="en-US" sz="2800" b="1" dirty="0">
                <a:solidFill>
                  <a:srgbClr val="FF0000"/>
                </a:solidFill>
                <a:latin typeface="新細明體"/>
              </a:rPr>
              <a:t>） 、自我評價（</a:t>
            </a:r>
            <a:r>
              <a:rPr lang="en-US" altLang="zh-TW" sz="2800" b="1" dirty="0">
                <a:solidFill>
                  <a:srgbClr val="FF0000"/>
                </a:solidFill>
                <a:latin typeface="新細明體"/>
              </a:rPr>
              <a:t>self- evaluation</a:t>
            </a:r>
            <a:r>
              <a:rPr lang="zh-TW" altLang="en-US" sz="2800" b="1" dirty="0">
                <a:solidFill>
                  <a:srgbClr val="FF0000"/>
                </a:solidFill>
                <a:latin typeface="新細明體"/>
              </a:rPr>
              <a:t>） 、自我強化（</a:t>
            </a:r>
            <a:r>
              <a:rPr lang="en-US" altLang="zh-TW" sz="2800" b="1" dirty="0">
                <a:solidFill>
                  <a:srgbClr val="FF0000"/>
                </a:solidFill>
                <a:latin typeface="新細明體"/>
              </a:rPr>
              <a:t>self-reinforcement</a:t>
            </a:r>
            <a:r>
              <a:rPr lang="zh-TW" altLang="en-US" sz="2800" b="1" dirty="0">
                <a:solidFill>
                  <a:srgbClr val="FF0000"/>
                </a:solidFill>
                <a:latin typeface="新細明體"/>
              </a:rPr>
              <a:t>）</a:t>
            </a:r>
            <a:r>
              <a:rPr lang="zh-TW" altLang="en-US" sz="2800" b="1" dirty="0" smtClean="0">
                <a:solidFill>
                  <a:schemeClr val="tx1"/>
                </a:solidFill>
                <a:latin typeface="新細明體"/>
              </a:rPr>
              <a:t>三步驟</a:t>
            </a:r>
            <a:r>
              <a:rPr lang="zh-TW" altLang="en-US" sz="2800" b="1" dirty="0">
                <a:solidFill>
                  <a:schemeClr val="tx1"/>
                </a:solidFill>
                <a:latin typeface="新細明體"/>
              </a:rPr>
              <a:t>，來培養學生的自律行為</a:t>
            </a:r>
            <a:r>
              <a:rPr lang="zh-TW" altLang="en-US" sz="2800" b="1" dirty="0" smtClean="0">
                <a:solidFill>
                  <a:schemeClr val="tx1"/>
                </a:solidFill>
                <a:latin typeface="新細明體"/>
              </a:rPr>
              <a:t>。</a:t>
            </a:r>
            <a:endParaRPr lang="en-US" altLang="zh-TW" sz="2800" b="1" dirty="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社會</a:t>
            </a:r>
            <a:r>
              <a:rPr lang="zh-TW" altLang="en-US" sz="2800" b="1" dirty="0">
                <a:solidFill>
                  <a:schemeClr val="tx1"/>
                </a:solidFill>
                <a:latin typeface="新細明體"/>
              </a:rPr>
              <a:t>學習論對觀察學習的強調，也為教育上經常舉辦的示範教學、觀摩教學以及教學演示等措施，提供了理論</a:t>
            </a:r>
            <a:r>
              <a:rPr lang="zh-TW" altLang="en-US" sz="2800" b="1" dirty="0" smtClean="0">
                <a:solidFill>
                  <a:schemeClr val="tx1"/>
                </a:solidFill>
                <a:latin typeface="新細明體"/>
              </a:rPr>
              <a:t>根據。</a:t>
            </a:r>
            <a:r>
              <a:rPr lang="zh-TW" altLang="en-US" sz="2800" b="1" dirty="0" smtClean="0">
                <a:solidFill>
                  <a:schemeClr val="tx1"/>
                </a:solidFill>
              </a:rPr>
              <a:t>                                                       </a:t>
            </a:r>
            <a:r>
              <a:rPr lang="en-US" altLang="zh-TW" sz="2800" b="1" dirty="0" smtClean="0">
                <a:solidFill>
                  <a:schemeClr val="tx1"/>
                </a:solidFill>
              </a:rPr>
              <a:t>31</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69474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0000" lnSpcReduction="20000"/>
          </a:bodyPr>
          <a:lstStyle/>
          <a:p>
            <a:pPr algn="l"/>
            <a:r>
              <a:rPr lang="zh-TW" altLang="en-US" b="1" dirty="0" smtClean="0">
                <a:solidFill>
                  <a:srgbClr val="FF0000"/>
                </a:solidFill>
                <a:latin typeface="新細明體"/>
              </a:rPr>
              <a:t>貳</a:t>
            </a:r>
            <a:r>
              <a:rPr lang="zh-TW" altLang="en-US" b="1" dirty="0" smtClean="0">
                <a:solidFill>
                  <a:srgbClr val="FF0000"/>
                </a:solidFill>
                <a:latin typeface="新細明體"/>
                <a:ea typeface="新細明體"/>
              </a:rPr>
              <a:t>、</a:t>
            </a:r>
            <a:r>
              <a:rPr lang="zh-TW" altLang="en-US" b="1" dirty="0" smtClean="0">
                <a:solidFill>
                  <a:srgbClr val="FF0000"/>
                </a:solidFill>
                <a:latin typeface="新細明體"/>
              </a:rPr>
              <a:t>體認</a:t>
            </a:r>
            <a:r>
              <a:rPr lang="zh-TW" altLang="en-US" b="1" dirty="0">
                <a:solidFill>
                  <a:srgbClr val="FF0000"/>
                </a:solidFill>
                <a:latin typeface="新細明體"/>
              </a:rPr>
              <a:t>教師角色</a:t>
            </a:r>
            <a:endParaRPr lang="en-US" altLang="zh-TW" b="1" dirty="0" smtClean="0">
              <a:solidFill>
                <a:srgbClr val="FF0000"/>
              </a:solidFill>
              <a:latin typeface="新細明體"/>
            </a:endParaRPr>
          </a:p>
          <a:p>
            <a:pPr algn="l"/>
            <a:r>
              <a:rPr lang="zh-TW" altLang="en-US" b="1" dirty="0" smtClean="0">
                <a:solidFill>
                  <a:srgbClr val="FF0000"/>
                </a:solidFill>
                <a:latin typeface="新細明體"/>
              </a:rPr>
              <a:t>＊</a:t>
            </a:r>
            <a:r>
              <a:rPr lang="zh-TW" altLang="en-US" b="1" dirty="0">
                <a:latin typeface="新細明體"/>
              </a:rPr>
              <a:t>教師的</a:t>
            </a:r>
            <a:r>
              <a:rPr lang="zh-TW" altLang="en-US" b="1" dirty="0" smtClean="0">
                <a:latin typeface="新細明體"/>
              </a:rPr>
              <a:t>角色和責任</a:t>
            </a:r>
            <a:r>
              <a:rPr lang="zh-TW" altLang="en-US" b="1" dirty="0">
                <a:latin typeface="新細明體"/>
              </a:rPr>
              <a:t>除</a:t>
            </a:r>
            <a:r>
              <a:rPr lang="zh-TW" altLang="en-US" b="1" dirty="0" smtClean="0">
                <a:latin typeface="新細明體"/>
              </a:rPr>
              <a:t>兼行政外</a:t>
            </a:r>
            <a:r>
              <a:rPr lang="zh-TW" altLang="en-US" b="1" dirty="0" smtClean="0">
                <a:latin typeface="新細明體"/>
                <a:ea typeface="新細明體"/>
              </a:rPr>
              <a:t>，</a:t>
            </a:r>
            <a:r>
              <a:rPr lang="zh-TW" altLang="en-US" b="1" dirty="0" smtClean="0">
                <a:latin typeface="新細明體"/>
              </a:rPr>
              <a:t>為</a:t>
            </a:r>
            <a:r>
              <a:rPr lang="zh-TW" altLang="en-US" b="1" dirty="0" smtClean="0">
                <a:solidFill>
                  <a:srgbClr val="FF0000"/>
                </a:solidFill>
                <a:latin typeface="新細明體"/>
              </a:rPr>
              <a:t>人際</a:t>
            </a:r>
            <a:r>
              <a:rPr lang="zh-TW" altLang="en-US" b="1" dirty="0">
                <a:solidFill>
                  <a:srgbClr val="FF0000"/>
                </a:solidFill>
                <a:latin typeface="新細明體"/>
              </a:rPr>
              <a:t>和</a:t>
            </a:r>
            <a:r>
              <a:rPr lang="zh-TW" altLang="en-US" b="1" dirty="0" smtClean="0">
                <a:solidFill>
                  <a:srgbClr val="FF0000"/>
                </a:solidFill>
                <a:latin typeface="新細明體"/>
              </a:rPr>
              <a:t>教學</a:t>
            </a:r>
            <a:r>
              <a:rPr lang="zh-TW" altLang="en-US" b="1" dirty="0" smtClean="0">
                <a:latin typeface="新細明體"/>
              </a:rPr>
              <a:t>兩大</a:t>
            </a:r>
            <a:r>
              <a:rPr lang="zh-TW" altLang="en-US" b="1" dirty="0">
                <a:latin typeface="新細明體"/>
              </a:rPr>
              <a:t>領域</a:t>
            </a:r>
            <a:r>
              <a:rPr lang="zh-TW" altLang="en-US" b="1" dirty="0" smtClean="0">
                <a:latin typeface="新細明體"/>
              </a:rPr>
              <a:t>。</a:t>
            </a:r>
            <a:endParaRPr lang="en-US" altLang="zh-TW" b="1" dirty="0" smtClean="0">
              <a:latin typeface="新細明體"/>
            </a:endParaRPr>
          </a:p>
          <a:p>
            <a:pPr algn="l"/>
            <a:r>
              <a:rPr lang="zh-TW" altLang="en-US" b="1" dirty="0">
                <a:solidFill>
                  <a:srgbClr val="FF0000"/>
                </a:solidFill>
                <a:latin typeface="新細明體"/>
              </a:rPr>
              <a:t>＊</a:t>
            </a:r>
            <a:r>
              <a:rPr lang="zh-TW" altLang="en-US" b="1" dirty="0" smtClean="0">
                <a:latin typeface="新細明體"/>
              </a:rPr>
              <a:t>在</a:t>
            </a:r>
            <a:r>
              <a:rPr lang="zh-TW" altLang="en-US" b="1" dirty="0">
                <a:latin typeface="新細明體"/>
              </a:rPr>
              <a:t>人際角色中，教師是學校社區的成員，也是學生的輔導員和諮商員。要能成功地扮演人際角色，教師必須把每個學生當成獨特的個體看待，了解其個別需要、興趣、能力、溝通方式和優缺點</a:t>
            </a:r>
            <a:r>
              <a:rPr lang="zh-TW" altLang="en-US" b="1" dirty="0" smtClean="0">
                <a:latin typeface="新細明體"/>
              </a:rPr>
              <a:t>。</a:t>
            </a:r>
            <a:endParaRPr lang="en-US" altLang="zh-TW" b="1" dirty="0" smtClean="0">
              <a:latin typeface="新細明體"/>
            </a:endParaRPr>
          </a:p>
          <a:p>
            <a:pPr algn="l"/>
            <a:r>
              <a:rPr lang="zh-TW" altLang="en-US" b="1" dirty="0">
                <a:solidFill>
                  <a:srgbClr val="FF0000"/>
                </a:solidFill>
                <a:latin typeface="新細明體"/>
              </a:rPr>
              <a:t>＊</a:t>
            </a:r>
            <a:r>
              <a:rPr lang="zh-TW" altLang="en-US" b="1" dirty="0" smtClean="0">
                <a:latin typeface="新細明體"/>
              </a:rPr>
              <a:t>教師</a:t>
            </a:r>
            <a:r>
              <a:rPr lang="zh-TW" altLang="en-US" b="1" dirty="0">
                <a:latin typeface="新細明體"/>
              </a:rPr>
              <a:t>本身需要具備成熟度，具有耐心，關心學生的福祉</a:t>
            </a:r>
            <a:r>
              <a:rPr lang="zh-TW" altLang="en-US" b="1" dirty="0" smtClean="0">
                <a:latin typeface="新細明體"/>
              </a:rPr>
              <a:t>。</a:t>
            </a:r>
            <a:r>
              <a:rPr lang="zh-TW" altLang="en-US" b="1" dirty="0">
                <a:solidFill>
                  <a:srgbClr val="FF0000"/>
                </a:solidFill>
                <a:latin typeface="新細明體"/>
              </a:rPr>
              <a:t> ＊</a:t>
            </a:r>
            <a:r>
              <a:rPr lang="zh-TW" altLang="en-US" b="1" dirty="0" smtClean="0">
                <a:latin typeface="新細明體"/>
              </a:rPr>
              <a:t>教師</a:t>
            </a:r>
            <a:r>
              <a:rPr lang="zh-TW" altLang="en-US" b="1" dirty="0">
                <a:latin typeface="新細明體"/>
              </a:rPr>
              <a:t>做為學校社區的成員，必須能夠和教職員工、學校行政</a:t>
            </a:r>
            <a:r>
              <a:rPr lang="zh-TW" altLang="en-US" b="1" dirty="0" smtClean="0">
                <a:latin typeface="新細明體"/>
              </a:rPr>
              <a:t>人員</a:t>
            </a:r>
            <a:r>
              <a:rPr lang="zh-TW" altLang="en-US" b="1" dirty="0" smtClean="0">
                <a:latin typeface="新細明體"/>
                <a:ea typeface="新細明體"/>
              </a:rPr>
              <a:t>、</a:t>
            </a:r>
            <a:r>
              <a:rPr lang="zh-TW" altLang="en-US" b="1" dirty="0" smtClean="0">
                <a:latin typeface="新細明體"/>
              </a:rPr>
              <a:t>家長</a:t>
            </a:r>
            <a:r>
              <a:rPr lang="zh-TW" altLang="en-US" b="1" dirty="0">
                <a:latin typeface="新細明體"/>
              </a:rPr>
              <a:t>、社區人士溝通、合作，以取得專業上的協助，完成其教學使命，並能快樂</a:t>
            </a:r>
            <a:r>
              <a:rPr lang="zh-TW" altLang="en-US" b="1" dirty="0" smtClean="0">
                <a:latin typeface="新細明體"/>
              </a:rPr>
              <a:t>地過學校教學生活</a:t>
            </a:r>
            <a:r>
              <a:rPr lang="zh-TW" altLang="en-US" b="1" dirty="0">
                <a:latin typeface="新細明體"/>
              </a:rPr>
              <a:t>。</a:t>
            </a:r>
            <a:endParaRPr lang="en-US" altLang="zh-TW" b="1" dirty="0" smtClean="0">
              <a:latin typeface="新細明體"/>
            </a:endParaRPr>
          </a:p>
          <a:p>
            <a:pPr algn="l"/>
            <a:r>
              <a:rPr lang="zh-TW" altLang="en-US" b="1" dirty="0" smtClean="0"/>
              <a:t>                                                                                                                </a:t>
            </a:r>
            <a:r>
              <a:rPr lang="en-US" altLang="zh-TW" b="1" dirty="0"/>
              <a:t>6</a:t>
            </a:r>
            <a:endParaRPr lang="zh-TW" altLang="en-US" b="1" dirty="0"/>
          </a:p>
        </p:txBody>
      </p:sp>
    </p:spTree>
    <p:extLst>
      <p:ext uri="{BB962C8B-B14F-4D97-AF65-F5344CB8AC3E}">
        <p14:creationId xmlns:p14="http://schemas.microsoft.com/office/powerpoint/2010/main" val="41428583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70000" lnSpcReduction="20000"/>
          </a:bodyPr>
          <a:lstStyle/>
          <a:p>
            <a:pPr algn="l">
              <a:lnSpc>
                <a:spcPts val="3000"/>
              </a:lnSpc>
            </a:pPr>
            <a:r>
              <a:rPr lang="zh-TW" altLang="en-US" sz="4000" b="1" dirty="0" smtClean="0">
                <a:solidFill>
                  <a:srgbClr val="FF0000"/>
                </a:solidFill>
                <a:latin typeface="新細明體"/>
              </a:rPr>
              <a:t>學習</a:t>
            </a:r>
            <a:r>
              <a:rPr lang="zh-TW" altLang="en-US" sz="4000" b="1" dirty="0">
                <a:solidFill>
                  <a:srgbClr val="FF0000"/>
                </a:solidFill>
                <a:latin typeface="新細明體"/>
              </a:rPr>
              <a:t>條件論</a:t>
            </a:r>
            <a:endParaRPr lang="en-US" altLang="zh-TW" sz="40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學習</a:t>
            </a:r>
            <a:r>
              <a:rPr lang="zh-TW" altLang="en-US" sz="2800" b="1" dirty="0">
                <a:solidFill>
                  <a:schemeClr val="tx1"/>
                </a:solidFill>
                <a:latin typeface="新細明體"/>
              </a:rPr>
              <a:t>條件</a:t>
            </a:r>
            <a:r>
              <a:rPr lang="zh-TW" altLang="en-US" sz="2800" b="1" dirty="0" smtClean="0">
                <a:solidFill>
                  <a:schemeClr val="tx1"/>
                </a:solidFill>
                <a:latin typeface="新細明體"/>
              </a:rPr>
              <a:t>論（</a:t>
            </a:r>
            <a:r>
              <a:rPr lang="en-US" altLang="zh-TW" sz="2800" b="1" dirty="0">
                <a:solidFill>
                  <a:schemeClr val="tx1"/>
                </a:solidFill>
                <a:latin typeface="新細明體"/>
              </a:rPr>
              <a:t>learning conditions</a:t>
            </a:r>
            <a:r>
              <a:rPr lang="zh-TW" altLang="en-US" sz="2800" b="1" dirty="0">
                <a:solidFill>
                  <a:schemeClr val="tx1"/>
                </a:solidFill>
                <a:latin typeface="新細明體"/>
              </a:rPr>
              <a:t>）</a:t>
            </a:r>
            <a:r>
              <a:rPr lang="zh-TW" altLang="en-US" sz="2800" b="1" dirty="0" smtClean="0">
                <a:solidFill>
                  <a:schemeClr val="tx1"/>
                </a:solidFill>
                <a:latin typeface="新細明體"/>
              </a:rPr>
              <a:t>是蓋聶</a:t>
            </a:r>
            <a:r>
              <a:rPr lang="zh-TW" altLang="en-US" sz="2800" b="1" dirty="0">
                <a:solidFill>
                  <a:schemeClr val="tx1"/>
                </a:solidFill>
                <a:latin typeface="新細明體"/>
              </a:rPr>
              <a:t>所</a:t>
            </a:r>
            <a:r>
              <a:rPr lang="zh-TW" altLang="en-US" sz="2800" b="1" dirty="0" smtClean="0">
                <a:solidFill>
                  <a:schemeClr val="tx1"/>
                </a:solidFill>
                <a:latin typeface="新細明體"/>
              </a:rPr>
              <a:t>提倡</a:t>
            </a:r>
            <a:r>
              <a:rPr lang="zh-TW" altLang="en-US" sz="2800" b="1" dirty="0" smtClean="0">
                <a:solidFill>
                  <a:schemeClr val="tx1"/>
                </a:solidFill>
                <a:latin typeface="新細明體"/>
                <a:ea typeface="新細明體"/>
              </a:rPr>
              <a:t>。</a:t>
            </a:r>
            <a:endParaRPr lang="en-US" altLang="zh-TW" sz="2800" b="1" dirty="0" smtClean="0">
              <a:solidFill>
                <a:schemeClr val="tx1"/>
              </a:solidFill>
              <a:latin typeface="新細明體"/>
              <a:ea typeface="新細明體"/>
            </a:endParaRPr>
          </a:p>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 </a:t>
            </a:r>
            <a:r>
              <a:rPr lang="zh-TW" altLang="en-US" sz="2800" b="1" dirty="0" smtClean="0">
                <a:solidFill>
                  <a:schemeClr val="tx1"/>
                </a:solidFill>
                <a:latin typeface="新細明體"/>
              </a:rPr>
              <a:t>認為</a:t>
            </a:r>
            <a:r>
              <a:rPr lang="zh-TW" altLang="en-US" sz="2800" b="1" dirty="0">
                <a:solidFill>
                  <a:schemeClr val="tx1"/>
                </a:solidFill>
                <a:latin typeface="新細明體"/>
              </a:rPr>
              <a:t>學習乃是轉化環境刺激為習得之新能力的認知</a:t>
            </a:r>
            <a:r>
              <a:rPr lang="zh-TW" altLang="en-US" sz="2800" b="1" dirty="0" smtClean="0">
                <a:solidFill>
                  <a:schemeClr val="tx1"/>
                </a:solidFill>
                <a:latin typeface="新細明體"/>
              </a:rPr>
              <a:t>歷程。先</a:t>
            </a:r>
            <a:r>
              <a:rPr lang="zh-TW" altLang="en-US" sz="2800" b="1" dirty="0">
                <a:solidFill>
                  <a:schemeClr val="tx1"/>
                </a:solidFill>
                <a:latin typeface="新細明體"/>
              </a:rPr>
              <a:t>分析人的表現和技能的多元性</a:t>
            </a:r>
            <a:r>
              <a:rPr lang="zh-TW" altLang="en-US" sz="2800" b="1" dirty="0" smtClean="0">
                <a:solidFill>
                  <a:schemeClr val="tx1"/>
                </a:solidFill>
                <a:latin typeface="新細明體"/>
              </a:rPr>
              <a:t>，然後</a:t>
            </a:r>
            <a:r>
              <a:rPr lang="zh-TW" altLang="en-US" sz="2800" b="1" dirty="0">
                <a:solidFill>
                  <a:schemeClr val="tx1"/>
                </a:solidFill>
                <a:latin typeface="新細明體"/>
              </a:rPr>
              <a:t>再對不同學習種類加以解釋，將學習分成訊號學習、 </a:t>
            </a:r>
            <a:r>
              <a:rPr lang="zh-TW" altLang="en-US" sz="2800" b="1" dirty="0" smtClean="0">
                <a:solidFill>
                  <a:schemeClr val="tx1"/>
                </a:solidFill>
                <a:latin typeface="新細明體"/>
              </a:rPr>
              <a:t>刺激</a:t>
            </a:r>
            <a:r>
              <a:rPr lang="zh-TW" altLang="en-US" sz="2800" b="1" dirty="0">
                <a:solidFill>
                  <a:schemeClr val="tx1"/>
                </a:solidFill>
                <a:latin typeface="新細明體"/>
              </a:rPr>
              <a:t>反應學習、反應連鎖（動作技能） 、語文聯想、辨別學習、概念學習、原則學習、問題解決等八大</a:t>
            </a:r>
            <a:r>
              <a:rPr lang="zh-TW" altLang="en-US" sz="2800" b="1" dirty="0" smtClean="0">
                <a:solidFill>
                  <a:schemeClr val="tx1"/>
                </a:solidFill>
                <a:latin typeface="新細明體"/>
              </a:rPr>
              <a:t>類</a:t>
            </a:r>
            <a:r>
              <a:rPr lang="zh-TW" altLang="en-US" sz="2800" b="1" dirty="0" smtClean="0">
                <a:solidFill>
                  <a:schemeClr val="tx1"/>
                </a:solidFill>
                <a:latin typeface="新細明體"/>
                <a:ea typeface="新細明體"/>
              </a:rPr>
              <a:t>。</a:t>
            </a:r>
            <a:endParaRPr lang="en-US" altLang="zh-TW" sz="2800" b="1" dirty="0" smtClean="0">
              <a:solidFill>
                <a:schemeClr val="tx1"/>
              </a:solidFill>
              <a:latin typeface="新細明體"/>
              <a:ea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提倡</a:t>
            </a:r>
            <a:r>
              <a:rPr lang="zh-TW" altLang="en-US" sz="2800" b="1" dirty="0">
                <a:solidFill>
                  <a:schemeClr val="tx1"/>
                </a:solidFill>
                <a:latin typeface="新細明體"/>
              </a:rPr>
              <a:t>「學習階層</a:t>
            </a:r>
            <a:r>
              <a:rPr lang="zh-TW" altLang="en-US" sz="2800" b="1" dirty="0" smtClean="0">
                <a:solidFill>
                  <a:schemeClr val="tx1"/>
                </a:solidFill>
                <a:latin typeface="新細明體"/>
              </a:rPr>
              <a:t>」</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認為</a:t>
            </a:r>
            <a:r>
              <a:rPr lang="zh-TW" altLang="en-US" sz="2800" b="1" dirty="0">
                <a:solidFill>
                  <a:schemeClr val="tx1"/>
                </a:solidFill>
                <a:latin typeface="新細明體"/>
              </a:rPr>
              <a:t>任何學習都有一種最合理的學習順序，亦即前面幾種學習是後面幾種學習的先備條件。 </a:t>
            </a:r>
            <a:r>
              <a:rPr lang="zh-TW" altLang="en-US" sz="2800" b="1" dirty="0" smtClean="0">
                <a:solidFill>
                  <a:schemeClr val="tx1"/>
                </a:solidFill>
                <a:latin typeface="新細明體"/>
              </a:rPr>
              <a:t>                        </a:t>
            </a:r>
            <a:r>
              <a:rPr lang="en-US" altLang="zh-TW" sz="2800" b="1" dirty="0" smtClean="0">
                <a:solidFill>
                  <a:schemeClr val="tx1"/>
                </a:solidFill>
              </a:rPr>
              <a:t>32</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6489463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學習條件論的核心</a:t>
            </a:r>
            <a:r>
              <a:rPr lang="zh-TW" altLang="en-US" sz="2800" b="1" dirty="0" smtClean="0">
                <a:solidFill>
                  <a:schemeClr val="tx1"/>
                </a:solidFill>
                <a:latin typeface="新細明體"/>
              </a:rPr>
              <a:t>主張：</a:t>
            </a:r>
            <a:r>
              <a:rPr lang="zh-TW" altLang="en-US" sz="2800" b="1" dirty="0" smtClean="0">
                <a:solidFill>
                  <a:srgbClr val="FF0000"/>
                </a:solidFill>
                <a:latin typeface="新細明體"/>
              </a:rPr>
              <a:t>語文</a:t>
            </a:r>
            <a:r>
              <a:rPr lang="zh-TW" altLang="en-US" sz="2800" b="1" dirty="0">
                <a:solidFill>
                  <a:srgbClr val="FF0000"/>
                </a:solidFill>
                <a:latin typeface="新細明體"/>
              </a:rPr>
              <a:t>知識</a:t>
            </a:r>
            <a:r>
              <a:rPr lang="zh-TW" altLang="en-US" sz="2800" b="1" dirty="0" smtClean="0">
                <a:solidFill>
                  <a:srgbClr val="FF0000"/>
                </a:solidFill>
                <a:latin typeface="新細明體"/>
              </a:rPr>
              <a:t>（</a:t>
            </a:r>
            <a:r>
              <a:rPr lang="en-US" altLang="zh-TW" sz="2800" b="1" dirty="0" smtClean="0">
                <a:solidFill>
                  <a:srgbClr val="FF0000"/>
                </a:solidFill>
                <a:latin typeface="新細明體"/>
              </a:rPr>
              <a:t>verbal </a:t>
            </a:r>
            <a:r>
              <a:rPr lang="en-US" altLang="zh-TW" sz="2800" b="1" dirty="0">
                <a:solidFill>
                  <a:srgbClr val="FF0000"/>
                </a:solidFill>
                <a:latin typeface="新細明體"/>
              </a:rPr>
              <a:t>information</a:t>
            </a:r>
            <a:r>
              <a:rPr lang="zh-TW" altLang="en-US" sz="2800" b="1" dirty="0" smtClean="0">
                <a:solidFill>
                  <a:srgbClr val="FF0000"/>
                </a:solidFill>
                <a:latin typeface="新細明體"/>
              </a:rPr>
              <a:t>） 、</a:t>
            </a:r>
            <a:r>
              <a:rPr lang="zh-TW" altLang="en-US" sz="2800" b="1" dirty="0">
                <a:solidFill>
                  <a:srgbClr val="FF0000"/>
                </a:solidFill>
                <a:latin typeface="新細明體"/>
              </a:rPr>
              <a:t>心智技能（</a:t>
            </a:r>
            <a:r>
              <a:rPr lang="en-US" altLang="zh-TW" sz="2800" b="1" dirty="0">
                <a:solidFill>
                  <a:srgbClr val="FF0000"/>
                </a:solidFill>
                <a:latin typeface="新細明體"/>
              </a:rPr>
              <a:t>intellectual skills</a:t>
            </a:r>
            <a:r>
              <a:rPr lang="zh-TW" altLang="en-US" sz="2800" b="1" dirty="0">
                <a:solidFill>
                  <a:srgbClr val="FF0000"/>
                </a:solidFill>
                <a:latin typeface="新細明體"/>
              </a:rPr>
              <a:t>） 、動作技能（</a:t>
            </a:r>
            <a:r>
              <a:rPr lang="en-US" altLang="zh-TW" sz="2800" b="1" dirty="0">
                <a:solidFill>
                  <a:srgbClr val="FF0000"/>
                </a:solidFill>
                <a:latin typeface="新細明體"/>
              </a:rPr>
              <a:t>motor skills</a:t>
            </a:r>
            <a:r>
              <a:rPr lang="zh-TW" altLang="en-US" sz="2800" b="1" dirty="0">
                <a:solidFill>
                  <a:srgbClr val="FF0000"/>
                </a:solidFill>
                <a:latin typeface="新細明體"/>
              </a:rPr>
              <a:t>）、態度（</a:t>
            </a:r>
            <a:r>
              <a:rPr lang="en-US" altLang="zh-TW" sz="2800" b="1" dirty="0">
                <a:solidFill>
                  <a:srgbClr val="FF0000"/>
                </a:solidFill>
                <a:latin typeface="新細明體"/>
              </a:rPr>
              <a:t>attitudes</a:t>
            </a:r>
            <a:r>
              <a:rPr lang="zh-TW" altLang="en-US" sz="2800" b="1" dirty="0">
                <a:solidFill>
                  <a:srgbClr val="FF0000"/>
                </a:solidFill>
                <a:latin typeface="新細明體"/>
              </a:rPr>
              <a:t>），和認知策略（</a:t>
            </a:r>
            <a:r>
              <a:rPr lang="en-US" altLang="zh-TW" sz="2800" b="1" dirty="0">
                <a:solidFill>
                  <a:srgbClr val="FF0000"/>
                </a:solidFill>
                <a:latin typeface="新細明體"/>
              </a:rPr>
              <a:t>cognitive strategies</a:t>
            </a:r>
            <a:r>
              <a:rPr lang="zh-TW" altLang="en-US" sz="2800" b="1" dirty="0">
                <a:solidFill>
                  <a:srgbClr val="FF0000"/>
                </a:solidFill>
                <a:latin typeface="新細明體"/>
              </a:rPr>
              <a:t>）</a:t>
            </a:r>
            <a:r>
              <a:rPr lang="zh-TW" altLang="en-US" sz="2800" b="1" dirty="0" smtClean="0">
                <a:solidFill>
                  <a:schemeClr val="tx1"/>
                </a:solidFill>
                <a:latin typeface="新細明體"/>
              </a:rPr>
              <a:t>等五</a:t>
            </a:r>
            <a:r>
              <a:rPr lang="zh-TW" altLang="en-US" sz="2800" b="1" dirty="0">
                <a:solidFill>
                  <a:schemeClr val="tx1"/>
                </a:solidFill>
                <a:latin typeface="新細明體"/>
              </a:rPr>
              <a:t>類的學習結果</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這五</a:t>
            </a:r>
            <a:r>
              <a:rPr lang="zh-TW" altLang="en-US" sz="2800" b="1" dirty="0">
                <a:solidFill>
                  <a:schemeClr val="tx1"/>
                </a:solidFill>
                <a:latin typeface="新細明體"/>
              </a:rPr>
              <a:t>類的學習分別代表不同的</a:t>
            </a:r>
            <a:r>
              <a:rPr lang="zh-TW" altLang="en-US" sz="2800" b="1" dirty="0" smtClean="0">
                <a:solidFill>
                  <a:schemeClr val="tx1"/>
                </a:solidFill>
                <a:latin typeface="新細明體"/>
              </a:rPr>
              <a:t>能力和表現，</a:t>
            </a:r>
            <a:r>
              <a:rPr lang="zh-TW" altLang="en-US" sz="2800" b="1" dirty="0">
                <a:solidFill>
                  <a:schemeClr val="tx1"/>
                </a:solidFill>
                <a:latin typeface="新細明體"/>
              </a:rPr>
              <a:t>其學習方式也各不相同。各種能力的習得都必須具備某些特定的學習</a:t>
            </a:r>
            <a:r>
              <a:rPr lang="zh-TW" altLang="en-US" sz="2800" b="1" dirty="0" smtClean="0">
                <a:solidFill>
                  <a:schemeClr val="tx1"/>
                </a:solidFill>
                <a:latin typeface="新細明體"/>
              </a:rPr>
              <a:t>條件，</a:t>
            </a:r>
            <a:r>
              <a:rPr lang="zh-TW" altLang="en-US" sz="2800" b="1" dirty="0">
                <a:solidFill>
                  <a:schemeClr val="tx1"/>
                </a:solidFill>
                <a:latin typeface="新細明體"/>
              </a:rPr>
              <a:t>亦即不同的學習結果所牽涉的學習條件並不一樣</a:t>
            </a:r>
            <a:r>
              <a:rPr lang="zh-TW" altLang="en-US" sz="2800" b="1" dirty="0" smtClean="0">
                <a:solidFill>
                  <a:schemeClr val="tx1"/>
                </a:solidFill>
                <a:latin typeface="新細明體"/>
              </a:rPr>
              <a:t>。                                             </a:t>
            </a:r>
            <a:r>
              <a:rPr lang="en-US" altLang="zh-TW" sz="2800" b="1" dirty="0" smtClean="0">
                <a:solidFill>
                  <a:schemeClr val="tx1"/>
                </a:solidFill>
              </a:rPr>
              <a:t>33</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40924231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a:bodyPr>
          <a:lstStyle/>
          <a:p>
            <a:pPr algn="l">
              <a:lnSpc>
                <a:spcPts val="3000"/>
              </a:lnSpc>
            </a:pPr>
            <a:r>
              <a:rPr lang="zh-TW" altLang="en-US" sz="2800" b="1" dirty="0" smtClean="0">
                <a:solidFill>
                  <a:srgbClr val="FF0000"/>
                </a:solidFill>
                <a:latin typeface="新細明體"/>
              </a:rPr>
              <a:t>＊ </a:t>
            </a:r>
            <a:r>
              <a:rPr lang="zh-TW" altLang="en-US" sz="2800" b="1" dirty="0" smtClean="0">
                <a:solidFill>
                  <a:schemeClr val="tx1"/>
                </a:solidFill>
                <a:latin typeface="新細明體"/>
              </a:rPr>
              <a:t>學習</a:t>
            </a:r>
            <a:r>
              <a:rPr lang="zh-TW" altLang="en-US" sz="2800" b="1" dirty="0">
                <a:solidFill>
                  <a:schemeClr val="tx1"/>
                </a:solidFill>
                <a:latin typeface="新細明體"/>
              </a:rPr>
              <a:t>條件又分為</a:t>
            </a:r>
            <a:r>
              <a:rPr lang="zh-TW" altLang="en-US" sz="2800" b="1" dirty="0">
                <a:solidFill>
                  <a:srgbClr val="FF0000"/>
                </a:solidFill>
                <a:latin typeface="新細明體"/>
              </a:rPr>
              <a:t>「內在條件」 </a:t>
            </a:r>
            <a:r>
              <a:rPr lang="zh-TW" altLang="fr-FR" sz="2800" b="1" dirty="0">
                <a:solidFill>
                  <a:srgbClr val="FF0000"/>
                </a:solidFill>
                <a:latin typeface="新細明體"/>
              </a:rPr>
              <a:t>（ </a:t>
            </a:r>
            <a:r>
              <a:rPr lang="fr-FR" altLang="zh-TW" sz="2800" b="1" dirty="0">
                <a:solidFill>
                  <a:srgbClr val="FF0000"/>
                </a:solidFill>
                <a:latin typeface="新細明體"/>
              </a:rPr>
              <a:t>internal conditions</a:t>
            </a:r>
            <a:r>
              <a:rPr lang="zh-TW" altLang="fr-FR" sz="2800" b="1" dirty="0">
                <a:solidFill>
                  <a:srgbClr val="FF0000"/>
                </a:solidFill>
                <a:latin typeface="新細明體"/>
              </a:rPr>
              <a:t>） </a:t>
            </a:r>
            <a:r>
              <a:rPr lang="zh-TW" altLang="en-US" sz="2800" b="1" dirty="0">
                <a:solidFill>
                  <a:srgbClr val="FF0000"/>
                </a:solidFill>
                <a:latin typeface="新細明體"/>
              </a:rPr>
              <a:t>）和「外在條件」 </a:t>
            </a:r>
            <a:r>
              <a:rPr lang="zh-TW" altLang="fr-FR" sz="2800" b="1" dirty="0" smtClean="0">
                <a:solidFill>
                  <a:srgbClr val="FF0000"/>
                </a:solidFill>
                <a:latin typeface="新細明體"/>
              </a:rPr>
              <a:t>（</a:t>
            </a:r>
            <a:r>
              <a:rPr lang="fr-FR" altLang="zh-TW" sz="2800" b="1" dirty="0">
                <a:solidFill>
                  <a:srgbClr val="FF0000"/>
                </a:solidFill>
                <a:latin typeface="新細明體"/>
              </a:rPr>
              <a:t>external conditions</a:t>
            </a:r>
            <a:r>
              <a:rPr lang="zh-TW" altLang="fr-FR" sz="2800" b="1" dirty="0" smtClean="0">
                <a:solidFill>
                  <a:srgbClr val="FF0000"/>
                </a:solidFill>
                <a:latin typeface="新細明體"/>
              </a:rPr>
              <a:t>）</a:t>
            </a:r>
            <a:r>
              <a:rPr lang="zh-TW" altLang="en-US" sz="2800" b="1" dirty="0" smtClean="0">
                <a:solidFill>
                  <a:srgbClr val="FF0000"/>
                </a:solidFill>
                <a:latin typeface="新細明體"/>
              </a:rPr>
              <a:t>兩類。</a:t>
            </a:r>
            <a:endParaRPr lang="en-US" altLang="zh-TW" sz="28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＊內在</a:t>
            </a:r>
            <a:r>
              <a:rPr lang="zh-TW" altLang="en-US" sz="2800" b="1" dirty="0">
                <a:solidFill>
                  <a:srgbClr val="FF0000"/>
                </a:solidFill>
                <a:latin typeface="新細明體"/>
              </a:rPr>
              <a:t>條件</a:t>
            </a:r>
            <a:r>
              <a:rPr lang="zh-TW" altLang="en-US" sz="2800" b="1" dirty="0">
                <a:solidFill>
                  <a:schemeClr val="tx1"/>
                </a:solidFill>
                <a:latin typeface="新細明體"/>
              </a:rPr>
              <a:t>是指學習者已有的先備知識與</a:t>
            </a:r>
            <a:r>
              <a:rPr lang="zh-TW" altLang="en-US" sz="2800" b="1" dirty="0" smtClean="0">
                <a:solidFill>
                  <a:schemeClr val="tx1"/>
                </a:solidFill>
                <a:latin typeface="新細明體"/>
              </a:rPr>
              <a:t>技能</a:t>
            </a:r>
            <a:r>
              <a:rPr lang="zh-TW" altLang="en-US" sz="2800" b="1" dirty="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rgbClr val="FF0000"/>
                </a:solidFill>
                <a:latin typeface="新細明體"/>
              </a:rPr>
              <a:t>外在條件</a:t>
            </a:r>
            <a:r>
              <a:rPr lang="zh-TW" altLang="en-US" sz="2800" b="1" dirty="0">
                <a:solidFill>
                  <a:schemeClr val="tx1"/>
                </a:solidFill>
                <a:latin typeface="新細明體"/>
              </a:rPr>
              <a:t>是</a:t>
            </a:r>
            <a:r>
              <a:rPr lang="zh-TW" altLang="en-US" sz="2800" b="1" dirty="0" smtClean="0">
                <a:solidFill>
                  <a:schemeClr val="tx1"/>
                </a:solidFill>
                <a:latin typeface="新細明體"/>
              </a:rPr>
              <a:t>指外在</a:t>
            </a:r>
            <a:r>
              <a:rPr lang="zh-TW" altLang="en-US" sz="2800" b="1" dirty="0">
                <a:solidFill>
                  <a:schemeClr val="tx1"/>
                </a:solidFill>
                <a:latin typeface="新細明體"/>
              </a:rPr>
              <a:t>的學習情境。唯有透過內在的先備技能和認知處理步驟與外在的支持性環境刺激間的有效互動，才可能產生所預期的學習</a:t>
            </a:r>
            <a:r>
              <a:rPr lang="zh-TW" altLang="en-US" sz="2800" b="1" dirty="0" smtClean="0">
                <a:solidFill>
                  <a:schemeClr val="tx1"/>
                </a:solidFill>
                <a:latin typeface="新細明體"/>
              </a:rPr>
              <a:t>結果。                                                      </a:t>
            </a:r>
            <a:r>
              <a:rPr lang="zh-TW" altLang="en-US" sz="2800" b="1" dirty="0" smtClean="0">
                <a:solidFill>
                  <a:srgbClr val="FF0000"/>
                </a:solidFill>
                <a:latin typeface="新細明體"/>
              </a:rPr>
              <a:t> </a:t>
            </a:r>
            <a:r>
              <a:rPr lang="en-US" altLang="zh-TW" sz="2800" b="1" dirty="0" smtClean="0">
                <a:solidFill>
                  <a:schemeClr val="tx1"/>
                </a:solidFill>
              </a:rPr>
              <a:t>34</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8680212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a:bodyPr>
          <a:lstStyle/>
          <a:p>
            <a:pPr algn="l">
              <a:lnSpc>
                <a:spcPts val="3000"/>
              </a:lnSpc>
            </a:pPr>
            <a:r>
              <a:rPr lang="zh-TW" altLang="en-US" sz="2800" b="1" dirty="0">
                <a:solidFill>
                  <a:srgbClr val="FF0000"/>
                </a:solidFill>
                <a:latin typeface="新細明體"/>
              </a:rPr>
              <a:t>＊ </a:t>
            </a:r>
            <a:r>
              <a:rPr lang="zh-TW" altLang="en-US" sz="2400" b="1" dirty="0" smtClean="0">
                <a:solidFill>
                  <a:srgbClr val="FF0000"/>
                </a:solidFill>
                <a:latin typeface="新細明體"/>
              </a:rPr>
              <a:t>蓋聶把</a:t>
            </a:r>
            <a:r>
              <a:rPr lang="zh-TW" altLang="en-US" sz="2400" b="1" dirty="0">
                <a:solidFill>
                  <a:srgbClr val="FF0000"/>
                </a:solidFill>
                <a:latin typeface="新細明體"/>
              </a:rPr>
              <a:t>訊息處理的概念應用到學習的分析上，提出了九個學習的重要處理</a:t>
            </a:r>
            <a:r>
              <a:rPr lang="zh-TW" altLang="en-US" sz="2400" b="1" dirty="0" smtClean="0">
                <a:solidFill>
                  <a:srgbClr val="FF0000"/>
                </a:solidFill>
                <a:latin typeface="新細明體"/>
              </a:rPr>
              <a:t>階段</a:t>
            </a:r>
            <a:endParaRPr lang="en-US" altLang="zh-TW" sz="2400" b="1" dirty="0" smtClean="0">
              <a:solidFill>
                <a:srgbClr val="FF0000"/>
              </a:solidFill>
              <a:latin typeface="新細明體"/>
            </a:endParaRPr>
          </a:p>
          <a:p>
            <a:pPr algn="l">
              <a:lnSpc>
                <a:spcPts val="3000"/>
              </a:lnSpc>
            </a:pPr>
            <a:r>
              <a:rPr lang="zh-TW" altLang="en-US" sz="1600" b="1" dirty="0" smtClean="0">
                <a:solidFill>
                  <a:srgbClr val="FF0000"/>
                </a:solidFill>
                <a:latin typeface="新細明體"/>
              </a:rPr>
              <a:t>          學習</a:t>
            </a:r>
            <a:r>
              <a:rPr lang="zh-TW" altLang="en-US" sz="1600" b="1" dirty="0">
                <a:solidFill>
                  <a:srgbClr val="FF0000"/>
                </a:solidFill>
                <a:latin typeface="新細明體"/>
              </a:rPr>
              <a:t>內在歷程及其相應之教學事件與</a:t>
            </a:r>
            <a:r>
              <a:rPr lang="zh-TW" altLang="en-US" sz="1600" b="1" dirty="0" smtClean="0">
                <a:solidFill>
                  <a:srgbClr val="FF0000"/>
                </a:solidFill>
                <a:latin typeface="新細明體"/>
              </a:rPr>
              <a:t>活動實例</a:t>
            </a:r>
            <a:endParaRPr lang="en-US" altLang="zh-TW" sz="1600" b="1" dirty="0" smtClean="0">
              <a:solidFill>
                <a:srgbClr val="FF0000"/>
              </a:solidFill>
              <a:latin typeface="新細明體"/>
            </a:endParaRPr>
          </a:p>
          <a:p>
            <a:pPr algn="l">
              <a:lnSpc>
                <a:spcPts val="3000"/>
              </a:lnSpc>
            </a:pPr>
            <a:endParaRPr lang="en-US" altLang="zh-TW" sz="1600" b="1" dirty="0">
              <a:solidFill>
                <a:srgbClr val="FF0000"/>
              </a:solidFill>
              <a:latin typeface="新細明體"/>
            </a:endParaRPr>
          </a:p>
          <a:p>
            <a:pPr algn="l">
              <a:lnSpc>
                <a:spcPts val="3000"/>
              </a:lnSpc>
            </a:pPr>
            <a:endParaRPr lang="en-US" altLang="zh-TW" sz="1600" b="1" dirty="0" smtClean="0">
              <a:solidFill>
                <a:srgbClr val="FF0000"/>
              </a:solidFill>
              <a:latin typeface="新細明體"/>
            </a:endParaRPr>
          </a:p>
          <a:p>
            <a:pPr algn="l">
              <a:lnSpc>
                <a:spcPts val="3000"/>
              </a:lnSpc>
            </a:pPr>
            <a:endParaRPr lang="en-US" altLang="zh-TW" sz="1600" b="1" dirty="0" smtClean="0">
              <a:solidFill>
                <a:srgbClr val="FF0000"/>
              </a:solidFill>
              <a:latin typeface="新細明體"/>
            </a:endParaRPr>
          </a:p>
          <a:p>
            <a:pPr algn="l">
              <a:lnSpc>
                <a:spcPts val="3000"/>
              </a:lnSpc>
            </a:pPr>
            <a:endParaRPr lang="en-US" altLang="zh-TW" sz="2800" b="1" dirty="0" smtClean="0">
              <a:solidFill>
                <a:schemeClr val="tx1"/>
              </a:solidFill>
            </a:endParaRPr>
          </a:p>
          <a:p>
            <a:pPr algn="l">
              <a:lnSpc>
                <a:spcPts val="3000"/>
              </a:lnSpc>
            </a:pPr>
            <a:r>
              <a:rPr lang="en-US" altLang="zh-TW" sz="2800" b="1" dirty="0" smtClean="0">
                <a:solidFill>
                  <a:schemeClr val="tx1"/>
                </a:solidFill>
              </a:rPr>
              <a:t>34</a:t>
            </a:r>
            <a:endParaRPr lang="en-US" altLang="zh-TW" sz="2800" b="1" dirty="0" smtClean="0">
              <a:solidFill>
                <a:schemeClr val="tx1"/>
              </a:solidFill>
              <a:latin typeface="新細明體"/>
            </a:endParaRPr>
          </a:p>
        </p:txBody>
      </p:sp>
      <p:graphicFrame>
        <p:nvGraphicFramePr>
          <p:cNvPr id="5" name="表格 4"/>
          <p:cNvGraphicFramePr>
            <a:graphicFrameLocks noGrp="1"/>
          </p:cNvGraphicFramePr>
          <p:nvPr>
            <p:extLst>
              <p:ext uri="{D42A27DB-BD31-4B8C-83A1-F6EECF244321}">
                <p14:modId xmlns:p14="http://schemas.microsoft.com/office/powerpoint/2010/main" val="3292697988"/>
              </p:ext>
            </p:extLst>
          </p:nvPr>
        </p:nvGraphicFramePr>
        <p:xfrm>
          <a:off x="575048" y="2986593"/>
          <a:ext cx="8568952" cy="2926080"/>
        </p:xfrm>
        <a:graphic>
          <a:graphicData uri="http://schemas.openxmlformats.org/drawingml/2006/table">
            <a:tbl>
              <a:tblPr firstRow="1" bandRow="1">
                <a:tableStyleId>{5C22544A-7EE6-4342-B048-85BDC9FD1C3A}</a:tableStyleId>
              </a:tblPr>
              <a:tblGrid>
                <a:gridCol w="1800200"/>
                <a:gridCol w="2448272"/>
                <a:gridCol w="4320480"/>
              </a:tblGrid>
              <a:tr h="226824">
                <a:tc>
                  <a:txBody>
                    <a:bodyPr/>
                    <a:lstStyle/>
                    <a:p>
                      <a:r>
                        <a:rPr lang="zh-TW" altLang="en-US" dirty="0" smtClean="0"/>
                        <a:t>內在歷程</a:t>
                      </a:r>
                      <a:endParaRPr lang="zh-TW" altLang="en-US" dirty="0"/>
                    </a:p>
                  </a:txBody>
                  <a:tcPr/>
                </a:tc>
                <a:tc>
                  <a:txBody>
                    <a:bodyPr/>
                    <a:lstStyle/>
                    <a:p>
                      <a:r>
                        <a:rPr lang="zh-TW" altLang="en-US" dirty="0" smtClean="0"/>
                        <a:t>教學事件</a:t>
                      </a:r>
                      <a:endParaRPr lang="zh-TW" altLang="en-US" dirty="0"/>
                    </a:p>
                  </a:txBody>
                  <a:tcPr/>
                </a:tc>
                <a:tc>
                  <a:txBody>
                    <a:bodyPr/>
                    <a:lstStyle/>
                    <a:p>
                      <a:r>
                        <a:rPr lang="zh-TW" altLang="en-US" dirty="0" smtClean="0"/>
                        <a:t>活動實例</a:t>
                      </a:r>
                      <a:endParaRPr lang="zh-TW" altLang="en-US" dirty="0"/>
                    </a:p>
                  </a:txBody>
                  <a:tcPr/>
                </a:tc>
              </a:tr>
              <a:tr h="370840">
                <a:tc>
                  <a:txBody>
                    <a:bodyPr/>
                    <a:lstStyle/>
                    <a:p>
                      <a:r>
                        <a:rPr lang="zh-TW" altLang="en-US" dirty="0" smtClean="0"/>
                        <a:t>接受</a:t>
                      </a:r>
                      <a:endParaRPr lang="en-US" altLang="zh-TW" dirty="0" smtClean="0"/>
                    </a:p>
                    <a:p>
                      <a:r>
                        <a:rPr lang="zh-TW" altLang="en-US" dirty="0" smtClean="0"/>
                        <a:t>期望</a:t>
                      </a:r>
                      <a:endParaRPr lang="en-US" altLang="zh-TW" dirty="0" smtClean="0"/>
                    </a:p>
                    <a:p>
                      <a:r>
                        <a:rPr lang="zh-TW" altLang="en-US" dirty="0" smtClean="0"/>
                        <a:t>喚回至運作記憶</a:t>
                      </a:r>
                      <a:endParaRPr lang="en-US" altLang="zh-TW" dirty="0" smtClean="0"/>
                    </a:p>
                    <a:p>
                      <a:r>
                        <a:rPr lang="zh-TW" altLang="en-US" dirty="0" smtClean="0"/>
                        <a:t>選擇知覺</a:t>
                      </a:r>
                      <a:endParaRPr lang="en-US" altLang="zh-TW" dirty="0" smtClean="0"/>
                    </a:p>
                    <a:p>
                      <a:r>
                        <a:rPr lang="zh-TW" altLang="en-US" dirty="0" smtClean="0"/>
                        <a:t>語意性編碼</a:t>
                      </a:r>
                      <a:endParaRPr lang="en-US" altLang="zh-TW" dirty="0" smtClean="0"/>
                    </a:p>
                    <a:p>
                      <a:r>
                        <a:rPr lang="zh-TW" altLang="en-US" dirty="0" smtClean="0"/>
                        <a:t>反應</a:t>
                      </a:r>
                      <a:endParaRPr lang="en-US" altLang="zh-TW" dirty="0" smtClean="0"/>
                    </a:p>
                    <a:p>
                      <a:r>
                        <a:rPr lang="zh-TW" altLang="en-US" dirty="0" smtClean="0"/>
                        <a:t>增強</a:t>
                      </a:r>
                      <a:endParaRPr lang="en-US" altLang="zh-TW" dirty="0" smtClean="0"/>
                    </a:p>
                    <a:p>
                      <a:r>
                        <a:rPr lang="zh-TW" altLang="en-US" dirty="0" smtClean="0"/>
                        <a:t>喚回和增強</a:t>
                      </a:r>
                      <a:endParaRPr lang="en-US" altLang="zh-TW" dirty="0" smtClean="0"/>
                    </a:p>
                    <a:p>
                      <a:r>
                        <a:rPr lang="zh-TW" altLang="en-US" dirty="0" smtClean="0"/>
                        <a:t>喚回和類化</a:t>
                      </a:r>
                      <a:endParaRPr lang="zh-TW" altLang="en-US" dirty="0"/>
                    </a:p>
                  </a:txBody>
                  <a:tcPr/>
                </a:tc>
                <a:tc>
                  <a:txBody>
                    <a:bodyPr/>
                    <a:lstStyle/>
                    <a:p>
                      <a:r>
                        <a:rPr lang="en-US" altLang="zh-TW" dirty="0" smtClean="0"/>
                        <a:t>1.</a:t>
                      </a:r>
                      <a:r>
                        <a:rPr lang="zh-TW" altLang="en-US" dirty="0" smtClean="0"/>
                        <a:t>引起注意</a:t>
                      </a:r>
                      <a:endParaRPr lang="en-US" altLang="zh-TW" dirty="0" smtClean="0"/>
                    </a:p>
                    <a:p>
                      <a:r>
                        <a:rPr lang="en-US" altLang="zh-TW" dirty="0" smtClean="0"/>
                        <a:t>2.</a:t>
                      </a:r>
                      <a:r>
                        <a:rPr lang="zh-TW" altLang="en-US" dirty="0" smtClean="0"/>
                        <a:t>告知學習者學習目標</a:t>
                      </a:r>
                      <a:endParaRPr lang="en-US" altLang="zh-TW" dirty="0" smtClean="0"/>
                    </a:p>
                    <a:p>
                      <a:r>
                        <a:rPr lang="en-US" altLang="zh-TW" dirty="0" smtClean="0"/>
                        <a:t>3.</a:t>
                      </a:r>
                      <a:r>
                        <a:rPr lang="zh-TW" altLang="en-US" dirty="0" smtClean="0"/>
                        <a:t>刺激回想先前的學習</a:t>
                      </a:r>
                      <a:endParaRPr lang="en-US" altLang="zh-TW" dirty="0" smtClean="0"/>
                    </a:p>
                    <a:p>
                      <a:r>
                        <a:rPr lang="en-US" altLang="zh-TW" dirty="0" smtClean="0"/>
                        <a:t>4.</a:t>
                      </a:r>
                      <a:r>
                        <a:rPr lang="zh-TW" altLang="en-US" dirty="0" smtClean="0"/>
                        <a:t>呈現刺激</a:t>
                      </a:r>
                      <a:endParaRPr lang="en-US" altLang="zh-TW" dirty="0" smtClean="0"/>
                    </a:p>
                    <a:p>
                      <a:r>
                        <a:rPr lang="en-US" altLang="zh-TW" dirty="0" smtClean="0"/>
                        <a:t>5.</a:t>
                      </a:r>
                      <a:r>
                        <a:rPr lang="zh-TW" altLang="en-US" dirty="0" smtClean="0"/>
                        <a:t>提供學習輔導</a:t>
                      </a:r>
                      <a:endParaRPr lang="en-US" altLang="zh-TW" dirty="0" smtClean="0"/>
                    </a:p>
                    <a:p>
                      <a:r>
                        <a:rPr lang="en-US" altLang="zh-TW" dirty="0" smtClean="0"/>
                        <a:t>6.</a:t>
                      </a:r>
                      <a:r>
                        <a:rPr lang="zh-TW" altLang="en-US" dirty="0" smtClean="0"/>
                        <a:t>引發表現</a:t>
                      </a:r>
                      <a:endParaRPr lang="en-US" altLang="zh-TW" dirty="0" smtClean="0"/>
                    </a:p>
                    <a:p>
                      <a:r>
                        <a:rPr lang="en-US" altLang="zh-TW" dirty="0" smtClean="0"/>
                        <a:t>7.</a:t>
                      </a:r>
                      <a:r>
                        <a:rPr lang="zh-TW" altLang="en-US" dirty="0" smtClean="0"/>
                        <a:t>提供回饙</a:t>
                      </a:r>
                      <a:endParaRPr lang="en-US" altLang="zh-TW" dirty="0" smtClean="0"/>
                    </a:p>
                    <a:p>
                      <a:r>
                        <a:rPr lang="en-US" altLang="zh-TW" dirty="0" smtClean="0"/>
                        <a:t>8.</a:t>
                      </a:r>
                      <a:r>
                        <a:rPr lang="zh-TW" altLang="en-US" dirty="0" smtClean="0"/>
                        <a:t>評估表現</a:t>
                      </a:r>
                      <a:endParaRPr lang="en-US" altLang="zh-TW" dirty="0" smtClean="0"/>
                    </a:p>
                    <a:p>
                      <a:r>
                        <a:rPr lang="en-US" altLang="zh-TW" dirty="0" smtClean="0"/>
                        <a:t>9.</a:t>
                      </a:r>
                      <a:r>
                        <a:rPr lang="zh-TW" altLang="en-US" dirty="0" smtClean="0"/>
                        <a:t>增進保留與遷移</a:t>
                      </a:r>
                      <a:endParaRPr lang="zh-TW" altLang="en-US" dirty="0"/>
                    </a:p>
                  </a:txBody>
                  <a:tcPr/>
                </a:tc>
                <a:tc>
                  <a:txBody>
                    <a:bodyPr/>
                    <a:lstStyle/>
                    <a:p>
                      <a:r>
                        <a:rPr lang="zh-TW" altLang="en-US" dirty="0" smtClean="0"/>
                        <a:t>運用突然的刺激改變</a:t>
                      </a:r>
                      <a:endParaRPr lang="en-US" altLang="zh-TW" dirty="0" smtClean="0"/>
                    </a:p>
                    <a:p>
                      <a:r>
                        <a:rPr lang="zh-TW" altLang="en-US" dirty="0" smtClean="0"/>
                        <a:t>告知學習者學習之後會具備的能力</a:t>
                      </a:r>
                      <a:endParaRPr lang="en-US" altLang="zh-TW" dirty="0" smtClean="0"/>
                    </a:p>
                    <a:p>
                      <a:r>
                        <a:rPr lang="zh-TW" altLang="en-US" dirty="0" smtClean="0"/>
                        <a:t>要學習者回想過去所學的知識和技能</a:t>
                      </a:r>
                      <a:endParaRPr lang="en-US" altLang="zh-TW" dirty="0" smtClean="0"/>
                    </a:p>
                    <a:p>
                      <a:r>
                        <a:rPr lang="zh-TW" altLang="en-US" dirty="0" smtClean="0"/>
                        <a:t>以顯著引人的方式呈現教材內容</a:t>
                      </a:r>
                      <a:endParaRPr lang="en-US" altLang="zh-TW" dirty="0" smtClean="0"/>
                    </a:p>
                    <a:p>
                      <a:r>
                        <a:rPr lang="zh-TW" altLang="en-US" dirty="0" smtClean="0"/>
                        <a:t>建議一套有意義的組織方法</a:t>
                      </a:r>
                      <a:endParaRPr lang="en-US" altLang="zh-TW" dirty="0" smtClean="0"/>
                    </a:p>
                    <a:p>
                      <a:r>
                        <a:rPr lang="zh-TW" altLang="en-US" dirty="0" smtClean="0"/>
                        <a:t>請學習者表現反應</a:t>
                      </a:r>
                      <a:endParaRPr lang="en-US" altLang="zh-TW" dirty="0" smtClean="0"/>
                    </a:p>
                    <a:p>
                      <a:r>
                        <a:rPr lang="zh-TW" altLang="en-US" dirty="0" smtClean="0"/>
                        <a:t>給予具教育性的回饋</a:t>
                      </a:r>
                      <a:endParaRPr lang="en-US" altLang="zh-TW" dirty="0" smtClean="0"/>
                    </a:p>
                    <a:p>
                      <a:r>
                        <a:rPr lang="zh-TW" altLang="en-US" dirty="0" smtClean="0"/>
                        <a:t>要求學習者進一步的學習表現並予以回饋</a:t>
                      </a:r>
                      <a:endParaRPr lang="en-US" altLang="zh-TW" dirty="0" smtClean="0"/>
                    </a:p>
                    <a:p>
                      <a:r>
                        <a:rPr lang="zh-TW" altLang="en-US" dirty="0" smtClean="0"/>
                        <a:t>提供各種練習與問隔複習</a:t>
                      </a:r>
                      <a:endParaRPr lang="zh-TW" altLang="en-US" dirty="0"/>
                    </a:p>
                  </a:txBody>
                  <a:tcPr/>
                </a:tc>
              </a:tr>
            </a:tbl>
          </a:graphicData>
        </a:graphic>
      </p:graphicFrame>
    </p:spTree>
    <p:extLst>
      <p:ext uri="{BB962C8B-B14F-4D97-AF65-F5344CB8AC3E}">
        <p14:creationId xmlns:p14="http://schemas.microsoft.com/office/powerpoint/2010/main" val="106336693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77500" lnSpcReduction="20000"/>
          </a:bodyPr>
          <a:lstStyle/>
          <a:p>
            <a:pPr algn="l">
              <a:lnSpc>
                <a:spcPts val="3000"/>
              </a:lnSpc>
            </a:pPr>
            <a:r>
              <a:rPr lang="zh-TW" altLang="en-US" sz="3600" b="1" dirty="0">
                <a:solidFill>
                  <a:srgbClr val="FF0000"/>
                </a:solidFill>
                <a:latin typeface="新細明體"/>
              </a:rPr>
              <a:t>教學上的應用</a:t>
            </a:r>
            <a:endParaRPr lang="en-US" altLang="zh-TW" sz="3600" b="1" dirty="0" smtClean="0">
              <a:solidFill>
                <a:srgbClr val="FF0000"/>
              </a:solidFill>
              <a:latin typeface="新細明體"/>
            </a:endParaRPr>
          </a:p>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學習條件論界定</a:t>
            </a:r>
            <a:r>
              <a:rPr lang="zh-TW" altLang="en-US" sz="2800" b="1" dirty="0">
                <a:solidFill>
                  <a:schemeClr val="tx1"/>
                </a:solidFill>
                <a:latin typeface="新細明體"/>
              </a:rPr>
              <a:t>教學</a:t>
            </a:r>
            <a:r>
              <a:rPr lang="zh-TW" altLang="en-US" sz="2800" b="1" dirty="0" smtClean="0">
                <a:solidFill>
                  <a:schemeClr val="tx1"/>
                </a:solidFill>
                <a:latin typeface="新細明體"/>
              </a:rPr>
              <a:t>為</a:t>
            </a:r>
            <a:r>
              <a:rPr lang="zh-TW" altLang="en-US" sz="2800" b="1" dirty="0">
                <a:solidFill>
                  <a:schemeClr val="tx1"/>
                </a:solidFill>
                <a:latin typeface="新細明體"/>
              </a:rPr>
              <a:t>一組經過設計以支持內在學習歷程的外在事件</a:t>
            </a:r>
            <a:r>
              <a:rPr lang="zh-TW" altLang="en-US" sz="2800" b="1" dirty="0" smtClean="0">
                <a:solidFill>
                  <a:schemeClr val="tx1"/>
                </a:solidFill>
                <a:latin typeface="新細明體"/>
              </a:rPr>
              <a:t>，不</a:t>
            </a:r>
            <a:r>
              <a:rPr lang="zh-TW" altLang="en-US" sz="2800" b="1" dirty="0">
                <a:solidFill>
                  <a:schemeClr val="tx1"/>
                </a:solidFill>
                <a:latin typeface="新細明體"/>
              </a:rPr>
              <a:t>強調給予學生太多自我學習的</a:t>
            </a:r>
            <a:r>
              <a:rPr lang="zh-TW" altLang="en-US" sz="2800" b="1" dirty="0" smtClean="0">
                <a:solidFill>
                  <a:schemeClr val="tx1"/>
                </a:solidFill>
                <a:latin typeface="新細明體"/>
              </a:rPr>
              <a:t>機會</a:t>
            </a:r>
            <a:r>
              <a:rPr lang="zh-TW" altLang="en-US" sz="2800" b="1" dirty="0" smtClean="0">
                <a:solidFill>
                  <a:schemeClr val="tx1"/>
                </a:solidFill>
                <a:latin typeface="新細明體"/>
                <a:ea typeface="新細明體"/>
              </a:rPr>
              <a:t>。</a:t>
            </a:r>
            <a:endParaRPr lang="en-US" altLang="zh-TW" sz="2800" b="1" dirty="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教師</a:t>
            </a:r>
            <a:r>
              <a:rPr lang="zh-TW" altLang="en-US" sz="2800" b="1" dirty="0">
                <a:solidFill>
                  <a:schemeClr val="tx1"/>
                </a:solidFill>
                <a:latin typeface="新細明體"/>
              </a:rPr>
              <a:t>應扮演積極的教學角色，充分安排、指導學生</a:t>
            </a:r>
            <a:r>
              <a:rPr lang="zh-TW" altLang="en-US" sz="2800" b="1" dirty="0">
                <a:solidFill>
                  <a:srgbClr val="FF0000"/>
                </a:solidFill>
                <a:latin typeface="新細明體"/>
              </a:rPr>
              <a:t>「學些什麼」及「如何學」</a:t>
            </a:r>
            <a:r>
              <a:rPr lang="zh-TW" altLang="en-US" sz="2800" b="1" dirty="0" smtClean="0">
                <a:solidFill>
                  <a:schemeClr val="tx1"/>
                </a:solidFill>
                <a:latin typeface="新細明體"/>
              </a:rPr>
              <a:t>。教師</a:t>
            </a:r>
            <a:r>
              <a:rPr lang="zh-TW" altLang="en-US" sz="2800" b="1" dirty="0">
                <a:solidFill>
                  <a:schemeClr val="tx1"/>
                </a:solidFill>
                <a:latin typeface="新細明體"/>
              </a:rPr>
              <a:t>在</a:t>
            </a:r>
            <a:r>
              <a:rPr lang="zh-TW" altLang="en-US" sz="2800" b="1" dirty="0" smtClean="0">
                <a:solidFill>
                  <a:schemeClr val="tx1"/>
                </a:solidFill>
                <a:latin typeface="新細明體"/>
              </a:rPr>
              <a:t>教學有三</a:t>
            </a:r>
            <a:r>
              <a:rPr lang="zh-TW" altLang="en-US" sz="2800" b="1" dirty="0">
                <a:solidFill>
                  <a:schemeClr val="tx1"/>
                </a:solidFill>
                <a:latin typeface="新細明體"/>
              </a:rPr>
              <a:t>項任務</a:t>
            </a:r>
            <a:r>
              <a:rPr lang="zh-TW" altLang="en-US" sz="2800" b="1" dirty="0" smtClean="0">
                <a:solidFill>
                  <a:schemeClr val="tx1"/>
                </a:solidFill>
                <a:latin typeface="新細明體"/>
              </a:rPr>
              <a:t>：</a:t>
            </a:r>
            <a:r>
              <a:rPr lang="en-US" altLang="zh-TW" sz="2800" b="1" dirty="0" smtClean="0">
                <a:solidFill>
                  <a:schemeClr val="tx1"/>
                </a:solidFill>
                <a:latin typeface="新細明體"/>
              </a:rPr>
              <a:t>1.</a:t>
            </a:r>
            <a:r>
              <a:rPr lang="zh-TW" altLang="en-US" sz="2800" b="1" dirty="0" smtClean="0">
                <a:solidFill>
                  <a:schemeClr val="tx1"/>
                </a:solidFill>
                <a:latin typeface="新細明體"/>
              </a:rPr>
              <a:t>在</a:t>
            </a:r>
            <a:r>
              <a:rPr lang="zh-TW" altLang="en-US" sz="2800" b="1" dirty="0">
                <a:solidFill>
                  <a:schemeClr val="tx1"/>
                </a:solidFill>
                <a:latin typeface="新細明體"/>
              </a:rPr>
              <a:t>教學之前，必須將學習</a:t>
            </a:r>
            <a:r>
              <a:rPr lang="zh-TW" altLang="en-US" sz="2800" b="1" dirty="0" smtClean="0">
                <a:solidFill>
                  <a:schemeClr val="tx1"/>
                </a:solidFill>
                <a:latin typeface="新細明體"/>
              </a:rPr>
              <a:t>條件</a:t>
            </a:r>
            <a:r>
              <a:rPr lang="zh-TW" altLang="en-US" sz="2800" b="1" dirty="0">
                <a:solidFill>
                  <a:schemeClr val="tx1"/>
                </a:solidFill>
                <a:latin typeface="新細明體"/>
              </a:rPr>
              <a:t>和活動目標加以計畫； </a:t>
            </a:r>
            <a:r>
              <a:rPr lang="en-US" altLang="zh-TW" sz="2800" b="1" dirty="0" smtClean="0">
                <a:solidFill>
                  <a:schemeClr val="tx1"/>
                </a:solidFill>
                <a:latin typeface="新細明體"/>
              </a:rPr>
              <a:t>2.</a:t>
            </a:r>
            <a:r>
              <a:rPr lang="zh-TW" altLang="en-US" sz="2800" b="1" dirty="0" smtClean="0">
                <a:solidFill>
                  <a:schemeClr val="tx1"/>
                </a:solidFill>
                <a:latin typeface="新細明體"/>
              </a:rPr>
              <a:t>對</a:t>
            </a:r>
            <a:r>
              <a:rPr lang="zh-TW" altLang="en-US" sz="2800" b="1" dirty="0">
                <a:solidFill>
                  <a:schemeClr val="tx1"/>
                </a:solidFill>
                <a:latin typeface="新細明體"/>
              </a:rPr>
              <a:t>學習本身和學習情境加以管理和經營，包括引起動機、引導學習及評量學習結果； </a:t>
            </a:r>
            <a:r>
              <a:rPr lang="en-US" altLang="zh-TW" sz="2800" b="1" dirty="0" smtClean="0">
                <a:solidFill>
                  <a:schemeClr val="tx1"/>
                </a:solidFill>
                <a:latin typeface="新細明體"/>
              </a:rPr>
              <a:t>3.</a:t>
            </a:r>
            <a:r>
              <a:rPr lang="zh-TW" altLang="en-US" sz="2800" b="1" dirty="0" smtClean="0">
                <a:solidFill>
                  <a:schemeClr val="tx1"/>
                </a:solidFill>
                <a:latin typeface="新細明體"/>
              </a:rPr>
              <a:t>為</a:t>
            </a:r>
            <a:r>
              <a:rPr lang="zh-TW" altLang="en-US" sz="2800" b="1" dirty="0">
                <a:solidFill>
                  <a:schemeClr val="tx1"/>
                </a:solidFill>
                <a:latin typeface="新細明體"/>
              </a:rPr>
              <a:t>學習者安排具支持性的外在學習條件</a:t>
            </a:r>
            <a:r>
              <a:rPr lang="zh-TW" altLang="en-US" sz="2800" b="1" dirty="0" smtClean="0">
                <a:solidFill>
                  <a:schemeClr val="tx1"/>
                </a:solidFill>
                <a:latin typeface="新細明體"/>
              </a:rPr>
              <a:t>。    </a:t>
            </a:r>
            <a:r>
              <a:rPr lang="en-US" altLang="zh-TW" sz="2800" b="1" dirty="0" smtClean="0">
                <a:solidFill>
                  <a:schemeClr val="tx1"/>
                </a:solidFill>
              </a:rPr>
              <a:t>36</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219560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85000" lnSpcReduction="10000"/>
          </a:bodyPr>
          <a:lstStyle/>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學習</a:t>
            </a:r>
            <a:r>
              <a:rPr lang="zh-TW" altLang="en-US" sz="2800" b="1" dirty="0">
                <a:solidFill>
                  <a:schemeClr val="tx1"/>
                </a:solidFill>
                <a:latin typeface="新細明體"/>
              </a:rPr>
              <a:t>條件</a:t>
            </a:r>
            <a:r>
              <a:rPr lang="zh-TW" altLang="en-US" sz="2800" b="1" dirty="0" smtClean="0">
                <a:solidFill>
                  <a:schemeClr val="tx1"/>
                </a:solidFill>
                <a:latin typeface="新細明體"/>
              </a:rPr>
              <a:t>論，</a:t>
            </a:r>
            <a:r>
              <a:rPr lang="zh-TW" altLang="en-US" sz="2800" b="1" dirty="0">
                <a:solidFill>
                  <a:schemeClr val="tx1"/>
                </a:solidFill>
                <a:latin typeface="新細明體"/>
              </a:rPr>
              <a:t>極注重整體</a:t>
            </a:r>
            <a:r>
              <a:rPr lang="zh-TW" altLang="en-US" sz="2800" b="1" dirty="0">
                <a:solidFill>
                  <a:srgbClr val="FF0000"/>
                </a:solidFill>
                <a:latin typeface="新細明體"/>
              </a:rPr>
              <a:t>有系統的教學設計，</a:t>
            </a:r>
            <a:r>
              <a:rPr lang="zh-TW" altLang="en-US" sz="2800" b="1" dirty="0">
                <a:solidFill>
                  <a:schemeClr val="tx1"/>
                </a:solidFill>
                <a:latin typeface="新細明體"/>
              </a:rPr>
              <a:t>包括分析所預期的學習結果、相對應的行為目標、學習者內外條件，和學習結果評量等，每一步驟均緊密銜接、互相呼應</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兼顧</a:t>
            </a:r>
            <a:r>
              <a:rPr lang="zh-TW" altLang="en-US" sz="2800" b="1" dirty="0">
                <a:solidFill>
                  <a:schemeClr val="tx1"/>
                </a:solidFill>
                <a:latin typeface="新細明體"/>
              </a:rPr>
              <a:t>理論與實際，</a:t>
            </a:r>
            <a:r>
              <a:rPr lang="zh-TW" altLang="en-US" sz="2800" b="1" dirty="0" smtClean="0">
                <a:solidFill>
                  <a:schemeClr val="tx1"/>
                </a:solidFill>
                <a:latin typeface="新細明體"/>
              </a:rPr>
              <a:t>為學習者提供一個</a:t>
            </a:r>
            <a:r>
              <a:rPr lang="zh-TW" altLang="en-US" sz="2800" b="1" dirty="0">
                <a:solidFill>
                  <a:schemeClr val="tx1"/>
                </a:solidFill>
                <a:latin typeface="新細明體"/>
              </a:rPr>
              <a:t>統合的架構</a:t>
            </a:r>
            <a:r>
              <a:rPr lang="zh-TW" altLang="en-US" sz="2800" b="1" dirty="0" smtClean="0">
                <a:solidFill>
                  <a:schemeClr val="tx1"/>
                </a:solidFill>
                <a:latin typeface="新細明體"/>
              </a:rPr>
              <a:t>，廣</a:t>
            </a:r>
            <a:r>
              <a:rPr lang="zh-TW" altLang="en-US" sz="2800" b="1" dirty="0">
                <a:solidFill>
                  <a:schemeClr val="tx1"/>
                </a:solidFill>
                <a:latin typeface="新細明體"/>
              </a:rPr>
              <a:t>為提倡電腦輔助教學（</a:t>
            </a:r>
            <a:r>
              <a:rPr lang="en-US" altLang="zh-TW" sz="2800" b="1" dirty="0">
                <a:solidFill>
                  <a:schemeClr val="tx1"/>
                </a:solidFill>
                <a:latin typeface="新細明體"/>
              </a:rPr>
              <a:t>computer-aided instruction </a:t>
            </a:r>
            <a:r>
              <a:rPr lang="zh-TW" altLang="en-US" sz="2800" b="1" dirty="0">
                <a:solidFill>
                  <a:schemeClr val="tx1"/>
                </a:solidFill>
                <a:latin typeface="新細明體"/>
              </a:rPr>
              <a:t>） 、系統化教學設計（ </a:t>
            </a:r>
            <a:r>
              <a:rPr lang="en-US" altLang="zh-TW" sz="2800" b="1" dirty="0">
                <a:solidFill>
                  <a:schemeClr val="tx1"/>
                </a:solidFill>
                <a:latin typeface="新細明體"/>
              </a:rPr>
              <a:t>systematic instructional design </a:t>
            </a:r>
            <a:r>
              <a:rPr lang="zh-TW" altLang="en-US" sz="2800" b="1" dirty="0">
                <a:solidFill>
                  <a:schemeClr val="tx1"/>
                </a:solidFill>
                <a:latin typeface="新細明體"/>
              </a:rPr>
              <a:t>） 、及能力本位教育（</a:t>
            </a:r>
            <a:r>
              <a:rPr lang="en-US" altLang="zh-TW" sz="2800" b="1" dirty="0">
                <a:solidFill>
                  <a:schemeClr val="tx1"/>
                </a:solidFill>
                <a:latin typeface="新細明體"/>
              </a:rPr>
              <a:t>competence -based education</a:t>
            </a:r>
            <a:r>
              <a:rPr lang="zh-TW" altLang="en-US" sz="2800" b="1" dirty="0">
                <a:solidFill>
                  <a:schemeClr val="tx1"/>
                </a:solidFill>
                <a:latin typeface="新細明體"/>
              </a:rPr>
              <a:t>）的學者所重視和採用。 </a:t>
            </a:r>
            <a:r>
              <a:rPr lang="zh-TW" altLang="en-US" sz="2800" b="1" dirty="0" smtClean="0">
                <a:solidFill>
                  <a:schemeClr val="tx1"/>
                </a:solidFill>
                <a:latin typeface="新細明體"/>
              </a:rPr>
              <a:t>                                                                        </a:t>
            </a:r>
            <a:r>
              <a:rPr lang="en-US" altLang="zh-TW" sz="2800" b="1" dirty="0" smtClean="0">
                <a:solidFill>
                  <a:schemeClr val="tx1"/>
                </a:solidFill>
              </a:rPr>
              <a:t>37</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28600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62500" lnSpcReduction="20000"/>
          </a:bodyPr>
          <a:lstStyle/>
          <a:p>
            <a:pPr algn="l">
              <a:lnSpc>
                <a:spcPts val="3000"/>
              </a:lnSpc>
            </a:pPr>
            <a:r>
              <a:rPr lang="zh-TW" altLang="en-US" sz="5100" b="1" dirty="0">
                <a:solidFill>
                  <a:srgbClr val="FF0000"/>
                </a:solidFill>
                <a:latin typeface="新細明體"/>
              </a:rPr>
              <a:t>第二</a:t>
            </a:r>
            <a:r>
              <a:rPr lang="zh-TW" altLang="en-US" sz="5100" b="1" dirty="0" smtClean="0">
                <a:solidFill>
                  <a:srgbClr val="FF0000"/>
                </a:solidFill>
                <a:latin typeface="新細明體"/>
              </a:rPr>
              <a:t>節  當代</a:t>
            </a:r>
            <a:r>
              <a:rPr lang="zh-TW" altLang="en-US" sz="5100" b="1" dirty="0">
                <a:solidFill>
                  <a:srgbClr val="FF0000"/>
                </a:solidFill>
                <a:latin typeface="新細明體"/>
              </a:rPr>
              <a:t>重要教學觀</a:t>
            </a:r>
            <a:endParaRPr lang="en-US" altLang="zh-TW" sz="5100" b="1" dirty="0" smtClean="0">
              <a:solidFill>
                <a:srgbClr val="FF0000"/>
              </a:solidFill>
              <a:latin typeface="新細明體"/>
            </a:endParaRPr>
          </a:p>
          <a:p>
            <a:pPr algn="l">
              <a:lnSpc>
                <a:spcPts val="3000"/>
              </a:lnSpc>
            </a:pPr>
            <a:r>
              <a:rPr lang="zh-TW" altLang="en-US" sz="5100" b="1" dirty="0" smtClean="0">
                <a:solidFill>
                  <a:srgbClr val="FF0000"/>
                </a:solidFill>
                <a:latin typeface="新細明體"/>
              </a:rPr>
              <a:t>    壹</a:t>
            </a:r>
            <a:r>
              <a:rPr lang="zh-TW" altLang="en-US" sz="5100" b="1" dirty="0" smtClean="0">
                <a:solidFill>
                  <a:srgbClr val="FF0000"/>
                </a:solidFill>
                <a:latin typeface="新細明體"/>
                <a:ea typeface="新細明體"/>
              </a:rPr>
              <a:t>、</a:t>
            </a:r>
            <a:r>
              <a:rPr lang="zh-TW" altLang="en-US" sz="5100" b="1" dirty="0" smtClean="0">
                <a:solidFill>
                  <a:srgbClr val="FF0000"/>
                </a:solidFill>
                <a:latin typeface="新細明體"/>
              </a:rPr>
              <a:t>效能</a:t>
            </a:r>
            <a:r>
              <a:rPr lang="en-US" altLang="zh-TW" sz="5100" b="1" dirty="0">
                <a:solidFill>
                  <a:srgbClr val="FF0000"/>
                </a:solidFill>
                <a:latin typeface="新細明體"/>
              </a:rPr>
              <a:t>/</a:t>
            </a:r>
            <a:r>
              <a:rPr lang="zh-TW" altLang="en-US" sz="5100" b="1" dirty="0">
                <a:solidFill>
                  <a:srgbClr val="FF0000"/>
                </a:solidFill>
                <a:latin typeface="新細明體"/>
              </a:rPr>
              <a:t>效率導向教學</a:t>
            </a:r>
            <a:r>
              <a:rPr lang="zh-TW" altLang="en-US" sz="5100" b="1" dirty="0" smtClean="0">
                <a:solidFill>
                  <a:srgbClr val="FF0000"/>
                </a:solidFill>
                <a:latin typeface="新細明體"/>
              </a:rPr>
              <a:t>觀</a:t>
            </a:r>
            <a:endParaRPr lang="en-US" altLang="zh-TW" sz="5100" b="1" dirty="0" smtClean="0">
              <a:solidFill>
                <a:srgbClr val="FF0000"/>
              </a:solidFill>
              <a:latin typeface="新細明體"/>
            </a:endParaRPr>
          </a:p>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效能</a:t>
            </a:r>
            <a:r>
              <a:rPr lang="zh-TW" altLang="en-US" sz="2800" b="1" dirty="0">
                <a:solidFill>
                  <a:schemeClr val="tx1"/>
                </a:solidFill>
                <a:latin typeface="新細明體"/>
              </a:rPr>
              <a:t>導向</a:t>
            </a:r>
            <a:r>
              <a:rPr lang="zh-TW" altLang="en-US" sz="2800" b="1" dirty="0" smtClean="0">
                <a:solidFill>
                  <a:schemeClr val="tx1"/>
                </a:solidFill>
                <a:latin typeface="新細明體"/>
              </a:rPr>
              <a:t>較重視</a:t>
            </a:r>
            <a:r>
              <a:rPr lang="zh-TW" altLang="en-US" sz="2800" b="1" dirty="0">
                <a:solidFill>
                  <a:schemeClr val="tx1"/>
                </a:solidFill>
                <a:latin typeface="新細明體"/>
              </a:rPr>
              <a:t>學生基本能力的發展情形，效率導向則</a:t>
            </a:r>
            <a:r>
              <a:rPr lang="zh-TW" altLang="en-US" sz="2800" b="1" dirty="0" smtClean="0">
                <a:solidFill>
                  <a:schemeClr val="tx1"/>
                </a:solidFill>
                <a:latin typeface="新細明體"/>
              </a:rPr>
              <a:t>較講究</a:t>
            </a:r>
            <a:r>
              <a:rPr lang="zh-TW" altLang="en-US" sz="2800" b="1" dirty="0">
                <a:solidFill>
                  <a:schemeClr val="tx1"/>
                </a:solidFill>
                <a:latin typeface="新細明體"/>
              </a:rPr>
              <a:t>教師教學策略的經濟效益，但兩者都是</a:t>
            </a:r>
            <a:r>
              <a:rPr lang="zh-TW" altLang="en-US" sz="2800" b="1" dirty="0" smtClean="0">
                <a:solidFill>
                  <a:schemeClr val="tx1"/>
                </a:solidFill>
                <a:latin typeface="新細明體"/>
              </a:rPr>
              <a:t>以「</a:t>
            </a:r>
            <a:r>
              <a:rPr lang="zh-TW" altLang="en-US" sz="2800" b="1" dirty="0">
                <a:solidFill>
                  <a:schemeClr val="tx1"/>
                </a:solidFill>
                <a:latin typeface="新細明體"/>
              </a:rPr>
              <a:t>教育卓越」 </a:t>
            </a:r>
            <a:r>
              <a:rPr lang="zh-TW" altLang="en-US" sz="2800" b="1" dirty="0" smtClean="0">
                <a:solidFill>
                  <a:schemeClr val="tx1"/>
                </a:solidFill>
                <a:latin typeface="新細明體"/>
              </a:rPr>
              <a:t>為依歸</a:t>
            </a:r>
            <a:r>
              <a:rPr lang="zh-TW" altLang="en-US" sz="2800" b="1" dirty="0" smtClean="0">
                <a:solidFill>
                  <a:schemeClr val="tx1"/>
                </a:solidFill>
                <a:latin typeface="新細明體"/>
                <a:ea typeface="新細明體"/>
              </a:rPr>
              <a:t>。</a:t>
            </a:r>
            <a:endParaRPr lang="en-US" altLang="zh-TW" sz="2800" b="1" dirty="0" smtClean="0">
              <a:solidFill>
                <a:schemeClr val="tx1"/>
              </a:solidFill>
              <a:latin typeface="新細明體"/>
              <a:ea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兩者</a:t>
            </a:r>
            <a:r>
              <a:rPr lang="zh-TW" altLang="en-US" sz="2800" b="1" dirty="0">
                <a:solidFill>
                  <a:schemeClr val="tx1"/>
                </a:solidFill>
                <a:latin typeface="新細明體"/>
              </a:rPr>
              <a:t>都受到當代思潮中</a:t>
            </a:r>
            <a:r>
              <a:rPr lang="zh-TW" altLang="en-US" sz="2800" b="1" dirty="0">
                <a:solidFill>
                  <a:srgbClr val="FF0000"/>
                </a:solidFill>
                <a:latin typeface="新細明體"/>
              </a:rPr>
              <a:t>「結構功能論</a:t>
            </a:r>
            <a:r>
              <a:rPr lang="zh-TW" altLang="en-US" sz="2800" b="1" dirty="0" smtClean="0">
                <a:solidFill>
                  <a:srgbClr val="FF0000"/>
                </a:solidFill>
                <a:latin typeface="新細明體"/>
              </a:rPr>
              <a:t>」和</a:t>
            </a:r>
            <a:r>
              <a:rPr lang="zh-TW" altLang="en-US" sz="2800" b="1" dirty="0">
                <a:solidFill>
                  <a:srgbClr val="FF0000"/>
                </a:solidFill>
                <a:latin typeface="新細明體"/>
              </a:rPr>
              <a:t>「邏輯實證論</a:t>
            </a:r>
            <a:r>
              <a:rPr lang="zh-TW" altLang="en-US" sz="2800" b="1" dirty="0" smtClean="0">
                <a:solidFill>
                  <a:srgbClr val="FF0000"/>
                </a:solidFill>
                <a:latin typeface="新細明體"/>
              </a:rPr>
              <a:t>」極大</a:t>
            </a:r>
            <a:r>
              <a:rPr lang="zh-TW" altLang="en-US" sz="2800" b="1" dirty="0">
                <a:solidFill>
                  <a:srgbClr val="FF0000"/>
                </a:solidFill>
                <a:latin typeface="新細明體"/>
              </a:rPr>
              <a:t>的景響，均以科學、客觀、預測、控制等觀點</a:t>
            </a:r>
            <a:r>
              <a:rPr lang="zh-TW" altLang="en-US" sz="2800" b="1" dirty="0">
                <a:solidFill>
                  <a:schemeClr val="tx1"/>
                </a:solidFill>
                <a:latin typeface="新細明體"/>
              </a:rPr>
              <a:t>來解釋「教」與「學」的現象，並且採納科學管理概念，企圖以最少的教育投資、最有效率的教學方法，達到最高的教育生產力</a:t>
            </a:r>
            <a:r>
              <a:rPr lang="zh-TW" altLang="en-US" sz="2800" b="1" dirty="0" smtClean="0">
                <a:solidFill>
                  <a:schemeClr val="tx1"/>
                </a:solidFill>
                <a:latin typeface="新細明體"/>
              </a:rPr>
              <a:t>。                                                                                   </a:t>
            </a:r>
            <a:r>
              <a:rPr lang="en-US" altLang="zh-TW" sz="2800" b="1" dirty="0" smtClean="0">
                <a:solidFill>
                  <a:schemeClr val="tx1"/>
                </a:solidFill>
              </a:rPr>
              <a:t>38</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10096473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以</a:t>
            </a:r>
            <a:r>
              <a:rPr lang="zh-TW" altLang="en-US" sz="2800" b="1" dirty="0">
                <a:solidFill>
                  <a:schemeClr val="tx1"/>
                </a:solidFill>
                <a:latin typeface="新細明體"/>
              </a:rPr>
              <a:t>效能或效率為導向的教學，在教學目標之訂定、教材之選擇、教法之運用、學生之了解、學習之指導、缺陷之補救，乃至成績之評量等諸</a:t>
            </a:r>
            <a:r>
              <a:rPr lang="zh-TW" altLang="en-US" sz="2800" b="1" dirty="0" smtClean="0">
                <a:solidFill>
                  <a:schemeClr val="tx1"/>
                </a:solidFill>
                <a:latin typeface="新細明體"/>
              </a:rPr>
              <a:t>多方面，皆採行為</a:t>
            </a:r>
            <a:r>
              <a:rPr lang="zh-TW" altLang="en-US" sz="2800" b="1" dirty="0">
                <a:solidFill>
                  <a:schemeClr val="tx1"/>
                </a:solidFill>
                <a:latin typeface="新細明體"/>
              </a:rPr>
              <a:t>學派科學研究所得之法則為依歸</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相信</a:t>
            </a:r>
            <a:r>
              <a:rPr lang="zh-TW" altLang="en-US" sz="2800" b="1" dirty="0">
                <a:solidFill>
                  <a:schemeClr val="tx1"/>
                </a:solidFill>
                <a:latin typeface="新細明體"/>
              </a:rPr>
              <a:t>有一套既定的技術或</a:t>
            </a:r>
            <a:r>
              <a:rPr lang="zh-TW" altLang="en-US" sz="2800" b="1" dirty="0" smtClean="0">
                <a:solidFill>
                  <a:schemeClr val="tx1"/>
                </a:solidFill>
                <a:latin typeface="新細明體"/>
              </a:rPr>
              <a:t>處方。</a:t>
            </a:r>
            <a:r>
              <a:rPr lang="zh-TW" altLang="en-US" sz="2800" b="1" dirty="0">
                <a:solidFill>
                  <a:schemeClr val="tx1"/>
                </a:solidFill>
                <a:latin typeface="新細明體"/>
              </a:rPr>
              <a:t>像是班級經營技巧或系統化教學模式等，可以被使用來改進教師教學，並幫助學生學習，以達到最高的教學成效</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 </a:t>
            </a:r>
            <a:r>
              <a:rPr lang="zh-TW" altLang="en-US" sz="2800" b="1" dirty="0" smtClean="0">
                <a:solidFill>
                  <a:srgbClr val="FF0000"/>
                </a:solidFill>
                <a:latin typeface="新細明體"/>
              </a:rPr>
              <a:t>                                                                                </a:t>
            </a:r>
            <a:r>
              <a:rPr lang="en-US" altLang="zh-TW" sz="2800" b="1" dirty="0" smtClean="0">
                <a:solidFill>
                  <a:schemeClr val="tx1"/>
                </a:solidFill>
              </a:rPr>
              <a:t>39</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1840638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560840" cy="3600400"/>
          </a:xfrm>
        </p:spPr>
        <p:txBody>
          <a:bodyPr>
            <a:normAutofit fontScale="92500"/>
          </a:bodyPr>
          <a:lstStyle/>
          <a:p>
            <a:pPr algn="l">
              <a:lnSpc>
                <a:spcPts val="3000"/>
              </a:lnSpc>
            </a:pPr>
            <a:r>
              <a:rPr lang="zh-TW" altLang="en-US" sz="2800" b="1" dirty="0" smtClean="0">
                <a:solidFill>
                  <a:srgbClr val="FF0000"/>
                </a:solidFill>
                <a:latin typeface="新細明體"/>
              </a:rPr>
              <a:t>＊ </a:t>
            </a:r>
            <a:r>
              <a:rPr lang="zh-TW" altLang="en-US" sz="2800" b="1" dirty="0" smtClean="0">
                <a:solidFill>
                  <a:schemeClr val="tx1"/>
                </a:solidFill>
                <a:latin typeface="新細明體"/>
              </a:rPr>
              <a:t>效能</a:t>
            </a:r>
            <a:r>
              <a:rPr lang="en-US" altLang="zh-TW" sz="2800" b="1" dirty="0">
                <a:solidFill>
                  <a:schemeClr val="tx1"/>
                </a:solidFill>
                <a:latin typeface="新細明體"/>
              </a:rPr>
              <a:t>/</a:t>
            </a:r>
            <a:r>
              <a:rPr lang="zh-TW" altLang="en-US" sz="2800" b="1" dirty="0">
                <a:solidFill>
                  <a:schemeClr val="tx1"/>
                </a:solidFill>
                <a:latin typeface="新細明體"/>
              </a:rPr>
              <a:t>效率導向的教學觀，主張教師必須了解各種有關教育之專業知識與技能，必須具備科學研究之精神，並且能善用最新教學科技與系統化的教學方法，如此，方能在教學之中促使產生有效的教學</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教師</a:t>
            </a:r>
            <a:r>
              <a:rPr lang="zh-TW" altLang="en-US" sz="2800" b="1" dirty="0">
                <a:solidFill>
                  <a:schemeClr val="tx1"/>
                </a:solidFill>
                <a:latin typeface="新細明體"/>
              </a:rPr>
              <a:t>在教學時，應先對課程內容進行</a:t>
            </a:r>
            <a:r>
              <a:rPr lang="zh-TW" altLang="en-US" sz="2800" b="1" dirty="0">
                <a:solidFill>
                  <a:srgbClr val="FF0000"/>
                </a:solidFill>
                <a:latin typeface="新細明體"/>
              </a:rPr>
              <a:t>系統分析</a:t>
            </a:r>
            <a:r>
              <a:rPr lang="zh-TW" altLang="en-US" sz="2800" b="1" dirty="0">
                <a:solidFill>
                  <a:schemeClr val="tx1"/>
                </a:solidFill>
                <a:latin typeface="新細明體"/>
              </a:rPr>
              <a:t>，然後再就學生的</a:t>
            </a:r>
            <a:r>
              <a:rPr lang="zh-TW" altLang="en-US" sz="2800" b="1" dirty="0">
                <a:solidFill>
                  <a:srgbClr val="FF0000"/>
                </a:solidFill>
                <a:latin typeface="新細明體"/>
              </a:rPr>
              <a:t>背景與特質安排設計教材，確立適當的目標、選擇可行的教學手段和評量方式</a:t>
            </a:r>
            <a:r>
              <a:rPr lang="zh-TW" altLang="en-US" sz="2800" b="1" dirty="0">
                <a:solidFill>
                  <a:schemeClr val="tx1"/>
                </a:solidFill>
                <a:latin typeface="新細明體"/>
              </a:rPr>
              <a:t>，才能使整個教學過程成功有效</a:t>
            </a:r>
            <a:r>
              <a:rPr lang="zh-TW" altLang="en-US" sz="2800" b="1" dirty="0" smtClean="0">
                <a:solidFill>
                  <a:schemeClr val="tx1"/>
                </a:solidFill>
                <a:latin typeface="新細明體"/>
              </a:rPr>
              <a:t>。                                  </a:t>
            </a:r>
            <a:r>
              <a:rPr lang="en-US" altLang="zh-TW" sz="2800" b="1" dirty="0" smtClean="0">
                <a:solidFill>
                  <a:schemeClr val="tx1"/>
                </a:solidFill>
              </a:rPr>
              <a:t>40</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405268204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62500" lnSpcReduction="20000"/>
          </a:bodyPr>
          <a:lstStyle/>
          <a:p>
            <a:pPr algn="l">
              <a:lnSpc>
                <a:spcPts val="3000"/>
              </a:lnSpc>
            </a:pPr>
            <a:r>
              <a:rPr lang="zh-TW" altLang="en-US" sz="4500" b="1" dirty="0" smtClean="0">
                <a:solidFill>
                  <a:srgbClr val="FF0000"/>
                </a:solidFill>
                <a:latin typeface="新細明體"/>
              </a:rPr>
              <a:t>貳</a:t>
            </a:r>
            <a:r>
              <a:rPr lang="zh-TW" altLang="en-US" sz="4500" b="1" dirty="0" smtClean="0">
                <a:solidFill>
                  <a:srgbClr val="FF0000"/>
                </a:solidFill>
                <a:latin typeface="新細明體"/>
                <a:ea typeface="新細明體"/>
              </a:rPr>
              <a:t>、</a:t>
            </a:r>
            <a:r>
              <a:rPr lang="zh-TW" altLang="en-US" sz="4500" b="1" dirty="0" smtClean="0">
                <a:solidFill>
                  <a:srgbClr val="FF0000"/>
                </a:solidFill>
                <a:latin typeface="新細明體"/>
              </a:rPr>
              <a:t>人</a:t>
            </a:r>
            <a:r>
              <a:rPr lang="zh-TW" altLang="en-US" sz="4500" b="1" dirty="0">
                <a:solidFill>
                  <a:srgbClr val="FF0000"/>
                </a:solidFill>
                <a:latin typeface="新細明體"/>
              </a:rPr>
              <a:t>本導向教學</a:t>
            </a:r>
            <a:r>
              <a:rPr lang="zh-TW" altLang="en-US" sz="4500" b="1" dirty="0" smtClean="0">
                <a:solidFill>
                  <a:srgbClr val="FF0000"/>
                </a:solidFill>
                <a:latin typeface="新細明體"/>
              </a:rPr>
              <a:t>觀</a:t>
            </a:r>
            <a:r>
              <a:rPr lang="zh-TW" altLang="en-US" sz="4500" b="1" dirty="0">
                <a:solidFill>
                  <a:srgbClr val="FF0000"/>
                </a:solidFill>
                <a:latin typeface="新細明體"/>
              </a:rPr>
              <a:t>（</a:t>
            </a:r>
            <a:r>
              <a:rPr lang="en-US" altLang="zh-TW" sz="4500" b="1" dirty="0">
                <a:solidFill>
                  <a:srgbClr val="FF0000"/>
                </a:solidFill>
                <a:latin typeface="新細明體"/>
              </a:rPr>
              <a:t>humanistic-oriented</a:t>
            </a:r>
            <a:r>
              <a:rPr lang="zh-TW" altLang="en-US" sz="4500" b="1" dirty="0">
                <a:solidFill>
                  <a:srgbClr val="FF0000"/>
                </a:solidFill>
                <a:latin typeface="新細明體"/>
              </a:rPr>
              <a:t>）</a:t>
            </a:r>
            <a:endParaRPr lang="en-US" altLang="zh-TW" sz="45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＊強調</a:t>
            </a:r>
            <a:r>
              <a:rPr lang="zh-TW" altLang="en-US" sz="2800" b="1" dirty="0">
                <a:solidFill>
                  <a:srgbClr val="FF0000"/>
                </a:solidFill>
                <a:latin typeface="新細明體"/>
              </a:rPr>
              <a:t>「全人」（</a:t>
            </a:r>
            <a:r>
              <a:rPr lang="en-US" altLang="zh-TW" sz="2800" b="1" dirty="0">
                <a:solidFill>
                  <a:srgbClr val="FF0000"/>
                </a:solidFill>
                <a:latin typeface="新細明體"/>
              </a:rPr>
              <a:t>whole person</a:t>
            </a:r>
            <a:r>
              <a:rPr lang="zh-TW" altLang="en-US" sz="2800" b="1" dirty="0">
                <a:solidFill>
                  <a:srgbClr val="FF0000"/>
                </a:solidFill>
                <a:latin typeface="新細明體"/>
              </a:rPr>
              <a:t>）教育概念，</a:t>
            </a:r>
            <a:r>
              <a:rPr lang="zh-TW" altLang="en-US" sz="2800" b="1" dirty="0">
                <a:solidFill>
                  <a:schemeClr val="tx1"/>
                </a:solidFill>
                <a:latin typeface="新細明體"/>
              </a:rPr>
              <a:t>肯定人類行為之意向性、目的性與創造性，重視人的主觀意識經驗，認為人性之最高成就乃在自我實現，相信透過教育歷程可啟迪開發人的潛能，實現人的最高</a:t>
            </a:r>
            <a:r>
              <a:rPr lang="zh-TW" altLang="en-US" sz="2800" b="1" dirty="0" smtClean="0">
                <a:solidFill>
                  <a:schemeClr val="tx1"/>
                </a:solidFill>
                <a:latin typeface="新細明體"/>
              </a:rPr>
              <a:t>價值。</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認為學習</a:t>
            </a:r>
            <a:r>
              <a:rPr lang="zh-TW" altLang="en-US" sz="2800" b="1" dirty="0">
                <a:solidFill>
                  <a:srgbClr val="FF0000"/>
                </a:solidFill>
                <a:latin typeface="新細明體"/>
              </a:rPr>
              <a:t>不能由外</a:t>
            </a:r>
            <a:r>
              <a:rPr lang="zh-TW" altLang="en-US" sz="2800" b="1" dirty="0" smtClean="0">
                <a:solidFill>
                  <a:srgbClr val="FF0000"/>
                </a:solidFill>
                <a:latin typeface="新細明體"/>
              </a:rPr>
              <a:t>鑠（</a:t>
            </a:r>
            <a:r>
              <a:rPr lang="en-US" altLang="zh-TW" sz="2800" b="1" dirty="0" smtClean="0">
                <a:solidFill>
                  <a:srgbClr val="FF0000"/>
                </a:solidFill>
                <a:latin typeface="新細明體"/>
              </a:rPr>
              <a:t>outside in</a:t>
            </a:r>
            <a:r>
              <a:rPr lang="zh-TW" altLang="en-US" sz="2800" b="1" dirty="0" smtClean="0">
                <a:solidFill>
                  <a:srgbClr val="FF0000"/>
                </a:solidFill>
                <a:latin typeface="新細明體"/>
              </a:rPr>
              <a:t>），</a:t>
            </a:r>
            <a:r>
              <a:rPr lang="zh-TW" altLang="en-US" sz="2800" b="1" dirty="0">
                <a:solidFill>
                  <a:srgbClr val="FF0000"/>
                </a:solidFill>
                <a:latin typeface="新細明體"/>
              </a:rPr>
              <a:t>只能靠內</a:t>
            </a:r>
            <a:r>
              <a:rPr lang="zh-TW" altLang="en-US" sz="2800" b="1" dirty="0" smtClean="0">
                <a:solidFill>
                  <a:srgbClr val="FF0000"/>
                </a:solidFill>
                <a:latin typeface="新細明體"/>
              </a:rPr>
              <a:t>發（</a:t>
            </a:r>
            <a:r>
              <a:rPr lang="en-US" altLang="zh-TW" sz="2800" b="1" dirty="0" smtClean="0">
                <a:solidFill>
                  <a:srgbClr val="FF0000"/>
                </a:solidFill>
                <a:latin typeface="新細明體"/>
              </a:rPr>
              <a:t>inside q out</a:t>
            </a:r>
            <a:r>
              <a:rPr lang="zh-TW" altLang="en-US" sz="2800" b="1" dirty="0" smtClean="0">
                <a:solidFill>
                  <a:schemeClr val="tx1"/>
                </a:solidFill>
                <a:latin typeface="新細明體"/>
              </a:rPr>
              <a:t>），學習</a:t>
            </a:r>
            <a:r>
              <a:rPr lang="zh-TW" altLang="en-US" sz="2800" b="1" dirty="0">
                <a:solidFill>
                  <a:schemeClr val="tx1"/>
                </a:solidFill>
                <a:latin typeface="新細明體"/>
              </a:rPr>
              <a:t>的產生並非決定於外在客觀的刺激情境，而是決定於個體本身對環境的知覺與其主觀自願性的選擇，教師無法強制學生學習，學習的活動應盡量由學生自己</a:t>
            </a:r>
            <a:r>
              <a:rPr lang="zh-TW" altLang="en-US" sz="2800" b="1" dirty="0" smtClean="0">
                <a:solidFill>
                  <a:schemeClr val="tx1"/>
                </a:solidFill>
                <a:latin typeface="新細明體"/>
              </a:rPr>
              <a:t>選擇和決定。                                                                       </a:t>
            </a:r>
            <a:r>
              <a:rPr lang="zh-TW" altLang="en-US" sz="2800" b="1" dirty="0" smtClean="0">
                <a:solidFill>
                  <a:srgbClr val="FF0000"/>
                </a:solidFill>
                <a:latin typeface="新細明體"/>
              </a:rPr>
              <a:t>            </a:t>
            </a:r>
            <a:r>
              <a:rPr lang="en-US" altLang="zh-TW" sz="2800" b="1" dirty="0" smtClean="0">
                <a:solidFill>
                  <a:schemeClr val="tx1"/>
                </a:solidFill>
              </a:rPr>
              <a:t>41</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1639321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92500" lnSpcReduction="20000"/>
          </a:bodyPr>
          <a:lstStyle/>
          <a:p>
            <a:pPr algn="l"/>
            <a:r>
              <a:rPr lang="zh-TW" altLang="en-US" b="1" dirty="0" smtClean="0">
                <a:solidFill>
                  <a:srgbClr val="FF0000"/>
                </a:solidFill>
                <a:latin typeface="新細明體"/>
              </a:rPr>
              <a:t>＊</a:t>
            </a:r>
            <a:r>
              <a:rPr lang="zh-TW" altLang="en-US" b="1" dirty="0"/>
              <a:t>在人際角色中，教師也是照顧者，他必須體認到教學</a:t>
            </a:r>
            <a:r>
              <a:rPr lang="zh-TW" altLang="en-US" b="1" dirty="0" smtClean="0"/>
              <a:t>不只是</a:t>
            </a:r>
            <a:r>
              <a:rPr lang="zh-TW" altLang="en-US" b="1" dirty="0"/>
              <a:t>科目和書本，學習出現在學校各種活動之中，</a:t>
            </a:r>
            <a:r>
              <a:rPr lang="zh-TW" altLang="en-US" b="1" dirty="0" smtClean="0"/>
              <a:t>因此教師必須主動參與</a:t>
            </a:r>
            <a:r>
              <a:rPr lang="zh-TW" altLang="en-US" b="1" dirty="0"/>
              <a:t>學生</a:t>
            </a:r>
            <a:r>
              <a:rPr lang="zh-TW" altLang="en-US" b="1" dirty="0" smtClean="0"/>
              <a:t>的學習</a:t>
            </a:r>
            <a:r>
              <a:rPr lang="zh-TW" altLang="en-US" b="1" dirty="0"/>
              <a:t>生活，和他們一起工作和活動，分享快樂和悲傷</a:t>
            </a:r>
            <a:r>
              <a:rPr lang="zh-TW" altLang="en-US" b="1" dirty="0" smtClean="0"/>
              <a:t>。</a:t>
            </a:r>
            <a:endParaRPr lang="en-US" altLang="zh-TW" b="1" dirty="0" smtClean="0"/>
          </a:p>
          <a:p>
            <a:pPr algn="l"/>
            <a:r>
              <a:rPr lang="zh-TW" altLang="en-US" b="1" dirty="0">
                <a:solidFill>
                  <a:srgbClr val="FF0000"/>
                </a:solidFill>
                <a:latin typeface="新細明體"/>
              </a:rPr>
              <a:t>＊</a:t>
            </a:r>
            <a:r>
              <a:rPr lang="zh-TW" altLang="en-US" b="1" dirty="0" smtClean="0"/>
              <a:t>在</a:t>
            </a:r>
            <a:r>
              <a:rPr lang="zh-TW" altLang="en-US" b="1" dirty="0"/>
              <a:t>人際角色的</a:t>
            </a:r>
            <a:r>
              <a:rPr lang="zh-TW" altLang="en-US" b="1" dirty="0" smtClean="0"/>
              <a:t>扮演中</a:t>
            </a:r>
            <a:r>
              <a:rPr lang="zh-TW" altLang="en-US" b="1" dirty="0"/>
              <a:t>，對每個學生應表達個別關注，建立雙向互動</a:t>
            </a:r>
            <a:r>
              <a:rPr lang="zh-TW" altLang="en-US" b="1" dirty="0" smtClean="0"/>
              <a:t>關係</a:t>
            </a:r>
            <a:r>
              <a:rPr lang="zh-TW" altLang="en-US" b="1" dirty="0" smtClean="0">
                <a:latin typeface="新細明體"/>
                <a:ea typeface="新細明體"/>
              </a:rPr>
              <a:t>，</a:t>
            </a:r>
            <a:r>
              <a:rPr lang="zh-TW" altLang="en-US" b="1" dirty="0" smtClean="0"/>
              <a:t>打開</a:t>
            </a:r>
            <a:r>
              <a:rPr lang="zh-TW" altLang="en-US" b="1" dirty="0"/>
              <a:t>溝通之門。                                                                                                               </a:t>
            </a:r>
            <a:r>
              <a:rPr lang="zh-TW" altLang="en-US" b="1" dirty="0" smtClean="0"/>
              <a:t>                    </a:t>
            </a:r>
            <a:endParaRPr lang="en-US" altLang="zh-TW" b="1" dirty="0" smtClean="0"/>
          </a:p>
          <a:p>
            <a:pPr algn="l"/>
            <a:r>
              <a:rPr lang="zh-TW" altLang="en-US" b="1" dirty="0"/>
              <a:t> </a:t>
            </a:r>
            <a:r>
              <a:rPr lang="zh-TW" altLang="en-US" b="1" dirty="0" smtClean="0"/>
              <a:t>                                                                                </a:t>
            </a:r>
            <a:r>
              <a:rPr lang="en-US" altLang="zh-TW" b="1" dirty="0"/>
              <a:t>7</a:t>
            </a:r>
            <a:endParaRPr lang="zh-TW" altLang="en-US" b="1" dirty="0"/>
          </a:p>
        </p:txBody>
      </p:sp>
    </p:spTree>
    <p:extLst>
      <p:ext uri="{BB962C8B-B14F-4D97-AF65-F5344CB8AC3E}">
        <p14:creationId xmlns:p14="http://schemas.microsoft.com/office/powerpoint/2010/main" val="240158021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0000" lnSpcReduction="20000"/>
          </a:bodyPr>
          <a:lstStyle/>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人</a:t>
            </a:r>
            <a:r>
              <a:rPr lang="zh-TW" altLang="en-US" sz="2800" b="1" dirty="0">
                <a:solidFill>
                  <a:schemeClr val="tx1"/>
                </a:solidFill>
                <a:latin typeface="新細明體"/>
              </a:rPr>
              <a:t>本導向教學觀認為成功的教學不在於教師教給學生多少知識，而在於教師能否啟迪學生從知識中獲得個人的</a:t>
            </a:r>
            <a:r>
              <a:rPr lang="zh-TW" altLang="en-US" sz="2800" b="1" dirty="0" smtClean="0">
                <a:solidFill>
                  <a:schemeClr val="tx1"/>
                </a:solidFill>
                <a:latin typeface="新細明體"/>
              </a:rPr>
              <a:t>意義</a:t>
            </a:r>
            <a:r>
              <a:rPr lang="zh-TW" altLang="en-US" sz="2800" b="1" dirty="0">
                <a:solidFill>
                  <a:schemeClr val="tx1"/>
                </a:solidFill>
                <a:latin typeface="新細明體"/>
                <a:ea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不</a:t>
            </a:r>
            <a:r>
              <a:rPr lang="zh-TW" altLang="en-US" sz="2800" b="1" dirty="0">
                <a:solidFill>
                  <a:schemeClr val="tx1"/>
                </a:solidFill>
                <a:latin typeface="新細明體"/>
              </a:rPr>
              <a:t>在於學生的學習成就能達到教師的期望標準，而在於學生的學習潛能否被激發，產生不斷的創造與超越，進而達到自我實現的人文主義教育理想</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認為每</a:t>
            </a:r>
            <a:r>
              <a:rPr lang="zh-TW" altLang="en-US" sz="2800" b="1" dirty="0">
                <a:solidFill>
                  <a:schemeClr val="tx1"/>
                </a:solidFill>
                <a:latin typeface="新細明體"/>
              </a:rPr>
              <a:t>個人均具有天賦的內在發展潛力，所以教育的內涵不應只限於知識的傳授與心智的陶冶，應擴及協助整個人的身心成長與促進自我實現</a:t>
            </a:r>
            <a:r>
              <a:rPr lang="zh-TW" altLang="en-US" sz="2800" b="1" dirty="0" smtClean="0">
                <a:solidFill>
                  <a:schemeClr val="tx1"/>
                </a:solidFill>
                <a:latin typeface="新細明體"/>
              </a:rPr>
              <a:t>部分</a:t>
            </a:r>
            <a:r>
              <a:rPr lang="zh-TW" altLang="en-US" sz="2800" b="1" dirty="0">
                <a:solidFill>
                  <a:schemeClr val="tx1"/>
                </a:solidFill>
                <a:latin typeface="新細明體"/>
              </a:rPr>
              <a:t> </a:t>
            </a:r>
            <a:r>
              <a:rPr lang="zh-TW" altLang="en-US" sz="2800" b="1" dirty="0" smtClean="0">
                <a:solidFill>
                  <a:schemeClr val="tx1"/>
                </a:solidFill>
                <a:latin typeface="新細明體"/>
                <a:ea typeface="新細明體"/>
              </a:rPr>
              <a:t>。                              </a:t>
            </a:r>
            <a:r>
              <a:rPr lang="zh-TW" altLang="en-US" sz="2800" b="1" dirty="0" smtClean="0">
                <a:solidFill>
                  <a:schemeClr val="tx1"/>
                </a:solidFill>
                <a:latin typeface="新細明體"/>
              </a:rPr>
              <a:t>                                             </a:t>
            </a:r>
            <a:r>
              <a:rPr lang="en-US" altLang="zh-TW" sz="2800" b="1" dirty="0" smtClean="0">
                <a:solidFill>
                  <a:schemeClr val="tx1"/>
                </a:solidFill>
              </a:rPr>
              <a:t>42</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11390992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一</a:t>
            </a:r>
            <a:r>
              <a:rPr lang="zh-TW" altLang="en-US" sz="2800" b="1" dirty="0">
                <a:solidFill>
                  <a:schemeClr val="tx1"/>
                </a:solidFill>
                <a:latin typeface="新細明體"/>
              </a:rPr>
              <a:t>位成功的教師除了能積極有效的引導學生學習新知、體驗生活、探究事理外，更應具備真誠、讚許、接納、信任、積極關注及同理心等人文素養，讓學生快樂、安全地學習，使學生在</a:t>
            </a:r>
            <a:r>
              <a:rPr lang="zh-TW" altLang="en-US" sz="2800" b="1" dirty="0">
                <a:solidFill>
                  <a:srgbClr val="FF0000"/>
                </a:solidFill>
                <a:latin typeface="新細明體"/>
              </a:rPr>
              <a:t>認知、情感、意志（動機）</a:t>
            </a:r>
            <a:r>
              <a:rPr lang="zh-TW" altLang="en-US" sz="2800" b="1" dirty="0">
                <a:solidFill>
                  <a:schemeClr val="tx1"/>
                </a:solidFill>
                <a:latin typeface="新細明體"/>
              </a:rPr>
              <a:t>方面均能和諧的發展，達到全人教育的教育目標</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例如</a:t>
            </a:r>
            <a:r>
              <a:rPr lang="zh-TW" altLang="en-US" sz="2800" b="1" dirty="0" smtClean="0">
                <a:solidFill>
                  <a:schemeClr val="tx1"/>
                </a:solidFill>
                <a:latin typeface="新細明體"/>
                <a:ea typeface="新細明體"/>
              </a:rPr>
              <a:t>：</a:t>
            </a:r>
            <a:r>
              <a:rPr lang="zh-TW" altLang="en-US" sz="2800" b="1" dirty="0" smtClean="0">
                <a:solidFill>
                  <a:srgbClr val="FF0000"/>
                </a:solidFill>
                <a:latin typeface="新細明體"/>
              </a:rPr>
              <a:t>英國</a:t>
            </a:r>
            <a:r>
              <a:rPr lang="zh-TW" altLang="en-US" sz="2800" b="1" dirty="0">
                <a:solidFill>
                  <a:srgbClr val="FF0000"/>
                </a:solidFill>
                <a:latin typeface="新細明體"/>
              </a:rPr>
              <a:t>夏山</a:t>
            </a:r>
            <a:r>
              <a:rPr lang="zh-TW" altLang="en-US" sz="2800" b="1" dirty="0" smtClean="0">
                <a:solidFill>
                  <a:srgbClr val="FF0000"/>
                </a:solidFill>
                <a:latin typeface="新細明體"/>
              </a:rPr>
              <a:t>學校</a:t>
            </a:r>
            <a:r>
              <a:rPr lang="en-US" altLang="zh-TW" sz="2800" b="1" dirty="0" smtClean="0">
                <a:solidFill>
                  <a:srgbClr val="FF0000"/>
                </a:solidFill>
                <a:latin typeface="新細明體"/>
              </a:rPr>
              <a:t>(</a:t>
            </a:r>
            <a:r>
              <a:rPr lang="en-US" altLang="zh-TW" sz="2800" b="1" dirty="0" err="1" smtClean="0">
                <a:solidFill>
                  <a:srgbClr val="FF0000"/>
                </a:solidFill>
                <a:latin typeface="新細明體"/>
              </a:rPr>
              <a:t>Summerhill</a:t>
            </a:r>
            <a:r>
              <a:rPr lang="zh-TW" altLang="en-US" sz="2800" b="1" dirty="0">
                <a:solidFill>
                  <a:srgbClr val="FF0000"/>
                </a:solidFill>
                <a:latin typeface="新細明體"/>
              </a:rPr>
              <a:t>）</a:t>
            </a:r>
            <a:r>
              <a:rPr lang="zh-TW" altLang="en-US" sz="2800" b="1" dirty="0" smtClean="0">
                <a:solidFill>
                  <a:srgbClr val="FF0000"/>
                </a:solidFill>
                <a:latin typeface="新細明體"/>
              </a:rPr>
              <a:t>和國內開辦的</a:t>
            </a:r>
            <a:r>
              <a:rPr lang="zh-TW" altLang="en-US" sz="2800" b="1" dirty="0">
                <a:solidFill>
                  <a:srgbClr val="FF0000"/>
                </a:solidFill>
                <a:latin typeface="新細明體"/>
              </a:rPr>
              <a:t>森林小學、毛毛蟲學苑、田園教學等開放教育實驗</a:t>
            </a:r>
            <a:r>
              <a:rPr lang="zh-TW" altLang="en-US" sz="2800" b="1" dirty="0">
                <a:solidFill>
                  <a:schemeClr val="tx1"/>
                </a:solidFill>
                <a:latin typeface="新細明體"/>
              </a:rPr>
              <a:t>，都</a:t>
            </a:r>
            <a:r>
              <a:rPr lang="zh-TW" altLang="en-US" sz="2800" b="1" dirty="0" smtClean="0">
                <a:solidFill>
                  <a:schemeClr val="tx1"/>
                </a:solidFill>
                <a:latin typeface="新細明體"/>
              </a:rPr>
              <a:t>是以</a:t>
            </a:r>
            <a:r>
              <a:rPr lang="zh-TW" altLang="en-US" sz="2800" b="1" dirty="0">
                <a:solidFill>
                  <a:schemeClr val="tx1"/>
                </a:solidFill>
                <a:latin typeface="新細明體"/>
              </a:rPr>
              <a:t>人本導向教學理念為</a:t>
            </a:r>
            <a:r>
              <a:rPr lang="zh-TW" altLang="en-US" sz="2800" b="1" dirty="0" smtClean="0">
                <a:solidFill>
                  <a:schemeClr val="tx1"/>
                </a:solidFill>
                <a:latin typeface="新細明體"/>
              </a:rPr>
              <a:t>基礎發展</a:t>
            </a:r>
            <a:r>
              <a:rPr lang="zh-TW" altLang="en-US" sz="2800" b="1" dirty="0">
                <a:solidFill>
                  <a:schemeClr val="tx1"/>
                </a:solidFill>
                <a:latin typeface="新細明體"/>
              </a:rPr>
              <a:t>出來</a:t>
            </a:r>
            <a:r>
              <a:rPr lang="zh-TW" altLang="en-US" sz="2800" b="1" dirty="0" smtClean="0">
                <a:solidFill>
                  <a:schemeClr val="tx1"/>
                </a:solidFill>
                <a:latin typeface="新細明體"/>
              </a:rPr>
              <a:t>的</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    </a:t>
            </a:r>
            <a:r>
              <a:rPr lang="en-US" altLang="zh-TW" sz="2800" b="1" dirty="0" smtClean="0">
                <a:solidFill>
                  <a:schemeClr val="tx1"/>
                </a:solidFill>
                <a:latin typeface="新細明體"/>
              </a:rPr>
              <a:t>43</a:t>
            </a:r>
          </a:p>
        </p:txBody>
      </p:sp>
    </p:spTree>
    <p:extLst>
      <p:ext uri="{BB962C8B-B14F-4D97-AF65-F5344CB8AC3E}">
        <p14:creationId xmlns:p14="http://schemas.microsoft.com/office/powerpoint/2010/main" val="378097216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a:bodyPr>
          <a:lstStyle/>
          <a:p>
            <a:pPr algn="l">
              <a:lnSpc>
                <a:spcPts val="3000"/>
              </a:lnSpc>
            </a:pPr>
            <a:r>
              <a:rPr lang="zh-TW" altLang="en-US" sz="2800" b="1" dirty="0" smtClean="0">
                <a:solidFill>
                  <a:srgbClr val="FF0000"/>
                </a:solidFill>
                <a:latin typeface="新細明體"/>
              </a:rPr>
              <a:t>叁</a:t>
            </a:r>
            <a:r>
              <a:rPr lang="zh-TW" altLang="en-US" sz="2800" b="1" dirty="0" smtClean="0">
                <a:solidFill>
                  <a:srgbClr val="FF0000"/>
                </a:solidFill>
                <a:latin typeface="新細明體"/>
                <a:ea typeface="新細明體"/>
              </a:rPr>
              <a:t>、</a:t>
            </a:r>
            <a:r>
              <a:rPr lang="zh-TW" altLang="en-US" sz="2800" b="1" dirty="0" smtClean="0">
                <a:solidFill>
                  <a:srgbClr val="FF0000"/>
                </a:solidFill>
                <a:latin typeface="新細明體"/>
              </a:rPr>
              <a:t>建</a:t>
            </a:r>
            <a:r>
              <a:rPr lang="zh-TW" altLang="en-US" sz="2800" b="1" dirty="0">
                <a:solidFill>
                  <a:srgbClr val="FF0000"/>
                </a:solidFill>
                <a:latin typeface="新細明體"/>
              </a:rPr>
              <a:t>構</a:t>
            </a:r>
            <a:r>
              <a:rPr lang="zh-TW" altLang="en-US" sz="2800" b="1" dirty="0" smtClean="0">
                <a:solidFill>
                  <a:srgbClr val="FF0000"/>
                </a:solidFill>
                <a:latin typeface="新細明體"/>
              </a:rPr>
              <a:t>導向</a:t>
            </a:r>
            <a:r>
              <a:rPr lang="zh-TW" altLang="en-US" sz="2800" b="1" dirty="0">
                <a:solidFill>
                  <a:srgbClr val="FF0000"/>
                </a:solidFill>
                <a:latin typeface="新細明體"/>
              </a:rPr>
              <a:t>教學</a:t>
            </a:r>
            <a:r>
              <a:rPr lang="zh-TW" altLang="en-US" sz="2800" b="1" dirty="0" smtClean="0">
                <a:solidFill>
                  <a:srgbClr val="FF0000"/>
                </a:solidFill>
                <a:latin typeface="新細明體"/>
              </a:rPr>
              <a:t>觀</a:t>
            </a:r>
            <a:r>
              <a:rPr lang="zh-TW" altLang="en-US" sz="2800" b="1" dirty="0">
                <a:solidFill>
                  <a:srgbClr val="FF0000"/>
                </a:solidFill>
                <a:latin typeface="新細明體"/>
              </a:rPr>
              <a:t>（</a:t>
            </a:r>
            <a:r>
              <a:rPr lang="en-US" altLang="zh-TW" sz="2800" b="1" dirty="0">
                <a:solidFill>
                  <a:srgbClr val="FF0000"/>
                </a:solidFill>
                <a:latin typeface="新細明體"/>
              </a:rPr>
              <a:t>constructionism</a:t>
            </a:r>
            <a:r>
              <a:rPr lang="zh-TW" altLang="en-US" sz="2800" b="1" dirty="0">
                <a:solidFill>
                  <a:srgbClr val="FF0000"/>
                </a:solidFill>
                <a:latin typeface="新細明體"/>
              </a:rPr>
              <a:t>）</a:t>
            </a:r>
            <a:endParaRPr lang="en-US" altLang="zh-TW" sz="2800" b="1" dirty="0" smtClean="0">
              <a:solidFill>
                <a:srgbClr val="FF0000"/>
              </a:solidFill>
              <a:latin typeface="新細明體"/>
            </a:endParaRPr>
          </a:p>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建構</a:t>
            </a:r>
            <a:r>
              <a:rPr lang="zh-TW" altLang="en-US" sz="2800" b="1" dirty="0" smtClean="0">
                <a:solidFill>
                  <a:schemeClr val="tx1"/>
                </a:solidFill>
                <a:latin typeface="新細明體"/>
              </a:rPr>
              <a:t>主義是</a:t>
            </a:r>
            <a:r>
              <a:rPr lang="zh-TW" altLang="en-US" sz="2800" b="1" dirty="0">
                <a:solidFill>
                  <a:schemeClr val="tx1"/>
                </a:solidFill>
                <a:latin typeface="新細明體"/>
              </a:rPr>
              <a:t>一種討論知識論的理論（</a:t>
            </a:r>
            <a:r>
              <a:rPr lang="en-US" altLang="zh-TW" sz="2800" b="1" dirty="0">
                <a:solidFill>
                  <a:schemeClr val="tx1"/>
                </a:solidFill>
                <a:latin typeface="新細明體"/>
              </a:rPr>
              <a:t>a </a:t>
            </a:r>
            <a:r>
              <a:rPr lang="en-US" altLang="zh-TW" sz="2800" b="1" dirty="0" smtClean="0">
                <a:solidFill>
                  <a:schemeClr val="tx1"/>
                </a:solidFill>
                <a:latin typeface="新細明體"/>
              </a:rPr>
              <a:t>the-</a:t>
            </a:r>
            <a:r>
              <a:rPr lang="en-US" altLang="zh-TW" sz="2800" b="1" dirty="0" err="1" smtClean="0">
                <a:solidFill>
                  <a:schemeClr val="tx1"/>
                </a:solidFill>
                <a:latin typeface="新細明體"/>
              </a:rPr>
              <a:t>ory</a:t>
            </a:r>
            <a:r>
              <a:rPr lang="en-US" altLang="zh-TW" sz="2800" b="1" dirty="0" smtClean="0">
                <a:solidFill>
                  <a:schemeClr val="tx1"/>
                </a:solidFill>
                <a:latin typeface="新細明體"/>
              </a:rPr>
              <a:t> </a:t>
            </a:r>
            <a:r>
              <a:rPr lang="en-US" altLang="zh-TW" sz="2800" b="1" dirty="0">
                <a:solidFill>
                  <a:schemeClr val="tx1"/>
                </a:solidFill>
                <a:latin typeface="新細明體"/>
              </a:rPr>
              <a:t>of knowledge</a:t>
            </a:r>
            <a:r>
              <a:rPr lang="zh-TW" altLang="en-US" sz="2800" b="1" dirty="0">
                <a:solidFill>
                  <a:schemeClr val="tx1"/>
                </a:solidFill>
                <a:latin typeface="新細明體"/>
              </a:rPr>
              <a:t>）。 </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認為</a:t>
            </a:r>
            <a:r>
              <a:rPr lang="zh-TW" altLang="en-US" sz="2800" b="1" dirty="0">
                <a:solidFill>
                  <a:schemeClr val="tx1"/>
                </a:solidFill>
                <a:latin typeface="新細明體"/>
              </a:rPr>
              <a:t>學習是一個主動建構知識的過程，學習者在學習歷程中，以自己既有的概念為基礎，建立學習意義，主動地參與知識的社會建構（</a:t>
            </a:r>
            <a:r>
              <a:rPr lang="en-US" altLang="zh-TW" sz="2800" b="1" dirty="0">
                <a:solidFill>
                  <a:schemeClr val="tx1"/>
                </a:solidFill>
                <a:latin typeface="新細明體"/>
              </a:rPr>
              <a:t>social construction of knowledge</a:t>
            </a:r>
            <a:r>
              <a:rPr lang="zh-TW" altLang="en-US" sz="2800" b="1" dirty="0">
                <a:solidFill>
                  <a:schemeClr val="tx1"/>
                </a:solidFill>
                <a:latin typeface="新細明體"/>
              </a:rPr>
              <a:t>），而不是被動地接受已結構好的知識</a:t>
            </a:r>
            <a:r>
              <a:rPr lang="zh-TW" altLang="en-US" sz="2800" b="1" dirty="0" smtClean="0">
                <a:solidFill>
                  <a:schemeClr val="tx1"/>
                </a:solidFill>
                <a:latin typeface="新細明體"/>
              </a:rPr>
              <a:t>包裹。                     </a:t>
            </a:r>
            <a:r>
              <a:rPr lang="en-US" altLang="zh-TW" sz="2800" b="1" dirty="0" smtClean="0">
                <a:solidFill>
                  <a:schemeClr val="tx1"/>
                </a:solidFill>
                <a:latin typeface="新細明體"/>
              </a:rPr>
              <a:t>44</a:t>
            </a:r>
          </a:p>
        </p:txBody>
      </p:sp>
    </p:spTree>
    <p:extLst>
      <p:ext uri="{BB962C8B-B14F-4D97-AF65-F5344CB8AC3E}">
        <p14:creationId xmlns:p14="http://schemas.microsoft.com/office/powerpoint/2010/main" val="111029364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7500" lnSpcReduction="20000"/>
          </a:bodyPr>
          <a:lstStyle/>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建構導向教學觀</a:t>
            </a:r>
            <a:r>
              <a:rPr lang="zh-TW" altLang="en-US" sz="2800" b="1" dirty="0" smtClean="0">
                <a:solidFill>
                  <a:schemeClr val="tx1"/>
                </a:solidFill>
                <a:latin typeface="新細明體"/>
              </a:rPr>
              <a:t>提出以</a:t>
            </a:r>
            <a:r>
              <a:rPr lang="zh-TW" altLang="en-US" sz="2800" b="1" dirty="0">
                <a:solidFill>
                  <a:srgbClr val="FF0000"/>
                </a:solidFill>
                <a:latin typeface="新細明體"/>
              </a:rPr>
              <a:t>「學習者的學習活動」為中心</a:t>
            </a:r>
            <a:r>
              <a:rPr lang="zh-TW" altLang="en-US" sz="2800" b="1" dirty="0">
                <a:solidFill>
                  <a:schemeClr val="tx1"/>
                </a:solidFill>
                <a:latin typeface="新細明體"/>
              </a:rPr>
              <a:t>的「建構式</a:t>
            </a:r>
            <a:r>
              <a:rPr lang="zh-TW" altLang="en-US" sz="2800" b="1" dirty="0" smtClean="0">
                <a:solidFill>
                  <a:schemeClr val="tx1"/>
                </a:solidFill>
                <a:latin typeface="新細明體"/>
              </a:rPr>
              <a:t>」教學主張</a:t>
            </a:r>
            <a:r>
              <a:rPr lang="zh-TW" altLang="en-US" sz="2800" b="1" dirty="0">
                <a:solidFill>
                  <a:schemeClr val="tx1"/>
                </a:solidFill>
                <a:latin typeface="新細明體"/>
              </a:rPr>
              <a:t>，導致師生角色的改變和教學權責的移轉，</a:t>
            </a:r>
            <a:r>
              <a:rPr lang="zh-TW" altLang="en-US" sz="2800" b="1" dirty="0">
                <a:solidFill>
                  <a:srgbClr val="FF0000"/>
                </a:solidFill>
                <a:latin typeface="新細明體"/>
              </a:rPr>
              <a:t>學生</a:t>
            </a:r>
            <a:r>
              <a:rPr lang="zh-TW" altLang="en-US" sz="2800" b="1" dirty="0">
                <a:solidFill>
                  <a:schemeClr val="tx1"/>
                </a:solidFill>
                <a:latin typeface="新細明體"/>
              </a:rPr>
              <a:t>成為知識與意義的詮釋者、創造者、發明者以及問題的探究</a:t>
            </a:r>
            <a:r>
              <a:rPr lang="zh-TW" altLang="en-US" sz="2800" b="1" dirty="0" smtClean="0">
                <a:solidFill>
                  <a:schemeClr val="tx1"/>
                </a:solidFill>
                <a:latin typeface="新細明體"/>
              </a:rPr>
              <a:t>者，</a:t>
            </a:r>
            <a:r>
              <a:rPr lang="zh-TW" altLang="en-US" sz="2800" b="1" dirty="0">
                <a:solidFill>
                  <a:srgbClr val="FF0000"/>
                </a:solidFill>
                <a:latin typeface="新細明體"/>
              </a:rPr>
              <a:t>教師</a:t>
            </a:r>
            <a:r>
              <a:rPr lang="zh-TW" altLang="en-US" sz="2800" b="1" dirty="0">
                <a:solidFill>
                  <a:schemeClr val="tx1"/>
                </a:solidFill>
                <a:latin typeface="新細明體"/>
              </a:rPr>
              <a:t>則轉變為問題和情境的設計者、討論溝通的引導者和調節</a:t>
            </a:r>
            <a:r>
              <a:rPr lang="zh-TW" altLang="en-US" sz="2800" b="1" dirty="0" smtClean="0">
                <a:solidFill>
                  <a:schemeClr val="tx1"/>
                </a:solidFill>
                <a:latin typeface="新細明體"/>
              </a:rPr>
              <a:t>者，</a:t>
            </a:r>
            <a:r>
              <a:rPr lang="zh-TW" altLang="en-US" sz="2800" b="1" dirty="0">
                <a:solidFill>
                  <a:schemeClr val="tx1"/>
                </a:solidFill>
                <a:latin typeface="新細明體"/>
              </a:rPr>
              <a:t>以及知識建構的促進</a:t>
            </a:r>
            <a:r>
              <a:rPr lang="zh-TW" altLang="en-US" sz="2800" b="1" dirty="0" smtClean="0">
                <a:solidFill>
                  <a:schemeClr val="tx1"/>
                </a:solidFill>
                <a:latin typeface="新細明體"/>
              </a:rPr>
              <a:t>者。</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a:t>
            </a:r>
            <a:r>
              <a:rPr lang="zh-TW" altLang="en-US" sz="2800" b="1" dirty="0" smtClean="0">
                <a:solidFill>
                  <a:schemeClr val="tx1"/>
                </a:solidFill>
                <a:latin typeface="新細明體"/>
              </a:rPr>
              <a:t>主張</a:t>
            </a:r>
            <a:r>
              <a:rPr lang="zh-TW" altLang="en-US" sz="2800" b="1" dirty="0">
                <a:solidFill>
                  <a:schemeClr val="tx1"/>
                </a:solidFill>
                <a:latin typeface="新細明體"/>
              </a:rPr>
              <a:t>知識是建構而來，視學習者為能夠主動建構知識的認知主體，所以相當重視學習者的自然想法與先備經驗，認為學習者的知識成長乃是一種</a:t>
            </a:r>
            <a:r>
              <a:rPr lang="zh-TW" altLang="en-US" sz="2800" b="1" dirty="0">
                <a:solidFill>
                  <a:srgbClr val="FF0000"/>
                </a:solidFill>
                <a:latin typeface="新細明體"/>
              </a:rPr>
              <a:t>「質」</a:t>
            </a:r>
            <a:r>
              <a:rPr lang="zh-TW" altLang="en-US" sz="2800" b="1" dirty="0">
                <a:solidFill>
                  <a:schemeClr val="tx1"/>
                </a:solidFill>
                <a:latin typeface="新細明體"/>
              </a:rPr>
              <a:t>的改變，每一次的建構歷程都是一次知識的創造或發明</a:t>
            </a:r>
            <a:r>
              <a:rPr lang="zh-TW" altLang="en-US" sz="2800" b="1" dirty="0" smtClean="0">
                <a:solidFill>
                  <a:schemeClr val="tx1"/>
                </a:solidFill>
                <a:latin typeface="新細明體"/>
              </a:rPr>
              <a:t>。                                         </a:t>
            </a:r>
            <a:r>
              <a:rPr lang="en-US" altLang="zh-TW" sz="2800" b="1" dirty="0" smtClean="0">
                <a:solidFill>
                  <a:schemeClr val="tx1"/>
                </a:solidFill>
                <a:latin typeface="新細明體"/>
              </a:rPr>
              <a:t>45</a:t>
            </a:r>
          </a:p>
        </p:txBody>
      </p:sp>
    </p:spTree>
    <p:extLst>
      <p:ext uri="{BB962C8B-B14F-4D97-AF65-F5344CB8AC3E}">
        <p14:creationId xmlns:p14="http://schemas.microsoft.com/office/powerpoint/2010/main" val="222663196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85000" lnSpcReduction="10000"/>
          </a:bodyPr>
          <a:lstStyle/>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教學目標乃是協助學習者創造或發明知識並且培養</a:t>
            </a:r>
            <a:r>
              <a:rPr lang="zh-TW" altLang="en-US" sz="2800" b="1" dirty="0" smtClean="0">
                <a:solidFill>
                  <a:schemeClr val="tx1"/>
                </a:solidFill>
                <a:latin typeface="新細明體"/>
              </a:rPr>
              <a:t>解決問題</a:t>
            </a:r>
            <a:r>
              <a:rPr lang="zh-TW" altLang="en-US" sz="2800" b="1" dirty="0">
                <a:solidFill>
                  <a:schemeClr val="tx1"/>
                </a:solidFill>
                <a:latin typeface="新細明體"/>
              </a:rPr>
              <a:t>的能力，而不只是複製知識而已</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在</a:t>
            </a:r>
            <a:r>
              <a:rPr lang="zh-TW" altLang="en-US" sz="2800" b="1" dirty="0">
                <a:solidFill>
                  <a:schemeClr val="tx1"/>
                </a:solidFill>
                <a:latin typeface="新細明體"/>
              </a:rPr>
              <a:t>教學活動的</a:t>
            </a:r>
            <a:r>
              <a:rPr lang="zh-TW" altLang="en-US" sz="2800" b="1" dirty="0" smtClean="0">
                <a:solidFill>
                  <a:schemeClr val="tx1"/>
                </a:solidFill>
                <a:latin typeface="新細明體"/>
              </a:rPr>
              <a:t>設計</a:t>
            </a:r>
            <a:r>
              <a:rPr lang="zh-TW" altLang="en-US" sz="2800" b="1" dirty="0">
                <a:solidFill>
                  <a:schemeClr val="tx1"/>
                </a:solidFill>
                <a:latin typeface="新細明體"/>
              </a:rPr>
              <a:t>上</a:t>
            </a:r>
            <a:r>
              <a:rPr lang="zh-TW" altLang="en-US" sz="2800" b="1" dirty="0" smtClean="0">
                <a:solidFill>
                  <a:schemeClr val="tx1"/>
                </a:solidFill>
                <a:latin typeface="新細明體"/>
              </a:rPr>
              <a:t>，常</a:t>
            </a:r>
            <a:r>
              <a:rPr lang="zh-TW" altLang="en-US" sz="2800" b="1" dirty="0">
                <a:solidFill>
                  <a:schemeClr val="tx1"/>
                </a:solidFill>
                <a:latin typeface="新細明體"/>
              </a:rPr>
              <a:t>安排衝突的問題情境發生，一方面鼓勵學生</a:t>
            </a:r>
            <a:r>
              <a:rPr lang="zh-TW" altLang="en-US" sz="2800" b="1" dirty="0">
                <a:solidFill>
                  <a:srgbClr val="FF0000"/>
                </a:solidFill>
                <a:latin typeface="新細明體"/>
              </a:rPr>
              <a:t>反省、思辨，</a:t>
            </a:r>
            <a:r>
              <a:rPr lang="zh-TW" altLang="en-US" sz="2800" b="1" dirty="0">
                <a:solidFill>
                  <a:schemeClr val="tx1"/>
                </a:solidFill>
                <a:latin typeface="新細明體"/>
              </a:rPr>
              <a:t>另一方面倡導</a:t>
            </a:r>
            <a:r>
              <a:rPr lang="zh-TW" altLang="en-US" sz="2800" b="1" dirty="0">
                <a:solidFill>
                  <a:srgbClr val="FF0000"/>
                </a:solidFill>
                <a:latin typeface="新細明體"/>
              </a:rPr>
              <a:t>合作</a:t>
            </a:r>
            <a:r>
              <a:rPr lang="zh-TW" altLang="en-US" sz="2800" b="1" dirty="0" smtClean="0">
                <a:solidFill>
                  <a:srgbClr val="FF0000"/>
                </a:solidFill>
                <a:latin typeface="新細明體"/>
              </a:rPr>
              <a:t>學習</a:t>
            </a:r>
            <a:r>
              <a:rPr lang="zh-TW" altLang="en-US" sz="2800" b="1" dirty="0">
                <a:solidFill>
                  <a:srgbClr val="FF0000"/>
                </a:solidFill>
                <a:latin typeface="新細明體"/>
                <a:ea typeface="新細明體"/>
              </a:rPr>
              <a:t>。</a:t>
            </a:r>
            <a:endParaRPr lang="en-US" altLang="zh-TW" sz="2800" b="1" dirty="0" smtClean="0">
              <a:solidFill>
                <a:srgbClr val="FF0000"/>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認為</a:t>
            </a:r>
            <a:r>
              <a:rPr lang="zh-TW" altLang="en-US" sz="2800" b="1" dirty="0">
                <a:solidFill>
                  <a:schemeClr val="tx1"/>
                </a:solidFill>
                <a:latin typeface="新細明體"/>
              </a:rPr>
              <a:t>知識的獲得不僅是個別心智建構的歷程，也是</a:t>
            </a:r>
            <a:r>
              <a:rPr lang="zh-TW" altLang="en-US" sz="2800" b="1" dirty="0">
                <a:solidFill>
                  <a:srgbClr val="FF0000"/>
                </a:solidFill>
                <a:latin typeface="新細明體"/>
              </a:rPr>
              <a:t>師生質疑、辯證和協商的社會互動歷程，教師應多鼓勵學生發表自己的想法</a:t>
            </a:r>
            <a:r>
              <a:rPr lang="zh-TW" altLang="en-US" sz="2800" b="1" dirty="0">
                <a:solidFill>
                  <a:schemeClr val="tx1"/>
                </a:solidFill>
                <a:latin typeface="新細明體"/>
              </a:rPr>
              <a:t>，以及提供機會讓學生充分溝通意見，共同參與互動合作的</a:t>
            </a:r>
            <a:r>
              <a:rPr lang="zh-TW" altLang="en-US" sz="2800" b="1" dirty="0" smtClean="0">
                <a:solidFill>
                  <a:schemeClr val="tx1"/>
                </a:solidFill>
                <a:latin typeface="新細明體"/>
              </a:rPr>
              <a:t>學習。                                          </a:t>
            </a:r>
            <a:r>
              <a:rPr lang="en-US" altLang="zh-TW" sz="2800" b="1" dirty="0" smtClean="0">
                <a:solidFill>
                  <a:schemeClr val="tx1"/>
                </a:solidFill>
                <a:latin typeface="新細明體"/>
              </a:rPr>
              <a:t>46</a:t>
            </a:r>
          </a:p>
        </p:txBody>
      </p:sp>
    </p:spTree>
    <p:extLst>
      <p:ext uri="{BB962C8B-B14F-4D97-AF65-F5344CB8AC3E}">
        <p14:creationId xmlns:p14="http://schemas.microsoft.com/office/powerpoint/2010/main" val="157473333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從事</a:t>
            </a:r>
            <a:r>
              <a:rPr lang="zh-TW" altLang="en-US" sz="2800" b="1" dirty="0">
                <a:solidFill>
                  <a:schemeClr val="tx1"/>
                </a:solidFill>
                <a:latin typeface="新細明體"/>
              </a:rPr>
              <a:t>建構式教學，教師從教學的構思、教材的選擇、情境的布置乃至教學活動的進行，都必須以學習者的觀點出發，時時掌握學習者的認知發展狀況，作為了解學生和進行教學省思的基礎。 </a:t>
            </a:r>
            <a:endParaRPr lang="en-US" altLang="zh-TW" sz="2800" b="1" dirty="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rgbClr val="FF0000"/>
                </a:solidFill>
                <a:latin typeface="新細明體"/>
              </a:rPr>
              <a:t>以</a:t>
            </a:r>
            <a:r>
              <a:rPr lang="zh-TW" altLang="en-US" sz="2800" b="1" dirty="0">
                <a:solidFill>
                  <a:srgbClr val="FF0000"/>
                </a:solidFill>
                <a:latin typeface="新細明體"/>
              </a:rPr>
              <a:t>學生的先備概念或經驗、學生主動建構知識的過程</a:t>
            </a:r>
            <a:r>
              <a:rPr lang="zh-TW" altLang="en-US" sz="2800" b="1" dirty="0" smtClean="0">
                <a:solidFill>
                  <a:srgbClr val="FF0000"/>
                </a:solidFill>
                <a:latin typeface="新細明體"/>
              </a:rPr>
              <a:t>、及</a:t>
            </a:r>
            <a:r>
              <a:rPr lang="zh-TW" altLang="en-US" sz="2800" b="1" dirty="0">
                <a:solidFill>
                  <a:srgbClr val="FF0000"/>
                </a:solidFill>
                <a:latin typeface="新細明體"/>
              </a:rPr>
              <a:t>學生概念的轉變</a:t>
            </a:r>
            <a:r>
              <a:rPr lang="zh-TW" altLang="en-US" sz="2800" b="1" dirty="0">
                <a:solidFill>
                  <a:schemeClr val="tx1"/>
                </a:solidFill>
                <a:latin typeface="新細明體"/>
              </a:rPr>
              <a:t>三方面為教學的主要著力點</a:t>
            </a:r>
            <a:r>
              <a:rPr lang="zh-TW" altLang="en-US" sz="2800" b="1" dirty="0" smtClean="0">
                <a:solidFill>
                  <a:schemeClr val="tx1"/>
                </a:solidFill>
                <a:latin typeface="新細明體"/>
              </a:rPr>
              <a:t>，</a:t>
            </a:r>
            <a:r>
              <a:rPr lang="zh-TW" altLang="en-US" sz="2800" b="1" dirty="0">
                <a:solidFill>
                  <a:schemeClr val="tx1"/>
                </a:solidFill>
                <a:latin typeface="新細明體"/>
              </a:rPr>
              <a:t>並</a:t>
            </a:r>
            <a:r>
              <a:rPr lang="zh-TW" altLang="en-US" sz="2800" b="1" dirty="0" smtClean="0">
                <a:solidFill>
                  <a:schemeClr val="tx1"/>
                </a:solidFill>
                <a:latin typeface="新細明體"/>
              </a:rPr>
              <a:t>給予</a:t>
            </a:r>
            <a:r>
              <a:rPr lang="zh-TW" altLang="en-US" sz="2800" b="1" dirty="0">
                <a:solidFill>
                  <a:schemeClr val="tx1"/>
                </a:solidFill>
                <a:latin typeface="新細明體"/>
              </a:rPr>
              <a:t>學生足夠的時間分享、反省、評鑑和重新建構其概念，才是實踐建構教學的成功要件</a:t>
            </a:r>
            <a:r>
              <a:rPr lang="zh-TW" altLang="en-US" sz="2800" b="1" dirty="0" smtClean="0">
                <a:solidFill>
                  <a:schemeClr val="tx1"/>
                </a:solidFill>
                <a:latin typeface="新細明體"/>
              </a:rPr>
              <a:t>。</a:t>
            </a:r>
            <a:r>
              <a:rPr lang="en-US" altLang="zh-TW" sz="2800" b="1" dirty="0" smtClean="0">
                <a:solidFill>
                  <a:schemeClr val="tx1"/>
                </a:solidFill>
                <a:latin typeface="新細明體"/>
              </a:rPr>
              <a:t>47</a:t>
            </a:r>
          </a:p>
        </p:txBody>
      </p:sp>
    </p:spTree>
    <p:extLst>
      <p:ext uri="{BB962C8B-B14F-4D97-AF65-F5344CB8AC3E}">
        <p14:creationId xmlns:p14="http://schemas.microsoft.com/office/powerpoint/2010/main" val="303301403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092"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smtClean="0">
                <a:solidFill>
                  <a:srgbClr val="FF0000"/>
                </a:solidFill>
                <a:latin typeface="新細明體"/>
              </a:rPr>
              <a:t>肆</a:t>
            </a:r>
            <a:r>
              <a:rPr lang="zh-TW" altLang="en-US" sz="2800" b="1" dirty="0" smtClean="0">
                <a:solidFill>
                  <a:srgbClr val="FF0000"/>
                </a:solidFill>
                <a:latin typeface="新細明體"/>
                <a:ea typeface="新細明體"/>
              </a:rPr>
              <a:t>、</a:t>
            </a:r>
            <a:r>
              <a:rPr lang="zh-TW" altLang="en-US" sz="2800" b="1" dirty="0" smtClean="0">
                <a:solidFill>
                  <a:srgbClr val="FF0000"/>
                </a:solidFill>
                <a:latin typeface="新細明體"/>
              </a:rPr>
              <a:t>批判</a:t>
            </a:r>
            <a:r>
              <a:rPr lang="zh-TW" altLang="en-US" sz="2800" b="1" dirty="0">
                <a:solidFill>
                  <a:srgbClr val="FF0000"/>
                </a:solidFill>
                <a:latin typeface="新細明體"/>
              </a:rPr>
              <a:t>導向教學</a:t>
            </a:r>
            <a:r>
              <a:rPr lang="zh-TW" altLang="en-US" sz="2800" b="1" dirty="0" smtClean="0">
                <a:solidFill>
                  <a:srgbClr val="FF0000"/>
                </a:solidFill>
                <a:latin typeface="新細明體"/>
              </a:rPr>
              <a:t>觀</a:t>
            </a:r>
            <a:endParaRPr lang="en-US" altLang="zh-TW" sz="2800" b="1" dirty="0" smtClean="0">
              <a:solidFill>
                <a:srgbClr val="FF0000"/>
              </a:solidFill>
              <a:latin typeface="新細明體"/>
            </a:endParaRPr>
          </a:p>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批判導向教學觀，認為無論是教育或教學的範圍，都不能排除社會和意識型態的因素與教育的相關性。無論是教學理論或教學實踐，都要顧及社會的關聯，並建立批判的關係。</a:t>
            </a:r>
            <a:r>
              <a:rPr lang="zh-TW" altLang="en-US" sz="2800" b="1" dirty="0">
                <a:solidFill>
                  <a:srgbClr val="FF0000"/>
                </a:solidFill>
                <a:latin typeface="新細明體"/>
              </a:rPr>
              <a:t>在教學法方面特別重視問題的提出、研究的課題、研究的方法、發展的需要性；</a:t>
            </a:r>
            <a:r>
              <a:rPr lang="zh-TW" altLang="en-US" sz="2800" b="1" dirty="0">
                <a:solidFill>
                  <a:schemeClr val="tx1"/>
                </a:solidFill>
                <a:latin typeface="新細明體"/>
              </a:rPr>
              <a:t>即使是學校的教科書、教學</a:t>
            </a:r>
            <a:r>
              <a:rPr lang="zh-TW" altLang="en-US" sz="2800" b="1" dirty="0" smtClean="0">
                <a:solidFill>
                  <a:schemeClr val="tx1"/>
                </a:solidFill>
                <a:latin typeface="新細明體"/>
              </a:rPr>
              <a:t>的材料</a:t>
            </a:r>
            <a:r>
              <a:rPr lang="zh-TW" altLang="en-US" sz="2800" b="1" dirty="0">
                <a:solidFill>
                  <a:schemeClr val="tx1"/>
                </a:solidFill>
                <a:latin typeface="新細明體"/>
              </a:rPr>
              <a:t>也應具有社會的形式，教師的教學實踐要反映出</a:t>
            </a:r>
            <a:r>
              <a:rPr lang="zh-TW" altLang="en-US" sz="2800" b="1" dirty="0" smtClean="0">
                <a:solidFill>
                  <a:schemeClr val="tx1"/>
                </a:solidFill>
                <a:latin typeface="新細明體"/>
              </a:rPr>
              <a:t>社會關係形式。</a:t>
            </a:r>
            <a:r>
              <a:rPr lang="en-US" altLang="zh-TW" sz="2800" b="1" dirty="0" smtClean="0">
                <a:solidFill>
                  <a:schemeClr val="tx1"/>
                </a:solidFill>
                <a:latin typeface="新細明體"/>
              </a:rPr>
              <a:t>48</a:t>
            </a:r>
          </a:p>
        </p:txBody>
      </p:sp>
    </p:spTree>
    <p:extLst>
      <p:ext uri="{BB962C8B-B14F-4D97-AF65-F5344CB8AC3E}">
        <p14:creationId xmlns:p14="http://schemas.microsoft.com/office/powerpoint/2010/main" val="56791455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a:bodyPr>
          <a:lstStyle/>
          <a:p>
            <a:pPr algn="l">
              <a:lnSpc>
                <a:spcPts val="3000"/>
              </a:lnSpc>
            </a:pPr>
            <a:r>
              <a:rPr lang="zh-TW" altLang="en-US" sz="2800" b="1" dirty="0">
                <a:solidFill>
                  <a:srgbClr val="FF0000"/>
                </a:solidFill>
                <a:latin typeface="新細明體"/>
              </a:rPr>
              <a:t>＊</a:t>
            </a:r>
            <a:r>
              <a:rPr lang="zh-TW" altLang="en-US" sz="2800" b="1" dirty="0">
                <a:solidFill>
                  <a:schemeClr val="tx1"/>
                </a:solidFill>
                <a:latin typeface="新細明體"/>
              </a:rPr>
              <a:t>批判導向教學觀認為教學的首要任務，在於</a:t>
            </a:r>
            <a:r>
              <a:rPr lang="zh-TW" altLang="en-US" sz="2800" b="1" dirty="0">
                <a:solidFill>
                  <a:srgbClr val="FF0000"/>
                </a:solidFill>
                <a:latin typeface="新細明體"/>
              </a:rPr>
              <a:t>建立學習者主動批判思考和創造的機會，使學習者在自由、民主的批判討論和詮釋活動中，</a:t>
            </a:r>
            <a:r>
              <a:rPr lang="zh-TW" altLang="en-US" sz="2800" b="1" dirty="0">
                <a:solidFill>
                  <a:schemeClr val="tx1"/>
                </a:solidFill>
                <a:latin typeface="新細明體"/>
              </a:rPr>
              <a:t>將特殊的意識型態消除或轉化成有價值的經驗</a:t>
            </a:r>
            <a:r>
              <a:rPr lang="zh-TW" altLang="en-US" sz="2800" b="1" dirty="0" smtClean="0">
                <a:solidFill>
                  <a:schemeClr val="tx1"/>
                </a:solidFill>
                <a:latin typeface="新細明體"/>
              </a:rPr>
              <a:t>。</a:t>
            </a:r>
            <a:r>
              <a:rPr lang="zh-TW" altLang="en-US" sz="2800" b="1" dirty="0">
                <a:solidFill>
                  <a:schemeClr val="tx1"/>
                </a:solidFill>
                <a:latin typeface="新細明體"/>
              </a:rPr>
              <a:t> </a:t>
            </a:r>
            <a:r>
              <a:rPr lang="zh-TW" altLang="en-US" sz="2800" b="1" dirty="0">
                <a:solidFill>
                  <a:srgbClr val="FF0000"/>
                </a:solidFill>
                <a:latin typeface="新細明體"/>
              </a:rPr>
              <a:t>＊</a:t>
            </a:r>
            <a:r>
              <a:rPr lang="zh-TW" altLang="en-US" sz="2800" b="1" dirty="0" smtClean="0">
                <a:solidFill>
                  <a:srgbClr val="FF0000"/>
                </a:solidFill>
                <a:latin typeface="新細明體"/>
              </a:rPr>
              <a:t>鼓勵</a:t>
            </a:r>
            <a:r>
              <a:rPr lang="zh-TW" altLang="en-US" sz="2800" b="1" dirty="0">
                <a:solidFill>
                  <a:srgbClr val="FF0000"/>
                </a:solidFill>
                <a:latin typeface="新細明體"/>
              </a:rPr>
              <a:t>從</a:t>
            </a:r>
            <a:r>
              <a:rPr lang="zh-TW" altLang="en-US" sz="2800" b="1" dirty="0" smtClean="0">
                <a:solidFill>
                  <a:srgbClr val="FF0000"/>
                </a:solidFill>
                <a:latin typeface="新細明體"/>
              </a:rPr>
              <a:t>科學 </a:t>
            </a:r>
            <a:r>
              <a:rPr lang="en-US" altLang="zh-TW" sz="2800" b="1" dirty="0" smtClean="0">
                <a:solidFill>
                  <a:srgbClr val="FF0000"/>
                </a:solidFill>
                <a:latin typeface="新細明體"/>
              </a:rPr>
              <a:t>-</a:t>
            </a:r>
            <a:r>
              <a:rPr lang="zh-TW" altLang="en-US" sz="2800" b="1" dirty="0" smtClean="0">
                <a:solidFill>
                  <a:srgbClr val="FF0000"/>
                </a:solidFill>
                <a:latin typeface="新細明體"/>
              </a:rPr>
              <a:t> 歷史</a:t>
            </a:r>
            <a:r>
              <a:rPr lang="zh-TW" altLang="en-US" sz="2800" b="1" dirty="0">
                <a:solidFill>
                  <a:srgbClr val="FF0000"/>
                </a:solidFill>
                <a:latin typeface="新細明體"/>
              </a:rPr>
              <a:t>的發展去看教學實踐</a:t>
            </a:r>
            <a:r>
              <a:rPr lang="zh-TW" altLang="en-US" sz="2800" b="1" dirty="0">
                <a:solidFill>
                  <a:schemeClr val="tx1"/>
                </a:solidFill>
                <a:latin typeface="新細明體"/>
              </a:rPr>
              <a:t>，強調對教育課題的了解與釐清，認為教學經營的中心課題是要使用科學的方法作成教學的定、促進教學的發展、進行教學的討論、以及獲得教學的取向</a:t>
            </a:r>
            <a:r>
              <a:rPr lang="zh-TW" altLang="en-US" sz="2800" b="1" dirty="0" smtClean="0">
                <a:solidFill>
                  <a:schemeClr val="tx1"/>
                </a:solidFill>
                <a:latin typeface="新細明體"/>
              </a:rPr>
              <a:t>等</a:t>
            </a:r>
            <a:r>
              <a:rPr lang="zh-TW" altLang="en-US" sz="2800" b="1" dirty="0" smtClean="0">
                <a:solidFill>
                  <a:schemeClr val="tx1"/>
                </a:solidFill>
                <a:latin typeface="新細明體"/>
                <a:ea typeface="新細明體"/>
              </a:rPr>
              <a:t>。                                        </a:t>
            </a:r>
            <a:r>
              <a:rPr lang="zh-TW" altLang="en-US" sz="2800" b="1" dirty="0" smtClean="0">
                <a:solidFill>
                  <a:srgbClr val="FF0000"/>
                </a:solidFill>
                <a:latin typeface="新細明體"/>
                <a:ea typeface="新細明體"/>
              </a:rPr>
              <a:t>          </a:t>
            </a:r>
            <a:r>
              <a:rPr lang="en-US" altLang="zh-TW" sz="2800" b="1" dirty="0" smtClean="0">
                <a:solidFill>
                  <a:schemeClr val="tx1"/>
                </a:solidFill>
                <a:latin typeface="新細明體"/>
              </a:rPr>
              <a:t>49</a:t>
            </a:r>
          </a:p>
        </p:txBody>
      </p:sp>
    </p:spTree>
    <p:extLst>
      <p:ext uri="{BB962C8B-B14F-4D97-AF65-F5344CB8AC3E}">
        <p14:creationId xmlns:p14="http://schemas.microsoft.com/office/powerpoint/2010/main" val="204917012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85000" lnSpcReduction="10000"/>
          </a:bodyPr>
          <a:lstStyle/>
          <a:p>
            <a:pPr algn="l">
              <a:lnSpc>
                <a:spcPts val="3000"/>
              </a:lnSpc>
            </a:pPr>
            <a:r>
              <a:rPr lang="zh-TW" altLang="en-US" sz="2800" b="1" dirty="0">
                <a:solidFill>
                  <a:srgbClr val="FF0000"/>
                </a:solidFill>
                <a:latin typeface="新細明體"/>
              </a:rPr>
              <a:t>＊ </a:t>
            </a:r>
            <a:r>
              <a:rPr lang="zh-TW" altLang="en-US" sz="2800" b="1" dirty="0" smtClean="0">
                <a:solidFill>
                  <a:schemeClr val="tx1"/>
                </a:solidFill>
                <a:latin typeface="新細明體"/>
              </a:rPr>
              <a:t>教師</a:t>
            </a:r>
            <a:r>
              <a:rPr lang="zh-TW" altLang="en-US" sz="2800" b="1" dirty="0">
                <a:solidFill>
                  <a:schemeClr val="tx1"/>
                </a:solidFill>
                <a:latin typeface="新細明體"/>
              </a:rPr>
              <a:t>在教學過程中，</a:t>
            </a:r>
            <a:r>
              <a:rPr lang="zh-TW" altLang="en-US" sz="2800" b="1" dirty="0">
                <a:solidFill>
                  <a:srgbClr val="FF0000"/>
                </a:solidFill>
                <a:latin typeface="新細明體"/>
              </a:rPr>
              <a:t>應看重人的主動性，把學生視作在社會實踐行動中的個體</a:t>
            </a:r>
            <a:r>
              <a:rPr lang="zh-TW" altLang="en-US" sz="2800" b="1" dirty="0">
                <a:solidFill>
                  <a:schemeClr val="tx1"/>
                </a:solidFill>
                <a:latin typeface="新細明體"/>
              </a:rPr>
              <a:t>，使學生自動自發地做合理、正確的價值判斷；應鼓勵學生將自我意識放入社會關係中，來進行反省和批判，使學生與教師和同儕在相互關係中產生溝通、理解，進而形成經驗及知識</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rgbClr val="FF0000"/>
                </a:solidFill>
                <a:latin typeface="新細明體"/>
              </a:rPr>
              <a:t>＊</a:t>
            </a:r>
            <a:r>
              <a:rPr lang="zh-TW" altLang="en-US" sz="2800" b="1" dirty="0" smtClean="0">
                <a:solidFill>
                  <a:schemeClr val="tx1"/>
                </a:solidFill>
                <a:latin typeface="新細明體"/>
              </a:rPr>
              <a:t>在</a:t>
            </a:r>
            <a:r>
              <a:rPr lang="zh-TW" altLang="en-US" sz="2800" b="1" dirty="0">
                <a:solidFill>
                  <a:schemeClr val="tx1"/>
                </a:solidFill>
                <a:latin typeface="新細明體"/>
              </a:rPr>
              <a:t>整個師生互動過程中，教師除了要避免對學生可能產生的</a:t>
            </a:r>
            <a:r>
              <a:rPr lang="zh-TW" altLang="en-US" sz="2800" b="1" dirty="0">
                <a:solidFill>
                  <a:srgbClr val="FF0000"/>
                </a:solidFill>
                <a:latin typeface="新細明體"/>
              </a:rPr>
              <a:t>「優勢」</a:t>
            </a:r>
            <a:r>
              <a:rPr lang="zh-TW" altLang="en-US" sz="2800" b="1" dirty="0">
                <a:solidFill>
                  <a:schemeClr val="tx1"/>
                </a:solidFill>
                <a:latin typeface="新細明體"/>
              </a:rPr>
              <a:t>影響外，也要留意有關</a:t>
            </a:r>
            <a:r>
              <a:rPr lang="zh-TW" altLang="en-US" sz="2800" b="1" dirty="0">
                <a:solidFill>
                  <a:srgbClr val="FF0000"/>
                </a:solidFill>
                <a:latin typeface="新細明體"/>
              </a:rPr>
              <a:t>「潛在課程」</a:t>
            </a:r>
            <a:r>
              <a:rPr lang="zh-TW" altLang="en-US" sz="2800" b="1" dirty="0">
                <a:solidFill>
                  <a:schemeClr val="tx1"/>
                </a:solidFill>
                <a:latin typeface="新細明體"/>
              </a:rPr>
              <a:t>（</a:t>
            </a:r>
            <a:r>
              <a:rPr lang="en-US" altLang="zh-TW" sz="2800" b="1" dirty="0">
                <a:solidFill>
                  <a:schemeClr val="tx1"/>
                </a:solidFill>
                <a:latin typeface="新細明體"/>
              </a:rPr>
              <a:t>hidden curriculum</a:t>
            </a:r>
            <a:r>
              <a:rPr lang="zh-TW" altLang="en-US" sz="2800" b="1" dirty="0">
                <a:solidFill>
                  <a:schemeClr val="tx1"/>
                </a:solidFill>
                <a:latin typeface="新細明體"/>
              </a:rPr>
              <a:t>）的問題，更要劾自己本身的意識和價值體系加以反省和</a:t>
            </a:r>
            <a:r>
              <a:rPr lang="zh-TW" altLang="en-US" sz="2800" b="1" dirty="0" smtClean="0">
                <a:solidFill>
                  <a:schemeClr val="tx1"/>
                </a:solidFill>
                <a:latin typeface="新細明體"/>
              </a:rPr>
              <a:t>批判</a:t>
            </a:r>
            <a:r>
              <a:rPr lang="zh-TW" altLang="en-US" sz="2800" b="1" dirty="0" smtClean="0">
                <a:solidFill>
                  <a:schemeClr val="tx1"/>
                </a:solidFill>
                <a:latin typeface="新細明體"/>
                <a:ea typeface="新細明體"/>
              </a:rPr>
              <a:t>。                                         </a:t>
            </a:r>
            <a:r>
              <a:rPr lang="en-US" altLang="zh-TW" sz="2800" b="1" dirty="0" smtClean="0">
                <a:solidFill>
                  <a:schemeClr val="tx1"/>
                </a:solidFill>
                <a:latin typeface="新細明體"/>
              </a:rPr>
              <a:t>50</a:t>
            </a:r>
          </a:p>
        </p:txBody>
      </p:sp>
    </p:spTree>
    <p:extLst>
      <p:ext uri="{BB962C8B-B14F-4D97-AF65-F5344CB8AC3E}">
        <p14:creationId xmlns:p14="http://schemas.microsoft.com/office/powerpoint/2010/main" val="347147320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a:solidFill>
                  <a:srgbClr val="FF0000"/>
                </a:solidFill>
                <a:latin typeface="新細明體"/>
              </a:rPr>
              <a:t>第</a:t>
            </a:r>
            <a:r>
              <a:rPr lang="zh-TW" altLang="en-US" sz="2800" b="1" dirty="0" smtClean="0">
                <a:solidFill>
                  <a:srgbClr val="FF0000"/>
                </a:solidFill>
                <a:latin typeface="新細明體"/>
              </a:rPr>
              <a:t>三節  教師個人立論</a:t>
            </a:r>
            <a:r>
              <a:rPr lang="zh-TW" altLang="en-US" sz="2800" b="1" dirty="0">
                <a:solidFill>
                  <a:srgbClr val="FF0000"/>
                </a:solidFill>
                <a:latin typeface="新細明體"/>
              </a:rPr>
              <a:t>與教學</a:t>
            </a:r>
            <a:endParaRPr lang="en-US" altLang="zh-TW" sz="2800" b="1" dirty="0" smtClean="0">
              <a:solidFill>
                <a:srgbClr val="FF0000"/>
              </a:solidFill>
              <a:latin typeface="新細明體"/>
            </a:endParaRPr>
          </a:p>
          <a:p>
            <a:pPr algn="l">
              <a:lnSpc>
                <a:spcPts val="3000"/>
              </a:lnSpc>
            </a:pPr>
            <a:r>
              <a:rPr lang="zh-TW" altLang="en-US" sz="2800" b="1" dirty="0">
                <a:solidFill>
                  <a:srgbClr val="FF0000"/>
                </a:solidFill>
                <a:latin typeface="新細明體"/>
              </a:rPr>
              <a:t> </a:t>
            </a:r>
            <a:r>
              <a:rPr lang="zh-TW" altLang="en-US" sz="2800" b="1" dirty="0" smtClean="0">
                <a:solidFill>
                  <a:srgbClr val="FF0000"/>
                </a:solidFill>
                <a:latin typeface="新細明體"/>
              </a:rPr>
              <a:t>       </a:t>
            </a:r>
            <a:r>
              <a:rPr lang="zh-TW" altLang="en-US" sz="2800" b="1" dirty="0" smtClean="0">
                <a:solidFill>
                  <a:schemeClr val="tx1"/>
                </a:solidFill>
                <a:latin typeface="新細明體"/>
              </a:rPr>
              <a:t>教學</a:t>
            </a:r>
            <a:r>
              <a:rPr lang="zh-TW" altLang="en-US" sz="2800" b="1" dirty="0">
                <a:solidFill>
                  <a:schemeClr val="tx1"/>
                </a:solidFill>
                <a:latin typeface="新細明體"/>
              </a:rPr>
              <a:t>是一種複雜的活動歷程</a:t>
            </a:r>
            <a:r>
              <a:rPr lang="zh-TW" altLang="en-US" sz="2800" b="1" dirty="0" smtClean="0">
                <a:solidFill>
                  <a:schemeClr val="tx1"/>
                </a:solidFill>
                <a:latin typeface="新細明體"/>
              </a:rPr>
              <a:t>，牽涉</a:t>
            </a:r>
            <a:r>
              <a:rPr lang="zh-TW" altLang="en-US" sz="2800" b="1" dirty="0">
                <a:solidFill>
                  <a:schemeClr val="tx1"/>
                </a:solidFill>
                <a:latin typeface="新細明體"/>
              </a:rPr>
              <a:t>的</a:t>
            </a:r>
            <a:r>
              <a:rPr lang="zh-TW" altLang="en-US" sz="2800" b="1" dirty="0" smtClean="0">
                <a:solidFill>
                  <a:schemeClr val="tx1"/>
                </a:solidFill>
                <a:latin typeface="新細明體"/>
              </a:rPr>
              <a:t>因素有</a:t>
            </a:r>
            <a:r>
              <a:rPr lang="zh-TW" altLang="en-US" sz="2800" b="1" dirty="0">
                <a:solidFill>
                  <a:srgbClr val="FF0000"/>
                </a:solidFill>
                <a:latin typeface="新細明體"/>
              </a:rPr>
              <a:t>課程與教材</a:t>
            </a:r>
            <a:r>
              <a:rPr lang="zh-TW" altLang="en-US" sz="2800" b="1" dirty="0">
                <a:solidFill>
                  <a:schemeClr val="tx1"/>
                </a:solidFill>
                <a:latin typeface="新細明體"/>
              </a:rPr>
              <a:t>的組織因素、</a:t>
            </a:r>
            <a:r>
              <a:rPr lang="zh-TW" altLang="en-US" sz="2800" b="1" dirty="0">
                <a:solidFill>
                  <a:srgbClr val="FF0000"/>
                </a:solidFill>
                <a:latin typeface="新細明體"/>
              </a:rPr>
              <a:t>教學設計</a:t>
            </a:r>
            <a:r>
              <a:rPr lang="zh-TW" altLang="en-US" sz="2800" b="1" dirty="0">
                <a:solidFill>
                  <a:schemeClr val="tx1"/>
                </a:solidFill>
                <a:latin typeface="新細明體"/>
              </a:rPr>
              <a:t>因素、</a:t>
            </a:r>
            <a:r>
              <a:rPr lang="zh-TW" altLang="en-US" sz="2800" b="1" dirty="0">
                <a:solidFill>
                  <a:srgbClr val="FF0000"/>
                </a:solidFill>
                <a:latin typeface="新細明體"/>
              </a:rPr>
              <a:t>活動內容</a:t>
            </a:r>
            <a:r>
              <a:rPr lang="zh-TW" altLang="en-US" sz="2800" b="1" dirty="0">
                <a:solidFill>
                  <a:schemeClr val="tx1"/>
                </a:solidFill>
                <a:latin typeface="新細明體"/>
              </a:rPr>
              <a:t>因素、</a:t>
            </a:r>
            <a:r>
              <a:rPr lang="zh-TW" altLang="en-US" sz="2800" b="1" dirty="0">
                <a:solidFill>
                  <a:srgbClr val="FF0000"/>
                </a:solidFill>
                <a:latin typeface="新細明體"/>
              </a:rPr>
              <a:t>情境</a:t>
            </a:r>
            <a:r>
              <a:rPr lang="zh-TW" altLang="en-US" sz="2800" b="1" dirty="0" smtClean="0">
                <a:solidFill>
                  <a:schemeClr val="tx1"/>
                </a:solidFill>
                <a:latin typeface="新細明體"/>
              </a:rPr>
              <a:t>因素</a:t>
            </a:r>
            <a:r>
              <a:rPr lang="en-US" altLang="zh-TW" sz="2800" b="1" dirty="0" smtClean="0">
                <a:solidFill>
                  <a:schemeClr val="tx1"/>
                </a:solidFill>
                <a:latin typeface="新細明體"/>
                <a:ea typeface="新細明體"/>
              </a:rPr>
              <a:t>、</a:t>
            </a:r>
            <a:r>
              <a:rPr lang="zh-TW" altLang="en-US" sz="2800" b="1" dirty="0" smtClean="0">
                <a:solidFill>
                  <a:schemeClr val="tx1"/>
                </a:solidFill>
                <a:latin typeface="新細明體"/>
              </a:rPr>
              <a:t>師生的能</a:t>
            </a:r>
            <a:r>
              <a:rPr lang="zh-TW" altLang="en-US" sz="2800" b="1" dirty="0">
                <a:solidFill>
                  <a:schemeClr val="tx1"/>
                </a:solidFill>
                <a:latin typeface="新細明體"/>
              </a:rPr>
              <a:t>力</a:t>
            </a:r>
            <a:r>
              <a:rPr lang="zh-TW" altLang="en-US" sz="2800" b="1" dirty="0" smtClean="0">
                <a:solidFill>
                  <a:schemeClr val="tx1"/>
                </a:solidFill>
                <a:latin typeface="新細明體"/>
              </a:rPr>
              <a:t>（</a:t>
            </a:r>
            <a:r>
              <a:rPr lang="en-US" altLang="zh-TW" sz="2800" b="1" dirty="0">
                <a:solidFill>
                  <a:schemeClr val="tx1"/>
                </a:solidFill>
                <a:latin typeface="新細明體"/>
              </a:rPr>
              <a:t>capacities</a:t>
            </a:r>
            <a:r>
              <a:rPr lang="zh-TW" altLang="en-US" sz="2800" b="1" dirty="0">
                <a:solidFill>
                  <a:schemeClr val="tx1"/>
                </a:solidFill>
                <a:latin typeface="新細明體"/>
              </a:rPr>
              <a:t>） 、行動（</a:t>
            </a:r>
            <a:r>
              <a:rPr lang="en-US" altLang="zh-TW" sz="2800" b="1" dirty="0">
                <a:solidFill>
                  <a:schemeClr val="tx1"/>
                </a:solidFill>
                <a:latin typeface="新細明體"/>
              </a:rPr>
              <a:t>actions</a:t>
            </a:r>
            <a:r>
              <a:rPr lang="zh-TW" altLang="en-US" sz="2800" b="1" dirty="0">
                <a:solidFill>
                  <a:schemeClr val="tx1"/>
                </a:solidFill>
                <a:latin typeface="新細明體"/>
              </a:rPr>
              <a:t>） 、思想（</a:t>
            </a:r>
            <a:r>
              <a:rPr lang="en-US" altLang="zh-TW" sz="2800" b="1" dirty="0">
                <a:solidFill>
                  <a:schemeClr val="tx1"/>
                </a:solidFill>
                <a:latin typeface="新細明體"/>
              </a:rPr>
              <a:t>thoughts</a:t>
            </a:r>
            <a:r>
              <a:rPr lang="zh-TW" altLang="en-US" sz="2800" b="1" dirty="0">
                <a:solidFill>
                  <a:schemeClr val="tx1"/>
                </a:solidFill>
                <a:latin typeface="新細明體"/>
              </a:rPr>
              <a:t>）的因素、以及師生彼此間的互動因素</a:t>
            </a:r>
            <a:r>
              <a:rPr lang="zh-TW" altLang="en-US" sz="2800" b="1" dirty="0" smtClean="0">
                <a:solidFill>
                  <a:schemeClr val="tx1"/>
                </a:solidFill>
                <a:latin typeface="新細明體"/>
              </a:rPr>
              <a:t>等。</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教師</a:t>
            </a:r>
            <a:r>
              <a:rPr lang="zh-TW" altLang="en-US" sz="2800" b="1" dirty="0">
                <a:solidFill>
                  <a:schemeClr val="tx1"/>
                </a:solidFill>
                <a:latin typeface="新細明體"/>
              </a:rPr>
              <a:t>的課程決策與教學實踐深受其個人信念與實用</a:t>
            </a:r>
            <a:r>
              <a:rPr lang="zh-TW" altLang="en-US" sz="2800" b="1" dirty="0" smtClean="0">
                <a:solidFill>
                  <a:schemeClr val="tx1"/>
                </a:solidFill>
                <a:latin typeface="新細明體"/>
              </a:rPr>
              <a:t>理論的影響。                                                  </a:t>
            </a:r>
            <a:r>
              <a:rPr lang="en-US" altLang="zh-TW" sz="2800" b="1" dirty="0" smtClean="0">
                <a:solidFill>
                  <a:schemeClr val="tx1"/>
                </a:solidFill>
                <a:latin typeface="新細明體"/>
              </a:rPr>
              <a:t>51</a:t>
            </a:r>
          </a:p>
        </p:txBody>
      </p:sp>
    </p:spTree>
    <p:extLst>
      <p:ext uri="{BB962C8B-B14F-4D97-AF65-F5344CB8AC3E}">
        <p14:creationId xmlns:p14="http://schemas.microsoft.com/office/powerpoint/2010/main" val="1906788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a:solidFill>
                  <a:srgbClr val="FF0000"/>
                </a:solidFill>
                <a:latin typeface="標楷體" panose="03000509000000000000" pitchFamily="65" charset="-120"/>
                <a:ea typeface="標楷體" panose="03000509000000000000" pitchFamily="65" charset="-120"/>
              </a:rPr>
              <a:t>教學原理</a:t>
            </a:r>
          </a:p>
        </p:txBody>
      </p:sp>
      <p:sp>
        <p:nvSpPr>
          <p:cNvPr id="12" name="副標題 11"/>
          <p:cNvSpPr>
            <a:spLocks noGrp="1"/>
          </p:cNvSpPr>
          <p:nvPr>
            <p:ph type="subTitle" idx="1"/>
          </p:nvPr>
        </p:nvSpPr>
        <p:spPr>
          <a:xfrm>
            <a:off x="827585" y="1772816"/>
            <a:ext cx="7560840" cy="3600400"/>
          </a:xfrm>
        </p:spPr>
        <p:txBody>
          <a:bodyPr>
            <a:normAutofit fontScale="77500" lnSpcReduction="20000"/>
          </a:bodyPr>
          <a:lstStyle/>
          <a:p>
            <a:pPr algn="l"/>
            <a:r>
              <a:rPr lang="zh-TW" altLang="en-US" b="1" dirty="0">
                <a:solidFill>
                  <a:srgbClr val="FF0000"/>
                </a:solidFill>
                <a:latin typeface="新細明體"/>
              </a:rPr>
              <a:t>＊</a:t>
            </a:r>
            <a:r>
              <a:rPr lang="zh-TW" altLang="en-US" b="1" dirty="0">
                <a:solidFill>
                  <a:schemeClr val="tx1"/>
                </a:solidFill>
                <a:latin typeface="新細明體"/>
              </a:rPr>
              <a:t>在教學角色之中，教師是課程發展者、教學者、研究者和領導者</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做為</a:t>
            </a:r>
            <a:r>
              <a:rPr lang="zh-TW" altLang="en-US" b="1" dirty="0">
                <a:solidFill>
                  <a:schemeClr val="tx1"/>
                </a:solidFill>
                <a:latin typeface="新細明體"/>
              </a:rPr>
              <a:t>課程發展者，教師必須能夠評估學生需求和社會需求，訂定教學目標，選擇教學內容和活動，訂定教學方法和程序，設計學習評鑑方法，選用或設計教學資源</a:t>
            </a:r>
            <a:r>
              <a:rPr lang="zh-TW" altLang="en-US" b="1" dirty="0" smtClean="0">
                <a:solidFill>
                  <a:schemeClr val="tx1"/>
                </a:solidFill>
                <a:latin typeface="新細明體"/>
              </a:rPr>
              <a:t>。</a:t>
            </a:r>
            <a:endParaRPr lang="en-US" altLang="zh-TW" b="1" dirty="0" smtClean="0">
              <a:solidFill>
                <a:schemeClr val="tx1"/>
              </a:solidFill>
              <a:latin typeface="新細明體"/>
            </a:endParaRPr>
          </a:p>
          <a:p>
            <a:pPr algn="l"/>
            <a:r>
              <a:rPr lang="zh-TW" altLang="en-US" b="1" dirty="0">
                <a:solidFill>
                  <a:srgbClr val="FF0000"/>
                </a:solidFill>
                <a:latin typeface="新細明體"/>
              </a:rPr>
              <a:t>＊</a:t>
            </a:r>
            <a:r>
              <a:rPr lang="zh-TW" altLang="en-US" b="1" dirty="0" smtClean="0">
                <a:solidFill>
                  <a:schemeClr val="tx1"/>
                </a:solidFill>
                <a:latin typeface="新細明體"/>
              </a:rPr>
              <a:t>教師</a:t>
            </a:r>
            <a:r>
              <a:rPr lang="zh-TW" altLang="en-US" b="1" dirty="0">
                <a:solidFill>
                  <a:schemeClr val="tx1"/>
                </a:solidFill>
                <a:latin typeface="新細明體"/>
              </a:rPr>
              <a:t>一方面要參與學校整體課程目標和政策的決定，另方面在個別的日常教學中必須作成各種課程決定</a:t>
            </a:r>
            <a:r>
              <a:rPr lang="zh-TW" altLang="en-US" b="1" dirty="0" smtClean="0">
                <a:solidFill>
                  <a:schemeClr val="tx1"/>
                </a:solidFill>
                <a:latin typeface="新細明體"/>
              </a:rPr>
              <a:t>。 </a:t>
            </a:r>
            <a:r>
              <a:rPr lang="zh-TW" altLang="en-US" b="1" dirty="0" smtClean="0">
                <a:solidFill>
                  <a:schemeClr val="tx1"/>
                </a:solidFill>
              </a:rPr>
              <a:t>                                                                                                                                 </a:t>
            </a:r>
            <a:endParaRPr lang="en-US" altLang="zh-TW" b="1" dirty="0" smtClean="0">
              <a:solidFill>
                <a:schemeClr val="tx1"/>
              </a:solidFill>
            </a:endParaRPr>
          </a:p>
          <a:p>
            <a:pPr algn="l"/>
            <a:r>
              <a:rPr lang="zh-TW" altLang="en-US" b="1" dirty="0"/>
              <a:t> </a:t>
            </a:r>
            <a:r>
              <a:rPr lang="zh-TW" altLang="en-US" b="1" dirty="0" smtClean="0"/>
              <a:t>                                                                              </a:t>
            </a:r>
            <a:endParaRPr lang="en-US" altLang="zh-TW" b="1" dirty="0" smtClean="0"/>
          </a:p>
          <a:p>
            <a:pPr algn="l"/>
            <a:r>
              <a:rPr lang="zh-TW" altLang="en-US" b="1" dirty="0"/>
              <a:t> </a:t>
            </a:r>
            <a:r>
              <a:rPr lang="zh-TW" altLang="en-US" b="1" dirty="0" smtClean="0"/>
              <a:t>                                                                                                 </a:t>
            </a:r>
            <a:r>
              <a:rPr lang="en-US" altLang="zh-TW" b="1" dirty="0" smtClean="0"/>
              <a:t>8</a:t>
            </a:r>
            <a:endParaRPr lang="zh-TW" altLang="en-US" b="1" dirty="0"/>
          </a:p>
        </p:txBody>
      </p:sp>
    </p:spTree>
    <p:extLst>
      <p:ext uri="{BB962C8B-B14F-4D97-AF65-F5344CB8AC3E}">
        <p14:creationId xmlns:p14="http://schemas.microsoft.com/office/powerpoint/2010/main" val="186013840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smtClean="0">
                <a:solidFill>
                  <a:schemeClr val="tx1"/>
                </a:solidFill>
                <a:latin typeface="新細明體"/>
              </a:rPr>
              <a:t>壹</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發展</a:t>
            </a:r>
            <a:r>
              <a:rPr lang="zh-TW" altLang="en-US" sz="2800" b="1" dirty="0">
                <a:solidFill>
                  <a:schemeClr val="tx1"/>
                </a:solidFill>
                <a:latin typeface="新細明體"/>
              </a:rPr>
              <a:t>教師個人教學理論的</a:t>
            </a:r>
            <a:r>
              <a:rPr lang="zh-TW" altLang="en-US" sz="2800" b="1" dirty="0" smtClean="0">
                <a:solidFill>
                  <a:schemeClr val="tx1"/>
                </a:solidFill>
                <a:latin typeface="新細明體"/>
              </a:rPr>
              <a:t>重要</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所謂</a:t>
            </a:r>
            <a:r>
              <a:rPr lang="zh-TW" altLang="en-US" sz="2800" b="1" dirty="0">
                <a:solidFill>
                  <a:srgbClr val="FF0000"/>
                </a:solidFill>
                <a:latin typeface="新細明體"/>
              </a:rPr>
              <a:t>教學理論</a:t>
            </a:r>
            <a:r>
              <a:rPr lang="zh-TW" altLang="en-US" sz="2800" b="1" dirty="0">
                <a:solidFill>
                  <a:schemeClr val="tx1"/>
                </a:solidFill>
                <a:latin typeface="新細明體"/>
              </a:rPr>
              <a:t>（</a:t>
            </a:r>
            <a:r>
              <a:rPr lang="en-US" altLang="zh-TW" sz="2800" b="1" dirty="0">
                <a:solidFill>
                  <a:schemeClr val="tx1"/>
                </a:solidFill>
                <a:latin typeface="新細明體"/>
              </a:rPr>
              <a:t>instructional theory</a:t>
            </a:r>
            <a:r>
              <a:rPr lang="zh-TW" altLang="en-US" sz="2800" b="1" dirty="0">
                <a:solidFill>
                  <a:schemeClr val="tx1"/>
                </a:solidFill>
                <a:latin typeface="新細明體"/>
              </a:rPr>
              <a:t>），是指為求合理地設計教學情境，以期達成學校教育目的，所建立一套具有處方功能（</a:t>
            </a:r>
            <a:r>
              <a:rPr lang="en-US" altLang="zh-TW" sz="2800" b="1" dirty="0">
                <a:solidFill>
                  <a:schemeClr val="tx1"/>
                </a:solidFill>
                <a:latin typeface="新細明體"/>
              </a:rPr>
              <a:t>prescriptive function</a:t>
            </a:r>
            <a:r>
              <a:rPr lang="zh-TW" altLang="en-US" sz="2800" b="1" dirty="0">
                <a:solidFill>
                  <a:schemeClr val="tx1"/>
                </a:solidFill>
                <a:latin typeface="新細明體"/>
              </a:rPr>
              <a:t>）的系統理論</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但，</a:t>
            </a:r>
            <a:r>
              <a:rPr lang="zh-TW" altLang="en-US" sz="2800" b="1" dirty="0">
                <a:solidFill>
                  <a:schemeClr val="tx1"/>
                </a:solidFill>
                <a:latin typeface="新細明體"/>
              </a:rPr>
              <a:t>沒有任何單一的理論架構可以將複雜萬端的教學情境與教學實務解釋得清楚完全，更沒有任何一個教學模式可以放諸四海而皆成功有效</a:t>
            </a:r>
            <a:r>
              <a:rPr lang="zh-TW" altLang="en-US" sz="2800" b="1" dirty="0" smtClean="0">
                <a:solidFill>
                  <a:schemeClr val="tx1"/>
                </a:solidFill>
                <a:latin typeface="新細明體"/>
              </a:rPr>
              <a:t>。</a:t>
            </a:r>
            <a:r>
              <a:rPr lang="en-US" altLang="zh-TW" sz="2800" b="1" dirty="0" smtClean="0">
                <a:solidFill>
                  <a:schemeClr val="tx1"/>
                </a:solidFill>
                <a:latin typeface="新細明體"/>
              </a:rPr>
              <a:t>52</a:t>
            </a:r>
          </a:p>
        </p:txBody>
      </p:sp>
    </p:spTree>
    <p:extLst>
      <p:ext uri="{BB962C8B-B14F-4D97-AF65-F5344CB8AC3E}">
        <p14:creationId xmlns:p14="http://schemas.microsoft.com/office/powerpoint/2010/main" val="144273689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85000" lnSpcReduction="10000"/>
          </a:bodyPr>
          <a:lstStyle/>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a:t>
            </a:r>
            <a:r>
              <a:rPr lang="zh-TW" altLang="en-US" sz="2800" b="1" dirty="0" smtClean="0">
                <a:solidFill>
                  <a:srgbClr val="FF0000"/>
                </a:solidFill>
                <a:latin typeface="新細明體"/>
              </a:rPr>
              <a:t>發展</a:t>
            </a:r>
            <a:r>
              <a:rPr lang="zh-TW" altLang="en-US" sz="2800" b="1" dirty="0">
                <a:solidFill>
                  <a:srgbClr val="FF0000"/>
                </a:solidFill>
                <a:latin typeface="新細明體"/>
              </a:rPr>
              <a:t>教師個人教學理論</a:t>
            </a:r>
            <a:r>
              <a:rPr lang="zh-TW" altLang="en-US" sz="2800" b="1" dirty="0">
                <a:solidFill>
                  <a:schemeClr val="tx1"/>
                </a:solidFill>
                <a:latin typeface="新細明體"/>
              </a:rPr>
              <a:t>主要為了鼓勵教師活用教育專業</a:t>
            </a:r>
            <a:r>
              <a:rPr lang="zh-TW" altLang="en-US" sz="2800" b="1" dirty="0" smtClean="0">
                <a:solidFill>
                  <a:schemeClr val="tx1"/>
                </a:solidFill>
                <a:latin typeface="新細明體"/>
              </a:rPr>
              <a:t>知識，</a:t>
            </a:r>
            <a:r>
              <a:rPr lang="zh-TW" altLang="en-US" sz="2800" b="1" dirty="0">
                <a:solidFill>
                  <a:schemeClr val="tx1"/>
                </a:solidFill>
                <a:latin typeface="新細明體"/>
              </a:rPr>
              <a:t>能夠因應情境與學生需求，探究、研擬出以實務為中心的最佳教學方式與策略，透過教師個人教學理論的發展，不但可以肯定教師個人專業性與經驗性的</a:t>
            </a:r>
            <a:r>
              <a:rPr lang="zh-TW" altLang="en-US" sz="2800" b="1" dirty="0" smtClean="0">
                <a:solidFill>
                  <a:schemeClr val="tx1"/>
                </a:solidFill>
                <a:latin typeface="新細明體"/>
              </a:rPr>
              <a:t>知識，</a:t>
            </a:r>
            <a:r>
              <a:rPr lang="zh-TW" altLang="en-US" sz="2800" b="1" dirty="0">
                <a:solidFill>
                  <a:schemeClr val="tx1"/>
                </a:solidFill>
                <a:latin typeface="新細明體"/>
              </a:rPr>
              <a:t>更可以</a:t>
            </a:r>
            <a:r>
              <a:rPr lang="zh-TW" altLang="en-US" sz="2800" b="1" dirty="0">
                <a:solidFill>
                  <a:srgbClr val="FF0000"/>
                </a:solidFill>
                <a:latin typeface="新細明體"/>
              </a:rPr>
              <a:t>提昇教師個人的專業自主</a:t>
            </a:r>
            <a:r>
              <a:rPr lang="zh-TW" altLang="en-US" sz="2800" b="1" dirty="0" smtClean="0">
                <a:solidFill>
                  <a:srgbClr val="FF0000"/>
                </a:solidFill>
                <a:latin typeface="新細明體"/>
              </a:rPr>
              <a:t>能力</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鼓勵</a:t>
            </a:r>
            <a:r>
              <a:rPr lang="zh-TW" altLang="en-US" sz="2800" b="1" dirty="0">
                <a:solidFill>
                  <a:schemeClr val="tx1"/>
                </a:solidFill>
                <a:latin typeface="新細明體"/>
              </a:rPr>
              <a:t>教師個人立論，一方面釐清教師的個人</a:t>
            </a:r>
            <a:r>
              <a:rPr lang="zh-TW" altLang="en-US" sz="2800" b="1" dirty="0">
                <a:solidFill>
                  <a:srgbClr val="FF0000"/>
                </a:solidFill>
                <a:latin typeface="新細明體"/>
              </a:rPr>
              <a:t>教學信念，省思教學行動背後的理論基礎</a:t>
            </a:r>
            <a:r>
              <a:rPr lang="zh-TW" altLang="en-US" sz="2800" b="1" dirty="0">
                <a:solidFill>
                  <a:schemeClr val="tx1"/>
                </a:solidFill>
                <a:latin typeface="新細明體"/>
              </a:rPr>
              <a:t>，一方面積極培養教師</a:t>
            </a:r>
            <a:r>
              <a:rPr lang="zh-TW" altLang="en-US" sz="2800" b="1" dirty="0">
                <a:solidFill>
                  <a:srgbClr val="FF0000"/>
                </a:solidFill>
                <a:latin typeface="新細明體"/>
              </a:rPr>
              <a:t>教學敏銳度與判斷力，促進教師的專業自主</a:t>
            </a:r>
            <a:r>
              <a:rPr lang="zh-TW" altLang="en-US" sz="2800" b="1" dirty="0">
                <a:solidFill>
                  <a:schemeClr val="tx1"/>
                </a:solidFill>
                <a:latin typeface="新細明體"/>
              </a:rPr>
              <a:t>，使具備解決實際教學問題的能力</a:t>
            </a:r>
            <a:r>
              <a:rPr lang="zh-TW" altLang="en-US" sz="2800" b="1" dirty="0" smtClean="0">
                <a:solidFill>
                  <a:schemeClr val="tx1"/>
                </a:solidFill>
                <a:latin typeface="新細明體"/>
              </a:rPr>
              <a:t>。                                           </a:t>
            </a:r>
            <a:r>
              <a:rPr lang="en-US" altLang="zh-TW" sz="2800" b="1" dirty="0" smtClean="0">
                <a:solidFill>
                  <a:schemeClr val="tx1"/>
                </a:solidFill>
                <a:latin typeface="新細明體"/>
              </a:rPr>
              <a:t>53</a:t>
            </a:r>
          </a:p>
        </p:txBody>
      </p:sp>
    </p:spTree>
    <p:extLst>
      <p:ext uri="{BB962C8B-B14F-4D97-AF65-F5344CB8AC3E}">
        <p14:creationId xmlns:p14="http://schemas.microsoft.com/office/powerpoint/2010/main" val="247857461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7500" lnSpcReduction="20000"/>
          </a:bodyPr>
          <a:lstStyle/>
          <a:p>
            <a:pPr algn="l">
              <a:lnSpc>
                <a:spcPts val="3000"/>
              </a:lnSpc>
            </a:pPr>
            <a:r>
              <a:rPr lang="zh-TW" altLang="en-US" sz="2800" b="1" dirty="0" smtClean="0">
                <a:solidFill>
                  <a:schemeClr val="tx1"/>
                </a:solidFill>
                <a:latin typeface="新細明體"/>
              </a:rPr>
              <a:t>        </a:t>
            </a:r>
            <a:r>
              <a:rPr lang="zh-TW" altLang="en-US" sz="2800" b="1" dirty="0" smtClean="0">
                <a:solidFill>
                  <a:srgbClr val="FF0000"/>
                </a:solidFill>
                <a:latin typeface="新細明體"/>
              </a:rPr>
              <a:t>布</a:t>
            </a:r>
            <a:r>
              <a:rPr lang="zh-TW" altLang="en-US" sz="2800" b="1" dirty="0">
                <a:solidFill>
                  <a:srgbClr val="FF0000"/>
                </a:solidFill>
                <a:latin typeface="新細明體"/>
              </a:rPr>
              <a:t>魯納</a:t>
            </a:r>
            <a:r>
              <a:rPr lang="zh-TW" altLang="en-US" sz="2800" b="1" dirty="0">
                <a:solidFill>
                  <a:schemeClr val="tx1"/>
                </a:solidFill>
                <a:latin typeface="新細明體"/>
              </a:rPr>
              <a:t>在其</a:t>
            </a:r>
            <a:r>
              <a:rPr lang="en-US" altLang="zh-TW" sz="2800" b="1" dirty="0">
                <a:solidFill>
                  <a:schemeClr val="tx1"/>
                </a:solidFill>
                <a:latin typeface="新細明體"/>
              </a:rPr>
              <a:t>1966</a:t>
            </a:r>
            <a:r>
              <a:rPr lang="zh-TW" altLang="en-US" sz="2800" b="1" dirty="0">
                <a:solidFill>
                  <a:schemeClr val="tx1"/>
                </a:solidFill>
                <a:latin typeface="新細明體"/>
              </a:rPr>
              <a:t>年出版（建立教學理論</a:t>
            </a:r>
            <a:r>
              <a:rPr lang="en-US" altLang="zh-TW" sz="2800" b="1" dirty="0">
                <a:solidFill>
                  <a:schemeClr val="tx1"/>
                </a:solidFill>
                <a:latin typeface="新細明體"/>
              </a:rPr>
              <a:t>》</a:t>
            </a:r>
            <a:r>
              <a:rPr lang="zh-TW" altLang="en-US" sz="2800" b="1" dirty="0">
                <a:solidFill>
                  <a:schemeClr val="tx1"/>
                </a:solidFill>
                <a:latin typeface="新細明體"/>
              </a:rPr>
              <a:t>一書中指出，教學理論應具備以下四個條件： </a:t>
            </a:r>
            <a:r>
              <a:rPr lang="zh-TW" altLang="en-US" sz="2800" b="1" dirty="0">
                <a:solidFill>
                  <a:srgbClr val="FF0000"/>
                </a:solidFill>
                <a:latin typeface="新細明體"/>
              </a:rPr>
              <a:t>（</a:t>
            </a:r>
            <a:r>
              <a:rPr lang="en-US" altLang="zh-TW" sz="2800" b="1" dirty="0">
                <a:solidFill>
                  <a:srgbClr val="FF0000"/>
                </a:solidFill>
                <a:latin typeface="新細明體"/>
              </a:rPr>
              <a:t>1</a:t>
            </a:r>
            <a:r>
              <a:rPr lang="zh-TW" altLang="en-US" sz="2800" b="1" dirty="0">
                <a:solidFill>
                  <a:srgbClr val="FF0000"/>
                </a:solidFill>
                <a:latin typeface="新細明體"/>
              </a:rPr>
              <a:t>）</a:t>
            </a:r>
            <a:r>
              <a:rPr lang="zh-TW" altLang="en-US" sz="2800" b="1" dirty="0">
                <a:solidFill>
                  <a:schemeClr val="tx1"/>
                </a:solidFill>
                <a:latin typeface="新細明體"/>
              </a:rPr>
              <a:t>在教學理論中必須清楚說明，採用何種最有效的方法，將兒童的心</a:t>
            </a:r>
            <a:r>
              <a:rPr lang="zh-TW" altLang="en-US" sz="2800" b="1" dirty="0" smtClean="0">
                <a:solidFill>
                  <a:schemeClr val="tx1"/>
                </a:solidFill>
                <a:latin typeface="新細明體"/>
              </a:rPr>
              <a:t>向引導</a:t>
            </a:r>
            <a:r>
              <a:rPr lang="zh-TW" altLang="en-US" sz="2800" b="1" dirty="0">
                <a:solidFill>
                  <a:schemeClr val="tx1"/>
                </a:solidFill>
                <a:latin typeface="新細明體"/>
              </a:rPr>
              <a:t>進入準備學習的狀況； </a:t>
            </a:r>
            <a:r>
              <a:rPr lang="zh-TW" altLang="en-US" sz="2800" b="1" dirty="0">
                <a:solidFill>
                  <a:srgbClr val="FF0000"/>
                </a:solidFill>
                <a:latin typeface="新細明體"/>
              </a:rPr>
              <a:t>（</a:t>
            </a:r>
            <a:r>
              <a:rPr lang="en-US" altLang="zh-TW" sz="2800" b="1" dirty="0">
                <a:solidFill>
                  <a:srgbClr val="FF0000"/>
                </a:solidFill>
                <a:latin typeface="新細明體"/>
              </a:rPr>
              <a:t>2</a:t>
            </a:r>
            <a:r>
              <a:rPr lang="zh-TW" altLang="en-US" sz="2800" b="1" dirty="0">
                <a:solidFill>
                  <a:srgbClr val="FF0000"/>
                </a:solidFill>
                <a:latin typeface="新細明體"/>
              </a:rPr>
              <a:t>）</a:t>
            </a:r>
            <a:r>
              <a:rPr lang="zh-TW" altLang="en-US" sz="2800" b="1" dirty="0">
                <a:solidFill>
                  <a:schemeClr val="tx1"/>
                </a:solidFill>
                <a:latin typeface="新細明體"/>
              </a:rPr>
              <a:t>在教學理論中必須清楚說明，在使學生最容易學到知識的原則之下，採用何種方法組織和結構教材； </a:t>
            </a:r>
            <a:r>
              <a:rPr lang="zh-TW" altLang="en-US" sz="2800" b="1" dirty="0">
                <a:solidFill>
                  <a:srgbClr val="FF0000"/>
                </a:solidFill>
                <a:latin typeface="新細明體"/>
              </a:rPr>
              <a:t>（</a:t>
            </a:r>
            <a:r>
              <a:rPr lang="en-US" altLang="zh-TW" sz="2800" b="1" dirty="0">
                <a:solidFill>
                  <a:srgbClr val="FF0000"/>
                </a:solidFill>
                <a:latin typeface="新細明體"/>
              </a:rPr>
              <a:t>3</a:t>
            </a:r>
            <a:r>
              <a:rPr lang="zh-TW" altLang="en-US" sz="2800" b="1" dirty="0">
                <a:solidFill>
                  <a:srgbClr val="FF0000"/>
                </a:solidFill>
                <a:latin typeface="新細明體"/>
              </a:rPr>
              <a:t>）</a:t>
            </a:r>
            <a:r>
              <a:rPr lang="zh-TW" altLang="en-US" sz="2800" b="1" dirty="0">
                <a:solidFill>
                  <a:schemeClr val="tx1"/>
                </a:solidFill>
                <a:latin typeface="新細明體"/>
              </a:rPr>
              <a:t>在教學理論中必須清楚說明，在教學時宜採用何種最有效的程序呈現教材方使有利於學生學習</a:t>
            </a:r>
            <a:r>
              <a:rPr lang="zh-TW" altLang="en-US" sz="2800" b="1" dirty="0" smtClean="0">
                <a:solidFill>
                  <a:schemeClr val="tx1"/>
                </a:solidFill>
                <a:latin typeface="新細明體"/>
              </a:rPr>
              <a:t>；</a:t>
            </a:r>
            <a:r>
              <a:rPr lang="zh-TW" altLang="en-US" sz="2800" b="1" dirty="0" smtClean="0">
                <a:solidFill>
                  <a:srgbClr val="FF0000"/>
                </a:solidFill>
                <a:latin typeface="新細明體"/>
              </a:rPr>
              <a:t>（</a:t>
            </a:r>
            <a:r>
              <a:rPr lang="en-US" altLang="zh-TW" sz="2800" b="1" dirty="0">
                <a:solidFill>
                  <a:srgbClr val="FF0000"/>
                </a:solidFill>
                <a:latin typeface="新細明體"/>
              </a:rPr>
              <a:t>4</a:t>
            </a:r>
            <a:r>
              <a:rPr lang="zh-TW" altLang="en-US" sz="2800" b="1" dirty="0">
                <a:solidFill>
                  <a:srgbClr val="FF0000"/>
                </a:solidFill>
                <a:latin typeface="新細明體"/>
              </a:rPr>
              <a:t>）</a:t>
            </a:r>
            <a:r>
              <a:rPr lang="zh-TW" altLang="en-US" sz="2800" b="1" dirty="0">
                <a:solidFill>
                  <a:schemeClr val="tx1"/>
                </a:solidFill>
                <a:latin typeface="新細明體"/>
              </a:rPr>
              <a:t>在教學理論中必須清楚說明，在教學活動中如何使用獎懲原則，以維持學生的學習動機（</a:t>
            </a:r>
            <a:r>
              <a:rPr lang="en-US" altLang="zh-TW" sz="2800" b="1" dirty="0">
                <a:solidFill>
                  <a:schemeClr val="tx1"/>
                </a:solidFill>
                <a:latin typeface="新細明體"/>
              </a:rPr>
              <a:t>Bruner</a:t>
            </a:r>
            <a:r>
              <a:rPr lang="zh-TW" altLang="en-US" sz="2800" b="1" dirty="0">
                <a:solidFill>
                  <a:schemeClr val="tx1"/>
                </a:solidFill>
                <a:latin typeface="新細明體"/>
              </a:rPr>
              <a:t>， </a:t>
            </a:r>
            <a:r>
              <a:rPr lang="en-US" altLang="zh-TW" sz="2800" b="1" dirty="0">
                <a:solidFill>
                  <a:schemeClr val="tx1"/>
                </a:solidFill>
                <a:latin typeface="新細明體"/>
              </a:rPr>
              <a:t>1966</a:t>
            </a:r>
            <a:r>
              <a:rPr lang="zh-TW" altLang="en-US" sz="2800" b="1" dirty="0" smtClean="0">
                <a:solidFill>
                  <a:schemeClr val="tx1"/>
                </a:solidFill>
                <a:latin typeface="新細明體"/>
              </a:rPr>
              <a:t>）。                           </a:t>
            </a:r>
            <a:r>
              <a:rPr lang="en-US" altLang="zh-TW" sz="2800" b="1" dirty="0" smtClean="0">
                <a:solidFill>
                  <a:schemeClr val="tx1"/>
                </a:solidFill>
                <a:latin typeface="新細明體"/>
              </a:rPr>
              <a:t>54</a:t>
            </a:r>
          </a:p>
        </p:txBody>
      </p:sp>
    </p:spTree>
    <p:extLst>
      <p:ext uri="{BB962C8B-B14F-4D97-AF65-F5344CB8AC3E}">
        <p14:creationId xmlns:p14="http://schemas.microsoft.com/office/powerpoint/2010/main" val="293961990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7500" lnSpcReduction="20000"/>
          </a:bodyPr>
          <a:lstStyle/>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教師</a:t>
            </a:r>
            <a:r>
              <a:rPr lang="zh-TW" altLang="en-US" sz="2800" b="1" dirty="0">
                <a:solidFill>
                  <a:schemeClr val="tx1"/>
                </a:solidFill>
                <a:latin typeface="新細明體"/>
              </a:rPr>
              <a:t>個人教學理論，絕不是指所謂毫無組織、毫無依據的</a:t>
            </a:r>
            <a:r>
              <a:rPr lang="zh-TW" altLang="en-US" sz="2800" b="1" dirty="0">
                <a:solidFill>
                  <a:srgbClr val="FF0000"/>
                </a:solidFill>
                <a:latin typeface="新細明體"/>
              </a:rPr>
              <a:t>「經驗談」</a:t>
            </a:r>
            <a:r>
              <a:rPr lang="zh-TW" altLang="en-US" sz="2800" b="1" dirty="0">
                <a:solidFill>
                  <a:schemeClr val="tx1"/>
                </a:solidFill>
                <a:latin typeface="新細明體"/>
              </a:rPr>
              <a:t>，乃是具有理論基礎的專業推理論述，能具體、有系統地呈現出教師的專業判斷與決策能力</a:t>
            </a:r>
            <a:r>
              <a:rPr lang="zh-TW" altLang="en-US" sz="2800" b="1" dirty="0" smtClean="0">
                <a:solidFill>
                  <a:schemeClr val="tx1"/>
                </a:solidFill>
                <a:latin typeface="新細明體"/>
              </a:rPr>
              <a:t>。亦即強調</a:t>
            </a:r>
            <a:r>
              <a:rPr lang="zh-TW" altLang="en-US" sz="2800" b="1" dirty="0">
                <a:solidFill>
                  <a:schemeClr val="tx1"/>
                </a:solidFill>
                <a:latin typeface="新細明體"/>
              </a:rPr>
              <a:t>教師教學過程中一連串的</a:t>
            </a:r>
            <a:r>
              <a:rPr lang="zh-TW" altLang="en-US" sz="2800" b="1" dirty="0">
                <a:solidFill>
                  <a:srgbClr val="FF0000"/>
                </a:solidFill>
                <a:latin typeface="新細明體"/>
              </a:rPr>
              <a:t>持續深思熟慮行動</a:t>
            </a:r>
            <a:r>
              <a:rPr lang="zh-TW" altLang="en-US" sz="2800" b="1" dirty="0">
                <a:solidFill>
                  <a:schemeClr val="tx1"/>
                </a:solidFill>
                <a:latin typeface="新細明體"/>
              </a:rPr>
              <a:t>（</a:t>
            </a:r>
            <a:r>
              <a:rPr lang="en-US" altLang="zh-TW" sz="2800" b="1" dirty="0" smtClean="0">
                <a:solidFill>
                  <a:schemeClr val="tx1"/>
                </a:solidFill>
                <a:latin typeface="新細明體"/>
              </a:rPr>
              <a:t>on-going</a:t>
            </a:r>
            <a:r>
              <a:rPr lang="zh-TW" altLang="en-US" sz="2800" b="1" dirty="0" smtClean="0">
                <a:solidFill>
                  <a:schemeClr val="tx1"/>
                </a:solidFill>
                <a:latin typeface="新細明體"/>
              </a:rPr>
              <a:t>），</a:t>
            </a:r>
            <a:r>
              <a:rPr lang="zh-TW" altLang="en-US" sz="2800" b="1" dirty="0">
                <a:solidFill>
                  <a:schemeClr val="tx1"/>
                </a:solidFill>
                <a:latin typeface="新細明體"/>
              </a:rPr>
              <a:t>包括教學</a:t>
            </a:r>
            <a:r>
              <a:rPr lang="zh-TW" altLang="en-US" sz="2800" b="1" dirty="0" smtClean="0">
                <a:solidFill>
                  <a:schemeClr val="tx1"/>
                </a:solidFill>
                <a:latin typeface="新細明體"/>
              </a:rPr>
              <a:t>前 </a:t>
            </a:r>
            <a:r>
              <a:rPr lang="zh-TW" altLang="en-US" sz="2800" b="1" dirty="0">
                <a:solidFill>
                  <a:schemeClr val="tx1"/>
                </a:solidFill>
                <a:latin typeface="新細明體"/>
              </a:rPr>
              <a:t>、教學</a:t>
            </a:r>
            <a:r>
              <a:rPr lang="zh-TW" altLang="en-US" sz="2800" b="1" dirty="0" smtClean="0">
                <a:solidFill>
                  <a:schemeClr val="tx1"/>
                </a:solidFill>
                <a:latin typeface="新細明體"/>
              </a:rPr>
              <a:t>中，及</a:t>
            </a:r>
            <a:r>
              <a:rPr lang="zh-TW" altLang="en-US" sz="2800" b="1" dirty="0">
                <a:solidFill>
                  <a:schemeClr val="tx1"/>
                </a:solidFill>
                <a:latin typeface="新細明體"/>
              </a:rPr>
              <a:t>教學</a:t>
            </a:r>
            <a:r>
              <a:rPr lang="zh-TW" altLang="en-US" sz="2800" b="1" dirty="0" smtClean="0">
                <a:solidFill>
                  <a:schemeClr val="tx1"/>
                </a:solidFill>
                <a:latin typeface="新細明體"/>
              </a:rPr>
              <a:t>後的</a:t>
            </a:r>
            <a:r>
              <a:rPr lang="zh-TW" altLang="en-US" sz="2800" b="1" dirty="0">
                <a:solidFill>
                  <a:schemeClr val="tx1"/>
                </a:solidFill>
                <a:latin typeface="新細明體"/>
              </a:rPr>
              <a:t>計畫、決策和省</a:t>
            </a:r>
            <a:r>
              <a:rPr lang="zh-TW" altLang="en-US" sz="2800" b="1" dirty="0" smtClean="0">
                <a:solidFill>
                  <a:schemeClr val="tx1"/>
                </a:solidFill>
                <a:latin typeface="新細明體"/>
              </a:rPr>
              <a:t>思。</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教師</a:t>
            </a:r>
            <a:r>
              <a:rPr lang="zh-TW" altLang="en-US" sz="2800" b="1" dirty="0">
                <a:solidFill>
                  <a:schemeClr val="tx1"/>
                </a:solidFill>
                <a:latin typeface="新細明體"/>
              </a:rPr>
              <a:t>的個人教學理論兼具</a:t>
            </a:r>
            <a:r>
              <a:rPr lang="zh-TW" altLang="en-US" sz="2800" b="1" dirty="0">
                <a:solidFill>
                  <a:srgbClr val="FF0000"/>
                </a:solidFill>
                <a:latin typeface="新細明體"/>
              </a:rPr>
              <a:t>實務考量、實用取向和批判反省</a:t>
            </a:r>
            <a:r>
              <a:rPr lang="zh-TW" altLang="en-US" sz="2800" b="1" dirty="0">
                <a:solidFill>
                  <a:schemeClr val="tx1"/>
                </a:solidFill>
                <a:latin typeface="新細明體"/>
              </a:rPr>
              <a:t>等特質，乃是以</a:t>
            </a:r>
            <a:r>
              <a:rPr lang="zh-TW" altLang="en-US" sz="2800" b="1" dirty="0">
                <a:solidFill>
                  <a:srgbClr val="FF0000"/>
                </a:solidFill>
                <a:latin typeface="新細明體"/>
              </a:rPr>
              <a:t>教師實務經驗</a:t>
            </a:r>
            <a:r>
              <a:rPr lang="zh-TW" altLang="en-US" sz="2800" b="1" dirty="0">
                <a:solidFill>
                  <a:schemeClr val="tx1"/>
                </a:solidFill>
                <a:latin typeface="新細明體"/>
              </a:rPr>
              <a:t>為理論探究</a:t>
            </a:r>
            <a:r>
              <a:rPr lang="zh-TW" altLang="en-US" sz="2800" b="1" dirty="0" smtClean="0">
                <a:solidFill>
                  <a:schemeClr val="tx1"/>
                </a:solidFill>
                <a:latin typeface="新細明體"/>
              </a:rPr>
              <a:t>主體</a:t>
            </a:r>
            <a:r>
              <a:rPr lang="zh-TW" altLang="en-US" sz="2800" b="1" dirty="0">
                <a:solidFill>
                  <a:schemeClr val="tx1"/>
                </a:solidFill>
                <a:latin typeface="新細明體"/>
                <a:ea typeface="新細明體"/>
              </a:rPr>
              <a:t>，</a:t>
            </a:r>
            <a:r>
              <a:rPr lang="zh-TW" altLang="en-US" sz="2800" b="1" dirty="0" smtClean="0">
                <a:solidFill>
                  <a:schemeClr val="tx1"/>
                </a:solidFill>
                <a:latin typeface="新細明體"/>
              </a:rPr>
              <a:t>以</a:t>
            </a:r>
            <a:r>
              <a:rPr lang="zh-TW" altLang="en-US" sz="2800" b="1" dirty="0">
                <a:solidFill>
                  <a:schemeClr val="tx1"/>
                </a:solidFill>
                <a:latin typeface="新細明體"/>
              </a:rPr>
              <a:t>理論的實用價值為立論的</a:t>
            </a:r>
            <a:r>
              <a:rPr lang="zh-TW" altLang="en-US" sz="2800" b="1" dirty="0" smtClean="0">
                <a:solidFill>
                  <a:schemeClr val="tx1"/>
                </a:solidFill>
                <a:latin typeface="新細明體"/>
              </a:rPr>
              <a:t>指標，</a:t>
            </a:r>
            <a:r>
              <a:rPr lang="zh-TW" altLang="en-US" sz="2800" b="1" dirty="0">
                <a:solidFill>
                  <a:schemeClr val="tx1"/>
                </a:solidFill>
                <a:latin typeface="新細明體"/>
              </a:rPr>
              <a:t>並且以教師的</a:t>
            </a:r>
            <a:r>
              <a:rPr lang="zh-TW" altLang="en-US" sz="2800" b="1" dirty="0">
                <a:solidFill>
                  <a:srgbClr val="FF0000"/>
                </a:solidFill>
                <a:latin typeface="新細明體"/>
              </a:rPr>
              <a:t>批判省思</a:t>
            </a:r>
            <a:r>
              <a:rPr lang="zh-TW" altLang="en-US" sz="2800" b="1" dirty="0">
                <a:solidFill>
                  <a:schemeClr val="tx1"/>
                </a:solidFill>
                <a:latin typeface="新細明體"/>
              </a:rPr>
              <a:t>為改進教學的</a:t>
            </a:r>
            <a:r>
              <a:rPr lang="zh-TW" altLang="en-US" sz="2800" b="1" dirty="0" smtClean="0">
                <a:solidFill>
                  <a:schemeClr val="tx1"/>
                </a:solidFill>
                <a:latin typeface="新細明體"/>
              </a:rPr>
              <a:t>原動力。                                                                            </a:t>
            </a:r>
            <a:r>
              <a:rPr lang="en-US" altLang="zh-TW" sz="2800" b="1" dirty="0" smtClean="0">
                <a:solidFill>
                  <a:schemeClr val="tx1"/>
                </a:solidFill>
                <a:latin typeface="新細明體"/>
              </a:rPr>
              <a:t>55</a:t>
            </a:r>
          </a:p>
        </p:txBody>
      </p:sp>
    </p:spTree>
    <p:extLst>
      <p:ext uri="{BB962C8B-B14F-4D97-AF65-F5344CB8AC3E}">
        <p14:creationId xmlns:p14="http://schemas.microsoft.com/office/powerpoint/2010/main" val="283726925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0000" lnSpcReduction="20000"/>
          </a:bodyPr>
          <a:lstStyle/>
          <a:p>
            <a:pPr algn="l">
              <a:lnSpc>
                <a:spcPts val="3000"/>
              </a:lnSpc>
            </a:pPr>
            <a:r>
              <a:rPr lang="zh-TW" altLang="en-US" sz="2800" b="1" dirty="0" smtClean="0">
                <a:solidFill>
                  <a:schemeClr val="tx1"/>
                </a:solidFill>
                <a:latin typeface="新細明體"/>
              </a:rPr>
              <a:t>叁</a:t>
            </a:r>
            <a:r>
              <a:rPr lang="zh-TW" altLang="en-US" sz="2800" b="1" dirty="0" smtClean="0">
                <a:solidFill>
                  <a:schemeClr val="tx1"/>
                </a:solidFill>
                <a:latin typeface="新細明體"/>
                <a:ea typeface="新細明體"/>
              </a:rPr>
              <a:t>、</a:t>
            </a:r>
            <a:r>
              <a:rPr lang="zh-TW" altLang="en-US" sz="2800" b="1" dirty="0" smtClean="0">
                <a:solidFill>
                  <a:schemeClr val="tx1"/>
                </a:solidFill>
                <a:latin typeface="新細明體"/>
              </a:rPr>
              <a:t>教師</a:t>
            </a:r>
            <a:r>
              <a:rPr lang="zh-TW" altLang="en-US" sz="2800" b="1" dirty="0">
                <a:solidFill>
                  <a:schemeClr val="tx1"/>
                </a:solidFill>
                <a:latin typeface="新細明體"/>
              </a:rPr>
              <a:t>個人立論與教學</a:t>
            </a:r>
            <a:r>
              <a:rPr lang="zh-TW" altLang="en-US" sz="2800" b="1" dirty="0" smtClean="0">
                <a:solidFill>
                  <a:schemeClr val="tx1"/>
                </a:solidFill>
                <a:latin typeface="新細明體"/>
              </a:rPr>
              <a:t>實踐</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教師</a:t>
            </a:r>
            <a:r>
              <a:rPr lang="zh-TW" altLang="en-US" sz="2800" b="1" dirty="0">
                <a:solidFill>
                  <a:schemeClr val="tx1"/>
                </a:solidFill>
                <a:latin typeface="新細明體"/>
              </a:rPr>
              <a:t>的教學實踐，實際上是一種「</a:t>
            </a:r>
            <a:r>
              <a:rPr lang="zh-TW" altLang="en-US" sz="2800" b="1" dirty="0">
                <a:solidFill>
                  <a:srgbClr val="FF0000"/>
                </a:solidFill>
                <a:latin typeface="新細明體"/>
              </a:rPr>
              <a:t>行動</a:t>
            </a:r>
            <a:r>
              <a:rPr lang="zh-TW" altLang="en-US" sz="2800" b="1" dirty="0" smtClean="0">
                <a:solidFill>
                  <a:srgbClr val="FF0000"/>
                </a:solidFill>
                <a:latin typeface="新細明體"/>
              </a:rPr>
              <a:t>科學」</a:t>
            </a:r>
            <a:r>
              <a:rPr lang="zh-TW" altLang="en-US" sz="2800" b="1" dirty="0" smtClean="0">
                <a:solidFill>
                  <a:schemeClr val="tx1"/>
                </a:solidFill>
                <a:latin typeface="新細明體"/>
              </a:rPr>
              <a:t>，</a:t>
            </a:r>
            <a:r>
              <a:rPr lang="zh-TW" altLang="en-US" sz="2800" b="1" dirty="0">
                <a:solidFill>
                  <a:schemeClr val="tx1"/>
                </a:solidFill>
                <a:latin typeface="新細明體"/>
              </a:rPr>
              <a:t>也是一種</a:t>
            </a:r>
            <a:r>
              <a:rPr lang="zh-TW" altLang="en-US" sz="2800" b="1" dirty="0">
                <a:solidFill>
                  <a:srgbClr val="FF0000"/>
                </a:solidFill>
                <a:latin typeface="新細明體"/>
              </a:rPr>
              <a:t>「實踐</a:t>
            </a:r>
            <a:r>
              <a:rPr lang="zh-TW" altLang="en-US" sz="2800" b="1" dirty="0" smtClean="0">
                <a:solidFill>
                  <a:srgbClr val="FF0000"/>
                </a:solidFill>
                <a:latin typeface="新細明體"/>
              </a:rPr>
              <a:t>藝術」</a:t>
            </a:r>
            <a:r>
              <a:rPr lang="zh-TW" altLang="en-US" sz="2800" b="1" dirty="0" smtClean="0">
                <a:solidFill>
                  <a:schemeClr val="tx1"/>
                </a:solidFill>
                <a:latin typeface="新細明體"/>
              </a:rPr>
              <a:t>，</a:t>
            </a:r>
            <a:r>
              <a:rPr lang="zh-TW" altLang="en-US" sz="2800" b="1" dirty="0">
                <a:solidFill>
                  <a:schemeClr val="tx1"/>
                </a:solidFill>
                <a:latin typeface="新細明體"/>
              </a:rPr>
              <a:t>更是教師個人信念與知識的行動</a:t>
            </a:r>
            <a:r>
              <a:rPr lang="zh-TW" altLang="en-US" sz="2800" b="1" dirty="0" smtClean="0">
                <a:solidFill>
                  <a:schemeClr val="tx1"/>
                </a:solidFill>
                <a:latin typeface="新細明體"/>
              </a:rPr>
              <a:t>體現</a:t>
            </a:r>
            <a:r>
              <a:rPr lang="zh-TW" altLang="en-US" sz="2800" b="1" dirty="0" smtClean="0">
                <a:solidFill>
                  <a:schemeClr val="tx1"/>
                </a:solidFill>
                <a:latin typeface="新細明體"/>
                <a:ea typeface="新細明體"/>
              </a:rPr>
              <a:t>。</a:t>
            </a:r>
            <a:endParaRPr lang="en-US" altLang="zh-TW" sz="2800" b="1" dirty="0" smtClean="0">
              <a:solidFill>
                <a:schemeClr val="tx1"/>
              </a:solidFill>
              <a:latin typeface="新細明體"/>
              <a:ea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教師</a:t>
            </a:r>
            <a:r>
              <a:rPr lang="zh-TW" altLang="en-US" sz="2800" b="1" dirty="0">
                <a:solidFill>
                  <a:schemeClr val="tx1"/>
                </a:solidFill>
                <a:latin typeface="新細明體"/>
              </a:rPr>
              <a:t>的個人立論</a:t>
            </a:r>
            <a:r>
              <a:rPr lang="zh-TW" altLang="en-US" sz="2800" b="1" dirty="0" smtClean="0">
                <a:solidFill>
                  <a:schemeClr val="tx1"/>
                </a:solidFill>
                <a:latin typeface="新細明體"/>
              </a:rPr>
              <a:t>，是一個</a:t>
            </a:r>
            <a:r>
              <a:rPr lang="zh-TW" altLang="en-US" sz="2800" b="1" dirty="0">
                <a:solidFill>
                  <a:schemeClr val="tx1"/>
                </a:solidFill>
                <a:latin typeface="新細明體"/>
              </a:rPr>
              <a:t>辯證歷程的真實記錄，內含著教師的教學信念和實務知識</a:t>
            </a:r>
            <a:r>
              <a:rPr lang="zh-TW" altLang="en-US" sz="2800" b="1" dirty="0" smtClean="0">
                <a:solidFill>
                  <a:schemeClr val="tx1"/>
                </a:solidFill>
                <a:latin typeface="新細明體"/>
              </a:rPr>
              <a:t>，教師</a:t>
            </a:r>
            <a:r>
              <a:rPr lang="zh-TW" altLang="en-US" sz="2800" b="1" dirty="0">
                <a:solidFill>
                  <a:schemeClr val="tx1"/>
                </a:solidFill>
                <a:latin typeface="新細明體"/>
              </a:rPr>
              <a:t>個人的教學相長過程</a:t>
            </a:r>
            <a:r>
              <a:rPr lang="zh-TW" altLang="en-US" sz="2800" b="1" dirty="0" smtClean="0">
                <a:solidFill>
                  <a:schemeClr val="tx1"/>
                </a:solidFill>
                <a:latin typeface="新細明體"/>
              </a:rPr>
              <a:t>，是在</a:t>
            </a:r>
            <a:r>
              <a:rPr lang="zh-TW" altLang="en-US" sz="2800" b="1" dirty="0" smtClean="0">
                <a:solidFill>
                  <a:srgbClr val="FF0000"/>
                </a:solidFill>
                <a:latin typeface="新細明體"/>
              </a:rPr>
              <a:t>「</a:t>
            </a:r>
            <a:r>
              <a:rPr lang="zh-TW" altLang="en-US" sz="2800" b="1" dirty="0">
                <a:solidFill>
                  <a:srgbClr val="FF0000"/>
                </a:solidFill>
                <a:latin typeface="新細明體"/>
              </a:rPr>
              <a:t>培養教師教學實踐中的專業洞察力、敏銳度、與自主</a:t>
            </a:r>
            <a:r>
              <a:rPr lang="zh-TW" altLang="en-US" sz="2800" b="1" dirty="0" smtClean="0">
                <a:solidFill>
                  <a:srgbClr val="FF0000"/>
                </a:solidFill>
                <a:latin typeface="新細明體"/>
              </a:rPr>
              <a:t>性</a:t>
            </a:r>
            <a:r>
              <a:rPr lang="zh-TW" altLang="en-US" sz="2800" b="1" dirty="0" smtClean="0">
                <a:solidFill>
                  <a:srgbClr val="FF0000"/>
                </a:solidFill>
                <a:latin typeface="標楷體"/>
                <a:ea typeface="標楷體"/>
              </a:rPr>
              <a:t>」</a:t>
            </a:r>
            <a:r>
              <a:rPr lang="zh-TW" altLang="en-US" sz="2800" b="1" dirty="0" smtClean="0">
                <a:solidFill>
                  <a:schemeClr val="tx1"/>
                </a:solidFill>
                <a:latin typeface="新細明體"/>
              </a:rPr>
              <a:t>，更落實</a:t>
            </a:r>
            <a:r>
              <a:rPr lang="zh-TW" altLang="en-US" sz="2800" b="1" dirty="0" smtClean="0">
                <a:solidFill>
                  <a:srgbClr val="FF0000"/>
                </a:solidFill>
                <a:latin typeface="新細明體"/>
              </a:rPr>
              <a:t>「</a:t>
            </a:r>
            <a:r>
              <a:rPr lang="zh-TW" altLang="en-US" sz="2800" b="1" dirty="0">
                <a:solidFill>
                  <a:srgbClr val="FF0000"/>
                </a:solidFill>
                <a:latin typeface="新細明體"/>
              </a:rPr>
              <a:t>教師即研究者」</a:t>
            </a:r>
            <a:r>
              <a:rPr lang="zh-TW" altLang="en-US" sz="2800" b="1" dirty="0">
                <a:solidFill>
                  <a:schemeClr val="tx1"/>
                </a:solidFill>
                <a:latin typeface="新細明體"/>
              </a:rPr>
              <a:t>的理念，使教師能身體力行地進行教學探究，結合理論與實務於日常教學實踐中</a:t>
            </a:r>
            <a:r>
              <a:rPr lang="zh-TW" altLang="en-US" sz="2800" b="1" dirty="0" smtClean="0">
                <a:solidFill>
                  <a:schemeClr val="tx1"/>
                </a:solidFill>
                <a:latin typeface="新細明體"/>
              </a:rPr>
              <a:t>。                                                              </a:t>
            </a:r>
            <a:r>
              <a:rPr lang="en-US" altLang="zh-TW" sz="2800" b="1" dirty="0" smtClean="0">
                <a:solidFill>
                  <a:schemeClr val="tx1"/>
                </a:solidFill>
                <a:latin typeface="新細明體"/>
              </a:rPr>
              <a:t>56</a:t>
            </a:r>
          </a:p>
        </p:txBody>
      </p:sp>
    </p:spTree>
    <p:extLst>
      <p:ext uri="{BB962C8B-B14F-4D97-AF65-F5344CB8AC3E}">
        <p14:creationId xmlns:p14="http://schemas.microsoft.com/office/powerpoint/2010/main" val="309370645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85000" lnSpcReduction="10000"/>
          </a:bodyPr>
          <a:lstStyle/>
          <a:p>
            <a:pPr algn="l">
              <a:lnSpc>
                <a:spcPts val="3000"/>
              </a:lnSpc>
            </a:pPr>
            <a:r>
              <a:rPr lang="zh-TW" altLang="en-US" sz="2800" b="1" dirty="0" smtClean="0">
                <a:solidFill>
                  <a:srgbClr val="FF0000"/>
                </a:solidFill>
                <a:latin typeface="新細明體"/>
              </a:rPr>
              <a:t>第三章   教學設計</a:t>
            </a:r>
            <a:endParaRPr lang="en-US" altLang="zh-TW" sz="2800" b="1" dirty="0" smtClean="0">
              <a:solidFill>
                <a:srgbClr val="FF0000"/>
              </a:solidFill>
              <a:latin typeface="新細明體"/>
            </a:endParaRPr>
          </a:p>
          <a:p>
            <a:pPr algn="l">
              <a:lnSpc>
                <a:spcPts val="3000"/>
              </a:lnSpc>
            </a:pPr>
            <a:r>
              <a:rPr lang="zh-TW" altLang="en-US" sz="2800" b="1" dirty="0" smtClean="0">
                <a:solidFill>
                  <a:srgbClr val="FF0000"/>
                </a:solidFill>
                <a:latin typeface="新細明體"/>
              </a:rPr>
              <a:t>         學習</a:t>
            </a:r>
            <a:r>
              <a:rPr lang="zh-TW" altLang="en-US" sz="2800" b="1" dirty="0">
                <a:solidFill>
                  <a:srgbClr val="FF0000"/>
                </a:solidFill>
                <a:latin typeface="新細明體"/>
              </a:rPr>
              <a:t>（</a:t>
            </a:r>
            <a:r>
              <a:rPr lang="en-US" altLang="zh-TW" sz="2800" b="1" dirty="0">
                <a:solidFill>
                  <a:srgbClr val="FF0000"/>
                </a:solidFill>
                <a:latin typeface="新細明體"/>
              </a:rPr>
              <a:t>learning</a:t>
            </a:r>
            <a:r>
              <a:rPr lang="zh-TW" altLang="en-US" sz="2800" b="1" dirty="0">
                <a:solidFill>
                  <a:srgbClr val="FF0000"/>
                </a:solidFill>
                <a:latin typeface="新細明體"/>
              </a:rPr>
              <a:t>）</a:t>
            </a:r>
            <a:r>
              <a:rPr lang="zh-TW" altLang="en-US" sz="2800" b="1" dirty="0">
                <a:solidFill>
                  <a:schemeClr val="tx1"/>
                </a:solidFill>
                <a:latin typeface="新細明體"/>
              </a:rPr>
              <a:t>是人類獲得各種能力、技能與態度的歷程，雖然</a:t>
            </a:r>
            <a:r>
              <a:rPr lang="zh-TW" altLang="en-US" sz="2800" b="1" dirty="0" smtClean="0">
                <a:solidFill>
                  <a:schemeClr val="tx1"/>
                </a:solidFill>
                <a:latin typeface="新細明體"/>
              </a:rPr>
              <a:t>學習未必</a:t>
            </a:r>
            <a:r>
              <a:rPr lang="zh-TW" altLang="en-US" sz="2800" b="1" dirty="0">
                <a:solidFill>
                  <a:schemeClr val="tx1"/>
                </a:solidFill>
                <a:latin typeface="新細明體"/>
              </a:rPr>
              <a:t>要透過教學，但</a:t>
            </a:r>
            <a:r>
              <a:rPr lang="zh-TW" altLang="en-US" sz="2800" b="1" dirty="0">
                <a:solidFill>
                  <a:srgbClr val="FF0000"/>
                </a:solidFill>
                <a:latin typeface="新細明體"/>
              </a:rPr>
              <a:t>教學（</a:t>
            </a:r>
            <a:r>
              <a:rPr lang="en-US" altLang="zh-TW" sz="2800" b="1" dirty="0">
                <a:solidFill>
                  <a:srgbClr val="FF0000"/>
                </a:solidFill>
                <a:latin typeface="新細明體"/>
              </a:rPr>
              <a:t>instruction</a:t>
            </a:r>
            <a:r>
              <a:rPr lang="zh-TW" altLang="en-US" sz="2800" b="1" dirty="0">
                <a:solidFill>
                  <a:srgbClr val="FF0000"/>
                </a:solidFill>
                <a:latin typeface="新細明體"/>
              </a:rPr>
              <a:t>）</a:t>
            </a:r>
            <a:r>
              <a:rPr lang="zh-TW" altLang="en-US" sz="2800" b="1" dirty="0">
                <a:solidFill>
                  <a:schemeClr val="tx1"/>
                </a:solidFill>
                <a:latin typeface="新細明體"/>
              </a:rPr>
              <a:t>是啟發學習者潛能的途徑，透過對</a:t>
            </a:r>
            <a:r>
              <a:rPr lang="zh-TW" altLang="en-US" sz="2800" b="1" dirty="0">
                <a:solidFill>
                  <a:srgbClr val="FF0000"/>
                </a:solidFill>
                <a:latin typeface="新細明體"/>
              </a:rPr>
              <a:t>學習外在條件的安排</a:t>
            </a:r>
            <a:r>
              <a:rPr lang="zh-TW" altLang="en-US" sz="2800" b="1" dirty="0">
                <a:solidFill>
                  <a:schemeClr val="tx1"/>
                </a:solidFill>
                <a:latin typeface="新細明體"/>
              </a:rPr>
              <a:t>，使得學習者達成</a:t>
            </a:r>
            <a:r>
              <a:rPr lang="zh-TW" altLang="en-US" sz="2800" b="1" dirty="0" smtClean="0">
                <a:solidFill>
                  <a:schemeClr val="tx1"/>
                </a:solidFill>
                <a:latin typeface="新細明體"/>
              </a:rPr>
              <a:t>目標。</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如何</a:t>
            </a:r>
            <a:r>
              <a:rPr lang="zh-TW" altLang="en-US" sz="2800" b="1" dirty="0">
                <a:solidFill>
                  <a:schemeClr val="tx1"/>
                </a:solidFill>
                <a:latin typeface="新細明體"/>
              </a:rPr>
              <a:t>將教學的外在條件安排的更好，使其與學習者聯結的更妥當，這正是教學</a:t>
            </a:r>
            <a:r>
              <a:rPr lang="zh-TW" altLang="en-US" sz="2800" b="1" dirty="0" smtClean="0">
                <a:solidFill>
                  <a:schemeClr val="tx1"/>
                </a:solidFill>
                <a:latin typeface="新細明體"/>
              </a:rPr>
              <a:t>設計的</a:t>
            </a:r>
            <a:r>
              <a:rPr lang="zh-TW" altLang="en-US" sz="2800" b="1" dirty="0">
                <a:solidFill>
                  <a:schemeClr val="tx1"/>
                </a:solidFill>
                <a:latin typeface="新細明體"/>
              </a:rPr>
              <a:t>工作，而</a:t>
            </a:r>
            <a:r>
              <a:rPr lang="zh-TW" altLang="en-US" sz="2800" b="1" dirty="0">
                <a:solidFill>
                  <a:srgbClr val="FF0000"/>
                </a:solidFill>
                <a:latin typeface="新細明體"/>
              </a:rPr>
              <a:t>教師與教學</a:t>
            </a:r>
            <a:r>
              <a:rPr lang="zh-TW" altLang="en-US" sz="2800" b="1" dirty="0" smtClean="0">
                <a:solidFill>
                  <a:srgbClr val="FF0000"/>
                </a:solidFill>
                <a:latin typeface="新細明體"/>
              </a:rPr>
              <a:t>設計者</a:t>
            </a:r>
            <a:r>
              <a:rPr lang="zh-TW" altLang="en-US" sz="2800" b="1" dirty="0">
                <a:solidFill>
                  <a:schemeClr val="tx1"/>
                </a:solidFill>
                <a:latin typeface="新細明體"/>
              </a:rPr>
              <a:t>就是進行教學設計工作的關鍵人物</a:t>
            </a:r>
            <a:r>
              <a:rPr lang="zh-TW" altLang="en-US" sz="2800" b="1" dirty="0" smtClean="0">
                <a:solidFill>
                  <a:schemeClr val="tx1"/>
                </a:solidFill>
                <a:latin typeface="新細明體"/>
              </a:rPr>
              <a:t>。           </a:t>
            </a:r>
            <a:r>
              <a:rPr lang="en-US" altLang="zh-TW" sz="2800" b="1" dirty="0" smtClean="0">
                <a:solidFill>
                  <a:schemeClr val="tx1"/>
                </a:solidFill>
                <a:latin typeface="新細明體"/>
              </a:rPr>
              <a:t>1</a:t>
            </a:r>
          </a:p>
        </p:txBody>
      </p:sp>
    </p:spTree>
    <p:extLst>
      <p:ext uri="{BB962C8B-B14F-4D97-AF65-F5344CB8AC3E}">
        <p14:creationId xmlns:p14="http://schemas.microsoft.com/office/powerpoint/2010/main" val="21629643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a:solidFill>
                  <a:srgbClr val="FF0000"/>
                </a:solidFill>
                <a:latin typeface="新細明體"/>
              </a:rPr>
              <a:t>第一</a:t>
            </a:r>
            <a:r>
              <a:rPr lang="zh-TW" altLang="en-US" sz="2800" b="1" dirty="0" smtClean="0">
                <a:solidFill>
                  <a:srgbClr val="FF0000"/>
                </a:solidFill>
                <a:latin typeface="新細明體"/>
              </a:rPr>
              <a:t>節  教學</a:t>
            </a:r>
            <a:r>
              <a:rPr lang="zh-TW" altLang="en-US" sz="2800" b="1" dirty="0">
                <a:solidFill>
                  <a:srgbClr val="FF0000"/>
                </a:solidFill>
                <a:latin typeface="新細明體"/>
              </a:rPr>
              <a:t>設計的意</a:t>
            </a:r>
            <a:r>
              <a:rPr lang="zh-TW" altLang="en-US" sz="2800" b="1" dirty="0" smtClean="0">
                <a:solidFill>
                  <a:srgbClr val="FF0000"/>
                </a:solidFill>
                <a:latin typeface="新細明體"/>
              </a:rPr>
              <a:t>涵</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壹</a:t>
            </a:r>
            <a:r>
              <a:rPr lang="zh-TW" altLang="en-US" sz="2800" b="1" dirty="0" smtClean="0">
                <a:solidFill>
                  <a:schemeClr val="tx1"/>
                </a:solidFill>
                <a:latin typeface="標楷體"/>
                <a:ea typeface="標楷體"/>
              </a:rPr>
              <a:t>、</a:t>
            </a:r>
            <a:r>
              <a:rPr lang="zh-TW" altLang="en-US" sz="2800" b="1" dirty="0" smtClean="0">
                <a:solidFill>
                  <a:schemeClr val="tx1"/>
                </a:solidFill>
                <a:latin typeface="新細明體"/>
              </a:rPr>
              <a:t>教學</a:t>
            </a:r>
            <a:r>
              <a:rPr lang="zh-TW" altLang="en-US" sz="2800" b="1" dirty="0">
                <a:solidFill>
                  <a:schemeClr val="tx1"/>
                </a:solidFill>
                <a:latin typeface="新細明體"/>
              </a:rPr>
              <a:t>與</a:t>
            </a:r>
            <a:r>
              <a:rPr lang="zh-TW" altLang="en-US" sz="2800" b="1" dirty="0" smtClean="0">
                <a:solidFill>
                  <a:schemeClr val="tx1"/>
                </a:solidFill>
                <a:latin typeface="新細明體"/>
              </a:rPr>
              <a:t>學習</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zh-TW" altLang="en-US" sz="2800" b="1" dirty="0" smtClean="0">
                <a:solidFill>
                  <a:srgbClr val="FF0000"/>
                </a:solidFill>
                <a:latin typeface="新細明體"/>
              </a:rPr>
              <a:t>教學</a:t>
            </a:r>
            <a:r>
              <a:rPr lang="zh-TW" altLang="en-US" sz="2800" b="1" dirty="0">
                <a:solidFill>
                  <a:schemeClr val="tx1"/>
                </a:solidFill>
                <a:latin typeface="新細明體"/>
              </a:rPr>
              <a:t>包含在教育的範圍內</a:t>
            </a:r>
            <a:r>
              <a:rPr lang="zh-TW" altLang="en-US" sz="2800" b="1" dirty="0" smtClean="0">
                <a:solidFill>
                  <a:schemeClr val="tx1"/>
                </a:solidFill>
                <a:latin typeface="新細明體"/>
              </a:rPr>
              <a:t>。指</a:t>
            </a:r>
            <a:r>
              <a:rPr lang="zh-TW" altLang="en-US" sz="2800" b="1" dirty="0">
                <a:solidFill>
                  <a:schemeClr val="tx1"/>
                </a:solidFill>
                <a:latin typeface="新細明體"/>
              </a:rPr>
              <a:t>對特定</a:t>
            </a:r>
            <a:r>
              <a:rPr lang="zh-TW" altLang="en-US" sz="2800" b="1" dirty="0">
                <a:solidFill>
                  <a:srgbClr val="FF0000"/>
                </a:solidFill>
                <a:latin typeface="新細明體"/>
              </a:rPr>
              <a:t>科目、對象與目標</a:t>
            </a:r>
            <a:r>
              <a:rPr lang="zh-TW" altLang="en-US" sz="2800" b="1" dirty="0">
                <a:solidFill>
                  <a:schemeClr val="tx1"/>
                </a:solidFill>
                <a:latin typeface="新細明體"/>
              </a:rPr>
              <a:t>，進行系統教學的</a:t>
            </a:r>
            <a:r>
              <a:rPr lang="zh-TW" altLang="en-US" sz="2800" b="1" dirty="0" smtClean="0">
                <a:solidFill>
                  <a:schemeClr val="tx1"/>
                </a:solidFill>
                <a:latin typeface="新細明體"/>
              </a:rPr>
              <a:t>過程</a:t>
            </a:r>
            <a:r>
              <a:rPr lang="zh-TW" altLang="en-US" sz="2800" b="1" dirty="0" smtClean="0">
                <a:solidFill>
                  <a:schemeClr val="tx1"/>
                </a:solidFill>
                <a:latin typeface="新細明體"/>
                <a:ea typeface="新細明體"/>
              </a:rPr>
              <a:t>。</a:t>
            </a:r>
            <a:endParaRPr lang="en-US" altLang="zh-TW" sz="2800" b="1" dirty="0" smtClean="0">
              <a:solidFill>
                <a:schemeClr val="tx1"/>
              </a:solidFill>
              <a:latin typeface="新細明體"/>
              <a:ea typeface="新細明體"/>
            </a:endParaRPr>
          </a:p>
          <a:p>
            <a:pPr algn="l">
              <a:lnSpc>
                <a:spcPts val="3000"/>
              </a:lnSpc>
            </a:pPr>
            <a:r>
              <a:rPr lang="zh-TW" altLang="en-US" sz="2800" b="1" dirty="0" smtClean="0">
                <a:solidFill>
                  <a:schemeClr val="tx1"/>
                </a:solidFill>
                <a:latin typeface="新細明體"/>
              </a:rPr>
              <a:t>       </a:t>
            </a:r>
            <a:r>
              <a:rPr lang="zh-TW" altLang="en-US" sz="2800" b="1" dirty="0" smtClean="0">
                <a:solidFill>
                  <a:srgbClr val="FF0000"/>
                </a:solidFill>
                <a:latin typeface="新細明體"/>
              </a:rPr>
              <a:t>學習</a:t>
            </a:r>
            <a:r>
              <a:rPr lang="zh-TW" altLang="en-US" sz="2800" b="1" dirty="0">
                <a:solidFill>
                  <a:schemeClr val="tx1"/>
                </a:solidFill>
                <a:latin typeface="新細明體"/>
              </a:rPr>
              <a:t>是指個人由經驗，而導致</a:t>
            </a:r>
            <a:r>
              <a:rPr lang="zh-TW" altLang="en-US" sz="2800" b="1" dirty="0">
                <a:solidFill>
                  <a:srgbClr val="FF0000"/>
                </a:solidFill>
                <a:latin typeface="新細明體"/>
              </a:rPr>
              <a:t>知識、態度或能力</a:t>
            </a:r>
            <a:r>
              <a:rPr lang="zh-TW" altLang="en-US" sz="2800" b="1" dirty="0">
                <a:solidFill>
                  <a:schemeClr val="tx1"/>
                </a:solidFill>
                <a:latin typeface="新細明體"/>
              </a:rPr>
              <a:t>一種相對長期改變的結果，同時也</a:t>
            </a:r>
            <a:r>
              <a:rPr lang="zh-TW" altLang="en-US" sz="2800" b="1" dirty="0" smtClean="0">
                <a:solidFill>
                  <a:schemeClr val="tx1"/>
                </a:solidFill>
                <a:latin typeface="新細明體"/>
              </a:rPr>
              <a:t>指改變</a:t>
            </a:r>
            <a:r>
              <a:rPr lang="zh-TW" altLang="en-US" sz="2800" b="1" dirty="0">
                <a:solidFill>
                  <a:schemeClr val="tx1"/>
                </a:solidFill>
                <a:latin typeface="新細明體"/>
              </a:rPr>
              <a:t>的過程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a:solidFill>
                  <a:schemeClr val="tx1"/>
                </a:solidFill>
                <a:latin typeface="新細明體"/>
              </a:rPr>
              <a:t> </a:t>
            </a:r>
            <a:r>
              <a:rPr lang="zh-TW" altLang="en-US" sz="2800" b="1" dirty="0" smtClean="0">
                <a:solidFill>
                  <a:schemeClr val="tx1"/>
                </a:solidFill>
                <a:latin typeface="新細明體"/>
              </a:rPr>
              <a:t>      </a:t>
            </a:r>
            <a:r>
              <a:rPr lang="zh-TW" altLang="en-US" sz="2800" b="1" dirty="0" smtClean="0">
                <a:solidFill>
                  <a:srgbClr val="FF0000"/>
                </a:solidFill>
                <a:latin typeface="新細明體"/>
              </a:rPr>
              <a:t>訓練</a:t>
            </a:r>
            <a:r>
              <a:rPr lang="zh-TW" altLang="en-US" sz="2800" b="1" dirty="0">
                <a:solidFill>
                  <a:schemeClr val="tx1"/>
                </a:solidFill>
                <a:latin typeface="新細明體"/>
              </a:rPr>
              <a:t>與</a:t>
            </a:r>
            <a:r>
              <a:rPr lang="zh-TW" altLang="en-US" sz="2800" b="1" dirty="0" smtClean="0">
                <a:solidFill>
                  <a:schemeClr val="tx1"/>
                </a:solidFill>
                <a:latin typeface="新細明體"/>
              </a:rPr>
              <a:t>教學之別</a:t>
            </a:r>
            <a:r>
              <a:rPr lang="zh-TW" altLang="en-US" sz="2800" b="1" dirty="0">
                <a:solidFill>
                  <a:schemeClr val="tx1"/>
                </a:solidFill>
                <a:latin typeface="新細明體"/>
              </a:rPr>
              <a:t>，訓練雖含有教學的成分，然通常是指</a:t>
            </a:r>
            <a:r>
              <a:rPr lang="zh-TW" altLang="en-US" sz="2800" b="1" dirty="0">
                <a:solidFill>
                  <a:srgbClr val="FF0000"/>
                </a:solidFill>
                <a:latin typeface="新細明體"/>
              </a:rPr>
              <a:t>特定技能</a:t>
            </a:r>
            <a:r>
              <a:rPr lang="zh-TW" altLang="en-US" sz="2800" b="1" dirty="0">
                <a:solidFill>
                  <a:schemeClr val="tx1"/>
                </a:solidFill>
                <a:latin typeface="新細明體"/>
              </a:rPr>
              <a:t>的獲得及能立即應用的歷程。</a:t>
            </a:r>
            <a:r>
              <a:rPr lang="en-US" altLang="zh-TW" sz="2800" b="1" dirty="0" smtClean="0">
                <a:solidFill>
                  <a:schemeClr val="tx1"/>
                </a:solidFill>
                <a:latin typeface="新細明體"/>
              </a:rPr>
              <a:t>2</a:t>
            </a:r>
          </a:p>
        </p:txBody>
      </p:sp>
    </p:spTree>
    <p:extLst>
      <p:ext uri="{BB962C8B-B14F-4D97-AF65-F5344CB8AC3E}">
        <p14:creationId xmlns:p14="http://schemas.microsoft.com/office/powerpoint/2010/main" val="396714398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7500" lnSpcReduction="20000"/>
          </a:bodyPr>
          <a:lstStyle/>
          <a:p>
            <a:pPr algn="l">
              <a:lnSpc>
                <a:spcPts val="3000"/>
              </a:lnSpc>
            </a:pPr>
            <a:r>
              <a:rPr lang="zh-TW" altLang="en-US" sz="2800" b="1" dirty="0" smtClean="0">
                <a:solidFill>
                  <a:srgbClr val="FF0000"/>
                </a:solidFill>
                <a:latin typeface="新細明體"/>
              </a:rPr>
              <a:t>貳</a:t>
            </a:r>
            <a:r>
              <a:rPr lang="zh-TW" altLang="en-US" sz="2800" b="1" dirty="0" smtClean="0">
                <a:solidFill>
                  <a:srgbClr val="FF0000"/>
                </a:solidFill>
                <a:latin typeface="標楷體"/>
                <a:ea typeface="標楷體"/>
              </a:rPr>
              <a:t>、</a:t>
            </a:r>
            <a:r>
              <a:rPr lang="zh-TW" altLang="en-US" sz="2800" b="1" dirty="0" smtClean="0">
                <a:solidFill>
                  <a:srgbClr val="FF0000"/>
                </a:solidFill>
                <a:latin typeface="新細明體"/>
              </a:rPr>
              <a:t>教學</a:t>
            </a:r>
            <a:r>
              <a:rPr lang="zh-TW" altLang="en-US" sz="2800" b="1" dirty="0">
                <a:solidFill>
                  <a:srgbClr val="FF0000"/>
                </a:solidFill>
                <a:latin typeface="新細明體"/>
              </a:rPr>
              <a:t>設計的</a:t>
            </a:r>
            <a:r>
              <a:rPr lang="zh-TW" altLang="en-US" sz="2800" b="1" dirty="0" smtClean="0">
                <a:solidFill>
                  <a:srgbClr val="FF0000"/>
                </a:solidFill>
                <a:latin typeface="新細明體"/>
              </a:rPr>
              <a:t>意義</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設計</a:t>
            </a:r>
            <a:r>
              <a:rPr lang="zh-TW" altLang="en-US" sz="2800" b="1" dirty="0">
                <a:solidFill>
                  <a:schemeClr val="tx1"/>
                </a:solidFill>
                <a:latin typeface="新細明體"/>
              </a:rPr>
              <a:t>（</a:t>
            </a:r>
            <a:r>
              <a:rPr lang="en-US" altLang="zh-TW" sz="2800" b="1" dirty="0">
                <a:solidFill>
                  <a:schemeClr val="tx1"/>
                </a:solidFill>
                <a:latin typeface="新細明體"/>
              </a:rPr>
              <a:t>design</a:t>
            </a:r>
            <a:r>
              <a:rPr lang="zh-TW" altLang="en-US" sz="2800" b="1" dirty="0">
                <a:solidFill>
                  <a:schemeClr val="tx1"/>
                </a:solidFill>
                <a:latin typeface="新細明體"/>
              </a:rPr>
              <a:t>）是指事物發展或計畫執行之先的系統規劃過程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設計</a:t>
            </a:r>
            <a:r>
              <a:rPr lang="zh-TW" altLang="en-US" sz="2800" b="1" dirty="0">
                <a:solidFill>
                  <a:schemeClr val="tx1"/>
                </a:solidFill>
                <a:latin typeface="新細明體"/>
              </a:rPr>
              <a:t>的功用在解決</a:t>
            </a:r>
            <a:r>
              <a:rPr lang="zh-TW" altLang="en-US" sz="2800" b="1" dirty="0" smtClean="0">
                <a:solidFill>
                  <a:schemeClr val="tx1"/>
                </a:solidFill>
                <a:latin typeface="新細明體"/>
              </a:rPr>
              <a:t>問題；設計</a:t>
            </a:r>
            <a:r>
              <a:rPr lang="zh-TW" altLang="en-US" sz="2800" b="1" dirty="0">
                <a:solidFill>
                  <a:schemeClr val="tx1"/>
                </a:solidFill>
                <a:latin typeface="新細明體"/>
              </a:rPr>
              <a:t>不同於計畫（</a:t>
            </a:r>
            <a:r>
              <a:rPr lang="en-US" altLang="zh-TW" sz="2800" b="1" dirty="0">
                <a:solidFill>
                  <a:schemeClr val="tx1"/>
                </a:solidFill>
                <a:latin typeface="新細明體"/>
              </a:rPr>
              <a:t>plan</a:t>
            </a:r>
            <a:r>
              <a:rPr lang="zh-TW" altLang="en-US" sz="2800" b="1" dirty="0">
                <a:solidFill>
                  <a:schemeClr val="tx1"/>
                </a:solidFill>
                <a:latin typeface="新細明體"/>
              </a:rPr>
              <a:t>）或發展（</a:t>
            </a:r>
            <a:r>
              <a:rPr lang="en-US" altLang="zh-TW" sz="2800" b="1" dirty="0">
                <a:solidFill>
                  <a:schemeClr val="tx1"/>
                </a:solidFill>
                <a:latin typeface="新細明體"/>
              </a:rPr>
              <a:t>development</a:t>
            </a:r>
            <a:r>
              <a:rPr lang="zh-TW" altLang="en-US" sz="2800" b="1" dirty="0">
                <a:solidFill>
                  <a:schemeClr val="tx1"/>
                </a:solidFill>
                <a:latin typeface="新細明體"/>
              </a:rPr>
              <a:t>），因設計需要的精確程度、監督與專業知能更高</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rgbClr val="FF0000"/>
                </a:solidFill>
                <a:latin typeface="新細明體"/>
              </a:rPr>
              <a:t>教學設計的</a:t>
            </a:r>
            <a:r>
              <a:rPr lang="zh-TW" altLang="en-US" sz="2800" b="1" dirty="0">
                <a:solidFill>
                  <a:srgbClr val="FF0000"/>
                </a:solidFill>
                <a:latin typeface="新細明體"/>
              </a:rPr>
              <a:t>意義：</a:t>
            </a:r>
            <a:r>
              <a:rPr lang="zh-TW" altLang="en-US" sz="2800" b="1" dirty="0">
                <a:solidFill>
                  <a:schemeClr val="tx1"/>
                </a:solidFill>
                <a:latin typeface="新細明體"/>
              </a:rPr>
              <a:t>一是教學遵行的藍圖；另方面像教學處方，針對特定對象與目標，選擇應用特定的方法、內容及策略</a:t>
            </a:r>
            <a:r>
              <a:rPr lang="zh-TW" altLang="en-US" sz="2800" b="1" dirty="0" smtClean="0">
                <a:solidFill>
                  <a:schemeClr val="tx1"/>
                </a:solidFill>
                <a:latin typeface="新細明體"/>
              </a:rPr>
              <a:t>。</a:t>
            </a:r>
            <a:r>
              <a:rPr lang="en-US" altLang="zh-TW" sz="2800" b="1" dirty="0" smtClean="0">
                <a:solidFill>
                  <a:schemeClr val="tx1"/>
                </a:solidFill>
                <a:latin typeface="新細明體"/>
              </a:rPr>
              <a:t>3</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366321676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92500"/>
          </a:bodyPr>
          <a:lstStyle/>
          <a:p>
            <a:pPr algn="l">
              <a:lnSpc>
                <a:spcPts val="3000"/>
              </a:lnSpc>
            </a:pPr>
            <a:r>
              <a:rPr lang="zh-TW" altLang="en-US" sz="2800" b="1" dirty="0" smtClean="0">
                <a:solidFill>
                  <a:schemeClr val="tx1"/>
                </a:solidFill>
                <a:latin typeface="新細明體"/>
              </a:rPr>
              <a:t>教學設計有</a:t>
            </a:r>
            <a:r>
              <a:rPr lang="zh-TW" altLang="en-US" sz="2800" b="1" dirty="0">
                <a:solidFill>
                  <a:schemeClr val="tx1"/>
                </a:solidFill>
                <a:latin typeface="新細明體"/>
              </a:rPr>
              <a:t>系統之意</a:t>
            </a:r>
            <a:r>
              <a:rPr lang="zh-TW" altLang="en-US" sz="2800" b="1" dirty="0" smtClean="0">
                <a:solidFill>
                  <a:schemeClr val="tx1"/>
                </a:solidFill>
                <a:latin typeface="新細明體"/>
              </a:rPr>
              <a:t>，</a:t>
            </a:r>
            <a:r>
              <a:rPr lang="zh-TW" altLang="en-US" sz="2800" b="1" dirty="0">
                <a:solidFill>
                  <a:srgbClr val="FF0000"/>
                </a:solidFill>
                <a:latin typeface="新細明體"/>
              </a:rPr>
              <a:t>其</a:t>
            </a:r>
            <a:r>
              <a:rPr lang="zh-TW" altLang="en-US" sz="2800" b="1" dirty="0" smtClean="0">
                <a:solidFill>
                  <a:srgbClr val="FF0000"/>
                </a:solidFill>
                <a:latin typeface="新細明體"/>
              </a:rPr>
              <a:t>定義如下：</a:t>
            </a:r>
            <a:endParaRPr lang="en-US" altLang="zh-TW" sz="2800" b="1" dirty="0" smtClean="0">
              <a:solidFill>
                <a:srgbClr val="FF0000"/>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1.</a:t>
            </a:r>
            <a:r>
              <a:rPr lang="zh-TW" altLang="en-US" sz="2800" b="1" dirty="0" smtClean="0">
                <a:solidFill>
                  <a:schemeClr val="tx1"/>
                </a:solidFill>
                <a:latin typeface="新細明體"/>
              </a:rPr>
              <a:t>系統化</a:t>
            </a:r>
            <a:r>
              <a:rPr lang="zh-TW" altLang="en-US" sz="2800" b="1" dirty="0">
                <a:solidFill>
                  <a:schemeClr val="tx1"/>
                </a:solidFill>
                <a:latin typeface="新細明體"/>
              </a:rPr>
              <a:t>教學設計是「為提昇教學功能和學習效果，有系統地應用各種學習及教學理論，並考慮教學及學習的成分要素，所做的全盤考量規劃</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2.</a:t>
            </a:r>
            <a:r>
              <a:rPr lang="zh-TW" altLang="en-US" sz="2800" b="1" dirty="0" smtClean="0">
                <a:solidFill>
                  <a:schemeClr val="tx1"/>
                </a:solidFill>
                <a:latin typeface="新細明體"/>
              </a:rPr>
              <a:t>「</a:t>
            </a:r>
            <a:r>
              <a:rPr lang="zh-TW" altLang="en-US" sz="2800" b="1" dirty="0">
                <a:solidFill>
                  <a:schemeClr val="tx1"/>
                </a:solidFill>
                <a:latin typeface="新細明體"/>
              </a:rPr>
              <a:t>將教學的成分做適當安排以促進學習，並使教師能做某課及單元的計畫</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zh-TW" altLang="en-US" sz="2800" b="1" dirty="0" smtClean="0">
                <a:solidFill>
                  <a:schemeClr val="tx1"/>
                </a:solidFill>
                <a:latin typeface="新細明體"/>
              </a:rPr>
              <a:t>    </a:t>
            </a:r>
            <a:r>
              <a:rPr lang="en-US" altLang="zh-TW" sz="2800" b="1" dirty="0" smtClean="0">
                <a:solidFill>
                  <a:schemeClr val="tx1"/>
                </a:solidFill>
                <a:latin typeface="新細明體"/>
              </a:rPr>
              <a:t>3.</a:t>
            </a:r>
            <a:r>
              <a:rPr lang="zh-TW" altLang="en-US" sz="2800" b="1" dirty="0" smtClean="0">
                <a:solidFill>
                  <a:schemeClr val="tx1"/>
                </a:solidFill>
                <a:latin typeface="新細明體"/>
              </a:rPr>
              <a:t>「</a:t>
            </a:r>
            <a:r>
              <a:rPr lang="zh-TW" altLang="en-US" sz="2800" b="1" dirty="0">
                <a:solidFill>
                  <a:schemeClr val="tx1"/>
                </a:solidFill>
                <a:latin typeface="新細明體"/>
              </a:rPr>
              <a:t>考慮學習者的認知歷程與控制系統而提出的某種設計，使學習者能有效而快速的獲得知識</a:t>
            </a:r>
            <a:r>
              <a:rPr lang="zh-TW" altLang="en-US" sz="2800" b="1" dirty="0" smtClean="0">
                <a:solidFill>
                  <a:schemeClr val="tx1"/>
                </a:solidFill>
                <a:latin typeface="新細明體"/>
              </a:rPr>
              <a:t>」。</a:t>
            </a:r>
            <a:r>
              <a:rPr lang="en-US" altLang="zh-TW" sz="2800" b="1" dirty="0" smtClean="0">
                <a:solidFill>
                  <a:schemeClr val="tx1"/>
                </a:solidFill>
                <a:latin typeface="新細明體"/>
              </a:rPr>
              <a:t>4</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210908097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 y="1678000"/>
            <a:ext cx="9098269" cy="5214170"/>
          </a:xfrm>
          <a:prstGeom prst="rect">
            <a:avLst/>
          </a:prstGeom>
        </p:spPr>
      </p:pic>
      <p:pic>
        <p:nvPicPr>
          <p:cNvPr id="6" name="圖片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4869160"/>
            <a:ext cx="2987823" cy="2023010"/>
          </a:xfrm>
          <a:prstGeom prst="rect">
            <a:avLst/>
          </a:prstGeom>
        </p:spPr>
      </p:pic>
      <p:pic>
        <p:nvPicPr>
          <p:cNvPr id="8" name="圖片 7"/>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177" y="45662"/>
            <a:ext cx="9144000" cy="1268760"/>
          </a:xfrm>
          <a:prstGeom prst="rect">
            <a:avLst/>
          </a:prstGeom>
          <a:effectLst>
            <a:softEdge rad="63500"/>
          </a:effectLst>
        </p:spPr>
      </p:pic>
      <p:pic>
        <p:nvPicPr>
          <p:cNvPr id="10" name="圖片 9"/>
          <p:cNvPicPr>
            <a:picLocks noChangeAspect="1"/>
          </p:cNvPicPr>
          <p:nvPr/>
        </p:nvPicPr>
        <p:blipFill>
          <a:blip r:embed="rId7">
            <a:extLst>
              <a:ext uri="{BEBA8EAE-BF5A-486C-A8C5-ECC9F3942E4B}">
                <a14:imgProps xmlns:a14="http://schemas.microsoft.com/office/drawing/2010/main">
                  <a14:imgLayer r:embed="rId8">
                    <a14:imgEffect>
                      <a14:brightnessContrast bright="15000"/>
                    </a14:imgEffect>
                  </a14:imgLayer>
                </a14:imgProps>
              </a:ext>
              <a:ext uri="{28A0092B-C50C-407E-A947-70E740481C1C}">
                <a14:useLocalDpi xmlns:a14="http://schemas.microsoft.com/office/drawing/2010/main" val="0"/>
              </a:ext>
            </a:extLst>
          </a:blip>
          <a:stretch>
            <a:fillRect/>
          </a:stretch>
        </p:blipFill>
        <p:spPr>
          <a:xfrm>
            <a:off x="5812367" y="35605"/>
            <a:ext cx="3285902" cy="499127"/>
          </a:xfrm>
          <a:prstGeom prst="rect">
            <a:avLst/>
          </a:prstGeom>
          <a:ln w="38100">
            <a:noFill/>
          </a:ln>
          <a:effectLst/>
        </p:spPr>
      </p:pic>
      <p:sp>
        <p:nvSpPr>
          <p:cNvPr id="11" name="標題 10"/>
          <p:cNvSpPr>
            <a:spLocks noGrp="1"/>
          </p:cNvSpPr>
          <p:nvPr>
            <p:ph type="ctrTitle"/>
          </p:nvPr>
        </p:nvSpPr>
        <p:spPr>
          <a:xfrm>
            <a:off x="10235" y="1052736"/>
            <a:ext cx="2987823" cy="720080"/>
          </a:xfrm>
        </p:spPr>
        <p:txBody>
          <a:bodyPr>
            <a:normAutofit/>
          </a:bodyPr>
          <a:lstStyle/>
          <a:p>
            <a:r>
              <a:rPr lang="zh-TW" altLang="en-US" sz="3200" dirty="0" smtClean="0">
                <a:solidFill>
                  <a:srgbClr val="FF0000"/>
                </a:solidFill>
                <a:latin typeface="標楷體" panose="03000509000000000000" pitchFamily="65" charset="-120"/>
                <a:ea typeface="標楷體" panose="03000509000000000000" pitchFamily="65" charset="-120"/>
              </a:rPr>
              <a:t>教學原理</a:t>
            </a:r>
            <a:endParaRPr lang="zh-TW" altLang="en-US" sz="3200" dirty="0">
              <a:solidFill>
                <a:srgbClr val="FF0000"/>
              </a:solidFill>
              <a:latin typeface="標楷體" panose="03000509000000000000" pitchFamily="65" charset="-120"/>
              <a:ea typeface="標楷體" panose="03000509000000000000" pitchFamily="65" charset="-120"/>
            </a:endParaRPr>
          </a:p>
        </p:txBody>
      </p:sp>
      <p:sp>
        <p:nvSpPr>
          <p:cNvPr id="12" name="副標題 11"/>
          <p:cNvSpPr>
            <a:spLocks noGrp="1"/>
          </p:cNvSpPr>
          <p:nvPr>
            <p:ph type="subTitle" idx="1"/>
          </p:nvPr>
        </p:nvSpPr>
        <p:spPr>
          <a:xfrm>
            <a:off x="767755" y="1764145"/>
            <a:ext cx="7620669" cy="3600400"/>
          </a:xfrm>
        </p:spPr>
        <p:txBody>
          <a:bodyPr>
            <a:normAutofit fontScale="77500" lnSpcReduction="20000"/>
          </a:bodyPr>
          <a:lstStyle/>
          <a:p>
            <a:pPr algn="l">
              <a:lnSpc>
                <a:spcPts val="3000"/>
              </a:lnSpc>
            </a:pPr>
            <a:r>
              <a:rPr lang="en-US" altLang="zh-TW" sz="2800" b="1" dirty="0" smtClean="0">
                <a:solidFill>
                  <a:schemeClr val="tx1"/>
                </a:solidFill>
                <a:latin typeface="新細明體"/>
              </a:rPr>
              <a:t>4.</a:t>
            </a:r>
            <a:r>
              <a:rPr lang="zh-TW" altLang="en-US" sz="2800" b="1" dirty="0" smtClean="0">
                <a:solidFill>
                  <a:schemeClr val="tx1"/>
                </a:solidFill>
                <a:latin typeface="新細明體"/>
              </a:rPr>
              <a:t>「</a:t>
            </a:r>
            <a:r>
              <a:rPr lang="zh-TW" altLang="en-US" sz="2800" b="1" dirty="0">
                <a:solidFill>
                  <a:schemeClr val="tx1"/>
                </a:solidFill>
                <a:latin typeface="新細明體"/>
              </a:rPr>
              <a:t>對有關教學歷程的因素如學生、教師、教學目標、學科內容教材教法、物質環境和評鑑等，作充分的考慮</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5.</a:t>
            </a:r>
            <a:r>
              <a:rPr lang="zh-TW" altLang="en-US" sz="2800" b="1" dirty="0" smtClean="0">
                <a:solidFill>
                  <a:schemeClr val="tx1"/>
                </a:solidFill>
                <a:latin typeface="新細明體"/>
              </a:rPr>
              <a:t>「</a:t>
            </a:r>
            <a:r>
              <a:rPr lang="zh-TW" altLang="en-US" sz="2800" b="1" dirty="0">
                <a:solidFill>
                  <a:schemeClr val="tx1"/>
                </a:solidFill>
                <a:latin typeface="新細明體"/>
              </a:rPr>
              <a:t>一種探究教學問題與需求，訂定解決方案，並評估成效的作業過程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6.</a:t>
            </a:r>
            <a:r>
              <a:rPr lang="zh-TW" altLang="en-US" sz="2800" b="1" dirty="0" smtClean="0">
                <a:solidFill>
                  <a:schemeClr val="tx1"/>
                </a:solidFill>
                <a:latin typeface="新細明體"/>
              </a:rPr>
              <a:t>「</a:t>
            </a:r>
            <a:r>
              <a:rPr lang="zh-TW" altLang="en-US" sz="2800" b="1" dirty="0">
                <a:solidFill>
                  <a:schemeClr val="tx1"/>
                </a:solidFill>
                <a:latin typeface="新細明體"/>
              </a:rPr>
              <a:t>對教學的目標與學習者的特性，進行一系列分析、規劃、執行與評估的過程</a:t>
            </a:r>
            <a:r>
              <a:rPr lang="zh-TW" altLang="en-US" sz="2800" b="1" dirty="0" smtClean="0">
                <a:solidFill>
                  <a:schemeClr val="tx1"/>
                </a:solidFill>
                <a:latin typeface="新細明體"/>
              </a:rPr>
              <a:t>」。</a:t>
            </a:r>
            <a:endParaRPr lang="en-US" altLang="zh-TW" sz="2800" b="1" dirty="0" smtClean="0">
              <a:solidFill>
                <a:schemeClr val="tx1"/>
              </a:solidFill>
              <a:latin typeface="新細明體"/>
            </a:endParaRPr>
          </a:p>
          <a:p>
            <a:pPr algn="l">
              <a:lnSpc>
                <a:spcPts val="3000"/>
              </a:lnSpc>
            </a:pPr>
            <a:r>
              <a:rPr lang="en-US" altLang="zh-TW" sz="2800" b="1" dirty="0" smtClean="0">
                <a:solidFill>
                  <a:schemeClr val="tx1"/>
                </a:solidFill>
                <a:latin typeface="新細明體"/>
              </a:rPr>
              <a:t>7.</a:t>
            </a:r>
            <a:r>
              <a:rPr lang="zh-TW" altLang="en-US" sz="2800" b="1" dirty="0" smtClean="0">
                <a:solidFill>
                  <a:schemeClr val="tx1"/>
                </a:solidFill>
                <a:latin typeface="新細明體"/>
              </a:rPr>
              <a:t>教學</a:t>
            </a:r>
            <a:r>
              <a:rPr lang="zh-TW" altLang="en-US" sz="2800" b="1" dirty="0">
                <a:solidFill>
                  <a:schemeClr val="tx1"/>
                </a:solidFill>
                <a:latin typeface="新細明體"/>
              </a:rPr>
              <a:t>系統發展是「</a:t>
            </a:r>
            <a:r>
              <a:rPr lang="zh-TW" altLang="en-US" sz="2800" b="1" dirty="0" smtClean="0">
                <a:solidFill>
                  <a:schemeClr val="tx1"/>
                </a:solidFill>
                <a:latin typeface="新細明體"/>
              </a:rPr>
              <a:t>透過有</a:t>
            </a:r>
            <a:r>
              <a:rPr lang="zh-TW" altLang="en-US" sz="2800" b="1" dirty="0">
                <a:solidFill>
                  <a:schemeClr val="tx1"/>
                </a:solidFill>
                <a:latin typeface="新細明體"/>
              </a:rPr>
              <a:t>順序的活動發展教學系統的</a:t>
            </a:r>
            <a:r>
              <a:rPr lang="zh-TW" altLang="en-US" sz="2800" b="1" dirty="0" smtClean="0">
                <a:solidFill>
                  <a:schemeClr val="tx1"/>
                </a:solidFill>
                <a:latin typeface="新細明體"/>
              </a:rPr>
              <a:t>過程</a:t>
            </a:r>
            <a:r>
              <a:rPr lang="en-US" altLang="zh-TW" sz="2800" b="1" dirty="0">
                <a:solidFill>
                  <a:schemeClr val="tx1"/>
                </a:solidFill>
                <a:latin typeface="新細明體"/>
                <a:ea typeface="新細明體"/>
              </a:rPr>
              <a:t>」</a:t>
            </a:r>
            <a:r>
              <a:rPr lang="zh-TW" altLang="en-US" sz="2800" b="1" dirty="0" smtClean="0">
                <a:solidFill>
                  <a:schemeClr val="tx1"/>
                </a:solidFill>
                <a:latin typeface="新細明體"/>
                <a:ea typeface="新細明體"/>
              </a:rPr>
              <a:t>。                                                                                     </a:t>
            </a:r>
            <a:r>
              <a:rPr lang="en-US" altLang="zh-TW" sz="2800" b="1" dirty="0" smtClean="0">
                <a:solidFill>
                  <a:schemeClr val="tx1"/>
                </a:solidFill>
                <a:latin typeface="新細明體"/>
              </a:rPr>
              <a:t>5</a:t>
            </a:r>
            <a:endParaRPr lang="en-US" altLang="zh-TW" sz="2800" b="1" dirty="0" smtClean="0">
              <a:solidFill>
                <a:schemeClr val="tx1"/>
              </a:solidFill>
              <a:latin typeface="新細明體"/>
            </a:endParaRPr>
          </a:p>
        </p:txBody>
      </p:sp>
    </p:spTree>
    <p:extLst>
      <p:ext uri="{BB962C8B-B14F-4D97-AF65-F5344CB8AC3E}">
        <p14:creationId xmlns:p14="http://schemas.microsoft.com/office/powerpoint/2010/main" val="4277952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12956</Words>
  <Application>Microsoft Office PowerPoint</Application>
  <PresentationFormat>如螢幕大小 (4:3)</PresentationFormat>
  <Paragraphs>625</Paragraphs>
  <Slides>126</Slides>
  <Notes>0</Notes>
  <HiddenSlides>0</HiddenSlides>
  <MMClips>0</MMClips>
  <ScaleCrop>false</ScaleCrop>
  <HeadingPairs>
    <vt:vector size="4" baseType="variant">
      <vt:variant>
        <vt:lpstr>佈景主題</vt:lpstr>
      </vt:variant>
      <vt:variant>
        <vt:i4>1</vt:i4>
      </vt:variant>
      <vt:variant>
        <vt:lpstr>投影片標題</vt:lpstr>
      </vt:variant>
      <vt:variant>
        <vt:i4>126</vt:i4>
      </vt:variant>
    </vt:vector>
  </HeadingPairs>
  <TitlesOfParts>
    <vt:vector size="127" baseType="lpstr">
      <vt:lpstr>Office 佈景主題</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lpstr>教學原理</vt:lpstr>
    </vt:vector>
  </TitlesOfParts>
  <Company>台灣微軟</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STUT</dc:creator>
  <cp:lastModifiedBy>STUT</cp:lastModifiedBy>
  <cp:revision>101</cp:revision>
  <dcterms:created xsi:type="dcterms:W3CDTF">2013-10-14T05:08:32Z</dcterms:created>
  <dcterms:modified xsi:type="dcterms:W3CDTF">2013-11-11T08:46:58Z</dcterms:modified>
</cp:coreProperties>
</file>