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70" r:id="rId8"/>
    <p:sldId id="265" r:id="rId9"/>
    <p:sldId id="266" r:id="rId10"/>
    <p:sldId id="267" r:id="rId11"/>
    <p:sldId id="268" r:id="rId12"/>
    <p:sldId id="269" r:id="rId13"/>
    <p:sldId id="262" r:id="rId14"/>
    <p:sldId id="263"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6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72A16-3608-43D3-8268-A8D5CCBE9865}" type="datetimeFigureOut">
              <a:rPr lang="zh-CN" altLang="en-US" smtClean="0"/>
              <a:pPr/>
              <a:t>2016/1/3 Sunday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A406-13B0-4930-B26A-C165580511D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1</a:t>
            </a:fld>
            <a:endParaRPr lang="zh-CN" altLang="en-US"/>
          </a:p>
        </p:txBody>
      </p:sp>
    </p:spTree>
    <p:extLst>
      <p:ext uri="{BB962C8B-B14F-4D97-AF65-F5344CB8AC3E}">
        <p14:creationId xmlns="" xmlns:p14="http://schemas.microsoft.com/office/powerpoint/2010/main" val="366480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a:t>
            </a:fld>
            <a:endParaRPr lang="zh-CN" altLang="en-US"/>
          </a:p>
        </p:txBody>
      </p:sp>
    </p:spTree>
    <p:extLst>
      <p:ext uri="{BB962C8B-B14F-4D97-AF65-F5344CB8AC3E}">
        <p14:creationId xmlns="" xmlns:p14="http://schemas.microsoft.com/office/powerpoint/2010/main" val="3644827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sp>
        <p:nvSpPr>
          <p:cNvPr id="14" name="矩形 13"/>
          <p:cNvSpPr/>
          <p:nvPr/>
        </p:nvSpPr>
        <p:spPr>
          <a:xfrm>
            <a:off x="1" y="3624528"/>
            <a:ext cx="9144000" cy="3233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p:cNvPicPr>
            <a:picLocks noChangeAspect="1"/>
          </p:cNvPicPr>
          <p:nvPr/>
        </p:nvPicPr>
        <p:blipFill rotWithShape="1">
          <a:blip r:embed="rId2" cstate="print">
            <a:extLst>
              <a:ext uri="{28A0092B-C50C-407E-A947-70E740481C1C}">
                <a14:useLocalDpi xmlns="" xmlns:a14="http://schemas.microsoft.com/office/drawing/2010/main" val="0"/>
              </a:ext>
            </a:extLst>
          </a:blip>
          <a:srcRect l="12604" t="30570" r="12188" b="26716"/>
          <a:stretch/>
        </p:blipFill>
        <p:spPr>
          <a:xfrm>
            <a:off x="-12700" y="-4498"/>
            <a:ext cx="9169400" cy="3695700"/>
          </a:xfrm>
          <a:prstGeom prst="rect">
            <a:avLst/>
          </a:prstGeom>
        </p:spPr>
      </p:pic>
      <p:cxnSp>
        <p:nvCxnSpPr>
          <p:cNvPr id="53" name="直接连接符 52"/>
          <p:cNvCxnSpPr/>
          <p:nvPr/>
        </p:nvCxnSpPr>
        <p:spPr>
          <a:xfrm>
            <a:off x="-12700" y="3599127"/>
            <a:ext cx="9169400" cy="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787161" y="1828800"/>
            <a:ext cx="3543445" cy="3267075"/>
          </a:xfrm>
          <a:prstGeom prst="ellipse">
            <a:avLst/>
          </a:prstGeom>
          <a:solidFill>
            <a:srgbClr val="578DD5">
              <a:alpha val="89804"/>
            </a:srgbClr>
          </a:solidFill>
          <a:ln w="63500">
            <a:solidFill>
              <a:srgbClr val="F2F2F2">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8800">
              <a:latin typeface="Broadway" panose="04040905080B02020502" pitchFamily="82" charset="0"/>
            </a:endParaRPr>
          </a:p>
        </p:txBody>
      </p:sp>
      <p:sp>
        <p:nvSpPr>
          <p:cNvPr id="4"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
        <p:nvSpPr>
          <p:cNvPr id="3" name="KSO_CT2"/>
          <p:cNvSpPr>
            <a:spLocks noGrp="1"/>
          </p:cNvSpPr>
          <p:nvPr>
            <p:ph type="subTitle" idx="1" hasCustomPrompt="1"/>
          </p:nvPr>
        </p:nvSpPr>
        <p:spPr>
          <a:xfrm>
            <a:off x="1027723" y="5634070"/>
            <a:ext cx="7088553" cy="484617"/>
          </a:xfrm>
          <a:prstGeom prst="roundRect">
            <a:avLst>
              <a:gd name="adj" fmla="val 0"/>
            </a:avLst>
          </a:prstGeom>
          <a:noFill/>
          <a:ln>
            <a:noFill/>
          </a:ln>
        </p:spPr>
        <p:txBody>
          <a:bodyPr vert="horz" anchor="ctr">
            <a:noAutofit/>
          </a:bodyPr>
          <a:lstStyle>
            <a:lvl1pPr marL="0" indent="0" algn="ctr">
              <a:buNone/>
              <a:defRPr sz="1600" b="0">
                <a:solidFill>
                  <a:schemeClr val="tx1"/>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p>
        </p:txBody>
      </p:sp>
      <p:sp>
        <p:nvSpPr>
          <p:cNvPr id="7" name="KSO_CT1"/>
          <p:cNvSpPr>
            <a:spLocks noGrp="1"/>
          </p:cNvSpPr>
          <p:nvPr>
            <p:ph type="title" hasCustomPrompt="1"/>
          </p:nvPr>
        </p:nvSpPr>
        <p:spPr>
          <a:xfrm>
            <a:off x="2799860" y="2857826"/>
            <a:ext cx="3544277" cy="1212557"/>
          </a:xfrm>
        </p:spPr>
        <p:txBody>
          <a:bodyPr vert="horz" anchor="b">
            <a:noAutofit/>
          </a:bodyPr>
          <a:lstStyle>
            <a:lvl1pPr algn="ctr">
              <a:lnSpc>
                <a:spcPct val="100000"/>
              </a:lnSpc>
              <a:defRPr sz="3200" b="1" kern="1000" baseline="0">
                <a:solidFill>
                  <a:schemeClr val="bg1"/>
                </a:solidFill>
                <a:effectLst/>
                <a:latin typeface="+mj-ea"/>
                <a:ea typeface="+mj-ea"/>
              </a:defRPr>
            </a:lvl1pPr>
          </a:lstStyle>
          <a:p>
            <a:r>
              <a:rPr lang="zh-CN" altLang="en-US" dirty="0" smtClean="0"/>
              <a:t>单击此处添加您的标题文字</a:t>
            </a:r>
            <a:endParaRPr lang="zh-CN" altLang="en-US" dirty="0"/>
          </a:p>
        </p:txBody>
      </p:sp>
    </p:spTree>
    <p:extLst>
      <p:ext uri="{BB962C8B-B14F-4D97-AF65-F5344CB8AC3E}">
        <p14:creationId xmlns="" xmlns:p14="http://schemas.microsoft.com/office/powerpoint/2010/main" val="161120610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4967">
          <p15:clr>
            <a:srgbClr val="FBAE40"/>
          </p15:clr>
        </p15:guide>
        <p15:guide id="2" orient="horz" pos="2160">
          <p15:clr>
            <a:srgbClr val="FBAE40"/>
          </p15:clr>
        </p15:guide>
        <p15:guide id="3"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363120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2"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255467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accent1"/>
                </a:solidFill>
              </a:defRPr>
            </a:lvl1pPr>
            <a:lvl2pPr>
              <a:defRPr sz="1600" b="0"/>
            </a:lvl2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146445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7" y="2108201"/>
            <a:ext cx="5995988" cy="1235075"/>
          </a:xfrm>
        </p:spPr>
        <p:txBody>
          <a:bodyPr anchor="b">
            <a:normAutofit/>
          </a:bodyPr>
          <a:lstStyle>
            <a:lvl1pPr algn="ctr">
              <a:defRPr sz="3200">
                <a:solidFill>
                  <a:schemeClr val="accent1"/>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3038170" y="3400425"/>
            <a:ext cx="3067663" cy="357478"/>
          </a:xfrm>
          <a:prstGeom prst="roundRect">
            <a:avLst>
              <a:gd name="adj" fmla="val 50000"/>
            </a:avLst>
          </a:prstGeom>
          <a:noFill/>
        </p:spPr>
        <p:txBody>
          <a:bodyPr anchor="ctr">
            <a:normAutofit/>
          </a:bodyPr>
          <a:lstStyle>
            <a:lvl1pPr marL="0" indent="0" algn="ct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2805476503"/>
      </p:ext>
    </p:extLst>
  </p:cSld>
  <p:clrMapOvr>
    <a:masterClrMapping/>
  </p:clrMapOvr>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2"/>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1244602"/>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403811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376362"/>
            <a:ext cx="3868340"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824577"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376362"/>
            <a:ext cx="3887391"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4823885"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414832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51697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38434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533402"/>
            <a:ext cx="2949178"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30"/>
            <a:ext cx="462915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3" y="2133602"/>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75026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049423C7-13E1-4A49-8D96-E80EDA0EDE98}" type="datetimeFigureOut">
              <a:rPr lang="zh-CN" altLang="en-US" smtClean="0"/>
              <a:pPr/>
              <a:t>2016/1/3 Sunday</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CD15089-509E-41A9-8C68-ECCA55D82A0B}" type="slidenum">
              <a:rPr lang="zh-CN" altLang="en-US" smtClean="0"/>
              <a:pPr/>
              <a:t>‹#›</a:t>
            </a:fld>
            <a:endParaRPr lang="zh-CN" altLang="en-US"/>
          </a:p>
        </p:txBody>
      </p:sp>
    </p:spTree>
    <p:extLst>
      <p:ext uri="{BB962C8B-B14F-4D97-AF65-F5344CB8AC3E}">
        <p14:creationId xmlns="" xmlns:p14="http://schemas.microsoft.com/office/powerpoint/2010/main" val="251114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3" cstate="print">
            <a:extLst>
              <a:ext uri="{28A0092B-C50C-407E-A947-70E740481C1C}">
                <a14:useLocalDpi xmlns="" xmlns:a14="http://schemas.microsoft.com/office/drawing/2010/main" val="0"/>
              </a:ext>
            </a:extLst>
          </a:blip>
          <a:srcRect l="12604" t="43943" r="12188" b="45929"/>
          <a:stretch/>
        </p:blipFill>
        <p:spPr>
          <a:xfrm>
            <a:off x="0" y="0"/>
            <a:ext cx="9169400" cy="876300"/>
          </a:xfrm>
          <a:prstGeom prst="rect">
            <a:avLst/>
          </a:prstGeom>
        </p:spPr>
      </p:pic>
      <p:sp>
        <p:nvSpPr>
          <p:cNvPr id="7" name="矩形 6"/>
          <p:cNvSpPr/>
          <p:nvPr/>
        </p:nvSpPr>
        <p:spPr>
          <a:xfrm>
            <a:off x="-12701" y="0"/>
            <a:ext cx="9182101" cy="88516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885168"/>
            <a:ext cx="9144000" cy="5972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2701" y="774042"/>
            <a:ext cx="9169400" cy="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KSO_FD"/>
          <p:cNvSpPr>
            <a:spLocks noGrp="1"/>
          </p:cNvSpPr>
          <p:nvPr>
            <p:ph type="dt" sz="half" idx="2"/>
          </p:nvPr>
        </p:nvSpPr>
        <p:spPr>
          <a:xfrm>
            <a:off x="628650" y="6451603"/>
            <a:ext cx="2057400" cy="365125"/>
          </a:xfrm>
          <a:prstGeom prst="rect">
            <a:avLst/>
          </a:prstGeom>
        </p:spPr>
        <p:txBody>
          <a:bodyPr vert="horz" lIns="91440" tIns="45720" rIns="91440" bIns="45720" rtlCol="0" anchor="ctr"/>
          <a:lstStyle>
            <a:lvl1pPr algn="l">
              <a:defRPr sz="1200">
                <a:solidFill>
                  <a:schemeClr val="tx1"/>
                </a:solidFill>
              </a:defRPr>
            </a:lvl1pPr>
          </a:lstStyle>
          <a:p>
            <a:fld id="{049423C7-13E1-4A49-8D96-E80EDA0EDE98}" type="datetimeFigureOut">
              <a:rPr lang="zh-CN" altLang="en-US" smtClean="0"/>
              <a:pPr/>
              <a:t>2016/1/3 Sunday</a:t>
            </a:fld>
            <a:endParaRPr lang="zh-CN" altLang="en-US"/>
          </a:p>
        </p:txBody>
      </p:sp>
      <p:sp>
        <p:nvSpPr>
          <p:cNvPr id="5" name="KSO_FT"/>
          <p:cNvSpPr>
            <a:spLocks noGrp="1"/>
          </p:cNvSpPr>
          <p:nvPr>
            <p:ph type="ftr" sz="quarter" idx="3"/>
          </p:nvPr>
        </p:nvSpPr>
        <p:spPr>
          <a:xfrm>
            <a:off x="3028950" y="6451603"/>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a:p>
        </p:txBody>
      </p:sp>
      <p:sp>
        <p:nvSpPr>
          <p:cNvPr id="6" name="KSO_FN"/>
          <p:cNvSpPr>
            <a:spLocks noGrp="1"/>
          </p:cNvSpPr>
          <p:nvPr>
            <p:ph type="sldNum" sz="quarter" idx="4"/>
          </p:nvPr>
        </p:nvSpPr>
        <p:spPr>
          <a:xfrm>
            <a:off x="6457950" y="6451603"/>
            <a:ext cx="2057400" cy="365125"/>
          </a:xfrm>
          <a:prstGeom prst="rect">
            <a:avLst/>
          </a:prstGeom>
        </p:spPr>
        <p:txBody>
          <a:bodyPr vert="horz" lIns="91440" tIns="45720" rIns="91440" bIns="45720" rtlCol="0" anchor="ctr"/>
          <a:lstStyle>
            <a:lvl1pPr algn="r">
              <a:defRPr sz="1200">
                <a:solidFill>
                  <a:schemeClr val="tx1"/>
                </a:solidFill>
              </a:defRPr>
            </a:lvl1pPr>
          </a:lstStyle>
          <a:p>
            <a:fld id="{ECD15089-509E-41A9-8C68-ECCA55D82A0B}" type="slidenum">
              <a:rPr lang="zh-CN" altLang="en-US" smtClean="0"/>
              <a:pPr/>
              <a:t>‹#›</a:t>
            </a:fld>
            <a:endParaRPr lang="zh-CN" altLang="en-US"/>
          </a:p>
        </p:txBody>
      </p:sp>
      <p:sp>
        <p:nvSpPr>
          <p:cNvPr id="3" name="KSO_BC1"/>
          <p:cNvSpPr>
            <a:spLocks noGrp="1"/>
          </p:cNvSpPr>
          <p:nvPr>
            <p:ph type="body" idx="1"/>
          </p:nvPr>
        </p:nvSpPr>
        <p:spPr>
          <a:xfrm>
            <a:off x="370936" y="1121434"/>
            <a:ext cx="8436634" cy="531198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2" name="KSO_BT1"/>
          <p:cNvSpPr>
            <a:spLocks noGrp="1"/>
          </p:cNvSpPr>
          <p:nvPr>
            <p:ph type="title"/>
          </p:nvPr>
        </p:nvSpPr>
        <p:spPr>
          <a:xfrm>
            <a:off x="370936" y="114300"/>
            <a:ext cx="8436635" cy="641842"/>
          </a:xfrm>
          <a:prstGeom prst="rect">
            <a:avLst/>
          </a:prstGeom>
          <a:effectLst>
            <a:glow rad="139700">
              <a:schemeClr val="accent2">
                <a:satMod val="175000"/>
                <a:alpha val="40000"/>
              </a:schemeClr>
            </a:glow>
          </a:effectLst>
        </p:spPr>
        <p:txBody>
          <a:bodyPr vert="horz" lIns="91440" tIns="45720" rIns="91440" bIns="45720" rtlCol="0" anchor="ctr">
            <a:normAutofit/>
          </a:body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2485624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b="1" i="0" kern="1200" baseline="0">
          <a:solidFill>
            <a:schemeClr val="accent1">
              <a:lumMod val="75000"/>
            </a:schemeClr>
          </a:solidFill>
          <a:effectLst>
            <a:outerShdw dist="38100" dir="5400000" algn="t" rotWithShape="0">
              <a:schemeClr val="bg1">
                <a:alpha val="40000"/>
              </a:schemeClr>
            </a:outerShdw>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50000"/>
        <a:buFont typeface="Wingdings 3" panose="05040102010807070707" pitchFamily="18" charset="2"/>
        <a:buChar char="p"/>
        <a:defRPr lang="zh-CN" altLang="en-US" sz="2400" b="1" kern="1200" baseline="0" dirty="0" smtClean="0">
          <a:solidFill>
            <a:srgbClr val="4480D0"/>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6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dirty="0" smtClean="0"/>
              <a:t>第九组</a:t>
            </a:r>
            <a:endParaRPr lang="en-US" altLang="zh-CN" dirty="0"/>
          </a:p>
        </p:txBody>
      </p:sp>
      <p:sp>
        <p:nvSpPr>
          <p:cNvPr id="6" name="标题 5"/>
          <p:cNvSpPr>
            <a:spLocks noGrp="1"/>
          </p:cNvSpPr>
          <p:nvPr>
            <p:ph type="title"/>
          </p:nvPr>
        </p:nvSpPr>
        <p:spPr/>
        <p:txBody>
          <a:bodyPr>
            <a:normAutofit/>
          </a:bodyPr>
          <a:lstStyle/>
          <a:p>
            <a:r>
              <a:rPr lang="zh-CN" altLang="en-US" dirty="0" smtClean="0"/>
              <a:t>台南污染源</a:t>
            </a:r>
            <a:endParaRPr lang="zh-CN" altLang="en-US" dirty="0"/>
          </a:p>
        </p:txBody>
      </p:sp>
      <p:sp>
        <p:nvSpPr>
          <p:cNvPr id="4" name="TextBox 3"/>
          <p:cNvSpPr txBox="1"/>
          <p:nvPr/>
        </p:nvSpPr>
        <p:spPr>
          <a:xfrm>
            <a:off x="6588224" y="4725144"/>
            <a:ext cx="1648208" cy="652486"/>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王国</a:t>
            </a:r>
            <a:r>
              <a:rPr lang="zh-CN" altLang="en-US" sz="1400" dirty="0" smtClean="0">
                <a:latin typeface="Arial" panose="020B0604020202020204" pitchFamily="34" charset="0"/>
                <a:ea typeface="微软雅黑" panose="020B0503020204020204" pitchFamily="34" charset="-122"/>
              </a:rPr>
              <a:t>锋  </a:t>
            </a:r>
            <a:r>
              <a:rPr lang="en-US" altLang="zh-CN" sz="1400" dirty="0" smtClean="0">
                <a:latin typeface="Arial" panose="020B0604020202020204" pitchFamily="34" charset="0"/>
                <a:ea typeface="微软雅黑" panose="020B0503020204020204" pitchFamily="34" charset="-122"/>
              </a:rPr>
              <a:t>0A40F073</a:t>
            </a:r>
          </a:p>
          <a:p>
            <a:pPr>
              <a:lnSpc>
                <a:spcPct val="130000"/>
              </a:lnSpc>
            </a:pPr>
            <a:r>
              <a:rPr lang="zh-CN" altLang="en-US" sz="1400" dirty="0" smtClean="0">
                <a:latin typeface="Arial" panose="020B0604020202020204" pitchFamily="34" charset="0"/>
                <a:ea typeface="微软雅黑" panose="020B0503020204020204" pitchFamily="34" charset="-122"/>
              </a:rPr>
              <a:t>王志</a:t>
            </a:r>
            <a:r>
              <a:rPr lang="zh-CN" altLang="en-US" sz="1400" dirty="0" smtClean="0">
                <a:latin typeface="Arial" panose="020B0604020202020204" pitchFamily="34" charset="0"/>
                <a:ea typeface="微软雅黑" panose="020B0503020204020204" pitchFamily="34" charset="-122"/>
              </a:rPr>
              <a:t>伟  </a:t>
            </a:r>
            <a:r>
              <a:rPr lang="en-US" altLang="zh-CN" sz="1400" smtClean="0">
                <a:latin typeface="Arial" panose="020B0604020202020204" pitchFamily="34" charset="0"/>
                <a:ea typeface="微软雅黑" panose="020B0503020204020204" pitchFamily="34" charset="-122"/>
              </a:rPr>
              <a:t>0A40F073</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 xmlns:p14="http://schemas.microsoft.com/office/powerpoint/2010/main" val="329197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校园周围餐饮业</a:t>
            </a:r>
            <a:endParaRPr lang="zh-CN" altLang="en-US" dirty="0"/>
          </a:p>
        </p:txBody>
      </p:sp>
      <p:sp>
        <p:nvSpPr>
          <p:cNvPr id="3" name="内容占位符 2"/>
          <p:cNvSpPr>
            <a:spLocks noGrp="1"/>
          </p:cNvSpPr>
          <p:nvPr>
            <p:ph idx="1"/>
          </p:nvPr>
        </p:nvSpPr>
        <p:spPr/>
        <p:txBody>
          <a:bodyPr/>
          <a:lstStyle/>
          <a:p>
            <a:r>
              <a:rPr lang="zh-CN" altLang="en-US" dirty="0" smtClean="0"/>
              <a:t>在学校周边还有不少碳烤类或者是油炸类的美食业者，两者都会引起大量的油烟，虽然有一些利用抽油烟机辅助，但是在空气中还是会浸润着令人难受的气味</a:t>
            </a:r>
            <a:endParaRPr lang="zh-CN" altLang="en-US" dirty="0"/>
          </a:p>
        </p:txBody>
      </p:sp>
      <p:pic>
        <p:nvPicPr>
          <p:cNvPr id="4" name="图片 3" descr="烧烤摊图片 - Google 搜索.gif"/>
          <p:cNvPicPr>
            <a:picLocks noChangeAspect="1"/>
          </p:cNvPicPr>
          <p:nvPr/>
        </p:nvPicPr>
        <p:blipFill>
          <a:blip r:embed="rId2" cstate="print"/>
          <a:stretch>
            <a:fillRect/>
          </a:stretch>
        </p:blipFill>
        <p:spPr>
          <a:xfrm>
            <a:off x="1403648" y="2420888"/>
            <a:ext cx="6316980" cy="37566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交通</a:t>
            </a:r>
            <a:endParaRPr lang="zh-CN" altLang="en-US" dirty="0"/>
          </a:p>
        </p:txBody>
      </p:sp>
      <p:sp>
        <p:nvSpPr>
          <p:cNvPr id="3" name="内容占位符 2"/>
          <p:cNvSpPr>
            <a:spLocks noGrp="1"/>
          </p:cNvSpPr>
          <p:nvPr>
            <p:ph idx="1"/>
          </p:nvPr>
        </p:nvSpPr>
        <p:spPr/>
        <p:txBody>
          <a:bodyPr/>
          <a:lstStyle/>
          <a:p>
            <a:r>
              <a:rPr lang="zh-CN" altLang="en-US" dirty="0" smtClean="0"/>
              <a:t>只要在学校上下课的繁忙时段里，学校周围都会被大量的机车济的水榭不通，只要一堵车就会持续性的排放废气，影响学校周围环境的空气水平</a:t>
            </a:r>
            <a:endParaRPr lang="zh-CN" altLang="en-US" dirty="0"/>
          </a:p>
        </p:txBody>
      </p:sp>
      <p:pic>
        <p:nvPicPr>
          <p:cNvPr id="4" name="图片 3" descr="十工地扬尘严重被立案查处 - 读我网.gif"/>
          <p:cNvPicPr>
            <a:picLocks noChangeAspect="1"/>
          </p:cNvPicPr>
          <p:nvPr/>
        </p:nvPicPr>
        <p:blipFill>
          <a:blip r:embed="rId2" cstate="print"/>
          <a:stretch>
            <a:fillRect/>
          </a:stretch>
        </p:blipFill>
        <p:spPr>
          <a:xfrm>
            <a:off x="1475656" y="3501008"/>
            <a:ext cx="3512820" cy="23698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工厂</a:t>
            </a:r>
            <a:endParaRPr lang="zh-CN" altLang="en-US" dirty="0"/>
          </a:p>
        </p:txBody>
      </p:sp>
      <p:sp>
        <p:nvSpPr>
          <p:cNvPr id="3" name="内容占位符 2"/>
          <p:cNvSpPr>
            <a:spLocks noGrp="1"/>
          </p:cNvSpPr>
          <p:nvPr>
            <p:ph idx="1"/>
          </p:nvPr>
        </p:nvSpPr>
        <p:spPr/>
        <p:txBody>
          <a:bodyPr/>
          <a:lstStyle/>
          <a:p>
            <a:r>
              <a:rPr lang="zh-CN" altLang="en-US" dirty="0" smtClean="0"/>
              <a:t>透过烟囱排放的废气影响空气品质</a:t>
            </a:r>
            <a:endParaRPr lang="en-US" altLang="zh-CN" dirty="0" smtClean="0"/>
          </a:p>
          <a:p>
            <a:r>
              <a:rPr lang="zh-CN" altLang="en-US" dirty="0" smtClean="0"/>
              <a:t>废物回收厂外部放置许多废弃物其中含有一些废弃物会挥发出来影响空气质量的废气，加工的废气也直接暴露在空气中</a:t>
            </a:r>
            <a:endParaRPr lang="en-US" altLang="zh-CN" dirty="0" smtClean="0"/>
          </a:p>
          <a:p>
            <a:r>
              <a:rPr lang="zh-CN" altLang="en-US" dirty="0" smtClean="0"/>
              <a:t>少许的工厂还会直接将污水排到附近的沟渠内</a:t>
            </a:r>
            <a:endParaRPr lang="zh-CN" altLang="en-US" dirty="0"/>
          </a:p>
        </p:txBody>
      </p:sp>
      <p:pic>
        <p:nvPicPr>
          <p:cNvPr id="4" name="图片 3" descr="IMG_20160103_154835.jpg"/>
          <p:cNvPicPr>
            <a:picLocks noChangeAspect="1"/>
          </p:cNvPicPr>
          <p:nvPr/>
        </p:nvPicPr>
        <p:blipFill>
          <a:blip r:embed="rId2" cstate="print"/>
          <a:stretch>
            <a:fillRect/>
          </a:stretch>
        </p:blipFill>
        <p:spPr>
          <a:xfrm>
            <a:off x="0" y="3645024"/>
            <a:ext cx="4283968" cy="3212976"/>
          </a:xfrm>
          <a:prstGeom prst="rect">
            <a:avLst/>
          </a:prstGeom>
        </p:spPr>
      </p:pic>
      <p:pic>
        <p:nvPicPr>
          <p:cNvPr id="5" name="图片 4" descr="IMG_20160103_154642.jpg"/>
          <p:cNvPicPr>
            <a:picLocks noChangeAspect="1"/>
          </p:cNvPicPr>
          <p:nvPr/>
        </p:nvPicPr>
        <p:blipFill>
          <a:blip r:embed="rId3" cstate="print"/>
          <a:stretch>
            <a:fillRect/>
          </a:stretch>
        </p:blipFill>
        <p:spPr>
          <a:xfrm>
            <a:off x="5292080" y="3497627"/>
            <a:ext cx="2520280" cy="33603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远处污染</a:t>
            </a:r>
            <a:endParaRPr lang="zh-CN" altLang="en-US" dirty="0"/>
          </a:p>
        </p:txBody>
      </p:sp>
      <p:pic>
        <p:nvPicPr>
          <p:cNvPr id="4" name="内容占位符 3" descr="台南市 - Google地图.gif"/>
          <p:cNvPicPr>
            <a:picLocks noGrp="1" noChangeAspect="1"/>
          </p:cNvPicPr>
          <p:nvPr>
            <p:ph idx="1"/>
          </p:nvPr>
        </p:nvPicPr>
        <p:blipFill>
          <a:blip r:embed="rId2" cstate="print"/>
          <a:stretch>
            <a:fillRect/>
          </a:stretch>
        </p:blipFill>
        <p:spPr>
          <a:xfrm>
            <a:off x="0" y="908720"/>
            <a:ext cx="6022723" cy="2088231"/>
          </a:xfrm>
        </p:spPr>
      </p:pic>
      <p:pic>
        <p:nvPicPr>
          <p:cNvPr id="6" name="图片 5" descr="台南兴达发电厂 - Google 搜索.gif"/>
          <p:cNvPicPr>
            <a:picLocks noChangeAspect="1"/>
          </p:cNvPicPr>
          <p:nvPr/>
        </p:nvPicPr>
        <p:blipFill>
          <a:blip r:embed="rId3" cstate="print"/>
          <a:stretch>
            <a:fillRect/>
          </a:stretch>
        </p:blipFill>
        <p:spPr>
          <a:xfrm>
            <a:off x="5513872" y="908721"/>
            <a:ext cx="3630127" cy="2232248"/>
          </a:xfrm>
          <a:prstGeom prst="rect">
            <a:avLst/>
          </a:prstGeom>
        </p:spPr>
      </p:pic>
      <p:pic>
        <p:nvPicPr>
          <p:cNvPr id="7" name="图片 6" descr="台南市 - Google地图.gif"/>
          <p:cNvPicPr>
            <a:picLocks noChangeAspect="1"/>
          </p:cNvPicPr>
          <p:nvPr/>
        </p:nvPicPr>
        <p:blipFill>
          <a:blip r:embed="rId4" cstate="print"/>
          <a:stretch>
            <a:fillRect/>
          </a:stretch>
        </p:blipFill>
        <p:spPr>
          <a:xfrm>
            <a:off x="0" y="3284984"/>
            <a:ext cx="5572398" cy="3240360"/>
          </a:xfrm>
          <a:prstGeom prst="rect">
            <a:avLst/>
          </a:prstGeom>
        </p:spPr>
      </p:pic>
      <p:pic>
        <p:nvPicPr>
          <p:cNvPr id="8" name="图片 7" descr="王行东路 - Google地图.gif"/>
          <p:cNvPicPr>
            <a:picLocks noChangeAspect="1"/>
          </p:cNvPicPr>
          <p:nvPr/>
        </p:nvPicPr>
        <p:blipFill>
          <a:blip r:embed="rId5" cstate="print"/>
          <a:stretch>
            <a:fillRect/>
          </a:stretch>
        </p:blipFill>
        <p:spPr>
          <a:xfrm>
            <a:off x="5106565" y="3573016"/>
            <a:ext cx="4037435" cy="28529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smtClean="0"/>
              <a:t>台南附近的污染源包括森霸发电厂，兴达发电厂，台南市城西垃圾焚化厂，台南市永康垃圾焚化厂</a:t>
            </a:r>
            <a:endParaRPr lang="en-US" altLang="zh-CN" dirty="0" smtClean="0"/>
          </a:p>
          <a:p>
            <a:r>
              <a:rPr lang="zh-CN" altLang="en-US" dirty="0" smtClean="0"/>
              <a:t>对学校的影响：秋冬春为东北季风，夏季为西南季风，所以永康焚化厂当季节为秋冬春的时候，学校的位置会因季风受空气污染，但另一个城西焚化厂吹东风跟西南季风影响不大。</a:t>
            </a:r>
            <a:endParaRPr lang="en-US" altLang="zh-CN" dirty="0" smtClean="0"/>
          </a:p>
          <a:p>
            <a:r>
              <a:rPr lang="zh-CN" altLang="en-US" dirty="0" smtClean="0"/>
              <a:t>对空气品质的影响：空气中二氧化硫及二氧化氮的浓度皆符合空气品质标准，而悬浮微粒</a:t>
            </a:r>
            <a:r>
              <a:rPr lang="en-US" altLang="zh-CN" dirty="0" smtClean="0"/>
              <a:t>PM10</a:t>
            </a:r>
            <a:r>
              <a:rPr lang="zh-CN" altLang="en-US" dirty="0" smtClean="0"/>
              <a:t>的部分，在台电近</a:t>
            </a:r>
            <a:r>
              <a:rPr lang="en-US" altLang="zh-CN" dirty="0" smtClean="0"/>
              <a:t>10</a:t>
            </a:r>
            <a:r>
              <a:rPr lang="zh-CN" altLang="en-US" dirty="0" smtClean="0"/>
              <a:t>年的调查结果，皆超过标准值，但可能在南部地区背景空气品质之悬浮微粒不良，不一定受兴达发电厂所影响，造成检测结果的超标。</a:t>
            </a:r>
            <a:endParaRPr lang="en-US" altLang="zh-CN" dirty="0" smtClean="0"/>
          </a:p>
          <a:p>
            <a:r>
              <a:rPr lang="zh-CN" altLang="en-US" dirty="0" smtClean="0"/>
              <a:t>因为季风因素的影响大陆的污染会对台南有一定的影响</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台南现状</a:t>
            </a:r>
            <a:endParaRPr lang="zh-CN" altLang="en-US" dirty="0"/>
          </a:p>
        </p:txBody>
      </p:sp>
      <p:pic>
        <p:nvPicPr>
          <p:cNvPr id="4" name="内容占位符 3" descr="台灣台南空氣污染：實時PM2.5空氣質量指數（AQI）.gif"/>
          <p:cNvPicPr>
            <a:picLocks noGrp="1" noChangeAspect="1"/>
          </p:cNvPicPr>
          <p:nvPr>
            <p:ph idx="1"/>
          </p:nvPr>
        </p:nvPicPr>
        <p:blipFill>
          <a:blip r:embed="rId3" cstate="print"/>
          <a:stretch>
            <a:fillRect/>
          </a:stretch>
        </p:blipFill>
        <p:spPr>
          <a:xfrm>
            <a:off x="1835696" y="980728"/>
            <a:ext cx="4752528" cy="4153553"/>
          </a:xfrm>
        </p:spPr>
      </p:pic>
      <p:sp>
        <p:nvSpPr>
          <p:cNvPr id="7" name="TextBox 6"/>
          <p:cNvSpPr txBox="1"/>
          <p:nvPr/>
        </p:nvSpPr>
        <p:spPr>
          <a:xfrm>
            <a:off x="2267744" y="5589240"/>
            <a:ext cx="4134465" cy="3724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根据公布的气象资料来看台南正处于污染的情况中</a:t>
            </a:r>
          </a:p>
        </p:txBody>
      </p:sp>
    </p:spTree>
    <p:extLst>
      <p:ext uri="{BB962C8B-B14F-4D97-AF65-F5344CB8AC3E}">
        <p14:creationId xmlns="" xmlns:p14="http://schemas.microsoft.com/office/powerpoint/2010/main" val="37376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descr="台南市 - 台南的空氣污染 - 居家討論區 - Mobile01.gif"/>
          <p:cNvPicPr>
            <a:picLocks noGrp="1" noChangeAspect="1"/>
          </p:cNvPicPr>
          <p:nvPr>
            <p:ph idx="1"/>
          </p:nvPr>
        </p:nvPicPr>
        <p:blipFill>
          <a:blip r:embed="rId2" cstate="print"/>
          <a:stretch>
            <a:fillRect/>
          </a:stretch>
        </p:blipFill>
        <p:spPr>
          <a:xfrm>
            <a:off x="1547664" y="980728"/>
            <a:ext cx="6479371" cy="4464496"/>
          </a:xfrm>
        </p:spPr>
      </p:pic>
      <p:sp>
        <p:nvSpPr>
          <p:cNvPr id="5" name="TextBox 4"/>
          <p:cNvSpPr txBox="1"/>
          <p:nvPr/>
        </p:nvSpPr>
        <p:spPr>
          <a:xfrm>
            <a:off x="2339752" y="5877272"/>
            <a:ext cx="5032147" cy="3724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民众对污染也有所不满，说明污染已经开始影响到人们的生活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污染源从哪里来</a:t>
            </a:r>
            <a:endParaRPr lang="zh-CN" altLang="en-US" dirty="0"/>
          </a:p>
        </p:txBody>
      </p:sp>
      <p:sp>
        <p:nvSpPr>
          <p:cNvPr id="3" name="内容占位符 2"/>
          <p:cNvSpPr>
            <a:spLocks noGrp="1"/>
          </p:cNvSpPr>
          <p:nvPr>
            <p:ph idx="1"/>
          </p:nvPr>
        </p:nvSpPr>
        <p:spPr/>
        <p:txBody>
          <a:bodyPr/>
          <a:lstStyle/>
          <a:p>
            <a:endParaRPr lang="en-US" altLang="zh-CN" dirty="0" smtClean="0"/>
          </a:p>
          <a:p>
            <a:endParaRPr lang="zh-CN" altLang="en-US" dirty="0"/>
          </a:p>
        </p:txBody>
      </p:sp>
      <p:pic>
        <p:nvPicPr>
          <p:cNvPr id="4" name="图片 3" descr="台灣台南空氣污染：實時PM2.5空氣質量指數（AQI） (1).gif"/>
          <p:cNvPicPr>
            <a:picLocks noChangeAspect="1"/>
          </p:cNvPicPr>
          <p:nvPr/>
        </p:nvPicPr>
        <p:blipFill>
          <a:blip r:embed="rId2" cstate="print"/>
          <a:stretch>
            <a:fillRect/>
          </a:stretch>
        </p:blipFill>
        <p:spPr>
          <a:xfrm>
            <a:off x="2051720" y="1124743"/>
            <a:ext cx="4320480" cy="4090667"/>
          </a:xfrm>
          <a:prstGeom prst="rect">
            <a:avLst/>
          </a:prstGeom>
        </p:spPr>
      </p:pic>
      <p:sp>
        <p:nvSpPr>
          <p:cNvPr id="5" name="TextBox 4"/>
          <p:cNvSpPr txBox="1"/>
          <p:nvPr/>
        </p:nvSpPr>
        <p:spPr>
          <a:xfrm>
            <a:off x="2555776" y="5589240"/>
            <a:ext cx="4314001" cy="652486"/>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pitchFamily="34" charset="-122"/>
              </a:rPr>
              <a:t>这是台湾空气质量的分布图，很显然可以从图中看出</a:t>
            </a:r>
            <a:endParaRPr lang="en-US" altLang="zh-CN" sz="1400" dirty="0" smtClean="0">
              <a:latin typeface="Arial" panose="020B0604020202020204" pitchFamily="34" charset="0"/>
              <a:ea typeface="微软雅黑" panose="020B0503020204020204" pitchFamily="34" charset="-122"/>
            </a:endParaRPr>
          </a:p>
          <a:p>
            <a:pPr>
              <a:lnSpc>
                <a:spcPct val="130000"/>
              </a:lnSpc>
            </a:pPr>
            <a:r>
              <a:rPr lang="zh-CN" altLang="en-US" sz="1400" dirty="0" smtClean="0">
                <a:latin typeface="Arial" panose="020B0604020202020204" pitchFamily="34" charset="0"/>
                <a:ea typeface="微软雅黑" panose="020B0503020204020204" pitchFamily="34" charset="-122"/>
              </a:rPr>
              <a:t>台南的空气污染是不可忽视的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台南属于扁平型的城市没有什么高楼大厦，所以土地资源相对紧张，所以在狭小的空间里噪音的污染也就显得很突出</a:t>
            </a:r>
            <a:endParaRPr lang="en-US" altLang="zh-CN" dirty="0" smtClean="0"/>
          </a:p>
          <a:p>
            <a:endParaRPr lang="zh-CN" altLang="en-US" dirty="0"/>
          </a:p>
        </p:txBody>
      </p:sp>
      <p:pic>
        <p:nvPicPr>
          <p:cNvPr id="4" name="图片 3" descr="台南图片 - Google 搜索.gif"/>
          <p:cNvPicPr>
            <a:picLocks noChangeAspect="1"/>
          </p:cNvPicPr>
          <p:nvPr/>
        </p:nvPicPr>
        <p:blipFill>
          <a:blip r:embed="rId2" cstate="print"/>
          <a:stretch>
            <a:fillRect/>
          </a:stretch>
        </p:blipFill>
        <p:spPr>
          <a:xfrm>
            <a:off x="1907704" y="2924944"/>
            <a:ext cx="4914900" cy="3307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空气污染</a:t>
            </a:r>
            <a:endParaRPr lang="zh-CN" altLang="en-US" dirty="0"/>
          </a:p>
        </p:txBody>
      </p:sp>
      <p:sp>
        <p:nvSpPr>
          <p:cNvPr id="3" name="内容占位符 2"/>
          <p:cNvSpPr>
            <a:spLocks noGrp="1"/>
          </p:cNvSpPr>
          <p:nvPr>
            <p:ph idx="1"/>
          </p:nvPr>
        </p:nvSpPr>
        <p:spPr/>
        <p:txBody>
          <a:bodyPr/>
          <a:lstStyle/>
          <a:p>
            <a:r>
              <a:rPr lang="zh-CN" altLang="en-US" b="0" dirty="0" smtClean="0"/>
              <a:t>台南市議員邱莉莉說，迄今年七月底止，台南市的機車總數有１２８萬輛，平均每位台南市民擁有０．６８輛機車，是六都第二名，台南市的機車總數量甚至比人口較多的新北市、桃園市還要多，根據「１０３年民眾日常使用運具狀況調查」，台南市民機車使用比例達６０％，遠高於汽車的２５％、公車的５％和自行車的５％，但台南市除了由台南市環保局擬定１１月開始將進行二行程老舊機車排氣不合格攔檢立罰的政策外，沒有其他「正視」機車使用的政策，對於龐大的機車數量，似乎只能用開罰代替管理。</a:t>
            </a:r>
            <a:endParaRPr lang="en-US" altLang="zh-CN" b="0" dirty="0" smtClean="0"/>
          </a:p>
          <a:p>
            <a:r>
              <a:rPr lang="zh-CN" altLang="en-US" b="0" dirty="0" smtClean="0"/>
              <a:t>台南机车的增加和法制管理的不完善，导致机车尾气的排放成为台南污染源的很大一部分</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IMG_20160103_154535.jpg"/>
          <p:cNvPicPr>
            <a:picLocks noGrp="1" noChangeAspect="1"/>
          </p:cNvPicPr>
          <p:nvPr>
            <p:ph idx="1"/>
          </p:nvPr>
        </p:nvPicPr>
        <p:blipFill>
          <a:blip r:embed="rId2" cstate="print"/>
          <a:stretch>
            <a:fillRect/>
          </a:stretch>
        </p:blipFill>
        <p:spPr>
          <a:xfrm>
            <a:off x="1835696" y="2564904"/>
            <a:ext cx="5544616" cy="4158462"/>
          </a:xfrm>
        </p:spPr>
      </p:pic>
      <p:sp>
        <p:nvSpPr>
          <p:cNvPr id="5" name="TextBox 4"/>
          <p:cNvSpPr txBox="1"/>
          <p:nvPr/>
        </p:nvSpPr>
        <p:spPr>
          <a:xfrm>
            <a:off x="755576" y="908720"/>
            <a:ext cx="8032968" cy="1754326"/>
          </a:xfrm>
          <a:prstGeom prst="rect">
            <a:avLst/>
          </a:prstGeom>
          <a:noFill/>
        </p:spPr>
        <p:txBody>
          <a:bodyPr wrap="none" rtlCol="0">
            <a:spAutoFit/>
          </a:bodyPr>
          <a:lstStyle/>
          <a:p>
            <a:r>
              <a:rPr lang="zh-CN" altLang="en-US" sz="3600" dirty="0" smtClean="0"/>
              <a:t>台南机车的增加和法制管理的不完善，</a:t>
            </a:r>
            <a:endParaRPr lang="en-US" altLang="zh-CN" sz="3600" dirty="0" smtClean="0"/>
          </a:p>
          <a:p>
            <a:r>
              <a:rPr lang="zh-CN" altLang="en-US" sz="3600" dirty="0" smtClean="0"/>
              <a:t>导致机车尾气的排放成为台南污染源</a:t>
            </a:r>
            <a:endParaRPr lang="en-US" altLang="zh-CN" sz="3600" dirty="0" smtClean="0"/>
          </a:p>
          <a:p>
            <a:r>
              <a:rPr lang="zh-CN" altLang="en-US" sz="3600" dirty="0" smtClean="0"/>
              <a:t>的很大一部分</a:t>
            </a:r>
            <a:endParaRPr lang="zh-CN" alt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校内施工工地建设</a:t>
            </a:r>
            <a:endParaRPr lang="zh-CN" altLang="en-US" dirty="0"/>
          </a:p>
        </p:txBody>
      </p:sp>
      <p:sp>
        <p:nvSpPr>
          <p:cNvPr id="3" name="内容占位符 2"/>
          <p:cNvSpPr>
            <a:spLocks noGrp="1"/>
          </p:cNvSpPr>
          <p:nvPr>
            <p:ph idx="1"/>
          </p:nvPr>
        </p:nvSpPr>
        <p:spPr/>
        <p:txBody>
          <a:bodyPr/>
          <a:lstStyle/>
          <a:p>
            <a:r>
              <a:rPr lang="zh-CN" altLang="en-US" dirty="0" smtClean="0"/>
              <a:t>施工期间每天都会有大型卡车进出校园，行经路段粉尘明显严重</a:t>
            </a:r>
            <a:endParaRPr lang="en-US" altLang="zh-CN" dirty="0" smtClean="0"/>
          </a:p>
          <a:p>
            <a:r>
              <a:rPr lang="zh-CN" altLang="en-US" dirty="0" smtClean="0"/>
              <a:t>在进行敲打地基的工程时，所发出的噪音严重影响学生上课的环境</a:t>
            </a:r>
            <a:endParaRPr lang="en-US" altLang="zh-CN" dirty="0" smtClean="0"/>
          </a:p>
          <a:p>
            <a:r>
              <a:rPr lang="zh-CN" altLang="en-US" dirty="0" smtClean="0"/>
              <a:t>施工期间不时会发现直接暴露在外的沙石及扬灰，只要刮起大风细小的沙粒就会开始遍布校园</a:t>
            </a:r>
            <a:endParaRPr lang="zh-CN" altLang="en-US" dirty="0"/>
          </a:p>
        </p:txBody>
      </p:sp>
      <p:pic>
        <p:nvPicPr>
          <p:cNvPr id="4" name="图片 3" descr="IMG_20160103_154402.jpg"/>
          <p:cNvPicPr>
            <a:picLocks noChangeAspect="1"/>
          </p:cNvPicPr>
          <p:nvPr/>
        </p:nvPicPr>
        <p:blipFill>
          <a:blip r:embed="rId2" cstate="print"/>
          <a:stretch>
            <a:fillRect/>
          </a:stretch>
        </p:blipFill>
        <p:spPr>
          <a:xfrm>
            <a:off x="4211960" y="3933056"/>
            <a:ext cx="3899925" cy="29249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庙宇活动</a:t>
            </a:r>
            <a:endParaRPr lang="zh-CN" altLang="en-US" dirty="0"/>
          </a:p>
        </p:txBody>
      </p:sp>
      <p:sp>
        <p:nvSpPr>
          <p:cNvPr id="3" name="内容占位符 2"/>
          <p:cNvSpPr>
            <a:spLocks noGrp="1"/>
          </p:cNvSpPr>
          <p:nvPr>
            <p:ph idx="1"/>
          </p:nvPr>
        </p:nvSpPr>
        <p:spPr/>
        <p:txBody>
          <a:bodyPr/>
          <a:lstStyle/>
          <a:p>
            <a:r>
              <a:rPr lang="zh-CN" altLang="en-US" dirty="0" smtClean="0"/>
              <a:t>焚烧金纸造成空气污染</a:t>
            </a:r>
            <a:endParaRPr lang="zh-CN" altLang="en-US" dirty="0"/>
          </a:p>
        </p:txBody>
      </p:sp>
      <p:pic>
        <p:nvPicPr>
          <p:cNvPr id="4" name="图片 3" descr="IMG_20160103_154452.jpg"/>
          <p:cNvPicPr>
            <a:picLocks noChangeAspect="1"/>
          </p:cNvPicPr>
          <p:nvPr/>
        </p:nvPicPr>
        <p:blipFill>
          <a:blip r:embed="rId2" cstate="print"/>
          <a:stretch>
            <a:fillRect/>
          </a:stretch>
        </p:blipFill>
        <p:spPr>
          <a:xfrm>
            <a:off x="755576" y="1700808"/>
            <a:ext cx="6012160" cy="4509120"/>
          </a:xfrm>
          <a:prstGeom prst="rect">
            <a:avLst/>
          </a:prstGeom>
        </p:spPr>
      </p:pic>
    </p:spTree>
  </p:cSld>
  <p:clrMapOvr>
    <a:masterClrMapping/>
  </p:clrMapOvr>
</p:sld>
</file>

<file path=ppt/theme/theme1.xml><?xml version="1.0" encoding="utf-8"?>
<a:theme xmlns:a="http://schemas.openxmlformats.org/drawingml/2006/main" name="A000120140530A99PPBG">
  <a:themeElements>
    <a:clrScheme name="自定义 628">
      <a:dk1>
        <a:srgbClr val="47494B"/>
      </a:dk1>
      <a:lt1>
        <a:srgbClr val="FFFFFF"/>
      </a:lt1>
      <a:dk2>
        <a:srgbClr val="454749"/>
      </a:dk2>
      <a:lt2>
        <a:srgbClr val="FFFFFF"/>
      </a:lt2>
      <a:accent1>
        <a:srgbClr val="5481C8"/>
      </a:accent1>
      <a:accent2>
        <a:srgbClr val="2D9C9F"/>
      </a:accent2>
      <a:accent3>
        <a:srgbClr val="44AA7C"/>
      </a:accent3>
      <a:accent4>
        <a:srgbClr val="80C535"/>
      </a:accent4>
      <a:accent5>
        <a:srgbClr val="C00000"/>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A000120150716A10PPBG</Template>
  <TotalTime>977</TotalTime>
  <Words>1068</Words>
  <Application>Microsoft Office PowerPoint</Application>
  <PresentationFormat>全屏显示(4:3)</PresentationFormat>
  <Paragraphs>38</Paragraphs>
  <Slides>14</Slides>
  <Notes>2</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A000120140530A99PPBG</vt:lpstr>
      <vt:lpstr>台南污染源</vt:lpstr>
      <vt:lpstr>台南现状</vt:lpstr>
      <vt:lpstr>幻灯片 3</vt:lpstr>
      <vt:lpstr>污染源从哪里来</vt:lpstr>
      <vt:lpstr>幻灯片 5</vt:lpstr>
      <vt:lpstr>空气污染</vt:lpstr>
      <vt:lpstr>幻灯片 7</vt:lpstr>
      <vt:lpstr>校内施工工地建设</vt:lpstr>
      <vt:lpstr>庙宇活动</vt:lpstr>
      <vt:lpstr>校园周围餐饮业</vt:lpstr>
      <vt:lpstr>交通</vt:lpstr>
      <vt:lpstr>工厂</vt:lpstr>
      <vt:lpstr>远处污染</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101</cp:revision>
  <dcterms:created xsi:type="dcterms:W3CDTF">2016-01-02T14:46:33Z</dcterms:created>
  <dcterms:modified xsi:type="dcterms:W3CDTF">2016-01-03T09:55:09Z</dcterms:modified>
</cp:coreProperties>
</file>