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wmv" ContentType="video/x-ms-wmv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6" r:id="rId1"/>
  </p:sldMasterIdLst>
  <p:sldIdLst>
    <p:sldId id="256" r:id="rId2"/>
    <p:sldId id="257" r:id="rId3"/>
    <p:sldId id="271" r:id="rId4"/>
    <p:sldId id="258" r:id="rId5"/>
    <p:sldId id="259" r:id="rId6"/>
    <p:sldId id="262" r:id="rId7"/>
    <p:sldId id="261" r:id="rId8"/>
    <p:sldId id="260" r:id="rId9"/>
    <p:sldId id="270" r:id="rId10"/>
    <p:sldId id="272" r:id="rId11"/>
    <p:sldId id="263" r:id="rId12"/>
    <p:sldId id="264" r:id="rId13"/>
    <p:sldId id="265" r:id="rId14"/>
    <p:sldId id="266" r:id="rId15"/>
    <p:sldId id="267" r:id="rId16"/>
    <p:sldId id="268" r:id="rId17"/>
    <p:sldId id="274" r:id="rId18"/>
    <p:sldId id="269" r:id="rId19"/>
    <p:sldId id="273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727" autoAdjust="0"/>
  </p:normalViewPr>
  <p:slideViewPr>
    <p:cSldViewPr>
      <p:cViewPr varScale="1">
        <p:scale>
          <a:sx n="68" d="100"/>
          <a:sy n="68" d="100"/>
        </p:scale>
        <p:origin x="-12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2013/12/9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  <p:sldLayoutId id="2147484238" r:id="rId2"/>
    <p:sldLayoutId id="2147484239" r:id="rId3"/>
    <p:sldLayoutId id="2147484240" r:id="rId4"/>
    <p:sldLayoutId id="2147484241" r:id="rId5"/>
    <p:sldLayoutId id="2147484242" r:id="rId6"/>
    <p:sldLayoutId id="2147484243" r:id="rId7"/>
    <p:sldLayoutId id="2147484244" r:id="rId8"/>
    <p:sldLayoutId id="2147484245" r:id="rId9"/>
    <p:sldLayoutId id="2147484246" r:id="rId10"/>
    <p:sldLayoutId id="2147484247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file:///C:\Users\user\Desktop\&#35037;&#30606;&#35408;7&#21315;&#33836;&#20445;&#37329;%20&#35594;&#35328;&#34987;&#25139;&#30772;!.wmv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Yushung\Downloads\1213\1213\&#35037;&#30606;&#35408;7&#21315;&#33836;&#20445;&#37329;%20&#35594;&#35328;&#34987;&#25139;&#30772;!.wmv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R5TyMXLGHY" TargetMode="External"/><Relationship Id="rId2" Type="http://schemas.openxmlformats.org/officeDocument/2006/relationships/hyperlink" Target="http://image.wenweipo.com/2012/09/24/ot0924a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_7vfouRr8eo" TargetMode="External"/><Relationship Id="rId5" Type="http://schemas.openxmlformats.org/officeDocument/2006/relationships/hyperlink" Target="https://www.youtube.com/watch?v=Ica9I7K_QHs" TargetMode="External"/><Relationship Id="rId4" Type="http://schemas.openxmlformats.org/officeDocument/2006/relationships/hyperlink" Target="https://www.youtube.com/watch?v=oqLTHI8DgDo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file:///D:\&#20013;&#25991;&#38321;&#35712;&#33287;&#34920;&#36948;\1213\&#12304;&#26705;&#24503;&#29246;&#26059;&#39080;_&#38515;&#28858;&#24311;&#12305;&#21704;&#20315;&#25945;&#25480;&#26705;&#24503;&#29246;&#21488;&#22823;&#28436;&#35611;%20&#23186;&#39636;&#22751;&#26039;&#20837;&#25945;&#26448;.wmv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Yushung\Downloads\1213\1213\&#12304;&#26705;&#24503;&#29246;&#26059;&#39080;_&#38515;&#28858;&#24311;&#12305;&#21704;&#20315;&#25945;&#25480;&#26705;&#24503;&#29246;&#21488;&#22823;&#28436;&#35611;%20&#23186;&#39636;&#22751;&#26039;&#20837;&#25945;&#26448;.wmv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.wmv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1934417" y="1340768"/>
            <a:ext cx="1413447" cy="4913950"/>
          </a:xfrm>
        </p:spPr>
        <p:txBody>
          <a:bodyPr>
            <a:normAutofit/>
          </a:bodyPr>
          <a:lstStyle/>
          <a:p>
            <a:endParaRPr lang="en-US" altLang="zh-TW" sz="1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成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員：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洪靖雯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李鈺雯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游惠文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許椀婷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林季萱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葉子鈴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莫卉旎</a:t>
            </a:r>
            <a:endParaRPr lang="en-US" altLang="zh-TW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王郁雯</a:t>
            </a:r>
            <a:endParaRPr lang="zh-TW" alt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771840" y="0"/>
            <a:ext cx="5120640" cy="3140968"/>
          </a:xfrm>
        </p:spPr>
        <p:txBody>
          <a:bodyPr/>
          <a:lstStyle/>
          <a:p>
            <a:r>
              <a:rPr lang="zh-TW" altLang="en-US" dirty="0" smtClean="0"/>
              <a:t>讀書會成果分享會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2800" dirty="0" smtClean="0"/>
              <a:t>資管一甲　烏龍派出所</a:t>
            </a:r>
            <a:endParaRPr lang="zh-TW" altLang="en-US" sz="2800" dirty="0"/>
          </a:p>
        </p:txBody>
      </p:sp>
      <p:sp>
        <p:nvSpPr>
          <p:cNvPr id="6" name="副標題 1"/>
          <p:cNvSpPr txBox="1">
            <a:spLocks/>
          </p:cNvSpPr>
          <p:nvPr/>
        </p:nvSpPr>
        <p:spPr>
          <a:xfrm>
            <a:off x="88921" y="6254718"/>
            <a:ext cx="3258943" cy="630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 sz="2400" b="0" i="0" kern="1200" cap="none" spc="12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Tahoma" pitchFamily="34" charset="0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Tahoma" pitchFamily="34" charset="0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Tahoma" pitchFamily="34" charset="0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Tahoma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指導老師：方中士</a:t>
            </a:r>
            <a:endParaRPr lang="en-US" altLang="zh-TW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3461417"/>
            <a:ext cx="5466442" cy="308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70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40159"/>
          </a:xfrm>
        </p:spPr>
        <p:txBody>
          <a:bodyPr>
            <a:normAutofit fontScale="90000"/>
          </a:bodyPr>
          <a:lstStyle/>
          <a:p>
            <a:r>
              <a:rPr lang="zh-TW" altLang="en-US" sz="2400" b="1" dirty="0" smtClean="0">
                <a:solidFill>
                  <a:schemeClr val="tx1"/>
                </a:solidFill>
                <a:latin typeface="+mn-ea"/>
                <a:ea typeface="+mn-ea"/>
              </a:rPr>
              <a:t>壽險不僅為謀殺製造了誘因，也錯誤地替人命定出了市場價格。有幾百年的時間，人壽保險在歐洲大多數的國家都遭到禁止。</a:t>
            </a:r>
            <a:r>
              <a:rPr lang="en-US" altLang="zh-TW" sz="1600" b="1" dirty="0" smtClean="0">
                <a:solidFill>
                  <a:schemeClr val="tx1"/>
                </a:solidFill>
                <a:latin typeface="+mn-ea"/>
                <a:ea typeface="+mn-ea"/>
              </a:rPr>
              <a:t>(P.180)</a:t>
            </a:r>
            <a:endParaRPr lang="zh-TW" altLang="en-US" sz="1600" b="1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6" name="裝瞎詐7千萬保金 謊言被戳破!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5736" y="1484784"/>
            <a:ext cx="4752528" cy="3564110"/>
          </a:xfrm>
        </p:spPr>
      </p:pic>
      <p:sp>
        <p:nvSpPr>
          <p:cNvPr id="9" name="矩形圖說文字 8"/>
          <p:cNvSpPr/>
          <p:nvPr/>
        </p:nvSpPr>
        <p:spPr>
          <a:xfrm>
            <a:off x="7236296" y="3933056"/>
            <a:ext cx="1008112" cy="936104"/>
          </a:xfrm>
          <a:prstGeom prst="wedgeRectCallout">
            <a:avLst>
              <a:gd name="adj1" fmla="val -64092"/>
              <a:gd name="adj2" fmla="val -757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  <a:latin typeface="+mj-ea"/>
                <a:ea typeface="+mj-ea"/>
              </a:rPr>
              <a:t>點圖</a:t>
            </a:r>
            <a:r>
              <a:rPr lang="en-US" altLang="zh-TW" b="1" dirty="0" smtClean="0">
                <a:solidFill>
                  <a:schemeClr val="tx1"/>
                </a:solidFill>
                <a:latin typeface="+mj-ea"/>
                <a:ea typeface="+mj-ea"/>
              </a:rPr>
              <a:t>Play</a:t>
            </a:r>
            <a:endParaRPr lang="zh-TW" altLang="en-US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3528" y="5229200"/>
            <a:ext cx="8640960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dirty="0" smtClean="0"/>
              <a:t>有缺點但卻也有優點，它的優點在於：對家庭貧窮的人來說卻是可以讓他們生活暫時有個支撐，讓他們能夠有個保障。端看我們的心，是往好的還是壞的方面去做去想，結果是完全相反的。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12517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-230089"/>
            <a:ext cx="8591550" cy="1066801"/>
          </a:xfrm>
        </p:spPr>
        <p:txBody>
          <a:bodyPr/>
          <a:lstStyle/>
          <a:p>
            <a:r>
              <a:rPr lang="zh-TW" altLang="en-US" dirty="0" smtClean="0"/>
              <a:t>有錢能使鬼推磨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74320" y="836712"/>
            <a:ext cx="8595360" cy="5760640"/>
          </a:xfrm>
        </p:spPr>
        <p:txBody>
          <a:bodyPr>
            <a:normAutofit/>
          </a:bodyPr>
          <a:lstStyle/>
          <a:p>
            <a:r>
              <a:rPr lang="zh-TW" altLang="en-US" b="1" u="sng" dirty="0" smtClean="0">
                <a:solidFill>
                  <a:schemeClr val="tx1"/>
                </a:solidFill>
              </a:rPr>
              <a:t>許椀婷：</a:t>
            </a:r>
            <a:endParaRPr lang="en-US" altLang="zh-TW" b="1" u="sng" dirty="0" smtClean="0">
              <a:solidFill>
                <a:schemeClr val="tx1"/>
              </a:solidFill>
            </a:endParaRPr>
          </a:p>
          <a:p>
            <a:r>
              <a:rPr lang="en-US" altLang="zh-TW" dirty="0">
                <a:solidFill>
                  <a:schemeClr val="tx1"/>
                </a:solidFill>
              </a:rPr>
              <a:t>《</a:t>
            </a:r>
            <a:r>
              <a:rPr lang="zh-TW" altLang="zh-TW" dirty="0" smtClean="0">
                <a:solidFill>
                  <a:schemeClr val="tx1"/>
                </a:solidFill>
              </a:rPr>
              <a:t>錢</a:t>
            </a:r>
            <a:r>
              <a:rPr lang="zh-TW" altLang="zh-TW" dirty="0">
                <a:solidFill>
                  <a:schemeClr val="tx1"/>
                </a:solidFill>
              </a:rPr>
              <a:t>買不到的</a:t>
            </a:r>
            <a:r>
              <a:rPr lang="zh-TW" altLang="zh-TW" dirty="0" smtClean="0">
                <a:solidFill>
                  <a:schemeClr val="tx1"/>
                </a:solidFill>
              </a:rPr>
              <a:t>東西</a:t>
            </a:r>
            <a:r>
              <a:rPr lang="en-US" altLang="zh-TW" dirty="0" smtClean="0">
                <a:solidFill>
                  <a:schemeClr val="tx1"/>
                </a:solidFill>
              </a:rPr>
              <a:t>》</a:t>
            </a:r>
            <a:r>
              <a:rPr lang="zh-TW" altLang="zh-TW" dirty="0" smtClean="0">
                <a:solidFill>
                  <a:schemeClr val="tx1"/>
                </a:solidFill>
              </a:rPr>
              <a:t>這</a:t>
            </a:r>
            <a:r>
              <a:rPr lang="zh-TW" altLang="zh-TW" dirty="0">
                <a:solidFill>
                  <a:schemeClr val="tx1"/>
                </a:solidFill>
              </a:rPr>
              <a:t>本書裡面探討的是當金錢交易蔓延入各項領域後，各項領域是否會有負面影響出現</a:t>
            </a:r>
            <a:r>
              <a:rPr lang="zh-TW" altLang="zh-TW" dirty="0" smtClean="0">
                <a:solidFill>
                  <a:schemeClr val="tx1"/>
                </a:solidFill>
              </a:rPr>
              <a:t>。世界</a:t>
            </a:r>
            <a:r>
              <a:rPr lang="zh-TW" altLang="zh-TW" dirty="0">
                <a:solidFill>
                  <a:schemeClr val="tx1"/>
                </a:solidFill>
              </a:rPr>
              <a:t>上因為錢的影響，漸漸的出現許多不公平的待遇發生，</a:t>
            </a:r>
            <a:r>
              <a:rPr lang="zh-TW" altLang="zh-TW" b="1" dirty="0">
                <a:solidFill>
                  <a:srgbClr val="FF0000"/>
                </a:solidFill>
              </a:rPr>
              <a:t>錢能使鬼推磨－這句話映襯了這個現象</a:t>
            </a:r>
            <a:r>
              <a:rPr lang="zh-TW" altLang="zh-TW" b="1" dirty="0" smtClean="0">
                <a:solidFill>
                  <a:srgbClr val="FF0000"/>
                </a:solidFill>
              </a:rPr>
              <a:t>。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endParaRPr lang="zh-TW" altLang="zh-TW" b="1" dirty="0">
              <a:solidFill>
                <a:srgbClr val="FF0000"/>
              </a:solidFill>
            </a:endParaRPr>
          </a:p>
          <a:p>
            <a:r>
              <a:rPr lang="zh-TW" altLang="zh-TW" dirty="0">
                <a:solidFill>
                  <a:schemeClr val="tx1"/>
                </a:solidFill>
              </a:rPr>
              <a:t>許多事情也因為錢而扭曲了一切，像是書中提到的所有排隊事件，原本會覺得排隊買東西、看東西或者是等東西，全部都應該要有個優先順序，但是，世界上有錢人卻會用錢來解決這個麻煩的事情</a:t>
            </a:r>
            <a:r>
              <a:rPr lang="zh-TW" altLang="zh-TW" dirty="0" smtClean="0">
                <a:solidFill>
                  <a:schemeClr val="tx1"/>
                </a:solidFill>
              </a:rPr>
              <a:t>！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zh-TW" altLang="zh-TW" dirty="0">
              <a:solidFill>
                <a:schemeClr val="tx1"/>
              </a:solidFill>
            </a:endParaRPr>
          </a:p>
          <a:p>
            <a:r>
              <a:rPr lang="zh-TW" altLang="zh-TW" dirty="0">
                <a:solidFill>
                  <a:schemeClr val="tx1"/>
                </a:solidFill>
              </a:rPr>
              <a:t>我喜歡作者在書中說的：</a:t>
            </a:r>
            <a:r>
              <a:rPr lang="zh-TW" altLang="zh-TW" b="1" dirty="0">
                <a:solidFill>
                  <a:srgbClr val="FF0000"/>
                </a:solidFill>
              </a:rPr>
              <a:t>「在這個貧富益發不均的時代，把所有的東西都市場化，意味著富裕之人與收入不豐之人漸漸過著隔離開來的生活。」</a:t>
            </a:r>
            <a:r>
              <a:rPr lang="zh-TW" altLang="zh-TW" dirty="0">
                <a:solidFill>
                  <a:schemeClr val="tx1"/>
                </a:solidFill>
              </a:rPr>
              <a:t>，這很明顯的表現出了現在社會的Ｍ型化，因此，現今的我們應該更要好好的來思考要如何讓隔閡化解，讓大家都恢復到公平的世界</a:t>
            </a:r>
            <a:r>
              <a:rPr lang="zh-TW" altLang="zh-TW" dirty="0" smtClean="0">
                <a:solidFill>
                  <a:schemeClr val="tx1"/>
                </a:solidFill>
              </a:rPr>
              <a:t>！</a:t>
            </a:r>
            <a:endParaRPr lang="zh-TW" altLang="zh-TW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2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0241" y="57943"/>
            <a:ext cx="8328223" cy="1066801"/>
          </a:xfrm>
        </p:spPr>
        <p:txBody>
          <a:bodyPr/>
          <a:lstStyle/>
          <a:p>
            <a:r>
              <a:rPr lang="zh-TW" altLang="en-US" dirty="0" smtClean="0"/>
              <a:t>並不是什麼東西都可以用金錢買到的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b="1" u="sng" dirty="0" smtClean="0">
                <a:solidFill>
                  <a:schemeClr val="tx1"/>
                </a:solidFill>
              </a:rPr>
              <a:t>林季萱</a:t>
            </a:r>
            <a:r>
              <a:rPr lang="zh-TW" altLang="en-US" b="1" u="sng" dirty="0">
                <a:solidFill>
                  <a:schemeClr val="tx1"/>
                </a:solidFill>
              </a:rPr>
              <a:t>：</a:t>
            </a:r>
            <a:endParaRPr lang="en-US" altLang="zh-TW" b="1" u="sng" dirty="0" smtClean="0">
              <a:solidFill>
                <a:schemeClr val="tx1"/>
              </a:solidFill>
            </a:endParaRPr>
          </a:p>
          <a:p>
            <a:r>
              <a:rPr lang="zh-TW" altLang="zh-TW" dirty="0" smtClean="0">
                <a:solidFill>
                  <a:schemeClr val="tx1"/>
                </a:solidFill>
              </a:rPr>
              <a:t>現在</a:t>
            </a:r>
            <a:r>
              <a:rPr lang="zh-TW" altLang="zh-TW" dirty="0">
                <a:solidFill>
                  <a:schemeClr val="tx1"/>
                </a:solidFill>
              </a:rPr>
              <a:t>有太多的人都仗著自己有錢，就什麼都可以做的心態，而這種心態對整個社會來說是很不公平的，這本書也舉了很多的例子，有人因為有錢就用錢來讓自己優先得到福利，而這樣又對那些乖乖排隊的人民來說他們算什麼，整個市場就因為這樣而有了變相的買賣</a:t>
            </a:r>
            <a:r>
              <a:rPr lang="zh-TW" altLang="zh-TW" dirty="0" smtClean="0">
                <a:solidFill>
                  <a:schemeClr val="tx1"/>
                </a:solidFill>
              </a:rPr>
              <a:t>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zh-TW" altLang="zh-TW" dirty="0">
              <a:solidFill>
                <a:schemeClr val="tx1"/>
              </a:solidFill>
            </a:endParaRPr>
          </a:p>
          <a:p>
            <a:r>
              <a:rPr lang="zh-TW" altLang="zh-TW" dirty="0">
                <a:solidFill>
                  <a:schemeClr val="tx1"/>
                </a:solidFill>
              </a:rPr>
              <a:t>而我們是否又可以用金錢來抵制些什麼呢？也許可以，就像書裡面寫的，汙染過度應該罰款</a:t>
            </a:r>
            <a:r>
              <a:rPr lang="en-US" altLang="zh-TW" dirty="0">
                <a:solidFill>
                  <a:schemeClr val="tx1"/>
                </a:solidFill>
              </a:rPr>
              <a:t>…</a:t>
            </a:r>
            <a:r>
              <a:rPr lang="zh-TW" altLang="zh-TW" dirty="0">
                <a:solidFill>
                  <a:schemeClr val="tx1"/>
                </a:solidFill>
              </a:rPr>
              <a:t>等，此作為應該也可以讓地球變得更健康一點</a:t>
            </a:r>
            <a:r>
              <a:rPr lang="zh-TW" altLang="zh-TW" dirty="0" smtClean="0">
                <a:solidFill>
                  <a:schemeClr val="tx1"/>
                </a:solidFill>
              </a:rPr>
              <a:t>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zh-TW" altLang="zh-TW" dirty="0">
              <a:solidFill>
                <a:schemeClr val="tx1"/>
              </a:solidFill>
            </a:endParaRPr>
          </a:p>
          <a:p>
            <a:r>
              <a:rPr lang="zh-TW" altLang="zh-TW" b="1" dirty="0">
                <a:solidFill>
                  <a:srgbClr val="FF0000"/>
                </a:solidFill>
              </a:rPr>
              <a:t>在現在這社會上並不是什麼東西都可以用金錢來買得到的</a:t>
            </a:r>
            <a:r>
              <a:rPr lang="zh-TW" altLang="zh-TW" dirty="0">
                <a:solidFill>
                  <a:schemeClr val="tx1"/>
                </a:solidFill>
              </a:rPr>
              <a:t>，不然就失去金錢的意義了。</a:t>
            </a: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626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4946" y="228601"/>
            <a:ext cx="8591550" cy="896144"/>
          </a:xfrm>
        </p:spPr>
        <p:txBody>
          <a:bodyPr/>
          <a:lstStyle/>
          <a:p>
            <a:r>
              <a:rPr lang="zh-TW" altLang="en-US" dirty="0" smtClean="0"/>
              <a:t>事物的價值也隨之變質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b="1" u="sng" dirty="0" smtClean="0">
                <a:solidFill>
                  <a:schemeClr val="tx1"/>
                </a:solidFill>
              </a:rPr>
              <a:t>葉子鈴：</a:t>
            </a:r>
            <a:endParaRPr lang="en-US" altLang="zh-TW" b="1" u="sng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在過去，我以為買賣雙方依循市場的規則用貨幣銷售和買賣沒什麼不對，但現在看完「錢買不到的東西」這本書後，發現關係大的很</a:t>
            </a:r>
            <a:r>
              <a:rPr lang="zh-TW" altLang="en-US" dirty="0" smtClean="0">
                <a:solidFill>
                  <a:schemeClr val="tx1"/>
                </a:solidFill>
              </a:rPr>
              <a:t>！</a:t>
            </a:r>
            <a:endParaRPr lang="en-US" altLang="zh-TW" dirty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當</a:t>
            </a:r>
            <a:r>
              <a:rPr lang="zh-TW" altLang="en-US" dirty="0">
                <a:solidFill>
                  <a:schemeClr val="tx1"/>
                </a:solidFill>
              </a:rPr>
              <a:t>所有該被珍惜的事物都能被商品化，有錢就什麼都能買的金錢異化產生，事物的價值也跟隨著變質了。公平正義和道德價值是不應該用錢去衡量和介入，當它們待價而沽以營利為目的，便發現之中產生了不平等和腐化。 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</a:rPr>
              <a:t>「</a:t>
            </a:r>
            <a:r>
              <a:rPr lang="zh-TW" altLang="en-US" b="1" dirty="0">
                <a:solidFill>
                  <a:srgbClr val="FF0000"/>
                </a:solidFill>
              </a:rPr>
              <a:t>賄賂人追求健康」</a:t>
            </a:r>
            <a:r>
              <a:rPr lang="zh-TW" altLang="en-US" dirty="0">
                <a:solidFill>
                  <a:schemeClr val="tx1"/>
                </a:solidFill>
              </a:rPr>
              <a:t>是這本書中我印象最深刻的地方。我深知減重的難度，就書上而言的先不論獎金措施是否奏效，付錢讓人保持健康是種賄賂行為，當獎勵的誘因消失，我們是否還能有維持良好健康的態度？ 從這本書中我們都該試著重新思考市場的角色定位，在這逐利無底線的世界，會發現很多東西是錢也買不到的東西。</a:t>
            </a:r>
          </a:p>
        </p:txBody>
      </p:sp>
    </p:spTree>
    <p:extLst>
      <p:ext uri="{BB962C8B-B14F-4D97-AF65-F5344CB8AC3E}">
        <p14:creationId xmlns:p14="http://schemas.microsoft.com/office/powerpoint/2010/main" xmlns="" val="2173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591550" cy="1066801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錢不是萬能，但沒錢萬萬不能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b="1" u="sng" dirty="0" smtClean="0">
                <a:solidFill>
                  <a:schemeClr val="tx1"/>
                </a:solidFill>
              </a:rPr>
              <a:t>莫卉旎：</a:t>
            </a:r>
            <a:endParaRPr lang="en-US" altLang="zh-TW" b="1" u="sng" dirty="0" smtClean="0">
              <a:solidFill>
                <a:schemeClr val="tx1"/>
              </a:solidFill>
            </a:endParaRPr>
          </a:p>
          <a:p>
            <a:r>
              <a:rPr lang="zh-TW" altLang="zh-TW" dirty="0">
                <a:solidFill>
                  <a:schemeClr val="tx1"/>
                </a:solidFill>
              </a:rPr>
              <a:t>常聽人說「錢不是萬能，但沒錢萬萬不能。」在這個時代，幾乎每樣東西都可以拿來買賣，漸漸的人們在很多事情上都選擇用金錢解決，像是花錢請人排隊、監獄囚室升級、移民到美國的權利等，變成了只要有錢沒有什麼是做不到的</a:t>
            </a:r>
            <a:r>
              <a:rPr lang="zh-TW" altLang="zh-TW" dirty="0" smtClean="0">
                <a:solidFill>
                  <a:schemeClr val="tx1"/>
                </a:solidFill>
              </a:rPr>
              <a:t>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b="1" dirty="0">
              <a:solidFill>
                <a:schemeClr val="tx1"/>
              </a:solidFill>
            </a:endParaRPr>
          </a:p>
          <a:p>
            <a:r>
              <a:rPr lang="zh-TW" altLang="zh-TW" b="1" dirty="0" smtClean="0">
                <a:solidFill>
                  <a:srgbClr val="FF0000"/>
                </a:solidFill>
              </a:rPr>
              <a:t>金錢</a:t>
            </a:r>
            <a:r>
              <a:rPr lang="zh-TW" altLang="zh-TW" b="1" dirty="0">
                <a:solidFill>
                  <a:srgbClr val="FF0000"/>
                </a:solidFill>
              </a:rPr>
              <a:t>原本只是交換物品的媒介</a:t>
            </a:r>
            <a:r>
              <a:rPr lang="zh-TW" altLang="zh-TW" dirty="0">
                <a:solidFill>
                  <a:schemeClr val="tx1"/>
                </a:solidFill>
              </a:rPr>
              <a:t>，現在卻慢慢的變成了主體迂腐了，我覺得看這本書能</a:t>
            </a:r>
            <a:r>
              <a:rPr lang="zh-TW" altLang="zh-TW" b="1" dirty="0">
                <a:solidFill>
                  <a:srgbClr val="FF0000"/>
                </a:solidFill>
              </a:rPr>
              <a:t>讓我們重新思考什麼東西才是可以用金錢來買賣，要恢復「真正的平等」，而非現今的「不完全的平等」</a:t>
            </a:r>
            <a:r>
              <a:rPr lang="zh-TW" altLang="zh-TW" dirty="0">
                <a:solidFill>
                  <a:srgbClr val="FF0000"/>
                </a:solidFill>
              </a:rPr>
              <a:t>。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29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4946" y="404664"/>
            <a:ext cx="8591550" cy="850777"/>
          </a:xfrm>
        </p:spPr>
        <p:txBody>
          <a:bodyPr/>
          <a:lstStyle/>
          <a:p>
            <a:r>
              <a:rPr lang="zh-TW" altLang="en-US" dirty="0" smtClean="0"/>
              <a:t>我喜歡，有什麼不可以？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218784"/>
          </a:xfrm>
        </p:spPr>
        <p:txBody>
          <a:bodyPr/>
          <a:lstStyle/>
          <a:p>
            <a:r>
              <a:rPr lang="zh-TW" altLang="en-US" b="1" u="sng" dirty="0" smtClean="0"/>
              <a:t>洪靖雯：</a:t>
            </a:r>
            <a:endParaRPr lang="en-US" altLang="zh-TW" b="1" u="sng" dirty="0" smtClean="0"/>
          </a:p>
          <a:p>
            <a:r>
              <a:rPr lang="zh-TW" altLang="en-US" dirty="0"/>
              <a:t>在</a:t>
            </a:r>
            <a:r>
              <a:rPr lang="zh-TW" altLang="en-US" dirty="0" smtClean="0"/>
              <a:t>看完書之後，書中有一個令我印象深刻的例子：「在以色列某些托兒所有家長會太晚去接小孩，造成有老師必須等到小孩都離開才可下班，而托兒所為了解決這個問題將對家長收取罰款，但是這種情況卻不增反減，因為家長認為逾時付的費用是老師的加班費，對老師的愧疚反而消失了。」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/>
              <a:t>其實有些例子的出發點原本是好意，卻被誤解了</a:t>
            </a:r>
            <a:r>
              <a:rPr lang="zh-TW" altLang="en-US" dirty="0" smtClean="0"/>
              <a:t>。</a:t>
            </a:r>
            <a:r>
              <a:rPr lang="zh-TW" altLang="en-US" b="1" dirty="0" smtClean="0">
                <a:solidFill>
                  <a:srgbClr val="FF0000"/>
                </a:solidFill>
              </a:rPr>
              <a:t>因為那些用錢就可以買到東西的人覺得方便，卻沒有想到在道德上來說其實是不好的</a:t>
            </a:r>
            <a:r>
              <a:rPr lang="zh-TW" altLang="en-US" dirty="0" smtClean="0"/>
              <a:t>，而越有變本加厲的趨勢，若有人指責他們，可能他們的反應是：「我有付錢啊！」，這個可能成為他們的最佳理由。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xmlns="" val="286049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591550" cy="1066801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你覺得重要，你就能輕易操控錢和被錢操控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762176" cy="4937760"/>
          </a:xfrm>
        </p:spPr>
        <p:txBody>
          <a:bodyPr/>
          <a:lstStyle/>
          <a:p>
            <a:r>
              <a:rPr lang="zh-TW" altLang="en-US" b="1" u="sng" dirty="0" smtClean="0"/>
              <a:t>李鈺雯：</a:t>
            </a:r>
            <a:endParaRPr lang="en-US" altLang="zh-TW" b="1" u="sng" dirty="0" smtClean="0"/>
          </a:p>
          <a:p>
            <a:r>
              <a:rPr lang="zh-TW" altLang="en-US" dirty="0"/>
              <a:t>在現今的社會中，有太多太多的東西被用金錢來衡量，隨著貧富差距越來越大，人們原本共同享有的基本道德權益也因為金錢而有所改變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有人說：「</a:t>
            </a:r>
            <a:r>
              <a:rPr lang="zh-TW" altLang="en-US" dirty="0"/>
              <a:t>錢不是萬能，但沒有錢萬萬不能。」錢真的能夠改變一切</a:t>
            </a:r>
            <a:r>
              <a:rPr lang="zh-TW" altLang="en-US" dirty="0" smtClean="0"/>
              <a:t>嗎？沒有</a:t>
            </a:r>
            <a:r>
              <a:rPr lang="zh-TW" altLang="en-US" dirty="0"/>
              <a:t>錢真的什麼都不能</a:t>
            </a:r>
            <a:r>
              <a:rPr lang="zh-TW" altLang="en-US" dirty="0" smtClean="0"/>
              <a:t>嗎？難道</a:t>
            </a:r>
            <a:r>
              <a:rPr lang="zh-TW" altLang="en-US" dirty="0"/>
              <a:t>沒有東西是錢替代不了的</a:t>
            </a:r>
            <a:r>
              <a:rPr lang="zh-TW" altLang="en-US" dirty="0" smtClean="0"/>
              <a:t>嗎？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我</a:t>
            </a:r>
            <a:r>
              <a:rPr lang="zh-TW" altLang="en-US" dirty="0"/>
              <a:t>想，或許感情是吧，</a:t>
            </a:r>
            <a:r>
              <a:rPr lang="zh-TW" altLang="en-US" b="1" dirty="0">
                <a:solidFill>
                  <a:srgbClr val="FF0000"/>
                </a:solidFill>
              </a:rPr>
              <a:t>就算你擁有多少財產也換不到一份真感情，但真感情卻能隨時因為錢而輕易瓦解。錢的重要性來自於你的價值觀，你覺得重要，你就能輕易的操控錢和被錢操控。</a:t>
            </a:r>
            <a:endParaRPr lang="zh-TW" altLang="en-US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12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別讓市場破壞了道德！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b="1" u="sng" dirty="0" smtClean="0"/>
              <a:t>游惠文：</a:t>
            </a:r>
            <a:endParaRPr lang="en-US" altLang="zh-TW" b="1" u="sng" dirty="0"/>
          </a:p>
          <a:p>
            <a:r>
              <a:rPr lang="zh-TW" altLang="zh-TW" dirty="0" smtClean="0"/>
              <a:t>如果</a:t>
            </a:r>
            <a:r>
              <a:rPr lang="zh-TW" altLang="zh-TW" dirty="0"/>
              <a:t>要我選擇什麼東西是無論如何都不可以用金錢衡量的，我想就是親情與友情！這兩種東西如果把它貼上了價格標籤，那它最深處的意涵也就被抹滅了，你必須是完全出自真心的為親情及友情付出，這才有意義，如果你對朋友的婚喪喜慶的祝賀、哀悼詞是花錢請別人寫的，那就喪失了這項行為一開始所隱含的意義，這樣就是讓市場破壞了道德！</a:t>
            </a:r>
          </a:p>
          <a:p>
            <a:r>
              <a:rPr lang="zh-TW" altLang="zh-TW" dirty="0"/>
              <a:t> </a:t>
            </a:r>
          </a:p>
          <a:p>
            <a:r>
              <a:rPr lang="zh-TW" altLang="zh-TW" b="1" dirty="0" smtClean="0">
                <a:solidFill>
                  <a:srgbClr val="FF0000"/>
                </a:solidFill>
              </a:rPr>
              <a:t>我們必須</a:t>
            </a:r>
            <a:r>
              <a:rPr lang="zh-TW" altLang="zh-TW" b="1" dirty="0">
                <a:solidFill>
                  <a:srgbClr val="FF0000"/>
                </a:solidFill>
              </a:rPr>
              <a:t>自己去界定出什麼是錢買不到的東西，當市場觀正在吞噬道德觀的時候，每個人都得自己去選擇出最恰當的人生！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81603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作者：</a:t>
            </a:r>
            <a:r>
              <a:rPr lang="en-US" altLang="zh-TW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en-US" altLang="zh-TW" dirty="0" smtClean="0">
                <a:solidFill>
                  <a:schemeClr val="tx1"/>
                </a:solidFill>
                <a:hlinkClick r:id="rId2"/>
              </a:rPr>
              <a:t>image.wenweipo.com/2012/09/24/ot0924a1.jpg</a:t>
            </a:r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影一：</a:t>
            </a:r>
            <a:r>
              <a:rPr lang="en-US" altLang="zh-TW" dirty="0">
                <a:solidFill>
                  <a:schemeClr val="tx1"/>
                </a:solidFill>
                <a:hlinkClick r:id="rId3"/>
              </a:rPr>
              <a:t>https://www.youtube.com/watch?v=6R5TyMXLGHY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影二：</a:t>
            </a:r>
            <a:r>
              <a:rPr lang="en-US" altLang="zh-TW" dirty="0">
                <a:solidFill>
                  <a:schemeClr val="tx1"/>
                </a:solidFill>
                <a:hlinkClick r:id="rId4"/>
              </a:rPr>
              <a:t>https://</a:t>
            </a:r>
            <a:r>
              <a:rPr lang="en-US" altLang="zh-TW" dirty="0" smtClean="0">
                <a:solidFill>
                  <a:schemeClr val="tx1"/>
                </a:solidFill>
                <a:hlinkClick r:id="rId4"/>
              </a:rPr>
              <a:t>www.youtube.com/watch?v=oqLTHI8DgDo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影三</a:t>
            </a:r>
            <a:r>
              <a:rPr lang="zh-TW" altLang="en-US" dirty="0" smtClean="0">
                <a:solidFill>
                  <a:schemeClr val="tx1"/>
                </a:solidFill>
              </a:rPr>
              <a:t>：</a:t>
            </a:r>
            <a:r>
              <a:rPr lang="en-US" altLang="zh-TW" dirty="0">
                <a:hlinkClick r:id="rId5"/>
              </a:rPr>
              <a:t> https://www.youtube.com/watch?v=Ica9I7K_QHs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圖一：</a:t>
            </a:r>
            <a:r>
              <a:rPr lang="en-US" altLang="zh-TW" dirty="0">
                <a:solidFill>
                  <a:schemeClr val="tx1"/>
                </a:solidFill>
                <a:hlinkClick r:id="rId6"/>
              </a:rPr>
              <a:t>https://www.youtube.com/watch?v=_7vfouRr8eo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364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706221" y="2100912"/>
            <a:ext cx="364715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TW" sz="54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THE</a:t>
            </a:r>
            <a:r>
              <a:rPr lang="zh-TW" altLang="en-US" sz="5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　</a:t>
            </a:r>
            <a:r>
              <a:rPr lang="en-US" altLang="zh-TW" sz="5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END</a:t>
            </a:r>
          </a:p>
          <a:p>
            <a:pPr algn="ctr"/>
            <a:endParaRPr lang="en-US" altLang="zh-TW" sz="5400" b="1" cap="all" dirty="0" smtClean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zh-TW" altLang="en-US" sz="5400" b="1" cap="all" spc="0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謝謝</a:t>
            </a:r>
            <a:r>
              <a:rPr lang="zh-TW" altLang="en-US" sz="54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兒</a:t>
            </a:r>
            <a:r>
              <a:rPr lang="en-US" altLang="zh-TW" sz="5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^__^</a:t>
            </a:r>
          </a:p>
          <a:p>
            <a:pPr algn="ctr"/>
            <a:endParaRPr lang="zh-TW" altLang="en-US" sz="5400" b="1" cap="all" spc="0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51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130" y="476672"/>
            <a:ext cx="8591550" cy="752128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選讀書目：錢買不到的東西 </a:t>
            </a:r>
            <a:r>
              <a:rPr lang="zh-TW" altLang="en-US" sz="2000" dirty="0" smtClean="0"/>
              <a:t>金錢</a:t>
            </a:r>
            <a:r>
              <a:rPr lang="zh-TW" altLang="en-US" sz="2000" dirty="0"/>
              <a:t>與正義的攻防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40620"/>
            <a:ext cx="3379936" cy="474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內容版面配置區 2"/>
          <p:cNvSpPr txBox="1">
            <a:spLocks/>
          </p:cNvSpPr>
          <p:nvPr/>
        </p:nvSpPr>
        <p:spPr>
          <a:xfrm>
            <a:off x="3851920" y="1772816"/>
            <a:ext cx="5017760" cy="48245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solidFill>
                  <a:schemeClr val="tx1"/>
                </a:solidFill>
              </a:rPr>
              <a:t>作者：邁可</a:t>
            </a:r>
            <a:r>
              <a:rPr lang="en-US" altLang="zh-TW" dirty="0" smtClean="0">
                <a:solidFill>
                  <a:schemeClr val="tx1"/>
                </a:solidFill>
              </a:rPr>
              <a:t>‧</a:t>
            </a:r>
            <a:r>
              <a:rPr lang="zh-TW" altLang="en-US" dirty="0" smtClean="0">
                <a:solidFill>
                  <a:schemeClr val="tx1"/>
                </a:solidFill>
              </a:rPr>
              <a:t>桑德爾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出版：先覺出版社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出版年月：</a:t>
            </a:r>
            <a:r>
              <a:rPr lang="en-US" altLang="zh-TW" dirty="0" smtClean="0">
                <a:solidFill>
                  <a:schemeClr val="tx1"/>
                </a:solidFill>
              </a:rPr>
              <a:t>2012/10</a:t>
            </a: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內容簡介：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dirty="0" smtClean="0">
                <a:solidFill>
                  <a:schemeClr val="tx1"/>
                </a:solidFill>
              </a:rPr>
              <a:t>當錢買不到的東西越來越少，還有哪些東西是沒有被金錢腐化的呢？隨著時間的流動，有越來越多東西的價值是以金錢去衡量，卻也顯現了他的不值。</a:t>
            </a:r>
            <a:r>
              <a:rPr lang="en-US" altLang="zh-TW" dirty="0" smtClean="0">
                <a:solidFill>
                  <a:schemeClr val="tx1"/>
                </a:solidFill>
              </a:rPr>
              <a:t>EX</a:t>
            </a:r>
            <a:r>
              <a:rPr lang="zh-TW" altLang="en-US" dirty="0" smtClean="0">
                <a:solidFill>
                  <a:schemeClr val="tx1"/>
                </a:solidFill>
              </a:rPr>
              <a:t>：牢房升級，代理孕母，出售汙染權力、獵殺保育類動物</a:t>
            </a:r>
            <a:r>
              <a:rPr lang="en-US" altLang="zh-TW" dirty="0" smtClean="0">
                <a:solidFill>
                  <a:schemeClr val="tx1"/>
                </a:solidFill>
              </a:rPr>
              <a:t>…</a:t>
            </a:r>
            <a:r>
              <a:rPr lang="zh-TW" altLang="en-US" dirty="0" smtClean="0">
                <a:solidFill>
                  <a:schemeClr val="tx1"/>
                </a:solidFill>
              </a:rPr>
              <a:t>等等。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just"/>
            <a:r>
              <a:rPr lang="zh-TW" altLang="en-US" dirty="0" smtClean="0">
                <a:solidFill>
                  <a:schemeClr val="tx1"/>
                </a:solidFill>
              </a:rPr>
              <a:t>這些例子原本都是我們想都不敢想的，如今輕易的被金錢貼上了標籤，價值也跟著變質了</a:t>
            </a:r>
            <a:r>
              <a:rPr lang="en-US" altLang="zh-TW" dirty="0" smtClean="0">
                <a:solidFill>
                  <a:schemeClr val="tx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xmlns="" val="182884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752128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麥可</a:t>
            </a:r>
            <a:r>
              <a:rPr lang="en-US" altLang="zh-TW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‧</a:t>
            </a:r>
            <a:r>
              <a:rPr lang="zh-TW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桑德爾</a:t>
            </a:r>
            <a:r>
              <a:rPr lang="en-US" altLang="zh-TW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Michael J.</a:t>
            </a:r>
            <a:r>
              <a:rPr lang="zh-TW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Sandel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3"/>
          </p:nvPr>
        </p:nvSpPr>
        <p:spPr>
          <a:xfrm>
            <a:off x="3995936" y="1298447"/>
            <a:ext cx="4896544" cy="541633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2400" dirty="0" smtClean="0">
                <a:solidFill>
                  <a:schemeClr val="tx1"/>
                </a:solidFill>
              </a:rPr>
              <a:t>世界</a:t>
            </a:r>
            <a:r>
              <a:rPr lang="zh-TW" altLang="en-US" sz="2400" dirty="0">
                <a:solidFill>
                  <a:schemeClr val="tx1"/>
                </a:solidFill>
              </a:rPr>
              <a:t>級學者，也是哈佛大學教授，曾獲哈佛大學教學卓越獎、美國政治學會頒發特別成就獎。</a:t>
            </a:r>
            <a:endParaRPr lang="en-US" altLang="zh-TW" sz="2400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en-US" altLang="zh-TW" sz="1100" dirty="0">
              <a:solidFill>
                <a:schemeClr val="tx1"/>
              </a:solidFill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TW" altLang="en-US" sz="2400" dirty="0">
                <a:solidFill>
                  <a:schemeClr val="tx1"/>
                </a:solidFill>
              </a:rPr>
              <a:t>歷年來獲邀至世界各地演講，以另類方式教授大學課程，其中「正義」已累積上萬的修課人數，至今在世界各地皆有人透過網路或電視收看。而他將課程內容撰寫成</a:t>
            </a:r>
            <a:r>
              <a:rPr lang="en-US" altLang="zh-TW" sz="2400" dirty="0">
                <a:solidFill>
                  <a:schemeClr val="tx1"/>
                </a:solidFill>
              </a:rPr>
              <a:t>《</a:t>
            </a:r>
            <a:r>
              <a:rPr lang="zh-TW" altLang="en-US" sz="2400" dirty="0">
                <a:solidFill>
                  <a:schemeClr val="tx1"/>
                </a:solidFill>
              </a:rPr>
              <a:t>正義：一場思辨之旅</a:t>
            </a:r>
            <a:r>
              <a:rPr lang="en-US" altLang="zh-TW" sz="2400" dirty="0">
                <a:solidFill>
                  <a:schemeClr val="tx1"/>
                </a:solidFill>
              </a:rPr>
              <a:t>》</a:t>
            </a:r>
            <a:r>
              <a:rPr lang="zh-TW" altLang="en-US" sz="2400" dirty="0">
                <a:solidFill>
                  <a:schemeClr val="tx1"/>
                </a:solidFill>
              </a:rPr>
              <a:t>，在全球造成轟動，成為</a:t>
            </a:r>
            <a:r>
              <a:rPr lang="en-US" altLang="zh-TW" sz="2400" dirty="0">
                <a:solidFill>
                  <a:schemeClr val="tx1"/>
                </a:solidFill>
              </a:rPr>
              <a:t>2010</a:t>
            </a:r>
            <a:r>
              <a:rPr lang="zh-TW" altLang="en-US" sz="2400" dirty="0">
                <a:solidFill>
                  <a:schemeClr val="tx1"/>
                </a:solidFill>
              </a:rPr>
              <a:t>年最有影響力人物</a:t>
            </a:r>
            <a:r>
              <a:rPr lang="zh-TW" altLang="en-US" sz="2400" dirty="0" smtClean="0">
                <a:solidFill>
                  <a:schemeClr val="tx1"/>
                </a:solidFill>
              </a:rPr>
              <a:t>。</a:t>
            </a:r>
            <a:endParaRPr lang="zh-TW" alt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image.wenweipo.com/2012/09/24/ot092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583" y="1340768"/>
            <a:ext cx="3552329" cy="534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6885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752127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/>
              <a:t>邁可</a:t>
            </a:r>
            <a:r>
              <a:rPr lang="en-US" altLang="zh-TW" dirty="0" smtClean="0"/>
              <a:t>‧</a:t>
            </a:r>
            <a:r>
              <a:rPr lang="zh-TW" altLang="en-US" dirty="0" smtClean="0"/>
              <a:t>桑德爾來台演講</a:t>
            </a:r>
            <a:r>
              <a:rPr lang="en-US" altLang="zh-TW" dirty="0" smtClean="0"/>
              <a:t>2012/12/13</a:t>
            </a:r>
            <a:endParaRPr lang="zh-TW" altLang="en-US" dirty="0"/>
          </a:p>
        </p:txBody>
      </p:sp>
      <p:pic>
        <p:nvPicPr>
          <p:cNvPr id="4" name="【桑德爾旋風_陳為廷】哈佛教授桑德爾台大演講 媒體壟斷入教材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8" y="1196752"/>
            <a:ext cx="6638165" cy="4392488"/>
          </a:xfrm>
        </p:spPr>
      </p:pic>
      <p:sp>
        <p:nvSpPr>
          <p:cNvPr id="7" name="矩形圖說文字 6"/>
          <p:cNvSpPr/>
          <p:nvPr/>
        </p:nvSpPr>
        <p:spPr>
          <a:xfrm>
            <a:off x="7956376" y="5661248"/>
            <a:ext cx="1008112" cy="936104"/>
          </a:xfrm>
          <a:prstGeom prst="wedgeRectCallout">
            <a:avLst>
              <a:gd name="adj1" fmla="val -64092"/>
              <a:gd name="adj2" fmla="val -487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  <a:latin typeface="+mj-ea"/>
                <a:ea typeface="+mj-ea"/>
              </a:rPr>
              <a:t>點圖</a:t>
            </a:r>
            <a:r>
              <a:rPr lang="en-US" altLang="zh-TW" b="1" dirty="0" smtClean="0">
                <a:solidFill>
                  <a:schemeClr val="tx1"/>
                </a:solidFill>
                <a:latin typeface="+mj-ea"/>
                <a:ea typeface="+mj-ea"/>
              </a:rPr>
              <a:t>Play</a:t>
            </a:r>
            <a:endParaRPr lang="zh-TW" altLang="en-US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04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896143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/>
              <a:t>急診多付錢能夠插隊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74320" y="1340768"/>
            <a:ext cx="8595360" cy="4895440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5" name="診所「急診」多付錢能插隊 醫師看法兩極化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1680" y="1700808"/>
            <a:ext cx="5688632" cy="4266474"/>
          </a:xfrm>
          <a:prstGeom prst="rect">
            <a:avLst/>
          </a:prstGeom>
        </p:spPr>
      </p:pic>
      <p:sp>
        <p:nvSpPr>
          <p:cNvPr id="6" name="矩形圖說文字 5"/>
          <p:cNvSpPr/>
          <p:nvPr/>
        </p:nvSpPr>
        <p:spPr>
          <a:xfrm>
            <a:off x="7740352" y="5805264"/>
            <a:ext cx="1008112" cy="936104"/>
          </a:xfrm>
          <a:prstGeom prst="wedgeRectCallout">
            <a:avLst>
              <a:gd name="adj1" fmla="val -64092"/>
              <a:gd name="adj2" fmla="val -757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  <a:latin typeface="+mj-ea"/>
                <a:ea typeface="+mj-ea"/>
              </a:rPr>
              <a:t>點圖</a:t>
            </a:r>
            <a:r>
              <a:rPr lang="en-US" altLang="zh-TW" b="1" dirty="0" smtClean="0">
                <a:solidFill>
                  <a:schemeClr val="tx1"/>
                </a:solidFill>
                <a:latin typeface="+mj-ea"/>
                <a:ea typeface="+mj-ea"/>
              </a:rPr>
              <a:t>Play</a:t>
            </a:r>
            <a:endParaRPr lang="zh-TW" altLang="en-US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580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824136"/>
          </a:xfrm>
        </p:spPr>
        <p:txBody>
          <a:bodyPr/>
          <a:lstStyle/>
          <a:p>
            <a:pPr algn="ctr"/>
            <a:r>
              <a:rPr lang="zh-TW" altLang="en-US" dirty="0"/>
              <a:t>代人排演唱會門票</a:t>
            </a:r>
          </a:p>
        </p:txBody>
      </p:sp>
      <p:sp>
        <p:nvSpPr>
          <p:cNvPr id="25" name="內容版面配置區 2"/>
          <p:cNvSpPr txBox="1">
            <a:spLocks/>
          </p:cNvSpPr>
          <p:nvPr/>
        </p:nvSpPr>
        <p:spPr>
          <a:xfrm>
            <a:off x="282639" y="5445224"/>
            <a:ext cx="8595360" cy="1266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solidFill>
                  <a:schemeClr val="tx1"/>
                </a:solidFill>
              </a:rPr>
              <a:t>原本五月天是希望能夠回饋給粉絲，所以要舉辦三場公益演唱會，讓粉絲能夠不用花錢就可以領到免費的門票，卻有代排部隊出動，讓公益完全變調</a:t>
            </a:r>
            <a:r>
              <a:rPr lang="en-US" altLang="zh-TW" dirty="0" smtClean="0">
                <a:solidFill>
                  <a:schemeClr val="tx1"/>
                </a:solidFill>
              </a:rPr>
              <a:t>…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6" name="內容版面配置區 5" descr="代排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500166" y="1643050"/>
            <a:ext cx="6115050" cy="3390900"/>
          </a:xfrm>
        </p:spPr>
      </p:pic>
    </p:spTree>
    <p:extLst>
      <p:ext uri="{BB962C8B-B14F-4D97-AF65-F5344CB8AC3E}">
        <p14:creationId xmlns:p14="http://schemas.microsoft.com/office/powerpoint/2010/main" xmlns="" val="314699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AppData\Local\Microsoft\Windows\INetCache\IE\42QV1NQO\MC90031021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33056"/>
            <a:ext cx="3806871" cy="289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邁可</a:t>
            </a:r>
            <a:r>
              <a:rPr lang="en-US" altLang="zh-TW" dirty="0" smtClean="0"/>
              <a:t>‧</a:t>
            </a:r>
            <a:r>
              <a:rPr lang="zh-TW" altLang="en-US" dirty="0" smtClean="0"/>
              <a:t>桑德爾指出</a:t>
            </a:r>
            <a:r>
              <a:rPr lang="zh-TW" altLang="en-US" dirty="0"/>
              <a:t>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2778624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商品化的問題在於：一、不平等，二、腐化</a:t>
            </a:r>
            <a:r>
              <a:rPr lang="zh-TW" altLang="en-US" dirty="0" smtClean="0">
                <a:solidFill>
                  <a:schemeClr val="tx1"/>
                </a:solidFill>
              </a:rPr>
              <a:t>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當所有東西都可以用金錢來衡量它的價值，珍貴的、獨特的、美好的東西一一貼上金錢的標籤，它的價值卻漸漸被腐化、墮落了。</a:t>
            </a:r>
            <a:r>
              <a:rPr lang="zh-TW" altLang="en-US" dirty="0">
                <a:solidFill>
                  <a:schemeClr val="tx1"/>
                </a:solidFill>
              </a:rPr>
              <a:t>也許愛情可以用金錢取得，但卻得不到情感的</a:t>
            </a:r>
            <a:r>
              <a:rPr lang="zh-TW" altLang="en-US" dirty="0" smtClean="0">
                <a:solidFill>
                  <a:schemeClr val="tx1"/>
                </a:solidFill>
              </a:rPr>
              <a:t>真誠及真心。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世界上還是有無法以金錢取得的，例</a:t>
            </a:r>
            <a:r>
              <a:rPr lang="zh-TW" altLang="en-US" dirty="0" smtClean="0">
                <a:solidFill>
                  <a:schemeClr val="tx1"/>
                </a:solidFill>
              </a:rPr>
              <a:t>：友情、真心、快樂、諾貝爾獎</a:t>
            </a:r>
            <a:r>
              <a:rPr lang="en-US" altLang="zh-TW" dirty="0" smtClean="0">
                <a:solidFill>
                  <a:schemeClr val="tx1"/>
                </a:solidFill>
              </a:rPr>
              <a:t>…</a:t>
            </a:r>
            <a:endParaRPr lang="zh-TW" altLang="en-US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pic>
        <p:nvPicPr>
          <p:cNvPr id="1029" name="Picture 5" descr="C:\Users\user\AppData\Local\Microsoft\Windows\INetCache\IE\HAWYFS6Z\dglxasset[1].asp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5008303"/>
            <a:ext cx="2065118" cy="178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AppData\Local\Microsoft\Windows\INetCache\IE\RA7GYIJR\dglxasset[1].asp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94776">
            <a:off x="7226884" y="5230921"/>
            <a:ext cx="1827886" cy="150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297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752127"/>
          </a:xfrm>
        </p:spPr>
        <p:txBody>
          <a:bodyPr/>
          <a:lstStyle/>
          <a:p>
            <a:r>
              <a:rPr lang="zh-TW" altLang="en-US" dirty="0" smtClean="0"/>
              <a:t>所有的東西都能夠以金錢購買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74320" y="1052736"/>
            <a:ext cx="8595360" cy="2653398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chemeClr val="tx1"/>
                </a:solidFill>
              </a:rPr>
              <a:t>有越來越多的東西變成只需要金錢就可以輕鬆購買，其實除了插隊，還有黃牛票等狀況越來越多。</a:t>
            </a:r>
            <a:r>
              <a:rPr lang="en-US" altLang="zh-TW" sz="2400" dirty="0" smtClean="0">
                <a:solidFill>
                  <a:schemeClr val="tx1"/>
                </a:solidFill>
              </a:rPr>
              <a:t/>
            </a:r>
            <a:br>
              <a:rPr lang="en-US" altLang="zh-TW" sz="2400" dirty="0" smtClean="0">
                <a:solidFill>
                  <a:schemeClr val="tx1"/>
                </a:solidFill>
              </a:rPr>
            </a:br>
            <a:endParaRPr lang="en-US" altLang="zh-TW" sz="10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例子：名醫診所代人排隊、代人排演唱會門票、</a:t>
            </a:r>
            <a:r>
              <a:rPr lang="en-US" altLang="zh-TW" sz="2800" dirty="0" smtClean="0">
                <a:solidFill>
                  <a:schemeClr val="tx1"/>
                </a:solidFill>
              </a:rPr>
              <a:t>101</a:t>
            </a:r>
            <a:r>
              <a:rPr lang="zh-TW" altLang="en-US" sz="2800" dirty="0" smtClean="0">
                <a:solidFill>
                  <a:schemeClr val="tx1"/>
                </a:solidFill>
              </a:rPr>
              <a:t>跨年外牆點燈購買權</a:t>
            </a:r>
            <a:r>
              <a:rPr lang="en-US" altLang="zh-TW" sz="2800" dirty="0" smtClean="0">
                <a:solidFill>
                  <a:schemeClr val="tx1"/>
                </a:solidFill>
              </a:rPr>
              <a:t>…</a:t>
            </a:r>
            <a:endParaRPr lang="zh-TW" altLang="en-US" sz="2800" dirty="0">
              <a:solidFill>
                <a:schemeClr val="tx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3230978"/>
            <a:ext cx="4680520" cy="3510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980" y="3706133"/>
            <a:ext cx="4046980" cy="3035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3387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AppData\Local\Microsoft\Windows\INetCache\IE\42QV1NQO\MC900412464[1].wmf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61580" cy="3007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680119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該重視金錢嗎？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2051" name="Picture 3" descr="C:\Users\user\AppData\Local\Microsoft\Windows\INetCache\IE\GC1XRMKL\MC900441922[1].wmf"/>
          <p:cNvPicPr>
            <a:picLocks noChangeAspect="1" noChangeArrowheads="1"/>
          </p:cNvPicPr>
          <p:nvPr/>
        </p:nvPicPr>
        <p:blipFill>
          <a:blip r:embed="rId3">
            <a:lum bright="40000" contrast="-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139952" y="2568236"/>
            <a:ext cx="4956197" cy="374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sz="2800" dirty="0" smtClean="0">
                <a:solidFill>
                  <a:schemeClr val="tx1"/>
                </a:solidFill>
              </a:rPr>
              <a:t>志工上街道募取發票給財團法人等組織，讓心有餘而力不足的大眾可以盡自己一點微薄的心力去幫助人，那一天心情會很快樂。但是如果給了他們金錢，不僅會讓他們對道德、公民教育產生了疑問，甚至會扭曲了他們的熱心。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endParaRPr lang="en-US" altLang="zh-TW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有些長輩會希望自己的小孩能夠做到某些事</a:t>
            </a:r>
            <a:r>
              <a:rPr lang="zh-TW" altLang="en-US" sz="2800" dirty="0" smtClean="0">
                <a:solidFill>
                  <a:schemeClr val="bg1"/>
                </a:solidFill>
              </a:rPr>
              <a:t>情的時</a:t>
            </a:r>
            <a:r>
              <a:rPr lang="zh-TW" altLang="en-US" sz="2800" dirty="0" smtClean="0">
                <a:solidFill>
                  <a:schemeClr val="tx1"/>
                </a:solidFill>
              </a:rPr>
              <a:t>候，會說：「假如你考試分數能夠達到我為</a:t>
            </a:r>
            <a:r>
              <a:rPr lang="zh-TW" altLang="en-US" sz="2800" dirty="0" smtClean="0">
                <a:solidFill>
                  <a:schemeClr val="bg1"/>
                </a:solidFill>
              </a:rPr>
              <a:t>你訂的</a:t>
            </a:r>
            <a:r>
              <a:rPr lang="zh-TW" altLang="en-US" sz="2800" dirty="0" smtClean="0">
                <a:solidFill>
                  <a:schemeClr val="tx1"/>
                </a:solidFill>
              </a:rPr>
              <a:t>標準，你就能夠拿到獎金ＸＸＸ元」。這個獎</a:t>
            </a:r>
            <a:r>
              <a:rPr lang="zh-TW" altLang="en-US" sz="2800" dirty="0" smtClean="0">
                <a:solidFill>
                  <a:schemeClr val="bg1"/>
                </a:solidFill>
              </a:rPr>
              <a:t>勵也</a:t>
            </a:r>
            <a:r>
              <a:rPr lang="zh-TW" altLang="en-US" sz="2800" dirty="0" smtClean="0">
                <a:solidFill>
                  <a:schemeClr val="tx1"/>
                </a:solidFill>
              </a:rPr>
              <a:t>許是有用的，但是這個誘因如果拿掉的話，小孩卻會想說：沒有獎勵我幹麻還要念書？</a:t>
            </a:r>
            <a:endParaRPr lang="en-US" altLang="zh-TW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895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灰階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夏日</Template>
  <TotalTime>659</TotalTime>
  <Words>1892</Words>
  <Application>Microsoft Office PowerPoint</Application>
  <PresentationFormat>如螢幕大小 (4:3)</PresentationFormat>
  <Paragraphs>97</Paragraphs>
  <Slides>19</Slides>
  <Notes>0</Notes>
  <HiddenSlides>0</HiddenSlides>
  <MMClips>3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0" baseType="lpstr">
      <vt:lpstr>Soho</vt:lpstr>
      <vt:lpstr>讀書會成果分享會 資管一甲　烏龍派出所</vt:lpstr>
      <vt:lpstr>選讀書目：錢買不到的東西 金錢與正義的攻防</vt:lpstr>
      <vt:lpstr>麥可‧桑德爾Michael J. Sandel</vt:lpstr>
      <vt:lpstr>邁可‧桑德爾來台演講2012/12/13</vt:lpstr>
      <vt:lpstr>急診多付錢能夠插隊</vt:lpstr>
      <vt:lpstr>代人排演唱會門票</vt:lpstr>
      <vt:lpstr>邁可‧桑德爾指出：</vt:lpstr>
      <vt:lpstr>所有的東西都能夠以金錢購買…</vt:lpstr>
      <vt:lpstr>該重視金錢嗎？</vt:lpstr>
      <vt:lpstr>壽險不僅為謀殺製造了誘因，也錯誤地替人命定出了市場價格。有幾百年的時間，人壽保險在歐洲大多數的國家都遭到禁止。(P.180)</vt:lpstr>
      <vt:lpstr>有錢能使鬼推磨</vt:lpstr>
      <vt:lpstr>並不是什麼東西都可以用金錢買到的</vt:lpstr>
      <vt:lpstr>事物的價值也隨之變質</vt:lpstr>
      <vt:lpstr>錢不是萬能，但沒錢萬萬不能</vt:lpstr>
      <vt:lpstr>我喜歡，有什麼不可以？</vt:lpstr>
      <vt:lpstr>你覺得重要，你就能輕易操控錢和被錢操控</vt:lpstr>
      <vt:lpstr>別讓市場破壞了道德！</vt:lpstr>
      <vt:lpstr>資料來源</vt:lpstr>
      <vt:lpstr>投影片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靖雯</dc:creator>
  <cp:lastModifiedBy>Yushung</cp:lastModifiedBy>
  <cp:revision>49</cp:revision>
  <dcterms:created xsi:type="dcterms:W3CDTF">2013-12-03T11:00:01Z</dcterms:created>
  <dcterms:modified xsi:type="dcterms:W3CDTF">2013-12-09T14:45:40Z</dcterms:modified>
</cp:coreProperties>
</file>