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3"/>
  </p:notesMasterIdLst>
  <p:sldIdLst>
    <p:sldId id="296" r:id="rId2"/>
    <p:sldId id="297" r:id="rId3"/>
    <p:sldId id="314" r:id="rId4"/>
    <p:sldId id="318" r:id="rId5"/>
    <p:sldId id="298" r:id="rId6"/>
    <p:sldId id="299" r:id="rId7"/>
    <p:sldId id="301" r:id="rId8"/>
    <p:sldId id="456" r:id="rId9"/>
    <p:sldId id="457" r:id="rId10"/>
    <p:sldId id="305" r:id="rId11"/>
    <p:sldId id="306" r:id="rId12"/>
    <p:sldId id="308" r:id="rId13"/>
    <p:sldId id="310" r:id="rId14"/>
    <p:sldId id="450" r:id="rId15"/>
    <p:sldId id="451" r:id="rId16"/>
    <p:sldId id="453" r:id="rId17"/>
    <p:sldId id="454" r:id="rId18"/>
    <p:sldId id="455" r:id="rId19"/>
    <p:sldId id="458" r:id="rId20"/>
    <p:sldId id="325" r:id="rId21"/>
    <p:sldId id="439" r:id="rId22"/>
    <p:sldId id="326" r:id="rId23"/>
    <p:sldId id="459" r:id="rId24"/>
    <p:sldId id="460" r:id="rId25"/>
    <p:sldId id="461" r:id="rId26"/>
    <p:sldId id="442" r:id="rId27"/>
    <p:sldId id="443" r:id="rId28"/>
    <p:sldId id="444" r:id="rId29"/>
    <p:sldId id="445" r:id="rId30"/>
    <p:sldId id="472" r:id="rId31"/>
    <p:sldId id="473" r:id="rId32"/>
    <p:sldId id="474" r:id="rId33"/>
    <p:sldId id="475" r:id="rId34"/>
    <p:sldId id="476" r:id="rId35"/>
    <p:sldId id="477" r:id="rId36"/>
    <p:sldId id="478" r:id="rId37"/>
    <p:sldId id="441" r:id="rId38"/>
    <p:sldId id="479" r:id="rId39"/>
    <p:sldId id="327" r:id="rId40"/>
    <p:sldId id="462" r:id="rId41"/>
    <p:sldId id="328" r:id="rId42"/>
    <p:sldId id="329" r:id="rId43"/>
    <p:sldId id="403" r:id="rId44"/>
    <p:sldId id="463" r:id="rId45"/>
    <p:sldId id="464" r:id="rId46"/>
    <p:sldId id="465" r:id="rId47"/>
    <p:sldId id="466" r:id="rId48"/>
    <p:sldId id="467" r:id="rId49"/>
    <p:sldId id="468" r:id="rId50"/>
    <p:sldId id="469" r:id="rId51"/>
    <p:sldId id="470" r:id="rId52"/>
    <p:sldId id="471" r:id="rId53"/>
    <p:sldId id="331" r:id="rId54"/>
    <p:sldId id="332" r:id="rId55"/>
    <p:sldId id="334" r:id="rId56"/>
    <p:sldId id="404" r:id="rId57"/>
    <p:sldId id="337" r:id="rId58"/>
    <p:sldId id="339" r:id="rId59"/>
    <p:sldId id="340" r:id="rId60"/>
    <p:sldId id="341" r:id="rId61"/>
    <p:sldId id="342" r:id="rId62"/>
    <p:sldId id="406" r:id="rId63"/>
    <p:sldId id="343" r:id="rId64"/>
    <p:sldId id="407" r:id="rId65"/>
    <p:sldId id="344" r:id="rId66"/>
    <p:sldId id="408" r:id="rId67"/>
    <p:sldId id="345" r:id="rId68"/>
    <p:sldId id="409" r:id="rId69"/>
    <p:sldId id="346" r:id="rId70"/>
    <p:sldId id="413" r:id="rId71"/>
    <p:sldId id="347" r:id="rId72"/>
    <p:sldId id="414" r:id="rId73"/>
    <p:sldId id="352" r:id="rId74"/>
    <p:sldId id="415" r:id="rId75"/>
    <p:sldId id="348" r:id="rId76"/>
    <p:sldId id="353" r:id="rId77"/>
    <p:sldId id="349" r:id="rId78"/>
    <p:sldId id="446" r:id="rId79"/>
    <p:sldId id="448" r:id="rId80"/>
    <p:sldId id="350" r:id="rId81"/>
    <p:sldId id="417" r:id="rId82"/>
    <p:sldId id="420" r:id="rId83"/>
    <p:sldId id="419" r:id="rId84"/>
    <p:sldId id="421" r:id="rId85"/>
    <p:sldId id="418" r:id="rId86"/>
    <p:sldId id="435" r:id="rId87"/>
    <p:sldId id="447" r:id="rId88"/>
    <p:sldId id="351" r:id="rId89"/>
    <p:sldId id="424" r:id="rId90"/>
    <p:sldId id="449" r:id="rId91"/>
    <p:sldId id="427" r:id="rId92"/>
    <p:sldId id="428" r:id="rId93"/>
    <p:sldId id="429" r:id="rId94"/>
    <p:sldId id="432" r:id="rId95"/>
    <p:sldId id="434" r:id="rId96"/>
    <p:sldId id="436" r:id="rId97"/>
    <p:sldId id="433" r:id="rId98"/>
    <p:sldId id="422" r:id="rId99"/>
    <p:sldId id="437" r:id="rId100"/>
    <p:sldId id="438" r:id="rId101"/>
    <p:sldId id="313" r:id="rId10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預設章節" id="{0FB78F01-4141-4174-B7FC-C009AB8695F3}">
          <p14:sldIdLst>
            <p14:sldId id="256"/>
          </p14:sldIdLst>
        </p14:section>
        <p14:section name="未命名的章節" id="{B6CFB6D5-9ED6-4F81-A627-1782B8917109}">
          <p14:sldIdLst>
            <p14:sldId id="257"/>
            <p14:sldId id="258"/>
            <p14:sldId id="259"/>
            <p14:sldId id="260"/>
            <p14:sldId id="261"/>
            <p14:sldId id="264"/>
            <p14:sldId id="262"/>
            <p14:sldId id="266"/>
            <p14:sldId id="265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74" autoAdjust="0"/>
    <p:restoredTop sz="89888" autoAdjust="0"/>
  </p:normalViewPr>
  <p:slideViewPr>
    <p:cSldViewPr>
      <p:cViewPr varScale="1">
        <p:scale>
          <a:sx n="50" d="100"/>
          <a:sy n="50" d="100"/>
        </p:scale>
        <p:origin x="-112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32C47-E34A-4F35-8021-EFA704E99908}" type="datetimeFigureOut">
              <a:rPr lang="zh-TW" altLang="en-US" smtClean="0"/>
              <a:pPr/>
              <a:t>2011/11/17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49819-A65E-43A8-A252-D20EB3A51C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9819-A65E-43A8-A252-D20EB3A51CE5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9CDA-C634-4553-A175-207F462A7007}" type="datetime1">
              <a:rPr lang="zh-TW" altLang="en-US" smtClean="0"/>
              <a:pPr/>
              <a:t>2011/11/17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E8A6-F125-444C-96DE-112C435D205B}" type="datetime1">
              <a:rPr lang="zh-TW" altLang="en-US" smtClean="0"/>
              <a:pPr/>
              <a:t>2011/11/17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83AC-DFA2-4B37-8197-3A86D9BAC170}" type="datetime1">
              <a:rPr lang="zh-TW" altLang="en-US" smtClean="0"/>
              <a:pPr/>
              <a:t>2011/11/17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4230-DF46-4C97-9993-B5A739EE514D}" type="datetime1">
              <a:rPr lang="zh-TW" altLang="en-US" smtClean="0"/>
              <a:pPr/>
              <a:t>2011/11/17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6C2B-07DF-47C1-8F5D-59579A0DD6E7}" type="datetime1">
              <a:rPr lang="zh-TW" altLang="en-US" smtClean="0"/>
              <a:pPr/>
              <a:t>2011/11/17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0DA8491-ED20-4CC5-9386-DA52478983B0}" type="datetime1">
              <a:rPr lang="zh-TW" altLang="en-US" smtClean="0"/>
              <a:pPr/>
              <a:t>2011/11/17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C2D5-A0BC-4483-8A7E-D4CACCDDCA7A}" type="datetime1">
              <a:rPr lang="zh-TW" altLang="en-US" smtClean="0"/>
              <a:pPr/>
              <a:t>2011/11/17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5356-7E27-4417-978F-828BF6693894}" type="datetime1">
              <a:rPr lang="zh-TW" altLang="en-US" smtClean="0"/>
              <a:pPr/>
              <a:t>2011/11/17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7B50-E7E3-4255-90E9-980A6B0B1FCA}" type="datetime1">
              <a:rPr lang="zh-TW" altLang="en-US" smtClean="0"/>
              <a:pPr/>
              <a:t>2011/11/17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8D3E-AFB3-44E8-A565-0E854A154B15}" type="datetime1">
              <a:rPr lang="zh-TW" altLang="en-US" smtClean="0"/>
              <a:pPr/>
              <a:t>2011/11/17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3EA5778-D985-4BF8-B74C-5B712E6A419B}" type="datetime1">
              <a:rPr lang="zh-TW" altLang="en-US" smtClean="0"/>
              <a:pPr/>
              <a:t>2011/11/17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CE35041-2C35-46DD-92C0-5A4B7A7643AD}" type="datetime1">
              <a:rPr lang="zh-TW" altLang="en-US" smtClean="0"/>
              <a:pPr/>
              <a:t>2011/11/17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3D_computer_graphics" TargetMode="External"/><Relationship Id="rId2" Type="http://schemas.openxmlformats.org/officeDocument/2006/relationships/hyperlink" Target="http://en.wikipedia.org/wiki/&#65299;&#65316;_model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ketchup.google.com/support/?hl=zh-TW" TargetMode="External"/><Relationship Id="rId4" Type="http://schemas.openxmlformats.org/officeDocument/2006/relationships/hyperlink" Target="http://zh.wikipedia.org/wiki/Textur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ketchup.google.com/" TargetMode="External"/><Relationship Id="rId2" Type="http://schemas.openxmlformats.org/officeDocument/2006/relationships/hyperlink" Target="http://www.blender.org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://sketchup.google.com/intl/zh-TW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hyperlink" Target="http://sketchup.google.com/intl/zh-TW/product/newin8.html&#65292;Google&#26377;&#33879;&#35443;&#32048;&#20171;&#32057;Google%20SketchUp%20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sa.autodesk.com/products/free-product-trial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gi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第三章：材質製作與模型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-</a:t>
            </a:r>
            <a:r>
              <a:rPr lang="zh-TW" altLang="en-US" dirty="0" smtClean="0"/>
              <a:t>１</a:t>
            </a:r>
            <a:r>
              <a:rPr lang="en-US" altLang="zh-TW" dirty="0" smtClean="0"/>
              <a:t> 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DS MAX</a:t>
            </a:r>
            <a:r>
              <a:rPr lang="zh-TW" altLang="en-US" dirty="0" smtClean="0"/>
              <a:t>下載與安裝（</a:t>
            </a:r>
            <a:r>
              <a:rPr lang="en-US" altLang="zh-TW" dirty="0" smtClean="0"/>
              <a:t>5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2160240"/>
          </a:xfrm>
        </p:spPr>
        <p:txBody>
          <a:bodyPr>
            <a:normAutofit fontScale="77500" lnSpcReduction="20000"/>
          </a:bodyPr>
          <a:lstStyle/>
          <a:p>
            <a:r>
              <a:rPr lang="zh-TW" altLang="zh-TW" sz="2400" dirty="0" smtClean="0"/>
              <a:t>沒有購買</a:t>
            </a:r>
            <a:r>
              <a:rPr lang="zh-TW" altLang="en-US" sz="2400" dirty="0" smtClean="0"/>
              <a:t>正式版時，可以免費試用三十天，使用滿意再考慮付費購買。</a:t>
            </a:r>
            <a:endParaRPr lang="en-US" altLang="zh-TW" sz="2400" dirty="0" smtClean="0"/>
          </a:p>
          <a:p>
            <a:r>
              <a:rPr lang="zh-TW" altLang="en-US" sz="2400" dirty="0" smtClean="0"/>
              <a:t>要先選擇「</a:t>
            </a:r>
            <a:r>
              <a:rPr lang="en-US" altLang="zh-TW" sz="2400" dirty="0" smtClean="0"/>
              <a:t>License</a:t>
            </a:r>
            <a:r>
              <a:rPr lang="zh-TW" altLang="en-US" sz="2400" dirty="0" smtClean="0"/>
              <a:t>」授權型態。是「</a:t>
            </a:r>
            <a:r>
              <a:rPr lang="en-US" altLang="zh-TW" sz="2400" dirty="0" smtClean="0"/>
              <a:t>Stand-Alone</a:t>
            </a:r>
            <a:r>
              <a:rPr lang="zh-TW" altLang="en-US" sz="2400" dirty="0" smtClean="0"/>
              <a:t>」單機授權，還是「</a:t>
            </a:r>
            <a:r>
              <a:rPr lang="en-US" altLang="zh-TW" sz="2400" dirty="0" smtClean="0"/>
              <a:t>Network</a:t>
            </a:r>
            <a:r>
              <a:rPr lang="zh-TW" altLang="en-US" sz="2400" dirty="0" smtClean="0"/>
              <a:t>」網路授權。內定值為「</a:t>
            </a:r>
            <a:r>
              <a:rPr lang="en-US" altLang="zh-TW" sz="2400" dirty="0" smtClean="0"/>
              <a:t>Stand-Alone</a:t>
            </a:r>
            <a:r>
              <a:rPr lang="zh-TW" altLang="en-US" sz="2400" dirty="0" smtClean="0"/>
              <a:t>」單機授權。</a:t>
            </a:r>
            <a:endParaRPr lang="en-US" altLang="zh-TW" sz="2400" dirty="0" smtClean="0"/>
          </a:p>
          <a:p>
            <a:r>
              <a:rPr lang="zh-TW" altLang="en-US" sz="2400" dirty="0" smtClean="0"/>
              <a:t>要下載三十天試用版請</a:t>
            </a:r>
            <a:r>
              <a:rPr lang="zh-TW" altLang="zh-TW" sz="2400" dirty="0" smtClean="0"/>
              <a:t>在</a:t>
            </a:r>
            <a:r>
              <a:rPr lang="zh-TW" altLang="en-US" sz="2400" dirty="0" smtClean="0"/>
              <a:t>「</a:t>
            </a:r>
            <a:r>
              <a:rPr lang="en-US" altLang="zh-TW" sz="2400" dirty="0" smtClean="0"/>
              <a:t>Product Information</a:t>
            </a:r>
            <a:r>
              <a:rPr lang="zh-TW" altLang="en-US" sz="2400" dirty="0" smtClean="0"/>
              <a:t>」</a:t>
            </a:r>
            <a:r>
              <a:rPr lang="zh-TW" altLang="zh-TW" sz="2400" dirty="0" smtClean="0"/>
              <a:t>選擇</a:t>
            </a:r>
            <a:r>
              <a:rPr lang="zh-TW" altLang="en-US" sz="2400" dirty="0" smtClean="0"/>
              <a:t>「</a:t>
            </a:r>
            <a:r>
              <a:rPr lang="en-US" altLang="zh-TW" sz="2400" dirty="0" smtClean="0"/>
              <a:t> I want try this product for </a:t>
            </a:r>
            <a:r>
              <a:rPr lang="zh-TW" altLang="en-US" sz="2400" dirty="0" smtClean="0"/>
              <a:t>３０</a:t>
            </a:r>
            <a:r>
              <a:rPr lang="en-US" altLang="zh-TW" sz="2400" dirty="0" smtClean="0"/>
              <a:t> day</a:t>
            </a:r>
            <a:r>
              <a:rPr lang="zh-TW" altLang="en-US" sz="2400" dirty="0" smtClean="0"/>
              <a:t>」（</a:t>
            </a:r>
            <a:r>
              <a:rPr lang="zh-TW" altLang="zh-TW" sz="2400" dirty="0" smtClean="0"/>
              <a:t>我想要式用三十天</a:t>
            </a:r>
            <a:r>
              <a:rPr lang="zh-TW" altLang="en-US" sz="2400" dirty="0" smtClean="0"/>
              <a:t>）</a:t>
            </a:r>
            <a:r>
              <a:rPr lang="zh-TW" altLang="zh-TW" sz="2400" dirty="0" smtClean="0"/>
              <a:t>，點</a:t>
            </a:r>
            <a:r>
              <a:rPr lang="zh-TW" altLang="en-US" sz="2400" dirty="0" smtClean="0"/>
              <a:t>擊一下「</a:t>
            </a:r>
            <a:r>
              <a:rPr lang="en-US" altLang="zh-TW" sz="2400" dirty="0" smtClean="0"/>
              <a:t>Next</a:t>
            </a:r>
            <a:r>
              <a:rPr lang="zh-TW" altLang="en-US" sz="2400" dirty="0" smtClean="0"/>
              <a:t>」</a:t>
            </a:r>
            <a:r>
              <a:rPr lang="zh-TW" altLang="zh-TW" sz="2400" dirty="0" smtClean="0"/>
              <a:t>進行下一步安裝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 smtClean="0"/>
              <a:t>若有正式版序號及產品金鑰，請選擇「</a:t>
            </a:r>
            <a:r>
              <a:rPr lang="en-US" altLang="zh-TW" sz="2400" dirty="0" smtClean="0"/>
              <a:t>I have my product information</a:t>
            </a:r>
            <a:r>
              <a:rPr lang="zh-TW" altLang="en-US" sz="2400" dirty="0" smtClean="0"/>
              <a:t>」。並請填上「</a:t>
            </a:r>
            <a:r>
              <a:rPr lang="en-US" altLang="zh-TW" sz="2400" dirty="0" smtClean="0"/>
              <a:t>Serial number</a:t>
            </a:r>
            <a:r>
              <a:rPr lang="zh-TW" altLang="en-US" sz="2400" dirty="0" smtClean="0"/>
              <a:t>」序號及「</a:t>
            </a:r>
            <a:r>
              <a:rPr lang="en-US" altLang="zh-TW" sz="2400" dirty="0" smtClean="0"/>
              <a:t>Product key</a:t>
            </a:r>
            <a:r>
              <a:rPr lang="zh-TW" altLang="en-US" sz="2400" dirty="0" smtClean="0"/>
              <a:t>」產品金鑰的資料。</a:t>
            </a:r>
            <a:endParaRPr lang="zh-TW" altLang="zh-TW" sz="2400" dirty="0" smtClean="0"/>
          </a:p>
          <a:p>
            <a:endParaRPr lang="zh-TW" altLang="en-US" sz="2400" dirty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573016"/>
            <a:ext cx="5472608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/>
              <a:t>各面貼圖及調整（１１）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100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sz="2800" dirty="0" smtClean="0"/>
              <a:t>最後把每一面都貼製我們所需的貼圖</a:t>
            </a:r>
            <a:r>
              <a:rPr lang="zh-TW" altLang="en-US" sz="2800" dirty="0" smtClean="0"/>
              <a:t>。必要時需調整紋理亮度、大小、位置及角度。</a:t>
            </a:r>
          </a:p>
          <a:p>
            <a:r>
              <a:rPr lang="zh-TW" altLang="en-US" sz="2800" dirty="0" smtClean="0"/>
              <a:t>每一面都完工後，</a:t>
            </a:r>
            <a:r>
              <a:rPr lang="zh-TW" altLang="zh-TW" sz="2800" dirty="0" smtClean="0"/>
              <a:t>這樣就大功告成拉</a:t>
            </a:r>
            <a:r>
              <a:rPr lang="zh-TW" altLang="en-US" sz="2800" dirty="0" smtClean="0"/>
              <a:t>。</a:t>
            </a:r>
            <a:endParaRPr lang="zh-TW" altLang="zh-TW" sz="2800" dirty="0" smtClean="0"/>
          </a:p>
          <a:p>
            <a:r>
              <a:rPr lang="zh-TW" altLang="en-US" dirty="0" smtClean="0"/>
              <a:t>最後完成圖如下方圖片所示。</a:t>
            </a:r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4854" y="3501008"/>
            <a:ext cx="3445273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參考資料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101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70304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http://en.wikipedia.org/wiki/3D_modeling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http://en.wikipedia.org/wiki/3D_computer_graphics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hlinkClick r:id="rId4"/>
              </a:rPr>
              <a:t>http://zh.wikipedia.org/wiki/Texture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Paul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Rademacher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 “Ray Tracing: Graphics for the Masses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Summer </a:t>
            </a:r>
            <a:r>
              <a:rPr lang="zh-TW" altLang="en-US" i="1" dirty="0" smtClean="0">
                <a:latin typeface="Times New Roman" pitchFamily="18" charset="0"/>
                <a:cs typeface="Times New Roman" pitchFamily="18" charset="0"/>
              </a:rPr>
              <a:t>１９９７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issue of ACM Crossroads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呂瑞城。３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ds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Max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動畫大師。上奇。</a:t>
            </a:r>
            <a:r>
              <a:rPr lang="zh-TW" altLang="en-US" dirty="0" smtClean="0"/>
              <a:t>２０１１年７月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en-US" dirty="0" smtClean="0"/>
              <a:t>夢德。大躍進！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３</a:t>
            </a:r>
            <a:r>
              <a:rPr lang="en-US" altLang="zh-TW" dirty="0" err="1" smtClean="0"/>
              <a:t>ds</a:t>
            </a:r>
            <a:r>
              <a:rPr lang="en-US" altLang="zh-TW" dirty="0" smtClean="0"/>
              <a:t> Max 2011</a:t>
            </a:r>
            <a:r>
              <a:rPr lang="ja-JP" altLang="en-US" dirty="0" smtClean="0"/>
              <a:t>の</a:t>
            </a:r>
            <a:r>
              <a:rPr lang="zh-TW" altLang="en-US" dirty="0" smtClean="0"/>
              <a:t>即效見本。上奇資訊。２０１０。</a:t>
            </a:r>
            <a:endParaRPr lang="en-US" altLang="zh-TW" dirty="0" smtClean="0"/>
          </a:p>
          <a:p>
            <a:r>
              <a:rPr lang="zh-TW" altLang="en-US" dirty="0" smtClean="0"/>
              <a:t>韋志鋒、潘夢瑩。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３</a:t>
            </a:r>
            <a:r>
              <a:rPr lang="en-US" altLang="zh-TW" dirty="0" err="1" smtClean="0"/>
              <a:t>ds</a:t>
            </a:r>
            <a:r>
              <a:rPr lang="en-US" altLang="zh-TW" dirty="0" smtClean="0"/>
              <a:t> Max</a:t>
            </a:r>
            <a:r>
              <a:rPr lang="zh-TW" altLang="en-US" dirty="0" smtClean="0"/>
              <a:t>綜合建模全實例解析。佳魁資訊。２０１０。</a:t>
            </a:r>
            <a:endParaRPr lang="en-US" altLang="zh-TW" dirty="0" smtClean="0"/>
          </a:p>
          <a:p>
            <a:r>
              <a:rPr lang="zh-TW" altLang="en-US" dirty="0" smtClean="0"/>
              <a:t>黃義淳。３</a:t>
            </a:r>
            <a:r>
              <a:rPr lang="en-US" altLang="zh-TW" dirty="0" err="1" smtClean="0"/>
              <a:t>ds</a:t>
            </a:r>
            <a:r>
              <a:rPr lang="en-US" altLang="zh-TW" dirty="0" smtClean="0"/>
              <a:t> Max </a:t>
            </a:r>
            <a:r>
              <a:rPr lang="zh-TW" altLang="en-US" dirty="0" smtClean="0"/>
              <a:t>２０１２</a:t>
            </a:r>
            <a:r>
              <a:rPr lang="en-US" altLang="zh-TW" dirty="0" smtClean="0"/>
              <a:t> 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視覺設計與絕佳動畫表現。碁峰資訊２０１１。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http://sketchup.google.com/support/?hl=zh-TW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陳麗娥、李盛明。</a:t>
            </a:r>
            <a:r>
              <a:rPr lang="en-US" altLang="zh-TW" dirty="0" smtClean="0"/>
              <a:t>Google </a:t>
            </a:r>
            <a:r>
              <a:rPr lang="en-US" altLang="zh-TW" dirty="0" err="1" smtClean="0"/>
              <a:t>SketchUp</a:t>
            </a:r>
            <a:r>
              <a:rPr lang="en-US" altLang="zh-TW" dirty="0" smtClean="0"/>
              <a:t> 8</a:t>
            </a:r>
            <a:r>
              <a:rPr lang="zh-TW" altLang="en-US" dirty="0" smtClean="0"/>
              <a:t>設計實感與快速繪圖表現。碁峰。２０１１年７月。</a:t>
            </a:r>
            <a:endParaRPr lang="en-US" altLang="zh-TW" dirty="0" smtClean="0"/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-</a:t>
            </a:r>
            <a:r>
              <a:rPr lang="zh-TW" altLang="en-US" dirty="0" smtClean="0"/>
              <a:t>１</a:t>
            </a:r>
            <a:r>
              <a:rPr lang="en-US" altLang="zh-TW" dirty="0" smtClean="0"/>
              <a:t> 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DS MAX</a:t>
            </a:r>
            <a:r>
              <a:rPr lang="zh-TW" altLang="en-US" dirty="0" smtClean="0"/>
              <a:t>下載與安裝（</a:t>
            </a:r>
            <a:r>
              <a:rPr lang="en-US" altLang="zh-TW" dirty="0" smtClean="0"/>
              <a:t>6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2376264"/>
          </a:xfrm>
        </p:spPr>
        <p:txBody>
          <a:bodyPr>
            <a:normAutofit fontScale="62500" lnSpcReduction="20000"/>
          </a:bodyPr>
          <a:lstStyle/>
          <a:p>
            <a:r>
              <a:rPr lang="zh-TW" altLang="zh-TW" dirty="0" smtClean="0"/>
              <a:t>勾選我們要安裝的</a:t>
            </a:r>
            <a:r>
              <a:rPr lang="zh-TW" altLang="en-US" dirty="0" smtClean="0"/>
              <a:t>「</a:t>
            </a:r>
            <a:r>
              <a:rPr lang="en-US" altLang="zh-TW" dirty="0" smtClean="0"/>
              <a:t>Autodesk 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DS MAX </a:t>
            </a:r>
            <a:r>
              <a:rPr lang="zh-TW" altLang="en-US" dirty="0" smtClean="0"/>
              <a:t>２０１２」</a:t>
            </a:r>
            <a:r>
              <a:rPr lang="zh-TW" altLang="zh-TW" dirty="0" smtClean="0"/>
              <a:t>，瀏覽選擇所要安裝的位址，注意</a:t>
            </a:r>
            <a:r>
              <a:rPr lang="zh-TW" altLang="en-US" dirty="0" smtClean="0"/>
              <a:t>所要</a:t>
            </a:r>
            <a:r>
              <a:rPr lang="zh-TW" altLang="zh-TW" dirty="0" smtClean="0"/>
              <a:t>安裝</a:t>
            </a:r>
            <a:r>
              <a:rPr lang="zh-TW" altLang="en-US" dirty="0" smtClean="0"/>
              <a:t>磁碟剩餘空間</a:t>
            </a:r>
            <a:r>
              <a:rPr lang="zh-TW" altLang="zh-TW" dirty="0" smtClean="0"/>
              <a:t>需要大於</a:t>
            </a:r>
            <a:r>
              <a:rPr lang="zh-TW" altLang="en-US" dirty="0" smtClean="0"/>
              <a:t>２</a:t>
            </a:r>
            <a:r>
              <a:rPr lang="en-US" altLang="zh-TW" dirty="0" smtClean="0"/>
              <a:t>.</a:t>
            </a:r>
            <a:r>
              <a:rPr lang="zh-TW" altLang="en-US" dirty="0" smtClean="0"/>
              <a:t>４６</a:t>
            </a:r>
            <a:r>
              <a:rPr lang="en-US" altLang="zh-TW" dirty="0" smtClean="0"/>
              <a:t>GB</a:t>
            </a:r>
            <a:r>
              <a:rPr lang="zh-TW" altLang="en-US" dirty="0" smtClean="0"/>
              <a:t>（依所安裝的版本而有所不同），在此畫面的右下角會顯示</a:t>
            </a:r>
            <a:r>
              <a:rPr lang="zh-TW" altLang="zh-TW" dirty="0" smtClean="0"/>
              <a:t>。點選</a:t>
            </a:r>
            <a:r>
              <a:rPr lang="zh-TW" altLang="en-US" dirty="0" smtClean="0"/>
              <a:t>「</a:t>
            </a:r>
            <a:r>
              <a:rPr lang="en-US" altLang="zh-TW" dirty="0" smtClean="0"/>
              <a:t>Install</a:t>
            </a:r>
            <a:r>
              <a:rPr lang="zh-TW" altLang="en-US" dirty="0" smtClean="0"/>
              <a:t>」</a:t>
            </a:r>
            <a:r>
              <a:rPr lang="zh-TW" altLang="zh-TW" dirty="0" smtClean="0"/>
              <a:t>進行安裝</a:t>
            </a:r>
            <a:r>
              <a:rPr lang="zh-TW" altLang="en-US" dirty="0" smtClean="0"/>
              <a:t>。如下面左方圖片所示。必要時安裝程式會請使用者關閉影響安裝的程式。</a:t>
            </a:r>
            <a:endParaRPr lang="en-US" altLang="zh-TW" dirty="0" smtClean="0"/>
          </a:p>
          <a:p>
            <a:r>
              <a:rPr lang="zh-TW" altLang="en-US" dirty="0" smtClean="0"/>
              <a:t>安裝過程中，會顯示安裝進度及變更顯示圖片。</a:t>
            </a:r>
            <a:r>
              <a:rPr lang="zh-TW" altLang="zh-TW" dirty="0" smtClean="0"/>
              <a:t>如果安裝完成便會顯示</a:t>
            </a:r>
            <a:r>
              <a:rPr lang="zh-TW" altLang="en-US" dirty="0" smtClean="0"/>
              <a:t>下面右方圖片之畫面</a:t>
            </a:r>
            <a:r>
              <a:rPr lang="zh-TW" altLang="zh-TW" dirty="0" smtClean="0"/>
              <a:t>，</a:t>
            </a:r>
            <a:r>
              <a:rPr lang="zh-TW" altLang="en-US" dirty="0" smtClean="0"/>
              <a:t>打勾表示該軟體已順利安裝，</a:t>
            </a:r>
            <a:r>
              <a:rPr lang="zh-TW" altLang="zh-TW" dirty="0" smtClean="0"/>
              <a:t>，</a:t>
            </a:r>
            <a:r>
              <a:rPr lang="zh-TW" altLang="en-US" dirty="0" smtClean="0"/>
              <a:t>請</a:t>
            </a:r>
            <a:r>
              <a:rPr lang="zh-TW" altLang="zh-TW" dirty="0" smtClean="0"/>
              <a:t>按下</a:t>
            </a:r>
            <a:r>
              <a:rPr lang="zh-TW" altLang="en-US" dirty="0" smtClean="0"/>
              <a:t>「</a:t>
            </a:r>
            <a:r>
              <a:rPr lang="en-US" altLang="zh-TW" dirty="0" smtClean="0"/>
              <a:t>Finish</a:t>
            </a:r>
            <a:r>
              <a:rPr lang="zh-TW" altLang="en-US" dirty="0" smtClean="0"/>
              <a:t>」</a:t>
            </a:r>
            <a:r>
              <a:rPr lang="zh-TW" altLang="zh-TW" dirty="0" smtClean="0"/>
              <a:t>完成</a:t>
            </a:r>
            <a:r>
              <a:rPr lang="zh-TW" altLang="en-US" dirty="0" smtClean="0"/>
              <a:t>安裝過程。</a:t>
            </a:r>
            <a:endParaRPr lang="en-US" altLang="zh-TW" dirty="0" smtClean="0"/>
          </a:p>
          <a:p>
            <a:r>
              <a:rPr lang="zh-TW" altLang="en-US" dirty="0" smtClean="0"/>
              <a:t>在安裝的過程當中，每個視窗的左下角都會有「</a:t>
            </a:r>
            <a:r>
              <a:rPr lang="en-US" altLang="zh-TW" dirty="0" smtClean="0"/>
              <a:t>Installation Help</a:t>
            </a:r>
            <a:r>
              <a:rPr lang="zh-TW" altLang="en-US" dirty="0" smtClean="0"/>
              <a:t>」、「</a:t>
            </a:r>
            <a:r>
              <a:rPr lang="en-US" altLang="zh-TW" dirty="0" smtClean="0"/>
              <a:t>System Requirements</a:t>
            </a:r>
            <a:r>
              <a:rPr lang="zh-TW" altLang="en-US" dirty="0" smtClean="0"/>
              <a:t>」、「</a:t>
            </a:r>
            <a:r>
              <a:rPr lang="en-US" altLang="zh-TW" dirty="0" smtClean="0"/>
              <a:t>Readme</a:t>
            </a:r>
            <a:r>
              <a:rPr lang="zh-TW" altLang="en-US" dirty="0" smtClean="0"/>
              <a:t>」等三個連結。提供使用者在安裝的過程中一些有用的資料。</a:t>
            </a:r>
            <a:endParaRPr lang="zh-TW" altLang="zh-TW" dirty="0" smtClean="0"/>
          </a:p>
          <a:p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61048"/>
            <a:ext cx="432048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861048"/>
            <a:ext cx="4536504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DS MAX </a:t>
            </a:r>
            <a:r>
              <a:rPr lang="zh-TW" altLang="en-US" dirty="0" smtClean="0"/>
              <a:t>２０１２</a:t>
            </a:r>
            <a:r>
              <a:rPr lang="en-US" altLang="zh-TW" dirty="0" smtClean="0"/>
              <a:t> </a:t>
            </a:r>
            <a:r>
              <a:rPr lang="zh-TW" altLang="zh-TW" dirty="0" smtClean="0"/>
              <a:t>新增功能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altLang="zh-TW" dirty="0" smtClean="0"/>
              <a:t>Substance Procedural Textures </a:t>
            </a:r>
            <a:r>
              <a:rPr lang="zh-TW" altLang="zh-TW" dirty="0" smtClean="0"/>
              <a:t>程序性材質</a:t>
            </a:r>
            <a:r>
              <a:rPr lang="zh-TW" altLang="en-US" dirty="0" smtClean="0"/>
              <a:t>：提供各種不同類型的程序性材質庫 ，共有</a:t>
            </a:r>
            <a:r>
              <a:rPr lang="en-US" altLang="zh-TW" dirty="0" smtClean="0"/>
              <a:t>80</a:t>
            </a:r>
            <a:r>
              <a:rPr lang="zh-TW" altLang="en-US" dirty="0" smtClean="0"/>
              <a:t>種。</a:t>
            </a:r>
            <a:endParaRPr lang="en-US" altLang="zh-TW" dirty="0" smtClean="0"/>
          </a:p>
          <a:p>
            <a:r>
              <a:rPr lang="zh-TW" altLang="zh-TW" dirty="0" smtClean="0"/>
              <a:t>全新的</a:t>
            </a:r>
            <a:r>
              <a:rPr lang="en-US" altLang="zh-TW" dirty="0" smtClean="0"/>
              <a:t>Nitrous</a:t>
            </a:r>
            <a:r>
              <a:rPr lang="zh-TW" altLang="zh-TW" dirty="0" smtClean="0"/>
              <a:t>繪圖加速核心</a:t>
            </a:r>
            <a:r>
              <a:rPr lang="zh-TW" altLang="en-US" dirty="0" smtClean="0"/>
              <a:t>：提升效能與畫面品質。</a:t>
            </a:r>
            <a:r>
              <a:rPr lang="en-US" altLang="zh-TW" dirty="0" smtClean="0"/>
              <a:t>Nitrous</a:t>
            </a:r>
            <a:r>
              <a:rPr lang="zh-TW" altLang="en-US" dirty="0" smtClean="0"/>
              <a:t>利用</a:t>
            </a:r>
            <a:r>
              <a:rPr lang="en-US" altLang="zh-TW" dirty="0" smtClean="0"/>
              <a:t>GPU</a:t>
            </a:r>
            <a:r>
              <a:rPr lang="zh-TW" altLang="en-US" dirty="0" smtClean="0"/>
              <a:t>加速運算與多核心運算，使用者可以更快速地編修、處理以及互動 。</a:t>
            </a:r>
            <a:endParaRPr lang="zh-TW" altLang="zh-TW" dirty="0" smtClean="0"/>
          </a:p>
          <a:p>
            <a:pPr lvl="0"/>
            <a:r>
              <a:rPr lang="en-US" altLang="zh-TW" dirty="0" err="1" smtClean="0"/>
              <a:t>mRigids</a:t>
            </a:r>
            <a:r>
              <a:rPr lang="en-US" altLang="zh-TW" dirty="0" smtClean="0"/>
              <a:t> Rigid-Body Dynamics</a:t>
            </a:r>
            <a:r>
              <a:rPr lang="zh-TW" altLang="en-US" dirty="0" smtClean="0"/>
              <a:t>：動態剛體物理運算功能。</a:t>
            </a:r>
            <a:endParaRPr lang="zh-TW" altLang="zh-TW" dirty="0" smtClean="0"/>
          </a:p>
          <a:p>
            <a:pPr lvl="0"/>
            <a:r>
              <a:rPr lang="en-US" altLang="zh-TW" dirty="0" err="1" smtClean="0"/>
              <a:t>iray</a:t>
            </a:r>
            <a:r>
              <a:rPr lang="en-US" altLang="zh-TW" dirty="0" smtClean="0"/>
              <a:t> Renderer</a:t>
            </a:r>
            <a:r>
              <a:rPr lang="zh-TW" altLang="en-US" dirty="0" smtClean="0"/>
              <a:t>：</a:t>
            </a:r>
            <a:r>
              <a:rPr lang="en-US" altLang="zh-TW" dirty="0" err="1" smtClean="0"/>
              <a:t>iray</a:t>
            </a:r>
            <a:r>
              <a:rPr lang="zh-TW" altLang="en-US" dirty="0" smtClean="0"/>
              <a:t>渲染算圖引擎。</a:t>
            </a:r>
            <a:endParaRPr lang="zh-TW" altLang="zh-TW" dirty="0" smtClean="0"/>
          </a:p>
          <a:p>
            <a:pPr lvl="0"/>
            <a:r>
              <a:rPr lang="en-US" altLang="zh-TW" dirty="0" smtClean="0"/>
              <a:t>UVW Unwrapping</a:t>
            </a:r>
            <a:r>
              <a:rPr lang="zh-TW" altLang="en-US" dirty="0" smtClean="0"/>
              <a:t>。</a:t>
            </a:r>
            <a:endParaRPr lang="zh-TW" altLang="zh-TW" dirty="0" smtClean="0"/>
          </a:p>
          <a:p>
            <a:pPr lvl="0"/>
            <a:r>
              <a:rPr lang="zh-TW" altLang="zh-TW" dirty="0" smtClean="0"/>
              <a:t>支援</a:t>
            </a:r>
            <a:r>
              <a:rPr lang="en-US" altLang="zh-TW" dirty="0" smtClean="0"/>
              <a:t>Vector Displacement Map </a:t>
            </a:r>
            <a:r>
              <a:rPr lang="zh-TW" altLang="zh-TW" dirty="0" smtClean="0"/>
              <a:t>貼圖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單鍵檔案轉換功能</a:t>
            </a:r>
            <a:r>
              <a:rPr lang="zh-TW" altLang="en-US" dirty="0" smtClean="0"/>
              <a:t>。</a:t>
            </a:r>
            <a:endParaRPr lang="zh-TW" altLang="zh-TW" dirty="0" smtClean="0"/>
          </a:p>
          <a:p>
            <a:pPr lvl="0"/>
            <a:r>
              <a:rPr lang="en-US" altLang="zh-TW" dirty="0" smtClean="0"/>
              <a:t>UI</a:t>
            </a:r>
            <a:r>
              <a:rPr lang="zh-TW" altLang="en-US" dirty="0" smtClean="0"/>
              <a:t>增強</a:t>
            </a:r>
            <a:r>
              <a:rPr lang="en-US" altLang="zh-TW" dirty="0" smtClean="0"/>
              <a:t>…</a:t>
            </a:r>
            <a:r>
              <a:rPr lang="zh-TW" altLang="en-US" dirty="0" smtClean="0"/>
              <a:t>等</a:t>
            </a:r>
            <a:endParaRPr lang="zh-TW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DS MAX</a:t>
            </a:r>
            <a:r>
              <a:rPr lang="zh-TW" altLang="en-US" dirty="0" smtClean="0"/>
              <a:t>基本操作認識（</a:t>
            </a:r>
            <a:r>
              <a:rPr lang="en-US" altLang="zh-TW" dirty="0" smtClean="0"/>
              <a:t>1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5070304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 smtClean="0"/>
              <a:t>此為３</a:t>
            </a:r>
            <a:r>
              <a:rPr lang="en-US" altLang="zh-TW" dirty="0" smtClean="0"/>
              <a:t>DS MAX</a:t>
            </a:r>
            <a:r>
              <a:rPr lang="zh-TW" altLang="en-US" dirty="0" smtClean="0"/>
              <a:t>執行時的畫面，視窗上有數種不同的工具列及面版及「檔案管理」按鈕。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Quick access toolbar : </a:t>
            </a:r>
            <a:r>
              <a:rPr lang="zh-TW" altLang="zh-TW" dirty="0" smtClean="0"/>
              <a:t>快捷工具列</a:t>
            </a:r>
            <a:r>
              <a:rPr lang="zh-TW" altLang="en-US" dirty="0" smtClean="0"/>
              <a:t>。</a:t>
            </a:r>
            <a:endParaRPr lang="zh-TW" altLang="zh-TW" dirty="0" smtClean="0"/>
          </a:p>
          <a:p>
            <a:pPr lvl="1"/>
            <a:r>
              <a:rPr lang="en-US" altLang="zh-TW" dirty="0" smtClean="0"/>
              <a:t>Main toolbar : </a:t>
            </a:r>
            <a:r>
              <a:rPr lang="zh-TW" altLang="zh-TW" dirty="0" smtClean="0"/>
              <a:t>主工具列</a:t>
            </a:r>
            <a:r>
              <a:rPr lang="zh-TW" altLang="en-US" dirty="0" smtClean="0"/>
              <a:t>。</a:t>
            </a:r>
            <a:endParaRPr lang="zh-TW" altLang="zh-TW" dirty="0" smtClean="0"/>
          </a:p>
          <a:p>
            <a:pPr lvl="1"/>
            <a:r>
              <a:rPr lang="en-US" altLang="zh-TW" dirty="0" smtClean="0"/>
              <a:t>Menu bar : </a:t>
            </a:r>
            <a:r>
              <a:rPr lang="zh-TW" altLang="zh-TW" dirty="0" smtClean="0"/>
              <a:t>下拉式選單</a:t>
            </a:r>
            <a:r>
              <a:rPr lang="zh-TW" altLang="en-US" dirty="0" smtClean="0"/>
              <a:t>列。</a:t>
            </a:r>
            <a:endParaRPr lang="zh-TW" altLang="zh-TW" dirty="0" smtClean="0"/>
          </a:p>
          <a:p>
            <a:pPr lvl="1"/>
            <a:r>
              <a:rPr lang="en-US" altLang="zh-TW" dirty="0" smtClean="0"/>
              <a:t>Graphite modeling tools : </a:t>
            </a:r>
            <a:r>
              <a:rPr lang="zh-TW" altLang="zh-TW" dirty="0" smtClean="0"/>
              <a:t>石墨模型編輯面板</a:t>
            </a:r>
            <a:r>
              <a:rPr lang="zh-TW" altLang="en-US" dirty="0" smtClean="0"/>
              <a:t>。</a:t>
            </a:r>
            <a:endParaRPr lang="zh-TW" altLang="zh-TW" dirty="0" smtClean="0"/>
          </a:p>
          <a:p>
            <a:pPr lvl="1"/>
            <a:r>
              <a:rPr lang="en-US" altLang="zh-TW" dirty="0" smtClean="0"/>
              <a:t>Command panel : </a:t>
            </a:r>
            <a:r>
              <a:rPr lang="zh-TW" altLang="zh-TW" dirty="0" smtClean="0"/>
              <a:t>命令面板</a:t>
            </a:r>
            <a:r>
              <a:rPr lang="zh-TW" altLang="en-US" dirty="0" smtClean="0"/>
              <a:t>。</a:t>
            </a:r>
            <a:endParaRPr lang="zh-TW" altLang="zh-TW" dirty="0" smtClean="0"/>
          </a:p>
          <a:p>
            <a:pPr lvl="1"/>
            <a:r>
              <a:rPr lang="en-US" altLang="zh-TW" dirty="0" smtClean="0"/>
              <a:t>Viewports : </a:t>
            </a:r>
            <a:r>
              <a:rPr lang="zh-TW" altLang="zh-TW" dirty="0" smtClean="0"/>
              <a:t>視埠</a:t>
            </a:r>
            <a:r>
              <a:rPr lang="zh-TW" altLang="en-US" dirty="0" smtClean="0"/>
              <a:t>。</a:t>
            </a:r>
            <a:endParaRPr lang="zh-TW" altLang="zh-TW" dirty="0" smtClean="0"/>
          </a:p>
          <a:p>
            <a:pPr lvl="1"/>
            <a:r>
              <a:rPr lang="en-US" altLang="zh-TW" dirty="0" smtClean="0"/>
              <a:t>Animation playback controls : </a:t>
            </a:r>
            <a:r>
              <a:rPr lang="zh-TW" altLang="zh-TW" dirty="0" smtClean="0"/>
              <a:t>動畫播放控制器</a:t>
            </a:r>
            <a:r>
              <a:rPr lang="zh-TW" altLang="en-US" dirty="0" smtClean="0"/>
              <a:t>。</a:t>
            </a:r>
            <a:endParaRPr lang="zh-TW" altLang="zh-TW" dirty="0" smtClean="0"/>
          </a:p>
          <a:p>
            <a:pPr lvl="1"/>
            <a:r>
              <a:rPr lang="en-US" altLang="zh-TW" dirty="0" smtClean="0"/>
              <a:t>Viewport navigation controls : </a:t>
            </a:r>
            <a:r>
              <a:rPr lang="zh-TW" altLang="zh-TW" dirty="0" smtClean="0"/>
              <a:t>視埠導覽控制器</a:t>
            </a:r>
            <a:r>
              <a:rPr lang="zh-TW" altLang="en-US" dirty="0" smtClean="0"/>
              <a:t>。</a:t>
            </a:r>
            <a:endParaRPr lang="zh-TW" altLang="zh-TW" dirty="0" smtClean="0"/>
          </a:p>
          <a:p>
            <a:pPr lvl="1"/>
            <a:r>
              <a:rPr lang="en-US" altLang="zh-TW" dirty="0" smtClean="0"/>
              <a:t>Prompt line &amp; status bar controls : Script</a:t>
            </a:r>
            <a:r>
              <a:rPr lang="zh-TW" altLang="zh-TW" dirty="0" smtClean="0"/>
              <a:t>視窗與狀態資訊列</a:t>
            </a:r>
            <a:r>
              <a:rPr lang="zh-TW" altLang="en-US" dirty="0" smtClean="0"/>
              <a:t>。</a:t>
            </a:r>
            <a:endParaRPr lang="zh-TW" altLang="zh-TW" dirty="0" smtClean="0"/>
          </a:p>
          <a:p>
            <a:pPr lvl="1"/>
            <a:r>
              <a:rPr lang="en-US" altLang="zh-TW" dirty="0" smtClean="0"/>
              <a:t>Track bar &amp; Time slider : </a:t>
            </a:r>
            <a:r>
              <a:rPr lang="zh-TW" altLang="zh-TW" dirty="0" smtClean="0"/>
              <a:t>時間軸與時間滑桿</a:t>
            </a:r>
            <a:r>
              <a:rPr lang="zh-TW" altLang="en-US" dirty="0" smtClean="0"/>
              <a:t>。</a:t>
            </a:r>
            <a:endParaRPr lang="zh-TW" altLang="zh-TW" dirty="0" smtClean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44824"/>
            <a:ext cx="4572000" cy="461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DS MAX</a:t>
            </a:r>
            <a:r>
              <a:rPr lang="zh-TW" altLang="en-US" dirty="0" smtClean="0"/>
              <a:t>基本操作認識（</a:t>
            </a:r>
            <a:r>
              <a:rPr lang="en-US" altLang="zh-TW" dirty="0" smtClean="0"/>
              <a:t>2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7294584" cy="4566248"/>
          </a:xfrm>
        </p:spPr>
        <p:txBody>
          <a:bodyPr>
            <a:normAutofit lnSpcReduction="10000"/>
          </a:bodyPr>
          <a:lstStyle/>
          <a:p>
            <a:pPr lvl="0"/>
            <a:r>
              <a:rPr lang="zh-TW" altLang="en-US" dirty="0" smtClean="0"/>
              <a:t>左上角的小</a:t>
            </a:r>
            <a:r>
              <a:rPr lang="en-US" altLang="zh-TW" dirty="0" smtClean="0"/>
              <a:t>Icon</a:t>
            </a:r>
            <a:r>
              <a:rPr lang="zh-TW" altLang="en-US" dirty="0" smtClean="0"/>
              <a:t>是「檔案管理」按鈕，點擊後可看到下拉式清單。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我們可以在「檔案管理」這裡進行「</a:t>
            </a:r>
            <a:r>
              <a:rPr lang="en-US" altLang="zh-TW" dirty="0" smtClean="0"/>
              <a:t>New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lvl="1"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「</a:t>
            </a:r>
            <a:r>
              <a:rPr lang="en-US" altLang="zh-TW" dirty="0" smtClean="0"/>
              <a:t>Reset</a:t>
            </a:r>
            <a:r>
              <a:rPr lang="zh-TW" altLang="en-US" dirty="0" smtClean="0"/>
              <a:t>」、「</a:t>
            </a:r>
            <a:r>
              <a:rPr lang="en-US" altLang="zh-TW" dirty="0" smtClean="0"/>
              <a:t>Open</a:t>
            </a:r>
            <a:r>
              <a:rPr lang="zh-TW" altLang="en-US" dirty="0" smtClean="0"/>
              <a:t>」、「</a:t>
            </a:r>
            <a:r>
              <a:rPr lang="en-US" altLang="zh-TW" dirty="0" smtClean="0"/>
              <a:t>Save</a:t>
            </a:r>
            <a:r>
              <a:rPr lang="zh-TW" altLang="en-US" dirty="0" smtClean="0"/>
              <a:t>」、「</a:t>
            </a:r>
            <a:r>
              <a:rPr lang="en-US" altLang="zh-TW" dirty="0" smtClean="0"/>
              <a:t>Save As</a:t>
            </a:r>
            <a:r>
              <a:rPr lang="zh-TW" altLang="en-US" dirty="0" smtClean="0"/>
              <a:t>」「</a:t>
            </a:r>
            <a:r>
              <a:rPr lang="en-US" altLang="zh-TW" dirty="0" smtClean="0"/>
              <a:t>Import</a:t>
            </a:r>
            <a:r>
              <a:rPr lang="zh-TW" altLang="en-US" dirty="0" smtClean="0"/>
              <a:t>」、「</a:t>
            </a:r>
            <a:r>
              <a:rPr lang="en-US" altLang="zh-TW" dirty="0" smtClean="0"/>
              <a:t>Export</a:t>
            </a:r>
            <a:r>
              <a:rPr lang="zh-TW" altLang="en-US" dirty="0" smtClean="0"/>
              <a:t>」</a:t>
            </a:r>
            <a:r>
              <a:rPr lang="en-US" altLang="zh-TW" dirty="0" smtClean="0"/>
              <a:t>…</a:t>
            </a:r>
            <a:r>
              <a:rPr lang="zh-TW" altLang="en-US" dirty="0" smtClean="0"/>
              <a:t>等，操作相關新開檔案與儲存匯入匯出等動作。如右方圖片所示。</a:t>
            </a:r>
            <a:endParaRPr lang="en-US" altLang="zh-TW" dirty="0" smtClean="0"/>
          </a:p>
          <a:p>
            <a:pPr lvl="0"/>
            <a:r>
              <a:rPr lang="en-US" altLang="zh-TW" dirty="0" smtClean="0"/>
              <a:t>Quick access toolbar: </a:t>
            </a:r>
            <a:r>
              <a:rPr lang="zh-TW" altLang="en-US" dirty="0" smtClean="0"/>
              <a:t>快捷工具列。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３</a:t>
            </a:r>
            <a:r>
              <a:rPr lang="en-US" altLang="zh-TW" dirty="0" smtClean="0"/>
              <a:t>DS MAX</a:t>
            </a:r>
            <a:r>
              <a:rPr lang="zh-TW" altLang="en-US" dirty="0" smtClean="0"/>
              <a:t>最上面一排為「快捷工具列」，如下圖所示。可以在「快捷工具列」這裡進行「</a:t>
            </a:r>
            <a:r>
              <a:rPr lang="en-US" altLang="zh-TW" dirty="0" smtClean="0"/>
              <a:t>New scene</a:t>
            </a:r>
            <a:r>
              <a:rPr lang="zh-TW" altLang="en-US" dirty="0" smtClean="0"/>
              <a:t>」、「</a:t>
            </a:r>
            <a:r>
              <a:rPr lang="en-US" altLang="zh-TW" dirty="0" smtClean="0"/>
              <a:t>Open File</a:t>
            </a:r>
            <a:r>
              <a:rPr lang="zh-TW" altLang="en-US" dirty="0" smtClean="0"/>
              <a:t>」、「</a:t>
            </a:r>
            <a:r>
              <a:rPr lang="en-US" altLang="zh-TW" dirty="0" smtClean="0"/>
              <a:t>Save File</a:t>
            </a:r>
            <a:r>
              <a:rPr lang="zh-TW" altLang="en-US" dirty="0" smtClean="0"/>
              <a:t>」、「</a:t>
            </a:r>
            <a:r>
              <a:rPr lang="en-US" altLang="zh-TW" dirty="0" smtClean="0"/>
              <a:t>Undo Scene Operation</a:t>
            </a:r>
            <a:r>
              <a:rPr lang="zh-TW" altLang="en-US" dirty="0" smtClean="0"/>
              <a:t>」、「</a:t>
            </a:r>
            <a:r>
              <a:rPr lang="en-US" altLang="zh-TW" dirty="0" smtClean="0"/>
              <a:t>Redo Scene Operation </a:t>
            </a:r>
            <a:r>
              <a:rPr lang="zh-TW" altLang="en-US" dirty="0" smtClean="0"/>
              <a:t>」、「</a:t>
            </a:r>
            <a:r>
              <a:rPr lang="en-US" altLang="zh-TW" dirty="0" smtClean="0"/>
              <a:t>Project Folder</a:t>
            </a:r>
            <a:r>
              <a:rPr lang="zh-TW" altLang="en-US" dirty="0" smtClean="0"/>
              <a:t>」等功能的操作。</a:t>
            </a:r>
            <a:endParaRPr lang="zh-TW" altLang="zh-TW" dirty="0" smtClean="0"/>
          </a:p>
          <a:p>
            <a:pPr lvl="0"/>
            <a:endParaRPr lang="en-US" altLang="zh-TW" dirty="0" smtClean="0"/>
          </a:p>
          <a:p>
            <a:pPr lvl="0"/>
            <a:endParaRPr lang="en-US" altLang="zh-TW" dirty="0" smtClean="0"/>
          </a:p>
          <a:p>
            <a:pPr lvl="0"/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949280"/>
            <a:ext cx="4464496" cy="65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484784"/>
            <a:ext cx="135255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DS MAX</a:t>
            </a:r>
            <a:r>
              <a:rPr lang="zh-TW" altLang="en-US" dirty="0" smtClean="0"/>
              <a:t>基本操作認識（</a:t>
            </a:r>
            <a:r>
              <a:rPr lang="en-US" altLang="zh-TW" dirty="0" smtClean="0"/>
              <a:t>3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503920" cy="93610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altLang="zh-TW" dirty="0" smtClean="0"/>
              <a:t>Main toolbar : </a:t>
            </a:r>
            <a:r>
              <a:rPr lang="zh-TW" altLang="zh-TW" dirty="0" smtClean="0"/>
              <a:t>主工具列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sz="2300" dirty="0" smtClean="0"/>
              <a:t>包含了</a:t>
            </a:r>
            <a:r>
              <a:rPr lang="en-US" altLang="zh-TW" sz="2300" dirty="0" smtClean="0"/>
              <a:t>3DS MAX </a:t>
            </a:r>
            <a:r>
              <a:rPr lang="zh-TW" altLang="en-US" sz="2300" dirty="0" smtClean="0"/>
              <a:t>使用頻率最高的各種工具指令。 </a:t>
            </a:r>
            <a:endParaRPr lang="en-US" altLang="zh-TW" sz="2300" dirty="0" smtClean="0"/>
          </a:p>
          <a:p>
            <a:pPr lvl="1"/>
            <a:r>
              <a:rPr lang="zh-TW" altLang="en-US" sz="2300" dirty="0" smtClean="0"/>
              <a:t>如</a:t>
            </a:r>
            <a:r>
              <a:rPr lang="en-US" altLang="zh-TW" sz="2300" dirty="0" smtClean="0"/>
              <a:t>:</a:t>
            </a:r>
            <a:r>
              <a:rPr lang="zh-TW" altLang="en-US" sz="2300" dirty="0" smtClean="0"/>
              <a:t>「</a:t>
            </a:r>
            <a:r>
              <a:rPr lang="en-US" altLang="zh-TW" sz="2300" dirty="0" smtClean="0"/>
              <a:t>Material Editor </a:t>
            </a:r>
            <a:r>
              <a:rPr lang="zh-TW" altLang="en-US" sz="2300" dirty="0" smtClean="0"/>
              <a:t>貼圖」、「</a:t>
            </a:r>
            <a:r>
              <a:rPr lang="en-US" altLang="zh-TW" sz="2300" dirty="0" smtClean="0"/>
              <a:t>Select Object</a:t>
            </a:r>
            <a:r>
              <a:rPr lang="zh-TW" altLang="en-US" sz="2300" dirty="0" smtClean="0"/>
              <a:t> 選取工具」等功能。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zh-TW" altLang="zh-TW" dirty="0" smtClean="0"/>
          </a:p>
          <a:p>
            <a:pPr lvl="1"/>
            <a:endParaRPr lang="zh-TW" altLang="zh-TW" dirty="0" smtClean="0"/>
          </a:p>
          <a:p>
            <a:pPr lvl="1"/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420888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91440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內容版面配置區 3"/>
          <p:cNvSpPr txBox="1">
            <a:spLocks/>
          </p:cNvSpPr>
          <p:nvPr/>
        </p:nvSpPr>
        <p:spPr>
          <a:xfrm>
            <a:off x="251520" y="4005064"/>
            <a:ext cx="8503920" cy="1584176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zh-TW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Graphite modeling tools : </a:t>
            </a:r>
            <a:r>
              <a:rPr kumimoji="0" lang="zh-TW" altLang="zh-TW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石墨模型編輯面板</a:t>
            </a:r>
            <a:r>
              <a:rPr kumimoji="0" lang="zh-TW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  <a:endParaRPr kumimoji="0" lang="en-US" altLang="zh-TW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石墨建模工具分为三个部分：「</a:t>
            </a:r>
            <a:r>
              <a:rPr kumimoji="0" lang="en-US" altLang="zh-TW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Graphite Modeling Tools</a:t>
            </a: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（石墨</a:t>
            </a:r>
            <a:r>
              <a:rPr kumimoji="0" lang="zh-TW" altLang="zh-TW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模型編輯面板</a:t>
            </a: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）」、「</a:t>
            </a:r>
            <a:r>
              <a:rPr kumimoji="0" lang="en-US" altLang="zh-TW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Freeform</a:t>
            </a: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（自由形式）」和「</a:t>
            </a:r>
            <a:r>
              <a:rPr kumimoji="0" lang="en-US" altLang="zh-TW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Selection</a:t>
            </a: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（選擇）」。</a:t>
            </a:r>
            <a:endParaRPr kumimoji="0" lang="en-US" altLang="zh-TW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提供了雕刻模型和直接繪製貼圖的功能。其中雕刻模型功能和「</a:t>
            </a:r>
            <a:r>
              <a:rPr kumimoji="0" lang="en-US" altLang="zh-TW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Zbrush</a:t>
            </a: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」的操作方法類似，可以使用「</a:t>
            </a:r>
            <a:r>
              <a:rPr kumimoji="0" lang="en-US" altLang="zh-TW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Shift</a:t>
            </a: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」平滑模型「</a:t>
            </a:r>
            <a:r>
              <a:rPr kumimoji="0" lang="en-US" altLang="zh-TW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</a:t>
            </a: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」凹陷模型。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endParaRPr kumimoji="0" lang="zh-TW" altLang="zh-TW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zh-TW" alt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733256"/>
            <a:ext cx="70294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內容版面配置區 3"/>
          <p:cNvSpPr txBox="1">
            <a:spLocks/>
          </p:cNvSpPr>
          <p:nvPr/>
        </p:nvSpPr>
        <p:spPr>
          <a:xfrm>
            <a:off x="251520" y="2780928"/>
            <a:ext cx="8503920" cy="936104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zh-TW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Menu bar : </a:t>
            </a:r>
            <a:r>
              <a:rPr kumimoji="0" lang="zh-TW" altLang="zh-TW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下拉</a:t>
            </a:r>
            <a:r>
              <a:rPr kumimoji="0" lang="zh-TW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式</a:t>
            </a:r>
            <a:r>
              <a:rPr kumimoji="0" lang="zh-TW" altLang="zh-TW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選單</a:t>
            </a:r>
            <a:r>
              <a:rPr kumimoji="0" lang="zh-TW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列。</a:t>
            </a:r>
            <a:endParaRPr kumimoji="0" lang="en-US" altLang="zh-TW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包含了各種功能的使用。</a:t>
            </a:r>
            <a:endParaRPr kumimoji="0" lang="en-US" altLang="zh-TW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如</a:t>
            </a:r>
            <a:r>
              <a:rPr kumimoji="0" lang="en-US" altLang="zh-TW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「</a:t>
            </a:r>
            <a:r>
              <a:rPr kumimoji="0" lang="en-US" altLang="zh-TW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Tools</a:t>
            </a: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」、「</a:t>
            </a:r>
            <a:r>
              <a:rPr kumimoji="0" lang="en-US" altLang="zh-TW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Views</a:t>
            </a: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」、「</a:t>
            </a:r>
            <a:r>
              <a:rPr kumimoji="0" lang="en-US" altLang="zh-TW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</a:t>
            </a: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」等重要功能。</a:t>
            </a:r>
            <a:endParaRPr kumimoji="0" lang="zh-TW" altLang="zh-TW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endParaRPr kumimoji="0" lang="zh-TW" altLang="zh-TW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endParaRPr kumimoji="0" lang="zh-TW" altLang="zh-TW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zh-TW" alt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DS MAX</a:t>
            </a:r>
            <a:r>
              <a:rPr lang="zh-TW" altLang="en-US" dirty="0" smtClean="0"/>
              <a:t>基本操作認識（</a:t>
            </a:r>
            <a:r>
              <a:rPr lang="en-US" altLang="zh-TW" dirty="0" smtClean="0"/>
              <a:t>4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altLang="zh-TW" dirty="0" smtClean="0"/>
              <a:t>Viewports : </a:t>
            </a:r>
            <a:r>
              <a:rPr lang="zh-TW" altLang="zh-TW" dirty="0" smtClean="0"/>
              <a:t>視埠</a:t>
            </a:r>
            <a:r>
              <a:rPr lang="zh-TW" altLang="en-US" dirty="0" smtClean="0"/>
              <a:t>。</a:t>
            </a:r>
            <a:endParaRPr lang="zh-TW" altLang="zh-TW" dirty="0" smtClean="0"/>
          </a:p>
          <a:p>
            <a:pPr lvl="1"/>
            <a:r>
              <a:rPr lang="zh-TW" altLang="en-US" dirty="0" smtClean="0"/>
              <a:t>３</a:t>
            </a:r>
            <a:r>
              <a:rPr lang="en-US" altLang="zh-TW" dirty="0" smtClean="0"/>
              <a:t>DS MAX</a:t>
            </a:r>
            <a:r>
              <a:rPr lang="zh-TW" altLang="en-US" dirty="0" smtClean="0"/>
              <a:t>將視窗分割為四個部份，每個部份都是一個「視埠」。可用快速鍵「</a:t>
            </a:r>
            <a:r>
              <a:rPr lang="en-US" altLang="zh-TW" dirty="0" err="1" smtClean="0"/>
              <a:t>Alt+W</a:t>
            </a:r>
            <a:r>
              <a:rPr lang="zh-TW" altLang="en-US" dirty="0" smtClean="0"/>
              <a:t>」切換一個或四個視埠。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「視</a:t>
            </a:r>
            <a:r>
              <a:rPr lang="zh-TW" altLang="zh-TW" dirty="0" smtClean="0"/>
              <a:t>埠</a:t>
            </a:r>
            <a:r>
              <a:rPr lang="zh-TW" altLang="en-US" dirty="0" smtClean="0"/>
              <a:t>」主要是提供給使用者以不同的角度來觀看物件。每個「視</a:t>
            </a:r>
            <a:r>
              <a:rPr lang="zh-TW" altLang="zh-TW" dirty="0" smtClean="0"/>
              <a:t>埠</a:t>
            </a:r>
            <a:r>
              <a:rPr lang="zh-TW" altLang="en-US" dirty="0" smtClean="0"/>
              <a:t>」左上角都有該視埠的觀看狀態。視埠各種狀態如下：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</a:t>
            </a:r>
            <a:r>
              <a:rPr lang="en-US" altLang="zh-TW" dirty="0" err="1" smtClean="0"/>
              <a:t>Prespective</a:t>
            </a:r>
            <a:r>
              <a:rPr lang="zh-TW" altLang="en-US" dirty="0" smtClean="0"/>
              <a:t>」：等角視（快速鍵</a:t>
            </a:r>
            <a:r>
              <a:rPr lang="en-US" altLang="zh-TW" dirty="0" smtClean="0"/>
              <a:t>P</a:t>
            </a:r>
            <a:r>
              <a:rPr lang="zh-TW" altLang="en-US" dirty="0" smtClean="0"/>
              <a:t>）。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</a:t>
            </a:r>
            <a:r>
              <a:rPr lang="en-US" altLang="zh-TW" dirty="0" smtClean="0"/>
              <a:t>Top</a:t>
            </a:r>
            <a:r>
              <a:rPr lang="zh-TW" altLang="en-US" dirty="0" smtClean="0"/>
              <a:t>」：頂視（快速鍵</a:t>
            </a:r>
            <a:r>
              <a:rPr lang="en-US" altLang="zh-TW" dirty="0" smtClean="0"/>
              <a:t>T</a:t>
            </a:r>
            <a:r>
              <a:rPr lang="zh-TW" altLang="en-US" dirty="0" smtClean="0"/>
              <a:t>）。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</a:t>
            </a:r>
            <a:r>
              <a:rPr lang="en-US" altLang="zh-TW" dirty="0" smtClean="0"/>
              <a:t>Bottom</a:t>
            </a:r>
            <a:r>
              <a:rPr lang="zh-TW" altLang="en-US" dirty="0" smtClean="0"/>
              <a:t>」：下視。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</a:t>
            </a:r>
            <a:r>
              <a:rPr lang="en-US" altLang="zh-TW" dirty="0" smtClean="0"/>
              <a:t>Left</a:t>
            </a:r>
            <a:r>
              <a:rPr lang="zh-TW" altLang="en-US" dirty="0" smtClean="0"/>
              <a:t>」：左視（快速鍵</a:t>
            </a:r>
            <a:r>
              <a:rPr lang="en-US" altLang="zh-TW" dirty="0" smtClean="0"/>
              <a:t>L</a:t>
            </a:r>
            <a:r>
              <a:rPr lang="zh-TW" altLang="en-US" dirty="0" smtClean="0"/>
              <a:t>） 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</a:t>
            </a:r>
            <a:r>
              <a:rPr lang="en-US" altLang="zh-TW" dirty="0" smtClean="0"/>
              <a:t>Right</a:t>
            </a:r>
            <a:r>
              <a:rPr lang="zh-TW" altLang="en-US" dirty="0" smtClean="0"/>
              <a:t> 」：右視。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</a:t>
            </a:r>
            <a:r>
              <a:rPr lang="en-US" altLang="zh-TW" dirty="0" smtClean="0"/>
              <a:t>Front</a:t>
            </a:r>
            <a:r>
              <a:rPr lang="zh-TW" altLang="en-US" dirty="0" smtClean="0"/>
              <a:t>」：前視（快速鍵</a:t>
            </a:r>
            <a:r>
              <a:rPr lang="en-US" altLang="zh-TW" dirty="0" smtClean="0"/>
              <a:t>F</a:t>
            </a:r>
            <a:r>
              <a:rPr lang="zh-TW" altLang="en-US" dirty="0" smtClean="0"/>
              <a:t>）。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</a:t>
            </a:r>
            <a:r>
              <a:rPr lang="en-US" altLang="zh-TW" dirty="0" smtClean="0"/>
              <a:t>Back</a:t>
            </a:r>
            <a:r>
              <a:rPr lang="zh-TW" altLang="en-US" dirty="0" smtClean="0"/>
              <a:t>」：後視。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</a:t>
            </a:r>
            <a:r>
              <a:rPr lang="en-US" altLang="zh-TW" dirty="0" smtClean="0"/>
              <a:t>Orthographic</a:t>
            </a:r>
            <a:r>
              <a:rPr lang="zh-TW" altLang="en-US" dirty="0" smtClean="0"/>
              <a:t>」：正視（快速鍵</a:t>
            </a:r>
            <a:r>
              <a:rPr lang="en-US" altLang="zh-TW" dirty="0" smtClean="0"/>
              <a:t>U</a:t>
            </a:r>
            <a:r>
              <a:rPr lang="zh-TW" altLang="en-US" dirty="0" smtClean="0"/>
              <a:t>） 。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573016"/>
            <a:ext cx="36724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DS MAX</a:t>
            </a:r>
            <a:r>
              <a:rPr lang="zh-TW" altLang="en-US" dirty="0" smtClean="0"/>
              <a:t>基本操作認識（</a:t>
            </a:r>
            <a:r>
              <a:rPr lang="en-US" altLang="zh-TW" dirty="0" smtClean="0"/>
              <a:t>5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251520" y="1527048"/>
            <a:ext cx="7078560" cy="521432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altLang="zh-TW" dirty="0" smtClean="0"/>
              <a:t>Command panel : </a:t>
            </a:r>
            <a:r>
              <a:rPr lang="zh-TW" altLang="zh-TW" dirty="0" smtClean="0"/>
              <a:t>命令面板</a:t>
            </a:r>
            <a:r>
              <a:rPr lang="zh-TW" altLang="en-US" dirty="0" smtClean="0"/>
              <a:t>，為製作模型最常使用的功能。最上方一列共有六種不同的面版。點選其中一種面板，底下的面板會更換成相對應的內容。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</a:t>
            </a:r>
            <a:r>
              <a:rPr lang="en-US" altLang="zh-TW" dirty="0" smtClean="0"/>
              <a:t>Create</a:t>
            </a:r>
            <a:r>
              <a:rPr lang="zh-TW" altLang="zh-TW" dirty="0" smtClean="0"/>
              <a:t>面板</a:t>
            </a:r>
            <a:r>
              <a:rPr lang="zh-TW" altLang="en-US" dirty="0" smtClean="0"/>
              <a:t>」、「</a:t>
            </a:r>
            <a:r>
              <a:rPr lang="en-US" altLang="zh-TW" dirty="0" smtClean="0"/>
              <a:t>Modify</a:t>
            </a:r>
            <a:r>
              <a:rPr lang="zh-TW" altLang="zh-TW" dirty="0" smtClean="0"/>
              <a:t>面板</a:t>
            </a:r>
            <a:r>
              <a:rPr lang="zh-TW" altLang="en-US" dirty="0" smtClean="0"/>
              <a:t>」、「</a:t>
            </a:r>
            <a:r>
              <a:rPr lang="en-US" altLang="zh-TW" dirty="0" smtClean="0"/>
              <a:t>Hierarchy</a:t>
            </a:r>
            <a:r>
              <a:rPr lang="zh-TW" altLang="en-US" dirty="0" smtClean="0"/>
              <a:t>面版」、「</a:t>
            </a:r>
            <a:r>
              <a:rPr lang="en-US" altLang="zh-TW" dirty="0" smtClean="0"/>
              <a:t>Motion</a:t>
            </a:r>
            <a:r>
              <a:rPr lang="zh-TW" altLang="zh-TW" dirty="0" smtClean="0"/>
              <a:t>面板</a:t>
            </a:r>
            <a:r>
              <a:rPr lang="zh-TW" altLang="en-US" dirty="0" smtClean="0"/>
              <a:t>」、「</a:t>
            </a:r>
            <a:r>
              <a:rPr lang="en-US" altLang="zh-TW" dirty="0" smtClean="0"/>
              <a:t>Display</a:t>
            </a:r>
            <a:r>
              <a:rPr lang="zh-TW" altLang="en-US" dirty="0" smtClean="0"/>
              <a:t>面板」、「</a:t>
            </a:r>
            <a:r>
              <a:rPr lang="en-US" altLang="zh-TW" dirty="0" err="1" smtClean="0"/>
              <a:t>Uitlity</a:t>
            </a:r>
            <a:r>
              <a:rPr lang="zh-TW" altLang="en-US" dirty="0" smtClean="0"/>
              <a:t>面板」。</a:t>
            </a:r>
            <a:endParaRPr lang="en-US" altLang="zh-TW" dirty="0" smtClean="0"/>
          </a:p>
          <a:p>
            <a:r>
              <a:rPr lang="zh-TW" altLang="en-US" dirty="0" smtClean="0"/>
              <a:t>右圖為「</a:t>
            </a:r>
            <a:r>
              <a:rPr lang="en-US" altLang="zh-TW" dirty="0" smtClean="0"/>
              <a:t>Create</a:t>
            </a:r>
            <a:r>
              <a:rPr lang="zh-TW" altLang="en-US" dirty="0" smtClean="0"/>
              <a:t>」面板。此面板的功能也可以使用下拉式選單的「</a:t>
            </a:r>
            <a:r>
              <a:rPr lang="en-US" altLang="zh-TW" dirty="0" smtClean="0"/>
              <a:t>Create</a:t>
            </a:r>
            <a:r>
              <a:rPr lang="zh-TW" altLang="en-US" dirty="0" smtClean="0"/>
              <a:t>」選項，來使用。</a:t>
            </a:r>
            <a:endParaRPr lang="en-US" altLang="zh-TW" dirty="0" smtClean="0"/>
          </a:p>
          <a:p>
            <a:r>
              <a:rPr lang="zh-TW" altLang="en-US" dirty="0" smtClean="0"/>
              <a:t>「</a:t>
            </a:r>
            <a:r>
              <a:rPr lang="en-US" altLang="zh-TW" dirty="0" smtClean="0"/>
              <a:t>Create</a:t>
            </a:r>
            <a:r>
              <a:rPr lang="zh-TW" altLang="en-US" dirty="0" smtClean="0"/>
              <a:t>」</a:t>
            </a:r>
            <a:r>
              <a:rPr lang="en-US" altLang="zh-TW" dirty="0" smtClean="0"/>
              <a:t> </a:t>
            </a:r>
            <a:r>
              <a:rPr lang="zh-TW" altLang="en-US" dirty="0" smtClean="0"/>
              <a:t>面板提供建立多種不同的物件類型工具。如右圖的第二排小</a:t>
            </a:r>
            <a:r>
              <a:rPr lang="en-US" altLang="zh-TW" dirty="0" smtClean="0"/>
              <a:t>Icon</a:t>
            </a:r>
            <a:r>
              <a:rPr lang="zh-TW" altLang="en-US" dirty="0" smtClean="0"/>
              <a:t>，包括 「</a:t>
            </a:r>
            <a:r>
              <a:rPr lang="en-US" altLang="zh-TW" dirty="0" smtClean="0"/>
              <a:t>Geometry</a:t>
            </a:r>
            <a:r>
              <a:rPr lang="zh-TW" altLang="en-US" dirty="0" smtClean="0"/>
              <a:t>」幾何、「</a:t>
            </a:r>
            <a:r>
              <a:rPr lang="en-US" altLang="zh-TW" dirty="0" smtClean="0"/>
              <a:t>Shapes</a:t>
            </a:r>
            <a:r>
              <a:rPr lang="zh-TW" altLang="en-US" dirty="0" smtClean="0"/>
              <a:t>」形狀、「</a:t>
            </a:r>
            <a:r>
              <a:rPr lang="en-US" altLang="zh-TW" dirty="0" smtClean="0"/>
              <a:t>Lights</a:t>
            </a:r>
            <a:r>
              <a:rPr lang="zh-TW" altLang="en-US" dirty="0" smtClean="0"/>
              <a:t>」燈光、「</a:t>
            </a:r>
            <a:r>
              <a:rPr lang="en-US" altLang="zh-TW" dirty="0" smtClean="0"/>
              <a:t>Cameras</a:t>
            </a:r>
            <a:r>
              <a:rPr lang="zh-TW" altLang="en-US" dirty="0" smtClean="0"/>
              <a:t>」</a:t>
            </a:r>
            <a:r>
              <a:rPr lang="en-US" altLang="zh-TW" dirty="0" smtClean="0"/>
              <a:t> </a:t>
            </a:r>
            <a:r>
              <a:rPr lang="zh-TW" altLang="en-US" dirty="0" smtClean="0"/>
              <a:t>攝影機、「</a:t>
            </a:r>
            <a:r>
              <a:rPr lang="en-US" altLang="zh-TW" dirty="0" smtClean="0"/>
              <a:t>Helpers</a:t>
            </a:r>
            <a:r>
              <a:rPr lang="zh-TW" altLang="en-US" dirty="0" smtClean="0"/>
              <a:t>」輔助、「</a:t>
            </a:r>
            <a:r>
              <a:rPr lang="en-US" altLang="zh-TW" dirty="0" smtClean="0"/>
              <a:t>Space Warps</a:t>
            </a:r>
            <a:r>
              <a:rPr lang="zh-TW" altLang="en-US" dirty="0" smtClean="0"/>
              <a:t>」</a:t>
            </a:r>
            <a:r>
              <a:rPr lang="en-US" altLang="zh-TW" dirty="0" smtClean="0"/>
              <a:t> </a:t>
            </a:r>
            <a:r>
              <a:rPr lang="zh-TW" altLang="en-US" dirty="0" smtClean="0"/>
              <a:t>空間扭曲、及「</a:t>
            </a:r>
            <a:r>
              <a:rPr lang="en-US" altLang="zh-TW" dirty="0" smtClean="0"/>
              <a:t>Systems</a:t>
            </a:r>
            <a:r>
              <a:rPr lang="zh-TW" altLang="en-US" dirty="0" smtClean="0"/>
              <a:t>」系統等七類。每一種物件類型又分為幾種子類型。</a:t>
            </a:r>
            <a:endParaRPr lang="en-US" altLang="zh-TW" dirty="0" smtClean="0"/>
          </a:p>
          <a:p>
            <a:r>
              <a:rPr lang="zh-TW" altLang="en-US" dirty="0" smtClean="0"/>
              <a:t>例如：選取了「</a:t>
            </a:r>
            <a:r>
              <a:rPr lang="en-US" altLang="zh-TW" dirty="0" smtClean="0"/>
              <a:t>Geometry</a:t>
            </a:r>
            <a:r>
              <a:rPr lang="zh-TW" altLang="en-US" dirty="0" smtClean="0"/>
              <a:t>」後，右圖第三排的下拉式清單可以選擇「 </a:t>
            </a:r>
            <a:r>
              <a:rPr lang="en-US" altLang="zh-TW" dirty="0" smtClean="0"/>
              <a:t>Standard Primitives</a:t>
            </a:r>
            <a:r>
              <a:rPr lang="zh-TW" altLang="en-US" dirty="0" smtClean="0"/>
              <a:t>」</a:t>
            </a:r>
            <a:r>
              <a:rPr lang="en-US" altLang="zh-TW" dirty="0" smtClean="0"/>
              <a:t> </a:t>
            </a:r>
            <a:r>
              <a:rPr lang="zh-TW" altLang="en-US" dirty="0" smtClean="0"/>
              <a:t>標準物件、 「 </a:t>
            </a:r>
            <a:r>
              <a:rPr lang="en-US" altLang="zh-TW" dirty="0" smtClean="0"/>
              <a:t>Extended Primitives</a:t>
            </a:r>
            <a:r>
              <a:rPr lang="zh-TW" altLang="en-US" dirty="0" smtClean="0"/>
              <a:t>」延伸物件 、「 </a:t>
            </a:r>
            <a:r>
              <a:rPr lang="en-US" altLang="zh-TW" dirty="0" smtClean="0"/>
              <a:t>Compound Objects</a:t>
            </a:r>
            <a:r>
              <a:rPr lang="zh-TW" altLang="en-US" dirty="0" smtClean="0"/>
              <a:t>」</a:t>
            </a:r>
            <a:r>
              <a:rPr lang="en-US" altLang="zh-TW" dirty="0" smtClean="0"/>
              <a:t> </a:t>
            </a:r>
            <a:r>
              <a:rPr lang="zh-TW" altLang="en-US" dirty="0" smtClean="0"/>
              <a:t>複合物件、 「</a:t>
            </a:r>
            <a:r>
              <a:rPr lang="en-US" altLang="zh-TW" dirty="0" smtClean="0"/>
              <a:t>Particle Systems</a:t>
            </a:r>
            <a:r>
              <a:rPr lang="zh-TW" altLang="en-US" dirty="0" smtClean="0"/>
              <a:t>」</a:t>
            </a:r>
            <a:r>
              <a:rPr lang="en-US" altLang="zh-TW" dirty="0" smtClean="0"/>
              <a:t> </a:t>
            </a:r>
            <a:r>
              <a:rPr lang="zh-TW" altLang="en-US" dirty="0" smtClean="0"/>
              <a:t>粒子系統</a:t>
            </a:r>
            <a:r>
              <a:rPr lang="en-US" altLang="zh-TW" dirty="0" smtClean="0"/>
              <a:t>…</a:t>
            </a:r>
            <a:r>
              <a:rPr lang="zh-TW" altLang="en-US" dirty="0" smtClean="0"/>
              <a:t>等。選取了子類型之後，命令面板會顯示子類型的相關物件。</a:t>
            </a:r>
            <a:endParaRPr lang="en-US" altLang="zh-TW" dirty="0" smtClean="0"/>
          </a:p>
          <a:p>
            <a:r>
              <a:rPr lang="zh-TW" altLang="en-US" dirty="0" smtClean="0"/>
              <a:t>右圖的物件子類型為 </a:t>
            </a:r>
            <a:r>
              <a:rPr lang="en-US" altLang="zh-TW" dirty="0" smtClean="0"/>
              <a:t>Standard Primitives</a:t>
            </a:r>
            <a:r>
              <a:rPr lang="zh-TW" altLang="en-US" dirty="0" smtClean="0"/>
              <a:t>，因此顯示以下十種物件：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</a:t>
            </a:r>
            <a:r>
              <a:rPr lang="en-US" altLang="zh-TW" dirty="0" smtClean="0"/>
              <a:t>Box</a:t>
            </a:r>
            <a:r>
              <a:rPr lang="zh-TW" altLang="en-US" dirty="0" smtClean="0"/>
              <a:t>」元件可以使用滑鼠在視</a:t>
            </a:r>
            <a:r>
              <a:rPr lang="zh-TW" altLang="zh-TW" dirty="0" smtClean="0"/>
              <a:t>埠</a:t>
            </a:r>
            <a:r>
              <a:rPr lang="zh-TW" altLang="en-US" dirty="0" smtClean="0"/>
              <a:t>拖曳出「方體」。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</a:t>
            </a:r>
            <a:r>
              <a:rPr lang="en-US" altLang="zh-TW" dirty="0" smtClean="0"/>
              <a:t>Cone</a:t>
            </a:r>
            <a:r>
              <a:rPr lang="zh-TW" altLang="en-US" dirty="0" smtClean="0"/>
              <a:t>」元件可以拖曳出「圓錐體」。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</a:t>
            </a:r>
            <a:r>
              <a:rPr lang="en-US" altLang="zh-TW" dirty="0" smtClean="0"/>
              <a:t>Sphere</a:t>
            </a:r>
            <a:r>
              <a:rPr lang="zh-TW" altLang="en-US" dirty="0" smtClean="0"/>
              <a:t>」元件可以拖曳出「球體」。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</a:t>
            </a:r>
            <a:r>
              <a:rPr lang="en-US" altLang="zh-TW" dirty="0" smtClean="0"/>
              <a:t>Cylinder</a:t>
            </a:r>
            <a:r>
              <a:rPr lang="zh-TW" altLang="en-US" dirty="0" smtClean="0"/>
              <a:t>」元件可以拖曳出「圓柱體」。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</a:t>
            </a:r>
            <a:r>
              <a:rPr lang="en-US" altLang="zh-TW" dirty="0" smtClean="0"/>
              <a:t>Torus</a:t>
            </a:r>
            <a:r>
              <a:rPr lang="zh-TW" altLang="en-US" dirty="0" smtClean="0"/>
              <a:t>」元件可以拖曳出「圓環」。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</a:t>
            </a:r>
            <a:r>
              <a:rPr lang="en-US" altLang="zh-TW" dirty="0" smtClean="0"/>
              <a:t>Teapot</a:t>
            </a:r>
            <a:r>
              <a:rPr lang="zh-TW" altLang="en-US" dirty="0" smtClean="0"/>
              <a:t>」元件可以拖曳出「茶壺」。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</a:t>
            </a:r>
            <a:r>
              <a:rPr lang="en-US" altLang="zh-TW" dirty="0" err="1" smtClean="0"/>
              <a:t>GeoSphere</a:t>
            </a:r>
            <a:r>
              <a:rPr lang="zh-TW" altLang="en-US" dirty="0" smtClean="0"/>
              <a:t>」元件可以拖曳出「幾何球體」。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</a:t>
            </a:r>
            <a:r>
              <a:rPr lang="en-US" altLang="zh-TW" dirty="0" smtClean="0"/>
              <a:t>Tube</a:t>
            </a:r>
            <a:r>
              <a:rPr lang="zh-TW" altLang="en-US" dirty="0" smtClean="0"/>
              <a:t>」元件可以拖曳出「管狀體」。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</a:t>
            </a:r>
            <a:r>
              <a:rPr lang="en-US" altLang="zh-TW" dirty="0" smtClean="0"/>
              <a:t>Pyramid</a:t>
            </a:r>
            <a:r>
              <a:rPr lang="zh-TW" altLang="en-US" dirty="0" smtClean="0"/>
              <a:t>」元件可以拖曳出「四菱錐」。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</a:t>
            </a:r>
            <a:r>
              <a:rPr lang="en-US" altLang="zh-TW" dirty="0" smtClean="0"/>
              <a:t>Plane</a:t>
            </a:r>
            <a:r>
              <a:rPr lang="zh-TW" altLang="en-US" dirty="0" smtClean="0"/>
              <a:t>」元件可以拖曳出「平面」。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196752"/>
            <a:ext cx="166687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DS MAX</a:t>
            </a:r>
            <a:r>
              <a:rPr lang="zh-TW" altLang="en-US" dirty="0" smtClean="0"/>
              <a:t>基本操作認識（</a:t>
            </a:r>
            <a:r>
              <a:rPr lang="en-US" altLang="zh-TW" dirty="0" smtClean="0"/>
              <a:t>6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774160"/>
          </a:xfrm>
        </p:spPr>
        <p:txBody>
          <a:bodyPr>
            <a:noAutofit/>
          </a:bodyPr>
          <a:lstStyle/>
          <a:p>
            <a:r>
              <a:rPr lang="zh-TW" altLang="en-US" sz="2000" dirty="0" smtClean="0"/>
              <a:t>承上一頁，選擇「</a:t>
            </a:r>
            <a:r>
              <a:rPr lang="en-US" altLang="zh-TW" sz="2000" dirty="0" smtClean="0"/>
              <a:t>Create</a:t>
            </a:r>
            <a:r>
              <a:rPr lang="zh-TW" altLang="en-US" sz="2000" dirty="0" smtClean="0"/>
              <a:t>」</a:t>
            </a:r>
            <a:r>
              <a:rPr lang="en-US" altLang="zh-TW" sz="2000" dirty="0" smtClean="0"/>
              <a:t> </a:t>
            </a:r>
            <a:r>
              <a:rPr lang="zh-TW" altLang="en-US" sz="2000" dirty="0" smtClean="0"/>
              <a:t>面板</a:t>
            </a:r>
            <a:r>
              <a:rPr lang="en-US" altLang="zh-TW" sz="2000" dirty="0" smtClean="0">
                <a:sym typeface="Wingdings" pitchFamily="2" charset="2"/>
              </a:rPr>
              <a:t></a:t>
            </a:r>
            <a:r>
              <a:rPr lang="zh-TW" altLang="en-US" sz="2000" dirty="0" smtClean="0"/>
              <a:t> 「</a:t>
            </a:r>
            <a:r>
              <a:rPr lang="en-US" altLang="zh-TW" sz="2000" dirty="0" smtClean="0"/>
              <a:t>Geometry</a:t>
            </a:r>
            <a:r>
              <a:rPr lang="zh-TW" altLang="en-US" sz="2000" dirty="0" smtClean="0"/>
              <a:t>」幾何類型</a:t>
            </a:r>
            <a:r>
              <a:rPr lang="en-US" altLang="zh-TW" sz="2000" dirty="0" smtClean="0">
                <a:sym typeface="Wingdings" pitchFamily="2" charset="2"/>
              </a:rPr>
              <a:t></a:t>
            </a:r>
            <a:r>
              <a:rPr lang="zh-TW" altLang="en-US" sz="2000" dirty="0" smtClean="0"/>
              <a:t>「 </a:t>
            </a:r>
            <a:r>
              <a:rPr lang="en-US" altLang="zh-TW" sz="2000" dirty="0" smtClean="0"/>
              <a:t>Standard Primitives</a:t>
            </a:r>
            <a:r>
              <a:rPr lang="zh-TW" altLang="en-US" sz="2000" dirty="0" smtClean="0"/>
              <a:t>」</a:t>
            </a:r>
            <a:r>
              <a:rPr lang="en-US" altLang="zh-TW" sz="2000" dirty="0" smtClean="0"/>
              <a:t> </a:t>
            </a:r>
            <a:r>
              <a:rPr lang="zh-TW" altLang="en-US" sz="2000" dirty="0" smtClean="0"/>
              <a:t>標準物件子類型。再點選其中一個物件，可以看到面板下面的內容跟著所點選的物件而有所不同。這些是物件的屬性參數，不同的物件當然會有不同的屬性參數。</a:t>
            </a:r>
            <a:endParaRPr lang="en-US" altLang="zh-TW" sz="2000" dirty="0" smtClean="0"/>
          </a:p>
          <a:p>
            <a:r>
              <a:rPr lang="zh-TW" altLang="en-US" sz="2000" dirty="0" smtClean="0"/>
              <a:t>使用者可點選其他物件看看版面上的變化、或者點選最上一排的面板圖示來看看版面上的變化。</a:t>
            </a:r>
            <a:endParaRPr lang="en-US" altLang="zh-TW" sz="2000" dirty="0" smtClean="0"/>
          </a:p>
          <a:p>
            <a:pPr lvl="0"/>
            <a:r>
              <a:rPr lang="en-US" altLang="zh-TW" sz="2000" dirty="0" smtClean="0"/>
              <a:t>Animation playback controls : </a:t>
            </a:r>
            <a:r>
              <a:rPr lang="zh-TW" altLang="zh-TW" sz="2000" dirty="0" smtClean="0"/>
              <a:t>動畫播放控制器</a:t>
            </a:r>
            <a:r>
              <a:rPr lang="zh-TW" altLang="en-US" sz="2000" dirty="0" smtClean="0"/>
              <a:t>，如下面左方圖片所示。</a:t>
            </a:r>
            <a:endParaRPr lang="zh-TW" altLang="zh-TW" sz="2000" dirty="0" smtClean="0"/>
          </a:p>
          <a:p>
            <a:pPr lvl="0"/>
            <a:r>
              <a:rPr lang="en-US" altLang="zh-TW" sz="2000" dirty="0" smtClean="0"/>
              <a:t>Viewport navigation controls : </a:t>
            </a:r>
            <a:r>
              <a:rPr lang="zh-TW" altLang="zh-TW" sz="2000" dirty="0" smtClean="0"/>
              <a:t>視埠導覽控制器</a:t>
            </a:r>
            <a:r>
              <a:rPr lang="zh-TW" altLang="en-US" sz="2000" dirty="0" smtClean="0"/>
              <a:t>，如下面右方圖片所示。</a:t>
            </a:r>
            <a:endParaRPr lang="en-US" altLang="zh-TW" sz="2000" dirty="0" smtClean="0"/>
          </a:p>
          <a:p>
            <a:pPr lvl="0"/>
            <a:r>
              <a:rPr lang="zh-TW" altLang="en-US" sz="2000" dirty="0" smtClean="0"/>
              <a:t>「動畫控制播放器」與「</a:t>
            </a:r>
            <a:r>
              <a:rPr lang="zh-TW" altLang="zh-TW" sz="2000" dirty="0" smtClean="0"/>
              <a:t>視埠導覽控制器</a:t>
            </a:r>
            <a:r>
              <a:rPr lang="zh-TW" altLang="en-US" sz="2000" dirty="0" smtClean="0"/>
              <a:t>」用於控制動畫的節奏，對時間進行設定與用於對視埠區域進行調節，如移動、旋轉和縮放操作。</a:t>
            </a:r>
            <a:endParaRPr lang="zh-TW" alt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14922"/>
            <a:ext cx="3384376" cy="75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445224"/>
            <a:ext cx="331812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DS MAX</a:t>
            </a:r>
            <a:r>
              <a:rPr lang="zh-TW" altLang="en-US" dirty="0" smtClean="0"/>
              <a:t>基本操作認識（</a:t>
            </a:r>
            <a:r>
              <a:rPr lang="en-US" altLang="zh-TW" dirty="0" smtClean="0"/>
              <a:t>7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altLang="zh-TW" dirty="0" smtClean="0"/>
              <a:t>Prompt line &amp; status bar controls : Script</a:t>
            </a:r>
            <a:r>
              <a:rPr lang="zh-TW" altLang="zh-TW" dirty="0" smtClean="0"/>
              <a:t>視窗與狀態資訊列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 </a:t>
            </a:r>
            <a:r>
              <a:rPr lang="zh-TW" altLang="en-US" sz="2300" dirty="0" smtClean="0"/>
              <a:t>可顯示出目前選擇物體的座標值，它的下方為狀態提示欄，右側為單位網格的尺寸。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zh-TW" altLang="zh-TW" dirty="0" smtClean="0"/>
          </a:p>
          <a:p>
            <a:pPr lvl="0"/>
            <a:r>
              <a:rPr lang="en-US" altLang="zh-TW" dirty="0" smtClean="0"/>
              <a:t>Track bar &amp; Time slider : </a:t>
            </a:r>
            <a:r>
              <a:rPr lang="zh-TW" altLang="zh-TW" dirty="0" smtClean="0"/>
              <a:t>時間軸與時間滑桿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主要用於動畫的製作，觀看動畫進行的時間軸格。</a:t>
            </a:r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284984"/>
            <a:ext cx="7267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085184"/>
            <a:ext cx="55000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b="1" dirty="0" smtClean="0">
                <a:solidFill>
                  <a:srgbClr val="0000CC"/>
                </a:solidFill>
              </a:rPr>
              <a:t>３</a:t>
            </a:r>
            <a:r>
              <a:rPr lang="en-US" altLang="zh-TW" b="1" dirty="0" smtClean="0">
                <a:solidFill>
                  <a:srgbClr val="0000CC"/>
                </a:solidFill>
              </a:rPr>
              <a:t>-</a:t>
            </a:r>
            <a:r>
              <a:rPr lang="zh-TW" altLang="en-US" b="1" dirty="0" smtClean="0">
                <a:solidFill>
                  <a:srgbClr val="0000CC"/>
                </a:solidFill>
              </a:rPr>
              <a:t>１</a:t>
            </a:r>
            <a:r>
              <a:rPr lang="en-US" altLang="zh-TW" b="1" dirty="0" smtClean="0">
                <a:solidFill>
                  <a:srgbClr val="0000CC"/>
                </a:solidFill>
              </a:rPr>
              <a:t> </a:t>
            </a:r>
            <a:r>
              <a:rPr lang="zh-TW" altLang="en-US" b="1" dirty="0" smtClean="0">
                <a:solidFill>
                  <a:srgbClr val="0000CC"/>
                </a:solidFill>
              </a:rPr>
              <a:t>３</a:t>
            </a:r>
            <a:r>
              <a:rPr lang="en-US" altLang="zh-TW" b="1" dirty="0" smtClean="0">
                <a:solidFill>
                  <a:srgbClr val="0000CC"/>
                </a:solidFill>
              </a:rPr>
              <a:t>D</a:t>
            </a:r>
            <a:r>
              <a:rPr lang="zh-TW" altLang="en-US" b="1" dirty="0" smtClean="0">
                <a:solidFill>
                  <a:srgbClr val="0000CC"/>
                </a:solidFill>
              </a:rPr>
              <a:t>模型與紋理材質</a:t>
            </a:r>
            <a:endParaRPr lang="en-US" altLang="zh-TW" b="1" dirty="0" smtClean="0">
              <a:solidFill>
                <a:srgbClr val="0000CC"/>
              </a:solidFill>
            </a:endParaRPr>
          </a:p>
          <a:p>
            <a:r>
              <a:rPr lang="zh-TW" altLang="en-US" b="1" dirty="0" smtClean="0">
                <a:solidFill>
                  <a:srgbClr val="0000CC"/>
                </a:solidFill>
              </a:rPr>
              <a:t>３</a:t>
            </a:r>
            <a:r>
              <a:rPr lang="en-US" altLang="zh-TW" b="1" dirty="0" smtClean="0">
                <a:solidFill>
                  <a:srgbClr val="0000CC"/>
                </a:solidFill>
              </a:rPr>
              <a:t>-</a:t>
            </a:r>
            <a:r>
              <a:rPr lang="zh-TW" altLang="en-US" b="1" dirty="0" smtClean="0">
                <a:solidFill>
                  <a:srgbClr val="0000CC"/>
                </a:solidFill>
              </a:rPr>
              <a:t>２</a:t>
            </a:r>
            <a:r>
              <a:rPr lang="en-US" altLang="zh-TW" b="1" dirty="0" smtClean="0">
                <a:solidFill>
                  <a:srgbClr val="0000CC"/>
                </a:solidFill>
              </a:rPr>
              <a:t> </a:t>
            </a:r>
            <a:r>
              <a:rPr lang="zh-TW" altLang="en-US" b="1" dirty="0" smtClean="0">
                <a:solidFill>
                  <a:srgbClr val="0000CC"/>
                </a:solidFill>
              </a:rPr>
              <a:t>３</a:t>
            </a:r>
            <a:r>
              <a:rPr lang="en-US" altLang="zh-TW" b="1" dirty="0" smtClean="0">
                <a:solidFill>
                  <a:srgbClr val="0000CC"/>
                </a:solidFill>
              </a:rPr>
              <a:t>DS MAX</a:t>
            </a:r>
          </a:p>
          <a:p>
            <a:pPr lvl="1"/>
            <a:r>
              <a:rPr lang="zh-TW" altLang="en-US" b="1" dirty="0" smtClean="0">
                <a:solidFill>
                  <a:srgbClr val="0000CC"/>
                </a:solidFill>
              </a:rPr>
              <a:t>３</a:t>
            </a:r>
            <a:r>
              <a:rPr lang="en-US" altLang="zh-TW" b="1" dirty="0" smtClean="0">
                <a:solidFill>
                  <a:srgbClr val="0000CC"/>
                </a:solidFill>
              </a:rPr>
              <a:t>-</a:t>
            </a:r>
            <a:r>
              <a:rPr lang="zh-TW" altLang="en-US" b="1" dirty="0" smtClean="0">
                <a:solidFill>
                  <a:srgbClr val="0000CC"/>
                </a:solidFill>
              </a:rPr>
              <a:t>２</a:t>
            </a:r>
            <a:r>
              <a:rPr lang="en-US" altLang="zh-TW" b="1" dirty="0" smtClean="0">
                <a:solidFill>
                  <a:srgbClr val="0000CC"/>
                </a:solidFill>
              </a:rPr>
              <a:t>-</a:t>
            </a:r>
            <a:r>
              <a:rPr lang="zh-TW" altLang="en-US" b="1" dirty="0" smtClean="0">
                <a:solidFill>
                  <a:srgbClr val="0000CC"/>
                </a:solidFill>
              </a:rPr>
              <a:t>１</a:t>
            </a:r>
            <a:r>
              <a:rPr lang="en-US" altLang="zh-TW" b="1" dirty="0" smtClean="0">
                <a:solidFill>
                  <a:srgbClr val="0000CC"/>
                </a:solidFill>
              </a:rPr>
              <a:t> </a:t>
            </a:r>
            <a:r>
              <a:rPr lang="zh-TW" altLang="en-US" b="1" dirty="0" smtClean="0">
                <a:solidFill>
                  <a:srgbClr val="0000CC"/>
                </a:solidFill>
              </a:rPr>
              <a:t>３</a:t>
            </a:r>
            <a:r>
              <a:rPr lang="en-US" altLang="zh-TW" b="1" dirty="0" smtClean="0">
                <a:solidFill>
                  <a:srgbClr val="0000CC"/>
                </a:solidFill>
              </a:rPr>
              <a:t>DS MAX</a:t>
            </a:r>
            <a:r>
              <a:rPr lang="zh-TW" altLang="en-US" b="1" dirty="0" smtClean="0">
                <a:solidFill>
                  <a:srgbClr val="0000CC"/>
                </a:solidFill>
              </a:rPr>
              <a:t>下載與安裝</a:t>
            </a:r>
            <a:endParaRPr lang="en-US" altLang="zh-TW" b="1" dirty="0" smtClean="0">
              <a:solidFill>
                <a:srgbClr val="0000CC"/>
              </a:solidFill>
            </a:endParaRPr>
          </a:p>
          <a:p>
            <a:pPr lvl="1"/>
            <a:r>
              <a:rPr lang="zh-TW" altLang="en-US" b="1" dirty="0" smtClean="0">
                <a:solidFill>
                  <a:srgbClr val="0000CC"/>
                </a:solidFill>
              </a:rPr>
              <a:t>３</a:t>
            </a:r>
            <a:r>
              <a:rPr lang="en-US" altLang="zh-TW" b="1" dirty="0" smtClean="0">
                <a:solidFill>
                  <a:srgbClr val="0000CC"/>
                </a:solidFill>
              </a:rPr>
              <a:t>-</a:t>
            </a:r>
            <a:r>
              <a:rPr lang="zh-TW" altLang="en-US" b="1" dirty="0" smtClean="0">
                <a:solidFill>
                  <a:srgbClr val="0000CC"/>
                </a:solidFill>
              </a:rPr>
              <a:t>２</a:t>
            </a:r>
            <a:r>
              <a:rPr lang="en-US" altLang="zh-TW" b="1" dirty="0" smtClean="0">
                <a:solidFill>
                  <a:srgbClr val="0000CC"/>
                </a:solidFill>
              </a:rPr>
              <a:t>-</a:t>
            </a:r>
            <a:r>
              <a:rPr lang="zh-TW" altLang="en-US" b="1" dirty="0" smtClean="0">
                <a:solidFill>
                  <a:srgbClr val="0000CC"/>
                </a:solidFill>
              </a:rPr>
              <a:t>２</a:t>
            </a:r>
            <a:r>
              <a:rPr lang="en-US" altLang="zh-TW" b="1" dirty="0" smtClean="0">
                <a:solidFill>
                  <a:srgbClr val="0000CC"/>
                </a:solidFill>
              </a:rPr>
              <a:t> </a:t>
            </a:r>
            <a:r>
              <a:rPr lang="zh-TW" altLang="en-US" b="1" dirty="0" smtClean="0">
                <a:solidFill>
                  <a:srgbClr val="0000CC"/>
                </a:solidFill>
              </a:rPr>
              <a:t>３</a:t>
            </a:r>
            <a:r>
              <a:rPr lang="en-US" altLang="zh-TW" b="1" dirty="0" smtClean="0">
                <a:solidFill>
                  <a:srgbClr val="0000CC"/>
                </a:solidFill>
              </a:rPr>
              <a:t>DS MAX</a:t>
            </a:r>
            <a:r>
              <a:rPr lang="zh-TW" altLang="en-US" b="1" dirty="0" smtClean="0">
                <a:solidFill>
                  <a:srgbClr val="0000CC"/>
                </a:solidFill>
              </a:rPr>
              <a:t>基本操作認識</a:t>
            </a:r>
            <a:endParaRPr lang="en-US" altLang="zh-TW" b="1" dirty="0" smtClean="0">
              <a:solidFill>
                <a:srgbClr val="0000CC"/>
              </a:solidFill>
            </a:endParaRPr>
          </a:p>
          <a:p>
            <a:pPr lvl="1"/>
            <a:r>
              <a:rPr lang="zh-TW" altLang="en-US" b="1" dirty="0" smtClean="0">
                <a:solidFill>
                  <a:srgbClr val="0000CC"/>
                </a:solidFill>
              </a:rPr>
              <a:t>３</a:t>
            </a:r>
            <a:r>
              <a:rPr lang="en-US" altLang="zh-TW" b="1" dirty="0" smtClean="0">
                <a:solidFill>
                  <a:srgbClr val="0000CC"/>
                </a:solidFill>
              </a:rPr>
              <a:t>-</a:t>
            </a:r>
            <a:r>
              <a:rPr lang="zh-TW" altLang="en-US" b="1" dirty="0" smtClean="0">
                <a:solidFill>
                  <a:srgbClr val="0000CC"/>
                </a:solidFill>
              </a:rPr>
              <a:t>２</a:t>
            </a:r>
            <a:r>
              <a:rPr lang="en-US" altLang="zh-TW" b="1" dirty="0" smtClean="0">
                <a:solidFill>
                  <a:srgbClr val="0000CC"/>
                </a:solidFill>
              </a:rPr>
              <a:t>-</a:t>
            </a:r>
            <a:r>
              <a:rPr lang="zh-TW" altLang="en-US" b="1" dirty="0" smtClean="0">
                <a:solidFill>
                  <a:srgbClr val="0000CC"/>
                </a:solidFill>
              </a:rPr>
              <a:t>３</a:t>
            </a:r>
            <a:r>
              <a:rPr lang="en-US" altLang="zh-TW" b="1" dirty="0" smtClean="0">
                <a:solidFill>
                  <a:srgbClr val="0000CC"/>
                </a:solidFill>
              </a:rPr>
              <a:t> </a:t>
            </a:r>
            <a:r>
              <a:rPr lang="zh-TW" altLang="en-US" b="1" dirty="0" smtClean="0">
                <a:solidFill>
                  <a:srgbClr val="0000CC"/>
                </a:solidFill>
              </a:rPr>
              <a:t>３</a:t>
            </a:r>
            <a:r>
              <a:rPr lang="en-US" altLang="zh-TW" b="1" dirty="0" smtClean="0">
                <a:solidFill>
                  <a:srgbClr val="0000CC"/>
                </a:solidFill>
              </a:rPr>
              <a:t>DS MAX </a:t>
            </a:r>
            <a:r>
              <a:rPr lang="zh-TW" altLang="en-US" b="1" dirty="0" smtClean="0">
                <a:solidFill>
                  <a:srgbClr val="0000CC"/>
                </a:solidFill>
              </a:rPr>
              <a:t>３</a:t>
            </a:r>
            <a:r>
              <a:rPr lang="en-US" altLang="zh-TW" b="1" dirty="0" smtClean="0">
                <a:solidFill>
                  <a:srgbClr val="0000CC"/>
                </a:solidFill>
              </a:rPr>
              <a:t>D</a:t>
            </a:r>
            <a:r>
              <a:rPr lang="zh-TW" altLang="en-US" b="1" dirty="0" smtClean="0">
                <a:solidFill>
                  <a:srgbClr val="0000CC"/>
                </a:solidFill>
              </a:rPr>
              <a:t>建模</a:t>
            </a:r>
            <a:endParaRPr lang="en-US" altLang="zh-TW" b="1" dirty="0" smtClean="0">
              <a:solidFill>
                <a:srgbClr val="0000CC"/>
              </a:solidFill>
            </a:endParaRPr>
          </a:p>
          <a:p>
            <a:r>
              <a:rPr lang="zh-TW" altLang="en-US" b="1" dirty="0" smtClean="0">
                <a:solidFill>
                  <a:srgbClr val="0000CC"/>
                </a:solidFill>
              </a:rPr>
              <a:t>３</a:t>
            </a:r>
            <a:r>
              <a:rPr lang="en-US" altLang="zh-TW" b="1" dirty="0" smtClean="0">
                <a:solidFill>
                  <a:srgbClr val="0000CC"/>
                </a:solidFill>
              </a:rPr>
              <a:t>-</a:t>
            </a:r>
            <a:r>
              <a:rPr lang="zh-TW" altLang="en-US" b="1" dirty="0" smtClean="0">
                <a:solidFill>
                  <a:srgbClr val="0000CC"/>
                </a:solidFill>
              </a:rPr>
              <a:t>３</a:t>
            </a:r>
            <a:r>
              <a:rPr lang="en-US" altLang="zh-TW" b="1" dirty="0" smtClean="0">
                <a:solidFill>
                  <a:srgbClr val="0000CC"/>
                </a:solidFill>
              </a:rPr>
              <a:t> Google </a:t>
            </a:r>
            <a:r>
              <a:rPr lang="en-US" altLang="zh-TW" b="1" dirty="0" err="1" smtClean="0">
                <a:solidFill>
                  <a:srgbClr val="0000CC"/>
                </a:solidFill>
              </a:rPr>
              <a:t>SketchUp</a:t>
            </a:r>
            <a:r>
              <a:rPr lang="en-US" altLang="zh-TW" b="1" dirty="0" smtClean="0">
                <a:solidFill>
                  <a:srgbClr val="0000CC"/>
                </a:solidFill>
              </a:rPr>
              <a:t> </a:t>
            </a:r>
          </a:p>
          <a:p>
            <a:pPr lvl="1"/>
            <a:r>
              <a:rPr lang="zh-TW" altLang="en-US" b="1" dirty="0" smtClean="0">
                <a:solidFill>
                  <a:srgbClr val="0000CC"/>
                </a:solidFill>
              </a:rPr>
              <a:t>３</a:t>
            </a:r>
            <a:r>
              <a:rPr lang="en-US" altLang="zh-TW" b="1" dirty="0" smtClean="0">
                <a:solidFill>
                  <a:srgbClr val="0000CC"/>
                </a:solidFill>
              </a:rPr>
              <a:t>-</a:t>
            </a:r>
            <a:r>
              <a:rPr lang="zh-TW" altLang="en-US" b="1" dirty="0" smtClean="0">
                <a:solidFill>
                  <a:srgbClr val="0000CC"/>
                </a:solidFill>
              </a:rPr>
              <a:t>３</a:t>
            </a:r>
            <a:r>
              <a:rPr lang="en-US" altLang="zh-TW" b="1" dirty="0" smtClean="0">
                <a:solidFill>
                  <a:srgbClr val="0000CC"/>
                </a:solidFill>
              </a:rPr>
              <a:t>-</a:t>
            </a:r>
            <a:r>
              <a:rPr lang="zh-TW" altLang="en-US" b="1" dirty="0" smtClean="0">
                <a:solidFill>
                  <a:srgbClr val="0000CC"/>
                </a:solidFill>
              </a:rPr>
              <a:t>１</a:t>
            </a:r>
            <a:r>
              <a:rPr lang="en-US" altLang="zh-TW" b="1" dirty="0" smtClean="0">
                <a:solidFill>
                  <a:srgbClr val="0000CC"/>
                </a:solidFill>
              </a:rPr>
              <a:t> Google </a:t>
            </a:r>
            <a:r>
              <a:rPr lang="en-US" altLang="zh-TW" b="1" dirty="0" err="1" smtClean="0">
                <a:solidFill>
                  <a:srgbClr val="0000CC"/>
                </a:solidFill>
              </a:rPr>
              <a:t>SketchUp</a:t>
            </a:r>
            <a:r>
              <a:rPr lang="en-US" altLang="zh-TW" b="1" dirty="0" smtClean="0">
                <a:solidFill>
                  <a:srgbClr val="0000CC"/>
                </a:solidFill>
              </a:rPr>
              <a:t> </a:t>
            </a:r>
            <a:r>
              <a:rPr lang="zh-TW" altLang="en-US" b="1" dirty="0" smtClean="0">
                <a:solidFill>
                  <a:srgbClr val="0000CC"/>
                </a:solidFill>
              </a:rPr>
              <a:t>８下載與安裝</a:t>
            </a:r>
            <a:endParaRPr lang="en-US" altLang="zh-TW" b="1" dirty="0" smtClean="0">
              <a:solidFill>
                <a:srgbClr val="0000CC"/>
              </a:solidFill>
            </a:endParaRPr>
          </a:p>
          <a:p>
            <a:pPr lvl="1"/>
            <a:r>
              <a:rPr lang="zh-TW" altLang="en-US" b="1" dirty="0" smtClean="0">
                <a:solidFill>
                  <a:srgbClr val="0000CC"/>
                </a:solidFill>
              </a:rPr>
              <a:t>３</a:t>
            </a:r>
            <a:r>
              <a:rPr lang="en-US" altLang="zh-TW" b="1" dirty="0" smtClean="0">
                <a:solidFill>
                  <a:srgbClr val="0000CC"/>
                </a:solidFill>
              </a:rPr>
              <a:t>-</a:t>
            </a:r>
            <a:r>
              <a:rPr lang="zh-TW" altLang="en-US" b="1" dirty="0" smtClean="0">
                <a:solidFill>
                  <a:srgbClr val="0000CC"/>
                </a:solidFill>
              </a:rPr>
              <a:t>３</a:t>
            </a:r>
            <a:r>
              <a:rPr lang="en-US" altLang="zh-TW" b="1" dirty="0" smtClean="0">
                <a:solidFill>
                  <a:srgbClr val="0000CC"/>
                </a:solidFill>
              </a:rPr>
              <a:t>-</a:t>
            </a:r>
            <a:r>
              <a:rPr lang="zh-TW" altLang="en-US" b="1" dirty="0" smtClean="0">
                <a:solidFill>
                  <a:srgbClr val="0000CC"/>
                </a:solidFill>
              </a:rPr>
              <a:t>２</a:t>
            </a:r>
            <a:r>
              <a:rPr lang="en-US" altLang="zh-TW" b="1" dirty="0" smtClean="0">
                <a:solidFill>
                  <a:srgbClr val="0000CC"/>
                </a:solidFill>
              </a:rPr>
              <a:t> </a:t>
            </a:r>
            <a:r>
              <a:rPr lang="en-US" altLang="zh-TW" b="1" dirty="0" err="1" smtClean="0">
                <a:solidFill>
                  <a:srgbClr val="0000CC"/>
                </a:solidFill>
              </a:rPr>
              <a:t>SketchUp</a:t>
            </a:r>
            <a:r>
              <a:rPr lang="zh-TW" altLang="en-US" b="1" dirty="0" smtClean="0">
                <a:solidFill>
                  <a:srgbClr val="0000CC"/>
                </a:solidFill>
              </a:rPr>
              <a:t>基本操作認識</a:t>
            </a:r>
            <a:endParaRPr lang="en-US" altLang="zh-TW" b="1" dirty="0" smtClean="0">
              <a:solidFill>
                <a:srgbClr val="0000CC"/>
              </a:solidFill>
            </a:endParaRPr>
          </a:p>
          <a:p>
            <a:pPr lvl="1"/>
            <a:r>
              <a:rPr lang="zh-TW" altLang="en-US" b="1" dirty="0" smtClean="0">
                <a:solidFill>
                  <a:srgbClr val="0000CC"/>
                </a:solidFill>
              </a:rPr>
              <a:t>３</a:t>
            </a:r>
            <a:r>
              <a:rPr lang="en-US" altLang="zh-TW" b="1" dirty="0" smtClean="0">
                <a:solidFill>
                  <a:srgbClr val="0000CC"/>
                </a:solidFill>
              </a:rPr>
              <a:t>-</a:t>
            </a:r>
            <a:r>
              <a:rPr lang="zh-TW" altLang="en-US" b="1" dirty="0" smtClean="0">
                <a:solidFill>
                  <a:srgbClr val="0000CC"/>
                </a:solidFill>
              </a:rPr>
              <a:t>３</a:t>
            </a:r>
            <a:r>
              <a:rPr lang="en-US" altLang="zh-TW" b="1" dirty="0" smtClean="0">
                <a:solidFill>
                  <a:srgbClr val="0000CC"/>
                </a:solidFill>
              </a:rPr>
              <a:t>-</a:t>
            </a:r>
            <a:r>
              <a:rPr lang="zh-TW" altLang="en-US" b="1" dirty="0" smtClean="0">
                <a:solidFill>
                  <a:srgbClr val="0000CC"/>
                </a:solidFill>
              </a:rPr>
              <a:t>３</a:t>
            </a:r>
            <a:r>
              <a:rPr lang="en-US" altLang="zh-TW" b="1" dirty="0" smtClean="0">
                <a:solidFill>
                  <a:srgbClr val="0000CC"/>
                </a:solidFill>
              </a:rPr>
              <a:t> </a:t>
            </a:r>
            <a:r>
              <a:rPr lang="en-US" altLang="zh-TW" b="1" dirty="0" err="1" smtClean="0">
                <a:solidFill>
                  <a:srgbClr val="0000CC"/>
                </a:solidFill>
              </a:rPr>
              <a:t>SketchUp</a:t>
            </a:r>
            <a:r>
              <a:rPr lang="en-US" altLang="zh-TW" b="1" dirty="0" smtClean="0">
                <a:solidFill>
                  <a:srgbClr val="0000CC"/>
                </a:solidFill>
              </a:rPr>
              <a:t> </a:t>
            </a:r>
            <a:r>
              <a:rPr lang="zh-TW" altLang="en-US" b="1" dirty="0" smtClean="0">
                <a:solidFill>
                  <a:srgbClr val="0000CC"/>
                </a:solidFill>
              </a:rPr>
              <a:t>３</a:t>
            </a:r>
            <a:r>
              <a:rPr lang="en-US" altLang="zh-TW" b="1" dirty="0" smtClean="0">
                <a:solidFill>
                  <a:srgbClr val="0000CC"/>
                </a:solidFill>
              </a:rPr>
              <a:t>D</a:t>
            </a:r>
            <a:r>
              <a:rPr lang="zh-TW" altLang="en-US" b="1" dirty="0" smtClean="0">
                <a:solidFill>
                  <a:srgbClr val="0000CC"/>
                </a:solidFill>
              </a:rPr>
              <a:t>建模</a:t>
            </a:r>
            <a:endParaRPr lang="en-US" altLang="zh-TW" b="1" dirty="0" smtClean="0">
              <a:solidFill>
                <a:srgbClr val="0000CC"/>
              </a:solidFill>
            </a:endParaRPr>
          </a:p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４</a:t>
            </a:r>
            <a:r>
              <a:rPr lang="en-US" altLang="zh-TW" dirty="0" smtClean="0"/>
              <a:t> Blender</a:t>
            </a:r>
          </a:p>
          <a:p>
            <a:pPr lvl="1"/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４</a:t>
            </a:r>
            <a:r>
              <a:rPr lang="en-US" altLang="zh-TW" dirty="0" smtClean="0"/>
              <a:t>-</a:t>
            </a:r>
            <a:r>
              <a:rPr lang="zh-TW" altLang="en-US" dirty="0" smtClean="0"/>
              <a:t>１</a:t>
            </a:r>
            <a:r>
              <a:rPr lang="en-US" altLang="zh-TW" dirty="0" smtClean="0"/>
              <a:t> Blender</a:t>
            </a:r>
            <a:r>
              <a:rPr lang="zh-TW" altLang="en-US" dirty="0" smtClean="0"/>
              <a:t>下載與安裝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４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Blender</a:t>
            </a:r>
            <a:r>
              <a:rPr lang="zh-TW" altLang="en-US" dirty="0" smtClean="0"/>
              <a:t>基本操作認識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４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 Blender 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建模</a:t>
            </a:r>
            <a:endParaRPr lang="en-US" altLang="zh-TW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 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DS MAX 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</a:t>
            </a:r>
            <a:r>
              <a:rPr lang="zh-TW" altLang="zh-TW" dirty="0" smtClean="0"/>
              <a:t>建模</a:t>
            </a:r>
            <a:r>
              <a:rPr lang="zh-TW" altLang="en-US" dirty="0" smtClean="0"/>
              <a:t>（</a:t>
            </a:r>
            <a:r>
              <a:rPr lang="en-US" altLang="zh-TW" dirty="0" smtClean="0"/>
              <a:t>1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在此</a:t>
            </a:r>
            <a:r>
              <a:rPr lang="zh-TW" altLang="zh-TW" dirty="0" smtClean="0"/>
              <a:t>的主角是大里杙石碑。「慶源堂內繁華日，大里杙頭不見天，天地會中豪傑聚，福興廟慶慶豐年」，這是讚美大里杙老街昔日風華的一首詩</a:t>
            </a:r>
            <a:r>
              <a:rPr lang="zh-TW" altLang="en-US" dirty="0" smtClean="0"/>
              <a:t>。以下以３</a:t>
            </a:r>
            <a:r>
              <a:rPr lang="en-US" altLang="zh-TW" dirty="0" smtClean="0"/>
              <a:t>DS MAX </a:t>
            </a:r>
            <a:r>
              <a:rPr lang="zh-TW" altLang="en-US" dirty="0" smtClean="0"/>
              <a:t>來製作３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石碑模組。</a:t>
            </a:r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6" name="圖片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501328"/>
            <a:ext cx="2592288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-</a:t>
            </a:r>
            <a:r>
              <a:rPr lang="zh-TW" altLang="en-US" dirty="0" smtClean="0"/>
              <a:t> ３ </a:t>
            </a:r>
            <a:r>
              <a:rPr lang="en-US" altLang="zh-TW" dirty="0" smtClean="0"/>
              <a:t> 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DS MAX 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</a:t>
            </a:r>
            <a:r>
              <a:rPr lang="zh-TW" altLang="zh-TW" dirty="0" smtClean="0"/>
              <a:t>建模</a:t>
            </a:r>
            <a:r>
              <a:rPr lang="zh-TW" altLang="en-US" dirty="0" smtClean="0"/>
              <a:t>（</a:t>
            </a:r>
            <a:r>
              <a:rPr lang="en-US" altLang="zh-TW" dirty="0" smtClean="0"/>
              <a:t>2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21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為使用３</a:t>
            </a:r>
            <a:r>
              <a:rPr lang="en-US" altLang="zh-TW" dirty="0" smtClean="0"/>
              <a:t>DS MAX</a:t>
            </a:r>
            <a:r>
              <a:rPr lang="zh-TW" altLang="en-US" dirty="0" smtClean="0"/>
              <a:t>建置</a:t>
            </a:r>
            <a:r>
              <a:rPr lang="zh-TW" altLang="zh-TW" dirty="0" smtClean="0"/>
              <a:t>大里杙石碑</a:t>
            </a:r>
            <a:r>
              <a:rPr lang="zh-TW" altLang="en-US" dirty="0" smtClean="0"/>
              <a:t>的３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模組，需進行以下３個步驟。</a:t>
            </a:r>
            <a:endParaRPr lang="en-US" altLang="zh-TW" dirty="0" smtClean="0"/>
          </a:p>
          <a:p>
            <a:pPr lvl="1"/>
            <a:r>
              <a:rPr lang="zh-TW" altLang="en-US" sz="2300" dirty="0" smtClean="0"/>
              <a:t>１</a:t>
            </a:r>
            <a:r>
              <a:rPr lang="en-US" altLang="zh-TW" sz="2300" dirty="0" smtClean="0"/>
              <a:t>.</a:t>
            </a:r>
            <a:r>
              <a:rPr lang="zh-TW" altLang="en-US" sz="2300" dirty="0" smtClean="0"/>
              <a:t>繪</a:t>
            </a:r>
            <a:r>
              <a:rPr lang="zh-TW" altLang="zh-TW" sz="2300" dirty="0" smtClean="0"/>
              <a:t>出石碑的長方體</a:t>
            </a:r>
            <a:r>
              <a:rPr lang="zh-TW" altLang="en-US" sz="2300" dirty="0" smtClean="0"/>
              <a:t>。</a:t>
            </a:r>
          </a:p>
          <a:p>
            <a:pPr lvl="1"/>
            <a:r>
              <a:rPr lang="zh-TW" altLang="en-US" sz="2300" dirty="0" smtClean="0"/>
              <a:t>２</a:t>
            </a:r>
            <a:r>
              <a:rPr lang="en-US" altLang="zh-TW" sz="2300" dirty="0" smtClean="0"/>
              <a:t>.</a:t>
            </a:r>
            <a:r>
              <a:rPr lang="zh-TW" altLang="en-US" sz="2300" dirty="0" smtClean="0"/>
              <a:t>設定材質球。</a:t>
            </a:r>
          </a:p>
          <a:p>
            <a:pPr lvl="1"/>
            <a:r>
              <a:rPr lang="zh-TW" altLang="en-US" sz="2300" dirty="0" smtClean="0"/>
              <a:t>３</a:t>
            </a:r>
            <a:r>
              <a:rPr lang="en-US" altLang="zh-TW" sz="2300" dirty="0" smtClean="0"/>
              <a:t>.</a:t>
            </a:r>
            <a:r>
              <a:rPr lang="zh-TW" altLang="en-US" sz="2300" dirty="0" smtClean="0"/>
              <a:t>各面貼圖。</a:t>
            </a:r>
          </a:p>
          <a:p>
            <a:r>
              <a:rPr lang="zh-TW" altLang="en-US" dirty="0" smtClean="0"/>
              <a:t>流程圖如下。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1440160" y="5231480"/>
            <a:ext cx="6444208" cy="861816"/>
            <a:chOff x="1251652" y="4572008"/>
            <a:chExt cx="6050327" cy="792088"/>
          </a:xfrm>
        </p:grpSpPr>
        <p:sp>
          <p:nvSpPr>
            <p:cNvPr id="6" name="矩形 5"/>
            <p:cNvSpPr/>
            <p:nvPr/>
          </p:nvSpPr>
          <p:spPr>
            <a:xfrm>
              <a:off x="1251652" y="4572008"/>
              <a:ext cx="1656184" cy="79208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</a:rPr>
                <a:t>１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.</a:t>
              </a:r>
              <a:r>
                <a:rPr lang="zh-TW" altLang="en-US" sz="1600" dirty="0" smtClean="0">
                  <a:solidFill>
                    <a:schemeClr val="tx1"/>
                  </a:solidFill>
                </a:rPr>
                <a:t>繪</a:t>
              </a:r>
              <a:r>
                <a:rPr lang="zh-TW" altLang="zh-TW" sz="1600" dirty="0" smtClean="0"/>
                <a:t>出石碑的</a:t>
              </a:r>
              <a:r>
                <a:rPr lang="zh-TW" altLang="zh-TW" sz="1600" dirty="0" smtClean="0"/>
                <a:t>長方體</a:t>
              </a:r>
              <a:r>
                <a:rPr lang="zh-TW" altLang="en-US" sz="1600" dirty="0" smtClean="0"/>
                <a:t>。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339884" y="4572008"/>
              <a:ext cx="1729847" cy="79208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</a:rPr>
                <a:t>２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.</a:t>
              </a:r>
              <a:r>
                <a:rPr lang="zh-TW" altLang="en-US" sz="1600" dirty="0" smtClean="0">
                  <a:solidFill>
                    <a:schemeClr val="tx1"/>
                  </a:solidFill>
                </a:rPr>
                <a:t>設定材質</a:t>
              </a:r>
              <a:r>
                <a:rPr lang="zh-TW" altLang="en-US" sz="1600" dirty="0" smtClean="0">
                  <a:solidFill>
                    <a:schemeClr val="tx1"/>
                  </a:solidFill>
                </a:rPr>
                <a:t>球。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直線單箭頭接點 7"/>
            <p:cNvCxnSpPr>
              <a:stCxn id="7" idx="3"/>
            </p:cNvCxnSpPr>
            <p:nvPr/>
          </p:nvCxnSpPr>
          <p:spPr>
            <a:xfrm flipV="1">
              <a:off x="5069731" y="4959692"/>
              <a:ext cx="502401" cy="836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9" name="直線單箭頭接點 8"/>
            <p:cNvCxnSpPr>
              <a:stCxn id="6" idx="3"/>
              <a:endCxn id="7" idx="1"/>
            </p:cNvCxnSpPr>
            <p:nvPr/>
          </p:nvCxnSpPr>
          <p:spPr>
            <a:xfrm>
              <a:off x="2907836" y="4968052"/>
              <a:ext cx="43204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5572132" y="4572008"/>
              <a:ext cx="1729847" cy="79208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</a:rPr>
                <a:t>３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.</a:t>
              </a:r>
              <a:r>
                <a:rPr lang="zh-TW" altLang="en-US" sz="1600" dirty="0" smtClean="0">
                  <a:solidFill>
                    <a:schemeClr val="tx1"/>
                  </a:solidFill>
                </a:rPr>
                <a:t>各面貼</a:t>
              </a:r>
              <a:r>
                <a:rPr lang="zh-TW" altLang="en-US" sz="1600" dirty="0" smtClean="0">
                  <a:solidFill>
                    <a:schemeClr val="tx1"/>
                  </a:solidFill>
                </a:rPr>
                <a:t>圖。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/>
              <a:t>繪</a:t>
            </a:r>
            <a:r>
              <a:rPr lang="zh-TW" altLang="zh-TW" sz="3600" dirty="0" smtClean="0"/>
              <a:t>出石碑的長方體</a:t>
            </a:r>
            <a:r>
              <a:rPr lang="zh-TW" altLang="en-US" sz="3600" dirty="0" smtClean="0"/>
              <a:t>（</a:t>
            </a:r>
            <a:r>
              <a:rPr lang="en-US" altLang="zh-TW" sz="3600" dirty="0" smtClean="0"/>
              <a:t>1</a:t>
            </a:r>
            <a:r>
              <a:rPr lang="zh-TW" altLang="en-US" sz="3600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613920"/>
          </a:xfrm>
        </p:spPr>
        <p:txBody>
          <a:bodyPr/>
          <a:lstStyle/>
          <a:p>
            <a:r>
              <a:rPr lang="zh-TW" altLang="en-US" sz="2800" dirty="0" smtClean="0"/>
              <a:t>１</a:t>
            </a:r>
            <a:r>
              <a:rPr lang="en-US" altLang="zh-TW" sz="2800" dirty="0" smtClean="0"/>
              <a:t>.</a:t>
            </a:r>
            <a:r>
              <a:rPr lang="zh-TW" altLang="en-US" sz="2800" dirty="0" smtClean="0"/>
              <a:t>繪</a:t>
            </a:r>
            <a:r>
              <a:rPr lang="zh-TW" altLang="zh-TW" sz="2800" dirty="0" smtClean="0"/>
              <a:t>出石碑的長方體</a:t>
            </a:r>
            <a:r>
              <a:rPr lang="zh-TW" altLang="en-US" sz="2800" dirty="0" smtClean="0"/>
              <a:t>。</a:t>
            </a:r>
          </a:p>
          <a:p>
            <a:r>
              <a:rPr lang="zh-TW" altLang="zh-TW" dirty="0" smtClean="0"/>
              <a:t>首先我們利用</a:t>
            </a:r>
            <a:r>
              <a:rPr lang="en-US" altLang="zh-TW" dirty="0" smtClean="0"/>
              <a:t>Box</a:t>
            </a:r>
            <a:r>
              <a:rPr lang="zh-TW" altLang="zh-TW" dirty="0" smtClean="0"/>
              <a:t>元件，</a:t>
            </a:r>
            <a:r>
              <a:rPr lang="zh-TW" altLang="en-US" dirty="0" smtClean="0"/>
              <a:t>繪</a:t>
            </a:r>
            <a:r>
              <a:rPr lang="zh-TW" altLang="zh-TW" dirty="0" smtClean="0"/>
              <a:t>出石碑的長方體</a:t>
            </a:r>
            <a:r>
              <a:rPr lang="zh-TW" altLang="en-US" dirty="0" smtClean="0"/>
              <a:t>。</a:t>
            </a:r>
            <a:endParaRPr lang="zh-TW" altLang="zh-TW" dirty="0" smtClean="0"/>
          </a:p>
          <a:p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1403648" y="5589240"/>
            <a:ext cx="6444208" cy="861816"/>
            <a:chOff x="1251652" y="4572008"/>
            <a:chExt cx="6050327" cy="792088"/>
          </a:xfrm>
        </p:grpSpPr>
        <p:sp>
          <p:nvSpPr>
            <p:cNvPr id="7" name="矩形 6"/>
            <p:cNvSpPr/>
            <p:nvPr/>
          </p:nvSpPr>
          <p:spPr>
            <a:xfrm>
              <a:off x="1251652" y="4572008"/>
              <a:ext cx="1656184" cy="792088"/>
            </a:xfrm>
            <a:prstGeom prst="rect">
              <a:avLst/>
            </a:prstGeom>
            <a:solidFill>
              <a:srgbClr val="FFFF00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</a:rPr>
                <a:t>１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.</a:t>
              </a:r>
              <a:r>
                <a:rPr lang="zh-TW" altLang="en-US" sz="1600" dirty="0" smtClean="0"/>
                <a:t>繪</a:t>
              </a:r>
              <a:r>
                <a:rPr lang="zh-TW" altLang="zh-TW" sz="1600" dirty="0" smtClean="0"/>
                <a:t>出石碑的</a:t>
              </a:r>
              <a:r>
                <a:rPr lang="zh-TW" altLang="zh-TW" sz="1600" dirty="0" smtClean="0"/>
                <a:t>長方體</a:t>
              </a:r>
              <a:r>
                <a:rPr lang="zh-TW" altLang="en-US" sz="1600" dirty="0" smtClean="0"/>
                <a:t>。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339884" y="4572008"/>
              <a:ext cx="1729847" cy="79208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２</a:t>
              </a:r>
              <a:r>
                <a:rPr lang="en-US" altLang="zh-TW" sz="1600" dirty="0" smtClean="0">
                  <a:solidFill>
                    <a:schemeClr val="bg2">
                      <a:lumMod val="90000"/>
                    </a:schemeClr>
                  </a:solidFill>
                </a:rPr>
                <a:t>.</a:t>
              </a:r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設定材質</a:t>
              </a:r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球</a:t>
              </a:r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。</a:t>
              </a:r>
              <a:endParaRPr lang="zh-TW" altLang="en-US" sz="16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cxnSp>
          <p:nvCxnSpPr>
            <p:cNvPr id="9" name="直線單箭頭接點 8"/>
            <p:cNvCxnSpPr>
              <a:stCxn id="8" idx="3"/>
            </p:cNvCxnSpPr>
            <p:nvPr/>
          </p:nvCxnSpPr>
          <p:spPr>
            <a:xfrm flipV="1">
              <a:off x="5069731" y="4959692"/>
              <a:ext cx="502401" cy="836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0" name="直線單箭頭接點 9"/>
            <p:cNvCxnSpPr>
              <a:stCxn id="7" idx="3"/>
              <a:endCxn id="8" idx="1"/>
            </p:cNvCxnSpPr>
            <p:nvPr/>
          </p:nvCxnSpPr>
          <p:spPr>
            <a:xfrm>
              <a:off x="2907836" y="4968052"/>
              <a:ext cx="43204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5572132" y="4572008"/>
              <a:ext cx="1729847" cy="79208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３</a:t>
              </a:r>
              <a:r>
                <a:rPr lang="en-US" altLang="zh-TW" sz="1600" dirty="0" smtClean="0">
                  <a:solidFill>
                    <a:schemeClr val="bg2">
                      <a:lumMod val="90000"/>
                    </a:schemeClr>
                  </a:solidFill>
                </a:rPr>
                <a:t>.</a:t>
              </a:r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各面貼</a:t>
              </a:r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圖。</a:t>
              </a:r>
              <a:endParaRPr lang="zh-TW" altLang="en-US" sz="16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繪</a:t>
            </a:r>
            <a:r>
              <a:rPr lang="zh-TW" altLang="zh-TW" sz="3200" dirty="0" smtClean="0"/>
              <a:t>出石碑的長方體</a:t>
            </a:r>
            <a:r>
              <a:rPr lang="zh-TW" altLang="en-US" sz="3200" dirty="0" smtClean="0"/>
              <a:t>（</a:t>
            </a:r>
            <a:r>
              <a:rPr lang="en-US" altLang="zh-TW" sz="3200" dirty="0" smtClean="0"/>
              <a:t>2</a:t>
            </a:r>
            <a:r>
              <a:rPr lang="zh-TW" altLang="en-US" sz="3200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694040"/>
          </a:xfrm>
        </p:spPr>
        <p:txBody>
          <a:bodyPr/>
          <a:lstStyle/>
          <a:p>
            <a:r>
              <a:rPr lang="zh-TW" altLang="en-US" dirty="0" smtClean="0"/>
              <a:t>在「命令面板」上，點選「</a:t>
            </a:r>
            <a:r>
              <a:rPr lang="en-US" altLang="zh-TW" dirty="0" smtClean="0"/>
              <a:t>Create</a:t>
            </a:r>
            <a:r>
              <a:rPr lang="zh-TW" altLang="en-US" dirty="0" smtClean="0"/>
              <a:t>」面板</a:t>
            </a:r>
            <a:r>
              <a:rPr lang="en-US" altLang="zh-TW" dirty="0" smtClean="0">
                <a:sym typeface="Wingdings" pitchFamily="2" charset="2"/>
              </a:rPr>
              <a:t></a:t>
            </a:r>
            <a:r>
              <a:rPr lang="zh-TW" altLang="en-US" dirty="0" smtClean="0">
                <a:sym typeface="Wingdings" pitchFamily="2" charset="2"/>
              </a:rPr>
              <a:t>「</a:t>
            </a:r>
            <a:r>
              <a:rPr lang="en-US" altLang="zh-TW" sz="2800" dirty="0" smtClean="0"/>
              <a:t> Geometry </a:t>
            </a:r>
            <a:r>
              <a:rPr lang="zh-TW" altLang="en-US" dirty="0" smtClean="0">
                <a:sym typeface="Wingdings" pitchFamily="2" charset="2"/>
              </a:rPr>
              <a:t>」幾何類型</a:t>
            </a:r>
            <a:r>
              <a:rPr lang="en-US" altLang="zh-TW" dirty="0" smtClean="0">
                <a:sym typeface="Wingdings" pitchFamily="2" charset="2"/>
              </a:rPr>
              <a:t></a:t>
            </a:r>
            <a:r>
              <a:rPr lang="en-US" altLang="zh-TW" sz="2800" dirty="0" smtClean="0">
                <a:sym typeface="Wingdings" pitchFamily="2" charset="2"/>
              </a:rPr>
              <a:t> </a:t>
            </a:r>
            <a:r>
              <a:rPr lang="zh-TW" altLang="en-US" sz="2800" dirty="0" smtClean="0"/>
              <a:t>「 </a:t>
            </a:r>
            <a:r>
              <a:rPr lang="en-US" altLang="zh-TW" sz="2800" dirty="0" smtClean="0"/>
              <a:t>Standard Primitives</a:t>
            </a:r>
            <a:r>
              <a:rPr lang="zh-TW" altLang="en-US" sz="2800" dirty="0" smtClean="0"/>
              <a:t>」</a:t>
            </a:r>
            <a:r>
              <a:rPr lang="en-US" altLang="zh-TW" sz="2800" dirty="0" smtClean="0"/>
              <a:t> </a:t>
            </a:r>
            <a:r>
              <a:rPr lang="zh-TW" altLang="en-US" sz="2800" dirty="0" smtClean="0"/>
              <a:t>標準物件子類型。</a:t>
            </a:r>
            <a:endParaRPr lang="en-US" altLang="zh-TW" sz="2800" dirty="0" smtClean="0"/>
          </a:p>
          <a:p>
            <a:r>
              <a:rPr lang="zh-TW" altLang="en-US" sz="2800" dirty="0" smtClean="0"/>
              <a:t>在所顯示的十個物件上。</a:t>
            </a:r>
            <a:r>
              <a:rPr lang="zh-TW" altLang="en-US" dirty="0" smtClean="0"/>
              <a:t>使用滑鼠點選「</a:t>
            </a:r>
            <a:r>
              <a:rPr lang="en-US" altLang="zh-TW" dirty="0" smtClean="0"/>
              <a:t>Box</a:t>
            </a:r>
            <a:r>
              <a:rPr lang="zh-TW" altLang="en-US" dirty="0" smtClean="0"/>
              <a:t>」物件後。後將滑鼠移到工作的視埠上，在所要建立物件的地方，點滑鼠左鍵並拖曳拉出底面來。</a:t>
            </a:r>
            <a:endParaRPr lang="zh-TW" alt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238625"/>
            <a:ext cx="4572769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繪</a:t>
            </a:r>
            <a:r>
              <a:rPr lang="zh-TW" altLang="zh-TW" sz="3200" dirty="0" smtClean="0"/>
              <a:t>出石碑的長方體</a:t>
            </a:r>
            <a:r>
              <a:rPr lang="zh-TW" altLang="en-US" sz="3200" dirty="0" smtClean="0"/>
              <a:t>（</a:t>
            </a:r>
            <a:r>
              <a:rPr lang="en-US" altLang="zh-TW" sz="3200" dirty="0" smtClean="0"/>
              <a:t>3</a:t>
            </a:r>
            <a:r>
              <a:rPr lang="zh-TW" altLang="en-US" sz="3200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24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滑鼠拖曳出底面之後鬆開滑鼠左鍵，將滑鼠往上或下移動，我們可以在「</a:t>
            </a:r>
            <a:r>
              <a:rPr lang="zh-TW" altLang="zh-TW" dirty="0" smtClean="0"/>
              <a:t>視埠</a:t>
            </a:r>
            <a:r>
              <a:rPr lang="zh-TW" altLang="en-US" dirty="0" smtClean="0"/>
              <a:t>」中看到一個可自由拉伸高度的長方體，到達適當的高度，再點擊滑鼠左鍵，決定出長方體的高度大小。</a:t>
            </a:r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717032"/>
            <a:ext cx="34194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繪</a:t>
            </a:r>
            <a:r>
              <a:rPr lang="zh-TW" altLang="zh-TW" sz="3200" dirty="0" smtClean="0"/>
              <a:t>出石碑的長方體</a:t>
            </a:r>
            <a:r>
              <a:rPr lang="zh-TW" altLang="en-US" sz="3200" dirty="0" smtClean="0"/>
              <a:t>（</a:t>
            </a:r>
            <a:r>
              <a:rPr lang="en-US" altLang="zh-TW" sz="3200" dirty="0" smtClean="0"/>
              <a:t>4</a:t>
            </a:r>
            <a:r>
              <a:rPr lang="zh-TW" altLang="en-US" sz="3200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25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901952"/>
          </a:xfrm>
        </p:spPr>
        <p:txBody>
          <a:bodyPr/>
          <a:lstStyle/>
          <a:p>
            <a:r>
              <a:rPr lang="zh-TW" altLang="en-US" dirty="0" smtClean="0"/>
              <a:t>我們可以在右方「命令面板」的「</a:t>
            </a:r>
            <a:r>
              <a:rPr lang="en-US" altLang="zh-TW" dirty="0" smtClean="0"/>
              <a:t>Parameters </a:t>
            </a:r>
            <a:r>
              <a:rPr lang="zh-TW" altLang="en-US" dirty="0" smtClean="0"/>
              <a:t>」中看到目前「</a:t>
            </a:r>
            <a:r>
              <a:rPr lang="en-US" altLang="zh-TW" dirty="0" smtClean="0"/>
              <a:t>Box</a:t>
            </a:r>
            <a:r>
              <a:rPr lang="zh-TW" altLang="en-US" dirty="0" smtClean="0"/>
              <a:t>」物件的尺寸之屬性參數，若不滿意目前的長、寬、或高，也以可以直接修改「</a:t>
            </a:r>
            <a:r>
              <a:rPr lang="en-US" altLang="zh-TW" dirty="0" smtClean="0"/>
              <a:t>Parameters </a:t>
            </a:r>
            <a:r>
              <a:rPr lang="zh-TW" altLang="en-US" dirty="0" smtClean="0"/>
              <a:t>」內的屬性值，改變各個維度的大小。</a:t>
            </a:r>
            <a:endParaRPr lang="en-US" altLang="zh-TW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56992"/>
            <a:ext cx="44386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材質與貼圖（</a:t>
            </a:r>
            <a:r>
              <a:rPr lang="en-US" altLang="zh-TW" dirty="0" smtClean="0"/>
              <a:t>1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26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sz="2800" dirty="0" smtClean="0"/>
              <a:t>２</a:t>
            </a:r>
            <a:r>
              <a:rPr lang="en-US" altLang="zh-TW" sz="2800" dirty="0" smtClean="0"/>
              <a:t>.</a:t>
            </a:r>
            <a:r>
              <a:rPr lang="zh-TW" altLang="en-US" sz="2800" dirty="0" smtClean="0"/>
              <a:t>設定材質球。</a:t>
            </a:r>
          </a:p>
          <a:p>
            <a:r>
              <a:rPr lang="zh-TW" altLang="zh-TW" dirty="0" smtClean="0"/>
              <a:t>材質屬性名詞介紹</a:t>
            </a:r>
            <a:r>
              <a:rPr lang="zh-TW" altLang="en-US" dirty="0" smtClean="0"/>
              <a:t>：</a:t>
            </a:r>
            <a:endParaRPr lang="zh-TW" altLang="zh-TW" dirty="0" smtClean="0"/>
          </a:p>
          <a:p>
            <a:pPr lvl="1"/>
            <a:r>
              <a:rPr lang="en-US" altLang="zh-TW" dirty="0" err="1" smtClean="0"/>
              <a:t>Specular</a:t>
            </a:r>
            <a:r>
              <a:rPr lang="en-US" altLang="zh-TW" dirty="0" smtClean="0"/>
              <a:t> : </a:t>
            </a:r>
            <a:r>
              <a:rPr lang="zh-TW" altLang="zh-TW" dirty="0" smtClean="0"/>
              <a:t>高光區</a:t>
            </a:r>
            <a:r>
              <a:rPr lang="zh-TW" altLang="en-US" dirty="0" smtClean="0"/>
              <a:t>。</a:t>
            </a:r>
            <a:r>
              <a:rPr lang="zh-TW" altLang="zh-TW" dirty="0" smtClean="0"/>
              <a:t>光線集中反射的都高亮度區域，常因為高度反光所以顯示出來的畫面看不清楚物體的真正材質</a:t>
            </a:r>
            <a:r>
              <a:rPr lang="zh-TW" altLang="en-US" dirty="0" smtClean="0"/>
              <a:t>。</a:t>
            </a:r>
            <a:endParaRPr lang="zh-TW" altLang="zh-TW" dirty="0" smtClean="0"/>
          </a:p>
          <a:p>
            <a:pPr lvl="1"/>
            <a:r>
              <a:rPr lang="en-US" altLang="zh-TW" dirty="0" smtClean="0"/>
              <a:t>Ambient : </a:t>
            </a:r>
            <a:r>
              <a:rPr lang="zh-TW" altLang="zh-TW" dirty="0" smtClean="0"/>
              <a:t>暗部區</a:t>
            </a:r>
            <a:r>
              <a:rPr lang="zh-TW" altLang="en-US" dirty="0" smtClean="0"/>
              <a:t>。</a:t>
            </a:r>
            <a:r>
              <a:rPr lang="zh-TW" altLang="zh-TW" dirty="0" smtClean="0"/>
              <a:t>沒有光線直接照射的區域，光線不足所以導致過暗而使細節不清晰，是物件處於陰暗中的顏色</a:t>
            </a:r>
            <a:r>
              <a:rPr lang="zh-TW" altLang="en-US" dirty="0" smtClean="0"/>
              <a:t>。</a:t>
            </a:r>
            <a:endParaRPr lang="zh-TW" altLang="zh-TW" dirty="0" smtClean="0"/>
          </a:p>
          <a:p>
            <a:pPr lvl="1"/>
            <a:r>
              <a:rPr lang="en-US" altLang="zh-TW" dirty="0" smtClean="0"/>
              <a:t>Diffuse : </a:t>
            </a:r>
            <a:r>
              <a:rPr lang="zh-TW" altLang="zh-TW" dirty="0" smtClean="0"/>
              <a:t>漫射區</a:t>
            </a:r>
            <a:r>
              <a:rPr lang="zh-TW" altLang="en-US" dirty="0" smtClean="0"/>
              <a:t>。</a:t>
            </a:r>
            <a:r>
              <a:rPr lang="zh-TW" altLang="zh-TW" dirty="0" smtClean="0"/>
              <a:t>光線均勻散播在物體上的區域，能清晰的看清物體本身的質感</a:t>
            </a:r>
            <a:r>
              <a:rPr lang="zh-TW" altLang="en-US" dirty="0" smtClean="0"/>
              <a:t>。</a:t>
            </a:r>
            <a:endParaRPr lang="zh-TW" altLang="zh-TW" dirty="0" smtClean="0"/>
          </a:p>
          <a:p>
            <a:pPr lvl="1"/>
            <a:r>
              <a:rPr lang="en-US" altLang="zh-TW" dirty="0" smtClean="0"/>
              <a:t>Self-</a:t>
            </a:r>
            <a:r>
              <a:rPr lang="en-US" altLang="zh-TW" dirty="0" err="1" smtClean="0"/>
              <a:t>Illuminatoin</a:t>
            </a:r>
            <a:r>
              <a:rPr lang="en-US" altLang="zh-TW" dirty="0" smtClean="0"/>
              <a:t> : </a:t>
            </a:r>
            <a:r>
              <a:rPr lang="zh-TW" altLang="zh-TW" dirty="0" smtClean="0"/>
              <a:t>自體發光</a:t>
            </a:r>
            <a:r>
              <a:rPr lang="zh-TW" altLang="en-US" dirty="0" smtClean="0"/>
              <a:t>。</a:t>
            </a:r>
            <a:r>
              <a:rPr lang="zh-TW" altLang="zh-TW" dirty="0" smtClean="0"/>
              <a:t>如同電燈泡、螢光棒，讓材質有從內部發出光線的效果</a:t>
            </a:r>
            <a:r>
              <a:rPr lang="zh-TW" altLang="en-US" dirty="0" smtClean="0"/>
              <a:t>。</a:t>
            </a:r>
            <a:endParaRPr lang="zh-TW" altLang="zh-TW" dirty="0" smtClean="0"/>
          </a:p>
          <a:p>
            <a:pPr lvl="1"/>
            <a:r>
              <a:rPr lang="en-US" altLang="zh-TW" dirty="0" smtClean="0"/>
              <a:t>Transparency : </a:t>
            </a:r>
            <a:r>
              <a:rPr lang="zh-TW" altLang="zh-TW" dirty="0" smtClean="0"/>
              <a:t>透明度</a:t>
            </a:r>
            <a:r>
              <a:rPr lang="zh-TW" altLang="en-US" dirty="0" smtClean="0"/>
              <a:t>。</a:t>
            </a:r>
            <a:r>
              <a:rPr lang="zh-TW" altLang="zh-TW" dirty="0" smtClean="0"/>
              <a:t>可以控制物體的透明程度，讓材質有玻璃或者冰塊的效果</a:t>
            </a:r>
            <a:r>
              <a:rPr lang="zh-TW" altLang="en-US" dirty="0" smtClean="0"/>
              <a:t>。</a:t>
            </a:r>
            <a:endParaRPr lang="zh-TW" altLang="zh-TW" dirty="0" smtClean="0"/>
          </a:p>
          <a:p>
            <a:pPr lvl="1"/>
            <a:r>
              <a:rPr lang="en-US" altLang="zh-TW" dirty="0" smtClean="0"/>
              <a:t>Opacity : </a:t>
            </a:r>
            <a:r>
              <a:rPr lang="zh-TW" altLang="zh-TW" dirty="0" smtClean="0"/>
              <a:t>不透明度</a:t>
            </a:r>
            <a:r>
              <a:rPr lang="zh-TW" altLang="en-US" dirty="0" smtClean="0"/>
              <a:t>。</a:t>
            </a:r>
            <a:r>
              <a:rPr lang="zh-TW" altLang="zh-TW" dirty="0" smtClean="0"/>
              <a:t>可以控制物體的不透明程度，讓材質有光線不穿透物件的效果</a:t>
            </a:r>
            <a:r>
              <a:rPr lang="zh-TW" altLang="en-US" dirty="0" smtClean="0"/>
              <a:t>。</a:t>
            </a:r>
            <a:endParaRPr lang="zh-TW" altLang="zh-TW" dirty="0" smtClean="0"/>
          </a:p>
          <a:p>
            <a:pPr lvl="1"/>
            <a:r>
              <a:rPr lang="zh-TW" altLang="en-US" dirty="0" smtClean="0"/>
              <a:t>２</a:t>
            </a:r>
            <a:r>
              <a:rPr lang="en-US" altLang="zh-TW" dirty="0" smtClean="0"/>
              <a:t>-Side : </a:t>
            </a:r>
            <a:r>
              <a:rPr lang="zh-TW" altLang="zh-TW" dirty="0" smtClean="0"/>
              <a:t>雙面貼圖</a:t>
            </a:r>
            <a:r>
              <a:rPr lang="zh-TW" altLang="en-US" dirty="0" smtClean="0"/>
              <a:t>。</a:t>
            </a:r>
            <a:r>
              <a:rPr lang="zh-TW" altLang="zh-TW" dirty="0" smtClean="0"/>
              <a:t>通常在物體有透明效果的時候才使用，常使用在玻璃類的材質</a:t>
            </a:r>
            <a:r>
              <a:rPr lang="zh-TW" altLang="en-US" dirty="0" smtClean="0"/>
              <a:t>。</a:t>
            </a:r>
            <a:endParaRPr lang="zh-TW" altLang="zh-TW" dirty="0" smtClean="0"/>
          </a:p>
          <a:p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1440160" y="5879552"/>
            <a:ext cx="6444208" cy="861816"/>
            <a:chOff x="1251652" y="4572008"/>
            <a:chExt cx="6050327" cy="792088"/>
          </a:xfrm>
        </p:grpSpPr>
        <p:sp>
          <p:nvSpPr>
            <p:cNvPr id="6" name="矩形 5"/>
            <p:cNvSpPr/>
            <p:nvPr/>
          </p:nvSpPr>
          <p:spPr>
            <a:xfrm>
              <a:off x="1251652" y="4572008"/>
              <a:ext cx="1656184" cy="79208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１</a:t>
              </a:r>
              <a:r>
                <a:rPr lang="en-US" altLang="zh-TW" sz="1600" dirty="0" smtClean="0">
                  <a:solidFill>
                    <a:schemeClr val="bg2">
                      <a:lumMod val="90000"/>
                    </a:schemeClr>
                  </a:solidFill>
                </a:rPr>
                <a:t>.</a:t>
              </a:r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繪</a:t>
              </a:r>
              <a:r>
                <a:rPr lang="zh-TW" altLang="zh-TW" sz="1600" dirty="0" smtClean="0">
                  <a:solidFill>
                    <a:schemeClr val="bg2">
                      <a:lumMod val="90000"/>
                    </a:schemeClr>
                  </a:solidFill>
                </a:rPr>
                <a:t>出石碑的</a:t>
              </a:r>
              <a:r>
                <a:rPr lang="zh-TW" altLang="zh-TW" sz="1600" dirty="0" smtClean="0">
                  <a:solidFill>
                    <a:schemeClr val="bg2">
                      <a:lumMod val="90000"/>
                    </a:schemeClr>
                  </a:solidFill>
                </a:rPr>
                <a:t>長方體</a:t>
              </a:r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。</a:t>
              </a:r>
              <a:endParaRPr lang="zh-TW" altLang="en-US" sz="16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339884" y="4572008"/>
              <a:ext cx="1729847" cy="792088"/>
            </a:xfrm>
            <a:prstGeom prst="rect">
              <a:avLst/>
            </a:prstGeom>
            <a:solidFill>
              <a:srgbClr val="FFFF00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</a:rPr>
                <a:t>２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.</a:t>
              </a:r>
              <a:r>
                <a:rPr lang="zh-TW" altLang="en-US" sz="1600" dirty="0" smtClean="0">
                  <a:solidFill>
                    <a:schemeClr val="tx1"/>
                  </a:solidFill>
                </a:rPr>
                <a:t>設定材質</a:t>
              </a:r>
              <a:r>
                <a:rPr lang="zh-TW" altLang="en-US" sz="1600" dirty="0" smtClean="0">
                  <a:solidFill>
                    <a:schemeClr val="tx1"/>
                  </a:solidFill>
                </a:rPr>
                <a:t>球。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直線單箭頭接點 7"/>
            <p:cNvCxnSpPr>
              <a:stCxn id="7" idx="3"/>
            </p:cNvCxnSpPr>
            <p:nvPr/>
          </p:nvCxnSpPr>
          <p:spPr>
            <a:xfrm flipV="1">
              <a:off x="5069731" y="4959692"/>
              <a:ext cx="502401" cy="836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9" name="直線單箭頭接點 8"/>
            <p:cNvCxnSpPr>
              <a:stCxn id="6" idx="3"/>
              <a:endCxn id="7" idx="1"/>
            </p:cNvCxnSpPr>
            <p:nvPr/>
          </p:nvCxnSpPr>
          <p:spPr>
            <a:xfrm>
              <a:off x="2907836" y="4968052"/>
              <a:ext cx="43204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5572132" y="4572008"/>
              <a:ext cx="1729847" cy="79208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３</a:t>
              </a:r>
              <a:r>
                <a:rPr lang="en-US" altLang="zh-TW" sz="1600" dirty="0" smtClean="0">
                  <a:solidFill>
                    <a:schemeClr val="bg2">
                      <a:lumMod val="90000"/>
                    </a:schemeClr>
                  </a:solidFill>
                </a:rPr>
                <a:t>.</a:t>
              </a:r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各面貼</a:t>
              </a:r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圖。</a:t>
              </a:r>
              <a:endParaRPr lang="zh-TW" altLang="en-US" sz="16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材質與貼圖（</a:t>
            </a:r>
            <a:r>
              <a:rPr lang="en-US" altLang="zh-TW" dirty="0" smtClean="0"/>
              <a:t>2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所謂的素材有兩種類型，一種是圖片，另一種是球體</a:t>
            </a:r>
            <a:r>
              <a:rPr lang="zh-TW" altLang="en-US" dirty="0" smtClean="0"/>
              <a:t>。</a:t>
            </a:r>
            <a:endParaRPr lang="zh-TW" altLang="zh-TW" dirty="0" smtClean="0"/>
          </a:p>
          <a:p>
            <a:pPr lvl="0"/>
            <a:r>
              <a:rPr lang="zh-TW" altLang="zh-TW" dirty="0" smtClean="0"/>
              <a:t>以圖片呈現的叫做「貼圖」</a:t>
            </a:r>
            <a:r>
              <a:rPr lang="zh-TW" altLang="en-US" dirty="0" smtClean="0"/>
              <a:t>可稱之為紋理。</a:t>
            </a:r>
            <a:endParaRPr lang="zh-TW" altLang="zh-TW" dirty="0" smtClean="0"/>
          </a:p>
          <a:p>
            <a:pPr lvl="0"/>
            <a:r>
              <a:rPr lang="zh-TW" altLang="zh-TW" dirty="0" smtClean="0"/>
              <a:t>以球狀呈現的叫做「材質」</a:t>
            </a:r>
            <a:r>
              <a:rPr lang="zh-TW" altLang="en-US" dirty="0" smtClean="0"/>
              <a:t>。</a:t>
            </a:r>
            <a:endParaRPr lang="zh-TW" altLang="zh-TW" dirty="0" smtClean="0"/>
          </a:p>
          <a:p>
            <a:r>
              <a:rPr lang="en-US" altLang="zh-TW" dirty="0" smtClean="0"/>
              <a:t> 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DS MAX </a:t>
            </a:r>
            <a:r>
              <a:rPr lang="zh-TW" altLang="en-US" dirty="0" smtClean="0"/>
              <a:t>２０１２</a:t>
            </a:r>
            <a:r>
              <a:rPr lang="zh-TW" altLang="zh-TW" dirty="0" smtClean="0"/>
              <a:t>有兩種材質編輯器，</a:t>
            </a:r>
            <a:r>
              <a:rPr lang="zh-TW" altLang="en-US" dirty="0" smtClean="0"/>
              <a:t>「</a:t>
            </a:r>
            <a:r>
              <a:rPr lang="en-US" altLang="zh-TW" dirty="0" smtClean="0"/>
              <a:t>Material Editor</a:t>
            </a:r>
            <a:r>
              <a:rPr lang="zh-TW" altLang="en-US" dirty="0" smtClean="0"/>
              <a:t>」</a:t>
            </a:r>
            <a:r>
              <a:rPr lang="zh-TW" altLang="zh-TW" dirty="0" smtClean="0"/>
              <a:t>與</a:t>
            </a:r>
            <a:r>
              <a:rPr lang="zh-TW" altLang="en-US" dirty="0" smtClean="0"/>
              <a:t>「</a:t>
            </a:r>
            <a:r>
              <a:rPr lang="en-US" altLang="zh-TW" dirty="0" smtClean="0"/>
              <a:t>Slate Material Editor</a:t>
            </a:r>
            <a:r>
              <a:rPr lang="zh-TW" altLang="en-US" dirty="0" smtClean="0"/>
              <a:t>」</a:t>
            </a:r>
            <a:r>
              <a:rPr lang="zh-TW" altLang="zh-TW" dirty="0" smtClean="0"/>
              <a:t>，底下就以較</a:t>
            </a:r>
            <a:r>
              <a:rPr lang="zh-TW" altLang="en-US" dirty="0" smtClean="0"/>
              <a:t>常</a:t>
            </a:r>
            <a:r>
              <a:rPr lang="zh-TW" altLang="zh-TW" dirty="0" smtClean="0"/>
              <a:t>使用的</a:t>
            </a:r>
            <a:r>
              <a:rPr lang="zh-TW" altLang="en-US" dirty="0" smtClean="0"/>
              <a:t>「</a:t>
            </a:r>
            <a:r>
              <a:rPr lang="en-US" altLang="zh-TW" dirty="0" smtClean="0"/>
              <a:t>Material Editor</a:t>
            </a:r>
            <a:r>
              <a:rPr lang="zh-TW" altLang="en-US" dirty="0" smtClean="0"/>
              <a:t>」</a:t>
            </a:r>
            <a:r>
              <a:rPr lang="zh-TW" altLang="zh-TW" dirty="0" smtClean="0"/>
              <a:t>來進行製作</a:t>
            </a:r>
            <a:r>
              <a:rPr lang="zh-TW" altLang="en-US" dirty="0" smtClean="0"/>
              <a:t>。</a:t>
            </a:r>
            <a:endParaRPr lang="zh-TW" altLang="zh-TW" dirty="0" smtClean="0"/>
          </a:p>
          <a:p>
            <a:r>
              <a:rPr lang="en-US" altLang="zh-TW" dirty="0" smtClean="0"/>
              <a:t> </a:t>
            </a:r>
            <a:r>
              <a:rPr lang="zh-TW" altLang="zh-TW" dirty="0" smtClean="0"/>
              <a:t>點選工具列上的</a:t>
            </a:r>
            <a:r>
              <a:rPr lang="zh-TW" altLang="en-US" dirty="0" smtClean="0"/>
              <a:t>「</a:t>
            </a:r>
            <a:r>
              <a:rPr lang="en-US" altLang="zh-TW" dirty="0" smtClean="0"/>
              <a:t>Material Editor</a:t>
            </a:r>
            <a:r>
              <a:rPr lang="zh-TW" altLang="en-US" dirty="0" smtClean="0"/>
              <a:t>」</a:t>
            </a:r>
            <a:r>
              <a:rPr lang="zh-TW" altLang="zh-TW" dirty="0" smtClean="0"/>
              <a:t>，會跳出材質球的材質編輯器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材質與貼圖（</a:t>
            </a:r>
            <a:r>
              <a:rPr lang="en-US" altLang="zh-TW" dirty="0" smtClean="0"/>
              <a:t>3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28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710408" cy="2550024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Material Editor</a:t>
            </a:r>
            <a:r>
              <a:rPr lang="zh-TW" altLang="en-US" dirty="0" smtClean="0"/>
              <a:t>畫面。如右方圖片所示。</a:t>
            </a:r>
            <a:endParaRPr lang="en-US" altLang="zh-TW" dirty="0" smtClean="0"/>
          </a:p>
          <a:p>
            <a:r>
              <a:rPr lang="zh-TW" altLang="zh-TW" dirty="0" smtClean="0"/>
              <a:t>點選</a:t>
            </a:r>
            <a:r>
              <a:rPr lang="zh-TW" altLang="en-US" dirty="0" smtClean="0"/>
              <a:t>「</a:t>
            </a:r>
            <a:r>
              <a:rPr lang="en-US" altLang="zh-TW" dirty="0" smtClean="0"/>
              <a:t>Diffuse</a:t>
            </a:r>
            <a:r>
              <a:rPr lang="zh-TW" altLang="en-US" dirty="0" smtClean="0"/>
              <a:t>」（</a:t>
            </a:r>
            <a:r>
              <a:rPr lang="zh-TW" altLang="zh-TW" dirty="0" smtClean="0"/>
              <a:t>光源直接照設時所呈現的顏色</a:t>
            </a:r>
            <a:r>
              <a:rPr lang="zh-TW" altLang="en-US" dirty="0" smtClean="0"/>
              <a:t>）</a:t>
            </a:r>
            <a:r>
              <a:rPr lang="zh-TW" altLang="zh-TW" dirty="0" smtClean="0"/>
              <a:t>右邊的小格子來載入我們的材質，點選後會跳出</a:t>
            </a:r>
            <a:r>
              <a:rPr lang="zh-TW" altLang="en-US" dirty="0" smtClean="0"/>
              <a:t>「</a:t>
            </a:r>
            <a:r>
              <a:rPr lang="en-US" altLang="zh-TW" dirty="0" smtClean="0"/>
              <a:t>Material / Map Browser</a:t>
            </a:r>
            <a:r>
              <a:rPr lang="zh-TW" altLang="en-US" dirty="0" smtClean="0"/>
              <a:t>」</a:t>
            </a:r>
            <a:r>
              <a:rPr lang="zh-TW" altLang="zh-TW" dirty="0" smtClean="0"/>
              <a:t>視窗，再依我們要載入的材質格式</a:t>
            </a:r>
            <a:r>
              <a:rPr lang="zh-TW" altLang="en-US" dirty="0" smtClean="0"/>
              <a:t>來</a:t>
            </a:r>
            <a:r>
              <a:rPr lang="zh-TW" altLang="zh-TW" dirty="0" smtClean="0"/>
              <a:t>點選</a:t>
            </a:r>
            <a:r>
              <a:rPr lang="zh-TW" altLang="en-US" dirty="0" smtClean="0"/>
              <a:t>，要載入點陣圖請點選</a:t>
            </a:r>
            <a:r>
              <a:rPr lang="en-US" altLang="zh-TW" dirty="0" smtClean="0"/>
              <a:t>Bitmap</a:t>
            </a:r>
            <a:r>
              <a:rPr lang="zh-TW" altLang="en-US" dirty="0" smtClean="0"/>
              <a:t>，並按下「</a:t>
            </a:r>
            <a:r>
              <a:rPr lang="en-US" altLang="zh-TW" dirty="0" smtClean="0"/>
              <a:t>OK</a:t>
            </a:r>
            <a:r>
              <a:rPr lang="zh-TW" altLang="en-US" dirty="0" smtClean="0"/>
              <a:t>」。下圖為「</a:t>
            </a:r>
            <a:r>
              <a:rPr lang="en-US" altLang="zh-TW" dirty="0" smtClean="0"/>
              <a:t>Material / Map Browser</a:t>
            </a:r>
            <a:r>
              <a:rPr lang="zh-TW" altLang="en-US" dirty="0" smtClean="0"/>
              <a:t>」</a:t>
            </a:r>
            <a:r>
              <a:rPr lang="zh-TW" altLang="zh-TW" dirty="0" smtClean="0"/>
              <a:t>視窗</a:t>
            </a:r>
            <a:r>
              <a:rPr lang="zh-TW" altLang="en-US" dirty="0" smtClean="0"/>
              <a:t>。</a:t>
            </a:r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584176"/>
            <a:ext cx="3024336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077072"/>
            <a:ext cx="4176464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材質與貼圖（</a:t>
            </a:r>
            <a:r>
              <a:rPr lang="en-US" altLang="zh-TW" dirty="0" smtClean="0"/>
              <a:t>4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29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到儲存材質的資料夾中，</a:t>
            </a:r>
            <a:r>
              <a:rPr lang="zh-TW" altLang="zh-TW" dirty="0" smtClean="0"/>
              <a:t>選擇要貼</a:t>
            </a:r>
            <a:r>
              <a:rPr lang="zh-TW" altLang="en-US" dirty="0" smtClean="0"/>
              <a:t>上材質球的紋理點陣</a:t>
            </a:r>
            <a:r>
              <a:rPr lang="zh-TW" altLang="zh-TW" dirty="0" smtClean="0"/>
              <a:t>圖</a:t>
            </a:r>
            <a:r>
              <a:rPr lang="zh-TW" altLang="en-US" dirty="0" smtClean="0"/>
              <a:t>，並按下「開啟（</a:t>
            </a:r>
            <a:r>
              <a:rPr lang="en-US" altLang="zh-TW" dirty="0" smtClean="0"/>
              <a:t>O</a:t>
            </a:r>
            <a:r>
              <a:rPr lang="zh-TW" altLang="en-US" dirty="0" smtClean="0"/>
              <a:t>）」。如下面左方圖片所示。</a:t>
            </a:r>
            <a:endParaRPr lang="zh-TW" altLang="zh-TW" dirty="0" smtClean="0"/>
          </a:p>
          <a:p>
            <a:r>
              <a:rPr lang="zh-TW" altLang="zh-TW" dirty="0" smtClean="0"/>
              <a:t>開啟後就會發現，材質球已經套用了我們</a:t>
            </a:r>
            <a:r>
              <a:rPr lang="zh-TW" altLang="en-US" dirty="0" smtClean="0"/>
              <a:t>所選擇</a:t>
            </a:r>
            <a:r>
              <a:rPr lang="zh-TW" altLang="zh-TW" dirty="0" smtClean="0"/>
              <a:t>的圖案。</a:t>
            </a:r>
            <a:r>
              <a:rPr lang="zh-TW" altLang="en-US" dirty="0" smtClean="0"/>
              <a:t>至此已設定好材質球了。如下面右方圖片所示。</a:t>
            </a:r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29000"/>
            <a:ext cx="422081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520" y="3429000"/>
            <a:ext cx="3995936" cy="320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１</a:t>
            </a:r>
            <a:r>
              <a:rPr lang="en-US" altLang="zh-TW" dirty="0" smtClean="0"/>
              <a:t> 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模型與紋理材質（</a:t>
            </a:r>
            <a:r>
              <a:rPr lang="en-US" altLang="zh-TW" dirty="0" smtClean="0"/>
              <a:t>1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模型：通常用電腦來製作顯示。將真實或虛擬的物體以一組三維空間中的點使用三角型、直線或曲線連結來表示。</a:t>
            </a:r>
            <a:endParaRPr lang="en-US" altLang="zh-TW" dirty="0" smtClean="0"/>
          </a:p>
          <a:p>
            <a:r>
              <a:rPr lang="zh-TW" altLang="zh-TW" dirty="0" smtClean="0"/>
              <a:t>我們看一些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</a:t>
            </a:r>
            <a:r>
              <a:rPr lang="zh-TW" altLang="zh-TW" dirty="0" smtClean="0"/>
              <a:t>動畫電影常常會被那些精美的畫面給吸引，甚至懷疑</a:t>
            </a:r>
            <a:r>
              <a:rPr lang="zh-TW" altLang="en-US" dirty="0" smtClean="0"/>
              <a:t>那是否</a:t>
            </a:r>
            <a:r>
              <a:rPr lang="zh-TW" altLang="zh-TW" dirty="0" smtClean="0"/>
              <a:t>真的是電腦製作出來的動畫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三維模型已廣泛運用於各種領域：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電影：３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電影、與真實人物的互動。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醫療：可製作各種器官的精確模型。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建築：建築物的模型。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…</a:t>
            </a:r>
          </a:p>
          <a:p>
            <a:r>
              <a:rPr lang="zh-TW" altLang="en-US" dirty="0" smtClean="0"/>
              <a:t>三維模型本身只是個骨架，其表面的呈現則需要紋理與材質的提供。</a:t>
            </a:r>
            <a:endParaRPr lang="en-US" altLang="zh-TW" dirty="0" smtClean="0"/>
          </a:p>
          <a:p>
            <a:endParaRPr lang="en-US" altLang="zh-TW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材質與貼圖（</a:t>
            </a:r>
            <a:r>
              <a:rPr lang="en-US" altLang="zh-TW" dirty="0" smtClean="0"/>
              <a:t>5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30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在「</a:t>
            </a:r>
            <a:r>
              <a:rPr lang="en-US" altLang="zh-TW" dirty="0" err="1" smtClean="0"/>
              <a:t>Specular</a:t>
            </a:r>
            <a:r>
              <a:rPr lang="en-US" altLang="zh-TW" dirty="0" smtClean="0"/>
              <a:t> Highlights</a:t>
            </a:r>
            <a:r>
              <a:rPr lang="zh-TW" altLang="en-US" dirty="0" smtClean="0"/>
              <a:t>」欄位裡。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若提高「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Specular</a:t>
            </a:r>
            <a:r>
              <a:rPr lang="en-US" altLang="zh-TW" dirty="0" smtClean="0"/>
              <a:t> </a:t>
            </a:r>
            <a:r>
              <a:rPr lang="zh-TW" altLang="en-US" dirty="0" smtClean="0"/>
              <a:t>」的數值，會使材質的高光區加大，可以看到右邊的曲線會呈現凸起。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若提高「</a:t>
            </a:r>
            <a:r>
              <a:rPr lang="en-US" altLang="zh-TW" dirty="0" smtClean="0"/>
              <a:t> Glossiness</a:t>
            </a:r>
            <a:r>
              <a:rPr lang="zh-TW" altLang="en-US" dirty="0" smtClean="0"/>
              <a:t>」的數值，會使材質的反光區集中，曲線會左右縮攏，在曲線下的面積可以看出反光區範圍的大小。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645024"/>
            <a:ext cx="6336704" cy="275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材質與貼圖（</a:t>
            </a:r>
            <a:r>
              <a:rPr lang="en-US" altLang="zh-TW" dirty="0" smtClean="0"/>
              <a:t>6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31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「</a:t>
            </a:r>
            <a:r>
              <a:rPr lang="en-US" altLang="zh-TW" dirty="0" smtClean="0"/>
              <a:t>Ambient</a:t>
            </a:r>
            <a:r>
              <a:rPr lang="zh-TW" altLang="en-US" dirty="0" smtClean="0"/>
              <a:t>」與「</a:t>
            </a:r>
            <a:r>
              <a:rPr lang="en-US" altLang="zh-TW" dirty="0" smtClean="0"/>
              <a:t>Diffuse</a:t>
            </a:r>
            <a:r>
              <a:rPr lang="zh-TW" altLang="en-US" dirty="0" smtClean="0"/>
              <a:t>」顏色欄位。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點入「</a:t>
            </a:r>
            <a:r>
              <a:rPr lang="en-US" altLang="zh-TW" dirty="0" smtClean="0"/>
              <a:t>Ambient</a:t>
            </a:r>
            <a:r>
              <a:rPr lang="zh-TW" altLang="en-US" dirty="0" smtClean="0"/>
              <a:t>」與「</a:t>
            </a:r>
            <a:r>
              <a:rPr lang="en-US" altLang="zh-TW" dirty="0" smtClean="0"/>
              <a:t>Diffuse</a:t>
            </a:r>
            <a:r>
              <a:rPr lang="zh-TW" altLang="en-US" dirty="0" smtClean="0"/>
              <a:t>」右方長方形色塊，可以打開調色盤來調色，可以看到的有「</a:t>
            </a:r>
            <a:r>
              <a:rPr lang="en-US" altLang="zh-TW" dirty="0" smtClean="0"/>
              <a:t>RGB</a:t>
            </a:r>
            <a:r>
              <a:rPr lang="zh-TW" altLang="en-US" dirty="0" smtClean="0"/>
              <a:t>」與「</a:t>
            </a:r>
            <a:r>
              <a:rPr lang="en-US" altLang="zh-TW" dirty="0" smtClean="0"/>
              <a:t>HSV</a:t>
            </a:r>
            <a:r>
              <a:rPr lang="zh-TW" altLang="en-US" dirty="0" smtClean="0"/>
              <a:t>」色彩模型。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</a:t>
            </a:r>
            <a:r>
              <a:rPr lang="en-US" altLang="zh-TW" dirty="0" smtClean="0"/>
              <a:t>Diffuse</a:t>
            </a:r>
            <a:r>
              <a:rPr lang="zh-TW" altLang="en-US" dirty="0" smtClean="0"/>
              <a:t>」的顏色預設值是與「</a:t>
            </a:r>
            <a:r>
              <a:rPr lang="en-US" altLang="zh-TW" dirty="0" smtClean="0"/>
              <a:t>Ambient</a:t>
            </a:r>
            <a:r>
              <a:rPr lang="zh-TW" altLang="en-US" dirty="0" smtClean="0"/>
              <a:t>」的顏色同步，我們可以斷開左邊的同步開關，個別設定「</a:t>
            </a:r>
            <a:r>
              <a:rPr lang="en-US" altLang="zh-TW" dirty="0" smtClean="0"/>
              <a:t>Diffuse</a:t>
            </a:r>
            <a:r>
              <a:rPr lang="zh-TW" altLang="en-US" dirty="0" smtClean="0"/>
              <a:t>」的顏色欄位，通常在「</a:t>
            </a:r>
            <a:r>
              <a:rPr lang="en-US" altLang="zh-TW" dirty="0" smtClean="0"/>
              <a:t>Ambient</a:t>
            </a:r>
            <a:r>
              <a:rPr lang="zh-TW" altLang="en-US" dirty="0" smtClean="0"/>
              <a:t>」的顏色使用上會比「</a:t>
            </a:r>
            <a:r>
              <a:rPr lang="en-US" altLang="zh-TW" dirty="0" smtClean="0"/>
              <a:t>Diffuse</a:t>
            </a:r>
            <a:r>
              <a:rPr lang="zh-TW" altLang="en-US" dirty="0" smtClean="0"/>
              <a:t>」來的更深。</a:t>
            </a:r>
            <a:endParaRPr lang="en-US" altLang="zh-TW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77072"/>
            <a:ext cx="72294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材質與貼圖（</a:t>
            </a:r>
            <a:r>
              <a:rPr lang="en-US" altLang="zh-TW" dirty="0" smtClean="0"/>
              <a:t>7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32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「</a:t>
            </a:r>
            <a:r>
              <a:rPr lang="en-US" altLang="zh-TW" dirty="0" err="1" smtClean="0"/>
              <a:t>Specular</a:t>
            </a:r>
            <a:r>
              <a:rPr lang="zh-TW" altLang="en-US" dirty="0" smtClean="0"/>
              <a:t>」主是要用來控制反光的顏色。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通常來說因為是「反光」，所以多數都是使用接近「光」的顏色再做使用。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不過也可以給予一個特別的色光來應用在不同情況，下圖可以看到我們使用了「綠光」來做為材質反光色。</a:t>
            </a:r>
            <a:endParaRPr lang="en-US" altLang="zh-TW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573016"/>
            <a:ext cx="686064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材質與貼圖（</a:t>
            </a:r>
            <a:r>
              <a:rPr lang="en-US" altLang="zh-TW" dirty="0" smtClean="0"/>
              <a:t>8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33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「</a:t>
            </a:r>
            <a:r>
              <a:rPr lang="en-US" altLang="zh-TW" dirty="0" smtClean="0"/>
              <a:t>Self-Illumination</a:t>
            </a:r>
            <a:r>
              <a:rPr lang="zh-TW" altLang="en-US" dirty="0" smtClean="0"/>
              <a:t>」自體發光。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設定「</a:t>
            </a:r>
            <a:r>
              <a:rPr lang="en-US" altLang="zh-TW" dirty="0" smtClean="0"/>
              <a:t>Self-Illumination</a:t>
            </a:r>
            <a:r>
              <a:rPr lang="zh-TW" altLang="en-US" dirty="0" smtClean="0"/>
              <a:t>」功能，可以使材質有自體發光的效果，我們可以看到下圖的材質設定「</a:t>
            </a:r>
            <a:r>
              <a:rPr lang="en-US" altLang="zh-TW" dirty="0" smtClean="0"/>
              <a:t>Ambient</a:t>
            </a:r>
            <a:r>
              <a:rPr lang="zh-TW" altLang="en-US" dirty="0" smtClean="0"/>
              <a:t>」與「</a:t>
            </a:r>
            <a:r>
              <a:rPr lang="en-US" altLang="zh-TW" dirty="0" smtClean="0"/>
              <a:t>Diffuse</a:t>
            </a:r>
            <a:r>
              <a:rPr lang="zh-TW" altLang="en-US" dirty="0" smtClean="0"/>
              <a:t>」都呈現為灰色的材質顏色，但是勾選在右方「</a:t>
            </a:r>
            <a:r>
              <a:rPr lang="en-US" altLang="zh-TW" dirty="0" smtClean="0"/>
              <a:t>Self-Illumination</a:t>
            </a:r>
            <a:r>
              <a:rPr lang="zh-TW" altLang="en-US" dirty="0" smtClean="0"/>
              <a:t>」功能，並將其調色盤選為藍色，可以看到使材質有了「自體發藍光」的效果。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861048"/>
            <a:ext cx="6120680" cy="250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材質與貼圖（</a:t>
            </a:r>
            <a:r>
              <a:rPr lang="en-US" altLang="zh-TW" dirty="0" smtClean="0"/>
              <a:t>9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34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「</a:t>
            </a:r>
            <a:r>
              <a:rPr lang="en-US" altLang="zh-TW" dirty="0" smtClean="0"/>
              <a:t>Opacity</a:t>
            </a:r>
            <a:r>
              <a:rPr lang="zh-TW" altLang="en-US" dirty="0" smtClean="0"/>
              <a:t>」不透明度。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</a:t>
            </a:r>
            <a:r>
              <a:rPr lang="en-US" altLang="zh-TW" dirty="0" smtClean="0"/>
              <a:t>Opacity</a:t>
            </a:r>
            <a:r>
              <a:rPr lang="zh-TW" altLang="en-US" dirty="0" smtClean="0"/>
              <a:t>」功能可以設定材質的不透明程度，在下圖可以看到將「</a:t>
            </a:r>
            <a:r>
              <a:rPr lang="en-US" altLang="zh-TW" dirty="0" smtClean="0"/>
              <a:t>Opacity</a:t>
            </a:r>
            <a:r>
              <a:rPr lang="zh-TW" altLang="en-US" dirty="0" smtClean="0"/>
              <a:t>」欄位數值設定為</a:t>
            </a:r>
            <a:r>
              <a:rPr lang="en-US" altLang="zh-TW" dirty="0" smtClean="0"/>
              <a:t>70</a:t>
            </a:r>
            <a:r>
              <a:rPr lang="zh-TW" altLang="en-US" dirty="0" smtClean="0"/>
              <a:t>（此欄位數值最大為</a:t>
            </a:r>
            <a:r>
              <a:rPr lang="en-US" altLang="zh-TW" dirty="0" smtClean="0"/>
              <a:t>100</a:t>
            </a:r>
            <a:r>
              <a:rPr lang="zh-TW" altLang="en-US" dirty="0" smtClean="0"/>
              <a:t>最小為</a:t>
            </a:r>
            <a:r>
              <a:rPr lang="en-US" altLang="zh-TW" dirty="0" smtClean="0"/>
              <a:t>0</a:t>
            </a:r>
            <a:r>
              <a:rPr lang="zh-TW" altLang="en-US" dirty="0" smtClean="0"/>
              <a:t>），可以看到原本青色的材質球有了透明的效果。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為了方便撿視透明物體，所以我們在預覽中開啟了「</a:t>
            </a:r>
            <a:r>
              <a:rPr lang="en-US" altLang="zh-TW" dirty="0" smtClean="0"/>
              <a:t>Background</a:t>
            </a:r>
            <a:r>
              <a:rPr lang="zh-TW" altLang="en-US" dirty="0" smtClean="0"/>
              <a:t>」效果。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861048"/>
            <a:ext cx="6264696" cy="265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材質與貼圖（１０）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35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622032"/>
          </a:xfrm>
        </p:spPr>
        <p:txBody>
          <a:bodyPr>
            <a:normAutofit lnSpcReduction="10000"/>
          </a:bodyPr>
          <a:lstStyle/>
          <a:p>
            <a:r>
              <a:rPr lang="zh-TW" altLang="en-US" sz="2000" dirty="0" smtClean="0"/>
              <a:t>使用「</a:t>
            </a:r>
            <a:r>
              <a:rPr lang="en-US" altLang="zh-TW" sz="2000" dirty="0" smtClean="0"/>
              <a:t>3Ds Max</a:t>
            </a:r>
            <a:r>
              <a:rPr lang="zh-TW" altLang="en-US" sz="2000" dirty="0" smtClean="0"/>
              <a:t>」內建材質。「</a:t>
            </a:r>
            <a:r>
              <a:rPr lang="en-US" altLang="zh-TW" sz="2000" dirty="0" smtClean="0"/>
              <a:t>3Ds Max</a:t>
            </a:r>
            <a:r>
              <a:rPr lang="zh-TW" altLang="en-US" sz="2000" dirty="0" smtClean="0"/>
              <a:t>」內建了許多材質可以直接使用，雖然變化樣不如自己所設定的材質，但我們還是需要知道如何去使用。</a:t>
            </a:r>
            <a:endParaRPr lang="en-US" altLang="zh-TW" sz="2000" dirty="0" smtClean="0"/>
          </a:p>
          <a:p>
            <a:r>
              <a:rPr lang="zh-TW" altLang="en-US" sz="2000" dirty="0" smtClean="0"/>
              <a:t>點擊「</a:t>
            </a:r>
            <a:r>
              <a:rPr lang="en-US" altLang="zh-TW" sz="2000" dirty="0" smtClean="0"/>
              <a:t>Diffuse</a:t>
            </a:r>
            <a:r>
              <a:rPr lang="zh-TW" altLang="en-US" sz="2000" dirty="0" smtClean="0"/>
              <a:t>」右方的小正方格，會跳出內建的材質列表，如下面左方圖片所示。</a:t>
            </a:r>
            <a:endParaRPr lang="en-US" altLang="zh-TW" sz="2000" dirty="0" smtClean="0"/>
          </a:p>
          <a:p>
            <a:r>
              <a:rPr lang="zh-TW" altLang="en-US" sz="2000" dirty="0" smtClean="0"/>
              <a:t>可能在內建的材質庫上，單看敘述與小圖片，會讓人覺得較不直覺。</a:t>
            </a:r>
            <a:endParaRPr lang="en-US" altLang="zh-TW" sz="2000" dirty="0" smtClean="0"/>
          </a:p>
          <a:p>
            <a:r>
              <a:rPr lang="zh-TW" altLang="en-US" sz="2000" dirty="0" smtClean="0"/>
              <a:t>所以也可以使用滑鼠右鍵「</a:t>
            </a:r>
            <a:r>
              <a:rPr lang="en-US" altLang="zh-TW" sz="2000" dirty="0" smtClean="0"/>
              <a:t>Display Group(and Subgroups) As</a:t>
            </a:r>
            <a:r>
              <a:rPr lang="zh-TW" altLang="en-US" sz="2000" dirty="0" smtClean="0"/>
              <a:t>」</a:t>
            </a:r>
            <a:r>
              <a:rPr lang="en-US" altLang="zh-TW" sz="2000" dirty="0" smtClean="0">
                <a:sym typeface="Wingdings" pitchFamily="2" charset="2"/>
              </a:rPr>
              <a:t></a:t>
            </a:r>
            <a:r>
              <a:rPr lang="zh-TW" altLang="en-US" sz="2000" dirty="0" smtClean="0">
                <a:sym typeface="Wingdings" pitchFamily="2" charset="2"/>
              </a:rPr>
              <a:t>「</a:t>
            </a:r>
            <a:r>
              <a:rPr lang="en-US" altLang="zh-TW" sz="2000" dirty="0" smtClean="0">
                <a:sym typeface="Wingdings" pitchFamily="2" charset="2"/>
              </a:rPr>
              <a:t>Large Icons</a:t>
            </a:r>
            <a:r>
              <a:rPr lang="zh-TW" altLang="en-US" sz="2000" dirty="0" smtClean="0">
                <a:sym typeface="Wingdings" pitchFamily="2" charset="2"/>
              </a:rPr>
              <a:t>」將圖片放大檢視。</a:t>
            </a:r>
            <a:r>
              <a:rPr lang="zh-TW" altLang="en-US" sz="2000" dirty="0" smtClean="0"/>
              <a:t> 如下面右方圖片所示。</a:t>
            </a:r>
            <a:endParaRPr lang="en-US" altLang="zh-TW" sz="2000" dirty="0" smtClean="0">
              <a:sym typeface="Wingdings" pitchFamily="2" charset="2"/>
            </a:endParaRPr>
          </a:p>
          <a:p>
            <a:endParaRPr lang="en-US" altLang="zh-TW" sz="2000" dirty="0" smtClean="0"/>
          </a:p>
          <a:p>
            <a:endParaRPr lang="en-US" altLang="zh-TW" dirty="0" smtClean="0"/>
          </a:p>
          <a:p>
            <a:pPr lvl="1">
              <a:buNone/>
            </a:pPr>
            <a:endParaRPr lang="en-US" altLang="zh-TW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05064"/>
            <a:ext cx="3818803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0505" y="3983310"/>
            <a:ext cx="43719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材質與貼圖（１１）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36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點擊兩下，或者選取後案下「</a:t>
            </a:r>
            <a:r>
              <a:rPr lang="en-US" altLang="zh-TW" dirty="0" smtClean="0"/>
              <a:t>OK</a:t>
            </a:r>
            <a:r>
              <a:rPr lang="zh-TW" altLang="en-US" dirty="0" smtClean="0"/>
              <a:t>」就可以看到材質套用到材質球上去了。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在這裡我們套用內建材料庫的「</a:t>
            </a:r>
            <a:r>
              <a:rPr lang="en-US" altLang="zh-TW" dirty="0" smtClean="0"/>
              <a:t>Marble</a:t>
            </a:r>
            <a:r>
              <a:rPr lang="zh-TW" altLang="en-US" dirty="0" smtClean="0"/>
              <a:t>」材質。</a:t>
            </a:r>
          </a:p>
          <a:p>
            <a:endParaRPr lang="en-US" altLang="zh-TW" dirty="0" smtClean="0">
              <a:sym typeface="Wingdings" pitchFamily="2" charset="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0968"/>
            <a:ext cx="867984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石碑各面貼圖（</a:t>
            </a:r>
            <a:r>
              <a:rPr lang="en-US" altLang="zh-TW" dirty="0" smtClean="0"/>
              <a:t>1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37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2800" dirty="0" smtClean="0"/>
              <a:t>３</a:t>
            </a:r>
            <a:r>
              <a:rPr lang="en-US" altLang="zh-TW" sz="2800" dirty="0" smtClean="0"/>
              <a:t>.</a:t>
            </a:r>
            <a:r>
              <a:rPr lang="zh-TW" altLang="en-US" sz="2800" dirty="0" smtClean="0"/>
              <a:t>各面貼圖。</a:t>
            </a:r>
          </a:p>
          <a:p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1440160" y="5231480"/>
            <a:ext cx="6444208" cy="861816"/>
            <a:chOff x="1251652" y="4572008"/>
            <a:chExt cx="6050327" cy="792088"/>
          </a:xfrm>
        </p:grpSpPr>
        <p:sp>
          <p:nvSpPr>
            <p:cNvPr id="6" name="矩形 5"/>
            <p:cNvSpPr/>
            <p:nvPr/>
          </p:nvSpPr>
          <p:spPr>
            <a:xfrm>
              <a:off x="1251652" y="4572008"/>
              <a:ext cx="1656184" cy="79208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１</a:t>
              </a:r>
              <a:r>
                <a:rPr lang="en-US" altLang="zh-TW" sz="1600" dirty="0" smtClean="0">
                  <a:solidFill>
                    <a:schemeClr val="bg2">
                      <a:lumMod val="90000"/>
                    </a:schemeClr>
                  </a:solidFill>
                </a:rPr>
                <a:t>.</a:t>
              </a:r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繪</a:t>
              </a:r>
              <a:r>
                <a:rPr lang="zh-TW" altLang="zh-TW" sz="1600" dirty="0" smtClean="0">
                  <a:solidFill>
                    <a:schemeClr val="bg2">
                      <a:lumMod val="90000"/>
                    </a:schemeClr>
                  </a:solidFill>
                </a:rPr>
                <a:t>出石碑的</a:t>
              </a:r>
              <a:r>
                <a:rPr lang="zh-TW" altLang="zh-TW" sz="1600" dirty="0" smtClean="0">
                  <a:solidFill>
                    <a:schemeClr val="bg2">
                      <a:lumMod val="90000"/>
                    </a:schemeClr>
                  </a:solidFill>
                </a:rPr>
                <a:t>長方體</a:t>
              </a:r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。</a:t>
              </a:r>
              <a:endParaRPr lang="zh-TW" altLang="en-US" sz="16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339884" y="4572008"/>
              <a:ext cx="1729847" cy="79208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２</a:t>
              </a:r>
              <a:r>
                <a:rPr lang="en-US" altLang="zh-TW" sz="1600" dirty="0" smtClean="0">
                  <a:solidFill>
                    <a:schemeClr val="bg2">
                      <a:lumMod val="90000"/>
                    </a:schemeClr>
                  </a:solidFill>
                </a:rPr>
                <a:t>.</a:t>
              </a:r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設定材質</a:t>
              </a:r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球。</a:t>
              </a:r>
              <a:endParaRPr lang="zh-TW" altLang="en-US" sz="16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cxnSp>
          <p:nvCxnSpPr>
            <p:cNvPr id="8" name="直線單箭頭接點 7"/>
            <p:cNvCxnSpPr>
              <a:stCxn id="7" idx="3"/>
            </p:cNvCxnSpPr>
            <p:nvPr/>
          </p:nvCxnSpPr>
          <p:spPr>
            <a:xfrm flipV="1">
              <a:off x="5069731" y="4959692"/>
              <a:ext cx="502401" cy="836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9" name="直線單箭頭接點 8"/>
            <p:cNvCxnSpPr>
              <a:stCxn id="6" idx="3"/>
              <a:endCxn id="7" idx="1"/>
            </p:cNvCxnSpPr>
            <p:nvPr/>
          </p:nvCxnSpPr>
          <p:spPr>
            <a:xfrm>
              <a:off x="2907836" y="4968052"/>
              <a:ext cx="43204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5572132" y="4572008"/>
              <a:ext cx="1729847" cy="792088"/>
            </a:xfrm>
            <a:prstGeom prst="rect">
              <a:avLst/>
            </a:prstGeom>
            <a:solidFill>
              <a:srgbClr val="FFFF00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</a:rPr>
                <a:t>３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.</a:t>
              </a:r>
              <a:r>
                <a:rPr lang="zh-TW" altLang="en-US" sz="1600" dirty="0" smtClean="0">
                  <a:solidFill>
                    <a:schemeClr val="tx1"/>
                  </a:solidFill>
                </a:rPr>
                <a:t>各面貼</a:t>
              </a:r>
              <a:r>
                <a:rPr lang="zh-TW" altLang="en-US" sz="1600" dirty="0" smtClean="0">
                  <a:solidFill>
                    <a:schemeClr val="tx1"/>
                  </a:solidFill>
                </a:rPr>
                <a:t>圖。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石碑各面貼圖（</a:t>
            </a:r>
            <a:r>
              <a:rPr lang="en-US" altLang="zh-TW" dirty="0" smtClean="0"/>
              <a:t>2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38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2000" dirty="0" smtClean="0"/>
              <a:t>為了編輯各個模型的細節部分，所以會用到「</a:t>
            </a:r>
            <a:r>
              <a:rPr lang="zh-TW" altLang="zh-TW" sz="2000" dirty="0" smtClean="0"/>
              <a:t>網格面模式</a:t>
            </a:r>
            <a:r>
              <a:rPr lang="zh-TW" altLang="en-US" sz="2000" dirty="0" smtClean="0"/>
              <a:t>」來編輯模型。</a:t>
            </a:r>
            <a:endParaRPr lang="en-US" altLang="zh-TW" sz="2000" dirty="0" smtClean="0"/>
          </a:p>
          <a:p>
            <a:r>
              <a:rPr lang="zh-TW" altLang="en-US" sz="2000" dirty="0" smtClean="0"/>
              <a:t>「</a:t>
            </a:r>
            <a:r>
              <a:rPr lang="zh-TW" altLang="zh-TW" sz="2000" dirty="0" smtClean="0"/>
              <a:t>網格面模式</a:t>
            </a:r>
            <a:r>
              <a:rPr lang="zh-TW" altLang="en-US" sz="2000" dirty="0" smtClean="0"/>
              <a:t>」顧名思義就是將模型網格化，我們可以針對每一條被網格格出來的區域做小型的修改。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例如：下圖中只想針對球體網格中的一小塊貼圖，所以使用網格面的「</a:t>
            </a:r>
            <a:r>
              <a:rPr lang="en-US" altLang="zh-TW" sz="2000" dirty="0" smtClean="0"/>
              <a:t> Polygon </a:t>
            </a:r>
            <a:r>
              <a:rPr lang="zh-TW" altLang="en-US" sz="2000" dirty="0" smtClean="0"/>
              <a:t>」功能。</a:t>
            </a:r>
            <a:endParaRPr lang="en-US" altLang="zh-TW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56992"/>
            <a:ext cx="60007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石碑各面貼圖（</a:t>
            </a:r>
            <a:r>
              <a:rPr lang="en-US" altLang="zh-TW" sz="3200" dirty="0" smtClean="0"/>
              <a:t>3</a:t>
            </a:r>
            <a:r>
              <a:rPr lang="zh-TW" altLang="en-US" sz="3200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39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117976"/>
          </a:xfrm>
        </p:spPr>
        <p:txBody>
          <a:bodyPr/>
          <a:lstStyle/>
          <a:p>
            <a:r>
              <a:rPr lang="zh-TW" altLang="en-US" dirty="0" smtClean="0"/>
              <a:t>下面左方圖片為所繪出的石碑長方體。</a:t>
            </a:r>
            <a:endParaRPr lang="en-US" altLang="zh-TW" dirty="0" smtClean="0"/>
          </a:p>
          <a:p>
            <a:r>
              <a:rPr lang="zh-TW" altLang="zh-TW" dirty="0" smtClean="0"/>
              <a:t>對著石碑本體</a:t>
            </a:r>
            <a:r>
              <a:rPr lang="zh-TW" altLang="en-US" dirty="0" smtClean="0"/>
              <a:t>點擊滑鼠</a:t>
            </a:r>
            <a:r>
              <a:rPr lang="zh-TW" altLang="zh-TW" dirty="0" smtClean="0"/>
              <a:t>右鍵</a:t>
            </a:r>
            <a:r>
              <a:rPr lang="zh-TW" altLang="en-US" dirty="0" smtClean="0"/>
              <a:t>，選擇「</a:t>
            </a:r>
            <a:r>
              <a:rPr lang="en-US" altLang="zh-TW" dirty="0" smtClean="0"/>
              <a:t>Convert To :</a:t>
            </a:r>
            <a:r>
              <a:rPr lang="zh-TW" altLang="en-US" dirty="0" smtClean="0"/>
              <a:t>」</a:t>
            </a:r>
            <a:r>
              <a:rPr lang="en-US" altLang="zh-TW" dirty="0" smtClean="0">
                <a:sym typeface="Wingdings" pitchFamily="2" charset="2"/>
              </a:rPr>
              <a:t></a:t>
            </a:r>
            <a:r>
              <a:rPr lang="zh-TW" altLang="en-US" dirty="0" smtClean="0">
                <a:sym typeface="Wingdings" pitchFamily="2" charset="2"/>
              </a:rPr>
              <a:t>「</a:t>
            </a:r>
            <a:r>
              <a:rPr lang="en-US" altLang="zh-TW" dirty="0" smtClean="0"/>
              <a:t> Convert to Editable Poly</a:t>
            </a:r>
            <a:r>
              <a:rPr lang="zh-TW" altLang="en-US" dirty="0" smtClean="0"/>
              <a:t>」</a:t>
            </a:r>
            <a:r>
              <a:rPr lang="zh-TW" altLang="zh-TW" dirty="0" smtClean="0"/>
              <a:t>將</a:t>
            </a:r>
            <a:r>
              <a:rPr lang="en-US" altLang="zh-TW" dirty="0" smtClean="0"/>
              <a:t>Box</a:t>
            </a:r>
            <a:r>
              <a:rPr lang="zh-TW" altLang="zh-TW" dirty="0" smtClean="0"/>
              <a:t>物件轉換為可以編輯的網格面模式</a:t>
            </a:r>
            <a:r>
              <a:rPr lang="zh-TW" altLang="en-US" dirty="0" smtClean="0"/>
              <a:t>。如下面右方圖片所示。</a:t>
            </a:r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495758"/>
            <a:ext cx="3744416" cy="33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496504"/>
            <a:ext cx="2880320" cy="336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１</a:t>
            </a:r>
            <a:r>
              <a:rPr lang="en-US" altLang="zh-TW" dirty="0" smtClean="0"/>
              <a:t> 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模型與紋理材質（</a:t>
            </a:r>
            <a:r>
              <a:rPr lang="en-US" altLang="zh-TW" dirty="0" smtClean="0"/>
              <a:t>2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要提升３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物件</a:t>
            </a:r>
            <a:r>
              <a:rPr lang="zh-TW" altLang="zh-TW" dirty="0" smtClean="0"/>
              <a:t>的</a:t>
            </a:r>
            <a:r>
              <a:rPr lang="zh-TW" altLang="en-US" dirty="0" smtClean="0"/>
              <a:t>逼</a:t>
            </a:r>
            <a:r>
              <a:rPr lang="zh-TW" altLang="zh-TW" dirty="0" smtClean="0"/>
              <a:t>真程度</a:t>
            </a:r>
            <a:r>
              <a:rPr lang="zh-TW" altLang="en-US" dirty="0" smtClean="0"/>
              <a:t>，除了３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模型外，其表面上的紋理及</a:t>
            </a:r>
            <a:r>
              <a:rPr lang="zh-TW" altLang="zh-TW" dirty="0" smtClean="0"/>
              <a:t>材質</a:t>
            </a:r>
            <a:r>
              <a:rPr lang="zh-TW" altLang="en-US" dirty="0" smtClean="0"/>
              <a:t>提供</a:t>
            </a:r>
            <a:r>
              <a:rPr lang="zh-TW" altLang="zh-TW" dirty="0" smtClean="0"/>
              <a:t>是非常重要的，就來讓我一起來看看什麼是</a:t>
            </a:r>
            <a:r>
              <a:rPr lang="zh-TW" altLang="en-US" dirty="0" smtClean="0"/>
              <a:t>紋理及</a:t>
            </a:r>
            <a:r>
              <a:rPr lang="zh-TW" altLang="zh-TW" dirty="0" smtClean="0"/>
              <a:t>材質</a:t>
            </a:r>
            <a:r>
              <a:rPr lang="zh-TW" altLang="en-US" dirty="0" smtClean="0"/>
              <a:t>。</a:t>
            </a:r>
            <a:endParaRPr lang="zh-TW" altLang="zh-TW" dirty="0" smtClean="0"/>
          </a:p>
          <a:p>
            <a:r>
              <a:rPr lang="zh-TW" altLang="en-US" dirty="0" smtClean="0"/>
              <a:t>紋理：是物體表面上的花紋。</a:t>
            </a:r>
            <a:endParaRPr lang="en-US" altLang="zh-TW" dirty="0" smtClean="0"/>
          </a:p>
          <a:p>
            <a:r>
              <a:rPr lang="zh-TW" altLang="en-US" dirty="0" smtClean="0"/>
              <a:t>材質：不同物體對光反射與折射的結果不儘相同，是因為不同的材質所造成的，在電腦上可使用適合的材質屬性以增加真實感。</a:t>
            </a:r>
            <a:endParaRPr lang="en-US" altLang="zh-TW" dirty="0" smtClean="0"/>
          </a:p>
          <a:p>
            <a:r>
              <a:rPr lang="zh-TW" altLang="en-US" dirty="0" smtClean="0"/>
              <a:t>點陣圖的紋理是用來貼上３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模型表面，並搭配不同的材質屬性，以提供３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物件外部視覺感受。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石碑各面貼圖（</a:t>
            </a:r>
            <a:r>
              <a:rPr lang="en-US" altLang="zh-TW" dirty="0" smtClean="0"/>
              <a:t>4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40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142456" cy="4572000"/>
          </a:xfrm>
        </p:spPr>
        <p:txBody>
          <a:bodyPr/>
          <a:lstStyle/>
          <a:p>
            <a:r>
              <a:rPr lang="zh-TW" altLang="en-US" dirty="0" smtClean="0"/>
              <a:t>當當轉換為「</a:t>
            </a:r>
            <a:r>
              <a:rPr lang="zh-TW" altLang="zh-TW" dirty="0" smtClean="0"/>
              <a:t>網格面模式</a:t>
            </a:r>
            <a:r>
              <a:rPr lang="zh-TW" altLang="en-US" dirty="0" smtClean="0"/>
              <a:t>」時，我們可以看到右方圖片的功能面板，改變成了針對此物件的功能面板。</a:t>
            </a:r>
            <a:endParaRPr lang="en-US" altLang="zh-TW" dirty="0" smtClean="0"/>
          </a:p>
          <a:p>
            <a:r>
              <a:rPr lang="zh-TW" altLang="en-US" dirty="0" smtClean="0"/>
              <a:t>在「</a:t>
            </a:r>
            <a:r>
              <a:rPr lang="en-US" altLang="zh-TW" dirty="0" smtClean="0"/>
              <a:t>Selection</a:t>
            </a:r>
            <a:r>
              <a:rPr lang="zh-TW" altLang="en-US" dirty="0" smtClean="0"/>
              <a:t>」功能裡可以使用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「</a:t>
            </a:r>
            <a:r>
              <a:rPr lang="en-US" altLang="zh-TW" dirty="0" smtClean="0"/>
              <a:t>Vertex</a:t>
            </a:r>
            <a:r>
              <a:rPr lang="zh-TW" altLang="en-US" dirty="0" smtClean="0"/>
              <a:t>」頂點、「</a:t>
            </a:r>
            <a:r>
              <a:rPr lang="en-US" altLang="zh-TW" dirty="0" smtClean="0"/>
              <a:t>Edge</a:t>
            </a:r>
            <a:r>
              <a:rPr lang="zh-TW" altLang="en-US" dirty="0" smtClean="0"/>
              <a:t>」邊、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「</a:t>
            </a:r>
            <a:r>
              <a:rPr lang="en-US" altLang="zh-TW" dirty="0" smtClean="0"/>
              <a:t>Polygon</a:t>
            </a:r>
            <a:r>
              <a:rPr lang="zh-TW" altLang="en-US" dirty="0" smtClean="0"/>
              <a:t>」多邊形</a:t>
            </a:r>
            <a:r>
              <a:rPr lang="en-US" altLang="zh-TW" dirty="0" smtClean="0"/>
              <a:t>…</a:t>
            </a:r>
            <a:r>
              <a:rPr lang="zh-TW" altLang="en-US" dirty="0" smtClean="0"/>
              <a:t>等方式對模組選擇要進行修改的區域或面積。</a:t>
            </a:r>
            <a:endParaRPr lang="en-US" altLang="zh-TW" dirty="0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556792"/>
            <a:ext cx="2478013" cy="498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石碑各面貼圖（</a:t>
            </a:r>
            <a:r>
              <a:rPr lang="en-US" altLang="zh-TW" dirty="0" smtClean="0"/>
              <a:t>5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41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dirty="0" smtClean="0"/>
              <a:t>使用</a:t>
            </a:r>
            <a:r>
              <a:rPr lang="zh-TW" altLang="en-US" dirty="0" smtClean="0"/>
              <a:t>「</a:t>
            </a:r>
            <a:r>
              <a:rPr lang="en-US" altLang="zh-TW" dirty="0" smtClean="0"/>
              <a:t>Polygon</a:t>
            </a:r>
            <a:r>
              <a:rPr lang="zh-TW" altLang="en-US" dirty="0" smtClean="0"/>
              <a:t>」（多邊形）</a:t>
            </a:r>
            <a:r>
              <a:rPr lang="zh-TW" altLang="zh-TW" dirty="0" smtClean="0"/>
              <a:t>把我們石碑的正面給選起來，可以看到上圖石碑正面因選取後變成紅色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0637"/>
            <a:ext cx="52959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564904"/>
            <a:ext cx="2093590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石碑各面貼圖（</a:t>
            </a:r>
            <a:r>
              <a:rPr lang="en-US" altLang="zh-TW" dirty="0" smtClean="0"/>
              <a:t>6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42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045968"/>
          </a:xfrm>
        </p:spPr>
        <p:txBody>
          <a:bodyPr>
            <a:normAutofit lnSpcReduction="10000"/>
          </a:bodyPr>
          <a:lstStyle/>
          <a:p>
            <a:r>
              <a:rPr lang="zh-TW" altLang="zh-TW" dirty="0" smtClean="0"/>
              <a:t>在上用剛剛新增材質球的方法，把我們設定好的材質球拖移到石碑的正面</a:t>
            </a:r>
            <a:r>
              <a:rPr lang="zh-TW" altLang="en-US" dirty="0" smtClean="0"/>
              <a:t>。就會出現下面左方圖片。</a:t>
            </a:r>
            <a:endParaRPr lang="en-US" altLang="zh-TW" dirty="0" smtClean="0"/>
          </a:p>
          <a:p>
            <a:r>
              <a:rPr lang="zh-TW" altLang="zh-TW" dirty="0" smtClean="0"/>
              <a:t>由於並不是每次貼圖都是符合自己的大小，所以可以在</a:t>
            </a:r>
            <a:r>
              <a:rPr lang="zh-TW" altLang="en-US" dirty="0" smtClean="0"/>
              <a:t>「</a:t>
            </a:r>
            <a:r>
              <a:rPr lang="en-US" altLang="zh-TW" dirty="0" smtClean="0"/>
              <a:t>Coordinates</a:t>
            </a:r>
            <a:r>
              <a:rPr lang="zh-TW" altLang="en-US" dirty="0" smtClean="0"/>
              <a:t>」</a:t>
            </a:r>
            <a:r>
              <a:rPr lang="zh-TW" altLang="zh-TW" dirty="0" smtClean="0"/>
              <a:t>的</a:t>
            </a:r>
            <a:r>
              <a:rPr lang="zh-TW" altLang="en-US" dirty="0" smtClean="0"/>
              <a:t>「</a:t>
            </a:r>
            <a:r>
              <a:rPr lang="en-US" altLang="zh-TW" dirty="0" smtClean="0"/>
              <a:t>Tiling</a:t>
            </a:r>
            <a:r>
              <a:rPr lang="zh-TW" altLang="en-US" dirty="0" smtClean="0"/>
              <a:t>」</a:t>
            </a:r>
            <a:r>
              <a:rPr lang="zh-TW" altLang="zh-TW" dirty="0" smtClean="0"/>
              <a:t>編輯大小</a:t>
            </a:r>
            <a:r>
              <a:rPr lang="zh-TW" altLang="en-US" dirty="0" smtClean="0"/>
              <a:t>。可在下面右方圖片視窗中來控制大小。</a:t>
            </a:r>
            <a:endParaRPr lang="en-US" altLang="zh-TW" dirty="0" smtClean="0"/>
          </a:p>
          <a:p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6" name="圖片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293096"/>
            <a:ext cx="4320480" cy="235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658" y="3573017"/>
            <a:ext cx="3543989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石碑各面貼圖（</a:t>
            </a:r>
            <a:r>
              <a:rPr lang="en-US" altLang="zh-TW" dirty="0" smtClean="0"/>
              <a:t>7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43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dirty="0" smtClean="0"/>
              <a:t>最後再把其他面貼上原本石頭的材質，我們石碑模型就大功告成了</a:t>
            </a:r>
            <a:r>
              <a:rPr lang="zh-TW" altLang="en-US" dirty="0" smtClean="0"/>
              <a:t>。</a:t>
            </a:r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996951"/>
            <a:ext cx="324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雪人製作（</a:t>
            </a:r>
            <a:r>
              <a:rPr lang="en-US" altLang="zh-TW" dirty="0" smtClean="0"/>
              <a:t>1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44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261992"/>
          </a:xfrm>
        </p:spPr>
        <p:txBody>
          <a:bodyPr>
            <a:normAutofit fontScale="92500" lnSpcReduction="10000"/>
          </a:bodyPr>
          <a:lstStyle/>
          <a:p>
            <a:r>
              <a:rPr lang="zh-TW" altLang="zh-TW" dirty="0" smtClean="0"/>
              <a:t>首先我們先使用「</a:t>
            </a:r>
            <a:r>
              <a:rPr lang="en-US" altLang="zh-TW" dirty="0" smtClean="0"/>
              <a:t>Sphere</a:t>
            </a:r>
            <a:r>
              <a:rPr lang="zh-TW" altLang="zh-TW" dirty="0" smtClean="0"/>
              <a:t>」元件畫出一顆「</a:t>
            </a:r>
            <a:r>
              <a:rPr lang="zh-TW" altLang="en-US" dirty="0" smtClean="0"/>
              <a:t>球</a:t>
            </a:r>
            <a:r>
              <a:rPr lang="zh-TW" altLang="zh-TW" dirty="0" smtClean="0"/>
              <a:t>體」，準備用來作為雪人的頭部，此「</a:t>
            </a:r>
            <a:r>
              <a:rPr lang="zh-TW" altLang="en-US" dirty="0" smtClean="0"/>
              <a:t>球</a:t>
            </a:r>
            <a:r>
              <a:rPr lang="zh-TW" altLang="zh-TW" dirty="0" smtClean="0"/>
              <a:t>體」的預設顏色為黃色，我們在此「</a:t>
            </a:r>
            <a:r>
              <a:rPr lang="zh-TW" altLang="en-US" dirty="0" smtClean="0"/>
              <a:t>球</a:t>
            </a:r>
            <a:r>
              <a:rPr lang="zh-TW" altLang="zh-TW" dirty="0" smtClean="0"/>
              <a:t>體」點選「滑鼠右鍵」秀出功能選單，秀出選單後，我們可以在「</a:t>
            </a:r>
            <a:r>
              <a:rPr lang="en-US" altLang="zh-TW" dirty="0" smtClean="0"/>
              <a:t>transform</a:t>
            </a:r>
            <a:r>
              <a:rPr lang="zh-TW" altLang="zh-TW" dirty="0" smtClean="0"/>
              <a:t>」的方法裡找到「</a:t>
            </a:r>
            <a:r>
              <a:rPr lang="en-US" altLang="zh-TW" dirty="0" smtClean="0"/>
              <a:t>Move</a:t>
            </a:r>
            <a:r>
              <a:rPr lang="zh-TW" altLang="zh-TW" dirty="0" smtClean="0"/>
              <a:t>」這項功能，利用「</a:t>
            </a:r>
            <a:r>
              <a:rPr lang="en-US" altLang="zh-TW" dirty="0" smtClean="0"/>
              <a:t>Move</a:t>
            </a:r>
            <a:r>
              <a:rPr lang="zh-TW" altLang="zh-TW" dirty="0" smtClean="0"/>
              <a:t>」功能可對「</a:t>
            </a:r>
            <a:r>
              <a:rPr lang="zh-TW" altLang="en-US" dirty="0" smtClean="0"/>
              <a:t>球</a:t>
            </a:r>
            <a:r>
              <a:rPr lang="zh-TW" altLang="zh-TW" dirty="0" smtClean="0"/>
              <a:t>體」進行位置上的移動。</a:t>
            </a:r>
          </a:p>
          <a:p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746000"/>
            <a:ext cx="2624000" cy="3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雪人製作（</a:t>
            </a:r>
            <a:r>
              <a:rPr lang="en-US" altLang="zh-TW" dirty="0" smtClean="0"/>
              <a:t>2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45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189984"/>
          </a:xfrm>
        </p:spPr>
        <p:txBody>
          <a:bodyPr>
            <a:normAutofit fontScale="85000" lnSpcReduction="20000"/>
          </a:bodyPr>
          <a:lstStyle/>
          <a:p>
            <a:r>
              <a:rPr lang="zh-TW" altLang="zh-TW" dirty="0" smtClean="0"/>
              <a:t>點選「</a:t>
            </a:r>
            <a:r>
              <a:rPr lang="en-US" altLang="zh-TW" dirty="0" smtClean="0"/>
              <a:t>Move</a:t>
            </a:r>
            <a:r>
              <a:rPr lang="zh-TW" altLang="zh-TW" dirty="0" smtClean="0"/>
              <a:t>」功能後，我們可以看到「圓體」的模組上多了「</a:t>
            </a:r>
            <a:r>
              <a:rPr lang="en-US" altLang="zh-TW" dirty="0" smtClean="0"/>
              <a:t>X</a:t>
            </a:r>
            <a:r>
              <a:rPr lang="zh-TW" altLang="zh-TW" dirty="0" smtClean="0"/>
              <a:t>軸」、「</a:t>
            </a:r>
            <a:r>
              <a:rPr lang="en-US" altLang="zh-TW" dirty="0" smtClean="0"/>
              <a:t>Y</a:t>
            </a:r>
            <a:r>
              <a:rPr lang="zh-TW" altLang="zh-TW" dirty="0" smtClean="0"/>
              <a:t>軸」、「</a:t>
            </a:r>
            <a:r>
              <a:rPr lang="en-US" altLang="zh-TW" dirty="0" smtClean="0"/>
              <a:t>Z</a:t>
            </a:r>
            <a:r>
              <a:rPr lang="zh-TW" altLang="zh-TW" dirty="0" smtClean="0"/>
              <a:t>軸」等三個方向軸，若點選「</a:t>
            </a:r>
            <a:r>
              <a:rPr lang="en-US" altLang="zh-TW" dirty="0" smtClean="0"/>
              <a:t>X</a:t>
            </a:r>
            <a:r>
              <a:rPr lang="zh-TW" altLang="zh-TW" dirty="0" smtClean="0"/>
              <a:t>軸」左鍵不放，並左右拖曳移動，即可改變「圓體」在「</a:t>
            </a:r>
            <a:r>
              <a:rPr lang="en-US" altLang="zh-TW" dirty="0" smtClean="0"/>
              <a:t>X</a:t>
            </a:r>
            <a:r>
              <a:rPr lang="zh-TW" altLang="zh-TW" dirty="0" smtClean="0"/>
              <a:t>軸」的位置，若點選「</a:t>
            </a:r>
            <a:r>
              <a:rPr lang="en-US" altLang="zh-TW" dirty="0" smtClean="0"/>
              <a:t>Y</a:t>
            </a:r>
            <a:r>
              <a:rPr lang="zh-TW" altLang="zh-TW" dirty="0" smtClean="0"/>
              <a:t>軸」左鍵不放，並左右拖曳移動，即可改變「圓體」在「</a:t>
            </a:r>
            <a:r>
              <a:rPr lang="en-US" altLang="zh-TW" dirty="0" smtClean="0"/>
              <a:t>Y</a:t>
            </a:r>
            <a:r>
              <a:rPr lang="zh-TW" altLang="zh-TW" dirty="0" smtClean="0"/>
              <a:t>軸」的位置，若點選「</a:t>
            </a:r>
            <a:r>
              <a:rPr lang="en-US" altLang="zh-TW" dirty="0" smtClean="0"/>
              <a:t>Z</a:t>
            </a:r>
            <a:r>
              <a:rPr lang="zh-TW" altLang="zh-TW" dirty="0" smtClean="0"/>
              <a:t>軸」左鍵不放，即可改變「圓體」在「</a:t>
            </a:r>
            <a:r>
              <a:rPr lang="en-US" altLang="zh-TW" dirty="0" smtClean="0"/>
              <a:t>Z</a:t>
            </a:r>
            <a:r>
              <a:rPr lang="zh-TW" altLang="zh-TW" dirty="0" smtClean="0"/>
              <a:t>軸」的位置，可利用這三個方向軸調整到適當的位置上。</a:t>
            </a:r>
          </a:p>
          <a:p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874169"/>
            <a:ext cx="3240360" cy="229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雪人製作（</a:t>
            </a:r>
            <a:r>
              <a:rPr lang="en-US" altLang="zh-TW" dirty="0" smtClean="0"/>
              <a:t>3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46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045968"/>
          </a:xfrm>
        </p:spPr>
        <p:txBody>
          <a:bodyPr>
            <a:normAutofit fontScale="92500" lnSpcReduction="20000"/>
          </a:bodyPr>
          <a:lstStyle/>
          <a:p>
            <a:r>
              <a:rPr lang="zh-TW" altLang="zh-TW" dirty="0" smtClean="0"/>
              <a:t>將做為雪人頭部的黃色「圓體」調整好適當的位置上後，再利用「</a:t>
            </a:r>
            <a:r>
              <a:rPr lang="en-US" altLang="zh-TW" dirty="0" smtClean="0"/>
              <a:t>Sphere</a:t>
            </a:r>
            <a:r>
              <a:rPr lang="zh-TW" altLang="zh-TW" dirty="0" smtClean="0"/>
              <a:t>」元件畫出一顆「圓體」，準備用來作為雪人的身體，此「圓體」的預設顏色為粉紅色，身體「圓體」的位置調整與頭部「圓體」方是一樣，在此就不多作說明。最後將兩顆「圓體」拖曳並重疊再一起後，形成一個雪人的基本樣子。</a:t>
            </a:r>
          </a:p>
          <a:p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789040"/>
            <a:ext cx="4320000" cy="287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雪人製作（</a:t>
            </a:r>
            <a:r>
              <a:rPr lang="en-US" altLang="zh-TW" dirty="0" smtClean="0"/>
              <a:t>4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47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189984"/>
          </a:xfrm>
        </p:spPr>
        <p:txBody>
          <a:bodyPr>
            <a:normAutofit fontScale="77500" lnSpcReduction="20000"/>
          </a:bodyPr>
          <a:lstStyle/>
          <a:p>
            <a:r>
              <a:rPr lang="zh-TW" altLang="zh-TW" dirty="0" smtClean="0"/>
              <a:t>在擁有頭部與身體的雪人雛型之後，雪人的製作大致上就已經完成百分之五十了，目前也已經可以看的出來雪人的樣子，再利用「</a:t>
            </a:r>
            <a:r>
              <a:rPr lang="en-US" altLang="zh-TW" dirty="0" smtClean="0"/>
              <a:t>Cylinder</a:t>
            </a:r>
            <a:r>
              <a:rPr lang="zh-TW" altLang="zh-TW" dirty="0" smtClean="0"/>
              <a:t>」元件來繪製出兩個「圓柱體」，作為雪人的左手與右手。</a:t>
            </a:r>
          </a:p>
          <a:p>
            <a:r>
              <a:rPr lang="zh-TW" altLang="zh-TW" dirty="0" smtClean="0"/>
              <a:t>我們將其中一個預設顏色為青色的「圓柱體」用來作為雪人的右手，再將另一個預設顏色為紫色的「圓柱體」用來作為雪人的左手。將兩個「圓柱體」與身體重疊在一起形成一個雪人的雙手。</a:t>
            </a:r>
          </a:p>
          <a:p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645024"/>
            <a:ext cx="5040560" cy="28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雪人製作（</a:t>
            </a:r>
            <a:r>
              <a:rPr lang="en-US" altLang="zh-TW" dirty="0" smtClean="0"/>
              <a:t>5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48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550024"/>
          </a:xfrm>
        </p:spPr>
        <p:txBody>
          <a:bodyPr>
            <a:normAutofit fontScale="92500"/>
          </a:bodyPr>
          <a:lstStyle/>
          <a:p>
            <a:r>
              <a:rPr lang="zh-TW" altLang="zh-TW" dirty="0" smtClean="0"/>
              <a:t>在繪製好雪雪人的頭部、身體和雙手後的雪人雛型之後，雪人的製作就已經完成百分之八十了，比起只有頭部與身體的雪人雛型，更加的生動許多，我們再利用「</a:t>
            </a:r>
            <a:r>
              <a:rPr lang="en-US" altLang="zh-TW" dirty="0" smtClean="0"/>
              <a:t>Cone</a:t>
            </a:r>
            <a:r>
              <a:rPr lang="zh-TW" altLang="zh-TW" dirty="0" smtClean="0"/>
              <a:t>」元件來繪製出一個「圓錐體」，作為雪人的鼻子。</a:t>
            </a:r>
          </a:p>
          <a:p>
            <a:r>
              <a:rPr lang="zh-TW" altLang="zh-TW" dirty="0" smtClean="0"/>
              <a:t>我們將預設顏色為草綠色的「圓錐體」與雪人的頭部重疊再一起形成一個雪人的鼻子，成為雪人的臉部正面。</a:t>
            </a:r>
          </a:p>
          <a:p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005064"/>
            <a:ext cx="4320000" cy="265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雪人製作（</a:t>
            </a:r>
            <a:r>
              <a:rPr lang="en-US" altLang="zh-TW" dirty="0" smtClean="0"/>
              <a:t>6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49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910064"/>
          </a:xfrm>
        </p:spPr>
        <p:txBody>
          <a:bodyPr>
            <a:normAutofit fontScale="92500" lnSpcReduction="20000"/>
          </a:bodyPr>
          <a:lstStyle/>
          <a:p>
            <a:r>
              <a:rPr lang="zh-TW" altLang="zh-TW" dirty="0" smtClean="0"/>
              <a:t>繪製好雪人的頭部、身體、雙手與鼻子後的雪人製作就已經完成百分之九十了，最後再使用「</a:t>
            </a:r>
            <a:r>
              <a:rPr lang="en-US" altLang="zh-TW" dirty="0" smtClean="0"/>
              <a:t>Torus</a:t>
            </a:r>
            <a:r>
              <a:rPr lang="zh-TW" altLang="zh-TW" dirty="0" smtClean="0"/>
              <a:t>」元件繪製出兩個「圓圈體」作為雪人的左眼與右眼。</a:t>
            </a:r>
          </a:p>
          <a:p>
            <a:r>
              <a:rPr lang="zh-TW" altLang="zh-TW" dirty="0" smtClean="0"/>
              <a:t>我們將預設顏色為水藍色的「圓圈體」作為雪人的右眼，再將另一個預設顏色為綠色的「圓圈體」用來作為雪人的左眼。</a:t>
            </a:r>
          </a:p>
          <a:p>
            <a:r>
              <a:rPr lang="zh-TW" altLang="zh-TW" dirty="0" smtClean="0"/>
              <a:t>最後再將兩個「圓圈體」與身體重疊在一起形成一個雪人的雙眼，完成我們雪人的初步架框。</a:t>
            </a:r>
          </a:p>
          <a:p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293096"/>
            <a:ext cx="4320000" cy="238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0088" y="260648"/>
            <a:ext cx="8534400" cy="758952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zh-TW" altLang="en-US" sz="3300" kern="12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３</a:t>
            </a:r>
            <a:r>
              <a:rPr lang="en-US" altLang="zh-TW" sz="3300" kern="12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-</a:t>
            </a:r>
            <a:r>
              <a:rPr lang="zh-TW" altLang="en-US" sz="3300" kern="12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２</a:t>
            </a:r>
            <a:r>
              <a:rPr lang="en-US" altLang="zh-TW" sz="3300" kern="12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zh-TW" altLang="en-US" sz="3300" kern="12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３</a:t>
            </a:r>
            <a:r>
              <a:rPr lang="en-US" altLang="zh-TW" sz="3300" kern="12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DS MAX</a:t>
            </a:r>
            <a:endParaRPr lang="zh-TW" altLang="en-US" sz="3300" kern="1200" dirty="0">
              <a:solidFill>
                <a:schemeClr val="accent3">
                  <a:shade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D</a:t>
            </a:r>
            <a:r>
              <a:rPr lang="zh-TW" altLang="zh-TW" dirty="0" smtClean="0"/>
              <a:t>的發展已經成為一個非常成熟的產業</a:t>
            </a:r>
            <a:r>
              <a:rPr lang="zh-TW" altLang="en-US" dirty="0" smtClean="0"/>
              <a:t>之一</a:t>
            </a:r>
            <a:r>
              <a:rPr lang="zh-TW" altLang="zh-TW" dirty="0" smtClean="0"/>
              <a:t>，要進入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</a:t>
            </a:r>
            <a:r>
              <a:rPr lang="zh-TW" altLang="zh-TW" dirty="0" smtClean="0"/>
              <a:t>的領域裡需要</a:t>
            </a:r>
            <a:r>
              <a:rPr lang="zh-TW" altLang="en-US" dirty="0" smtClean="0"/>
              <a:t>使</a:t>
            </a:r>
            <a:r>
              <a:rPr lang="zh-TW" altLang="zh-TW" dirty="0" smtClean="0"/>
              <a:t>用到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</a:t>
            </a:r>
            <a:r>
              <a:rPr lang="zh-TW" altLang="zh-TW" dirty="0" smtClean="0"/>
              <a:t>設計軟體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相信大家對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DS MAX </a:t>
            </a:r>
            <a:r>
              <a:rPr lang="zh-TW" altLang="zh-TW" dirty="0" smtClean="0"/>
              <a:t>這個</a:t>
            </a:r>
            <a:r>
              <a:rPr lang="zh-TW" altLang="en-US" dirty="0" smtClean="0"/>
              <a:t>名</a:t>
            </a:r>
            <a:r>
              <a:rPr lang="zh-TW" altLang="zh-TW" dirty="0" smtClean="0"/>
              <a:t>詞並不陌生</a:t>
            </a:r>
            <a:r>
              <a:rPr lang="zh-TW" altLang="en-US" dirty="0" smtClean="0"/>
              <a:t>，３</a:t>
            </a:r>
            <a:r>
              <a:rPr lang="en-US" altLang="zh-TW" dirty="0" smtClean="0"/>
              <a:t>DS MAX</a:t>
            </a:r>
            <a:r>
              <a:rPr lang="zh-TW" altLang="zh-TW" dirty="0" smtClean="0"/>
              <a:t>是目前全世界使用者最多的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</a:t>
            </a:r>
            <a:r>
              <a:rPr lang="zh-TW" altLang="zh-TW" dirty="0" smtClean="0"/>
              <a:t>設計軟體</a:t>
            </a:r>
            <a:r>
              <a:rPr lang="zh-TW" altLang="en-US" dirty="0" smtClean="0"/>
              <a:t>之一</a:t>
            </a:r>
            <a:r>
              <a:rPr lang="zh-TW" altLang="zh-TW" dirty="0" smtClean="0"/>
              <a:t>，提供驚奇的創造力工具組，加速的繪圖核心，整合的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</a:t>
            </a:r>
            <a:r>
              <a:rPr lang="zh-TW" altLang="zh-TW" dirty="0" smtClean="0"/>
              <a:t>建模、動畫、算圖、合成工具，讓你能能創造出高品質的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</a:t>
            </a:r>
            <a:r>
              <a:rPr lang="zh-TW" altLang="zh-TW" dirty="0" smtClean="0"/>
              <a:t>作品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另有功能強大的免費３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建模軟體，依個人喜好選擇合適的軟體來使用。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Blender</a:t>
            </a:r>
            <a:r>
              <a:rPr lang="zh-TW" altLang="en-US" dirty="0" smtClean="0"/>
              <a:t>： </a:t>
            </a:r>
            <a:r>
              <a:rPr lang="en-US" altLang="zh-TW" dirty="0" smtClean="0">
                <a:hlinkClick r:id="rId2"/>
              </a:rPr>
              <a:t>http://www.blender.org/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Google </a:t>
            </a:r>
            <a:r>
              <a:rPr lang="en-US" altLang="zh-TW" dirty="0" err="1" smtClean="0"/>
              <a:t>SketchUp</a:t>
            </a:r>
            <a:r>
              <a:rPr lang="zh-TW" altLang="en-US" dirty="0" smtClean="0"/>
              <a:t>： </a:t>
            </a:r>
            <a:r>
              <a:rPr lang="en-US" altLang="zh-TW" dirty="0" smtClean="0">
                <a:hlinkClick r:id="rId3"/>
              </a:rPr>
              <a:t>http://sketchup.google.com/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…</a:t>
            </a:r>
            <a:endParaRPr lang="zh-TW" alt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雪人製作（</a:t>
            </a:r>
            <a:r>
              <a:rPr lang="en-US" altLang="zh-TW" dirty="0" smtClean="0"/>
              <a:t>7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50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638400" cy="4134200"/>
          </a:xfrm>
        </p:spPr>
        <p:txBody>
          <a:bodyPr>
            <a:normAutofit fontScale="85000" lnSpcReduction="20000"/>
          </a:bodyPr>
          <a:lstStyle/>
          <a:p>
            <a:r>
              <a:rPr lang="zh-TW" altLang="zh-TW" dirty="0" smtClean="0"/>
              <a:t>在「３Ｄ</a:t>
            </a:r>
            <a:r>
              <a:rPr lang="en-US" altLang="zh-TW" dirty="0" smtClean="0"/>
              <a:t>S Max</a:t>
            </a:r>
            <a:r>
              <a:rPr lang="zh-TW" altLang="zh-TW" dirty="0" smtClean="0"/>
              <a:t>」裡所產生的所有物件，系統為了方便設計者，都會預設幫設計者</a:t>
            </a:r>
            <a:r>
              <a:rPr lang="en-US" altLang="zh-TW" dirty="0" smtClean="0"/>
              <a:t>’</a:t>
            </a:r>
            <a:r>
              <a:rPr lang="zh-TW" altLang="zh-TW" dirty="0" smtClean="0"/>
              <a:t>將所有的物件設定成不同的色彩，以便利設計者對於的物件區分。不過彩色版的雪人不太符合我們的需求，所以各位設計者可以依照自己的喜好，將各部位的物件，貼上相對應的材質貼圖，已完成設計者所想需要的樣式。在此我們的雪人以最常見白色為例。</a:t>
            </a:r>
          </a:p>
          <a:p>
            <a:r>
              <a:rPr lang="zh-TW" altLang="zh-TW" dirty="0" smtClean="0"/>
              <a:t>首先點選右上角的「</a:t>
            </a:r>
            <a:r>
              <a:rPr lang="en-US" altLang="zh-TW" dirty="0" err="1" smtClean="0"/>
              <a:t>Materia</a:t>
            </a:r>
            <a:r>
              <a:rPr lang="en-US" altLang="zh-TW" dirty="0" smtClean="0"/>
              <a:t> Editor</a:t>
            </a:r>
            <a:r>
              <a:rPr lang="zh-TW" altLang="zh-TW" dirty="0" smtClean="0"/>
              <a:t>」功能。</a:t>
            </a:r>
            <a:endParaRPr lang="en-US" altLang="zh-TW" dirty="0" smtClean="0"/>
          </a:p>
          <a:p>
            <a:r>
              <a:rPr lang="zh-TW" altLang="zh-TW" dirty="0" smtClean="0"/>
              <a:t>我們先選定任一個「材質球」來進行著色。</a:t>
            </a:r>
          </a:p>
          <a:p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517232"/>
            <a:ext cx="11811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2908" y="2132856"/>
            <a:ext cx="3101092" cy="401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雪人製作（</a:t>
            </a:r>
            <a:r>
              <a:rPr lang="en-US" altLang="zh-TW" dirty="0" smtClean="0"/>
              <a:t>8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51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dirty="0" smtClean="0"/>
              <a:t>在「</a:t>
            </a:r>
            <a:r>
              <a:rPr lang="en-US" altLang="zh-TW" dirty="0" err="1" smtClean="0"/>
              <a:t>Materia</a:t>
            </a:r>
            <a:r>
              <a:rPr lang="en-US" altLang="zh-TW" dirty="0" smtClean="0"/>
              <a:t> Editor</a:t>
            </a:r>
            <a:r>
              <a:rPr lang="zh-TW" altLang="zh-TW" dirty="0" smtClean="0"/>
              <a:t>」功能列中點選「</a:t>
            </a:r>
            <a:r>
              <a:rPr lang="en-US" altLang="zh-TW" dirty="0" smtClean="0"/>
              <a:t>Diffuse</a:t>
            </a:r>
            <a:r>
              <a:rPr lang="zh-TW" altLang="zh-TW" dirty="0" smtClean="0"/>
              <a:t>」方法，就可以擁有調色盤的功能，我們將「材質球」的色彩選為「白色」。</a:t>
            </a:r>
          </a:p>
          <a:p>
            <a:r>
              <a:rPr lang="zh-TW" altLang="zh-TW" dirty="0" smtClean="0"/>
              <a:t>將「材質球」的色彩選為「白色」後，點選「</a:t>
            </a:r>
            <a:r>
              <a:rPr lang="en-US" altLang="zh-TW" dirty="0" smtClean="0"/>
              <a:t>OK</a:t>
            </a:r>
            <a:r>
              <a:rPr lang="zh-TW" altLang="zh-TW" dirty="0" smtClean="0"/>
              <a:t>」。我們可以看到「材質球」就變成了我們所設定的「白色」了。</a:t>
            </a:r>
          </a:p>
          <a:p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509120"/>
            <a:ext cx="4768269" cy="181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221088"/>
            <a:ext cx="2114550" cy="218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雪人製作（</a:t>
            </a:r>
            <a:r>
              <a:rPr lang="en-US" altLang="zh-TW" dirty="0" smtClean="0"/>
              <a:t>9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52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dirty="0" smtClean="0"/>
              <a:t>最後使用同樣的方法，方別將「手」「鼻」「眼」上色，完成我們雪人。</a:t>
            </a:r>
          </a:p>
          <a:p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24944"/>
            <a:ext cx="6264696" cy="314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 Google </a:t>
            </a:r>
            <a:r>
              <a:rPr lang="en-US" altLang="zh-TW" dirty="0" err="1" smtClean="0"/>
              <a:t>SketchUp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53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dirty="0" smtClean="0"/>
              <a:t>是</a:t>
            </a:r>
            <a:r>
              <a:rPr lang="en-US" altLang="zh-TW" dirty="0" smtClean="0"/>
              <a:t>Google</a:t>
            </a:r>
            <a:r>
              <a:rPr lang="zh-TW" altLang="zh-TW" dirty="0" smtClean="0"/>
              <a:t>推出的免費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</a:t>
            </a:r>
            <a:r>
              <a:rPr lang="zh-TW" altLang="zh-TW" dirty="0" smtClean="0"/>
              <a:t>繪圖軟體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另有推出要付費的專業版</a:t>
            </a:r>
            <a:r>
              <a:rPr lang="en-US" altLang="zh-TW" dirty="0" smtClean="0"/>
              <a:t>Google </a:t>
            </a:r>
            <a:r>
              <a:rPr lang="en-US" altLang="zh-TW" dirty="0" err="1" smtClean="0"/>
              <a:t>SketchUp</a:t>
            </a:r>
            <a:r>
              <a:rPr lang="en-US" altLang="zh-TW" dirty="0" smtClean="0"/>
              <a:t> Pro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免費版的</a:t>
            </a:r>
            <a:r>
              <a:rPr lang="en-US" altLang="zh-TW" dirty="0" err="1" smtClean="0"/>
              <a:t>SketchUp</a:t>
            </a:r>
            <a:r>
              <a:rPr lang="en-US" altLang="zh-TW" dirty="0" smtClean="0"/>
              <a:t> </a:t>
            </a:r>
            <a:r>
              <a:rPr lang="zh-TW" altLang="en-US" dirty="0" smtClean="0"/>
              <a:t>８所能匯出的檔案格式較專業版少。</a:t>
            </a:r>
            <a:endParaRPr lang="en-US" altLang="zh-TW" dirty="0" smtClean="0"/>
          </a:p>
          <a:p>
            <a:r>
              <a:rPr lang="zh-TW" altLang="en-US" dirty="0" smtClean="0"/>
              <a:t>解決方案：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直接使用別套免費版的３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建模軟體來建模，如：</a:t>
            </a:r>
            <a:r>
              <a:rPr lang="en-US" altLang="zh-TW" dirty="0" smtClean="0"/>
              <a:t>Blender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將</a:t>
            </a:r>
            <a:r>
              <a:rPr lang="en-US" altLang="zh-TW" dirty="0" err="1" smtClean="0"/>
              <a:t>SketchUp</a:t>
            </a:r>
            <a:r>
              <a:rPr lang="en-US" altLang="zh-TW" dirty="0" smtClean="0"/>
              <a:t> </a:t>
            </a:r>
            <a:r>
              <a:rPr lang="zh-TW" altLang="en-US" dirty="0" smtClean="0"/>
              <a:t>８所匯出的３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模型，使用其他有支援所要格式的軟體來轉檔。</a:t>
            </a:r>
            <a:endParaRPr lang="zh-TW" alt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１</a:t>
            </a:r>
            <a:r>
              <a:rPr lang="en-US" altLang="zh-TW" dirty="0" smtClean="0"/>
              <a:t> Google </a:t>
            </a:r>
            <a:r>
              <a:rPr lang="en-US" altLang="zh-TW" dirty="0" err="1" smtClean="0"/>
              <a:t>SketchUp</a:t>
            </a:r>
            <a:r>
              <a:rPr lang="en-US" altLang="zh-TW" dirty="0" smtClean="0"/>
              <a:t> </a:t>
            </a:r>
            <a:r>
              <a:rPr lang="zh-TW" altLang="en-US" dirty="0" smtClean="0"/>
              <a:t>８下載與安裝（</a:t>
            </a:r>
            <a:r>
              <a:rPr lang="en-US" altLang="zh-TW" dirty="0" smtClean="0"/>
              <a:t>1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54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2520280"/>
          </a:xfrm>
        </p:spPr>
        <p:txBody>
          <a:bodyPr>
            <a:normAutofit fontScale="92500" lnSpcReduction="20000"/>
          </a:bodyPr>
          <a:lstStyle/>
          <a:p>
            <a:r>
              <a:rPr lang="zh-TW" altLang="zh-TW" sz="2600" dirty="0" smtClean="0"/>
              <a:t>首先我們先到</a:t>
            </a:r>
            <a:r>
              <a:rPr lang="en-US" altLang="zh-TW" sz="2600" dirty="0" smtClean="0"/>
              <a:t>Google </a:t>
            </a:r>
            <a:r>
              <a:rPr lang="en-US" altLang="zh-TW" sz="2600" dirty="0" err="1" smtClean="0"/>
              <a:t>SketchUp</a:t>
            </a:r>
            <a:r>
              <a:rPr lang="zh-TW" altLang="zh-TW" sz="2600" dirty="0" smtClean="0"/>
              <a:t>官方網站</a:t>
            </a:r>
            <a:r>
              <a:rPr lang="en-US" altLang="zh-TW" sz="2600" dirty="0" smtClean="0">
                <a:hlinkClick r:id="rId2"/>
              </a:rPr>
              <a:t>http://sketchup.google.com/intl/zh-TW/index.html</a:t>
            </a:r>
            <a:r>
              <a:rPr lang="zh-TW" altLang="en-US" sz="2600" dirty="0" smtClean="0"/>
              <a:t>，會出現下面左方圖片的畫面，再</a:t>
            </a:r>
            <a:r>
              <a:rPr lang="zh-TW" altLang="zh-TW" sz="2600" dirty="0" smtClean="0"/>
              <a:t>進行下載</a:t>
            </a:r>
            <a:r>
              <a:rPr lang="zh-TW" altLang="en-US" sz="2600" dirty="0" smtClean="0"/>
              <a:t>。</a:t>
            </a:r>
            <a:endParaRPr lang="en-US" altLang="zh-TW" sz="2600" dirty="0" smtClean="0"/>
          </a:p>
          <a:p>
            <a:r>
              <a:rPr lang="zh-TW" altLang="zh-TW" sz="2600" dirty="0" smtClean="0"/>
              <a:t>點選</a:t>
            </a:r>
            <a:r>
              <a:rPr lang="zh-TW" altLang="en-US" sz="2600" dirty="0" smtClean="0"/>
              <a:t>「</a:t>
            </a:r>
            <a:r>
              <a:rPr lang="zh-TW" altLang="zh-TW" sz="2600" dirty="0" smtClean="0"/>
              <a:t>下載</a:t>
            </a:r>
            <a:r>
              <a:rPr lang="en-US" altLang="zh-TW" sz="2600" dirty="0" smtClean="0"/>
              <a:t>Google </a:t>
            </a:r>
            <a:r>
              <a:rPr lang="en-US" altLang="zh-TW" sz="2600" dirty="0" err="1" smtClean="0"/>
              <a:t>SketchUp</a:t>
            </a:r>
            <a:r>
              <a:rPr lang="zh-TW" altLang="en-US" sz="2600" dirty="0" smtClean="0"/>
              <a:t>」，會出現下一頁的畫面</a:t>
            </a:r>
            <a:r>
              <a:rPr lang="zh-TW" altLang="en-US" dirty="0" smtClean="0"/>
              <a:t>。</a:t>
            </a:r>
            <a:endParaRPr lang="zh-TW" altLang="zh-TW" dirty="0" smtClean="0"/>
          </a:p>
          <a:p>
            <a:r>
              <a:rPr lang="zh-TW" altLang="en-US" sz="2800" dirty="0" smtClean="0"/>
              <a:t>可在右邊上方下載專業版，免費體驗時間只有８小時。</a:t>
            </a:r>
            <a:endParaRPr lang="en-US" altLang="zh-TW" sz="2800" dirty="0" smtClean="0"/>
          </a:p>
          <a:p>
            <a:r>
              <a:rPr lang="zh-TW" altLang="en-US" sz="2800" dirty="0" smtClean="0"/>
              <a:t>免費版需點</a:t>
            </a:r>
            <a:r>
              <a:rPr lang="zh-TW" altLang="zh-TW" sz="2800" dirty="0" smtClean="0"/>
              <a:t>選</a:t>
            </a:r>
            <a:r>
              <a:rPr lang="zh-TW" altLang="en-US" sz="2800" dirty="0" smtClean="0"/>
              <a:t>右邊下方「</a:t>
            </a:r>
            <a:r>
              <a:rPr lang="zh-TW" altLang="zh-TW" sz="2800" dirty="0" smtClean="0"/>
              <a:t>下載</a:t>
            </a:r>
            <a:r>
              <a:rPr lang="en-US" altLang="zh-TW" sz="2800" dirty="0" smtClean="0"/>
              <a:t>Google </a:t>
            </a:r>
            <a:r>
              <a:rPr lang="en-US" altLang="zh-TW" sz="2800" dirty="0" err="1" smtClean="0"/>
              <a:t>SketchUp</a:t>
            </a:r>
            <a:r>
              <a:rPr lang="en-US" altLang="zh-TW" sz="2800" dirty="0" smtClean="0"/>
              <a:t> </a:t>
            </a:r>
            <a:r>
              <a:rPr lang="zh-TW" altLang="en-US" sz="2800" dirty="0" smtClean="0"/>
              <a:t>８」。如下面右方圖片所示。</a:t>
            </a:r>
            <a:endParaRPr lang="zh-TW" altLang="zh-TW" sz="2800" dirty="0" smtClean="0"/>
          </a:p>
          <a:p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33056"/>
            <a:ext cx="432000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488" y="3933056"/>
            <a:ext cx="432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１</a:t>
            </a:r>
            <a:r>
              <a:rPr lang="en-US" altLang="zh-TW" dirty="0" smtClean="0"/>
              <a:t> Google </a:t>
            </a:r>
            <a:r>
              <a:rPr lang="en-US" altLang="zh-TW" dirty="0" err="1" smtClean="0"/>
              <a:t>SketchUp</a:t>
            </a:r>
            <a:r>
              <a:rPr lang="en-US" altLang="zh-TW" dirty="0" smtClean="0"/>
              <a:t> </a:t>
            </a:r>
            <a:r>
              <a:rPr lang="zh-TW" altLang="en-US" dirty="0" smtClean="0"/>
              <a:t>８下載與安裝（</a:t>
            </a:r>
            <a:r>
              <a:rPr lang="en-US" altLang="zh-TW" dirty="0" smtClean="0"/>
              <a:t>2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55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334000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dirty="0" smtClean="0"/>
              <a:t>使用者授權合約開頭如下：「歡迎使用 </a:t>
            </a:r>
            <a:r>
              <a:rPr lang="en-US" altLang="zh-TW" dirty="0" smtClean="0"/>
              <a:t>Google </a:t>
            </a:r>
            <a:r>
              <a:rPr lang="en-US" altLang="zh-TW" dirty="0" err="1" smtClean="0"/>
              <a:t>SketchUp</a:t>
            </a:r>
            <a:r>
              <a:rPr lang="zh-TW" altLang="en-US" dirty="0" smtClean="0"/>
              <a:t>！一旦下載、安裝或使用 </a:t>
            </a:r>
            <a:r>
              <a:rPr lang="en-US" altLang="zh-TW" dirty="0" smtClean="0"/>
              <a:t>Google </a:t>
            </a:r>
            <a:r>
              <a:rPr lang="zh-TW" altLang="en-US" dirty="0" smtClean="0"/>
              <a:t>軟體或任何部分 </a:t>
            </a:r>
            <a:r>
              <a:rPr lang="en-US" altLang="zh-TW" dirty="0" smtClean="0"/>
              <a:t>(</a:t>
            </a:r>
            <a:r>
              <a:rPr lang="zh-TW" altLang="en-US" dirty="0" smtClean="0"/>
              <a:t>「</a:t>
            </a:r>
            <a:r>
              <a:rPr lang="en-US" altLang="zh-TW" dirty="0" smtClean="0"/>
              <a:t>Google </a:t>
            </a:r>
            <a:r>
              <a:rPr lang="zh-TW" altLang="en-US" dirty="0" smtClean="0"/>
              <a:t>軟體」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，即表示您同意遵守下列條款與細則 </a:t>
            </a:r>
            <a:r>
              <a:rPr lang="en-US" altLang="zh-TW" dirty="0" smtClean="0"/>
              <a:t>(</a:t>
            </a:r>
            <a:r>
              <a:rPr lang="zh-TW" altLang="en-US" dirty="0" smtClean="0"/>
              <a:t>「條款與細則」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r>
              <a:rPr lang="en-US" altLang="zh-TW" dirty="0" smtClean="0"/>
              <a:t>Google </a:t>
            </a:r>
            <a:r>
              <a:rPr lang="zh-TW" altLang="en-US" dirty="0" smtClean="0"/>
              <a:t>軟體及其任何部分，在本文中統稱為「軟體」。若您同意這些「條款與細則」，則表示您已滿 </a:t>
            </a:r>
            <a:r>
              <a:rPr lang="en-US" altLang="zh-TW" dirty="0" smtClean="0"/>
              <a:t>18 </a:t>
            </a:r>
            <a:r>
              <a:rPr lang="zh-TW" altLang="en-US" dirty="0" smtClean="0"/>
              <a:t>歲且有能力簽署法律約定協議。</a:t>
            </a:r>
            <a:r>
              <a:rPr lang="en-US" altLang="zh-TW" dirty="0" smtClean="0"/>
              <a:t>…</a:t>
            </a:r>
            <a:r>
              <a:rPr lang="zh-TW" altLang="en-US" dirty="0" smtClean="0"/>
              <a:t>」。其他部份在安裝時請自行觀看內容。</a:t>
            </a:r>
            <a:endParaRPr lang="en-US" altLang="zh-TW" dirty="0" smtClean="0"/>
          </a:p>
          <a:p>
            <a:r>
              <a:rPr lang="zh-TW" altLang="zh-TW" dirty="0" smtClean="0"/>
              <a:t>選擇符合您的作業系統</a:t>
            </a:r>
            <a:r>
              <a:rPr lang="zh-TW" altLang="en-US" dirty="0" smtClean="0"/>
              <a:t>若</a:t>
            </a:r>
            <a:r>
              <a:rPr lang="zh-TW" altLang="zh-TW" dirty="0" smtClean="0"/>
              <a:t>同意</a:t>
            </a:r>
            <a:r>
              <a:rPr lang="en-US" altLang="zh-TW" dirty="0" smtClean="0"/>
              <a:t>Google</a:t>
            </a:r>
            <a:r>
              <a:rPr lang="zh-TW" altLang="zh-TW" dirty="0" smtClean="0"/>
              <a:t>的授權與服務合約</a:t>
            </a:r>
            <a:r>
              <a:rPr lang="zh-TW" altLang="en-US" dirty="0" smtClean="0"/>
              <a:t>。請點選「同意並下載」。若想訂閱</a:t>
            </a:r>
            <a:r>
              <a:rPr lang="en-US" altLang="zh-TW" dirty="0" smtClean="0"/>
              <a:t>Google </a:t>
            </a:r>
            <a:r>
              <a:rPr lang="en-US" altLang="zh-TW" dirty="0" err="1" smtClean="0"/>
              <a:t>SketchUp</a:t>
            </a:r>
            <a:r>
              <a:rPr lang="en-US" altLang="zh-TW" dirty="0" smtClean="0"/>
              <a:t> </a:t>
            </a:r>
            <a:r>
              <a:rPr lang="zh-TW" altLang="en-US" dirty="0" smtClean="0"/>
              <a:t>通訊請輸入自己的</a:t>
            </a:r>
            <a:r>
              <a:rPr lang="en-US" altLang="zh-TW" dirty="0" smtClean="0"/>
              <a:t>Email</a:t>
            </a:r>
            <a:r>
              <a:rPr lang="zh-TW" altLang="en-US" dirty="0" smtClean="0"/>
              <a:t>。畫面如下面左方圖片所示。</a:t>
            </a:r>
            <a:endParaRPr lang="en-US" altLang="zh-TW" dirty="0" smtClean="0"/>
          </a:p>
          <a:p>
            <a:r>
              <a:rPr lang="zh-TW" altLang="en-US" dirty="0" smtClean="0"/>
              <a:t>下面右方圖片為感謝下載</a:t>
            </a:r>
            <a:r>
              <a:rPr lang="en-US" altLang="zh-TW" dirty="0" smtClean="0"/>
              <a:t>Google </a:t>
            </a:r>
            <a:r>
              <a:rPr lang="en-US" altLang="zh-TW" dirty="0" err="1" smtClean="0"/>
              <a:t>Sketchup</a:t>
            </a:r>
            <a:r>
              <a:rPr lang="zh-TW" altLang="en-US" dirty="0" smtClean="0"/>
              <a:t>畫面，並</a:t>
            </a:r>
            <a:r>
              <a:rPr lang="zh-TW" altLang="zh-TW" dirty="0" smtClean="0"/>
              <a:t>開始下載檔案</a:t>
            </a:r>
            <a:r>
              <a:rPr lang="zh-TW" altLang="en-US" dirty="0" smtClean="0"/>
              <a:t>。</a:t>
            </a:r>
            <a:endParaRPr lang="zh-TW" altLang="zh-TW" dirty="0" smtClean="0"/>
          </a:p>
          <a:p>
            <a:endParaRPr lang="zh-TW" altLang="zh-TW" dirty="0" smtClean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89040"/>
            <a:ext cx="432048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89040"/>
            <a:ext cx="457200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１</a:t>
            </a:r>
            <a:r>
              <a:rPr lang="en-US" altLang="zh-TW" dirty="0" smtClean="0"/>
              <a:t> Google </a:t>
            </a:r>
            <a:r>
              <a:rPr lang="en-US" altLang="zh-TW" dirty="0" err="1" smtClean="0"/>
              <a:t>SketchUp</a:t>
            </a:r>
            <a:r>
              <a:rPr lang="en-US" altLang="zh-TW" dirty="0" smtClean="0"/>
              <a:t> </a:t>
            </a:r>
            <a:r>
              <a:rPr lang="zh-TW" altLang="en-US" dirty="0" smtClean="0"/>
              <a:t>８下載與安裝（</a:t>
            </a:r>
            <a:r>
              <a:rPr lang="en-US" altLang="zh-TW" dirty="0" smtClean="0"/>
              <a:t>3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56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261992"/>
          </a:xfrm>
        </p:spPr>
        <p:txBody>
          <a:bodyPr>
            <a:normAutofit lnSpcReduction="10000"/>
          </a:bodyPr>
          <a:lstStyle/>
          <a:p>
            <a:r>
              <a:rPr lang="zh-TW" altLang="zh-TW" sz="2800" dirty="0" smtClean="0"/>
              <a:t>下載完成後，我們執行安裝檔開始進行安裝的動作</a:t>
            </a:r>
            <a:r>
              <a:rPr lang="zh-TW" altLang="en-US" sz="2800" dirty="0" smtClean="0"/>
              <a:t>。下圖為安裝檔執行解壓縮的畫面。下面左方圖片顯示解壓縮的進度，在解壓縮完成後會自動關閉。</a:t>
            </a:r>
            <a:endParaRPr lang="en-US" altLang="zh-TW" sz="2800" dirty="0" smtClean="0"/>
          </a:p>
          <a:p>
            <a:r>
              <a:rPr lang="zh-TW" altLang="en-US" sz="2800" dirty="0" smtClean="0"/>
              <a:t>解壓縮完出現下面右方圖片的</a:t>
            </a:r>
            <a:r>
              <a:rPr lang="en-US" altLang="zh-TW" sz="2800" dirty="0" smtClean="0"/>
              <a:t>Google </a:t>
            </a:r>
            <a:r>
              <a:rPr lang="en-US" altLang="zh-TW" sz="2800" dirty="0" err="1" smtClean="0"/>
              <a:t>SketchUp</a:t>
            </a:r>
            <a:r>
              <a:rPr lang="en-US" altLang="zh-TW" sz="2800" dirty="0" smtClean="0"/>
              <a:t> </a:t>
            </a:r>
            <a:r>
              <a:rPr lang="zh-TW" altLang="en-US" sz="2800" dirty="0" smtClean="0"/>
              <a:t>８安裝程式精靈，請點選「下一步」繼續安裝。</a:t>
            </a:r>
            <a:endParaRPr lang="zh-TW" altLang="zh-TW" sz="2800" dirty="0" smtClean="0"/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224538"/>
            <a:ext cx="4716015" cy="23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645024"/>
            <a:ext cx="4788024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１</a:t>
            </a:r>
            <a:r>
              <a:rPr lang="en-US" altLang="zh-TW" dirty="0" smtClean="0"/>
              <a:t> Google </a:t>
            </a:r>
            <a:r>
              <a:rPr lang="en-US" altLang="zh-TW" dirty="0" err="1" smtClean="0"/>
              <a:t>SketchUp</a:t>
            </a:r>
            <a:r>
              <a:rPr lang="en-US" altLang="zh-TW" dirty="0" smtClean="0"/>
              <a:t> </a:t>
            </a:r>
            <a:r>
              <a:rPr lang="zh-TW" altLang="en-US" dirty="0" smtClean="0"/>
              <a:t>８下載與安裝（</a:t>
            </a:r>
            <a:r>
              <a:rPr lang="en-US" altLang="zh-TW" dirty="0" smtClean="0"/>
              <a:t>4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57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045968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 smtClean="0"/>
              <a:t>來到下面左方畫面的「使用者授權合約」，內容同下載時所看的「使用者授權合約」。若同意「使用者授權合約」 的內容，請</a:t>
            </a:r>
            <a:r>
              <a:rPr lang="zh-TW" altLang="zh-TW" dirty="0" smtClean="0"/>
              <a:t>點選</a:t>
            </a:r>
            <a:r>
              <a:rPr lang="zh-TW" altLang="en-US" dirty="0" smtClean="0"/>
              <a:t>「我</a:t>
            </a:r>
            <a:r>
              <a:rPr lang="zh-TW" altLang="zh-TW" dirty="0" smtClean="0"/>
              <a:t>接受授權合約中的條款</a:t>
            </a:r>
            <a:r>
              <a:rPr lang="zh-TW" altLang="en-US" dirty="0" smtClean="0"/>
              <a:t>」</a:t>
            </a:r>
            <a:r>
              <a:rPr lang="zh-TW" altLang="zh-TW" dirty="0" smtClean="0"/>
              <a:t>，並按</a:t>
            </a:r>
            <a:r>
              <a:rPr lang="zh-TW" altLang="en-US" dirty="0" smtClean="0"/>
              <a:t>「</a:t>
            </a:r>
            <a:r>
              <a:rPr lang="zh-TW" altLang="zh-TW" dirty="0" smtClean="0"/>
              <a:t>下一步</a:t>
            </a:r>
            <a:r>
              <a:rPr lang="zh-TW" altLang="en-US" dirty="0" smtClean="0"/>
              <a:t>」</a:t>
            </a:r>
            <a:r>
              <a:rPr lang="zh-TW" altLang="zh-TW" dirty="0" smtClean="0"/>
              <a:t>繼續安裝</a:t>
            </a:r>
            <a:r>
              <a:rPr lang="zh-TW" altLang="en-US" dirty="0" smtClean="0"/>
              <a:t>。</a:t>
            </a:r>
            <a:endParaRPr lang="zh-TW" altLang="zh-TW" dirty="0" smtClean="0"/>
          </a:p>
          <a:p>
            <a:r>
              <a:rPr lang="zh-TW" altLang="en-US" dirty="0" smtClean="0"/>
              <a:t>下面右方畫面為選擇「目的地資料夾」畫面。</a:t>
            </a:r>
            <a:r>
              <a:rPr lang="zh-TW" altLang="zh-TW" dirty="0" smtClean="0"/>
              <a:t>選擇你所想要安裝的</a:t>
            </a:r>
            <a:r>
              <a:rPr lang="zh-TW" altLang="en-US" dirty="0" smtClean="0"/>
              <a:t>資料夾</a:t>
            </a:r>
            <a:r>
              <a:rPr lang="zh-TW" altLang="zh-TW" dirty="0" smtClean="0"/>
              <a:t>路徑</a:t>
            </a:r>
            <a:r>
              <a:rPr lang="zh-TW" altLang="en-US" dirty="0" smtClean="0"/>
              <a:t>。</a:t>
            </a:r>
            <a:r>
              <a:rPr lang="zh-TW" altLang="zh-TW" dirty="0" smtClean="0"/>
              <a:t>若不變更的話，預設路徑則是在</a:t>
            </a:r>
            <a:r>
              <a:rPr lang="en-US" altLang="zh-TW" dirty="0" smtClean="0"/>
              <a:t>C:\Program Files </a:t>
            </a:r>
            <a:r>
              <a:rPr lang="zh-TW" altLang="en-US" dirty="0" smtClean="0"/>
              <a:t>（</a:t>
            </a:r>
            <a:r>
              <a:rPr lang="en-US" altLang="zh-TW" dirty="0" smtClean="0"/>
              <a:t>x</a:t>
            </a:r>
            <a:r>
              <a:rPr lang="zh-TW" altLang="en-US" dirty="0" smtClean="0"/>
              <a:t>８６）</a:t>
            </a:r>
            <a:r>
              <a:rPr lang="en-US" altLang="zh-TW" dirty="0" smtClean="0"/>
              <a:t>\Google\Google </a:t>
            </a:r>
            <a:r>
              <a:rPr lang="en-US" altLang="zh-TW" dirty="0" err="1" smtClean="0"/>
              <a:t>SketchUp</a:t>
            </a:r>
            <a:r>
              <a:rPr lang="en-US" altLang="zh-TW" dirty="0" smtClean="0"/>
              <a:t> </a:t>
            </a:r>
            <a:r>
              <a:rPr lang="zh-TW" altLang="en-US" dirty="0" smtClean="0"/>
              <a:t>８</a:t>
            </a:r>
            <a:r>
              <a:rPr lang="en-US" altLang="zh-TW" dirty="0" smtClean="0"/>
              <a:t>\</a:t>
            </a:r>
            <a:r>
              <a:rPr lang="zh-TW" altLang="en-US" dirty="0" smtClean="0"/>
              <a:t>，選擇好資料夾路徑後，點選「下一步」繼續安裝。</a:t>
            </a:r>
          </a:p>
          <a:p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73016"/>
            <a:ext cx="4608512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73016"/>
            <a:ext cx="4644008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１</a:t>
            </a:r>
            <a:r>
              <a:rPr lang="en-US" altLang="zh-TW" dirty="0" smtClean="0"/>
              <a:t> Google </a:t>
            </a:r>
            <a:r>
              <a:rPr lang="en-US" altLang="zh-TW" dirty="0" err="1" smtClean="0"/>
              <a:t>SketchUp</a:t>
            </a:r>
            <a:r>
              <a:rPr lang="en-US" altLang="zh-TW" dirty="0" smtClean="0"/>
              <a:t> </a:t>
            </a:r>
            <a:r>
              <a:rPr lang="zh-TW" altLang="en-US" dirty="0" smtClean="0"/>
              <a:t>８下載與安裝（</a:t>
            </a:r>
            <a:r>
              <a:rPr lang="en-US" altLang="zh-TW" dirty="0" smtClean="0"/>
              <a:t>5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58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383032"/>
            <a:ext cx="8503920" cy="5070304"/>
          </a:xfrm>
        </p:spPr>
        <p:txBody>
          <a:bodyPr>
            <a:noAutofit/>
          </a:bodyPr>
          <a:lstStyle/>
          <a:p>
            <a:r>
              <a:rPr lang="zh-TW" altLang="en-US" sz="2600" dirty="0" smtClean="0"/>
              <a:t>進行到下面左方圖片時，已完成</a:t>
            </a:r>
            <a:r>
              <a:rPr lang="en-US" altLang="zh-TW" sz="2600" dirty="0" smtClean="0"/>
              <a:t>Google </a:t>
            </a:r>
            <a:r>
              <a:rPr lang="en-US" altLang="zh-TW" sz="2600" dirty="0" err="1" smtClean="0"/>
              <a:t>SketchUp</a:t>
            </a:r>
            <a:r>
              <a:rPr lang="en-US" altLang="zh-TW" sz="2600" dirty="0" smtClean="0"/>
              <a:t> </a:t>
            </a:r>
            <a:r>
              <a:rPr lang="zh-TW" altLang="en-US" sz="2600" dirty="0" smtClean="0"/>
              <a:t>８的準備工作</a:t>
            </a:r>
            <a:r>
              <a:rPr lang="zh-TW" altLang="zh-TW" sz="2600" dirty="0" smtClean="0"/>
              <a:t>，</a:t>
            </a:r>
            <a:r>
              <a:rPr lang="zh-TW" altLang="en-US" sz="2600" dirty="0" smtClean="0"/>
              <a:t>此時，</a:t>
            </a:r>
            <a:r>
              <a:rPr lang="zh-TW" altLang="zh-TW" sz="2600" dirty="0" smtClean="0"/>
              <a:t>我們就可以點選</a:t>
            </a:r>
            <a:r>
              <a:rPr lang="zh-TW" altLang="en-US" sz="2600" dirty="0" smtClean="0"/>
              <a:t>「</a:t>
            </a:r>
            <a:r>
              <a:rPr lang="zh-TW" altLang="zh-TW" sz="2600" dirty="0" smtClean="0"/>
              <a:t>安裝</a:t>
            </a:r>
            <a:r>
              <a:rPr lang="zh-TW" altLang="en-US" sz="2600" dirty="0" smtClean="0"/>
              <a:t>（</a:t>
            </a:r>
            <a:r>
              <a:rPr lang="en-US" altLang="zh-TW" sz="2600" dirty="0" smtClean="0"/>
              <a:t>I</a:t>
            </a:r>
            <a:r>
              <a:rPr lang="zh-TW" altLang="en-US" sz="2600" dirty="0" smtClean="0"/>
              <a:t>）」</a:t>
            </a:r>
            <a:r>
              <a:rPr lang="zh-TW" altLang="zh-TW" sz="2600" dirty="0" smtClean="0"/>
              <a:t>，開始安裝</a:t>
            </a:r>
            <a:r>
              <a:rPr lang="zh-TW" altLang="en-US" sz="2600" dirty="0" smtClean="0"/>
              <a:t>。</a:t>
            </a:r>
            <a:endParaRPr lang="en-US" altLang="zh-TW" sz="2600" dirty="0" smtClean="0"/>
          </a:p>
          <a:p>
            <a:r>
              <a:rPr lang="zh-TW" altLang="en-US" sz="2400" dirty="0" smtClean="0"/>
              <a:t>安裝完就會出現下面右方圖片，請</a:t>
            </a:r>
            <a:r>
              <a:rPr lang="zh-TW" altLang="zh-TW" sz="2400" dirty="0" smtClean="0"/>
              <a:t>點選</a:t>
            </a:r>
            <a:r>
              <a:rPr lang="zh-TW" altLang="en-US" sz="2400" dirty="0" smtClean="0"/>
              <a:t>「</a:t>
            </a:r>
            <a:r>
              <a:rPr lang="zh-TW" altLang="zh-TW" sz="2400" dirty="0" smtClean="0"/>
              <a:t>完成</a:t>
            </a:r>
            <a:r>
              <a:rPr lang="zh-TW" altLang="en-US" sz="2400" dirty="0" smtClean="0"/>
              <a:t>（</a:t>
            </a:r>
            <a:r>
              <a:rPr lang="en-US" altLang="zh-TW" sz="2400" dirty="0" smtClean="0"/>
              <a:t>F</a:t>
            </a:r>
            <a:r>
              <a:rPr lang="zh-TW" altLang="en-US" sz="2400" dirty="0" smtClean="0"/>
              <a:t>）」</a:t>
            </a:r>
            <a:r>
              <a:rPr lang="zh-TW" altLang="zh-TW" sz="2400" dirty="0" smtClean="0"/>
              <a:t>，完成安裝。</a:t>
            </a:r>
            <a:endParaRPr lang="zh-TW" altLang="en-US" sz="2400" dirty="0" smtClean="0"/>
          </a:p>
          <a:p>
            <a:endParaRPr lang="en-US" altLang="zh-TW" sz="2600" dirty="0" smtClean="0"/>
          </a:p>
          <a:p>
            <a:endParaRPr lang="en-US" altLang="zh-TW" sz="2600" dirty="0" smtClean="0"/>
          </a:p>
          <a:p>
            <a:endParaRPr lang="en-US" altLang="zh-TW" sz="2600" dirty="0" smtClean="0"/>
          </a:p>
          <a:p>
            <a:endParaRPr lang="en-US" altLang="zh-TW" sz="2600" dirty="0" smtClean="0"/>
          </a:p>
          <a:p>
            <a:endParaRPr lang="en-US" altLang="zh-TW" sz="2600" dirty="0" smtClean="0"/>
          </a:p>
          <a:p>
            <a:endParaRPr lang="en-US" altLang="zh-TW" sz="2600" dirty="0" smtClean="0"/>
          </a:p>
          <a:p>
            <a:endParaRPr lang="en-US" altLang="zh-TW" sz="2600" dirty="0" smtClean="0"/>
          </a:p>
          <a:p>
            <a:endParaRPr lang="en-US" altLang="zh-TW" sz="2600" dirty="0" smtClean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45024"/>
            <a:ext cx="4392488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645024"/>
            <a:ext cx="4464496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１</a:t>
            </a:r>
            <a:r>
              <a:rPr lang="en-US" altLang="zh-TW" dirty="0" smtClean="0"/>
              <a:t> Google </a:t>
            </a:r>
            <a:r>
              <a:rPr lang="en-US" altLang="zh-TW" dirty="0" err="1" smtClean="0"/>
              <a:t>SketchUp</a:t>
            </a:r>
            <a:r>
              <a:rPr lang="en-US" altLang="zh-TW" dirty="0" smtClean="0"/>
              <a:t> </a:t>
            </a:r>
            <a:r>
              <a:rPr lang="zh-TW" altLang="en-US" dirty="0" smtClean="0"/>
              <a:t>８下載與安裝（</a:t>
            </a:r>
            <a:r>
              <a:rPr lang="en-US" altLang="zh-TW" dirty="0" smtClean="0"/>
              <a:t>6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59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56792"/>
            <a:ext cx="8503920" cy="4572000"/>
          </a:xfrm>
        </p:spPr>
        <p:txBody>
          <a:bodyPr/>
          <a:lstStyle/>
          <a:p>
            <a:r>
              <a:rPr lang="zh-TW" altLang="en-US" dirty="0" smtClean="0"/>
              <a:t>安裝完，可到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提供的</a:t>
            </a:r>
            <a:r>
              <a:rPr lang="en-US" altLang="zh-TW" dirty="0" smtClean="0"/>
              <a:t>Google </a:t>
            </a:r>
            <a:r>
              <a:rPr lang="en-US" altLang="zh-TW" dirty="0" err="1" smtClean="0"/>
              <a:t>SketchUp</a:t>
            </a:r>
            <a:r>
              <a:rPr lang="en-US" altLang="zh-TW" dirty="0" smtClean="0"/>
              <a:t> </a:t>
            </a:r>
            <a:r>
              <a:rPr lang="zh-TW" altLang="en-US" dirty="0" smtClean="0"/>
              <a:t>內，觀看新版的</a:t>
            </a:r>
            <a:r>
              <a:rPr lang="zh-TW" altLang="zh-TW" dirty="0" smtClean="0"/>
              <a:t>新增功能</a:t>
            </a:r>
            <a:r>
              <a:rPr lang="zh-TW" altLang="en-US" dirty="0" smtClean="0"/>
              <a:t>。網址如下：</a:t>
            </a:r>
            <a:endParaRPr lang="en-US" altLang="zh-TW" dirty="0" smtClean="0"/>
          </a:p>
          <a:p>
            <a:r>
              <a:rPr lang="en-US" altLang="zh-TW" dirty="0" smtClean="0">
                <a:hlinkClick r:id="rId2"/>
              </a:rPr>
              <a:t>http://sketchup.google.com/intl/zh-TW/product/newin8.html</a:t>
            </a:r>
            <a:r>
              <a:rPr lang="zh-TW" altLang="en-US" dirty="0" smtClean="0"/>
              <a:t> 。</a:t>
            </a:r>
            <a:endParaRPr lang="en-US" altLang="zh-TW" dirty="0" smtClean="0">
              <a:hlinkClick r:id="rId2"/>
            </a:endParaRPr>
          </a:p>
        </p:txBody>
      </p:sp>
      <p:pic>
        <p:nvPicPr>
          <p:cNvPr id="5" name="圖片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429000"/>
            <a:ext cx="52673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-</a:t>
            </a:r>
            <a:r>
              <a:rPr lang="zh-TW" altLang="en-US" dirty="0" smtClean="0"/>
              <a:t>１</a:t>
            </a:r>
            <a:r>
              <a:rPr lang="en-US" altLang="zh-TW" dirty="0" smtClean="0"/>
              <a:t> 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DS MAX</a:t>
            </a:r>
            <a:r>
              <a:rPr lang="zh-TW" altLang="en-US" dirty="0" smtClean="0"/>
              <a:t>下載與安裝（</a:t>
            </a:r>
            <a:r>
              <a:rPr lang="en-US" altLang="zh-TW" dirty="0" smtClean="0"/>
              <a:t>1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189984"/>
          </a:xfrm>
        </p:spPr>
        <p:txBody>
          <a:bodyPr>
            <a:normAutofit fontScale="92500" lnSpcReduction="20000"/>
          </a:bodyPr>
          <a:lstStyle/>
          <a:p>
            <a:r>
              <a:rPr lang="zh-TW" altLang="zh-TW" dirty="0" smtClean="0"/>
              <a:t>首先我們先到</a:t>
            </a:r>
            <a:r>
              <a:rPr lang="en-US" altLang="zh-TW" dirty="0" smtClean="0"/>
              <a:t>Autodesk</a:t>
            </a:r>
            <a:r>
              <a:rPr lang="zh-TW" altLang="zh-TW" dirty="0" smtClean="0"/>
              <a:t>官方網站</a:t>
            </a:r>
            <a:r>
              <a:rPr lang="zh-TW" altLang="en-US" dirty="0" smtClean="0"/>
              <a:t>。</a:t>
            </a:r>
            <a:r>
              <a:rPr lang="en-US" altLang="zh-TW" dirty="0" smtClean="0">
                <a:hlinkClick r:id="rId2"/>
              </a:rPr>
              <a:t>http://usa.autodesk.com/products/free-product-trials</a:t>
            </a:r>
            <a:r>
              <a:rPr lang="zh-TW" altLang="zh-TW" dirty="0" smtClean="0"/>
              <a:t>進行下載。</a:t>
            </a:r>
            <a:endParaRPr lang="en-US" altLang="zh-TW" dirty="0" smtClean="0"/>
          </a:p>
          <a:p>
            <a:r>
              <a:rPr lang="zh-TW" altLang="en-US" dirty="0" smtClean="0"/>
              <a:t>選擇所要下載的軟體「</a:t>
            </a:r>
            <a:r>
              <a:rPr lang="en-US" altLang="zh-TW" dirty="0" smtClean="0"/>
              <a:t>Autodesk 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DS MAX</a:t>
            </a:r>
            <a:r>
              <a:rPr lang="zh-TW" altLang="en-US" dirty="0" smtClean="0"/>
              <a:t>」。</a:t>
            </a:r>
            <a:endParaRPr lang="en-US" altLang="zh-TW" dirty="0" smtClean="0"/>
          </a:p>
          <a:p>
            <a:r>
              <a:rPr lang="zh-TW" altLang="en-US" dirty="0" smtClean="0"/>
              <a:t>點選「</a:t>
            </a:r>
            <a:r>
              <a:rPr lang="en-US" altLang="zh-TW" dirty="0" smtClean="0"/>
              <a:t>Free Trial</a:t>
            </a:r>
            <a:r>
              <a:rPr lang="zh-TW" altLang="en-US" dirty="0" smtClean="0"/>
              <a:t>」。如下面左方圖片所示。</a:t>
            </a:r>
            <a:endParaRPr lang="zh-TW" altLang="zh-TW" dirty="0" smtClean="0"/>
          </a:p>
          <a:p>
            <a:r>
              <a:rPr lang="zh-TW" altLang="en-US" dirty="0" smtClean="0"/>
              <a:t>再來如下面右方圖片，需要</a:t>
            </a:r>
            <a:r>
              <a:rPr lang="zh-TW" altLang="zh-TW" dirty="0" smtClean="0"/>
              <a:t>填寫基本資料</a:t>
            </a:r>
            <a:r>
              <a:rPr lang="zh-TW" altLang="en-US" dirty="0" smtClean="0"/>
              <a:t>。</a:t>
            </a:r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992" y="3861368"/>
            <a:ext cx="432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488" y="3861368"/>
            <a:ext cx="432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SketchUp</a:t>
            </a:r>
            <a:r>
              <a:rPr lang="zh-TW" altLang="en-US" dirty="0" smtClean="0"/>
              <a:t>基本的操作認識（</a:t>
            </a:r>
            <a:r>
              <a:rPr lang="en-US" altLang="zh-TW" smtClean="0"/>
              <a:t>1</a:t>
            </a:r>
            <a:r>
              <a:rPr lang="zh-TW" altLang="en-US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60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zh-TW" sz="2200" dirty="0" smtClean="0"/>
              <a:t>每當執行的時候，</a:t>
            </a:r>
            <a:r>
              <a:rPr lang="en-US" altLang="zh-TW" sz="2200" dirty="0" smtClean="0"/>
              <a:t>Google </a:t>
            </a:r>
            <a:r>
              <a:rPr lang="en-US" altLang="zh-TW" sz="2200" dirty="0" err="1" smtClean="0"/>
              <a:t>SketchUp</a:t>
            </a:r>
            <a:r>
              <a:rPr lang="en-US" altLang="zh-TW" sz="2200" dirty="0" smtClean="0"/>
              <a:t> </a:t>
            </a:r>
            <a:r>
              <a:rPr lang="zh-TW" altLang="en-US" sz="2200" dirty="0" smtClean="0"/>
              <a:t>８</a:t>
            </a:r>
            <a:r>
              <a:rPr lang="zh-TW" altLang="zh-TW" sz="2200" dirty="0" smtClean="0"/>
              <a:t>提供了我們各式各樣的範本</a:t>
            </a:r>
            <a:r>
              <a:rPr lang="zh-TW" altLang="en-US" sz="2200" dirty="0" smtClean="0"/>
              <a:t>，適個人使用情況選擇較合適的範本。在此</a:t>
            </a:r>
            <a:r>
              <a:rPr lang="zh-TW" altLang="zh-TW" sz="2200" dirty="0" smtClean="0"/>
              <a:t>選擇「簡單範本</a:t>
            </a:r>
            <a:r>
              <a:rPr lang="en-US" altLang="zh-TW" sz="2200" dirty="0" smtClean="0"/>
              <a:t>-</a:t>
            </a:r>
            <a:r>
              <a:rPr lang="zh-TW" altLang="zh-TW" sz="2200" dirty="0" smtClean="0"/>
              <a:t>公尺」</a:t>
            </a:r>
            <a:r>
              <a:rPr lang="zh-TW" altLang="en-US" sz="2200" dirty="0" smtClean="0"/>
              <a:t>，如下面左方圖片所示。</a:t>
            </a:r>
            <a:r>
              <a:rPr lang="zh-TW" altLang="zh-TW" sz="2200" dirty="0" smtClean="0"/>
              <a:t>點選開始使用</a:t>
            </a:r>
            <a:r>
              <a:rPr lang="en-US" altLang="zh-TW" sz="2200" dirty="0" smtClean="0"/>
              <a:t>Google </a:t>
            </a:r>
            <a:r>
              <a:rPr lang="en-US" altLang="zh-TW" sz="2200" dirty="0" err="1" smtClean="0"/>
              <a:t>SketchUp</a:t>
            </a:r>
            <a:r>
              <a:rPr lang="en-US" altLang="zh-TW" sz="2200" dirty="0" smtClean="0"/>
              <a:t> </a:t>
            </a:r>
            <a:r>
              <a:rPr lang="zh-TW" altLang="en-US" sz="2200" dirty="0" smtClean="0"/>
              <a:t>８。</a:t>
            </a:r>
            <a:endParaRPr lang="en-US" altLang="zh-TW" sz="2200" dirty="0" smtClean="0"/>
          </a:p>
          <a:p>
            <a:r>
              <a:rPr lang="en-US" altLang="zh-TW" sz="2400" dirty="0" smtClean="0"/>
              <a:t>Google </a:t>
            </a:r>
            <a:r>
              <a:rPr lang="en-US" altLang="zh-TW" sz="2400" dirty="0" err="1" smtClean="0"/>
              <a:t>SketchUp</a:t>
            </a:r>
            <a:r>
              <a:rPr lang="en-US" altLang="zh-TW" sz="2400" dirty="0" smtClean="0"/>
              <a:t> </a:t>
            </a:r>
            <a:r>
              <a:rPr lang="zh-TW" altLang="en-US" sz="2400" dirty="0" smtClean="0"/>
              <a:t>８初始執行畫面如下面右方圖片所示。</a:t>
            </a:r>
          </a:p>
          <a:p>
            <a:endParaRPr lang="zh-TW" altLang="en-US" sz="2200" dirty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12976"/>
            <a:ext cx="3908698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212976"/>
            <a:ext cx="4908623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SketchUp</a:t>
            </a:r>
            <a:r>
              <a:rPr lang="zh-TW" altLang="en-US" dirty="0" smtClean="0"/>
              <a:t>基本的操作認識（</a:t>
            </a:r>
            <a:r>
              <a:rPr lang="en-US" altLang="zh-TW" dirty="0" smtClean="0"/>
              <a:t>2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61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Google</a:t>
            </a:r>
            <a:r>
              <a:rPr lang="zh-TW" altLang="zh-TW" dirty="0" smtClean="0"/>
              <a:t>對</a:t>
            </a:r>
            <a:r>
              <a:rPr lang="zh-TW" altLang="en-US" dirty="0" smtClean="0"/>
              <a:t>很多</a:t>
            </a:r>
            <a:r>
              <a:rPr lang="zh-TW" altLang="zh-TW" dirty="0" smtClean="0"/>
              <a:t>工具</a:t>
            </a:r>
            <a:r>
              <a:rPr lang="zh-TW" altLang="en-US" dirty="0" smtClean="0"/>
              <a:t>有</a:t>
            </a:r>
            <a:r>
              <a:rPr lang="zh-TW" altLang="zh-TW" dirty="0" smtClean="0"/>
              <a:t>提供詳細的說明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在執行畫面的最下方狀態列，有４個小圖示，最右邊的圖示為「顯示說明視窗」</a:t>
            </a:r>
            <a:r>
              <a:rPr lang="zh-TW" altLang="zh-TW" dirty="0" smtClean="0"/>
              <a:t>，點選</a:t>
            </a:r>
            <a:r>
              <a:rPr lang="zh-TW" altLang="en-US" dirty="0" smtClean="0"/>
              <a:t>後會跳出說明視窗，使用者點工具列上的</a:t>
            </a:r>
            <a:r>
              <a:rPr lang="zh-TW" altLang="zh-TW" dirty="0" smtClean="0"/>
              <a:t>其中一個工具，就會</a:t>
            </a:r>
            <a:r>
              <a:rPr lang="zh-TW" altLang="en-US" dirty="0" smtClean="0"/>
              <a:t>跳</a:t>
            </a:r>
            <a:r>
              <a:rPr lang="zh-TW" altLang="zh-TW" dirty="0" smtClean="0"/>
              <a:t>出該工具的說明視窗</a:t>
            </a:r>
            <a:r>
              <a:rPr lang="zh-TW" altLang="en-US" dirty="0" smtClean="0"/>
              <a:t>。以下將依序列出說明視窗及其內容。</a:t>
            </a:r>
            <a:endParaRPr lang="en-US" altLang="zh-TW" dirty="0" smtClean="0"/>
          </a:p>
          <a:p>
            <a:r>
              <a:rPr lang="zh-TW" altLang="en-US" dirty="0" smtClean="0"/>
              <a:t>為方便說明，以下工具列上的工具從１到２５予以編碼。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81128"/>
            <a:ext cx="8784976" cy="11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SketchUp</a:t>
            </a:r>
            <a:r>
              <a:rPr lang="zh-TW" altLang="en-US" dirty="0" smtClean="0"/>
              <a:t>基本的操作認識（</a:t>
            </a:r>
            <a:r>
              <a:rPr lang="en-US" altLang="zh-TW" dirty="0" smtClean="0"/>
              <a:t>3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62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782416" cy="478227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altLang="zh-TW" dirty="0" smtClean="0"/>
              <a:t>Google </a:t>
            </a:r>
            <a:r>
              <a:rPr lang="en-US" altLang="zh-TW" dirty="0" err="1" smtClean="0"/>
              <a:t>SketchUp</a:t>
            </a:r>
            <a:r>
              <a:rPr lang="zh-TW" altLang="en-US" dirty="0" smtClean="0"/>
              <a:t>的功能表說明視窗，並有進階操作，進階操作的說明會連到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官方網站上的</a:t>
            </a:r>
            <a:r>
              <a:rPr lang="en-US" altLang="zh-TW" dirty="0" err="1" smtClean="0"/>
              <a:t>SketchUp</a:t>
            </a:r>
            <a:r>
              <a:rPr lang="zh-TW" altLang="en-US" dirty="0" smtClean="0"/>
              <a:t>說明。為清楚一般工具操作及輔助鍵的作用，將其內容列出如下。</a:t>
            </a:r>
            <a:endParaRPr lang="en-US" altLang="zh-TW" dirty="0" smtClean="0"/>
          </a:p>
          <a:p>
            <a:pPr lvl="0"/>
            <a:r>
              <a:rPr lang="zh-TW" altLang="en-US" dirty="0" smtClean="0"/>
              <a:t>１</a:t>
            </a:r>
            <a:r>
              <a:rPr lang="zh-TW" altLang="zh-TW" dirty="0" smtClean="0"/>
              <a:t>選取工具</a:t>
            </a:r>
            <a:r>
              <a:rPr lang="zh-TW" altLang="en-US" dirty="0" smtClean="0"/>
              <a:t>：</a:t>
            </a:r>
            <a:r>
              <a:rPr lang="zh-TW" altLang="zh-TW" dirty="0" smtClean="0"/>
              <a:t>選取</a:t>
            </a:r>
            <a:r>
              <a:rPr lang="zh-TW" altLang="en-US" dirty="0" smtClean="0"/>
              <a:t>物件</a:t>
            </a:r>
            <a:r>
              <a:rPr lang="zh-TW" altLang="zh-TW" dirty="0" smtClean="0"/>
              <a:t>以便使用其他工具或命令進行修改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0"/>
            <a:r>
              <a:rPr lang="zh-TW" altLang="en-US" dirty="0" smtClean="0"/>
              <a:t>工具操作：在物件上按一下滑鼠。</a:t>
            </a:r>
            <a:endParaRPr lang="en-US" altLang="zh-TW" dirty="0" smtClean="0"/>
          </a:p>
          <a:p>
            <a:pPr lvl="0"/>
            <a:r>
              <a:rPr lang="zh-TW" altLang="en-US" dirty="0" smtClean="0"/>
              <a:t>輔助鍵：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Ctrl = </a:t>
            </a:r>
            <a:r>
              <a:rPr lang="zh-TW" altLang="en-US" dirty="0" smtClean="0"/>
              <a:t>將物件新增到一組所選取的物件中。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Shift + Ctrl = </a:t>
            </a:r>
            <a:r>
              <a:rPr lang="zh-TW" altLang="en-US" dirty="0" smtClean="0"/>
              <a:t>將物件從一組所選取的物件中除去。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Shift = </a:t>
            </a:r>
            <a:r>
              <a:rPr lang="zh-TW" altLang="en-US" dirty="0" smtClean="0"/>
              <a:t>將物件納入選取集內或排除在選取集外。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Ctrl + A =</a:t>
            </a:r>
            <a:r>
              <a:rPr lang="zh-TW" altLang="en-US" dirty="0" smtClean="0"/>
              <a:t>選取模型中所有可見的物件。</a:t>
            </a:r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311" y="2276872"/>
            <a:ext cx="2964185" cy="395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SketchUp</a:t>
            </a:r>
            <a:r>
              <a:rPr lang="zh-TW" altLang="en-US" dirty="0" smtClean="0"/>
              <a:t>基本的操作認識（</a:t>
            </a:r>
            <a:r>
              <a:rPr lang="en-US" altLang="zh-TW" dirty="0" smtClean="0"/>
              <a:t>4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63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5400600" cy="489654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zh-TW" altLang="en-US" sz="2400" dirty="0" smtClean="0"/>
              <a:t>２</a:t>
            </a:r>
            <a:r>
              <a:rPr lang="zh-TW" altLang="zh-TW" sz="2400" dirty="0" smtClean="0"/>
              <a:t>直線工具</a:t>
            </a:r>
            <a:r>
              <a:rPr lang="en-US" altLang="zh-TW" sz="2400" dirty="0" smtClean="0"/>
              <a:t> </a:t>
            </a:r>
            <a:r>
              <a:rPr lang="zh-TW" altLang="en-US" sz="2400" dirty="0" smtClean="0"/>
              <a:t>：</a:t>
            </a:r>
            <a:r>
              <a:rPr lang="en-US" altLang="zh-TW" sz="2400" dirty="0" smtClean="0"/>
              <a:t> </a:t>
            </a:r>
            <a:r>
              <a:rPr lang="zh-TW" altLang="zh-TW" sz="2400" dirty="0" smtClean="0"/>
              <a:t>從點到點的繪製邊緣</a:t>
            </a:r>
            <a:r>
              <a:rPr lang="zh-TW" altLang="en-US" sz="2400" dirty="0" smtClean="0"/>
              <a:t>或直線。</a:t>
            </a:r>
            <a:endParaRPr lang="en-US" altLang="zh-TW" sz="2400" dirty="0" smtClean="0"/>
          </a:p>
          <a:p>
            <a:pPr lvl="0"/>
            <a:r>
              <a:rPr lang="zh-TW" altLang="en-US" sz="2400" dirty="0" smtClean="0"/>
              <a:t>工具操作：</a:t>
            </a:r>
            <a:endParaRPr lang="en-US" altLang="zh-TW" sz="2400" dirty="0" smtClean="0"/>
          </a:p>
          <a:p>
            <a:pPr lvl="1"/>
            <a:r>
              <a:rPr lang="zh-TW" altLang="en-US" sz="1900" dirty="0" smtClean="0"/>
              <a:t>１</a:t>
            </a:r>
            <a:r>
              <a:rPr lang="en-US" altLang="zh-TW" sz="1900" dirty="0" smtClean="0"/>
              <a:t>.</a:t>
            </a:r>
            <a:r>
              <a:rPr lang="zh-TW" altLang="en-US" sz="1900" dirty="0" smtClean="0"/>
              <a:t>按一下滑鼠以決定直線的起點。</a:t>
            </a:r>
            <a:endParaRPr lang="en-US" altLang="zh-TW" sz="1900" dirty="0" smtClean="0"/>
          </a:p>
          <a:p>
            <a:pPr lvl="1"/>
            <a:r>
              <a:rPr lang="zh-TW" altLang="en-US" sz="1900" dirty="0" smtClean="0"/>
              <a:t>２</a:t>
            </a:r>
            <a:r>
              <a:rPr lang="en-US" altLang="zh-TW" sz="1900" dirty="0" smtClean="0"/>
              <a:t>.</a:t>
            </a:r>
            <a:r>
              <a:rPr lang="zh-TW" altLang="en-US" sz="1900" dirty="0" smtClean="0"/>
              <a:t>移動游標。</a:t>
            </a:r>
            <a:endParaRPr lang="en-US" altLang="zh-TW" sz="1900" dirty="0" smtClean="0"/>
          </a:p>
          <a:p>
            <a:pPr lvl="1"/>
            <a:r>
              <a:rPr lang="zh-TW" altLang="en-US" sz="1900" dirty="0" smtClean="0"/>
              <a:t>３</a:t>
            </a:r>
            <a:r>
              <a:rPr lang="en-US" altLang="zh-TW" sz="1900" dirty="0" smtClean="0"/>
              <a:t>.</a:t>
            </a:r>
            <a:r>
              <a:rPr lang="zh-TW" altLang="en-US" sz="1900" dirty="0" smtClean="0"/>
              <a:t>再按一下滑鼠以決定直線的終點。</a:t>
            </a:r>
            <a:endParaRPr lang="en-US" altLang="zh-TW" sz="1900" dirty="0" smtClean="0"/>
          </a:p>
          <a:p>
            <a:pPr lvl="1"/>
            <a:r>
              <a:rPr lang="zh-TW" altLang="en-US" sz="1900" dirty="0" smtClean="0"/>
              <a:t>４</a:t>
            </a:r>
            <a:r>
              <a:rPr lang="en-US" altLang="zh-TW" sz="1900" dirty="0" smtClean="0"/>
              <a:t>.</a:t>
            </a:r>
            <a:r>
              <a:rPr lang="zh-TW" altLang="en-US" sz="1900" dirty="0" smtClean="0"/>
              <a:t>移動游標。</a:t>
            </a:r>
            <a:endParaRPr lang="en-US" altLang="zh-TW" sz="1900" dirty="0" smtClean="0"/>
          </a:p>
          <a:p>
            <a:pPr lvl="1"/>
            <a:r>
              <a:rPr lang="zh-TW" altLang="en-US" sz="1900" dirty="0" smtClean="0"/>
              <a:t>５</a:t>
            </a:r>
            <a:r>
              <a:rPr lang="en-US" altLang="zh-TW" sz="1900" dirty="0" smtClean="0"/>
              <a:t>.</a:t>
            </a:r>
            <a:r>
              <a:rPr lang="zh-TW" altLang="en-US" sz="1900" dirty="0" smtClean="0"/>
              <a:t>按一下滑鼠以建立連接的直線。</a:t>
            </a:r>
            <a:endParaRPr lang="en-US" altLang="zh-TW" sz="1900" dirty="0" smtClean="0"/>
          </a:p>
          <a:p>
            <a:pPr lvl="1"/>
            <a:r>
              <a:rPr lang="zh-TW" altLang="en-US" sz="1900" dirty="0" smtClean="0"/>
              <a:t>６</a:t>
            </a:r>
            <a:r>
              <a:rPr lang="en-US" altLang="zh-TW" sz="1900" dirty="0" smtClean="0"/>
              <a:t>.</a:t>
            </a:r>
            <a:r>
              <a:rPr lang="zh-TW" altLang="en-US" sz="1900" dirty="0" smtClean="0"/>
              <a:t>重複步驟４以建立連接的直線，或回到第一條直線的起點以建立平面。</a:t>
            </a:r>
            <a:endParaRPr lang="en-US" altLang="zh-TW" sz="1900" dirty="0" smtClean="0"/>
          </a:p>
          <a:p>
            <a:pPr lvl="0"/>
            <a:r>
              <a:rPr lang="zh-TW" altLang="en-US" sz="2400" dirty="0" smtClean="0"/>
              <a:t>輔助鍵：</a:t>
            </a:r>
            <a:endParaRPr lang="en-US" altLang="zh-TW" sz="2400" dirty="0" smtClean="0"/>
          </a:p>
          <a:p>
            <a:pPr lvl="1"/>
            <a:r>
              <a:rPr lang="en-US" altLang="zh-TW" sz="1900" dirty="0" smtClean="0"/>
              <a:t>Shift = </a:t>
            </a:r>
            <a:r>
              <a:rPr lang="zh-TW" altLang="en-US" sz="1900" dirty="0" smtClean="0"/>
              <a:t>將直線鎖定到目前的的推論方向。</a:t>
            </a:r>
            <a:endParaRPr lang="en-US" altLang="zh-TW" sz="1900" dirty="0" smtClean="0"/>
          </a:p>
          <a:p>
            <a:pPr lvl="1"/>
            <a:r>
              <a:rPr lang="zh-TW" altLang="en-US" sz="1900" dirty="0" smtClean="0"/>
              <a:t>向上箭頭、向左箭頭、自右箭頭 </a:t>
            </a:r>
            <a:r>
              <a:rPr lang="en-US" altLang="zh-TW" sz="1900" dirty="0" smtClean="0"/>
              <a:t>=</a:t>
            </a:r>
            <a:r>
              <a:rPr lang="zh-TW" altLang="en-US" sz="1900" dirty="0" smtClean="0"/>
              <a:t> 將直線鎖定到特定的推論方向（向上 </a:t>
            </a:r>
            <a:r>
              <a:rPr lang="en-US" altLang="zh-TW" sz="1900" dirty="0" smtClean="0"/>
              <a:t>= </a:t>
            </a:r>
            <a:r>
              <a:rPr lang="zh-TW" altLang="en-US" sz="1900" dirty="0" smtClean="0"/>
              <a:t>藍色、向左 </a:t>
            </a:r>
            <a:r>
              <a:rPr lang="en-US" altLang="zh-TW" sz="1900" dirty="0" smtClean="0"/>
              <a:t>= </a:t>
            </a:r>
            <a:r>
              <a:rPr lang="zh-TW" altLang="en-US" sz="1900" dirty="0" smtClean="0"/>
              <a:t>綠色、向右 </a:t>
            </a:r>
            <a:r>
              <a:rPr lang="en-US" altLang="zh-TW" sz="1900" dirty="0" smtClean="0"/>
              <a:t>= </a:t>
            </a:r>
            <a:r>
              <a:rPr lang="zh-TW" altLang="en-US" sz="1900" dirty="0" smtClean="0"/>
              <a:t>紅色）。</a:t>
            </a:r>
            <a:endParaRPr lang="en-US" altLang="zh-TW" sz="1900" dirty="0" smtClean="0"/>
          </a:p>
          <a:p>
            <a:pPr lvl="0"/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628800"/>
            <a:ext cx="3312368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SketchUp</a:t>
            </a:r>
            <a:r>
              <a:rPr lang="zh-TW" altLang="en-US" dirty="0" smtClean="0"/>
              <a:t>基本的操作認識（</a:t>
            </a:r>
            <a:r>
              <a:rPr lang="en-US" altLang="zh-TW" dirty="0" smtClean="0"/>
              <a:t>5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64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56792"/>
            <a:ext cx="5638400" cy="4572000"/>
          </a:xfrm>
        </p:spPr>
        <p:txBody>
          <a:bodyPr/>
          <a:lstStyle/>
          <a:p>
            <a:r>
              <a:rPr lang="zh-TW" altLang="en-US" sz="2800" dirty="0" smtClean="0"/>
              <a:t>３</a:t>
            </a:r>
            <a:r>
              <a:rPr lang="zh-TW" altLang="zh-TW" sz="2800" dirty="0" smtClean="0"/>
              <a:t>矩形</a:t>
            </a:r>
            <a:r>
              <a:rPr lang="zh-TW" altLang="en-US" sz="2800" dirty="0" smtClean="0"/>
              <a:t>工具：</a:t>
            </a:r>
            <a:r>
              <a:rPr lang="zh-TW" altLang="zh-TW" sz="2800" dirty="0" smtClean="0"/>
              <a:t>從角到角繪製矩形表面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dirty="0" smtClean="0"/>
              <a:t>工具操作：</a:t>
            </a:r>
            <a:endParaRPr lang="en-US" altLang="zh-TW" sz="2800" dirty="0" smtClean="0"/>
          </a:p>
          <a:p>
            <a:pPr lvl="1"/>
            <a:r>
              <a:rPr lang="zh-TW" altLang="en-US" sz="2300" dirty="0" smtClean="0"/>
              <a:t>１</a:t>
            </a:r>
            <a:r>
              <a:rPr lang="en-US" altLang="zh-TW" sz="2300" dirty="0" smtClean="0"/>
              <a:t>.</a:t>
            </a:r>
            <a:r>
              <a:rPr lang="zh-TW" altLang="en-US" sz="2300" dirty="0" smtClean="0"/>
              <a:t>按一下滑鼠以設定矩形的第一個角。</a:t>
            </a:r>
            <a:endParaRPr lang="en-US" altLang="zh-TW" sz="2300" dirty="0" smtClean="0"/>
          </a:p>
          <a:p>
            <a:pPr lvl="1"/>
            <a:r>
              <a:rPr lang="zh-TW" altLang="en-US" sz="2300" dirty="0" smtClean="0"/>
              <a:t>２</a:t>
            </a:r>
            <a:r>
              <a:rPr lang="en-US" altLang="zh-TW" sz="2300" dirty="0" smtClean="0"/>
              <a:t>.</a:t>
            </a:r>
            <a:r>
              <a:rPr lang="zh-TW" altLang="en-US" sz="2300" dirty="0" smtClean="0"/>
              <a:t>朝對角方向移動游標。</a:t>
            </a:r>
            <a:endParaRPr lang="en-US" altLang="zh-TW" sz="2300" dirty="0" smtClean="0"/>
          </a:p>
          <a:p>
            <a:pPr lvl="1"/>
            <a:r>
              <a:rPr lang="zh-TW" altLang="en-US" sz="2300" dirty="0" smtClean="0"/>
              <a:t>３</a:t>
            </a:r>
            <a:r>
              <a:rPr lang="en-US" altLang="zh-TW" sz="2300" dirty="0" smtClean="0"/>
              <a:t>.</a:t>
            </a:r>
            <a:r>
              <a:rPr lang="zh-TW" altLang="en-US" sz="2300" dirty="0" smtClean="0"/>
              <a:t>再按一下滑鼠以設定矩形的第二個角。</a:t>
            </a:r>
            <a:endParaRPr lang="en-US" altLang="zh-TW" sz="2300" dirty="0" smtClean="0"/>
          </a:p>
          <a:p>
            <a:pPr lvl="1"/>
            <a:r>
              <a:rPr lang="zh-TW" altLang="en-US" sz="2300" dirty="0" smtClean="0"/>
              <a:t>４</a:t>
            </a:r>
            <a:r>
              <a:rPr lang="en-US" altLang="zh-TW" sz="2300" dirty="0" smtClean="0"/>
              <a:t>. Esc = </a:t>
            </a:r>
            <a:r>
              <a:rPr lang="zh-TW" altLang="en-US" sz="2300" dirty="0" smtClean="0"/>
              <a:t>取消操作。</a:t>
            </a:r>
            <a:endParaRPr lang="en-US" altLang="zh-TW" sz="2300" dirty="0" smtClean="0"/>
          </a:p>
          <a:p>
            <a:r>
              <a:rPr lang="zh-TW" altLang="en-US" sz="2800" dirty="0" smtClean="0"/>
              <a:t>輔助鍵：</a:t>
            </a:r>
            <a:endParaRPr lang="zh-TW" altLang="zh-TW" sz="2800" dirty="0" smtClean="0"/>
          </a:p>
          <a:p>
            <a:pPr lvl="1"/>
            <a:r>
              <a:rPr lang="en-US" altLang="zh-TW" dirty="0" smtClean="0"/>
              <a:t>Shift = </a:t>
            </a:r>
            <a:r>
              <a:rPr lang="zh-TW" altLang="en-US" dirty="0" smtClean="0"/>
              <a:t>將矩形鎖定到目前的推論方向。</a:t>
            </a:r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204864"/>
            <a:ext cx="30670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SketchUp</a:t>
            </a:r>
            <a:r>
              <a:rPr lang="zh-TW" altLang="en-US" dirty="0" smtClean="0"/>
              <a:t>基本的操作認識（</a:t>
            </a:r>
            <a:r>
              <a:rPr lang="en-US" altLang="zh-TW" dirty="0" smtClean="0"/>
              <a:t>6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65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206352" cy="4572000"/>
          </a:xfrm>
        </p:spPr>
        <p:txBody>
          <a:bodyPr>
            <a:normAutofit lnSpcReduction="10000"/>
          </a:bodyPr>
          <a:lstStyle/>
          <a:p>
            <a:pPr lvl="0"/>
            <a:r>
              <a:rPr lang="zh-TW" altLang="en-US" dirty="0" smtClean="0"/>
              <a:t>４</a:t>
            </a:r>
            <a:r>
              <a:rPr lang="zh-TW" altLang="zh-TW" dirty="0" smtClean="0"/>
              <a:t>圓形工具</a:t>
            </a:r>
            <a:r>
              <a:rPr lang="zh-TW" altLang="en-US" dirty="0" smtClean="0"/>
              <a:t>：</a:t>
            </a:r>
            <a:r>
              <a:rPr lang="zh-TW" altLang="zh-TW" dirty="0" smtClean="0"/>
              <a:t>從中心點到半徑慧智圓形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0"/>
            <a:r>
              <a:rPr lang="zh-TW" altLang="en-US" dirty="0" smtClean="0"/>
              <a:t>工具操作：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１</a:t>
            </a:r>
            <a:r>
              <a:rPr lang="en-US" altLang="zh-TW" dirty="0" smtClean="0"/>
              <a:t>.</a:t>
            </a:r>
            <a:r>
              <a:rPr lang="zh-TW" altLang="en-US" dirty="0" smtClean="0"/>
              <a:t>按一下滑鼠以放置圖形的中心點。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２</a:t>
            </a:r>
            <a:r>
              <a:rPr lang="en-US" altLang="zh-TW" dirty="0" smtClean="0"/>
              <a:t>.</a:t>
            </a:r>
            <a:r>
              <a:rPr lang="zh-TW" altLang="en-US" dirty="0" smtClean="0"/>
              <a:t>將游標從中心點往外移以定義半徑。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３</a:t>
            </a:r>
            <a:r>
              <a:rPr lang="en-US" altLang="zh-TW" dirty="0" smtClean="0"/>
              <a:t>.</a:t>
            </a:r>
            <a:r>
              <a:rPr lang="zh-TW" altLang="en-US" dirty="0" smtClean="0"/>
              <a:t>再按一下滑鼠以完成圖形的繪製。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４</a:t>
            </a:r>
            <a:r>
              <a:rPr lang="en-US" altLang="zh-TW" dirty="0" smtClean="0"/>
              <a:t>. Esc = </a:t>
            </a:r>
            <a:r>
              <a:rPr lang="zh-TW" altLang="en-US" dirty="0" smtClean="0"/>
              <a:t>取消操作。</a:t>
            </a:r>
            <a:endParaRPr lang="en-US" altLang="zh-TW" dirty="0" smtClean="0"/>
          </a:p>
          <a:p>
            <a:pPr lvl="0"/>
            <a:r>
              <a:rPr lang="zh-TW" altLang="en-US" dirty="0" smtClean="0"/>
              <a:t>輔助鍵：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Shift</a:t>
            </a:r>
            <a:r>
              <a:rPr lang="zh-TW" altLang="en-US" dirty="0" smtClean="0"/>
              <a:t>（第一次點按滑鼠前）</a:t>
            </a:r>
            <a:r>
              <a:rPr lang="en-US" altLang="zh-TW" dirty="0" smtClean="0"/>
              <a:t>= </a:t>
            </a:r>
            <a:r>
              <a:rPr lang="zh-TW" altLang="en-US" dirty="0" smtClean="0"/>
              <a:t>將圓形鎖定到其目前的方向。　</a:t>
            </a:r>
            <a:endParaRPr lang="en-US" altLang="zh-TW" dirty="0" smtClean="0"/>
          </a:p>
          <a:p>
            <a:pPr lvl="0"/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988840"/>
            <a:ext cx="345638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SketchUp</a:t>
            </a:r>
            <a:r>
              <a:rPr lang="zh-TW" altLang="en-US" dirty="0" smtClean="0"/>
              <a:t>基本的操作認識（</a:t>
            </a:r>
            <a:r>
              <a:rPr lang="en-US" altLang="zh-TW" dirty="0" smtClean="0"/>
              <a:t>7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66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494384" cy="4572000"/>
          </a:xfrm>
        </p:spPr>
        <p:txBody>
          <a:bodyPr/>
          <a:lstStyle/>
          <a:p>
            <a:r>
              <a:rPr lang="zh-TW" altLang="en-US" dirty="0" smtClean="0"/>
              <a:t>５</a:t>
            </a:r>
            <a:r>
              <a:rPr lang="zh-TW" altLang="zh-TW" dirty="0" smtClean="0"/>
              <a:t>圓弧</a:t>
            </a:r>
            <a:r>
              <a:rPr lang="zh-TW" altLang="en-US" dirty="0" smtClean="0"/>
              <a:t>工具：</a:t>
            </a:r>
            <a:r>
              <a:rPr lang="zh-TW" altLang="zh-TW" dirty="0" smtClean="0"/>
              <a:t>沿凸出部分從點到點繪製出圓弧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工具操作：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１</a:t>
            </a:r>
            <a:r>
              <a:rPr lang="en-US" altLang="zh-TW" dirty="0" smtClean="0"/>
              <a:t>.</a:t>
            </a:r>
            <a:r>
              <a:rPr lang="zh-TW" altLang="en-US" dirty="0" smtClean="0"/>
              <a:t>按一下滑鼠以決定圓弧的起點。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２</a:t>
            </a:r>
            <a:r>
              <a:rPr lang="en-US" altLang="zh-TW" dirty="0" smtClean="0"/>
              <a:t>.</a:t>
            </a:r>
            <a:r>
              <a:rPr lang="zh-TW" altLang="en-US" dirty="0" smtClean="0"/>
              <a:t>移動游標。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３</a:t>
            </a:r>
            <a:r>
              <a:rPr lang="en-US" altLang="zh-TW" dirty="0" smtClean="0"/>
              <a:t>.</a:t>
            </a:r>
            <a:r>
              <a:rPr lang="zh-TW" altLang="en-US" dirty="0" smtClean="0"/>
              <a:t>再按一下滑鼠以決定圓弧的終點。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４</a:t>
            </a:r>
            <a:r>
              <a:rPr lang="en-US" altLang="zh-TW" dirty="0" smtClean="0"/>
              <a:t>.</a:t>
            </a:r>
            <a:r>
              <a:rPr lang="zh-TW" altLang="en-US" dirty="0" smtClean="0"/>
              <a:t>將游標朝與所繪製直線垂直的方向移動。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５</a:t>
            </a:r>
            <a:r>
              <a:rPr lang="en-US" altLang="zh-TW" dirty="0" smtClean="0"/>
              <a:t>.</a:t>
            </a:r>
            <a:r>
              <a:rPr lang="zh-TW" altLang="en-US" dirty="0" smtClean="0"/>
              <a:t>再按一下滑鼠以完成圓弧的繪製。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６</a:t>
            </a:r>
            <a:r>
              <a:rPr lang="en-US" altLang="zh-TW" dirty="0" smtClean="0"/>
              <a:t>. Esc = </a:t>
            </a:r>
            <a:r>
              <a:rPr lang="zh-TW" altLang="en-US" dirty="0" smtClean="0"/>
              <a:t>取消操作。</a:t>
            </a:r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1632" y="2132856"/>
            <a:ext cx="331236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SketchUp</a:t>
            </a:r>
            <a:r>
              <a:rPr lang="zh-TW" altLang="en-US" dirty="0" smtClean="0"/>
              <a:t>基本的操作認識（</a:t>
            </a:r>
            <a:r>
              <a:rPr lang="en-US" altLang="zh-TW" dirty="0" smtClean="0"/>
              <a:t>8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67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5422376" cy="4686272"/>
          </a:xfrm>
        </p:spPr>
        <p:txBody>
          <a:bodyPr>
            <a:normAutofit lnSpcReduction="10000"/>
          </a:bodyPr>
          <a:lstStyle/>
          <a:p>
            <a:pPr lvl="0"/>
            <a:r>
              <a:rPr lang="zh-TW" altLang="en-US" sz="2400" dirty="0" smtClean="0"/>
              <a:t>６</a:t>
            </a:r>
            <a:r>
              <a:rPr lang="zh-TW" altLang="zh-TW" sz="2400" dirty="0" smtClean="0"/>
              <a:t>轉為原件</a:t>
            </a:r>
            <a:r>
              <a:rPr lang="zh-TW" altLang="en-US" sz="2400" dirty="0" smtClean="0"/>
              <a:t>：</a:t>
            </a:r>
            <a:r>
              <a:rPr lang="en-US" altLang="zh-TW" sz="2400" dirty="0" smtClean="0"/>
              <a:t> </a:t>
            </a:r>
            <a:r>
              <a:rPr lang="zh-TW" altLang="zh-TW" sz="2400" dirty="0" smtClean="0"/>
              <a:t>將選取的</a:t>
            </a:r>
            <a:r>
              <a:rPr lang="zh-TW" altLang="en-US" sz="2400" dirty="0" smtClean="0"/>
              <a:t>物件</a:t>
            </a:r>
            <a:r>
              <a:rPr lang="zh-TW" altLang="zh-TW" sz="2400" dirty="0" smtClean="0"/>
              <a:t>轉為原件</a:t>
            </a:r>
            <a:r>
              <a:rPr lang="zh-TW" altLang="en-US" sz="2400" dirty="0" smtClean="0"/>
              <a:t>。</a:t>
            </a:r>
            <a:endParaRPr lang="zh-TW" altLang="zh-TW" sz="2400" dirty="0" smtClean="0"/>
          </a:p>
          <a:p>
            <a:pPr lvl="0"/>
            <a:r>
              <a:rPr lang="zh-TW" altLang="en-US" sz="2400" dirty="0" smtClean="0"/>
              <a:t>７</a:t>
            </a:r>
            <a:r>
              <a:rPr lang="zh-TW" altLang="zh-TW" sz="2400" dirty="0" smtClean="0"/>
              <a:t>橡皮擦</a:t>
            </a:r>
            <a:r>
              <a:rPr lang="en-US" altLang="zh-TW" sz="2400" dirty="0" smtClean="0"/>
              <a:t> </a:t>
            </a:r>
            <a:r>
              <a:rPr lang="zh-TW" altLang="en-US" sz="2400" dirty="0" smtClean="0"/>
              <a:t>工具：</a:t>
            </a:r>
            <a:r>
              <a:rPr lang="zh-TW" altLang="zh-TW" sz="2400" dirty="0" smtClean="0"/>
              <a:t>刪除、柔化或平滑模型中的</a:t>
            </a:r>
            <a:r>
              <a:rPr lang="zh-TW" altLang="en-US" sz="2400" dirty="0" smtClean="0"/>
              <a:t>物件。</a:t>
            </a:r>
            <a:endParaRPr lang="en-US" altLang="zh-TW" sz="2400" dirty="0" smtClean="0"/>
          </a:p>
          <a:p>
            <a:pPr lvl="0"/>
            <a:r>
              <a:rPr lang="zh-TW" altLang="en-US" sz="2400" dirty="0" smtClean="0"/>
              <a:t>工具操作：</a:t>
            </a:r>
            <a:endParaRPr lang="en-US" altLang="zh-TW" sz="2400" dirty="0" smtClean="0"/>
          </a:p>
          <a:p>
            <a:pPr lvl="1"/>
            <a:r>
              <a:rPr lang="zh-TW" altLang="en-US" sz="1900" dirty="0" smtClean="0"/>
              <a:t>在要刪除的物件上按一下滑鼠。或者，按住滑鼠按鈕，然後在多個欲刪除物件的上方拖動滑鼠。鬆開滑鼠按鈕時，所有的物件將被刪除。</a:t>
            </a:r>
            <a:endParaRPr lang="en-US" altLang="zh-TW" sz="1900" dirty="0" smtClean="0"/>
          </a:p>
          <a:p>
            <a:pPr lvl="0"/>
            <a:r>
              <a:rPr lang="zh-TW" altLang="en-US" sz="2400" dirty="0" smtClean="0"/>
              <a:t>輔助鍵：</a:t>
            </a:r>
            <a:endParaRPr lang="en-US" altLang="zh-TW" sz="2400" dirty="0" smtClean="0"/>
          </a:p>
          <a:p>
            <a:pPr lvl="1"/>
            <a:r>
              <a:rPr lang="en-US" altLang="zh-TW" dirty="0" smtClean="0"/>
              <a:t>Shift = </a:t>
            </a:r>
            <a:r>
              <a:rPr lang="zh-TW" altLang="en-US" dirty="0" smtClean="0"/>
              <a:t>隱藏物件。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Ctrl =</a:t>
            </a:r>
            <a:r>
              <a:rPr lang="zh-TW" altLang="en-US" dirty="0" smtClean="0"/>
              <a:t> 柔化和平滑物件。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Shift + Ctrl = </a:t>
            </a:r>
            <a:r>
              <a:rPr lang="zh-TW" altLang="en-US" dirty="0" smtClean="0"/>
              <a:t>取消柔化和取消平滑物件。</a:t>
            </a:r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276872"/>
            <a:ext cx="324036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SketchUp</a:t>
            </a:r>
            <a:r>
              <a:rPr lang="zh-TW" altLang="en-US" dirty="0" smtClean="0"/>
              <a:t>基本的操作認識（ </a:t>
            </a:r>
            <a:r>
              <a:rPr lang="en-US" altLang="zh-TW" dirty="0" smtClean="0"/>
              <a:t>9</a:t>
            </a:r>
            <a:r>
              <a:rPr lang="zh-TW" altLang="en-US" dirty="0" smtClean="0"/>
              <a:t> 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68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206352" cy="457200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800" dirty="0" smtClean="0"/>
              <a:t>８</a:t>
            </a:r>
            <a:r>
              <a:rPr lang="zh-TW" altLang="zh-TW" sz="2800" dirty="0" smtClean="0"/>
              <a:t>卷尺工具</a:t>
            </a:r>
            <a:r>
              <a:rPr lang="zh-TW" altLang="en-US" sz="2800" dirty="0" smtClean="0"/>
              <a:t>：</a:t>
            </a:r>
            <a:r>
              <a:rPr lang="zh-TW" altLang="zh-TW" sz="2800" dirty="0" smtClean="0"/>
              <a:t>測量距離、建立輔助線或輔助點，或縮放整個模型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dirty="0" smtClean="0"/>
              <a:t>工具操作：</a:t>
            </a:r>
            <a:endParaRPr lang="en-US" altLang="zh-TW" sz="2800" dirty="0" smtClean="0"/>
          </a:p>
          <a:p>
            <a:pPr lvl="1"/>
            <a:r>
              <a:rPr lang="zh-TW" altLang="en-US" sz="2300" dirty="0" smtClean="0"/>
              <a:t>１</a:t>
            </a:r>
            <a:r>
              <a:rPr lang="en-US" altLang="zh-TW" sz="2300" dirty="0" smtClean="0"/>
              <a:t>.</a:t>
            </a:r>
            <a:r>
              <a:rPr lang="zh-TW" altLang="en-US" sz="2300" dirty="0" smtClean="0"/>
              <a:t>在測量的起點處按一下滑鼠。</a:t>
            </a:r>
            <a:endParaRPr lang="en-US" altLang="zh-TW" sz="2300" dirty="0" smtClean="0"/>
          </a:p>
          <a:p>
            <a:pPr lvl="1"/>
            <a:r>
              <a:rPr lang="zh-TW" altLang="en-US" sz="2300" dirty="0" smtClean="0"/>
              <a:t>２</a:t>
            </a:r>
            <a:r>
              <a:rPr lang="en-US" altLang="zh-TW" sz="2300" dirty="0" smtClean="0"/>
              <a:t>.</a:t>
            </a:r>
            <a:r>
              <a:rPr lang="zh-TW" altLang="en-US" sz="2300" dirty="0" smtClean="0"/>
              <a:t>移動游標。</a:t>
            </a:r>
            <a:endParaRPr lang="en-US" altLang="zh-TW" sz="2300" dirty="0" smtClean="0"/>
          </a:p>
          <a:p>
            <a:pPr lvl="1"/>
            <a:r>
              <a:rPr lang="zh-TW" altLang="en-US" sz="2300" dirty="0" smtClean="0"/>
              <a:t>３</a:t>
            </a:r>
            <a:r>
              <a:rPr lang="en-US" altLang="zh-TW" sz="2300" dirty="0" smtClean="0"/>
              <a:t>.</a:t>
            </a:r>
            <a:r>
              <a:rPr lang="zh-TW" altLang="en-US" sz="2300" dirty="0" smtClean="0"/>
              <a:t>在測量的終點處再按一下滑鼠。</a:t>
            </a:r>
            <a:endParaRPr lang="en-US" altLang="zh-TW" sz="2300" dirty="0" smtClean="0"/>
          </a:p>
          <a:p>
            <a:r>
              <a:rPr lang="zh-TW" altLang="en-US" sz="2800" dirty="0" smtClean="0"/>
              <a:t>輔助鍵：</a:t>
            </a:r>
            <a:endParaRPr lang="en-US" altLang="zh-TW" sz="2800" dirty="0" smtClean="0"/>
          </a:p>
          <a:p>
            <a:pPr lvl="1"/>
            <a:r>
              <a:rPr lang="en-US" altLang="zh-TW" sz="2300" dirty="0" smtClean="0"/>
              <a:t>Ctrl = </a:t>
            </a:r>
            <a:r>
              <a:rPr lang="zh-TW" altLang="en-US" sz="2300" dirty="0" smtClean="0"/>
              <a:t>切換建立輔助線或輔助點。</a:t>
            </a:r>
            <a:endParaRPr lang="en-US" altLang="zh-TW" sz="2300" dirty="0" smtClean="0"/>
          </a:p>
          <a:p>
            <a:pPr lvl="1"/>
            <a:r>
              <a:rPr lang="en-US" altLang="zh-TW" sz="2300" dirty="0" smtClean="0"/>
              <a:t>Shift = </a:t>
            </a:r>
            <a:r>
              <a:rPr lang="zh-TW" altLang="en-US" sz="2300" dirty="0" smtClean="0"/>
              <a:t>將卷尺鎖定到目前的推論方向。</a:t>
            </a:r>
            <a:endParaRPr lang="en-US" altLang="zh-TW" sz="2300" dirty="0" smtClean="0"/>
          </a:p>
          <a:p>
            <a:pPr lvl="1"/>
            <a:r>
              <a:rPr lang="zh-TW" altLang="en-US" sz="2300" dirty="0" smtClean="0"/>
              <a:t>向上箭頭、向左箭頭、向右箭頭 </a:t>
            </a:r>
            <a:r>
              <a:rPr lang="en-US" altLang="zh-TW" sz="2300" dirty="0" smtClean="0"/>
              <a:t>= </a:t>
            </a:r>
            <a:r>
              <a:rPr lang="zh-TW" altLang="en-US" sz="2300" dirty="0" smtClean="0"/>
              <a:t>將直線鎖定到特定的推論方向（向上</a:t>
            </a:r>
            <a:r>
              <a:rPr lang="en-US" altLang="zh-TW" sz="2300" dirty="0" smtClean="0"/>
              <a:t>=</a:t>
            </a:r>
            <a:r>
              <a:rPr lang="zh-TW" altLang="en-US" sz="2300" dirty="0" smtClean="0"/>
              <a:t>藍色、向左</a:t>
            </a:r>
            <a:r>
              <a:rPr lang="en-US" altLang="zh-TW" sz="2300" dirty="0" smtClean="0"/>
              <a:t>=</a:t>
            </a:r>
            <a:r>
              <a:rPr lang="zh-TW" altLang="en-US" sz="2300" dirty="0" smtClean="0"/>
              <a:t>綠色、向右</a:t>
            </a:r>
            <a:r>
              <a:rPr lang="en-US" altLang="zh-TW" sz="2300" dirty="0" smtClean="0"/>
              <a:t>=</a:t>
            </a:r>
            <a:r>
              <a:rPr lang="zh-TW" altLang="en-US" sz="2300" dirty="0" smtClean="0"/>
              <a:t>紅色）。</a:t>
            </a:r>
            <a:endParaRPr lang="en-US" altLang="zh-TW" sz="2300" dirty="0" smtClean="0"/>
          </a:p>
          <a:p>
            <a:pPr lvl="1"/>
            <a:endParaRPr lang="en-US" altLang="zh-TW" sz="2300" dirty="0" smtClean="0"/>
          </a:p>
          <a:p>
            <a:pPr lvl="3">
              <a:buNone/>
            </a:pPr>
            <a:endParaRPr lang="zh-TW" altLang="zh-TW" sz="2100" dirty="0" smtClean="0"/>
          </a:p>
          <a:p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772816"/>
            <a:ext cx="3456384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SketchUp</a:t>
            </a:r>
            <a:r>
              <a:rPr lang="zh-TW" altLang="en-US" dirty="0" smtClean="0"/>
              <a:t>基本的操作認識（１０）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69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782416" cy="478227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zh-TW" altLang="en-US" sz="2400" dirty="0" smtClean="0"/>
              <a:t>９</a:t>
            </a:r>
            <a:r>
              <a:rPr lang="zh-TW" altLang="zh-TW" sz="2400" dirty="0" smtClean="0"/>
              <a:t>顏料桶</a:t>
            </a:r>
            <a:r>
              <a:rPr lang="zh-TW" altLang="en-US" sz="2400" dirty="0" smtClean="0"/>
              <a:t>工具</a:t>
            </a:r>
            <a:r>
              <a:rPr lang="en-US" altLang="zh-TW" sz="2400" dirty="0" smtClean="0"/>
              <a:t> </a:t>
            </a:r>
            <a:r>
              <a:rPr lang="zh-TW" altLang="en-US" sz="2400" dirty="0" smtClean="0"/>
              <a:t>：</a:t>
            </a:r>
            <a:r>
              <a:rPr lang="zh-TW" altLang="zh-TW" sz="2400" dirty="0" smtClean="0"/>
              <a:t>將顏色和材料套用到模組中的</a:t>
            </a:r>
            <a:r>
              <a:rPr lang="zh-TW" altLang="en-US" sz="2400" dirty="0" smtClean="0"/>
              <a:t>物件。</a:t>
            </a:r>
            <a:endParaRPr lang="en-US" altLang="zh-TW" sz="2400" dirty="0" smtClean="0"/>
          </a:p>
          <a:p>
            <a:r>
              <a:rPr lang="zh-TW" altLang="en-US" sz="2800" dirty="0" smtClean="0"/>
              <a:t>工具操作：</a:t>
            </a:r>
            <a:endParaRPr lang="en-US" altLang="zh-TW" sz="2800" dirty="0" smtClean="0"/>
          </a:p>
          <a:p>
            <a:pPr lvl="1"/>
            <a:r>
              <a:rPr lang="zh-TW" altLang="en-US" sz="2300" dirty="0" smtClean="0"/>
              <a:t>１</a:t>
            </a:r>
            <a:r>
              <a:rPr lang="en-US" altLang="zh-TW" sz="2300" dirty="0" smtClean="0"/>
              <a:t>.</a:t>
            </a:r>
            <a:r>
              <a:rPr lang="zh-TW" altLang="en-US" sz="2300" dirty="0" smtClean="0"/>
              <a:t>在材料瀏覽器中使用下拉清單來選擇材料庫。</a:t>
            </a:r>
            <a:endParaRPr lang="en-US" altLang="zh-TW" sz="2300" dirty="0" smtClean="0"/>
          </a:p>
          <a:p>
            <a:pPr lvl="1"/>
            <a:r>
              <a:rPr lang="zh-TW" altLang="en-US" sz="2300" dirty="0" smtClean="0"/>
              <a:t>２</a:t>
            </a:r>
            <a:r>
              <a:rPr lang="en-US" altLang="zh-TW" sz="2300" dirty="0" smtClean="0"/>
              <a:t>.</a:t>
            </a:r>
            <a:r>
              <a:rPr lang="zh-TW" altLang="en-US" sz="2300" dirty="0" smtClean="0"/>
              <a:t>從材料庫中選擇材料。</a:t>
            </a:r>
            <a:endParaRPr lang="en-US" altLang="zh-TW" sz="2300" dirty="0" smtClean="0"/>
          </a:p>
          <a:p>
            <a:pPr lvl="1"/>
            <a:r>
              <a:rPr lang="zh-TW" altLang="en-US" sz="2300" dirty="0" smtClean="0"/>
              <a:t>３</a:t>
            </a:r>
            <a:r>
              <a:rPr lang="en-US" altLang="zh-TW" sz="2300" dirty="0" smtClean="0"/>
              <a:t>.</a:t>
            </a:r>
            <a:r>
              <a:rPr lang="zh-TW" altLang="en-US" sz="2300" dirty="0" smtClean="0"/>
              <a:t>在要繪製的平面上按一下滑鼠。</a:t>
            </a:r>
            <a:endParaRPr lang="en-US" altLang="zh-TW" sz="2300" dirty="0" smtClean="0"/>
          </a:p>
          <a:p>
            <a:r>
              <a:rPr lang="zh-TW" altLang="en-US" sz="2800" dirty="0" smtClean="0"/>
              <a:t>輔助鍵：</a:t>
            </a:r>
            <a:endParaRPr lang="en-US" altLang="zh-TW" sz="2800" dirty="0" smtClean="0"/>
          </a:p>
          <a:p>
            <a:pPr lvl="1"/>
            <a:r>
              <a:rPr lang="en-US" altLang="zh-TW" sz="2300" dirty="0" smtClean="0"/>
              <a:t>Shift = </a:t>
            </a:r>
            <a:r>
              <a:rPr lang="zh-TW" altLang="en-US" sz="2300" dirty="0" smtClean="0"/>
              <a:t>無論在哪個操作環境下，繪製與該平面連接的所有平面。</a:t>
            </a:r>
            <a:endParaRPr lang="en-US" altLang="zh-TW" sz="2300" dirty="0" smtClean="0"/>
          </a:p>
          <a:p>
            <a:pPr lvl="1"/>
            <a:r>
              <a:rPr lang="en-US" altLang="zh-TW" sz="2300" dirty="0" smtClean="0"/>
              <a:t>Ctrl = </a:t>
            </a:r>
            <a:r>
              <a:rPr lang="zh-TW" altLang="en-US" sz="2300" dirty="0" smtClean="0"/>
              <a:t>在目前的操作環境下，繪製所有與您所點選的平面連接的全部平面。</a:t>
            </a:r>
            <a:endParaRPr lang="en-US" altLang="zh-TW" sz="2300" dirty="0" smtClean="0"/>
          </a:p>
          <a:p>
            <a:pPr lvl="1"/>
            <a:r>
              <a:rPr lang="en-US" altLang="zh-TW" sz="2300" dirty="0" smtClean="0"/>
              <a:t>Shift +Ctrl  = </a:t>
            </a:r>
            <a:r>
              <a:rPr lang="zh-TW" altLang="en-US" sz="2300" dirty="0" smtClean="0"/>
              <a:t>相鄰替換。</a:t>
            </a:r>
            <a:endParaRPr lang="en-US" altLang="zh-TW" sz="2300" dirty="0" smtClean="0"/>
          </a:p>
          <a:p>
            <a:pPr lvl="1"/>
            <a:r>
              <a:rPr lang="en-US" altLang="zh-TW" sz="2300" dirty="0" smtClean="0"/>
              <a:t>Alt = </a:t>
            </a:r>
            <a:r>
              <a:rPr lang="zh-TW" altLang="en-US" sz="2300" dirty="0" smtClean="0"/>
              <a:t>採樣繪圖材料。</a:t>
            </a:r>
            <a:endParaRPr lang="en-US" altLang="zh-TW" sz="2300" dirty="0" smtClean="0"/>
          </a:p>
          <a:p>
            <a:pPr lvl="0"/>
            <a:endParaRPr lang="en-US" altLang="zh-TW" sz="2400" dirty="0" smtClean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628800"/>
            <a:ext cx="313184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-</a:t>
            </a:r>
            <a:r>
              <a:rPr lang="zh-TW" altLang="en-US" dirty="0" smtClean="0"/>
              <a:t>１</a:t>
            </a:r>
            <a:r>
              <a:rPr lang="en-US" altLang="zh-TW" dirty="0" smtClean="0"/>
              <a:t> 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DS MAX</a:t>
            </a:r>
            <a:r>
              <a:rPr lang="zh-TW" altLang="en-US" dirty="0" smtClean="0"/>
              <a:t>下載與安裝（</a:t>
            </a:r>
            <a:r>
              <a:rPr lang="en-US" altLang="zh-TW" dirty="0" smtClean="0"/>
              <a:t>2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16552" y="1527048"/>
            <a:ext cx="8503920" cy="2622032"/>
          </a:xfrm>
        </p:spPr>
        <p:txBody>
          <a:bodyPr>
            <a:normAutofit fontScale="92500" lnSpcReduction="10000"/>
          </a:bodyPr>
          <a:lstStyle/>
          <a:p>
            <a:r>
              <a:rPr lang="zh-TW" altLang="zh-TW" dirty="0" smtClean="0"/>
              <a:t>填寫完資料之後，會有兩種方式可供下載，選擇適當的方式進行下載。</a:t>
            </a:r>
          </a:p>
          <a:p>
            <a:r>
              <a:rPr lang="en-US" altLang="zh-TW" dirty="0" smtClean="0"/>
              <a:t> Use the Download Manager </a:t>
            </a:r>
            <a:endParaRPr lang="zh-TW" altLang="zh-TW" dirty="0" smtClean="0"/>
          </a:p>
          <a:p>
            <a:pPr lvl="1"/>
            <a:r>
              <a:rPr lang="zh-TW" altLang="zh-TW" dirty="0" smtClean="0"/>
              <a:t>使用下載管理器進行下載，下載途中中斷下載，可由中斷點恢復下載。</a:t>
            </a:r>
          </a:p>
          <a:p>
            <a:r>
              <a:rPr lang="en-US" altLang="zh-TW" dirty="0" smtClean="0"/>
              <a:t> Download Directly to your Compute </a:t>
            </a:r>
            <a:endParaRPr lang="zh-TW" altLang="zh-TW" dirty="0" smtClean="0"/>
          </a:p>
          <a:p>
            <a:pPr lvl="1"/>
            <a:r>
              <a:rPr lang="zh-TW" altLang="zh-TW" dirty="0" smtClean="0"/>
              <a:t>直接下載到到電腦，下載途中中斷下載，檔案會遺失，不可重中斷點恢復下載。</a:t>
            </a:r>
          </a:p>
          <a:p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933056"/>
            <a:ext cx="5297958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SketchUp</a:t>
            </a:r>
            <a:r>
              <a:rPr lang="zh-TW" altLang="en-US" dirty="0" smtClean="0"/>
              <a:t>基本的操作認識（１１）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70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638400" cy="4572000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sz="2800" dirty="0" smtClean="0"/>
              <a:t>１０</a:t>
            </a:r>
            <a:r>
              <a:rPr lang="zh-TW" altLang="zh-TW" sz="2800" dirty="0" smtClean="0"/>
              <a:t>推</a:t>
            </a:r>
            <a:r>
              <a:rPr lang="en-US" altLang="zh-TW" sz="2800" dirty="0" smtClean="0"/>
              <a:t>/</a:t>
            </a:r>
            <a:r>
              <a:rPr lang="zh-TW" altLang="zh-TW" sz="2800" dirty="0" smtClean="0"/>
              <a:t>拉</a:t>
            </a:r>
            <a:r>
              <a:rPr lang="zh-TW" altLang="en-US" sz="2800" dirty="0" smtClean="0"/>
              <a:t>工具：</a:t>
            </a:r>
            <a:r>
              <a:rPr lang="zh-TW" altLang="zh-TW" sz="2800" dirty="0" smtClean="0"/>
              <a:t>推拉表面</a:t>
            </a:r>
            <a:r>
              <a:rPr lang="zh-TW" altLang="en-US" sz="2800" dirty="0" smtClean="0"/>
              <a:t>物件</a:t>
            </a:r>
            <a:r>
              <a:rPr lang="zh-TW" altLang="zh-TW" sz="2800" dirty="0" smtClean="0"/>
              <a:t>以塑造</a:t>
            </a:r>
            <a:r>
              <a:rPr lang="zh-TW" altLang="en-US" sz="2800" dirty="0" smtClean="0"/>
              <a:t>３</a:t>
            </a:r>
            <a:r>
              <a:rPr lang="en-US" altLang="zh-TW" sz="2800" dirty="0" smtClean="0"/>
              <a:t>D</a:t>
            </a:r>
            <a:r>
              <a:rPr lang="zh-TW" altLang="zh-TW" sz="2800" dirty="0" smtClean="0"/>
              <a:t>模型</a:t>
            </a:r>
            <a:r>
              <a:rPr lang="zh-TW" altLang="en-US" sz="2800" dirty="0" smtClean="0"/>
              <a:t>。</a:t>
            </a:r>
            <a:endParaRPr lang="zh-TW" altLang="zh-TW" sz="2800" dirty="0" smtClean="0"/>
          </a:p>
          <a:p>
            <a:r>
              <a:rPr lang="zh-TW" altLang="en-US" sz="2800" dirty="0" smtClean="0"/>
              <a:t>工具操作：</a:t>
            </a:r>
            <a:endParaRPr lang="en-US" altLang="zh-TW" sz="2800" dirty="0" smtClean="0"/>
          </a:p>
          <a:p>
            <a:pPr lvl="1"/>
            <a:r>
              <a:rPr lang="zh-TW" altLang="en-US" sz="2300" dirty="0" smtClean="0"/>
              <a:t>１</a:t>
            </a:r>
            <a:r>
              <a:rPr lang="en-US" altLang="zh-TW" sz="2300" dirty="0" smtClean="0"/>
              <a:t>.</a:t>
            </a:r>
            <a:r>
              <a:rPr lang="zh-TW" altLang="en-US" sz="2300" dirty="0" smtClean="0"/>
              <a:t>暫停游標以選取表面。</a:t>
            </a:r>
            <a:endParaRPr lang="en-US" altLang="zh-TW" sz="2300" dirty="0" smtClean="0"/>
          </a:p>
          <a:p>
            <a:pPr lvl="1"/>
            <a:r>
              <a:rPr lang="zh-TW" altLang="en-US" sz="2300" dirty="0" smtClean="0"/>
              <a:t>２</a:t>
            </a:r>
            <a:r>
              <a:rPr lang="en-US" altLang="zh-TW" sz="2300" dirty="0" smtClean="0"/>
              <a:t>.</a:t>
            </a:r>
            <a:r>
              <a:rPr lang="zh-TW" altLang="en-US" sz="2300" dirty="0" smtClean="0"/>
              <a:t>移動游標以將表面推拉為</a:t>
            </a:r>
            <a:r>
              <a:rPr lang="zh-TW" altLang="en-US" sz="2400" dirty="0" smtClean="0"/>
              <a:t>３</a:t>
            </a:r>
            <a:r>
              <a:rPr lang="en-US" altLang="zh-TW" sz="2400" dirty="0" smtClean="0"/>
              <a:t>D</a:t>
            </a:r>
            <a:r>
              <a:rPr lang="zh-TW" altLang="en-US" sz="2300" dirty="0" smtClean="0"/>
              <a:t>形狀。</a:t>
            </a:r>
            <a:endParaRPr lang="en-US" altLang="zh-TW" sz="2300" dirty="0" smtClean="0"/>
          </a:p>
          <a:p>
            <a:pPr lvl="1"/>
            <a:r>
              <a:rPr lang="zh-TW" altLang="en-US" sz="2300" dirty="0" smtClean="0"/>
              <a:t>３</a:t>
            </a:r>
            <a:r>
              <a:rPr lang="en-US" altLang="zh-TW" sz="2300" dirty="0" smtClean="0"/>
              <a:t>.</a:t>
            </a:r>
            <a:r>
              <a:rPr lang="zh-TW" altLang="en-US" sz="2300" dirty="0" smtClean="0"/>
              <a:t>按一下以完成推</a:t>
            </a:r>
            <a:r>
              <a:rPr lang="en-US" altLang="zh-TW" sz="2300" dirty="0" smtClean="0"/>
              <a:t>/</a:t>
            </a:r>
            <a:r>
              <a:rPr lang="zh-TW" altLang="en-US" sz="2300" dirty="0" smtClean="0"/>
              <a:t>拉操作。</a:t>
            </a:r>
            <a:endParaRPr lang="en-US" altLang="zh-TW" sz="2300" dirty="0" smtClean="0"/>
          </a:p>
          <a:p>
            <a:pPr lvl="1"/>
            <a:r>
              <a:rPr lang="zh-TW" altLang="en-US" sz="2300" dirty="0" smtClean="0"/>
              <a:t>４</a:t>
            </a:r>
            <a:r>
              <a:rPr lang="en-US" altLang="zh-TW" sz="2300" dirty="0" smtClean="0"/>
              <a:t>.  Esc = </a:t>
            </a:r>
            <a:r>
              <a:rPr lang="zh-TW" altLang="en-US" sz="2300" dirty="0" smtClean="0"/>
              <a:t>取消操作。</a:t>
            </a:r>
            <a:endParaRPr lang="en-US" altLang="zh-TW" sz="2300" dirty="0" smtClean="0"/>
          </a:p>
          <a:p>
            <a:r>
              <a:rPr lang="zh-TW" altLang="en-US" sz="2800" dirty="0" smtClean="0"/>
              <a:t>預先選取工具操作：</a:t>
            </a:r>
            <a:endParaRPr lang="en-US" altLang="zh-TW" sz="2800" dirty="0" smtClean="0"/>
          </a:p>
          <a:p>
            <a:pPr lvl="1"/>
            <a:r>
              <a:rPr lang="zh-TW" altLang="en-US" sz="2300" dirty="0" smtClean="0"/>
              <a:t>１</a:t>
            </a:r>
            <a:r>
              <a:rPr lang="en-US" altLang="zh-TW" sz="2300" dirty="0" smtClean="0"/>
              <a:t>.</a:t>
            </a:r>
            <a:r>
              <a:rPr lang="zh-TW" altLang="en-US" sz="2300" dirty="0" smtClean="0"/>
              <a:t>使用選取工具來選取表面。</a:t>
            </a:r>
            <a:endParaRPr lang="en-US" altLang="zh-TW" sz="2300" dirty="0" smtClean="0"/>
          </a:p>
          <a:p>
            <a:pPr lvl="1"/>
            <a:r>
              <a:rPr lang="zh-TW" altLang="en-US" sz="2300" dirty="0" smtClean="0"/>
              <a:t>２</a:t>
            </a:r>
            <a:r>
              <a:rPr lang="en-US" altLang="zh-TW" sz="2300" dirty="0" smtClean="0"/>
              <a:t>.</a:t>
            </a:r>
            <a:r>
              <a:rPr lang="zh-TW" altLang="en-US" sz="2300" dirty="0" smtClean="0"/>
              <a:t>啟動推</a:t>
            </a:r>
            <a:r>
              <a:rPr lang="en-US" altLang="zh-TW" sz="2300" dirty="0" smtClean="0"/>
              <a:t>/</a:t>
            </a:r>
            <a:r>
              <a:rPr lang="zh-TW" altLang="en-US" sz="2300" dirty="0" smtClean="0"/>
              <a:t>拉工具。</a:t>
            </a:r>
            <a:endParaRPr lang="en-US" altLang="zh-TW" sz="2300" dirty="0" smtClean="0"/>
          </a:p>
          <a:p>
            <a:pPr lvl="1"/>
            <a:r>
              <a:rPr lang="zh-TW" altLang="en-US" sz="2300" dirty="0" smtClean="0"/>
              <a:t>３</a:t>
            </a:r>
            <a:r>
              <a:rPr lang="en-US" altLang="zh-TW" sz="2300" dirty="0" smtClean="0"/>
              <a:t>.</a:t>
            </a:r>
            <a:r>
              <a:rPr lang="zh-TW" altLang="en-US" sz="2300" dirty="0" smtClean="0"/>
              <a:t>按一下以設定推</a:t>
            </a:r>
            <a:r>
              <a:rPr lang="en-US" altLang="zh-TW" sz="2300" dirty="0" smtClean="0"/>
              <a:t>/</a:t>
            </a:r>
            <a:r>
              <a:rPr lang="zh-TW" altLang="en-US" sz="2300" dirty="0" smtClean="0"/>
              <a:t>拉的起點。</a:t>
            </a:r>
            <a:endParaRPr lang="en-US" altLang="zh-TW" sz="2300" dirty="0" smtClean="0"/>
          </a:p>
          <a:p>
            <a:pPr lvl="1"/>
            <a:r>
              <a:rPr lang="zh-TW" altLang="en-US" sz="2300" dirty="0" smtClean="0"/>
              <a:t>４</a:t>
            </a:r>
            <a:r>
              <a:rPr lang="en-US" altLang="zh-TW" sz="2300" dirty="0" smtClean="0"/>
              <a:t>.</a:t>
            </a:r>
            <a:r>
              <a:rPr lang="zh-TW" altLang="en-US" sz="2300" dirty="0" smtClean="0"/>
              <a:t>按一下以完成推</a:t>
            </a:r>
            <a:r>
              <a:rPr lang="en-US" altLang="zh-TW" sz="2300" dirty="0" smtClean="0"/>
              <a:t>/</a:t>
            </a:r>
            <a:r>
              <a:rPr lang="zh-TW" altLang="en-US" sz="2300" dirty="0" smtClean="0"/>
              <a:t>拉。</a:t>
            </a:r>
            <a:endParaRPr lang="en-US" altLang="zh-TW" sz="2300" dirty="0" smtClean="0"/>
          </a:p>
          <a:p>
            <a:pPr lvl="1"/>
            <a:r>
              <a:rPr lang="zh-TW" altLang="en-US" sz="2300" dirty="0" smtClean="0"/>
              <a:t>５</a:t>
            </a:r>
            <a:r>
              <a:rPr lang="en-US" altLang="zh-TW" sz="2300" dirty="0" smtClean="0"/>
              <a:t>. Esc = </a:t>
            </a:r>
            <a:r>
              <a:rPr lang="zh-TW" altLang="en-US" sz="2300" dirty="0" smtClean="0"/>
              <a:t>取消操作並清除選取。</a:t>
            </a:r>
            <a:endParaRPr lang="en-US" altLang="zh-TW" sz="2300" dirty="0" smtClean="0"/>
          </a:p>
          <a:p>
            <a:r>
              <a:rPr lang="zh-TW" altLang="en-US" sz="2800" dirty="0" smtClean="0"/>
              <a:t>輔助鍵：</a:t>
            </a:r>
            <a:endParaRPr lang="en-US" altLang="zh-TW" sz="2800" dirty="0" smtClean="0"/>
          </a:p>
          <a:p>
            <a:pPr lvl="1"/>
            <a:r>
              <a:rPr lang="en-US" altLang="zh-TW" sz="2300" dirty="0" smtClean="0"/>
              <a:t>Shift = </a:t>
            </a:r>
            <a:r>
              <a:rPr lang="zh-TW" altLang="en-US" sz="2300" dirty="0" smtClean="0"/>
              <a:t>切換建立新的起始表面。</a:t>
            </a:r>
            <a:endParaRPr lang="en-US" altLang="zh-TW" sz="2300" dirty="0" smtClean="0"/>
          </a:p>
          <a:p>
            <a:pPr lvl="1"/>
            <a:r>
              <a:rPr lang="en-US" altLang="zh-TW" sz="2300" dirty="0" smtClean="0"/>
              <a:t>Alt = </a:t>
            </a:r>
            <a:r>
              <a:rPr lang="zh-TW" altLang="en-US" sz="2300" dirty="0" smtClean="0"/>
              <a:t>拉伸廷伸的表面時進行推</a:t>
            </a:r>
            <a:r>
              <a:rPr lang="en-US" altLang="zh-TW" sz="2300" dirty="0" smtClean="0"/>
              <a:t>/</a:t>
            </a:r>
            <a:r>
              <a:rPr lang="zh-TW" altLang="en-US" sz="2300" dirty="0" smtClean="0"/>
              <a:t>拉。</a:t>
            </a:r>
            <a:endParaRPr lang="en-US" altLang="zh-TW" sz="2300" dirty="0" smtClean="0"/>
          </a:p>
          <a:p>
            <a:pPr lvl="0"/>
            <a:endParaRPr lang="zh-TW" altLang="zh-TW" sz="2800" dirty="0" smtClean="0"/>
          </a:p>
          <a:p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6380" y="1162050"/>
            <a:ext cx="30861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SketchUp</a:t>
            </a:r>
            <a:r>
              <a:rPr lang="zh-TW" altLang="en-US" dirty="0" smtClean="0"/>
              <a:t>基本的操作認識（１２）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71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214464" cy="457200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2400" dirty="0" smtClean="0"/>
              <a:t>１１移動工具：</a:t>
            </a:r>
            <a:r>
              <a:rPr lang="en-US" altLang="zh-TW" sz="2400" dirty="0" smtClean="0"/>
              <a:t> </a:t>
            </a:r>
            <a:r>
              <a:rPr lang="zh-TW" altLang="en-US" sz="2400" dirty="0" smtClean="0"/>
              <a:t>移動、拉伸、複製和排列選取的物件。</a:t>
            </a:r>
            <a:endParaRPr lang="en-US" altLang="zh-TW" sz="2400" dirty="0" smtClean="0"/>
          </a:p>
          <a:p>
            <a:r>
              <a:rPr lang="zh-TW" altLang="en-US" sz="2800" dirty="0" smtClean="0"/>
              <a:t>工具操作：</a:t>
            </a:r>
            <a:endParaRPr lang="en-US" altLang="zh-TW" sz="2800" dirty="0" smtClean="0"/>
          </a:p>
          <a:p>
            <a:pPr lvl="1"/>
            <a:r>
              <a:rPr lang="zh-TW" altLang="en-US" sz="2300" dirty="0" smtClean="0"/>
              <a:t>１</a:t>
            </a:r>
            <a:r>
              <a:rPr lang="en-US" altLang="zh-TW" sz="2300" dirty="0" smtClean="0"/>
              <a:t>.</a:t>
            </a:r>
            <a:r>
              <a:rPr lang="zh-TW" altLang="en-US" sz="2300" dirty="0" smtClean="0"/>
              <a:t>在物件上按一下滑鼠。或者</a:t>
            </a:r>
            <a:r>
              <a:rPr lang="zh-TW" altLang="zh-TW" sz="2400" dirty="0" smtClean="0"/>
              <a:t>「</a:t>
            </a:r>
            <a:r>
              <a:rPr lang="zh-TW" altLang="en-US" sz="2400" dirty="0" smtClean="0"/>
              <a:t>選取工具</a:t>
            </a:r>
            <a:r>
              <a:rPr lang="zh-TW" altLang="zh-TW" sz="2400" dirty="0" smtClean="0"/>
              <a:t>」</a:t>
            </a:r>
            <a:r>
              <a:rPr lang="zh-TW" altLang="en-US" sz="2400" dirty="0" smtClean="0"/>
              <a:t>預先選取多個物件</a:t>
            </a:r>
            <a:r>
              <a:rPr lang="zh-TW" altLang="en-US" sz="2300" dirty="0" smtClean="0"/>
              <a:t>。</a:t>
            </a:r>
            <a:endParaRPr lang="en-US" altLang="zh-TW" sz="2300" dirty="0" smtClean="0"/>
          </a:p>
          <a:p>
            <a:pPr lvl="1"/>
            <a:r>
              <a:rPr lang="zh-TW" altLang="en-US" sz="2300" dirty="0" smtClean="0"/>
              <a:t>２</a:t>
            </a:r>
            <a:r>
              <a:rPr lang="en-US" altLang="zh-TW" sz="2300" dirty="0" smtClean="0"/>
              <a:t>.</a:t>
            </a:r>
            <a:r>
              <a:rPr lang="zh-TW" altLang="en-US" sz="2300" dirty="0" smtClean="0"/>
              <a:t>將游標移到新的位置。</a:t>
            </a:r>
            <a:endParaRPr lang="en-US" altLang="zh-TW" sz="2300" dirty="0" smtClean="0"/>
          </a:p>
          <a:p>
            <a:pPr lvl="1"/>
            <a:r>
              <a:rPr lang="zh-TW" altLang="en-US" sz="2300" dirty="0" smtClean="0"/>
              <a:t>３</a:t>
            </a:r>
            <a:r>
              <a:rPr lang="en-US" altLang="zh-TW" sz="2300" dirty="0" smtClean="0"/>
              <a:t>.</a:t>
            </a:r>
            <a:r>
              <a:rPr lang="zh-TW" altLang="en-US" sz="2300" dirty="0" smtClean="0"/>
              <a:t>再按一下滑鼠以完成移動操作。</a:t>
            </a:r>
            <a:endParaRPr lang="en-US" altLang="zh-TW" sz="2300" dirty="0" smtClean="0"/>
          </a:p>
          <a:p>
            <a:r>
              <a:rPr lang="zh-TW" altLang="en-US" sz="2800" dirty="0" smtClean="0"/>
              <a:t>輔助鍵：</a:t>
            </a:r>
            <a:endParaRPr lang="en-US" altLang="zh-TW" sz="2800" dirty="0" smtClean="0"/>
          </a:p>
          <a:p>
            <a:pPr lvl="1"/>
            <a:r>
              <a:rPr lang="en-US" altLang="zh-TW" sz="2300" dirty="0" smtClean="0"/>
              <a:t>Shift = </a:t>
            </a:r>
            <a:r>
              <a:rPr lang="zh-TW" altLang="en-US" sz="2300" dirty="0" smtClean="0"/>
              <a:t>鎖定到目前的推論方向以進行移動。</a:t>
            </a:r>
            <a:endParaRPr lang="en-US" altLang="zh-TW" sz="2300" dirty="0" smtClean="0"/>
          </a:p>
          <a:p>
            <a:pPr lvl="1"/>
            <a:r>
              <a:rPr lang="en-US" altLang="zh-TW" sz="2300" dirty="0" smtClean="0"/>
              <a:t>Ctrl = </a:t>
            </a:r>
            <a:r>
              <a:rPr lang="zh-TW" altLang="en-US" sz="2300" dirty="0" smtClean="0"/>
              <a:t>切換到選取項目的複製操作。</a:t>
            </a:r>
            <a:endParaRPr lang="en-US" altLang="zh-TW" sz="2300" dirty="0" smtClean="0"/>
          </a:p>
          <a:p>
            <a:pPr lvl="1"/>
            <a:r>
              <a:rPr lang="en-US" altLang="zh-TW" sz="2300" dirty="0" smtClean="0"/>
              <a:t>Alt = </a:t>
            </a:r>
            <a:r>
              <a:rPr lang="zh-TW" altLang="en-US" sz="2300" dirty="0" smtClean="0"/>
              <a:t>切換到選取項目的自動折疊操作。</a:t>
            </a:r>
            <a:endParaRPr lang="en-US" altLang="zh-TW" sz="2300" dirty="0" smtClean="0"/>
          </a:p>
          <a:p>
            <a:pPr lvl="1"/>
            <a:r>
              <a:rPr lang="zh-TW" altLang="en-US" sz="2300" dirty="0" smtClean="0"/>
              <a:t>向上箭頭、向左箭頭、 向右箭頭 </a:t>
            </a:r>
            <a:r>
              <a:rPr lang="en-US" altLang="zh-TW" sz="2300" dirty="0" smtClean="0"/>
              <a:t>= </a:t>
            </a:r>
            <a:r>
              <a:rPr lang="zh-TW" altLang="en-US" sz="2300" dirty="0" smtClean="0"/>
              <a:t>將直線鎖定到特定的推論方向（向上</a:t>
            </a:r>
            <a:r>
              <a:rPr lang="en-US" altLang="zh-TW" sz="2300" dirty="0" smtClean="0"/>
              <a:t>=</a:t>
            </a:r>
            <a:r>
              <a:rPr lang="zh-TW" altLang="en-US" sz="2300" dirty="0" smtClean="0"/>
              <a:t>藍色、向左</a:t>
            </a:r>
            <a:r>
              <a:rPr lang="en-US" altLang="zh-TW" sz="2300" dirty="0" smtClean="0"/>
              <a:t>=</a:t>
            </a:r>
            <a:r>
              <a:rPr lang="zh-TW" altLang="en-US" sz="2300" dirty="0" smtClean="0"/>
              <a:t>綠色、向右</a:t>
            </a:r>
            <a:r>
              <a:rPr lang="en-US" altLang="zh-TW" sz="2300" dirty="0" smtClean="0"/>
              <a:t>=</a:t>
            </a:r>
            <a:r>
              <a:rPr lang="zh-TW" altLang="en-US" sz="2300" dirty="0" smtClean="0"/>
              <a:t>紅色） 。</a:t>
            </a:r>
            <a:endParaRPr lang="en-US" altLang="zh-TW" sz="2300" dirty="0" smtClean="0"/>
          </a:p>
          <a:p>
            <a:endParaRPr lang="zh-TW" altLang="en-US" sz="2400" dirty="0" smtClean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916832"/>
            <a:ext cx="2520280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SketchUp</a:t>
            </a:r>
            <a:r>
              <a:rPr lang="zh-TW" altLang="en-US" dirty="0" smtClean="0"/>
              <a:t>基本的操作認識（１３）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72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926432" cy="4572000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2800" dirty="0" smtClean="0"/>
              <a:t>１２旋轉工具：沿著軸旋轉、拉伸、複製和排列選取的物件。</a:t>
            </a:r>
            <a:endParaRPr lang="en-US" altLang="zh-TW" sz="2800" dirty="0" smtClean="0"/>
          </a:p>
          <a:p>
            <a:r>
              <a:rPr lang="zh-TW" altLang="en-US" sz="2800" dirty="0" smtClean="0"/>
              <a:t>工具操作：</a:t>
            </a:r>
            <a:endParaRPr lang="en-US" altLang="zh-TW" sz="2800" dirty="0" smtClean="0"/>
          </a:p>
          <a:p>
            <a:pPr lvl="1"/>
            <a:r>
              <a:rPr lang="zh-TW" altLang="en-US" sz="2300" dirty="0" smtClean="0"/>
              <a:t>１</a:t>
            </a:r>
            <a:r>
              <a:rPr lang="en-US" altLang="zh-TW" sz="2300" dirty="0" smtClean="0"/>
              <a:t>.</a:t>
            </a:r>
            <a:r>
              <a:rPr lang="zh-TW" altLang="en-US" sz="2300" dirty="0" smtClean="0"/>
              <a:t>在物件上按一下滑鼠。</a:t>
            </a:r>
            <a:endParaRPr lang="en-US" altLang="zh-TW" sz="2300" dirty="0" smtClean="0"/>
          </a:p>
          <a:p>
            <a:pPr lvl="1"/>
            <a:r>
              <a:rPr lang="zh-TW" altLang="en-US" sz="2300" dirty="0" smtClean="0"/>
              <a:t>２</a:t>
            </a:r>
            <a:r>
              <a:rPr lang="en-US" altLang="zh-TW" sz="2300" dirty="0" smtClean="0"/>
              <a:t>.</a:t>
            </a:r>
            <a:r>
              <a:rPr lang="zh-TW" altLang="en-US" sz="2300" dirty="0" smtClean="0"/>
              <a:t>以圓形方式移動游標，直到游標落在旋轉的起點位置上為止。</a:t>
            </a:r>
            <a:endParaRPr lang="en-US" altLang="zh-TW" sz="2300" dirty="0" smtClean="0"/>
          </a:p>
          <a:p>
            <a:pPr lvl="1"/>
            <a:r>
              <a:rPr lang="zh-TW" altLang="en-US" sz="2300" dirty="0" smtClean="0"/>
              <a:t>３</a:t>
            </a:r>
            <a:r>
              <a:rPr lang="en-US" altLang="zh-TW" sz="2300" dirty="0" smtClean="0"/>
              <a:t>.</a:t>
            </a:r>
            <a:r>
              <a:rPr lang="zh-TW" altLang="en-US" sz="2300" dirty="0" smtClean="0"/>
              <a:t>按一下滑鼠以設定滑鼠的起點。</a:t>
            </a:r>
            <a:endParaRPr lang="en-US" altLang="zh-TW" sz="2300" dirty="0" smtClean="0"/>
          </a:p>
          <a:p>
            <a:pPr lvl="1"/>
            <a:r>
              <a:rPr lang="zh-TW" altLang="en-US" sz="2300" dirty="0" smtClean="0"/>
              <a:t>４</a:t>
            </a:r>
            <a:r>
              <a:rPr lang="en-US" altLang="zh-TW" sz="2300" dirty="0" smtClean="0"/>
              <a:t>.</a:t>
            </a:r>
            <a:r>
              <a:rPr lang="zh-TW" altLang="en-US" sz="2300" dirty="0" smtClean="0"/>
              <a:t>以圓形方式移動游標，直到游標落在旋轉的終點位置上為止。</a:t>
            </a:r>
            <a:endParaRPr lang="en-US" altLang="zh-TW" sz="2300" dirty="0" smtClean="0"/>
          </a:p>
          <a:p>
            <a:pPr lvl="1"/>
            <a:r>
              <a:rPr lang="zh-TW" altLang="en-US" sz="2300" dirty="0" smtClean="0"/>
              <a:t>５</a:t>
            </a:r>
            <a:r>
              <a:rPr lang="en-US" altLang="zh-TW" sz="2300" dirty="0" smtClean="0"/>
              <a:t>.</a:t>
            </a:r>
            <a:r>
              <a:rPr lang="zh-TW" altLang="en-US" sz="2300" dirty="0" smtClean="0"/>
              <a:t>按一下滑鼠以完成旋轉操作。</a:t>
            </a:r>
            <a:endParaRPr lang="en-US" altLang="zh-TW" sz="2300" dirty="0" smtClean="0"/>
          </a:p>
          <a:p>
            <a:r>
              <a:rPr lang="zh-TW" altLang="en-US" sz="2800" dirty="0" smtClean="0"/>
              <a:t>輔助鍵：</a:t>
            </a:r>
            <a:endParaRPr lang="en-US" altLang="zh-TW" sz="2800" dirty="0" smtClean="0"/>
          </a:p>
          <a:p>
            <a:pPr lvl="1"/>
            <a:r>
              <a:rPr lang="en-US" altLang="zh-TW" sz="2300" dirty="0" smtClean="0"/>
              <a:t>Shift = </a:t>
            </a:r>
            <a:r>
              <a:rPr lang="zh-TW" altLang="en-US" sz="2300" dirty="0" smtClean="0"/>
              <a:t>（在第一次點按滑鼠前按住此鍵）。將工具鎖定到目前方向。</a:t>
            </a:r>
            <a:endParaRPr lang="en-US" altLang="zh-TW" sz="2300" dirty="0" smtClean="0"/>
          </a:p>
          <a:p>
            <a:pPr lvl="1"/>
            <a:r>
              <a:rPr lang="en-US" altLang="zh-TW" sz="2300" dirty="0" smtClean="0"/>
              <a:t>Ctrl = </a:t>
            </a:r>
            <a:r>
              <a:rPr lang="zh-TW" altLang="en-US" sz="2300" dirty="0" smtClean="0"/>
              <a:t>切換到建立選取項目旋轉後的副本。</a:t>
            </a:r>
            <a:endParaRPr lang="en-US" altLang="zh-TW" sz="2300" dirty="0" smtClean="0"/>
          </a:p>
          <a:p>
            <a:endParaRPr lang="zh-TW" altLang="en-US" sz="2800" dirty="0" smtClean="0"/>
          </a:p>
          <a:p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060848"/>
            <a:ext cx="2808312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SketchUp</a:t>
            </a:r>
            <a:r>
              <a:rPr lang="zh-TW" altLang="en-US" dirty="0" smtClean="0"/>
              <a:t>基本的操作認識（１４）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73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638400" cy="4572000"/>
          </a:xfrm>
        </p:spPr>
        <p:txBody>
          <a:bodyPr/>
          <a:lstStyle/>
          <a:p>
            <a:r>
              <a:rPr lang="zh-TW" altLang="en-US" dirty="0" smtClean="0"/>
              <a:t>１３偏移工具：偏移平面中選取的邊緣。</a:t>
            </a:r>
            <a:endParaRPr lang="en-US" altLang="zh-TW" dirty="0" smtClean="0"/>
          </a:p>
          <a:p>
            <a:r>
              <a:rPr lang="zh-TW" altLang="en-US" dirty="0" smtClean="0"/>
              <a:t>工具操作：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１</a:t>
            </a:r>
            <a:r>
              <a:rPr lang="en-US" altLang="zh-TW" dirty="0" smtClean="0"/>
              <a:t>.</a:t>
            </a:r>
            <a:r>
              <a:rPr lang="zh-TW" altLang="en-US" dirty="0" smtClean="0"/>
              <a:t>在平面上按一下滑鼠。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２</a:t>
            </a:r>
            <a:r>
              <a:rPr lang="en-US" altLang="zh-TW" dirty="0" smtClean="0"/>
              <a:t>.</a:t>
            </a:r>
            <a:r>
              <a:rPr lang="zh-TW" altLang="en-US" dirty="0" smtClean="0"/>
              <a:t>移動游標。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３</a:t>
            </a:r>
            <a:r>
              <a:rPr lang="en-US" altLang="zh-TW" dirty="0" smtClean="0"/>
              <a:t>.</a:t>
            </a:r>
            <a:r>
              <a:rPr lang="zh-TW" altLang="en-US" dirty="0" smtClean="0"/>
              <a:t>按一下以完成偏移操作。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４</a:t>
            </a:r>
            <a:r>
              <a:rPr lang="en-US" altLang="zh-TW" dirty="0" smtClean="0"/>
              <a:t>.</a:t>
            </a:r>
            <a:r>
              <a:rPr lang="zh-TW" altLang="en-US" dirty="0" smtClean="0"/>
              <a:t> </a:t>
            </a:r>
            <a:r>
              <a:rPr lang="en-US" altLang="zh-TW" dirty="0" smtClean="0"/>
              <a:t>Esc = </a:t>
            </a:r>
            <a:r>
              <a:rPr lang="zh-TW" altLang="en-US" dirty="0" smtClean="0"/>
              <a:t>取消操作。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 smtClean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276872"/>
            <a:ext cx="31146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SketchUp</a:t>
            </a:r>
            <a:r>
              <a:rPr lang="zh-TW" altLang="en-US" dirty="0" smtClean="0"/>
              <a:t>基本的操作認識（１５）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74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350368" cy="4572000"/>
          </a:xfrm>
        </p:spPr>
        <p:txBody>
          <a:bodyPr/>
          <a:lstStyle/>
          <a:p>
            <a:r>
              <a:rPr lang="zh-TW" altLang="en-US" dirty="0" smtClean="0"/>
              <a:t>１４環繞工具：使用環繞視角檢視模型。</a:t>
            </a:r>
            <a:endParaRPr lang="en-US" altLang="zh-TW" dirty="0" smtClean="0"/>
          </a:p>
          <a:p>
            <a:r>
              <a:rPr lang="zh-TW" altLang="en-US" dirty="0" smtClean="0"/>
              <a:t>工具操作：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１</a:t>
            </a:r>
            <a:r>
              <a:rPr lang="en-US" altLang="zh-TW" dirty="0" smtClean="0"/>
              <a:t>.</a:t>
            </a:r>
            <a:r>
              <a:rPr lang="zh-TW" altLang="en-US" dirty="0" smtClean="0"/>
              <a:t>在繪圖區中任何一處按按住滑鼠。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２</a:t>
            </a:r>
            <a:r>
              <a:rPr lang="en-US" altLang="zh-TW" dirty="0" smtClean="0"/>
              <a:t>.</a:t>
            </a:r>
            <a:r>
              <a:rPr lang="zh-TW" altLang="en-US" dirty="0" smtClean="0"/>
              <a:t>將游標往任何一個方向移動以環繞繪圖區中心點旋轉。</a:t>
            </a:r>
            <a:endParaRPr lang="en-US" altLang="zh-TW" dirty="0" smtClean="0"/>
          </a:p>
          <a:p>
            <a:r>
              <a:rPr lang="zh-TW" altLang="en-US" dirty="0" smtClean="0"/>
              <a:t>輔助鍵：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Shift = </a:t>
            </a:r>
            <a:r>
              <a:rPr lang="zh-TW" altLang="en-US" dirty="0" smtClean="0"/>
              <a:t>平移工具。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Ctrl = </a:t>
            </a:r>
            <a:r>
              <a:rPr lang="zh-TW" altLang="en-US" dirty="0" smtClean="0"/>
              <a:t>暫時停止（請勿試圖保持垂直邊緣的上下方向）。</a:t>
            </a:r>
          </a:p>
          <a:p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060848"/>
            <a:ext cx="31813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SketchUp</a:t>
            </a:r>
            <a:r>
              <a:rPr lang="zh-TW" altLang="en-US" dirty="0" smtClean="0"/>
              <a:t>基本的操作認識（１６）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75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469904"/>
          </a:xfrm>
        </p:spPr>
        <p:txBody>
          <a:bodyPr>
            <a:normAutofit fontScale="92500"/>
          </a:bodyPr>
          <a:lstStyle/>
          <a:p>
            <a:r>
              <a:rPr lang="zh-TW" altLang="en-US" dirty="0" smtClean="0"/>
              <a:t>１５平移工具：垂直或水平平移鏡頭。下面左方圖所示。</a:t>
            </a:r>
            <a:endParaRPr lang="en-US" altLang="zh-TW" dirty="0" smtClean="0"/>
          </a:p>
          <a:p>
            <a:r>
              <a:rPr lang="zh-TW" altLang="en-US" dirty="0" smtClean="0"/>
              <a:t>１６縮放工具：放大或縮小鏡頭顯示。下面右方圖所示。</a:t>
            </a:r>
          </a:p>
          <a:p>
            <a:endParaRPr lang="zh-TW" altLang="en-US" dirty="0" smtClean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80928"/>
            <a:ext cx="29051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564904"/>
            <a:ext cx="32004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SketchUp</a:t>
            </a:r>
            <a:r>
              <a:rPr lang="zh-TW" altLang="en-US" dirty="0" smtClean="0"/>
              <a:t>基本的操作認識（１７）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76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１７縮放範圍 ：放大或縮小鏡頭檢視，以顯示整個模型。</a:t>
            </a:r>
          </a:p>
          <a:p>
            <a:r>
              <a:rPr lang="zh-TW" altLang="en-US" dirty="0" smtClean="0"/>
              <a:t>１８新增位置：將地理位置新增到模型，並收集附近的地點資訊。</a:t>
            </a:r>
          </a:p>
          <a:p>
            <a:r>
              <a:rPr lang="zh-TW" altLang="en-US" dirty="0" smtClean="0"/>
              <a:t>１９切換地形：開啟和關閉地形。</a:t>
            </a:r>
          </a:p>
          <a:p>
            <a:r>
              <a:rPr lang="zh-TW" altLang="en-US" dirty="0" smtClean="0"/>
              <a:t>２０新增建築物：使用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建築模型製作工具新增建築物。</a:t>
            </a:r>
          </a:p>
          <a:p>
            <a:r>
              <a:rPr lang="zh-TW" altLang="en-US" dirty="0" smtClean="0"/>
              <a:t>２１照片紋理：將照片紋理新增至選取的東西。</a:t>
            </a:r>
          </a:p>
          <a:p>
            <a:r>
              <a:rPr lang="zh-TW" altLang="en-US" dirty="0" smtClean="0"/>
              <a:t>２２在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地球中預覽模型：在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地球中預覽此模型。</a:t>
            </a:r>
          </a:p>
          <a:p>
            <a:r>
              <a:rPr lang="zh-TW" altLang="en-US" dirty="0" smtClean="0"/>
              <a:t>２３取得模型：從</a:t>
            </a:r>
            <a:r>
              <a:rPr lang="en-US" altLang="zh-TW" dirty="0" smtClean="0"/>
              <a:t>Google 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模型庫中取得模型。</a:t>
            </a:r>
          </a:p>
          <a:p>
            <a:r>
              <a:rPr lang="zh-TW" altLang="en-US" dirty="0" smtClean="0"/>
              <a:t>２４分享模型：將此模型分享到</a:t>
            </a:r>
            <a:r>
              <a:rPr lang="en-US" altLang="zh-TW" dirty="0" smtClean="0"/>
              <a:t>Google 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模型庫。</a:t>
            </a:r>
          </a:p>
          <a:p>
            <a:r>
              <a:rPr lang="zh-TW" altLang="en-US" dirty="0" smtClean="0"/>
              <a:t>２５分享元件：將選取的原件分享到</a:t>
            </a:r>
            <a:r>
              <a:rPr lang="en-US" altLang="zh-TW" dirty="0" smtClean="0"/>
              <a:t>Google 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模型庫。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SketupUp</a:t>
            </a:r>
            <a:r>
              <a:rPr lang="en-US" altLang="zh-TW" dirty="0" smtClean="0"/>
              <a:t> 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建模（</a:t>
            </a:r>
            <a:r>
              <a:rPr lang="en-US" altLang="zh-TW" dirty="0" smtClean="0"/>
              <a:t>1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77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err="1" smtClean="0"/>
              <a:t>SketchUp</a:t>
            </a:r>
            <a:r>
              <a:rPr lang="zh-TW" altLang="en-US" dirty="0" smtClean="0"/>
              <a:t>的３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建模仍以</a:t>
            </a:r>
            <a:r>
              <a:rPr lang="zh-TW" altLang="zh-TW" dirty="0" smtClean="0"/>
              <a:t>大里杙石碑</a:t>
            </a:r>
            <a:r>
              <a:rPr lang="zh-TW" altLang="en-US" dirty="0" smtClean="0"/>
              <a:t>為主題</a:t>
            </a:r>
            <a:r>
              <a:rPr lang="zh-TW" altLang="zh-TW" dirty="0" smtClean="0"/>
              <a:t>。「慶源堂內繁華日，大里杙頭不見天，天地會中豪傑聚，福興廟慶慶豐年」，這是讚美大里杙老街昔日風華的一首詩</a:t>
            </a:r>
            <a:r>
              <a:rPr lang="zh-TW" altLang="en-US" dirty="0" smtClean="0"/>
              <a:t>。以下以</a:t>
            </a:r>
            <a:r>
              <a:rPr lang="en-US" altLang="zh-TW" dirty="0" smtClean="0"/>
              <a:t>Google </a:t>
            </a:r>
            <a:r>
              <a:rPr lang="en-US" altLang="zh-TW" dirty="0" err="1" smtClean="0"/>
              <a:t>SketchUp</a:t>
            </a:r>
            <a:r>
              <a:rPr lang="en-US" altLang="zh-TW" dirty="0" smtClean="0"/>
              <a:t> </a:t>
            </a:r>
            <a:r>
              <a:rPr lang="zh-TW" altLang="en-US" dirty="0" smtClean="0"/>
              <a:t>來製作３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石碑模組。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20869"/>
            <a:ext cx="3584352" cy="349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SketupUp</a:t>
            </a:r>
            <a:r>
              <a:rPr lang="en-US" altLang="zh-TW" dirty="0" smtClean="0"/>
              <a:t> 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建模（</a:t>
            </a:r>
            <a:r>
              <a:rPr lang="en-US" altLang="zh-TW" dirty="0" smtClean="0"/>
              <a:t>2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78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為使用</a:t>
            </a:r>
            <a:r>
              <a:rPr lang="en-US" altLang="zh-TW" dirty="0" smtClean="0"/>
              <a:t>Google </a:t>
            </a:r>
            <a:r>
              <a:rPr lang="en-US" altLang="zh-TW" dirty="0" err="1" smtClean="0"/>
              <a:t>SketupUp</a:t>
            </a:r>
            <a:r>
              <a:rPr lang="zh-TW" altLang="en-US" dirty="0" smtClean="0"/>
              <a:t>建置</a:t>
            </a:r>
            <a:r>
              <a:rPr lang="zh-TW" altLang="zh-TW" dirty="0" smtClean="0"/>
              <a:t>大里杙石碑</a:t>
            </a:r>
            <a:r>
              <a:rPr lang="zh-TW" altLang="en-US" dirty="0" smtClean="0"/>
              <a:t>的３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模組，需進行以下３個步驟。</a:t>
            </a:r>
            <a:endParaRPr lang="en-US" altLang="zh-TW" dirty="0" smtClean="0"/>
          </a:p>
          <a:p>
            <a:pPr lvl="1"/>
            <a:r>
              <a:rPr lang="zh-TW" altLang="en-US" sz="2300" dirty="0" smtClean="0"/>
              <a:t>１</a:t>
            </a:r>
            <a:r>
              <a:rPr lang="en-US" altLang="zh-TW" sz="2300" dirty="0" smtClean="0"/>
              <a:t>.</a:t>
            </a:r>
            <a:r>
              <a:rPr lang="zh-TW" altLang="zh-TW" sz="2300" dirty="0" smtClean="0"/>
              <a:t>畫出石碑的長方體</a:t>
            </a:r>
            <a:r>
              <a:rPr lang="zh-TW" altLang="en-US" sz="2300" dirty="0" smtClean="0"/>
              <a:t>。</a:t>
            </a:r>
          </a:p>
          <a:p>
            <a:pPr lvl="1"/>
            <a:r>
              <a:rPr lang="zh-TW" altLang="en-US" sz="2300" dirty="0" smtClean="0"/>
              <a:t>２</a:t>
            </a:r>
            <a:r>
              <a:rPr lang="en-US" altLang="zh-TW" sz="2300" dirty="0" smtClean="0"/>
              <a:t>.</a:t>
            </a:r>
            <a:r>
              <a:rPr lang="zh-TW" altLang="en-US" sz="2300" dirty="0" smtClean="0"/>
              <a:t>建立貼圖素材。</a:t>
            </a:r>
          </a:p>
          <a:p>
            <a:pPr lvl="1"/>
            <a:r>
              <a:rPr lang="zh-TW" altLang="en-US" sz="2300" dirty="0" smtClean="0"/>
              <a:t>３</a:t>
            </a:r>
            <a:r>
              <a:rPr lang="en-US" altLang="zh-TW" sz="2300" dirty="0" smtClean="0"/>
              <a:t>.</a:t>
            </a:r>
            <a:r>
              <a:rPr lang="zh-TW" altLang="en-US" sz="2300" dirty="0" smtClean="0"/>
              <a:t>各面貼圖及調整。</a:t>
            </a:r>
          </a:p>
          <a:p>
            <a:r>
              <a:rPr lang="zh-TW" altLang="en-US" dirty="0" smtClean="0"/>
              <a:t>流程圖如下：</a:t>
            </a:r>
          </a:p>
          <a:p>
            <a:endParaRPr lang="en-US" altLang="zh-TW" sz="2800" dirty="0" smtClean="0"/>
          </a:p>
        </p:txBody>
      </p:sp>
      <p:grpSp>
        <p:nvGrpSpPr>
          <p:cNvPr id="5" name="群組 4"/>
          <p:cNvGrpSpPr/>
          <p:nvPr/>
        </p:nvGrpSpPr>
        <p:grpSpPr>
          <a:xfrm>
            <a:off x="1440160" y="5231480"/>
            <a:ext cx="6444208" cy="861816"/>
            <a:chOff x="1251652" y="4572008"/>
            <a:chExt cx="6050327" cy="792088"/>
          </a:xfrm>
        </p:grpSpPr>
        <p:sp>
          <p:nvSpPr>
            <p:cNvPr id="6" name="矩形 5"/>
            <p:cNvSpPr/>
            <p:nvPr/>
          </p:nvSpPr>
          <p:spPr>
            <a:xfrm>
              <a:off x="1251652" y="4572008"/>
              <a:ext cx="1656184" cy="79208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</a:rPr>
                <a:t>１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.</a:t>
              </a:r>
              <a:r>
                <a:rPr lang="zh-TW" altLang="zh-TW" sz="1600" dirty="0" smtClean="0"/>
                <a:t>畫出石碑的</a:t>
              </a:r>
              <a:r>
                <a:rPr lang="zh-TW" altLang="zh-TW" sz="1600" dirty="0" smtClean="0"/>
                <a:t>長方體</a:t>
              </a:r>
              <a:r>
                <a:rPr lang="zh-TW" altLang="en-US" sz="1600" dirty="0" smtClean="0"/>
                <a:t>。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339884" y="4572008"/>
              <a:ext cx="1729847" cy="79208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</a:rPr>
                <a:t>２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.</a:t>
              </a:r>
              <a:r>
                <a:rPr lang="zh-TW" altLang="en-US" sz="1600" dirty="0" smtClean="0">
                  <a:solidFill>
                    <a:schemeClr val="tx1"/>
                  </a:solidFill>
                </a:rPr>
                <a:t>建立貼圖</a:t>
              </a:r>
              <a:r>
                <a:rPr lang="zh-TW" altLang="en-US" sz="1600" dirty="0" smtClean="0">
                  <a:solidFill>
                    <a:schemeClr val="tx1"/>
                  </a:solidFill>
                </a:rPr>
                <a:t>素材。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直線單箭頭接點 7"/>
            <p:cNvCxnSpPr>
              <a:stCxn id="7" idx="3"/>
            </p:cNvCxnSpPr>
            <p:nvPr/>
          </p:nvCxnSpPr>
          <p:spPr>
            <a:xfrm flipV="1">
              <a:off x="5069731" y="4959692"/>
              <a:ext cx="502401" cy="836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9" name="直線單箭頭接點 8"/>
            <p:cNvCxnSpPr>
              <a:stCxn id="6" idx="3"/>
              <a:endCxn id="7" idx="1"/>
            </p:cNvCxnSpPr>
            <p:nvPr/>
          </p:nvCxnSpPr>
          <p:spPr>
            <a:xfrm>
              <a:off x="2907836" y="4968052"/>
              <a:ext cx="43204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5572132" y="4572008"/>
              <a:ext cx="1729847" cy="79208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</a:rPr>
                <a:t>３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.</a:t>
              </a:r>
              <a:r>
                <a:rPr lang="zh-TW" altLang="en-US" sz="1600" dirty="0" smtClean="0">
                  <a:solidFill>
                    <a:schemeClr val="tx1"/>
                  </a:solidFill>
                </a:rPr>
                <a:t>各面貼圖及</a:t>
              </a:r>
              <a:r>
                <a:rPr lang="zh-TW" altLang="en-US" sz="1600" dirty="0" smtClean="0">
                  <a:solidFill>
                    <a:schemeClr val="tx1"/>
                  </a:solidFill>
                </a:rPr>
                <a:t>調整。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繪</a:t>
            </a:r>
            <a:r>
              <a:rPr lang="zh-TW" altLang="zh-TW" dirty="0" smtClean="0"/>
              <a:t>出石碑的長方體</a:t>
            </a:r>
            <a:r>
              <a:rPr lang="zh-TW" altLang="en-US" dirty="0" smtClean="0"/>
              <a:t>（</a:t>
            </a:r>
            <a:r>
              <a:rPr lang="en-US" altLang="zh-TW" dirty="0" smtClean="0"/>
              <a:t>1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79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2800" dirty="0" smtClean="0"/>
              <a:t>１</a:t>
            </a:r>
            <a:r>
              <a:rPr lang="en-US" altLang="zh-TW" sz="2800" dirty="0" smtClean="0"/>
              <a:t>.</a:t>
            </a:r>
            <a:r>
              <a:rPr lang="zh-TW" altLang="en-US" sz="2800" dirty="0" smtClean="0"/>
              <a:t>繪</a:t>
            </a:r>
            <a:r>
              <a:rPr lang="zh-TW" altLang="zh-TW" sz="2800" dirty="0" smtClean="0"/>
              <a:t>出石碑的長方體</a:t>
            </a:r>
            <a:r>
              <a:rPr lang="zh-TW" altLang="en-US" sz="2800" dirty="0" smtClean="0"/>
              <a:t>。</a:t>
            </a:r>
          </a:p>
          <a:p>
            <a:r>
              <a:rPr lang="zh-TW" altLang="zh-TW" dirty="0" smtClean="0"/>
              <a:t>我們利用「矩形</a:t>
            </a:r>
            <a:r>
              <a:rPr lang="zh-TW" altLang="en-US" dirty="0" smtClean="0"/>
              <a:t>工具</a:t>
            </a:r>
            <a:r>
              <a:rPr lang="zh-TW" altLang="zh-TW" dirty="0" smtClean="0"/>
              <a:t>」</a:t>
            </a:r>
            <a:r>
              <a:rPr lang="zh-TW" altLang="en-US" dirty="0" smtClean="0"/>
              <a:t>及「推</a:t>
            </a:r>
            <a:r>
              <a:rPr lang="en-US" altLang="zh-TW" dirty="0" smtClean="0"/>
              <a:t>/</a:t>
            </a:r>
            <a:r>
              <a:rPr lang="zh-TW" altLang="en-US" dirty="0" smtClean="0"/>
              <a:t>拉工具」</a:t>
            </a:r>
            <a:r>
              <a:rPr lang="zh-TW" altLang="zh-TW" dirty="0" smtClean="0"/>
              <a:t>，</a:t>
            </a:r>
            <a:r>
              <a:rPr lang="zh-TW" altLang="en-US" dirty="0" smtClean="0"/>
              <a:t>來繪製</a:t>
            </a:r>
            <a:r>
              <a:rPr lang="zh-TW" altLang="zh-TW" dirty="0" smtClean="0"/>
              <a:t>出石碑的長方體</a:t>
            </a:r>
            <a:r>
              <a:rPr lang="zh-TW" altLang="en-US" dirty="0" smtClean="0"/>
              <a:t>。</a:t>
            </a:r>
            <a:endParaRPr lang="zh-TW" altLang="zh-TW" dirty="0" smtClean="0"/>
          </a:p>
          <a:p>
            <a:endParaRPr lang="zh-TW" altLang="en-US" dirty="0" smtClean="0"/>
          </a:p>
          <a:p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1440160" y="5231480"/>
            <a:ext cx="6444208" cy="861816"/>
            <a:chOff x="1251652" y="4572008"/>
            <a:chExt cx="6050327" cy="792088"/>
          </a:xfrm>
        </p:grpSpPr>
        <p:sp>
          <p:nvSpPr>
            <p:cNvPr id="6" name="矩形 5"/>
            <p:cNvSpPr/>
            <p:nvPr/>
          </p:nvSpPr>
          <p:spPr>
            <a:xfrm>
              <a:off x="1251652" y="4572008"/>
              <a:ext cx="1656184" cy="792088"/>
            </a:xfrm>
            <a:prstGeom prst="rect">
              <a:avLst/>
            </a:prstGeom>
            <a:solidFill>
              <a:srgbClr val="FFFF00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</a:rPr>
                <a:t>１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.</a:t>
              </a:r>
              <a:r>
                <a:rPr lang="zh-TW" altLang="zh-TW" sz="1600" dirty="0" smtClean="0"/>
                <a:t>畫出石碑的</a:t>
              </a:r>
              <a:r>
                <a:rPr lang="zh-TW" altLang="zh-TW" sz="1600" dirty="0" smtClean="0"/>
                <a:t>長方體</a:t>
              </a:r>
              <a:r>
                <a:rPr lang="zh-TW" altLang="en-US" sz="1600" dirty="0" smtClean="0"/>
                <a:t>。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339884" y="4572008"/>
              <a:ext cx="1729847" cy="79208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２</a:t>
              </a:r>
              <a:r>
                <a:rPr lang="en-US" altLang="zh-TW" sz="1600" dirty="0" smtClean="0">
                  <a:solidFill>
                    <a:schemeClr val="bg2">
                      <a:lumMod val="90000"/>
                    </a:schemeClr>
                  </a:solidFill>
                </a:rPr>
                <a:t>.</a:t>
              </a:r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建立貼圖</a:t>
              </a:r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素材。</a:t>
              </a:r>
              <a:endParaRPr lang="zh-TW" altLang="en-US" sz="16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cxnSp>
          <p:nvCxnSpPr>
            <p:cNvPr id="8" name="直線單箭頭接點 7"/>
            <p:cNvCxnSpPr>
              <a:stCxn id="7" idx="3"/>
            </p:cNvCxnSpPr>
            <p:nvPr/>
          </p:nvCxnSpPr>
          <p:spPr>
            <a:xfrm flipV="1">
              <a:off x="5069731" y="4959692"/>
              <a:ext cx="502401" cy="836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9" name="直線單箭頭接點 8"/>
            <p:cNvCxnSpPr>
              <a:stCxn id="6" idx="3"/>
              <a:endCxn id="7" idx="1"/>
            </p:cNvCxnSpPr>
            <p:nvPr/>
          </p:nvCxnSpPr>
          <p:spPr>
            <a:xfrm>
              <a:off x="2907836" y="4968052"/>
              <a:ext cx="43204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5572132" y="4572008"/>
              <a:ext cx="1729847" cy="79208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３</a:t>
              </a:r>
              <a:r>
                <a:rPr lang="en-US" altLang="zh-TW" sz="1600" dirty="0" smtClean="0">
                  <a:solidFill>
                    <a:schemeClr val="bg2">
                      <a:lumMod val="90000"/>
                    </a:schemeClr>
                  </a:solidFill>
                </a:rPr>
                <a:t>.</a:t>
              </a:r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各面貼圖及</a:t>
              </a:r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調整。</a:t>
              </a:r>
              <a:endParaRPr lang="zh-TW" altLang="en-US" sz="16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-</a:t>
            </a:r>
            <a:r>
              <a:rPr lang="zh-TW" altLang="en-US" dirty="0" smtClean="0"/>
              <a:t>１</a:t>
            </a:r>
            <a:r>
              <a:rPr lang="en-US" altLang="zh-TW" dirty="0" smtClean="0"/>
              <a:t> 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DS MAX</a:t>
            </a:r>
            <a:r>
              <a:rPr lang="zh-TW" altLang="en-US" dirty="0" smtClean="0"/>
              <a:t>下載與安裝（</a:t>
            </a:r>
            <a:r>
              <a:rPr lang="en-US" altLang="zh-TW" dirty="0" smtClean="0"/>
              <a:t>3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045968"/>
          </a:xfrm>
        </p:spPr>
        <p:txBody>
          <a:bodyPr>
            <a:normAutofit fontScale="70000" lnSpcReduction="20000"/>
          </a:bodyPr>
          <a:lstStyle/>
          <a:p>
            <a:r>
              <a:rPr lang="zh-TW" altLang="zh-TW" dirty="0" smtClean="0"/>
              <a:t>下載完成之後，就可以</a:t>
            </a:r>
            <a:r>
              <a:rPr lang="zh-TW" altLang="en-US" dirty="0" smtClean="0"/>
              <a:t>執行下載的檔案來</a:t>
            </a:r>
            <a:r>
              <a:rPr lang="zh-TW" altLang="zh-TW" dirty="0" smtClean="0"/>
              <a:t>安裝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DS MAX </a:t>
            </a:r>
            <a:r>
              <a:rPr lang="zh-TW" altLang="en-US" dirty="0" smtClean="0"/>
              <a:t>２０１２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首先出現的畫面，會詢問要解壓縮的目的資料夾。可直接更改，或點選右方的「</a:t>
            </a:r>
            <a:r>
              <a:rPr lang="en-US" altLang="zh-TW" dirty="0" smtClean="0"/>
              <a:t>Browse…</a:t>
            </a:r>
            <a:r>
              <a:rPr lang="zh-TW" altLang="en-US" dirty="0" smtClean="0"/>
              <a:t>」來更改，並按「</a:t>
            </a:r>
            <a:r>
              <a:rPr lang="en-US" altLang="zh-TW" dirty="0" smtClean="0"/>
              <a:t>Install </a:t>
            </a:r>
            <a:r>
              <a:rPr lang="zh-TW" altLang="en-US" dirty="0" smtClean="0"/>
              <a:t>來解壓縮」。</a:t>
            </a:r>
            <a:endParaRPr lang="en-US" altLang="zh-TW" dirty="0" smtClean="0"/>
          </a:p>
          <a:p>
            <a:r>
              <a:rPr lang="zh-TW" altLang="en-US" dirty="0" smtClean="0"/>
              <a:t>解壓縮時出現下面左方圖片的畫面，解壓縮完畢此畫面會自動消失，並出現初始化的畫面，初始化完也會自動關閉。</a:t>
            </a:r>
            <a:endParaRPr lang="en-US" altLang="zh-TW" dirty="0" smtClean="0"/>
          </a:p>
          <a:p>
            <a:r>
              <a:rPr lang="zh-TW" altLang="en-US" dirty="0" smtClean="0"/>
              <a:t>初始化視窗消失後會出現下面右方圖片的安裝畫面，請點選「</a:t>
            </a:r>
            <a:r>
              <a:rPr lang="en-US" altLang="zh-TW" dirty="0" smtClean="0"/>
              <a:t>Install</a:t>
            </a:r>
            <a:r>
              <a:rPr lang="zh-TW" altLang="en-US" dirty="0" smtClean="0"/>
              <a:t>」來安裝。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3592556"/>
            <a:ext cx="4716016" cy="326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73016"/>
            <a:ext cx="4283968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繪</a:t>
            </a:r>
            <a:r>
              <a:rPr lang="zh-TW" altLang="zh-TW" dirty="0" smtClean="0"/>
              <a:t>出石碑的長方體</a:t>
            </a:r>
            <a:r>
              <a:rPr lang="zh-TW" altLang="en-US" dirty="0" smtClean="0"/>
              <a:t>（</a:t>
            </a:r>
            <a:r>
              <a:rPr lang="en-US" altLang="zh-TW" dirty="0" smtClean="0"/>
              <a:t>2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80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dirty="0" smtClean="0"/>
              <a:t>首先我們利用</a:t>
            </a:r>
            <a:r>
              <a:rPr lang="zh-TW" altLang="en-US" dirty="0" smtClean="0"/>
              <a:t>工具列中的</a:t>
            </a:r>
            <a:r>
              <a:rPr lang="zh-TW" altLang="zh-TW" dirty="0" smtClean="0"/>
              <a:t>「矩形</a:t>
            </a:r>
            <a:r>
              <a:rPr lang="zh-TW" altLang="en-US" dirty="0" smtClean="0"/>
              <a:t>工具</a:t>
            </a:r>
            <a:r>
              <a:rPr lang="zh-TW" altLang="zh-TW" dirty="0" smtClean="0"/>
              <a:t>」 </a:t>
            </a:r>
            <a:r>
              <a:rPr lang="zh-TW" altLang="en-US" dirty="0" smtClean="0"/>
              <a:t>，來</a:t>
            </a:r>
            <a:r>
              <a:rPr lang="zh-TW" altLang="zh-TW" dirty="0" smtClean="0"/>
              <a:t>繪製出石碑的底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選取「矩形工具」後，在畫面上所要繪圖的地方，滑鼠左</a:t>
            </a:r>
            <a:r>
              <a:rPr lang="zh-TW" altLang="zh-TW" dirty="0" smtClean="0"/>
              <a:t>鍵</a:t>
            </a:r>
            <a:r>
              <a:rPr lang="zh-TW" altLang="en-US" dirty="0" smtClean="0"/>
              <a:t>點一下，並拖曳成所要的矩形後，滑鼠左鍵再點一下即可。</a:t>
            </a:r>
            <a:endParaRPr lang="zh-TW" altLang="zh-TW" dirty="0" smtClean="0"/>
          </a:p>
          <a:p>
            <a:endParaRPr lang="zh-TW" altLang="zh-TW" dirty="0" smtClean="0"/>
          </a:p>
          <a:p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077072"/>
            <a:ext cx="4413072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繪</a:t>
            </a:r>
            <a:r>
              <a:rPr lang="zh-TW" altLang="zh-TW" dirty="0" smtClean="0"/>
              <a:t>出石碑的長方體</a:t>
            </a:r>
            <a:r>
              <a:rPr lang="zh-TW" altLang="en-US" dirty="0" smtClean="0"/>
              <a:t>（</a:t>
            </a:r>
            <a:r>
              <a:rPr lang="en-US" altLang="zh-TW" dirty="0" smtClean="0"/>
              <a:t>3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81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774160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由一面的底部，再延伸</a:t>
            </a:r>
            <a:r>
              <a:rPr lang="zh-TW" altLang="zh-TW" dirty="0" smtClean="0"/>
              <a:t>繪製出石碑</a:t>
            </a:r>
            <a:r>
              <a:rPr lang="zh-TW" altLang="en-US" dirty="0" smtClean="0"/>
              <a:t>長方體，有２種主要製作方式：１</a:t>
            </a:r>
            <a:r>
              <a:rPr lang="en-US" altLang="zh-TW" dirty="0" smtClean="0"/>
              <a:t>.</a:t>
            </a:r>
            <a:r>
              <a:rPr lang="zh-TW" altLang="en-US" dirty="0" smtClean="0"/>
              <a:t>利用矩形工具繪出</a:t>
            </a:r>
            <a:r>
              <a:rPr lang="zh-TW" altLang="zh-TW" dirty="0" smtClean="0"/>
              <a:t>每一面</a:t>
            </a:r>
            <a:r>
              <a:rPr lang="zh-TW" altLang="en-US" dirty="0" smtClean="0"/>
              <a:t>，此種製作方法較複雜；２</a:t>
            </a:r>
            <a:r>
              <a:rPr lang="en-US" altLang="zh-TW" dirty="0" smtClean="0"/>
              <a:t>.</a:t>
            </a:r>
            <a:r>
              <a:rPr lang="zh-TW" altLang="en-US" dirty="0" smtClean="0"/>
              <a:t>使用「推</a:t>
            </a:r>
            <a:r>
              <a:rPr lang="en-US" altLang="zh-TW" dirty="0" smtClean="0"/>
              <a:t>/</a:t>
            </a:r>
            <a:r>
              <a:rPr lang="zh-TW" altLang="en-US" dirty="0" smtClean="0"/>
              <a:t>拉工具」直接拉出一個長方體，此種製作方便較簡便，推薦使用「推</a:t>
            </a:r>
            <a:r>
              <a:rPr lang="en-US" altLang="zh-TW" dirty="0" smtClean="0"/>
              <a:t>/</a:t>
            </a:r>
            <a:r>
              <a:rPr lang="zh-TW" altLang="en-US" dirty="0" smtClean="0"/>
              <a:t>拉工具」。</a:t>
            </a:r>
            <a:endParaRPr lang="en-US" altLang="zh-TW" dirty="0" smtClean="0"/>
          </a:p>
          <a:p>
            <a:r>
              <a:rPr lang="zh-TW" altLang="en-US" dirty="0" smtClean="0"/>
              <a:t>１</a:t>
            </a:r>
            <a:r>
              <a:rPr lang="en-US" altLang="zh-TW" dirty="0" smtClean="0"/>
              <a:t>.</a:t>
            </a:r>
            <a:r>
              <a:rPr lang="zh-TW" altLang="en-US" dirty="0" smtClean="0"/>
              <a:t>利用矩形工具：要</a:t>
            </a:r>
            <a:r>
              <a:rPr lang="zh-TW" altLang="zh-TW" dirty="0" smtClean="0"/>
              <a:t>繪製出石碑的每一面</a:t>
            </a:r>
            <a:r>
              <a:rPr lang="zh-TW" altLang="en-US" dirty="0" smtClean="0"/>
              <a:t>，仍要</a:t>
            </a:r>
            <a:r>
              <a:rPr lang="zh-TW" altLang="zh-TW" dirty="0" smtClean="0"/>
              <a:t>再利用「矩形</a:t>
            </a:r>
            <a:r>
              <a:rPr lang="zh-TW" altLang="en-US" dirty="0" smtClean="0"/>
              <a:t>工具</a:t>
            </a:r>
            <a:r>
              <a:rPr lang="zh-TW" altLang="zh-TW" dirty="0" smtClean="0"/>
              <a:t>」</a:t>
            </a:r>
            <a:r>
              <a:rPr lang="zh-TW" altLang="en-US" dirty="0" smtClean="0"/>
              <a:t>來製作。</a:t>
            </a:r>
            <a:endParaRPr lang="en-US" altLang="zh-TW" dirty="0" smtClean="0"/>
          </a:p>
          <a:p>
            <a:r>
              <a:rPr lang="zh-TW" altLang="en-US" dirty="0" smtClean="0"/>
              <a:t>將</a:t>
            </a:r>
            <a:r>
              <a:rPr lang="zh-TW" altLang="zh-TW" dirty="0" smtClean="0"/>
              <a:t>滑鼠移動到</a:t>
            </a:r>
            <a:r>
              <a:rPr lang="zh-TW" altLang="en-US" dirty="0" smtClean="0"/>
              <a:t>矩形的</a:t>
            </a:r>
            <a:r>
              <a:rPr lang="zh-TW" altLang="zh-TW" dirty="0" smtClean="0"/>
              <a:t>其中一角，會出現綠色的圓點</a:t>
            </a:r>
            <a:r>
              <a:rPr lang="zh-TW" altLang="en-US" dirty="0" smtClean="0"/>
              <a:t>，並有「終點」的提示字樣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5085184"/>
            <a:ext cx="2232248" cy="152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繪</a:t>
            </a:r>
            <a:r>
              <a:rPr lang="zh-TW" altLang="zh-TW" dirty="0" smtClean="0"/>
              <a:t>出石碑的長方體</a:t>
            </a:r>
            <a:r>
              <a:rPr lang="zh-TW" altLang="en-US" dirty="0" smtClean="0"/>
              <a:t>（</a:t>
            </a:r>
            <a:r>
              <a:rPr lang="en-US" altLang="zh-TW" dirty="0" smtClean="0"/>
              <a:t>4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82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點一下</a:t>
            </a:r>
            <a:r>
              <a:rPr lang="zh-TW" altLang="zh-TW" dirty="0" smtClean="0"/>
              <a:t>滑鼠</a:t>
            </a:r>
            <a:r>
              <a:rPr lang="zh-TW" altLang="en-US" dirty="0" smtClean="0"/>
              <a:t>左鍵，並</a:t>
            </a:r>
            <a:r>
              <a:rPr lang="zh-TW" altLang="zh-TW" dirty="0" smtClean="0"/>
              <a:t>移動到</a:t>
            </a:r>
            <a:r>
              <a:rPr lang="zh-TW" altLang="en-US" dirty="0" smtClean="0"/>
              <a:t>矩形的另</a:t>
            </a:r>
            <a:r>
              <a:rPr lang="zh-TW" altLang="zh-TW" dirty="0" smtClean="0"/>
              <a:t>一角</a:t>
            </a:r>
            <a:r>
              <a:rPr lang="zh-TW" altLang="en-US" dirty="0" smtClean="0"/>
              <a:t>後</a:t>
            </a:r>
            <a:r>
              <a:rPr lang="zh-TW" altLang="zh-TW" dirty="0" smtClean="0"/>
              <a:t>，</a:t>
            </a:r>
            <a:r>
              <a:rPr lang="zh-TW" altLang="en-US" dirty="0" smtClean="0"/>
              <a:t>再往上移動到所要的大小（會有「從點」的提示字樣），再點一下滑鼠左鍵即可。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284984"/>
            <a:ext cx="2813788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繪</a:t>
            </a:r>
            <a:r>
              <a:rPr lang="zh-TW" altLang="zh-TW" dirty="0" smtClean="0"/>
              <a:t>出石碑的長方體</a:t>
            </a:r>
            <a:r>
              <a:rPr lang="zh-TW" altLang="en-US" dirty="0" smtClean="0"/>
              <a:t>（</a:t>
            </a:r>
            <a:r>
              <a:rPr lang="en-US" altLang="zh-TW" dirty="0" smtClean="0"/>
              <a:t>5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83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補繪上其他各面，每一面的製作其操作方式皆相同。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708919"/>
            <a:ext cx="3035891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繪</a:t>
            </a:r>
            <a:r>
              <a:rPr lang="zh-TW" altLang="zh-TW" dirty="0" smtClean="0"/>
              <a:t>出石碑的長方體</a:t>
            </a:r>
            <a:r>
              <a:rPr lang="zh-TW" altLang="en-US" dirty="0" smtClean="0"/>
              <a:t>（</a:t>
            </a:r>
            <a:r>
              <a:rPr lang="en-US" altLang="zh-TW" dirty="0" smtClean="0"/>
              <a:t>6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84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若要改變視角，請將滑鼠滾輪按著不放，施曳滑鼠，畫面可旋轉改變視角，直到所要的視角才放開。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996951"/>
            <a:ext cx="2849842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繪</a:t>
            </a:r>
            <a:r>
              <a:rPr lang="zh-TW" altLang="zh-TW" dirty="0" smtClean="0"/>
              <a:t>出石碑的長方體</a:t>
            </a:r>
            <a:r>
              <a:rPr lang="zh-TW" altLang="en-US" dirty="0" smtClean="0"/>
              <a:t>（</a:t>
            </a:r>
            <a:r>
              <a:rPr lang="en-US" altLang="zh-TW" dirty="0" smtClean="0"/>
              <a:t>7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85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每一面的繪好後，即</a:t>
            </a:r>
            <a:r>
              <a:rPr lang="zh-TW" altLang="zh-TW" dirty="0" smtClean="0"/>
              <a:t>完成石碑</a:t>
            </a:r>
            <a:r>
              <a:rPr lang="zh-TW" altLang="en-US" dirty="0" smtClean="0"/>
              <a:t>所需要的</a:t>
            </a:r>
            <a:r>
              <a:rPr lang="zh-TW" altLang="zh-TW" dirty="0" smtClean="0"/>
              <a:t>長方體</a:t>
            </a:r>
            <a:r>
              <a:rPr lang="zh-TW" altLang="en-US" dirty="0" smtClean="0"/>
              <a:t>。</a:t>
            </a:r>
            <a:endParaRPr lang="zh-TW" altLang="zh-TW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780928"/>
            <a:ext cx="2592288" cy="325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繪</a:t>
            </a:r>
            <a:r>
              <a:rPr lang="zh-TW" altLang="zh-TW" dirty="0" smtClean="0"/>
              <a:t>出石碑的長方體</a:t>
            </a:r>
            <a:r>
              <a:rPr lang="zh-TW" altLang="en-US" dirty="0" smtClean="0"/>
              <a:t>（</a:t>
            </a:r>
            <a:r>
              <a:rPr lang="en-US" altLang="zh-TW" dirty="0" smtClean="0"/>
              <a:t>8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86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1296"/>
            <a:ext cx="8503920" cy="4572000"/>
          </a:xfrm>
        </p:spPr>
        <p:txBody>
          <a:bodyPr/>
          <a:lstStyle/>
          <a:p>
            <a:r>
              <a:rPr lang="zh-TW" altLang="en-US" dirty="0" smtClean="0"/>
              <a:t>２</a:t>
            </a:r>
            <a:r>
              <a:rPr lang="en-US" altLang="zh-TW" dirty="0" smtClean="0"/>
              <a:t>.</a:t>
            </a:r>
            <a:r>
              <a:rPr lang="zh-TW" altLang="en-US" dirty="0" smtClean="0"/>
              <a:t>利用推</a:t>
            </a:r>
            <a:r>
              <a:rPr lang="en-US" altLang="zh-TW" dirty="0" smtClean="0"/>
              <a:t>/</a:t>
            </a:r>
            <a:r>
              <a:rPr lang="zh-TW" altLang="en-US" dirty="0" smtClean="0"/>
              <a:t>拉工具：選取「推</a:t>
            </a:r>
            <a:r>
              <a:rPr lang="en-US" altLang="zh-TW" dirty="0" smtClean="0"/>
              <a:t>/</a:t>
            </a:r>
            <a:r>
              <a:rPr lang="zh-TW" altLang="en-US" dirty="0" smtClean="0"/>
              <a:t>拉工具」後移到矩形面，會出現網點。按下滑鼠左鍵，即可往上拉出一個長方體。</a:t>
            </a:r>
            <a:endParaRPr lang="en-US" altLang="zh-TW" dirty="0" smtClean="0"/>
          </a:p>
          <a:p>
            <a:r>
              <a:rPr lang="zh-TW" altLang="en-US" dirty="0" smtClean="0"/>
              <a:t>若要調整長方體的比例，仍可使用「推</a:t>
            </a:r>
            <a:r>
              <a:rPr lang="en-US" altLang="zh-TW" dirty="0" smtClean="0"/>
              <a:t>/</a:t>
            </a:r>
            <a:r>
              <a:rPr lang="zh-TW" altLang="en-US" dirty="0" smtClean="0"/>
              <a:t>拉工具」。將「推</a:t>
            </a:r>
            <a:r>
              <a:rPr lang="en-US" altLang="zh-TW" dirty="0" smtClean="0"/>
              <a:t>/</a:t>
            </a:r>
            <a:r>
              <a:rPr lang="zh-TW" altLang="en-US" dirty="0" smtClean="0"/>
              <a:t>拉工具」移到要改變比例的矩形面，會出現網點。按下滑鼠左鍵，即可拉長或縮短。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221087"/>
            <a:ext cx="2664296" cy="249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/>
              <a:t>建立貼圖素材（</a:t>
            </a:r>
            <a:r>
              <a:rPr lang="en-US" altLang="zh-TW" sz="3600" dirty="0" smtClean="0"/>
              <a:t>1</a:t>
            </a:r>
            <a:r>
              <a:rPr lang="zh-TW" altLang="en-US" sz="3600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87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2800" dirty="0" smtClean="0"/>
              <a:t>２</a:t>
            </a:r>
            <a:r>
              <a:rPr lang="en-US" altLang="zh-TW" sz="2800" dirty="0" smtClean="0"/>
              <a:t>.</a:t>
            </a:r>
            <a:r>
              <a:rPr lang="zh-TW" altLang="en-US" sz="2800" dirty="0" smtClean="0"/>
              <a:t>建立貼圖素材。</a:t>
            </a:r>
          </a:p>
          <a:p>
            <a:r>
              <a:rPr lang="zh-TW" altLang="en-US" dirty="0" smtClean="0"/>
              <a:t>石碑的長方體已建置好之後，再來就要將素材圖貼上石碑。因此，要在「材料」視窗上，新增所要的素材。也就是要建立新的「材料」。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1403648" y="5229200"/>
            <a:ext cx="6444208" cy="861816"/>
            <a:chOff x="1251652" y="4572008"/>
            <a:chExt cx="6050327" cy="792088"/>
          </a:xfrm>
        </p:grpSpPr>
        <p:sp>
          <p:nvSpPr>
            <p:cNvPr id="6" name="矩形 5"/>
            <p:cNvSpPr/>
            <p:nvPr/>
          </p:nvSpPr>
          <p:spPr>
            <a:xfrm>
              <a:off x="1251652" y="4572008"/>
              <a:ext cx="1656184" cy="79208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１</a:t>
              </a:r>
              <a:r>
                <a:rPr lang="en-US" altLang="zh-TW" sz="1600" dirty="0" smtClean="0">
                  <a:solidFill>
                    <a:schemeClr val="bg2">
                      <a:lumMod val="90000"/>
                    </a:schemeClr>
                  </a:solidFill>
                </a:rPr>
                <a:t>.</a:t>
              </a:r>
              <a:r>
                <a:rPr lang="zh-TW" altLang="zh-TW" sz="1600" dirty="0" smtClean="0">
                  <a:solidFill>
                    <a:schemeClr val="bg2">
                      <a:lumMod val="90000"/>
                    </a:schemeClr>
                  </a:solidFill>
                </a:rPr>
                <a:t>畫出石碑的</a:t>
              </a:r>
              <a:r>
                <a:rPr lang="zh-TW" altLang="zh-TW" sz="1600" dirty="0" smtClean="0">
                  <a:solidFill>
                    <a:schemeClr val="bg2">
                      <a:lumMod val="90000"/>
                    </a:schemeClr>
                  </a:solidFill>
                </a:rPr>
                <a:t>長方體</a:t>
              </a:r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。</a:t>
              </a:r>
              <a:endParaRPr lang="zh-TW" altLang="en-US" sz="16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339884" y="4572008"/>
              <a:ext cx="1729847" cy="792088"/>
            </a:xfrm>
            <a:prstGeom prst="rect">
              <a:avLst/>
            </a:prstGeom>
            <a:solidFill>
              <a:srgbClr val="FFFF00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</a:rPr>
                <a:t>２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.</a:t>
              </a:r>
              <a:r>
                <a:rPr lang="zh-TW" altLang="en-US" sz="1600" dirty="0" smtClean="0">
                  <a:solidFill>
                    <a:schemeClr val="tx1"/>
                  </a:solidFill>
                </a:rPr>
                <a:t>建立貼圖</a:t>
              </a:r>
              <a:r>
                <a:rPr lang="zh-TW" altLang="en-US" sz="1600" dirty="0" smtClean="0">
                  <a:solidFill>
                    <a:schemeClr val="tx1"/>
                  </a:solidFill>
                </a:rPr>
                <a:t>素材。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直線單箭頭接點 7"/>
            <p:cNvCxnSpPr>
              <a:stCxn id="7" idx="3"/>
            </p:cNvCxnSpPr>
            <p:nvPr/>
          </p:nvCxnSpPr>
          <p:spPr>
            <a:xfrm flipV="1">
              <a:off x="5069731" y="4959692"/>
              <a:ext cx="502401" cy="836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9" name="直線單箭頭接點 8"/>
            <p:cNvCxnSpPr>
              <a:stCxn id="6" idx="3"/>
              <a:endCxn id="7" idx="1"/>
            </p:cNvCxnSpPr>
            <p:nvPr/>
          </p:nvCxnSpPr>
          <p:spPr>
            <a:xfrm>
              <a:off x="2907836" y="4968052"/>
              <a:ext cx="43204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5572132" y="4572008"/>
              <a:ext cx="1729847" cy="79208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３</a:t>
              </a:r>
              <a:r>
                <a:rPr lang="en-US" altLang="zh-TW" sz="1600" dirty="0" smtClean="0">
                  <a:solidFill>
                    <a:schemeClr val="bg2">
                      <a:lumMod val="90000"/>
                    </a:schemeClr>
                  </a:solidFill>
                </a:rPr>
                <a:t>.</a:t>
              </a:r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各面貼圖及</a:t>
              </a:r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調整。</a:t>
              </a:r>
              <a:endParaRPr lang="zh-TW" altLang="en-US" sz="16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建立貼圖素材（</a:t>
            </a:r>
            <a:r>
              <a:rPr lang="en-US" altLang="zh-TW" sz="3200" dirty="0" smtClean="0"/>
              <a:t>2</a:t>
            </a:r>
            <a:r>
              <a:rPr lang="zh-TW" altLang="en-US" sz="3200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88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1944216"/>
          </a:xfrm>
        </p:spPr>
        <p:txBody>
          <a:bodyPr>
            <a:normAutofit fontScale="92500"/>
          </a:bodyPr>
          <a:lstStyle/>
          <a:p>
            <a:r>
              <a:rPr lang="zh-TW" altLang="zh-TW" sz="2400" dirty="0" smtClean="0"/>
              <a:t>使用</a:t>
            </a:r>
            <a:r>
              <a:rPr lang="zh-TW" altLang="en-US" sz="2400" dirty="0" smtClean="0"/>
              <a:t>工具列中的</a:t>
            </a:r>
            <a:r>
              <a:rPr lang="zh-TW" altLang="zh-TW" sz="2400" dirty="0" smtClean="0"/>
              <a:t>「顏料桶」</a:t>
            </a:r>
            <a:r>
              <a:rPr lang="zh-TW" altLang="en-US" sz="2400" dirty="0" smtClean="0"/>
              <a:t>工具，</a:t>
            </a:r>
            <a:r>
              <a:rPr lang="zh-TW" altLang="zh-TW" sz="2400" dirty="0" smtClean="0"/>
              <a:t>新增我們的貼圖素材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 smtClean="0"/>
              <a:t>在「材料」視窗的右邊上面，選擇第２個圖示「建立材料」，來建立自訂素材。如下面左方圖片所示。</a:t>
            </a:r>
            <a:endParaRPr lang="en-US" altLang="zh-TW" sz="2400" dirty="0" smtClean="0"/>
          </a:p>
          <a:p>
            <a:r>
              <a:rPr lang="zh-TW" altLang="en-US" sz="2400" dirty="0" smtClean="0"/>
              <a:t>會跳出下面右方圖片的「建立材料」視窗。請到紋理標籤的右方，點選「瀏覽材料圖像檔案」到硬碟尋找自己所準備好的材料圖檔。</a:t>
            </a:r>
          </a:p>
          <a:p>
            <a:endParaRPr lang="zh-TW" altLang="zh-TW" sz="2400" dirty="0" smtClean="0"/>
          </a:p>
          <a:p>
            <a:endParaRPr lang="zh-TW" alt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267338"/>
            <a:ext cx="2232248" cy="35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17032"/>
            <a:ext cx="2916560" cy="290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建立貼圖素材（</a:t>
            </a:r>
            <a:r>
              <a:rPr lang="en-US" altLang="zh-TW" sz="3200" dirty="0" smtClean="0"/>
              <a:t>3</a:t>
            </a:r>
            <a:r>
              <a:rPr lang="zh-TW" altLang="en-US" sz="3200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89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694040"/>
          </a:xfrm>
        </p:spPr>
        <p:txBody>
          <a:bodyPr>
            <a:normAutofit fontScale="92500"/>
          </a:bodyPr>
          <a:lstStyle/>
          <a:p>
            <a:r>
              <a:rPr lang="zh-TW" altLang="en-US" dirty="0" smtClean="0"/>
              <a:t>下圖是「選擇圖檔」的視窗畫面，</a:t>
            </a:r>
            <a:r>
              <a:rPr lang="en-US" altLang="zh-TW" dirty="0" err="1" smtClean="0"/>
              <a:t>SketchUp</a:t>
            </a:r>
            <a:r>
              <a:rPr lang="zh-TW" altLang="en-US" dirty="0" smtClean="0"/>
              <a:t>預設值並不會找出</a:t>
            </a:r>
            <a:r>
              <a:rPr lang="en-US" altLang="zh-TW" dirty="0" smtClean="0"/>
              <a:t>bmp</a:t>
            </a:r>
            <a:r>
              <a:rPr lang="zh-TW" altLang="en-US" dirty="0" smtClean="0"/>
              <a:t>檔，若圖檔是</a:t>
            </a:r>
            <a:r>
              <a:rPr lang="en-US" altLang="zh-TW" dirty="0" smtClean="0"/>
              <a:t>bmp</a:t>
            </a:r>
            <a:r>
              <a:rPr lang="zh-TW" altLang="en-US" dirty="0" smtClean="0"/>
              <a:t>檔請更改下方的檔案類型，即可看到</a:t>
            </a:r>
            <a:r>
              <a:rPr lang="en-US" altLang="zh-TW" dirty="0" smtClean="0"/>
              <a:t>.bmp</a:t>
            </a:r>
            <a:r>
              <a:rPr lang="zh-TW" altLang="en-US" dirty="0" smtClean="0"/>
              <a:t>檔，右方並可預覽。如下面左方圖片所示。</a:t>
            </a:r>
            <a:endParaRPr lang="en-US" altLang="zh-TW" dirty="0" smtClean="0"/>
          </a:p>
          <a:p>
            <a:r>
              <a:rPr lang="zh-TW" altLang="zh-TW" dirty="0" smtClean="0"/>
              <a:t>完成後</a:t>
            </a:r>
            <a:r>
              <a:rPr lang="zh-TW" altLang="en-US" dirty="0" smtClean="0"/>
              <a:t>，在「建立材料」視窗的下面按「確定」</a:t>
            </a:r>
            <a:r>
              <a:rPr lang="zh-TW" altLang="zh-TW" dirty="0" smtClean="0"/>
              <a:t>就可以</a:t>
            </a:r>
            <a:r>
              <a:rPr lang="zh-TW" altLang="en-US" dirty="0" smtClean="0"/>
              <a:t>在「材料」視窗，</a:t>
            </a:r>
            <a:r>
              <a:rPr lang="zh-TW" altLang="zh-TW" dirty="0" smtClean="0"/>
              <a:t>看到顏料桶裡面有我們新增的貼圖素材了。</a:t>
            </a:r>
            <a:r>
              <a:rPr lang="zh-TW" altLang="en-US" dirty="0" smtClean="0"/>
              <a:t>如下面右方圖片所示。視情況可再新增幾種「材料」。</a:t>
            </a:r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779" y="4293096"/>
            <a:ext cx="4654341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933056"/>
            <a:ext cx="2088232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-</a:t>
            </a:r>
            <a:r>
              <a:rPr lang="zh-TW" altLang="en-US" dirty="0" smtClean="0"/>
              <a:t>１</a:t>
            </a:r>
            <a:r>
              <a:rPr lang="en-US" altLang="zh-TW" dirty="0" smtClean="0"/>
              <a:t> 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DS MAX</a:t>
            </a:r>
            <a:r>
              <a:rPr lang="zh-TW" altLang="en-US" dirty="0" smtClean="0"/>
              <a:t>下載與安裝（</a:t>
            </a:r>
            <a:r>
              <a:rPr lang="en-US" altLang="zh-TW" dirty="0" smtClean="0"/>
              <a:t>4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261992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安裝前３</a:t>
            </a:r>
            <a:r>
              <a:rPr lang="en-US" altLang="zh-TW" dirty="0" smtClean="0"/>
              <a:t>DS MAX </a:t>
            </a:r>
            <a:r>
              <a:rPr lang="zh-TW" altLang="en-US" dirty="0" smtClean="0"/>
              <a:t>安裝程式會確認系統安裝需求，如下面左方圖片所示，此畫面也會自動關閉。</a:t>
            </a:r>
            <a:endParaRPr lang="en-US" altLang="zh-TW" dirty="0" smtClean="0"/>
          </a:p>
          <a:p>
            <a:r>
              <a:rPr lang="zh-TW" altLang="zh-TW" dirty="0" smtClean="0"/>
              <a:t>詳細閱讀</a:t>
            </a:r>
            <a:r>
              <a:rPr lang="en-US" altLang="zh-TW" dirty="0" smtClean="0"/>
              <a:t>Autodesk</a:t>
            </a:r>
            <a:r>
              <a:rPr lang="zh-TW" altLang="zh-TW" dirty="0" smtClean="0"/>
              <a:t>授權與服務合約</a:t>
            </a:r>
            <a:r>
              <a:rPr lang="zh-TW" altLang="en-US" dirty="0" smtClean="0"/>
              <a:t>，使用者需接受授權與服務合約中的所有條款，才會被授權使用本軟體。若沒有問題請</a:t>
            </a:r>
            <a:r>
              <a:rPr lang="zh-TW" altLang="zh-TW" dirty="0" smtClean="0"/>
              <a:t>選擇</a:t>
            </a:r>
            <a:r>
              <a:rPr lang="zh-TW" altLang="en-US" dirty="0" smtClean="0"/>
              <a:t>「</a:t>
            </a:r>
            <a:r>
              <a:rPr lang="en-US" altLang="zh-TW" dirty="0" smtClean="0"/>
              <a:t>I Accept</a:t>
            </a:r>
            <a:r>
              <a:rPr lang="zh-TW" altLang="en-US" dirty="0" smtClean="0"/>
              <a:t>」（</a:t>
            </a:r>
            <a:r>
              <a:rPr lang="zh-TW" altLang="zh-TW" dirty="0" smtClean="0"/>
              <a:t>我同意</a:t>
            </a:r>
            <a:r>
              <a:rPr lang="zh-TW" altLang="en-US" dirty="0" smtClean="0"/>
              <a:t>）</a:t>
            </a:r>
            <a:r>
              <a:rPr lang="zh-TW" altLang="zh-TW" dirty="0" smtClean="0"/>
              <a:t>之後，按下</a:t>
            </a:r>
            <a:r>
              <a:rPr lang="zh-TW" altLang="en-US" dirty="0" smtClean="0"/>
              <a:t>「</a:t>
            </a:r>
            <a:r>
              <a:rPr lang="en-US" altLang="zh-TW" dirty="0" smtClean="0"/>
              <a:t>Next</a:t>
            </a:r>
            <a:r>
              <a:rPr lang="zh-TW" altLang="en-US" dirty="0" smtClean="0"/>
              <a:t>」</a:t>
            </a:r>
            <a:r>
              <a:rPr lang="zh-TW" altLang="zh-TW" dirty="0" smtClean="0"/>
              <a:t>進行下一步</a:t>
            </a:r>
            <a:r>
              <a:rPr lang="zh-TW" altLang="en-US" dirty="0" smtClean="0"/>
              <a:t>。若不同意授權與服務合約請點選「</a:t>
            </a:r>
            <a:r>
              <a:rPr lang="en-US" altLang="zh-TW" dirty="0" smtClean="0"/>
              <a:t>Cancel</a:t>
            </a:r>
            <a:r>
              <a:rPr lang="zh-TW" altLang="en-US" dirty="0" smtClean="0"/>
              <a:t>」並改用其他３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繪圖軟體。下面右方圖片則顯示出授權與服務合約的畫面。</a:t>
            </a:r>
            <a:endParaRPr lang="zh-TW" altLang="zh-TW" dirty="0" smtClean="0"/>
          </a:p>
          <a:p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6" name="圖片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861048"/>
            <a:ext cx="457200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61048"/>
            <a:ext cx="421196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/>
              <a:t>各面貼圖及調整（</a:t>
            </a:r>
            <a:r>
              <a:rPr lang="en-US" altLang="zh-TW" sz="3600" dirty="0" smtClean="0"/>
              <a:t>1</a:t>
            </a:r>
            <a:r>
              <a:rPr lang="zh-TW" altLang="en-US" sz="3600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90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2800" dirty="0" smtClean="0"/>
              <a:t>３</a:t>
            </a:r>
            <a:r>
              <a:rPr lang="en-US" altLang="zh-TW" sz="2800" dirty="0" smtClean="0"/>
              <a:t>.</a:t>
            </a:r>
            <a:r>
              <a:rPr lang="zh-TW" altLang="en-US" sz="2800" dirty="0" smtClean="0"/>
              <a:t>各面貼圖及調整。</a:t>
            </a:r>
          </a:p>
          <a:p>
            <a:r>
              <a:rPr lang="zh-TW" altLang="en-US" dirty="0" smtClean="0"/>
              <a:t>在「材料」中建好貼圖素材後。下一步</a:t>
            </a:r>
            <a:r>
              <a:rPr lang="zh-TW" altLang="zh-TW" dirty="0" smtClean="0"/>
              <a:t>就</a:t>
            </a:r>
            <a:r>
              <a:rPr lang="zh-TW" altLang="en-US" dirty="0" smtClean="0"/>
              <a:t>是要</a:t>
            </a:r>
            <a:r>
              <a:rPr lang="zh-TW" altLang="zh-TW" dirty="0" smtClean="0"/>
              <a:t>把圖貼到石碑上去</a:t>
            </a:r>
            <a:r>
              <a:rPr lang="zh-TW" altLang="en-US" dirty="0" smtClean="0"/>
              <a:t>，並調整適當位置。</a:t>
            </a:r>
            <a:endParaRPr lang="zh-TW" altLang="en-US" dirty="0"/>
          </a:p>
        </p:txBody>
      </p:sp>
      <p:grpSp>
        <p:nvGrpSpPr>
          <p:cNvPr id="11" name="群組 10"/>
          <p:cNvGrpSpPr/>
          <p:nvPr/>
        </p:nvGrpSpPr>
        <p:grpSpPr>
          <a:xfrm>
            <a:off x="1440160" y="5231480"/>
            <a:ext cx="6444208" cy="861816"/>
            <a:chOff x="1251652" y="4572008"/>
            <a:chExt cx="6050327" cy="792088"/>
          </a:xfrm>
        </p:grpSpPr>
        <p:sp>
          <p:nvSpPr>
            <p:cNvPr id="12" name="矩形 11"/>
            <p:cNvSpPr/>
            <p:nvPr/>
          </p:nvSpPr>
          <p:spPr>
            <a:xfrm>
              <a:off x="1251652" y="4572008"/>
              <a:ext cx="1656184" cy="79208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１</a:t>
              </a:r>
              <a:r>
                <a:rPr lang="en-US" altLang="zh-TW" sz="1600" dirty="0" smtClean="0">
                  <a:solidFill>
                    <a:schemeClr val="bg2">
                      <a:lumMod val="90000"/>
                    </a:schemeClr>
                  </a:solidFill>
                </a:rPr>
                <a:t>.</a:t>
              </a:r>
              <a:r>
                <a:rPr lang="zh-TW" altLang="zh-TW" sz="1600" dirty="0" smtClean="0">
                  <a:solidFill>
                    <a:schemeClr val="bg2">
                      <a:lumMod val="90000"/>
                    </a:schemeClr>
                  </a:solidFill>
                </a:rPr>
                <a:t>畫出石碑的</a:t>
              </a:r>
              <a:r>
                <a:rPr lang="zh-TW" altLang="zh-TW" sz="1600" dirty="0" smtClean="0">
                  <a:solidFill>
                    <a:schemeClr val="bg2">
                      <a:lumMod val="90000"/>
                    </a:schemeClr>
                  </a:solidFill>
                </a:rPr>
                <a:t>長方體</a:t>
              </a:r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。</a:t>
              </a:r>
              <a:endParaRPr lang="zh-TW" altLang="en-US" sz="16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39884" y="4572008"/>
              <a:ext cx="1729847" cy="79208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２</a:t>
              </a:r>
              <a:r>
                <a:rPr lang="en-US" altLang="zh-TW" sz="1600" dirty="0" smtClean="0">
                  <a:solidFill>
                    <a:schemeClr val="bg2">
                      <a:lumMod val="90000"/>
                    </a:schemeClr>
                  </a:solidFill>
                </a:rPr>
                <a:t>.</a:t>
              </a:r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建立貼圖</a:t>
              </a:r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素材。</a:t>
              </a:r>
              <a:endParaRPr lang="zh-TW" altLang="en-US" sz="16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cxnSp>
          <p:nvCxnSpPr>
            <p:cNvPr id="14" name="直線單箭頭接點 13"/>
            <p:cNvCxnSpPr>
              <a:stCxn id="13" idx="3"/>
            </p:cNvCxnSpPr>
            <p:nvPr/>
          </p:nvCxnSpPr>
          <p:spPr>
            <a:xfrm flipV="1">
              <a:off x="5069731" y="4959692"/>
              <a:ext cx="502401" cy="836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5" name="直線單箭頭接點 14"/>
            <p:cNvCxnSpPr>
              <a:stCxn id="12" idx="3"/>
              <a:endCxn id="13" idx="1"/>
            </p:cNvCxnSpPr>
            <p:nvPr/>
          </p:nvCxnSpPr>
          <p:spPr>
            <a:xfrm>
              <a:off x="2907836" y="4968052"/>
              <a:ext cx="43204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5572132" y="4572008"/>
              <a:ext cx="1729847" cy="792088"/>
            </a:xfrm>
            <a:prstGeom prst="rect">
              <a:avLst/>
            </a:prstGeom>
            <a:solidFill>
              <a:srgbClr val="FFFF00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</a:rPr>
                <a:t>３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.</a:t>
              </a:r>
              <a:r>
                <a:rPr lang="zh-TW" altLang="en-US" sz="1600" dirty="0" smtClean="0">
                  <a:solidFill>
                    <a:schemeClr val="tx1"/>
                  </a:solidFill>
                </a:rPr>
                <a:t>各面貼圖及</a:t>
              </a:r>
              <a:r>
                <a:rPr lang="zh-TW" altLang="en-US" sz="1600" dirty="0" smtClean="0">
                  <a:solidFill>
                    <a:schemeClr val="tx1"/>
                  </a:solidFill>
                </a:rPr>
                <a:t>調整。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各面貼圖及調整（</a:t>
            </a:r>
            <a:r>
              <a:rPr lang="en-US" altLang="zh-TW" sz="3200" dirty="0" smtClean="0"/>
              <a:t>2</a:t>
            </a:r>
            <a:r>
              <a:rPr lang="zh-TW" altLang="en-US" sz="3200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91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點</a:t>
            </a:r>
            <a:r>
              <a:rPr lang="zh-TW" altLang="zh-TW" dirty="0" smtClean="0"/>
              <a:t>選</a:t>
            </a:r>
            <a:r>
              <a:rPr lang="zh-TW" altLang="en-US" dirty="0" smtClean="0"/>
              <a:t>「在模型中」</a:t>
            </a:r>
            <a:r>
              <a:rPr lang="zh-TW" altLang="zh-TW" dirty="0" smtClean="0"/>
              <a:t>我們所要的</a:t>
            </a:r>
            <a:r>
              <a:rPr lang="zh-TW" altLang="en-US" dirty="0" smtClean="0"/>
              <a:t>紋理</a:t>
            </a:r>
            <a:r>
              <a:rPr lang="zh-TW" altLang="zh-TW" dirty="0" smtClean="0"/>
              <a:t>圖</a:t>
            </a:r>
            <a:r>
              <a:rPr lang="zh-TW" altLang="en-US" dirty="0" smtClean="0"/>
              <a:t>。再將滑鼠</a:t>
            </a:r>
            <a:r>
              <a:rPr lang="zh-TW" altLang="zh-TW" dirty="0" smtClean="0"/>
              <a:t>移動到繪圖區，會發現滑鼠游標變成了顏料桶的圖示，選擇</a:t>
            </a:r>
            <a:r>
              <a:rPr lang="zh-TW" altLang="en-US" dirty="0" smtClean="0"/>
              <a:t>所要貼圖</a:t>
            </a:r>
            <a:r>
              <a:rPr lang="zh-TW" altLang="zh-TW" dirty="0" smtClean="0"/>
              <a:t>的面，</a:t>
            </a:r>
            <a:r>
              <a:rPr lang="zh-TW" altLang="en-US" dirty="0" smtClean="0"/>
              <a:t>再</a:t>
            </a:r>
            <a:r>
              <a:rPr lang="zh-TW" altLang="zh-TW" dirty="0" smtClean="0"/>
              <a:t>點擊一下滑鼠，就會</a:t>
            </a:r>
            <a:r>
              <a:rPr lang="zh-TW" altLang="en-US" dirty="0" smtClean="0"/>
              <a:t>將</a:t>
            </a:r>
            <a:r>
              <a:rPr lang="zh-TW" altLang="zh-TW" dirty="0" smtClean="0"/>
              <a:t>圖</a:t>
            </a:r>
            <a:r>
              <a:rPr lang="zh-TW" altLang="en-US" dirty="0" smtClean="0"/>
              <a:t>貼</a:t>
            </a:r>
            <a:r>
              <a:rPr lang="zh-TW" altLang="zh-TW" dirty="0" smtClean="0"/>
              <a:t>上去了。</a:t>
            </a:r>
          </a:p>
          <a:p>
            <a:endParaRPr lang="zh-TW" altLang="en-US" dirty="0"/>
          </a:p>
        </p:txBody>
      </p:sp>
      <p:pic>
        <p:nvPicPr>
          <p:cNvPr id="7" name="圖片 6" descr="02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3017305"/>
            <a:ext cx="3168352" cy="3581615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各面貼圖及調整（</a:t>
            </a:r>
            <a:r>
              <a:rPr lang="en-US" altLang="zh-TW" sz="3200" dirty="0" smtClean="0"/>
              <a:t>3</a:t>
            </a:r>
            <a:r>
              <a:rPr lang="zh-TW" altLang="en-US" sz="3200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92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dirty="0" smtClean="0"/>
              <a:t>奇怪！怎麼跟我們的貼圖不太一樣！？原來是圖片過小，重複貼了好幾張，讓我們使用「編輯」來調整一下吧。</a:t>
            </a:r>
          </a:p>
          <a:p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1" y="2708920"/>
            <a:ext cx="2592288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各面貼圖及調整（</a:t>
            </a:r>
            <a:r>
              <a:rPr lang="en-US" altLang="zh-TW" sz="3200" dirty="0" smtClean="0"/>
              <a:t>4</a:t>
            </a:r>
            <a:r>
              <a:rPr lang="zh-TW" altLang="en-US" sz="3200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93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685928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在「材料」視窗上，</a:t>
            </a:r>
            <a:r>
              <a:rPr lang="zh-TW" altLang="zh-TW" dirty="0" smtClean="0"/>
              <a:t>點</a:t>
            </a:r>
            <a:r>
              <a:rPr lang="zh-TW" altLang="en-US" dirty="0" smtClean="0"/>
              <a:t>選</a:t>
            </a:r>
            <a:r>
              <a:rPr lang="zh-TW" altLang="zh-TW" dirty="0" smtClean="0"/>
              <a:t>「編輯」</a:t>
            </a:r>
            <a:r>
              <a:rPr lang="zh-TW" altLang="en-US" dirty="0" smtClean="0"/>
              <a:t>標籤，</a:t>
            </a:r>
            <a:r>
              <a:rPr lang="zh-TW" altLang="zh-TW" dirty="0" smtClean="0"/>
              <a:t>進</a:t>
            </a:r>
            <a:r>
              <a:rPr lang="zh-TW" altLang="en-US" dirty="0" smtClean="0"/>
              <a:t>到材料的</a:t>
            </a:r>
            <a:r>
              <a:rPr lang="zh-TW" altLang="zh-TW" dirty="0" smtClean="0"/>
              <a:t>編輯</a:t>
            </a:r>
            <a:r>
              <a:rPr lang="zh-TW" altLang="en-US" dirty="0" smtClean="0"/>
              <a:t>頁</a:t>
            </a:r>
            <a:r>
              <a:rPr lang="zh-TW" altLang="zh-TW" dirty="0" smtClean="0"/>
              <a:t>面。</a:t>
            </a:r>
            <a:r>
              <a:rPr lang="zh-TW" altLang="en-US" dirty="0" smtClean="0"/>
              <a:t>如下面左方圖片所示。</a:t>
            </a:r>
            <a:endParaRPr lang="en-US" altLang="zh-TW" dirty="0" smtClean="0"/>
          </a:p>
          <a:p>
            <a:r>
              <a:rPr lang="zh-TW" altLang="zh-TW" dirty="0" smtClean="0"/>
              <a:t>我們</a:t>
            </a:r>
            <a:r>
              <a:rPr lang="zh-TW" altLang="en-US" dirty="0" smtClean="0"/>
              <a:t>在「材料」視窗的下方中間，</a:t>
            </a:r>
            <a:r>
              <a:rPr lang="zh-TW" altLang="zh-TW" dirty="0" smtClean="0"/>
              <a:t>先斷開鎖鍊「§」使用不對等比例，左右的箭頭「←→」代表的寬度，上下的箭頭代表高度「↑↓」</a:t>
            </a:r>
            <a:r>
              <a:rPr lang="zh-TW" altLang="en-US" dirty="0" smtClean="0"/>
              <a:t>。如下面右方圖片所示。</a:t>
            </a:r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2261" y="3140968"/>
            <a:ext cx="2194298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40968"/>
            <a:ext cx="2292240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各面貼圖及調整（</a:t>
            </a:r>
            <a:r>
              <a:rPr lang="en-US" altLang="zh-TW" sz="3200" dirty="0" smtClean="0"/>
              <a:t>5</a:t>
            </a:r>
            <a:r>
              <a:rPr lang="zh-TW" altLang="en-US" sz="3200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94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261992"/>
          </a:xfrm>
        </p:spPr>
        <p:txBody>
          <a:bodyPr>
            <a:normAutofit fontScale="92500" lnSpcReduction="10000"/>
          </a:bodyPr>
          <a:lstStyle/>
          <a:p>
            <a:r>
              <a:rPr lang="zh-TW" altLang="zh-TW" dirty="0" smtClean="0"/>
              <a:t>慢慢調整製我們需要的大小，</a:t>
            </a:r>
            <a:r>
              <a:rPr lang="zh-TW" altLang="en-US" dirty="0" smtClean="0"/>
              <a:t>若石碑面上的貼圖總是對不準會移位。則要改變紋理位置，若使用「移動工具」來調整，長方體將會形變，變成另一種立體形狀，如下面左方圖片所示。</a:t>
            </a:r>
            <a:endParaRPr lang="en-US" altLang="zh-TW" dirty="0" smtClean="0"/>
          </a:p>
          <a:p>
            <a:r>
              <a:rPr lang="zh-TW" altLang="en-US" dirty="0" smtClean="0"/>
              <a:t>要改變紋理位置，請在石碑上按右鍵選擇「紋理」</a:t>
            </a:r>
            <a:r>
              <a:rPr lang="en-US" altLang="zh-TW" dirty="0" smtClean="0">
                <a:sym typeface="Wingdings" pitchFamily="2" charset="2"/>
              </a:rPr>
              <a:t></a:t>
            </a:r>
            <a:r>
              <a:rPr lang="zh-TW" altLang="en-US" dirty="0" smtClean="0">
                <a:sym typeface="Wingdings" pitchFamily="2" charset="2"/>
              </a:rPr>
              <a:t>「位置」</a:t>
            </a:r>
            <a:r>
              <a:rPr lang="zh-TW" altLang="zh-TW" dirty="0" smtClean="0"/>
              <a:t>。</a:t>
            </a:r>
            <a:r>
              <a:rPr lang="zh-TW" altLang="en-US" dirty="0" smtClean="0"/>
              <a:t>如下面右方圖片所示。</a:t>
            </a:r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717032"/>
            <a:ext cx="3230563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802763"/>
            <a:ext cx="2736304" cy="308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各面貼圖及調整（</a:t>
            </a:r>
            <a:r>
              <a:rPr lang="en-US" altLang="zh-TW" sz="3200" dirty="0" smtClean="0"/>
              <a:t>6</a:t>
            </a:r>
            <a:r>
              <a:rPr lang="zh-TW" altLang="en-US" sz="3200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95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638400" cy="4572000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調整時物件上面會出現４種對紋理有作用的「圖釘」。有各種不同功用的「圖釘」才能針對不同角度的物件表面做適當的貼圖。</a:t>
            </a:r>
            <a:endParaRPr lang="en-US" altLang="zh-TW" dirty="0" smtClean="0"/>
          </a:p>
          <a:p>
            <a:r>
              <a:rPr lang="zh-TW" altLang="en-US" dirty="0" smtClean="0"/>
              <a:t>可分別做以下操作：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黃色圖釘：扭曲紋理。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藍色圖釘：縮放</a:t>
            </a:r>
            <a:r>
              <a:rPr lang="en-US" altLang="zh-TW" dirty="0" smtClean="0"/>
              <a:t>/</a:t>
            </a:r>
            <a:r>
              <a:rPr lang="zh-TW" altLang="en-US" dirty="0" smtClean="0"/>
              <a:t>修剪紋理。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紅色圖釘：移動紋理。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綠色圖釘：旋轉紋理。</a:t>
            </a:r>
            <a:endParaRPr lang="en-US" altLang="zh-TW" dirty="0" smtClean="0"/>
          </a:p>
          <a:p>
            <a:r>
              <a:rPr lang="zh-TW" altLang="en-US" dirty="0" smtClean="0"/>
              <a:t>預設值是綠色圖釘。</a:t>
            </a:r>
            <a:endParaRPr lang="en-US" altLang="zh-TW" dirty="0" smtClean="0"/>
          </a:p>
          <a:p>
            <a:r>
              <a:rPr lang="zh-TW" altLang="en-US" dirty="0" smtClean="0"/>
              <a:t>右圖是做扭曲紋理的操作。</a:t>
            </a:r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725067"/>
            <a:ext cx="4435475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各面貼圖及調整（</a:t>
            </a:r>
            <a:r>
              <a:rPr lang="en-US" altLang="zh-TW" sz="3200" dirty="0" smtClean="0"/>
              <a:t>7</a:t>
            </a:r>
            <a:r>
              <a:rPr lang="zh-TW" altLang="en-US" sz="3200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96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在此範例不需要紋理扭曲及旋轉等操作，只需要用預設的紋理移動操作。請將滑鼠左鍵按著拖曳，調整到適合的位置。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636912"/>
            <a:ext cx="339883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各面貼圖及調整（</a:t>
            </a:r>
            <a:r>
              <a:rPr lang="en-US" altLang="zh-TW" sz="3200" dirty="0" smtClean="0"/>
              <a:t>8</a:t>
            </a:r>
            <a:r>
              <a:rPr lang="zh-TW" altLang="en-US" sz="3200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97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dirty="0" smtClean="0"/>
              <a:t>最後</a:t>
            </a:r>
            <a:r>
              <a:rPr lang="zh-TW" altLang="en-US" dirty="0" smtClean="0"/>
              <a:t>使用「材料」視窗，「編輯」標籤中的「顏色輪」。將</a:t>
            </a:r>
            <a:r>
              <a:rPr lang="zh-TW" altLang="zh-TW" dirty="0" smtClean="0"/>
              <a:t>顏色調亮一點，可以看到我們石碑正面已經出來了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939528"/>
            <a:ext cx="2592288" cy="31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各面貼圖及調整（</a:t>
            </a:r>
            <a:r>
              <a:rPr lang="en-US" altLang="zh-TW" sz="3200" dirty="0" smtClean="0"/>
              <a:t>9</a:t>
            </a:r>
            <a:r>
              <a:rPr lang="zh-TW" altLang="en-US" sz="3200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98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2800" dirty="0" smtClean="0"/>
              <a:t>其他面也要「新增材料」來貼紋理圖。可先按住滑鼠滾輪移動視角，轉到要貼圖的面。再使用「移動工具」移到較清楚的地方以便貼圖。</a:t>
            </a:r>
            <a:endParaRPr lang="en-US" altLang="zh-TW" sz="2800" dirty="0" smtClean="0"/>
          </a:p>
          <a:p>
            <a:endParaRPr lang="zh-TW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196165"/>
            <a:ext cx="3024336" cy="296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/>
              <a:t>各面貼圖及調整（１０）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99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901952"/>
          </a:xfrm>
        </p:spPr>
        <p:txBody>
          <a:bodyPr/>
          <a:lstStyle/>
          <a:p>
            <a:r>
              <a:rPr lang="zh-TW" altLang="en-US" sz="2400" dirty="0" smtClean="0"/>
              <a:t>回到步驟２，新增下一面所要的「材料」（即貼圖素材）。</a:t>
            </a:r>
            <a:endParaRPr lang="en-US" altLang="zh-TW" sz="2400" dirty="0" smtClean="0"/>
          </a:p>
          <a:p>
            <a:r>
              <a:rPr lang="zh-TW" altLang="en-US" sz="2400" dirty="0" smtClean="0"/>
              <a:t>下面左方圖片已在模型中新增一個「材料」。</a:t>
            </a:r>
            <a:endParaRPr lang="en-US" altLang="zh-TW" sz="2400" dirty="0" smtClean="0"/>
          </a:p>
          <a:p>
            <a:r>
              <a:rPr lang="zh-TW" altLang="en-US" sz="2400" dirty="0" smtClean="0"/>
              <a:t>貼上石碑側面的</a:t>
            </a:r>
            <a:r>
              <a:rPr lang="zh-TW" altLang="zh-TW" sz="2400" dirty="0" smtClean="0"/>
              <a:t>貼圖</a:t>
            </a:r>
            <a:r>
              <a:rPr lang="zh-TW" altLang="en-US" sz="2400" dirty="0" smtClean="0"/>
              <a:t>。必要時需調整紋理亮度、大小、位置及角度。下面右方圖片是已貼上側面的石碑圖。</a:t>
            </a:r>
            <a:endParaRPr lang="zh-TW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3312368" cy="324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284984"/>
            <a:ext cx="2067973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2032</TotalTime>
  <Words>9283</Words>
  <Application>Microsoft Office PowerPoint</Application>
  <PresentationFormat>如螢幕大小 (4:3)</PresentationFormat>
  <Paragraphs>666</Paragraphs>
  <Slides>101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101</vt:i4>
      </vt:variant>
    </vt:vector>
  </HeadingPairs>
  <TitlesOfParts>
    <vt:vector size="102" baseType="lpstr">
      <vt:lpstr>市鎮</vt:lpstr>
      <vt:lpstr>第三章：材質製作與模型</vt:lpstr>
      <vt:lpstr>Outline</vt:lpstr>
      <vt:lpstr>３-１ ３D模型與紋理材質（1）</vt:lpstr>
      <vt:lpstr>３-１ ３D模型與紋理材質（2）</vt:lpstr>
      <vt:lpstr>３-２ ３DS MAX</vt:lpstr>
      <vt:lpstr>３-２-１ ３DS MAX下載與安裝（1）</vt:lpstr>
      <vt:lpstr>３-２-１ ３DS MAX下載與安裝（2）</vt:lpstr>
      <vt:lpstr>３-２-１ ３DS MAX下載與安裝（3）</vt:lpstr>
      <vt:lpstr>３-２-１ ３DS MAX下載與安裝（4）</vt:lpstr>
      <vt:lpstr>３-２-１ ３DS MAX下載與安裝（5）</vt:lpstr>
      <vt:lpstr>３-２-１ ３DS MAX下載與安裝（6）</vt:lpstr>
      <vt:lpstr>３DS MAX ２０１２ 新增功能</vt:lpstr>
      <vt:lpstr>３-２-２ ３DS MAX基本操作認識（1）</vt:lpstr>
      <vt:lpstr>３-２-２ ３DS MAX基本操作認識（2）</vt:lpstr>
      <vt:lpstr>３-２-２ ３DS MAX基本操作認識（3）</vt:lpstr>
      <vt:lpstr>３-２-２ ３DS MAX基本操作認識（4）</vt:lpstr>
      <vt:lpstr>３-２-２ ３DS MAX基本操作認識（5）</vt:lpstr>
      <vt:lpstr>３-２-２ ３DS MAX基本操作認識（6）</vt:lpstr>
      <vt:lpstr>３-２-２ ３DS MAX基本操作認識（7）</vt:lpstr>
      <vt:lpstr>３-２-３ ３DS MAX ３D建模（1）</vt:lpstr>
      <vt:lpstr>３-２- ３  ３DS MAX ３D建模（2）</vt:lpstr>
      <vt:lpstr>繪出石碑的長方體（1）</vt:lpstr>
      <vt:lpstr>繪出石碑的長方體（2）</vt:lpstr>
      <vt:lpstr>繪出石碑的長方體（3）</vt:lpstr>
      <vt:lpstr>繪出石碑的長方體（4）</vt:lpstr>
      <vt:lpstr>材質與貼圖（1）</vt:lpstr>
      <vt:lpstr>材質與貼圖（2）</vt:lpstr>
      <vt:lpstr>材質與貼圖（3）</vt:lpstr>
      <vt:lpstr>材質與貼圖（4）</vt:lpstr>
      <vt:lpstr>材質與貼圖（5）</vt:lpstr>
      <vt:lpstr>材質與貼圖（6）</vt:lpstr>
      <vt:lpstr>材質與貼圖（7）</vt:lpstr>
      <vt:lpstr>材質與貼圖（8）</vt:lpstr>
      <vt:lpstr>材質與貼圖（9）</vt:lpstr>
      <vt:lpstr>材質與貼圖（１０）</vt:lpstr>
      <vt:lpstr>材質與貼圖（１１）</vt:lpstr>
      <vt:lpstr>石碑各面貼圖（1）</vt:lpstr>
      <vt:lpstr>石碑各面貼圖（2）</vt:lpstr>
      <vt:lpstr>石碑各面貼圖（3）</vt:lpstr>
      <vt:lpstr>石碑各面貼圖（4）</vt:lpstr>
      <vt:lpstr>石碑各面貼圖（5）</vt:lpstr>
      <vt:lpstr>石碑各面貼圖（6）</vt:lpstr>
      <vt:lpstr>石碑各面貼圖（7）</vt:lpstr>
      <vt:lpstr>雪人製作（1）</vt:lpstr>
      <vt:lpstr>雪人製作（2）</vt:lpstr>
      <vt:lpstr>雪人製作（3）</vt:lpstr>
      <vt:lpstr>雪人製作（4）</vt:lpstr>
      <vt:lpstr>雪人製作（5）</vt:lpstr>
      <vt:lpstr>雪人製作（6）</vt:lpstr>
      <vt:lpstr>雪人製作（7）</vt:lpstr>
      <vt:lpstr>雪人製作（8）</vt:lpstr>
      <vt:lpstr>雪人製作（9）</vt:lpstr>
      <vt:lpstr>３-３ Google SketchUp</vt:lpstr>
      <vt:lpstr>３-３-１ Google SketchUp ８下載與安裝（1）</vt:lpstr>
      <vt:lpstr>３-３-１ Google SketchUp ８下載與安裝（2）</vt:lpstr>
      <vt:lpstr>３-３-１ Google SketchUp ８下載與安裝（3）</vt:lpstr>
      <vt:lpstr>３-３-１ Google SketchUp ８下載與安裝（4）</vt:lpstr>
      <vt:lpstr>３-３-１ Google SketchUp ８下載與安裝（5）</vt:lpstr>
      <vt:lpstr>３-３-１ Google SketchUp ８下載與安裝（6）</vt:lpstr>
      <vt:lpstr>３-３-２ SketchUp基本的操作認識（1）</vt:lpstr>
      <vt:lpstr>３-３-２ SketchUp基本的操作認識（2）</vt:lpstr>
      <vt:lpstr>３-３-２ SketchUp基本的操作認識（3）</vt:lpstr>
      <vt:lpstr>３-３-２ SketchUp基本的操作認識（4）</vt:lpstr>
      <vt:lpstr>３-３-２ SketchUp基本的操作認識（5）</vt:lpstr>
      <vt:lpstr>３-３-２ SketchUp基本的操作認識（6）</vt:lpstr>
      <vt:lpstr>３-３-２ SketchUp基本的操作認識（7）</vt:lpstr>
      <vt:lpstr>３-３-２ SketchUp基本的操作認識（8）</vt:lpstr>
      <vt:lpstr>３-３-２ SketchUp基本的操作認識（ 9 ）</vt:lpstr>
      <vt:lpstr>３-３-２ SketchUp基本的操作認識（１０）</vt:lpstr>
      <vt:lpstr>３-３-２ SketchUp基本的操作認識（１１）</vt:lpstr>
      <vt:lpstr>３-３-２ SketchUp基本的操作認識（１２）</vt:lpstr>
      <vt:lpstr>３-３-２ SketchUp基本的操作認識（１３）</vt:lpstr>
      <vt:lpstr>３-３-２ SketchUp基本的操作認識（１４）</vt:lpstr>
      <vt:lpstr>３-３-２ SketchUp基本的操作認識（１５）</vt:lpstr>
      <vt:lpstr>３-３-２ SketchUp基本的操作認識（１６）</vt:lpstr>
      <vt:lpstr>３-３-２ SketchUp基本的操作認識（１７）</vt:lpstr>
      <vt:lpstr>３-３-３ SketupUp ３D建模（1）</vt:lpstr>
      <vt:lpstr>３-３-３ SketupUp ３D建模（2）</vt:lpstr>
      <vt:lpstr>繪出石碑的長方體（1）</vt:lpstr>
      <vt:lpstr>繪出石碑的長方體（2）</vt:lpstr>
      <vt:lpstr>繪出石碑的長方體（3）</vt:lpstr>
      <vt:lpstr>繪出石碑的長方體（4）</vt:lpstr>
      <vt:lpstr>繪出石碑的長方體（5）</vt:lpstr>
      <vt:lpstr>繪出石碑的長方體（6）</vt:lpstr>
      <vt:lpstr>繪出石碑的長方體（7）</vt:lpstr>
      <vt:lpstr>繪出石碑的長方體（8）</vt:lpstr>
      <vt:lpstr>建立貼圖素材（1）</vt:lpstr>
      <vt:lpstr>建立貼圖素材（2）</vt:lpstr>
      <vt:lpstr>建立貼圖素材（3）</vt:lpstr>
      <vt:lpstr>各面貼圖及調整（1）</vt:lpstr>
      <vt:lpstr>各面貼圖及調整（2）</vt:lpstr>
      <vt:lpstr>各面貼圖及調整（3）</vt:lpstr>
      <vt:lpstr>各面貼圖及調整（4）</vt:lpstr>
      <vt:lpstr>各面貼圖及調整（5）</vt:lpstr>
      <vt:lpstr>各面貼圖及調整（6）</vt:lpstr>
      <vt:lpstr>各面貼圖及調整（7）</vt:lpstr>
      <vt:lpstr>各面貼圖及調整（8）</vt:lpstr>
      <vt:lpstr>各面貼圖及調整（9）</vt:lpstr>
      <vt:lpstr>各面貼圖及調整（１０）</vt:lpstr>
      <vt:lpstr>各面貼圖及調整（１１）</vt:lpstr>
      <vt:lpstr>參考資料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lyc002</dc:creator>
  <cp:lastModifiedBy>lyc002</cp:lastModifiedBy>
  <cp:revision>271</cp:revision>
  <dcterms:modified xsi:type="dcterms:W3CDTF">2011-11-16T23:36:53Z</dcterms:modified>
</cp:coreProperties>
</file>