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61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1"/>
      </p:bgRef>
    </p:bg>
    <p:spTree>
      <p:nvGrpSpPr>
        <p:cNvPr id="1" name=""/>
        <p:cNvGrpSpPr/>
        <p:nvPr/>
      </p:nvGrpSpPr>
      <p:grpSpPr>
        <a:xfrm>
          <a:off x="0" y="0"/>
          <a:ext cx="0" cy="0"/>
          <a:chOff x="0" y="0"/>
          <a:chExt cx="0" cy="0"/>
        </a:xfrm>
      </p:grpSpPr>
      <p:sp>
        <p:nvSpPr>
          <p:cNvPr id="8" name="標題 7"/>
          <p:cNvSpPr>
            <a:spLocks noGrp="1"/>
          </p:cNvSpPr>
          <p:nvPr>
            <p:ph type="ctrTitle"/>
          </p:nvPr>
        </p:nvSpPr>
        <p:spPr>
          <a:xfrm>
            <a:off x="2286000" y="3124200"/>
            <a:ext cx="6172200" cy="1894362"/>
          </a:xfrm>
        </p:spPr>
        <p:txBody>
          <a:bodyPr/>
          <a:lstStyle>
            <a:lvl1pPr>
              <a:defRPr b="1"/>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bwMode="auto">
          <a:xfrm rot="5400000">
            <a:off x="7764621" y="1174097"/>
            <a:ext cx="2286000" cy="381000"/>
          </a:xfrm>
        </p:spPr>
        <p:txBody>
          <a:bodyPr/>
          <a:lstStyle/>
          <a:p>
            <a:fld id="{A9F090B3-DE7D-4E56-B594-19B094DE0E09}" type="datetimeFigureOut">
              <a:rPr lang="zh-TW" altLang="en-US" smtClean="0"/>
              <a:t>2012/12/15</a:t>
            </a:fld>
            <a:endParaRPr lang="zh-TW" altLang="en-US"/>
          </a:p>
        </p:txBody>
      </p:sp>
      <p:sp>
        <p:nvSpPr>
          <p:cNvPr id="17" name="頁尾版面配置區 16"/>
          <p:cNvSpPr>
            <a:spLocks noGrp="1"/>
          </p:cNvSpPr>
          <p:nvPr>
            <p:ph type="ftr" sz="quarter" idx="11"/>
          </p:nvPr>
        </p:nvSpPr>
        <p:spPr bwMode="auto">
          <a:xfrm rot="5400000">
            <a:off x="7077269" y="4181669"/>
            <a:ext cx="3657600" cy="384048"/>
          </a:xfrm>
        </p:spPr>
        <p:txBody>
          <a:bodyPr/>
          <a:lstStyle/>
          <a:p>
            <a:endParaRPr lang="zh-TW"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直線接點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直線接點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接點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直線接點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直線接點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橢圓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橢圓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橢圓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投影片編號版面配置區 28"/>
          <p:cNvSpPr>
            <a:spLocks noGrp="1"/>
          </p:cNvSpPr>
          <p:nvPr>
            <p:ph type="sldNum" sz="quarter" idx="12"/>
          </p:nvPr>
        </p:nvSpPr>
        <p:spPr bwMode="auto">
          <a:xfrm>
            <a:off x="1325544" y="4928702"/>
            <a:ext cx="609600" cy="517524"/>
          </a:xfrm>
        </p:spPr>
        <p:txBody>
          <a:bodyPr/>
          <a:lstStyle/>
          <a:p>
            <a:fld id="{3BCC4419-6E68-4059-8584-759AE9E82E54}"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A9F090B3-DE7D-4E56-B594-19B094DE0E09}" type="datetimeFigureOut">
              <a:rPr lang="zh-TW" altLang="en-US" smtClean="0"/>
              <a:t>2012/12/15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BCC4419-6E68-4059-8584-759AE9E82E54}"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676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A9F090B3-DE7D-4E56-B594-19B094DE0E09}" type="datetimeFigureOut">
              <a:rPr lang="zh-TW" altLang="en-US" smtClean="0"/>
              <a:t>2012/12/15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BCC4419-6E68-4059-8584-759AE9E82E54}"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8" name="內容版面配置區 7"/>
          <p:cNvSpPr>
            <a:spLocks noGrp="1"/>
          </p:cNvSpPr>
          <p:nvPr>
            <p:ph sz="quarter" idx="1"/>
          </p:nvPr>
        </p:nvSpPr>
        <p:spPr>
          <a:xfrm>
            <a:off x="457200" y="1600200"/>
            <a:ext cx="7467600" cy="487375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4"/>
          </p:nvPr>
        </p:nvSpPr>
        <p:spPr/>
        <p:txBody>
          <a:bodyPr rtlCol="0"/>
          <a:lstStyle/>
          <a:p>
            <a:fld id="{A9F090B3-DE7D-4E56-B594-19B094DE0E09}" type="datetimeFigureOut">
              <a:rPr lang="zh-TW" altLang="en-US" smtClean="0"/>
              <a:t>2012/12/15</a:t>
            </a:fld>
            <a:endParaRPr lang="zh-TW" altLang="en-US"/>
          </a:p>
        </p:txBody>
      </p:sp>
      <p:sp>
        <p:nvSpPr>
          <p:cNvPr id="9" name="投影片編號版面配置區 8"/>
          <p:cNvSpPr>
            <a:spLocks noGrp="1"/>
          </p:cNvSpPr>
          <p:nvPr>
            <p:ph type="sldNum" sz="quarter" idx="15"/>
          </p:nvPr>
        </p:nvSpPr>
        <p:spPr/>
        <p:txBody>
          <a:bodyPr rtlCol="0"/>
          <a:lstStyle/>
          <a:p>
            <a:fld id="{3BCC4419-6E68-4059-8584-759AE9E82E54}" type="slidenum">
              <a:rPr lang="zh-TW" altLang="en-US" smtClean="0"/>
              <a:t>‹#›</a:t>
            </a:fld>
            <a:endParaRPr lang="zh-TW" altLang="en-US"/>
          </a:p>
        </p:txBody>
      </p:sp>
      <p:sp>
        <p:nvSpPr>
          <p:cNvPr id="10" name="頁尾版面配置區 9"/>
          <p:cNvSpPr>
            <a:spLocks noGrp="1"/>
          </p:cNvSpPr>
          <p:nvPr>
            <p:ph type="ftr" sz="quarter" idx="16"/>
          </p:nvPr>
        </p:nvSpPr>
        <p:spPr/>
        <p:txBody>
          <a:bodyPr rtlCol="0"/>
          <a:lstStyle/>
          <a:p>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2286000" y="2895600"/>
            <a:ext cx="6172200" cy="2053590"/>
          </a:xfrm>
        </p:spPr>
        <p:txBody>
          <a:bodyPr/>
          <a:lstStyle>
            <a:lvl1pPr algn="l">
              <a:buNone/>
              <a:defRPr sz="3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bwMode="auto">
          <a:xfrm rot="5400000">
            <a:off x="7763256" y="1170432"/>
            <a:ext cx="2286000" cy="381000"/>
          </a:xfrm>
        </p:spPr>
        <p:txBody>
          <a:bodyPr/>
          <a:lstStyle/>
          <a:p>
            <a:fld id="{A9F090B3-DE7D-4E56-B594-19B094DE0E09}" type="datetimeFigureOut">
              <a:rPr lang="zh-TW" altLang="en-US" smtClean="0"/>
              <a:t>2012/12/15</a:t>
            </a:fld>
            <a:endParaRPr lang="zh-TW" altLang="en-US"/>
          </a:p>
        </p:txBody>
      </p:sp>
      <p:sp>
        <p:nvSpPr>
          <p:cNvPr id="5" name="頁尾版面配置區 4"/>
          <p:cNvSpPr>
            <a:spLocks noGrp="1"/>
          </p:cNvSpPr>
          <p:nvPr>
            <p:ph type="ftr" sz="quarter" idx="11"/>
          </p:nvPr>
        </p:nvSpPr>
        <p:spPr bwMode="auto">
          <a:xfrm rot="5400000">
            <a:off x="7077456" y="4178808"/>
            <a:ext cx="3657600" cy="384048"/>
          </a:xfrm>
        </p:spPr>
        <p:txBody>
          <a:bodyPr/>
          <a:lstStyle/>
          <a:p>
            <a:endParaRPr lang="zh-TW"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直線接點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直線接點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直線接點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直線接點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橢圓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橢圓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橢圓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接點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投影片編號版面配置區 5"/>
          <p:cNvSpPr>
            <a:spLocks noGrp="1"/>
          </p:cNvSpPr>
          <p:nvPr>
            <p:ph type="sldNum" sz="quarter" idx="12"/>
          </p:nvPr>
        </p:nvSpPr>
        <p:spPr bwMode="auto">
          <a:xfrm>
            <a:off x="1340616" y="4928702"/>
            <a:ext cx="609600" cy="517524"/>
          </a:xfrm>
        </p:spPr>
        <p:txBody>
          <a:bodyPr/>
          <a:lstStyle/>
          <a:p>
            <a:fld id="{3BCC4419-6E68-4059-8584-759AE9E82E54}"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A9F090B3-DE7D-4E56-B594-19B094DE0E09}" type="datetimeFigureOut">
              <a:rPr lang="zh-TW" altLang="en-US" smtClean="0"/>
              <a:t>2012/12/15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BCC4419-6E68-4059-8584-759AE9E82E54}" type="slidenum">
              <a:rPr lang="zh-TW" altLang="en-US" smtClean="0"/>
              <a:t>‹#›</a:t>
            </a:fld>
            <a:endParaRPr lang="zh-TW" altLang="en-US"/>
          </a:p>
        </p:txBody>
      </p:sp>
      <p:sp>
        <p:nvSpPr>
          <p:cNvPr id="9" name="內容版面配置區 8"/>
          <p:cNvSpPr>
            <a:spLocks noGrp="1"/>
          </p:cNvSpPr>
          <p:nvPr>
            <p:ph sz="quarter" idx="1"/>
          </p:nvPr>
        </p:nvSpPr>
        <p:spPr>
          <a:xfrm>
            <a:off x="457200"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270248"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7543800" cy="1143000"/>
          </a:xfrm>
        </p:spPr>
        <p:txBody>
          <a:bodyPr anchor="b"/>
          <a:lstStyle>
            <a:lvl1pPr>
              <a:defRPr/>
            </a:lvl1pPr>
          </a:lstStyle>
          <a:p>
            <a:r>
              <a:rPr kumimoji="0" lang="zh-TW" altLang="en-US" smtClean="0"/>
              <a:t>按一下以編輯母片標題樣式</a:t>
            </a:r>
            <a:endParaRPr kumimoji="0" lang="en-US"/>
          </a:p>
        </p:txBody>
      </p:sp>
      <p:sp>
        <p:nvSpPr>
          <p:cNvPr id="7" name="日期版面配置區 6"/>
          <p:cNvSpPr>
            <a:spLocks noGrp="1"/>
          </p:cNvSpPr>
          <p:nvPr>
            <p:ph type="dt" sz="half" idx="10"/>
          </p:nvPr>
        </p:nvSpPr>
        <p:spPr/>
        <p:txBody>
          <a:bodyPr/>
          <a:lstStyle/>
          <a:p>
            <a:fld id="{A9F090B3-DE7D-4E56-B594-19B094DE0E09}" type="datetimeFigureOut">
              <a:rPr lang="zh-TW" altLang="en-US" smtClean="0"/>
              <a:t>2012/12/15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3BCC4419-6E68-4059-8584-759AE9E82E54}" type="slidenum">
              <a:rPr lang="zh-TW" altLang="en-US" smtClean="0"/>
              <a:t>‹#›</a:t>
            </a:fld>
            <a:endParaRPr lang="zh-TW" altLang="en-US"/>
          </a:p>
        </p:txBody>
      </p:sp>
      <p:sp>
        <p:nvSpPr>
          <p:cNvPr id="11" name="內容版面配置區 10"/>
          <p:cNvSpPr>
            <a:spLocks noGrp="1"/>
          </p:cNvSpPr>
          <p:nvPr>
            <p:ph sz="quarter" idx="2"/>
          </p:nvPr>
        </p:nvSpPr>
        <p:spPr>
          <a:xfrm>
            <a:off x="457200"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371975"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文字版面配置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
        <p:nvSpPr>
          <p:cNvPr id="14" name="文字版面配置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6" name="日期版面配置區 5"/>
          <p:cNvSpPr>
            <a:spLocks noGrp="1"/>
          </p:cNvSpPr>
          <p:nvPr>
            <p:ph type="dt" sz="half" idx="10"/>
          </p:nvPr>
        </p:nvSpPr>
        <p:spPr/>
        <p:txBody>
          <a:bodyPr rtlCol="0"/>
          <a:lstStyle/>
          <a:p>
            <a:fld id="{A9F090B3-DE7D-4E56-B594-19B094DE0E09}" type="datetimeFigureOut">
              <a:rPr lang="zh-TW" altLang="en-US" smtClean="0"/>
              <a:t>2012/12/15</a:t>
            </a:fld>
            <a:endParaRPr lang="zh-TW" altLang="en-US"/>
          </a:p>
        </p:txBody>
      </p:sp>
      <p:sp>
        <p:nvSpPr>
          <p:cNvPr id="7" name="投影片編號版面配置區 6"/>
          <p:cNvSpPr>
            <a:spLocks noGrp="1"/>
          </p:cNvSpPr>
          <p:nvPr>
            <p:ph type="sldNum" sz="quarter" idx="11"/>
          </p:nvPr>
        </p:nvSpPr>
        <p:spPr/>
        <p:txBody>
          <a:bodyPr rtlCol="0"/>
          <a:lstStyle/>
          <a:p>
            <a:fld id="{3BCC4419-6E68-4059-8584-759AE9E82E54}" type="slidenum">
              <a:rPr lang="zh-TW" altLang="en-US" smtClean="0"/>
              <a:t>‹#›</a:t>
            </a:fld>
            <a:endParaRPr lang="zh-TW" altLang="en-US"/>
          </a:p>
        </p:txBody>
      </p:sp>
      <p:sp>
        <p:nvSpPr>
          <p:cNvPr id="8" name="頁尾版面配置區 7"/>
          <p:cNvSpPr>
            <a:spLocks noGrp="1"/>
          </p:cNvSpPr>
          <p:nvPr>
            <p:ph type="ftr" sz="quarter" idx="12"/>
          </p:nvPr>
        </p:nvSpPr>
        <p:spPr/>
        <p:txBody>
          <a:bodyPr rtlCol="0"/>
          <a:lstStyle/>
          <a:p>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A9F090B3-DE7D-4E56-B594-19B094DE0E09}" type="datetimeFigureOut">
              <a:rPr lang="zh-TW" altLang="en-US" smtClean="0"/>
              <a:t>2012/12/15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3BCC4419-6E68-4059-8584-759AE9E82E54}"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標題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直線接點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接點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接點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直線接點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橢圓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內容版面配置區 17"/>
          <p:cNvSpPr>
            <a:spLocks noGrp="1"/>
          </p:cNvSpPr>
          <p:nvPr>
            <p:ph sz="quarter" idx="1"/>
          </p:nvPr>
        </p:nvSpPr>
        <p:spPr>
          <a:xfrm>
            <a:off x="304800" y="274320"/>
            <a:ext cx="5638800" cy="6327648"/>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4"/>
          </p:nvPr>
        </p:nvSpPr>
        <p:spPr/>
        <p:txBody>
          <a:bodyPr rtlCol="0"/>
          <a:lstStyle/>
          <a:p>
            <a:fld id="{A9F090B3-DE7D-4E56-B594-19B094DE0E09}" type="datetimeFigureOut">
              <a:rPr lang="zh-TW" altLang="en-US" smtClean="0"/>
              <a:t>2012/12/15</a:t>
            </a:fld>
            <a:endParaRPr lang="zh-TW" altLang="en-US"/>
          </a:p>
        </p:txBody>
      </p:sp>
      <p:sp>
        <p:nvSpPr>
          <p:cNvPr id="22" name="投影片編號版面配置區 21"/>
          <p:cNvSpPr>
            <a:spLocks noGrp="1"/>
          </p:cNvSpPr>
          <p:nvPr>
            <p:ph type="sldNum" sz="quarter" idx="15"/>
          </p:nvPr>
        </p:nvSpPr>
        <p:spPr/>
        <p:txBody>
          <a:bodyPr rtlCol="0"/>
          <a:lstStyle/>
          <a:p>
            <a:fld id="{3BCC4419-6E68-4059-8584-759AE9E82E54}" type="slidenum">
              <a:rPr lang="zh-TW" altLang="en-US" smtClean="0"/>
              <a:t>‹#›</a:t>
            </a:fld>
            <a:endParaRPr lang="zh-TW" altLang="en-US"/>
          </a:p>
        </p:txBody>
      </p:sp>
      <p:sp>
        <p:nvSpPr>
          <p:cNvPr id="23" name="頁尾版面配置區 22"/>
          <p:cNvSpPr>
            <a:spLocks noGrp="1"/>
          </p:cNvSpPr>
          <p:nvPr>
            <p:ph type="ftr" sz="quarter" idx="16"/>
          </p:nvPr>
        </p:nvSpPr>
        <p:spPr/>
        <p:txBody>
          <a:bodyPr rtlCol="0"/>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直線接點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橢圓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標題 1"/>
          <p:cNvSpPr>
            <a:spLocks noGrp="1"/>
          </p:cNvSpPr>
          <p:nvPr>
            <p:ph type="title"/>
          </p:nvPr>
        </p:nvSpPr>
        <p:spPr>
          <a:xfrm rot="5400000">
            <a:off x="3350133" y="3200400"/>
            <a:ext cx="6309360" cy="457200"/>
          </a:xfrm>
        </p:spPr>
        <p:txBody>
          <a:bodyPr anchor="b"/>
          <a:lstStyle>
            <a:lvl1pPr algn="l">
              <a:buNone/>
              <a:defRPr sz="2000" b="1"/>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10" name="直線接點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直線接點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直線接點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接點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版面配置區 16"/>
          <p:cNvSpPr>
            <a:spLocks noGrp="1"/>
          </p:cNvSpPr>
          <p:nvPr>
            <p:ph type="dt" sz="half" idx="10"/>
          </p:nvPr>
        </p:nvSpPr>
        <p:spPr/>
        <p:txBody>
          <a:bodyPr rtlCol="0"/>
          <a:lstStyle/>
          <a:p>
            <a:fld id="{A9F090B3-DE7D-4E56-B594-19B094DE0E09}" type="datetimeFigureOut">
              <a:rPr lang="zh-TW" altLang="en-US" smtClean="0"/>
              <a:t>2012/12/15</a:t>
            </a:fld>
            <a:endParaRPr lang="zh-TW" altLang="en-US"/>
          </a:p>
        </p:txBody>
      </p:sp>
      <p:sp>
        <p:nvSpPr>
          <p:cNvPr id="18" name="投影片編號版面配置區 17"/>
          <p:cNvSpPr>
            <a:spLocks noGrp="1"/>
          </p:cNvSpPr>
          <p:nvPr>
            <p:ph type="sldNum" sz="quarter" idx="11"/>
          </p:nvPr>
        </p:nvSpPr>
        <p:spPr/>
        <p:txBody>
          <a:bodyPr rtlCol="0"/>
          <a:lstStyle/>
          <a:p>
            <a:fld id="{3BCC4419-6E68-4059-8584-759AE9E82E54}" type="slidenum">
              <a:rPr lang="zh-TW" altLang="en-US" smtClean="0"/>
              <a:t>‹#›</a:t>
            </a:fld>
            <a:endParaRPr lang="zh-TW" altLang="en-US"/>
          </a:p>
        </p:txBody>
      </p:sp>
      <p:sp>
        <p:nvSpPr>
          <p:cNvPr id="21" name="頁尾版面配置區 20"/>
          <p:cNvSpPr>
            <a:spLocks noGrp="1"/>
          </p:cNvSpPr>
          <p:nvPr>
            <p:ph type="ftr" sz="quarter" idx="12"/>
          </p:nvPr>
        </p:nvSpPr>
        <p:spPr/>
        <p:txBody>
          <a:bodyPr rtlCol="0"/>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接點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標題版面配置區 21"/>
          <p:cNvSpPr>
            <a:spLocks noGrp="1"/>
          </p:cNvSpPr>
          <p:nvPr>
            <p:ph type="title"/>
          </p:nvPr>
        </p:nvSpPr>
        <p:spPr>
          <a:xfrm>
            <a:off x="457200" y="274638"/>
            <a:ext cx="7467600" cy="1143000"/>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9F090B3-DE7D-4E56-B594-19B094DE0E09}" type="datetimeFigureOut">
              <a:rPr lang="zh-TW" altLang="en-US" smtClean="0"/>
              <a:t>2012/12/15</a:t>
            </a:fld>
            <a:endParaRPr lang="zh-TW" altLang="en-US"/>
          </a:p>
        </p:txBody>
      </p:sp>
      <p:sp>
        <p:nvSpPr>
          <p:cNvPr id="3" name="頁尾版面配置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TW" altLang="en-US"/>
          </a:p>
        </p:txBody>
      </p:sp>
      <p:sp>
        <p:nvSpPr>
          <p:cNvPr id="7" name="直線接點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接點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直線接點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橢圓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投影片編號版面配置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BCC4419-6E68-4059-8584-759AE9E82E54}"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39552" y="332656"/>
            <a:ext cx="7772400" cy="1470025"/>
          </a:xfrm>
        </p:spPr>
        <p:txBody>
          <a:bodyPr>
            <a:normAutofit/>
          </a:bodyPr>
          <a:lstStyle/>
          <a:p>
            <a:pPr algn="ctr"/>
            <a:r>
              <a:rPr lang="zh-TW" altLang="en-US" sz="4400" dirty="0">
                <a:solidFill>
                  <a:srgbClr val="C00000"/>
                </a:solidFill>
                <a:latin typeface="標楷體" pitchFamily="65" charset="-120"/>
                <a:ea typeface="標楷體" pitchFamily="65" charset="-120"/>
              </a:rPr>
              <a:t>以適當</a:t>
            </a:r>
            <a:r>
              <a:rPr lang="zh-TW" altLang="en-US" sz="4400" dirty="0" smtClean="0">
                <a:solidFill>
                  <a:srgbClr val="C00000"/>
                </a:solidFill>
                <a:latin typeface="標楷體" pitchFamily="65" charset="-120"/>
                <a:ea typeface="標楷體" pitchFamily="65" charset="-120"/>
              </a:rPr>
              <a:t>的科技與風險評估的角度來看核能系統</a:t>
            </a:r>
            <a:endParaRPr lang="zh-TW" altLang="en-US" sz="4400" dirty="0">
              <a:solidFill>
                <a:srgbClr val="C00000"/>
              </a:solidFill>
              <a:latin typeface="標楷體" pitchFamily="65" charset="-120"/>
              <a:ea typeface="標楷體" pitchFamily="65" charset="-120"/>
            </a:endParaRPr>
          </a:p>
        </p:txBody>
      </p:sp>
      <p:sp>
        <p:nvSpPr>
          <p:cNvPr id="3" name="副標題 2"/>
          <p:cNvSpPr>
            <a:spLocks noGrp="1"/>
          </p:cNvSpPr>
          <p:nvPr>
            <p:ph type="subTitle" idx="1"/>
          </p:nvPr>
        </p:nvSpPr>
        <p:spPr>
          <a:xfrm>
            <a:off x="2743200" y="4509120"/>
            <a:ext cx="6400800" cy="2348880"/>
          </a:xfrm>
        </p:spPr>
        <p:txBody>
          <a:bodyPr>
            <a:normAutofit/>
          </a:bodyPr>
          <a:lstStyle/>
          <a:p>
            <a:pPr algn="just"/>
            <a:r>
              <a:rPr lang="zh-TW" altLang="en-US" sz="2800" dirty="0" smtClean="0">
                <a:solidFill>
                  <a:schemeClr val="tx1"/>
                </a:solidFill>
                <a:latin typeface="標楷體" pitchFamily="65" charset="-120"/>
                <a:ea typeface="標楷體" pitchFamily="65" charset="-120"/>
              </a:rPr>
              <a:t>                   指導老師</a:t>
            </a:r>
            <a:r>
              <a:rPr lang="en-US" altLang="zh-TW" sz="2800" dirty="0" smtClean="0">
                <a:solidFill>
                  <a:schemeClr val="tx1"/>
                </a:solidFill>
                <a:latin typeface="標楷體" pitchFamily="65" charset="-120"/>
                <a:ea typeface="標楷體" pitchFamily="65" charset="-120"/>
              </a:rPr>
              <a:t>:</a:t>
            </a:r>
            <a:r>
              <a:rPr lang="zh-TW" altLang="en-US" sz="2800" dirty="0" smtClean="0">
                <a:solidFill>
                  <a:schemeClr val="tx1"/>
                </a:solidFill>
                <a:latin typeface="標楷體" pitchFamily="65" charset="-120"/>
                <a:ea typeface="標楷體" pitchFamily="65" charset="-120"/>
              </a:rPr>
              <a:t>林聰益</a:t>
            </a:r>
            <a:endParaRPr lang="en-US" altLang="zh-TW" sz="2800" dirty="0">
              <a:solidFill>
                <a:schemeClr val="tx1"/>
              </a:solidFill>
              <a:latin typeface="標楷體" pitchFamily="65" charset="-120"/>
              <a:ea typeface="標楷體" pitchFamily="65" charset="-120"/>
            </a:endParaRPr>
          </a:p>
          <a:p>
            <a:pPr algn="just"/>
            <a:r>
              <a:rPr lang="zh-TW" altLang="en-US" sz="2800" dirty="0" smtClean="0">
                <a:solidFill>
                  <a:schemeClr val="tx1"/>
                </a:solidFill>
                <a:latin typeface="標楷體" pitchFamily="65" charset="-120"/>
                <a:ea typeface="標楷體" pitchFamily="65" charset="-120"/>
              </a:rPr>
              <a:t>       </a:t>
            </a:r>
            <a:r>
              <a:rPr lang="zh-TW" altLang="en-US" sz="2800" dirty="0" smtClean="0">
                <a:solidFill>
                  <a:schemeClr val="tx1"/>
                </a:solidFill>
                <a:latin typeface="標楷體" pitchFamily="65" charset="-120"/>
                <a:ea typeface="標楷體" pitchFamily="65" charset="-120"/>
              </a:rPr>
              <a:t>            班級</a:t>
            </a:r>
            <a:r>
              <a:rPr lang="en-US" altLang="zh-TW" sz="2800" dirty="0" smtClean="0">
                <a:solidFill>
                  <a:schemeClr val="tx1"/>
                </a:solidFill>
                <a:latin typeface="標楷體" pitchFamily="65" charset="-120"/>
                <a:ea typeface="標楷體" pitchFamily="65" charset="-120"/>
              </a:rPr>
              <a:t>:</a:t>
            </a:r>
            <a:r>
              <a:rPr lang="zh-TW" altLang="en-US" sz="2800" dirty="0" smtClean="0">
                <a:solidFill>
                  <a:schemeClr val="tx1"/>
                </a:solidFill>
                <a:latin typeface="標楷體" pitchFamily="65" charset="-120"/>
                <a:ea typeface="標楷體" pitchFamily="65" charset="-120"/>
              </a:rPr>
              <a:t>車輛三甲</a:t>
            </a:r>
            <a:endParaRPr lang="en-US" altLang="zh-TW" sz="2800" dirty="0" smtClean="0">
              <a:solidFill>
                <a:schemeClr val="tx1"/>
              </a:solidFill>
              <a:latin typeface="標楷體" pitchFamily="65" charset="-120"/>
              <a:ea typeface="標楷體" pitchFamily="65" charset="-120"/>
            </a:endParaRPr>
          </a:p>
          <a:p>
            <a:pPr algn="just"/>
            <a:r>
              <a:rPr lang="zh-TW" altLang="en-US" sz="2800" dirty="0" smtClean="0">
                <a:solidFill>
                  <a:schemeClr val="tx1"/>
                </a:solidFill>
                <a:latin typeface="標楷體" pitchFamily="65" charset="-120"/>
                <a:ea typeface="標楷體" pitchFamily="65" charset="-120"/>
              </a:rPr>
              <a:t>                   學</a:t>
            </a:r>
            <a:r>
              <a:rPr lang="zh-TW" altLang="en-US" sz="2800" dirty="0">
                <a:solidFill>
                  <a:schemeClr val="tx1"/>
                </a:solidFill>
                <a:latin typeface="標楷體" pitchFamily="65" charset="-120"/>
                <a:ea typeface="標楷體" pitchFamily="65" charset="-120"/>
              </a:rPr>
              <a:t>號</a:t>
            </a:r>
            <a:r>
              <a:rPr lang="en-US" altLang="zh-TW" sz="2800" dirty="0" smtClean="0">
                <a:solidFill>
                  <a:schemeClr val="tx1"/>
                </a:solidFill>
                <a:latin typeface="標楷體" pitchFamily="65" charset="-120"/>
                <a:ea typeface="標楷體" pitchFamily="65" charset="-120"/>
              </a:rPr>
              <a:t>:49915103</a:t>
            </a:r>
          </a:p>
          <a:p>
            <a:pPr algn="just"/>
            <a:r>
              <a:rPr lang="zh-TW" altLang="en-US" sz="2800" dirty="0" smtClean="0">
                <a:solidFill>
                  <a:schemeClr val="tx1"/>
                </a:solidFill>
                <a:latin typeface="標楷體" pitchFamily="65" charset="-120"/>
                <a:ea typeface="標楷體" pitchFamily="65" charset="-120"/>
              </a:rPr>
              <a:t>                   姓名</a:t>
            </a:r>
            <a:r>
              <a:rPr lang="en-US" altLang="zh-TW" sz="2800" dirty="0" smtClean="0">
                <a:solidFill>
                  <a:schemeClr val="tx1"/>
                </a:solidFill>
                <a:latin typeface="標楷體" pitchFamily="65" charset="-120"/>
                <a:ea typeface="標楷體" pitchFamily="65" charset="-120"/>
              </a:rPr>
              <a:t>:</a:t>
            </a:r>
            <a:r>
              <a:rPr lang="zh-TW" altLang="en-US" sz="2800" dirty="0" smtClean="0">
                <a:solidFill>
                  <a:schemeClr val="tx1"/>
                </a:solidFill>
                <a:latin typeface="標楷體" pitchFamily="65" charset="-120"/>
                <a:ea typeface="標楷體" pitchFamily="65" charset="-120"/>
              </a:rPr>
              <a:t>沈億銓</a:t>
            </a:r>
            <a:endParaRPr lang="en-US" altLang="zh-TW" sz="2800" dirty="0" smtClean="0">
              <a:solidFill>
                <a:schemeClr val="tx1"/>
              </a:solidFill>
              <a:latin typeface="標楷體" pitchFamily="65" charset="-120"/>
              <a:ea typeface="標楷體" pitchFamily="65" charset="-120"/>
            </a:endParaRPr>
          </a:p>
          <a:p>
            <a:pPr algn="r"/>
            <a:endParaRPr lang="zh-TW" altLang="en-US" sz="2800" dirty="0">
              <a:latin typeface="標楷體" pitchFamily="65" charset="-120"/>
              <a:ea typeface="標楷體" pitchFamily="65" charset="-120"/>
            </a:endParaRPr>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49" y="3286125"/>
            <a:ext cx="4464496" cy="3571875"/>
          </a:xfrm>
          <a:prstGeom prst="rect">
            <a:avLst/>
          </a:prstGeom>
        </p:spPr>
      </p:pic>
    </p:spTree>
    <p:extLst>
      <p:ext uri="{BB962C8B-B14F-4D97-AF65-F5344CB8AC3E}">
        <p14:creationId xmlns:p14="http://schemas.microsoft.com/office/powerpoint/2010/main" val="1798945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16632"/>
            <a:ext cx="7467600" cy="1143000"/>
          </a:xfrm>
        </p:spPr>
        <p:txBody>
          <a:bodyPr>
            <a:normAutofit/>
          </a:bodyPr>
          <a:lstStyle/>
          <a:p>
            <a:pPr algn="ctr"/>
            <a:r>
              <a:rPr lang="zh-TW" altLang="en-US" sz="4800" dirty="0" smtClean="0">
                <a:solidFill>
                  <a:schemeClr val="tx1"/>
                </a:solidFill>
                <a:latin typeface="標楷體" pitchFamily="65" charset="-120"/>
                <a:ea typeface="標楷體" pitchFamily="65" charset="-120"/>
              </a:rPr>
              <a:t>核能簡介</a:t>
            </a:r>
            <a:endParaRPr lang="zh-TW" altLang="en-US" sz="4800" dirty="0">
              <a:solidFill>
                <a:schemeClr val="tx1"/>
              </a:solidFill>
              <a:latin typeface="標楷體" pitchFamily="65" charset="-120"/>
              <a:ea typeface="標楷體" pitchFamily="65" charset="-120"/>
            </a:endParaRPr>
          </a:p>
        </p:txBody>
      </p:sp>
      <p:sp>
        <p:nvSpPr>
          <p:cNvPr id="3" name="內容版面配置區 2"/>
          <p:cNvSpPr>
            <a:spLocks noGrp="1"/>
          </p:cNvSpPr>
          <p:nvPr>
            <p:ph sz="quarter" idx="1"/>
          </p:nvPr>
        </p:nvSpPr>
        <p:spPr/>
        <p:txBody>
          <a:bodyPr/>
          <a:lstStyle/>
          <a:p>
            <a:r>
              <a:rPr lang="zh-TW" altLang="en-US" dirty="0"/>
              <a:t>核能（英語：</a:t>
            </a:r>
            <a:r>
              <a:rPr lang="en-US" altLang="zh-TW" dirty="0"/>
              <a:t>Nuclear energy</a:t>
            </a:r>
            <a:r>
              <a:rPr lang="zh-TW" altLang="en-US" dirty="0"/>
              <a:t>），又稱原子能，是由組成原子核的粒子之間發生的反應釋放出的能量。 原子能比化學反應中釋放的熱能要大將近</a:t>
            </a:r>
            <a:r>
              <a:rPr lang="en-US" altLang="zh-TW" dirty="0"/>
              <a:t>5</a:t>
            </a:r>
            <a:r>
              <a:rPr lang="zh-TW" altLang="en-US" dirty="0"/>
              <a:t>千萬倍：鈾核裂變的這種原子能釋放形式約為</a:t>
            </a:r>
            <a:r>
              <a:rPr lang="en-US" altLang="zh-TW" dirty="0"/>
              <a:t>200</a:t>
            </a:r>
            <a:r>
              <a:rPr lang="zh-TW" altLang="en-US" dirty="0"/>
              <a:t>，</a:t>
            </a:r>
            <a:r>
              <a:rPr lang="en-US" altLang="zh-TW" dirty="0"/>
              <a:t>000</a:t>
            </a:r>
            <a:r>
              <a:rPr lang="zh-TW" altLang="en-US" dirty="0"/>
              <a:t>，</a:t>
            </a:r>
            <a:r>
              <a:rPr lang="en-US" altLang="zh-TW" dirty="0"/>
              <a:t>000</a:t>
            </a:r>
            <a:r>
              <a:rPr lang="zh-TW" altLang="en-US" dirty="0"/>
              <a:t>電子伏特（一種能量單位）</a:t>
            </a:r>
            <a:r>
              <a:rPr lang="zh-TW" altLang="en-US" dirty="0" smtClean="0"/>
              <a:t>。</a:t>
            </a:r>
            <a:endParaRPr lang="zh-TW" altLang="en-US" dirty="0"/>
          </a:p>
          <a:p>
            <a:r>
              <a:rPr lang="en-US" altLang="zh-TW" dirty="0"/>
              <a:t>1905</a:t>
            </a:r>
            <a:r>
              <a:rPr lang="zh-TW" altLang="en-US" dirty="0"/>
              <a:t>年，阿爾伯特</a:t>
            </a:r>
            <a:r>
              <a:rPr lang="en-US" altLang="zh-TW" dirty="0"/>
              <a:t>·</a:t>
            </a:r>
            <a:r>
              <a:rPr lang="zh-TW" altLang="en-US" dirty="0"/>
              <a:t>愛因斯坦提出狹義相對論，之後作為推論，又提出質能方程</a:t>
            </a:r>
            <a:r>
              <a:rPr lang="en-US" altLang="zh-TW" dirty="0"/>
              <a:t>E=mc²</a:t>
            </a:r>
            <a:r>
              <a:rPr lang="zh-TW" altLang="en-US" dirty="0"/>
              <a:t>，（其中</a:t>
            </a:r>
            <a:r>
              <a:rPr lang="en-US" altLang="zh-TW" dirty="0"/>
              <a:t>E=</a:t>
            </a:r>
            <a:r>
              <a:rPr lang="zh-TW" altLang="en-US" dirty="0"/>
              <a:t>能量，</a:t>
            </a:r>
            <a:r>
              <a:rPr lang="en-US" altLang="zh-TW" dirty="0"/>
              <a:t>m=</a:t>
            </a:r>
            <a:r>
              <a:rPr lang="zh-TW" altLang="en-US" dirty="0"/>
              <a:t>質量，</a:t>
            </a:r>
            <a:r>
              <a:rPr lang="en-US" altLang="zh-TW" dirty="0"/>
              <a:t>c=</a:t>
            </a:r>
            <a:r>
              <a:rPr lang="zh-TW" altLang="en-US" dirty="0"/>
              <a:t>光速常量）。自此核能得到科學的解釋和開發利用。</a:t>
            </a:r>
          </a:p>
        </p:txBody>
      </p:sp>
    </p:spTree>
    <p:extLst>
      <p:ext uri="{BB962C8B-B14F-4D97-AF65-F5344CB8AC3E}">
        <p14:creationId xmlns:p14="http://schemas.microsoft.com/office/powerpoint/2010/main" val="1228338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4800" dirty="0" smtClean="0">
                <a:solidFill>
                  <a:schemeClr val="tx1"/>
                </a:solidFill>
                <a:latin typeface="標楷體" pitchFamily="65" charset="-120"/>
                <a:ea typeface="標楷體" pitchFamily="65" charset="-120"/>
              </a:rPr>
              <a:t>核能應用</a:t>
            </a:r>
            <a:endParaRPr lang="zh-TW" altLang="en-US" sz="4800" dirty="0">
              <a:solidFill>
                <a:schemeClr val="tx1"/>
              </a:solidFill>
              <a:latin typeface="標楷體" pitchFamily="65" charset="-120"/>
              <a:ea typeface="標楷體" pitchFamily="65" charset="-120"/>
            </a:endParaRPr>
          </a:p>
        </p:txBody>
      </p:sp>
      <p:sp>
        <p:nvSpPr>
          <p:cNvPr id="3" name="內容版面配置區 2"/>
          <p:cNvSpPr>
            <a:spLocks noGrp="1"/>
          </p:cNvSpPr>
          <p:nvPr>
            <p:ph sz="quarter" idx="1"/>
          </p:nvPr>
        </p:nvSpPr>
        <p:spPr/>
        <p:txBody>
          <a:bodyPr/>
          <a:lstStyle/>
          <a:p>
            <a:pPr marL="0" indent="0">
              <a:buNone/>
            </a:pPr>
            <a:r>
              <a:rPr lang="zh-TW" altLang="en-US" dirty="0" smtClean="0"/>
              <a:t> </a:t>
            </a:r>
            <a:r>
              <a:rPr lang="zh-TW" altLang="en-US" dirty="0"/>
              <a:t>核能的應用主要集中在以下幾種形式：</a:t>
            </a:r>
          </a:p>
          <a:p>
            <a:r>
              <a:rPr lang="zh-TW" altLang="en-US" dirty="0" smtClean="0">
                <a:solidFill>
                  <a:srgbClr val="FF0000"/>
                </a:solidFill>
              </a:rPr>
              <a:t>核電廠</a:t>
            </a:r>
            <a:r>
              <a:rPr lang="en-US" altLang="zh-TW" dirty="0" smtClean="0">
                <a:solidFill>
                  <a:srgbClr val="FF0000"/>
                </a:solidFill>
              </a:rPr>
              <a:t>(</a:t>
            </a:r>
            <a:r>
              <a:rPr lang="zh-TW" altLang="en-US" dirty="0" smtClean="0">
                <a:solidFill>
                  <a:srgbClr val="FF0000"/>
                </a:solidFill>
              </a:rPr>
              <a:t>台灣核一、核二</a:t>
            </a:r>
            <a:r>
              <a:rPr lang="zh-TW" altLang="en-US" dirty="0" smtClean="0">
                <a:solidFill>
                  <a:srgbClr val="FF0000"/>
                </a:solidFill>
                <a:latin typeface="標楷體"/>
                <a:ea typeface="標楷體"/>
              </a:rPr>
              <a:t>、核三</a:t>
            </a:r>
            <a:r>
              <a:rPr lang="en-US" altLang="zh-TW" dirty="0" smtClean="0">
                <a:solidFill>
                  <a:srgbClr val="FF0000"/>
                </a:solidFill>
                <a:latin typeface="標楷體"/>
                <a:ea typeface="標楷體"/>
              </a:rPr>
              <a:t>)</a:t>
            </a:r>
            <a:endParaRPr lang="zh-TW" altLang="en-US" dirty="0">
              <a:solidFill>
                <a:srgbClr val="FF0000"/>
              </a:solidFill>
            </a:endParaRPr>
          </a:p>
          <a:p>
            <a:r>
              <a:rPr lang="zh-TW" altLang="en-US" dirty="0"/>
              <a:t>醫療</a:t>
            </a:r>
            <a:r>
              <a:rPr lang="en-US" altLang="zh-TW" dirty="0"/>
              <a:t>(</a:t>
            </a:r>
            <a:r>
              <a:rPr lang="zh-TW" altLang="en-US" dirty="0"/>
              <a:t>放射性治療</a:t>
            </a:r>
            <a:r>
              <a:rPr lang="en-US" altLang="zh-TW" dirty="0"/>
              <a:t>)</a:t>
            </a:r>
          </a:p>
          <a:p>
            <a:r>
              <a:rPr lang="zh-TW" altLang="en-US" dirty="0"/>
              <a:t>小型核能動力裝置</a:t>
            </a:r>
          </a:p>
          <a:p>
            <a:r>
              <a:rPr lang="zh-TW" altLang="en-US" dirty="0" smtClean="0"/>
              <a:t>核武器</a:t>
            </a:r>
            <a:r>
              <a:rPr lang="en-US" altLang="zh-TW" dirty="0" smtClean="0"/>
              <a:t>(</a:t>
            </a:r>
            <a:r>
              <a:rPr lang="zh-TW" altLang="en-US" dirty="0" smtClean="0"/>
              <a:t>原子彈</a:t>
            </a:r>
            <a:r>
              <a:rPr lang="en-US" altLang="zh-TW" dirty="0" smtClean="0"/>
              <a:t>…)</a:t>
            </a:r>
            <a:endParaRPr lang="zh-TW" altLang="en-US" dirty="0"/>
          </a:p>
        </p:txBody>
      </p:sp>
    </p:spTree>
    <p:extLst>
      <p:ext uri="{BB962C8B-B14F-4D97-AF65-F5344CB8AC3E}">
        <p14:creationId xmlns:p14="http://schemas.microsoft.com/office/powerpoint/2010/main" val="2974934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4800" dirty="0" smtClean="0">
                <a:solidFill>
                  <a:schemeClr val="tx1"/>
                </a:solidFill>
                <a:latin typeface="標楷體" pitchFamily="65" charset="-120"/>
                <a:ea typeface="標楷體" pitchFamily="65" charset="-120"/>
              </a:rPr>
              <a:t>核能發電原理</a:t>
            </a:r>
            <a:endParaRPr lang="zh-TW" altLang="en-US" sz="4800" dirty="0">
              <a:solidFill>
                <a:schemeClr val="tx1"/>
              </a:solidFill>
              <a:latin typeface="標楷體" pitchFamily="65" charset="-120"/>
              <a:ea typeface="標楷體" pitchFamily="65" charset="-120"/>
            </a:endParaRPr>
          </a:p>
        </p:txBody>
      </p:sp>
      <p:sp>
        <p:nvSpPr>
          <p:cNvPr id="3" name="內容版面配置區 2"/>
          <p:cNvSpPr>
            <a:spLocks noGrp="1"/>
          </p:cNvSpPr>
          <p:nvPr>
            <p:ph sz="quarter" idx="1"/>
          </p:nvPr>
        </p:nvSpPr>
        <p:spPr/>
        <p:txBody>
          <a:bodyPr/>
          <a:lstStyle/>
          <a:p>
            <a:r>
              <a:rPr lang="zh-TW" altLang="en-US" dirty="0" smtClean="0"/>
              <a:t>核能發電原理利用「</a:t>
            </a:r>
            <a:r>
              <a:rPr lang="zh-TW" altLang="en-US" dirty="0">
                <a:solidFill>
                  <a:srgbClr val="FF0000"/>
                </a:solidFill>
              </a:rPr>
              <a:t>核分裂</a:t>
            </a:r>
            <a:r>
              <a:rPr lang="zh-TW" altLang="en-US" dirty="0"/>
              <a:t>」原理來發電。</a:t>
            </a:r>
          </a:p>
          <a:p>
            <a:endParaRPr lang="zh-TW" altLang="en-US" dirty="0"/>
          </a:p>
          <a:p>
            <a:r>
              <a:rPr lang="zh-TW" altLang="en-US" dirty="0" smtClean="0"/>
              <a:t>而核分裂</a:t>
            </a:r>
            <a:r>
              <a:rPr lang="zh-TW" altLang="en-US" dirty="0"/>
              <a:t>所用的燃料是鈾</a:t>
            </a:r>
            <a:r>
              <a:rPr lang="en-US" altLang="zh-TW" dirty="0"/>
              <a:t>235</a:t>
            </a:r>
            <a:r>
              <a:rPr lang="zh-TW" altLang="en-US" dirty="0"/>
              <a:t>，利用本身的核衰變放出三個中子，而三個中子又會去撞擊另外三個鈾</a:t>
            </a:r>
            <a:r>
              <a:rPr lang="en-US" altLang="zh-TW" dirty="0"/>
              <a:t>235</a:t>
            </a:r>
            <a:r>
              <a:rPr lang="zh-TW" altLang="en-US" dirty="0"/>
              <a:t>，然後放出九個中子</a:t>
            </a:r>
            <a:r>
              <a:rPr lang="en-US" altLang="zh-TW" dirty="0"/>
              <a:t>...</a:t>
            </a:r>
            <a:r>
              <a:rPr lang="zh-TW" altLang="en-US" dirty="0"/>
              <a:t>發生</a:t>
            </a:r>
            <a:r>
              <a:rPr lang="zh-TW" altLang="en-US" dirty="0">
                <a:solidFill>
                  <a:srgbClr val="FF0000"/>
                </a:solidFill>
              </a:rPr>
              <a:t>連鎖反應</a:t>
            </a:r>
            <a:r>
              <a:rPr lang="zh-TW" altLang="en-US" dirty="0"/>
              <a:t>而放出能量來達到發電效果。由於連鎖反應放出的能量極大，必須加以抑制，所以在反應爐中有所謂的「</a:t>
            </a:r>
            <a:r>
              <a:rPr lang="zh-TW" altLang="en-US" dirty="0">
                <a:solidFill>
                  <a:srgbClr val="FF0000"/>
                </a:solidFill>
              </a:rPr>
              <a:t>控制棒</a:t>
            </a:r>
            <a:r>
              <a:rPr lang="zh-TW" altLang="en-US" dirty="0"/>
              <a:t>」，是利用鎘製成的，可用來吸收中子。</a:t>
            </a:r>
          </a:p>
        </p:txBody>
      </p:sp>
    </p:spTree>
    <p:extLst>
      <p:ext uri="{BB962C8B-B14F-4D97-AF65-F5344CB8AC3E}">
        <p14:creationId xmlns:p14="http://schemas.microsoft.com/office/powerpoint/2010/main" val="2473321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4800" dirty="0" smtClean="0">
                <a:solidFill>
                  <a:schemeClr val="tx1"/>
                </a:solidFill>
                <a:latin typeface="標楷體" pitchFamily="65" charset="-120"/>
                <a:ea typeface="標楷體" pitchFamily="65" charset="-120"/>
              </a:rPr>
              <a:t>核能發電示意圖</a:t>
            </a:r>
            <a:endParaRPr lang="zh-TW" altLang="en-US" sz="4800" dirty="0">
              <a:solidFill>
                <a:schemeClr val="tx1"/>
              </a:solidFill>
              <a:latin typeface="標楷體" pitchFamily="65" charset="-120"/>
              <a:ea typeface="標楷體" pitchFamily="65" charset="-120"/>
            </a:endParaRPr>
          </a:p>
        </p:txBody>
      </p:sp>
      <p:pic>
        <p:nvPicPr>
          <p:cNvPr id="6" name="內容版面配置區 5"/>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259632" y="2132856"/>
            <a:ext cx="5953125" cy="3076575"/>
          </a:xfrm>
        </p:spPr>
      </p:pic>
    </p:spTree>
    <p:extLst>
      <p:ext uri="{BB962C8B-B14F-4D97-AF65-F5344CB8AC3E}">
        <p14:creationId xmlns:p14="http://schemas.microsoft.com/office/powerpoint/2010/main" val="1336075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4800" dirty="0" smtClean="0">
                <a:solidFill>
                  <a:schemeClr val="tx1"/>
                </a:solidFill>
                <a:latin typeface="標楷體" pitchFamily="65" charset="-120"/>
                <a:ea typeface="標楷體" pitchFamily="65" charset="-120"/>
              </a:rPr>
              <a:t>為什麼我們會怕核電廠？</a:t>
            </a:r>
            <a:endParaRPr lang="zh-TW" altLang="en-US" sz="4800" dirty="0">
              <a:solidFill>
                <a:schemeClr val="tx1"/>
              </a:solidFill>
              <a:latin typeface="標楷體" pitchFamily="65" charset="-120"/>
              <a:ea typeface="標楷體" pitchFamily="65" charset="-120"/>
            </a:endParaRPr>
          </a:p>
        </p:txBody>
      </p:sp>
      <p:sp>
        <p:nvSpPr>
          <p:cNvPr id="3" name="內容版面配置區 2"/>
          <p:cNvSpPr>
            <a:spLocks noGrp="1"/>
          </p:cNvSpPr>
          <p:nvPr>
            <p:ph sz="quarter" idx="1"/>
          </p:nvPr>
        </p:nvSpPr>
        <p:spPr/>
        <p:txBody>
          <a:bodyPr>
            <a:normAutofit/>
          </a:bodyPr>
          <a:lstStyle/>
          <a:p>
            <a:r>
              <a:rPr lang="zh-TW" altLang="en-US" dirty="0" smtClean="0"/>
              <a:t>核</a:t>
            </a:r>
            <a:r>
              <a:rPr lang="zh-TW" altLang="en-US" dirty="0"/>
              <a:t>廢料、除役核電廠後續</a:t>
            </a:r>
            <a:r>
              <a:rPr lang="zh-TW" altLang="en-US" dirty="0" smtClean="0"/>
              <a:t>處理問題</a:t>
            </a:r>
            <a:r>
              <a:rPr lang="zh-TW" altLang="en-US" dirty="0" smtClean="0">
                <a:latin typeface="標楷體"/>
                <a:ea typeface="標楷體"/>
              </a:rPr>
              <a:t>。</a:t>
            </a:r>
            <a:endParaRPr lang="en-US" altLang="zh-TW" dirty="0" smtClean="0"/>
          </a:p>
          <a:p>
            <a:r>
              <a:rPr lang="zh-TW" altLang="en-US" dirty="0" smtClean="0"/>
              <a:t>嚴重</a:t>
            </a:r>
            <a:r>
              <a:rPr lang="zh-TW" altLang="en-US" dirty="0"/>
              <a:t>核電</a:t>
            </a:r>
            <a:r>
              <a:rPr lang="zh-TW" altLang="en-US" dirty="0" smtClean="0"/>
              <a:t>事故</a:t>
            </a:r>
            <a:r>
              <a:rPr lang="en-US" altLang="zh-TW" dirty="0" smtClean="0"/>
              <a:t>(</a:t>
            </a:r>
            <a:r>
              <a:rPr lang="zh-TW" altLang="en-US" dirty="0" smtClean="0"/>
              <a:t>車諾比核電事故</a:t>
            </a:r>
            <a:r>
              <a:rPr lang="zh-TW" altLang="en-US" dirty="0" smtClean="0">
                <a:latin typeface="標楷體"/>
                <a:ea typeface="標楷體"/>
              </a:rPr>
              <a:t>、</a:t>
            </a:r>
            <a:r>
              <a:rPr lang="en-US" altLang="zh-TW" dirty="0" smtClean="0">
                <a:latin typeface="+mn-ea"/>
              </a:rPr>
              <a:t>311</a:t>
            </a:r>
            <a:r>
              <a:rPr lang="zh-TW" altLang="en-US" dirty="0" smtClean="0">
                <a:latin typeface="+mn-ea"/>
              </a:rPr>
              <a:t>日本福島核電廠事件</a:t>
            </a:r>
            <a:r>
              <a:rPr lang="en-US" altLang="zh-TW" dirty="0" smtClean="0">
                <a:latin typeface="+mn-ea"/>
              </a:rPr>
              <a:t>)</a:t>
            </a:r>
            <a:endParaRPr lang="en-US" altLang="zh-TW" dirty="0">
              <a:latin typeface="+mn-ea"/>
            </a:endParaRPr>
          </a:p>
          <a:p>
            <a:r>
              <a:rPr lang="zh-TW" altLang="en-US" dirty="0"/>
              <a:t>高放射性核</a:t>
            </a:r>
            <a:r>
              <a:rPr lang="zh-TW" altLang="en-US" dirty="0" smtClean="0"/>
              <a:t>廢料對人體造成永久的傷害</a:t>
            </a:r>
            <a:r>
              <a:rPr lang="zh-TW" altLang="en-US" dirty="0" smtClean="0">
                <a:latin typeface="標楷體"/>
                <a:ea typeface="標楷體"/>
              </a:rPr>
              <a:t>。</a:t>
            </a:r>
            <a:endParaRPr lang="en-US" altLang="zh-TW" dirty="0"/>
          </a:p>
        </p:txBody>
      </p:sp>
    </p:spTree>
    <p:extLst>
      <p:ext uri="{BB962C8B-B14F-4D97-AF65-F5344CB8AC3E}">
        <p14:creationId xmlns:p14="http://schemas.microsoft.com/office/powerpoint/2010/main" val="4236383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4800" dirty="0" smtClean="0">
                <a:solidFill>
                  <a:schemeClr val="tx1"/>
                </a:solidFill>
                <a:latin typeface="標楷體" pitchFamily="65" charset="-120"/>
                <a:ea typeface="標楷體" pitchFamily="65" charset="-120"/>
              </a:rPr>
              <a:t>核能優缺點</a:t>
            </a:r>
            <a:endParaRPr lang="zh-TW" altLang="en-US" sz="4800" dirty="0">
              <a:solidFill>
                <a:schemeClr val="tx1"/>
              </a:solidFill>
              <a:latin typeface="標楷體" pitchFamily="65" charset="-120"/>
              <a:ea typeface="標楷體" pitchFamily="65" charset="-120"/>
            </a:endParaRPr>
          </a:p>
        </p:txBody>
      </p:sp>
      <p:sp>
        <p:nvSpPr>
          <p:cNvPr id="3" name="內容版面配置區 2"/>
          <p:cNvSpPr>
            <a:spLocks noGrp="1"/>
          </p:cNvSpPr>
          <p:nvPr>
            <p:ph sz="quarter" idx="1"/>
          </p:nvPr>
        </p:nvSpPr>
        <p:spPr>
          <a:xfrm>
            <a:off x="467544" y="1628800"/>
            <a:ext cx="7467600" cy="4873752"/>
          </a:xfrm>
        </p:spPr>
        <p:txBody>
          <a:bodyPr>
            <a:normAutofit/>
          </a:bodyPr>
          <a:lstStyle/>
          <a:p>
            <a:pPr marL="0" indent="0">
              <a:buNone/>
            </a:pPr>
            <a:r>
              <a:rPr lang="zh-TW" altLang="en-US" dirty="0" smtClean="0">
                <a:latin typeface="+mj-ea"/>
                <a:ea typeface="+mj-ea"/>
              </a:rPr>
              <a:t>優點</a:t>
            </a:r>
            <a:r>
              <a:rPr lang="en-US" altLang="zh-TW" dirty="0" smtClean="0">
                <a:latin typeface="+mj-ea"/>
                <a:ea typeface="+mj-ea"/>
              </a:rPr>
              <a:t>:</a:t>
            </a:r>
          </a:p>
          <a:p>
            <a:r>
              <a:rPr lang="zh-TW" altLang="en-US" dirty="0">
                <a:latin typeface="+mj-ea"/>
                <a:ea typeface="+mj-ea"/>
              </a:rPr>
              <a:t>一種非常乾淨的</a:t>
            </a:r>
            <a:r>
              <a:rPr lang="zh-TW" altLang="en-US" dirty="0" smtClean="0">
                <a:latin typeface="+mj-ea"/>
                <a:ea typeface="+mj-ea"/>
              </a:rPr>
              <a:t>能源</a:t>
            </a:r>
            <a:endParaRPr lang="en-US" altLang="zh-TW" dirty="0" smtClean="0">
              <a:latin typeface="+mj-ea"/>
              <a:ea typeface="+mj-ea"/>
            </a:endParaRPr>
          </a:p>
          <a:p>
            <a:r>
              <a:rPr lang="zh-TW" altLang="en-US" dirty="0">
                <a:latin typeface="+mj-ea"/>
                <a:ea typeface="+mj-ea"/>
              </a:rPr>
              <a:t>核能發電量</a:t>
            </a:r>
            <a:r>
              <a:rPr lang="zh-TW" altLang="en-US" dirty="0" smtClean="0">
                <a:latin typeface="+mj-ea"/>
                <a:ea typeface="+mj-ea"/>
              </a:rPr>
              <a:t>大，而且沒有空氣污染的問題</a:t>
            </a:r>
            <a:endParaRPr lang="en-US" altLang="zh-TW" dirty="0" smtClean="0">
              <a:latin typeface="+mj-ea"/>
              <a:ea typeface="+mj-ea"/>
            </a:endParaRPr>
          </a:p>
          <a:p>
            <a:r>
              <a:rPr lang="zh-TW" altLang="en-US" dirty="0">
                <a:latin typeface="+mj-ea"/>
                <a:ea typeface="+mj-ea"/>
              </a:rPr>
              <a:t>可用於軍事</a:t>
            </a:r>
            <a:r>
              <a:rPr lang="zh-TW" altLang="en-US" dirty="0" smtClean="0">
                <a:latin typeface="+mj-ea"/>
                <a:ea typeface="+mj-ea"/>
              </a:rPr>
              <a:t>武器、醫療等用途</a:t>
            </a:r>
            <a:endParaRPr lang="en-US" altLang="zh-TW" dirty="0" smtClean="0">
              <a:latin typeface="+mj-ea"/>
              <a:ea typeface="+mj-ea"/>
            </a:endParaRPr>
          </a:p>
          <a:p>
            <a:pPr marL="0" indent="0">
              <a:buNone/>
            </a:pPr>
            <a:r>
              <a:rPr lang="zh-TW" altLang="en-US" dirty="0" smtClean="0">
                <a:latin typeface="+mj-ea"/>
                <a:ea typeface="+mj-ea"/>
              </a:rPr>
              <a:t>缺點</a:t>
            </a:r>
            <a:r>
              <a:rPr lang="en-US" altLang="zh-TW" dirty="0" smtClean="0">
                <a:latin typeface="+mj-ea"/>
                <a:ea typeface="+mj-ea"/>
              </a:rPr>
              <a:t>:</a:t>
            </a:r>
          </a:p>
          <a:p>
            <a:r>
              <a:rPr lang="zh-TW" altLang="en-US" dirty="0">
                <a:latin typeface="+mj-ea"/>
                <a:ea typeface="+mj-ea"/>
              </a:rPr>
              <a:t>核能發電如果發生意外，將造成嚴重的</a:t>
            </a:r>
            <a:r>
              <a:rPr lang="zh-TW" altLang="en-US" dirty="0" smtClean="0">
                <a:latin typeface="+mj-ea"/>
                <a:ea typeface="+mj-ea"/>
              </a:rPr>
              <a:t>傷害</a:t>
            </a:r>
            <a:endParaRPr lang="en-US" altLang="zh-TW" dirty="0" smtClean="0">
              <a:latin typeface="+mj-ea"/>
              <a:ea typeface="+mj-ea"/>
            </a:endParaRPr>
          </a:p>
          <a:p>
            <a:r>
              <a:rPr lang="zh-TW" altLang="en-US" dirty="0">
                <a:latin typeface="+mj-ea"/>
                <a:ea typeface="+mj-ea"/>
              </a:rPr>
              <a:t>核廢料處理困難，對人類的健康造成重大威脅</a:t>
            </a:r>
          </a:p>
          <a:p>
            <a:pPr marL="0" indent="0">
              <a:buNone/>
            </a:pPr>
            <a:endParaRPr lang="zh-TW" altLang="en-US" dirty="0">
              <a:latin typeface="+mj-ea"/>
              <a:ea typeface="+mj-ea"/>
            </a:endParaRPr>
          </a:p>
          <a:p>
            <a:pPr marL="0" indent="0">
              <a:buNone/>
            </a:pPr>
            <a:endParaRPr lang="en-US" altLang="zh-TW" dirty="0" smtClean="0">
              <a:latin typeface="標楷體"/>
              <a:ea typeface="標楷體"/>
            </a:endParaRPr>
          </a:p>
          <a:p>
            <a:endParaRPr lang="zh-TW" altLang="en-US" dirty="0">
              <a:latin typeface="標楷體"/>
              <a:ea typeface="標楷體"/>
            </a:endParaRPr>
          </a:p>
          <a:p>
            <a:pPr marL="0" indent="0">
              <a:buNone/>
            </a:pPr>
            <a:endParaRPr lang="en-US" altLang="zh-TW" dirty="0">
              <a:latin typeface="標楷體"/>
              <a:ea typeface="標楷體"/>
            </a:endParaRPr>
          </a:p>
          <a:p>
            <a:pPr marL="0" indent="0">
              <a:buNone/>
            </a:pPr>
            <a:endParaRPr lang="en-US" altLang="zh-TW" dirty="0" smtClean="0">
              <a:latin typeface="標楷體"/>
              <a:ea typeface="標楷體"/>
            </a:endParaRPr>
          </a:p>
          <a:p>
            <a:pPr marL="0" indent="0">
              <a:buNone/>
            </a:pPr>
            <a:endParaRPr lang="zh-TW" altLang="en-US" dirty="0"/>
          </a:p>
        </p:txBody>
      </p:sp>
    </p:spTree>
    <p:extLst>
      <p:ext uri="{BB962C8B-B14F-4D97-AF65-F5344CB8AC3E}">
        <p14:creationId xmlns:p14="http://schemas.microsoft.com/office/powerpoint/2010/main" val="515051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4800" dirty="0" smtClean="0">
                <a:solidFill>
                  <a:schemeClr val="tx1"/>
                </a:solidFill>
                <a:latin typeface="標楷體" pitchFamily="65" charset="-120"/>
                <a:ea typeface="標楷體" pitchFamily="65" charset="-120"/>
              </a:rPr>
              <a:t>未來台灣核電的發展</a:t>
            </a:r>
            <a:endParaRPr lang="zh-TW" altLang="en-US" sz="4800" dirty="0">
              <a:solidFill>
                <a:schemeClr val="tx1"/>
              </a:solidFill>
              <a:latin typeface="標楷體" pitchFamily="65" charset="-120"/>
              <a:ea typeface="標楷體" pitchFamily="65" charset="-120"/>
            </a:endParaRPr>
          </a:p>
        </p:txBody>
      </p:sp>
      <p:sp>
        <p:nvSpPr>
          <p:cNvPr id="3" name="內容版面配置區 2"/>
          <p:cNvSpPr>
            <a:spLocks noGrp="1"/>
          </p:cNvSpPr>
          <p:nvPr>
            <p:ph sz="quarter" idx="1"/>
          </p:nvPr>
        </p:nvSpPr>
        <p:spPr/>
        <p:txBody>
          <a:bodyPr/>
          <a:lstStyle/>
          <a:p>
            <a:r>
              <a:rPr lang="zh-TW" altLang="en-US" dirty="0" smtClean="0"/>
              <a:t>目前台灣營運中的發電廠分別是核一 二 三 ，因為台灣的天然資源匱乏而人口又密集因此核電發電量又大因此我們必須依賴</a:t>
            </a:r>
            <a:r>
              <a:rPr lang="zh-TW" altLang="en-US" dirty="0"/>
              <a:t>它但核能的安全性心存恐懼，因而堅決主張「非核家園」。</a:t>
            </a:r>
          </a:p>
          <a:p>
            <a:r>
              <a:rPr lang="zh-TW" altLang="en-US" dirty="0"/>
              <a:t> </a:t>
            </a:r>
            <a:r>
              <a:rPr lang="zh-TW" altLang="en-US" dirty="0" smtClean="0"/>
              <a:t>所以</a:t>
            </a:r>
            <a:r>
              <a:rPr lang="zh-TW" altLang="en-US" dirty="0" smtClean="0"/>
              <a:t>，擁核和</a:t>
            </a:r>
            <a:r>
              <a:rPr lang="zh-TW" altLang="en-US" dirty="0"/>
              <a:t>反</a:t>
            </a:r>
            <a:r>
              <a:rPr lang="zh-TW" altLang="en-US" dirty="0" smtClean="0"/>
              <a:t>核兩派爭議</a:t>
            </a:r>
            <a:r>
              <a:rPr lang="zh-TW" altLang="en-US" dirty="0"/>
              <a:t>不斷，使得政府發展核能的政策，面臨兩難的困境。 </a:t>
            </a:r>
          </a:p>
        </p:txBody>
      </p:sp>
    </p:spTree>
    <p:extLst>
      <p:ext uri="{BB962C8B-B14F-4D97-AF65-F5344CB8AC3E}">
        <p14:creationId xmlns:p14="http://schemas.microsoft.com/office/powerpoint/2010/main" val="348074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壁窗">
  <a:themeElements>
    <a:clrScheme name="壁窗">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壁窗">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壁窗">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82</TotalTime>
  <Words>469</Words>
  <Application>Microsoft Office PowerPoint</Application>
  <PresentationFormat>如螢幕大小 (4:3)</PresentationFormat>
  <Paragraphs>38</Paragraphs>
  <Slides>8</Slides>
  <Notes>0</Notes>
  <HiddenSlides>0</HiddenSlides>
  <MMClips>0</MMClips>
  <ScaleCrop>false</ScaleCrop>
  <HeadingPairs>
    <vt:vector size="4" baseType="variant">
      <vt:variant>
        <vt:lpstr>佈景主題</vt:lpstr>
      </vt:variant>
      <vt:variant>
        <vt:i4>1</vt:i4>
      </vt:variant>
      <vt:variant>
        <vt:lpstr>投影片標題</vt:lpstr>
      </vt:variant>
      <vt:variant>
        <vt:i4>8</vt:i4>
      </vt:variant>
    </vt:vector>
  </HeadingPairs>
  <TitlesOfParts>
    <vt:vector size="9" baseType="lpstr">
      <vt:lpstr>壁窗</vt:lpstr>
      <vt:lpstr>以適當的科技與風險評估的角度來看核能系統</vt:lpstr>
      <vt:lpstr>核能簡介</vt:lpstr>
      <vt:lpstr>核能應用</vt:lpstr>
      <vt:lpstr>核能發電原理</vt:lpstr>
      <vt:lpstr>核能發電示意圖</vt:lpstr>
      <vt:lpstr>為什麼我們會怕核電廠？</vt:lpstr>
      <vt:lpstr>核能優缺點</vt:lpstr>
      <vt:lpstr>未來台灣核電的發展</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yichuan</dc:creator>
  <cp:lastModifiedBy>yichuan</cp:lastModifiedBy>
  <cp:revision>10</cp:revision>
  <dcterms:created xsi:type="dcterms:W3CDTF">2012-12-02T00:26:38Z</dcterms:created>
  <dcterms:modified xsi:type="dcterms:W3CDTF">2012-12-15T09:40:20Z</dcterms:modified>
</cp:coreProperties>
</file>