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4"/>
  </p:notesMasterIdLst>
  <p:sldIdLst>
    <p:sldId id="259" r:id="rId2"/>
    <p:sldId id="260" r:id="rId3"/>
    <p:sldId id="261" r:id="rId4"/>
    <p:sldId id="270" r:id="rId5"/>
    <p:sldId id="271" r:id="rId6"/>
    <p:sldId id="262" r:id="rId7"/>
    <p:sldId id="269" r:id="rId8"/>
    <p:sldId id="272" r:id="rId9"/>
    <p:sldId id="273" r:id="rId10"/>
    <p:sldId id="274" r:id="rId11"/>
    <p:sldId id="266" r:id="rId12"/>
    <p:sldId id="275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93" autoAdjust="0"/>
    <p:restoredTop sz="94660"/>
  </p:normalViewPr>
  <p:slideViewPr>
    <p:cSldViewPr>
      <p:cViewPr varScale="1">
        <p:scale>
          <a:sx n="76" d="100"/>
          <a:sy n="76" d="100"/>
        </p:scale>
        <p:origin x="-4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F4C0DF0-20EE-4758-B139-22AF6D76540E}" type="datetimeFigureOut">
              <a:rPr lang="en-GB"/>
              <a:pPr>
                <a:defRPr/>
              </a:pPr>
              <a:t>24/12/2012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97486AE-E94A-4628-9863-750E3BB54E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zh-TW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39FADA-2BCE-49AB-B8B3-653444978FAC}" type="slidenum">
              <a:rPr lang="en-GB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GB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548680"/>
            <a:ext cx="8496944" cy="2160240"/>
          </a:xfrm>
        </p:spPr>
        <p:txBody>
          <a:bodyPr/>
          <a:lstStyle>
            <a:lvl1pPr algn="l">
              <a:spcBef>
                <a:spcPts val="600"/>
              </a:spcBef>
              <a:spcAft>
                <a:spcPts val="600"/>
              </a:spcAft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5517232"/>
            <a:ext cx="4752528" cy="836513"/>
          </a:xfrm>
        </p:spPr>
        <p:txBody>
          <a:bodyPr anchor="ctr"/>
          <a:lstStyle>
            <a:lvl1pPr marL="0" indent="0" algn="l">
              <a:spcBef>
                <a:spcPts val="600"/>
              </a:spcBef>
              <a:spcAft>
                <a:spcPts val="600"/>
              </a:spcAft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0825" y="1600200"/>
            <a:ext cx="864235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50825" y="274638"/>
            <a:ext cx="86423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  <a:endParaRPr lang="en-GB" altLang="zh-TW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0825" y="1600200"/>
            <a:ext cx="864235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GB" altLang="zh-TW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ts val="600"/>
        </a:spcAft>
        <a:buFont typeface="Arial" charset="0"/>
        <a:buChar char="•"/>
        <a:defRPr sz="2000" kern="1200">
          <a:solidFill>
            <a:schemeClr val="bg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ts val="600"/>
        </a:spcBef>
        <a:spcAft>
          <a:spcPts val="600"/>
        </a:spcAft>
        <a:buFont typeface="Arial" charset="0"/>
        <a:buChar char="–"/>
        <a:defRPr kern="1200">
          <a:solidFill>
            <a:schemeClr val="bg1"/>
          </a:solidFill>
          <a:latin typeface="Arial" charset="0"/>
          <a:ea typeface="+mn-ea"/>
          <a:cs typeface="+mn-cs"/>
        </a:defRPr>
      </a:lvl2pPr>
      <a:lvl3pPr marL="1143000" indent="-228600" algn="l" rtl="0" eaLnBrk="0" fontAlgn="base" hangingPunct="0">
        <a:spcBef>
          <a:spcPts val="600"/>
        </a:spcBef>
        <a:spcAft>
          <a:spcPts val="600"/>
        </a:spcAft>
        <a:buFont typeface="Arial" charset="0"/>
        <a:buChar char="•"/>
        <a:defRPr sz="1600" kern="1200">
          <a:solidFill>
            <a:schemeClr val="bg1"/>
          </a:solidFill>
          <a:latin typeface="Arial" charset="0"/>
          <a:ea typeface="+mn-ea"/>
          <a:cs typeface="+mn-cs"/>
        </a:defRPr>
      </a:lvl3pPr>
      <a:lvl4pPr marL="1600200" indent="-228600" algn="l" rtl="0" eaLnBrk="0" fontAlgn="base" hangingPunct="0">
        <a:spcBef>
          <a:spcPts val="600"/>
        </a:spcBef>
        <a:spcAft>
          <a:spcPts val="600"/>
        </a:spcAft>
        <a:buFont typeface="Arial" charset="0"/>
        <a:buChar char="–"/>
        <a:defRPr sz="1400" kern="1200">
          <a:solidFill>
            <a:schemeClr val="bg1"/>
          </a:solidFill>
          <a:latin typeface="Arial" charset="0"/>
          <a:ea typeface="+mn-ea"/>
          <a:cs typeface="+mn-cs"/>
        </a:defRPr>
      </a:lvl4pPr>
      <a:lvl5pPr marL="2057400" indent="-228600" algn="l" rtl="0" eaLnBrk="0" fontAlgn="base" hangingPunct="0">
        <a:spcBef>
          <a:spcPts val="600"/>
        </a:spcBef>
        <a:spcAft>
          <a:spcPts val="600"/>
        </a:spcAft>
        <a:buFont typeface="Arial" charset="0"/>
        <a:buChar char="»"/>
        <a:defRPr sz="1400" kern="1200">
          <a:solidFill>
            <a:schemeClr val="bg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ctrTitle"/>
          </p:nvPr>
        </p:nvSpPr>
        <p:spPr>
          <a:xfrm>
            <a:off x="179388" y="333375"/>
            <a:ext cx="8496300" cy="1871663"/>
          </a:xfrm>
        </p:spPr>
        <p:txBody>
          <a:bodyPr/>
          <a:lstStyle/>
          <a:p>
            <a:pPr eaLnBrk="1" hangingPunct="1"/>
            <a:r>
              <a:rPr lang="zh-TW" altLang="en-US" sz="5400" smtClean="0">
                <a:ea typeface="標楷體" pitchFamily="65" charset="-120"/>
              </a:rPr>
              <a:t>以適當科技與風險評估的角       </a:t>
            </a:r>
            <a:br>
              <a:rPr lang="zh-TW" altLang="en-US" sz="5400" smtClean="0">
                <a:ea typeface="標楷體" pitchFamily="65" charset="-120"/>
              </a:rPr>
            </a:br>
            <a:r>
              <a:rPr lang="zh-TW" altLang="en-US" sz="5400" smtClean="0">
                <a:ea typeface="標楷體" pitchFamily="65" charset="-120"/>
              </a:rPr>
              <a:t>         度來看核能系統</a:t>
            </a:r>
            <a:endParaRPr lang="en-GB" altLang="zh-TW" sz="2800" smtClean="0">
              <a:ea typeface="新細明體" charset="-120"/>
            </a:endParaRPr>
          </a:p>
        </p:txBody>
      </p:sp>
      <p:sp>
        <p:nvSpPr>
          <p:cNvPr id="6146" name="Subtitle 2"/>
          <p:cNvSpPr>
            <a:spLocks noGrp="1"/>
          </p:cNvSpPr>
          <p:nvPr>
            <p:ph type="subTitle" idx="1"/>
          </p:nvPr>
        </p:nvSpPr>
        <p:spPr>
          <a:xfrm>
            <a:off x="323850" y="4868863"/>
            <a:ext cx="8496300" cy="172878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自控三甲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3200" smtClean="0">
                <a:latin typeface="標楷體" pitchFamily="65" charset="-120"/>
                <a:ea typeface="標楷體" pitchFamily="65" charset="-120"/>
              </a:rPr>
              <a:t>49912096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郭祐良</a:t>
            </a:r>
            <a:endParaRPr lang="en-GB" altLang="zh-TW" sz="3200" smtClean="0">
              <a:ea typeface="新細明體" charset="-120"/>
              <a:cs typeface="Arial" charset="0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448175" y="0"/>
            <a:ext cx="247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zh-TW" altLang="en-US"/>
              <a:t> 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448175" y="0"/>
            <a:ext cx="247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zh-TW" altLang="en-US"/>
              <a:t> </a:t>
            </a:r>
          </a:p>
        </p:txBody>
      </p:sp>
      <p:pic>
        <p:nvPicPr>
          <p:cNvPr id="6149" name="Picture 6" descr="untitle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1050" y="2205038"/>
            <a:ext cx="4681538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4400" smtClean="0">
                <a:ea typeface="標楷體" pitchFamily="65" charset="-120"/>
              </a:rPr>
              <a:t>結論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2800" smtClean="0">
                <a:ea typeface="標楷體" pitchFamily="65" charset="-120"/>
              </a:rPr>
              <a:t>核能發電遠比於太陽能發電、火力發電、風力發電等，更具有經濟效益，但是並沒有十全十美，因為核能系統需仰賴國外進口且成本昂貴，維修保養費用過高，還要考慮生態環境、核廢料處理等種種問題，這些也都是台灣核能潛在的危機，台灣位於地震帶，颱風常侵襲的地區，種種因素加深核能對台灣不利發展，但礙於台灣用電量高，所以唯有核能才能解決用電問題，希望政府在未來興建核四廠時，能多考慮生態問題、經濟效益，也為我們人民多多把關，別讓核電廠變成每一天的擔憂。</a:t>
            </a:r>
            <a:endParaRPr lang="en-US" altLang="zh-TW" smtClean="0">
              <a:ea typeface="新細明體" charset="-12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4400" smtClean="0">
                <a:ea typeface="標楷體" pitchFamily="65" charset="-120"/>
              </a:rPr>
              <a:t>相關資料參考</a:t>
            </a:r>
          </a:p>
        </p:txBody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 smtClean="0">
                <a:ea typeface="新細明體" charset="-120"/>
              </a:rPr>
              <a:t>http://www.cv.nctu.edu.tw/~wwwadm/chinese/ts/activity/95template/team03/principle.html</a:t>
            </a:r>
          </a:p>
          <a:p>
            <a:r>
              <a:rPr lang="zh-TW" altLang="en-US" sz="2800" smtClean="0">
                <a:ea typeface="新細明體" charset="-120"/>
              </a:rPr>
              <a:t>維基百科</a:t>
            </a:r>
          </a:p>
          <a:p>
            <a:r>
              <a:rPr lang="en-US" altLang="zh-TW" sz="2800" smtClean="0">
                <a:ea typeface="新細明體" charset="-120"/>
              </a:rPr>
              <a:t>http//www.aes.gov.tw(</a:t>
            </a:r>
            <a:r>
              <a:rPr lang="zh-TW" altLang="en-US" sz="2800" smtClean="0">
                <a:ea typeface="新細明體" charset="-120"/>
              </a:rPr>
              <a:t>行政院原子能委員會</a:t>
            </a:r>
            <a:r>
              <a:rPr lang="en-US" altLang="zh-TW" sz="2800" smtClean="0">
                <a:ea typeface="新細明體" charset="-120"/>
              </a:rPr>
              <a:t>)</a:t>
            </a:r>
            <a:br>
              <a:rPr lang="en-US" altLang="zh-TW" sz="2800" smtClean="0">
                <a:ea typeface="新細明體" charset="-120"/>
              </a:rPr>
            </a:br>
            <a:r>
              <a:rPr lang="en-US" altLang="zh-TW" sz="2800" smtClean="0">
                <a:ea typeface="新細明體" charset="-120"/>
              </a:rPr>
              <a:t>http//www.taipower.com.tw(</a:t>
            </a:r>
            <a:r>
              <a:rPr lang="zh-TW" altLang="en-US" sz="2800" smtClean="0">
                <a:ea typeface="新細明體" charset="-120"/>
              </a:rPr>
              <a:t>台灣電力公司</a:t>
            </a:r>
            <a:r>
              <a:rPr lang="en-US" altLang="zh-TW" sz="2800" smtClean="0">
                <a:ea typeface="新細明體" charset="-120"/>
              </a:rPr>
              <a:t>)</a:t>
            </a:r>
            <a:br>
              <a:rPr lang="en-US" altLang="zh-TW" sz="2800" smtClean="0">
                <a:ea typeface="新細明體" charset="-120"/>
              </a:rPr>
            </a:br>
            <a:r>
              <a:rPr lang="en-US" altLang="zh-TW" sz="2800" smtClean="0">
                <a:ea typeface="新細明體" charset="-120"/>
              </a:rPr>
              <a:t>http//www.moeaec.gov.tw(</a:t>
            </a:r>
            <a:r>
              <a:rPr lang="zh-TW" altLang="en-US" sz="2800" smtClean="0">
                <a:ea typeface="新細明體" charset="-120"/>
              </a:rPr>
              <a:t>經濟部能源委員會</a:t>
            </a:r>
            <a:r>
              <a:rPr lang="en-US" altLang="zh-TW" sz="2800" smtClean="0">
                <a:ea typeface="新細明體" charset="-120"/>
              </a:rPr>
              <a:t>)</a:t>
            </a:r>
          </a:p>
          <a:p>
            <a:r>
              <a:rPr lang="en-US" altLang="zh-TW" sz="2800" smtClean="0">
                <a:ea typeface="新細明體" charset="-120"/>
              </a:rPr>
              <a:t>Google</a:t>
            </a:r>
            <a:r>
              <a:rPr lang="zh-TW" altLang="en-US" sz="2800" smtClean="0">
                <a:ea typeface="新細明體" charset="-120"/>
              </a:rPr>
              <a:t>圖片搜尋</a:t>
            </a:r>
            <a:r>
              <a:rPr lang="zh-TW" altLang="en-US" smtClean="0">
                <a:ea typeface="新細明體" charset="-120"/>
              </a:rPr>
              <a:t/>
            </a:r>
            <a:br>
              <a:rPr lang="zh-TW" altLang="en-US" smtClean="0">
                <a:ea typeface="新細明體" charset="-120"/>
              </a:rPr>
            </a:br>
            <a:endParaRPr lang="zh-TW" altLang="en-US" smtClean="0">
              <a:ea typeface="新細明體" charset="-12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zh-TW" altLang="en-US" sz="5600" smtClean="0">
                <a:ea typeface="標楷體" pitchFamily="65" charset="-120"/>
              </a:rPr>
              <a:t>感謝觀賞</a:t>
            </a:r>
          </a:p>
          <a:p>
            <a:pPr algn="ctr">
              <a:buFont typeface="Arial" charset="0"/>
              <a:buNone/>
            </a:pPr>
            <a:endParaRPr lang="zh-TW" altLang="en-US" sz="5600" smtClean="0">
              <a:ea typeface="標楷體" pitchFamily="65" charset="-120"/>
            </a:endParaRPr>
          </a:p>
          <a:p>
            <a:pPr algn="ctr">
              <a:buFont typeface="Arial" charset="0"/>
              <a:buNone/>
            </a:pPr>
            <a:r>
              <a:rPr lang="en-US" altLang="zh-TW" sz="5600" smtClean="0">
                <a:ea typeface="標楷體" pitchFamily="65" charset="-120"/>
              </a:rPr>
              <a:t>The End</a:t>
            </a:r>
            <a:endParaRPr lang="zh-TW" altLang="en-US" sz="5600" smtClean="0"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zh-TW" altLang="en-US" sz="4400" smtClean="0">
                <a:latin typeface="Franklin Gothic Medium" pitchFamily="34" charset="0"/>
                <a:ea typeface="標楷體" pitchFamily="65" charset="-120"/>
              </a:rPr>
              <a:t>何謂核能</a:t>
            </a:r>
          </a:p>
        </p:txBody>
      </p:sp>
      <p:sp>
        <p:nvSpPr>
          <p:cNvPr id="819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zh-TW" altLang="en-US" sz="2800" b="1" smtClean="0">
                <a:latin typeface="標楷體" pitchFamily="65" charset="-120"/>
                <a:ea typeface="標楷體" pitchFamily="65" charset="-120"/>
              </a:rPr>
              <a:t>核能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（</a:t>
            </a:r>
            <a:r>
              <a:rPr lang="en-US" altLang="zh-TW" sz="2800" smtClean="0">
                <a:ea typeface="標楷體" pitchFamily="65" charset="-120"/>
              </a:rPr>
              <a:t>Nuclear energy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），又稱</a:t>
            </a:r>
            <a:r>
              <a:rPr lang="zh-TW" altLang="en-US" sz="2800" b="1" smtClean="0">
                <a:latin typeface="標楷體" pitchFamily="65" charset="-120"/>
                <a:ea typeface="標楷體" pitchFamily="65" charset="-120"/>
              </a:rPr>
              <a:t>原子能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，是由組成原子核的粒子之間發生的反應釋放出的能量。 原子能比化學反應中釋放的熱能要大將近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千萬倍：鈾核裂變的這種原子能釋放形式約為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200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000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000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電子伏特（一種能量單位），而碳的燃燒這種化學反應能量僅放出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．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電子伏特。</a:t>
            </a:r>
          </a:p>
          <a:p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1905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年，阿爾伯特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愛因斯坦提出狹義相對論，之後作為推論，又提出質能方程</a:t>
            </a:r>
            <a:r>
              <a:rPr lang="en-US" altLang="zh-TW" sz="2800" b="1" smtClean="0">
                <a:ea typeface="標楷體" pitchFamily="65" charset="-120"/>
              </a:rPr>
              <a:t>E=mc²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，（其中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E=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能量，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m=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質量，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c=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光速常量）。自此核能得到科學的解釋和開發利用。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0"/>
            <a:ext cx="1397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38088" tIns="7935" rIns="38088" bIns="7935" anchor="ctr">
            <a:spAutoFit/>
          </a:bodyPr>
          <a:lstStyle/>
          <a:p>
            <a:r>
              <a:rPr lang="zh-TW" altLang="en-US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4400" smtClean="0">
                <a:ea typeface="標楷體" pitchFamily="65" charset="-120"/>
              </a:rPr>
              <a:t>核能的應用</a:t>
            </a:r>
          </a:p>
        </p:txBody>
      </p:sp>
      <p:sp>
        <p:nvSpPr>
          <p:cNvPr id="921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核電廠 </a:t>
            </a:r>
          </a:p>
          <a:p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醫療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放射性治療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) </a:t>
            </a:r>
          </a:p>
          <a:p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小型核能動力裝置 </a:t>
            </a:r>
          </a:p>
          <a:p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核武器</a:t>
            </a:r>
          </a:p>
        </p:txBody>
      </p:sp>
      <p:pic>
        <p:nvPicPr>
          <p:cNvPr id="9219" name="Picture 4" descr="imagesCA3OSMF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6100" y="1628775"/>
            <a:ext cx="228600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5" descr="untitle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1863" y="3573463"/>
            <a:ext cx="24955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6" descr="imagesCA4NZUL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16238" y="3573463"/>
            <a:ext cx="2735262" cy="183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4400" smtClean="0">
                <a:ea typeface="標楷體" pitchFamily="65" charset="-120"/>
              </a:rPr>
              <a:t>核能優點</a:t>
            </a:r>
          </a:p>
        </p:txBody>
      </p:sp>
      <p:sp>
        <p:nvSpPr>
          <p:cNvPr id="10242" name="Rectangle 3"/>
          <p:cNvSpPr>
            <a:spLocks noGrp="1"/>
          </p:cNvSpPr>
          <p:nvPr>
            <p:ph type="body" idx="1"/>
          </p:nvPr>
        </p:nvSpPr>
        <p:spPr>
          <a:xfrm>
            <a:off x="250825" y="1628775"/>
            <a:ext cx="864235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燃料體積小，一個燃料丸只有香煙濾嘴般大小，容易運輸及貯存。若以未來核能 四廠二部機組每年發出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178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億度電來看，只需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81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噸鈾，一架貨機就可以運送；而 用石油的話則需要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434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萬噸、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44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船次的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10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萬噸級油輪運送；若以煤代替更可觀， 需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651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萬噸煤，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109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船次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6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萬噸級煤船才能運送。</a:t>
            </a:r>
          </a:p>
          <a:p>
            <a:pPr>
              <a:lnSpc>
                <a:spcPct val="80000"/>
              </a:lnSpc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不會造成空氣污染，對環境影響小。燃燒化石燃料如煤、石油等，會產生二氧 化碳等氣體，使溫室效應日趨嚴重，也會產生硫氧化物及氮氧化物等造成酸雨 ；而核能發電完全不產生上述氣體，對環境保護極有益處。</a:t>
            </a:r>
          </a:p>
          <a:p>
            <a:pPr>
              <a:lnSpc>
                <a:spcPct val="80000"/>
              </a:lnSpc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發電量大。</a:t>
            </a:r>
            <a:r>
              <a:rPr lang="zh-TW" altLang="en-US" sz="1800" smtClean="0">
                <a:ea typeface="新細明體" charset="-120"/>
              </a:rPr>
              <a:t> 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zh-TW" altLang="en-US" sz="4400" smtClean="0">
                <a:ea typeface="標楷體" pitchFamily="65" charset="-120"/>
              </a:rPr>
              <a:t>核能風險</a:t>
            </a:r>
          </a:p>
        </p:txBody>
      </p:sp>
      <p:sp>
        <p:nvSpPr>
          <p:cNvPr id="11266" name="Rectangle 3"/>
          <p:cNvSpPr>
            <a:spLocks noGrp="1"/>
          </p:cNvSpPr>
          <p:nvPr>
            <p:ph type="body" idx="4294967295"/>
          </p:nvPr>
        </p:nvSpPr>
        <p:spPr>
          <a:xfrm>
            <a:off x="250825" y="1600200"/>
            <a:ext cx="8642350" cy="5068888"/>
          </a:xfrm>
        </p:spPr>
        <p:txBody>
          <a:bodyPr/>
          <a:lstStyle/>
          <a:p>
            <a:r>
              <a:rPr lang="zh-TW" altLang="en-US" sz="2800" smtClean="0">
                <a:ea typeface="標楷體" pitchFamily="65" charset="-120"/>
              </a:rPr>
              <a:t>以台灣來說，核能發電占了一半以上，其餘是火力發電、風力發電等，台灣有三座核能發電廠，及最近鬧的沸沸揚揚核四發電廠，對於核能發展民眾人心惶惶，深胖自己的家旁邊有座不定時炸彈，且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開採鈾礦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核燃料製造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運輸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核能發電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核廢料處理也同樣對大眾健康及環境污染有風險，</a:t>
            </a:r>
            <a:r>
              <a:rPr lang="zh-TW" altLang="en-US" sz="2800" smtClean="0">
                <a:ea typeface="標楷體" pitchFamily="65" charset="-120"/>
              </a:rPr>
              <a:t>假使操作不慎，引發核電廠爆炸，後果更是不堪設想。</a:t>
            </a:r>
            <a:endParaRPr lang="zh-TW" altLang="en-US" smtClean="0">
              <a:ea typeface="新細明體" charset="-120"/>
            </a:endParaRPr>
          </a:p>
        </p:txBody>
      </p:sp>
      <p:pic>
        <p:nvPicPr>
          <p:cNvPr id="11267" name="Picture 4" descr="untitl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8" y="4652963"/>
            <a:ext cx="3529012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4400" smtClean="0">
                <a:ea typeface="標楷體" pitchFamily="65" charset="-120"/>
              </a:rPr>
              <a:t>以科技來看核能發電</a:t>
            </a:r>
          </a:p>
        </p:txBody>
      </p:sp>
      <p:sp>
        <p:nvSpPr>
          <p:cNvPr id="1229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核能發電的原理與火力發電相似，核能發電是利用鈾燃料進行核分裂連鎖反應時所產生的熱，將水加熱成高 溫高壓的蒸汽，用以推動汽輪機，再帶動發電機發電。</a:t>
            </a:r>
          </a:p>
          <a:p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核能發電又分壓水是和沸水式</a:t>
            </a:r>
          </a:p>
        </p:txBody>
      </p:sp>
      <p:pic>
        <p:nvPicPr>
          <p:cNvPr id="12291" name="Picture 5" descr="untitl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4076700"/>
            <a:ext cx="3744912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6" descr="untitle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984625"/>
            <a:ext cx="3529013" cy="269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4400" smtClean="0">
                <a:ea typeface="標楷體" pitchFamily="65" charset="-120"/>
              </a:rPr>
              <a:t>為何需要核能發電</a:t>
            </a:r>
            <a:r>
              <a:rPr lang="zh-TW" altLang="en-US" smtClean="0">
                <a:ea typeface="新細明體" charset="-120"/>
              </a:rPr>
              <a:t> </a:t>
            </a:r>
          </a:p>
        </p:txBody>
      </p:sp>
      <p:sp>
        <p:nvSpPr>
          <p:cNvPr id="13314" name="Rectangle 3"/>
          <p:cNvSpPr>
            <a:spLocks noGrp="1"/>
          </p:cNvSpPr>
          <p:nvPr>
            <p:ph type="body" idx="1"/>
          </p:nvPr>
        </p:nvSpPr>
        <p:spPr>
          <a:xfrm>
            <a:off x="250825" y="1600200"/>
            <a:ext cx="8642350" cy="4924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台灣雖然被稱為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〔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美麗的福爾摩莎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〕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，但台灣本島卻無法生產具有經濟性的能源，因此有９６％的能源須仰賴進口。</a:t>
            </a:r>
          </a:p>
          <a:p>
            <a:pPr>
              <a:lnSpc>
                <a:spcPct val="90000"/>
              </a:lnSpc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用電量的增加，因為工業化，經濟化的活動劇增，消費性能源的增加，電器照明用水及家庭電氣，娛樂及運輸交通等新技術的發明，使的能源消耗劇增。</a:t>
            </a:r>
          </a:p>
          <a:p>
            <a:pPr>
              <a:lnSpc>
                <a:spcPct val="90000"/>
              </a:lnSpc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以經濟層面來考量，由於石油的價格大幅的提高，發電用的能源，就不得由原來的石油，轉變成以煤，天然氣及核能為主。</a:t>
            </a:r>
            <a:r>
              <a:rPr lang="en-US" altLang="zh-TW" sz="2800" smtClean="0">
                <a:ea typeface="新細明體" charset="-120"/>
              </a:rPr>
              <a:t/>
            </a:r>
            <a:br>
              <a:rPr lang="en-US" altLang="zh-TW" sz="2800" smtClean="0">
                <a:ea typeface="新細明體" charset="-120"/>
              </a:rPr>
            </a:br>
            <a:endParaRPr lang="zh-TW" altLang="en-US" sz="280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endParaRPr lang="zh-TW" altLang="en-US" smtClean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4400" smtClean="0">
                <a:ea typeface="標楷體" pitchFamily="65" charset="-120"/>
              </a:rPr>
              <a:t>核能電廠帶來的社會經濟影響</a:t>
            </a:r>
            <a:r>
              <a:rPr lang="zh-TW" altLang="en-US" smtClean="0">
                <a:ea typeface="新細明體" charset="-120"/>
              </a:rPr>
              <a:t> </a:t>
            </a:r>
          </a:p>
        </p:txBody>
      </p:sp>
      <p:sp>
        <p:nvSpPr>
          <p:cNvPr id="1433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800" smtClean="0">
                <a:ea typeface="標楷體" pitchFamily="65" charset="-120"/>
              </a:rPr>
              <a:t>各級政府單位的稅收</a:t>
            </a:r>
          </a:p>
          <a:p>
            <a:pPr>
              <a:lnSpc>
                <a:spcPct val="90000"/>
              </a:lnSpc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暫時性及永久性的就業機會 </a:t>
            </a:r>
          </a:p>
          <a:p>
            <a:pPr>
              <a:lnSpc>
                <a:spcPct val="90000"/>
              </a:lnSpc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提供公園所增加的娛樂價值</a:t>
            </a:r>
          </a:p>
          <a:p>
            <a:pPr>
              <a:lnSpc>
                <a:spcPct val="90000"/>
              </a:lnSpc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產品附加價值的增加</a:t>
            </a:r>
          </a:p>
          <a:p>
            <a:pPr>
              <a:lnSpc>
                <a:spcPct val="90000"/>
              </a:lnSpc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美質價值的增加 </a:t>
            </a:r>
          </a:p>
          <a:p>
            <a:pPr>
              <a:lnSpc>
                <a:spcPct val="90000"/>
              </a:lnSpc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野生動物之繁殖與保護 </a:t>
            </a:r>
          </a:p>
          <a:p>
            <a:pPr>
              <a:lnSpc>
                <a:spcPct val="90000"/>
              </a:lnSpc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交通設施的建造與改善</a:t>
            </a:r>
          </a:p>
          <a:p>
            <a:pPr>
              <a:lnSpc>
                <a:spcPct val="90000"/>
              </a:lnSpc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環境知識增加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改善技術與公眾教育設備的提出</a:t>
            </a:r>
            <a:r>
              <a:rPr lang="zh-TW" altLang="en-US" smtClean="0">
                <a:ea typeface="新細明體" charset="-120"/>
              </a:rPr>
              <a:t>  </a:t>
            </a:r>
          </a:p>
        </p:txBody>
      </p:sp>
      <p:pic>
        <p:nvPicPr>
          <p:cNvPr id="14339" name="Picture 4" descr="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8263" y="1844675"/>
            <a:ext cx="3455987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4400" smtClean="0">
                <a:ea typeface="標楷體" pitchFamily="65" charset="-120"/>
              </a:rPr>
              <a:t>核能發電與環境的影響</a:t>
            </a:r>
            <a:r>
              <a:rPr lang="zh-TW" altLang="en-US" smtClean="0">
                <a:ea typeface="新細明體" charset="-120"/>
              </a:rPr>
              <a:t> </a:t>
            </a:r>
          </a:p>
        </p:txBody>
      </p:sp>
      <p:sp>
        <p:nvSpPr>
          <p:cNvPr id="1536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空氣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核能發電不會排放二氧化硫、氮氧化物、二氧化碳及粒狀污染物，對生態環境的影響，遠較火力發電方式為低。</a:t>
            </a:r>
          </a:p>
          <a:p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海洋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: 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我國的核能及火力電廠都會排放溫排水，但各電廠目前均可符合環保署「放流水標準」中之規定，即距排放口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500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公尺處表面水溫差不超過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4℃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。而據中山大學海洋地質所及中央研究院國際環境科學委員會對南、北核能電廠附近海域十多年來的海域生態調查結果，亦顯示對海洋生態沒有顯著影響。</a:t>
            </a:r>
          </a:p>
          <a:p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人類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: 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核能電廠產生的輻射，經過十多年實際監測結果得知，廠外民眾每年所接受劑量約為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0.01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毫西弗（一毫侖目）左右（自然背景值為</a:t>
            </a:r>
            <a:r>
              <a:rPr lang="en-US" altLang="zh-TW" sz="240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毫西弗），故對環境影響甚微。</a:t>
            </a:r>
            <a:r>
              <a:rPr lang="zh-TW" altLang="en-US" sz="260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2600" smtClean="0">
                <a:latin typeface="標楷體" pitchFamily="65" charset="-120"/>
                <a:ea typeface="標楷體" pitchFamily="65" charset="-120"/>
              </a:rPr>
            </a:br>
            <a:endParaRPr lang="zh-TW" altLang="en-US" sz="260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34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748278"/>
      </a:accent1>
      <a:accent2>
        <a:srgbClr val="414E59"/>
      </a:accent2>
      <a:accent3>
        <a:srgbClr val="4D4D89"/>
      </a:accent3>
      <a:accent4>
        <a:srgbClr val="95A5BB"/>
      </a:accent4>
      <a:accent5>
        <a:srgbClr val="57677B"/>
      </a:accent5>
      <a:accent6>
        <a:srgbClr val="50717C"/>
      </a:accent6>
      <a:hlink>
        <a:srgbClr val="0000FF"/>
      </a:hlink>
      <a:folHlink>
        <a:srgbClr val="800080"/>
      </a:folHlink>
    </a:clrScheme>
    <a:fontScheme name="Office Them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1416</Words>
  <Application>Microsoft Office PowerPoint</Application>
  <PresentationFormat>如螢幕大小 (4:3)</PresentationFormat>
  <Paragraphs>52</Paragraphs>
  <Slides>12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簡報設計範本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8" baseType="lpstr">
      <vt:lpstr>Arial</vt:lpstr>
      <vt:lpstr>新細明體</vt:lpstr>
      <vt:lpstr>Calibri</vt:lpstr>
      <vt:lpstr>標楷體</vt:lpstr>
      <vt:lpstr>Franklin Gothic Medium</vt:lpstr>
      <vt:lpstr>Office Theme</vt:lpstr>
      <vt:lpstr>以適當科技與風險評估的角                 度來看核能系統</vt:lpstr>
      <vt:lpstr>何謂核能</vt:lpstr>
      <vt:lpstr>核能的應用</vt:lpstr>
      <vt:lpstr>核能優點</vt:lpstr>
      <vt:lpstr>核能風險</vt:lpstr>
      <vt:lpstr>以科技來看核能發電</vt:lpstr>
      <vt:lpstr>為何需要核能發電 </vt:lpstr>
      <vt:lpstr>核能電廠帶來的社會經濟影響 </vt:lpstr>
      <vt:lpstr>核能發電與環境的影響 </vt:lpstr>
      <vt:lpstr>結論</vt:lpstr>
      <vt:lpstr>相關資料參考</vt:lpstr>
      <vt:lpstr>投影片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Abstract</dc:title>
  <dc:creator/>
  <cp:keywords/>
  <cp:lastModifiedBy>Microsoft</cp:lastModifiedBy>
  <cp:revision>10</cp:revision>
  <dcterms:modified xsi:type="dcterms:W3CDTF">2012-12-24T02:17:02Z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TC027010749991</vt:lpwstr>
  </property>
</Properties>
</file>