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9"/>
  </p:notesMasterIdLst>
  <p:sldIdLst>
    <p:sldId id="295" r:id="rId2"/>
    <p:sldId id="294" r:id="rId3"/>
    <p:sldId id="395" r:id="rId4"/>
    <p:sldId id="397" r:id="rId5"/>
    <p:sldId id="407" r:id="rId6"/>
    <p:sldId id="331" r:id="rId7"/>
    <p:sldId id="339" r:id="rId8"/>
    <p:sldId id="332" r:id="rId9"/>
    <p:sldId id="333" r:id="rId10"/>
    <p:sldId id="334" r:id="rId11"/>
    <p:sldId id="335" r:id="rId12"/>
    <p:sldId id="336" r:id="rId13"/>
    <p:sldId id="337" r:id="rId14"/>
    <p:sldId id="341" r:id="rId15"/>
    <p:sldId id="351" r:id="rId16"/>
    <p:sldId id="352" r:id="rId17"/>
    <p:sldId id="342" r:id="rId18"/>
    <p:sldId id="345" r:id="rId19"/>
    <p:sldId id="517" r:id="rId20"/>
    <p:sldId id="344" r:id="rId21"/>
    <p:sldId id="346" r:id="rId22"/>
    <p:sldId id="518" r:id="rId23"/>
    <p:sldId id="441" r:id="rId24"/>
    <p:sldId id="440" r:id="rId25"/>
    <p:sldId id="519" r:id="rId26"/>
    <p:sldId id="348" r:id="rId27"/>
    <p:sldId id="349" r:id="rId28"/>
    <p:sldId id="442" r:id="rId29"/>
    <p:sldId id="347" r:id="rId30"/>
    <p:sldId id="350" r:id="rId31"/>
    <p:sldId id="353" r:id="rId32"/>
    <p:sldId id="354" r:id="rId33"/>
    <p:sldId id="355" r:id="rId34"/>
    <p:sldId id="356" r:id="rId35"/>
    <p:sldId id="357" r:id="rId36"/>
    <p:sldId id="358" r:id="rId37"/>
    <p:sldId id="359" r:id="rId38"/>
    <p:sldId id="541" r:id="rId39"/>
    <p:sldId id="360" r:id="rId40"/>
    <p:sldId id="361" r:id="rId41"/>
    <p:sldId id="411" r:id="rId42"/>
    <p:sldId id="424" r:id="rId43"/>
    <p:sldId id="363" r:id="rId44"/>
    <p:sldId id="364" r:id="rId45"/>
    <p:sldId id="367" r:id="rId46"/>
    <p:sldId id="425" r:id="rId47"/>
    <p:sldId id="369" r:id="rId48"/>
    <p:sldId id="368" r:id="rId49"/>
    <p:sldId id="365" r:id="rId50"/>
    <p:sldId id="366" r:id="rId51"/>
    <p:sldId id="429" r:id="rId52"/>
    <p:sldId id="370" r:id="rId53"/>
    <p:sldId id="431" r:id="rId54"/>
    <p:sldId id="434" r:id="rId55"/>
    <p:sldId id="432" r:id="rId56"/>
    <p:sldId id="435" r:id="rId57"/>
    <p:sldId id="437" r:id="rId58"/>
    <p:sldId id="439" r:id="rId59"/>
    <p:sldId id="428" r:id="rId60"/>
    <p:sldId id="372" r:id="rId61"/>
    <p:sldId id="374" r:id="rId62"/>
    <p:sldId id="375" r:id="rId63"/>
    <p:sldId id="418" r:id="rId64"/>
    <p:sldId id="376" r:id="rId65"/>
    <p:sldId id="419" r:id="rId66"/>
    <p:sldId id="378" r:id="rId67"/>
    <p:sldId id="420" r:id="rId68"/>
    <p:sldId id="422" r:id="rId69"/>
    <p:sldId id="379" r:id="rId70"/>
    <p:sldId id="380" r:id="rId71"/>
    <p:sldId id="382" r:id="rId72"/>
    <p:sldId id="384" r:id="rId73"/>
    <p:sldId id="443" r:id="rId74"/>
    <p:sldId id="445" r:id="rId75"/>
    <p:sldId id="490" r:id="rId76"/>
    <p:sldId id="446" r:id="rId77"/>
    <p:sldId id="447" r:id="rId78"/>
    <p:sldId id="449" r:id="rId79"/>
    <p:sldId id="450" r:id="rId80"/>
    <p:sldId id="452" r:id="rId81"/>
    <p:sldId id="453" r:id="rId82"/>
    <p:sldId id="455" r:id="rId83"/>
    <p:sldId id="457" r:id="rId84"/>
    <p:sldId id="459" r:id="rId85"/>
    <p:sldId id="461" r:id="rId86"/>
    <p:sldId id="463" r:id="rId87"/>
    <p:sldId id="491" r:id="rId88"/>
    <p:sldId id="464" r:id="rId89"/>
    <p:sldId id="466" r:id="rId90"/>
    <p:sldId id="468" r:id="rId91"/>
    <p:sldId id="470" r:id="rId92"/>
    <p:sldId id="471" r:id="rId93"/>
    <p:sldId id="492" r:id="rId94"/>
    <p:sldId id="473" r:id="rId95"/>
    <p:sldId id="476" r:id="rId96"/>
    <p:sldId id="477" r:id="rId97"/>
    <p:sldId id="479" r:id="rId98"/>
    <p:sldId id="481" r:id="rId99"/>
    <p:sldId id="482" r:id="rId100"/>
    <p:sldId id="483" r:id="rId101"/>
    <p:sldId id="485" r:id="rId102"/>
    <p:sldId id="486" r:id="rId103"/>
    <p:sldId id="488" r:id="rId104"/>
    <p:sldId id="386" r:id="rId105"/>
    <p:sldId id="523" r:id="rId106"/>
    <p:sldId id="387" r:id="rId107"/>
    <p:sldId id="388" r:id="rId108"/>
    <p:sldId id="524" r:id="rId109"/>
    <p:sldId id="390" r:id="rId110"/>
    <p:sldId id="391" r:id="rId111"/>
    <p:sldId id="525" r:id="rId112"/>
    <p:sldId id="526" r:id="rId113"/>
    <p:sldId id="392" r:id="rId114"/>
    <p:sldId id="414" r:id="rId115"/>
    <p:sldId id="527" r:id="rId116"/>
    <p:sldId id="493" r:id="rId117"/>
    <p:sldId id="495" r:id="rId118"/>
    <p:sldId id="497" r:id="rId119"/>
    <p:sldId id="499" r:id="rId120"/>
    <p:sldId id="501" r:id="rId121"/>
    <p:sldId id="516" r:id="rId122"/>
    <p:sldId id="505" r:id="rId123"/>
    <p:sldId id="506" r:id="rId124"/>
    <p:sldId id="507" r:id="rId125"/>
    <p:sldId id="536" r:id="rId126"/>
    <p:sldId id="508" r:id="rId127"/>
    <p:sldId id="510" r:id="rId128"/>
    <p:sldId id="512" r:id="rId129"/>
    <p:sldId id="513" r:id="rId130"/>
    <p:sldId id="537" r:id="rId131"/>
    <p:sldId id="515" r:id="rId132"/>
    <p:sldId id="521" r:id="rId133"/>
    <p:sldId id="522" r:id="rId134"/>
    <p:sldId id="538" r:id="rId135"/>
    <p:sldId id="539" r:id="rId136"/>
    <p:sldId id="540" r:id="rId137"/>
    <p:sldId id="528" r:id="rId138"/>
    <p:sldId id="529" r:id="rId139"/>
    <p:sldId id="531" r:id="rId140"/>
    <p:sldId id="532" r:id="rId141"/>
    <p:sldId id="543" r:id="rId142"/>
    <p:sldId id="533" r:id="rId143"/>
    <p:sldId id="542" r:id="rId144"/>
    <p:sldId id="534" r:id="rId145"/>
    <p:sldId id="530" r:id="rId146"/>
    <p:sldId id="535" r:id="rId147"/>
    <p:sldId id="417" r:id="rId14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預設章節" id="{0FB78F01-4141-4174-B7FC-C009AB8695F3}">
          <p14:sldIdLst>
            <p14:sldId id="256"/>
          </p14:sldIdLst>
        </p14:section>
        <p14:section name="未命名的章節" id="{B6CFB6D5-9ED6-4F81-A627-1782B8917109}">
          <p14:sldIdLst>
            <p14:sldId id="257"/>
            <p14:sldId id="258"/>
            <p14:sldId id="259"/>
            <p14:sldId id="260"/>
            <p14:sldId id="261"/>
            <p14:sldId id="264"/>
            <p14:sldId id="262"/>
            <p14:sldId id="266"/>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A0A5B8"/>
    <a:srgbClr val="646B86"/>
    <a:srgbClr val="4B50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32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image" Target="../media/image9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3.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image" Target="../media/image96.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image" Target="../media/image98.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image" Target="../media/image110.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image" Target="../media/image113.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image" Target="../media/image115.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image" Target="../media/image117.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image" Target="../media/image1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image" Target="../media/image12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5.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image" Target="../media/image127.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image" Target="../media/image12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1.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image" Target="../media/image13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5.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image" Target="../media/image7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image" Target="../media/image8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32C47-E34A-4F35-8021-EFA704E99908}" type="datetimeFigureOut">
              <a:rPr lang="zh-TW" altLang="en-US" smtClean="0"/>
              <a:pPr/>
              <a:t>2012/2/12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49819-A65E-43A8-A252-D20EB3A51CE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E4C881C-1511-4728-8FBF-BCA4CCF59242}" type="datetime1">
              <a:rPr lang="zh-TW" altLang="en-US" smtClean="0"/>
              <a:pPr/>
              <a:t>2012/2/12</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636282D-8D43-4EA2-996A-E5D6DB0D0F55}" type="datetime1">
              <a:rPr lang="zh-TW" altLang="en-US" smtClean="0"/>
              <a:pPr/>
              <a:t>2012/2/12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73DA0BB7-265A-403C-9275-D587AB510EDC}"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713BE5B-A7CF-4B54-A7C7-FF2638D99464}" type="datetime1">
              <a:rPr lang="zh-TW" altLang="en-US" smtClean="0"/>
              <a:pPr/>
              <a:t>2012/2/12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EBB9EAA6-4CD9-46C2-BB0D-5FBB743C9552}" type="datetime1">
              <a:rPr lang="zh-TW" altLang="en-US" smtClean="0"/>
              <a:pPr/>
              <a:t>2012/2/12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E4E07502-6D58-433A-8C03-F7E7F4A01EF9}" type="datetime1">
              <a:rPr lang="zh-TW" altLang="en-US" smtClean="0"/>
              <a:pPr/>
              <a:t>2012/2/12</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2E255DAA-9853-4534-BFAD-DBA231ECF077}" type="datetime1">
              <a:rPr lang="zh-TW" altLang="en-US" smtClean="0"/>
              <a:pPr/>
              <a:t>2012/2/12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89F7DFAC-9700-475E-B722-3D01DB037929}" type="datetime1">
              <a:rPr lang="zh-TW" altLang="en-US" smtClean="0"/>
              <a:pPr/>
              <a:t>2012/2/12</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73DA0BB7-265A-403C-9275-D587AB510EDC}"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7A4462F-8558-466F-B53E-F739B84C9E16}" type="datetime1">
              <a:rPr lang="zh-TW" altLang="en-US" smtClean="0"/>
              <a:pPr/>
              <a:t>2012/2/12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5B026818-1906-4054-8DFF-A97018F52C95}" type="datetime1">
              <a:rPr lang="zh-TW" altLang="en-US" smtClean="0"/>
              <a:pPr/>
              <a:t>2012/2/12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3DA0BB7-265A-403C-9275-D587AB510EDC}"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7A74F874-81F1-4787-812C-89C41AE2D8B0}" type="datetime1">
              <a:rPr lang="zh-TW" altLang="en-US" smtClean="0"/>
              <a:pPr/>
              <a:t>2012/2/12</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8F10EB4D-64B9-4E06-8520-3524325E81C6}" type="datetime1">
              <a:rPr lang="zh-TW" altLang="en-US" smtClean="0"/>
              <a:pPr/>
              <a:t>2012/2/12</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AB6E674-E8D9-4D62-95F2-63B751791B0E}" type="datetime1">
              <a:rPr lang="zh-TW" altLang="en-US" smtClean="0"/>
              <a:pPr/>
              <a:t>2012/2/12</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3DA0BB7-265A-403C-9275-D587AB510EDC}"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nyatla.jp/nyartoolkit/wiki/index.php?FrontPage.en" TargetMode="External"/><Relationship Id="rId3" Type="http://schemas.openxmlformats.org/officeDocument/2006/relationships/hyperlink" Target="http://www.microsofttranslator.com/bv.aspx?from=&amp;to=zh-CHT&amp;a=http://nyatla.jp/nyartoolkit/wiki/index.php?NyARToolkit%20for%20Java" TargetMode="External"/><Relationship Id="rId7" Type="http://schemas.openxmlformats.org/officeDocument/2006/relationships/hyperlink" Target="http://nyatla.jp/nyartoolkit/wiki/index.php?FrontPage" TargetMode="External"/><Relationship Id="rId2" Type="http://schemas.openxmlformats.org/officeDocument/2006/relationships/hyperlink" Target="http://www.microsofttranslator.com/bv.aspx?from=&amp;to=zh-CHT&amp;a=http://nyatla.jp/nyartoolkit/wiki/index.php?ARToolKit" TargetMode="External"/><Relationship Id="rId1" Type="http://schemas.openxmlformats.org/officeDocument/2006/relationships/slideLayout" Target="../slideLayouts/slideLayout2.xml"/><Relationship Id="rId6" Type="http://schemas.openxmlformats.org/officeDocument/2006/relationships/hyperlink" Target="http://www.microsofttranslator.com/bv.aspx?from=&amp;to=zh-CHT&amp;a=http://nyatla.jp/nyartoolkit/wiki/index.php?NyARToolkitCPP" TargetMode="External"/><Relationship Id="rId5" Type="http://schemas.openxmlformats.org/officeDocument/2006/relationships/hyperlink" Target="http://www.microsofttranslator.com/bv.aspx?from=&amp;to=zh-CHT&amp;a=http://nyatla.jp/nyartoolkit/wiki/index.php?FLARToolKit" TargetMode="External"/><Relationship Id="rId4" Type="http://schemas.openxmlformats.org/officeDocument/2006/relationships/hyperlink" Target="http://www.microsofttranslator.com/bv.aspx?from=&amp;to=zh-CHT&amp;a=http://nyatla.jp/nyartoolkit/wiki/index.php?NyARToolkitCS" TargetMode="Externa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10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9.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code.google.com/p/andar/"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nyatla.jp/nyartoolkit/wiki/index.php?FrontPage.en"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hyperlink" Target="http://en.sourceforge.jp/projects/nyartoolkit-and/releases/?package_id=12093"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ar.qualcomm.at/qdevnet/user/register"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12.png"/><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5.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7.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3" Type="http://schemas.openxmlformats.org/officeDocument/2006/relationships/hyperlink" Target="http://jwill.pixnet.net/blog/post/28287179-qcar-qualcomm-ar-" TargetMode="External"/><Relationship Id="rId2" Type="http://schemas.openxmlformats.org/officeDocument/2006/relationships/hyperlink" Target="http://developer.qualcomm.com/dev/augmented-reality"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1.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3.bin"/></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12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8.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40.bin"/></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12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ndroid.com/"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43.bin"/></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13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8" Type="http://schemas.openxmlformats.org/officeDocument/2006/relationships/hyperlink" Target="http://nyatla.jp/nyartoolkit/wiki/index.php?FrontPage" TargetMode="External"/><Relationship Id="rId3" Type="http://schemas.openxmlformats.org/officeDocument/2006/relationships/hyperlink" Target="http://www.oracle.com/technetwork/java/index.html" TargetMode="External"/><Relationship Id="rId7" Type="http://schemas.openxmlformats.org/officeDocument/2006/relationships/hyperlink" Target="http://code.google.com/p/andar/" TargetMode="External"/><Relationship Id="rId2" Type="http://schemas.openxmlformats.org/officeDocument/2006/relationships/hyperlink" Target="http://java.sun.com/" TargetMode="External"/><Relationship Id="rId1" Type="http://schemas.openxmlformats.org/officeDocument/2006/relationships/slideLayout" Target="../slideLayouts/slideLayout2.xml"/><Relationship Id="rId6" Type="http://schemas.openxmlformats.org/officeDocument/2006/relationships/hyperlink" Target="http://developer.android.com/guide/basics/what-is-android.html" TargetMode="External"/><Relationship Id="rId5" Type="http://schemas.openxmlformats.org/officeDocument/2006/relationships/hyperlink" Target="http://developer.android.com/" TargetMode="External"/><Relationship Id="rId4" Type="http://schemas.openxmlformats.org/officeDocument/2006/relationships/hyperlink" Target="http://www.eclipse.org/" TargetMode="External"/><Relationship Id="rId9" Type="http://schemas.openxmlformats.org/officeDocument/2006/relationships/hyperlink" Target="http://developer.android.com/sdk/ndk/overview.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de.google.com/p/androidbmi/wiki/IntroAndroid" TargetMode="External"/><Relationship Id="rId2" Type="http://schemas.openxmlformats.org/officeDocument/2006/relationships/hyperlink" Target="http://zh.wikipedia.org/wiki/Android" TargetMode="External"/><Relationship Id="rId1" Type="http://schemas.openxmlformats.org/officeDocument/2006/relationships/slideLayout" Target="../slideLayouts/slideLayout2.xml"/><Relationship Id="rId4" Type="http://schemas.openxmlformats.org/officeDocument/2006/relationships/hyperlink" Target="http://www.kroah.com/log/linux/android-kernel-problem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eveloper.android.com/guide/basics/what-is-android.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zh.wikipedia.org/wiki/Android" TargetMode="External"/><Relationship Id="rId2" Type="http://schemas.openxmlformats.org/officeDocument/2006/relationships/hyperlink" Target="http://developer.android.com/guide/basics/what-is-android.html" TargetMode="External"/><Relationship Id="rId1" Type="http://schemas.openxmlformats.org/officeDocument/2006/relationships/slideLayout" Target="../slideLayouts/slideLayout2.xml"/><Relationship Id="rId5" Type="http://schemas.openxmlformats.org/officeDocument/2006/relationships/hyperlink" Target="http://www.kroah.com/log/linux/android-kernel-problems.html" TargetMode="External"/><Relationship Id="rId4" Type="http://schemas.openxmlformats.org/officeDocument/2006/relationships/hyperlink" Target="http://code.google.com/p/androidbmi/wiki/IntroAndroi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oracle.com/technetwork/java/index.html" TargetMode="External"/><Relationship Id="rId2" Type="http://schemas.openxmlformats.org/officeDocument/2006/relationships/hyperlink" Target="http://java.sun.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clipse.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l-ssl.google.com/android/eclips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developer.android.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tc.com/tw/press/2011.html" TargetMode="External"/><Relationship Id="rId2" Type="http://schemas.openxmlformats.org/officeDocument/2006/relationships/hyperlink" Target="http://zh.wikipedia.org/wiki/%E6%99%BA%E6%85%A7%E5%9E%8B%E6%89%8B%E6%A9%9F" TargetMode="External"/><Relationship Id="rId1" Type="http://schemas.openxmlformats.org/officeDocument/2006/relationships/slideLayout" Target="../slideLayouts/slideLayout2.xml"/><Relationship Id="rId5" Type="http://schemas.openxmlformats.org/officeDocument/2006/relationships/hyperlink" Target="http://www.apple.com/tw/iphone/compare-iphones/" TargetMode="External"/><Relationship Id="rId4" Type="http://schemas.openxmlformats.org/officeDocument/2006/relationships/hyperlink" Target="http://www.cc.ntu.edu.tw/chinese/epaper/0008/20090320_8004.ht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developer.android.com/sdk/ndk/index.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cygwin.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3.png"/></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7.xml.rels><?xml version="1.0" encoding="UTF-8" standalone="yes"?>
<Relationships xmlns="http://schemas.openxmlformats.org/package/2006/relationships"><Relationship Id="rId2" Type="http://schemas.openxmlformats.org/officeDocument/2006/relationships/hyperlink" Target="http://developer.android.com/sdk/ndk/index.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6.png"/></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de.google.com/p/andar/"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download.eclipse.org/tools/cdt/releases/galileo" TargetMode="Externa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a:t>
            </a:fld>
            <a:endParaRPr lang="zh-TW" altLang="en-US"/>
          </a:p>
        </p:txBody>
      </p:sp>
      <p:sp>
        <p:nvSpPr>
          <p:cNvPr id="4" name="標題 3"/>
          <p:cNvSpPr>
            <a:spLocks noGrp="1"/>
          </p:cNvSpPr>
          <p:nvPr>
            <p:ph type="ctrTitle"/>
          </p:nvPr>
        </p:nvSpPr>
        <p:spPr/>
        <p:txBody>
          <a:bodyPr/>
          <a:lstStyle/>
          <a:p>
            <a:r>
              <a:rPr lang="zh-TW" altLang="en-US" dirty="0" smtClean="0"/>
              <a:t>第二章：行動裝置與擴增實境</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a:t>
            </a:fld>
            <a:endParaRPr lang="zh-TW" altLang="en-US"/>
          </a:p>
        </p:txBody>
      </p:sp>
      <p:sp>
        <p:nvSpPr>
          <p:cNvPr id="4" name="內容版面配置區 3"/>
          <p:cNvSpPr>
            <a:spLocks noGrp="1"/>
          </p:cNvSpPr>
          <p:nvPr>
            <p:ph sz="quarter" idx="1"/>
          </p:nvPr>
        </p:nvSpPr>
        <p:spPr/>
        <p:txBody>
          <a:bodyPr>
            <a:normAutofit fontScale="92500"/>
          </a:bodyPr>
          <a:lstStyle/>
          <a:p>
            <a:r>
              <a:rPr lang="en-US" altLang="zh-TW" dirty="0" err="1" smtClean="0"/>
              <a:t>NyARToolkit</a:t>
            </a:r>
            <a:r>
              <a:rPr lang="en-US" altLang="zh-TW" dirty="0" smtClean="0"/>
              <a:t> </a:t>
            </a:r>
            <a:r>
              <a:rPr lang="zh-TW" altLang="zh-TW" dirty="0" smtClean="0"/>
              <a:t>是</a:t>
            </a:r>
            <a:r>
              <a:rPr lang="zh-TW" altLang="en-US" dirty="0" smtClean="0"/>
              <a:t>由</a:t>
            </a:r>
            <a:r>
              <a:rPr lang="en-US" altLang="zh-TW" dirty="0" err="1" smtClean="0">
                <a:hlinkClick r:id="rId2" tooltip="ARToolKit (1190d)"/>
              </a:rPr>
              <a:t>ARToolKit</a:t>
            </a:r>
            <a:r>
              <a:rPr lang="en-US" altLang="zh-TW" dirty="0" smtClean="0"/>
              <a:t>-</a:t>
            </a:r>
            <a:r>
              <a:rPr lang="zh-TW" altLang="en-US" dirty="0" smtClean="0"/>
              <a:t>２</a:t>
            </a:r>
            <a:r>
              <a:rPr lang="en-US" altLang="zh-TW" dirty="0" smtClean="0"/>
              <a:t>.</a:t>
            </a:r>
            <a:r>
              <a:rPr lang="zh-TW" altLang="en-US" dirty="0" smtClean="0"/>
              <a:t>７２</a:t>
            </a:r>
            <a:r>
              <a:rPr lang="en-US" altLang="zh-TW" dirty="0" smtClean="0"/>
              <a:t>.</a:t>
            </a:r>
            <a:r>
              <a:rPr lang="zh-TW" altLang="en-US" dirty="0" smtClean="0"/>
              <a:t>１開發而來的類別</a:t>
            </a:r>
            <a:r>
              <a:rPr lang="zh-TW" altLang="zh-TW" dirty="0" smtClean="0"/>
              <a:t>庫。可以</a:t>
            </a:r>
            <a:r>
              <a:rPr lang="zh-TW" altLang="en-US" dirty="0" smtClean="0"/>
              <a:t>用來</a:t>
            </a:r>
            <a:r>
              <a:rPr lang="zh-TW" altLang="zh-TW" dirty="0" smtClean="0"/>
              <a:t>開發擴增實境的應用程式</a:t>
            </a:r>
            <a:r>
              <a:rPr lang="zh-TW" altLang="en-US" dirty="0" smtClean="0"/>
              <a:t>。</a:t>
            </a:r>
            <a:endParaRPr lang="en-US" altLang="zh-TW" dirty="0" smtClean="0"/>
          </a:p>
          <a:p>
            <a:r>
              <a:rPr lang="zh-TW" altLang="en-US" dirty="0" smtClean="0"/>
              <a:t>在</a:t>
            </a:r>
            <a:r>
              <a:rPr lang="en-US" altLang="zh-TW" dirty="0" smtClean="0"/>
              <a:t>Windows</a:t>
            </a:r>
            <a:r>
              <a:rPr lang="zh-TW" altLang="en-US" dirty="0" smtClean="0"/>
              <a:t>平台上</a:t>
            </a:r>
            <a:r>
              <a:rPr lang="en-US" altLang="zh-TW" dirty="0" err="1" smtClean="0"/>
              <a:t>NyARToolkit</a:t>
            </a:r>
            <a:r>
              <a:rPr lang="zh-TW" altLang="en-US" dirty="0" smtClean="0"/>
              <a:t>已開發出</a:t>
            </a:r>
            <a:r>
              <a:rPr lang="zh-TW" altLang="zh-TW" dirty="0" smtClean="0"/>
              <a:t>支援</a:t>
            </a:r>
            <a:r>
              <a:rPr lang="zh-TW" altLang="en-US" dirty="0" smtClean="0"/>
              <a:t>數種主要程式語言的版本，使用者可選擇適合的開發語言來開發，如：</a:t>
            </a:r>
            <a:r>
              <a:rPr lang="en-US" altLang="zh-TW" dirty="0" smtClean="0">
                <a:hlinkClick r:id="rId3" tooltip="NyARToolkit for Java (196d)"/>
              </a:rPr>
              <a:t>Java</a:t>
            </a:r>
            <a:r>
              <a:rPr lang="en-US" altLang="zh-TW" dirty="0" smtClean="0"/>
              <a:t> / </a:t>
            </a:r>
            <a:r>
              <a:rPr lang="en-US" altLang="zh-TW" dirty="0" smtClean="0">
                <a:hlinkClick r:id="rId4" tooltip="NyARToolkitCS (196d)"/>
              </a:rPr>
              <a:t>C#</a:t>
            </a:r>
            <a:r>
              <a:rPr lang="en-US" altLang="zh-TW" dirty="0" smtClean="0"/>
              <a:t> / </a:t>
            </a:r>
            <a:r>
              <a:rPr lang="en-US" altLang="zh-TW" dirty="0" err="1" smtClean="0">
                <a:hlinkClick r:id="rId5" tooltip="FLARToolKit (1086d)"/>
              </a:rPr>
              <a:t>ActionScript</a:t>
            </a:r>
            <a:r>
              <a:rPr lang="zh-TW" altLang="en-US" dirty="0" smtClean="0">
                <a:hlinkClick r:id="rId5" tooltip="FLARToolKit (1086d)"/>
              </a:rPr>
              <a:t>３</a:t>
            </a:r>
            <a:r>
              <a:rPr lang="en-US" altLang="zh-TW" dirty="0" smtClean="0"/>
              <a:t>/</a:t>
            </a:r>
            <a:r>
              <a:rPr lang="en-US" altLang="zh-TW" dirty="0" smtClean="0">
                <a:hlinkClick r:id="rId6" tooltip="NyARToolkitCPP (458d)"/>
              </a:rPr>
              <a:t>c + +</a:t>
            </a:r>
            <a:r>
              <a:rPr lang="zh-TW" altLang="en-US" dirty="0" smtClean="0"/>
              <a:t>，並開發出支援開發</a:t>
            </a:r>
            <a:r>
              <a:rPr lang="en-US" altLang="zh-TW" dirty="0" smtClean="0"/>
              <a:t>Android</a:t>
            </a:r>
            <a:r>
              <a:rPr lang="zh-TW" altLang="en-US" dirty="0" smtClean="0"/>
              <a:t>的版本。</a:t>
            </a:r>
            <a:endParaRPr lang="en-US" altLang="zh-TW" dirty="0" smtClean="0"/>
          </a:p>
          <a:p>
            <a:r>
              <a:rPr lang="en-US" altLang="zh-TW" dirty="0" err="1" smtClean="0"/>
              <a:t>NyARToolkit</a:t>
            </a:r>
            <a:r>
              <a:rPr lang="zh-TW" altLang="en-US" dirty="0" smtClean="0"/>
              <a:t>的作者為日本人，所以</a:t>
            </a:r>
            <a:r>
              <a:rPr lang="zh-TW" altLang="zh-TW" dirty="0" smtClean="0"/>
              <a:t>官方網站</a:t>
            </a:r>
            <a:r>
              <a:rPr lang="zh-TW" altLang="en-US" dirty="0" smtClean="0"/>
              <a:t>是日文版的。</a:t>
            </a:r>
            <a:r>
              <a:rPr lang="en-US" altLang="zh-TW" dirty="0" smtClean="0"/>
              <a:t> </a:t>
            </a:r>
            <a:r>
              <a:rPr lang="en-US" altLang="zh-TW" dirty="0" smtClean="0">
                <a:hlinkClick r:id="rId7"/>
              </a:rPr>
              <a:t>http://nyatla.jp/nyartoolkit/wiki/index.php?FrontPage</a:t>
            </a:r>
            <a:r>
              <a:rPr lang="en-US" altLang="zh-TW" dirty="0" smtClean="0"/>
              <a:t> </a:t>
            </a:r>
            <a:endParaRPr lang="zh-TW" altLang="en-US" dirty="0" smtClean="0"/>
          </a:p>
          <a:p>
            <a:r>
              <a:rPr lang="en-US" altLang="zh-TW" dirty="0" err="1" smtClean="0"/>
              <a:t>NyARToolkit</a:t>
            </a:r>
            <a:r>
              <a:rPr lang="zh-TW" altLang="en-US" dirty="0" smtClean="0"/>
              <a:t>的作者，有另外製作英文版</a:t>
            </a:r>
            <a:r>
              <a:rPr lang="zh-TW" altLang="zh-TW" dirty="0" smtClean="0"/>
              <a:t>官方網站</a:t>
            </a:r>
            <a:r>
              <a:rPr lang="zh-TW" altLang="en-US" dirty="0" smtClean="0"/>
              <a:t>。 </a:t>
            </a:r>
            <a:r>
              <a:rPr lang="en-US" altLang="zh-TW" dirty="0" smtClean="0">
                <a:hlinkClick r:id="rId8"/>
              </a:rPr>
              <a:t>http://nyatla.jp/nyartoolkit/wiki/index.php?FrontPage.en</a:t>
            </a:r>
            <a:r>
              <a:rPr lang="en-US" altLang="zh-TW" dirty="0" smtClean="0"/>
              <a:t> </a:t>
            </a:r>
            <a:r>
              <a:rPr lang="zh-TW" altLang="en-US" dirty="0" smtClean="0"/>
              <a:t>。</a:t>
            </a:r>
            <a:endParaRPr lang="en-US" altLang="zh-TW" dirty="0" smtClean="0"/>
          </a:p>
          <a:p>
            <a:endParaRPr lang="en-US" altLang="zh-TW" dirty="0" smtClean="0"/>
          </a:p>
          <a:p>
            <a:endParaRPr lang="zh-TW" altLang="zh-TW" dirty="0" smtClean="0"/>
          </a:p>
          <a:p>
            <a:endParaRPr lang="zh-TW"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title" idx="4294967295"/>
          </p:nvPr>
        </p:nvSpPr>
        <p:spPr/>
        <p:txBody>
          <a:bodyPr/>
          <a:lstStyle/>
          <a:p>
            <a:r>
              <a:rPr lang="zh-TW" altLang="en-US" dirty="0" smtClean="0"/>
              <a:t>設定使用</a:t>
            </a:r>
            <a:r>
              <a:rPr lang="en-US" altLang="zh-TW" dirty="0" smtClean="0"/>
              <a:t>C</a:t>
            </a:r>
            <a:r>
              <a:rPr lang="zh-TW" altLang="en-US" dirty="0" smtClean="0"/>
              <a:t>語言編譯（</a:t>
            </a:r>
            <a:r>
              <a:rPr lang="en-US" altLang="zh-TW" dirty="0" smtClean="0"/>
              <a:t>3</a:t>
            </a:r>
            <a:r>
              <a:rPr lang="zh-TW" altLang="en-US" dirty="0" smtClean="0"/>
              <a:t>）</a:t>
            </a:r>
          </a:p>
        </p:txBody>
      </p:sp>
      <p:sp>
        <p:nvSpPr>
          <p:cNvPr id="99331" name="Rectangle 3"/>
          <p:cNvSpPr>
            <a:spLocks noGrp="1"/>
          </p:cNvSpPr>
          <p:nvPr>
            <p:ph type="body" sz="half" idx="4294967295"/>
          </p:nvPr>
        </p:nvSpPr>
        <p:spPr>
          <a:xfrm>
            <a:off x="301625" y="1524000"/>
            <a:ext cx="8374063" cy="1544960"/>
          </a:xfrm>
        </p:spPr>
        <p:txBody>
          <a:bodyPr>
            <a:normAutofit fontScale="92500"/>
          </a:bodyPr>
          <a:lstStyle/>
          <a:p>
            <a:r>
              <a:rPr lang="zh-TW" altLang="en-US" sz="2300" dirty="0" smtClean="0"/>
              <a:t>切換至「</a:t>
            </a:r>
            <a:r>
              <a:rPr lang="en-US" altLang="zh-TW" sz="2300" dirty="0" smtClean="0"/>
              <a:t>Refresh</a:t>
            </a:r>
            <a:r>
              <a:rPr lang="zh-TW" altLang="en-US" sz="2300" dirty="0" smtClean="0"/>
              <a:t>」標籤，並且將「</a:t>
            </a:r>
            <a:r>
              <a:rPr lang="en-US" altLang="zh-TW" sz="2300" dirty="0" smtClean="0"/>
              <a:t>Refresh resources upon completion </a:t>
            </a:r>
            <a:r>
              <a:rPr lang="zh-TW" altLang="en-US" sz="2300" dirty="0" smtClean="0"/>
              <a:t>」與「 </a:t>
            </a:r>
            <a:r>
              <a:rPr lang="en-US" altLang="zh-TW" sz="2300" dirty="0" smtClean="0"/>
              <a:t>Specific resources </a:t>
            </a:r>
            <a:r>
              <a:rPr lang="zh-TW" altLang="en-US" sz="2300" dirty="0" smtClean="0"/>
              <a:t>」打勾。如下面左方圖片所示。 </a:t>
            </a:r>
            <a:endParaRPr lang="en-US" altLang="zh-TW" sz="2300" dirty="0" smtClean="0"/>
          </a:p>
          <a:p>
            <a:r>
              <a:rPr lang="zh-TW" altLang="en-US" sz="2300" dirty="0" smtClean="0"/>
              <a:t>點選「 </a:t>
            </a:r>
            <a:r>
              <a:rPr lang="en-US" altLang="zh-TW" sz="2300" dirty="0" smtClean="0"/>
              <a:t>Specific resources</a:t>
            </a:r>
            <a:r>
              <a:rPr lang="zh-TW" altLang="en-US" sz="2300" dirty="0" smtClean="0"/>
              <a:t>」右邊的「</a:t>
            </a:r>
            <a:r>
              <a:rPr lang="en-US" altLang="zh-TW" sz="2300" dirty="0" smtClean="0"/>
              <a:t>Specify Resource …</a:t>
            </a:r>
            <a:r>
              <a:rPr lang="zh-TW" altLang="en-US" sz="2300" dirty="0" smtClean="0"/>
              <a:t>」將 「 </a:t>
            </a:r>
            <a:r>
              <a:rPr lang="en-US" altLang="zh-TW" sz="2300" dirty="0" smtClean="0"/>
              <a:t>hello-</a:t>
            </a:r>
            <a:r>
              <a:rPr lang="en-US" altLang="zh-TW" sz="2300" dirty="0" err="1" smtClean="0"/>
              <a:t>jni</a:t>
            </a:r>
            <a:r>
              <a:rPr lang="zh-TW" altLang="en-US" sz="2300" dirty="0" smtClean="0"/>
              <a:t>」下的「 </a:t>
            </a:r>
            <a:r>
              <a:rPr lang="en-US" altLang="zh-TW" sz="2300" dirty="0" err="1" smtClean="0"/>
              <a:t>libs</a:t>
            </a:r>
            <a:r>
              <a:rPr lang="en-US" altLang="zh-TW" sz="2300" dirty="0" smtClean="0"/>
              <a:t> </a:t>
            </a:r>
            <a:r>
              <a:rPr lang="zh-TW" altLang="en-US" sz="2300" dirty="0" smtClean="0"/>
              <a:t>」路徑打勾。如下面右方圖片所示。</a:t>
            </a:r>
          </a:p>
          <a:p>
            <a:endParaRPr lang="zh-TW" altLang="en-US" sz="2300" dirty="0" smtClean="0"/>
          </a:p>
        </p:txBody>
      </p:sp>
      <p:graphicFrame>
        <p:nvGraphicFramePr>
          <p:cNvPr id="99336" name="Object 8"/>
          <p:cNvGraphicFramePr>
            <a:graphicFrameLocks noGrp="1" noChangeAspect="1"/>
          </p:cNvGraphicFramePr>
          <p:nvPr>
            <p:ph sz="half" idx="4294967295"/>
          </p:nvPr>
        </p:nvGraphicFramePr>
        <p:xfrm>
          <a:off x="520662" y="2996952"/>
          <a:ext cx="4051338" cy="3861048"/>
        </p:xfrm>
        <a:graphic>
          <a:graphicData uri="http://schemas.openxmlformats.org/presentationml/2006/ole">
            <p:oleObj spid="_x0000_s77826" name="點陣圖影像" r:id="rId3" imgW="4648849" imgH="4428571"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100</a:t>
            </a:fld>
            <a:endParaRPr lang="zh-TW" altLang="en-US"/>
          </a:p>
        </p:txBody>
      </p:sp>
      <p:graphicFrame>
        <p:nvGraphicFramePr>
          <p:cNvPr id="77827" name="Object 3"/>
          <p:cNvGraphicFramePr>
            <a:graphicFrameLocks noChangeAspect="1"/>
          </p:cNvGraphicFramePr>
          <p:nvPr/>
        </p:nvGraphicFramePr>
        <p:xfrm>
          <a:off x="4572000" y="3021118"/>
          <a:ext cx="3888432" cy="3836881"/>
        </p:xfrm>
        <a:graphic>
          <a:graphicData uri="http://schemas.openxmlformats.org/presentationml/2006/ole">
            <p:oleObj spid="_x0000_s77827" name="點陣圖影像" r:id="rId4" imgW="4963218" imgH="4896533" progId="PBrush">
              <p:embed/>
            </p:oleObj>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a:spLocks noGrp="1"/>
          </p:cNvSpPr>
          <p:nvPr>
            <p:ph type="title" idx="4294967295"/>
          </p:nvPr>
        </p:nvSpPr>
        <p:spPr/>
        <p:txBody>
          <a:bodyPr/>
          <a:lstStyle/>
          <a:p>
            <a:r>
              <a:rPr lang="zh-TW" altLang="en-US" dirty="0" smtClean="0"/>
              <a:t>設定使用</a:t>
            </a:r>
            <a:r>
              <a:rPr lang="en-US" altLang="zh-TW" dirty="0" smtClean="0"/>
              <a:t>C</a:t>
            </a:r>
            <a:r>
              <a:rPr lang="zh-TW" altLang="en-US" dirty="0" smtClean="0"/>
              <a:t>語言編譯（</a:t>
            </a:r>
            <a:r>
              <a:rPr lang="en-US" altLang="zh-TW" dirty="0" smtClean="0"/>
              <a:t>4</a:t>
            </a:r>
            <a:r>
              <a:rPr lang="zh-TW" altLang="en-US" dirty="0" smtClean="0"/>
              <a:t>）</a:t>
            </a:r>
          </a:p>
        </p:txBody>
      </p:sp>
      <p:sp>
        <p:nvSpPr>
          <p:cNvPr id="103427" name="Rectangle 3"/>
          <p:cNvSpPr>
            <a:spLocks noGrp="1"/>
          </p:cNvSpPr>
          <p:nvPr>
            <p:ph type="body" sz="half" idx="4294967295"/>
          </p:nvPr>
        </p:nvSpPr>
        <p:spPr>
          <a:xfrm>
            <a:off x="301625" y="1524000"/>
            <a:ext cx="8447088" cy="4598988"/>
          </a:xfrm>
        </p:spPr>
        <p:txBody>
          <a:bodyPr/>
          <a:lstStyle/>
          <a:p>
            <a:r>
              <a:rPr lang="zh-TW" altLang="en-US" sz="2300" dirty="0" smtClean="0"/>
              <a:t>切換至「</a:t>
            </a:r>
            <a:r>
              <a:rPr lang="en-US" altLang="zh-TW" sz="2300" dirty="0" smtClean="0"/>
              <a:t>Build Options</a:t>
            </a:r>
            <a:r>
              <a:rPr lang="zh-TW" altLang="en-US" sz="2300" dirty="0" smtClean="0"/>
              <a:t>」標籤，將「</a:t>
            </a:r>
            <a:r>
              <a:rPr lang="en-US" altLang="zh-TW" sz="2300" dirty="0" smtClean="0"/>
              <a:t>Allocate Console</a:t>
            </a:r>
            <a:r>
              <a:rPr lang="zh-TW" altLang="en-US" sz="2300" dirty="0" smtClean="0"/>
              <a:t>」 </a:t>
            </a:r>
            <a:br>
              <a:rPr lang="zh-TW" altLang="en-US" sz="2300" dirty="0" smtClean="0"/>
            </a:br>
            <a:r>
              <a:rPr lang="zh-TW" altLang="en-US" sz="2300" dirty="0" smtClean="0"/>
              <a:t>「</a:t>
            </a:r>
            <a:r>
              <a:rPr lang="en-US" altLang="zh-TW" sz="2300" dirty="0" smtClean="0"/>
              <a:t>Launch in background</a:t>
            </a:r>
            <a:r>
              <a:rPr lang="zh-TW" altLang="en-US" sz="2300" dirty="0" smtClean="0"/>
              <a:t>」「</a:t>
            </a:r>
            <a:r>
              <a:rPr lang="en-US" altLang="zh-TW" sz="2300" dirty="0" smtClean="0"/>
              <a:t>After a “Clean”</a:t>
            </a:r>
            <a:r>
              <a:rPr lang="zh-TW" altLang="en-US" sz="2300" dirty="0" smtClean="0"/>
              <a:t>」「</a:t>
            </a:r>
            <a:r>
              <a:rPr lang="en-US" altLang="zh-TW" sz="2300" dirty="0" smtClean="0"/>
              <a:t>During manual builds</a:t>
            </a:r>
            <a:r>
              <a:rPr lang="zh-TW" altLang="en-US" sz="2300" dirty="0" smtClean="0"/>
              <a:t>」「</a:t>
            </a:r>
            <a:r>
              <a:rPr lang="en-US" altLang="zh-TW" sz="2300" dirty="0" smtClean="0"/>
              <a:t>During auto builds</a:t>
            </a:r>
            <a:r>
              <a:rPr lang="zh-TW" altLang="en-US" sz="2300" dirty="0" smtClean="0"/>
              <a:t>」「</a:t>
            </a:r>
            <a:r>
              <a:rPr lang="en-US" altLang="zh-TW" sz="2300" dirty="0" smtClean="0"/>
              <a:t>Specify working set of relevant resources</a:t>
            </a:r>
            <a:r>
              <a:rPr lang="zh-TW" altLang="en-US" sz="2300" dirty="0" smtClean="0"/>
              <a:t>」打勾。</a:t>
            </a:r>
          </a:p>
        </p:txBody>
      </p:sp>
      <p:pic>
        <p:nvPicPr>
          <p:cNvPr id="103429" name="Picture 5" descr="CDT007"/>
          <p:cNvPicPr>
            <a:picLocks noGrp="1" noChangeAspect="1" noChangeArrowheads="1"/>
          </p:cNvPicPr>
          <p:nvPr>
            <p:ph sz="half" idx="4294967295"/>
          </p:nvPr>
        </p:nvPicPr>
        <p:blipFill>
          <a:blip r:embed="rId2" cstate="print"/>
          <a:srcRect/>
          <a:stretch>
            <a:fillRect/>
          </a:stretch>
        </p:blipFill>
        <p:spPr>
          <a:xfrm>
            <a:off x="4567054" y="2599875"/>
            <a:ext cx="2741250" cy="4258125"/>
          </a:xfrm>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101</a:t>
            </a:fld>
            <a:endParaRPr lang="zh-TW"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p:cNvSpPr>
          <p:nvPr>
            <p:ph type="title" idx="4294967295"/>
          </p:nvPr>
        </p:nvSpPr>
        <p:spPr/>
        <p:txBody>
          <a:bodyPr/>
          <a:lstStyle/>
          <a:p>
            <a:r>
              <a:rPr lang="zh-TW" altLang="en-US" dirty="0" smtClean="0"/>
              <a:t>設定使用</a:t>
            </a:r>
            <a:r>
              <a:rPr lang="en-US" altLang="zh-TW" dirty="0" smtClean="0"/>
              <a:t>C</a:t>
            </a:r>
            <a:r>
              <a:rPr lang="zh-TW" altLang="en-US" dirty="0" smtClean="0"/>
              <a:t>語言編譯（</a:t>
            </a:r>
            <a:r>
              <a:rPr lang="en-US" altLang="zh-TW" dirty="0" smtClean="0"/>
              <a:t>5</a:t>
            </a:r>
            <a:r>
              <a:rPr lang="zh-TW" altLang="en-US" dirty="0" smtClean="0"/>
              <a:t>）</a:t>
            </a:r>
          </a:p>
        </p:txBody>
      </p:sp>
      <p:sp>
        <p:nvSpPr>
          <p:cNvPr id="105475" name="Rectangle 3"/>
          <p:cNvSpPr>
            <a:spLocks noGrp="1"/>
          </p:cNvSpPr>
          <p:nvPr>
            <p:ph type="body" sz="half" idx="4294967295"/>
          </p:nvPr>
        </p:nvSpPr>
        <p:spPr>
          <a:xfrm>
            <a:off x="301625" y="1524000"/>
            <a:ext cx="8591550" cy="1400944"/>
          </a:xfrm>
        </p:spPr>
        <p:txBody>
          <a:bodyPr>
            <a:normAutofit fontScale="85000" lnSpcReduction="20000"/>
          </a:bodyPr>
          <a:lstStyle/>
          <a:p>
            <a:r>
              <a:rPr lang="zh-TW" altLang="en-US" sz="2300" dirty="0" smtClean="0"/>
              <a:t>點選「</a:t>
            </a:r>
            <a:r>
              <a:rPr lang="en-US" altLang="zh-TW" sz="2300" dirty="0" smtClean="0"/>
              <a:t>Specify working set of relevant resources</a:t>
            </a:r>
            <a:r>
              <a:rPr lang="zh-TW" altLang="en-US" sz="2300" dirty="0" smtClean="0"/>
              <a:t>」右邊的「</a:t>
            </a:r>
            <a:r>
              <a:rPr lang="en-US" altLang="zh-TW" sz="2300" dirty="0" smtClean="0"/>
              <a:t>Specify Resources …</a:t>
            </a:r>
            <a:r>
              <a:rPr lang="zh-TW" altLang="en-US" sz="2300" dirty="0" smtClean="0"/>
              <a:t>」。出現下面左方圖片畫面後將「</a:t>
            </a:r>
            <a:r>
              <a:rPr lang="en-US" altLang="zh-TW" sz="2300" dirty="0" smtClean="0"/>
              <a:t>hello-</a:t>
            </a:r>
            <a:r>
              <a:rPr lang="en-US" altLang="zh-TW" sz="2300" dirty="0" err="1" smtClean="0"/>
              <a:t>jni</a:t>
            </a:r>
            <a:r>
              <a:rPr lang="zh-TW" altLang="en-US" sz="2300" dirty="0" smtClean="0"/>
              <a:t>」下的「 </a:t>
            </a:r>
            <a:r>
              <a:rPr lang="en-US" altLang="zh-TW" sz="2300" dirty="0" err="1" smtClean="0"/>
              <a:t>jni</a:t>
            </a:r>
            <a:r>
              <a:rPr lang="zh-TW" altLang="en-US" sz="2300" dirty="0" smtClean="0"/>
              <a:t> 」路徑打勾。</a:t>
            </a:r>
            <a:endParaRPr lang="en-US" altLang="zh-TW" sz="2300" dirty="0" smtClean="0"/>
          </a:p>
          <a:p>
            <a:r>
              <a:rPr lang="zh-TW" altLang="en-US" sz="2300" dirty="0" smtClean="0"/>
              <a:t>完成後我們可以在「</a:t>
            </a:r>
            <a:r>
              <a:rPr lang="en-US" altLang="zh-TW" sz="2300" dirty="0" smtClean="0"/>
              <a:t>Console</a:t>
            </a:r>
            <a:r>
              <a:rPr lang="zh-TW" altLang="en-US" sz="2300" dirty="0" smtClean="0"/>
              <a:t>」裡看到「</a:t>
            </a:r>
            <a:r>
              <a:rPr lang="en-US" altLang="zh-TW" sz="2300" dirty="0" smtClean="0"/>
              <a:t>hello-</a:t>
            </a:r>
            <a:r>
              <a:rPr lang="en-US" altLang="zh-TW" sz="2300" dirty="0" err="1" smtClean="0"/>
              <a:t>jni</a:t>
            </a:r>
            <a:r>
              <a:rPr lang="zh-TW" altLang="en-US" sz="2300" dirty="0" smtClean="0"/>
              <a:t>」被重新編譯過。如下面右方圖片所示。 </a:t>
            </a:r>
          </a:p>
        </p:txBody>
      </p:sp>
      <p:graphicFrame>
        <p:nvGraphicFramePr>
          <p:cNvPr id="105476" name="Object 4"/>
          <p:cNvGraphicFramePr>
            <a:graphicFrameLocks noChangeAspect="1"/>
          </p:cNvGraphicFramePr>
          <p:nvPr>
            <p:ph sz="half" idx="4294967295"/>
          </p:nvPr>
        </p:nvGraphicFramePr>
        <p:xfrm>
          <a:off x="251520" y="2864669"/>
          <a:ext cx="4046984" cy="3993331"/>
        </p:xfrm>
        <a:graphic>
          <a:graphicData uri="http://schemas.openxmlformats.org/presentationml/2006/ole">
            <p:oleObj spid="_x0000_s79874" name="點陣圖影像" r:id="rId3" imgW="4963218" imgH="4896533"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102</a:t>
            </a:fld>
            <a:endParaRPr lang="zh-TW" altLang="en-US"/>
          </a:p>
        </p:txBody>
      </p:sp>
      <p:graphicFrame>
        <p:nvGraphicFramePr>
          <p:cNvPr id="79876" name="Object 4"/>
          <p:cNvGraphicFramePr>
            <a:graphicFrameLocks noChangeAspect="1"/>
          </p:cNvGraphicFramePr>
          <p:nvPr/>
        </p:nvGraphicFramePr>
        <p:xfrm>
          <a:off x="1907704" y="5292814"/>
          <a:ext cx="7236296" cy="1152201"/>
        </p:xfrm>
        <a:graphic>
          <a:graphicData uri="http://schemas.openxmlformats.org/presentationml/2006/ole">
            <p:oleObj spid="_x0000_s79876" name="點陣圖影像" r:id="rId4" imgW="7009524" imgH="1114581" progId="PBrush">
              <p:embed/>
            </p:oleObj>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3" name="Object 3"/>
          <p:cNvGraphicFramePr>
            <a:graphicFrameLocks noChangeAspect="1"/>
          </p:cNvGraphicFramePr>
          <p:nvPr/>
        </p:nvGraphicFramePr>
        <p:xfrm>
          <a:off x="4139952" y="4155470"/>
          <a:ext cx="3888432" cy="2702528"/>
        </p:xfrm>
        <a:graphic>
          <a:graphicData uri="http://schemas.openxmlformats.org/presentationml/2006/ole">
            <p:oleObj spid="_x0000_s81923" name="點陣圖影像" r:id="rId3" imgW="8849960" imgH="6152381" progId="PBrush">
              <p:embed/>
            </p:oleObj>
          </a:graphicData>
        </a:graphic>
      </p:graphicFrame>
      <p:sp>
        <p:nvSpPr>
          <p:cNvPr id="109573" name="Rectangle 5"/>
          <p:cNvSpPr>
            <a:spLocks noGrp="1"/>
          </p:cNvSpPr>
          <p:nvPr>
            <p:ph type="title" idx="4294967295"/>
          </p:nvPr>
        </p:nvSpPr>
        <p:spPr/>
        <p:txBody>
          <a:bodyPr/>
          <a:lstStyle/>
          <a:p>
            <a:r>
              <a:rPr lang="zh-TW" altLang="en-US" dirty="0" smtClean="0"/>
              <a:t>執行</a:t>
            </a:r>
            <a:r>
              <a:rPr lang="en-US" altLang="zh-TW" dirty="0" smtClean="0"/>
              <a:t>Hello-</a:t>
            </a:r>
            <a:r>
              <a:rPr lang="en-US" altLang="zh-TW" dirty="0" err="1" smtClean="0"/>
              <a:t>jni</a:t>
            </a:r>
            <a:r>
              <a:rPr lang="zh-TW" altLang="en-US" dirty="0" smtClean="0"/>
              <a:t>專案</a:t>
            </a:r>
          </a:p>
        </p:txBody>
      </p:sp>
      <p:sp>
        <p:nvSpPr>
          <p:cNvPr id="109571" name="Rectangle 3"/>
          <p:cNvSpPr>
            <a:spLocks noGrp="1"/>
          </p:cNvSpPr>
          <p:nvPr>
            <p:ph type="body" sz="half" idx="4294967295"/>
          </p:nvPr>
        </p:nvSpPr>
        <p:spPr>
          <a:xfrm>
            <a:off x="300930" y="1524000"/>
            <a:ext cx="8591550" cy="2697088"/>
          </a:xfrm>
        </p:spPr>
        <p:txBody>
          <a:bodyPr>
            <a:noAutofit/>
          </a:bodyPr>
          <a:lstStyle/>
          <a:p>
            <a:r>
              <a:rPr lang="zh-TW" altLang="en-US" sz="1600" dirty="0" smtClean="0"/>
              <a:t>編譯完成後我們執行模擬器，點選「</a:t>
            </a:r>
            <a:r>
              <a:rPr lang="en-US" altLang="zh-TW" sz="1600" dirty="0" smtClean="0"/>
              <a:t>Eclipse</a:t>
            </a:r>
            <a:r>
              <a:rPr lang="zh-TW" altLang="en-US" sz="1600" dirty="0" smtClean="0"/>
              <a:t> 」上方功能選單的「</a:t>
            </a:r>
            <a:r>
              <a:rPr lang="en-US" altLang="zh-TW" sz="1600" dirty="0" smtClean="0"/>
              <a:t>Run</a:t>
            </a:r>
            <a:r>
              <a:rPr lang="zh-TW" altLang="en-US" sz="1600" dirty="0" smtClean="0"/>
              <a:t>」</a:t>
            </a:r>
            <a:r>
              <a:rPr lang="en-US" altLang="zh-TW" sz="1600" dirty="0" smtClean="0">
                <a:sym typeface="Wingdings" pitchFamily="2" charset="2"/>
              </a:rPr>
              <a:t></a:t>
            </a:r>
            <a:r>
              <a:rPr lang="zh-TW" altLang="en-US" sz="1600" dirty="0" smtClean="0"/>
              <a:t>「</a:t>
            </a:r>
            <a:r>
              <a:rPr lang="en-US" altLang="zh-TW" sz="1600" dirty="0" smtClean="0"/>
              <a:t>Run As</a:t>
            </a:r>
            <a:r>
              <a:rPr lang="zh-TW" altLang="en-US" sz="1600" dirty="0" smtClean="0"/>
              <a:t>」</a:t>
            </a:r>
            <a:r>
              <a:rPr lang="en-US" altLang="zh-TW" sz="1600" dirty="0" smtClean="0"/>
              <a:t> </a:t>
            </a:r>
            <a:r>
              <a:rPr lang="en-US" altLang="zh-TW" sz="1600" dirty="0" smtClean="0">
                <a:sym typeface="Wingdings" pitchFamily="2" charset="2"/>
              </a:rPr>
              <a:t></a:t>
            </a:r>
            <a:r>
              <a:rPr lang="zh-TW" altLang="en-US" sz="1600" dirty="0" smtClean="0">
                <a:sym typeface="Wingdings" pitchFamily="2" charset="2"/>
              </a:rPr>
              <a:t>「</a:t>
            </a:r>
            <a:r>
              <a:rPr lang="en-US" altLang="zh-TW" sz="1600" dirty="0" smtClean="0">
                <a:sym typeface="Wingdings" pitchFamily="2" charset="2"/>
              </a:rPr>
              <a:t>Android Application</a:t>
            </a:r>
            <a:r>
              <a:rPr lang="zh-TW" altLang="en-US" sz="1600" dirty="0" smtClean="0"/>
              <a:t>」。</a:t>
            </a:r>
            <a:endParaRPr lang="en-US" altLang="zh-TW" sz="1600" dirty="0" smtClean="0"/>
          </a:p>
          <a:p>
            <a:r>
              <a:rPr lang="zh-TW" altLang="en-US" sz="1600" dirty="0" smtClean="0"/>
              <a:t>或者直接在該專案上，按滑鼠右鍵再選擇「</a:t>
            </a:r>
            <a:r>
              <a:rPr lang="en-US" altLang="zh-TW" sz="1600" dirty="0" smtClean="0"/>
              <a:t>Run As</a:t>
            </a:r>
            <a:r>
              <a:rPr lang="zh-TW" altLang="en-US" sz="1600" dirty="0" smtClean="0"/>
              <a:t>」</a:t>
            </a:r>
            <a:r>
              <a:rPr lang="en-US" altLang="zh-TW" sz="1600" dirty="0" smtClean="0"/>
              <a:t> </a:t>
            </a:r>
            <a:r>
              <a:rPr lang="en-US" altLang="zh-TW" sz="1600" dirty="0" smtClean="0">
                <a:sym typeface="Wingdings" pitchFamily="2" charset="2"/>
              </a:rPr>
              <a:t></a:t>
            </a:r>
            <a:r>
              <a:rPr lang="zh-TW" altLang="en-US" sz="1600" dirty="0" smtClean="0">
                <a:sym typeface="Wingdings" pitchFamily="2" charset="2"/>
              </a:rPr>
              <a:t>「</a:t>
            </a:r>
            <a:r>
              <a:rPr lang="en-US" altLang="zh-TW" sz="1600" dirty="0" smtClean="0">
                <a:sym typeface="Wingdings" pitchFamily="2" charset="2"/>
              </a:rPr>
              <a:t>Android Application</a:t>
            </a:r>
            <a:r>
              <a:rPr lang="zh-TW" altLang="en-US" sz="1600" dirty="0" smtClean="0"/>
              <a:t>」。如下面左方圖片所示。</a:t>
            </a:r>
            <a:endParaRPr lang="en-US" altLang="zh-TW" sz="1600" dirty="0" smtClean="0"/>
          </a:p>
          <a:p>
            <a:r>
              <a:rPr lang="zh-TW" altLang="en-US" sz="1600" dirty="0" smtClean="0"/>
              <a:t>叫出模擬器執行時的畫面，左上角有模擬器執行編號及版本。啟動執行模擬器需要花一些時間，請耐心等待。</a:t>
            </a:r>
            <a:endParaRPr lang="en-US" altLang="zh-TW" sz="1600" dirty="0" smtClean="0"/>
          </a:p>
          <a:p>
            <a:r>
              <a:rPr lang="zh-TW" altLang="en-US" sz="1600" dirty="0" smtClean="0"/>
              <a:t>模擬器執行完會出現該</a:t>
            </a:r>
            <a:r>
              <a:rPr lang="en-US" altLang="zh-TW" sz="1600" dirty="0" smtClean="0"/>
              <a:t>Android</a:t>
            </a:r>
            <a:r>
              <a:rPr lang="zh-TW" altLang="en-US" sz="1600" dirty="0" smtClean="0"/>
              <a:t>版本的初始畫面，將左下角的鎖用滑鼠拖曳到右邊即可解鎖進入</a:t>
            </a:r>
            <a:r>
              <a:rPr lang="en-US" altLang="zh-TW" sz="1600" dirty="0" smtClean="0"/>
              <a:t>Android</a:t>
            </a:r>
            <a:r>
              <a:rPr lang="zh-TW" altLang="en-US" sz="1600" dirty="0" smtClean="0"/>
              <a:t>程式畫面。</a:t>
            </a:r>
          </a:p>
          <a:p>
            <a:r>
              <a:rPr lang="zh-TW" altLang="en-US" sz="1600" dirty="0" smtClean="0"/>
              <a:t>此時，可以看到我們成功的使用「</a:t>
            </a:r>
            <a:r>
              <a:rPr lang="en-US" altLang="zh-TW" sz="1600" dirty="0" smtClean="0"/>
              <a:t>NDK</a:t>
            </a:r>
            <a:r>
              <a:rPr lang="zh-TW" altLang="en-US" sz="1600" dirty="0" smtClean="0"/>
              <a:t>」編譯「</a:t>
            </a:r>
            <a:r>
              <a:rPr lang="en-US" altLang="zh-TW" sz="1600" dirty="0" smtClean="0"/>
              <a:t>hello-</a:t>
            </a:r>
            <a:r>
              <a:rPr lang="en-US" altLang="zh-TW" sz="1600" dirty="0" err="1" smtClean="0"/>
              <a:t>jni</a:t>
            </a:r>
            <a:r>
              <a:rPr lang="zh-TW" altLang="en-US" sz="1600" dirty="0" smtClean="0"/>
              <a:t>」在模擬器上了。如下面右方圖片所示。</a:t>
            </a:r>
          </a:p>
          <a:p>
            <a:endParaRPr lang="en-US" altLang="zh-TW" sz="1600" dirty="0" smtClean="0"/>
          </a:p>
          <a:p>
            <a:endParaRPr lang="zh-TW" altLang="en-US" sz="1600" dirty="0" smtClean="0"/>
          </a:p>
        </p:txBody>
      </p:sp>
      <p:graphicFrame>
        <p:nvGraphicFramePr>
          <p:cNvPr id="109572" name="Object 4"/>
          <p:cNvGraphicFramePr>
            <a:graphicFrameLocks noChangeAspect="1"/>
          </p:cNvGraphicFramePr>
          <p:nvPr>
            <p:ph sz="half" idx="4294967295"/>
          </p:nvPr>
        </p:nvGraphicFramePr>
        <p:xfrm>
          <a:off x="1209339" y="4133862"/>
          <a:ext cx="2930613" cy="2724138"/>
        </p:xfrm>
        <a:graphic>
          <a:graphicData uri="http://schemas.openxmlformats.org/presentationml/2006/ole">
            <p:oleObj spid="_x0000_s81922" name="點陣圖影像" r:id="rId4" imgW="5676190" imgH="5276190"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103</a:t>
            </a:fld>
            <a:endParaRPr lang="zh-TW"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 Android </a:t>
            </a:r>
            <a:r>
              <a:rPr lang="zh-TW" altLang="en-US" dirty="0" smtClean="0"/>
              <a:t>擴增實境</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104</a:t>
            </a:fld>
            <a:endParaRPr lang="zh-TW" altLang="en-US"/>
          </a:p>
        </p:txBody>
      </p:sp>
      <p:sp>
        <p:nvSpPr>
          <p:cNvPr id="4" name="內容版面配置區 3"/>
          <p:cNvSpPr>
            <a:spLocks noGrp="1"/>
          </p:cNvSpPr>
          <p:nvPr>
            <p:ph sz="quarter" idx="1"/>
          </p:nvPr>
        </p:nvSpPr>
        <p:spPr>
          <a:xfrm>
            <a:off x="323528" y="1527048"/>
            <a:ext cx="8503920" cy="4572000"/>
          </a:xfrm>
        </p:spPr>
        <p:txBody>
          <a:bodyPr/>
          <a:lstStyle/>
          <a:p>
            <a:r>
              <a:rPr lang="zh-TW" altLang="en-US" dirty="0" smtClean="0"/>
              <a:t>之前</a:t>
            </a:r>
            <a:r>
              <a:rPr lang="zh-TW" altLang="zh-TW" dirty="0" smtClean="0"/>
              <a:t>介紹</a:t>
            </a:r>
            <a:r>
              <a:rPr lang="zh-TW" altLang="en-US" dirty="0" smtClean="0"/>
              <a:t>過</a:t>
            </a:r>
            <a:r>
              <a:rPr lang="en-US" altLang="zh-TW" dirty="0" err="1" smtClean="0"/>
              <a:t>AndAR</a:t>
            </a:r>
            <a:r>
              <a:rPr lang="zh-TW" altLang="en-US" dirty="0" smtClean="0"/>
              <a:t>、</a:t>
            </a:r>
            <a:r>
              <a:rPr lang="en-US" altLang="zh-TW" dirty="0" err="1" smtClean="0"/>
              <a:t>NyARToolkit</a:t>
            </a:r>
            <a:r>
              <a:rPr lang="zh-TW" altLang="en-US" dirty="0" smtClean="0"/>
              <a:t>、與</a:t>
            </a:r>
            <a:r>
              <a:rPr lang="en-US" altLang="zh-TW" dirty="0" smtClean="0"/>
              <a:t>QCAR </a:t>
            </a:r>
            <a:r>
              <a:rPr lang="zh-TW" altLang="zh-TW" dirty="0" smtClean="0"/>
              <a:t>適用於</a:t>
            </a:r>
            <a:r>
              <a:rPr lang="en-US" altLang="zh-TW" dirty="0" smtClean="0"/>
              <a:t>Android</a:t>
            </a:r>
            <a:r>
              <a:rPr lang="zh-TW" altLang="zh-TW" dirty="0" smtClean="0"/>
              <a:t>手機的</a:t>
            </a:r>
            <a:r>
              <a:rPr lang="zh-TW" altLang="en-US" dirty="0" smtClean="0"/>
              <a:t>三</a:t>
            </a:r>
            <a:r>
              <a:rPr lang="zh-TW" altLang="zh-TW" dirty="0" smtClean="0"/>
              <a:t>種擴增實境</a:t>
            </a:r>
            <a:r>
              <a:rPr lang="zh-TW" altLang="en-US" dirty="0" smtClean="0"/>
              <a:t>開發套件</a:t>
            </a:r>
            <a:r>
              <a:rPr lang="zh-TW" altLang="zh-TW" dirty="0" smtClean="0"/>
              <a:t>，</a:t>
            </a:r>
            <a:r>
              <a:rPr lang="zh-TW" altLang="en-US" dirty="0" smtClean="0"/>
              <a:t>以下介紹此三種開發套件的安裝方式。</a:t>
            </a:r>
            <a:endParaRPr lang="en-US" altLang="zh-TW" dirty="0" smtClean="0"/>
          </a:p>
          <a:p>
            <a:r>
              <a:rPr lang="zh-TW" altLang="zh-TW" dirty="0" smtClean="0"/>
              <a:t>現在就讓我們帶領</a:t>
            </a:r>
            <a:r>
              <a:rPr lang="zh-TW" altLang="en-US" dirty="0" smtClean="0"/>
              <a:t>大家，來安裝擴增實境開發套件。以準備設計一個</a:t>
            </a:r>
            <a:r>
              <a:rPr lang="zh-TW" altLang="zh-TW" dirty="0" smtClean="0"/>
              <a:t>既不是現實也不是虛擬的世界</a:t>
            </a:r>
            <a:r>
              <a:rPr lang="zh-TW" altLang="en-US" dirty="0" smtClean="0"/>
              <a:t>。</a:t>
            </a:r>
            <a:endParaRPr lang="zh-TW" altLang="zh-TW" dirty="0" smtClean="0"/>
          </a:p>
          <a:p>
            <a:endParaRPr lang="zh-TW"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105</a:t>
            </a:fld>
            <a:endParaRPr lang="zh-TW" altLang="en-US"/>
          </a:p>
        </p:txBody>
      </p:sp>
      <p:sp>
        <p:nvSpPr>
          <p:cNvPr id="4" name="內容版面配置區 3"/>
          <p:cNvSpPr>
            <a:spLocks noGrp="1"/>
          </p:cNvSpPr>
          <p:nvPr>
            <p:ph sz="quarter" idx="1"/>
          </p:nvPr>
        </p:nvSpPr>
        <p:spPr/>
        <p:txBody>
          <a:bodyPr/>
          <a:lstStyle/>
          <a:p>
            <a:r>
              <a:rPr lang="en-US" altLang="zh-TW" dirty="0" err="1" smtClean="0"/>
              <a:t>AndAR</a:t>
            </a:r>
            <a:r>
              <a:rPr lang="zh-TW" altLang="en-US" dirty="0" smtClean="0"/>
              <a:t>的安裝流程分為以下三個步驟。</a:t>
            </a:r>
            <a:endParaRPr lang="en-US" altLang="zh-TW" dirty="0" smtClean="0"/>
          </a:p>
          <a:p>
            <a:pPr lvl="1"/>
            <a:r>
              <a:rPr lang="zh-TW" altLang="en-US" dirty="0" smtClean="0"/>
              <a:t>１</a:t>
            </a:r>
            <a:r>
              <a:rPr lang="en-US" altLang="zh-TW" dirty="0" smtClean="0"/>
              <a:t>.</a:t>
            </a:r>
            <a:r>
              <a:rPr lang="zh-TW" altLang="en-US" dirty="0" smtClean="0">
                <a:solidFill>
                  <a:schemeClr val="tx2">
                    <a:lumMod val="75000"/>
                  </a:schemeClr>
                </a:solidFill>
              </a:rPr>
              <a:t>下載</a:t>
            </a:r>
            <a:r>
              <a:rPr lang="en-US" altLang="zh-TW" dirty="0" smtClean="0"/>
              <a:t>AndARSampleProject.zip</a:t>
            </a:r>
          </a:p>
          <a:p>
            <a:pPr lvl="1"/>
            <a:r>
              <a:rPr lang="zh-TW" altLang="en-US" dirty="0" smtClean="0"/>
              <a:t>２</a:t>
            </a:r>
            <a:r>
              <a:rPr lang="en-US" altLang="zh-TW" dirty="0" smtClean="0"/>
              <a:t>.</a:t>
            </a:r>
            <a:r>
              <a:rPr lang="zh-TW" altLang="en-US" dirty="0" smtClean="0">
                <a:solidFill>
                  <a:srgbClr val="4B5064"/>
                </a:solidFill>
              </a:rPr>
              <a:t>解壓縮</a:t>
            </a:r>
            <a:r>
              <a:rPr lang="en-US" altLang="zh-TW" dirty="0" smtClean="0">
                <a:solidFill>
                  <a:srgbClr val="4B5064"/>
                </a:solidFill>
              </a:rPr>
              <a:t>AndARSampleProject.zip</a:t>
            </a:r>
          </a:p>
          <a:p>
            <a:pPr lvl="1"/>
            <a:r>
              <a:rPr lang="zh-TW" altLang="en-US" dirty="0" smtClean="0">
                <a:solidFill>
                  <a:srgbClr val="4B5064"/>
                </a:solidFill>
              </a:rPr>
              <a:t>３</a:t>
            </a:r>
            <a:r>
              <a:rPr lang="en-US" altLang="zh-TW" dirty="0" smtClean="0">
                <a:solidFill>
                  <a:srgbClr val="4B5064"/>
                </a:solidFill>
              </a:rPr>
              <a:t>.</a:t>
            </a:r>
            <a:r>
              <a:rPr lang="zh-TW" altLang="en-US" dirty="0" smtClean="0">
                <a:solidFill>
                  <a:srgbClr val="4B5064"/>
                </a:solidFill>
              </a:rPr>
              <a:t>確認</a:t>
            </a:r>
            <a:r>
              <a:rPr lang="en-US" altLang="zh-TW" dirty="0" smtClean="0">
                <a:solidFill>
                  <a:srgbClr val="4B5064"/>
                </a:solidFill>
              </a:rPr>
              <a:t>.project</a:t>
            </a:r>
            <a:r>
              <a:rPr lang="zh-TW" altLang="zh-TW" dirty="0" smtClean="0"/>
              <a:t>檔</a:t>
            </a:r>
            <a:endParaRPr lang="zh-TW" altLang="en-US" dirty="0" smtClean="0"/>
          </a:p>
          <a:p>
            <a:endParaRPr lang="zh-TW" altLang="en-US" dirty="0"/>
          </a:p>
        </p:txBody>
      </p:sp>
      <p:grpSp>
        <p:nvGrpSpPr>
          <p:cNvPr id="5" name="群組 4"/>
          <p:cNvGrpSpPr/>
          <p:nvPr/>
        </p:nvGrpSpPr>
        <p:grpSpPr>
          <a:xfrm>
            <a:off x="1401993" y="4797152"/>
            <a:ext cx="6050327" cy="792088"/>
            <a:chOff x="1251652" y="4572008"/>
            <a:chExt cx="6050327" cy="792088"/>
          </a:xfrm>
        </p:grpSpPr>
        <p:sp>
          <p:nvSpPr>
            <p:cNvPr id="6" name="矩形 5"/>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a:t>
              </a:r>
              <a:r>
                <a:rPr lang="en-US" altLang="zh-TW" dirty="0" smtClean="0"/>
                <a:t>AndARSampleProject.zip</a:t>
              </a:r>
              <a:endParaRPr lang="zh-TW" altLang="en-US" dirty="0">
                <a:solidFill>
                  <a:schemeClr val="tx1"/>
                </a:solidFill>
              </a:endParaRPr>
            </a:p>
          </p:txBody>
        </p:sp>
        <p:sp>
          <p:nvSpPr>
            <p:cNvPr id="7" name="矩形 6"/>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解壓縮</a:t>
              </a:r>
              <a:r>
                <a:rPr lang="en-US" altLang="zh-TW" dirty="0" smtClean="0"/>
                <a:t>AndARSampleProject.zip</a:t>
              </a:r>
              <a:endParaRPr lang="zh-TW" altLang="en-US" dirty="0">
                <a:solidFill>
                  <a:schemeClr val="tx1"/>
                </a:solidFill>
              </a:endParaRPr>
            </a:p>
          </p:txBody>
        </p:sp>
        <p:cxnSp>
          <p:nvCxnSpPr>
            <p:cNvPr id="8" name="直線單箭頭接點 7"/>
            <p:cNvCxnSpPr>
              <a:stCxn id="7"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9" name="直線單箭頭接點 8"/>
            <p:cNvCxnSpPr>
              <a:stCxn id="6" idx="3"/>
              <a:endCxn id="7"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0" name="矩形 9"/>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確認</a:t>
              </a:r>
              <a:r>
                <a:rPr lang="en-US" altLang="zh-TW" dirty="0" smtClean="0"/>
                <a:t>.project</a:t>
              </a:r>
              <a:r>
                <a:rPr lang="zh-TW" altLang="zh-TW" dirty="0" smtClean="0"/>
                <a:t>檔</a:t>
              </a:r>
              <a:endParaRPr lang="zh-TW" altLang="en-US" dirty="0">
                <a:solidFill>
                  <a:schemeClr val="tx1"/>
                </a:solidFill>
              </a:endParaRPr>
            </a:p>
          </p:txBody>
        </p:sp>
      </p:grpSp>
      <p:pic>
        <p:nvPicPr>
          <p:cNvPr id="185345" name="Picture 1"/>
          <p:cNvPicPr>
            <a:picLocks noChangeAspect="1" noChangeArrowheads="1"/>
          </p:cNvPicPr>
          <p:nvPr/>
        </p:nvPicPr>
        <p:blipFill>
          <a:blip r:embed="rId2" cstate="print"/>
          <a:srcRect/>
          <a:stretch>
            <a:fillRect/>
          </a:stretch>
        </p:blipFill>
        <p:spPr bwMode="auto">
          <a:xfrm>
            <a:off x="5292080" y="2794374"/>
            <a:ext cx="3851920" cy="1803547"/>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106</a:t>
            </a:fld>
            <a:endParaRPr lang="zh-TW" altLang="en-US"/>
          </a:p>
        </p:txBody>
      </p:sp>
      <p:sp>
        <p:nvSpPr>
          <p:cNvPr id="4" name="內容版面配置區 3"/>
          <p:cNvSpPr>
            <a:spLocks noGrp="1"/>
          </p:cNvSpPr>
          <p:nvPr>
            <p:ph sz="quarter" idx="1"/>
          </p:nvPr>
        </p:nvSpPr>
        <p:spPr>
          <a:xfrm>
            <a:off x="301752" y="1527048"/>
            <a:ext cx="4918320" cy="4572000"/>
          </a:xfrm>
        </p:spPr>
        <p:txBody>
          <a:bodyPr>
            <a:normAutofit/>
          </a:bodyPr>
          <a:lstStyle/>
          <a:p>
            <a:r>
              <a:rPr lang="zh-TW" altLang="en-US" sz="2400" dirty="0" smtClean="0"/>
              <a:t>１</a:t>
            </a:r>
            <a:r>
              <a:rPr lang="en-US" altLang="zh-TW" sz="2400" dirty="0" smtClean="0"/>
              <a:t>.</a:t>
            </a:r>
            <a:r>
              <a:rPr lang="zh-TW" altLang="en-US" sz="2400" dirty="0" smtClean="0"/>
              <a:t>下載</a:t>
            </a:r>
            <a:r>
              <a:rPr lang="en-US" altLang="zh-TW" sz="2400" dirty="0" smtClean="0"/>
              <a:t>AndARSampleProject.zip</a:t>
            </a:r>
            <a:endParaRPr lang="zh-TW" altLang="en-US" sz="2400" dirty="0" smtClean="0"/>
          </a:p>
          <a:p>
            <a:pPr lvl="0"/>
            <a:r>
              <a:rPr lang="zh-TW" altLang="zh-TW" sz="2400" dirty="0" smtClean="0"/>
              <a:t>先至</a:t>
            </a:r>
            <a:r>
              <a:rPr lang="en-US" altLang="zh-TW" sz="2400" dirty="0" err="1" smtClean="0"/>
              <a:t>AndAR</a:t>
            </a:r>
            <a:r>
              <a:rPr lang="zh-TW" altLang="zh-TW" sz="2400" dirty="0" smtClean="0"/>
              <a:t>官方網站下載官方所提供的</a:t>
            </a:r>
            <a:r>
              <a:rPr lang="en-US" altLang="zh-TW" sz="2400" dirty="0" smtClean="0"/>
              <a:t>AndARSampleProject.zip </a:t>
            </a:r>
            <a:r>
              <a:rPr lang="zh-TW" altLang="en-US" sz="2400" dirty="0" smtClean="0"/>
              <a:t>。</a:t>
            </a:r>
            <a:endParaRPr lang="en-US" altLang="zh-TW" sz="2400" dirty="0" smtClean="0"/>
          </a:p>
          <a:p>
            <a:pPr lvl="0"/>
            <a:r>
              <a:rPr lang="zh-TW" altLang="en-US" sz="2400" dirty="0" smtClean="0"/>
              <a:t>網址為</a:t>
            </a:r>
            <a:r>
              <a:rPr lang="en-US" altLang="zh-TW" sz="2400" dirty="0" smtClean="0">
                <a:hlinkClick r:id="rId2"/>
              </a:rPr>
              <a:t>http://code.google.com/p/andar/</a:t>
            </a:r>
            <a:r>
              <a:rPr lang="zh-TW" altLang="en-US" sz="2400" dirty="0" smtClean="0"/>
              <a:t> 。</a:t>
            </a:r>
            <a:endParaRPr lang="en-US" altLang="zh-TW" sz="2400" dirty="0" smtClean="0"/>
          </a:p>
          <a:p>
            <a:pPr lvl="0"/>
            <a:r>
              <a:rPr lang="zh-TW" altLang="en-US" sz="2400" dirty="0" smtClean="0"/>
              <a:t>右方圖片為官方網站的首頁。</a:t>
            </a:r>
            <a:endParaRPr lang="zh-TW" altLang="en-US" sz="2400" dirty="0"/>
          </a:p>
        </p:txBody>
      </p:sp>
      <p:pic>
        <p:nvPicPr>
          <p:cNvPr id="5" name="圖片 4"/>
          <p:cNvPicPr/>
          <p:nvPr/>
        </p:nvPicPr>
        <p:blipFill>
          <a:blip r:embed="rId3" cstate="print"/>
          <a:srcRect/>
          <a:stretch>
            <a:fillRect/>
          </a:stretch>
        </p:blipFill>
        <p:spPr bwMode="auto">
          <a:xfrm>
            <a:off x="5256584" y="1556792"/>
            <a:ext cx="3779912" cy="2780928"/>
          </a:xfrm>
          <a:prstGeom prst="rect">
            <a:avLst/>
          </a:prstGeom>
          <a:noFill/>
          <a:ln w="9525">
            <a:noFill/>
            <a:miter lim="800000"/>
            <a:headEnd/>
            <a:tailEnd/>
          </a:ln>
        </p:spPr>
      </p:pic>
      <p:grpSp>
        <p:nvGrpSpPr>
          <p:cNvPr id="6" name="群組 5"/>
          <p:cNvGrpSpPr/>
          <p:nvPr/>
        </p:nvGrpSpPr>
        <p:grpSpPr>
          <a:xfrm>
            <a:off x="1403648" y="5445224"/>
            <a:ext cx="6050327" cy="792088"/>
            <a:chOff x="1251652" y="4572008"/>
            <a:chExt cx="6050327" cy="792088"/>
          </a:xfrm>
        </p:grpSpPr>
        <p:sp>
          <p:nvSpPr>
            <p:cNvPr id="7" name="矩形 6"/>
            <p:cNvSpPr/>
            <p:nvPr/>
          </p:nvSpPr>
          <p:spPr>
            <a:xfrm>
              <a:off x="1251652" y="4572008"/>
              <a:ext cx="1656184"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a:t>
              </a:r>
              <a:r>
                <a:rPr lang="en-US" altLang="zh-TW" dirty="0" smtClean="0"/>
                <a:t>AndARSampleProject.zip</a:t>
              </a:r>
              <a:endParaRPr lang="zh-TW" altLang="en-US" dirty="0">
                <a:solidFill>
                  <a:schemeClr val="tx1"/>
                </a:solidFill>
              </a:endParaRPr>
            </a:p>
          </p:txBody>
        </p:sp>
        <p:sp>
          <p:nvSpPr>
            <p:cNvPr id="8" name="矩形 7"/>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２</a:t>
              </a:r>
              <a:r>
                <a:rPr lang="en-US" altLang="zh-TW" dirty="0" smtClean="0">
                  <a:solidFill>
                    <a:schemeClr val="bg2">
                      <a:lumMod val="90000"/>
                    </a:schemeClr>
                  </a:solidFill>
                </a:rPr>
                <a:t>.</a:t>
              </a:r>
              <a:r>
                <a:rPr lang="zh-TW" altLang="en-US" dirty="0" smtClean="0">
                  <a:solidFill>
                    <a:schemeClr val="bg2">
                      <a:lumMod val="90000"/>
                    </a:schemeClr>
                  </a:solidFill>
                </a:rPr>
                <a:t>解壓縮</a:t>
              </a:r>
              <a:r>
                <a:rPr lang="en-US" altLang="zh-TW" dirty="0" smtClean="0">
                  <a:solidFill>
                    <a:schemeClr val="bg2">
                      <a:lumMod val="90000"/>
                    </a:schemeClr>
                  </a:solidFill>
                </a:rPr>
                <a:t>AndARSampleProject.zip</a:t>
              </a:r>
              <a:endParaRPr lang="zh-TW" altLang="en-US" dirty="0">
                <a:solidFill>
                  <a:schemeClr val="bg2">
                    <a:lumMod val="90000"/>
                  </a:schemeClr>
                </a:solidFill>
              </a:endParaRPr>
            </a:p>
          </p:txBody>
        </p:sp>
        <p:cxnSp>
          <p:nvCxnSpPr>
            <p:cNvPr id="9" name="直線單箭頭接點 8"/>
            <p:cNvCxnSpPr>
              <a:stCxn id="8"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1" name="矩形 10"/>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３</a:t>
              </a:r>
              <a:r>
                <a:rPr lang="en-US" altLang="zh-TW" dirty="0" smtClean="0">
                  <a:solidFill>
                    <a:schemeClr val="bg2">
                      <a:lumMod val="90000"/>
                    </a:schemeClr>
                  </a:solidFill>
                </a:rPr>
                <a:t>.</a:t>
              </a:r>
              <a:r>
                <a:rPr lang="zh-TW" altLang="en-US" dirty="0" smtClean="0">
                  <a:solidFill>
                    <a:schemeClr val="bg2">
                      <a:lumMod val="90000"/>
                    </a:schemeClr>
                  </a:solidFill>
                </a:rPr>
                <a:t>確認</a:t>
              </a:r>
              <a:r>
                <a:rPr lang="en-US" altLang="zh-TW" dirty="0" smtClean="0">
                  <a:solidFill>
                    <a:schemeClr val="bg2">
                      <a:lumMod val="90000"/>
                    </a:schemeClr>
                  </a:solidFill>
                </a:rPr>
                <a:t>.project</a:t>
              </a:r>
              <a:r>
                <a:rPr lang="zh-TW" altLang="zh-TW" dirty="0" smtClean="0">
                  <a:solidFill>
                    <a:schemeClr val="bg2">
                      <a:lumMod val="90000"/>
                    </a:schemeClr>
                  </a:solidFill>
                </a:rPr>
                <a:t>檔</a:t>
              </a:r>
              <a:endParaRPr lang="zh-TW" altLang="en-US" dirty="0">
                <a:solidFill>
                  <a:schemeClr val="bg2">
                    <a:lumMod val="90000"/>
                  </a:schemeClr>
                </a:solidFill>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107</a:t>
            </a:fld>
            <a:endParaRPr lang="zh-TW" altLang="en-US"/>
          </a:p>
        </p:txBody>
      </p:sp>
      <p:sp>
        <p:nvSpPr>
          <p:cNvPr id="4" name="內容版面配置區 3"/>
          <p:cNvSpPr>
            <a:spLocks noGrp="1"/>
          </p:cNvSpPr>
          <p:nvPr>
            <p:ph sz="quarter" idx="1"/>
          </p:nvPr>
        </p:nvSpPr>
        <p:spPr/>
        <p:txBody>
          <a:bodyPr/>
          <a:lstStyle/>
          <a:p>
            <a:r>
              <a:rPr lang="zh-TW" altLang="en-US" sz="2800" dirty="0" smtClean="0"/>
              <a:t>在「</a:t>
            </a:r>
            <a:r>
              <a:rPr lang="en-US" altLang="zh-TW" sz="2800" dirty="0" smtClean="0"/>
              <a:t>Downloads</a:t>
            </a:r>
            <a:r>
              <a:rPr lang="zh-TW" altLang="en-US" sz="2800" dirty="0" smtClean="0"/>
              <a:t>」標籤頁面中，可看到</a:t>
            </a:r>
            <a:r>
              <a:rPr lang="en-US" altLang="zh-TW" sz="2800" dirty="0" smtClean="0"/>
              <a:t>AndARSampleProject.zip</a:t>
            </a:r>
            <a:r>
              <a:rPr lang="zh-TW" altLang="en-US" sz="2800" dirty="0" smtClean="0"/>
              <a:t>檔案，如下面左方圖片所示，請按右鍵下載。</a:t>
            </a:r>
            <a:endParaRPr lang="en-US" altLang="zh-TW" sz="2800" dirty="0" smtClean="0"/>
          </a:p>
          <a:p>
            <a:endParaRPr lang="zh-TW" altLang="en-US" dirty="0"/>
          </a:p>
        </p:txBody>
      </p:sp>
      <p:pic>
        <p:nvPicPr>
          <p:cNvPr id="5" name="圖片 4"/>
          <p:cNvPicPr/>
          <p:nvPr/>
        </p:nvPicPr>
        <p:blipFill>
          <a:blip r:embed="rId2" cstate="print"/>
          <a:srcRect/>
          <a:stretch>
            <a:fillRect/>
          </a:stretch>
        </p:blipFill>
        <p:spPr bwMode="auto">
          <a:xfrm>
            <a:off x="1763688" y="2996952"/>
            <a:ext cx="5256584" cy="3312368"/>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108</a:t>
            </a:fld>
            <a:endParaRPr lang="zh-TW" altLang="en-US"/>
          </a:p>
        </p:txBody>
      </p:sp>
      <p:sp>
        <p:nvSpPr>
          <p:cNvPr id="4" name="內容版面配置區 3"/>
          <p:cNvSpPr>
            <a:spLocks noGrp="1"/>
          </p:cNvSpPr>
          <p:nvPr>
            <p:ph sz="quarter" idx="1"/>
          </p:nvPr>
        </p:nvSpPr>
        <p:spPr/>
        <p:txBody>
          <a:bodyPr/>
          <a:lstStyle/>
          <a:p>
            <a:r>
              <a:rPr lang="zh-TW" altLang="en-US" dirty="0" smtClean="0"/>
              <a:t>２</a:t>
            </a:r>
            <a:r>
              <a:rPr lang="en-US" altLang="zh-TW" dirty="0" smtClean="0"/>
              <a:t>.</a:t>
            </a:r>
            <a:r>
              <a:rPr lang="zh-TW" altLang="en-US" dirty="0" smtClean="0"/>
              <a:t>解壓縮</a:t>
            </a:r>
            <a:r>
              <a:rPr lang="en-US" altLang="zh-TW" dirty="0" smtClean="0"/>
              <a:t>AndARSampleProject.zip</a:t>
            </a:r>
            <a:r>
              <a:rPr lang="zh-TW" altLang="en-US" dirty="0" smtClean="0"/>
              <a:t>。</a:t>
            </a:r>
          </a:p>
          <a:p>
            <a:r>
              <a:rPr lang="zh-TW" altLang="zh-TW" dirty="0" smtClean="0"/>
              <a:t>下載下來後，我們對其壓縮檔進行解壓縮的動作</a:t>
            </a:r>
            <a:r>
              <a:rPr lang="zh-TW" altLang="en-US" dirty="0" smtClean="0"/>
              <a:t>。</a:t>
            </a:r>
            <a:endParaRPr lang="zh-TW" altLang="en-US" dirty="0"/>
          </a:p>
        </p:txBody>
      </p:sp>
      <p:grpSp>
        <p:nvGrpSpPr>
          <p:cNvPr id="5" name="群組 4"/>
          <p:cNvGrpSpPr/>
          <p:nvPr/>
        </p:nvGrpSpPr>
        <p:grpSpPr>
          <a:xfrm>
            <a:off x="1475656" y="4941168"/>
            <a:ext cx="6050327" cy="792088"/>
            <a:chOff x="1251652" y="4572008"/>
            <a:chExt cx="6050327" cy="792088"/>
          </a:xfrm>
        </p:grpSpPr>
        <p:sp>
          <p:nvSpPr>
            <p:cNvPr id="6" name="矩形 5"/>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１</a:t>
              </a:r>
              <a:r>
                <a:rPr lang="en-US" altLang="zh-TW" dirty="0" smtClean="0">
                  <a:solidFill>
                    <a:schemeClr val="bg2">
                      <a:lumMod val="90000"/>
                    </a:schemeClr>
                  </a:solidFill>
                </a:rPr>
                <a:t>.</a:t>
              </a:r>
              <a:r>
                <a:rPr lang="zh-TW" altLang="en-US" dirty="0" smtClean="0">
                  <a:solidFill>
                    <a:schemeClr val="bg2">
                      <a:lumMod val="90000"/>
                    </a:schemeClr>
                  </a:solidFill>
                </a:rPr>
                <a:t>下載</a:t>
              </a:r>
              <a:r>
                <a:rPr lang="en-US" altLang="zh-TW" dirty="0" smtClean="0">
                  <a:solidFill>
                    <a:schemeClr val="bg2">
                      <a:lumMod val="90000"/>
                    </a:schemeClr>
                  </a:solidFill>
                </a:rPr>
                <a:t>AndARSampleProject.zip</a:t>
              </a:r>
              <a:endParaRPr lang="zh-TW" altLang="en-US" dirty="0">
                <a:solidFill>
                  <a:schemeClr val="bg2">
                    <a:lumMod val="90000"/>
                  </a:schemeClr>
                </a:solidFill>
              </a:endParaRPr>
            </a:p>
          </p:txBody>
        </p:sp>
        <p:sp>
          <p:nvSpPr>
            <p:cNvPr id="7" name="矩形 6"/>
            <p:cNvSpPr/>
            <p:nvPr/>
          </p:nvSpPr>
          <p:spPr>
            <a:xfrm>
              <a:off x="3339884" y="4572008"/>
              <a:ext cx="1729847"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解壓縮</a:t>
              </a:r>
              <a:r>
                <a:rPr lang="en-US" altLang="zh-TW" dirty="0" smtClean="0"/>
                <a:t>AndARSampleProject.zip</a:t>
              </a:r>
              <a:endParaRPr lang="zh-TW" altLang="en-US" dirty="0">
                <a:solidFill>
                  <a:schemeClr val="tx1"/>
                </a:solidFill>
              </a:endParaRPr>
            </a:p>
          </p:txBody>
        </p:sp>
        <p:cxnSp>
          <p:nvCxnSpPr>
            <p:cNvPr id="8" name="直線單箭頭接點 7"/>
            <p:cNvCxnSpPr>
              <a:stCxn id="7"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9" name="直線單箭頭接點 8"/>
            <p:cNvCxnSpPr>
              <a:stCxn id="6" idx="3"/>
              <a:endCxn id="7"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0" name="矩形 9"/>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３</a:t>
              </a:r>
              <a:r>
                <a:rPr lang="en-US" altLang="zh-TW" dirty="0" smtClean="0">
                  <a:solidFill>
                    <a:schemeClr val="bg2">
                      <a:lumMod val="90000"/>
                    </a:schemeClr>
                  </a:solidFill>
                </a:rPr>
                <a:t>.</a:t>
              </a:r>
              <a:r>
                <a:rPr lang="zh-TW" altLang="en-US" dirty="0" smtClean="0">
                  <a:solidFill>
                    <a:schemeClr val="bg2">
                      <a:lumMod val="90000"/>
                    </a:schemeClr>
                  </a:solidFill>
                </a:rPr>
                <a:t>確認</a:t>
              </a:r>
              <a:r>
                <a:rPr lang="en-US" altLang="zh-TW" dirty="0" smtClean="0">
                  <a:solidFill>
                    <a:schemeClr val="bg2">
                      <a:lumMod val="90000"/>
                    </a:schemeClr>
                  </a:solidFill>
                </a:rPr>
                <a:t>.project</a:t>
              </a:r>
              <a:r>
                <a:rPr lang="zh-TW" altLang="zh-TW" dirty="0" smtClean="0">
                  <a:solidFill>
                    <a:schemeClr val="bg2">
                      <a:lumMod val="90000"/>
                    </a:schemeClr>
                  </a:solidFill>
                </a:rPr>
                <a:t>檔</a:t>
              </a:r>
              <a:endParaRPr lang="zh-TW" altLang="en-US" dirty="0">
                <a:solidFill>
                  <a:schemeClr val="bg2">
                    <a:lumMod val="90000"/>
                  </a:schemeClr>
                </a:solidFill>
              </a:endParaRPr>
            </a:p>
          </p:txBody>
        </p:sp>
      </p:grpSp>
      <p:pic>
        <p:nvPicPr>
          <p:cNvPr id="11" name="圖片 10"/>
          <p:cNvPicPr/>
          <p:nvPr/>
        </p:nvPicPr>
        <p:blipFill>
          <a:blip r:embed="rId2" cstate="print"/>
          <a:srcRect/>
          <a:stretch>
            <a:fillRect/>
          </a:stretch>
        </p:blipFill>
        <p:spPr bwMode="auto">
          <a:xfrm>
            <a:off x="1979712" y="2896741"/>
            <a:ext cx="4788024" cy="1468363"/>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109</a:t>
            </a:fld>
            <a:endParaRPr lang="zh-TW" altLang="en-US"/>
          </a:p>
        </p:txBody>
      </p:sp>
      <p:sp>
        <p:nvSpPr>
          <p:cNvPr id="4" name="內容版面配置區 3"/>
          <p:cNvSpPr>
            <a:spLocks noGrp="1"/>
          </p:cNvSpPr>
          <p:nvPr>
            <p:ph sz="quarter" idx="1"/>
          </p:nvPr>
        </p:nvSpPr>
        <p:spPr/>
        <p:txBody>
          <a:bodyPr/>
          <a:lstStyle/>
          <a:p>
            <a:r>
              <a:rPr lang="zh-TW" altLang="en-US" dirty="0" smtClean="0"/>
              <a:t>３</a:t>
            </a:r>
            <a:r>
              <a:rPr lang="en-US" altLang="zh-TW" dirty="0" smtClean="0"/>
              <a:t>.</a:t>
            </a:r>
            <a:r>
              <a:rPr lang="zh-TW" altLang="en-US" dirty="0" smtClean="0"/>
              <a:t>確認</a:t>
            </a:r>
            <a:r>
              <a:rPr lang="en-US" altLang="zh-TW" dirty="0" smtClean="0"/>
              <a:t>.project</a:t>
            </a:r>
            <a:r>
              <a:rPr lang="zh-TW" altLang="zh-TW" dirty="0" smtClean="0"/>
              <a:t>檔</a:t>
            </a:r>
            <a:r>
              <a:rPr lang="zh-TW" altLang="en-US" dirty="0" smtClean="0"/>
              <a:t>。</a:t>
            </a:r>
          </a:p>
          <a:p>
            <a:r>
              <a:rPr lang="zh-TW" altLang="zh-TW" dirty="0" smtClean="0"/>
              <a:t>確認</a:t>
            </a:r>
            <a:r>
              <a:rPr lang="en-US" altLang="zh-TW" dirty="0" err="1" smtClean="0"/>
              <a:t>AndARSampleProject</a:t>
            </a:r>
            <a:r>
              <a:rPr lang="zh-TW" altLang="zh-TW" dirty="0" smtClean="0"/>
              <a:t>資料夾內含有</a:t>
            </a:r>
            <a:r>
              <a:rPr lang="en-US" altLang="zh-TW" dirty="0" smtClean="0"/>
              <a:t>Import</a:t>
            </a:r>
            <a:r>
              <a:rPr lang="zh-TW" altLang="zh-TW" dirty="0" smtClean="0"/>
              <a:t>所需的</a:t>
            </a:r>
            <a:r>
              <a:rPr lang="en-US" altLang="zh-TW" dirty="0" smtClean="0"/>
              <a:t>.project</a:t>
            </a:r>
            <a:r>
              <a:rPr lang="zh-TW" altLang="zh-TW" dirty="0" smtClean="0"/>
              <a:t>檔</a:t>
            </a:r>
            <a:r>
              <a:rPr lang="zh-TW" altLang="en-US" dirty="0" smtClean="0"/>
              <a:t>。</a:t>
            </a:r>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2627784" y="4149080"/>
            <a:ext cx="4032448" cy="2708920"/>
          </a:xfrm>
          <a:prstGeom prst="rect">
            <a:avLst/>
          </a:prstGeom>
          <a:noFill/>
          <a:ln w="9525">
            <a:noFill/>
            <a:miter lim="800000"/>
            <a:headEnd/>
            <a:tailEnd/>
          </a:ln>
        </p:spPr>
      </p:pic>
      <p:grpSp>
        <p:nvGrpSpPr>
          <p:cNvPr id="6" name="群組 5"/>
          <p:cNvGrpSpPr/>
          <p:nvPr/>
        </p:nvGrpSpPr>
        <p:grpSpPr>
          <a:xfrm>
            <a:off x="1475656" y="2996952"/>
            <a:ext cx="6050327" cy="792088"/>
            <a:chOff x="1251652" y="4572008"/>
            <a:chExt cx="6050327" cy="792088"/>
          </a:xfrm>
        </p:grpSpPr>
        <p:sp>
          <p:nvSpPr>
            <p:cNvPr id="7" name="矩形 6"/>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１</a:t>
              </a:r>
              <a:r>
                <a:rPr lang="en-US" altLang="zh-TW" dirty="0" smtClean="0">
                  <a:solidFill>
                    <a:schemeClr val="bg2">
                      <a:lumMod val="90000"/>
                    </a:schemeClr>
                  </a:solidFill>
                </a:rPr>
                <a:t>.</a:t>
              </a:r>
              <a:r>
                <a:rPr lang="zh-TW" altLang="en-US" dirty="0" smtClean="0">
                  <a:solidFill>
                    <a:schemeClr val="bg2">
                      <a:lumMod val="90000"/>
                    </a:schemeClr>
                  </a:solidFill>
                </a:rPr>
                <a:t>下載</a:t>
              </a:r>
              <a:r>
                <a:rPr lang="en-US" altLang="zh-TW" dirty="0" smtClean="0">
                  <a:solidFill>
                    <a:schemeClr val="bg2">
                      <a:lumMod val="90000"/>
                    </a:schemeClr>
                  </a:solidFill>
                </a:rPr>
                <a:t>AndARSampleProject.zip</a:t>
              </a:r>
              <a:endParaRPr lang="zh-TW" altLang="en-US" dirty="0">
                <a:solidFill>
                  <a:schemeClr val="bg2">
                    <a:lumMod val="90000"/>
                  </a:schemeClr>
                </a:solidFill>
              </a:endParaRPr>
            </a:p>
          </p:txBody>
        </p:sp>
        <p:sp>
          <p:nvSpPr>
            <p:cNvPr id="8" name="矩形 7"/>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２</a:t>
              </a:r>
              <a:r>
                <a:rPr lang="en-US" altLang="zh-TW" dirty="0" smtClean="0">
                  <a:solidFill>
                    <a:schemeClr val="bg2">
                      <a:lumMod val="90000"/>
                    </a:schemeClr>
                  </a:solidFill>
                </a:rPr>
                <a:t>.</a:t>
              </a:r>
              <a:r>
                <a:rPr lang="zh-TW" altLang="en-US" dirty="0" smtClean="0">
                  <a:solidFill>
                    <a:schemeClr val="bg2">
                      <a:lumMod val="90000"/>
                    </a:schemeClr>
                  </a:solidFill>
                </a:rPr>
                <a:t>解壓縮</a:t>
              </a:r>
              <a:r>
                <a:rPr lang="en-US" altLang="zh-TW" dirty="0" smtClean="0">
                  <a:solidFill>
                    <a:schemeClr val="bg2">
                      <a:lumMod val="90000"/>
                    </a:schemeClr>
                  </a:solidFill>
                </a:rPr>
                <a:t>AndARSampleProject.zip</a:t>
              </a:r>
              <a:endParaRPr lang="zh-TW" altLang="en-US" dirty="0">
                <a:solidFill>
                  <a:schemeClr val="bg2">
                    <a:lumMod val="90000"/>
                  </a:schemeClr>
                </a:solidFill>
              </a:endParaRPr>
            </a:p>
          </p:txBody>
        </p:sp>
        <p:cxnSp>
          <p:nvCxnSpPr>
            <p:cNvPr id="9" name="直線單箭頭接點 8"/>
            <p:cNvCxnSpPr>
              <a:stCxn id="8"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1" name="矩形 10"/>
            <p:cNvSpPr/>
            <p:nvPr/>
          </p:nvSpPr>
          <p:spPr>
            <a:xfrm>
              <a:off x="5572132" y="4572008"/>
              <a:ext cx="1729847"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確認</a:t>
              </a:r>
              <a:r>
                <a:rPr lang="en-US" altLang="zh-TW" dirty="0" smtClean="0"/>
                <a:t>.project</a:t>
              </a:r>
              <a:r>
                <a:rPr lang="zh-TW" altLang="zh-TW" dirty="0" smtClean="0"/>
                <a:t>檔</a:t>
              </a:r>
              <a:endParaRPr lang="zh-TW" altLang="en-US" dirty="0">
                <a:solidFill>
                  <a:schemeClr val="tx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a:t>
            </a:fld>
            <a:endParaRPr lang="zh-TW" altLang="en-US"/>
          </a:p>
        </p:txBody>
      </p:sp>
      <p:sp>
        <p:nvSpPr>
          <p:cNvPr id="4" name="內容版面配置區 3"/>
          <p:cNvSpPr>
            <a:spLocks noGrp="1"/>
          </p:cNvSpPr>
          <p:nvPr>
            <p:ph sz="quarter" idx="1"/>
          </p:nvPr>
        </p:nvSpPr>
        <p:spPr>
          <a:xfrm>
            <a:off x="301752" y="1527048"/>
            <a:ext cx="8503920" cy="2334000"/>
          </a:xfrm>
        </p:spPr>
        <p:txBody>
          <a:bodyPr/>
          <a:lstStyle/>
          <a:p>
            <a:r>
              <a:rPr lang="zh-TW" altLang="en-US" dirty="0" smtClean="0"/>
              <a:t>下圖為</a:t>
            </a:r>
            <a:r>
              <a:rPr lang="en-US" altLang="zh-TW" dirty="0" err="1" smtClean="0"/>
              <a:t>NyARToolkit</a:t>
            </a:r>
            <a:r>
              <a:rPr lang="zh-TW" altLang="en-US" dirty="0" smtClean="0"/>
              <a:t>的英文版</a:t>
            </a:r>
            <a:r>
              <a:rPr lang="zh-TW" altLang="zh-TW" dirty="0" smtClean="0"/>
              <a:t>官方網站</a:t>
            </a:r>
            <a:r>
              <a:rPr lang="zh-TW" altLang="en-US" dirty="0" smtClean="0"/>
              <a:t>畫面。頁面左對各種</a:t>
            </a:r>
            <a:r>
              <a:rPr lang="en-US" altLang="zh-TW" dirty="0" err="1" smtClean="0"/>
              <a:t>NyARToolkit</a:t>
            </a:r>
            <a:r>
              <a:rPr lang="zh-TW" altLang="en-US" dirty="0" smtClean="0"/>
              <a:t>所支援的開發程式語言版本做一簡介，及相關用來撰寫程式的工具，如</a:t>
            </a:r>
            <a:r>
              <a:rPr lang="en-US" altLang="zh-TW" dirty="0" smtClean="0"/>
              <a:t>Eclipse</a:t>
            </a:r>
            <a:r>
              <a:rPr lang="zh-TW" altLang="en-US" dirty="0" smtClean="0"/>
              <a:t>等。首頁最下方則公告最新訊息。</a:t>
            </a:r>
            <a:endParaRPr lang="en-US" altLang="zh-TW" dirty="0" smtClean="0"/>
          </a:p>
          <a:p>
            <a:r>
              <a:rPr lang="zh-TW" altLang="en-US" dirty="0" smtClean="0"/>
              <a:t>首頁右方則為各種選單。</a:t>
            </a:r>
            <a:endParaRPr lang="zh-TW" altLang="en-US" dirty="0"/>
          </a:p>
        </p:txBody>
      </p:sp>
      <p:pic>
        <p:nvPicPr>
          <p:cNvPr id="5" name="圖片 4"/>
          <p:cNvPicPr/>
          <p:nvPr/>
        </p:nvPicPr>
        <p:blipFill>
          <a:blip r:embed="rId2" cstate="print"/>
          <a:srcRect/>
          <a:stretch>
            <a:fillRect/>
          </a:stretch>
        </p:blipFill>
        <p:spPr bwMode="auto">
          <a:xfrm>
            <a:off x="4932040" y="2852936"/>
            <a:ext cx="3528392" cy="378904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r>
              <a:rPr lang="en-US" altLang="zh-TW" dirty="0" smtClean="0"/>
              <a:t>6</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110</a:t>
            </a:fld>
            <a:endParaRPr lang="zh-TW" altLang="en-US"/>
          </a:p>
        </p:txBody>
      </p:sp>
      <p:sp>
        <p:nvSpPr>
          <p:cNvPr id="4" name="內容版面配置區 3"/>
          <p:cNvSpPr>
            <a:spLocks noGrp="1"/>
          </p:cNvSpPr>
          <p:nvPr>
            <p:ph sz="quarter" idx="1"/>
          </p:nvPr>
        </p:nvSpPr>
        <p:spPr>
          <a:xfrm>
            <a:off x="301752" y="1527048"/>
            <a:ext cx="5998440" cy="4572000"/>
          </a:xfrm>
        </p:spPr>
        <p:txBody>
          <a:bodyPr/>
          <a:lstStyle/>
          <a:p>
            <a:r>
              <a:rPr lang="zh-TW" altLang="en-US" dirty="0" smtClean="0"/>
              <a:t>找到「</a:t>
            </a:r>
            <a:r>
              <a:rPr lang="en-US" altLang="zh-TW" dirty="0" smtClean="0"/>
              <a:t>.project</a:t>
            </a:r>
            <a:r>
              <a:rPr lang="zh-TW" altLang="en-US" dirty="0" smtClean="0"/>
              <a:t>」檔，便可以進行將專案匯入的動作。</a:t>
            </a:r>
            <a:endParaRPr lang="en-US" altLang="zh-TW" dirty="0" smtClean="0"/>
          </a:p>
          <a:p>
            <a:r>
              <a:rPr lang="zh-TW" altLang="en-US" dirty="0" smtClean="0"/>
              <a:t>在「</a:t>
            </a:r>
            <a:r>
              <a:rPr lang="en-US" altLang="zh-TW" dirty="0" smtClean="0"/>
              <a:t>Eclipse</a:t>
            </a:r>
            <a:r>
              <a:rPr lang="zh-TW" altLang="en-US" dirty="0" smtClean="0"/>
              <a:t>」上方的功能選單中選擇「</a:t>
            </a:r>
            <a:r>
              <a:rPr lang="en-US" altLang="zh-TW" dirty="0" smtClean="0"/>
              <a:t>File</a:t>
            </a:r>
            <a:r>
              <a:rPr lang="zh-TW" altLang="en-US" dirty="0" smtClean="0"/>
              <a:t>」</a:t>
            </a:r>
            <a:r>
              <a:rPr lang="en-US" altLang="zh-TW" dirty="0" smtClean="0">
                <a:sym typeface="Wingdings" pitchFamily="2" charset="2"/>
              </a:rPr>
              <a:t></a:t>
            </a:r>
            <a:r>
              <a:rPr lang="zh-TW" altLang="en-US" dirty="0" smtClean="0"/>
              <a:t>「</a:t>
            </a:r>
            <a:r>
              <a:rPr lang="en-US" altLang="zh-TW" dirty="0" smtClean="0"/>
              <a:t>Import</a:t>
            </a:r>
            <a:r>
              <a:rPr lang="zh-TW" altLang="en-US" dirty="0" smtClean="0"/>
              <a:t>」</a:t>
            </a:r>
            <a:r>
              <a:rPr lang="en-US" altLang="zh-TW" dirty="0" smtClean="0"/>
              <a:t> </a:t>
            </a:r>
            <a:r>
              <a:rPr lang="zh-TW" altLang="zh-TW" dirty="0" smtClean="0"/>
              <a:t>進行</a:t>
            </a:r>
            <a:r>
              <a:rPr lang="en-US" altLang="zh-TW" dirty="0" err="1" smtClean="0"/>
              <a:t>Andar</a:t>
            </a:r>
            <a:r>
              <a:rPr lang="zh-TW" altLang="zh-TW" dirty="0" smtClean="0"/>
              <a:t>匯入的動作，匯入完成便會看到</a:t>
            </a:r>
            <a:r>
              <a:rPr lang="en-US" altLang="zh-TW" dirty="0" err="1" smtClean="0"/>
              <a:t>CustomActivity</a:t>
            </a:r>
            <a:r>
              <a:rPr lang="zh-TW" altLang="zh-TW" dirty="0" smtClean="0"/>
              <a:t>專案</a:t>
            </a:r>
            <a:r>
              <a:rPr lang="zh-TW" altLang="en-US" dirty="0" smtClean="0"/>
              <a:t>。</a:t>
            </a:r>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6372200" y="1988840"/>
            <a:ext cx="2520280" cy="4248472"/>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安裝（</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111</a:t>
            </a:fld>
            <a:endParaRPr lang="zh-TW" altLang="en-US"/>
          </a:p>
        </p:txBody>
      </p:sp>
      <p:sp>
        <p:nvSpPr>
          <p:cNvPr id="4" name="內容版面配置區 3"/>
          <p:cNvSpPr>
            <a:spLocks noGrp="1"/>
          </p:cNvSpPr>
          <p:nvPr>
            <p:ph sz="quarter" idx="1"/>
          </p:nvPr>
        </p:nvSpPr>
        <p:spPr>
          <a:xfrm>
            <a:off x="301752" y="1527048"/>
            <a:ext cx="8503920" cy="2117976"/>
          </a:xfrm>
        </p:spPr>
        <p:txBody>
          <a:bodyPr>
            <a:normAutofit lnSpcReduction="10000"/>
          </a:bodyPr>
          <a:lstStyle/>
          <a:p>
            <a:r>
              <a:rPr lang="zh-TW" altLang="en-US" dirty="0" smtClean="0"/>
              <a:t>以下為安裝</a:t>
            </a:r>
            <a:r>
              <a:rPr lang="en-US" altLang="zh-TW" dirty="0" err="1" smtClean="0"/>
              <a:t>NyARToolkit</a:t>
            </a:r>
            <a:r>
              <a:rPr lang="zh-TW" altLang="en-US" dirty="0" smtClean="0"/>
              <a:t>的安裝流程，可分為以下３個步驟。</a:t>
            </a:r>
            <a:endParaRPr lang="en-US" altLang="zh-TW" dirty="0" smtClean="0"/>
          </a:p>
          <a:p>
            <a:pPr lvl="1"/>
            <a:r>
              <a:rPr lang="zh-TW" altLang="en-US" dirty="0" smtClean="0">
                <a:solidFill>
                  <a:srgbClr val="646B86"/>
                </a:solidFill>
              </a:rPr>
              <a:t>１</a:t>
            </a:r>
            <a:r>
              <a:rPr lang="en-US" altLang="zh-TW" dirty="0" smtClean="0">
                <a:solidFill>
                  <a:srgbClr val="646B86"/>
                </a:solidFill>
              </a:rPr>
              <a:t>.</a:t>
            </a:r>
            <a:r>
              <a:rPr lang="zh-TW" altLang="en-US" dirty="0" smtClean="0">
                <a:solidFill>
                  <a:srgbClr val="646B86"/>
                </a:solidFill>
              </a:rPr>
              <a:t>下載安裝</a:t>
            </a:r>
            <a:r>
              <a:rPr lang="en-US" altLang="zh-TW" dirty="0" err="1" smtClean="0">
                <a:solidFill>
                  <a:srgbClr val="646B86"/>
                </a:solidFill>
              </a:rPr>
              <a:t>NyARToolkit_Android_v</a:t>
            </a:r>
            <a:r>
              <a:rPr lang="zh-TW" altLang="en-US" dirty="0" smtClean="0">
                <a:solidFill>
                  <a:srgbClr val="646B86"/>
                </a:solidFill>
              </a:rPr>
              <a:t>３</a:t>
            </a:r>
            <a:r>
              <a:rPr lang="en-US" altLang="zh-TW" dirty="0" smtClean="0">
                <a:solidFill>
                  <a:srgbClr val="646B86"/>
                </a:solidFill>
              </a:rPr>
              <a:t>.</a:t>
            </a:r>
            <a:r>
              <a:rPr lang="zh-TW" altLang="en-US" dirty="0" smtClean="0">
                <a:solidFill>
                  <a:srgbClr val="646B86"/>
                </a:solidFill>
              </a:rPr>
              <a:t>０</a:t>
            </a:r>
            <a:r>
              <a:rPr lang="en-US" altLang="zh-TW" dirty="0" smtClean="0">
                <a:solidFill>
                  <a:srgbClr val="646B86"/>
                </a:solidFill>
              </a:rPr>
              <a:t>.</a:t>
            </a:r>
            <a:r>
              <a:rPr lang="zh-TW" altLang="en-US" dirty="0" smtClean="0">
                <a:solidFill>
                  <a:srgbClr val="646B86"/>
                </a:solidFill>
              </a:rPr>
              <a:t>０</a:t>
            </a:r>
            <a:r>
              <a:rPr lang="en-US" altLang="zh-TW" dirty="0" smtClean="0">
                <a:solidFill>
                  <a:srgbClr val="646B86"/>
                </a:solidFill>
              </a:rPr>
              <a:t>-</a:t>
            </a:r>
            <a:r>
              <a:rPr lang="zh-TW" altLang="en-US" dirty="0" smtClean="0">
                <a:solidFill>
                  <a:srgbClr val="646B86"/>
                </a:solidFill>
              </a:rPr>
              <a:t>１</a:t>
            </a:r>
            <a:r>
              <a:rPr lang="en-US" altLang="zh-TW" dirty="0" err="1" smtClean="0">
                <a:solidFill>
                  <a:srgbClr val="646B86"/>
                </a:solidFill>
              </a:rPr>
              <a:t>os</a:t>
            </a:r>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１</a:t>
            </a:r>
            <a:r>
              <a:rPr lang="en-US" altLang="zh-TW" dirty="0" smtClean="0">
                <a:solidFill>
                  <a:srgbClr val="646B86"/>
                </a:solidFill>
              </a:rPr>
              <a:t>.zip</a:t>
            </a:r>
            <a:r>
              <a:rPr lang="zh-TW" altLang="en-US" dirty="0" smtClean="0">
                <a:solidFill>
                  <a:srgbClr val="646B86"/>
                </a:solidFill>
              </a:rPr>
              <a:t>。</a:t>
            </a:r>
            <a:endParaRPr lang="en-US" altLang="zh-TW" dirty="0" smtClean="0">
              <a:solidFill>
                <a:srgbClr val="646B86"/>
              </a:solidFill>
            </a:endParaRPr>
          </a:p>
          <a:p>
            <a:pPr lvl="1"/>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解壓縮</a:t>
            </a:r>
            <a:r>
              <a:rPr lang="en-US" altLang="zh-TW" dirty="0" err="1" smtClean="0">
                <a:solidFill>
                  <a:srgbClr val="646B86"/>
                </a:solidFill>
              </a:rPr>
              <a:t>NyARToolkit_Android_v</a:t>
            </a:r>
            <a:r>
              <a:rPr lang="zh-TW" altLang="en-US" dirty="0" smtClean="0">
                <a:solidFill>
                  <a:srgbClr val="646B86"/>
                </a:solidFill>
              </a:rPr>
              <a:t>３</a:t>
            </a:r>
            <a:r>
              <a:rPr lang="en-US" altLang="zh-TW" dirty="0" smtClean="0">
                <a:solidFill>
                  <a:srgbClr val="646B86"/>
                </a:solidFill>
              </a:rPr>
              <a:t>.</a:t>
            </a:r>
            <a:r>
              <a:rPr lang="zh-TW" altLang="en-US" dirty="0" smtClean="0">
                <a:solidFill>
                  <a:srgbClr val="646B86"/>
                </a:solidFill>
              </a:rPr>
              <a:t>０</a:t>
            </a:r>
            <a:r>
              <a:rPr lang="en-US" altLang="zh-TW" dirty="0" smtClean="0">
                <a:solidFill>
                  <a:srgbClr val="646B86"/>
                </a:solidFill>
              </a:rPr>
              <a:t>.</a:t>
            </a:r>
            <a:r>
              <a:rPr lang="zh-TW" altLang="en-US" dirty="0" smtClean="0">
                <a:solidFill>
                  <a:srgbClr val="646B86"/>
                </a:solidFill>
              </a:rPr>
              <a:t>０</a:t>
            </a:r>
            <a:r>
              <a:rPr lang="en-US" altLang="zh-TW" dirty="0" smtClean="0">
                <a:solidFill>
                  <a:srgbClr val="646B86"/>
                </a:solidFill>
              </a:rPr>
              <a:t>-</a:t>
            </a:r>
            <a:r>
              <a:rPr lang="zh-TW" altLang="en-US" dirty="0" smtClean="0">
                <a:solidFill>
                  <a:srgbClr val="646B86"/>
                </a:solidFill>
              </a:rPr>
              <a:t>１</a:t>
            </a:r>
            <a:r>
              <a:rPr lang="en-US" altLang="zh-TW" dirty="0" err="1" smtClean="0">
                <a:solidFill>
                  <a:srgbClr val="646B86"/>
                </a:solidFill>
              </a:rPr>
              <a:t>os</a:t>
            </a:r>
            <a:r>
              <a:rPr lang="zh-TW" altLang="en-US" dirty="0" smtClean="0">
                <a:solidFill>
                  <a:srgbClr val="646B86"/>
                </a:solidFill>
              </a:rPr>
              <a:t>２</a:t>
            </a:r>
            <a:r>
              <a:rPr lang="en-US" altLang="zh-TW" dirty="0" smtClean="0">
                <a:solidFill>
                  <a:srgbClr val="646B86"/>
                </a:solidFill>
              </a:rPr>
              <a:t>.</a:t>
            </a:r>
            <a:r>
              <a:rPr lang="zh-TW" altLang="en-US" dirty="0" smtClean="0">
                <a:solidFill>
                  <a:srgbClr val="646B86"/>
                </a:solidFill>
              </a:rPr>
              <a:t>１</a:t>
            </a:r>
            <a:r>
              <a:rPr lang="en-US" altLang="zh-TW" dirty="0" smtClean="0">
                <a:solidFill>
                  <a:srgbClr val="646B86"/>
                </a:solidFill>
              </a:rPr>
              <a:t>.zip</a:t>
            </a:r>
            <a:r>
              <a:rPr lang="zh-TW" altLang="en-US" dirty="0" smtClean="0">
                <a:solidFill>
                  <a:srgbClr val="646B86"/>
                </a:solidFill>
              </a:rPr>
              <a:t>。</a:t>
            </a:r>
          </a:p>
          <a:p>
            <a:pPr lvl="1"/>
            <a:r>
              <a:rPr lang="zh-TW" altLang="en-US" dirty="0" smtClean="0">
                <a:solidFill>
                  <a:srgbClr val="646B86"/>
                </a:solidFill>
              </a:rPr>
              <a:t>３</a:t>
            </a:r>
            <a:r>
              <a:rPr lang="en-US" altLang="zh-TW" dirty="0" smtClean="0">
                <a:solidFill>
                  <a:srgbClr val="646B86"/>
                </a:solidFill>
              </a:rPr>
              <a:t>.</a:t>
            </a:r>
            <a:r>
              <a:rPr lang="zh-TW" altLang="zh-TW" dirty="0" smtClean="0">
                <a:solidFill>
                  <a:srgbClr val="646B86"/>
                </a:solidFill>
              </a:rPr>
              <a:t>進行</a:t>
            </a:r>
            <a:r>
              <a:rPr lang="zh-TW" altLang="en-US" dirty="0" smtClean="0">
                <a:solidFill>
                  <a:srgbClr val="646B86"/>
                </a:solidFill>
              </a:rPr>
              <a:t>將</a:t>
            </a:r>
            <a:r>
              <a:rPr lang="en-US" altLang="zh-TW" dirty="0" err="1" smtClean="0">
                <a:solidFill>
                  <a:srgbClr val="646B86"/>
                </a:solidFill>
              </a:rPr>
              <a:t>NyARToolkit</a:t>
            </a:r>
            <a:r>
              <a:rPr lang="zh-TW" altLang="zh-TW" dirty="0" smtClean="0">
                <a:solidFill>
                  <a:srgbClr val="646B86"/>
                </a:solidFill>
              </a:rPr>
              <a:t>匯入</a:t>
            </a:r>
            <a:r>
              <a:rPr lang="zh-TW" altLang="en-US" dirty="0" smtClean="0">
                <a:solidFill>
                  <a:srgbClr val="646B86"/>
                </a:solidFill>
              </a:rPr>
              <a:t>至</a:t>
            </a:r>
            <a:r>
              <a:rPr lang="en-US" altLang="zh-TW" dirty="0" smtClean="0">
                <a:solidFill>
                  <a:srgbClr val="646B86"/>
                </a:solidFill>
              </a:rPr>
              <a:t>Eclipse</a:t>
            </a:r>
            <a:r>
              <a:rPr lang="zh-TW" altLang="en-US" dirty="0" smtClean="0">
                <a:solidFill>
                  <a:srgbClr val="646B86"/>
                </a:solidFill>
              </a:rPr>
              <a:t>中。</a:t>
            </a:r>
          </a:p>
          <a:p>
            <a:pPr lvl="1"/>
            <a:endParaRPr lang="zh-TW" altLang="en-US" dirty="0" smtClean="0">
              <a:solidFill>
                <a:schemeClr val="tx1"/>
              </a:solidFill>
            </a:endParaRPr>
          </a:p>
          <a:p>
            <a:pPr lvl="1"/>
            <a:endParaRPr lang="zh-TW" altLang="en-US" dirty="0" smtClean="0"/>
          </a:p>
          <a:p>
            <a:endParaRPr lang="zh-TW" altLang="en-US" dirty="0"/>
          </a:p>
        </p:txBody>
      </p:sp>
      <p:grpSp>
        <p:nvGrpSpPr>
          <p:cNvPr id="5" name="群組 4"/>
          <p:cNvGrpSpPr/>
          <p:nvPr/>
        </p:nvGrpSpPr>
        <p:grpSpPr>
          <a:xfrm>
            <a:off x="899592" y="5159472"/>
            <a:ext cx="7143800" cy="1077840"/>
            <a:chOff x="1251652" y="4572008"/>
            <a:chExt cx="6050327" cy="792088"/>
          </a:xfrm>
        </p:grpSpPr>
        <p:sp>
          <p:nvSpPr>
            <p:cNvPr id="6" name="矩形 5"/>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下載安裝</a:t>
              </a:r>
              <a:r>
                <a:rPr lang="en-US" altLang="zh-TW" dirty="0" smtClean="0"/>
                <a:t>NyARToolkit_Android_v</a:t>
              </a:r>
              <a:r>
                <a:rPr lang="zh-TW" altLang="en-US" dirty="0" smtClean="0"/>
                <a:t>３</a:t>
              </a:r>
              <a:r>
                <a:rPr lang="en-US" altLang="zh-TW" dirty="0" smtClean="0"/>
                <a:t>.</a:t>
              </a:r>
              <a:r>
                <a:rPr lang="zh-TW" altLang="en-US" dirty="0" smtClean="0"/>
                <a:t>０</a:t>
              </a:r>
              <a:r>
                <a:rPr lang="en-US" altLang="zh-TW" dirty="0" smtClean="0"/>
                <a:t>.</a:t>
              </a:r>
              <a:r>
                <a:rPr lang="zh-TW" altLang="en-US" dirty="0" smtClean="0"/>
                <a:t>０</a:t>
              </a:r>
              <a:r>
                <a:rPr lang="en-US" altLang="zh-TW" dirty="0" smtClean="0"/>
                <a:t>-</a:t>
              </a:r>
              <a:r>
                <a:rPr lang="zh-TW" altLang="en-US" dirty="0" smtClean="0"/>
                <a:t>１</a:t>
              </a:r>
              <a:r>
                <a:rPr lang="en-US" altLang="zh-TW" dirty="0" smtClean="0"/>
                <a:t>os</a:t>
              </a:r>
              <a:r>
                <a:rPr lang="zh-TW" altLang="en-US" dirty="0" smtClean="0"/>
                <a:t>２</a:t>
              </a:r>
              <a:r>
                <a:rPr lang="en-US" altLang="zh-TW" dirty="0" smtClean="0"/>
                <a:t>.</a:t>
              </a:r>
              <a:r>
                <a:rPr lang="zh-TW" altLang="en-US" dirty="0" smtClean="0"/>
                <a:t>１</a:t>
              </a:r>
              <a:r>
                <a:rPr lang="en-US" altLang="zh-TW" dirty="0" smtClean="0"/>
                <a:t>.zip</a:t>
              </a:r>
              <a:endParaRPr lang="zh-TW" altLang="en-US" dirty="0">
                <a:solidFill>
                  <a:schemeClr val="tx1"/>
                </a:solidFill>
              </a:endParaRPr>
            </a:p>
          </p:txBody>
        </p:sp>
        <p:sp>
          <p:nvSpPr>
            <p:cNvPr id="7" name="矩形 6"/>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解壓縮</a:t>
              </a:r>
              <a:r>
                <a:rPr lang="en-US" altLang="zh-TW" dirty="0" smtClean="0"/>
                <a:t>NyARToolkit_Android_v</a:t>
              </a:r>
              <a:r>
                <a:rPr lang="zh-TW" altLang="en-US" dirty="0" smtClean="0"/>
                <a:t>３</a:t>
              </a:r>
              <a:r>
                <a:rPr lang="en-US" altLang="zh-TW" dirty="0" smtClean="0"/>
                <a:t>.</a:t>
              </a:r>
              <a:r>
                <a:rPr lang="zh-TW" altLang="en-US" dirty="0" smtClean="0"/>
                <a:t>０</a:t>
              </a:r>
              <a:r>
                <a:rPr lang="en-US" altLang="zh-TW" dirty="0" smtClean="0"/>
                <a:t>.</a:t>
              </a:r>
              <a:r>
                <a:rPr lang="zh-TW" altLang="en-US" dirty="0" smtClean="0"/>
                <a:t>０</a:t>
              </a:r>
              <a:r>
                <a:rPr lang="en-US" altLang="zh-TW" dirty="0" smtClean="0"/>
                <a:t>-</a:t>
              </a:r>
              <a:r>
                <a:rPr lang="zh-TW" altLang="en-US" dirty="0" smtClean="0"/>
                <a:t>１</a:t>
              </a:r>
              <a:r>
                <a:rPr lang="en-US" altLang="zh-TW" dirty="0" smtClean="0"/>
                <a:t>os</a:t>
              </a:r>
              <a:r>
                <a:rPr lang="zh-TW" altLang="en-US" dirty="0" smtClean="0"/>
                <a:t>２</a:t>
              </a:r>
              <a:r>
                <a:rPr lang="en-US" altLang="zh-TW" dirty="0" smtClean="0"/>
                <a:t>.</a:t>
              </a:r>
              <a:r>
                <a:rPr lang="zh-TW" altLang="en-US" dirty="0" smtClean="0"/>
                <a:t>１</a:t>
              </a:r>
              <a:r>
                <a:rPr lang="en-US" altLang="zh-TW" dirty="0" smtClean="0"/>
                <a:t>.zip</a:t>
              </a:r>
              <a:endParaRPr lang="zh-TW" altLang="en-US" dirty="0">
                <a:solidFill>
                  <a:schemeClr val="tx1"/>
                </a:solidFill>
              </a:endParaRPr>
            </a:p>
          </p:txBody>
        </p:sp>
        <p:cxnSp>
          <p:nvCxnSpPr>
            <p:cNvPr id="8" name="直線單箭頭接點 7"/>
            <p:cNvCxnSpPr>
              <a:stCxn id="7"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9" name="直線單箭頭接點 8"/>
            <p:cNvCxnSpPr>
              <a:stCxn id="6" idx="3"/>
              <a:endCxn id="7"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0" name="矩形 9"/>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zh-TW" dirty="0" smtClean="0"/>
                <a:t>進行</a:t>
              </a:r>
              <a:r>
                <a:rPr lang="zh-TW" altLang="en-US" dirty="0" smtClean="0"/>
                <a:t>將</a:t>
              </a:r>
              <a:r>
                <a:rPr lang="en-US" altLang="zh-TW" dirty="0" err="1" smtClean="0"/>
                <a:t>NyARToolkit</a:t>
              </a:r>
              <a:r>
                <a:rPr lang="zh-TW" altLang="zh-TW" dirty="0" smtClean="0"/>
                <a:t>匯入</a:t>
              </a:r>
              <a:r>
                <a:rPr lang="zh-TW" altLang="en-US" dirty="0" smtClean="0"/>
                <a:t>至</a:t>
              </a:r>
              <a:r>
                <a:rPr lang="en-US" altLang="zh-TW" dirty="0" smtClean="0"/>
                <a:t>Eclipse</a:t>
              </a:r>
              <a:r>
                <a:rPr lang="zh-TW" altLang="en-US" dirty="0" smtClean="0"/>
                <a:t>中</a:t>
              </a:r>
              <a:endParaRPr lang="zh-TW" altLang="en-US" dirty="0">
                <a:solidFill>
                  <a:schemeClr val="tx1"/>
                </a:solidFill>
              </a:endParaRPr>
            </a:p>
          </p:txBody>
        </p:sp>
      </p:grpSp>
      <p:pic>
        <p:nvPicPr>
          <p:cNvPr id="179201" name="Picture 1"/>
          <p:cNvPicPr>
            <a:picLocks noChangeAspect="1" noChangeArrowheads="1"/>
          </p:cNvPicPr>
          <p:nvPr/>
        </p:nvPicPr>
        <p:blipFill>
          <a:blip r:embed="rId2" cstate="print"/>
          <a:srcRect/>
          <a:stretch>
            <a:fillRect/>
          </a:stretch>
        </p:blipFill>
        <p:spPr bwMode="auto">
          <a:xfrm>
            <a:off x="5580112" y="3429000"/>
            <a:ext cx="3487687" cy="1633006"/>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安裝（</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112</a:t>
            </a:fld>
            <a:endParaRPr lang="zh-TW" altLang="en-US"/>
          </a:p>
        </p:txBody>
      </p:sp>
      <p:sp>
        <p:nvSpPr>
          <p:cNvPr id="4" name="內容版面配置區 3"/>
          <p:cNvSpPr>
            <a:spLocks noGrp="1"/>
          </p:cNvSpPr>
          <p:nvPr>
            <p:ph sz="quarter" idx="1"/>
          </p:nvPr>
        </p:nvSpPr>
        <p:spPr/>
        <p:txBody>
          <a:bodyPr/>
          <a:lstStyle/>
          <a:p>
            <a:pPr marL="274320" lvl="1">
              <a:buClr>
                <a:schemeClr val="accent1"/>
              </a:buClr>
              <a:buSzPct val="85000"/>
              <a:buFont typeface="Wingdings 2"/>
              <a:buChar char=""/>
            </a:pP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下載安裝</a:t>
            </a:r>
            <a:r>
              <a:rPr lang="en-US" altLang="zh-TW" dirty="0" err="1" smtClean="0">
                <a:solidFill>
                  <a:schemeClr val="tx1"/>
                </a:solidFill>
              </a:rPr>
              <a:t>NyARToolkit_Android_v</a:t>
            </a: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０</a:t>
            </a:r>
            <a:r>
              <a:rPr lang="en-US" altLang="zh-TW" dirty="0" smtClean="0">
                <a:solidFill>
                  <a:schemeClr val="tx1"/>
                </a:solidFill>
              </a:rPr>
              <a:t>.</a:t>
            </a:r>
            <a:r>
              <a:rPr lang="zh-TW" altLang="en-US" dirty="0" smtClean="0">
                <a:solidFill>
                  <a:schemeClr val="tx1"/>
                </a:solidFill>
              </a:rPr>
              <a:t>０</a:t>
            </a:r>
            <a:r>
              <a:rPr lang="en-US" altLang="zh-TW" dirty="0" smtClean="0">
                <a:solidFill>
                  <a:schemeClr val="tx1"/>
                </a:solidFill>
              </a:rPr>
              <a:t>-</a:t>
            </a:r>
            <a:r>
              <a:rPr lang="zh-TW" altLang="en-US" dirty="0" smtClean="0">
                <a:solidFill>
                  <a:schemeClr val="tx1"/>
                </a:solidFill>
              </a:rPr>
              <a:t>１</a:t>
            </a:r>
            <a:r>
              <a:rPr lang="en-US" altLang="zh-TW" dirty="0" err="1" smtClean="0">
                <a:solidFill>
                  <a:schemeClr val="tx1"/>
                </a:solidFill>
              </a:rPr>
              <a:t>os</a:t>
            </a: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１</a:t>
            </a:r>
            <a:r>
              <a:rPr lang="en-US" altLang="zh-TW" dirty="0" smtClean="0">
                <a:solidFill>
                  <a:schemeClr val="tx1"/>
                </a:solidFill>
              </a:rPr>
              <a:t>.zip</a:t>
            </a:r>
            <a:r>
              <a:rPr lang="zh-TW" altLang="en-US" dirty="0" smtClean="0">
                <a:solidFill>
                  <a:schemeClr val="tx1"/>
                </a:solidFill>
              </a:rPr>
              <a:t>。</a:t>
            </a:r>
            <a:endParaRPr lang="en-US" altLang="zh-TW" dirty="0" smtClean="0">
              <a:solidFill>
                <a:schemeClr val="tx1"/>
              </a:solidFill>
            </a:endParaRPr>
          </a:p>
          <a:p>
            <a:r>
              <a:rPr lang="zh-TW" altLang="zh-TW" dirty="0" smtClean="0"/>
              <a:t>先至</a:t>
            </a:r>
            <a:r>
              <a:rPr lang="en-US" altLang="zh-TW" dirty="0" err="1" smtClean="0"/>
              <a:t>NyARToolkit</a:t>
            </a:r>
            <a:r>
              <a:rPr lang="zh-TW" altLang="zh-TW" dirty="0" smtClean="0"/>
              <a:t>官方網站</a:t>
            </a:r>
            <a:r>
              <a:rPr lang="zh-TW" altLang="en-US" dirty="0" smtClean="0"/>
              <a:t>的英文版。</a:t>
            </a:r>
            <a:r>
              <a:rPr lang="en-US" altLang="zh-TW" dirty="0" smtClean="0">
                <a:hlinkClick r:id="rId2"/>
              </a:rPr>
              <a:t>http://nyatla.jp/nyartoolkit/wiki/index.php?FrontPage.en</a:t>
            </a:r>
            <a:r>
              <a:rPr lang="en-US" altLang="zh-TW" dirty="0" smtClean="0"/>
              <a:t> </a:t>
            </a:r>
            <a:r>
              <a:rPr lang="zh-TW" altLang="en-US" dirty="0" smtClean="0"/>
              <a:t>。</a:t>
            </a:r>
            <a:endParaRPr lang="zh-TW" altLang="en-US" dirty="0"/>
          </a:p>
        </p:txBody>
      </p:sp>
      <p:grpSp>
        <p:nvGrpSpPr>
          <p:cNvPr id="5" name="群組 4"/>
          <p:cNvGrpSpPr/>
          <p:nvPr/>
        </p:nvGrpSpPr>
        <p:grpSpPr>
          <a:xfrm>
            <a:off x="827584" y="4869160"/>
            <a:ext cx="7143800" cy="1077840"/>
            <a:chOff x="1251652" y="4572008"/>
            <a:chExt cx="6050327" cy="792088"/>
          </a:xfrm>
        </p:grpSpPr>
        <p:sp>
          <p:nvSpPr>
            <p:cNvPr id="6" name="矩形 5"/>
            <p:cNvSpPr/>
            <p:nvPr/>
          </p:nvSpPr>
          <p:spPr>
            <a:xfrm>
              <a:off x="1251652" y="4572008"/>
              <a:ext cx="1656184"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下載安裝</a:t>
              </a:r>
              <a:r>
                <a:rPr lang="en-US" altLang="zh-TW" dirty="0" smtClean="0"/>
                <a:t>NyARToolkit_Android_v</a:t>
              </a:r>
              <a:r>
                <a:rPr lang="zh-TW" altLang="en-US" dirty="0" smtClean="0"/>
                <a:t>３</a:t>
              </a:r>
              <a:r>
                <a:rPr lang="en-US" altLang="zh-TW" dirty="0" smtClean="0"/>
                <a:t>.</a:t>
              </a:r>
              <a:r>
                <a:rPr lang="zh-TW" altLang="en-US" dirty="0" smtClean="0"/>
                <a:t>０</a:t>
              </a:r>
              <a:r>
                <a:rPr lang="en-US" altLang="zh-TW" dirty="0" smtClean="0"/>
                <a:t>.</a:t>
              </a:r>
              <a:r>
                <a:rPr lang="zh-TW" altLang="en-US" dirty="0" smtClean="0"/>
                <a:t>０</a:t>
              </a:r>
              <a:r>
                <a:rPr lang="en-US" altLang="zh-TW" dirty="0" smtClean="0"/>
                <a:t>-</a:t>
              </a:r>
              <a:r>
                <a:rPr lang="zh-TW" altLang="en-US" dirty="0" smtClean="0"/>
                <a:t>１</a:t>
              </a:r>
              <a:r>
                <a:rPr lang="en-US" altLang="zh-TW" dirty="0" smtClean="0"/>
                <a:t>os</a:t>
              </a:r>
              <a:r>
                <a:rPr lang="zh-TW" altLang="en-US" dirty="0" smtClean="0"/>
                <a:t>２</a:t>
              </a:r>
              <a:r>
                <a:rPr lang="en-US" altLang="zh-TW" dirty="0" smtClean="0"/>
                <a:t>.</a:t>
              </a:r>
              <a:r>
                <a:rPr lang="zh-TW" altLang="en-US" dirty="0" smtClean="0"/>
                <a:t>１</a:t>
              </a:r>
              <a:r>
                <a:rPr lang="en-US" altLang="zh-TW" dirty="0" smtClean="0"/>
                <a:t>.zip</a:t>
              </a:r>
              <a:endParaRPr lang="zh-TW" altLang="en-US" dirty="0">
                <a:solidFill>
                  <a:schemeClr val="tx1"/>
                </a:solidFill>
              </a:endParaRPr>
            </a:p>
          </p:txBody>
        </p:sp>
        <p:sp>
          <p:nvSpPr>
            <p:cNvPr id="7" name="矩形 6"/>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２</a:t>
              </a:r>
              <a:r>
                <a:rPr lang="en-US" altLang="zh-TW" dirty="0" smtClean="0">
                  <a:solidFill>
                    <a:schemeClr val="bg2">
                      <a:lumMod val="90000"/>
                    </a:schemeClr>
                  </a:solidFill>
                </a:rPr>
                <a:t>.</a:t>
              </a:r>
              <a:r>
                <a:rPr lang="zh-TW" altLang="en-US" dirty="0" smtClean="0">
                  <a:solidFill>
                    <a:schemeClr val="bg2">
                      <a:lumMod val="90000"/>
                    </a:schemeClr>
                  </a:solidFill>
                </a:rPr>
                <a:t>解壓縮</a:t>
              </a:r>
              <a:r>
                <a:rPr lang="en-US" altLang="zh-TW" dirty="0" smtClean="0">
                  <a:solidFill>
                    <a:schemeClr val="bg2">
                      <a:lumMod val="90000"/>
                    </a:schemeClr>
                  </a:solidFill>
                </a:rPr>
                <a:t>NyARToolkit_Android_v</a:t>
              </a:r>
              <a:r>
                <a:rPr lang="zh-TW" altLang="en-US" dirty="0" smtClean="0">
                  <a:solidFill>
                    <a:schemeClr val="bg2">
                      <a:lumMod val="90000"/>
                    </a:schemeClr>
                  </a:solidFill>
                </a:rPr>
                <a:t>３</a:t>
              </a:r>
              <a:r>
                <a:rPr lang="en-US" altLang="zh-TW" dirty="0" smtClean="0">
                  <a:solidFill>
                    <a:schemeClr val="bg2">
                      <a:lumMod val="90000"/>
                    </a:schemeClr>
                  </a:solidFill>
                </a:rPr>
                <a:t>.</a:t>
              </a:r>
              <a:r>
                <a:rPr lang="zh-TW" altLang="en-US" dirty="0" smtClean="0">
                  <a:solidFill>
                    <a:schemeClr val="bg2">
                      <a:lumMod val="90000"/>
                    </a:schemeClr>
                  </a:solidFill>
                </a:rPr>
                <a:t>０</a:t>
              </a:r>
              <a:r>
                <a:rPr lang="en-US" altLang="zh-TW" dirty="0" smtClean="0">
                  <a:solidFill>
                    <a:schemeClr val="bg2">
                      <a:lumMod val="90000"/>
                    </a:schemeClr>
                  </a:solidFill>
                </a:rPr>
                <a:t>.</a:t>
              </a:r>
              <a:r>
                <a:rPr lang="zh-TW" altLang="en-US" dirty="0" smtClean="0">
                  <a:solidFill>
                    <a:schemeClr val="bg2">
                      <a:lumMod val="90000"/>
                    </a:schemeClr>
                  </a:solidFill>
                </a:rPr>
                <a:t>０</a:t>
              </a:r>
              <a:r>
                <a:rPr lang="en-US" altLang="zh-TW" dirty="0" smtClean="0">
                  <a:solidFill>
                    <a:schemeClr val="bg2">
                      <a:lumMod val="90000"/>
                    </a:schemeClr>
                  </a:solidFill>
                </a:rPr>
                <a:t>-</a:t>
              </a:r>
              <a:r>
                <a:rPr lang="zh-TW" altLang="en-US" dirty="0" smtClean="0">
                  <a:solidFill>
                    <a:schemeClr val="bg2">
                      <a:lumMod val="90000"/>
                    </a:schemeClr>
                  </a:solidFill>
                </a:rPr>
                <a:t>１</a:t>
              </a:r>
              <a:r>
                <a:rPr lang="en-US" altLang="zh-TW" dirty="0" smtClean="0">
                  <a:solidFill>
                    <a:schemeClr val="bg2">
                      <a:lumMod val="90000"/>
                    </a:schemeClr>
                  </a:solidFill>
                </a:rPr>
                <a:t>os</a:t>
              </a:r>
              <a:r>
                <a:rPr lang="zh-TW" altLang="en-US" dirty="0" smtClean="0">
                  <a:solidFill>
                    <a:schemeClr val="bg2">
                      <a:lumMod val="90000"/>
                    </a:schemeClr>
                  </a:solidFill>
                </a:rPr>
                <a:t>２</a:t>
              </a:r>
              <a:r>
                <a:rPr lang="en-US" altLang="zh-TW" dirty="0" smtClean="0">
                  <a:solidFill>
                    <a:schemeClr val="bg2">
                      <a:lumMod val="90000"/>
                    </a:schemeClr>
                  </a:solidFill>
                </a:rPr>
                <a:t>.</a:t>
              </a:r>
              <a:r>
                <a:rPr lang="zh-TW" altLang="en-US" dirty="0" smtClean="0">
                  <a:solidFill>
                    <a:schemeClr val="bg2">
                      <a:lumMod val="90000"/>
                    </a:schemeClr>
                  </a:solidFill>
                </a:rPr>
                <a:t>１</a:t>
              </a:r>
              <a:r>
                <a:rPr lang="en-US" altLang="zh-TW" dirty="0" smtClean="0">
                  <a:solidFill>
                    <a:schemeClr val="bg2">
                      <a:lumMod val="90000"/>
                    </a:schemeClr>
                  </a:solidFill>
                </a:rPr>
                <a:t>.zip</a:t>
              </a:r>
              <a:endParaRPr lang="zh-TW" altLang="en-US" dirty="0">
                <a:solidFill>
                  <a:schemeClr val="bg2">
                    <a:lumMod val="90000"/>
                  </a:schemeClr>
                </a:solidFill>
              </a:endParaRPr>
            </a:p>
          </p:txBody>
        </p:sp>
        <p:cxnSp>
          <p:nvCxnSpPr>
            <p:cNvPr id="8" name="直線單箭頭接點 7"/>
            <p:cNvCxnSpPr>
              <a:stCxn id="7"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9" name="直線單箭頭接點 8"/>
            <p:cNvCxnSpPr>
              <a:stCxn id="6" idx="3"/>
              <a:endCxn id="7"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0" name="矩形 9"/>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３</a:t>
              </a:r>
              <a:r>
                <a:rPr lang="en-US" altLang="zh-TW" dirty="0" smtClean="0">
                  <a:solidFill>
                    <a:schemeClr val="bg2">
                      <a:lumMod val="90000"/>
                    </a:schemeClr>
                  </a:solidFill>
                </a:rPr>
                <a:t>.</a:t>
              </a:r>
              <a:r>
                <a:rPr lang="zh-TW" altLang="zh-TW" dirty="0" smtClean="0">
                  <a:solidFill>
                    <a:schemeClr val="bg2">
                      <a:lumMod val="90000"/>
                    </a:schemeClr>
                  </a:solidFill>
                </a:rPr>
                <a:t>進行</a:t>
              </a:r>
              <a:r>
                <a:rPr lang="zh-TW" altLang="en-US" dirty="0" smtClean="0">
                  <a:solidFill>
                    <a:schemeClr val="bg2">
                      <a:lumMod val="90000"/>
                    </a:schemeClr>
                  </a:solidFill>
                </a:rPr>
                <a:t>將</a:t>
              </a:r>
              <a:r>
                <a:rPr lang="en-US" altLang="zh-TW" dirty="0" err="1" smtClean="0">
                  <a:solidFill>
                    <a:schemeClr val="bg2">
                      <a:lumMod val="90000"/>
                    </a:schemeClr>
                  </a:solidFill>
                </a:rPr>
                <a:t>NyARToolkit</a:t>
              </a:r>
              <a:r>
                <a:rPr lang="zh-TW" altLang="zh-TW" dirty="0" smtClean="0">
                  <a:solidFill>
                    <a:schemeClr val="bg2">
                      <a:lumMod val="90000"/>
                    </a:schemeClr>
                  </a:solidFill>
                </a:rPr>
                <a:t>匯入</a:t>
              </a:r>
              <a:r>
                <a:rPr lang="zh-TW" altLang="en-US" dirty="0" smtClean="0">
                  <a:solidFill>
                    <a:schemeClr val="bg2">
                      <a:lumMod val="90000"/>
                    </a:schemeClr>
                  </a:solidFill>
                </a:rPr>
                <a:t>至</a:t>
              </a:r>
              <a:r>
                <a:rPr lang="en-US" altLang="zh-TW" dirty="0" smtClean="0">
                  <a:solidFill>
                    <a:schemeClr val="bg2">
                      <a:lumMod val="90000"/>
                    </a:schemeClr>
                  </a:solidFill>
                </a:rPr>
                <a:t>Eclipse</a:t>
              </a:r>
              <a:r>
                <a:rPr lang="zh-TW" altLang="en-US" dirty="0" smtClean="0">
                  <a:solidFill>
                    <a:schemeClr val="bg2">
                      <a:lumMod val="90000"/>
                    </a:schemeClr>
                  </a:solidFill>
                </a:rPr>
                <a:t>中</a:t>
              </a:r>
              <a:endParaRPr lang="zh-TW" altLang="en-US" dirty="0">
                <a:solidFill>
                  <a:schemeClr val="bg2">
                    <a:lumMod val="90000"/>
                  </a:schemeClr>
                </a:solidFill>
              </a:endParaRPr>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安裝（</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113</a:t>
            </a:fld>
            <a:endParaRPr lang="zh-TW" altLang="en-US"/>
          </a:p>
        </p:txBody>
      </p:sp>
      <p:sp>
        <p:nvSpPr>
          <p:cNvPr id="4" name="內容版面配置區 3"/>
          <p:cNvSpPr>
            <a:spLocks noGrp="1"/>
          </p:cNvSpPr>
          <p:nvPr>
            <p:ph sz="quarter" idx="1"/>
          </p:nvPr>
        </p:nvSpPr>
        <p:spPr/>
        <p:txBody>
          <a:bodyPr/>
          <a:lstStyle/>
          <a:p>
            <a:r>
              <a:rPr lang="zh-TW" altLang="en-US" dirty="0" smtClean="0"/>
              <a:t>到右邊</a:t>
            </a:r>
            <a:r>
              <a:rPr lang="en-US" altLang="zh-TW" dirty="0" smtClean="0"/>
              <a:t>Menu</a:t>
            </a:r>
            <a:r>
              <a:rPr lang="zh-TW" altLang="en-US" dirty="0" smtClean="0"/>
              <a:t>上選擇「</a:t>
            </a:r>
            <a:r>
              <a:rPr lang="en-US" altLang="zh-TW" dirty="0" smtClean="0"/>
              <a:t>Download</a:t>
            </a:r>
            <a:r>
              <a:rPr lang="zh-TW" altLang="en-US" dirty="0" smtClean="0"/>
              <a:t>（</a:t>
            </a:r>
            <a:r>
              <a:rPr lang="en-US" altLang="zh-TW" dirty="0" err="1" smtClean="0"/>
              <a:t>Sorceforge</a:t>
            </a:r>
            <a:r>
              <a:rPr lang="zh-TW" altLang="en-US" dirty="0" smtClean="0"/>
              <a:t>）」下</a:t>
            </a:r>
            <a:r>
              <a:rPr lang="zh-TW" altLang="zh-TW" dirty="0" smtClean="0"/>
              <a:t>載官方所提供的</a:t>
            </a:r>
            <a:r>
              <a:rPr lang="en-US" altLang="zh-TW" dirty="0" err="1" smtClean="0"/>
              <a:t>NyARToolkit_Android_v</a:t>
            </a:r>
            <a:r>
              <a:rPr lang="zh-TW" altLang="en-US" dirty="0" smtClean="0"/>
              <a:t>３</a:t>
            </a:r>
            <a:r>
              <a:rPr lang="en-US" altLang="zh-TW" dirty="0" smtClean="0"/>
              <a:t>.</a:t>
            </a:r>
            <a:r>
              <a:rPr lang="zh-TW" altLang="en-US" dirty="0" smtClean="0"/>
              <a:t>０</a:t>
            </a:r>
            <a:r>
              <a:rPr lang="en-US" altLang="zh-TW" dirty="0" smtClean="0"/>
              <a:t>.</a:t>
            </a:r>
            <a:r>
              <a:rPr lang="zh-TW" altLang="en-US" dirty="0" smtClean="0"/>
              <a:t>０</a:t>
            </a:r>
            <a:r>
              <a:rPr lang="en-US" altLang="zh-TW" dirty="0" smtClean="0"/>
              <a:t>-</a:t>
            </a:r>
            <a:r>
              <a:rPr lang="zh-TW" altLang="en-US" dirty="0" smtClean="0"/>
              <a:t>１</a:t>
            </a:r>
            <a:r>
              <a:rPr lang="en-US" altLang="zh-TW" dirty="0" err="1" smtClean="0"/>
              <a:t>os</a:t>
            </a:r>
            <a:r>
              <a:rPr lang="zh-TW" altLang="en-US" dirty="0" smtClean="0"/>
              <a:t>２</a:t>
            </a:r>
            <a:r>
              <a:rPr lang="en-US" altLang="zh-TW" dirty="0" smtClean="0"/>
              <a:t>.</a:t>
            </a:r>
            <a:r>
              <a:rPr lang="zh-TW" altLang="en-US" dirty="0" smtClean="0"/>
              <a:t>１</a:t>
            </a:r>
            <a:r>
              <a:rPr lang="en-US" altLang="zh-TW" dirty="0" smtClean="0"/>
              <a:t>.zip</a:t>
            </a:r>
            <a:r>
              <a:rPr lang="zh-TW" altLang="en-US" dirty="0" smtClean="0"/>
              <a:t>。</a:t>
            </a:r>
            <a:endParaRPr lang="zh-TW" altLang="zh-TW" dirty="0" smtClean="0"/>
          </a:p>
          <a:p>
            <a:r>
              <a:rPr lang="zh-TW" altLang="en-US" dirty="0" smtClean="0"/>
              <a:t>網址為：</a:t>
            </a:r>
            <a:r>
              <a:rPr lang="en-US" altLang="zh-TW" dirty="0" smtClean="0">
                <a:hlinkClick r:id="rId2"/>
              </a:rPr>
              <a:t>http://en.sourceforge.jp/projects/nyartoolkit-and/releases/?package_id=12093</a:t>
            </a:r>
            <a:r>
              <a:rPr lang="zh-TW" altLang="en-US" dirty="0" smtClean="0"/>
              <a:t> 。</a:t>
            </a:r>
            <a:endParaRPr lang="en-US" altLang="zh-TW" dirty="0" smtClean="0"/>
          </a:p>
          <a:p>
            <a:endParaRPr lang="en-US" altLang="zh-TW" dirty="0" smtClean="0"/>
          </a:p>
          <a:p>
            <a:endParaRPr lang="en-US" altLang="zh-TW" dirty="0" smtClean="0"/>
          </a:p>
          <a:p>
            <a:endParaRPr lang="en-US" altLang="zh-TW" dirty="0" smtClean="0"/>
          </a:p>
          <a:p>
            <a:endParaRPr lang="zh-TW" altLang="zh-TW" dirty="0" smtClean="0"/>
          </a:p>
          <a:p>
            <a:endParaRPr lang="zh-TW" altLang="en-US" dirty="0"/>
          </a:p>
        </p:txBody>
      </p:sp>
      <p:pic>
        <p:nvPicPr>
          <p:cNvPr id="5" name="圖片 4"/>
          <p:cNvPicPr/>
          <p:nvPr/>
        </p:nvPicPr>
        <p:blipFill>
          <a:blip r:embed="rId3" cstate="print"/>
          <a:srcRect/>
          <a:stretch>
            <a:fillRect/>
          </a:stretch>
        </p:blipFill>
        <p:spPr bwMode="auto">
          <a:xfrm>
            <a:off x="1259632" y="4293096"/>
            <a:ext cx="6378078" cy="1368152"/>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安裝（</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114</a:t>
            </a:fld>
            <a:endParaRPr lang="zh-TW" altLang="en-US"/>
          </a:p>
        </p:txBody>
      </p:sp>
      <p:sp>
        <p:nvSpPr>
          <p:cNvPr id="4" name="內容版面配置區 3"/>
          <p:cNvSpPr>
            <a:spLocks noGrp="1"/>
          </p:cNvSpPr>
          <p:nvPr>
            <p:ph sz="quarter" idx="1"/>
          </p:nvPr>
        </p:nvSpPr>
        <p:spPr/>
        <p:txBody>
          <a:bodyPr/>
          <a:lstStyle/>
          <a:p>
            <a:r>
              <a:rPr lang="zh-TW" altLang="en-US" sz="2400" dirty="0" smtClean="0"/>
              <a:t>２</a:t>
            </a:r>
            <a:r>
              <a:rPr lang="en-US" altLang="zh-TW" sz="2400" dirty="0" smtClean="0"/>
              <a:t>.</a:t>
            </a:r>
            <a:r>
              <a:rPr lang="zh-TW" altLang="en-US" sz="2400" dirty="0" smtClean="0"/>
              <a:t>解壓縮</a:t>
            </a:r>
            <a:r>
              <a:rPr lang="en-US" altLang="zh-TW" sz="2400" dirty="0" err="1" smtClean="0"/>
              <a:t>NyARToolkit_Android_v</a:t>
            </a:r>
            <a:r>
              <a:rPr lang="zh-TW" altLang="en-US" sz="2400" dirty="0" smtClean="0"/>
              <a:t>３</a:t>
            </a:r>
            <a:r>
              <a:rPr lang="en-US" altLang="zh-TW" sz="2400" dirty="0" smtClean="0"/>
              <a:t>.</a:t>
            </a:r>
            <a:r>
              <a:rPr lang="zh-TW" altLang="en-US" sz="2400" dirty="0" smtClean="0"/>
              <a:t>０</a:t>
            </a:r>
            <a:r>
              <a:rPr lang="en-US" altLang="zh-TW" sz="2400" dirty="0" smtClean="0"/>
              <a:t>.</a:t>
            </a:r>
            <a:r>
              <a:rPr lang="zh-TW" altLang="en-US" sz="2400" dirty="0" smtClean="0"/>
              <a:t>０</a:t>
            </a:r>
            <a:r>
              <a:rPr lang="en-US" altLang="zh-TW" sz="2400" dirty="0" smtClean="0"/>
              <a:t>-</a:t>
            </a:r>
            <a:r>
              <a:rPr lang="zh-TW" altLang="en-US" sz="2400" dirty="0" smtClean="0"/>
              <a:t>１</a:t>
            </a:r>
            <a:r>
              <a:rPr lang="en-US" altLang="zh-TW" sz="2400" dirty="0" err="1" smtClean="0"/>
              <a:t>os</a:t>
            </a:r>
            <a:r>
              <a:rPr lang="zh-TW" altLang="en-US" sz="2400" dirty="0" smtClean="0"/>
              <a:t>２</a:t>
            </a:r>
            <a:r>
              <a:rPr lang="en-US" altLang="zh-TW" sz="2400" dirty="0" smtClean="0"/>
              <a:t>.</a:t>
            </a:r>
            <a:r>
              <a:rPr lang="zh-TW" altLang="en-US" sz="2400" dirty="0" smtClean="0"/>
              <a:t>１</a:t>
            </a:r>
            <a:r>
              <a:rPr lang="en-US" altLang="zh-TW" sz="2400" dirty="0" smtClean="0"/>
              <a:t>.zip</a:t>
            </a:r>
            <a:r>
              <a:rPr lang="zh-TW" altLang="en-US" sz="2400" dirty="0" smtClean="0"/>
              <a:t>。</a:t>
            </a:r>
          </a:p>
          <a:p>
            <a:r>
              <a:rPr lang="zh-TW" altLang="zh-TW" sz="2400" dirty="0" smtClean="0"/>
              <a:t>同樣的下載下來之後，我們對其壓縮檔進行解壓縮的動作</a:t>
            </a:r>
            <a:r>
              <a:rPr lang="zh-TW" altLang="en-US" sz="2400" dirty="0" smtClean="0"/>
              <a:t>。如下面圖片所示，解壓縮到資料夾「</a:t>
            </a:r>
            <a:r>
              <a:rPr lang="en-US" altLang="zh-TW" sz="2400" dirty="0" smtClean="0"/>
              <a:t>NyARToolkit_Android_v3.0.0-1os2.1</a:t>
            </a:r>
            <a:r>
              <a:rPr lang="zh-TW" altLang="en-US" sz="2400" dirty="0" smtClean="0"/>
              <a:t>」。</a:t>
            </a:r>
            <a:endParaRPr lang="zh-TW" altLang="zh-TW" sz="2400" dirty="0" smtClean="0"/>
          </a:p>
          <a:p>
            <a:endParaRPr lang="zh-TW" altLang="en-US" dirty="0"/>
          </a:p>
        </p:txBody>
      </p:sp>
      <p:pic>
        <p:nvPicPr>
          <p:cNvPr id="5" name="圖片 4"/>
          <p:cNvPicPr/>
          <p:nvPr/>
        </p:nvPicPr>
        <p:blipFill>
          <a:blip r:embed="rId2" cstate="print"/>
          <a:srcRect/>
          <a:stretch>
            <a:fillRect/>
          </a:stretch>
        </p:blipFill>
        <p:spPr bwMode="auto">
          <a:xfrm>
            <a:off x="1691680" y="4797152"/>
            <a:ext cx="5616624" cy="1804789"/>
          </a:xfrm>
          <a:prstGeom prst="rect">
            <a:avLst/>
          </a:prstGeom>
          <a:noFill/>
          <a:ln w="9525">
            <a:noFill/>
            <a:miter lim="800000"/>
            <a:headEnd/>
            <a:tailEnd/>
          </a:ln>
        </p:spPr>
      </p:pic>
      <p:grpSp>
        <p:nvGrpSpPr>
          <p:cNvPr id="7" name="群組 6"/>
          <p:cNvGrpSpPr/>
          <p:nvPr/>
        </p:nvGrpSpPr>
        <p:grpSpPr>
          <a:xfrm>
            <a:off x="884584" y="3359272"/>
            <a:ext cx="7143800" cy="1077840"/>
            <a:chOff x="1251652" y="4572008"/>
            <a:chExt cx="6050327" cy="792088"/>
          </a:xfrm>
        </p:grpSpPr>
        <p:sp>
          <p:nvSpPr>
            <p:cNvPr id="8" name="矩形 7"/>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１</a:t>
              </a:r>
              <a:r>
                <a:rPr lang="en-US" altLang="zh-TW" dirty="0" smtClean="0">
                  <a:solidFill>
                    <a:schemeClr val="bg2">
                      <a:lumMod val="90000"/>
                    </a:schemeClr>
                  </a:solidFill>
                </a:rPr>
                <a:t>.</a:t>
              </a:r>
              <a:r>
                <a:rPr lang="zh-TW" altLang="en-US" dirty="0" smtClean="0">
                  <a:solidFill>
                    <a:schemeClr val="bg2">
                      <a:lumMod val="90000"/>
                    </a:schemeClr>
                  </a:solidFill>
                </a:rPr>
                <a:t>下載安裝</a:t>
              </a:r>
              <a:r>
                <a:rPr lang="en-US" altLang="zh-TW" dirty="0" smtClean="0">
                  <a:solidFill>
                    <a:schemeClr val="bg2">
                      <a:lumMod val="90000"/>
                    </a:schemeClr>
                  </a:solidFill>
                </a:rPr>
                <a:t>NyARToolkit_Android_v</a:t>
              </a:r>
              <a:r>
                <a:rPr lang="zh-TW" altLang="en-US" dirty="0" smtClean="0">
                  <a:solidFill>
                    <a:schemeClr val="bg2">
                      <a:lumMod val="90000"/>
                    </a:schemeClr>
                  </a:solidFill>
                </a:rPr>
                <a:t>３</a:t>
              </a:r>
              <a:r>
                <a:rPr lang="en-US" altLang="zh-TW" dirty="0" smtClean="0">
                  <a:solidFill>
                    <a:schemeClr val="bg2">
                      <a:lumMod val="90000"/>
                    </a:schemeClr>
                  </a:solidFill>
                </a:rPr>
                <a:t>.</a:t>
              </a:r>
              <a:r>
                <a:rPr lang="zh-TW" altLang="en-US" dirty="0" smtClean="0">
                  <a:solidFill>
                    <a:schemeClr val="bg2">
                      <a:lumMod val="90000"/>
                    </a:schemeClr>
                  </a:solidFill>
                </a:rPr>
                <a:t>０</a:t>
              </a:r>
              <a:r>
                <a:rPr lang="en-US" altLang="zh-TW" dirty="0" smtClean="0">
                  <a:solidFill>
                    <a:schemeClr val="bg2">
                      <a:lumMod val="90000"/>
                    </a:schemeClr>
                  </a:solidFill>
                </a:rPr>
                <a:t>.</a:t>
              </a:r>
              <a:r>
                <a:rPr lang="zh-TW" altLang="en-US" dirty="0" smtClean="0">
                  <a:solidFill>
                    <a:schemeClr val="bg2">
                      <a:lumMod val="90000"/>
                    </a:schemeClr>
                  </a:solidFill>
                </a:rPr>
                <a:t>０</a:t>
              </a:r>
              <a:r>
                <a:rPr lang="en-US" altLang="zh-TW" dirty="0" smtClean="0">
                  <a:solidFill>
                    <a:schemeClr val="bg2">
                      <a:lumMod val="90000"/>
                    </a:schemeClr>
                  </a:solidFill>
                </a:rPr>
                <a:t>-</a:t>
              </a:r>
              <a:r>
                <a:rPr lang="zh-TW" altLang="en-US" dirty="0" smtClean="0">
                  <a:solidFill>
                    <a:schemeClr val="bg2">
                      <a:lumMod val="90000"/>
                    </a:schemeClr>
                  </a:solidFill>
                </a:rPr>
                <a:t>１</a:t>
              </a:r>
              <a:r>
                <a:rPr lang="en-US" altLang="zh-TW" dirty="0" smtClean="0">
                  <a:solidFill>
                    <a:schemeClr val="bg2">
                      <a:lumMod val="90000"/>
                    </a:schemeClr>
                  </a:solidFill>
                </a:rPr>
                <a:t>os</a:t>
              </a:r>
              <a:r>
                <a:rPr lang="zh-TW" altLang="en-US" dirty="0" smtClean="0">
                  <a:solidFill>
                    <a:schemeClr val="bg2">
                      <a:lumMod val="90000"/>
                    </a:schemeClr>
                  </a:solidFill>
                </a:rPr>
                <a:t>２</a:t>
              </a:r>
              <a:r>
                <a:rPr lang="en-US" altLang="zh-TW" dirty="0" smtClean="0">
                  <a:solidFill>
                    <a:schemeClr val="bg2">
                      <a:lumMod val="90000"/>
                    </a:schemeClr>
                  </a:solidFill>
                </a:rPr>
                <a:t>.</a:t>
              </a:r>
              <a:r>
                <a:rPr lang="zh-TW" altLang="en-US" dirty="0" smtClean="0">
                  <a:solidFill>
                    <a:schemeClr val="bg2">
                      <a:lumMod val="90000"/>
                    </a:schemeClr>
                  </a:solidFill>
                </a:rPr>
                <a:t>１</a:t>
              </a:r>
              <a:r>
                <a:rPr lang="en-US" altLang="zh-TW" dirty="0" smtClean="0">
                  <a:solidFill>
                    <a:schemeClr val="bg2">
                      <a:lumMod val="90000"/>
                    </a:schemeClr>
                  </a:solidFill>
                </a:rPr>
                <a:t>.zip</a:t>
              </a:r>
              <a:endParaRPr lang="zh-TW" altLang="en-US" dirty="0">
                <a:solidFill>
                  <a:schemeClr val="bg2">
                    <a:lumMod val="90000"/>
                  </a:schemeClr>
                </a:solidFill>
              </a:endParaRPr>
            </a:p>
          </p:txBody>
        </p:sp>
        <p:sp>
          <p:nvSpPr>
            <p:cNvPr id="9" name="矩形 8"/>
            <p:cNvSpPr/>
            <p:nvPr/>
          </p:nvSpPr>
          <p:spPr>
            <a:xfrm>
              <a:off x="3339884" y="4572008"/>
              <a:ext cx="1729847"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解壓縮</a:t>
              </a:r>
              <a:r>
                <a:rPr lang="en-US" altLang="zh-TW" dirty="0" smtClean="0"/>
                <a:t>NyARToolkit_Android_v</a:t>
              </a:r>
              <a:r>
                <a:rPr lang="zh-TW" altLang="en-US" dirty="0" smtClean="0"/>
                <a:t>３</a:t>
              </a:r>
              <a:r>
                <a:rPr lang="en-US" altLang="zh-TW" dirty="0" smtClean="0"/>
                <a:t>.</a:t>
              </a:r>
              <a:r>
                <a:rPr lang="zh-TW" altLang="en-US" dirty="0" smtClean="0"/>
                <a:t>０</a:t>
              </a:r>
              <a:r>
                <a:rPr lang="en-US" altLang="zh-TW" dirty="0" smtClean="0"/>
                <a:t>.</a:t>
              </a:r>
              <a:r>
                <a:rPr lang="zh-TW" altLang="en-US" dirty="0" smtClean="0"/>
                <a:t>０</a:t>
              </a:r>
              <a:r>
                <a:rPr lang="en-US" altLang="zh-TW" dirty="0" smtClean="0"/>
                <a:t>-</a:t>
              </a:r>
              <a:r>
                <a:rPr lang="zh-TW" altLang="en-US" dirty="0" smtClean="0"/>
                <a:t>１</a:t>
              </a:r>
              <a:r>
                <a:rPr lang="en-US" altLang="zh-TW" dirty="0" smtClean="0"/>
                <a:t>os</a:t>
              </a:r>
              <a:r>
                <a:rPr lang="zh-TW" altLang="en-US" dirty="0" smtClean="0"/>
                <a:t>２</a:t>
              </a:r>
              <a:r>
                <a:rPr lang="en-US" altLang="zh-TW" dirty="0" smtClean="0"/>
                <a:t>.</a:t>
              </a:r>
              <a:r>
                <a:rPr lang="zh-TW" altLang="en-US" dirty="0" smtClean="0"/>
                <a:t>１</a:t>
              </a:r>
              <a:r>
                <a:rPr lang="en-US" altLang="zh-TW" dirty="0" smtClean="0"/>
                <a:t>.zip</a:t>
              </a:r>
              <a:endParaRPr lang="zh-TW" altLang="en-US" dirty="0">
                <a:solidFill>
                  <a:schemeClr val="tx1"/>
                </a:solidFill>
              </a:endParaRPr>
            </a:p>
          </p:txBody>
        </p:sp>
        <p:cxnSp>
          <p:nvCxnSpPr>
            <p:cNvPr id="10" name="直線單箭頭接點 9"/>
            <p:cNvCxnSpPr>
              <a:stCxn id="9"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1" name="直線單箭頭接點 10"/>
            <p:cNvCxnSpPr>
              <a:stCxn id="8" idx="3"/>
              <a:endCxn id="9"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2" name="矩形 11"/>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bg2">
                      <a:lumMod val="90000"/>
                    </a:schemeClr>
                  </a:solidFill>
                </a:rPr>
                <a:t>３</a:t>
              </a:r>
              <a:r>
                <a:rPr lang="en-US" altLang="zh-TW" dirty="0" smtClean="0">
                  <a:solidFill>
                    <a:schemeClr val="bg2">
                      <a:lumMod val="90000"/>
                    </a:schemeClr>
                  </a:solidFill>
                </a:rPr>
                <a:t>.</a:t>
              </a:r>
              <a:r>
                <a:rPr lang="zh-TW" altLang="zh-TW" dirty="0" smtClean="0">
                  <a:solidFill>
                    <a:schemeClr val="bg2">
                      <a:lumMod val="90000"/>
                    </a:schemeClr>
                  </a:solidFill>
                </a:rPr>
                <a:t>進行</a:t>
              </a:r>
              <a:r>
                <a:rPr lang="zh-TW" altLang="en-US" dirty="0" smtClean="0">
                  <a:solidFill>
                    <a:schemeClr val="bg2">
                      <a:lumMod val="90000"/>
                    </a:schemeClr>
                  </a:solidFill>
                </a:rPr>
                <a:t>將</a:t>
              </a:r>
              <a:r>
                <a:rPr lang="en-US" altLang="zh-TW" dirty="0" err="1" smtClean="0">
                  <a:solidFill>
                    <a:schemeClr val="bg2">
                      <a:lumMod val="90000"/>
                    </a:schemeClr>
                  </a:solidFill>
                </a:rPr>
                <a:t>NyARToolkit</a:t>
              </a:r>
              <a:r>
                <a:rPr lang="zh-TW" altLang="zh-TW" dirty="0" smtClean="0">
                  <a:solidFill>
                    <a:schemeClr val="bg2">
                      <a:lumMod val="90000"/>
                    </a:schemeClr>
                  </a:solidFill>
                </a:rPr>
                <a:t>匯入</a:t>
              </a:r>
              <a:r>
                <a:rPr lang="zh-TW" altLang="en-US" dirty="0" smtClean="0">
                  <a:solidFill>
                    <a:schemeClr val="bg2">
                      <a:lumMod val="90000"/>
                    </a:schemeClr>
                  </a:solidFill>
                </a:rPr>
                <a:t>至</a:t>
              </a:r>
              <a:r>
                <a:rPr lang="en-US" altLang="zh-TW" dirty="0" smtClean="0">
                  <a:solidFill>
                    <a:schemeClr val="bg2">
                      <a:lumMod val="90000"/>
                    </a:schemeClr>
                  </a:solidFill>
                </a:rPr>
                <a:t>Eclipse</a:t>
              </a:r>
              <a:r>
                <a:rPr lang="zh-TW" altLang="en-US" dirty="0" smtClean="0">
                  <a:solidFill>
                    <a:schemeClr val="bg2">
                      <a:lumMod val="90000"/>
                    </a:schemeClr>
                  </a:solidFill>
                </a:rPr>
                <a:t>中</a:t>
              </a:r>
              <a:endParaRPr lang="zh-TW" altLang="en-US" dirty="0">
                <a:solidFill>
                  <a:schemeClr val="bg2">
                    <a:lumMod val="90000"/>
                  </a:schemeClr>
                </a:solidFill>
              </a:endParaRPr>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安裝（</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115</a:t>
            </a:fld>
            <a:endParaRPr lang="zh-TW" altLang="en-US"/>
          </a:p>
        </p:txBody>
      </p:sp>
      <p:sp>
        <p:nvSpPr>
          <p:cNvPr id="4" name="內容版面配置區 3"/>
          <p:cNvSpPr>
            <a:spLocks noGrp="1"/>
          </p:cNvSpPr>
          <p:nvPr>
            <p:ph sz="quarter" idx="1"/>
          </p:nvPr>
        </p:nvSpPr>
        <p:spPr>
          <a:xfrm>
            <a:off x="301752" y="1527048"/>
            <a:ext cx="8503920" cy="2117976"/>
          </a:xfrm>
        </p:spPr>
        <p:txBody>
          <a:bodyPr>
            <a:normAutofit fontScale="85000" lnSpcReduction="20000"/>
          </a:bodyPr>
          <a:lstStyle/>
          <a:p>
            <a:r>
              <a:rPr lang="zh-TW" altLang="en-US" sz="2800" dirty="0" smtClean="0"/>
              <a:t>３</a:t>
            </a:r>
            <a:r>
              <a:rPr lang="en-US" altLang="zh-TW" sz="2800" dirty="0" smtClean="0"/>
              <a:t>.</a:t>
            </a:r>
            <a:r>
              <a:rPr lang="zh-TW" altLang="zh-TW" sz="2800" dirty="0" smtClean="0"/>
              <a:t>進行</a:t>
            </a:r>
            <a:r>
              <a:rPr lang="en-US" altLang="zh-TW" sz="2800" dirty="0" err="1" smtClean="0"/>
              <a:t>NyARToolkit</a:t>
            </a:r>
            <a:r>
              <a:rPr lang="zh-TW" altLang="zh-TW" sz="2800" dirty="0" smtClean="0"/>
              <a:t>匯入</a:t>
            </a:r>
            <a:r>
              <a:rPr lang="zh-TW" altLang="en-US" sz="2800" dirty="0" smtClean="0"/>
              <a:t>至</a:t>
            </a:r>
            <a:r>
              <a:rPr lang="en-US" altLang="zh-TW" sz="2800" dirty="0" smtClean="0"/>
              <a:t>Eclipse</a:t>
            </a:r>
            <a:r>
              <a:rPr lang="zh-TW" altLang="en-US" sz="2800" dirty="0" smtClean="0"/>
              <a:t>中。</a:t>
            </a:r>
          </a:p>
          <a:p>
            <a:r>
              <a:rPr lang="zh-TW" altLang="en-US" sz="2800" dirty="0" smtClean="0"/>
              <a:t>解壓縮完，便可將此</a:t>
            </a:r>
            <a:r>
              <a:rPr lang="en-US" altLang="zh-TW" sz="2800" dirty="0" err="1" smtClean="0"/>
              <a:t>NyARToolkit</a:t>
            </a:r>
            <a:r>
              <a:rPr lang="zh-TW" altLang="en-US" sz="2800" dirty="0" smtClean="0"/>
              <a:t>專案匯入至</a:t>
            </a:r>
            <a:r>
              <a:rPr lang="en-US" altLang="zh-TW" sz="2800" dirty="0" smtClean="0"/>
              <a:t>Eclipse</a:t>
            </a:r>
            <a:r>
              <a:rPr lang="zh-TW" altLang="en-US" sz="2800" dirty="0" smtClean="0"/>
              <a:t>中。請點選</a:t>
            </a:r>
            <a:r>
              <a:rPr lang="zh-TW" altLang="zh-TW" sz="2800" dirty="0" smtClean="0"/>
              <a:t>使用</a:t>
            </a:r>
            <a:r>
              <a:rPr lang="zh-TW" altLang="en-US" sz="2800" dirty="0" smtClean="0"/>
              <a:t>「</a:t>
            </a:r>
            <a:r>
              <a:rPr lang="en-US" altLang="zh-TW" sz="2800" dirty="0" smtClean="0"/>
              <a:t>Eclipse</a:t>
            </a:r>
            <a:r>
              <a:rPr lang="zh-TW" altLang="en-US" sz="2800" dirty="0" smtClean="0"/>
              <a:t>」</a:t>
            </a:r>
            <a:r>
              <a:rPr lang="en-US" altLang="zh-TW" sz="2800" dirty="0" smtClean="0">
                <a:sym typeface="Wingdings" pitchFamily="2" charset="2"/>
              </a:rPr>
              <a:t></a:t>
            </a:r>
            <a:r>
              <a:rPr lang="zh-TW" altLang="en-US" sz="2800" dirty="0" smtClean="0">
                <a:sym typeface="Wingdings" pitchFamily="2" charset="2"/>
              </a:rPr>
              <a:t>「</a:t>
            </a:r>
            <a:r>
              <a:rPr lang="en-US" altLang="zh-TW" sz="2800" dirty="0" smtClean="0"/>
              <a:t>File</a:t>
            </a:r>
            <a:r>
              <a:rPr lang="zh-TW" altLang="en-US" sz="2800" dirty="0" smtClean="0"/>
              <a:t>」</a:t>
            </a:r>
            <a:r>
              <a:rPr lang="en-US" altLang="zh-TW" sz="2800" dirty="0" smtClean="0">
                <a:sym typeface="Wingdings" pitchFamily="2" charset="2"/>
              </a:rPr>
              <a:t></a:t>
            </a:r>
            <a:r>
              <a:rPr lang="zh-TW" altLang="en-US" sz="2800" dirty="0" smtClean="0">
                <a:sym typeface="Wingdings" pitchFamily="2" charset="2"/>
              </a:rPr>
              <a:t>「</a:t>
            </a:r>
            <a:r>
              <a:rPr lang="en-US" altLang="zh-TW" sz="2800" dirty="0" smtClean="0"/>
              <a:t>Import</a:t>
            </a:r>
            <a:r>
              <a:rPr lang="zh-TW" altLang="en-US" sz="2800" dirty="0" smtClean="0"/>
              <a:t>」</a:t>
            </a:r>
            <a:r>
              <a:rPr lang="zh-TW" altLang="zh-TW" sz="2800" dirty="0" smtClean="0"/>
              <a:t>進行</a:t>
            </a:r>
            <a:r>
              <a:rPr lang="en-US" altLang="zh-TW" sz="2800" dirty="0" err="1" smtClean="0"/>
              <a:t>NyARToolkit</a:t>
            </a:r>
            <a:r>
              <a:rPr lang="zh-TW" altLang="zh-TW" sz="2800" dirty="0" smtClean="0"/>
              <a:t>匯入的動作</a:t>
            </a:r>
            <a:r>
              <a:rPr lang="zh-TW" altLang="en-US" sz="2800" dirty="0" smtClean="0"/>
              <a:t>。</a:t>
            </a:r>
            <a:endParaRPr lang="en-US" altLang="zh-TW" sz="2800" dirty="0" smtClean="0"/>
          </a:p>
          <a:p>
            <a:r>
              <a:rPr lang="zh-TW" altLang="zh-TW" sz="2800" dirty="0" smtClean="0"/>
              <a:t>匯入完成便會看到</a:t>
            </a:r>
            <a:r>
              <a:rPr lang="en-US" altLang="zh-TW" sz="2800" dirty="0" err="1" smtClean="0"/>
              <a:t>NyARToolkitAndroidActivity</a:t>
            </a:r>
            <a:r>
              <a:rPr lang="zh-TW" altLang="zh-TW" sz="2800" dirty="0" smtClean="0"/>
              <a:t>專案</a:t>
            </a:r>
            <a:r>
              <a:rPr lang="zh-TW" altLang="en-US" sz="2800" dirty="0" smtClean="0"/>
              <a:t>。如下面右方圖片所示。</a:t>
            </a:r>
            <a:endParaRPr lang="zh-TW" altLang="zh-TW" sz="2800" dirty="0" smtClean="0"/>
          </a:p>
          <a:p>
            <a:endParaRPr lang="zh-TW" altLang="en-US" dirty="0"/>
          </a:p>
        </p:txBody>
      </p:sp>
      <p:pic>
        <p:nvPicPr>
          <p:cNvPr id="5" name="圖片 4"/>
          <p:cNvPicPr/>
          <p:nvPr/>
        </p:nvPicPr>
        <p:blipFill>
          <a:blip r:embed="rId2" cstate="print"/>
          <a:srcRect/>
          <a:stretch>
            <a:fillRect/>
          </a:stretch>
        </p:blipFill>
        <p:spPr bwMode="auto">
          <a:xfrm>
            <a:off x="6413698" y="4149080"/>
            <a:ext cx="2622798" cy="2520280"/>
          </a:xfrm>
          <a:prstGeom prst="rect">
            <a:avLst/>
          </a:prstGeom>
          <a:noFill/>
          <a:ln w="9525">
            <a:noFill/>
            <a:miter lim="800000"/>
            <a:headEnd/>
            <a:tailEnd/>
          </a:ln>
        </p:spPr>
      </p:pic>
      <p:grpSp>
        <p:nvGrpSpPr>
          <p:cNvPr id="6" name="群組 5"/>
          <p:cNvGrpSpPr/>
          <p:nvPr/>
        </p:nvGrpSpPr>
        <p:grpSpPr>
          <a:xfrm>
            <a:off x="0" y="5013176"/>
            <a:ext cx="6444208" cy="1005832"/>
            <a:chOff x="1251652" y="4572008"/>
            <a:chExt cx="6050327" cy="792088"/>
          </a:xfrm>
        </p:grpSpPr>
        <p:sp>
          <p:nvSpPr>
            <p:cNvPr id="7" name="矩形 6"/>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bg2">
                      <a:lumMod val="90000"/>
                    </a:schemeClr>
                  </a:solidFill>
                </a:rPr>
                <a:t>１</a:t>
              </a:r>
              <a:r>
                <a:rPr lang="en-US" altLang="zh-TW" sz="1600" dirty="0" smtClean="0">
                  <a:solidFill>
                    <a:schemeClr val="bg2">
                      <a:lumMod val="90000"/>
                    </a:schemeClr>
                  </a:solidFill>
                </a:rPr>
                <a:t>.</a:t>
              </a:r>
              <a:r>
                <a:rPr lang="zh-TW" altLang="en-US" sz="1600" dirty="0" smtClean="0">
                  <a:solidFill>
                    <a:schemeClr val="bg2">
                      <a:lumMod val="90000"/>
                    </a:schemeClr>
                  </a:solidFill>
                </a:rPr>
                <a:t>下載安裝</a:t>
              </a:r>
              <a:r>
                <a:rPr lang="en-US" altLang="zh-TW" sz="1600" dirty="0" smtClean="0">
                  <a:solidFill>
                    <a:schemeClr val="bg2">
                      <a:lumMod val="90000"/>
                    </a:schemeClr>
                  </a:solidFill>
                </a:rPr>
                <a:t>NyARToolkit_Android_v</a:t>
              </a:r>
              <a:r>
                <a:rPr lang="zh-TW" altLang="en-US" sz="1600" dirty="0" smtClean="0">
                  <a:solidFill>
                    <a:schemeClr val="bg2">
                      <a:lumMod val="90000"/>
                    </a:schemeClr>
                  </a:solidFill>
                </a:rPr>
                <a:t>３</a:t>
              </a:r>
              <a:r>
                <a:rPr lang="en-US" altLang="zh-TW" sz="1600" dirty="0" smtClean="0">
                  <a:solidFill>
                    <a:schemeClr val="bg2">
                      <a:lumMod val="90000"/>
                    </a:schemeClr>
                  </a:solidFill>
                </a:rPr>
                <a:t>.</a:t>
              </a:r>
              <a:r>
                <a:rPr lang="zh-TW" altLang="en-US" sz="1600" dirty="0" smtClean="0">
                  <a:solidFill>
                    <a:schemeClr val="bg2">
                      <a:lumMod val="90000"/>
                    </a:schemeClr>
                  </a:solidFill>
                </a:rPr>
                <a:t>０</a:t>
              </a:r>
              <a:r>
                <a:rPr lang="en-US" altLang="zh-TW" sz="1600" dirty="0" smtClean="0">
                  <a:solidFill>
                    <a:schemeClr val="bg2">
                      <a:lumMod val="90000"/>
                    </a:schemeClr>
                  </a:solidFill>
                </a:rPr>
                <a:t>.</a:t>
              </a:r>
              <a:r>
                <a:rPr lang="zh-TW" altLang="en-US" sz="1600" dirty="0" smtClean="0">
                  <a:solidFill>
                    <a:schemeClr val="bg2">
                      <a:lumMod val="90000"/>
                    </a:schemeClr>
                  </a:solidFill>
                </a:rPr>
                <a:t>０</a:t>
              </a:r>
              <a:r>
                <a:rPr lang="en-US" altLang="zh-TW" sz="1600" dirty="0" smtClean="0">
                  <a:solidFill>
                    <a:schemeClr val="bg2">
                      <a:lumMod val="90000"/>
                    </a:schemeClr>
                  </a:solidFill>
                </a:rPr>
                <a:t>-</a:t>
              </a:r>
              <a:r>
                <a:rPr lang="zh-TW" altLang="en-US" sz="1600" dirty="0" smtClean="0">
                  <a:solidFill>
                    <a:schemeClr val="bg2">
                      <a:lumMod val="90000"/>
                    </a:schemeClr>
                  </a:solidFill>
                </a:rPr>
                <a:t>１</a:t>
              </a:r>
              <a:r>
                <a:rPr lang="en-US" altLang="zh-TW" sz="1600" dirty="0" smtClean="0">
                  <a:solidFill>
                    <a:schemeClr val="bg2">
                      <a:lumMod val="90000"/>
                    </a:schemeClr>
                  </a:solidFill>
                </a:rPr>
                <a:t>os</a:t>
              </a:r>
              <a:r>
                <a:rPr lang="zh-TW" altLang="en-US" sz="1600" dirty="0" smtClean="0">
                  <a:solidFill>
                    <a:schemeClr val="bg2">
                      <a:lumMod val="90000"/>
                    </a:schemeClr>
                  </a:solidFill>
                </a:rPr>
                <a:t>２</a:t>
              </a:r>
              <a:r>
                <a:rPr lang="en-US" altLang="zh-TW" sz="1600" dirty="0" smtClean="0">
                  <a:solidFill>
                    <a:schemeClr val="bg2">
                      <a:lumMod val="90000"/>
                    </a:schemeClr>
                  </a:solidFill>
                </a:rPr>
                <a:t>.</a:t>
              </a:r>
              <a:r>
                <a:rPr lang="zh-TW" altLang="en-US" sz="1600" dirty="0" smtClean="0">
                  <a:solidFill>
                    <a:schemeClr val="bg2">
                      <a:lumMod val="90000"/>
                    </a:schemeClr>
                  </a:solidFill>
                </a:rPr>
                <a:t>１</a:t>
              </a:r>
              <a:r>
                <a:rPr lang="en-US" altLang="zh-TW" sz="1600" dirty="0" smtClean="0">
                  <a:solidFill>
                    <a:schemeClr val="bg2">
                      <a:lumMod val="90000"/>
                    </a:schemeClr>
                  </a:solidFill>
                </a:rPr>
                <a:t>.zip</a:t>
              </a:r>
              <a:endParaRPr lang="zh-TW" altLang="en-US" sz="1600" dirty="0">
                <a:solidFill>
                  <a:schemeClr val="bg2">
                    <a:lumMod val="90000"/>
                  </a:schemeClr>
                </a:solidFill>
              </a:endParaRPr>
            </a:p>
          </p:txBody>
        </p:sp>
        <p:sp>
          <p:nvSpPr>
            <p:cNvPr id="8" name="矩形 7"/>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bg2">
                      <a:lumMod val="90000"/>
                    </a:schemeClr>
                  </a:solidFill>
                </a:rPr>
                <a:t>２</a:t>
              </a:r>
              <a:r>
                <a:rPr lang="en-US" altLang="zh-TW" sz="1600" dirty="0" smtClean="0">
                  <a:solidFill>
                    <a:schemeClr val="bg2">
                      <a:lumMod val="90000"/>
                    </a:schemeClr>
                  </a:solidFill>
                </a:rPr>
                <a:t>.</a:t>
              </a:r>
              <a:r>
                <a:rPr lang="zh-TW" altLang="en-US" sz="1600" dirty="0" smtClean="0">
                  <a:solidFill>
                    <a:schemeClr val="bg2">
                      <a:lumMod val="90000"/>
                    </a:schemeClr>
                  </a:solidFill>
                </a:rPr>
                <a:t>解壓縮</a:t>
              </a:r>
              <a:r>
                <a:rPr lang="en-US" altLang="zh-TW" sz="1600" dirty="0" smtClean="0">
                  <a:solidFill>
                    <a:schemeClr val="bg2">
                      <a:lumMod val="90000"/>
                    </a:schemeClr>
                  </a:solidFill>
                </a:rPr>
                <a:t>NyARToolkit_Android_v</a:t>
              </a:r>
              <a:r>
                <a:rPr lang="zh-TW" altLang="en-US" sz="1600" dirty="0" smtClean="0">
                  <a:solidFill>
                    <a:schemeClr val="bg2">
                      <a:lumMod val="90000"/>
                    </a:schemeClr>
                  </a:solidFill>
                </a:rPr>
                <a:t>３</a:t>
              </a:r>
              <a:r>
                <a:rPr lang="en-US" altLang="zh-TW" sz="1600" dirty="0" smtClean="0">
                  <a:solidFill>
                    <a:schemeClr val="bg2">
                      <a:lumMod val="90000"/>
                    </a:schemeClr>
                  </a:solidFill>
                </a:rPr>
                <a:t>.</a:t>
              </a:r>
              <a:r>
                <a:rPr lang="zh-TW" altLang="en-US" sz="1600" dirty="0" smtClean="0">
                  <a:solidFill>
                    <a:schemeClr val="bg2">
                      <a:lumMod val="90000"/>
                    </a:schemeClr>
                  </a:solidFill>
                </a:rPr>
                <a:t>０</a:t>
              </a:r>
              <a:r>
                <a:rPr lang="en-US" altLang="zh-TW" sz="1600" dirty="0" smtClean="0">
                  <a:solidFill>
                    <a:schemeClr val="bg2">
                      <a:lumMod val="90000"/>
                    </a:schemeClr>
                  </a:solidFill>
                </a:rPr>
                <a:t>.</a:t>
              </a:r>
              <a:r>
                <a:rPr lang="zh-TW" altLang="en-US" sz="1600" dirty="0" smtClean="0">
                  <a:solidFill>
                    <a:schemeClr val="bg2">
                      <a:lumMod val="90000"/>
                    </a:schemeClr>
                  </a:solidFill>
                </a:rPr>
                <a:t>０</a:t>
              </a:r>
              <a:r>
                <a:rPr lang="en-US" altLang="zh-TW" sz="1600" dirty="0" smtClean="0">
                  <a:solidFill>
                    <a:schemeClr val="bg2">
                      <a:lumMod val="90000"/>
                    </a:schemeClr>
                  </a:solidFill>
                </a:rPr>
                <a:t>-</a:t>
              </a:r>
              <a:r>
                <a:rPr lang="zh-TW" altLang="en-US" sz="1600" dirty="0" smtClean="0">
                  <a:solidFill>
                    <a:schemeClr val="bg2">
                      <a:lumMod val="90000"/>
                    </a:schemeClr>
                  </a:solidFill>
                </a:rPr>
                <a:t>１</a:t>
              </a:r>
              <a:r>
                <a:rPr lang="en-US" altLang="zh-TW" sz="1600" dirty="0" smtClean="0">
                  <a:solidFill>
                    <a:schemeClr val="bg2">
                      <a:lumMod val="90000"/>
                    </a:schemeClr>
                  </a:solidFill>
                </a:rPr>
                <a:t>os</a:t>
              </a:r>
              <a:r>
                <a:rPr lang="zh-TW" altLang="en-US" sz="1600" dirty="0" smtClean="0">
                  <a:solidFill>
                    <a:schemeClr val="bg2">
                      <a:lumMod val="90000"/>
                    </a:schemeClr>
                  </a:solidFill>
                </a:rPr>
                <a:t>２</a:t>
              </a:r>
              <a:r>
                <a:rPr lang="en-US" altLang="zh-TW" sz="1600" dirty="0" smtClean="0">
                  <a:solidFill>
                    <a:schemeClr val="bg2">
                      <a:lumMod val="90000"/>
                    </a:schemeClr>
                  </a:solidFill>
                </a:rPr>
                <a:t>.</a:t>
              </a:r>
              <a:r>
                <a:rPr lang="zh-TW" altLang="en-US" sz="1600" dirty="0" smtClean="0">
                  <a:solidFill>
                    <a:schemeClr val="bg2">
                      <a:lumMod val="90000"/>
                    </a:schemeClr>
                  </a:solidFill>
                </a:rPr>
                <a:t>１</a:t>
              </a:r>
              <a:r>
                <a:rPr lang="en-US" altLang="zh-TW" sz="1600" dirty="0" smtClean="0">
                  <a:solidFill>
                    <a:schemeClr val="bg2">
                      <a:lumMod val="90000"/>
                    </a:schemeClr>
                  </a:solidFill>
                </a:rPr>
                <a:t>.zip</a:t>
              </a:r>
              <a:endParaRPr lang="zh-TW" altLang="en-US" sz="1600" dirty="0">
                <a:solidFill>
                  <a:schemeClr val="bg2">
                    <a:lumMod val="90000"/>
                  </a:schemeClr>
                </a:solidFill>
              </a:endParaRPr>
            </a:p>
          </p:txBody>
        </p:sp>
        <p:cxnSp>
          <p:nvCxnSpPr>
            <p:cNvPr id="9" name="直線單箭頭接點 8"/>
            <p:cNvCxnSpPr>
              <a:stCxn id="8"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1" name="矩形 10"/>
            <p:cNvSpPr/>
            <p:nvPr/>
          </p:nvSpPr>
          <p:spPr>
            <a:xfrm>
              <a:off x="5572132" y="4572008"/>
              <a:ext cx="1729847"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３</a:t>
              </a:r>
              <a:r>
                <a:rPr lang="en-US" altLang="zh-TW" sz="1600" dirty="0" smtClean="0">
                  <a:solidFill>
                    <a:schemeClr val="tx1"/>
                  </a:solidFill>
                </a:rPr>
                <a:t>.</a:t>
              </a:r>
              <a:r>
                <a:rPr lang="zh-TW" altLang="zh-TW" sz="1600" dirty="0" smtClean="0"/>
                <a:t>進行</a:t>
              </a:r>
              <a:r>
                <a:rPr lang="zh-TW" altLang="en-US" sz="1600" dirty="0" smtClean="0"/>
                <a:t>將</a:t>
              </a:r>
              <a:r>
                <a:rPr lang="en-US" altLang="zh-TW" sz="1600" dirty="0" err="1" smtClean="0"/>
                <a:t>NyARToolkit</a:t>
              </a:r>
              <a:r>
                <a:rPr lang="zh-TW" altLang="zh-TW" sz="1600" dirty="0" smtClean="0"/>
                <a:t>匯入</a:t>
              </a:r>
              <a:r>
                <a:rPr lang="zh-TW" altLang="en-US" sz="1600" dirty="0" smtClean="0"/>
                <a:t>至</a:t>
              </a:r>
              <a:r>
                <a:rPr lang="en-US" altLang="zh-TW" sz="1600" dirty="0" smtClean="0"/>
                <a:t>Eclipse</a:t>
              </a:r>
              <a:r>
                <a:rPr lang="zh-TW" altLang="en-US" sz="1600" dirty="0" smtClean="0"/>
                <a:t>中</a:t>
              </a:r>
              <a:endParaRPr lang="zh-TW" altLang="en-US" sz="1600" dirty="0">
                <a:solidFill>
                  <a:schemeClr val="tx1"/>
                </a:solidFil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idx="4294967295"/>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３</a:t>
            </a:r>
            <a:r>
              <a:rPr lang="en-US" altLang="zh-TW" dirty="0" smtClean="0"/>
              <a:t> QCAR</a:t>
            </a:r>
            <a:r>
              <a:rPr lang="zh-TW" altLang="en-US" dirty="0" smtClean="0"/>
              <a:t>安裝（</a:t>
            </a:r>
            <a:r>
              <a:rPr lang="en-US" altLang="zh-TW" dirty="0" smtClean="0"/>
              <a:t>1</a:t>
            </a:r>
            <a:r>
              <a:rPr lang="zh-TW" altLang="en-US" dirty="0" smtClean="0"/>
              <a:t>）</a:t>
            </a:r>
            <a:endParaRPr lang="en-US" altLang="zh-TW" dirty="0" smtClean="0"/>
          </a:p>
        </p:txBody>
      </p:sp>
      <p:sp>
        <p:nvSpPr>
          <p:cNvPr id="113667" name="Rectangle 3"/>
          <p:cNvSpPr>
            <a:spLocks noGrp="1"/>
          </p:cNvSpPr>
          <p:nvPr>
            <p:ph type="body" sz="half" idx="4294967295"/>
          </p:nvPr>
        </p:nvSpPr>
        <p:spPr>
          <a:xfrm>
            <a:off x="301625" y="1524000"/>
            <a:ext cx="8518525" cy="2409056"/>
          </a:xfrm>
        </p:spPr>
        <p:txBody>
          <a:bodyPr>
            <a:normAutofit lnSpcReduction="10000"/>
          </a:bodyPr>
          <a:lstStyle/>
          <a:p>
            <a:r>
              <a:rPr lang="zh-TW" altLang="en-US" sz="2300" dirty="0" smtClean="0"/>
              <a:t>要安裝使用</a:t>
            </a:r>
            <a:r>
              <a:rPr lang="en-US" altLang="zh-TW" sz="2300" dirty="0" smtClean="0"/>
              <a:t>QCAR</a:t>
            </a:r>
            <a:r>
              <a:rPr lang="zh-TW" altLang="en-US" sz="2300" dirty="0" smtClean="0"/>
              <a:t>前需先安裝</a:t>
            </a:r>
            <a:r>
              <a:rPr lang="en-US" altLang="zh-TW" sz="2300" dirty="0" smtClean="0"/>
              <a:t>Android NDK</a:t>
            </a:r>
            <a:r>
              <a:rPr lang="zh-TW" altLang="en-US" sz="2300" dirty="0" smtClean="0"/>
              <a:t>。</a:t>
            </a:r>
            <a:endParaRPr lang="en-US" altLang="zh-TW" sz="2300" dirty="0" smtClean="0"/>
          </a:p>
          <a:p>
            <a:r>
              <a:rPr lang="zh-TW" altLang="en-US" sz="2300" dirty="0" smtClean="0"/>
              <a:t>再到「</a:t>
            </a:r>
            <a:r>
              <a:rPr lang="en-US" altLang="zh-TW" sz="2300" dirty="0" smtClean="0"/>
              <a:t>Qualcomm </a:t>
            </a:r>
            <a:r>
              <a:rPr lang="zh-TW" altLang="en-US" sz="2300" dirty="0" smtClean="0"/>
              <a:t>」官方網站進行註冊，並下載安裝</a:t>
            </a:r>
            <a:r>
              <a:rPr lang="en-US" altLang="zh-TW" sz="2300" dirty="0" smtClean="0"/>
              <a:t>QCAR SDK</a:t>
            </a:r>
            <a:r>
              <a:rPr lang="zh-TW" altLang="en-US" sz="2300" dirty="0" smtClean="0"/>
              <a:t>。</a:t>
            </a:r>
            <a:r>
              <a:rPr lang="en-US" altLang="zh-TW" sz="2300" dirty="0" smtClean="0">
                <a:hlinkClick r:id="rId3"/>
              </a:rPr>
              <a:t>https://ar.qualcomm.at/qdevnet/user/register</a:t>
            </a:r>
            <a:r>
              <a:rPr lang="en-US" altLang="zh-TW" sz="2300" dirty="0" smtClean="0"/>
              <a:t> </a:t>
            </a:r>
            <a:r>
              <a:rPr lang="zh-TW" altLang="en-US" sz="2400" dirty="0" smtClean="0"/>
              <a:t>。</a:t>
            </a:r>
            <a:endParaRPr lang="en-US" altLang="zh-TW" sz="2400" dirty="0" smtClean="0"/>
          </a:p>
          <a:p>
            <a:r>
              <a:rPr lang="zh-TW" altLang="en-US" sz="2400" dirty="0" smtClean="0"/>
              <a:t>下面左方圖片為註冊畫面。</a:t>
            </a:r>
            <a:endParaRPr lang="en-US" altLang="zh-TW" sz="2400" dirty="0" smtClean="0"/>
          </a:p>
          <a:p>
            <a:r>
              <a:rPr lang="zh-TW" altLang="en-US" sz="2300" dirty="0" smtClean="0"/>
              <a:t>再到下載頁面進行下載</a:t>
            </a:r>
            <a:r>
              <a:rPr lang="en-US" altLang="zh-TW" sz="2300" dirty="0" smtClean="0"/>
              <a:t>QCAR SDK</a:t>
            </a:r>
            <a:r>
              <a:rPr lang="zh-TW" altLang="en-US" sz="2400" dirty="0" smtClean="0"/>
              <a:t> 。</a:t>
            </a:r>
            <a:r>
              <a:rPr lang="en-US" altLang="zh-TW" sz="2400" dirty="0" smtClean="0"/>
              <a:t/>
            </a:r>
            <a:br>
              <a:rPr lang="en-US" altLang="zh-TW" sz="2400" dirty="0" smtClean="0"/>
            </a:br>
            <a:r>
              <a:rPr lang="zh-TW" altLang="en-US" sz="2400" dirty="0" smtClean="0"/>
              <a:t>如</a:t>
            </a:r>
            <a:r>
              <a:rPr lang="zh-TW" altLang="en-US" sz="2400" dirty="0" smtClean="0"/>
              <a:t>下面右方圖片為下載頁面。</a:t>
            </a:r>
            <a:endParaRPr lang="zh-TW" altLang="en-US" sz="2300" dirty="0" smtClean="0"/>
          </a:p>
          <a:p>
            <a:endParaRPr lang="zh-TW" altLang="en-US" sz="2300" dirty="0" smtClean="0"/>
          </a:p>
        </p:txBody>
      </p:sp>
      <p:graphicFrame>
        <p:nvGraphicFramePr>
          <p:cNvPr id="113668" name="Object 4"/>
          <p:cNvGraphicFramePr>
            <a:graphicFrameLocks noChangeAspect="1"/>
          </p:cNvGraphicFramePr>
          <p:nvPr>
            <p:ph sz="half" idx="4294967295"/>
          </p:nvPr>
        </p:nvGraphicFramePr>
        <p:xfrm>
          <a:off x="107504" y="3854100"/>
          <a:ext cx="4752528" cy="2887268"/>
        </p:xfrm>
        <a:graphic>
          <a:graphicData uri="http://schemas.openxmlformats.org/presentationml/2006/ole">
            <p:oleObj spid="_x0000_s84994" name="點陣圖影像" r:id="rId4" imgW="9419048" imgH="5723810"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116</a:t>
            </a:fld>
            <a:endParaRPr lang="zh-TW" altLang="en-US"/>
          </a:p>
        </p:txBody>
      </p:sp>
      <p:graphicFrame>
        <p:nvGraphicFramePr>
          <p:cNvPr id="84995" name="Object 3"/>
          <p:cNvGraphicFramePr>
            <a:graphicFrameLocks noChangeAspect="1"/>
          </p:cNvGraphicFramePr>
          <p:nvPr/>
        </p:nvGraphicFramePr>
        <p:xfrm>
          <a:off x="3666421" y="4320479"/>
          <a:ext cx="5405571" cy="2492897"/>
        </p:xfrm>
        <a:graphic>
          <a:graphicData uri="http://schemas.openxmlformats.org/presentationml/2006/ole">
            <p:oleObj spid="_x0000_s84995" name="點陣圖影像" r:id="rId5" imgW="9314286" imgH="4296375" progId="PBrush">
              <p:embed/>
            </p:oleObj>
          </a:graphicData>
        </a:graphic>
      </p:graphicFrame>
      <p:pic>
        <p:nvPicPr>
          <p:cNvPr id="84996" name="Picture 4"/>
          <p:cNvPicPr>
            <a:picLocks noChangeAspect="1" noChangeArrowheads="1"/>
          </p:cNvPicPr>
          <p:nvPr/>
        </p:nvPicPr>
        <p:blipFill>
          <a:blip r:embed="rId6" cstate="print"/>
          <a:srcRect/>
          <a:stretch>
            <a:fillRect/>
          </a:stretch>
        </p:blipFill>
        <p:spPr bwMode="auto">
          <a:xfrm>
            <a:off x="5616624" y="2661826"/>
            <a:ext cx="3491880" cy="163127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Grp="1"/>
          </p:cNvSpPr>
          <p:nvPr>
            <p:ph type="title" idx="4294967295"/>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３</a:t>
            </a:r>
            <a:r>
              <a:rPr lang="en-US" altLang="zh-TW" dirty="0" smtClean="0"/>
              <a:t> QCAR</a:t>
            </a:r>
            <a:r>
              <a:rPr lang="zh-TW" altLang="en-US" dirty="0" smtClean="0"/>
              <a:t>安裝（</a:t>
            </a:r>
            <a:r>
              <a:rPr lang="en-US" altLang="zh-TW" dirty="0" smtClean="0"/>
              <a:t>2</a:t>
            </a:r>
            <a:r>
              <a:rPr lang="zh-TW" altLang="en-US" dirty="0" smtClean="0"/>
              <a:t>）</a:t>
            </a:r>
          </a:p>
        </p:txBody>
      </p:sp>
      <p:sp>
        <p:nvSpPr>
          <p:cNvPr id="117763" name="Rectangle 3"/>
          <p:cNvSpPr>
            <a:spLocks noGrp="1"/>
          </p:cNvSpPr>
          <p:nvPr>
            <p:ph type="body" sz="half" idx="4294967295"/>
          </p:nvPr>
        </p:nvSpPr>
        <p:spPr>
          <a:xfrm>
            <a:off x="301625" y="1524000"/>
            <a:ext cx="8518525" cy="4598988"/>
          </a:xfrm>
        </p:spPr>
        <p:txBody>
          <a:bodyPr/>
          <a:lstStyle/>
          <a:p>
            <a:r>
              <a:rPr lang="zh-TW" altLang="en-US" sz="2300" dirty="0" smtClean="0"/>
              <a:t>下載完成後，選擇「執行（</a:t>
            </a:r>
            <a:r>
              <a:rPr lang="en-US" altLang="zh-TW" sz="2300" dirty="0" smtClean="0"/>
              <a:t>R</a:t>
            </a:r>
            <a:r>
              <a:rPr lang="zh-TW" altLang="en-US" sz="2300" dirty="0" smtClean="0"/>
              <a:t>）」來安裝，如下方左圖所示。</a:t>
            </a:r>
            <a:endParaRPr lang="en-US" altLang="zh-TW" sz="2300" dirty="0" smtClean="0"/>
          </a:p>
          <a:p>
            <a:r>
              <a:rPr lang="zh-TW" altLang="en-US" sz="2300" dirty="0" smtClean="0"/>
              <a:t>執行後，我們可以看到「</a:t>
            </a:r>
            <a:r>
              <a:rPr lang="en-US" altLang="zh-TW" sz="2300" dirty="0" err="1" smtClean="0"/>
              <a:t>InstallAnywhere</a:t>
            </a:r>
            <a:r>
              <a:rPr lang="zh-TW" altLang="en-US" sz="2300" dirty="0" smtClean="0"/>
              <a:t>」程式正在為安裝「</a:t>
            </a:r>
            <a:r>
              <a:rPr lang="en-US" altLang="zh-TW" sz="2300" dirty="0" smtClean="0"/>
              <a:t>QCAR</a:t>
            </a:r>
            <a:r>
              <a:rPr lang="zh-TW" altLang="en-US" sz="2300" dirty="0" smtClean="0"/>
              <a:t>」做準備。如下方右圖所示，顯示百分比達到</a:t>
            </a:r>
            <a:r>
              <a:rPr lang="en-US" altLang="zh-TW" sz="2300" dirty="0" smtClean="0"/>
              <a:t>100%</a:t>
            </a:r>
            <a:r>
              <a:rPr lang="zh-TW" altLang="en-US" sz="2300" dirty="0" smtClean="0"/>
              <a:t>會自動關閉此視窗，進行下一步安裝。</a:t>
            </a:r>
            <a:endParaRPr lang="en-US" altLang="zh-TW" sz="2300" dirty="0" smtClean="0"/>
          </a:p>
          <a:p>
            <a:endParaRPr lang="en-US" altLang="zh-TW" sz="2300" dirty="0" smtClean="0"/>
          </a:p>
          <a:p>
            <a:endParaRPr lang="zh-TW" altLang="en-US" sz="2300" dirty="0" smtClean="0"/>
          </a:p>
        </p:txBody>
      </p:sp>
      <p:graphicFrame>
        <p:nvGraphicFramePr>
          <p:cNvPr id="117764" name="Object 4"/>
          <p:cNvGraphicFramePr>
            <a:graphicFrameLocks noChangeAspect="1"/>
          </p:cNvGraphicFramePr>
          <p:nvPr>
            <p:ph sz="half" idx="4294967295"/>
          </p:nvPr>
        </p:nvGraphicFramePr>
        <p:xfrm>
          <a:off x="179512" y="3642661"/>
          <a:ext cx="4247977" cy="3026699"/>
        </p:xfrm>
        <a:graphic>
          <a:graphicData uri="http://schemas.openxmlformats.org/presentationml/2006/ole">
            <p:oleObj spid="_x0000_s87042" name="點陣圖影像" r:id="rId3" imgW="3809524" imgH="2715004"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117</a:t>
            </a:fld>
            <a:endParaRPr lang="zh-TW" altLang="en-US"/>
          </a:p>
        </p:txBody>
      </p:sp>
      <p:graphicFrame>
        <p:nvGraphicFramePr>
          <p:cNvPr id="87043" name="Object 3"/>
          <p:cNvGraphicFramePr>
            <a:graphicFrameLocks noChangeAspect="1"/>
          </p:cNvGraphicFramePr>
          <p:nvPr/>
        </p:nvGraphicFramePr>
        <p:xfrm>
          <a:off x="4427984" y="4391542"/>
          <a:ext cx="4499992" cy="2277818"/>
        </p:xfrm>
        <a:graphic>
          <a:graphicData uri="http://schemas.openxmlformats.org/presentationml/2006/ole">
            <p:oleObj spid="_x0000_s87043" name="點陣圖影像" r:id="rId4" imgW="3780952" imgH="1914286" progId="PBrush">
              <p:embed/>
            </p:oleObj>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p:cNvSpPr>
          <p:nvPr>
            <p:ph type="title" idx="4294967295"/>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３</a:t>
            </a:r>
            <a:r>
              <a:rPr lang="en-US" altLang="zh-TW" dirty="0" smtClean="0"/>
              <a:t> QCAR</a:t>
            </a:r>
            <a:r>
              <a:rPr lang="zh-TW" altLang="en-US" dirty="0" smtClean="0"/>
              <a:t>安裝（</a:t>
            </a:r>
            <a:r>
              <a:rPr lang="en-US" altLang="zh-TW" dirty="0" smtClean="0"/>
              <a:t>3</a:t>
            </a:r>
            <a:r>
              <a:rPr lang="zh-TW" altLang="en-US" dirty="0" smtClean="0"/>
              <a:t>）</a:t>
            </a:r>
          </a:p>
        </p:txBody>
      </p:sp>
      <p:sp>
        <p:nvSpPr>
          <p:cNvPr id="121859" name="Rectangle 3"/>
          <p:cNvSpPr>
            <a:spLocks noGrp="1"/>
          </p:cNvSpPr>
          <p:nvPr>
            <p:ph type="body" sz="half" idx="4294967295"/>
          </p:nvPr>
        </p:nvSpPr>
        <p:spPr>
          <a:xfrm>
            <a:off x="301625" y="1524000"/>
            <a:ext cx="8591550" cy="4598988"/>
          </a:xfrm>
        </p:spPr>
        <p:txBody>
          <a:bodyPr/>
          <a:lstStyle/>
          <a:p>
            <a:r>
              <a:rPr lang="zh-TW" altLang="en-US" sz="2300" dirty="0" smtClean="0"/>
              <a:t>下方左圖為下一個視窗畫面，上方文字是為歡迎使用者安裝</a:t>
            </a:r>
            <a:r>
              <a:rPr lang="en-US" altLang="zh-TW" sz="2300" dirty="0" err="1" smtClean="0"/>
              <a:t>Quatcomm</a:t>
            </a:r>
            <a:r>
              <a:rPr lang="en-US" altLang="zh-TW" sz="2300" dirty="0" smtClean="0"/>
              <a:t> AR</a:t>
            </a:r>
            <a:r>
              <a:rPr lang="zh-TW" altLang="en-US" sz="2300" dirty="0" smtClean="0"/>
              <a:t>（</a:t>
            </a:r>
            <a:r>
              <a:rPr lang="en-US" altLang="zh-TW" sz="2300" dirty="0" smtClean="0"/>
              <a:t>QCAR</a:t>
            </a:r>
            <a:r>
              <a:rPr lang="zh-TW" altLang="en-US" sz="2300" dirty="0" smtClean="0"/>
              <a:t>）</a:t>
            </a:r>
            <a:r>
              <a:rPr lang="en-US" altLang="zh-TW" sz="2300" dirty="0" smtClean="0"/>
              <a:t>SDK</a:t>
            </a:r>
            <a:r>
              <a:rPr lang="zh-TW" altLang="en-US" sz="2300" dirty="0" smtClean="0"/>
              <a:t>，並說明安裝後將會得到一個全新的視覺</a:t>
            </a:r>
            <a:r>
              <a:rPr lang="en-US" altLang="zh-TW" sz="2300" dirty="0" smtClean="0"/>
              <a:t>AR</a:t>
            </a:r>
            <a:r>
              <a:rPr lang="zh-TW" altLang="en-US" sz="2300" dirty="0" smtClean="0"/>
              <a:t>體驗。選擇「</a:t>
            </a:r>
            <a:r>
              <a:rPr lang="en-US" altLang="zh-TW" sz="2300" dirty="0" smtClean="0"/>
              <a:t>Next</a:t>
            </a:r>
            <a:r>
              <a:rPr lang="zh-TW" altLang="en-US" sz="2300" dirty="0" smtClean="0"/>
              <a:t>」進行下一安裝步驟，或選擇「</a:t>
            </a:r>
            <a:r>
              <a:rPr lang="en-US" altLang="zh-TW" sz="2300" dirty="0" smtClean="0"/>
              <a:t>Previous</a:t>
            </a:r>
            <a:r>
              <a:rPr lang="zh-TW" altLang="en-US" sz="2300" dirty="0" smtClean="0"/>
              <a:t>」回到上一步驟 。</a:t>
            </a:r>
            <a:endParaRPr lang="en-US" altLang="zh-TW" sz="2300" dirty="0" smtClean="0"/>
          </a:p>
          <a:p>
            <a:r>
              <a:rPr lang="zh-TW" altLang="en-US" sz="2300" dirty="0" smtClean="0"/>
              <a:t>下方右圖的視窗畫面是請使用者選擇要安裝的路徑，選好路徑然後點選「</a:t>
            </a:r>
            <a:r>
              <a:rPr lang="en-US" altLang="zh-TW" sz="2300" dirty="0" smtClean="0"/>
              <a:t>Next</a:t>
            </a:r>
            <a:r>
              <a:rPr lang="zh-TW" altLang="en-US" sz="2300" dirty="0" smtClean="0"/>
              <a:t>」進行下一步。</a:t>
            </a:r>
          </a:p>
          <a:p>
            <a:endParaRPr lang="zh-TW" altLang="en-US" sz="2300" dirty="0" smtClean="0"/>
          </a:p>
        </p:txBody>
      </p:sp>
      <p:graphicFrame>
        <p:nvGraphicFramePr>
          <p:cNvPr id="121860" name="Object 4"/>
          <p:cNvGraphicFramePr>
            <a:graphicFrameLocks noChangeAspect="1"/>
          </p:cNvGraphicFramePr>
          <p:nvPr>
            <p:ph sz="half" idx="4294967295"/>
          </p:nvPr>
        </p:nvGraphicFramePr>
        <p:xfrm>
          <a:off x="251520" y="3743454"/>
          <a:ext cx="4392488" cy="3114545"/>
        </p:xfrm>
        <a:graphic>
          <a:graphicData uri="http://schemas.openxmlformats.org/presentationml/2006/ole">
            <p:oleObj spid="_x0000_s89090" name="點陣圖影像" r:id="rId3" imgW="5761905" imgH="4086795"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118</a:t>
            </a:fld>
            <a:endParaRPr lang="zh-TW" altLang="en-US"/>
          </a:p>
        </p:txBody>
      </p:sp>
      <p:graphicFrame>
        <p:nvGraphicFramePr>
          <p:cNvPr id="89091" name="Object 3"/>
          <p:cNvGraphicFramePr>
            <a:graphicFrameLocks noChangeAspect="1"/>
          </p:cNvGraphicFramePr>
          <p:nvPr/>
        </p:nvGraphicFramePr>
        <p:xfrm>
          <a:off x="4644008" y="3744280"/>
          <a:ext cx="4391669" cy="3113720"/>
        </p:xfrm>
        <a:graphic>
          <a:graphicData uri="http://schemas.openxmlformats.org/presentationml/2006/ole">
            <p:oleObj spid="_x0000_s89091" name="點陣圖影像" r:id="rId4" imgW="5761905" imgH="4086795" progId="PBrush">
              <p:embed/>
            </p:oleObj>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9" name="Object 3"/>
          <p:cNvGraphicFramePr>
            <a:graphicFrameLocks noChangeAspect="1"/>
          </p:cNvGraphicFramePr>
          <p:nvPr/>
        </p:nvGraphicFramePr>
        <p:xfrm>
          <a:off x="4522259" y="3600400"/>
          <a:ext cx="4514237" cy="3212976"/>
        </p:xfrm>
        <a:graphic>
          <a:graphicData uri="http://schemas.openxmlformats.org/presentationml/2006/ole">
            <p:oleObj spid="_x0000_s91139" name="點陣圖影像" r:id="rId3" imgW="5753903" imgH="4095238" progId="PBrush">
              <p:embed/>
            </p:oleObj>
          </a:graphicData>
        </a:graphic>
      </p:graphicFrame>
      <p:sp>
        <p:nvSpPr>
          <p:cNvPr id="125957" name="Rectangle 5"/>
          <p:cNvSpPr>
            <a:spLocks noGrp="1"/>
          </p:cNvSpPr>
          <p:nvPr>
            <p:ph type="title" idx="4294967295"/>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３</a:t>
            </a:r>
            <a:r>
              <a:rPr lang="en-US" altLang="zh-TW" dirty="0" smtClean="0"/>
              <a:t> QCAR</a:t>
            </a:r>
            <a:r>
              <a:rPr lang="zh-TW" altLang="en-US" dirty="0" smtClean="0"/>
              <a:t>安裝（</a:t>
            </a:r>
            <a:r>
              <a:rPr lang="en-US" altLang="zh-TW" dirty="0" smtClean="0"/>
              <a:t>4</a:t>
            </a:r>
            <a:r>
              <a:rPr lang="zh-TW" altLang="en-US" dirty="0" smtClean="0"/>
              <a:t>）</a:t>
            </a:r>
          </a:p>
        </p:txBody>
      </p:sp>
      <p:sp>
        <p:nvSpPr>
          <p:cNvPr id="125955" name="Rectangle 3"/>
          <p:cNvSpPr>
            <a:spLocks noGrp="1"/>
          </p:cNvSpPr>
          <p:nvPr>
            <p:ph type="body" sz="half" idx="4294967295"/>
          </p:nvPr>
        </p:nvSpPr>
        <p:spPr>
          <a:xfrm>
            <a:off x="301625" y="1524000"/>
            <a:ext cx="8518525" cy="4598988"/>
          </a:xfrm>
        </p:spPr>
        <p:txBody>
          <a:bodyPr/>
          <a:lstStyle/>
          <a:p>
            <a:r>
              <a:rPr lang="zh-TW" altLang="en-US" sz="2300" dirty="0" smtClean="0"/>
              <a:t>詳細閱讀「授權同意書」並選擇「</a:t>
            </a:r>
            <a:r>
              <a:rPr lang="en-US" altLang="zh-TW" sz="2300" dirty="0" smtClean="0"/>
              <a:t>I accept the terms of the License </a:t>
            </a:r>
            <a:r>
              <a:rPr lang="en-US" altLang="zh-TW" sz="2300" dirty="0" err="1" smtClean="0"/>
              <a:t>Agreenent</a:t>
            </a:r>
            <a:r>
              <a:rPr lang="zh-TW" altLang="en-US" sz="2300" dirty="0" smtClean="0"/>
              <a:t>」後按「</a:t>
            </a:r>
            <a:r>
              <a:rPr lang="en-US" altLang="zh-TW" sz="2300" dirty="0" smtClean="0"/>
              <a:t>Next</a:t>
            </a:r>
            <a:r>
              <a:rPr lang="zh-TW" altLang="en-US" sz="2300" dirty="0" smtClean="0"/>
              <a:t>」進行下一步。如下面左方圖片所示。</a:t>
            </a:r>
            <a:endParaRPr lang="en-US" altLang="zh-TW" sz="2300" dirty="0" smtClean="0"/>
          </a:p>
          <a:p>
            <a:r>
              <a:rPr lang="zh-TW" altLang="en-US" sz="2300" dirty="0" smtClean="0"/>
              <a:t>再來則是下面右方圖片畫面，有</a:t>
            </a:r>
            <a:r>
              <a:rPr lang="en-US" altLang="zh-TW" sz="2300" dirty="0" smtClean="0"/>
              <a:t>QCAR</a:t>
            </a:r>
            <a:r>
              <a:rPr lang="zh-TW" altLang="en-US" sz="2300" dirty="0" smtClean="0"/>
              <a:t>版本及安裝路徑的資訊。請選擇「</a:t>
            </a:r>
            <a:r>
              <a:rPr lang="en-US" altLang="zh-TW" sz="2300" dirty="0" smtClean="0"/>
              <a:t>Install</a:t>
            </a:r>
            <a:r>
              <a:rPr lang="zh-TW" altLang="en-US" sz="2300" dirty="0" smtClean="0"/>
              <a:t>」進行安裝。</a:t>
            </a:r>
            <a:endParaRPr lang="en-US" altLang="zh-TW" sz="2300" dirty="0" smtClean="0"/>
          </a:p>
          <a:p>
            <a:endParaRPr lang="zh-TW" altLang="en-US" sz="2300" dirty="0" smtClean="0"/>
          </a:p>
        </p:txBody>
      </p:sp>
      <p:graphicFrame>
        <p:nvGraphicFramePr>
          <p:cNvPr id="125956" name="Object 4"/>
          <p:cNvGraphicFramePr>
            <a:graphicFrameLocks noChangeAspect="1"/>
          </p:cNvGraphicFramePr>
          <p:nvPr>
            <p:ph sz="half" idx="4294967295"/>
          </p:nvPr>
        </p:nvGraphicFramePr>
        <p:xfrm>
          <a:off x="107504" y="3624096"/>
          <a:ext cx="4464496" cy="3161896"/>
        </p:xfrm>
        <a:graphic>
          <a:graphicData uri="http://schemas.openxmlformats.org/presentationml/2006/ole">
            <p:oleObj spid="_x0000_s91138" name="點陣圖影像" r:id="rId4" imgW="5780952" imgH="4095238"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119</a:t>
            </a:fld>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a:t>
            </a:r>
            <a:r>
              <a:rPr lang="en-US" altLang="zh-TW" dirty="0" smtClean="0"/>
              <a:t>-</a:t>
            </a:r>
            <a:r>
              <a:rPr lang="zh-TW" altLang="en-US" dirty="0" smtClean="0"/>
              <a:t>３</a:t>
            </a:r>
            <a:r>
              <a:rPr lang="en-US" altLang="zh-TW" dirty="0" smtClean="0"/>
              <a:t> QCAR</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12</a:t>
            </a:fld>
            <a:endParaRPr lang="zh-TW" altLang="en-US"/>
          </a:p>
        </p:txBody>
      </p:sp>
      <p:sp>
        <p:nvSpPr>
          <p:cNvPr id="4" name="內容版面配置區 3"/>
          <p:cNvSpPr>
            <a:spLocks noGrp="1"/>
          </p:cNvSpPr>
          <p:nvPr>
            <p:ph sz="quarter" idx="1"/>
          </p:nvPr>
        </p:nvSpPr>
        <p:spPr/>
        <p:txBody>
          <a:bodyPr>
            <a:normAutofit/>
          </a:bodyPr>
          <a:lstStyle/>
          <a:p>
            <a:r>
              <a:rPr lang="en-US" altLang="zh-TW" dirty="0" smtClean="0"/>
              <a:t>QCAR </a:t>
            </a:r>
            <a:r>
              <a:rPr lang="en-US" altLang="zh-TW" dirty="0" err="1" smtClean="0"/>
              <a:t>SDK是Qualcomm</a:t>
            </a:r>
            <a:r>
              <a:rPr lang="zh-TW" altLang="en-US" dirty="0" smtClean="0"/>
              <a:t>公司開</a:t>
            </a:r>
            <a:r>
              <a:rPr lang="en-US" altLang="zh-TW" dirty="0" err="1" smtClean="0"/>
              <a:t>發出來的一套</a:t>
            </a:r>
            <a:r>
              <a:rPr lang="zh-TW" altLang="en-US" dirty="0" smtClean="0"/>
              <a:t>擴增實境（</a:t>
            </a:r>
            <a:r>
              <a:rPr lang="en-US" altLang="zh-TW" dirty="0" smtClean="0"/>
              <a:t>Augmented Reality</a:t>
            </a:r>
            <a:r>
              <a:rPr lang="zh-TW" altLang="en-US" dirty="0" smtClean="0"/>
              <a:t> ）</a:t>
            </a:r>
            <a:r>
              <a:rPr lang="en-US" altLang="zh-TW" dirty="0" err="1" smtClean="0"/>
              <a:t>開發</a:t>
            </a:r>
            <a:r>
              <a:rPr lang="zh-TW" altLang="en-US" dirty="0" smtClean="0"/>
              <a:t>套件</a:t>
            </a:r>
            <a:r>
              <a:rPr lang="en-US" altLang="zh-TW" dirty="0" smtClean="0"/>
              <a:t>，</a:t>
            </a:r>
            <a:r>
              <a:rPr lang="en-US" altLang="zh-TW" dirty="0" err="1" smtClean="0"/>
              <a:t>目前有Android版以及iOS版供開發者免費下載使用</a:t>
            </a:r>
            <a:r>
              <a:rPr lang="zh-TW" altLang="en-US" dirty="0" smtClean="0"/>
              <a:t>。</a:t>
            </a:r>
            <a:endParaRPr lang="zh-TW" altLang="zh-TW" dirty="0" smtClean="0"/>
          </a:p>
          <a:p>
            <a:r>
              <a:rPr lang="en-US" altLang="zh-TW" dirty="0" err="1" smtClean="0"/>
              <a:t>更多開發內容可以</a:t>
            </a:r>
            <a:r>
              <a:rPr lang="zh-TW" altLang="en-US" dirty="0" smtClean="0"/>
              <a:t>到以下網址</a:t>
            </a:r>
            <a:r>
              <a:rPr lang="en-US" altLang="zh-TW" dirty="0" err="1" smtClean="0"/>
              <a:t>瀏覽學習</a:t>
            </a:r>
            <a:r>
              <a:rPr lang="en-US" altLang="zh-TW" dirty="0" smtClean="0"/>
              <a:t> </a:t>
            </a:r>
            <a:r>
              <a:rPr lang="zh-TW" altLang="en-US" dirty="0" smtClean="0"/>
              <a:t>。 </a:t>
            </a:r>
            <a:r>
              <a:rPr lang="en-US" altLang="zh-TW" dirty="0" smtClean="0">
                <a:hlinkClick r:id="rId2"/>
              </a:rPr>
              <a:t>http://developer.qualcomm.com/dev/augmented-reality</a:t>
            </a:r>
            <a:r>
              <a:rPr lang="zh-TW" altLang="en-US" dirty="0" smtClean="0"/>
              <a:t> 。</a:t>
            </a:r>
            <a:endParaRPr lang="en-US" altLang="zh-TW" dirty="0" smtClean="0"/>
          </a:p>
          <a:p>
            <a:r>
              <a:rPr lang="en-US" altLang="zh-TW" dirty="0" smtClean="0">
                <a:hlinkClick r:id="rId3"/>
              </a:rPr>
              <a:t>http://jwill.pixnet.net/blog/post/28287179-qcar-qualcomm-ar-</a:t>
            </a:r>
            <a:r>
              <a:rPr lang="zh-TW" altLang="en-US" dirty="0" smtClean="0"/>
              <a:t> 。</a:t>
            </a:r>
            <a:endParaRPr lang="en-US" altLang="zh-TW" dirty="0" smtClean="0"/>
          </a:p>
          <a:p>
            <a:endParaRPr lang="en-US" altLang="zh-TW" dirty="0" smtClean="0"/>
          </a:p>
          <a:p>
            <a:endParaRPr lang="zh-TW"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p:cNvSpPr>
          <p:nvPr>
            <p:ph type="title" idx="4294967295"/>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３</a:t>
            </a:r>
            <a:r>
              <a:rPr lang="en-US" altLang="zh-TW" dirty="0" smtClean="0"/>
              <a:t> QCAR</a:t>
            </a:r>
            <a:r>
              <a:rPr lang="zh-TW" altLang="en-US" dirty="0" smtClean="0"/>
              <a:t>安裝（</a:t>
            </a:r>
            <a:r>
              <a:rPr lang="en-US" altLang="zh-TW" dirty="0" smtClean="0"/>
              <a:t>5</a:t>
            </a:r>
            <a:r>
              <a:rPr lang="zh-TW" altLang="en-US" dirty="0" smtClean="0"/>
              <a:t>）</a:t>
            </a:r>
          </a:p>
        </p:txBody>
      </p:sp>
      <p:sp>
        <p:nvSpPr>
          <p:cNvPr id="130051" name="Rectangle 3"/>
          <p:cNvSpPr>
            <a:spLocks noGrp="1"/>
          </p:cNvSpPr>
          <p:nvPr>
            <p:ph type="body" sz="half" idx="4294967295"/>
          </p:nvPr>
        </p:nvSpPr>
        <p:spPr>
          <a:xfrm>
            <a:off x="301625" y="1524000"/>
            <a:ext cx="8591550" cy="4598988"/>
          </a:xfrm>
        </p:spPr>
        <p:txBody>
          <a:bodyPr/>
          <a:lstStyle/>
          <a:p>
            <a:r>
              <a:rPr lang="zh-TW" altLang="en-US" sz="2300" dirty="0" smtClean="0"/>
              <a:t>下圖左方的視窗，請繼續等待</a:t>
            </a:r>
            <a:r>
              <a:rPr lang="en-US" altLang="zh-TW" sz="2300" dirty="0" smtClean="0"/>
              <a:t>QCAR</a:t>
            </a:r>
            <a:r>
              <a:rPr lang="zh-TW" altLang="en-US" sz="2300" dirty="0" smtClean="0"/>
              <a:t>的安裝，若後悔的話請點選左下角的「</a:t>
            </a:r>
            <a:r>
              <a:rPr lang="en-US" altLang="zh-TW" sz="2300" dirty="0" smtClean="0"/>
              <a:t>Cancel</a:t>
            </a:r>
            <a:r>
              <a:rPr lang="zh-TW" altLang="en-US" sz="2300" dirty="0" smtClean="0"/>
              <a:t>」按鈕放棄安裝。</a:t>
            </a:r>
            <a:endParaRPr lang="en-US" altLang="zh-TW" sz="2300" dirty="0" smtClean="0"/>
          </a:p>
          <a:p>
            <a:r>
              <a:rPr lang="zh-TW" altLang="en-US" sz="2300" dirty="0" smtClean="0"/>
              <a:t>安裝後會出現恭喜安裝完成的視窗畫面，並顯示出所安裝的路徑所在，請點選「</a:t>
            </a:r>
            <a:r>
              <a:rPr lang="en-US" altLang="zh-TW" sz="2300" dirty="0" smtClean="0"/>
              <a:t>Done</a:t>
            </a:r>
            <a:r>
              <a:rPr lang="zh-TW" altLang="en-US" sz="2300" dirty="0" smtClean="0"/>
              <a:t>」完成安裝步驟。</a:t>
            </a:r>
            <a:endParaRPr lang="en-US" altLang="zh-TW" sz="2300" dirty="0" smtClean="0"/>
          </a:p>
          <a:p>
            <a:endParaRPr lang="en-US" altLang="zh-TW" sz="2300" dirty="0" smtClean="0"/>
          </a:p>
        </p:txBody>
      </p:sp>
      <p:graphicFrame>
        <p:nvGraphicFramePr>
          <p:cNvPr id="130052" name="Object 4"/>
          <p:cNvGraphicFramePr>
            <a:graphicFrameLocks noChangeAspect="1"/>
          </p:cNvGraphicFramePr>
          <p:nvPr>
            <p:ph sz="half" idx="4294967295"/>
          </p:nvPr>
        </p:nvGraphicFramePr>
        <p:xfrm>
          <a:off x="288032" y="3403750"/>
          <a:ext cx="4283968" cy="3049586"/>
        </p:xfrm>
        <a:graphic>
          <a:graphicData uri="http://schemas.openxmlformats.org/presentationml/2006/ole">
            <p:oleObj spid="_x0000_s93186" name="點陣圖影像" r:id="rId3" imgW="5753903" imgH="4095238"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120</a:t>
            </a:fld>
            <a:endParaRPr lang="zh-TW" altLang="en-US"/>
          </a:p>
        </p:txBody>
      </p:sp>
      <p:graphicFrame>
        <p:nvGraphicFramePr>
          <p:cNvPr id="93188" name="Object 4"/>
          <p:cNvGraphicFramePr>
            <a:graphicFrameLocks noChangeAspect="1"/>
          </p:cNvGraphicFramePr>
          <p:nvPr/>
        </p:nvGraphicFramePr>
        <p:xfrm>
          <a:off x="4572000" y="3370460"/>
          <a:ext cx="4341387" cy="3082876"/>
        </p:xfrm>
        <a:graphic>
          <a:graphicData uri="http://schemas.openxmlformats.org/presentationml/2006/ole">
            <p:oleObj spid="_x0000_s93188" name="點陣圖影像" r:id="rId4" imgW="5753903" imgH="4086795" progId="PBrush">
              <p:embed/>
            </p:oleObj>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５</a:t>
            </a:r>
            <a:r>
              <a:rPr lang="en-US" altLang="zh-TW" dirty="0" smtClean="0"/>
              <a:t>-</a:t>
            </a:r>
            <a:r>
              <a:rPr lang="zh-TW" altLang="en-US" dirty="0" smtClean="0"/>
              <a:t>４</a:t>
            </a:r>
            <a:r>
              <a:rPr lang="en-US" altLang="zh-TW" dirty="0" smtClean="0"/>
              <a:t> AR</a:t>
            </a:r>
            <a:r>
              <a:rPr lang="zh-TW" altLang="en-US" dirty="0" smtClean="0"/>
              <a:t>範例實機測試</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121</a:t>
            </a:fld>
            <a:endParaRPr lang="zh-TW" altLang="en-US"/>
          </a:p>
        </p:txBody>
      </p:sp>
      <p:sp>
        <p:nvSpPr>
          <p:cNvPr id="4" name="內容版面配置區 3"/>
          <p:cNvSpPr>
            <a:spLocks noGrp="1"/>
          </p:cNvSpPr>
          <p:nvPr>
            <p:ph sz="quarter" idx="1"/>
          </p:nvPr>
        </p:nvSpPr>
        <p:spPr>
          <a:xfrm>
            <a:off x="244544" y="1484784"/>
            <a:ext cx="8503920" cy="2088232"/>
          </a:xfrm>
        </p:spPr>
        <p:txBody>
          <a:bodyPr>
            <a:normAutofit fontScale="70000" lnSpcReduction="20000"/>
          </a:bodyPr>
          <a:lstStyle/>
          <a:p>
            <a:r>
              <a:rPr lang="en-US" altLang="zh-TW" sz="2800" dirty="0" smtClean="0"/>
              <a:t>AR</a:t>
            </a:r>
            <a:r>
              <a:rPr lang="zh-TW" altLang="en-US" sz="2800" dirty="0" smtClean="0"/>
              <a:t>範例的實機測試，在此使用</a:t>
            </a:r>
            <a:r>
              <a:rPr lang="en-US" altLang="zh-TW" sz="2800" dirty="0" smtClean="0"/>
              <a:t>QCAR</a:t>
            </a:r>
            <a:r>
              <a:rPr lang="zh-TW" altLang="en-US" sz="2800" dirty="0" smtClean="0"/>
              <a:t>之範例。</a:t>
            </a:r>
            <a:endParaRPr lang="en-US" altLang="zh-TW" sz="2800" dirty="0" smtClean="0"/>
          </a:p>
          <a:p>
            <a:r>
              <a:rPr lang="zh-TW" altLang="en-US" sz="2800" dirty="0" smtClean="0"/>
              <a:t>依我們所安裝的路徑找到「</a:t>
            </a:r>
            <a:r>
              <a:rPr lang="en-US" altLang="zh-TW" sz="2800" dirty="0" smtClean="0"/>
              <a:t>QCAR</a:t>
            </a:r>
            <a:r>
              <a:rPr lang="zh-TW" altLang="en-US" sz="2800" dirty="0" smtClean="0"/>
              <a:t>」開發套件。如下面左方圖片，是為我們所安裝的「</a:t>
            </a:r>
            <a:r>
              <a:rPr lang="en-US" altLang="zh-TW" sz="2800" dirty="0" smtClean="0"/>
              <a:t>QCAR</a:t>
            </a:r>
            <a:r>
              <a:rPr lang="zh-TW" altLang="en-US" sz="2800" dirty="0" smtClean="0"/>
              <a:t>」開發套件安裝路徑所在。</a:t>
            </a:r>
            <a:endParaRPr lang="en-US" altLang="zh-TW" sz="2800" dirty="0" smtClean="0"/>
          </a:p>
          <a:p>
            <a:r>
              <a:rPr lang="zh-TW" altLang="en-US" sz="2800" dirty="0" smtClean="0"/>
              <a:t>在「</a:t>
            </a:r>
            <a:r>
              <a:rPr lang="en-US" altLang="zh-TW" sz="2800" dirty="0" smtClean="0"/>
              <a:t>Eclipse</a:t>
            </a:r>
            <a:r>
              <a:rPr lang="zh-TW" altLang="en-US" sz="2800" dirty="0" smtClean="0"/>
              <a:t>」上方的功能選單中，選擇「</a:t>
            </a:r>
            <a:r>
              <a:rPr lang="en-US" altLang="zh-TW" sz="2800" dirty="0" smtClean="0"/>
              <a:t>File</a:t>
            </a:r>
            <a:r>
              <a:rPr lang="zh-TW" altLang="en-US" sz="2800" dirty="0" smtClean="0"/>
              <a:t>」</a:t>
            </a:r>
            <a:r>
              <a:rPr lang="en-US" altLang="zh-TW" sz="2800" dirty="0" smtClean="0">
                <a:sym typeface="Wingdings" pitchFamily="2" charset="2"/>
              </a:rPr>
              <a:t></a:t>
            </a:r>
            <a:r>
              <a:rPr lang="zh-TW" altLang="en-US" sz="2800" dirty="0" smtClean="0"/>
              <a:t>「</a:t>
            </a:r>
            <a:r>
              <a:rPr lang="en-US" altLang="zh-TW" sz="2800" dirty="0" smtClean="0"/>
              <a:t>New</a:t>
            </a:r>
            <a:r>
              <a:rPr lang="zh-TW" altLang="en-US" sz="2800" dirty="0" smtClean="0"/>
              <a:t>」</a:t>
            </a:r>
            <a:r>
              <a:rPr lang="en-US" altLang="zh-TW" sz="2800" dirty="0" smtClean="0">
                <a:sym typeface="Wingdings" pitchFamily="2" charset="2"/>
              </a:rPr>
              <a:t></a:t>
            </a:r>
            <a:r>
              <a:rPr lang="zh-TW" altLang="en-US" sz="2800" dirty="0" smtClean="0"/>
              <a:t>「</a:t>
            </a:r>
            <a:r>
              <a:rPr lang="en-US" altLang="zh-TW" sz="2800" dirty="0" smtClean="0"/>
              <a:t>Project …</a:t>
            </a:r>
            <a:r>
              <a:rPr lang="zh-TW" altLang="en-US" sz="2800" dirty="0" smtClean="0"/>
              <a:t>」</a:t>
            </a:r>
            <a:r>
              <a:rPr lang="en-US" altLang="zh-TW" sz="2800" dirty="0" smtClean="0">
                <a:sym typeface="Wingdings" pitchFamily="2" charset="2"/>
              </a:rPr>
              <a:t></a:t>
            </a:r>
            <a:r>
              <a:rPr lang="zh-TW" altLang="en-US" sz="2800" dirty="0" smtClean="0">
                <a:sym typeface="Wingdings" pitchFamily="2" charset="2"/>
              </a:rPr>
              <a:t>「</a:t>
            </a:r>
            <a:r>
              <a:rPr lang="en-US" altLang="zh-TW" sz="2800" dirty="0" smtClean="0">
                <a:sym typeface="Wingdings" pitchFamily="2" charset="2"/>
              </a:rPr>
              <a:t>Android Project</a:t>
            </a:r>
            <a:r>
              <a:rPr lang="zh-TW" altLang="en-US" sz="2800" dirty="0" smtClean="0">
                <a:sym typeface="Wingdings" pitchFamily="2" charset="2"/>
              </a:rPr>
              <a:t>」，</a:t>
            </a:r>
            <a:r>
              <a:rPr lang="zh-TW" altLang="en-US" sz="2800" dirty="0" smtClean="0"/>
              <a:t>隨機挑選一個範例載入「</a:t>
            </a:r>
            <a:r>
              <a:rPr lang="en-US" altLang="zh-TW" sz="2800" dirty="0" smtClean="0"/>
              <a:t>Eclipse</a:t>
            </a:r>
            <a:r>
              <a:rPr lang="zh-TW" altLang="en-US" sz="2800" dirty="0" smtClean="0"/>
              <a:t>」（在這裡我們挑選「</a:t>
            </a:r>
            <a:r>
              <a:rPr lang="zh-TW" altLang="nb-NO" sz="2800" dirty="0" smtClean="0"/>
              <a:t>FrameMarkers</a:t>
            </a:r>
            <a:r>
              <a:rPr lang="zh-TW" altLang="en-US" sz="2800" dirty="0" smtClean="0"/>
              <a:t>」） 。再點擊</a:t>
            </a:r>
            <a:r>
              <a:rPr lang="zh-TW" altLang="en-US" sz="2800" dirty="0" smtClean="0">
                <a:sym typeface="Wingdings" pitchFamily="2" charset="2"/>
              </a:rPr>
              <a:t>「</a:t>
            </a:r>
            <a:r>
              <a:rPr lang="en-US" altLang="zh-TW" sz="2800" dirty="0" smtClean="0">
                <a:sym typeface="Wingdings" pitchFamily="2" charset="2"/>
              </a:rPr>
              <a:t>Next &gt;</a:t>
            </a:r>
            <a:r>
              <a:rPr lang="zh-TW" altLang="en-US" sz="2800" dirty="0" smtClean="0">
                <a:sym typeface="Wingdings" pitchFamily="2" charset="2"/>
              </a:rPr>
              <a:t>」 或「</a:t>
            </a:r>
            <a:r>
              <a:rPr lang="en-US" altLang="zh-TW" sz="2800" dirty="0" smtClean="0">
                <a:sym typeface="Wingdings" pitchFamily="2" charset="2"/>
              </a:rPr>
              <a:t>Finish</a:t>
            </a:r>
            <a:r>
              <a:rPr lang="zh-TW" altLang="en-US" sz="2800" dirty="0" smtClean="0">
                <a:sym typeface="Wingdings" pitchFamily="2" charset="2"/>
              </a:rPr>
              <a:t>」。</a:t>
            </a:r>
            <a:endParaRPr lang="zh-TW" altLang="en-US" sz="2800" dirty="0" smtClean="0"/>
          </a:p>
          <a:p>
            <a:endParaRPr lang="zh-TW" altLang="en-US" dirty="0"/>
          </a:p>
        </p:txBody>
      </p:sp>
      <p:graphicFrame>
        <p:nvGraphicFramePr>
          <p:cNvPr id="110594" name="Object 2"/>
          <p:cNvGraphicFramePr>
            <a:graphicFrameLocks noChangeAspect="1"/>
          </p:cNvGraphicFramePr>
          <p:nvPr/>
        </p:nvGraphicFramePr>
        <p:xfrm>
          <a:off x="107504" y="3356992"/>
          <a:ext cx="4608512" cy="3444003"/>
        </p:xfrm>
        <a:graphic>
          <a:graphicData uri="http://schemas.openxmlformats.org/presentationml/2006/ole">
            <p:oleObj spid="_x0000_s110594" name="點陣圖影像" r:id="rId3" imgW="7582958" imgH="5668166" progId="PBrush">
              <p:embed/>
            </p:oleObj>
          </a:graphicData>
        </a:graphic>
      </p:graphicFrame>
      <p:graphicFrame>
        <p:nvGraphicFramePr>
          <p:cNvPr id="110595" name="Object 3"/>
          <p:cNvGraphicFramePr>
            <a:graphicFrameLocks noChangeAspect="1"/>
          </p:cNvGraphicFramePr>
          <p:nvPr/>
        </p:nvGraphicFramePr>
        <p:xfrm>
          <a:off x="4716016" y="3286222"/>
          <a:ext cx="4355976" cy="3599162"/>
        </p:xfrm>
        <a:graphic>
          <a:graphicData uri="http://schemas.openxmlformats.org/presentationml/2006/ole">
            <p:oleObj spid="_x0000_s110595" name="點陣圖影像" r:id="rId4" imgW="4982270" imgH="4114286" progId="PBrush">
              <p:embed/>
            </p:oleObj>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Rectangle 5"/>
          <p:cNvSpPr>
            <a:spLocks noGrp="1"/>
          </p:cNvSpPr>
          <p:nvPr>
            <p:ph type="title" idx="4294967295"/>
          </p:nvPr>
        </p:nvSpPr>
        <p:spPr/>
        <p:txBody>
          <a:bodyPr/>
          <a:lstStyle/>
          <a:p>
            <a:r>
              <a:rPr lang="zh-TW" altLang="en-US" sz="3200" dirty="0" smtClean="0"/>
              <a:t>執行</a:t>
            </a:r>
            <a:r>
              <a:rPr lang="zh-TW" altLang="nb-NO" sz="3200" dirty="0" smtClean="0"/>
              <a:t>FrameMarkers</a:t>
            </a:r>
            <a:r>
              <a:rPr lang="zh-TW" altLang="en-US" sz="3200" dirty="0" smtClean="0"/>
              <a:t>範例</a:t>
            </a:r>
            <a:r>
              <a:rPr lang="zh-TW" altLang="nb-NO" sz="3200" dirty="0" smtClean="0"/>
              <a:t> </a:t>
            </a:r>
            <a:r>
              <a:rPr lang="zh-TW" altLang="en-US" dirty="0" smtClean="0"/>
              <a:t>（</a:t>
            </a:r>
            <a:r>
              <a:rPr lang="en-US" altLang="zh-TW" dirty="0" smtClean="0"/>
              <a:t>1</a:t>
            </a:r>
            <a:r>
              <a:rPr lang="zh-TW" altLang="en-US" dirty="0" smtClean="0"/>
              <a:t>）</a:t>
            </a:r>
          </a:p>
        </p:txBody>
      </p:sp>
      <p:sp>
        <p:nvSpPr>
          <p:cNvPr id="138243" name="Rectangle 3"/>
          <p:cNvSpPr>
            <a:spLocks noGrp="1"/>
          </p:cNvSpPr>
          <p:nvPr>
            <p:ph type="body" sz="half" idx="4294967295"/>
          </p:nvPr>
        </p:nvSpPr>
        <p:spPr>
          <a:xfrm>
            <a:off x="301625" y="1524000"/>
            <a:ext cx="8518525" cy="4598988"/>
          </a:xfrm>
        </p:spPr>
        <p:txBody>
          <a:bodyPr/>
          <a:lstStyle/>
          <a:p>
            <a:r>
              <a:rPr lang="zh-TW" altLang="en-US" sz="2300" dirty="0" smtClean="0"/>
              <a:t>設定「</a:t>
            </a:r>
            <a:r>
              <a:rPr lang="en-US" altLang="zh-TW" sz="2300" dirty="0" err="1" smtClean="0"/>
              <a:t>FrameMarkers</a:t>
            </a:r>
            <a:r>
              <a:rPr lang="zh-TW" altLang="en-US" sz="2300" dirty="0" smtClean="0"/>
              <a:t>」</a:t>
            </a:r>
            <a:r>
              <a:rPr lang="en-US" altLang="zh-TW" sz="2300" dirty="0" smtClean="0"/>
              <a:t>C</a:t>
            </a:r>
            <a:r>
              <a:rPr lang="zh-TW" altLang="en-US" sz="2300" dirty="0" smtClean="0"/>
              <a:t>編譯部分</a:t>
            </a:r>
            <a:r>
              <a:rPr lang="zh-TW" altLang="en-US" sz="2400" dirty="0" smtClean="0"/>
              <a:t>。</a:t>
            </a:r>
            <a:endParaRPr lang="zh-TW" altLang="en-US" sz="2300" dirty="0" smtClean="0"/>
          </a:p>
          <a:p>
            <a:endParaRPr lang="zh-TW" altLang="en-US" sz="2300" dirty="0" smtClean="0"/>
          </a:p>
        </p:txBody>
      </p:sp>
      <p:graphicFrame>
        <p:nvGraphicFramePr>
          <p:cNvPr id="138244" name="Object 4"/>
          <p:cNvGraphicFramePr>
            <a:graphicFrameLocks noChangeAspect="1"/>
          </p:cNvGraphicFramePr>
          <p:nvPr>
            <p:ph sz="half" idx="4294967295"/>
          </p:nvPr>
        </p:nvGraphicFramePr>
        <p:xfrm>
          <a:off x="2339752" y="2060848"/>
          <a:ext cx="3751263" cy="4598988"/>
        </p:xfrm>
        <a:graphic>
          <a:graphicData uri="http://schemas.openxmlformats.org/presentationml/2006/ole">
            <p:oleObj spid="_x0000_s97282" name="點陣圖影像" r:id="rId3" imgW="4933333" imgH="6047619"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122</a:t>
            </a:fld>
            <a:endParaRPr lang="zh-TW"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p:cNvSpPr>
          <p:nvPr>
            <p:ph type="title" idx="4294967295"/>
          </p:nvPr>
        </p:nvSpPr>
        <p:spPr/>
        <p:txBody>
          <a:bodyPr/>
          <a:lstStyle/>
          <a:p>
            <a:r>
              <a:rPr lang="zh-TW" altLang="en-US" sz="3200" dirty="0" smtClean="0"/>
              <a:t>執行</a:t>
            </a:r>
            <a:r>
              <a:rPr lang="zh-TW" altLang="nb-NO" sz="3200" dirty="0" smtClean="0"/>
              <a:t>FrameMarkers</a:t>
            </a:r>
            <a:r>
              <a:rPr lang="zh-TW" altLang="en-US" sz="3200" dirty="0" smtClean="0"/>
              <a:t>範例</a:t>
            </a:r>
            <a:r>
              <a:rPr lang="zh-TW" altLang="nb-NO" sz="3200" dirty="0" smtClean="0"/>
              <a:t> </a:t>
            </a:r>
            <a:r>
              <a:rPr lang="zh-TW" altLang="en-US" dirty="0" smtClean="0"/>
              <a:t>（</a:t>
            </a:r>
            <a:r>
              <a:rPr lang="en-US" altLang="zh-TW" dirty="0" smtClean="0"/>
              <a:t>2</a:t>
            </a:r>
            <a:r>
              <a:rPr lang="zh-TW" altLang="en-US" dirty="0" smtClean="0"/>
              <a:t>）</a:t>
            </a:r>
          </a:p>
        </p:txBody>
      </p:sp>
      <p:sp>
        <p:nvSpPr>
          <p:cNvPr id="140291" name="Rectangle 3"/>
          <p:cNvSpPr>
            <a:spLocks noGrp="1"/>
          </p:cNvSpPr>
          <p:nvPr>
            <p:ph type="body" sz="half" idx="4294967295"/>
          </p:nvPr>
        </p:nvSpPr>
        <p:spPr>
          <a:xfrm>
            <a:off x="301625" y="1524000"/>
            <a:ext cx="8591550" cy="4598988"/>
          </a:xfrm>
        </p:spPr>
        <p:txBody>
          <a:bodyPr/>
          <a:lstStyle/>
          <a:p>
            <a:r>
              <a:rPr lang="zh-TW" altLang="en-US" sz="2300" dirty="0" smtClean="0"/>
              <a:t>設定「</a:t>
            </a:r>
            <a:r>
              <a:rPr lang="en-US" altLang="zh-TW" sz="2300" dirty="0" err="1" smtClean="0"/>
              <a:t>FrameMarkers</a:t>
            </a:r>
            <a:r>
              <a:rPr lang="zh-TW" altLang="en-US" sz="2300" dirty="0" smtClean="0"/>
              <a:t>」</a:t>
            </a:r>
            <a:r>
              <a:rPr lang="en-US" altLang="zh-TW" sz="2300" dirty="0" smtClean="0"/>
              <a:t>C</a:t>
            </a:r>
            <a:r>
              <a:rPr lang="zh-TW" altLang="en-US" sz="2300" dirty="0" smtClean="0"/>
              <a:t>編譯部分。</a:t>
            </a:r>
          </a:p>
        </p:txBody>
      </p:sp>
      <p:graphicFrame>
        <p:nvGraphicFramePr>
          <p:cNvPr id="140295" name="Object 7"/>
          <p:cNvGraphicFramePr>
            <a:graphicFrameLocks noChangeAspect="1"/>
          </p:cNvGraphicFramePr>
          <p:nvPr>
            <p:ph sz="half" idx="4294967295"/>
          </p:nvPr>
        </p:nvGraphicFramePr>
        <p:xfrm>
          <a:off x="755650" y="2276475"/>
          <a:ext cx="7777163" cy="3856038"/>
        </p:xfrm>
        <a:graphic>
          <a:graphicData uri="http://schemas.openxmlformats.org/presentationml/2006/ole">
            <p:oleObj spid="_x0000_s98306" name="點陣圖影像" r:id="rId3" imgW="9914286" imgH="4915586"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123</a:t>
            </a:fld>
            <a:endParaRPr lang="zh-TW"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p:cNvSpPr>
          <p:nvPr>
            <p:ph type="title" idx="4294967295"/>
          </p:nvPr>
        </p:nvSpPr>
        <p:spPr/>
        <p:txBody>
          <a:bodyPr/>
          <a:lstStyle/>
          <a:p>
            <a:r>
              <a:rPr lang="zh-TW" altLang="en-US" sz="3200" dirty="0" smtClean="0"/>
              <a:t>執行</a:t>
            </a:r>
            <a:r>
              <a:rPr lang="zh-TW" altLang="nb-NO" sz="3200" dirty="0" smtClean="0"/>
              <a:t>FrameMarkers</a:t>
            </a:r>
            <a:r>
              <a:rPr lang="zh-TW" altLang="en-US" sz="3200" dirty="0" smtClean="0"/>
              <a:t>範例</a:t>
            </a:r>
            <a:r>
              <a:rPr lang="zh-TW" altLang="nb-NO" sz="3200" dirty="0" smtClean="0"/>
              <a:t> </a:t>
            </a:r>
            <a:r>
              <a:rPr lang="zh-TW" altLang="en-US" dirty="0" smtClean="0"/>
              <a:t>（</a:t>
            </a:r>
            <a:r>
              <a:rPr lang="en-US" altLang="zh-TW" dirty="0" smtClean="0"/>
              <a:t>3</a:t>
            </a:r>
            <a:r>
              <a:rPr lang="zh-TW" altLang="en-US" dirty="0" smtClean="0"/>
              <a:t>）</a:t>
            </a:r>
          </a:p>
        </p:txBody>
      </p:sp>
      <p:sp>
        <p:nvSpPr>
          <p:cNvPr id="142339" name="Rectangle 3"/>
          <p:cNvSpPr>
            <a:spLocks noGrp="1"/>
          </p:cNvSpPr>
          <p:nvPr>
            <p:ph type="body" sz="half" idx="4294967295"/>
          </p:nvPr>
        </p:nvSpPr>
        <p:spPr>
          <a:xfrm>
            <a:off x="301625" y="1524000"/>
            <a:ext cx="8518525" cy="4598988"/>
          </a:xfrm>
        </p:spPr>
        <p:txBody>
          <a:bodyPr/>
          <a:lstStyle/>
          <a:p>
            <a:r>
              <a:rPr lang="zh-TW" altLang="en-US" sz="2300" dirty="0" smtClean="0"/>
              <a:t>設定「</a:t>
            </a:r>
            <a:r>
              <a:rPr lang="en-US" altLang="zh-TW" sz="2300" dirty="0" err="1" smtClean="0"/>
              <a:t>FrameMarkers</a:t>
            </a:r>
            <a:r>
              <a:rPr lang="zh-TW" altLang="en-US" sz="2300" dirty="0" smtClean="0"/>
              <a:t>」</a:t>
            </a:r>
            <a:r>
              <a:rPr lang="en-US" altLang="zh-TW" sz="2300" dirty="0" smtClean="0"/>
              <a:t>C</a:t>
            </a:r>
            <a:r>
              <a:rPr lang="zh-TW" altLang="en-US" sz="2300" dirty="0" smtClean="0"/>
              <a:t>編譯部分。</a:t>
            </a:r>
          </a:p>
        </p:txBody>
      </p:sp>
      <p:graphicFrame>
        <p:nvGraphicFramePr>
          <p:cNvPr id="142340" name="Object 4"/>
          <p:cNvGraphicFramePr>
            <a:graphicFrameLocks noChangeAspect="1"/>
          </p:cNvGraphicFramePr>
          <p:nvPr>
            <p:ph sz="half" idx="4294967295"/>
          </p:nvPr>
        </p:nvGraphicFramePr>
        <p:xfrm>
          <a:off x="611188" y="2133600"/>
          <a:ext cx="7705725" cy="4114800"/>
        </p:xfrm>
        <a:graphic>
          <a:graphicData uri="http://schemas.openxmlformats.org/presentationml/2006/ole">
            <p:oleObj spid="_x0000_s99330" name="點陣圖影像" r:id="rId3" imgW="9895238" imgH="5285714"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124</a:t>
            </a:fld>
            <a:endParaRPr lang="zh-TW"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手機設定（</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125</a:t>
            </a:fld>
            <a:endParaRPr lang="zh-TW" altLang="en-US"/>
          </a:p>
        </p:txBody>
      </p:sp>
      <p:sp>
        <p:nvSpPr>
          <p:cNvPr id="4" name="內容版面配置區 3"/>
          <p:cNvSpPr>
            <a:spLocks noGrp="1"/>
          </p:cNvSpPr>
          <p:nvPr>
            <p:ph sz="quarter" idx="1"/>
          </p:nvPr>
        </p:nvSpPr>
        <p:spPr>
          <a:xfrm>
            <a:off x="301752" y="1527048"/>
            <a:ext cx="8503920" cy="3630144"/>
          </a:xfrm>
        </p:spPr>
        <p:txBody>
          <a:bodyPr>
            <a:normAutofit fontScale="92500" lnSpcReduction="10000"/>
          </a:bodyPr>
          <a:lstStyle/>
          <a:p>
            <a:r>
              <a:rPr lang="zh-TW" altLang="en-US" dirty="0" smtClean="0"/>
              <a:t>在使用模擬器不支援的硬體功能時，需使用實機做測試。</a:t>
            </a:r>
            <a:endParaRPr lang="en-US" altLang="zh-TW" dirty="0" smtClean="0"/>
          </a:p>
          <a:p>
            <a:r>
              <a:rPr lang="zh-TW" altLang="en-US" sz="2800" dirty="0" smtClean="0"/>
              <a:t>模擬器並不支援</a:t>
            </a:r>
            <a:r>
              <a:rPr lang="en-US" altLang="zh-TW" sz="2800" dirty="0" smtClean="0"/>
              <a:t>Camera</a:t>
            </a:r>
            <a:r>
              <a:rPr lang="zh-TW" altLang="en-US" sz="2800" dirty="0" smtClean="0"/>
              <a:t>的模擬，需要用到</a:t>
            </a:r>
            <a:r>
              <a:rPr lang="en-US" altLang="zh-TW" sz="2800" dirty="0" smtClean="0"/>
              <a:t>Camera</a:t>
            </a:r>
            <a:r>
              <a:rPr lang="zh-TW" altLang="en-US" sz="2800" dirty="0" smtClean="0"/>
              <a:t>的設備時，需使用實機測試。</a:t>
            </a:r>
          </a:p>
          <a:p>
            <a:r>
              <a:rPr lang="zh-TW" altLang="en-US" sz="2800" dirty="0" smtClean="0"/>
              <a:t>第一次要將</a:t>
            </a:r>
            <a:r>
              <a:rPr lang="en-US" altLang="zh-TW" sz="2800" dirty="0" smtClean="0"/>
              <a:t>Android</a:t>
            </a:r>
            <a:r>
              <a:rPr lang="zh-TW" altLang="en-US" sz="2800" dirty="0" smtClean="0"/>
              <a:t>程式放上手機上時要做一些設定，以免無法將程式載入到手機上執行。</a:t>
            </a:r>
            <a:endParaRPr lang="en-US" altLang="zh-TW" sz="2800" dirty="0" smtClean="0"/>
          </a:p>
          <a:p>
            <a:r>
              <a:rPr lang="zh-TW" altLang="en-US" dirty="0" smtClean="0"/>
              <a:t>此時需要改變的相關設定，分成三部份其流程如下：</a:t>
            </a:r>
            <a:endParaRPr lang="en-US" altLang="zh-TW" dirty="0" smtClean="0"/>
          </a:p>
          <a:p>
            <a:pPr lvl="1"/>
            <a:r>
              <a:rPr lang="zh-TW" altLang="en-US" dirty="0" smtClean="0"/>
              <a:t>１</a:t>
            </a:r>
            <a:r>
              <a:rPr lang="en-US" altLang="zh-TW" dirty="0" smtClean="0"/>
              <a:t>.</a:t>
            </a:r>
            <a:r>
              <a:rPr lang="zh-TW" altLang="en-US" sz="2300" dirty="0" smtClean="0"/>
              <a:t>設定手機除錯模式。</a:t>
            </a:r>
            <a:endParaRPr lang="en-US" altLang="zh-TW" dirty="0" smtClean="0"/>
          </a:p>
          <a:p>
            <a:pPr lvl="1"/>
            <a:r>
              <a:rPr lang="zh-TW" altLang="en-US" dirty="0" smtClean="0"/>
              <a:t>２</a:t>
            </a:r>
            <a:r>
              <a:rPr lang="en-US" altLang="zh-TW" dirty="0" smtClean="0"/>
              <a:t>.</a:t>
            </a:r>
            <a:r>
              <a:rPr lang="zh-TW" altLang="en-US" sz="2300" dirty="0" smtClean="0"/>
              <a:t>確認</a:t>
            </a:r>
            <a:r>
              <a:rPr lang="en-US" altLang="zh-TW" sz="2300" dirty="0" smtClean="0"/>
              <a:t>Eclipse</a:t>
            </a:r>
            <a:r>
              <a:rPr lang="zh-TW" altLang="en-US" sz="2300" dirty="0" smtClean="0"/>
              <a:t>已找出手機。</a:t>
            </a:r>
            <a:endParaRPr lang="en-US" altLang="zh-TW" dirty="0" smtClean="0"/>
          </a:p>
          <a:p>
            <a:pPr lvl="1"/>
            <a:r>
              <a:rPr lang="zh-TW" altLang="en-US" dirty="0" smtClean="0"/>
              <a:t>３</a:t>
            </a:r>
            <a:r>
              <a:rPr lang="en-US" altLang="zh-TW" dirty="0" smtClean="0"/>
              <a:t>.</a:t>
            </a:r>
            <a:r>
              <a:rPr lang="zh-TW" altLang="en-US" sz="2300" dirty="0" smtClean="0"/>
              <a:t>取消模擬器。</a:t>
            </a:r>
            <a:endParaRPr lang="zh-TW" altLang="en-US" dirty="0"/>
          </a:p>
        </p:txBody>
      </p:sp>
      <p:grpSp>
        <p:nvGrpSpPr>
          <p:cNvPr id="5" name="群組 4"/>
          <p:cNvGrpSpPr/>
          <p:nvPr/>
        </p:nvGrpSpPr>
        <p:grpSpPr>
          <a:xfrm>
            <a:off x="1440160" y="5879552"/>
            <a:ext cx="6444208" cy="861816"/>
            <a:chOff x="1251652" y="4572008"/>
            <a:chExt cx="6050327" cy="792088"/>
          </a:xfrm>
        </p:grpSpPr>
        <p:sp>
          <p:nvSpPr>
            <p:cNvPr id="6" name="矩形 5"/>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１</a:t>
              </a:r>
              <a:r>
                <a:rPr lang="en-US" altLang="zh-TW" sz="1600" dirty="0" smtClean="0">
                  <a:solidFill>
                    <a:schemeClr val="tx1"/>
                  </a:solidFill>
                </a:rPr>
                <a:t>.</a:t>
              </a:r>
              <a:r>
                <a:rPr lang="zh-TW" altLang="en-US" sz="1600" dirty="0" smtClean="0">
                  <a:solidFill>
                    <a:schemeClr val="tx1"/>
                  </a:solidFill>
                </a:rPr>
                <a:t>設定手機除錯模式</a:t>
              </a:r>
              <a:endParaRPr lang="zh-TW" altLang="en-US" sz="1600" dirty="0">
                <a:solidFill>
                  <a:schemeClr val="tx1"/>
                </a:solidFill>
              </a:endParaRPr>
            </a:p>
          </p:txBody>
        </p:sp>
        <p:sp>
          <p:nvSpPr>
            <p:cNvPr id="7" name="矩形 6"/>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２</a:t>
              </a:r>
              <a:r>
                <a:rPr lang="en-US" altLang="zh-TW" sz="1600" dirty="0" smtClean="0">
                  <a:solidFill>
                    <a:schemeClr val="tx1"/>
                  </a:solidFill>
                </a:rPr>
                <a:t>.</a:t>
              </a:r>
              <a:r>
                <a:rPr lang="zh-TW" altLang="en-US" sz="1600" dirty="0" smtClean="0">
                  <a:solidFill>
                    <a:schemeClr val="tx1"/>
                  </a:solidFill>
                </a:rPr>
                <a:t>確認</a:t>
              </a:r>
              <a:r>
                <a:rPr lang="en-US" altLang="zh-TW" sz="1600" dirty="0" smtClean="0">
                  <a:solidFill>
                    <a:schemeClr val="tx1"/>
                  </a:solidFill>
                </a:rPr>
                <a:t>Eclipse</a:t>
              </a:r>
              <a:r>
                <a:rPr lang="zh-TW" altLang="en-US" sz="1600" dirty="0" smtClean="0">
                  <a:solidFill>
                    <a:schemeClr val="tx1"/>
                  </a:solidFill>
                </a:rPr>
                <a:t>已找出手機</a:t>
              </a:r>
              <a:endParaRPr lang="zh-TW" altLang="en-US" sz="1600" dirty="0">
                <a:solidFill>
                  <a:schemeClr val="tx1"/>
                </a:solidFill>
              </a:endParaRPr>
            </a:p>
          </p:txBody>
        </p:sp>
        <p:cxnSp>
          <p:nvCxnSpPr>
            <p:cNvPr id="8" name="直線單箭頭接點 7"/>
            <p:cNvCxnSpPr>
              <a:stCxn id="7"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9" name="直線單箭頭接點 8"/>
            <p:cNvCxnSpPr>
              <a:stCxn id="6" idx="3"/>
              <a:endCxn id="7"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0" name="矩形 9"/>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３</a:t>
              </a:r>
              <a:r>
                <a:rPr lang="en-US" altLang="zh-TW" sz="1600" dirty="0" smtClean="0">
                  <a:solidFill>
                    <a:schemeClr val="tx1"/>
                  </a:solidFill>
                </a:rPr>
                <a:t>.</a:t>
              </a:r>
              <a:r>
                <a:rPr lang="zh-TW" altLang="en-US" sz="1600" dirty="0" smtClean="0">
                  <a:solidFill>
                    <a:schemeClr val="tx1"/>
                  </a:solidFill>
                </a:rPr>
                <a:t>取消模擬器</a:t>
              </a:r>
              <a:endParaRPr lang="zh-TW" altLang="en-US" sz="1600" dirty="0">
                <a:solidFill>
                  <a:schemeClr val="tx1"/>
                </a:solidFill>
              </a:endParaRPr>
            </a:p>
          </p:txBody>
        </p:sp>
      </p:grpSp>
      <p:pic>
        <p:nvPicPr>
          <p:cNvPr id="196609" name="Picture 1"/>
          <p:cNvPicPr>
            <a:picLocks noChangeAspect="1" noChangeArrowheads="1"/>
          </p:cNvPicPr>
          <p:nvPr/>
        </p:nvPicPr>
        <p:blipFill>
          <a:blip r:embed="rId2" cstate="print"/>
          <a:srcRect/>
          <a:stretch>
            <a:fillRect/>
          </a:stretch>
        </p:blipFill>
        <p:spPr bwMode="auto">
          <a:xfrm>
            <a:off x="5076056" y="3933056"/>
            <a:ext cx="3919736" cy="1835300"/>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p:cNvSpPr>
          <p:nvPr>
            <p:ph type="title" idx="4294967295"/>
          </p:nvPr>
        </p:nvSpPr>
        <p:spPr/>
        <p:txBody>
          <a:bodyPr/>
          <a:lstStyle/>
          <a:p>
            <a:r>
              <a:rPr lang="zh-TW" altLang="en-US" dirty="0" smtClean="0"/>
              <a:t>手機設定（</a:t>
            </a:r>
            <a:r>
              <a:rPr lang="en-US" altLang="zh-TW" dirty="0" smtClean="0"/>
              <a:t>1</a:t>
            </a:r>
            <a:r>
              <a:rPr lang="zh-TW" altLang="en-US" dirty="0" smtClean="0"/>
              <a:t>）</a:t>
            </a:r>
          </a:p>
        </p:txBody>
      </p:sp>
      <p:sp>
        <p:nvSpPr>
          <p:cNvPr id="144387" name="Rectangle 3"/>
          <p:cNvSpPr>
            <a:spLocks noGrp="1"/>
          </p:cNvSpPr>
          <p:nvPr>
            <p:ph type="body" sz="half" idx="4294967295"/>
          </p:nvPr>
        </p:nvSpPr>
        <p:spPr>
          <a:xfrm>
            <a:off x="301625" y="1524000"/>
            <a:ext cx="8591550" cy="1977008"/>
          </a:xfrm>
        </p:spPr>
        <p:txBody>
          <a:bodyPr>
            <a:normAutofit/>
          </a:bodyPr>
          <a:lstStyle/>
          <a:p>
            <a:r>
              <a:rPr lang="zh-TW" altLang="en-US" sz="2400" dirty="0" smtClean="0"/>
              <a:t>１</a:t>
            </a:r>
            <a:r>
              <a:rPr lang="en-US" altLang="zh-TW" sz="2400" dirty="0" smtClean="0"/>
              <a:t>.</a:t>
            </a:r>
            <a:r>
              <a:rPr lang="zh-TW" altLang="en-US" sz="2400" dirty="0" smtClean="0"/>
              <a:t>設定手機除錯模式。</a:t>
            </a:r>
          </a:p>
          <a:p>
            <a:r>
              <a:rPr lang="zh-TW" altLang="en-US" sz="2300" dirty="0" smtClean="0"/>
              <a:t>下面左方圖片為手機首頁。點選「設定」進入設定畫面，並選擇「應用程式」。</a:t>
            </a:r>
          </a:p>
          <a:p>
            <a:pPr>
              <a:buFont typeface="Wingdings 2" pitchFamily="18" charset="2"/>
              <a:buNone/>
            </a:pPr>
            <a:endParaRPr lang="zh-TW" altLang="en-US" sz="2300" dirty="0" smtClean="0"/>
          </a:p>
        </p:txBody>
      </p:sp>
      <p:graphicFrame>
        <p:nvGraphicFramePr>
          <p:cNvPr id="144388" name="Object 4"/>
          <p:cNvGraphicFramePr>
            <a:graphicFrameLocks noChangeAspect="1"/>
          </p:cNvGraphicFramePr>
          <p:nvPr>
            <p:ph sz="half" idx="4294967295"/>
          </p:nvPr>
        </p:nvGraphicFramePr>
        <p:xfrm>
          <a:off x="1979712" y="2852936"/>
          <a:ext cx="2563647" cy="3068960"/>
        </p:xfrm>
        <a:graphic>
          <a:graphicData uri="http://schemas.openxmlformats.org/presentationml/2006/ole">
            <p:oleObj spid="_x0000_s100354" name="點陣圖影像" r:id="rId3" imgW="5172797" imgH="6190476"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126</a:t>
            </a:fld>
            <a:endParaRPr lang="zh-TW" altLang="en-US"/>
          </a:p>
        </p:txBody>
      </p:sp>
      <p:graphicFrame>
        <p:nvGraphicFramePr>
          <p:cNvPr id="100355" name="Object 3"/>
          <p:cNvGraphicFramePr>
            <a:graphicFrameLocks noChangeAspect="1"/>
          </p:cNvGraphicFramePr>
          <p:nvPr/>
        </p:nvGraphicFramePr>
        <p:xfrm>
          <a:off x="4572000" y="2420888"/>
          <a:ext cx="2592288" cy="3483299"/>
        </p:xfrm>
        <a:graphic>
          <a:graphicData uri="http://schemas.openxmlformats.org/presentationml/2006/ole">
            <p:oleObj spid="_x0000_s100355" name="點陣圖影像" r:id="rId4" imgW="4067743" imgH="6601746" progId="PBrush">
              <p:embed/>
            </p:oleObj>
          </a:graphicData>
        </a:graphic>
      </p:graphicFrame>
      <p:grpSp>
        <p:nvGrpSpPr>
          <p:cNvPr id="13" name="群組 12"/>
          <p:cNvGrpSpPr/>
          <p:nvPr/>
        </p:nvGrpSpPr>
        <p:grpSpPr>
          <a:xfrm>
            <a:off x="1224136" y="5951560"/>
            <a:ext cx="6444208" cy="861816"/>
            <a:chOff x="1251652" y="4572008"/>
            <a:chExt cx="6050327" cy="792088"/>
          </a:xfrm>
        </p:grpSpPr>
        <p:sp>
          <p:nvSpPr>
            <p:cNvPr id="14" name="矩形 13"/>
            <p:cNvSpPr/>
            <p:nvPr/>
          </p:nvSpPr>
          <p:spPr>
            <a:xfrm>
              <a:off x="1251652" y="4572008"/>
              <a:ext cx="1656184"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１</a:t>
              </a:r>
              <a:r>
                <a:rPr lang="en-US" altLang="zh-TW" sz="1600" dirty="0" smtClean="0">
                  <a:solidFill>
                    <a:schemeClr val="tx1"/>
                  </a:solidFill>
                </a:rPr>
                <a:t>.</a:t>
              </a:r>
              <a:r>
                <a:rPr lang="zh-TW" altLang="en-US" sz="1600" dirty="0" smtClean="0">
                  <a:solidFill>
                    <a:schemeClr val="tx1"/>
                  </a:solidFill>
                </a:rPr>
                <a:t>設定手機除錯模式</a:t>
              </a:r>
              <a:endParaRPr lang="zh-TW" altLang="en-US" sz="1600" dirty="0">
                <a:solidFill>
                  <a:schemeClr val="tx1"/>
                </a:solidFill>
              </a:endParaRPr>
            </a:p>
          </p:txBody>
        </p:sp>
        <p:sp>
          <p:nvSpPr>
            <p:cNvPr id="15" name="矩形 14"/>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2">
                      <a:lumMod val="40000"/>
                      <a:lumOff val="60000"/>
                    </a:schemeClr>
                  </a:solidFill>
                </a:rPr>
                <a:t>２</a:t>
              </a:r>
              <a:r>
                <a:rPr lang="en-US" altLang="zh-TW" sz="1600" dirty="0" smtClean="0">
                  <a:solidFill>
                    <a:schemeClr val="tx2">
                      <a:lumMod val="40000"/>
                      <a:lumOff val="60000"/>
                    </a:schemeClr>
                  </a:solidFill>
                </a:rPr>
                <a:t>.</a:t>
              </a:r>
              <a:r>
                <a:rPr lang="zh-TW" altLang="en-US" sz="1600" dirty="0" smtClean="0">
                  <a:solidFill>
                    <a:schemeClr val="tx2">
                      <a:lumMod val="40000"/>
                      <a:lumOff val="60000"/>
                    </a:schemeClr>
                  </a:solidFill>
                </a:rPr>
                <a:t>確認</a:t>
              </a:r>
              <a:r>
                <a:rPr lang="en-US" altLang="zh-TW" sz="1600" dirty="0" smtClean="0">
                  <a:solidFill>
                    <a:schemeClr val="tx2">
                      <a:lumMod val="40000"/>
                      <a:lumOff val="60000"/>
                    </a:schemeClr>
                  </a:solidFill>
                </a:rPr>
                <a:t>Eclipse</a:t>
              </a:r>
              <a:r>
                <a:rPr lang="zh-TW" altLang="en-US" sz="1600" dirty="0" smtClean="0">
                  <a:solidFill>
                    <a:schemeClr val="tx2">
                      <a:lumMod val="40000"/>
                      <a:lumOff val="60000"/>
                    </a:schemeClr>
                  </a:solidFill>
                </a:rPr>
                <a:t>已找出手機</a:t>
              </a:r>
              <a:endParaRPr lang="zh-TW" altLang="en-US" sz="1600" dirty="0">
                <a:solidFill>
                  <a:schemeClr val="tx2">
                    <a:lumMod val="40000"/>
                    <a:lumOff val="60000"/>
                  </a:schemeClr>
                </a:solidFill>
              </a:endParaRPr>
            </a:p>
          </p:txBody>
        </p:sp>
        <p:cxnSp>
          <p:nvCxnSpPr>
            <p:cNvPr id="16" name="直線單箭頭接點 15"/>
            <p:cNvCxnSpPr>
              <a:stCxn id="15"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7" name="直線單箭頭接點 16"/>
            <p:cNvCxnSpPr>
              <a:stCxn id="14" idx="3"/>
              <a:endCxn id="15"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8" name="矩形 17"/>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2">
                      <a:lumMod val="40000"/>
                      <a:lumOff val="60000"/>
                    </a:schemeClr>
                  </a:solidFill>
                </a:rPr>
                <a:t>３</a:t>
              </a:r>
              <a:r>
                <a:rPr lang="en-US" altLang="zh-TW" sz="1600" dirty="0" smtClean="0">
                  <a:solidFill>
                    <a:schemeClr val="tx2">
                      <a:lumMod val="40000"/>
                      <a:lumOff val="60000"/>
                    </a:schemeClr>
                  </a:solidFill>
                </a:rPr>
                <a:t>.</a:t>
              </a:r>
              <a:r>
                <a:rPr lang="zh-TW" altLang="en-US" sz="1600" dirty="0" smtClean="0">
                  <a:solidFill>
                    <a:schemeClr val="tx2">
                      <a:lumMod val="40000"/>
                      <a:lumOff val="60000"/>
                    </a:schemeClr>
                  </a:solidFill>
                </a:rPr>
                <a:t>取消模擬器</a:t>
              </a:r>
              <a:endParaRPr lang="zh-TW" altLang="en-US" sz="1600" dirty="0">
                <a:solidFill>
                  <a:schemeClr val="tx2">
                    <a:lumMod val="40000"/>
                    <a:lumOff val="60000"/>
                  </a:schemeClr>
                </a:solidFill>
              </a:endParaRPr>
            </a:p>
          </p:txBody>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Grp="1"/>
          </p:cNvSpPr>
          <p:nvPr>
            <p:ph type="title" idx="4294967295"/>
          </p:nvPr>
        </p:nvSpPr>
        <p:spPr/>
        <p:txBody>
          <a:bodyPr/>
          <a:lstStyle/>
          <a:p>
            <a:r>
              <a:rPr lang="zh-TW" altLang="en-US" dirty="0" smtClean="0"/>
              <a:t>手機設定（</a:t>
            </a:r>
            <a:r>
              <a:rPr lang="en-US" altLang="zh-TW" dirty="0" smtClean="0"/>
              <a:t>2</a:t>
            </a:r>
            <a:r>
              <a:rPr lang="zh-TW" altLang="en-US" dirty="0" smtClean="0"/>
              <a:t>）</a:t>
            </a:r>
          </a:p>
        </p:txBody>
      </p:sp>
      <p:sp>
        <p:nvSpPr>
          <p:cNvPr id="148483" name="Rectangle 3"/>
          <p:cNvSpPr>
            <a:spLocks noGrp="1"/>
          </p:cNvSpPr>
          <p:nvPr>
            <p:ph type="body" sz="half" idx="4294967295"/>
          </p:nvPr>
        </p:nvSpPr>
        <p:spPr>
          <a:xfrm>
            <a:off x="301625" y="1524000"/>
            <a:ext cx="8518525" cy="4598988"/>
          </a:xfrm>
        </p:spPr>
        <p:txBody>
          <a:bodyPr/>
          <a:lstStyle/>
          <a:p>
            <a:r>
              <a:rPr lang="zh-TW" altLang="en-US" sz="2300" dirty="0" smtClean="0"/>
              <a:t>點選「開發」設定應用程式開發的選項。畫面如下面左方圖片所示。</a:t>
            </a:r>
            <a:endParaRPr lang="en-US" altLang="zh-TW" sz="2300" dirty="0" smtClean="0"/>
          </a:p>
          <a:p>
            <a:r>
              <a:rPr lang="zh-TW" altLang="en-US" sz="2300" dirty="0" smtClean="0"/>
              <a:t>將「</a:t>
            </a:r>
            <a:r>
              <a:rPr lang="en-US" altLang="zh-TW" sz="2300" dirty="0" smtClean="0"/>
              <a:t>USB</a:t>
            </a:r>
            <a:r>
              <a:rPr lang="zh-TW" altLang="en-US" sz="2300" dirty="0" smtClean="0"/>
              <a:t>除錯中」</a:t>
            </a:r>
            <a:r>
              <a:rPr lang="en-US" altLang="zh-TW" sz="2300" dirty="0" smtClean="0"/>
              <a:t>USB</a:t>
            </a:r>
            <a:r>
              <a:rPr lang="zh-TW" altLang="en-US" sz="2300" dirty="0" smtClean="0"/>
              <a:t>連線時進入除錯模式「勾選」。畫面如下面右方圖片所示。</a:t>
            </a:r>
          </a:p>
          <a:p>
            <a:endParaRPr lang="zh-TW" altLang="en-US" sz="2300" dirty="0" smtClean="0"/>
          </a:p>
        </p:txBody>
      </p:sp>
      <p:graphicFrame>
        <p:nvGraphicFramePr>
          <p:cNvPr id="148484" name="Object 4"/>
          <p:cNvGraphicFramePr>
            <a:graphicFrameLocks noChangeAspect="1"/>
          </p:cNvGraphicFramePr>
          <p:nvPr>
            <p:ph sz="half" idx="4294967295"/>
          </p:nvPr>
        </p:nvGraphicFramePr>
        <p:xfrm>
          <a:off x="1919179" y="3068960"/>
          <a:ext cx="2292781" cy="3789040"/>
        </p:xfrm>
        <a:graphic>
          <a:graphicData uri="http://schemas.openxmlformats.org/presentationml/2006/ole">
            <p:oleObj spid="_x0000_s102402" name="點陣圖影像" r:id="rId3" imgW="4057143" imgH="6706536"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127</a:t>
            </a:fld>
            <a:endParaRPr lang="zh-TW" altLang="en-US"/>
          </a:p>
        </p:txBody>
      </p:sp>
      <p:graphicFrame>
        <p:nvGraphicFramePr>
          <p:cNvPr id="102403" name="Object 3"/>
          <p:cNvGraphicFramePr>
            <a:graphicFrameLocks noChangeAspect="1"/>
          </p:cNvGraphicFramePr>
          <p:nvPr/>
        </p:nvGraphicFramePr>
        <p:xfrm>
          <a:off x="4572000" y="4077072"/>
          <a:ext cx="3398912" cy="2074109"/>
        </p:xfrm>
        <a:graphic>
          <a:graphicData uri="http://schemas.openxmlformats.org/presentationml/2006/ole">
            <p:oleObj spid="_x0000_s102403" name="點陣圖影像" r:id="rId4" imgW="5057143" imgH="3086531" progId="PBrush">
              <p:embed/>
            </p:oleObj>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Grp="1"/>
          </p:cNvSpPr>
          <p:nvPr>
            <p:ph type="title" idx="4294967295"/>
          </p:nvPr>
        </p:nvSpPr>
        <p:spPr/>
        <p:txBody>
          <a:bodyPr/>
          <a:lstStyle/>
          <a:p>
            <a:r>
              <a:rPr lang="zh-TW" altLang="en-US" dirty="0" smtClean="0"/>
              <a:t>手機設定（</a:t>
            </a:r>
            <a:r>
              <a:rPr lang="en-US" altLang="zh-TW" dirty="0" smtClean="0"/>
              <a:t>3</a:t>
            </a:r>
            <a:r>
              <a:rPr lang="zh-TW" altLang="en-US" dirty="0" smtClean="0"/>
              <a:t>）</a:t>
            </a:r>
          </a:p>
        </p:txBody>
      </p:sp>
      <p:sp>
        <p:nvSpPr>
          <p:cNvPr id="152579" name="Rectangle 3"/>
          <p:cNvSpPr>
            <a:spLocks noGrp="1"/>
          </p:cNvSpPr>
          <p:nvPr>
            <p:ph type="body" sz="half" idx="4294967295"/>
          </p:nvPr>
        </p:nvSpPr>
        <p:spPr>
          <a:xfrm>
            <a:off x="301625" y="1524000"/>
            <a:ext cx="8591550" cy="2697088"/>
          </a:xfrm>
        </p:spPr>
        <p:txBody>
          <a:bodyPr/>
          <a:lstStyle/>
          <a:p>
            <a:r>
              <a:rPr lang="zh-TW" altLang="en-US" sz="2400" dirty="0" smtClean="0"/>
              <a:t>２</a:t>
            </a:r>
            <a:r>
              <a:rPr lang="en-US" altLang="zh-TW" sz="2400" dirty="0" smtClean="0"/>
              <a:t>.</a:t>
            </a:r>
            <a:r>
              <a:rPr lang="zh-TW" altLang="en-US" sz="2400" dirty="0" smtClean="0"/>
              <a:t>確認</a:t>
            </a:r>
            <a:r>
              <a:rPr lang="en-US" altLang="zh-TW" sz="2400" dirty="0" smtClean="0"/>
              <a:t>Eclipse</a:t>
            </a:r>
            <a:r>
              <a:rPr lang="zh-TW" altLang="en-US" sz="2400" dirty="0" smtClean="0"/>
              <a:t>已找出手機。</a:t>
            </a:r>
          </a:p>
          <a:p>
            <a:r>
              <a:rPr lang="zh-TW" altLang="en-US" sz="2300" dirty="0" smtClean="0"/>
              <a:t>將「 </a:t>
            </a:r>
            <a:r>
              <a:rPr lang="en-US" altLang="zh-TW" sz="2300" dirty="0" smtClean="0"/>
              <a:t>Android </a:t>
            </a:r>
            <a:r>
              <a:rPr lang="zh-TW" altLang="en-US" sz="2300" dirty="0" smtClean="0"/>
              <a:t>」實機使用「 </a:t>
            </a:r>
            <a:r>
              <a:rPr lang="en-US" altLang="zh-TW" sz="2300" dirty="0" smtClean="0"/>
              <a:t>USB </a:t>
            </a:r>
            <a:r>
              <a:rPr lang="zh-TW" altLang="en-US" sz="2300" dirty="0" smtClean="0"/>
              <a:t>」連接到「 </a:t>
            </a:r>
            <a:r>
              <a:rPr lang="en-US" altLang="zh-TW" sz="2300" dirty="0" smtClean="0"/>
              <a:t>PC </a:t>
            </a:r>
            <a:r>
              <a:rPr lang="zh-TW" altLang="en-US" sz="2300" dirty="0" smtClean="0"/>
              <a:t>」</a:t>
            </a:r>
            <a:r>
              <a:rPr lang="en-US" altLang="zh-TW" sz="2300" dirty="0" smtClean="0"/>
              <a:t> </a:t>
            </a:r>
            <a:r>
              <a:rPr lang="zh-TW" altLang="en-US" sz="2300" dirty="0" smtClean="0"/>
              <a:t>，並且打開「 </a:t>
            </a:r>
            <a:r>
              <a:rPr lang="en-US" altLang="zh-TW" sz="2300" dirty="0" smtClean="0"/>
              <a:t>Eclipse </a:t>
            </a:r>
            <a:r>
              <a:rPr lang="zh-TW" altLang="en-US" sz="2300" dirty="0" smtClean="0"/>
              <a:t>」的「 </a:t>
            </a:r>
            <a:r>
              <a:rPr lang="en-US" altLang="zh-TW" sz="2300" dirty="0" smtClean="0"/>
              <a:t>DDMS </a:t>
            </a:r>
            <a:r>
              <a:rPr lang="zh-TW" altLang="en-US" sz="2300" dirty="0" smtClean="0"/>
              <a:t>」畫面，我們可以看到已經搜索到我們的手機「</a:t>
            </a:r>
            <a:r>
              <a:rPr lang="en-US" altLang="zh-TW" sz="2300" dirty="0" smtClean="0"/>
              <a:t>HT</a:t>
            </a:r>
            <a:r>
              <a:rPr lang="zh-TW" altLang="en-US" sz="2300" dirty="0" smtClean="0"/>
              <a:t>１８</a:t>
            </a:r>
            <a:r>
              <a:rPr lang="en-US" altLang="zh-TW" sz="2300" dirty="0" smtClean="0"/>
              <a:t>HV</a:t>
            </a:r>
            <a:r>
              <a:rPr lang="zh-TW" altLang="en-US" sz="2300" dirty="0" smtClean="0"/>
              <a:t>８</a:t>
            </a:r>
            <a:r>
              <a:rPr lang="en-US" altLang="zh-TW" sz="2300" dirty="0" smtClean="0"/>
              <a:t>A</a:t>
            </a:r>
            <a:r>
              <a:rPr lang="zh-TW" altLang="en-US" sz="2300" dirty="0" smtClean="0"/>
              <a:t>００１２」。</a:t>
            </a:r>
            <a:endParaRPr lang="en-US" altLang="zh-TW" sz="2300" dirty="0" smtClean="0"/>
          </a:p>
          <a:p>
            <a:r>
              <a:rPr lang="zh-TW" altLang="en-US" sz="2300" dirty="0" smtClean="0"/>
              <a:t>至此手機上的設定已完成，再來就要在手機上執行自行設計的應用程式。</a:t>
            </a:r>
            <a:endParaRPr lang="en-US" altLang="zh-TW" sz="2300" dirty="0" smtClean="0"/>
          </a:p>
        </p:txBody>
      </p:sp>
      <p:graphicFrame>
        <p:nvGraphicFramePr>
          <p:cNvPr id="152580" name="Object 4"/>
          <p:cNvGraphicFramePr>
            <a:graphicFrameLocks noChangeAspect="1"/>
          </p:cNvGraphicFramePr>
          <p:nvPr>
            <p:ph sz="half" idx="4294967295"/>
          </p:nvPr>
        </p:nvGraphicFramePr>
        <p:xfrm>
          <a:off x="613097" y="3918095"/>
          <a:ext cx="8063359" cy="1887169"/>
        </p:xfrm>
        <a:graphic>
          <a:graphicData uri="http://schemas.openxmlformats.org/presentationml/2006/ole">
            <p:oleObj spid="_x0000_s104450" name="點陣圖影像" r:id="rId3" imgW="4029637" imgH="942857"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128</a:t>
            </a:fld>
            <a:endParaRPr lang="zh-TW" altLang="en-US"/>
          </a:p>
        </p:txBody>
      </p:sp>
      <p:grpSp>
        <p:nvGrpSpPr>
          <p:cNvPr id="6" name="群組 5"/>
          <p:cNvGrpSpPr/>
          <p:nvPr/>
        </p:nvGrpSpPr>
        <p:grpSpPr>
          <a:xfrm>
            <a:off x="1224136" y="5951560"/>
            <a:ext cx="6444208" cy="861816"/>
            <a:chOff x="1251652" y="4572008"/>
            <a:chExt cx="6050327" cy="792088"/>
          </a:xfrm>
        </p:grpSpPr>
        <p:sp>
          <p:nvSpPr>
            <p:cNvPr id="7" name="矩形 6"/>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2">
                      <a:lumMod val="40000"/>
                      <a:lumOff val="60000"/>
                    </a:schemeClr>
                  </a:solidFill>
                </a:rPr>
                <a:t>１</a:t>
              </a:r>
              <a:r>
                <a:rPr lang="en-US" altLang="zh-TW" sz="1600" dirty="0" smtClean="0">
                  <a:solidFill>
                    <a:schemeClr val="tx2">
                      <a:lumMod val="40000"/>
                      <a:lumOff val="60000"/>
                    </a:schemeClr>
                  </a:solidFill>
                </a:rPr>
                <a:t>.</a:t>
              </a:r>
              <a:r>
                <a:rPr lang="zh-TW" altLang="en-US" sz="1600" dirty="0" smtClean="0">
                  <a:solidFill>
                    <a:schemeClr val="tx2">
                      <a:lumMod val="40000"/>
                      <a:lumOff val="60000"/>
                    </a:schemeClr>
                  </a:solidFill>
                </a:rPr>
                <a:t>設定手機除錯模式</a:t>
              </a:r>
              <a:endParaRPr lang="zh-TW" altLang="en-US" sz="1600" dirty="0">
                <a:solidFill>
                  <a:schemeClr val="tx2">
                    <a:lumMod val="40000"/>
                    <a:lumOff val="60000"/>
                  </a:schemeClr>
                </a:solidFill>
              </a:endParaRPr>
            </a:p>
          </p:txBody>
        </p:sp>
        <p:sp>
          <p:nvSpPr>
            <p:cNvPr id="8" name="矩形 7"/>
            <p:cNvSpPr/>
            <p:nvPr/>
          </p:nvSpPr>
          <p:spPr>
            <a:xfrm>
              <a:off x="3339884" y="4572008"/>
              <a:ext cx="1729847"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２</a:t>
              </a:r>
              <a:r>
                <a:rPr lang="en-US" altLang="zh-TW" sz="1600" dirty="0" smtClean="0">
                  <a:solidFill>
                    <a:schemeClr val="tx1"/>
                  </a:solidFill>
                </a:rPr>
                <a:t>.</a:t>
              </a:r>
              <a:r>
                <a:rPr lang="zh-TW" altLang="en-US" sz="1600" dirty="0" smtClean="0">
                  <a:solidFill>
                    <a:schemeClr val="tx1"/>
                  </a:solidFill>
                </a:rPr>
                <a:t>確認</a:t>
              </a:r>
              <a:r>
                <a:rPr lang="en-US" altLang="zh-TW" sz="1600" dirty="0" smtClean="0">
                  <a:solidFill>
                    <a:schemeClr val="tx1"/>
                  </a:solidFill>
                </a:rPr>
                <a:t>Eclipse</a:t>
              </a:r>
              <a:r>
                <a:rPr lang="zh-TW" altLang="en-US" sz="1600" dirty="0" smtClean="0">
                  <a:solidFill>
                    <a:schemeClr val="tx1"/>
                  </a:solidFill>
                </a:rPr>
                <a:t>已找出手機</a:t>
              </a:r>
              <a:endParaRPr lang="zh-TW" altLang="en-US" sz="1600" dirty="0">
                <a:solidFill>
                  <a:schemeClr val="tx1"/>
                </a:solidFill>
              </a:endParaRPr>
            </a:p>
          </p:txBody>
        </p:sp>
        <p:cxnSp>
          <p:nvCxnSpPr>
            <p:cNvPr id="9" name="直線單箭頭接點 8"/>
            <p:cNvCxnSpPr>
              <a:stCxn id="8"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0" name="直線單箭頭接點 9"/>
            <p:cNvCxnSpPr>
              <a:stCxn id="7" idx="3"/>
              <a:endCxn id="8"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1" name="矩形 10"/>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2">
                      <a:lumMod val="40000"/>
                      <a:lumOff val="60000"/>
                    </a:schemeClr>
                  </a:solidFill>
                </a:rPr>
                <a:t>３</a:t>
              </a:r>
              <a:r>
                <a:rPr lang="en-US" altLang="zh-TW" sz="1600" dirty="0" smtClean="0">
                  <a:solidFill>
                    <a:schemeClr val="tx2">
                      <a:lumMod val="40000"/>
                      <a:lumOff val="60000"/>
                    </a:schemeClr>
                  </a:solidFill>
                </a:rPr>
                <a:t>.</a:t>
              </a:r>
              <a:r>
                <a:rPr lang="zh-TW" altLang="en-US" sz="1600" dirty="0" smtClean="0">
                  <a:solidFill>
                    <a:schemeClr val="tx2">
                      <a:lumMod val="40000"/>
                      <a:lumOff val="60000"/>
                    </a:schemeClr>
                  </a:solidFill>
                </a:rPr>
                <a:t>取消模擬器</a:t>
              </a:r>
              <a:endParaRPr lang="zh-TW" altLang="en-US" sz="1600" dirty="0">
                <a:solidFill>
                  <a:schemeClr val="tx2">
                    <a:lumMod val="40000"/>
                    <a:lumOff val="60000"/>
                  </a:schemeClr>
                </a:solidFill>
              </a:endParaRPr>
            </a:p>
          </p:txBody>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Grp="1"/>
          </p:cNvSpPr>
          <p:nvPr>
            <p:ph type="title" idx="4294967295"/>
          </p:nvPr>
        </p:nvSpPr>
        <p:spPr/>
        <p:txBody>
          <a:bodyPr/>
          <a:lstStyle/>
          <a:p>
            <a:r>
              <a:rPr lang="zh-TW" altLang="en-US" dirty="0" smtClean="0"/>
              <a:t>手機設定（</a:t>
            </a:r>
            <a:r>
              <a:rPr lang="en-US" altLang="zh-TW" dirty="0" smtClean="0"/>
              <a:t>4</a:t>
            </a:r>
            <a:r>
              <a:rPr lang="zh-TW" altLang="en-US" dirty="0" smtClean="0"/>
              <a:t>）</a:t>
            </a:r>
          </a:p>
        </p:txBody>
      </p:sp>
      <p:sp>
        <p:nvSpPr>
          <p:cNvPr id="154627" name="Rectangle 3"/>
          <p:cNvSpPr>
            <a:spLocks noGrp="1"/>
          </p:cNvSpPr>
          <p:nvPr>
            <p:ph type="body" sz="half" idx="4294967295"/>
          </p:nvPr>
        </p:nvSpPr>
        <p:spPr>
          <a:xfrm>
            <a:off x="301625" y="1524000"/>
            <a:ext cx="8591550" cy="4598988"/>
          </a:xfrm>
        </p:spPr>
        <p:txBody>
          <a:bodyPr/>
          <a:lstStyle/>
          <a:p>
            <a:r>
              <a:rPr lang="zh-TW" altLang="en-US" sz="2400" dirty="0" smtClean="0"/>
              <a:t>３</a:t>
            </a:r>
            <a:r>
              <a:rPr lang="en-US" altLang="zh-TW" sz="2400" dirty="0" smtClean="0"/>
              <a:t>.</a:t>
            </a:r>
            <a:r>
              <a:rPr lang="zh-TW" altLang="en-US" sz="2400" dirty="0" smtClean="0"/>
              <a:t>取消模擬器。</a:t>
            </a:r>
          </a:p>
          <a:p>
            <a:r>
              <a:rPr lang="zh-TW" altLang="en-US" sz="2300" dirty="0" smtClean="0"/>
              <a:t>在「</a:t>
            </a:r>
            <a:r>
              <a:rPr lang="en-US" altLang="zh-TW" sz="2300" dirty="0" smtClean="0"/>
              <a:t>Eclipse</a:t>
            </a:r>
            <a:r>
              <a:rPr lang="zh-TW" altLang="en-US" sz="2300" dirty="0" smtClean="0"/>
              <a:t>」上方的功能選單上，選擇</a:t>
            </a:r>
            <a:r>
              <a:rPr lang="en-US" altLang="zh-TW" sz="2300" dirty="0" smtClean="0">
                <a:sym typeface="Wingdings" pitchFamily="2" charset="2"/>
              </a:rPr>
              <a:t> </a:t>
            </a:r>
            <a:r>
              <a:rPr lang="zh-TW" altLang="en-US" sz="2300" dirty="0" smtClean="0"/>
              <a:t>「</a:t>
            </a:r>
            <a:r>
              <a:rPr lang="en-US" altLang="zh-TW" sz="2300" dirty="0" smtClean="0">
                <a:sym typeface="Wingdings" pitchFamily="2" charset="2"/>
              </a:rPr>
              <a:t> Run</a:t>
            </a:r>
            <a:r>
              <a:rPr lang="zh-TW" altLang="en-US" sz="2300" dirty="0" smtClean="0"/>
              <a:t>」 </a:t>
            </a:r>
            <a:r>
              <a:rPr lang="en-US" altLang="zh-TW" sz="2300" dirty="0" smtClean="0">
                <a:sym typeface="Wingdings" pitchFamily="2" charset="2"/>
              </a:rPr>
              <a:t></a:t>
            </a:r>
            <a:r>
              <a:rPr lang="zh-TW" altLang="en-US" sz="2300" dirty="0" smtClean="0"/>
              <a:t>「</a:t>
            </a:r>
            <a:r>
              <a:rPr lang="en-US" altLang="zh-TW" sz="2300" dirty="0" smtClean="0">
                <a:sym typeface="Wingdings" pitchFamily="2" charset="2"/>
              </a:rPr>
              <a:t> Debug Configurations</a:t>
            </a:r>
            <a:r>
              <a:rPr lang="zh-TW" altLang="en-US" sz="2300" dirty="0" smtClean="0">
                <a:sym typeface="Wingdings" pitchFamily="2" charset="2"/>
              </a:rPr>
              <a:t> </a:t>
            </a:r>
            <a:r>
              <a:rPr lang="en-US" altLang="zh-TW" sz="2300" dirty="0" smtClean="0">
                <a:sym typeface="Wingdings" pitchFamily="2" charset="2"/>
              </a:rPr>
              <a:t>…</a:t>
            </a:r>
            <a:r>
              <a:rPr lang="zh-TW" altLang="en-US" sz="2300" dirty="0" smtClean="0"/>
              <a:t>」，要將原本的使用模擬器來執行的設定取消。如下面圖片所示。</a:t>
            </a:r>
            <a:endParaRPr lang="en-US" altLang="zh-TW" sz="2300" dirty="0" smtClean="0"/>
          </a:p>
          <a:p>
            <a:endParaRPr lang="zh-TW" altLang="en-US" sz="2300" dirty="0" smtClean="0"/>
          </a:p>
          <a:p>
            <a:endParaRPr lang="zh-TW" altLang="en-US" sz="2300"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129</a:t>
            </a:fld>
            <a:endParaRPr lang="zh-TW" altLang="en-US"/>
          </a:p>
        </p:txBody>
      </p:sp>
      <p:grpSp>
        <p:nvGrpSpPr>
          <p:cNvPr id="7" name="群組 6"/>
          <p:cNvGrpSpPr/>
          <p:nvPr/>
        </p:nvGrpSpPr>
        <p:grpSpPr>
          <a:xfrm>
            <a:off x="1224136" y="5445224"/>
            <a:ext cx="6444208" cy="861816"/>
            <a:chOff x="1251652" y="4572008"/>
            <a:chExt cx="6050327" cy="792088"/>
          </a:xfrm>
        </p:grpSpPr>
        <p:sp>
          <p:nvSpPr>
            <p:cNvPr id="8" name="矩形 7"/>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2">
                      <a:lumMod val="40000"/>
                      <a:lumOff val="60000"/>
                    </a:schemeClr>
                  </a:solidFill>
                </a:rPr>
                <a:t>１</a:t>
              </a:r>
              <a:r>
                <a:rPr lang="en-US" altLang="zh-TW" sz="1600" dirty="0" smtClean="0">
                  <a:solidFill>
                    <a:schemeClr val="tx2">
                      <a:lumMod val="40000"/>
                      <a:lumOff val="60000"/>
                    </a:schemeClr>
                  </a:solidFill>
                </a:rPr>
                <a:t>.</a:t>
              </a:r>
              <a:r>
                <a:rPr lang="zh-TW" altLang="en-US" sz="1600" dirty="0" smtClean="0">
                  <a:solidFill>
                    <a:schemeClr val="tx2">
                      <a:lumMod val="40000"/>
                      <a:lumOff val="60000"/>
                    </a:schemeClr>
                  </a:solidFill>
                </a:rPr>
                <a:t>設定手機除錯模式</a:t>
              </a:r>
              <a:endParaRPr lang="zh-TW" altLang="en-US" sz="1600" dirty="0">
                <a:solidFill>
                  <a:schemeClr val="tx2">
                    <a:lumMod val="40000"/>
                    <a:lumOff val="60000"/>
                  </a:schemeClr>
                </a:solidFill>
              </a:endParaRPr>
            </a:p>
          </p:txBody>
        </p:sp>
        <p:sp>
          <p:nvSpPr>
            <p:cNvPr id="9" name="矩形 8"/>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2">
                      <a:lumMod val="40000"/>
                      <a:lumOff val="60000"/>
                    </a:schemeClr>
                  </a:solidFill>
                </a:rPr>
                <a:t>２</a:t>
              </a:r>
              <a:r>
                <a:rPr lang="en-US" altLang="zh-TW" sz="1600" dirty="0" smtClean="0">
                  <a:solidFill>
                    <a:schemeClr val="tx2">
                      <a:lumMod val="40000"/>
                      <a:lumOff val="60000"/>
                    </a:schemeClr>
                  </a:solidFill>
                </a:rPr>
                <a:t>.</a:t>
              </a:r>
              <a:r>
                <a:rPr lang="zh-TW" altLang="en-US" sz="1600" dirty="0" smtClean="0">
                  <a:solidFill>
                    <a:schemeClr val="tx2">
                      <a:lumMod val="40000"/>
                      <a:lumOff val="60000"/>
                    </a:schemeClr>
                  </a:solidFill>
                </a:rPr>
                <a:t>確認</a:t>
              </a:r>
              <a:r>
                <a:rPr lang="en-US" altLang="zh-TW" sz="1600" dirty="0" smtClean="0">
                  <a:solidFill>
                    <a:schemeClr val="tx2">
                      <a:lumMod val="40000"/>
                      <a:lumOff val="60000"/>
                    </a:schemeClr>
                  </a:solidFill>
                </a:rPr>
                <a:t>Eclipse</a:t>
              </a:r>
              <a:r>
                <a:rPr lang="zh-TW" altLang="en-US" sz="1600" dirty="0" smtClean="0">
                  <a:solidFill>
                    <a:schemeClr val="tx2">
                      <a:lumMod val="40000"/>
                      <a:lumOff val="60000"/>
                    </a:schemeClr>
                  </a:solidFill>
                </a:rPr>
                <a:t>已找出手機</a:t>
              </a:r>
              <a:endParaRPr lang="zh-TW" altLang="en-US" sz="1600" dirty="0">
                <a:solidFill>
                  <a:schemeClr val="tx2">
                    <a:lumMod val="40000"/>
                    <a:lumOff val="60000"/>
                  </a:schemeClr>
                </a:solidFill>
              </a:endParaRPr>
            </a:p>
          </p:txBody>
        </p:sp>
        <p:cxnSp>
          <p:nvCxnSpPr>
            <p:cNvPr id="10" name="直線單箭頭接點 9"/>
            <p:cNvCxnSpPr>
              <a:stCxn id="9"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1" name="直線單箭頭接點 10"/>
            <p:cNvCxnSpPr>
              <a:stCxn id="8" idx="3"/>
              <a:endCxn id="9"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2" name="矩形 11"/>
            <p:cNvSpPr/>
            <p:nvPr/>
          </p:nvSpPr>
          <p:spPr>
            <a:xfrm>
              <a:off x="5572132" y="4572008"/>
              <a:ext cx="1729847" cy="792088"/>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３</a:t>
              </a:r>
              <a:r>
                <a:rPr lang="en-US" altLang="zh-TW" sz="1600" dirty="0" smtClean="0">
                  <a:solidFill>
                    <a:schemeClr val="tx1"/>
                  </a:solidFill>
                </a:rPr>
                <a:t>.</a:t>
              </a:r>
              <a:r>
                <a:rPr lang="zh-TW" altLang="en-US" sz="1600" dirty="0" smtClean="0">
                  <a:solidFill>
                    <a:schemeClr val="tx1"/>
                  </a:solidFill>
                </a:rPr>
                <a:t>取消模擬器</a:t>
              </a:r>
              <a:endParaRPr lang="zh-TW" altLang="en-US" sz="1600" dirty="0">
                <a:solidFill>
                  <a:schemeClr val="tx1"/>
                </a:solidFill>
              </a:endParaRPr>
            </a:p>
          </p:txBody>
        </p:sp>
      </p:grpSp>
      <p:pic>
        <p:nvPicPr>
          <p:cNvPr id="13" name="Picture 4"/>
          <p:cNvPicPr>
            <a:picLocks noChangeAspect="1" noChangeArrowheads="1"/>
          </p:cNvPicPr>
          <p:nvPr/>
        </p:nvPicPr>
        <p:blipFill>
          <a:blip r:embed="rId2" cstate="print"/>
          <a:srcRect/>
          <a:stretch>
            <a:fillRect/>
          </a:stretch>
        </p:blipFill>
        <p:spPr bwMode="auto">
          <a:xfrm>
            <a:off x="1547664" y="3207742"/>
            <a:ext cx="5797946" cy="209346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 Android</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a:t>
            </a:fld>
            <a:endParaRPr lang="zh-TW" altLang="en-US"/>
          </a:p>
        </p:txBody>
      </p:sp>
      <p:sp>
        <p:nvSpPr>
          <p:cNvPr id="4" name="內容版面配置區 3"/>
          <p:cNvSpPr>
            <a:spLocks noGrp="1"/>
          </p:cNvSpPr>
          <p:nvPr>
            <p:ph sz="quarter" idx="1"/>
          </p:nvPr>
        </p:nvSpPr>
        <p:spPr/>
        <p:txBody>
          <a:bodyPr>
            <a:normAutofit fontScale="92500" lnSpcReduction="10000"/>
          </a:bodyPr>
          <a:lstStyle/>
          <a:p>
            <a:r>
              <a:rPr lang="en-US" altLang="zh-TW" dirty="0" smtClean="0"/>
              <a:t>Android</a:t>
            </a:r>
            <a:r>
              <a:rPr lang="zh-TW" altLang="en-US" dirty="0" smtClean="0"/>
              <a:t>（早期是一科幻小說上</a:t>
            </a:r>
            <a:r>
              <a:rPr lang="zh-TW" altLang="zh-TW" dirty="0" smtClean="0"/>
              <a:t>機器人</a:t>
            </a:r>
            <a:r>
              <a:rPr lang="zh-TW" altLang="en-US" dirty="0" smtClean="0"/>
              <a:t>的名字）：</a:t>
            </a:r>
            <a:endParaRPr lang="en-US" altLang="zh-TW" dirty="0" smtClean="0"/>
          </a:p>
          <a:p>
            <a:pPr lvl="1" algn="just"/>
            <a:r>
              <a:rPr lang="zh-TW" altLang="zh-TW" dirty="0" smtClean="0"/>
              <a:t>是一種專門為了行動裝置所設計的作業系統，建構在</a:t>
            </a:r>
            <a:r>
              <a:rPr lang="en-US" altLang="zh-TW" dirty="0" smtClean="0"/>
              <a:t>Linux</a:t>
            </a:r>
            <a:r>
              <a:rPr lang="zh-TW" altLang="zh-TW" dirty="0" smtClean="0"/>
              <a:t>核心</a:t>
            </a:r>
            <a:r>
              <a:rPr lang="zh-TW" altLang="en-US" dirty="0" smtClean="0"/>
              <a:t>（</a:t>
            </a:r>
            <a:r>
              <a:rPr lang="en-US" altLang="zh-TW" dirty="0" smtClean="0"/>
              <a:t>Linux Kernel</a:t>
            </a:r>
            <a:r>
              <a:rPr lang="zh-TW" altLang="en-US" dirty="0" smtClean="0"/>
              <a:t>）</a:t>
            </a:r>
            <a:r>
              <a:rPr lang="zh-TW" altLang="zh-TW" dirty="0" smtClean="0"/>
              <a:t>之上</a:t>
            </a:r>
            <a:r>
              <a:rPr lang="zh-TW" altLang="en-US" dirty="0" smtClean="0"/>
              <a:t>。</a:t>
            </a:r>
            <a:endParaRPr lang="en-US" altLang="zh-TW" dirty="0" smtClean="0"/>
          </a:p>
          <a:p>
            <a:pPr lvl="1" algn="just"/>
            <a:r>
              <a:rPr lang="zh-TW" altLang="zh-TW" dirty="0" smtClean="0"/>
              <a:t>使用者可以透過</a:t>
            </a:r>
            <a:r>
              <a:rPr lang="en-US" altLang="zh-TW" dirty="0" smtClean="0"/>
              <a:t>Android</a:t>
            </a:r>
            <a:r>
              <a:rPr lang="zh-TW" altLang="zh-TW" dirty="0" smtClean="0"/>
              <a:t>撥打電話、傳送簡訊、收發電子郵件、查看行事曆、上網、玩遊戲、享受影音娛樂</a:t>
            </a:r>
            <a:r>
              <a:rPr lang="zh-TW" altLang="en-US" dirty="0" smtClean="0"/>
              <a:t>。</a:t>
            </a:r>
            <a:endParaRPr lang="en-US" altLang="zh-TW" dirty="0" smtClean="0"/>
          </a:p>
          <a:p>
            <a:pPr lvl="1"/>
            <a:r>
              <a:rPr lang="zh-TW" altLang="zh-TW" dirty="0" smtClean="0"/>
              <a:t>甚至透過應用程式的下載，達成許多意想不到的創新功能</a:t>
            </a:r>
            <a:r>
              <a:rPr lang="zh-TW" altLang="en-US" dirty="0" smtClean="0"/>
              <a:t>。</a:t>
            </a:r>
            <a:endParaRPr lang="zh-TW" altLang="zh-TW" dirty="0" smtClean="0"/>
          </a:p>
          <a:p>
            <a:pPr algn="just"/>
            <a:r>
              <a:rPr lang="en-US" altLang="zh-TW" dirty="0" smtClean="0"/>
              <a:t>Linux</a:t>
            </a:r>
            <a:r>
              <a:rPr lang="zh-TW" altLang="zh-TW" dirty="0" smtClean="0"/>
              <a:t>是一個相當成熟且穩定的作業系統，無論安全性、多工處理能力甚至軟硬體的支援，都非常優越</a:t>
            </a:r>
            <a:r>
              <a:rPr lang="zh-TW" altLang="en-US" dirty="0" smtClean="0"/>
              <a:t>。</a:t>
            </a:r>
            <a:endParaRPr lang="en-US" altLang="zh-TW" dirty="0" smtClean="0"/>
          </a:p>
          <a:p>
            <a:pPr algn="just"/>
            <a:r>
              <a:rPr lang="zh-TW" altLang="zh-TW" dirty="0" smtClean="0"/>
              <a:t>不過</a:t>
            </a:r>
            <a:r>
              <a:rPr lang="en-US" altLang="zh-TW" dirty="0" smtClean="0"/>
              <a:t>Android</a:t>
            </a:r>
            <a:r>
              <a:rPr lang="zh-TW" altLang="zh-TW" dirty="0" smtClean="0"/>
              <a:t>並不完全相容於傳統</a:t>
            </a:r>
            <a:r>
              <a:rPr lang="en-US" altLang="zh-TW" dirty="0" smtClean="0"/>
              <a:t>Linux</a:t>
            </a:r>
            <a:r>
              <a:rPr lang="zh-TW" altLang="zh-TW" dirty="0" smtClean="0"/>
              <a:t>系統，例如他沒有</a:t>
            </a:r>
            <a:r>
              <a:rPr lang="en-US" altLang="zh-TW" dirty="0" smtClean="0"/>
              <a:t>X Window</a:t>
            </a:r>
            <a:r>
              <a:rPr lang="zh-TW" altLang="zh-TW" dirty="0" smtClean="0"/>
              <a:t>系統，也沒有完全支援</a:t>
            </a:r>
            <a:r>
              <a:rPr lang="en-US" altLang="zh-TW" dirty="0" smtClean="0"/>
              <a:t>GNU</a:t>
            </a:r>
            <a:r>
              <a:rPr lang="zh-TW" altLang="zh-TW" dirty="0" smtClean="0"/>
              <a:t>函式庫，所以無法將所有</a:t>
            </a:r>
            <a:r>
              <a:rPr lang="en-US" altLang="zh-TW" dirty="0" smtClean="0"/>
              <a:t>Linux/GNU</a:t>
            </a:r>
            <a:r>
              <a:rPr lang="zh-TW" altLang="zh-TW" dirty="0" smtClean="0"/>
              <a:t>的應用程式都移植到</a:t>
            </a:r>
            <a:r>
              <a:rPr lang="en-US" altLang="zh-TW" dirty="0" smtClean="0"/>
              <a:t>Android</a:t>
            </a:r>
            <a:r>
              <a:rPr lang="zh-TW" altLang="zh-TW" dirty="0" smtClean="0"/>
              <a:t>上</a:t>
            </a:r>
            <a:r>
              <a:rPr lang="zh-TW" altLang="en-US" dirty="0" smtClean="0"/>
              <a:t>。</a:t>
            </a:r>
            <a:endParaRPr lang="zh-TW" altLang="zh-TW" dirty="0" smtClean="0"/>
          </a:p>
          <a:p>
            <a:r>
              <a:rPr lang="en-US" altLang="zh-TW" dirty="0" smtClean="0"/>
              <a:t>Android</a:t>
            </a:r>
            <a:r>
              <a:rPr lang="zh-TW" altLang="zh-TW" dirty="0" smtClean="0"/>
              <a:t>官方網站</a:t>
            </a:r>
            <a:r>
              <a:rPr lang="zh-TW" altLang="en-US" dirty="0" smtClean="0"/>
              <a:t>。</a:t>
            </a:r>
            <a:r>
              <a:rPr lang="en-US" altLang="zh-TW" dirty="0" smtClean="0">
                <a:hlinkClick r:id="rId2"/>
              </a:rPr>
              <a:t>http://www.android.com/</a:t>
            </a:r>
            <a:r>
              <a:rPr lang="zh-TW" altLang="en-US" dirty="0" smtClean="0"/>
              <a:t>。</a:t>
            </a:r>
            <a:endParaRPr lang="zh-TW" altLang="zh-TW" dirty="0" smtClean="0"/>
          </a:p>
          <a:p>
            <a:endParaRPr lang="zh-TW" alt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a:t>
            </a:r>
            <a:r>
              <a:rPr lang="zh-TW" altLang="en-US" dirty="0" smtClean="0"/>
              <a:t>範例執行（</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130</a:t>
            </a:fld>
            <a:endParaRPr lang="zh-TW" altLang="en-US"/>
          </a:p>
        </p:txBody>
      </p:sp>
      <p:sp>
        <p:nvSpPr>
          <p:cNvPr id="4" name="內容版面配置區 3"/>
          <p:cNvSpPr>
            <a:spLocks noGrp="1"/>
          </p:cNvSpPr>
          <p:nvPr>
            <p:ph sz="quarter" idx="1"/>
          </p:nvPr>
        </p:nvSpPr>
        <p:spPr>
          <a:xfrm>
            <a:off x="301752" y="1527048"/>
            <a:ext cx="8503920" cy="1037856"/>
          </a:xfrm>
        </p:spPr>
        <p:txBody>
          <a:bodyPr>
            <a:normAutofit fontScale="77500" lnSpcReduction="20000"/>
          </a:bodyPr>
          <a:lstStyle/>
          <a:p>
            <a:r>
              <a:rPr lang="zh-TW" altLang="en-US" sz="2800" dirty="0" smtClean="0"/>
              <a:t>再來就開始使用實機測試。</a:t>
            </a:r>
          </a:p>
          <a:p>
            <a:r>
              <a:rPr lang="zh-TW" altLang="en-US" sz="2800" dirty="0" smtClean="0"/>
              <a:t>執行時會先進入</a:t>
            </a:r>
            <a:r>
              <a:rPr lang="en-US" altLang="zh-TW" sz="2800" dirty="0" smtClean="0"/>
              <a:t>QCAR</a:t>
            </a:r>
            <a:r>
              <a:rPr lang="zh-TW" altLang="en-US" sz="2800" dirty="0" smtClean="0"/>
              <a:t>畫面。如下面左方圖片所示。</a:t>
            </a:r>
            <a:endParaRPr lang="en-US" altLang="zh-TW" sz="2800" dirty="0" smtClean="0"/>
          </a:p>
          <a:p>
            <a:r>
              <a:rPr lang="zh-TW" altLang="en-US" sz="2800" dirty="0" smtClean="0"/>
              <a:t>實機測試</a:t>
            </a:r>
            <a:r>
              <a:rPr lang="en-US" altLang="zh-TW" sz="2800" dirty="0" smtClean="0"/>
              <a:t>QCAR</a:t>
            </a:r>
            <a:r>
              <a:rPr lang="zh-TW" altLang="en-US" sz="2800" dirty="0" smtClean="0"/>
              <a:t>的</a:t>
            </a:r>
            <a:r>
              <a:rPr lang="en-US" altLang="zh-TW" sz="2800" dirty="0" smtClean="0"/>
              <a:t>AR</a:t>
            </a:r>
            <a:r>
              <a:rPr lang="zh-TW" altLang="en-US" sz="2800" dirty="0" smtClean="0"/>
              <a:t>功能畫面１。如下面右方圖片所示。</a:t>
            </a:r>
          </a:p>
          <a:p>
            <a:endParaRPr lang="zh-TW" altLang="en-US" sz="2800" dirty="0" smtClean="0"/>
          </a:p>
          <a:p>
            <a:endParaRPr lang="zh-TW" altLang="en-US" dirty="0"/>
          </a:p>
        </p:txBody>
      </p:sp>
      <p:graphicFrame>
        <p:nvGraphicFramePr>
          <p:cNvPr id="237571" name="Object 3"/>
          <p:cNvGraphicFramePr>
            <a:graphicFrameLocks noChangeAspect="1"/>
          </p:cNvGraphicFramePr>
          <p:nvPr/>
        </p:nvGraphicFramePr>
        <p:xfrm>
          <a:off x="539552" y="3356992"/>
          <a:ext cx="1824919" cy="3215333"/>
        </p:xfrm>
        <a:graphic>
          <a:graphicData uri="http://schemas.openxmlformats.org/presentationml/2006/ole">
            <p:oleObj spid="_x0000_s237571" name="點陣圖影像" r:id="rId3" imgW="5161905" imgH="9104762" progId="PBrush">
              <p:embed/>
            </p:oleObj>
          </a:graphicData>
        </a:graphic>
      </p:graphicFrame>
      <p:graphicFrame>
        <p:nvGraphicFramePr>
          <p:cNvPr id="237572" name="Object 4"/>
          <p:cNvGraphicFramePr>
            <a:graphicFrameLocks noChangeAspect="1"/>
          </p:cNvGraphicFramePr>
          <p:nvPr/>
        </p:nvGraphicFramePr>
        <p:xfrm>
          <a:off x="2915816" y="3356992"/>
          <a:ext cx="5940152" cy="3228762"/>
        </p:xfrm>
        <a:graphic>
          <a:graphicData uri="http://schemas.openxmlformats.org/presentationml/2006/ole">
            <p:oleObj spid="_x0000_s237572" name="點陣圖影像" r:id="rId4" imgW="7552381" imgH="4105848" progId="PBrush">
              <p:embed/>
            </p:oleObj>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Grp="1"/>
          </p:cNvSpPr>
          <p:nvPr>
            <p:ph type="title" idx="4294967295"/>
          </p:nvPr>
        </p:nvSpPr>
        <p:spPr/>
        <p:txBody>
          <a:bodyPr/>
          <a:lstStyle/>
          <a:p>
            <a:r>
              <a:rPr lang="en-US" altLang="zh-TW" dirty="0" smtClean="0"/>
              <a:t>AR</a:t>
            </a:r>
            <a:r>
              <a:rPr lang="zh-TW" altLang="en-US" dirty="0" smtClean="0"/>
              <a:t>範例執行（</a:t>
            </a:r>
            <a:r>
              <a:rPr lang="en-US" altLang="zh-TW" dirty="0" smtClean="0"/>
              <a:t>2</a:t>
            </a:r>
            <a:r>
              <a:rPr lang="zh-TW" altLang="en-US" dirty="0" smtClean="0"/>
              <a:t>）</a:t>
            </a:r>
          </a:p>
        </p:txBody>
      </p:sp>
      <p:sp>
        <p:nvSpPr>
          <p:cNvPr id="158723" name="Rectangle 3"/>
          <p:cNvSpPr>
            <a:spLocks noGrp="1"/>
          </p:cNvSpPr>
          <p:nvPr>
            <p:ph type="body" sz="half" idx="4294967295"/>
          </p:nvPr>
        </p:nvSpPr>
        <p:spPr>
          <a:xfrm>
            <a:off x="301625" y="1524000"/>
            <a:ext cx="8518525" cy="4598988"/>
          </a:xfrm>
        </p:spPr>
        <p:txBody>
          <a:bodyPr/>
          <a:lstStyle/>
          <a:p>
            <a:r>
              <a:rPr lang="zh-TW" altLang="en-US" sz="2300" dirty="0" smtClean="0"/>
              <a:t>實機測試</a:t>
            </a:r>
            <a:r>
              <a:rPr lang="en-US" altLang="zh-TW" sz="2300" dirty="0" smtClean="0"/>
              <a:t>QCAR</a:t>
            </a:r>
            <a:r>
              <a:rPr lang="zh-TW" altLang="en-US" sz="2300" dirty="0" smtClean="0"/>
              <a:t>的</a:t>
            </a:r>
            <a:r>
              <a:rPr lang="en-US" altLang="zh-TW" sz="2300" dirty="0" smtClean="0"/>
              <a:t>AR</a:t>
            </a:r>
            <a:r>
              <a:rPr lang="zh-TW" altLang="en-US" sz="2300" dirty="0" smtClean="0"/>
              <a:t>功能畫面２。</a:t>
            </a:r>
          </a:p>
          <a:p>
            <a:endParaRPr lang="zh-TW" altLang="en-US" sz="2300"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131</a:t>
            </a:fld>
            <a:endParaRPr lang="zh-TW" altLang="en-US"/>
          </a:p>
        </p:txBody>
      </p:sp>
      <p:graphicFrame>
        <p:nvGraphicFramePr>
          <p:cNvPr id="107523" name="Object 3"/>
          <p:cNvGraphicFramePr>
            <a:graphicFrameLocks noChangeAspect="1"/>
          </p:cNvGraphicFramePr>
          <p:nvPr/>
        </p:nvGraphicFramePr>
        <p:xfrm>
          <a:off x="1116013" y="2133600"/>
          <a:ext cx="6408737" cy="4116388"/>
        </p:xfrm>
        <a:graphic>
          <a:graphicData uri="http://schemas.openxmlformats.org/presentationml/2006/ole">
            <p:oleObj spid="_x0000_s107523" name="點陣圖影像" r:id="rId3" imgW="5409524" imgH="3476190" progId="PBrush">
              <p:embed/>
            </p:oleObj>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p:cNvSpPr>
          <p:nvPr>
            <p:ph type="title" idx="4294967295"/>
          </p:nvPr>
        </p:nvSpPr>
        <p:spPr/>
        <p:txBody>
          <a:bodyPr/>
          <a:lstStyle/>
          <a:p>
            <a:r>
              <a:rPr lang="en-US" altLang="zh-TW" dirty="0" smtClean="0"/>
              <a:t>AR</a:t>
            </a:r>
            <a:r>
              <a:rPr lang="zh-TW" altLang="en-US" dirty="0" smtClean="0"/>
              <a:t>範例執行（</a:t>
            </a:r>
            <a:r>
              <a:rPr lang="en-US" altLang="zh-TW" dirty="0" smtClean="0"/>
              <a:t>3</a:t>
            </a:r>
            <a:r>
              <a:rPr lang="zh-TW" altLang="en-US" dirty="0" smtClean="0"/>
              <a:t>）</a:t>
            </a:r>
          </a:p>
        </p:txBody>
      </p:sp>
      <p:sp>
        <p:nvSpPr>
          <p:cNvPr id="160771" name="Rectangle 3"/>
          <p:cNvSpPr>
            <a:spLocks noGrp="1"/>
          </p:cNvSpPr>
          <p:nvPr>
            <p:ph type="body" sz="half" idx="4294967295"/>
          </p:nvPr>
        </p:nvSpPr>
        <p:spPr>
          <a:xfrm>
            <a:off x="301625" y="1524000"/>
            <a:ext cx="8518525" cy="4598988"/>
          </a:xfrm>
        </p:spPr>
        <p:txBody>
          <a:bodyPr/>
          <a:lstStyle/>
          <a:p>
            <a:r>
              <a:rPr lang="zh-TW" altLang="en-US" sz="2300" dirty="0" smtClean="0"/>
              <a:t>實機測試</a:t>
            </a:r>
            <a:r>
              <a:rPr lang="en-US" altLang="zh-TW" sz="2300" dirty="0" smtClean="0"/>
              <a:t>QCAR</a:t>
            </a:r>
            <a:r>
              <a:rPr lang="zh-TW" altLang="en-US" sz="2300" dirty="0" smtClean="0"/>
              <a:t>的</a:t>
            </a:r>
            <a:r>
              <a:rPr lang="en-US" altLang="zh-TW" sz="2300" dirty="0" smtClean="0"/>
              <a:t>AR</a:t>
            </a:r>
            <a:r>
              <a:rPr lang="zh-TW" altLang="en-US" sz="2300" dirty="0" smtClean="0"/>
              <a:t>功能畫面３。</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132</a:t>
            </a:fld>
            <a:endParaRPr lang="zh-TW" altLang="en-US"/>
          </a:p>
        </p:txBody>
      </p:sp>
      <p:graphicFrame>
        <p:nvGraphicFramePr>
          <p:cNvPr id="235523" name="Object 3"/>
          <p:cNvGraphicFramePr>
            <a:graphicFrameLocks noChangeAspect="1"/>
          </p:cNvGraphicFramePr>
          <p:nvPr/>
        </p:nvGraphicFramePr>
        <p:xfrm>
          <a:off x="1116013" y="2060575"/>
          <a:ext cx="6624637" cy="4286250"/>
        </p:xfrm>
        <a:graphic>
          <a:graphicData uri="http://schemas.openxmlformats.org/presentationml/2006/ole">
            <p:oleObj spid="_x0000_s235523" name="點陣圖影像" r:id="rId3" imgW="5830114" imgH="3772427" progId="PBrush">
              <p:embed/>
            </p:oleObj>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5"/>
          <p:cNvSpPr>
            <a:spLocks noGrp="1"/>
          </p:cNvSpPr>
          <p:nvPr>
            <p:ph type="title" idx="4294967295"/>
          </p:nvPr>
        </p:nvSpPr>
        <p:spPr/>
        <p:txBody>
          <a:bodyPr/>
          <a:lstStyle/>
          <a:p>
            <a:r>
              <a:rPr lang="en-US" altLang="zh-TW" dirty="0" smtClean="0"/>
              <a:t>AR</a:t>
            </a:r>
            <a:r>
              <a:rPr lang="zh-TW" altLang="en-US" dirty="0" smtClean="0"/>
              <a:t>範例執行（</a:t>
            </a:r>
            <a:r>
              <a:rPr lang="en-US" altLang="zh-TW" dirty="0" smtClean="0"/>
              <a:t>4</a:t>
            </a:r>
            <a:r>
              <a:rPr lang="zh-TW" altLang="en-US" dirty="0" smtClean="0"/>
              <a:t>）</a:t>
            </a:r>
          </a:p>
        </p:txBody>
      </p:sp>
      <p:sp>
        <p:nvSpPr>
          <p:cNvPr id="162819" name="Rectangle 3"/>
          <p:cNvSpPr>
            <a:spLocks noGrp="1"/>
          </p:cNvSpPr>
          <p:nvPr>
            <p:ph type="body" sz="half" idx="4294967295"/>
          </p:nvPr>
        </p:nvSpPr>
        <p:spPr>
          <a:xfrm>
            <a:off x="301625" y="1524000"/>
            <a:ext cx="8591550" cy="4598988"/>
          </a:xfrm>
        </p:spPr>
        <p:txBody>
          <a:bodyPr/>
          <a:lstStyle/>
          <a:p>
            <a:r>
              <a:rPr lang="zh-TW" altLang="en-US" sz="2300" dirty="0" smtClean="0"/>
              <a:t>實機測試</a:t>
            </a:r>
            <a:r>
              <a:rPr lang="en-US" altLang="zh-TW" sz="2300" dirty="0" smtClean="0"/>
              <a:t>QCAR</a:t>
            </a:r>
            <a:r>
              <a:rPr lang="zh-TW" altLang="en-US" sz="2300" dirty="0" smtClean="0"/>
              <a:t>的</a:t>
            </a:r>
            <a:r>
              <a:rPr lang="en-US" altLang="zh-TW" sz="2300" dirty="0" smtClean="0"/>
              <a:t>AR</a:t>
            </a:r>
            <a:r>
              <a:rPr lang="zh-TW" altLang="en-US" sz="2300" dirty="0" smtClean="0"/>
              <a:t>功能畫面４。</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133</a:t>
            </a:fld>
            <a:endParaRPr lang="zh-TW" altLang="en-US"/>
          </a:p>
        </p:txBody>
      </p:sp>
      <p:pic>
        <p:nvPicPr>
          <p:cNvPr id="6" name="圖片 5" descr="2011-11-16 50.jpg"/>
          <p:cNvPicPr>
            <a:picLocks noChangeAspect="1"/>
          </p:cNvPicPr>
          <p:nvPr/>
        </p:nvPicPr>
        <p:blipFill>
          <a:blip r:embed="rId2" cstate="print"/>
          <a:stretch>
            <a:fillRect/>
          </a:stretch>
        </p:blipFill>
        <p:spPr>
          <a:xfrm>
            <a:off x="152276" y="2636912"/>
            <a:ext cx="4203700" cy="3149600"/>
          </a:xfrm>
          <a:prstGeom prst="rect">
            <a:avLst/>
          </a:prstGeom>
        </p:spPr>
      </p:pic>
      <p:pic>
        <p:nvPicPr>
          <p:cNvPr id="7" name="圖片 6" descr="2011-11-16 51.jpg"/>
          <p:cNvPicPr>
            <a:picLocks noChangeAspect="1"/>
          </p:cNvPicPr>
          <p:nvPr/>
        </p:nvPicPr>
        <p:blipFill>
          <a:blip r:embed="rId3" cstate="print"/>
          <a:stretch>
            <a:fillRect/>
          </a:stretch>
        </p:blipFill>
        <p:spPr>
          <a:xfrm>
            <a:off x="4723336" y="2636912"/>
            <a:ext cx="4241152" cy="3055852"/>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a:t>
            </a:r>
            <a:r>
              <a:rPr lang="zh-TW" altLang="en-US" dirty="0" smtClean="0"/>
              <a:t>範例執行（</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134</a:t>
            </a:fld>
            <a:endParaRPr lang="zh-TW" altLang="en-US"/>
          </a:p>
        </p:txBody>
      </p:sp>
      <p:pic>
        <p:nvPicPr>
          <p:cNvPr id="5" name="內容版面配置區 4" descr="2011-11-16 52.jpg"/>
          <p:cNvPicPr>
            <a:picLocks noGrp="1" noChangeAspect="1"/>
          </p:cNvPicPr>
          <p:nvPr>
            <p:ph sz="quarter" idx="1"/>
          </p:nvPr>
        </p:nvPicPr>
        <p:blipFill>
          <a:blip r:embed="rId2" cstate="print"/>
          <a:stretch>
            <a:fillRect/>
          </a:stretch>
        </p:blipFill>
        <p:spPr>
          <a:xfrm>
            <a:off x="683568" y="2276872"/>
            <a:ext cx="2763811" cy="4104456"/>
          </a:xfrm>
        </p:spPr>
      </p:pic>
      <p:pic>
        <p:nvPicPr>
          <p:cNvPr id="7" name="圖片 6" descr="2011-11-16 53.jpg"/>
          <p:cNvPicPr>
            <a:picLocks noChangeAspect="1"/>
          </p:cNvPicPr>
          <p:nvPr/>
        </p:nvPicPr>
        <p:blipFill>
          <a:blip r:embed="rId3" cstate="print"/>
          <a:stretch>
            <a:fillRect/>
          </a:stretch>
        </p:blipFill>
        <p:spPr>
          <a:xfrm>
            <a:off x="4644008" y="2132856"/>
            <a:ext cx="4275336" cy="4275336"/>
          </a:xfrm>
          <a:prstGeom prst="rect">
            <a:avLst/>
          </a:prstGeom>
        </p:spPr>
      </p:pic>
      <p:sp>
        <p:nvSpPr>
          <p:cNvPr id="8" name="Rectangle 3"/>
          <p:cNvSpPr txBox="1">
            <a:spLocks/>
          </p:cNvSpPr>
          <p:nvPr/>
        </p:nvSpPr>
        <p:spPr>
          <a:xfrm>
            <a:off x="301625" y="1524000"/>
            <a:ext cx="8591550" cy="459898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300" b="0" i="0" u="none" strike="noStrike" kern="1200" cap="none" spc="0" normalizeH="0" baseline="0" noProof="0" dirty="0" smtClean="0">
                <a:ln>
                  <a:noFill/>
                </a:ln>
                <a:solidFill>
                  <a:schemeClr val="tx1"/>
                </a:solidFill>
                <a:effectLst/>
                <a:uLnTx/>
                <a:uFillTx/>
                <a:latin typeface="+mn-lt"/>
                <a:ea typeface="+mn-ea"/>
                <a:cs typeface="+mn-cs"/>
              </a:rPr>
              <a:t>實機測試</a:t>
            </a:r>
            <a:r>
              <a:rPr kumimoji="0" lang="en-US" altLang="zh-TW" sz="2300" b="0" i="0" u="none" strike="noStrike" kern="1200" cap="none" spc="0" normalizeH="0" baseline="0" noProof="0" dirty="0" smtClean="0">
                <a:ln>
                  <a:noFill/>
                </a:ln>
                <a:solidFill>
                  <a:schemeClr val="tx1"/>
                </a:solidFill>
                <a:effectLst/>
                <a:uLnTx/>
                <a:uFillTx/>
                <a:latin typeface="+mn-lt"/>
                <a:ea typeface="+mn-ea"/>
                <a:cs typeface="+mn-cs"/>
              </a:rPr>
              <a:t>QCAR</a:t>
            </a:r>
            <a:r>
              <a:rPr kumimoji="0" lang="zh-TW" altLang="en-US" sz="2300" b="0" i="0" u="none" strike="noStrike" kern="1200" cap="none" spc="0" normalizeH="0" baseline="0" noProof="0" dirty="0" smtClean="0">
                <a:ln>
                  <a:noFill/>
                </a:ln>
                <a:solidFill>
                  <a:schemeClr val="tx1"/>
                </a:solidFill>
                <a:effectLst/>
                <a:uLnTx/>
                <a:uFillTx/>
                <a:latin typeface="+mn-lt"/>
                <a:ea typeface="+mn-ea"/>
                <a:cs typeface="+mn-cs"/>
              </a:rPr>
              <a:t>的</a:t>
            </a:r>
            <a:r>
              <a:rPr kumimoji="0" lang="en-US" altLang="zh-TW" sz="2300" b="0" i="0" u="none" strike="noStrike" kern="1200" cap="none" spc="0" normalizeH="0" baseline="0" noProof="0" dirty="0" smtClean="0">
                <a:ln>
                  <a:noFill/>
                </a:ln>
                <a:solidFill>
                  <a:schemeClr val="tx1"/>
                </a:solidFill>
                <a:effectLst/>
                <a:uLnTx/>
                <a:uFillTx/>
                <a:latin typeface="+mn-lt"/>
                <a:ea typeface="+mn-ea"/>
                <a:cs typeface="+mn-cs"/>
              </a:rPr>
              <a:t>AR</a:t>
            </a:r>
            <a:r>
              <a:rPr kumimoji="0" lang="zh-TW" altLang="en-US" sz="2300" b="0" i="0" u="none" strike="noStrike" kern="1200" cap="none" spc="0" normalizeH="0" baseline="0" noProof="0" dirty="0" smtClean="0">
                <a:ln>
                  <a:noFill/>
                </a:ln>
                <a:solidFill>
                  <a:schemeClr val="tx1"/>
                </a:solidFill>
                <a:effectLst/>
                <a:uLnTx/>
                <a:uFillTx/>
                <a:latin typeface="+mn-lt"/>
                <a:ea typeface="+mn-ea"/>
                <a:cs typeface="+mn-cs"/>
              </a:rPr>
              <a:t>功能畫面５。</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a:t>
            </a:r>
            <a:r>
              <a:rPr lang="zh-TW" altLang="en-US" dirty="0" smtClean="0"/>
              <a:t>範例執行（６）</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135</a:t>
            </a:fld>
            <a:endParaRPr lang="zh-TW" altLang="en-US"/>
          </a:p>
        </p:txBody>
      </p:sp>
      <p:sp>
        <p:nvSpPr>
          <p:cNvPr id="4" name="內容版面配置區 3"/>
          <p:cNvSpPr>
            <a:spLocks noGrp="1"/>
          </p:cNvSpPr>
          <p:nvPr>
            <p:ph sz="quarter" idx="1"/>
          </p:nvPr>
        </p:nvSpPr>
        <p:spPr/>
        <p:txBody>
          <a:bodyPr/>
          <a:lstStyle/>
          <a:p>
            <a:pPr lvl="0">
              <a:defRPr/>
            </a:pPr>
            <a:r>
              <a:rPr lang="zh-TW" altLang="en-US" sz="2800" dirty="0" smtClean="0"/>
              <a:t>實機測試</a:t>
            </a:r>
            <a:r>
              <a:rPr lang="en-US" altLang="zh-TW" sz="2800" dirty="0" smtClean="0"/>
              <a:t>QCAR</a:t>
            </a:r>
            <a:r>
              <a:rPr lang="zh-TW" altLang="en-US" sz="2800" dirty="0" smtClean="0"/>
              <a:t>的</a:t>
            </a:r>
            <a:r>
              <a:rPr lang="en-US" altLang="zh-TW" sz="2800" dirty="0" smtClean="0"/>
              <a:t>AR</a:t>
            </a:r>
            <a:r>
              <a:rPr lang="zh-TW" altLang="en-US" sz="2800" dirty="0" smtClean="0"/>
              <a:t>功能畫面６。</a:t>
            </a:r>
          </a:p>
        </p:txBody>
      </p:sp>
      <p:pic>
        <p:nvPicPr>
          <p:cNvPr id="5" name="圖片 4" descr="2011-11-16 54.jpg"/>
          <p:cNvPicPr>
            <a:picLocks noChangeAspect="1"/>
          </p:cNvPicPr>
          <p:nvPr/>
        </p:nvPicPr>
        <p:blipFill>
          <a:blip r:embed="rId2" cstate="print"/>
          <a:stretch>
            <a:fillRect/>
          </a:stretch>
        </p:blipFill>
        <p:spPr>
          <a:xfrm>
            <a:off x="681032" y="2276872"/>
            <a:ext cx="3273828" cy="4365104"/>
          </a:xfrm>
          <a:prstGeom prst="rect">
            <a:avLst/>
          </a:prstGeom>
        </p:spPr>
      </p:pic>
      <p:pic>
        <p:nvPicPr>
          <p:cNvPr id="6" name="圖片 5" descr="2011-11-16 55.jpg"/>
          <p:cNvPicPr>
            <a:picLocks noChangeAspect="1"/>
          </p:cNvPicPr>
          <p:nvPr/>
        </p:nvPicPr>
        <p:blipFill>
          <a:blip r:embed="rId3" cstate="print"/>
          <a:stretch>
            <a:fillRect/>
          </a:stretch>
        </p:blipFill>
        <p:spPr>
          <a:xfrm>
            <a:off x="4572000" y="2228504"/>
            <a:ext cx="4050761" cy="4434043"/>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a:t>
            </a:r>
            <a:r>
              <a:rPr lang="zh-TW" altLang="en-US" dirty="0" smtClean="0"/>
              <a:t>範例執行（７）</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136</a:t>
            </a:fld>
            <a:endParaRPr lang="zh-TW" altLang="en-US"/>
          </a:p>
        </p:txBody>
      </p:sp>
      <p:sp>
        <p:nvSpPr>
          <p:cNvPr id="4" name="內容版面配置區 3"/>
          <p:cNvSpPr>
            <a:spLocks noGrp="1"/>
          </p:cNvSpPr>
          <p:nvPr>
            <p:ph sz="quarter" idx="1"/>
          </p:nvPr>
        </p:nvSpPr>
        <p:spPr/>
        <p:txBody>
          <a:bodyPr/>
          <a:lstStyle/>
          <a:p>
            <a:pPr lvl="0"/>
            <a:r>
              <a:rPr lang="zh-TW" altLang="en-US" sz="2400" dirty="0" smtClean="0"/>
              <a:t>實機測試</a:t>
            </a:r>
            <a:r>
              <a:rPr lang="en-US" altLang="zh-TW" sz="2400" dirty="0" smtClean="0"/>
              <a:t>QCAR</a:t>
            </a:r>
            <a:r>
              <a:rPr lang="zh-TW" altLang="en-US" sz="2400" dirty="0" smtClean="0"/>
              <a:t>的</a:t>
            </a:r>
            <a:r>
              <a:rPr lang="en-US" altLang="zh-TW" sz="2400" dirty="0" smtClean="0"/>
              <a:t>AR</a:t>
            </a:r>
            <a:r>
              <a:rPr lang="zh-TW" altLang="en-US" sz="2400" dirty="0" smtClean="0"/>
              <a:t>功能畫面７。</a:t>
            </a:r>
          </a:p>
          <a:p>
            <a:endParaRPr lang="zh-TW" altLang="en-US" dirty="0"/>
          </a:p>
        </p:txBody>
      </p:sp>
      <p:pic>
        <p:nvPicPr>
          <p:cNvPr id="5" name="圖片 4" descr="2011-11-16 56.jpg"/>
          <p:cNvPicPr>
            <a:picLocks noChangeAspect="1"/>
          </p:cNvPicPr>
          <p:nvPr/>
        </p:nvPicPr>
        <p:blipFill>
          <a:blip r:embed="rId2" cstate="print"/>
          <a:stretch>
            <a:fillRect/>
          </a:stretch>
        </p:blipFill>
        <p:spPr>
          <a:xfrm>
            <a:off x="179513" y="2348880"/>
            <a:ext cx="4536504" cy="4320000"/>
          </a:xfrm>
          <a:prstGeom prst="rect">
            <a:avLst/>
          </a:prstGeom>
        </p:spPr>
      </p:pic>
      <p:pic>
        <p:nvPicPr>
          <p:cNvPr id="6" name="圖片 5" descr="2011-11-16 57.jpg"/>
          <p:cNvPicPr>
            <a:picLocks noChangeAspect="1"/>
          </p:cNvPicPr>
          <p:nvPr/>
        </p:nvPicPr>
        <p:blipFill>
          <a:blip r:embed="rId3" cstate="print"/>
          <a:stretch>
            <a:fillRect/>
          </a:stretch>
        </p:blipFill>
        <p:spPr>
          <a:xfrm>
            <a:off x="4860032" y="2348880"/>
            <a:ext cx="4167350" cy="432000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137</a:t>
            </a:fld>
            <a:endParaRPr lang="zh-TW" altLang="en-US"/>
          </a:p>
        </p:txBody>
      </p:sp>
      <p:sp>
        <p:nvSpPr>
          <p:cNvPr id="4" name="內容版面配置區 3"/>
          <p:cNvSpPr>
            <a:spLocks noGrp="1"/>
          </p:cNvSpPr>
          <p:nvPr>
            <p:ph sz="quarter" idx="1"/>
          </p:nvPr>
        </p:nvSpPr>
        <p:spPr/>
        <p:txBody>
          <a:bodyPr>
            <a:normAutofit fontScale="92500" lnSpcReduction="20000"/>
          </a:bodyPr>
          <a:lstStyle/>
          <a:p>
            <a:pPr lvl="0"/>
            <a:r>
              <a:rPr lang="zh-TW" altLang="zh-TW" dirty="0" smtClean="0"/>
              <a:t>智慧型行動裝置的種類包含智慧型手機以及平板電腦。</a:t>
            </a:r>
            <a:endParaRPr lang="en-US" altLang="zh-TW" dirty="0" smtClean="0"/>
          </a:p>
          <a:p>
            <a:r>
              <a:rPr lang="en-US" altLang="zh-TW" dirty="0" smtClean="0"/>
              <a:t>BlackBerry</a:t>
            </a:r>
            <a:r>
              <a:rPr lang="zh-TW" altLang="en-US" dirty="0" smtClean="0"/>
              <a:t>黑莓機為第一台較有發展潛力的智慧型手機。</a:t>
            </a:r>
            <a:endParaRPr lang="zh-TW" altLang="zh-TW" dirty="0" smtClean="0"/>
          </a:p>
          <a:p>
            <a:pPr lvl="0"/>
            <a:r>
              <a:rPr lang="zh-TW" altLang="zh-TW" dirty="0" smtClean="0"/>
              <a:t>智慧型行動裝置是源於個人數位助理（Personal Digital Assistant，PDA）。</a:t>
            </a:r>
          </a:p>
          <a:p>
            <a:pPr lvl="0"/>
            <a:r>
              <a:rPr lang="zh-TW" altLang="zh-TW" dirty="0" smtClean="0"/>
              <a:t>常見智慧型行動裝置擴增實境免費開發套件有AndAR、NyARToolkit以及QCAR</a:t>
            </a:r>
            <a:r>
              <a:rPr lang="en-US" altLang="zh-TW" dirty="0" smtClean="0"/>
              <a:t>…</a:t>
            </a:r>
            <a:r>
              <a:rPr lang="zh-TW" altLang="en-US" dirty="0" smtClean="0"/>
              <a:t>等</a:t>
            </a:r>
            <a:r>
              <a:rPr lang="zh-TW" altLang="zh-TW" dirty="0" smtClean="0"/>
              <a:t>。</a:t>
            </a:r>
          </a:p>
          <a:p>
            <a:pPr lvl="0"/>
            <a:r>
              <a:rPr lang="zh-TW" altLang="zh-TW" dirty="0" smtClean="0"/>
              <a:t>AndAR是運用在Android平臺的擴增實境技術開發套件。</a:t>
            </a:r>
          </a:p>
          <a:p>
            <a:pPr lvl="0"/>
            <a:r>
              <a:rPr lang="zh-TW" altLang="zh-TW" dirty="0" smtClean="0"/>
              <a:t>NyARToolkit是一套基於ARToolKit所發展的Java函式庫，並提供Java、C#、Android等版本</a:t>
            </a:r>
            <a:r>
              <a:rPr lang="zh-TW" altLang="en-US" dirty="0" smtClean="0"/>
              <a:t>支援</a:t>
            </a:r>
            <a:r>
              <a:rPr lang="zh-TW" altLang="zh-TW" dirty="0" smtClean="0"/>
              <a:t>之虛擬工作平台，可讓使用者在各種平台亦或是於智慧型手機上開發擴增實境應用程式。</a:t>
            </a:r>
          </a:p>
          <a:p>
            <a:pPr lvl="0"/>
            <a:r>
              <a:rPr lang="zh-TW" altLang="zh-TW" dirty="0" smtClean="0"/>
              <a:t>QCAR是Qualcomm發展出來的擴增實境開發工具，並提供Android版以及iOS版供開發者免費下載使用。</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138</a:t>
            </a:fld>
            <a:endParaRPr lang="zh-TW" altLang="en-US"/>
          </a:p>
        </p:txBody>
      </p:sp>
      <p:sp>
        <p:nvSpPr>
          <p:cNvPr id="4" name="內容版面配置區 3"/>
          <p:cNvSpPr>
            <a:spLocks noGrp="1"/>
          </p:cNvSpPr>
          <p:nvPr>
            <p:ph sz="quarter" idx="1"/>
          </p:nvPr>
        </p:nvSpPr>
        <p:spPr>
          <a:xfrm>
            <a:off x="301752" y="1527048"/>
            <a:ext cx="8503920" cy="4278216"/>
          </a:xfrm>
        </p:spPr>
        <p:txBody>
          <a:bodyPr>
            <a:normAutofit fontScale="55000" lnSpcReduction="20000"/>
          </a:bodyPr>
          <a:lstStyle/>
          <a:p>
            <a:r>
              <a:rPr lang="en-US" altLang="zh-TW" sz="2900" dirty="0" smtClean="0"/>
              <a:t>Android</a:t>
            </a:r>
            <a:r>
              <a:rPr lang="zh-TW" altLang="zh-TW" sz="2900" dirty="0" smtClean="0"/>
              <a:t>是一種專門為了行動裝置所設計的作業系統，建構在</a:t>
            </a:r>
            <a:r>
              <a:rPr lang="en-US" altLang="zh-TW" sz="2900" dirty="0" smtClean="0"/>
              <a:t>Linux</a:t>
            </a:r>
            <a:r>
              <a:rPr lang="zh-TW" altLang="zh-TW" sz="2900" dirty="0" smtClean="0"/>
              <a:t>核心</a:t>
            </a:r>
            <a:r>
              <a:rPr lang="zh-TW" altLang="en-US" sz="2900" dirty="0" smtClean="0"/>
              <a:t>（</a:t>
            </a:r>
            <a:r>
              <a:rPr lang="en-US" altLang="zh-TW" sz="2900" dirty="0" smtClean="0"/>
              <a:t>Linux Kernel</a:t>
            </a:r>
            <a:r>
              <a:rPr lang="zh-TW" altLang="en-US" sz="2900" dirty="0" smtClean="0"/>
              <a:t>）</a:t>
            </a:r>
            <a:r>
              <a:rPr lang="zh-TW" altLang="zh-TW" sz="2900" dirty="0" smtClean="0"/>
              <a:t>之上</a:t>
            </a:r>
            <a:r>
              <a:rPr lang="zh-TW" altLang="en-US" sz="2900" dirty="0" smtClean="0"/>
              <a:t>，但與</a:t>
            </a:r>
            <a:r>
              <a:rPr lang="en-US" altLang="zh-TW" sz="2900" dirty="0" smtClean="0"/>
              <a:t>Linux</a:t>
            </a:r>
            <a:r>
              <a:rPr lang="zh-TW" altLang="en-US" sz="2900" dirty="0" smtClean="0"/>
              <a:t>並不完全相容。</a:t>
            </a:r>
            <a:endParaRPr lang="en-US" altLang="zh-TW" sz="2900" dirty="0" smtClean="0"/>
          </a:p>
          <a:p>
            <a:r>
              <a:rPr lang="zh-TW" altLang="zh-TW" sz="2900" dirty="0" smtClean="0"/>
              <a:t>只要擁有免費的</a:t>
            </a:r>
            <a:r>
              <a:rPr lang="en-US" altLang="zh-TW" sz="2900" dirty="0" smtClean="0"/>
              <a:t>Google</a:t>
            </a:r>
            <a:r>
              <a:rPr lang="zh-TW" altLang="zh-TW" sz="2900" dirty="0" smtClean="0"/>
              <a:t>帳戶，就可以在不同廠商，同樣是</a:t>
            </a:r>
            <a:r>
              <a:rPr lang="en-US" altLang="zh-TW" sz="2900" dirty="0" smtClean="0"/>
              <a:t>Android</a:t>
            </a:r>
            <a:r>
              <a:rPr lang="zh-TW" altLang="zh-TW" sz="2900" dirty="0" smtClean="0"/>
              <a:t>作業系統手機之間轉換資料。</a:t>
            </a:r>
            <a:endParaRPr lang="en-US" altLang="zh-TW" sz="2900" dirty="0" smtClean="0"/>
          </a:p>
          <a:p>
            <a:pPr lvl="0"/>
            <a:r>
              <a:rPr lang="zh-TW" altLang="zh-TW" sz="2900" dirty="0" smtClean="0"/>
              <a:t>Android早期是由Andy Rubin所創辦，Google在２００５年併購了Android公司，開始了手機等業務，並以Linux的通用平台切入開發。</a:t>
            </a:r>
          </a:p>
          <a:p>
            <a:pPr lvl="0"/>
            <a:r>
              <a:rPr lang="zh-TW" altLang="zh-TW" sz="2900" dirty="0" smtClean="0"/>
              <a:t>Google公司在２００７年１１月５日正式公布了Android作業系統。</a:t>
            </a:r>
            <a:endParaRPr lang="en-US" altLang="zh-TW" sz="2900" dirty="0" smtClean="0"/>
          </a:p>
          <a:p>
            <a:r>
              <a:rPr lang="zh-TW" altLang="en-US" sz="2900" dirty="0" smtClean="0"/>
              <a:t>２０１１年２月２日，發表僅供平板電腦使用的</a:t>
            </a:r>
            <a:r>
              <a:rPr lang="en-US" altLang="zh-TW" sz="2900" dirty="0" smtClean="0"/>
              <a:t>Android </a:t>
            </a:r>
            <a:r>
              <a:rPr lang="zh-TW" altLang="en-US" sz="2900" dirty="0" smtClean="0"/>
              <a:t>３</a:t>
            </a:r>
            <a:r>
              <a:rPr lang="en-US" altLang="zh-TW" sz="2900" dirty="0" smtClean="0"/>
              <a:t>.</a:t>
            </a:r>
            <a:r>
              <a:rPr lang="zh-TW" altLang="en-US" sz="2900" dirty="0" smtClean="0"/>
              <a:t>０版</a:t>
            </a:r>
            <a:r>
              <a:rPr lang="en-US" altLang="zh-TW" sz="2900" dirty="0" smtClean="0"/>
              <a:t> </a:t>
            </a:r>
            <a:r>
              <a:rPr lang="zh-TW" altLang="en-US" sz="2900" dirty="0" smtClean="0"/>
              <a:t>。</a:t>
            </a:r>
          </a:p>
          <a:p>
            <a:r>
              <a:rPr lang="zh-TW" altLang="en-US" sz="2900" dirty="0" smtClean="0"/>
              <a:t>２０１１年１０月，發表</a:t>
            </a:r>
            <a:r>
              <a:rPr lang="en-US" altLang="zh-TW" sz="2900" dirty="0" smtClean="0"/>
              <a:t>Android </a:t>
            </a:r>
            <a:r>
              <a:rPr lang="zh-TW" altLang="en-US" sz="2900" dirty="0" smtClean="0"/>
              <a:t>４</a:t>
            </a:r>
            <a:r>
              <a:rPr lang="en-US" altLang="zh-TW" sz="2900" dirty="0" smtClean="0"/>
              <a:t>.</a:t>
            </a:r>
            <a:r>
              <a:rPr lang="zh-TW" altLang="en-US" sz="2900" dirty="0" smtClean="0"/>
              <a:t>０版</a:t>
            </a:r>
            <a:r>
              <a:rPr lang="en-US" altLang="zh-TW" sz="2900" dirty="0" smtClean="0"/>
              <a:t> </a:t>
            </a:r>
            <a:r>
              <a:rPr lang="zh-TW" altLang="en-US" sz="2900" dirty="0" smtClean="0"/>
              <a:t>。</a:t>
            </a:r>
            <a:endParaRPr lang="en-US" altLang="zh-TW" sz="2900" dirty="0" smtClean="0"/>
          </a:p>
          <a:p>
            <a:r>
              <a:rPr lang="zh-TW" altLang="en-US" sz="2900" dirty="0" smtClean="0"/>
              <a:t>選擇</a:t>
            </a:r>
            <a:r>
              <a:rPr lang="en-US" altLang="zh-TW" sz="2900" dirty="0" smtClean="0"/>
              <a:t>Android</a:t>
            </a:r>
            <a:r>
              <a:rPr lang="zh-TW" altLang="en-US" sz="2900" dirty="0" smtClean="0"/>
              <a:t>的理由：</a:t>
            </a:r>
            <a:endParaRPr lang="en-US" altLang="zh-TW" sz="2900" dirty="0" smtClean="0"/>
          </a:p>
          <a:p>
            <a:pPr lvl="1"/>
            <a:r>
              <a:rPr lang="zh-TW" altLang="en-US" sz="2300" dirty="0" smtClean="0"/>
              <a:t>開放性。</a:t>
            </a:r>
            <a:endParaRPr lang="en-US" altLang="zh-TW" sz="2300" dirty="0" smtClean="0"/>
          </a:p>
          <a:p>
            <a:pPr lvl="1"/>
            <a:r>
              <a:rPr lang="zh-TW" altLang="en-US" sz="2300" dirty="0" smtClean="0"/>
              <a:t>平等性。</a:t>
            </a:r>
            <a:endParaRPr lang="en-US" altLang="zh-TW" sz="2300" dirty="0" smtClean="0"/>
          </a:p>
          <a:p>
            <a:pPr lvl="1"/>
            <a:r>
              <a:rPr lang="zh-TW" altLang="en-US" sz="2300" dirty="0" smtClean="0"/>
              <a:t>無界性。</a:t>
            </a:r>
            <a:endParaRPr lang="en-US" altLang="zh-TW" sz="2300" dirty="0" smtClean="0"/>
          </a:p>
          <a:p>
            <a:pPr lvl="1"/>
            <a:r>
              <a:rPr lang="zh-TW" altLang="en-US" sz="2300" dirty="0" smtClean="0"/>
              <a:t>方便性。</a:t>
            </a:r>
          </a:p>
          <a:p>
            <a:r>
              <a:rPr lang="en-US" altLang="zh-TW" sz="2900" dirty="0" smtClean="0"/>
              <a:t>Android</a:t>
            </a:r>
            <a:r>
              <a:rPr lang="zh-TW" altLang="zh-TW" sz="2900" dirty="0" smtClean="0"/>
              <a:t>手機系統可分為上下層，上層使用</a:t>
            </a:r>
            <a:r>
              <a:rPr lang="en-US" altLang="zh-TW" sz="2900" dirty="0" smtClean="0"/>
              <a:t>Java</a:t>
            </a:r>
            <a:r>
              <a:rPr lang="zh-TW" altLang="zh-TW" sz="2900" dirty="0" smtClean="0"/>
              <a:t>編寫應用程式，下層使用</a:t>
            </a:r>
            <a:r>
              <a:rPr lang="en-US" altLang="zh-TW" sz="2900" dirty="0" smtClean="0"/>
              <a:t>C</a:t>
            </a:r>
            <a:r>
              <a:rPr lang="zh-TW" altLang="zh-TW" sz="2900" dirty="0" smtClean="0"/>
              <a:t>語言編寫系統程式</a:t>
            </a:r>
            <a:r>
              <a:rPr lang="zh-TW" altLang="en-US" sz="2900" dirty="0" smtClean="0"/>
              <a:t>。</a:t>
            </a:r>
            <a:endParaRPr lang="en-US" altLang="zh-TW" sz="2900" dirty="0" smtClean="0"/>
          </a:p>
          <a:p>
            <a:r>
              <a:rPr lang="zh-TW" altLang="zh-TW" sz="2900" dirty="0" smtClean="0"/>
              <a:t>上層的</a:t>
            </a:r>
            <a:r>
              <a:rPr lang="en-US" altLang="zh-TW" sz="2900" dirty="0" smtClean="0"/>
              <a:t>Java</a:t>
            </a:r>
            <a:r>
              <a:rPr lang="zh-TW" altLang="en-US" sz="2900" dirty="0" smtClean="0"/>
              <a:t>層</a:t>
            </a:r>
            <a:r>
              <a:rPr lang="zh-TW" altLang="zh-TW" sz="2900" dirty="0" smtClean="0"/>
              <a:t>又可細分出應用</a:t>
            </a:r>
            <a:r>
              <a:rPr lang="zh-TW" altLang="en-US" sz="2900" dirty="0" smtClean="0"/>
              <a:t>層（</a:t>
            </a:r>
            <a:r>
              <a:rPr lang="en-US" altLang="zh-TW" sz="2900" dirty="0" smtClean="0"/>
              <a:t>Applications</a:t>
            </a:r>
            <a:r>
              <a:rPr lang="zh-TW" altLang="en-US" sz="2900" dirty="0" smtClean="0"/>
              <a:t>）與</a:t>
            </a:r>
            <a:r>
              <a:rPr lang="zh-TW" altLang="zh-TW" sz="2900" dirty="0" smtClean="0"/>
              <a:t>應用架構</a:t>
            </a:r>
            <a:r>
              <a:rPr lang="zh-TW" altLang="en-US" sz="2900" dirty="0" smtClean="0"/>
              <a:t>層（</a:t>
            </a:r>
            <a:r>
              <a:rPr lang="en-US" altLang="zh-TW" sz="2900" dirty="0" smtClean="0"/>
              <a:t>Application Framework</a:t>
            </a:r>
            <a:r>
              <a:rPr lang="zh-TW" altLang="en-US" sz="2900" dirty="0" smtClean="0"/>
              <a:t>）。</a:t>
            </a:r>
            <a:endParaRPr lang="zh-TW" altLang="en-US" sz="2900" dirty="0"/>
          </a:p>
        </p:txBody>
      </p:sp>
      <p:grpSp>
        <p:nvGrpSpPr>
          <p:cNvPr id="5" name="群組 4"/>
          <p:cNvGrpSpPr/>
          <p:nvPr/>
        </p:nvGrpSpPr>
        <p:grpSpPr>
          <a:xfrm>
            <a:off x="467544" y="5517232"/>
            <a:ext cx="8424936" cy="1296144"/>
            <a:chOff x="395536" y="4365104"/>
            <a:chExt cx="8424936" cy="1296144"/>
          </a:xfrm>
        </p:grpSpPr>
        <p:sp>
          <p:nvSpPr>
            <p:cNvPr id="6" name="矩形 5"/>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dirty="0" smtClean="0"/>
                <a:t>應用層</a:t>
              </a:r>
              <a:endParaRPr lang="en-US" altLang="zh-TW" dirty="0" smtClean="0"/>
            </a:p>
            <a:p>
              <a:endParaRPr lang="en-US" altLang="zh-TW" dirty="0" smtClean="0"/>
            </a:p>
            <a:p>
              <a:endParaRPr lang="en-US" altLang="zh-TW" dirty="0" smtClean="0"/>
            </a:p>
            <a:p>
              <a:endParaRPr lang="zh-TW" altLang="en-US" dirty="0"/>
            </a:p>
          </p:txBody>
        </p:sp>
        <p:sp>
          <p:nvSpPr>
            <p:cNvPr id="7" name="圓角矩形 6"/>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內建應用程式（瀏覽器、聯絡人</a:t>
              </a:r>
              <a:r>
                <a:rPr lang="en-US" altLang="zh-TW" sz="1600" dirty="0" smtClean="0"/>
                <a:t>…</a:t>
              </a:r>
              <a:r>
                <a:rPr lang="zh-TW" altLang="en-US" sz="1600" dirty="0" smtClean="0"/>
                <a:t>等）</a:t>
              </a:r>
              <a:endParaRPr lang="zh-TW" altLang="en-US" sz="1600" dirty="0"/>
            </a:p>
          </p:txBody>
        </p:sp>
        <p:sp>
          <p:nvSpPr>
            <p:cNvPr id="8" name="圓角矩形 7"/>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smtClean="0"/>
                <a:t>Home</a:t>
              </a:r>
              <a:endParaRPr lang="zh-TW" altLang="en-US" sz="1600" dirty="0"/>
            </a:p>
          </p:txBody>
        </p:sp>
        <p:sp>
          <p:nvSpPr>
            <p:cNvPr id="9" name="圓角矩形 8"/>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第三方應用程式</a:t>
              </a:r>
              <a:endParaRPr lang="zh-TW" altLang="en-US" sz="1600" dirty="0"/>
            </a:p>
          </p:txBody>
        </p:sp>
        <p:sp>
          <p:nvSpPr>
            <p:cNvPr id="10" name="圓角矩形 9"/>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自行開發應用程式</a:t>
              </a:r>
              <a:endParaRPr lang="zh-TW" altLang="en-US" sz="1600" dirty="0"/>
            </a:p>
          </p:txBody>
        </p:sp>
      </p:gr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139</a:t>
            </a:fld>
            <a:endParaRPr lang="zh-TW" altLang="en-US"/>
          </a:p>
        </p:txBody>
      </p:sp>
      <p:sp>
        <p:nvSpPr>
          <p:cNvPr id="4" name="內容版面配置區 3"/>
          <p:cNvSpPr>
            <a:spLocks noGrp="1"/>
          </p:cNvSpPr>
          <p:nvPr>
            <p:ph sz="quarter" idx="1"/>
          </p:nvPr>
        </p:nvSpPr>
        <p:spPr>
          <a:xfrm>
            <a:off x="301752" y="3573016"/>
            <a:ext cx="8503920" cy="2526032"/>
          </a:xfrm>
        </p:spPr>
        <p:txBody>
          <a:bodyPr/>
          <a:lstStyle/>
          <a:p>
            <a:r>
              <a:rPr lang="zh-TW" altLang="zh-TW" sz="2800" dirty="0" smtClean="0"/>
              <a:t>然後下</a:t>
            </a:r>
            <a:r>
              <a:rPr lang="zh-TW" altLang="en-US" sz="2800" dirty="0" smtClean="0"/>
              <a:t>層</a:t>
            </a:r>
            <a:r>
              <a:rPr lang="zh-TW" altLang="zh-TW" sz="2800" dirty="0" smtClean="0"/>
              <a:t>的系統層也可細分為函式庫</a:t>
            </a:r>
            <a:r>
              <a:rPr lang="zh-TW" altLang="en-US" sz="2800" dirty="0" smtClean="0"/>
              <a:t>層（</a:t>
            </a:r>
            <a:r>
              <a:rPr lang="en-US" altLang="zh-TW" sz="2800" dirty="0" smtClean="0"/>
              <a:t>Libraries</a:t>
            </a:r>
            <a:r>
              <a:rPr lang="zh-TW" altLang="en-US" sz="2800" dirty="0" smtClean="0"/>
              <a:t>）</a:t>
            </a:r>
            <a:r>
              <a:rPr lang="zh-TW" altLang="zh-TW" sz="2800" dirty="0" smtClean="0"/>
              <a:t>與</a:t>
            </a:r>
            <a:r>
              <a:rPr lang="en-US" altLang="zh-TW" sz="2800" dirty="0" smtClean="0"/>
              <a:t>Linux</a:t>
            </a:r>
            <a:r>
              <a:rPr lang="zh-TW" altLang="en-US" sz="2800" dirty="0" smtClean="0"/>
              <a:t>核心</a:t>
            </a:r>
            <a:r>
              <a:rPr lang="zh-TW" altLang="zh-TW" sz="2800" dirty="0" smtClean="0"/>
              <a:t>系統</a:t>
            </a:r>
            <a:r>
              <a:rPr lang="zh-TW" altLang="en-US" sz="2800" dirty="0" smtClean="0"/>
              <a:t>層。</a:t>
            </a:r>
            <a:endParaRPr lang="en-US" altLang="zh-TW" sz="2800" dirty="0" smtClean="0"/>
          </a:p>
          <a:p>
            <a:endParaRPr lang="zh-TW" altLang="en-US" dirty="0"/>
          </a:p>
        </p:txBody>
      </p:sp>
      <p:grpSp>
        <p:nvGrpSpPr>
          <p:cNvPr id="5" name="群組 4"/>
          <p:cNvGrpSpPr/>
          <p:nvPr/>
        </p:nvGrpSpPr>
        <p:grpSpPr>
          <a:xfrm>
            <a:off x="467544" y="1484784"/>
            <a:ext cx="8424936" cy="2016224"/>
            <a:chOff x="395536" y="2780928"/>
            <a:chExt cx="8424936" cy="2016224"/>
          </a:xfrm>
        </p:grpSpPr>
        <p:sp>
          <p:nvSpPr>
            <p:cNvPr id="6" name="矩形 5"/>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smtClean="0"/>
                <a:t>應用架構層</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7" name="圓角矩形 6"/>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活動管理</a:t>
              </a:r>
              <a:endParaRPr lang="zh-TW" altLang="en-US" sz="1600" dirty="0"/>
            </a:p>
          </p:txBody>
        </p:sp>
        <p:sp>
          <p:nvSpPr>
            <p:cNvPr id="8" name="圓角矩形 7"/>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視窗管理</a:t>
              </a:r>
              <a:endParaRPr lang="zh-TW" altLang="en-US" sz="1600" dirty="0"/>
            </a:p>
          </p:txBody>
        </p:sp>
        <p:sp>
          <p:nvSpPr>
            <p:cNvPr id="9" name="圓角矩形 8"/>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smtClean="0"/>
                <a:t>套件管理</a:t>
              </a:r>
              <a:endParaRPr lang="zh-TW" altLang="en-US" sz="1600" dirty="0"/>
            </a:p>
          </p:txBody>
        </p:sp>
        <p:sp>
          <p:nvSpPr>
            <p:cNvPr id="10" name="圓角矩形 9"/>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通話管理</a:t>
              </a:r>
              <a:endParaRPr lang="zh-TW" altLang="en-US" sz="1600" dirty="0"/>
            </a:p>
          </p:txBody>
        </p:sp>
        <p:sp>
          <p:nvSpPr>
            <p:cNvPr id="11" name="圓角矩形 10"/>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內容提供</a:t>
              </a:r>
              <a:endParaRPr lang="zh-TW" altLang="en-US" sz="1600" dirty="0"/>
            </a:p>
          </p:txBody>
        </p:sp>
        <p:sp>
          <p:nvSpPr>
            <p:cNvPr id="12" name="圓角矩形 11"/>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視圖系統</a:t>
              </a:r>
              <a:endParaRPr lang="zh-TW" altLang="en-US" sz="1600" dirty="0"/>
            </a:p>
          </p:txBody>
        </p:sp>
        <p:sp>
          <p:nvSpPr>
            <p:cNvPr id="13" name="圓角矩形 12"/>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資源管理</a:t>
              </a:r>
              <a:endParaRPr lang="zh-TW" altLang="en-US" sz="1600" dirty="0"/>
            </a:p>
          </p:txBody>
        </p:sp>
        <p:sp>
          <p:nvSpPr>
            <p:cNvPr id="14" name="圓角矩形 13"/>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定位管理</a:t>
              </a:r>
              <a:endParaRPr lang="zh-TW" altLang="en-US" sz="1600" dirty="0"/>
            </a:p>
          </p:txBody>
        </p:sp>
        <p:sp>
          <p:nvSpPr>
            <p:cNvPr id="15" name="圓角矩形 14"/>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通知管理</a:t>
              </a:r>
              <a:endParaRPr lang="zh-TW" altLang="en-US" sz="1600" dirty="0"/>
            </a:p>
          </p:txBody>
        </p:sp>
      </p:grpSp>
      <p:grpSp>
        <p:nvGrpSpPr>
          <p:cNvPr id="16" name="群組 15"/>
          <p:cNvGrpSpPr/>
          <p:nvPr/>
        </p:nvGrpSpPr>
        <p:grpSpPr>
          <a:xfrm>
            <a:off x="539552" y="4581128"/>
            <a:ext cx="8208912" cy="2016224"/>
            <a:chOff x="395536" y="2780928"/>
            <a:chExt cx="8208912" cy="2016224"/>
          </a:xfrm>
        </p:grpSpPr>
        <p:grpSp>
          <p:nvGrpSpPr>
            <p:cNvPr id="17" name="群組 17"/>
            <p:cNvGrpSpPr/>
            <p:nvPr/>
          </p:nvGrpSpPr>
          <p:grpSpPr>
            <a:xfrm>
              <a:off x="395536" y="2780928"/>
              <a:ext cx="5832648" cy="2016224"/>
              <a:chOff x="323528" y="2780928"/>
              <a:chExt cx="5832648" cy="2016224"/>
            </a:xfrm>
          </p:grpSpPr>
          <p:sp>
            <p:nvSpPr>
              <p:cNvPr id="23" name="矩形 22"/>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t>函式庫</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24" name="圓角矩形 23"/>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外觀管理</a:t>
                </a:r>
                <a:endParaRPr lang="zh-TW" altLang="en-US" sz="1600" dirty="0"/>
              </a:p>
            </p:txBody>
          </p:sp>
          <p:sp>
            <p:nvSpPr>
              <p:cNvPr id="25" name="圓角矩形 24"/>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多媒體架構</a:t>
                </a:r>
                <a:endParaRPr lang="zh-TW" altLang="en-US" sz="1600" dirty="0"/>
              </a:p>
            </p:txBody>
          </p:sp>
          <p:sp>
            <p:nvSpPr>
              <p:cNvPr id="26" name="圓角矩形 25"/>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FreeType</a:t>
                </a:r>
                <a:endParaRPr lang="zh-TW" altLang="en-US" sz="1600" dirty="0"/>
              </a:p>
            </p:txBody>
          </p:sp>
          <p:sp>
            <p:nvSpPr>
              <p:cNvPr id="27" name="圓角矩形 26"/>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WebKit</a:t>
                </a:r>
                <a:endParaRPr lang="zh-TW" altLang="en-US" sz="1600" dirty="0"/>
              </a:p>
            </p:txBody>
          </p:sp>
          <p:sp>
            <p:nvSpPr>
              <p:cNvPr id="28" name="圓角矩形 27"/>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資料庫管理</a:t>
                </a:r>
                <a:endParaRPr lang="zh-TW" altLang="en-US" sz="1600" dirty="0"/>
              </a:p>
            </p:txBody>
          </p:sp>
          <p:sp>
            <p:nvSpPr>
              <p:cNvPr id="29" name="圓角矩形 28"/>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繪圖引擊</a:t>
                </a:r>
                <a:endParaRPr lang="zh-TW" altLang="en-US" sz="1600" dirty="0"/>
              </a:p>
            </p:txBody>
          </p:sp>
          <p:sp>
            <p:nvSpPr>
              <p:cNvPr id="30" name="圓角矩形 29"/>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smtClean="0"/>
                  <a:t>SSL</a:t>
                </a:r>
                <a:endParaRPr lang="zh-TW" altLang="en-US" sz="1600" dirty="0"/>
              </a:p>
            </p:txBody>
          </p:sp>
          <p:sp>
            <p:nvSpPr>
              <p:cNvPr id="31" name="圓角矩形 30"/>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libc</a:t>
                </a:r>
                <a:endParaRPr lang="zh-TW" altLang="en-US" sz="1600" dirty="0"/>
              </a:p>
            </p:txBody>
          </p:sp>
        </p:grpSp>
        <p:grpSp>
          <p:nvGrpSpPr>
            <p:cNvPr id="18" name="群組 28"/>
            <p:cNvGrpSpPr/>
            <p:nvPr/>
          </p:nvGrpSpPr>
          <p:grpSpPr>
            <a:xfrm>
              <a:off x="6876256" y="2780928"/>
              <a:ext cx="1728192" cy="2016224"/>
              <a:chOff x="2411760" y="3861048"/>
              <a:chExt cx="1728192" cy="2016224"/>
            </a:xfrm>
          </p:grpSpPr>
          <p:sp>
            <p:nvSpPr>
              <p:cNvPr id="20" name="矩形 19"/>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dirty="0" smtClean="0"/>
                  <a:t>Android </a:t>
                </a:r>
                <a:r>
                  <a:rPr lang="zh-TW" altLang="en-US" dirty="0" smtClean="0"/>
                  <a:t>執行</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21" name="圓角矩形 20"/>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核心函式庫</a:t>
                </a:r>
                <a:endParaRPr lang="zh-TW" altLang="en-US" sz="1600" dirty="0"/>
              </a:p>
            </p:txBody>
          </p:sp>
          <p:sp>
            <p:nvSpPr>
              <p:cNvPr id="22" name="圓角矩形 21"/>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Dalvik</a:t>
                </a:r>
                <a:r>
                  <a:rPr lang="zh-TW" altLang="en-US" sz="1600" dirty="0" smtClean="0"/>
                  <a:t>虛擬機器</a:t>
                </a:r>
                <a:endParaRPr lang="zh-TW" altLang="en-US" sz="1600" dirty="0"/>
              </a:p>
            </p:txBody>
          </p:sp>
        </p:grpSp>
        <p:cxnSp>
          <p:nvCxnSpPr>
            <p:cNvPr id="19" name="直線單箭頭接點 18"/>
            <p:cNvCxnSpPr>
              <a:stCxn id="23" idx="3"/>
              <a:endCxn id="20" idx="1"/>
            </p:cNvCxnSpPr>
            <p:nvPr/>
          </p:nvCxnSpPr>
          <p:spPr>
            <a:xfrm>
              <a:off x="6228184" y="3789040"/>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 Android</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a:t>
            </a:fld>
            <a:endParaRPr lang="zh-TW" altLang="en-US"/>
          </a:p>
        </p:txBody>
      </p:sp>
      <p:sp>
        <p:nvSpPr>
          <p:cNvPr id="4" name="內容版面配置區 3"/>
          <p:cNvSpPr>
            <a:spLocks noGrp="1"/>
          </p:cNvSpPr>
          <p:nvPr>
            <p:ph sz="quarter" idx="1"/>
          </p:nvPr>
        </p:nvSpPr>
        <p:spPr>
          <a:xfrm>
            <a:off x="301752" y="1527048"/>
            <a:ext cx="8503920" cy="1973960"/>
          </a:xfrm>
        </p:spPr>
        <p:txBody>
          <a:bodyPr/>
          <a:lstStyle/>
          <a:p>
            <a:r>
              <a:rPr lang="zh-TW" altLang="en-US" dirty="0" smtClean="0"/>
              <a:t>下圖為</a:t>
            </a:r>
            <a:r>
              <a:rPr lang="en-US" altLang="zh-TW" dirty="0" smtClean="0"/>
              <a:t>Android</a:t>
            </a:r>
            <a:r>
              <a:rPr lang="zh-TW" altLang="en-US" dirty="0" smtClean="0"/>
              <a:t>的官方網站的頁面。下方分為三個部份分別為「</a:t>
            </a:r>
            <a:r>
              <a:rPr lang="en-US" altLang="zh-TW" dirty="0" smtClean="0"/>
              <a:t>Partners</a:t>
            </a:r>
            <a:r>
              <a:rPr lang="zh-TW" altLang="en-US" dirty="0" smtClean="0"/>
              <a:t>」、「</a:t>
            </a:r>
            <a:r>
              <a:rPr lang="en-US" altLang="zh-TW" dirty="0" smtClean="0"/>
              <a:t>Developers</a:t>
            </a:r>
            <a:r>
              <a:rPr lang="zh-TW" altLang="en-US" dirty="0" smtClean="0"/>
              <a:t>」、「</a:t>
            </a:r>
            <a:r>
              <a:rPr lang="en-US" altLang="zh-TW" dirty="0" smtClean="0"/>
              <a:t>Android Market</a:t>
            </a:r>
            <a:r>
              <a:rPr lang="zh-TW" altLang="en-US" dirty="0" smtClean="0"/>
              <a:t>」。</a:t>
            </a:r>
            <a:endParaRPr lang="zh-TW" altLang="en-US" dirty="0"/>
          </a:p>
        </p:txBody>
      </p:sp>
      <p:pic>
        <p:nvPicPr>
          <p:cNvPr id="5" name="圖片 4"/>
          <p:cNvPicPr/>
          <p:nvPr/>
        </p:nvPicPr>
        <p:blipFill>
          <a:blip r:embed="rId2" cstate="print"/>
          <a:srcRect/>
          <a:stretch>
            <a:fillRect/>
          </a:stretch>
        </p:blipFill>
        <p:spPr bwMode="auto">
          <a:xfrm>
            <a:off x="1115616" y="2852936"/>
            <a:ext cx="7272808" cy="3816424"/>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140</a:t>
            </a:fld>
            <a:endParaRPr lang="zh-TW" altLang="en-US"/>
          </a:p>
        </p:txBody>
      </p:sp>
      <p:sp>
        <p:nvSpPr>
          <p:cNvPr id="4" name="內容版面配置區 3"/>
          <p:cNvSpPr>
            <a:spLocks noGrp="1"/>
          </p:cNvSpPr>
          <p:nvPr>
            <p:ph sz="quarter" idx="1"/>
          </p:nvPr>
        </p:nvSpPr>
        <p:spPr/>
        <p:txBody>
          <a:bodyPr/>
          <a:lstStyle/>
          <a:p>
            <a:r>
              <a:rPr lang="en-US" altLang="zh-TW" dirty="0" smtClean="0"/>
              <a:t>Android</a:t>
            </a:r>
            <a:r>
              <a:rPr lang="zh-TW" altLang="zh-TW" dirty="0" smtClean="0"/>
              <a:t>函式庫，此函式庫主要以</a:t>
            </a:r>
            <a:r>
              <a:rPr lang="en-US" altLang="zh-TW" dirty="0" smtClean="0"/>
              <a:t>C/C++</a:t>
            </a:r>
            <a:r>
              <a:rPr lang="zh-TW" altLang="zh-TW" dirty="0" smtClean="0"/>
              <a:t>而成。</a:t>
            </a:r>
            <a:r>
              <a:rPr lang="en-US" altLang="zh-TW" dirty="0" smtClean="0"/>
              <a:t>Android</a:t>
            </a:r>
            <a:r>
              <a:rPr lang="zh-TW" altLang="zh-TW" dirty="0" smtClean="0"/>
              <a:t>應用程式開發人員並非直接使用此函式庫，而是透過更上層的</a:t>
            </a:r>
            <a:r>
              <a:rPr lang="en-US" altLang="zh-TW" dirty="0" smtClean="0"/>
              <a:t>Application Framework</a:t>
            </a:r>
            <a:r>
              <a:rPr lang="zh-TW" altLang="zh-TW" dirty="0" smtClean="0"/>
              <a:t>來使用此函式庫功能。此函式庫又可細分成各種類型的函式庫</a:t>
            </a:r>
            <a:r>
              <a:rPr lang="zh-TW" altLang="en-US" dirty="0" smtClean="0"/>
              <a:t>。</a:t>
            </a:r>
            <a:endParaRPr lang="zh-TW" altLang="zh-TW" dirty="0" smtClean="0"/>
          </a:p>
          <a:p>
            <a:r>
              <a:rPr lang="zh-TW" altLang="en-US" sz="2400" dirty="0" smtClean="0"/>
              <a:t>下圖為</a:t>
            </a:r>
            <a:r>
              <a:rPr lang="en-US" altLang="zh-TW" sz="2400" dirty="0" smtClean="0"/>
              <a:t>Linux</a:t>
            </a:r>
            <a:r>
              <a:rPr lang="zh-TW" altLang="en-US" sz="2400" dirty="0" smtClean="0"/>
              <a:t>核心</a:t>
            </a:r>
            <a:r>
              <a:rPr lang="zh-TW" altLang="zh-TW" sz="2400" dirty="0" smtClean="0"/>
              <a:t>系統</a:t>
            </a:r>
            <a:r>
              <a:rPr lang="zh-TW" altLang="en-US" sz="2400" dirty="0" smtClean="0"/>
              <a:t>層：</a:t>
            </a:r>
            <a:endParaRPr lang="zh-TW" altLang="en-US" dirty="0"/>
          </a:p>
        </p:txBody>
      </p:sp>
      <p:grpSp>
        <p:nvGrpSpPr>
          <p:cNvPr id="5" name="群組 4"/>
          <p:cNvGrpSpPr/>
          <p:nvPr/>
        </p:nvGrpSpPr>
        <p:grpSpPr>
          <a:xfrm>
            <a:off x="323528" y="4653136"/>
            <a:ext cx="8424936" cy="2016224"/>
            <a:chOff x="395536" y="2780928"/>
            <a:chExt cx="8424936" cy="2016224"/>
          </a:xfrm>
        </p:grpSpPr>
        <p:sp>
          <p:nvSpPr>
            <p:cNvPr id="6" name="矩形 5"/>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dirty="0" smtClean="0"/>
                <a:t>Linux</a:t>
              </a:r>
              <a:r>
                <a:rPr lang="zh-TW" altLang="en-US" dirty="0" smtClean="0"/>
                <a:t>核心層</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7" name="圓角矩形 6"/>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顯示驅動</a:t>
              </a:r>
              <a:endParaRPr lang="zh-TW" altLang="en-US" sz="1600" dirty="0"/>
            </a:p>
          </p:txBody>
        </p:sp>
        <p:sp>
          <p:nvSpPr>
            <p:cNvPr id="8" name="圓角矩形 7"/>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smtClean="0"/>
                <a:t>Camera</a:t>
              </a:r>
              <a:r>
                <a:rPr lang="zh-TW" altLang="en-US" sz="1600" dirty="0" smtClean="0"/>
                <a:t>驅動</a:t>
              </a:r>
              <a:endParaRPr lang="zh-TW" altLang="en-US" sz="1600" dirty="0"/>
            </a:p>
          </p:txBody>
        </p:sp>
        <p:sp>
          <p:nvSpPr>
            <p:cNvPr id="9" name="圓角矩形 8"/>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行程管理</a:t>
              </a:r>
              <a:endParaRPr lang="zh-TW" altLang="en-US" sz="1600" dirty="0"/>
            </a:p>
          </p:txBody>
        </p:sp>
        <p:sp>
          <p:nvSpPr>
            <p:cNvPr id="10" name="圓角矩形 9"/>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記憶體管理</a:t>
              </a:r>
              <a:endParaRPr lang="zh-TW" altLang="en-US" sz="1600" dirty="0"/>
            </a:p>
          </p:txBody>
        </p:sp>
        <p:sp>
          <p:nvSpPr>
            <p:cNvPr id="11" name="圓角矩形 10"/>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WiFi</a:t>
              </a:r>
              <a:r>
                <a:rPr lang="zh-TW" altLang="en-US" sz="1600" dirty="0" smtClean="0"/>
                <a:t>驅動</a:t>
              </a:r>
              <a:endParaRPr lang="zh-TW" altLang="en-US" sz="1600" dirty="0"/>
            </a:p>
          </p:txBody>
        </p:sp>
        <p:sp>
          <p:nvSpPr>
            <p:cNvPr id="12" name="圓角矩形 11"/>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其他硬體驅動程式</a:t>
              </a:r>
              <a:endParaRPr lang="zh-TW" altLang="en-US" sz="1600" dirty="0"/>
            </a:p>
          </p:txBody>
        </p:sp>
        <p:sp>
          <p:nvSpPr>
            <p:cNvPr id="13" name="圓角矩形 12"/>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電源管理</a:t>
              </a:r>
              <a:endParaRPr lang="zh-TW" altLang="en-US" sz="1600" dirty="0"/>
            </a:p>
          </p:txBody>
        </p:sp>
      </p:gr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141</a:t>
            </a:fld>
            <a:endParaRPr lang="zh-TW" altLang="en-US"/>
          </a:p>
        </p:txBody>
      </p:sp>
      <p:sp>
        <p:nvSpPr>
          <p:cNvPr id="4" name="內容版面配置區 3"/>
          <p:cNvSpPr>
            <a:spLocks noGrp="1"/>
          </p:cNvSpPr>
          <p:nvPr>
            <p:ph sz="quarter" idx="1"/>
          </p:nvPr>
        </p:nvSpPr>
        <p:spPr/>
        <p:txBody>
          <a:bodyPr/>
          <a:lstStyle/>
          <a:p>
            <a:r>
              <a:rPr lang="en-US" altLang="zh-TW" sz="2800" dirty="0" smtClean="0"/>
              <a:t>Android</a:t>
            </a:r>
            <a:r>
              <a:rPr lang="zh-TW" altLang="zh-TW" sz="2800" dirty="0" smtClean="0"/>
              <a:t>系統</a:t>
            </a:r>
            <a:r>
              <a:rPr lang="zh-TW" altLang="en-US" sz="2800" dirty="0" smtClean="0"/>
              <a:t>的整體</a:t>
            </a:r>
            <a:r>
              <a:rPr lang="zh-TW" altLang="zh-TW" sz="2800" dirty="0" smtClean="0"/>
              <a:t>架構圖</a:t>
            </a:r>
            <a:r>
              <a:rPr lang="zh-TW" altLang="en-US" sz="2800" dirty="0" smtClean="0"/>
              <a:t>。</a:t>
            </a:r>
            <a:endParaRPr lang="zh-TW" altLang="en-US" dirty="0"/>
          </a:p>
        </p:txBody>
      </p:sp>
      <p:grpSp>
        <p:nvGrpSpPr>
          <p:cNvPr id="5" name="群組 4"/>
          <p:cNvGrpSpPr/>
          <p:nvPr/>
        </p:nvGrpSpPr>
        <p:grpSpPr>
          <a:xfrm>
            <a:off x="179512" y="1988840"/>
            <a:ext cx="8784976" cy="4779912"/>
            <a:chOff x="179512" y="404664"/>
            <a:chExt cx="8424936" cy="7344816"/>
          </a:xfrm>
        </p:grpSpPr>
        <p:grpSp>
          <p:nvGrpSpPr>
            <p:cNvPr id="6" name="群組 5"/>
            <p:cNvGrpSpPr/>
            <p:nvPr/>
          </p:nvGrpSpPr>
          <p:grpSpPr>
            <a:xfrm>
              <a:off x="179512" y="404664"/>
              <a:ext cx="8424936" cy="1296144"/>
              <a:chOff x="395536" y="4365104"/>
              <a:chExt cx="8424936" cy="1296144"/>
            </a:xfrm>
          </p:grpSpPr>
          <p:sp>
            <p:nvSpPr>
              <p:cNvPr id="43" name="矩形 6"/>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1400" dirty="0" smtClean="0"/>
                  <a:t>應用層</a:t>
                </a:r>
                <a:endParaRPr lang="en-US" altLang="zh-TW" sz="1400" dirty="0" smtClean="0"/>
              </a:p>
              <a:p>
                <a:endParaRPr lang="en-US" altLang="zh-TW" sz="1400" dirty="0" smtClean="0"/>
              </a:p>
              <a:p>
                <a:endParaRPr lang="en-US" altLang="zh-TW" sz="1400" dirty="0" smtClean="0"/>
              </a:p>
              <a:p>
                <a:endParaRPr lang="zh-TW" altLang="en-US" sz="1400" dirty="0"/>
              </a:p>
            </p:txBody>
          </p:sp>
          <p:sp>
            <p:nvSpPr>
              <p:cNvPr id="44" name="圓角矩形 7"/>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smtClean="0"/>
                  <a:t>內建應用程式（瀏覽器、聯絡人</a:t>
                </a:r>
                <a:r>
                  <a:rPr lang="en-US" altLang="zh-TW" sz="1200" dirty="0" smtClean="0"/>
                  <a:t>…</a:t>
                </a:r>
                <a:r>
                  <a:rPr lang="zh-TW" altLang="en-US" sz="1200" dirty="0" smtClean="0"/>
                  <a:t>等）</a:t>
                </a:r>
                <a:endParaRPr lang="zh-TW" altLang="en-US" sz="1200" dirty="0"/>
              </a:p>
            </p:txBody>
          </p:sp>
          <p:sp>
            <p:nvSpPr>
              <p:cNvPr id="45" name="圓角矩形 8"/>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Home</a:t>
                </a:r>
                <a:endParaRPr lang="zh-TW" altLang="en-US" sz="1400" dirty="0"/>
              </a:p>
            </p:txBody>
          </p:sp>
          <p:sp>
            <p:nvSpPr>
              <p:cNvPr id="46" name="圓角矩形 9"/>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第三方應用程式</a:t>
                </a:r>
                <a:endParaRPr lang="zh-TW" altLang="en-US" sz="1400" dirty="0"/>
              </a:p>
            </p:txBody>
          </p:sp>
          <p:sp>
            <p:nvSpPr>
              <p:cNvPr id="47" name="圓角矩形 10"/>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自行開發應用程式</a:t>
                </a:r>
                <a:endParaRPr lang="zh-TW" altLang="en-US" sz="1400" dirty="0"/>
              </a:p>
            </p:txBody>
          </p:sp>
        </p:grpSp>
        <p:grpSp>
          <p:nvGrpSpPr>
            <p:cNvPr id="7" name="群組 11"/>
            <p:cNvGrpSpPr/>
            <p:nvPr/>
          </p:nvGrpSpPr>
          <p:grpSpPr>
            <a:xfrm>
              <a:off x="179512" y="1700808"/>
              <a:ext cx="8424936" cy="2016224"/>
              <a:chOff x="395536" y="2780928"/>
              <a:chExt cx="8424936" cy="2016224"/>
            </a:xfrm>
          </p:grpSpPr>
          <p:sp>
            <p:nvSpPr>
              <p:cNvPr id="33" name="矩形 32"/>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1400" dirty="0" smtClean="0"/>
                  <a:t>應用架構層</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34" name="圓角矩形 33"/>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活動管理</a:t>
                </a:r>
                <a:endParaRPr lang="zh-TW" altLang="en-US" sz="1400" dirty="0"/>
              </a:p>
            </p:txBody>
          </p:sp>
          <p:sp>
            <p:nvSpPr>
              <p:cNvPr id="35" name="圓角矩形 14"/>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視窗管理</a:t>
                </a:r>
                <a:endParaRPr lang="zh-TW" altLang="en-US" sz="1400" dirty="0"/>
              </a:p>
            </p:txBody>
          </p:sp>
          <p:sp>
            <p:nvSpPr>
              <p:cNvPr id="36" name="圓角矩形 15"/>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smtClean="0"/>
                  <a:t>套件管理</a:t>
                </a:r>
                <a:endParaRPr lang="zh-TW" altLang="en-US" sz="1400" dirty="0"/>
              </a:p>
            </p:txBody>
          </p:sp>
          <p:sp>
            <p:nvSpPr>
              <p:cNvPr id="37" name="圓角矩形 36"/>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通話管理</a:t>
                </a:r>
                <a:endParaRPr lang="zh-TW" altLang="en-US" sz="1400" dirty="0"/>
              </a:p>
            </p:txBody>
          </p:sp>
          <p:sp>
            <p:nvSpPr>
              <p:cNvPr id="38" name="圓角矩形 37"/>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內容提供</a:t>
                </a:r>
                <a:endParaRPr lang="zh-TW" altLang="en-US" sz="1400" dirty="0"/>
              </a:p>
            </p:txBody>
          </p:sp>
          <p:sp>
            <p:nvSpPr>
              <p:cNvPr id="39" name="圓角矩形 38"/>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視圖系統</a:t>
                </a:r>
                <a:endParaRPr lang="zh-TW" altLang="en-US" sz="1400" dirty="0"/>
              </a:p>
            </p:txBody>
          </p:sp>
          <p:sp>
            <p:nvSpPr>
              <p:cNvPr id="40" name="圓角矩形 39"/>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資源管理</a:t>
                </a:r>
                <a:endParaRPr lang="zh-TW" altLang="en-US" sz="1400" dirty="0"/>
              </a:p>
            </p:txBody>
          </p:sp>
          <p:sp>
            <p:nvSpPr>
              <p:cNvPr id="41" name="圓角矩形 40"/>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定位管理</a:t>
                </a:r>
                <a:endParaRPr lang="zh-TW" altLang="en-US" sz="1400" dirty="0"/>
              </a:p>
            </p:txBody>
          </p:sp>
          <p:sp>
            <p:nvSpPr>
              <p:cNvPr id="42" name="圓角矩形 41"/>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通知管理</a:t>
                </a:r>
                <a:endParaRPr lang="zh-TW" altLang="en-US" sz="1400" dirty="0"/>
              </a:p>
            </p:txBody>
          </p:sp>
        </p:grpSp>
        <p:grpSp>
          <p:nvGrpSpPr>
            <p:cNvPr id="8" name="群組 22"/>
            <p:cNvGrpSpPr/>
            <p:nvPr/>
          </p:nvGrpSpPr>
          <p:grpSpPr>
            <a:xfrm>
              <a:off x="179512" y="3717032"/>
              <a:ext cx="8424936" cy="2016224"/>
              <a:chOff x="395536" y="2780928"/>
              <a:chExt cx="8208912" cy="2016224"/>
            </a:xfrm>
          </p:grpSpPr>
          <p:grpSp>
            <p:nvGrpSpPr>
              <p:cNvPr id="18" name="群組 17"/>
              <p:cNvGrpSpPr/>
              <p:nvPr/>
            </p:nvGrpSpPr>
            <p:grpSpPr>
              <a:xfrm>
                <a:off x="395536" y="2780928"/>
                <a:ext cx="5832648" cy="2016224"/>
                <a:chOff x="323528" y="2780928"/>
                <a:chExt cx="5832648" cy="2016224"/>
              </a:xfrm>
            </p:grpSpPr>
            <p:sp>
              <p:nvSpPr>
                <p:cNvPr id="24" name="矩形 23"/>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1400" dirty="0" smtClean="0"/>
                    <a:t>函式庫</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25" name="圓角矩形 24"/>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外觀管理</a:t>
                  </a:r>
                  <a:endParaRPr lang="zh-TW" altLang="en-US" sz="1400" dirty="0"/>
                </a:p>
              </p:txBody>
            </p:sp>
            <p:sp>
              <p:nvSpPr>
                <p:cNvPr id="26" name="圓角矩形 25"/>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多媒體架構</a:t>
                  </a:r>
                  <a:endParaRPr lang="zh-TW" altLang="en-US" sz="1400" dirty="0"/>
                </a:p>
              </p:txBody>
            </p:sp>
            <p:sp>
              <p:nvSpPr>
                <p:cNvPr id="27" name="圓角矩形 26"/>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FreeType</a:t>
                  </a:r>
                  <a:endParaRPr lang="zh-TW" altLang="en-US" sz="1400" dirty="0"/>
                </a:p>
              </p:txBody>
            </p:sp>
            <p:sp>
              <p:nvSpPr>
                <p:cNvPr id="28" name="圓角矩形 27"/>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WebKit</a:t>
                  </a:r>
                  <a:endParaRPr lang="zh-TW" altLang="en-US" sz="1400" dirty="0"/>
                </a:p>
              </p:txBody>
            </p:sp>
            <p:sp>
              <p:nvSpPr>
                <p:cNvPr id="29" name="圓角矩形 28"/>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資料庫管理</a:t>
                  </a:r>
                  <a:endParaRPr lang="zh-TW" altLang="en-US" sz="1400" dirty="0"/>
                </a:p>
              </p:txBody>
            </p:sp>
            <p:sp>
              <p:nvSpPr>
                <p:cNvPr id="30" name="圓角矩形 29"/>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繪圖引擊</a:t>
                  </a:r>
                  <a:endParaRPr lang="zh-TW" altLang="en-US" sz="1400" dirty="0"/>
                </a:p>
              </p:txBody>
            </p:sp>
            <p:sp>
              <p:nvSpPr>
                <p:cNvPr id="31" name="圓角矩形 30"/>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SSL</a:t>
                  </a:r>
                  <a:endParaRPr lang="zh-TW" altLang="en-US" sz="1400" dirty="0"/>
                </a:p>
              </p:txBody>
            </p:sp>
            <p:sp>
              <p:nvSpPr>
                <p:cNvPr id="32" name="圓角矩形 31"/>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libc</a:t>
                  </a:r>
                  <a:endParaRPr lang="zh-TW" altLang="en-US" sz="1400" dirty="0"/>
                </a:p>
              </p:txBody>
            </p:sp>
          </p:grpSp>
          <p:grpSp>
            <p:nvGrpSpPr>
              <p:cNvPr id="19" name="群組 28"/>
              <p:cNvGrpSpPr/>
              <p:nvPr/>
            </p:nvGrpSpPr>
            <p:grpSpPr>
              <a:xfrm>
                <a:off x="6876256" y="2780928"/>
                <a:ext cx="1728192" cy="2016224"/>
                <a:chOff x="2411760" y="3861048"/>
                <a:chExt cx="1728192" cy="2016224"/>
              </a:xfrm>
            </p:grpSpPr>
            <p:sp>
              <p:nvSpPr>
                <p:cNvPr id="21" name="矩形 20"/>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1400" dirty="0" smtClean="0"/>
                    <a:t>Android </a:t>
                  </a:r>
                  <a:r>
                    <a:rPr lang="zh-TW" altLang="en-US" sz="1400" dirty="0" smtClean="0"/>
                    <a:t>執行</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22" name="圓角矩形 21"/>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核心函式庫</a:t>
                  </a:r>
                  <a:endParaRPr lang="zh-TW" altLang="en-US" sz="1400" dirty="0"/>
                </a:p>
              </p:txBody>
            </p:sp>
            <p:sp>
              <p:nvSpPr>
                <p:cNvPr id="23" name="圓角矩形 22"/>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Dalvik</a:t>
                  </a:r>
                  <a:r>
                    <a:rPr lang="zh-TW" altLang="en-US" sz="1400" dirty="0" smtClean="0"/>
                    <a:t>虛擬機器</a:t>
                  </a:r>
                  <a:endParaRPr lang="zh-TW" altLang="en-US" sz="1400" dirty="0"/>
                </a:p>
              </p:txBody>
            </p:sp>
          </p:grpSp>
          <p:cxnSp>
            <p:nvCxnSpPr>
              <p:cNvPr id="20" name="直線單箭頭接點 19"/>
              <p:cNvCxnSpPr>
                <a:stCxn id="24" idx="3"/>
                <a:endCxn id="21" idx="1"/>
              </p:cNvCxnSpPr>
              <p:nvPr/>
            </p:nvCxnSpPr>
            <p:spPr>
              <a:xfrm>
                <a:off x="6228184" y="3789040"/>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 name="群組 38"/>
            <p:cNvGrpSpPr/>
            <p:nvPr/>
          </p:nvGrpSpPr>
          <p:grpSpPr>
            <a:xfrm>
              <a:off x="179512" y="5733256"/>
              <a:ext cx="8424936" cy="2016224"/>
              <a:chOff x="395536" y="2780928"/>
              <a:chExt cx="8424936" cy="2016224"/>
            </a:xfrm>
          </p:grpSpPr>
          <p:sp>
            <p:nvSpPr>
              <p:cNvPr id="10" name="矩形 9"/>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sz="1400" dirty="0" smtClean="0"/>
                  <a:t>Linux</a:t>
                </a:r>
                <a:r>
                  <a:rPr lang="zh-TW" altLang="en-US" sz="1400" dirty="0" smtClean="0"/>
                  <a:t>核心層</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11" name="圓角矩形 10"/>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顯示驅動</a:t>
                </a:r>
                <a:endParaRPr lang="zh-TW" altLang="en-US" sz="1400" dirty="0"/>
              </a:p>
            </p:txBody>
          </p:sp>
          <p:sp>
            <p:nvSpPr>
              <p:cNvPr id="12" name="圓角矩形 11"/>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Camera</a:t>
                </a:r>
                <a:r>
                  <a:rPr lang="zh-TW" altLang="en-US" sz="1400" dirty="0" smtClean="0"/>
                  <a:t>驅動</a:t>
                </a:r>
                <a:endParaRPr lang="zh-TW" altLang="en-US" sz="1400" dirty="0"/>
              </a:p>
            </p:txBody>
          </p:sp>
          <p:sp>
            <p:nvSpPr>
              <p:cNvPr id="13" name="圓角矩形 12"/>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行程管理</a:t>
                </a:r>
                <a:endParaRPr lang="zh-TW" altLang="en-US" sz="1400" dirty="0"/>
              </a:p>
            </p:txBody>
          </p:sp>
          <p:sp>
            <p:nvSpPr>
              <p:cNvPr id="14" name="圓角矩形 13"/>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記憶體管理</a:t>
                </a:r>
                <a:endParaRPr lang="zh-TW" altLang="en-US" sz="1400" dirty="0"/>
              </a:p>
            </p:txBody>
          </p:sp>
          <p:sp>
            <p:nvSpPr>
              <p:cNvPr id="15" name="圓角矩形 14"/>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WiFi</a:t>
                </a:r>
                <a:r>
                  <a:rPr lang="zh-TW" altLang="en-US" sz="1400" dirty="0" smtClean="0"/>
                  <a:t>驅動</a:t>
                </a:r>
                <a:endParaRPr lang="zh-TW" altLang="en-US" sz="1400" dirty="0"/>
              </a:p>
            </p:txBody>
          </p:sp>
          <p:sp>
            <p:nvSpPr>
              <p:cNvPr id="16" name="圓角矩形 15"/>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其他硬體驅動程式</a:t>
                </a:r>
                <a:endParaRPr lang="zh-TW" altLang="en-US" sz="1400" dirty="0"/>
              </a:p>
            </p:txBody>
          </p:sp>
          <p:sp>
            <p:nvSpPr>
              <p:cNvPr id="17" name="圓角矩形 16"/>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電源管理</a:t>
                </a:r>
                <a:endParaRPr lang="zh-TW" altLang="en-US" sz="1400" dirty="0"/>
              </a:p>
            </p:txBody>
          </p:sp>
        </p:grpSp>
      </p:gr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6</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142</a:t>
            </a:fld>
            <a:endParaRPr lang="zh-TW" altLang="en-US"/>
          </a:p>
        </p:txBody>
      </p:sp>
      <p:sp>
        <p:nvSpPr>
          <p:cNvPr id="4" name="內容版面配置區 3"/>
          <p:cNvSpPr>
            <a:spLocks noGrp="1"/>
          </p:cNvSpPr>
          <p:nvPr>
            <p:ph sz="quarter" idx="1"/>
          </p:nvPr>
        </p:nvSpPr>
        <p:spPr>
          <a:xfrm>
            <a:off x="301752" y="1527048"/>
            <a:ext cx="8503920" cy="4566248"/>
          </a:xfrm>
        </p:spPr>
        <p:txBody>
          <a:bodyPr>
            <a:normAutofit fontScale="77500" lnSpcReduction="20000"/>
          </a:bodyPr>
          <a:lstStyle/>
          <a:p>
            <a:r>
              <a:rPr lang="zh-TW" altLang="zh-TW" dirty="0" smtClean="0"/>
              <a:t>除了</a:t>
            </a:r>
            <a:r>
              <a:rPr lang="zh-TW" altLang="en-US" dirty="0" smtClean="0"/>
              <a:t>綠色機器人之</a:t>
            </a:r>
            <a:r>
              <a:rPr lang="zh-TW" altLang="zh-TW" dirty="0" smtClean="0"/>
              <a:t>吉祥物外，</a:t>
            </a:r>
            <a:r>
              <a:rPr lang="en-US" altLang="zh-TW" dirty="0" smtClean="0"/>
              <a:t>Android </a:t>
            </a:r>
            <a:r>
              <a:rPr lang="zh-TW" altLang="en-US" dirty="0" smtClean="0"/>
              <a:t>自１</a:t>
            </a:r>
            <a:r>
              <a:rPr lang="en-US" altLang="zh-TW" dirty="0" smtClean="0"/>
              <a:t>.</a:t>
            </a:r>
            <a:r>
              <a:rPr lang="zh-TW" altLang="en-US" dirty="0" smtClean="0"/>
              <a:t>５</a:t>
            </a:r>
            <a:r>
              <a:rPr lang="zh-TW" altLang="zh-TW" dirty="0" smtClean="0"/>
              <a:t>版開始都有一個代</a:t>
            </a:r>
            <a:r>
              <a:rPr lang="zh-TW" altLang="en-US" dirty="0" smtClean="0"/>
              <a:t>號，以表示其大致上的版本</a:t>
            </a:r>
            <a:r>
              <a:rPr lang="zh-TW" altLang="zh-TW" dirty="0" smtClean="0"/>
              <a:t>，官方網站也提供對應的</a:t>
            </a:r>
            <a:r>
              <a:rPr lang="zh-TW" altLang="en-US" dirty="0" smtClean="0"/>
              <a:t>象徵</a:t>
            </a:r>
            <a:r>
              <a:rPr lang="zh-TW" altLang="zh-TW" dirty="0" smtClean="0"/>
              <a:t>圖片</a:t>
            </a:r>
            <a:r>
              <a:rPr lang="zh-TW" altLang="en-US" dirty="0" smtClean="0"/>
              <a:t>。</a:t>
            </a:r>
            <a:endParaRPr lang="zh-TW" altLang="zh-TW" dirty="0" smtClean="0"/>
          </a:p>
          <a:p>
            <a:r>
              <a:rPr lang="zh-TW" altLang="en-US" dirty="0" smtClean="0"/>
              <a:t>１</a:t>
            </a:r>
            <a:r>
              <a:rPr lang="en-US" altLang="zh-TW" dirty="0" smtClean="0"/>
              <a:t>.</a:t>
            </a:r>
            <a:r>
              <a:rPr lang="zh-TW" altLang="en-US" dirty="0" smtClean="0"/>
              <a:t>５版的代號是</a:t>
            </a:r>
            <a:r>
              <a:rPr lang="en-US" altLang="zh-TW" dirty="0" smtClean="0"/>
              <a:t>Cupcake</a:t>
            </a:r>
            <a:r>
              <a:rPr lang="zh-TW" altLang="en-US" dirty="0" smtClean="0"/>
              <a:t>（</a:t>
            </a:r>
            <a:r>
              <a:rPr lang="en-US" altLang="zh-TW" dirty="0" smtClean="0"/>
              <a:t>Android </a:t>
            </a:r>
            <a:r>
              <a:rPr lang="zh-TW" altLang="en-US" dirty="0" smtClean="0"/>
              <a:t>１</a:t>
            </a:r>
            <a:r>
              <a:rPr lang="en-US" altLang="zh-TW" dirty="0" smtClean="0"/>
              <a:t>.</a:t>
            </a:r>
            <a:r>
              <a:rPr lang="zh-TW" altLang="en-US" dirty="0" smtClean="0"/>
              <a:t>５ ）杯子蛋糕。</a:t>
            </a:r>
            <a:endParaRPr lang="en-US" altLang="zh-TW" dirty="0" smtClean="0"/>
          </a:p>
          <a:p>
            <a:r>
              <a:rPr lang="zh-TW" altLang="en-US" dirty="0" smtClean="0"/>
              <a:t>１</a:t>
            </a:r>
            <a:r>
              <a:rPr lang="en-US" altLang="zh-TW" dirty="0" smtClean="0"/>
              <a:t>.</a:t>
            </a:r>
            <a:r>
              <a:rPr lang="zh-TW" altLang="en-US" dirty="0" smtClean="0"/>
              <a:t>６版的代號是</a:t>
            </a:r>
            <a:r>
              <a:rPr lang="en-US" altLang="zh-TW" dirty="0" smtClean="0"/>
              <a:t>Donut </a:t>
            </a:r>
            <a:r>
              <a:rPr lang="zh-TW" altLang="en-US" dirty="0" smtClean="0"/>
              <a:t>（</a:t>
            </a:r>
            <a:r>
              <a:rPr lang="en-US" altLang="zh-TW" dirty="0" smtClean="0"/>
              <a:t>Android </a:t>
            </a:r>
            <a:r>
              <a:rPr lang="zh-TW" altLang="en-US" dirty="0" smtClean="0"/>
              <a:t>１</a:t>
            </a:r>
            <a:r>
              <a:rPr lang="en-US" altLang="zh-TW" dirty="0" smtClean="0"/>
              <a:t>.</a:t>
            </a:r>
            <a:r>
              <a:rPr lang="zh-TW" altLang="en-US" dirty="0" smtClean="0"/>
              <a:t>６）甜甜圈。</a:t>
            </a:r>
            <a:endParaRPr lang="en-US" altLang="zh-TW" dirty="0" smtClean="0"/>
          </a:p>
          <a:p>
            <a:r>
              <a:rPr lang="zh-TW" altLang="en-US" dirty="0" smtClean="0"/>
              <a:t>２</a:t>
            </a:r>
            <a:r>
              <a:rPr lang="en-US" altLang="zh-TW" dirty="0" smtClean="0"/>
              <a:t>.</a:t>
            </a:r>
            <a:r>
              <a:rPr lang="zh-TW" altLang="en-US" dirty="0" smtClean="0"/>
              <a:t>０</a:t>
            </a:r>
            <a:r>
              <a:rPr lang="en-US" altLang="zh-TW" dirty="0" smtClean="0"/>
              <a:t>-</a:t>
            </a:r>
            <a:r>
              <a:rPr lang="zh-TW" altLang="en-US" dirty="0" smtClean="0"/>
              <a:t>２</a:t>
            </a:r>
            <a:r>
              <a:rPr lang="en-US" altLang="zh-TW" dirty="0" smtClean="0"/>
              <a:t>.</a:t>
            </a:r>
            <a:r>
              <a:rPr lang="zh-TW" altLang="en-US" dirty="0" smtClean="0"/>
              <a:t>１版的</a:t>
            </a:r>
            <a:r>
              <a:rPr lang="en-US" altLang="zh-TW" dirty="0" smtClean="0"/>
              <a:t> </a:t>
            </a:r>
            <a:r>
              <a:rPr lang="zh-TW" altLang="en-US" dirty="0" smtClean="0"/>
              <a:t>代號是</a:t>
            </a:r>
            <a:r>
              <a:rPr lang="en-US" altLang="zh-TW" dirty="0" smtClean="0"/>
              <a:t>Éclair</a:t>
            </a:r>
            <a:r>
              <a:rPr lang="zh-TW" altLang="en-US" dirty="0" smtClean="0"/>
              <a:t>（</a:t>
            </a:r>
            <a:r>
              <a:rPr lang="en-US" altLang="zh-TW" dirty="0" smtClean="0"/>
              <a:t>Android </a:t>
            </a:r>
            <a:r>
              <a:rPr lang="zh-TW" altLang="en-US" dirty="0" smtClean="0"/>
              <a:t>２</a:t>
            </a:r>
            <a:r>
              <a:rPr lang="en-US" altLang="zh-TW" dirty="0" smtClean="0"/>
              <a:t>.</a:t>
            </a:r>
            <a:r>
              <a:rPr lang="zh-TW" altLang="en-US" dirty="0" smtClean="0"/>
              <a:t>０</a:t>
            </a:r>
            <a:r>
              <a:rPr lang="en-US" altLang="zh-TW" dirty="0" smtClean="0"/>
              <a:t>-</a:t>
            </a:r>
            <a:r>
              <a:rPr lang="zh-TW" altLang="en-US" dirty="0" smtClean="0"/>
              <a:t>２</a:t>
            </a:r>
            <a:r>
              <a:rPr lang="en-US" altLang="zh-TW" dirty="0" smtClean="0"/>
              <a:t>.</a:t>
            </a:r>
            <a:r>
              <a:rPr lang="zh-TW" altLang="en-US" dirty="0" smtClean="0"/>
              <a:t>１）閃光泡芙。</a:t>
            </a:r>
            <a:endParaRPr lang="en-US" altLang="zh-TW" dirty="0" smtClean="0"/>
          </a:p>
          <a:p>
            <a:r>
              <a:rPr lang="zh-TW" altLang="en-US" dirty="0" smtClean="0"/>
              <a:t>２</a:t>
            </a:r>
            <a:r>
              <a:rPr lang="en-US" altLang="zh-TW" dirty="0" smtClean="0"/>
              <a:t>.</a:t>
            </a:r>
            <a:r>
              <a:rPr lang="zh-TW" altLang="en-US" dirty="0" smtClean="0"/>
              <a:t>２版的代號是  </a:t>
            </a:r>
            <a:r>
              <a:rPr lang="en-US" altLang="zh-TW" dirty="0" err="1" smtClean="0"/>
              <a:t>Froyo</a:t>
            </a:r>
            <a:r>
              <a:rPr lang="zh-TW" altLang="en-US" dirty="0" smtClean="0"/>
              <a:t>（</a:t>
            </a:r>
            <a:r>
              <a:rPr lang="en-US" altLang="zh-TW" dirty="0" smtClean="0"/>
              <a:t>Android </a:t>
            </a:r>
            <a:r>
              <a:rPr lang="zh-TW" altLang="en-US" dirty="0" smtClean="0"/>
              <a:t>２</a:t>
            </a:r>
            <a:r>
              <a:rPr lang="en-US" altLang="zh-TW" dirty="0" smtClean="0"/>
              <a:t>.</a:t>
            </a:r>
            <a:r>
              <a:rPr lang="zh-TW" altLang="en-US" dirty="0" smtClean="0"/>
              <a:t>２）冷凍優格。</a:t>
            </a:r>
            <a:endParaRPr lang="en-US" altLang="zh-TW" dirty="0" smtClean="0"/>
          </a:p>
          <a:p>
            <a:r>
              <a:rPr lang="zh-TW" altLang="en-US" sz="2800" dirty="0" smtClean="0"/>
              <a:t>２</a:t>
            </a:r>
            <a:r>
              <a:rPr lang="en-US" altLang="zh-TW" sz="2800" dirty="0" smtClean="0"/>
              <a:t>.</a:t>
            </a:r>
            <a:r>
              <a:rPr lang="zh-TW" altLang="en-US" sz="2800" dirty="0" smtClean="0"/>
              <a:t>３版的代號是</a:t>
            </a:r>
            <a:r>
              <a:rPr lang="en-US" altLang="zh-TW" sz="2800" dirty="0" smtClean="0"/>
              <a:t>Gingerbread </a:t>
            </a:r>
            <a:r>
              <a:rPr lang="zh-TW" altLang="en-US" sz="2800" dirty="0" smtClean="0"/>
              <a:t>（</a:t>
            </a:r>
            <a:r>
              <a:rPr lang="en-US" altLang="zh-TW" sz="2800" dirty="0" smtClean="0"/>
              <a:t>Android </a:t>
            </a:r>
            <a:r>
              <a:rPr lang="zh-TW" altLang="en-US" sz="2800" dirty="0" smtClean="0"/>
              <a:t>２</a:t>
            </a:r>
            <a:r>
              <a:rPr lang="en-US" altLang="zh-TW" sz="2800" dirty="0" smtClean="0"/>
              <a:t>.</a:t>
            </a:r>
            <a:r>
              <a:rPr lang="zh-TW" altLang="en-US" sz="2800" dirty="0" smtClean="0"/>
              <a:t>３）薑餅。很直接就是一個機器人形的薑餅，只有領節是綠色。如下面左方圖片所示，綠色只變成點綴。</a:t>
            </a:r>
            <a:endParaRPr lang="en-US" altLang="zh-TW" sz="2800" dirty="0" smtClean="0"/>
          </a:p>
          <a:p>
            <a:r>
              <a:rPr lang="zh-TW" altLang="en-US" sz="2800" dirty="0" smtClean="0"/>
              <a:t>３</a:t>
            </a:r>
            <a:r>
              <a:rPr lang="en-US" altLang="zh-TW" sz="2800" dirty="0" smtClean="0"/>
              <a:t>.</a:t>
            </a:r>
            <a:r>
              <a:rPr lang="zh-TW" altLang="en-US" sz="2800" dirty="0" smtClean="0"/>
              <a:t>０版的代號是</a:t>
            </a:r>
            <a:r>
              <a:rPr lang="en-US" altLang="zh-TW" sz="2800" dirty="0" smtClean="0"/>
              <a:t>Honeycomb </a:t>
            </a:r>
            <a:r>
              <a:rPr lang="zh-TW" altLang="en-US" sz="2800" dirty="0" smtClean="0"/>
              <a:t>（</a:t>
            </a:r>
            <a:r>
              <a:rPr lang="en-US" altLang="zh-TW" sz="2800" dirty="0" smtClean="0"/>
              <a:t>Android </a:t>
            </a:r>
            <a:r>
              <a:rPr lang="zh-TW" altLang="en-US" sz="2800" dirty="0" smtClean="0"/>
              <a:t>３</a:t>
            </a:r>
            <a:r>
              <a:rPr lang="en-US" altLang="zh-TW" sz="2800" dirty="0" smtClean="0"/>
              <a:t>.</a:t>
            </a:r>
            <a:r>
              <a:rPr lang="zh-TW" altLang="en-US" sz="2800" dirty="0" smtClean="0"/>
              <a:t>０）蜂巢。</a:t>
            </a:r>
            <a:endParaRPr lang="en-US" altLang="zh-TW" sz="2800" dirty="0" smtClean="0"/>
          </a:p>
          <a:p>
            <a:r>
              <a:rPr lang="zh-TW" altLang="en-US" sz="2800" dirty="0" smtClean="0"/>
              <a:t>４</a:t>
            </a:r>
            <a:r>
              <a:rPr lang="en-US" altLang="zh-TW" sz="2800" dirty="0" smtClean="0"/>
              <a:t>.</a:t>
            </a:r>
            <a:r>
              <a:rPr lang="zh-TW" altLang="en-US" sz="2800" dirty="0" smtClean="0"/>
              <a:t>０版的代號為</a:t>
            </a:r>
            <a:r>
              <a:rPr lang="en-US" altLang="zh-TW" sz="2800" dirty="0" smtClean="0">
                <a:latin typeface="Times New Roman" pitchFamily="18" charset="0"/>
                <a:cs typeface="Times New Roman" pitchFamily="18" charset="0"/>
              </a:rPr>
              <a:t>Ice Cream Sandwich</a:t>
            </a:r>
            <a:r>
              <a:rPr lang="zh-TW" altLang="en-US" sz="2800" dirty="0" smtClean="0">
                <a:latin typeface="Times New Roman" pitchFamily="18" charset="0"/>
                <a:cs typeface="Times New Roman" pitchFamily="18" charset="0"/>
              </a:rPr>
              <a:t> </a:t>
            </a:r>
            <a:r>
              <a:rPr lang="zh-TW" altLang="en-US" sz="2800" dirty="0" smtClean="0"/>
              <a:t>（</a:t>
            </a:r>
            <a:r>
              <a:rPr lang="en-US" altLang="zh-TW" sz="2800" dirty="0" smtClean="0"/>
              <a:t>Android </a:t>
            </a:r>
            <a:r>
              <a:rPr lang="zh-TW" altLang="en-US" sz="2800" dirty="0" smtClean="0"/>
              <a:t>４</a:t>
            </a:r>
            <a:r>
              <a:rPr lang="en-US" altLang="zh-TW" sz="2800" dirty="0" smtClean="0"/>
              <a:t>.</a:t>
            </a:r>
            <a:r>
              <a:rPr lang="zh-TW" altLang="en-US" sz="2800" dirty="0" smtClean="0"/>
              <a:t>０）冰淇淋三明治。</a:t>
            </a:r>
            <a:endParaRPr lang="en-US" altLang="zh-TW" sz="2800" dirty="0" smtClean="0"/>
          </a:p>
          <a:p>
            <a:r>
              <a:rPr lang="zh-TW" altLang="en-US" sz="2800" dirty="0" smtClean="0"/>
              <a:t>有一個有趣的現象是由</a:t>
            </a:r>
            <a:r>
              <a:rPr lang="en-US" altLang="zh-TW" sz="2800" dirty="0" smtClean="0"/>
              <a:t>1.5</a:t>
            </a:r>
            <a:r>
              <a:rPr lang="zh-TW" altLang="en-US" sz="2800" dirty="0" smtClean="0"/>
              <a:t>版至今的代號，其首字母由英文字母順序剛好為</a:t>
            </a:r>
            <a:r>
              <a:rPr lang="en-US" altLang="zh-TW" sz="2800" dirty="0" smtClean="0"/>
              <a:t>CDEFGHI</a:t>
            </a:r>
            <a:r>
              <a:rPr lang="zh-TW" altLang="en-US" sz="2800" dirty="0" smtClean="0"/>
              <a:t>。</a:t>
            </a:r>
          </a:p>
          <a:p>
            <a:endParaRPr lang="zh-TW" alt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7</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143</a:t>
            </a:fld>
            <a:endParaRPr lang="zh-TW" altLang="en-US"/>
          </a:p>
        </p:txBody>
      </p:sp>
      <p:sp>
        <p:nvSpPr>
          <p:cNvPr id="4" name="內容版面配置區 3"/>
          <p:cNvSpPr>
            <a:spLocks noGrp="1"/>
          </p:cNvSpPr>
          <p:nvPr>
            <p:ph sz="quarter" idx="1"/>
          </p:nvPr>
        </p:nvSpPr>
        <p:spPr/>
        <p:txBody>
          <a:bodyPr/>
          <a:lstStyle/>
          <a:p>
            <a:r>
              <a:rPr lang="en-US" altLang="zh-TW" dirty="0" smtClean="0"/>
              <a:t>Android</a:t>
            </a:r>
            <a:r>
              <a:rPr lang="zh-TW" altLang="en-US" dirty="0" smtClean="0"/>
              <a:t>開發環境與擴增實境套件安裝流程圖如下：</a:t>
            </a:r>
          </a:p>
          <a:p>
            <a:endParaRPr lang="zh-TW" altLang="en-US" dirty="0"/>
          </a:p>
        </p:txBody>
      </p:sp>
      <p:grpSp>
        <p:nvGrpSpPr>
          <p:cNvPr id="51" name="群組 50"/>
          <p:cNvGrpSpPr/>
          <p:nvPr/>
        </p:nvGrpSpPr>
        <p:grpSpPr>
          <a:xfrm>
            <a:off x="1" y="2137355"/>
            <a:ext cx="9036495" cy="4171965"/>
            <a:chOff x="1" y="2060847"/>
            <a:chExt cx="9036495" cy="4171965"/>
          </a:xfrm>
        </p:grpSpPr>
        <p:grpSp>
          <p:nvGrpSpPr>
            <p:cNvPr id="52" name="群組 124"/>
            <p:cNvGrpSpPr/>
            <p:nvPr/>
          </p:nvGrpSpPr>
          <p:grpSpPr>
            <a:xfrm>
              <a:off x="1" y="2060847"/>
              <a:ext cx="9036495" cy="4171965"/>
              <a:chOff x="1" y="2060847"/>
              <a:chExt cx="9036495" cy="4171965"/>
            </a:xfrm>
          </p:grpSpPr>
          <p:sp>
            <p:nvSpPr>
              <p:cNvPr id="54" name="圓角矩形 53"/>
              <p:cNvSpPr/>
              <p:nvPr/>
            </p:nvSpPr>
            <p:spPr>
              <a:xfrm>
                <a:off x="5292080" y="2204864"/>
                <a:ext cx="3680793" cy="2456656"/>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endParaRPr lang="en-US" altLang="zh-TW" sz="1200" dirty="0" smtClean="0">
                  <a:solidFill>
                    <a:srgbClr val="646B86"/>
                  </a:solidFill>
                </a:endParaRPr>
              </a:p>
              <a:p>
                <a:endParaRPr lang="en-US" altLang="zh-TW" dirty="0" smtClean="0">
                  <a:solidFill>
                    <a:srgbClr val="646B86"/>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rgbClr val="646B86"/>
                  </a:solidFill>
                </a:endParaRPr>
              </a:p>
              <a:p>
                <a:endParaRPr lang="en-US" altLang="zh-TW" sz="1000" dirty="0" smtClean="0">
                  <a:solidFill>
                    <a:srgbClr val="646B86"/>
                  </a:solidFill>
                </a:endParaRPr>
              </a:p>
            </p:txBody>
          </p:sp>
          <p:grpSp>
            <p:nvGrpSpPr>
              <p:cNvPr id="55" name="群組 110"/>
              <p:cNvGrpSpPr/>
              <p:nvPr/>
            </p:nvGrpSpPr>
            <p:grpSpPr>
              <a:xfrm>
                <a:off x="1" y="2060847"/>
                <a:ext cx="9036495" cy="4171965"/>
                <a:chOff x="1" y="2060847"/>
                <a:chExt cx="9036495" cy="4171965"/>
              </a:xfrm>
            </p:grpSpPr>
            <p:grpSp>
              <p:nvGrpSpPr>
                <p:cNvPr id="56" name="群組 4"/>
                <p:cNvGrpSpPr/>
                <p:nvPr/>
              </p:nvGrpSpPr>
              <p:grpSpPr>
                <a:xfrm>
                  <a:off x="1" y="2060847"/>
                  <a:ext cx="8820471" cy="4171965"/>
                  <a:chOff x="-4140968" y="39824"/>
                  <a:chExt cx="11101724" cy="4450091"/>
                </a:xfrm>
              </p:grpSpPr>
              <p:grpSp>
                <p:nvGrpSpPr>
                  <p:cNvPr id="60" name="群組 181"/>
                  <p:cNvGrpSpPr/>
                  <p:nvPr/>
                </p:nvGrpSpPr>
                <p:grpSpPr>
                  <a:xfrm>
                    <a:off x="-4140968" y="39824"/>
                    <a:ext cx="11101724" cy="4450091"/>
                    <a:chOff x="-4140968" y="39824"/>
                    <a:chExt cx="11101725" cy="4450096"/>
                  </a:xfrm>
                </p:grpSpPr>
                <p:sp>
                  <p:nvSpPr>
                    <p:cNvPr id="67" name="圓角矩形 66"/>
                    <p:cNvSpPr/>
                    <p:nvPr/>
                  </p:nvSpPr>
                  <p:spPr>
                    <a:xfrm>
                      <a:off x="-4140968" y="764706"/>
                      <a:ext cx="3290508" cy="2117035"/>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chemeClr val="tx1"/>
                          </a:solidFill>
                        </a:rPr>
                        <a:t>１</a:t>
                      </a:r>
                      <a:r>
                        <a:rPr lang="en-US" altLang="zh-TW" sz="1600" dirty="0" smtClean="0">
                          <a:solidFill>
                            <a:schemeClr val="tx1"/>
                          </a:solidFill>
                        </a:rPr>
                        <a:t>.Android</a:t>
                      </a:r>
                      <a:r>
                        <a:rPr lang="zh-TW" altLang="en-US" sz="1600" dirty="0" smtClean="0">
                          <a:solidFill>
                            <a:schemeClr val="tx1"/>
                          </a:solidFill>
                        </a:rPr>
                        <a:t>開發環境安裝</a:t>
                      </a:r>
                      <a:endParaRPr lang="en-US" altLang="zh-TW" sz="1600" dirty="0" smtClean="0">
                        <a:solidFill>
                          <a:schemeClr val="tx1"/>
                        </a:solidFill>
                      </a:endParaRPr>
                    </a:p>
                    <a:p>
                      <a:pPr algn="ctr"/>
                      <a:endParaRPr lang="en-US" altLang="zh-TW" dirty="0" smtClean="0">
                        <a:solidFill>
                          <a:schemeClr val="tx1"/>
                        </a:solidFill>
                      </a:endParaRPr>
                    </a:p>
                    <a:p>
                      <a:pPr algn="ctr"/>
                      <a:endParaRPr lang="en-US" altLang="zh-TW" dirty="0" smtClean="0">
                        <a:solidFill>
                          <a:schemeClr val="tx1"/>
                        </a:solidFill>
                      </a:endParaRPr>
                    </a:p>
                    <a:p>
                      <a:pPr algn="ctr"/>
                      <a:endParaRPr lang="en-US" altLang="zh-TW" dirty="0" smtClean="0">
                        <a:solidFill>
                          <a:schemeClr val="tx1"/>
                        </a:solidFill>
                      </a:endParaRPr>
                    </a:p>
                    <a:p>
                      <a:pPr algn="ctr"/>
                      <a:endParaRPr lang="en-US" altLang="zh-TW" dirty="0" smtClean="0">
                        <a:solidFill>
                          <a:schemeClr val="tx1"/>
                        </a:solidFill>
                      </a:endParaRPr>
                    </a:p>
                    <a:p>
                      <a:pPr algn="ctr"/>
                      <a:endParaRPr lang="zh-TW" altLang="en-US" dirty="0" smtClean="0">
                        <a:solidFill>
                          <a:schemeClr val="tx1"/>
                        </a:solidFill>
                      </a:endParaRPr>
                    </a:p>
                  </p:txBody>
                </p:sp>
                <p:grpSp>
                  <p:nvGrpSpPr>
                    <p:cNvPr id="68" name="群組 70"/>
                    <p:cNvGrpSpPr/>
                    <p:nvPr/>
                  </p:nvGrpSpPr>
                  <p:grpSpPr>
                    <a:xfrm>
                      <a:off x="-4096293" y="1422378"/>
                      <a:ext cx="3135824" cy="1339524"/>
                      <a:chOff x="108072" y="3817907"/>
                      <a:chExt cx="8195906" cy="2391938"/>
                    </a:xfrm>
                  </p:grpSpPr>
                  <p:sp>
                    <p:nvSpPr>
                      <p:cNvPr id="94" name="矩形 93"/>
                      <p:cNvSpPr/>
                      <p:nvPr/>
                    </p:nvSpPr>
                    <p:spPr>
                      <a:xfrm>
                        <a:off x="108072" y="3817907"/>
                        <a:ext cx="1656185" cy="93245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１</a:t>
                        </a:r>
                        <a:r>
                          <a:rPr lang="en-US" altLang="zh-TW" sz="600" dirty="0" smtClean="0">
                            <a:solidFill>
                              <a:schemeClr val="tx1"/>
                            </a:solidFill>
                          </a:rPr>
                          <a:t>.</a:t>
                        </a:r>
                        <a:r>
                          <a:rPr lang="zh-TW" altLang="en-US" sz="600" dirty="0" smtClean="0">
                            <a:solidFill>
                              <a:schemeClr val="tx1"/>
                            </a:solidFill>
                          </a:rPr>
                          <a:t>下載安裝</a:t>
                        </a:r>
                        <a:r>
                          <a:rPr lang="en-US" altLang="zh-TW" sz="600" dirty="0" smtClean="0">
                            <a:solidFill>
                              <a:schemeClr val="tx1"/>
                            </a:solidFill>
                          </a:rPr>
                          <a:t>Java JDK </a:t>
                        </a:r>
                        <a:r>
                          <a:rPr lang="zh-TW" altLang="en-US" sz="600" dirty="0" smtClean="0">
                            <a:solidFill>
                              <a:schemeClr val="tx1"/>
                            </a:solidFill>
                          </a:rPr>
                          <a:t>５以上</a:t>
                        </a:r>
                        <a:endParaRPr lang="zh-TW" altLang="en-US" sz="600" dirty="0">
                          <a:solidFill>
                            <a:schemeClr val="tx1"/>
                          </a:solidFill>
                        </a:endParaRPr>
                      </a:p>
                    </p:txBody>
                  </p:sp>
                  <p:sp>
                    <p:nvSpPr>
                      <p:cNvPr id="95" name="矩形 94"/>
                      <p:cNvSpPr/>
                      <p:nvPr/>
                    </p:nvSpPr>
                    <p:spPr>
                      <a:xfrm>
                        <a:off x="2168274" y="3817907"/>
                        <a:ext cx="1729846" cy="93245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下載安裝</a:t>
                        </a:r>
                        <a:r>
                          <a:rPr lang="en-US" altLang="zh-TW" sz="800" dirty="0" smtClean="0">
                            <a:solidFill>
                              <a:schemeClr val="tx1"/>
                            </a:solidFill>
                          </a:rPr>
                          <a:t>Eclipse</a:t>
                        </a:r>
                        <a:endParaRPr lang="zh-TW" altLang="en-US" sz="800" dirty="0">
                          <a:solidFill>
                            <a:schemeClr val="tx1"/>
                          </a:solidFill>
                        </a:endParaRPr>
                      </a:p>
                    </p:txBody>
                  </p:sp>
                  <p:sp>
                    <p:nvSpPr>
                      <p:cNvPr id="96" name="矩形 95"/>
                      <p:cNvSpPr/>
                      <p:nvPr/>
                    </p:nvSpPr>
                    <p:spPr>
                      <a:xfrm>
                        <a:off x="4371876" y="3817907"/>
                        <a:ext cx="1656185" cy="914416"/>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３</a:t>
                        </a:r>
                        <a:r>
                          <a:rPr lang="en-US" altLang="zh-TW" sz="600" dirty="0" smtClean="0">
                            <a:solidFill>
                              <a:schemeClr val="tx1"/>
                            </a:solidFill>
                          </a:rPr>
                          <a:t>.</a:t>
                        </a:r>
                        <a:r>
                          <a:rPr lang="zh-TW" altLang="en-US" sz="600" dirty="0" smtClean="0">
                            <a:solidFill>
                              <a:schemeClr val="tx1"/>
                            </a:solidFill>
                          </a:rPr>
                          <a:t>在</a:t>
                        </a:r>
                        <a:r>
                          <a:rPr lang="en-US" altLang="zh-TW" sz="600" dirty="0" smtClean="0">
                            <a:solidFill>
                              <a:schemeClr val="tx1"/>
                            </a:solidFill>
                          </a:rPr>
                          <a:t>Eclipse</a:t>
                        </a:r>
                        <a:r>
                          <a:rPr lang="zh-TW" altLang="en-US" sz="600" dirty="0" smtClean="0">
                            <a:solidFill>
                              <a:schemeClr val="tx1"/>
                            </a:solidFill>
                          </a:rPr>
                          <a:t>上安裝</a:t>
                        </a:r>
                        <a:r>
                          <a:rPr lang="en-US" altLang="zh-TW" sz="600" dirty="0" smtClean="0">
                            <a:solidFill>
                              <a:schemeClr val="tx1"/>
                            </a:solidFill>
                          </a:rPr>
                          <a:t>ADT</a:t>
                        </a:r>
                        <a:r>
                          <a:rPr lang="zh-TW" altLang="en-US" sz="600" dirty="0" smtClean="0">
                            <a:solidFill>
                              <a:schemeClr val="tx1"/>
                            </a:solidFill>
                          </a:rPr>
                          <a:t>擴充套件</a:t>
                        </a:r>
                      </a:p>
                      <a:p>
                        <a:pPr algn="ctr"/>
                        <a:r>
                          <a:rPr lang="zh-TW" altLang="en-US" sz="600" dirty="0" smtClean="0">
                            <a:solidFill>
                              <a:schemeClr val="tx1"/>
                            </a:solidFill>
                          </a:rPr>
                          <a:t>模擬器</a:t>
                        </a:r>
                        <a:endParaRPr lang="zh-TW" altLang="en-US" sz="600" dirty="0">
                          <a:solidFill>
                            <a:schemeClr val="tx1"/>
                          </a:solidFill>
                        </a:endParaRPr>
                      </a:p>
                    </p:txBody>
                  </p:sp>
                  <p:sp>
                    <p:nvSpPr>
                      <p:cNvPr id="97" name="矩形 96"/>
                      <p:cNvSpPr/>
                      <p:nvPr/>
                    </p:nvSpPr>
                    <p:spPr>
                      <a:xfrm>
                        <a:off x="1691679" y="5326603"/>
                        <a:ext cx="1829169" cy="883240"/>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５</a:t>
                        </a:r>
                        <a:r>
                          <a:rPr lang="en-US" altLang="zh-TW" sz="600" dirty="0" smtClean="0">
                            <a:solidFill>
                              <a:schemeClr val="tx1"/>
                            </a:solidFill>
                          </a:rPr>
                          <a:t>.</a:t>
                        </a:r>
                        <a:r>
                          <a:rPr lang="zh-TW" altLang="en-US" sz="600" dirty="0" smtClean="0">
                            <a:solidFill>
                              <a:schemeClr val="tx1"/>
                            </a:solidFill>
                          </a:rPr>
                          <a:t>下載及安裝需要的</a:t>
                        </a:r>
                        <a:r>
                          <a:rPr lang="en-US" altLang="zh-TW" sz="600" dirty="0" smtClean="0">
                            <a:solidFill>
                              <a:schemeClr val="tx1"/>
                            </a:solidFill>
                          </a:rPr>
                          <a:t>SDK</a:t>
                        </a:r>
                        <a:endParaRPr lang="zh-TW" altLang="en-US" sz="600" dirty="0">
                          <a:solidFill>
                            <a:schemeClr val="tx1"/>
                          </a:solidFill>
                        </a:endParaRPr>
                      </a:p>
                    </p:txBody>
                  </p:sp>
                  <p:sp>
                    <p:nvSpPr>
                      <p:cNvPr id="98" name="矩形 97"/>
                      <p:cNvSpPr/>
                      <p:nvPr/>
                    </p:nvSpPr>
                    <p:spPr>
                      <a:xfrm>
                        <a:off x="6503777" y="3845525"/>
                        <a:ext cx="1800201" cy="93245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４</a:t>
                        </a:r>
                        <a:r>
                          <a:rPr lang="en-US" altLang="zh-TW" sz="800" dirty="0" smtClean="0">
                            <a:solidFill>
                              <a:schemeClr val="tx1"/>
                            </a:solidFill>
                          </a:rPr>
                          <a:t>.</a:t>
                        </a:r>
                        <a:r>
                          <a:rPr lang="zh-TW" altLang="en-US" sz="800" dirty="0" smtClean="0">
                            <a:solidFill>
                              <a:schemeClr val="tx1"/>
                            </a:solidFill>
                          </a:rPr>
                          <a:t>下載及設定</a:t>
                        </a:r>
                        <a:r>
                          <a:rPr lang="en-US" altLang="zh-TW" sz="800" dirty="0" smtClean="0">
                            <a:solidFill>
                              <a:schemeClr val="tx1"/>
                            </a:solidFill>
                          </a:rPr>
                          <a:t>Android SDK</a:t>
                        </a:r>
                        <a:endParaRPr lang="zh-TW" altLang="en-US" sz="800" dirty="0">
                          <a:solidFill>
                            <a:schemeClr val="tx1"/>
                          </a:solidFill>
                        </a:endParaRPr>
                      </a:p>
                    </p:txBody>
                  </p:sp>
                  <p:cxnSp>
                    <p:nvCxnSpPr>
                      <p:cNvPr id="99" name="直線單箭頭接點 98"/>
                      <p:cNvCxnSpPr>
                        <a:stCxn id="95" idx="3"/>
                        <a:endCxn id="96" idx="1"/>
                      </p:cNvCxnSpPr>
                      <p:nvPr/>
                    </p:nvCxnSpPr>
                    <p:spPr>
                      <a:xfrm flipV="1">
                        <a:off x="3898120" y="4275115"/>
                        <a:ext cx="473756" cy="9023"/>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100" name="圖案 99"/>
                      <p:cNvCxnSpPr>
                        <a:stCxn id="98" idx="3"/>
                        <a:endCxn id="97" idx="1"/>
                      </p:cNvCxnSpPr>
                      <p:nvPr/>
                    </p:nvCxnSpPr>
                    <p:spPr>
                      <a:xfrm flipH="1">
                        <a:off x="1691679" y="4311755"/>
                        <a:ext cx="6612299" cy="1456466"/>
                      </a:xfrm>
                      <a:prstGeom prst="bentConnector5">
                        <a:avLst>
                          <a:gd name="adj1" fmla="val -11373"/>
                          <a:gd name="adj2" fmla="val 50845"/>
                          <a:gd name="adj3" fmla="val 111373"/>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101" name="直線單箭頭接點 100"/>
                      <p:cNvCxnSpPr>
                        <a:stCxn id="96" idx="3"/>
                        <a:endCxn id="98" idx="1"/>
                      </p:cNvCxnSpPr>
                      <p:nvPr/>
                    </p:nvCxnSpPr>
                    <p:spPr>
                      <a:xfrm>
                        <a:off x="6028061" y="4275115"/>
                        <a:ext cx="475717" cy="36641"/>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102" name="矩形 101"/>
                      <p:cNvSpPr/>
                      <p:nvPr/>
                    </p:nvSpPr>
                    <p:spPr>
                      <a:xfrm>
                        <a:off x="4932039" y="5326603"/>
                        <a:ext cx="1872207" cy="883242"/>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６</a:t>
                        </a:r>
                        <a:r>
                          <a:rPr lang="en-US" altLang="zh-TW" sz="600" dirty="0" smtClean="0">
                            <a:solidFill>
                              <a:schemeClr val="tx1"/>
                            </a:solidFill>
                          </a:rPr>
                          <a:t>.</a:t>
                        </a:r>
                        <a:r>
                          <a:rPr lang="zh-TW" altLang="en-US" sz="600" dirty="0" smtClean="0">
                            <a:solidFill>
                              <a:schemeClr val="tx1"/>
                            </a:solidFill>
                          </a:rPr>
                          <a:t>在</a:t>
                        </a:r>
                        <a:r>
                          <a:rPr lang="en-US" altLang="zh-TW" sz="600" dirty="0" smtClean="0">
                            <a:solidFill>
                              <a:schemeClr val="tx1"/>
                            </a:solidFill>
                          </a:rPr>
                          <a:t>Eclipse</a:t>
                        </a:r>
                        <a:r>
                          <a:rPr lang="zh-TW" altLang="en-US" sz="600" dirty="0" smtClean="0">
                            <a:solidFill>
                              <a:schemeClr val="tx1"/>
                            </a:solidFill>
                          </a:rPr>
                          <a:t>上設定</a:t>
                        </a:r>
                        <a:r>
                          <a:rPr lang="en-US" altLang="zh-TW" sz="600" dirty="0" smtClean="0">
                            <a:solidFill>
                              <a:schemeClr val="tx1"/>
                            </a:solidFill>
                          </a:rPr>
                          <a:t>AVD</a:t>
                        </a:r>
                        <a:r>
                          <a:rPr lang="zh-TW" altLang="en-US" sz="600" dirty="0" smtClean="0">
                            <a:solidFill>
                              <a:schemeClr val="tx1"/>
                            </a:solidFill>
                          </a:rPr>
                          <a:t>模擬器</a:t>
                        </a:r>
                        <a:endParaRPr lang="zh-TW" altLang="en-US" sz="600" dirty="0">
                          <a:solidFill>
                            <a:schemeClr val="tx1"/>
                          </a:solidFill>
                        </a:endParaRPr>
                      </a:p>
                    </p:txBody>
                  </p:sp>
                  <p:cxnSp>
                    <p:nvCxnSpPr>
                      <p:cNvPr id="103" name="直線單箭頭接點 102"/>
                      <p:cNvCxnSpPr>
                        <a:stCxn id="97" idx="3"/>
                        <a:endCxn id="102" idx="1"/>
                      </p:cNvCxnSpPr>
                      <p:nvPr/>
                    </p:nvCxnSpPr>
                    <p:spPr>
                      <a:xfrm>
                        <a:off x="3520848" y="5768220"/>
                        <a:ext cx="1411192" cy="2"/>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104" name="直線單箭頭接點 103"/>
                      <p:cNvCxnSpPr>
                        <a:stCxn id="94" idx="3"/>
                        <a:endCxn id="95" idx="1"/>
                      </p:cNvCxnSpPr>
                      <p:nvPr/>
                    </p:nvCxnSpPr>
                    <p:spPr>
                      <a:xfrm>
                        <a:off x="1764257" y="4284138"/>
                        <a:ext cx="404016"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grpSp>
                <p:cxnSp>
                  <p:nvCxnSpPr>
                    <p:cNvPr id="69" name="直線單箭頭接點 68"/>
                    <p:cNvCxnSpPr>
                      <a:stCxn id="67" idx="3"/>
                      <a:endCxn id="70" idx="1"/>
                    </p:cNvCxnSpPr>
                    <p:nvPr/>
                  </p:nvCxnSpPr>
                  <p:spPr>
                    <a:xfrm flipV="1">
                      <a:off x="-850459" y="731102"/>
                      <a:ext cx="227449" cy="10921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 name="圓角矩形 69"/>
                    <p:cNvSpPr/>
                    <p:nvPr/>
                  </p:nvSpPr>
                  <p:spPr>
                    <a:xfrm>
                      <a:off x="-623010" y="39824"/>
                      <a:ext cx="2864122" cy="1382554"/>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500" dirty="0" smtClean="0">
                          <a:solidFill>
                            <a:schemeClr val="tx1"/>
                          </a:solidFill>
                        </a:rPr>
                        <a:t>２</a:t>
                      </a:r>
                      <a:r>
                        <a:rPr lang="en-US" altLang="zh-TW" sz="1500" dirty="0" smtClean="0">
                          <a:solidFill>
                            <a:schemeClr val="tx1"/>
                          </a:solidFill>
                        </a:rPr>
                        <a:t>. Android NDK</a:t>
                      </a:r>
                      <a:r>
                        <a:rPr lang="zh-TW" altLang="en-US" sz="1500" dirty="0" smtClean="0">
                          <a:solidFill>
                            <a:schemeClr val="tx1"/>
                          </a:solidFill>
                        </a:rPr>
                        <a:t>安裝</a:t>
                      </a:r>
                      <a:endParaRPr lang="en-US" altLang="zh-TW" sz="1500" dirty="0" smtClean="0">
                        <a:solidFill>
                          <a:schemeClr val="tx1"/>
                        </a:solidFill>
                      </a:endParaRPr>
                    </a:p>
                    <a:p>
                      <a:pPr algn="ctr"/>
                      <a:endParaRPr lang="en-US" altLang="zh-TW" dirty="0" smtClean="0">
                        <a:solidFill>
                          <a:srgbClr val="646B86"/>
                        </a:solidFill>
                      </a:endParaRPr>
                    </a:p>
                    <a:p>
                      <a:pPr algn="ctr"/>
                      <a:endParaRPr lang="en-US" altLang="zh-TW" dirty="0" smtClean="0">
                        <a:solidFill>
                          <a:srgbClr val="646B86"/>
                        </a:solidFill>
                      </a:endParaRPr>
                    </a:p>
                    <a:p>
                      <a:pPr algn="ctr"/>
                      <a:endParaRPr lang="zh-TW" altLang="en-US" dirty="0" smtClean="0">
                        <a:solidFill>
                          <a:srgbClr val="646B86"/>
                        </a:solidFill>
                      </a:endParaRPr>
                    </a:p>
                  </p:txBody>
                </p:sp>
                <p:cxnSp>
                  <p:nvCxnSpPr>
                    <p:cNvPr id="71" name="直線單箭頭接點 70"/>
                    <p:cNvCxnSpPr>
                      <a:stCxn id="70" idx="3"/>
                      <a:endCxn id="72" idx="1"/>
                    </p:cNvCxnSpPr>
                    <p:nvPr/>
                  </p:nvCxnSpPr>
                  <p:spPr>
                    <a:xfrm>
                      <a:off x="2241112" y="731102"/>
                      <a:ext cx="459963" cy="10753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2701075" y="961526"/>
                      <a:ext cx="4259682" cy="1689788"/>
                    </a:xfrm>
                    <a:prstGeom prst="roundRect">
                      <a:avLst/>
                    </a:prstGeom>
                    <a:solidFill>
                      <a:srgbClr val="FFFFCC"/>
                    </a:solidFill>
                    <a:ln w="19050"/>
                  </p:spPr>
                  <p:style>
                    <a:lnRef idx="1">
                      <a:schemeClr val="accent3"/>
                    </a:lnRef>
                    <a:fillRef idx="2">
                      <a:schemeClr val="accent3"/>
                    </a:fillRef>
                    <a:effectRef idx="1">
                      <a:schemeClr val="accent3"/>
                    </a:effectRef>
                    <a:fontRef idx="minor">
                      <a:schemeClr val="dk1"/>
                    </a:fontRef>
                  </p:style>
                  <p:txBody>
                    <a:bodyPr rtlCol="0" anchor="ctr"/>
                    <a:lstStyle/>
                    <a:p>
                      <a:r>
                        <a:rPr lang="en-US" altLang="zh-TW" sz="1400" dirty="0" err="1" smtClean="0">
                          <a:solidFill>
                            <a:schemeClr val="tx1"/>
                          </a:solidFill>
                        </a:rPr>
                        <a:t>AndAR</a:t>
                      </a:r>
                      <a:endParaRPr lang="en-US" altLang="zh-TW" sz="1400" dirty="0" smtClean="0">
                        <a:solidFill>
                          <a:schemeClr val="tx1"/>
                        </a:solidFill>
                      </a:endParaRPr>
                    </a:p>
                    <a:p>
                      <a:endParaRPr lang="en-US" altLang="zh-TW" sz="1200" dirty="0" smtClean="0">
                        <a:solidFill>
                          <a:srgbClr val="646B86"/>
                        </a:solidFill>
                      </a:endParaRPr>
                    </a:p>
                    <a:p>
                      <a:endParaRPr lang="en-US" altLang="zh-TW" dirty="0" smtClean="0">
                        <a:solidFill>
                          <a:srgbClr val="646B86"/>
                        </a:solidFill>
                      </a:endParaRPr>
                    </a:p>
                    <a:p>
                      <a:r>
                        <a:rPr lang="en-US" altLang="zh-TW" sz="1000" dirty="0" err="1" smtClean="0">
                          <a:solidFill>
                            <a:schemeClr val="tx1"/>
                          </a:solidFill>
                        </a:rPr>
                        <a:t>NyARToolkit</a:t>
                      </a:r>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rgbClr val="646B86"/>
                        </a:solidFill>
                      </a:endParaRPr>
                    </a:p>
                    <a:p>
                      <a:endParaRPr lang="en-US" altLang="zh-TW" sz="1000" dirty="0" smtClean="0">
                        <a:solidFill>
                          <a:srgbClr val="646B86"/>
                        </a:solidFill>
                      </a:endParaRPr>
                    </a:p>
                  </p:txBody>
                </p:sp>
                <p:cxnSp>
                  <p:nvCxnSpPr>
                    <p:cNvPr id="73" name="直線單箭頭接點 18"/>
                    <p:cNvCxnSpPr>
                      <a:stCxn id="67" idx="3"/>
                      <a:endCxn id="72" idx="1"/>
                    </p:cNvCxnSpPr>
                    <p:nvPr/>
                  </p:nvCxnSpPr>
                  <p:spPr>
                    <a:xfrm flipV="1">
                      <a:off x="-850459" y="1806420"/>
                      <a:ext cx="3551534" cy="16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4" name="圓角矩形 73"/>
                    <p:cNvSpPr/>
                    <p:nvPr/>
                  </p:nvSpPr>
                  <p:spPr>
                    <a:xfrm>
                      <a:off x="-828599" y="3265783"/>
                      <a:ext cx="3456384" cy="1224137"/>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實機測試</a:t>
                      </a:r>
                      <a:endParaRPr lang="en-US" altLang="zh-TW" dirty="0" smtClean="0">
                        <a:solidFill>
                          <a:schemeClr val="tx1"/>
                        </a:solidFill>
                      </a:endParaRPr>
                    </a:p>
                    <a:p>
                      <a:pPr algn="ctr"/>
                      <a:endParaRPr lang="en-US" altLang="zh-TW" dirty="0" smtClean="0">
                        <a:solidFill>
                          <a:schemeClr val="tx1"/>
                        </a:solidFill>
                      </a:endParaRPr>
                    </a:p>
                    <a:p>
                      <a:pPr algn="ctr"/>
                      <a:endParaRPr lang="zh-TW" altLang="en-US" dirty="0" smtClean="0">
                        <a:solidFill>
                          <a:schemeClr val="tx1"/>
                        </a:solidFill>
                      </a:endParaRPr>
                    </a:p>
                  </p:txBody>
                </p:sp>
                <p:grpSp>
                  <p:nvGrpSpPr>
                    <p:cNvPr id="75" name="群組 96"/>
                    <p:cNvGrpSpPr/>
                    <p:nvPr/>
                  </p:nvGrpSpPr>
                  <p:grpSpPr>
                    <a:xfrm>
                      <a:off x="-542125" y="764704"/>
                      <a:ext cx="2659601" cy="576064"/>
                      <a:chOff x="-322134" y="4057927"/>
                      <a:chExt cx="6131860" cy="932460"/>
                    </a:xfrm>
                  </p:grpSpPr>
                  <p:sp>
                    <p:nvSpPr>
                      <p:cNvPr id="89" name="矩形 88"/>
                      <p:cNvSpPr/>
                      <p:nvPr/>
                    </p:nvSpPr>
                    <p:spPr>
                      <a:xfrm>
                        <a:off x="-322134" y="4057927"/>
                        <a:ext cx="1656184" cy="932460"/>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１</a:t>
                        </a:r>
                        <a:r>
                          <a:rPr lang="en-US" altLang="zh-TW" sz="800" dirty="0" smtClean="0">
                            <a:solidFill>
                              <a:schemeClr val="tx1"/>
                            </a:solidFill>
                          </a:rPr>
                          <a:t>.</a:t>
                        </a:r>
                        <a:r>
                          <a:rPr lang="zh-TW" altLang="en-US" sz="800" dirty="0" smtClean="0">
                            <a:solidFill>
                              <a:schemeClr val="tx1"/>
                            </a:solidFill>
                          </a:rPr>
                          <a:t> 下載安裝</a:t>
                        </a:r>
                        <a:r>
                          <a:rPr lang="en-US" altLang="zh-TW" sz="800" dirty="0" err="1" smtClean="0">
                            <a:solidFill>
                              <a:schemeClr val="tx1"/>
                            </a:solidFill>
                          </a:rPr>
                          <a:t>Cygwin</a:t>
                        </a:r>
                        <a:endParaRPr lang="zh-TW" altLang="en-US" sz="800" dirty="0">
                          <a:solidFill>
                            <a:schemeClr val="tx1"/>
                          </a:solidFill>
                        </a:endParaRPr>
                      </a:p>
                    </p:txBody>
                  </p:sp>
                  <p:sp>
                    <p:nvSpPr>
                      <p:cNvPr id="90" name="矩形 89"/>
                      <p:cNvSpPr/>
                      <p:nvPr/>
                    </p:nvSpPr>
                    <p:spPr>
                      <a:xfrm>
                        <a:off x="1931338" y="4057927"/>
                        <a:ext cx="1729849" cy="932460"/>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 下載安裝</a:t>
                        </a:r>
                        <a:r>
                          <a:rPr lang="en-US" altLang="zh-TW" sz="800" dirty="0" smtClean="0">
                            <a:solidFill>
                              <a:schemeClr val="tx1"/>
                            </a:solidFill>
                          </a:rPr>
                          <a:t>Android NDK</a:t>
                        </a:r>
                        <a:endParaRPr lang="zh-TW" altLang="en-US" sz="800" dirty="0">
                          <a:solidFill>
                            <a:schemeClr val="tx1"/>
                          </a:solidFill>
                        </a:endParaRPr>
                      </a:p>
                    </p:txBody>
                  </p:sp>
                  <p:sp>
                    <p:nvSpPr>
                      <p:cNvPr id="91" name="矩形 90"/>
                      <p:cNvSpPr/>
                      <p:nvPr/>
                    </p:nvSpPr>
                    <p:spPr>
                      <a:xfrm>
                        <a:off x="4153542" y="4057927"/>
                        <a:ext cx="1656184" cy="914417"/>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700" dirty="0" smtClean="0">
                            <a:solidFill>
                              <a:schemeClr val="tx1"/>
                            </a:solidFill>
                          </a:rPr>
                          <a:t>３</a:t>
                        </a:r>
                        <a:r>
                          <a:rPr lang="en-US" altLang="zh-TW" sz="700" dirty="0" smtClean="0">
                            <a:solidFill>
                              <a:schemeClr val="tx1"/>
                            </a:solidFill>
                          </a:rPr>
                          <a:t>.</a:t>
                        </a:r>
                        <a:r>
                          <a:rPr lang="zh-TW" altLang="en-US" sz="700" dirty="0" smtClean="0">
                            <a:solidFill>
                              <a:schemeClr val="tx1"/>
                            </a:solidFill>
                          </a:rPr>
                          <a:t>在</a:t>
                        </a:r>
                        <a:r>
                          <a:rPr lang="en-US" altLang="zh-TW" sz="700" dirty="0" smtClean="0">
                            <a:solidFill>
                              <a:schemeClr val="tx1"/>
                            </a:solidFill>
                          </a:rPr>
                          <a:t>Eclipse</a:t>
                        </a:r>
                        <a:r>
                          <a:rPr lang="zh-TW" altLang="en-US" sz="700" dirty="0" smtClean="0">
                            <a:solidFill>
                              <a:schemeClr val="tx1"/>
                            </a:solidFill>
                          </a:rPr>
                          <a:t>上安裝</a:t>
                        </a:r>
                        <a:r>
                          <a:rPr lang="en-US" altLang="zh-TW" sz="700" dirty="0" smtClean="0">
                            <a:solidFill>
                              <a:schemeClr val="tx1"/>
                            </a:solidFill>
                          </a:rPr>
                          <a:t>CDT</a:t>
                        </a:r>
                        <a:r>
                          <a:rPr lang="zh-TW" altLang="en-US" sz="700" dirty="0" smtClean="0">
                            <a:solidFill>
                              <a:schemeClr val="tx1"/>
                            </a:solidFill>
                          </a:rPr>
                          <a:t>擴充套件</a:t>
                        </a:r>
                        <a:endParaRPr lang="zh-TW" altLang="en-US" sz="700" dirty="0">
                          <a:solidFill>
                            <a:schemeClr val="tx1"/>
                          </a:solidFill>
                        </a:endParaRPr>
                      </a:p>
                    </p:txBody>
                  </p:sp>
                  <p:cxnSp>
                    <p:nvCxnSpPr>
                      <p:cNvPr id="92" name="直線單箭頭接點 91"/>
                      <p:cNvCxnSpPr>
                        <a:stCxn id="90" idx="3"/>
                        <a:endCxn id="91" idx="1"/>
                      </p:cNvCxnSpPr>
                      <p:nvPr/>
                    </p:nvCxnSpPr>
                    <p:spPr>
                      <a:xfrm flipV="1">
                        <a:off x="3661187" y="4515136"/>
                        <a:ext cx="492353" cy="9021"/>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93" name="直線單箭頭接點 92"/>
                      <p:cNvCxnSpPr>
                        <a:stCxn id="89" idx="3"/>
                        <a:endCxn id="90" idx="1"/>
                      </p:cNvCxnSpPr>
                      <p:nvPr/>
                    </p:nvCxnSpPr>
                    <p:spPr>
                      <a:xfrm>
                        <a:off x="1334051" y="4524157"/>
                        <a:ext cx="597287"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grpSp>
                <p:cxnSp>
                  <p:nvCxnSpPr>
                    <p:cNvPr id="76" name="肘形接點 122"/>
                    <p:cNvCxnSpPr>
                      <a:stCxn id="72" idx="3"/>
                      <a:endCxn id="74" idx="1"/>
                    </p:cNvCxnSpPr>
                    <p:nvPr/>
                  </p:nvCxnSpPr>
                  <p:spPr>
                    <a:xfrm flipH="1">
                      <a:off x="-828599" y="1806421"/>
                      <a:ext cx="7789356" cy="2071431"/>
                    </a:xfrm>
                    <a:prstGeom prst="bentConnector5">
                      <a:avLst>
                        <a:gd name="adj1" fmla="val -3694"/>
                        <a:gd name="adj2" fmla="val 55620"/>
                        <a:gd name="adj3" fmla="val 103694"/>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77" name="群組 147"/>
                    <p:cNvGrpSpPr/>
                    <p:nvPr/>
                  </p:nvGrpSpPr>
                  <p:grpSpPr>
                    <a:xfrm>
                      <a:off x="3575494" y="1076738"/>
                      <a:ext cx="3203998" cy="576065"/>
                      <a:chOff x="-273427" y="4505998"/>
                      <a:chExt cx="6260683" cy="792089"/>
                    </a:xfrm>
                  </p:grpSpPr>
                  <p:sp>
                    <p:nvSpPr>
                      <p:cNvPr id="84" name="矩形 83"/>
                      <p:cNvSpPr/>
                      <p:nvPr/>
                    </p:nvSpPr>
                    <p:spPr>
                      <a:xfrm>
                        <a:off x="-273427" y="4505999"/>
                        <a:ext cx="1656185"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１</a:t>
                        </a:r>
                        <a:r>
                          <a:rPr lang="en-US" altLang="zh-TW" sz="800" dirty="0" smtClean="0">
                            <a:solidFill>
                              <a:schemeClr val="tx1"/>
                            </a:solidFill>
                          </a:rPr>
                          <a:t>.</a:t>
                        </a:r>
                        <a:r>
                          <a:rPr lang="zh-TW" altLang="en-US" sz="800" dirty="0" smtClean="0">
                            <a:solidFill>
                              <a:schemeClr val="tx1"/>
                            </a:solidFill>
                          </a:rPr>
                          <a:t>下載</a:t>
                        </a:r>
                        <a:r>
                          <a:rPr lang="en-US" altLang="zh-TW" sz="800" dirty="0" smtClean="0"/>
                          <a:t>AndARSampleProject.zip</a:t>
                        </a:r>
                        <a:endParaRPr lang="zh-TW" altLang="en-US" sz="800" dirty="0">
                          <a:solidFill>
                            <a:schemeClr val="tx1"/>
                          </a:solidFill>
                        </a:endParaRPr>
                      </a:p>
                    </p:txBody>
                  </p:sp>
                  <p:sp>
                    <p:nvSpPr>
                      <p:cNvPr id="85" name="矩形 84"/>
                      <p:cNvSpPr/>
                      <p:nvPr/>
                    </p:nvSpPr>
                    <p:spPr>
                      <a:xfrm>
                        <a:off x="2091142" y="4505998"/>
                        <a:ext cx="1729847" cy="79208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解壓縮</a:t>
                        </a:r>
                        <a:r>
                          <a:rPr lang="en-US" altLang="zh-TW" sz="800" dirty="0" smtClean="0"/>
                          <a:t>AndARSampleProject.zip</a:t>
                        </a:r>
                        <a:endParaRPr lang="zh-TW" altLang="en-US" sz="800" dirty="0">
                          <a:solidFill>
                            <a:schemeClr val="tx1"/>
                          </a:solidFill>
                        </a:endParaRPr>
                      </a:p>
                    </p:txBody>
                  </p:sp>
                  <p:cxnSp>
                    <p:nvCxnSpPr>
                      <p:cNvPr id="86" name="直線單箭頭接點 85"/>
                      <p:cNvCxnSpPr>
                        <a:stCxn id="85" idx="3"/>
                      </p:cNvCxnSpPr>
                      <p:nvPr/>
                    </p:nvCxnSpPr>
                    <p:spPr>
                      <a:xfrm flipV="1">
                        <a:off x="3820989" y="4893685"/>
                        <a:ext cx="502402" cy="836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87" name="直線單箭頭接點 86"/>
                      <p:cNvCxnSpPr>
                        <a:stCxn id="84" idx="3"/>
                        <a:endCxn id="85" idx="1"/>
                      </p:cNvCxnSpPr>
                      <p:nvPr/>
                    </p:nvCxnSpPr>
                    <p:spPr>
                      <a:xfrm>
                        <a:off x="1382758" y="4902043"/>
                        <a:ext cx="708384"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88" name="矩形 87"/>
                      <p:cNvSpPr/>
                      <p:nvPr/>
                    </p:nvSpPr>
                    <p:spPr>
                      <a:xfrm>
                        <a:off x="4257409" y="4505998"/>
                        <a:ext cx="1729847" cy="79208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３</a:t>
                        </a:r>
                        <a:r>
                          <a:rPr lang="en-US" altLang="zh-TW" sz="800" dirty="0" smtClean="0">
                            <a:solidFill>
                              <a:schemeClr val="tx1"/>
                            </a:solidFill>
                          </a:rPr>
                          <a:t>.</a:t>
                        </a:r>
                        <a:r>
                          <a:rPr lang="zh-TW" altLang="en-US" sz="800" dirty="0" smtClean="0">
                            <a:solidFill>
                              <a:schemeClr val="tx1"/>
                            </a:solidFill>
                          </a:rPr>
                          <a:t>確認</a:t>
                        </a:r>
                        <a:r>
                          <a:rPr lang="en-US" altLang="zh-TW" sz="800" dirty="0" smtClean="0"/>
                          <a:t>.project</a:t>
                        </a:r>
                        <a:r>
                          <a:rPr lang="zh-TW" altLang="zh-TW" sz="800" dirty="0" smtClean="0"/>
                          <a:t>檔</a:t>
                        </a:r>
                        <a:endParaRPr lang="zh-TW" altLang="en-US" sz="800" dirty="0">
                          <a:solidFill>
                            <a:schemeClr val="tx1"/>
                          </a:solidFill>
                        </a:endParaRPr>
                      </a:p>
                    </p:txBody>
                  </p:sp>
                </p:grpSp>
                <p:grpSp>
                  <p:nvGrpSpPr>
                    <p:cNvPr id="78" name="群組 153"/>
                    <p:cNvGrpSpPr/>
                    <p:nvPr/>
                  </p:nvGrpSpPr>
                  <p:grpSpPr>
                    <a:xfrm>
                      <a:off x="3575496" y="1921634"/>
                      <a:ext cx="3182954" cy="576065"/>
                      <a:chOff x="-273424" y="4578608"/>
                      <a:chExt cx="6219567" cy="792089"/>
                    </a:xfrm>
                  </p:grpSpPr>
                  <p:sp>
                    <p:nvSpPr>
                      <p:cNvPr id="79" name="矩形 78"/>
                      <p:cNvSpPr/>
                      <p:nvPr/>
                    </p:nvSpPr>
                    <p:spPr>
                      <a:xfrm>
                        <a:off x="-273424" y="4578609"/>
                        <a:ext cx="1656185"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１</a:t>
                        </a:r>
                        <a:r>
                          <a:rPr lang="en-US" altLang="zh-TW" sz="600" dirty="0" smtClean="0">
                            <a:solidFill>
                              <a:schemeClr val="tx1"/>
                            </a:solidFill>
                          </a:rPr>
                          <a:t>.</a:t>
                        </a:r>
                        <a:r>
                          <a:rPr lang="zh-TW" altLang="en-US" sz="600" dirty="0" smtClean="0">
                            <a:solidFill>
                              <a:schemeClr val="tx1"/>
                            </a:solidFill>
                          </a:rPr>
                          <a:t>下載安裝</a:t>
                        </a:r>
                        <a:r>
                          <a:rPr lang="en-US" altLang="zh-TW" sz="600" dirty="0" smtClean="0"/>
                          <a:t>NyARToolkit_Android_v</a:t>
                        </a:r>
                        <a:r>
                          <a:rPr lang="zh-TW" altLang="en-US" sz="600" dirty="0" smtClean="0"/>
                          <a:t>３</a:t>
                        </a:r>
                        <a:r>
                          <a:rPr lang="en-US" altLang="zh-TW" sz="600" dirty="0" smtClean="0"/>
                          <a:t>.</a:t>
                        </a:r>
                        <a:r>
                          <a:rPr lang="zh-TW" altLang="en-US" sz="600" dirty="0" smtClean="0"/>
                          <a:t>０</a:t>
                        </a:r>
                        <a:r>
                          <a:rPr lang="en-US" altLang="zh-TW" sz="600" dirty="0" smtClean="0"/>
                          <a:t>.</a:t>
                        </a:r>
                        <a:r>
                          <a:rPr lang="zh-TW" altLang="en-US" sz="600" dirty="0" smtClean="0"/>
                          <a:t>０</a:t>
                        </a:r>
                        <a:r>
                          <a:rPr lang="en-US" altLang="zh-TW" sz="600" dirty="0" smtClean="0"/>
                          <a:t>-</a:t>
                        </a:r>
                        <a:r>
                          <a:rPr lang="zh-TW" altLang="en-US" sz="600" dirty="0" smtClean="0"/>
                          <a:t>１</a:t>
                        </a:r>
                        <a:r>
                          <a:rPr lang="en-US" altLang="zh-TW" sz="600" dirty="0" smtClean="0"/>
                          <a:t>os</a:t>
                        </a:r>
                        <a:r>
                          <a:rPr lang="zh-TW" altLang="en-US" sz="600" dirty="0" smtClean="0"/>
                          <a:t>２</a:t>
                        </a:r>
                        <a:r>
                          <a:rPr lang="en-US" altLang="zh-TW" sz="600" dirty="0" smtClean="0"/>
                          <a:t>.</a:t>
                        </a:r>
                        <a:r>
                          <a:rPr lang="zh-TW" altLang="en-US" sz="600" dirty="0" smtClean="0"/>
                          <a:t>１</a:t>
                        </a:r>
                        <a:r>
                          <a:rPr lang="en-US" altLang="zh-TW" sz="600" dirty="0" smtClean="0"/>
                          <a:t>.zip</a:t>
                        </a:r>
                        <a:endParaRPr lang="zh-TW" altLang="en-US" sz="600" dirty="0">
                          <a:solidFill>
                            <a:schemeClr val="tx1"/>
                          </a:solidFill>
                        </a:endParaRPr>
                      </a:p>
                    </p:txBody>
                  </p:sp>
                  <p:sp>
                    <p:nvSpPr>
                      <p:cNvPr id="80" name="矩形 25"/>
                      <p:cNvSpPr/>
                      <p:nvPr/>
                    </p:nvSpPr>
                    <p:spPr>
                      <a:xfrm>
                        <a:off x="2091145" y="4578608"/>
                        <a:ext cx="1729846"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解壓縮</a:t>
                        </a:r>
                        <a:r>
                          <a:rPr lang="en-US" altLang="zh-TW" sz="600" dirty="0" smtClean="0"/>
                          <a:t>NyARToolkit_Android_v</a:t>
                        </a:r>
                        <a:r>
                          <a:rPr lang="zh-TW" altLang="en-US" sz="800" dirty="0" smtClean="0"/>
                          <a:t>３</a:t>
                        </a:r>
                        <a:r>
                          <a:rPr lang="en-US" altLang="zh-TW" sz="800" dirty="0" smtClean="0"/>
                          <a:t>.</a:t>
                        </a:r>
                        <a:r>
                          <a:rPr lang="zh-TW" altLang="en-US" sz="800" dirty="0" smtClean="0"/>
                          <a:t>０</a:t>
                        </a:r>
                        <a:r>
                          <a:rPr lang="en-US" altLang="zh-TW" sz="800" dirty="0" smtClean="0"/>
                          <a:t>.</a:t>
                        </a:r>
                        <a:r>
                          <a:rPr lang="zh-TW" altLang="en-US" sz="800" dirty="0" smtClean="0"/>
                          <a:t>０</a:t>
                        </a:r>
                        <a:r>
                          <a:rPr lang="en-US" altLang="zh-TW" sz="800" dirty="0" smtClean="0"/>
                          <a:t>-</a:t>
                        </a:r>
                        <a:r>
                          <a:rPr lang="zh-TW" altLang="en-US" sz="800" dirty="0" smtClean="0"/>
                          <a:t>１</a:t>
                        </a:r>
                        <a:r>
                          <a:rPr lang="en-US" altLang="zh-TW" sz="800" dirty="0" smtClean="0"/>
                          <a:t>os</a:t>
                        </a:r>
                        <a:r>
                          <a:rPr lang="zh-TW" altLang="en-US" sz="800" dirty="0" smtClean="0"/>
                          <a:t>２</a:t>
                        </a:r>
                        <a:r>
                          <a:rPr lang="en-US" altLang="zh-TW" sz="800" dirty="0" smtClean="0"/>
                          <a:t>.</a:t>
                        </a:r>
                        <a:r>
                          <a:rPr lang="zh-TW" altLang="en-US" sz="800" dirty="0" smtClean="0"/>
                          <a:t>１</a:t>
                        </a:r>
                        <a:r>
                          <a:rPr lang="en-US" altLang="zh-TW" sz="800" dirty="0" smtClean="0"/>
                          <a:t>.zip</a:t>
                        </a:r>
                        <a:endParaRPr lang="zh-TW" altLang="en-US" sz="800" dirty="0">
                          <a:solidFill>
                            <a:schemeClr val="tx1"/>
                          </a:solidFill>
                        </a:endParaRPr>
                      </a:p>
                    </p:txBody>
                  </p:sp>
                  <p:cxnSp>
                    <p:nvCxnSpPr>
                      <p:cNvPr id="81" name="直線單箭頭接點 80"/>
                      <p:cNvCxnSpPr/>
                      <p:nvPr/>
                    </p:nvCxnSpPr>
                    <p:spPr>
                      <a:xfrm>
                        <a:off x="3820991" y="4974650"/>
                        <a:ext cx="395309"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82" name="直線單箭頭接點 27"/>
                      <p:cNvCxnSpPr>
                        <a:stCxn id="79" idx="3"/>
                      </p:cNvCxnSpPr>
                      <p:nvPr/>
                    </p:nvCxnSpPr>
                    <p:spPr>
                      <a:xfrm>
                        <a:off x="1382761" y="4974652"/>
                        <a:ext cx="708385"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83" name="矩形 28"/>
                      <p:cNvSpPr/>
                      <p:nvPr/>
                    </p:nvSpPr>
                    <p:spPr>
                      <a:xfrm>
                        <a:off x="4216298" y="4578608"/>
                        <a:ext cx="1729845"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３</a:t>
                        </a:r>
                        <a:r>
                          <a:rPr lang="en-US" altLang="zh-TW" sz="800" dirty="0" smtClean="0">
                            <a:solidFill>
                              <a:schemeClr val="tx1"/>
                            </a:solidFill>
                          </a:rPr>
                          <a:t>.</a:t>
                        </a:r>
                        <a:r>
                          <a:rPr lang="zh-TW" altLang="zh-TW" sz="800" dirty="0" smtClean="0"/>
                          <a:t>進行</a:t>
                        </a:r>
                        <a:r>
                          <a:rPr lang="zh-TW" altLang="en-US" sz="800" dirty="0" smtClean="0"/>
                          <a:t>將</a:t>
                        </a:r>
                        <a:r>
                          <a:rPr lang="en-US" altLang="zh-TW" sz="800" dirty="0" err="1" smtClean="0"/>
                          <a:t>NyARToolkit</a:t>
                        </a:r>
                        <a:r>
                          <a:rPr lang="zh-TW" altLang="zh-TW" sz="800" dirty="0" smtClean="0"/>
                          <a:t>匯入</a:t>
                        </a:r>
                        <a:r>
                          <a:rPr lang="zh-TW" altLang="en-US" sz="800" dirty="0" smtClean="0"/>
                          <a:t>至</a:t>
                        </a:r>
                        <a:r>
                          <a:rPr lang="en-US" altLang="zh-TW" sz="800" dirty="0" smtClean="0"/>
                          <a:t>Eclipse</a:t>
                        </a:r>
                        <a:r>
                          <a:rPr lang="zh-TW" altLang="en-US" sz="800" dirty="0" smtClean="0"/>
                          <a:t>中</a:t>
                        </a:r>
                        <a:endParaRPr lang="zh-TW" altLang="en-US" sz="800" dirty="0">
                          <a:solidFill>
                            <a:schemeClr val="tx1"/>
                          </a:solidFill>
                        </a:endParaRPr>
                      </a:p>
                    </p:txBody>
                  </p:sp>
                </p:grpSp>
              </p:grpSp>
              <p:grpSp>
                <p:nvGrpSpPr>
                  <p:cNvPr id="61" name="群組 132"/>
                  <p:cNvGrpSpPr/>
                  <p:nvPr/>
                </p:nvGrpSpPr>
                <p:grpSpPr>
                  <a:xfrm>
                    <a:off x="-756592" y="4007344"/>
                    <a:ext cx="3240360" cy="429768"/>
                    <a:chOff x="1251652" y="4572008"/>
                    <a:chExt cx="6050327" cy="792088"/>
                  </a:xfrm>
                </p:grpSpPr>
                <p:sp>
                  <p:nvSpPr>
                    <p:cNvPr id="62" name="矩形 61"/>
                    <p:cNvSpPr/>
                    <p:nvPr/>
                  </p:nvSpPr>
                  <p:spPr>
                    <a:xfrm>
                      <a:off x="1251652" y="4572008"/>
                      <a:ext cx="1656184"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１</a:t>
                      </a:r>
                      <a:r>
                        <a:rPr lang="en-US" altLang="zh-TW" sz="800" dirty="0" smtClean="0">
                          <a:solidFill>
                            <a:schemeClr val="tx1"/>
                          </a:solidFill>
                        </a:rPr>
                        <a:t>.</a:t>
                      </a:r>
                      <a:r>
                        <a:rPr lang="zh-TW" altLang="en-US" sz="800" dirty="0" smtClean="0">
                          <a:solidFill>
                            <a:schemeClr val="tx1"/>
                          </a:solidFill>
                        </a:rPr>
                        <a:t>設定手機除錯模式</a:t>
                      </a:r>
                      <a:endParaRPr lang="zh-TW" altLang="en-US" sz="800" dirty="0">
                        <a:solidFill>
                          <a:schemeClr val="tx1"/>
                        </a:solidFill>
                      </a:endParaRPr>
                    </a:p>
                  </p:txBody>
                </p:sp>
                <p:sp>
                  <p:nvSpPr>
                    <p:cNvPr id="63" name="矩形 62"/>
                    <p:cNvSpPr/>
                    <p:nvPr/>
                  </p:nvSpPr>
                  <p:spPr>
                    <a:xfrm>
                      <a:off x="3339884" y="4572008"/>
                      <a:ext cx="1729847"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確認</a:t>
                      </a:r>
                      <a:r>
                        <a:rPr lang="en-US" altLang="zh-TW" sz="800" dirty="0" smtClean="0">
                          <a:solidFill>
                            <a:schemeClr val="tx1"/>
                          </a:solidFill>
                        </a:rPr>
                        <a:t>Eclipse</a:t>
                      </a:r>
                      <a:r>
                        <a:rPr lang="zh-TW" altLang="en-US" sz="800" dirty="0" smtClean="0">
                          <a:solidFill>
                            <a:schemeClr val="tx1"/>
                          </a:solidFill>
                        </a:rPr>
                        <a:t>已找出手機</a:t>
                      </a:r>
                      <a:endParaRPr lang="zh-TW" altLang="en-US" sz="800" dirty="0">
                        <a:solidFill>
                          <a:schemeClr val="tx1"/>
                        </a:solidFill>
                      </a:endParaRPr>
                    </a:p>
                  </p:txBody>
                </p:sp>
                <p:cxnSp>
                  <p:nvCxnSpPr>
                    <p:cNvPr id="64" name="直線單箭頭接點 63"/>
                    <p:cNvCxnSpPr>
                      <a:stCxn id="63" idx="3"/>
                    </p:cNvCxnSpPr>
                    <p:nvPr/>
                  </p:nvCxnSpPr>
                  <p:spPr>
                    <a:xfrm flipV="1">
                      <a:off x="5069731" y="4959692"/>
                      <a:ext cx="502401" cy="836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65" name="直線單箭頭接點 10"/>
                    <p:cNvCxnSpPr>
                      <a:stCxn id="62" idx="3"/>
                      <a:endCxn id="63" idx="1"/>
                    </p:cNvCxnSpPr>
                    <p:nvPr/>
                  </p:nvCxnSpPr>
                  <p:spPr>
                    <a:xfrm>
                      <a:off x="2907836" y="4968052"/>
                      <a:ext cx="432048"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66" name="矩形 11"/>
                    <p:cNvSpPr/>
                    <p:nvPr/>
                  </p:nvSpPr>
                  <p:spPr>
                    <a:xfrm>
                      <a:off x="5572132" y="4572008"/>
                      <a:ext cx="1729847"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３</a:t>
                      </a:r>
                      <a:r>
                        <a:rPr lang="en-US" altLang="zh-TW" sz="800" dirty="0" smtClean="0">
                          <a:solidFill>
                            <a:schemeClr val="tx1"/>
                          </a:solidFill>
                        </a:rPr>
                        <a:t>.</a:t>
                      </a:r>
                      <a:r>
                        <a:rPr lang="zh-TW" altLang="en-US" sz="800" dirty="0" smtClean="0">
                          <a:solidFill>
                            <a:schemeClr val="tx1"/>
                          </a:solidFill>
                        </a:rPr>
                        <a:t>取消模擬器</a:t>
                      </a:r>
                      <a:endParaRPr lang="zh-TW" altLang="en-US" sz="800" dirty="0">
                        <a:solidFill>
                          <a:schemeClr val="tx1"/>
                        </a:solidFill>
                      </a:endParaRPr>
                    </a:p>
                  </p:txBody>
                </p:sp>
              </p:grpSp>
            </p:grpSp>
            <p:sp>
              <p:nvSpPr>
                <p:cNvPr id="57" name="圓角矩形 56"/>
                <p:cNvSpPr/>
                <p:nvPr/>
              </p:nvSpPr>
              <p:spPr>
                <a:xfrm>
                  <a:off x="5436096" y="2564904"/>
                  <a:ext cx="3384376" cy="360040"/>
                </a:xfrm>
                <a:prstGeom prst="roundRect">
                  <a:avLst/>
                </a:prstGeom>
                <a:solidFill>
                  <a:schemeClr val="accent2">
                    <a:lumMod val="20000"/>
                    <a:lumOff val="8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r>
                    <a:rPr lang="en-US" altLang="zh-TW" sz="1600" dirty="0" smtClean="0">
                      <a:solidFill>
                        <a:schemeClr val="tx1"/>
                      </a:solidFill>
                    </a:rPr>
                    <a:t>QCAR</a:t>
                  </a:r>
                  <a:endParaRPr lang="zh-TW" altLang="en-US" dirty="0" smtClean="0">
                    <a:solidFill>
                      <a:srgbClr val="646B86"/>
                    </a:solidFill>
                  </a:endParaRPr>
                </a:p>
              </p:txBody>
            </p:sp>
            <p:cxnSp>
              <p:nvCxnSpPr>
                <p:cNvPr id="58" name="直線單箭頭接點 57"/>
                <p:cNvCxnSpPr>
                  <a:stCxn id="70" idx="3"/>
                  <a:endCxn id="57" idx="1"/>
                </p:cNvCxnSpPr>
                <p:nvPr/>
              </p:nvCxnSpPr>
              <p:spPr>
                <a:xfrm>
                  <a:off x="5070650" y="2708920"/>
                  <a:ext cx="365446" cy="360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肘形接點 122"/>
                <p:cNvCxnSpPr>
                  <a:stCxn id="57" idx="3"/>
                </p:cNvCxnSpPr>
                <p:nvPr/>
              </p:nvCxnSpPr>
              <p:spPr>
                <a:xfrm>
                  <a:off x="8820472" y="2744924"/>
                  <a:ext cx="216024" cy="972108"/>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grpSp>
        </p:grpSp>
        <p:sp>
          <p:nvSpPr>
            <p:cNvPr id="53" name="矩形 52"/>
            <p:cNvSpPr/>
            <p:nvPr/>
          </p:nvSpPr>
          <p:spPr>
            <a:xfrm>
              <a:off x="5919733" y="2204864"/>
              <a:ext cx="2324675" cy="369332"/>
            </a:xfrm>
            <a:prstGeom prst="rect">
              <a:avLst/>
            </a:prstGeom>
          </p:spPr>
          <p:txBody>
            <a:bodyPr wrap="none">
              <a:spAutoFit/>
            </a:bodyPr>
            <a:lstStyle/>
            <a:p>
              <a:pPr algn="ctr"/>
              <a:r>
                <a:rPr lang="zh-TW" altLang="en-US" dirty="0" smtClean="0"/>
                <a:t>３</a:t>
              </a:r>
              <a:r>
                <a:rPr lang="en-US" altLang="zh-TW" dirty="0" smtClean="0"/>
                <a:t>.</a:t>
              </a:r>
              <a:r>
                <a:rPr lang="zh-TW" altLang="en-US" dirty="0" smtClean="0"/>
                <a:t>擴增實境套件安裝</a:t>
              </a:r>
              <a:endParaRPr lang="en-US" altLang="zh-TW" dirty="0" smtClean="0">
                <a:solidFill>
                  <a:srgbClr val="646B86"/>
                </a:solidFill>
              </a:endParaRPr>
            </a:p>
          </p:txBody>
        </p:sp>
      </p:gr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8</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144</a:t>
            </a:fld>
            <a:endParaRPr lang="zh-TW" altLang="en-US"/>
          </a:p>
        </p:txBody>
      </p:sp>
      <p:sp>
        <p:nvSpPr>
          <p:cNvPr id="4" name="內容版面配置區 3"/>
          <p:cNvSpPr>
            <a:spLocks noGrp="1"/>
          </p:cNvSpPr>
          <p:nvPr>
            <p:ph sz="quarter" idx="1"/>
          </p:nvPr>
        </p:nvSpPr>
        <p:spPr/>
        <p:txBody>
          <a:bodyPr/>
          <a:lstStyle/>
          <a:p>
            <a:pPr lvl="0"/>
            <a:r>
              <a:rPr lang="zh-TW" altLang="zh-TW" sz="2800" dirty="0" smtClean="0"/>
              <a:t>Android開發環境是由Java JDK、Eclipse、ADT擴充套件以及Android SDK所構成。</a:t>
            </a:r>
          </a:p>
          <a:p>
            <a:r>
              <a:rPr lang="en-US" altLang="zh-TW" sz="2800" dirty="0" smtClean="0"/>
              <a:t>Android </a:t>
            </a:r>
            <a:r>
              <a:rPr lang="zh-TW" altLang="zh-TW" sz="2800" dirty="0" smtClean="0"/>
              <a:t>開發</a:t>
            </a:r>
            <a:r>
              <a:rPr lang="zh-TW" altLang="en-US" sz="2800" dirty="0" smtClean="0"/>
              <a:t>環境架設，</a:t>
            </a:r>
            <a:r>
              <a:rPr lang="zh-TW" altLang="zh-TW" sz="2800" dirty="0" smtClean="0"/>
              <a:t>我們需要先行安裝一些</a:t>
            </a:r>
            <a:r>
              <a:rPr lang="zh-TW" altLang="en-US" sz="2800" dirty="0" smtClean="0"/>
              <a:t>執行環境及開發</a:t>
            </a:r>
            <a:r>
              <a:rPr lang="zh-TW" altLang="zh-TW" sz="2800" dirty="0" smtClean="0"/>
              <a:t>工具</a:t>
            </a:r>
            <a:r>
              <a:rPr lang="zh-TW" altLang="en-US" sz="2800" dirty="0" smtClean="0"/>
              <a:t>。</a:t>
            </a:r>
            <a:r>
              <a:rPr lang="en-US" altLang="zh-TW" sz="2800" dirty="0" smtClean="0"/>
              <a:t> </a:t>
            </a:r>
            <a:r>
              <a:rPr lang="zh-TW" altLang="en-US" sz="2800" dirty="0" smtClean="0"/>
              <a:t>安裝步驟約略分為６大步驟，流程如下：</a:t>
            </a:r>
            <a:endParaRPr lang="en-US" altLang="zh-TW" sz="2800" dirty="0" smtClean="0"/>
          </a:p>
          <a:p>
            <a:endParaRPr lang="zh-TW" altLang="en-US" dirty="0"/>
          </a:p>
        </p:txBody>
      </p:sp>
      <p:grpSp>
        <p:nvGrpSpPr>
          <p:cNvPr id="5" name="群組 4"/>
          <p:cNvGrpSpPr/>
          <p:nvPr/>
        </p:nvGrpSpPr>
        <p:grpSpPr>
          <a:xfrm>
            <a:off x="179512" y="3978170"/>
            <a:ext cx="8568952" cy="2331150"/>
            <a:chOff x="1043608" y="3356992"/>
            <a:chExt cx="8568952" cy="2331150"/>
          </a:xfrm>
        </p:grpSpPr>
        <p:sp>
          <p:nvSpPr>
            <p:cNvPr id="6" name="矩形 5"/>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Java JDK </a:t>
              </a:r>
              <a:r>
                <a:rPr lang="zh-TW" altLang="en-US" dirty="0" smtClean="0">
                  <a:solidFill>
                    <a:schemeClr val="tx1"/>
                  </a:solidFill>
                </a:rPr>
                <a:t>５以上</a:t>
              </a:r>
              <a:endParaRPr lang="zh-TW" altLang="en-US" dirty="0">
                <a:solidFill>
                  <a:schemeClr val="tx1"/>
                </a:solidFill>
              </a:endParaRPr>
            </a:p>
          </p:txBody>
        </p:sp>
        <p:sp>
          <p:nvSpPr>
            <p:cNvPr id="7" name="矩形 6"/>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Eclipse</a:t>
              </a:r>
              <a:endParaRPr lang="zh-TW" altLang="en-US" dirty="0">
                <a:solidFill>
                  <a:schemeClr val="tx1"/>
                </a:solidFill>
              </a:endParaRPr>
            </a:p>
          </p:txBody>
        </p:sp>
        <p:sp>
          <p:nvSpPr>
            <p:cNvPr id="8" name="矩形 7"/>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上安裝</a:t>
              </a:r>
              <a:r>
                <a:rPr lang="en-US" altLang="zh-TW" dirty="0" smtClean="0">
                  <a:solidFill>
                    <a:schemeClr val="tx1"/>
                  </a:solidFill>
                </a:rPr>
                <a:t>ADT</a:t>
              </a:r>
              <a:r>
                <a:rPr lang="zh-TW" altLang="en-US" dirty="0" smtClean="0">
                  <a:solidFill>
                    <a:schemeClr val="tx1"/>
                  </a:solidFill>
                </a:rPr>
                <a:t>擴充套件</a:t>
              </a:r>
              <a:endParaRPr lang="zh-TW" altLang="en-US" dirty="0">
                <a:solidFill>
                  <a:schemeClr val="tx1"/>
                </a:solidFill>
              </a:endParaRPr>
            </a:p>
          </p:txBody>
        </p:sp>
        <p:sp>
          <p:nvSpPr>
            <p:cNvPr id="9" name="矩形 8"/>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en-US" dirty="0" smtClean="0">
                  <a:solidFill>
                    <a:schemeClr val="tx1"/>
                  </a:solidFill>
                </a:rPr>
                <a:t>下載及安裝需要的</a:t>
              </a:r>
              <a:r>
                <a:rPr lang="en-US" altLang="zh-TW" dirty="0" smtClean="0">
                  <a:solidFill>
                    <a:schemeClr val="tx1"/>
                  </a:solidFill>
                </a:rPr>
                <a:t>SDK</a:t>
              </a:r>
              <a:endParaRPr lang="zh-TW" altLang="en-US" dirty="0">
                <a:solidFill>
                  <a:schemeClr val="tx1"/>
                </a:solidFill>
              </a:endParaRPr>
            </a:p>
          </p:txBody>
        </p:sp>
        <p:sp>
          <p:nvSpPr>
            <p:cNvPr id="10" name="矩形 9"/>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下載及設定</a:t>
              </a:r>
              <a:r>
                <a:rPr lang="en-US" altLang="zh-TW" dirty="0" smtClean="0">
                  <a:solidFill>
                    <a:schemeClr val="tx1"/>
                  </a:solidFill>
                </a:rPr>
                <a:t>Android SDK</a:t>
              </a:r>
              <a:endParaRPr lang="zh-TW" altLang="en-US" dirty="0">
                <a:solidFill>
                  <a:schemeClr val="tx1"/>
                </a:solidFill>
              </a:endParaRPr>
            </a:p>
          </p:txBody>
        </p:sp>
        <p:cxnSp>
          <p:nvCxnSpPr>
            <p:cNvPr id="11" name="直線單箭頭接點 10"/>
            <p:cNvCxnSpPr>
              <a:stCxn id="6" idx="3"/>
              <a:endCxn id="7"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7" idx="3"/>
              <a:endCxn id="8"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10" idx="3"/>
              <a:endCxn id="9"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8" idx="3"/>
              <a:endCxn id="10"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5" name="矩形 14"/>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６</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上設定</a:t>
              </a:r>
              <a:r>
                <a:rPr lang="en-US" altLang="zh-TW" dirty="0" smtClean="0">
                  <a:solidFill>
                    <a:schemeClr val="tx1"/>
                  </a:solidFill>
                </a:rPr>
                <a:t>AVD</a:t>
              </a:r>
              <a:r>
                <a:rPr lang="zh-TW" altLang="en-US" dirty="0" smtClean="0">
                  <a:solidFill>
                    <a:schemeClr val="tx1"/>
                  </a:solidFill>
                </a:rPr>
                <a:t>模擬器</a:t>
              </a:r>
              <a:endParaRPr lang="zh-TW" altLang="en-US" dirty="0">
                <a:solidFill>
                  <a:schemeClr val="tx1"/>
                </a:solidFill>
              </a:endParaRPr>
            </a:p>
          </p:txBody>
        </p:sp>
        <p:cxnSp>
          <p:nvCxnSpPr>
            <p:cNvPr id="16" name="直線單箭頭接點 15"/>
            <p:cNvCxnSpPr>
              <a:stCxn id="9" idx="3"/>
              <a:endCxn id="15"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a:t>
            </a:r>
            <a:r>
              <a:rPr lang="en-US" altLang="zh-TW" dirty="0" smtClean="0"/>
              <a:t>9</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145</a:t>
            </a:fld>
            <a:endParaRPr lang="zh-TW" altLang="en-US"/>
          </a:p>
        </p:txBody>
      </p:sp>
      <p:sp>
        <p:nvSpPr>
          <p:cNvPr id="4" name="內容版面配置區 3"/>
          <p:cNvSpPr>
            <a:spLocks noGrp="1"/>
          </p:cNvSpPr>
          <p:nvPr>
            <p:ph sz="quarter" idx="1"/>
          </p:nvPr>
        </p:nvSpPr>
        <p:spPr>
          <a:xfrm>
            <a:off x="301752" y="1527048"/>
            <a:ext cx="8503920" cy="3054080"/>
          </a:xfrm>
        </p:spPr>
        <p:txBody>
          <a:bodyPr>
            <a:normAutofit lnSpcReduction="10000"/>
          </a:bodyPr>
          <a:lstStyle/>
          <a:p>
            <a:pPr lvl="0"/>
            <a:r>
              <a:rPr lang="zh-TW" altLang="zh-TW" dirty="0" smtClean="0"/>
              <a:t>如果安裝了「Native Development Tools （NDK）」，那</a:t>
            </a:r>
            <a:r>
              <a:rPr lang="en-US" altLang="zh-TW" dirty="0" smtClean="0"/>
              <a:t>Android</a:t>
            </a:r>
            <a:r>
              <a:rPr lang="zh-TW" altLang="zh-TW" dirty="0" smtClean="0"/>
              <a:t>部分程式碼就可以使用「C」或者「C++」來編寫。</a:t>
            </a:r>
            <a:endParaRPr lang="zh-TW" altLang="en-US" dirty="0" smtClean="0"/>
          </a:p>
          <a:p>
            <a:r>
              <a:rPr lang="en-US" altLang="zh-TW" dirty="0" smtClean="0"/>
              <a:t>NDK</a:t>
            </a:r>
            <a:r>
              <a:rPr lang="zh-TW" altLang="en-US" dirty="0" smtClean="0"/>
              <a:t>是透過</a:t>
            </a:r>
            <a:r>
              <a:rPr lang="en-US" altLang="zh-TW" dirty="0" smtClean="0"/>
              <a:t>JNI</a:t>
            </a:r>
            <a:r>
              <a:rPr lang="zh-TW" altLang="en-US" dirty="0" smtClean="0"/>
              <a:t>（</a:t>
            </a:r>
            <a:r>
              <a:rPr lang="en-US" altLang="zh-TW" dirty="0" smtClean="0"/>
              <a:t>Java Native Interface</a:t>
            </a:r>
            <a:r>
              <a:rPr lang="zh-TW" altLang="en-US" dirty="0" smtClean="0"/>
              <a:t>）來呼叫底程的</a:t>
            </a:r>
            <a:r>
              <a:rPr lang="en-US" altLang="zh-TW" dirty="0" smtClean="0"/>
              <a:t>C</a:t>
            </a:r>
            <a:r>
              <a:rPr lang="zh-TW" altLang="en-US" dirty="0" smtClean="0"/>
              <a:t>。</a:t>
            </a:r>
          </a:p>
          <a:p>
            <a:r>
              <a:rPr lang="zh-TW" altLang="en-US" sz="2000" dirty="0" smtClean="0"/>
              <a:t>在</a:t>
            </a:r>
            <a:r>
              <a:rPr lang="en-US" altLang="zh-TW" sz="2000" dirty="0" smtClean="0"/>
              <a:t>Java JDK</a:t>
            </a:r>
            <a:r>
              <a:rPr lang="zh-TW" altLang="en-US" sz="2000" dirty="0" smtClean="0"/>
              <a:t>、</a:t>
            </a:r>
            <a:r>
              <a:rPr lang="en-US" altLang="zh-TW" sz="2000" dirty="0" smtClean="0"/>
              <a:t>Eclipse</a:t>
            </a:r>
            <a:r>
              <a:rPr lang="zh-TW" altLang="en-US" sz="2000" dirty="0" smtClean="0"/>
              <a:t>、及</a:t>
            </a:r>
            <a:r>
              <a:rPr lang="en-US" altLang="zh-TW" sz="2000" dirty="0" smtClean="0"/>
              <a:t>Android ADT</a:t>
            </a:r>
            <a:r>
              <a:rPr lang="zh-TW" altLang="en-US" sz="2000" dirty="0" smtClean="0"/>
              <a:t>套件已裝好之下，</a:t>
            </a:r>
            <a:r>
              <a:rPr lang="en-US" altLang="zh-TW" sz="2000" dirty="0" smtClean="0"/>
              <a:t>NDK</a:t>
            </a:r>
            <a:r>
              <a:rPr lang="zh-TW" altLang="en-US" sz="2000" dirty="0" smtClean="0"/>
              <a:t>安裝步驟還需要６個步驟，流程圖如下。第１步驟至第３步驟與一般之前所介紹的</a:t>
            </a:r>
            <a:r>
              <a:rPr lang="en-US" altLang="zh-TW" sz="2000" dirty="0" smtClean="0"/>
              <a:t>Android</a:t>
            </a:r>
            <a:r>
              <a:rPr lang="zh-TW" altLang="en-US" sz="2000" dirty="0" smtClean="0"/>
              <a:t>環境之安裝相同。</a:t>
            </a:r>
            <a:endParaRPr lang="en-US" altLang="zh-TW" sz="2000" dirty="0" smtClean="0"/>
          </a:p>
          <a:p>
            <a:endParaRPr lang="zh-TW" altLang="en-US" dirty="0"/>
          </a:p>
        </p:txBody>
      </p:sp>
      <p:grpSp>
        <p:nvGrpSpPr>
          <p:cNvPr id="17" name="群組 16"/>
          <p:cNvGrpSpPr/>
          <p:nvPr/>
        </p:nvGrpSpPr>
        <p:grpSpPr>
          <a:xfrm>
            <a:off x="323528" y="4725144"/>
            <a:ext cx="8280920" cy="2114630"/>
            <a:chOff x="179512" y="4057927"/>
            <a:chExt cx="8280920" cy="2281931"/>
          </a:xfrm>
        </p:grpSpPr>
        <p:sp>
          <p:nvSpPr>
            <p:cNvPr id="18" name="矩形 17"/>
            <p:cNvSpPr/>
            <p:nvPr/>
          </p:nvSpPr>
          <p:spPr>
            <a:xfrm>
              <a:off x="179512" y="4057927"/>
              <a:ext cx="1656184"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下載及設定</a:t>
              </a:r>
              <a:r>
                <a:rPr lang="en-US" altLang="zh-TW" dirty="0" smtClean="0">
                  <a:solidFill>
                    <a:schemeClr val="tx1"/>
                  </a:solidFill>
                </a:rPr>
                <a:t>Android SDK</a:t>
              </a:r>
              <a:endParaRPr lang="zh-TW" altLang="en-US" dirty="0">
                <a:solidFill>
                  <a:schemeClr val="tx1"/>
                </a:solidFill>
              </a:endParaRPr>
            </a:p>
          </p:txBody>
        </p:sp>
        <p:sp>
          <p:nvSpPr>
            <p:cNvPr id="19" name="矩形 18"/>
            <p:cNvSpPr/>
            <p:nvPr/>
          </p:nvSpPr>
          <p:spPr>
            <a:xfrm>
              <a:off x="2267744" y="4057927"/>
              <a:ext cx="1729847"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下載及安裝需要的</a:t>
              </a:r>
              <a:r>
                <a:rPr lang="en-US" altLang="zh-TW" dirty="0" smtClean="0">
                  <a:solidFill>
                    <a:schemeClr val="tx1"/>
                  </a:solidFill>
                </a:rPr>
                <a:t>SDK</a:t>
              </a:r>
              <a:endParaRPr lang="zh-TW" altLang="en-US" dirty="0">
                <a:solidFill>
                  <a:schemeClr val="tx1"/>
                </a:solidFill>
              </a:endParaRPr>
            </a:p>
          </p:txBody>
        </p:sp>
        <p:sp>
          <p:nvSpPr>
            <p:cNvPr id="20" name="矩形 19"/>
            <p:cNvSpPr/>
            <p:nvPr/>
          </p:nvSpPr>
          <p:spPr>
            <a:xfrm>
              <a:off x="4499992" y="4057927"/>
              <a:ext cx="1656184" cy="9144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上設定</a:t>
              </a:r>
              <a:r>
                <a:rPr lang="en-US" altLang="zh-TW" dirty="0" smtClean="0">
                  <a:solidFill>
                    <a:schemeClr val="tx1"/>
                  </a:solidFill>
                </a:rPr>
                <a:t>AVD</a:t>
              </a:r>
              <a:r>
                <a:rPr lang="zh-TW" altLang="en-US" dirty="0" smtClean="0">
                  <a:solidFill>
                    <a:schemeClr val="tx1"/>
                  </a:solidFill>
                </a:rPr>
                <a:t>模擬器</a:t>
              </a:r>
              <a:endParaRPr lang="zh-TW" altLang="en-US" dirty="0">
                <a:solidFill>
                  <a:schemeClr val="tx1"/>
                </a:solidFill>
              </a:endParaRPr>
            </a:p>
          </p:txBody>
        </p:sp>
        <p:sp>
          <p:nvSpPr>
            <p:cNvPr id="21" name="矩形 20"/>
            <p:cNvSpPr/>
            <p:nvPr/>
          </p:nvSpPr>
          <p:spPr>
            <a:xfrm>
              <a:off x="1691680" y="5456617"/>
              <a:ext cx="1829169" cy="8832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Android NDK</a:t>
              </a:r>
              <a:endParaRPr lang="zh-TW" altLang="en-US" dirty="0">
                <a:solidFill>
                  <a:schemeClr val="tx1"/>
                </a:solidFill>
              </a:endParaRPr>
            </a:p>
          </p:txBody>
        </p:sp>
        <p:sp>
          <p:nvSpPr>
            <p:cNvPr id="22" name="矩形 21"/>
            <p:cNvSpPr/>
            <p:nvPr/>
          </p:nvSpPr>
          <p:spPr>
            <a:xfrm>
              <a:off x="6660232" y="4057927"/>
              <a:ext cx="1800200"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下載安裝</a:t>
              </a:r>
              <a:r>
                <a:rPr lang="en-US" altLang="zh-TW" dirty="0" err="1" smtClean="0">
                  <a:solidFill>
                    <a:schemeClr val="tx1"/>
                  </a:solidFill>
                </a:rPr>
                <a:t>Cygwin</a:t>
              </a:r>
              <a:endParaRPr lang="zh-TW" altLang="en-US" dirty="0">
                <a:solidFill>
                  <a:schemeClr val="tx1"/>
                </a:solidFill>
              </a:endParaRPr>
            </a:p>
          </p:txBody>
        </p:sp>
        <p:cxnSp>
          <p:nvCxnSpPr>
            <p:cNvPr id="23" name="直線單箭頭接點 22"/>
            <p:cNvCxnSpPr>
              <a:stCxn id="19" idx="3"/>
              <a:endCxn id="20" idx="1"/>
            </p:cNvCxnSpPr>
            <p:nvPr/>
          </p:nvCxnSpPr>
          <p:spPr>
            <a:xfrm flipV="1">
              <a:off x="3997591" y="4515135"/>
              <a:ext cx="502401"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4" name="圖案 23"/>
            <p:cNvCxnSpPr>
              <a:stCxn id="22" idx="3"/>
              <a:endCxn id="21" idx="1"/>
            </p:cNvCxnSpPr>
            <p:nvPr/>
          </p:nvCxnSpPr>
          <p:spPr>
            <a:xfrm flipH="1">
              <a:off x="1691680" y="4524157"/>
              <a:ext cx="6768752" cy="1374080"/>
            </a:xfrm>
            <a:prstGeom prst="bentConnector5">
              <a:avLst>
                <a:gd name="adj1" fmla="val -3377"/>
                <a:gd name="adj2" fmla="val 50895"/>
                <a:gd name="adj3" fmla="val 103377"/>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5" name="直線單箭頭接點 24"/>
            <p:cNvCxnSpPr>
              <a:stCxn id="20" idx="3"/>
              <a:endCxn id="22" idx="1"/>
            </p:cNvCxnSpPr>
            <p:nvPr/>
          </p:nvCxnSpPr>
          <p:spPr>
            <a:xfrm>
              <a:off x="6156176" y="4515135"/>
              <a:ext cx="504056"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26" name="矩形 25"/>
            <p:cNvSpPr/>
            <p:nvPr/>
          </p:nvSpPr>
          <p:spPr>
            <a:xfrm>
              <a:off x="4932040" y="5456617"/>
              <a:ext cx="1872208" cy="88324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６</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上安裝</a:t>
              </a:r>
              <a:r>
                <a:rPr lang="en-US" altLang="zh-TW" dirty="0" smtClean="0">
                  <a:solidFill>
                    <a:schemeClr val="tx1"/>
                  </a:solidFill>
                </a:rPr>
                <a:t>CDT</a:t>
              </a:r>
              <a:r>
                <a:rPr lang="zh-TW" altLang="en-US" dirty="0" smtClean="0">
                  <a:solidFill>
                    <a:schemeClr val="tx1"/>
                  </a:solidFill>
                </a:rPr>
                <a:t>擴充套件</a:t>
              </a:r>
              <a:endParaRPr lang="zh-TW" altLang="en-US" dirty="0">
                <a:solidFill>
                  <a:schemeClr val="tx1"/>
                </a:solidFill>
              </a:endParaRPr>
            </a:p>
          </p:txBody>
        </p:sp>
        <p:cxnSp>
          <p:nvCxnSpPr>
            <p:cNvPr id="27" name="直線單箭頭接點 26"/>
            <p:cNvCxnSpPr>
              <a:stCxn id="21" idx="3"/>
              <a:endCxn id="26" idx="1"/>
            </p:cNvCxnSpPr>
            <p:nvPr/>
          </p:nvCxnSpPr>
          <p:spPr>
            <a:xfrm>
              <a:off x="3520849" y="5898237"/>
              <a:ext cx="1411191"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8" name="直線單箭頭接點 27"/>
            <p:cNvCxnSpPr>
              <a:stCxn id="18" idx="3"/>
              <a:endCxn id="19" idx="1"/>
            </p:cNvCxnSpPr>
            <p:nvPr/>
          </p:nvCxnSpPr>
          <p:spPr>
            <a:xfrm>
              <a:off x="1835696" y="4524157"/>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本章重點回顧（１０）</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146</a:t>
            </a:fld>
            <a:endParaRPr lang="zh-TW" altLang="en-US"/>
          </a:p>
        </p:txBody>
      </p:sp>
      <p:sp>
        <p:nvSpPr>
          <p:cNvPr id="4" name="內容版面配置區 3"/>
          <p:cNvSpPr>
            <a:spLocks noGrp="1"/>
          </p:cNvSpPr>
          <p:nvPr>
            <p:ph sz="quarter" idx="1"/>
          </p:nvPr>
        </p:nvSpPr>
        <p:spPr>
          <a:xfrm>
            <a:off x="301752" y="1527048"/>
            <a:ext cx="8503920" cy="4206208"/>
          </a:xfrm>
        </p:spPr>
        <p:txBody>
          <a:bodyPr>
            <a:normAutofit fontScale="92500" lnSpcReduction="20000"/>
          </a:bodyPr>
          <a:lstStyle/>
          <a:p>
            <a:r>
              <a:rPr lang="en-US" altLang="zh-TW" dirty="0" err="1" smtClean="0"/>
              <a:t>Cygwin</a:t>
            </a:r>
            <a:r>
              <a:rPr lang="zh-TW" altLang="en-US" dirty="0" smtClean="0"/>
              <a:t>提供</a:t>
            </a:r>
            <a:r>
              <a:rPr lang="en-US" altLang="zh-TW" dirty="0" smtClean="0"/>
              <a:t>Windows</a:t>
            </a:r>
            <a:r>
              <a:rPr lang="zh-TW" altLang="en-US" dirty="0" smtClean="0"/>
              <a:t>作業系統一個看起來及感覺像</a:t>
            </a:r>
            <a:r>
              <a:rPr lang="en-US" altLang="zh-TW" dirty="0" smtClean="0"/>
              <a:t>Linux</a:t>
            </a:r>
            <a:r>
              <a:rPr lang="zh-TW" altLang="en-US" dirty="0" smtClean="0"/>
              <a:t>環境的一組工具。</a:t>
            </a:r>
            <a:endParaRPr lang="en-US" altLang="zh-TW" dirty="0" smtClean="0"/>
          </a:p>
          <a:p>
            <a:r>
              <a:rPr lang="en-US" altLang="zh-TW" dirty="0" err="1" smtClean="0"/>
              <a:t>Cygwin</a:t>
            </a:r>
            <a:r>
              <a:rPr lang="zh-TW" altLang="en-US" dirty="0" smtClean="0"/>
              <a:t>並無法讓原生</a:t>
            </a:r>
            <a:r>
              <a:rPr lang="en-US" altLang="zh-TW" dirty="0" smtClean="0"/>
              <a:t>Linux</a:t>
            </a:r>
            <a:r>
              <a:rPr lang="zh-TW" altLang="en-US" dirty="0" smtClean="0"/>
              <a:t>應用程式，直接在</a:t>
            </a:r>
            <a:r>
              <a:rPr lang="en-US" altLang="zh-TW" dirty="0" smtClean="0"/>
              <a:t>Windows</a:t>
            </a:r>
            <a:r>
              <a:rPr lang="zh-TW" altLang="en-US" dirty="0" smtClean="0"/>
              <a:t>作業系統下執行的能力。</a:t>
            </a:r>
          </a:p>
          <a:p>
            <a:r>
              <a:rPr lang="zh-TW" altLang="en-US" sz="2800" dirty="0" smtClean="0"/>
              <a:t>要安裝使用</a:t>
            </a:r>
            <a:r>
              <a:rPr lang="en-US" altLang="zh-TW" sz="2800" dirty="0" smtClean="0"/>
              <a:t>QCAR</a:t>
            </a:r>
            <a:r>
              <a:rPr lang="zh-TW" altLang="en-US" sz="2800" dirty="0" smtClean="0"/>
              <a:t>前需先安裝</a:t>
            </a:r>
            <a:r>
              <a:rPr lang="en-US" altLang="zh-TW" sz="2800" dirty="0" smtClean="0"/>
              <a:t>Android NDK</a:t>
            </a:r>
            <a:r>
              <a:rPr lang="zh-TW" altLang="en-US" sz="2800" dirty="0" smtClean="0"/>
              <a:t>。</a:t>
            </a:r>
            <a:endParaRPr lang="en-US" altLang="zh-TW" sz="2800" dirty="0" smtClean="0"/>
          </a:p>
          <a:p>
            <a:r>
              <a:rPr lang="zh-TW" altLang="en-US" sz="2800" dirty="0" smtClean="0"/>
              <a:t>模擬器並不支援</a:t>
            </a:r>
            <a:r>
              <a:rPr lang="en-US" altLang="zh-TW" sz="2800" dirty="0" smtClean="0"/>
              <a:t>Camera</a:t>
            </a:r>
            <a:r>
              <a:rPr lang="zh-TW" altLang="en-US" sz="2800" dirty="0" smtClean="0"/>
              <a:t>的模擬，需要用到</a:t>
            </a:r>
            <a:r>
              <a:rPr lang="en-US" altLang="zh-TW" sz="2800" dirty="0" smtClean="0"/>
              <a:t>Camera</a:t>
            </a:r>
            <a:r>
              <a:rPr lang="zh-TW" altLang="en-US" sz="2800" dirty="0" smtClean="0"/>
              <a:t>的設備時，需使用實機測試。</a:t>
            </a:r>
          </a:p>
          <a:p>
            <a:r>
              <a:rPr lang="zh-TW" altLang="en-US" sz="2800" dirty="0" smtClean="0"/>
              <a:t>第一次要將</a:t>
            </a:r>
            <a:r>
              <a:rPr lang="en-US" altLang="zh-TW" sz="2800" dirty="0" smtClean="0"/>
              <a:t>Android</a:t>
            </a:r>
            <a:r>
              <a:rPr lang="zh-TW" altLang="en-US" sz="2800" dirty="0" smtClean="0"/>
              <a:t>程式放上手機上時要做一些設定，以免無法將程式載入到手機上執行。</a:t>
            </a:r>
            <a:endParaRPr lang="en-US" altLang="zh-TW" sz="2800" dirty="0" smtClean="0"/>
          </a:p>
          <a:p>
            <a:pPr lvl="1"/>
            <a:r>
              <a:rPr lang="zh-TW" altLang="en-US" sz="2000" dirty="0" smtClean="0"/>
              <a:t>１</a:t>
            </a:r>
            <a:r>
              <a:rPr lang="en-US" altLang="zh-TW" sz="2000" dirty="0" smtClean="0"/>
              <a:t>.</a:t>
            </a:r>
            <a:r>
              <a:rPr lang="zh-TW" altLang="en-US" sz="2000" dirty="0" smtClean="0"/>
              <a:t> 設定手機除錯模式。</a:t>
            </a:r>
          </a:p>
          <a:p>
            <a:pPr lvl="1"/>
            <a:r>
              <a:rPr lang="zh-TW" altLang="en-US" sz="2000" dirty="0" smtClean="0"/>
              <a:t>２</a:t>
            </a:r>
            <a:r>
              <a:rPr lang="en-US" altLang="zh-TW" sz="2000" dirty="0" smtClean="0"/>
              <a:t>.</a:t>
            </a:r>
            <a:r>
              <a:rPr lang="zh-TW" altLang="en-US" sz="2000" dirty="0" smtClean="0"/>
              <a:t> 確認</a:t>
            </a:r>
            <a:r>
              <a:rPr lang="en-US" altLang="zh-TW" sz="2000" dirty="0" smtClean="0"/>
              <a:t>Eclipse</a:t>
            </a:r>
            <a:r>
              <a:rPr lang="zh-TW" altLang="en-US" sz="2000" dirty="0" smtClean="0"/>
              <a:t>已找出手機。</a:t>
            </a:r>
            <a:endParaRPr lang="en-US" altLang="zh-TW" sz="2000" dirty="0" smtClean="0"/>
          </a:p>
          <a:p>
            <a:pPr lvl="1"/>
            <a:r>
              <a:rPr lang="zh-TW" altLang="en-US" sz="2000" dirty="0" smtClean="0"/>
              <a:t>３</a:t>
            </a:r>
            <a:r>
              <a:rPr lang="en-US" altLang="zh-TW" sz="2000" dirty="0" smtClean="0"/>
              <a:t>.</a:t>
            </a:r>
            <a:r>
              <a:rPr lang="zh-TW" altLang="en-US" sz="2000" dirty="0" smtClean="0"/>
              <a:t> 取消模擬器。</a:t>
            </a:r>
            <a:endParaRPr lang="en-US" altLang="zh-TW" sz="2000" dirty="0" smtClean="0"/>
          </a:p>
          <a:p>
            <a:pPr lvl="1"/>
            <a:endParaRPr lang="zh-TW" altLang="en-US" sz="2000" dirty="0" smtClean="0"/>
          </a:p>
          <a:p>
            <a:pPr lvl="1"/>
            <a:endParaRPr lang="en-US" altLang="zh-TW" sz="2000" dirty="0" smtClean="0"/>
          </a:p>
          <a:p>
            <a:pPr lvl="1"/>
            <a:endParaRPr lang="zh-TW" altLang="en-US" dirty="0"/>
          </a:p>
        </p:txBody>
      </p:sp>
      <p:grpSp>
        <p:nvGrpSpPr>
          <p:cNvPr id="5" name="群組 4"/>
          <p:cNvGrpSpPr/>
          <p:nvPr/>
        </p:nvGrpSpPr>
        <p:grpSpPr>
          <a:xfrm>
            <a:off x="1296144" y="5733256"/>
            <a:ext cx="6444208" cy="861816"/>
            <a:chOff x="1251652" y="4572008"/>
            <a:chExt cx="6050327" cy="792088"/>
          </a:xfrm>
        </p:grpSpPr>
        <p:sp>
          <p:nvSpPr>
            <p:cNvPr id="6" name="矩形 5"/>
            <p:cNvSpPr/>
            <p:nvPr/>
          </p:nvSpPr>
          <p:spPr>
            <a:xfrm>
              <a:off x="1251652" y="4572008"/>
              <a:ext cx="16561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１</a:t>
              </a:r>
              <a:r>
                <a:rPr lang="en-US" altLang="zh-TW" sz="1600" dirty="0" smtClean="0">
                  <a:solidFill>
                    <a:schemeClr val="tx1"/>
                  </a:solidFill>
                </a:rPr>
                <a:t>.</a:t>
              </a:r>
              <a:r>
                <a:rPr lang="zh-TW" altLang="en-US" sz="1600" dirty="0" smtClean="0">
                  <a:solidFill>
                    <a:schemeClr val="tx1"/>
                  </a:solidFill>
                </a:rPr>
                <a:t>設定手機除錯模式</a:t>
              </a:r>
              <a:endParaRPr lang="zh-TW" altLang="en-US" sz="1600" dirty="0">
                <a:solidFill>
                  <a:schemeClr val="tx1"/>
                </a:solidFill>
              </a:endParaRPr>
            </a:p>
          </p:txBody>
        </p:sp>
        <p:sp>
          <p:nvSpPr>
            <p:cNvPr id="7" name="矩形 6"/>
            <p:cNvSpPr/>
            <p:nvPr/>
          </p:nvSpPr>
          <p:spPr>
            <a:xfrm>
              <a:off x="3339884"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２</a:t>
              </a:r>
              <a:r>
                <a:rPr lang="en-US" altLang="zh-TW" sz="1600" dirty="0" smtClean="0">
                  <a:solidFill>
                    <a:schemeClr val="tx1"/>
                  </a:solidFill>
                </a:rPr>
                <a:t>.</a:t>
              </a:r>
              <a:r>
                <a:rPr lang="zh-TW" altLang="en-US" sz="1600" dirty="0" smtClean="0">
                  <a:solidFill>
                    <a:schemeClr val="tx1"/>
                  </a:solidFill>
                </a:rPr>
                <a:t>確認</a:t>
              </a:r>
              <a:r>
                <a:rPr lang="en-US" altLang="zh-TW" sz="1600" dirty="0" smtClean="0">
                  <a:solidFill>
                    <a:schemeClr val="tx1"/>
                  </a:solidFill>
                </a:rPr>
                <a:t>Eclipse</a:t>
              </a:r>
              <a:r>
                <a:rPr lang="zh-TW" altLang="en-US" sz="1600" dirty="0" smtClean="0">
                  <a:solidFill>
                    <a:schemeClr val="tx1"/>
                  </a:solidFill>
                </a:rPr>
                <a:t>已找出手機</a:t>
              </a:r>
              <a:endParaRPr lang="zh-TW" altLang="en-US" sz="1600" dirty="0">
                <a:solidFill>
                  <a:schemeClr val="tx1"/>
                </a:solidFill>
              </a:endParaRPr>
            </a:p>
          </p:txBody>
        </p:sp>
        <p:cxnSp>
          <p:nvCxnSpPr>
            <p:cNvPr id="8" name="直線單箭頭接點 7"/>
            <p:cNvCxnSpPr>
              <a:stCxn id="7" idx="3"/>
            </p:cNvCxnSpPr>
            <p:nvPr/>
          </p:nvCxnSpPr>
          <p:spPr>
            <a:xfrm flipV="1">
              <a:off x="5069731" y="4959692"/>
              <a:ext cx="502401" cy="836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9" name="直線單箭頭接點 8"/>
            <p:cNvCxnSpPr>
              <a:stCxn id="6" idx="3"/>
              <a:endCxn id="7" idx="1"/>
            </p:cNvCxnSpPr>
            <p:nvPr/>
          </p:nvCxnSpPr>
          <p:spPr>
            <a:xfrm>
              <a:off x="2907836" y="4968052"/>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0" name="矩形 9"/>
            <p:cNvSpPr/>
            <p:nvPr/>
          </p:nvSpPr>
          <p:spPr>
            <a:xfrm>
              <a:off x="5572132" y="4572008"/>
              <a:ext cx="1729847"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tx1"/>
                  </a:solidFill>
                </a:rPr>
                <a:t>３</a:t>
              </a:r>
              <a:r>
                <a:rPr lang="en-US" altLang="zh-TW" sz="1600" dirty="0" smtClean="0">
                  <a:solidFill>
                    <a:schemeClr val="tx1"/>
                  </a:solidFill>
                </a:rPr>
                <a:t>.</a:t>
              </a:r>
              <a:r>
                <a:rPr lang="zh-TW" altLang="en-US" sz="1600" dirty="0" smtClean="0">
                  <a:solidFill>
                    <a:schemeClr val="tx1"/>
                  </a:solidFill>
                </a:rPr>
                <a:t>取消模擬器</a:t>
              </a:r>
              <a:endParaRPr lang="zh-TW" altLang="en-US" sz="1600" dirty="0">
                <a:solidFill>
                  <a:schemeClr val="tx1"/>
                </a:solidFill>
              </a:endParaRPr>
            </a:p>
          </p:txBody>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147</a:t>
            </a:fld>
            <a:endParaRPr lang="zh-TW" altLang="en-US"/>
          </a:p>
        </p:txBody>
      </p:sp>
      <p:sp>
        <p:nvSpPr>
          <p:cNvPr id="4" name="內容版面配置區 3"/>
          <p:cNvSpPr>
            <a:spLocks noGrp="1"/>
          </p:cNvSpPr>
          <p:nvPr>
            <p:ph sz="quarter" idx="1"/>
          </p:nvPr>
        </p:nvSpPr>
        <p:spPr>
          <a:xfrm>
            <a:off x="251520" y="1527048"/>
            <a:ext cx="8503920" cy="5070304"/>
          </a:xfrm>
        </p:spPr>
        <p:txBody>
          <a:bodyPr>
            <a:normAutofit fontScale="70000" lnSpcReduction="20000"/>
          </a:bodyPr>
          <a:lstStyle/>
          <a:p>
            <a:r>
              <a:rPr lang="en-US" altLang="zh-TW" dirty="0" smtClean="0">
                <a:hlinkClick r:id="rId2"/>
              </a:rPr>
              <a:t>http://java.sun.com</a:t>
            </a:r>
            <a:r>
              <a:rPr lang="zh-TW" altLang="en-US" dirty="0" smtClean="0"/>
              <a:t> 。</a:t>
            </a:r>
            <a:endParaRPr lang="en-US" altLang="zh-TW" dirty="0" smtClean="0"/>
          </a:p>
          <a:p>
            <a:r>
              <a:rPr lang="en-US" altLang="zh-TW" dirty="0" smtClean="0">
                <a:hlinkClick r:id="rId3"/>
              </a:rPr>
              <a:t>http://www.oracle.com/technetwork/java/index.html</a:t>
            </a:r>
            <a:r>
              <a:rPr lang="zh-TW" altLang="en-US" dirty="0" smtClean="0"/>
              <a:t> 。</a:t>
            </a:r>
            <a:endParaRPr lang="en-US" altLang="zh-TW" dirty="0" smtClean="0"/>
          </a:p>
          <a:p>
            <a:r>
              <a:rPr lang="en-US" altLang="zh-TW" dirty="0" smtClean="0">
                <a:hlinkClick r:id="rId4"/>
              </a:rPr>
              <a:t>http://www.eclipse.org/</a:t>
            </a:r>
            <a:r>
              <a:rPr lang="zh-TW" altLang="en-US" dirty="0" smtClean="0"/>
              <a:t> 。</a:t>
            </a:r>
            <a:endParaRPr lang="en-US" altLang="zh-TW" dirty="0" smtClean="0"/>
          </a:p>
          <a:p>
            <a:r>
              <a:rPr lang="en-US" altLang="zh-TW" dirty="0" smtClean="0">
                <a:hlinkClick r:id="rId5"/>
              </a:rPr>
              <a:t>http://developer.android.com/</a:t>
            </a:r>
            <a:r>
              <a:rPr lang="zh-TW" altLang="en-US" dirty="0" smtClean="0"/>
              <a:t> 。</a:t>
            </a:r>
            <a:endParaRPr lang="en-US" altLang="zh-TW" dirty="0" smtClean="0">
              <a:hlinkClick r:id="rId6"/>
            </a:endParaRPr>
          </a:p>
          <a:p>
            <a:r>
              <a:rPr lang="en-US" altLang="zh-TW" dirty="0" smtClean="0">
                <a:hlinkClick r:id="rId6"/>
              </a:rPr>
              <a:t>http://developer.android.com/guide/basics/what-is-android.html</a:t>
            </a:r>
            <a:r>
              <a:rPr lang="zh-TW" altLang="en-US" dirty="0" smtClean="0"/>
              <a:t> 。</a:t>
            </a:r>
            <a:endParaRPr lang="en-US" altLang="zh-TW" dirty="0" smtClean="0"/>
          </a:p>
          <a:p>
            <a:r>
              <a:rPr lang="en-US" altLang="zh-TW" sz="2800" dirty="0" smtClean="0">
                <a:hlinkClick r:id="rId7"/>
              </a:rPr>
              <a:t>http://code.google.com/p/andar/</a:t>
            </a:r>
            <a:r>
              <a:rPr lang="zh-TW" altLang="en-US" sz="2800" dirty="0" smtClean="0"/>
              <a:t> 。</a:t>
            </a:r>
            <a:endParaRPr lang="en-US" altLang="zh-TW" sz="2800" dirty="0" smtClean="0"/>
          </a:p>
          <a:p>
            <a:r>
              <a:rPr lang="en-US" altLang="zh-TW" dirty="0" smtClean="0">
                <a:hlinkClick r:id="rId8"/>
              </a:rPr>
              <a:t>http://nyatla.jp/nyartoolkit/wiki/index.php?FrontPage</a:t>
            </a:r>
            <a:r>
              <a:rPr lang="en-US" altLang="zh-TW" dirty="0" smtClean="0"/>
              <a:t> </a:t>
            </a:r>
            <a:r>
              <a:rPr lang="zh-TW" altLang="en-US" dirty="0" smtClean="0"/>
              <a:t>。</a:t>
            </a:r>
            <a:endParaRPr lang="en-US" altLang="zh-TW" dirty="0" smtClean="0"/>
          </a:p>
          <a:p>
            <a:r>
              <a:rPr lang="en-US" altLang="zh-TW" dirty="0" smtClean="0">
                <a:hlinkClick r:id="rId9"/>
              </a:rPr>
              <a:t>http://developer.android.com/sdk/ndk/overview.html</a:t>
            </a:r>
            <a:r>
              <a:rPr lang="en-US" altLang="zh-TW" dirty="0" smtClean="0"/>
              <a:t> </a:t>
            </a:r>
            <a:r>
              <a:rPr lang="zh-TW" altLang="en-US" dirty="0" smtClean="0"/>
              <a:t>。</a:t>
            </a:r>
            <a:endParaRPr lang="en-US" altLang="zh-TW" dirty="0" smtClean="0"/>
          </a:p>
          <a:p>
            <a:r>
              <a:rPr lang="zh-TW" altLang="en-US" dirty="0" smtClean="0"/>
              <a:t>吳亞峰、蘇亞光。</a:t>
            </a:r>
            <a:r>
              <a:rPr lang="en-US" altLang="zh-TW" dirty="0" smtClean="0"/>
              <a:t>Android</a:t>
            </a:r>
            <a:r>
              <a:rPr lang="zh-TW" altLang="en-US" dirty="0" smtClean="0"/>
              <a:t>遊戲程式開發範例大全。博碩文化。２０１１年５月初版。</a:t>
            </a:r>
            <a:endParaRPr lang="en-US" altLang="zh-TW" dirty="0" smtClean="0"/>
          </a:p>
          <a:p>
            <a:r>
              <a:rPr lang="en-US" altLang="zh-TW" dirty="0" err="1" smtClean="0"/>
              <a:t>Reto</a:t>
            </a:r>
            <a:r>
              <a:rPr lang="en-US" altLang="zh-TW" dirty="0" smtClean="0"/>
              <a:t> Meier</a:t>
            </a:r>
            <a:r>
              <a:rPr lang="zh-TW" altLang="en-US" dirty="0" smtClean="0"/>
              <a:t>著、鍾政欣譯。</a:t>
            </a:r>
            <a:r>
              <a:rPr lang="en-US" altLang="zh-TW" dirty="0" smtClean="0"/>
              <a:t>Android 2.X</a:t>
            </a:r>
            <a:r>
              <a:rPr lang="zh-TW" altLang="en-US" dirty="0" smtClean="0"/>
              <a:t>應用程式開發經典。碁峰。 ２０１１年６月初版。</a:t>
            </a:r>
            <a:endParaRPr lang="en-US" altLang="zh-TW" dirty="0" smtClean="0"/>
          </a:p>
          <a:p>
            <a:r>
              <a:rPr lang="zh-TW" altLang="en-US" dirty="0" smtClean="0"/>
              <a:t>黃彬華。</a:t>
            </a:r>
            <a:r>
              <a:rPr lang="en-US" altLang="zh-TW" dirty="0" smtClean="0"/>
              <a:t>Android 2.X</a:t>
            </a:r>
            <a:r>
              <a:rPr lang="zh-TW" altLang="en-US" dirty="0" smtClean="0"/>
              <a:t>手機程式開發教戰手冊：體驗最夯最潮的智慧型手機程式開發。碁峰資訊 。２０１１年。 </a:t>
            </a:r>
            <a:endParaRPr lang="en-US" altLang="zh-TW" dirty="0" smtClean="0"/>
          </a:p>
          <a:p>
            <a:r>
              <a:rPr lang="zh-TW" altLang="en-US" dirty="0" smtClean="0"/>
              <a:t>蓋索林（</a:t>
            </a:r>
            <a:r>
              <a:rPr lang="en-US" altLang="zh-TW" dirty="0" err="1" smtClean="0"/>
              <a:t>Gasolin</a:t>
            </a:r>
            <a:r>
              <a:rPr lang="zh-TW" altLang="en-US" dirty="0" smtClean="0"/>
              <a:t>）</a:t>
            </a:r>
            <a:r>
              <a:rPr lang="en-US" altLang="zh-TW" dirty="0" smtClean="0"/>
              <a:t> </a:t>
            </a:r>
            <a:r>
              <a:rPr lang="zh-TW" altLang="en-US" dirty="0" smtClean="0"/>
              <a:t>。</a:t>
            </a:r>
            <a:r>
              <a:rPr lang="en-US" altLang="zh-TW" dirty="0" smtClean="0"/>
              <a:t>Google! Android</a:t>
            </a:r>
            <a:r>
              <a:rPr lang="zh-TW" altLang="en-US" dirty="0" smtClean="0"/>
              <a:t>手機應用程式設計入門。統一元氣資產管理。２００９年。 </a:t>
            </a:r>
            <a:endParaRPr lang="en-US" altLang="zh-TW" dirty="0" smtClean="0"/>
          </a:p>
          <a:p>
            <a:r>
              <a:rPr lang="zh-TW" altLang="en-US" dirty="0" smtClean="0"/>
              <a:t> 吳亞峰、索依娜。學會</a:t>
            </a:r>
            <a:r>
              <a:rPr lang="en-US" altLang="zh-TW" dirty="0" smtClean="0"/>
              <a:t>Android </a:t>
            </a:r>
            <a:r>
              <a:rPr lang="zh-TW" altLang="en-US" dirty="0" smtClean="0"/>
              <a:t>應用開發的</a:t>
            </a:r>
            <a:r>
              <a:rPr lang="en-US" altLang="zh-TW" dirty="0" smtClean="0"/>
              <a:t>18 </a:t>
            </a:r>
            <a:r>
              <a:rPr lang="zh-TW" altLang="en-US" dirty="0" smtClean="0"/>
              <a:t>堂關鍵基礎課程。博碩文化。２０１１年。 </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 Android</a:t>
            </a:r>
            <a:r>
              <a:rPr lang="zh-TW" altLang="en-US" dirty="0" smtClean="0"/>
              <a:t>（</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15</a:t>
            </a:fld>
            <a:endParaRPr lang="zh-TW" altLang="en-US"/>
          </a:p>
        </p:txBody>
      </p:sp>
      <p:sp>
        <p:nvSpPr>
          <p:cNvPr id="4" name="內容版面配置區 3"/>
          <p:cNvSpPr>
            <a:spLocks noGrp="1"/>
          </p:cNvSpPr>
          <p:nvPr>
            <p:ph sz="quarter" idx="1"/>
          </p:nvPr>
        </p:nvSpPr>
        <p:spPr/>
        <p:txBody>
          <a:bodyPr>
            <a:normAutofit lnSpcReduction="10000"/>
          </a:bodyPr>
          <a:lstStyle/>
          <a:p>
            <a:pPr algn="just"/>
            <a:r>
              <a:rPr lang="en-US" altLang="zh-TW" dirty="0" smtClean="0"/>
              <a:t>Android</a:t>
            </a:r>
            <a:r>
              <a:rPr lang="zh-TW" altLang="zh-TW" dirty="0" smtClean="0"/>
              <a:t>是個先進的平台，對於手持裝置開發者來說。平台上所開發的應用程式可相容於各種型號的</a:t>
            </a:r>
            <a:r>
              <a:rPr lang="en-US" altLang="zh-TW" dirty="0" smtClean="0"/>
              <a:t>Android</a:t>
            </a:r>
            <a:r>
              <a:rPr lang="zh-TW" altLang="zh-TW" dirty="0" smtClean="0"/>
              <a:t>手機，不會因手機型號而造成開發困擾</a:t>
            </a:r>
            <a:r>
              <a:rPr lang="zh-TW" altLang="en-US" dirty="0" smtClean="0"/>
              <a:t>。</a:t>
            </a:r>
            <a:endParaRPr lang="zh-TW" altLang="zh-TW" dirty="0" smtClean="0"/>
          </a:p>
          <a:p>
            <a:r>
              <a:rPr lang="en-US" altLang="zh-TW" dirty="0" smtClean="0"/>
              <a:t> Android</a:t>
            </a:r>
            <a:r>
              <a:rPr lang="zh-TW" altLang="zh-TW" dirty="0" smtClean="0"/>
              <a:t>支援網路、繪圖、</a:t>
            </a:r>
            <a:r>
              <a:rPr lang="zh-TW" altLang="en-US" dirty="0" smtClean="0"/>
              <a:t>３</a:t>
            </a:r>
            <a:r>
              <a:rPr lang="en-US" altLang="zh-TW" dirty="0" smtClean="0"/>
              <a:t>D</a:t>
            </a:r>
            <a:r>
              <a:rPr lang="zh-TW" altLang="zh-TW" dirty="0" smtClean="0"/>
              <a:t>處理、</a:t>
            </a:r>
            <a:r>
              <a:rPr lang="en-US" altLang="zh-TW" dirty="0" smtClean="0"/>
              <a:t>Google Map</a:t>
            </a:r>
            <a:r>
              <a:rPr lang="zh-TW" altLang="zh-TW" dirty="0" smtClean="0"/>
              <a:t>，提升更好的使用者體驗</a:t>
            </a:r>
            <a:r>
              <a:rPr lang="zh-TW" altLang="en-US" dirty="0" smtClean="0"/>
              <a:t>。</a:t>
            </a:r>
            <a:endParaRPr lang="zh-TW" altLang="zh-TW" dirty="0" smtClean="0"/>
          </a:p>
          <a:p>
            <a:r>
              <a:rPr lang="zh-TW" altLang="zh-TW" dirty="0" smtClean="0"/>
              <a:t>也可以透過</a:t>
            </a:r>
            <a:r>
              <a:rPr lang="en-US" altLang="zh-TW" dirty="0" smtClean="0"/>
              <a:t>Android Market </a:t>
            </a:r>
            <a:r>
              <a:rPr lang="zh-TW" altLang="en-US" dirty="0" smtClean="0"/>
              <a:t>（</a:t>
            </a:r>
            <a:r>
              <a:rPr lang="en-US" altLang="zh-TW" dirty="0" smtClean="0"/>
              <a:t>Android</a:t>
            </a:r>
            <a:r>
              <a:rPr lang="zh-TW" altLang="zh-TW" dirty="0" smtClean="0"/>
              <a:t>市場</a:t>
            </a:r>
            <a:r>
              <a:rPr lang="zh-TW" altLang="en-US" dirty="0" smtClean="0"/>
              <a:t>）</a:t>
            </a:r>
            <a:r>
              <a:rPr lang="en-US" altLang="zh-TW" dirty="0" smtClean="0"/>
              <a:t> </a:t>
            </a:r>
            <a:r>
              <a:rPr lang="zh-TW" altLang="zh-TW" dirty="0" smtClean="0"/>
              <a:t>可以方便的將自己所開發的</a:t>
            </a:r>
            <a:r>
              <a:rPr lang="en-US" altLang="zh-TW" dirty="0" smtClean="0"/>
              <a:t>Android</a:t>
            </a:r>
            <a:r>
              <a:rPr lang="zh-TW" altLang="zh-TW" dirty="0" smtClean="0"/>
              <a:t>應用程式銷售給世界各地使用者</a:t>
            </a:r>
            <a:r>
              <a:rPr lang="zh-TW" altLang="en-US" dirty="0" smtClean="0"/>
              <a:t>。</a:t>
            </a:r>
            <a:endParaRPr lang="zh-TW" altLang="zh-TW" dirty="0" smtClean="0"/>
          </a:p>
          <a:p>
            <a:r>
              <a:rPr lang="zh-TW" altLang="zh-TW" dirty="0" smtClean="0"/>
              <a:t>對於使用者來說，只要擁有免費的</a:t>
            </a:r>
            <a:r>
              <a:rPr lang="en-US" altLang="zh-TW" dirty="0" smtClean="0"/>
              <a:t>Google</a:t>
            </a:r>
            <a:r>
              <a:rPr lang="zh-TW" altLang="zh-TW" dirty="0" smtClean="0"/>
              <a:t>帳戶，就可以在不同廠商，同樣是</a:t>
            </a:r>
            <a:r>
              <a:rPr lang="en-US" altLang="zh-TW" dirty="0" smtClean="0"/>
              <a:t>Android</a:t>
            </a:r>
            <a:r>
              <a:rPr lang="zh-TW" altLang="zh-TW" dirty="0" smtClean="0"/>
              <a:t>作業系統手機之間轉換資料。容易將連絡簿等個人資料更新至手機平台</a:t>
            </a:r>
            <a:r>
              <a:rPr lang="zh-TW" altLang="en-US" dirty="0" smtClean="0"/>
              <a:t>。</a:t>
            </a:r>
            <a:endParaRPr lang="zh-TW" altLang="zh-TW" dirty="0" smtClean="0"/>
          </a:p>
          <a:p>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 Android</a:t>
            </a:r>
            <a:r>
              <a:rPr lang="zh-TW" altLang="en-US" dirty="0" smtClean="0"/>
              <a:t>（</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16</a:t>
            </a:fld>
            <a:endParaRPr lang="zh-TW" altLang="en-US"/>
          </a:p>
        </p:txBody>
      </p:sp>
      <p:sp>
        <p:nvSpPr>
          <p:cNvPr id="4" name="內容版面配置區 3"/>
          <p:cNvSpPr>
            <a:spLocks noGrp="1"/>
          </p:cNvSpPr>
          <p:nvPr>
            <p:ph sz="quarter" idx="1"/>
          </p:nvPr>
        </p:nvSpPr>
        <p:spPr>
          <a:xfrm>
            <a:off x="301752" y="1527048"/>
            <a:ext cx="8503920" cy="4854280"/>
          </a:xfrm>
        </p:spPr>
        <p:txBody>
          <a:bodyPr>
            <a:normAutofit fontScale="70000" lnSpcReduction="20000"/>
          </a:bodyPr>
          <a:lstStyle/>
          <a:p>
            <a:r>
              <a:rPr lang="en-US" altLang="zh-TW" dirty="0" smtClean="0"/>
              <a:t>Android</a:t>
            </a:r>
            <a:r>
              <a:rPr lang="zh-TW" altLang="zh-TW" dirty="0" smtClean="0"/>
              <a:t>手機通常都帶有一套預先安裝的通用應用程式，包括但不限於以下幾種</a:t>
            </a:r>
            <a:r>
              <a:rPr lang="en-US" altLang="zh-TW" dirty="0" smtClean="0"/>
              <a:t>:</a:t>
            </a:r>
          </a:p>
          <a:p>
            <a:pPr lvl="1"/>
            <a:r>
              <a:rPr lang="en-US" altLang="zh-TW" dirty="0" smtClean="0"/>
              <a:t> </a:t>
            </a:r>
            <a:r>
              <a:rPr lang="zh-TW" altLang="zh-TW" dirty="0" smtClean="0"/>
              <a:t>電子郵件用戶端</a:t>
            </a:r>
            <a:r>
              <a:rPr lang="zh-TW" altLang="en-US" dirty="0" smtClean="0"/>
              <a:t>。</a:t>
            </a:r>
            <a:endParaRPr lang="en-US" altLang="zh-TW" dirty="0" smtClean="0"/>
          </a:p>
          <a:p>
            <a:pPr lvl="1"/>
            <a:r>
              <a:rPr lang="en-US" altLang="zh-TW" dirty="0" smtClean="0"/>
              <a:t>SMS</a:t>
            </a:r>
            <a:r>
              <a:rPr lang="zh-TW" altLang="zh-TW" dirty="0" smtClean="0"/>
              <a:t>管理應用程式</a:t>
            </a:r>
            <a:r>
              <a:rPr lang="zh-TW" altLang="en-US" dirty="0" smtClean="0"/>
              <a:t>。</a:t>
            </a:r>
            <a:endParaRPr lang="en-US" altLang="zh-TW" dirty="0" smtClean="0"/>
          </a:p>
          <a:p>
            <a:pPr lvl="1"/>
            <a:r>
              <a:rPr lang="zh-TW" altLang="zh-TW" dirty="0" smtClean="0"/>
              <a:t>完整的個人資訊管理套件</a:t>
            </a:r>
            <a:r>
              <a:rPr lang="zh-TW" altLang="en-US" dirty="0" smtClean="0"/>
              <a:t>。</a:t>
            </a:r>
            <a:endParaRPr lang="en-US" altLang="zh-TW" dirty="0" smtClean="0"/>
          </a:p>
          <a:p>
            <a:pPr lvl="1"/>
            <a:r>
              <a:rPr lang="zh-TW" altLang="zh-TW" dirty="0" smtClean="0"/>
              <a:t>基於</a:t>
            </a:r>
            <a:r>
              <a:rPr lang="en-US" altLang="zh-TW" dirty="0" err="1" smtClean="0"/>
              <a:t>WwbKit</a:t>
            </a:r>
            <a:r>
              <a:rPr lang="zh-TW" altLang="zh-TW" dirty="0" smtClean="0"/>
              <a:t>的</a:t>
            </a:r>
            <a:r>
              <a:rPr lang="en-US" altLang="zh-TW" dirty="0" err="1" smtClean="0"/>
              <a:t>Wwb</a:t>
            </a:r>
            <a:r>
              <a:rPr lang="zh-TW" altLang="zh-TW" dirty="0" smtClean="0"/>
              <a:t>瀏覽器</a:t>
            </a:r>
            <a:r>
              <a:rPr lang="zh-TW" altLang="en-US" dirty="0" smtClean="0"/>
              <a:t>。</a:t>
            </a:r>
            <a:endParaRPr lang="en-US" altLang="zh-TW" dirty="0" smtClean="0"/>
          </a:p>
          <a:p>
            <a:pPr lvl="1"/>
            <a:r>
              <a:rPr lang="zh-TW" altLang="zh-TW" dirty="0" smtClean="0"/>
              <a:t>照相機和視訊錄製應用程式</a:t>
            </a:r>
            <a:r>
              <a:rPr lang="zh-TW" altLang="en-US" dirty="0" smtClean="0"/>
              <a:t>。</a:t>
            </a:r>
            <a:endParaRPr lang="en-US" altLang="zh-TW" dirty="0" smtClean="0"/>
          </a:p>
          <a:p>
            <a:pPr lvl="1"/>
            <a:r>
              <a:rPr lang="zh-TW" altLang="zh-TW" dirty="0" smtClean="0"/>
              <a:t>計算機</a:t>
            </a:r>
            <a:r>
              <a:rPr lang="zh-TW" altLang="en-US" dirty="0" smtClean="0"/>
              <a:t>。</a:t>
            </a:r>
            <a:endParaRPr lang="en-US" altLang="zh-TW" dirty="0" smtClean="0"/>
          </a:p>
          <a:p>
            <a:pPr lvl="1"/>
            <a:r>
              <a:rPr lang="zh-TW" altLang="zh-TW" dirty="0" smtClean="0"/>
              <a:t>主螢幕</a:t>
            </a:r>
            <a:r>
              <a:rPr lang="zh-TW" altLang="en-US" dirty="0" smtClean="0"/>
              <a:t>。</a:t>
            </a:r>
            <a:endParaRPr lang="en-US" altLang="zh-TW" dirty="0" smtClean="0"/>
          </a:p>
          <a:p>
            <a:pPr lvl="1"/>
            <a:r>
              <a:rPr lang="zh-TW" altLang="zh-TW" dirty="0" smtClean="0"/>
              <a:t>鬧鐘</a:t>
            </a:r>
            <a:r>
              <a:rPr lang="zh-TW" altLang="en-US" dirty="0" smtClean="0"/>
              <a:t>。</a:t>
            </a:r>
            <a:endParaRPr lang="en-US" altLang="zh-TW" dirty="0" smtClean="0"/>
          </a:p>
          <a:p>
            <a:pPr lvl="1"/>
            <a:r>
              <a:rPr lang="zh-TW" altLang="zh-TW" dirty="0" smtClean="0"/>
              <a:t>功能豐富的行動</a:t>
            </a:r>
            <a:r>
              <a:rPr lang="en-US" altLang="zh-TW" dirty="0" smtClean="0"/>
              <a:t>Google Map</a:t>
            </a:r>
            <a:r>
              <a:rPr lang="zh-TW" altLang="zh-TW" dirty="0" smtClean="0"/>
              <a:t>應用程式</a:t>
            </a:r>
            <a:r>
              <a:rPr lang="zh-TW" altLang="en-US" dirty="0" smtClean="0"/>
              <a:t>。</a:t>
            </a:r>
            <a:endParaRPr lang="en-US" altLang="zh-TW" dirty="0" smtClean="0"/>
          </a:p>
          <a:p>
            <a:pPr lvl="1"/>
            <a:r>
              <a:rPr lang="en-US" altLang="zh-TW" dirty="0" smtClean="0"/>
              <a:t>Android Market</a:t>
            </a:r>
            <a:r>
              <a:rPr lang="zh-TW" altLang="zh-TW" dirty="0" smtClean="0"/>
              <a:t>用戶端</a:t>
            </a:r>
            <a:r>
              <a:rPr lang="zh-TW" altLang="en-US" dirty="0" smtClean="0"/>
              <a:t>。</a:t>
            </a:r>
            <a:endParaRPr lang="en-US" altLang="zh-TW" dirty="0" smtClean="0"/>
          </a:p>
          <a:p>
            <a:pPr lvl="1"/>
            <a:r>
              <a:rPr lang="en-US" altLang="zh-TW" dirty="0" smtClean="0"/>
              <a:t>Gmail</a:t>
            </a:r>
            <a:r>
              <a:rPr lang="zh-TW" altLang="zh-TW" dirty="0" smtClean="0"/>
              <a:t>郵件用戶端</a:t>
            </a:r>
            <a:r>
              <a:rPr lang="zh-TW" altLang="en-US" dirty="0" smtClean="0"/>
              <a:t>。</a:t>
            </a:r>
            <a:endParaRPr lang="en-US" altLang="zh-TW" dirty="0" smtClean="0"/>
          </a:p>
          <a:p>
            <a:pPr lvl="1"/>
            <a:r>
              <a:rPr lang="en-US" altLang="zh-TW" dirty="0" smtClean="0"/>
              <a:t>Google Talk</a:t>
            </a:r>
            <a:r>
              <a:rPr lang="zh-TW" altLang="zh-TW" dirty="0" smtClean="0"/>
              <a:t>即時銷實用戶端</a:t>
            </a:r>
            <a:r>
              <a:rPr lang="zh-TW" altLang="en-US" dirty="0" smtClean="0"/>
              <a:t>。</a:t>
            </a:r>
            <a:endParaRPr lang="en-US" altLang="zh-TW" dirty="0" smtClean="0"/>
          </a:p>
          <a:p>
            <a:pPr lvl="1"/>
            <a:r>
              <a:rPr lang="en-US" altLang="zh-TW" dirty="0" smtClean="0"/>
              <a:t>YouTube</a:t>
            </a:r>
            <a:r>
              <a:rPr lang="zh-TW" altLang="zh-TW" dirty="0" smtClean="0"/>
              <a:t>視訊播放器</a:t>
            </a:r>
            <a:r>
              <a:rPr lang="zh-TW" altLang="en-US" dirty="0" smtClean="0"/>
              <a:t>。</a:t>
            </a:r>
            <a:endParaRPr lang="zh-TW" altLang="zh-TW" dirty="0" smtClean="0"/>
          </a:p>
          <a:p>
            <a:r>
              <a:rPr lang="en-US" altLang="zh-TW" dirty="0" smtClean="0"/>
              <a:t> </a:t>
            </a:r>
            <a:r>
              <a:rPr lang="zh-TW" altLang="zh-TW" dirty="0" smtClean="0"/>
              <a:t>內建的應用程式儲存和使用的資料也可以被第三方應用程式使用，</a:t>
            </a:r>
            <a:r>
              <a:rPr lang="zh-TW" altLang="en-US" dirty="0" smtClean="0"/>
              <a:t>因此</a:t>
            </a:r>
            <a:r>
              <a:rPr lang="zh-TW" altLang="zh-TW" dirty="0" smtClean="0"/>
              <a:t>，</a:t>
            </a:r>
            <a:r>
              <a:rPr lang="zh-TW" altLang="en-US" dirty="0" smtClean="0"/>
              <a:t>個人</a:t>
            </a:r>
            <a:r>
              <a:rPr lang="zh-TW" altLang="zh-TW" dirty="0" smtClean="0"/>
              <a:t>所撰寫的應用程式可以</a:t>
            </a:r>
            <a:r>
              <a:rPr lang="zh-TW" altLang="en-US" dirty="0" smtClean="0"/>
              <a:t>用來</a:t>
            </a:r>
            <a:r>
              <a:rPr lang="zh-TW" altLang="zh-TW" dirty="0" smtClean="0"/>
              <a:t>處理來電或者新的</a:t>
            </a:r>
            <a:r>
              <a:rPr lang="en-US" altLang="zh-TW" dirty="0" smtClean="0"/>
              <a:t>SMS</a:t>
            </a:r>
            <a:r>
              <a:rPr lang="zh-TW" altLang="zh-TW" dirty="0" smtClean="0"/>
              <a:t>資訊</a:t>
            </a:r>
            <a:r>
              <a:rPr lang="zh-TW" altLang="en-US" dirty="0" smtClean="0"/>
              <a:t>。</a:t>
            </a:r>
            <a:endParaRPr lang="zh-TW" altLang="zh-TW" dirty="0" smtClean="0"/>
          </a:p>
          <a:p>
            <a:r>
              <a:rPr lang="en-US" altLang="zh-TW" dirty="0" smtClean="0"/>
              <a:t> Android</a:t>
            </a:r>
            <a:r>
              <a:rPr lang="zh-TW" altLang="zh-TW" dirty="0" smtClean="0"/>
              <a:t>手機上的應用程式可能會根據硬體製造商或手機營運商的不同而有所不同</a:t>
            </a:r>
            <a:r>
              <a:rPr lang="zh-TW" altLang="en-US" dirty="0" smtClean="0"/>
              <a:t>。</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１</a:t>
            </a:r>
            <a:r>
              <a:rPr lang="en-US" altLang="zh-TW" dirty="0" smtClean="0"/>
              <a:t> Android</a:t>
            </a:r>
            <a:r>
              <a:rPr lang="zh-TW" altLang="en-US" dirty="0" smtClean="0"/>
              <a:t>的歷史（</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17</a:t>
            </a:fld>
            <a:endParaRPr lang="zh-TW" altLang="en-US"/>
          </a:p>
        </p:txBody>
      </p:sp>
      <p:sp>
        <p:nvSpPr>
          <p:cNvPr id="4" name="內容版面配置區 3"/>
          <p:cNvSpPr>
            <a:spLocks noGrp="1"/>
          </p:cNvSpPr>
          <p:nvPr>
            <p:ph sz="quarter" idx="1"/>
          </p:nvPr>
        </p:nvSpPr>
        <p:spPr>
          <a:xfrm>
            <a:off x="301752" y="1527048"/>
            <a:ext cx="8503920" cy="4926288"/>
          </a:xfrm>
        </p:spPr>
        <p:txBody>
          <a:bodyPr>
            <a:noAutofit/>
          </a:bodyPr>
          <a:lstStyle/>
          <a:p>
            <a:r>
              <a:rPr lang="en-US" altLang="zh-TW" sz="2100" dirty="0" smtClean="0"/>
              <a:t>Android</a:t>
            </a:r>
            <a:r>
              <a:rPr lang="zh-TW" altLang="zh-TW" sz="2100" dirty="0" smtClean="0"/>
              <a:t>早期是由</a:t>
            </a:r>
            <a:r>
              <a:rPr lang="en-US" altLang="zh-TW" sz="2100" dirty="0" smtClean="0"/>
              <a:t>Andy Rubin</a:t>
            </a:r>
            <a:r>
              <a:rPr lang="zh-TW" altLang="zh-TW" sz="2100" dirty="0" smtClean="0"/>
              <a:t>所創辦</a:t>
            </a:r>
            <a:r>
              <a:rPr lang="zh-TW" altLang="en-US" sz="2100" dirty="0" smtClean="0"/>
              <a:t>，</a:t>
            </a:r>
            <a:r>
              <a:rPr lang="en-US" altLang="zh-TW" sz="2100" dirty="0" smtClean="0"/>
              <a:t> Andy Rubin</a:t>
            </a:r>
            <a:r>
              <a:rPr lang="zh-TW" altLang="en-US" sz="2100" dirty="0" smtClean="0"/>
              <a:t>有</a:t>
            </a:r>
            <a:r>
              <a:rPr lang="zh-TW" altLang="zh-TW" sz="2100" dirty="0" smtClean="0"/>
              <a:t> </a:t>
            </a:r>
            <a:r>
              <a:rPr lang="en-US" altLang="zh-TW" sz="2100" dirty="0" smtClean="0"/>
              <a:t>Android</a:t>
            </a:r>
            <a:r>
              <a:rPr lang="zh-TW" altLang="zh-TW" sz="2100" dirty="0" smtClean="0"/>
              <a:t>之父之稱</a:t>
            </a:r>
            <a:r>
              <a:rPr lang="zh-TW" altLang="en-US" sz="2100" dirty="0" smtClean="0"/>
              <a:t>。</a:t>
            </a:r>
            <a:endParaRPr lang="en-US" altLang="zh-TW" sz="2100" dirty="0" smtClean="0"/>
          </a:p>
          <a:p>
            <a:r>
              <a:rPr lang="en-US" altLang="zh-TW" sz="2100" dirty="0" smtClean="0"/>
              <a:t>Google</a:t>
            </a:r>
            <a:r>
              <a:rPr lang="zh-TW" altLang="zh-TW" sz="2100" dirty="0" smtClean="0"/>
              <a:t>在</a:t>
            </a:r>
            <a:r>
              <a:rPr lang="zh-TW" altLang="en-US" sz="2100" dirty="0" smtClean="0"/>
              <a:t>２００５</a:t>
            </a:r>
            <a:r>
              <a:rPr lang="zh-TW" altLang="zh-TW" sz="2100" dirty="0" smtClean="0"/>
              <a:t>年併購了</a:t>
            </a:r>
            <a:r>
              <a:rPr lang="en-US" altLang="zh-TW" sz="2100" dirty="0" smtClean="0"/>
              <a:t>Android</a:t>
            </a:r>
            <a:r>
              <a:rPr lang="zh-TW" altLang="en-US" sz="2100" dirty="0" smtClean="0"/>
              <a:t>公司</a:t>
            </a:r>
            <a:r>
              <a:rPr lang="zh-TW" altLang="zh-TW" sz="2100" dirty="0" smtClean="0"/>
              <a:t>，開始了手機等業務，</a:t>
            </a:r>
            <a:r>
              <a:rPr lang="zh-TW" altLang="en-US" sz="2100" dirty="0" smtClean="0"/>
              <a:t>並以</a:t>
            </a:r>
            <a:r>
              <a:rPr lang="en-US" altLang="zh-TW" sz="2100" dirty="0" smtClean="0"/>
              <a:t>Linux</a:t>
            </a:r>
            <a:r>
              <a:rPr lang="zh-TW" altLang="zh-TW" sz="2100" dirty="0" smtClean="0"/>
              <a:t>的通用平台</a:t>
            </a:r>
            <a:r>
              <a:rPr lang="zh-TW" altLang="en-US" sz="2100" dirty="0" smtClean="0"/>
              <a:t>切</a:t>
            </a:r>
            <a:r>
              <a:rPr lang="zh-TW" altLang="zh-TW" sz="2100" dirty="0" smtClean="0"/>
              <a:t>入開發</a:t>
            </a:r>
            <a:r>
              <a:rPr lang="zh-TW" altLang="en-US" sz="2100" dirty="0" smtClean="0"/>
              <a:t>。</a:t>
            </a:r>
            <a:endParaRPr lang="zh-TW" altLang="zh-TW" sz="2100" dirty="0" smtClean="0"/>
          </a:p>
          <a:p>
            <a:r>
              <a:rPr lang="en-US" altLang="zh-TW" sz="2100" dirty="0" smtClean="0"/>
              <a:t> Google</a:t>
            </a:r>
            <a:r>
              <a:rPr lang="zh-TW" altLang="zh-TW" sz="2100" dirty="0" smtClean="0"/>
              <a:t>公司在</a:t>
            </a:r>
            <a:r>
              <a:rPr lang="zh-TW" altLang="en-US" sz="2100" dirty="0" smtClean="0"/>
              <a:t>２００７</a:t>
            </a:r>
            <a:r>
              <a:rPr lang="zh-TW" altLang="zh-TW" sz="2100" dirty="0" smtClean="0"/>
              <a:t>年</a:t>
            </a:r>
            <a:r>
              <a:rPr lang="zh-TW" altLang="en-US" sz="2100" dirty="0" smtClean="0"/>
              <a:t>１１</a:t>
            </a:r>
            <a:r>
              <a:rPr lang="zh-TW" altLang="zh-TW" sz="2100" dirty="0" smtClean="0"/>
              <a:t>月</a:t>
            </a:r>
            <a:r>
              <a:rPr lang="zh-TW" altLang="en-US" sz="2100" dirty="0" smtClean="0"/>
              <a:t>５</a:t>
            </a:r>
            <a:r>
              <a:rPr lang="zh-TW" altLang="zh-TW" sz="2100" dirty="0" smtClean="0"/>
              <a:t>日正式公布了</a:t>
            </a:r>
            <a:r>
              <a:rPr lang="en-US" altLang="zh-TW" sz="2100" dirty="0" smtClean="0"/>
              <a:t>Android</a:t>
            </a:r>
            <a:r>
              <a:rPr lang="zh-TW" altLang="zh-TW" sz="2100" dirty="0" smtClean="0"/>
              <a:t>作業系統</a:t>
            </a:r>
            <a:r>
              <a:rPr lang="zh-TW" altLang="en-US" sz="2100" dirty="0" smtClean="0"/>
              <a:t>。</a:t>
            </a:r>
            <a:endParaRPr lang="en-US" altLang="zh-TW" sz="2100" dirty="0" smtClean="0"/>
          </a:p>
          <a:p>
            <a:r>
              <a:rPr lang="en-US" altLang="zh-TW" sz="2100" dirty="0" smtClean="0"/>
              <a:t>Android</a:t>
            </a:r>
            <a:r>
              <a:rPr lang="zh-TW" altLang="zh-TW" sz="2100" dirty="0" smtClean="0"/>
              <a:t>平台公佈之後，</a:t>
            </a:r>
            <a:r>
              <a:rPr lang="en-US" altLang="zh-TW" sz="2100" dirty="0" smtClean="0"/>
              <a:t>Google</a:t>
            </a:r>
            <a:r>
              <a:rPr lang="zh-TW" altLang="zh-TW" sz="2100" dirty="0" smtClean="0"/>
              <a:t>緊接</a:t>
            </a:r>
            <a:r>
              <a:rPr lang="zh-TW" altLang="en-US" sz="2100" dirty="0" smtClean="0"/>
              <a:t>著</a:t>
            </a:r>
            <a:r>
              <a:rPr lang="zh-TW" altLang="zh-TW" sz="2100" dirty="0" smtClean="0"/>
              <a:t>發</a:t>
            </a:r>
            <a:r>
              <a:rPr lang="zh-TW" altLang="en-US" sz="2100" dirty="0" smtClean="0"/>
              <a:t>佈</a:t>
            </a:r>
            <a:r>
              <a:rPr lang="zh-TW" altLang="zh-TW" sz="2100" dirty="0" smtClean="0"/>
              <a:t>「</a:t>
            </a:r>
            <a:r>
              <a:rPr lang="en-US" altLang="zh-TW" sz="2100" dirty="0" smtClean="0"/>
              <a:t>Android</a:t>
            </a:r>
            <a:r>
              <a:rPr lang="zh-TW" altLang="zh-TW" sz="2100" dirty="0" smtClean="0"/>
              <a:t>軟體開發工具</a:t>
            </a:r>
            <a:r>
              <a:rPr lang="en-US" altLang="zh-TW" sz="2100" dirty="0" smtClean="0"/>
              <a:t>Software Development Kit, SDK</a:t>
            </a:r>
            <a:r>
              <a:rPr lang="zh-TW" altLang="zh-TW" sz="2100" dirty="0" smtClean="0"/>
              <a:t>」</a:t>
            </a:r>
            <a:r>
              <a:rPr lang="zh-TW" altLang="en-US" sz="2100" dirty="0" smtClean="0"/>
              <a:t>支援眾多</a:t>
            </a:r>
            <a:r>
              <a:rPr lang="zh-TW" altLang="zh-TW" sz="2100" dirty="0" smtClean="0"/>
              <a:t>作業系統上</a:t>
            </a:r>
            <a:r>
              <a:rPr lang="zh-TW" altLang="en-US" sz="2100" dirty="0" smtClean="0"/>
              <a:t>（如：</a:t>
            </a:r>
            <a:r>
              <a:rPr lang="en-US" altLang="zh-TW" sz="2400" dirty="0" smtClean="0"/>
              <a:t>Windows</a:t>
            </a:r>
            <a:r>
              <a:rPr lang="zh-TW" altLang="en-US" sz="2400" dirty="0" smtClean="0"/>
              <a:t>、</a:t>
            </a:r>
            <a:r>
              <a:rPr lang="en-US" altLang="zh-TW" sz="2400" dirty="0" smtClean="0"/>
              <a:t>Mac OS X</a:t>
            </a:r>
            <a:r>
              <a:rPr lang="zh-TW" altLang="en-US" sz="2400" dirty="0" smtClean="0"/>
              <a:t>、</a:t>
            </a:r>
            <a:r>
              <a:rPr lang="en-US" altLang="zh-TW" sz="2400" dirty="0" smtClean="0"/>
              <a:t>Linux </a:t>
            </a:r>
            <a:r>
              <a:rPr lang="zh-TW" altLang="en-US" sz="2100" dirty="0" smtClean="0"/>
              <a:t>）的開發，且</a:t>
            </a:r>
            <a:r>
              <a:rPr lang="zh-TW" altLang="zh-TW" sz="2100" dirty="0" smtClean="0"/>
              <a:t>使用</a:t>
            </a:r>
            <a:r>
              <a:rPr lang="zh-TW" altLang="en-US" sz="2100" dirty="0" smtClean="0"/>
              <a:t>者</a:t>
            </a:r>
            <a:r>
              <a:rPr lang="zh-TW" altLang="zh-TW" sz="2100" dirty="0" smtClean="0"/>
              <a:t>可以免費下載</a:t>
            </a:r>
            <a:r>
              <a:rPr lang="zh-TW" altLang="en-US" sz="2100" dirty="0" smtClean="0"/>
              <a:t>。</a:t>
            </a:r>
            <a:endParaRPr lang="en-US" altLang="zh-TW" sz="2100" dirty="0" smtClean="0"/>
          </a:p>
          <a:p>
            <a:r>
              <a:rPr lang="zh-TW" altLang="en-US" sz="2100" dirty="0" smtClean="0"/>
              <a:t>２００８年，</a:t>
            </a:r>
            <a:r>
              <a:rPr lang="en-US" altLang="zh-TW" sz="2100" dirty="0" smtClean="0"/>
              <a:t>Patrick Brady</a:t>
            </a:r>
            <a:r>
              <a:rPr lang="zh-TW" altLang="en-US" sz="2100" dirty="0" smtClean="0"/>
              <a:t>，由演講中提出的</a:t>
            </a:r>
            <a:r>
              <a:rPr lang="en-US" altLang="zh-TW" sz="2100" dirty="0" smtClean="0"/>
              <a:t>Android HAL</a:t>
            </a:r>
            <a:r>
              <a:rPr lang="zh-TW" altLang="en-US" sz="2100" dirty="0" smtClean="0"/>
              <a:t>架構圖。可以把</a:t>
            </a:r>
            <a:r>
              <a:rPr lang="en-US" altLang="zh-TW" sz="2100" dirty="0" smtClean="0"/>
              <a:t>Android framework</a:t>
            </a:r>
            <a:r>
              <a:rPr lang="zh-TW" altLang="en-US" sz="2100" dirty="0" smtClean="0"/>
              <a:t>與</a:t>
            </a:r>
            <a:r>
              <a:rPr lang="en-US" altLang="zh-TW" sz="2100" dirty="0" smtClean="0"/>
              <a:t>Linux kernel</a:t>
            </a:r>
            <a:r>
              <a:rPr lang="zh-TW" altLang="en-US" sz="2100" dirty="0" smtClean="0"/>
              <a:t>隔開。</a:t>
            </a:r>
            <a:endParaRPr lang="en-US" altLang="zh-TW" sz="2100" dirty="0" smtClean="0"/>
          </a:p>
          <a:p>
            <a:r>
              <a:rPr lang="zh-TW" altLang="en-US" sz="2400" dirty="0" smtClean="0"/>
              <a:t>２００８年９月２４日，</a:t>
            </a:r>
            <a:r>
              <a:rPr lang="en-US" altLang="zh-TW" sz="2400" dirty="0" smtClean="0"/>
              <a:t>T-Mobile </a:t>
            </a:r>
            <a:r>
              <a:rPr lang="zh-TW" altLang="en-US" sz="2400" dirty="0" smtClean="0"/>
              <a:t>首度公佈第一台 </a:t>
            </a:r>
            <a:r>
              <a:rPr lang="en-US" altLang="zh-TW" sz="2400" dirty="0" smtClean="0"/>
              <a:t>Android </a:t>
            </a:r>
            <a:r>
              <a:rPr lang="zh-TW" altLang="en-US" sz="2400" dirty="0" smtClean="0"/>
              <a:t>手機（</a:t>
            </a:r>
            <a:r>
              <a:rPr lang="en-US" altLang="zh-TW" sz="2400" dirty="0" smtClean="0"/>
              <a:t>G</a:t>
            </a:r>
            <a:r>
              <a:rPr lang="zh-TW" altLang="en-US" sz="2400" dirty="0" smtClean="0"/>
              <a:t>１）的細節，同日 </a:t>
            </a:r>
            <a:r>
              <a:rPr lang="en-US" altLang="zh-TW" sz="2400" dirty="0" smtClean="0"/>
              <a:t>Google </a:t>
            </a:r>
            <a:r>
              <a:rPr lang="zh-TW" altLang="en-US" sz="2400" dirty="0" smtClean="0"/>
              <a:t>也釋出了 </a:t>
            </a:r>
            <a:r>
              <a:rPr lang="en-US" altLang="zh-TW" sz="2400" dirty="0" err="1" smtClean="0"/>
              <a:t>Andorid</a:t>
            </a:r>
            <a:r>
              <a:rPr lang="en-US" altLang="zh-TW" sz="2400" dirty="0" smtClean="0"/>
              <a:t> SDK </a:t>
            </a:r>
            <a:r>
              <a:rPr lang="zh-TW" altLang="en-US" sz="2400" dirty="0" smtClean="0"/>
              <a:t>１</a:t>
            </a:r>
            <a:r>
              <a:rPr lang="en-US" altLang="zh-TW" sz="2400" dirty="0" smtClean="0"/>
              <a:t>.</a:t>
            </a:r>
            <a:r>
              <a:rPr lang="zh-TW" altLang="en-US" sz="2400" dirty="0" smtClean="0"/>
              <a:t>０</a:t>
            </a:r>
            <a:r>
              <a:rPr lang="en-US" altLang="zh-TW" sz="2400" dirty="0" smtClean="0"/>
              <a:t> </a:t>
            </a:r>
            <a:r>
              <a:rPr lang="en-US" altLang="zh-TW" sz="2400" dirty="0" err="1" smtClean="0"/>
              <a:t>rc</a:t>
            </a:r>
            <a:r>
              <a:rPr lang="zh-TW" altLang="en-US" sz="2400" dirty="0" smtClean="0"/>
              <a:t>１的開發套件。</a:t>
            </a:r>
            <a:endParaRPr lang="en-US" altLang="zh-TW" sz="2400" dirty="0" smtClean="0"/>
          </a:p>
          <a:p>
            <a:endParaRPr lang="en-US" altLang="zh-TW" sz="21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１</a:t>
            </a:r>
            <a:r>
              <a:rPr lang="en-US" altLang="zh-TW" dirty="0" smtClean="0"/>
              <a:t> Android</a:t>
            </a:r>
            <a:r>
              <a:rPr lang="zh-TW" altLang="en-US" dirty="0" smtClean="0"/>
              <a:t>的歷史（</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18</a:t>
            </a:fld>
            <a:endParaRPr lang="zh-TW" altLang="en-US"/>
          </a:p>
        </p:txBody>
      </p:sp>
      <p:sp>
        <p:nvSpPr>
          <p:cNvPr id="4" name="內容版面配置區 3"/>
          <p:cNvSpPr>
            <a:spLocks noGrp="1"/>
          </p:cNvSpPr>
          <p:nvPr>
            <p:ph sz="quarter" idx="1"/>
          </p:nvPr>
        </p:nvSpPr>
        <p:spPr/>
        <p:txBody>
          <a:bodyPr>
            <a:normAutofit fontScale="85000" lnSpcReduction="20000"/>
          </a:bodyPr>
          <a:lstStyle/>
          <a:p>
            <a:r>
              <a:rPr lang="zh-TW" altLang="en-US" sz="2800" dirty="0" smtClean="0"/>
              <a:t>對應用程式開發者而言，１</a:t>
            </a:r>
            <a:r>
              <a:rPr lang="en-US" altLang="zh-TW" sz="2800" dirty="0" smtClean="0"/>
              <a:t>.</a:t>
            </a:r>
            <a:r>
              <a:rPr lang="zh-TW" altLang="en-US" sz="2800" dirty="0" smtClean="0"/>
              <a:t>０</a:t>
            </a:r>
            <a:r>
              <a:rPr lang="en-US" altLang="zh-TW" sz="2800" dirty="0" smtClean="0"/>
              <a:t> </a:t>
            </a:r>
            <a:r>
              <a:rPr lang="zh-TW" altLang="en-US" sz="2800" dirty="0" smtClean="0"/>
              <a:t>代表了開發者可以放心地使用 </a:t>
            </a:r>
            <a:r>
              <a:rPr lang="en-US" altLang="zh-TW" sz="2800" dirty="0" smtClean="0"/>
              <a:t>API</a:t>
            </a:r>
            <a:r>
              <a:rPr lang="zh-TW" altLang="en-US" sz="2800" dirty="0" smtClean="0"/>
              <a:t>，而不必再擔心 </a:t>
            </a:r>
            <a:r>
              <a:rPr lang="en-US" altLang="zh-TW" sz="2800" dirty="0" smtClean="0"/>
              <a:t>API </a:t>
            </a:r>
            <a:r>
              <a:rPr lang="zh-TW" altLang="en-US" sz="2800" dirty="0" smtClean="0"/>
              <a:t>有太大的變動。</a:t>
            </a:r>
            <a:endParaRPr lang="en-US" altLang="zh-TW" sz="2800" dirty="0" smtClean="0"/>
          </a:p>
          <a:p>
            <a:r>
              <a:rPr lang="zh-TW" altLang="en-US" sz="2800" dirty="0" smtClean="0"/>
              <a:t>２００８年 １０月２１日，</a:t>
            </a:r>
            <a:r>
              <a:rPr lang="en-US" altLang="zh-TW" sz="2800" dirty="0" smtClean="0"/>
              <a:t>Open Handset Alliance </a:t>
            </a:r>
            <a:r>
              <a:rPr lang="zh-TW" altLang="en-US" sz="2800" dirty="0" smtClean="0"/>
              <a:t>公開了全部 </a:t>
            </a:r>
            <a:r>
              <a:rPr lang="en-US" altLang="zh-TW" sz="2800" dirty="0" smtClean="0"/>
              <a:t>Android </a:t>
            </a:r>
            <a:r>
              <a:rPr lang="zh-TW" altLang="en-US" sz="2800" dirty="0" smtClean="0"/>
              <a:t>的原始碼。從此，開發者擁有了一個完全開放的手機平台。</a:t>
            </a:r>
            <a:endParaRPr lang="en-US" altLang="zh-TW" sz="2800" dirty="0" smtClean="0"/>
          </a:p>
          <a:p>
            <a:r>
              <a:rPr lang="zh-TW" altLang="en-US" sz="2800" dirty="0" smtClean="0"/>
              <a:t>２００９年２月，</a:t>
            </a:r>
            <a:r>
              <a:rPr lang="en-US" altLang="zh-TW" sz="2800" dirty="0" smtClean="0"/>
              <a:t>Google</a:t>
            </a:r>
            <a:r>
              <a:rPr lang="zh-TW" altLang="en-US" sz="2800" dirty="0" smtClean="0"/>
              <a:t>推出</a:t>
            </a:r>
            <a:r>
              <a:rPr lang="en-US" altLang="zh-TW" sz="2800" dirty="0" smtClean="0"/>
              <a:t>Android</a:t>
            </a:r>
            <a:r>
              <a:rPr lang="zh-TW" altLang="en-US" sz="2800" dirty="0" smtClean="0"/>
              <a:t> </a:t>
            </a:r>
            <a:r>
              <a:rPr lang="en-US" altLang="zh-TW" sz="2800" dirty="0" smtClean="0"/>
              <a:t>Market</a:t>
            </a:r>
            <a:r>
              <a:rPr lang="zh-TW" altLang="en-US" sz="2800" dirty="0" smtClean="0"/>
              <a:t>線上應用程式商店，使用者可在線上商店中找尋自己所需要的免費或需付費的軟體，讓</a:t>
            </a:r>
            <a:r>
              <a:rPr lang="en-US" altLang="zh-TW" sz="2800" dirty="0" smtClean="0"/>
              <a:t>Android</a:t>
            </a:r>
            <a:r>
              <a:rPr lang="zh-TW" altLang="en-US" sz="2800" dirty="0" smtClean="0"/>
              <a:t>程式開發者有著另一個賺錢的管道。</a:t>
            </a:r>
            <a:endParaRPr lang="en-US" altLang="zh-TW" sz="2800" dirty="0" smtClean="0"/>
          </a:p>
          <a:p>
            <a:r>
              <a:rPr lang="zh-TW" altLang="en-US" sz="2800" dirty="0" smtClean="0"/>
              <a:t>２０１０年２月３日</a:t>
            </a:r>
            <a:r>
              <a:rPr lang="zh-TW" altLang="zh-TW" sz="2800" dirty="0" smtClean="0"/>
              <a:t>，</a:t>
            </a:r>
            <a:r>
              <a:rPr lang="en-US" altLang="zh-TW" sz="2800" dirty="0" smtClean="0"/>
              <a:t>Linux</a:t>
            </a:r>
            <a:r>
              <a:rPr lang="zh-TW" altLang="zh-TW" sz="2800" dirty="0" smtClean="0"/>
              <a:t>核心開發者</a:t>
            </a:r>
            <a:r>
              <a:rPr lang="en-US" altLang="zh-TW" sz="2800" dirty="0" smtClean="0"/>
              <a:t>Greg </a:t>
            </a:r>
            <a:r>
              <a:rPr lang="en-US" altLang="zh-TW" sz="2800" dirty="0" err="1" smtClean="0"/>
              <a:t>Kroah</a:t>
            </a:r>
            <a:r>
              <a:rPr lang="en-US" altLang="zh-TW" sz="2800" dirty="0" smtClean="0"/>
              <a:t>-Hartman</a:t>
            </a:r>
            <a:r>
              <a:rPr lang="zh-TW" altLang="zh-TW" sz="2800" dirty="0" smtClean="0"/>
              <a:t>將</a:t>
            </a:r>
            <a:r>
              <a:rPr lang="en-US" altLang="zh-TW" sz="2800" dirty="0" smtClean="0"/>
              <a:t>Android</a:t>
            </a:r>
            <a:r>
              <a:rPr lang="zh-TW" altLang="zh-TW" sz="2800" dirty="0" smtClean="0"/>
              <a:t>的驅動程式從</a:t>
            </a:r>
            <a:r>
              <a:rPr lang="en-US" altLang="zh-TW" sz="2800" dirty="0" smtClean="0"/>
              <a:t>Linux</a:t>
            </a:r>
            <a:r>
              <a:rPr lang="zh-TW" altLang="zh-TW" sz="2800" dirty="0" smtClean="0"/>
              <a:t>核心</a:t>
            </a:r>
            <a:r>
              <a:rPr lang="zh-TW" altLang="en-US" sz="2800" dirty="0" smtClean="0"/>
              <a:t>移</a:t>
            </a:r>
            <a:r>
              <a:rPr lang="zh-TW" altLang="zh-TW" sz="2800" dirty="0" smtClean="0"/>
              <a:t>除，從此，</a:t>
            </a:r>
            <a:r>
              <a:rPr lang="en-US" altLang="zh-TW" sz="2800" dirty="0" smtClean="0"/>
              <a:t>Android</a:t>
            </a:r>
            <a:r>
              <a:rPr lang="zh-TW" altLang="zh-TW" sz="2800" dirty="0" smtClean="0"/>
              <a:t>與</a:t>
            </a:r>
            <a:r>
              <a:rPr lang="en-US" altLang="zh-TW" sz="2800" dirty="0" smtClean="0"/>
              <a:t>Linux</a:t>
            </a:r>
            <a:r>
              <a:rPr lang="zh-TW" altLang="zh-TW" sz="2800" dirty="0" smtClean="0"/>
              <a:t>核心</a:t>
            </a:r>
            <a:r>
              <a:rPr lang="zh-TW" altLang="en-US" sz="2800" dirty="0" smtClean="0"/>
              <a:t>不再合一</a:t>
            </a:r>
            <a:r>
              <a:rPr lang="en-US" altLang="zh-TW" sz="2800" dirty="0" smtClean="0"/>
              <a:t> </a:t>
            </a:r>
            <a:r>
              <a:rPr lang="zh-TW" altLang="en-US" sz="2800" dirty="0" smtClean="0"/>
              <a:t>。</a:t>
            </a:r>
            <a:endParaRPr lang="en-US" altLang="zh-TW" sz="2800" dirty="0" smtClean="0"/>
          </a:p>
          <a:p>
            <a:r>
              <a:rPr lang="zh-TW" altLang="en-US" sz="2800" dirty="0" smtClean="0"/>
              <a:t>２０１１年２月２日，發表僅供平板電腦使用的</a:t>
            </a:r>
            <a:r>
              <a:rPr lang="en-US" altLang="zh-TW" sz="2800" dirty="0" smtClean="0"/>
              <a:t>Android </a:t>
            </a:r>
            <a:r>
              <a:rPr lang="zh-TW" altLang="en-US" sz="2800" dirty="0" smtClean="0"/>
              <a:t>３</a:t>
            </a:r>
            <a:r>
              <a:rPr lang="en-US" altLang="zh-TW" sz="2800" dirty="0" smtClean="0"/>
              <a:t>.</a:t>
            </a:r>
            <a:r>
              <a:rPr lang="zh-TW" altLang="en-US" sz="2800" dirty="0" smtClean="0"/>
              <a:t>０版</a:t>
            </a:r>
            <a:r>
              <a:rPr lang="en-US" altLang="zh-TW" sz="2800" dirty="0" smtClean="0"/>
              <a:t> </a:t>
            </a:r>
            <a:r>
              <a:rPr lang="zh-TW" altLang="en-US" sz="2800" dirty="0" smtClean="0"/>
              <a:t>。</a:t>
            </a:r>
            <a:endParaRPr lang="en-US" altLang="zh-TW" sz="2800" dirty="0" smtClean="0"/>
          </a:p>
          <a:p>
            <a:r>
              <a:rPr lang="zh-TW" altLang="en-US" sz="2800" dirty="0" smtClean="0"/>
              <a:t>２０１１年１０月，發表</a:t>
            </a:r>
            <a:r>
              <a:rPr lang="en-US" altLang="zh-TW" sz="2800" dirty="0" smtClean="0"/>
              <a:t>Android </a:t>
            </a:r>
            <a:r>
              <a:rPr lang="zh-TW" altLang="en-US" sz="2800" dirty="0" smtClean="0"/>
              <a:t>４</a:t>
            </a:r>
            <a:r>
              <a:rPr lang="en-US" altLang="zh-TW" sz="2800" dirty="0" smtClean="0"/>
              <a:t>.</a:t>
            </a:r>
            <a:r>
              <a:rPr lang="zh-TW" altLang="en-US" sz="2800" dirty="0" smtClean="0"/>
              <a:t>０版</a:t>
            </a:r>
            <a:r>
              <a:rPr lang="en-US" altLang="zh-TW" sz="2800" dirty="0" smtClean="0"/>
              <a:t> </a:t>
            </a:r>
            <a:r>
              <a:rPr lang="zh-TW" altLang="en-US" sz="2800" dirty="0" smtClean="0"/>
              <a:t>。</a:t>
            </a:r>
          </a:p>
          <a:p>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選擇</a:t>
            </a:r>
            <a:r>
              <a:rPr lang="en-US" altLang="zh-TW" dirty="0" smtClean="0"/>
              <a:t>Android</a:t>
            </a:r>
            <a:r>
              <a:rPr lang="zh-TW" altLang="en-US" dirty="0" smtClean="0"/>
              <a:t>的理由</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19</a:t>
            </a:fld>
            <a:endParaRPr lang="zh-TW" altLang="en-US"/>
          </a:p>
        </p:txBody>
      </p:sp>
      <p:sp>
        <p:nvSpPr>
          <p:cNvPr id="4" name="內容版面配置區 3"/>
          <p:cNvSpPr>
            <a:spLocks noGrp="1"/>
          </p:cNvSpPr>
          <p:nvPr>
            <p:ph sz="quarter" idx="1"/>
          </p:nvPr>
        </p:nvSpPr>
        <p:spPr/>
        <p:txBody>
          <a:bodyPr/>
          <a:lstStyle/>
          <a:p>
            <a:r>
              <a:rPr lang="zh-TW" altLang="en-US" dirty="0" smtClean="0"/>
              <a:t>開放性：建立標準化、開放式的移動軟體平臺。</a:t>
            </a:r>
            <a:endParaRPr lang="en-US" altLang="zh-TW" dirty="0" smtClean="0"/>
          </a:p>
          <a:p>
            <a:r>
              <a:rPr lang="zh-TW" altLang="en-US" dirty="0" smtClean="0"/>
              <a:t>平等性：所有應用程式皆平等。</a:t>
            </a:r>
            <a:endParaRPr lang="en-US" altLang="zh-TW" dirty="0" smtClean="0"/>
          </a:p>
          <a:p>
            <a:r>
              <a:rPr lang="zh-TW" altLang="en-US" dirty="0" smtClean="0"/>
              <a:t>無界性：應用程式之間沒有界限。</a:t>
            </a:r>
            <a:endParaRPr lang="en-US" altLang="zh-TW" dirty="0" smtClean="0"/>
          </a:p>
          <a:p>
            <a:r>
              <a:rPr lang="zh-TW" altLang="en-US" dirty="0" smtClean="0"/>
              <a:t>方便性：開發應用程式非常方便。</a:t>
            </a:r>
            <a:endParaRPr lang="en-US" altLang="zh-TW" dirty="0" smtClean="0"/>
          </a:p>
          <a:p>
            <a:r>
              <a:rPr lang="zh-TW" altLang="en-US" dirty="0" smtClean="0"/>
              <a:t>硬體豐富性：由於是開放性的平臺，不同的製造商皆可投入支援。</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a:t>
            </a:fld>
            <a:endParaRPr lang="zh-TW" altLang="en-US"/>
          </a:p>
        </p:txBody>
      </p:sp>
      <p:sp>
        <p:nvSpPr>
          <p:cNvPr id="4" name="內容版面配置區 3"/>
          <p:cNvSpPr>
            <a:spLocks noGrp="1"/>
          </p:cNvSpPr>
          <p:nvPr>
            <p:ph sz="quarter" idx="1"/>
          </p:nvPr>
        </p:nvSpPr>
        <p:spPr>
          <a:xfrm>
            <a:off x="301752" y="1527048"/>
            <a:ext cx="8503920" cy="5070304"/>
          </a:xfrm>
        </p:spPr>
        <p:txBody>
          <a:bodyPr>
            <a:normAutofit fontScale="70000" lnSpcReduction="20000"/>
          </a:bodyPr>
          <a:lstStyle/>
          <a:p>
            <a:r>
              <a:rPr lang="zh-TW" altLang="en-US" dirty="0" smtClean="0"/>
              <a:t>２</a:t>
            </a:r>
            <a:r>
              <a:rPr lang="en-US" altLang="zh-TW" dirty="0" smtClean="0"/>
              <a:t>-</a:t>
            </a:r>
            <a:r>
              <a:rPr lang="zh-TW" altLang="en-US" dirty="0" smtClean="0"/>
              <a:t>１</a:t>
            </a:r>
            <a:r>
              <a:rPr lang="en-US" altLang="zh-TW" dirty="0" smtClean="0"/>
              <a:t> </a:t>
            </a:r>
            <a:r>
              <a:rPr lang="zh-TW" altLang="en-US" dirty="0" smtClean="0"/>
              <a:t>智慧型行動裝置</a:t>
            </a:r>
            <a:endParaRPr lang="en-US" altLang="zh-TW" dirty="0" smtClean="0"/>
          </a:p>
          <a:p>
            <a:r>
              <a:rPr lang="zh-TW" altLang="en-US" dirty="0" smtClean="0"/>
              <a:t>２</a:t>
            </a:r>
            <a:r>
              <a:rPr lang="en-US" altLang="zh-TW" dirty="0" smtClean="0"/>
              <a:t>-</a:t>
            </a:r>
            <a:r>
              <a:rPr lang="zh-TW" altLang="en-US" dirty="0" smtClean="0"/>
              <a:t>２</a:t>
            </a:r>
            <a:r>
              <a:rPr lang="en-US" altLang="zh-TW" dirty="0" smtClean="0"/>
              <a:t> </a:t>
            </a:r>
            <a:r>
              <a:rPr lang="zh-TW" altLang="en-US" dirty="0" smtClean="0"/>
              <a:t>行動</a:t>
            </a:r>
            <a:r>
              <a:rPr lang="zh-TW" altLang="zh-TW" dirty="0" smtClean="0"/>
              <a:t>擴增實境</a:t>
            </a:r>
            <a:endParaRPr lang="en-US" altLang="zh-TW" dirty="0" smtClean="0"/>
          </a:p>
          <a:p>
            <a:pPr lvl="1"/>
            <a:r>
              <a:rPr lang="zh-TW" altLang="en-US" dirty="0" smtClean="0"/>
              <a:t>２</a:t>
            </a:r>
            <a:r>
              <a:rPr lang="en-US" altLang="zh-TW" dirty="0" smtClean="0"/>
              <a:t>-</a:t>
            </a:r>
            <a:r>
              <a:rPr lang="zh-TW" altLang="en-US" dirty="0" smtClean="0"/>
              <a:t>２</a:t>
            </a:r>
            <a:r>
              <a:rPr lang="en-US" altLang="zh-TW" dirty="0" smtClean="0"/>
              <a:t>-</a:t>
            </a:r>
            <a:r>
              <a:rPr lang="zh-TW" altLang="en-US" dirty="0" smtClean="0"/>
              <a:t>１</a:t>
            </a:r>
            <a:r>
              <a:rPr lang="en-US" altLang="zh-TW" dirty="0" smtClean="0"/>
              <a:t> </a:t>
            </a:r>
            <a:r>
              <a:rPr lang="en-US" altLang="zh-TW" dirty="0" err="1" smtClean="0"/>
              <a:t>AndAR</a:t>
            </a:r>
            <a:endParaRPr lang="en-US" altLang="zh-TW" dirty="0" smtClean="0"/>
          </a:p>
          <a:p>
            <a:pPr lvl="1"/>
            <a:r>
              <a:rPr lang="zh-TW" altLang="en-US" dirty="0" smtClean="0"/>
              <a:t>２</a:t>
            </a:r>
            <a:r>
              <a:rPr lang="en-US" altLang="zh-TW" dirty="0" smtClean="0"/>
              <a:t>-</a:t>
            </a:r>
            <a:r>
              <a:rPr lang="zh-TW" altLang="en-US" dirty="0" smtClean="0"/>
              <a:t>２</a:t>
            </a:r>
            <a:r>
              <a:rPr lang="en-US" altLang="zh-TW" dirty="0" smtClean="0"/>
              <a:t>-</a:t>
            </a:r>
            <a:r>
              <a:rPr lang="zh-TW" altLang="en-US" dirty="0" smtClean="0"/>
              <a:t>２</a:t>
            </a:r>
            <a:r>
              <a:rPr lang="en-US" altLang="zh-TW" dirty="0" smtClean="0"/>
              <a:t> </a:t>
            </a:r>
            <a:r>
              <a:rPr lang="en-US" altLang="zh-TW" dirty="0" err="1" smtClean="0"/>
              <a:t>NyARToolkit</a:t>
            </a:r>
            <a:endParaRPr lang="en-US" altLang="zh-TW" dirty="0" smtClean="0"/>
          </a:p>
          <a:p>
            <a:pPr lvl="1"/>
            <a:r>
              <a:rPr lang="zh-TW" altLang="en-US" dirty="0" smtClean="0"/>
              <a:t>２</a:t>
            </a:r>
            <a:r>
              <a:rPr lang="en-US" altLang="zh-TW" dirty="0" smtClean="0"/>
              <a:t>-</a:t>
            </a:r>
            <a:r>
              <a:rPr lang="zh-TW" altLang="en-US" dirty="0" smtClean="0"/>
              <a:t>２</a:t>
            </a:r>
            <a:r>
              <a:rPr lang="en-US" altLang="zh-TW" dirty="0" smtClean="0"/>
              <a:t>-</a:t>
            </a:r>
            <a:r>
              <a:rPr lang="zh-TW" altLang="en-US" dirty="0" smtClean="0"/>
              <a:t>３</a:t>
            </a:r>
            <a:r>
              <a:rPr lang="en-US" altLang="zh-TW" dirty="0" smtClean="0"/>
              <a:t> QCAR</a:t>
            </a:r>
          </a:p>
          <a:p>
            <a:r>
              <a:rPr lang="zh-TW" altLang="en-US" dirty="0" smtClean="0"/>
              <a:t>２</a:t>
            </a:r>
            <a:r>
              <a:rPr lang="en-US" altLang="zh-TW" dirty="0" smtClean="0"/>
              <a:t>-</a:t>
            </a:r>
            <a:r>
              <a:rPr lang="zh-TW" altLang="en-US" dirty="0" smtClean="0"/>
              <a:t>３</a:t>
            </a:r>
            <a:r>
              <a:rPr lang="en-US" altLang="zh-TW" dirty="0" smtClean="0"/>
              <a:t> Android</a:t>
            </a:r>
          </a:p>
          <a:p>
            <a:pPr lvl="1"/>
            <a:r>
              <a:rPr lang="zh-TW" altLang="en-US" dirty="0" smtClean="0"/>
              <a:t>２</a:t>
            </a:r>
            <a:r>
              <a:rPr lang="en-US" altLang="zh-TW" dirty="0" smtClean="0"/>
              <a:t>-</a:t>
            </a:r>
            <a:r>
              <a:rPr lang="zh-TW" altLang="en-US" dirty="0" smtClean="0"/>
              <a:t>３</a:t>
            </a:r>
            <a:r>
              <a:rPr lang="en-US" altLang="zh-TW" dirty="0" smtClean="0"/>
              <a:t>-</a:t>
            </a:r>
            <a:r>
              <a:rPr lang="zh-TW" altLang="en-US" dirty="0" smtClean="0"/>
              <a:t>１</a:t>
            </a:r>
            <a:r>
              <a:rPr lang="en-US" altLang="zh-TW" dirty="0" smtClean="0"/>
              <a:t> Android</a:t>
            </a:r>
            <a:r>
              <a:rPr lang="zh-TW" altLang="en-US" dirty="0" smtClean="0"/>
              <a:t>的歷史</a:t>
            </a:r>
            <a:endParaRPr lang="en-US" altLang="zh-TW" dirty="0" smtClean="0"/>
          </a:p>
          <a:p>
            <a:pPr lvl="1"/>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zh-TW" dirty="0" smtClean="0"/>
              <a:t>的系統架構</a:t>
            </a:r>
            <a:endParaRPr lang="en-US" altLang="zh-TW" dirty="0" smtClean="0"/>
          </a:p>
          <a:p>
            <a:pPr lvl="1"/>
            <a:r>
              <a:rPr lang="zh-TW" altLang="en-US" dirty="0" smtClean="0"/>
              <a:t>２</a:t>
            </a:r>
            <a:r>
              <a:rPr lang="en-US" altLang="zh-TW" dirty="0" smtClean="0"/>
              <a:t>-</a:t>
            </a:r>
            <a:r>
              <a:rPr lang="zh-TW" altLang="en-US" dirty="0" smtClean="0"/>
              <a:t>３</a:t>
            </a:r>
            <a:r>
              <a:rPr lang="en-US" altLang="zh-TW" dirty="0" smtClean="0"/>
              <a:t>-</a:t>
            </a:r>
            <a:r>
              <a:rPr lang="zh-TW" altLang="en-US" dirty="0" smtClean="0"/>
              <a:t>３</a:t>
            </a:r>
            <a:r>
              <a:rPr lang="en-US" altLang="zh-TW" dirty="0" smtClean="0"/>
              <a:t> Android SDK</a:t>
            </a:r>
            <a:r>
              <a:rPr lang="zh-TW" altLang="en-US" dirty="0" smtClean="0"/>
              <a:t>簡介</a:t>
            </a:r>
            <a:endParaRPr lang="en-US" altLang="zh-TW" dirty="0" smtClean="0"/>
          </a:p>
          <a:p>
            <a:r>
              <a:rPr lang="zh-TW" altLang="en-US" dirty="0" smtClean="0"/>
              <a:t>２</a:t>
            </a:r>
            <a:r>
              <a:rPr lang="en-US" altLang="zh-TW" dirty="0" smtClean="0"/>
              <a:t>-</a:t>
            </a:r>
            <a:r>
              <a:rPr lang="zh-TW" altLang="en-US" dirty="0" smtClean="0"/>
              <a:t>４</a:t>
            </a:r>
            <a:r>
              <a:rPr lang="en-US" altLang="zh-TW" dirty="0" smtClean="0"/>
              <a:t> </a:t>
            </a:r>
            <a:r>
              <a:rPr lang="zh-TW" altLang="zh-TW" dirty="0" smtClean="0"/>
              <a:t>建立</a:t>
            </a:r>
            <a:r>
              <a:rPr lang="en-US" altLang="zh-TW" dirty="0" smtClean="0"/>
              <a:t>Android</a:t>
            </a:r>
            <a:r>
              <a:rPr lang="zh-TW" altLang="zh-TW" dirty="0" smtClean="0"/>
              <a:t>開發環境</a:t>
            </a:r>
            <a:endParaRPr lang="en-US" altLang="zh-TW" dirty="0" smtClean="0"/>
          </a:p>
          <a:p>
            <a:pPr lvl="1"/>
            <a:r>
              <a:rPr lang="zh-TW" altLang="en-US" dirty="0" smtClean="0"/>
              <a:t>２</a:t>
            </a:r>
            <a:r>
              <a:rPr lang="en-US" altLang="zh-TW" dirty="0" smtClean="0"/>
              <a:t>-</a:t>
            </a:r>
            <a:r>
              <a:rPr lang="zh-TW" altLang="en-US" dirty="0" smtClean="0"/>
              <a:t>４</a:t>
            </a:r>
            <a:r>
              <a:rPr lang="en-US" altLang="zh-TW" dirty="0" smtClean="0"/>
              <a:t>-</a:t>
            </a:r>
            <a:r>
              <a:rPr lang="zh-TW" altLang="en-US" dirty="0" smtClean="0"/>
              <a:t>１</a:t>
            </a:r>
            <a:r>
              <a:rPr lang="en-US" altLang="zh-TW" dirty="0" smtClean="0"/>
              <a:t> </a:t>
            </a:r>
            <a:r>
              <a:rPr lang="zh-TW" altLang="en-US" dirty="0" smtClean="0"/>
              <a:t>開發環境安裝</a:t>
            </a:r>
            <a:endParaRPr lang="en-US" altLang="zh-TW" dirty="0" smtClean="0"/>
          </a:p>
          <a:p>
            <a:pPr lvl="1"/>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endParaRPr lang="en-US" altLang="zh-TW" dirty="0" smtClean="0"/>
          </a:p>
          <a:p>
            <a:pPr lvl="1"/>
            <a:r>
              <a:rPr lang="zh-TW" altLang="en-US" dirty="0" smtClean="0"/>
              <a:t>２</a:t>
            </a:r>
            <a:r>
              <a:rPr lang="en-US" altLang="zh-TW" dirty="0" smtClean="0"/>
              <a:t>-</a:t>
            </a:r>
            <a:r>
              <a:rPr lang="zh-TW" altLang="en-US" dirty="0" smtClean="0"/>
              <a:t>４</a:t>
            </a:r>
            <a:r>
              <a:rPr lang="en-US" altLang="zh-TW" dirty="0" smtClean="0"/>
              <a:t>-</a:t>
            </a:r>
            <a:r>
              <a:rPr lang="zh-TW" altLang="en-US" dirty="0" smtClean="0"/>
              <a:t>３</a:t>
            </a:r>
            <a:r>
              <a:rPr lang="en-US" altLang="zh-TW" dirty="0" smtClean="0"/>
              <a:t> </a:t>
            </a:r>
            <a:r>
              <a:rPr lang="zh-TW" altLang="en-US" dirty="0" smtClean="0"/>
              <a:t>移除、匯入專案</a:t>
            </a:r>
            <a:endParaRPr lang="en-US" altLang="zh-TW" dirty="0" smtClean="0"/>
          </a:p>
          <a:p>
            <a:pPr lvl="1"/>
            <a:r>
              <a:rPr lang="zh-TW" altLang="en-US" dirty="0" smtClean="0"/>
              <a:t>２</a:t>
            </a:r>
            <a:r>
              <a:rPr lang="en-US" altLang="zh-TW" dirty="0" smtClean="0"/>
              <a:t>-</a:t>
            </a:r>
            <a:r>
              <a:rPr lang="zh-TW" altLang="en-US" dirty="0" smtClean="0"/>
              <a:t>４</a:t>
            </a:r>
            <a:r>
              <a:rPr lang="en-US" altLang="zh-TW" dirty="0" smtClean="0"/>
              <a:t>-</a:t>
            </a:r>
            <a:r>
              <a:rPr lang="zh-TW" altLang="en-US" dirty="0" smtClean="0"/>
              <a:t>４</a:t>
            </a:r>
            <a:r>
              <a:rPr lang="en-US" altLang="zh-TW" dirty="0" smtClean="0"/>
              <a:t> Android NDK</a:t>
            </a:r>
          </a:p>
          <a:p>
            <a:r>
              <a:rPr lang="zh-TW" altLang="en-US" dirty="0" smtClean="0"/>
              <a:t>２</a:t>
            </a:r>
            <a:r>
              <a:rPr lang="en-US" altLang="zh-TW" dirty="0" smtClean="0"/>
              <a:t>-</a:t>
            </a:r>
            <a:r>
              <a:rPr lang="zh-TW" altLang="en-US" dirty="0" smtClean="0"/>
              <a:t>５</a:t>
            </a:r>
            <a:r>
              <a:rPr lang="en-US" altLang="zh-TW" dirty="0" smtClean="0"/>
              <a:t> Android</a:t>
            </a:r>
            <a:r>
              <a:rPr lang="zh-TW" altLang="en-US" dirty="0" smtClean="0"/>
              <a:t>擴增實</a:t>
            </a:r>
            <a:r>
              <a:rPr lang="zh-TW" altLang="zh-TW" dirty="0" smtClean="0"/>
              <a:t>境</a:t>
            </a:r>
            <a:endParaRPr lang="en-US" altLang="zh-TW" dirty="0" smtClean="0"/>
          </a:p>
          <a:p>
            <a:pPr lvl="1"/>
            <a:r>
              <a:rPr lang="zh-TW" altLang="en-US" dirty="0" smtClean="0"/>
              <a:t>２</a:t>
            </a:r>
            <a:r>
              <a:rPr lang="en-US" altLang="zh-TW" dirty="0" smtClean="0"/>
              <a:t>-</a:t>
            </a:r>
            <a:r>
              <a:rPr lang="zh-TW" altLang="en-US" dirty="0" smtClean="0"/>
              <a:t>５</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安裝</a:t>
            </a:r>
            <a:endParaRPr lang="en-US" altLang="zh-TW" dirty="0" smtClean="0"/>
          </a:p>
          <a:p>
            <a:pPr lvl="1"/>
            <a:r>
              <a:rPr lang="zh-TW" altLang="en-US" dirty="0" smtClean="0"/>
              <a:t>２</a:t>
            </a:r>
            <a:r>
              <a:rPr lang="en-US" altLang="zh-TW" dirty="0" smtClean="0"/>
              <a:t>-</a:t>
            </a:r>
            <a:r>
              <a:rPr lang="zh-TW" altLang="en-US" dirty="0" smtClean="0"/>
              <a:t>５</a:t>
            </a:r>
            <a:r>
              <a:rPr lang="en-US" altLang="zh-TW" dirty="0" smtClean="0"/>
              <a:t>-</a:t>
            </a:r>
            <a:r>
              <a:rPr lang="zh-TW" altLang="en-US" dirty="0" smtClean="0"/>
              <a:t>２</a:t>
            </a:r>
            <a:r>
              <a:rPr lang="en-US" altLang="zh-TW" dirty="0" smtClean="0"/>
              <a:t> </a:t>
            </a:r>
            <a:r>
              <a:rPr lang="en-US" altLang="zh-TW" dirty="0" err="1" smtClean="0"/>
              <a:t>NyARToolkit</a:t>
            </a:r>
            <a:r>
              <a:rPr lang="zh-TW" altLang="en-US" dirty="0" smtClean="0"/>
              <a:t>安裝</a:t>
            </a:r>
            <a:endParaRPr lang="en-US" altLang="zh-TW" dirty="0" smtClean="0"/>
          </a:p>
          <a:p>
            <a:pPr lvl="1"/>
            <a:r>
              <a:rPr lang="zh-TW" altLang="en-US" dirty="0" smtClean="0"/>
              <a:t>２</a:t>
            </a:r>
            <a:r>
              <a:rPr lang="en-US" altLang="zh-TW" dirty="0" smtClean="0"/>
              <a:t>-</a:t>
            </a:r>
            <a:r>
              <a:rPr lang="zh-TW" altLang="en-US" dirty="0" smtClean="0"/>
              <a:t>５</a:t>
            </a:r>
            <a:r>
              <a:rPr lang="en-US" altLang="zh-TW" dirty="0" smtClean="0"/>
              <a:t>-</a:t>
            </a:r>
            <a:r>
              <a:rPr lang="zh-TW" altLang="en-US" dirty="0" smtClean="0"/>
              <a:t>３</a:t>
            </a:r>
            <a:r>
              <a:rPr lang="en-US" altLang="zh-TW" dirty="0" smtClean="0"/>
              <a:t> QCAR</a:t>
            </a:r>
            <a:r>
              <a:rPr lang="zh-TW" altLang="en-US" dirty="0" smtClean="0"/>
              <a:t>安裝</a:t>
            </a:r>
            <a:endParaRPr lang="en-US" altLang="zh-TW" dirty="0" smtClean="0"/>
          </a:p>
          <a:p>
            <a:pPr lvl="1"/>
            <a:r>
              <a:rPr lang="zh-TW" altLang="en-US" dirty="0" smtClean="0"/>
              <a:t>２</a:t>
            </a:r>
            <a:r>
              <a:rPr lang="en-US" altLang="zh-TW" dirty="0" smtClean="0"/>
              <a:t>-</a:t>
            </a:r>
            <a:r>
              <a:rPr lang="zh-TW" altLang="en-US" dirty="0" smtClean="0"/>
              <a:t>５</a:t>
            </a:r>
            <a:r>
              <a:rPr lang="en-US" altLang="zh-TW" dirty="0" smtClean="0"/>
              <a:t>-</a:t>
            </a:r>
            <a:r>
              <a:rPr lang="zh-TW" altLang="en-US" dirty="0" smtClean="0"/>
              <a:t>４</a:t>
            </a:r>
            <a:r>
              <a:rPr lang="en-US" altLang="zh-TW" dirty="0" smtClean="0"/>
              <a:t> </a:t>
            </a:r>
            <a:r>
              <a:rPr lang="zh-TW" altLang="en-US" dirty="0" smtClean="0"/>
              <a:t> </a:t>
            </a:r>
            <a:r>
              <a:rPr lang="en-US" altLang="zh-TW" dirty="0" smtClean="0"/>
              <a:t>AR</a:t>
            </a:r>
            <a:r>
              <a:rPr lang="zh-TW" altLang="en-US" dirty="0" smtClean="0"/>
              <a:t>範例實機測試</a:t>
            </a:r>
            <a:endParaRPr lang="en-US" altLang="zh-TW" dirty="0" smtClean="0"/>
          </a:p>
          <a:p>
            <a:pPr lvl="1"/>
            <a:endParaRPr lang="en-US" altLang="zh-TW" dirty="0" smtClean="0"/>
          </a:p>
          <a:p>
            <a:pPr lvl="1"/>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20</a:t>
            </a:fld>
            <a:endParaRPr lang="zh-TW" altLang="en-US"/>
          </a:p>
        </p:txBody>
      </p:sp>
      <p:sp>
        <p:nvSpPr>
          <p:cNvPr id="4" name="內容版面配置區 3"/>
          <p:cNvSpPr>
            <a:spLocks noGrp="1"/>
          </p:cNvSpPr>
          <p:nvPr>
            <p:ph sz="quarter" idx="1"/>
          </p:nvPr>
        </p:nvSpPr>
        <p:spPr/>
        <p:txBody>
          <a:bodyPr>
            <a:normAutofit fontScale="77500" lnSpcReduction="20000"/>
          </a:bodyPr>
          <a:lstStyle/>
          <a:p>
            <a:r>
              <a:rPr lang="zh-TW" altLang="en-US" dirty="0" smtClean="0"/>
              <a:t>維基百科。 </a:t>
            </a:r>
            <a:r>
              <a:rPr lang="en-US" altLang="zh-TW" dirty="0" smtClean="0"/>
              <a:t>Android</a:t>
            </a:r>
            <a:r>
              <a:rPr lang="zh-TW" altLang="en-US" dirty="0" smtClean="0"/>
              <a:t> 。 </a:t>
            </a:r>
            <a:r>
              <a:rPr lang="en-US" altLang="zh-TW" dirty="0" smtClean="0">
                <a:hlinkClick r:id="rId2"/>
              </a:rPr>
              <a:t>http://zh.wikipedia.org/wiki/Android</a:t>
            </a:r>
            <a:r>
              <a:rPr lang="zh-TW" altLang="en-US" dirty="0" smtClean="0"/>
              <a:t>。</a:t>
            </a:r>
            <a:endParaRPr lang="en-US" altLang="zh-TW" dirty="0" smtClean="0"/>
          </a:p>
          <a:p>
            <a:r>
              <a:rPr lang="zh-TW" altLang="en-US" dirty="0" smtClean="0"/>
              <a:t>初探</a:t>
            </a:r>
            <a:r>
              <a:rPr lang="en-US" altLang="zh-TW" dirty="0" smtClean="0"/>
              <a:t>Android</a:t>
            </a:r>
            <a:r>
              <a:rPr lang="zh-TW" altLang="en-US" dirty="0" smtClean="0"/>
              <a:t> 。 </a:t>
            </a:r>
            <a:r>
              <a:rPr lang="en-US" altLang="zh-TW" dirty="0" smtClean="0">
                <a:hlinkClick r:id="rId3"/>
              </a:rPr>
              <a:t>http://code.google.com/p/androidbmi/wiki/IntroAndroid</a:t>
            </a:r>
            <a:r>
              <a:rPr lang="en-US" altLang="zh-TW" dirty="0" smtClean="0"/>
              <a:t> </a:t>
            </a:r>
            <a:r>
              <a:rPr lang="zh-TW" altLang="en-US" dirty="0" smtClean="0"/>
              <a:t>。</a:t>
            </a:r>
            <a:endParaRPr lang="en-US" altLang="zh-TW" dirty="0" smtClean="0"/>
          </a:p>
          <a:p>
            <a:r>
              <a:rPr lang="en-US" altLang="zh-TW" dirty="0" smtClean="0">
                <a:hlinkClick r:id="rId4"/>
              </a:rPr>
              <a:t>http://www.kroah.com/log/linux/android-kernel-problems.html</a:t>
            </a:r>
            <a:r>
              <a:rPr lang="en-US" altLang="zh-TW" dirty="0" smtClean="0"/>
              <a:t> </a:t>
            </a:r>
            <a:r>
              <a:rPr lang="zh-TW" altLang="en-US" dirty="0" smtClean="0"/>
              <a:t>。</a:t>
            </a:r>
            <a:endParaRPr lang="en-US" altLang="zh-TW" dirty="0" smtClean="0"/>
          </a:p>
          <a:p>
            <a:r>
              <a:rPr lang="zh-TW" altLang="en-US" dirty="0" smtClean="0"/>
              <a:t>吳亞峰、蘇亞光。</a:t>
            </a:r>
            <a:r>
              <a:rPr lang="en-US" altLang="zh-TW" dirty="0" smtClean="0"/>
              <a:t>Android</a:t>
            </a:r>
            <a:r>
              <a:rPr lang="zh-TW" altLang="en-US" dirty="0" smtClean="0"/>
              <a:t>遊戲程式開發範例大全。博碩文化。２０１１年５月。</a:t>
            </a:r>
            <a:endParaRPr lang="en-US" altLang="zh-TW" dirty="0" smtClean="0"/>
          </a:p>
          <a:p>
            <a:r>
              <a:rPr lang="en-US" altLang="zh-TW" dirty="0" err="1" smtClean="0"/>
              <a:t>Reto</a:t>
            </a:r>
            <a:r>
              <a:rPr lang="en-US" altLang="zh-TW" dirty="0" smtClean="0"/>
              <a:t> Meier</a:t>
            </a:r>
            <a:r>
              <a:rPr lang="zh-TW" altLang="en-US" dirty="0" smtClean="0"/>
              <a:t>著、鍾政欣譯。</a:t>
            </a:r>
            <a:r>
              <a:rPr lang="en-US" altLang="zh-TW" dirty="0" smtClean="0"/>
              <a:t>Android 2.X</a:t>
            </a:r>
            <a:r>
              <a:rPr lang="zh-TW" altLang="en-US" dirty="0" smtClean="0"/>
              <a:t>應用程式開發經典。碁峰。 ２０１１年６月初版。</a:t>
            </a:r>
            <a:endParaRPr lang="en-US" altLang="zh-TW" dirty="0" smtClean="0"/>
          </a:p>
          <a:p>
            <a:r>
              <a:rPr lang="zh-TW" altLang="en-US" dirty="0" smtClean="0"/>
              <a:t>黃彬華。</a:t>
            </a:r>
            <a:r>
              <a:rPr lang="en-US" altLang="zh-TW" dirty="0" smtClean="0"/>
              <a:t>Android 2.X</a:t>
            </a:r>
            <a:r>
              <a:rPr lang="zh-TW" altLang="en-US" dirty="0" smtClean="0"/>
              <a:t>手機程式開發教戰手冊：體驗最夯最潮的智慧型手機程式開發。碁峰資訊 。２０１１年。 </a:t>
            </a:r>
            <a:endParaRPr lang="en-US" altLang="zh-TW" dirty="0" smtClean="0"/>
          </a:p>
          <a:p>
            <a:r>
              <a:rPr lang="zh-TW" altLang="en-US" dirty="0" smtClean="0"/>
              <a:t>蓋索林（</a:t>
            </a:r>
            <a:r>
              <a:rPr lang="en-US" altLang="zh-TW" dirty="0" err="1" smtClean="0"/>
              <a:t>Gasolin</a:t>
            </a:r>
            <a:r>
              <a:rPr lang="zh-TW" altLang="en-US" dirty="0" smtClean="0"/>
              <a:t>）</a:t>
            </a:r>
            <a:r>
              <a:rPr lang="en-US" altLang="zh-TW" dirty="0" smtClean="0"/>
              <a:t> </a:t>
            </a:r>
            <a:r>
              <a:rPr lang="zh-TW" altLang="en-US" dirty="0" smtClean="0"/>
              <a:t>。</a:t>
            </a:r>
            <a:r>
              <a:rPr lang="en-US" altLang="zh-TW" dirty="0" smtClean="0"/>
              <a:t>Google! Android</a:t>
            </a:r>
            <a:r>
              <a:rPr lang="zh-TW" altLang="en-US" dirty="0" smtClean="0"/>
              <a:t>手機應用程式設計入門。統一元氣資產管理。２００９年。 </a:t>
            </a:r>
            <a:endParaRPr lang="en-US" altLang="zh-TW" dirty="0" smtClean="0"/>
          </a:p>
          <a:p>
            <a:r>
              <a:rPr lang="zh-TW" altLang="en-US" dirty="0" smtClean="0"/>
              <a:t> 吳亞峰、索依娜。學會</a:t>
            </a:r>
            <a:r>
              <a:rPr lang="en-US" altLang="zh-TW" dirty="0" smtClean="0"/>
              <a:t>Android </a:t>
            </a:r>
            <a:r>
              <a:rPr lang="zh-TW" altLang="en-US" dirty="0" smtClean="0"/>
              <a:t>應用開發的</a:t>
            </a:r>
            <a:r>
              <a:rPr lang="en-US" altLang="zh-TW" dirty="0" smtClean="0"/>
              <a:t>18 </a:t>
            </a:r>
            <a:r>
              <a:rPr lang="zh-TW" altLang="en-US" dirty="0" smtClean="0"/>
              <a:t>堂關鍵基礎課程。博碩文化。２０１１年。 </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21</a:t>
            </a:fld>
            <a:endParaRPr lang="zh-TW" altLang="en-US"/>
          </a:p>
        </p:txBody>
      </p:sp>
      <p:sp>
        <p:nvSpPr>
          <p:cNvPr id="4" name="內容版面配置區 3"/>
          <p:cNvSpPr>
            <a:spLocks noGrp="1"/>
          </p:cNvSpPr>
          <p:nvPr>
            <p:ph sz="quarter" idx="1"/>
          </p:nvPr>
        </p:nvSpPr>
        <p:spPr/>
        <p:txBody>
          <a:bodyPr>
            <a:normAutofit/>
          </a:bodyPr>
          <a:lstStyle/>
          <a:p>
            <a:r>
              <a:rPr lang="en-US" altLang="zh-TW" sz="2400" dirty="0" smtClean="0"/>
              <a:t>Android</a:t>
            </a:r>
            <a:r>
              <a:rPr lang="zh-TW" altLang="zh-TW" sz="2400" dirty="0" smtClean="0"/>
              <a:t>手機系統可分為上下層，上層使用</a:t>
            </a:r>
            <a:r>
              <a:rPr lang="en-US" altLang="zh-TW" sz="2400" dirty="0" smtClean="0"/>
              <a:t>Java</a:t>
            </a:r>
            <a:r>
              <a:rPr lang="zh-TW" altLang="zh-TW" sz="2400" dirty="0" smtClean="0"/>
              <a:t>編寫應用程式，下層使用</a:t>
            </a:r>
            <a:r>
              <a:rPr lang="en-US" altLang="zh-TW" sz="2400" dirty="0" smtClean="0"/>
              <a:t>C</a:t>
            </a:r>
            <a:r>
              <a:rPr lang="zh-TW" altLang="zh-TW" sz="2400" dirty="0" smtClean="0"/>
              <a:t>語言編寫系統程式</a:t>
            </a:r>
            <a:r>
              <a:rPr lang="zh-TW" altLang="en-US" sz="2400" dirty="0" smtClean="0"/>
              <a:t>。</a:t>
            </a:r>
            <a:endParaRPr lang="en-US" altLang="zh-TW" sz="2400" dirty="0" smtClean="0"/>
          </a:p>
          <a:p>
            <a:r>
              <a:rPr lang="zh-TW" altLang="zh-TW" sz="2400" dirty="0" smtClean="0"/>
              <a:t>上層的</a:t>
            </a:r>
            <a:r>
              <a:rPr lang="en-US" altLang="zh-TW" sz="2400" dirty="0" smtClean="0"/>
              <a:t>Java</a:t>
            </a:r>
            <a:r>
              <a:rPr lang="zh-TW" altLang="en-US" sz="2400" dirty="0" smtClean="0"/>
              <a:t>層</a:t>
            </a:r>
            <a:r>
              <a:rPr lang="zh-TW" altLang="zh-TW" sz="2400" dirty="0" smtClean="0"/>
              <a:t>又可細分出應用</a:t>
            </a:r>
            <a:r>
              <a:rPr lang="zh-TW" altLang="en-US" sz="2400" dirty="0" smtClean="0"/>
              <a:t>層（</a:t>
            </a:r>
            <a:r>
              <a:rPr lang="en-US" altLang="zh-TW" sz="2400" dirty="0" smtClean="0"/>
              <a:t>Applications</a:t>
            </a:r>
            <a:r>
              <a:rPr lang="zh-TW" altLang="en-US" sz="2400" dirty="0" smtClean="0"/>
              <a:t>）與</a:t>
            </a:r>
            <a:r>
              <a:rPr lang="zh-TW" altLang="zh-TW" sz="2400" dirty="0" smtClean="0"/>
              <a:t>應用架構</a:t>
            </a:r>
            <a:r>
              <a:rPr lang="zh-TW" altLang="en-US" sz="2400" dirty="0" smtClean="0"/>
              <a:t>層（</a:t>
            </a:r>
            <a:r>
              <a:rPr lang="en-US" altLang="zh-TW" sz="2400" dirty="0" smtClean="0"/>
              <a:t>Application Framework</a:t>
            </a:r>
            <a:r>
              <a:rPr lang="zh-TW" altLang="en-US" sz="2400" dirty="0" smtClean="0"/>
              <a:t>）。</a:t>
            </a:r>
            <a:endParaRPr lang="en-US" altLang="zh-TW" sz="2400" dirty="0" smtClean="0"/>
          </a:p>
          <a:p>
            <a:r>
              <a:rPr lang="zh-TW" altLang="en-US" sz="2400" dirty="0" smtClean="0"/>
              <a:t>應用層：應用程式均由</a:t>
            </a:r>
            <a:r>
              <a:rPr lang="en-US" altLang="zh-TW" sz="2400" dirty="0" smtClean="0"/>
              <a:t>Java</a:t>
            </a:r>
            <a:r>
              <a:rPr lang="zh-TW" altLang="en-US" sz="2400" dirty="0" smtClean="0"/>
              <a:t>編寫。各應用程式之間完全平等，開發人員可替換內建的</a:t>
            </a:r>
            <a:r>
              <a:rPr lang="en-US" altLang="zh-TW" sz="2400" dirty="0" smtClean="0"/>
              <a:t>Android</a:t>
            </a:r>
            <a:r>
              <a:rPr lang="zh-TW" altLang="en-US" sz="2400" dirty="0" smtClean="0"/>
              <a:t>程式成為自己所設計的應用程式。</a:t>
            </a:r>
            <a:endParaRPr lang="en-US" altLang="zh-TW" sz="2400" dirty="0" smtClean="0"/>
          </a:p>
          <a:p>
            <a:endParaRPr lang="en-US" altLang="zh-TW"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22</a:t>
            </a:fld>
            <a:endParaRPr lang="zh-TW" altLang="en-US"/>
          </a:p>
        </p:txBody>
      </p:sp>
      <p:sp>
        <p:nvSpPr>
          <p:cNvPr id="4" name="內容版面配置區 3"/>
          <p:cNvSpPr>
            <a:spLocks noGrp="1"/>
          </p:cNvSpPr>
          <p:nvPr>
            <p:ph sz="quarter" idx="1"/>
          </p:nvPr>
        </p:nvSpPr>
        <p:spPr>
          <a:xfrm>
            <a:off x="301752" y="1527048"/>
            <a:ext cx="8503920" cy="3774160"/>
          </a:xfrm>
        </p:spPr>
        <p:txBody>
          <a:bodyPr>
            <a:normAutofit fontScale="85000" lnSpcReduction="20000"/>
          </a:bodyPr>
          <a:lstStyle/>
          <a:p>
            <a:r>
              <a:rPr lang="zh-TW" altLang="en-US" sz="2400" dirty="0" smtClean="0"/>
              <a:t>應用層包含應用程式如下：</a:t>
            </a:r>
            <a:endParaRPr lang="en-US" altLang="zh-TW" sz="2400" dirty="0" smtClean="0"/>
          </a:p>
          <a:p>
            <a:pPr lvl="1"/>
            <a:r>
              <a:rPr lang="zh-TW" altLang="en-US" sz="2000" dirty="0" smtClean="0"/>
              <a:t>１</a:t>
            </a:r>
            <a:r>
              <a:rPr lang="en-US" altLang="zh-TW" sz="2000" dirty="0" smtClean="0"/>
              <a:t>. Home</a:t>
            </a:r>
            <a:r>
              <a:rPr lang="zh-TW" altLang="en-US" sz="2000" dirty="0" smtClean="0"/>
              <a:t>。</a:t>
            </a:r>
            <a:endParaRPr lang="en-US" altLang="zh-TW" sz="2000" dirty="0" smtClean="0"/>
          </a:p>
          <a:p>
            <a:pPr lvl="1"/>
            <a:r>
              <a:rPr lang="zh-TW" altLang="en-US" sz="2000" dirty="0" smtClean="0"/>
              <a:t>２</a:t>
            </a:r>
            <a:r>
              <a:rPr lang="en-US" altLang="zh-TW" sz="2000" dirty="0" smtClean="0"/>
              <a:t>. </a:t>
            </a:r>
            <a:r>
              <a:rPr lang="zh-TW" altLang="en-US" sz="2000" dirty="0" smtClean="0"/>
              <a:t>內建應用程式（瀏覽器、聯絡人</a:t>
            </a:r>
            <a:r>
              <a:rPr lang="en-US" altLang="zh-TW" sz="2000" dirty="0" smtClean="0"/>
              <a:t>…</a:t>
            </a:r>
            <a:r>
              <a:rPr lang="zh-TW" altLang="en-US" sz="2000" dirty="0" smtClean="0"/>
              <a:t>等） 。</a:t>
            </a:r>
          </a:p>
          <a:p>
            <a:pPr lvl="1"/>
            <a:r>
              <a:rPr lang="zh-TW" altLang="en-US" sz="2000" dirty="0" smtClean="0"/>
              <a:t>３</a:t>
            </a:r>
            <a:r>
              <a:rPr lang="en-US" altLang="zh-TW" sz="2000" dirty="0" smtClean="0"/>
              <a:t>. </a:t>
            </a:r>
            <a:r>
              <a:rPr lang="zh-TW" altLang="en-US" sz="2000" dirty="0" smtClean="0"/>
              <a:t>第三方應用程式。</a:t>
            </a:r>
            <a:endParaRPr lang="en-US" altLang="zh-TW" sz="2000" dirty="0" smtClean="0"/>
          </a:p>
          <a:p>
            <a:pPr lvl="1"/>
            <a:r>
              <a:rPr lang="zh-TW" altLang="en-US" sz="2000" dirty="0" smtClean="0"/>
              <a:t>４</a:t>
            </a:r>
            <a:r>
              <a:rPr lang="en-US" altLang="zh-TW" sz="2000" dirty="0" smtClean="0"/>
              <a:t>. </a:t>
            </a:r>
            <a:r>
              <a:rPr lang="zh-TW" altLang="en-US" sz="2000" dirty="0" smtClean="0"/>
              <a:t>自行開發應用程式。</a:t>
            </a:r>
          </a:p>
          <a:p>
            <a:pPr lvl="1"/>
            <a:endParaRPr lang="en-US" altLang="zh-TW" dirty="0" smtClean="0"/>
          </a:p>
          <a:p>
            <a:endParaRPr lang="zh-TW" altLang="en-US" dirty="0" smtClean="0"/>
          </a:p>
          <a:p>
            <a:endParaRPr lang="en-US" altLang="zh-TW" dirty="0" smtClean="0"/>
          </a:p>
          <a:p>
            <a:endParaRPr lang="en-US" altLang="zh-TW" dirty="0" smtClean="0"/>
          </a:p>
          <a:p>
            <a:endParaRPr lang="en-US" altLang="zh-TW" dirty="0" smtClean="0"/>
          </a:p>
          <a:p>
            <a:r>
              <a:rPr lang="zh-TW" altLang="en-US" dirty="0" smtClean="0"/>
              <a:t>應用架構層：此層的設計簡化了元件的重複使用。用戶可以任意替換程式的元件，而不會影響其他模組。</a:t>
            </a:r>
            <a:endParaRPr lang="en-US" altLang="zh-TW" dirty="0" smtClean="0"/>
          </a:p>
          <a:p>
            <a:endParaRPr lang="zh-TW" altLang="en-US" dirty="0"/>
          </a:p>
        </p:txBody>
      </p:sp>
      <p:grpSp>
        <p:nvGrpSpPr>
          <p:cNvPr id="5" name="群組 4"/>
          <p:cNvGrpSpPr/>
          <p:nvPr/>
        </p:nvGrpSpPr>
        <p:grpSpPr>
          <a:xfrm>
            <a:off x="395536" y="2996952"/>
            <a:ext cx="8424936" cy="1296144"/>
            <a:chOff x="395536" y="4365104"/>
            <a:chExt cx="8424936" cy="1296144"/>
          </a:xfrm>
        </p:grpSpPr>
        <p:sp>
          <p:nvSpPr>
            <p:cNvPr id="6" name="矩形 5"/>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dirty="0" smtClean="0"/>
                <a:t>應用層</a:t>
              </a:r>
              <a:endParaRPr lang="en-US" altLang="zh-TW" dirty="0" smtClean="0"/>
            </a:p>
            <a:p>
              <a:endParaRPr lang="en-US" altLang="zh-TW" dirty="0" smtClean="0"/>
            </a:p>
            <a:p>
              <a:endParaRPr lang="en-US" altLang="zh-TW" dirty="0" smtClean="0"/>
            </a:p>
            <a:p>
              <a:endParaRPr lang="zh-TW" altLang="en-US" dirty="0"/>
            </a:p>
          </p:txBody>
        </p:sp>
        <p:sp>
          <p:nvSpPr>
            <p:cNvPr id="7" name="圓角矩形 6"/>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內建應用程式（瀏覽器、聯絡人</a:t>
              </a:r>
              <a:r>
                <a:rPr lang="en-US" altLang="zh-TW" sz="1600" dirty="0" smtClean="0"/>
                <a:t>…</a:t>
              </a:r>
              <a:r>
                <a:rPr lang="zh-TW" altLang="en-US" sz="1600" dirty="0" smtClean="0"/>
                <a:t>等）</a:t>
              </a:r>
              <a:endParaRPr lang="zh-TW" altLang="en-US" sz="1600" dirty="0"/>
            </a:p>
          </p:txBody>
        </p:sp>
        <p:sp>
          <p:nvSpPr>
            <p:cNvPr id="8" name="圓角矩形 7"/>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smtClean="0"/>
                <a:t>Home</a:t>
              </a:r>
              <a:endParaRPr lang="zh-TW" altLang="en-US" sz="1600" dirty="0"/>
            </a:p>
          </p:txBody>
        </p:sp>
        <p:sp>
          <p:nvSpPr>
            <p:cNvPr id="9" name="圓角矩形 8"/>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第三方應用程式</a:t>
              </a:r>
              <a:endParaRPr lang="zh-TW" altLang="en-US" sz="1600" dirty="0"/>
            </a:p>
          </p:txBody>
        </p:sp>
        <p:sp>
          <p:nvSpPr>
            <p:cNvPr id="10" name="圓角矩形 9"/>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自行開發應用程式</a:t>
              </a:r>
              <a:endParaRPr lang="zh-TW" altLang="en-US" sz="1600" dirty="0"/>
            </a:p>
          </p:txBody>
        </p:sp>
      </p:grpSp>
      <p:grpSp>
        <p:nvGrpSpPr>
          <p:cNvPr id="11" name="群組 10"/>
          <p:cNvGrpSpPr/>
          <p:nvPr/>
        </p:nvGrpSpPr>
        <p:grpSpPr>
          <a:xfrm>
            <a:off x="6372200" y="5013176"/>
            <a:ext cx="2735288" cy="1718048"/>
            <a:chOff x="179512" y="404664"/>
            <a:chExt cx="8424936" cy="7344816"/>
          </a:xfrm>
        </p:grpSpPr>
        <p:grpSp>
          <p:nvGrpSpPr>
            <p:cNvPr id="12" name="群組 5"/>
            <p:cNvGrpSpPr/>
            <p:nvPr/>
          </p:nvGrpSpPr>
          <p:grpSpPr>
            <a:xfrm>
              <a:off x="179512" y="404664"/>
              <a:ext cx="8424936" cy="1296144"/>
              <a:chOff x="395536" y="4365104"/>
              <a:chExt cx="8424936" cy="1296144"/>
            </a:xfrm>
          </p:grpSpPr>
          <p:sp>
            <p:nvSpPr>
              <p:cNvPr id="49" name="矩形 6"/>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400" dirty="0" smtClean="0"/>
                  <a:t>應用層</a:t>
                </a:r>
                <a:endParaRPr lang="en-US" altLang="zh-TW" sz="400" dirty="0" smtClean="0"/>
              </a:p>
              <a:p>
                <a:endParaRPr lang="en-US" altLang="zh-TW" sz="400" dirty="0" smtClean="0"/>
              </a:p>
              <a:p>
                <a:endParaRPr lang="en-US" altLang="zh-TW" sz="400" dirty="0" smtClean="0"/>
              </a:p>
              <a:p>
                <a:endParaRPr lang="zh-TW" altLang="en-US" sz="400" dirty="0"/>
              </a:p>
            </p:txBody>
          </p:sp>
          <p:sp>
            <p:nvSpPr>
              <p:cNvPr id="50" name="圓角矩形 7"/>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內建應用程式（瀏覽器、聯絡人</a:t>
                </a:r>
                <a:r>
                  <a:rPr lang="en-US" altLang="zh-TW" sz="400" dirty="0" smtClean="0"/>
                  <a:t>…</a:t>
                </a:r>
                <a:r>
                  <a:rPr lang="zh-TW" altLang="en-US" sz="400" dirty="0" smtClean="0"/>
                  <a:t>等）</a:t>
                </a:r>
                <a:endParaRPr lang="zh-TW" altLang="en-US" sz="400" dirty="0"/>
              </a:p>
            </p:txBody>
          </p:sp>
          <p:sp>
            <p:nvSpPr>
              <p:cNvPr id="51" name="圓角矩形 8"/>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Home</a:t>
                </a:r>
                <a:endParaRPr lang="zh-TW" altLang="en-US" sz="400" dirty="0"/>
              </a:p>
            </p:txBody>
          </p:sp>
          <p:sp>
            <p:nvSpPr>
              <p:cNvPr id="52" name="圓角矩形 9"/>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第三方應用程式</a:t>
                </a:r>
                <a:endParaRPr lang="zh-TW" altLang="en-US" sz="400" dirty="0"/>
              </a:p>
            </p:txBody>
          </p:sp>
          <p:sp>
            <p:nvSpPr>
              <p:cNvPr id="53" name="圓角矩形 10"/>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自行開發應用程式</a:t>
                </a:r>
                <a:endParaRPr lang="zh-TW" altLang="en-US" sz="400" dirty="0"/>
              </a:p>
            </p:txBody>
          </p:sp>
        </p:grpSp>
        <p:grpSp>
          <p:nvGrpSpPr>
            <p:cNvPr id="13" name="群組 11"/>
            <p:cNvGrpSpPr/>
            <p:nvPr/>
          </p:nvGrpSpPr>
          <p:grpSpPr>
            <a:xfrm>
              <a:off x="179512" y="1700808"/>
              <a:ext cx="8424936" cy="2016224"/>
              <a:chOff x="395536" y="2780928"/>
              <a:chExt cx="8424936" cy="2016224"/>
            </a:xfrm>
          </p:grpSpPr>
          <p:sp>
            <p:nvSpPr>
              <p:cNvPr id="39" name="矩形 38"/>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400" dirty="0" smtClean="0"/>
                  <a:t>應用架構層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40" name="圓角矩形 39"/>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活動管理</a:t>
                </a:r>
                <a:endParaRPr lang="zh-TW" altLang="en-US" sz="400" dirty="0"/>
              </a:p>
            </p:txBody>
          </p:sp>
          <p:sp>
            <p:nvSpPr>
              <p:cNvPr id="41" name="圓角矩形 14"/>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視窗管理</a:t>
                </a:r>
                <a:endParaRPr lang="zh-TW" altLang="en-US" sz="400" dirty="0"/>
              </a:p>
            </p:txBody>
          </p:sp>
          <p:sp>
            <p:nvSpPr>
              <p:cNvPr id="42" name="圓角矩形 15"/>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smtClean="0"/>
                  <a:t>套件管理</a:t>
                </a:r>
                <a:endParaRPr lang="zh-TW" altLang="en-US" sz="400" dirty="0"/>
              </a:p>
            </p:txBody>
          </p:sp>
          <p:sp>
            <p:nvSpPr>
              <p:cNvPr id="43" name="圓角矩形 42"/>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通話管理</a:t>
                </a:r>
                <a:endParaRPr lang="zh-TW" altLang="en-US" sz="400" dirty="0"/>
              </a:p>
            </p:txBody>
          </p:sp>
          <p:sp>
            <p:nvSpPr>
              <p:cNvPr id="44" name="圓角矩形 43"/>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內容提供</a:t>
                </a:r>
                <a:endParaRPr lang="zh-TW" altLang="en-US" sz="400" dirty="0"/>
              </a:p>
            </p:txBody>
          </p:sp>
          <p:sp>
            <p:nvSpPr>
              <p:cNvPr id="45" name="圓角矩形 44"/>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視圖系統</a:t>
                </a:r>
                <a:endParaRPr lang="zh-TW" altLang="en-US" sz="400" dirty="0"/>
              </a:p>
            </p:txBody>
          </p:sp>
          <p:sp>
            <p:nvSpPr>
              <p:cNvPr id="46" name="圓角矩形 45"/>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資源管理</a:t>
                </a:r>
                <a:endParaRPr lang="zh-TW" altLang="en-US" sz="400" dirty="0"/>
              </a:p>
            </p:txBody>
          </p:sp>
          <p:sp>
            <p:nvSpPr>
              <p:cNvPr id="47" name="圓角矩形 46"/>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定位管理</a:t>
                </a:r>
                <a:endParaRPr lang="zh-TW" altLang="en-US" sz="400" dirty="0"/>
              </a:p>
            </p:txBody>
          </p:sp>
          <p:sp>
            <p:nvSpPr>
              <p:cNvPr id="48" name="圓角矩形 47"/>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通知管理</a:t>
                </a:r>
                <a:endParaRPr lang="zh-TW" altLang="en-US" sz="400" dirty="0"/>
              </a:p>
            </p:txBody>
          </p:sp>
        </p:grpSp>
        <p:grpSp>
          <p:nvGrpSpPr>
            <p:cNvPr id="14" name="群組 22"/>
            <p:cNvGrpSpPr/>
            <p:nvPr/>
          </p:nvGrpSpPr>
          <p:grpSpPr>
            <a:xfrm>
              <a:off x="179512" y="3717032"/>
              <a:ext cx="8424936" cy="2016224"/>
              <a:chOff x="395536" y="2780928"/>
              <a:chExt cx="8208912" cy="2016224"/>
            </a:xfrm>
          </p:grpSpPr>
          <p:grpSp>
            <p:nvGrpSpPr>
              <p:cNvPr id="24" name="群組 17"/>
              <p:cNvGrpSpPr/>
              <p:nvPr/>
            </p:nvGrpSpPr>
            <p:grpSpPr>
              <a:xfrm>
                <a:off x="395536" y="2780928"/>
                <a:ext cx="5832648" cy="2016224"/>
                <a:chOff x="323528" y="2780928"/>
                <a:chExt cx="5832648" cy="2016224"/>
              </a:xfrm>
            </p:grpSpPr>
            <p:sp>
              <p:nvSpPr>
                <p:cNvPr id="30" name="矩形 29"/>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400" dirty="0" smtClean="0"/>
                    <a:t>函式庫</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31" name="圓角矩形 30"/>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外觀管理</a:t>
                  </a:r>
                  <a:endParaRPr lang="zh-TW" altLang="en-US" sz="400" dirty="0"/>
                </a:p>
              </p:txBody>
            </p:sp>
            <p:sp>
              <p:nvSpPr>
                <p:cNvPr id="32" name="圓角矩形 31"/>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多媒體架構</a:t>
                  </a:r>
                  <a:endParaRPr lang="zh-TW" altLang="en-US" sz="400" dirty="0"/>
                </a:p>
              </p:txBody>
            </p:sp>
            <p:sp>
              <p:nvSpPr>
                <p:cNvPr id="33" name="圓角矩形 32"/>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FreeType</a:t>
                  </a:r>
                  <a:endParaRPr lang="zh-TW" altLang="en-US" sz="400" dirty="0"/>
                </a:p>
              </p:txBody>
            </p:sp>
            <p:sp>
              <p:nvSpPr>
                <p:cNvPr id="34" name="圓角矩形 33"/>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WebKit</a:t>
                  </a:r>
                  <a:endParaRPr lang="zh-TW" altLang="en-US" sz="400" dirty="0"/>
                </a:p>
              </p:txBody>
            </p:sp>
            <p:sp>
              <p:nvSpPr>
                <p:cNvPr id="35" name="圓角矩形 34"/>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資料庫管理</a:t>
                  </a:r>
                  <a:endParaRPr lang="zh-TW" altLang="en-US" sz="400" dirty="0"/>
                </a:p>
              </p:txBody>
            </p:sp>
            <p:sp>
              <p:nvSpPr>
                <p:cNvPr id="36" name="圓角矩形 35"/>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繪圖引擊</a:t>
                  </a:r>
                  <a:endParaRPr lang="zh-TW" altLang="en-US" sz="400" dirty="0"/>
                </a:p>
              </p:txBody>
            </p:sp>
            <p:sp>
              <p:nvSpPr>
                <p:cNvPr id="37" name="圓角矩形 36"/>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SSL</a:t>
                  </a:r>
                  <a:endParaRPr lang="zh-TW" altLang="en-US" sz="400" dirty="0"/>
                </a:p>
              </p:txBody>
            </p:sp>
            <p:sp>
              <p:nvSpPr>
                <p:cNvPr id="38" name="圓角矩形 37"/>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libc</a:t>
                  </a:r>
                  <a:endParaRPr lang="zh-TW" altLang="en-US" sz="400" dirty="0"/>
                </a:p>
              </p:txBody>
            </p:sp>
          </p:grpSp>
          <p:grpSp>
            <p:nvGrpSpPr>
              <p:cNvPr id="25" name="群組 28"/>
              <p:cNvGrpSpPr/>
              <p:nvPr/>
            </p:nvGrpSpPr>
            <p:grpSpPr>
              <a:xfrm>
                <a:off x="6876256" y="2780928"/>
                <a:ext cx="1728192" cy="2016224"/>
                <a:chOff x="2411760" y="3861048"/>
                <a:chExt cx="1728192" cy="2016224"/>
              </a:xfrm>
            </p:grpSpPr>
            <p:sp>
              <p:nvSpPr>
                <p:cNvPr id="27" name="矩形 26"/>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400" dirty="0" smtClean="0"/>
                    <a:t>Android </a:t>
                  </a:r>
                  <a:r>
                    <a:rPr lang="zh-TW" altLang="en-US" sz="400" dirty="0" smtClean="0"/>
                    <a:t>執行</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28" name="圓角矩形 27"/>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核心函式庫</a:t>
                  </a:r>
                  <a:endParaRPr lang="zh-TW" altLang="en-US" sz="400" dirty="0"/>
                </a:p>
              </p:txBody>
            </p:sp>
            <p:sp>
              <p:nvSpPr>
                <p:cNvPr id="29" name="圓角矩形 28"/>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Dalvik</a:t>
                  </a:r>
                  <a:r>
                    <a:rPr lang="zh-TW" altLang="en-US" sz="400" dirty="0" smtClean="0"/>
                    <a:t>虛擬機器</a:t>
                  </a:r>
                  <a:endParaRPr lang="zh-TW" altLang="en-US" sz="400" dirty="0"/>
                </a:p>
              </p:txBody>
            </p:sp>
          </p:grpSp>
          <p:cxnSp>
            <p:nvCxnSpPr>
              <p:cNvPr id="26" name="直線單箭頭接點 25"/>
              <p:cNvCxnSpPr>
                <a:stCxn id="30" idx="3"/>
                <a:endCxn id="27" idx="1"/>
              </p:cNvCxnSpPr>
              <p:nvPr/>
            </p:nvCxnSpPr>
            <p:spPr>
              <a:xfrm>
                <a:off x="6228184" y="3789040"/>
                <a:ext cx="648072"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5" name="群組 38"/>
            <p:cNvGrpSpPr/>
            <p:nvPr/>
          </p:nvGrpSpPr>
          <p:grpSpPr>
            <a:xfrm>
              <a:off x="179512" y="5733256"/>
              <a:ext cx="8424936" cy="2016224"/>
              <a:chOff x="395536" y="2780928"/>
              <a:chExt cx="8424936" cy="2016224"/>
            </a:xfrm>
          </p:grpSpPr>
          <p:sp>
            <p:nvSpPr>
              <p:cNvPr id="16" name="矩形 15"/>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sz="400" dirty="0" smtClean="0"/>
                  <a:t>Linux</a:t>
                </a:r>
                <a:r>
                  <a:rPr lang="zh-TW" altLang="en-US" sz="400" dirty="0" smtClean="0"/>
                  <a:t>核心層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17" name="圓角矩形 16"/>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顯示驅動</a:t>
                </a:r>
                <a:endParaRPr lang="zh-TW" altLang="en-US" sz="400" dirty="0"/>
              </a:p>
            </p:txBody>
          </p:sp>
          <p:sp>
            <p:nvSpPr>
              <p:cNvPr id="18" name="圓角矩形 17"/>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Camera</a:t>
                </a:r>
                <a:r>
                  <a:rPr lang="zh-TW" altLang="en-US" sz="400" dirty="0" smtClean="0"/>
                  <a:t>驅動</a:t>
                </a:r>
                <a:endParaRPr lang="zh-TW" altLang="en-US" sz="400" dirty="0"/>
              </a:p>
            </p:txBody>
          </p:sp>
          <p:sp>
            <p:nvSpPr>
              <p:cNvPr id="19" name="圓角矩形 18"/>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行程管理</a:t>
                </a:r>
                <a:endParaRPr lang="zh-TW" altLang="en-US" sz="400" dirty="0"/>
              </a:p>
            </p:txBody>
          </p:sp>
          <p:sp>
            <p:nvSpPr>
              <p:cNvPr id="20" name="圓角矩形 19"/>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記憶體管理</a:t>
                </a:r>
                <a:endParaRPr lang="zh-TW" altLang="en-US" sz="400" dirty="0"/>
              </a:p>
            </p:txBody>
          </p:sp>
          <p:sp>
            <p:nvSpPr>
              <p:cNvPr id="21" name="圓角矩形 20"/>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WiFi</a:t>
                </a:r>
                <a:r>
                  <a:rPr lang="zh-TW" altLang="en-US" sz="400" dirty="0" smtClean="0"/>
                  <a:t>驅動</a:t>
                </a:r>
                <a:endParaRPr lang="zh-TW" altLang="en-US" sz="400" dirty="0"/>
              </a:p>
            </p:txBody>
          </p:sp>
          <p:sp>
            <p:nvSpPr>
              <p:cNvPr id="22" name="圓角矩形 21"/>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其他硬體驅動程式</a:t>
                </a:r>
                <a:endParaRPr lang="zh-TW" altLang="en-US" sz="400" dirty="0"/>
              </a:p>
            </p:txBody>
          </p:sp>
          <p:sp>
            <p:nvSpPr>
              <p:cNvPr id="23" name="圓角矩形 22"/>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電源管理</a:t>
                </a:r>
                <a:endParaRPr lang="zh-TW" altLang="en-US" sz="400" dirty="0"/>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23</a:t>
            </a:fld>
            <a:endParaRPr lang="zh-TW" altLang="en-US"/>
          </a:p>
        </p:txBody>
      </p:sp>
      <p:sp>
        <p:nvSpPr>
          <p:cNvPr id="4" name="內容版面配置區 3"/>
          <p:cNvSpPr>
            <a:spLocks noGrp="1"/>
          </p:cNvSpPr>
          <p:nvPr>
            <p:ph sz="quarter" idx="1"/>
          </p:nvPr>
        </p:nvSpPr>
        <p:spPr>
          <a:xfrm>
            <a:off x="301752" y="3501008"/>
            <a:ext cx="8503920" cy="3168352"/>
          </a:xfrm>
        </p:spPr>
        <p:txBody>
          <a:bodyPr>
            <a:normAutofit fontScale="92500" lnSpcReduction="20000"/>
          </a:bodyPr>
          <a:lstStyle/>
          <a:p>
            <a:r>
              <a:rPr lang="zh-TW" altLang="en-US" sz="2400" dirty="0" smtClean="0"/>
              <a:t>應用架構層主要包含九大部份如下：</a:t>
            </a:r>
            <a:endParaRPr lang="en-US" altLang="zh-TW" sz="2400" dirty="0" smtClean="0"/>
          </a:p>
          <a:p>
            <a:pPr lvl="1"/>
            <a:r>
              <a:rPr lang="zh-TW" altLang="en-US" sz="2000" dirty="0" smtClean="0"/>
              <a:t>１</a:t>
            </a:r>
            <a:r>
              <a:rPr lang="en-US" altLang="zh-TW" sz="2000" dirty="0" smtClean="0"/>
              <a:t>. </a:t>
            </a:r>
            <a:r>
              <a:rPr lang="zh-TW" altLang="en-US" sz="2000" dirty="0" smtClean="0"/>
              <a:t>活動管理。</a:t>
            </a:r>
            <a:endParaRPr lang="en-US" altLang="zh-TW" sz="2000" dirty="0" smtClean="0"/>
          </a:p>
          <a:p>
            <a:pPr lvl="1"/>
            <a:r>
              <a:rPr lang="zh-TW" altLang="en-US" sz="2000" dirty="0" smtClean="0"/>
              <a:t>２</a:t>
            </a:r>
            <a:r>
              <a:rPr lang="en-US" altLang="zh-TW" sz="2000" dirty="0" smtClean="0"/>
              <a:t>. </a:t>
            </a:r>
            <a:r>
              <a:rPr lang="zh-TW" altLang="en-US" sz="2000" dirty="0" smtClean="0"/>
              <a:t>視窗管理。</a:t>
            </a:r>
            <a:endParaRPr lang="en-US" altLang="zh-TW" sz="2000" dirty="0" smtClean="0"/>
          </a:p>
          <a:p>
            <a:pPr lvl="1"/>
            <a:r>
              <a:rPr lang="zh-TW" altLang="en-US" sz="2000" dirty="0" smtClean="0"/>
              <a:t>３</a:t>
            </a:r>
            <a:r>
              <a:rPr lang="en-US" altLang="zh-TW" sz="2000" dirty="0" smtClean="0"/>
              <a:t>. </a:t>
            </a:r>
            <a:r>
              <a:rPr lang="zh-TW" altLang="en-US" sz="2000" dirty="0" smtClean="0"/>
              <a:t>內容提供。</a:t>
            </a:r>
            <a:endParaRPr lang="en-US" altLang="zh-TW" sz="2000" dirty="0" smtClean="0"/>
          </a:p>
          <a:p>
            <a:pPr lvl="1"/>
            <a:r>
              <a:rPr lang="zh-TW" altLang="en-US" sz="2000" dirty="0" smtClean="0"/>
              <a:t>４</a:t>
            </a:r>
            <a:r>
              <a:rPr lang="en-US" altLang="zh-TW" sz="2000" dirty="0" smtClean="0"/>
              <a:t>. </a:t>
            </a:r>
            <a:r>
              <a:rPr lang="zh-TW" altLang="en-US" sz="2000" dirty="0" smtClean="0"/>
              <a:t>視圖系統。</a:t>
            </a:r>
            <a:endParaRPr lang="en-US" altLang="zh-TW" sz="2000" dirty="0" smtClean="0"/>
          </a:p>
          <a:p>
            <a:pPr lvl="1"/>
            <a:r>
              <a:rPr lang="zh-TW" altLang="en-US" sz="2000" dirty="0" smtClean="0"/>
              <a:t>５</a:t>
            </a:r>
            <a:r>
              <a:rPr lang="en-US" altLang="zh-TW" sz="2000" dirty="0" smtClean="0"/>
              <a:t>. </a:t>
            </a:r>
            <a:r>
              <a:rPr lang="zh-TW" altLang="en-US" sz="2000" dirty="0" smtClean="0"/>
              <a:t>套件管理。</a:t>
            </a:r>
            <a:endParaRPr lang="en-US" altLang="zh-TW" sz="2000" dirty="0" smtClean="0"/>
          </a:p>
          <a:p>
            <a:pPr lvl="1"/>
            <a:r>
              <a:rPr lang="zh-TW" altLang="en-US" sz="2000" dirty="0" smtClean="0"/>
              <a:t>６</a:t>
            </a:r>
            <a:r>
              <a:rPr lang="en-US" altLang="zh-TW" sz="2000" dirty="0" smtClean="0"/>
              <a:t>. </a:t>
            </a:r>
            <a:r>
              <a:rPr lang="zh-TW" altLang="en-US" sz="2000" dirty="0" smtClean="0"/>
              <a:t>通話管理。</a:t>
            </a:r>
            <a:endParaRPr lang="en-US" altLang="zh-TW" sz="2000" dirty="0" smtClean="0"/>
          </a:p>
          <a:p>
            <a:pPr lvl="1"/>
            <a:r>
              <a:rPr lang="zh-TW" altLang="en-US" sz="2000" dirty="0" smtClean="0"/>
              <a:t>７</a:t>
            </a:r>
            <a:r>
              <a:rPr lang="en-US" altLang="zh-TW" sz="2000" dirty="0" smtClean="0"/>
              <a:t>. </a:t>
            </a:r>
            <a:r>
              <a:rPr lang="zh-TW" altLang="en-US" sz="2000" dirty="0" smtClean="0"/>
              <a:t>資源管理。</a:t>
            </a:r>
            <a:endParaRPr lang="en-US" altLang="zh-TW" sz="2000" dirty="0" smtClean="0"/>
          </a:p>
          <a:p>
            <a:pPr lvl="1"/>
            <a:r>
              <a:rPr lang="zh-TW" altLang="en-US" sz="2000" dirty="0" smtClean="0"/>
              <a:t>８</a:t>
            </a:r>
            <a:r>
              <a:rPr lang="en-US" altLang="zh-TW" sz="2000" dirty="0" smtClean="0"/>
              <a:t>. </a:t>
            </a:r>
            <a:r>
              <a:rPr lang="zh-TW" altLang="en-US" sz="2000" dirty="0" smtClean="0"/>
              <a:t>定位管理。</a:t>
            </a:r>
            <a:endParaRPr lang="en-US" altLang="zh-TW" sz="2000" dirty="0" smtClean="0"/>
          </a:p>
          <a:p>
            <a:pPr lvl="1"/>
            <a:r>
              <a:rPr lang="zh-TW" altLang="en-US" sz="2000" dirty="0" smtClean="0"/>
              <a:t>９</a:t>
            </a:r>
            <a:r>
              <a:rPr lang="en-US" altLang="zh-TW" sz="2000" dirty="0" smtClean="0"/>
              <a:t>. </a:t>
            </a:r>
            <a:r>
              <a:rPr lang="zh-TW" altLang="en-US" sz="2000" dirty="0" smtClean="0"/>
              <a:t>通知管理。</a:t>
            </a:r>
            <a:endParaRPr lang="zh-TW" altLang="en-US" sz="2000" dirty="0"/>
          </a:p>
        </p:txBody>
      </p:sp>
      <p:grpSp>
        <p:nvGrpSpPr>
          <p:cNvPr id="21" name="群組 20"/>
          <p:cNvGrpSpPr/>
          <p:nvPr/>
        </p:nvGrpSpPr>
        <p:grpSpPr>
          <a:xfrm>
            <a:off x="395536" y="1412776"/>
            <a:ext cx="8424936" cy="2016224"/>
            <a:chOff x="395536" y="2780928"/>
            <a:chExt cx="8424936" cy="2016224"/>
          </a:xfrm>
        </p:grpSpPr>
        <p:sp>
          <p:nvSpPr>
            <p:cNvPr id="6" name="矩形 5"/>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smtClean="0"/>
                <a:t>應用架構層</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7" name="圓角矩形 6"/>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活動管理</a:t>
              </a:r>
              <a:endParaRPr lang="zh-TW" altLang="en-US" sz="1600" dirty="0"/>
            </a:p>
          </p:txBody>
        </p:sp>
        <p:sp>
          <p:nvSpPr>
            <p:cNvPr id="8" name="圓角矩形 7"/>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視窗管理</a:t>
              </a:r>
              <a:endParaRPr lang="zh-TW" altLang="en-US" sz="1600" dirty="0"/>
            </a:p>
          </p:txBody>
        </p:sp>
        <p:sp>
          <p:nvSpPr>
            <p:cNvPr id="9" name="圓角矩形 8"/>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smtClean="0"/>
                <a:t>套件管理</a:t>
              </a:r>
              <a:endParaRPr lang="zh-TW" altLang="en-US" sz="1600" dirty="0"/>
            </a:p>
          </p:txBody>
        </p:sp>
        <p:sp>
          <p:nvSpPr>
            <p:cNvPr id="10" name="圓角矩形 9"/>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通話管理</a:t>
              </a:r>
              <a:endParaRPr lang="zh-TW" altLang="en-US" sz="1600" dirty="0"/>
            </a:p>
          </p:txBody>
        </p:sp>
        <p:sp>
          <p:nvSpPr>
            <p:cNvPr id="11" name="圓角矩形 10"/>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內容提供</a:t>
              </a:r>
              <a:endParaRPr lang="zh-TW" altLang="en-US" sz="1600" dirty="0"/>
            </a:p>
          </p:txBody>
        </p:sp>
        <p:sp>
          <p:nvSpPr>
            <p:cNvPr id="12" name="圓角矩形 11"/>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視圖系統</a:t>
              </a:r>
              <a:endParaRPr lang="zh-TW" altLang="en-US" sz="1600" dirty="0"/>
            </a:p>
          </p:txBody>
        </p:sp>
        <p:sp>
          <p:nvSpPr>
            <p:cNvPr id="13" name="圓角矩形 12"/>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資源管理</a:t>
              </a:r>
              <a:endParaRPr lang="zh-TW" altLang="en-US" sz="1600" dirty="0"/>
            </a:p>
          </p:txBody>
        </p:sp>
        <p:sp>
          <p:nvSpPr>
            <p:cNvPr id="14" name="圓角矩形 13"/>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定位管理</a:t>
              </a:r>
              <a:endParaRPr lang="zh-TW" altLang="en-US" sz="1600" dirty="0"/>
            </a:p>
          </p:txBody>
        </p:sp>
        <p:sp>
          <p:nvSpPr>
            <p:cNvPr id="15" name="圓角矩形 14"/>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通知管理</a:t>
              </a:r>
              <a:endParaRPr lang="zh-TW" altLang="en-US" sz="1600" dirty="0"/>
            </a:p>
          </p:txBody>
        </p:sp>
      </p:grpSp>
      <p:grpSp>
        <p:nvGrpSpPr>
          <p:cNvPr id="16" name="群組 15"/>
          <p:cNvGrpSpPr/>
          <p:nvPr/>
        </p:nvGrpSpPr>
        <p:grpSpPr>
          <a:xfrm>
            <a:off x="6372200" y="5013176"/>
            <a:ext cx="2735288" cy="1718048"/>
            <a:chOff x="179512" y="404664"/>
            <a:chExt cx="8424936" cy="7344816"/>
          </a:xfrm>
        </p:grpSpPr>
        <p:grpSp>
          <p:nvGrpSpPr>
            <p:cNvPr id="17" name="群組 5"/>
            <p:cNvGrpSpPr/>
            <p:nvPr/>
          </p:nvGrpSpPr>
          <p:grpSpPr>
            <a:xfrm>
              <a:off x="179512" y="404664"/>
              <a:ext cx="8424936" cy="1296144"/>
              <a:chOff x="395536" y="4365104"/>
              <a:chExt cx="8424936" cy="1296144"/>
            </a:xfrm>
          </p:grpSpPr>
          <p:sp>
            <p:nvSpPr>
              <p:cNvPr id="55" name="矩形 6"/>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400" dirty="0" smtClean="0"/>
                  <a:t>應用層</a:t>
                </a:r>
                <a:endParaRPr lang="en-US" altLang="zh-TW" sz="400" dirty="0" smtClean="0"/>
              </a:p>
              <a:p>
                <a:endParaRPr lang="en-US" altLang="zh-TW" sz="400" dirty="0" smtClean="0"/>
              </a:p>
              <a:p>
                <a:endParaRPr lang="en-US" altLang="zh-TW" sz="400" dirty="0" smtClean="0"/>
              </a:p>
              <a:p>
                <a:endParaRPr lang="zh-TW" altLang="en-US" sz="400" dirty="0"/>
              </a:p>
            </p:txBody>
          </p:sp>
          <p:sp>
            <p:nvSpPr>
              <p:cNvPr id="56" name="圓角矩形 7"/>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內建應用程式（瀏覽器、聯絡人</a:t>
                </a:r>
                <a:r>
                  <a:rPr lang="en-US" altLang="zh-TW" sz="400" dirty="0" smtClean="0"/>
                  <a:t>…</a:t>
                </a:r>
                <a:r>
                  <a:rPr lang="zh-TW" altLang="en-US" sz="400" dirty="0" smtClean="0"/>
                  <a:t>等）</a:t>
                </a:r>
                <a:endParaRPr lang="zh-TW" altLang="en-US" sz="400" dirty="0"/>
              </a:p>
            </p:txBody>
          </p:sp>
          <p:sp>
            <p:nvSpPr>
              <p:cNvPr id="57" name="圓角矩形 8"/>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Home</a:t>
                </a:r>
                <a:endParaRPr lang="zh-TW" altLang="en-US" sz="400" dirty="0"/>
              </a:p>
            </p:txBody>
          </p:sp>
          <p:sp>
            <p:nvSpPr>
              <p:cNvPr id="58" name="圓角矩形 9"/>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第三方應用程式</a:t>
                </a:r>
                <a:endParaRPr lang="zh-TW" altLang="en-US" sz="400" dirty="0"/>
              </a:p>
            </p:txBody>
          </p:sp>
          <p:sp>
            <p:nvSpPr>
              <p:cNvPr id="59" name="圓角矩形 10"/>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自行開發應用程式</a:t>
                </a:r>
                <a:endParaRPr lang="zh-TW" altLang="en-US" sz="400" dirty="0"/>
              </a:p>
            </p:txBody>
          </p:sp>
        </p:grpSp>
        <p:grpSp>
          <p:nvGrpSpPr>
            <p:cNvPr id="18" name="群組 11"/>
            <p:cNvGrpSpPr/>
            <p:nvPr/>
          </p:nvGrpSpPr>
          <p:grpSpPr>
            <a:xfrm>
              <a:off x="179512" y="1700808"/>
              <a:ext cx="8424936" cy="2016224"/>
              <a:chOff x="395536" y="2780928"/>
              <a:chExt cx="8424936" cy="2016224"/>
            </a:xfrm>
          </p:grpSpPr>
          <p:sp>
            <p:nvSpPr>
              <p:cNvPr id="45" name="矩形 44"/>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400" dirty="0" smtClean="0"/>
                  <a:t>應用架構層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46" name="圓角矩形 45"/>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活動管理</a:t>
                </a:r>
                <a:endParaRPr lang="zh-TW" altLang="en-US" sz="400" dirty="0"/>
              </a:p>
            </p:txBody>
          </p:sp>
          <p:sp>
            <p:nvSpPr>
              <p:cNvPr id="47" name="圓角矩形 14"/>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視窗管理</a:t>
                </a:r>
                <a:endParaRPr lang="zh-TW" altLang="en-US" sz="400" dirty="0"/>
              </a:p>
            </p:txBody>
          </p:sp>
          <p:sp>
            <p:nvSpPr>
              <p:cNvPr id="48" name="圓角矩形 15"/>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smtClean="0"/>
                  <a:t>套件管理</a:t>
                </a:r>
                <a:endParaRPr lang="zh-TW" altLang="en-US" sz="400" dirty="0"/>
              </a:p>
            </p:txBody>
          </p:sp>
          <p:sp>
            <p:nvSpPr>
              <p:cNvPr id="49" name="圓角矩形 48"/>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通話管理</a:t>
                </a:r>
                <a:endParaRPr lang="zh-TW" altLang="en-US" sz="400" dirty="0"/>
              </a:p>
            </p:txBody>
          </p:sp>
          <p:sp>
            <p:nvSpPr>
              <p:cNvPr id="50" name="圓角矩形 49"/>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內容提供</a:t>
                </a:r>
                <a:endParaRPr lang="zh-TW" altLang="en-US" sz="400" dirty="0"/>
              </a:p>
            </p:txBody>
          </p:sp>
          <p:sp>
            <p:nvSpPr>
              <p:cNvPr id="51" name="圓角矩形 50"/>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視圖系統</a:t>
                </a:r>
                <a:endParaRPr lang="zh-TW" altLang="en-US" sz="400" dirty="0"/>
              </a:p>
            </p:txBody>
          </p:sp>
          <p:sp>
            <p:nvSpPr>
              <p:cNvPr id="52" name="圓角矩形 51"/>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資源管理</a:t>
                </a:r>
                <a:endParaRPr lang="zh-TW" altLang="en-US" sz="400" dirty="0"/>
              </a:p>
            </p:txBody>
          </p:sp>
          <p:sp>
            <p:nvSpPr>
              <p:cNvPr id="53" name="圓角矩形 52"/>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定位管理</a:t>
                </a:r>
                <a:endParaRPr lang="zh-TW" altLang="en-US" sz="400" dirty="0"/>
              </a:p>
            </p:txBody>
          </p:sp>
          <p:sp>
            <p:nvSpPr>
              <p:cNvPr id="54" name="圓角矩形 53"/>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通知管理</a:t>
                </a:r>
                <a:endParaRPr lang="zh-TW" altLang="en-US" sz="400" dirty="0"/>
              </a:p>
            </p:txBody>
          </p:sp>
        </p:grpSp>
        <p:grpSp>
          <p:nvGrpSpPr>
            <p:cNvPr id="19" name="群組 22"/>
            <p:cNvGrpSpPr/>
            <p:nvPr/>
          </p:nvGrpSpPr>
          <p:grpSpPr>
            <a:xfrm>
              <a:off x="179512" y="3717032"/>
              <a:ext cx="8424936" cy="2016224"/>
              <a:chOff x="395536" y="2780928"/>
              <a:chExt cx="8208912" cy="2016224"/>
            </a:xfrm>
          </p:grpSpPr>
          <p:grpSp>
            <p:nvGrpSpPr>
              <p:cNvPr id="30" name="群組 17"/>
              <p:cNvGrpSpPr/>
              <p:nvPr/>
            </p:nvGrpSpPr>
            <p:grpSpPr>
              <a:xfrm>
                <a:off x="395536" y="2780928"/>
                <a:ext cx="5832648" cy="2016224"/>
                <a:chOff x="323528" y="2780928"/>
                <a:chExt cx="5832648" cy="2016224"/>
              </a:xfrm>
            </p:grpSpPr>
            <p:sp>
              <p:nvSpPr>
                <p:cNvPr id="36" name="矩形 35"/>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400" dirty="0" smtClean="0"/>
                    <a:t>函式庫</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37" name="圓角矩形 36"/>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外觀管理</a:t>
                  </a:r>
                  <a:endParaRPr lang="zh-TW" altLang="en-US" sz="400" dirty="0"/>
                </a:p>
              </p:txBody>
            </p:sp>
            <p:sp>
              <p:nvSpPr>
                <p:cNvPr id="38" name="圓角矩形 37"/>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多媒體架構</a:t>
                  </a:r>
                  <a:endParaRPr lang="zh-TW" altLang="en-US" sz="400" dirty="0"/>
                </a:p>
              </p:txBody>
            </p:sp>
            <p:sp>
              <p:nvSpPr>
                <p:cNvPr id="39" name="圓角矩形 38"/>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FreeType</a:t>
                  </a:r>
                  <a:endParaRPr lang="zh-TW" altLang="en-US" sz="400" dirty="0"/>
                </a:p>
              </p:txBody>
            </p:sp>
            <p:sp>
              <p:nvSpPr>
                <p:cNvPr id="40" name="圓角矩形 39"/>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WebKit</a:t>
                  </a:r>
                  <a:endParaRPr lang="zh-TW" altLang="en-US" sz="400" dirty="0"/>
                </a:p>
              </p:txBody>
            </p:sp>
            <p:sp>
              <p:nvSpPr>
                <p:cNvPr id="41" name="圓角矩形 40"/>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資料庫管理</a:t>
                  </a:r>
                  <a:endParaRPr lang="zh-TW" altLang="en-US" sz="400" dirty="0"/>
                </a:p>
              </p:txBody>
            </p:sp>
            <p:sp>
              <p:nvSpPr>
                <p:cNvPr id="42" name="圓角矩形 41"/>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繪圖引擊</a:t>
                  </a:r>
                  <a:endParaRPr lang="zh-TW" altLang="en-US" sz="400" dirty="0"/>
                </a:p>
              </p:txBody>
            </p:sp>
            <p:sp>
              <p:nvSpPr>
                <p:cNvPr id="43" name="圓角矩形 42"/>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SSL</a:t>
                  </a:r>
                  <a:endParaRPr lang="zh-TW" altLang="en-US" sz="400" dirty="0"/>
                </a:p>
              </p:txBody>
            </p:sp>
            <p:sp>
              <p:nvSpPr>
                <p:cNvPr id="44" name="圓角矩形 43"/>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libc</a:t>
                  </a:r>
                  <a:endParaRPr lang="zh-TW" altLang="en-US" sz="400" dirty="0"/>
                </a:p>
              </p:txBody>
            </p:sp>
          </p:grpSp>
          <p:grpSp>
            <p:nvGrpSpPr>
              <p:cNvPr id="31" name="群組 28"/>
              <p:cNvGrpSpPr/>
              <p:nvPr/>
            </p:nvGrpSpPr>
            <p:grpSpPr>
              <a:xfrm>
                <a:off x="6876256" y="2780928"/>
                <a:ext cx="1728192" cy="2016224"/>
                <a:chOff x="2411760" y="3861048"/>
                <a:chExt cx="1728192" cy="2016224"/>
              </a:xfrm>
            </p:grpSpPr>
            <p:sp>
              <p:nvSpPr>
                <p:cNvPr id="33" name="矩形 32"/>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400" dirty="0" smtClean="0"/>
                    <a:t>Android </a:t>
                  </a:r>
                  <a:r>
                    <a:rPr lang="zh-TW" altLang="en-US" sz="400" dirty="0" smtClean="0"/>
                    <a:t>執行</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34" name="圓角矩形 33"/>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核心函式庫</a:t>
                  </a:r>
                  <a:endParaRPr lang="zh-TW" altLang="en-US" sz="400" dirty="0"/>
                </a:p>
              </p:txBody>
            </p:sp>
            <p:sp>
              <p:nvSpPr>
                <p:cNvPr id="35" name="圓角矩形 34"/>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Dalvik</a:t>
                  </a:r>
                  <a:r>
                    <a:rPr lang="zh-TW" altLang="en-US" sz="400" dirty="0" smtClean="0"/>
                    <a:t>虛擬機器</a:t>
                  </a:r>
                  <a:endParaRPr lang="zh-TW" altLang="en-US" sz="400" dirty="0"/>
                </a:p>
              </p:txBody>
            </p:sp>
          </p:grpSp>
          <p:cxnSp>
            <p:nvCxnSpPr>
              <p:cNvPr id="32" name="直線單箭頭接點 31"/>
              <p:cNvCxnSpPr>
                <a:stCxn id="36" idx="3"/>
                <a:endCxn id="33" idx="1"/>
              </p:cNvCxnSpPr>
              <p:nvPr/>
            </p:nvCxnSpPr>
            <p:spPr>
              <a:xfrm>
                <a:off x="6228184" y="3789040"/>
                <a:ext cx="648072"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0" name="群組 38"/>
            <p:cNvGrpSpPr/>
            <p:nvPr/>
          </p:nvGrpSpPr>
          <p:grpSpPr>
            <a:xfrm>
              <a:off x="179512" y="5733256"/>
              <a:ext cx="8424936" cy="2016224"/>
              <a:chOff x="395536" y="2780928"/>
              <a:chExt cx="8424936" cy="2016224"/>
            </a:xfrm>
          </p:grpSpPr>
          <p:sp>
            <p:nvSpPr>
              <p:cNvPr id="22" name="矩形 21"/>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sz="400" dirty="0" smtClean="0"/>
                  <a:t>Linux</a:t>
                </a:r>
                <a:r>
                  <a:rPr lang="zh-TW" altLang="en-US" sz="400" dirty="0" smtClean="0"/>
                  <a:t>核心層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23" name="圓角矩形 22"/>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顯示驅動</a:t>
                </a:r>
                <a:endParaRPr lang="zh-TW" altLang="en-US" sz="400" dirty="0"/>
              </a:p>
            </p:txBody>
          </p:sp>
          <p:sp>
            <p:nvSpPr>
              <p:cNvPr id="24" name="圓角矩形 23"/>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Camera</a:t>
                </a:r>
                <a:r>
                  <a:rPr lang="zh-TW" altLang="en-US" sz="400" dirty="0" smtClean="0"/>
                  <a:t>驅動</a:t>
                </a:r>
                <a:endParaRPr lang="zh-TW" altLang="en-US" sz="400" dirty="0"/>
              </a:p>
            </p:txBody>
          </p:sp>
          <p:sp>
            <p:nvSpPr>
              <p:cNvPr id="25" name="圓角矩形 24"/>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行程管理</a:t>
                </a:r>
                <a:endParaRPr lang="zh-TW" altLang="en-US" sz="400" dirty="0"/>
              </a:p>
            </p:txBody>
          </p:sp>
          <p:sp>
            <p:nvSpPr>
              <p:cNvPr id="26" name="圓角矩形 25"/>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記憶體管理</a:t>
                </a:r>
                <a:endParaRPr lang="zh-TW" altLang="en-US" sz="400" dirty="0"/>
              </a:p>
            </p:txBody>
          </p:sp>
          <p:sp>
            <p:nvSpPr>
              <p:cNvPr id="27" name="圓角矩形 26"/>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WiFi</a:t>
                </a:r>
                <a:r>
                  <a:rPr lang="zh-TW" altLang="en-US" sz="400" dirty="0" smtClean="0"/>
                  <a:t>驅動</a:t>
                </a:r>
                <a:endParaRPr lang="zh-TW" altLang="en-US" sz="400" dirty="0"/>
              </a:p>
            </p:txBody>
          </p:sp>
          <p:sp>
            <p:nvSpPr>
              <p:cNvPr id="28" name="圓角矩形 27"/>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其他硬體驅動程式</a:t>
                </a:r>
                <a:endParaRPr lang="zh-TW" altLang="en-US" sz="400" dirty="0"/>
              </a:p>
            </p:txBody>
          </p:sp>
          <p:sp>
            <p:nvSpPr>
              <p:cNvPr id="29" name="圓角矩形 28"/>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電源管理</a:t>
                </a:r>
                <a:endParaRPr lang="zh-TW" altLang="en-US" sz="400" dirty="0"/>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24</a:t>
            </a:fld>
            <a:endParaRPr lang="zh-TW" altLang="en-US"/>
          </a:p>
        </p:txBody>
      </p:sp>
      <p:sp>
        <p:nvSpPr>
          <p:cNvPr id="4" name="內容版面配置區 3"/>
          <p:cNvSpPr>
            <a:spLocks noGrp="1"/>
          </p:cNvSpPr>
          <p:nvPr>
            <p:ph sz="quarter" idx="1"/>
          </p:nvPr>
        </p:nvSpPr>
        <p:spPr>
          <a:xfrm>
            <a:off x="301752" y="1527048"/>
            <a:ext cx="8503920" cy="4782272"/>
          </a:xfrm>
        </p:spPr>
        <p:txBody>
          <a:bodyPr>
            <a:normAutofit/>
          </a:bodyPr>
          <a:lstStyle/>
          <a:p>
            <a:r>
              <a:rPr lang="zh-TW" altLang="zh-TW" sz="2400" dirty="0" smtClean="0"/>
              <a:t>然後下</a:t>
            </a:r>
            <a:r>
              <a:rPr lang="zh-TW" altLang="en-US" sz="2400" dirty="0" smtClean="0"/>
              <a:t>層</a:t>
            </a:r>
            <a:r>
              <a:rPr lang="zh-TW" altLang="zh-TW" sz="2400" dirty="0" smtClean="0"/>
              <a:t>的系統層也可細分為函式庫</a:t>
            </a:r>
            <a:r>
              <a:rPr lang="zh-TW" altLang="en-US" sz="2400" dirty="0" smtClean="0"/>
              <a:t>層（</a:t>
            </a:r>
            <a:r>
              <a:rPr lang="en-US" altLang="zh-TW" sz="2400" dirty="0" smtClean="0"/>
              <a:t>Libraries</a:t>
            </a:r>
            <a:r>
              <a:rPr lang="zh-TW" altLang="en-US" sz="2400" dirty="0" smtClean="0"/>
              <a:t>）</a:t>
            </a:r>
            <a:r>
              <a:rPr lang="zh-TW" altLang="zh-TW" sz="2400" dirty="0" smtClean="0"/>
              <a:t>與</a:t>
            </a:r>
            <a:r>
              <a:rPr lang="en-US" altLang="zh-TW" sz="2400" dirty="0" smtClean="0"/>
              <a:t>Linux</a:t>
            </a:r>
            <a:r>
              <a:rPr lang="zh-TW" altLang="en-US" sz="2400" dirty="0" smtClean="0"/>
              <a:t>核心</a:t>
            </a:r>
            <a:r>
              <a:rPr lang="zh-TW" altLang="zh-TW" sz="2400" dirty="0" smtClean="0"/>
              <a:t>系統</a:t>
            </a:r>
            <a:r>
              <a:rPr lang="zh-TW" altLang="en-US" sz="2400" dirty="0" smtClean="0"/>
              <a:t>層。</a:t>
            </a:r>
            <a:endParaRPr lang="en-US" altLang="zh-TW" sz="2400" dirty="0" smtClean="0"/>
          </a:p>
          <a:p>
            <a:r>
              <a:rPr lang="zh-TW" altLang="en-US" sz="2000" dirty="0" smtClean="0"/>
              <a:t>函式庫層：包含函式庫及</a:t>
            </a:r>
            <a:r>
              <a:rPr lang="en-US" altLang="zh-TW" sz="2000" dirty="0" smtClean="0"/>
              <a:t>Android</a:t>
            </a:r>
            <a:r>
              <a:rPr lang="zh-TW" altLang="en-US" sz="2000" dirty="0" smtClean="0"/>
              <a:t>執行函式庫兩大部份。</a:t>
            </a:r>
            <a:endParaRPr lang="en-US" altLang="zh-TW" sz="2000" dirty="0" smtClean="0"/>
          </a:p>
          <a:p>
            <a:r>
              <a:rPr lang="zh-TW" altLang="en-US" sz="2400" dirty="0" smtClean="0"/>
              <a:t>以下為函式庫所包含的主要功能：</a:t>
            </a:r>
            <a:endParaRPr lang="en-US" altLang="zh-TW" sz="2400" dirty="0" smtClean="0"/>
          </a:p>
          <a:p>
            <a:pPr lvl="1"/>
            <a:r>
              <a:rPr lang="zh-TW" altLang="en-US" sz="2000" dirty="0" smtClean="0"/>
              <a:t>１</a:t>
            </a:r>
            <a:r>
              <a:rPr lang="en-US" altLang="zh-TW" sz="2000" dirty="0" smtClean="0"/>
              <a:t>. </a:t>
            </a:r>
            <a:r>
              <a:rPr lang="zh-TW" altLang="en-US" sz="2000" dirty="0" smtClean="0"/>
              <a:t>外觀管理。</a:t>
            </a:r>
            <a:endParaRPr lang="en-US" altLang="zh-TW" sz="2000" dirty="0" smtClean="0"/>
          </a:p>
          <a:p>
            <a:pPr lvl="1"/>
            <a:r>
              <a:rPr lang="zh-TW" altLang="en-US" sz="2000" dirty="0" smtClean="0"/>
              <a:t>２</a:t>
            </a:r>
            <a:r>
              <a:rPr lang="en-US" altLang="zh-TW" sz="2000" dirty="0" smtClean="0"/>
              <a:t>. </a:t>
            </a:r>
            <a:r>
              <a:rPr lang="zh-TW" altLang="en-US" sz="2000" dirty="0" smtClean="0"/>
              <a:t>多媒體架構。</a:t>
            </a:r>
            <a:endParaRPr lang="en-US" altLang="zh-TW" sz="2000" dirty="0" smtClean="0"/>
          </a:p>
          <a:p>
            <a:pPr lvl="1"/>
            <a:r>
              <a:rPr lang="zh-TW" altLang="en-US" sz="2000" dirty="0" smtClean="0"/>
              <a:t>３</a:t>
            </a:r>
            <a:r>
              <a:rPr lang="en-US" altLang="zh-TW" sz="2000" dirty="0" smtClean="0"/>
              <a:t>. </a:t>
            </a:r>
            <a:r>
              <a:rPr lang="zh-TW" altLang="en-US" sz="2000" dirty="0" smtClean="0"/>
              <a:t>資料庫管理。</a:t>
            </a:r>
            <a:endParaRPr lang="en-US" altLang="zh-TW" sz="2000" dirty="0" smtClean="0"/>
          </a:p>
          <a:p>
            <a:pPr lvl="1"/>
            <a:r>
              <a:rPr lang="zh-TW" altLang="en-US" sz="2000" dirty="0" smtClean="0"/>
              <a:t>４</a:t>
            </a:r>
            <a:r>
              <a:rPr lang="en-US" altLang="zh-TW" sz="2000" dirty="0" smtClean="0"/>
              <a:t>. </a:t>
            </a:r>
            <a:r>
              <a:rPr lang="zh-TW" altLang="en-US" sz="2000" dirty="0" smtClean="0"/>
              <a:t>繪圖引擊。</a:t>
            </a:r>
            <a:endParaRPr lang="en-US" altLang="zh-TW" sz="2000" dirty="0" smtClean="0"/>
          </a:p>
          <a:p>
            <a:pPr lvl="1"/>
            <a:r>
              <a:rPr lang="zh-TW" altLang="en-US" sz="2000" dirty="0" smtClean="0"/>
              <a:t>５</a:t>
            </a:r>
            <a:r>
              <a:rPr lang="en-US" altLang="zh-TW" sz="2000" dirty="0" smtClean="0"/>
              <a:t>. </a:t>
            </a:r>
            <a:r>
              <a:rPr lang="en-US" altLang="zh-TW" sz="2000" dirty="0" err="1" smtClean="0"/>
              <a:t>FreeType</a:t>
            </a:r>
            <a:r>
              <a:rPr lang="zh-TW" altLang="en-US" sz="2000" dirty="0" smtClean="0"/>
              <a:t>。</a:t>
            </a:r>
            <a:endParaRPr lang="en-US" altLang="zh-TW" sz="2000" dirty="0" smtClean="0"/>
          </a:p>
          <a:p>
            <a:pPr lvl="1"/>
            <a:r>
              <a:rPr lang="zh-TW" altLang="en-US" sz="2000" dirty="0" smtClean="0"/>
              <a:t>６</a:t>
            </a:r>
            <a:r>
              <a:rPr lang="en-US" altLang="zh-TW" sz="2000" dirty="0" smtClean="0"/>
              <a:t>. </a:t>
            </a:r>
            <a:r>
              <a:rPr lang="en-US" altLang="zh-TW" sz="2000" dirty="0" err="1" smtClean="0"/>
              <a:t>WebKit</a:t>
            </a:r>
            <a:r>
              <a:rPr lang="zh-TW" altLang="en-US" sz="2000" dirty="0" smtClean="0"/>
              <a:t>。</a:t>
            </a:r>
            <a:endParaRPr lang="en-US" altLang="zh-TW" sz="2000" dirty="0" smtClean="0"/>
          </a:p>
          <a:p>
            <a:pPr lvl="1"/>
            <a:r>
              <a:rPr lang="zh-TW" altLang="en-US" sz="2000" dirty="0" smtClean="0"/>
              <a:t>７</a:t>
            </a:r>
            <a:r>
              <a:rPr lang="en-US" altLang="zh-TW" sz="2000" dirty="0" smtClean="0"/>
              <a:t>. SSL</a:t>
            </a:r>
            <a:r>
              <a:rPr lang="zh-TW" altLang="en-US" sz="2000" dirty="0" smtClean="0"/>
              <a:t>。</a:t>
            </a:r>
            <a:endParaRPr lang="en-US" altLang="zh-TW" sz="2000" dirty="0" smtClean="0"/>
          </a:p>
          <a:p>
            <a:pPr lvl="1"/>
            <a:r>
              <a:rPr lang="zh-TW" altLang="en-US" sz="2000" dirty="0" smtClean="0"/>
              <a:t>８</a:t>
            </a:r>
            <a:r>
              <a:rPr lang="en-US" altLang="zh-TW" sz="2000" dirty="0" smtClean="0"/>
              <a:t>. </a:t>
            </a:r>
            <a:r>
              <a:rPr lang="en-US" altLang="zh-TW" sz="2000" dirty="0" err="1" smtClean="0"/>
              <a:t>libc</a:t>
            </a:r>
            <a:r>
              <a:rPr lang="zh-TW" altLang="en-US" sz="2000" dirty="0" smtClean="0"/>
              <a:t>。</a:t>
            </a:r>
            <a:endParaRPr lang="en-US" altLang="zh-TW" sz="2000" dirty="0" smtClean="0"/>
          </a:p>
          <a:p>
            <a:endParaRPr lang="zh-TW" altLang="zh-TW" dirty="0" smtClean="0"/>
          </a:p>
          <a:p>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25</a:t>
            </a:fld>
            <a:endParaRPr lang="zh-TW" altLang="en-US"/>
          </a:p>
        </p:txBody>
      </p:sp>
      <p:sp>
        <p:nvSpPr>
          <p:cNvPr id="4" name="內容版面配置區 3"/>
          <p:cNvSpPr>
            <a:spLocks noGrp="1"/>
          </p:cNvSpPr>
          <p:nvPr>
            <p:ph sz="quarter" idx="1"/>
          </p:nvPr>
        </p:nvSpPr>
        <p:spPr>
          <a:xfrm>
            <a:off x="301752" y="1527048"/>
            <a:ext cx="8503920" cy="1325888"/>
          </a:xfrm>
        </p:spPr>
        <p:txBody>
          <a:bodyPr>
            <a:normAutofit lnSpcReduction="10000"/>
          </a:bodyPr>
          <a:lstStyle/>
          <a:p>
            <a:r>
              <a:rPr lang="en-US" altLang="zh-TW" sz="2800" dirty="0" smtClean="0"/>
              <a:t>Android</a:t>
            </a:r>
            <a:r>
              <a:rPr lang="zh-TW" altLang="en-US" sz="2800" dirty="0" smtClean="0"/>
              <a:t>執行函式庫</a:t>
            </a:r>
            <a:r>
              <a:rPr lang="zh-TW" altLang="en-US" dirty="0" smtClean="0"/>
              <a:t>：包含核心函式庫以及</a:t>
            </a:r>
            <a:r>
              <a:rPr lang="en-US" altLang="zh-TW" dirty="0" err="1" smtClean="0"/>
              <a:t>Dalvik</a:t>
            </a:r>
            <a:r>
              <a:rPr lang="zh-TW" altLang="en-US" dirty="0" smtClean="0"/>
              <a:t>虛擬機器。</a:t>
            </a:r>
            <a:endParaRPr lang="en-US" altLang="zh-TW" dirty="0" smtClean="0"/>
          </a:p>
          <a:p>
            <a:r>
              <a:rPr lang="zh-TW" altLang="en-US" dirty="0" smtClean="0"/>
              <a:t>整個函式庫層如下圖所示。</a:t>
            </a:r>
            <a:endParaRPr lang="zh-TW" altLang="en-US" dirty="0"/>
          </a:p>
        </p:txBody>
      </p:sp>
      <p:grpSp>
        <p:nvGrpSpPr>
          <p:cNvPr id="5" name="群組 4"/>
          <p:cNvGrpSpPr/>
          <p:nvPr/>
        </p:nvGrpSpPr>
        <p:grpSpPr>
          <a:xfrm>
            <a:off x="323528" y="2852936"/>
            <a:ext cx="8208912" cy="2016224"/>
            <a:chOff x="395536" y="2780928"/>
            <a:chExt cx="8208912" cy="2016224"/>
          </a:xfrm>
        </p:grpSpPr>
        <p:grpSp>
          <p:nvGrpSpPr>
            <p:cNvPr id="6" name="群組 17"/>
            <p:cNvGrpSpPr/>
            <p:nvPr/>
          </p:nvGrpSpPr>
          <p:grpSpPr>
            <a:xfrm>
              <a:off x="395536" y="2780928"/>
              <a:ext cx="5832648" cy="2016224"/>
              <a:chOff x="323528" y="2780928"/>
              <a:chExt cx="5832648" cy="2016224"/>
            </a:xfrm>
          </p:grpSpPr>
          <p:sp>
            <p:nvSpPr>
              <p:cNvPr id="12" name="矩形 11"/>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t>函式庫</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13" name="圓角矩形 12"/>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外觀管理</a:t>
                </a:r>
                <a:endParaRPr lang="zh-TW" altLang="en-US" sz="1600" dirty="0"/>
              </a:p>
            </p:txBody>
          </p:sp>
          <p:sp>
            <p:nvSpPr>
              <p:cNvPr id="14" name="圓角矩形 13"/>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多媒體架構</a:t>
                </a:r>
                <a:endParaRPr lang="zh-TW" altLang="en-US" sz="1600" dirty="0"/>
              </a:p>
            </p:txBody>
          </p:sp>
          <p:sp>
            <p:nvSpPr>
              <p:cNvPr id="15" name="圓角矩形 14"/>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FreeType</a:t>
                </a:r>
                <a:endParaRPr lang="zh-TW" altLang="en-US" sz="1600" dirty="0"/>
              </a:p>
            </p:txBody>
          </p:sp>
          <p:sp>
            <p:nvSpPr>
              <p:cNvPr id="16" name="圓角矩形 15"/>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WebKit</a:t>
                </a:r>
                <a:endParaRPr lang="zh-TW" altLang="en-US" sz="1600" dirty="0"/>
              </a:p>
            </p:txBody>
          </p:sp>
          <p:sp>
            <p:nvSpPr>
              <p:cNvPr id="17" name="圓角矩形 16"/>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資料庫管理</a:t>
                </a:r>
                <a:endParaRPr lang="zh-TW" altLang="en-US" sz="1600" dirty="0"/>
              </a:p>
            </p:txBody>
          </p:sp>
          <p:sp>
            <p:nvSpPr>
              <p:cNvPr id="18" name="圓角矩形 17"/>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繪圖引擊</a:t>
                </a:r>
                <a:endParaRPr lang="zh-TW" altLang="en-US" sz="1600" dirty="0"/>
              </a:p>
            </p:txBody>
          </p:sp>
          <p:sp>
            <p:nvSpPr>
              <p:cNvPr id="19" name="圓角矩形 18"/>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smtClean="0"/>
                  <a:t>SSL</a:t>
                </a:r>
                <a:endParaRPr lang="zh-TW" altLang="en-US" sz="1600" dirty="0"/>
              </a:p>
            </p:txBody>
          </p:sp>
          <p:sp>
            <p:nvSpPr>
              <p:cNvPr id="20" name="圓角矩形 19"/>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libc</a:t>
                </a:r>
                <a:endParaRPr lang="zh-TW" altLang="en-US" sz="1600" dirty="0"/>
              </a:p>
            </p:txBody>
          </p:sp>
        </p:grpSp>
        <p:grpSp>
          <p:nvGrpSpPr>
            <p:cNvPr id="7" name="群組 28"/>
            <p:cNvGrpSpPr/>
            <p:nvPr/>
          </p:nvGrpSpPr>
          <p:grpSpPr>
            <a:xfrm>
              <a:off x="6876256" y="2780928"/>
              <a:ext cx="1728192" cy="2016224"/>
              <a:chOff x="2411760" y="3861048"/>
              <a:chExt cx="1728192" cy="2016224"/>
            </a:xfrm>
          </p:grpSpPr>
          <p:sp>
            <p:nvSpPr>
              <p:cNvPr id="9" name="矩形 8"/>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dirty="0" smtClean="0"/>
                  <a:t>Android </a:t>
                </a:r>
                <a:r>
                  <a:rPr lang="zh-TW" altLang="en-US" dirty="0" smtClean="0"/>
                  <a:t>執行</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10" name="圓角矩形 9"/>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核心函式庫</a:t>
                </a:r>
                <a:endParaRPr lang="zh-TW" altLang="en-US" sz="1600" dirty="0"/>
              </a:p>
            </p:txBody>
          </p:sp>
          <p:sp>
            <p:nvSpPr>
              <p:cNvPr id="11" name="圓角矩形 10"/>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Dalvik</a:t>
                </a:r>
                <a:r>
                  <a:rPr lang="zh-TW" altLang="en-US" sz="1600" dirty="0" smtClean="0"/>
                  <a:t>虛擬機器</a:t>
                </a:r>
                <a:endParaRPr lang="zh-TW" altLang="en-US" sz="1600" dirty="0"/>
              </a:p>
            </p:txBody>
          </p:sp>
        </p:grpSp>
        <p:cxnSp>
          <p:nvCxnSpPr>
            <p:cNvPr id="8" name="直線單箭頭接點 7"/>
            <p:cNvCxnSpPr>
              <a:stCxn id="12" idx="3"/>
              <a:endCxn id="9" idx="1"/>
            </p:cNvCxnSpPr>
            <p:nvPr/>
          </p:nvCxnSpPr>
          <p:spPr>
            <a:xfrm>
              <a:off x="6228184" y="3789040"/>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1" name="群組 20"/>
          <p:cNvGrpSpPr/>
          <p:nvPr/>
        </p:nvGrpSpPr>
        <p:grpSpPr>
          <a:xfrm>
            <a:off x="6372200" y="5013176"/>
            <a:ext cx="2735288" cy="1718048"/>
            <a:chOff x="179512" y="404664"/>
            <a:chExt cx="8424936" cy="7344816"/>
          </a:xfrm>
        </p:grpSpPr>
        <p:grpSp>
          <p:nvGrpSpPr>
            <p:cNvPr id="22" name="群組 5"/>
            <p:cNvGrpSpPr/>
            <p:nvPr/>
          </p:nvGrpSpPr>
          <p:grpSpPr>
            <a:xfrm>
              <a:off x="179512" y="404664"/>
              <a:ext cx="8424936" cy="1296144"/>
              <a:chOff x="395536" y="4365104"/>
              <a:chExt cx="8424936" cy="1296144"/>
            </a:xfrm>
          </p:grpSpPr>
          <p:sp>
            <p:nvSpPr>
              <p:cNvPr id="59" name="矩形 6"/>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400" dirty="0" smtClean="0"/>
                  <a:t>應用層</a:t>
                </a:r>
                <a:endParaRPr lang="en-US" altLang="zh-TW" sz="400" dirty="0" smtClean="0"/>
              </a:p>
              <a:p>
                <a:endParaRPr lang="en-US" altLang="zh-TW" sz="400" dirty="0" smtClean="0"/>
              </a:p>
              <a:p>
                <a:endParaRPr lang="en-US" altLang="zh-TW" sz="400" dirty="0" smtClean="0"/>
              </a:p>
              <a:p>
                <a:endParaRPr lang="zh-TW" altLang="en-US" sz="400" dirty="0"/>
              </a:p>
            </p:txBody>
          </p:sp>
          <p:sp>
            <p:nvSpPr>
              <p:cNvPr id="60" name="圓角矩形 7"/>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內建應用程式（瀏覽器、聯絡人</a:t>
                </a:r>
                <a:r>
                  <a:rPr lang="en-US" altLang="zh-TW" sz="400" dirty="0" smtClean="0"/>
                  <a:t>…</a:t>
                </a:r>
                <a:r>
                  <a:rPr lang="zh-TW" altLang="en-US" sz="400" dirty="0" smtClean="0"/>
                  <a:t>等）</a:t>
                </a:r>
                <a:endParaRPr lang="zh-TW" altLang="en-US" sz="400" dirty="0"/>
              </a:p>
            </p:txBody>
          </p:sp>
          <p:sp>
            <p:nvSpPr>
              <p:cNvPr id="61" name="圓角矩形 8"/>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Home</a:t>
                </a:r>
                <a:endParaRPr lang="zh-TW" altLang="en-US" sz="400" dirty="0"/>
              </a:p>
            </p:txBody>
          </p:sp>
          <p:sp>
            <p:nvSpPr>
              <p:cNvPr id="62" name="圓角矩形 9"/>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第三方應用程式</a:t>
                </a:r>
                <a:endParaRPr lang="zh-TW" altLang="en-US" sz="400" dirty="0"/>
              </a:p>
            </p:txBody>
          </p:sp>
          <p:sp>
            <p:nvSpPr>
              <p:cNvPr id="63" name="圓角矩形 10"/>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自行開發應用程式</a:t>
                </a:r>
                <a:endParaRPr lang="zh-TW" altLang="en-US" sz="400" dirty="0"/>
              </a:p>
            </p:txBody>
          </p:sp>
        </p:grpSp>
        <p:grpSp>
          <p:nvGrpSpPr>
            <p:cNvPr id="23" name="群組 11"/>
            <p:cNvGrpSpPr/>
            <p:nvPr/>
          </p:nvGrpSpPr>
          <p:grpSpPr>
            <a:xfrm>
              <a:off x="179512" y="1700808"/>
              <a:ext cx="8424936" cy="2016224"/>
              <a:chOff x="395536" y="2780928"/>
              <a:chExt cx="8424936" cy="2016224"/>
            </a:xfrm>
          </p:grpSpPr>
          <p:sp>
            <p:nvSpPr>
              <p:cNvPr id="49" name="矩形 48"/>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400" dirty="0" smtClean="0"/>
                  <a:t>應用架構層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50" name="圓角矩形 49"/>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活動管理</a:t>
                </a:r>
                <a:endParaRPr lang="zh-TW" altLang="en-US" sz="400" dirty="0"/>
              </a:p>
            </p:txBody>
          </p:sp>
          <p:sp>
            <p:nvSpPr>
              <p:cNvPr id="51" name="圓角矩形 14"/>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視窗管理</a:t>
                </a:r>
                <a:endParaRPr lang="zh-TW" altLang="en-US" sz="400" dirty="0"/>
              </a:p>
            </p:txBody>
          </p:sp>
          <p:sp>
            <p:nvSpPr>
              <p:cNvPr id="52" name="圓角矩形 15"/>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smtClean="0"/>
                  <a:t>套件管理</a:t>
                </a:r>
                <a:endParaRPr lang="zh-TW" altLang="en-US" sz="400" dirty="0"/>
              </a:p>
            </p:txBody>
          </p:sp>
          <p:sp>
            <p:nvSpPr>
              <p:cNvPr id="53" name="圓角矩形 52"/>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通話管理</a:t>
                </a:r>
                <a:endParaRPr lang="zh-TW" altLang="en-US" sz="400" dirty="0"/>
              </a:p>
            </p:txBody>
          </p:sp>
          <p:sp>
            <p:nvSpPr>
              <p:cNvPr id="54" name="圓角矩形 53"/>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內容提供</a:t>
                </a:r>
                <a:endParaRPr lang="zh-TW" altLang="en-US" sz="400" dirty="0"/>
              </a:p>
            </p:txBody>
          </p:sp>
          <p:sp>
            <p:nvSpPr>
              <p:cNvPr id="55" name="圓角矩形 54"/>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視圖系統</a:t>
                </a:r>
                <a:endParaRPr lang="zh-TW" altLang="en-US" sz="400" dirty="0"/>
              </a:p>
            </p:txBody>
          </p:sp>
          <p:sp>
            <p:nvSpPr>
              <p:cNvPr id="56" name="圓角矩形 55"/>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資源管理</a:t>
                </a:r>
                <a:endParaRPr lang="zh-TW" altLang="en-US" sz="400" dirty="0"/>
              </a:p>
            </p:txBody>
          </p:sp>
          <p:sp>
            <p:nvSpPr>
              <p:cNvPr id="57" name="圓角矩形 56"/>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定位管理</a:t>
                </a:r>
                <a:endParaRPr lang="zh-TW" altLang="en-US" sz="400" dirty="0"/>
              </a:p>
            </p:txBody>
          </p:sp>
          <p:sp>
            <p:nvSpPr>
              <p:cNvPr id="58" name="圓角矩形 57"/>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通知管理</a:t>
                </a:r>
                <a:endParaRPr lang="zh-TW" altLang="en-US" sz="400" dirty="0"/>
              </a:p>
            </p:txBody>
          </p:sp>
        </p:grpSp>
        <p:grpSp>
          <p:nvGrpSpPr>
            <p:cNvPr id="24" name="群組 22"/>
            <p:cNvGrpSpPr/>
            <p:nvPr/>
          </p:nvGrpSpPr>
          <p:grpSpPr>
            <a:xfrm>
              <a:off x="179512" y="3717032"/>
              <a:ext cx="8424936" cy="2016224"/>
              <a:chOff x="395536" y="2780928"/>
              <a:chExt cx="8208912" cy="2016224"/>
            </a:xfrm>
          </p:grpSpPr>
          <p:grpSp>
            <p:nvGrpSpPr>
              <p:cNvPr id="34" name="群組 17"/>
              <p:cNvGrpSpPr/>
              <p:nvPr/>
            </p:nvGrpSpPr>
            <p:grpSpPr>
              <a:xfrm>
                <a:off x="395536" y="2780928"/>
                <a:ext cx="5832648" cy="2016224"/>
                <a:chOff x="323528" y="2780928"/>
                <a:chExt cx="5832648" cy="2016224"/>
              </a:xfrm>
            </p:grpSpPr>
            <p:sp>
              <p:nvSpPr>
                <p:cNvPr id="40" name="矩形 39"/>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400" dirty="0" smtClean="0"/>
                    <a:t>函式庫</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41" name="圓角矩形 40"/>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外觀管理</a:t>
                  </a:r>
                  <a:endParaRPr lang="zh-TW" altLang="en-US" sz="400" dirty="0"/>
                </a:p>
              </p:txBody>
            </p:sp>
            <p:sp>
              <p:nvSpPr>
                <p:cNvPr id="42" name="圓角矩形 41"/>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多媒體架構</a:t>
                  </a:r>
                  <a:endParaRPr lang="zh-TW" altLang="en-US" sz="400" dirty="0"/>
                </a:p>
              </p:txBody>
            </p:sp>
            <p:sp>
              <p:nvSpPr>
                <p:cNvPr id="43" name="圓角矩形 42"/>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FreeType</a:t>
                  </a:r>
                  <a:endParaRPr lang="zh-TW" altLang="en-US" sz="400" dirty="0"/>
                </a:p>
              </p:txBody>
            </p:sp>
            <p:sp>
              <p:nvSpPr>
                <p:cNvPr id="44" name="圓角矩形 43"/>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WebKit</a:t>
                  </a:r>
                  <a:endParaRPr lang="zh-TW" altLang="en-US" sz="400" dirty="0"/>
                </a:p>
              </p:txBody>
            </p:sp>
            <p:sp>
              <p:nvSpPr>
                <p:cNvPr id="45" name="圓角矩形 44"/>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資料庫管理</a:t>
                  </a:r>
                  <a:endParaRPr lang="zh-TW" altLang="en-US" sz="400" dirty="0"/>
                </a:p>
              </p:txBody>
            </p:sp>
            <p:sp>
              <p:nvSpPr>
                <p:cNvPr id="46" name="圓角矩形 45"/>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繪圖引擊</a:t>
                  </a:r>
                  <a:endParaRPr lang="zh-TW" altLang="en-US" sz="400" dirty="0"/>
                </a:p>
              </p:txBody>
            </p:sp>
            <p:sp>
              <p:nvSpPr>
                <p:cNvPr id="47" name="圓角矩形 46"/>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SSL</a:t>
                  </a:r>
                  <a:endParaRPr lang="zh-TW" altLang="en-US" sz="400" dirty="0"/>
                </a:p>
              </p:txBody>
            </p:sp>
            <p:sp>
              <p:nvSpPr>
                <p:cNvPr id="48" name="圓角矩形 47"/>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libc</a:t>
                  </a:r>
                  <a:endParaRPr lang="zh-TW" altLang="en-US" sz="400" dirty="0"/>
                </a:p>
              </p:txBody>
            </p:sp>
          </p:grpSp>
          <p:grpSp>
            <p:nvGrpSpPr>
              <p:cNvPr id="35" name="群組 28"/>
              <p:cNvGrpSpPr/>
              <p:nvPr/>
            </p:nvGrpSpPr>
            <p:grpSpPr>
              <a:xfrm>
                <a:off x="6876256" y="2780928"/>
                <a:ext cx="1728192" cy="2016224"/>
                <a:chOff x="2411760" y="3861048"/>
                <a:chExt cx="1728192" cy="2016224"/>
              </a:xfrm>
            </p:grpSpPr>
            <p:sp>
              <p:nvSpPr>
                <p:cNvPr id="37" name="矩形 36"/>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400" dirty="0" smtClean="0"/>
                    <a:t>Android </a:t>
                  </a:r>
                  <a:r>
                    <a:rPr lang="zh-TW" altLang="en-US" sz="400" dirty="0" smtClean="0"/>
                    <a:t>執行</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38" name="圓角矩形 37"/>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核心函式庫</a:t>
                  </a:r>
                  <a:endParaRPr lang="zh-TW" altLang="en-US" sz="400" dirty="0"/>
                </a:p>
              </p:txBody>
            </p:sp>
            <p:sp>
              <p:nvSpPr>
                <p:cNvPr id="39" name="圓角矩形 38"/>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Dalvik</a:t>
                  </a:r>
                  <a:r>
                    <a:rPr lang="zh-TW" altLang="en-US" sz="400" dirty="0" smtClean="0"/>
                    <a:t>虛擬機器</a:t>
                  </a:r>
                  <a:endParaRPr lang="zh-TW" altLang="en-US" sz="400" dirty="0"/>
                </a:p>
              </p:txBody>
            </p:sp>
          </p:grpSp>
          <p:cxnSp>
            <p:nvCxnSpPr>
              <p:cNvPr id="36" name="直線單箭頭接點 35"/>
              <p:cNvCxnSpPr>
                <a:stCxn id="40" idx="3"/>
                <a:endCxn id="37" idx="1"/>
              </p:cNvCxnSpPr>
              <p:nvPr/>
            </p:nvCxnSpPr>
            <p:spPr>
              <a:xfrm>
                <a:off x="6228184" y="3789040"/>
                <a:ext cx="648072"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5" name="群組 38"/>
            <p:cNvGrpSpPr/>
            <p:nvPr/>
          </p:nvGrpSpPr>
          <p:grpSpPr>
            <a:xfrm>
              <a:off x="179512" y="5733256"/>
              <a:ext cx="8424936" cy="2016224"/>
              <a:chOff x="395536" y="2780928"/>
              <a:chExt cx="8424936" cy="2016224"/>
            </a:xfrm>
          </p:grpSpPr>
          <p:sp>
            <p:nvSpPr>
              <p:cNvPr id="26" name="矩形 25"/>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sz="400" dirty="0" smtClean="0"/>
                  <a:t>Linux</a:t>
                </a:r>
                <a:r>
                  <a:rPr lang="zh-TW" altLang="en-US" sz="400" dirty="0" smtClean="0"/>
                  <a:t>核心層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27" name="圓角矩形 26"/>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顯示驅動</a:t>
                </a:r>
                <a:endParaRPr lang="zh-TW" altLang="en-US" sz="400" dirty="0"/>
              </a:p>
            </p:txBody>
          </p:sp>
          <p:sp>
            <p:nvSpPr>
              <p:cNvPr id="28" name="圓角矩形 27"/>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Camera</a:t>
                </a:r>
                <a:r>
                  <a:rPr lang="zh-TW" altLang="en-US" sz="400" dirty="0" smtClean="0"/>
                  <a:t>驅動</a:t>
                </a:r>
                <a:endParaRPr lang="zh-TW" altLang="en-US" sz="400" dirty="0"/>
              </a:p>
            </p:txBody>
          </p:sp>
          <p:sp>
            <p:nvSpPr>
              <p:cNvPr id="29" name="圓角矩形 28"/>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行程管理</a:t>
                </a:r>
                <a:endParaRPr lang="zh-TW" altLang="en-US" sz="400" dirty="0"/>
              </a:p>
            </p:txBody>
          </p:sp>
          <p:sp>
            <p:nvSpPr>
              <p:cNvPr id="30" name="圓角矩形 29"/>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記憶體管理</a:t>
                </a:r>
                <a:endParaRPr lang="zh-TW" altLang="en-US" sz="400" dirty="0"/>
              </a:p>
            </p:txBody>
          </p:sp>
          <p:sp>
            <p:nvSpPr>
              <p:cNvPr id="31" name="圓角矩形 30"/>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WiFi</a:t>
                </a:r>
                <a:r>
                  <a:rPr lang="zh-TW" altLang="en-US" sz="400" dirty="0" smtClean="0"/>
                  <a:t>驅動</a:t>
                </a:r>
                <a:endParaRPr lang="zh-TW" altLang="en-US" sz="400" dirty="0"/>
              </a:p>
            </p:txBody>
          </p:sp>
          <p:sp>
            <p:nvSpPr>
              <p:cNvPr id="32" name="圓角矩形 31"/>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其他硬體驅動程式</a:t>
                </a:r>
                <a:endParaRPr lang="zh-TW" altLang="en-US" sz="400" dirty="0"/>
              </a:p>
            </p:txBody>
          </p:sp>
          <p:sp>
            <p:nvSpPr>
              <p:cNvPr id="33" name="圓角矩形 32"/>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電源管理</a:t>
                </a:r>
                <a:endParaRPr lang="zh-TW" altLang="en-US" sz="400" dirty="0"/>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6</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26</a:t>
            </a:fld>
            <a:endParaRPr lang="zh-TW" altLang="en-US"/>
          </a:p>
        </p:txBody>
      </p:sp>
      <p:sp>
        <p:nvSpPr>
          <p:cNvPr id="4" name="內容版面配置區 3"/>
          <p:cNvSpPr>
            <a:spLocks noGrp="1"/>
          </p:cNvSpPr>
          <p:nvPr>
            <p:ph sz="quarter" idx="1"/>
          </p:nvPr>
        </p:nvSpPr>
        <p:spPr/>
        <p:txBody>
          <a:bodyPr>
            <a:normAutofit lnSpcReduction="10000"/>
          </a:bodyPr>
          <a:lstStyle/>
          <a:p>
            <a:pPr algn="just"/>
            <a:r>
              <a:rPr lang="en-US" altLang="zh-TW" dirty="0" smtClean="0"/>
              <a:t>Android</a:t>
            </a:r>
            <a:r>
              <a:rPr lang="zh-TW" altLang="zh-TW" dirty="0" smtClean="0"/>
              <a:t>函式庫，此函式庫主要以</a:t>
            </a:r>
            <a:r>
              <a:rPr lang="en-US" altLang="zh-TW" dirty="0" smtClean="0"/>
              <a:t>C/C++</a:t>
            </a:r>
            <a:r>
              <a:rPr lang="zh-TW" altLang="zh-TW" dirty="0" smtClean="0"/>
              <a:t>而成。</a:t>
            </a:r>
            <a:r>
              <a:rPr lang="en-US" altLang="zh-TW" dirty="0" smtClean="0"/>
              <a:t>Android</a:t>
            </a:r>
            <a:r>
              <a:rPr lang="zh-TW" altLang="zh-TW" dirty="0" smtClean="0"/>
              <a:t>應用程式開發人員並非直接使用此函式庫，而是透過更上層的</a:t>
            </a:r>
            <a:r>
              <a:rPr lang="en-US" altLang="zh-TW" dirty="0" smtClean="0"/>
              <a:t>Application Framework</a:t>
            </a:r>
            <a:r>
              <a:rPr lang="zh-TW" altLang="zh-TW" dirty="0" smtClean="0"/>
              <a:t>來使用此函式庫功能。此函式庫又可細分成各種類型的函式庫</a:t>
            </a:r>
            <a:r>
              <a:rPr lang="zh-TW" altLang="en-US" dirty="0" smtClean="0"/>
              <a:t>。</a:t>
            </a:r>
            <a:endParaRPr lang="zh-TW" altLang="zh-TW" dirty="0" smtClean="0"/>
          </a:p>
          <a:p>
            <a:r>
              <a:rPr lang="en-US" altLang="zh-TW" dirty="0" smtClean="0"/>
              <a:t> </a:t>
            </a:r>
            <a:r>
              <a:rPr lang="zh-TW" altLang="zh-TW" dirty="0" smtClean="0"/>
              <a:t>以下列出</a:t>
            </a:r>
            <a:r>
              <a:rPr lang="zh-TW" altLang="en-US" dirty="0" smtClean="0"/>
              <a:t>部份</a:t>
            </a:r>
            <a:r>
              <a:rPr lang="zh-TW" altLang="zh-TW" dirty="0" smtClean="0"/>
              <a:t>比較重要的函式庫</a:t>
            </a:r>
            <a:r>
              <a:rPr lang="en-US" altLang="zh-TW" dirty="0" smtClean="0"/>
              <a:t>:</a:t>
            </a:r>
            <a:endParaRPr lang="zh-TW" altLang="zh-TW" dirty="0" smtClean="0"/>
          </a:p>
          <a:p>
            <a:pPr lvl="1"/>
            <a:r>
              <a:rPr lang="en-US" altLang="zh-TW" dirty="0" smtClean="0"/>
              <a:t>Media Framework : </a:t>
            </a:r>
            <a:r>
              <a:rPr lang="zh-TW" altLang="zh-TW" dirty="0" smtClean="0"/>
              <a:t>播放與錄製功能，支援個檔案類型包括</a:t>
            </a:r>
            <a:r>
              <a:rPr lang="en-US" altLang="zh-TW" dirty="0" smtClean="0"/>
              <a:t> MPEG</a:t>
            </a:r>
            <a:r>
              <a:rPr lang="zh-TW" altLang="en-US" dirty="0" smtClean="0"/>
              <a:t>４</a:t>
            </a:r>
            <a:r>
              <a:rPr lang="zh-TW" altLang="zh-TW" dirty="0" smtClean="0"/>
              <a:t>、</a:t>
            </a:r>
            <a:r>
              <a:rPr lang="en-US" altLang="zh-TW" dirty="0" smtClean="0"/>
              <a:t>MP</a:t>
            </a:r>
            <a:r>
              <a:rPr lang="zh-TW" altLang="en-US" dirty="0" smtClean="0"/>
              <a:t>３</a:t>
            </a:r>
            <a:r>
              <a:rPr lang="zh-TW" altLang="zh-TW" dirty="0" smtClean="0"/>
              <a:t>、</a:t>
            </a:r>
            <a:r>
              <a:rPr lang="en-US" altLang="zh-TW" dirty="0" smtClean="0"/>
              <a:t>H.</a:t>
            </a:r>
            <a:r>
              <a:rPr lang="zh-TW" altLang="en-US" dirty="0" smtClean="0"/>
              <a:t>２６４</a:t>
            </a:r>
            <a:r>
              <a:rPr lang="zh-TW" altLang="zh-TW" dirty="0" smtClean="0"/>
              <a:t>、</a:t>
            </a:r>
            <a:r>
              <a:rPr lang="en-US" altLang="zh-TW" dirty="0" smtClean="0"/>
              <a:t>AAC</a:t>
            </a:r>
            <a:r>
              <a:rPr lang="zh-TW" altLang="zh-TW" dirty="0" smtClean="0"/>
              <a:t>、</a:t>
            </a:r>
            <a:r>
              <a:rPr lang="en-US" altLang="zh-TW" dirty="0" smtClean="0"/>
              <a:t>AMR</a:t>
            </a:r>
            <a:r>
              <a:rPr lang="zh-TW" altLang="zh-TW" dirty="0" smtClean="0"/>
              <a:t>、</a:t>
            </a:r>
            <a:r>
              <a:rPr lang="en-US" altLang="zh-TW" dirty="0" smtClean="0"/>
              <a:t>JPG</a:t>
            </a:r>
            <a:r>
              <a:rPr lang="zh-TW" altLang="zh-TW" dirty="0" smtClean="0"/>
              <a:t>、</a:t>
            </a:r>
            <a:r>
              <a:rPr lang="en-US" altLang="zh-TW" dirty="0" smtClean="0"/>
              <a:t>PNG</a:t>
            </a:r>
            <a:r>
              <a:rPr lang="zh-TW" altLang="zh-TW" dirty="0" smtClean="0"/>
              <a:t>等。</a:t>
            </a:r>
          </a:p>
          <a:p>
            <a:pPr lvl="1"/>
            <a:r>
              <a:rPr lang="en-US" altLang="zh-TW" dirty="0" smtClean="0"/>
              <a:t>Surface Manager : </a:t>
            </a:r>
            <a:r>
              <a:rPr lang="zh-TW" altLang="zh-TW" dirty="0" smtClean="0"/>
              <a:t>管理圖形介面與</a:t>
            </a:r>
            <a:r>
              <a:rPr lang="zh-TW" altLang="en-US" dirty="0" smtClean="0"/>
              <a:t>２</a:t>
            </a:r>
            <a:r>
              <a:rPr lang="en-US" altLang="zh-TW" dirty="0" smtClean="0"/>
              <a:t>D</a:t>
            </a:r>
            <a:r>
              <a:rPr lang="zh-TW" altLang="zh-TW" dirty="0" smtClean="0"/>
              <a:t>、</a:t>
            </a:r>
            <a:r>
              <a:rPr lang="zh-TW" altLang="en-US" dirty="0" smtClean="0"/>
              <a:t>３</a:t>
            </a:r>
            <a:r>
              <a:rPr lang="en-US" altLang="zh-TW" dirty="0" smtClean="0"/>
              <a:t>D</a:t>
            </a:r>
            <a:r>
              <a:rPr lang="zh-TW" altLang="zh-TW" dirty="0" smtClean="0"/>
              <a:t>圖層顯示。</a:t>
            </a:r>
          </a:p>
          <a:p>
            <a:pPr lvl="1"/>
            <a:r>
              <a:rPr lang="en-US" altLang="zh-TW" dirty="0" err="1" smtClean="0"/>
              <a:t>WebKit</a:t>
            </a:r>
            <a:r>
              <a:rPr lang="en-US" altLang="zh-TW" dirty="0" smtClean="0"/>
              <a:t> : </a:t>
            </a:r>
            <a:r>
              <a:rPr lang="zh-TW" altLang="zh-TW" dirty="0" smtClean="0"/>
              <a:t>內建瀏覽器的引擎。</a:t>
            </a:r>
          </a:p>
          <a:p>
            <a:pPr lvl="1"/>
            <a:r>
              <a:rPr lang="en-US" altLang="zh-TW" dirty="0" smtClean="0"/>
              <a:t>SGL : </a:t>
            </a:r>
            <a:r>
              <a:rPr lang="zh-TW" altLang="zh-TW" dirty="0" smtClean="0"/>
              <a:t>專門處理</a:t>
            </a:r>
            <a:r>
              <a:rPr lang="zh-TW" altLang="en-US" dirty="0" smtClean="0"/>
              <a:t>２</a:t>
            </a:r>
            <a:r>
              <a:rPr lang="en-US" altLang="zh-TW" dirty="0" smtClean="0"/>
              <a:t>D</a:t>
            </a:r>
            <a:r>
              <a:rPr lang="zh-TW" altLang="zh-TW" dirty="0" smtClean="0"/>
              <a:t>圖形</a:t>
            </a:r>
          </a:p>
          <a:p>
            <a:pPr lvl="1"/>
            <a:r>
              <a:rPr lang="en-US" altLang="zh-TW" dirty="0" smtClean="0"/>
              <a:t>OpenGL : </a:t>
            </a:r>
            <a:r>
              <a:rPr lang="zh-TW" altLang="zh-TW" dirty="0" smtClean="0"/>
              <a:t>嵌入式系統使用的</a:t>
            </a:r>
            <a:r>
              <a:rPr lang="zh-TW" altLang="en-US" dirty="0" smtClean="0"/>
              <a:t>３</a:t>
            </a:r>
            <a:r>
              <a:rPr lang="en-US" altLang="zh-TW" dirty="0" smtClean="0"/>
              <a:t>D</a:t>
            </a:r>
            <a:r>
              <a:rPr lang="zh-TW" altLang="zh-TW" dirty="0" smtClean="0"/>
              <a:t>圖形函式庫。</a:t>
            </a:r>
          </a:p>
          <a:p>
            <a:pPr lvl="1"/>
            <a:r>
              <a:rPr lang="en-US" altLang="zh-TW" dirty="0" err="1" smtClean="0"/>
              <a:t>SQLite</a:t>
            </a:r>
            <a:r>
              <a:rPr lang="en-US" altLang="zh-TW" dirty="0" smtClean="0"/>
              <a:t> : </a:t>
            </a:r>
            <a:r>
              <a:rPr lang="zh-TW" altLang="zh-TW" dirty="0" smtClean="0"/>
              <a:t>關聯式資料庫引擎。</a:t>
            </a:r>
          </a:p>
          <a:p>
            <a:endParaRPr lang="zh-TW" altLang="zh-TW"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7</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27</a:t>
            </a:fld>
            <a:endParaRPr lang="zh-TW" altLang="en-US"/>
          </a:p>
        </p:txBody>
      </p:sp>
      <p:sp>
        <p:nvSpPr>
          <p:cNvPr id="4" name="內容版面配置區 3"/>
          <p:cNvSpPr>
            <a:spLocks noGrp="1"/>
          </p:cNvSpPr>
          <p:nvPr>
            <p:ph sz="quarter" idx="1"/>
          </p:nvPr>
        </p:nvSpPr>
        <p:spPr/>
        <p:txBody>
          <a:bodyPr/>
          <a:lstStyle/>
          <a:p>
            <a:pPr algn="just"/>
            <a:r>
              <a:rPr lang="zh-TW" altLang="zh-TW" dirty="0" smtClean="0"/>
              <a:t>在</a:t>
            </a:r>
            <a:r>
              <a:rPr lang="en-US" altLang="zh-TW" dirty="0" smtClean="0"/>
              <a:t>C</a:t>
            </a:r>
            <a:r>
              <a:rPr lang="zh-TW" altLang="zh-TW" dirty="0" smtClean="0"/>
              <a:t>語言方面結合了</a:t>
            </a:r>
            <a:r>
              <a:rPr lang="en-US" altLang="zh-TW" dirty="0" err="1" smtClean="0"/>
              <a:t>WebKit</a:t>
            </a:r>
            <a:r>
              <a:rPr lang="zh-TW" altLang="zh-TW" dirty="0" smtClean="0"/>
              <a:t>、</a:t>
            </a:r>
            <a:r>
              <a:rPr lang="en-US" altLang="zh-TW" dirty="0" smtClean="0"/>
              <a:t>OpenGL</a:t>
            </a:r>
            <a:r>
              <a:rPr lang="zh-TW" altLang="zh-TW" dirty="0" smtClean="0"/>
              <a:t>、</a:t>
            </a:r>
            <a:r>
              <a:rPr lang="en-US" altLang="zh-TW" dirty="0" err="1" smtClean="0"/>
              <a:t>SQLite</a:t>
            </a:r>
            <a:r>
              <a:rPr lang="zh-TW" altLang="zh-TW" dirty="0" smtClean="0"/>
              <a:t>、</a:t>
            </a:r>
            <a:r>
              <a:rPr lang="en-US" altLang="zh-TW" dirty="0" smtClean="0"/>
              <a:t>Linux</a:t>
            </a:r>
            <a:r>
              <a:rPr lang="zh-TW" altLang="zh-TW" dirty="0" smtClean="0"/>
              <a:t>等資源， </a:t>
            </a:r>
            <a:r>
              <a:rPr lang="en-US" altLang="zh-TW" dirty="0" smtClean="0"/>
              <a:t>Java</a:t>
            </a:r>
            <a:r>
              <a:rPr lang="zh-TW" altLang="en-US" dirty="0" smtClean="0"/>
              <a:t>方面則</a:t>
            </a:r>
            <a:r>
              <a:rPr lang="zh-TW" altLang="zh-TW" dirty="0" smtClean="0"/>
              <a:t>結合</a:t>
            </a:r>
            <a:r>
              <a:rPr lang="en-US" altLang="zh-TW" dirty="0" smtClean="0"/>
              <a:t>Apache</a:t>
            </a:r>
            <a:r>
              <a:rPr lang="zh-TW" altLang="zh-TW" dirty="0" smtClean="0"/>
              <a:t>函式庫等資源</a:t>
            </a:r>
            <a:r>
              <a:rPr lang="zh-TW" altLang="en-US" dirty="0" smtClean="0"/>
              <a:t>。</a:t>
            </a:r>
            <a:endParaRPr lang="en-US" altLang="zh-TW" dirty="0" smtClean="0"/>
          </a:p>
          <a:p>
            <a:pPr algn="just"/>
            <a:r>
              <a:rPr lang="zh-TW" altLang="zh-TW" dirty="0" smtClean="0"/>
              <a:t>再利用</a:t>
            </a:r>
            <a:r>
              <a:rPr lang="en-US" altLang="zh-TW" dirty="0" err="1" smtClean="0"/>
              <a:t>Dalvik</a:t>
            </a:r>
            <a:r>
              <a:rPr lang="zh-TW" altLang="zh-TW" dirty="0" smtClean="0"/>
              <a:t>虛擬機避開了昇陽在</a:t>
            </a:r>
            <a:r>
              <a:rPr lang="en-US" altLang="zh-TW" dirty="0" smtClean="0"/>
              <a:t>Java</a:t>
            </a:r>
            <a:r>
              <a:rPr lang="zh-TW" altLang="zh-TW" dirty="0" smtClean="0"/>
              <a:t>的專利，因此擁有豐富的開放原始碼應用程式，又</a:t>
            </a:r>
            <a:r>
              <a:rPr lang="zh-TW" altLang="en-US" dirty="0" smtClean="0"/>
              <a:t>避開</a:t>
            </a:r>
            <a:r>
              <a:rPr lang="zh-TW" altLang="zh-TW" dirty="0" smtClean="0"/>
              <a:t>侵犯智慧財產權</a:t>
            </a:r>
            <a:r>
              <a:rPr lang="zh-TW" altLang="en-US" dirty="0" smtClean="0"/>
              <a:t>。</a:t>
            </a:r>
            <a:endParaRPr lang="zh-TW" altLang="zh-TW" dirty="0" smtClean="0"/>
          </a:p>
          <a:p>
            <a:r>
              <a:rPr lang="en-US" altLang="zh-TW" dirty="0" smtClean="0"/>
              <a:t> </a:t>
            </a:r>
            <a:r>
              <a:rPr lang="zh-TW" altLang="zh-TW" dirty="0" smtClean="0"/>
              <a:t>採用</a:t>
            </a:r>
            <a:r>
              <a:rPr lang="en-US" altLang="zh-TW" dirty="0" smtClean="0"/>
              <a:t>Apache Software License </a:t>
            </a:r>
            <a:r>
              <a:rPr lang="zh-TW" altLang="en-US" dirty="0" smtClean="0"/>
              <a:t>２</a:t>
            </a:r>
            <a:r>
              <a:rPr lang="en-US" altLang="zh-TW" dirty="0" smtClean="0"/>
              <a:t>.</a:t>
            </a:r>
            <a:r>
              <a:rPr lang="zh-TW" altLang="en-US" dirty="0" smtClean="0"/>
              <a:t>０</a:t>
            </a:r>
            <a:r>
              <a:rPr lang="zh-TW" altLang="zh-TW" dirty="0" smtClean="0"/>
              <a:t>，讓商業公司可以放心投入</a:t>
            </a:r>
            <a:r>
              <a:rPr lang="en-US" altLang="zh-TW" dirty="0" smtClean="0"/>
              <a:t>Android</a:t>
            </a:r>
            <a:r>
              <a:rPr lang="zh-TW" altLang="zh-TW" dirty="0" smtClean="0"/>
              <a:t>手機的開發。</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8</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28</a:t>
            </a:fld>
            <a:endParaRPr lang="zh-TW" altLang="en-US"/>
          </a:p>
        </p:txBody>
      </p:sp>
      <p:sp>
        <p:nvSpPr>
          <p:cNvPr id="4" name="內容版面配置區 3"/>
          <p:cNvSpPr>
            <a:spLocks noGrp="1"/>
          </p:cNvSpPr>
          <p:nvPr>
            <p:ph sz="quarter" idx="1"/>
          </p:nvPr>
        </p:nvSpPr>
        <p:spPr>
          <a:xfrm>
            <a:off x="301752" y="3645024"/>
            <a:ext cx="8503920" cy="2736304"/>
          </a:xfrm>
        </p:spPr>
        <p:txBody>
          <a:bodyPr>
            <a:normAutofit fontScale="92500" lnSpcReduction="10000"/>
          </a:bodyPr>
          <a:lstStyle/>
          <a:p>
            <a:r>
              <a:rPr lang="zh-TW" altLang="en-US" dirty="0" smtClean="0"/>
              <a:t>以下為</a:t>
            </a:r>
            <a:r>
              <a:rPr lang="en-US" altLang="zh-TW" dirty="0" smtClean="0"/>
              <a:t>Linux</a:t>
            </a:r>
            <a:r>
              <a:rPr lang="zh-TW" altLang="en-US" dirty="0" smtClean="0"/>
              <a:t>核心層：</a:t>
            </a:r>
            <a:endParaRPr lang="en-US" altLang="zh-TW" dirty="0" smtClean="0"/>
          </a:p>
          <a:p>
            <a:pPr lvl="1"/>
            <a:r>
              <a:rPr lang="zh-TW" altLang="en-US" sz="2000" dirty="0" smtClean="0"/>
              <a:t>１</a:t>
            </a:r>
            <a:r>
              <a:rPr lang="en-US" altLang="zh-TW" sz="2000" dirty="0" smtClean="0"/>
              <a:t>. </a:t>
            </a:r>
            <a:r>
              <a:rPr lang="zh-TW" altLang="en-US" sz="2000" dirty="0" smtClean="0"/>
              <a:t>顯示驅動。</a:t>
            </a:r>
            <a:endParaRPr lang="en-US" altLang="zh-TW" sz="2000" dirty="0" smtClean="0"/>
          </a:p>
          <a:p>
            <a:pPr lvl="1"/>
            <a:r>
              <a:rPr lang="zh-TW" altLang="en-US" sz="2000" dirty="0" smtClean="0"/>
              <a:t>２</a:t>
            </a:r>
            <a:r>
              <a:rPr lang="en-US" altLang="zh-TW" sz="2000" dirty="0" smtClean="0"/>
              <a:t>. Camera</a:t>
            </a:r>
            <a:r>
              <a:rPr lang="zh-TW" altLang="en-US" sz="2000" dirty="0" smtClean="0"/>
              <a:t>驅動。</a:t>
            </a:r>
            <a:endParaRPr lang="en-US" altLang="zh-TW" sz="2000" dirty="0" smtClean="0"/>
          </a:p>
          <a:p>
            <a:pPr lvl="1"/>
            <a:r>
              <a:rPr lang="zh-TW" altLang="en-US" sz="2000" dirty="0" smtClean="0"/>
              <a:t>３</a:t>
            </a:r>
            <a:r>
              <a:rPr lang="en-US" altLang="zh-TW" sz="2000" dirty="0" smtClean="0"/>
              <a:t>. </a:t>
            </a:r>
            <a:r>
              <a:rPr lang="en-US" altLang="zh-TW" sz="2000" dirty="0" err="1" smtClean="0"/>
              <a:t>WiFi</a:t>
            </a:r>
            <a:r>
              <a:rPr lang="zh-TW" altLang="en-US" sz="2000" dirty="0" smtClean="0"/>
              <a:t>驅動。</a:t>
            </a:r>
            <a:endParaRPr lang="en-US" altLang="zh-TW" sz="2000" dirty="0" smtClean="0"/>
          </a:p>
          <a:p>
            <a:pPr lvl="1"/>
            <a:r>
              <a:rPr lang="zh-TW" altLang="en-US" sz="2000" dirty="0" smtClean="0"/>
              <a:t>４</a:t>
            </a:r>
            <a:r>
              <a:rPr lang="en-US" altLang="zh-TW" sz="2000" dirty="0" smtClean="0"/>
              <a:t>. </a:t>
            </a:r>
            <a:r>
              <a:rPr lang="zh-TW" altLang="en-US" sz="2000" dirty="0" smtClean="0"/>
              <a:t>其他硬體驅動。</a:t>
            </a:r>
            <a:endParaRPr lang="en-US" altLang="zh-TW" sz="2000" dirty="0" smtClean="0"/>
          </a:p>
          <a:p>
            <a:pPr lvl="1"/>
            <a:r>
              <a:rPr lang="zh-TW" altLang="en-US" sz="2000" dirty="0" smtClean="0"/>
              <a:t>５</a:t>
            </a:r>
            <a:r>
              <a:rPr lang="en-US" altLang="zh-TW" sz="2000" dirty="0" smtClean="0"/>
              <a:t>. </a:t>
            </a:r>
            <a:r>
              <a:rPr lang="zh-TW" altLang="en-US" sz="2000" dirty="0" smtClean="0"/>
              <a:t>行程管理。</a:t>
            </a:r>
            <a:endParaRPr lang="en-US" altLang="zh-TW" sz="2000" dirty="0" smtClean="0"/>
          </a:p>
          <a:p>
            <a:pPr lvl="1"/>
            <a:r>
              <a:rPr lang="zh-TW" altLang="en-US" sz="2000" dirty="0" smtClean="0"/>
              <a:t>６</a:t>
            </a:r>
            <a:r>
              <a:rPr lang="en-US" altLang="zh-TW" sz="2000" dirty="0" smtClean="0"/>
              <a:t>. </a:t>
            </a:r>
            <a:r>
              <a:rPr lang="zh-TW" altLang="en-US" sz="2000" dirty="0" smtClean="0"/>
              <a:t>記憶體管理。</a:t>
            </a:r>
            <a:endParaRPr lang="en-US" altLang="zh-TW" sz="2000" dirty="0" smtClean="0"/>
          </a:p>
          <a:p>
            <a:pPr lvl="1"/>
            <a:r>
              <a:rPr lang="zh-TW" altLang="en-US" sz="2000" dirty="0" smtClean="0"/>
              <a:t>７</a:t>
            </a:r>
            <a:r>
              <a:rPr lang="en-US" altLang="zh-TW" sz="2000" dirty="0" smtClean="0"/>
              <a:t>. </a:t>
            </a:r>
            <a:r>
              <a:rPr lang="zh-TW" altLang="en-US" sz="2000" dirty="0" smtClean="0"/>
              <a:t>電源管理。</a:t>
            </a:r>
            <a:endParaRPr lang="en-US" altLang="zh-TW" sz="2000" dirty="0" smtClean="0"/>
          </a:p>
          <a:p>
            <a:endParaRPr lang="zh-TW" altLang="en-US" dirty="0"/>
          </a:p>
        </p:txBody>
      </p:sp>
      <p:grpSp>
        <p:nvGrpSpPr>
          <p:cNvPr id="6" name="群組 5"/>
          <p:cNvGrpSpPr/>
          <p:nvPr/>
        </p:nvGrpSpPr>
        <p:grpSpPr>
          <a:xfrm>
            <a:off x="323528" y="1556792"/>
            <a:ext cx="8424936" cy="2016224"/>
            <a:chOff x="395536" y="2780928"/>
            <a:chExt cx="8424936" cy="2016224"/>
          </a:xfrm>
        </p:grpSpPr>
        <p:sp>
          <p:nvSpPr>
            <p:cNvPr id="7" name="矩形 6"/>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dirty="0" smtClean="0"/>
                <a:t>Linux</a:t>
              </a:r>
              <a:r>
                <a:rPr lang="zh-TW" altLang="en-US" dirty="0" smtClean="0"/>
                <a:t>核心層</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8" name="圓角矩形 7"/>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顯示驅動</a:t>
              </a:r>
              <a:endParaRPr lang="zh-TW" altLang="en-US" sz="1600" dirty="0"/>
            </a:p>
          </p:txBody>
        </p:sp>
        <p:sp>
          <p:nvSpPr>
            <p:cNvPr id="9" name="圓角矩形 8"/>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smtClean="0"/>
                <a:t>Camera</a:t>
              </a:r>
              <a:r>
                <a:rPr lang="zh-TW" altLang="en-US" sz="1600" dirty="0" smtClean="0"/>
                <a:t>驅動</a:t>
              </a:r>
              <a:endParaRPr lang="zh-TW" altLang="en-US" sz="1600" dirty="0"/>
            </a:p>
          </p:txBody>
        </p:sp>
        <p:sp>
          <p:nvSpPr>
            <p:cNvPr id="10" name="圓角矩形 9"/>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行程管理</a:t>
              </a:r>
              <a:endParaRPr lang="zh-TW" altLang="en-US" sz="1600" dirty="0"/>
            </a:p>
          </p:txBody>
        </p:sp>
        <p:sp>
          <p:nvSpPr>
            <p:cNvPr id="11" name="圓角矩形 10"/>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記憶體管理</a:t>
              </a:r>
              <a:endParaRPr lang="zh-TW" altLang="en-US" sz="1600" dirty="0"/>
            </a:p>
          </p:txBody>
        </p:sp>
        <p:sp>
          <p:nvSpPr>
            <p:cNvPr id="12" name="圓角矩形 11"/>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600" dirty="0" err="1" smtClean="0"/>
                <a:t>WiFi</a:t>
              </a:r>
              <a:r>
                <a:rPr lang="zh-TW" altLang="en-US" sz="1600" dirty="0" smtClean="0"/>
                <a:t>驅動</a:t>
              </a:r>
              <a:endParaRPr lang="zh-TW" altLang="en-US" sz="1600" dirty="0"/>
            </a:p>
          </p:txBody>
        </p:sp>
        <p:sp>
          <p:nvSpPr>
            <p:cNvPr id="13" name="圓角矩形 12"/>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其他硬體驅動程式</a:t>
              </a:r>
              <a:endParaRPr lang="zh-TW" altLang="en-US" sz="1600" dirty="0"/>
            </a:p>
          </p:txBody>
        </p:sp>
        <p:sp>
          <p:nvSpPr>
            <p:cNvPr id="14" name="圓角矩形 13"/>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t>電源管理</a:t>
              </a:r>
              <a:endParaRPr lang="zh-TW" altLang="en-US" sz="1600" dirty="0"/>
            </a:p>
          </p:txBody>
        </p:sp>
      </p:grpSp>
      <p:grpSp>
        <p:nvGrpSpPr>
          <p:cNvPr id="15" name="群組 14"/>
          <p:cNvGrpSpPr/>
          <p:nvPr/>
        </p:nvGrpSpPr>
        <p:grpSpPr>
          <a:xfrm>
            <a:off x="6372200" y="5013176"/>
            <a:ext cx="2735288" cy="1718048"/>
            <a:chOff x="179512" y="404664"/>
            <a:chExt cx="8424936" cy="7344816"/>
          </a:xfrm>
        </p:grpSpPr>
        <p:grpSp>
          <p:nvGrpSpPr>
            <p:cNvPr id="16" name="群組 5"/>
            <p:cNvGrpSpPr/>
            <p:nvPr/>
          </p:nvGrpSpPr>
          <p:grpSpPr>
            <a:xfrm>
              <a:off x="179512" y="404664"/>
              <a:ext cx="8424936" cy="1296144"/>
              <a:chOff x="395536" y="4365104"/>
              <a:chExt cx="8424936" cy="1296144"/>
            </a:xfrm>
          </p:grpSpPr>
          <p:sp>
            <p:nvSpPr>
              <p:cNvPr id="53" name="矩形 6"/>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400" dirty="0" smtClean="0"/>
                  <a:t>應用層</a:t>
                </a:r>
                <a:endParaRPr lang="en-US" altLang="zh-TW" sz="400" dirty="0" smtClean="0"/>
              </a:p>
              <a:p>
                <a:endParaRPr lang="en-US" altLang="zh-TW" sz="400" dirty="0" smtClean="0"/>
              </a:p>
              <a:p>
                <a:endParaRPr lang="en-US" altLang="zh-TW" sz="400" dirty="0" smtClean="0"/>
              </a:p>
              <a:p>
                <a:endParaRPr lang="zh-TW" altLang="en-US" sz="400" dirty="0"/>
              </a:p>
            </p:txBody>
          </p:sp>
          <p:sp>
            <p:nvSpPr>
              <p:cNvPr id="54" name="圓角矩形 7"/>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內建應用程式（瀏覽器、聯絡人</a:t>
                </a:r>
                <a:r>
                  <a:rPr lang="en-US" altLang="zh-TW" sz="400" dirty="0" smtClean="0"/>
                  <a:t>…</a:t>
                </a:r>
                <a:r>
                  <a:rPr lang="zh-TW" altLang="en-US" sz="400" dirty="0" smtClean="0"/>
                  <a:t>等）</a:t>
                </a:r>
                <a:endParaRPr lang="zh-TW" altLang="en-US" sz="400" dirty="0"/>
              </a:p>
            </p:txBody>
          </p:sp>
          <p:sp>
            <p:nvSpPr>
              <p:cNvPr id="55" name="圓角矩形 8"/>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Home</a:t>
                </a:r>
                <a:endParaRPr lang="zh-TW" altLang="en-US" sz="400" dirty="0"/>
              </a:p>
            </p:txBody>
          </p:sp>
          <p:sp>
            <p:nvSpPr>
              <p:cNvPr id="56" name="圓角矩形 9"/>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第三方應用程式</a:t>
                </a:r>
                <a:endParaRPr lang="zh-TW" altLang="en-US" sz="400" dirty="0"/>
              </a:p>
            </p:txBody>
          </p:sp>
          <p:sp>
            <p:nvSpPr>
              <p:cNvPr id="57" name="圓角矩形 10"/>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自行開發應用程式</a:t>
                </a:r>
                <a:endParaRPr lang="zh-TW" altLang="en-US" sz="400" dirty="0"/>
              </a:p>
            </p:txBody>
          </p:sp>
        </p:grpSp>
        <p:grpSp>
          <p:nvGrpSpPr>
            <p:cNvPr id="17" name="群組 11"/>
            <p:cNvGrpSpPr/>
            <p:nvPr/>
          </p:nvGrpSpPr>
          <p:grpSpPr>
            <a:xfrm>
              <a:off x="179512" y="1700808"/>
              <a:ext cx="8424936" cy="2016224"/>
              <a:chOff x="395536" y="2780928"/>
              <a:chExt cx="8424936" cy="2016224"/>
            </a:xfrm>
          </p:grpSpPr>
          <p:sp>
            <p:nvSpPr>
              <p:cNvPr id="43" name="矩形 42"/>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400" dirty="0" smtClean="0"/>
                  <a:t>應用架構層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44" name="圓角矩形 43"/>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活動管理</a:t>
                </a:r>
                <a:endParaRPr lang="zh-TW" altLang="en-US" sz="400" dirty="0"/>
              </a:p>
            </p:txBody>
          </p:sp>
          <p:sp>
            <p:nvSpPr>
              <p:cNvPr id="45" name="圓角矩形 14"/>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視窗管理</a:t>
                </a:r>
                <a:endParaRPr lang="zh-TW" altLang="en-US" sz="400" dirty="0"/>
              </a:p>
            </p:txBody>
          </p:sp>
          <p:sp>
            <p:nvSpPr>
              <p:cNvPr id="46" name="圓角矩形 15"/>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smtClean="0"/>
                  <a:t>套件管理</a:t>
                </a:r>
                <a:endParaRPr lang="zh-TW" altLang="en-US" sz="400" dirty="0"/>
              </a:p>
            </p:txBody>
          </p:sp>
          <p:sp>
            <p:nvSpPr>
              <p:cNvPr id="47" name="圓角矩形 46"/>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通話管理</a:t>
                </a:r>
                <a:endParaRPr lang="zh-TW" altLang="en-US" sz="400" dirty="0"/>
              </a:p>
            </p:txBody>
          </p:sp>
          <p:sp>
            <p:nvSpPr>
              <p:cNvPr id="48" name="圓角矩形 47"/>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內容提供</a:t>
                </a:r>
                <a:endParaRPr lang="zh-TW" altLang="en-US" sz="400" dirty="0"/>
              </a:p>
            </p:txBody>
          </p:sp>
          <p:sp>
            <p:nvSpPr>
              <p:cNvPr id="49" name="圓角矩形 48"/>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視圖系統</a:t>
                </a:r>
                <a:endParaRPr lang="zh-TW" altLang="en-US" sz="400" dirty="0"/>
              </a:p>
            </p:txBody>
          </p:sp>
          <p:sp>
            <p:nvSpPr>
              <p:cNvPr id="50" name="圓角矩形 49"/>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資源管理</a:t>
                </a:r>
                <a:endParaRPr lang="zh-TW" altLang="en-US" sz="400" dirty="0"/>
              </a:p>
            </p:txBody>
          </p:sp>
          <p:sp>
            <p:nvSpPr>
              <p:cNvPr id="51" name="圓角矩形 50"/>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定位管理</a:t>
                </a:r>
                <a:endParaRPr lang="zh-TW" altLang="en-US" sz="400" dirty="0"/>
              </a:p>
            </p:txBody>
          </p:sp>
          <p:sp>
            <p:nvSpPr>
              <p:cNvPr id="52" name="圓角矩形 51"/>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通知管理</a:t>
                </a:r>
                <a:endParaRPr lang="zh-TW" altLang="en-US" sz="400" dirty="0"/>
              </a:p>
            </p:txBody>
          </p:sp>
        </p:grpSp>
        <p:grpSp>
          <p:nvGrpSpPr>
            <p:cNvPr id="18" name="群組 22"/>
            <p:cNvGrpSpPr/>
            <p:nvPr/>
          </p:nvGrpSpPr>
          <p:grpSpPr>
            <a:xfrm>
              <a:off x="179512" y="3717032"/>
              <a:ext cx="8424936" cy="2016224"/>
              <a:chOff x="395536" y="2780928"/>
              <a:chExt cx="8208912" cy="2016224"/>
            </a:xfrm>
          </p:grpSpPr>
          <p:grpSp>
            <p:nvGrpSpPr>
              <p:cNvPr id="28" name="群組 17"/>
              <p:cNvGrpSpPr/>
              <p:nvPr/>
            </p:nvGrpSpPr>
            <p:grpSpPr>
              <a:xfrm>
                <a:off x="395536" y="2780928"/>
                <a:ext cx="5832648" cy="2016224"/>
                <a:chOff x="323528" y="2780928"/>
                <a:chExt cx="5832648" cy="2016224"/>
              </a:xfrm>
            </p:grpSpPr>
            <p:sp>
              <p:nvSpPr>
                <p:cNvPr id="34" name="矩形 33"/>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400" dirty="0" smtClean="0"/>
                    <a:t>函式庫</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35" name="圓角矩形 34"/>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外觀管理</a:t>
                  </a:r>
                  <a:endParaRPr lang="zh-TW" altLang="en-US" sz="400" dirty="0"/>
                </a:p>
              </p:txBody>
            </p:sp>
            <p:sp>
              <p:nvSpPr>
                <p:cNvPr id="36" name="圓角矩形 35"/>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多媒體架構</a:t>
                  </a:r>
                  <a:endParaRPr lang="zh-TW" altLang="en-US" sz="400" dirty="0"/>
                </a:p>
              </p:txBody>
            </p:sp>
            <p:sp>
              <p:nvSpPr>
                <p:cNvPr id="37" name="圓角矩形 36"/>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FreeType</a:t>
                  </a:r>
                  <a:endParaRPr lang="zh-TW" altLang="en-US" sz="400" dirty="0"/>
                </a:p>
              </p:txBody>
            </p:sp>
            <p:sp>
              <p:nvSpPr>
                <p:cNvPr id="38" name="圓角矩形 37"/>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WebKit</a:t>
                  </a:r>
                  <a:endParaRPr lang="zh-TW" altLang="en-US" sz="400" dirty="0"/>
                </a:p>
              </p:txBody>
            </p:sp>
            <p:sp>
              <p:nvSpPr>
                <p:cNvPr id="39" name="圓角矩形 38"/>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資料庫管理</a:t>
                  </a:r>
                  <a:endParaRPr lang="zh-TW" altLang="en-US" sz="400" dirty="0"/>
                </a:p>
              </p:txBody>
            </p:sp>
            <p:sp>
              <p:nvSpPr>
                <p:cNvPr id="40" name="圓角矩形 39"/>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繪圖引擊</a:t>
                  </a:r>
                  <a:endParaRPr lang="zh-TW" altLang="en-US" sz="400" dirty="0"/>
                </a:p>
              </p:txBody>
            </p:sp>
            <p:sp>
              <p:nvSpPr>
                <p:cNvPr id="41" name="圓角矩形 40"/>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SSL</a:t>
                  </a:r>
                  <a:endParaRPr lang="zh-TW" altLang="en-US" sz="400" dirty="0"/>
                </a:p>
              </p:txBody>
            </p:sp>
            <p:sp>
              <p:nvSpPr>
                <p:cNvPr id="42" name="圓角矩形 41"/>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libc</a:t>
                  </a:r>
                  <a:endParaRPr lang="zh-TW" altLang="en-US" sz="400" dirty="0"/>
                </a:p>
              </p:txBody>
            </p:sp>
          </p:grpSp>
          <p:grpSp>
            <p:nvGrpSpPr>
              <p:cNvPr id="29" name="群組 28"/>
              <p:cNvGrpSpPr/>
              <p:nvPr/>
            </p:nvGrpSpPr>
            <p:grpSpPr>
              <a:xfrm>
                <a:off x="6876256" y="2780928"/>
                <a:ext cx="1728192" cy="2016224"/>
                <a:chOff x="2411760" y="3861048"/>
                <a:chExt cx="1728192" cy="2016224"/>
              </a:xfrm>
            </p:grpSpPr>
            <p:sp>
              <p:nvSpPr>
                <p:cNvPr id="31" name="矩形 30"/>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400" dirty="0" smtClean="0"/>
                    <a:t>Android </a:t>
                  </a:r>
                  <a:r>
                    <a:rPr lang="zh-TW" altLang="en-US" sz="400" dirty="0" smtClean="0"/>
                    <a:t>執行</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32" name="圓角矩形 31"/>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核心函式庫</a:t>
                  </a:r>
                  <a:endParaRPr lang="zh-TW" altLang="en-US" sz="400" dirty="0"/>
                </a:p>
              </p:txBody>
            </p:sp>
            <p:sp>
              <p:nvSpPr>
                <p:cNvPr id="33" name="圓角矩形 32"/>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Dalvik</a:t>
                  </a:r>
                  <a:r>
                    <a:rPr lang="zh-TW" altLang="en-US" sz="400" dirty="0" smtClean="0"/>
                    <a:t>虛擬機器</a:t>
                  </a:r>
                  <a:endParaRPr lang="zh-TW" altLang="en-US" sz="400" dirty="0"/>
                </a:p>
              </p:txBody>
            </p:sp>
          </p:grpSp>
          <p:cxnSp>
            <p:nvCxnSpPr>
              <p:cNvPr id="30" name="直線單箭頭接點 29"/>
              <p:cNvCxnSpPr>
                <a:stCxn id="34" idx="3"/>
                <a:endCxn id="31" idx="1"/>
              </p:cNvCxnSpPr>
              <p:nvPr/>
            </p:nvCxnSpPr>
            <p:spPr>
              <a:xfrm>
                <a:off x="6228184" y="3789040"/>
                <a:ext cx="648072"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群組 38"/>
            <p:cNvGrpSpPr/>
            <p:nvPr/>
          </p:nvGrpSpPr>
          <p:grpSpPr>
            <a:xfrm>
              <a:off x="179512" y="5733256"/>
              <a:ext cx="8424936" cy="2016224"/>
              <a:chOff x="395536" y="2780928"/>
              <a:chExt cx="8424936" cy="2016224"/>
            </a:xfrm>
          </p:grpSpPr>
          <p:sp>
            <p:nvSpPr>
              <p:cNvPr id="20" name="矩形 19"/>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sz="400" dirty="0" smtClean="0"/>
                  <a:t>Linux</a:t>
                </a:r>
                <a:r>
                  <a:rPr lang="zh-TW" altLang="en-US" sz="400" dirty="0" smtClean="0"/>
                  <a:t>核心層</a:t>
                </a:r>
                <a:endParaRPr lang="en-US" altLang="zh-TW" sz="400" dirty="0" smtClean="0"/>
              </a:p>
              <a:p>
                <a:endParaRPr lang="en-US" altLang="zh-TW" sz="400" dirty="0" smtClean="0"/>
              </a:p>
              <a:p>
                <a:endParaRPr lang="en-US" altLang="zh-TW" sz="400" dirty="0" smtClean="0"/>
              </a:p>
              <a:p>
                <a:endParaRPr lang="en-US" altLang="zh-TW" sz="400" dirty="0" smtClean="0"/>
              </a:p>
              <a:p>
                <a:endParaRPr lang="en-US" altLang="zh-TW" sz="400" dirty="0" smtClean="0"/>
              </a:p>
            </p:txBody>
          </p:sp>
          <p:sp>
            <p:nvSpPr>
              <p:cNvPr id="21" name="圓角矩形 20"/>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顯示驅動</a:t>
                </a:r>
                <a:endParaRPr lang="zh-TW" altLang="en-US" sz="400" dirty="0"/>
              </a:p>
            </p:txBody>
          </p:sp>
          <p:sp>
            <p:nvSpPr>
              <p:cNvPr id="22" name="圓角矩形 21"/>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smtClean="0"/>
                  <a:t>Camera</a:t>
                </a:r>
                <a:r>
                  <a:rPr lang="zh-TW" altLang="en-US" sz="400" dirty="0" smtClean="0"/>
                  <a:t>驅動</a:t>
                </a:r>
                <a:endParaRPr lang="zh-TW" altLang="en-US" sz="400" dirty="0"/>
              </a:p>
            </p:txBody>
          </p:sp>
          <p:sp>
            <p:nvSpPr>
              <p:cNvPr id="23" name="圓角矩形 22"/>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行程管理</a:t>
                </a:r>
                <a:endParaRPr lang="zh-TW" altLang="en-US" sz="400" dirty="0"/>
              </a:p>
            </p:txBody>
          </p:sp>
          <p:sp>
            <p:nvSpPr>
              <p:cNvPr id="24" name="圓角矩形 23"/>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記憶體管理</a:t>
                </a:r>
                <a:endParaRPr lang="zh-TW" altLang="en-US" sz="400" dirty="0"/>
              </a:p>
            </p:txBody>
          </p:sp>
          <p:sp>
            <p:nvSpPr>
              <p:cNvPr id="25" name="圓角矩形 24"/>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00" dirty="0" err="1" smtClean="0"/>
                  <a:t>WiFi</a:t>
                </a:r>
                <a:r>
                  <a:rPr lang="zh-TW" altLang="en-US" sz="400" dirty="0" smtClean="0"/>
                  <a:t>驅動</a:t>
                </a:r>
                <a:endParaRPr lang="zh-TW" altLang="en-US" sz="400" dirty="0"/>
              </a:p>
            </p:txBody>
          </p:sp>
          <p:sp>
            <p:nvSpPr>
              <p:cNvPr id="26" name="圓角矩形 25"/>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其他硬體驅動程式</a:t>
                </a:r>
                <a:endParaRPr lang="zh-TW" altLang="en-US" sz="400" dirty="0"/>
              </a:p>
            </p:txBody>
          </p:sp>
          <p:sp>
            <p:nvSpPr>
              <p:cNvPr id="27" name="圓角矩形 26"/>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 dirty="0" smtClean="0"/>
                  <a:t>電源管理</a:t>
                </a:r>
                <a:endParaRPr lang="zh-TW" altLang="en-US" sz="400" dirty="0"/>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２</a:t>
            </a:r>
            <a:r>
              <a:rPr lang="en-US" altLang="zh-TW" dirty="0" smtClean="0"/>
              <a:t> Android</a:t>
            </a:r>
            <a:r>
              <a:rPr lang="zh-TW" altLang="en-US" dirty="0" smtClean="0"/>
              <a:t>的系統架構（</a:t>
            </a:r>
            <a:r>
              <a:rPr lang="en-US" altLang="zh-TW" dirty="0" smtClean="0"/>
              <a:t>9</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29</a:t>
            </a:fld>
            <a:endParaRPr lang="zh-TW" altLang="en-US"/>
          </a:p>
        </p:txBody>
      </p:sp>
      <p:sp>
        <p:nvSpPr>
          <p:cNvPr id="4" name="內容版面配置區 3"/>
          <p:cNvSpPr>
            <a:spLocks noGrp="1"/>
          </p:cNvSpPr>
          <p:nvPr>
            <p:ph sz="quarter" idx="1"/>
          </p:nvPr>
        </p:nvSpPr>
        <p:spPr>
          <a:xfrm>
            <a:off x="301752" y="1484784"/>
            <a:ext cx="8503920" cy="576064"/>
          </a:xfrm>
        </p:spPr>
        <p:txBody>
          <a:bodyPr>
            <a:normAutofit fontScale="85000" lnSpcReduction="20000"/>
          </a:bodyPr>
          <a:lstStyle/>
          <a:p>
            <a:r>
              <a:rPr lang="en-US" altLang="zh-TW" sz="2000" dirty="0" smtClean="0"/>
              <a:t>Android</a:t>
            </a:r>
            <a:r>
              <a:rPr lang="zh-TW" altLang="zh-TW" sz="2000" dirty="0" smtClean="0"/>
              <a:t>系統</a:t>
            </a:r>
            <a:r>
              <a:rPr lang="zh-TW" altLang="en-US" sz="2000" dirty="0" smtClean="0"/>
              <a:t>的整體</a:t>
            </a:r>
            <a:r>
              <a:rPr lang="zh-TW" altLang="zh-TW" sz="2000" dirty="0" smtClean="0"/>
              <a:t>架構圖</a:t>
            </a:r>
            <a:r>
              <a:rPr lang="zh-TW" altLang="en-US" sz="2000" dirty="0" smtClean="0"/>
              <a:t>，</a:t>
            </a:r>
            <a:r>
              <a:rPr lang="en-US" altLang="zh-TW" sz="2000" dirty="0" smtClean="0">
                <a:hlinkClick r:id="rId2"/>
              </a:rPr>
              <a:t>http://developer.android.com/guide/basics/what-is-android.html</a:t>
            </a:r>
            <a:r>
              <a:rPr lang="zh-TW" altLang="en-US" sz="2000" dirty="0" smtClean="0"/>
              <a:t>。</a:t>
            </a:r>
            <a:r>
              <a:rPr lang="zh-TW" altLang="zh-TW" sz="2000" dirty="0" smtClean="0"/>
              <a:t>整個</a:t>
            </a:r>
            <a:r>
              <a:rPr lang="en-US" altLang="zh-TW" sz="2000" dirty="0" smtClean="0"/>
              <a:t>Android</a:t>
            </a:r>
            <a:r>
              <a:rPr lang="zh-TW" altLang="zh-TW" sz="2000" dirty="0" smtClean="0"/>
              <a:t>系統架構</a:t>
            </a:r>
            <a:r>
              <a:rPr lang="zh-TW" altLang="en-US" sz="2000" dirty="0" smtClean="0"/>
              <a:t>可說</a:t>
            </a:r>
            <a:r>
              <a:rPr lang="zh-TW" altLang="zh-TW" sz="2000" dirty="0" smtClean="0"/>
              <a:t>展現了</a:t>
            </a:r>
            <a:r>
              <a:rPr lang="en-US" altLang="zh-TW" sz="2000" dirty="0" smtClean="0"/>
              <a:t>Google</a:t>
            </a:r>
            <a:r>
              <a:rPr lang="zh-TW" altLang="zh-TW" sz="2000" dirty="0" smtClean="0"/>
              <a:t>的技術</a:t>
            </a:r>
            <a:r>
              <a:rPr lang="zh-TW" altLang="en-US" sz="2400" dirty="0" smtClean="0"/>
              <a:t>。</a:t>
            </a:r>
            <a:endParaRPr lang="en-US" altLang="zh-TW" sz="2200" dirty="0" smtClean="0"/>
          </a:p>
          <a:p>
            <a:endParaRPr lang="zh-TW" altLang="en-US" sz="2400" dirty="0"/>
          </a:p>
        </p:txBody>
      </p:sp>
      <p:grpSp>
        <p:nvGrpSpPr>
          <p:cNvPr id="48" name="群組 47"/>
          <p:cNvGrpSpPr/>
          <p:nvPr/>
        </p:nvGrpSpPr>
        <p:grpSpPr>
          <a:xfrm>
            <a:off x="179512" y="1988840"/>
            <a:ext cx="8784976" cy="4779912"/>
            <a:chOff x="179512" y="404664"/>
            <a:chExt cx="8424936" cy="7344816"/>
          </a:xfrm>
        </p:grpSpPr>
        <p:grpSp>
          <p:nvGrpSpPr>
            <p:cNvPr id="6" name="群組 5"/>
            <p:cNvGrpSpPr/>
            <p:nvPr/>
          </p:nvGrpSpPr>
          <p:grpSpPr>
            <a:xfrm>
              <a:off x="179512" y="404664"/>
              <a:ext cx="8424936" cy="1296144"/>
              <a:chOff x="395536" y="4365104"/>
              <a:chExt cx="8424936" cy="1296144"/>
            </a:xfrm>
          </p:grpSpPr>
          <p:sp>
            <p:nvSpPr>
              <p:cNvPr id="7" name="矩形 6"/>
              <p:cNvSpPr/>
              <p:nvPr/>
            </p:nvSpPr>
            <p:spPr>
              <a:xfrm>
                <a:off x="395536" y="4365104"/>
                <a:ext cx="842493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1400" dirty="0" smtClean="0"/>
                  <a:t>應用層</a:t>
                </a:r>
                <a:endParaRPr lang="en-US" altLang="zh-TW" sz="1400" dirty="0" smtClean="0"/>
              </a:p>
              <a:p>
                <a:endParaRPr lang="en-US" altLang="zh-TW" sz="1400" dirty="0" smtClean="0"/>
              </a:p>
              <a:p>
                <a:endParaRPr lang="en-US" altLang="zh-TW" sz="1400" dirty="0" smtClean="0"/>
              </a:p>
              <a:p>
                <a:endParaRPr lang="zh-TW" altLang="en-US" sz="1400" dirty="0"/>
              </a:p>
            </p:txBody>
          </p:sp>
          <p:sp>
            <p:nvSpPr>
              <p:cNvPr id="8" name="圓角矩形 7"/>
              <p:cNvSpPr/>
              <p:nvPr/>
            </p:nvSpPr>
            <p:spPr>
              <a:xfrm>
                <a:off x="2627784" y="4797152"/>
                <a:ext cx="187220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smtClean="0"/>
                  <a:t>內建應用程式（瀏覽器、聯絡人</a:t>
                </a:r>
                <a:r>
                  <a:rPr lang="en-US" altLang="zh-TW" sz="1200" dirty="0" smtClean="0"/>
                  <a:t>…</a:t>
                </a:r>
                <a:r>
                  <a:rPr lang="zh-TW" altLang="en-US" sz="1200" dirty="0" smtClean="0"/>
                  <a:t>等）</a:t>
                </a:r>
                <a:endParaRPr lang="zh-TW" altLang="en-US" sz="1200" dirty="0"/>
              </a:p>
            </p:txBody>
          </p:sp>
          <p:sp>
            <p:nvSpPr>
              <p:cNvPr id="9" name="圓角矩形 8"/>
              <p:cNvSpPr/>
              <p:nvPr/>
            </p:nvSpPr>
            <p:spPr>
              <a:xfrm>
                <a:off x="68356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Home</a:t>
                </a:r>
                <a:endParaRPr lang="zh-TW" altLang="en-US" sz="1400" dirty="0"/>
              </a:p>
            </p:txBody>
          </p:sp>
          <p:sp>
            <p:nvSpPr>
              <p:cNvPr id="10" name="圓角矩形 9"/>
              <p:cNvSpPr/>
              <p:nvPr/>
            </p:nvSpPr>
            <p:spPr>
              <a:xfrm>
                <a:off x="4860032"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第三方應用程式</a:t>
                </a:r>
                <a:endParaRPr lang="zh-TW" altLang="en-US" sz="1400" dirty="0"/>
              </a:p>
            </p:txBody>
          </p:sp>
          <p:sp>
            <p:nvSpPr>
              <p:cNvPr id="11" name="圓角矩形 10"/>
              <p:cNvSpPr/>
              <p:nvPr/>
            </p:nvSpPr>
            <p:spPr>
              <a:xfrm>
                <a:off x="6804248" y="4797152"/>
                <a:ext cx="165618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自行開發應用程式</a:t>
                </a:r>
                <a:endParaRPr lang="zh-TW" altLang="en-US" sz="1400" dirty="0"/>
              </a:p>
            </p:txBody>
          </p:sp>
        </p:grpSp>
        <p:grpSp>
          <p:nvGrpSpPr>
            <p:cNvPr id="12" name="群組 11"/>
            <p:cNvGrpSpPr/>
            <p:nvPr/>
          </p:nvGrpSpPr>
          <p:grpSpPr>
            <a:xfrm>
              <a:off x="179512" y="1700808"/>
              <a:ext cx="8424936" cy="2016224"/>
              <a:chOff x="395536" y="2780928"/>
              <a:chExt cx="8424936" cy="2016224"/>
            </a:xfrm>
          </p:grpSpPr>
          <p:sp>
            <p:nvSpPr>
              <p:cNvPr id="13" name="矩形 12"/>
              <p:cNvSpPr/>
              <p:nvPr/>
            </p:nvSpPr>
            <p:spPr>
              <a:xfrm>
                <a:off x="395536" y="2780928"/>
                <a:ext cx="8424936"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1400" dirty="0" smtClean="0"/>
                  <a:t>應用架構層</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14" name="圓角矩形 13"/>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活動管理</a:t>
                </a:r>
                <a:endParaRPr lang="zh-TW" altLang="en-US" sz="1400" dirty="0"/>
              </a:p>
            </p:txBody>
          </p:sp>
          <p:sp>
            <p:nvSpPr>
              <p:cNvPr id="15" name="圓角矩形 14"/>
              <p:cNvSpPr/>
              <p:nvPr/>
            </p:nvSpPr>
            <p:spPr>
              <a:xfrm>
                <a:off x="29878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視窗管理</a:t>
                </a:r>
                <a:endParaRPr lang="zh-TW" altLang="en-US" sz="1400" dirty="0"/>
              </a:p>
            </p:txBody>
          </p:sp>
          <p:sp>
            <p:nvSpPr>
              <p:cNvPr id="16" name="圓角矩形 15"/>
              <p:cNvSpPr/>
              <p:nvPr/>
            </p:nvSpPr>
            <p:spPr>
              <a:xfrm>
                <a:off x="68356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smtClean="0"/>
                  <a:t>套件管理</a:t>
                </a:r>
                <a:endParaRPr lang="zh-TW" altLang="en-US" sz="1400" dirty="0"/>
              </a:p>
            </p:txBody>
          </p:sp>
          <p:sp>
            <p:nvSpPr>
              <p:cNvPr id="17" name="圓角矩形 16"/>
              <p:cNvSpPr/>
              <p:nvPr/>
            </p:nvSpPr>
            <p:spPr>
              <a:xfrm>
                <a:off x="226774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通話管理</a:t>
                </a:r>
                <a:endParaRPr lang="zh-TW" altLang="en-US" sz="1400" dirty="0"/>
              </a:p>
            </p:txBody>
          </p:sp>
          <p:sp>
            <p:nvSpPr>
              <p:cNvPr id="18" name="圓角矩形 17"/>
              <p:cNvSpPr/>
              <p:nvPr/>
            </p:nvSpPr>
            <p:spPr>
              <a:xfrm>
                <a:off x="4644008"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內容提供</a:t>
                </a:r>
                <a:endParaRPr lang="zh-TW" altLang="en-US" sz="1400" dirty="0"/>
              </a:p>
            </p:txBody>
          </p:sp>
          <p:sp>
            <p:nvSpPr>
              <p:cNvPr id="19" name="圓角矩形 18"/>
              <p:cNvSpPr/>
              <p:nvPr/>
            </p:nvSpPr>
            <p:spPr>
              <a:xfrm>
                <a:off x="630019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視圖系統</a:t>
                </a:r>
                <a:endParaRPr lang="zh-TW" altLang="en-US" sz="1400" dirty="0"/>
              </a:p>
            </p:txBody>
          </p:sp>
          <p:sp>
            <p:nvSpPr>
              <p:cNvPr id="20" name="圓角矩形 19"/>
              <p:cNvSpPr/>
              <p:nvPr/>
            </p:nvSpPr>
            <p:spPr>
              <a:xfrm>
                <a:off x="3851920"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資源管理</a:t>
                </a:r>
                <a:endParaRPr lang="zh-TW" altLang="en-US" sz="1400" dirty="0"/>
              </a:p>
            </p:txBody>
          </p:sp>
          <p:sp>
            <p:nvSpPr>
              <p:cNvPr id="21" name="圓角矩形 20"/>
              <p:cNvSpPr/>
              <p:nvPr/>
            </p:nvSpPr>
            <p:spPr>
              <a:xfrm>
                <a:off x="5508104"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定位管理</a:t>
                </a:r>
                <a:endParaRPr lang="zh-TW" altLang="en-US" sz="1400" dirty="0"/>
              </a:p>
            </p:txBody>
          </p:sp>
          <p:sp>
            <p:nvSpPr>
              <p:cNvPr id="22" name="圓角矩形 21"/>
              <p:cNvSpPr/>
              <p:nvPr/>
            </p:nvSpPr>
            <p:spPr>
              <a:xfrm>
                <a:off x="716428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通知管理</a:t>
                </a:r>
                <a:endParaRPr lang="zh-TW" altLang="en-US" sz="1400" dirty="0"/>
              </a:p>
            </p:txBody>
          </p:sp>
        </p:grpSp>
        <p:grpSp>
          <p:nvGrpSpPr>
            <p:cNvPr id="23" name="群組 22"/>
            <p:cNvGrpSpPr/>
            <p:nvPr/>
          </p:nvGrpSpPr>
          <p:grpSpPr>
            <a:xfrm>
              <a:off x="179512" y="3717032"/>
              <a:ext cx="8424936" cy="2016224"/>
              <a:chOff x="395536" y="2780928"/>
              <a:chExt cx="8208912" cy="2016224"/>
            </a:xfrm>
          </p:grpSpPr>
          <p:grpSp>
            <p:nvGrpSpPr>
              <p:cNvPr id="24" name="群組 17"/>
              <p:cNvGrpSpPr/>
              <p:nvPr/>
            </p:nvGrpSpPr>
            <p:grpSpPr>
              <a:xfrm>
                <a:off x="395536" y="2780928"/>
                <a:ext cx="5832648" cy="2016224"/>
                <a:chOff x="323528" y="2780928"/>
                <a:chExt cx="5832648" cy="2016224"/>
              </a:xfrm>
            </p:grpSpPr>
            <p:sp>
              <p:nvSpPr>
                <p:cNvPr id="30" name="矩形 29"/>
                <p:cNvSpPr/>
                <p:nvPr/>
              </p:nvSpPr>
              <p:spPr>
                <a:xfrm>
                  <a:off x="323528" y="2780928"/>
                  <a:ext cx="583264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1400" dirty="0" smtClean="0"/>
                    <a:t>函式庫</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31" name="圓角矩形 30"/>
                <p:cNvSpPr/>
                <p:nvPr/>
              </p:nvSpPr>
              <p:spPr>
                <a:xfrm>
                  <a:off x="611560"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外觀管理</a:t>
                  </a:r>
                  <a:endParaRPr lang="zh-TW" altLang="en-US" sz="1400" dirty="0"/>
                </a:p>
              </p:txBody>
            </p:sp>
            <p:sp>
              <p:nvSpPr>
                <p:cNvPr id="32" name="圓角矩形 31"/>
                <p:cNvSpPr/>
                <p:nvPr/>
              </p:nvSpPr>
              <p:spPr>
                <a:xfrm>
                  <a:off x="197971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多媒體架構</a:t>
                  </a:r>
                  <a:endParaRPr lang="zh-TW" altLang="en-US" sz="1400" dirty="0"/>
                </a:p>
              </p:txBody>
            </p:sp>
            <p:sp>
              <p:nvSpPr>
                <p:cNvPr id="33" name="圓角矩形 32"/>
                <p:cNvSpPr/>
                <p:nvPr/>
              </p:nvSpPr>
              <p:spPr>
                <a:xfrm>
                  <a:off x="611560"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FreeType</a:t>
                  </a:r>
                  <a:endParaRPr lang="zh-TW" altLang="en-US" sz="1400" dirty="0"/>
                </a:p>
              </p:txBody>
            </p:sp>
            <p:sp>
              <p:nvSpPr>
                <p:cNvPr id="34" name="圓角矩形 33"/>
                <p:cNvSpPr/>
                <p:nvPr/>
              </p:nvSpPr>
              <p:spPr>
                <a:xfrm>
                  <a:off x="197971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WebKit</a:t>
                  </a:r>
                  <a:endParaRPr lang="zh-TW" altLang="en-US" sz="1400" dirty="0"/>
                </a:p>
              </p:txBody>
            </p:sp>
            <p:sp>
              <p:nvSpPr>
                <p:cNvPr id="35" name="圓角矩形 34"/>
                <p:cNvSpPr/>
                <p:nvPr/>
              </p:nvSpPr>
              <p:spPr>
                <a:xfrm>
                  <a:off x="3419872" y="33569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資料庫管理</a:t>
                  </a:r>
                  <a:endParaRPr lang="zh-TW" altLang="en-US" sz="1400" dirty="0"/>
                </a:p>
              </p:txBody>
            </p:sp>
            <p:sp>
              <p:nvSpPr>
                <p:cNvPr id="36" name="圓角矩形 35"/>
                <p:cNvSpPr/>
                <p:nvPr/>
              </p:nvSpPr>
              <p:spPr>
                <a:xfrm>
                  <a:off x="4788024" y="335699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繪圖引擊</a:t>
                  </a:r>
                  <a:endParaRPr lang="zh-TW" altLang="en-US" sz="1400" dirty="0"/>
                </a:p>
              </p:txBody>
            </p:sp>
            <p:sp>
              <p:nvSpPr>
                <p:cNvPr id="37" name="圓角矩形 36"/>
                <p:cNvSpPr/>
                <p:nvPr/>
              </p:nvSpPr>
              <p:spPr>
                <a:xfrm>
                  <a:off x="3419872" y="407707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SSL</a:t>
                  </a:r>
                  <a:endParaRPr lang="zh-TW" altLang="en-US" sz="1400" dirty="0"/>
                </a:p>
              </p:txBody>
            </p:sp>
            <p:sp>
              <p:nvSpPr>
                <p:cNvPr id="38" name="圓角矩形 37"/>
                <p:cNvSpPr/>
                <p:nvPr/>
              </p:nvSpPr>
              <p:spPr>
                <a:xfrm>
                  <a:off x="4788024" y="4077072"/>
                  <a:ext cx="108012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libc</a:t>
                  </a:r>
                  <a:endParaRPr lang="zh-TW" altLang="en-US" sz="1400" dirty="0"/>
                </a:p>
              </p:txBody>
            </p:sp>
          </p:grpSp>
          <p:grpSp>
            <p:nvGrpSpPr>
              <p:cNvPr id="25" name="群組 28"/>
              <p:cNvGrpSpPr/>
              <p:nvPr/>
            </p:nvGrpSpPr>
            <p:grpSpPr>
              <a:xfrm>
                <a:off x="6876256" y="2780928"/>
                <a:ext cx="1728192" cy="2016224"/>
                <a:chOff x="2411760" y="3861048"/>
                <a:chExt cx="1728192" cy="2016224"/>
              </a:xfrm>
            </p:grpSpPr>
            <p:sp>
              <p:nvSpPr>
                <p:cNvPr id="27" name="矩形 26"/>
                <p:cNvSpPr/>
                <p:nvPr/>
              </p:nvSpPr>
              <p:spPr>
                <a:xfrm>
                  <a:off x="2411760" y="3861048"/>
                  <a:ext cx="172819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1400" dirty="0" smtClean="0"/>
                    <a:t>Android </a:t>
                  </a:r>
                  <a:r>
                    <a:rPr lang="zh-TW" altLang="en-US" sz="1400" dirty="0" smtClean="0"/>
                    <a:t>執行</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28" name="圓角矩形 27"/>
                <p:cNvSpPr/>
                <p:nvPr/>
              </p:nvSpPr>
              <p:spPr>
                <a:xfrm>
                  <a:off x="2699792" y="443711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核心函式庫</a:t>
                  </a:r>
                  <a:endParaRPr lang="zh-TW" altLang="en-US" sz="1400" dirty="0"/>
                </a:p>
              </p:txBody>
            </p:sp>
            <p:sp>
              <p:nvSpPr>
                <p:cNvPr id="29" name="圓角矩形 28"/>
                <p:cNvSpPr/>
                <p:nvPr/>
              </p:nvSpPr>
              <p:spPr>
                <a:xfrm>
                  <a:off x="2699792" y="5157192"/>
                  <a:ext cx="11521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Dalvik</a:t>
                  </a:r>
                  <a:r>
                    <a:rPr lang="zh-TW" altLang="en-US" sz="1400" dirty="0" smtClean="0"/>
                    <a:t>虛擬機器</a:t>
                  </a:r>
                  <a:endParaRPr lang="zh-TW" altLang="en-US" sz="1400" dirty="0"/>
                </a:p>
              </p:txBody>
            </p:sp>
          </p:grpSp>
          <p:cxnSp>
            <p:nvCxnSpPr>
              <p:cNvPr id="26" name="直線單箭頭接點 25"/>
              <p:cNvCxnSpPr>
                <a:stCxn id="30" idx="3"/>
                <a:endCxn id="27" idx="1"/>
              </p:cNvCxnSpPr>
              <p:nvPr/>
            </p:nvCxnSpPr>
            <p:spPr>
              <a:xfrm>
                <a:off x="6228184" y="3789040"/>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9" name="群組 38"/>
            <p:cNvGrpSpPr/>
            <p:nvPr/>
          </p:nvGrpSpPr>
          <p:grpSpPr>
            <a:xfrm>
              <a:off x="179512" y="5733256"/>
              <a:ext cx="8424936" cy="2016224"/>
              <a:chOff x="395536" y="2780928"/>
              <a:chExt cx="8424936" cy="2016224"/>
            </a:xfrm>
          </p:grpSpPr>
          <p:sp>
            <p:nvSpPr>
              <p:cNvPr id="40" name="矩形 39"/>
              <p:cNvSpPr/>
              <p:nvPr/>
            </p:nvSpPr>
            <p:spPr>
              <a:xfrm>
                <a:off x="395536" y="2780928"/>
                <a:ext cx="8424936" cy="20162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TW" sz="1400" dirty="0" smtClean="0"/>
                  <a:t>Linux</a:t>
                </a:r>
                <a:r>
                  <a:rPr lang="zh-TW" altLang="en-US" sz="1400" dirty="0" smtClean="0"/>
                  <a:t>核心層</a:t>
                </a:r>
                <a:endParaRPr lang="en-US" altLang="zh-TW" sz="1400" dirty="0" smtClean="0"/>
              </a:p>
              <a:p>
                <a:endParaRPr lang="en-US" altLang="zh-TW" sz="1400" dirty="0" smtClean="0"/>
              </a:p>
              <a:p>
                <a:endParaRPr lang="en-US" altLang="zh-TW" sz="1400" dirty="0" smtClean="0"/>
              </a:p>
              <a:p>
                <a:endParaRPr lang="en-US" altLang="zh-TW" sz="1400" dirty="0" smtClean="0"/>
              </a:p>
              <a:p>
                <a:endParaRPr lang="en-US" altLang="zh-TW" sz="1400" dirty="0" smtClean="0"/>
              </a:p>
            </p:txBody>
          </p:sp>
          <p:sp>
            <p:nvSpPr>
              <p:cNvPr id="41" name="圓角矩形 40"/>
              <p:cNvSpPr/>
              <p:nvPr/>
            </p:nvSpPr>
            <p:spPr>
              <a:xfrm>
                <a:off x="12596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顯示驅動</a:t>
                </a:r>
                <a:endParaRPr lang="zh-TW" altLang="en-US" sz="1400" dirty="0"/>
              </a:p>
            </p:txBody>
          </p:sp>
          <p:sp>
            <p:nvSpPr>
              <p:cNvPr id="42" name="圓角矩形 41"/>
              <p:cNvSpPr/>
              <p:nvPr/>
            </p:nvSpPr>
            <p:spPr>
              <a:xfrm>
                <a:off x="3059832"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Camera</a:t>
                </a:r>
                <a:r>
                  <a:rPr lang="zh-TW" altLang="en-US" sz="1400" dirty="0" smtClean="0"/>
                  <a:t>驅動</a:t>
                </a:r>
                <a:endParaRPr lang="zh-TW" altLang="en-US" sz="1400" dirty="0"/>
              </a:p>
            </p:txBody>
          </p:sp>
          <p:sp>
            <p:nvSpPr>
              <p:cNvPr id="43" name="圓角矩形 42"/>
              <p:cNvSpPr/>
              <p:nvPr/>
            </p:nvSpPr>
            <p:spPr>
              <a:xfrm>
                <a:off x="2195736"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行程管理</a:t>
                </a:r>
                <a:endParaRPr lang="zh-TW" altLang="en-US" sz="1400" dirty="0"/>
              </a:p>
            </p:txBody>
          </p:sp>
          <p:sp>
            <p:nvSpPr>
              <p:cNvPr id="44" name="圓角矩形 43"/>
              <p:cNvSpPr/>
              <p:nvPr/>
            </p:nvSpPr>
            <p:spPr>
              <a:xfrm>
                <a:off x="39239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記憶體管理</a:t>
                </a:r>
                <a:endParaRPr lang="zh-TW" altLang="en-US" sz="1400" dirty="0"/>
              </a:p>
            </p:txBody>
          </p:sp>
          <p:sp>
            <p:nvSpPr>
              <p:cNvPr id="45" name="圓角矩形 44"/>
              <p:cNvSpPr/>
              <p:nvPr/>
            </p:nvSpPr>
            <p:spPr>
              <a:xfrm>
                <a:off x="4788024"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err="1" smtClean="0"/>
                  <a:t>WiFi</a:t>
                </a:r>
                <a:r>
                  <a:rPr lang="zh-TW" altLang="en-US" sz="1400" dirty="0" smtClean="0"/>
                  <a:t>驅動</a:t>
                </a:r>
                <a:endParaRPr lang="zh-TW" altLang="en-US" sz="1400" dirty="0"/>
              </a:p>
            </p:txBody>
          </p:sp>
          <p:sp>
            <p:nvSpPr>
              <p:cNvPr id="46" name="圓角矩形 45"/>
              <p:cNvSpPr/>
              <p:nvPr/>
            </p:nvSpPr>
            <p:spPr>
              <a:xfrm>
                <a:off x="6516216" y="335699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其他硬體驅動程式</a:t>
                </a:r>
                <a:endParaRPr lang="zh-TW" altLang="en-US" sz="1400" dirty="0"/>
              </a:p>
            </p:txBody>
          </p:sp>
          <p:sp>
            <p:nvSpPr>
              <p:cNvPr id="47" name="圓角矩形 46"/>
              <p:cNvSpPr/>
              <p:nvPr/>
            </p:nvSpPr>
            <p:spPr>
              <a:xfrm>
                <a:off x="5724128" y="4077072"/>
                <a:ext cx="12961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smtClean="0"/>
                  <a:t>電源管理</a:t>
                </a:r>
                <a:endParaRPr lang="zh-TW" altLang="en-US" sz="1400" dirty="0"/>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１</a:t>
            </a:r>
            <a:r>
              <a:rPr lang="en-US" altLang="zh-TW" dirty="0" smtClean="0"/>
              <a:t> </a:t>
            </a:r>
            <a:r>
              <a:rPr lang="zh-TW" altLang="en-US" dirty="0" smtClean="0"/>
              <a:t>智慧型行動裝置（</a:t>
            </a:r>
            <a:r>
              <a:rPr lang="en-US" altLang="zh-TW" dirty="0" smtClean="0"/>
              <a:t>1</a:t>
            </a:r>
            <a:r>
              <a:rPr lang="zh-TW" altLang="en-US" dirty="0" smtClean="0"/>
              <a:t>）</a:t>
            </a:r>
            <a:endParaRPr lang="zh-TW" altLang="en-US" dirty="0"/>
          </a:p>
        </p:txBody>
      </p:sp>
      <p:sp>
        <p:nvSpPr>
          <p:cNvPr id="3" name="內容版面配置區 2"/>
          <p:cNvSpPr>
            <a:spLocks noGrp="1"/>
          </p:cNvSpPr>
          <p:nvPr>
            <p:ph sz="quarter" idx="1"/>
          </p:nvPr>
        </p:nvSpPr>
        <p:spPr>
          <a:xfrm>
            <a:off x="301752" y="1527048"/>
            <a:ext cx="8503920" cy="4782272"/>
          </a:xfrm>
        </p:spPr>
        <p:txBody>
          <a:bodyPr>
            <a:normAutofit fontScale="92500"/>
          </a:bodyPr>
          <a:lstStyle/>
          <a:p>
            <a:r>
              <a:rPr lang="zh-TW" altLang="en-US" dirty="0" smtClean="0"/>
              <a:t>智慧型行動裝置：平板電腦。</a:t>
            </a:r>
            <a:endParaRPr lang="en-US" altLang="zh-TW" dirty="0" smtClean="0"/>
          </a:p>
          <a:p>
            <a:pPr lvl="1"/>
            <a:r>
              <a:rPr lang="zh-TW" altLang="en-US" dirty="0" smtClean="0"/>
              <a:t>在六十年代末</a:t>
            </a:r>
            <a:r>
              <a:rPr lang="en-US" altLang="zh-TW" dirty="0" smtClean="0"/>
              <a:t>Alan Kay</a:t>
            </a:r>
            <a:r>
              <a:rPr lang="zh-TW" altLang="en-US" dirty="0" smtClean="0"/>
              <a:t>提出了一種可以用筆輸入資訊的新型筆記型電腦的構思。</a:t>
            </a:r>
            <a:endParaRPr lang="en-US" altLang="zh-TW" dirty="0" smtClean="0"/>
          </a:p>
          <a:p>
            <a:pPr lvl="1"/>
            <a:r>
              <a:rPr lang="zh-TW" altLang="en-US" dirty="0" smtClean="0"/>
              <a:t>１９８９年９月第一台平板電腦問世，但其手寫辨識率過差</a:t>
            </a:r>
            <a:r>
              <a:rPr lang="zh-TW" altLang="en-US" dirty="0" smtClean="0">
                <a:latin typeface="新細明體"/>
                <a:ea typeface="新細明體"/>
              </a:rPr>
              <a:t>、</a:t>
            </a:r>
            <a:r>
              <a:rPr lang="zh-TW" altLang="en-US" dirty="0" smtClean="0"/>
              <a:t>價格過高、重量過重，使得平板電腦並沒有受到青睞。</a:t>
            </a:r>
            <a:endParaRPr lang="en-US" altLang="zh-TW" dirty="0" smtClean="0"/>
          </a:p>
          <a:p>
            <a:pPr lvl="1"/>
            <a:r>
              <a:rPr lang="zh-TW" altLang="en-US" dirty="0" smtClean="0"/>
              <a:t>２００２年由微軟公司大力推廣</a:t>
            </a:r>
            <a:r>
              <a:rPr lang="en-US" altLang="zh-TW" dirty="0" smtClean="0"/>
              <a:t>Windows XP Tablet PC Edition</a:t>
            </a:r>
            <a:r>
              <a:rPr lang="zh-TW" altLang="en-US" dirty="0" smtClean="0"/>
              <a:t>使得平板電腦慢慢流行起來。</a:t>
            </a:r>
            <a:endParaRPr lang="en-US" altLang="zh-TW" dirty="0" smtClean="0"/>
          </a:p>
          <a:p>
            <a:r>
              <a:rPr lang="zh-TW" altLang="en-US" dirty="0" smtClean="0"/>
              <a:t>智慧型行動裝置：智慧型手機。</a:t>
            </a:r>
            <a:endParaRPr lang="en-US" altLang="zh-TW" dirty="0" smtClean="0"/>
          </a:p>
          <a:p>
            <a:pPr lvl="1"/>
            <a:r>
              <a:rPr lang="zh-TW" altLang="en-US" dirty="0" smtClean="0"/>
              <a:t>隨著電腦硬體技術的發展，伴隨各種硬體零件重量與體積的縮小。以及３</a:t>
            </a:r>
            <a:r>
              <a:rPr lang="en-US" altLang="zh-TW" dirty="0" smtClean="0"/>
              <a:t>G</a:t>
            </a:r>
            <a:r>
              <a:rPr lang="zh-TW" altLang="en-US" dirty="0" smtClean="0"/>
              <a:t>無線網路的普及，使得原本厚重的黑金剛大哥大手機，逐漸被輕薄且功能強大的多功能手機所取代。</a:t>
            </a:r>
            <a:endParaRPr lang="en-US" altLang="zh-TW" dirty="0" smtClean="0"/>
          </a:p>
          <a:p>
            <a:pPr lvl="1"/>
            <a:r>
              <a:rPr lang="zh-TW" altLang="en-US" dirty="0" smtClean="0"/>
              <a:t>智慧型手機，並不是手機擁有許多的智慧。而是其功能除了可接聴電話外，更可以像電腦一樣，可任意安裝移除軟體，具備多功能的用途。</a:t>
            </a:r>
          </a:p>
          <a:p>
            <a:pPr lvl="1"/>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30</a:t>
            </a:fld>
            <a:endParaRPr lang="zh-TW" altLang="en-US"/>
          </a:p>
        </p:txBody>
      </p:sp>
      <p:sp>
        <p:nvSpPr>
          <p:cNvPr id="4" name="內容版面配置區 3"/>
          <p:cNvSpPr>
            <a:spLocks noGrp="1"/>
          </p:cNvSpPr>
          <p:nvPr>
            <p:ph sz="quarter" idx="1"/>
          </p:nvPr>
        </p:nvSpPr>
        <p:spPr>
          <a:xfrm>
            <a:off x="301752" y="1527048"/>
            <a:ext cx="8503920" cy="5142312"/>
          </a:xfrm>
        </p:spPr>
        <p:txBody>
          <a:bodyPr>
            <a:normAutofit fontScale="77500" lnSpcReduction="20000"/>
          </a:bodyPr>
          <a:lstStyle/>
          <a:p>
            <a:r>
              <a:rPr lang="en-US" altLang="zh-TW" dirty="0" smtClean="0">
                <a:hlinkClick r:id="rId2"/>
              </a:rPr>
              <a:t>http://developer.android.com/guide/basics/what-is-android.html</a:t>
            </a:r>
            <a:endParaRPr lang="en-US" altLang="zh-TW" dirty="0" smtClean="0"/>
          </a:p>
          <a:p>
            <a:r>
              <a:rPr lang="zh-TW" altLang="en-US" dirty="0" smtClean="0"/>
              <a:t>維基百科。 </a:t>
            </a:r>
            <a:r>
              <a:rPr lang="en-US" altLang="zh-TW" dirty="0" smtClean="0"/>
              <a:t>Android</a:t>
            </a:r>
            <a:r>
              <a:rPr lang="zh-TW" altLang="en-US" dirty="0" smtClean="0"/>
              <a:t> 。 </a:t>
            </a:r>
            <a:r>
              <a:rPr lang="en-US" altLang="zh-TW" dirty="0" smtClean="0">
                <a:hlinkClick r:id="rId3"/>
              </a:rPr>
              <a:t>http://zh.wikipedia.org/wiki/Android</a:t>
            </a:r>
            <a:r>
              <a:rPr lang="zh-TW" altLang="en-US" dirty="0" smtClean="0"/>
              <a:t>。</a:t>
            </a:r>
            <a:endParaRPr lang="en-US" altLang="zh-TW" dirty="0" smtClean="0"/>
          </a:p>
          <a:p>
            <a:r>
              <a:rPr lang="zh-TW" altLang="en-US" dirty="0" smtClean="0"/>
              <a:t>初探</a:t>
            </a:r>
            <a:r>
              <a:rPr lang="en-US" altLang="zh-TW" dirty="0" smtClean="0"/>
              <a:t>Android</a:t>
            </a:r>
            <a:r>
              <a:rPr lang="zh-TW" altLang="en-US" dirty="0" smtClean="0"/>
              <a:t> 。 </a:t>
            </a:r>
            <a:r>
              <a:rPr lang="en-US" altLang="zh-TW" dirty="0" smtClean="0">
                <a:hlinkClick r:id="rId4"/>
              </a:rPr>
              <a:t>http://code.google.com/p/androidbmi/wiki/IntroAndroid</a:t>
            </a:r>
            <a:r>
              <a:rPr lang="en-US" altLang="zh-TW" dirty="0" smtClean="0"/>
              <a:t> </a:t>
            </a:r>
            <a:r>
              <a:rPr lang="zh-TW" altLang="en-US" dirty="0" smtClean="0"/>
              <a:t>。</a:t>
            </a:r>
            <a:endParaRPr lang="en-US" altLang="zh-TW" dirty="0" smtClean="0"/>
          </a:p>
          <a:p>
            <a:r>
              <a:rPr lang="en-US" altLang="zh-TW" dirty="0" smtClean="0">
                <a:hlinkClick r:id="rId5"/>
              </a:rPr>
              <a:t>http://www.kroah.com/log/linux/android-kernel-problems.html</a:t>
            </a:r>
            <a:r>
              <a:rPr lang="en-US" altLang="zh-TW" dirty="0" smtClean="0"/>
              <a:t> </a:t>
            </a:r>
            <a:r>
              <a:rPr lang="zh-TW" altLang="en-US" dirty="0" smtClean="0"/>
              <a:t>。</a:t>
            </a:r>
            <a:endParaRPr lang="en-US" altLang="zh-TW" dirty="0" smtClean="0"/>
          </a:p>
          <a:p>
            <a:r>
              <a:rPr lang="zh-TW" altLang="en-US" dirty="0" smtClean="0"/>
              <a:t>吳亞峰、蘇亞光。</a:t>
            </a:r>
            <a:r>
              <a:rPr lang="en-US" altLang="zh-TW" dirty="0" smtClean="0"/>
              <a:t>Android</a:t>
            </a:r>
            <a:r>
              <a:rPr lang="zh-TW" altLang="en-US" dirty="0" smtClean="0"/>
              <a:t>遊戲程式開發範例大全。博碩文化。２０１１年５月。</a:t>
            </a:r>
            <a:endParaRPr lang="en-US" altLang="zh-TW" dirty="0" smtClean="0"/>
          </a:p>
          <a:p>
            <a:r>
              <a:rPr lang="en-US" altLang="zh-TW" dirty="0" err="1" smtClean="0"/>
              <a:t>Reto</a:t>
            </a:r>
            <a:r>
              <a:rPr lang="en-US" altLang="zh-TW" dirty="0" smtClean="0"/>
              <a:t> Meier</a:t>
            </a:r>
            <a:r>
              <a:rPr lang="zh-TW" altLang="en-US" dirty="0" smtClean="0"/>
              <a:t>著、鍾政欣譯。</a:t>
            </a:r>
            <a:r>
              <a:rPr lang="en-US" altLang="zh-TW" dirty="0" smtClean="0"/>
              <a:t>Android 2.X</a:t>
            </a:r>
            <a:r>
              <a:rPr lang="zh-TW" altLang="en-US" dirty="0" smtClean="0"/>
              <a:t>應用程式開發經典。碁峰資訊。 ２０１１年６月初版。</a:t>
            </a:r>
            <a:endParaRPr lang="en-US" altLang="zh-TW" dirty="0" smtClean="0"/>
          </a:p>
          <a:p>
            <a:r>
              <a:rPr lang="zh-TW" altLang="en-US" dirty="0" smtClean="0"/>
              <a:t>黃彬華。</a:t>
            </a:r>
            <a:r>
              <a:rPr lang="en-US" altLang="zh-TW" dirty="0" smtClean="0"/>
              <a:t>Android 2.X</a:t>
            </a:r>
            <a:r>
              <a:rPr lang="zh-TW" altLang="en-US" dirty="0" smtClean="0"/>
              <a:t>手機程式開發教戰手冊：體驗最夯最潮的智慧型手機程式開發。碁峰資訊 。２０１１年。 </a:t>
            </a:r>
            <a:endParaRPr lang="en-US" altLang="zh-TW" dirty="0" smtClean="0"/>
          </a:p>
          <a:p>
            <a:r>
              <a:rPr lang="zh-TW" altLang="en-US" dirty="0" smtClean="0"/>
              <a:t>蓋索林（</a:t>
            </a:r>
            <a:r>
              <a:rPr lang="en-US" altLang="zh-TW" dirty="0" err="1" smtClean="0"/>
              <a:t>Gasolin</a:t>
            </a:r>
            <a:r>
              <a:rPr lang="zh-TW" altLang="en-US" dirty="0" smtClean="0"/>
              <a:t>）</a:t>
            </a:r>
            <a:r>
              <a:rPr lang="en-US" altLang="zh-TW" dirty="0" smtClean="0"/>
              <a:t> </a:t>
            </a:r>
            <a:r>
              <a:rPr lang="zh-TW" altLang="en-US" dirty="0" smtClean="0"/>
              <a:t>。</a:t>
            </a:r>
            <a:r>
              <a:rPr lang="en-US" altLang="zh-TW" dirty="0" smtClean="0"/>
              <a:t>Google! Android</a:t>
            </a:r>
            <a:r>
              <a:rPr lang="zh-TW" altLang="en-US" dirty="0" smtClean="0"/>
              <a:t>手機應用程式設計入門。統一元氣資產管理。２００９年。 </a:t>
            </a:r>
            <a:endParaRPr lang="en-US" altLang="zh-TW" dirty="0" smtClean="0"/>
          </a:p>
          <a:p>
            <a:r>
              <a:rPr lang="zh-TW" altLang="en-US" dirty="0" smtClean="0"/>
              <a:t> 吳亞峰、索依娜。學會</a:t>
            </a:r>
            <a:r>
              <a:rPr lang="en-US" altLang="zh-TW" dirty="0" smtClean="0"/>
              <a:t>Android </a:t>
            </a:r>
            <a:r>
              <a:rPr lang="zh-TW" altLang="en-US" dirty="0" smtClean="0"/>
              <a:t>應用開發的</a:t>
            </a:r>
            <a:r>
              <a:rPr lang="en-US" altLang="zh-TW" dirty="0" smtClean="0"/>
              <a:t>18 </a:t>
            </a:r>
            <a:r>
              <a:rPr lang="zh-TW" altLang="en-US" dirty="0" smtClean="0"/>
              <a:t>堂關鍵基礎課程。博碩文化。２０１１年。 </a:t>
            </a: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３</a:t>
            </a:r>
            <a:r>
              <a:rPr lang="en-US" altLang="zh-TW" dirty="0" smtClean="0"/>
              <a:t>-</a:t>
            </a:r>
            <a:r>
              <a:rPr lang="zh-TW" altLang="en-US" dirty="0" smtClean="0"/>
              <a:t>３</a:t>
            </a:r>
            <a:r>
              <a:rPr lang="en-US" altLang="zh-TW" dirty="0" smtClean="0"/>
              <a:t> Android SDK</a:t>
            </a:r>
            <a:r>
              <a:rPr lang="zh-TW" altLang="en-US" dirty="0" smtClean="0"/>
              <a:t>簡介</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31</a:t>
            </a:fld>
            <a:endParaRPr lang="zh-TW" altLang="en-US"/>
          </a:p>
        </p:txBody>
      </p:sp>
      <p:sp>
        <p:nvSpPr>
          <p:cNvPr id="4" name="內容版面配置區 3"/>
          <p:cNvSpPr>
            <a:spLocks noGrp="1"/>
          </p:cNvSpPr>
          <p:nvPr>
            <p:ph sz="quarter" idx="1"/>
          </p:nvPr>
        </p:nvSpPr>
        <p:spPr>
          <a:xfrm>
            <a:off x="301752" y="1527048"/>
            <a:ext cx="8503920" cy="4998296"/>
          </a:xfrm>
        </p:spPr>
        <p:txBody>
          <a:bodyPr>
            <a:normAutofit fontScale="77500" lnSpcReduction="20000"/>
          </a:bodyPr>
          <a:lstStyle/>
          <a:p>
            <a:pPr lvl="0"/>
            <a:r>
              <a:rPr lang="en-US" altLang="zh-TW" dirty="0" smtClean="0"/>
              <a:t>Android Emulator</a:t>
            </a:r>
            <a:r>
              <a:rPr lang="zh-TW" altLang="en-US" dirty="0" smtClean="0"/>
              <a:t>：</a:t>
            </a:r>
            <a:endParaRPr lang="en-US" altLang="zh-TW" dirty="0" smtClean="0"/>
          </a:p>
          <a:p>
            <a:pPr lvl="1"/>
            <a:r>
              <a:rPr lang="zh-TW" altLang="zh-TW" dirty="0" smtClean="0"/>
              <a:t>用於開發、測試、設計</a:t>
            </a:r>
            <a:r>
              <a:rPr lang="en-US" altLang="zh-TW" dirty="0" smtClean="0"/>
              <a:t>Android</a:t>
            </a:r>
            <a:r>
              <a:rPr lang="zh-TW" altLang="zh-TW" dirty="0" smtClean="0"/>
              <a:t>的應用程式，屬於</a:t>
            </a:r>
            <a:r>
              <a:rPr lang="en-US" altLang="zh-TW" dirty="0" smtClean="0"/>
              <a:t>PC</a:t>
            </a:r>
            <a:r>
              <a:rPr lang="zh-TW" altLang="zh-TW" dirty="0" smtClean="0"/>
              <a:t>上使用的</a:t>
            </a:r>
            <a:r>
              <a:rPr lang="en-US" altLang="zh-TW" dirty="0" smtClean="0"/>
              <a:t>Android</a:t>
            </a:r>
            <a:r>
              <a:rPr lang="zh-TW" altLang="zh-TW" dirty="0" smtClean="0"/>
              <a:t>模擬器 </a:t>
            </a:r>
            <a:r>
              <a:rPr lang="zh-TW" altLang="en-US" dirty="0" smtClean="0"/>
              <a:t>。</a:t>
            </a:r>
            <a:endParaRPr lang="zh-TW" altLang="zh-TW" dirty="0" smtClean="0"/>
          </a:p>
          <a:p>
            <a:pPr lvl="0"/>
            <a:r>
              <a:rPr lang="en-US" altLang="zh-TW" dirty="0" smtClean="0"/>
              <a:t>Android Debug Bridge</a:t>
            </a:r>
            <a:r>
              <a:rPr lang="zh-TW" altLang="en-US" dirty="0" smtClean="0"/>
              <a:t>：</a:t>
            </a:r>
            <a:endParaRPr lang="en-US" altLang="zh-TW" dirty="0" smtClean="0"/>
          </a:p>
          <a:p>
            <a:pPr lvl="1"/>
            <a:r>
              <a:rPr lang="zh-TW" altLang="zh-TW" dirty="0" smtClean="0"/>
              <a:t>可讓使用者在</a:t>
            </a:r>
            <a:r>
              <a:rPr lang="en-US" altLang="zh-TW" dirty="0" smtClean="0"/>
              <a:t>Emulator</a:t>
            </a:r>
            <a:r>
              <a:rPr lang="zh-TW" altLang="zh-TW" dirty="0" smtClean="0"/>
              <a:t>或設備上安裝</a:t>
            </a:r>
            <a:r>
              <a:rPr lang="en-US" altLang="zh-TW" dirty="0" smtClean="0"/>
              <a:t>.</a:t>
            </a:r>
            <a:r>
              <a:rPr lang="en-US" altLang="zh-TW" dirty="0" err="1" smtClean="0"/>
              <a:t>apk</a:t>
            </a:r>
            <a:r>
              <a:rPr lang="zh-TW" altLang="zh-TW" dirty="0" smtClean="0"/>
              <a:t>檔案 </a:t>
            </a:r>
            <a:r>
              <a:rPr lang="zh-TW" altLang="en-US" dirty="0" smtClean="0"/>
              <a:t>。</a:t>
            </a:r>
            <a:endParaRPr lang="zh-TW" altLang="zh-TW" dirty="0" smtClean="0"/>
          </a:p>
          <a:p>
            <a:pPr lvl="0"/>
            <a:r>
              <a:rPr lang="en-US" altLang="zh-TW" dirty="0" smtClean="0"/>
              <a:t>Android Asset Packaging Tool</a:t>
            </a:r>
            <a:r>
              <a:rPr lang="zh-TW" altLang="en-US" dirty="0" smtClean="0"/>
              <a:t> ：</a:t>
            </a:r>
            <a:endParaRPr lang="en-US" altLang="zh-TW" dirty="0" smtClean="0"/>
          </a:p>
          <a:p>
            <a:pPr lvl="1"/>
            <a:r>
              <a:rPr lang="zh-TW" altLang="zh-TW" dirty="0" smtClean="0"/>
              <a:t>可以建立包含</a:t>
            </a:r>
            <a:r>
              <a:rPr lang="en-US" altLang="zh-TW" dirty="0" smtClean="0"/>
              <a:t>Android</a:t>
            </a:r>
            <a:r>
              <a:rPr lang="zh-TW" altLang="zh-TW" dirty="0" smtClean="0"/>
              <a:t>應用程式二進位文件和資源文件</a:t>
            </a:r>
            <a:r>
              <a:rPr lang="en-US" altLang="zh-TW" dirty="0" smtClean="0"/>
              <a:t>.</a:t>
            </a:r>
            <a:r>
              <a:rPr lang="en-US" altLang="zh-TW" dirty="0" err="1" smtClean="0"/>
              <a:t>apk</a:t>
            </a:r>
            <a:r>
              <a:rPr lang="zh-TW" altLang="zh-TW" dirty="0" smtClean="0"/>
              <a:t>文件 </a:t>
            </a:r>
            <a:r>
              <a:rPr lang="zh-TW" altLang="en-US" dirty="0" smtClean="0"/>
              <a:t>。</a:t>
            </a:r>
            <a:endParaRPr lang="zh-TW" altLang="zh-TW" dirty="0" smtClean="0"/>
          </a:p>
          <a:p>
            <a:r>
              <a:rPr lang="en-US" altLang="zh-TW" dirty="0" smtClean="0"/>
              <a:t> Hierarchy Viewer</a:t>
            </a:r>
            <a:r>
              <a:rPr lang="zh-TW" altLang="en-US" dirty="0" smtClean="0"/>
              <a:t>：</a:t>
            </a:r>
            <a:endParaRPr lang="en-US" altLang="zh-TW" dirty="0" smtClean="0"/>
          </a:p>
          <a:p>
            <a:pPr lvl="1"/>
            <a:r>
              <a:rPr lang="zh-TW" altLang="zh-TW" dirty="0" smtClean="0"/>
              <a:t>用於除錯和最佳化使用者界面</a:t>
            </a:r>
            <a:r>
              <a:rPr lang="zh-TW" altLang="en-US" dirty="0" smtClean="0"/>
              <a:t>。</a:t>
            </a:r>
            <a:endParaRPr lang="zh-TW" altLang="zh-TW" dirty="0" smtClean="0"/>
          </a:p>
          <a:p>
            <a:r>
              <a:rPr lang="en-US" altLang="zh-TW" dirty="0" smtClean="0"/>
              <a:t> </a:t>
            </a:r>
            <a:r>
              <a:rPr lang="en-US" altLang="zh-TW" dirty="0" err="1" smtClean="0"/>
              <a:t>Dalvik</a:t>
            </a:r>
            <a:r>
              <a:rPr lang="en-US" altLang="zh-TW" dirty="0" smtClean="0"/>
              <a:t> Debug Monitor Service</a:t>
            </a:r>
            <a:r>
              <a:rPr lang="zh-TW" altLang="en-US" dirty="0" smtClean="0"/>
              <a:t>：</a:t>
            </a:r>
            <a:endParaRPr lang="en-US" altLang="zh-TW" dirty="0" smtClean="0"/>
          </a:p>
          <a:p>
            <a:pPr lvl="1"/>
            <a:r>
              <a:rPr lang="zh-TW" altLang="zh-TW" dirty="0" smtClean="0"/>
              <a:t>在</a:t>
            </a:r>
            <a:r>
              <a:rPr lang="en-US" altLang="zh-TW" dirty="0" smtClean="0"/>
              <a:t>Emulator</a:t>
            </a:r>
            <a:r>
              <a:rPr lang="zh-TW" altLang="zh-TW" dirty="0" smtClean="0"/>
              <a:t>或設備上管理</a:t>
            </a:r>
            <a:r>
              <a:rPr lang="en-US" altLang="zh-TW" dirty="0" smtClean="0"/>
              <a:t>Processes</a:t>
            </a:r>
            <a:r>
              <a:rPr lang="zh-TW" altLang="zh-TW" dirty="0" smtClean="0"/>
              <a:t>以及加快除錯速度</a:t>
            </a:r>
            <a:r>
              <a:rPr lang="zh-TW" altLang="en-US" dirty="0" smtClean="0"/>
              <a:t>。</a:t>
            </a:r>
            <a:endParaRPr lang="zh-TW" altLang="zh-TW" dirty="0" smtClean="0"/>
          </a:p>
          <a:p>
            <a:r>
              <a:rPr lang="en-US" altLang="zh-TW" dirty="0" smtClean="0"/>
              <a:t> </a:t>
            </a:r>
            <a:r>
              <a:rPr lang="en-US" altLang="zh-TW" dirty="0" err="1" smtClean="0"/>
              <a:t>Traceview</a:t>
            </a:r>
            <a:r>
              <a:rPr lang="zh-TW" altLang="en-US" dirty="0" smtClean="0"/>
              <a:t>：</a:t>
            </a:r>
            <a:endParaRPr lang="en-US" altLang="zh-TW" dirty="0" smtClean="0"/>
          </a:p>
          <a:p>
            <a:pPr lvl="1"/>
            <a:r>
              <a:rPr lang="zh-TW" altLang="zh-TW" dirty="0" smtClean="0"/>
              <a:t>產生</a:t>
            </a:r>
            <a:r>
              <a:rPr lang="en-US" altLang="zh-TW" dirty="0" smtClean="0"/>
              <a:t>trace log date</a:t>
            </a:r>
            <a:r>
              <a:rPr lang="zh-TW" altLang="zh-TW" dirty="0" smtClean="0"/>
              <a:t>的圖形分析 </a:t>
            </a:r>
            <a:r>
              <a:rPr lang="zh-TW" altLang="en-US" dirty="0" smtClean="0"/>
              <a:t>。</a:t>
            </a:r>
            <a:endParaRPr lang="zh-TW" altLang="zh-TW" dirty="0" smtClean="0"/>
          </a:p>
          <a:p>
            <a:r>
              <a:rPr lang="en-US" altLang="zh-TW" dirty="0" smtClean="0"/>
              <a:t> Android Development Tools </a:t>
            </a:r>
            <a:r>
              <a:rPr lang="en-US" altLang="zh-TW" dirty="0" err="1" smtClean="0"/>
              <a:t>Plugin</a:t>
            </a:r>
            <a:r>
              <a:rPr lang="en-US" altLang="zh-TW" dirty="0" smtClean="0"/>
              <a:t> for the Eclipse IDE</a:t>
            </a:r>
            <a:r>
              <a:rPr lang="zh-TW" altLang="en-US" dirty="0" smtClean="0"/>
              <a:t>：</a:t>
            </a:r>
            <a:endParaRPr lang="en-US" altLang="zh-TW" dirty="0" smtClean="0"/>
          </a:p>
          <a:p>
            <a:pPr lvl="1"/>
            <a:r>
              <a:rPr lang="zh-TW" altLang="zh-TW" dirty="0" smtClean="0"/>
              <a:t>使用於</a:t>
            </a:r>
            <a:r>
              <a:rPr lang="en-US" altLang="zh-TW" dirty="0" smtClean="0"/>
              <a:t>Eclipse IDE</a:t>
            </a:r>
            <a:r>
              <a:rPr lang="zh-TW" altLang="zh-TW" dirty="0" smtClean="0"/>
              <a:t>上。可以從</a:t>
            </a:r>
            <a:r>
              <a:rPr lang="en-US" altLang="zh-TW" dirty="0" smtClean="0"/>
              <a:t>Eclipse IDE</a:t>
            </a:r>
            <a:r>
              <a:rPr lang="zh-TW" altLang="zh-TW" dirty="0" smtClean="0"/>
              <a:t>直接使用其它</a:t>
            </a:r>
            <a:r>
              <a:rPr lang="en-US" altLang="zh-TW" dirty="0" smtClean="0"/>
              <a:t>Android</a:t>
            </a:r>
            <a:r>
              <a:rPr lang="zh-TW" altLang="zh-TW" dirty="0" smtClean="0"/>
              <a:t>開發工具。提供</a:t>
            </a:r>
            <a:r>
              <a:rPr lang="zh-TW" altLang="en-US" dirty="0" smtClean="0"/>
              <a:t>建立</a:t>
            </a:r>
            <a:r>
              <a:rPr lang="zh-TW" altLang="zh-TW" dirty="0" smtClean="0"/>
              <a:t>新專案</a:t>
            </a:r>
            <a:r>
              <a:rPr lang="zh-TW" altLang="en-US" dirty="0" smtClean="0"/>
              <a:t>的</a:t>
            </a:r>
            <a:r>
              <a:rPr lang="zh-TW" altLang="zh-TW" dirty="0" smtClean="0"/>
              <a:t>精靈</a:t>
            </a:r>
            <a:r>
              <a:rPr lang="zh-TW" altLang="en-US" dirty="0" smtClean="0"/>
              <a:t>（</a:t>
            </a:r>
            <a:r>
              <a:rPr lang="en-US" altLang="zh-TW" dirty="0" smtClean="0"/>
              <a:t>New Project Wizard</a:t>
            </a:r>
            <a:r>
              <a:rPr lang="zh-TW" altLang="en-US" dirty="0" smtClean="0"/>
              <a:t>），可</a:t>
            </a:r>
            <a:r>
              <a:rPr lang="zh-TW" altLang="zh-TW" dirty="0" smtClean="0"/>
              <a:t>建立新的</a:t>
            </a:r>
            <a:r>
              <a:rPr lang="en-US" altLang="zh-TW" dirty="0" smtClean="0"/>
              <a:t>Android</a:t>
            </a:r>
            <a:r>
              <a:rPr lang="zh-TW" altLang="zh-TW" dirty="0" smtClean="0"/>
              <a:t>應用程式</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的特徵（</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32</a:t>
            </a:fld>
            <a:endParaRPr lang="zh-TW" altLang="en-US"/>
          </a:p>
        </p:txBody>
      </p:sp>
      <p:sp>
        <p:nvSpPr>
          <p:cNvPr id="4" name="內容版面配置區 3"/>
          <p:cNvSpPr>
            <a:spLocks noGrp="1"/>
          </p:cNvSpPr>
          <p:nvPr>
            <p:ph sz="quarter" idx="1"/>
          </p:nvPr>
        </p:nvSpPr>
        <p:spPr>
          <a:xfrm>
            <a:off x="301752" y="1527048"/>
            <a:ext cx="8503920" cy="4854280"/>
          </a:xfrm>
        </p:spPr>
        <p:txBody>
          <a:bodyPr>
            <a:normAutofit fontScale="77500" lnSpcReduction="20000"/>
          </a:bodyPr>
          <a:lstStyle/>
          <a:p>
            <a:pPr lvl="0"/>
            <a:r>
              <a:rPr lang="zh-TW" altLang="en-US" sz="3100" dirty="0" smtClean="0"/>
              <a:t>發佈過程並不需要</a:t>
            </a:r>
            <a:r>
              <a:rPr lang="zh-TW" altLang="zh-TW" sz="3100" dirty="0" smtClean="0"/>
              <a:t>許可證</a:t>
            </a:r>
            <a:r>
              <a:rPr lang="zh-TW" altLang="en-US" sz="3100" dirty="0" smtClean="0"/>
              <a:t>才能發佈，發佈時也不需要額外的審核批准</a:t>
            </a:r>
            <a:r>
              <a:rPr lang="zh-TW" altLang="zh-TW" sz="3100" dirty="0" smtClean="0"/>
              <a:t>過程</a:t>
            </a:r>
            <a:r>
              <a:rPr lang="zh-TW" altLang="en-US" sz="3100" dirty="0" smtClean="0"/>
              <a:t>。</a:t>
            </a:r>
            <a:endParaRPr lang="zh-TW" altLang="zh-TW" sz="3100" dirty="0" smtClean="0"/>
          </a:p>
          <a:p>
            <a:pPr lvl="0"/>
            <a:r>
              <a:rPr lang="zh-TW" altLang="zh-TW" sz="3100" dirty="0" smtClean="0"/>
              <a:t>用於電話或者資料運輸的</a:t>
            </a:r>
            <a:r>
              <a:rPr lang="en-US" altLang="zh-TW" sz="3100" dirty="0" smtClean="0"/>
              <a:t>GSM</a:t>
            </a:r>
            <a:r>
              <a:rPr lang="zh-TW" altLang="zh-TW" sz="3100" dirty="0" smtClean="0"/>
              <a:t>、</a:t>
            </a:r>
            <a:r>
              <a:rPr lang="en-US" altLang="zh-TW" sz="3100" dirty="0" smtClean="0"/>
              <a:t>EDGE</a:t>
            </a:r>
            <a:r>
              <a:rPr lang="zh-TW" altLang="zh-TW" sz="3100" dirty="0" smtClean="0"/>
              <a:t>和</a:t>
            </a:r>
            <a:r>
              <a:rPr lang="zh-TW" altLang="en-US" sz="3100" dirty="0" smtClean="0"/>
              <a:t>３</a:t>
            </a:r>
            <a:r>
              <a:rPr lang="en-US" altLang="zh-TW" sz="3100" dirty="0" smtClean="0"/>
              <a:t>G</a:t>
            </a:r>
            <a:r>
              <a:rPr lang="zh-TW" altLang="zh-TW" sz="3100" dirty="0" smtClean="0"/>
              <a:t>網路，允許接打電話或者收發</a:t>
            </a:r>
            <a:r>
              <a:rPr lang="en-US" altLang="zh-TW" sz="3100" dirty="0" smtClean="0"/>
              <a:t>SMS</a:t>
            </a:r>
            <a:r>
              <a:rPr lang="zh-TW" altLang="zh-TW" sz="3100" dirty="0" smtClean="0"/>
              <a:t>資訊，還允許</a:t>
            </a:r>
            <a:r>
              <a:rPr lang="zh-TW" altLang="en-US" sz="3100" dirty="0" smtClean="0"/>
              <a:t>在</a:t>
            </a:r>
            <a:r>
              <a:rPr lang="zh-TW" altLang="zh-TW" sz="3100" dirty="0" smtClean="0"/>
              <a:t>行動裝置之間發送或者檢索資料</a:t>
            </a:r>
            <a:r>
              <a:rPr lang="zh-TW" altLang="en-US" sz="3100" dirty="0" smtClean="0"/>
              <a:t>。</a:t>
            </a:r>
            <a:endParaRPr lang="zh-TW" altLang="zh-TW" sz="3100" dirty="0" smtClean="0"/>
          </a:p>
          <a:p>
            <a:pPr lvl="0"/>
            <a:r>
              <a:rPr lang="zh-TW" altLang="en-US" sz="3100" dirty="0" smtClean="0"/>
              <a:t>提供結合</a:t>
            </a:r>
            <a:r>
              <a:rPr lang="en-US" altLang="zh-TW" sz="3100" dirty="0" smtClean="0"/>
              <a:t>GPS</a:t>
            </a:r>
            <a:r>
              <a:rPr lang="zh-TW" altLang="zh-TW" sz="3100" dirty="0" smtClean="0"/>
              <a:t>定位服務</a:t>
            </a:r>
            <a:r>
              <a:rPr lang="zh-TW" altLang="en-US" sz="3100" dirty="0" smtClean="0"/>
              <a:t>的有用</a:t>
            </a:r>
            <a:r>
              <a:rPr lang="en-US" altLang="zh-TW" sz="3100" dirty="0" smtClean="0"/>
              <a:t>API</a:t>
            </a:r>
            <a:r>
              <a:rPr lang="zh-TW" altLang="en-US" sz="3100" dirty="0" smtClean="0"/>
              <a:t>（應用程式介面）。</a:t>
            </a:r>
            <a:endParaRPr lang="zh-TW" altLang="zh-TW" sz="3100" dirty="0" smtClean="0"/>
          </a:p>
          <a:p>
            <a:pPr lvl="0"/>
            <a:r>
              <a:rPr lang="zh-TW" altLang="zh-TW" sz="3100" dirty="0" smtClean="0"/>
              <a:t>可以存取</a:t>
            </a:r>
            <a:r>
              <a:rPr lang="en-US" altLang="zh-TW" sz="3100" dirty="0" smtClean="0"/>
              <a:t>WI-FI</a:t>
            </a:r>
            <a:r>
              <a:rPr lang="zh-TW" altLang="zh-TW" sz="3100" dirty="0" smtClean="0"/>
              <a:t>硬體</a:t>
            </a:r>
            <a:r>
              <a:rPr lang="zh-TW" altLang="en-US" sz="3100" dirty="0" smtClean="0"/>
              <a:t>以方便無線上網及連輸。</a:t>
            </a:r>
            <a:endParaRPr lang="zh-TW" altLang="zh-TW" sz="3100" dirty="0" smtClean="0"/>
          </a:p>
          <a:p>
            <a:pPr lvl="0"/>
            <a:r>
              <a:rPr lang="zh-TW" altLang="zh-TW" sz="3100" dirty="0" smtClean="0"/>
              <a:t>完全的多媒體裝置控制，包括使用攝影機與麥克風進行重播和錄製</a:t>
            </a:r>
            <a:r>
              <a:rPr lang="zh-TW" altLang="en-US" sz="3100" dirty="0" smtClean="0"/>
              <a:t>。</a:t>
            </a:r>
            <a:endParaRPr lang="zh-TW" altLang="zh-TW" sz="3100" dirty="0" smtClean="0"/>
          </a:p>
          <a:p>
            <a:pPr lvl="0"/>
            <a:r>
              <a:rPr lang="zh-TW" altLang="en-US" sz="3100" dirty="0" smtClean="0"/>
              <a:t>提供好用的</a:t>
            </a:r>
            <a:r>
              <a:rPr lang="en-US" altLang="zh-TW" sz="3100" dirty="0" smtClean="0"/>
              <a:t>API</a:t>
            </a:r>
            <a:r>
              <a:rPr lang="zh-TW" altLang="en-US" sz="3100" dirty="0" smtClean="0"/>
              <a:t>，以方便</a:t>
            </a:r>
            <a:r>
              <a:rPr lang="zh-TW" altLang="zh-TW" sz="3100" dirty="0" smtClean="0"/>
              <a:t>使用</a:t>
            </a:r>
            <a:r>
              <a:rPr lang="zh-TW" altLang="en-US" sz="3100" dirty="0" smtClean="0"/>
              <a:t>裝置上的</a:t>
            </a:r>
            <a:r>
              <a:rPr lang="zh-TW" altLang="zh-TW" sz="3100" dirty="0" smtClean="0"/>
              <a:t>加速計和羅盤等感測器硬體</a:t>
            </a:r>
            <a:r>
              <a:rPr lang="zh-TW" altLang="en-US" sz="3100" dirty="0" smtClean="0"/>
              <a:t>。</a:t>
            </a:r>
            <a:endParaRPr lang="zh-TW" altLang="zh-TW" sz="3100" dirty="0" smtClean="0"/>
          </a:p>
          <a:p>
            <a:pPr lvl="0"/>
            <a:r>
              <a:rPr lang="zh-TW" altLang="en-US" sz="3100" dirty="0" smtClean="0"/>
              <a:t>提供好</a:t>
            </a:r>
            <a:r>
              <a:rPr lang="zh-TW" altLang="zh-TW" sz="3100" dirty="0" smtClean="0"/>
              <a:t>用</a:t>
            </a:r>
            <a:r>
              <a:rPr lang="zh-TW" altLang="en-US" sz="3100" dirty="0" smtClean="0"/>
              <a:t>的</a:t>
            </a:r>
            <a:r>
              <a:rPr lang="zh-TW" altLang="zh-TW" sz="3100" dirty="0" smtClean="0"/>
              <a:t>藍芽技術進行點對點資料傳輸</a:t>
            </a:r>
            <a:r>
              <a:rPr lang="zh-TW" altLang="en-US" sz="3100" dirty="0" smtClean="0"/>
              <a:t>之</a:t>
            </a:r>
            <a:r>
              <a:rPr lang="zh-TW" altLang="zh-TW" sz="3100" dirty="0" smtClean="0"/>
              <a:t>函式庫</a:t>
            </a:r>
            <a:r>
              <a:rPr lang="zh-TW" altLang="en-US" sz="3100" dirty="0" smtClean="0"/>
              <a:t>。</a:t>
            </a:r>
            <a:endParaRPr lang="zh-TW" altLang="zh-TW" sz="3100" dirty="0" smtClean="0"/>
          </a:p>
          <a:p>
            <a:pPr lvl="0"/>
            <a:r>
              <a:rPr lang="zh-TW" altLang="en-US" sz="3100" dirty="0" smtClean="0"/>
              <a:t>可透過</a:t>
            </a:r>
            <a:r>
              <a:rPr lang="en-US" altLang="zh-TW" sz="3100" dirty="0" smtClean="0"/>
              <a:t>IPC</a:t>
            </a:r>
            <a:r>
              <a:rPr lang="zh-TW" altLang="zh-TW" sz="3100" dirty="0" smtClean="0"/>
              <a:t>傳遞</a:t>
            </a:r>
            <a:r>
              <a:rPr lang="zh-TW" altLang="en-US" sz="3100" dirty="0" smtClean="0"/>
              <a:t>訊息。</a:t>
            </a:r>
            <a:endParaRPr lang="zh-TW" altLang="zh-TW" sz="3100" dirty="0" smtClean="0"/>
          </a:p>
          <a:p>
            <a:pPr lvl="0"/>
            <a:r>
              <a:rPr lang="zh-TW" altLang="en-US" sz="3100" dirty="0" smtClean="0"/>
              <a:t>可</a:t>
            </a:r>
            <a:r>
              <a:rPr lang="zh-TW" altLang="zh-TW" sz="3100" dirty="0" smtClean="0"/>
              <a:t>儲存共用資料</a:t>
            </a:r>
            <a:r>
              <a:rPr lang="zh-TW" altLang="en-US" sz="3100" dirty="0" smtClean="0"/>
              <a:t>。</a:t>
            </a:r>
            <a:endParaRPr lang="zh-TW" altLang="zh-TW" sz="3100" dirty="0" smtClean="0"/>
          </a:p>
          <a:p>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的特徵（</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33</a:t>
            </a:fld>
            <a:endParaRPr lang="zh-TW" altLang="en-US"/>
          </a:p>
        </p:txBody>
      </p:sp>
      <p:sp>
        <p:nvSpPr>
          <p:cNvPr id="4" name="內容版面配置區 3"/>
          <p:cNvSpPr>
            <a:spLocks noGrp="1"/>
          </p:cNvSpPr>
          <p:nvPr>
            <p:ph sz="quarter" idx="1"/>
          </p:nvPr>
        </p:nvSpPr>
        <p:spPr/>
        <p:txBody>
          <a:bodyPr>
            <a:normAutofit fontScale="92500" lnSpcReduction="20000"/>
          </a:bodyPr>
          <a:lstStyle/>
          <a:p>
            <a:pPr lvl="0"/>
            <a:r>
              <a:rPr lang="zh-TW" altLang="zh-TW" dirty="0" smtClean="0"/>
              <a:t>背景應用程式和行程</a:t>
            </a:r>
            <a:r>
              <a:rPr lang="zh-TW" altLang="en-US" dirty="0" smtClean="0"/>
              <a:t>。</a:t>
            </a:r>
            <a:endParaRPr lang="zh-TW" altLang="zh-TW" dirty="0" smtClean="0"/>
          </a:p>
          <a:p>
            <a:pPr lvl="0"/>
            <a:r>
              <a:rPr lang="zh-TW" altLang="zh-TW" dirty="0" smtClean="0"/>
              <a:t>主螢幕小元件、</a:t>
            </a:r>
            <a:r>
              <a:rPr lang="en-US" altLang="zh-TW" dirty="0" smtClean="0"/>
              <a:t>Live Folder</a:t>
            </a:r>
            <a:r>
              <a:rPr lang="zh-TW" altLang="zh-TW" dirty="0" smtClean="0"/>
              <a:t>和</a:t>
            </a:r>
            <a:r>
              <a:rPr lang="en-US" altLang="zh-TW" dirty="0" smtClean="0"/>
              <a:t>Live Wallpaper</a:t>
            </a:r>
            <a:r>
              <a:rPr lang="zh-TW" altLang="en-US" dirty="0" smtClean="0"/>
              <a:t>。</a:t>
            </a:r>
            <a:endParaRPr lang="zh-TW" altLang="zh-TW" dirty="0" smtClean="0"/>
          </a:p>
          <a:p>
            <a:pPr lvl="0"/>
            <a:r>
              <a:rPr lang="zh-TW" altLang="zh-TW" dirty="0" smtClean="0"/>
              <a:t>應用程式搜尋結果集成到系統搜尋中的功能</a:t>
            </a:r>
            <a:r>
              <a:rPr lang="zh-TW" altLang="en-US" dirty="0" smtClean="0"/>
              <a:t>。</a:t>
            </a:r>
            <a:endParaRPr lang="zh-TW" altLang="zh-TW" dirty="0" smtClean="0"/>
          </a:p>
          <a:p>
            <a:pPr lvl="0"/>
            <a:r>
              <a:rPr lang="zh-TW" altLang="en-US" dirty="0" smtClean="0"/>
              <a:t>可運用</a:t>
            </a:r>
            <a:r>
              <a:rPr lang="zh-TW" altLang="zh-TW" dirty="0" smtClean="0"/>
              <a:t>基於</a:t>
            </a:r>
            <a:r>
              <a:rPr lang="en-US" altLang="zh-TW" dirty="0" err="1" smtClean="0"/>
              <a:t>Webkit</a:t>
            </a:r>
            <a:r>
              <a:rPr lang="zh-TW" altLang="zh-TW" dirty="0" smtClean="0"/>
              <a:t>開放程式碼</a:t>
            </a:r>
            <a:r>
              <a:rPr lang="zh-TW" altLang="en-US" dirty="0" smtClean="0"/>
              <a:t>的</a:t>
            </a:r>
            <a:r>
              <a:rPr lang="en-US" altLang="zh-TW" dirty="0" smtClean="0"/>
              <a:t>HTML</a:t>
            </a:r>
            <a:r>
              <a:rPr lang="zh-TW" altLang="en-US" dirty="0" smtClean="0"/>
              <a:t>５</a:t>
            </a:r>
            <a:r>
              <a:rPr lang="zh-TW" altLang="zh-TW" dirty="0" smtClean="0"/>
              <a:t>瀏覽器</a:t>
            </a:r>
            <a:r>
              <a:rPr lang="zh-TW" altLang="en-US" dirty="0" smtClean="0"/>
              <a:t>渲染引擎。</a:t>
            </a:r>
            <a:endParaRPr lang="zh-TW" altLang="zh-TW" dirty="0" smtClean="0"/>
          </a:p>
          <a:p>
            <a:pPr lvl="0"/>
            <a:r>
              <a:rPr lang="zh-TW" altLang="zh-TW" dirty="0" smtClean="0"/>
              <a:t>完全支援電子地圖控制項</a:t>
            </a:r>
            <a:r>
              <a:rPr lang="zh-TW" altLang="en-US" dirty="0" smtClean="0"/>
              <a:t>，可方便運用</a:t>
            </a:r>
            <a:r>
              <a:rPr lang="zh-TW" altLang="zh-TW" dirty="0" smtClean="0"/>
              <a:t>到使用者介面中的應用程式</a:t>
            </a:r>
            <a:r>
              <a:rPr lang="zh-TW" altLang="en-US" dirty="0" smtClean="0"/>
              <a:t>。</a:t>
            </a:r>
            <a:endParaRPr lang="zh-TW" altLang="zh-TW" dirty="0" smtClean="0"/>
          </a:p>
          <a:p>
            <a:pPr lvl="0"/>
            <a:r>
              <a:rPr lang="zh-TW" altLang="zh-TW" dirty="0" smtClean="0"/>
              <a:t>專為行動裝置進行</a:t>
            </a:r>
            <a:r>
              <a:rPr lang="zh-TW" altLang="en-US" dirty="0" smtClean="0"/>
              <a:t>最佳</a:t>
            </a:r>
            <a:r>
              <a:rPr lang="zh-TW" altLang="zh-TW" dirty="0" smtClean="0"/>
              <a:t>化的硬體加速圖形</a:t>
            </a:r>
            <a:r>
              <a:rPr lang="zh-TW" altLang="en-US" dirty="0" smtClean="0"/>
              <a:t>處理。</a:t>
            </a:r>
            <a:endParaRPr lang="zh-TW" altLang="zh-TW" dirty="0" smtClean="0"/>
          </a:p>
          <a:p>
            <a:pPr lvl="0"/>
            <a:r>
              <a:rPr lang="zh-TW" altLang="en-US" dirty="0" smtClean="0"/>
              <a:t>提供</a:t>
            </a:r>
            <a:r>
              <a:rPr lang="zh-TW" altLang="zh-TW" dirty="0" smtClean="0"/>
              <a:t>播放和錄製各種音訊、視訊或者靜態圖像格式的媒體函式庫</a:t>
            </a:r>
            <a:r>
              <a:rPr lang="zh-TW" altLang="en-US" dirty="0" smtClean="0"/>
              <a:t>。</a:t>
            </a:r>
            <a:endParaRPr lang="zh-TW" altLang="zh-TW" dirty="0" smtClean="0"/>
          </a:p>
          <a:p>
            <a:pPr lvl="0"/>
            <a:r>
              <a:rPr lang="zh-TW" altLang="zh-TW" dirty="0" smtClean="0"/>
              <a:t>透過動態資源框架實作本機化</a:t>
            </a:r>
            <a:r>
              <a:rPr lang="zh-TW" altLang="en-US" dirty="0" smtClean="0"/>
              <a:t>。</a:t>
            </a:r>
            <a:endParaRPr lang="zh-TW" altLang="zh-TW" dirty="0" smtClean="0"/>
          </a:p>
          <a:p>
            <a:pPr lvl="0"/>
            <a:r>
              <a:rPr lang="zh-TW" altLang="zh-TW" dirty="0" smtClean="0"/>
              <a:t>支援</a:t>
            </a:r>
            <a:r>
              <a:rPr lang="zh-TW" altLang="en-US" dirty="0" smtClean="0"/>
              <a:t>自行開發的</a:t>
            </a:r>
            <a:r>
              <a:rPr lang="zh-TW" altLang="zh-TW" dirty="0" smtClean="0"/>
              <a:t>應用程式元件取代本機應用程式的應用程式框架</a:t>
            </a:r>
            <a:r>
              <a:rPr lang="zh-TW" altLang="en-US" dirty="0" smtClean="0"/>
              <a:t>。</a:t>
            </a:r>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的吉祥物（</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34</a:t>
            </a:fld>
            <a:endParaRPr lang="zh-TW" altLang="en-US"/>
          </a:p>
        </p:txBody>
      </p:sp>
      <p:sp>
        <p:nvSpPr>
          <p:cNvPr id="4" name="內容版面配置區 3"/>
          <p:cNvSpPr>
            <a:spLocks noGrp="1"/>
          </p:cNvSpPr>
          <p:nvPr>
            <p:ph sz="quarter" idx="1"/>
          </p:nvPr>
        </p:nvSpPr>
        <p:spPr/>
        <p:txBody>
          <a:bodyPr/>
          <a:lstStyle/>
          <a:p>
            <a:r>
              <a:rPr lang="en-US" altLang="zh-TW" dirty="0" smtClean="0"/>
              <a:t>Google</a:t>
            </a:r>
            <a:r>
              <a:rPr lang="zh-TW" altLang="en-US" dirty="0" smtClean="0"/>
              <a:t>有推出代表</a:t>
            </a:r>
            <a:r>
              <a:rPr lang="en-US" altLang="zh-TW" dirty="0" smtClean="0"/>
              <a:t>Android</a:t>
            </a:r>
            <a:r>
              <a:rPr lang="zh-TW" altLang="en-US" dirty="0" smtClean="0"/>
              <a:t>吉祥物，此吉祥物在</a:t>
            </a:r>
            <a:r>
              <a:rPr lang="en-US" altLang="zh-TW" dirty="0" smtClean="0"/>
              <a:t>Android</a:t>
            </a:r>
            <a:r>
              <a:rPr lang="zh-TW" altLang="en-US" dirty="0" smtClean="0"/>
              <a:t>所在的設備上經常會看見。就是眾所周知的綠色圓滑機器人圖樣。</a:t>
            </a:r>
            <a:endParaRPr lang="en-US" altLang="zh-TW" dirty="0" smtClean="0"/>
          </a:p>
          <a:p>
            <a:r>
              <a:rPr lang="zh-TW" altLang="en-US" dirty="0" smtClean="0"/>
              <a:t>雖然</a:t>
            </a:r>
            <a:r>
              <a:rPr lang="en-US" altLang="zh-TW" dirty="0" smtClean="0"/>
              <a:t>Android</a:t>
            </a:r>
            <a:r>
              <a:rPr lang="zh-TW" altLang="en-US" dirty="0" smtClean="0"/>
              <a:t>一直改版，其開發代號及版本代表圖示一直改變。但此綠色</a:t>
            </a:r>
            <a:r>
              <a:rPr lang="en-US" altLang="zh-TW" dirty="0" smtClean="0"/>
              <a:t>Android</a:t>
            </a:r>
            <a:r>
              <a:rPr lang="zh-TW" altLang="en-US" dirty="0" smtClean="0"/>
              <a:t>吉祥物仍一直維持不變。</a:t>
            </a:r>
            <a:endParaRPr lang="zh-TW" altLang="en-US" dirty="0"/>
          </a:p>
        </p:txBody>
      </p:sp>
      <p:pic>
        <p:nvPicPr>
          <p:cNvPr id="5" name="il_fi" descr="http://t1.gstatic.com/images?q=tbn:ANd9GcSyFtfHpdhWOdiRsGwvUklMDt2leIEdWkkiepZfph9C9QUSRE52pw"/>
          <p:cNvPicPr/>
          <p:nvPr/>
        </p:nvPicPr>
        <p:blipFill>
          <a:blip r:embed="rId2" cstate="print"/>
          <a:srcRect/>
          <a:stretch>
            <a:fillRect/>
          </a:stretch>
        </p:blipFill>
        <p:spPr bwMode="auto">
          <a:xfrm>
            <a:off x="3203848" y="4293096"/>
            <a:ext cx="2880320" cy="223224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的吉祥物（</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35</a:t>
            </a:fld>
            <a:endParaRPr lang="zh-TW" altLang="en-US"/>
          </a:p>
        </p:txBody>
      </p:sp>
      <p:sp>
        <p:nvSpPr>
          <p:cNvPr id="4" name="內容版面配置區 3"/>
          <p:cNvSpPr>
            <a:spLocks noGrp="1"/>
          </p:cNvSpPr>
          <p:nvPr>
            <p:ph sz="quarter" idx="1"/>
          </p:nvPr>
        </p:nvSpPr>
        <p:spPr>
          <a:xfrm>
            <a:off x="301752" y="1527048"/>
            <a:ext cx="8503920" cy="3198096"/>
          </a:xfrm>
        </p:spPr>
        <p:txBody>
          <a:bodyPr>
            <a:normAutofit fontScale="92500" lnSpcReduction="10000"/>
          </a:bodyPr>
          <a:lstStyle/>
          <a:p>
            <a:r>
              <a:rPr lang="zh-TW" altLang="zh-TW" dirty="0" smtClean="0"/>
              <a:t>除了吉祥物外，</a:t>
            </a:r>
            <a:r>
              <a:rPr lang="en-US" altLang="zh-TW" dirty="0" smtClean="0"/>
              <a:t>Android </a:t>
            </a:r>
            <a:r>
              <a:rPr lang="zh-TW" altLang="en-US" dirty="0" smtClean="0"/>
              <a:t>自１</a:t>
            </a:r>
            <a:r>
              <a:rPr lang="en-US" altLang="zh-TW" dirty="0" smtClean="0"/>
              <a:t>.</a:t>
            </a:r>
            <a:r>
              <a:rPr lang="zh-TW" altLang="en-US" dirty="0" smtClean="0"/>
              <a:t>５</a:t>
            </a:r>
            <a:r>
              <a:rPr lang="zh-TW" altLang="zh-TW" dirty="0" smtClean="0"/>
              <a:t>版開始都有一個代</a:t>
            </a:r>
            <a:r>
              <a:rPr lang="zh-TW" altLang="en-US" dirty="0" smtClean="0"/>
              <a:t>號，以表示其大致上的版本</a:t>
            </a:r>
            <a:r>
              <a:rPr lang="zh-TW" altLang="zh-TW" dirty="0" smtClean="0"/>
              <a:t>，官方網站也提供對應的</a:t>
            </a:r>
            <a:r>
              <a:rPr lang="zh-TW" altLang="en-US" dirty="0" smtClean="0"/>
              <a:t>象徵</a:t>
            </a:r>
            <a:r>
              <a:rPr lang="zh-TW" altLang="zh-TW" dirty="0" smtClean="0"/>
              <a:t>圖片</a:t>
            </a:r>
            <a:r>
              <a:rPr lang="zh-TW" altLang="en-US" dirty="0" smtClean="0"/>
              <a:t>。</a:t>
            </a:r>
            <a:endParaRPr lang="zh-TW" altLang="zh-TW" dirty="0" smtClean="0"/>
          </a:p>
          <a:p>
            <a:r>
              <a:rPr lang="zh-TW" altLang="en-US" dirty="0" smtClean="0"/>
              <a:t>１</a:t>
            </a:r>
            <a:r>
              <a:rPr lang="en-US" altLang="zh-TW" dirty="0" smtClean="0"/>
              <a:t>.</a:t>
            </a:r>
            <a:r>
              <a:rPr lang="zh-TW" altLang="en-US" dirty="0" smtClean="0"/>
              <a:t>５版的代號是</a:t>
            </a:r>
            <a:r>
              <a:rPr lang="en-US" altLang="zh-TW" dirty="0" smtClean="0"/>
              <a:t>Cupcake</a:t>
            </a:r>
            <a:r>
              <a:rPr lang="zh-TW" altLang="en-US" dirty="0" smtClean="0"/>
              <a:t>（</a:t>
            </a:r>
            <a:r>
              <a:rPr lang="en-US" altLang="zh-TW" dirty="0" smtClean="0"/>
              <a:t>Android </a:t>
            </a:r>
            <a:r>
              <a:rPr lang="zh-TW" altLang="en-US" dirty="0" smtClean="0"/>
              <a:t>１</a:t>
            </a:r>
            <a:r>
              <a:rPr lang="en-US" altLang="zh-TW" dirty="0" smtClean="0"/>
              <a:t>.</a:t>
            </a:r>
            <a:r>
              <a:rPr lang="zh-TW" altLang="en-US" dirty="0" smtClean="0"/>
              <a:t>５ ）杯子蛋糕。全部以綠色為主題的機器人之頭形樣式。如下面左圖片所示。</a:t>
            </a:r>
            <a:endParaRPr lang="en-US" altLang="zh-TW" dirty="0" smtClean="0"/>
          </a:p>
          <a:p>
            <a:r>
              <a:rPr lang="zh-TW" altLang="en-US" dirty="0" smtClean="0"/>
              <a:t>１</a:t>
            </a:r>
            <a:r>
              <a:rPr lang="en-US" altLang="zh-TW" dirty="0" smtClean="0"/>
              <a:t>.</a:t>
            </a:r>
            <a:r>
              <a:rPr lang="zh-TW" altLang="en-US" dirty="0" smtClean="0"/>
              <a:t>６版的代號是</a:t>
            </a:r>
            <a:r>
              <a:rPr lang="en-US" altLang="zh-TW" dirty="0" smtClean="0"/>
              <a:t>Donut </a:t>
            </a:r>
            <a:r>
              <a:rPr lang="zh-TW" altLang="en-US" dirty="0" smtClean="0"/>
              <a:t>（</a:t>
            </a:r>
            <a:r>
              <a:rPr lang="en-US" altLang="zh-TW" dirty="0" smtClean="0"/>
              <a:t>Android </a:t>
            </a:r>
            <a:r>
              <a:rPr lang="zh-TW" altLang="en-US" dirty="0" smtClean="0"/>
              <a:t>１</a:t>
            </a:r>
            <a:r>
              <a:rPr lang="en-US" altLang="zh-TW" dirty="0" smtClean="0"/>
              <a:t>.</a:t>
            </a:r>
            <a:r>
              <a:rPr lang="zh-TW" altLang="en-US" dirty="0" smtClean="0"/>
              <a:t>６）甜甜圈。以綠色為主題，甜甜圈中的圓圈可看到機器人的頭形樣式。如下面右方圖片所示。</a:t>
            </a:r>
          </a:p>
          <a:p>
            <a:endParaRPr lang="zh-TW" altLang="en-US" dirty="0" smtClean="0"/>
          </a:p>
          <a:p>
            <a:endParaRPr lang="zh-TW" altLang="zh-TW" dirty="0" smtClean="0"/>
          </a:p>
          <a:p>
            <a:endParaRPr lang="zh-TW" altLang="en-US" dirty="0"/>
          </a:p>
        </p:txBody>
      </p:sp>
      <p:pic>
        <p:nvPicPr>
          <p:cNvPr id="5" name="il_fi" descr="http://www.bigmouthmedia.com/live/images/android-cupcake.jpg"/>
          <p:cNvPicPr/>
          <p:nvPr/>
        </p:nvPicPr>
        <p:blipFill>
          <a:blip r:embed="rId2" cstate="print"/>
          <a:srcRect/>
          <a:stretch>
            <a:fillRect/>
          </a:stretch>
        </p:blipFill>
        <p:spPr bwMode="auto">
          <a:xfrm>
            <a:off x="1442864" y="4437112"/>
            <a:ext cx="2481064" cy="2304256"/>
          </a:xfrm>
          <a:prstGeom prst="rect">
            <a:avLst/>
          </a:prstGeom>
          <a:noFill/>
          <a:ln w="9525">
            <a:noFill/>
            <a:miter lim="800000"/>
            <a:headEnd/>
            <a:tailEnd/>
          </a:ln>
        </p:spPr>
      </p:pic>
      <p:pic>
        <p:nvPicPr>
          <p:cNvPr id="6" name="il_fi" descr="http://cdn.rizwanashraf.com/wp-content/uploads/2009/09/android-donut.jpg"/>
          <p:cNvPicPr/>
          <p:nvPr/>
        </p:nvPicPr>
        <p:blipFill>
          <a:blip r:embed="rId3" cstate="print"/>
          <a:srcRect/>
          <a:stretch>
            <a:fillRect/>
          </a:stretch>
        </p:blipFill>
        <p:spPr bwMode="auto">
          <a:xfrm>
            <a:off x="4716016" y="4437112"/>
            <a:ext cx="2520280" cy="230425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的吉祥物（</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36</a:t>
            </a:fld>
            <a:endParaRPr lang="zh-TW" altLang="en-US"/>
          </a:p>
        </p:txBody>
      </p:sp>
      <p:sp>
        <p:nvSpPr>
          <p:cNvPr id="4" name="內容版面配置區 3"/>
          <p:cNvSpPr>
            <a:spLocks noGrp="1"/>
          </p:cNvSpPr>
          <p:nvPr>
            <p:ph sz="quarter" idx="1"/>
          </p:nvPr>
        </p:nvSpPr>
        <p:spPr/>
        <p:txBody>
          <a:bodyPr/>
          <a:lstStyle/>
          <a:p>
            <a:r>
              <a:rPr lang="zh-TW" altLang="en-US" dirty="0" smtClean="0"/>
              <a:t>２</a:t>
            </a:r>
            <a:r>
              <a:rPr lang="en-US" altLang="zh-TW" dirty="0" smtClean="0"/>
              <a:t>.</a:t>
            </a:r>
            <a:r>
              <a:rPr lang="zh-TW" altLang="en-US" dirty="0" smtClean="0"/>
              <a:t>０</a:t>
            </a:r>
            <a:r>
              <a:rPr lang="en-US" altLang="zh-TW" dirty="0" smtClean="0"/>
              <a:t>-</a:t>
            </a:r>
            <a:r>
              <a:rPr lang="zh-TW" altLang="en-US" dirty="0" smtClean="0"/>
              <a:t>２</a:t>
            </a:r>
            <a:r>
              <a:rPr lang="en-US" altLang="zh-TW" dirty="0" smtClean="0"/>
              <a:t>.</a:t>
            </a:r>
            <a:r>
              <a:rPr lang="zh-TW" altLang="en-US" dirty="0" smtClean="0"/>
              <a:t>１版的</a:t>
            </a:r>
            <a:r>
              <a:rPr lang="en-US" altLang="zh-TW" dirty="0" smtClean="0"/>
              <a:t> </a:t>
            </a:r>
            <a:r>
              <a:rPr lang="zh-TW" altLang="en-US" dirty="0" smtClean="0"/>
              <a:t>代號是</a:t>
            </a:r>
            <a:r>
              <a:rPr lang="en-US" altLang="zh-TW" dirty="0" smtClean="0"/>
              <a:t>Éclair</a:t>
            </a:r>
            <a:r>
              <a:rPr lang="zh-TW" altLang="en-US" dirty="0" smtClean="0"/>
              <a:t>（</a:t>
            </a:r>
            <a:r>
              <a:rPr lang="en-US" altLang="zh-TW" dirty="0" smtClean="0"/>
              <a:t>Android </a:t>
            </a:r>
            <a:r>
              <a:rPr lang="zh-TW" altLang="en-US" dirty="0" smtClean="0"/>
              <a:t>２</a:t>
            </a:r>
            <a:r>
              <a:rPr lang="en-US" altLang="zh-TW" dirty="0" smtClean="0"/>
              <a:t>.</a:t>
            </a:r>
            <a:r>
              <a:rPr lang="zh-TW" altLang="en-US" dirty="0" smtClean="0"/>
              <a:t>０</a:t>
            </a:r>
            <a:r>
              <a:rPr lang="en-US" altLang="zh-TW" dirty="0" smtClean="0"/>
              <a:t>-</a:t>
            </a:r>
            <a:r>
              <a:rPr lang="zh-TW" altLang="en-US" dirty="0" smtClean="0"/>
              <a:t>２</a:t>
            </a:r>
            <a:r>
              <a:rPr lang="en-US" altLang="zh-TW" dirty="0" smtClean="0"/>
              <a:t>.</a:t>
            </a:r>
            <a:r>
              <a:rPr lang="zh-TW" altLang="en-US" dirty="0" smtClean="0"/>
              <a:t>１）閃光泡芙。如下面左方圖片所示，後方是一雙白色機器人，其後是一堆綠色機器人。</a:t>
            </a:r>
            <a:endParaRPr lang="en-US" altLang="zh-TW" dirty="0" smtClean="0"/>
          </a:p>
          <a:p>
            <a:r>
              <a:rPr lang="zh-TW" altLang="en-US" dirty="0" smtClean="0"/>
              <a:t>２</a:t>
            </a:r>
            <a:r>
              <a:rPr lang="en-US" altLang="zh-TW" dirty="0" smtClean="0"/>
              <a:t>.</a:t>
            </a:r>
            <a:r>
              <a:rPr lang="zh-TW" altLang="en-US" dirty="0" smtClean="0"/>
              <a:t>２版的代號是  </a:t>
            </a:r>
            <a:r>
              <a:rPr lang="en-US" altLang="zh-TW" dirty="0" err="1" smtClean="0"/>
              <a:t>Froyo</a:t>
            </a:r>
            <a:r>
              <a:rPr lang="zh-TW" altLang="en-US" dirty="0" smtClean="0"/>
              <a:t>（</a:t>
            </a:r>
            <a:r>
              <a:rPr lang="en-US" altLang="zh-TW" dirty="0" smtClean="0"/>
              <a:t>Android </a:t>
            </a:r>
            <a:r>
              <a:rPr lang="zh-TW" altLang="en-US" dirty="0" smtClean="0"/>
              <a:t>２</a:t>
            </a:r>
            <a:r>
              <a:rPr lang="en-US" altLang="zh-TW" dirty="0" smtClean="0"/>
              <a:t>.</a:t>
            </a:r>
            <a:r>
              <a:rPr lang="zh-TW" altLang="en-US" dirty="0" smtClean="0"/>
              <a:t>２）冷凍優格。是「</a:t>
            </a:r>
            <a:r>
              <a:rPr lang="en-US" altLang="zh-TW" dirty="0" smtClean="0"/>
              <a:t>Frozen Yogurt</a:t>
            </a:r>
            <a:r>
              <a:rPr lang="zh-TW" altLang="en-US" dirty="0" smtClean="0"/>
              <a:t>」的縮寫。如下面右方圖片所示，綠色機器人也是藏在後面。</a:t>
            </a:r>
          </a:p>
          <a:p>
            <a:endParaRPr lang="zh-TW" altLang="zh-TW" dirty="0" smtClean="0"/>
          </a:p>
          <a:p>
            <a:endParaRPr lang="zh-TW" altLang="en-US" dirty="0"/>
          </a:p>
        </p:txBody>
      </p:sp>
      <p:pic>
        <p:nvPicPr>
          <p:cNvPr id="5" name="il_fi" descr="http://bimoweb.com/blog/wp-content/uploads/2010/01/Android-eclair.jpg"/>
          <p:cNvPicPr/>
          <p:nvPr/>
        </p:nvPicPr>
        <p:blipFill>
          <a:blip r:embed="rId2" cstate="print"/>
          <a:srcRect/>
          <a:stretch>
            <a:fillRect/>
          </a:stretch>
        </p:blipFill>
        <p:spPr bwMode="auto">
          <a:xfrm>
            <a:off x="971600" y="4221088"/>
            <a:ext cx="2376264" cy="1800200"/>
          </a:xfrm>
          <a:prstGeom prst="rect">
            <a:avLst/>
          </a:prstGeom>
          <a:noFill/>
          <a:ln w="9525">
            <a:noFill/>
            <a:miter lim="800000"/>
            <a:headEnd/>
            <a:tailEnd/>
          </a:ln>
        </p:spPr>
      </p:pic>
      <p:pic>
        <p:nvPicPr>
          <p:cNvPr id="6" name="il_fi" descr="http://www.androidguys.com/wp-content/uploads/2011/08/android_froyo-200x200.png"/>
          <p:cNvPicPr/>
          <p:nvPr/>
        </p:nvPicPr>
        <p:blipFill>
          <a:blip r:embed="rId3" cstate="print"/>
          <a:srcRect/>
          <a:stretch>
            <a:fillRect/>
          </a:stretch>
        </p:blipFill>
        <p:spPr bwMode="auto">
          <a:xfrm>
            <a:off x="5364088" y="4293096"/>
            <a:ext cx="2160240" cy="172819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的吉祥物（</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37</a:t>
            </a:fld>
            <a:endParaRPr lang="zh-TW" altLang="en-US"/>
          </a:p>
        </p:txBody>
      </p:sp>
      <p:sp>
        <p:nvSpPr>
          <p:cNvPr id="4" name="內容版面配置區 3"/>
          <p:cNvSpPr>
            <a:spLocks noGrp="1"/>
          </p:cNvSpPr>
          <p:nvPr>
            <p:ph sz="quarter" idx="1"/>
          </p:nvPr>
        </p:nvSpPr>
        <p:spPr>
          <a:xfrm>
            <a:off x="301752" y="1527048"/>
            <a:ext cx="8503920" cy="3126088"/>
          </a:xfrm>
        </p:spPr>
        <p:txBody>
          <a:bodyPr>
            <a:normAutofit fontScale="85000" lnSpcReduction="10000"/>
          </a:bodyPr>
          <a:lstStyle/>
          <a:p>
            <a:r>
              <a:rPr lang="zh-TW" altLang="en-US" sz="2400" dirty="0" smtClean="0"/>
              <a:t>２</a:t>
            </a:r>
            <a:r>
              <a:rPr lang="en-US" altLang="zh-TW" sz="2400" dirty="0" smtClean="0"/>
              <a:t>.</a:t>
            </a:r>
            <a:r>
              <a:rPr lang="zh-TW" altLang="en-US" sz="2400" dirty="0" smtClean="0"/>
              <a:t>３版的代號是</a:t>
            </a:r>
            <a:r>
              <a:rPr lang="en-US" altLang="zh-TW" sz="2400" dirty="0" smtClean="0"/>
              <a:t>Gingerbread </a:t>
            </a:r>
            <a:r>
              <a:rPr lang="zh-TW" altLang="en-US" sz="2400" dirty="0" smtClean="0"/>
              <a:t>（</a:t>
            </a:r>
            <a:r>
              <a:rPr lang="en-US" altLang="zh-TW" sz="2400" dirty="0" smtClean="0"/>
              <a:t>Android </a:t>
            </a:r>
            <a:r>
              <a:rPr lang="zh-TW" altLang="en-US" sz="2400" dirty="0" smtClean="0"/>
              <a:t>２</a:t>
            </a:r>
            <a:r>
              <a:rPr lang="en-US" altLang="zh-TW" sz="2400" dirty="0" smtClean="0"/>
              <a:t>.</a:t>
            </a:r>
            <a:r>
              <a:rPr lang="zh-TW" altLang="en-US" sz="2400" dirty="0" smtClean="0"/>
              <a:t>３）薑餅。很直接就是一個機器人形的薑餅，只有領節是綠色。如下面左方圖片所示，綠色只變成點綴。</a:t>
            </a:r>
            <a:endParaRPr lang="en-US" altLang="zh-TW" sz="2400" dirty="0" smtClean="0"/>
          </a:p>
          <a:p>
            <a:r>
              <a:rPr lang="zh-TW" altLang="en-US" sz="2400" dirty="0" smtClean="0"/>
              <a:t>３</a:t>
            </a:r>
            <a:r>
              <a:rPr lang="en-US" altLang="zh-TW" sz="2400" dirty="0" smtClean="0"/>
              <a:t>.</a:t>
            </a:r>
            <a:r>
              <a:rPr lang="zh-TW" altLang="en-US" sz="2400" dirty="0" smtClean="0"/>
              <a:t>０版的代號是</a:t>
            </a:r>
            <a:r>
              <a:rPr lang="en-US" altLang="zh-TW" sz="2400" dirty="0" smtClean="0"/>
              <a:t>Honeycomb </a:t>
            </a:r>
            <a:r>
              <a:rPr lang="zh-TW" altLang="en-US" sz="2400" dirty="0" smtClean="0"/>
              <a:t>（</a:t>
            </a:r>
            <a:r>
              <a:rPr lang="en-US" altLang="zh-TW" sz="2400" dirty="0" smtClean="0"/>
              <a:t>Android </a:t>
            </a:r>
            <a:r>
              <a:rPr lang="zh-TW" altLang="en-US" sz="2400" dirty="0" smtClean="0"/>
              <a:t>３</a:t>
            </a:r>
            <a:r>
              <a:rPr lang="en-US" altLang="zh-TW" sz="2400" dirty="0" smtClean="0"/>
              <a:t>.</a:t>
            </a:r>
            <a:r>
              <a:rPr lang="zh-TW" altLang="en-US" sz="2400" dirty="0" smtClean="0"/>
              <a:t>０）蜂巢。代表圖是一雙圓滑形密蜂。如下面右方圖片所示，綠色主題或背景已經不見了。</a:t>
            </a:r>
            <a:endParaRPr lang="en-US" altLang="zh-TW" sz="2400" dirty="0" smtClean="0"/>
          </a:p>
          <a:p>
            <a:r>
              <a:rPr lang="zh-TW" altLang="en-US" sz="2400" dirty="0" smtClean="0"/>
              <a:t>最新的４</a:t>
            </a:r>
            <a:r>
              <a:rPr lang="en-US" altLang="zh-TW" sz="2400" dirty="0" smtClean="0"/>
              <a:t>.</a:t>
            </a:r>
            <a:r>
              <a:rPr lang="zh-TW" altLang="en-US" sz="2400" dirty="0" smtClean="0"/>
              <a:t>０版的代號為</a:t>
            </a:r>
            <a:r>
              <a:rPr lang="en-US" altLang="zh-TW" sz="2400" dirty="0" smtClean="0">
                <a:latin typeface="Times New Roman" pitchFamily="18" charset="0"/>
                <a:cs typeface="Times New Roman" pitchFamily="18" charset="0"/>
              </a:rPr>
              <a:t>Ice Cream Sandwich</a:t>
            </a:r>
            <a:r>
              <a:rPr lang="zh-TW" altLang="en-US" sz="2400" dirty="0" smtClean="0">
                <a:latin typeface="Times New Roman" pitchFamily="18" charset="0"/>
                <a:cs typeface="Times New Roman" pitchFamily="18" charset="0"/>
              </a:rPr>
              <a:t> </a:t>
            </a:r>
            <a:r>
              <a:rPr lang="zh-TW" altLang="en-US" sz="2400" dirty="0" smtClean="0"/>
              <a:t>（</a:t>
            </a:r>
            <a:r>
              <a:rPr lang="en-US" altLang="zh-TW" sz="2400" dirty="0" smtClean="0"/>
              <a:t>Android </a:t>
            </a:r>
            <a:r>
              <a:rPr lang="zh-TW" altLang="en-US" sz="2400" dirty="0" smtClean="0"/>
              <a:t>４</a:t>
            </a:r>
            <a:r>
              <a:rPr lang="en-US" altLang="zh-TW" sz="2400" dirty="0" smtClean="0"/>
              <a:t>.</a:t>
            </a:r>
            <a:r>
              <a:rPr lang="zh-TW" altLang="en-US" sz="2400" dirty="0" smtClean="0"/>
              <a:t>０）冰淇淋三明治。代表圖為一機器人形之巧克力冰淇淋三明治。也不見綠色，只用白色與棕色。</a:t>
            </a:r>
            <a:endParaRPr lang="en-US" altLang="zh-TW" sz="2400" dirty="0" smtClean="0"/>
          </a:p>
          <a:p>
            <a:r>
              <a:rPr lang="zh-TW" altLang="en-US" sz="2400" dirty="0" smtClean="0"/>
              <a:t>有一個有趣的現象是由</a:t>
            </a:r>
            <a:r>
              <a:rPr lang="en-US" altLang="zh-TW" sz="2400" dirty="0" smtClean="0"/>
              <a:t>1.5</a:t>
            </a:r>
            <a:r>
              <a:rPr lang="zh-TW" altLang="en-US" sz="2400" dirty="0" smtClean="0"/>
              <a:t>版至今的代號，其首字母由英文字母順序剛好為</a:t>
            </a:r>
            <a:r>
              <a:rPr lang="en-US" altLang="zh-TW" sz="2400" dirty="0" smtClean="0"/>
              <a:t>CDEFGHI</a:t>
            </a:r>
            <a:r>
              <a:rPr lang="zh-TW" altLang="en-US" sz="2400" dirty="0" smtClean="0"/>
              <a:t>。</a:t>
            </a:r>
          </a:p>
          <a:p>
            <a:endParaRPr lang="en-US" altLang="zh-TW" sz="2400" dirty="0" smtClean="0"/>
          </a:p>
          <a:p>
            <a:endParaRPr lang="zh-TW" altLang="zh-TW" sz="2400" dirty="0" smtClean="0"/>
          </a:p>
          <a:p>
            <a:endParaRPr lang="zh-TW" altLang="en-US" dirty="0"/>
          </a:p>
        </p:txBody>
      </p:sp>
      <p:pic>
        <p:nvPicPr>
          <p:cNvPr id="5" name="il_fi" descr="http://techblazing.com/wp-content/uploads/2011/07/Android-2.3-Gingerbread-Logo-200x200.jpg"/>
          <p:cNvPicPr/>
          <p:nvPr/>
        </p:nvPicPr>
        <p:blipFill>
          <a:blip r:embed="rId2" cstate="print"/>
          <a:srcRect/>
          <a:stretch>
            <a:fillRect/>
          </a:stretch>
        </p:blipFill>
        <p:spPr bwMode="auto">
          <a:xfrm>
            <a:off x="1835696" y="4581128"/>
            <a:ext cx="2376264" cy="2088232"/>
          </a:xfrm>
          <a:prstGeom prst="rect">
            <a:avLst/>
          </a:prstGeom>
          <a:noFill/>
          <a:ln w="9525">
            <a:noFill/>
            <a:miter lim="800000"/>
            <a:headEnd/>
            <a:tailEnd/>
          </a:ln>
        </p:spPr>
      </p:pic>
      <p:pic>
        <p:nvPicPr>
          <p:cNvPr id="6" name="il_fi" descr="http://c686819.r19.cf2.rackcdn.com/wp-content/uploads/200x200_android-3.2-honeycomb.png"/>
          <p:cNvPicPr/>
          <p:nvPr/>
        </p:nvPicPr>
        <p:blipFill>
          <a:blip r:embed="rId3" cstate="print"/>
          <a:srcRect/>
          <a:stretch>
            <a:fillRect/>
          </a:stretch>
        </p:blipFill>
        <p:spPr bwMode="auto">
          <a:xfrm>
            <a:off x="4860032" y="4581128"/>
            <a:ext cx="2448272" cy="20490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a:t>
            </a:r>
            <a:r>
              <a:rPr lang="zh-TW" altLang="en-US" dirty="0" smtClean="0"/>
              <a:t>開發環境與擴增實境套件安裝</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38</a:t>
            </a:fld>
            <a:endParaRPr lang="zh-TW" altLang="en-US"/>
          </a:p>
        </p:txBody>
      </p:sp>
      <p:sp>
        <p:nvSpPr>
          <p:cNvPr id="4" name="內容版面配置區 3"/>
          <p:cNvSpPr>
            <a:spLocks noGrp="1"/>
          </p:cNvSpPr>
          <p:nvPr>
            <p:ph sz="quarter" idx="1"/>
          </p:nvPr>
        </p:nvSpPr>
        <p:spPr/>
        <p:txBody>
          <a:bodyPr/>
          <a:lstStyle/>
          <a:p>
            <a:r>
              <a:rPr lang="en-US" altLang="zh-TW" dirty="0" smtClean="0"/>
              <a:t>Android</a:t>
            </a:r>
            <a:r>
              <a:rPr lang="zh-TW" altLang="en-US" dirty="0" smtClean="0"/>
              <a:t>開發環境與擴增實境套件安裝流程圖如下：</a:t>
            </a:r>
            <a:endParaRPr lang="zh-TW" altLang="en-US" dirty="0"/>
          </a:p>
        </p:txBody>
      </p:sp>
      <p:grpSp>
        <p:nvGrpSpPr>
          <p:cNvPr id="126" name="群組 125"/>
          <p:cNvGrpSpPr/>
          <p:nvPr/>
        </p:nvGrpSpPr>
        <p:grpSpPr>
          <a:xfrm>
            <a:off x="1" y="2137355"/>
            <a:ext cx="9036495" cy="4171965"/>
            <a:chOff x="1" y="2060847"/>
            <a:chExt cx="9036495" cy="4171965"/>
          </a:xfrm>
        </p:grpSpPr>
        <p:grpSp>
          <p:nvGrpSpPr>
            <p:cNvPr id="125" name="群組 124"/>
            <p:cNvGrpSpPr/>
            <p:nvPr/>
          </p:nvGrpSpPr>
          <p:grpSpPr>
            <a:xfrm>
              <a:off x="1" y="2060847"/>
              <a:ext cx="9036495" cy="4171965"/>
              <a:chOff x="1" y="2060847"/>
              <a:chExt cx="9036495" cy="4171965"/>
            </a:xfrm>
          </p:grpSpPr>
          <p:sp>
            <p:nvSpPr>
              <p:cNvPr id="116" name="圓角矩形 115"/>
              <p:cNvSpPr/>
              <p:nvPr/>
            </p:nvSpPr>
            <p:spPr>
              <a:xfrm>
                <a:off x="5292080" y="2204864"/>
                <a:ext cx="3680793" cy="2456656"/>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endParaRPr lang="en-US" altLang="zh-TW" sz="1200" dirty="0" smtClean="0">
                  <a:solidFill>
                    <a:srgbClr val="646B86"/>
                  </a:solidFill>
                </a:endParaRPr>
              </a:p>
              <a:p>
                <a:endParaRPr lang="en-US" altLang="zh-TW" dirty="0" smtClean="0">
                  <a:solidFill>
                    <a:srgbClr val="646B86"/>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rgbClr val="646B86"/>
                  </a:solidFill>
                </a:endParaRPr>
              </a:p>
              <a:p>
                <a:endParaRPr lang="en-US" altLang="zh-TW" sz="1000" dirty="0" smtClean="0">
                  <a:solidFill>
                    <a:srgbClr val="646B86"/>
                  </a:solidFill>
                </a:endParaRPr>
              </a:p>
            </p:txBody>
          </p:sp>
          <p:grpSp>
            <p:nvGrpSpPr>
              <p:cNvPr id="111" name="群組 110"/>
              <p:cNvGrpSpPr/>
              <p:nvPr/>
            </p:nvGrpSpPr>
            <p:grpSpPr>
              <a:xfrm>
                <a:off x="1" y="2060847"/>
                <a:ext cx="9036495" cy="4171965"/>
                <a:chOff x="1" y="2060847"/>
                <a:chExt cx="9036495" cy="4171965"/>
              </a:xfrm>
            </p:grpSpPr>
            <p:grpSp>
              <p:nvGrpSpPr>
                <p:cNvPr id="5" name="群組 4"/>
                <p:cNvGrpSpPr/>
                <p:nvPr/>
              </p:nvGrpSpPr>
              <p:grpSpPr>
                <a:xfrm>
                  <a:off x="1" y="2060847"/>
                  <a:ext cx="8820471" cy="4171965"/>
                  <a:chOff x="-4140968" y="39824"/>
                  <a:chExt cx="11101724" cy="4450091"/>
                </a:xfrm>
              </p:grpSpPr>
              <p:grpSp>
                <p:nvGrpSpPr>
                  <p:cNvPr id="6" name="群組 181"/>
                  <p:cNvGrpSpPr/>
                  <p:nvPr/>
                </p:nvGrpSpPr>
                <p:grpSpPr>
                  <a:xfrm>
                    <a:off x="-4140968" y="39824"/>
                    <a:ext cx="11101724" cy="4450091"/>
                    <a:chOff x="-4140968" y="39824"/>
                    <a:chExt cx="11101725" cy="4450096"/>
                  </a:xfrm>
                </p:grpSpPr>
                <p:sp>
                  <p:nvSpPr>
                    <p:cNvPr id="13" name="圓角矩形 12"/>
                    <p:cNvSpPr/>
                    <p:nvPr/>
                  </p:nvSpPr>
                  <p:spPr>
                    <a:xfrm>
                      <a:off x="-4140968" y="764706"/>
                      <a:ext cx="3290508" cy="2117035"/>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chemeClr val="tx1"/>
                          </a:solidFill>
                        </a:rPr>
                        <a:t>１</a:t>
                      </a:r>
                      <a:r>
                        <a:rPr lang="en-US" altLang="zh-TW" sz="1600" dirty="0" smtClean="0">
                          <a:solidFill>
                            <a:schemeClr val="tx1"/>
                          </a:solidFill>
                        </a:rPr>
                        <a:t>.Android</a:t>
                      </a:r>
                      <a:r>
                        <a:rPr lang="zh-TW" altLang="en-US" sz="1600" dirty="0" smtClean="0">
                          <a:solidFill>
                            <a:schemeClr val="tx1"/>
                          </a:solidFill>
                        </a:rPr>
                        <a:t>開發環境安裝</a:t>
                      </a:r>
                      <a:endParaRPr lang="en-US" altLang="zh-TW" sz="1600" dirty="0" smtClean="0">
                        <a:solidFill>
                          <a:schemeClr val="tx1"/>
                        </a:solidFill>
                      </a:endParaRPr>
                    </a:p>
                    <a:p>
                      <a:pPr algn="ctr"/>
                      <a:endParaRPr lang="en-US" altLang="zh-TW" dirty="0" smtClean="0">
                        <a:solidFill>
                          <a:schemeClr val="tx1"/>
                        </a:solidFill>
                      </a:endParaRPr>
                    </a:p>
                    <a:p>
                      <a:pPr algn="ctr"/>
                      <a:endParaRPr lang="en-US" altLang="zh-TW" dirty="0" smtClean="0">
                        <a:solidFill>
                          <a:schemeClr val="tx1"/>
                        </a:solidFill>
                      </a:endParaRPr>
                    </a:p>
                    <a:p>
                      <a:pPr algn="ctr"/>
                      <a:endParaRPr lang="en-US" altLang="zh-TW" dirty="0" smtClean="0">
                        <a:solidFill>
                          <a:schemeClr val="tx1"/>
                        </a:solidFill>
                      </a:endParaRPr>
                    </a:p>
                    <a:p>
                      <a:pPr algn="ctr"/>
                      <a:endParaRPr lang="en-US" altLang="zh-TW" dirty="0" smtClean="0">
                        <a:solidFill>
                          <a:schemeClr val="tx1"/>
                        </a:solidFill>
                      </a:endParaRPr>
                    </a:p>
                    <a:p>
                      <a:pPr algn="ctr"/>
                      <a:endParaRPr lang="zh-TW" altLang="en-US" dirty="0" smtClean="0">
                        <a:solidFill>
                          <a:schemeClr val="tx1"/>
                        </a:solidFill>
                      </a:endParaRPr>
                    </a:p>
                  </p:txBody>
                </p:sp>
                <p:grpSp>
                  <p:nvGrpSpPr>
                    <p:cNvPr id="14" name="群組 70"/>
                    <p:cNvGrpSpPr/>
                    <p:nvPr/>
                  </p:nvGrpSpPr>
                  <p:grpSpPr>
                    <a:xfrm>
                      <a:off x="-4096293" y="1422378"/>
                      <a:ext cx="3135824" cy="1339524"/>
                      <a:chOff x="108072" y="3817907"/>
                      <a:chExt cx="8195906" cy="2391938"/>
                    </a:xfrm>
                  </p:grpSpPr>
                  <p:sp>
                    <p:nvSpPr>
                      <p:cNvPr id="40" name="矩形 39"/>
                      <p:cNvSpPr/>
                      <p:nvPr/>
                    </p:nvSpPr>
                    <p:spPr>
                      <a:xfrm>
                        <a:off x="108072" y="3817907"/>
                        <a:ext cx="1656185" cy="93245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１</a:t>
                        </a:r>
                        <a:r>
                          <a:rPr lang="en-US" altLang="zh-TW" sz="600" dirty="0" smtClean="0">
                            <a:solidFill>
                              <a:schemeClr val="tx1"/>
                            </a:solidFill>
                          </a:rPr>
                          <a:t>.</a:t>
                        </a:r>
                        <a:r>
                          <a:rPr lang="zh-TW" altLang="en-US" sz="600" dirty="0" smtClean="0">
                            <a:solidFill>
                              <a:schemeClr val="tx1"/>
                            </a:solidFill>
                          </a:rPr>
                          <a:t>下載安裝</a:t>
                        </a:r>
                        <a:r>
                          <a:rPr lang="en-US" altLang="zh-TW" sz="600" dirty="0" smtClean="0">
                            <a:solidFill>
                              <a:schemeClr val="tx1"/>
                            </a:solidFill>
                          </a:rPr>
                          <a:t>Java JDK </a:t>
                        </a:r>
                        <a:r>
                          <a:rPr lang="zh-TW" altLang="en-US" sz="600" dirty="0" smtClean="0">
                            <a:solidFill>
                              <a:schemeClr val="tx1"/>
                            </a:solidFill>
                          </a:rPr>
                          <a:t>５以上</a:t>
                        </a:r>
                        <a:endParaRPr lang="zh-TW" altLang="en-US" sz="600" dirty="0">
                          <a:solidFill>
                            <a:schemeClr val="tx1"/>
                          </a:solidFill>
                        </a:endParaRPr>
                      </a:p>
                    </p:txBody>
                  </p:sp>
                  <p:sp>
                    <p:nvSpPr>
                      <p:cNvPr id="41" name="矩形 40"/>
                      <p:cNvSpPr/>
                      <p:nvPr/>
                    </p:nvSpPr>
                    <p:spPr>
                      <a:xfrm>
                        <a:off x="2168274" y="3817907"/>
                        <a:ext cx="1729846" cy="93245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下載安裝</a:t>
                        </a:r>
                        <a:r>
                          <a:rPr lang="en-US" altLang="zh-TW" sz="800" dirty="0" smtClean="0">
                            <a:solidFill>
                              <a:schemeClr val="tx1"/>
                            </a:solidFill>
                          </a:rPr>
                          <a:t>Eclipse</a:t>
                        </a:r>
                        <a:endParaRPr lang="zh-TW" altLang="en-US" sz="800" dirty="0">
                          <a:solidFill>
                            <a:schemeClr val="tx1"/>
                          </a:solidFill>
                        </a:endParaRPr>
                      </a:p>
                    </p:txBody>
                  </p:sp>
                  <p:sp>
                    <p:nvSpPr>
                      <p:cNvPr id="42" name="矩形 41"/>
                      <p:cNvSpPr/>
                      <p:nvPr/>
                    </p:nvSpPr>
                    <p:spPr>
                      <a:xfrm>
                        <a:off x="4371876" y="3817907"/>
                        <a:ext cx="1656185" cy="914416"/>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３</a:t>
                        </a:r>
                        <a:r>
                          <a:rPr lang="en-US" altLang="zh-TW" sz="600" dirty="0" smtClean="0">
                            <a:solidFill>
                              <a:schemeClr val="tx1"/>
                            </a:solidFill>
                          </a:rPr>
                          <a:t>.</a:t>
                        </a:r>
                        <a:r>
                          <a:rPr lang="zh-TW" altLang="en-US" sz="600" dirty="0" smtClean="0">
                            <a:solidFill>
                              <a:schemeClr val="tx1"/>
                            </a:solidFill>
                          </a:rPr>
                          <a:t>在</a:t>
                        </a:r>
                        <a:r>
                          <a:rPr lang="en-US" altLang="zh-TW" sz="600" dirty="0" smtClean="0">
                            <a:solidFill>
                              <a:schemeClr val="tx1"/>
                            </a:solidFill>
                          </a:rPr>
                          <a:t>Eclipse</a:t>
                        </a:r>
                        <a:r>
                          <a:rPr lang="zh-TW" altLang="en-US" sz="600" dirty="0" smtClean="0">
                            <a:solidFill>
                              <a:schemeClr val="tx1"/>
                            </a:solidFill>
                          </a:rPr>
                          <a:t>上安裝</a:t>
                        </a:r>
                        <a:r>
                          <a:rPr lang="en-US" altLang="zh-TW" sz="600" dirty="0" smtClean="0">
                            <a:solidFill>
                              <a:schemeClr val="tx1"/>
                            </a:solidFill>
                          </a:rPr>
                          <a:t>ADT</a:t>
                        </a:r>
                        <a:r>
                          <a:rPr lang="zh-TW" altLang="en-US" sz="600" dirty="0" smtClean="0">
                            <a:solidFill>
                              <a:schemeClr val="tx1"/>
                            </a:solidFill>
                          </a:rPr>
                          <a:t>擴充套件</a:t>
                        </a:r>
                      </a:p>
                      <a:p>
                        <a:pPr algn="ctr"/>
                        <a:r>
                          <a:rPr lang="zh-TW" altLang="en-US" sz="600" dirty="0" smtClean="0">
                            <a:solidFill>
                              <a:schemeClr val="tx1"/>
                            </a:solidFill>
                          </a:rPr>
                          <a:t>模擬器</a:t>
                        </a:r>
                        <a:endParaRPr lang="zh-TW" altLang="en-US" sz="600" dirty="0">
                          <a:solidFill>
                            <a:schemeClr val="tx1"/>
                          </a:solidFill>
                        </a:endParaRPr>
                      </a:p>
                    </p:txBody>
                  </p:sp>
                  <p:sp>
                    <p:nvSpPr>
                      <p:cNvPr id="43" name="矩形 42"/>
                      <p:cNvSpPr/>
                      <p:nvPr/>
                    </p:nvSpPr>
                    <p:spPr>
                      <a:xfrm>
                        <a:off x="1691679" y="5326603"/>
                        <a:ext cx="1829169" cy="883240"/>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５</a:t>
                        </a:r>
                        <a:r>
                          <a:rPr lang="en-US" altLang="zh-TW" sz="600" dirty="0" smtClean="0">
                            <a:solidFill>
                              <a:schemeClr val="tx1"/>
                            </a:solidFill>
                          </a:rPr>
                          <a:t>.</a:t>
                        </a:r>
                        <a:r>
                          <a:rPr lang="zh-TW" altLang="en-US" sz="600" dirty="0" smtClean="0">
                            <a:solidFill>
                              <a:schemeClr val="tx1"/>
                            </a:solidFill>
                          </a:rPr>
                          <a:t>下載及安裝需要的</a:t>
                        </a:r>
                        <a:r>
                          <a:rPr lang="en-US" altLang="zh-TW" sz="600" dirty="0" smtClean="0">
                            <a:solidFill>
                              <a:schemeClr val="tx1"/>
                            </a:solidFill>
                          </a:rPr>
                          <a:t>SDK</a:t>
                        </a:r>
                        <a:endParaRPr lang="zh-TW" altLang="en-US" sz="600" dirty="0">
                          <a:solidFill>
                            <a:schemeClr val="tx1"/>
                          </a:solidFill>
                        </a:endParaRPr>
                      </a:p>
                    </p:txBody>
                  </p:sp>
                  <p:sp>
                    <p:nvSpPr>
                      <p:cNvPr id="44" name="矩形 43"/>
                      <p:cNvSpPr/>
                      <p:nvPr/>
                    </p:nvSpPr>
                    <p:spPr>
                      <a:xfrm>
                        <a:off x="6503777" y="3845525"/>
                        <a:ext cx="1800201" cy="93245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４</a:t>
                        </a:r>
                        <a:r>
                          <a:rPr lang="en-US" altLang="zh-TW" sz="800" dirty="0" smtClean="0">
                            <a:solidFill>
                              <a:schemeClr val="tx1"/>
                            </a:solidFill>
                          </a:rPr>
                          <a:t>.</a:t>
                        </a:r>
                        <a:r>
                          <a:rPr lang="zh-TW" altLang="en-US" sz="800" dirty="0" smtClean="0">
                            <a:solidFill>
                              <a:schemeClr val="tx1"/>
                            </a:solidFill>
                          </a:rPr>
                          <a:t>下載及設定</a:t>
                        </a:r>
                        <a:r>
                          <a:rPr lang="en-US" altLang="zh-TW" sz="800" dirty="0" smtClean="0">
                            <a:solidFill>
                              <a:schemeClr val="tx1"/>
                            </a:solidFill>
                          </a:rPr>
                          <a:t>Android SDK</a:t>
                        </a:r>
                        <a:endParaRPr lang="zh-TW" altLang="en-US" sz="800" dirty="0">
                          <a:solidFill>
                            <a:schemeClr val="tx1"/>
                          </a:solidFill>
                        </a:endParaRPr>
                      </a:p>
                    </p:txBody>
                  </p:sp>
                  <p:cxnSp>
                    <p:nvCxnSpPr>
                      <p:cNvPr id="45" name="直線單箭頭接點 44"/>
                      <p:cNvCxnSpPr>
                        <a:stCxn id="41" idx="3"/>
                        <a:endCxn id="42" idx="1"/>
                      </p:cNvCxnSpPr>
                      <p:nvPr/>
                    </p:nvCxnSpPr>
                    <p:spPr>
                      <a:xfrm flipV="1">
                        <a:off x="3898120" y="4275115"/>
                        <a:ext cx="473756" cy="9023"/>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46" name="圖案 45"/>
                      <p:cNvCxnSpPr>
                        <a:stCxn id="44" idx="3"/>
                        <a:endCxn id="43" idx="1"/>
                      </p:cNvCxnSpPr>
                      <p:nvPr/>
                    </p:nvCxnSpPr>
                    <p:spPr>
                      <a:xfrm flipH="1">
                        <a:off x="1691679" y="4311755"/>
                        <a:ext cx="6612299" cy="1456466"/>
                      </a:xfrm>
                      <a:prstGeom prst="bentConnector5">
                        <a:avLst>
                          <a:gd name="adj1" fmla="val -11373"/>
                          <a:gd name="adj2" fmla="val 50845"/>
                          <a:gd name="adj3" fmla="val 111373"/>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47" name="直線單箭頭接點 46"/>
                      <p:cNvCxnSpPr>
                        <a:stCxn id="42" idx="3"/>
                        <a:endCxn id="44" idx="1"/>
                      </p:cNvCxnSpPr>
                      <p:nvPr/>
                    </p:nvCxnSpPr>
                    <p:spPr>
                      <a:xfrm>
                        <a:off x="6028061" y="4275115"/>
                        <a:ext cx="475717" cy="36641"/>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48" name="矩形 47"/>
                      <p:cNvSpPr/>
                      <p:nvPr/>
                    </p:nvSpPr>
                    <p:spPr>
                      <a:xfrm>
                        <a:off x="4932039" y="5326603"/>
                        <a:ext cx="1872207" cy="883242"/>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６</a:t>
                        </a:r>
                        <a:r>
                          <a:rPr lang="en-US" altLang="zh-TW" sz="600" dirty="0" smtClean="0">
                            <a:solidFill>
                              <a:schemeClr val="tx1"/>
                            </a:solidFill>
                          </a:rPr>
                          <a:t>.</a:t>
                        </a:r>
                        <a:r>
                          <a:rPr lang="zh-TW" altLang="en-US" sz="600" dirty="0" smtClean="0">
                            <a:solidFill>
                              <a:schemeClr val="tx1"/>
                            </a:solidFill>
                          </a:rPr>
                          <a:t>在</a:t>
                        </a:r>
                        <a:r>
                          <a:rPr lang="en-US" altLang="zh-TW" sz="600" dirty="0" smtClean="0">
                            <a:solidFill>
                              <a:schemeClr val="tx1"/>
                            </a:solidFill>
                          </a:rPr>
                          <a:t>Eclipse</a:t>
                        </a:r>
                        <a:r>
                          <a:rPr lang="zh-TW" altLang="en-US" sz="600" dirty="0" smtClean="0">
                            <a:solidFill>
                              <a:schemeClr val="tx1"/>
                            </a:solidFill>
                          </a:rPr>
                          <a:t>上設定</a:t>
                        </a:r>
                        <a:r>
                          <a:rPr lang="en-US" altLang="zh-TW" sz="600" dirty="0" smtClean="0">
                            <a:solidFill>
                              <a:schemeClr val="tx1"/>
                            </a:solidFill>
                          </a:rPr>
                          <a:t>AVD</a:t>
                        </a:r>
                        <a:r>
                          <a:rPr lang="zh-TW" altLang="en-US" sz="600" dirty="0" smtClean="0">
                            <a:solidFill>
                              <a:schemeClr val="tx1"/>
                            </a:solidFill>
                          </a:rPr>
                          <a:t>模擬器</a:t>
                        </a:r>
                        <a:endParaRPr lang="zh-TW" altLang="en-US" sz="600" dirty="0">
                          <a:solidFill>
                            <a:schemeClr val="tx1"/>
                          </a:solidFill>
                        </a:endParaRPr>
                      </a:p>
                    </p:txBody>
                  </p:sp>
                  <p:cxnSp>
                    <p:nvCxnSpPr>
                      <p:cNvPr id="49" name="直線單箭頭接點 48"/>
                      <p:cNvCxnSpPr>
                        <a:stCxn id="43" idx="3"/>
                        <a:endCxn id="48" idx="1"/>
                      </p:cNvCxnSpPr>
                      <p:nvPr/>
                    </p:nvCxnSpPr>
                    <p:spPr>
                      <a:xfrm>
                        <a:off x="3520848" y="5768220"/>
                        <a:ext cx="1411192" cy="2"/>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50" name="直線單箭頭接點 49"/>
                      <p:cNvCxnSpPr>
                        <a:stCxn id="40" idx="3"/>
                        <a:endCxn id="41" idx="1"/>
                      </p:cNvCxnSpPr>
                      <p:nvPr/>
                    </p:nvCxnSpPr>
                    <p:spPr>
                      <a:xfrm>
                        <a:off x="1764257" y="4284138"/>
                        <a:ext cx="404016"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grpSp>
                <p:cxnSp>
                  <p:nvCxnSpPr>
                    <p:cNvPr id="15" name="直線單箭頭接點 14"/>
                    <p:cNvCxnSpPr>
                      <a:stCxn id="13" idx="3"/>
                      <a:endCxn id="16" idx="1"/>
                    </p:cNvCxnSpPr>
                    <p:nvPr/>
                  </p:nvCxnSpPr>
                  <p:spPr>
                    <a:xfrm flipV="1">
                      <a:off x="-850459" y="731102"/>
                      <a:ext cx="227449" cy="10921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623010" y="39824"/>
                      <a:ext cx="2864122" cy="1382554"/>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500" dirty="0" smtClean="0">
                          <a:solidFill>
                            <a:schemeClr val="tx1"/>
                          </a:solidFill>
                        </a:rPr>
                        <a:t>２</a:t>
                      </a:r>
                      <a:r>
                        <a:rPr lang="en-US" altLang="zh-TW" sz="1500" dirty="0" smtClean="0">
                          <a:solidFill>
                            <a:schemeClr val="tx1"/>
                          </a:solidFill>
                        </a:rPr>
                        <a:t>. Android NDK</a:t>
                      </a:r>
                      <a:r>
                        <a:rPr lang="zh-TW" altLang="en-US" sz="1500" dirty="0" smtClean="0">
                          <a:solidFill>
                            <a:schemeClr val="tx1"/>
                          </a:solidFill>
                        </a:rPr>
                        <a:t>安裝</a:t>
                      </a:r>
                      <a:endParaRPr lang="en-US" altLang="zh-TW" sz="1500" dirty="0" smtClean="0">
                        <a:solidFill>
                          <a:schemeClr val="tx1"/>
                        </a:solidFill>
                      </a:endParaRPr>
                    </a:p>
                    <a:p>
                      <a:pPr algn="ctr"/>
                      <a:endParaRPr lang="en-US" altLang="zh-TW" dirty="0" smtClean="0">
                        <a:solidFill>
                          <a:srgbClr val="646B86"/>
                        </a:solidFill>
                      </a:endParaRPr>
                    </a:p>
                    <a:p>
                      <a:pPr algn="ctr"/>
                      <a:endParaRPr lang="en-US" altLang="zh-TW" dirty="0" smtClean="0">
                        <a:solidFill>
                          <a:srgbClr val="646B86"/>
                        </a:solidFill>
                      </a:endParaRPr>
                    </a:p>
                    <a:p>
                      <a:pPr algn="ctr"/>
                      <a:endParaRPr lang="zh-TW" altLang="en-US" dirty="0" smtClean="0">
                        <a:solidFill>
                          <a:srgbClr val="646B86"/>
                        </a:solidFill>
                      </a:endParaRPr>
                    </a:p>
                  </p:txBody>
                </p:sp>
                <p:cxnSp>
                  <p:nvCxnSpPr>
                    <p:cNvPr id="17" name="直線單箭頭接點 16"/>
                    <p:cNvCxnSpPr>
                      <a:stCxn id="16" idx="3"/>
                      <a:endCxn id="18" idx="1"/>
                    </p:cNvCxnSpPr>
                    <p:nvPr/>
                  </p:nvCxnSpPr>
                  <p:spPr>
                    <a:xfrm>
                      <a:off x="2241112" y="731102"/>
                      <a:ext cx="459963" cy="10753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圓角矩形 17"/>
                    <p:cNvSpPr/>
                    <p:nvPr/>
                  </p:nvSpPr>
                  <p:spPr>
                    <a:xfrm>
                      <a:off x="2701075" y="961526"/>
                      <a:ext cx="4259682" cy="1689788"/>
                    </a:xfrm>
                    <a:prstGeom prst="roundRect">
                      <a:avLst/>
                    </a:prstGeom>
                    <a:solidFill>
                      <a:srgbClr val="FFFFCC"/>
                    </a:solidFill>
                    <a:ln w="19050"/>
                  </p:spPr>
                  <p:style>
                    <a:lnRef idx="1">
                      <a:schemeClr val="accent3"/>
                    </a:lnRef>
                    <a:fillRef idx="2">
                      <a:schemeClr val="accent3"/>
                    </a:fillRef>
                    <a:effectRef idx="1">
                      <a:schemeClr val="accent3"/>
                    </a:effectRef>
                    <a:fontRef idx="minor">
                      <a:schemeClr val="dk1"/>
                    </a:fontRef>
                  </p:style>
                  <p:txBody>
                    <a:bodyPr rtlCol="0" anchor="ctr"/>
                    <a:lstStyle/>
                    <a:p>
                      <a:r>
                        <a:rPr lang="en-US" altLang="zh-TW" sz="1400" dirty="0" err="1" smtClean="0">
                          <a:solidFill>
                            <a:schemeClr val="tx1"/>
                          </a:solidFill>
                        </a:rPr>
                        <a:t>AndAR</a:t>
                      </a:r>
                      <a:endParaRPr lang="en-US" altLang="zh-TW" sz="1400" dirty="0" smtClean="0">
                        <a:solidFill>
                          <a:schemeClr val="tx1"/>
                        </a:solidFill>
                      </a:endParaRPr>
                    </a:p>
                    <a:p>
                      <a:endParaRPr lang="en-US" altLang="zh-TW" sz="1200" dirty="0" smtClean="0">
                        <a:solidFill>
                          <a:srgbClr val="646B86"/>
                        </a:solidFill>
                      </a:endParaRPr>
                    </a:p>
                    <a:p>
                      <a:endParaRPr lang="en-US" altLang="zh-TW" dirty="0" smtClean="0">
                        <a:solidFill>
                          <a:srgbClr val="646B86"/>
                        </a:solidFill>
                      </a:endParaRPr>
                    </a:p>
                    <a:p>
                      <a:r>
                        <a:rPr lang="en-US" altLang="zh-TW" sz="1000" dirty="0" err="1" smtClean="0">
                          <a:solidFill>
                            <a:schemeClr val="tx1"/>
                          </a:solidFill>
                        </a:rPr>
                        <a:t>NyARToolkit</a:t>
                      </a:r>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chemeClr val="tx1"/>
                        </a:solidFill>
                      </a:endParaRPr>
                    </a:p>
                    <a:p>
                      <a:endParaRPr lang="en-US" altLang="zh-TW" sz="1000" dirty="0" smtClean="0">
                        <a:solidFill>
                          <a:srgbClr val="646B86"/>
                        </a:solidFill>
                      </a:endParaRPr>
                    </a:p>
                    <a:p>
                      <a:endParaRPr lang="en-US" altLang="zh-TW" sz="1000" dirty="0" smtClean="0">
                        <a:solidFill>
                          <a:srgbClr val="646B86"/>
                        </a:solidFill>
                      </a:endParaRPr>
                    </a:p>
                  </p:txBody>
                </p:sp>
                <p:cxnSp>
                  <p:nvCxnSpPr>
                    <p:cNvPr id="19" name="直線單箭頭接點 18"/>
                    <p:cNvCxnSpPr>
                      <a:stCxn id="13" idx="3"/>
                      <a:endCxn id="18" idx="1"/>
                    </p:cNvCxnSpPr>
                    <p:nvPr/>
                  </p:nvCxnSpPr>
                  <p:spPr>
                    <a:xfrm flipV="1">
                      <a:off x="-850459" y="1806420"/>
                      <a:ext cx="3551534" cy="16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圓角矩形 19"/>
                    <p:cNvSpPr/>
                    <p:nvPr/>
                  </p:nvSpPr>
                  <p:spPr>
                    <a:xfrm>
                      <a:off x="-828599" y="3265783"/>
                      <a:ext cx="3456384" cy="1224137"/>
                    </a:xfrm>
                    <a:prstGeom prst="roundRect">
                      <a:avLst/>
                    </a:prstGeom>
                    <a:solidFill>
                      <a:schemeClr val="accent2">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實機測試</a:t>
                      </a:r>
                      <a:endParaRPr lang="en-US" altLang="zh-TW" dirty="0" smtClean="0">
                        <a:solidFill>
                          <a:schemeClr val="tx1"/>
                        </a:solidFill>
                      </a:endParaRPr>
                    </a:p>
                    <a:p>
                      <a:pPr algn="ctr"/>
                      <a:endParaRPr lang="en-US" altLang="zh-TW" dirty="0" smtClean="0">
                        <a:solidFill>
                          <a:schemeClr val="tx1"/>
                        </a:solidFill>
                      </a:endParaRPr>
                    </a:p>
                    <a:p>
                      <a:pPr algn="ctr"/>
                      <a:endParaRPr lang="zh-TW" altLang="en-US" dirty="0" smtClean="0">
                        <a:solidFill>
                          <a:schemeClr val="tx1"/>
                        </a:solidFill>
                      </a:endParaRPr>
                    </a:p>
                  </p:txBody>
                </p:sp>
                <p:grpSp>
                  <p:nvGrpSpPr>
                    <p:cNvPr id="21" name="群組 96"/>
                    <p:cNvGrpSpPr/>
                    <p:nvPr/>
                  </p:nvGrpSpPr>
                  <p:grpSpPr>
                    <a:xfrm>
                      <a:off x="-542125" y="764704"/>
                      <a:ext cx="2659601" cy="576064"/>
                      <a:chOff x="-322134" y="4057927"/>
                      <a:chExt cx="6131860" cy="932460"/>
                    </a:xfrm>
                  </p:grpSpPr>
                  <p:sp>
                    <p:nvSpPr>
                      <p:cNvPr id="35" name="矩形 34"/>
                      <p:cNvSpPr/>
                      <p:nvPr/>
                    </p:nvSpPr>
                    <p:spPr>
                      <a:xfrm>
                        <a:off x="-322134" y="4057927"/>
                        <a:ext cx="1656184" cy="932460"/>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１</a:t>
                        </a:r>
                        <a:r>
                          <a:rPr lang="en-US" altLang="zh-TW" sz="800" dirty="0" smtClean="0">
                            <a:solidFill>
                              <a:schemeClr val="tx1"/>
                            </a:solidFill>
                          </a:rPr>
                          <a:t>.</a:t>
                        </a:r>
                        <a:r>
                          <a:rPr lang="zh-TW" altLang="en-US" sz="800" dirty="0" smtClean="0">
                            <a:solidFill>
                              <a:schemeClr val="tx1"/>
                            </a:solidFill>
                          </a:rPr>
                          <a:t> 下載安裝</a:t>
                        </a:r>
                        <a:r>
                          <a:rPr lang="en-US" altLang="zh-TW" sz="800" dirty="0" err="1" smtClean="0">
                            <a:solidFill>
                              <a:schemeClr val="tx1"/>
                            </a:solidFill>
                          </a:rPr>
                          <a:t>Cygwin</a:t>
                        </a:r>
                        <a:endParaRPr lang="zh-TW" altLang="en-US" sz="800" dirty="0">
                          <a:solidFill>
                            <a:schemeClr val="tx1"/>
                          </a:solidFill>
                        </a:endParaRPr>
                      </a:p>
                    </p:txBody>
                  </p:sp>
                  <p:sp>
                    <p:nvSpPr>
                      <p:cNvPr id="36" name="矩形 35"/>
                      <p:cNvSpPr/>
                      <p:nvPr/>
                    </p:nvSpPr>
                    <p:spPr>
                      <a:xfrm>
                        <a:off x="1931338" y="4057927"/>
                        <a:ext cx="1729849" cy="932460"/>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 下載安裝</a:t>
                        </a:r>
                        <a:r>
                          <a:rPr lang="en-US" altLang="zh-TW" sz="800" dirty="0" smtClean="0">
                            <a:solidFill>
                              <a:schemeClr val="tx1"/>
                            </a:solidFill>
                          </a:rPr>
                          <a:t>Android NDK</a:t>
                        </a:r>
                        <a:endParaRPr lang="zh-TW" altLang="en-US" sz="800" dirty="0">
                          <a:solidFill>
                            <a:schemeClr val="tx1"/>
                          </a:solidFill>
                        </a:endParaRPr>
                      </a:p>
                    </p:txBody>
                  </p:sp>
                  <p:sp>
                    <p:nvSpPr>
                      <p:cNvPr id="37" name="矩形 36"/>
                      <p:cNvSpPr/>
                      <p:nvPr/>
                    </p:nvSpPr>
                    <p:spPr>
                      <a:xfrm>
                        <a:off x="4153542" y="4057927"/>
                        <a:ext cx="1656184" cy="914417"/>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700" dirty="0" smtClean="0">
                            <a:solidFill>
                              <a:schemeClr val="tx1"/>
                            </a:solidFill>
                          </a:rPr>
                          <a:t>３</a:t>
                        </a:r>
                        <a:r>
                          <a:rPr lang="en-US" altLang="zh-TW" sz="700" dirty="0" smtClean="0">
                            <a:solidFill>
                              <a:schemeClr val="tx1"/>
                            </a:solidFill>
                          </a:rPr>
                          <a:t>.</a:t>
                        </a:r>
                        <a:r>
                          <a:rPr lang="zh-TW" altLang="en-US" sz="700" dirty="0" smtClean="0">
                            <a:solidFill>
                              <a:schemeClr val="tx1"/>
                            </a:solidFill>
                          </a:rPr>
                          <a:t>在</a:t>
                        </a:r>
                        <a:r>
                          <a:rPr lang="en-US" altLang="zh-TW" sz="700" dirty="0" smtClean="0">
                            <a:solidFill>
                              <a:schemeClr val="tx1"/>
                            </a:solidFill>
                          </a:rPr>
                          <a:t>Eclipse</a:t>
                        </a:r>
                        <a:r>
                          <a:rPr lang="zh-TW" altLang="en-US" sz="700" dirty="0" smtClean="0">
                            <a:solidFill>
                              <a:schemeClr val="tx1"/>
                            </a:solidFill>
                          </a:rPr>
                          <a:t>上安裝</a:t>
                        </a:r>
                        <a:r>
                          <a:rPr lang="en-US" altLang="zh-TW" sz="700" dirty="0" smtClean="0">
                            <a:solidFill>
                              <a:schemeClr val="tx1"/>
                            </a:solidFill>
                          </a:rPr>
                          <a:t>CDT</a:t>
                        </a:r>
                        <a:r>
                          <a:rPr lang="zh-TW" altLang="en-US" sz="700" dirty="0" smtClean="0">
                            <a:solidFill>
                              <a:schemeClr val="tx1"/>
                            </a:solidFill>
                          </a:rPr>
                          <a:t>擴充套件</a:t>
                        </a:r>
                        <a:endParaRPr lang="zh-TW" altLang="en-US" sz="700" dirty="0">
                          <a:solidFill>
                            <a:schemeClr val="tx1"/>
                          </a:solidFill>
                        </a:endParaRPr>
                      </a:p>
                    </p:txBody>
                  </p:sp>
                  <p:cxnSp>
                    <p:nvCxnSpPr>
                      <p:cNvPr id="38" name="直線單箭頭接點 37"/>
                      <p:cNvCxnSpPr>
                        <a:stCxn id="36" idx="3"/>
                        <a:endCxn id="37" idx="1"/>
                      </p:cNvCxnSpPr>
                      <p:nvPr/>
                    </p:nvCxnSpPr>
                    <p:spPr>
                      <a:xfrm flipV="1">
                        <a:off x="3661187" y="4515136"/>
                        <a:ext cx="492353" cy="9021"/>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39" name="直線單箭頭接點 38"/>
                      <p:cNvCxnSpPr>
                        <a:stCxn id="35" idx="3"/>
                        <a:endCxn id="36" idx="1"/>
                      </p:cNvCxnSpPr>
                      <p:nvPr/>
                    </p:nvCxnSpPr>
                    <p:spPr>
                      <a:xfrm>
                        <a:off x="1334051" y="4524157"/>
                        <a:ext cx="597287"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grpSp>
                <p:cxnSp>
                  <p:nvCxnSpPr>
                    <p:cNvPr id="22" name="肘形接點 122"/>
                    <p:cNvCxnSpPr>
                      <a:stCxn id="18" idx="3"/>
                      <a:endCxn id="20" idx="1"/>
                    </p:cNvCxnSpPr>
                    <p:nvPr/>
                  </p:nvCxnSpPr>
                  <p:spPr>
                    <a:xfrm flipH="1">
                      <a:off x="-828599" y="1806421"/>
                      <a:ext cx="7789356" cy="2071431"/>
                    </a:xfrm>
                    <a:prstGeom prst="bentConnector5">
                      <a:avLst>
                        <a:gd name="adj1" fmla="val -3694"/>
                        <a:gd name="adj2" fmla="val 55620"/>
                        <a:gd name="adj3" fmla="val 103694"/>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3" name="群組 147"/>
                    <p:cNvGrpSpPr/>
                    <p:nvPr/>
                  </p:nvGrpSpPr>
                  <p:grpSpPr>
                    <a:xfrm>
                      <a:off x="3575494" y="1076738"/>
                      <a:ext cx="3203998" cy="576065"/>
                      <a:chOff x="-273427" y="4505998"/>
                      <a:chExt cx="6260683" cy="792089"/>
                    </a:xfrm>
                  </p:grpSpPr>
                  <p:sp>
                    <p:nvSpPr>
                      <p:cNvPr id="30" name="矩形 29"/>
                      <p:cNvSpPr/>
                      <p:nvPr/>
                    </p:nvSpPr>
                    <p:spPr>
                      <a:xfrm>
                        <a:off x="-273427" y="4505999"/>
                        <a:ext cx="1656185"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１</a:t>
                        </a:r>
                        <a:r>
                          <a:rPr lang="en-US" altLang="zh-TW" sz="800" dirty="0" smtClean="0">
                            <a:solidFill>
                              <a:schemeClr val="tx1"/>
                            </a:solidFill>
                          </a:rPr>
                          <a:t>.</a:t>
                        </a:r>
                        <a:r>
                          <a:rPr lang="zh-TW" altLang="en-US" sz="800" dirty="0" smtClean="0">
                            <a:solidFill>
                              <a:schemeClr val="tx1"/>
                            </a:solidFill>
                          </a:rPr>
                          <a:t>下載</a:t>
                        </a:r>
                        <a:r>
                          <a:rPr lang="en-US" altLang="zh-TW" sz="800" dirty="0" smtClean="0"/>
                          <a:t>AndARSampleProject.zip</a:t>
                        </a:r>
                        <a:endParaRPr lang="zh-TW" altLang="en-US" sz="800" dirty="0">
                          <a:solidFill>
                            <a:schemeClr val="tx1"/>
                          </a:solidFill>
                        </a:endParaRPr>
                      </a:p>
                    </p:txBody>
                  </p:sp>
                  <p:sp>
                    <p:nvSpPr>
                      <p:cNvPr id="31" name="矩形 30"/>
                      <p:cNvSpPr/>
                      <p:nvPr/>
                    </p:nvSpPr>
                    <p:spPr>
                      <a:xfrm>
                        <a:off x="2091142" y="4505998"/>
                        <a:ext cx="1729847" cy="79208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解壓縮</a:t>
                        </a:r>
                        <a:r>
                          <a:rPr lang="en-US" altLang="zh-TW" sz="800" dirty="0" smtClean="0"/>
                          <a:t>AndARSampleProject.zip</a:t>
                        </a:r>
                        <a:endParaRPr lang="zh-TW" altLang="en-US" sz="800" dirty="0">
                          <a:solidFill>
                            <a:schemeClr val="tx1"/>
                          </a:solidFill>
                        </a:endParaRPr>
                      </a:p>
                    </p:txBody>
                  </p:sp>
                  <p:cxnSp>
                    <p:nvCxnSpPr>
                      <p:cNvPr id="32" name="直線單箭頭接點 31"/>
                      <p:cNvCxnSpPr>
                        <a:stCxn id="31" idx="3"/>
                      </p:cNvCxnSpPr>
                      <p:nvPr/>
                    </p:nvCxnSpPr>
                    <p:spPr>
                      <a:xfrm flipV="1">
                        <a:off x="3820989" y="4893685"/>
                        <a:ext cx="502402" cy="836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33" name="直線單箭頭接點 32"/>
                      <p:cNvCxnSpPr>
                        <a:stCxn id="30" idx="3"/>
                        <a:endCxn id="31" idx="1"/>
                      </p:cNvCxnSpPr>
                      <p:nvPr/>
                    </p:nvCxnSpPr>
                    <p:spPr>
                      <a:xfrm>
                        <a:off x="1382758" y="4902043"/>
                        <a:ext cx="708384"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34" name="矩形 33"/>
                      <p:cNvSpPr/>
                      <p:nvPr/>
                    </p:nvSpPr>
                    <p:spPr>
                      <a:xfrm>
                        <a:off x="4257409" y="4505998"/>
                        <a:ext cx="1729847" cy="792089"/>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３</a:t>
                        </a:r>
                        <a:r>
                          <a:rPr lang="en-US" altLang="zh-TW" sz="800" dirty="0" smtClean="0">
                            <a:solidFill>
                              <a:schemeClr val="tx1"/>
                            </a:solidFill>
                          </a:rPr>
                          <a:t>.</a:t>
                        </a:r>
                        <a:r>
                          <a:rPr lang="zh-TW" altLang="en-US" sz="800" dirty="0" smtClean="0">
                            <a:solidFill>
                              <a:schemeClr val="tx1"/>
                            </a:solidFill>
                          </a:rPr>
                          <a:t>確認</a:t>
                        </a:r>
                        <a:r>
                          <a:rPr lang="en-US" altLang="zh-TW" sz="800" dirty="0" smtClean="0"/>
                          <a:t>.project</a:t>
                        </a:r>
                        <a:r>
                          <a:rPr lang="zh-TW" altLang="zh-TW" sz="800" dirty="0" smtClean="0"/>
                          <a:t>檔</a:t>
                        </a:r>
                        <a:endParaRPr lang="zh-TW" altLang="en-US" sz="800" dirty="0">
                          <a:solidFill>
                            <a:schemeClr val="tx1"/>
                          </a:solidFill>
                        </a:endParaRPr>
                      </a:p>
                    </p:txBody>
                  </p:sp>
                </p:grpSp>
                <p:grpSp>
                  <p:nvGrpSpPr>
                    <p:cNvPr id="24" name="群組 153"/>
                    <p:cNvGrpSpPr/>
                    <p:nvPr/>
                  </p:nvGrpSpPr>
                  <p:grpSpPr>
                    <a:xfrm>
                      <a:off x="3575496" y="1921634"/>
                      <a:ext cx="3182954" cy="576065"/>
                      <a:chOff x="-273424" y="4578608"/>
                      <a:chExt cx="6219567" cy="792089"/>
                    </a:xfrm>
                  </p:grpSpPr>
                  <p:sp>
                    <p:nvSpPr>
                      <p:cNvPr id="25" name="矩形 24"/>
                      <p:cNvSpPr/>
                      <p:nvPr/>
                    </p:nvSpPr>
                    <p:spPr>
                      <a:xfrm>
                        <a:off x="-273424" y="4578609"/>
                        <a:ext cx="1656185"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600" dirty="0" smtClean="0">
                            <a:solidFill>
                              <a:schemeClr val="tx1"/>
                            </a:solidFill>
                          </a:rPr>
                          <a:t>１</a:t>
                        </a:r>
                        <a:r>
                          <a:rPr lang="en-US" altLang="zh-TW" sz="600" dirty="0" smtClean="0">
                            <a:solidFill>
                              <a:schemeClr val="tx1"/>
                            </a:solidFill>
                          </a:rPr>
                          <a:t>.</a:t>
                        </a:r>
                        <a:r>
                          <a:rPr lang="zh-TW" altLang="en-US" sz="600" dirty="0" smtClean="0">
                            <a:solidFill>
                              <a:schemeClr val="tx1"/>
                            </a:solidFill>
                          </a:rPr>
                          <a:t>下載安裝</a:t>
                        </a:r>
                        <a:r>
                          <a:rPr lang="en-US" altLang="zh-TW" sz="600" dirty="0" smtClean="0"/>
                          <a:t>NyARToolkit_Android_v</a:t>
                        </a:r>
                        <a:r>
                          <a:rPr lang="zh-TW" altLang="en-US" sz="600" dirty="0" smtClean="0"/>
                          <a:t>３</a:t>
                        </a:r>
                        <a:r>
                          <a:rPr lang="en-US" altLang="zh-TW" sz="600" dirty="0" smtClean="0"/>
                          <a:t>.</a:t>
                        </a:r>
                        <a:r>
                          <a:rPr lang="zh-TW" altLang="en-US" sz="600" dirty="0" smtClean="0"/>
                          <a:t>０</a:t>
                        </a:r>
                        <a:r>
                          <a:rPr lang="en-US" altLang="zh-TW" sz="600" dirty="0" smtClean="0"/>
                          <a:t>.</a:t>
                        </a:r>
                        <a:r>
                          <a:rPr lang="zh-TW" altLang="en-US" sz="600" dirty="0" smtClean="0"/>
                          <a:t>０</a:t>
                        </a:r>
                        <a:r>
                          <a:rPr lang="en-US" altLang="zh-TW" sz="600" dirty="0" smtClean="0"/>
                          <a:t>-</a:t>
                        </a:r>
                        <a:r>
                          <a:rPr lang="zh-TW" altLang="en-US" sz="600" dirty="0" smtClean="0"/>
                          <a:t>１</a:t>
                        </a:r>
                        <a:r>
                          <a:rPr lang="en-US" altLang="zh-TW" sz="600" dirty="0" smtClean="0"/>
                          <a:t>os</a:t>
                        </a:r>
                        <a:r>
                          <a:rPr lang="zh-TW" altLang="en-US" sz="600" dirty="0" smtClean="0"/>
                          <a:t>２</a:t>
                        </a:r>
                        <a:r>
                          <a:rPr lang="en-US" altLang="zh-TW" sz="600" dirty="0" smtClean="0"/>
                          <a:t>.</a:t>
                        </a:r>
                        <a:r>
                          <a:rPr lang="zh-TW" altLang="en-US" sz="600" dirty="0" smtClean="0"/>
                          <a:t>１</a:t>
                        </a:r>
                        <a:r>
                          <a:rPr lang="en-US" altLang="zh-TW" sz="600" dirty="0" smtClean="0"/>
                          <a:t>.zip</a:t>
                        </a:r>
                        <a:endParaRPr lang="zh-TW" altLang="en-US" sz="600" dirty="0">
                          <a:solidFill>
                            <a:schemeClr val="tx1"/>
                          </a:solidFill>
                        </a:endParaRPr>
                      </a:p>
                    </p:txBody>
                  </p:sp>
                  <p:sp>
                    <p:nvSpPr>
                      <p:cNvPr id="26" name="矩形 25"/>
                      <p:cNvSpPr/>
                      <p:nvPr/>
                    </p:nvSpPr>
                    <p:spPr>
                      <a:xfrm>
                        <a:off x="2091145" y="4578608"/>
                        <a:ext cx="1729846"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解壓縮</a:t>
                        </a:r>
                        <a:r>
                          <a:rPr lang="en-US" altLang="zh-TW" sz="600" dirty="0" smtClean="0"/>
                          <a:t>NyARToolkit_Android_v</a:t>
                        </a:r>
                        <a:r>
                          <a:rPr lang="zh-TW" altLang="en-US" sz="800" dirty="0" smtClean="0"/>
                          <a:t>３</a:t>
                        </a:r>
                        <a:r>
                          <a:rPr lang="en-US" altLang="zh-TW" sz="800" dirty="0" smtClean="0"/>
                          <a:t>.</a:t>
                        </a:r>
                        <a:r>
                          <a:rPr lang="zh-TW" altLang="en-US" sz="800" dirty="0" smtClean="0"/>
                          <a:t>０</a:t>
                        </a:r>
                        <a:r>
                          <a:rPr lang="en-US" altLang="zh-TW" sz="800" dirty="0" smtClean="0"/>
                          <a:t>.</a:t>
                        </a:r>
                        <a:r>
                          <a:rPr lang="zh-TW" altLang="en-US" sz="800" dirty="0" smtClean="0"/>
                          <a:t>０</a:t>
                        </a:r>
                        <a:r>
                          <a:rPr lang="en-US" altLang="zh-TW" sz="800" dirty="0" smtClean="0"/>
                          <a:t>-</a:t>
                        </a:r>
                        <a:r>
                          <a:rPr lang="zh-TW" altLang="en-US" sz="800" dirty="0" smtClean="0"/>
                          <a:t>１</a:t>
                        </a:r>
                        <a:r>
                          <a:rPr lang="en-US" altLang="zh-TW" sz="800" dirty="0" smtClean="0"/>
                          <a:t>os</a:t>
                        </a:r>
                        <a:r>
                          <a:rPr lang="zh-TW" altLang="en-US" sz="800" dirty="0" smtClean="0"/>
                          <a:t>２</a:t>
                        </a:r>
                        <a:r>
                          <a:rPr lang="en-US" altLang="zh-TW" sz="800" dirty="0" smtClean="0"/>
                          <a:t>.</a:t>
                        </a:r>
                        <a:r>
                          <a:rPr lang="zh-TW" altLang="en-US" sz="800" dirty="0" smtClean="0"/>
                          <a:t>１</a:t>
                        </a:r>
                        <a:r>
                          <a:rPr lang="en-US" altLang="zh-TW" sz="800" dirty="0" smtClean="0"/>
                          <a:t>.zip</a:t>
                        </a:r>
                        <a:endParaRPr lang="zh-TW" altLang="en-US" sz="800" dirty="0">
                          <a:solidFill>
                            <a:schemeClr val="tx1"/>
                          </a:solidFill>
                        </a:endParaRPr>
                      </a:p>
                    </p:txBody>
                  </p:sp>
                  <p:cxnSp>
                    <p:nvCxnSpPr>
                      <p:cNvPr id="27" name="直線單箭頭接點 26"/>
                      <p:cNvCxnSpPr>
                        <a:stCxn id="26" idx="3"/>
                        <a:endCxn id="29" idx="1"/>
                      </p:cNvCxnSpPr>
                      <p:nvPr/>
                    </p:nvCxnSpPr>
                    <p:spPr>
                      <a:xfrm>
                        <a:off x="3820991" y="4974650"/>
                        <a:ext cx="395309"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28" name="直線單箭頭接點 27"/>
                      <p:cNvCxnSpPr>
                        <a:stCxn id="25" idx="3"/>
                        <a:endCxn id="26" idx="1"/>
                      </p:cNvCxnSpPr>
                      <p:nvPr/>
                    </p:nvCxnSpPr>
                    <p:spPr>
                      <a:xfrm>
                        <a:off x="1382761" y="4974652"/>
                        <a:ext cx="708385"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29" name="矩形 28"/>
                      <p:cNvSpPr/>
                      <p:nvPr/>
                    </p:nvSpPr>
                    <p:spPr>
                      <a:xfrm>
                        <a:off x="4216298" y="4578608"/>
                        <a:ext cx="1729845"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３</a:t>
                        </a:r>
                        <a:r>
                          <a:rPr lang="en-US" altLang="zh-TW" sz="800" dirty="0" smtClean="0">
                            <a:solidFill>
                              <a:schemeClr val="tx1"/>
                            </a:solidFill>
                          </a:rPr>
                          <a:t>.</a:t>
                        </a:r>
                        <a:r>
                          <a:rPr lang="zh-TW" altLang="zh-TW" sz="800" dirty="0" smtClean="0"/>
                          <a:t>進行</a:t>
                        </a:r>
                        <a:r>
                          <a:rPr lang="zh-TW" altLang="en-US" sz="800" dirty="0" smtClean="0"/>
                          <a:t>將</a:t>
                        </a:r>
                        <a:r>
                          <a:rPr lang="en-US" altLang="zh-TW" sz="800" dirty="0" err="1" smtClean="0"/>
                          <a:t>NyARToolkit</a:t>
                        </a:r>
                        <a:r>
                          <a:rPr lang="zh-TW" altLang="zh-TW" sz="800" dirty="0" smtClean="0"/>
                          <a:t>匯入</a:t>
                        </a:r>
                        <a:r>
                          <a:rPr lang="zh-TW" altLang="en-US" sz="800" dirty="0" smtClean="0"/>
                          <a:t>至</a:t>
                        </a:r>
                        <a:r>
                          <a:rPr lang="en-US" altLang="zh-TW" sz="800" dirty="0" smtClean="0"/>
                          <a:t>Eclipse</a:t>
                        </a:r>
                        <a:r>
                          <a:rPr lang="zh-TW" altLang="en-US" sz="800" dirty="0" smtClean="0"/>
                          <a:t>中</a:t>
                        </a:r>
                        <a:endParaRPr lang="zh-TW" altLang="en-US" sz="800" dirty="0">
                          <a:solidFill>
                            <a:schemeClr val="tx1"/>
                          </a:solidFill>
                        </a:endParaRPr>
                      </a:p>
                    </p:txBody>
                  </p:sp>
                </p:grpSp>
              </p:grpSp>
              <p:grpSp>
                <p:nvGrpSpPr>
                  <p:cNvPr id="7" name="群組 132"/>
                  <p:cNvGrpSpPr/>
                  <p:nvPr/>
                </p:nvGrpSpPr>
                <p:grpSpPr>
                  <a:xfrm>
                    <a:off x="-756592" y="4007344"/>
                    <a:ext cx="3240360" cy="429768"/>
                    <a:chOff x="1251652" y="4572008"/>
                    <a:chExt cx="6050327" cy="792088"/>
                  </a:xfrm>
                </p:grpSpPr>
                <p:sp>
                  <p:nvSpPr>
                    <p:cNvPr id="8" name="矩形 7"/>
                    <p:cNvSpPr/>
                    <p:nvPr/>
                  </p:nvSpPr>
                  <p:spPr>
                    <a:xfrm>
                      <a:off x="1251652" y="4572008"/>
                      <a:ext cx="1656184"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１</a:t>
                      </a:r>
                      <a:r>
                        <a:rPr lang="en-US" altLang="zh-TW" sz="800" dirty="0" smtClean="0">
                          <a:solidFill>
                            <a:schemeClr val="tx1"/>
                          </a:solidFill>
                        </a:rPr>
                        <a:t>.</a:t>
                      </a:r>
                      <a:r>
                        <a:rPr lang="zh-TW" altLang="en-US" sz="800" dirty="0" smtClean="0">
                          <a:solidFill>
                            <a:schemeClr val="tx1"/>
                          </a:solidFill>
                        </a:rPr>
                        <a:t>設定手機除錯模式</a:t>
                      </a:r>
                      <a:endParaRPr lang="zh-TW" altLang="en-US" sz="800" dirty="0">
                        <a:solidFill>
                          <a:schemeClr val="tx1"/>
                        </a:solidFill>
                      </a:endParaRPr>
                    </a:p>
                  </p:txBody>
                </p:sp>
                <p:sp>
                  <p:nvSpPr>
                    <p:cNvPr id="9" name="矩形 8"/>
                    <p:cNvSpPr/>
                    <p:nvPr/>
                  </p:nvSpPr>
                  <p:spPr>
                    <a:xfrm>
                      <a:off x="3339884" y="4572008"/>
                      <a:ext cx="1729847"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２</a:t>
                      </a:r>
                      <a:r>
                        <a:rPr lang="en-US" altLang="zh-TW" sz="800" dirty="0" smtClean="0">
                          <a:solidFill>
                            <a:schemeClr val="tx1"/>
                          </a:solidFill>
                        </a:rPr>
                        <a:t>.</a:t>
                      </a:r>
                      <a:r>
                        <a:rPr lang="zh-TW" altLang="en-US" sz="800" dirty="0" smtClean="0">
                          <a:solidFill>
                            <a:schemeClr val="tx1"/>
                          </a:solidFill>
                        </a:rPr>
                        <a:t>確認</a:t>
                      </a:r>
                      <a:r>
                        <a:rPr lang="en-US" altLang="zh-TW" sz="800" dirty="0" smtClean="0">
                          <a:solidFill>
                            <a:schemeClr val="tx1"/>
                          </a:solidFill>
                        </a:rPr>
                        <a:t>Eclipse</a:t>
                      </a:r>
                      <a:r>
                        <a:rPr lang="zh-TW" altLang="en-US" sz="800" dirty="0" smtClean="0">
                          <a:solidFill>
                            <a:schemeClr val="tx1"/>
                          </a:solidFill>
                        </a:rPr>
                        <a:t>已找出手機</a:t>
                      </a:r>
                      <a:endParaRPr lang="zh-TW" altLang="en-US" sz="800" dirty="0">
                        <a:solidFill>
                          <a:schemeClr val="tx1"/>
                        </a:solidFill>
                      </a:endParaRPr>
                    </a:p>
                  </p:txBody>
                </p:sp>
                <p:cxnSp>
                  <p:nvCxnSpPr>
                    <p:cNvPr id="10" name="直線單箭頭接點 9"/>
                    <p:cNvCxnSpPr>
                      <a:stCxn id="9" idx="3"/>
                    </p:cNvCxnSpPr>
                    <p:nvPr/>
                  </p:nvCxnSpPr>
                  <p:spPr>
                    <a:xfrm flipV="1">
                      <a:off x="5069731" y="4959692"/>
                      <a:ext cx="502401" cy="836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cxnSp>
                  <p:nvCxnSpPr>
                    <p:cNvPr id="11" name="直線單箭頭接點 10"/>
                    <p:cNvCxnSpPr>
                      <a:stCxn id="8" idx="3"/>
                      <a:endCxn id="9" idx="1"/>
                    </p:cNvCxnSpPr>
                    <p:nvPr/>
                  </p:nvCxnSpPr>
                  <p:spPr>
                    <a:xfrm>
                      <a:off x="2907836" y="4968052"/>
                      <a:ext cx="432048" cy="0"/>
                    </a:xfrm>
                    <a:prstGeom prst="straightConnector1">
                      <a:avLst/>
                    </a:prstGeom>
                    <a:ln w="19050">
                      <a:tailEnd type="arrow"/>
                    </a:ln>
                  </p:spPr>
                  <p:style>
                    <a:lnRef idx="1">
                      <a:schemeClr val="accent1"/>
                    </a:lnRef>
                    <a:fillRef idx="2">
                      <a:schemeClr val="accent1"/>
                    </a:fillRef>
                    <a:effectRef idx="1">
                      <a:schemeClr val="accent1"/>
                    </a:effectRef>
                    <a:fontRef idx="minor">
                      <a:schemeClr val="dk1"/>
                    </a:fontRef>
                  </p:style>
                </p:cxnSp>
                <p:sp>
                  <p:nvSpPr>
                    <p:cNvPr id="12" name="矩形 11"/>
                    <p:cNvSpPr/>
                    <p:nvPr/>
                  </p:nvSpPr>
                  <p:spPr>
                    <a:xfrm>
                      <a:off x="5572132" y="4572008"/>
                      <a:ext cx="1729847" cy="792088"/>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800" dirty="0" smtClean="0">
                          <a:solidFill>
                            <a:schemeClr val="tx1"/>
                          </a:solidFill>
                        </a:rPr>
                        <a:t>３</a:t>
                      </a:r>
                      <a:r>
                        <a:rPr lang="en-US" altLang="zh-TW" sz="800" dirty="0" smtClean="0">
                          <a:solidFill>
                            <a:schemeClr val="tx1"/>
                          </a:solidFill>
                        </a:rPr>
                        <a:t>.</a:t>
                      </a:r>
                      <a:r>
                        <a:rPr lang="zh-TW" altLang="en-US" sz="800" dirty="0" smtClean="0">
                          <a:solidFill>
                            <a:schemeClr val="tx1"/>
                          </a:solidFill>
                        </a:rPr>
                        <a:t>取消模擬器</a:t>
                      </a:r>
                      <a:endParaRPr lang="zh-TW" altLang="en-US" sz="800" dirty="0">
                        <a:solidFill>
                          <a:schemeClr val="tx1"/>
                        </a:solidFill>
                      </a:endParaRPr>
                    </a:p>
                  </p:txBody>
                </p:sp>
              </p:grpSp>
            </p:grpSp>
            <p:sp>
              <p:nvSpPr>
                <p:cNvPr id="51" name="圓角矩形 50"/>
                <p:cNvSpPr/>
                <p:nvPr/>
              </p:nvSpPr>
              <p:spPr>
                <a:xfrm>
                  <a:off x="5436096" y="2564904"/>
                  <a:ext cx="3384376" cy="360040"/>
                </a:xfrm>
                <a:prstGeom prst="roundRect">
                  <a:avLst/>
                </a:prstGeom>
                <a:solidFill>
                  <a:schemeClr val="accent2">
                    <a:lumMod val="20000"/>
                    <a:lumOff val="8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r>
                    <a:rPr lang="en-US" altLang="zh-TW" sz="1600" dirty="0" smtClean="0">
                      <a:solidFill>
                        <a:schemeClr val="tx1"/>
                      </a:solidFill>
                    </a:rPr>
                    <a:t>QCAR</a:t>
                  </a:r>
                  <a:endParaRPr lang="zh-TW" altLang="en-US" dirty="0" smtClean="0">
                    <a:solidFill>
                      <a:srgbClr val="646B86"/>
                    </a:solidFill>
                  </a:endParaRPr>
                </a:p>
              </p:txBody>
            </p:sp>
            <p:cxnSp>
              <p:nvCxnSpPr>
                <p:cNvPr id="67" name="直線單箭頭接點 66"/>
                <p:cNvCxnSpPr>
                  <a:stCxn id="16" idx="3"/>
                  <a:endCxn id="51" idx="1"/>
                </p:cNvCxnSpPr>
                <p:nvPr/>
              </p:nvCxnSpPr>
              <p:spPr>
                <a:xfrm>
                  <a:off x="5070650" y="2708920"/>
                  <a:ext cx="365446" cy="360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2" name="肘形接點 122"/>
                <p:cNvCxnSpPr>
                  <a:stCxn id="51" idx="3"/>
                </p:cNvCxnSpPr>
                <p:nvPr/>
              </p:nvCxnSpPr>
              <p:spPr>
                <a:xfrm>
                  <a:off x="8820472" y="2744924"/>
                  <a:ext cx="216024" cy="972108"/>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grpSp>
        </p:grpSp>
        <p:sp>
          <p:nvSpPr>
            <p:cNvPr id="114" name="矩形 113"/>
            <p:cNvSpPr/>
            <p:nvPr/>
          </p:nvSpPr>
          <p:spPr>
            <a:xfrm>
              <a:off x="5919733" y="2204864"/>
              <a:ext cx="2324675" cy="369332"/>
            </a:xfrm>
            <a:prstGeom prst="rect">
              <a:avLst/>
            </a:prstGeom>
          </p:spPr>
          <p:txBody>
            <a:bodyPr wrap="none">
              <a:spAutoFit/>
            </a:bodyPr>
            <a:lstStyle/>
            <a:p>
              <a:pPr algn="ctr"/>
              <a:r>
                <a:rPr lang="zh-TW" altLang="en-US" dirty="0" smtClean="0"/>
                <a:t>３</a:t>
              </a:r>
              <a:r>
                <a:rPr lang="en-US" altLang="zh-TW" dirty="0" smtClean="0"/>
                <a:t>.</a:t>
              </a:r>
              <a:r>
                <a:rPr lang="zh-TW" altLang="en-US" dirty="0" smtClean="0"/>
                <a:t>擴增實境套件安裝</a:t>
              </a:r>
              <a:endParaRPr lang="en-US" altLang="zh-TW" dirty="0" smtClean="0">
                <a:solidFill>
                  <a:srgbClr val="646B86"/>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 </a:t>
            </a:r>
            <a:r>
              <a:rPr lang="zh-TW" altLang="en-US" dirty="0" smtClean="0"/>
              <a:t>建立</a:t>
            </a:r>
            <a:r>
              <a:rPr lang="en-US" altLang="zh-TW" dirty="0" smtClean="0"/>
              <a:t>Android</a:t>
            </a:r>
            <a:r>
              <a:rPr lang="zh-TW" altLang="en-US" dirty="0" smtClean="0"/>
              <a:t>開發環境</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39</a:t>
            </a:fld>
            <a:endParaRPr lang="zh-TW" altLang="en-US"/>
          </a:p>
        </p:txBody>
      </p:sp>
      <p:sp>
        <p:nvSpPr>
          <p:cNvPr id="4" name="內容版面配置區 3"/>
          <p:cNvSpPr>
            <a:spLocks noGrp="1"/>
          </p:cNvSpPr>
          <p:nvPr>
            <p:ph sz="quarter" idx="1"/>
          </p:nvPr>
        </p:nvSpPr>
        <p:spPr/>
        <p:txBody>
          <a:bodyPr>
            <a:normAutofit lnSpcReduction="10000"/>
          </a:bodyPr>
          <a:lstStyle/>
          <a:p>
            <a:r>
              <a:rPr lang="zh-TW" altLang="zh-TW" dirty="0" smtClean="0"/>
              <a:t>開發</a:t>
            </a:r>
            <a:r>
              <a:rPr lang="en-US" altLang="zh-TW" dirty="0" smtClean="0"/>
              <a:t>Android</a:t>
            </a:r>
            <a:r>
              <a:rPr lang="zh-TW" altLang="zh-TW" dirty="0" smtClean="0"/>
              <a:t>應用程式並不難，只要有個人電腦，就能下載相關的開發工具，進行</a:t>
            </a:r>
            <a:r>
              <a:rPr lang="en-US" altLang="zh-TW" dirty="0" smtClean="0"/>
              <a:t>Android</a:t>
            </a:r>
            <a:r>
              <a:rPr lang="zh-TW" altLang="zh-TW" dirty="0" smtClean="0"/>
              <a:t>手機應用程式開發</a:t>
            </a:r>
            <a:r>
              <a:rPr lang="zh-TW" altLang="en-US" dirty="0" smtClean="0"/>
              <a:t>。</a:t>
            </a:r>
            <a:endParaRPr lang="en-US" altLang="zh-TW" dirty="0" smtClean="0"/>
          </a:p>
          <a:p>
            <a:r>
              <a:rPr lang="zh-TW" altLang="zh-TW" dirty="0" smtClean="0"/>
              <a:t>因為</a:t>
            </a:r>
            <a:r>
              <a:rPr lang="en-US" altLang="zh-TW" dirty="0" smtClean="0"/>
              <a:t>Google</a:t>
            </a:r>
            <a:r>
              <a:rPr lang="zh-TW" altLang="zh-TW" dirty="0" smtClean="0"/>
              <a:t>早已為</a:t>
            </a:r>
            <a:r>
              <a:rPr lang="en-US" altLang="zh-TW" dirty="0" smtClean="0"/>
              <a:t>Android</a:t>
            </a:r>
            <a:r>
              <a:rPr lang="zh-TW" altLang="zh-TW" dirty="0" smtClean="0"/>
              <a:t>應用程式提供了免費並且跨平台的整合開發環境</a:t>
            </a:r>
            <a:r>
              <a:rPr lang="zh-TW" altLang="en-US" dirty="0" smtClean="0"/>
              <a:t>。</a:t>
            </a:r>
            <a:endParaRPr lang="zh-TW" altLang="zh-TW" dirty="0" smtClean="0"/>
          </a:p>
          <a:p>
            <a:r>
              <a:rPr lang="en-US" altLang="zh-TW" dirty="0" smtClean="0"/>
              <a:t>Android</a:t>
            </a:r>
            <a:r>
              <a:rPr lang="zh-TW" altLang="en-US" dirty="0" smtClean="0"/>
              <a:t>開發環境</a:t>
            </a:r>
            <a:r>
              <a:rPr lang="zh-TW" altLang="zh-TW" dirty="0" smtClean="0"/>
              <a:t>所支援作業系統</a:t>
            </a:r>
            <a:r>
              <a:rPr lang="zh-TW" altLang="en-US" dirty="0" smtClean="0"/>
              <a:t>：</a:t>
            </a:r>
            <a:endParaRPr lang="zh-TW" altLang="zh-TW" dirty="0" smtClean="0"/>
          </a:p>
          <a:p>
            <a:pPr lvl="1"/>
            <a:r>
              <a:rPr lang="en-US" altLang="zh-TW" dirty="0" smtClean="0"/>
              <a:t>Windows XP</a:t>
            </a:r>
            <a:r>
              <a:rPr lang="zh-TW" altLang="en-US" dirty="0" smtClean="0"/>
              <a:t> 。</a:t>
            </a:r>
            <a:endParaRPr lang="zh-TW" altLang="zh-TW" dirty="0" smtClean="0"/>
          </a:p>
          <a:p>
            <a:pPr lvl="1"/>
            <a:r>
              <a:rPr lang="en-US" altLang="zh-TW" dirty="0" smtClean="0"/>
              <a:t>Windows Vista</a:t>
            </a:r>
            <a:r>
              <a:rPr lang="zh-TW" altLang="en-US" dirty="0" smtClean="0"/>
              <a:t> 。</a:t>
            </a:r>
            <a:endParaRPr lang="zh-TW" altLang="zh-TW" dirty="0" smtClean="0"/>
          </a:p>
          <a:p>
            <a:pPr lvl="1"/>
            <a:r>
              <a:rPr lang="en-US" altLang="zh-TW" dirty="0" smtClean="0"/>
              <a:t>Windows </a:t>
            </a:r>
            <a:r>
              <a:rPr lang="zh-TW" altLang="en-US" dirty="0" smtClean="0"/>
              <a:t>７ 。</a:t>
            </a:r>
            <a:endParaRPr lang="zh-TW" altLang="zh-TW" dirty="0" smtClean="0"/>
          </a:p>
          <a:p>
            <a:pPr lvl="1"/>
            <a:r>
              <a:rPr lang="en-US" altLang="zh-TW" dirty="0" smtClean="0"/>
              <a:t>Mac OS X </a:t>
            </a:r>
            <a:r>
              <a:rPr lang="zh-TW" altLang="en-US" dirty="0" smtClean="0"/>
              <a:t>１０</a:t>
            </a:r>
            <a:r>
              <a:rPr lang="en-US" altLang="zh-TW" dirty="0" smtClean="0"/>
              <a:t>.</a:t>
            </a:r>
            <a:r>
              <a:rPr lang="zh-TW" altLang="en-US" dirty="0" smtClean="0"/>
              <a:t>４</a:t>
            </a:r>
            <a:r>
              <a:rPr lang="en-US" altLang="zh-TW" dirty="0" smtClean="0"/>
              <a:t>.</a:t>
            </a:r>
            <a:r>
              <a:rPr lang="zh-TW" altLang="en-US" dirty="0" smtClean="0"/>
              <a:t>８</a:t>
            </a:r>
            <a:r>
              <a:rPr lang="en-US" altLang="zh-TW" dirty="0" smtClean="0"/>
              <a:t> </a:t>
            </a:r>
            <a:r>
              <a:rPr lang="zh-TW" altLang="zh-TW" dirty="0" smtClean="0"/>
              <a:t>或更高版本</a:t>
            </a:r>
            <a:r>
              <a:rPr lang="zh-TW" altLang="en-US" dirty="0" smtClean="0"/>
              <a:t>。</a:t>
            </a:r>
            <a:endParaRPr lang="zh-TW" altLang="zh-TW" dirty="0" smtClean="0"/>
          </a:p>
          <a:p>
            <a:pPr lvl="1"/>
            <a:r>
              <a:rPr lang="en-US" altLang="zh-TW" dirty="0" smtClean="0"/>
              <a:t>Linux</a:t>
            </a:r>
            <a:r>
              <a:rPr lang="zh-TW" altLang="en-US" dirty="0" smtClean="0"/>
              <a:t> 。</a:t>
            </a:r>
            <a:endParaRPr lang="zh-TW" altLang="zh-TW" dirty="0" smtClean="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１</a:t>
            </a:r>
            <a:r>
              <a:rPr lang="en-US" altLang="zh-TW" dirty="0" smtClean="0"/>
              <a:t> </a:t>
            </a:r>
            <a:r>
              <a:rPr lang="zh-TW" altLang="en-US" dirty="0" smtClean="0"/>
              <a:t>智慧型行動裝置（</a:t>
            </a:r>
            <a:r>
              <a:rPr lang="en-US" altLang="zh-TW" dirty="0" smtClean="0"/>
              <a:t>2</a:t>
            </a:r>
            <a:r>
              <a:rPr lang="zh-TW" altLang="en-US" dirty="0" smtClean="0"/>
              <a:t>）</a:t>
            </a:r>
            <a:endParaRPr lang="zh-TW" altLang="en-US" dirty="0"/>
          </a:p>
        </p:txBody>
      </p:sp>
      <p:sp>
        <p:nvSpPr>
          <p:cNvPr id="3" name="內容版面配置區 2"/>
          <p:cNvSpPr>
            <a:spLocks noGrp="1"/>
          </p:cNvSpPr>
          <p:nvPr>
            <p:ph sz="quarter" idx="1"/>
          </p:nvPr>
        </p:nvSpPr>
        <p:spPr>
          <a:xfrm>
            <a:off x="301752" y="1556792"/>
            <a:ext cx="8503920" cy="4572000"/>
          </a:xfrm>
        </p:spPr>
        <p:txBody>
          <a:bodyPr>
            <a:normAutofit lnSpcReduction="10000"/>
          </a:bodyPr>
          <a:lstStyle/>
          <a:p>
            <a:r>
              <a:rPr lang="en-US" altLang="zh-TW" dirty="0" smtClean="0"/>
              <a:t>BlackBerry</a:t>
            </a:r>
            <a:r>
              <a:rPr lang="zh-TW" altLang="en-US" dirty="0" smtClean="0"/>
              <a:t>黑莓機。</a:t>
            </a:r>
            <a:endParaRPr lang="en-US" altLang="zh-TW" dirty="0" smtClean="0"/>
          </a:p>
          <a:p>
            <a:pPr lvl="1"/>
            <a:r>
              <a:rPr lang="zh-TW" altLang="en-US" dirty="0" smtClean="0"/>
              <a:t>第一台較有發展潛力的智慧型手機。</a:t>
            </a:r>
            <a:endParaRPr lang="en-US" altLang="zh-TW" dirty="0" smtClean="0"/>
          </a:p>
          <a:p>
            <a:pPr lvl="1"/>
            <a:r>
              <a:rPr lang="en-US" altLang="zh-TW" dirty="0" smtClean="0"/>
              <a:t>BlackBerry</a:t>
            </a:r>
            <a:r>
              <a:rPr lang="zh-TW" altLang="en-US" dirty="0" smtClean="0"/>
              <a:t>配備一個小型的</a:t>
            </a:r>
            <a:r>
              <a:rPr lang="en-US" altLang="zh-TW" dirty="0" smtClean="0"/>
              <a:t>QWERTY</a:t>
            </a:r>
            <a:r>
              <a:rPr lang="zh-TW" altLang="en-US" dirty="0" smtClean="0"/>
              <a:t>鍵盤，讓很多習慣電腦的使用者，馬上就能上手</a:t>
            </a:r>
            <a:r>
              <a:rPr lang="en-US" altLang="zh-TW" dirty="0" smtClean="0"/>
              <a:t>BlackBerry</a:t>
            </a:r>
            <a:r>
              <a:rPr lang="zh-TW" altLang="en-US" dirty="0" smtClean="0"/>
              <a:t>。</a:t>
            </a:r>
            <a:endParaRPr lang="en-US" altLang="zh-TW" dirty="0" smtClean="0"/>
          </a:p>
          <a:p>
            <a:pPr lvl="1"/>
            <a:r>
              <a:rPr lang="en-US" altLang="zh-TW" dirty="0" smtClean="0"/>
              <a:t>BlackBerry</a:t>
            </a:r>
            <a:r>
              <a:rPr lang="zh-TW" altLang="en-US" dirty="0" smtClean="0"/>
              <a:t>不只可以接聽電話，還擁有收發電子郵件的功能。</a:t>
            </a:r>
            <a:endParaRPr lang="en-US" altLang="zh-TW" dirty="0" smtClean="0"/>
          </a:p>
          <a:p>
            <a:r>
              <a:rPr lang="zh-TW" altLang="en-US" dirty="0" smtClean="0"/>
              <a:t>陸續推出的智慧型手機</a:t>
            </a:r>
            <a:r>
              <a:rPr lang="en-US" altLang="zh-TW" dirty="0" smtClean="0"/>
              <a:t>HTC</a:t>
            </a:r>
            <a:r>
              <a:rPr lang="zh-TW" altLang="en-US" dirty="0" smtClean="0"/>
              <a:t>、</a:t>
            </a:r>
            <a:r>
              <a:rPr lang="en-US" altLang="zh-TW" dirty="0" err="1" smtClean="0"/>
              <a:t>iPhone</a:t>
            </a:r>
            <a:r>
              <a:rPr lang="zh-TW" altLang="en-US" dirty="0" smtClean="0"/>
              <a:t>、</a:t>
            </a:r>
            <a:r>
              <a:rPr lang="en-US" altLang="zh-TW" dirty="0" smtClean="0"/>
              <a:t>G-Mobile…</a:t>
            </a:r>
            <a:r>
              <a:rPr lang="zh-TW" altLang="en-US" dirty="0" smtClean="0"/>
              <a:t>等，使用較大螢幕與簡單的觸控式操作，顛覆了以往小螢幕且礙手的鍵盤輸入之手機印象。</a:t>
            </a:r>
            <a:endParaRPr lang="en-US" altLang="zh-TW" dirty="0" smtClean="0"/>
          </a:p>
          <a:p>
            <a:r>
              <a:rPr lang="zh-TW" altLang="en-US" dirty="0" smtClean="0"/>
              <a:t>智慧型手機豐富的使用者介面、強大且多功能的作業系統，且隨著科技的進步、越來越多人開放原始碼與提供各種軟體，智慧型手機的提供服務越來越多。</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4860032" y="2338946"/>
            <a:ext cx="4248472" cy="1987189"/>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１</a:t>
            </a:r>
            <a:r>
              <a:rPr lang="en-US" altLang="zh-TW" dirty="0" smtClean="0"/>
              <a:t> Android</a:t>
            </a:r>
            <a:r>
              <a:rPr lang="zh-TW" altLang="en-US" dirty="0" smtClean="0"/>
              <a:t>開發環境安裝</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40</a:t>
            </a:fld>
            <a:endParaRPr lang="zh-TW" altLang="en-US"/>
          </a:p>
        </p:txBody>
      </p:sp>
      <p:sp>
        <p:nvSpPr>
          <p:cNvPr id="4" name="內容版面配置區 3"/>
          <p:cNvSpPr>
            <a:spLocks noGrp="1"/>
          </p:cNvSpPr>
          <p:nvPr>
            <p:ph sz="quarter" idx="1"/>
          </p:nvPr>
        </p:nvSpPr>
        <p:spPr>
          <a:xfrm>
            <a:off x="301752" y="1412776"/>
            <a:ext cx="8503920" cy="4572000"/>
          </a:xfrm>
        </p:spPr>
        <p:txBody>
          <a:bodyPr>
            <a:normAutofit/>
          </a:bodyPr>
          <a:lstStyle/>
          <a:p>
            <a:r>
              <a:rPr lang="en-US" altLang="zh-TW" sz="2400" dirty="0" smtClean="0"/>
              <a:t>Android </a:t>
            </a:r>
            <a:r>
              <a:rPr lang="zh-TW" altLang="zh-TW" sz="2400" dirty="0" smtClean="0"/>
              <a:t>開發</a:t>
            </a:r>
            <a:r>
              <a:rPr lang="zh-TW" altLang="en-US" sz="2400" dirty="0" smtClean="0"/>
              <a:t>環境架設，</a:t>
            </a:r>
            <a:r>
              <a:rPr lang="zh-TW" altLang="zh-TW" sz="2400" dirty="0" smtClean="0"/>
              <a:t>我們需要先行安裝一些</a:t>
            </a:r>
            <a:r>
              <a:rPr lang="zh-TW" altLang="en-US" sz="2400" dirty="0" smtClean="0"/>
              <a:t>執行環境及開發</a:t>
            </a:r>
            <a:r>
              <a:rPr lang="zh-TW" altLang="zh-TW" sz="2400" dirty="0" smtClean="0"/>
              <a:t>工具</a:t>
            </a:r>
            <a:r>
              <a:rPr lang="zh-TW" altLang="en-US" sz="2400" dirty="0" smtClean="0"/>
              <a:t>。</a:t>
            </a:r>
            <a:r>
              <a:rPr lang="en-US" altLang="zh-TW" sz="2400" dirty="0" smtClean="0"/>
              <a:t> </a:t>
            </a:r>
            <a:r>
              <a:rPr lang="zh-TW" altLang="en-US" sz="2400" dirty="0" smtClean="0"/>
              <a:t>安裝步驟約略分為６大步驟，流程如下：</a:t>
            </a:r>
            <a:endParaRPr lang="en-US" altLang="zh-TW" sz="2400" dirty="0" smtClean="0"/>
          </a:p>
          <a:p>
            <a:pPr lvl="1"/>
            <a:r>
              <a:rPr lang="zh-TW" altLang="en-US" sz="2000" dirty="0" smtClean="0"/>
              <a:t>１</a:t>
            </a:r>
            <a:r>
              <a:rPr lang="en-US" altLang="zh-TW" sz="2000" dirty="0" smtClean="0"/>
              <a:t>.</a:t>
            </a:r>
            <a:r>
              <a:rPr lang="zh-TW" altLang="en-US" sz="2000" dirty="0" smtClean="0"/>
              <a:t>下載安裝</a:t>
            </a:r>
            <a:r>
              <a:rPr lang="en-US" altLang="zh-TW" sz="2000" dirty="0" smtClean="0"/>
              <a:t>Java JDK </a:t>
            </a:r>
            <a:r>
              <a:rPr lang="zh-TW" altLang="en-US" sz="2000" dirty="0" smtClean="0"/>
              <a:t>５以上。</a:t>
            </a:r>
            <a:endParaRPr lang="en-US" altLang="zh-TW" sz="2000" dirty="0" smtClean="0"/>
          </a:p>
          <a:p>
            <a:pPr lvl="1"/>
            <a:r>
              <a:rPr lang="zh-TW" altLang="en-US" sz="2000" dirty="0" smtClean="0"/>
              <a:t>２</a:t>
            </a:r>
            <a:r>
              <a:rPr lang="en-US" altLang="zh-TW" sz="2000" dirty="0" smtClean="0"/>
              <a:t>.</a:t>
            </a:r>
            <a:r>
              <a:rPr lang="zh-TW" altLang="en-US" sz="2000" dirty="0" smtClean="0"/>
              <a:t>下載安裝</a:t>
            </a:r>
            <a:r>
              <a:rPr lang="en-US" altLang="zh-TW" sz="2000" dirty="0" smtClean="0"/>
              <a:t>Eclipse</a:t>
            </a:r>
            <a:r>
              <a:rPr lang="zh-TW" altLang="en-US" sz="2000" dirty="0" smtClean="0"/>
              <a:t>。</a:t>
            </a:r>
            <a:endParaRPr lang="en-US" altLang="zh-TW" sz="2000" dirty="0" smtClean="0"/>
          </a:p>
          <a:p>
            <a:pPr lvl="1"/>
            <a:r>
              <a:rPr lang="zh-TW" altLang="en-US" sz="2000" dirty="0" smtClean="0"/>
              <a:t>３</a:t>
            </a:r>
            <a:r>
              <a:rPr lang="en-US" altLang="zh-TW" sz="2000" dirty="0" smtClean="0"/>
              <a:t>.</a:t>
            </a:r>
            <a:r>
              <a:rPr lang="zh-TW" altLang="en-US" sz="2000" dirty="0" smtClean="0"/>
              <a:t>在</a:t>
            </a:r>
            <a:r>
              <a:rPr lang="en-US" altLang="zh-TW" sz="2000" dirty="0" smtClean="0"/>
              <a:t>Eclipse</a:t>
            </a:r>
            <a:r>
              <a:rPr lang="zh-TW" altLang="en-US" sz="2000" dirty="0" smtClean="0"/>
              <a:t>上安裝</a:t>
            </a:r>
            <a:r>
              <a:rPr lang="en-US" altLang="zh-TW" sz="2000" dirty="0" smtClean="0"/>
              <a:t>ADT</a:t>
            </a:r>
            <a:r>
              <a:rPr lang="zh-TW" altLang="en-US" sz="2000" dirty="0" smtClean="0"/>
              <a:t>擴充套件。</a:t>
            </a:r>
            <a:endParaRPr lang="en-US" altLang="zh-TW" sz="2000" dirty="0" smtClean="0"/>
          </a:p>
          <a:p>
            <a:pPr lvl="1"/>
            <a:r>
              <a:rPr lang="zh-TW" altLang="en-US" sz="2000" dirty="0" smtClean="0"/>
              <a:t>４</a:t>
            </a:r>
            <a:r>
              <a:rPr lang="en-US" altLang="zh-TW" sz="2000" dirty="0" smtClean="0"/>
              <a:t>.</a:t>
            </a:r>
            <a:r>
              <a:rPr lang="zh-TW" altLang="en-US" sz="2000" dirty="0" smtClean="0"/>
              <a:t>下載及設定</a:t>
            </a:r>
            <a:r>
              <a:rPr lang="en-US" altLang="zh-TW" sz="2000" dirty="0" smtClean="0"/>
              <a:t>Android SDK</a:t>
            </a:r>
            <a:r>
              <a:rPr lang="zh-TW" altLang="en-US" sz="2000" dirty="0" smtClean="0"/>
              <a:t>。</a:t>
            </a:r>
            <a:endParaRPr lang="en-US" altLang="zh-TW" sz="2000" dirty="0" smtClean="0"/>
          </a:p>
          <a:p>
            <a:pPr lvl="1"/>
            <a:r>
              <a:rPr lang="zh-TW" altLang="en-US" sz="2000" dirty="0" smtClean="0"/>
              <a:t>５</a:t>
            </a:r>
            <a:r>
              <a:rPr lang="en-US" altLang="zh-TW" sz="2000" dirty="0" smtClean="0"/>
              <a:t>.</a:t>
            </a:r>
            <a:r>
              <a:rPr lang="zh-TW" altLang="en-US" sz="2000" dirty="0" smtClean="0"/>
              <a:t>下載及安裝需要的</a:t>
            </a:r>
            <a:r>
              <a:rPr lang="en-US" altLang="zh-TW" sz="2000" dirty="0" smtClean="0"/>
              <a:t>SDK</a:t>
            </a:r>
            <a:r>
              <a:rPr lang="zh-TW" altLang="en-US" sz="2000" dirty="0" smtClean="0"/>
              <a:t>。</a:t>
            </a:r>
            <a:endParaRPr lang="en-US" altLang="zh-TW" sz="2000" dirty="0" smtClean="0"/>
          </a:p>
          <a:p>
            <a:pPr lvl="1"/>
            <a:r>
              <a:rPr lang="zh-TW" altLang="en-US" sz="2000" dirty="0" smtClean="0"/>
              <a:t>６</a:t>
            </a:r>
            <a:r>
              <a:rPr lang="en-US" altLang="zh-TW" sz="2000" dirty="0" smtClean="0"/>
              <a:t>.</a:t>
            </a:r>
            <a:r>
              <a:rPr lang="zh-TW" altLang="en-US" sz="2000" dirty="0" smtClean="0"/>
              <a:t>在</a:t>
            </a:r>
            <a:r>
              <a:rPr lang="en-US" altLang="zh-TW" sz="2000" dirty="0" smtClean="0"/>
              <a:t>Eclipse</a:t>
            </a:r>
            <a:r>
              <a:rPr lang="zh-TW" altLang="en-US" sz="2000" dirty="0" smtClean="0"/>
              <a:t>上設定</a:t>
            </a:r>
            <a:r>
              <a:rPr lang="en-US" altLang="zh-TW" sz="2000" dirty="0" smtClean="0"/>
              <a:t>AVD</a:t>
            </a:r>
            <a:r>
              <a:rPr lang="zh-TW" altLang="en-US" sz="2000" dirty="0" smtClean="0"/>
              <a:t>模擬器。</a:t>
            </a:r>
          </a:p>
          <a:p>
            <a:pPr>
              <a:buNone/>
            </a:pPr>
            <a:endParaRPr lang="zh-TW" altLang="en-US" dirty="0" smtClean="0"/>
          </a:p>
          <a:p>
            <a:endParaRPr lang="zh-TW" altLang="en-US" dirty="0" smtClean="0"/>
          </a:p>
          <a:p>
            <a:endParaRPr lang="zh-TW" altLang="en-US" dirty="0"/>
          </a:p>
        </p:txBody>
      </p:sp>
      <p:grpSp>
        <p:nvGrpSpPr>
          <p:cNvPr id="66" name="群組 65"/>
          <p:cNvGrpSpPr/>
          <p:nvPr/>
        </p:nvGrpSpPr>
        <p:grpSpPr>
          <a:xfrm>
            <a:off x="251520" y="4482226"/>
            <a:ext cx="8568952" cy="2331150"/>
            <a:chOff x="1043608" y="3356992"/>
            <a:chExt cx="8568952" cy="2331150"/>
          </a:xfrm>
        </p:grpSpPr>
        <p:sp>
          <p:nvSpPr>
            <p:cNvPr id="17" name="矩形 16"/>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Java JDK </a:t>
              </a:r>
              <a:r>
                <a:rPr lang="zh-TW" altLang="en-US" dirty="0" smtClean="0">
                  <a:solidFill>
                    <a:schemeClr val="tx1"/>
                  </a:solidFill>
                </a:rPr>
                <a:t>５以上</a:t>
              </a:r>
              <a:endParaRPr lang="zh-TW" altLang="en-US" dirty="0">
                <a:solidFill>
                  <a:schemeClr val="tx1"/>
                </a:solidFill>
              </a:endParaRPr>
            </a:p>
          </p:txBody>
        </p:sp>
        <p:sp>
          <p:nvSpPr>
            <p:cNvPr id="18" name="矩形 17"/>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Eclipse</a:t>
              </a:r>
              <a:endParaRPr lang="zh-TW" altLang="en-US" dirty="0">
                <a:solidFill>
                  <a:schemeClr val="tx1"/>
                </a:solidFill>
              </a:endParaRPr>
            </a:p>
          </p:txBody>
        </p:sp>
        <p:sp>
          <p:nvSpPr>
            <p:cNvPr id="19" name="矩形 18"/>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上安裝</a:t>
              </a:r>
              <a:r>
                <a:rPr lang="en-US" altLang="zh-TW" dirty="0" smtClean="0">
                  <a:solidFill>
                    <a:schemeClr val="tx1"/>
                  </a:solidFill>
                </a:rPr>
                <a:t>ADT</a:t>
              </a:r>
              <a:r>
                <a:rPr lang="zh-TW" altLang="en-US" dirty="0" smtClean="0">
                  <a:solidFill>
                    <a:schemeClr val="tx1"/>
                  </a:solidFill>
                </a:rPr>
                <a:t>擴充套件</a:t>
              </a:r>
              <a:endParaRPr lang="zh-TW" altLang="en-US" dirty="0">
                <a:solidFill>
                  <a:schemeClr val="tx1"/>
                </a:solidFill>
              </a:endParaRPr>
            </a:p>
          </p:txBody>
        </p:sp>
        <p:sp>
          <p:nvSpPr>
            <p:cNvPr id="20" name="矩形 19"/>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en-US" dirty="0" smtClean="0">
                  <a:solidFill>
                    <a:schemeClr val="tx1"/>
                  </a:solidFill>
                </a:rPr>
                <a:t>下載及安裝需要的</a:t>
              </a:r>
              <a:r>
                <a:rPr lang="en-US" altLang="zh-TW" dirty="0" smtClean="0">
                  <a:solidFill>
                    <a:schemeClr val="tx1"/>
                  </a:solidFill>
                </a:rPr>
                <a:t>SDK</a:t>
              </a:r>
              <a:endParaRPr lang="zh-TW" altLang="en-US" dirty="0">
                <a:solidFill>
                  <a:schemeClr val="tx1"/>
                </a:solidFill>
              </a:endParaRPr>
            </a:p>
          </p:txBody>
        </p:sp>
        <p:sp>
          <p:nvSpPr>
            <p:cNvPr id="21" name="矩形 20"/>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下載及設定</a:t>
              </a:r>
              <a:r>
                <a:rPr lang="en-US" altLang="zh-TW" dirty="0" smtClean="0">
                  <a:solidFill>
                    <a:schemeClr val="tx1"/>
                  </a:solidFill>
                </a:rPr>
                <a:t>Android SDK</a:t>
              </a:r>
              <a:endParaRPr lang="zh-TW" altLang="en-US" dirty="0">
                <a:solidFill>
                  <a:schemeClr val="tx1"/>
                </a:solidFill>
              </a:endParaRPr>
            </a:p>
          </p:txBody>
        </p:sp>
        <p:cxnSp>
          <p:nvCxnSpPr>
            <p:cNvPr id="22" name="直線單箭頭接點 21"/>
            <p:cNvCxnSpPr>
              <a:stCxn id="17" idx="3"/>
              <a:endCxn id="18"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3" name="直線單箭頭接點 22"/>
            <p:cNvCxnSpPr>
              <a:stCxn id="18" idx="3"/>
              <a:endCxn id="19"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4" name="圖案 23"/>
            <p:cNvCxnSpPr>
              <a:stCxn id="21" idx="3"/>
              <a:endCxn id="20"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5" name="直線單箭頭接點 24"/>
            <p:cNvCxnSpPr>
              <a:stCxn id="19" idx="3"/>
              <a:endCxn id="21"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26" name="矩形 25"/>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６</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上設定</a:t>
              </a:r>
              <a:r>
                <a:rPr lang="en-US" altLang="zh-TW" dirty="0" smtClean="0">
                  <a:solidFill>
                    <a:schemeClr val="tx1"/>
                  </a:solidFill>
                </a:rPr>
                <a:t>AVD</a:t>
              </a:r>
              <a:r>
                <a:rPr lang="zh-TW" altLang="en-US" dirty="0" smtClean="0">
                  <a:solidFill>
                    <a:schemeClr val="tx1"/>
                  </a:solidFill>
                </a:rPr>
                <a:t>模擬器</a:t>
              </a:r>
              <a:endParaRPr lang="zh-TW" altLang="en-US" dirty="0">
                <a:solidFill>
                  <a:schemeClr val="tx1"/>
                </a:solidFill>
              </a:endParaRPr>
            </a:p>
          </p:txBody>
        </p:sp>
        <p:cxnSp>
          <p:nvCxnSpPr>
            <p:cNvPr id="27" name="直線單箭頭接點 26"/>
            <p:cNvCxnSpPr>
              <a:stCxn id="20" idx="3"/>
              <a:endCxn id="26"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下載安裝</a:t>
            </a:r>
            <a:r>
              <a:rPr lang="en-US" altLang="zh-TW" dirty="0" smtClean="0"/>
              <a:t>Java JDK </a:t>
            </a:r>
            <a:r>
              <a:rPr lang="zh-TW" altLang="en-US" dirty="0" smtClean="0"/>
              <a:t>５以上（</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41</a:t>
            </a:fld>
            <a:endParaRPr lang="zh-TW" altLang="en-US"/>
          </a:p>
        </p:txBody>
      </p:sp>
      <p:sp>
        <p:nvSpPr>
          <p:cNvPr id="4" name="內容版面配置區 3"/>
          <p:cNvSpPr>
            <a:spLocks noGrp="1"/>
          </p:cNvSpPr>
          <p:nvPr>
            <p:ph sz="quarter" idx="1"/>
          </p:nvPr>
        </p:nvSpPr>
        <p:spPr>
          <a:xfrm>
            <a:off x="301752" y="1527048"/>
            <a:ext cx="8503920" cy="2694040"/>
          </a:xfrm>
        </p:spPr>
        <p:txBody>
          <a:bodyPr>
            <a:normAutofit fontScale="92500" lnSpcReduction="20000"/>
          </a:bodyPr>
          <a:lstStyle/>
          <a:p>
            <a:r>
              <a:rPr lang="zh-TW" altLang="en-US" dirty="0" smtClean="0"/>
              <a:t>１</a:t>
            </a:r>
            <a:r>
              <a:rPr lang="en-US" altLang="zh-TW" dirty="0" smtClean="0"/>
              <a:t>.</a:t>
            </a:r>
            <a:r>
              <a:rPr lang="zh-TW" altLang="zh-TW" dirty="0" smtClean="0"/>
              <a:t>下載安裝</a:t>
            </a:r>
            <a:r>
              <a:rPr lang="en-US" altLang="zh-TW" dirty="0" smtClean="0"/>
              <a:t> Java </a:t>
            </a:r>
            <a:r>
              <a:rPr lang="zh-TW" altLang="zh-TW" dirty="0" smtClean="0"/>
              <a:t>開發工具</a:t>
            </a:r>
            <a:r>
              <a:rPr lang="en-US" altLang="zh-TW" dirty="0" smtClean="0"/>
              <a:t> JDK</a:t>
            </a:r>
            <a:r>
              <a:rPr lang="zh-TW" altLang="en-US" dirty="0" smtClean="0"/>
              <a:t>５</a:t>
            </a:r>
            <a:r>
              <a:rPr lang="en-US" altLang="zh-TW" dirty="0" smtClean="0"/>
              <a:t> </a:t>
            </a:r>
            <a:r>
              <a:rPr lang="zh-TW" altLang="en-US" dirty="0" smtClean="0"/>
              <a:t>以上（</a:t>
            </a:r>
            <a:r>
              <a:rPr lang="zh-TW" altLang="zh-TW" dirty="0" smtClean="0"/>
              <a:t>在此我們選用</a:t>
            </a:r>
            <a:r>
              <a:rPr lang="en-US" altLang="zh-TW" dirty="0" smtClean="0"/>
              <a:t>JDK</a:t>
            </a:r>
            <a:r>
              <a:rPr lang="zh-TW" altLang="en-US" dirty="0" smtClean="0"/>
              <a:t>６）。</a:t>
            </a:r>
            <a:endParaRPr lang="zh-TW" altLang="zh-TW" dirty="0" smtClean="0"/>
          </a:p>
          <a:p>
            <a:pPr lvl="0"/>
            <a:r>
              <a:rPr lang="zh-TW" altLang="zh-TW" dirty="0" smtClean="0"/>
              <a:t>官方網站</a:t>
            </a:r>
            <a:r>
              <a:rPr lang="zh-TW" altLang="en-US" dirty="0" smtClean="0"/>
              <a:t>。</a:t>
            </a:r>
            <a:r>
              <a:rPr lang="en-US" altLang="zh-TW" dirty="0" smtClean="0">
                <a:hlinkClick r:id="rId2"/>
              </a:rPr>
              <a:t>http://java.sun.com</a:t>
            </a:r>
            <a:r>
              <a:rPr lang="zh-TW" altLang="en-US" dirty="0" smtClean="0"/>
              <a:t>。因昇陽公司（</a:t>
            </a:r>
            <a:r>
              <a:rPr lang="en-US" altLang="zh-TW" dirty="0" smtClean="0"/>
              <a:t>Sum</a:t>
            </a:r>
            <a:r>
              <a:rPr lang="zh-TW" altLang="en-US" dirty="0" smtClean="0"/>
              <a:t>）已被</a:t>
            </a:r>
            <a:r>
              <a:rPr lang="en-US" altLang="zh-TW" dirty="0" smtClean="0"/>
              <a:t>Oracle</a:t>
            </a:r>
            <a:r>
              <a:rPr lang="zh-TW" altLang="en-US" dirty="0" smtClean="0"/>
              <a:t>併購，所以該網址會自動跳轉至</a:t>
            </a:r>
            <a:r>
              <a:rPr lang="en-US" altLang="zh-TW" dirty="0" smtClean="0">
                <a:hlinkClick r:id="rId3"/>
              </a:rPr>
              <a:t>http://www.oracle.com/technetwork/java/index.html</a:t>
            </a:r>
            <a:r>
              <a:rPr lang="zh-TW" altLang="en-US" dirty="0" smtClean="0"/>
              <a:t>，新的官方網站。</a:t>
            </a:r>
            <a:endParaRPr lang="zh-TW" altLang="zh-TW" dirty="0" smtClean="0"/>
          </a:p>
          <a:p>
            <a:pPr lvl="1"/>
            <a:r>
              <a:rPr lang="en-US" altLang="zh-TW" dirty="0" smtClean="0"/>
              <a:t>PS.</a:t>
            </a:r>
            <a:r>
              <a:rPr lang="zh-TW" altLang="zh-TW" dirty="0" smtClean="0"/>
              <a:t>可以在命令提示字元裡輸入</a:t>
            </a:r>
            <a:r>
              <a:rPr lang="en-US" altLang="zh-TW" dirty="0" smtClean="0"/>
              <a:t>java –version </a:t>
            </a:r>
            <a:r>
              <a:rPr lang="zh-TW" altLang="zh-TW" dirty="0" smtClean="0"/>
              <a:t>來查看是否已安裝所需的</a:t>
            </a:r>
            <a:r>
              <a:rPr lang="en-US" altLang="zh-TW" dirty="0" smtClean="0"/>
              <a:t>JDK</a:t>
            </a:r>
            <a:r>
              <a:rPr lang="zh-TW" altLang="zh-TW" dirty="0" smtClean="0"/>
              <a:t>。</a:t>
            </a:r>
            <a:r>
              <a:rPr lang="en-US" altLang="zh-TW" dirty="0" smtClean="0"/>
              <a:t>java version</a:t>
            </a:r>
            <a:r>
              <a:rPr lang="zh-TW" altLang="zh-TW" dirty="0" smtClean="0"/>
              <a:t>大於</a:t>
            </a:r>
            <a:r>
              <a:rPr lang="zh-TW" altLang="en-US" dirty="0" smtClean="0"/>
              <a:t>１</a:t>
            </a:r>
            <a:r>
              <a:rPr lang="en-US" altLang="zh-TW" dirty="0" smtClean="0"/>
              <a:t>.</a:t>
            </a:r>
            <a:r>
              <a:rPr lang="zh-TW" altLang="en-US" dirty="0" smtClean="0"/>
              <a:t>５表示</a:t>
            </a:r>
            <a:r>
              <a:rPr lang="zh-TW" altLang="zh-TW" dirty="0" smtClean="0"/>
              <a:t>已安裝</a:t>
            </a:r>
            <a:r>
              <a:rPr lang="zh-TW" altLang="en-US" dirty="0" smtClean="0"/>
              <a:t>１</a:t>
            </a:r>
            <a:r>
              <a:rPr lang="en-US" altLang="zh-TW" dirty="0" smtClean="0"/>
              <a:t>.</a:t>
            </a:r>
            <a:r>
              <a:rPr lang="zh-TW" altLang="en-US" dirty="0" smtClean="0"/>
              <a:t>５ 版以上。</a:t>
            </a:r>
            <a:endParaRPr lang="zh-TW" altLang="zh-TW" dirty="0" smtClean="0"/>
          </a:p>
          <a:p>
            <a:endParaRPr lang="zh-TW" altLang="en-US" dirty="0"/>
          </a:p>
        </p:txBody>
      </p:sp>
      <p:grpSp>
        <p:nvGrpSpPr>
          <p:cNvPr id="6" name="群組 5"/>
          <p:cNvGrpSpPr/>
          <p:nvPr/>
        </p:nvGrpSpPr>
        <p:grpSpPr>
          <a:xfrm>
            <a:off x="179512" y="4410218"/>
            <a:ext cx="8568952" cy="2331150"/>
            <a:chOff x="1043608" y="3356992"/>
            <a:chExt cx="8568952" cy="2331150"/>
          </a:xfrm>
        </p:grpSpPr>
        <p:sp>
          <p:nvSpPr>
            <p:cNvPr id="7" name="矩形 6"/>
            <p:cNvSpPr/>
            <p:nvPr/>
          </p:nvSpPr>
          <p:spPr>
            <a:xfrm>
              <a:off x="1043608" y="3370438"/>
              <a:ext cx="1656184" cy="83671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Java JDK </a:t>
              </a:r>
              <a:r>
                <a:rPr lang="zh-TW" altLang="en-US" dirty="0" smtClean="0">
                  <a:solidFill>
                    <a:schemeClr val="tx1"/>
                  </a:solidFill>
                </a:rPr>
                <a:t>５以上</a:t>
              </a:r>
              <a:endParaRPr lang="zh-TW" altLang="en-US" dirty="0">
                <a:solidFill>
                  <a:schemeClr val="tx1"/>
                </a:solidFill>
              </a:endParaRPr>
            </a:p>
          </p:txBody>
        </p:sp>
        <p:sp>
          <p:nvSpPr>
            <p:cNvPr id="8" name="矩形 7"/>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Eclipse</a:t>
              </a:r>
              <a:endParaRPr lang="zh-TW" altLang="en-US" dirty="0">
                <a:solidFill>
                  <a:srgbClr val="A0A5B8"/>
                </a:solidFill>
              </a:endParaRPr>
            </a:p>
          </p:txBody>
        </p:sp>
        <p:sp>
          <p:nvSpPr>
            <p:cNvPr id="9" name="矩形 8"/>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ADT</a:t>
              </a:r>
              <a:r>
                <a:rPr lang="zh-TW" altLang="en-US" dirty="0" smtClean="0">
                  <a:solidFill>
                    <a:srgbClr val="A0A5B8"/>
                  </a:solidFill>
                </a:rPr>
                <a:t>擴充套件</a:t>
              </a:r>
              <a:endParaRPr lang="zh-TW" altLang="en-US" dirty="0">
                <a:solidFill>
                  <a:srgbClr val="A0A5B8"/>
                </a:solidFill>
              </a:endParaRPr>
            </a:p>
          </p:txBody>
        </p:sp>
        <p:sp>
          <p:nvSpPr>
            <p:cNvPr id="10" name="矩形 9"/>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11" name="矩形 10"/>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cxnSp>
          <p:nvCxnSpPr>
            <p:cNvPr id="12" name="直線單箭頭接點 11"/>
            <p:cNvCxnSpPr>
              <a:stCxn id="7" idx="3"/>
              <a:endCxn id="8"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直線單箭頭接點 12"/>
            <p:cNvCxnSpPr>
              <a:stCxn id="8" idx="3"/>
              <a:endCxn id="9"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圖案 13"/>
            <p:cNvCxnSpPr>
              <a:stCxn id="11" idx="3"/>
              <a:endCxn id="10"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5" name="直線單箭頭接點 14"/>
            <p:cNvCxnSpPr>
              <a:stCxn id="9" idx="3"/>
              <a:endCxn id="11"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6" name="矩形 15"/>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cxnSp>
          <p:nvCxnSpPr>
            <p:cNvPr id="17" name="直線單箭頭接點 16"/>
            <p:cNvCxnSpPr>
              <a:stCxn id="10" idx="3"/>
              <a:endCxn id="16"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下載安裝</a:t>
            </a:r>
            <a:r>
              <a:rPr lang="en-US" altLang="zh-TW" dirty="0" smtClean="0"/>
              <a:t>Java JDK </a:t>
            </a:r>
            <a:r>
              <a:rPr lang="zh-TW" altLang="en-US" dirty="0" smtClean="0"/>
              <a:t>５以上（</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42</a:t>
            </a:fld>
            <a:endParaRPr lang="zh-TW" altLang="en-US"/>
          </a:p>
        </p:txBody>
      </p:sp>
      <p:sp>
        <p:nvSpPr>
          <p:cNvPr id="4" name="內容版面配置區 3"/>
          <p:cNvSpPr>
            <a:spLocks noGrp="1"/>
          </p:cNvSpPr>
          <p:nvPr>
            <p:ph sz="quarter" idx="1"/>
          </p:nvPr>
        </p:nvSpPr>
        <p:spPr>
          <a:xfrm>
            <a:off x="301752" y="1527048"/>
            <a:ext cx="4558280" cy="3846168"/>
          </a:xfrm>
        </p:spPr>
        <p:txBody>
          <a:bodyPr>
            <a:normAutofit fontScale="77500" lnSpcReduction="20000"/>
          </a:bodyPr>
          <a:lstStyle/>
          <a:p>
            <a:r>
              <a:rPr lang="zh-TW" altLang="en-US" dirty="0" smtClean="0"/>
              <a:t>首頁上方數個功能選單，請選擇「</a:t>
            </a:r>
            <a:r>
              <a:rPr lang="en-US" altLang="zh-TW" dirty="0" smtClean="0"/>
              <a:t>Downloads</a:t>
            </a:r>
            <a:r>
              <a:rPr lang="zh-TW" altLang="en-US" dirty="0" smtClean="0"/>
              <a:t>」的功能選單，之後再選擇</a:t>
            </a:r>
            <a:r>
              <a:rPr lang="en-US" altLang="zh-TW" dirty="0" smtClean="0"/>
              <a:t>Java SE</a:t>
            </a:r>
            <a:r>
              <a:rPr lang="zh-TW" altLang="en-US" dirty="0" smtClean="0"/>
              <a:t>，來㝷找所需要下載的</a:t>
            </a:r>
            <a:r>
              <a:rPr lang="en-US" altLang="zh-TW" dirty="0" smtClean="0"/>
              <a:t>Java  JDK</a:t>
            </a:r>
            <a:r>
              <a:rPr lang="zh-TW" altLang="en-US" dirty="0" smtClean="0"/>
              <a:t>版本。</a:t>
            </a:r>
            <a:endParaRPr lang="en-US" altLang="zh-TW" dirty="0" smtClean="0"/>
          </a:p>
          <a:p>
            <a:r>
              <a:rPr lang="zh-TW" altLang="en-US" dirty="0" smtClean="0"/>
              <a:t>可</a:t>
            </a:r>
            <a:r>
              <a:rPr lang="zh-TW" altLang="zh-TW" dirty="0" smtClean="0"/>
              <a:t>選擇</a:t>
            </a:r>
            <a:r>
              <a:rPr lang="en-US" altLang="zh-TW" dirty="0" smtClean="0"/>
              <a:t> Java SE </a:t>
            </a:r>
            <a:r>
              <a:rPr lang="zh-TW" altLang="en-US" dirty="0" smtClean="0"/>
              <a:t>６</a:t>
            </a:r>
            <a:r>
              <a:rPr lang="en-US" altLang="zh-TW" dirty="0" smtClean="0"/>
              <a:t> Update </a:t>
            </a:r>
            <a:r>
              <a:rPr lang="zh-TW" altLang="en-US" dirty="0" smtClean="0"/>
              <a:t>２７</a:t>
            </a:r>
            <a:r>
              <a:rPr lang="en-US" altLang="zh-TW" dirty="0" smtClean="0"/>
              <a:t> JDK</a:t>
            </a:r>
            <a:r>
              <a:rPr lang="zh-TW" altLang="en-US" dirty="0" smtClean="0"/>
              <a:t>，或更新的版本</a:t>
            </a:r>
            <a:r>
              <a:rPr lang="zh-TW" altLang="zh-TW" dirty="0" smtClean="0"/>
              <a:t>點選</a:t>
            </a:r>
            <a:r>
              <a:rPr lang="zh-TW" altLang="en-US" dirty="0" smtClean="0"/>
              <a:t>「</a:t>
            </a:r>
            <a:r>
              <a:rPr lang="en-US" altLang="zh-TW" dirty="0" smtClean="0"/>
              <a:t>Download</a:t>
            </a:r>
            <a:r>
              <a:rPr lang="zh-TW" altLang="en-US" dirty="0" smtClean="0"/>
              <a:t>」</a:t>
            </a:r>
            <a:r>
              <a:rPr lang="zh-TW" altLang="zh-TW" dirty="0" smtClean="0"/>
              <a:t>進行下載</a:t>
            </a:r>
            <a:r>
              <a:rPr lang="zh-TW" altLang="en-US" dirty="0" smtClean="0"/>
              <a:t>。如下方圖片所示。</a:t>
            </a:r>
            <a:endParaRPr lang="en-US" altLang="zh-TW" dirty="0" smtClean="0"/>
          </a:p>
          <a:p>
            <a:r>
              <a:rPr lang="zh-TW" altLang="en-US" dirty="0" smtClean="0"/>
              <a:t>請</a:t>
            </a:r>
            <a:r>
              <a:rPr lang="zh-TW" altLang="zh-TW" dirty="0" smtClean="0"/>
              <a:t>依照電腦的作業系統</a:t>
            </a:r>
            <a:r>
              <a:rPr lang="zh-TW" altLang="en-US" dirty="0" smtClean="0"/>
              <a:t>選擇適合的版本</a:t>
            </a:r>
            <a:r>
              <a:rPr lang="zh-TW" altLang="zh-TW" dirty="0" smtClean="0"/>
              <a:t>進行下載，下載</a:t>
            </a:r>
            <a:r>
              <a:rPr lang="zh-TW" altLang="en-US" dirty="0" smtClean="0"/>
              <a:t>前要點選「</a:t>
            </a:r>
            <a:r>
              <a:rPr lang="en-US" altLang="zh-TW" dirty="0" smtClean="0"/>
              <a:t>Accept License Agreement</a:t>
            </a:r>
            <a:r>
              <a:rPr lang="zh-TW" altLang="en-US" dirty="0" smtClean="0"/>
              <a:t>」同意後才能下載。檔案大小超過１００</a:t>
            </a:r>
            <a:r>
              <a:rPr lang="en-US" altLang="zh-TW" dirty="0" smtClean="0"/>
              <a:t>MB</a:t>
            </a:r>
            <a:r>
              <a:rPr lang="zh-TW" altLang="en-US" dirty="0" smtClean="0"/>
              <a:t>。下載</a:t>
            </a:r>
            <a:r>
              <a:rPr lang="zh-TW" altLang="zh-TW" dirty="0" smtClean="0"/>
              <a:t>完成後，</a:t>
            </a:r>
            <a:r>
              <a:rPr lang="zh-TW" altLang="en-US" dirty="0" smtClean="0"/>
              <a:t>請</a:t>
            </a:r>
            <a:r>
              <a:rPr lang="zh-TW" altLang="zh-TW" dirty="0" smtClean="0"/>
              <a:t>執行並安裝即可</a:t>
            </a:r>
            <a:r>
              <a:rPr lang="zh-TW" altLang="en-US" dirty="0" smtClean="0"/>
              <a:t>。如右方圖片所示。</a:t>
            </a:r>
          </a:p>
          <a:p>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467544" y="5373216"/>
            <a:ext cx="4824536" cy="864096"/>
          </a:xfrm>
          <a:prstGeom prst="rect">
            <a:avLst/>
          </a:prstGeom>
          <a:noFill/>
          <a:ln w="9525">
            <a:noFill/>
            <a:miter lim="800000"/>
            <a:headEnd/>
            <a:tailEnd/>
          </a:ln>
        </p:spPr>
      </p:pic>
      <p:pic>
        <p:nvPicPr>
          <p:cNvPr id="6" name="圖片 5" descr="java"/>
          <p:cNvPicPr/>
          <p:nvPr/>
        </p:nvPicPr>
        <p:blipFill>
          <a:blip r:embed="rId3" cstate="print"/>
          <a:srcRect/>
          <a:stretch>
            <a:fillRect/>
          </a:stretch>
        </p:blipFill>
        <p:spPr bwMode="auto">
          <a:xfrm>
            <a:off x="4716016" y="1628800"/>
            <a:ext cx="4355976" cy="309634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下載安裝</a:t>
            </a:r>
            <a:r>
              <a:rPr lang="en-US" altLang="zh-TW" dirty="0" smtClean="0"/>
              <a:t>Eclipse</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43</a:t>
            </a:fld>
            <a:endParaRPr lang="zh-TW" altLang="en-US"/>
          </a:p>
        </p:txBody>
      </p:sp>
      <p:sp>
        <p:nvSpPr>
          <p:cNvPr id="4" name="內容版面配置區 3"/>
          <p:cNvSpPr>
            <a:spLocks noGrp="1"/>
          </p:cNvSpPr>
          <p:nvPr>
            <p:ph sz="quarter" idx="1"/>
          </p:nvPr>
        </p:nvSpPr>
        <p:spPr/>
        <p:txBody>
          <a:bodyPr/>
          <a:lstStyle/>
          <a:p>
            <a:pPr lvl="0"/>
            <a:r>
              <a:rPr lang="zh-TW" altLang="en-US" dirty="0" smtClean="0"/>
              <a:t>２</a:t>
            </a:r>
            <a:r>
              <a:rPr lang="en-US" altLang="zh-TW" dirty="0" smtClean="0"/>
              <a:t>.</a:t>
            </a:r>
            <a:r>
              <a:rPr lang="zh-TW" altLang="zh-TW" dirty="0" smtClean="0"/>
              <a:t>下載安裝</a:t>
            </a:r>
            <a:r>
              <a:rPr lang="en-US" altLang="zh-TW" dirty="0" smtClean="0"/>
              <a:t>Eclipse</a:t>
            </a:r>
            <a:r>
              <a:rPr lang="zh-TW" altLang="zh-TW" dirty="0" smtClean="0"/>
              <a:t>開發工具平台</a:t>
            </a:r>
            <a:r>
              <a:rPr lang="zh-TW" altLang="en-US" dirty="0" smtClean="0"/>
              <a:t>（</a:t>
            </a:r>
            <a:r>
              <a:rPr lang="zh-TW" altLang="zh-TW" dirty="0" smtClean="0"/>
              <a:t>在此我們選用</a:t>
            </a:r>
            <a:r>
              <a:rPr lang="en-US" altLang="zh-TW" dirty="0" smtClean="0"/>
              <a:t>IDE for Java Developers</a:t>
            </a:r>
            <a:r>
              <a:rPr lang="zh-TW" altLang="en-US" dirty="0" smtClean="0"/>
              <a:t>）。</a:t>
            </a:r>
            <a:endParaRPr lang="zh-TW" altLang="zh-TW" dirty="0" smtClean="0"/>
          </a:p>
          <a:p>
            <a:pPr lvl="0"/>
            <a:r>
              <a:rPr lang="zh-TW" altLang="zh-TW" dirty="0" smtClean="0"/>
              <a:t>官方網站</a:t>
            </a:r>
            <a:r>
              <a:rPr lang="zh-TW" altLang="en-US" dirty="0" smtClean="0"/>
              <a:t>。</a:t>
            </a:r>
            <a:r>
              <a:rPr lang="en-US" altLang="zh-TW" dirty="0" smtClean="0">
                <a:hlinkClick r:id="rId2"/>
              </a:rPr>
              <a:t>http://www.eclipse.org/</a:t>
            </a:r>
            <a:r>
              <a:rPr lang="zh-TW" altLang="en-US" dirty="0" smtClean="0"/>
              <a:t>。</a:t>
            </a:r>
            <a:r>
              <a:rPr lang="en-US" altLang="zh-TW" dirty="0" smtClean="0"/>
              <a:t/>
            </a:r>
            <a:br>
              <a:rPr lang="en-US" altLang="zh-TW" dirty="0" smtClean="0"/>
            </a:br>
            <a:r>
              <a:rPr lang="zh-TW" altLang="en-US" dirty="0" smtClean="0"/>
              <a:t>（</a:t>
            </a:r>
            <a:r>
              <a:rPr lang="zh-TW" altLang="zh-TW" dirty="0" smtClean="0"/>
              <a:t>可以下載</a:t>
            </a:r>
            <a:r>
              <a:rPr lang="en-US" altLang="zh-TW" dirty="0" smtClean="0"/>
              <a:t> Ganymede</a:t>
            </a:r>
            <a:r>
              <a:rPr lang="zh-TW" altLang="zh-TW" dirty="0" smtClean="0"/>
              <a:t>版本</a:t>
            </a:r>
            <a:r>
              <a:rPr lang="zh-TW" altLang="en-US" dirty="0" smtClean="0"/>
              <a:t>、</a:t>
            </a:r>
            <a:r>
              <a:rPr lang="en-US" altLang="zh-TW" dirty="0" err="1" smtClean="0"/>
              <a:t>Europa</a:t>
            </a:r>
            <a:r>
              <a:rPr lang="zh-TW" altLang="zh-TW" dirty="0" smtClean="0"/>
              <a:t>版本</a:t>
            </a:r>
            <a:r>
              <a:rPr lang="zh-TW" altLang="en-US" dirty="0" smtClean="0"/>
              <a:t>、或者</a:t>
            </a:r>
            <a:r>
              <a:rPr lang="en-US" altLang="zh-TW" dirty="0" smtClean="0"/>
              <a:t>Indigo</a:t>
            </a:r>
            <a:r>
              <a:rPr lang="zh-TW" altLang="en-US" dirty="0" smtClean="0"/>
              <a:t>）。檔案大小超過１００</a:t>
            </a:r>
            <a:r>
              <a:rPr lang="en-US" altLang="zh-TW" dirty="0" smtClean="0"/>
              <a:t>MB</a:t>
            </a:r>
            <a:r>
              <a:rPr lang="zh-TW" altLang="en-US" dirty="0" smtClean="0"/>
              <a:t>。</a:t>
            </a:r>
            <a:endParaRPr lang="zh-TW" altLang="zh-TW" dirty="0" smtClean="0"/>
          </a:p>
          <a:p>
            <a:r>
              <a:rPr lang="en-US" altLang="zh-TW" dirty="0" smtClean="0"/>
              <a:t>PS.</a:t>
            </a:r>
            <a:r>
              <a:rPr lang="zh-TW" altLang="zh-TW" dirty="0" smtClean="0"/>
              <a:t>下載</a:t>
            </a:r>
            <a:r>
              <a:rPr lang="zh-TW" altLang="en-US" dirty="0" smtClean="0"/>
              <a:t>的</a:t>
            </a:r>
            <a:r>
              <a:rPr lang="zh-TW" altLang="zh-TW" dirty="0" smtClean="0"/>
              <a:t>版本</a:t>
            </a:r>
            <a:r>
              <a:rPr lang="zh-TW" altLang="en-US" dirty="0" smtClean="0"/>
              <a:t>必</a:t>
            </a:r>
            <a:r>
              <a:rPr lang="zh-TW" altLang="zh-TW" dirty="0" smtClean="0"/>
              <a:t>需包含</a:t>
            </a:r>
            <a:r>
              <a:rPr lang="en-US" altLang="zh-TW" dirty="0" smtClean="0"/>
              <a:t>Java Development Tool </a:t>
            </a:r>
            <a:r>
              <a:rPr lang="en-US" altLang="zh-TW" dirty="0" err="1" smtClean="0"/>
              <a:t>Plugin</a:t>
            </a:r>
            <a:r>
              <a:rPr lang="zh-TW" altLang="en-US" dirty="0" smtClean="0"/>
              <a:t>。</a:t>
            </a:r>
            <a:endParaRPr lang="zh-TW" altLang="zh-TW" dirty="0" smtClean="0"/>
          </a:p>
          <a:p>
            <a:endParaRPr lang="zh-TW" altLang="en-US" dirty="0"/>
          </a:p>
        </p:txBody>
      </p:sp>
      <p:grpSp>
        <p:nvGrpSpPr>
          <p:cNvPr id="5" name="群組 4"/>
          <p:cNvGrpSpPr/>
          <p:nvPr/>
        </p:nvGrpSpPr>
        <p:grpSpPr>
          <a:xfrm>
            <a:off x="179512" y="4266202"/>
            <a:ext cx="8568952" cy="2331150"/>
            <a:chOff x="1043608" y="3356992"/>
            <a:chExt cx="8568952" cy="2331150"/>
          </a:xfrm>
        </p:grpSpPr>
        <p:sp>
          <p:nvSpPr>
            <p:cNvPr id="6" name="矩形 5"/>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Java JDK </a:t>
              </a:r>
              <a:r>
                <a:rPr lang="zh-TW" altLang="en-US" dirty="0" smtClean="0">
                  <a:solidFill>
                    <a:srgbClr val="A0A5B8"/>
                  </a:solidFill>
                </a:rPr>
                <a:t>５以上</a:t>
              </a:r>
              <a:endParaRPr lang="zh-TW" altLang="en-US" dirty="0">
                <a:solidFill>
                  <a:srgbClr val="A0A5B8"/>
                </a:solidFill>
              </a:endParaRPr>
            </a:p>
          </p:txBody>
        </p:sp>
        <p:sp>
          <p:nvSpPr>
            <p:cNvPr id="7" name="矩形 6"/>
            <p:cNvSpPr/>
            <p:nvPr/>
          </p:nvSpPr>
          <p:spPr>
            <a:xfrm>
              <a:off x="3274201" y="3370438"/>
              <a:ext cx="1729847" cy="83671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Eclipse</a:t>
              </a:r>
              <a:endParaRPr lang="zh-TW" altLang="en-US" dirty="0">
                <a:solidFill>
                  <a:schemeClr val="tx1"/>
                </a:solidFill>
              </a:endParaRPr>
            </a:p>
          </p:txBody>
        </p:sp>
        <p:sp>
          <p:nvSpPr>
            <p:cNvPr id="8" name="矩形 7"/>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ADT</a:t>
              </a:r>
              <a:r>
                <a:rPr lang="zh-TW" altLang="en-US" dirty="0" smtClean="0">
                  <a:solidFill>
                    <a:srgbClr val="A0A5B8"/>
                  </a:solidFill>
                </a:rPr>
                <a:t>擴充套件</a:t>
              </a:r>
              <a:endParaRPr lang="zh-TW" altLang="en-US" dirty="0">
                <a:solidFill>
                  <a:srgbClr val="A0A5B8"/>
                </a:solidFill>
              </a:endParaRPr>
            </a:p>
          </p:txBody>
        </p:sp>
        <p:sp>
          <p:nvSpPr>
            <p:cNvPr id="9" name="矩形 8"/>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10" name="矩形 9"/>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cxnSp>
          <p:nvCxnSpPr>
            <p:cNvPr id="11" name="直線單箭頭接點 10"/>
            <p:cNvCxnSpPr>
              <a:stCxn id="6" idx="3"/>
              <a:endCxn id="7"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7" idx="3"/>
              <a:endCxn id="8"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10" idx="3"/>
              <a:endCxn id="9"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8" idx="3"/>
              <a:endCxn id="10"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5" name="矩形 14"/>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cxnSp>
          <p:nvCxnSpPr>
            <p:cNvPr id="16" name="直線單箭頭接點 15"/>
            <p:cNvCxnSpPr>
              <a:stCxn id="9" idx="3"/>
              <a:endCxn id="15"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下載安裝</a:t>
            </a:r>
            <a:r>
              <a:rPr lang="en-US" altLang="zh-TW" dirty="0" smtClean="0"/>
              <a:t>Eclipse</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44</a:t>
            </a:fld>
            <a:endParaRPr lang="zh-TW" altLang="en-US"/>
          </a:p>
        </p:txBody>
      </p:sp>
      <p:sp>
        <p:nvSpPr>
          <p:cNvPr id="4" name="內容版面配置區 3"/>
          <p:cNvSpPr>
            <a:spLocks noGrp="1"/>
          </p:cNvSpPr>
          <p:nvPr>
            <p:ph sz="quarter" idx="1"/>
          </p:nvPr>
        </p:nvSpPr>
        <p:spPr>
          <a:xfrm>
            <a:off x="301752" y="1527048"/>
            <a:ext cx="8503920" cy="2334000"/>
          </a:xfrm>
        </p:spPr>
        <p:txBody>
          <a:bodyPr>
            <a:normAutofit fontScale="85000" lnSpcReduction="20000"/>
          </a:bodyPr>
          <a:lstStyle/>
          <a:p>
            <a:r>
              <a:rPr lang="zh-TW" altLang="en-US" dirty="0" smtClean="0"/>
              <a:t>至達</a:t>
            </a:r>
            <a:r>
              <a:rPr lang="en-US" altLang="zh-TW" dirty="0" smtClean="0"/>
              <a:t>Eclipse</a:t>
            </a:r>
            <a:r>
              <a:rPr lang="zh-TW" altLang="en-US" dirty="0" smtClean="0"/>
              <a:t>官方網站後，上方有功能選單，請選擇「</a:t>
            </a:r>
            <a:r>
              <a:rPr lang="en-US" altLang="zh-TW" dirty="0" smtClean="0"/>
              <a:t>Downloads</a:t>
            </a:r>
            <a:r>
              <a:rPr lang="zh-TW" altLang="en-US" dirty="0" smtClean="0"/>
              <a:t>」，來到下載頁面。</a:t>
            </a:r>
            <a:endParaRPr lang="en-US" altLang="zh-TW" dirty="0" smtClean="0"/>
          </a:p>
          <a:p>
            <a:r>
              <a:rPr lang="zh-TW" altLang="en-US" dirty="0" smtClean="0"/>
              <a:t>右上方有選擇作業系統的下拉式清單，請選擇適合的作業系統，內定值為「</a:t>
            </a:r>
            <a:r>
              <a:rPr lang="en-US" altLang="zh-TW" dirty="0" smtClean="0"/>
              <a:t>Windows</a:t>
            </a:r>
            <a:r>
              <a:rPr lang="zh-TW" altLang="en-US" dirty="0" smtClean="0"/>
              <a:t>」。</a:t>
            </a:r>
            <a:endParaRPr lang="en-US" altLang="zh-TW" dirty="0" smtClean="0"/>
          </a:p>
          <a:p>
            <a:r>
              <a:rPr lang="zh-TW" altLang="en-US" dirty="0" smtClean="0"/>
              <a:t>請</a:t>
            </a:r>
            <a:r>
              <a:rPr lang="zh-TW" altLang="zh-TW" dirty="0" smtClean="0"/>
              <a:t>選擇</a:t>
            </a:r>
            <a:r>
              <a:rPr lang="zh-TW" altLang="en-US" dirty="0" smtClean="0"/>
              <a:t>「</a:t>
            </a:r>
            <a:r>
              <a:rPr lang="en-US" altLang="zh-TW" dirty="0" smtClean="0"/>
              <a:t>Eclipse IDE for Java Developers</a:t>
            </a:r>
            <a:r>
              <a:rPr lang="zh-TW" altLang="en-US" dirty="0" smtClean="0"/>
              <a:t>」，並在右方選擇要安裝的作業系統是３２位元還是６４位元，以便下載正確的版本</a:t>
            </a:r>
            <a:r>
              <a:rPr lang="zh-TW" altLang="zh-TW" dirty="0" smtClean="0"/>
              <a:t>進行下載，下載完成後解壓縮即可使用。</a:t>
            </a:r>
          </a:p>
          <a:p>
            <a:endParaRPr lang="zh-TW" altLang="zh-TW" dirty="0" smtClean="0"/>
          </a:p>
          <a:p>
            <a:endParaRPr lang="zh-TW" altLang="en-US" dirty="0"/>
          </a:p>
        </p:txBody>
      </p:sp>
      <p:pic>
        <p:nvPicPr>
          <p:cNvPr id="5" name="圖片 4" descr="eclipse"/>
          <p:cNvPicPr/>
          <p:nvPr/>
        </p:nvPicPr>
        <p:blipFill>
          <a:blip r:embed="rId2" cstate="print"/>
          <a:srcRect/>
          <a:stretch>
            <a:fillRect/>
          </a:stretch>
        </p:blipFill>
        <p:spPr bwMode="auto">
          <a:xfrm>
            <a:off x="1979713" y="3789040"/>
            <a:ext cx="5184575" cy="301054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上安裝</a:t>
            </a:r>
            <a:r>
              <a:rPr lang="en-US" altLang="zh-TW" dirty="0" smtClean="0"/>
              <a:t>ADT</a:t>
            </a:r>
            <a:r>
              <a:rPr lang="zh-TW" altLang="en-US" dirty="0" smtClean="0"/>
              <a:t>擴充套件 （</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45</a:t>
            </a:fld>
            <a:endParaRPr lang="zh-TW" altLang="en-US"/>
          </a:p>
        </p:txBody>
      </p:sp>
      <p:sp>
        <p:nvSpPr>
          <p:cNvPr id="4" name="內容版面配置區 3"/>
          <p:cNvSpPr>
            <a:spLocks noGrp="1"/>
          </p:cNvSpPr>
          <p:nvPr>
            <p:ph sz="quarter" idx="1"/>
          </p:nvPr>
        </p:nvSpPr>
        <p:spPr>
          <a:xfrm>
            <a:off x="301752" y="1377280"/>
            <a:ext cx="8503920" cy="3275856"/>
          </a:xfrm>
        </p:spPr>
        <p:txBody>
          <a:bodyPr>
            <a:normAutofit fontScale="92500"/>
          </a:bodyPr>
          <a:lstStyle/>
          <a:p>
            <a:r>
              <a:rPr lang="zh-TW" altLang="en-US" sz="2800" dirty="0" smtClean="0"/>
              <a:t>３</a:t>
            </a:r>
            <a:r>
              <a:rPr lang="en-US" altLang="zh-TW" sz="2800" dirty="0" smtClean="0"/>
              <a:t>.</a:t>
            </a:r>
            <a:r>
              <a:rPr lang="zh-TW" altLang="en-US" sz="2800" dirty="0" smtClean="0"/>
              <a:t>在</a:t>
            </a:r>
            <a:r>
              <a:rPr lang="en-US" altLang="zh-TW" sz="2800" dirty="0" smtClean="0"/>
              <a:t>Eclipse</a:t>
            </a:r>
            <a:r>
              <a:rPr lang="zh-TW" altLang="en-US" sz="2800" dirty="0" smtClean="0"/>
              <a:t>上安裝</a:t>
            </a:r>
            <a:r>
              <a:rPr lang="en-US" altLang="zh-TW" sz="2800" dirty="0" smtClean="0"/>
              <a:t>ADT</a:t>
            </a:r>
            <a:r>
              <a:rPr lang="zh-TW" altLang="en-US" sz="2800" dirty="0" smtClean="0"/>
              <a:t>擴充套件 。</a:t>
            </a:r>
            <a:endParaRPr lang="en-US" altLang="zh-TW" sz="2800" dirty="0" smtClean="0"/>
          </a:p>
          <a:p>
            <a:r>
              <a:rPr lang="zh-TW" altLang="en-US" sz="2800" dirty="0" smtClean="0"/>
              <a:t>下載的</a:t>
            </a:r>
            <a:r>
              <a:rPr lang="en-US" altLang="zh-TW" sz="2800" dirty="0" err="1" smtClean="0"/>
              <a:t>Ecilpse</a:t>
            </a:r>
            <a:r>
              <a:rPr lang="zh-TW" altLang="en-US" sz="2800" dirty="0" smtClean="0"/>
              <a:t>只是支援</a:t>
            </a:r>
            <a:r>
              <a:rPr lang="en-US" altLang="zh-TW" sz="2800" dirty="0" smtClean="0"/>
              <a:t>Java</a:t>
            </a:r>
            <a:r>
              <a:rPr lang="zh-TW" altLang="en-US" sz="2800" dirty="0" smtClean="0"/>
              <a:t>開發，尚未支援</a:t>
            </a:r>
            <a:r>
              <a:rPr lang="en-US" altLang="zh-TW" sz="2800" dirty="0" smtClean="0"/>
              <a:t>Android</a:t>
            </a:r>
            <a:r>
              <a:rPr lang="zh-TW" altLang="en-US" sz="2800" dirty="0" smtClean="0"/>
              <a:t>開發，因此需在此步驟安裝</a:t>
            </a:r>
            <a:r>
              <a:rPr lang="en-US" altLang="zh-TW" sz="2800" dirty="0" smtClean="0"/>
              <a:t>Eclipse</a:t>
            </a:r>
            <a:r>
              <a:rPr lang="zh-TW" altLang="zh-TW" sz="2800" dirty="0" smtClean="0"/>
              <a:t>的</a:t>
            </a:r>
            <a:r>
              <a:rPr lang="en-US" altLang="zh-TW" sz="2800" dirty="0" smtClean="0"/>
              <a:t>Android </a:t>
            </a:r>
            <a:r>
              <a:rPr lang="en-US" altLang="zh-TW" sz="2800" dirty="0" err="1" smtClean="0"/>
              <a:t>Plugin</a:t>
            </a:r>
            <a:r>
              <a:rPr lang="zh-TW" altLang="en-US" sz="2800" dirty="0" smtClean="0"/>
              <a:t>（</a:t>
            </a:r>
            <a:r>
              <a:rPr lang="en-US" altLang="zh-TW" sz="2800" dirty="0" smtClean="0"/>
              <a:t>ADT</a:t>
            </a:r>
            <a:r>
              <a:rPr lang="zh-TW" altLang="en-US" sz="2800" dirty="0" smtClean="0"/>
              <a:t>）擴充套件，以便開發</a:t>
            </a:r>
            <a:r>
              <a:rPr lang="en-US" altLang="zh-TW" sz="2800" dirty="0" smtClean="0"/>
              <a:t>Android</a:t>
            </a:r>
            <a:r>
              <a:rPr lang="zh-TW" altLang="en-US" sz="2800" dirty="0" smtClean="0"/>
              <a:t>專案。</a:t>
            </a:r>
            <a:endParaRPr lang="en-US" altLang="zh-TW" sz="2800" dirty="0" smtClean="0"/>
          </a:p>
          <a:p>
            <a:r>
              <a:rPr lang="zh-TW" altLang="zh-TW" sz="2800" dirty="0" smtClean="0"/>
              <a:t>執行</a:t>
            </a:r>
            <a:r>
              <a:rPr lang="en-US" altLang="zh-TW" sz="2800" dirty="0" smtClean="0"/>
              <a:t>Eclipse</a:t>
            </a:r>
            <a:r>
              <a:rPr lang="zh-TW" altLang="zh-TW" sz="2800" dirty="0" smtClean="0"/>
              <a:t>開發平台。第一次啟動會需設定預設工作目錄。進入</a:t>
            </a:r>
            <a:r>
              <a:rPr lang="en-US" altLang="zh-TW" sz="2800" dirty="0" smtClean="0"/>
              <a:t>Eclipse</a:t>
            </a:r>
            <a:r>
              <a:rPr lang="zh-TW" altLang="zh-TW" sz="2800" dirty="0" smtClean="0"/>
              <a:t>後我們來安裝</a:t>
            </a:r>
            <a:r>
              <a:rPr lang="en-US" altLang="zh-TW" sz="2800" dirty="0" smtClean="0"/>
              <a:t>Eclipse</a:t>
            </a:r>
            <a:r>
              <a:rPr lang="zh-TW" altLang="zh-TW" sz="2800" dirty="0" smtClean="0"/>
              <a:t>的</a:t>
            </a:r>
            <a:r>
              <a:rPr lang="en-US" altLang="zh-TW" sz="2800" dirty="0" smtClean="0"/>
              <a:t>Android </a:t>
            </a:r>
            <a:r>
              <a:rPr lang="en-US" altLang="zh-TW" sz="2800" dirty="0" err="1" smtClean="0"/>
              <a:t>Plugin</a:t>
            </a:r>
            <a:r>
              <a:rPr lang="zh-TW" altLang="en-US" sz="2800" dirty="0" smtClean="0"/>
              <a:t>（</a:t>
            </a:r>
            <a:r>
              <a:rPr lang="en-US" altLang="zh-TW" sz="2800" dirty="0" smtClean="0"/>
              <a:t>ADT</a:t>
            </a:r>
            <a:r>
              <a:rPr lang="zh-TW" altLang="en-US" sz="2800" dirty="0" smtClean="0"/>
              <a:t>）。</a:t>
            </a:r>
            <a:endParaRPr lang="zh-TW" altLang="zh-TW" sz="2800" dirty="0" smtClean="0"/>
          </a:p>
          <a:p>
            <a:endParaRPr lang="zh-TW" altLang="en-US" dirty="0"/>
          </a:p>
        </p:txBody>
      </p:sp>
      <p:grpSp>
        <p:nvGrpSpPr>
          <p:cNvPr id="7" name="群組 6"/>
          <p:cNvGrpSpPr/>
          <p:nvPr/>
        </p:nvGrpSpPr>
        <p:grpSpPr>
          <a:xfrm>
            <a:off x="179512" y="4410218"/>
            <a:ext cx="8568952" cy="2331150"/>
            <a:chOff x="1043608" y="3356992"/>
            <a:chExt cx="8568952" cy="2331150"/>
          </a:xfrm>
        </p:grpSpPr>
        <p:sp>
          <p:nvSpPr>
            <p:cNvPr id="8" name="矩形 7"/>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Java JDK </a:t>
              </a:r>
              <a:r>
                <a:rPr lang="zh-TW" altLang="en-US" dirty="0" smtClean="0">
                  <a:solidFill>
                    <a:srgbClr val="A0A5B8"/>
                  </a:solidFill>
                </a:rPr>
                <a:t>５以上</a:t>
              </a:r>
              <a:endParaRPr lang="zh-TW" altLang="en-US" dirty="0">
                <a:solidFill>
                  <a:srgbClr val="A0A5B8"/>
                </a:solidFill>
              </a:endParaRPr>
            </a:p>
          </p:txBody>
        </p:sp>
        <p:sp>
          <p:nvSpPr>
            <p:cNvPr id="9" name="矩形 8"/>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Eclipse</a:t>
              </a:r>
              <a:endParaRPr lang="zh-TW" altLang="en-US" dirty="0">
                <a:solidFill>
                  <a:srgbClr val="A0A5B8"/>
                </a:solidFill>
              </a:endParaRPr>
            </a:p>
          </p:txBody>
        </p:sp>
        <p:sp>
          <p:nvSpPr>
            <p:cNvPr id="10" name="矩形 9"/>
            <p:cNvSpPr/>
            <p:nvPr/>
          </p:nvSpPr>
          <p:spPr>
            <a:xfrm>
              <a:off x="5580112" y="3370438"/>
              <a:ext cx="1656184" cy="83671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ADT</a:t>
              </a:r>
              <a:r>
                <a:rPr lang="zh-TW" altLang="en-US" dirty="0" smtClean="0">
                  <a:solidFill>
                    <a:srgbClr val="A0A5B8"/>
                  </a:solidFill>
                </a:rPr>
                <a:t>擴充套件</a:t>
              </a:r>
              <a:endParaRPr lang="zh-TW" altLang="en-US" dirty="0">
                <a:solidFill>
                  <a:srgbClr val="A0A5B8"/>
                </a:solidFill>
              </a:endParaRPr>
            </a:p>
          </p:txBody>
        </p:sp>
        <p:sp>
          <p:nvSpPr>
            <p:cNvPr id="11" name="矩形 10"/>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12" name="矩形 11"/>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cxnSp>
          <p:nvCxnSpPr>
            <p:cNvPr id="13" name="直線單箭頭接點 12"/>
            <p:cNvCxnSpPr>
              <a:stCxn id="8" idx="3"/>
              <a:endCxn id="9"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9" idx="3"/>
              <a:endCxn id="10"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5" name="圖案 14"/>
            <p:cNvCxnSpPr>
              <a:stCxn id="12" idx="3"/>
              <a:endCxn id="11"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6" name="直線單箭頭接點 15"/>
            <p:cNvCxnSpPr>
              <a:stCxn id="10" idx="3"/>
              <a:endCxn id="12"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7" name="矩形 16"/>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cxnSp>
          <p:nvCxnSpPr>
            <p:cNvPr id="18" name="直線單箭頭接點 17"/>
            <p:cNvCxnSpPr>
              <a:stCxn id="11" idx="3"/>
              <a:endCxn id="17"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上安裝</a:t>
            </a:r>
            <a:r>
              <a:rPr lang="en-US" altLang="zh-TW" dirty="0" smtClean="0"/>
              <a:t>ADT</a:t>
            </a:r>
            <a:r>
              <a:rPr lang="zh-TW" altLang="en-US" dirty="0" smtClean="0"/>
              <a:t>擴充套件 （</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46</a:t>
            </a:fld>
            <a:endParaRPr lang="zh-TW" altLang="en-US"/>
          </a:p>
        </p:txBody>
      </p:sp>
      <p:sp>
        <p:nvSpPr>
          <p:cNvPr id="4" name="內容版面配置區 3"/>
          <p:cNvSpPr>
            <a:spLocks noGrp="1"/>
          </p:cNvSpPr>
          <p:nvPr>
            <p:ph sz="quarter" idx="1"/>
          </p:nvPr>
        </p:nvSpPr>
        <p:spPr>
          <a:xfrm>
            <a:off x="301752" y="1527048"/>
            <a:ext cx="8662736" cy="2189984"/>
          </a:xfrm>
        </p:spPr>
        <p:txBody>
          <a:bodyPr>
            <a:normAutofit fontScale="77500" lnSpcReduction="20000"/>
          </a:bodyPr>
          <a:lstStyle/>
          <a:p>
            <a:pPr lvl="0"/>
            <a:r>
              <a:rPr lang="zh-TW" altLang="zh-TW" sz="2800" dirty="0" smtClean="0"/>
              <a:t>安裝</a:t>
            </a:r>
            <a:r>
              <a:rPr lang="en-US" altLang="zh-TW" sz="2800" dirty="0" smtClean="0"/>
              <a:t>Eclipse</a:t>
            </a:r>
            <a:r>
              <a:rPr lang="zh-TW" altLang="zh-TW" sz="2800" dirty="0" smtClean="0"/>
              <a:t>的</a:t>
            </a:r>
            <a:r>
              <a:rPr lang="en-US" altLang="zh-TW" sz="2800" dirty="0" smtClean="0"/>
              <a:t>Android </a:t>
            </a:r>
            <a:r>
              <a:rPr lang="en-US" altLang="zh-TW" sz="2800" dirty="0" err="1" smtClean="0"/>
              <a:t>Plugin</a:t>
            </a:r>
            <a:r>
              <a:rPr lang="zh-TW" altLang="en-US" sz="2800" dirty="0" smtClean="0"/>
              <a:t>，</a:t>
            </a:r>
            <a:r>
              <a:rPr lang="en-US" altLang="zh-TW" sz="2800" dirty="0" smtClean="0"/>
              <a:t>ADT</a:t>
            </a:r>
            <a:r>
              <a:rPr lang="zh-TW" altLang="en-US" sz="2800" dirty="0" smtClean="0"/>
              <a:t>（</a:t>
            </a:r>
            <a:r>
              <a:rPr lang="en-US" altLang="zh-TW" sz="2800" dirty="0" smtClean="0"/>
              <a:t>Android </a:t>
            </a:r>
            <a:r>
              <a:rPr lang="en-US" altLang="zh-TW" sz="2800" dirty="0" err="1" smtClean="0"/>
              <a:t>Developement</a:t>
            </a:r>
            <a:r>
              <a:rPr lang="en-US" altLang="zh-TW" sz="2800" dirty="0" smtClean="0"/>
              <a:t> Tool</a:t>
            </a:r>
            <a:r>
              <a:rPr lang="zh-TW" altLang="en-US" sz="2800" dirty="0" smtClean="0"/>
              <a:t>），請在「</a:t>
            </a:r>
            <a:r>
              <a:rPr lang="en-US" altLang="zh-TW" sz="2800" dirty="0" smtClean="0"/>
              <a:t>Eclipse</a:t>
            </a:r>
            <a:r>
              <a:rPr lang="zh-TW" altLang="en-US" sz="2800" dirty="0" smtClean="0"/>
              <a:t>」上方功能選單的右方點選「</a:t>
            </a:r>
            <a:r>
              <a:rPr lang="en-US" altLang="zh-TW" sz="2800" dirty="0" smtClean="0"/>
              <a:t>Help</a:t>
            </a:r>
            <a:r>
              <a:rPr lang="zh-TW" altLang="en-US" sz="2800" dirty="0" smtClean="0"/>
              <a:t>」</a:t>
            </a:r>
            <a:r>
              <a:rPr lang="en-US" altLang="zh-TW" sz="2800" dirty="0" smtClean="0">
                <a:sym typeface="Wingdings" pitchFamily="2" charset="2"/>
              </a:rPr>
              <a:t></a:t>
            </a:r>
            <a:r>
              <a:rPr lang="zh-TW" altLang="en-US" sz="2800" dirty="0" smtClean="0"/>
              <a:t>「</a:t>
            </a:r>
            <a:r>
              <a:rPr lang="en-US" altLang="zh-TW" sz="2800" dirty="0" smtClean="0"/>
              <a:t> Install New Software…</a:t>
            </a:r>
            <a:r>
              <a:rPr lang="zh-TW" altLang="en-US" sz="2800" dirty="0" smtClean="0"/>
              <a:t>」</a:t>
            </a:r>
            <a:r>
              <a:rPr lang="zh-TW" altLang="zh-TW" sz="2800" dirty="0" smtClean="0"/>
              <a:t>下載安裝</a:t>
            </a:r>
            <a:r>
              <a:rPr lang="zh-TW" altLang="en-US" sz="2800" dirty="0" smtClean="0"/>
              <a:t>）。如下面左方圖片所示。</a:t>
            </a:r>
            <a:endParaRPr lang="zh-TW" altLang="zh-TW" sz="2800" dirty="0" smtClean="0"/>
          </a:p>
          <a:p>
            <a:r>
              <a:rPr lang="zh-TW" altLang="en-US" dirty="0" smtClean="0"/>
              <a:t>會</a:t>
            </a:r>
            <a:r>
              <a:rPr lang="zh-TW" altLang="zh-TW" dirty="0" smtClean="0"/>
              <a:t>彈出</a:t>
            </a:r>
            <a:r>
              <a:rPr lang="zh-TW" altLang="en-US" dirty="0" smtClean="0"/>
              <a:t>「</a:t>
            </a:r>
            <a:r>
              <a:rPr lang="en-US" altLang="zh-TW" dirty="0" smtClean="0"/>
              <a:t>Install</a:t>
            </a:r>
            <a:r>
              <a:rPr lang="zh-TW" altLang="en-US" dirty="0" smtClean="0"/>
              <a:t>」</a:t>
            </a:r>
            <a:r>
              <a:rPr lang="zh-TW" altLang="zh-TW" dirty="0" smtClean="0"/>
              <a:t>視窗。</a:t>
            </a:r>
            <a:endParaRPr lang="en-US" altLang="zh-TW" dirty="0" smtClean="0"/>
          </a:p>
          <a:p>
            <a:r>
              <a:rPr lang="zh-TW" altLang="zh-TW" sz="2800" dirty="0" smtClean="0"/>
              <a:t>在</a:t>
            </a:r>
            <a:r>
              <a:rPr lang="zh-TW" altLang="en-US" sz="2800" dirty="0" smtClean="0"/>
              <a:t>「</a:t>
            </a:r>
            <a:r>
              <a:rPr lang="en-US" altLang="zh-TW" sz="2800" dirty="0" smtClean="0"/>
              <a:t>Work with</a:t>
            </a:r>
            <a:r>
              <a:rPr lang="zh-TW" altLang="en-US" sz="2800" dirty="0" smtClean="0"/>
              <a:t>」</a:t>
            </a:r>
            <a:r>
              <a:rPr lang="zh-TW" altLang="zh-TW" sz="2800" dirty="0" smtClean="0"/>
              <a:t>輸入網址</a:t>
            </a:r>
            <a:r>
              <a:rPr lang="en-US" altLang="zh-TW" sz="2800" dirty="0" smtClean="0">
                <a:hlinkClick r:id="rId2"/>
              </a:rPr>
              <a:t>http://dl-ssl.google.com/android/eclipse</a:t>
            </a:r>
            <a:r>
              <a:rPr lang="zh-TW" altLang="en-US" sz="2800" dirty="0" smtClean="0"/>
              <a:t> 。此網址若有輸入過則會儲存起來，以方面往後使用下</a:t>
            </a:r>
            <a:r>
              <a:rPr lang="zh-TW" altLang="en-US" sz="2800" dirty="0" smtClean="0"/>
              <a:t>拉式</a:t>
            </a:r>
            <a:r>
              <a:rPr lang="zh-TW" altLang="en-US" sz="2800" dirty="0" smtClean="0"/>
              <a:t>清單來選取。</a:t>
            </a:r>
            <a:r>
              <a:rPr lang="zh-TW" altLang="en-US" sz="2800" dirty="0" smtClean="0"/>
              <a:t>如下面右方圖片所示。</a:t>
            </a:r>
            <a:endParaRPr lang="zh-TW" altLang="en-US" dirty="0"/>
          </a:p>
        </p:txBody>
      </p:sp>
      <p:pic>
        <p:nvPicPr>
          <p:cNvPr id="5" name="圖片 4"/>
          <p:cNvPicPr/>
          <p:nvPr/>
        </p:nvPicPr>
        <p:blipFill>
          <a:blip r:embed="rId3" cstate="print"/>
          <a:srcRect/>
          <a:stretch>
            <a:fillRect/>
          </a:stretch>
        </p:blipFill>
        <p:spPr bwMode="auto">
          <a:xfrm>
            <a:off x="1259632" y="4365104"/>
            <a:ext cx="2259335" cy="249289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572000" y="3608698"/>
            <a:ext cx="4176464" cy="3249302"/>
          </a:xfrm>
          <a:prstGeom prst="rect">
            <a:avLst/>
          </a:prstGeom>
          <a:noFill/>
          <a:ln w="9525">
            <a:noFill/>
            <a:miter lim="800000"/>
            <a:headEnd/>
            <a:tailEnd/>
          </a:ln>
        </p:spPr>
      </p:pic>
      <p:sp>
        <p:nvSpPr>
          <p:cNvPr id="7" name="內容版面配置區 3"/>
          <p:cNvSpPr txBox="1">
            <a:spLocks/>
          </p:cNvSpPr>
          <p:nvPr/>
        </p:nvSpPr>
        <p:spPr>
          <a:xfrm>
            <a:off x="323528" y="3645024"/>
            <a:ext cx="4248472" cy="72008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Eclipse</a:t>
            </a:r>
            <a:r>
              <a:rPr kumimoji="0" lang="zh-TW" altLang="zh-TW" sz="2400" b="0" i="0" u="none" strike="noStrike" kern="1200" cap="none" spc="0" normalizeH="0" baseline="0" noProof="0" dirty="0" smtClean="0">
                <a:ln>
                  <a:noFill/>
                </a:ln>
                <a:solidFill>
                  <a:schemeClr val="tx1"/>
                </a:solidFill>
                <a:effectLst/>
                <a:uLnTx/>
                <a:uFillTx/>
                <a:latin typeface="+mn-lt"/>
                <a:ea typeface="+mn-ea"/>
                <a:cs typeface="+mn-cs"/>
              </a:rPr>
              <a:t>會花一點時間搜尋</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可</a:t>
            </a:r>
            <a:r>
              <a:rPr kumimoji="0" lang="zh-TW" altLang="zh-TW" sz="2400" b="0" i="0" u="none" strike="noStrike" kern="1200" cap="none" spc="0" normalizeH="0" baseline="0" noProof="0" dirty="0" smtClean="0">
                <a:ln>
                  <a:noFill/>
                </a:ln>
                <a:solidFill>
                  <a:schemeClr val="tx1"/>
                </a:solidFill>
                <a:effectLst/>
                <a:uLnTx/>
                <a:uFillTx/>
                <a:latin typeface="+mn-lt"/>
                <a:ea typeface="+mn-ea"/>
                <a:cs typeface="+mn-cs"/>
              </a:rPr>
              <a:t>安裝</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的</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ADT</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套件。</a:t>
            </a: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上安裝</a:t>
            </a:r>
            <a:r>
              <a:rPr lang="en-US" altLang="zh-TW" dirty="0" smtClean="0"/>
              <a:t>ADT</a:t>
            </a:r>
            <a:r>
              <a:rPr lang="zh-TW" altLang="en-US" dirty="0" smtClean="0"/>
              <a:t>擴充套件 （</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47</a:t>
            </a:fld>
            <a:endParaRPr lang="zh-TW" altLang="en-US"/>
          </a:p>
        </p:txBody>
      </p:sp>
      <p:sp>
        <p:nvSpPr>
          <p:cNvPr id="4" name="內容版面配置區 3"/>
          <p:cNvSpPr>
            <a:spLocks noGrp="1"/>
          </p:cNvSpPr>
          <p:nvPr>
            <p:ph sz="quarter" idx="1"/>
          </p:nvPr>
        </p:nvSpPr>
        <p:spPr>
          <a:xfrm>
            <a:off x="301752" y="1412776"/>
            <a:ext cx="8503920" cy="4686272"/>
          </a:xfrm>
        </p:spPr>
        <p:txBody>
          <a:bodyPr/>
          <a:lstStyle/>
          <a:p>
            <a:r>
              <a:rPr lang="zh-TW" altLang="en-US" sz="2400" dirty="0" smtClean="0"/>
              <a:t>選取「</a:t>
            </a:r>
            <a:r>
              <a:rPr lang="en-US" altLang="zh-TW" sz="2400" dirty="0" smtClean="0"/>
              <a:t>Developer Tools</a:t>
            </a:r>
            <a:r>
              <a:rPr lang="zh-TW" altLang="en-US" sz="2400" dirty="0" smtClean="0"/>
              <a:t>」旁邊的核取方塊，然後按「</a:t>
            </a:r>
            <a:r>
              <a:rPr lang="en-US" altLang="zh-TW" sz="2400" dirty="0" smtClean="0"/>
              <a:t>Next</a:t>
            </a:r>
            <a:r>
              <a:rPr lang="zh-TW" altLang="en-US" sz="2400" dirty="0" smtClean="0"/>
              <a:t>」</a:t>
            </a:r>
            <a:r>
              <a:rPr lang="zh-TW" altLang="zh-TW" sz="2400" dirty="0" smtClean="0"/>
              <a:t>進行安裝，安裝結束後須重新啟動</a:t>
            </a:r>
            <a:r>
              <a:rPr lang="en-US" altLang="zh-TW" sz="2400" dirty="0" smtClean="0"/>
              <a:t>Eclipse</a:t>
            </a:r>
            <a:r>
              <a:rPr lang="zh-TW" altLang="en-US" sz="2400" dirty="0" smtClean="0"/>
              <a:t>。 </a:t>
            </a:r>
            <a:endParaRPr lang="en-US" altLang="zh-TW" sz="2400" dirty="0" smtClean="0"/>
          </a:p>
          <a:p>
            <a:endParaRPr lang="zh-TW" altLang="en-US" dirty="0"/>
          </a:p>
        </p:txBody>
      </p:sp>
      <p:pic>
        <p:nvPicPr>
          <p:cNvPr id="5" name="圖片 4" descr="eclipse3"/>
          <p:cNvPicPr/>
          <p:nvPr/>
        </p:nvPicPr>
        <p:blipFill>
          <a:blip r:embed="rId2" cstate="print"/>
          <a:srcRect/>
          <a:stretch>
            <a:fillRect/>
          </a:stretch>
        </p:blipFill>
        <p:spPr bwMode="auto">
          <a:xfrm>
            <a:off x="1547664" y="2204864"/>
            <a:ext cx="6120680" cy="4653136"/>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上安裝</a:t>
            </a:r>
            <a:r>
              <a:rPr lang="en-US" altLang="zh-TW" dirty="0" smtClean="0"/>
              <a:t>ADT</a:t>
            </a:r>
            <a:r>
              <a:rPr lang="zh-TW" altLang="en-US" dirty="0" smtClean="0"/>
              <a:t>擴充套件 （</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48</a:t>
            </a:fld>
            <a:endParaRPr lang="zh-TW" altLang="en-US"/>
          </a:p>
        </p:txBody>
      </p:sp>
      <p:sp>
        <p:nvSpPr>
          <p:cNvPr id="4" name="內容版面配置區 3"/>
          <p:cNvSpPr>
            <a:spLocks noGrp="1"/>
          </p:cNvSpPr>
          <p:nvPr>
            <p:ph sz="quarter" idx="1"/>
          </p:nvPr>
        </p:nvSpPr>
        <p:spPr>
          <a:xfrm>
            <a:off x="301752" y="1484784"/>
            <a:ext cx="8503920" cy="4572000"/>
          </a:xfrm>
        </p:spPr>
        <p:txBody>
          <a:bodyPr/>
          <a:lstStyle/>
          <a:p>
            <a:r>
              <a:rPr lang="zh-TW" altLang="en-US" dirty="0" smtClean="0"/>
              <a:t>重新啟動</a:t>
            </a:r>
            <a:r>
              <a:rPr lang="en-US" altLang="zh-TW" dirty="0" smtClean="0"/>
              <a:t>Eclipse</a:t>
            </a:r>
            <a:r>
              <a:rPr lang="zh-TW" altLang="en-US" dirty="0" smtClean="0"/>
              <a:t>會要求設定</a:t>
            </a:r>
            <a:r>
              <a:rPr lang="en-US" altLang="zh-TW" dirty="0" smtClean="0"/>
              <a:t>workspace</a:t>
            </a:r>
            <a:r>
              <a:rPr lang="zh-TW" altLang="en-US" dirty="0" smtClean="0"/>
              <a:t>的資料夾，設定好資料夾後，若不想每次執行都要設定，請到左下角將「</a:t>
            </a:r>
            <a:r>
              <a:rPr lang="en-US" altLang="zh-TW" dirty="0" smtClean="0"/>
              <a:t>Use this as the default and do not ask again</a:t>
            </a:r>
            <a:r>
              <a:rPr lang="zh-TW" altLang="en-US" dirty="0" smtClean="0"/>
              <a:t>」選項打鉤。</a:t>
            </a:r>
            <a:endParaRPr lang="en-US" altLang="zh-TW" dirty="0" smtClean="0"/>
          </a:p>
          <a:p>
            <a:r>
              <a:rPr lang="zh-TW" altLang="en-US" dirty="0" smtClean="0"/>
              <a:t>設定好之後，按下「</a:t>
            </a:r>
            <a:r>
              <a:rPr lang="en-US" altLang="zh-TW" dirty="0" smtClean="0"/>
              <a:t>OK</a:t>
            </a:r>
            <a:r>
              <a:rPr lang="zh-TW" altLang="en-US" dirty="0" smtClean="0"/>
              <a:t>」即可。</a:t>
            </a:r>
            <a:endParaRPr lang="zh-TW" altLang="zh-TW" dirty="0" smtClean="0"/>
          </a:p>
          <a:p>
            <a:endParaRPr lang="zh-TW" altLang="en-US" dirty="0"/>
          </a:p>
        </p:txBody>
      </p:sp>
      <p:pic>
        <p:nvPicPr>
          <p:cNvPr id="5" name="圖片 4" descr="eclipse2"/>
          <p:cNvPicPr/>
          <p:nvPr/>
        </p:nvPicPr>
        <p:blipFill>
          <a:blip r:embed="rId2" cstate="print"/>
          <a:srcRect/>
          <a:stretch>
            <a:fillRect/>
          </a:stretch>
        </p:blipFill>
        <p:spPr bwMode="auto">
          <a:xfrm>
            <a:off x="1403648" y="3717032"/>
            <a:ext cx="6552728" cy="298931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下載及設定</a:t>
            </a:r>
            <a:r>
              <a:rPr lang="en-US" altLang="zh-TW" dirty="0" smtClean="0"/>
              <a:t>Android SDK</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49</a:t>
            </a:fld>
            <a:endParaRPr lang="zh-TW" altLang="en-US"/>
          </a:p>
        </p:txBody>
      </p:sp>
      <p:sp>
        <p:nvSpPr>
          <p:cNvPr id="4" name="內容版面配置區 3"/>
          <p:cNvSpPr>
            <a:spLocks noGrp="1"/>
          </p:cNvSpPr>
          <p:nvPr>
            <p:ph sz="quarter" idx="1"/>
          </p:nvPr>
        </p:nvSpPr>
        <p:spPr/>
        <p:txBody>
          <a:bodyPr/>
          <a:lstStyle/>
          <a:p>
            <a:pPr lvl="0"/>
            <a:r>
              <a:rPr lang="zh-TW" altLang="en-US" dirty="0" smtClean="0"/>
              <a:t>４</a:t>
            </a:r>
            <a:r>
              <a:rPr lang="en-US" altLang="zh-TW" dirty="0" smtClean="0"/>
              <a:t>.</a:t>
            </a:r>
            <a:r>
              <a:rPr lang="zh-TW" altLang="zh-TW" dirty="0" smtClean="0"/>
              <a:t>下載</a:t>
            </a:r>
            <a:r>
              <a:rPr lang="zh-TW" altLang="en-US" dirty="0" smtClean="0"/>
              <a:t>及設定</a:t>
            </a:r>
            <a:r>
              <a:rPr lang="en-US" altLang="zh-TW" dirty="0" smtClean="0"/>
              <a:t> Android SDK</a:t>
            </a:r>
            <a:r>
              <a:rPr lang="zh-TW" altLang="en-US" dirty="0" smtClean="0"/>
              <a:t>。</a:t>
            </a:r>
            <a:endParaRPr lang="zh-TW" altLang="zh-TW" dirty="0" smtClean="0"/>
          </a:p>
          <a:p>
            <a:r>
              <a:rPr lang="en-US" altLang="zh-TW" dirty="0" smtClean="0"/>
              <a:t>Eclipse</a:t>
            </a:r>
            <a:r>
              <a:rPr lang="zh-TW" altLang="en-US" dirty="0" smtClean="0"/>
              <a:t>支援</a:t>
            </a:r>
            <a:r>
              <a:rPr lang="en-US" altLang="zh-TW" dirty="0" smtClean="0"/>
              <a:t>Android</a:t>
            </a:r>
            <a:r>
              <a:rPr lang="zh-TW" altLang="en-US" dirty="0" smtClean="0"/>
              <a:t>開發的擴充程式安裝後，還缺</a:t>
            </a:r>
            <a:r>
              <a:rPr lang="en-US" altLang="zh-TW" dirty="0" smtClean="0"/>
              <a:t>Android</a:t>
            </a:r>
            <a:r>
              <a:rPr lang="zh-TW" altLang="en-US" dirty="0" smtClean="0"/>
              <a:t>的軟體開發套件，因此，需要下載及設定。</a:t>
            </a:r>
            <a:r>
              <a:rPr lang="en-US" altLang="zh-TW" dirty="0" smtClean="0"/>
              <a:t> Android SDK</a:t>
            </a:r>
            <a:r>
              <a:rPr lang="zh-TW" altLang="en-US" dirty="0" smtClean="0"/>
              <a:t>。</a:t>
            </a:r>
            <a:endParaRPr lang="en-US" altLang="zh-TW" dirty="0" smtClean="0"/>
          </a:p>
          <a:p>
            <a:r>
              <a:rPr lang="zh-TW" altLang="zh-TW" dirty="0" smtClean="0"/>
              <a:t>官方網站</a:t>
            </a:r>
            <a:r>
              <a:rPr lang="zh-TW" altLang="en-US" dirty="0" smtClean="0"/>
              <a:t>。</a:t>
            </a:r>
            <a:r>
              <a:rPr lang="en-US" altLang="zh-TW" dirty="0" smtClean="0">
                <a:hlinkClick r:id="rId2"/>
              </a:rPr>
              <a:t>http://developer.android.com/</a:t>
            </a:r>
            <a:r>
              <a:rPr lang="zh-TW" altLang="en-US" dirty="0" smtClean="0"/>
              <a:t>。</a:t>
            </a:r>
          </a:p>
          <a:p>
            <a:r>
              <a:rPr lang="en-US" altLang="zh-TW" dirty="0" smtClean="0"/>
              <a:t>Software Development Kit  &amp;  Emulator</a:t>
            </a:r>
            <a:r>
              <a:rPr lang="zh-TW" altLang="en-US" dirty="0" smtClean="0"/>
              <a:t>。</a:t>
            </a:r>
            <a:endParaRPr lang="zh-TW" altLang="zh-TW" dirty="0" smtClean="0"/>
          </a:p>
        </p:txBody>
      </p:sp>
      <p:grpSp>
        <p:nvGrpSpPr>
          <p:cNvPr id="5" name="群組 4"/>
          <p:cNvGrpSpPr/>
          <p:nvPr/>
        </p:nvGrpSpPr>
        <p:grpSpPr>
          <a:xfrm>
            <a:off x="179512" y="4410218"/>
            <a:ext cx="8568952" cy="2331150"/>
            <a:chOff x="1043608" y="3356992"/>
            <a:chExt cx="8568952" cy="2331150"/>
          </a:xfrm>
        </p:grpSpPr>
        <p:sp>
          <p:nvSpPr>
            <p:cNvPr id="6" name="矩形 5"/>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Java JDK </a:t>
              </a:r>
              <a:r>
                <a:rPr lang="zh-TW" altLang="en-US" dirty="0" smtClean="0">
                  <a:solidFill>
                    <a:srgbClr val="A0A5B8"/>
                  </a:solidFill>
                </a:rPr>
                <a:t>５以上</a:t>
              </a:r>
              <a:endParaRPr lang="zh-TW" altLang="en-US" dirty="0">
                <a:solidFill>
                  <a:srgbClr val="A0A5B8"/>
                </a:solidFill>
              </a:endParaRPr>
            </a:p>
          </p:txBody>
        </p:sp>
        <p:sp>
          <p:nvSpPr>
            <p:cNvPr id="7" name="矩形 6"/>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Eclipse</a:t>
              </a:r>
              <a:endParaRPr lang="zh-TW" altLang="en-US" dirty="0">
                <a:solidFill>
                  <a:srgbClr val="A0A5B8"/>
                </a:solidFill>
              </a:endParaRPr>
            </a:p>
          </p:txBody>
        </p:sp>
        <p:sp>
          <p:nvSpPr>
            <p:cNvPr id="8" name="矩形 7"/>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ADT</a:t>
              </a:r>
              <a:r>
                <a:rPr lang="zh-TW" altLang="en-US" dirty="0" smtClean="0">
                  <a:solidFill>
                    <a:srgbClr val="A0A5B8"/>
                  </a:solidFill>
                </a:rPr>
                <a:t>擴充套件</a:t>
              </a:r>
              <a:endParaRPr lang="zh-TW" altLang="en-US" dirty="0">
                <a:solidFill>
                  <a:srgbClr val="A0A5B8"/>
                </a:solidFill>
              </a:endParaRPr>
            </a:p>
          </p:txBody>
        </p:sp>
        <p:sp>
          <p:nvSpPr>
            <p:cNvPr id="9" name="矩形 8"/>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10" name="矩形 9"/>
            <p:cNvSpPr/>
            <p:nvPr/>
          </p:nvSpPr>
          <p:spPr>
            <a:xfrm>
              <a:off x="7812360" y="3356992"/>
              <a:ext cx="1800200" cy="87754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下載及設定</a:t>
              </a:r>
              <a:r>
                <a:rPr lang="en-US" altLang="zh-TW" dirty="0" smtClean="0">
                  <a:solidFill>
                    <a:schemeClr val="tx1"/>
                  </a:solidFill>
                </a:rPr>
                <a:t>Android SDK</a:t>
              </a:r>
              <a:endParaRPr lang="zh-TW" altLang="en-US" dirty="0">
                <a:solidFill>
                  <a:schemeClr val="tx1"/>
                </a:solidFill>
              </a:endParaRPr>
            </a:p>
          </p:txBody>
        </p:sp>
        <p:cxnSp>
          <p:nvCxnSpPr>
            <p:cNvPr id="11" name="直線單箭頭接點 10"/>
            <p:cNvCxnSpPr>
              <a:stCxn id="6" idx="3"/>
              <a:endCxn id="7"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7" idx="3"/>
              <a:endCxn id="8"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10" idx="3"/>
              <a:endCxn id="9"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8" idx="3"/>
              <a:endCxn id="10"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5" name="矩形 14"/>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cxnSp>
          <p:nvCxnSpPr>
            <p:cNvPr id="16" name="直線單箭頭接點 15"/>
            <p:cNvCxnSpPr>
              <a:stCxn id="9" idx="3"/>
              <a:endCxn id="15"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１</a:t>
            </a:r>
            <a:r>
              <a:rPr lang="en-US" altLang="zh-TW" dirty="0" smtClean="0"/>
              <a:t> </a:t>
            </a:r>
            <a:r>
              <a:rPr lang="zh-TW" altLang="en-US" dirty="0" smtClean="0"/>
              <a:t>智慧型行動裝置（</a:t>
            </a:r>
            <a:r>
              <a:rPr lang="en-US" altLang="zh-TW" dirty="0" smtClean="0"/>
              <a:t>3</a:t>
            </a:r>
            <a:r>
              <a:rPr lang="zh-TW" altLang="en-US" dirty="0" smtClean="0"/>
              <a:t>）</a:t>
            </a:r>
            <a:endParaRPr lang="zh-TW" altLang="en-US" dirty="0"/>
          </a:p>
        </p:txBody>
      </p:sp>
      <p:sp>
        <p:nvSpPr>
          <p:cNvPr id="3" name="內容版面配置區 2"/>
          <p:cNvSpPr>
            <a:spLocks noGrp="1"/>
          </p:cNvSpPr>
          <p:nvPr>
            <p:ph sz="quarter" idx="1"/>
          </p:nvPr>
        </p:nvSpPr>
        <p:spPr/>
        <p:txBody>
          <a:bodyPr/>
          <a:lstStyle/>
          <a:p>
            <a:r>
              <a:rPr lang="zh-TW" altLang="en-US" dirty="0" smtClean="0"/>
              <a:t>參考資料</a:t>
            </a:r>
            <a:endParaRPr lang="en-US" altLang="zh-TW" dirty="0" smtClean="0"/>
          </a:p>
          <a:p>
            <a:pPr lvl="1"/>
            <a:r>
              <a:rPr lang="zh-TW" altLang="en-US" dirty="0" smtClean="0"/>
              <a:t>維基百科。 </a:t>
            </a:r>
            <a:r>
              <a:rPr lang="en-US" altLang="zh-TW" dirty="0" smtClean="0">
                <a:hlinkClick r:id="rId2"/>
              </a:rPr>
              <a:t>http://zh.wikipedia.org/wiki/%E6%99%BA%E6%85%A7%E5%9E%8B%E6%89%8B%E6%A9%9F</a:t>
            </a:r>
            <a:r>
              <a:rPr lang="zh-TW" altLang="en-US" dirty="0" smtClean="0"/>
              <a:t>。</a:t>
            </a:r>
            <a:endParaRPr lang="en-US" altLang="zh-TW" dirty="0" smtClean="0"/>
          </a:p>
          <a:p>
            <a:pPr lvl="1"/>
            <a:r>
              <a:rPr lang="en-US" altLang="zh-TW" dirty="0" smtClean="0"/>
              <a:t>HTC</a:t>
            </a:r>
            <a:r>
              <a:rPr lang="zh-TW" altLang="en-US" dirty="0" smtClean="0"/>
              <a:t>官方網站新聞稿。 </a:t>
            </a:r>
            <a:r>
              <a:rPr lang="en-US" altLang="zh-TW" dirty="0" smtClean="0">
                <a:hlinkClick r:id="rId3"/>
              </a:rPr>
              <a:t>http://www.htc.com/tw/press/2011.html</a:t>
            </a:r>
            <a:r>
              <a:rPr lang="en-US" altLang="zh-TW" dirty="0" smtClean="0"/>
              <a:t> </a:t>
            </a:r>
            <a:r>
              <a:rPr lang="zh-TW" altLang="en-US" dirty="0" smtClean="0"/>
              <a:t>。</a:t>
            </a:r>
            <a:endParaRPr lang="en-US" altLang="zh-TW" dirty="0" smtClean="0"/>
          </a:p>
          <a:p>
            <a:pPr lvl="1"/>
            <a:r>
              <a:rPr lang="zh-TW" altLang="en-US" dirty="0" smtClean="0"/>
              <a:t>淺談智慧型手機。 </a:t>
            </a:r>
            <a:r>
              <a:rPr lang="en-US" altLang="zh-TW" dirty="0" smtClean="0">
                <a:hlinkClick r:id="rId4"/>
              </a:rPr>
              <a:t>http://www.cc.ntu.edu.tw/chinese/epaper/0008/20090320_8004.htm</a:t>
            </a:r>
            <a:r>
              <a:rPr lang="zh-TW" altLang="en-US" dirty="0" smtClean="0"/>
              <a:t> 。</a:t>
            </a:r>
            <a:endParaRPr lang="en-US" altLang="zh-TW" dirty="0" smtClean="0"/>
          </a:p>
          <a:p>
            <a:pPr lvl="1"/>
            <a:r>
              <a:rPr lang="en-US" altLang="zh-TW" dirty="0" smtClean="0"/>
              <a:t>Apple</a:t>
            </a:r>
            <a:r>
              <a:rPr lang="zh-TW" altLang="en-US" dirty="0" smtClean="0"/>
              <a:t>官方網站。 </a:t>
            </a:r>
            <a:r>
              <a:rPr lang="en-US" altLang="zh-TW" dirty="0" smtClean="0">
                <a:hlinkClick r:id="rId5"/>
              </a:rPr>
              <a:t>http://www.apple.com/tw/iphone/compare-iphones/</a:t>
            </a:r>
            <a:r>
              <a:rPr lang="en-US" altLang="zh-TW" dirty="0" smtClean="0"/>
              <a:t> </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下載及設定</a:t>
            </a:r>
            <a:r>
              <a:rPr lang="en-US" altLang="zh-TW" dirty="0" smtClean="0"/>
              <a:t>Android SDK</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50</a:t>
            </a:fld>
            <a:endParaRPr lang="zh-TW" altLang="en-US"/>
          </a:p>
        </p:txBody>
      </p:sp>
      <p:sp>
        <p:nvSpPr>
          <p:cNvPr id="4" name="內容版面配置區 3"/>
          <p:cNvSpPr>
            <a:spLocks noGrp="1"/>
          </p:cNvSpPr>
          <p:nvPr>
            <p:ph sz="quarter" idx="1"/>
          </p:nvPr>
        </p:nvSpPr>
        <p:spPr>
          <a:xfrm>
            <a:off x="301752" y="1527048"/>
            <a:ext cx="8662736" cy="2406008"/>
          </a:xfrm>
        </p:spPr>
        <p:txBody>
          <a:bodyPr>
            <a:normAutofit fontScale="85000" lnSpcReduction="20000"/>
          </a:bodyPr>
          <a:lstStyle/>
          <a:p>
            <a:r>
              <a:rPr lang="zh-TW" altLang="zh-TW" dirty="0" smtClean="0"/>
              <a:t>選擇</a:t>
            </a:r>
            <a:r>
              <a:rPr lang="en-US" altLang="zh-TW" dirty="0" smtClean="0"/>
              <a:t>android-</a:t>
            </a:r>
            <a:r>
              <a:rPr lang="en-US" altLang="zh-TW" dirty="0" err="1" smtClean="0"/>
              <a:t>sdk_r</a:t>
            </a:r>
            <a:r>
              <a:rPr lang="zh-TW" altLang="en-US" dirty="0" smtClean="0"/>
              <a:t>１２</a:t>
            </a:r>
            <a:r>
              <a:rPr lang="en-US" altLang="zh-TW" dirty="0" smtClean="0"/>
              <a:t>-windows.zip</a:t>
            </a:r>
            <a:r>
              <a:rPr lang="zh-TW" altLang="en-US" dirty="0" smtClean="0"/>
              <a:t>或更新版本，</a:t>
            </a:r>
            <a:r>
              <a:rPr lang="zh-TW" altLang="zh-TW" dirty="0" smtClean="0"/>
              <a:t>進行下載。</a:t>
            </a:r>
            <a:r>
              <a:rPr lang="zh-TW" altLang="en-US" dirty="0" smtClean="0"/>
              <a:t>如下面圖片所示。</a:t>
            </a:r>
            <a:endParaRPr lang="en-US" altLang="zh-TW" dirty="0" smtClean="0"/>
          </a:p>
          <a:p>
            <a:r>
              <a:rPr lang="zh-TW" altLang="en-US" dirty="0" smtClean="0"/>
              <a:t>下載完成的</a:t>
            </a:r>
            <a:r>
              <a:rPr lang="en-US" altLang="zh-TW" dirty="0" smtClean="0"/>
              <a:t>Android SDK </a:t>
            </a:r>
            <a:r>
              <a:rPr lang="zh-TW" altLang="en-US" dirty="0" smtClean="0"/>
              <a:t>檔案需要解壓縮。</a:t>
            </a:r>
            <a:endParaRPr lang="en-US" altLang="zh-TW" dirty="0" smtClean="0"/>
          </a:p>
          <a:p>
            <a:r>
              <a:rPr lang="zh-TW" altLang="en-US" dirty="0" smtClean="0"/>
              <a:t>開啟「</a:t>
            </a:r>
            <a:r>
              <a:rPr lang="en-US" altLang="zh-TW" dirty="0" smtClean="0"/>
              <a:t>Windows</a:t>
            </a:r>
            <a:r>
              <a:rPr lang="zh-TW" altLang="en-US" dirty="0" smtClean="0"/>
              <a:t>」</a:t>
            </a:r>
            <a:r>
              <a:rPr lang="en-US" altLang="zh-TW" dirty="0" smtClean="0">
                <a:sym typeface="Wingdings" pitchFamily="2" charset="2"/>
              </a:rPr>
              <a:t></a:t>
            </a:r>
            <a:r>
              <a:rPr lang="zh-TW" altLang="en-US" dirty="0" smtClean="0">
                <a:sym typeface="Wingdings" pitchFamily="2" charset="2"/>
              </a:rPr>
              <a:t>「</a:t>
            </a:r>
            <a:r>
              <a:rPr lang="en-US" altLang="zh-TW" dirty="0" smtClean="0"/>
              <a:t>Preference</a:t>
            </a:r>
            <a:r>
              <a:rPr lang="zh-TW" altLang="en-US" dirty="0" smtClean="0"/>
              <a:t>」（偏好設定），選擇左側「</a:t>
            </a:r>
            <a:r>
              <a:rPr lang="en-US" altLang="zh-TW" dirty="0" smtClean="0"/>
              <a:t>Android</a:t>
            </a:r>
            <a:r>
              <a:rPr lang="zh-TW" altLang="en-US" dirty="0" smtClean="0"/>
              <a:t>」標籤（已安裝好</a:t>
            </a:r>
            <a:r>
              <a:rPr lang="en-US" altLang="zh-TW" dirty="0" smtClean="0"/>
              <a:t>ADT </a:t>
            </a:r>
            <a:r>
              <a:rPr lang="zh-TW" altLang="en-US" dirty="0" smtClean="0"/>
              <a:t>擴充套件才會出現）。</a:t>
            </a:r>
          </a:p>
          <a:p>
            <a:r>
              <a:rPr lang="zh-TW" altLang="en-US" dirty="0" smtClean="0"/>
              <a:t>在 </a:t>
            </a:r>
            <a:r>
              <a:rPr lang="en-US" altLang="zh-TW" dirty="0" smtClean="0"/>
              <a:t>SDK Location</a:t>
            </a:r>
            <a:r>
              <a:rPr lang="zh-TW" altLang="en-US" dirty="0" smtClean="0"/>
              <a:t>欄位按下「</a:t>
            </a:r>
            <a:r>
              <a:rPr lang="en-US" altLang="zh-TW" dirty="0" smtClean="0"/>
              <a:t>Browse...</a:t>
            </a:r>
            <a:r>
              <a:rPr lang="zh-TW" altLang="en-US" dirty="0" smtClean="0"/>
              <a:t>」鍵，選擇</a:t>
            </a:r>
            <a:r>
              <a:rPr lang="en-US" altLang="zh-TW" dirty="0" smtClean="0"/>
              <a:t>Android</a:t>
            </a:r>
            <a:r>
              <a:rPr lang="zh-TW" altLang="en-US" dirty="0" smtClean="0"/>
              <a:t>解壓縮後的資料夾。</a:t>
            </a:r>
            <a:endParaRPr lang="en-US" altLang="zh-TW" dirty="0" smtClean="0"/>
          </a:p>
        </p:txBody>
      </p:sp>
      <p:pic>
        <p:nvPicPr>
          <p:cNvPr id="5" name="圖片 4" descr="android"/>
          <p:cNvPicPr/>
          <p:nvPr/>
        </p:nvPicPr>
        <p:blipFill>
          <a:blip r:embed="rId2" cstate="print"/>
          <a:srcRect/>
          <a:stretch>
            <a:fillRect/>
          </a:stretch>
        </p:blipFill>
        <p:spPr bwMode="auto">
          <a:xfrm>
            <a:off x="3888432" y="3456384"/>
            <a:ext cx="5220072" cy="3356992"/>
          </a:xfrm>
          <a:prstGeom prst="rect">
            <a:avLst/>
          </a:prstGeom>
          <a:noFill/>
          <a:ln w="9525">
            <a:noFill/>
            <a:miter lim="800000"/>
            <a:headEnd/>
            <a:tailEnd/>
          </a:ln>
        </p:spPr>
      </p:pic>
      <p:sp>
        <p:nvSpPr>
          <p:cNvPr id="6" name="內容版面配置區 3"/>
          <p:cNvSpPr txBox="1">
            <a:spLocks/>
          </p:cNvSpPr>
          <p:nvPr/>
        </p:nvSpPr>
        <p:spPr>
          <a:xfrm>
            <a:off x="323528" y="3789040"/>
            <a:ext cx="3672408" cy="216024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請按下視窗右下角的「</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Apply</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」（套用）按鈕。</a:t>
            </a: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如此已設定好，讓</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Eclipse</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在編譯時能夠找到</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Android SDK</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51</a:t>
            </a:fld>
            <a:endParaRPr lang="zh-TW" altLang="en-US"/>
          </a:p>
        </p:txBody>
      </p:sp>
      <p:sp>
        <p:nvSpPr>
          <p:cNvPr id="4" name="內容版面配置區 3"/>
          <p:cNvSpPr>
            <a:spLocks noGrp="1"/>
          </p:cNvSpPr>
          <p:nvPr>
            <p:ph sz="quarter" idx="1"/>
          </p:nvPr>
        </p:nvSpPr>
        <p:spPr>
          <a:xfrm>
            <a:off x="301752" y="1521296"/>
            <a:ext cx="8503920" cy="4572000"/>
          </a:xfrm>
        </p:spPr>
        <p:txBody>
          <a:bodyPr/>
          <a:lstStyle/>
          <a:p>
            <a:r>
              <a:rPr lang="zh-TW" altLang="en-US" dirty="0" smtClean="0"/>
              <a:t>５</a:t>
            </a:r>
            <a:r>
              <a:rPr lang="en-US" altLang="zh-TW" dirty="0" smtClean="0"/>
              <a:t>.</a:t>
            </a:r>
            <a:r>
              <a:rPr lang="zh-TW" altLang="en-US" dirty="0" smtClean="0"/>
              <a:t>下載及安裝需要的</a:t>
            </a:r>
            <a:r>
              <a:rPr lang="en-US" altLang="zh-TW" dirty="0" smtClean="0"/>
              <a:t>SDK</a:t>
            </a:r>
            <a:r>
              <a:rPr lang="zh-TW" altLang="en-US" dirty="0" smtClean="0"/>
              <a:t>。</a:t>
            </a:r>
          </a:p>
          <a:p>
            <a:pPr lvl="1"/>
            <a:r>
              <a:rPr lang="zh-TW" altLang="en-US" sz="2300" dirty="0" smtClean="0"/>
              <a:t>若要用的ＳＤＫ版本沒安裝或者要更新版本，則需要此步驟。</a:t>
            </a:r>
            <a:endParaRPr lang="en-US" altLang="zh-TW" sz="2300" dirty="0" smtClean="0"/>
          </a:p>
          <a:p>
            <a:pPr lvl="1"/>
            <a:r>
              <a:rPr lang="en-US" altLang="zh-TW" sz="2300" dirty="0" smtClean="0"/>
              <a:t>A.</a:t>
            </a:r>
            <a:r>
              <a:rPr lang="zh-TW" altLang="en-US" sz="2300" dirty="0" smtClean="0"/>
              <a:t>可執行</a:t>
            </a:r>
            <a:r>
              <a:rPr lang="en-US" altLang="zh-TW" sz="2300" dirty="0" smtClean="0"/>
              <a:t>Android SDK</a:t>
            </a:r>
            <a:r>
              <a:rPr lang="zh-TW" altLang="en-US" sz="2300" dirty="0" smtClean="0"/>
              <a:t>中</a:t>
            </a:r>
            <a:r>
              <a:rPr lang="zh-TW" altLang="zh-TW" sz="2300" dirty="0" smtClean="0"/>
              <a:t>的</a:t>
            </a:r>
            <a:r>
              <a:rPr lang="en-US" altLang="zh-TW" sz="2300" dirty="0" smtClean="0"/>
              <a:t>SDK Manager.exe</a:t>
            </a:r>
            <a:r>
              <a:rPr lang="zh-TW" altLang="en-US" sz="2300" dirty="0" smtClean="0"/>
              <a:t>來安裝或更新</a:t>
            </a:r>
            <a:r>
              <a:rPr lang="en-US" altLang="zh-TW" sz="2300" dirty="0" smtClean="0"/>
              <a:t>SDK</a:t>
            </a:r>
            <a:r>
              <a:rPr lang="zh-TW" altLang="en-US" sz="2300" dirty="0" smtClean="0"/>
              <a:t>。</a:t>
            </a:r>
            <a:endParaRPr lang="en-US" altLang="zh-TW" sz="2300" dirty="0" smtClean="0"/>
          </a:p>
          <a:p>
            <a:pPr lvl="1"/>
            <a:r>
              <a:rPr lang="en-US" altLang="zh-TW" sz="2300" dirty="0" smtClean="0"/>
              <a:t>B.</a:t>
            </a:r>
            <a:r>
              <a:rPr lang="zh-TW" altLang="en-US" sz="2300" dirty="0" smtClean="0"/>
              <a:t>或者透過</a:t>
            </a:r>
            <a:r>
              <a:rPr lang="en-US" altLang="zh-TW" sz="2300" dirty="0" smtClean="0"/>
              <a:t>Eclipse</a:t>
            </a:r>
            <a:r>
              <a:rPr lang="zh-TW" altLang="en-US" sz="2300" dirty="0" smtClean="0"/>
              <a:t>中的「</a:t>
            </a:r>
            <a:r>
              <a:rPr lang="en-US" altLang="zh-TW" sz="2300" dirty="0" smtClean="0"/>
              <a:t>Window</a:t>
            </a:r>
            <a:r>
              <a:rPr lang="zh-TW" altLang="en-US" sz="2300" dirty="0" smtClean="0"/>
              <a:t>」</a:t>
            </a:r>
            <a:r>
              <a:rPr lang="en-US" altLang="zh-TW" sz="2300" dirty="0" smtClean="0">
                <a:sym typeface="Wingdings" pitchFamily="2" charset="2"/>
              </a:rPr>
              <a:t></a:t>
            </a:r>
            <a:r>
              <a:rPr lang="zh-TW" altLang="en-US" sz="2000" dirty="0" smtClean="0">
                <a:sym typeface="Wingdings" pitchFamily="2" charset="2"/>
              </a:rPr>
              <a:t>「</a:t>
            </a:r>
            <a:r>
              <a:rPr lang="en-US" altLang="zh-TW" sz="2000" dirty="0" smtClean="0"/>
              <a:t>Android SDK and AVD Manager</a:t>
            </a:r>
            <a:r>
              <a:rPr lang="zh-TW" altLang="en-US" sz="2000" dirty="0" smtClean="0"/>
              <a:t>」來安裝或更新</a:t>
            </a:r>
            <a:r>
              <a:rPr lang="en-US" altLang="zh-TW" sz="2000" dirty="0" smtClean="0"/>
              <a:t>SDK</a:t>
            </a:r>
            <a:r>
              <a:rPr lang="zh-TW" altLang="en-US" sz="2300" dirty="0" smtClean="0"/>
              <a:t>。</a:t>
            </a:r>
            <a:endParaRPr lang="zh-TW" altLang="en-US" dirty="0"/>
          </a:p>
        </p:txBody>
      </p:sp>
      <p:grpSp>
        <p:nvGrpSpPr>
          <p:cNvPr id="5" name="群組 4"/>
          <p:cNvGrpSpPr/>
          <p:nvPr/>
        </p:nvGrpSpPr>
        <p:grpSpPr>
          <a:xfrm>
            <a:off x="179512" y="4122186"/>
            <a:ext cx="8568952" cy="2331150"/>
            <a:chOff x="1043608" y="3356992"/>
            <a:chExt cx="8568952" cy="2331150"/>
          </a:xfrm>
        </p:grpSpPr>
        <p:sp>
          <p:nvSpPr>
            <p:cNvPr id="6" name="矩形 5"/>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Java JDK </a:t>
              </a:r>
              <a:r>
                <a:rPr lang="zh-TW" altLang="en-US" dirty="0" smtClean="0">
                  <a:solidFill>
                    <a:srgbClr val="A0A5B8"/>
                  </a:solidFill>
                </a:rPr>
                <a:t>５以上</a:t>
              </a:r>
              <a:endParaRPr lang="zh-TW" altLang="en-US" dirty="0">
                <a:solidFill>
                  <a:srgbClr val="A0A5B8"/>
                </a:solidFill>
              </a:endParaRPr>
            </a:p>
          </p:txBody>
        </p:sp>
        <p:sp>
          <p:nvSpPr>
            <p:cNvPr id="7" name="矩形 6"/>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Eclipse</a:t>
              </a:r>
              <a:endParaRPr lang="zh-TW" altLang="en-US" dirty="0">
                <a:solidFill>
                  <a:srgbClr val="A0A5B8"/>
                </a:solidFill>
              </a:endParaRPr>
            </a:p>
          </p:txBody>
        </p:sp>
        <p:sp>
          <p:nvSpPr>
            <p:cNvPr id="8" name="矩形 7"/>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ADT</a:t>
              </a:r>
              <a:r>
                <a:rPr lang="zh-TW" altLang="en-US" dirty="0" smtClean="0">
                  <a:solidFill>
                    <a:srgbClr val="A0A5B8"/>
                  </a:solidFill>
                </a:rPr>
                <a:t>擴充套件</a:t>
              </a:r>
              <a:endParaRPr lang="zh-TW" altLang="en-US" dirty="0">
                <a:solidFill>
                  <a:srgbClr val="A0A5B8"/>
                </a:solidFill>
              </a:endParaRPr>
            </a:p>
          </p:txBody>
        </p:sp>
        <p:sp>
          <p:nvSpPr>
            <p:cNvPr id="9" name="矩形 8"/>
            <p:cNvSpPr/>
            <p:nvPr/>
          </p:nvSpPr>
          <p:spPr>
            <a:xfrm>
              <a:off x="2670823" y="4882606"/>
              <a:ext cx="1829169" cy="805536"/>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en-US" dirty="0" smtClean="0">
                  <a:solidFill>
                    <a:schemeClr val="tx1"/>
                  </a:solidFill>
                </a:rPr>
                <a:t>下載及安裝需要的</a:t>
              </a:r>
              <a:r>
                <a:rPr lang="en-US" altLang="zh-TW" dirty="0" smtClean="0">
                  <a:solidFill>
                    <a:schemeClr val="tx1"/>
                  </a:solidFill>
                </a:rPr>
                <a:t>SDK</a:t>
              </a:r>
              <a:endParaRPr lang="zh-TW" altLang="en-US" dirty="0">
                <a:solidFill>
                  <a:schemeClr val="tx1"/>
                </a:solidFill>
              </a:endParaRPr>
            </a:p>
          </p:txBody>
        </p:sp>
        <p:sp>
          <p:nvSpPr>
            <p:cNvPr id="10" name="矩形 9"/>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cxnSp>
          <p:nvCxnSpPr>
            <p:cNvPr id="11" name="直線單箭頭接點 10"/>
            <p:cNvCxnSpPr>
              <a:stCxn id="6" idx="3"/>
              <a:endCxn id="7"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7" idx="3"/>
              <a:endCxn id="8"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10" idx="3"/>
              <a:endCxn id="9"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8" idx="3"/>
              <a:endCxn id="10"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5" name="矩形 14"/>
            <p:cNvSpPr/>
            <p:nvPr/>
          </p:nvSpPr>
          <p:spPr>
            <a:xfrm>
              <a:off x="6084168" y="4869160"/>
              <a:ext cx="1872208"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cxnSp>
          <p:nvCxnSpPr>
            <p:cNvPr id="16" name="直線單箭頭接點 15"/>
            <p:cNvCxnSpPr>
              <a:stCxn id="9" idx="3"/>
              <a:endCxn id="15"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下載及安裝需要的</a:t>
            </a:r>
            <a:r>
              <a:rPr lang="en-US" altLang="zh-TW" dirty="0" smtClean="0"/>
              <a:t>SDK</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52</a:t>
            </a:fld>
            <a:endParaRPr lang="zh-TW" altLang="en-US"/>
          </a:p>
        </p:txBody>
      </p:sp>
      <p:sp>
        <p:nvSpPr>
          <p:cNvPr id="4" name="內容版面配置區 3"/>
          <p:cNvSpPr>
            <a:spLocks noGrp="1"/>
          </p:cNvSpPr>
          <p:nvPr>
            <p:ph sz="quarter" idx="1"/>
          </p:nvPr>
        </p:nvSpPr>
        <p:spPr>
          <a:xfrm>
            <a:off x="301752" y="1527048"/>
            <a:ext cx="8503920" cy="2982072"/>
          </a:xfrm>
        </p:spPr>
        <p:txBody>
          <a:bodyPr>
            <a:normAutofit fontScale="92500" lnSpcReduction="10000"/>
          </a:bodyPr>
          <a:lstStyle/>
          <a:p>
            <a:pPr lvl="0"/>
            <a:r>
              <a:rPr lang="en-US" altLang="zh-TW" sz="2400" dirty="0" smtClean="0"/>
              <a:t>A. </a:t>
            </a:r>
            <a:r>
              <a:rPr lang="zh-TW" altLang="en-US" sz="2400" dirty="0" smtClean="0"/>
              <a:t>使用</a:t>
            </a:r>
            <a:r>
              <a:rPr lang="en-US" altLang="zh-TW" sz="2400" dirty="0" smtClean="0"/>
              <a:t>SDK Manager.exe</a:t>
            </a:r>
            <a:r>
              <a:rPr lang="zh-TW" altLang="en-US" sz="2400" dirty="0" smtClean="0"/>
              <a:t>。</a:t>
            </a:r>
            <a:endParaRPr lang="en-US" altLang="zh-TW" sz="2400" dirty="0" smtClean="0"/>
          </a:p>
          <a:p>
            <a:pPr lvl="0"/>
            <a:r>
              <a:rPr lang="zh-TW" altLang="zh-TW" sz="2400" dirty="0" smtClean="0"/>
              <a:t>當我們安裝</a:t>
            </a:r>
            <a:r>
              <a:rPr lang="zh-TW" altLang="en-US" sz="2400" dirty="0" smtClean="0"/>
              <a:t>好</a:t>
            </a:r>
            <a:r>
              <a:rPr lang="en-US" altLang="zh-TW" sz="2400" dirty="0" smtClean="0"/>
              <a:t>ADT</a:t>
            </a:r>
            <a:r>
              <a:rPr lang="zh-TW" altLang="en-US" sz="2400" dirty="0" smtClean="0"/>
              <a:t>及</a:t>
            </a:r>
            <a:r>
              <a:rPr lang="en-US" altLang="zh-TW" sz="2400" dirty="0" smtClean="0"/>
              <a:t>Android SDK</a:t>
            </a:r>
            <a:r>
              <a:rPr lang="zh-TW" altLang="en-US" sz="2400" dirty="0" smtClean="0"/>
              <a:t>後</a:t>
            </a:r>
            <a:r>
              <a:rPr lang="zh-TW" altLang="zh-TW" sz="2400" dirty="0" smtClean="0"/>
              <a:t>執行</a:t>
            </a:r>
            <a:r>
              <a:rPr lang="en-US" altLang="zh-TW" sz="2400" dirty="0" smtClean="0"/>
              <a:t>Android SDK</a:t>
            </a:r>
            <a:r>
              <a:rPr lang="zh-TW" altLang="zh-TW" sz="2400" dirty="0" smtClean="0"/>
              <a:t>解壓縮資料夾裡的</a:t>
            </a:r>
            <a:r>
              <a:rPr lang="en-US" altLang="zh-TW" sz="2400" dirty="0" smtClean="0"/>
              <a:t>SDK Manager.exe</a:t>
            </a:r>
            <a:r>
              <a:rPr lang="zh-TW" altLang="en-US" sz="2400" dirty="0" smtClean="0"/>
              <a:t>。</a:t>
            </a:r>
            <a:endParaRPr lang="en-US" altLang="zh-TW" sz="2400" dirty="0" smtClean="0"/>
          </a:p>
          <a:p>
            <a:pPr lvl="0"/>
            <a:r>
              <a:rPr lang="en-US" altLang="zh-TW" sz="2400" dirty="0" smtClean="0"/>
              <a:t>SDK Manager</a:t>
            </a:r>
            <a:r>
              <a:rPr lang="zh-TW" altLang="zh-TW" sz="2400" dirty="0" smtClean="0"/>
              <a:t>會自己搜尋目前可安裝使用的</a:t>
            </a:r>
            <a:r>
              <a:rPr lang="en-US" altLang="zh-TW" sz="2400" dirty="0" smtClean="0"/>
              <a:t>SDK</a:t>
            </a:r>
            <a:r>
              <a:rPr lang="zh-TW" altLang="zh-TW" sz="2400" dirty="0" smtClean="0"/>
              <a:t>與模擬器版本，選擇所需的</a:t>
            </a:r>
            <a:r>
              <a:rPr lang="en-US" altLang="zh-TW" sz="2400" dirty="0" smtClean="0"/>
              <a:t>SDK</a:t>
            </a:r>
            <a:r>
              <a:rPr lang="zh-TW" altLang="zh-TW" sz="2400" dirty="0" smtClean="0"/>
              <a:t>與模擬器安裝即可</a:t>
            </a:r>
            <a:r>
              <a:rPr lang="zh-TW" altLang="en-US" sz="2400" dirty="0" smtClean="0"/>
              <a:t>。</a:t>
            </a:r>
            <a:endParaRPr lang="zh-TW" altLang="zh-TW" sz="2400" dirty="0" smtClean="0"/>
          </a:p>
          <a:p>
            <a:r>
              <a:rPr lang="en-US" altLang="zh-TW" sz="2400" dirty="0" smtClean="0"/>
              <a:t> </a:t>
            </a:r>
            <a:r>
              <a:rPr lang="zh-TW" altLang="zh-TW" sz="2400" dirty="0" smtClean="0"/>
              <a:t>搜尋目前可安裝使用的</a:t>
            </a:r>
            <a:r>
              <a:rPr lang="en-US" altLang="zh-TW" sz="2400" dirty="0" smtClean="0"/>
              <a:t>SDK</a:t>
            </a:r>
            <a:r>
              <a:rPr lang="zh-TW" altLang="en-US" sz="2400" dirty="0" smtClean="0"/>
              <a:t>。如下面左方圖片所示。</a:t>
            </a:r>
            <a:endParaRPr lang="en-US" altLang="zh-TW" sz="2400" dirty="0" smtClean="0"/>
          </a:p>
          <a:p>
            <a:r>
              <a:rPr lang="zh-TW" altLang="en-US" sz="2400" dirty="0" smtClean="0"/>
              <a:t>搜尋完後會出現「</a:t>
            </a:r>
            <a:r>
              <a:rPr lang="en-US" altLang="zh-TW" sz="2400" dirty="0" smtClean="0"/>
              <a:t>Choose Package to Install</a:t>
            </a:r>
            <a:r>
              <a:rPr lang="zh-TW" altLang="en-US" sz="2400" dirty="0" smtClean="0"/>
              <a:t>」畫面。挑選所要的</a:t>
            </a:r>
            <a:r>
              <a:rPr lang="en-US" altLang="zh-TW" sz="2400" dirty="0" smtClean="0"/>
              <a:t>SDK</a:t>
            </a:r>
            <a:r>
              <a:rPr lang="zh-TW" altLang="en-US" sz="2400" dirty="0" smtClean="0"/>
              <a:t>後，點擊「</a:t>
            </a:r>
            <a:r>
              <a:rPr lang="en-US" altLang="zh-TW" sz="2400" dirty="0" smtClean="0"/>
              <a:t>Install</a:t>
            </a:r>
            <a:r>
              <a:rPr lang="zh-TW" altLang="en-US" sz="2400" dirty="0" smtClean="0"/>
              <a:t>」安裝。如下面右方圖片所示。</a:t>
            </a:r>
          </a:p>
          <a:p>
            <a:endParaRPr lang="zh-TW" altLang="zh-TW" sz="2400" dirty="0" smtClean="0"/>
          </a:p>
          <a:p>
            <a:endParaRPr lang="zh-TW" altLang="en-US" dirty="0"/>
          </a:p>
        </p:txBody>
      </p:sp>
      <p:pic>
        <p:nvPicPr>
          <p:cNvPr id="5" name="圖片 4"/>
          <p:cNvPicPr/>
          <p:nvPr/>
        </p:nvPicPr>
        <p:blipFill>
          <a:blip r:embed="rId2" cstate="print"/>
          <a:srcRect/>
          <a:stretch>
            <a:fillRect/>
          </a:stretch>
        </p:blipFill>
        <p:spPr bwMode="auto">
          <a:xfrm>
            <a:off x="539552" y="4725144"/>
            <a:ext cx="3365004" cy="206084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851920" y="4293096"/>
            <a:ext cx="5076056" cy="253802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53</a:t>
            </a:fld>
            <a:endParaRPr lang="zh-TW" altLang="en-US"/>
          </a:p>
        </p:txBody>
      </p:sp>
      <p:sp>
        <p:nvSpPr>
          <p:cNvPr id="4" name="內容版面配置區 3"/>
          <p:cNvSpPr>
            <a:spLocks noGrp="1"/>
          </p:cNvSpPr>
          <p:nvPr>
            <p:ph sz="quarter" idx="1"/>
          </p:nvPr>
        </p:nvSpPr>
        <p:spPr/>
        <p:txBody>
          <a:bodyPr/>
          <a:lstStyle/>
          <a:p>
            <a:r>
              <a:rPr lang="zh-TW" altLang="en-US" dirty="0" smtClean="0"/>
              <a:t>下面左方圖片是下載及安裝</a:t>
            </a:r>
            <a:r>
              <a:rPr lang="en-US" altLang="zh-TW" dirty="0" smtClean="0"/>
              <a:t>Android SDK</a:t>
            </a:r>
            <a:r>
              <a:rPr lang="zh-TW" altLang="en-US" dirty="0" smtClean="0"/>
              <a:t>的視窗畫面。</a:t>
            </a:r>
            <a:endParaRPr lang="en-US" altLang="zh-TW" dirty="0" smtClean="0"/>
          </a:p>
          <a:p>
            <a:r>
              <a:rPr lang="zh-TW" altLang="en-US" dirty="0" smtClean="0"/>
              <a:t>下面右方圖片更新完</a:t>
            </a:r>
            <a:r>
              <a:rPr lang="en-US" altLang="zh-TW" dirty="0" smtClean="0"/>
              <a:t>Android SDK</a:t>
            </a:r>
            <a:r>
              <a:rPr lang="zh-TW" altLang="en-US" dirty="0" smtClean="0"/>
              <a:t>會要求重新啟動</a:t>
            </a:r>
            <a:r>
              <a:rPr lang="en-US" altLang="zh-TW" dirty="0" smtClean="0"/>
              <a:t>ADB</a:t>
            </a:r>
            <a:r>
              <a:rPr lang="zh-TW" altLang="en-US" dirty="0" smtClean="0"/>
              <a:t>的畫面。請按「</a:t>
            </a:r>
            <a:r>
              <a:rPr lang="en-US" altLang="zh-TW" dirty="0" smtClean="0"/>
              <a:t>Yes</a:t>
            </a:r>
            <a:r>
              <a:rPr lang="zh-TW" altLang="en-US" dirty="0" smtClean="0"/>
              <a:t>」。</a:t>
            </a:r>
          </a:p>
          <a:p>
            <a:endParaRPr lang="zh-TW" altLang="en-US" dirty="0"/>
          </a:p>
        </p:txBody>
      </p:sp>
      <p:pic>
        <p:nvPicPr>
          <p:cNvPr id="3074" name="Picture 2"/>
          <p:cNvPicPr>
            <a:picLocks noChangeAspect="1" noChangeArrowheads="1"/>
          </p:cNvPicPr>
          <p:nvPr/>
        </p:nvPicPr>
        <p:blipFill>
          <a:blip r:embed="rId2" cstate="print"/>
          <a:srcRect/>
          <a:stretch>
            <a:fillRect/>
          </a:stretch>
        </p:blipFill>
        <p:spPr bwMode="auto">
          <a:xfrm>
            <a:off x="107504" y="4051548"/>
            <a:ext cx="4034730" cy="268982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152069" y="4077072"/>
            <a:ext cx="4956435" cy="14958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3994376" y="3501008"/>
            <a:ext cx="5149624" cy="3356991"/>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54</a:t>
            </a:fld>
            <a:endParaRPr lang="zh-TW" altLang="en-US"/>
          </a:p>
        </p:txBody>
      </p:sp>
      <p:sp>
        <p:nvSpPr>
          <p:cNvPr id="4" name="內容版面配置區 3"/>
          <p:cNvSpPr>
            <a:spLocks noGrp="1"/>
          </p:cNvSpPr>
          <p:nvPr>
            <p:ph sz="quarter" idx="1"/>
          </p:nvPr>
        </p:nvSpPr>
        <p:spPr>
          <a:xfrm>
            <a:off x="301752" y="1527048"/>
            <a:ext cx="8662736" cy="1973960"/>
          </a:xfrm>
        </p:spPr>
        <p:txBody>
          <a:bodyPr>
            <a:noAutofit/>
          </a:bodyPr>
          <a:lstStyle/>
          <a:p>
            <a:r>
              <a:rPr lang="zh-TW" altLang="en-US" sz="1800" dirty="0" smtClean="0"/>
              <a:t>安裝完並會要求，使用者關閉「</a:t>
            </a:r>
            <a:r>
              <a:rPr lang="en-US" altLang="zh-TW" sz="1800" dirty="0" smtClean="0"/>
              <a:t>Android SDK and AVD manager</a:t>
            </a:r>
            <a:r>
              <a:rPr lang="zh-TW" altLang="en-US" sz="1800" dirty="0" smtClean="0"/>
              <a:t>」。按下「</a:t>
            </a:r>
            <a:r>
              <a:rPr lang="en-US" altLang="zh-TW" sz="1800" dirty="0" smtClean="0"/>
              <a:t>OK</a:t>
            </a:r>
            <a:r>
              <a:rPr lang="zh-TW" altLang="en-US" sz="1800" dirty="0" smtClean="0"/>
              <a:t>」如下面左方圖片中所示。 並將「</a:t>
            </a:r>
            <a:r>
              <a:rPr lang="en-US" altLang="zh-TW" sz="1800" dirty="0" smtClean="0"/>
              <a:t>Android SDK and AVD manager</a:t>
            </a:r>
            <a:r>
              <a:rPr lang="zh-TW" altLang="en-US" sz="1800" dirty="0" smtClean="0"/>
              <a:t>」視窗關閉後再重開即完成。</a:t>
            </a:r>
            <a:endParaRPr lang="en-US" altLang="zh-TW" sz="1800" dirty="0" smtClean="0"/>
          </a:p>
          <a:p>
            <a:r>
              <a:rPr lang="zh-TW" altLang="en-US" sz="1800" dirty="0" smtClean="0"/>
              <a:t>必要時需在「</a:t>
            </a:r>
            <a:r>
              <a:rPr lang="en-US" altLang="zh-TW" sz="1800" dirty="0" smtClean="0"/>
              <a:t>Eclipse</a:t>
            </a:r>
            <a:r>
              <a:rPr lang="zh-TW" altLang="en-US" sz="1800" dirty="0" smtClean="0"/>
              <a:t>」</a:t>
            </a:r>
            <a:r>
              <a:rPr lang="en-US" altLang="zh-TW" sz="1800" dirty="0" smtClean="0">
                <a:sym typeface="Wingdings" pitchFamily="2" charset="2"/>
              </a:rPr>
              <a:t></a:t>
            </a:r>
            <a:r>
              <a:rPr lang="zh-TW" altLang="en-US" sz="1800" dirty="0" smtClean="0">
                <a:sym typeface="Wingdings" pitchFamily="2" charset="2"/>
              </a:rPr>
              <a:t>「</a:t>
            </a:r>
            <a:r>
              <a:rPr lang="en-US" altLang="zh-TW" sz="1800" dirty="0" smtClean="0">
                <a:sym typeface="Wingdings" pitchFamily="2" charset="2"/>
              </a:rPr>
              <a:t>Help</a:t>
            </a:r>
            <a:r>
              <a:rPr lang="zh-TW" altLang="en-US" sz="1800" dirty="0" smtClean="0">
                <a:sym typeface="Wingdings" pitchFamily="2" charset="2"/>
              </a:rPr>
              <a:t>」</a:t>
            </a:r>
            <a:r>
              <a:rPr lang="en-US" altLang="zh-TW" sz="1800" dirty="0" smtClean="0">
                <a:sym typeface="Wingdings" pitchFamily="2" charset="2"/>
              </a:rPr>
              <a:t></a:t>
            </a:r>
            <a:r>
              <a:rPr lang="zh-TW" altLang="en-US" sz="1800" dirty="0" smtClean="0">
                <a:sym typeface="Wingdings" pitchFamily="2" charset="2"/>
              </a:rPr>
              <a:t>「</a:t>
            </a:r>
            <a:r>
              <a:rPr lang="en-US" altLang="zh-TW" sz="1800" dirty="0" smtClean="0">
                <a:sym typeface="Wingdings" pitchFamily="2" charset="2"/>
              </a:rPr>
              <a:t>Install New Software…</a:t>
            </a:r>
            <a:r>
              <a:rPr lang="zh-TW" altLang="en-US" sz="1800" dirty="0" smtClean="0">
                <a:sym typeface="Wingdings" pitchFamily="2" charset="2"/>
              </a:rPr>
              <a:t>」更新模擬器版本。</a:t>
            </a:r>
            <a:endParaRPr lang="en-US" altLang="zh-TW" sz="1800" dirty="0" smtClean="0">
              <a:sym typeface="Wingdings" pitchFamily="2" charset="2"/>
            </a:endParaRPr>
          </a:p>
          <a:p>
            <a:pPr lvl="0"/>
            <a:r>
              <a:rPr lang="en-US" altLang="zh-TW" sz="1800" dirty="0" smtClean="0"/>
              <a:t>B.</a:t>
            </a:r>
            <a:r>
              <a:rPr lang="zh-TW" altLang="en-US" sz="1800" dirty="0" smtClean="0"/>
              <a:t>使用</a:t>
            </a:r>
            <a:r>
              <a:rPr lang="en-US" altLang="zh-TW" sz="1800" dirty="0" smtClean="0"/>
              <a:t>Eclipse</a:t>
            </a:r>
            <a:r>
              <a:rPr lang="zh-TW" altLang="en-US" sz="1800" dirty="0" smtClean="0"/>
              <a:t>上方功能表中的「</a:t>
            </a:r>
            <a:r>
              <a:rPr lang="en-US" altLang="zh-TW" sz="1800" dirty="0" smtClean="0"/>
              <a:t>Window</a:t>
            </a:r>
            <a:r>
              <a:rPr lang="zh-TW" altLang="en-US" sz="1800" dirty="0" smtClean="0"/>
              <a:t>」</a:t>
            </a:r>
            <a:r>
              <a:rPr lang="en-US" altLang="zh-TW" sz="1800" dirty="0" smtClean="0">
                <a:sym typeface="Wingdings" pitchFamily="2" charset="2"/>
              </a:rPr>
              <a:t></a:t>
            </a:r>
            <a:r>
              <a:rPr lang="zh-TW" altLang="en-US" sz="1800" dirty="0" smtClean="0">
                <a:sym typeface="Wingdings" pitchFamily="2" charset="2"/>
              </a:rPr>
              <a:t>「</a:t>
            </a:r>
            <a:r>
              <a:rPr lang="en-US" altLang="zh-TW" sz="1800" dirty="0" smtClean="0"/>
              <a:t>Android SDK and AVD Manager</a:t>
            </a:r>
            <a:r>
              <a:rPr lang="zh-TW" altLang="en-US" sz="1800" dirty="0" smtClean="0"/>
              <a:t>」選項。</a:t>
            </a:r>
            <a:endParaRPr lang="zh-TW" altLang="en-US" sz="1800" dirty="0"/>
          </a:p>
        </p:txBody>
      </p:sp>
      <p:pic>
        <p:nvPicPr>
          <p:cNvPr id="5122" name="Picture 2"/>
          <p:cNvPicPr>
            <a:picLocks noChangeAspect="1" noChangeArrowheads="1"/>
          </p:cNvPicPr>
          <p:nvPr/>
        </p:nvPicPr>
        <p:blipFill>
          <a:blip r:embed="rId3" cstate="print"/>
          <a:srcRect/>
          <a:stretch>
            <a:fillRect/>
          </a:stretch>
        </p:blipFill>
        <p:spPr bwMode="auto">
          <a:xfrm>
            <a:off x="179512" y="5085184"/>
            <a:ext cx="4675315" cy="1700808"/>
          </a:xfrm>
          <a:prstGeom prst="rect">
            <a:avLst/>
          </a:prstGeom>
          <a:noFill/>
          <a:ln w="9525">
            <a:noFill/>
            <a:miter lim="800000"/>
            <a:headEnd/>
            <a:tailEnd/>
          </a:ln>
        </p:spPr>
      </p:pic>
      <p:sp>
        <p:nvSpPr>
          <p:cNvPr id="7" name="內容版面配置區 3"/>
          <p:cNvSpPr txBox="1">
            <a:spLocks/>
          </p:cNvSpPr>
          <p:nvPr/>
        </p:nvSpPr>
        <p:spPr>
          <a:xfrm>
            <a:off x="323528" y="3356992"/>
            <a:ext cx="3816424" cy="1512168"/>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直接在</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rPr>
              <a:t>Eclipse</a:t>
            </a: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的在選單上選擇「</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rPr>
              <a:t>Window</a:t>
            </a: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zh-TW" altLang="en-US"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rPr>
              <a:t>Android SDK and AVD Manager</a:t>
            </a: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」選項，開啟</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rPr>
              <a:t>Android SDK</a:t>
            </a: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及</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rPr>
              <a:t>AVD </a:t>
            </a: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管理工具。如下面右方圖片所示。</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55</a:t>
            </a:fld>
            <a:endParaRPr lang="zh-TW" altLang="en-US"/>
          </a:p>
        </p:txBody>
      </p:sp>
      <p:sp>
        <p:nvSpPr>
          <p:cNvPr id="4" name="內容版面配置區 3"/>
          <p:cNvSpPr>
            <a:spLocks noGrp="1"/>
          </p:cNvSpPr>
          <p:nvPr>
            <p:ph sz="quarter" idx="1"/>
          </p:nvPr>
        </p:nvSpPr>
        <p:spPr/>
        <p:txBody>
          <a:bodyPr>
            <a:normAutofit/>
          </a:bodyPr>
          <a:lstStyle/>
          <a:p>
            <a:r>
              <a:rPr lang="zh-TW" altLang="en-US" sz="2400" dirty="0" smtClean="0"/>
              <a:t>切換到「</a:t>
            </a:r>
            <a:r>
              <a:rPr lang="en-US" altLang="zh-TW" sz="2400" dirty="0" smtClean="0"/>
              <a:t>Installed Packages</a:t>
            </a:r>
            <a:r>
              <a:rPr lang="zh-TW" altLang="en-US" sz="2400" dirty="0" smtClean="0"/>
              <a:t>」標籤頁，「</a:t>
            </a:r>
            <a:r>
              <a:rPr lang="en-US" altLang="zh-TW" sz="2400" dirty="0" smtClean="0"/>
              <a:t>Installed Packages</a:t>
            </a:r>
            <a:r>
              <a:rPr lang="zh-TW" altLang="en-US" sz="2400" dirty="0" smtClean="0"/>
              <a:t>」列表中，看預設列表是否有我們所需要的</a:t>
            </a:r>
            <a:r>
              <a:rPr lang="en-US" altLang="zh-TW" sz="2400" dirty="0" smtClean="0"/>
              <a:t>SDK</a:t>
            </a:r>
            <a:r>
              <a:rPr lang="zh-TW" altLang="en-US" sz="2400" dirty="0" smtClean="0"/>
              <a:t>，若沒有需要的</a:t>
            </a:r>
            <a:r>
              <a:rPr lang="en-US" altLang="zh-TW" sz="2400" dirty="0" smtClean="0"/>
              <a:t>SDK</a:t>
            </a:r>
            <a:r>
              <a:rPr lang="zh-TW" altLang="en-US" sz="2400" dirty="0" smtClean="0"/>
              <a:t>需先自行安裝對應的</a:t>
            </a:r>
            <a:r>
              <a:rPr lang="en-US" altLang="zh-TW" sz="2400" dirty="0" smtClean="0"/>
              <a:t>SDK </a:t>
            </a:r>
            <a:r>
              <a:rPr lang="zh-TW" altLang="en-US" sz="2400" dirty="0" smtClean="0"/>
              <a:t>組件。</a:t>
            </a:r>
          </a:p>
          <a:p>
            <a:endParaRPr lang="zh-TW" altLang="en-US" sz="2400" dirty="0"/>
          </a:p>
        </p:txBody>
      </p:sp>
      <p:pic>
        <p:nvPicPr>
          <p:cNvPr id="5" name="Picture 2"/>
          <p:cNvPicPr>
            <a:picLocks noChangeAspect="1" noChangeArrowheads="1"/>
          </p:cNvPicPr>
          <p:nvPr/>
        </p:nvPicPr>
        <p:blipFill>
          <a:blip r:embed="rId2" cstate="print"/>
          <a:srcRect/>
          <a:stretch>
            <a:fillRect/>
          </a:stretch>
        </p:blipFill>
        <p:spPr bwMode="auto">
          <a:xfrm>
            <a:off x="1403649" y="2727162"/>
            <a:ext cx="6336703" cy="413083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6</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56</a:t>
            </a:fld>
            <a:endParaRPr lang="zh-TW" altLang="en-US"/>
          </a:p>
        </p:txBody>
      </p:sp>
      <p:sp>
        <p:nvSpPr>
          <p:cNvPr id="4" name="內容版面配置區 3"/>
          <p:cNvSpPr>
            <a:spLocks noGrp="1"/>
          </p:cNvSpPr>
          <p:nvPr>
            <p:ph sz="quarter" idx="1"/>
          </p:nvPr>
        </p:nvSpPr>
        <p:spPr>
          <a:xfrm>
            <a:off x="301752" y="1527048"/>
            <a:ext cx="8503920" cy="2334000"/>
          </a:xfrm>
        </p:spPr>
        <p:txBody>
          <a:bodyPr>
            <a:normAutofit fontScale="92500" lnSpcReduction="20000"/>
          </a:bodyPr>
          <a:lstStyle/>
          <a:p>
            <a:r>
              <a:rPr lang="zh-TW" altLang="en-US" sz="2400" dirty="0" smtClean="0"/>
              <a:t>切換到「</a:t>
            </a:r>
            <a:r>
              <a:rPr lang="en-US" altLang="zh-TW" sz="2400" dirty="0" smtClean="0"/>
              <a:t>Available Packages</a:t>
            </a:r>
            <a:r>
              <a:rPr lang="zh-TW" altLang="en-US" sz="2400" dirty="0" smtClean="0"/>
              <a:t>」標籤頁，點選預設的網址，可以看到目前可用的</a:t>
            </a:r>
            <a:r>
              <a:rPr lang="en-US" altLang="zh-TW" sz="2400" dirty="0" smtClean="0"/>
              <a:t>SDK</a:t>
            </a:r>
            <a:r>
              <a:rPr lang="zh-TW" altLang="en-US" sz="2400" dirty="0" smtClean="0"/>
              <a:t>、</a:t>
            </a:r>
            <a:r>
              <a:rPr lang="en-US" altLang="zh-TW" sz="2400" dirty="0" smtClean="0"/>
              <a:t>Add-On</a:t>
            </a:r>
            <a:r>
              <a:rPr lang="zh-TW" altLang="en-US" sz="2400" dirty="0" smtClean="0"/>
              <a:t>等。</a:t>
            </a:r>
          </a:p>
          <a:p>
            <a:r>
              <a:rPr lang="zh-TW" altLang="en-US" sz="2400" dirty="0" smtClean="0"/>
              <a:t>鉤選所要的</a:t>
            </a:r>
            <a:r>
              <a:rPr lang="en-US" altLang="zh-TW" sz="2400" dirty="0" smtClean="0"/>
              <a:t>SDK</a:t>
            </a:r>
            <a:r>
              <a:rPr lang="zh-TW" altLang="en-US" sz="2400" dirty="0" smtClean="0"/>
              <a:t>、</a:t>
            </a:r>
            <a:r>
              <a:rPr lang="en-US" altLang="zh-TW" sz="2400" dirty="0" smtClean="0"/>
              <a:t>Add-On</a:t>
            </a:r>
            <a:r>
              <a:rPr lang="zh-TW" altLang="en-US" sz="2400" dirty="0" smtClean="0"/>
              <a:t>等，然後按下「</a:t>
            </a:r>
            <a:r>
              <a:rPr lang="en-US" altLang="zh-TW" sz="2400" dirty="0" smtClean="0"/>
              <a:t>Install Selected</a:t>
            </a:r>
            <a:r>
              <a:rPr lang="zh-TW" altLang="en-US" sz="2400" dirty="0" smtClean="0"/>
              <a:t>」按鈕即可。如下面左方圖片所示。</a:t>
            </a:r>
            <a:endParaRPr lang="en-US" altLang="zh-TW" sz="2400" dirty="0" smtClean="0"/>
          </a:p>
          <a:p>
            <a:r>
              <a:rPr lang="zh-TW" altLang="en-US" sz="2400" dirty="0" smtClean="0"/>
              <a:t>確認剛才所勾選的 </a:t>
            </a:r>
            <a:r>
              <a:rPr lang="en-US" altLang="zh-TW" sz="2400" dirty="0" smtClean="0"/>
              <a:t>SDK </a:t>
            </a:r>
            <a:r>
              <a:rPr lang="zh-TW" altLang="en-US" sz="2400" dirty="0" smtClean="0"/>
              <a:t>組件。勾選「</a:t>
            </a:r>
            <a:r>
              <a:rPr lang="en-US" altLang="zh-TW" sz="2400" dirty="0" smtClean="0"/>
              <a:t>Accept</a:t>
            </a:r>
            <a:r>
              <a:rPr lang="zh-TW" altLang="en-US" sz="2400" dirty="0" smtClean="0"/>
              <a:t>」或「</a:t>
            </a:r>
            <a:r>
              <a:rPr lang="en-US" altLang="zh-TW" sz="2400" dirty="0" smtClean="0"/>
              <a:t>Accept All</a:t>
            </a:r>
            <a:r>
              <a:rPr lang="zh-TW" altLang="en-US" sz="2400" dirty="0" smtClean="0"/>
              <a:t>」後，按下「</a:t>
            </a:r>
            <a:r>
              <a:rPr lang="en-US" altLang="zh-TW" sz="2400" dirty="0" smtClean="0"/>
              <a:t>Install</a:t>
            </a:r>
            <a:r>
              <a:rPr lang="zh-TW" altLang="en-US" sz="2400" dirty="0" smtClean="0"/>
              <a:t>」即開始自動下載並安裝。如下面右方圖片所示。</a:t>
            </a:r>
          </a:p>
          <a:p>
            <a:endParaRPr lang="zh-TW" altLang="en-US" sz="2400" dirty="0" smtClean="0"/>
          </a:p>
          <a:p>
            <a:endParaRPr lang="zh-TW" altLang="en-US" dirty="0"/>
          </a:p>
        </p:txBody>
      </p:sp>
      <p:pic>
        <p:nvPicPr>
          <p:cNvPr id="7171" name="Picture 3"/>
          <p:cNvPicPr>
            <a:picLocks noChangeAspect="1" noChangeArrowheads="1"/>
          </p:cNvPicPr>
          <p:nvPr/>
        </p:nvPicPr>
        <p:blipFill>
          <a:blip r:embed="rId2" cstate="print"/>
          <a:srcRect/>
          <a:stretch>
            <a:fillRect/>
          </a:stretch>
        </p:blipFill>
        <p:spPr bwMode="auto">
          <a:xfrm>
            <a:off x="179512" y="3665988"/>
            <a:ext cx="4896544" cy="319201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427984" y="4149080"/>
            <a:ext cx="4680520" cy="234026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7</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57</a:t>
            </a:fld>
            <a:endParaRPr lang="zh-TW" altLang="en-US"/>
          </a:p>
        </p:txBody>
      </p:sp>
      <p:sp>
        <p:nvSpPr>
          <p:cNvPr id="4" name="內容版面配置區 3"/>
          <p:cNvSpPr>
            <a:spLocks noGrp="1"/>
          </p:cNvSpPr>
          <p:nvPr>
            <p:ph sz="quarter" idx="1"/>
          </p:nvPr>
        </p:nvSpPr>
        <p:spPr/>
        <p:txBody>
          <a:bodyPr/>
          <a:lstStyle/>
          <a:p>
            <a:r>
              <a:rPr lang="zh-TW" altLang="en-US" dirty="0" smtClean="0"/>
              <a:t>下面左方圖片是下載及安裝</a:t>
            </a:r>
            <a:r>
              <a:rPr lang="en-US" altLang="zh-TW" dirty="0" smtClean="0"/>
              <a:t>Android SDK</a:t>
            </a:r>
            <a:r>
              <a:rPr lang="zh-TW" altLang="en-US" dirty="0" smtClean="0"/>
              <a:t>的視窗畫面。</a:t>
            </a:r>
          </a:p>
          <a:p>
            <a:r>
              <a:rPr lang="zh-TW" altLang="en-US" dirty="0" smtClean="0"/>
              <a:t>下面右方圖片是更新完</a:t>
            </a:r>
            <a:r>
              <a:rPr lang="en-US" altLang="zh-TW" dirty="0" smtClean="0"/>
              <a:t>Android SDK</a:t>
            </a:r>
            <a:r>
              <a:rPr lang="zh-TW" altLang="en-US" dirty="0" smtClean="0"/>
              <a:t>會要求重新啟動</a:t>
            </a:r>
            <a:r>
              <a:rPr lang="en-US" altLang="zh-TW" dirty="0" smtClean="0"/>
              <a:t>ADB</a:t>
            </a:r>
            <a:r>
              <a:rPr lang="zh-TW" altLang="en-US" dirty="0" smtClean="0"/>
              <a:t>的畫面。請按「</a:t>
            </a:r>
            <a:r>
              <a:rPr lang="en-US" altLang="zh-TW" dirty="0" smtClean="0"/>
              <a:t>Yes</a:t>
            </a:r>
            <a:r>
              <a:rPr lang="zh-TW" altLang="en-US" dirty="0" smtClean="0"/>
              <a:t>」。</a:t>
            </a:r>
          </a:p>
          <a:p>
            <a:endParaRPr lang="zh-TW" altLang="en-US" dirty="0"/>
          </a:p>
        </p:txBody>
      </p:sp>
      <p:pic>
        <p:nvPicPr>
          <p:cNvPr id="9220" name="Picture 4"/>
          <p:cNvPicPr>
            <a:picLocks noChangeAspect="1" noChangeArrowheads="1"/>
          </p:cNvPicPr>
          <p:nvPr/>
        </p:nvPicPr>
        <p:blipFill>
          <a:blip r:embed="rId2" cstate="print"/>
          <a:srcRect/>
          <a:stretch>
            <a:fillRect/>
          </a:stretch>
        </p:blipFill>
        <p:spPr bwMode="auto">
          <a:xfrm>
            <a:off x="179512" y="3861048"/>
            <a:ext cx="3888432" cy="259228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923928" y="4940208"/>
            <a:ext cx="5256584" cy="151312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下載及安裝需要的</a:t>
            </a:r>
            <a:r>
              <a:rPr lang="en-US" altLang="zh-TW" dirty="0" smtClean="0"/>
              <a:t>SDK</a:t>
            </a:r>
            <a:r>
              <a:rPr lang="zh-TW" altLang="en-US" dirty="0" smtClean="0"/>
              <a:t>（</a:t>
            </a:r>
            <a:r>
              <a:rPr lang="en-US" altLang="zh-TW" dirty="0" smtClean="0"/>
              <a:t>8</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58</a:t>
            </a:fld>
            <a:endParaRPr lang="zh-TW" altLang="en-US"/>
          </a:p>
        </p:txBody>
      </p:sp>
      <p:sp>
        <p:nvSpPr>
          <p:cNvPr id="4" name="內容版面配置區 3"/>
          <p:cNvSpPr>
            <a:spLocks noGrp="1"/>
          </p:cNvSpPr>
          <p:nvPr>
            <p:ph sz="quarter" idx="1"/>
          </p:nvPr>
        </p:nvSpPr>
        <p:spPr>
          <a:xfrm>
            <a:off x="301752" y="1527048"/>
            <a:ext cx="8503920" cy="2045968"/>
          </a:xfrm>
        </p:spPr>
        <p:txBody>
          <a:bodyPr>
            <a:normAutofit fontScale="92500" lnSpcReduction="10000"/>
          </a:bodyPr>
          <a:lstStyle/>
          <a:p>
            <a:r>
              <a:rPr lang="zh-TW" altLang="en-US" dirty="0" smtClean="0"/>
              <a:t>安裝完並會要求，使用者關閉「</a:t>
            </a:r>
            <a:r>
              <a:rPr lang="en-US" altLang="zh-TW" dirty="0" smtClean="0"/>
              <a:t>Android SDK and AVD manager</a:t>
            </a:r>
            <a:r>
              <a:rPr lang="zh-TW" altLang="en-US" dirty="0" smtClean="0"/>
              <a:t>」。按下「</a:t>
            </a:r>
            <a:r>
              <a:rPr lang="en-US" altLang="zh-TW" dirty="0" smtClean="0"/>
              <a:t>OK</a:t>
            </a:r>
            <a:r>
              <a:rPr lang="zh-TW" altLang="en-US" dirty="0" smtClean="0"/>
              <a:t>」， 「</a:t>
            </a:r>
            <a:r>
              <a:rPr lang="en-US" altLang="zh-TW" dirty="0" smtClean="0"/>
              <a:t>Android SDK and AVD manager</a:t>
            </a:r>
            <a:r>
              <a:rPr lang="zh-TW" altLang="en-US" dirty="0" smtClean="0"/>
              <a:t>」。相關視窗關閉即完成。如下面左方圖片所示。</a:t>
            </a:r>
            <a:endParaRPr lang="en-US" altLang="zh-TW" dirty="0" smtClean="0"/>
          </a:p>
          <a:p>
            <a:r>
              <a:rPr lang="zh-TW" altLang="en-US" dirty="0" smtClean="0"/>
              <a:t>必要時需在「</a:t>
            </a:r>
            <a:r>
              <a:rPr lang="en-US" altLang="zh-TW" dirty="0" smtClean="0"/>
              <a:t>Eclipse</a:t>
            </a:r>
            <a:r>
              <a:rPr lang="zh-TW" altLang="en-US" dirty="0" smtClean="0"/>
              <a:t>」</a:t>
            </a:r>
            <a:r>
              <a:rPr lang="en-US" altLang="zh-TW" dirty="0" smtClean="0">
                <a:sym typeface="Wingdings" pitchFamily="2" charset="2"/>
              </a:rPr>
              <a:t></a:t>
            </a:r>
            <a:r>
              <a:rPr lang="zh-TW" altLang="en-US" dirty="0" smtClean="0">
                <a:sym typeface="Wingdings" pitchFamily="2" charset="2"/>
              </a:rPr>
              <a:t>「</a:t>
            </a:r>
            <a:r>
              <a:rPr lang="en-US" altLang="zh-TW" dirty="0" smtClean="0">
                <a:sym typeface="Wingdings" pitchFamily="2" charset="2"/>
              </a:rPr>
              <a:t>Help</a:t>
            </a:r>
            <a:r>
              <a:rPr lang="zh-TW" altLang="en-US" dirty="0" smtClean="0">
                <a:sym typeface="Wingdings" pitchFamily="2" charset="2"/>
              </a:rPr>
              <a:t>」</a:t>
            </a:r>
            <a:r>
              <a:rPr lang="en-US" altLang="zh-TW" dirty="0" smtClean="0">
                <a:sym typeface="Wingdings" pitchFamily="2" charset="2"/>
              </a:rPr>
              <a:t></a:t>
            </a:r>
            <a:r>
              <a:rPr lang="zh-TW" altLang="en-US" dirty="0" smtClean="0">
                <a:sym typeface="Wingdings" pitchFamily="2" charset="2"/>
              </a:rPr>
              <a:t>「</a:t>
            </a:r>
            <a:r>
              <a:rPr lang="en-US" altLang="zh-TW" dirty="0" smtClean="0">
                <a:sym typeface="Wingdings" pitchFamily="2" charset="2"/>
              </a:rPr>
              <a:t>Install New Software…</a:t>
            </a:r>
            <a:r>
              <a:rPr lang="zh-TW" altLang="en-US" dirty="0" smtClean="0">
                <a:sym typeface="Wingdings" pitchFamily="2" charset="2"/>
              </a:rPr>
              <a:t>」更新模擬器版本。</a:t>
            </a:r>
            <a:endParaRPr lang="en-US" altLang="zh-TW" dirty="0" smtClean="0">
              <a:sym typeface="Wingdings" pitchFamily="2" charset="2"/>
            </a:endParaRPr>
          </a:p>
        </p:txBody>
      </p:sp>
      <p:pic>
        <p:nvPicPr>
          <p:cNvPr id="6" name="內容版面配置區 4" descr="android2"/>
          <p:cNvPicPr>
            <a:picLocks/>
          </p:cNvPicPr>
          <p:nvPr/>
        </p:nvPicPr>
        <p:blipFill>
          <a:blip r:embed="rId2" cstate="print"/>
          <a:srcRect/>
          <a:stretch>
            <a:fillRect/>
          </a:stretch>
        </p:blipFill>
        <p:spPr bwMode="auto">
          <a:xfrm>
            <a:off x="5004048" y="3140968"/>
            <a:ext cx="3816424" cy="364502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16024" y="5035101"/>
            <a:ext cx="4860032" cy="1706267"/>
          </a:xfrm>
          <a:prstGeom prst="rect">
            <a:avLst/>
          </a:prstGeom>
          <a:noFill/>
          <a:ln w="9525">
            <a:noFill/>
            <a:miter lim="800000"/>
            <a:headEnd/>
            <a:tailEnd/>
          </a:ln>
        </p:spPr>
      </p:pic>
      <p:sp>
        <p:nvSpPr>
          <p:cNvPr id="7" name="內容版面配置區 3"/>
          <p:cNvSpPr txBox="1">
            <a:spLocks/>
          </p:cNvSpPr>
          <p:nvPr/>
        </p:nvSpPr>
        <p:spPr>
          <a:xfrm>
            <a:off x="323528" y="3501008"/>
            <a:ext cx="4608512" cy="1512168"/>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安裝完後，切換到「</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Installed Packages</a:t>
            </a: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」標籤頁，可以看到所勾選的 </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SDK</a:t>
            </a: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組件都已經安裝了。</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如下面右方圖片所示。</a:t>
            </a: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上設定</a:t>
            </a:r>
            <a:r>
              <a:rPr lang="en-US" altLang="zh-TW" dirty="0" smtClean="0"/>
              <a:t>AVD</a:t>
            </a:r>
            <a:r>
              <a:rPr lang="zh-TW" altLang="en-US" dirty="0" smtClean="0"/>
              <a:t>模擬器（</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59</a:t>
            </a:fld>
            <a:endParaRPr lang="zh-TW" altLang="en-US"/>
          </a:p>
        </p:txBody>
      </p:sp>
      <p:sp>
        <p:nvSpPr>
          <p:cNvPr id="4" name="內容版面配置區 3"/>
          <p:cNvSpPr>
            <a:spLocks noGrp="1"/>
          </p:cNvSpPr>
          <p:nvPr>
            <p:ph sz="quarter" idx="1"/>
          </p:nvPr>
        </p:nvSpPr>
        <p:spPr/>
        <p:txBody>
          <a:bodyPr/>
          <a:lstStyle/>
          <a:p>
            <a:r>
              <a:rPr lang="zh-TW" altLang="en-US" dirty="0" smtClean="0"/>
              <a:t>６</a:t>
            </a:r>
            <a:r>
              <a:rPr lang="en-US" altLang="zh-TW" dirty="0" smtClean="0"/>
              <a:t>.</a:t>
            </a:r>
            <a:r>
              <a:rPr lang="zh-TW" altLang="en-US" dirty="0" smtClean="0"/>
              <a:t>在</a:t>
            </a:r>
            <a:r>
              <a:rPr lang="en-US" altLang="zh-TW" dirty="0" smtClean="0"/>
              <a:t>Eclipse</a:t>
            </a:r>
            <a:r>
              <a:rPr lang="zh-TW" altLang="en-US" dirty="0" smtClean="0"/>
              <a:t>上設定</a:t>
            </a:r>
            <a:r>
              <a:rPr lang="en-US" altLang="zh-TW" dirty="0" smtClean="0"/>
              <a:t>AVD</a:t>
            </a:r>
            <a:r>
              <a:rPr lang="zh-TW" altLang="en-US" dirty="0" smtClean="0"/>
              <a:t>模擬器。</a:t>
            </a:r>
            <a:endParaRPr lang="en-US" altLang="zh-TW" dirty="0" smtClean="0"/>
          </a:p>
          <a:p>
            <a:r>
              <a:rPr lang="zh-TW" altLang="zh-TW" dirty="0" smtClean="0"/>
              <a:t>當</a:t>
            </a:r>
            <a:r>
              <a:rPr lang="en-US" altLang="zh-TW" dirty="0" smtClean="0"/>
              <a:t>Android SDK</a:t>
            </a:r>
            <a:r>
              <a:rPr lang="zh-TW" altLang="zh-TW" dirty="0" smtClean="0"/>
              <a:t>安裝結束後，</a:t>
            </a:r>
            <a:r>
              <a:rPr lang="zh-TW" altLang="en-US" dirty="0" smtClean="0"/>
              <a:t>若沒有實體手機，則需要在個人電腦上用模擬器看看程式執行結果。因此，</a:t>
            </a:r>
            <a:r>
              <a:rPr lang="zh-TW" altLang="zh-TW" dirty="0" smtClean="0"/>
              <a:t>我們需要讓</a:t>
            </a:r>
            <a:r>
              <a:rPr lang="en-US" altLang="zh-TW" dirty="0" smtClean="0"/>
              <a:t>Eclipse</a:t>
            </a:r>
            <a:r>
              <a:rPr lang="zh-TW" altLang="zh-TW" dirty="0" smtClean="0"/>
              <a:t>使用我們所安裝好的模擬器</a:t>
            </a:r>
            <a:r>
              <a:rPr lang="zh-TW" altLang="en-US" dirty="0" smtClean="0"/>
              <a:t>。所以，需要設定</a:t>
            </a:r>
            <a:r>
              <a:rPr lang="en-US" altLang="zh-TW" dirty="0" smtClean="0"/>
              <a:t>AVD</a:t>
            </a:r>
            <a:r>
              <a:rPr lang="zh-TW" altLang="en-US" dirty="0" smtClean="0"/>
              <a:t>模擬器。</a:t>
            </a:r>
            <a:endParaRPr lang="zh-TW" altLang="en-US" dirty="0"/>
          </a:p>
        </p:txBody>
      </p:sp>
      <p:grpSp>
        <p:nvGrpSpPr>
          <p:cNvPr id="5" name="群組 4"/>
          <p:cNvGrpSpPr/>
          <p:nvPr/>
        </p:nvGrpSpPr>
        <p:grpSpPr>
          <a:xfrm>
            <a:off x="179512" y="4122186"/>
            <a:ext cx="8568952" cy="2331150"/>
            <a:chOff x="1043608" y="3356992"/>
            <a:chExt cx="8568952" cy="2331150"/>
          </a:xfrm>
        </p:grpSpPr>
        <p:sp>
          <p:nvSpPr>
            <p:cNvPr id="6" name="矩形 5"/>
            <p:cNvSpPr/>
            <p:nvPr/>
          </p:nvSpPr>
          <p:spPr>
            <a:xfrm>
              <a:off x="1043608"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Java JDK </a:t>
              </a:r>
              <a:r>
                <a:rPr lang="zh-TW" altLang="en-US" dirty="0" smtClean="0">
                  <a:solidFill>
                    <a:srgbClr val="A0A5B8"/>
                  </a:solidFill>
                </a:rPr>
                <a:t>５以上</a:t>
              </a:r>
              <a:endParaRPr lang="zh-TW" altLang="en-US" dirty="0">
                <a:solidFill>
                  <a:srgbClr val="A0A5B8"/>
                </a:solidFill>
              </a:endParaRPr>
            </a:p>
          </p:txBody>
        </p:sp>
        <p:sp>
          <p:nvSpPr>
            <p:cNvPr id="7" name="矩形 6"/>
            <p:cNvSpPr/>
            <p:nvPr/>
          </p:nvSpPr>
          <p:spPr>
            <a:xfrm>
              <a:off x="3274201" y="3370438"/>
              <a:ext cx="1729847"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Eclipse</a:t>
              </a:r>
              <a:endParaRPr lang="zh-TW" altLang="en-US" dirty="0">
                <a:solidFill>
                  <a:srgbClr val="A0A5B8"/>
                </a:solidFill>
              </a:endParaRPr>
            </a:p>
          </p:txBody>
        </p:sp>
        <p:sp>
          <p:nvSpPr>
            <p:cNvPr id="8" name="矩形 7"/>
            <p:cNvSpPr/>
            <p:nvPr/>
          </p:nvSpPr>
          <p:spPr>
            <a:xfrm>
              <a:off x="5580112" y="3370438"/>
              <a:ext cx="1656184" cy="83671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ADT</a:t>
              </a:r>
              <a:r>
                <a:rPr lang="zh-TW" altLang="en-US" dirty="0" smtClean="0">
                  <a:solidFill>
                    <a:srgbClr val="A0A5B8"/>
                  </a:solidFill>
                </a:rPr>
                <a:t>擴充套件</a:t>
              </a:r>
              <a:endParaRPr lang="zh-TW" altLang="en-US" dirty="0">
                <a:solidFill>
                  <a:srgbClr val="A0A5B8"/>
                </a:solidFill>
              </a:endParaRPr>
            </a:p>
          </p:txBody>
        </p:sp>
        <p:sp>
          <p:nvSpPr>
            <p:cNvPr id="9" name="矩形 8"/>
            <p:cNvSpPr/>
            <p:nvPr/>
          </p:nvSpPr>
          <p:spPr>
            <a:xfrm>
              <a:off x="2670823" y="4882606"/>
              <a:ext cx="1829169" cy="8055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10" name="矩形 9"/>
            <p:cNvSpPr/>
            <p:nvPr/>
          </p:nvSpPr>
          <p:spPr>
            <a:xfrm>
              <a:off x="7812360" y="3356992"/>
              <a:ext cx="1800200" cy="8775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cxnSp>
          <p:nvCxnSpPr>
            <p:cNvPr id="11" name="直線單箭頭接點 10"/>
            <p:cNvCxnSpPr>
              <a:stCxn id="6" idx="3"/>
              <a:endCxn id="7" idx="1"/>
            </p:cNvCxnSpPr>
            <p:nvPr/>
          </p:nvCxnSpPr>
          <p:spPr>
            <a:xfrm>
              <a:off x="2699792" y="3788794"/>
              <a:ext cx="574409"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2" name="直線單箭頭接點 11"/>
            <p:cNvCxnSpPr>
              <a:stCxn id="7" idx="3"/>
              <a:endCxn id="8" idx="1"/>
            </p:cNvCxnSpPr>
            <p:nvPr/>
          </p:nvCxnSpPr>
          <p:spPr>
            <a:xfrm>
              <a:off x="5004048" y="3788794"/>
              <a:ext cx="576064"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10" idx="3"/>
              <a:endCxn id="9" idx="1"/>
            </p:cNvCxnSpPr>
            <p:nvPr/>
          </p:nvCxnSpPr>
          <p:spPr>
            <a:xfrm flipH="1">
              <a:off x="2670823" y="3795763"/>
              <a:ext cx="6941737" cy="1489611"/>
            </a:xfrm>
            <a:prstGeom prst="bentConnector5">
              <a:avLst>
                <a:gd name="adj1" fmla="val -3293"/>
                <a:gd name="adj2" fmla="val 51208"/>
                <a:gd name="adj3" fmla="val 103293"/>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8" idx="3"/>
              <a:endCxn id="10" idx="1"/>
            </p:cNvCxnSpPr>
            <p:nvPr/>
          </p:nvCxnSpPr>
          <p:spPr>
            <a:xfrm>
              <a:off x="7236296" y="3788794"/>
              <a:ext cx="576064" cy="6969"/>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5" name="矩形 14"/>
            <p:cNvSpPr/>
            <p:nvPr/>
          </p:nvSpPr>
          <p:spPr>
            <a:xfrm>
              <a:off x="6084168" y="4869160"/>
              <a:ext cx="1872208" cy="805536"/>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６</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上設定</a:t>
              </a:r>
              <a:r>
                <a:rPr lang="en-US" altLang="zh-TW" dirty="0" smtClean="0">
                  <a:solidFill>
                    <a:schemeClr val="tx1"/>
                  </a:solidFill>
                </a:rPr>
                <a:t>AVD</a:t>
              </a:r>
              <a:r>
                <a:rPr lang="zh-TW" altLang="en-US" dirty="0" smtClean="0">
                  <a:solidFill>
                    <a:schemeClr val="tx1"/>
                  </a:solidFill>
                </a:rPr>
                <a:t>模擬器</a:t>
              </a:r>
              <a:endParaRPr lang="zh-TW" altLang="en-US" dirty="0">
                <a:solidFill>
                  <a:schemeClr val="tx1"/>
                </a:solidFill>
              </a:endParaRPr>
            </a:p>
          </p:txBody>
        </p:sp>
        <p:cxnSp>
          <p:nvCxnSpPr>
            <p:cNvPr id="16" name="直線單箭頭接點 15"/>
            <p:cNvCxnSpPr>
              <a:stCxn id="9" idx="3"/>
              <a:endCxn id="15" idx="1"/>
            </p:cNvCxnSpPr>
            <p:nvPr/>
          </p:nvCxnSpPr>
          <p:spPr>
            <a:xfrm flipV="1">
              <a:off x="4499992" y="5271928"/>
              <a:ext cx="1584176" cy="13446"/>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２行動</a:t>
            </a:r>
            <a:r>
              <a:rPr lang="zh-TW" altLang="zh-TW" dirty="0" smtClean="0"/>
              <a:t>擴增實境</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a:t>
            </a:fld>
            <a:endParaRPr lang="zh-TW" altLang="en-US"/>
          </a:p>
        </p:txBody>
      </p:sp>
      <p:sp>
        <p:nvSpPr>
          <p:cNvPr id="4" name="內容版面配置區 3"/>
          <p:cNvSpPr>
            <a:spLocks noGrp="1"/>
          </p:cNvSpPr>
          <p:nvPr>
            <p:ph sz="quarter" idx="1"/>
          </p:nvPr>
        </p:nvSpPr>
        <p:spPr>
          <a:xfrm>
            <a:off x="301752" y="1527048"/>
            <a:ext cx="8503920" cy="4854280"/>
          </a:xfrm>
        </p:spPr>
        <p:txBody>
          <a:bodyPr>
            <a:normAutofit fontScale="92500" lnSpcReduction="20000"/>
          </a:bodyPr>
          <a:lstStyle/>
          <a:p>
            <a:r>
              <a:rPr lang="zh-TW" altLang="en-US" dirty="0" smtClean="0"/>
              <a:t>智慧型行動裝置（包含</a:t>
            </a:r>
            <a:r>
              <a:rPr lang="en-US" altLang="zh-TW" dirty="0" smtClean="0"/>
              <a:t>HTC </a:t>
            </a:r>
            <a:r>
              <a:rPr lang="zh-TW" altLang="en-US" dirty="0" smtClean="0"/>
              <a:t>、</a:t>
            </a:r>
            <a:r>
              <a:rPr lang="en-US" altLang="zh-TW" dirty="0" err="1" smtClean="0"/>
              <a:t>iPhone</a:t>
            </a:r>
            <a:r>
              <a:rPr lang="en-US" altLang="zh-TW" dirty="0" smtClean="0"/>
              <a:t> </a:t>
            </a:r>
            <a:r>
              <a:rPr lang="zh-TW" altLang="en-US" dirty="0" smtClean="0"/>
              <a:t>、</a:t>
            </a:r>
            <a:r>
              <a:rPr lang="en-US" altLang="zh-TW" dirty="0" err="1" smtClean="0"/>
              <a:t>iPad</a:t>
            </a:r>
            <a:r>
              <a:rPr lang="en-US" altLang="zh-TW" dirty="0" smtClean="0"/>
              <a:t>…</a:t>
            </a:r>
            <a:r>
              <a:rPr lang="zh-TW" altLang="en-US" dirty="0" smtClean="0"/>
              <a:t>等）在這二、三年十分熱門。</a:t>
            </a:r>
            <a:endParaRPr lang="en-US" altLang="zh-TW" dirty="0" smtClean="0"/>
          </a:p>
          <a:p>
            <a:r>
              <a:rPr lang="zh-TW" altLang="zh-TW" dirty="0" smtClean="0"/>
              <a:t>智慧型手機是源於個人數位助理</a:t>
            </a:r>
            <a:r>
              <a:rPr lang="en-US" altLang="zh-TW" dirty="0" smtClean="0"/>
              <a:t>Personal Digital Assistant</a:t>
            </a:r>
            <a:r>
              <a:rPr lang="zh-TW" altLang="en-US" dirty="0" smtClean="0"/>
              <a:t>，</a:t>
            </a:r>
            <a:r>
              <a:rPr lang="en-US" altLang="zh-TW" dirty="0" smtClean="0"/>
              <a:t>PDA</a:t>
            </a:r>
            <a:r>
              <a:rPr lang="zh-TW" altLang="en-US" dirty="0" smtClean="0"/>
              <a:t>。</a:t>
            </a:r>
            <a:endParaRPr lang="en-US" altLang="zh-TW" dirty="0" smtClean="0"/>
          </a:p>
          <a:p>
            <a:r>
              <a:rPr lang="en-US" altLang="zh-TW" dirty="0" smtClean="0"/>
              <a:t>PDA</a:t>
            </a:r>
            <a:r>
              <a:rPr lang="zh-TW" altLang="zh-TW" dirty="0" smtClean="0"/>
              <a:t>具有</a:t>
            </a:r>
            <a:r>
              <a:rPr lang="zh-TW" altLang="en-US" dirty="0" smtClean="0"/>
              <a:t>３</a:t>
            </a:r>
            <a:r>
              <a:rPr lang="zh-TW" altLang="zh-TW" dirty="0" smtClean="0"/>
              <a:t>吋以上觸控式液晶螢幕、軟硬體擴充性與開放性作業系統的掌上型電腦，在過去讓很多人愛不釋手</a:t>
            </a:r>
            <a:r>
              <a:rPr lang="zh-TW" altLang="en-US" dirty="0" smtClean="0"/>
              <a:t>。</a:t>
            </a:r>
            <a:endParaRPr lang="en-US" altLang="zh-TW" dirty="0" smtClean="0"/>
          </a:p>
          <a:p>
            <a:r>
              <a:rPr lang="zh-TW" altLang="zh-TW" dirty="0" smtClean="0"/>
              <a:t>後來業者為了擴大市場的規模，因此將個人數位助理結合手機通訊功能</a:t>
            </a:r>
            <a:r>
              <a:rPr lang="zh-TW" altLang="en-US" dirty="0" smtClean="0"/>
              <a:t>，並加以推廣</a:t>
            </a:r>
            <a:r>
              <a:rPr lang="zh-TW" altLang="zh-TW" dirty="0" smtClean="0"/>
              <a:t>，</a:t>
            </a:r>
            <a:r>
              <a:rPr lang="zh-TW" altLang="en-US" dirty="0" smtClean="0"/>
              <a:t>進</a:t>
            </a:r>
            <a:r>
              <a:rPr lang="zh-TW" altLang="zh-TW" dirty="0" smtClean="0"/>
              <a:t>而成</a:t>
            </a:r>
            <a:r>
              <a:rPr lang="zh-TW" altLang="en-US" dirty="0" smtClean="0"/>
              <a:t>為</a:t>
            </a:r>
            <a:r>
              <a:rPr lang="zh-TW" altLang="zh-TW" dirty="0" smtClean="0"/>
              <a:t>目前</a:t>
            </a:r>
            <a:r>
              <a:rPr lang="zh-TW" altLang="en-US" dirty="0" smtClean="0"/>
              <a:t>超夯的</a:t>
            </a:r>
            <a:r>
              <a:rPr lang="zh-TW" altLang="zh-TW" dirty="0" smtClean="0"/>
              <a:t>智慧型手機市場</a:t>
            </a:r>
            <a:r>
              <a:rPr lang="zh-TW" altLang="en-US" dirty="0" smtClean="0"/>
              <a:t>。</a:t>
            </a:r>
            <a:endParaRPr lang="en-US" altLang="zh-TW" dirty="0" smtClean="0"/>
          </a:p>
          <a:p>
            <a:r>
              <a:rPr lang="zh-TW" altLang="zh-TW" dirty="0" smtClean="0"/>
              <a:t>因為智慧型手機功能幾乎等同於小筆電，讓手機與電腦之間的分隔線越來越模糊</a:t>
            </a:r>
            <a:r>
              <a:rPr lang="zh-TW" altLang="en-US" dirty="0" smtClean="0"/>
              <a:t>。智慧型行動裝置並包含</a:t>
            </a:r>
            <a:r>
              <a:rPr lang="zh-TW" altLang="zh-TW" dirty="0" smtClean="0"/>
              <a:t>平板電腦</a:t>
            </a:r>
            <a:r>
              <a:rPr lang="zh-TW" altLang="en-US" dirty="0" smtClean="0"/>
              <a:t>。</a:t>
            </a:r>
            <a:endParaRPr lang="en-US" altLang="zh-TW" dirty="0" smtClean="0"/>
          </a:p>
          <a:p>
            <a:r>
              <a:rPr lang="zh-TW" altLang="zh-TW" dirty="0" smtClean="0"/>
              <a:t>除了桌上型、筆記型電腦外，智慧型</a:t>
            </a:r>
            <a:r>
              <a:rPr lang="zh-TW" altLang="en-US" dirty="0" smtClean="0"/>
              <a:t>行動裝置</a:t>
            </a:r>
            <a:r>
              <a:rPr lang="zh-TW" altLang="zh-TW" dirty="0" smtClean="0"/>
              <a:t>也逐漸形成第</a:t>
            </a:r>
            <a:r>
              <a:rPr lang="zh-TW" altLang="en-US" dirty="0" smtClean="0"/>
              <a:t>３</a:t>
            </a:r>
            <a:r>
              <a:rPr lang="zh-TW" altLang="zh-TW" dirty="0" smtClean="0"/>
              <a:t>大勢力</a:t>
            </a:r>
            <a:r>
              <a:rPr lang="zh-TW" altLang="en-US" dirty="0" smtClean="0"/>
              <a:t>。</a:t>
            </a:r>
            <a:endParaRPr lang="zh-TW" altLang="zh-TW" dirty="0" smtClean="0"/>
          </a:p>
          <a:p>
            <a:pPr>
              <a:buNone/>
            </a:pPr>
            <a:endParaRPr lang="en-US" altLang="zh-TW" dirty="0" smtClean="0"/>
          </a:p>
          <a:p>
            <a:endParaRPr lang="en-US" altLang="zh-TW" dirty="0" smtClean="0"/>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在</a:t>
            </a:r>
            <a:r>
              <a:rPr lang="en-US" altLang="zh-TW" dirty="0" smtClean="0"/>
              <a:t>Eclipse</a:t>
            </a:r>
            <a:r>
              <a:rPr lang="zh-TW" altLang="en-US" dirty="0" smtClean="0"/>
              <a:t>上設定</a:t>
            </a:r>
            <a:r>
              <a:rPr lang="en-US" altLang="zh-TW" dirty="0" smtClean="0"/>
              <a:t>AVD</a:t>
            </a:r>
            <a:r>
              <a:rPr lang="zh-TW" altLang="en-US" dirty="0" smtClean="0"/>
              <a:t>模擬器（</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60</a:t>
            </a:fld>
            <a:endParaRPr lang="zh-TW" altLang="en-US"/>
          </a:p>
        </p:txBody>
      </p:sp>
      <p:sp>
        <p:nvSpPr>
          <p:cNvPr id="4" name="內容版面配置區 3"/>
          <p:cNvSpPr>
            <a:spLocks noGrp="1"/>
          </p:cNvSpPr>
          <p:nvPr>
            <p:ph sz="quarter" idx="1"/>
          </p:nvPr>
        </p:nvSpPr>
        <p:spPr>
          <a:xfrm>
            <a:off x="301752" y="1527048"/>
            <a:ext cx="8503920" cy="2045968"/>
          </a:xfrm>
        </p:spPr>
        <p:txBody>
          <a:bodyPr>
            <a:normAutofit lnSpcReduction="10000"/>
          </a:bodyPr>
          <a:lstStyle/>
          <a:p>
            <a:r>
              <a:rPr lang="zh-TW" altLang="en-US" dirty="0" smtClean="0"/>
              <a:t>在「</a:t>
            </a:r>
            <a:r>
              <a:rPr lang="en-US" altLang="zh-TW" dirty="0" smtClean="0"/>
              <a:t>Eclipse</a:t>
            </a:r>
            <a:r>
              <a:rPr lang="zh-TW" altLang="en-US" dirty="0" smtClean="0"/>
              <a:t>」的上方功能選單中點選</a:t>
            </a:r>
            <a:r>
              <a:rPr lang="zh-TW" altLang="en-US" dirty="0" smtClean="0">
                <a:sym typeface="Wingdings" pitchFamily="2" charset="2"/>
              </a:rPr>
              <a:t>「</a:t>
            </a:r>
            <a:r>
              <a:rPr lang="en-US" altLang="zh-TW" dirty="0" smtClean="0"/>
              <a:t>Window</a:t>
            </a:r>
            <a:r>
              <a:rPr lang="zh-TW" altLang="en-US" dirty="0" smtClean="0"/>
              <a:t>」</a:t>
            </a:r>
            <a:r>
              <a:rPr lang="en-US" altLang="zh-TW" dirty="0" smtClean="0"/>
              <a:t> </a:t>
            </a:r>
            <a:r>
              <a:rPr lang="en-US" altLang="zh-TW" dirty="0" smtClean="0">
                <a:sym typeface="Wingdings" pitchFamily="2" charset="2"/>
              </a:rPr>
              <a:t></a:t>
            </a:r>
            <a:r>
              <a:rPr lang="zh-TW" altLang="en-US" dirty="0" smtClean="0">
                <a:sym typeface="Wingdings" pitchFamily="2" charset="2"/>
              </a:rPr>
              <a:t>「</a:t>
            </a:r>
            <a:r>
              <a:rPr lang="en-US" altLang="zh-TW" dirty="0" smtClean="0"/>
              <a:t>Preferences</a:t>
            </a:r>
            <a:r>
              <a:rPr lang="zh-TW" altLang="en-US" dirty="0" smtClean="0"/>
              <a:t>」</a:t>
            </a:r>
            <a:r>
              <a:rPr lang="zh-TW" altLang="zh-TW" dirty="0" smtClean="0"/>
              <a:t>偏好設定</a:t>
            </a:r>
            <a:r>
              <a:rPr lang="zh-TW" altLang="en-US" dirty="0" smtClean="0"/>
              <a:t>。如下面左方圖片所示。</a:t>
            </a:r>
            <a:endParaRPr lang="en-US" altLang="zh-TW" dirty="0" smtClean="0"/>
          </a:p>
          <a:p>
            <a:r>
              <a:rPr lang="zh-TW" altLang="en-US" dirty="0" smtClean="0"/>
              <a:t>請按下左側「</a:t>
            </a:r>
            <a:r>
              <a:rPr lang="en-US" altLang="zh-TW" dirty="0" smtClean="0"/>
              <a:t>Android</a:t>
            </a:r>
            <a:r>
              <a:rPr lang="zh-TW" altLang="en-US" dirty="0" smtClean="0"/>
              <a:t>」標籤，右方有</a:t>
            </a:r>
            <a:r>
              <a:rPr lang="zh-TW" altLang="zh-TW" dirty="0" smtClean="0"/>
              <a:t>的</a:t>
            </a:r>
            <a:r>
              <a:rPr lang="zh-TW" altLang="en-US" dirty="0" smtClean="0"/>
              <a:t>「</a:t>
            </a:r>
            <a:r>
              <a:rPr lang="en-US" altLang="zh-TW" dirty="0" smtClean="0"/>
              <a:t>SDK Location</a:t>
            </a:r>
            <a:r>
              <a:rPr lang="zh-TW" altLang="en-US" dirty="0" smtClean="0"/>
              <a:t>」，可以</a:t>
            </a:r>
            <a:r>
              <a:rPr lang="zh-TW" altLang="zh-TW" dirty="0" smtClean="0"/>
              <a:t>選擇你所安裝的</a:t>
            </a:r>
            <a:r>
              <a:rPr lang="en-US" altLang="zh-TW" dirty="0" smtClean="0"/>
              <a:t>Android SDK</a:t>
            </a:r>
            <a:r>
              <a:rPr lang="zh-TW" altLang="zh-TW" dirty="0" smtClean="0"/>
              <a:t>目錄，再按下</a:t>
            </a:r>
            <a:r>
              <a:rPr lang="zh-TW" altLang="en-US" dirty="0" smtClean="0"/>
              <a:t>「</a:t>
            </a:r>
            <a:r>
              <a:rPr lang="en-US" altLang="zh-TW" dirty="0" smtClean="0"/>
              <a:t>Apply</a:t>
            </a:r>
            <a:r>
              <a:rPr lang="zh-TW" altLang="en-US" dirty="0" smtClean="0"/>
              <a:t>」</a:t>
            </a:r>
            <a:r>
              <a:rPr lang="zh-TW" altLang="zh-TW" dirty="0" smtClean="0"/>
              <a:t>套用即可</a:t>
            </a:r>
            <a:r>
              <a:rPr lang="zh-TW" altLang="en-US" dirty="0" smtClean="0"/>
              <a:t>。如下面右方圖片所示。</a:t>
            </a:r>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604292" y="4030935"/>
            <a:ext cx="2095500" cy="2638425"/>
          </a:xfrm>
          <a:prstGeom prst="rect">
            <a:avLst/>
          </a:prstGeom>
          <a:noFill/>
          <a:ln w="9525">
            <a:noFill/>
            <a:miter lim="800000"/>
            <a:headEnd/>
            <a:tailEnd/>
          </a:ln>
        </p:spPr>
      </p:pic>
      <p:pic>
        <p:nvPicPr>
          <p:cNvPr id="7" name="圖片 6" descr="eclipse4"/>
          <p:cNvPicPr/>
          <p:nvPr/>
        </p:nvPicPr>
        <p:blipFill>
          <a:blip r:embed="rId3" cstate="print"/>
          <a:srcRect/>
          <a:stretch>
            <a:fillRect/>
          </a:stretch>
        </p:blipFill>
        <p:spPr bwMode="auto">
          <a:xfrm>
            <a:off x="3491880" y="3573016"/>
            <a:ext cx="5329608" cy="328498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上設定</a:t>
            </a:r>
            <a:r>
              <a:rPr lang="en-US" altLang="zh-TW" dirty="0" smtClean="0"/>
              <a:t>AVD</a:t>
            </a:r>
            <a:r>
              <a:rPr lang="zh-TW" altLang="en-US" dirty="0" smtClean="0"/>
              <a:t>模擬器（</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61</a:t>
            </a:fld>
            <a:endParaRPr lang="zh-TW" altLang="en-US"/>
          </a:p>
        </p:txBody>
      </p:sp>
      <p:sp>
        <p:nvSpPr>
          <p:cNvPr id="4" name="內容版面配置區 3"/>
          <p:cNvSpPr>
            <a:spLocks noGrp="1"/>
          </p:cNvSpPr>
          <p:nvPr>
            <p:ph sz="quarter" idx="1"/>
          </p:nvPr>
        </p:nvSpPr>
        <p:spPr>
          <a:xfrm>
            <a:off x="301752" y="1527048"/>
            <a:ext cx="8503920" cy="2694040"/>
          </a:xfrm>
        </p:spPr>
        <p:txBody>
          <a:bodyPr>
            <a:normAutofit fontScale="92500" lnSpcReduction="10000"/>
          </a:bodyPr>
          <a:lstStyle/>
          <a:p>
            <a:r>
              <a:rPr lang="zh-TW" altLang="zh-TW" dirty="0" smtClean="0"/>
              <a:t>設定好之後就會出現已安裝的各項</a:t>
            </a:r>
            <a:r>
              <a:rPr lang="en-US" altLang="zh-TW" dirty="0" smtClean="0"/>
              <a:t>SDK</a:t>
            </a:r>
            <a:r>
              <a:rPr lang="zh-TW" altLang="zh-TW" dirty="0" smtClean="0"/>
              <a:t>與模擬器版本。</a:t>
            </a:r>
          </a:p>
          <a:p>
            <a:pPr lvl="1"/>
            <a:r>
              <a:rPr lang="en-US" altLang="zh-TW" dirty="0" smtClean="0"/>
              <a:t>Ps. Android SDK</a:t>
            </a:r>
            <a:r>
              <a:rPr lang="zh-TW" altLang="zh-TW" dirty="0" smtClean="0"/>
              <a:t>不可安裝在中文路徑</a:t>
            </a:r>
            <a:r>
              <a:rPr lang="zh-TW" altLang="en-US" dirty="0" smtClean="0"/>
              <a:t>。</a:t>
            </a:r>
            <a:endParaRPr lang="zh-TW" altLang="zh-TW" dirty="0" smtClean="0"/>
          </a:p>
          <a:p>
            <a:pPr lvl="1"/>
            <a:r>
              <a:rPr lang="en-US" altLang="zh-TW" dirty="0" smtClean="0"/>
              <a:t>Ps.</a:t>
            </a:r>
            <a:r>
              <a:rPr lang="zh-TW" altLang="zh-TW" dirty="0" smtClean="0"/>
              <a:t>需安裝好</a:t>
            </a:r>
            <a:r>
              <a:rPr lang="en-US" altLang="zh-TW" dirty="0" smtClean="0"/>
              <a:t>ADT</a:t>
            </a:r>
            <a:r>
              <a:rPr lang="zh-TW" altLang="zh-TW" dirty="0" smtClean="0"/>
              <a:t>才可進行</a:t>
            </a:r>
            <a:r>
              <a:rPr lang="en-US" altLang="zh-TW" dirty="0" smtClean="0"/>
              <a:t>Android SDK</a:t>
            </a:r>
            <a:r>
              <a:rPr lang="zh-TW" altLang="zh-TW" dirty="0" smtClean="0"/>
              <a:t>安裝</a:t>
            </a:r>
            <a:r>
              <a:rPr lang="zh-TW" altLang="en-US" dirty="0" smtClean="0"/>
              <a:t>。</a:t>
            </a:r>
            <a:endParaRPr lang="zh-TW" altLang="zh-TW" dirty="0" smtClean="0"/>
          </a:p>
          <a:p>
            <a:pPr lvl="0"/>
            <a:r>
              <a:rPr lang="zh-TW" altLang="zh-TW" dirty="0" smtClean="0"/>
              <a:t>設定</a:t>
            </a:r>
            <a:r>
              <a:rPr lang="en-US" altLang="zh-TW" dirty="0" smtClean="0"/>
              <a:t>Eclipse</a:t>
            </a:r>
            <a:r>
              <a:rPr lang="zh-TW" altLang="en-US" dirty="0" smtClean="0"/>
              <a:t>調用</a:t>
            </a:r>
            <a:r>
              <a:rPr lang="en-US" altLang="zh-TW" dirty="0" smtClean="0"/>
              <a:t>Android </a:t>
            </a:r>
            <a:r>
              <a:rPr lang="zh-TW" altLang="zh-TW" dirty="0" smtClean="0"/>
              <a:t>模擬器</a:t>
            </a:r>
            <a:r>
              <a:rPr lang="zh-TW" altLang="en-US" dirty="0" smtClean="0"/>
              <a:t>的組態。</a:t>
            </a:r>
            <a:endParaRPr lang="zh-TW" altLang="zh-TW" dirty="0" smtClean="0"/>
          </a:p>
          <a:p>
            <a:r>
              <a:rPr lang="en-US" altLang="zh-TW" dirty="0" smtClean="0"/>
              <a:t>Android SDK</a:t>
            </a:r>
            <a:r>
              <a:rPr lang="zh-TW" altLang="zh-TW" dirty="0" smtClean="0"/>
              <a:t>提供</a:t>
            </a:r>
            <a:r>
              <a:rPr lang="en-US" altLang="zh-TW" dirty="0" smtClean="0"/>
              <a:t>Android</a:t>
            </a:r>
            <a:r>
              <a:rPr lang="zh-TW" altLang="zh-TW" dirty="0" smtClean="0"/>
              <a:t>模擬器</a:t>
            </a:r>
            <a:r>
              <a:rPr lang="zh-TW" altLang="en-US" dirty="0" smtClean="0"/>
              <a:t>（</a:t>
            </a:r>
            <a:r>
              <a:rPr lang="en-US" altLang="zh-TW" dirty="0" smtClean="0"/>
              <a:t>Android Virtual Device, AVD, emulator</a:t>
            </a:r>
            <a:r>
              <a:rPr lang="zh-TW" altLang="en-US" dirty="0" smtClean="0"/>
              <a:t>）</a:t>
            </a:r>
            <a:r>
              <a:rPr lang="zh-TW" altLang="zh-TW" dirty="0" smtClean="0"/>
              <a:t>，</a:t>
            </a:r>
            <a:r>
              <a:rPr lang="zh-TW" altLang="en-US" dirty="0" smtClean="0"/>
              <a:t>在無實體設備時，應該</a:t>
            </a:r>
            <a:r>
              <a:rPr lang="zh-TW" altLang="zh-TW" dirty="0" smtClean="0"/>
              <a:t>在撰寫程式前，先建立</a:t>
            </a:r>
            <a:r>
              <a:rPr lang="en-US" altLang="zh-TW" dirty="0" smtClean="0"/>
              <a:t>Android</a:t>
            </a:r>
            <a:r>
              <a:rPr lang="zh-TW" altLang="zh-TW" dirty="0" smtClean="0"/>
              <a:t>模擬器。步驟如下</a:t>
            </a:r>
            <a:r>
              <a:rPr lang="en-US" altLang="zh-TW" dirty="0" smtClean="0"/>
              <a:t>:</a:t>
            </a:r>
            <a:endParaRPr lang="zh-TW" altLang="en-US" dirty="0"/>
          </a:p>
        </p:txBody>
      </p:sp>
      <p:pic>
        <p:nvPicPr>
          <p:cNvPr id="5" name="圖片 4"/>
          <p:cNvPicPr/>
          <p:nvPr/>
        </p:nvPicPr>
        <p:blipFill>
          <a:blip r:embed="rId2" cstate="print"/>
          <a:srcRect/>
          <a:stretch>
            <a:fillRect/>
          </a:stretch>
        </p:blipFill>
        <p:spPr bwMode="auto">
          <a:xfrm>
            <a:off x="6660232" y="4229100"/>
            <a:ext cx="2057400" cy="2628900"/>
          </a:xfrm>
          <a:prstGeom prst="rect">
            <a:avLst/>
          </a:prstGeom>
          <a:noFill/>
          <a:ln w="9525">
            <a:noFill/>
            <a:miter lim="800000"/>
            <a:headEnd/>
            <a:tailEnd/>
          </a:ln>
        </p:spPr>
      </p:pic>
      <p:sp>
        <p:nvSpPr>
          <p:cNvPr id="6" name="內容版面配置區 3"/>
          <p:cNvSpPr txBox="1">
            <a:spLocks/>
          </p:cNvSpPr>
          <p:nvPr/>
        </p:nvSpPr>
        <p:spPr>
          <a:xfrm>
            <a:off x="323528" y="4221088"/>
            <a:ext cx="6048672" cy="216024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Eclipse</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Window</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Android SDK and AVD Manager</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New</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zh-TW" sz="2700" b="0" i="0" u="none" strike="noStrike" kern="1200" cap="none" spc="0" normalizeH="0" baseline="0" noProof="0" dirty="0" smtClean="0">
                <a:ln>
                  <a:noFill/>
                </a:ln>
                <a:solidFill>
                  <a:schemeClr val="tx1"/>
                </a:solidFill>
                <a:effectLst/>
                <a:uLnTx/>
                <a:uFillTx/>
                <a:latin typeface="+mn-lt"/>
                <a:ea typeface="+mn-ea"/>
                <a:cs typeface="+mn-cs"/>
              </a:rPr>
              <a:t>即可建立模擬器。輸入自訂的名稱，選擇所要使用的版本</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1"/>
              </a:buClr>
              <a:buSzPct val="85000"/>
              <a:buFont typeface="Wingdings 2"/>
              <a:buChar char=""/>
            </a:pPr>
            <a:r>
              <a:rPr lang="zh-TW" altLang="en-US" sz="2700" dirty="0" smtClean="0"/>
              <a:t>右方圖片為在功能表中點選</a:t>
            </a:r>
            <a:r>
              <a:rPr lang="zh-TW" altLang="en-US" sz="2700" dirty="0" smtClean="0">
                <a:sym typeface="Wingdings" pitchFamily="2" charset="2"/>
              </a:rPr>
              <a:t>「</a:t>
            </a:r>
            <a:r>
              <a:rPr lang="en-US" altLang="zh-TW" sz="2700" dirty="0" smtClean="0"/>
              <a:t>Android SDK and AVD Manager</a:t>
            </a:r>
            <a:r>
              <a:rPr lang="zh-TW" altLang="en-US" sz="2700" dirty="0" smtClean="0"/>
              <a:t>」的圖示。</a:t>
            </a: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上設定</a:t>
            </a:r>
            <a:r>
              <a:rPr lang="en-US" altLang="zh-TW" dirty="0" smtClean="0"/>
              <a:t>AVD</a:t>
            </a:r>
            <a:r>
              <a:rPr lang="zh-TW" altLang="en-US" dirty="0" smtClean="0"/>
              <a:t>模擬器（</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62</a:t>
            </a:fld>
            <a:endParaRPr lang="zh-TW" altLang="en-US"/>
          </a:p>
        </p:txBody>
      </p:sp>
      <p:sp>
        <p:nvSpPr>
          <p:cNvPr id="4" name="內容版面配置區 3"/>
          <p:cNvSpPr>
            <a:spLocks noGrp="1"/>
          </p:cNvSpPr>
          <p:nvPr>
            <p:ph sz="quarter" idx="1"/>
          </p:nvPr>
        </p:nvSpPr>
        <p:spPr>
          <a:xfrm>
            <a:off x="301752" y="1527048"/>
            <a:ext cx="4342256" cy="4422232"/>
          </a:xfrm>
        </p:spPr>
        <p:txBody>
          <a:bodyPr/>
          <a:lstStyle/>
          <a:p>
            <a:r>
              <a:rPr lang="zh-TW" altLang="en-US" sz="2800" dirty="0" smtClean="0"/>
              <a:t>「</a:t>
            </a:r>
            <a:r>
              <a:rPr lang="en-US" altLang="zh-TW" sz="2800" dirty="0" smtClean="0"/>
              <a:t>Create New Android Virtual Device </a:t>
            </a:r>
            <a:r>
              <a:rPr lang="zh-TW" altLang="en-US" sz="2800" dirty="0" smtClean="0"/>
              <a:t>（</a:t>
            </a:r>
            <a:r>
              <a:rPr lang="en-US" altLang="zh-TW" sz="2800" dirty="0" smtClean="0"/>
              <a:t>AVD</a:t>
            </a:r>
            <a:r>
              <a:rPr lang="zh-TW" altLang="en-US" sz="2800" dirty="0" smtClean="0"/>
              <a:t>）」視窗畫面。可建立模擬器的名稱、執行版本、設定</a:t>
            </a:r>
            <a:r>
              <a:rPr lang="en-US" altLang="zh-TW" sz="2800" dirty="0" smtClean="0"/>
              <a:t>SD Card</a:t>
            </a:r>
            <a:r>
              <a:rPr lang="zh-TW" altLang="en-US" sz="2800" dirty="0" smtClean="0"/>
              <a:t>支援及設定所要支援的硬體。</a:t>
            </a:r>
            <a:endParaRPr lang="en-US" altLang="zh-TW" sz="2800" dirty="0" smtClean="0"/>
          </a:p>
          <a:p>
            <a:r>
              <a:rPr lang="zh-TW" altLang="en-US" sz="2800" dirty="0" smtClean="0"/>
              <a:t>如右方圖片所示。</a:t>
            </a:r>
            <a:endParaRPr lang="zh-TW" altLang="en-US" dirty="0"/>
          </a:p>
        </p:txBody>
      </p:sp>
      <p:pic>
        <p:nvPicPr>
          <p:cNvPr id="5" name="圖片 4" descr="eclipse5"/>
          <p:cNvPicPr/>
          <p:nvPr/>
        </p:nvPicPr>
        <p:blipFill>
          <a:blip r:embed="rId2" cstate="print"/>
          <a:srcRect/>
          <a:stretch>
            <a:fillRect/>
          </a:stretch>
        </p:blipFill>
        <p:spPr bwMode="auto">
          <a:xfrm>
            <a:off x="4860032" y="1628800"/>
            <a:ext cx="4032448" cy="4896544"/>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a:t>
            </a:r>
            <a:r>
              <a:rPr lang="en-US" altLang="zh-TW" dirty="0" smtClean="0"/>
              <a:t>Eclipse</a:t>
            </a:r>
            <a:r>
              <a:rPr lang="zh-TW" altLang="en-US" dirty="0" smtClean="0"/>
              <a:t>上設定</a:t>
            </a:r>
            <a:r>
              <a:rPr lang="en-US" altLang="zh-TW" dirty="0" smtClean="0"/>
              <a:t>AVD</a:t>
            </a:r>
            <a:r>
              <a:rPr lang="zh-TW" altLang="en-US" dirty="0" smtClean="0"/>
              <a:t>模擬器（</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63</a:t>
            </a:fld>
            <a:endParaRPr lang="zh-TW" altLang="en-US"/>
          </a:p>
        </p:txBody>
      </p:sp>
      <p:sp>
        <p:nvSpPr>
          <p:cNvPr id="4" name="內容版面配置區 3"/>
          <p:cNvSpPr>
            <a:spLocks noGrp="1"/>
          </p:cNvSpPr>
          <p:nvPr>
            <p:ph sz="quarter" idx="1"/>
          </p:nvPr>
        </p:nvSpPr>
        <p:spPr>
          <a:xfrm>
            <a:off x="301752" y="1527048"/>
            <a:ext cx="8503920" cy="4854280"/>
          </a:xfrm>
        </p:spPr>
        <p:txBody>
          <a:bodyPr>
            <a:normAutofit/>
          </a:bodyPr>
          <a:lstStyle/>
          <a:p>
            <a:pPr marL="274320" lvl="1">
              <a:buClr>
                <a:schemeClr val="accent1"/>
              </a:buClr>
              <a:buSzPct val="85000"/>
              <a:buFont typeface="Wingdings 2"/>
              <a:buChar char=""/>
            </a:pPr>
            <a:r>
              <a:rPr lang="zh-TW" altLang="en-US" sz="2400" dirty="0" smtClean="0">
                <a:solidFill>
                  <a:schemeClr val="tx1"/>
                </a:solidFill>
              </a:rPr>
              <a:t>「</a:t>
            </a:r>
            <a:r>
              <a:rPr lang="en-US" altLang="zh-TW" sz="2400" dirty="0" smtClean="0">
                <a:solidFill>
                  <a:schemeClr val="tx1"/>
                </a:solidFill>
              </a:rPr>
              <a:t>Create New Android Virtual Device </a:t>
            </a:r>
            <a:r>
              <a:rPr lang="zh-TW" altLang="en-US" sz="2400" dirty="0" smtClean="0">
                <a:solidFill>
                  <a:schemeClr val="tx1"/>
                </a:solidFill>
              </a:rPr>
              <a:t>（</a:t>
            </a:r>
            <a:r>
              <a:rPr lang="en-US" altLang="zh-TW" sz="2400" dirty="0" smtClean="0">
                <a:solidFill>
                  <a:schemeClr val="tx1"/>
                </a:solidFill>
              </a:rPr>
              <a:t>AVD</a:t>
            </a:r>
            <a:r>
              <a:rPr lang="zh-TW" altLang="en-US" sz="2400" dirty="0" smtClean="0">
                <a:solidFill>
                  <a:schemeClr val="tx1"/>
                </a:solidFill>
              </a:rPr>
              <a:t>）」視窗中，較重要的部份為：</a:t>
            </a:r>
            <a:endParaRPr lang="en-US" altLang="zh-TW" sz="2400" dirty="0" smtClean="0">
              <a:solidFill>
                <a:schemeClr val="tx1"/>
              </a:solidFill>
            </a:endParaRPr>
          </a:p>
          <a:p>
            <a:pPr lvl="1"/>
            <a:r>
              <a:rPr lang="en-US" altLang="zh-TW" sz="2400" dirty="0" smtClean="0"/>
              <a:t>Name</a:t>
            </a:r>
            <a:r>
              <a:rPr lang="zh-TW" altLang="en-US" sz="2400" dirty="0" smtClean="0"/>
              <a:t>：本次設定組態的命名。</a:t>
            </a:r>
            <a:endParaRPr lang="zh-TW" altLang="zh-TW" sz="2400" dirty="0" smtClean="0"/>
          </a:p>
          <a:p>
            <a:pPr lvl="1"/>
            <a:r>
              <a:rPr lang="en-US" altLang="zh-TW" sz="2400" dirty="0" smtClean="0"/>
              <a:t>Target</a:t>
            </a:r>
            <a:r>
              <a:rPr lang="zh-TW" altLang="en-US" sz="2400" dirty="0" smtClean="0"/>
              <a:t>：所要模擬執行的</a:t>
            </a:r>
            <a:r>
              <a:rPr lang="en-US" altLang="zh-TW" sz="2400" dirty="0" smtClean="0"/>
              <a:t>SDK</a:t>
            </a:r>
            <a:r>
              <a:rPr lang="zh-TW" altLang="en-US" sz="2400" dirty="0" smtClean="0"/>
              <a:t>版本。</a:t>
            </a:r>
            <a:endParaRPr lang="en-US" altLang="zh-TW" sz="2400" dirty="0" smtClean="0"/>
          </a:p>
          <a:p>
            <a:pPr lvl="1"/>
            <a:r>
              <a:rPr lang="en-US" altLang="zh-TW" dirty="0" smtClean="0"/>
              <a:t>SD Card</a:t>
            </a:r>
            <a:r>
              <a:rPr lang="zh-TW" altLang="en-US" dirty="0" smtClean="0"/>
              <a:t>：模擬</a:t>
            </a:r>
            <a:r>
              <a:rPr lang="en-US" altLang="zh-TW" dirty="0" smtClean="0"/>
              <a:t>SD</a:t>
            </a:r>
            <a:r>
              <a:rPr lang="zh-TW" altLang="en-US" dirty="0" smtClean="0"/>
              <a:t>卡及設定大小。</a:t>
            </a:r>
            <a:endParaRPr lang="en-US" altLang="zh-TW" dirty="0" smtClean="0"/>
          </a:p>
          <a:p>
            <a:pPr lvl="1"/>
            <a:r>
              <a:rPr lang="en-US" altLang="zh-TW" dirty="0" smtClean="0"/>
              <a:t>Skin</a:t>
            </a:r>
            <a:r>
              <a:rPr lang="zh-TW" altLang="en-US" dirty="0" smtClean="0"/>
              <a:t>：模擬器所要呈現的畫面大小。</a:t>
            </a:r>
            <a:endParaRPr lang="en-US" altLang="zh-TW" dirty="0" smtClean="0"/>
          </a:p>
          <a:p>
            <a:pPr lvl="1"/>
            <a:r>
              <a:rPr lang="en-US" altLang="zh-TW" dirty="0" err="1" smtClean="0"/>
              <a:t>Handware</a:t>
            </a:r>
            <a:r>
              <a:rPr lang="zh-TW" altLang="en-US" dirty="0" smtClean="0"/>
              <a:t>：</a:t>
            </a:r>
            <a:r>
              <a:rPr lang="zh-TW" altLang="zh-TW" dirty="0" smtClean="0"/>
              <a:t>若要使用手機模擬各種功能需</a:t>
            </a:r>
            <a:r>
              <a:rPr lang="zh-TW" altLang="en-US" dirty="0" smtClean="0"/>
              <a:t>在「</a:t>
            </a:r>
            <a:r>
              <a:rPr lang="en-US" altLang="zh-TW" dirty="0" smtClean="0"/>
              <a:t>Create New Android Virtual Device </a:t>
            </a:r>
            <a:r>
              <a:rPr lang="zh-TW" altLang="en-US" dirty="0" smtClean="0"/>
              <a:t>（</a:t>
            </a:r>
            <a:r>
              <a:rPr lang="en-US" altLang="zh-TW" dirty="0" smtClean="0"/>
              <a:t>AVD</a:t>
            </a:r>
            <a:r>
              <a:rPr lang="zh-TW" altLang="en-US" dirty="0" smtClean="0"/>
              <a:t>）」視窗下方的「</a:t>
            </a:r>
            <a:r>
              <a:rPr lang="en-US" altLang="zh-TW" dirty="0" smtClean="0"/>
              <a:t>Hardware</a:t>
            </a:r>
            <a:r>
              <a:rPr lang="zh-TW" altLang="en-US" dirty="0" smtClean="0"/>
              <a:t>」</a:t>
            </a:r>
            <a:r>
              <a:rPr lang="en-US" altLang="zh-TW" dirty="0" smtClean="0">
                <a:sym typeface="Wingdings" pitchFamily="2" charset="2"/>
              </a:rPr>
              <a:t></a:t>
            </a:r>
            <a:r>
              <a:rPr lang="zh-TW" altLang="en-US" dirty="0" smtClean="0">
                <a:sym typeface="Wingdings" pitchFamily="2" charset="2"/>
              </a:rPr>
              <a:t>「</a:t>
            </a:r>
            <a:r>
              <a:rPr lang="en-US" altLang="zh-TW" dirty="0" smtClean="0"/>
              <a:t>New</a:t>
            </a:r>
            <a:r>
              <a:rPr lang="zh-TW" altLang="en-US" dirty="0" smtClean="0"/>
              <a:t>」</a:t>
            </a:r>
            <a:r>
              <a:rPr lang="zh-TW" altLang="zh-TW" dirty="0" smtClean="0"/>
              <a:t>新增各種功能，例</a:t>
            </a:r>
            <a:r>
              <a:rPr lang="zh-TW" altLang="en-US" dirty="0" smtClean="0"/>
              <a:t>如：</a:t>
            </a:r>
            <a:r>
              <a:rPr lang="en-US" altLang="zh-TW" dirty="0" smtClean="0"/>
              <a:t>camera</a:t>
            </a:r>
            <a:r>
              <a:rPr lang="zh-TW" altLang="zh-TW" dirty="0" smtClean="0"/>
              <a:t>與</a:t>
            </a:r>
            <a:r>
              <a:rPr lang="en-US" altLang="zh-TW" dirty="0" err="1" smtClean="0"/>
              <a:t>gps</a:t>
            </a:r>
            <a:r>
              <a:rPr lang="zh-TW" altLang="zh-TW" dirty="0" smtClean="0"/>
              <a:t>等。</a:t>
            </a:r>
            <a:endParaRPr lang="en-US" altLang="zh-TW" dirty="0" smtClean="0"/>
          </a:p>
          <a:p>
            <a:pPr lvl="2"/>
            <a:r>
              <a:rPr lang="en-US" altLang="zh-TW" dirty="0" smtClean="0"/>
              <a:t>PS.</a:t>
            </a:r>
            <a:r>
              <a:rPr lang="zh-TW" altLang="en-US" dirty="0" smtClean="0"/>
              <a:t>雖然這裡有</a:t>
            </a:r>
            <a:r>
              <a:rPr lang="en-US" altLang="zh-TW" dirty="0" smtClean="0"/>
              <a:t>camera</a:t>
            </a:r>
            <a:r>
              <a:rPr lang="zh-TW" altLang="en-US" dirty="0" smtClean="0"/>
              <a:t>選項，但只是讓模擬器有一個無作用的空</a:t>
            </a:r>
            <a:r>
              <a:rPr lang="en-US" altLang="zh-TW" dirty="0" smtClean="0"/>
              <a:t>camera</a:t>
            </a:r>
            <a:r>
              <a:rPr lang="zh-TW" altLang="en-US" dirty="0" smtClean="0"/>
              <a:t>，並無法用模擬器使用</a:t>
            </a:r>
            <a:r>
              <a:rPr lang="en-US" altLang="zh-TW" dirty="0" smtClean="0"/>
              <a:t>camera</a:t>
            </a:r>
            <a:r>
              <a:rPr lang="zh-TW" altLang="en-US" dirty="0" smtClean="0"/>
              <a:t>的一般功能也無法操控電腦上的</a:t>
            </a:r>
            <a:r>
              <a:rPr lang="en-US" altLang="zh-TW" dirty="0" smtClean="0"/>
              <a:t>Webcam</a:t>
            </a:r>
            <a:r>
              <a:rPr lang="zh-TW" altLang="en-US" dirty="0" smtClean="0"/>
              <a:t>。</a:t>
            </a:r>
            <a:endParaRPr lang="zh-TW" altLang="zh-TW" dirty="0" smtClean="0"/>
          </a:p>
          <a:p>
            <a:endParaRPr lang="zh-TW"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64</a:t>
            </a:fld>
            <a:endParaRPr lang="zh-TW" altLang="en-US"/>
          </a:p>
        </p:txBody>
      </p:sp>
      <p:sp>
        <p:nvSpPr>
          <p:cNvPr id="4" name="內容版面配置區 3"/>
          <p:cNvSpPr>
            <a:spLocks noGrp="1"/>
          </p:cNvSpPr>
          <p:nvPr>
            <p:ph sz="quarter" idx="1"/>
          </p:nvPr>
        </p:nvSpPr>
        <p:spPr>
          <a:xfrm>
            <a:off x="301752" y="1527048"/>
            <a:ext cx="8503920" cy="1829944"/>
          </a:xfrm>
        </p:spPr>
        <p:txBody>
          <a:bodyPr>
            <a:normAutofit fontScale="85000" lnSpcReduction="20000"/>
          </a:bodyPr>
          <a:lstStyle/>
          <a:p>
            <a:r>
              <a:rPr lang="zh-TW" altLang="zh-TW" sz="2400" dirty="0" smtClean="0"/>
              <a:t>建立專案的步驟如下</a:t>
            </a:r>
            <a:r>
              <a:rPr lang="zh-TW" altLang="en-US" sz="2400" dirty="0" smtClean="0"/>
              <a:t>：</a:t>
            </a:r>
            <a:endParaRPr lang="zh-TW" altLang="zh-TW" sz="2400" dirty="0" smtClean="0"/>
          </a:p>
          <a:p>
            <a:r>
              <a:rPr lang="zh-TW" altLang="en-US" sz="2400" dirty="0" smtClean="0"/>
              <a:t>在「</a:t>
            </a:r>
            <a:r>
              <a:rPr lang="en-US" altLang="zh-TW" sz="2400" dirty="0" smtClean="0"/>
              <a:t>Eclipse</a:t>
            </a:r>
            <a:r>
              <a:rPr lang="zh-TW" altLang="en-US" sz="2400" dirty="0" smtClean="0"/>
              <a:t>」上方的功能表中，選擇</a:t>
            </a:r>
            <a:r>
              <a:rPr lang="zh-TW" altLang="en-US" sz="2400" dirty="0" smtClean="0">
                <a:sym typeface="Wingdings" pitchFamily="2" charset="2"/>
              </a:rPr>
              <a:t>「</a:t>
            </a:r>
            <a:r>
              <a:rPr lang="en-US" altLang="zh-TW" sz="2400" dirty="0" smtClean="0"/>
              <a:t>File</a:t>
            </a:r>
            <a:r>
              <a:rPr lang="zh-TW" altLang="en-US" sz="2400" dirty="0" smtClean="0"/>
              <a:t>」</a:t>
            </a:r>
            <a:r>
              <a:rPr lang="en-US" altLang="zh-TW" sz="2400" dirty="0" smtClean="0">
                <a:sym typeface="Wingdings" pitchFamily="2" charset="2"/>
              </a:rPr>
              <a:t></a:t>
            </a:r>
            <a:r>
              <a:rPr lang="zh-TW" altLang="en-US" sz="2400" dirty="0" smtClean="0">
                <a:sym typeface="Wingdings" pitchFamily="2" charset="2"/>
              </a:rPr>
              <a:t>「</a:t>
            </a:r>
            <a:r>
              <a:rPr lang="en-US" altLang="zh-TW" sz="2400" dirty="0" smtClean="0"/>
              <a:t>New</a:t>
            </a:r>
            <a:r>
              <a:rPr lang="zh-TW" altLang="en-US" sz="2400" dirty="0" smtClean="0"/>
              <a:t>」</a:t>
            </a:r>
            <a:r>
              <a:rPr lang="en-US" altLang="zh-TW" sz="2400" dirty="0" smtClean="0">
                <a:sym typeface="Wingdings" pitchFamily="2" charset="2"/>
              </a:rPr>
              <a:t></a:t>
            </a:r>
            <a:r>
              <a:rPr lang="zh-TW" altLang="en-US" sz="2400" dirty="0" smtClean="0">
                <a:sym typeface="Wingdings" pitchFamily="2" charset="2"/>
              </a:rPr>
              <a:t>「</a:t>
            </a:r>
            <a:r>
              <a:rPr lang="en-US" altLang="zh-TW" sz="2400" dirty="0" smtClean="0"/>
              <a:t>Android Project</a:t>
            </a:r>
            <a:r>
              <a:rPr lang="zh-TW" altLang="en-US" sz="2400" dirty="0" smtClean="0"/>
              <a:t>」。下面左方圖片為功能選單上的畫面。</a:t>
            </a:r>
            <a:endParaRPr lang="en-US" altLang="zh-TW" sz="2400" dirty="0" smtClean="0"/>
          </a:p>
          <a:p>
            <a:r>
              <a:rPr lang="zh-TW" altLang="en-US" sz="2400" dirty="0" smtClean="0"/>
              <a:t>在「</a:t>
            </a:r>
            <a:r>
              <a:rPr lang="en-US" altLang="zh-TW" sz="2400" dirty="0" smtClean="0"/>
              <a:t>New Android Project</a:t>
            </a:r>
            <a:r>
              <a:rPr lang="zh-TW" altLang="en-US" sz="2400" dirty="0" smtClean="0"/>
              <a:t>」視窗中，</a:t>
            </a:r>
            <a:r>
              <a:rPr lang="zh-TW" altLang="zh-TW" sz="2400" dirty="0" smtClean="0"/>
              <a:t>填寫</a:t>
            </a:r>
            <a:r>
              <a:rPr lang="zh-TW" altLang="en-US" sz="2400" dirty="0" smtClean="0"/>
              <a:t>專案名稱、程式執行的</a:t>
            </a:r>
            <a:r>
              <a:rPr lang="en-US" altLang="zh-TW" sz="2400" dirty="0" smtClean="0"/>
              <a:t>Android</a:t>
            </a:r>
            <a:r>
              <a:rPr lang="zh-TW" altLang="en-US" sz="2400" dirty="0" smtClean="0"/>
              <a:t>版本、應用程式名稱</a:t>
            </a:r>
            <a:r>
              <a:rPr lang="en-US" altLang="zh-TW" sz="2400" dirty="0" smtClean="0"/>
              <a:t>…</a:t>
            </a:r>
            <a:r>
              <a:rPr lang="zh-TW" altLang="en-US" sz="2400" dirty="0" smtClean="0"/>
              <a:t>等</a:t>
            </a:r>
            <a:r>
              <a:rPr lang="zh-TW" altLang="zh-TW" sz="2400" dirty="0" smtClean="0"/>
              <a:t>相關欄位，</a:t>
            </a:r>
            <a:r>
              <a:rPr lang="zh-TW" altLang="en-US" sz="2400" dirty="0" smtClean="0"/>
              <a:t>之後點擊「</a:t>
            </a:r>
            <a:r>
              <a:rPr lang="zh-TW" altLang="zh-TW" sz="2400" dirty="0" smtClean="0"/>
              <a:t>完成</a:t>
            </a:r>
            <a:r>
              <a:rPr lang="zh-TW" altLang="en-US" sz="2400" dirty="0" smtClean="0"/>
              <a:t>」，如下面右方圖片所示。</a:t>
            </a:r>
            <a:r>
              <a:rPr lang="zh-TW" altLang="zh-TW" sz="2400" dirty="0" smtClean="0"/>
              <a:t>之後即創建好我們的</a:t>
            </a:r>
            <a:r>
              <a:rPr lang="en-US" altLang="zh-TW" sz="2400" dirty="0" smtClean="0"/>
              <a:t>Android</a:t>
            </a:r>
            <a:r>
              <a:rPr lang="zh-TW" altLang="zh-TW" sz="2400" dirty="0" smtClean="0"/>
              <a:t>第一個程式</a:t>
            </a:r>
            <a:r>
              <a:rPr lang="en-US" altLang="zh-TW" sz="2400" dirty="0" smtClean="0"/>
              <a:t> </a:t>
            </a:r>
            <a:r>
              <a:rPr lang="zh-TW" altLang="en-US" sz="2400" dirty="0" smtClean="0"/>
              <a:t>。</a:t>
            </a:r>
          </a:p>
          <a:p>
            <a:endParaRPr lang="zh-TW" altLang="zh-TW" sz="2400" dirty="0" smtClean="0"/>
          </a:p>
        </p:txBody>
      </p:sp>
      <p:pic>
        <p:nvPicPr>
          <p:cNvPr id="5" name="圖片 4"/>
          <p:cNvPicPr/>
          <p:nvPr/>
        </p:nvPicPr>
        <p:blipFill>
          <a:blip r:embed="rId2" cstate="print"/>
          <a:srcRect/>
          <a:stretch>
            <a:fillRect/>
          </a:stretch>
        </p:blipFill>
        <p:spPr bwMode="auto">
          <a:xfrm>
            <a:off x="395536" y="4077072"/>
            <a:ext cx="3888432" cy="2780928"/>
          </a:xfrm>
          <a:prstGeom prst="rect">
            <a:avLst/>
          </a:prstGeom>
          <a:noFill/>
          <a:ln w="9525">
            <a:noFill/>
            <a:miter lim="800000"/>
            <a:headEnd/>
            <a:tailEnd/>
          </a:ln>
        </p:spPr>
      </p:pic>
      <p:pic>
        <p:nvPicPr>
          <p:cNvPr id="6" name="圖片 5" descr="21.png"/>
          <p:cNvPicPr/>
          <p:nvPr/>
        </p:nvPicPr>
        <p:blipFill>
          <a:blip r:embed="rId3" cstate="print"/>
          <a:srcRect/>
          <a:stretch>
            <a:fillRect/>
          </a:stretch>
        </p:blipFill>
        <p:spPr bwMode="auto">
          <a:xfrm>
            <a:off x="4283968" y="3284984"/>
            <a:ext cx="4680520" cy="357301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65</a:t>
            </a:fld>
            <a:endParaRPr lang="zh-TW" altLang="en-US"/>
          </a:p>
        </p:txBody>
      </p:sp>
      <p:sp>
        <p:nvSpPr>
          <p:cNvPr id="4" name="內容版面配置區 3"/>
          <p:cNvSpPr>
            <a:spLocks noGrp="1"/>
          </p:cNvSpPr>
          <p:nvPr>
            <p:ph sz="quarter" idx="1"/>
          </p:nvPr>
        </p:nvSpPr>
        <p:spPr/>
        <p:txBody>
          <a:bodyPr/>
          <a:lstStyle/>
          <a:p>
            <a:pPr marL="274320" lvl="1">
              <a:buClr>
                <a:schemeClr val="accent1"/>
              </a:buClr>
              <a:buSzPct val="85000"/>
              <a:buFont typeface="Wingdings 2"/>
              <a:buChar char=""/>
            </a:pPr>
            <a:r>
              <a:rPr lang="zh-TW" altLang="en-US" sz="2400" dirty="0" smtClean="0">
                <a:solidFill>
                  <a:schemeClr val="tx1"/>
                </a:solidFill>
              </a:rPr>
              <a:t>在「</a:t>
            </a:r>
            <a:r>
              <a:rPr lang="en-US" altLang="zh-TW" sz="2400" dirty="0" smtClean="0">
                <a:solidFill>
                  <a:schemeClr val="tx1"/>
                </a:solidFill>
              </a:rPr>
              <a:t>New Android Project</a:t>
            </a:r>
            <a:r>
              <a:rPr lang="zh-TW" altLang="en-US" sz="2400" dirty="0" smtClean="0">
                <a:solidFill>
                  <a:schemeClr val="tx1"/>
                </a:solidFill>
              </a:rPr>
              <a:t>」視窗中較重要的部份為：</a:t>
            </a:r>
            <a:endParaRPr lang="en-US" altLang="zh-TW" sz="2400" dirty="0" smtClean="0">
              <a:solidFill>
                <a:schemeClr val="tx1"/>
              </a:solidFill>
            </a:endParaRPr>
          </a:p>
          <a:p>
            <a:pPr lvl="1"/>
            <a:r>
              <a:rPr lang="en-US" altLang="zh-TW" sz="2400" dirty="0" smtClean="0"/>
              <a:t>Project name</a:t>
            </a:r>
            <a:r>
              <a:rPr lang="zh-TW" altLang="en-US" sz="2400" dirty="0" smtClean="0"/>
              <a:t>：設定專案名稱。</a:t>
            </a:r>
            <a:endParaRPr lang="zh-TW" altLang="zh-TW" sz="2400" dirty="0" smtClean="0"/>
          </a:p>
          <a:p>
            <a:pPr lvl="1"/>
            <a:r>
              <a:rPr lang="en-US" altLang="zh-TW" sz="2400" dirty="0" smtClean="0"/>
              <a:t>Contents</a:t>
            </a:r>
            <a:r>
              <a:rPr lang="zh-TW" altLang="en-US" sz="2400" dirty="0" smtClean="0"/>
              <a:t>：設定新專案或匯入專案。</a:t>
            </a:r>
            <a:endParaRPr lang="en-US" altLang="zh-TW" sz="2400" dirty="0" smtClean="0"/>
          </a:p>
          <a:p>
            <a:pPr lvl="1"/>
            <a:r>
              <a:rPr lang="en-US" altLang="zh-TW" dirty="0" smtClean="0"/>
              <a:t>Build Target</a:t>
            </a:r>
            <a:r>
              <a:rPr lang="zh-TW" altLang="en-US" dirty="0" smtClean="0"/>
              <a:t>：設定專案的</a:t>
            </a:r>
            <a:r>
              <a:rPr lang="en-US" altLang="zh-TW" dirty="0" smtClean="0"/>
              <a:t>SDK</a:t>
            </a:r>
            <a:r>
              <a:rPr lang="zh-TW" altLang="en-US" dirty="0" smtClean="0"/>
              <a:t>版本。</a:t>
            </a:r>
            <a:endParaRPr lang="en-US" altLang="zh-TW" dirty="0" smtClean="0"/>
          </a:p>
          <a:p>
            <a:pPr lvl="1"/>
            <a:r>
              <a:rPr lang="en-US" altLang="zh-TW" dirty="0" smtClean="0"/>
              <a:t>Properties</a:t>
            </a:r>
            <a:r>
              <a:rPr lang="zh-TW" altLang="en-US" dirty="0" smtClean="0"/>
              <a:t>：設定專案內程式的各部份名稱。</a:t>
            </a:r>
            <a:endParaRPr lang="en-US" altLang="zh-TW" dirty="0" smtClean="0"/>
          </a:p>
          <a:p>
            <a:pPr lvl="2"/>
            <a:r>
              <a:rPr lang="en-US" altLang="zh-TW" dirty="0" smtClean="0"/>
              <a:t>Application name</a:t>
            </a:r>
            <a:r>
              <a:rPr lang="zh-TW" altLang="en-US" dirty="0" smtClean="0"/>
              <a:t>：應用程式名稱。</a:t>
            </a:r>
            <a:endParaRPr lang="en-US" altLang="zh-TW" dirty="0" smtClean="0"/>
          </a:p>
          <a:p>
            <a:pPr lvl="2"/>
            <a:r>
              <a:rPr lang="en-US" altLang="zh-TW" dirty="0" smtClean="0"/>
              <a:t>Package name</a:t>
            </a:r>
            <a:r>
              <a:rPr lang="zh-TW" altLang="en-US" dirty="0" smtClean="0"/>
              <a:t> ：程式套件名稱。至少需要２層的名稱。</a:t>
            </a:r>
            <a:endParaRPr lang="en-US" altLang="zh-TW" dirty="0" smtClean="0"/>
          </a:p>
          <a:p>
            <a:pPr lvl="2"/>
            <a:r>
              <a:rPr lang="en-US" altLang="zh-TW" dirty="0" smtClean="0"/>
              <a:t>Create activity</a:t>
            </a:r>
            <a:r>
              <a:rPr lang="zh-TW" altLang="en-US" dirty="0" smtClean="0"/>
              <a:t> ：預設要啟動的</a:t>
            </a:r>
            <a:r>
              <a:rPr lang="en-US" altLang="zh-TW" dirty="0" smtClean="0"/>
              <a:t>Activity</a:t>
            </a:r>
            <a:r>
              <a:rPr lang="zh-TW" altLang="en-US" dirty="0" smtClean="0"/>
              <a:t>名稱。</a:t>
            </a:r>
            <a:endParaRPr lang="en-US" altLang="zh-TW" dirty="0" smtClean="0"/>
          </a:p>
          <a:p>
            <a:pPr lvl="2"/>
            <a:r>
              <a:rPr lang="en-US" altLang="zh-TW" dirty="0" smtClean="0"/>
              <a:t>Min SDK version</a:t>
            </a:r>
            <a:r>
              <a:rPr lang="zh-TW" altLang="en-US" dirty="0" smtClean="0"/>
              <a:t>：最低的</a:t>
            </a:r>
            <a:r>
              <a:rPr lang="en-US" altLang="zh-TW" dirty="0" smtClean="0"/>
              <a:t>Android</a:t>
            </a:r>
            <a:r>
              <a:rPr lang="zh-TW" altLang="en-US" dirty="0" smtClean="0"/>
              <a:t>執行版本。</a:t>
            </a:r>
            <a:endParaRPr lang="en-US" altLang="zh-TW" dirty="0" smtClean="0"/>
          </a:p>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1259632" y="5157192"/>
            <a:ext cx="6887260" cy="108012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66</a:t>
            </a:fld>
            <a:endParaRPr lang="zh-TW" altLang="en-US"/>
          </a:p>
        </p:txBody>
      </p:sp>
      <p:sp>
        <p:nvSpPr>
          <p:cNvPr id="4" name="內容版面配置區 3"/>
          <p:cNvSpPr>
            <a:spLocks noGrp="1"/>
          </p:cNvSpPr>
          <p:nvPr>
            <p:ph sz="quarter" idx="1"/>
          </p:nvPr>
        </p:nvSpPr>
        <p:spPr>
          <a:xfrm>
            <a:off x="301752" y="1527048"/>
            <a:ext cx="8503920" cy="1757936"/>
          </a:xfrm>
        </p:spPr>
        <p:txBody>
          <a:bodyPr>
            <a:normAutofit fontScale="85000" lnSpcReduction="20000"/>
          </a:bodyPr>
          <a:lstStyle/>
          <a:p>
            <a:r>
              <a:rPr lang="zh-TW" altLang="zh-TW" dirty="0" smtClean="0"/>
              <a:t>模擬器執行專案的步驟如下</a:t>
            </a:r>
            <a:r>
              <a:rPr lang="en-US" altLang="zh-TW" dirty="0" smtClean="0"/>
              <a:t>:</a:t>
            </a:r>
            <a:endParaRPr lang="zh-TW" altLang="zh-TW" dirty="0" smtClean="0"/>
          </a:p>
          <a:p>
            <a:r>
              <a:rPr lang="zh-TW" altLang="en-US" dirty="0" smtClean="0"/>
              <a:t>在「</a:t>
            </a:r>
            <a:r>
              <a:rPr lang="en-US" altLang="zh-TW" dirty="0" smtClean="0"/>
              <a:t>Eclipse</a:t>
            </a:r>
            <a:r>
              <a:rPr lang="zh-TW" altLang="en-US" dirty="0" smtClean="0"/>
              <a:t>」上方的功能表中點選</a:t>
            </a:r>
            <a:r>
              <a:rPr lang="zh-TW" altLang="en-US" dirty="0" smtClean="0">
                <a:sym typeface="Wingdings" pitchFamily="2" charset="2"/>
              </a:rPr>
              <a:t>「</a:t>
            </a:r>
            <a:r>
              <a:rPr lang="en-US" altLang="zh-TW" dirty="0" smtClean="0"/>
              <a:t>Run</a:t>
            </a:r>
            <a:r>
              <a:rPr lang="zh-TW" altLang="en-US" dirty="0" smtClean="0"/>
              <a:t>」</a:t>
            </a:r>
            <a:r>
              <a:rPr lang="en-US" altLang="zh-TW" dirty="0" smtClean="0">
                <a:sym typeface="Wingdings" pitchFamily="2" charset="2"/>
              </a:rPr>
              <a:t></a:t>
            </a:r>
            <a:r>
              <a:rPr lang="zh-TW" altLang="en-US" dirty="0" smtClean="0"/>
              <a:t> 「</a:t>
            </a:r>
            <a:r>
              <a:rPr lang="en-US" altLang="zh-TW" dirty="0" smtClean="0"/>
              <a:t>Run Configurations…</a:t>
            </a:r>
            <a:r>
              <a:rPr lang="zh-TW" altLang="en-US" dirty="0" smtClean="0"/>
              <a:t>」。如下面左方圖片所示。</a:t>
            </a:r>
            <a:endParaRPr lang="en-US" altLang="zh-TW" dirty="0" smtClean="0"/>
          </a:p>
          <a:p>
            <a:r>
              <a:rPr lang="zh-TW" altLang="en-US" dirty="0" smtClean="0"/>
              <a:t>展開左邊「</a:t>
            </a:r>
            <a:r>
              <a:rPr lang="en-US" altLang="zh-TW" dirty="0" smtClean="0"/>
              <a:t>Android Application</a:t>
            </a:r>
            <a:r>
              <a:rPr lang="zh-TW" altLang="en-US" dirty="0" smtClean="0"/>
              <a:t>」選項，</a:t>
            </a:r>
            <a:r>
              <a:rPr lang="zh-TW" altLang="zh-TW" dirty="0" smtClean="0"/>
              <a:t>選擇</a:t>
            </a:r>
            <a:r>
              <a:rPr lang="en-US" altLang="zh-TW" dirty="0" smtClean="0"/>
              <a:t>Android</a:t>
            </a:r>
            <a:r>
              <a:rPr lang="zh-TW" altLang="en-US" dirty="0" smtClean="0"/>
              <a:t>應用程式要執行時的編譯組態。如下面右方圖片所示。</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pic>
        <p:nvPicPr>
          <p:cNvPr id="5" name="圖片 4"/>
          <p:cNvPicPr/>
          <p:nvPr/>
        </p:nvPicPr>
        <p:blipFill>
          <a:blip r:embed="rId2" cstate="print"/>
          <a:srcRect/>
          <a:stretch>
            <a:fillRect/>
          </a:stretch>
        </p:blipFill>
        <p:spPr bwMode="auto">
          <a:xfrm>
            <a:off x="611560" y="4365104"/>
            <a:ext cx="2592288" cy="2357239"/>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635896" y="3207944"/>
            <a:ext cx="5436096" cy="3605432"/>
          </a:xfrm>
          <a:prstGeom prst="rect">
            <a:avLst/>
          </a:prstGeom>
          <a:noFill/>
          <a:ln w="9525">
            <a:noFill/>
            <a:miter lim="800000"/>
            <a:headEnd/>
            <a:tailEnd/>
          </a:ln>
        </p:spPr>
      </p:pic>
      <p:sp>
        <p:nvSpPr>
          <p:cNvPr id="7" name="內容版面配置區 3"/>
          <p:cNvSpPr txBox="1">
            <a:spLocks/>
          </p:cNvSpPr>
          <p:nvPr/>
        </p:nvSpPr>
        <p:spPr>
          <a:xfrm>
            <a:off x="323528" y="3140968"/>
            <a:ext cx="3312368" cy="792088"/>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再按「</a:t>
            </a:r>
            <a:r>
              <a:rPr kumimoji="0" lang="en-US" altLang="zh-TW" sz="2700" b="0" i="0" u="none" strike="noStrike" kern="1200" cap="none" spc="0" normalizeH="0" baseline="0" noProof="0" dirty="0" smtClean="0">
                <a:ln>
                  <a:noFill/>
                </a:ln>
                <a:solidFill>
                  <a:schemeClr val="tx1"/>
                </a:solidFill>
                <a:effectLst/>
                <a:uLnTx/>
                <a:uFillTx/>
                <a:latin typeface="+mn-lt"/>
                <a:ea typeface="+mn-ea"/>
                <a:cs typeface="+mn-cs"/>
              </a:rPr>
              <a:t>Run</a:t>
            </a:r>
            <a:r>
              <a:rPr kumimoji="0" lang="zh-TW" altLang="en-US" sz="2700" b="0" i="0" u="none" strike="noStrike" kern="1200" cap="none" spc="0" normalizeH="0" baseline="0" noProof="0" dirty="0" smtClean="0">
                <a:ln>
                  <a:noFill/>
                </a:ln>
                <a:solidFill>
                  <a:schemeClr val="tx1"/>
                </a:solidFill>
                <a:effectLst/>
                <a:uLnTx/>
                <a:uFillTx/>
                <a:latin typeface="+mn-lt"/>
                <a:ea typeface="+mn-ea"/>
                <a:cs typeface="+mn-cs"/>
              </a:rPr>
              <a:t>」執行編譯。</a:t>
            </a: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altLang="zh-TW"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r>
              <a:rPr lang="en-US" altLang="zh-TW" dirty="0" smtClean="0"/>
              <a:t>4</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67</a:t>
            </a:fld>
            <a:endParaRPr lang="zh-TW" altLang="en-US"/>
          </a:p>
        </p:txBody>
      </p:sp>
      <p:sp>
        <p:nvSpPr>
          <p:cNvPr id="4" name="內容版面配置區 3"/>
          <p:cNvSpPr>
            <a:spLocks noGrp="1"/>
          </p:cNvSpPr>
          <p:nvPr>
            <p:ph sz="quarter" idx="1"/>
          </p:nvPr>
        </p:nvSpPr>
        <p:spPr>
          <a:xfrm>
            <a:off x="301752" y="1527048"/>
            <a:ext cx="8503920" cy="2550024"/>
          </a:xfrm>
        </p:spPr>
        <p:txBody>
          <a:bodyPr>
            <a:normAutofit fontScale="85000" lnSpcReduction="20000"/>
          </a:bodyPr>
          <a:lstStyle/>
          <a:p>
            <a:r>
              <a:rPr lang="zh-TW" altLang="en-US" dirty="0" smtClean="0"/>
              <a:t>若找不到組態，或找不到合適的組態。選擇左上角的圖示「</a:t>
            </a:r>
            <a:r>
              <a:rPr lang="en-US" altLang="zh-TW" dirty="0" smtClean="0"/>
              <a:t>New launch configuration</a:t>
            </a:r>
            <a:r>
              <a:rPr lang="zh-TW" altLang="en-US" dirty="0" smtClean="0"/>
              <a:t>」</a:t>
            </a:r>
            <a:r>
              <a:rPr lang="zh-TW" altLang="zh-TW" dirty="0" smtClean="0"/>
              <a:t>建立</a:t>
            </a:r>
            <a:r>
              <a:rPr lang="zh-TW" altLang="en-US" dirty="0" smtClean="0"/>
              <a:t>新的組態。</a:t>
            </a:r>
            <a:endParaRPr lang="en-US" altLang="zh-TW" dirty="0" smtClean="0"/>
          </a:p>
          <a:p>
            <a:r>
              <a:rPr lang="zh-TW" altLang="en-US" dirty="0" smtClean="0"/>
              <a:t>右邊「</a:t>
            </a:r>
            <a:r>
              <a:rPr lang="en-US" altLang="zh-TW" dirty="0" smtClean="0"/>
              <a:t>Android</a:t>
            </a:r>
            <a:r>
              <a:rPr lang="zh-TW" altLang="en-US" dirty="0" smtClean="0"/>
              <a:t>」標籤中的「</a:t>
            </a:r>
            <a:r>
              <a:rPr lang="en-US" altLang="zh-TW" dirty="0" smtClean="0"/>
              <a:t>Project</a:t>
            </a:r>
            <a:r>
              <a:rPr lang="zh-TW" altLang="en-US" dirty="0" smtClean="0"/>
              <a:t>」欄位，需輸入哪一個專案會用到此組態。如下面左方圖片中的「</a:t>
            </a:r>
            <a:r>
              <a:rPr lang="en-US" altLang="zh-TW" dirty="0" smtClean="0"/>
              <a:t>Android</a:t>
            </a:r>
            <a:r>
              <a:rPr lang="zh-TW" altLang="en-US" dirty="0" smtClean="0"/>
              <a:t>」標籤中之「</a:t>
            </a:r>
            <a:r>
              <a:rPr lang="en-US" altLang="zh-TW" dirty="0" smtClean="0"/>
              <a:t>Project</a:t>
            </a:r>
            <a:r>
              <a:rPr lang="zh-TW" altLang="en-US" dirty="0" smtClean="0"/>
              <a:t>」 欄位尚未輸入資料。</a:t>
            </a:r>
            <a:endParaRPr lang="en-US" altLang="zh-TW" dirty="0" smtClean="0"/>
          </a:p>
          <a:p>
            <a:r>
              <a:rPr lang="zh-TW" altLang="en-US" dirty="0" smtClean="0"/>
              <a:t>並在右邊「</a:t>
            </a:r>
            <a:r>
              <a:rPr lang="en-US" altLang="zh-TW" dirty="0" smtClean="0"/>
              <a:t>Target</a:t>
            </a:r>
            <a:r>
              <a:rPr lang="zh-TW" altLang="en-US" dirty="0" smtClean="0"/>
              <a:t>」標籤中的下方選擇，所要執行的</a:t>
            </a:r>
            <a:r>
              <a:rPr lang="en-US" altLang="zh-TW" dirty="0" smtClean="0"/>
              <a:t>Android</a:t>
            </a:r>
            <a:r>
              <a:rPr lang="zh-TW" altLang="en-US" dirty="0" smtClean="0"/>
              <a:t>版本。按下「</a:t>
            </a:r>
            <a:r>
              <a:rPr lang="en-US" altLang="zh-TW" dirty="0" smtClean="0"/>
              <a:t>Apply</a:t>
            </a:r>
            <a:r>
              <a:rPr lang="zh-TW" altLang="en-US" dirty="0" smtClean="0"/>
              <a:t>」套用。如下面右方圖片所示。</a:t>
            </a:r>
            <a:endParaRPr lang="en-US" altLang="zh-TW" dirty="0" smtClean="0"/>
          </a:p>
          <a:p>
            <a:r>
              <a:rPr lang="zh-TW" altLang="en-US" dirty="0" smtClean="0"/>
              <a:t>設定好按「</a:t>
            </a:r>
            <a:r>
              <a:rPr lang="en-US" altLang="zh-TW" dirty="0" smtClean="0"/>
              <a:t>Run</a:t>
            </a:r>
            <a:r>
              <a:rPr lang="zh-TW" altLang="en-US" dirty="0" smtClean="0"/>
              <a:t>」執行編譯。</a:t>
            </a:r>
          </a:p>
          <a:p>
            <a:endParaRPr lang="zh-TW" altLang="en-US" dirty="0" smtClean="0"/>
          </a:p>
          <a:p>
            <a:endParaRPr lang="zh-TW" altLang="en-US" dirty="0"/>
          </a:p>
        </p:txBody>
      </p:sp>
      <p:pic>
        <p:nvPicPr>
          <p:cNvPr id="6" name="Picture 2"/>
          <p:cNvPicPr>
            <a:picLocks noChangeAspect="1" noChangeArrowheads="1"/>
          </p:cNvPicPr>
          <p:nvPr/>
        </p:nvPicPr>
        <p:blipFill>
          <a:blip r:embed="rId2" cstate="print"/>
          <a:srcRect/>
          <a:stretch>
            <a:fillRect/>
          </a:stretch>
        </p:blipFill>
        <p:spPr bwMode="auto">
          <a:xfrm>
            <a:off x="35496" y="4077072"/>
            <a:ext cx="4608512" cy="2780927"/>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572000" y="4077071"/>
            <a:ext cx="4571999" cy="278092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r>
              <a:rPr lang="en-US" altLang="zh-TW" dirty="0" smtClean="0"/>
              <a:t>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68</a:t>
            </a:fld>
            <a:endParaRPr lang="zh-TW" altLang="en-US"/>
          </a:p>
        </p:txBody>
      </p:sp>
      <p:sp>
        <p:nvSpPr>
          <p:cNvPr id="4" name="內容版面配置區 3"/>
          <p:cNvSpPr>
            <a:spLocks noGrp="1"/>
          </p:cNvSpPr>
          <p:nvPr>
            <p:ph sz="quarter" idx="1"/>
          </p:nvPr>
        </p:nvSpPr>
        <p:spPr>
          <a:xfrm>
            <a:off x="301752" y="1527048"/>
            <a:ext cx="8503920" cy="1541912"/>
          </a:xfrm>
        </p:spPr>
        <p:txBody>
          <a:bodyPr>
            <a:noAutofit/>
          </a:bodyPr>
          <a:lstStyle/>
          <a:p>
            <a:r>
              <a:rPr lang="zh-TW" altLang="en-US" sz="2000" dirty="0" smtClean="0"/>
              <a:t>叫出模擬器執行時的畫面，左上角有模擬器執行編號及版本。啟動執行模擬器需要花一些時間，請耐心等待。如下面左方圖片所示。</a:t>
            </a:r>
            <a:endParaRPr lang="en-US" altLang="zh-TW" sz="2000" dirty="0" smtClean="0"/>
          </a:p>
          <a:p>
            <a:r>
              <a:rPr lang="zh-TW" altLang="en-US" sz="2000" dirty="0" smtClean="0"/>
              <a:t>模擬器執行完會出現該</a:t>
            </a:r>
            <a:r>
              <a:rPr lang="en-US" altLang="zh-TW" sz="2000" dirty="0" smtClean="0"/>
              <a:t>Android</a:t>
            </a:r>
            <a:r>
              <a:rPr lang="zh-TW" altLang="en-US" sz="2000" dirty="0" smtClean="0"/>
              <a:t>版本的初始畫面，如下面右方圖片所示。將左下角的鎖用滑鼠拖曳到右邊即可解鎖進入</a:t>
            </a:r>
            <a:r>
              <a:rPr lang="en-US" altLang="zh-TW" sz="2000" dirty="0" smtClean="0"/>
              <a:t>Android</a:t>
            </a:r>
            <a:r>
              <a:rPr lang="zh-TW" altLang="en-US" sz="2000" dirty="0" smtClean="0"/>
              <a:t>程式畫面。</a:t>
            </a:r>
          </a:p>
          <a:p>
            <a:endParaRPr lang="zh-TW" altLang="en-US" sz="2000" dirty="0"/>
          </a:p>
        </p:txBody>
      </p:sp>
      <p:pic>
        <p:nvPicPr>
          <p:cNvPr id="5122" name="Picture 2"/>
          <p:cNvPicPr>
            <a:picLocks noChangeAspect="1" noChangeArrowheads="1"/>
          </p:cNvPicPr>
          <p:nvPr/>
        </p:nvPicPr>
        <p:blipFill>
          <a:blip r:embed="rId2" cstate="print"/>
          <a:srcRect/>
          <a:stretch>
            <a:fillRect/>
          </a:stretch>
        </p:blipFill>
        <p:spPr bwMode="auto">
          <a:xfrm>
            <a:off x="755576" y="3140968"/>
            <a:ext cx="3889718" cy="3600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600298" y="3140968"/>
            <a:ext cx="3860134" cy="357301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２</a:t>
            </a:r>
            <a:r>
              <a:rPr lang="en-US" altLang="zh-TW" dirty="0" smtClean="0"/>
              <a:t> </a:t>
            </a:r>
            <a:r>
              <a:rPr lang="zh-TW" altLang="en-US" dirty="0" smtClean="0"/>
              <a:t>建立、執行專案（</a:t>
            </a:r>
            <a:r>
              <a:rPr lang="en-US" altLang="zh-TW" dirty="0" smtClean="0"/>
              <a:t>7</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69</a:t>
            </a:fld>
            <a:endParaRPr lang="zh-TW" altLang="en-US"/>
          </a:p>
        </p:txBody>
      </p:sp>
      <p:sp>
        <p:nvSpPr>
          <p:cNvPr id="4" name="內容版面配置區 3"/>
          <p:cNvSpPr>
            <a:spLocks noGrp="1"/>
          </p:cNvSpPr>
          <p:nvPr>
            <p:ph sz="quarter" idx="1"/>
          </p:nvPr>
        </p:nvSpPr>
        <p:spPr/>
        <p:txBody>
          <a:bodyPr/>
          <a:lstStyle/>
          <a:p>
            <a:r>
              <a:rPr lang="zh-TW" altLang="zh-TW" dirty="0" smtClean="0"/>
              <a:t>執行後會呈現</a:t>
            </a:r>
            <a:r>
              <a:rPr lang="zh-TW" altLang="en-US" dirty="0" smtClean="0"/>
              <a:t>「</a:t>
            </a:r>
            <a:r>
              <a:rPr lang="en-US" altLang="zh-TW" dirty="0" smtClean="0"/>
              <a:t>Hello World, </a:t>
            </a:r>
            <a:r>
              <a:rPr lang="en-US" altLang="zh-TW" dirty="0" err="1" smtClean="0"/>
              <a:t>TestActivity</a:t>
            </a:r>
            <a:r>
              <a:rPr lang="en-US" altLang="zh-TW" dirty="0" smtClean="0"/>
              <a:t>!</a:t>
            </a:r>
            <a:r>
              <a:rPr lang="zh-TW" altLang="en-US" dirty="0" smtClean="0"/>
              <a:t>」</a:t>
            </a:r>
            <a:r>
              <a:rPr lang="zh-TW" altLang="zh-TW" dirty="0" smtClean="0"/>
              <a:t>字樣</a:t>
            </a:r>
            <a:r>
              <a:rPr lang="zh-TW" altLang="en-US" dirty="0" smtClean="0"/>
              <a:t>的簡單畫面，是預設專案所呈現的畫面。</a:t>
            </a:r>
            <a:endParaRPr lang="zh-TW" altLang="zh-TW" dirty="0" smtClean="0"/>
          </a:p>
          <a:p>
            <a:endParaRPr lang="zh-TW" altLang="en-US" dirty="0"/>
          </a:p>
        </p:txBody>
      </p:sp>
      <p:pic>
        <p:nvPicPr>
          <p:cNvPr id="7170" name="Picture 2"/>
          <p:cNvPicPr>
            <a:picLocks noChangeAspect="1" noChangeArrowheads="1"/>
          </p:cNvPicPr>
          <p:nvPr/>
        </p:nvPicPr>
        <p:blipFill>
          <a:blip r:embed="rId2" cstate="print"/>
          <a:srcRect/>
          <a:stretch>
            <a:fillRect/>
          </a:stretch>
        </p:blipFill>
        <p:spPr bwMode="auto">
          <a:xfrm>
            <a:off x="1979712" y="2458966"/>
            <a:ext cx="4752528" cy="439903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２行動</a:t>
            </a:r>
            <a:r>
              <a:rPr lang="zh-TW" altLang="zh-TW" dirty="0" smtClean="0"/>
              <a:t>擴增實境</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a:t>
            </a:fld>
            <a:endParaRPr lang="zh-TW" altLang="en-US"/>
          </a:p>
        </p:txBody>
      </p:sp>
      <p:sp>
        <p:nvSpPr>
          <p:cNvPr id="4" name="內容版面配置區 3"/>
          <p:cNvSpPr>
            <a:spLocks noGrp="1"/>
          </p:cNvSpPr>
          <p:nvPr>
            <p:ph sz="quarter" idx="1"/>
          </p:nvPr>
        </p:nvSpPr>
        <p:spPr/>
        <p:txBody>
          <a:bodyPr>
            <a:normAutofit lnSpcReduction="10000"/>
          </a:bodyPr>
          <a:lstStyle/>
          <a:p>
            <a:r>
              <a:rPr lang="zh-TW" altLang="zh-TW" dirty="0" smtClean="0"/>
              <a:t>試著想像，有一種手機</a:t>
            </a:r>
            <a:r>
              <a:rPr lang="zh-TW" altLang="en-US" dirty="0" smtClean="0"/>
              <a:t>除了</a:t>
            </a:r>
            <a:r>
              <a:rPr lang="zh-TW" altLang="zh-TW" dirty="0" smtClean="0"/>
              <a:t>可以讓你透過鏡頭觀看真實的世界，</a:t>
            </a:r>
            <a:r>
              <a:rPr lang="zh-TW" altLang="en-US" dirty="0" smtClean="0"/>
              <a:t>並在所見的</a:t>
            </a:r>
            <a:r>
              <a:rPr lang="zh-TW" altLang="zh-TW" dirty="0" smtClean="0"/>
              <a:t>真實的世界</a:t>
            </a:r>
            <a:r>
              <a:rPr lang="zh-TW" altLang="en-US" dirty="0" smtClean="0"/>
              <a:t>中</a:t>
            </a:r>
            <a:r>
              <a:rPr lang="zh-TW" altLang="zh-TW" dirty="0" smtClean="0"/>
              <a:t>出現了</a:t>
            </a:r>
            <a:r>
              <a:rPr lang="zh-TW" altLang="en-US" dirty="0" smtClean="0"/>
              <a:t>原本不存在的</a:t>
            </a:r>
            <a:r>
              <a:rPr lang="zh-TW" altLang="zh-TW" dirty="0" smtClean="0"/>
              <a:t>有趣物件</a:t>
            </a:r>
            <a:r>
              <a:rPr lang="zh-TW" altLang="en-US" dirty="0" smtClean="0"/>
              <a:t>。</a:t>
            </a:r>
            <a:endParaRPr lang="zh-TW" altLang="zh-TW" dirty="0" smtClean="0"/>
          </a:p>
          <a:p>
            <a:r>
              <a:rPr lang="en-US" altLang="zh-TW" dirty="0" smtClean="0"/>
              <a:t> </a:t>
            </a:r>
            <a:r>
              <a:rPr lang="zh-TW" altLang="zh-TW" dirty="0" smtClean="0"/>
              <a:t>這類「擴增實境」在過去是虛擬</a:t>
            </a:r>
            <a:r>
              <a:rPr lang="zh-TW" altLang="en-US" dirty="0" smtClean="0"/>
              <a:t>小</a:t>
            </a:r>
            <a:r>
              <a:rPr lang="zh-TW" altLang="zh-TW" dirty="0" smtClean="0"/>
              <a:t>說中才會出現的，現在讓我們帶領你進入手機擴增實境，打造一個</a:t>
            </a:r>
            <a:r>
              <a:rPr lang="zh-TW" altLang="en-US" dirty="0" smtClean="0"/>
              <a:t>現實又</a:t>
            </a:r>
            <a:r>
              <a:rPr lang="zh-TW" altLang="zh-TW" dirty="0" smtClean="0"/>
              <a:t>虛擬的世界</a:t>
            </a:r>
            <a:r>
              <a:rPr lang="zh-TW" altLang="en-US" dirty="0" smtClean="0"/>
              <a:t>。</a:t>
            </a:r>
            <a:endParaRPr lang="en-US" altLang="zh-TW" dirty="0" smtClean="0"/>
          </a:p>
          <a:p>
            <a:r>
              <a:rPr lang="zh-TW" altLang="en-US" dirty="0" smtClean="0"/>
              <a:t>常見手機擴增實境（</a:t>
            </a:r>
            <a:r>
              <a:rPr lang="en-US" altLang="zh-TW" dirty="0" smtClean="0"/>
              <a:t>AR</a:t>
            </a:r>
            <a:r>
              <a:rPr lang="zh-TW" altLang="en-US" dirty="0" smtClean="0"/>
              <a:t>）開發套件及其可開發執行的環境：</a:t>
            </a:r>
            <a:endParaRPr lang="en-US" altLang="zh-TW" dirty="0" smtClean="0"/>
          </a:p>
          <a:p>
            <a:pPr lvl="1"/>
            <a:r>
              <a:rPr lang="en-US" altLang="zh-TW" dirty="0" err="1" smtClean="0"/>
              <a:t>AndAR</a:t>
            </a:r>
            <a:r>
              <a:rPr lang="zh-TW" altLang="en-US" dirty="0" smtClean="0"/>
              <a:t>：</a:t>
            </a:r>
            <a:r>
              <a:rPr lang="en-US" altLang="zh-TW" dirty="0" smtClean="0"/>
              <a:t>Android</a:t>
            </a:r>
            <a:r>
              <a:rPr lang="zh-TW" altLang="en-US" dirty="0" smtClean="0"/>
              <a:t> 。</a:t>
            </a:r>
            <a:endParaRPr lang="en-US" altLang="zh-TW" dirty="0" smtClean="0"/>
          </a:p>
          <a:p>
            <a:pPr lvl="1"/>
            <a:r>
              <a:rPr lang="en-US" altLang="zh-TW" dirty="0" err="1" smtClean="0"/>
              <a:t>NyARToolkit</a:t>
            </a:r>
            <a:r>
              <a:rPr lang="zh-TW" altLang="en-US" dirty="0" smtClean="0"/>
              <a:t>：</a:t>
            </a:r>
            <a:r>
              <a:rPr lang="en-US" altLang="zh-TW" dirty="0" smtClean="0"/>
              <a:t>Windows</a:t>
            </a:r>
            <a:r>
              <a:rPr lang="zh-TW" altLang="en-US" dirty="0" smtClean="0"/>
              <a:t>、</a:t>
            </a:r>
            <a:r>
              <a:rPr lang="en-US" altLang="zh-TW" dirty="0" smtClean="0"/>
              <a:t>Android</a:t>
            </a:r>
            <a:r>
              <a:rPr lang="zh-TW" altLang="en-US" dirty="0" smtClean="0"/>
              <a:t> 。</a:t>
            </a:r>
            <a:endParaRPr lang="en-US" altLang="zh-TW" dirty="0" smtClean="0"/>
          </a:p>
          <a:p>
            <a:pPr lvl="1"/>
            <a:r>
              <a:rPr lang="en-US" altLang="zh-TW" dirty="0" smtClean="0"/>
              <a:t>QCAR</a:t>
            </a:r>
            <a:r>
              <a:rPr lang="zh-TW" altLang="en-US" dirty="0" smtClean="0"/>
              <a:t>：</a:t>
            </a:r>
            <a:r>
              <a:rPr lang="en-US" altLang="zh-TW" dirty="0" smtClean="0"/>
              <a:t>Android</a:t>
            </a:r>
            <a:r>
              <a:rPr lang="zh-TW" altLang="en-US" dirty="0" smtClean="0"/>
              <a:t>、</a:t>
            </a:r>
            <a:r>
              <a:rPr lang="en-US" altLang="zh-TW" dirty="0" err="1" smtClean="0"/>
              <a:t>iOS</a:t>
            </a:r>
            <a:r>
              <a:rPr lang="zh-TW" altLang="en-US" dirty="0" smtClean="0"/>
              <a:t> 。</a:t>
            </a: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３</a:t>
            </a:r>
            <a:r>
              <a:rPr lang="en-US" altLang="zh-TW" dirty="0" smtClean="0"/>
              <a:t> </a:t>
            </a:r>
            <a:r>
              <a:rPr lang="zh-TW" altLang="en-US" dirty="0" smtClean="0"/>
              <a:t>移除、匯入專案（</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70</a:t>
            </a:fld>
            <a:endParaRPr lang="zh-TW" altLang="en-US"/>
          </a:p>
        </p:txBody>
      </p:sp>
      <p:sp>
        <p:nvSpPr>
          <p:cNvPr id="4" name="內容版面配置區 3"/>
          <p:cNvSpPr>
            <a:spLocks noGrp="1"/>
          </p:cNvSpPr>
          <p:nvPr>
            <p:ph sz="quarter" idx="1"/>
          </p:nvPr>
        </p:nvSpPr>
        <p:spPr>
          <a:xfrm>
            <a:off x="301752" y="1527048"/>
            <a:ext cx="8503920" cy="2910064"/>
          </a:xfrm>
        </p:spPr>
        <p:txBody>
          <a:bodyPr>
            <a:normAutofit fontScale="92500" lnSpcReduction="20000"/>
          </a:bodyPr>
          <a:lstStyle/>
          <a:p>
            <a:r>
              <a:rPr lang="zh-TW" altLang="en-US" dirty="0" smtClean="0"/>
              <a:t>要在</a:t>
            </a:r>
            <a:r>
              <a:rPr lang="en-US" altLang="zh-TW" dirty="0" smtClean="0"/>
              <a:t>Eclipse</a:t>
            </a:r>
            <a:r>
              <a:rPr lang="zh-TW" altLang="en-US" dirty="0" smtClean="0"/>
              <a:t>中</a:t>
            </a:r>
            <a:r>
              <a:rPr lang="zh-TW" altLang="zh-TW" dirty="0" smtClean="0"/>
              <a:t>移除</a:t>
            </a:r>
            <a:r>
              <a:rPr lang="en-US" altLang="zh-TW" dirty="0" smtClean="0"/>
              <a:t>Android</a:t>
            </a:r>
            <a:r>
              <a:rPr lang="zh-TW" altLang="zh-TW" dirty="0" smtClean="0"/>
              <a:t>專案</a:t>
            </a:r>
            <a:r>
              <a:rPr lang="zh-TW" altLang="en-US" dirty="0" smtClean="0"/>
              <a:t>，需要如下</a:t>
            </a:r>
            <a:r>
              <a:rPr lang="zh-TW" altLang="zh-TW" dirty="0" smtClean="0"/>
              <a:t>步驟</a:t>
            </a:r>
            <a:r>
              <a:rPr lang="en-US" altLang="zh-TW" dirty="0" smtClean="0"/>
              <a:t>:</a:t>
            </a:r>
            <a:endParaRPr lang="zh-TW" altLang="zh-TW" dirty="0" smtClean="0"/>
          </a:p>
          <a:p>
            <a:r>
              <a:rPr lang="en-US" altLang="zh-TW" dirty="0" smtClean="0"/>
              <a:t> </a:t>
            </a:r>
            <a:r>
              <a:rPr lang="zh-TW" altLang="zh-TW" dirty="0" smtClean="0"/>
              <a:t>對著專案按滑鼠右鍵選擇</a:t>
            </a:r>
            <a:r>
              <a:rPr lang="zh-TW" altLang="en-US" dirty="0" smtClean="0"/>
              <a:t>「 </a:t>
            </a:r>
            <a:r>
              <a:rPr lang="en-US" altLang="zh-TW" dirty="0" smtClean="0"/>
              <a:t>Delete</a:t>
            </a:r>
            <a:r>
              <a:rPr lang="zh-TW" altLang="en-US" dirty="0" smtClean="0"/>
              <a:t> 」。執行畫面如下面左方圖片所示。</a:t>
            </a:r>
            <a:endParaRPr lang="en-US" altLang="zh-TW" dirty="0" smtClean="0"/>
          </a:p>
          <a:p>
            <a:r>
              <a:rPr lang="zh-TW" altLang="zh-TW" dirty="0" smtClean="0"/>
              <a:t>會彈出</a:t>
            </a:r>
            <a:r>
              <a:rPr lang="zh-TW" altLang="en-US" dirty="0" smtClean="0"/>
              <a:t>「 </a:t>
            </a:r>
            <a:r>
              <a:rPr lang="en-US" altLang="zh-TW" dirty="0" smtClean="0"/>
              <a:t>Delete Resources</a:t>
            </a:r>
            <a:r>
              <a:rPr lang="zh-TW" altLang="zh-TW" dirty="0" smtClean="0"/>
              <a:t>」視窗，如果不勾選「</a:t>
            </a:r>
            <a:r>
              <a:rPr lang="en-US" altLang="zh-TW" dirty="0" smtClean="0"/>
              <a:t>Delete project contents on disk</a:t>
            </a:r>
            <a:r>
              <a:rPr lang="zh-TW" altLang="en-US" dirty="0" smtClean="0"/>
              <a:t>（</a:t>
            </a:r>
            <a:r>
              <a:rPr lang="en-US" altLang="zh-TW" dirty="0" smtClean="0"/>
              <a:t>cannot be undone</a:t>
            </a:r>
            <a:r>
              <a:rPr lang="zh-TW" altLang="en-US" dirty="0" smtClean="0"/>
              <a:t>）</a:t>
            </a:r>
            <a:r>
              <a:rPr lang="zh-TW" altLang="zh-TW" dirty="0" smtClean="0"/>
              <a:t>」，代表只會將該專案自</a:t>
            </a:r>
            <a:r>
              <a:rPr lang="en-US" altLang="zh-TW" dirty="0" smtClean="0"/>
              <a:t>Eclipse</a:t>
            </a:r>
            <a:r>
              <a:rPr lang="zh-TW" altLang="zh-TW" dirty="0" smtClean="0"/>
              <a:t>移除，但不會刪除所屬檔案。若勾選的話則</a:t>
            </a:r>
            <a:r>
              <a:rPr lang="zh-TW" altLang="en-US" dirty="0" smtClean="0"/>
              <a:t>除了專案外，連原始程長碼檔也</a:t>
            </a:r>
            <a:r>
              <a:rPr lang="zh-TW" altLang="zh-TW" dirty="0" smtClean="0"/>
              <a:t>會</a:t>
            </a:r>
            <a:r>
              <a:rPr lang="zh-TW" altLang="en-US" dirty="0" smtClean="0"/>
              <a:t>一併</a:t>
            </a:r>
            <a:r>
              <a:rPr lang="zh-TW" altLang="zh-TW" dirty="0" smtClean="0"/>
              <a:t>刪除，檔案</a:t>
            </a:r>
            <a:r>
              <a:rPr lang="zh-TW" altLang="en-US" dirty="0" smtClean="0"/>
              <a:t>將</a:t>
            </a:r>
            <a:r>
              <a:rPr lang="zh-TW" altLang="zh-TW" dirty="0" smtClean="0"/>
              <a:t>無法復原</a:t>
            </a:r>
            <a:r>
              <a:rPr lang="zh-TW" altLang="en-US" dirty="0" smtClean="0"/>
              <a:t>。執行畫面如下面右方圖片所示。</a:t>
            </a:r>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611560" y="4293096"/>
            <a:ext cx="2950468" cy="2492896"/>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3563888" y="4581128"/>
            <a:ext cx="5418956" cy="223224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３</a:t>
            </a:r>
            <a:r>
              <a:rPr lang="en-US" altLang="zh-TW" dirty="0" smtClean="0"/>
              <a:t> </a:t>
            </a:r>
            <a:r>
              <a:rPr lang="zh-TW" altLang="en-US" dirty="0" smtClean="0"/>
              <a:t>移除、匯入專案（</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71</a:t>
            </a:fld>
            <a:endParaRPr lang="zh-TW" altLang="en-US"/>
          </a:p>
        </p:txBody>
      </p:sp>
      <p:sp>
        <p:nvSpPr>
          <p:cNvPr id="4" name="內容版面配置區 3"/>
          <p:cNvSpPr>
            <a:spLocks noGrp="1"/>
          </p:cNvSpPr>
          <p:nvPr>
            <p:ph sz="quarter" idx="1"/>
          </p:nvPr>
        </p:nvSpPr>
        <p:spPr>
          <a:xfrm>
            <a:off x="301752" y="1527048"/>
            <a:ext cx="8503920" cy="1829944"/>
          </a:xfrm>
        </p:spPr>
        <p:txBody>
          <a:bodyPr>
            <a:normAutofit fontScale="92500" lnSpcReduction="20000"/>
          </a:bodyPr>
          <a:lstStyle/>
          <a:p>
            <a:r>
              <a:rPr lang="zh-TW" altLang="zh-TW" dirty="0" smtClean="0"/>
              <a:t>如果專案目錄內已經</a:t>
            </a:r>
            <a:r>
              <a:rPr lang="zh-TW" altLang="en-US" dirty="0" smtClean="0"/>
              <a:t>含</a:t>
            </a:r>
            <a:r>
              <a:rPr lang="zh-TW" altLang="zh-TW" dirty="0" smtClean="0"/>
              <a:t>有「</a:t>
            </a:r>
            <a:r>
              <a:rPr lang="en-US" altLang="zh-TW" dirty="0" smtClean="0"/>
              <a:t>.project</a:t>
            </a:r>
            <a:r>
              <a:rPr lang="zh-TW" altLang="zh-TW" dirty="0" smtClean="0"/>
              <a:t>」</a:t>
            </a:r>
            <a:r>
              <a:rPr lang="zh-TW" altLang="en-US" dirty="0" smtClean="0"/>
              <a:t>專案</a:t>
            </a:r>
            <a:r>
              <a:rPr lang="zh-TW" altLang="zh-TW" dirty="0" smtClean="0"/>
              <a:t>檔，我們可以使用</a:t>
            </a:r>
            <a:r>
              <a:rPr lang="en-US" altLang="zh-TW" dirty="0" smtClean="0"/>
              <a:t>Eclipse</a:t>
            </a:r>
            <a:r>
              <a:rPr lang="zh-TW" altLang="en-US" dirty="0" smtClean="0"/>
              <a:t>徑</a:t>
            </a:r>
            <a:r>
              <a:rPr lang="zh-TW" altLang="zh-TW" dirty="0" smtClean="0"/>
              <a:t>行匯入</a:t>
            </a:r>
            <a:r>
              <a:rPr lang="zh-TW" altLang="en-US" dirty="0" smtClean="0"/>
              <a:t>。如下面左方圖片有找到</a:t>
            </a:r>
            <a:r>
              <a:rPr lang="zh-TW" altLang="zh-TW" dirty="0" smtClean="0"/>
              <a:t>「</a:t>
            </a:r>
            <a:r>
              <a:rPr lang="en-US" altLang="zh-TW" dirty="0" smtClean="0"/>
              <a:t>.project</a:t>
            </a:r>
            <a:r>
              <a:rPr lang="zh-TW" altLang="zh-TW" dirty="0" smtClean="0"/>
              <a:t>」</a:t>
            </a:r>
            <a:r>
              <a:rPr lang="zh-TW" altLang="en-US" dirty="0" smtClean="0"/>
              <a:t>專案</a:t>
            </a:r>
            <a:r>
              <a:rPr lang="zh-TW" altLang="zh-TW" dirty="0" smtClean="0"/>
              <a:t>檔</a:t>
            </a:r>
            <a:r>
              <a:rPr lang="zh-TW" altLang="en-US" dirty="0" smtClean="0"/>
              <a:t>。</a:t>
            </a:r>
            <a:endParaRPr lang="zh-TW" altLang="zh-TW" dirty="0" smtClean="0"/>
          </a:p>
          <a:p>
            <a:r>
              <a:rPr lang="zh-TW" altLang="en-US" dirty="0" smtClean="0"/>
              <a:t>匯入專案的步驟：點選「</a:t>
            </a:r>
            <a:r>
              <a:rPr lang="en-US" altLang="zh-TW" dirty="0" smtClean="0"/>
              <a:t>Eclipse </a:t>
            </a:r>
            <a:r>
              <a:rPr lang="zh-TW" altLang="en-US" dirty="0" smtClean="0"/>
              <a:t>」上方功能選單的</a:t>
            </a:r>
            <a:r>
              <a:rPr lang="zh-TW" altLang="en-US" dirty="0" smtClean="0">
                <a:sym typeface="Wingdings" pitchFamily="2" charset="2"/>
              </a:rPr>
              <a:t>「</a:t>
            </a:r>
            <a:r>
              <a:rPr lang="en-US" altLang="zh-TW" dirty="0" smtClean="0"/>
              <a:t> File</a:t>
            </a:r>
            <a:r>
              <a:rPr lang="zh-TW" altLang="en-US" dirty="0" smtClean="0"/>
              <a:t>」</a:t>
            </a:r>
            <a:r>
              <a:rPr lang="en-US" altLang="zh-TW" dirty="0" smtClean="0">
                <a:sym typeface="Wingdings" pitchFamily="2" charset="2"/>
              </a:rPr>
              <a:t></a:t>
            </a:r>
            <a:r>
              <a:rPr lang="zh-TW" altLang="en-US" dirty="0" smtClean="0">
                <a:sym typeface="Wingdings" pitchFamily="2" charset="2"/>
              </a:rPr>
              <a:t>「</a:t>
            </a:r>
            <a:r>
              <a:rPr lang="en-US" altLang="zh-TW" dirty="0" smtClean="0"/>
              <a:t> Import</a:t>
            </a:r>
            <a:r>
              <a:rPr lang="zh-TW" altLang="en-US" dirty="0" smtClean="0"/>
              <a:t>」。如下面右圖片所示。</a:t>
            </a:r>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426170" y="3501008"/>
            <a:ext cx="5802014" cy="3356992"/>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6228184" y="3068960"/>
            <a:ext cx="2448272" cy="378904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３</a:t>
            </a:r>
            <a:r>
              <a:rPr lang="en-US" altLang="zh-TW" dirty="0" smtClean="0"/>
              <a:t> </a:t>
            </a:r>
            <a:r>
              <a:rPr lang="zh-TW" altLang="en-US" dirty="0" smtClean="0"/>
              <a:t>移除、匯入專案（</a:t>
            </a:r>
            <a:r>
              <a:rPr lang="en-US" altLang="zh-TW" dirty="0" smtClean="0"/>
              <a:t>3</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72</a:t>
            </a:fld>
            <a:endParaRPr lang="zh-TW" altLang="en-US"/>
          </a:p>
        </p:txBody>
      </p:sp>
      <p:sp>
        <p:nvSpPr>
          <p:cNvPr id="4" name="內容版面配置區 3"/>
          <p:cNvSpPr>
            <a:spLocks noGrp="1"/>
          </p:cNvSpPr>
          <p:nvPr>
            <p:ph sz="quarter" idx="1"/>
          </p:nvPr>
        </p:nvSpPr>
        <p:spPr>
          <a:xfrm>
            <a:off x="301752" y="1527048"/>
            <a:ext cx="8842248" cy="2117976"/>
          </a:xfrm>
        </p:spPr>
        <p:txBody>
          <a:bodyPr>
            <a:normAutofit fontScale="77500" lnSpcReduction="20000"/>
          </a:bodyPr>
          <a:lstStyle/>
          <a:p>
            <a:r>
              <a:rPr lang="zh-TW" altLang="zh-TW" dirty="0" smtClean="0"/>
              <a:t>雙</a:t>
            </a:r>
            <a:r>
              <a:rPr lang="zh-TW" altLang="en-US" dirty="0" smtClean="0"/>
              <a:t>擊</a:t>
            </a:r>
            <a:r>
              <a:rPr lang="zh-TW" altLang="zh-TW" dirty="0" smtClean="0"/>
              <a:t>「</a:t>
            </a:r>
            <a:r>
              <a:rPr lang="en-US" altLang="zh-TW" dirty="0" smtClean="0"/>
              <a:t>Existing Projects into Workspace</a:t>
            </a:r>
            <a:r>
              <a:rPr lang="zh-TW" altLang="zh-TW" dirty="0" smtClean="0"/>
              <a:t>」</a:t>
            </a:r>
            <a:r>
              <a:rPr lang="zh-TW" altLang="en-US" dirty="0" smtClean="0"/>
              <a:t> ，將現有的專案匯入至工作區。</a:t>
            </a:r>
            <a:endParaRPr lang="en-US" altLang="zh-TW" dirty="0" smtClean="0"/>
          </a:p>
          <a:p>
            <a:r>
              <a:rPr lang="zh-TW" altLang="en-US" dirty="0" smtClean="0"/>
              <a:t>或者點選</a:t>
            </a:r>
            <a:r>
              <a:rPr lang="zh-TW" altLang="zh-TW" dirty="0" smtClean="0"/>
              <a:t>「</a:t>
            </a:r>
            <a:r>
              <a:rPr lang="en-US" altLang="zh-TW" dirty="0" smtClean="0"/>
              <a:t>Existing Projects into Workspace</a:t>
            </a:r>
            <a:r>
              <a:rPr lang="zh-TW" altLang="zh-TW" dirty="0" smtClean="0"/>
              <a:t>」</a:t>
            </a:r>
            <a:r>
              <a:rPr lang="zh-TW" altLang="en-US" dirty="0" smtClean="0"/>
              <a:t>按「</a:t>
            </a:r>
            <a:r>
              <a:rPr lang="en-US" altLang="zh-TW" dirty="0" smtClean="0"/>
              <a:t>Next &gt; </a:t>
            </a:r>
            <a:r>
              <a:rPr lang="zh-TW" altLang="en-US" dirty="0" smtClean="0"/>
              <a:t>」，將現有的專案匯入至工作區。如下面左方圖片所示。</a:t>
            </a:r>
            <a:endParaRPr lang="zh-TW" altLang="zh-TW" dirty="0" smtClean="0"/>
          </a:p>
          <a:p>
            <a:r>
              <a:rPr lang="zh-TW" altLang="en-US" dirty="0" smtClean="0"/>
              <a:t>按</a:t>
            </a:r>
            <a:r>
              <a:rPr lang="zh-TW" altLang="zh-TW" dirty="0" smtClean="0"/>
              <a:t>「</a:t>
            </a:r>
            <a:r>
              <a:rPr lang="en-US" altLang="zh-TW" dirty="0" smtClean="0"/>
              <a:t>Browse</a:t>
            </a:r>
            <a:r>
              <a:rPr lang="zh-TW" altLang="zh-TW" dirty="0" smtClean="0"/>
              <a:t>」指定</a:t>
            </a:r>
            <a:r>
              <a:rPr lang="zh-TW" altLang="en-US" dirty="0" smtClean="0"/>
              <a:t>舊有的</a:t>
            </a:r>
            <a:r>
              <a:rPr lang="zh-TW" altLang="zh-TW" dirty="0" smtClean="0"/>
              <a:t>專案路徑，然後按「</a:t>
            </a:r>
            <a:r>
              <a:rPr lang="en-US" altLang="zh-TW" dirty="0" smtClean="0"/>
              <a:t>Finish</a:t>
            </a:r>
            <a:r>
              <a:rPr lang="zh-TW" altLang="zh-TW" dirty="0" smtClean="0"/>
              <a:t>」完成</a:t>
            </a:r>
            <a:r>
              <a:rPr lang="zh-TW" altLang="en-US" dirty="0" smtClean="0"/>
              <a:t>。</a:t>
            </a:r>
            <a:r>
              <a:rPr lang="zh-TW" altLang="zh-TW" dirty="0" smtClean="0"/>
              <a:t>匯入完成便會</a:t>
            </a:r>
            <a:r>
              <a:rPr lang="zh-TW" altLang="en-US" dirty="0" smtClean="0"/>
              <a:t>在「</a:t>
            </a:r>
            <a:r>
              <a:rPr lang="en-US" altLang="zh-TW" dirty="0" smtClean="0"/>
              <a:t>Eclipse</a:t>
            </a:r>
            <a:r>
              <a:rPr lang="zh-TW" altLang="en-US" dirty="0" smtClean="0"/>
              <a:t>」中</a:t>
            </a:r>
            <a:r>
              <a:rPr lang="zh-TW" altLang="zh-TW" dirty="0" smtClean="0"/>
              <a:t>看到</a:t>
            </a:r>
            <a:r>
              <a:rPr lang="zh-TW" altLang="en-US" dirty="0" smtClean="0"/>
              <a:t>所匯入的</a:t>
            </a:r>
            <a:r>
              <a:rPr lang="zh-TW" altLang="zh-TW" dirty="0" smtClean="0"/>
              <a:t>專案</a:t>
            </a:r>
            <a:r>
              <a:rPr lang="zh-TW" altLang="en-US" dirty="0" smtClean="0"/>
              <a:t>。如下面右方圖片所示。</a:t>
            </a:r>
            <a:endParaRPr lang="zh-TW" altLang="zh-TW" dirty="0" smtClean="0"/>
          </a:p>
          <a:p>
            <a:endParaRPr lang="zh-TW" altLang="en-US" dirty="0"/>
          </a:p>
        </p:txBody>
      </p:sp>
      <p:pic>
        <p:nvPicPr>
          <p:cNvPr id="5" name="圖片 4"/>
          <p:cNvPicPr/>
          <p:nvPr/>
        </p:nvPicPr>
        <p:blipFill>
          <a:blip r:embed="rId2" cstate="print"/>
          <a:srcRect/>
          <a:stretch>
            <a:fillRect/>
          </a:stretch>
        </p:blipFill>
        <p:spPr bwMode="auto">
          <a:xfrm>
            <a:off x="467544" y="3618000"/>
            <a:ext cx="4032448" cy="3240000"/>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4788024" y="3618000"/>
            <a:ext cx="4176464" cy="3240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４</a:t>
            </a:r>
            <a:r>
              <a:rPr lang="en-US" altLang="zh-TW" dirty="0" smtClean="0"/>
              <a:t> Android NDK</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73</a:t>
            </a:fld>
            <a:endParaRPr lang="zh-TW" altLang="en-US"/>
          </a:p>
        </p:txBody>
      </p:sp>
      <p:sp>
        <p:nvSpPr>
          <p:cNvPr id="4" name="內容版面配置區 3"/>
          <p:cNvSpPr>
            <a:spLocks noGrp="1"/>
          </p:cNvSpPr>
          <p:nvPr>
            <p:ph sz="quarter" idx="1"/>
          </p:nvPr>
        </p:nvSpPr>
        <p:spPr>
          <a:xfrm>
            <a:off x="301752" y="1527048"/>
            <a:ext cx="8503920" cy="2478016"/>
          </a:xfrm>
        </p:spPr>
        <p:txBody>
          <a:bodyPr>
            <a:normAutofit fontScale="70000" lnSpcReduction="20000"/>
          </a:bodyPr>
          <a:lstStyle/>
          <a:p>
            <a:r>
              <a:rPr lang="zh-TW" altLang="en-US" dirty="0" smtClean="0"/>
              <a:t>基本上</a:t>
            </a:r>
            <a:r>
              <a:rPr lang="en-US" altLang="zh-TW" dirty="0" smtClean="0"/>
              <a:t>Android</a:t>
            </a:r>
            <a:r>
              <a:rPr lang="zh-TW" altLang="en-US" dirty="0" smtClean="0"/>
              <a:t>應用程式是使用</a:t>
            </a:r>
            <a:r>
              <a:rPr lang="en-US" altLang="zh-TW" dirty="0" smtClean="0"/>
              <a:t>Java</a:t>
            </a:r>
            <a:r>
              <a:rPr lang="zh-TW" altLang="en-US" dirty="0" smtClean="0"/>
              <a:t>語言與</a:t>
            </a:r>
            <a:r>
              <a:rPr lang="en-US" altLang="zh-TW" dirty="0" smtClean="0"/>
              <a:t>Android SDK</a:t>
            </a:r>
            <a:r>
              <a:rPr lang="zh-TW" altLang="en-US" dirty="0" smtClean="0"/>
              <a:t>去編寫。</a:t>
            </a:r>
            <a:endParaRPr lang="en-US" altLang="zh-TW" dirty="0" smtClean="0"/>
          </a:p>
          <a:p>
            <a:r>
              <a:rPr lang="zh-TW" altLang="en-US" dirty="0" smtClean="0"/>
              <a:t>為因應廣大</a:t>
            </a:r>
            <a:r>
              <a:rPr lang="en-US" altLang="zh-TW" dirty="0" smtClean="0"/>
              <a:t>C/C++</a:t>
            </a:r>
            <a:r>
              <a:rPr lang="zh-TW" altLang="en-US" dirty="0" smtClean="0"/>
              <a:t>程式設計人員的開發需求，於是便有</a:t>
            </a:r>
            <a:r>
              <a:rPr lang="en-US" altLang="zh-TW" dirty="0" smtClean="0"/>
              <a:t>Android NDK</a:t>
            </a:r>
            <a:r>
              <a:rPr lang="zh-TW" altLang="en-US" dirty="0" smtClean="0"/>
              <a:t>的釋出。</a:t>
            </a:r>
            <a:endParaRPr lang="en-US" altLang="zh-TW" dirty="0" smtClean="0"/>
          </a:p>
          <a:p>
            <a:r>
              <a:rPr lang="zh-TW" altLang="en-US" dirty="0" smtClean="0"/>
              <a:t>如果我們今天安裝了「</a:t>
            </a:r>
            <a:r>
              <a:rPr lang="en-US" altLang="zh-TW" dirty="0" smtClean="0"/>
              <a:t>Native Development Tools</a:t>
            </a:r>
            <a:r>
              <a:rPr lang="zh-TW" altLang="en-US" dirty="0" smtClean="0"/>
              <a:t> （</a:t>
            </a:r>
            <a:r>
              <a:rPr lang="en-US" altLang="zh-TW" dirty="0" smtClean="0"/>
              <a:t>NDK</a:t>
            </a:r>
            <a:r>
              <a:rPr lang="zh-TW" altLang="en-US" dirty="0" smtClean="0"/>
              <a:t>）」，那我們部分程式碼就可以使用「</a:t>
            </a:r>
            <a:r>
              <a:rPr lang="en-US" altLang="zh-TW" dirty="0" smtClean="0"/>
              <a:t>C</a:t>
            </a:r>
            <a:r>
              <a:rPr lang="zh-TW" altLang="en-US" dirty="0" smtClean="0"/>
              <a:t>」或者「</a:t>
            </a:r>
            <a:r>
              <a:rPr lang="en-US" altLang="zh-TW" dirty="0" smtClean="0"/>
              <a:t>C++</a:t>
            </a:r>
            <a:r>
              <a:rPr lang="zh-TW" altLang="en-US" dirty="0" smtClean="0"/>
              <a:t>」來編寫。</a:t>
            </a:r>
            <a:endParaRPr lang="en-US" altLang="zh-TW" dirty="0" smtClean="0"/>
          </a:p>
          <a:p>
            <a:r>
              <a:rPr lang="en-US" altLang="zh-TW" dirty="0" smtClean="0"/>
              <a:t>NDK</a:t>
            </a:r>
            <a:r>
              <a:rPr lang="zh-TW" altLang="en-US" dirty="0" smtClean="0"/>
              <a:t>是透過</a:t>
            </a:r>
            <a:r>
              <a:rPr lang="en-US" altLang="zh-TW" dirty="0" smtClean="0"/>
              <a:t>JNI</a:t>
            </a:r>
            <a:r>
              <a:rPr lang="zh-TW" altLang="en-US" dirty="0" smtClean="0"/>
              <a:t>（</a:t>
            </a:r>
            <a:r>
              <a:rPr lang="en-US" altLang="zh-TW" dirty="0" smtClean="0"/>
              <a:t>Java Native Interface</a:t>
            </a:r>
            <a:r>
              <a:rPr lang="zh-TW" altLang="en-US" dirty="0" smtClean="0"/>
              <a:t>）來呼叫底程的</a:t>
            </a:r>
            <a:r>
              <a:rPr lang="en-US" altLang="zh-TW" dirty="0" smtClean="0"/>
              <a:t>C</a:t>
            </a:r>
            <a:r>
              <a:rPr lang="zh-TW" altLang="en-US" dirty="0" smtClean="0"/>
              <a:t>。</a:t>
            </a:r>
            <a:endParaRPr lang="en-US" altLang="zh-TW" dirty="0" smtClean="0"/>
          </a:p>
          <a:p>
            <a:r>
              <a:rPr lang="zh-TW" altLang="en-US" sz="2800" dirty="0" smtClean="0"/>
              <a:t>要得知</a:t>
            </a:r>
            <a:r>
              <a:rPr lang="en-US" altLang="zh-TW" sz="2800" dirty="0" smtClean="0"/>
              <a:t>Native Development Tools</a:t>
            </a:r>
            <a:r>
              <a:rPr lang="zh-TW" altLang="en-US" sz="2800" dirty="0" smtClean="0"/>
              <a:t>提供了哪些資源，我們可以到官方網站去瞧瞧。</a:t>
            </a:r>
            <a:endParaRPr lang="en-US" altLang="zh-TW" sz="2800" dirty="0" smtClean="0"/>
          </a:p>
          <a:p>
            <a:r>
              <a:rPr lang="zh-TW" altLang="en-US" sz="2800" dirty="0" smtClean="0"/>
              <a:t>官方網站網址。</a:t>
            </a:r>
            <a:r>
              <a:rPr lang="en-US" altLang="zh-TW" sz="2800" dirty="0" smtClean="0">
                <a:hlinkClick r:id="rId2"/>
              </a:rPr>
              <a:t>http://developer.android.com/sdk/ndk/index.html</a:t>
            </a:r>
            <a:r>
              <a:rPr lang="zh-TW" altLang="en-US" sz="2800" dirty="0" smtClean="0"/>
              <a:t>。</a:t>
            </a:r>
            <a:endParaRPr lang="en-US" altLang="zh-TW" sz="2800" dirty="0" smtClean="0"/>
          </a:p>
          <a:p>
            <a:endParaRPr lang="zh-TW" altLang="en-US" dirty="0"/>
          </a:p>
        </p:txBody>
      </p:sp>
      <p:pic>
        <p:nvPicPr>
          <p:cNvPr id="5" name="Picture 2"/>
          <p:cNvPicPr>
            <a:picLocks noChangeAspect="1" noChangeArrowheads="1"/>
          </p:cNvPicPr>
          <p:nvPr/>
        </p:nvPicPr>
        <p:blipFill>
          <a:blip r:embed="rId3" cstate="print"/>
          <a:srcRect/>
          <a:stretch>
            <a:fillRect/>
          </a:stretch>
        </p:blipFill>
        <p:spPr bwMode="auto">
          <a:xfrm>
            <a:off x="1331268" y="3880410"/>
            <a:ext cx="6481092" cy="297759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p:txBody>
          <a:bodyPr/>
          <a:lstStyle/>
          <a:p>
            <a:r>
              <a:rPr lang="zh-TW" altLang="en-US" dirty="0" smtClean="0"/>
              <a:t>２</a:t>
            </a:r>
            <a:r>
              <a:rPr lang="en-US" altLang="zh-TW" dirty="0" smtClean="0"/>
              <a:t>-</a:t>
            </a:r>
            <a:r>
              <a:rPr lang="zh-TW" altLang="en-US" dirty="0" smtClean="0"/>
              <a:t>４</a:t>
            </a:r>
            <a:r>
              <a:rPr lang="en-US" altLang="zh-TW" dirty="0" smtClean="0"/>
              <a:t>-</a:t>
            </a:r>
            <a:r>
              <a:rPr lang="zh-TW" altLang="en-US" dirty="0" smtClean="0"/>
              <a:t>４</a:t>
            </a:r>
            <a:r>
              <a:rPr lang="en-US" altLang="zh-TW" dirty="0" smtClean="0"/>
              <a:t> Android NDK</a:t>
            </a:r>
            <a:r>
              <a:rPr lang="zh-TW" altLang="en-US" dirty="0" smtClean="0"/>
              <a:t>（</a:t>
            </a:r>
            <a:r>
              <a:rPr lang="en-US" altLang="zh-TW" dirty="0" smtClean="0"/>
              <a:t>2</a:t>
            </a:r>
            <a:r>
              <a:rPr lang="zh-TW" altLang="en-US" dirty="0" smtClean="0"/>
              <a:t>）</a:t>
            </a:r>
            <a:endParaRPr lang="zh-TW" altLang="en-US" dirty="0" smtClean="0">
              <a:solidFill>
                <a:srgbClr val="7B9899"/>
              </a:solidFill>
            </a:endParaRPr>
          </a:p>
        </p:txBody>
      </p:sp>
      <p:sp>
        <p:nvSpPr>
          <p:cNvPr id="16386" name="內容版面配置區 2"/>
          <p:cNvSpPr>
            <a:spLocks noGrp="1"/>
          </p:cNvSpPr>
          <p:nvPr>
            <p:ph sz="quarter" idx="1"/>
          </p:nvPr>
        </p:nvSpPr>
        <p:spPr>
          <a:xfrm>
            <a:off x="301625" y="1527175"/>
            <a:ext cx="8504238" cy="3341985"/>
          </a:xfrm>
        </p:spPr>
        <p:txBody>
          <a:bodyPr>
            <a:normAutofit lnSpcReduction="10000"/>
          </a:bodyPr>
          <a:lstStyle/>
          <a:p>
            <a:r>
              <a:rPr lang="zh-TW" altLang="en-US" sz="2000" dirty="0" smtClean="0"/>
              <a:t>在</a:t>
            </a:r>
            <a:r>
              <a:rPr lang="en-US" altLang="zh-TW" sz="2000" dirty="0" smtClean="0"/>
              <a:t>Java JDK</a:t>
            </a:r>
            <a:r>
              <a:rPr lang="zh-TW" altLang="en-US" sz="2000" dirty="0" smtClean="0"/>
              <a:t>、</a:t>
            </a:r>
            <a:r>
              <a:rPr lang="en-US" altLang="zh-TW" sz="2000" dirty="0" smtClean="0"/>
              <a:t>Eclipse</a:t>
            </a:r>
            <a:r>
              <a:rPr lang="zh-TW" altLang="en-US" sz="2000" dirty="0" smtClean="0"/>
              <a:t>、及</a:t>
            </a:r>
            <a:r>
              <a:rPr lang="en-US" altLang="zh-TW" sz="2000" dirty="0" smtClean="0"/>
              <a:t>Android ADT</a:t>
            </a:r>
            <a:r>
              <a:rPr lang="zh-TW" altLang="en-US" sz="2000" dirty="0" smtClean="0"/>
              <a:t>套件已裝好之下，</a:t>
            </a:r>
            <a:r>
              <a:rPr lang="en-US" altLang="zh-TW" sz="2000" dirty="0" smtClean="0"/>
              <a:t>NDK</a:t>
            </a:r>
            <a:r>
              <a:rPr lang="zh-TW" altLang="en-US" sz="2000" dirty="0" smtClean="0"/>
              <a:t>安裝步驟還需要６個步驟。</a:t>
            </a:r>
            <a:endParaRPr lang="en-US" altLang="zh-TW" sz="2000" dirty="0" smtClean="0"/>
          </a:p>
          <a:p>
            <a:pPr lvl="1"/>
            <a:r>
              <a:rPr lang="zh-TW" altLang="en-US" sz="1800" dirty="0" smtClean="0">
                <a:solidFill>
                  <a:schemeClr val="tx1"/>
                </a:solidFill>
              </a:rPr>
              <a:t>１</a:t>
            </a:r>
            <a:r>
              <a:rPr lang="en-US" altLang="zh-TW" sz="1800" dirty="0" smtClean="0">
                <a:solidFill>
                  <a:schemeClr val="tx1"/>
                </a:solidFill>
              </a:rPr>
              <a:t>. </a:t>
            </a:r>
            <a:r>
              <a:rPr lang="zh-TW" altLang="en-US" sz="1800" dirty="0" smtClean="0">
                <a:solidFill>
                  <a:schemeClr val="tx1"/>
                </a:solidFill>
              </a:rPr>
              <a:t>下載及設定</a:t>
            </a:r>
            <a:r>
              <a:rPr lang="en-US" altLang="zh-TW" sz="1800" dirty="0" smtClean="0">
                <a:solidFill>
                  <a:schemeClr val="tx1"/>
                </a:solidFill>
              </a:rPr>
              <a:t>Android SDK</a:t>
            </a:r>
            <a:r>
              <a:rPr lang="zh-TW" altLang="en-US" sz="1800" dirty="0" smtClean="0">
                <a:solidFill>
                  <a:schemeClr val="tx1"/>
                </a:solidFill>
              </a:rPr>
              <a:t> 。</a:t>
            </a:r>
            <a:endParaRPr lang="en-US" altLang="zh-TW" sz="1800" dirty="0" smtClean="0">
              <a:solidFill>
                <a:schemeClr val="tx1"/>
              </a:solidFill>
            </a:endParaRPr>
          </a:p>
          <a:p>
            <a:pPr lvl="1"/>
            <a:r>
              <a:rPr lang="zh-TW" altLang="en-US" sz="1800" dirty="0" smtClean="0">
                <a:solidFill>
                  <a:schemeClr val="tx1"/>
                </a:solidFill>
              </a:rPr>
              <a:t>２</a:t>
            </a:r>
            <a:r>
              <a:rPr lang="en-US" altLang="zh-TW" sz="1800" dirty="0" smtClean="0">
                <a:solidFill>
                  <a:schemeClr val="tx1"/>
                </a:solidFill>
              </a:rPr>
              <a:t>. </a:t>
            </a:r>
            <a:r>
              <a:rPr lang="zh-TW" altLang="en-US" sz="1800" dirty="0" smtClean="0">
                <a:solidFill>
                  <a:schemeClr val="tx1"/>
                </a:solidFill>
              </a:rPr>
              <a:t>下載及安裝需要的</a:t>
            </a:r>
            <a:r>
              <a:rPr lang="en-US" altLang="zh-TW" sz="1800" dirty="0" smtClean="0">
                <a:solidFill>
                  <a:schemeClr val="tx1"/>
                </a:solidFill>
              </a:rPr>
              <a:t>SDK</a:t>
            </a:r>
            <a:r>
              <a:rPr lang="zh-TW" altLang="en-US" sz="1800" dirty="0" smtClean="0">
                <a:solidFill>
                  <a:schemeClr val="tx1"/>
                </a:solidFill>
              </a:rPr>
              <a:t> 。</a:t>
            </a:r>
          </a:p>
          <a:p>
            <a:pPr lvl="1"/>
            <a:r>
              <a:rPr lang="zh-TW" altLang="en-US" sz="1800" dirty="0" smtClean="0">
                <a:solidFill>
                  <a:schemeClr val="tx1"/>
                </a:solidFill>
              </a:rPr>
              <a:t>３</a:t>
            </a:r>
            <a:r>
              <a:rPr lang="en-US" altLang="zh-TW" sz="1800" dirty="0" smtClean="0">
                <a:solidFill>
                  <a:schemeClr val="tx1"/>
                </a:solidFill>
              </a:rPr>
              <a:t>. </a:t>
            </a:r>
            <a:r>
              <a:rPr lang="zh-TW" altLang="en-US" sz="1800" dirty="0" smtClean="0">
                <a:solidFill>
                  <a:schemeClr val="tx1"/>
                </a:solidFill>
              </a:rPr>
              <a:t>在</a:t>
            </a:r>
            <a:r>
              <a:rPr lang="en-US" altLang="zh-TW" sz="1800" dirty="0" smtClean="0">
                <a:solidFill>
                  <a:schemeClr val="tx1"/>
                </a:solidFill>
              </a:rPr>
              <a:t>Eclipse</a:t>
            </a:r>
            <a:r>
              <a:rPr lang="zh-TW" altLang="en-US" sz="1800" dirty="0" smtClean="0">
                <a:solidFill>
                  <a:schemeClr val="tx1"/>
                </a:solidFill>
              </a:rPr>
              <a:t>上設定</a:t>
            </a:r>
            <a:r>
              <a:rPr lang="en-US" altLang="zh-TW" sz="1800" dirty="0" smtClean="0">
                <a:solidFill>
                  <a:schemeClr val="tx1"/>
                </a:solidFill>
              </a:rPr>
              <a:t>AVD</a:t>
            </a:r>
            <a:r>
              <a:rPr lang="zh-TW" altLang="en-US" sz="1800" dirty="0" smtClean="0">
                <a:solidFill>
                  <a:schemeClr val="tx1"/>
                </a:solidFill>
              </a:rPr>
              <a:t>模擬器。</a:t>
            </a:r>
          </a:p>
          <a:p>
            <a:pPr lvl="1"/>
            <a:r>
              <a:rPr lang="zh-TW" altLang="en-US" sz="1800" dirty="0" smtClean="0">
                <a:solidFill>
                  <a:schemeClr val="tx1"/>
                </a:solidFill>
              </a:rPr>
              <a:t>４</a:t>
            </a:r>
            <a:r>
              <a:rPr lang="en-US" altLang="zh-TW" sz="1800" dirty="0" smtClean="0">
                <a:solidFill>
                  <a:schemeClr val="tx1"/>
                </a:solidFill>
              </a:rPr>
              <a:t>. </a:t>
            </a:r>
            <a:r>
              <a:rPr lang="zh-TW" altLang="en-US" sz="1800" dirty="0" smtClean="0">
                <a:solidFill>
                  <a:schemeClr val="tx1"/>
                </a:solidFill>
              </a:rPr>
              <a:t>下載安裝</a:t>
            </a:r>
            <a:r>
              <a:rPr lang="en-US" altLang="zh-TW" sz="1800" dirty="0" err="1" smtClean="0">
                <a:solidFill>
                  <a:schemeClr val="tx1"/>
                </a:solidFill>
              </a:rPr>
              <a:t>Cygwin</a:t>
            </a:r>
            <a:r>
              <a:rPr lang="zh-TW" altLang="en-US" sz="1800" dirty="0" smtClean="0">
                <a:solidFill>
                  <a:schemeClr val="tx1"/>
                </a:solidFill>
              </a:rPr>
              <a:t>。</a:t>
            </a:r>
          </a:p>
          <a:p>
            <a:pPr lvl="1"/>
            <a:r>
              <a:rPr lang="zh-TW" altLang="en-US" sz="1800" dirty="0" smtClean="0">
                <a:solidFill>
                  <a:schemeClr val="tx1"/>
                </a:solidFill>
              </a:rPr>
              <a:t>５</a:t>
            </a:r>
            <a:r>
              <a:rPr lang="en-US" altLang="zh-TW" sz="1800" dirty="0" smtClean="0">
                <a:solidFill>
                  <a:schemeClr val="tx1"/>
                </a:solidFill>
              </a:rPr>
              <a:t>. </a:t>
            </a:r>
            <a:r>
              <a:rPr lang="zh-TW" altLang="en-US" sz="1800" dirty="0" smtClean="0">
                <a:solidFill>
                  <a:schemeClr val="tx1"/>
                </a:solidFill>
              </a:rPr>
              <a:t>下載安裝</a:t>
            </a:r>
            <a:r>
              <a:rPr lang="en-US" altLang="zh-TW" sz="1800" dirty="0" smtClean="0">
                <a:solidFill>
                  <a:schemeClr val="tx1"/>
                </a:solidFill>
              </a:rPr>
              <a:t>NDK</a:t>
            </a:r>
            <a:r>
              <a:rPr lang="zh-TW" altLang="en-US" sz="1800" dirty="0" smtClean="0">
                <a:solidFill>
                  <a:schemeClr val="tx1"/>
                </a:solidFill>
              </a:rPr>
              <a:t> 。</a:t>
            </a:r>
          </a:p>
          <a:p>
            <a:pPr lvl="1"/>
            <a:r>
              <a:rPr lang="zh-TW" altLang="en-US" sz="1800" dirty="0" smtClean="0">
                <a:solidFill>
                  <a:schemeClr val="tx1"/>
                </a:solidFill>
              </a:rPr>
              <a:t>６</a:t>
            </a:r>
            <a:r>
              <a:rPr lang="en-US" altLang="zh-TW" sz="1800" dirty="0" smtClean="0">
                <a:solidFill>
                  <a:schemeClr val="tx1"/>
                </a:solidFill>
              </a:rPr>
              <a:t>. </a:t>
            </a:r>
            <a:r>
              <a:rPr lang="zh-TW" altLang="en-US" sz="1800" dirty="0" smtClean="0">
                <a:solidFill>
                  <a:schemeClr val="tx1"/>
                </a:solidFill>
              </a:rPr>
              <a:t>在</a:t>
            </a:r>
            <a:r>
              <a:rPr lang="en-US" altLang="zh-TW" sz="1800" dirty="0" smtClean="0">
                <a:solidFill>
                  <a:schemeClr val="tx1"/>
                </a:solidFill>
              </a:rPr>
              <a:t>Eclipse</a:t>
            </a:r>
            <a:r>
              <a:rPr lang="zh-TW" altLang="en-US" sz="1800" dirty="0" smtClean="0">
                <a:solidFill>
                  <a:schemeClr val="tx1"/>
                </a:solidFill>
              </a:rPr>
              <a:t>上安裝</a:t>
            </a:r>
            <a:r>
              <a:rPr lang="en-US" altLang="zh-TW" sz="1800" dirty="0" smtClean="0">
                <a:solidFill>
                  <a:schemeClr val="tx1"/>
                </a:solidFill>
              </a:rPr>
              <a:t>CDT</a:t>
            </a:r>
            <a:r>
              <a:rPr lang="zh-TW" altLang="en-US" sz="1800" dirty="0" smtClean="0">
                <a:solidFill>
                  <a:schemeClr val="tx1"/>
                </a:solidFill>
              </a:rPr>
              <a:t>擴充套件。</a:t>
            </a:r>
          </a:p>
          <a:p>
            <a:r>
              <a:rPr lang="zh-TW" altLang="en-US" sz="2000" dirty="0" smtClean="0"/>
              <a:t>第１步驟至第３步驟與一般之前所介紹的</a:t>
            </a:r>
            <a:r>
              <a:rPr lang="en-US" altLang="zh-TW" sz="2000" dirty="0" smtClean="0"/>
              <a:t>Android</a:t>
            </a:r>
            <a:r>
              <a:rPr lang="zh-TW" altLang="en-US" sz="2000" dirty="0" smtClean="0"/>
              <a:t>環境之安裝相同，不再介紹。</a:t>
            </a:r>
            <a:endParaRPr lang="en-US" altLang="zh-TW" sz="2000" dirty="0" smtClean="0"/>
          </a:p>
          <a:p>
            <a:endParaRPr lang="zh-TW" altLang="en-US" sz="2000" dirty="0" smtClean="0"/>
          </a:p>
        </p:txBody>
      </p:sp>
      <p:sp>
        <p:nvSpPr>
          <p:cNvPr id="17" name="投影片編號版面配置區 16"/>
          <p:cNvSpPr>
            <a:spLocks noGrp="1"/>
          </p:cNvSpPr>
          <p:nvPr>
            <p:ph type="sldNum" sz="quarter" idx="12"/>
          </p:nvPr>
        </p:nvSpPr>
        <p:spPr/>
        <p:txBody>
          <a:bodyPr/>
          <a:lstStyle/>
          <a:p>
            <a:fld id="{73DA0BB7-265A-403C-9275-D587AB510EDC}" type="slidenum">
              <a:rPr lang="zh-TW" altLang="en-US" smtClean="0"/>
              <a:pPr/>
              <a:t>74</a:t>
            </a:fld>
            <a:endParaRPr lang="zh-TW" altLang="en-US"/>
          </a:p>
        </p:txBody>
      </p:sp>
      <p:grpSp>
        <p:nvGrpSpPr>
          <p:cNvPr id="48" name="群組 47"/>
          <p:cNvGrpSpPr/>
          <p:nvPr/>
        </p:nvGrpSpPr>
        <p:grpSpPr>
          <a:xfrm>
            <a:off x="323528" y="4725144"/>
            <a:ext cx="8280920" cy="2114630"/>
            <a:chOff x="179512" y="4057927"/>
            <a:chExt cx="8280920" cy="2281931"/>
          </a:xfrm>
        </p:grpSpPr>
        <p:sp>
          <p:nvSpPr>
            <p:cNvPr id="6" name="矩形 5"/>
            <p:cNvSpPr/>
            <p:nvPr/>
          </p:nvSpPr>
          <p:spPr>
            <a:xfrm>
              <a:off x="179512" y="4057927"/>
              <a:ext cx="1656184"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１</a:t>
              </a:r>
              <a:r>
                <a:rPr lang="en-US" altLang="zh-TW" dirty="0" smtClean="0">
                  <a:solidFill>
                    <a:schemeClr val="tx1"/>
                  </a:solidFill>
                </a:rPr>
                <a:t>.</a:t>
              </a:r>
              <a:r>
                <a:rPr lang="zh-TW" altLang="en-US" dirty="0" smtClean="0">
                  <a:solidFill>
                    <a:schemeClr val="tx1"/>
                  </a:solidFill>
                </a:rPr>
                <a:t>下載及設定</a:t>
              </a:r>
              <a:r>
                <a:rPr lang="en-US" altLang="zh-TW" dirty="0" smtClean="0">
                  <a:solidFill>
                    <a:schemeClr val="tx1"/>
                  </a:solidFill>
                </a:rPr>
                <a:t>Android SDK</a:t>
              </a:r>
              <a:endParaRPr lang="zh-TW" altLang="en-US" dirty="0">
                <a:solidFill>
                  <a:schemeClr val="tx1"/>
                </a:solidFill>
              </a:endParaRPr>
            </a:p>
          </p:txBody>
        </p:sp>
        <p:sp>
          <p:nvSpPr>
            <p:cNvPr id="7" name="矩形 6"/>
            <p:cNvSpPr/>
            <p:nvPr/>
          </p:nvSpPr>
          <p:spPr>
            <a:xfrm>
              <a:off x="2267744" y="4057927"/>
              <a:ext cx="1729847"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２</a:t>
              </a:r>
              <a:r>
                <a:rPr lang="en-US" altLang="zh-TW" dirty="0" smtClean="0">
                  <a:solidFill>
                    <a:schemeClr val="tx1"/>
                  </a:solidFill>
                </a:rPr>
                <a:t>.</a:t>
              </a:r>
              <a:r>
                <a:rPr lang="zh-TW" altLang="en-US" dirty="0" smtClean="0">
                  <a:solidFill>
                    <a:schemeClr val="tx1"/>
                  </a:solidFill>
                </a:rPr>
                <a:t>下載及安裝需要的</a:t>
              </a:r>
              <a:r>
                <a:rPr lang="en-US" altLang="zh-TW" dirty="0" smtClean="0">
                  <a:solidFill>
                    <a:schemeClr val="tx1"/>
                  </a:solidFill>
                </a:rPr>
                <a:t>SDK</a:t>
              </a:r>
              <a:endParaRPr lang="zh-TW" altLang="en-US" dirty="0">
                <a:solidFill>
                  <a:schemeClr val="tx1"/>
                </a:solidFill>
              </a:endParaRPr>
            </a:p>
          </p:txBody>
        </p:sp>
        <p:sp>
          <p:nvSpPr>
            <p:cNvPr id="8" name="矩形 7"/>
            <p:cNvSpPr/>
            <p:nvPr/>
          </p:nvSpPr>
          <p:spPr>
            <a:xfrm>
              <a:off x="4499992" y="4057927"/>
              <a:ext cx="1656184" cy="9144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３</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上設定</a:t>
              </a:r>
              <a:r>
                <a:rPr lang="en-US" altLang="zh-TW" dirty="0" smtClean="0">
                  <a:solidFill>
                    <a:schemeClr val="tx1"/>
                  </a:solidFill>
                </a:rPr>
                <a:t>AVD</a:t>
              </a:r>
              <a:r>
                <a:rPr lang="zh-TW" altLang="en-US" dirty="0" smtClean="0">
                  <a:solidFill>
                    <a:schemeClr val="tx1"/>
                  </a:solidFill>
                </a:rPr>
                <a:t>模擬器</a:t>
              </a:r>
              <a:endParaRPr lang="zh-TW" altLang="en-US" dirty="0">
                <a:solidFill>
                  <a:schemeClr val="tx1"/>
                </a:solidFill>
              </a:endParaRPr>
            </a:p>
          </p:txBody>
        </p:sp>
        <p:sp>
          <p:nvSpPr>
            <p:cNvPr id="9" name="矩形 8"/>
            <p:cNvSpPr/>
            <p:nvPr/>
          </p:nvSpPr>
          <p:spPr>
            <a:xfrm>
              <a:off x="1691680" y="5456617"/>
              <a:ext cx="1829169" cy="8832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Android NDK</a:t>
              </a:r>
              <a:endParaRPr lang="zh-TW" altLang="en-US" dirty="0">
                <a:solidFill>
                  <a:schemeClr val="tx1"/>
                </a:solidFill>
              </a:endParaRPr>
            </a:p>
          </p:txBody>
        </p:sp>
        <p:sp>
          <p:nvSpPr>
            <p:cNvPr id="10" name="矩形 9"/>
            <p:cNvSpPr/>
            <p:nvPr/>
          </p:nvSpPr>
          <p:spPr>
            <a:xfrm>
              <a:off x="6660232" y="4057927"/>
              <a:ext cx="1800200"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下載安裝</a:t>
              </a:r>
              <a:r>
                <a:rPr lang="en-US" altLang="zh-TW" dirty="0" err="1" smtClean="0">
                  <a:solidFill>
                    <a:schemeClr val="tx1"/>
                  </a:solidFill>
                </a:rPr>
                <a:t>Cygwin</a:t>
              </a:r>
              <a:endParaRPr lang="zh-TW" altLang="en-US" dirty="0">
                <a:solidFill>
                  <a:schemeClr val="tx1"/>
                </a:solidFill>
              </a:endParaRPr>
            </a:p>
          </p:txBody>
        </p:sp>
        <p:cxnSp>
          <p:nvCxnSpPr>
            <p:cNvPr id="12" name="直線單箭頭接點 11"/>
            <p:cNvCxnSpPr>
              <a:stCxn id="7" idx="3"/>
              <a:endCxn id="8" idx="1"/>
            </p:cNvCxnSpPr>
            <p:nvPr/>
          </p:nvCxnSpPr>
          <p:spPr>
            <a:xfrm flipV="1">
              <a:off x="3997591" y="4515135"/>
              <a:ext cx="502401"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3" name="圖案 12"/>
            <p:cNvCxnSpPr>
              <a:stCxn id="10" idx="3"/>
              <a:endCxn id="9" idx="1"/>
            </p:cNvCxnSpPr>
            <p:nvPr/>
          </p:nvCxnSpPr>
          <p:spPr>
            <a:xfrm flipH="1">
              <a:off x="1691680" y="4524157"/>
              <a:ext cx="6768752" cy="1374080"/>
            </a:xfrm>
            <a:prstGeom prst="bentConnector5">
              <a:avLst>
                <a:gd name="adj1" fmla="val -3377"/>
                <a:gd name="adj2" fmla="val 50895"/>
                <a:gd name="adj3" fmla="val 103377"/>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14" name="直線單箭頭接點 13"/>
            <p:cNvCxnSpPr>
              <a:stCxn id="8" idx="3"/>
              <a:endCxn id="10" idx="1"/>
            </p:cNvCxnSpPr>
            <p:nvPr/>
          </p:nvCxnSpPr>
          <p:spPr>
            <a:xfrm>
              <a:off x="6156176" y="4515135"/>
              <a:ext cx="504056"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15" name="矩形 14"/>
            <p:cNvSpPr/>
            <p:nvPr/>
          </p:nvSpPr>
          <p:spPr>
            <a:xfrm>
              <a:off x="4932040" y="5456617"/>
              <a:ext cx="1872208" cy="88324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６</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上安裝</a:t>
              </a:r>
              <a:r>
                <a:rPr lang="en-US" altLang="zh-TW" dirty="0" smtClean="0">
                  <a:solidFill>
                    <a:schemeClr val="tx1"/>
                  </a:solidFill>
                </a:rPr>
                <a:t>CDT</a:t>
              </a:r>
              <a:r>
                <a:rPr lang="zh-TW" altLang="en-US" dirty="0" smtClean="0">
                  <a:solidFill>
                    <a:schemeClr val="tx1"/>
                  </a:solidFill>
                </a:rPr>
                <a:t>擴充套件</a:t>
              </a:r>
              <a:endParaRPr lang="zh-TW" altLang="en-US" dirty="0">
                <a:solidFill>
                  <a:schemeClr val="tx1"/>
                </a:solidFill>
              </a:endParaRPr>
            </a:p>
          </p:txBody>
        </p:sp>
        <p:cxnSp>
          <p:nvCxnSpPr>
            <p:cNvPr id="16" name="直線單箭頭接點 15"/>
            <p:cNvCxnSpPr>
              <a:stCxn id="9" idx="3"/>
              <a:endCxn id="15" idx="1"/>
            </p:cNvCxnSpPr>
            <p:nvPr/>
          </p:nvCxnSpPr>
          <p:spPr>
            <a:xfrm>
              <a:off x="3520849" y="5898237"/>
              <a:ext cx="1411191"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31" name="直線單箭頭接點 30"/>
            <p:cNvCxnSpPr>
              <a:stCxn id="6" idx="3"/>
              <a:endCxn id="7" idx="1"/>
            </p:cNvCxnSpPr>
            <p:nvPr/>
          </p:nvCxnSpPr>
          <p:spPr>
            <a:xfrm>
              <a:off x="1835696" y="4524157"/>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pic>
        <p:nvPicPr>
          <p:cNvPr id="66563" name="Picture 3"/>
          <p:cNvPicPr>
            <a:picLocks noChangeAspect="1" noChangeArrowheads="1"/>
          </p:cNvPicPr>
          <p:nvPr/>
        </p:nvPicPr>
        <p:blipFill>
          <a:blip r:embed="rId2" cstate="print"/>
          <a:srcRect/>
          <a:stretch>
            <a:fillRect/>
          </a:stretch>
        </p:blipFill>
        <p:spPr bwMode="auto">
          <a:xfrm>
            <a:off x="4644008" y="1916832"/>
            <a:ext cx="4207495" cy="196919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1</a:t>
            </a:r>
            <a:r>
              <a:rPr lang="zh-TW" altLang="en-US" sz="3600" dirty="0" smtClean="0">
                <a:solidFill>
                  <a:srgbClr val="7B9899"/>
                </a:solidFill>
              </a:rPr>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75</a:t>
            </a:fld>
            <a:endParaRPr lang="zh-TW" altLang="en-US"/>
          </a:p>
        </p:txBody>
      </p:sp>
      <p:sp>
        <p:nvSpPr>
          <p:cNvPr id="4" name="內容版面配置區 3"/>
          <p:cNvSpPr>
            <a:spLocks noGrp="1"/>
          </p:cNvSpPr>
          <p:nvPr>
            <p:ph sz="quarter" idx="1"/>
          </p:nvPr>
        </p:nvSpPr>
        <p:spPr/>
        <p:txBody>
          <a:bodyPr/>
          <a:lstStyle/>
          <a:p>
            <a:r>
              <a:rPr lang="zh-TW" altLang="en-US" dirty="0" smtClean="0"/>
              <a:t>４</a:t>
            </a:r>
            <a:r>
              <a:rPr lang="en-US" altLang="zh-TW" dirty="0" smtClean="0"/>
              <a:t>.</a:t>
            </a:r>
            <a:r>
              <a:rPr lang="zh-TW" altLang="en-US" dirty="0" smtClean="0"/>
              <a:t>下載安裝</a:t>
            </a:r>
            <a:r>
              <a:rPr lang="en-US" altLang="zh-TW" dirty="0" err="1" smtClean="0"/>
              <a:t>Cgywin</a:t>
            </a:r>
            <a:r>
              <a:rPr lang="zh-TW" altLang="en-US" dirty="0" smtClean="0"/>
              <a:t>。</a:t>
            </a:r>
            <a:endParaRPr lang="en-US" altLang="zh-TW" dirty="0" smtClean="0"/>
          </a:p>
          <a:p>
            <a:r>
              <a:rPr lang="en-US" altLang="zh-TW" dirty="0" smtClean="0"/>
              <a:t>Java JDK</a:t>
            </a:r>
            <a:r>
              <a:rPr lang="zh-TW" altLang="en-US" dirty="0" smtClean="0"/>
              <a:t>、</a:t>
            </a:r>
            <a:r>
              <a:rPr lang="en-US" altLang="zh-TW" dirty="0" smtClean="0"/>
              <a:t>Eclipse</a:t>
            </a:r>
            <a:r>
              <a:rPr lang="zh-TW" altLang="en-US" dirty="0" smtClean="0"/>
              <a:t>、</a:t>
            </a:r>
            <a:r>
              <a:rPr lang="zh-TW" altLang="en-US" sz="2800" dirty="0" smtClean="0"/>
              <a:t>及</a:t>
            </a:r>
            <a:r>
              <a:rPr lang="en-US" altLang="zh-TW" sz="2800" dirty="0" smtClean="0"/>
              <a:t>Android ADT</a:t>
            </a:r>
            <a:r>
              <a:rPr lang="zh-TW" altLang="en-US" sz="2800" dirty="0" smtClean="0"/>
              <a:t>套件</a:t>
            </a:r>
            <a:r>
              <a:rPr lang="zh-TW" altLang="en-US" dirty="0" smtClean="0"/>
              <a:t>安裝完之後，下一步需下載及安裝</a:t>
            </a:r>
            <a:r>
              <a:rPr lang="en-US" altLang="zh-TW" dirty="0" err="1" smtClean="0"/>
              <a:t>Cygwin</a:t>
            </a:r>
            <a:r>
              <a:rPr lang="zh-TW" altLang="en-US" dirty="0" smtClean="0"/>
              <a:t>。</a:t>
            </a:r>
            <a:endParaRPr lang="en-US" altLang="zh-TW" dirty="0" smtClean="0"/>
          </a:p>
          <a:p>
            <a:r>
              <a:rPr lang="zh-TW" altLang="en-US" dirty="0" smtClean="0"/>
              <a:t>我們先到</a:t>
            </a:r>
            <a:r>
              <a:rPr lang="en-US" altLang="zh-TW" dirty="0" err="1" smtClean="0"/>
              <a:t>Cgywin</a:t>
            </a:r>
            <a:r>
              <a:rPr lang="zh-TW" altLang="en-US" dirty="0" smtClean="0"/>
              <a:t>官方網站去下載</a:t>
            </a:r>
            <a:r>
              <a:rPr lang="en-US" altLang="zh-TW" dirty="0" err="1" smtClean="0"/>
              <a:t>Cgywin</a:t>
            </a:r>
            <a:r>
              <a:rPr lang="zh-TW" altLang="en-US" dirty="0" smtClean="0"/>
              <a:t>。</a:t>
            </a:r>
            <a:endParaRPr lang="en-US" altLang="zh-TW" dirty="0" smtClean="0"/>
          </a:p>
          <a:p>
            <a:r>
              <a:rPr lang="zh-TW" altLang="en-US" dirty="0" smtClean="0"/>
              <a:t>官方網站網址</a:t>
            </a:r>
            <a:r>
              <a:rPr lang="zh-TW" altLang="en-US" sz="2800" dirty="0" smtClean="0"/>
              <a:t>。 </a:t>
            </a:r>
            <a:r>
              <a:rPr lang="en-US" altLang="zh-TW" dirty="0" smtClean="0">
                <a:hlinkClick r:id="rId2"/>
              </a:rPr>
              <a:t>http://www.cygwin.com/</a:t>
            </a:r>
            <a:r>
              <a:rPr lang="zh-TW" altLang="en-US" dirty="0" smtClean="0"/>
              <a:t>。</a:t>
            </a:r>
            <a:endParaRPr lang="en-US" altLang="zh-TW" dirty="0" smtClean="0"/>
          </a:p>
          <a:p>
            <a:endParaRPr lang="zh-TW" altLang="en-US" dirty="0"/>
          </a:p>
        </p:txBody>
      </p:sp>
      <p:grpSp>
        <p:nvGrpSpPr>
          <p:cNvPr id="17" name="群組 16"/>
          <p:cNvGrpSpPr/>
          <p:nvPr/>
        </p:nvGrpSpPr>
        <p:grpSpPr>
          <a:xfrm>
            <a:off x="323528" y="4725144"/>
            <a:ext cx="8280920" cy="2114630"/>
            <a:chOff x="179512" y="4057927"/>
            <a:chExt cx="8280920" cy="2281931"/>
          </a:xfrm>
        </p:grpSpPr>
        <p:sp>
          <p:nvSpPr>
            <p:cNvPr id="18" name="矩形 17"/>
            <p:cNvSpPr/>
            <p:nvPr/>
          </p:nvSpPr>
          <p:spPr>
            <a:xfrm>
              <a:off x="179512" y="4057927"/>
              <a:ext cx="1656184"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sp>
          <p:nvSpPr>
            <p:cNvPr id="19" name="矩形 18"/>
            <p:cNvSpPr/>
            <p:nvPr/>
          </p:nvSpPr>
          <p:spPr>
            <a:xfrm>
              <a:off x="2267744" y="4057927"/>
              <a:ext cx="1729847"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20" name="矩形 19"/>
            <p:cNvSpPr/>
            <p:nvPr/>
          </p:nvSpPr>
          <p:spPr>
            <a:xfrm>
              <a:off x="4499992" y="4057927"/>
              <a:ext cx="1656184" cy="9144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sp>
          <p:nvSpPr>
            <p:cNvPr id="21" name="矩形 20"/>
            <p:cNvSpPr/>
            <p:nvPr/>
          </p:nvSpPr>
          <p:spPr>
            <a:xfrm>
              <a:off x="1691680" y="5456617"/>
              <a:ext cx="1829169" cy="8832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Android NDK</a:t>
              </a:r>
              <a:endParaRPr lang="zh-TW" altLang="en-US" dirty="0">
                <a:solidFill>
                  <a:srgbClr val="A0A5B8"/>
                </a:solidFill>
              </a:endParaRPr>
            </a:p>
          </p:txBody>
        </p:sp>
        <p:sp>
          <p:nvSpPr>
            <p:cNvPr id="22" name="矩形 21"/>
            <p:cNvSpPr/>
            <p:nvPr/>
          </p:nvSpPr>
          <p:spPr>
            <a:xfrm>
              <a:off x="6660232" y="4057927"/>
              <a:ext cx="1800200" cy="932460"/>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４</a:t>
              </a:r>
              <a:r>
                <a:rPr lang="en-US" altLang="zh-TW" dirty="0" smtClean="0">
                  <a:solidFill>
                    <a:schemeClr val="tx1"/>
                  </a:solidFill>
                </a:rPr>
                <a:t>.</a:t>
              </a:r>
              <a:r>
                <a:rPr lang="zh-TW" altLang="en-US" dirty="0" smtClean="0">
                  <a:solidFill>
                    <a:schemeClr val="tx1"/>
                  </a:solidFill>
                </a:rPr>
                <a:t>下載安裝</a:t>
              </a:r>
              <a:r>
                <a:rPr lang="en-US" altLang="zh-TW" dirty="0" err="1" smtClean="0">
                  <a:solidFill>
                    <a:schemeClr val="tx1"/>
                  </a:solidFill>
                </a:rPr>
                <a:t>Cygwin</a:t>
              </a:r>
              <a:endParaRPr lang="zh-TW" altLang="en-US" dirty="0">
                <a:solidFill>
                  <a:schemeClr val="tx1"/>
                </a:solidFill>
              </a:endParaRPr>
            </a:p>
          </p:txBody>
        </p:sp>
        <p:cxnSp>
          <p:nvCxnSpPr>
            <p:cNvPr id="23" name="直線單箭頭接點 22"/>
            <p:cNvCxnSpPr>
              <a:stCxn id="19" idx="3"/>
              <a:endCxn id="20" idx="1"/>
            </p:cNvCxnSpPr>
            <p:nvPr/>
          </p:nvCxnSpPr>
          <p:spPr>
            <a:xfrm flipV="1">
              <a:off x="3997591" y="4515135"/>
              <a:ext cx="502401"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4" name="圖案 23"/>
            <p:cNvCxnSpPr>
              <a:stCxn id="22" idx="3"/>
              <a:endCxn id="21" idx="1"/>
            </p:cNvCxnSpPr>
            <p:nvPr/>
          </p:nvCxnSpPr>
          <p:spPr>
            <a:xfrm flipH="1">
              <a:off x="1691680" y="4524157"/>
              <a:ext cx="6768752" cy="1374080"/>
            </a:xfrm>
            <a:prstGeom prst="bentConnector5">
              <a:avLst>
                <a:gd name="adj1" fmla="val -3377"/>
                <a:gd name="adj2" fmla="val 50895"/>
                <a:gd name="adj3" fmla="val 103377"/>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5" name="直線單箭頭接點 24"/>
            <p:cNvCxnSpPr>
              <a:stCxn id="20" idx="3"/>
              <a:endCxn id="22" idx="1"/>
            </p:cNvCxnSpPr>
            <p:nvPr/>
          </p:nvCxnSpPr>
          <p:spPr>
            <a:xfrm>
              <a:off x="6156176" y="4515135"/>
              <a:ext cx="504056"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26" name="矩形 25"/>
            <p:cNvSpPr/>
            <p:nvPr/>
          </p:nvSpPr>
          <p:spPr>
            <a:xfrm>
              <a:off x="4932040" y="5456617"/>
              <a:ext cx="1872208" cy="88324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CDT</a:t>
              </a:r>
              <a:r>
                <a:rPr lang="zh-TW" altLang="en-US" dirty="0" smtClean="0">
                  <a:solidFill>
                    <a:srgbClr val="A0A5B8"/>
                  </a:solidFill>
                </a:rPr>
                <a:t>擴充套件</a:t>
              </a:r>
              <a:endParaRPr lang="zh-TW" altLang="en-US" dirty="0">
                <a:solidFill>
                  <a:srgbClr val="A0A5B8"/>
                </a:solidFill>
              </a:endParaRPr>
            </a:p>
          </p:txBody>
        </p:sp>
        <p:cxnSp>
          <p:nvCxnSpPr>
            <p:cNvPr id="27" name="直線單箭頭接點 26"/>
            <p:cNvCxnSpPr>
              <a:stCxn id="21" idx="3"/>
              <a:endCxn id="26" idx="1"/>
            </p:cNvCxnSpPr>
            <p:nvPr/>
          </p:nvCxnSpPr>
          <p:spPr>
            <a:xfrm>
              <a:off x="3520849" y="5898237"/>
              <a:ext cx="1411191"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8" name="直線單箭頭接點 27"/>
            <p:cNvCxnSpPr>
              <a:stCxn id="18" idx="3"/>
              <a:endCxn id="19" idx="1"/>
            </p:cNvCxnSpPr>
            <p:nvPr/>
          </p:nvCxnSpPr>
          <p:spPr>
            <a:xfrm>
              <a:off x="1835696" y="4524157"/>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p:txBody>
          <a:bodyPr/>
          <a:lstStyle/>
          <a:p>
            <a:r>
              <a:rPr lang="zh-TW" altLang="en-US" sz="4200" dirty="0" smtClean="0">
                <a:solidFill>
                  <a:srgbClr val="7B9899"/>
                </a:solidFill>
              </a:rPr>
              <a:t>下載安裝</a:t>
            </a:r>
            <a:r>
              <a:rPr lang="en-US" altLang="zh-TW" sz="4200" dirty="0" err="1" smtClean="0">
                <a:solidFill>
                  <a:srgbClr val="7B9899"/>
                </a:solidFill>
              </a:rPr>
              <a:t>Cgywin</a:t>
            </a:r>
            <a:r>
              <a:rPr lang="zh-TW" altLang="en-US" sz="4200" dirty="0" smtClean="0">
                <a:solidFill>
                  <a:srgbClr val="7B9899"/>
                </a:solidFill>
              </a:rPr>
              <a:t>（</a:t>
            </a:r>
            <a:r>
              <a:rPr lang="en-US" altLang="zh-TW" sz="4200" dirty="0" smtClean="0">
                <a:solidFill>
                  <a:srgbClr val="7B9899"/>
                </a:solidFill>
              </a:rPr>
              <a:t>2</a:t>
            </a:r>
            <a:r>
              <a:rPr lang="zh-TW" altLang="en-US" sz="4200" dirty="0" smtClean="0">
                <a:solidFill>
                  <a:srgbClr val="7B9899"/>
                </a:solidFill>
              </a:rPr>
              <a:t>）</a:t>
            </a:r>
          </a:p>
        </p:txBody>
      </p:sp>
      <p:sp>
        <p:nvSpPr>
          <p:cNvPr id="17410" name="內容版面配置區 2"/>
          <p:cNvSpPr>
            <a:spLocks noGrp="1"/>
          </p:cNvSpPr>
          <p:nvPr>
            <p:ph sz="quarter" idx="1"/>
          </p:nvPr>
        </p:nvSpPr>
        <p:spPr>
          <a:xfrm>
            <a:off x="301625" y="1527175"/>
            <a:ext cx="8504238" cy="2117849"/>
          </a:xfrm>
        </p:spPr>
        <p:txBody>
          <a:bodyPr>
            <a:normAutofit fontScale="92500" lnSpcReduction="20000"/>
          </a:bodyPr>
          <a:lstStyle/>
          <a:p>
            <a:r>
              <a:rPr lang="zh-TW" altLang="en-US" dirty="0" smtClean="0"/>
              <a:t>下方圖片為官方網站首頁。左邊是功能選單。右邊則是</a:t>
            </a:r>
            <a:r>
              <a:rPr lang="en-US" altLang="zh-TW" dirty="0" err="1" smtClean="0"/>
              <a:t>Cygwin</a:t>
            </a:r>
            <a:r>
              <a:rPr lang="zh-TW" altLang="en-US" dirty="0" smtClean="0"/>
              <a:t>的介紹。</a:t>
            </a:r>
            <a:endParaRPr lang="en-US" altLang="zh-TW" dirty="0" smtClean="0"/>
          </a:p>
          <a:p>
            <a:r>
              <a:rPr lang="en-US" altLang="zh-TW" dirty="0" err="1" smtClean="0"/>
              <a:t>Cygwin</a:t>
            </a:r>
            <a:r>
              <a:rPr lang="zh-TW" altLang="en-US" dirty="0" smtClean="0"/>
              <a:t>提供</a:t>
            </a:r>
            <a:r>
              <a:rPr lang="en-US" altLang="zh-TW" dirty="0" smtClean="0"/>
              <a:t>Windows</a:t>
            </a:r>
            <a:r>
              <a:rPr lang="zh-TW" altLang="en-US" dirty="0" smtClean="0"/>
              <a:t>作業系統一個看起來及感覺像</a:t>
            </a:r>
            <a:r>
              <a:rPr lang="en-US" altLang="zh-TW" dirty="0" smtClean="0"/>
              <a:t>Linux</a:t>
            </a:r>
            <a:r>
              <a:rPr lang="zh-TW" altLang="en-US" dirty="0" smtClean="0"/>
              <a:t>環境的一組工具。</a:t>
            </a:r>
            <a:endParaRPr lang="en-US" altLang="zh-TW" dirty="0" smtClean="0"/>
          </a:p>
          <a:p>
            <a:r>
              <a:rPr lang="en-US" altLang="zh-TW" dirty="0" err="1" smtClean="0"/>
              <a:t>Cygwin</a:t>
            </a:r>
            <a:r>
              <a:rPr lang="zh-TW" altLang="en-US" dirty="0" smtClean="0"/>
              <a:t>並無法讓原生</a:t>
            </a:r>
            <a:r>
              <a:rPr lang="en-US" altLang="zh-TW" dirty="0" smtClean="0"/>
              <a:t>Linux</a:t>
            </a:r>
            <a:r>
              <a:rPr lang="zh-TW" altLang="en-US" dirty="0" smtClean="0"/>
              <a:t>應用程式，直接在</a:t>
            </a:r>
            <a:r>
              <a:rPr lang="en-US" altLang="zh-TW" dirty="0" smtClean="0"/>
              <a:t>Windows</a:t>
            </a:r>
            <a:r>
              <a:rPr lang="zh-TW" altLang="en-US" dirty="0" smtClean="0"/>
              <a:t>作業系統下執行的能力。</a:t>
            </a:r>
          </a:p>
        </p:txBody>
      </p:sp>
      <p:pic>
        <p:nvPicPr>
          <p:cNvPr id="17411" name="Picture 2"/>
          <p:cNvPicPr>
            <a:picLocks noChangeAspect="1" noChangeArrowheads="1"/>
          </p:cNvPicPr>
          <p:nvPr/>
        </p:nvPicPr>
        <p:blipFill>
          <a:blip r:embed="rId2" cstate="print"/>
          <a:srcRect/>
          <a:stretch>
            <a:fillRect/>
          </a:stretch>
        </p:blipFill>
        <p:spPr bwMode="auto">
          <a:xfrm>
            <a:off x="1368673" y="3579218"/>
            <a:ext cx="6515695" cy="327878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76</a:t>
            </a:fld>
            <a:endParaRPr lang="zh-TW"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3</a:t>
            </a:r>
            <a:r>
              <a:rPr lang="zh-TW" altLang="en-US" sz="3600" dirty="0" smtClean="0">
                <a:solidFill>
                  <a:srgbClr val="7B9899"/>
                </a:solidFill>
              </a:rPr>
              <a:t>）</a:t>
            </a:r>
            <a:endParaRPr lang="zh-TW" altLang="en-US" dirty="0" smtClean="0">
              <a:solidFill>
                <a:srgbClr val="7B9899"/>
              </a:solidFill>
            </a:endParaRPr>
          </a:p>
        </p:txBody>
      </p:sp>
      <p:sp>
        <p:nvSpPr>
          <p:cNvPr id="18434" name="內容版面配置區 2"/>
          <p:cNvSpPr>
            <a:spLocks noGrp="1"/>
          </p:cNvSpPr>
          <p:nvPr>
            <p:ph sz="quarter" idx="1"/>
          </p:nvPr>
        </p:nvSpPr>
        <p:spPr>
          <a:xfrm>
            <a:off x="301625" y="1527175"/>
            <a:ext cx="8504238" cy="4572000"/>
          </a:xfrm>
        </p:spPr>
        <p:txBody>
          <a:bodyPr/>
          <a:lstStyle/>
          <a:p>
            <a:r>
              <a:rPr lang="zh-TW" altLang="en-US" dirty="0" smtClean="0"/>
              <a:t>點選左上角的「</a:t>
            </a:r>
            <a:r>
              <a:rPr lang="en-US" altLang="zh-TW" dirty="0" smtClean="0"/>
              <a:t>Install </a:t>
            </a:r>
            <a:r>
              <a:rPr lang="en-US" altLang="zh-TW" dirty="0" err="1" smtClean="0"/>
              <a:t>Cygwin</a:t>
            </a:r>
            <a:r>
              <a:rPr lang="zh-TW" altLang="en-US" dirty="0" smtClean="0"/>
              <a:t>」以便進入安裝及更新頁面進行下載。要點擊的地方如下面左方圖片所示。</a:t>
            </a:r>
            <a:endParaRPr lang="en-US" altLang="zh-TW" dirty="0" smtClean="0"/>
          </a:p>
          <a:p>
            <a:r>
              <a:rPr lang="zh-TW" altLang="en-US" dirty="0" smtClean="0"/>
              <a:t>來到安裝及更新頁面後，點選網頁中的「</a:t>
            </a:r>
            <a:r>
              <a:rPr lang="en-US" altLang="zh-TW" dirty="0" smtClean="0"/>
              <a:t>Setup.exe</a:t>
            </a:r>
            <a:r>
              <a:rPr lang="zh-TW" altLang="en-US" dirty="0" smtClean="0"/>
              <a:t>」進行下載。如下面右方圖片所示。</a:t>
            </a:r>
            <a:endParaRPr lang="en-US" altLang="zh-TW" dirty="0" smtClean="0"/>
          </a:p>
          <a:p>
            <a:endParaRPr lang="zh-TW" altLang="en-US" dirty="0" smtClean="0"/>
          </a:p>
          <a:p>
            <a:endParaRPr lang="zh-TW" altLang="en-US" dirty="0" smtClean="0"/>
          </a:p>
        </p:txBody>
      </p:sp>
      <p:pic>
        <p:nvPicPr>
          <p:cNvPr id="18435" name="Picture 3"/>
          <p:cNvPicPr>
            <a:picLocks noChangeAspect="1" noChangeArrowheads="1"/>
          </p:cNvPicPr>
          <p:nvPr/>
        </p:nvPicPr>
        <p:blipFill>
          <a:blip r:embed="rId2" cstate="print"/>
          <a:srcRect/>
          <a:stretch>
            <a:fillRect/>
          </a:stretch>
        </p:blipFill>
        <p:spPr bwMode="auto">
          <a:xfrm>
            <a:off x="179512" y="4437112"/>
            <a:ext cx="2338463" cy="182292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77</a:t>
            </a:fld>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2442059" y="4149080"/>
            <a:ext cx="6701941" cy="2348881"/>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4</a:t>
            </a:r>
            <a:r>
              <a:rPr lang="zh-TW" altLang="en-US" sz="3600" dirty="0" smtClean="0">
                <a:solidFill>
                  <a:srgbClr val="7B9899"/>
                </a:solidFill>
              </a:rPr>
              <a:t>）</a:t>
            </a:r>
            <a:endParaRPr lang="zh-TW" altLang="en-US" dirty="0" smtClean="0">
              <a:solidFill>
                <a:srgbClr val="7B9899"/>
              </a:solidFill>
            </a:endParaRPr>
          </a:p>
        </p:txBody>
      </p:sp>
      <p:sp>
        <p:nvSpPr>
          <p:cNvPr id="20482" name="內容版面配置區 2"/>
          <p:cNvSpPr>
            <a:spLocks noGrp="1"/>
          </p:cNvSpPr>
          <p:nvPr>
            <p:ph sz="quarter" idx="1"/>
          </p:nvPr>
        </p:nvSpPr>
        <p:spPr>
          <a:xfrm>
            <a:off x="301625" y="1527175"/>
            <a:ext cx="8504238" cy="4572000"/>
          </a:xfrm>
        </p:spPr>
        <p:txBody>
          <a:bodyPr/>
          <a:lstStyle/>
          <a:p>
            <a:r>
              <a:rPr lang="zh-TW" altLang="en-US" dirty="0" smtClean="0"/>
              <a:t>此為檔案下載時的畫面。在此畫面，可點選「儲存（</a:t>
            </a:r>
            <a:r>
              <a:rPr lang="en-US" altLang="zh-TW" dirty="0" smtClean="0"/>
              <a:t>S</a:t>
            </a:r>
            <a:r>
              <a:rPr lang="zh-TW" altLang="en-US" dirty="0" smtClean="0"/>
              <a:t>）」下載至硬碟後再執行安裝。或者點選 「執行（</a:t>
            </a:r>
            <a:r>
              <a:rPr lang="en-US" altLang="zh-TW" dirty="0" smtClean="0"/>
              <a:t>R</a:t>
            </a:r>
            <a:r>
              <a:rPr lang="zh-TW" altLang="en-US" dirty="0" smtClean="0"/>
              <a:t>）」下載之後會直接執行。</a:t>
            </a:r>
            <a:endParaRPr lang="en-US" altLang="zh-TW" dirty="0" smtClean="0"/>
          </a:p>
          <a:p>
            <a:endParaRPr lang="zh-TW" altLang="en-US" dirty="0" smtClean="0"/>
          </a:p>
        </p:txBody>
      </p:sp>
      <p:pic>
        <p:nvPicPr>
          <p:cNvPr id="20483" name="Picture 4"/>
          <p:cNvPicPr>
            <a:picLocks noChangeAspect="1" noChangeArrowheads="1"/>
          </p:cNvPicPr>
          <p:nvPr/>
        </p:nvPicPr>
        <p:blipFill>
          <a:blip r:embed="rId2" cstate="print"/>
          <a:srcRect/>
          <a:stretch>
            <a:fillRect/>
          </a:stretch>
        </p:blipFill>
        <p:spPr bwMode="auto">
          <a:xfrm>
            <a:off x="1691680" y="2987389"/>
            <a:ext cx="5688632" cy="353795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78</a:t>
            </a:fld>
            <a:endParaRPr lang="zh-TW"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5</a:t>
            </a:r>
            <a:r>
              <a:rPr lang="zh-TW" altLang="en-US" sz="3600" dirty="0" smtClean="0">
                <a:solidFill>
                  <a:srgbClr val="7B9899"/>
                </a:solidFill>
              </a:rPr>
              <a:t>）</a:t>
            </a:r>
            <a:endParaRPr lang="zh-TW" altLang="en-US" dirty="0" smtClean="0">
              <a:solidFill>
                <a:srgbClr val="7B9899"/>
              </a:solidFill>
            </a:endParaRPr>
          </a:p>
        </p:txBody>
      </p:sp>
      <p:sp>
        <p:nvSpPr>
          <p:cNvPr id="21506" name="內容版面配置區 2"/>
          <p:cNvSpPr>
            <a:spLocks noGrp="1"/>
          </p:cNvSpPr>
          <p:nvPr>
            <p:ph sz="quarter" idx="1"/>
          </p:nvPr>
        </p:nvSpPr>
        <p:spPr>
          <a:xfrm>
            <a:off x="301625" y="1527175"/>
            <a:ext cx="8504238" cy="2117849"/>
          </a:xfrm>
        </p:spPr>
        <p:txBody>
          <a:bodyPr>
            <a:normAutofit fontScale="92500" lnSpcReduction="20000"/>
          </a:bodyPr>
          <a:lstStyle/>
          <a:p>
            <a:r>
              <a:rPr lang="zh-TW" altLang="en-US" dirty="0" smtClean="0"/>
              <a:t>會出現下面左方圖片，此為安裝時的初始畫面。「</a:t>
            </a:r>
            <a:r>
              <a:rPr lang="en-US" altLang="zh-TW" dirty="0" err="1" smtClean="0"/>
              <a:t>Cygwin</a:t>
            </a:r>
            <a:r>
              <a:rPr lang="zh-TW" altLang="en-US" dirty="0" smtClean="0"/>
              <a:t>」安裝程式會帶領使用者完成安裝步驟。請在「</a:t>
            </a:r>
            <a:r>
              <a:rPr lang="en-US" altLang="zh-TW" dirty="0" err="1" smtClean="0"/>
              <a:t>Cygwin</a:t>
            </a:r>
            <a:r>
              <a:rPr lang="en-US" altLang="zh-TW" dirty="0" smtClean="0"/>
              <a:t> Setup</a:t>
            </a:r>
            <a:r>
              <a:rPr lang="zh-TW" altLang="en-US" dirty="0" smtClean="0"/>
              <a:t>」視窗中，點選「下一步」。</a:t>
            </a:r>
            <a:endParaRPr lang="en-US" altLang="zh-TW" dirty="0" smtClean="0"/>
          </a:p>
          <a:p>
            <a:r>
              <a:rPr lang="zh-TW" altLang="en-US" dirty="0" smtClean="0"/>
              <a:t>出現下面右方圖片時，是要選擇直接下載安裝、下載不安裝、安裝已下載的程式。請選擇「</a:t>
            </a:r>
            <a:r>
              <a:rPr lang="en-US" altLang="zh-TW" dirty="0" smtClean="0"/>
              <a:t>Install from Internet</a:t>
            </a:r>
            <a:r>
              <a:rPr lang="zh-TW" altLang="en-US" dirty="0" smtClean="0"/>
              <a:t>」，由網路直接下載安裝，然後點選「下一步」。</a:t>
            </a:r>
          </a:p>
          <a:p>
            <a:endParaRPr lang="zh-TW" altLang="en-US" dirty="0" smtClean="0"/>
          </a:p>
        </p:txBody>
      </p:sp>
      <p:pic>
        <p:nvPicPr>
          <p:cNvPr id="21507" name="Picture 3"/>
          <p:cNvPicPr>
            <a:picLocks noChangeAspect="1" noChangeArrowheads="1"/>
          </p:cNvPicPr>
          <p:nvPr/>
        </p:nvPicPr>
        <p:blipFill>
          <a:blip r:embed="rId2" cstate="print"/>
          <a:srcRect/>
          <a:stretch>
            <a:fillRect/>
          </a:stretch>
        </p:blipFill>
        <p:spPr bwMode="auto">
          <a:xfrm>
            <a:off x="179512" y="3644767"/>
            <a:ext cx="4320480" cy="309660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79</a:t>
            </a:fld>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4572000" y="3650617"/>
            <a:ext cx="4320579" cy="309075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8</a:t>
            </a:fld>
            <a:endParaRPr lang="zh-TW" altLang="en-US"/>
          </a:p>
        </p:txBody>
      </p:sp>
      <p:sp>
        <p:nvSpPr>
          <p:cNvPr id="4" name="內容版面配置區 3"/>
          <p:cNvSpPr>
            <a:spLocks noGrp="1"/>
          </p:cNvSpPr>
          <p:nvPr>
            <p:ph sz="quarter" idx="1"/>
          </p:nvPr>
        </p:nvSpPr>
        <p:spPr/>
        <p:txBody>
          <a:bodyPr/>
          <a:lstStyle/>
          <a:p>
            <a:r>
              <a:rPr lang="en-US" altLang="zh-TW" dirty="0" err="1" smtClean="0"/>
              <a:t>AndAR</a:t>
            </a:r>
            <a:r>
              <a:rPr lang="zh-TW" altLang="zh-TW" dirty="0" smtClean="0"/>
              <a:t>是</a:t>
            </a:r>
            <a:r>
              <a:rPr lang="zh-TW" altLang="en-US" dirty="0" smtClean="0"/>
              <a:t>運用在</a:t>
            </a:r>
            <a:r>
              <a:rPr lang="en-US" altLang="zh-TW" dirty="0" smtClean="0"/>
              <a:t>Android </a:t>
            </a:r>
            <a:r>
              <a:rPr lang="zh-TW" altLang="zh-TW" dirty="0" smtClean="0"/>
              <a:t>平臺</a:t>
            </a:r>
            <a:r>
              <a:rPr lang="zh-TW" altLang="en-US" dirty="0" smtClean="0"/>
              <a:t>的</a:t>
            </a:r>
            <a:r>
              <a:rPr lang="zh-TW" altLang="zh-TW" dirty="0" smtClean="0"/>
              <a:t>擴增實</a:t>
            </a:r>
            <a:r>
              <a:rPr lang="zh-TW" altLang="en-US" dirty="0" smtClean="0"/>
              <a:t>境</a:t>
            </a:r>
            <a:r>
              <a:rPr lang="zh-TW" altLang="zh-TW" dirty="0" smtClean="0"/>
              <a:t>技術</a:t>
            </a:r>
            <a:r>
              <a:rPr lang="zh-TW" altLang="en-US" dirty="0" smtClean="0"/>
              <a:t>開發套件</a:t>
            </a:r>
            <a:r>
              <a:rPr lang="zh-TW" altLang="zh-TW" dirty="0" smtClean="0"/>
              <a:t>。整個</a:t>
            </a:r>
            <a:r>
              <a:rPr lang="zh-TW" altLang="en-US" dirty="0" smtClean="0"/>
              <a:t>套件</a:t>
            </a:r>
            <a:r>
              <a:rPr lang="zh-TW" altLang="zh-TW" dirty="0" smtClean="0"/>
              <a:t>是根據</a:t>
            </a:r>
            <a:r>
              <a:rPr lang="en-US" altLang="zh-TW" dirty="0" smtClean="0"/>
              <a:t> GNU </a:t>
            </a:r>
            <a:r>
              <a:rPr lang="zh-TW" altLang="zh-TW" dirty="0" smtClean="0"/>
              <a:t>通用公共許可證</a:t>
            </a:r>
            <a:r>
              <a:rPr lang="zh-TW" altLang="en-US" dirty="0" smtClean="0"/>
              <a:t>（</a:t>
            </a:r>
            <a:r>
              <a:rPr lang="en-US" altLang="zh-TW" dirty="0" smtClean="0"/>
              <a:t>GNU </a:t>
            </a:r>
            <a:r>
              <a:rPr lang="zh-TW" altLang="zh-TW" dirty="0" smtClean="0"/>
              <a:t>General Public License</a:t>
            </a:r>
            <a:r>
              <a:rPr lang="zh-TW" altLang="en-US" dirty="0" smtClean="0"/>
              <a:t>）所</a:t>
            </a:r>
            <a:r>
              <a:rPr lang="zh-TW" altLang="zh-TW" dirty="0" smtClean="0"/>
              <a:t>發佈</a:t>
            </a:r>
            <a:r>
              <a:rPr lang="zh-TW" altLang="en-US" dirty="0" smtClean="0"/>
              <a:t>。</a:t>
            </a:r>
            <a:endParaRPr lang="en-US" altLang="zh-TW" dirty="0" smtClean="0"/>
          </a:p>
          <a:p>
            <a:r>
              <a:rPr lang="zh-TW" altLang="zh-TW" dirty="0" smtClean="0"/>
              <a:t>這意味著，只要</a:t>
            </a:r>
            <a:r>
              <a:rPr lang="zh-TW" altLang="en-US" dirty="0" smtClean="0"/>
              <a:t>認同</a:t>
            </a:r>
            <a:r>
              <a:rPr lang="zh-TW" altLang="zh-TW" dirty="0" smtClean="0"/>
              <a:t>他們的授權合約</a:t>
            </a:r>
            <a:r>
              <a:rPr lang="zh-TW" altLang="en-US" dirty="0" smtClean="0"/>
              <a:t>，就</a:t>
            </a:r>
            <a:r>
              <a:rPr lang="zh-TW" altLang="zh-TW" dirty="0" smtClean="0"/>
              <a:t>可以自由</a:t>
            </a:r>
            <a:r>
              <a:rPr lang="zh-TW" altLang="en-US" dirty="0" smtClean="0"/>
              <a:t>地在自己的專案中引入</a:t>
            </a:r>
            <a:r>
              <a:rPr lang="en-US" altLang="zh-TW" dirty="0" err="1" smtClean="0"/>
              <a:t>AndAR</a:t>
            </a:r>
            <a:r>
              <a:rPr lang="zh-TW" altLang="en-US" dirty="0" smtClean="0"/>
              <a:t>套件中。</a:t>
            </a:r>
            <a:endParaRPr lang="en-US" altLang="zh-TW" dirty="0" smtClean="0"/>
          </a:p>
          <a:p>
            <a:r>
              <a:rPr lang="zh-TW" altLang="zh-TW" dirty="0" smtClean="0"/>
              <a:t>它是一個開放源碼專案，歡迎任何</a:t>
            </a:r>
            <a:r>
              <a:rPr lang="zh-TW" altLang="en-US" dirty="0" smtClean="0"/>
              <a:t>使用者提出程式</a:t>
            </a:r>
            <a:r>
              <a:rPr lang="zh-TW" altLang="zh-TW" dirty="0" smtClean="0"/>
              <a:t>碼</a:t>
            </a:r>
            <a:r>
              <a:rPr lang="zh-TW" altLang="en-US" dirty="0" smtClean="0"/>
              <a:t>方面的貢獻。</a:t>
            </a:r>
            <a:endParaRPr lang="en-US" altLang="zh-TW"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6</a:t>
            </a:r>
            <a:r>
              <a:rPr lang="zh-TW" altLang="en-US" sz="3600" dirty="0" smtClean="0">
                <a:solidFill>
                  <a:srgbClr val="7B9899"/>
                </a:solidFill>
              </a:rPr>
              <a:t>）</a:t>
            </a:r>
            <a:endParaRPr lang="zh-TW" altLang="en-US" dirty="0" smtClean="0">
              <a:solidFill>
                <a:srgbClr val="7B9899"/>
              </a:solidFill>
            </a:endParaRPr>
          </a:p>
        </p:txBody>
      </p:sp>
      <p:sp>
        <p:nvSpPr>
          <p:cNvPr id="23554" name="內容版面配置區 2"/>
          <p:cNvSpPr>
            <a:spLocks noGrp="1"/>
          </p:cNvSpPr>
          <p:nvPr>
            <p:ph sz="quarter" idx="1"/>
          </p:nvPr>
        </p:nvSpPr>
        <p:spPr>
          <a:xfrm>
            <a:off x="301625" y="1527175"/>
            <a:ext cx="8504238" cy="1973833"/>
          </a:xfrm>
        </p:spPr>
        <p:txBody>
          <a:bodyPr>
            <a:normAutofit lnSpcReduction="10000"/>
          </a:bodyPr>
          <a:lstStyle/>
          <a:p>
            <a:r>
              <a:rPr lang="zh-TW" altLang="en-US" dirty="0" smtClean="0"/>
              <a:t>此為選擇安裝路徑畫面。預設資料夾路徑為「磁碟機代號</a:t>
            </a:r>
            <a:r>
              <a:rPr lang="en-US" altLang="zh-TW" dirty="0" smtClean="0"/>
              <a:t>:\</a:t>
            </a:r>
            <a:r>
              <a:rPr lang="en-US" altLang="zh-TW" dirty="0" err="1" smtClean="0"/>
              <a:t>cygwin</a:t>
            </a:r>
            <a:r>
              <a:rPr lang="zh-TW" altLang="en-US" dirty="0" smtClean="0"/>
              <a:t>」我們可以從「</a:t>
            </a:r>
            <a:r>
              <a:rPr lang="en-US" altLang="zh-TW" dirty="0" smtClean="0"/>
              <a:t>Browse</a:t>
            </a:r>
            <a:r>
              <a:rPr lang="zh-TW" altLang="en-US" dirty="0" smtClean="0"/>
              <a:t>」按鈕中變更要存放的路徑位置，並從「</a:t>
            </a:r>
            <a:r>
              <a:rPr lang="en-US" altLang="zh-TW" dirty="0" smtClean="0"/>
              <a:t>Install</a:t>
            </a:r>
            <a:r>
              <a:rPr lang="zh-TW" altLang="en-US" dirty="0" smtClean="0"/>
              <a:t> </a:t>
            </a:r>
            <a:r>
              <a:rPr lang="en-US" altLang="zh-TW" dirty="0" smtClean="0"/>
              <a:t>For</a:t>
            </a:r>
            <a:r>
              <a:rPr lang="zh-TW" altLang="en-US" dirty="0" smtClean="0"/>
              <a:t>」中選擇可以使用「</a:t>
            </a:r>
            <a:r>
              <a:rPr lang="en-US" altLang="zh-TW" dirty="0" err="1" smtClean="0"/>
              <a:t>Cgywin</a:t>
            </a:r>
            <a:r>
              <a:rPr lang="zh-TW" altLang="en-US" dirty="0" smtClean="0"/>
              <a:t>」的使用者範圍，然後點選「下一步（</a:t>
            </a:r>
            <a:r>
              <a:rPr lang="en-US" altLang="zh-TW" dirty="0" smtClean="0"/>
              <a:t>N</a:t>
            </a:r>
            <a:r>
              <a:rPr lang="zh-TW" altLang="en-US" dirty="0" smtClean="0"/>
              <a:t>）」。</a:t>
            </a:r>
          </a:p>
        </p:txBody>
      </p:sp>
      <p:pic>
        <p:nvPicPr>
          <p:cNvPr id="23555" name="Picture 2"/>
          <p:cNvPicPr>
            <a:picLocks noChangeAspect="1" noChangeArrowheads="1"/>
          </p:cNvPicPr>
          <p:nvPr/>
        </p:nvPicPr>
        <p:blipFill>
          <a:blip r:embed="rId2" cstate="print"/>
          <a:srcRect/>
          <a:stretch>
            <a:fillRect/>
          </a:stretch>
        </p:blipFill>
        <p:spPr bwMode="auto">
          <a:xfrm>
            <a:off x="2231479" y="3278042"/>
            <a:ext cx="4932809" cy="353533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80</a:t>
            </a:fld>
            <a:endParaRPr lang="zh-TW"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7</a:t>
            </a:r>
            <a:r>
              <a:rPr lang="zh-TW" altLang="en-US" sz="3600" dirty="0" smtClean="0">
                <a:solidFill>
                  <a:srgbClr val="7B9899"/>
                </a:solidFill>
              </a:rPr>
              <a:t>）</a:t>
            </a:r>
            <a:endParaRPr lang="zh-TW" altLang="en-US" dirty="0" smtClean="0">
              <a:solidFill>
                <a:srgbClr val="7B9899"/>
              </a:solidFill>
            </a:endParaRPr>
          </a:p>
        </p:txBody>
      </p:sp>
      <p:sp>
        <p:nvSpPr>
          <p:cNvPr id="24578" name="內容版面配置區 2"/>
          <p:cNvSpPr>
            <a:spLocks noGrp="1"/>
          </p:cNvSpPr>
          <p:nvPr>
            <p:ph sz="quarter" idx="1"/>
          </p:nvPr>
        </p:nvSpPr>
        <p:spPr>
          <a:xfrm>
            <a:off x="301625" y="1527175"/>
            <a:ext cx="8504238" cy="2189857"/>
          </a:xfrm>
        </p:spPr>
        <p:txBody>
          <a:bodyPr>
            <a:normAutofit fontScale="85000" lnSpcReduction="10000"/>
          </a:bodyPr>
          <a:lstStyle/>
          <a:p>
            <a:r>
              <a:rPr lang="zh-TW" altLang="en-US" dirty="0" smtClean="0"/>
              <a:t>下面左方圖片則是選擇安裝或更新時所要儲存的安裝檔路徑。可點選右邊的「</a:t>
            </a:r>
            <a:r>
              <a:rPr lang="en-US" altLang="zh-TW" dirty="0" smtClean="0"/>
              <a:t>Browser</a:t>
            </a:r>
            <a:r>
              <a:rPr lang="zh-TW" altLang="en-US" dirty="0" smtClean="0"/>
              <a:t>」按鈕變更路徑。之後請直接點選「下一步（</a:t>
            </a:r>
            <a:r>
              <a:rPr lang="en-US" altLang="zh-TW" dirty="0" smtClean="0"/>
              <a:t>N</a:t>
            </a:r>
            <a:r>
              <a:rPr lang="zh-TW" altLang="en-US" dirty="0" smtClean="0"/>
              <a:t>）」。若資料夾不存在會幫使用者建立。</a:t>
            </a:r>
            <a:endParaRPr lang="en-US" altLang="zh-TW" dirty="0" smtClean="0"/>
          </a:p>
          <a:p>
            <a:r>
              <a:rPr lang="zh-TW" altLang="en-US" dirty="0" smtClean="0"/>
              <a:t>下面右方圖片則是選擇網路連線類型。若不知道是否有使用</a:t>
            </a:r>
            <a:r>
              <a:rPr lang="en-US" altLang="zh-TW" dirty="0" smtClean="0"/>
              <a:t>proxy</a:t>
            </a:r>
            <a:r>
              <a:rPr lang="zh-TW" altLang="en-US" dirty="0" smtClean="0"/>
              <a:t>連線，請選擇「</a:t>
            </a:r>
            <a:r>
              <a:rPr lang="en-US" altLang="zh-TW" dirty="0" smtClean="0"/>
              <a:t>Direct connection</a:t>
            </a:r>
            <a:r>
              <a:rPr lang="zh-TW" altLang="en-US" dirty="0" smtClean="0"/>
              <a:t>」然後點選「下一步（</a:t>
            </a:r>
            <a:r>
              <a:rPr lang="en-US" altLang="zh-TW" dirty="0" smtClean="0"/>
              <a:t>N</a:t>
            </a:r>
            <a:r>
              <a:rPr lang="zh-TW" altLang="en-US" dirty="0" smtClean="0"/>
              <a:t>）」。</a:t>
            </a:r>
          </a:p>
          <a:p>
            <a:endParaRPr lang="zh-TW" altLang="en-US" dirty="0" smtClean="0"/>
          </a:p>
        </p:txBody>
      </p:sp>
      <p:pic>
        <p:nvPicPr>
          <p:cNvPr id="24579" name="Picture 2"/>
          <p:cNvPicPr>
            <a:picLocks noChangeAspect="1" noChangeArrowheads="1"/>
          </p:cNvPicPr>
          <p:nvPr/>
        </p:nvPicPr>
        <p:blipFill>
          <a:blip r:embed="rId2" cstate="print"/>
          <a:srcRect/>
          <a:stretch>
            <a:fillRect/>
          </a:stretch>
        </p:blipFill>
        <p:spPr bwMode="auto">
          <a:xfrm>
            <a:off x="97383" y="3573016"/>
            <a:ext cx="4474617" cy="31683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81</a:t>
            </a:fld>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4536504" y="3573016"/>
            <a:ext cx="4499992" cy="3168352"/>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8</a:t>
            </a:r>
            <a:r>
              <a:rPr lang="zh-TW" altLang="en-US" sz="3600" dirty="0" smtClean="0">
                <a:solidFill>
                  <a:srgbClr val="7B9899"/>
                </a:solidFill>
              </a:rPr>
              <a:t>）</a:t>
            </a:r>
            <a:endParaRPr lang="zh-TW" altLang="en-US" dirty="0" smtClean="0">
              <a:solidFill>
                <a:srgbClr val="7B9899"/>
              </a:solidFill>
            </a:endParaRPr>
          </a:p>
        </p:txBody>
      </p:sp>
      <p:sp>
        <p:nvSpPr>
          <p:cNvPr id="26626" name="內容版面配置區 2"/>
          <p:cNvSpPr>
            <a:spLocks noGrp="1"/>
          </p:cNvSpPr>
          <p:nvPr>
            <p:ph sz="quarter" idx="1"/>
          </p:nvPr>
        </p:nvSpPr>
        <p:spPr>
          <a:xfrm>
            <a:off x="301625" y="1527175"/>
            <a:ext cx="8504238" cy="2405881"/>
          </a:xfrm>
        </p:spPr>
        <p:txBody>
          <a:bodyPr>
            <a:normAutofit fontScale="92500"/>
          </a:bodyPr>
          <a:lstStyle/>
          <a:p>
            <a:r>
              <a:rPr lang="zh-TW" altLang="en-US" dirty="0" smtClean="0"/>
              <a:t>再來是選擇所要下載的網站。在下面左方圖片中，隨便選擇一個下載網址（</a:t>
            </a:r>
            <a:r>
              <a:rPr lang="zh-TW" altLang="en-US" sz="2800" dirty="0" smtClean="0"/>
              <a:t>選擇的網址連線速度不要太差即可）</a:t>
            </a:r>
            <a:r>
              <a:rPr lang="zh-TW" altLang="en-US" dirty="0" smtClean="0"/>
              <a:t>，然後點選「下一步（</a:t>
            </a:r>
            <a:r>
              <a:rPr lang="en-US" altLang="zh-TW" dirty="0" smtClean="0"/>
              <a:t>N</a:t>
            </a:r>
            <a:r>
              <a:rPr lang="zh-TW" altLang="en-US" dirty="0" smtClean="0"/>
              <a:t>）」。</a:t>
            </a:r>
            <a:endParaRPr lang="en-US" altLang="zh-TW" dirty="0" smtClean="0"/>
          </a:p>
          <a:p>
            <a:r>
              <a:rPr lang="zh-TW" altLang="en-US" dirty="0" smtClean="0"/>
              <a:t>下面右方圖片是從伺服器端取得相關資料的畫面。顯示下載速度及下載進度。下載完成後此畫面會自動消失。</a:t>
            </a:r>
          </a:p>
          <a:p>
            <a:endParaRPr lang="zh-TW" altLang="en-US"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82</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4499992" y="3718901"/>
            <a:ext cx="4228281" cy="3022468"/>
          </a:xfrm>
          <a:prstGeom prst="rect">
            <a:avLst/>
          </a:prstGeom>
          <a:noFill/>
          <a:ln w="9525">
            <a:noFill/>
            <a:miter lim="800000"/>
            <a:headEnd/>
            <a:tailEnd/>
          </a:ln>
        </p:spPr>
      </p:pic>
      <p:pic>
        <p:nvPicPr>
          <p:cNvPr id="26627" name="Picture 2"/>
          <p:cNvPicPr>
            <a:picLocks noChangeAspect="1" noChangeArrowheads="1"/>
          </p:cNvPicPr>
          <p:nvPr/>
        </p:nvPicPr>
        <p:blipFill>
          <a:blip r:embed="rId3" cstate="print"/>
          <a:srcRect/>
          <a:stretch>
            <a:fillRect/>
          </a:stretch>
        </p:blipFill>
        <p:spPr bwMode="auto">
          <a:xfrm>
            <a:off x="390389" y="3744416"/>
            <a:ext cx="4181611" cy="2996952"/>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a:t>
            </a:r>
            <a:r>
              <a:rPr lang="en-US" altLang="zh-TW" sz="3600" dirty="0" smtClean="0">
                <a:solidFill>
                  <a:srgbClr val="7B9899"/>
                </a:solidFill>
              </a:rPr>
              <a:t>9</a:t>
            </a:r>
            <a:r>
              <a:rPr lang="zh-TW" altLang="en-US" sz="3600" dirty="0" smtClean="0">
                <a:solidFill>
                  <a:srgbClr val="7B9899"/>
                </a:solidFill>
              </a:rPr>
              <a:t>）</a:t>
            </a:r>
            <a:endParaRPr lang="zh-TW" altLang="en-US" dirty="0" smtClean="0">
              <a:solidFill>
                <a:srgbClr val="7B9899"/>
              </a:solidFill>
            </a:endParaRPr>
          </a:p>
        </p:txBody>
      </p:sp>
      <p:sp>
        <p:nvSpPr>
          <p:cNvPr id="28674" name="內容版面配置區 2"/>
          <p:cNvSpPr>
            <a:spLocks noGrp="1"/>
          </p:cNvSpPr>
          <p:nvPr>
            <p:ph sz="quarter" idx="1"/>
          </p:nvPr>
        </p:nvSpPr>
        <p:spPr>
          <a:xfrm>
            <a:off x="301625" y="1527175"/>
            <a:ext cx="8504238" cy="2117849"/>
          </a:xfrm>
        </p:spPr>
        <p:txBody>
          <a:bodyPr>
            <a:normAutofit lnSpcReduction="10000"/>
          </a:bodyPr>
          <a:lstStyle/>
          <a:p>
            <a:r>
              <a:rPr lang="zh-TW" altLang="en-US" dirty="0" smtClean="0"/>
              <a:t>取得相關資料後便會彈出，下面左方圖片的「</a:t>
            </a:r>
            <a:r>
              <a:rPr lang="en-US" altLang="zh-TW" dirty="0" smtClean="0"/>
              <a:t>Select packages</a:t>
            </a:r>
            <a:r>
              <a:rPr lang="zh-TW" altLang="en-US" dirty="0" smtClean="0"/>
              <a:t>」視窗，供我們選擇所要安裝的軟體套件。</a:t>
            </a:r>
            <a:endParaRPr lang="en-US" altLang="zh-TW" dirty="0" smtClean="0"/>
          </a:p>
          <a:p>
            <a:r>
              <a:rPr lang="zh-TW" altLang="en-US" dirty="0" smtClean="0"/>
              <a:t>若想使用「</a:t>
            </a:r>
            <a:r>
              <a:rPr lang="en-US" altLang="zh-TW" dirty="0" smtClean="0"/>
              <a:t>Android NDT</a:t>
            </a:r>
            <a:r>
              <a:rPr lang="zh-TW" altLang="en-US" dirty="0" smtClean="0"/>
              <a:t>」就必須安裝「</a:t>
            </a:r>
            <a:r>
              <a:rPr lang="en-US" altLang="zh-TW" dirty="0" err="1" smtClean="0"/>
              <a:t>Cygwin</a:t>
            </a:r>
            <a:r>
              <a:rPr lang="zh-TW" altLang="en-US" dirty="0" smtClean="0"/>
              <a:t>」的「</a:t>
            </a:r>
            <a:r>
              <a:rPr lang="en-US" altLang="zh-TW" dirty="0" err="1" smtClean="0"/>
              <a:t>Gcc</a:t>
            </a:r>
            <a:r>
              <a:rPr lang="zh-TW" altLang="en-US" dirty="0" smtClean="0"/>
              <a:t>」及「</a:t>
            </a:r>
            <a:r>
              <a:rPr lang="en-US" altLang="zh-TW" dirty="0" smtClean="0"/>
              <a:t>Make</a:t>
            </a:r>
            <a:r>
              <a:rPr lang="zh-TW" altLang="en-US" dirty="0" smtClean="0"/>
              <a:t>」 ，所以我們選擇「</a:t>
            </a:r>
            <a:r>
              <a:rPr lang="en-US" altLang="zh-TW" dirty="0" err="1" smtClean="0"/>
              <a:t>Devel</a:t>
            </a:r>
            <a:r>
              <a:rPr lang="zh-TW" altLang="en-US" dirty="0" smtClean="0"/>
              <a:t>」進行安裝。如下面右方圖片所示。</a:t>
            </a:r>
          </a:p>
          <a:p>
            <a:endParaRPr lang="zh-TW" altLang="en-US" dirty="0" smtClean="0"/>
          </a:p>
        </p:txBody>
      </p:sp>
      <p:pic>
        <p:nvPicPr>
          <p:cNvPr id="28675" name="Picture 2"/>
          <p:cNvPicPr>
            <a:picLocks noChangeAspect="1" noChangeArrowheads="1"/>
          </p:cNvPicPr>
          <p:nvPr/>
        </p:nvPicPr>
        <p:blipFill>
          <a:blip r:embed="rId2" cstate="print"/>
          <a:srcRect/>
          <a:stretch>
            <a:fillRect/>
          </a:stretch>
        </p:blipFill>
        <p:spPr bwMode="auto">
          <a:xfrm>
            <a:off x="34727" y="3606146"/>
            <a:ext cx="4537273" cy="325185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83</a:t>
            </a:fld>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4283968" y="4184932"/>
            <a:ext cx="4788024" cy="209871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（１０）</a:t>
            </a:r>
            <a:endParaRPr lang="zh-TW" altLang="en-US" dirty="0" smtClean="0">
              <a:solidFill>
                <a:srgbClr val="7B9899"/>
              </a:solidFill>
            </a:endParaRPr>
          </a:p>
        </p:txBody>
      </p:sp>
      <p:sp>
        <p:nvSpPr>
          <p:cNvPr id="30722" name="內容版面配置區 2"/>
          <p:cNvSpPr>
            <a:spLocks noGrp="1"/>
          </p:cNvSpPr>
          <p:nvPr>
            <p:ph sz="quarter" idx="1"/>
          </p:nvPr>
        </p:nvSpPr>
        <p:spPr>
          <a:xfrm>
            <a:off x="301625" y="1527175"/>
            <a:ext cx="8504238" cy="4572000"/>
          </a:xfrm>
        </p:spPr>
        <p:txBody>
          <a:bodyPr/>
          <a:lstStyle/>
          <a:p>
            <a:r>
              <a:rPr lang="zh-TW" altLang="en-US" dirty="0" smtClean="0"/>
              <a:t>下面左方圖片顯示下載速度及下載進度。下載完成後此畫面會自動消失。</a:t>
            </a:r>
            <a:endParaRPr lang="en-US" altLang="zh-TW" dirty="0" smtClean="0"/>
          </a:p>
          <a:p>
            <a:r>
              <a:rPr lang="zh-TW" altLang="en-US" dirty="0" smtClean="0"/>
              <a:t>下面右方圖片，則是，安裝完成畫面。可選擇是否在桌面或開始功能表建立一個捷徑圖示。</a:t>
            </a:r>
          </a:p>
          <a:p>
            <a:endParaRPr lang="zh-TW" altLang="en-US" dirty="0" smtClean="0"/>
          </a:p>
        </p:txBody>
      </p:sp>
      <p:pic>
        <p:nvPicPr>
          <p:cNvPr id="30723" name="Picture 2"/>
          <p:cNvPicPr>
            <a:picLocks noChangeAspect="1" noChangeArrowheads="1"/>
          </p:cNvPicPr>
          <p:nvPr/>
        </p:nvPicPr>
        <p:blipFill>
          <a:blip r:embed="rId2" cstate="print"/>
          <a:srcRect/>
          <a:stretch>
            <a:fillRect/>
          </a:stretch>
        </p:blipFill>
        <p:spPr bwMode="auto">
          <a:xfrm>
            <a:off x="107504" y="3309317"/>
            <a:ext cx="4475567" cy="321602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84</a:t>
            </a:fld>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4572000" y="3318842"/>
            <a:ext cx="4465599" cy="320650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（１１）</a:t>
            </a:r>
            <a:endParaRPr lang="zh-TW" altLang="en-US" dirty="0" smtClean="0">
              <a:solidFill>
                <a:srgbClr val="7B9899"/>
              </a:solidFill>
            </a:endParaRPr>
          </a:p>
        </p:txBody>
      </p:sp>
      <p:sp>
        <p:nvSpPr>
          <p:cNvPr id="32770" name="內容版面配置區 2"/>
          <p:cNvSpPr>
            <a:spLocks noGrp="1"/>
          </p:cNvSpPr>
          <p:nvPr>
            <p:ph sz="quarter" idx="1"/>
          </p:nvPr>
        </p:nvSpPr>
        <p:spPr>
          <a:xfrm>
            <a:off x="301625" y="1527175"/>
            <a:ext cx="8504238" cy="2477889"/>
          </a:xfrm>
        </p:spPr>
        <p:txBody>
          <a:bodyPr>
            <a:normAutofit fontScale="92500" lnSpcReduction="10000"/>
          </a:bodyPr>
          <a:lstStyle/>
          <a:p>
            <a:r>
              <a:rPr lang="zh-TW" altLang="en-US" sz="2400" dirty="0" smtClean="0"/>
              <a:t>當我們安裝完成之後，首要步驟就是檢查「</a:t>
            </a:r>
            <a:r>
              <a:rPr lang="en-US" altLang="zh-TW" sz="2400" dirty="0" err="1" smtClean="0"/>
              <a:t>Gcc</a:t>
            </a:r>
            <a:r>
              <a:rPr lang="zh-TW" altLang="en-US" sz="2400" dirty="0" smtClean="0"/>
              <a:t>」及「</a:t>
            </a:r>
            <a:r>
              <a:rPr lang="en-US" altLang="zh-TW" sz="2400" dirty="0" smtClean="0"/>
              <a:t>Make</a:t>
            </a:r>
            <a:r>
              <a:rPr lang="zh-TW" altLang="en-US" sz="2400" dirty="0" smtClean="0"/>
              <a:t>」的功能是否可運作。</a:t>
            </a:r>
            <a:endParaRPr lang="en-US" altLang="zh-TW" sz="2400" dirty="0" smtClean="0"/>
          </a:p>
          <a:p>
            <a:r>
              <a:rPr lang="zh-TW" altLang="en-US" sz="2400" dirty="0" smtClean="0"/>
              <a:t>請執行「</a:t>
            </a:r>
            <a:r>
              <a:rPr lang="en-US" altLang="zh-TW" sz="2400" dirty="0" err="1" smtClean="0"/>
              <a:t>Cygwin</a:t>
            </a:r>
            <a:r>
              <a:rPr lang="zh-TW" altLang="en-US" sz="2400" dirty="0" smtClean="0"/>
              <a:t>」會跳出類似</a:t>
            </a:r>
            <a:r>
              <a:rPr lang="en-US" altLang="zh-TW" sz="2400" dirty="0" smtClean="0"/>
              <a:t>Dos</a:t>
            </a:r>
            <a:r>
              <a:rPr lang="zh-TW" altLang="en-US" sz="2400" dirty="0" smtClean="0"/>
              <a:t>的命令列視窗。如下面左方圖片所示。</a:t>
            </a:r>
            <a:endParaRPr lang="en-US" altLang="zh-TW" sz="2400" dirty="0" smtClean="0"/>
          </a:p>
          <a:p>
            <a:r>
              <a:rPr lang="zh-TW" altLang="en-US" sz="2400" dirty="0" smtClean="0"/>
              <a:t>輸入指令「</a:t>
            </a:r>
            <a:r>
              <a:rPr lang="en-US" altLang="zh-TW" sz="2400" dirty="0" smtClean="0"/>
              <a:t>Make –v</a:t>
            </a:r>
            <a:r>
              <a:rPr lang="zh-TW" altLang="en-US" sz="2400" dirty="0" smtClean="0"/>
              <a:t>」若有安裝的話則會出現下面右方圖片的畫面。會顯示出「</a:t>
            </a:r>
            <a:r>
              <a:rPr lang="en-US" altLang="zh-TW" sz="2400" dirty="0" smtClean="0"/>
              <a:t>GNU Make</a:t>
            </a:r>
            <a:r>
              <a:rPr lang="zh-TW" altLang="en-US" sz="2400" dirty="0" smtClean="0"/>
              <a:t>」的版本資訊。表示已有「</a:t>
            </a:r>
            <a:r>
              <a:rPr lang="en-US" altLang="zh-TW" sz="2400" dirty="0" smtClean="0"/>
              <a:t>Make</a:t>
            </a:r>
            <a:r>
              <a:rPr lang="zh-TW" altLang="en-US" sz="2400" dirty="0" smtClean="0"/>
              <a:t>」的功能。</a:t>
            </a:r>
          </a:p>
          <a:p>
            <a:endParaRPr lang="zh-TW" altLang="en-US" sz="2400" dirty="0" smtClean="0"/>
          </a:p>
        </p:txBody>
      </p:sp>
      <p:graphicFrame>
        <p:nvGraphicFramePr>
          <p:cNvPr id="32772" name="Object 4"/>
          <p:cNvGraphicFramePr>
            <a:graphicFrameLocks noChangeAspect="1"/>
          </p:cNvGraphicFramePr>
          <p:nvPr/>
        </p:nvGraphicFramePr>
        <p:xfrm>
          <a:off x="107504" y="3933056"/>
          <a:ext cx="4488509" cy="2924944"/>
        </p:xfrm>
        <a:graphic>
          <a:graphicData uri="http://schemas.openxmlformats.org/presentationml/2006/ole">
            <p:oleObj spid="_x0000_s55298" name="點陣圖影像" r:id="rId3" imgW="6342857" imgH="4133333"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85</a:t>
            </a:fld>
            <a:endParaRPr lang="zh-TW" altLang="en-US"/>
          </a:p>
        </p:txBody>
      </p:sp>
      <p:pic>
        <p:nvPicPr>
          <p:cNvPr id="55300" name="Picture 4"/>
          <p:cNvPicPr>
            <a:picLocks noChangeAspect="1" noChangeArrowheads="1"/>
          </p:cNvPicPr>
          <p:nvPr/>
        </p:nvPicPr>
        <p:blipFill>
          <a:blip r:embed="rId4" cstate="print"/>
          <a:srcRect/>
          <a:stretch>
            <a:fillRect/>
          </a:stretch>
        </p:blipFill>
        <p:spPr bwMode="auto">
          <a:xfrm>
            <a:off x="4572000" y="3933056"/>
            <a:ext cx="4489733" cy="2924944"/>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p:cNvSpPr>
          <p:nvPr>
            <p:ph type="title" idx="4294967295"/>
          </p:nvPr>
        </p:nvSpPr>
        <p:spPr/>
        <p:txBody>
          <a:bodyPr/>
          <a:lstStyle/>
          <a:p>
            <a:r>
              <a:rPr lang="zh-TW" altLang="en-US" sz="3600" dirty="0" smtClean="0">
                <a:solidFill>
                  <a:srgbClr val="7B9899"/>
                </a:solidFill>
              </a:rPr>
              <a:t>下載安裝</a:t>
            </a:r>
            <a:r>
              <a:rPr lang="en-US" altLang="zh-TW" sz="3600" dirty="0" err="1" smtClean="0">
                <a:solidFill>
                  <a:srgbClr val="7B9899"/>
                </a:solidFill>
              </a:rPr>
              <a:t>Cgywin</a:t>
            </a:r>
            <a:r>
              <a:rPr lang="zh-TW" altLang="en-US" sz="3600" dirty="0" smtClean="0">
                <a:solidFill>
                  <a:srgbClr val="7B9899"/>
                </a:solidFill>
              </a:rPr>
              <a:t>（１２）</a:t>
            </a:r>
            <a:endParaRPr lang="zh-TW" altLang="en-US" dirty="0" smtClean="0"/>
          </a:p>
        </p:txBody>
      </p:sp>
      <p:sp>
        <p:nvSpPr>
          <p:cNvPr id="53251" name="Rectangle 3"/>
          <p:cNvSpPr>
            <a:spLocks noGrp="1"/>
          </p:cNvSpPr>
          <p:nvPr>
            <p:ph type="body" sz="half" idx="4294967295"/>
          </p:nvPr>
        </p:nvSpPr>
        <p:spPr>
          <a:xfrm>
            <a:off x="301625" y="1524000"/>
            <a:ext cx="8591550" cy="4598988"/>
          </a:xfrm>
        </p:spPr>
        <p:txBody>
          <a:bodyPr/>
          <a:lstStyle/>
          <a:p>
            <a:r>
              <a:rPr lang="zh-TW" altLang="en-US" sz="2300" dirty="0" smtClean="0"/>
              <a:t>輸入指令「</a:t>
            </a:r>
            <a:r>
              <a:rPr lang="en-US" altLang="zh-TW" sz="2300" dirty="0" err="1" smtClean="0"/>
              <a:t>Gcc</a:t>
            </a:r>
            <a:r>
              <a:rPr lang="en-US" altLang="zh-TW" sz="2300" dirty="0" smtClean="0"/>
              <a:t> -v</a:t>
            </a:r>
            <a:r>
              <a:rPr lang="zh-TW" altLang="en-US" sz="2300" dirty="0" smtClean="0"/>
              <a:t>」若有安裝的話則會出現以下畫面。並在最後一行顯示「</a:t>
            </a:r>
            <a:r>
              <a:rPr lang="en-US" altLang="zh-TW" sz="2300" dirty="0" err="1" smtClean="0"/>
              <a:t>gcc</a:t>
            </a:r>
            <a:r>
              <a:rPr lang="zh-TW" altLang="en-US" sz="2300" dirty="0" smtClean="0"/>
              <a:t>」的版本資訊。表示「</a:t>
            </a:r>
            <a:r>
              <a:rPr lang="en-US" altLang="zh-TW" sz="2300" dirty="0" err="1" smtClean="0"/>
              <a:t>Gcc</a:t>
            </a:r>
            <a:r>
              <a:rPr lang="zh-TW" altLang="en-US" sz="2300" dirty="0" smtClean="0"/>
              <a:t>」已順利安裝。</a:t>
            </a:r>
          </a:p>
        </p:txBody>
      </p:sp>
      <p:graphicFrame>
        <p:nvGraphicFramePr>
          <p:cNvPr id="53252" name="Object 4"/>
          <p:cNvGraphicFramePr>
            <a:graphicFrameLocks noChangeAspect="1"/>
          </p:cNvGraphicFramePr>
          <p:nvPr>
            <p:ph sz="half" idx="4294967295"/>
          </p:nvPr>
        </p:nvGraphicFramePr>
        <p:xfrm>
          <a:off x="1187624" y="2365849"/>
          <a:ext cx="6839792" cy="4432668"/>
        </p:xfrm>
        <a:graphic>
          <a:graphicData uri="http://schemas.openxmlformats.org/presentationml/2006/ole">
            <p:oleObj spid="_x0000_s57346" name="點陣圖影像" r:id="rId3" imgW="6335009" imgH="4105848"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86</a:t>
            </a:fld>
            <a:endParaRPr lang="zh-TW"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 NDK</a:t>
            </a:r>
            <a:r>
              <a:rPr lang="zh-TW" altLang="en-US" dirty="0" smtClean="0"/>
              <a:t>的安裝（</a:t>
            </a:r>
            <a:r>
              <a:rPr lang="en-US" altLang="zh-TW" dirty="0" smtClean="0"/>
              <a:t>1</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87</a:t>
            </a:fld>
            <a:endParaRPr lang="zh-TW" altLang="en-US"/>
          </a:p>
        </p:txBody>
      </p:sp>
      <p:sp>
        <p:nvSpPr>
          <p:cNvPr id="4" name="內容版面配置區 3"/>
          <p:cNvSpPr>
            <a:spLocks noGrp="1"/>
          </p:cNvSpPr>
          <p:nvPr>
            <p:ph sz="quarter" idx="1"/>
          </p:nvPr>
        </p:nvSpPr>
        <p:spPr>
          <a:xfrm>
            <a:off x="301752" y="1527048"/>
            <a:ext cx="8503920" cy="3270104"/>
          </a:xfrm>
        </p:spPr>
        <p:txBody>
          <a:bodyPr>
            <a:normAutofit fontScale="92500"/>
          </a:bodyPr>
          <a:lstStyle/>
          <a:p>
            <a:r>
              <a:rPr lang="zh-TW" altLang="en-US" sz="2800" dirty="0" smtClean="0"/>
              <a:t>５</a:t>
            </a:r>
            <a:r>
              <a:rPr lang="en-US" altLang="zh-TW" sz="2800" dirty="0" smtClean="0"/>
              <a:t>.</a:t>
            </a:r>
            <a:r>
              <a:rPr lang="zh-TW" altLang="en-US" sz="2800" dirty="0" smtClean="0"/>
              <a:t>下載安裝</a:t>
            </a:r>
            <a:r>
              <a:rPr lang="en-US" altLang="zh-TW" sz="2800" dirty="0" smtClean="0"/>
              <a:t>NDK</a:t>
            </a:r>
            <a:r>
              <a:rPr lang="zh-TW" altLang="en-US" sz="2800" dirty="0" smtClean="0"/>
              <a:t>。</a:t>
            </a:r>
            <a:endParaRPr lang="en-US" altLang="zh-TW" sz="2800" dirty="0" smtClean="0"/>
          </a:p>
          <a:p>
            <a:r>
              <a:rPr lang="en-US" altLang="zh-TW" dirty="0" err="1" smtClean="0"/>
              <a:t>Cygwin</a:t>
            </a:r>
            <a:r>
              <a:rPr lang="zh-TW" altLang="en-US" dirty="0" smtClean="0"/>
              <a:t>安裝完後便可以下載及安裝</a:t>
            </a:r>
            <a:r>
              <a:rPr lang="en-US" altLang="zh-TW" dirty="0" smtClean="0"/>
              <a:t>Android NDK</a:t>
            </a:r>
            <a:r>
              <a:rPr lang="zh-TW" altLang="en-US" dirty="0" smtClean="0"/>
              <a:t>。</a:t>
            </a:r>
            <a:endParaRPr lang="en-US" altLang="zh-TW" dirty="0" smtClean="0"/>
          </a:p>
          <a:p>
            <a:r>
              <a:rPr lang="zh-TW" altLang="en-US" sz="2800" dirty="0" smtClean="0"/>
              <a:t>接下來我們要進行「</a:t>
            </a:r>
            <a:r>
              <a:rPr lang="en-US" altLang="zh-TW" sz="2800" dirty="0" smtClean="0"/>
              <a:t>Android NDK</a:t>
            </a:r>
            <a:r>
              <a:rPr lang="zh-TW" altLang="en-US" sz="2800" dirty="0" smtClean="0"/>
              <a:t>」的安裝，首先我們到官方網站的</a:t>
            </a:r>
            <a:r>
              <a:rPr lang="en-US" altLang="zh-TW" sz="2800" dirty="0" smtClean="0"/>
              <a:t>SDK</a:t>
            </a:r>
            <a:r>
              <a:rPr lang="zh-TW" altLang="en-US" sz="2800" dirty="0" smtClean="0"/>
              <a:t>底下的</a:t>
            </a:r>
            <a:r>
              <a:rPr lang="en-US" altLang="zh-TW" sz="2800" dirty="0" smtClean="0"/>
              <a:t>NDK</a:t>
            </a:r>
            <a:r>
              <a:rPr lang="zh-TW" altLang="en-US" sz="2800" dirty="0" smtClean="0"/>
              <a:t>頁面。</a:t>
            </a:r>
            <a:r>
              <a:rPr lang="en-US" altLang="zh-TW" sz="2800" dirty="0" smtClean="0">
                <a:hlinkClick r:id="rId2"/>
              </a:rPr>
              <a:t>http://developer.android.com/sdk/ndk/index.html</a:t>
            </a:r>
            <a:r>
              <a:rPr lang="en-US" altLang="zh-TW" sz="2800" dirty="0" smtClean="0"/>
              <a:t> </a:t>
            </a:r>
            <a:r>
              <a:rPr lang="zh-TW" altLang="en-US" sz="2800" dirty="0" smtClean="0"/>
              <a:t>。</a:t>
            </a:r>
            <a:endParaRPr lang="en-US" altLang="zh-TW" sz="2800" dirty="0" smtClean="0"/>
          </a:p>
          <a:p>
            <a:r>
              <a:rPr lang="en-US" altLang="zh-TW" sz="2400" dirty="0" smtClean="0"/>
              <a:t>Android NDK</a:t>
            </a:r>
            <a:r>
              <a:rPr lang="zh-TW" altLang="en-US" sz="2400" dirty="0" smtClean="0"/>
              <a:t>是被設計只能透過</a:t>
            </a:r>
            <a:r>
              <a:rPr lang="en-US" altLang="zh-TW" sz="2400" dirty="0" smtClean="0"/>
              <a:t>Android SDK</a:t>
            </a:r>
            <a:r>
              <a:rPr lang="zh-TW" altLang="en-US" sz="2400" dirty="0" smtClean="0"/>
              <a:t>連結，因此需安裝設定好</a:t>
            </a:r>
            <a:r>
              <a:rPr lang="en-US" altLang="zh-TW" sz="2400" dirty="0" smtClean="0"/>
              <a:t>Android SDK</a:t>
            </a:r>
            <a:r>
              <a:rPr lang="zh-TW" altLang="en-US" sz="2400" dirty="0" smtClean="0"/>
              <a:t>後才有作用。</a:t>
            </a:r>
            <a:endParaRPr lang="zh-TW" altLang="en-US" dirty="0" smtClean="0"/>
          </a:p>
          <a:p>
            <a:endParaRPr lang="zh-TW" altLang="en-US" dirty="0"/>
          </a:p>
        </p:txBody>
      </p:sp>
      <p:grpSp>
        <p:nvGrpSpPr>
          <p:cNvPr id="17" name="群組 16"/>
          <p:cNvGrpSpPr/>
          <p:nvPr/>
        </p:nvGrpSpPr>
        <p:grpSpPr>
          <a:xfrm>
            <a:off x="323528" y="4725144"/>
            <a:ext cx="8280920" cy="2114630"/>
            <a:chOff x="179512" y="4057927"/>
            <a:chExt cx="8280920" cy="2281931"/>
          </a:xfrm>
        </p:grpSpPr>
        <p:sp>
          <p:nvSpPr>
            <p:cNvPr id="18" name="矩形 17"/>
            <p:cNvSpPr/>
            <p:nvPr/>
          </p:nvSpPr>
          <p:spPr>
            <a:xfrm>
              <a:off x="179512" y="4057927"/>
              <a:ext cx="1656184"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sp>
          <p:nvSpPr>
            <p:cNvPr id="19" name="矩形 18"/>
            <p:cNvSpPr/>
            <p:nvPr/>
          </p:nvSpPr>
          <p:spPr>
            <a:xfrm>
              <a:off x="2267744" y="4057927"/>
              <a:ext cx="1729847"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20" name="矩形 19"/>
            <p:cNvSpPr/>
            <p:nvPr/>
          </p:nvSpPr>
          <p:spPr>
            <a:xfrm>
              <a:off x="4499992" y="4057927"/>
              <a:ext cx="1656184" cy="9144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sp>
          <p:nvSpPr>
            <p:cNvPr id="21" name="矩形 20"/>
            <p:cNvSpPr/>
            <p:nvPr/>
          </p:nvSpPr>
          <p:spPr>
            <a:xfrm>
              <a:off x="1691680" y="5456617"/>
              <a:ext cx="1829169" cy="883240"/>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５</a:t>
              </a:r>
              <a:r>
                <a:rPr lang="en-US" altLang="zh-TW" dirty="0" smtClean="0">
                  <a:solidFill>
                    <a:schemeClr val="tx1"/>
                  </a:solidFill>
                </a:rPr>
                <a:t>.</a:t>
              </a:r>
              <a:r>
                <a:rPr lang="zh-TW" altLang="en-US" dirty="0" smtClean="0">
                  <a:solidFill>
                    <a:schemeClr val="tx1"/>
                  </a:solidFill>
                </a:rPr>
                <a:t>下載安裝</a:t>
              </a:r>
              <a:r>
                <a:rPr lang="en-US" altLang="zh-TW" dirty="0" smtClean="0">
                  <a:solidFill>
                    <a:schemeClr val="tx1"/>
                  </a:solidFill>
                </a:rPr>
                <a:t>Android NDK</a:t>
              </a:r>
              <a:endParaRPr lang="zh-TW" altLang="en-US" dirty="0">
                <a:solidFill>
                  <a:schemeClr val="tx1"/>
                </a:solidFill>
              </a:endParaRPr>
            </a:p>
          </p:txBody>
        </p:sp>
        <p:sp>
          <p:nvSpPr>
            <p:cNvPr id="22" name="矩形 21"/>
            <p:cNvSpPr/>
            <p:nvPr/>
          </p:nvSpPr>
          <p:spPr>
            <a:xfrm>
              <a:off x="6660232" y="4057927"/>
              <a:ext cx="1800200"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下載安裝</a:t>
              </a:r>
              <a:r>
                <a:rPr lang="en-US" altLang="zh-TW" dirty="0" err="1" smtClean="0">
                  <a:solidFill>
                    <a:srgbClr val="A0A5B8"/>
                  </a:solidFill>
                </a:rPr>
                <a:t>Cygwin</a:t>
              </a:r>
              <a:endParaRPr lang="zh-TW" altLang="en-US" dirty="0">
                <a:solidFill>
                  <a:srgbClr val="A0A5B8"/>
                </a:solidFill>
              </a:endParaRPr>
            </a:p>
          </p:txBody>
        </p:sp>
        <p:cxnSp>
          <p:nvCxnSpPr>
            <p:cNvPr id="23" name="直線單箭頭接點 22"/>
            <p:cNvCxnSpPr>
              <a:stCxn id="19" idx="3"/>
              <a:endCxn id="20" idx="1"/>
            </p:cNvCxnSpPr>
            <p:nvPr/>
          </p:nvCxnSpPr>
          <p:spPr>
            <a:xfrm flipV="1">
              <a:off x="3997591" y="4515135"/>
              <a:ext cx="502401"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4" name="圖案 23"/>
            <p:cNvCxnSpPr>
              <a:stCxn id="22" idx="3"/>
              <a:endCxn id="21" idx="1"/>
            </p:cNvCxnSpPr>
            <p:nvPr/>
          </p:nvCxnSpPr>
          <p:spPr>
            <a:xfrm flipH="1">
              <a:off x="1691680" y="4524157"/>
              <a:ext cx="6768752" cy="1374080"/>
            </a:xfrm>
            <a:prstGeom prst="bentConnector5">
              <a:avLst>
                <a:gd name="adj1" fmla="val -3377"/>
                <a:gd name="adj2" fmla="val 50895"/>
                <a:gd name="adj3" fmla="val 103377"/>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5" name="直線單箭頭接點 24"/>
            <p:cNvCxnSpPr>
              <a:stCxn id="20" idx="3"/>
              <a:endCxn id="22" idx="1"/>
            </p:cNvCxnSpPr>
            <p:nvPr/>
          </p:nvCxnSpPr>
          <p:spPr>
            <a:xfrm>
              <a:off x="6156176" y="4515135"/>
              <a:ext cx="504056"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26" name="矩形 25"/>
            <p:cNvSpPr/>
            <p:nvPr/>
          </p:nvSpPr>
          <p:spPr>
            <a:xfrm>
              <a:off x="4932040" y="5456617"/>
              <a:ext cx="1872208" cy="88324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６</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上安裝</a:t>
              </a:r>
              <a:r>
                <a:rPr lang="en-US" altLang="zh-TW" dirty="0" smtClean="0">
                  <a:solidFill>
                    <a:srgbClr val="A0A5B8"/>
                  </a:solidFill>
                </a:rPr>
                <a:t>CDT</a:t>
              </a:r>
              <a:r>
                <a:rPr lang="zh-TW" altLang="en-US" dirty="0" smtClean="0">
                  <a:solidFill>
                    <a:srgbClr val="A0A5B8"/>
                  </a:solidFill>
                </a:rPr>
                <a:t>擴充套件</a:t>
              </a:r>
              <a:endParaRPr lang="zh-TW" altLang="en-US" dirty="0">
                <a:solidFill>
                  <a:srgbClr val="A0A5B8"/>
                </a:solidFill>
              </a:endParaRPr>
            </a:p>
          </p:txBody>
        </p:sp>
        <p:cxnSp>
          <p:nvCxnSpPr>
            <p:cNvPr id="27" name="直線單箭頭接點 26"/>
            <p:cNvCxnSpPr>
              <a:stCxn id="21" idx="3"/>
              <a:endCxn id="26" idx="1"/>
            </p:cNvCxnSpPr>
            <p:nvPr/>
          </p:nvCxnSpPr>
          <p:spPr>
            <a:xfrm>
              <a:off x="3520849" y="5898237"/>
              <a:ext cx="1411191"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8" name="直線單箭頭接點 27"/>
            <p:cNvCxnSpPr>
              <a:stCxn id="18" idx="3"/>
              <a:endCxn id="19" idx="1"/>
            </p:cNvCxnSpPr>
            <p:nvPr/>
          </p:nvCxnSpPr>
          <p:spPr>
            <a:xfrm>
              <a:off x="1835696" y="4524157"/>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p:cNvSpPr>
          <p:nvPr>
            <p:ph type="title" idx="4294967295"/>
          </p:nvPr>
        </p:nvSpPr>
        <p:spPr/>
        <p:txBody>
          <a:bodyPr/>
          <a:lstStyle/>
          <a:p>
            <a:r>
              <a:rPr lang="en-US" altLang="zh-TW" dirty="0" smtClean="0"/>
              <a:t>Android NDK</a:t>
            </a:r>
            <a:r>
              <a:rPr lang="zh-TW" altLang="en-US" dirty="0" smtClean="0"/>
              <a:t>的安裝（</a:t>
            </a:r>
            <a:r>
              <a:rPr lang="en-US" altLang="zh-TW" dirty="0" smtClean="0"/>
              <a:t>2</a:t>
            </a:r>
            <a:r>
              <a:rPr lang="zh-TW" altLang="en-US" dirty="0" smtClean="0"/>
              <a:t>）</a:t>
            </a:r>
          </a:p>
        </p:txBody>
      </p:sp>
      <p:sp>
        <p:nvSpPr>
          <p:cNvPr id="55299" name="Rectangle 3"/>
          <p:cNvSpPr>
            <a:spLocks noGrp="1"/>
          </p:cNvSpPr>
          <p:nvPr>
            <p:ph type="body" sz="half" idx="4294967295"/>
          </p:nvPr>
        </p:nvSpPr>
        <p:spPr>
          <a:xfrm>
            <a:off x="301625" y="1524000"/>
            <a:ext cx="8518525" cy="1040904"/>
          </a:xfrm>
        </p:spPr>
        <p:txBody>
          <a:bodyPr>
            <a:normAutofit fontScale="92500" lnSpcReduction="10000"/>
          </a:bodyPr>
          <a:lstStyle/>
          <a:p>
            <a:r>
              <a:rPr lang="zh-TW" altLang="en-US" sz="2300" dirty="0" smtClean="0"/>
              <a:t>在頁面中表示</a:t>
            </a:r>
            <a:r>
              <a:rPr lang="en-US" altLang="zh-TW" sz="2300" dirty="0" smtClean="0"/>
              <a:t>Android NDK</a:t>
            </a:r>
            <a:r>
              <a:rPr lang="zh-TW" altLang="en-US" sz="2300" dirty="0" smtClean="0"/>
              <a:t>提供標頭檔及函式庫支援使用</a:t>
            </a:r>
            <a:r>
              <a:rPr lang="en-US" altLang="zh-TW" sz="2300" dirty="0" smtClean="0"/>
              <a:t>C / C++</a:t>
            </a:r>
            <a:r>
              <a:rPr lang="zh-TW" altLang="en-US" sz="2300" dirty="0" smtClean="0"/>
              <a:t>來撰寫程式。程式最後仍被封裝為「</a:t>
            </a:r>
            <a:r>
              <a:rPr lang="en-US" altLang="zh-TW" sz="2300" dirty="0" smtClean="0"/>
              <a:t>.</a:t>
            </a:r>
            <a:r>
              <a:rPr lang="en-US" altLang="zh-TW" sz="2300" dirty="0" err="1" smtClean="0"/>
              <a:t>apk</a:t>
            </a:r>
            <a:r>
              <a:rPr lang="zh-TW" altLang="en-US" sz="2300" dirty="0" smtClean="0"/>
              <a:t>」並且執行在虛擬機器上。使用原生碼撰寫並不會自動提升執行效能，但會增加程式複雜度。</a:t>
            </a:r>
            <a:endParaRPr lang="en-US" altLang="zh-TW" sz="2300" dirty="0" smtClean="0"/>
          </a:p>
          <a:p>
            <a:endParaRPr lang="zh-TW" altLang="en-US" sz="2300" dirty="0" smtClean="0"/>
          </a:p>
        </p:txBody>
      </p:sp>
      <p:graphicFrame>
        <p:nvGraphicFramePr>
          <p:cNvPr id="55300" name="Object 4"/>
          <p:cNvGraphicFramePr>
            <a:graphicFrameLocks noChangeAspect="1"/>
          </p:cNvGraphicFramePr>
          <p:nvPr>
            <p:ph sz="half" idx="4294967295"/>
          </p:nvPr>
        </p:nvGraphicFramePr>
        <p:xfrm>
          <a:off x="1403648" y="2564904"/>
          <a:ext cx="6120680" cy="2176680"/>
        </p:xfrm>
        <a:graphic>
          <a:graphicData uri="http://schemas.openxmlformats.org/presentationml/2006/ole">
            <p:oleObj spid="_x0000_s58370" name="點陣圖影像" r:id="rId3" imgW="12095238" imgH="4458322"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88</a:t>
            </a:fld>
            <a:endParaRPr lang="zh-TW" altLang="en-US"/>
          </a:p>
        </p:txBody>
      </p:sp>
      <p:pic>
        <p:nvPicPr>
          <p:cNvPr id="58372" name="Picture 4"/>
          <p:cNvPicPr>
            <a:picLocks noChangeAspect="1" noChangeArrowheads="1"/>
          </p:cNvPicPr>
          <p:nvPr/>
        </p:nvPicPr>
        <p:blipFill>
          <a:blip r:embed="rId4" cstate="print"/>
          <a:srcRect/>
          <a:stretch>
            <a:fillRect/>
          </a:stretch>
        </p:blipFill>
        <p:spPr bwMode="auto">
          <a:xfrm>
            <a:off x="1475656" y="5301208"/>
            <a:ext cx="6290253" cy="1346291"/>
          </a:xfrm>
          <a:prstGeom prst="rect">
            <a:avLst/>
          </a:prstGeom>
          <a:noFill/>
        </p:spPr>
      </p:pic>
      <p:sp>
        <p:nvSpPr>
          <p:cNvPr id="7" name="Rectangle 3"/>
          <p:cNvSpPr txBox="1">
            <a:spLocks/>
          </p:cNvSpPr>
          <p:nvPr/>
        </p:nvSpPr>
        <p:spPr>
          <a:xfrm>
            <a:off x="301947" y="4869160"/>
            <a:ext cx="7654429" cy="432048"/>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300" b="0" i="0" u="none" strike="noStrike" kern="1200" cap="none" spc="0" normalizeH="0" baseline="0" noProof="0" dirty="0" smtClean="0">
                <a:ln>
                  <a:noFill/>
                </a:ln>
                <a:solidFill>
                  <a:schemeClr val="tx1"/>
                </a:solidFill>
                <a:effectLst/>
                <a:uLnTx/>
                <a:uFillTx/>
                <a:latin typeface="+mn-lt"/>
                <a:ea typeface="+mn-ea"/>
                <a:cs typeface="+mn-cs"/>
              </a:rPr>
              <a:t>請依作業系統選擇下載最新版本的「</a:t>
            </a:r>
            <a:r>
              <a:rPr kumimoji="0" lang="en-US" altLang="zh-TW" sz="2300" b="0" i="0" u="none" strike="noStrike" kern="1200" cap="none" spc="0" normalizeH="0" baseline="0" noProof="0" dirty="0" smtClean="0">
                <a:ln>
                  <a:noFill/>
                </a:ln>
                <a:solidFill>
                  <a:schemeClr val="tx1"/>
                </a:solidFill>
                <a:effectLst/>
                <a:uLnTx/>
                <a:uFillTx/>
                <a:latin typeface="+mn-lt"/>
                <a:ea typeface="+mn-ea"/>
                <a:cs typeface="+mn-cs"/>
              </a:rPr>
              <a:t>NDK</a:t>
            </a:r>
            <a:r>
              <a:rPr kumimoji="0" lang="zh-TW" altLang="en-US" sz="23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en-US" sz="23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p:cNvSpPr>
          <p:nvPr>
            <p:ph type="title" idx="4294967295"/>
          </p:nvPr>
        </p:nvSpPr>
        <p:spPr/>
        <p:txBody>
          <a:bodyPr/>
          <a:lstStyle/>
          <a:p>
            <a:r>
              <a:rPr lang="en-US" altLang="zh-TW" dirty="0" smtClean="0"/>
              <a:t>Android NDK</a:t>
            </a:r>
            <a:r>
              <a:rPr lang="zh-TW" altLang="en-US" dirty="0" smtClean="0"/>
              <a:t>的安裝（</a:t>
            </a:r>
            <a:r>
              <a:rPr lang="en-US" altLang="zh-TW" dirty="0" smtClean="0"/>
              <a:t>3</a:t>
            </a:r>
            <a:r>
              <a:rPr lang="zh-TW" altLang="en-US" dirty="0" smtClean="0"/>
              <a:t>）</a:t>
            </a:r>
          </a:p>
        </p:txBody>
      </p:sp>
      <p:sp>
        <p:nvSpPr>
          <p:cNvPr id="59395" name="Rectangle 3"/>
          <p:cNvSpPr>
            <a:spLocks noGrp="1"/>
          </p:cNvSpPr>
          <p:nvPr>
            <p:ph type="body" sz="half" idx="4294967295"/>
          </p:nvPr>
        </p:nvSpPr>
        <p:spPr>
          <a:xfrm>
            <a:off x="301625" y="1524000"/>
            <a:ext cx="4486399" cy="4598988"/>
          </a:xfrm>
        </p:spPr>
        <p:txBody>
          <a:bodyPr/>
          <a:lstStyle/>
          <a:p>
            <a:r>
              <a:rPr lang="zh-TW" altLang="en-US" sz="2300" dirty="0" smtClean="0"/>
              <a:t>將所下載下來的「</a:t>
            </a:r>
            <a:r>
              <a:rPr lang="en-US" altLang="zh-TW" sz="2300" dirty="0" smtClean="0"/>
              <a:t>NDK</a:t>
            </a:r>
            <a:r>
              <a:rPr lang="zh-TW" altLang="en-US" sz="2300" dirty="0" smtClean="0"/>
              <a:t>」壓縮檔，解壓縮至「</a:t>
            </a:r>
            <a:r>
              <a:rPr lang="en-US" altLang="zh-TW" sz="2300" dirty="0" err="1" smtClean="0"/>
              <a:t>Cygwin</a:t>
            </a:r>
            <a:r>
              <a:rPr lang="zh-TW" altLang="en-US" sz="2300" dirty="0" smtClean="0"/>
              <a:t>」資料夾。如右方上面圖片所示。</a:t>
            </a:r>
            <a:endParaRPr lang="en-US" altLang="zh-TW" sz="2300" dirty="0" smtClean="0"/>
          </a:p>
          <a:p>
            <a:r>
              <a:rPr lang="zh-TW" altLang="en-US" sz="2300" dirty="0" smtClean="0"/>
              <a:t>接下來我們到「</a:t>
            </a:r>
            <a:r>
              <a:rPr lang="en-US" altLang="zh-TW" sz="2300" dirty="0" err="1" smtClean="0"/>
              <a:t>cygwin</a:t>
            </a:r>
            <a:r>
              <a:rPr lang="zh-TW" altLang="en-US" sz="2300" dirty="0" smtClean="0"/>
              <a:t>」資料夾</a:t>
            </a:r>
            <a:r>
              <a:rPr lang="en-US" altLang="zh-TW" sz="2300" dirty="0" smtClean="0">
                <a:sym typeface="Wingdings" pitchFamily="2" charset="2"/>
              </a:rPr>
              <a:t></a:t>
            </a:r>
            <a:r>
              <a:rPr lang="zh-TW" altLang="en-US" sz="2300" dirty="0" smtClean="0">
                <a:sym typeface="Wingdings" pitchFamily="2" charset="2"/>
              </a:rPr>
              <a:t>「</a:t>
            </a:r>
            <a:r>
              <a:rPr lang="en-US" altLang="zh-TW" sz="2300" dirty="0" smtClean="0">
                <a:sym typeface="Wingdings" pitchFamily="2" charset="2"/>
              </a:rPr>
              <a:t>home</a:t>
            </a:r>
            <a:r>
              <a:rPr lang="zh-TW" altLang="en-US" sz="2300" dirty="0" smtClean="0">
                <a:sym typeface="Wingdings" pitchFamily="2" charset="2"/>
              </a:rPr>
              <a:t>」資料夾</a:t>
            </a:r>
            <a:r>
              <a:rPr lang="en-US" altLang="zh-TW" sz="2300" dirty="0" smtClean="0">
                <a:sym typeface="Wingdings" pitchFamily="2" charset="2"/>
              </a:rPr>
              <a:t></a:t>
            </a:r>
            <a:r>
              <a:rPr lang="zh-TW" altLang="en-US" sz="2300" dirty="0" smtClean="0">
                <a:sym typeface="Wingdings" pitchFamily="2" charset="2"/>
              </a:rPr>
              <a:t>「</a:t>
            </a:r>
            <a:r>
              <a:rPr lang="en-US" altLang="zh-TW" sz="2300" dirty="0" smtClean="0">
                <a:sym typeface="Wingdings" pitchFamily="2" charset="2"/>
              </a:rPr>
              <a:t>User</a:t>
            </a:r>
            <a:r>
              <a:rPr lang="zh-TW" altLang="en-US" sz="2300" dirty="0" smtClean="0">
                <a:sym typeface="Wingdings" pitchFamily="2" charset="2"/>
              </a:rPr>
              <a:t>」資料夾找到「</a:t>
            </a:r>
            <a:r>
              <a:rPr lang="en-US" altLang="zh-TW" sz="2300" dirty="0" smtClean="0">
                <a:sym typeface="Wingdings" pitchFamily="2" charset="2"/>
              </a:rPr>
              <a:t>.</a:t>
            </a:r>
            <a:r>
              <a:rPr lang="en-US" altLang="zh-TW" sz="2300" dirty="0" err="1" smtClean="0">
                <a:sym typeface="Wingdings" pitchFamily="2" charset="2"/>
              </a:rPr>
              <a:t>bash_profile</a:t>
            </a:r>
            <a:r>
              <a:rPr lang="zh-TW" altLang="en-US" sz="2300" dirty="0" smtClean="0">
                <a:sym typeface="Wingdings" pitchFamily="2" charset="2"/>
              </a:rPr>
              <a:t>」檔案。</a:t>
            </a:r>
            <a:r>
              <a:rPr lang="zh-TW" altLang="en-US" sz="2300" dirty="0" smtClean="0"/>
              <a:t>如右方下面圖片所示。</a:t>
            </a:r>
            <a:endParaRPr lang="zh-TW" altLang="en-US" sz="2300" dirty="0" smtClean="0">
              <a:sym typeface="Wingdings" pitchFamily="2" charset="2"/>
            </a:endParaRPr>
          </a:p>
          <a:p>
            <a:endParaRPr lang="zh-TW" altLang="en-US" sz="2300" dirty="0" smtClean="0"/>
          </a:p>
          <a:p>
            <a:pPr>
              <a:buFont typeface="Wingdings 2" pitchFamily="18" charset="2"/>
              <a:buNone/>
            </a:pPr>
            <a:endParaRPr lang="zh-TW" altLang="en-US" sz="2300" dirty="0" smtClean="0"/>
          </a:p>
        </p:txBody>
      </p:sp>
      <p:graphicFrame>
        <p:nvGraphicFramePr>
          <p:cNvPr id="59396" name="Object 4"/>
          <p:cNvGraphicFramePr>
            <a:graphicFrameLocks noChangeAspect="1"/>
          </p:cNvGraphicFramePr>
          <p:nvPr>
            <p:ph sz="half" idx="4294967295"/>
          </p:nvPr>
        </p:nvGraphicFramePr>
        <p:xfrm>
          <a:off x="4932040" y="1405097"/>
          <a:ext cx="4032448" cy="3013825"/>
        </p:xfrm>
        <a:graphic>
          <a:graphicData uri="http://schemas.openxmlformats.org/presentationml/2006/ole">
            <p:oleObj spid="_x0000_s60418" name="點陣圖影像" r:id="rId3" imgW="7571429" imgH="5657143"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89</a:t>
            </a:fld>
            <a:endParaRPr lang="zh-TW" altLang="en-US"/>
          </a:p>
        </p:txBody>
      </p:sp>
      <p:graphicFrame>
        <p:nvGraphicFramePr>
          <p:cNvPr id="60419" name="Object 3"/>
          <p:cNvGraphicFramePr>
            <a:graphicFrameLocks noChangeAspect="1"/>
          </p:cNvGraphicFramePr>
          <p:nvPr/>
        </p:nvGraphicFramePr>
        <p:xfrm>
          <a:off x="2771800" y="4437112"/>
          <a:ext cx="6193383" cy="2224533"/>
        </p:xfrm>
        <a:graphic>
          <a:graphicData uri="http://schemas.openxmlformats.org/presentationml/2006/ole">
            <p:oleObj spid="_x0000_s60419" name="點陣圖影像" r:id="rId4" imgW="7000000" imgH="2514286" progId="PBrush">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２</a:t>
            </a:r>
            <a:r>
              <a:rPr lang="en-US" altLang="zh-TW" dirty="0" smtClean="0"/>
              <a:t>-</a:t>
            </a:r>
            <a:r>
              <a:rPr lang="zh-TW" altLang="en-US" dirty="0" smtClean="0"/>
              <a:t>１</a:t>
            </a:r>
            <a:r>
              <a:rPr lang="en-US" altLang="zh-TW" dirty="0" smtClean="0"/>
              <a:t> </a:t>
            </a:r>
            <a:r>
              <a:rPr lang="en-US" altLang="zh-TW" dirty="0" err="1" smtClean="0"/>
              <a:t>AndAR</a:t>
            </a:r>
            <a:r>
              <a:rPr lang="zh-TW" altLang="en-US" dirty="0" smtClean="0"/>
              <a:t>（</a:t>
            </a:r>
            <a:r>
              <a:rPr lang="en-US" altLang="zh-TW" dirty="0" smtClean="0"/>
              <a:t>2</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9</a:t>
            </a:fld>
            <a:endParaRPr lang="zh-TW" altLang="en-US"/>
          </a:p>
        </p:txBody>
      </p:sp>
      <p:sp>
        <p:nvSpPr>
          <p:cNvPr id="4" name="內容版面配置區 3"/>
          <p:cNvSpPr>
            <a:spLocks noGrp="1"/>
          </p:cNvSpPr>
          <p:nvPr>
            <p:ph sz="quarter" idx="1"/>
          </p:nvPr>
        </p:nvSpPr>
        <p:spPr>
          <a:xfrm>
            <a:off x="301752" y="1527048"/>
            <a:ext cx="8503920" cy="2117976"/>
          </a:xfrm>
        </p:spPr>
        <p:txBody>
          <a:bodyPr>
            <a:normAutofit fontScale="92500" lnSpcReduction="20000"/>
          </a:bodyPr>
          <a:lstStyle/>
          <a:p>
            <a:r>
              <a:rPr lang="en-US" altLang="zh-TW" dirty="0" err="1" smtClean="0"/>
              <a:t>AndAR</a:t>
            </a:r>
            <a:r>
              <a:rPr lang="zh-TW" altLang="zh-TW" dirty="0" smtClean="0"/>
              <a:t>官方網站</a:t>
            </a:r>
            <a:r>
              <a:rPr lang="zh-TW" altLang="en-US" dirty="0" smtClean="0"/>
              <a:t>。</a:t>
            </a:r>
            <a:r>
              <a:rPr lang="en-US" altLang="zh-TW" dirty="0" smtClean="0">
                <a:hlinkClick r:id="rId2"/>
              </a:rPr>
              <a:t>http://code.google.com/p/andar/</a:t>
            </a:r>
            <a:r>
              <a:rPr lang="zh-TW" altLang="en-US" dirty="0" smtClean="0"/>
              <a:t>。</a:t>
            </a:r>
            <a:endParaRPr lang="en-US" altLang="zh-TW" dirty="0" smtClean="0"/>
          </a:p>
          <a:p>
            <a:r>
              <a:rPr lang="zh-TW" altLang="en-US" dirty="0" smtClean="0"/>
              <a:t>下圖為</a:t>
            </a:r>
            <a:r>
              <a:rPr lang="en-US" altLang="zh-TW" dirty="0" err="1" smtClean="0"/>
              <a:t>AndAR</a:t>
            </a:r>
            <a:r>
              <a:rPr lang="zh-TW" altLang="en-US" dirty="0" smtClean="0"/>
              <a:t>官方網站首頁的畫面。首頁上有五個標籤分別為「</a:t>
            </a:r>
            <a:r>
              <a:rPr lang="en-US" altLang="zh-TW" dirty="0" smtClean="0"/>
              <a:t>Project Home</a:t>
            </a:r>
            <a:r>
              <a:rPr lang="zh-TW" altLang="en-US" dirty="0" smtClean="0"/>
              <a:t>」、「</a:t>
            </a:r>
            <a:r>
              <a:rPr lang="en-US" altLang="zh-TW" dirty="0" smtClean="0"/>
              <a:t>Downloads</a:t>
            </a:r>
            <a:r>
              <a:rPr lang="zh-TW" altLang="en-US" dirty="0" smtClean="0"/>
              <a:t>」、「</a:t>
            </a:r>
            <a:r>
              <a:rPr lang="en-US" altLang="zh-TW" dirty="0" smtClean="0"/>
              <a:t>Wiki</a:t>
            </a:r>
            <a:r>
              <a:rPr lang="zh-TW" altLang="en-US" dirty="0" smtClean="0"/>
              <a:t>」「</a:t>
            </a:r>
            <a:r>
              <a:rPr lang="en-US" altLang="zh-TW" dirty="0" smtClean="0"/>
              <a:t>Issues</a:t>
            </a:r>
            <a:r>
              <a:rPr lang="zh-TW" altLang="en-US" dirty="0" smtClean="0"/>
              <a:t>」、「</a:t>
            </a:r>
            <a:r>
              <a:rPr lang="en-US" altLang="zh-TW" dirty="0" smtClean="0"/>
              <a:t>Source</a:t>
            </a:r>
            <a:r>
              <a:rPr lang="zh-TW" altLang="en-US" dirty="0" smtClean="0"/>
              <a:t>」。定內標籤頁面為「</a:t>
            </a:r>
            <a:r>
              <a:rPr lang="en-US" altLang="zh-TW" dirty="0" smtClean="0"/>
              <a:t>Project Home</a:t>
            </a:r>
            <a:r>
              <a:rPr lang="zh-TW" altLang="en-US" dirty="0" smtClean="0"/>
              <a:t>」，有提供</a:t>
            </a:r>
            <a:r>
              <a:rPr lang="en-US" altLang="zh-TW" dirty="0" err="1" smtClean="0"/>
              <a:t>AndAR</a:t>
            </a:r>
            <a:r>
              <a:rPr lang="zh-TW" altLang="en-US" dirty="0" smtClean="0"/>
              <a:t>的由來、</a:t>
            </a:r>
            <a:r>
              <a:rPr lang="en-US" altLang="zh-TW" dirty="0" err="1" smtClean="0"/>
              <a:t>AndAR</a:t>
            </a:r>
            <a:r>
              <a:rPr lang="zh-TW" altLang="en-US" dirty="0" smtClean="0"/>
              <a:t>贊助單位、成員、</a:t>
            </a:r>
            <a:r>
              <a:rPr lang="en-US" altLang="zh-TW" dirty="0" smtClean="0"/>
              <a:t>Demo</a:t>
            </a:r>
            <a:r>
              <a:rPr lang="zh-TW" altLang="en-US" dirty="0" smtClean="0"/>
              <a:t>視訊、以及下載</a:t>
            </a:r>
            <a:r>
              <a:rPr lang="en-US" altLang="zh-TW" dirty="0" smtClean="0"/>
              <a:t>…</a:t>
            </a:r>
            <a:r>
              <a:rPr lang="zh-TW" altLang="en-US" dirty="0" smtClean="0"/>
              <a:t>等相關資訊。</a:t>
            </a:r>
            <a:endParaRPr lang="zh-TW" altLang="zh-TW" dirty="0" smtClean="0"/>
          </a:p>
          <a:p>
            <a:endParaRPr lang="zh-TW" altLang="en-US" dirty="0"/>
          </a:p>
        </p:txBody>
      </p:sp>
      <p:pic>
        <p:nvPicPr>
          <p:cNvPr id="5" name="圖片 4"/>
          <p:cNvPicPr/>
          <p:nvPr/>
        </p:nvPicPr>
        <p:blipFill>
          <a:blip r:embed="rId3" cstate="print"/>
          <a:srcRect/>
          <a:stretch>
            <a:fillRect/>
          </a:stretch>
        </p:blipFill>
        <p:spPr bwMode="auto">
          <a:xfrm>
            <a:off x="1403648" y="3501008"/>
            <a:ext cx="6264696" cy="3312368"/>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p:cNvSpPr>
          <p:nvPr>
            <p:ph type="title" idx="4294967295"/>
          </p:nvPr>
        </p:nvSpPr>
        <p:spPr/>
        <p:txBody>
          <a:bodyPr/>
          <a:lstStyle/>
          <a:p>
            <a:r>
              <a:rPr lang="en-US" altLang="zh-TW" dirty="0" smtClean="0"/>
              <a:t>Android NDK</a:t>
            </a:r>
            <a:r>
              <a:rPr lang="zh-TW" altLang="en-US" dirty="0" smtClean="0"/>
              <a:t>的安裝（</a:t>
            </a:r>
            <a:r>
              <a:rPr lang="en-US" altLang="zh-TW" dirty="0" smtClean="0"/>
              <a:t>4</a:t>
            </a:r>
            <a:r>
              <a:rPr lang="zh-TW" altLang="en-US" dirty="0" smtClean="0"/>
              <a:t>）</a:t>
            </a:r>
          </a:p>
        </p:txBody>
      </p:sp>
      <p:sp>
        <p:nvSpPr>
          <p:cNvPr id="63491" name="Rectangle 3"/>
          <p:cNvSpPr>
            <a:spLocks noGrp="1"/>
          </p:cNvSpPr>
          <p:nvPr>
            <p:ph type="body" sz="half" idx="4294967295"/>
          </p:nvPr>
        </p:nvSpPr>
        <p:spPr>
          <a:xfrm>
            <a:off x="301625" y="1524000"/>
            <a:ext cx="3910335" cy="4598988"/>
          </a:xfrm>
        </p:spPr>
        <p:txBody>
          <a:bodyPr/>
          <a:lstStyle/>
          <a:p>
            <a:r>
              <a:rPr lang="zh-TW" altLang="en-US" sz="2300" dirty="0" smtClean="0"/>
              <a:t>再這裡建議使用「</a:t>
            </a:r>
            <a:r>
              <a:rPr lang="en-US" altLang="zh-TW" sz="2300" dirty="0" err="1" smtClean="0"/>
              <a:t>EditPlus</a:t>
            </a:r>
            <a:r>
              <a:rPr lang="en-US" altLang="zh-TW" sz="2300" dirty="0" smtClean="0"/>
              <a:t> </a:t>
            </a:r>
            <a:r>
              <a:rPr lang="zh-TW" altLang="en-US" sz="2300" dirty="0" smtClean="0"/>
              <a:t>」或其他純文字編輯器將其打開。如右方上面圖片所示。</a:t>
            </a:r>
            <a:endParaRPr lang="en-US" altLang="zh-TW" sz="2300" dirty="0" smtClean="0"/>
          </a:p>
          <a:p>
            <a:r>
              <a:rPr lang="zh-TW" altLang="en-US" sz="2300" dirty="0" smtClean="0"/>
              <a:t>打開後會出現此檔案的內容，如右方下面圖片所示。</a:t>
            </a:r>
          </a:p>
        </p:txBody>
      </p:sp>
      <p:graphicFrame>
        <p:nvGraphicFramePr>
          <p:cNvPr id="63497" name="Object 9"/>
          <p:cNvGraphicFramePr>
            <a:graphicFrameLocks noChangeAspect="1"/>
          </p:cNvGraphicFramePr>
          <p:nvPr>
            <p:ph sz="half" idx="4294967295"/>
          </p:nvPr>
        </p:nvGraphicFramePr>
        <p:xfrm>
          <a:off x="4644008" y="1340768"/>
          <a:ext cx="4191000" cy="3819525"/>
        </p:xfrm>
        <a:graphic>
          <a:graphicData uri="http://schemas.openxmlformats.org/presentationml/2006/ole">
            <p:oleObj spid="_x0000_s62466" name="點陣圖影像" r:id="rId3" imgW="3552381" imgH="3238952"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90</a:t>
            </a:fld>
            <a:endParaRPr lang="zh-TW" altLang="en-US"/>
          </a:p>
        </p:txBody>
      </p:sp>
      <p:graphicFrame>
        <p:nvGraphicFramePr>
          <p:cNvPr id="62467" name="Object 3"/>
          <p:cNvGraphicFramePr>
            <a:graphicFrameLocks noGrp="1" noChangeAspect="1"/>
          </p:cNvGraphicFramePr>
          <p:nvPr/>
        </p:nvGraphicFramePr>
        <p:xfrm>
          <a:off x="4211960" y="2780928"/>
          <a:ext cx="4815409" cy="4016606"/>
        </p:xfrm>
        <a:graphic>
          <a:graphicData uri="http://schemas.openxmlformats.org/presentationml/2006/ole">
            <p:oleObj spid="_x0000_s62467" name="點陣圖影像" r:id="rId4" imgW="7457143" imgH="6219048" progId="PBrush">
              <p:embed/>
            </p:oleObj>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p:cNvSpPr>
          <p:nvPr>
            <p:ph type="title" idx="4294967295"/>
          </p:nvPr>
        </p:nvSpPr>
        <p:spPr/>
        <p:txBody>
          <a:bodyPr/>
          <a:lstStyle/>
          <a:p>
            <a:r>
              <a:rPr lang="en-US" altLang="zh-TW" dirty="0" smtClean="0"/>
              <a:t>Android NDK</a:t>
            </a:r>
            <a:r>
              <a:rPr lang="zh-TW" altLang="en-US" dirty="0" smtClean="0"/>
              <a:t>的安裝（</a:t>
            </a:r>
            <a:r>
              <a:rPr lang="en-US" altLang="zh-TW" dirty="0" smtClean="0"/>
              <a:t>5</a:t>
            </a:r>
            <a:r>
              <a:rPr lang="zh-TW" altLang="en-US" dirty="0" smtClean="0"/>
              <a:t>）</a:t>
            </a:r>
          </a:p>
        </p:txBody>
      </p:sp>
      <p:sp>
        <p:nvSpPr>
          <p:cNvPr id="67587" name="Rectangle 3"/>
          <p:cNvSpPr>
            <a:spLocks noGrp="1"/>
          </p:cNvSpPr>
          <p:nvPr>
            <p:ph type="body" sz="half" idx="4294967295"/>
          </p:nvPr>
        </p:nvSpPr>
        <p:spPr>
          <a:xfrm>
            <a:off x="251520" y="1556792"/>
            <a:ext cx="8136904" cy="2232248"/>
          </a:xfrm>
        </p:spPr>
        <p:txBody>
          <a:bodyPr/>
          <a:lstStyle/>
          <a:p>
            <a:r>
              <a:rPr lang="zh-TW" altLang="en-US" sz="2300" dirty="0" smtClean="0"/>
              <a:t>我們在</a:t>
            </a:r>
            <a:r>
              <a:rPr lang="zh-TW" altLang="en-US" sz="2300" dirty="0" smtClean="0">
                <a:sym typeface="Wingdings" pitchFamily="2" charset="2"/>
              </a:rPr>
              <a:t>「</a:t>
            </a:r>
            <a:r>
              <a:rPr lang="en-US" altLang="zh-TW" sz="2300" dirty="0" smtClean="0">
                <a:sym typeface="Wingdings" pitchFamily="2" charset="2"/>
              </a:rPr>
              <a:t>.</a:t>
            </a:r>
            <a:r>
              <a:rPr lang="en-US" altLang="zh-TW" sz="2300" dirty="0" err="1" smtClean="0">
                <a:sym typeface="Wingdings" pitchFamily="2" charset="2"/>
              </a:rPr>
              <a:t>bash_profile</a:t>
            </a:r>
            <a:r>
              <a:rPr lang="zh-TW" altLang="en-US" sz="2300" dirty="0" smtClean="0">
                <a:sym typeface="Wingdings" pitchFamily="2" charset="2"/>
              </a:rPr>
              <a:t>」檔案最後面加上以下四行並儲存。</a:t>
            </a:r>
          </a:p>
          <a:p>
            <a:pPr lvl="1"/>
            <a:r>
              <a:rPr lang="en-US" altLang="zh-TW" sz="2000" dirty="0" smtClean="0">
                <a:sym typeface="Wingdings" pitchFamily="2" charset="2"/>
              </a:rPr>
              <a:t>PATH</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/android-ndk-r6b</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PATH</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 </a:t>
            </a:r>
          </a:p>
          <a:p>
            <a:pPr lvl="1"/>
            <a:r>
              <a:rPr lang="en-US" altLang="zh-TW" sz="2000" dirty="0" smtClean="0">
                <a:sym typeface="Wingdings" pitchFamily="2" charset="2"/>
              </a:rPr>
              <a:t>NDK_ROOT</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/android-ndk-r6b</a:t>
            </a:r>
          </a:p>
          <a:p>
            <a:pPr lvl="1"/>
            <a:r>
              <a:rPr lang="en-US" altLang="zh-TW" sz="2000" dirty="0" err="1" smtClean="0">
                <a:sym typeface="Wingdings" pitchFamily="2" charset="2"/>
              </a:rPr>
              <a:t>NDK_Sample</a:t>
            </a:r>
            <a:r>
              <a:rPr lang="zh-TW" altLang="en-US" sz="2000" dirty="0" smtClean="0">
                <a:sym typeface="Wingdings" pitchFamily="2" charset="2"/>
              </a:rPr>
              <a:t>　</a:t>
            </a:r>
            <a:r>
              <a:rPr lang="en-US" altLang="zh-TW" sz="2000" dirty="0" smtClean="0">
                <a:sym typeface="Wingdings" pitchFamily="2" charset="2"/>
              </a:rPr>
              <a:t>=</a:t>
            </a:r>
            <a:r>
              <a:rPr lang="zh-TW" altLang="en-US" sz="2000" dirty="0" smtClean="0">
                <a:sym typeface="Wingdings" pitchFamily="2" charset="2"/>
              </a:rPr>
              <a:t>　</a:t>
            </a:r>
            <a:r>
              <a:rPr lang="en-US" altLang="zh-TW" sz="2000" dirty="0" smtClean="0">
                <a:sym typeface="Wingdings" pitchFamily="2" charset="2"/>
              </a:rPr>
              <a:t>/android-ndk-r6b/samples </a:t>
            </a:r>
          </a:p>
          <a:p>
            <a:pPr lvl="1"/>
            <a:r>
              <a:rPr lang="en-US" altLang="zh-TW" sz="2000" dirty="0" smtClean="0">
                <a:sym typeface="Wingdings" pitchFamily="2" charset="2"/>
              </a:rPr>
              <a:t>export PATH NDK_ROOT </a:t>
            </a:r>
            <a:r>
              <a:rPr lang="en-US" altLang="zh-TW" sz="2000" dirty="0" err="1" smtClean="0">
                <a:sym typeface="Wingdings" pitchFamily="2" charset="2"/>
              </a:rPr>
              <a:t>NDK_Sample</a:t>
            </a:r>
            <a:r>
              <a:rPr lang="en-US" altLang="zh-TW" sz="2000" dirty="0" smtClean="0">
                <a:sym typeface="Wingdings" pitchFamily="2" charset="2"/>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91</a:t>
            </a:fld>
            <a:endParaRPr lang="zh-TW" altLang="en-US"/>
          </a:p>
        </p:txBody>
      </p:sp>
      <p:pic>
        <p:nvPicPr>
          <p:cNvPr id="64515" name="Picture 3"/>
          <p:cNvPicPr>
            <a:picLocks noChangeAspect="1" noChangeArrowheads="1"/>
          </p:cNvPicPr>
          <p:nvPr/>
        </p:nvPicPr>
        <p:blipFill>
          <a:blip r:embed="rId2" cstate="print"/>
          <a:srcRect/>
          <a:stretch>
            <a:fillRect/>
          </a:stretch>
        </p:blipFill>
        <p:spPr bwMode="auto">
          <a:xfrm>
            <a:off x="1115616" y="3717032"/>
            <a:ext cx="7164288" cy="2544249"/>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p:cNvSpPr>
          <p:nvPr>
            <p:ph type="title" idx="4294967295"/>
          </p:nvPr>
        </p:nvSpPr>
        <p:spPr/>
        <p:txBody>
          <a:bodyPr/>
          <a:lstStyle/>
          <a:p>
            <a:r>
              <a:rPr lang="en-US" altLang="zh-TW" dirty="0" smtClean="0"/>
              <a:t>Android NDK</a:t>
            </a:r>
            <a:r>
              <a:rPr lang="zh-TW" altLang="en-US" dirty="0" smtClean="0"/>
              <a:t>的安裝（</a:t>
            </a:r>
            <a:r>
              <a:rPr lang="en-US" altLang="zh-TW" dirty="0" smtClean="0"/>
              <a:t>6</a:t>
            </a:r>
            <a:r>
              <a:rPr lang="zh-TW" altLang="en-US" dirty="0" smtClean="0"/>
              <a:t>）</a:t>
            </a:r>
          </a:p>
        </p:txBody>
      </p:sp>
      <p:sp>
        <p:nvSpPr>
          <p:cNvPr id="69635" name="Rectangle 3"/>
          <p:cNvSpPr>
            <a:spLocks noGrp="1"/>
          </p:cNvSpPr>
          <p:nvPr>
            <p:ph type="body" sz="half" idx="4294967295"/>
          </p:nvPr>
        </p:nvSpPr>
        <p:spPr>
          <a:xfrm>
            <a:off x="301625" y="1524000"/>
            <a:ext cx="8591550" cy="968896"/>
          </a:xfrm>
        </p:spPr>
        <p:txBody>
          <a:bodyPr>
            <a:noAutofit/>
          </a:bodyPr>
          <a:lstStyle/>
          <a:p>
            <a:r>
              <a:rPr lang="zh-TW" altLang="en-US" sz="2000" dirty="0" smtClean="0"/>
              <a:t>再次執行「</a:t>
            </a:r>
            <a:r>
              <a:rPr lang="en-US" altLang="zh-TW" sz="2000" dirty="0" err="1" smtClean="0"/>
              <a:t>Cygwin</a:t>
            </a:r>
            <a:r>
              <a:rPr lang="zh-TW" altLang="en-US" sz="2000" dirty="0" smtClean="0"/>
              <a:t>」輸入指令「</a:t>
            </a:r>
            <a:r>
              <a:rPr lang="en-US" altLang="zh-TW" sz="2000" dirty="0" err="1" smtClean="0"/>
              <a:t>cd</a:t>
            </a:r>
            <a:r>
              <a:rPr lang="en-US" altLang="zh-TW" sz="2000" dirty="0" smtClean="0"/>
              <a:t> /android-ndk-</a:t>
            </a:r>
            <a:r>
              <a:rPr lang="en-US" altLang="zh-TW" sz="2000" dirty="0" smtClean="0">
                <a:sym typeface="Wingdings" pitchFamily="2" charset="2"/>
              </a:rPr>
              <a:t>r6b</a:t>
            </a:r>
            <a:r>
              <a:rPr lang="en-US" altLang="zh-TW" sz="2000" dirty="0" smtClean="0"/>
              <a:t>/samples/hello-</a:t>
            </a:r>
            <a:r>
              <a:rPr lang="en-US" altLang="zh-TW" sz="2000" dirty="0" err="1" smtClean="0"/>
              <a:t>jni</a:t>
            </a:r>
            <a:r>
              <a:rPr lang="en-US" altLang="zh-TW" sz="2000" dirty="0" smtClean="0"/>
              <a:t>/</a:t>
            </a:r>
            <a:r>
              <a:rPr lang="zh-TW" altLang="en-US" sz="2000" dirty="0" smtClean="0"/>
              <a:t>」將目前所在的資料夾切換到「</a:t>
            </a:r>
            <a:r>
              <a:rPr lang="en-US" altLang="zh-TW" sz="2000" dirty="0" smtClean="0"/>
              <a:t>/android-ndk-</a:t>
            </a:r>
            <a:r>
              <a:rPr lang="en-US" altLang="zh-TW" sz="2000" dirty="0" smtClean="0">
                <a:sym typeface="Wingdings" pitchFamily="2" charset="2"/>
              </a:rPr>
              <a:t>r6b</a:t>
            </a:r>
            <a:r>
              <a:rPr lang="en-US" altLang="zh-TW" sz="2000" dirty="0" smtClean="0"/>
              <a:t>/samples/hello-</a:t>
            </a:r>
            <a:r>
              <a:rPr lang="en-US" altLang="zh-TW" sz="2000" dirty="0" err="1" smtClean="0"/>
              <a:t>jni</a:t>
            </a:r>
            <a:r>
              <a:rPr lang="en-US" altLang="zh-TW" sz="2000" dirty="0" smtClean="0"/>
              <a:t>/</a:t>
            </a:r>
            <a:r>
              <a:rPr lang="zh-TW" altLang="en-US" sz="2000" dirty="0" smtClean="0"/>
              <a:t>」目錄下  。</a:t>
            </a:r>
          </a:p>
          <a:p>
            <a:pPr>
              <a:buFont typeface="Wingdings 2" pitchFamily="18" charset="2"/>
              <a:buNone/>
            </a:pPr>
            <a:endParaRPr lang="zh-TW" altLang="en-US" sz="2000" dirty="0" smtClean="0"/>
          </a:p>
        </p:txBody>
      </p:sp>
      <p:graphicFrame>
        <p:nvGraphicFramePr>
          <p:cNvPr id="69636" name="Object 4"/>
          <p:cNvGraphicFramePr>
            <a:graphicFrameLocks noChangeAspect="1"/>
          </p:cNvGraphicFramePr>
          <p:nvPr>
            <p:ph sz="half" idx="4294967295"/>
          </p:nvPr>
        </p:nvGraphicFramePr>
        <p:xfrm>
          <a:off x="1547664" y="2564906"/>
          <a:ext cx="5688632" cy="1486616"/>
        </p:xfrm>
        <a:graphic>
          <a:graphicData uri="http://schemas.openxmlformats.org/presentationml/2006/ole">
            <p:oleObj spid="_x0000_s65538" name="點陣圖影像" r:id="rId3" imgW="4447619" imgH="1162212"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92</a:t>
            </a:fld>
            <a:endParaRPr lang="zh-TW" altLang="en-US"/>
          </a:p>
        </p:txBody>
      </p:sp>
      <p:sp>
        <p:nvSpPr>
          <p:cNvPr id="6" name="Rectangle 3"/>
          <p:cNvSpPr txBox="1">
            <a:spLocks/>
          </p:cNvSpPr>
          <p:nvPr/>
        </p:nvSpPr>
        <p:spPr>
          <a:xfrm>
            <a:off x="395536" y="4221088"/>
            <a:ext cx="8518525" cy="864096"/>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輸入指令「</a:t>
            </a:r>
            <a:r>
              <a:rPr kumimoji="0" lang="en-US" altLang="zh-TW" sz="2400" b="0" i="0" u="none" strike="noStrike" kern="1200" cap="none" spc="0" normalizeH="0" baseline="0" noProof="0" dirty="0" err="1" smtClean="0">
                <a:ln>
                  <a:noFill/>
                </a:ln>
                <a:solidFill>
                  <a:schemeClr val="tx1"/>
                </a:solidFill>
                <a:effectLst/>
                <a:uLnTx/>
                <a:uFillTx/>
                <a:latin typeface="+mn-lt"/>
                <a:ea typeface="+mn-ea"/>
                <a:cs typeface="+mn-cs"/>
              </a:rPr>
              <a:t>ndk</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-build</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」若出現「</a:t>
            </a:r>
            <a:r>
              <a:rPr kumimoji="0" lang="en-US" altLang="zh-TW" sz="2400" b="0" i="0" u="none" strike="noStrike" kern="1200" cap="none" spc="0" normalizeH="0" baseline="0" noProof="0" dirty="0" err="1" smtClean="0">
                <a:ln>
                  <a:noFill/>
                </a:ln>
                <a:solidFill>
                  <a:schemeClr val="tx1"/>
                </a:solidFill>
                <a:effectLst/>
                <a:uLnTx/>
                <a:uFillTx/>
                <a:latin typeface="+mn-lt"/>
                <a:ea typeface="+mn-ea"/>
                <a:cs typeface="+mn-cs"/>
              </a:rPr>
              <a:t>Gdbserver</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altLang="zh-TW" sz="2400" b="0" i="0" u="none" strike="noStrike" kern="1200" cap="none" spc="0" normalizeH="0" baseline="0" noProof="0" dirty="0" err="1" smtClean="0">
                <a:ln>
                  <a:noFill/>
                </a:ln>
                <a:solidFill>
                  <a:schemeClr val="tx1"/>
                </a:solidFill>
                <a:effectLst/>
                <a:uLnTx/>
                <a:uFillTx/>
                <a:latin typeface="+mn-lt"/>
                <a:ea typeface="+mn-ea"/>
                <a:cs typeface="+mn-cs"/>
              </a:rPr>
              <a:t>Gdbsetup</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Compile thumb</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altLang="zh-TW" sz="2400" b="0" i="0" u="none" strike="noStrike" kern="1200" cap="none" spc="0" normalizeH="0" baseline="0" noProof="0" dirty="0" err="1" smtClean="0">
                <a:ln>
                  <a:noFill/>
                </a:ln>
                <a:solidFill>
                  <a:schemeClr val="tx1"/>
                </a:solidFill>
                <a:effectLst/>
                <a:uLnTx/>
                <a:uFillTx/>
                <a:latin typeface="+mn-lt"/>
                <a:ea typeface="+mn-ea"/>
                <a:cs typeface="+mn-cs"/>
              </a:rPr>
              <a:t>ShareLibrary</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Install</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」等資訊的畫面則代表「</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Android NDK</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」正常運作中。</a:t>
            </a:r>
          </a:p>
        </p:txBody>
      </p:sp>
      <p:pic>
        <p:nvPicPr>
          <p:cNvPr id="7" name="Picture 4"/>
          <p:cNvPicPr>
            <a:picLocks noChangeAspect="1" noChangeArrowheads="1"/>
          </p:cNvPicPr>
          <p:nvPr/>
        </p:nvPicPr>
        <p:blipFill>
          <a:blip r:embed="rId4" cstate="print"/>
          <a:srcRect/>
          <a:stretch>
            <a:fillRect/>
          </a:stretch>
        </p:blipFill>
        <p:spPr bwMode="auto">
          <a:xfrm>
            <a:off x="1656682" y="5013176"/>
            <a:ext cx="5579614" cy="1787472"/>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在</a:t>
            </a:r>
            <a:r>
              <a:rPr lang="en-US" altLang="zh-TW" sz="3600" dirty="0" smtClean="0"/>
              <a:t>Eclipse</a:t>
            </a:r>
            <a:r>
              <a:rPr lang="zh-TW" altLang="en-US" sz="3600" dirty="0" smtClean="0"/>
              <a:t>上安裝</a:t>
            </a:r>
            <a:r>
              <a:rPr lang="en-US" altLang="zh-TW" sz="3600" dirty="0" smtClean="0"/>
              <a:t> CDT </a:t>
            </a:r>
            <a:r>
              <a:rPr lang="zh-TW" altLang="en-US" sz="3600" dirty="0" smtClean="0"/>
              <a:t>擴充套件（</a:t>
            </a:r>
            <a:r>
              <a:rPr lang="en-US" altLang="zh-TW" sz="3600" dirty="0" smtClean="0"/>
              <a:t>1</a:t>
            </a:r>
            <a:r>
              <a:rPr lang="zh-TW" altLang="en-US" sz="3600" dirty="0" smtClean="0"/>
              <a:t>）</a:t>
            </a:r>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93</a:t>
            </a:fld>
            <a:endParaRPr lang="zh-TW" altLang="en-US"/>
          </a:p>
        </p:txBody>
      </p:sp>
      <p:sp>
        <p:nvSpPr>
          <p:cNvPr id="4" name="內容版面配置區 3"/>
          <p:cNvSpPr>
            <a:spLocks noGrp="1"/>
          </p:cNvSpPr>
          <p:nvPr>
            <p:ph sz="quarter" idx="1"/>
          </p:nvPr>
        </p:nvSpPr>
        <p:spPr/>
        <p:txBody>
          <a:bodyPr/>
          <a:lstStyle/>
          <a:p>
            <a:r>
              <a:rPr lang="zh-TW" altLang="en-US" dirty="0" smtClean="0"/>
              <a:t>６</a:t>
            </a:r>
            <a:r>
              <a:rPr lang="en-US" altLang="zh-TW" dirty="0" smtClean="0"/>
              <a:t>.</a:t>
            </a:r>
            <a:r>
              <a:rPr lang="zh-TW" altLang="en-US" dirty="0" smtClean="0"/>
              <a:t>在</a:t>
            </a:r>
            <a:r>
              <a:rPr lang="en-US" altLang="zh-TW" dirty="0" smtClean="0"/>
              <a:t>Eclipse</a:t>
            </a:r>
            <a:r>
              <a:rPr lang="zh-TW" altLang="en-US" dirty="0" smtClean="0"/>
              <a:t>上安裝</a:t>
            </a:r>
            <a:r>
              <a:rPr lang="en-US" altLang="zh-TW" dirty="0" smtClean="0"/>
              <a:t>CDT</a:t>
            </a:r>
            <a:r>
              <a:rPr lang="zh-TW" altLang="en-US" sz="2800" dirty="0" smtClean="0"/>
              <a:t>（</a:t>
            </a:r>
            <a:r>
              <a:rPr lang="en-US" altLang="zh-TW" sz="2800" dirty="0" smtClean="0"/>
              <a:t>C/C++ Development Tool</a:t>
            </a:r>
            <a:r>
              <a:rPr lang="zh-TW" altLang="en-US" sz="2800" dirty="0" smtClean="0"/>
              <a:t>）</a:t>
            </a:r>
            <a:r>
              <a:rPr lang="zh-TW" altLang="en-US" dirty="0" smtClean="0"/>
              <a:t>擴充套件。</a:t>
            </a:r>
            <a:endParaRPr lang="en-US" altLang="zh-TW" dirty="0" smtClean="0"/>
          </a:p>
          <a:p>
            <a:r>
              <a:rPr lang="zh-TW" altLang="en-US" sz="2800" dirty="0" smtClean="0"/>
              <a:t>當然要在「</a:t>
            </a:r>
            <a:r>
              <a:rPr lang="en-US" altLang="zh-TW" sz="2800" dirty="0" smtClean="0"/>
              <a:t>Eclipse</a:t>
            </a:r>
            <a:r>
              <a:rPr lang="zh-TW" altLang="en-US" sz="2800" dirty="0" smtClean="0"/>
              <a:t>」中安裝，請先執行「</a:t>
            </a:r>
            <a:r>
              <a:rPr lang="en-US" altLang="zh-TW" sz="2800" dirty="0" smtClean="0"/>
              <a:t>Eclipse</a:t>
            </a:r>
            <a:r>
              <a:rPr lang="zh-TW" altLang="en-US" sz="2800" dirty="0" smtClean="0"/>
              <a:t>」。</a:t>
            </a:r>
            <a:endParaRPr lang="en-US" altLang="zh-TW" sz="2800" dirty="0" smtClean="0"/>
          </a:p>
          <a:p>
            <a:endParaRPr lang="zh-TW" altLang="en-US" dirty="0" smtClean="0"/>
          </a:p>
          <a:p>
            <a:endParaRPr lang="zh-TW" altLang="en-US" dirty="0"/>
          </a:p>
        </p:txBody>
      </p:sp>
      <p:grpSp>
        <p:nvGrpSpPr>
          <p:cNvPr id="17" name="群組 16"/>
          <p:cNvGrpSpPr/>
          <p:nvPr/>
        </p:nvGrpSpPr>
        <p:grpSpPr>
          <a:xfrm>
            <a:off x="323528" y="4725144"/>
            <a:ext cx="8280920" cy="2114630"/>
            <a:chOff x="179512" y="4057927"/>
            <a:chExt cx="8280920" cy="2281931"/>
          </a:xfrm>
        </p:grpSpPr>
        <p:sp>
          <p:nvSpPr>
            <p:cNvPr id="18" name="矩形 17"/>
            <p:cNvSpPr/>
            <p:nvPr/>
          </p:nvSpPr>
          <p:spPr>
            <a:xfrm>
              <a:off x="179512" y="4057927"/>
              <a:ext cx="1656184"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１</a:t>
              </a:r>
              <a:r>
                <a:rPr lang="en-US" altLang="zh-TW" dirty="0" smtClean="0">
                  <a:solidFill>
                    <a:srgbClr val="A0A5B8"/>
                  </a:solidFill>
                </a:rPr>
                <a:t>.</a:t>
              </a:r>
              <a:r>
                <a:rPr lang="zh-TW" altLang="en-US" dirty="0" smtClean="0">
                  <a:solidFill>
                    <a:srgbClr val="A0A5B8"/>
                  </a:solidFill>
                </a:rPr>
                <a:t>下載及設定</a:t>
              </a:r>
              <a:r>
                <a:rPr lang="en-US" altLang="zh-TW" dirty="0" smtClean="0">
                  <a:solidFill>
                    <a:srgbClr val="A0A5B8"/>
                  </a:solidFill>
                </a:rPr>
                <a:t>Android SDK</a:t>
              </a:r>
              <a:endParaRPr lang="zh-TW" altLang="en-US" dirty="0">
                <a:solidFill>
                  <a:srgbClr val="A0A5B8"/>
                </a:solidFill>
              </a:endParaRPr>
            </a:p>
          </p:txBody>
        </p:sp>
        <p:sp>
          <p:nvSpPr>
            <p:cNvPr id="19" name="矩形 18"/>
            <p:cNvSpPr/>
            <p:nvPr/>
          </p:nvSpPr>
          <p:spPr>
            <a:xfrm>
              <a:off x="2267744" y="4057927"/>
              <a:ext cx="1729847"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２</a:t>
              </a:r>
              <a:r>
                <a:rPr lang="en-US" altLang="zh-TW" dirty="0" smtClean="0">
                  <a:solidFill>
                    <a:srgbClr val="A0A5B8"/>
                  </a:solidFill>
                </a:rPr>
                <a:t>.</a:t>
              </a:r>
              <a:r>
                <a:rPr lang="zh-TW" altLang="en-US" dirty="0" smtClean="0">
                  <a:solidFill>
                    <a:srgbClr val="A0A5B8"/>
                  </a:solidFill>
                </a:rPr>
                <a:t>下載及安裝需要的</a:t>
              </a:r>
              <a:r>
                <a:rPr lang="en-US" altLang="zh-TW" dirty="0" smtClean="0">
                  <a:solidFill>
                    <a:srgbClr val="A0A5B8"/>
                  </a:solidFill>
                </a:rPr>
                <a:t>SDK</a:t>
              </a:r>
              <a:endParaRPr lang="zh-TW" altLang="en-US" dirty="0">
                <a:solidFill>
                  <a:srgbClr val="A0A5B8"/>
                </a:solidFill>
              </a:endParaRPr>
            </a:p>
          </p:txBody>
        </p:sp>
        <p:sp>
          <p:nvSpPr>
            <p:cNvPr id="20" name="矩形 19"/>
            <p:cNvSpPr/>
            <p:nvPr/>
          </p:nvSpPr>
          <p:spPr>
            <a:xfrm>
              <a:off x="4499992" y="4057927"/>
              <a:ext cx="1656184" cy="9144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３</a:t>
              </a:r>
              <a:r>
                <a:rPr lang="en-US" altLang="zh-TW" dirty="0" smtClean="0">
                  <a:solidFill>
                    <a:srgbClr val="A0A5B8"/>
                  </a:solidFill>
                </a:rPr>
                <a:t>.</a:t>
              </a:r>
              <a:r>
                <a:rPr lang="zh-TW" altLang="en-US" dirty="0" smtClean="0">
                  <a:solidFill>
                    <a:srgbClr val="A0A5B8"/>
                  </a:solidFill>
                </a:rPr>
                <a:t>在</a:t>
              </a:r>
              <a:r>
                <a:rPr lang="en-US" altLang="zh-TW" dirty="0" smtClean="0">
                  <a:solidFill>
                    <a:srgbClr val="A0A5B8"/>
                  </a:solidFill>
                </a:rPr>
                <a:t>Eclipse</a:t>
              </a:r>
              <a:r>
                <a:rPr lang="zh-TW" altLang="en-US" dirty="0" smtClean="0">
                  <a:solidFill>
                    <a:srgbClr val="A0A5B8"/>
                  </a:solidFill>
                </a:rPr>
                <a:t>上設定</a:t>
              </a:r>
              <a:r>
                <a:rPr lang="en-US" altLang="zh-TW" dirty="0" smtClean="0">
                  <a:solidFill>
                    <a:srgbClr val="A0A5B8"/>
                  </a:solidFill>
                </a:rPr>
                <a:t>AVD</a:t>
              </a:r>
              <a:r>
                <a:rPr lang="zh-TW" altLang="en-US" dirty="0" smtClean="0">
                  <a:solidFill>
                    <a:srgbClr val="A0A5B8"/>
                  </a:solidFill>
                </a:rPr>
                <a:t>模擬器</a:t>
              </a:r>
              <a:endParaRPr lang="zh-TW" altLang="en-US" dirty="0">
                <a:solidFill>
                  <a:srgbClr val="A0A5B8"/>
                </a:solidFill>
              </a:endParaRPr>
            </a:p>
          </p:txBody>
        </p:sp>
        <p:sp>
          <p:nvSpPr>
            <p:cNvPr id="21" name="矩形 20"/>
            <p:cNvSpPr/>
            <p:nvPr/>
          </p:nvSpPr>
          <p:spPr>
            <a:xfrm>
              <a:off x="1691680" y="5456617"/>
              <a:ext cx="1829169" cy="8832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５</a:t>
              </a:r>
              <a:r>
                <a:rPr lang="en-US" altLang="zh-TW" dirty="0" smtClean="0">
                  <a:solidFill>
                    <a:srgbClr val="A0A5B8"/>
                  </a:solidFill>
                </a:rPr>
                <a:t>.</a:t>
              </a:r>
              <a:r>
                <a:rPr lang="zh-TW" altLang="en-US" dirty="0" smtClean="0">
                  <a:solidFill>
                    <a:srgbClr val="A0A5B8"/>
                  </a:solidFill>
                </a:rPr>
                <a:t>下載安裝</a:t>
              </a:r>
              <a:r>
                <a:rPr lang="en-US" altLang="zh-TW" dirty="0" smtClean="0">
                  <a:solidFill>
                    <a:srgbClr val="A0A5B8"/>
                  </a:solidFill>
                </a:rPr>
                <a:t>Android NDK</a:t>
              </a:r>
              <a:endParaRPr lang="zh-TW" altLang="en-US" dirty="0">
                <a:solidFill>
                  <a:srgbClr val="A0A5B8"/>
                </a:solidFill>
              </a:endParaRPr>
            </a:p>
          </p:txBody>
        </p:sp>
        <p:sp>
          <p:nvSpPr>
            <p:cNvPr id="22" name="矩形 21"/>
            <p:cNvSpPr/>
            <p:nvPr/>
          </p:nvSpPr>
          <p:spPr>
            <a:xfrm>
              <a:off x="6660232" y="4057927"/>
              <a:ext cx="1800200" cy="932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A0A5B8"/>
                  </a:solidFill>
                </a:rPr>
                <a:t>４</a:t>
              </a:r>
              <a:r>
                <a:rPr lang="en-US" altLang="zh-TW" dirty="0" smtClean="0">
                  <a:solidFill>
                    <a:srgbClr val="A0A5B8"/>
                  </a:solidFill>
                </a:rPr>
                <a:t>.</a:t>
              </a:r>
              <a:r>
                <a:rPr lang="zh-TW" altLang="en-US" dirty="0" smtClean="0">
                  <a:solidFill>
                    <a:srgbClr val="A0A5B8"/>
                  </a:solidFill>
                </a:rPr>
                <a:t>下載安裝</a:t>
              </a:r>
              <a:r>
                <a:rPr lang="en-US" altLang="zh-TW" dirty="0" err="1" smtClean="0">
                  <a:solidFill>
                    <a:srgbClr val="A0A5B8"/>
                  </a:solidFill>
                </a:rPr>
                <a:t>Cygwin</a:t>
              </a:r>
              <a:endParaRPr lang="zh-TW" altLang="en-US" dirty="0">
                <a:solidFill>
                  <a:srgbClr val="A0A5B8"/>
                </a:solidFill>
              </a:endParaRPr>
            </a:p>
          </p:txBody>
        </p:sp>
        <p:cxnSp>
          <p:nvCxnSpPr>
            <p:cNvPr id="23" name="直線單箭頭接點 22"/>
            <p:cNvCxnSpPr>
              <a:stCxn id="19" idx="3"/>
              <a:endCxn id="20" idx="1"/>
            </p:cNvCxnSpPr>
            <p:nvPr/>
          </p:nvCxnSpPr>
          <p:spPr>
            <a:xfrm flipV="1">
              <a:off x="3997591" y="4515135"/>
              <a:ext cx="502401"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4" name="圖案 23"/>
            <p:cNvCxnSpPr>
              <a:stCxn id="22" idx="3"/>
              <a:endCxn id="21" idx="1"/>
            </p:cNvCxnSpPr>
            <p:nvPr/>
          </p:nvCxnSpPr>
          <p:spPr>
            <a:xfrm flipH="1">
              <a:off x="1691680" y="4524157"/>
              <a:ext cx="6768752" cy="1374080"/>
            </a:xfrm>
            <a:prstGeom prst="bentConnector5">
              <a:avLst>
                <a:gd name="adj1" fmla="val -3377"/>
                <a:gd name="adj2" fmla="val 50895"/>
                <a:gd name="adj3" fmla="val 103377"/>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5" name="直線單箭頭接點 24"/>
            <p:cNvCxnSpPr>
              <a:stCxn id="20" idx="3"/>
              <a:endCxn id="22" idx="1"/>
            </p:cNvCxnSpPr>
            <p:nvPr/>
          </p:nvCxnSpPr>
          <p:spPr>
            <a:xfrm>
              <a:off x="6156176" y="4515135"/>
              <a:ext cx="504056" cy="9021"/>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sp>
          <p:nvSpPr>
            <p:cNvPr id="26" name="矩形 25"/>
            <p:cNvSpPr/>
            <p:nvPr/>
          </p:nvSpPr>
          <p:spPr>
            <a:xfrm>
              <a:off x="4932040" y="5456617"/>
              <a:ext cx="1872208" cy="883241"/>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rPr>
                <a:t>６</a:t>
              </a:r>
              <a:r>
                <a:rPr lang="en-US" altLang="zh-TW" dirty="0" smtClean="0">
                  <a:solidFill>
                    <a:schemeClr val="tx1"/>
                  </a:solidFill>
                </a:rPr>
                <a:t>.</a:t>
              </a:r>
              <a:r>
                <a:rPr lang="zh-TW" altLang="en-US" dirty="0" smtClean="0">
                  <a:solidFill>
                    <a:schemeClr val="tx1"/>
                  </a:solidFill>
                </a:rPr>
                <a:t>在</a:t>
              </a:r>
              <a:r>
                <a:rPr lang="en-US" altLang="zh-TW" dirty="0" smtClean="0">
                  <a:solidFill>
                    <a:schemeClr val="tx1"/>
                  </a:solidFill>
                </a:rPr>
                <a:t>Eclipse</a:t>
              </a:r>
              <a:r>
                <a:rPr lang="zh-TW" altLang="en-US" dirty="0" smtClean="0">
                  <a:solidFill>
                    <a:schemeClr val="tx1"/>
                  </a:solidFill>
                </a:rPr>
                <a:t>上安裝</a:t>
              </a:r>
              <a:r>
                <a:rPr lang="en-US" altLang="zh-TW" dirty="0" smtClean="0">
                  <a:solidFill>
                    <a:schemeClr val="tx1"/>
                  </a:solidFill>
                </a:rPr>
                <a:t>CDT</a:t>
              </a:r>
              <a:r>
                <a:rPr lang="zh-TW" altLang="en-US" dirty="0" smtClean="0">
                  <a:solidFill>
                    <a:schemeClr val="tx1"/>
                  </a:solidFill>
                </a:rPr>
                <a:t>擴充套件</a:t>
              </a:r>
              <a:endParaRPr lang="zh-TW" altLang="en-US" dirty="0">
                <a:solidFill>
                  <a:schemeClr val="tx1"/>
                </a:solidFill>
              </a:endParaRPr>
            </a:p>
          </p:txBody>
        </p:sp>
        <p:cxnSp>
          <p:nvCxnSpPr>
            <p:cNvPr id="27" name="直線單箭頭接點 26"/>
            <p:cNvCxnSpPr>
              <a:stCxn id="21" idx="3"/>
              <a:endCxn id="26" idx="1"/>
            </p:cNvCxnSpPr>
            <p:nvPr/>
          </p:nvCxnSpPr>
          <p:spPr>
            <a:xfrm>
              <a:off x="3520849" y="5898237"/>
              <a:ext cx="1411191"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cxnSp>
          <p:nvCxnSpPr>
            <p:cNvPr id="28" name="直線單箭頭接點 27"/>
            <p:cNvCxnSpPr>
              <a:stCxn id="18" idx="3"/>
              <a:endCxn id="19" idx="1"/>
            </p:cNvCxnSpPr>
            <p:nvPr/>
          </p:nvCxnSpPr>
          <p:spPr>
            <a:xfrm>
              <a:off x="1835696" y="4524157"/>
              <a:ext cx="432048" cy="0"/>
            </a:xfrm>
            <a:prstGeom prst="straightConnector1">
              <a:avLst/>
            </a:prstGeom>
            <a:ln w="38100">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p:cNvSpPr>
          <p:nvPr>
            <p:ph type="title" idx="4294967295"/>
          </p:nvPr>
        </p:nvSpPr>
        <p:spPr/>
        <p:txBody>
          <a:bodyPr/>
          <a:lstStyle/>
          <a:p>
            <a:r>
              <a:rPr lang="zh-TW" altLang="en-US" sz="3200" dirty="0" smtClean="0"/>
              <a:t>在</a:t>
            </a:r>
            <a:r>
              <a:rPr lang="en-US" altLang="zh-TW" sz="3200" dirty="0" smtClean="0"/>
              <a:t>Eclipse</a:t>
            </a:r>
            <a:r>
              <a:rPr lang="zh-TW" altLang="en-US" sz="3200" dirty="0" smtClean="0"/>
              <a:t>上安裝</a:t>
            </a:r>
            <a:r>
              <a:rPr lang="en-US" altLang="zh-TW" sz="3200" dirty="0" smtClean="0"/>
              <a:t> CDT </a:t>
            </a:r>
            <a:r>
              <a:rPr lang="zh-TW" altLang="en-US" sz="3200" dirty="0" smtClean="0"/>
              <a:t>擴充套件（</a:t>
            </a:r>
            <a:r>
              <a:rPr lang="en-US" altLang="zh-TW" sz="3200" dirty="0" smtClean="0"/>
              <a:t>2</a:t>
            </a:r>
            <a:r>
              <a:rPr lang="zh-TW" altLang="en-US" sz="3200" dirty="0" smtClean="0"/>
              <a:t>）</a:t>
            </a:r>
            <a:endParaRPr lang="zh-TW" altLang="en-US" sz="2900" dirty="0" smtClean="0"/>
          </a:p>
        </p:txBody>
      </p:sp>
      <p:sp>
        <p:nvSpPr>
          <p:cNvPr id="73731" name="Rectangle 3"/>
          <p:cNvSpPr>
            <a:spLocks noGrp="1"/>
          </p:cNvSpPr>
          <p:nvPr>
            <p:ph type="body" sz="half" idx="4294967295"/>
          </p:nvPr>
        </p:nvSpPr>
        <p:spPr>
          <a:xfrm>
            <a:off x="301625" y="1524000"/>
            <a:ext cx="8518525" cy="2697088"/>
          </a:xfrm>
        </p:spPr>
        <p:txBody>
          <a:bodyPr>
            <a:normAutofit fontScale="92500" lnSpcReduction="10000"/>
          </a:bodyPr>
          <a:lstStyle/>
          <a:p>
            <a:r>
              <a:rPr lang="zh-TW" altLang="en-US" sz="2300" dirty="0" smtClean="0"/>
              <a:t>在「</a:t>
            </a:r>
            <a:r>
              <a:rPr lang="en-US" altLang="zh-TW" sz="2300" dirty="0" smtClean="0"/>
              <a:t>Eclipse</a:t>
            </a:r>
            <a:r>
              <a:rPr lang="zh-TW" altLang="en-US" sz="2300" dirty="0" smtClean="0"/>
              <a:t>」上方的功能選單中選擇「</a:t>
            </a:r>
            <a:r>
              <a:rPr lang="en-US" altLang="zh-TW" sz="2300" dirty="0" smtClean="0"/>
              <a:t>Help</a:t>
            </a:r>
            <a:r>
              <a:rPr lang="zh-TW" altLang="en-US" sz="2300" dirty="0" smtClean="0"/>
              <a:t>」</a:t>
            </a:r>
            <a:r>
              <a:rPr lang="en-US" altLang="zh-TW" sz="2300" dirty="0" smtClean="0"/>
              <a:t> </a:t>
            </a:r>
            <a:r>
              <a:rPr lang="en-US" altLang="zh-TW" sz="2300" dirty="0" smtClean="0">
                <a:sym typeface="Wingdings" pitchFamily="2" charset="2"/>
              </a:rPr>
              <a:t></a:t>
            </a:r>
            <a:r>
              <a:rPr lang="zh-TW" altLang="en-US" sz="2300" dirty="0" smtClean="0"/>
              <a:t>「</a:t>
            </a:r>
            <a:r>
              <a:rPr lang="en-US" altLang="zh-TW" sz="2300" dirty="0" smtClean="0"/>
              <a:t>Install New Software …</a:t>
            </a:r>
            <a:r>
              <a:rPr lang="zh-TW" altLang="en-US" sz="2300" dirty="0" smtClean="0"/>
              <a:t>」。</a:t>
            </a:r>
            <a:r>
              <a:rPr lang="en-US" altLang="zh-TW" sz="2300" dirty="0" smtClean="0"/>
              <a:t> </a:t>
            </a:r>
            <a:r>
              <a:rPr lang="zh-TW" altLang="en-US" sz="2300" dirty="0" smtClean="0"/>
              <a:t>下面左方圖片是該選項在功能表單上的位置。</a:t>
            </a:r>
            <a:endParaRPr lang="en-US" altLang="zh-TW" sz="2300" dirty="0" smtClean="0"/>
          </a:p>
          <a:p>
            <a:r>
              <a:rPr lang="zh-TW" altLang="en-US" sz="2300" dirty="0" smtClean="0"/>
              <a:t>在安裝新軟體的視窗中，在「</a:t>
            </a:r>
            <a:r>
              <a:rPr lang="en-US" altLang="zh-TW" sz="2300" dirty="0" smtClean="0"/>
              <a:t>Work with</a:t>
            </a:r>
            <a:r>
              <a:rPr lang="zh-TW" altLang="en-US" sz="2300" dirty="0" smtClean="0"/>
              <a:t>」輸入</a:t>
            </a:r>
            <a:r>
              <a:rPr lang="en-US" altLang="zh-TW" sz="2300" dirty="0" smtClean="0"/>
              <a:t>URL</a:t>
            </a:r>
            <a:r>
              <a:rPr lang="zh-TW" altLang="en-US" sz="2300" dirty="0" smtClean="0"/>
              <a:t>。「</a:t>
            </a:r>
            <a:r>
              <a:rPr lang="en-US" altLang="zh-TW" sz="2300" dirty="0" smtClean="0">
                <a:hlinkClick r:id="rId2"/>
              </a:rPr>
              <a:t>http://download.eclipse.org/tools/cdt/releases/galileo</a:t>
            </a:r>
            <a:r>
              <a:rPr lang="zh-TW" altLang="en-US" sz="2300" dirty="0" smtClean="0"/>
              <a:t>」。或點選其下拉式清單，選擇適合的網址下載。</a:t>
            </a:r>
            <a:endParaRPr lang="en-US" altLang="zh-TW" sz="2300" dirty="0" smtClean="0"/>
          </a:p>
          <a:p>
            <a:r>
              <a:rPr lang="zh-TW" altLang="en-US" sz="2300" dirty="0" smtClean="0"/>
              <a:t>輸入正確的網址才會連結並檢查所需要的</a:t>
            </a:r>
            <a:r>
              <a:rPr lang="en-US" altLang="zh-TW" sz="2300" dirty="0" smtClean="0"/>
              <a:t>CDT</a:t>
            </a:r>
            <a:r>
              <a:rPr lang="zh-TW" altLang="en-US" sz="2300" dirty="0" smtClean="0"/>
              <a:t>擴充套件。也可使用「</a:t>
            </a:r>
            <a:r>
              <a:rPr lang="en-US" altLang="zh-TW" sz="2300" dirty="0" smtClean="0"/>
              <a:t>Work with:</a:t>
            </a:r>
            <a:r>
              <a:rPr lang="zh-TW" altLang="en-US" sz="2300" dirty="0" smtClean="0"/>
              <a:t>」下拉式清單（點選右方的</a:t>
            </a:r>
            <a:r>
              <a:rPr lang="en-US" altLang="zh-TW" sz="2300" dirty="0" smtClean="0"/>
              <a:t>V</a:t>
            </a:r>
            <a:r>
              <a:rPr lang="zh-TW" altLang="en-US" sz="2300" dirty="0" smtClean="0"/>
              <a:t>符號即可），會將內建的所有網址秀出，選出正確的一個網址，都沒有的話就要自行輸入網址。</a:t>
            </a:r>
          </a:p>
          <a:p>
            <a:endParaRPr lang="zh-TW" altLang="en-US" sz="2300" dirty="0" smtClean="0"/>
          </a:p>
          <a:p>
            <a:endParaRPr lang="zh-TW" altLang="en-US" sz="2300"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94</a:t>
            </a:fld>
            <a:endParaRPr lang="zh-TW" altLang="en-US"/>
          </a:p>
        </p:txBody>
      </p:sp>
      <p:pic>
        <p:nvPicPr>
          <p:cNvPr id="67588" name="Picture 4"/>
          <p:cNvPicPr>
            <a:picLocks noChangeAspect="1" noChangeArrowheads="1"/>
          </p:cNvPicPr>
          <p:nvPr/>
        </p:nvPicPr>
        <p:blipFill>
          <a:blip r:embed="rId3" cstate="print"/>
          <a:srcRect/>
          <a:stretch>
            <a:fillRect/>
          </a:stretch>
        </p:blipFill>
        <p:spPr bwMode="auto">
          <a:xfrm>
            <a:off x="179512" y="4040510"/>
            <a:ext cx="2664296" cy="2772866"/>
          </a:xfrm>
          <a:prstGeom prst="rect">
            <a:avLst/>
          </a:prstGeom>
          <a:noFill/>
        </p:spPr>
      </p:pic>
      <p:pic>
        <p:nvPicPr>
          <p:cNvPr id="164866" name="Picture 2"/>
          <p:cNvPicPr>
            <a:picLocks noChangeAspect="1" noChangeArrowheads="1"/>
          </p:cNvPicPr>
          <p:nvPr/>
        </p:nvPicPr>
        <p:blipFill>
          <a:blip r:embed="rId4" cstate="print"/>
          <a:srcRect/>
          <a:stretch>
            <a:fillRect/>
          </a:stretch>
        </p:blipFill>
        <p:spPr bwMode="auto">
          <a:xfrm>
            <a:off x="2483768" y="4544802"/>
            <a:ext cx="6660232" cy="388804"/>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Rectangle 8"/>
          <p:cNvSpPr>
            <a:spLocks noGrp="1"/>
          </p:cNvSpPr>
          <p:nvPr>
            <p:ph type="title" idx="4294967295"/>
          </p:nvPr>
        </p:nvSpPr>
        <p:spPr/>
        <p:txBody>
          <a:bodyPr/>
          <a:lstStyle/>
          <a:p>
            <a:r>
              <a:rPr lang="zh-TW" altLang="en-US" sz="3600" dirty="0" smtClean="0"/>
              <a:t>在</a:t>
            </a:r>
            <a:r>
              <a:rPr lang="en-US" altLang="zh-TW" sz="3600" dirty="0" smtClean="0"/>
              <a:t>Eclipse</a:t>
            </a:r>
            <a:r>
              <a:rPr lang="zh-TW" altLang="en-US" sz="3600" dirty="0" smtClean="0"/>
              <a:t>上安裝</a:t>
            </a:r>
            <a:r>
              <a:rPr lang="en-US" altLang="zh-TW" sz="3600" dirty="0" smtClean="0"/>
              <a:t> CDT </a:t>
            </a:r>
            <a:r>
              <a:rPr lang="zh-TW" altLang="en-US" sz="3600" dirty="0" smtClean="0"/>
              <a:t>擴充套件（</a:t>
            </a:r>
            <a:r>
              <a:rPr lang="en-US" altLang="zh-TW" sz="3600" dirty="0" smtClean="0"/>
              <a:t>3</a:t>
            </a:r>
            <a:r>
              <a:rPr lang="zh-TW" altLang="en-US" sz="3600" dirty="0" smtClean="0"/>
              <a:t>）</a:t>
            </a:r>
            <a:endParaRPr lang="zh-TW" altLang="en-US" dirty="0" smtClean="0"/>
          </a:p>
        </p:txBody>
      </p:sp>
      <p:sp>
        <p:nvSpPr>
          <p:cNvPr id="80899" name="Rectangle 3"/>
          <p:cNvSpPr>
            <a:spLocks noGrp="1"/>
          </p:cNvSpPr>
          <p:nvPr>
            <p:ph type="body" sz="half" idx="4294967295"/>
          </p:nvPr>
        </p:nvSpPr>
        <p:spPr>
          <a:xfrm>
            <a:off x="301625" y="1524000"/>
            <a:ext cx="8591550" cy="1544960"/>
          </a:xfrm>
        </p:spPr>
        <p:txBody>
          <a:bodyPr>
            <a:normAutofit fontScale="92500"/>
          </a:bodyPr>
          <a:lstStyle/>
          <a:p>
            <a:r>
              <a:rPr lang="zh-TW" altLang="en-US" sz="2300" dirty="0" smtClean="0"/>
              <a:t>根據所輸入的網址，「</a:t>
            </a:r>
            <a:r>
              <a:rPr lang="en-US" altLang="zh-TW" sz="2300" dirty="0" smtClean="0"/>
              <a:t>Eclipse</a:t>
            </a:r>
            <a:r>
              <a:rPr lang="zh-TW" altLang="en-US" sz="2300" dirty="0" smtClean="0"/>
              <a:t>」會上網搜尋可用的</a:t>
            </a:r>
            <a:r>
              <a:rPr lang="en-US" altLang="zh-TW" sz="2300" dirty="0" smtClean="0"/>
              <a:t>CDT</a:t>
            </a:r>
            <a:r>
              <a:rPr lang="zh-TW" altLang="en-US" sz="2300" dirty="0" smtClean="0"/>
              <a:t>相關項目並列出，使用者需稍微等待一下。</a:t>
            </a:r>
            <a:endParaRPr lang="en-US" altLang="zh-TW" sz="2300" dirty="0" smtClean="0"/>
          </a:p>
          <a:p>
            <a:r>
              <a:rPr lang="zh-TW" altLang="en-US" sz="2300" dirty="0" smtClean="0"/>
              <a:t>點選最上層的</a:t>
            </a:r>
            <a:r>
              <a:rPr lang="en-US" altLang="zh-TW" sz="2300" dirty="0" smtClean="0"/>
              <a:t>CDT</a:t>
            </a:r>
            <a:r>
              <a:rPr lang="zh-TW" altLang="en-US" sz="2300" dirty="0" smtClean="0"/>
              <a:t>相關項目，會將「</a:t>
            </a:r>
            <a:r>
              <a:rPr lang="en-US" altLang="zh-TW" sz="2300" dirty="0" smtClean="0"/>
              <a:t>CDT</a:t>
            </a:r>
            <a:r>
              <a:rPr lang="zh-TW" altLang="en-US" sz="2300" dirty="0" smtClean="0"/>
              <a:t>」全選，並選擇確認安裝。</a:t>
            </a:r>
            <a:endParaRPr lang="en-US" altLang="zh-TW" sz="2300" dirty="0" smtClean="0"/>
          </a:p>
          <a:p>
            <a:r>
              <a:rPr lang="zh-TW" altLang="en-US" sz="2300" dirty="0" smtClean="0"/>
              <a:t>在視窗的下面選擇「</a:t>
            </a:r>
            <a:r>
              <a:rPr lang="en-US" altLang="zh-TW" sz="2300" dirty="0" smtClean="0"/>
              <a:t>Next &gt;</a:t>
            </a:r>
            <a:r>
              <a:rPr lang="zh-TW" altLang="en-US" sz="2300" dirty="0" smtClean="0"/>
              <a:t>」繼續安裝。</a:t>
            </a:r>
          </a:p>
        </p:txBody>
      </p:sp>
      <p:graphicFrame>
        <p:nvGraphicFramePr>
          <p:cNvPr id="80903" name="Object 7"/>
          <p:cNvGraphicFramePr>
            <a:graphicFrameLocks noChangeAspect="1"/>
          </p:cNvGraphicFramePr>
          <p:nvPr>
            <p:ph sz="half" idx="4294967295"/>
          </p:nvPr>
        </p:nvGraphicFramePr>
        <p:xfrm>
          <a:off x="1907679" y="3070013"/>
          <a:ext cx="5328617" cy="3743363"/>
        </p:xfrm>
        <a:graphic>
          <a:graphicData uri="http://schemas.openxmlformats.org/presentationml/2006/ole">
            <p:oleObj spid="_x0000_s70658" name="點陣圖影像" r:id="rId3" imgW="7104762" imgH="4990476"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95</a:t>
            </a:fld>
            <a:endParaRPr lang="zh-TW"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Rectangle 8"/>
          <p:cNvSpPr>
            <a:spLocks noGrp="1"/>
          </p:cNvSpPr>
          <p:nvPr>
            <p:ph type="title" idx="4294967295"/>
          </p:nvPr>
        </p:nvSpPr>
        <p:spPr/>
        <p:txBody>
          <a:bodyPr/>
          <a:lstStyle/>
          <a:p>
            <a:r>
              <a:rPr lang="zh-TW" altLang="en-US" sz="3600" dirty="0" smtClean="0"/>
              <a:t>在</a:t>
            </a:r>
            <a:r>
              <a:rPr lang="en-US" altLang="zh-TW" sz="3600" dirty="0" smtClean="0"/>
              <a:t>Eclipse</a:t>
            </a:r>
            <a:r>
              <a:rPr lang="zh-TW" altLang="en-US" sz="3600" dirty="0" smtClean="0"/>
              <a:t>上安裝</a:t>
            </a:r>
            <a:r>
              <a:rPr lang="en-US" altLang="zh-TW" sz="3600" dirty="0" smtClean="0"/>
              <a:t> CDT </a:t>
            </a:r>
            <a:r>
              <a:rPr lang="zh-TW" altLang="en-US" sz="3600" dirty="0" smtClean="0"/>
              <a:t>擴充套件（</a:t>
            </a:r>
            <a:r>
              <a:rPr lang="en-US" altLang="zh-TW" sz="3600" dirty="0" smtClean="0"/>
              <a:t>4</a:t>
            </a:r>
            <a:r>
              <a:rPr lang="zh-TW" altLang="en-US" sz="3600" dirty="0" smtClean="0"/>
              <a:t>）</a:t>
            </a:r>
            <a:endParaRPr lang="zh-TW" altLang="en-US" dirty="0" smtClean="0"/>
          </a:p>
        </p:txBody>
      </p:sp>
      <p:sp>
        <p:nvSpPr>
          <p:cNvPr id="83971" name="Rectangle 3"/>
          <p:cNvSpPr>
            <a:spLocks noGrp="1"/>
          </p:cNvSpPr>
          <p:nvPr>
            <p:ph type="body" sz="half" idx="4294967295"/>
          </p:nvPr>
        </p:nvSpPr>
        <p:spPr>
          <a:xfrm>
            <a:off x="301625" y="1524000"/>
            <a:ext cx="8591550" cy="4598988"/>
          </a:xfrm>
        </p:spPr>
        <p:txBody>
          <a:bodyPr/>
          <a:lstStyle/>
          <a:p>
            <a:r>
              <a:rPr lang="zh-TW" altLang="en-US" sz="2300" dirty="0" smtClean="0"/>
              <a:t>在下面左方圖片的視窗中，勾選「</a:t>
            </a:r>
            <a:r>
              <a:rPr lang="en-US" altLang="zh-TW" sz="2300" dirty="0" smtClean="0"/>
              <a:t>I accept the terms of the license agreements</a:t>
            </a:r>
            <a:r>
              <a:rPr lang="zh-TW" altLang="en-US" sz="2300" dirty="0" smtClean="0"/>
              <a:t>」同意安裝。後按下方的「</a:t>
            </a:r>
            <a:r>
              <a:rPr lang="en-US" altLang="zh-TW" sz="2300" dirty="0" smtClean="0"/>
              <a:t>Finish</a:t>
            </a:r>
            <a:r>
              <a:rPr lang="zh-TW" altLang="en-US" sz="2300" dirty="0" smtClean="0"/>
              <a:t>」按鈕。</a:t>
            </a:r>
            <a:endParaRPr lang="en-US" altLang="zh-TW" sz="2300" dirty="0" smtClean="0"/>
          </a:p>
          <a:p>
            <a:r>
              <a:rPr lang="zh-TW" altLang="en-US" sz="2300" dirty="0" smtClean="0"/>
              <a:t>「</a:t>
            </a:r>
            <a:r>
              <a:rPr lang="en-US" altLang="zh-TW" sz="2300" dirty="0" smtClean="0"/>
              <a:t>Eclipse</a:t>
            </a:r>
            <a:r>
              <a:rPr lang="zh-TW" altLang="en-US" sz="2300" dirty="0" smtClean="0"/>
              <a:t>」就會開始自動安裝「</a:t>
            </a:r>
            <a:r>
              <a:rPr lang="en-US" altLang="zh-TW" sz="2300" dirty="0" smtClean="0"/>
              <a:t>CDT</a:t>
            </a:r>
            <a:r>
              <a:rPr lang="zh-TW" altLang="en-US" sz="2300" dirty="0" smtClean="0"/>
              <a:t>」了。安裝時的畫面如下面右方圖片所示。</a:t>
            </a:r>
            <a:endParaRPr lang="en-US" altLang="zh-TW" sz="2300" dirty="0" smtClean="0"/>
          </a:p>
          <a:p>
            <a:endParaRPr lang="zh-TW" altLang="en-US" sz="2300" dirty="0" smtClean="0"/>
          </a:p>
        </p:txBody>
      </p:sp>
      <p:graphicFrame>
        <p:nvGraphicFramePr>
          <p:cNvPr id="83975" name="Object 7"/>
          <p:cNvGraphicFramePr>
            <a:graphicFrameLocks noChangeAspect="1"/>
          </p:cNvGraphicFramePr>
          <p:nvPr>
            <p:ph sz="half" idx="4294967295"/>
          </p:nvPr>
        </p:nvGraphicFramePr>
        <p:xfrm>
          <a:off x="179512" y="3607524"/>
          <a:ext cx="3888432" cy="3066600"/>
        </p:xfrm>
        <a:graphic>
          <a:graphicData uri="http://schemas.openxmlformats.org/presentationml/2006/ole">
            <p:oleObj spid="_x0000_s71682" name="點陣圖影像" r:id="rId3" imgW="7152381" imgH="5638095"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96</a:t>
            </a:fld>
            <a:endParaRPr lang="zh-TW" altLang="en-US"/>
          </a:p>
        </p:txBody>
      </p:sp>
      <p:graphicFrame>
        <p:nvGraphicFramePr>
          <p:cNvPr id="71683" name="Object 3"/>
          <p:cNvGraphicFramePr>
            <a:graphicFrameLocks noChangeAspect="1"/>
          </p:cNvGraphicFramePr>
          <p:nvPr/>
        </p:nvGraphicFramePr>
        <p:xfrm>
          <a:off x="4067944" y="4365104"/>
          <a:ext cx="4917010" cy="1872208"/>
        </p:xfrm>
        <a:graphic>
          <a:graphicData uri="http://schemas.openxmlformats.org/presentationml/2006/ole">
            <p:oleObj spid="_x0000_s71683" name="點陣圖影像" r:id="rId4" imgW="4952381" imgH="1886213" progId="PBrush">
              <p:embed/>
            </p:oleObj>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r>
              <a:rPr lang="zh-TW" altLang="en-US" dirty="0" smtClean="0"/>
              <a:t>建立及執行</a:t>
            </a:r>
            <a:r>
              <a:rPr lang="en-US" altLang="zh-TW" dirty="0" smtClean="0"/>
              <a:t>Hello-</a:t>
            </a:r>
            <a:r>
              <a:rPr lang="en-US" altLang="zh-TW" dirty="0" err="1" smtClean="0"/>
              <a:t>jni</a:t>
            </a:r>
            <a:r>
              <a:rPr lang="zh-TW" altLang="en-US" dirty="0" smtClean="0"/>
              <a:t>範例專案</a:t>
            </a:r>
            <a:endParaRPr lang="en-US" altLang="zh-TW" dirty="0" smtClean="0"/>
          </a:p>
        </p:txBody>
      </p:sp>
      <p:sp>
        <p:nvSpPr>
          <p:cNvPr id="90115" name="Rectangle 3"/>
          <p:cNvSpPr>
            <a:spLocks noGrp="1"/>
          </p:cNvSpPr>
          <p:nvPr>
            <p:ph type="body" sz="half" idx="4294967295"/>
          </p:nvPr>
        </p:nvSpPr>
        <p:spPr>
          <a:xfrm>
            <a:off x="301625" y="1524000"/>
            <a:ext cx="8518525" cy="4598988"/>
          </a:xfrm>
        </p:spPr>
        <p:txBody>
          <a:bodyPr/>
          <a:lstStyle/>
          <a:p>
            <a:r>
              <a:rPr lang="zh-TW" altLang="en-US" sz="2300" dirty="0" smtClean="0"/>
              <a:t>在此以「</a:t>
            </a:r>
            <a:r>
              <a:rPr lang="en-US" altLang="zh-TW" sz="2300" dirty="0" smtClean="0"/>
              <a:t>Android NDK</a:t>
            </a:r>
            <a:r>
              <a:rPr lang="zh-TW" altLang="en-US" sz="2300" dirty="0" smtClean="0"/>
              <a:t>」內建的簡單範例「</a:t>
            </a:r>
            <a:r>
              <a:rPr lang="en-US" altLang="zh-TW" sz="2300" dirty="0" smtClean="0"/>
              <a:t>hello-</a:t>
            </a:r>
            <a:r>
              <a:rPr lang="en-US" altLang="zh-TW" sz="2300" dirty="0" err="1" smtClean="0"/>
              <a:t>jni</a:t>
            </a:r>
            <a:r>
              <a:rPr lang="zh-TW" altLang="en-US" sz="2300" dirty="0" smtClean="0"/>
              <a:t>」為例。</a:t>
            </a:r>
            <a:endParaRPr lang="en-US" altLang="zh-TW" sz="2300" dirty="0" smtClean="0"/>
          </a:p>
          <a:p>
            <a:r>
              <a:rPr lang="zh-TW" altLang="en-US" sz="2300" dirty="0" smtClean="0"/>
              <a:t>開啟「</a:t>
            </a:r>
            <a:r>
              <a:rPr lang="en-US" altLang="zh-TW" sz="2300" dirty="0" smtClean="0"/>
              <a:t>Android NDK</a:t>
            </a:r>
            <a:r>
              <a:rPr lang="zh-TW" altLang="en-US" sz="2300" dirty="0" smtClean="0"/>
              <a:t>」所提供的範例「</a:t>
            </a:r>
            <a:r>
              <a:rPr lang="en-US" altLang="zh-TW" sz="2300" dirty="0" smtClean="0"/>
              <a:t>hello-</a:t>
            </a:r>
            <a:r>
              <a:rPr lang="en-US" altLang="zh-TW" sz="2300" dirty="0" err="1" smtClean="0"/>
              <a:t>jni</a:t>
            </a:r>
            <a:r>
              <a:rPr lang="zh-TW" altLang="en-US" sz="2300" dirty="0" smtClean="0"/>
              <a:t>」。資料夾路徑位在「 </a:t>
            </a:r>
            <a:r>
              <a:rPr lang="en-US" altLang="zh-TW" sz="2300" dirty="0" smtClean="0"/>
              <a:t>Android</a:t>
            </a:r>
            <a:r>
              <a:rPr lang="zh-TW" altLang="en-US" sz="2300" dirty="0" smtClean="0"/>
              <a:t>　</a:t>
            </a:r>
            <a:r>
              <a:rPr lang="en-US" altLang="zh-TW" sz="2300" dirty="0" smtClean="0"/>
              <a:t>NDK</a:t>
            </a:r>
            <a:r>
              <a:rPr lang="zh-TW" altLang="en-US" sz="2300" dirty="0" smtClean="0"/>
              <a:t> 」安裝資料夾的</a:t>
            </a:r>
            <a:r>
              <a:rPr lang="en-US" altLang="zh-TW" sz="2300" dirty="0" smtClean="0"/>
              <a:t>samples</a:t>
            </a:r>
            <a:r>
              <a:rPr lang="zh-TW" altLang="en-US" sz="2300" dirty="0" smtClean="0"/>
              <a:t>資料夾中。</a:t>
            </a:r>
          </a:p>
          <a:p>
            <a:pPr>
              <a:buFont typeface="Wingdings 2" pitchFamily="18" charset="2"/>
              <a:buNone/>
            </a:pPr>
            <a:endParaRPr lang="zh-TW" altLang="en-US" sz="2300" dirty="0" smtClean="0"/>
          </a:p>
        </p:txBody>
      </p:sp>
      <p:graphicFrame>
        <p:nvGraphicFramePr>
          <p:cNvPr id="90116" name="Object 4"/>
          <p:cNvGraphicFramePr>
            <a:graphicFrameLocks noChangeAspect="1"/>
          </p:cNvGraphicFramePr>
          <p:nvPr>
            <p:ph sz="half" idx="4294967295"/>
          </p:nvPr>
        </p:nvGraphicFramePr>
        <p:xfrm>
          <a:off x="2267744" y="2708445"/>
          <a:ext cx="4824536" cy="4104931"/>
        </p:xfrm>
        <a:graphic>
          <a:graphicData uri="http://schemas.openxmlformats.org/presentationml/2006/ole">
            <p:oleObj spid="_x0000_s73730" name="點陣圖影像" r:id="rId3" imgW="4971429" imgH="4229690"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97</a:t>
            </a:fld>
            <a:endParaRPr lang="zh-TW"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p:cNvSpPr>
          <p:nvPr>
            <p:ph type="title" idx="4294967295"/>
          </p:nvPr>
        </p:nvSpPr>
        <p:spPr/>
        <p:txBody>
          <a:bodyPr/>
          <a:lstStyle/>
          <a:p>
            <a:r>
              <a:rPr lang="zh-TW" altLang="en-US" dirty="0" smtClean="0"/>
              <a:t>設定使用</a:t>
            </a:r>
            <a:r>
              <a:rPr lang="en-US" altLang="zh-TW" dirty="0" smtClean="0"/>
              <a:t>C</a:t>
            </a:r>
            <a:r>
              <a:rPr lang="zh-TW" altLang="en-US" dirty="0" smtClean="0"/>
              <a:t>語言編譯（</a:t>
            </a:r>
            <a:r>
              <a:rPr lang="en-US" altLang="zh-TW" dirty="0" smtClean="0"/>
              <a:t>1</a:t>
            </a:r>
            <a:r>
              <a:rPr lang="zh-TW" altLang="en-US" dirty="0" smtClean="0"/>
              <a:t>）</a:t>
            </a:r>
          </a:p>
        </p:txBody>
      </p:sp>
      <p:sp>
        <p:nvSpPr>
          <p:cNvPr id="95235" name="Rectangle 3"/>
          <p:cNvSpPr>
            <a:spLocks noGrp="1"/>
          </p:cNvSpPr>
          <p:nvPr>
            <p:ph type="body" sz="half" idx="4294967295"/>
          </p:nvPr>
        </p:nvSpPr>
        <p:spPr>
          <a:xfrm>
            <a:off x="301625" y="1524000"/>
            <a:ext cx="8374831" cy="1544960"/>
          </a:xfrm>
        </p:spPr>
        <p:txBody>
          <a:bodyPr>
            <a:normAutofit lnSpcReduction="10000"/>
          </a:bodyPr>
          <a:lstStyle/>
          <a:p>
            <a:r>
              <a:rPr lang="zh-TW" altLang="en-US" sz="2300" dirty="0" smtClean="0"/>
              <a:t>對著專案按下滑鼠「右鍵」</a:t>
            </a:r>
            <a:r>
              <a:rPr lang="en-US" altLang="zh-TW" sz="2300" dirty="0" smtClean="0">
                <a:sym typeface="Wingdings" pitchFamily="2" charset="2"/>
              </a:rPr>
              <a:t></a:t>
            </a:r>
            <a:r>
              <a:rPr lang="zh-TW" altLang="en-US" sz="2300" dirty="0" smtClean="0"/>
              <a:t>「</a:t>
            </a:r>
            <a:r>
              <a:rPr lang="en-US" altLang="zh-TW" sz="2300" dirty="0" smtClean="0"/>
              <a:t>Properties</a:t>
            </a:r>
            <a:r>
              <a:rPr lang="zh-TW" altLang="en-US" sz="2300" dirty="0" smtClean="0"/>
              <a:t>」進入專案屬性設定視窗。功能表的點擊如下面左方圖片所示。</a:t>
            </a:r>
          </a:p>
          <a:p>
            <a:r>
              <a:rPr lang="zh-TW" altLang="en-US" sz="2300" dirty="0" smtClean="0"/>
              <a:t>在專案屬性設定視窗中，點選左方的「</a:t>
            </a:r>
            <a:r>
              <a:rPr lang="en-US" altLang="zh-TW" sz="2300" dirty="0" smtClean="0"/>
              <a:t>Builders</a:t>
            </a:r>
            <a:r>
              <a:rPr lang="zh-TW" altLang="en-US" sz="2300" dirty="0" smtClean="0"/>
              <a:t>」項目，並在右方點擊「</a:t>
            </a:r>
            <a:r>
              <a:rPr lang="en-US" altLang="zh-TW" sz="2300" dirty="0" smtClean="0"/>
              <a:t>New</a:t>
            </a:r>
            <a:r>
              <a:rPr lang="zh-TW" altLang="en-US" sz="2300" dirty="0" smtClean="0"/>
              <a:t>」，新增一個「</a:t>
            </a:r>
            <a:r>
              <a:rPr lang="en-US" altLang="zh-TW" sz="2300" dirty="0" smtClean="0"/>
              <a:t>Program</a:t>
            </a:r>
            <a:r>
              <a:rPr lang="zh-TW" altLang="en-US" sz="2300" dirty="0" smtClean="0"/>
              <a:t>」。</a:t>
            </a:r>
          </a:p>
        </p:txBody>
      </p:sp>
      <p:graphicFrame>
        <p:nvGraphicFramePr>
          <p:cNvPr id="95236" name="Object 4"/>
          <p:cNvGraphicFramePr>
            <a:graphicFrameLocks noChangeAspect="1"/>
          </p:cNvGraphicFramePr>
          <p:nvPr>
            <p:ph sz="half" idx="4294967295"/>
          </p:nvPr>
        </p:nvGraphicFramePr>
        <p:xfrm>
          <a:off x="3779912" y="3383069"/>
          <a:ext cx="4032448" cy="3474931"/>
        </p:xfrm>
        <a:graphic>
          <a:graphicData uri="http://schemas.openxmlformats.org/presentationml/2006/ole">
            <p:oleObj spid="_x0000_s75778" name="點陣圖影像" r:id="rId3" imgW="5934903" imgH="5114286"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98</a:t>
            </a:fld>
            <a:endParaRPr lang="zh-TW" altLang="en-US"/>
          </a:p>
        </p:txBody>
      </p:sp>
      <p:graphicFrame>
        <p:nvGraphicFramePr>
          <p:cNvPr id="75779" name="Object 3"/>
          <p:cNvGraphicFramePr>
            <a:graphicFrameLocks noChangeAspect="1"/>
          </p:cNvGraphicFramePr>
          <p:nvPr/>
        </p:nvGraphicFramePr>
        <p:xfrm>
          <a:off x="1475656" y="2998193"/>
          <a:ext cx="2351110" cy="3859807"/>
        </p:xfrm>
        <a:graphic>
          <a:graphicData uri="http://schemas.openxmlformats.org/presentationml/2006/ole">
            <p:oleObj spid="_x0000_s75779" name="點陣圖影像" r:id="rId4" imgW="2316681" imgH="4755292" progId="PBrush">
              <p:embed/>
            </p:oleObj>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p:cNvSpPr>
          <p:nvPr>
            <p:ph type="title" idx="4294967295"/>
          </p:nvPr>
        </p:nvSpPr>
        <p:spPr/>
        <p:txBody>
          <a:bodyPr/>
          <a:lstStyle/>
          <a:p>
            <a:r>
              <a:rPr lang="zh-TW" altLang="en-US" dirty="0" smtClean="0"/>
              <a:t>設定使用</a:t>
            </a:r>
            <a:r>
              <a:rPr lang="en-US" altLang="zh-TW" dirty="0" smtClean="0"/>
              <a:t>C</a:t>
            </a:r>
            <a:r>
              <a:rPr lang="zh-TW" altLang="en-US" dirty="0" smtClean="0"/>
              <a:t>語言編譯（</a:t>
            </a:r>
            <a:r>
              <a:rPr lang="en-US" altLang="zh-TW" dirty="0" smtClean="0"/>
              <a:t>2</a:t>
            </a:r>
            <a:r>
              <a:rPr lang="zh-TW" altLang="en-US" dirty="0" smtClean="0"/>
              <a:t>）</a:t>
            </a:r>
          </a:p>
        </p:txBody>
      </p:sp>
      <p:sp>
        <p:nvSpPr>
          <p:cNvPr id="97283" name="Rectangle 3"/>
          <p:cNvSpPr>
            <a:spLocks noGrp="1"/>
          </p:cNvSpPr>
          <p:nvPr>
            <p:ph type="body" sz="half" idx="4294967295"/>
          </p:nvPr>
        </p:nvSpPr>
        <p:spPr>
          <a:xfrm>
            <a:off x="301625" y="1524000"/>
            <a:ext cx="8086725" cy="4598988"/>
          </a:xfrm>
        </p:spPr>
        <p:txBody>
          <a:bodyPr/>
          <a:lstStyle/>
          <a:p>
            <a:r>
              <a:rPr lang="zh-TW" altLang="en-US" sz="2300" dirty="0" smtClean="0"/>
              <a:t>根據下圖與「</a:t>
            </a:r>
            <a:r>
              <a:rPr lang="en-US" altLang="zh-TW" sz="2300" dirty="0" err="1" smtClean="0"/>
              <a:t>Cygwin</a:t>
            </a:r>
            <a:r>
              <a:rPr lang="zh-TW" altLang="en-US" sz="2300" dirty="0" smtClean="0"/>
              <a:t>」目錄位置，在「</a:t>
            </a:r>
            <a:r>
              <a:rPr lang="en-US" altLang="zh-TW" sz="2300" dirty="0" smtClean="0"/>
              <a:t>Main</a:t>
            </a:r>
            <a:r>
              <a:rPr lang="zh-TW" altLang="en-US" sz="2300" dirty="0" smtClean="0"/>
              <a:t>」標籤中填入以下資訊。</a:t>
            </a:r>
            <a:endParaRPr lang="en-US" altLang="zh-TW" sz="2300" dirty="0" smtClean="0"/>
          </a:p>
          <a:p>
            <a:pPr lvl="1"/>
            <a:r>
              <a:rPr lang="en-US" altLang="zh-TW" sz="1800" dirty="0" smtClean="0"/>
              <a:t>Location</a:t>
            </a:r>
            <a:r>
              <a:rPr lang="zh-TW" altLang="en-US" sz="1800" dirty="0" smtClean="0"/>
              <a:t>。</a:t>
            </a:r>
            <a:endParaRPr lang="en-US" altLang="zh-TW" sz="1800" dirty="0" smtClean="0"/>
          </a:p>
          <a:p>
            <a:pPr lvl="1"/>
            <a:r>
              <a:rPr lang="en-US" altLang="zh-TW" sz="1800" dirty="0" smtClean="0"/>
              <a:t>Working Directory</a:t>
            </a:r>
            <a:r>
              <a:rPr lang="zh-TW" altLang="en-US" sz="1800" dirty="0" smtClean="0"/>
              <a:t>。</a:t>
            </a:r>
            <a:endParaRPr lang="en-US" altLang="zh-TW" sz="1800" dirty="0" smtClean="0"/>
          </a:p>
          <a:p>
            <a:pPr lvl="1"/>
            <a:r>
              <a:rPr lang="en-US" altLang="zh-TW" sz="1800" dirty="0" smtClean="0"/>
              <a:t>Arguments</a:t>
            </a:r>
            <a:r>
              <a:rPr lang="zh-TW" altLang="en-US" sz="1800" dirty="0" smtClean="0"/>
              <a:t>。</a:t>
            </a:r>
          </a:p>
          <a:p>
            <a:pPr>
              <a:buFont typeface="Wingdings 2" pitchFamily="18" charset="2"/>
              <a:buNone/>
            </a:pPr>
            <a:endParaRPr lang="en-US" altLang="zh-TW" sz="2300" dirty="0" smtClean="0"/>
          </a:p>
        </p:txBody>
      </p:sp>
      <p:graphicFrame>
        <p:nvGraphicFramePr>
          <p:cNvPr id="97287" name="Object 7"/>
          <p:cNvGraphicFramePr>
            <a:graphicFrameLocks noChangeAspect="1"/>
          </p:cNvGraphicFramePr>
          <p:nvPr>
            <p:ph sz="half" idx="4294967295"/>
          </p:nvPr>
        </p:nvGraphicFramePr>
        <p:xfrm>
          <a:off x="3203848" y="2196356"/>
          <a:ext cx="4191000" cy="4545012"/>
        </p:xfrm>
        <a:graphic>
          <a:graphicData uri="http://schemas.openxmlformats.org/presentationml/2006/ole">
            <p:oleObj spid="_x0000_s76802" name="點陣圖影像" r:id="rId3" imgW="4629796" imgH="5020376" progId="PBrush">
              <p:embed/>
            </p:oleObj>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99</a:t>
            </a:fld>
            <a:endParaRPr lang="zh-TW"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2582</TotalTime>
  <Words>12443</Words>
  <Application>Microsoft Office PowerPoint</Application>
  <PresentationFormat>如螢幕大小 (4:3)</PresentationFormat>
  <Paragraphs>1435</Paragraphs>
  <Slides>147</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147</vt:i4>
      </vt:variant>
    </vt:vector>
  </HeadingPairs>
  <TitlesOfParts>
    <vt:vector size="149" baseType="lpstr">
      <vt:lpstr>市鎮</vt:lpstr>
      <vt:lpstr>點陣圖影像</vt:lpstr>
      <vt:lpstr>第二章：行動裝置與擴增實境</vt:lpstr>
      <vt:lpstr>Outline</vt:lpstr>
      <vt:lpstr>２-１ 智慧型行動裝置（1）</vt:lpstr>
      <vt:lpstr>２-１ 智慧型行動裝置（2）</vt:lpstr>
      <vt:lpstr>２-１ 智慧型行動裝置（3）</vt:lpstr>
      <vt:lpstr>２-２行動擴增實境（1）</vt:lpstr>
      <vt:lpstr>２-２行動擴增實境（2）</vt:lpstr>
      <vt:lpstr>２-２-１ AndAR（1）</vt:lpstr>
      <vt:lpstr>２-２-１ AndAR（2）</vt:lpstr>
      <vt:lpstr>２-２-２ NyARToolkit（1）</vt:lpstr>
      <vt:lpstr>２-２-２ NyARToolkit（2）</vt:lpstr>
      <vt:lpstr>２-２-３ QCAR</vt:lpstr>
      <vt:lpstr>２-３ Android（1）</vt:lpstr>
      <vt:lpstr>２-３ Android（2）</vt:lpstr>
      <vt:lpstr>２-３ Android（3）</vt:lpstr>
      <vt:lpstr>２-３ Android（4）</vt:lpstr>
      <vt:lpstr>２-３-１ Android的歷史（1）</vt:lpstr>
      <vt:lpstr>２-３-１ Android的歷史（2）</vt:lpstr>
      <vt:lpstr>選擇Android的理由</vt:lpstr>
      <vt:lpstr>參考資料</vt:lpstr>
      <vt:lpstr>２-３-２ Android的系統架構（1）</vt:lpstr>
      <vt:lpstr>２-３-２ Android的系統架構（2）</vt:lpstr>
      <vt:lpstr>２-３-２ Android的系統架構（3）</vt:lpstr>
      <vt:lpstr>２-３-２ Android的系統架構（4）</vt:lpstr>
      <vt:lpstr>２-３-２ Android的系統架構（5）</vt:lpstr>
      <vt:lpstr>２-３-２ Android的系統架構（6）</vt:lpstr>
      <vt:lpstr>２-３-２ Android的系統架構（7）</vt:lpstr>
      <vt:lpstr>２-３-２ Android的系統架構（8）</vt:lpstr>
      <vt:lpstr>２-３-２ Android的系統架構（9）</vt:lpstr>
      <vt:lpstr>參考資料</vt:lpstr>
      <vt:lpstr>２-３-３ Android SDK簡介</vt:lpstr>
      <vt:lpstr>Android的特徵（1）</vt:lpstr>
      <vt:lpstr>Android的特徵（2）</vt:lpstr>
      <vt:lpstr>Android的吉祥物（1）</vt:lpstr>
      <vt:lpstr>Android的吉祥物（2）</vt:lpstr>
      <vt:lpstr>Android的吉祥物（3）</vt:lpstr>
      <vt:lpstr>Android的吉祥物（4）</vt:lpstr>
      <vt:lpstr>Android開發環境與擴增實境套件安裝</vt:lpstr>
      <vt:lpstr>２-４ 建立Android開發環境</vt:lpstr>
      <vt:lpstr>２-４-１ Android開發環境安裝</vt:lpstr>
      <vt:lpstr>下載安裝Java JDK ５以上（1）</vt:lpstr>
      <vt:lpstr>下載安裝Java JDK ５以上（2）</vt:lpstr>
      <vt:lpstr>下載安裝Eclipse（1）</vt:lpstr>
      <vt:lpstr>下載安裝Eclipse（2）</vt:lpstr>
      <vt:lpstr>在Eclipse上安裝ADT擴充套件 （1）</vt:lpstr>
      <vt:lpstr>在Eclipse上安裝ADT擴充套件 （2）</vt:lpstr>
      <vt:lpstr>在Eclipse上安裝ADT擴充套件 （3）</vt:lpstr>
      <vt:lpstr>在Eclipse上安裝ADT擴充套件 （4）</vt:lpstr>
      <vt:lpstr>下載及設定Android SDK（1）</vt:lpstr>
      <vt:lpstr>下載及設定Android SDK（2）</vt:lpstr>
      <vt:lpstr>下載及安裝需要的SDK（1）</vt:lpstr>
      <vt:lpstr>下載及安裝需要的SDK（2）</vt:lpstr>
      <vt:lpstr>下載及安裝需要的SDK（3）</vt:lpstr>
      <vt:lpstr>下載及安裝需要的SDK（4）</vt:lpstr>
      <vt:lpstr>下載及安裝需要的SDK（5）</vt:lpstr>
      <vt:lpstr>下載及安裝需要的SDK（6）</vt:lpstr>
      <vt:lpstr>下載及安裝需要的SDK（7）</vt:lpstr>
      <vt:lpstr>下載及安裝需要的SDK（8）</vt:lpstr>
      <vt:lpstr>在Eclipse上設定AVD模擬器（1）</vt:lpstr>
      <vt:lpstr>在Eclipse上設定AVD模擬器（2）</vt:lpstr>
      <vt:lpstr>在Eclipse上設定AVD模擬器（3）</vt:lpstr>
      <vt:lpstr>在Eclipse上設定AVD模擬器（4）</vt:lpstr>
      <vt:lpstr>在Eclipse上設定AVD模擬器（5）</vt:lpstr>
      <vt:lpstr>２-４-２ 建立、執行專案（1）</vt:lpstr>
      <vt:lpstr>２-４-２ 建立、執行專案（2）</vt:lpstr>
      <vt:lpstr>２-４-２ 建立、執行專案（3）</vt:lpstr>
      <vt:lpstr>２-４-２ 建立、執行專案（4）</vt:lpstr>
      <vt:lpstr>２-４-２ 建立、執行專案（5）</vt:lpstr>
      <vt:lpstr>２-４-２ 建立、執行專案（7）</vt:lpstr>
      <vt:lpstr>２-４-３ 移除、匯入專案（1）</vt:lpstr>
      <vt:lpstr>２-４-３ 移除、匯入專案（2）</vt:lpstr>
      <vt:lpstr>２-４-３ 移除、匯入專案（3）</vt:lpstr>
      <vt:lpstr>２-４-４ Android NDK（1）</vt:lpstr>
      <vt:lpstr>２-４-４ Android NDK（2）</vt:lpstr>
      <vt:lpstr>下載安裝Cgywin（1）</vt:lpstr>
      <vt:lpstr>下載安裝Cgywin（2）</vt:lpstr>
      <vt:lpstr>下載安裝Cgywin（3）</vt:lpstr>
      <vt:lpstr>下載安裝Cgywin（4）</vt:lpstr>
      <vt:lpstr>下載安裝Cgywin（5）</vt:lpstr>
      <vt:lpstr>下載安裝Cgywin（6）</vt:lpstr>
      <vt:lpstr>下載安裝Cgywin（7）</vt:lpstr>
      <vt:lpstr>下載安裝Cgywin（8）</vt:lpstr>
      <vt:lpstr>下載安裝Cgywin（9）</vt:lpstr>
      <vt:lpstr>下載安裝Cgywin（１０）</vt:lpstr>
      <vt:lpstr>下載安裝Cgywin（１１）</vt:lpstr>
      <vt:lpstr>下載安裝Cgywin（１２）</vt:lpstr>
      <vt:lpstr>Android NDK的安裝（1）</vt:lpstr>
      <vt:lpstr>Android NDK的安裝（2）</vt:lpstr>
      <vt:lpstr>Android NDK的安裝（3）</vt:lpstr>
      <vt:lpstr>Android NDK的安裝（4）</vt:lpstr>
      <vt:lpstr>Android NDK的安裝（5）</vt:lpstr>
      <vt:lpstr>Android NDK的安裝（6）</vt:lpstr>
      <vt:lpstr>在Eclipse上安裝 CDT 擴充套件（1）</vt:lpstr>
      <vt:lpstr>在Eclipse上安裝 CDT 擴充套件（2）</vt:lpstr>
      <vt:lpstr>在Eclipse上安裝 CDT 擴充套件（3）</vt:lpstr>
      <vt:lpstr>在Eclipse上安裝 CDT 擴充套件（4）</vt:lpstr>
      <vt:lpstr>建立及執行Hello-jni範例專案</vt:lpstr>
      <vt:lpstr>設定使用C語言編譯（1）</vt:lpstr>
      <vt:lpstr>設定使用C語言編譯（2）</vt:lpstr>
      <vt:lpstr>設定使用C語言編譯（3）</vt:lpstr>
      <vt:lpstr>設定使用C語言編譯（4）</vt:lpstr>
      <vt:lpstr>設定使用C語言編譯（5）</vt:lpstr>
      <vt:lpstr>執行Hello-jni專案</vt:lpstr>
      <vt:lpstr>２-５ Android 擴增實境</vt:lpstr>
      <vt:lpstr>２-５-１ AndAR安裝（1）</vt:lpstr>
      <vt:lpstr>２-５-１ AndAR安裝（2）</vt:lpstr>
      <vt:lpstr>２-５-１ AndAR安裝（3）</vt:lpstr>
      <vt:lpstr>２-５-１ AndAR安裝（4）</vt:lpstr>
      <vt:lpstr>２-５-１ AndAR安裝（5）</vt:lpstr>
      <vt:lpstr>２-５-１ AndAR安裝（6）</vt:lpstr>
      <vt:lpstr>２-５-２ NyARToolkit安裝（1）</vt:lpstr>
      <vt:lpstr>２-５-２ NyARToolkit安裝（2）</vt:lpstr>
      <vt:lpstr>２-５-２ NyARToolkit安裝（3）</vt:lpstr>
      <vt:lpstr>２-５-２ NyARToolkit安裝（4）</vt:lpstr>
      <vt:lpstr>２-５-２ NyARToolkit安裝（5）</vt:lpstr>
      <vt:lpstr>２-５-３ QCAR安裝（1）</vt:lpstr>
      <vt:lpstr>２-５-３ QCAR安裝（2）</vt:lpstr>
      <vt:lpstr>２-５-３ QCAR安裝（3）</vt:lpstr>
      <vt:lpstr>２-５-３ QCAR安裝（4）</vt:lpstr>
      <vt:lpstr>２-５-３ QCAR安裝（5）</vt:lpstr>
      <vt:lpstr>２-５-４ AR範例實機測試</vt:lpstr>
      <vt:lpstr>執行FrameMarkers範例 （1）</vt:lpstr>
      <vt:lpstr>執行FrameMarkers範例 （2）</vt:lpstr>
      <vt:lpstr>執行FrameMarkers範例 （3）</vt:lpstr>
      <vt:lpstr>手機設定（1）</vt:lpstr>
      <vt:lpstr>手機設定（1）</vt:lpstr>
      <vt:lpstr>手機設定（2）</vt:lpstr>
      <vt:lpstr>手機設定（3）</vt:lpstr>
      <vt:lpstr>手機設定（4）</vt:lpstr>
      <vt:lpstr>AR範例執行（1）</vt:lpstr>
      <vt:lpstr>AR範例執行（2）</vt:lpstr>
      <vt:lpstr>AR範例執行（3）</vt:lpstr>
      <vt:lpstr>AR範例執行（4）</vt:lpstr>
      <vt:lpstr>AR範例執行（5）</vt:lpstr>
      <vt:lpstr>AR範例執行（６）</vt:lpstr>
      <vt:lpstr>AR範例執行（７）</vt:lpstr>
      <vt:lpstr>本章重點回顧（1）</vt:lpstr>
      <vt:lpstr>本章重點回顧（2）</vt:lpstr>
      <vt:lpstr>本章重點回顧（3）</vt:lpstr>
      <vt:lpstr>本章重點回顧（4）</vt:lpstr>
      <vt:lpstr>本章重點回顧（5）</vt:lpstr>
      <vt:lpstr>本章重點回顧（6）</vt:lpstr>
      <vt:lpstr>本章重點回顧（7）</vt:lpstr>
      <vt:lpstr>本章重點回顧（8）</vt:lpstr>
      <vt:lpstr>本章重點回顧（9）</vt:lpstr>
      <vt:lpstr>本章重點回顧（１０）</vt:lpstr>
      <vt:lpstr>參考資料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lyc002</dc:creator>
  <cp:lastModifiedBy>lyc002</cp:lastModifiedBy>
  <cp:revision>368</cp:revision>
  <dcterms:modified xsi:type="dcterms:W3CDTF">2012-02-12T04:21:36Z</dcterms:modified>
</cp:coreProperties>
</file>