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46496-F266-4FBF-B316-56CBB6F1FD9C}" type="datetimeFigureOut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DB8A1-5AC7-4BF3-B18D-9FF5646E29F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DB8A1-5AC7-4BF3-B18D-9FF5646E29FC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10A9-A389-4301-86A4-064166AF1970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E97-4780-40B9-A919-4221D128210C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CB2DC-8B68-4892-9B03-8D3F869437A9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B03F-88C8-4EE7-9277-FCCAA2D8E06C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DF8F-3994-40E4-979E-C35C52E0C3A6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1BEA5F1-CD40-4A38-8B58-83042DC7126B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F67E1-7857-4BBE-8775-856F8C86B0B9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4B7C2-0131-4894-996D-976DD2B0A688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311D-FB4D-4F41-A02A-3E0C36418D9C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22C10-AFBB-4E83-B564-7AD8BEB40480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6D809D-658C-488F-B770-DE317F1915A3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7DEC8EB-E4AB-4B64-BEAD-F56AEB83A459}" type="datetime1">
              <a:rPr lang="zh-TW" altLang="en-US" smtClean="0"/>
              <a:t>2013/10/30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81F040F-C38E-4061-B286-FFD0007D220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techzone.com.tw/webc/html_eye/products/show.aspx?pid=74&amp;kid=118,11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14414" y="857232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n-ea"/>
              </a:rPr>
              <a:t>第七組</a:t>
            </a:r>
            <a:endParaRPr lang="zh-TW" altLang="en-US" sz="4000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4500570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2000" dirty="0" smtClean="0">
                <a:latin typeface="+mn-ea"/>
                <a:ea typeface="+mn-ea"/>
              </a:rPr>
              <a:t>組員</a:t>
            </a:r>
            <a:r>
              <a:rPr lang="en-US" altLang="zh-TW" sz="2000" dirty="0" smtClean="0">
                <a:latin typeface="+mn-ea"/>
                <a:ea typeface="+mn-ea"/>
              </a:rPr>
              <a:t>:</a:t>
            </a:r>
            <a:r>
              <a:rPr lang="zh-TW" altLang="en-US" sz="2000" dirty="0" smtClean="0">
                <a:latin typeface="+mn-ea"/>
                <a:ea typeface="+mn-ea"/>
              </a:rPr>
              <a:t>吳建逸、吳俊磊、何耀文、尤四海、李羽書、岑育恩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1</a:t>
            </a:fld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+mn-ea"/>
                <a:ea typeface="+mn-ea"/>
              </a:rPr>
              <a:t>實作進度規劃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+mn-ea"/>
              </a:rPr>
              <a:t>輪班制的</a:t>
            </a:r>
            <a:r>
              <a:rPr lang="en-US" sz="2400" dirty="0">
                <a:latin typeface="+mn-ea"/>
              </a:rPr>
              <a:t>,</a:t>
            </a:r>
            <a:r>
              <a:rPr lang="zh-TW" altLang="en-US" sz="2400" dirty="0">
                <a:latin typeface="+mn-ea"/>
              </a:rPr>
              <a:t>就算不在現場也可以</a:t>
            </a:r>
            <a:r>
              <a:rPr lang="en-US" sz="2400" dirty="0">
                <a:latin typeface="+mn-ea"/>
              </a:rPr>
              <a:t>,</a:t>
            </a:r>
            <a:r>
              <a:rPr lang="zh-TW" altLang="en-US" sz="2400" dirty="0">
                <a:latin typeface="+mn-ea"/>
              </a:rPr>
              <a:t>但不能離太遠</a:t>
            </a:r>
            <a:r>
              <a:rPr lang="en-US" sz="2400" dirty="0">
                <a:latin typeface="+mn-ea"/>
              </a:rPr>
              <a:t>,</a:t>
            </a:r>
            <a:r>
              <a:rPr lang="zh-TW" altLang="en-US" sz="2400" dirty="0">
                <a:latin typeface="+mn-ea"/>
              </a:rPr>
              <a:t>一有狀況就能及時趕到的距離。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+mn-ea"/>
                <a:ea typeface="+mn-ea"/>
              </a:rPr>
              <a:t>預期的成果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+mn-ea"/>
              </a:rPr>
              <a:t>希望家家戶戶都能有類似的功能</a:t>
            </a:r>
            <a:r>
              <a:rPr lang="en-US" sz="2400" dirty="0">
                <a:latin typeface="+mn-ea"/>
              </a:rPr>
              <a:t>,</a:t>
            </a:r>
            <a:r>
              <a:rPr lang="zh-TW" altLang="en-US" sz="2400" dirty="0">
                <a:latin typeface="+mn-ea"/>
              </a:rPr>
              <a:t>因為如果有老年人不願意住在醫院</a:t>
            </a:r>
            <a:r>
              <a:rPr lang="en-US" sz="2400" dirty="0">
                <a:latin typeface="+mn-ea"/>
              </a:rPr>
              <a:t>,</a:t>
            </a:r>
            <a:r>
              <a:rPr lang="zh-TW" altLang="en-US" sz="2400" dirty="0">
                <a:latin typeface="+mn-ea"/>
              </a:rPr>
              <a:t>那麼就很需要這樣的東西。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+mn-ea"/>
                <a:ea typeface="+mn-ea"/>
              </a:rPr>
              <a:t>參考文獻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/>
              <a:t>由田新技</a:t>
            </a:r>
            <a:r>
              <a:rPr lang="zh-TW" altLang="en-US" sz="2000" dirty="0" smtClean="0"/>
              <a:t>股份有限公司</a:t>
            </a:r>
            <a:r>
              <a:rPr lang="en-US" sz="2000" dirty="0"/>
              <a:t>-</a:t>
            </a:r>
            <a:r>
              <a:rPr lang="zh-TW" altLang="en-US" sz="2000" dirty="0"/>
              <a:t>守護</a:t>
            </a:r>
            <a:r>
              <a:rPr lang="zh-TW" altLang="en-US" sz="2000" dirty="0" smtClean="0"/>
              <a:t>寶</a:t>
            </a:r>
            <a:endParaRPr lang="en-US" altLang="zh-TW" sz="2000" dirty="0" smtClean="0"/>
          </a:p>
          <a:p>
            <a:r>
              <a:rPr lang="zh-TW" altLang="en-US" sz="2000" dirty="0"/>
              <a:t>網址</a:t>
            </a:r>
            <a:r>
              <a:rPr lang="en-US" sz="2000" dirty="0"/>
              <a:t>: </a:t>
            </a:r>
            <a:r>
              <a:rPr lang="en-US" sz="2000" u="sng" dirty="0">
                <a:hlinkClick r:id="rId2"/>
              </a:rPr>
              <a:t>http://www.utechzone.com.tw/webc/html_eye/products/show.aspx?pid=74&amp;kid=118,119</a:t>
            </a:r>
            <a:endParaRPr lang="zh-TW" altLang="en-US" sz="2000" dirty="0"/>
          </a:p>
          <a:p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+mn-ea"/>
                <a:ea typeface="+mn-ea"/>
              </a:rPr>
              <a:t>摘要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/>
              <a:t>現今醫療環境缺乏護理人員，導致一位護士需同時看護許多病人，繁重的工作耗時耗力。 「智能醫療看護系統」可自動偵測病患的各種異常狀況，並實時回報醫護人員，降低風險。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142852"/>
            <a:ext cx="8534400" cy="844700"/>
          </a:xfrm>
        </p:spPr>
        <p:txBody>
          <a:bodyPr>
            <a:noAutofit/>
          </a:bodyPr>
          <a:lstStyle/>
          <a:p>
            <a:pPr lvl="0"/>
            <a:r>
              <a:rPr lang="zh-TW" altLang="en-US" sz="3600" dirty="0">
                <a:latin typeface="+mn-ea"/>
                <a:ea typeface="+mn-ea"/>
              </a:rPr>
              <a:t>動機</a:t>
            </a:r>
            <a:r>
              <a:rPr lang="zh-TW" altLang="en-US" sz="3600" dirty="0" smtClean="0">
                <a:latin typeface="+mn-ea"/>
                <a:ea typeface="+mn-ea"/>
              </a:rPr>
              <a:t>目的</a:t>
            </a:r>
            <a:endParaRPr lang="zh-TW" altLang="en-US" sz="36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928802"/>
            <a:ext cx="8503920" cy="4170246"/>
          </a:xfrm>
        </p:spPr>
        <p:txBody>
          <a:bodyPr>
            <a:normAutofit fontScale="62500" lnSpcReduction="20000"/>
          </a:bodyPr>
          <a:lstStyle/>
          <a:p>
            <a:r>
              <a:rPr lang="zh-TW" altLang="en-US" sz="3400" dirty="0">
                <a:latin typeface="+mn-ea"/>
              </a:rPr>
              <a:t>目前台灣老年人越來越多，年輕人也因為薪水而要常常加班，導致無法給父母很完善的照顧以及陪伴，所以常常會把父母送到養護中心裡。</a:t>
            </a:r>
          </a:p>
          <a:p>
            <a:r>
              <a:rPr lang="zh-TW" altLang="en-US" sz="3400" dirty="0">
                <a:latin typeface="+mn-ea"/>
              </a:rPr>
              <a:t>所以我們設計這一套系統，讓台灣可以減少一些外籍養護人員，以達到減少人力花費的目的。</a:t>
            </a:r>
          </a:p>
          <a:p>
            <a:pPr lvl="0">
              <a:buNone/>
            </a:pPr>
            <a:r>
              <a:rPr lang="en-US" altLang="zh-TW" sz="3400" dirty="0" smtClean="0">
                <a:latin typeface="+mn-ea"/>
              </a:rPr>
              <a:t>   1.</a:t>
            </a:r>
            <a:r>
              <a:rPr lang="zh-TW" altLang="en-US" sz="3400" dirty="0" smtClean="0">
                <a:latin typeface="+mn-ea"/>
              </a:rPr>
              <a:t>老人</a:t>
            </a:r>
            <a:r>
              <a:rPr lang="zh-TW" altLang="en-US" sz="3400" dirty="0">
                <a:latin typeface="+mn-ea"/>
              </a:rPr>
              <a:t>想起床可是卻起不來 </a:t>
            </a:r>
          </a:p>
          <a:p>
            <a:pPr>
              <a:buNone/>
            </a:pPr>
            <a:r>
              <a:rPr lang="zh-TW" altLang="en-US" sz="3400" dirty="0" smtClean="0">
                <a:latin typeface="+mn-ea"/>
              </a:rPr>
              <a:t>     解決</a:t>
            </a:r>
            <a:r>
              <a:rPr lang="zh-TW" altLang="en-US" sz="3400" dirty="0">
                <a:latin typeface="+mn-ea"/>
              </a:rPr>
              <a:t>辦法：偵測到有要起床的動作，可是卻起不來，就上揚病床。</a:t>
            </a:r>
          </a:p>
          <a:p>
            <a:pPr lvl="0">
              <a:buNone/>
            </a:pPr>
            <a:r>
              <a:rPr lang="en-US" altLang="zh-TW" sz="3400" dirty="0" smtClean="0">
                <a:latin typeface="+mn-ea"/>
              </a:rPr>
              <a:t>   2.</a:t>
            </a:r>
            <a:r>
              <a:rPr lang="zh-TW" altLang="en-US" sz="3400" dirty="0" smtClean="0">
                <a:latin typeface="+mn-ea"/>
              </a:rPr>
              <a:t>老人</a:t>
            </a:r>
            <a:r>
              <a:rPr lang="zh-TW" altLang="en-US" sz="3400" dirty="0">
                <a:latin typeface="+mn-ea"/>
              </a:rPr>
              <a:t>會因為年齡越來越大而失智</a:t>
            </a:r>
          </a:p>
          <a:p>
            <a:pPr>
              <a:buNone/>
            </a:pPr>
            <a:r>
              <a:rPr lang="zh-TW" altLang="en-US" sz="3400" dirty="0" smtClean="0">
                <a:latin typeface="+mn-ea"/>
              </a:rPr>
              <a:t>     解決</a:t>
            </a:r>
            <a:r>
              <a:rPr lang="zh-TW" altLang="en-US" sz="3400" dirty="0">
                <a:latin typeface="+mn-ea"/>
              </a:rPr>
              <a:t>辦法：定時播放老人以前的照片或兒女的照片給他看，</a:t>
            </a:r>
            <a:r>
              <a:rPr lang="zh-TW" altLang="en-US" sz="3400" dirty="0" smtClean="0">
                <a:latin typeface="+mn-ea"/>
              </a:rPr>
              <a:t>延緩  失</a:t>
            </a:r>
            <a:r>
              <a:rPr lang="zh-TW" altLang="en-US" sz="3400" dirty="0">
                <a:latin typeface="+mn-ea"/>
              </a:rPr>
              <a:t>智的速度。</a:t>
            </a:r>
          </a:p>
          <a:p>
            <a:pPr>
              <a:buNone/>
            </a:pPr>
            <a:r>
              <a:rPr lang="en-US" altLang="zh-TW" sz="3400" dirty="0" smtClean="0">
                <a:latin typeface="+mn-ea"/>
              </a:rPr>
              <a:t>   3.</a:t>
            </a:r>
            <a:r>
              <a:rPr lang="zh-TW" altLang="en-US" sz="3400" dirty="0" smtClean="0">
                <a:latin typeface="+mn-ea"/>
              </a:rPr>
              <a:t>病人</a:t>
            </a:r>
            <a:r>
              <a:rPr lang="zh-TW" altLang="en-US" sz="3400" dirty="0">
                <a:latin typeface="+mn-ea"/>
              </a:rPr>
              <a:t>有事要找護士卻找不到人</a:t>
            </a:r>
          </a:p>
          <a:p>
            <a:pPr>
              <a:buNone/>
            </a:pPr>
            <a:r>
              <a:rPr lang="zh-TW" altLang="en-US" sz="3400" dirty="0" smtClean="0">
                <a:latin typeface="+mn-ea"/>
              </a:rPr>
              <a:t>   解決</a:t>
            </a:r>
            <a:r>
              <a:rPr lang="zh-TW" altLang="en-US" sz="3400" dirty="0">
                <a:latin typeface="+mn-ea"/>
              </a:rPr>
              <a:t>辦法</a:t>
            </a:r>
            <a:r>
              <a:rPr lang="en-US" sz="3400" dirty="0">
                <a:latin typeface="+mn-ea"/>
              </a:rPr>
              <a:t>: </a:t>
            </a:r>
            <a:r>
              <a:rPr lang="zh-TW" altLang="en-US" sz="3400" dirty="0">
                <a:latin typeface="+mn-ea"/>
              </a:rPr>
              <a:t>對著機器比某個手勢或說話就能偵測到。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+mn-ea"/>
                <a:ea typeface="+mn-ea"/>
              </a:rPr>
              <a:t>系統概述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+mn-ea"/>
              </a:rPr>
              <a:t>高效率─</a:t>
            </a:r>
            <a:r>
              <a:rPr lang="en-US" sz="2400" dirty="0">
                <a:latin typeface="+mn-ea"/>
              </a:rPr>
              <a:t>24</a:t>
            </a:r>
            <a:r>
              <a:rPr lang="zh-TW" altLang="en-US" sz="2400" dirty="0">
                <a:latin typeface="+mn-ea"/>
              </a:rPr>
              <a:t>小時自動偵測，實時通報。</a:t>
            </a:r>
            <a:r>
              <a:rPr lang="en-US" sz="2400" dirty="0">
                <a:latin typeface="+mn-ea"/>
              </a:rPr>
              <a:t/>
            </a:r>
            <a:br>
              <a:rPr lang="en-US" sz="2400" dirty="0">
                <a:latin typeface="+mn-ea"/>
              </a:rPr>
            </a:br>
            <a:r>
              <a:rPr lang="zh-TW" altLang="en-US" sz="2400" dirty="0">
                <a:latin typeface="+mn-ea"/>
              </a:rPr>
              <a:t>省人力─事發當下立即通報醫護人員，隨時掌握病患狀況，減少巡房次數。</a:t>
            </a:r>
            <a:r>
              <a:rPr lang="en-US" sz="2400" dirty="0">
                <a:latin typeface="+mn-ea"/>
              </a:rPr>
              <a:t/>
            </a:r>
            <a:br>
              <a:rPr lang="en-US" sz="2400" dirty="0">
                <a:latin typeface="+mn-ea"/>
              </a:rPr>
            </a:br>
            <a:r>
              <a:rPr lang="zh-TW" altLang="en-US" sz="2400" dirty="0">
                <a:latin typeface="+mn-ea"/>
              </a:rPr>
              <a:t>易控管─系統自動將影像分類管理，方便人員調閱。</a:t>
            </a:r>
            <a:r>
              <a:rPr lang="en-US" sz="2400" dirty="0">
                <a:latin typeface="+mn-ea"/>
              </a:rPr>
              <a:t/>
            </a:r>
            <a:br>
              <a:rPr lang="en-US" sz="2400" dirty="0">
                <a:latin typeface="+mn-ea"/>
              </a:rPr>
            </a:br>
            <a:r>
              <a:rPr lang="zh-TW" altLang="en-US" sz="2400" dirty="0">
                <a:latin typeface="+mn-ea"/>
              </a:rPr>
              <a:t>更安全─防止醫護人員疲憊、脫崗而造成意外。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endParaRPr lang="en-US" altLang="zh-TW" sz="1800" dirty="0" smtClean="0"/>
          </a:p>
          <a:p>
            <a:pPr>
              <a:buNone/>
            </a:pPr>
            <a:endParaRPr lang="en-US" altLang="zh-TW" sz="1800" dirty="0" smtClean="0"/>
          </a:p>
          <a:p>
            <a:r>
              <a:rPr lang="zh-TW" altLang="en-US" sz="1800" dirty="0" smtClean="0"/>
              <a:t>窒息</a:t>
            </a:r>
            <a:r>
              <a:rPr lang="zh-TW" altLang="en-US" sz="1800" dirty="0"/>
              <a:t>偵測</a:t>
            </a:r>
            <a:r>
              <a:rPr lang="en-US" sz="1800" dirty="0"/>
              <a:t>:(</a:t>
            </a:r>
            <a:r>
              <a:rPr lang="zh-TW" altLang="en-US" sz="1800" dirty="0"/>
              <a:t>床頭上方會偵測到</a:t>
            </a:r>
            <a:r>
              <a:rPr lang="en-US" sz="1800" dirty="0" smtClean="0"/>
              <a:t>)</a:t>
            </a:r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r>
              <a:rPr lang="zh-TW" altLang="en-US" sz="1800" dirty="0"/>
              <a:t>異常偵測</a:t>
            </a:r>
            <a:r>
              <a:rPr lang="en-US" sz="1800" dirty="0"/>
              <a:t>:(</a:t>
            </a:r>
            <a:r>
              <a:rPr lang="zh-TW" altLang="en-US" sz="1800" dirty="0"/>
              <a:t>床頭後方會偵測到</a:t>
            </a:r>
            <a:r>
              <a:rPr lang="en-US" sz="1800" dirty="0"/>
              <a:t>)</a:t>
            </a:r>
            <a:endParaRPr lang="en-US" sz="1800" dirty="0" smtClean="0"/>
          </a:p>
          <a:p>
            <a:endParaRPr lang="zh-TW" altLang="en-US" sz="1800" dirty="0"/>
          </a:p>
        </p:txBody>
      </p:sp>
      <p:pic>
        <p:nvPicPr>
          <p:cNvPr id="5" name="圖片 4" descr="2222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0" y="1714488"/>
            <a:ext cx="3800475" cy="1971675"/>
          </a:xfrm>
          <a:prstGeom prst="rect">
            <a:avLst/>
          </a:prstGeom>
        </p:spPr>
      </p:pic>
      <p:pic>
        <p:nvPicPr>
          <p:cNvPr id="6" name="圖片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714488"/>
            <a:ext cx="37909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圖片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214818"/>
            <a:ext cx="37909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圖片 7" descr="44444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72000" y="4214818"/>
            <a:ext cx="3800475" cy="1962150"/>
          </a:xfrm>
          <a:prstGeom prst="rect">
            <a:avLst/>
          </a:prstGeom>
        </p:spPr>
      </p:pic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endParaRPr lang="en-US" altLang="zh-TW" sz="1800" dirty="0" smtClean="0"/>
          </a:p>
          <a:p>
            <a:endParaRPr lang="en-US" altLang="zh-TW" sz="1800" dirty="0" smtClean="0"/>
          </a:p>
          <a:p>
            <a:endParaRPr lang="en-US" altLang="zh-TW" sz="1800" dirty="0" smtClean="0"/>
          </a:p>
          <a:p>
            <a:endParaRPr lang="en-US" altLang="zh-TW" sz="1800" dirty="0" smtClean="0"/>
          </a:p>
          <a:p>
            <a:endParaRPr lang="en-US" altLang="zh-TW" sz="1800" dirty="0" smtClean="0"/>
          </a:p>
          <a:p>
            <a:r>
              <a:rPr lang="zh-TW" altLang="en-US" sz="1800" dirty="0" smtClean="0"/>
              <a:t>跌倒</a:t>
            </a:r>
            <a:r>
              <a:rPr lang="zh-TW" altLang="en-US" sz="1800" dirty="0"/>
              <a:t>偵測</a:t>
            </a:r>
            <a:r>
              <a:rPr lang="en-US" sz="1800" dirty="0"/>
              <a:t>:(</a:t>
            </a:r>
            <a:r>
              <a:rPr lang="zh-TW" altLang="en-US" sz="1800" dirty="0"/>
              <a:t>床頭後方會偵測到</a:t>
            </a:r>
            <a:r>
              <a:rPr lang="en-US" sz="1800" dirty="0"/>
              <a:t>)</a:t>
            </a:r>
            <a:endParaRPr lang="zh-TW" altLang="en-US" sz="1800" dirty="0"/>
          </a:p>
        </p:txBody>
      </p:sp>
      <p:pic>
        <p:nvPicPr>
          <p:cNvPr id="4" name="圖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928934"/>
            <a:ext cx="38004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4" descr="6666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14876" y="2928934"/>
            <a:ext cx="3819525" cy="1962150"/>
          </a:xfrm>
          <a:prstGeom prst="rect">
            <a:avLst/>
          </a:prstGeom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858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+mn-ea"/>
                <a:ea typeface="+mn-ea"/>
              </a:rPr>
              <a:t>使用方法及</a:t>
            </a:r>
            <a:r>
              <a:rPr lang="zh-TW" altLang="en-US" sz="3600" dirty="0" smtClean="0">
                <a:latin typeface="+mn-ea"/>
                <a:ea typeface="+mn-ea"/>
              </a:rPr>
              <a:t>原理</a:t>
            </a:r>
            <a:endParaRPr lang="zh-TW" altLang="en-US" sz="36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r>
              <a:rPr lang="zh-TW" altLang="en-US" sz="1800" dirty="0">
                <a:latin typeface="+mn-ea"/>
              </a:rPr>
              <a:t>病患起身、下床偵測</a:t>
            </a:r>
            <a:r>
              <a:rPr lang="en-US" sz="1800" dirty="0">
                <a:latin typeface="+mn-ea"/>
              </a:rPr>
              <a:t>: </a:t>
            </a:r>
            <a:r>
              <a:rPr lang="zh-TW" altLang="en-US" sz="1800" dirty="0">
                <a:latin typeface="+mn-ea"/>
              </a:rPr>
              <a:t>病患起身，離開床舖時，系統自動通知醫護人員</a:t>
            </a:r>
            <a:r>
              <a:rPr lang="zh-TW" altLang="en-US" sz="1800" dirty="0" smtClean="0">
                <a:latin typeface="+mn-ea"/>
              </a:rPr>
              <a:t>。</a:t>
            </a:r>
            <a:endParaRPr lang="en-US" altLang="zh-TW" sz="1800" dirty="0" smtClean="0">
              <a:latin typeface="+mn-ea"/>
            </a:endParaRPr>
          </a:p>
          <a:p>
            <a:endParaRPr lang="en-US" altLang="zh-TW" sz="1800" b="1" dirty="0"/>
          </a:p>
          <a:p>
            <a:endParaRPr lang="en-US" altLang="zh-TW" sz="1800" b="1" dirty="0" smtClean="0"/>
          </a:p>
          <a:p>
            <a:endParaRPr lang="en-US" altLang="zh-TW" sz="1800" b="1" dirty="0"/>
          </a:p>
          <a:p>
            <a:endParaRPr lang="en-US" altLang="zh-TW" sz="1800" b="1" dirty="0" smtClean="0"/>
          </a:p>
          <a:p>
            <a:endParaRPr lang="en-US" altLang="zh-TW" sz="1800" b="1" dirty="0"/>
          </a:p>
          <a:p>
            <a:endParaRPr lang="en-US" altLang="zh-TW" sz="1800" b="1" dirty="0" smtClean="0"/>
          </a:p>
          <a:p>
            <a:endParaRPr lang="en-US" altLang="zh-TW" sz="1800" b="1" dirty="0"/>
          </a:p>
          <a:p>
            <a:r>
              <a:rPr lang="zh-TW" altLang="en-US" sz="1600" dirty="0">
                <a:latin typeface="+mn-ea"/>
              </a:rPr>
              <a:t>病患如廁、離房過久偵測</a:t>
            </a:r>
            <a:r>
              <a:rPr lang="en-US" sz="1600" dirty="0">
                <a:latin typeface="+mn-ea"/>
              </a:rPr>
              <a:t>: </a:t>
            </a:r>
            <a:r>
              <a:rPr lang="zh-TW" altLang="en-US" sz="1600" dirty="0">
                <a:latin typeface="+mn-ea"/>
              </a:rPr>
              <a:t>病患單獨如廁、離開病房過久時，系統自動通知醫護人員。</a:t>
            </a:r>
            <a:endParaRPr lang="zh-TW" altLang="en-US" sz="1600" b="1" dirty="0">
              <a:latin typeface="+mn-ea"/>
            </a:endParaRPr>
          </a:p>
          <a:p>
            <a:endParaRPr lang="zh-TW" altLang="en-US" dirty="0"/>
          </a:p>
        </p:txBody>
      </p:sp>
      <p:pic>
        <p:nvPicPr>
          <p:cNvPr id="4" name="圖片 3" descr="病人起身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7224" y="1857364"/>
            <a:ext cx="2076450" cy="2076450"/>
          </a:xfrm>
          <a:prstGeom prst="rect">
            <a:avLst/>
          </a:prstGeom>
        </p:spPr>
      </p:pic>
      <p:pic>
        <p:nvPicPr>
          <p:cNvPr id="5" name="圖片 4" descr="離床過久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7224" y="4500570"/>
            <a:ext cx="2066925" cy="2066925"/>
          </a:xfrm>
          <a:prstGeom prst="rect">
            <a:avLst/>
          </a:prstGeom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r>
              <a:rPr lang="zh-TW" altLang="en-US" sz="2000" dirty="0" smtClean="0">
                <a:latin typeface="+mn-ea"/>
              </a:rPr>
              <a:t>蒙</a:t>
            </a:r>
            <a:r>
              <a:rPr lang="zh-TW" altLang="en-US" sz="2000" dirty="0">
                <a:latin typeface="+mn-ea"/>
              </a:rPr>
              <a:t>臉、窒息偵測</a:t>
            </a:r>
            <a:r>
              <a:rPr lang="en-US" sz="2000" dirty="0">
                <a:latin typeface="+mn-ea"/>
              </a:rPr>
              <a:t>: </a:t>
            </a:r>
            <a:r>
              <a:rPr lang="zh-TW" altLang="en-US" sz="2000" dirty="0">
                <a:latin typeface="+mn-ea"/>
              </a:rPr>
              <a:t>病患有棉被蒙臉、翻身趴睡、或頭卡在床沿等可能導致窒息狀況發生時，系統自動通報醫護人員</a:t>
            </a:r>
            <a:r>
              <a:rPr lang="zh-TW" altLang="en-US" sz="2000" dirty="0" smtClean="0">
                <a:latin typeface="+mn-ea"/>
              </a:rPr>
              <a:t>。</a:t>
            </a:r>
            <a:endParaRPr lang="en-US" altLang="zh-TW" sz="2000" dirty="0" smtClean="0">
              <a:latin typeface="+mn-ea"/>
            </a:endParaRPr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pPr>
              <a:buNone/>
            </a:pPr>
            <a:endParaRPr lang="en-US" altLang="zh-TW" sz="2000" dirty="0" smtClean="0"/>
          </a:p>
          <a:p>
            <a:pPr>
              <a:buNone/>
            </a:pPr>
            <a:endParaRPr lang="en-US" altLang="zh-TW" sz="2000" dirty="0" smtClean="0"/>
          </a:p>
          <a:p>
            <a:r>
              <a:rPr lang="zh-TW" altLang="en-US" sz="2000" dirty="0">
                <a:latin typeface="+mn-ea"/>
              </a:rPr>
              <a:t>跌倒偵測</a:t>
            </a:r>
            <a:r>
              <a:rPr lang="en-US" sz="2000" dirty="0">
                <a:latin typeface="+mn-ea"/>
              </a:rPr>
              <a:t>: </a:t>
            </a:r>
            <a:r>
              <a:rPr lang="zh-TW" altLang="en-US" sz="2000" dirty="0">
                <a:latin typeface="+mn-ea"/>
              </a:rPr>
              <a:t>病患不慎跌倒或跌落下床時，系統自動發出警報。</a:t>
            </a:r>
          </a:p>
          <a:p>
            <a:endParaRPr lang="zh-TW" altLang="en-US" sz="2000" dirty="0"/>
          </a:p>
        </p:txBody>
      </p:sp>
      <p:pic>
        <p:nvPicPr>
          <p:cNvPr id="4" name="圖片 3" descr="摀住口鼻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7224" y="2143117"/>
            <a:ext cx="2066925" cy="1928826"/>
          </a:xfrm>
          <a:prstGeom prst="rect">
            <a:avLst/>
          </a:prstGeom>
        </p:spPr>
      </p:pic>
      <p:pic>
        <p:nvPicPr>
          <p:cNvPr id="5" name="圖片 4" descr="病人跌床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5786" y="4714875"/>
            <a:ext cx="2143125" cy="2000273"/>
          </a:xfrm>
          <a:prstGeom prst="rect">
            <a:avLst/>
          </a:prstGeom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r>
              <a:rPr lang="zh-TW" altLang="en-US" sz="2000" dirty="0" smtClean="0">
                <a:latin typeface="+mn-ea"/>
              </a:rPr>
              <a:t>靜態</a:t>
            </a:r>
            <a:r>
              <a:rPr lang="zh-TW" altLang="en-US" sz="2000" dirty="0">
                <a:latin typeface="+mn-ea"/>
              </a:rPr>
              <a:t>偵測</a:t>
            </a:r>
            <a:r>
              <a:rPr lang="en-US" sz="2000" dirty="0">
                <a:latin typeface="+mn-ea"/>
              </a:rPr>
              <a:t>: </a:t>
            </a:r>
            <a:r>
              <a:rPr lang="zh-TW" altLang="en-US" sz="2000" dirty="0">
                <a:latin typeface="+mn-ea"/>
              </a:rPr>
              <a:t>若病患維持同一姿勢過久不動，系統自動通知醫護人員。</a:t>
            </a:r>
          </a:p>
        </p:txBody>
      </p:sp>
      <p:pic>
        <p:nvPicPr>
          <p:cNvPr id="4" name="圖片 3" descr="靜態偵測-過久不動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8662" y="2500306"/>
            <a:ext cx="2133600" cy="2133600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F040F-C38E-4061-B286-FFD0007D220F}" type="slidenum">
              <a:rPr lang="zh-TW" altLang="en-US" smtClean="0"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</TotalTime>
  <Words>482</Words>
  <Application>Microsoft Office PowerPoint</Application>
  <PresentationFormat>如螢幕大小 (4:3)</PresentationFormat>
  <Paragraphs>83</Paragraphs>
  <Slides>12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市鎮</vt:lpstr>
      <vt:lpstr>組員:吳建逸、吳俊磊、何耀文、尤四海、李羽書、岑育恩 </vt:lpstr>
      <vt:lpstr>摘要</vt:lpstr>
      <vt:lpstr>動機目的</vt:lpstr>
      <vt:lpstr>系統概述</vt:lpstr>
      <vt:lpstr> </vt:lpstr>
      <vt:lpstr> </vt:lpstr>
      <vt:lpstr>使用方法及原理</vt:lpstr>
      <vt:lpstr> </vt:lpstr>
      <vt:lpstr> </vt:lpstr>
      <vt:lpstr>實作進度規劃</vt:lpstr>
      <vt:lpstr>預期的成果</vt:lpstr>
      <vt:lpstr>參考文獻</vt:lpstr>
    </vt:vector>
  </TitlesOfParts>
  <Company>Test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組員:吳建逸、吳俊磊、何耀文、尤四海、李羽書、岑育恩 </dc:title>
  <dc:creator>abc</dc:creator>
  <cp:lastModifiedBy>abc</cp:lastModifiedBy>
  <cp:revision>3</cp:revision>
  <dcterms:created xsi:type="dcterms:W3CDTF">2013-10-30T15:14:01Z</dcterms:created>
  <dcterms:modified xsi:type="dcterms:W3CDTF">2013-10-30T15:39:54Z</dcterms:modified>
</cp:coreProperties>
</file>