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6" r:id="rId3"/>
    <p:sldId id="259" r:id="rId4"/>
    <p:sldId id="258" r:id="rId5"/>
    <p:sldId id="260" r:id="rId6"/>
    <p:sldId id="265" r:id="rId7"/>
    <p:sldId id="264" r:id="rId8"/>
    <p:sldId id="263" r:id="rId9"/>
    <p:sldId id="262" r:id="rId10"/>
    <p:sldId id="261" r:id="rId11"/>
    <p:sldId id="266" r:id="rId12"/>
    <p:sldId id="267" r:id="rId13"/>
    <p:sldId id="270" r:id="rId14"/>
    <p:sldId id="277" r:id="rId15"/>
    <p:sldId id="269" r:id="rId16"/>
    <p:sldId id="281" r:id="rId17"/>
    <p:sldId id="280" r:id="rId18"/>
    <p:sldId id="271" r:id="rId19"/>
    <p:sldId id="278" r:id="rId20"/>
    <p:sldId id="279" r:id="rId21"/>
    <p:sldId id="276" r:id="rId22"/>
    <p:sldId id="282" r:id="rId23"/>
  </p:sldIdLst>
  <p:sldSz cx="9144000" cy="5143500" type="screen16x9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968D"/>
    <a:srgbClr val="3AA3C0"/>
    <a:srgbClr val="FA564A"/>
    <a:srgbClr val="FF9DB8"/>
    <a:srgbClr val="000000"/>
    <a:srgbClr val="D88D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2301" autoAdjust="0"/>
  </p:normalViewPr>
  <p:slideViewPr>
    <p:cSldViewPr snapToGrid="0" snapToObjects="1">
      <p:cViewPr>
        <p:scale>
          <a:sx n="116" d="100"/>
          <a:sy n="116" d="100"/>
        </p:scale>
        <p:origin x="-624" y="-3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05A2D-BB2D-8548-9B65-5A7CF5FC7EE7}" type="datetimeFigureOut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93660-DDEC-FF45-A17F-B49FE28F2E5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372578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60830-9B5E-2E43-89A7-67004D852B9E}" type="datetimeFigureOut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3BB36-1DB1-3048-A525-F8CBFC823CD1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28793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AC86-F97B-4E40-9250-BE193E207A38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90810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42B64-6D8C-B644-8707-F443B932B0E4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936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EEA3D-0CF4-4240-AEED-23D3C75B2196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2596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8A5F3-45CC-9E4E-8D0C-824401B4CC63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49444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C2E3B-3263-F74F-A25A-CF4000621F64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89463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10EC2-A7F2-124C-B93C-8B51DEEDBE23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3244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77F37B-7FF0-EF47-89F2-DA0F4954B60C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63945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D222-8538-FA4F-A05F-D4C413ED0770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43918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06A69-D4A5-6E4E-A993-2CF24C236B82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24131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7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4701-BC18-984F-9196-A8D4064DB10B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40905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C7A4F-4CC7-B142-A88D-DDE9C93F49E5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90043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 smtClean="0"/>
              <a:t>按一下以編輯母片文字樣式</a:t>
            </a:r>
          </a:p>
          <a:p>
            <a:pPr lvl="1"/>
            <a:r>
              <a:rPr kumimoji="1" lang="zh-TW" altLang="en-US" smtClean="0"/>
              <a:t>第二層</a:t>
            </a:r>
          </a:p>
          <a:p>
            <a:pPr lvl="2"/>
            <a:r>
              <a:rPr kumimoji="1" lang="zh-TW" altLang="en-US" smtClean="0"/>
              <a:t>第三層</a:t>
            </a:r>
          </a:p>
          <a:p>
            <a:pPr lvl="3"/>
            <a:r>
              <a:rPr kumimoji="1" lang="zh-TW" altLang="en-US" smtClean="0"/>
              <a:t>第四層</a:t>
            </a:r>
          </a:p>
          <a:p>
            <a:pPr lvl="4"/>
            <a:r>
              <a:rPr kumimoji="1" lang="zh-TW" altLang="en-US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6D23D-DDCC-3040-870C-2E5489F2AEB4}" type="datetime1">
              <a:rPr kumimoji="1" lang="zh-TW" altLang="en-US" smtClean="0"/>
              <a:t>15/9/14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877B7-ED1D-FA41-96B4-343322A37FBA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236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</a:t>
            </a:fld>
            <a:endParaRPr kumimoji="1" lang="zh-TW" altLang="en-US"/>
          </a:p>
        </p:txBody>
      </p:sp>
      <p:pic>
        <p:nvPicPr>
          <p:cNvPr id="4" name="圖片 3" descr="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1" y="0"/>
            <a:ext cx="9268726" cy="528008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120900" y="805934"/>
            <a:ext cx="5346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技職體系中說理達情分組報告敘事力養成計畫</a:t>
            </a:r>
            <a:endParaRPr kumimoji="1" lang="zh-TW" altLang="en-US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346200" y="1232932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/>
                <a:ea typeface="微軟正黑體"/>
                <a:cs typeface="微軟正黑體"/>
              </a:rPr>
              <a:t>專業知能融入敘事力</a:t>
            </a:r>
            <a:endParaRPr kumimoji="1" lang="zh-TW" altLang="en-US" sz="54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3022600" y="2156262"/>
            <a:ext cx="5346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200" dirty="0" smtClean="0">
                <a:solidFill>
                  <a:srgbClr val="595959"/>
                </a:solidFill>
                <a:latin typeface="微軟正黑體"/>
                <a:ea typeface="微軟正黑體"/>
                <a:cs typeface="微軟正黑體"/>
              </a:rPr>
              <a:t>之新創群組課程</a:t>
            </a:r>
            <a:endParaRPr kumimoji="1" lang="zh-TW" altLang="en-US" sz="3200" dirty="0">
              <a:solidFill>
                <a:srgbClr val="595959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455967" y="3447505"/>
            <a:ext cx="461665" cy="16959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dirty="0">
                <a:latin typeface="微軟正黑體"/>
                <a:ea typeface="微軟正黑體"/>
                <a:cs typeface="微軟正黑體"/>
              </a:rPr>
              <a:t>駱育萱老師</a:t>
            </a:r>
          </a:p>
        </p:txBody>
      </p:sp>
    </p:spTree>
    <p:extLst>
      <p:ext uri="{BB962C8B-B14F-4D97-AF65-F5344CB8AC3E}">
        <p14:creationId xmlns:p14="http://schemas.microsoft.com/office/powerpoint/2010/main" val="117740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241644" y="426322"/>
            <a:ext cx="8855364" cy="1456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40"/>
              </a:lnSpc>
              <a:defRPr sz="1800"/>
            </a:pP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電影與兩</a:t>
            </a: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性課題</a:t>
            </a:r>
            <a:r>
              <a:rPr lang="en-US" altLang="zh-TW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 New Roman"/>
              </a:rPr>
              <a:t>—</a:t>
            </a: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兩性</a:t>
            </a:r>
            <a:r>
              <a:rPr lang="en-US" altLang="zh-TW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 New Roman"/>
              </a:rPr>
              <a:t>‧</a:t>
            </a: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敘事</a:t>
            </a:r>
            <a:r>
              <a:rPr lang="en-US" altLang="zh-TW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 New Roman"/>
              </a:rPr>
              <a:t>‧</a:t>
            </a: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愛</a:t>
            </a: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蜜力</a:t>
            </a:r>
            <a:r>
              <a:rPr lang="en-US" altLang="zh-TW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/>
            </a:r>
            <a:br>
              <a:rPr lang="en-US" altLang="zh-TW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</a:br>
            <a:r>
              <a:rPr lang="en-US" altLang="zh-TW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-</a:t>
            </a:r>
            <a:r>
              <a:rPr lang="zh-TW" altLang="en-US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共構</a:t>
            </a:r>
            <a:r>
              <a:rPr lang="zh-TW" altLang="en-US" sz="2400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「當我們同愛一起」的意義</a:t>
            </a:r>
            <a:r>
              <a:rPr lang="zh-TW" altLang="en-US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。</a:t>
            </a:r>
          </a:p>
        </p:txBody>
      </p:sp>
      <p:pic>
        <p:nvPicPr>
          <p:cNvPr id="5" name="圖片 4" descr="bulb-01.png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8865">
            <a:off x="566235" y="447872"/>
            <a:ext cx="831781" cy="83178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241644" y="1882504"/>
            <a:ext cx="8855364" cy="1456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40"/>
              </a:lnSpc>
              <a:defRPr sz="1800"/>
            </a:pP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創意性</a:t>
            </a: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工程</a:t>
            </a: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設計</a:t>
            </a:r>
            <a:r>
              <a:rPr lang="en-US" altLang="zh-TW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/>
            </a:r>
            <a:br>
              <a:rPr lang="en-US" altLang="zh-TW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</a:br>
            <a:r>
              <a:rPr lang="en-US" altLang="zh-TW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-</a:t>
            </a:r>
            <a:r>
              <a:rPr lang="zh-TW" altLang="en-US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族</a:t>
            </a:r>
            <a:r>
              <a:rPr lang="zh-TW" altLang="en-US" sz="2400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群關懷、弱勢照顧</a:t>
            </a:r>
            <a:r>
              <a:rPr lang="zh-TW" altLang="en-US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。</a:t>
            </a:r>
            <a:endParaRPr lang="zh-TW" altLang="en-US" sz="2400" dirty="0">
              <a:uFill>
                <a:solidFill>
                  <a:srgbClr val="FF2600"/>
                </a:solidFill>
              </a:uFill>
              <a:latin typeface="微軟正黑體"/>
              <a:ea typeface="微軟正黑體"/>
              <a:cs typeface="微軟正黑體"/>
              <a:sym typeface="Time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49280" y="3349145"/>
            <a:ext cx="885536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040"/>
              </a:lnSpc>
              <a:defRPr sz="1800"/>
            </a:pP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文學與生活</a:t>
            </a:r>
            <a:r>
              <a:rPr lang="en-US" altLang="zh-TW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 New Roman"/>
              </a:rPr>
              <a:t>—</a:t>
            </a: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親子</a:t>
            </a:r>
            <a:r>
              <a:rPr lang="en-US" altLang="zh-TW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 New Roman"/>
              </a:rPr>
              <a:t>‧</a:t>
            </a: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利他</a:t>
            </a:r>
            <a:r>
              <a:rPr lang="en-US" altLang="zh-TW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 New Roman"/>
              </a:rPr>
              <a:t>‧</a:t>
            </a: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敘事</a:t>
            </a:r>
            <a:r>
              <a:rPr lang="en-US" altLang="zh-TW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/>
            </a:r>
            <a:br>
              <a:rPr lang="en-US" altLang="zh-TW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</a:br>
            <a:r>
              <a:rPr lang="en-US" altLang="zh-TW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-</a:t>
            </a:r>
            <a:r>
              <a:rPr lang="zh-TW" altLang="en-US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有能力與他人互換立場，瞭解他人之立場與需要。</a:t>
            </a:r>
            <a:endParaRPr lang="zh-TW" altLang="en-US" sz="2400" dirty="0">
              <a:uFill>
                <a:solidFill>
                  <a:srgbClr val="FF2600"/>
                </a:solidFill>
              </a:uFill>
              <a:latin typeface="微軟正黑體"/>
              <a:ea typeface="微軟正黑體"/>
              <a:cs typeface="微軟正黑體"/>
              <a:sym typeface="Times"/>
            </a:endParaRPr>
          </a:p>
        </p:txBody>
      </p:sp>
      <p:pic>
        <p:nvPicPr>
          <p:cNvPr id="8" name="圖片 7" descr="bulb-01.png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8865">
            <a:off x="566236" y="1915806"/>
            <a:ext cx="831781" cy="831781"/>
          </a:xfrm>
          <a:prstGeom prst="rect">
            <a:avLst/>
          </a:prstGeom>
        </p:spPr>
      </p:pic>
      <p:pic>
        <p:nvPicPr>
          <p:cNvPr id="9" name="圖片 8" descr="bulb-01.png"/>
          <p:cNvPicPr>
            <a:picLocks noChangeAspect="1"/>
          </p:cNvPicPr>
          <p:nvPr/>
        </p:nvPicPr>
        <p:blipFill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8865">
            <a:off x="566233" y="3325005"/>
            <a:ext cx="831781" cy="831781"/>
          </a:xfrm>
          <a:prstGeom prst="rect">
            <a:avLst/>
          </a:prstGeom>
        </p:spPr>
      </p:pic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9149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hape 112"/>
          <p:cNvSpPr/>
          <p:nvPr/>
        </p:nvSpPr>
        <p:spPr>
          <a:xfrm>
            <a:off x="3497235" y="499985"/>
            <a:ext cx="2022432" cy="827402"/>
          </a:xfrm>
          <a:prstGeom prst="roundRect">
            <a:avLst>
              <a:gd name="adj" fmla="val 14392"/>
            </a:avLst>
          </a:prstGeom>
          <a:blipFill>
            <a:blip r:embed="rId3"/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113"/>
          <p:cNvSpPr/>
          <p:nvPr/>
        </p:nvSpPr>
        <p:spPr>
          <a:xfrm>
            <a:off x="5751828" y="2314105"/>
            <a:ext cx="2022432" cy="827402"/>
          </a:xfrm>
          <a:prstGeom prst="roundRect">
            <a:avLst>
              <a:gd name="adj" fmla="val 14392"/>
            </a:avLst>
          </a:prstGeom>
          <a:blipFill>
            <a:blip r:embed="rId4"/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114"/>
          <p:cNvSpPr/>
          <p:nvPr/>
        </p:nvSpPr>
        <p:spPr>
          <a:xfrm>
            <a:off x="3497234" y="4080011"/>
            <a:ext cx="2022432" cy="827402"/>
          </a:xfrm>
          <a:prstGeom prst="roundRect">
            <a:avLst>
              <a:gd name="adj" fmla="val 14392"/>
            </a:avLst>
          </a:prstGeom>
          <a:blipFill>
            <a:blip r:embed="rId5"/>
          </a:blip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115"/>
          <p:cNvSpPr/>
          <p:nvPr/>
        </p:nvSpPr>
        <p:spPr>
          <a:xfrm>
            <a:off x="1345067" y="2314105"/>
            <a:ext cx="2022432" cy="827402"/>
          </a:xfrm>
          <a:prstGeom prst="roundRect">
            <a:avLst>
              <a:gd name="adj" fmla="val 14392"/>
            </a:avLst>
          </a:prstGeom>
          <a:blipFill>
            <a:blip r:embed="rId6"/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Shape 116"/>
          <p:cNvSpPr/>
          <p:nvPr/>
        </p:nvSpPr>
        <p:spPr>
          <a:xfrm rot="2284653">
            <a:off x="5725091" y="1296937"/>
            <a:ext cx="1109028" cy="700464"/>
          </a:xfrm>
          <a:prstGeom prst="rightArrow">
            <a:avLst>
              <a:gd name="adj1" fmla="val 27236"/>
              <a:gd name="adj2" fmla="val 52611"/>
            </a:avLst>
          </a:prstGeom>
          <a:gradFill>
            <a:gsLst>
              <a:gs pos="0">
                <a:srgbClr val="7996B9"/>
              </a:gs>
              <a:gs pos="100000">
                <a:srgbClr val="436232"/>
              </a:gs>
            </a:gsLst>
            <a:lin ang="21465028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Shape 117"/>
          <p:cNvSpPr/>
          <p:nvPr/>
        </p:nvSpPr>
        <p:spPr>
          <a:xfrm rot="7529401">
            <a:off x="5725091" y="3484879"/>
            <a:ext cx="1109027" cy="700464"/>
          </a:xfrm>
          <a:prstGeom prst="rightArrow">
            <a:avLst>
              <a:gd name="adj1" fmla="val 27236"/>
              <a:gd name="adj2" fmla="val 52611"/>
            </a:avLst>
          </a:prstGeom>
          <a:gradFill>
            <a:gsLst>
              <a:gs pos="0">
                <a:srgbClr val="436232"/>
              </a:gs>
              <a:gs pos="100000">
                <a:srgbClr val="E8C464"/>
              </a:gs>
            </a:gsLst>
            <a:lin ang="21465028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" name="Shape 118"/>
          <p:cNvSpPr/>
          <p:nvPr/>
        </p:nvSpPr>
        <p:spPr>
          <a:xfrm rot="13070240">
            <a:off x="2314085" y="3444794"/>
            <a:ext cx="1109027" cy="700464"/>
          </a:xfrm>
          <a:prstGeom prst="rightArrow">
            <a:avLst>
              <a:gd name="adj1" fmla="val 27236"/>
              <a:gd name="adj2" fmla="val 52611"/>
            </a:avLst>
          </a:prstGeom>
          <a:gradFill>
            <a:gsLst>
              <a:gs pos="0">
                <a:srgbClr val="E8C464"/>
              </a:gs>
              <a:gs pos="100000">
                <a:srgbClr val="A53234"/>
              </a:gs>
            </a:gsLst>
            <a:lin ang="21465028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 119"/>
          <p:cNvSpPr/>
          <p:nvPr/>
        </p:nvSpPr>
        <p:spPr>
          <a:xfrm rot="18957070">
            <a:off x="2191275" y="1219721"/>
            <a:ext cx="1109027" cy="700464"/>
          </a:xfrm>
          <a:prstGeom prst="rightArrow">
            <a:avLst>
              <a:gd name="adj1" fmla="val 27236"/>
              <a:gd name="adj2" fmla="val 52611"/>
            </a:avLst>
          </a:prstGeom>
          <a:gradFill>
            <a:gsLst>
              <a:gs pos="0">
                <a:srgbClr val="A53234"/>
              </a:gs>
              <a:gs pos="100000">
                <a:srgbClr val="4D76A4"/>
              </a:gs>
            </a:gsLst>
            <a:lin ang="21465028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 120"/>
          <p:cNvSpPr/>
          <p:nvPr/>
        </p:nvSpPr>
        <p:spPr>
          <a:xfrm>
            <a:off x="3497234" y="682251"/>
            <a:ext cx="194925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400" b="1" dirty="0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rPr>
              <a:t>培養敘事能力</a:t>
            </a:r>
          </a:p>
        </p:txBody>
      </p:sp>
      <p:sp>
        <p:nvSpPr>
          <p:cNvPr id="14" name="Shape 121"/>
          <p:cNvSpPr/>
          <p:nvPr/>
        </p:nvSpPr>
        <p:spPr>
          <a:xfrm>
            <a:off x="5969166" y="2387968"/>
            <a:ext cx="164147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  <a:effectLst>
                  <a:outerShdw blurRad="12700" dist="50800" dir="3000000" rotWithShape="0">
                    <a:srgbClr val="000000"/>
                  </a:outerShdw>
                </a:effectLst>
              </a:rPr>
              <a:t>培訓實踐</a:t>
            </a:r>
          </a:p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FFFFFF"/>
                </a:solidFill>
                <a:effectLst>
                  <a:outerShdw blurRad="12700" dist="50800" dir="3000000" rotWithShape="0">
                    <a:srgbClr val="000000"/>
                  </a:outerShdw>
                </a:effectLst>
              </a:rPr>
              <a:t>校外利他活動</a:t>
            </a:r>
          </a:p>
        </p:txBody>
      </p:sp>
      <p:sp>
        <p:nvSpPr>
          <p:cNvPr id="15" name="Shape 122"/>
          <p:cNvSpPr/>
          <p:nvPr/>
        </p:nvSpPr>
        <p:spPr>
          <a:xfrm>
            <a:off x="3692803" y="4130864"/>
            <a:ext cx="164147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294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  <a:effectLst/>
              </a:defRPr>
            </a:pPr>
            <a:r>
              <a:rPr sz="2000" b="1" dirty="0" smtClean="0">
                <a:solidFill>
                  <a:srgbClr val="FFFFFF"/>
                </a:solidFill>
                <a:effectLst>
                  <a:outerShdw blurRad="12700" dist="50800" dir="2940000" rotWithShape="0">
                    <a:srgbClr val="000000"/>
                  </a:outerShdw>
                </a:effectLst>
              </a:rPr>
              <a:t>參與</a:t>
            </a:r>
            <a:r>
              <a:rPr lang="en-US" sz="2000" b="1" dirty="0" smtClean="0">
                <a:solidFill>
                  <a:srgbClr val="FFFFFF"/>
                </a:solidFill>
                <a:effectLst>
                  <a:outerShdw blurRad="12700" dist="50800" dir="2940000" rotWithShape="0">
                    <a:srgbClr val="000000"/>
                  </a:outerShdw>
                </a:effectLst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effectLst>
                  <a:outerShdw blurRad="12700" dist="50800" dir="2940000" rotWithShape="0">
                    <a:srgbClr val="000000"/>
                  </a:outerShdw>
                </a:effectLst>
              </a:rPr>
            </a:br>
            <a:r>
              <a:rPr sz="2000" b="1" dirty="0" smtClean="0">
                <a:solidFill>
                  <a:srgbClr val="FFFFFF"/>
                </a:solidFill>
                <a:effectLst>
                  <a:outerShdw blurRad="12700" dist="50800" dir="2940000" rotWithShape="0">
                    <a:srgbClr val="000000"/>
                  </a:outerShdw>
                </a:effectLst>
              </a:rPr>
              <a:t>築</a:t>
            </a:r>
            <a:r>
              <a:rPr sz="2000" b="1" dirty="0">
                <a:solidFill>
                  <a:srgbClr val="FFFFFF"/>
                </a:solidFill>
                <a:effectLst>
                  <a:outerShdw blurRad="12700" dist="50800" dir="2940000" rotWithShape="0">
                    <a:srgbClr val="000000"/>
                  </a:outerShdw>
                </a:effectLst>
              </a:rPr>
              <a:t>夢逐夢計畫</a:t>
            </a:r>
          </a:p>
        </p:txBody>
      </p:sp>
      <p:sp>
        <p:nvSpPr>
          <p:cNvPr id="16" name="Shape 123"/>
          <p:cNvSpPr/>
          <p:nvPr/>
        </p:nvSpPr>
        <p:spPr>
          <a:xfrm>
            <a:off x="1310359" y="2507233"/>
            <a:ext cx="207749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63500" dir="30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2200" b="1" dirty="0">
                <a:solidFill>
                  <a:srgbClr val="FFFFFF"/>
                </a:solidFill>
                <a:effectLst>
                  <a:outerShdw blurRad="12700" dist="63500" dir="3000000" rotWithShape="0">
                    <a:srgbClr val="000000"/>
                  </a:outerShdw>
                </a:effectLst>
              </a:rPr>
              <a:t>跨科系小組學習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37440345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26"/>
          <p:cNvSpPr>
            <a:spLocks noGrp="1"/>
          </p:cNvSpPr>
          <p:nvPr>
            <p:ph type="title"/>
          </p:nvPr>
        </p:nvSpPr>
        <p:spPr>
          <a:xfrm>
            <a:off x="-553027" y="1512721"/>
            <a:ext cx="7277100" cy="1247932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63500" dir="2700000" algn="tl" rotWithShape="0">
                    <a:srgbClr val="000000">
                      <a:alpha val="37000"/>
                    </a:srgbClr>
                  </a:outerShdw>
                </a:effectLst>
              </a:rPr>
              <a:t>課程教材規劃</a:t>
            </a:r>
          </a:p>
        </p:txBody>
      </p:sp>
      <p:cxnSp>
        <p:nvCxnSpPr>
          <p:cNvPr id="5" name="直線接點 4"/>
          <p:cNvCxnSpPr/>
          <p:nvPr/>
        </p:nvCxnSpPr>
        <p:spPr>
          <a:xfrm>
            <a:off x="0" y="2632365"/>
            <a:ext cx="6430818" cy="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直線接點 5"/>
          <p:cNvCxnSpPr/>
          <p:nvPr/>
        </p:nvCxnSpPr>
        <p:spPr>
          <a:xfrm>
            <a:off x="0" y="2784765"/>
            <a:ext cx="7550727" cy="0"/>
          </a:xfrm>
          <a:prstGeom prst="line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投影片編號版面配置區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8758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52"/>
            <a:ext cx="9144000" cy="5143500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3245173" y="3980435"/>
            <a:ext cx="414866" cy="1163065"/>
          </a:xfrm>
          <a:prstGeom prst="rect">
            <a:avLst/>
          </a:prstGeom>
          <a:solidFill>
            <a:schemeClr val="tx1">
              <a:lumMod val="75000"/>
              <a:lumOff val="25000"/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13</a:t>
            </a:fld>
            <a:endParaRPr kumimoji="1" lang="zh-TW" altLang="en-US"/>
          </a:p>
        </p:txBody>
      </p:sp>
      <p:sp>
        <p:nvSpPr>
          <p:cNvPr id="8" name="圓角化同側角落矩形 7"/>
          <p:cNvSpPr/>
          <p:nvPr/>
        </p:nvSpPr>
        <p:spPr>
          <a:xfrm rot="5400000">
            <a:off x="2086649" y="-340019"/>
            <a:ext cx="663864" cy="5518727"/>
          </a:xfrm>
          <a:prstGeom prst="round2SameRect">
            <a:avLst>
              <a:gd name="adj1" fmla="val 40548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文字方塊 26"/>
          <p:cNvSpPr txBox="1"/>
          <p:nvPr/>
        </p:nvSpPr>
        <p:spPr>
          <a:xfrm>
            <a:off x="-70812" y="1097074"/>
            <a:ext cx="28321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微軟正黑體"/>
              </a:rPr>
              <a:t>上</a:t>
            </a:r>
            <a:r>
              <a:rPr kumimoji="1" lang="zh-TW" altLang="en-US" sz="2800" b="1" dirty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學期</a:t>
            </a:r>
          </a:p>
          <a:p>
            <a:endParaRPr kumimoji="1" lang="zh-TW" altLang="en-US" sz="3600" dirty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4" name="圖片 23" descr="line-0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0000">
                <a:tint val="45000"/>
                <a:satMod val="400000"/>
              </a:srgbClr>
            </a:duotone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73" y="626021"/>
            <a:ext cx="3675042" cy="3675042"/>
          </a:xfrm>
          <a:prstGeom prst="rect">
            <a:avLst/>
          </a:prstGeom>
          <a:effectLst>
            <a:outerShdw blurRad="206375" dist="50800" dir="5400000" sx="102000" sy="102000" algn="t" rotWithShape="0">
              <a:prstClr val="black">
                <a:alpha val="37000"/>
              </a:prstClr>
            </a:outerShdw>
          </a:effectLst>
        </p:spPr>
      </p:pic>
      <p:sp>
        <p:nvSpPr>
          <p:cNvPr id="30" name="橢圓 29"/>
          <p:cNvSpPr/>
          <p:nvPr/>
        </p:nvSpPr>
        <p:spPr>
          <a:xfrm>
            <a:off x="5403052" y="2676085"/>
            <a:ext cx="723900" cy="7110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橢圓 30"/>
          <p:cNvSpPr/>
          <p:nvPr/>
        </p:nvSpPr>
        <p:spPr>
          <a:xfrm>
            <a:off x="3810000" y="626021"/>
            <a:ext cx="723900" cy="71107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橢圓 31"/>
          <p:cNvSpPr/>
          <p:nvPr/>
        </p:nvSpPr>
        <p:spPr>
          <a:xfrm>
            <a:off x="5242186" y="1376339"/>
            <a:ext cx="723900" cy="71107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橢圓 32"/>
          <p:cNvSpPr/>
          <p:nvPr/>
        </p:nvSpPr>
        <p:spPr>
          <a:xfrm>
            <a:off x="3977628" y="3524460"/>
            <a:ext cx="723900" cy="71107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/>
          <p:cNvSpPr txBox="1"/>
          <p:nvPr/>
        </p:nvSpPr>
        <p:spPr>
          <a:xfrm>
            <a:off x="-70812" y="2151296"/>
            <a:ext cx="5998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  <a:cs typeface="微軟正黑體"/>
              </a:rPr>
              <a:t>熱情力溝通力短講力簡報力</a:t>
            </a:r>
            <a:endParaRPr kumimoji="1" lang="zh-TW" altLang="en-US" sz="3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8" name="圖片 27" descr="good.pn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2151112"/>
            <a:ext cx="554182" cy="554182"/>
          </a:xfrm>
          <a:prstGeom prst="rect">
            <a:avLst/>
          </a:prstGeom>
        </p:spPr>
      </p:pic>
      <p:sp>
        <p:nvSpPr>
          <p:cNvPr id="36" name="Shape 120"/>
          <p:cNvSpPr/>
          <p:nvPr/>
        </p:nvSpPr>
        <p:spPr>
          <a:xfrm>
            <a:off x="4701528" y="158373"/>
            <a:ext cx="2257028" cy="93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328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林聰益</a:t>
            </a: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br>
              <a:rPr lang="en-US" altLang="zh-TW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工程倫理與社會</a:t>
            </a:r>
            <a:endParaRPr sz="2400" b="1" dirty="0">
              <a:solidFill>
                <a:schemeClr val="bg1"/>
              </a:solidFill>
              <a:effectLst>
                <a:outerShdw blurRad="50800" dist="50800" dir="5400000" algn="tl" rotWithShape="0">
                  <a:srgbClr val="000000">
                    <a:alpha val="9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7" name="Shape 120"/>
          <p:cNvSpPr/>
          <p:nvPr/>
        </p:nvSpPr>
        <p:spPr>
          <a:xfrm>
            <a:off x="5966086" y="1186261"/>
            <a:ext cx="1641475" cy="93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328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駱育萱</a:t>
            </a: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b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電影與文學</a:t>
            </a:r>
            <a:endParaRPr sz="2400" b="1" dirty="0">
              <a:solidFill>
                <a:srgbClr val="FFFFFF"/>
              </a:solidFill>
              <a:effectLst>
                <a:outerShdw blurRad="50800" dist="50800" dir="1920000" rotWithShape="0">
                  <a:srgbClr val="000000">
                    <a:alpha val="9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8" name="Shape 120"/>
          <p:cNvSpPr/>
          <p:nvPr/>
        </p:nvSpPr>
        <p:spPr>
          <a:xfrm>
            <a:off x="6126952" y="2498882"/>
            <a:ext cx="2257028" cy="93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328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彭易璟</a:t>
            </a: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b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電影與兩性課題</a:t>
            </a:r>
            <a:endParaRPr sz="2400" b="1" dirty="0">
              <a:solidFill>
                <a:srgbClr val="FFFFFF"/>
              </a:solidFill>
              <a:effectLst>
                <a:outerShdw blurRad="50800" dist="50800" dir="1920000" rotWithShape="0">
                  <a:srgbClr val="000000">
                    <a:alpha val="9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9" name="Shape 120"/>
          <p:cNvSpPr/>
          <p:nvPr/>
        </p:nvSpPr>
        <p:spPr>
          <a:xfrm>
            <a:off x="4701528" y="3679469"/>
            <a:ext cx="1641475" cy="93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328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詹于誼</a:t>
            </a: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b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天然物概論</a:t>
            </a:r>
            <a:endParaRPr sz="2400" b="1" dirty="0">
              <a:solidFill>
                <a:srgbClr val="FFFFFF"/>
              </a:solidFill>
              <a:effectLst>
                <a:outerShdw blurRad="50800" dist="50800" dir="1920000" rotWithShape="0">
                  <a:srgbClr val="000000">
                    <a:alpha val="9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41" name="矩形 40"/>
          <p:cNvSpPr/>
          <p:nvPr/>
        </p:nvSpPr>
        <p:spPr>
          <a:xfrm rot="16200000">
            <a:off x="4205589" y="4390517"/>
            <a:ext cx="414866" cy="1505965"/>
          </a:xfrm>
          <a:prstGeom prst="rect">
            <a:avLst/>
          </a:prstGeom>
          <a:solidFill>
            <a:schemeClr val="tx1">
              <a:lumMod val="75000"/>
              <a:lumOff val="25000"/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643891938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14</a:t>
            </a:fld>
            <a:endParaRPr kumimoji="1" lang="zh-TW" altLang="en-US"/>
          </a:p>
        </p:txBody>
      </p:sp>
      <p:sp>
        <p:nvSpPr>
          <p:cNvPr id="8" name="圓角化同側角落矩形 7"/>
          <p:cNvSpPr/>
          <p:nvPr/>
        </p:nvSpPr>
        <p:spPr>
          <a:xfrm rot="16200000" flipH="1">
            <a:off x="6040033" y="-394857"/>
            <a:ext cx="663864" cy="5518727"/>
          </a:xfrm>
          <a:prstGeom prst="round2SameRect">
            <a:avLst>
              <a:gd name="adj1" fmla="val 40548"/>
              <a:gd name="adj2" fmla="val 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4" name="圖片 23" descr="line-01.png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00000">
                <a:tint val="45000"/>
                <a:satMod val="400000"/>
              </a:srgbClr>
            </a:duotone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0456" y="635414"/>
            <a:ext cx="3675042" cy="3675042"/>
          </a:xfrm>
          <a:prstGeom prst="rect">
            <a:avLst/>
          </a:prstGeom>
          <a:effectLst>
            <a:outerShdw blurRad="206375" dist="50800" dir="5400000" sx="102000" sy="102000" algn="t" rotWithShape="0">
              <a:prstClr val="black">
                <a:alpha val="37000"/>
              </a:prstClr>
            </a:outerShdw>
          </a:effectLst>
        </p:spPr>
      </p:pic>
      <p:sp>
        <p:nvSpPr>
          <p:cNvPr id="30" name="橢圓 29"/>
          <p:cNvSpPr/>
          <p:nvPr/>
        </p:nvSpPr>
        <p:spPr>
          <a:xfrm flipH="1">
            <a:off x="2375478" y="2817305"/>
            <a:ext cx="723900" cy="71107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1" name="橢圓 30"/>
          <p:cNvSpPr/>
          <p:nvPr/>
        </p:nvSpPr>
        <p:spPr>
          <a:xfrm flipH="1">
            <a:off x="3612601" y="652347"/>
            <a:ext cx="723900" cy="711073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" name="橢圓 31"/>
          <p:cNvSpPr/>
          <p:nvPr/>
        </p:nvSpPr>
        <p:spPr>
          <a:xfrm flipH="1">
            <a:off x="2251789" y="1527760"/>
            <a:ext cx="723900" cy="711073"/>
          </a:xfrm>
          <a:prstGeom prst="ellipse">
            <a:avLst/>
          </a:prstGeom>
          <a:solidFill>
            <a:srgbClr val="FF9DB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3" name="橢圓 32"/>
          <p:cNvSpPr/>
          <p:nvPr/>
        </p:nvSpPr>
        <p:spPr>
          <a:xfrm flipH="1">
            <a:off x="3835400" y="3589990"/>
            <a:ext cx="723900" cy="71107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4" name="文字方塊 33"/>
          <p:cNvSpPr txBox="1"/>
          <p:nvPr/>
        </p:nvSpPr>
        <p:spPr>
          <a:xfrm flipH="1">
            <a:off x="4396668" y="2106786"/>
            <a:ext cx="5998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0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  <a:cs typeface="微軟正黑體"/>
              </a:rPr>
              <a:t>熱情力溝通力短講力簡報力</a:t>
            </a:r>
            <a:endParaRPr kumimoji="1" lang="zh-TW" altLang="en-US" sz="3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28" name="圖片 27" descr="good.png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85309" y="2106786"/>
            <a:ext cx="554182" cy="554182"/>
          </a:xfrm>
          <a:prstGeom prst="rect">
            <a:avLst/>
          </a:prstGeom>
        </p:spPr>
      </p:pic>
      <p:sp>
        <p:nvSpPr>
          <p:cNvPr id="36" name="Shape 120"/>
          <p:cNvSpPr/>
          <p:nvPr/>
        </p:nvSpPr>
        <p:spPr>
          <a:xfrm>
            <a:off x="1691082" y="3633857"/>
            <a:ext cx="2257028" cy="958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338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林聰益</a:t>
            </a: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br>
              <a:rPr lang="en-US" altLang="zh-TW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lang="zh-TW" altLang="en-US" sz="2400" b="1" dirty="0" smtClean="0">
                <a:solidFill>
                  <a:schemeClr val="bg1"/>
                </a:solidFill>
                <a:effectLst>
                  <a:outerShdw blurRad="50800" dist="50800" dir="5400000" algn="tl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工程倫理與社會</a:t>
            </a:r>
            <a:endParaRPr sz="2400" b="1" dirty="0">
              <a:solidFill>
                <a:schemeClr val="bg1"/>
              </a:solidFill>
              <a:effectLst>
                <a:outerShdw blurRad="50800" dist="50800" dir="5400000" algn="tl" rotWithShape="0">
                  <a:srgbClr val="000000">
                    <a:alpha val="9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7433763" y="2660968"/>
            <a:ext cx="1794903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600" b="1" dirty="0" smtClean="0">
                <a:solidFill>
                  <a:srgbClr val="558ED5"/>
                </a:solidFill>
                <a:latin typeface="微軟正黑體"/>
                <a:ea typeface="微軟正黑體"/>
                <a:cs typeface="微軟正黑體"/>
              </a:rPr>
              <a:t>下</a:t>
            </a:r>
            <a:r>
              <a:rPr kumimoji="1"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學期</a:t>
            </a:r>
            <a:endParaRPr kumimoji="1" lang="zh-TW" altLang="en-US" sz="2800" b="1" dirty="0">
              <a:solidFill>
                <a:schemeClr val="bg1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  <a:p>
            <a:endParaRPr kumimoji="1" lang="zh-TW" altLang="en-US" sz="3600" dirty="0">
              <a:solidFill>
                <a:schemeClr val="bg1">
                  <a:lumMod val="7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748516" y="-1"/>
            <a:ext cx="414866" cy="948267"/>
          </a:xfrm>
          <a:prstGeom prst="rect">
            <a:avLst/>
          </a:prstGeom>
          <a:solidFill>
            <a:schemeClr val="tx1">
              <a:lumMod val="75000"/>
              <a:lumOff val="25000"/>
              <a:alpha val="7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Shape 120"/>
          <p:cNvSpPr/>
          <p:nvPr/>
        </p:nvSpPr>
        <p:spPr>
          <a:xfrm>
            <a:off x="669718" y="2663793"/>
            <a:ext cx="1641475" cy="958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338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駱育萱</a:t>
            </a: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b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電影與文學</a:t>
            </a:r>
            <a:endParaRPr sz="2400" b="1" dirty="0">
              <a:solidFill>
                <a:srgbClr val="FFFFFF"/>
              </a:solidFill>
              <a:effectLst>
                <a:outerShdw blurRad="50800" dist="50800" dir="1920000" rotWithShape="0">
                  <a:srgbClr val="000000">
                    <a:alpha val="9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1" name="Shape 120"/>
          <p:cNvSpPr/>
          <p:nvPr/>
        </p:nvSpPr>
        <p:spPr>
          <a:xfrm>
            <a:off x="519359" y="1280024"/>
            <a:ext cx="1641475" cy="958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338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馬美娟</a:t>
            </a: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en-US" altLang="zh-TW" sz="2400" dirty="0"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2400" dirty="0"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文學與生活</a:t>
            </a:r>
            <a:endParaRPr sz="2400" b="1" dirty="0">
              <a:solidFill>
                <a:srgbClr val="FFFFFF"/>
              </a:solidFill>
              <a:effectLst>
                <a:outerShdw blurRad="50800" dist="50800" dir="1920000" rotWithShape="0">
                  <a:srgbClr val="000000">
                    <a:alpha val="9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2" name="Shape 120"/>
          <p:cNvSpPr/>
          <p:nvPr/>
        </p:nvSpPr>
        <p:spPr>
          <a:xfrm>
            <a:off x="1340097" y="244273"/>
            <a:ext cx="2257028" cy="958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FFFFFF"/>
                </a:solidFill>
                <a:effectLst>
                  <a:outerShdw blurRad="12700" dist="50800" dir="192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338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林聰益</a:t>
            </a:r>
            <a: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br>
              <a:rPr lang="en-US" altLang="zh-TW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lang="zh-TW" altLang="en-US" sz="2400" b="1" dirty="0" smtClean="0">
                <a:solidFill>
                  <a:srgbClr val="FFFFFF"/>
                </a:solidFill>
                <a:effectLst>
                  <a:outerShdw blurRad="50800" dist="50800" dir="1920000" rotWithShape="0">
                    <a:srgbClr val="000000">
                      <a:alpha val="90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創意性工程設計</a:t>
            </a:r>
            <a:endParaRPr sz="2400" b="1" dirty="0">
              <a:solidFill>
                <a:srgbClr val="FFFFFF"/>
              </a:solidFill>
              <a:effectLst>
                <a:outerShdw blurRad="50800" dist="50800" dir="1920000" rotWithShape="0">
                  <a:srgbClr val="000000">
                    <a:alpha val="90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等腰三角形 2"/>
          <p:cNvSpPr/>
          <p:nvPr/>
        </p:nvSpPr>
        <p:spPr>
          <a:xfrm rot="333459" flipV="1">
            <a:off x="4972882" y="3991966"/>
            <a:ext cx="615118" cy="448442"/>
          </a:xfrm>
          <a:prstGeom prst="triangle">
            <a:avLst>
              <a:gd name="adj" fmla="val 47935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55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15</a:t>
            </a:fld>
            <a:endParaRPr kumimoji="1" lang="zh-TW" altLang="en-US"/>
          </a:p>
        </p:txBody>
      </p:sp>
      <p:grpSp>
        <p:nvGrpSpPr>
          <p:cNvPr id="16" name="群組 15"/>
          <p:cNvGrpSpPr/>
          <p:nvPr/>
        </p:nvGrpSpPr>
        <p:grpSpPr>
          <a:xfrm>
            <a:off x="2866038" y="0"/>
            <a:ext cx="4225780" cy="1163585"/>
            <a:chOff x="2866038" y="0"/>
            <a:chExt cx="4225780" cy="1163585"/>
          </a:xfrm>
        </p:grpSpPr>
        <p:sp>
          <p:nvSpPr>
            <p:cNvPr id="11" name="Shape 180"/>
            <p:cNvSpPr/>
            <p:nvPr/>
          </p:nvSpPr>
          <p:spPr>
            <a:xfrm flipV="1">
              <a:off x="2866038" y="0"/>
              <a:ext cx="3819679" cy="1163585"/>
            </a:xfrm>
            <a:prstGeom prst="rect">
              <a:avLst/>
            </a:prstGeom>
            <a:gradFill>
              <a:gsLst>
                <a:gs pos="0">
                  <a:srgbClr val="917EA7">
                    <a:alpha val="47178"/>
                  </a:srgbClr>
                </a:gs>
                <a:gs pos="100000">
                  <a:srgbClr val="594076">
                    <a:alpha val="47178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2866038" y="23496"/>
              <a:ext cx="4225780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40"/>
                </a:lnSpc>
              </a:pPr>
              <a:r>
                <a:rPr kumimoji="1" lang="zh-TW" altLang="en-US" sz="2800" b="1" dirty="0" smtClean="0">
                  <a:solidFill>
                    <a:schemeClr val="bg1"/>
                  </a:solidFill>
                  <a:latin typeface="微軟正黑體"/>
                  <a:ea typeface="微軟正黑體"/>
                  <a:cs typeface="微軟正黑體"/>
                </a:rPr>
                <a:t>熱情力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-</a:t>
              </a: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校外專家演講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修課動機，促進利他精神願景</a:t>
              </a:r>
              <a:endParaRPr kumimoji="1" lang="zh-TW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2866038" y="1335826"/>
            <a:ext cx="4225780" cy="1163585"/>
            <a:chOff x="2866038" y="1335826"/>
            <a:chExt cx="4225780" cy="1163585"/>
          </a:xfrm>
        </p:grpSpPr>
        <p:sp>
          <p:nvSpPr>
            <p:cNvPr id="10" name="Shape 179"/>
            <p:cNvSpPr/>
            <p:nvPr/>
          </p:nvSpPr>
          <p:spPr>
            <a:xfrm flipV="1">
              <a:off x="2866038" y="1335826"/>
              <a:ext cx="3819679" cy="1163585"/>
            </a:xfrm>
            <a:prstGeom prst="rect">
              <a:avLst/>
            </a:prstGeom>
            <a:gradFill>
              <a:gsLst>
                <a:gs pos="0">
                  <a:srgbClr val="D67C7C">
                    <a:alpha val="31616"/>
                  </a:srgbClr>
                </a:gs>
                <a:gs pos="100000">
                  <a:srgbClr val="A53234">
                    <a:alpha val="31616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2866038" y="1420155"/>
              <a:ext cx="4225780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40"/>
                </a:lnSpc>
              </a:pPr>
              <a:r>
                <a:rPr kumimoji="1" lang="zh-TW" altLang="en-US" sz="28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溝通力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-</a:t>
              </a: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校外專家演講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分組報告小組團員的溝通能力</a:t>
              </a:r>
              <a:endParaRPr kumimoji="1" lang="zh-TW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grpSp>
        <p:nvGrpSpPr>
          <p:cNvPr id="18" name="群組 17"/>
          <p:cNvGrpSpPr/>
          <p:nvPr/>
        </p:nvGrpSpPr>
        <p:grpSpPr>
          <a:xfrm>
            <a:off x="2866038" y="2675720"/>
            <a:ext cx="4225780" cy="1163585"/>
            <a:chOff x="2866038" y="2675720"/>
            <a:chExt cx="4225780" cy="1163585"/>
          </a:xfrm>
        </p:grpSpPr>
        <p:sp>
          <p:nvSpPr>
            <p:cNvPr id="9" name="Shape 178"/>
            <p:cNvSpPr/>
            <p:nvPr/>
          </p:nvSpPr>
          <p:spPr>
            <a:xfrm flipV="1">
              <a:off x="2866038" y="2675720"/>
              <a:ext cx="3819679" cy="1163585"/>
            </a:xfrm>
            <a:prstGeom prst="rect">
              <a:avLst/>
            </a:prstGeom>
            <a:gradFill>
              <a:gsLst>
                <a:gs pos="0">
                  <a:srgbClr val="7996B9">
                    <a:alpha val="35109"/>
                  </a:srgbClr>
                </a:gs>
                <a:gs pos="100000">
                  <a:srgbClr val="314864">
                    <a:alpha val="35109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2866038" y="2709387"/>
              <a:ext cx="4225780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40"/>
                </a:lnSpc>
              </a:pPr>
              <a:r>
                <a:rPr kumimoji="1" lang="zh-TW" altLang="en-US" sz="28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短講力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-</a:t>
              </a: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校外專家演講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正確表達我們的見解與看法</a:t>
              </a:r>
              <a:endParaRPr kumimoji="1" lang="zh-TW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2866038" y="3979915"/>
            <a:ext cx="4225780" cy="1163585"/>
            <a:chOff x="2866038" y="3979915"/>
            <a:chExt cx="4225780" cy="1163585"/>
          </a:xfrm>
        </p:grpSpPr>
        <p:sp>
          <p:nvSpPr>
            <p:cNvPr id="8" name="Shape 177"/>
            <p:cNvSpPr/>
            <p:nvPr/>
          </p:nvSpPr>
          <p:spPr>
            <a:xfrm flipV="1">
              <a:off x="2866038" y="3979915"/>
              <a:ext cx="3819679" cy="1163585"/>
            </a:xfrm>
            <a:prstGeom prst="rect">
              <a:avLst/>
            </a:prstGeom>
            <a:gradFill>
              <a:gsLst>
                <a:gs pos="0">
                  <a:srgbClr val="91B67E">
                    <a:alpha val="31045"/>
                  </a:srgbClr>
                </a:gs>
                <a:gs pos="100000">
                  <a:srgbClr val="436232">
                    <a:alpha val="31045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2866038" y="4069672"/>
              <a:ext cx="4225780" cy="981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540"/>
                </a:lnSpc>
              </a:pPr>
              <a:r>
                <a:rPr kumimoji="1" lang="zh-TW" altLang="en-US" sz="2800" b="1" dirty="0" smtClean="0">
                  <a:solidFill>
                    <a:srgbClr val="FFFFFF"/>
                  </a:solidFill>
                  <a:latin typeface="微軟正黑體"/>
                  <a:ea typeface="微軟正黑體"/>
                  <a:cs typeface="微軟正黑體"/>
                </a:rPr>
                <a:t>簡報力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-</a:t>
              </a: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校外教師製作教案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/>
              </a:r>
              <a:b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</a:b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做好</a:t>
              </a:r>
              <a:r>
                <a:rPr kumimoji="1" lang="en-US" altLang="zh-TW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PPT</a:t>
              </a:r>
              <a:r>
                <a:rPr kumimoji="1" lang="zh-TW" altLang="en-US" sz="2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/>
                  <a:ea typeface="微軟正黑體"/>
                  <a:cs typeface="微軟正黑體"/>
                </a:rPr>
                <a:t>，吸晴好幫手</a:t>
              </a:r>
              <a:endParaRPr kumimoji="1" lang="zh-TW" alt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99622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teacher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3093039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186"/>
          <p:cNvSpPr>
            <a:spLocks noGrp="1"/>
          </p:cNvSpPr>
          <p:nvPr>
            <p:ph type="title"/>
          </p:nvPr>
        </p:nvSpPr>
        <p:spPr>
          <a:xfrm>
            <a:off x="165100" y="674508"/>
            <a:ext cx="8788400" cy="1461707"/>
          </a:xfrm>
          <a:prstGeom prst="rect">
            <a:avLst/>
          </a:prstGeom>
        </p:spPr>
        <p:txBody>
          <a:bodyPr/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6400" spc="-128" dirty="0">
                <a:solidFill>
                  <a:schemeClr val="accent5">
                    <a:lumMod val="75000"/>
                  </a:schemeClr>
                </a:solidFill>
              </a:rPr>
              <a:t>共同教材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17</a:t>
            </a:fld>
            <a:endParaRPr kumimoji="1"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320800" y="1993900"/>
            <a:ext cx="6489700" cy="2291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380"/>
              </a:lnSpc>
              <a:defRPr sz="1800"/>
            </a:pPr>
            <a:r>
              <a:rPr lang="zh-TW" altLang="en-US" sz="3600" dirty="0">
                <a:latin typeface="微軟正黑體"/>
                <a:ea typeface="微軟正黑體"/>
                <a:cs typeface="微軟正黑體"/>
              </a:rPr>
              <a:t>本次課程規劃以五週為主</a:t>
            </a:r>
          </a:p>
          <a:p>
            <a:pPr lvl="1" algn="ctr">
              <a:lnSpc>
                <a:spcPts val="4380"/>
              </a:lnSpc>
              <a:defRPr sz="1800"/>
            </a:pPr>
            <a:r>
              <a:rPr lang="en-US" altLang="zh-TW" sz="2400" dirty="0"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dirty="0">
                <a:latin typeface="微軟正黑體"/>
                <a:ea typeface="微軟正黑體"/>
                <a:cs typeface="微軟正黑體"/>
              </a:rPr>
              <a:t>三次校外專家演講</a:t>
            </a:r>
          </a:p>
          <a:p>
            <a:pPr lvl="1" algn="ctr">
              <a:lnSpc>
                <a:spcPts val="4380"/>
              </a:lnSpc>
              <a:defRPr sz="1800"/>
            </a:pPr>
            <a:r>
              <a:rPr lang="en-US" altLang="zh-TW" sz="2400" dirty="0"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dirty="0">
                <a:latin typeface="微軟正黑體"/>
                <a:ea typeface="微軟正黑體"/>
                <a:cs typeface="微軟正黑體"/>
              </a:rPr>
              <a:t>兩次由計畫團隊製作影像檔</a:t>
            </a:r>
          </a:p>
          <a:p>
            <a:pPr>
              <a:lnSpc>
                <a:spcPts val="4380"/>
              </a:lnSpc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5092835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18</a:t>
            </a:fld>
            <a:endParaRPr kumimoji="1" lang="zh-TW" altLang="en-US"/>
          </a:p>
        </p:txBody>
      </p:sp>
      <p:sp>
        <p:nvSpPr>
          <p:cNvPr id="5" name="五邊形 4"/>
          <p:cNvSpPr/>
          <p:nvPr/>
        </p:nvSpPr>
        <p:spPr>
          <a:xfrm rot="19597416">
            <a:off x="-645700" y="2736559"/>
            <a:ext cx="7627782" cy="762000"/>
          </a:xfrm>
          <a:prstGeom prst="homePlate">
            <a:avLst/>
          </a:prstGeom>
          <a:solidFill>
            <a:schemeClr val="accent2">
              <a:lumMod val="75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五邊形 6"/>
          <p:cNvSpPr/>
          <p:nvPr/>
        </p:nvSpPr>
        <p:spPr>
          <a:xfrm rot="19573700" flipH="1">
            <a:off x="2481155" y="1564092"/>
            <a:ext cx="7627782" cy="762000"/>
          </a:xfrm>
          <a:prstGeom prst="homePlate">
            <a:avLst/>
          </a:prstGeom>
          <a:solidFill>
            <a:schemeClr val="accent2">
              <a:lumMod val="75000"/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文字方塊 7"/>
          <p:cNvSpPr txBox="1"/>
          <p:nvPr/>
        </p:nvSpPr>
        <p:spPr>
          <a:xfrm rot="19601548">
            <a:off x="3086101" y="1744114"/>
            <a:ext cx="410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微軟正黑體"/>
              </a:rPr>
              <a:t>共同</a:t>
            </a:r>
            <a:r>
              <a:rPr kumimoji="1" lang="zh-TW" altLang="en-US" sz="6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微軟正黑體"/>
                <a:ea typeface="微軟正黑體"/>
                <a:cs typeface="微軟正黑體"/>
              </a:rPr>
              <a:t>教材</a:t>
            </a:r>
            <a:endParaRPr kumimoji="1" lang="zh-TW" altLang="en-US" sz="6000" b="1" dirty="0">
              <a:solidFill>
                <a:schemeClr val="accent3">
                  <a:lumMod val="60000"/>
                  <a:lumOff val="4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矩形 8"/>
          <p:cNvSpPr/>
          <p:nvPr/>
        </p:nvSpPr>
        <p:spPr>
          <a:xfrm rot="19507686">
            <a:off x="407783" y="3715631"/>
            <a:ext cx="1675074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4000" spc="-126" dirty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第一週</a:t>
            </a:r>
            <a:endParaRPr lang="zh-TW" altLang="en-US" sz="4000" dirty="0"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0" name="矩形 9"/>
          <p:cNvSpPr/>
          <p:nvPr/>
        </p:nvSpPr>
        <p:spPr>
          <a:xfrm rot="19507686">
            <a:off x="522086" y="417529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初次見面，</a:t>
            </a:r>
            <a:r>
              <a:rPr lang="zh-TW" altLang="en-US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課程解說</a:t>
            </a:r>
            <a:endParaRPr lang="zh-TW" altLang="en-US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1" name="矩形 10"/>
          <p:cNvSpPr/>
          <p:nvPr/>
        </p:nvSpPr>
        <p:spPr>
          <a:xfrm rot="19511494">
            <a:off x="7416748" y="347292"/>
            <a:ext cx="1675074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4000" spc="-126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第五週</a:t>
            </a:r>
            <a:endParaRPr lang="zh-TW" altLang="en-US" sz="4000" dirty="0"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079453" y="4069574"/>
            <a:ext cx="3285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熱情力</a:t>
            </a:r>
            <a:r>
              <a:rPr lang="en-US" altLang="zh-TW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點燃熱情實踐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夢想演講</a:t>
            </a:r>
          </a:p>
        </p:txBody>
      </p:sp>
      <p:sp>
        <p:nvSpPr>
          <p:cNvPr id="13" name="Shape 191"/>
          <p:cNvSpPr txBox="1">
            <a:spLocks/>
          </p:cNvSpPr>
          <p:nvPr/>
        </p:nvSpPr>
        <p:spPr>
          <a:xfrm>
            <a:off x="240132" y="0"/>
            <a:ext cx="4017991" cy="53890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560"/>
              </a:lnSpc>
              <a:buNone/>
              <a:defRPr sz="1800"/>
            </a:pPr>
            <a:r>
              <a:rPr lang="en-US" altLang="zh-TW" sz="2400" dirty="0" smtClean="0"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400" dirty="0" smtClean="0">
                <a:latin typeface="微軟正黑體"/>
                <a:ea typeface="微軟正黑體"/>
                <a:cs typeface="微軟正黑體"/>
              </a:rPr>
              <a:t>課程設計</a:t>
            </a:r>
            <a:r>
              <a:rPr lang="en-US" altLang="zh-TW" sz="24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2400" dirty="0" smtClean="0">
                <a:latin typeface="微軟正黑體"/>
                <a:ea typeface="微軟正黑體"/>
                <a:cs typeface="微軟正黑體"/>
              </a:rPr>
            </a:b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評量標準</a:t>
            </a: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2800" dirty="0" smtClean="0">
                <a:latin typeface="微軟正黑體"/>
                <a:ea typeface="微軟正黑體"/>
                <a:cs typeface="微軟正黑體"/>
              </a:rPr>
            </a:b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介紹教學團隊</a:t>
            </a:r>
            <a:r>
              <a:rPr lang="en-US" altLang="zh-TW" sz="2800" dirty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2800" dirty="0">
                <a:latin typeface="微軟正黑體"/>
                <a:ea typeface="微軟正黑體"/>
                <a:cs typeface="微軟正黑體"/>
              </a:rPr>
            </a:b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解說專屬教學網站之</a:t>
            </a: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28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設計與使用</a:t>
            </a:r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4" name="圖片 13" descr="鳳梨王子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" b="89966" l="9938" r="899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77" y="1661399"/>
            <a:ext cx="2767599" cy="3978542"/>
          </a:xfrm>
          <a:prstGeom prst="rect">
            <a:avLst/>
          </a:prstGeom>
        </p:spPr>
      </p:pic>
      <p:sp>
        <p:nvSpPr>
          <p:cNvPr id="15" name="Shape 216"/>
          <p:cNvSpPr/>
          <p:nvPr/>
        </p:nvSpPr>
        <p:spPr>
          <a:xfrm>
            <a:off x="4087923" y="4164689"/>
            <a:ext cx="3153307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>
              <a:lnSpc>
                <a:spcPct val="150000"/>
              </a:lnSpc>
              <a:defRPr sz="1800">
                <a:solidFill>
                  <a:srgbClr val="000000"/>
                </a:solidFill>
              </a:defRPr>
            </a:pPr>
            <a:r>
              <a:rPr lang="zh-TW" alt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397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  <a:cs typeface="微軟正黑體"/>
              </a:rPr>
              <a:t>鳳梨王子</a:t>
            </a:r>
            <a:r>
              <a:rPr lang="en-US" altLang="zh-TW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397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53975" dist="762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微軟正黑體"/>
                <a:ea typeface="微軟正黑體"/>
                <a:cs typeface="微軟正黑體"/>
              </a:rPr>
              <a:t>楊宇帆</a:t>
            </a:r>
            <a:endParaRPr sz="3200" b="1" dirty="0">
              <a:solidFill>
                <a:schemeClr val="tx2">
                  <a:lumMod val="75000"/>
                </a:schemeClr>
              </a:solidFill>
              <a:effectLst>
                <a:outerShdw blurRad="53975" dist="76200" dir="5400000" sx="101000" sy="101000" algn="t" rotWithShape="0">
                  <a:prstClr val="black">
                    <a:alpha val="40000"/>
                  </a:prst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84491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19</a:t>
            </a:fld>
            <a:endParaRPr kumimoji="1" lang="zh-TW" altLang="en-US"/>
          </a:p>
        </p:txBody>
      </p:sp>
      <p:sp>
        <p:nvSpPr>
          <p:cNvPr id="5" name="五邊形 4"/>
          <p:cNvSpPr/>
          <p:nvPr/>
        </p:nvSpPr>
        <p:spPr>
          <a:xfrm rot="1868578">
            <a:off x="-881381" y="1612501"/>
            <a:ext cx="7627782" cy="762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五邊形 6"/>
          <p:cNvSpPr/>
          <p:nvPr/>
        </p:nvSpPr>
        <p:spPr>
          <a:xfrm rot="1855018" flipH="1">
            <a:off x="2340572" y="2675926"/>
            <a:ext cx="7627782" cy="76200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文字方塊 7"/>
          <p:cNvSpPr txBox="1"/>
          <p:nvPr/>
        </p:nvSpPr>
        <p:spPr>
          <a:xfrm rot="1850703">
            <a:off x="2898290" y="2296598"/>
            <a:ext cx="4102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共同</a:t>
            </a:r>
            <a:r>
              <a:rPr kumimoji="1" lang="zh-TW" altLang="en-US" sz="6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教材</a:t>
            </a:r>
            <a:endParaRPr kumimoji="1" lang="zh-TW" altLang="en-US" sz="6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矩形 8"/>
          <p:cNvSpPr/>
          <p:nvPr/>
        </p:nvSpPr>
        <p:spPr>
          <a:xfrm rot="1891841">
            <a:off x="-130845" y="385738"/>
            <a:ext cx="1675074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4000" spc="-126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第六週</a:t>
            </a:r>
            <a:endParaRPr lang="zh-TW" altLang="en-US" sz="4000" dirty="0"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8097" y="2533133"/>
            <a:ext cx="15718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溝通力</a:t>
            </a: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>-</a:t>
            </a:r>
            <a:endParaRPr lang="zh-TW" altLang="en-US" sz="28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1" name="矩形 10"/>
          <p:cNvSpPr/>
          <p:nvPr/>
        </p:nvSpPr>
        <p:spPr>
          <a:xfrm rot="1805402">
            <a:off x="6971001" y="3819584"/>
            <a:ext cx="2171877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4000" spc="-126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第十一週</a:t>
            </a:r>
            <a:endParaRPr lang="zh-TW" altLang="en-US" sz="4000" dirty="0">
              <a:solidFill>
                <a:srgbClr val="FFFF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89825" y="236011"/>
            <a:ext cx="2361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短講力</a:t>
            </a:r>
            <a:r>
              <a:rPr lang="en-US" altLang="zh-TW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lang="zh-TW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怎麼說你會聽</a:t>
            </a:r>
            <a:endParaRPr lang="zh-TW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6" name="圖片 15" descr="TED陳耕仲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>
                        <a14:foregroundMark x1="56863" y1="42487" x2="56863" y2="42487"/>
                        <a14:foregroundMark x1="56536" y1="78003" x2="56536" y2="78003"/>
                        <a14:foregroundMark x1="45229" y1="77014" x2="45229" y2="77014"/>
                        <a14:foregroundMark x1="58235" y1="71832" x2="58235" y2="71832"/>
                        <a14:foregroundMark x1="53072" y1="59256" x2="53072" y2="59256"/>
                        <a14:foregroundMark x1="48954" y1="36034" x2="48954" y2="36034"/>
                        <a14:foregroundMark x1="61307" y1="36552" x2="61307" y2="36552"/>
                        <a14:foregroundMark x1="58562" y1="49647" x2="58562" y2="49647"/>
                        <a14:foregroundMark x1="50000" y1="43712" x2="50000" y2="43712"/>
                        <a14:foregroundMark x1="50000" y1="54310" x2="50000" y2="54310"/>
                        <a14:foregroundMark x1="51046" y1="55535" x2="51046" y2="55535"/>
                        <a14:foregroundMark x1="58235" y1="66180" x2="58235" y2="66180"/>
                        <a14:foregroundMark x1="52745" y1="71126" x2="52745" y2="71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91" y="-114300"/>
            <a:ext cx="2397985" cy="33274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6692" y="3029746"/>
            <a:ext cx="1980029" cy="1142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160"/>
              </a:lnSpc>
            </a:pPr>
            <a:r>
              <a:rPr lang="zh-TW" altLang="en-US" sz="2800" dirty="0">
                <a:latin typeface="微軟正黑體"/>
                <a:ea typeface="微軟正黑體"/>
                <a:cs typeface="微軟正黑體"/>
              </a:rPr>
              <a:t>團體</a:t>
            </a: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動力</a:t>
            </a:r>
            <a:r>
              <a:rPr lang="en-US" altLang="zh-TW" sz="28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28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2800" dirty="0" smtClean="0">
                <a:latin typeface="微軟正黑體"/>
                <a:ea typeface="微軟正黑體"/>
                <a:cs typeface="微軟正黑體"/>
              </a:rPr>
              <a:t>與人</a:t>
            </a:r>
            <a:r>
              <a:rPr lang="zh-TW" altLang="en-US" sz="2800" dirty="0">
                <a:latin typeface="微軟正黑體"/>
                <a:ea typeface="微軟正黑體"/>
                <a:cs typeface="微軟正黑體"/>
              </a:rPr>
              <a:t>際溝通</a:t>
            </a:r>
          </a:p>
        </p:txBody>
      </p:sp>
      <p:sp>
        <p:nvSpPr>
          <p:cNvPr id="17" name="Shape 216"/>
          <p:cNvSpPr/>
          <p:nvPr/>
        </p:nvSpPr>
        <p:spPr>
          <a:xfrm>
            <a:off x="4270134" y="433945"/>
            <a:ext cx="3181485" cy="1058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r">
              <a:lnSpc>
                <a:spcPts val="3760"/>
              </a:lnSpc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chemeClr val="accent3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2013 TEDxTaipei Speaker</a:t>
            </a:r>
          </a:p>
          <a:p>
            <a:pPr lvl="0" algn="r">
              <a:lnSpc>
                <a:spcPts val="3760"/>
              </a:lnSpc>
              <a:defRPr sz="1800">
                <a:solidFill>
                  <a:srgbClr val="000000"/>
                </a:solidFill>
              </a:defRPr>
            </a:pPr>
            <a:r>
              <a:rPr sz="2800" b="1" dirty="0">
                <a:solidFill>
                  <a:schemeClr val="accent3">
                    <a:lumMod val="75000"/>
                  </a:schemeClr>
                </a:solidFill>
                <a:latin typeface="微軟正黑體"/>
                <a:ea typeface="微軟正黑體"/>
                <a:cs typeface="微軟正黑體"/>
              </a:rPr>
              <a:t>陳耕仲 醫師</a:t>
            </a:r>
          </a:p>
        </p:txBody>
      </p:sp>
    </p:spTree>
    <p:extLst>
      <p:ext uri="{BB962C8B-B14F-4D97-AF65-F5344CB8AC3E}">
        <p14:creationId xmlns:p14="http://schemas.microsoft.com/office/powerpoint/2010/main" val="274233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0" grpId="0"/>
      <p:bldP spid="11" grpId="0"/>
      <p:bldP spid="12" grpId="0"/>
      <p:bldP spid="3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手繪多邊形 11"/>
          <p:cNvSpPr/>
          <p:nvPr/>
        </p:nvSpPr>
        <p:spPr>
          <a:xfrm rot="12056919" flipH="1" flipV="1">
            <a:off x="4761909" y="76077"/>
            <a:ext cx="2210475" cy="5689544"/>
          </a:xfrm>
          <a:custGeom>
            <a:avLst/>
            <a:gdLst>
              <a:gd name="connsiteX0" fmla="*/ 92323 w 2047882"/>
              <a:gd name="connsiteY0" fmla="*/ 0 h 5271046"/>
              <a:gd name="connsiteX1" fmla="*/ 16338 w 2047882"/>
              <a:gd name="connsiteY1" fmla="*/ 1117975 h 5271046"/>
              <a:gd name="connsiteX2" fmla="*/ 48903 w 2047882"/>
              <a:gd name="connsiteY2" fmla="*/ 1899473 h 5271046"/>
              <a:gd name="connsiteX3" fmla="*/ 493959 w 2047882"/>
              <a:gd name="connsiteY3" fmla="*/ 2301075 h 5271046"/>
              <a:gd name="connsiteX4" fmla="*/ 1112695 w 2047882"/>
              <a:gd name="connsiteY4" fmla="*/ 2366200 h 5271046"/>
              <a:gd name="connsiteX5" fmla="*/ 1905112 w 2047882"/>
              <a:gd name="connsiteY5" fmla="*/ 2105701 h 5271046"/>
              <a:gd name="connsiteX6" fmla="*/ 2046227 w 2047882"/>
              <a:gd name="connsiteY6" fmla="*/ 1888619 h 5271046"/>
              <a:gd name="connsiteX7" fmla="*/ 1883402 w 2047882"/>
              <a:gd name="connsiteY7" fmla="*/ 1552141 h 5271046"/>
              <a:gd name="connsiteX8" fmla="*/ 1449201 w 2047882"/>
              <a:gd name="connsiteY8" fmla="*/ 1237371 h 5271046"/>
              <a:gd name="connsiteX9" fmla="*/ 797899 w 2047882"/>
              <a:gd name="connsiteY9" fmla="*/ 1356766 h 5271046"/>
              <a:gd name="connsiteX10" fmla="*/ 233438 w 2047882"/>
              <a:gd name="connsiteY10" fmla="*/ 2333638 h 5271046"/>
              <a:gd name="connsiteX11" fmla="*/ 146598 w 2047882"/>
              <a:gd name="connsiteY11" fmla="*/ 3592717 h 5271046"/>
              <a:gd name="connsiteX12" fmla="*/ 244293 w 2047882"/>
              <a:gd name="connsiteY12" fmla="*/ 4699838 h 5271046"/>
              <a:gd name="connsiteX13" fmla="*/ 363698 w 2047882"/>
              <a:gd name="connsiteY13" fmla="*/ 5209982 h 5271046"/>
              <a:gd name="connsiteX14" fmla="*/ 363698 w 2047882"/>
              <a:gd name="connsiteY14" fmla="*/ 5242544 h 527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47882" h="5271046">
                <a:moveTo>
                  <a:pt x="92323" y="0"/>
                </a:moveTo>
                <a:cubicBezTo>
                  <a:pt x="57949" y="400698"/>
                  <a:pt x="23575" y="801396"/>
                  <a:pt x="16338" y="1117975"/>
                </a:cubicBezTo>
                <a:cubicBezTo>
                  <a:pt x="9101" y="1434554"/>
                  <a:pt x="-30701" y="1702290"/>
                  <a:pt x="48903" y="1899473"/>
                </a:cubicBezTo>
                <a:cubicBezTo>
                  <a:pt x="128507" y="2096656"/>
                  <a:pt x="316660" y="2223287"/>
                  <a:pt x="493959" y="2301075"/>
                </a:cubicBezTo>
                <a:cubicBezTo>
                  <a:pt x="671258" y="2378863"/>
                  <a:pt x="877503" y="2398762"/>
                  <a:pt x="1112695" y="2366200"/>
                </a:cubicBezTo>
                <a:cubicBezTo>
                  <a:pt x="1347887" y="2333638"/>
                  <a:pt x="1749523" y="2185298"/>
                  <a:pt x="1905112" y="2105701"/>
                </a:cubicBezTo>
                <a:cubicBezTo>
                  <a:pt x="2060701" y="2026104"/>
                  <a:pt x="2049845" y="1980879"/>
                  <a:pt x="2046227" y="1888619"/>
                </a:cubicBezTo>
                <a:cubicBezTo>
                  <a:pt x="2042609" y="1796359"/>
                  <a:pt x="1982906" y="1660682"/>
                  <a:pt x="1883402" y="1552141"/>
                </a:cubicBezTo>
                <a:cubicBezTo>
                  <a:pt x="1783898" y="1443600"/>
                  <a:pt x="1630118" y="1269934"/>
                  <a:pt x="1449201" y="1237371"/>
                </a:cubicBezTo>
                <a:cubicBezTo>
                  <a:pt x="1268284" y="1204809"/>
                  <a:pt x="1000526" y="1174055"/>
                  <a:pt x="797899" y="1356766"/>
                </a:cubicBezTo>
                <a:cubicBezTo>
                  <a:pt x="595272" y="1539477"/>
                  <a:pt x="341988" y="1960980"/>
                  <a:pt x="233438" y="2333638"/>
                </a:cubicBezTo>
                <a:cubicBezTo>
                  <a:pt x="124888" y="2706296"/>
                  <a:pt x="144789" y="3198350"/>
                  <a:pt x="146598" y="3592717"/>
                </a:cubicBezTo>
                <a:cubicBezTo>
                  <a:pt x="148407" y="3987084"/>
                  <a:pt x="208110" y="4430294"/>
                  <a:pt x="244293" y="4699838"/>
                </a:cubicBezTo>
                <a:cubicBezTo>
                  <a:pt x="280476" y="4969382"/>
                  <a:pt x="343797" y="5119531"/>
                  <a:pt x="363698" y="5209982"/>
                </a:cubicBezTo>
                <a:cubicBezTo>
                  <a:pt x="383599" y="5300433"/>
                  <a:pt x="373648" y="5271488"/>
                  <a:pt x="363698" y="5242544"/>
                </a:cubicBezTo>
              </a:path>
            </a:pathLst>
          </a:custGeom>
          <a:ln w="28575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9" name="文字方塊 18"/>
          <p:cNvSpPr txBox="1"/>
          <p:nvPr/>
        </p:nvSpPr>
        <p:spPr>
          <a:xfrm>
            <a:off x="20965" y="1438347"/>
            <a:ext cx="1538883" cy="12323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8800" b="1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敘</a:t>
            </a:r>
            <a:endParaRPr kumimoji="1" lang="zh-TW" altLang="en-US" sz="8800" b="1" dirty="0">
              <a:solidFill>
                <a:schemeClr val="tx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87924" y="57532"/>
            <a:ext cx="2623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7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/>
                <a:ea typeface="微軟正黑體"/>
                <a:cs typeface="微軟正黑體"/>
              </a:rPr>
              <a:t>[</a:t>
            </a:r>
            <a:r>
              <a:rPr kumimoji="1" lang="zh-TW" altLang="en-US" sz="7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/>
                <a:ea typeface="微軟正黑體"/>
                <a:cs typeface="微軟正黑體"/>
              </a:rPr>
              <a:t>關於</a:t>
            </a:r>
            <a:r>
              <a:rPr kumimoji="1" lang="en-US" altLang="zh-TW" sz="7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/>
                <a:ea typeface="微軟正黑體"/>
                <a:cs typeface="微軟正黑體"/>
              </a:rPr>
              <a:t>]</a:t>
            </a:r>
            <a:endParaRPr kumimoji="1" lang="zh-TW" altLang="en-US" sz="7200" dirty="0" smtClean="0">
              <a:solidFill>
                <a:schemeClr val="tx1">
                  <a:lumMod val="50000"/>
                  <a:lumOff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1" name="等腰三角形 20"/>
          <p:cNvSpPr/>
          <p:nvPr/>
        </p:nvSpPr>
        <p:spPr>
          <a:xfrm rot="10800000">
            <a:off x="6132761" y="4300520"/>
            <a:ext cx="390781" cy="312000"/>
          </a:xfrm>
          <a:prstGeom prst="triangl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2" name="文字方塊 21"/>
          <p:cNvSpPr txBox="1"/>
          <p:nvPr/>
        </p:nvSpPr>
        <p:spPr>
          <a:xfrm rot="10800000">
            <a:off x="583821" y="545563"/>
            <a:ext cx="153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Hiragino Sans GB W3"/>
                <a:ea typeface="Hiragino Sans GB W3"/>
                <a:cs typeface="Hiragino Sans GB W3"/>
              </a:rPr>
              <a:t>“</a:t>
            </a:r>
            <a:endParaRPr kumimoji="1" lang="zh-TW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Hiragino Sans GB W3"/>
              <a:ea typeface="Hiragino Sans GB W3"/>
              <a:cs typeface="Hiragino Sans GB W3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61599" y="3265411"/>
            <a:ext cx="3074861" cy="956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80"/>
              </a:lnSpc>
            </a:pPr>
            <a:r>
              <a:rPr lang="zh-TW" altLang="en-US" sz="1400" dirty="0" smtClean="0">
                <a:latin typeface="微軟正黑體"/>
                <a:ea typeface="微軟正黑體"/>
                <a:cs typeface="微軟正黑體"/>
              </a:rPr>
              <a:t>以通識課程培養同學看待世界的廣度，與專業課程培育同學處理事情的深度，達到「說理達情」的敘事力。</a:t>
            </a:r>
            <a:endParaRPr lang="zh-TW" altLang="en-US" sz="14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0965" y="2626161"/>
            <a:ext cx="1538883" cy="136448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8800" b="1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事</a:t>
            </a:r>
            <a:endParaRPr kumimoji="1" lang="zh-TW" altLang="en-US" sz="8800" b="1" dirty="0">
              <a:solidFill>
                <a:schemeClr val="tx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-19633" y="3760351"/>
            <a:ext cx="1538883" cy="12136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8800" b="1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力</a:t>
            </a:r>
            <a:endParaRPr kumimoji="1" lang="zh-TW" altLang="en-US" sz="8800" b="1" dirty="0">
              <a:solidFill>
                <a:schemeClr val="tx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575412" y="53652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6585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  <p:bldP spid="19" grpId="0" build="p"/>
      <p:bldP spid="22" grpId="0"/>
      <p:bldP spid="24" grpId="1"/>
      <p:bldP spid="9" grpId="0" build="p"/>
      <p:bldP spid="10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20</a:t>
            </a:fld>
            <a:endParaRPr kumimoji="1" lang="zh-TW" altLang="en-US"/>
          </a:p>
        </p:txBody>
      </p:sp>
      <p:sp>
        <p:nvSpPr>
          <p:cNvPr id="5" name="五邊形 4"/>
          <p:cNvSpPr/>
          <p:nvPr/>
        </p:nvSpPr>
        <p:spPr>
          <a:xfrm rot="16200000">
            <a:off x="399092" y="5645982"/>
            <a:ext cx="7627782" cy="762000"/>
          </a:xfrm>
          <a:prstGeom prst="homePlate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五邊形 6"/>
          <p:cNvSpPr/>
          <p:nvPr/>
        </p:nvSpPr>
        <p:spPr>
          <a:xfrm rot="16200000" flipH="1">
            <a:off x="1161093" y="-1253322"/>
            <a:ext cx="7627782" cy="762000"/>
          </a:xfrm>
          <a:prstGeom prst="homePlate">
            <a:avLst/>
          </a:prstGeom>
          <a:solidFill>
            <a:schemeClr val="accent5">
              <a:lumMod val="75000"/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文字方塊 7"/>
          <p:cNvSpPr txBox="1"/>
          <p:nvPr/>
        </p:nvSpPr>
        <p:spPr>
          <a:xfrm rot="21582125">
            <a:off x="3735406" y="1624728"/>
            <a:ext cx="26405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6000" b="1" dirty="0" smtClean="0">
                <a:solidFill>
                  <a:srgbClr val="FF6600"/>
                </a:solidFill>
                <a:latin typeface="微軟正黑體"/>
                <a:ea typeface="微軟正黑體"/>
                <a:cs typeface="微軟正黑體"/>
              </a:rPr>
              <a:t>共</a:t>
            </a:r>
            <a:r>
              <a:rPr kumimoji="1" lang="zh-TW" altLang="en-US" sz="60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同</a:t>
            </a:r>
            <a:r>
              <a:rPr kumimoji="1" lang="en-US" altLang="zh-TW" sz="60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60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6000" b="1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教</a:t>
            </a:r>
            <a:r>
              <a:rPr kumimoji="1" lang="zh-TW" altLang="en-US" sz="6000" b="1" dirty="0" smtClean="0">
                <a:solidFill>
                  <a:srgbClr val="FF6600"/>
                </a:solidFill>
                <a:latin typeface="微軟正黑體"/>
                <a:ea typeface="微軟正黑體"/>
                <a:cs typeface="微軟正黑體"/>
              </a:rPr>
              <a:t>材</a:t>
            </a:r>
            <a:endParaRPr kumimoji="1" lang="zh-TW" altLang="en-US" sz="6000" b="1" dirty="0">
              <a:solidFill>
                <a:srgbClr val="FF66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2435" y="454153"/>
            <a:ext cx="2749471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kumimoji="1" lang="zh-TW" altLang="en-US" sz="4000" b="1" dirty="0">
                <a:solidFill>
                  <a:schemeClr val="accent1"/>
                </a:solidFill>
                <a:latin typeface="微軟正黑體"/>
                <a:ea typeface="微軟正黑體"/>
                <a:cs typeface="微軟正黑體"/>
              </a:rPr>
              <a:t>簡報</a:t>
            </a:r>
            <a:r>
              <a:rPr kumimoji="1" lang="zh-TW" altLang="en-US" sz="4000" b="1" dirty="0" smtClean="0">
                <a:solidFill>
                  <a:schemeClr val="accent1"/>
                </a:solidFill>
                <a:latin typeface="微軟正黑體"/>
                <a:ea typeface="微軟正黑體"/>
                <a:cs typeface="微軟正黑體"/>
              </a:rPr>
              <a:t>工作坊</a:t>
            </a:r>
            <a:endParaRPr lang="zh-TW" altLang="en-US" sz="4000" b="1" dirty="0">
              <a:solidFill>
                <a:schemeClr val="accent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87845" y="469543"/>
            <a:ext cx="2171877" cy="70788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4000" b="1" spc="-126" dirty="0" smtClean="0">
                <a:solidFill>
                  <a:schemeClr val="accent1"/>
                </a:solidFill>
                <a:latin typeface="微軟正黑體"/>
                <a:ea typeface="微軟正黑體"/>
                <a:cs typeface="微軟正黑體"/>
              </a:rPr>
              <a:t>第十三週</a:t>
            </a:r>
            <a:endParaRPr lang="zh-TW" altLang="en-US" sz="4000" b="1" dirty="0">
              <a:solidFill>
                <a:schemeClr val="accent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654800" y="1157335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dirty="0" smtClean="0">
                <a:solidFill>
                  <a:srgbClr val="000090"/>
                </a:solidFill>
                <a:latin typeface="微軟正黑體"/>
                <a:ea typeface="微軟正黑體"/>
                <a:cs typeface="微軟正黑體"/>
              </a:rPr>
              <a:t>短講好幫手</a:t>
            </a:r>
            <a:endParaRPr lang="zh-TW" altLang="en-US" dirty="0">
              <a:solidFill>
                <a:srgbClr val="000090"/>
              </a:solidFill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14" name="圖片 13" descr="蔡宗翰-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367" y="1177429"/>
            <a:ext cx="4723767" cy="2659482"/>
          </a:xfrm>
          <a:prstGeom prst="rect">
            <a:avLst/>
          </a:prstGeom>
        </p:spPr>
      </p:pic>
      <p:sp>
        <p:nvSpPr>
          <p:cNvPr id="15" name="Shape 216"/>
          <p:cNvSpPr/>
          <p:nvPr/>
        </p:nvSpPr>
        <p:spPr>
          <a:xfrm>
            <a:off x="249789" y="3864457"/>
            <a:ext cx="3500958" cy="1058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ctr">
              <a:lnSpc>
                <a:spcPts val="3760"/>
              </a:lnSpc>
              <a:defRPr sz="1800">
                <a:solidFill>
                  <a:srgbClr val="000000"/>
                </a:solidFill>
              </a:defRPr>
            </a:pPr>
            <a:r>
              <a:rPr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201</a:t>
            </a:r>
            <a:r>
              <a:rPr lang="en-US" altLang="zh-TW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5</a:t>
            </a:r>
            <a:r>
              <a:rPr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TEDxTaipei </a:t>
            </a:r>
            <a:r>
              <a:rPr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Speaker</a:t>
            </a:r>
          </a:p>
          <a:p>
            <a:pPr lvl="0" algn="ctr">
              <a:lnSpc>
                <a:spcPts val="3760"/>
              </a:lnSpc>
              <a:defRPr sz="1800">
                <a:solidFill>
                  <a:srgbClr val="000000"/>
                </a:solidFill>
              </a:defRPr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/>
                <a:ea typeface="微軟正黑體"/>
                <a:cs typeface="微軟正黑體"/>
              </a:rPr>
              <a:t>蔡宗翰</a:t>
            </a:r>
            <a:endParaRPr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154757" y="2106791"/>
            <a:ext cx="2236510" cy="12182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4440"/>
              </a:lnSpc>
              <a:defRPr sz="1800"/>
            </a:pPr>
            <a:r>
              <a:rPr lang="zh-TW" altLang="en-US" sz="3200" dirty="0" smtClean="0">
                <a:latin typeface="微軟正黑體"/>
                <a:ea typeface="微軟正黑體"/>
                <a:cs typeface="微軟正黑體"/>
              </a:rPr>
              <a:t>製作一份</a:t>
            </a:r>
            <a:r>
              <a:rPr lang="en-US" altLang="zh-TW" sz="32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32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3200" dirty="0" smtClean="0">
                <a:latin typeface="微軟正黑體"/>
                <a:ea typeface="微軟正黑體"/>
                <a:cs typeface="微軟正黑體"/>
              </a:rPr>
              <a:t>吸睛</a:t>
            </a:r>
            <a:r>
              <a:rPr lang="zh-TW" altLang="en-US" sz="3200" dirty="0">
                <a:latin typeface="微軟正黑體"/>
                <a:ea typeface="微軟正黑體"/>
                <a:cs typeface="微軟正黑體"/>
              </a:rPr>
              <a:t>ＰＰＴ</a:t>
            </a:r>
          </a:p>
        </p:txBody>
      </p:sp>
    </p:spTree>
    <p:extLst>
      <p:ext uri="{BB962C8B-B14F-4D97-AF65-F5344CB8AC3E}">
        <p14:creationId xmlns:p14="http://schemas.microsoft.com/office/powerpoint/2010/main" val="5375484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  <p:bldP spid="11" grpId="0"/>
      <p:bldP spid="12" grpId="0"/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Team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5143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21</a:t>
            </a:fld>
            <a:endParaRPr kumimoji="1"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193291" y="4190678"/>
            <a:ext cx="2507007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kumimoji="1" lang="zh-TW" altLang="en-US" sz="2000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林芳筠</a:t>
            </a:r>
            <a:r>
              <a:rPr kumimoji="1" lang="en-US" altLang="zh-TW" sz="2000" dirty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2000" dirty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2000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機械工程系</a:t>
            </a:r>
            <a:endParaRPr kumimoji="1" lang="zh-TW" altLang="en-US" sz="2000" dirty="0">
              <a:solidFill>
                <a:schemeClr val="tx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526353" y="4190678"/>
            <a:ext cx="2888948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kumimoji="1" lang="zh-TW" altLang="en-US" sz="2000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范毓君</a:t>
            </a:r>
            <a:r>
              <a:rPr kumimoji="1" lang="en-US" altLang="zh-TW" sz="2000" dirty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2000" dirty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2000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諮商與輔導學系</a:t>
            </a:r>
            <a:endParaRPr kumimoji="1" lang="zh-TW" altLang="en-US" sz="2000" dirty="0">
              <a:solidFill>
                <a:schemeClr val="tx2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255052" y="4179729"/>
            <a:ext cx="2888948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kumimoji="1" lang="zh-TW" altLang="en-US" sz="2000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簡凰羽</a:t>
            </a:r>
            <a:r>
              <a:rPr kumimoji="1" lang="en-US" altLang="zh-TW" sz="2000" dirty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kumimoji="1" lang="en-US" altLang="zh-TW" sz="2000" dirty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</a:br>
            <a:r>
              <a:rPr kumimoji="1" lang="zh-TW" altLang="en-US" sz="2000" dirty="0" smtClean="0">
                <a:solidFill>
                  <a:schemeClr val="tx2"/>
                </a:solidFill>
                <a:latin typeface="微軟正黑體"/>
                <a:ea typeface="微軟正黑體"/>
                <a:cs typeface="微軟正黑體"/>
              </a:rPr>
              <a:t>企業管理系</a:t>
            </a:r>
            <a:endParaRPr kumimoji="1" lang="zh-TW" altLang="en-US" sz="2000" dirty="0">
              <a:solidFill>
                <a:schemeClr val="tx2"/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53048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22</a:t>
            </a:fld>
            <a:endParaRPr kumimoji="1" lang="zh-TW" altLang="en-US"/>
          </a:p>
        </p:txBody>
      </p:sp>
      <p:pic>
        <p:nvPicPr>
          <p:cNvPr id="3" name="圖片 2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00" y="941651"/>
            <a:ext cx="2963428" cy="301109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5074085" y="1190164"/>
            <a:ext cx="35360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8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/>
                <a:cs typeface="Arial Rounded MT Bold"/>
              </a:rPr>
              <a:t>Thank</a:t>
            </a:r>
            <a:r>
              <a:rPr kumimoji="1" lang="en-US" altLang="zh-TW" sz="8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/>
                <a:cs typeface="Arial Rounded MT Bold"/>
              </a:rPr>
              <a:t/>
            </a:r>
            <a:br>
              <a:rPr kumimoji="1" lang="en-US" altLang="zh-TW" sz="8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/>
                <a:cs typeface="Arial Rounded MT Bold"/>
              </a:rPr>
            </a:br>
            <a:r>
              <a:rPr kumimoji="1" lang="en-US" altLang="zh-TW" sz="8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 Rounded MT Bold"/>
                <a:cs typeface="Arial Rounded MT Bold"/>
              </a:rPr>
              <a:t>you</a:t>
            </a:r>
            <a:endParaRPr kumimoji="1" lang="zh-TW" altLang="en-US" sz="8000" dirty="0">
              <a:solidFill>
                <a:schemeClr val="tx2">
                  <a:lumMod val="60000"/>
                  <a:lumOff val="40000"/>
                </a:schemeClr>
              </a:solidFill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4587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3352363" y="1828094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 smtClean="0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口語表達能力？</a:t>
            </a:r>
            <a:endParaRPr lang="zh-TW" altLang="en-US" sz="4000" dirty="0">
              <a:solidFill>
                <a:schemeClr val="tx2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35584" y="3141233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 smtClean="0">
                <a:solidFill>
                  <a:schemeClr val="accent5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問題意識？</a:t>
            </a:r>
            <a:endParaRPr lang="zh-TW" altLang="en-US" sz="4000" dirty="0">
              <a:solidFill>
                <a:schemeClr val="accent5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7387" y="966762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 smtClean="0">
                <a:solidFill>
                  <a:schemeClr val="accent6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團隊合作？</a:t>
            </a:r>
            <a:endParaRPr lang="zh-TW" altLang="en-US" sz="4000" dirty="0">
              <a:solidFill>
                <a:schemeClr val="accent6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486034" y="2903147"/>
            <a:ext cx="2749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 smtClean="0">
                <a:solidFill>
                  <a:schemeClr val="bg2">
                    <a:lumMod val="10000"/>
                  </a:schemeClr>
                </a:solidFill>
                <a:latin typeface="微軟正黑體"/>
                <a:ea typeface="微軟正黑體"/>
                <a:cs typeface="微軟正黑體"/>
              </a:rPr>
              <a:t>沒有時間？</a:t>
            </a:r>
            <a:endParaRPr lang="zh-TW" altLang="en-US" sz="4000" dirty="0">
              <a:solidFill>
                <a:schemeClr val="bg2">
                  <a:lumMod val="1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65391" y="4160842"/>
            <a:ext cx="37753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 smtClean="0">
                <a:solidFill>
                  <a:schemeClr val="accent4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醜？有內容就好</a:t>
            </a:r>
            <a:endParaRPr lang="zh-TW" altLang="en-US" sz="4000" dirty="0">
              <a:solidFill>
                <a:schemeClr val="accent4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88632" y="328362"/>
            <a:ext cx="42883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 smtClean="0">
                <a:solidFill>
                  <a:schemeClr val="accent3">
                    <a:lumMod val="50000"/>
                  </a:schemeClr>
                </a:solidFill>
                <a:latin typeface="微軟正黑體"/>
                <a:ea typeface="微軟正黑體"/>
                <a:cs typeface="微軟正黑體"/>
              </a:rPr>
              <a:t>美？毫無內容可言</a:t>
            </a:r>
            <a:endParaRPr lang="zh-TW" altLang="en-US" sz="4000" dirty="0">
              <a:solidFill>
                <a:schemeClr val="accent3">
                  <a:lumMod val="50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1516372"/>
            <a:ext cx="9144000" cy="2094661"/>
          </a:xfrm>
          <a:prstGeom prst="rect">
            <a:avLst/>
          </a:prstGeom>
          <a:solidFill>
            <a:schemeClr val="accent6">
              <a:lumMod val="75000"/>
              <a:alpha val="59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8000" b="1" dirty="0" smtClean="0">
                <a:solidFill>
                  <a:schemeClr val="bg1"/>
                </a:solidFill>
                <a:latin typeface="微軟正黑體"/>
                <a:ea typeface="微軟正黑體"/>
                <a:cs typeface="微軟正黑體"/>
              </a:rPr>
              <a:t>分組報告常見問題</a:t>
            </a:r>
            <a:endParaRPr kumimoji="1" lang="zh-TW" altLang="en-US" sz="8000" b="1" dirty="0">
              <a:solidFill>
                <a:schemeClr val="bg1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8043703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3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 descr="計畫目標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01" y="850768"/>
            <a:ext cx="8633483" cy="402648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297501" y="1232461"/>
            <a:ext cx="2614049" cy="3211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2220"/>
              </a:lnSpc>
            </a:pPr>
            <a:r>
              <a:rPr lang="zh-TW" altLang="en-US" sz="9600" b="1" spc="-128" dirty="0" smtClean="0">
                <a:solidFill>
                  <a:srgbClr val="800000"/>
                </a:solidFill>
                <a:latin typeface="微軟正黑體"/>
                <a:ea typeface="微軟正黑體"/>
                <a:cs typeface="微軟正黑體"/>
              </a:rPr>
              <a:t>計畫</a:t>
            </a:r>
            <a:r>
              <a:rPr lang="en-US" altLang="zh-TW" sz="9600" b="1" spc="-128" dirty="0" smtClean="0">
                <a:solidFill>
                  <a:srgbClr val="800000"/>
                </a:solidFill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9600" b="1" spc="-128" dirty="0" smtClean="0">
                <a:solidFill>
                  <a:srgbClr val="800000"/>
                </a:solidFill>
                <a:latin typeface="微軟正黑體"/>
                <a:ea typeface="微軟正黑體"/>
                <a:cs typeface="微軟正黑體"/>
              </a:rPr>
            </a:br>
            <a:r>
              <a:rPr lang="zh-TW" altLang="en-US" sz="9600" b="1" spc="-128" dirty="0" smtClean="0">
                <a:solidFill>
                  <a:srgbClr val="800000"/>
                </a:solidFill>
                <a:latin typeface="微軟正黑體"/>
                <a:ea typeface="微軟正黑體"/>
                <a:cs typeface="微軟正黑體"/>
              </a:rPr>
              <a:t>目標</a:t>
            </a:r>
            <a:endParaRPr lang="zh-TW" altLang="en-US" sz="9600" b="1" dirty="0">
              <a:solidFill>
                <a:srgbClr val="800000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69789" y="240481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熱情心</a:t>
            </a:r>
            <a:r>
              <a:rPr lang="en-US" altLang="zh-TW" sz="4000" dirty="0" smtClean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4000" dirty="0" smtClean="0">
                <a:latin typeface="微軟正黑體"/>
                <a:ea typeface="微軟正黑體"/>
                <a:cs typeface="微軟正黑體"/>
              </a:rPr>
            </a:br>
            <a:r>
              <a:rPr lang="zh-TW" altLang="en-US" sz="4000" dirty="0" smtClean="0">
                <a:latin typeface="微軟正黑體"/>
                <a:ea typeface="微軟正黑體"/>
                <a:cs typeface="微軟正黑體"/>
              </a:rPr>
              <a:t>溝通力</a:t>
            </a:r>
            <a:endParaRPr lang="zh-TW" altLang="en-US" sz="4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6246" y="2482954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1800"/>
            </a:pP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創意心</a:t>
            </a:r>
            <a:r>
              <a:rPr lang="en-US" altLang="zh-TW" sz="4000" dirty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4000" dirty="0">
                <a:latin typeface="微軟正黑體"/>
                <a:ea typeface="微軟正黑體"/>
                <a:cs typeface="微軟正黑體"/>
              </a:rPr>
            </a:b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表達力</a:t>
            </a:r>
          </a:p>
        </p:txBody>
      </p:sp>
      <p:sp>
        <p:nvSpPr>
          <p:cNvPr id="11" name="矩形 10"/>
          <p:cNvSpPr/>
          <p:nvPr/>
        </p:nvSpPr>
        <p:spPr>
          <a:xfrm>
            <a:off x="6914046" y="2648029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利他心</a:t>
            </a:r>
            <a:r>
              <a:rPr lang="en-US" altLang="zh-TW" sz="4000" dirty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4000" dirty="0">
                <a:latin typeface="微軟正黑體"/>
                <a:ea typeface="微軟正黑體"/>
                <a:cs typeface="微軟正黑體"/>
              </a:rPr>
            </a:b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實踐力</a:t>
            </a:r>
          </a:p>
        </p:txBody>
      </p:sp>
      <p:sp>
        <p:nvSpPr>
          <p:cNvPr id="12" name="矩形 11"/>
          <p:cNvSpPr/>
          <p:nvPr/>
        </p:nvSpPr>
        <p:spPr>
          <a:xfrm>
            <a:off x="7045831" y="264445"/>
            <a:ext cx="172354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通識心</a:t>
            </a:r>
            <a:r>
              <a:rPr lang="en-US" altLang="zh-TW" sz="4000" dirty="0">
                <a:latin typeface="微軟正黑體"/>
                <a:ea typeface="微軟正黑體"/>
                <a:cs typeface="微軟正黑體"/>
              </a:rPr>
              <a:t/>
            </a:r>
            <a:br>
              <a:rPr lang="en-US" altLang="zh-TW" sz="4000" dirty="0">
                <a:latin typeface="微軟正黑體"/>
                <a:ea typeface="微軟正黑體"/>
                <a:cs typeface="微軟正黑體"/>
              </a:rPr>
            </a:br>
            <a:r>
              <a:rPr lang="zh-TW" altLang="en-US" sz="4000" dirty="0">
                <a:latin typeface="微軟正黑體"/>
                <a:ea typeface="微軟正黑體"/>
                <a:cs typeface="微軟正黑體"/>
              </a:rPr>
              <a:t>專業力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8458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5" name="群組 14"/>
          <p:cNvGrpSpPr/>
          <p:nvPr/>
        </p:nvGrpSpPr>
        <p:grpSpPr>
          <a:xfrm>
            <a:off x="995257" y="1012115"/>
            <a:ext cx="3420186" cy="3420185"/>
            <a:chOff x="995257" y="1012115"/>
            <a:chExt cx="3420186" cy="3420185"/>
          </a:xfrm>
        </p:grpSpPr>
        <p:sp>
          <p:nvSpPr>
            <p:cNvPr id="3" name="Shape 70"/>
            <p:cNvSpPr/>
            <p:nvPr/>
          </p:nvSpPr>
          <p:spPr>
            <a:xfrm>
              <a:off x="995257" y="1012115"/>
              <a:ext cx="3420186" cy="34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3">
                <a:alphaModFix amt="90149"/>
              </a:blip>
            </a:blip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 72"/>
            <p:cNvSpPr/>
            <p:nvPr/>
          </p:nvSpPr>
          <p:spPr>
            <a:xfrm>
              <a:off x="1892381" y="1566468"/>
              <a:ext cx="1487587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500" b="1">
                  <a:solidFill>
                    <a:srgbClr val="A53234"/>
                  </a:solidFill>
                  <a:effectLst>
                    <a:outerShdw blurRad="25400" dist="50800" dir="2056035" rotWithShape="0">
                      <a:srgbClr val="D67C7C"/>
                    </a:outerShdw>
                  </a:effectLst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</a:defRPr>
              </a:pPr>
              <a:r>
                <a:rPr sz="5400" b="1" dirty="0">
                  <a:solidFill>
                    <a:srgbClr val="A53234"/>
                  </a:solidFill>
                  <a:effectLst>
                    <a:outerShdw blurRad="25400" dist="50800" dir="2056035" rotWithShape="0">
                      <a:srgbClr val="D67C7C"/>
                    </a:outerShdw>
                  </a:effectLst>
                  <a:latin typeface="微軟正黑體"/>
                  <a:ea typeface="微軟正黑體"/>
                  <a:cs typeface="微軟正黑體"/>
                </a:rPr>
                <a:t>通識</a:t>
              </a:r>
            </a:p>
          </p:txBody>
        </p:sp>
        <p:sp>
          <p:nvSpPr>
            <p:cNvPr id="8" name="Shape 74"/>
            <p:cNvSpPr/>
            <p:nvPr/>
          </p:nvSpPr>
          <p:spPr>
            <a:xfrm>
              <a:off x="1112072" y="2762413"/>
              <a:ext cx="297517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700" b="1">
                  <a:solidFill>
                    <a:srgbClr val="A53234"/>
                  </a:solidFill>
                  <a:effectLst>
                    <a:outerShdw blurRad="25400" dist="50800" dir="2056035" rotWithShape="0">
                      <a:srgbClr val="D67C7C"/>
                    </a:outerShdw>
                  </a:effectLst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</a:defRPr>
              </a:pPr>
              <a:r>
                <a:rPr sz="3200" b="1" dirty="0">
                  <a:solidFill>
                    <a:srgbClr val="A53234"/>
                  </a:solidFill>
                  <a:effectLst>
                    <a:outerShdw blurRad="25400" dist="50800" dir="2056035" rotWithShape="0">
                      <a:srgbClr val="D67C7C"/>
                    </a:outerShdw>
                  </a:effectLst>
                  <a:latin typeface="微軟正黑體"/>
                  <a:ea typeface="微軟正黑體"/>
                  <a:cs typeface="微軟正黑體"/>
                </a:rPr>
                <a:t>看待世界的廣度</a:t>
              </a:r>
            </a:p>
          </p:txBody>
        </p:sp>
      </p:grpSp>
      <p:grpSp>
        <p:nvGrpSpPr>
          <p:cNvPr id="16" name="群組 15"/>
          <p:cNvGrpSpPr/>
          <p:nvPr/>
        </p:nvGrpSpPr>
        <p:grpSpPr>
          <a:xfrm>
            <a:off x="4019588" y="1012115"/>
            <a:ext cx="3420186" cy="3420185"/>
            <a:chOff x="4019588" y="1012115"/>
            <a:chExt cx="3420186" cy="3420185"/>
          </a:xfrm>
        </p:grpSpPr>
        <p:sp>
          <p:nvSpPr>
            <p:cNvPr id="5" name="Shape 71"/>
            <p:cNvSpPr/>
            <p:nvPr/>
          </p:nvSpPr>
          <p:spPr>
            <a:xfrm>
              <a:off x="4019588" y="1012115"/>
              <a:ext cx="3420186" cy="3420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  <a:close/>
                </a:path>
              </a:pathLst>
            </a:custGeom>
            <a:blipFill>
              <a:blip r:embed="rId4">
                <a:alphaModFix amt="89720"/>
              </a:blip>
            </a:blipFill>
            <a:ln w="12700"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0" tIns="0" rIns="0" bIns="0" anchor="ctr"/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 73"/>
            <p:cNvSpPr/>
            <p:nvPr/>
          </p:nvSpPr>
          <p:spPr>
            <a:xfrm>
              <a:off x="5065613" y="1621636"/>
              <a:ext cx="1487587" cy="93358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500" b="1">
                  <a:solidFill>
                    <a:srgbClr val="E8C464"/>
                  </a:solidFill>
                  <a:effectLst>
                    <a:outerShdw blurRad="25400" dist="25400" dir="2760000" rotWithShape="0">
                      <a:srgbClr val="B08100"/>
                    </a:outerShdw>
                  </a:effectLst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</a:defRPr>
              </a:pPr>
              <a:r>
                <a:rPr sz="5400" b="1" dirty="0">
                  <a:solidFill>
                    <a:srgbClr val="E8C464"/>
                  </a:solidFill>
                  <a:effectLst>
                    <a:outerShdw blurRad="25400" dist="25400" dir="2760000" rotWithShape="0">
                      <a:srgbClr val="B08100"/>
                    </a:outerShdw>
                  </a:effectLst>
                  <a:latin typeface="微軟正黑體"/>
                  <a:ea typeface="微軟正黑體"/>
                  <a:cs typeface="微軟正黑體"/>
                </a:rPr>
                <a:t>專業</a:t>
              </a:r>
            </a:p>
          </p:txBody>
        </p:sp>
        <p:sp>
          <p:nvSpPr>
            <p:cNvPr id="9" name="Shape 75"/>
            <p:cNvSpPr/>
            <p:nvPr/>
          </p:nvSpPr>
          <p:spPr>
            <a:xfrm>
              <a:off x="4248575" y="2762413"/>
              <a:ext cx="2975173" cy="5950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700" b="1">
                  <a:solidFill>
                    <a:srgbClr val="E8C464"/>
                  </a:solidFill>
                  <a:effectLst>
                    <a:outerShdw blurRad="25400" dist="25400" dir="2760000" rotWithShape="0">
                      <a:srgbClr val="B08100"/>
                    </a:outerShdw>
                  </a:effectLst>
                </a:defRPr>
              </a:lvl1pPr>
            </a:lstStyle>
            <a:p>
              <a:pPr lvl="0">
                <a:defRPr sz="1800" b="0">
                  <a:solidFill>
                    <a:srgbClr val="000000"/>
                  </a:solidFill>
                  <a:effectLst/>
                </a:defRPr>
              </a:pPr>
              <a:r>
                <a:rPr sz="3200" b="1" dirty="0">
                  <a:solidFill>
                    <a:srgbClr val="E8C464"/>
                  </a:solidFill>
                  <a:effectLst>
                    <a:outerShdw blurRad="25400" dist="25400" dir="2760000" rotWithShape="0">
                      <a:srgbClr val="B08100"/>
                    </a:outerShdw>
                  </a:effectLst>
                  <a:latin typeface="微軟正黑體"/>
                  <a:ea typeface="微軟正黑體"/>
                  <a:cs typeface="微軟正黑體"/>
                </a:rPr>
                <a:t>處理事情的深度</a:t>
              </a:r>
            </a:p>
          </p:txBody>
        </p:sp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5</a:t>
            </a:fld>
            <a:endParaRPr kumimoji="1"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7972504" y="-16526"/>
            <a:ext cx="1171496" cy="5160025"/>
          </a:xfrm>
          <a:prstGeom prst="rect">
            <a:avLst/>
          </a:prstGeom>
          <a:solidFill>
            <a:schemeClr val="accent3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8202292" y="-66747"/>
            <a:ext cx="923330" cy="557790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通識心</a:t>
            </a:r>
            <a:r>
              <a:rPr kumimoji="1" lang="en-US" altLang="zh-TW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  </a:t>
            </a:r>
            <a:r>
              <a:rPr kumimoji="1" lang="zh-TW" alt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專業力</a:t>
            </a:r>
            <a:endParaRPr kumimoji="1"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408719167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圖片 6" descr="Runners.jpg"/>
          <p:cNvPicPr>
            <a:picLocks noChangeAspect="1"/>
          </p:cNvPicPr>
          <p:nvPr/>
        </p:nvPicPr>
        <p:blipFill>
          <a:blip r:embed="rId3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4093"/>
            <a:ext cx="9201726" cy="610743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1230235"/>
            <a:ext cx="9201726" cy="1927833"/>
          </a:xfrm>
          <a:prstGeom prst="rect">
            <a:avLst/>
          </a:prstGeom>
          <a:solidFill>
            <a:schemeClr val="tx1">
              <a:lumMod val="50000"/>
              <a:lumOff val="50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6</a:t>
            </a:fld>
            <a:endParaRPr kumimoji="1" lang="zh-TW" altLang="en-US"/>
          </a:p>
        </p:txBody>
      </p:sp>
      <p:sp>
        <p:nvSpPr>
          <p:cNvPr id="3" name="Shape 82"/>
          <p:cNvSpPr/>
          <p:nvPr/>
        </p:nvSpPr>
        <p:spPr>
          <a:xfrm>
            <a:off x="404091" y="2153565"/>
            <a:ext cx="1046480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3800"/>
              </a:spcBef>
              <a:defRPr sz="3700" b="1" i="1">
                <a:solidFill>
                  <a:srgbClr val="000000"/>
                </a:solidFill>
                <a:effectLst>
                  <a:outerShdw blurRad="38100" dist="50800" dir="3120000" rotWithShape="0">
                    <a:srgbClr val="7996B9"/>
                  </a:outerShdw>
                </a:effectLst>
              </a:defRPr>
            </a:lvl1pPr>
          </a:lstStyle>
          <a:p>
            <a:pPr lvl="0">
              <a:defRPr sz="1800" b="0" i="0">
                <a:effectLst/>
              </a:defRPr>
            </a:pPr>
            <a:r>
              <a:rPr sz="3200" b="0" i="0" dirty="0">
                <a:solidFill>
                  <a:schemeClr val="bg1"/>
                </a:solidFill>
                <a:effectLst>
                  <a:outerShdw blurRad="38100" dist="50800" dir="3120000" rotWithShape="0">
                    <a:srgbClr val="7996B9"/>
                  </a:outerShdw>
                </a:effectLst>
                <a:latin typeface="微軟正黑體"/>
                <a:ea typeface="微軟正黑體"/>
                <a:cs typeface="微軟正黑體"/>
              </a:rPr>
              <a:t>該堅持的不是做什麼事</a:t>
            </a:r>
            <a:r>
              <a:rPr sz="3200" b="0" i="0" dirty="0" smtClean="0">
                <a:solidFill>
                  <a:schemeClr val="bg1"/>
                </a:solidFill>
                <a:effectLst>
                  <a:outerShdw blurRad="38100" dist="50800" dir="3120000" rotWithShape="0">
                    <a:srgbClr val="7996B9"/>
                  </a:outerShdw>
                </a:effectLst>
                <a:latin typeface="微軟正黑體"/>
                <a:ea typeface="微軟正黑體"/>
                <a:cs typeface="微軟正黑體"/>
              </a:rPr>
              <a:t>，而是</a:t>
            </a:r>
            <a:r>
              <a:rPr sz="3200" b="0" i="0" dirty="0">
                <a:solidFill>
                  <a:schemeClr val="bg1"/>
                </a:solidFill>
                <a:effectLst>
                  <a:outerShdw blurRad="38100" dist="50800" dir="3120000" rotWithShape="0">
                    <a:srgbClr val="7996B9"/>
                  </a:outerShdw>
                </a:effectLst>
                <a:latin typeface="微軟正黑體"/>
                <a:ea typeface="微軟正黑體"/>
                <a:cs typeface="微軟正黑體"/>
              </a:rPr>
              <a:t>做這件事的初衷！</a:t>
            </a:r>
          </a:p>
        </p:txBody>
      </p:sp>
      <p:sp>
        <p:nvSpPr>
          <p:cNvPr id="5" name="Shape 83"/>
          <p:cNvSpPr/>
          <p:nvPr/>
        </p:nvSpPr>
        <p:spPr>
          <a:xfrm>
            <a:off x="4088881" y="2786002"/>
            <a:ext cx="262800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ts val="1200"/>
              </a:spcBef>
              <a:defRPr i="1">
                <a:solidFill>
                  <a:srgbClr val="5C86B9"/>
                </a:solidFill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lang="en-US" altLang="zh-TW" sz="2000" i="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-</a:t>
            </a:r>
            <a:r>
              <a:rPr sz="2000" i="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楊</a:t>
            </a:r>
            <a:r>
              <a:rPr sz="2000" i="0" dirty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宇</a:t>
            </a:r>
            <a:r>
              <a:rPr sz="2000" i="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帆</a:t>
            </a:r>
            <a:r>
              <a:rPr lang="en-US" altLang="zh-TW" sz="2000" i="0" dirty="0" smtClean="0">
                <a:solidFill>
                  <a:srgbClr val="FFFFFF"/>
                </a:solidFill>
                <a:latin typeface="微軟正黑體"/>
                <a:ea typeface="微軟正黑體"/>
                <a:cs typeface="微軟正黑體"/>
              </a:rPr>
              <a:t>-</a:t>
            </a:r>
            <a:endParaRPr sz="2000" i="0" dirty="0">
              <a:solidFill>
                <a:srgbClr val="FFFFFF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Shape 82"/>
          <p:cNvSpPr/>
          <p:nvPr/>
        </p:nvSpPr>
        <p:spPr>
          <a:xfrm>
            <a:off x="1928091" y="1230235"/>
            <a:ext cx="1046480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3800"/>
              </a:spcBef>
              <a:defRPr sz="3700" b="1" i="1">
                <a:solidFill>
                  <a:srgbClr val="000000"/>
                </a:solidFill>
                <a:effectLst>
                  <a:outerShdw blurRad="38100" dist="50800" dir="3120000" rotWithShape="0">
                    <a:srgbClr val="7996B9"/>
                  </a:outerShdw>
                </a:effectLst>
              </a:defRPr>
            </a:lvl1pPr>
          </a:lstStyle>
          <a:p>
            <a:pPr lvl="0">
              <a:defRPr sz="1800" b="0" i="0">
                <a:effectLst/>
              </a:defRPr>
            </a:pPr>
            <a:r>
              <a:rPr lang="zh-TW" altLang="en-US" sz="6000" b="0" i="0" dirty="0" smtClean="0">
                <a:solidFill>
                  <a:srgbClr val="FFFF00"/>
                </a:solidFill>
                <a:latin typeface="微軟正黑體"/>
                <a:ea typeface="微軟正黑體"/>
                <a:cs typeface="微軟正黑體"/>
              </a:rPr>
              <a:t>熱情心，溝通力</a:t>
            </a:r>
            <a:endParaRPr sz="6000" b="0" i="0" dirty="0">
              <a:solidFill>
                <a:srgbClr val="FFFF00"/>
              </a:solidFill>
              <a:effectLst>
                <a:outerShdw blurRad="38100" dist="50800" dir="3120000" rotWithShape="0">
                  <a:srgbClr val="7996B9"/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090223680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Shape 91"/>
          <p:cNvSpPr/>
          <p:nvPr/>
        </p:nvSpPr>
        <p:spPr>
          <a:xfrm>
            <a:off x="2384172" y="1890500"/>
            <a:ext cx="3029675" cy="3029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3">
              <a:alphaModFix amt="89769"/>
            </a:blip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 92"/>
          <p:cNvSpPr/>
          <p:nvPr/>
        </p:nvSpPr>
        <p:spPr>
          <a:xfrm>
            <a:off x="5413847" y="1904688"/>
            <a:ext cx="3029675" cy="3029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4">
              <a:alphaModFix amt="89750"/>
            </a:blip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hape 94"/>
          <p:cNvSpPr/>
          <p:nvPr/>
        </p:nvSpPr>
        <p:spPr>
          <a:xfrm>
            <a:off x="1767327" y="2637179"/>
            <a:ext cx="4161546" cy="1536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200" b="1">
                <a:solidFill>
                  <a:srgbClr val="FFFFFF"/>
                </a:solidFill>
                <a:effectLst>
                  <a:outerShdw blurRad="12700" dist="63500" dir="3600000" rotWithShape="0">
                    <a:srgbClr val="000000"/>
                  </a:outerShdw>
                </a:effectLst>
              </a:defRPr>
            </a:lvl1pPr>
          </a:lstStyle>
          <a:p>
            <a:pPr lvl="0" algn="ctr">
              <a:lnSpc>
                <a:spcPts val="5640"/>
              </a:lnSpc>
              <a:defRPr sz="1800" b="0">
                <a:solidFill>
                  <a:srgbClr val="000000"/>
                </a:solidFill>
                <a:effectLst/>
              </a:defRPr>
            </a:pPr>
            <a:r>
              <a:rPr sz="4200" b="0" dirty="0" smtClean="0">
                <a:solidFill>
                  <a:srgbClr val="FFFFFF"/>
                </a:solidFill>
                <a:effectLst>
                  <a:outerShdw blurRad="288925" dist="25400" dir="5400000" algn="tl" rotWithShape="0">
                    <a:srgbClr val="000000">
                      <a:alpha val="99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網路</a:t>
            </a:r>
            <a:r>
              <a:rPr lang="en-US" sz="4200" b="0" dirty="0" smtClean="0">
                <a:solidFill>
                  <a:srgbClr val="FFFFFF"/>
                </a:solidFill>
                <a:effectLst>
                  <a:outerShdw blurRad="288925" dist="25400" dir="5400000" algn="tl" rotWithShape="0">
                    <a:srgbClr val="000000">
                      <a:alpha val="99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/>
            </a:r>
            <a:br>
              <a:rPr lang="en-US" sz="4200" b="0" dirty="0" smtClean="0">
                <a:solidFill>
                  <a:srgbClr val="FFFFFF"/>
                </a:solidFill>
                <a:effectLst>
                  <a:outerShdw blurRad="288925" dist="25400" dir="5400000" algn="tl" rotWithShape="0">
                    <a:srgbClr val="000000">
                      <a:alpha val="99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</a:br>
            <a:r>
              <a:rPr sz="4200" b="0" dirty="0" smtClean="0">
                <a:solidFill>
                  <a:srgbClr val="FFFFFF"/>
                </a:solidFill>
                <a:effectLst>
                  <a:outerShdw blurRad="288925" dist="25400" dir="5400000" algn="tl" rotWithShape="0">
                    <a:srgbClr val="000000">
                      <a:alpha val="99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讀書會</a:t>
            </a:r>
            <a:endParaRPr sz="4200" b="0" dirty="0">
              <a:solidFill>
                <a:srgbClr val="FFFFFF"/>
              </a:solidFill>
              <a:effectLst>
                <a:outerShdw blurRad="288925" dist="25400" dir="5400000" algn="tl" rotWithShape="0">
                  <a:srgbClr val="000000">
                    <a:alpha val="99000"/>
                  </a:srgbClr>
                </a:outerShdw>
              </a:effectLst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7</a:t>
            </a:fld>
            <a:endParaRPr kumimoji="1" lang="zh-TW" altLang="en-US"/>
          </a:p>
        </p:txBody>
      </p:sp>
      <p:sp>
        <p:nvSpPr>
          <p:cNvPr id="3" name="Shape 90"/>
          <p:cNvSpPr/>
          <p:nvPr/>
        </p:nvSpPr>
        <p:spPr>
          <a:xfrm>
            <a:off x="4055664" y="404037"/>
            <a:ext cx="3001301" cy="30013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>
            <a:blip r:embed="rId5">
              <a:alphaModFix amt="90032"/>
            </a:blip>
          </a:blipFill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Shape 93"/>
          <p:cNvSpPr/>
          <p:nvPr/>
        </p:nvSpPr>
        <p:spPr>
          <a:xfrm flipH="1">
            <a:off x="4622800" y="1130814"/>
            <a:ext cx="2628900" cy="1520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lnSpc>
                <a:spcPts val="5640"/>
              </a:lnSpc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  <a:effectLst>
                  <a:outerShdw blurRad="288925" dist="25400" dir="5400000" algn="tl" rotWithShape="0">
                    <a:srgbClr val="000000">
                      <a:alpha val="99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兩班合一</a:t>
            </a:r>
          </a:p>
          <a:p>
            <a:pPr lvl="0">
              <a:lnSpc>
                <a:spcPts val="5640"/>
              </a:lnSpc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  <a:effectLst>
                  <a:outerShdw blurRad="288925" dist="25400" dir="5400000" algn="tl" rotWithShape="0">
                    <a:srgbClr val="000000">
                      <a:alpha val="99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共學機制</a:t>
            </a:r>
          </a:p>
        </p:txBody>
      </p:sp>
      <p:sp>
        <p:nvSpPr>
          <p:cNvPr id="9" name="Shape 95"/>
          <p:cNvSpPr/>
          <p:nvPr/>
        </p:nvSpPr>
        <p:spPr>
          <a:xfrm>
            <a:off x="5528147" y="3060956"/>
            <a:ext cx="3080642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200" b="1">
                <a:solidFill>
                  <a:srgbClr val="FFFFFF"/>
                </a:solidFill>
                <a:effectLst>
                  <a:outerShdw blurRad="12700" dist="63500" dir="3600000" rotWithShape="0">
                    <a:srgbClr val="000000"/>
                  </a:outerShdw>
                </a:effectLst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</a:defRPr>
            </a:pPr>
            <a:r>
              <a:rPr sz="4200" b="0" dirty="0">
                <a:solidFill>
                  <a:srgbClr val="FFFFFF"/>
                </a:solidFill>
                <a:effectLst>
                  <a:outerShdw blurRad="288925" dist="25400" dir="5400000" algn="tl" rotWithShape="0">
                    <a:srgbClr val="000000">
                      <a:alpha val="99000"/>
                    </a:srgbClr>
                  </a:outerShdw>
                </a:effectLst>
                <a:latin typeface="微軟正黑體"/>
                <a:ea typeface="微軟正黑體"/>
                <a:cs typeface="微軟正黑體"/>
              </a:rPr>
              <a:t>舉辦工作坊</a:t>
            </a:r>
          </a:p>
        </p:txBody>
      </p:sp>
      <p:sp>
        <p:nvSpPr>
          <p:cNvPr id="10" name="矩形 9"/>
          <p:cNvSpPr/>
          <p:nvPr/>
        </p:nvSpPr>
        <p:spPr>
          <a:xfrm>
            <a:off x="-16291" y="-7461"/>
            <a:ext cx="1311051" cy="5143500"/>
          </a:xfrm>
          <a:prstGeom prst="rect">
            <a:avLst/>
          </a:prstGeom>
          <a:solidFill>
            <a:schemeClr val="accent3">
              <a:lumMod val="60000"/>
              <a:lumOff val="40000"/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301919" y="4898"/>
            <a:ext cx="923330" cy="514606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TW" alt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創意心</a:t>
            </a:r>
            <a:r>
              <a:rPr kumimoji="1" lang="zh-TW" altLang="zh-TW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 </a:t>
            </a:r>
            <a:r>
              <a:rPr kumimoji="1" lang="zh-TW" altLang="en-US" sz="4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/>
                <a:ea typeface="微軟正黑體"/>
                <a:cs typeface="微軟正黑體"/>
              </a:rPr>
              <a:t>表達力</a:t>
            </a:r>
            <a:endParaRPr kumimoji="1" lang="zh-TW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/>
              <a:ea typeface="微軟正黑體"/>
              <a:cs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791330814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3" grpId="0" animBg="1"/>
      <p:bldP spid="7" grpId="0" animBg="1"/>
      <p:bldP spid="9" grpId="0" animBg="1"/>
      <p:bldP spid="10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286000" y="201775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zh-TW" altLang="en-US" dirty="0"/>
          </a:p>
        </p:txBody>
      </p:sp>
      <p:sp>
        <p:nvSpPr>
          <p:cNvPr id="5" name="Shape 102"/>
          <p:cNvSpPr>
            <a:spLocks noGrp="1"/>
          </p:cNvSpPr>
          <p:nvPr>
            <p:ph type="title"/>
          </p:nvPr>
        </p:nvSpPr>
        <p:spPr>
          <a:xfrm>
            <a:off x="598231" y="319846"/>
            <a:ext cx="7640553" cy="101982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lang="zh-TW" altLang="en-US" sz="6000" b="1" spc="-128" dirty="0" smtClean="0">
                <a:solidFill>
                  <a:srgbClr val="314864"/>
                </a:solidFill>
                <a:latin typeface="微軟正黑體"/>
                <a:ea typeface="微軟正黑體"/>
                <a:cs typeface="微軟正黑體"/>
              </a:rPr>
              <a:t>利他心實踐力</a:t>
            </a:r>
            <a:endParaRPr sz="6000" b="1" spc="-128" dirty="0">
              <a:solidFill>
                <a:srgbClr val="314864"/>
              </a:solidFill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8</a:t>
            </a:fld>
            <a:endParaRPr kumimoji="1"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1498600" y="1339674"/>
            <a:ext cx="6740184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4600"/>
              </a:lnSpc>
              <a:spcBef>
                <a:spcPts val="1000"/>
              </a:spcBef>
              <a:buFont typeface="Wingdings" charset="2"/>
              <a:buChar char="u"/>
              <a:defRPr sz="1800"/>
            </a:pPr>
            <a:r>
              <a:rPr lang="zh-TW" altLang="en-US" sz="2800" dirty="0">
                <a:latin typeface="微軟正黑體"/>
                <a:ea typeface="微軟正黑體"/>
                <a:cs typeface="微軟正黑體"/>
              </a:rPr>
              <a:t>分組團隊合作講求提升組員共同能力。</a:t>
            </a:r>
          </a:p>
          <a:p>
            <a:pPr marL="342900" indent="-342900">
              <a:lnSpc>
                <a:spcPts val="4600"/>
              </a:lnSpc>
              <a:spcBef>
                <a:spcPts val="1000"/>
              </a:spcBef>
              <a:buFont typeface="Wingdings" charset="2"/>
              <a:buChar char="u"/>
              <a:defRPr sz="1800"/>
            </a:pPr>
            <a:r>
              <a:rPr lang="zh-TW" altLang="en-US" sz="2800" u="sng" dirty="0">
                <a:latin typeface="微軟正黑體"/>
                <a:ea typeface="微軟正黑體"/>
                <a:cs typeface="微軟正黑體"/>
                <a:hlinkClick r:id="" action="ppaction://hlinkshowjump?jump=nextslide"/>
              </a:rPr>
              <a:t>各門課程</a:t>
            </a:r>
            <a:r>
              <a:rPr lang="zh-TW" altLang="en-US" sz="2800" dirty="0">
                <a:latin typeface="微軟正黑體"/>
                <a:ea typeface="微軟正黑體"/>
                <a:cs typeface="微軟正黑體"/>
              </a:rPr>
              <a:t>目標本身就具有利他精神。</a:t>
            </a:r>
          </a:p>
          <a:p>
            <a:pPr>
              <a:lnSpc>
                <a:spcPts val="4600"/>
              </a:lnSpc>
              <a:spcBef>
                <a:spcPts val="1000"/>
              </a:spcBef>
              <a:defRPr sz="1800"/>
            </a:pPr>
            <a:r>
              <a:rPr lang="zh-TW" altLang="en-US" sz="2800" dirty="0">
                <a:latin typeface="微軟正黑體"/>
                <a:ea typeface="微軟正黑體"/>
                <a:cs typeface="微軟正黑體"/>
              </a:rPr>
              <a:t>實踐力：</a:t>
            </a:r>
          </a:p>
          <a:p>
            <a:pPr lvl="1">
              <a:lnSpc>
                <a:spcPts val="4600"/>
              </a:lnSpc>
              <a:spcBef>
                <a:spcPts val="1000"/>
              </a:spcBef>
              <a:defRPr sz="1800"/>
            </a:pPr>
            <a:r>
              <a:rPr lang="zh-TW" altLang="en-US" sz="2800" dirty="0">
                <a:latin typeface="微軟正黑體"/>
                <a:ea typeface="微軟正黑體"/>
                <a:cs typeface="微軟正黑體"/>
              </a:rPr>
              <a:t>將小組報告依各班報告主題錄製成影片。</a:t>
            </a:r>
          </a:p>
          <a:p>
            <a:pPr lvl="1">
              <a:lnSpc>
                <a:spcPts val="4600"/>
              </a:lnSpc>
              <a:spcBef>
                <a:spcPts val="1000"/>
              </a:spcBef>
              <a:defRPr sz="1800"/>
            </a:pPr>
            <a:r>
              <a:rPr lang="zh-TW" altLang="en-US" sz="2800" dirty="0">
                <a:latin typeface="微軟正黑體"/>
                <a:ea typeface="微軟正黑體"/>
                <a:cs typeface="微軟正黑體"/>
              </a:rPr>
              <a:t>課程班級小組報告競賽。</a:t>
            </a:r>
          </a:p>
          <a:p>
            <a:endParaRPr kumimoji="1" lang="zh-TW" altLang="en-US" sz="2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200900" y="-622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5234325"/>
      </p:ext>
    </p:extLst>
  </p:cSld>
  <p:clrMapOvr>
    <a:masterClrMapping/>
  </p:clrMapOvr>
  <p:transition xmlns:p14="http://schemas.microsoft.com/office/powerpoint/2010/main" spd="slow">
    <p:pull dir="l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968921" y="471055"/>
            <a:ext cx="8855364" cy="1446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40"/>
              </a:lnSpc>
              <a:defRPr sz="1800"/>
            </a:pP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</a:rPr>
              <a:t>工程．倫理與社會</a:t>
            </a:r>
            <a:r>
              <a:rPr lang="en-US" altLang="zh-TW" sz="28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/>
            </a:r>
            <a:br>
              <a:rPr lang="en-US" altLang="zh-TW" sz="28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</a:br>
            <a:r>
              <a:rPr lang="en-US" altLang="zh-TW" sz="20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-</a:t>
            </a:r>
            <a:r>
              <a:rPr lang="zh-TW" altLang="en-US" sz="20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運用專業知能實踐於</a:t>
            </a:r>
            <a:r>
              <a:rPr lang="zh-TW" altLang="en-US" sz="2000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社會，達到知識與社會之良性互動</a:t>
            </a:r>
            <a:r>
              <a:rPr lang="zh-TW" altLang="en-US" sz="20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，並予以表</a:t>
            </a:r>
            <a:r>
              <a:rPr lang="zh-TW" altLang="en-US" sz="2000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達。</a:t>
            </a:r>
            <a:endParaRPr lang="zh-TW" altLang="en-US" sz="20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68921" y="1818182"/>
            <a:ext cx="8855364" cy="1456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40"/>
              </a:lnSpc>
              <a:defRPr sz="1800"/>
            </a:pP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電影與文學</a:t>
            </a:r>
            <a:r>
              <a:rPr lang="en-US" altLang="zh-TW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 New Roman"/>
              </a:rPr>
              <a:t>—</a:t>
            </a: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自我追尋之旅</a:t>
            </a:r>
            <a:r>
              <a:rPr lang="en-US" altLang="zh-TW" sz="28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/>
            </a:r>
            <a:br>
              <a:rPr lang="en-US" altLang="zh-TW" sz="28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</a:br>
            <a:r>
              <a:rPr lang="en-US" altLang="zh-TW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-</a:t>
            </a:r>
            <a:r>
              <a:rPr lang="zh-TW" altLang="en-US" sz="2400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強調人我關係及人與自然關係。</a:t>
            </a:r>
            <a:endParaRPr lang="zh-TW" altLang="en-US" sz="2400" dirty="0">
              <a:latin typeface="微軟正黑體"/>
              <a:ea typeface="微軟正黑體"/>
              <a:cs typeface="微軟正黑體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49739" y="3153293"/>
            <a:ext cx="8855364" cy="1456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40"/>
              </a:lnSpc>
              <a:defRPr sz="1800"/>
            </a:pPr>
            <a:r>
              <a:rPr lang="zh-TW" altLang="en-US" sz="2800" b="1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天然物</a:t>
            </a:r>
            <a:r>
              <a:rPr lang="zh-TW" altLang="en-US" sz="2800" b="1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概論</a:t>
            </a:r>
            <a:r>
              <a:rPr lang="en-US" altLang="zh-TW" sz="28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/>
            </a:r>
            <a:br>
              <a:rPr lang="en-US" altLang="zh-TW" sz="28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</a:br>
            <a:r>
              <a:rPr lang="en-US" altLang="zh-TW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-</a:t>
            </a:r>
            <a:r>
              <a:rPr lang="zh-TW" altLang="en-US" sz="2400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探究中草藥用藥安全、</a:t>
            </a:r>
            <a:r>
              <a:rPr lang="zh-TW" altLang="en-US" sz="2400" dirty="0" smtClean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化妝品安全性及</a:t>
            </a:r>
            <a:r>
              <a:rPr lang="zh-TW" altLang="en-US" sz="2400" dirty="0">
                <a:uFill>
                  <a:solidFill>
                    <a:srgbClr val="FF2600"/>
                  </a:solidFill>
                </a:uFill>
                <a:latin typeface="微軟正黑體"/>
                <a:ea typeface="微軟正黑體"/>
                <a:cs typeface="微軟正黑體"/>
                <a:sym typeface="Times"/>
              </a:rPr>
              <a:t>食品安全的問題。</a:t>
            </a:r>
            <a:endParaRPr lang="zh-TW" altLang="en-US" sz="2400" dirty="0">
              <a:latin typeface="微軟正黑體"/>
              <a:ea typeface="微軟正黑體"/>
              <a:cs typeface="微軟正黑體"/>
            </a:endParaRPr>
          </a:p>
        </p:txBody>
      </p:sp>
      <p:pic>
        <p:nvPicPr>
          <p:cNvPr id="8" name="圖片 7" descr="bulb-01.png"/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8865">
            <a:off x="297745" y="538787"/>
            <a:ext cx="831781" cy="831781"/>
          </a:xfrm>
          <a:prstGeom prst="rect">
            <a:avLst/>
          </a:prstGeom>
        </p:spPr>
      </p:pic>
      <p:pic>
        <p:nvPicPr>
          <p:cNvPr id="9" name="圖片 8" descr="bulb-01.png"/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8865">
            <a:off x="377667" y="1902599"/>
            <a:ext cx="831781" cy="831781"/>
          </a:xfrm>
          <a:prstGeom prst="rect">
            <a:avLst/>
          </a:prstGeom>
        </p:spPr>
      </p:pic>
      <p:pic>
        <p:nvPicPr>
          <p:cNvPr id="10" name="圖片 9" descr="bulb-01.png"/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8865">
            <a:off x="377667" y="3324934"/>
            <a:ext cx="831781" cy="831781"/>
          </a:xfrm>
          <a:prstGeom prst="rect">
            <a:avLst/>
          </a:prstGeom>
        </p:spPr>
      </p:pic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877B7-ED1D-FA41-96B4-343322A37FBA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36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</TotalTime>
  <Words>349</Words>
  <Application>Microsoft Macintosh PowerPoint</Application>
  <PresentationFormat>如螢幕大小 (16:9)</PresentationFormat>
  <Paragraphs>120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利他心實踐力</vt:lpstr>
      <vt:lpstr>PowerPoint 簡報</vt:lpstr>
      <vt:lpstr>PowerPoint 簡報</vt:lpstr>
      <vt:lpstr>PowerPoint 簡報</vt:lpstr>
      <vt:lpstr>課程教材規劃</vt:lpstr>
      <vt:lpstr>PowerPoint 簡報</vt:lpstr>
      <vt:lpstr>PowerPoint 簡報</vt:lpstr>
      <vt:lpstr>PowerPoint 簡報</vt:lpstr>
      <vt:lpstr>PowerPoint 簡報</vt:lpstr>
      <vt:lpstr>共同教材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Microsoft Office 使用者</dc:creator>
  <cp:lastModifiedBy>Microsoft Office 使用者</cp:lastModifiedBy>
  <cp:revision>57</cp:revision>
  <dcterms:created xsi:type="dcterms:W3CDTF">2015-09-12T01:52:39Z</dcterms:created>
  <dcterms:modified xsi:type="dcterms:W3CDTF">2015-09-14T10:26:55Z</dcterms:modified>
</cp:coreProperties>
</file>