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6" r:id="rId2"/>
    <p:sldId id="258" r:id="rId3"/>
    <p:sldId id="259" r:id="rId4"/>
    <p:sldId id="260" r:id="rId5"/>
    <p:sldId id="265" r:id="rId6"/>
    <p:sldId id="261" r:id="rId7"/>
    <p:sldId id="262" r:id="rId8"/>
    <p:sldId id="263" r:id="rId9"/>
    <p:sldId id="266" r:id="rId10"/>
    <p:sldId id="264" r:id="rId11"/>
    <p:sldId id="267" r:id="rId12"/>
    <p:sldId id="268" r:id="rId13"/>
    <p:sldId id="269" r:id="rId14"/>
    <p:sldId id="271" r:id="rId15"/>
    <p:sldId id="272" r:id="rId16"/>
    <p:sldId id="273" r:id="rId17"/>
    <p:sldId id="274" r:id="rId18"/>
    <p:sldId id="270" r:id="rId19"/>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9" d="100"/>
          <a:sy n="69" d="100"/>
        </p:scale>
        <p:origin x="-1590" y="-45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7" name="直線接點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標題 28"/>
          <p:cNvSpPr>
            <a:spLocks noGrp="1"/>
          </p:cNvSpPr>
          <p:nvPr>
            <p:ph type="ctrTitle"/>
          </p:nvPr>
        </p:nvSpPr>
        <p:spPr>
          <a:xfrm>
            <a:off x="381000" y="4853411"/>
            <a:ext cx="8458200" cy="1222375"/>
          </a:xfrm>
        </p:spPr>
        <p:txBody>
          <a:bodyPr anchor="t"/>
          <a:lstStyle/>
          <a:p>
            <a:r>
              <a:rPr kumimoji="0" lang="zh-TW" altLang="en-US" smtClean="0"/>
              <a:t>按一下以編輯母片標題樣式</a:t>
            </a:r>
            <a:endParaRPr kumimoji="0" lang="en-US"/>
          </a:p>
        </p:txBody>
      </p:sp>
      <p:sp>
        <p:nvSpPr>
          <p:cNvPr id="9" name="副標題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TW" altLang="en-US" smtClean="0"/>
              <a:t>按一下以編輯母片副標題樣式</a:t>
            </a:r>
            <a:endParaRPr kumimoji="0" lang="en-US"/>
          </a:p>
        </p:txBody>
      </p:sp>
      <p:sp>
        <p:nvSpPr>
          <p:cNvPr id="16" name="日期版面配置區 15"/>
          <p:cNvSpPr>
            <a:spLocks noGrp="1"/>
          </p:cNvSpPr>
          <p:nvPr>
            <p:ph type="dt" sz="half" idx="10"/>
          </p:nvPr>
        </p:nvSpPr>
        <p:spPr/>
        <p:txBody>
          <a:bodyPr/>
          <a:lstStyle/>
          <a:p>
            <a:fld id="{5C4415ED-327A-41EF-AA62-5DC031869A30}" type="datetimeFigureOut">
              <a:rPr lang="zh-TW" altLang="en-US" smtClean="0"/>
              <a:pPr/>
              <a:t>2015/11/19</a:t>
            </a:fld>
            <a:endParaRPr lang="zh-TW" altLang="en-US"/>
          </a:p>
        </p:txBody>
      </p:sp>
      <p:sp>
        <p:nvSpPr>
          <p:cNvPr id="2" name="頁尾版面配置區 1"/>
          <p:cNvSpPr>
            <a:spLocks noGrp="1"/>
          </p:cNvSpPr>
          <p:nvPr>
            <p:ph type="ftr" sz="quarter" idx="11"/>
          </p:nvPr>
        </p:nvSpPr>
        <p:spPr/>
        <p:txBody>
          <a:bodyPr/>
          <a:lstStyle/>
          <a:p>
            <a:endParaRPr lang="zh-TW" altLang="en-US"/>
          </a:p>
        </p:txBody>
      </p:sp>
      <p:sp>
        <p:nvSpPr>
          <p:cNvPr id="15" name="投影片編號版面配置區 14"/>
          <p:cNvSpPr>
            <a:spLocks noGrp="1"/>
          </p:cNvSpPr>
          <p:nvPr>
            <p:ph type="sldNum" sz="quarter" idx="12"/>
          </p:nvPr>
        </p:nvSpPr>
        <p:spPr>
          <a:xfrm>
            <a:off x="8229600" y="6473952"/>
            <a:ext cx="758952" cy="246888"/>
          </a:xfrm>
        </p:spPr>
        <p:txBody>
          <a:bodyPr/>
          <a:lstStyle/>
          <a:p>
            <a:fld id="{E952AB70-4FE6-49EE-AEF4-6F7715FB8C83}" type="slidenum">
              <a:rPr lang="zh-TW" altLang="en-US" smtClean="0"/>
              <a:pPr/>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5C4415ED-327A-41EF-AA62-5DC031869A30}" type="datetimeFigureOut">
              <a:rPr lang="zh-TW" altLang="en-US" smtClean="0"/>
              <a:pPr/>
              <a:t>2015/11/19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E952AB70-4FE6-49EE-AEF4-6F7715FB8C83}"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858000" y="549276"/>
            <a:ext cx="1828800" cy="5851525"/>
          </a:xfrm>
        </p:spPr>
        <p:txBody>
          <a:bodyPr vert="eaVer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457200" y="549276"/>
            <a:ext cx="6248400" cy="5851525"/>
          </a:xfrm>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5C4415ED-327A-41EF-AA62-5DC031869A30}" type="datetimeFigureOut">
              <a:rPr lang="zh-TW" altLang="en-US" smtClean="0"/>
              <a:pPr/>
              <a:t>2015/11/19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E952AB70-4FE6-49EE-AEF4-6F7715FB8C83}"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2" name="標題 21"/>
          <p:cNvSpPr>
            <a:spLocks noGrp="1"/>
          </p:cNvSpPr>
          <p:nvPr>
            <p:ph type="title"/>
          </p:nvPr>
        </p:nvSpPr>
        <p:spPr/>
        <p:txBody>
          <a:bodyPr/>
          <a:lstStyle/>
          <a:p>
            <a:r>
              <a:rPr kumimoji="0" lang="zh-TW" altLang="en-US" smtClean="0"/>
              <a:t>按一下以編輯母片標題樣式</a:t>
            </a:r>
            <a:endParaRPr kumimoji="0" lang="en-US"/>
          </a:p>
        </p:txBody>
      </p:sp>
      <p:sp>
        <p:nvSpPr>
          <p:cNvPr id="27" name="內容版面配置區 26"/>
          <p:cNvSpPr>
            <a:spLocks noGrp="1"/>
          </p:cNvSpPr>
          <p:nvPr>
            <p:ph idx="1"/>
          </p:nvPr>
        </p:nvSpPr>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5" name="日期版面配置區 24"/>
          <p:cNvSpPr>
            <a:spLocks noGrp="1"/>
          </p:cNvSpPr>
          <p:nvPr>
            <p:ph type="dt" sz="half" idx="10"/>
          </p:nvPr>
        </p:nvSpPr>
        <p:spPr/>
        <p:txBody>
          <a:bodyPr/>
          <a:lstStyle/>
          <a:p>
            <a:fld id="{5C4415ED-327A-41EF-AA62-5DC031869A30}" type="datetimeFigureOut">
              <a:rPr lang="zh-TW" altLang="en-US" smtClean="0"/>
              <a:pPr/>
              <a:t>2015/11/19</a:t>
            </a:fld>
            <a:endParaRPr lang="zh-TW" altLang="en-US"/>
          </a:p>
        </p:txBody>
      </p:sp>
      <p:sp>
        <p:nvSpPr>
          <p:cNvPr id="19" name="頁尾版面配置區 18"/>
          <p:cNvSpPr>
            <a:spLocks noGrp="1"/>
          </p:cNvSpPr>
          <p:nvPr>
            <p:ph type="ftr" sz="quarter" idx="11"/>
          </p:nvPr>
        </p:nvSpPr>
        <p:spPr>
          <a:xfrm>
            <a:off x="3581400" y="76200"/>
            <a:ext cx="2895600" cy="288925"/>
          </a:xfrm>
        </p:spPr>
        <p:txBody>
          <a:bodyPr/>
          <a:lstStyle/>
          <a:p>
            <a:endParaRPr lang="zh-TW" altLang="en-US"/>
          </a:p>
        </p:txBody>
      </p:sp>
      <p:sp>
        <p:nvSpPr>
          <p:cNvPr id="16" name="投影片編號版面配置區 15"/>
          <p:cNvSpPr>
            <a:spLocks noGrp="1"/>
          </p:cNvSpPr>
          <p:nvPr>
            <p:ph type="sldNum" sz="quarter" idx="12"/>
          </p:nvPr>
        </p:nvSpPr>
        <p:spPr>
          <a:xfrm>
            <a:off x="8229600" y="6473952"/>
            <a:ext cx="758952" cy="246888"/>
          </a:xfrm>
        </p:spPr>
        <p:txBody>
          <a:bodyPr/>
          <a:lstStyle/>
          <a:p>
            <a:fld id="{E952AB70-4FE6-49EE-AEF4-6F7715FB8C83}" type="slidenum">
              <a:rPr lang="zh-TW" altLang="en-US" smtClean="0"/>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區段標題">
    <p:bg>
      <p:bgRef idx="1003">
        <a:schemeClr val="bg2"/>
      </p:bgRef>
    </p:bg>
    <p:spTree>
      <p:nvGrpSpPr>
        <p:cNvPr id="1" name=""/>
        <p:cNvGrpSpPr/>
        <p:nvPr/>
      </p:nvGrpSpPr>
      <p:grpSpPr>
        <a:xfrm>
          <a:off x="0" y="0"/>
          <a:ext cx="0" cy="0"/>
          <a:chOff x="0" y="0"/>
          <a:chExt cx="0" cy="0"/>
        </a:xfrm>
      </p:grpSpPr>
      <p:sp>
        <p:nvSpPr>
          <p:cNvPr id="7" name="直線接點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文字版面配置區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TW" altLang="en-US" smtClean="0"/>
              <a:t>按一下以編輯母片文字樣式</a:t>
            </a:r>
          </a:p>
        </p:txBody>
      </p:sp>
      <p:sp>
        <p:nvSpPr>
          <p:cNvPr id="19" name="日期版面配置區 18"/>
          <p:cNvSpPr>
            <a:spLocks noGrp="1"/>
          </p:cNvSpPr>
          <p:nvPr>
            <p:ph type="dt" sz="half" idx="10"/>
          </p:nvPr>
        </p:nvSpPr>
        <p:spPr/>
        <p:txBody>
          <a:bodyPr/>
          <a:lstStyle/>
          <a:p>
            <a:fld id="{5C4415ED-327A-41EF-AA62-5DC031869A30}" type="datetimeFigureOut">
              <a:rPr lang="zh-TW" altLang="en-US" smtClean="0"/>
              <a:pPr/>
              <a:t>2015/11/19</a:t>
            </a:fld>
            <a:endParaRPr lang="zh-TW" altLang="en-US"/>
          </a:p>
        </p:txBody>
      </p:sp>
      <p:sp>
        <p:nvSpPr>
          <p:cNvPr id="11" name="頁尾版面配置區 10"/>
          <p:cNvSpPr>
            <a:spLocks noGrp="1"/>
          </p:cNvSpPr>
          <p:nvPr>
            <p:ph type="ftr" sz="quarter" idx="11"/>
          </p:nvPr>
        </p:nvSpPr>
        <p:spPr/>
        <p:txBody>
          <a:bodyPr/>
          <a:lstStyle/>
          <a:p>
            <a:endParaRPr lang="zh-TW" altLang="en-US"/>
          </a:p>
        </p:txBody>
      </p:sp>
      <p:sp>
        <p:nvSpPr>
          <p:cNvPr id="16" name="投影片編號版面配置區 15"/>
          <p:cNvSpPr>
            <a:spLocks noGrp="1"/>
          </p:cNvSpPr>
          <p:nvPr>
            <p:ph type="sldNum" sz="quarter" idx="12"/>
          </p:nvPr>
        </p:nvSpPr>
        <p:spPr/>
        <p:txBody>
          <a:bodyPr/>
          <a:lstStyle/>
          <a:p>
            <a:fld id="{E952AB70-4FE6-49EE-AEF4-6F7715FB8C83}" type="slidenum">
              <a:rPr lang="zh-TW" altLang="en-US" smtClean="0"/>
              <a:pPr/>
              <a:t>‹#›</a:t>
            </a:fld>
            <a:endParaRPr lang="zh-TW" altLang="en-US"/>
          </a:p>
        </p:txBody>
      </p:sp>
      <p:sp>
        <p:nvSpPr>
          <p:cNvPr id="8" name="標題 7"/>
          <p:cNvSpPr>
            <a:spLocks noGrp="1"/>
          </p:cNvSpPr>
          <p:nvPr>
            <p:ph type="title"/>
          </p:nvPr>
        </p:nvSpPr>
        <p:spPr>
          <a:xfrm>
            <a:off x="180475" y="2947085"/>
            <a:ext cx="8686800" cy="1184825"/>
          </a:xfrm>
        </p:spPr>
        <p:txBody>
          <a:bodyPr rtlCol="0" anchor="t"/>
          <a:lstStyle>
            <a:lvl1pPr algn="r">
              <a:defRPr/>
            </a:lvl1pPr>
          </a:lstStyle>
          <a:p>
            <a:r>
              <a:rPr kumimoji="0" lang="zh-TW" altLang="en-US" smtClean="0"/>
              <a:t>按一下以編輯母片標題樣式</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0" name="標題 19"/>
          <p:cNvSpPr>
            <a:spLocks noGrp="1"/>
          </p:cNvSpPr>
          <p:nvPr>
            <p:ph type="title"/>
          </p:nvPr>
        </p:nvSpPr>
        <p:spPr>
          <a:xfrm>
            <a:off x="301752" y="457200"/>
            <a:ext cx="8686800" cy="841248"/>
          </a:xfrm>
        </p:spPr>
        <p:txBody>
          <a:bodyPr/>
          <a:lstStyle/>
          <a:p>
            <a:r>
              <a:rPr kumimoji="0" lang="zh-TW" altLang="en-US" smtClean="0"/>
              <a:t>按一下以編輯母片標題樣式</a:t>
            </a:r>
            <a:endParaRPr kumimoji="0" lang="en-US"/>
          </a:p>
        </p:txBody>
      </p:sp>
      <p:sp>
        <p:nvSpPr>
          <p:cNvPr id="14" name="內容版面配置區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3" name="內容版面配置區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1" name="日期版面配置區 20"/>
          <p:cNvSpPr>
            <a:spLocks noGrp="1"/>
          </p:cNvSpPr>
          <p:nvPr>
            <p:ph type="dt" sz="half" idx="10"/>
          </p:nvPr>
        </p:nvSpPr>
        <p:spPr/>
        <p:txBody>
          <a:bodyPr/>
          <a:lstStyle/>
          <a:p>
            <a:fld id="{5C4415ED-327A-41EF-AA62-5DC031869A30}" type="datetimeFigureOut">
              <a:rPr lang="zh-TW" altLang="en-US" smtClean="0"/>
              <a:pPr/>
              <a:t>2015/11/19</a:t>
            </a:fld>
            <a:endParaRPr lang="zh-TW" altLang="en-US"/>
          </a:p>
        </p:txBody>
      </p:sp>
      <p:sp>
        <p:nvSpPr>
          <p:cNvPr id="10" name="頁尾版面配置區 9"/>
          <p:cNvSpPr>
            <a:spLocks noGrp="1"/>
          </p:cNvSpPr>
          <p:nvPr>
            <p:ph type="ftr" sz="quarter" idx="11"/>
          </p:nvPr>
        </p:nvSpPr>
        <p:spPr/>
        <p:txBody>
          <a:bodyPr/>
          <a:lstStyle/>
          <a:p>
            <a:endParaRPr lang="zh-TW" altLang="en-US"/>
          </a:p>
        </p:txBody>
      </p:sp>
      <p:sp>
        <p:nvSpPr>
          <p:cNvPr id="31" name="投影片編號版面配置區 30"/>
          <p:cNvSpPr>
            <a:spLocks noGrp="1"/>
          </p:cNvSpPr>
          <p:nvPr>
            <p:ph type="sldNum" sz="quarter" idx="12"/>
          </p:nvPr>
        </p:nvSpPr>
        <p:spPr/>
        <p:txBody>
          <a:bodyPr/>
          <a:lstStyle/>
          <a:p>
            <a:fld id="{E952AB70-4FE6-49EE-AEF4-6F7715FB8C83}" type="slidenum">
              <a:rPr lang="zh-TW" altLang="en-US" smtClean="0"/>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對">
    <p:spTree>
      <p:nvGrpSpPr>
        <p:cNvPr id="1" name=""/>
        <p:cNvGrpSpPr/>
        <p:nvPr/>
      </p:nvGrpSpPr>
      <p:grpSpPr>
        <a:xfrm>
          <a:off x="0" y="0"/>
          <a:ext cx="0" cy="0"/>
          <a:chOff x="0" y="0"/>
          <a:chExt cx="0" cy="0"/>
        </a:xfrm>
      </p:grpSpPr>
      <p:sp>
        <p:nvSpPr>
          <p:cNvPr id="29" name="標題 28"/>
          <p:cNvSpPr>
            <a:spLocks noGrp="1"/>
          </p:cNvSpPr>
          <p:nvPr>
            <p:ph type="title"/>
          </p:nvPr>
        </p:nvSpPr>
        <p:spPr>
          <a:xfrm>
            <a:off x="304800" y="5410200"/>
            <a:ext cx="8610600" cy="882650"/>
          </a:xfrm>
        </p:spPr>
        <p:txBody>
          <a:bodyPr anchor="ctr"/>
          <a:lstStyle>
            <a:lvl1pPr>
              <a:defRPr/>
            </a:lvl1pPr>
          </a:lstStyle>
          <a:p>
            <a:r>
              <a:rPr kumimoji="0" lang="zh-TW" altLang="en-US" smtClean="0"/>
              <a:t>按一下以編輯母片標題樣式</a:t>
            </a:r>
            <a:endParaRPr kumimoji="0" lang="en-US"/>
          </a:p>
        </p:txBody>
      </p:sp>
      <p:sp>
        <p:nvSpPr>
          <p:cNvPr id="13" name="文字版面配置區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25" name="文字版面配置區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4" name="內容版面配置區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8" name="內容版面配置區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0" name="日期版面配置區 9"/>
          <p:cNvSpPr>
            <a:spLocks noGrp="1"/>
          </p:cNvSpPr>
          <p:nvPr>
            <p:ph type="dt" sz="half" idx="10"/>
          </p:nvPr>
        </p:nvSpPr>
        <p:spPr/>
        <p:txBody>
          <a:bodyPr/>
          <a:lstStyle/>
          <a:p>
            <a:fld id="{5C4415ED-327A-41EF-AA62-5DC031869A30}" type="datetimeFigureOut">
              <a:rPr lang="zh-TW" altLang="en-US" smtClean="0"/>
              <a:pPr/>
              <a:t>2015/11/19</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a:xfrm>
            <a:off x="8229600" y="6477000"/>
            <a:ext cx="762000" cy="246888"/>
          </a:xfrm>
        </p:spPr>
        <p:txBody>
          <a:bodyPr/>
          <a:lstStyle/>
          <a:p>
            <a:fld id="{E952AB70-4FE6-49EE-AEF4-6F7715FB8C83}" type="slidenum">
              <a:rPr lang="zh-TW" altLang="en-US" smtClean="0"/>
              <a:pPr/>
              <a:t>‹#›</a:t>
            </a:fld>
            <a:endParaRPr lang="zh-TW" altLang="en-US"/>
          </a:p>
        </p:txBody>
      </p:sp>
      <p:sp>
        <p:nvSpPr>
          <p:cNvPr id="11" name="直線接點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30" name="標題 29"/>
          <p:cNvSpPr>
            <a:spLocks noGrp="1"/>
          </p:cNvSpPr>
          <p:nvPr>
            <p:ph type="title"/>
          </p:nvPr>
        </p:nvSpPr>
        <p:spPr>
          <a:xfrm>
            <a:off x="301752" y="457200"/>
            <a:ext cx="8686800" cy="841248"/>
          </a:xfrm>
        </p:spPr>
        <p:txBody>
          <a:bodyPr/>
          <a:lstStyle/>
          <a:p>
            <a:r>
              <a:rPr kumimoji="0" lang="zh-TW" altLang="en-US" smtClean="0"/>
              <a:t>按一下以編輯母片標題樣式</a:t>
            </a:r>
            <a:endParaRPr kumimoji="0" lang="en-US"/>
          </a:p>
        </p:txBody>
      </p:sp>
      <p:sp>
        <p:nvSpPr>
          <p:cNvPr id="12" name="日期版面配置區 11"/>
          <p:cNvSpPr>
            <a:spLocks noGrp="1"/>
          </p:cNvSpPr>
          <p:nvPr>
            <p:ph type="dt" sz="half" idx="10"/>
          </p:nvPr>
        </p:nvSpPr>
        <p:spPr/>
        <p:txBody>
          <a:bodyPr/>
          <a:lstStyle/>
          <a:p>
            <a:fld id="{5C4415ED-327A-41EF-AA62-5DC031869A30}" type="datetimeFigureOut">
              <a:rPr lang="zh-TW" altLang="en-US" smtClean="0"/>
              <a:pPr/>
              <a:t>2015/11/19</a:t>
            </a:fld>
            <a:endParaRPr lang="zh-TW" altLang="en-US"/>
          </a:p>
        </p:txBody>
      </p:sp>
      <p:sp>
        <p:nvSpPr>
          <p:cNvPr id="21" name="頁尾版面配置區 20"/>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E952AB70-4FE6-49EE-AEF4-6F7715FB8C83}" type="slidenum">
              <a:rPr lang="zh-TW" altLang="en-US" smtClean="0"/>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3" name="日期版面配置區 2"/>
          <p:cNvSpPr>
            <a:spLocks noGrp="1"/>
          </p:cNvSpPr>
          <p:nvPr>
            <p:ph type="dt" sz="half" idx="10"/>
          </p:nvPr>
        </p:nvSpPr>
        <p:spPr/>
        <p:txBody>
          <a:bodyPr/>
          <a:lstStyle/>
          <a:p>
            <a:fld id="{5C4415ED-327A-41EF-AA62-5DC031869A30}" type="datetimeFigureOut">
              <a:rPr lang="zh-TW" altLang="en-US" smtClean="0"/>
              <a:pPr/>
              <a:t>2015/11/19</a:t>
            </a:fld>
            <a:endParaRPr lang="zh-TW" altLang="en-US"/>
          </a:p>
        </p:txBody>
      </p:sp>
      <p:sp>
        <p:nvSpPr>
          <p:cNvPr id="24" name="頁尾版面配置區 23"/>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E952AB70-4FE6-49EE-AEF4-6F7715FB8C83}"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8" name="直線接點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標題 11"/>
          <p:cNvSpPr>
            <a:spLocks noGrp="1"/>
          </p:cNvSpPr>
          <p:nvPr>
            <p:ph type="title"/>
          </p:nvPr>
        </p:nvSpPr>
        <p:spPr>
          <a:xfrm>
            <a:off x="457200" y="5486400"/>
            <a:ext cx="8458200" cy="520700"/>
          </a:xfrm>
        </p:spPr>
        <p:txBody>
          <a:bodyPr anchor="ctr"/>
          <a:lstStyle>
            <a:lvl1pPr algn="l">
              <a:buNone/>
              <a:defRPr sz="2000" b="1"/>
            </a:lvl1pPr>
          </a:lstStyle>
          <a:p>
            <a:r>
              <a:rPr kumimoji="0" lang="zh-TW" altLang="en-US" smtClean="0"/>
              <a:t>按一下以編輯母片標題樣式</a:t>
            </a:r>
            <a:endParaRPr kumimoji="0" lang="en-US"/>
          </a:p>
        </p:txBody>
      </p:sp>
      <p:sp>
        <p:nvSpPr>
          <p:cNvPr id="26" name="文字版面配置區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zh-TW" altLang="en-US" smtClean="0"/>
              <a:t>按一下以編輯母片文字樣式</a:t>
            </a:r>
          </a:p>
        </p:txBody>
      </p:sp>
      <p:sp>
        <p:nvSpPr>
          <p:cNvPr id="14" name="內容版面配置區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5" name="日期版面配置區 24"/>
          <p:cNvSpPr>
            <a:spLocks noGrp="1"/>
          </p:cNvSpPr>
          <p:nvPr>
            <p:ph type="dt" sz="half" idx="10"/>
          </p:nvPr>
        </p:nvSpPr>
        <p:spPr/>
        <p:txBody>
          <a:bodyPr/>
          <a:lstStyle/>
          <a:p>
            <a:fld id="{5C4415ED-327A-41EF-AA62-5DC031869A30}" type="datetimeFigureOut">
              <a:rPr lang="zh-TW" altLang="en-US" smtClean="0"/>
              <a:pPr/>
              <a:t>2015/11/19</a:t>
            </a:fld>
            <a:endParaRPr lang="zh-TW" altLang="en-US"/>
          </a:p>
        </p:txBody>
      </p:sp>
      <p:sp>
        <p:nvSpPr>
          <p:cNvPr id="29" name="頁尾版面配置區 28"/>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E952AB70-4FE6-49EE-AEF4-6F7715FB8C83}" type="slidenum">
              <a:rPr lang="zh-TW" altLang="en-US" smtClean="0"/>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13" name="圖片版面配置區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zh-TW" altLang="en-US" smtClean="0"/>
              <a:t>按一下圖示以新增圖片</a:t>
            </a:r>
            <a:endParaRPr kumimoji="0" lang="en-US" dirty="0"/>
          </a:p>
        </p:txBody>
      </p:sp>
      <p:sp>
        <p:nvSpPr>
          <p:cNvPr id="7" name="日期版面配置區 6"/>
          <p:cNvSpPr>
            <a:spLocks noGrp="1"/>
          </p:cNvSpPr>
          <p:nvPr>
            <p:ph type="dt" sz="half" idx="10"/>
          </p:nvPr>
        </p:nvSpPr>
        <p:spPr/>
        <p:txBody>
          <a:bodyPr/>
          <a:lstStyle/>
          <a:p>
            <a:fld id="{5C4415ED-327A-41EF-AA62-5DC031869A30}" type="datetimeFigureOut">
              <a:rPr lang="zh-TW" altLang="en-US" smtClean="0"/>
              <a:pPr/>
              <a:t>2015/11/19</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31" name="投影片編號版面配置區 30"/>
          <p:cNvSpPr>
            <a:spLocks noGrp="1"/>
          </p:cNvSpPr>
          <p:nvPr>
            <p:ph type="sldNum" sz="quarter" idx="12"/>
          </p:nvPr>
        </p:nvSpPr>
        <p:spPr/>
        <p:txBody>
          <a:bodyPr/>
          <a:lstStyle/>
          <a:p>
            <a:fld id="{E952AB70-4FE6-49EE-AEF4-6F7715FB8C83}" type="slidenum">
              <a:rPr lang="zh-TW" altLang="en-US" smtClean="0"/>
              <a:pPr/>
              <a:t>‹#›</a:t>
            </a:fld>
            <a:endParaRPr lang="zh-TW" altLang="en-US"/>
          </a:p>
        </p:txBody>
      </p:sp>
      <p:sp>
        <p:nvSpPr>
          <p:cNvPr id="17" name="標題 16"/>
          <p:cNvSpPr>
            <a:spLocks noGrp="1"/>
          </p:cNvSpPr>
          <p:nvPr>
            <p:ph type="title"/>
          </p:nvPr>
        </p:nvSpPr>
        <p:spPr>
          <a:xfrm>
            <a:off x="381000" y="4993760"/>
            <a:ext cx="5867400" cy="522288"/>
          </a:xfrm>
        </p:spPr>
        <p:txBody>
          <a:bodyPr anchor="ctr"/>
          <a:lstStyle>
            <a:lvl1pPr algn="l">
              <a:buNone/>
              <a:defRPr sz="2000" b="1"/>
            </a:lvl1pPr>
          </a:lstStyle>
          <a:p>
            <a:r>
              <a:rPr kumimoji="0" lang="zh-TW" altLang="en-US" smtClean="0"/>
              <a:t>按一下以編輯母片標題樣式</a:t>
            </a:r>
            <a:endParaRPr kumimoji="0" lang="en-US"/>
          </a:p>
        </p:txBody>
      </p:sp>
      <p:sp>
        <p:nvSpPr>
          <p:cNvPr id="26" name="文字版面配置區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zh-TW" altLang="en-US" smtClean="0"/>
              <a:t>按一下以編輯母片文字樣式</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直線接點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文字版面配置區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11" name="日期版面配置區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5C4415ED-327A-41EF-AA62-5DC031869A30}" type="datetimeFigureOut">
              <a:rPr lang="zh-TW" altLang="en-US" smtClean="0"/>
              <a:pPr/>
              <a:t>2015/11/19</a:t>
            </a:fld>
            <a:endParaRPr lang="zh-TW" altLang="en-US"/>
          </a:p>
        </p:txBody>
      </p:sp>
      <p:sp>
        <p:nvSpPr>
          <p:cNvPr id="28" name="頁尾版面配置區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zh-TW" altLang="en-US"/>
          </a:p>
        </p:txBody>
      </p:sp>
      <p:sp>
        <p:nvSpPr>
          <p:cNvPr id="5" name="投影片編號版面配置區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E952AB70-4FE6-49EE-AEF4-6F7715FB8C83}" type="slidenum">
              <a:rPr lang="zh-TW" altLang="en-US" smtClean="0"/>
              <a:pPr/>
              <a:t>‹#›</a:t>
            </a:fld>
            <a:endParaRPr lang="zh-TW" altLang="en-US"/>
          </a:p>
        </p:txBody>
      </p:sp>
      <p:sp>
        <p:nvSpPr>
          <p:cNvPr id="10" name="標題版面配置區 9"/>
          <p:cNvSpPr>
            <a:spLocks noGrp="1"/>
          </p:cNvSpPr>
          <p:nvPr>
            <p:ph type="title"/>
          </p:nvPr>
        </p:nvSpPr>
        <p:spPr>
          <a:xfrm>
            <a:off x="304800" y="457200"/>
            <a:ext cx="8686800" cy="838200"/>
          </a:xfrm>
          <a:prstGeom prst="rect">
            <a:avLst/>
          </a:prstGeom>
        </p:spPr>
        <p:txBody>
          <a:bodyPr vert="horz" anchor="ctr">
            <a:normAutofit/>
          </a:bodyPr>
          <a:lstStyle/>
          <a:p>
            <a:r>
              <a:rPr kumimoji="0" lang="zh-TW" altLang="en-US" smtClean="0"/>
              <a:t>按一下以編輯母片標題樣式</a:t>
            </a:r>
            <a:endParaRPr kumimoji="0" lang="en-US"/>
          </a:p>
        </p:txBody>
      </p:sp>
      <p:sp>
        <p:nvSpPr>
          <p:cNvPr id="9" name="直線接點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直線接點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hyperlink" Target="https://zh.wikipedia.org/wiki/%E9%BB%83%E9%90%B5%E7%A4%A6" TargetMode="External"/><Relationship Id="rId13" Type="http://schemas.openxmlformats.org/officeDocument/2006/relationships/hyperlink" Target="https://zh.wikipedia.org/wiki/%E9%89%AC" TargetMode="External"/><Relationship Id="rId3" Type="http://schemas.openxmlformats.org/officeDocument/2006/relationships/hyperlink" Target="https://zh.wikipedia.org/wiki/%E6%B2%B9%E6%AF%8D%E8%B3%AA" TargetMode="External"/><Relationship Id="rId7" Type="http://schemas.openxmlformats.org/officeDocument/2006/relationships/hyperlink" Target="https://zh.wikipedia.org/wiki/%E7%A2%B3%E9%85%B8%E9%B9%BD" TargetMode="External"/><Relationship Id="rId12" Type="http://schemas.openxmlformats.org/officeDocument/2006/relationships/hyperlink" Target="https://zh.wikipedia.org/wiki/%E9%8E%B3" TargetMode="External"/><Relationship Id="rId2" Type="http://schemas.openxmlformats.org/officeDocument/2006/relationships/hyperlink" Target="https://zh.wikipedia.org/wiki/%E6%B2%89%E7%A7%AF%E5%B2%A9" TargetMode="External"/><Relationship Id="rId1" Type="http://schemas.openxmlformats.org/officeDocument/2006/relationships/slideLayout" Target="../slideLayouts/slideLayout2.xml"/><Relationship Id="rId6" Type="http://schemas.openxmlformats.org/officeDocument/2006/relationships/hyperlink" Target="https://zh.wikipedia.org/wiki/%E9%BB%8F%E5%9C%9F" TargetMode="External"/><Relationship Id="rId11" Type="http://schemas.openxmlformats.org/officeDocument/2006/relationships/hyperlink" Target="https://zh.wikipedia.org/wiki/%E9%87%A9" TargetMode="External"/><Relationship Id="rId5" Type="http://schemas.openxmlformats.org/officeDocument/2006/relationships/hyperlink" Target="https://zh.wikipedia.org/wiki/%E9%95%B7%E7%9F%B3" TargetMode="External"/><Relationship Id="rId10" Type="http://schemas.openxmlformats.org/officeDocument/2006/relationships/hyperlink" Target="https://zh.wikipedia.org/wiki/%E9%90%B5" TargetMode="External"/><Relationship Id="rId4" Type="http://schemas.openxmlformats.org/officeDocument/2006/relationships/hyperlink" Target="https://zh.wikipedia.org/wiki/%E7%9F%B3%E8%8B%B1" TargetMode="External"/><Relationship Id="rId9" Type="http://schemas.openxmlformats.org/officeDocument/2006/relationships/hyperlink" Target="https://zh.wikipedia.org/wiki/%E9%88%BE" TargetMode="External"/><Relationship Id="rId14" Type="http://schemas.openxmlformats.org/officeDocument/2006/relationships/image" Target="../media/image3.jpeg"/></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image" Target="../media/image7.jpeg"/></Relationships>
</file>

<file path=ppt/slides/_rels/slide15.xml.rels><?xml version="1.0" encoding="UTF-8" standalone="yes"?>
<Relationships xmlns="http://schemas.openxmlformats.org/package/2006/relationships"><Relationship Id="rId8" Type="http://schemas.openxmlformats.org/officeDocument/2006/relationships/image" Target="../media/image10.jpeg"/><Relationship Id="rId3" Type="http://schemas.openxmlformats.org/officeDocument/2006/relationships/hyperlink" Target="https://zh.wikipedia.org/wiki/%E7%94%9F%E8%B3%AA%E7%87%83%E6%96%99" TargetMode="External"/><Relationship Id="rId7" Type="http://schemas.openxmlformats.org/officeDocument/2006/relationships/image" Target="../media/image9.jpeg"/><Relationship Id="rId2" Type="http://schemas.openxmlformats.org/officeDocument/2006/relationships/hyperlink" Target="https://zh.wikipedia.org/wiki/%E6%9C%89%E6%A9%9F%E7%89%A9" TargetMode="External"/><Relationship Id="rId1" Type="http://schemas.openxmlformats.org/officeDocument/2006/relationships/slideLayout" Target="../slideLayouts/slideLayout2.xml"/><Relationship Id="rId6" Type="http://schemas.openxmlformats.org/officeDocument/2006/relationships/hyperlink" Target="https://zh.wikipedia.org/wiki/%E7%94%9F%E7%89%A9%E5%8F%AF%E9%99%8D%E8%A7%A3%E7%89%A9%E8%B3%AA" TargetMode="External"/><Relationship Id="rId5" Type="http://schemas.openxmlformats.org/officeDocument/2006/relationships/hyperlink" Target="https://zh.wikipedia.org/wiki/%E7%83%AD%E8%83%BD" TargetMode="External"/><Relationship Id="rId4" Type="http://schemas.openxmlformats.org/officeDocument/2006/relationships/hyperlink" Target="https://zh.wikipedia.org/wiki/%E5%8C%96%E5%AD%B8%E7%89%A9%E8%B3%AA"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s://zh.wikipedia.org/wiki/%E5%8E%AD%E6%B0%A7%E6%B6%88%E5%8C%96" TargetMode="External"/><Relationship Id="rId7" Type="http://schemas.openxmlformats.org/officeDocument/2006/relationships/hyperlink" Target="https://zh.wikipedia.org/wiki/%E9%AB%98%E6%B8%A9%E8%A3%82%E8%A7%A3" TargetMode="External"/><Relationship Id="rId2" Type="http://schemas.openxmlformats.org/officeDocument/2006/relationships/hyperlink" Target="https://zh.wikipedia.org/wiki/%E5%A0%86%E8%82%A5" TargetMode="External"/><Relationship Id="rId1" Type="http://schemas.openxmlformats.org/officeDocument/2006/relationships/slideLayout" Target="../slideLayouts/slideLayout2.xml"/><Relationship Id="rId6" Type="http://schemas.openxmlformats.org/officeDocument/2006/relationships/hyperlink" Target="https://zh.wikipedia.org/wiki/%E4%B9%99%E9%86%87" TargetMode="External"/><Relationship Id="rId5" Type="http://schemas.openxmlformats.org/officeDocument/2006/relationships/hyperlink" Target="https://zh.wikipedia.org/wiki/%E8%92%B8%E9%A4%BE" TargetMode="External"/><Relationship Id="rId4" Type="http://schemas.openxmlformats.org/officeDocument/2006/relationships/hyperlink" Target="https://zh.wikipedia.org/wiki/%E7%99%BC%E9%85%B5" TargetMode="External"/></Relationships>
</file>

<file path=ppt/slides/_rels/slide17.xml.rels><?xml version="1.0" encoding="UTF-8" standalone="yes"?>
<Relationships xmlns="http://schemas.openxmlformats.org/package/2006/relationships"><Relationship Id="rId8" Type="http://schemas.openxmlformats.org/officeDocument/2006/relationships/hyperlink" Target="https://zh.wikipedia.org/w/index.php?title=%E7%A0%B4%E5%A3%9E%E6%80%A7%E8%92%B8%E9%A4%BE&amp;action=edit&amp;redlink=1" TargetMode="External"/><Relationship Id="rId3" Type="http://schemas.openxmlformats.org/officeDocument/2006/relationships/hyperlink" Target="https://zh.wikipedia.org/wiki/%E7%94%B2%E7%83%B7" TargetMode="External"/><Relationship Id="rId7" Type="http://schemas.openxmlformats.org/officeDocument/2006/relationships/hyperlink" Target="https://zh.wikipedia.org/wiki/%E8%92%B8%E6%B0%A3" TargetMode="External"/><Relationship Id="rId2" Type="http://schemas.openxmlformats.org/officeDocument/2006/relationships/hyperlink" Target="https://zh.wikipedia.org/w/index.php?title=%E5%8A%A0%E6%B0%AB%E6%B0%A3%E5%8C%96&amp;action=edit&amp;redlink=1" TargetMode="External"/><Relationship Id="rId1" Type="http://schemas.openxmlformats.org/officeDocument/2006/relationships/slideLayout" Target="../slideLayouts/slideLayout2.xml"/><Relationship Id="rId6" Type="http://schemas.openxmlformats.org/officeDocument/2006/relationships/hyperlink" Target="https://zh.wikipedia.org/wiki/%E4%B8%80%E6%B0%A7%E5%8C%96%E7%A2%B3" TargetMode="External"/><Relationship Id="rId5" Type="http://schemas.openxmlformats.org/officeDocument/2006/relationships/hyperlink" Target="https://zh.wikipedia.org/wiki/%E6%B0%A2%E5%8C%96" TargetMode="External"/><Relationship Id="rId10" Type="http://schemas.openxmlformats.org/officeDocument/2006/relationships/hyperlink" Target="https://zh.wikipedia.org/w/index.php?title=%E9%85%B8%E6%B0%B4%E8%A7%A3&amp;action=edit&amp;redlink=1" TargetMode="External"/><Relationship Id="rId4" Type="http://schemas.openxmlformats.org/officeDocument/2006/relationships/hyperlink" Target="https://zh.wikipedia.org/wiki/%E4%B9%99%E7%83%B7" TargetMode="External"/><Relationship Id="rId9" Type="http://schemas.openxmlformats.org/officeDocument/2006/relationships/hyperlink" Target="https://zh.wikipedia.org/wiki/%E7%94%B2%E9%86%87"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taiwanus.net/news/news/2013/201301211808281707.htm" TargetMode="External"/><Relationship Id="rId2" Type="http://schemas.openxmlformats.org/officeDocument/2006/relationships/hyperlink" Target="https://zh.wikipedia.org/zh-tw/%E6%B2%B9%E9%A0%81%E5%B2%A9" TargetMode="External"/><Relationship Id="rId1" Type="http://schemas.openxmlformats.org/officeDocument/2006/relationships/slideLayout" Target="../slideLayouts/slideLayout2.xml"/><Relationship Id="rId4" Type="http://schemas.openxmlformats.org/officeDocument/2006/relationships/hyperlink" Target="https://zh.wikipedia.org/wiki/%E6%BD%AE%E6%B1%90%E8%83%BD"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630348" y="1559992"/>
            <a:ext cx="7974099" cy="646331"/>
          </a:xfrm>
          <a:prstGeom prst="rect">
            <a:avLst/>
          </a:prstGeom>
        </p:spPr>
        <p:txBody>
          <a:bodyPr wrap="square">
            <a:spAutoFit/>
          </a:bodyPr>
          <a:lstStyle/>
          <a:p>
            <a:pPr algn="ctr"/>
            <a:r>
              <a:rPr lang="zh-TW" altLang="en-US" sz="3600" b="1" dirty="0" smtClean="0">
                <a:latin typeface="微軟正黑體" panose="020B0604030504040204" pitchFamily="34" charset="-120"/>
                <a:ea typeface="微軟正黑體" panose="020B0604030504040204" pitchFamily="34" charset="-120"/>
              </a:rPr>
              <a:t>從</a:t>
            </a:r>
            <a:r>
              <a:rPr lang="zh-TW" altLang="en-US" sz="3600" b="1" dirty="0" smtClean="0">
                <a:solidFill>
                  <a:srgbClr val="FF0000"/>
                </a:solidFill>
                <a:latin typeface="微軟正黑體" panose="020B0604030504040204" pitchFamily="34" charset="-120"/>
                <a:ea typeface="微軟正黑體" panose="020B0604030504040204" pitchFamily="34" charset="-120"/>
              </a:rPr>
              <a:t>心靈勇氣</a:t>
            </a:r>
            <a:r>
              <a:rPr lang="zh-TW" altLang="en-US" sz="3600" b="1" dirty="0" smtClean="0">
                <a:latin typeface="微軟正黑體" panose="020B0604030504040204" pitchFamily="34" charset="-120"/>
                <a:ea typeface="微軟正黑體" panose="020B0604030504040204" pitchFamily="34" charset="-120"/>
              </a:rPr>
              <a:t>電影看</a:t>
            </a:r>
            <a:r>
              <a:rPr lang="zh-TW" altLang="en-US" sz="3600" b="1" dirty="0">
                <a:latin typeface="微軟正黑體" panose="020B0604030504040204" pitchFamily="34" charset="-120"/>
                <a:ea typeface="微軟正黑體" panose="020B0604030504040204" pitchFamily="34" charset="-120"/>
              </a:rPr>
              <a:t>能源與環境議題</a:t>
            </a:r>
            <a:endParaRPr lang="en-US" altLang="zh-TW" sz="3600" b="1" dirty="0">
              <a:latin typeface="微軟正黑體" panose="020B0604030504040204" pitchFamily="34" charset="-120"/>
              <a:ea typeface="微軟正黑體" panose="020B0604030504040204" pitchFamily="34" charset="-120"/>
            </a:endParaRPr>
          </a:p>
        </p:txBody>
      </p:sp>
      <p:sp>
        <p:nvSpPr>
          <p:cNvPr id="7" name="文字方塊 6"/>
          <p:cNvSpPr txBox="1"/>
          <p:nvPr/>
        </p:nvSpPr>
        <p:spPr>
          <a:xfrm>
            <a:off x="4989620" y="4464834"/>
            <a:ext cx="2481770" cy="1938992"/>
          </a:xfrm>
          <a:prstGeom prst="rect">
            <a:avLst/>
          </a:prstGeom>
          <a:noFill/>
        </p:spPr>
        <p:txBody>
          <a:bodyPr wrap="none" rtlCol="0">
            <a:spAutoFit/>
          </a:bodyPr>
          <a:lstStyle/>
          <a:p>
            <a:r>
              <a:rPr lang="zh-TW" altLang="en-US" sz="2400" dirty="0" smtClean="0">
                <a:latin typeface="Adobe 繁黑體 Std B" pitchFamily="34" charset="-120"/>
                <a:ea typeface="Adobe 繁黑體 Std B" pitchFamily="34" charset="-120"/>
              </a:rPr>
              <a:t>組員：</a:t>
            </a:r>
            <a:endParaRPr lang="en-US" altLang="zh-TW" sz="2400" dirty="0" smtClean="0">
              <a:latin typeface="Adobe 繁黑體 Std B" pitchFamily="34" charset="-120"/>
              <a:ea typeface="Adobe 繁黑體 Std B" pitchFamily="34" charset="-120"/>
            </a:endParaRPr>
          </a:p>
          <a:p>
            <a:r>
              <a:rPr lang="pt-BR" altLang="zh-TW" sz="2400" dirty="0" smtClean="0"/>
              <a:t>9a212027</a:t>
            </a:r>
            <a:r>
              <a:rPr lang="zh-TW" altLang="en-US" sz="2400" dirty="0" smtClean="0"/>
              <a:t> 林文進</a:t>
            </a:r>
            <a:endParaRPr lang="pt-BR" altLang="zh-TW" sz="2400" dirty="0" smtClean="0"/>
          </a:p>
          <a:p>
            <a:r>
              <a:rPr lang="pt-BR" altLang="zh-TW" sz="2400" dirty="0" smtClean="0"/>
              <a:t> 4a212075 </a:t>
            </a:r>
            <a:r>
              <a:rPr lang="zh-TW" altLang="en-US" sz="2400" dirty="0" smtClean="0"/>
              <a:t>蔡孟倫</a:t>
            </a:r>
            <a:endParaRPr lang="pt-BR" altLang="zh-TW" sz="2400" dirty="0" smtClean="0"/>
          </a:p>
          <a:p>
            <a:r>
              <a:rPr lang="pt-BR" altLang="zh-TW" sz="2400" dirty="0" smtClean="0"/>
              <a:t>4a212007 </a:t>
            </a:r>
            <a:r>
              <a:rPr lang="zh-TW" altLang="en-US" sz="2400" dirty="0" smtClean="0"/>
              <a:t>孫翊庭</a:t>
            </a:r>
            <a:endParaRPr lang="pt-BR" altLang="zh-TW" sz="2400" dirty="0" smtClean="0"/>
          </a:p>
          <a:p>
            <a:r>
              <a:rPr lang="pt-BR" altLang="zh-TW" sz="2400" dirty="0" smtClean="0"/>
              <a:t>4a212097</a:t>
            </a:r>
            <a:r>
              <a:rPr lang="zh-TW" altLang="en-US" sz="2400" dirty="0" smtClean="0"/>
              <a:t>陳力維</a:t>
            </a:r>
            <a:endParaRPr lang="zh-TW" altLang="en-US" sz="2400" dirty="0">
              <a:latin typeface="Adobe 繁黑體 Std B" pitchFamily="34" charset="-120"/>
              <a:ea typeface="Adobe 繁黑體 Std B" pitchFamily="34" charset="-120"/>
            </a:endParaRPr>
          </a:p>
        </p:txBody>
      </p:sp>
      <p:sp>
        <p:nvSpPr>
          <p:cNvPr id="12" name="文字方塊 11"/>
          <p:cNvSpPr txBox="1"/>
          <p:nvPr/>
        </p:nvSpPr>
        <p:spPr>
          <a:xfrm>
            <a:off x="4958750" y="3922908"/>
            <a:ext cx="3400290" cy="461665"/>
          </a:xfrm>
          <a:prstGeom prst="rect">
            <a:avLst/>
          </a:prstGeom>
          <a:noFill/>
        </p:spPr>
        <p:txBody>
          <a:bodyPr wrap="none" rtlCol="0">
            <a:spAutoFit/>
          </a:bodyPr>
          <a:lstStyle/>
          <a:p>
            <a:r>
              <a:rPr lang="zh-TW" altLang="en-US" sz="2400" dirty="0" smtClean="0">
                <a:latin typeface="Adobe 繁黑體 Std B" pitchFamily="34" charset="-120"/>
                <a:ea typeface="Adobe 繁黑體 Std B" pitchFamily="34" charset="-120"/>
              </a:rPr>
              <a:t>指導老師：林聰益  </a:t>
            </a:r>
            <a:r>
              <a:rPr lang="zh-TW" altLang="en-US" sz="2400" dirty="0">
                <a:latin typeface="Adobe 繁黑體 Std B" pitchFamily="34" charset="-120"/>
                <a:ea typeface="Adobe 繁黑體 Std B" pitchFamily="34" charset="-120"/>
              </a:rPr>
              <a:t>老師</a:t>
            </a:r>
          </a:p>
        </p:txBody>
      </p:sp>
      <p:sp>
        <p:nvSpPr>
          <p:cNvPr id="13" name="文字方塊 12"/>
          <p:cNvSpPr txBox="1"/>
          <p:nvPr/>
        </p:nvSpPr>
        <p:spPr>
          <a:xfrm>
            <a:off x="5004048" y="3326233"/>
            <a:ext cx="2339102" cy="461665"/>
          </a:xfrm>
          <a:prstGeom prst="rect">
            <a:avLst/>
          </a:prstGeom>
          <a:noFill/>
        </p:spPr>
        <p:txBody>
          <a:bodyPr wrap="none" rtlCol="0">
            <a:spAutoFit/>
          </a:bodyPr>
          <a:lstStyle/>
          <a:p>
            <a:r>
              <a:rPr lang="zh-TW" altLang="en-US" sz="2400" dirty="0" smtClean="0">
                <a:latin typeface="Adobe 繁黑體 Std B" pitchFamily="34" charset="-120"/>
                <a:ea typeface="Adobe 繁黑體 Std B" pitchFamily="34" charset="-120"/>
              </a:rPr>
              <a:t>班級：自控三甲</a:t>
            </a:r>
            <a:endParaRPr lang="en-US" altLang="zh-TW" sz="2400" dirty="0" smtClean="0">
              <a:latin typeface="Adobe 繁黑體 Std B" pitchFamily="34" charset="-120"/>
              <a:ea typeface="Adobe 繁黑體 Std B" pitchFamily="34" charset="-120"/>
            </a:endParaRPr>
          </a:p>
        </p:txBody>
      </p:sp>
    </p:spTree>
    <p:extLst>
      <p:ext uri="{BB962C8B-B14F-4D97-AF65-F5344CB8AC3E}">
        <p14:creationId xmlns:p14="http://schemas.microsoft.com/office/powerpoint/2010/main" val="23836191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395536" y="404664"/>
            <a:ext cx="8424936" cy="4054956"/>
          </a:xfrm>
          <a:prstGeom prst="rect">
            <a:avLst/>
          </a:prstGeom>
        </p:spPr>
        <p:txBody>
          <a:bodyPr wrap="square">
            <a:spAutoFit/>
          </a:bodyPr>
          <a:lstStyle/>
          <a:p>
            <a:pPr algn="just">
              <a:lnSpc>
                <a:spcPct val="125000"/>
              </a:lnSpc>
            </a:pPr>
            <a:r>
              <a:rPr lang="zh-TW" altLang="en-US" sz="3200" dirty="0" smtClean="0">
                <a:solidFill>
                  <a:srgbClr val="FF0000"/>
                </a:solidFill>
                <a:latin typeface="+mn-ea"/>
              </a:rPr>
              <a:t>整組結論</a:t>
            </a:r>
            <a:endParaRPr lang="en-US" altLang="zh-TW" sz="3200" dirty="0" smtClean="0">
              <a:solidFill>
                <a:srgbClr val="FF0000"/>
              </a:solidFill>
              <a:latin typeface="+mn-ea"/>
            </a:endParaRPr>
          </a:p>
          <a:p>
            <a:pPr algn="just">
              <a:lnSpc>
                <a:spcPct val="125000"/>
              </a:lnSpc>
            </a:pPr>
            <a:endParaRPr lang="en-US" altLang="zh-TW" dirty="0" smtClean="0">
              <a:solidFill>
                <a:srgbClr val="FF0000"/>
              </a:solidFill>
              <a:latin typeface="Adobe 繁黑體 Std B" pitchFamily="34" charset="-120"/>
              <a:ea typeface="Adobe 繁黑體 Std B" pitchFamily="34" charset="-120"/>
            </a:endParaRPr>
          </a:p>
          <a:p>
            <a:pPr algn="just">
              <a:lnSpc>
                <a:spcPct val="125000"/>
              </a:lnSpc>
            </a:pPr>
            <a:r>
              <a:rPr lang="zh-TW" altLang="en-US" sz="2400" dirty="0" smtClean="0">
                <a:solidFill>
                  <a:srgbClr val="FF0000"/>
                </a:solidFill>
                <a:latin typeface="+mn-ea"/>
              </a:rPr>
              <a:t>有些人會為了自己的將來而挺身抗爭</a:t>
            </a:r>
            <a:r>
              <a:rPr lang="en-US" altLang="zh-TW" sz="2400" dirty="0" smtClean="0">
                <a:solidFill>
                  <a:srgbClr val="FF0000"/>
                </a:solidFill>
                <a:latin typeface="+mn-ea"/>
              </a:rPr>
              <a:t>,</a:t>
            </a:r>
            <a:r>
              <a:rPr lang="zh-TW" altLang="en-US" sz="2400" dirty="0" smtClean="0">
                <a:solidFill>
                  <a:srgbClr val="FF0000"/>
                </a:solidFill>
                <a:latin typeface="+mn-ea"/>
              </a:rPr>
              <a:t>有些人只注重眼前的利益</a:t>
            </a:r>
            <a:r>
              <a:rPr lang="en-US" altLang="zh-TW" sz="2400" dirty="0" smtClean="0">
                <a:solidFill>
                  <a:srgbClr val="FF0000"/>
                </a:solidFill>
                <a:latin typeface="+mn-ea"/>
              </a:rPr>
              <a:t>,</a:t>
            </a:r>
            <a:r>
              <a:rPr lang="zh-TW" altLang="en-US" sz="2400" dirty="0" smtClean="0">
                <a:solidFill>
                  <a:srgbClr val="FF0000"/>
                </a:solidFill>
                <a:latin typeface="+mn-ea"/>
              </a:rPr>
              <a:t>或許沒有一定的標準答案</a:t>
            </a:r>
            <a:r>
              <a:rPr lang="en-US" altLang="zh-TW" sz="2400" dirty="0" smtClean="0">
                <a:solidFill>
                  <a:srgbClr val="FF0000"/>
                </a:solidFill>
                <a:latin typeface="+mn-ea"/>
              </a:rPr>
              <a:t>,</a:t>
            </a:r>
            <a:r>
              <a:rPr lang="zh-TW" altLang="en-US" sz="2400" dirty="0" smtClean="0">
                <a:solidFill>
                  <a:srgbClr val="FF0000"/>
                </a:solidFill>
                <a:latin typeface="+mn-ea"/>
              </a:rPr>
              <a:t>可是卻可以利用這次的問題來去思考</a:t>
            </a:r>
            <a:r>
              <a:rPr lang="en-US" altLang="zh-TW" sz="2400" dirty="0" smtClean="0">
                <a:solidFill>
                  <a:srgbClr val="FF0000"/>
                </a:solidFill>
                <a:latin typeface="+mn-ea"/>
              </a:rPr>
              <a:t>,</a:t>
            </a:r>
            <a:r>
              <a:rPr lang="zh-TW" altLang="en-US" sz="2400" dirty="0" smtClean="0">
                <a:solidFill>
                  <a:srgbClr val="FF0000"/>
                </a:solidFill>
                <a:latin typeface="+mn-ea"/>
              </a:rPr>
              <a:t>是不是有什麼替代性的方案</a:t>
            </a:r>
            <a:r>
              <a:rPr lang="en-US" altLang="zh-TW" sz="2400" dirty="0" smtClean="0">
                <a:solidFill>
                  <a:srgbClr val="FF0000"/>
                </a:solidFill>
                <a:latin typeface="+mn-ea"/>
              </a:rPr>
              <a:t>,</a:t>
            </a:r>
            <a:r>
              <a:rPr lang="zh-TW" altLang="en-US" sz="2400" dirty="0" smtClean="0">
                <a:solidFill>
                  <a:srgbClr val="FF0000"/>
                </a:solidFill>
                <a:latin typeface="+mn-ea"/>
              </a:rPr>
              <a:t>比如說奇他替代性能源</a:t>
            </a:r>
            <a:r>
              <a:rPr lang="en-US" altLang="zh-TW" sz="2400" dirty="0" smtClean="0">
                <a:solidFill>
                  <a:srgbClr val="FF0000"/>
                </a:solidFill>
                <a:latin typeface="+mn-ea"/>
              </a:rPr>
              <a:t>,</a:t>
            </a:r>
            <a:r>
              <a:rPr lang="zh-TW" altLang="en-US" sz="2400" dirty="0" smtClean="0">
                <a:solidFill>
                  <a:srgbClr val="FF0000"/>
                </a:solidFill>
                <a:latin typeface="+mn-ea"/>
              </a:rPr>
              <a:t>或是透過更嚴謹的環保法案來約制這些開發商</a:t>
            </a:r>
            <a:r>
              <a:rPr lang="en-US" altLang="zh-TW" sz="2400" dirty="0" smtClean="0">
                <a:solidFill>
                  <a:srgbClr val="FF0000"/>
                </a:solidFill>
                <a:latin typeface="+mn-ea"/>
              </a:rPr>
              <a:t>,</a:t>
            </a:r>
            <a:r>
              <a:rPr lang="zh-TW" altLang="en-US" sz="2400" dirty="0" smtClean="0">
                <a:solidFill>
                  <a:srgbClr val="FF0000"/>
                </a:solidFill>
                <a:latin typeface="+mn-ea"/>
              </a:rPr>
              <a:t>進而共創一個能夠兼顧利益開發與環境保護的生態環境</a:t>
            </a:r>
            <a:endParaRPr lang="en-US" altLang="zh-TW" sz="2400" dirty="0" smtClean="0">
              <a:solidFill>
                <a:srgbClr val="FF0000"/>
              </a:solidFill>
              <a:latin typeface="+mn-ea"/>
            </a:endParaRPr>
          </a:p>
          <a:p>
            <a:pPr algn="just">
              <a:lnSpc>
                <a:spcPct val="125000"/>
              </a:lnSpc>
            </a:pPr>
            <a:endParaRPr lang="en-US" altLang="zh-TW" dirty="0" smtClean="0">
              <a:solidFill>
                <a:srgbClr val="FF0000"/>
              </a:solidFill>
              <a:latin typeface="Adobe 繁黑體 Std B" pitchFamily="34" charset="-120"/>
              <a:ea typeface="Adobe 繁黑體 Std B" pitchFamily="34" charset="-120"/>
            </a:endParaRPr>
          </a:p>
          <a:p>
            <a:pPr algn="just">
              <a:lnSpc>
                <a:spcPct val="125000"/>
              </a:lnSpc>
            </a:pPr>
            <a:endParaRPr lang="zh-TW" altLang="en-US" dirty="0">
              <a:solidFill>
                <a:srgbClr val="FF0000"/>
              </a:solidFill>
              <a:latin typeface="Adobe 繁黑體 Std B" pitchFamily="34" charset="-120"/>
              <a:ea typeface="Adobe 繁黑體 Std B" pitchFamily="34" charset="-120"/>
            </a:endParaRPr>
          </a:p>
        </p:txBody>
      </p:sp>
    </p:spTree>
    <p:extLst>
      <p:ext uri="{BB962C8B-B14F-4D97-AF65-F5344CB8AC3E}">
        <p14:creationId xmlns:p14="http://schemas.microsoft.com/office/powerpoint/2010/main" val="41233962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什麼是頁岩氣</a:t>
            </a:r>
            <a:endParaRPr lang="zh-TW" altLang="en-US" dirty="0"/>
          </a:p>
        </p:txBody>
      </p:sp>
      <p:sp>
        <p:nvSpPr>
          <p:cNvPr id="3" name="內容版面配置區 2"/>
          <p:cNvSpPr>
            <a:spLocks noGrp="1"/>
          </p:cNvSpPr>
          <p:nvPr>
            <p:ph idx="1"/>
          </p:nvPr>
        </p:nvSpPr>
        <p:spPr>
          <a:xfrm>
            <a:off x="457200" y="1600200"/>
            <a:ext cx="8472518" cy="5043510"/>
          </a:xfrm>
        </p:spPr>
        <p:txBody>
          <a:bodyPr>
            <a:normAutofit/>
          </a:bodyPr>
          <a:lstStyle/>
          <a:p>
            <a:r>
              <a:rPr lang="zh-TW" altLang="en-US" sz="2000" dirty="0" smtClean="0">
                <a:latin typeface="+mn-ea"/>
              </a:rPr>
              <a:t>頁岩層既然是古代沉積物堆疊成的，裡頭自然也有很多古代生物的化石，若沉積物中含有大量古代微生物，在造岩的過程中，有機物受到高溫高壓分解，就可能產生天然氣或是石油，蘊藏於頁岩層的裂縫與孔隙之中。</a:t>
            </a:r>
            <a:endParaRPr lang="en-US" altLang="zh-TW" sz="2000" dirty="0" smtClean="0">
              <a:latin typeface="+mn-ea"/>
            </a:endParaRPr>
          </a:p>
          <a:p>
            <a:endParaRPr lang="en-US" altLang="zh-TW" sz="2000" b="1" dirty="0" smtClean="0">
              <a:latin typeface="+mn-ea"/>
              <a:hlinkClick r:id="rId2" tooltip="沉積岩"/>
            </a:endParaRPr>
          </a:p>
          <a:p>
            <a:r>
              <a:rPr lang="zh-TW" altLang="en-US" sz="2000" b="1" dirty="0" smtClean="0">
                <a:latin typeface="+mn-ea"/>
                <a:hlinkClick r:id="rId2" tooltip="沉積岩"/>
              </a:rPr>
              <a:t>沉積岩</a:t>
            </a:r>
            <a:r>
              <a:rPr lang="zh-TW" altLang="en-US" sz="2000" dirty="0" smtClean="0">
                <a:latin typeface="+mn-ea"/>
              </a:rPr>
              <a:t>主要成分</a:t>
            </a:r>
            <a:r>
              <a:rPr lang="zh-TW" altLang="en-US" sz="2000" dirty="0" smtClean="0">
                <a:latin typeface="+mn-ea"/>
                <a:hlinkClick r:id="rId3" tooltip="油母質"/>
              </a:rPr>
              <a:t>油母質</a:t>
            </a:r>
            <a:r>
              <a:rPr lang="zh-TW" altLang="en-US" sz="2000" dirty="0" smtClean="0">
                <a:latin typeface="+mn-ea"/>
              </a:rPr>
              <a:t>、</a:t>
            </a:r>
            <a:r>
              <a:rPr lang="zh-TW" altLang="en-US" sz="2000" dirty="0" smtClean="0">
                <a:latin typeface="+mn-ea"/>
                <a:hlinkClick r:id="rId4" tooltip="石英"/>
              </a:rPr>
              <a:t>石英</a:t>
            </a:r>
            <a:r>
              <a:rPr lang="zh-TW" altLang="en-US" sz="2000" dirty="0" smtClean="0">
                <a:latin typeface="+mn-ea"/>
              </a:rPr>
              <a:t>、</a:t>
            </a:r>
            <a:r>
              <a:rPr lang="zh-TW" altLang="en-US" sz="2000" dirty="0" smtClean="0">
                <a:latin typeface="+mn-ea"/>
                <a:hlinkClick r:id="rId5" tooltip="長石"/>
              </a:rPr>
              <a:t>長石</a:t>
            </a:r>
            <a:r>
              <a:rPr lang="zh-TW" altLang="en-US" sz="2000" dirty="0" smtClean="0">
                <a:latin typeface="+mn-ea"/>
              </a:rPr>
              <a:t>、</a:t>
            </a:r>
            <a:r>
              <a:rPr lang="zh-TW" altLang="en-US" sz="2000" dirty="0" smtClean="0">
                <a:latin typeface="+mn-ea"/>
                <a:hlinkClick r:id="rId6" tooltip="黏土"/>
              </a:rPr>
              <a:t>黏土</a:t>
            </a:r>
            <a:r>
              <a:rPr lang="zh-TW" altLang="en-US" sz="2000" dirty="0" smtClean="0">
                <a:latin typeface="+mn-ea"/>
              </a:rPr>
              <a:t>、</a:t>
            </a:r>
            <a:r>
              <a:rPr lang="zh-TW" altLang="en-US" sz="2000" dirty="0" smtClean="0">
                <a:latin typeface="+mn-ea"/>
                <a:hlinkClick r:id="rId7" tooltip="碳酸鹽"/>
              </a:rPr>
              <a:t>碳酸鹽</a:t>
            </a:r>
            <a:r>
              <a:rPr lang="zh-TW" altLang="en-US" sz="2000" dirty="0" smtClean="0">
                <a:latin typeface="+mn-ea"/>
              </a:rPr>
              <a:t>、</a:t>
            </a:r>
            <a:r>
              <a:rPr lang="zh-TW" altLang="en-US" sz="2000" dirty="0" smtClean="0">
                <a:latin typeface="+mn-ea"/>
                <a:hlinkClick r:id="rId8" tooltip="黃鐵礦"/>
              </a:rPr>
              <a:t>黃鐵礦</a:t>
            </a:r>
            <a:r>
              <a:rPr lang="zh-TW" altLang="en-US" sz="2000" dirty="0" smtClean="0">
                <a:latin typeface="+mn-ea"/>
              </a:rPr>
              <a:t>次要成分</a:t>
            </a:r>
            <a:r>
              <a:rPr lang="zh-TW" altLang="en-US" sz="2000" dirty="0" smtClean="0">
                <a:latin typeface="+mn-ea"/>
                <a:hlinkClick r:id="rId9" tooltip="鈾"/>
              </a:rPr>
              <a:t>鈾</a:t>
            </a:r>
            <a:r>
              <a:rPr lang="zh-TW" altLang="en-US" sz="2000" dirty="0" smtClean="0">
                <a:latin typeface="+mn-ea"/>
              </a:rPr>
              <a:t>、</a:t>
            </a:r>
            <a:r>
              <a:rPr lang="zh-TW" altLang="en-US" sz="2000" dirty="0" smtClean="0">
                <a:latin typeface="+mn-ea"/>
                <a:hlinkClick r:id="rId10" tooltip="鐵"/>
              </a:rPr>
              <a:t>鐵</a:t>
            </a:r>
            <a:r>
              <a:rPr lang="zh-TW" altLang="en-US" sz="2000" dirty="0" smtClean="0">
                <a:latin typeface="+mn-ea"/>
              </a:rPr>
              <a:t>、</a:t>
            </a:r>
            <a:r>
              <a:rPr lang="zh-TW" altLang="en-US" sz="2000" dirty="0" smtClean="0">
                <a:latin typeface="+mn-ea"/>
                <a:hlinkClick r:id="rId11" tooltip="釩"/>
              </a:rPr>
              <a:t>釩</a:t>
            </a:r>
            <a:r>
              <a:rPr lang="zh-TW" altLang="en-US" sz="2000" dirty="0" smtClean="0">
                <a:latin typeface="+mn-ea"/>
              </a:rPr>
              <a:t>、</a:t>
            </a:r>
            <a:r>
              <a:rPr lang="zh-TW" altLang="en-US" sz="2000" dirty="0" smtClean="0">
                <a:latin typeface="+mn-ea"/>
                <a:hlinkClick r:id="rId12" tooltip="鎳"/>
              </a:rPr>
              <a:t>鎳</a:t>
            </a:r>
            <a:r>
              <a:rPr lang="zh-TW" altLang="en-US" sz="2000" dirty="0" smtClean="0">
                <a:latin typeface="+mn-ea"/>
              </a:rPr>
              <a:t>、</a:t>
            </a:r>
            <a:r>
              <a:rPr lang="zh-TW" altLang="en-US" sz="2000" dirty="0" smtClean="0">
                <a:latin typeface="+mn-ea"/>
                <a:hlinkClick r:id="rId13" tooltip="鉬"/>
              </a:rPr>
              <a:t>鉬</a:t>
            </a:r>
            <a:endParaRPr lang="en-US" altLang="zh-TW" sz="2000" dirty="0" smtClean="0">
              <a:latin typeface="+mn-ea"/>
            </a:endParaRPr>
          </a:p>
          <a:p>
            <a:endParaRPr lang="en-US" altLang="zh-TW" dirty="0" smtClean="0"/>
          </a:p>
          <a:p>
            <a:endParaRPr lang="en-US" altLang="zh-TW" dirty="0" smtClean="0"/>
          </a:p>
          <a:p>
            <a:endParaRPr lang="en-US" altLang="zh-TW" dirty="0" smtClean="0"/>
          </a:p>
        </p:txBody>
      </p:sp>
      <p:pic>
        <p:nvPicPr>
          <p:cNvPr id="6" name="圖片 5" descr="Oilshale.jpg"/>
          <p:cNvPicPr>
            <a:picLocks noChangeAspect="1"/>
          </p:cNvPicPr>
          <p:nvPr/>
        </p:nvPicPr>
        <p:blipFill>
          <a:blip r:embed="rId14" cstate="print"/>
          <a:stretch>
            <a:fillRect/>
          </a:stretch>
        </p:blipFill>
        <p:spPr>
          <a:xfrm>
            <a:off x="3214678" y="3714752"/>
            <a:ext cx="2533862" cy="1928826"/>
          </a:xfrm>
          <a:prstGeom prst="rect">
            <a:avLst/>
          </a:prstGeom>
        </p:spPr>
      </p:pic>
      <p:sp>
        <p:nvSpPr>
          <p:cNvPr id="7" name="矩形 6"/>
          <p:cNvSpPr/>
          <p:nvPr/>
        </p:nvSpPr>
        <p:spPr>
          <a:xfrm>
            <a:off x="3143240" y="5786454"/>
            <a:ext cx="2928958" cy="584775"/>
          </a:xfrm>
          <a:prstGeom prst="rect">
            <a:avLst/>
          </a:prstGeom>
        </p:spPr>
        <p:txBody>
          <a:bodyPr wrap="square">
            <a:spAutoFit/>
          </a:bodyPr>
          <a:lstStyle/>
          <a:p>
            <a:pPr marL="342900" lvl="0" indent="-342900">
              <a:spcBef>
                <a:spcPct val="20000"/>
              </a:spcBef>
            </a:pPr>
            <a:r>
              <a:rPr lang="zh-TW" altLang="en-US" sz="3200" dirty="0" smtClean="0">
                <a:solidFill>
                  <a:prstClr val="black"/>
                </a:solidFill>
              </a:rPr>
              <a:t>燃燒的油頁岩</a:t>
            </a:r>
            <a:endParaRPr lang="zh-TW" altLang="en-US" sz="3200" dirty="0">
              <a:solidFill>
                <a:prstClr val="black"/>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t>《</a:t>
            </a:r>
            <a:r>
              <a:rPr lang="zh-TW" altLang="en-US" dirty="0" smtClean="0"/>
              <a:t>開採技術</a:t>
            </a:r>
            <a:r>
              <a:rPr lang="en-US" altLang="zh-TW" dirty="0" smtClean="0"/>
              <a:t>》</a:t>
            </a:r>
            <a:endParaRPr lang="zh-TW" altLang="en-US" dirty="0"/>
          </a:p>
        </p:txBody>
      </p:sp>
      <p:sp>
        <p:nvSpPr>
          <p:cNvPr id="3" name="內容版面配置區 2"/>
          <p:cNvSpPr>
            <a:spLocks noGrp="1"/>
          </p:cNvSpPr>
          <p:nvPr>
            <p:ph idx="1"/>
          </p:nvPr>
        </p:nvSpPr>
        <p:spPr/>
        <p:txBody>
          <a:bodyPr>
            <a:normAutofit/>
          </a:bodyPr>
          <a:lstStyle/>
          <a:p>
            <a:r>
              <a:rPr lang="zh-TW" altLang="en-US" sz="2400" dirty="0" smtClean="0"/>
              <a:t>水力壓裂法</a:t>
            </a:r>
          </a:p>
          <a:p>
            <a:r>
              <a:rPr lang="zh-TW" altLang="en-US" sz="2400" dirty="0" smtClean="0"/>
              <a:t>水力壓裂就是利用地面高壓泵，通過井筒向油層擠注具有較高粘度的壓裂液</a:t>
            </a:r>
            <a:r>
              <a:rPr lang="en-US" altLang="zh-TW" sz="2400" dirty="0" smtClean="0"/>
              <a:t>,</a:t>
            </a:r>
            <a:r>
              <a:rPr lang="zh-TW" altLang="en-US" sz="2400" dirty="0" smtClean="0"/>
              <a:t>油層將被壓開並產生裂縫。這時，繼續不停地向油層擠注壓裂液，裂縫就會繼續向油層內部擴張</a:t>
            </a:r>
            <a:r>
              <a:rPr lang="en-US" altLang="zh-TW" sz="2400" dirty="0" smtClean="0"/>
              <a:t>,</a:t>
            </a:r>
            <a:r>
              <a:rPr lang="zh-TW" altLang="en-US" sz="2400" dirty="0" smtClean="0"/>
              <a:t>油層中就會留下一條或多條長、寬、高不等的裂縫，使油層與井筒之間建立起一條新的流體通道</a:t>
            </a:r>
            <a:endParaRPr lang="zh-TW" altLang="en-US" sz="2400" dirty="0"/>
          </a:p>
        </p:txBody>
      </p:sp>
      <p:pic>
        <p:nvPicPr>
          <p:cNvPr id="4" name="圖片 3" descr="1280px-HydroFrac.png"/>
          <p:cNvPicPr>
            <a:picLocks noChangeAspect="1"/>
          </p:cNvPicPr>
          <p:nvPr/>
        </p:nvPicPr>
        <p:blipFill>
          <a:blip r:embed="rId2" cstate="print"/>
          <a:stretch>
            <a:fillRect/>
          </a:stretch>
        </p:blipFill>
        <p:spPr>
          <a:xfrm>
            <a:off x="1071538" y="4071942"/>
            <a:ext cx="6858048" cy="2571768"/>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隱憂</a:t>
            </a:r>
            <a:endParaRPr lang="zh-TW" altLang="en-US" dirty="0"/>
          </a:p>
        </p:txBody>
      </p:sp>
      <p:sp>
        <p:nvSpPr>
          <p:cNvPr id="3" name="內容版面配置區 2"/>
          <p:cNvSpPr>
            <a:spLocks noGrp="1"/>
          </p:cNvSpPr>
          <p:nvPr>
            <p:ph idx="1"/>
          </p:nvPr>
        </p:nvSpPr>
        <p:spPr/>
        <p:txBody>
          <a:bodyPr>
            <a:normAutofit lnSpcReduction="10000"/>
          </a:bodyPr>
          <a:lstStyle/>
          <a:p>
            <a:r>
              <a:rPr lang="zh-TW" altLang="en-US" dirty="0" smtClean="0"/>
              <a:t>但這種生產方式產生的廢氣、廢水、廢料將造成環境衝擊，因此備受爭議。包括鑽井與壓裂時需要數百萬噸可觀水量，將與其他用水需求產生衝突。</a:t>
            </a:r>
          </a:p>
          <a:p>
            <a:r>
              <a:rPr lang="zh-TW" altLang="en-US" dirty="0" smtClean="0"/>
              <a:t>進行水力壓裂的液體含水、沙、其他固體，並添加化學藥劑，恐產生頁岩油氣及混合物的洩漏</a:t>
            </a:r>
            <a:r>
              <a:rPr lang="en-US" altLang="zh-TW" dirty="0" smtClean="0"/>
              <a:t>,</a:t>
            </a:r>
            <a:r>
              <a:rPr lang="zh-TW" altLang="en-US" dirty="0" smtClean="0"/>
              <a:t>而污染地下水與土地，破壞生態系統，甚至引發爆炸、頻繁地震。歐盟主張加強監管，法國、捷克等國更禁止開發。</a:t>
            </a:r>
          </a:p>
          <a:p>
            <a:endParaRPr lang="zh-TW" alt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替代能源</a:t>
            </a:r>
            <a:endParaRPr lang="zh-TW" altLang="en-US" dirty="0"/>
          </a:p>
        </p:txBody>
      </p:sp>
      <p:sp>
        <p:nvSpPr>
          <p:cNvPr id="3" name="內容版面配置區 2"/>
          <p:cNvSpPr>
            <a:spLocks noGrp="1"/>
          </p:cNvSpPr>
          <p:nvPr>
            <p:ph idx="1"/>
          </p:nvPr>
        </p:nvSpPr>
        <p:spPr/>
        <p:txBody>
          <a:bodyPr/>
          <a:lstStyle/>
          <a:p>
            <a:r>
              <a:rPr lang="zh-TW" altLang="en-US" dirty="0" smtClean="0"/>
              <a:t>太陽能</a:t>
            </a:r>
            <a:r>
              <a:rPr lang="zh-TW" altLang="en-US" b="1" dirty="0" smtClean="0"/>
              <a:t>                           地熱能 </a:t>
            </a:r>
            <a:endParaRPr lang="en-US" altLang="zh-TW" dirty="0" smtClean="0"/>
          </a:p>
          <a:p>
            <a:endParaRPr lang="en-US" altLang="zh-TW" dirty="0" smtClean="0"/>
          </a:p>
          <a:p>
            <a:endParaRPr lang="en-US" altLang="zh-TW" dirty="0" smtClean="0"/>
          </a:p>
          <a:p>
            <a:endParaRPr lang="en-US" altLang="zh-TW" dirty="0" smtClean="0"/>
          </a:p>
          <a:p>
            <a:r>
              <a:rPr lang="zh-TW" altLang="en-US" b="1" dirty="0" smtClean="0"/>
              <a:t>潮汐能</a:t>
            </a:r>
            <a:r>
              <a:rPr lang="zh-TW" altLang="en-US" dirty="0" smtClean="0"/>
              <a:t>                         </a:t>
            </a:r>
            <a:r>
              <a:rPr lang="zh-TW" altLang="en-US" b="1" dirty="0" smtClean="0"/>
              <a:t>風力發電</a:t>
            </a:r>
          </a:p>
          <a:p>
            <a:endParaRPr lang="en-US" altLang="zh-TW" dirty="0" smtClean="0"/>
          </a:p>
        </p:txBody>
      </p:sp>
      <p:pic>
        <p:nvPicPr>
          <p:cNvPr id="4" name="圖片 3" descr="220px-Laundromat-SolarCell.png"/>
          <p:cNvPicPr>
            <a:picLocks noChangeAspect="1"/>
          </p:cNvPicPr>
          <p:nvPr/>
        </p:nvPicPr>
        <p:blipFill>
          <a:blip r:embed="rId2" cstate="print"/>
          <a:stretch>
            <a:fillRect/>
          </a:stretch>
        </p:blipFill>
        <p:spPr>
          <a:xfrm>
            <a:off x="2214546" y="1571612"/>
            <a:ext cx="2095500" cy="1571625"/>
          </a:xfrm>
          <a:prstGeom prst="rect">
            <a:avLst/>
          </a:prstGeom>
        </p:spPr>
      </p:pic>
      <p:pic>
        <p:nvPicPr>
          <p:cNvPr id="5" name="圖片 4" descr="geothermal-in-iceland.jpg"/>
          <p:cNvPicPr>
            <a:picLocks noChangeAspect="1"/>
          </p:cNvPicPr>
          <p:nvPr/>
        </p:nvPicPr>
        <p:blipFill>
          <a:blip r:embed="rId3" cstate="print"/>
          <a:stretch>
            <a:fillRect/>
          </a:stretch>
        </p:blipFill>
        <p:spPr>
          <a:xfrm>
            <a:off x="6215074" y="1571612"/>
            <a:ext cx="2571750" cy="1676400"/>
          </a:xfrm>
          <a:prstGeom prst="rect">
            <a:avLst/>
          </a:prstGeom>
        </p:spPr>
      </p:pic>
      <p:pic>
        <p:nvPicPr>
          <p:cNvPr id="6" name="圖片 5" descr="danish-wind-farm.jpg"/>
          <p:cNvPicPr>
            <a:picLocks noChangeAspect="1"/>
          </p:cNvPicPr>
          <p:nvPr/>
        </p:nvPicPr>
        <p:blipFill>
          <a:blip r:embed="rId4" cstate="print"/>
          <a:stretch>
            <a:fillRect/>
          </a:stretch>
        </p:blipFill>
        <p:spPr>
          <a:xfrm>
            <a:off x="6215074" y="4429132"/>
            <a:ext cx="2571750" cy="1685925"/>
          </a:xfrm>
          <a:prstGeom prst="rect">
            <a:avLst/>
          </a:prstGeom>
        </p:spPr>
      </p:pic>
      <p:pic>
        <p:nvPicPr>
          <p:cNvPr id="7" name="圖片 6" descr="220px-SeaGen_installed.jpg"/>
          <p:cNvPicPr>
            <a:picLocks noChangeAspect="1"/>
          </p:cNvPicPr>
          <p:nvPr/>
        </p:nvPicPr>
        <p:blipFill>
          <a:blip r:embed="rId5" cstate="print"/>
          <a:stretch>
            <a:fillRect/>
          </a:stretch>
        </p:blipFill>
        <p:spPr>
          <a:xfrm>
            <a:off x="2285984" y="4286256"/>
            <a:ext cx="2037689" cy="1704249"/>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latin typeface="+mn-ea"/>
                <a:ea typeface="+mn-ea"/>
              </a:rPr>
              <a:t>適當科技</a:t>
            </a:r>
            <a:r>
              <a:rPr lang="en-US" altLang="zh-TW" dirty="0" smtClean="0">
                <a:latin typeface="+mn-ea"/>
                <a:ea typeface="+mn-ea"/>
              </a:rPr>
              <a:t>:</a:t>
            </a:r>
            <a:r>
              <a:rPr lang="zh-TW" altLang="en-US" dirty="0" smtClean="0">
                <a:latin typeface="+mn-ea"/>
                <a:ea typeface="+mn-ea"/>
              </a:rPr>
              <a:t>生物質能</a:t>
            </a:r>
            <a:endParaRPr lang="zh-TW" altLang="en-US" dirty="0">
              <a:latin typeface="+mn-ea"/>
              <a:ea typeface="+mn-ea"/>
            </a:endParaRPr>
          </a:p>
        </p:txBody>
      </p:sp>
      <p:sp>
        <p:nvSpPr>
          <p:cNvPr id="3" name="內容版面配置區 2"/>
          <p:cNvSpPr>
            <a:spLocks noGrp="1"/>
          </p:cNvSpPr>
          <p:nvPr>
            <p:ph idx="1"/>
          </p:nvPr>
        </p:nvSpPr>
        <p:spPr>
          <a:xfrm>
            <a:off x="300608" y="1268760"/>
            <a:ext cx="8686800" cy="4525963"/>
          </a:xfrm>
        </p:spPr>
        <p:txBody>
          <a:bodyPr>
            <a:normAutofit/>
          </a:bodyPr>
          <a:lstStyle/>
          <a:p>
            <a:r>
              <a:rPr lang="zh-TW" altLang="en-US" sz="2400" dirty="0" smtClean="0">
                <a:latin typeface="+mn-ea"/>
              </a:rPr>
              <a:t>因為電影場景是在農場，故適合發展生物質能。</a:t>
            </a:r>
            <a:endParaRPr lang="en-US" altLang="zh-TW" sz="2400" dirty="0" smtClean="0">
              <a:latin typeface="+mn-ea"/>
            </a:endParaRPr>
          </a:p>
          <a:p>
            <a:pPr marL="0" indent="0" algn="ctr">
              <a:buNone/>
            </a:pPr>
            <a:r>
              <a:rPr lang="zh-TW" altLang="en-US" sz="2400" dirty="0" smtClean="0">
                <a:latin typeface="+mn-ea"/>
              </a:rPr>
              <a:t>甚麼是生物質能</a:t>
            </a:r>
            <a:endParaRPr lang="en-US" altLang="zh-TW" sz="2400" dirty="0" smtClean="0">
              <a:latin typeface="+mn-ea"/>
            </a:endParaRPr>
          </a:p>
          <a:p>
            <a:pPr marL="0" indent="0">
              <a:buNone/>
            </a:pPr>
            <a:r>
              <a:rPr lang="zh-TW" altLang="en-US" sz="2400" dirty="0" smtClean="0">
                <a:latin typeface="+mn-ea"/>
              </a:rPr>
              <a:t>生物質（</a:t>
            </a:r>
            <a:r>
              <a:rPr lang="en-US" altLang="zh-TW" sz="2400" dirty="0" smtClean="0">
                <a:latin typeface="+mn-ea"/>
              </a:rPr>
              <a:t>Biomass</a:t>
            </a:r>
            <a:r>
              <a:rPr lang="zh-TW" altLang="en-US" sz="2400" dirty="0" smtClean="0">
                <a:latin typeface="+mn-ea"/>
              </a:rPr>
              <a:t>）是指能夠當做燃料或者工業原料，活著或剛死去的</a:t>
            </a:r>
            <a:r>
              <a:rPr lang="zh-TW" altLang="en-US" sz="2400" dirty="0" smtClean="0">
                <a:latin typeface="+mn-ea"/>
                <a:hlinkClick r:id="rId2" tooltip="有機物"/>
              </a:rPr>
              <a:t>有機物</a:t>
            </a:r>
            <a:r>
              <a:rPr lang="zh-TW" altLang="en-US" sz="2400" dirty="0" smtClean="0">
                <a:latin typeface="+mn-ea"/>
              </a:rPr>
              <a:t>。生物質能最常見於種植植物所製造的</a:t>
            </a:r>
            <a:r>
              <a:rPr lang="zh-TW" altLang="en-US" sz="2400" dirty="0" smtClean="0">
                <a:latin typeface="+mn-ea"/>
                <a:hlinkClick r:id="rId3" tooltip="生質燃料"/>
              </a:rPr>
              <a:t>生質燃料</a:t>
            </a:r>
            <a:r>
              <a:rPr lang="zh-TW" altLang="en-US" sz="2400" dirty="0" smtClean="0">
                <a:latin typeface="+mn-ea"/>
              </a:rPr>
              <a:t>，或者用來生產纖維、</a:t>
            </a:r>
            <a:r>
              <a:rPr lang="zh-TW" altLang="en-US" sz="2400" dirty="0" smtClean="0">
                <a:latin typeface="+mn-ea"/>
                <a:hlinkClick r:id="rId4" tooltip="化學物質"/>
              </a:rPr>
              <a:t>化學製品</a:t>
            </a:r>
            <a:r>
              <a:rPr lang="zh-TW" altLang="en-US" sz="2400" dirty="0" smtClean="0">
                <a:latin typeface="+mn-ea"/>
              </a:rPr>
              <a:t>和</a:t>
            </a:r>
            <a:r>
              <a:rPr lang="zh-TW" altLang="en-US" sz="2400" dirty="0" smtClean="0">
                <a:latin typeface="+mn-ea"/>
                <a:hlinkClick r:id="rId5" tooltip="熱能"/>
              </a:rPr>
              <a:t>熱能</a:t>
            </a:r>
            <a:r>
              <a:rPr lang="zh-TW" altLang="en-US" sz="2400" dirty="0" smtClean="0">
                <a:latin typeface="+mn-ea"/>
              </a:rPr>
              <a:t>的動物或植物。也包括以</a:t>
            </a:r>
            <a:r>
              <a:rPr lang="zh-TW" altLang="en-US" sz="2400" dirty="0" smtClean="0">
                <a:latin typeface="+mn-ea"/>
                <a:hlinkClick r:id="rId6" tooltip="生物可降解物質"/>
              </a:rPr>
              <a:t>生物可降解的廢棄物</a:t>
            </a:r>
            <a:r>
              <a:rPr lang="zh-TW" altLang="en-US" sz="2400" dirty="0" smtClean="0">
                <a:latin typeface="+mn-ea"/>
              </a:rPr>
              <a:t>（</a:t>
            </a:r>
            <a:r>
              <a:rPr lang="en-US" altLang="zh-TW" sz="2400" dirty="0" smtClean="0">
                <a:latin typeface="+mn-ea"/>
              </a:rPr>
              <a:t>Biodegradable waste</a:t>
            </a:r>
            <a:r>
              <a:rPr lang="zh-TW" altLang="en-US" sz="2400" dirty="0" smtClean="0">
                <a:latin typeface="+mn-ea"/>
              </a:rPr>
              <a:t>）製造的燃料。</a:t>
            </a:r>
          </a:p>
          <a:p>
            <a:endParaRPr lang="zh-TW" altLang="en-US" dirty="0"/>
          </a:p>
        </p:txBody>
      </p:sp>
      <p:pic>
        <p:nvPicPr>
          <p:cNvPr id="4" name="圖片 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237671" y="4149080"/>
            <a:ext cx="2232248" cy="2526905"/>
          </a:xfrm>
          <a:prstGeom prst="rect">
            <a:avLst/>
          </a:prstGeom>
        </p:spPr>
      </p:pic>
      <p:pic>
        <p:nvPicPr>
          <p:cNvPr id="5" name="圖片 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644008" y="4029691"/>
            <a:ext cx="3528392" cy="2646294"/>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smtClean="0">
                <a:latin typeface="+mn-ea"/>
                <a:ea typeface="+mn-ea"/>
              </a:rPr>
              <a:t>技術處理包括</a:t>
            </a:r>
            <a:r>
              <a:rPr lang="en-US" altLang="zh-TW" dirty="0" smtClean="0">
                <a:latin typeface="+mn-ea"/>
                <a:ea typeface="+mn-ea"/>
              </a:rPr>
              <a:t>:</a:t>
            </a:r>
            <a:r>
              <a:rPr lang="zh-TW" altLang="en-US" dirty="0" smtClean="0">
                <a:latin typeface="標楷體" panose="03000509000000000000" pitchFamily="65" charset="-120"/>
                <a:ea typeface="標楷體" panose="03000509000000000000" pitchFamily="65" charset="-120"/>
              </a:rPr>
              <a:t/>
            </a:r>
            <a:br>
              <a:rPr lang="zh-TW" altLang="en-US" dirty="0" smtClean="0">
                <a:latin typeface="標楷體" panose="03000509000000000000" pitchFamily="65" charset="-120"/>
                <a:ea typeface="標楷體" panose="03000509000000000000" pitchFamily="65" charset="-120"/>
              </a:rPr>
            </a:br>
            <a:endParaRPr lang="zh-TW" altLang="en-US" dirty="0"/>
          </a:p>
        </p:txBody>
      </p:sp>
      <p:sp>
        <p:nvSpPr>
          <p:cNvPr id="3" name="內容版面配置區 2"/>
          <p:cNvSpPr>
            <a:spLocks noGrp="1"/>
          </p:cNvSpPr>
          <p:nvPr>
            <p:ph idx="1"/>
          </p:nvPr>
        </p:nvSpPr>
        <p:spPr/>
        <p:txBody>
          <a:bodyPr>
            <a:normAutofit/>
          </a:bodyPr>
          <a:lstStyle/>
          <a:p>
            <a:r>
              <a:rPr lang="zh-TW" altLang="en-US" sz="2800" dirty="0" smtClean="0">
                <a:latin typeface="+mn-ea"/>
                <a:hlinkClick r:id="rId2" tooltip="堆肥"/>
              </a:rPr>
              <a:t>堆肥</a:t>
            </a:r>
            <a:r>
              <a:rPr lang="zh-TW" altLang="en-US" sz="2800" dirty="0" smtClean="0">
                <a:latin typeface="+mn-ea"/>
              </a:rPr>
              <a:t> </a:t>
            </a:r>
            <a:r>
              <a:rPr lang="en-US" altLang="zh-TW" sz="2800" dirty="0" smtClean="0">
                <a:latin typeface="+mn-ea"/>
              </a:rPr>
              <a:t>(</a:t>
            </a:r>
            <a:r>
              <a:rPr lang="zh-TW" altLang="en-US" sz="2800" dirty="0" smtClean="0">
                <a:latin typeface="+mn-ea"/>
              </a:rPr>
              <a:t>調整和增肥土壤</a:t>
            </a:r>
            <a:r>
              <a:rPr lang="en-US" altLang="zh-TW" sz="2800" dirty="0" smtClean="0">
                <a:latin typeface="+mn-ea"/>
              </a:rPr>
              <a:t>)</a:t>
            </a:r>
          </a:p>
          <a:p>
            <a:r>
              <a:rPr lang="zh-TW" altLang="en-US" sz="2800" dirty="0" smtClean="0">
                <a:latin typeface="+mn-ea"/>
                <a:hlinkClick r:id="rId3" tooltip="厭氧消化"/>
              </a:rPr>
              <a:t>厭氧消化</a:t>
            </a:r>
            <a:r>
              <a:rPr lang="zh-TW" altLang="en-US" sz="2800" dirty="0" smtClean="0">
                <a:latin typeface="+mn-ea"/>
              </a:rPr>
              <a:t> </a:t>
            </a:r>
            <a:r>
              <a:rPr lang="en-US" altLang="zh-TW" sz="2800" dirty="0" smtClean="0">
                <a:latin typeface="+mn-ea"/>
              </a:rPr>
              <a:t>(</a:t>
            </a:r>
            <a:r>
              <a:rPr lang="zh-TW" altLang="en-US" sz="2800" dirty="0" smtClean="0">
                <a:latin typeface="+mn-ea"/>
              </a:rPr>
              <a:t>使生物質能腐爛以生產沼氣或將污泥轉成肥料</a:t>
            </a:r>
            <a:r>
              <a:rPr lang="en-US" altLang="zh-TW" sz="2800" dirty="0" smtClean="0">
                <a:latin typeface="+mn-ea"/>
              </a:rPr>
              <a:t>)</a:t>
            </a:r>
          </a:p>
          <a:p>
            <a:r>
              <a:rPr lang="zh-TW" altLang="en-US" sz="2800" dirty="0" smtClean="0">
                <a:latin typeface="+mn-ea"/>
                <a:hlinkClick r:id="rId4" tooltip="發酵"/>
              </a:rPr>
              <a:t>發酵</a:t>
            </a:r>
            <a:r>
              <a:rPr lang="zh-TW" altLang="en-US" sz="2800" dirty="0" smtClean="0">
                <a:latin typeface="+mn-ea"/>
              </a:rPr>
              <a:t>和</a:t>
            </a:r>
            <a:r>
              <a:rPr lang="zh-TW" altLang="en-US" sz="2800" dirty="0" smtClean="0">
                <a:latin typeface="+mn-ea"/>
                <a:hlinkClick r:id="rId5" tooltip="蒸餾"/>
              </a:rPr>
              <a:t>蒸餾</a:t>
            </a:r>
            <a:r>
              <a:rPr lang="zh-TW" altLang="en-US" sz="2800" dirty="0" smtClean="0">
                <a:latin typeface="+mn-ea"/>
              </a:rPr>
              <a:t> </a:t>
            </a:r>
            <a:r>
              <a:rPr lang="en-US" altLang="zh-TW" sz="2800" dirty="0" smtClean="0">
                <a:latin typeface="+mn-ea"/>
              </a:rPr>
              <a:t>(</a:t>
            </a:r>
            <a:r>
              <a:rPr lang="zh-TW" altLang="en-US" sz="2800" dirty="0" smtClean="0">
                <a:latin typeface="+mn-ea"/>
              </a:rPr>
              <a:t>都用來製造</a:t>
            </a:r>
            <a:r>
              <a:rPr lang="zh-TW" altLang="en-US" sz="2800" dirty="0" smtClean="0">
                <a:latin typeface="+mn-ea"/>
                <a:hlinkClick r:id="rId6" tooltip="乙醇"/>
              </a:rPr>
              <a:t>乙醇</a:t>
            </a:r>
            <a:r>
              <a:rPr lang="en-US" altLang="zh-TW" sz="2800" dirty="0" smtClean="0">
                <a:latin typeface="+mn-ea"/>
              </a:rPr>
              <a:t>)</a:t>
            </a:r>
          </a:p>
          <a:p>
            <a:r>
              <a:rPr lang="zh-TW" altLang="en-US" sz="2800" dirty="0" smtClean="0">
                <a:latin typeface="+mn-ea"/>
              </a:rPr>
              <a:t>更高技術的處理包括</a:t>
            </a:r>
            <a:r>
              <a:rPr lang="en-US" altLang="zh-TW" sz="2800" dirty="0" smtClean="0">
                <a:latin typeface="+mn-ea"/>
              </a:rPr>
              <a:t>:</a:t>
            </a:r>
          </a:p>
          <a:p>
            <a:r>
              <a:rPr lang="zh-TW" altLang="en-US" sz="2800" dirty="0" smtClean="0">
                <a:latin typeface="+mn-ea"/>
                <a:hlinkClick r:id="rId7" tooltip="高溫裂解"/>
              </a:rPr>
              <a:t>高溫裂解</a:t>
            </a:r>
            <a:r>
              <a:rPr lang="zh-TW" altLang="en-US" sz="2800" dirty="0" smtClean="0">
                <a:latin typeface="+mn-ea"/>
              </a:rPr>
              <a:t> </a:t>
            </a:r>
            <a:r>
              <a:rPr lang="en-US" altLang="zh-TW" sz="2800" dirty="0" smtClean="0">
                <a:latin typeface="+mn-ea"/>
              </a:rPr>
              <a:t>(</a:t>
            </a:r>
            <a:r>
              <a:rPr lang="zh-TW" altLang="en-US" sz="2800" dirty="0" smtClean="0">
                <a:latin typeface="+mn-ea"/>
              </a:rPr>
              <a:t>在空氣不足或缺乏空氣的狀態下加熱有機廢棄物以製造像是瓦斯或是煤炭等易燃物</a:t>
            </a:r>
            <a:r>
              <a:rPr lang="en-US" altLang="zh-TW" sz="2800" dirty="0" smtClean="0">
                <a:latin typeface="+mn-ea"/>
              </a:rPr>
              <a:t>)</a:t>
            </a:r>
          </a:p>
          <a:p>
            <a:endParaRPr lang="en-US" altLang="zh-TW" dirty="0" smtClean="0">
              <a:latin typeface="標楷體" panose="03000509000000000000" pitchFamily="65" charset="-120"/>
              <a:ea typeface="標楷體" panose="03000509000000000000" pitchFamily="65" charset="-120"/>
            </a:endParaRPr>
          </a:p>
          <a:p>
            <a:endParaRPr lang="zh-TW" alt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304800" y="1196752"/>
            <a:ext cx="8686800" cy="5544616"/>
          </a:xfrm>
        </p:spPr>
        <p:txBody>
          <a:bodyPr>
            <a:normAutofit fontScale="92500" lnSpcReduction="10000"/>
          </a:bodyPr>
          <a:lstStyle/>
          <a:p>
            <a:r>
              <a:rPr lang="zh-TW" altLang="en-US" dirty="0" smtClean="0">
                <a:latin typeface="+mn-ea"/>
                <a:hlinkClick r:id="rId2" tooltip="加氫氣化 (頁面不存在)"/>
              </a:rPr>
              <a:t>加氫氣化</a:t>
            </a:r>
            <a:r>
              <a:rPr lang="zh-TW" altLang="en-US" dirty="0" smtClean="0">
                <a:latin typeface="+mn-ea"/>
              </a:rPr>
              <a:t> </a:t>
            </a:r>
            <a:r>
              <a:rPr lang="en-US" altLang="zh-TW" dirty="0" smtClean="0">
                <a:latin typeface="+mn-ea"/>
              </a:rPr>
              <a:t>(</a:t>
            </a:r>
            <a:r>
              <a:rPr lang="zh-TW" altLang="en-US" dirty="0" smtClean="0">
                <a:latin typeface="+mn-ea"/>
              </a:rPr>
              <a:t>生產</a:t>
            </a:r>
            <a:r>
              <a:rPr lang="zh-TW" altLang="en-US" dirty="0" smtClean="0">
                <a:latin typeface="+mn-ea"/>
                <a:hlinkClick r:id="rId3" tooltip="甲烷"/>
              </a:rPr>
              <a:t>甲烷</a:t>
            </a:r>
            <a:r>
              <a:rPr lang="zh-TW" altLang="en-US" dirty="0" smtClean="0">
                <a:latin typeface="+mn-ea"/>
              </a:rPr>
              <a:t>和</a:t>
            </a:r>
            <a:r>
              <a:rPr lang="zh-TW" altLang="en-US" dirty="0" smtClean="0">
                <a:latin typeface="+mn-ea"/>
                <a:hlinkClick r:id="rId4" tooltip="乙烷"/>
              </a:rPr>
              <a:t>乙烷</a:t>
            </a:r>
            <a:r>
              <a:rPr lang="en-US" altLang="zh-TW" dirty="0" smtClean="0">
                <a:latin typeface="+mn-ea"/>
              </a:rPr>
              <a:t>)</a:t>
            </a:r>
          </a:p>
          <a:p>
            <a:r>
              <a:rPr lang="zh-TW" altLang="en-US" dirty="0" smtClean="0">
                <a:latin typeface="+mn-ea"/>
                <a:hlinkClick r:id="rId5" tooltip="氫化"/>
              </a:rPr>
              <a:t>氫化</a:t>
            </a:r>
            <a:r>
              <a:rPr lang="zh-TW" altLang="en-US" dirty="0" smtClean="0">
                <a:latin typeface="+mn-ea"/>
              </a:rPr>
              <a:t> </a:t>
            </a:r>
            <a:r>
              <a:rPr lang="en-US" altLang="zh-TW" dirty="0" smtClean="0">
                <a:latin typeface="+mn-ea"/>
              </a:rPr>
              <a:t>(</a:t>
            </a:r>
            <a:r>
              <a:rPr lang="zh-TW" altLang="en-US" dirty="0" smtClean="0">
                <a:latin typeface="+mn-ea"/>
              </a:rPr>
              <a:t>在高溫高壓下用</a:t>
            </a:r>
            <a:r>
              <a:rPr lang="zh-TW" altLang="en-US" dirty="0" smtClean="0">
                <a:latin typeface="+mn-ea"/>
                <a:hlinkClick r:id="rId6" tooltip="一氧化碳"/>
              </a:rPr>
              <a:t>一氧化碳</a:t>
            </a:r>
            <a:r>
              <a:rPr lang="zh-TW" altLang="en-US" dirty="0" smtClean="0">
                <a:latin typeface="+mn-ea"/>
              </a:rPr>
              <a:t>和</a:t>
            </a:r>
            <a:r>
              <a:rPr lang="zh-TW" altLang="en-US" dirty="0" smtClean="0">
                <a:latin typeface="+mn-ea"/>
                <a:hlinkClick r:id="rId7" tooltip="蒸氣"/>
              </a:rPr>
              <a:t>蒸氣</a:t>
            </a:r>
            <a:r>
              <a:rPr lang="zh-TW" altLang="en-US" dirty="0" smtClean="0">
                <a:latin typeface="+mn-ea"/>
              </a:rPr>
              <a:t>將生物質能轉化為石油</a:t>
            </a:r>
            <a:r>
              <a:rPr lang="en-US" altLang="zh-TW" dirty="0" smtClean="0">
                <a:latin typeface="+mn-ea"/>
              </a:rPr>
              <a:t>)</a:t>
            </a:r>
          </a:p>
          <a:p>
            <a:r>
              <a:rPr lang="zh-TW" altLang="en-US" dirty="0" smtClean="0">
                <a:latin typeface="+mn-ea"/>
                <a:hlinkClick r:id="rId8" tooltip="破壞性蒸餾 (頁面不存在)"/>
              </a:rPr>
              <a:t>破壞性蒸餾</a:t>
            </a:r>
            <a:r>
              <a:rPr lang="zh-TW" altLang="en-US" dirty="0" smtClean="0">
                <a:latin typeface="+mn-ea"/>
              </a:rPr>
              <a:t> </a:t>
            </a:r>
            <a:r>
              <a:rPr lang="en-US" altLang="zh-TW" dirty="0" smtClean="0">
                <a:latin typeface="+mn-ea"/>
              </a:rPr>
              <a:t>(</a:t>
            </a:r>
            <a:r>
              <a:rPr lang="zh-TW" altLang="en-US" dirty="0" smtClean="0">
                <a:latin typeface="+mn-ea"/>
              </a:rPr>
              <a:t>用高纖維有機廢棄物中生產</a:t>
            </a:r>
            <a:r>
              <a:rPr lang="zh-TW" altLang="en-US" dirty="0" smtClean="0">
                <a:latin typeface="+mn-ea"/>
                <a:hlinkClick r:id="rId9" tooltip="甲醇"/>
              </a:rPr>
              <a:t>甲醇</a:t>
            </a:r>
            <a:r>
              <a:rPr lang="en-US" altLang="zh-TW" dirty="0" smtClean="0">
                <a:latin typeface="+mn-ea"/>
              </a:rPr>
              <a:t>)</a:t>
            </a:r>
          </a:p>
          <a:p>
            <a:r>
              <a:rPr lang="zh-TW" altLang="en-US" dirty="0" smtClean="0">
                <a:latin typeface="+mn-ea"/>
                <a:hlinkClick r:id="rId10" tooltip="酸水解 (頁面不存在)"/>
              </a:rPr>
              <a:t>酸水解</a:t>
            </a:r>
            <a:r>
              <a:rPr lang="zh-TW" altLang="en-US" dirty="0" smtClean="0">
                <a:latin typeface="+mn-ea"/>
              </a:rPr>
              <a:t> </a:t>
            </a:r>
            <a:r>
              <a:rPr lang="en-US" altLang="zh-TW" dirty="0" smtClean="0">
                <a:latin typeface="+mn-ea"/>
              </a:rPr>
              <a:t>(</a:t>
            </a:r>
            <a:r>
              <a:rPr lang="zh-TW" altLang="en-US" dirty="0" smtClean="0">
                <a:latin typeface="+mn-ea"/>
              </a:rPr>
              <a:t>用廢木材生產可蒸餾的醣類</a:t>
            </a:r>
            <a:r>
              <a:rPr lang="en-US" altLang="zh-TW" dirty="0" smtClean="0">
                <a:latin typeface="+mn-ea"/>
              </a:rPr>
              <a:t>)</a:t>
            </a:r>
          </a:p>
          <a:p>
            <a:endParaRPr lang="en-US" altLang="zh-TW" dirty="0" smtClean="0">
              <a:latin typeface="+mn-ea"/>
            </a:endParaRPr>
          </a:p>
          <a:p>
            <a:r>
              <a:rPr lang="zh-TW" altLang="en-US" dirty="0" smtClean="0">
                <a:latin typeface="+mn-ea"/>
              </a:rPr>
              <a:t>燃燒生物質能或是其所生產的燃料，可以用來生產熱能或是電能。</a:t>
            </a:r>
          </a:p>
          <a:p>
            <a:r>
              <a:rPr lang="zh-TW" altLang="en-US" dirty="0" smtClean="0">
                <a:latin typeface="+mn-ea"/>
              </a:rPr>
              <a:t>生物質能的其他用途，除燃料和堆肥包括</a:t>
            </a:r>
            <a:r>
              <a:rPr lang="en-US" altLang="zh-TW" dirty="0" smtClean="0">
                <a:latin typeface="+mn-ea"/>
              </a:rPr>
              <a:t>:</a:t>
            </a:r>
          </a:p>
          <a:p>
            <a:r>
              <a:rPr lang="zh-TW" altLang="en-US" dirty="0" smtClean="0">
                <a:latin typeface="+mn-ea"/>
              </a:rPr>
              <a:t>建材</a:t>
            </a:r>
          </a:p>
          <a:p>
            <a:r>
              <a:rPr lang="zh-TW" altLang="en-US" dirty="0" smtClean="0">
                <a:latin typeface="+mn-ea"/>
              </a:rPr>
              <a:t>生物可降解塑膠和紙張</a:t>
            </a:r>
            <a:r>
              <a:rPr lang="en-US" altLang="zh-TW" dirty="0" smtClean="0">
                <a:latin typeface="+mn-ea"/>
              </a:rPr>
              <a:t>(</a:t>
            </a:r>
            <a:r>
              <a:rPr lang="zh-TW" altLang="en-US" dirty="0" smtClean="0">
                <a:latin typeface="+mn-ea"/>
              </a:rPr>
              <a:t>用纖維素</a:t>
            </a:r>
            <a:r>
              <a:rPr lang="en-US" altLang="zh-TW" dirty="0" smtClean="0">
                <a:latin typeface="+mn-ea"/>
              </a:rPr>
              <a:t>)</a:t>
            </a:r>
          </a:p>
          <a:p>
            <a:endParaRPr lang="zh-TW" alt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資料來源</a:t>
            </a:r>
            <a:endParaRPr lang="zh-TW" altLang="en-US" dirty="0"/>
          </a:p>
        </p:txBody>
      </p:sp>
      <p:sp>
        <p:nvSpPr>
          <p:cNvPr id="3" name="內容版面配置區 2"/>
          <p:cNvSpPr>
            <a:spLocks noGrp="1"/>
          </p:cNvSpPr>
          <p:nvPr>
            <p:ph idx="1"/>
          </p:nvPr>
        </p:nvSpPr>
        <p:spPr/>
        <p:txBody>
          <a:bodyPr/>
          <a:lstStyle/>
          <a:p>
            <a:r>
              <a:rPr lang="en-US" altLang="zh-TW" dirty="0" smtClean="0">
                <a:hlinkClick r:id="rId2"/>
              </a:rPr>
              <a:t>https://zh.wikipedia.org/zh-tw/%E6%B2%B9%E9%A0%81%E5%B2%A9</a:t>
            </a:r>
            <a:endParaRPr lang="en-US" altLang="zh-TW" dirty="0" smtClean="0"/>
          </a:p>
          <a:p>
            <a:r>
              <a:rPr lang="en-US" altLang="zh-TW" dirty="0" smtClean="0">
                <a:hlinkClick r:id="rId3"/>
              </a:rPr>
              <a:t>http://taiwanus.net/news/news/2013/201301211808281707.htm</a:t>
            </a:r>
            <a:endParaRPr lang="en-US" altLang="zh-TW" dirty="0" smtClean="0"/>
          </a:p>
          <a:p>
            <a:r>
              <a:rPr lang="en-US" altLang="zh-TW" dirty="0" smtClean="0">
                <a:hlinkClick r:id="rId4"/>
              </a:rPr>
              <a:t>https://zh.wikipedia.org/wiki/%E6%BD%AE%E6%B1%90%E8%83%BD</a:t>
            </a:r>
            <a:endParaRPr lang="en-US" altLang="zh-TW" dirty="0" smtClean="0"/>
          </a:p>
          <a:p>
            <a:endParaRPr lang="zh-TW"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395536" y="404664"/>
            <a:ext cx="8496944" cy="4062651"/>
          </a:xfrm>
          <a:prstGeom prst="rect">
            <a:avLst/>
          </a:prstGeom>
        </p:spPr>
        <p:txBody>
          <a:bodyPr wrap="square">
            <a:spAutoFit/>
          </a:bodyPr>
          <a:lstStyle/>
          <a:p>
            <a:pPr marL="342900" indent="-342900"/>
            <a:r>
              <a:rPr lang="zh-TW" altLang="en-US" dirty="0">
                <a:latin typeface="Adobe 繁黑體 Std B" pitchFamily="34" charset="-120"/>
                <a:ea typeface="Adobe 繁黑體 Std B" pitchFamily="34" charset="-120"/>
              </a:rPr>
              <a:t>重新敘述電影故事，以強化同學</a:t>
            </a:r>
            <a:r>
              <a:rPr lang="en-US" altLang="zh-TW" dirty="0">
                <a:latin typeface="Adobe 繁黑體 Std B" pitchFamily="34" charset="-120"/>
                <a:ea typeface="Adobe 繁黑體 Std B" pitchFamily="34" charset="-120"/>
              </a:rPr>
              <a:t>｢</a:t>
            </a:r>
            <a:r>
              <a:rPr lang="zh-TW" altLang="en-US" dirty="0">
                <a:latin typeface="Adobe 繁黑體 Std B" pitchFamily="34" charset="-120"/>
                <a:ea typeface="Adobe 繁黑體 Std B" pitchFamily="34" charset="-120"/>
              </a:rPr>
              <a:t>達情</a:t>
            </a:r>
            <a:r>
              <a:rPr lang="en-US" altLang="zh-TW" dirty="0">
                <a:latin typeface="Adobe 繁黑體 Std B" pitchFamily="34" charset="-120"/>
                <a:ea typeface="Adobe 繁黑體 Std B" pitchFamily="34" charset="-120"/>
              </a:rPr>
              <a:t>｣</a:t>
            </a:r>
            <a:r>
              <a:rPr lang="zh-TW" altLang="en-US" dirty="0">
                <a:latin typeface="Adobe 繁黑體 Std B" pitchFamily="34" charset="-120"/>
                <a:ea typeface="Adobe 繁黑體 Std B" pitchFamily="34" charset="-120"/>
              </a:rPr>
              <a:t>的敘事能力。</a:t>
            </a:r>
            <a:endParaRPr lang="en-US" altLang="zh-TW" dirty="0">
              <a:latin typeface="Adobe 繁黑體 Std B" pitchFamily="34" charset="-120"/>
              <a:ea typeface="Adobe 繁黑體 Std B" pitchFamily="34" charset="-120"/>
            </a:endParaRPr>
          </a:p>
          <a:p>
            <a:r>
              <a:rPr lang="zh-TW" altLang="en-US" dirty="0" smtClean="0">
                <a:solidFill>
                  <a:srgbClr val="FF0000"/>
                </a:solidFill>
                <a:latin typeface="Adobe 繁黑體 Std B" pitchFamily="34" charset="-120"/>
                <a:ea typeface="Adobe 繁黑體 Std B" pitchFamily="34" charset="-120"/>
              </a:rPr>
              <a:t>第一段</a:t>
            </a:r>
            <a:r>
              <a:rPr lang="en-US" altLang="zh-TW" dirty="0" smtClean="0">
                <a:solidFill>
                  <a:srgbClr val="FF0000"/>
                </a:solidFill>
                <a:latin typeface="Adobe 繁黑體 Std B" pitchFamily="34" charset="-120"/>
                <a:ea typeface="Adobe 繁黑體 Std B" pitchFamily="34" charset="-120"/>
              </a:rPr>
              <a:t>-</a:t>
            </a:r>
            <a:r>
              <a:rPr lang="pt-BR" altLang="zh-TW" dirty="0" smtClean="0"/>
              <a:t>9a212027</a:t>
            </a:r>
            <a:r>
              <a:rPr lang="zh-TW" altLang="en-US" dirty="0" smtClean="0"/>
              <a:t> 林文進</a:t>
            </a:r>
            <a:endParaRPr lang="en-US" altLang="zh-TW" dirty="0" smtClean="0"/>
          </a:p>
          <a:p>
            <a:endParaRPr lang="en-US" altLang="zh-TW" dirty="0" smtClean="0"/>
          </a:p>
          <a:p>
            <a:endParaRPr lang="en-US" altLang="zh-TW" dirty="0" smtClean="0"/>
          </a:p>
          <a:p>
            <a:r>
              <a:rPr lang="zh-TW" altLang="en-US" sz="2800" dirty="0" smtClean="0"/>
              <a:t>史提夫他到處用一些話數</a:t>
            </a:r>
            <a:r>
              <a:rPr lang="en-US" altLang="zh-TW" sz="2800" dirty="0" smtClean="0"/>
              <a:t>,</a:t>
            </a:r>
            <a:r>
              <a:rPr lang="zh-TW" altLang="en-US" sz="2800" dirty="0" smtClean="0"/>
              <a:t>睡服當地的一些居民來同意他所任職的</a:t>
            </a:r>
            <a:r>
              <a:rPr lang="en-US" altLang="zh-TW" sz="2800" dirty="0" smtClean="0"/>
              <a:t>,</a:t>
            </a:r>
            <a:r>
              <a:rPr lang="zh-TW" altLang="en-US" sz="2800" dirty="0" smtClean="0"/>
              <a:t>能源公司天然氣開採計畫</a:t>
            </a:r>
            <a:r>
              <a:rPr lang="en-US" altLang="zh-TW" sz="2800" dirty="0" smtClean="0"/>
              <a:t>,</a:t>
            </a:r>
            <a:r>
              <a:rPr lang="zh-TW" altLang="en-US" sz="2800" dirty="0" smtClean="0"/>
              <a:t>奇中有遇到眼前只有京前的居民</a:t>
            </a:r>
            <a:r>
              <a:rPr lang="en-US" altLang="zh-TW" sz="2800" dirty="0" smtClean="0"/>
              <a:t>,</a:t>
            </a:r>
            <a:r>
              <a:rPr lang="zh-TW" altLang="en-US" sz="2800" dirty="0" smtClean="0"/>
              <a:t>希望他趕快簽約然後撥錢下來</a:t>
            </a:r>
            <a:r>
              <a:rPr lang="en-US" altLang="zh-TW" sz="2800" dirty="0" smtClean="0"/>
              <a:t>,</a:t>
            </a:r>
            <a:r>
              <a:rPr lang="zh-TW" altLang="en-US" sz="2800" dirty="0" smtClean="0"/>
              <a:t>也有遇到一些比較聰明的居民</a:t>
            </a:r>
            <a:r>
              <a:rPr lang="en-US" altLang="zh-TW" sz="2800" dirty="0" smtClean="0"/>
              <a:t>,</a:t>
            </a:r>
            <a:r>
              <a:rPr lang="zh-TW" altLang="en-US" sz="2800" dirty="0" smtClean="0"/>
              <a:t>去調查目前他的所在地大概有多少的天然氣儲量</a:t>
            </a:r>
            <a:r>
              <a:rPr lang="en-US" altLang="zh-TW" sz="2800" dirty="0" smtClean="0"/>
              <a:t>,</a:t>
            </a:r>
            <a:r>
              <a:rPr lang="zh-TW" altLang="en-US" sz="2800" dirty="0" smtClean="0"/>
              <a:t>進可能的想要多分一些錢</a:t>
            </a:r>
            <a:r>
              <a:rPr lang="en-US" altLang="zh-TW" sz="2800" dirty="0" smtClean="0"/>
              <a:t>,</a:t>
            </a:r>
            <a:r>
              <a:rPr lang="zh-TW" altLang="en-US" sz="2800" dirty="0" smtClean="0"/>
              <a:t>之後就再一間酒吧遇到了他的愛人</a:t>
            </a:r>
            <a:endParaRPr lang="pt-BR" altLang="zh-TW" sz="2800" dirty="0" smtClean="0"/>
          </a:p>
          <a:p>
            <a:endParaRPr lang="en-US" altLang="zh-TW" dirty="0">
              <a:solidFill>
                <a:srgbClr val="FF0000"/>
              </a:solidFill>
              <a:latin typeface="Adobe 繁黑體 Std B" pitchFamily="34" charset="-120"/>
              <a:ea typeface="Adobe 繁黑體 Std B" pitchFamily="34" charset="-120"/>
            </a:endParaRPr>
          </a:p>
        </p:txBody>
      </p:sp>
    </p:spTree>
    <p:extLst>
      <p:ext uri="{BB962C8B-B14F-4D97-AF65-F5344CB8AC3E}">
        <p14:creationId xmlns:p14="http://schemas.microsoft.com/office/powerpoint/2010/main" val="16854369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395536" y="404664"/>
            <a:ext cx="8748464" cy="6555641"/>
          </a:xfrm>
          <a:prstGeom prst="rect">
            <a:avLst/>
          </a:prstGeom>
        </p:spPr>
        <p:txBody>
          <a:bodyPr wrap="square">
            <a:spAutoFit/>
          </a:bodyPr>
          <a:lstStyle/>
          <a:p>
            <a:pPr marL="342900" indent="-342900"/>
            <a:r>
              <a:rPr lang="zh-TW" altLang="en-US" dirty="0">
                <a:latin typeface="Adobe 繁黑體 Std B" pitchFamily="34" charset="-120"/>
                <a:ea typeface="Adobe 繁黑體 Std B" pitchFamily="34" charset="-120"/>
              </a:rPr>
              <a:t>重新敘述電影故事，以強化同學</a:t>
            </a:r>
            <a:r>
              <a:rPr lang="en-US" altLang="zh-TW" dirty="0">
                <a:latin typeface="Adobe 繁黑體 Std B" pitchFamily="34" charset="-120"/>
                <a:ea typeface="Adobe 繁黑體 Std B" pitchFamily="34" charset="-120"/>
              </a:rPr>
              <a:t>｢</a:t>
            </a:r>
            <a:r>
              <a:rPr lang="zh-TW" altLang="en-US" dirty="0">
                <a:latin typeface="Adobe 繁黑體 Std B" pitchFamily="34" charset="-120"/>
                <a:ea typeface="Adobe 繁黑體 Std B" pitchFamily="34" charset="-120"/>
              </a:rPr>
              <a:t>達情</a:t>
            </a:r>
            <a:r>
              <a:rPr lang="en-US" altLang="zh-TW" dirty="0">
                <a:latin typeface="Adobe 繁黑體 Std B" pitchFamily="34" charset="-120"/>
                <a:ea typeface="Adobe 繁黑體 Std B" pitchFamily="34" charset="-120"/>
              </a:rPr>
              <a:t>｣</a:t>
            </a:r>
            <a:r>
              <a:rPr lang="zh-TW" altLang="en-US" dirty="0">
                <a:latin typeface="Adobe 繁黑體 Std B" pitchFamily="34" charset="-120"/>
                <a:ea typeface="Adobe 繁黑體 Std B" pitchFamily="34" charset="-120"/>
              </a:rPr>
              <a:t>的敘事能力。</a:t>
            </a:r>
            <a:endParaRPr lang="en-US" altLang="zh-TW" dirty="0">
              <a:latin typeface="Adobe 繁黑體 Std B" pitchFamily="34" charset="-120"/>
              <a:ea typeface="Adobe 繁黑體 Std B" pitchFamily="34" charset="-120"/>
            </a:endParaRPr>
          </a:p>
          <a:p>
            <a:r>
              <a:rPr lang="zh-TW" altLang="en-US" dirty="0" smtClean="0">
                <a:solidFill>
                  <a:srgbClr val="FF0000"/>
                </a:solidFill>
                <a:latin typeface="Adobe 繁黑體 Std B" pitchFamily="34" charset="-120"/>
                <a:ea typeface="Adobe 繁黑體 Std B" pitchFamily="34" charset="-120"/>
              </a:rPr>
              <a:t>第二段</a:t>
            </a:r>
            <a:r>
              <a:rPr lang="en-US" altLang="zh-TW" dirty="0" smtClean="0">
                <a:solidFill>
                  <a:srgbClr val="FF0000"/>
                </a:solidFill>
                <a:latin typeface="Adobe 繁黑體 Std B" pitchFamily="34" charset="-120"/>
                <a:ea typeface="Adobe 繁黑體 Std B" pitchFamily="34" charset="-120"/>
              </a:rPr>
              <a:t>-</a:t>
            </a:r>
            <a:r>
              <a:rPr lang="pt-BR" altLang="zh-TW" dirty="0" smtClean="0"/>
              <a:t> 4a212075 </a:t>
            </a:r>
            <a:r>
              <a:rPr lang="zh-TW" altLang="en-US" dirty="0" smtClean="0"/>
              <a:t>蔡孟倫</a:t>
            </a:r>
            <a:endParaRPr lang="en-US" altLang="zh-TW" dirty="0" smtClean="0"/>
          </a:p>
          <a:p>
            <a:endParaRPr lang="en-US" altLang="zh-TW" dirty="0" smtClean="0">
              <a:solidFill>
                <a:srgbClr val="FF0000"/>
              </a:solidFill>
              <a:latin typeface="Adobe 繁黑體 Std B" pitchFamily="34" charset="-120"/>
              <a:ea typeface="Adobe 繁黑體 Std B" pitchFamily="34" charset="-120"/>
            </a:endParaRPr>
          </a:p>
          <a:p>
            <a:endParaRPr lang="en-US" altLang="zh-TW" dirty="0" smtClean="0"/>
          </a:p>
          <a:p>
            <a:r>
              <a:rPr lang="zh-TW" altLang="en-US" sz="2400" dirty="0" smtClean="0"/>
              <a:t>園遊會因為下大雨取消，法蘭克葉慈剛好路過，而邀請史提夫跟蘇去他家用餐。餐後，史提夫與葉慈聊天，聊了史提夫的過去及葉慈不希望企業來他們小鎮。</a:t>
            </a:r>
            <a:endParaRPr lang="en-US" altLang="zh-TW" sz="2400" dirty="0" smtClean="0"/>
          </a:p>
          <a:p>
            <a:r>
              <a:rPr lang="zh-TW" altLang="en-US" sz="2400" dirty="0" smtClean="0"/>
              <a:t>後來史提夫回到旅館，收到一份從全球寄過來的包裹，從包裹得知達斯汀所說的一切都是</a:t>
            </a:r>
            <a:endParaRPr lang="en-US" altLang="zh-TW" sz="2400" dirty="0" smtClean="0"/>
          </a:p>
          <a:p>
            <a:r>
              <a:rPr lang="zh-TW" altLang="en-US" sz="2400" dirty="0" smtClean="0"/>
              <a:t>騙人的，連照片也是做假的。晚上史提夫在路上遇到達斯汀，而又從達斯汀口中得知他竟是全球的人，為了不要環保人士干涉，而公司自己派環保人士過來，也告訴他，你們做的都是我一手包辦，不管是包裹還是這場騙局</a:t>
            </a:r>
            <a:r>
              <a:rPr lang="en-US" altLang="zh-TW" sz="2400" dirty="0" smtClean="0"/>
              <a:t>…..</a:t>
            </a:r>
            <a:r>
              <a:rPr lang="zh-TW" altLang="en-US" sz="2400" dirty="0" smtClean="0"/>
              <a:t>等都是。</a:t>
            </a:r>
            <a:endParaRPr lang="en-US" altLang="zh-TW" sz="2400" dirty="0" smtClean="0"/>
          </a:p>
          <a:p>
            <a:r>
              <a:rPr lang="zh-TW" altLang="en-US" sz="2400" dirty="0" smtClean="0"/>
              <a:t>投票日當天，史提夫對鎮民說他小時候粉刷穀倉的事情，並從中學到了責任感，也告知了鎮民達斯汀其實是全球派來的且坦承一切都是能源公司的騙局，這結果當然導致史提夫立刻被公司炒魷魚，但史提夫卻心安理得地留在了小鎮。</a:t>
            </a:r>
          </a:p>
          <a:p>
            <a:endParaRPr lang="en-US" altLang="zh-TW" dirty="0" smtClean="0"/>
          </a:p>
          <a:p>
            <a:endParaRPr lang="en-US" altLang="zh-TW" dirty="0">
              <a:solidFill>
                <a:srgbClr val="FF0000"/>
              </a:solidFill>
              <a:latin typeface="Adobe 繁黑體 Std B" pitchFamily="34" charset="-120"/>
              <a:ea typeface="Adobe 繁黑體 Std B" pitchFamily="34" charset="-120"/>
            </a:endParaRPr>
          </a:p>
        </p:txBody>
      </p:sp>
    </p:spTree>
    <p:extLst>
      <p:ext uri="{BB962C8B-B14F-4D97-AF65-F5344CB8AC3E}">
        <p14:creationId xmlns:p14="http://schemas.microsoft.com/office/powerpoint/2010/main" val="768781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395536" y="404664"/>
            <a:ext cx="8462744" cy="6555641"/>
          </a:xfrm>
          <a:prstGeom prst="rect">
            <a:avLst/>
          </a:prstGeom>
        </p:spPr>
        <p:txBody>
          <a:bodyPr wrap="square">
            <a:spAutoFit/>
          </a:bodyPr>
          <a:lstStyle/>
          <a:p>
            <a:pPr marL="342900" indent="-342900"/>
            <a:r>
              <a:rPr lang="zh-TW" altLang="en-US" dirty="0">
                <a:latin typeface="+mj-ea"/>
                <a:ea typeface="+mj-ea"/>
              </a:rPr>
              <a:t>重新敘述電影故事，以強化同學</a:t>
            </a:r>
            <a:r>
              <a:rPr lang="en-US" altLang="zh-TW" dirty="0">
                <a:latin typeface="+mj-ea"/>
                <a:ea typeface="+mj-ea"/>
              </a:rPr>
              <a:t>｢</a:t>
            </a:r>
            <a:r>
              <a:rPr lang="zh-TW" altLang="en-US" dirty="0">
                <a:latin typeface="+mj-ea"/>
                <a:ea typeface="+mj-ea"/>
              </a:rPr>
              <a:t>達情</a:t>
            </a:r>
            <a:r>
              <a:rPr lang="en-US" altLang="zh-TW" dirty="0">
                <a:latin typeface="+mj-ea"/>
                <a:ea typeface="+mj-ea"/>
              </a:rPr>
              <a:t>｣</a:t>
            </a:r>
            <a:r>
              <a:rPr lang="zh-TW" altLang="en-US" dirty="0">
                <a:latin typeface="+mj-ea"/>
                <a:ea typeface="+mj-ea"/>
              </a:rPr>
              <a:t>的敘事能力</a:t>
            </a:r>
            <a:r>
              <a:rPr lang="zh-TW" altLang="en-US" dirty="0" smtClean="0">
                <a:latin typeface="+mj-ea"/>
                <a:ea typeface="+mj-ea"/>
              </a:rPr>
              <a:t>。</a:t>
            </a:r>
          </a:p>
          <a:p>
            <a:r>
              <a:rPr lang="zh-TW" altLang="en-US" dirty="0" smtClean="0">
                <a:solidFill>
                  <a:srgbClr val="FF0000"/>
                </a:solidFill>
                <a:latin typeface="+mj-ea"/>
                <a:ea typeface="+mj-ea"/>
              </a:rPr>
              <a:t>第三段</a:t>
            </a:r>
            <a:r>
              <a:rPr lang="en-US" altLang="zh-TW" dirty="0" smtClean="0">
                <a:solidFill>
                  <a:srgbClr val="FF0000"/>
                </a:solidFill>
                <a:latin typeface="+mj-ea"/>
                <a:ea typeface="+mj-ea"/>
              </a:rPr>
              <a:t>-</a:t>
            </a:r>
            <a:r>
              <a:rPr lang="pt-BR" altLang="zh-TW" dirty="0" smtClean="0">
                <a:latin typeface="+mj-ea"/>
                <a:ea typeface="+mj-ea"/>
              </a:rPr>
              <a:t>4a212007 </a:t>
            </a:r>
            <a:r>
              <a:rPr lang="zh-TW" altLang="en-US" dirty="0" smtClean="0">
                <a:latin typeface="+mj-ea"/>
                <a:ea typeface="+mj-ea"/>
              </a:rPr>
              <a:t>孫翊庭</a:t>
            </a:r>
            <a:endParaRPr lang="en-US" altLang="zh-TW" dirty="0" smtClean="0">
              <a:latin typeface="+mj-ea"/>
              <a:ea typeface="+mj-ea"/>
            </a:endParaRPr>
          </a:p>
          <a:p>
            <a:endParaRPr lang="en-US" altLang="zh-TW" sz="1600" dirty="0" smtClean="0"/>
          </a:p>
          <a:p>
            <a:r>
              <a:rPr lang="zh-TW" altLang="en-US" sz="2400" dirty="0" smtClean="0"/>
              <a:t>蘇之後去</a:t>
            </a:r>
            <a:r>
              <a:rPr lang="zh-TW" altLang="en-US" sz="2400" dirty="0" smtClean="0"/>
              <a:t>賄</a:t>
            </a:r>
            <a:r>
              <a:rPr lang="zh-TW" altLang="en-US" sz="2400" dirty="0" smtClean="0"/>
              <a:t>絡達斯汀</a:t>
            </a:r>
            <a:r>
              <a:rPr lang="zh-TW" altLang="en-US" sz="2400" dirty="0" smtClean="0">
                <a:solidFill>
                  <a:srgbClr val="000000"/>
                </a:solidFill>
                <a:latin typeface="Arial"/>
              </a:rPr>
              <a:t>，</a:t>
            </a:r>
            <a:r>
              <a:rPr lang="zh-TW" altLang="en-US" sz="2400" dirty="0" smtClean="0">
                <a:solidFill>
                  <a:srgbClr val="000000"/>
                </a:solidFill>
                <a:latin typeface="Arial"/>
              </a:rPr>
              <a:t>結果隔天發現</a:t>
            </a:r>
            <a:r>
              <a:rPr lang="zh-TW" altLang="en-US" sz="2400" dirty="0" smtClean="0"/>
              <a:t>達斯汀</a:t>
            </a:r>
            <a:r>
              <a:rPr lang="zh-TW" altLang="en-US" sz="2400" dirty="0" smtClean="0"/>
              <a:t>繼續的在</a:t>
            </a:r>
            <a:r>
              <a:rPr lang="zh-TW" altLang="en-US" sz="2400" dirty="0"/>
              <a:t>煽動</a:t>
            </a:r>
            <a:r>
              <a:rPr lang="zh-TW" altLang="en-US" sz="2400" dirty="0" smtClean="0"/>
              <a:t>民眾要保護環境，主角差點爆氣，也因為</a:t>
            </a:r>
            <a:r>
              <a:rPr lang="zh-TW" altLang="en-US" sz="2400" dirty="0"/>
              <a:t>達斯汀</a:t>
            </a:r>
            <a:r>
              <a:rPr lang="zh-TW" altLang="en-US" sz="2400" dirty="0" smtClean="0"/>
              <a:t>的</a:t>
            </a:r>
            <a:r>
              <a:rPr lang="zh-TW" altLang="en-US" sz="2400" dirty="0" smtClean="0"/>
              <a:t>活躍還有一些人的特殊原因使得主角屢屢受挫</a:t>
            </a:r>
            <a:r>
              <a:rPr lang="zh-TW" altLang="en-US" sz="2400" dirty="0" smtClean="0"/>
              <a:t>，之後</a:t>
            </a:r>
            <a:r>
              <a:rPr lang="zh-TW" altLang="en-US" sz="2400" dirty="0" smtClean="0"/>
              <a:t>跑去跟艾莉絲想</a:t>
            </a:r>
            <a:r>
              <a:rPr lang="zh-TW" altLang="en-US" sz="2400" dirty="0" smtClean="0"/>
              <a:t>談公事</a:t>
            </a:r>
            <a:r>
              <a:rPr lang="zh-TW" altLang="en-US" sz="2400" dirty="0" smtClean="0"/>
              <a:t>，</a:t>
            </a:r>
            <a:r>
              <a:rPr lang="zh-TW" altLang="en-US" sz="2400" dirty="0" smtClean="0"/>
              <a:t>但是什麼</a:t>
            </a:r>
            <a:r>
              <a:rPr lang="zh-TW" altLang="en-US" sz="2400" dirty="0" smtClean="0"/>
              <a:t>事情也沒談到就結束了</a:t>
            </a:r>
            <a:r>
              <a:rPr lang="zh-TW" altLang="en-US" sz="2400" dirty="0" smtClean="0"/>
              <a:t>，接著，心情</a:t>
            </a:r>
            <a:r>
              <a:rPr lang="zh-TW" altLang="en-US" sz="2400" dirty="0" smtClean="0"/>
              <a:t>不好的史提夫跑去酒吧喝悶酒</a:t>
            </a:r>
            <a:r>
              <a:rPr lang="zh-TW" altLang="en-US" sz="2400" dirty="0" smtClean="0"/>
              <a:t>，遇到了鎮上反對派的鎮民，</a:t>
            </a:r>
            <a:r>
              <a:rPr lang="zh-TW" altLang="en-US" sz="2400" dirty="0" smtClean="0"/>
              <a:t>其中一個鎮民表示</a:t>
            </a:r>
            <a:r>
              <a:rPr lang="en-US" altLang="zh-TW" sz="2400" dirty="0" smtClean="0"/>
              <a:t>:</a:t>
            </a:r>
            <a:r>
              <a:rPr lang="zh-TW" altLang="en-US" sz="2400" dirty="0" smtClean="0"/>
              <a:t>我知道你有些話很想說，說出來吧我想聽</a:t>
            </a:r>
            <a:r>
              <a:rPr lang="zh-TW" altLang="en-US" sz="2400" dirty="0" smtClean="0"/>
              <a:t>。因為主角喝醉說出了真心話所以就</a:t>
            </a:r>
            <a:r>
              <a:rPr lang="zh-TW" altLang="en-US" sz="2400" dirty="0" smtClean="0"/>
              <a:t>吃了</a:t>
            </a:r>
            <a:r>
              <a:rPr lang="zh-TW" altLang="en-US" sz="2400" dirty="0" smtClean="0"/>
              <a:t>鎮民一顆拳頭，</a:t>
            </a:r>
            <a:r>
              <a:rPr lang="zh-TW" altLang="en-US" sz="2400" dirty="0" smtClean="0"/>
              <a:t>後來史</a:t>
            </a:r>
            <a:r>
              <a:rPr lang="zh-TW" altLang="en-US" sz="2400" dirty="0" smtClean="0"/>
              <a:t>提夫</a:t>
            </a:r>
            <a:r>
              <a:rPr lang="zh-TW" altLang="en-US" sz="2400" dirty="0" smtClean="0"/>
              <a:t>回到休息的地方在猶豫著要不要打電話給艾莉</a:t>
            </a:r>
            <a:r>
              <a:rPr lang="zh-TW" altLang="en-US" sz="2400" dirty="0" smtClean="0"/>
              <a:t>絲</a:t>
            </a:r>
            <a:r>
              <a:rPr lang="zh-TW" altLang="en-US" sz="2400" dirty="0"/>
              <a:t>訴苦</a:t>
            </a:r>
            <a:r>
              <a:rPr lang="zh-TW" altLang="en-US" sz="2400" dirty="0" smtClean="0"/>
              <a:t>，</a:t>
            </a:r>
            <a:r>
              <a:rPr lang="zh-TW" altLang="en-US" sz="2400" dirty="0" smtClean="0"/>
              <a:t>結果電話突然響起，此時</a:t>
            </a:r>
            <a:r>
              <a:rPr lang="zh-TW" altLang="en-US" sz="2400" dirty="0" smtClean="0"/>
              <a:t>主角</a:t>
            </a:r>
            <a:r>
              <a:rPr lang="zh-TW" altLang="en-US" sz="2400" dirty="0" smtClean="0"/>
              <a:t>心裡</a:t>
            </a:r>
            <a:r>
              <a:rPr lang="en-US" altLang="zh-TW" sz="2400" dirty="0" smtClean="0"/>
              <a:t>OS:</a:t>
            </a:r>
            <a:r>
              <a:rPr lang="zh-TW" altLang="en-US" sz="2400" dirty="0" smtClean="0"/>
              <a:t>不會吧</a:t>
            </a:r>
            <a:r>
              <a:rPr lang="en-US" altLang="zh-TW" sz="2400" dirty="0" smtClean="0"/>
              <a:t>??</a:t>
            </a:r>
            <a:r>
              <a:rPr lang="zh-TW" altLang="en-US" sz="2400" dirty="0" smtClean="0"/>
              <a:t>，接起了電話後才發現原來是小跟班阿，心中頓時由天堂掉到</a:t>
            </a:r>
            <a:r>
              <a:rPr lang="zh-TW" altLang="en-US" sz="2400" dirty="0" smtClean="0"/>
              <a:t>地獄，蘇笑</a:t>
            </a:r>
            <a:r>
              <a:rPr lang="zh-TW" altLang="en-US" sz="2400" dirty="0" smtClean="0"/>
              <a:t>道</a:t>
            </a:r>
            <a:r>
              <a:rPr lang="en-US" altLang="zh-TW" sz="2400" dirty="0" smtClean="0"/>
              <a:t>:</a:t>
            </a:r>
            <a:r>
              <a:rPr lang="zh-TW" altLang="en-US" sz="2400" dirty="0" smtClean="0"/>
              <a:t>想要人陪的話我在</a:t>
            </a:r>
            <a:r>
              <a:rPr lang="en-US" altLang="zh-TW" sz="2400" dirty="0" smtClean="0"/>
              <a:t>23</a:t>
            </a:r>
            <a:r>
              <a:rPr lang="zh-TW" altLang="en-US" sz="2400" dirty="0" smtClean="0"/>
              <a:t>號房等你喔呵呵，我只是來確認你還好吧，明天</a:t>
            </a:r>
            <a:r>
              <a:rPr lang="zh-TW" altLang="en-US" sz="2400" dirty="0" smtClean="0"/>
              <a:t>可是</a:t>
            </a:r>
            <a:r>
              <a:rPr lang="zh-TW" altLang="en-US" sz="2400" dirty="0" smtClean="0"/>
              <a:t>有重要的事情，你得</a:t>
            </a:r>
            <a:r>
              <a:rPr lang="zh-TW" altLang="en-US" sz="2400" dirty="0" smtClean="0"/>
              <a:t>睡飽。</a:t>
            </a:r>
            <a:r>
              <a:rPr lang="en-US" altLang="zh-TW" sz="2400" dirty="0" smtClean="0"/>
              <a:t>(</a:t>
            </a:r>
            <a:r>
              <a:rPr lang="zh-TW" altLang="en-US" sz="2400" dirty="0" smtClean="0"/>
              <a:t>明天是園遊會的日子</a:t>
            </a:r>
            <a:r>
              <a:rPr lang="en-US" altLang="zh-TW" sz="2400" dirty="0" smtClean="0"/>
              <a:t>)</a:t>
            </a:r>
            <a:r>
              <a:rPr lang="zh-TW" altLang="en-US" sz="2400" dirty="0" smtClean="0"/>
              <a:t>；隔天一大早史提夫就開始</a:t>
            </a:r>
            <a:r>
              <a:rPr lang="zh-TW" altLang="en-US" sz="2400" dirty="0" smtClean="0"/>
              <a:t>準備園</a:t>
            </a:r>
            <a:r>
              <a:rPr lang="zh-TW" altLang="en-US" sz="2400" dirty="0" smtClean="0"/>
              <a:t>遊會的事情</a:t>
            </a:r>
            <a:r>
              <a:rPr lang="zh-TW" altLang="en-US" sz="2400" dirty="0" smtClean="0"/>
              <a:t>，而園</a:t>
            </a:r>
            <a:r>
              <a:rPr lang="zh-TW" altLang="en-US" sz="2400" dirty="0" smtClean="0"/>
              <a:t>遊</a:t>
            </a:r>
            <a:r>
              <a:rPr lang="zh-TW" altLang="en-US" sz="2400" dirty="0" smtClean="0"/>
              <a:t>會也很</a:t>
            </a:r>
            <a:r>
              <a:rPr lang="zh-TW" altLang="en-US" sz="2400" dirty="0" smtClean="0"/>
              <a:t>順利地舉行了；</a:t>
            </a:r>
            <a:r>
              <a:rPr lang="zh-TW" altLang="en-US" sz="2400" dirty="0" smtClean="0"/>
              <a:t>另一方面</a:t>
            </a:r>
            <a:r>
              <a:rPr lang="zh-TW" altLang="en-US" sz="2400" dirty="0" smtClean="0"/>
              <a:t>，合約的事情也很順利的進行中</a:t>
            </a:r>
            <a:r>
              <a:rPr lang="en-US" altLang="zh-TW" sz="2400" dirty="0" smtClean="0"/>
              <a:t>…</a:t>
            </a:r>
          </a:p>
          <a:p>
            <a:endParaRPr lang="pt-BR" altLang="zh-TW" sz="1600" dirty="0" smtClean="0"/>
          </a:p>
          <a:p>
            <a:endParaRPr lang="zh-TW" altLang="en-US" sz="1600" dirty="0">
              <a:solidFill>
                <a:srgbClr val="FF0000"/>
              </a:solidFill>
              <a:latin typeface="Adobe 繁黑體 Std B" pitchFamily="34" charset="-120"/>
              <a:ea typeface="Adobe 繁黑體 Std B" pitchFamily="34" charset="-120"/>
            </a:endParaRPr>
          </a:p>
        </p:txBody>
      </p:sp>
    </p:spTree>
    <p:extLst>
      <p:ext uri="{BB962C8B-B14F-4D97-AF65-F5344CB8AC3E}">
        <p14:creationId xmlns:p14="http://schemas.microsoft.com/office/powerpoint/2010/main" val="23814644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sz="2200" dirty="0" smtClean="0">
                <a:latin typeface="Adobe 繁黑體 Std B" pitchFamily="34" charset="-120"/>
                <a:ea typeface="Adobe 繁黑體 Std B" pitchFamily="34" charset="-120"/>
              </a:rPr>
              <a:t>重新敘述電影故事，以強化同學</a:t>
            </a:r>
            <a:r>
              <a:rPr lang="en-US" altLang="zh-TW" sz="2200" dirty="0" smtClean="0">
                <a:latin typeface="Adobe 繁黑體 Std B" pitchFamily="34" charset="-120"/>
                <a:ea typeface="Adobe 繁黑體 Std B" pitchFamily="34" charset="-120"/>
              </a:rPr>
              <a:t>｢</a:t>
            </a:r>
            <a:r>
              <a:rPr lang="zh-TW" altLang="en-US" sz="2200" dirty="0" smtClean="0">
                <a:latin typeface="Adobe 繁黑體 Std B" pitchFamily="34" charset="-120"/>
                <a:ea typeface="Adobe 繁黑體 Std B" pitchFamily="34" charset="-120"/>
              </a:rPr>
              <a:t>達情</a:t>
            </a:r>
            <a:r>
              <a:rPr lang="en-US" altLang="zh-TW" sz="2200" dirty="0" smtClean="0">
                <a:latin typeface="Adobe 繁黑體 Std B" pitchFamily="34" charset="-120"/>
                <a:ea typeface="Adobe 繁黑體 Std B" pitchFamily="34" charset="-120"/>
              </a:rPr>
              <a:t>｣</a:t>
            </a:r>
            <a:r>
              <a:rPr lang="zh-TW" altLang="en-US" sz="2200" dirty="0" smtClean="0">
                <a:latin typeface="Adobe 繁黑體 Std B" pitchFamily="34" charset="-120"/>
                <a:ea typeface="Adobe 繁黑體 Std B" pitchFamily="34" charset="-120"/>
              </a:rPr>
              <a:t>的敘事能力。</a:t>
            </a:r>
            <a:br>
              <a:rPr lang="zh-TW" altLang="en-US" sz="2200" dirty="0" smtClean="0">
                <a:latin typeface="Adobe 繁黑體 Std B" pitchFamily="34" charset="-120"/>
                <a:ea typeface="Adobe 繁黑體 Std B" pitchFamily="34" charset="-120"/>
              </a:rPr>
            </a:br>
            <a:r>
              <a:rPr lang="zh-TW" altLang="en-US" sz="2000" dirty="0">
                <a:solidFill>
                  <a:srgbClr val="FF0000"/>
                </a:solidFill>
                <a:latin typeface="+mj-ea"/>
                <a:cs typeface="+mn-cs"/>
              </a:rPr>
              <a:t>第四段</a:t>
            </a:r>
            <a:r>
              <a:rPr lang="en-US" altLang="zh-TW" sz="2000" dirty="0">
                <a:solidFill>
                  <a:srgbClr val="FF0000"/>
                </a:solidFill>
                <a:latin typeface="+mj-ea"/>
                <a:cs typeface="+mn-cs"/>
              </a:rPr>
              <a:t>-</a:t>
            </a:r>
            <a:r>
              <a:rPr lang="pt-BR" altLang="zh-TW" sz="2200" dirty="0" smtClean="0"/>
              <a:t>4a212097</a:t>
            </a:r>
            <a:r>
              <a:rPr lang="zh-TW" altLang="en-US" sz="2200" dirty="0" smtClean="0"/>
              <a:t>陳力維</a:t>
            </a:r>
            <a:r>
              <a:rPr lang="zh-TW" altLang="en-US" dirty="0" smtClean="0">
                <a:latin typeface="Adobe 繁黑體 Std B" pitchFamily="34" charset="-120"/>
                <a:ea typeface="Adobe 繁黑體 Std B" pitchFamily="34" charset="-120"/>
              </a:rPr>
              <a:t/>
            </a:r>
            <a:br>
              <a:rPr lang="zh-TW" altLang="en-US" dirty="0" smtClean="0">
                <a:latin typeface="Adobe 繁黑體 Std B" pitchFamily="34" charset="-120"/>
                <a:ea typeface="Adobe 繁黑體 Std B" pitchFamily="34" charset="-120"/>
              </a:rPr>
            </a:br>
            <a:endParaRPr lang="zh-TW" altLang="en-US" dirty="0"/>
          </a:p>
        </p:txBody>
      </p:sp>
      <p:sp>
        <p:nvSpPr>
          <p:cNvPr id="3" name="內容版面配置區 2"/>
          <p:cNvSpPr>
            <a:spLocks noGrp="1"/>
          </p:cNvSpPr>
          <p:nvPr>
            <p:ph idx="1"/>
          </p:nvPr>
        </p:nvSpPr>
        <p:spPr/>
        <p:txBody>
          <a:bodyPr>
            <a:normAutofit fontScale="92500" lnSpcReduction="10000"/>
          </a:bodyPr>
          <a:lstStyle/>
          <a:p>
            <a:r>
              <a:rPr lang="zh-TW" altLang="en-US" sz="2400" dirty="0">
                <a:latin typeface="+mj-ea"/>
                <a:ea typeface="+mj-ea"/>
              </a:rPr>
              <a:t>園遊會因為下大雨取消，法蘭克葉慈剛好路過，而邀請史提夫跟蘇去他家用餐。餐後，史提夫與葉慈聊天，聊了史提夫的過去及葉慈不希望企業來他們小鎮。</a:t>
            </a:r>
            <a:endParaRPr lang="en-US" altLang="zh-TW" sz="2400" dirty="0">
              <a:latin typeface="+mj-ea"/>
              <a:ea typeface="+mj-ea"/>
            </a:endParaRPr>
          </a:p>
          <a:p>
            <a:r>
              <a:rPr lang="zh-TW" altLang="en-US" sz="2400" dirty="0">
                <a:latin typeface="+mj-ea"/>
                <a:ea typeface="+mj-ea"/>
              </a:rPr>
              <a:t>後來史提夫回到旅館，收到一份從全球寄過來的包裹，從包裹得知達斯汀所說的一切都是</a:t>
            </a:r>
            <a:endParaRPr lang="en-US" altLang="zh-TW" sz="2400" dirty="0">
              <a:latin typeface="+mj-ea"/>
              <a:ea typeface="+mj-ea"/>
            </a:endParaRPr>
          </a:p>
          <a:p>
            <a:r>
              <a:rPr lang="zh-TW" altLang="en-US" sz="2400" dirty="0">
                <a:latin typeface="+mj-ea"/>
                <a:ea typeface="+mj-ea"/>
              </a:rPr>
              <a:t>騙人的，連照片也是做假的。晚上史提夫在路上遇到達斯汀，而又從達斯汀口中得知他竟是全球的人，為了不要環保人士干涉，而公司自己派環保人士過來，也</a:t>
            </a:r>
            <a:r>
              <a:rPr lang="zh-TW" altLang="en-US" sz="2400" dirty="0" smtClean="0">
                <a:latin typeface="+mj-ea"/>
                <a:ea typeface="+mj-ea"/>
              </a:rPr>
              <a:t>告訴他，你們</a:t>
            </a:r>
            <a:r>
              <a:rPr lang="zh-TW" altLang="en-US" sz="2400" dirty="0">
                <a:latin typeface="+mj-ea"/>
                <a:ea typeface="+mj-ea"/>
              </a:rPr>
              <a:t>做的都是我一手包辦，不管是包裹還是這場騙局</a:t>
            </a:r>
            <a:r>
              <a:rPr lang="en-US" altLang="zh-TW" sz="2400" dirty="0">
                <a:latin typeface="+mj-ea"/>
                <a:ea typeface="+mj-ea"/>
              </a:rPr>
              <a:t>…..</a:t>
            </a:r>
            <a:r>
              <a:rPr lang="zh-TW" altLang="en-US" sz="2400" dirty="0">
                <a:latin typeface="+mj-ea"/>
                <a:ea typeface="+mj-ea"/>
              </a:rPr>
              <a:t>等都是。</a:t>
            </a:r>
            <a:endParaRPr lang="en-US" altLang="zh-TW" sz="2400" dirty="0">
              <a:latin typeface="+mj-ea"/>
              <a:ea typeface="+mj-ea"/>
            </a:endParaRPr>
          </a:p>
          <a:p>
            <a:r>
              <a:rPr lang="zh-TW" altLang="en-US" sz="2400" dirty="0">
                <a:latin typeface="+mj-ea"/>
                <a:ea typeface="+mj-ea"/>
              </a:rPr>
              <a:t>投票日當天，史提夫對鎮民說他小時候粉刷穀倉的事情，並從中學到了責任感，也告知了鎮民達斯汀其實是全球派來</a:t>
            </a:r>
            <a:r>
              <a:rPr lang="zh-TW" altLang="en-US" sz="2400" dirty="0" smtClean="0">
                <a:latin typeface="+mj-ea"/>
                <a:ea typeface="+mj-ea"/>
              </a:rPr>
              <a:t>的</a:t>
            </a:r>
            <a:r>
              <a:rPr lang="zh-TW" altLang="en-US" sz="2400" dirty="0">
                <a:latin typeface="+mj-ea"/>
                <a:ea typeface="+mj-ea"/>
              </a:rPr>
              <a:t>且</a:t>
            </a:r>
            <a:r>
              <a:rPr lang="zh-TW" altLang="en-US" sz="2400" dirty="0" smtClean="0">
                <a:latin typeface="+mj-ea"/>
                <a:ea typeface="+mj-ea"/>
              </a:rPr>
              <a:t>坦承</a:t>
            </a:r>
            <a:r>
              <a:rPr lang="zh-TW" altLang="en-US" sz="2400" dirty="0">
                <a:latin typeface="+mj-ea"/>
                <a:ea typeface="+mj-ea"/>
              </a:rPr>
              <a:t>一切都是能源公司的騙局，這結果當然</a:t>
            </a:r>
            <a:r>
              <a:rPr lang="zh-TW" altLang="en-US" sz="2400" dirty="0" smtClean="0">
                <a:latin typeface="+mj-ea"/>
                <a:ea typeface="+mj-ea"/>
              </a:rPr>
              <a:t>導致</a:t>
            </a:r>
            <a:r>
              <a:rPr lang="zh-TW" altLang="en-US" sz="2400" dirty="0">
                <a:latin typeface="+mj-ea"/>
                <a:ea typeface="+mj-ea"/>
              </a:rPr>
              <a:t>史提夫</a:t>
            </a:r>
            <a:r>
              <a:rPr lang="zh-TW" altLang="en-US" sz="2400" dirty="0" smtClean="0">
                <a:latin typeface="+mj-ea"/>
                <a:ea typeface="+mj-ea"/>
              </a:rPr>
              <a:t>立刻</a:t>
            </a:r>
            <a:r>
              <a:rPr lang="zh-TW" altLang="en-US" sz="2400" dirty="0">
                <a:latin typeface="+mj-ea"/>
                <a:ea typeface="+mj-ea"/>
              </a:rPr>
              <a:t>被公司炒魷魚，</a:t>
            </a:r>
            <a:r>
              <a:rPr lang="zh-TW" altLang="en-US" sz="2400" dirty="0" smtClean="0">
                <a:latin typeface="+mj-ea"/>
                <a:ea typeface="+mj-ea"/>
              </a:rPr>
              <a:t>但</a:t>
            </a:r>
            <a:r>
              <a:rPr lang="zh-TW" altLang="en-US" sz="2400" dirty="0">
                <a:latin typeface="+mj-ea"/>
                <a:ea typeface="+mj-ea"/>
              </a:rPr>
              <a:t>史提夫</a:t>
            </a:r>
            <a:r>
              <a:rPr lang="zh-TW" altLang="en-US" sz="2400" dirty="0" smtClean="0">
                <a:latin typeface="+mj-ea"/>
                <a:ea typeface="+mj-ea"/>
              </a:rPr>
              <a:t>卻</a:t>
            </a:r>
            <a:r>
              <a:rPr lang="zh-TW" altLang="en-US" sz="2400" dirty="0">
                <a:latin typeface="+mj-ea"/>
                <a:ea typeface="+mj-ea"/>
              </a:rPr>
              <a:t>心安理得地留在了小鎮。</a:t>
            </a:r>
          </a:p>
          <a:p>
            <a:endParaRPr lang="zh-TW"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395536" y="404664"/>
            <a:ext cx="8424936" cy="2839239"/>
          </a:xfrm>
          <a:prstGeom prst="rect">
            <a:avLst/>
          </a:prstGeom>
        </p:spPr>
        <p:txBody>
          <a:bodyPr wrap="square">
            <a:spAutoFit/>
          </a:bodyPr>
          <a:lstStyle/>
          <a:p>
            <a:pPr marL="342900" indent="-342900" algn="just">
              <a:lnSpc>
                <a:spcPct val="125000"/>
              </a:lnSpc>
            </a:pPr>
            <a:r>
              <a:rPr lang="zh-TW" altLang="en-US" dirty="0" smtClean="0">
                <a:latin typeface="Adobe 繁黑體 Std B" pitchFamily="34" charset="-120"/>
                <a:ea typeface="Adobe 繁黑體 Std B" pitchFamily="34" charset="-120"/>
              </a:rPr>
              <a:t>運用專業知能去論述看完電影後心得，以強化同學</a:t>
            </a:r>
            <a:r>
              <a:rPr lang="en-US" altLang="zh-TW" dirty="0" smtClean="0">
                <a:latin typeface="Adobe 繁黑體 Std B" pitchFamily="34" charset="-120"/>
                <a:ea typeface="Adobe 繁黑體 Std B" pitchFamily="34" charset="-120"/>
              </a:rPr>
              <a:t>｢</a:t>
            </a:r>
            <a:r>
              <a:rPr lang="zh-TW" altLang="en-US" dirty="0" smtClean="0">
                <a:latin typeface="Adobe 繁黑體 Std B" pitchFamily="34" charset="-120"/>
                <a:ea typeface="Adobe 繁黑體 Std B" pitchFamily="34" charset="-120"/>
              </a:rPr>
              <a:t>說理</a:t>
            </a:r>
            <a:r>
              <a:rPr lang="en-US" altLang="zh-TW" dirty="0" smtClean="0">
                <a:latin typeface="Adobe 繁黑體 Std B" pitchFamily="34" charset="-120"/>
                <a:ea typeface="Adobe 繁黑體 Std B" pitchFamily="34" charset="-120"/>
              </a:rPr>
              <a:t>｣</a:t>
            </a:r>
            <a:r>
              <a:rPr lang="zh-TW" altLang="en-US" dirty="0" smtClean="0">
                <a:latin typeface="Adobe 繁黑體 Std B" pitchFamily="34" charset="-120"/>
                <a:ea typeface="Adobe 繁黑體 Std B" pitchFamily="34" charset="-120"/>
              </a:rPr>
              <a:t>的論述能力。</a:t>
            </a:r>
            <a:endParaRPr lang="en-US" altLang="zh-TW" dirty="0" smtClean="0">
              <a:latin typeface="Adobe 繁黑體 Std B" pitchFamily="34" charset="-120"/>
              <a:ea typeface="Adobe 繁黑體 Std B" pitchFamily="34" charset="-120"/>
            </a:endParaRPr>
          </a:p>
          <a:p>
            <a:r>
              <a:rPr lang="pt-BR" altLang="zh-TW" dirty="0" smtClean="0"/>
              <a:t>9a212027</a:t>
            </a:r>
            <a:r>
              <a:rPr lang="zh-TW" altLang="en-US" dirty="0" smtClean="0"/>
              <a:t> 林文進</a:t>
            </a:r>
            <a:endParaRPr lang="en-US" altLang="zh-TW" dirty="0" smtClean="0"/>
          </a:p>
          <a:p>
            <a:endParaRPr lang="en-US" altLang="zh-TW" sz="2400" dirty="0" smtClean="0">
              <a:latin typeface="+mn-ea"/>
            </a:endParaRPr>
          </a:p>
          <a:p>
            <a:r>
              <a:rPr lang="zh-TW" altLang="en-US" sz="2400" dirty="0" smtClean="0">
                <a:latin typeface="+mn-ea"/>
              </a:rPr>
              <a:t>能源需求跟環境保護的問題</a:t>
            </a:r>
            <a:r>
              <a:rPr lang="en-US" altLang="zh-TW" sz="2400" dirty="0" smtClean="0">
                <a:latin typeface="+mn-ea"/>
              </a:rPr>
              <a:t>,</a:t>
            </a:r>
            <a:r>
              <a:rPr lang="zh-TW" altLang="en-US" sz="2400" dirty="0" smtClean="0">
                <a:latin typeface="+mn-ea"/>
              </a:rPr>
              <a:t>益直以來都是一件很矛盾的問題</a:t>
            </a:r>
            <a:r>
              <a:rPr lang="en-US" altLang="zh-TW" sz="2400" dirty="0" smtClean="0">
                <a:latin typeface="+mn-ea"/>
              </a:rPr>
              <a:t>,</a:t>
            </a:r>
            <a:r>
              <a:rPr lang="zh-TW" altLang="en-US" sz="2400" dirty="0" smtClean="0">
                <a:latin typeface="+mn-ea"/>
              </a:rPr>
              <a:t>永遠都考驗著當事者的智慧跟溝通能力</a:t>
            </a:r>
            <a:r>
              <a:rPr lang="en-US" altLang="zh-TW" sz="2400" dirty="0" smtClean="0">
                <a:latin typeface="+mn-ea"/>
              </a:rPr>
              <a:t>,</a:t>
            </a:r>
            <a:r>
              <a:rPr lang="zh-TW" altLang="en-US" sz="2400" dirty="0" smtClean="0">
                <a:latin typeface="+mn-ea"/>
              </a:rPr>
              <a:t>有需求就會有人想去作</a:t>
            </a:r>
            <a:r>
              <a:rPr lang="en-US" altLang="zh-TW" sz="2400" dirty="0" smtClean="0">
                <a:latin typeface="+mn-ea"/>
              </a:rPr>
              <a:t>,</a:t>
            </a:r>
            <a:r>
              <a:rPr lang="zh-TW" altLang="en-US" sz="2400" dirty="0" smtClean="0">
                <a:latin typeface="+mn-ea"/>
              </a:rPr>
              <a:t>或舉達案沒有一定的標準</a:t>
            </a:r>
            <a:r>
              <a:rPr lang="en-US" altLang="zh-TW" sz="2400" dirty="0" smtClean="0">
                <a:latin typeface="+mn-ea"/>
              </a:rPr>
              <a:t>,</a:t>
            </a:r>
            <a:r>
              <a:rPr lang="zh-TW" altLang="en-US" sz="2400" dirty="0" smtClean="0">
                <a:latin typeface="+mn-ea"/>
              </a:rPr>
              <a:t>但是只有達到一定比例的認同</a:t>
            </a:r>
            <a:r>
              <a:rPr lang="en-US" altLang="zh-TW" sz="2400" dirty="0" smtClean="0">
                <a:latin typeface="+mn-ea"/>
              </a:rPr>
              <a:t>,</a:t>
            </a:r>
            <a:r>
              <a:rPr lang="zh-TW" altLang="en-US" sz="2400" dirty="0" smtClean="0">
                <a:latin typeface="+mn-ea"/>
              </a:rPr>
              <a:t>讓事件去合理化</a:t>
            </a:r>
            <a:r>
              <a:rPr lang="en-US" altLang="zh-TW" sz="2400" dirty="0" smtClean="0">
                <a:latin typeface="+mn-ea"/>
              </a:rPr>
              <a:t>,</a:t>
            </a:r>
            <a:r>
              <a:rPr lang="zh-TW" altLang="en-US" sz="2400" dirty="0" smtClean="0">
                <a:latin typeface="+mn-ea"/>
              </a:rPr>
              <a:t>才能夠達到立於不敗之地</a:t>
            </a:r>
            <a:endParaRPr lang="en-US" altLang="zh-TW" sz="2400" dirty="0" smtClean="0">
              <a:latin typeface="+mn-ea"/>
            </a:endParaRPr>
          </a:p>
          <a:p>
            <a:endParaRPr lang="pt-BR" altLang="zh-TW" dirty="0" smtClean="0"/>
          </a:p>
        </p:txBody>
      </p:sp>
    </p:spTree>
    <p:extLst>
      <p:ext uri="{BB962C8B-B14F-4D97-AF65-F5344CB8AC3E}">
        <p14:creationId xmlns:p14="http://schemas.microsoft.com/office/powerpoint/2010/main" val="32728939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395536" y="404664"/>
            <a:ext cx="8424936" cy="6324808"/>
          </a:xfrm>
          <a:prstGeom prst="rect">
            <a:avLst/>
          </a:prstGeom>
        </p:spPr>
        <p:txBody>
          <a:bodyPr wrap="square">
            <a:spAutoFit/>
          </a:bodyPr>
          <a:lstStyle/>
          <a:p>
            <a:pPr marL="342900" indent="-342900" algn="just">
              <a:lnSpc>
                <a:spcPct val="125000"/>
              </a:lnSpc>
              <a:buFont typeface="+mj-lt"/>
              <a:buAutoNum type="arabicParenR" startAt="2"/>
            </a:pPr>
            <a:r>
              <a:rPr lang="zh-TW" altLang="en-US" dirty="0" smtClean="0">
                <a:latin typeface="Adobe 繁黑體 Std B" pitchFamily="34" charset="-120"/>
                <a:ea typeface="Adobe 繁黑體 Std B" pitchFamily="34" charset="-120"/>
              </a:rPr>
              <a:t>運用專業知能去論述看完電影後心得，以強化同學</a:t>
            </a:r>
            <a:r>
              <a:rPr lang="en-US" altLang="zh-TW" dirty="0" smtClean="0">
                <a:latin typeface="Adobe 繁黑體 Std B" pitchFamily="34" charset="-120"/>
                <a:ea typeface="Adobe 繁黑體 Std B" pitchFamily="34" charset="-120"/>
              </a:rPr>
              <a:t>｢</a:t>
            </a:r>
            <a:r>
              <a:rPr lang="zh-TW" altLang="en-US" dirty="0" smtClean="0">
                <a:latin typeface="Adobe 繁黑體 Std B" pitchFamily="34" charset="-120"/>
                <a:ea typeface="Adobe 繁黑體 Std B" pitchFamily="34" charset="-120"/>
              </a:rPr>
              <a:t>說理</a:t>
            </a:r>
            <a:r>
              <a:rPr lang="en-US" altLang="zh-TW" dirty="0" smtClean="0">
                <a:latin typeface="Adobe 繁黑體 Std B" pitchFamily="34" charset="-120"/>
                <a:ea typeface="Adobe 繁黑體 Std B" pitchFamily="34" charset="-120"/>
              </a:rPr>
              <a:t>｣</a:t>
            </a:r>
            <a:r>
              <a:rPr lang="zh-TW" altLang="en-US" dirty="0" smtClean="0">
                <a:latin typeface="Adobe 繁黑體 Std B" pitchFamily="34" charset="-120"/>
                <a:ea typeface="Adobe 繁黑體 Std B" pitchFamily="34" charset="-120"/>
              </a:rPr>
              <a:t>的論述能力。</a:t>
            </a:r>
            <a:endParaRPr lang="en-US" altLang="zh-TW" dirty="0" smtClean="0">
              <a:latin typeface="Adobe 繁黑體 Std B" pitchFamily="34" charset="-120"/>
              <a:ea typeface="Adobe 繁黑體 Std B" pitchFamily="34" charset="-120"/>
            </a:endParaRPr>
          </a:p>
          <a:p>
            <a:r>
              <a:rPr lang="pt-BR" altLang="zh-TW" dirty="0" smtClean="0"/>
              <a:t>4a212075 </a:t>
            </a:r>
            <a:r>
              <a:rPr lang="zh-TW" altLang="en-US" dirty="0" smtClean="0"/>
              <a:t>蔡孟倫</a:t>
            </a:r>
            <a:endParaRPr lang="en-US" altLang="zh-TW" dirty="0" smtClean="0"/>
          </a:p>
          <a:p>
            <a:endParaRPr lang="en-US" altLang="zh-TW" dirty="0" smtClean="0"/>
          </a:p>
          <a:p>
            <a:endParaRPr lang="en-US" altLang="zh-TW" dirty="0" smtClean="0">
              <a:solidFill>
                <a:srgbClr val="FF0000"/>
              </a:solidFill>
              <a:latin typeface="Adobe 繁黑體 Std B" pitchFamily="34" charset="-120"/>
              <a:ea typeface="Adobe 繁黑體 Std B" pitchFamily="34" charset="-120"/>
            </a:endParaRPr>
          </a:p>
          <a:p>
            <a:r>
              <a:rPr lang="zh-TW" altLang="en-US" sz="2400" dirty="0" smtClean="0"/>
              <a:t>第二段當中提到鎮長要開採天然氣，而開天然氣本身就有一定風險，當中一位名叫法蘭克的老先生似乎知道開採天然氣有著一定的風險，更看出後面有著多大的不法利益，而主角跟這位老先生的對談當中，顯示出主角也知道後面有多少風險，以及技術有多少的完整性，在此不難看出老先生似乎已經知道所謂「水力壓裂」可能發生的問題跟風險有多少，片中在主角買咖啡那一段也顯示出，很多人關心鎮上會有多少利益，而不管葉慈先生所提及的問題以及風險，再到酒吧當中，一位環保人士以親身的經歷說明開採天然氣所造成的問題。</a:t>
            </a:r>
            <a:endParaRPr lang="en-US" altLang="zh-TW" sz="2400" dirty="0" smtClean="0"/>
          </a:p>
          <a:p>
            <a:r>
              <a:rPr lang="zh-TW" altLang="en-US" sz="2400" dirty="0" smtClean="0"/>
              <a:t>　　之後在環保人士的暫住所點到，主角所在的公司並沒有告訴他們真相，但他們仍利用公司所給的錢賄賂環保人士，由此可見，主角所在的公司會為了賺錢而不顧環境的影響。</a:t>
            </a:r>
            <a:endParaRPr lang="en-US" altLang="zh-TW" sz="2400" dirty="0" smtClean="0"/>
          </a:p>
          <a:p>
            <a:endParaRPr lang="pt-BR" altLang="zh-TW" dirty="0" smtClean="0"/>
          </a:p>
          <a:p>
            <a:pPr algn="just">
              <a:lnSpc>
                <a:spcPct val="125000"/>
              </a:lnSpc>
            </a:pPr>
            <a:endParaRPr lang="en-US" altLang="zh-TW" dirty="0" smtClean="0">
              <a:latin typeface="Adobe 繁黑體 Std B" pitchFamily="34" charset="-120"/>
              <a:ea typeface="Adobe 繁黑體 Std B" pitchFamily="34" charset="-120"/>
            </a:endParaRPr>
          </a:p>
        </p:txBody>
      </p:sp>
    </p:spTree>
    <p:extLst>
      <p:ext uri="{BB962C8B-B14F-4D97-AF65-F5344CB8AC3E}">
        <p14:creationId xmlns:p14="http://schemas.microsoft.com/office/powerpoint/2010/main" val="7450354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395536" y="404664"/>
            <a:ext cx="8424936" cy="4316566"/>
          </a:xfrm>
          <a:prstGeom prst="rect">
            <a:avLst/>
          </a:prstGeom>
        </p:spPr>
        <p:txBody>
          <a:bodyPr wrap="square">
            <a:spAutoFit/>
          </a:bodyPr>
          <a:lstStyle/>
          <a:p>
            <a:pPr marL="342900" indent="-342900" algn="just">
              <a:lnSpc>
                <a:spcPct val="125000"/>
              </a:lnSpc>
              <a:buFont typeface="+mj-lt"/>
              <a:buAutoNum type="arabicParenR" startAt="2"/>
            </a:pPr>
            <a:r>
              <a:rPr lang="zh-TW" altLang="en-US" dirty="0" smtClean="0">
                <a:latin typeface="Adobe 繁黑體 Std B" pitchFamily="34" charset="-120"/>
                <a:ea typeface="Adobe 繁黑體 Std B" pitchFamily="34" charset="-120"/>
              </a:rPr>
              <a:t>運用專業知能去論述看完電影後心得，以強化同學</a:t>
            </a:r>
            <a:r>
              <a:rPr lang="en-US" altLang="zh-TW" dirty="0" smtClean="0">
                <a:latin typeface="Adobe 繁黑體 Std B" pitchFamily="34" charset="-120"/>
                <a:ea typeface="Adobe 繁黑體 Std B" pitchFamily="34" charset="-120"/>
              </a:rPr>
              <a:t>｢</a:t>
            </a:r>
            <a:r>
              <a:rPr lang="zh-TW" altLang="en-US" dirty="0" smtClean="0">
                <a:latin typeface="Adobe 繁黑體 Std B" pitchFamily="34" charset="-120"/>
                <a:ea typeface="Adobe 繁黑體 Std B" pitchFamily="34" charset="-120"/>
              </a:rPr>
              <a:t>說理</a:t>
            </a:r>
            <a:r>
              <a:rPr lang="en-US" altLang="zh-TW" dirty="0" smtClean="0">
                <a:latin typeface="Adobe 繁黑體 Std B" pitchFamily="34" charset="-120"/>
                <a:ea typeface="Adobe 繁黑體 Std B" pitchFamily="34" charset="-120"/>
              </a:rPr>
              <a:t>｣</a:t>
            </a:r>
            <a:r>
              <a:rPr lang="zh-TW" altLang="en-US" dirty="0" smtClean="0">
                <a:latin typeface="Adobe 繁黑體 Std B" pitchFamily="34" charset="-120"/>
                <a:ea typeface="Adobe 繁黑體 Std B" pitchFamily="34" charset="-120"/>
              </a:rPr>
              <a:t>的論述能力。</a:t>
            </a:r>
            <a:endParaRPr lang="en-US" altLang="zh-TW" dirty="0" smtClean="0">
              <a:latin typeface="Adobe 繁黑體 Std B" pitchFamily="34" charset="-120"/>
              <a:ea typeface="Adobe 繁黑體 Std B" pitchFamily="34" charset="-120"/>
            </a:endParaRPr>
          </a:p>
          <a:p>
            <a:r>
              <a:rPr lang="pt-BR" altLang="zh-TW" dirty="0" smtClean="0"/>
              <a:t>4a212007 </a:t>
            </a:r>
            <a:r>
              <a:rPr lang="zh-TW" altLang="en-US" dirty="0" smtClean="0"/>
              <a:t>孫翊庭</a:t>
            </a:r>
            <a:endParaRPr lang="en-US" altLang="zh-TW" dirty="0" smtClean="0"/>
          </a:p>
          <a:p>
            <a:endParaRPr lang="en-US" altLang="zh-TW" sz="2400" dirty="0" smtClean="0">
              <a:latin typeface="+mn-ea"/>
            </a:endParaRPr>
          </a:p>
          <a:p>
            <a:r>
              <a:rPr lang="zh-TW" altLang="en-US" sz="2400" dirty="0" smtClean="0">
                <a:latin typeface="+mn-ea"/>
              </a:rPr>
              <a:t>我覺得很好看，不過主角公司的理念還是建立在賺錢之上，其實</a:t>
            </a:r>
            <a:endParaRPr lang="en-US" altLang="zh-TW" sz="2400" dirty="0" smtClean="0">
              <a:latin typeface="+mn-ea"/>
            </a:endParaRPr>
          </a:p>
          <a:p>
            <a:r>
              <a:rPr lang="zh-TW" altLang="en-US" sz="2400" dirty="0" smtClean="0">
                <a:latin typeface="+mn-ea"/>
              </a:rPr>
              <a:t>替代能源很多，要找也不是沒有，比如太陽能、風力、地熱、潮汐、水力</a:t>
            </a:r>
            <a:r>
              <a:rPr lang="en-US" altLang="zh-TW" sz="2400" dirty="0" smtClean="0">
                <a:latin typeface="+mn-ea"/>
              </a:rPr>
              <a:t>…</a:t>
            </a:r>
            <a:r>
              <a:rPr lang="zh-TW" altLang="en-US" sz="2400" dirty="0" smtClean="0">
                <a:latin typeface="+mn-ea"/>
              </a:rPr>
              <a:t>等</a:t>
            </a:r>
            <a:endParaRPr lang="en-US" altLang="zh-TW" sz="2400" dirty="0" smtClean="0">
              <a:latin typeface="+mn-ea"/>
            </a:endParaRPr>
          </a:p>
          <a:p>
            <a:r>
              <a:rPr lang="zh-TW" altLang="en-US" sz="2400" dirty="0" smtClean="0">
                <a:latin typeface="+mn-ea"/>
              </a:rPr>
              <a:t>很多我們沒注意到的其實有很多的利用價值，就像會利用零碎時間的人</a:t>
            </a:r>
            <a:endParaRPr lang="en-US" altLang="zh-TW" sz="2400" dirty="0" smtClean="0">
              <a:latin typeface="+mn-ea"/>
            </a:endParaRPr>
          </a:p>
          <a:p>
            <a:r>
              <a:rPr lang="zh-TW" altLang="en-US" sz="2400" dirty="0" smtClean="0">
                <a:latin typeface="+mn-ea"/>
              </a:rPr>
              <a:t>的成就往往比不會利用的人高上不少，差別在於有沒有注意到而已。</a:t>
            </a:r>
          </a:p>
          <a:p>
            <a:endParaRPr lang="pt-BR" altLang="zh-TW" dirty="0" smtClean="0"/>
          </a:p>
        </p:txBody>
      </p:sp>
    </p:spTree>
    <p:extLst>
      <p:ext uri="{BB962C8B-B14F-4D97-AF65-F5344CB8AC3E}">
        <p14:creationId xmlns:p14="http://schemas.microsoft.com/office/powerpoint/2010/main" val="7450354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pPr marL="342900" indent="-342900">
              <a:lnSpc>
                <a:spcPct val="125000"/>
              </a:lnSpc>
            </a:pPr>
            <a:r>
              <a:rPr lang="zh-TW" altLang="en-US" sz="2200" dirty="0" smtClean="0">
                <a:latin typeface="Adobe 繁黑體 Std B" pitchFamily="34" charset="-120"/>
                <a:ea typeface="Adobe 繁黑體 Std B" pitchFamily="34" charset="-120"/>
              </a:rPr>
              <a:t>運用專業知能去論述看完電影後心得，以強化同學</a:t>
            </a:r>
            <a:r>
              <a:rPr lang="en-US" altLang="zh-TW" sz="2200" dirty="0" smtClean="0">
                <a:latin typeface="Adobe 繁黑體 Std B" pitchFamily="34" charset="-120"/>
                <a:ea typeface="Adobe 繁黑體 Std B" pitchFamily="34" charset="-120"/>
              </a:rPr>
              <a:t>｢</a:t>
            </a:r>
            <a:r>
              <a:rPr lang="zh-TW" altLang="en-US" sz="2200" dirty="0" smtClean="0">
                <a:latin typeface="Adobe 繁黑體 Std B" pitchFamily="34" charset="-120"/>
                <a:ea typeface="Adobe 繁黑體 Std B" pitchFamily="34" charset="-120"/>
              </a:rPr>
              <a:t>說理</a:t>
            </a:r>
            <a:r>
              <a:rPr lang="en-US" altLang="zh-TW" sz="2200" dirty="0" smtClean="0">
                <a:latin typeface="Adobe 繁黑體 Std B" pitchFamily="34" charset="-120"/>
                <a:ea typeface="Adobe 繁黑體 Std B" pitchFamily="34" charset="-120"/>
              </a:rPr>
              <a:t>｣</a:t>
            </a:r>
            <a:r>
              <a:rPr lang="zh-TW" altLang="en-US" sz="2200" dirty="0" smtClean="0">
                <a:latin typeface="Adobe 繁黑體 Std B" pitchFamily="34" charset="-120"/>
                <a:ea typeface="Adobe 繁黑體 Std B" pitchFamily="34" charset="-120"/>
              </a:rPr>
              <a:t>的論述能力。</a:t>
            </a:r>
            <a:r>
              <a:rPr lang="en-US" altLang="zh-TW" sz="2200" dirty="0" smtClean="0">
                <a:latin typeface="Adobe 繁黑體 Std B" pitchFamily="34" charset="-120"/>
                <a:ea typeface="Adobe 繁黑體 Std B" pitchFamily="34" charset="-120"/>
              </a:rPr>
              <a:t/>
            </a:r>
            <a:br>
              <a:rPr lang="en-US" altLang="zh-TW" sz="2200" dirty="0" smtClean="0">
                <a:latin typeface="Adobe 繁黑體 Std B" pitchFamily="34" charset="-120"/>
                <a:ea typeface="Adobe 繁黑體 Std B" pitchFamily="34" charset="-120"/>
              </a:rPr>
            </a:br>
            <a:r>
              <a:rPr lang="pt-BR" altLang="zh-TW" sz="2200" dirty="0" smtClean="0"/>
              <a:t>4a212</a:t>
            </a:r>
            <a:r>
              <a:rPr lang="en-US" altLang="zh-TW" sz="2200" dirty="0" smtClean="0"/>
              <a:t>097</a:t>
            </a:r>
            <a:r>
              <a:rPr lang="zh-TW" altLang="en-US" sz="2200" dirty="0" smtClean="0"/>
              <a:t>陳力維</a:t>
            </a:r>
            <a:r>
              <a:rPr lang="pt-BR" altLang="zh-TW" dirty="0" smtClean="0"/>
              <a:t/>
            </a:r>
            <a:br>
              <a:rPr lang="pt-BR" altLang="zh-TW" dirty="0" smtClean="0"/>
            </a:br>
            <a:endParaRPr lang="zh-TW" altLang="en-US" dirty="0"/>
          </a:p>
        </p:txBody>
      </p:sp>
      <p:sp>
        <p:nvSpPr>
          <p:cNvPr id="3" name="內容版面配置區 2"/>
          <p:cNvSpPr>
            <a:spLocks noGrp="1"/>
          </p:cNvSpPr>
          <p:nvPr>
            <p:ph idx="1"/>
          </p:nvPr>
        </p:nvSpPr>
        <p:spPr>
          <a:xfrm>
            <a:off x="457200" y="1124744"/>
            <a:ext cx="8229600" cy="5001419"/>
          </a:xfrm>
        </p:spPr>
        <p:txBody>
          <a:bodyPr>
            <a:normAutofit/>
          </a:bodyPr>
          <a:lstStyle/>
          <a:p>
            <a:r>
              <a:rPr lang="zh-TW" altLang="en-US" sz="2400" dirty="0" smtClean="0">
                <a:solidFill>
                  <a:schemeClr val="tx1"/>
                </a:solidFill>
                <a:latin typeface="+mn-ea"/>
              </a:rPr>
              <a:t>看完後，我覺得是一部典型的小 蝦米對抗大鯨魚的電影，但也充滿了濃濃的商業氣息。從影片知道不管是甚麼公司往往都是把利益是為優先，不管是用多麼不齒的手段，甚至會危害生態。所以我覺得政府是否訂一些規範來控制這些公司的行為，或者請公司找出一些替代的方法。</a:t>
            </a:r>
            <a:endParaRPr lang="en-US" altLang="zh-TW" sz="2400" dirty="0" smtClean="0">
              <a:solidFill>
                <a:schemeClr val="tx1"/>
              </a:solidFill>
              <a:latin typeface="+mn-ea"/>
            </a:endParaRPr>
          </a:p>
          <a:p>
            <a:r>
              <a:rPr lang="zh-TW" altLang="en-US" sz="2400" dirty="0">
                <a:solidFill>
                  <a:schemeClr val="tx1"/>
                </a:solidFill>
                <a:latin typeface="+mn-ea"/>
              </a:rPr>
              <a:t>再來就是文中提到的水力壓</a:t>
            </a:r>
            <a:r>
              <a:rPr lang="zh-TW" altLang="en-US" sz="2400" dirty="0" smtClean="0">
                <a:solidFill>
                  <a:schemeClr val="tx1"/>
                </a:solidFill>
                <a:latin typeface="+mn-ea"/>
              </a:rPr>
              <a:t>裂，聽說</a:t>
            </a:r>
            <a:r>
              <a:rPr lang="zh-TW" altLang="en-US" sz="2400" dirty="0">
                <a:solidFill>
                  <a:schemeClr val="tx1"/>
                </a:solidFill>
                <a:latin typeface="+mn-ea"/>
              </a:rPr>
              <a:t>這種技術給環境帶來了極大的傷害，包括使自來水自燃，引發小幅地震</a:t>
            </a:r>
            <a:r>
              <a:rPr lang="zh-TW" altLang="en-US" sz="2400" dirty="0" smtClean="0">
                <a:solidFill>
                  <a:schemeClr val="tx1"/>
                </a:solidFill>
                <a:latin typeface="+mn-ea"/>
              </a:rPr>
              <a:t>等，其中壓裂液所添加的化學物質會造成地下水的</a:t>
            </a:r>
            <a:r>
              <a:rPr lang="zh-TW" altLang="en-US" sz="2400" dirty="0">
                <a:solidFill>
                  <a:schemeClr val="tx1"/>
                </a:solidFill>
                <a:latin typeface="+mn-ea"/>
              </a:rPr>
              <a:t>污染</a:t>
            </a:r>
            <a:r>
              <a:rPr lang="zh-TW" altLang="en-US" sz="2400" dirty="0" smtClean="0">
                <a:solidFill>
                  <a:schemeClr val="tx1"/>
                </a:solidFill>
                <a:latin typeface="+mn-ea"/>
              </a:rPr>
              <a:t>，淡水耗損</a:t>
            </a:r>
            <a:r>
              <a:rPr lang="zh-TW" altLang="en-US" sz="2400" dirty="0">
                <a:solidFill>
                  <a:schemeClr val="tx1"/>
                </a:solidFill>
                <a:latin typeface="+mn-ea"/>
              </a:rPr>
              <a:t>，</a:t>
            </a:r>
            <a:r>
              <a:rPr lang="zh-TW" altLang="en-US" sz="2400" dirty="0" smtClean="0">
                <a:solidFill>
                  <a:schemeClr val="tx1"/>
                </a:solidFill>
                <a:latin typeface="+mn-ea"/>
              </a:rPr>
              <a:t>空氣汙染，所以我覺得應該要找其他的替代方法，像用對環境汙染比較小的壓裂液</a:t>
            </a:r>
            <a:r>
              <a:rPr lang="en-US" altLang="zh-TW" sz="2400" dirty="0" smtClean="0">
                <a:solidFill>
                  <a:schemeClr val="tx1"/>
                </a:solidFill>
                <a:latin typeface="+mn-ea"/>
              </a:rPr>
              <a:t>…</a:t>
            </a:r>
            <a:r>
              <a:rPr lang="zh-TW" altLang="en-US" sz="2400" dirty="0" smtClean="0">
                <a:solidFill>
                  <a:schemeClr val="tx1"/>
                </a:solidFill>
                <a:latin typeface="+mn-ea"/>
              </a:rPr>
              <a:t>等之類的。</a:t>
            </a:r>
            <a:endParaRPr lang="zh-TW" altLang="en-US" sz="2400" dirty="0">
              <a:solidFill>
                <a:schemeClr val="tx1"/>
              </a:solidFill>
              <a:latin typeface="+mn-ea"/>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旅程">
  <a:themeElements>
    <a:clrScheme name="旅程">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旅程">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旅程">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641</TotalTime>
  <Words>1973</Words>
  <Application>Microsoft Office PowerPoint</Application>
  <PresentationFormat>如螢幕大小 (4:3)</PresentationFormat>
  <Paragraphs>94</Paragraphs>
  <Slides>18</Slides>
  <Notes>0</Notes>
  <HiddenSlides>0</HiddenSlides>
  <MMClips>0</MMClips>
  <ScaleCrop>false</ScaleCrop>
  <HeadingPairs>
    <vt:vector size="4" baseType="variant">
      <vt:variant>
        <vt:lpstr>佈景主題</vt:lpstr>
      </vt:variant>
      <vt:variant>
        <vt:i4>1</vt:i4>
      </vt:variant>
      <vt:variant>
        <vt:lpstr>投影片標題</vt:lpstr>
      </vt:variant>
      <vt:variant>
        <vt:i4>18</vt:i4>
      </vt:variant>
    </vt:vector>
  </HeadingPairs>
  <TitlesOfParts>
    <vt:vector size="19" baseType="lpstr">
      <vt:lpstr>旅程</vt:lpstr>
      <vt:lpstr>PowerPoint 簡報</vt:lpstr>
      <vt:lpstr>PowerPoint 簡報</vt:lpstr>
      <vt:lpstr>PowerPoint 簡報</vt:lpstr>
      <vt:lpstr>PowerPoint 簡報</vt:lpstr>
      <vt:lpstr>重新敘述電影故事，以強化同學｢達情｣的敘事能力。 第四段-4a212097陳力維 </vt:lpstr>
      <vt:lpstr>PowerPoint 簡報</vt:lpstr>
      <vt:lpstr>PowerPoint 簡報</vt:lpstr>
      <vt:lpstr>PowerPoint 簡報</vt:lpstr>
      <vt:lpstr>運用專業知能去論述看完電影後心得，以強化同學｢說理｣的論述能力。 4a212097陳力維 </vt:lpstr>
      <vt:lpstr>PowerPoint 簡報</vt:lpstr>
      <vt:lpstr>什麼是頁岩氣</vt:lpstr>
      <vt:lpstr>《開採技術》</vt:lpstr>
      <vt:lpstr>隱憂</vt:lpstr>
      <vt:lpstr>替代能源</vt:lpstr>
      <vt:lpstr>適當科技:生物質能</vt:lpstr>
      <vt:lpstr>技術處理包括: </vt:lpstr>
      <vt:lpstr>PowerPoint 簡報</vt:lpstr>
      <vt:lpstr>資料來源</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LinFung</dc:creator>
  <cp:lastModifiedBy>Andy</cp:lastModifiedBy>
  <cp:revision>78</cp:revision>
  <dcterms:created xsi:type="dcterms:W3CDTF">2014-12-09T08:47:20Z</dcterms:created>
  <dcterms:modified xsi:type="dcterms:W3CDTF">2015-11-19T14:20:22Z</dcterms:modified>
</cp:coreProperties>
</file>