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64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E840-C607-4EA5-ADB3-E6969DF3CBC5}" type="datetimeFigureOut">
              <a:rPr lang="zh-TW" altLang="en-US" smtClean="0"/>
              <a:t>2012/5/29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6747-33EF-41CA-999D-A0F73CC4BB0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宗教祭儀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布農族世居高海拔山區，或因早期族群與族群之間互相侵襲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殺伐，形成弱肉強食的原始環境，加上經常遭受天災、毒蛇猛獸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等人力無法克服之災難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。在無法理解中，布農族人產生了</a:t>
            </a: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禁忌</a:t>
            </a:r>
            <a:endParaRPr lang="en-US" altLang="zh-TW" sz="220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、巫術、祭儀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，來解釋本身知識系統無法理解的現象。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他們相信宇宙是由布農族人、萬物的精靈、天神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或自然現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象</a:t>
            </a: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所組成。因此，透過眾多且繁雜的生命禮俗、農耕祭儀、狩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獵習慣、拔除避禍等宗教祭儀，來取得三者之間，祈求、溝通的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管道。如此複雜關係的維持過程，串聯了布農族人的一生。</a:t>
            </a:r>
            <a:endParaRPr lang="zh-TW" altLang="en-US" sz="2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木刻畫曆</a:t>
            </a:r>
            <a:r>
              <a:rPr lang="en-US" altLang="zh-TW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1934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年，任職於警務局的</a:t>
            </a:r>
            <a:r>
              <a:rPr lang="zh-TW" altLang="en-US" sz="1600" u="sng" dirty="0" smtClean="0">
                <a:latin typeface="標楷體" pitchFamily="65" charset="-120"/>
                <a:ea typeface="標楷體" pitchFamily="65" charset="-120"/>
              </a:rPr>
              <a:t>橫尾廣輔</a:t>
            </a:r>
            <a:endParaRPr lang="en-US" altLang="zh-TW" sz="16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理番之友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期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月號，提到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在台中新高郡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今南投縣信義鄉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﹚</a:t>
            </a:r>
          </a:p>
          <a:p>
            <a:pPr>
              <a:buNone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布農族丹社群卡尼多岸社，發現一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塊長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121cm‧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10.81cm‧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厚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0.9cm</a:t>
            </a:r>
          </a:p>
          <a:p>
            <a:pPr>
              <a:buNone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，由台灣華山松所製成的畫曆版。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之後，又陸續出現三塊。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 descr="C:\Documents and Settings\Administrator\My Documents\My Pictures\img293.jpg"/>
          <p:cNvPicPr>
            <a:picLocks noChangeAspect="1" noChangeArrowheads="1"/>
          </p:cNvPicPr>
          <p:nvPr/>
        </p:nvPicPr>
        <p:blipFill>
          <a:blip r:embed="rId2" cstate="print"/>
          <a:srcRect l="31128" t="85005" r="969"/>
          <a:stretch>
            <a:fillRect/>
          </a:stretch>
        </p:blipFill>
        <p:spPr bwMode="auto">
          <a:xfrm>
            <a:off x="0" y="1500174"/>
            <a:ext cx="9150757" cy="1428760"/>
          </a:xfrm>
          <a:prstGeom prst="rect">
            <a:avLst/>
          </a:prstGeom>
          <a:noFill/>
        </p:spPr>
      </p:pic>
      <p:pic>
        <p:nvPicPr>
          <p:cNvPr id="7" name="Picture 2" descr="C:\Documents and Settings\Administrator\My Documents\My Pictures\img294.jpg"/>
          <p:cNvPicPr>
            <a:picLocks noChangeAspect="1" noChangeArrowheads="1"/>
          </p:cNvPicPr>
          <p:nvPr/>
        </p:nvPicPr>
        <p:blipFill>
          <a:blip r:embed="rId3"/>
          <a:srcRect l="41417" r="1904" b="73041"/>
          <a:stretch>
            <a:fillRect/>
          </a:stretch>
        </p:blipFill>
        <p:spPr bwMode="auto">
          <a:xfrm>
            <a:off x="4259026" y="3571852"/>
            <a:ext cx="488497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嬰兒祭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通常在七、八月份月圓的日子舉行，為過去一年內出生的嬰兒祝福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，也藉這個時候把嬰兒介紹給族人，讓嬰兒正式成為部落的一份子。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祭典時父母抱著嬰兒，請祭司（或德高望重的長者）來共同向天祭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禱，祈盼祖先眷顧這些新生的後代。接著，祭司幫嬰兒掛上項鍊，期望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嬰兒未來身體能健健康康，越長越好。隨後，祭師代表父親，以小米酒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逐一為嬰兒沾酒祈福，並同時將香料塗抹在嬰兒的頭上。祝福嬰兒，也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為母親祈福，給予母親力量，好好用溫情呵護、教養下一代。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儀式完畢後，男人即圍坐在一起進行報戰功。此時不純粹是報英勇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的戰績，更是一一報出家族的姓名、歷史及族譜，讓孩童們能記憶自己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的歷史文化，進而世代流傳。之後，已準備好的食物即宴請前來參加的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族人，以分享新生命到來的喜悅。 </a:t>
            </a:r>
          </a:p>
          <a:p>
            <a:pPr>
              <a:buNone/>
            </a:pP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布農族傳統項鍊</a:t>
            </a:r>
            <a:endParaRPr lang="zh-TW" altLang="en-US" sz="28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具有醫藥作用的保健項鍊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1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sumai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項鍊屬之。</a:t>
            </a:r>
            <a:r>
              <a:rPr lang="en-US" altLang="zh-TW" sz="1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sumai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是一種植物的地下小球莖，褐色。</a:t>
            </a:r>
            <a:r>
              <a:rPr lang="en-US" altLang="zh-TW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</a:p>
          <a:p>
            <a:pPr marL="457200" indent="-457200">
              <a:buNone/>
            </a:pPr>
            <a:endParaRPr lang="en-US" altLang="zh-TW" sz="3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除穢的避邪項鍊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1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ngan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項鍊屬之。</a:t>
            </a:r>
            <a:r>
              <a:rPr lang="en-US" altLang="zh-TW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8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Ngan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是一種樹，此種樹的樹根略有香氣。為古代布農族 </a:t>
            </a:r>
            <a:endParaRPr lang="en-US" altLang="zh-TW" sz="18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婦女的項飾。嚼一嚼塗抹在小孩額頭，可驅除惡魔。</a:t>
            </a:r>
            <a:r>
              <a:rPr lang="en-US" altLang="zh-TW" sz="18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</a:p>
          <a:p>
            <a:pPr marL="457200" indent="-457200">
              <a:buNone/>
            </a:pPr>
            <a:endParaRPr lang="en-US" altLang="zh-TW" sz="3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嬰兒保健項鍊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sz="3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裝飾性項鍊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sz="3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巫師項鍊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sz="3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sz="2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山豬獠牙項鍊</a:t>
            </a: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endParaRPr lang="en-US" altLang="zh-TW" sz="2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這些布農族的項鍊給你們什麼樣的靈感？如果要設計一條獨特的項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None/>
            </a:pP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鍊你們會怎麼設計呢？</a:t>
            </a:r>
            <a:endParaRPr lang="zh-TW" altLang="en-US" sz="20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1" descr="C:\Documents and Settings\Administrator\My Documents\My Pictures\img295.jpg"/>
          <p:cNvPicPr>
            <a:picLocks noChangeAspect="1" noChangeArrowheads="1"/>
          </p:cNvPicPr>
          <p:nvPr/>
        </p:nvPicPr>
        <p:blipFill>
          <a:blip r:embed="rId2" cstate="print"/>
          <a:srcRect l="57840" t="47834" r="21650" b="22851"/>
          <a:stretch>
            <a:fillRect/>
          </a:stretch>
        </p:blipFill>
        <p:spPr bwMode="auto">
          <a:xfrm>
            <a:off x="4357686" y="285728"/>
            <a:ext cx="1755605" cy="177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istrator\My Documents\My Pictures\img295.jpg"/>
          <p:cNvPicPr>
            <a:picLocks noChangeAspect="1" noChangeArrowheads="1"/>
          </p:cNvPicPr>
          <p:nvPr/>
        </p:nvPicPr>
        <p:blipFill>
          <a:blip r:embed="rId3" cstate="print"/>
          <a:srcRect l="11417" t="63678" r="73781" b="14929"/>
          <a:stretch>
            <a:fillRect/>
          </a:stretch>
        </p:blipFill>
        <p:spPr bwMode="auto">
          <a:xfrm>
            <a:off x="7143768" y="642918"/>
            <a:ext cx="174703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istrator\My Documents\My Pictures\img295.jpg"/>
          <p:cNvPicPr>
            <a:picLocks noChangeAspect="1" noChangeArrowheads="1"/>
          </p:cNvPicPr>
          <p:nvPr/>
        </p:nvPicPr>
        <p:blipFill>
          <a:blip r:embed="rId4" cstate="print"/>
          <a:srcRect l="26173" t="42960" r="56548" b="17519"/>
          <a:stretch>
            <a:fillRect/>
          </a:stretch>
        </p:blipFill>
        <p:spPr bwMode="auto">
          <a:xfrm>
            <a:off x="6786578" y="3143248"/>
            <a:ext cx="1285884" cy="207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Administrator\My Documents\My Pictures\img295.jpg"/>
          <p:cNvPicPr>
            <a:picLocks noChangeAspect="1" noChangeArrowheads="1"/>
          </p:cNvPicPr>
          <p:nvPr/>
        </p:nvPicPr>
        <p:blipFill>
          <a:blip r:embed="rId5" cstate="print"/>
          <a:srcRect l="10017" t="44178" r="77120" b="37018"/>
          <a:stretch>
            <a:fillRect/>
          </a:stretch>
        </p:blipFill>
        <p:spPr bwMode="auto">
          <a:xfrm>
            <a:off x="3643306" y="3500438"/>
            <a:ext cx="1646909" cy="170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Administrator\My Documents\My Pictures\tomato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0034" y="5500702"/>
            <a:ext cx="366698" cy="27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八部合音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1601" name="Picture 1" descr="C:\Documents and Settings\Administrator\My Documents\My Pictures\img29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2369" t="29284" r="5713" b="26591"/>
          <a:stretch>
            <a:fillRect/>
          </a:stretch>
        </p:blipFill>
        <p:spPr bwMode="auto">
          <a:xfrm>
            <a:off x="2357422" y="0"/>
            <a:ext cx="5707951" cy="686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文本選讀</a:t>
            </a:r>
            <a:endParaRPr lang="zh-TW" altLang="en-US" sz="32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sz="20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霍斯陸曼．伐伐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那年我們祭拜祖靈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〉</a:t>
            </a:r>
          </a:p>
          <a:p>
            <a:pPr>
              <a:buNone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漢名王新民，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1958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日生於台東縣海端鄉廣原村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zh-TW" altLang="en-US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布農族巒社群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 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2007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29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日心肌梗塞驟逝，得年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49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歲。出版的著作有 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玉山的生命精靈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那年我們祭拜祖靈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中央山脈的守護者─布農族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黥面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玉山魂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細膩人性化的描述。可以感受</a:t>
            </a:r>
            <a:r>
              <a:rPr lang="en-US" altLang="zh-TW" sz="14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Dama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、小孩的心情、部落的氛圍，讀者也不知不覺地似乎隨著族人，行走天未明的山路間，冰涼的露珠沾了褲腳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精靈力量→大自然界的精靈、人身上的精靈。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射耳祭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14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Malahdagian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時間、地點、主祭者、過程。獵槍祭、敵首祭、誇功宴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﹙</a:t>
            </a:r>
            <a:r>
              <a:rPr lang="en-US" altLang="zh-TW" sz="1400" dirty="0" err="1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Mludapan</a:t>
            </a:r>
            <a:r>
              <a:rPr lang="en-US" altLang="zh-TW" sz="14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﹚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、成巫式</a:t>
            </a:r>
            <a:r>
              <a:rPr lang="en-US" altLang="zh-TW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1842" name="Picture 2" descr="C:\Documents and Settings\Administrator\My Documents\My Pictures\itvw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9932" y="0"/>
            <a:ext cx="3194068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延伸閱讀</a:t>
            </a:r>
            <a:endParaRPr lang="zh-TW" altLang="en-US" sz="3200" dirty="0">
              <a:solidFill>
                <a:srgbClr val="002060"/>
              </a:solidFill>
            </a:endParaRPr>
          </a:p>
        </p:txBody>
      </p:sp>
      <p:pic>
        <p:nvPicPr>
          <p:cNvPr id="296961" name="Picture 1" descr="C:\Documents and Settings\Administrator\My Documents\My Pictures\img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266" r="33819"/>
          <a:stretch>
            <a:fillRect/>
          </a:stretch>
        </p:blipFill>
        <p:spPr bwMode="auto">
          <a:xfrm>
            <a:off x="428596" y="1714488"/>
            <a:ext cx="2588538" cy="3857652"/>
          </a:xfrm>
          <a:prstGeom prst="rect">
            <a:avLst/>
          </a:prstGeom>
          <a:noFill/>
        </p:spPr>
      </p:pic>
      <p:pic>
        <p:nvPicPr>
          <p:cNvPr id="6" name="Picture 2" descr="C:\Documents and Settings\Administrator\My Documents\My Pictures\img306.jpg"/>
          <p:cNvPicPr>
            <a:picLocks noChangeAspect="1" noChangeArrowheads="1"/>
          </p:cNvPicPr>
          <p:nvPr/>
        </p:nvPicPr>
        <p:blipFill>
          <a:blip r:embed="rId3" cstate="print"/>
          <a:srcRect l="34276" b="30630"/>
          <a:stretch>
            <a:fillRect/>
          </a:stretch>
        </p:blipFill>
        <p:spPr bwMode="auto">
          <a:xfrm>
            <a:off x="3357554" y="1714488"/>
            <a:ext cx="2552651" cy="3810419"/>
          </a:xfrm>
          <a:prstGeom prst="rect">
            <a:avLst/>
          </a:prstGeom>
          <a:noFill/>
        </p:spPr>
      </p:pic>
      <p:pic>
        <p:nvPicPr>
          <p:cNvPr id="7" name="Picture 3" descr="C:\Documents and Settings\Administrator\My Documents\My Pictures\img305.jpg"/>
          <p:cNvPicPr>
            <a:picLocks noChangeAspect="1" noChangeArrowheads="1"/>
          </p:cNvPicPr>
          <p:nvPr/>
        </p:nvPicPr>
        <p:blipFill>
          <a:blip r:embed="rId4" cstate="print"/>
          <a:srcRect t="19495" r="28030"/>
          <a:stretch>
            <a:fillRect/>
          </a:stretch>
        </p:blipFill>
        <p:spPr bwMode="auto">
          <a:xfrm>
            <a:off x="6286512" y="1714488"/>
            <a:ext cx="2403999" cy="3803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755</Words>
  <Application>Microsoft Office PowerPoint</Application>
  <PresentationFormat>如螢幕大小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宗教祭儀</vt:lpstr>
      <vt:lpstr>木刻畫曆 </vt:lpstr>
      <vt:lpstr>嬰兒祭</vt:lpstr>
      <vt:lpstr>布農族傳統項鍊</vt:lpstr>
      <vt:lpstr>八部合音</vt:lpstr>
      <vt:lpstr>文本選讀</vt:lpstr>
      <vt:lpstr>延伸閱讀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宗教祭儀</dc:title>
  <dc:creator>JCT-MEM</dc:creator>
  <cp:lastModifiedBy>JCT-MEM</cp:lastModifiedBy>
  <cp:revision>2</cp:revision>
  <dcterms:created xsi:type="dcterms:W3CDTF">2012-05-29T12:08:07Z</dcterms:created>
  <dcterms:modified xsi:type="dcterms:W3CDTF">2012-05-29T12:18:21Z</dcterms:modified>
</cp:coreProperties>
</file>