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60" r:id="rId5"/>
    <p:sldId id="258" r:id="rId6"/>
    <p:sldId id="261" r:id="rId7"/>
    <p:sldId id="262" r:id="rId8"/>
    <p:sldId id="269"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90" r:id="rId30"/>
    <p:sldId id="284" r:id="rId31"/>
    <p:sldId id="285" r:id="rId32"/>
    <p:sldId id="286" r:id="rId33"/>
    <p:sldId id="287" r:id="rId34"/>
    <p:sldId id="288" r:id="rId35"/>
    <p:sldId id="289"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48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F7E44225-0C7E-4389-85AB-B8D3F9BC750A}" type="datetimeFigureOut">
              <a:rPr lang="zh-TW" altLang="en-US" smtClean="0"/>
              <a:pPr/>
              <a:t>2012/8/18</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B618EB8D-77E8-4B23-A5D4-079AE5E7C0D4}"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7E44225-0C7E-4389-85AB-B8D3F9BC750A}"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618EB8D-77E8-4B23-A5D4-079AE5E7C0D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7E44225-0C7E-4389-85AB-B8D3F9BC750A}" type="datetimeFigureOut">
              <a:rPr lang="zh-TW" altLang="en-US" smtClean="0"/>
              <a:pPr/>
              <a:t>2012/8/18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618EB8D-77E8-4B23-A5D4-079AE5E7C0D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F7E44225-0C7E-4389-85AB-B8D3F9BC750A}" type="datetimeFigureOut">
              <a:rPr lang="zh-TW" altLang="en-US" smtClean="0"/>
              <a:pPr/>
              <a:t>2012/8/18</a:t>
            </a:fld>
            <a:endParaRPr lang="zh-TW" altLang="en-US"/>
          </a:p>
        </p:txBody>
      </p:sp>
      <p:sp>
        <p:nvSpPr>
          <p:cNvPr id="9" name="投影片編號版面配置區 8"/>
          <p:cNvSpPr>
            <a:spLocks noGrp="1"/>
          </p:cNvSpPr>
          <p:nvPr>
            <p:ph type="sldNum" sz="quarter" idx="15"/>
          </p:nvPr>
        </p:nvSpPr>
        <p:spPr/>
        <p:txBody>
          <a:bodyPr rtlCol="0"/>
          <a:lstStyle/>
          <a:p>
            <a:fld id="{B618EB8D-77E8-4B23-A5D4-079AE5E7C0D4}" type="slidenum">
              <a:rPr lang="zh-TW" altLang="en-US" smtClean="0"/>
              <a:pPr/>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F7E44225-0C7E-4389-85AB-B8D3F9BC750A}" type="datetimeFigureOut">
              <a:rPr lang="zh-TW" altLang="en-US" smtClean="0"/>
              <a:pPr/>
              <a:t>2012/8/18</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投影片編號版面配置區 5"/>
          <p:cNvSpPr>
            <a:spLocks noGrp="1"/>
          </p:cNvSpPr>
          <p:nvPr>
            <p:ph type="sldNum" sz="quarter" idx="12"/>
          </p:nvPr>
        </p:nvSpPr>
        <p:spPr bwMode="auto">
          <a:xfrm>
            <a:off x="1340616" y="4928702"/>
            <a:ext cx="609600" cy="517524"/>
          </a:xfrm>
        </p:spPr>
        <p:txBody>
          <a:bodyPr/>
          <a:lstStyle/>
          <a:p>
            <a:fld id="{B618EB8D-77E8-4B23-A5D4-079AE5E7C0D4}"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F7E44225-0C7E-4389-85AB-B8D3F9BC750A}" type="datetimeFigureOut">
              <a:rPr lang="zh-TW" altLang="en-US" smtClean="0"/>
              <a:pPr/>
              <a:t>2012/8/18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618EB8D-77E8-4B23-A5D4-079AE5E7C0D4}" type="slidenum">
              <a:rPr lang="zh-TW" altLang="en-US" smtClean="0"/>
              <a:pPr/>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F7E44225-0C7E-4389-85AB-B8D3F9BC750A}" type="datetimeFigureOut">
              <a:rPr lang="zh-TW" altLang="en-US" smtClean="0"/>
              <a:pPr/>
              <a:t>2012/8/18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618EB8D-77E8-4B23-A5D4-079AE5E7C0D4}"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F7E44225-0C7E-4389-85AB-B8D3F9BC750A}" type="datetimeFigureOut">
              <a:rPr lang="zh-TW" altLang="en-US" smtClean="0"/>
              <a:pPr/>
              <a:t>2012/8/18</a:t>
            </a:fld>
            <a:endParaRPr lang="zh-TW" altLang="en-US"/>
          </a:p>
        </p:txBody>
      </p:sp>
      <p:sp>
        <p:nvSpPr>
          <p:cNvPr id="7" name="投影片編號版面配置區 6"/>
          <p:cNvSpPr>
            <a:spLocks noGrp="1"/>
          </p:cNvSpPr>
          <p:nvPr>
            <p:ph type="sldNum" sz="quarter" idx="11"/>
          </p:nvPr>
        </p:nvSpPr>
        <p:spPr/>
        <p:txBody>
          <a:bodyPr rtlCol="0"/>
          <a:lstStyle/>
          <a:p>
            <a:fld id="{B618EB8D-77E8-4B23-A5D4-079AE5E7C0D4}" type="slidenum">
              <a:rPr lang="zh-TW" altLang="en-US" smtClean="0"/>
              <a:pPr/>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F7E44225-0C7E-4389-85AB-B8D3F9BC750A}" type="datetimeFigureOut">
              <a:rPr lang="zh-TW" altLang="en-US" smtClean="0"/>
              <a:pPr/>
              <a:t>2012/8/18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618EB8D-77E8-4B23-A5D4-079AE5E7C0D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F7E44225-0C7E-4389-85AB-B8D3F9BC750A}" type="datetimeFigureOut">
              <a:rPr lang="zh-TW" altLang="en-US" smtClean="0"/>
              <a:pPr/>
              <a:t>2012/8/18</a:t>
            </a:fld>
            <a:endParaRPr lang="zh-TW" altLang="en-US"/>
          </a:p>
        </p:txBody>
      </p:sp>
      <p:sp>
        <p:nvSpPr>
          <p:cNvPr id="22" name="投影片編號版面配置區 21"/>
          <p:cNvSpPr>
            <a:spLocks noGrp="1"/>
          </p:cNvSpPr>
          <p:nvPr>
            <p:ph type="sldNum" sz="quarter" idx="15"/>
          </p:nvPr>
        </p:nvSpPr>
        <p:spPr/>
        <p:txBody>
          <a:bodyPr rtlCol="0"/>
          <a:lstStyle/>
          <a:p>
            <a:fld id="{B618EB8D-77E8-4B23-A5D4-079AE5E7C0D4}" type="slidenum">
              <a:rPr lang="zh-TW" altLang="en-US" smtClean="0"/>
              <a:pPr/>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F7E44225-0C7E-4389-85AB-B8D3F9BC750A}" type="datetimeFigureOut">
              <a:rPr lang="zh-TW" altLang="en-US" smtClean="0"/>
              <a:pPr/>
              <a:t>2012/8/18</a:t>
            </a:fld>
            <a:endParaRPr lang="zh-TW" altLang="en-US"/>
          </a:p>
        </p:txBody>
      </p:sp>
      <p:sp>
        <p:nvSpPr>
          <p:cNvPr id="18" name="投影片編號版面配置區 17"/>
          <p:cNvSpPr>
            <a:spLocks noGrp="1"/>
          </p:cNvSpPr>
          <p:nvPr>
            <p:ph type="sldNum" sz="quarter" idx="11"/>
          </p:nvPr>
        </p:nvSpPr>
        <p:spPr/>
        <p:txBody>
          <a:bodyPr rtlCol="0"/>
          <a:lstStyle/>
          <a:p>
            <a:fld id="{B618EB8D-77E8-4B23-A5D4-079AE5E7C0D4}" type="slidenum">
              <a:rPr lang="zh-TW" altLang="en-US" smtClean="0"/>
              <a:pPr/>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7E44225-0C7E-4389-85AB-B8D3F9BC750A}" type="datetimeFigureOut">
              <a:rPr lang="zh-TW" altLang="en-US" smtClean="0"/>
              <a:pPr/>
              <a:t>2012/8/18</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18EB8D-77E8-4B23-A5D4-079AE5E7C0D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39552" y="1844824"/>
            <a:ext cx="8367936" cy="1894362"/>
          </a:xfrm>
        </p:spPr>
        <p:txBody>
          <a:bodyPr>
            <a:normAutofit fontScale="90000"/>
          </a:bodyPr>
          <a:lstStyle/>
          <a:p>
            <a:pPr algn="ctr"/>
            <a:r>
              <a:rPr lang="zh-TW" altLang="en-US" sz="6000" dirty="0" smtClean="0">
                <a:latin typeface="標楷體" pitchFamily="65" charset="-120"/>
                <a:ea typeface="標楷體" pitchFamily="65" charset="-120"/>
              </a:rPr>
              <a:t>第四章</a:t>
            </a:r>
            <a:r>
              <a:rPr lang="en-US" altLang="zh-TW" sz="5400" dirty="0" smtClean="0">
                <a:latin typeface="標楷體" pitchFamily="65" charset="-120"/>
                <a:ea typeface="標楷體" pitchFamily="65" charset="-120"/>
              </a:rPr>
              <a:t/>
            </a:r>
            <a:br>
              <a:rPr lang="en-US" altLang="zh-TW" sz="5400" dirty="0" smtClean="0">
                <a:latin typeface="標楷體" pitchFamily="65" charset="-120"/>
                <a:ea typeface="標楷體" pitchFamily="65" charset="-120"/>
              </a:rPr>
            </a:br>
            <a:r>
              <a:rPr lang="zh-TW" altLang="en-US" sz="8000" dirty="0" smtClean="0">
                <a:solidFill>
                  <a:schemeClr val="tx1"/>
                </a:solidFill>
                <a:latin typeface="標楷體" pitchFamily="65" charset="-120"/>
                <a:ea typeface="標楷體" pitchFamily="65" charset="-120"/>
              </a:rPr>
              <a:t>全球行動</a:t>
            </a:r>
            <a:endParaRPr lang="zh-TW" altLang="en-US" sz="5400" dirty="0">
              <a:solidFill>
                <a:schemeClr val="tx1"/>
              </a:solidFill>
              <a:latin typeface="標楷體" pitchFamily="65" charset="-120"/>
              <a:ea typeface="標楷體" pitchFamily="65" charset="-120"/>
            </a:endParaRPr>
          </a:p>
        </p:txBody>
      </p:sp>
      <p:sp>
        <p:nvSpPr>
          <p:cNvPr id="3" name="副標題 2"/>
          <p:cNvSpPr>
            <a:spLocks noGrp="1"/>
          </p:cNvSpPr>
          <p:nvPr>
            <p:ph type="subTitle" idx="1"/>
          </p:nvPr>
        </p:nvSpPr>
        <p:spPr/>
        <p:txBody>
          <a:bodyPr/>
          <a:lstStyle/>
          <a:p>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562074"/>
          </a:xfrm>
        </p:spPr>
        <p:txBody>
          <a:bodyPr>
            <a:normAutofit/>
          </a:bodyPr>
          <a:lstStyle/>
          <a:p>
            <a:r>
              <a:rPr lang="en-US" altLang="zh-TW" sz="2800" b="1" dirty="0" smtClean="0">
                <a:solidFill>
                  <a:srgbClr val="0070C0"/>
                </a:solidFill>
                <a:latin typeface="標楷體" pitchFamily="65" charset="-120"/>
                <a:ea typeface="標楷體" pitchFamily="65" charset="-120"/>
              </a:rPr>
              <a:t>2.</a:t>
            </a:r>
            <a:r>
              <a:rPr lang="zh-TW" altLang="en-US" sz="2800" b="1" dirty="0" smtClean="0">
                <a:solidFill>
                  <a:srgbClr val="0070C0"/>
                </a:solidFill>
                <a:latin typeface="標楷體" pitchFamily="65" charset="-120"/>
                <a:ea typeface="標楷體" pitchFamily="65" charset="-120"/>
              </a:rPr>
              <a:t>積極推動「地球憲章」理念的扎根工作</a:t>
            </a:r>
            <a:endParaRPr lang="zh-TW" altLang="en-US" sz="2800" b="1" dirty="0">
              <a:solidFill>
                <a:srgbClr val="0070C0"/>
              </a:solidFill>
              <a:latin typeface="標楷體" pitchFamily="65" charset="-120"/>
              <a:ea typeface="標楷體" pitchFamily="65" charset="-120"/>
            </a:endParaRPr>
          </a:p>
        </p:txBody>
      </p:sp>
      <p:sp>
        <p:nvSpPr>
          <p:cNvPr id="3" name="內容版面配置區 2"/>
          <p:cNvSpPr>
            <a:spLocks noGrp="1"/>
          </p:cNvSpPr>
          <p:nvPr>
            <p:ph sz="quarter" idx="1"/>
          </p:nvPr>
        </p:nvSpPr>
        <p:spPr>
          <a:xfrm>
            <a:off x="457200" y="836712"/>
            <a:ext cx="7467600" cy="5637240"/>
          </a:xfrm>
        </p:spPr>
        <p:txBody>
          <a:bodyPr/>
          <a:lstStyle/>
          <a:p>
            <a:r>
              <a:rPr lang="en-US" altLang="zh-TW" dirty="0" smtClean="0"/>
              <a:t>《</a:t>
            </a:r>
            <a:r>
              <a:rPr lang="zh-TW" altLang="en-US" dirty="0" smtClean="0">
                <a:latin typeface="Times New Roman" pitchFamily="18" charset="0"/>
                <a:ea typeface="標楷體" pitchFamily="65" charset="-120"/>
                <a:cs typeface="Times New Roman" pitchFamily="18" charset="0"/>
              </a:rPr>
              <a:t>地球憲章</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是一套道德原則，聲明如何在</a:t>
            </a:r>
            <a:r>
              <a:rPr lang="en-US" altLang="zh-TW" dirty="0" smtClean="0">
                <a:latin typeface="Times New Roman" pitchFamily="18" charset="0"/>
                <a:ea typeface="標楷體" pitchFamily="65" charset="-120"/>
                <a:cs typeface="Times New Roman" pitchFamily="18" charset="0"/>
              </a:rPr>
              <a:t>21</a:t>
            </a:r>
            <a:r>
              <a:rPr lang="zh-TW" altLang="en-US" dirty="0" smtClean="0">
                <a:latin typeface="Times New Roman" pitchFamily="18" charset="0"/>
                <a:ea typeface="標楷體" pitchFamily="65" charset="-120"/>
                <a:cs typeface="Times New Roman" pitchFamily="18" charset="0"/>
              </a:rPr>
              <a:t>世紀中，建立一個公正、可持續以及和平的全球社會。這「民眾的憲章」是經國長達</a:t>
            </a:r>
            <a:r>
              <a:rPr lang="en-US" altLang="zh-TW" dirty="0" smtClean="0">
                <a:latin typeface="Times New Roman" pitchFamily="18" charset="0"/>
                <a:ea typeface="標楷體" pitchFamily="65" charset="-120"/>
                <a:cs typeface="Times New Roman" pitchFamily="18" charset="0"/>
              </a:rPr>
              <a:t>10</a:t>
            </a:r>
            <a:r>
              <a:rPr lang="zh-TW" altLang="en-US" dirty="0" smtClean="0">
                <a:latin typeface="Times New Roman" pitchFamily="18" charset="0"/>
                <a:ea typeface="標楷體" pitchFamily="65" charset="-120"/>
                <a:cs typeface="Times New Roman" pitchFamily="18" charset="0"/>
              </a:rPr>
              <a:t>年的對話與磋商才完成的。自然環境是</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地球憲章</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首要關注的課題，</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憲章</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認為，環境保護、人權、平等及和平是與人類的發展相互依存、密不可分的。</a:t>
            </a:r>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地球憲章</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是由「尊重和關心生命共同體」、 「生態完整性」 、「社會公正與經濟公正」 、「民主、非暴力與和平」的四大主題構成；其內容網羅了朝向「可持續的未來」的基本價值和原則</a:t>
            </a:r>
            <a:r>
              <a:rPr lang="en-US" altLang="zh-TW" sz="2000" b="1" dirty="0" smtClean="0">
                <a:latin typeface="Times New Roman" pitchFamily="18" charset="0"/>
                <a:ea typeface="標楷體" pitchFamily="65" charset="-120"/>
                <a:cs typeface="Times New Roman" pitchFamily="18" charset="0"/>
              </a:rPr>
              <a:t>(</a:t>
            </a:r>
            <a:r>
              <a:rPr lang="zh-TW" altLang="en-US" sz="2000" b="1" dirty="0" smtClean="0">
                <a:latin typeface="Times New Roman" pitchFamily="18" charset="0"/>
                <a:ea typeface="標楷體" pitchFamily="65" charset="-120"/>
                <a:cs typeface="Times New Roman" pitchFamily="18" charset="0"/>
              </a:rPr>
              <a:t>下頁</a:t>
            </a:r>
            <a:r>
              <a:rPr lang="en-US" altLang="zh-TW" sz="2000" b="1" dirty="0" smtClean="0">
                <a:latin typeface="Times New Roman" pitchFamily="18" charset="0"/>
                <a:ea typeface="標楷體" pitchFamily="65" charset="-120"/>
                <a:cs typeface="Times New Roman" pitchFamily="18" charset="0"/>
              </a:rPr>
              <a:t>)</a:t>
            </a:r>
            <a:endParaRPr lang="en-US" altLang="zh-TW" dirty="0" smtClean="0">
              <a:latin typeface="Times New Roman" pitchFamily="18" charset="0"/>
              <a:ea typeface="標楷體" pitchFamily="65" charset="-12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7931224" cy="6069288"/>
          </a:xfrm>
        </p:spPr>
        <p:txBody>
          <a:bodyPr/>
          <a:lstStyle/>
          <a:p>
            <a:pPr>
              <a:buFont typeface="Wingdings" pitchFamily="2" charset="2"/>
              <a:buChar char="p"/>
            </a:pPr>
            <a:r>
              <a:rPr lang="zh-TW" altLang="en-US" b="1" dirty="0" smtClean="0">
                <a:latin typeface="標楷體" pitchFamily="65" charset="-120"/>
                <a:ea typeface="標楷體" pitchFamily="65" charset="-120"/>
              </a:rPr>
              <a:t>尊重和關心生命共同體：</a:t>
            </a:r>
            <a:endParaRPr lang="en-US" altLang="zh-TW" b="1"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  </a:t>
            </a:r>
            <a:r>
              <a:rPr lang="en-US" altLang="zh-TW" dirty="0" smtClean="0">
                <a:latin typeface="Times New Roman" pitchFamily="18" charset="0"/>
                <a:ea typeface="標楷體" pitchFamily="65" charset="-120"/>
                <a:cs typeface="Times New Roman" pitchFamily="18" charset="0"/>
              </a:rPr>
              <a:t>1.</a:t>
            </a:r>
            <a:r>
              <a:rPr lang="zh-TW" altLang="en-US" dirty="0" smtClean="0">
                <a:latin typeface="Times New Roman" pitchFamily="18" charset="0"/>
                <a:ea typeface="標楷體" pitchFamily="65" charset="-120"/>
                <a:cs typeface="Times New Roman" pitchFamily="18" charset="0"/>
              </a:rPr>
              <a:t>尊重地球及所有生命</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2.</a:t>
            </a:r>
            <a:r>
              <a:rPr lang="zh-TW" altLang="en-US" dirty="0" smtClean="0">
                <a:latin typeface="Times New Roman" pitchFamily="18" charset="0"/>
                <a:ea typeface="標楷體" pitchFamily="65" charset="-120"/>
                <a:cs typeface="Times New Roman" pitchFamily="18" charset="0"/>
              </a:rPr>
              <a:t>以理解、同情和愛心來關注生命共同體</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3.</a:t>
            </a:r>
            <a:r>
              <a:rPr lang="zh-TW" altLang="en-US" dirty="0" smtClean="0">
                <a:latin typeface="Times New Roman" pitchFamily="18" charset="0"/>
                <a:ea typeface="標楷體" pitchFamily="65" charset="-120"/>
                <a:cs typeface="Times New Roman" pitchFamily="18" charset="0"/>
              </a:rPr>
              <a:t>建立公正的、共同參予的、可持續及和平的民主社會</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4.</a:t>
            </a:r>
            <a:r>
              <a:rPr lang="zh-TW" altLang="en-US" dirty="0" smtClean="0">
                <a:latin typeface="Times New Roman" pitchFamily="18" charset="0"/>
                <a:ea typeface="標楷體" pitchFamily="65" charset="-120"/>
                <a:cs typeface="Times New Roman" pitchFamily="18" charset="0"/>
              </a:rPr>
              <a:t>為當代和子孫後代確保地球的恩施和美麗</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endParaRPr lang="en-US" altLang="zh-TW" dirty="0" smtClean="0">
              <a:latin typeface="Times New Roman" pitchFamily="18" charset="0"/>
              <a:ea typeface="標楷體" pitchFamily="65" charset="-120"/>
              <a:cs typeface="Times New Roman" pitchFamily="18" charset="0"/>
            </a:endParaRPr>
          </a:p>
          <a:p>
            <a:pPr marL="457200" indent="-457200">
              <a:buFont typeface="Wingdings" pitchFamily="2" charset="2"/>
              <a:buChar char="p"/>
            </a:pPr>
            <a:r>
              <a:rPr lang="zh-TW" altLang="en-US" sz="2800" b="1" dirty="0" smtClean="0">
                <a:latin typeface="Times New Roman" pitchFamily="18" charset="0"/>
                <a:ea typeface="標楷體" pitchFamily="65" charset="-120"/>
                <a:cs typeface="Times New Roman" pitchFamily="18" charset="0"/>
              </a:rPr>
              <a:t>生態完整性</a:t>
            </a:r>
            <a:endParaRPr lang="en-US" altLang="zh-TW" sz="2800" b="1" dirty="0" smtClean="0">
              <a:latin typeface="Times New Roman" pitchFamily="18" charset="0"/>
              <a:ea typeface="標楷體" pitchFamily="65" charset="-120"/>
              <a:cs typeface="Times New Roman" pitchFamily="18" charset="0"/>
            </a:endParaRPr>
          </a:p>
          <a:p>
            <a:pPr marL="457200" indent="-457200">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5.</a:t>
            </a:r>
            <a:r>
              <a:rPr lang="zh-TW" altLang="en-US" dirty="0" smtClean="0">
                <a:latin typeface="Times New Roman" pitchFamily="18" charset="0"/>
                <a:ea typeface="標楷體" pitchFamily="65" charset="-120"/>
                <a:cs typeface="Times New Roman" pitchFamily="18" charset="0"/>
              </a:rPr>
              <a:t>保護和恢復地球生態系統的完整性 </a:t>
            </a:r>
            <a:endParaRPr lang="en-US" altLang="zh-TW" dirty="0" smtClean="0">
              <a:latin typeface="Times New Roman" pitchFamily="18" charset="0"/>
              <a:ea typeface="標楷體" pitchFamily="65" charset="-120"/>
              <a:cs typeface="Times New Roman" pitchFamily="18" charset="0"/>
            </a:endParaRPr>
          </a:p>
          <a:p>
            <a:pPr marL="457200" indent="-457200">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6.</a:t>
            </a:r>
            <a:r>
              <a:rPr lang="zh-TW" altLang="en-US" dirty="0" smtClean="0">
                <a:latin typeface="Times New Roman" pitchFamily="18" charset="0"/>
                <a:ea typeface="標楷體" pitchFamily="65" charset="-120"/>
                <a:cs typeface="Times New Roman" pitchFamily="18" charset="0"/>
              </a:rPr>
              <a:t>防止破壞是最佳的環境保護方法</a:t>
            </a:r>
            <a:endParaRPr lang="en-US" altLang="zh-TW" dirty="0" smtClean="0">
              <a:latin typeface="Times New Roman" pitchFamily="18" charset="0"/>
              <a:ea typeface="標楷體" pitchFamily="65" charset="-120"/>
              <a:cs typeface="Times New Roman" pitchFamily="18" charset="0"/>
            </a:endParaRPr>
          </a:p>
          <a:p>
            <a:pPr marL="457200" indent="-457200">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7.</a:t>
            </a:r>
            <a:r>
              <a:rPr lang="zh-TW" altLang="en-US" dirty="0" smtClean="0">
                <a:latin typeface="Times New Roman" pitchFamily="18" charset="0"/>
                <a:ea typeface="標楷體" pitchFamily="65" charset="-120"/>
                <a:cs typeface="Times New Roman" pitchFamily="18" charset="0"/>
              </a:rPr>
              <a:t>採用可保護地球的再生能力、人權和社會福利的生   </a:t>
            </a:r>
            <a:endParaRPr lang="en-US" altLang="zh-TW" dirty="0" smtClean="0">
              <a:latin typeface="Times New Roman" pitchFamily="18" charset="0"/>
              <a:ea typeface="標楷體" pitchFamily="65" charset="-120"/>
              <a:cs typeface="Times New Roman" pitchFamily="18" charset="0"/>
            </a:endParaRPr>
          </a:p>
          <a:p>
            <a:pPr marL="457200" indent="-457200">
              <a:buNone/>
            </a:pPr>
            <a:r>
              <a:rPr lang="zh-TW" altLang="en-US" dirty="0" smtClean="0">
                <a:latin typeface="Times New Roman" pitchFamily="18" charset="0"/>
                <a:ea typeface="標楷體" pitchFamily="65" charset="-120"/>
                <a:cs typeface="Times New Roman" pitchFamily="18" charset="0"/>
              </a:rPr>
              <a:t>        產方式、消費方式和繁衍方式。</a:t>
            </a:r>
            <a:endParaRPr lang="en-US" altLang="zh-TW" dirty="0" smtClean="0">
              <a:latin typeface="Times New Roman" pitchFamily="18" charset="0"/>
              <a:ea typeface="標楷體" pitchFamily="65" charset="-120"/>
              <a:cs typeface="Times New Roman" pitchFamily="18" charset="0"/>
            </a:endParaRPr>
          </a:p>
          <a:p>
            <a:pPr marL="457200" indent="-457200">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8.</a:t>
            </a:r>
            <a:r>
              <a:rPr lang="zh-TW" altLang="en-US" dirty="0" smtClean="0">
                <a:latin typeface="Times New Roman" pitchFamily="18" charset="0"/>
                <a:ea typeface="標楷體" pitchFamily="65" charset="-120"/>
                <a:cs typeface="Times New Roman" pitchFamily="18" charset="0"/>
              </a:rPr>
              <a:t>推進生態可持續性研究 </a:t>
            </a:r>
            <a:endParaRPr lang="zh-TW" alt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08520" y="144016"/>
            <a:ext cx="9144000" cy="7245424"/>
          </a:xfrm>
        </p:spPr>
        <p:txBody>
          <a:bodyPr>
            <a:normAutofit/>
          </a:bodyPr>
          <a:lstStyle/>
          <a:p>
            <a:pPr>
              <a:buFont typeface="Wingdings" pitchFamily="2" charset="2"/>
              <a:buChar char="p"/>
            </a:pPr>
            <a:r>
              <a:rPr lang="zh-TW" altLang="en-US" sz="2800" b="1" dirty="0" smtClean="0">
                <a:latin typeface="標楷體" pitchFamily="65" charset="-120"/>
                <a:ea typeface="標楷體" pitchFamily="65" charset="-120"/>
              </a:rPr>
              <a:t>社會公正與經濟公正</a:t>
            </a:r>
            <a:endParaRPr lang="en-US" altLang="zh-TW" sz="2800" b="1" dirty="0" smtClean="0">
              <a:latin typeface="標楷體" pitchFamily="65" charset="-120"/>
              <a:ea typeface="標楷體" pitchFamily="65" charset="-120"/>
            </a:endParaRPr>
          </a:p>
          <a:p>
            <a:pPr>
              <a:buNone/>
            </a:pPr>
            <a:r>
              <a:rPr lang="zh-TW" altLang="en-US" sz="2800" b="1"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9.</a:t>
            </a:r>
            <a:r>
              <a:rPr lang="zh-TW" altLang="en-US" dirty="0" smtClean="0">
                <a:latin typeface="Times New Roman" pitchFamily="18" charset="0"/>
                <a:ea typeface="標楷體" pitchFamily="65" charset="-120"/>
                <a:cs typeface="Times New Roman" pitchFamily="18" charset="0"/>
              </a:rPr>
              <a:t>把消除貧困做為必須履行的道德責任、社會責任和環境責任</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10.</a:t>
            </a:r>
            <a:r>
              <a:rPr lang="zh-TW" altLang="en-US" dirty="0" smtClean="0">
                <a:latin typeface="Times New Roman" pitchFamily="18" charset="0"/>
                <a:ea typeface="標楷體" pitchFamily="65" charset="-120"/>
                <a:cs typeface="Times New Roman" pitchFamily="18" charset="0"/>
              </a:rPr>
              <a:t>確保各級經濟活動和機構以公平和可持續的方式促進人類 發展。</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11.</a:t>
            </a:r>
            <a:r>
              <a:rPr lang="zh-TW" altLang="en-US" dirty="0" smtClean="0">
                <a:latin typeface="Times New Roman" pitchFamily="18" charset="0"/>
                <a:ea typeface="標楷體" pitchFamily="65" charset="-120"/>
                <a:cs typeface="Times New Roman" pitchFamily="18" charset="0"/>
              </a:rPr>
              <a:t>肯定性別平等和公平是可持續發展的先決條件，並保證人人享有受教機會、保健機會和經濟機會。</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12.</a:t>
            </a:r>
            <a:r>
              <a:rPr lang="zh-TW" altLang="en-US" dirty="0" smtClean="0">
                <a:latin typeface="Times New Roman" pitchFamily="18" charset="0"/>
                <a:ea typeface="標楷體" pitchFamily="65" charset="-120"/>
                <a:cs typeface="Times New Roman" pitchFamily="18" charset="0"/>
              </a:rPr>
              <a:t>放棄歧視，堅持所有人擁有一個有利於人類的尊嚴、身體健康和精神健康的自然和社會環境的權利，特別重視土著和少數民族的權利。</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p"/>
            </a:pPr>
            <a:r>
              <a:rPr lang="zh-TW" altLang="en-US" sz="2800" b="1" dirty="0" smtClean="0">
                <a:latin typeface="標楷體" pitchFamily="65" charset="-120"/>
                <a:ea typeface="標楷體" pitchFamily="65" charset="-120"/>
              </a:rPr>
              <a:t>民主、非暴力與和平</a:t>
            </a:r>
            <a:endParaRPr lang="en-US" altLang="zh-TW" sz="2800" b="1"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13.</a:t>
            </a:r>
            <a:r>
              <a:rPr lang="zh-TW" altLang="en-US" dirty="0" smtClean="0">
                <a:latin typeface="標楷體" pitchFamily="65" charset="-120"/>
                <a:ea typeface="標楷體" pitchFamily="65" charset="-120"/>
              </a:rPr>
              <a:t>加強各級民主機制，提供透明和負責任的管理，廣泛參與決   </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策，並享受公正對待。</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14.</a:t>
            </a:r>
            <a:r>
              <a:rPr lang="zh-TW" altLang="en-US" dirty="0" smtClean="0">
                <a:latin typeface="標楷體" pitchFamily="65" charset="-120"/>
                <a:ea typeface="標楷體" pitchFamily="65" charset="-120"/>
              </a:rPr>
              <a:t>將可持續生活方式所需的知識、價值觀和技能納入正規教育和</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終身教育。</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15.</a:t>
            </a:r>
            <a:r>
              <a:rPr lang="zh-TW" altLang="en-US" dirty="0" smtClean="0">
                <a:latin typeface="標楷體" pitchFamily="65" charset="-120"/>
                <a:ea typeface="標楷體" pitchFamily="65" charset="-120"/>
              </a:rPr>
              <a:t>尊重和關心所有生物。</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16.</a:t>
            </a:r>
            <a:r>
              <a:rPr lang="zh-TW" altLang="en-US" dirty="0" smtClean="0">
                <a:latin typeface="標楷體" pitchFamily="65" charset="-120"/>
                <a:ea typeface="標楷體" pitchFamily="65" charset="-120"/>
              </a:rPr>
              <a:t>促進寬容、非暴力及和平文化。</a:t>
            </a:r>
            <a:endParaRPr lang="en-US" altLang="zh-TW" dirty="0" smtClean="0">
              <a:latin typeface="標楷體" pitchFamily="65" charset="-120"/>
              <a:ea typeface="標楷體" pitchFamily="65"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84"/>
            <a:ext cx="7467600" cy="634082"/>
          </a:xfrm>
        </p:spPr>
        <p:txBody>
          <a:bodyPr>
            <a:normAutofit/>
          </a:bodyPr>
          <a:lstStyle/>
          <a:p>
            <a:r>
              <a:rPr lang="en-US" altLang="zh-TW" sz="2800" b="1" dirty="0" smtClean="0">
                <a:solidFill>
                  <a:srgbClr val="0070C0"/>
                </a:solidFill>
                <a:latin typeface="Times New Roman" pitchFamily="18" charset="0"/>
                <a:ea typeface="標楷體" pitchFamily="65" charset="-120"/>
                <a:cs typeface="Times New Roman" pitchFamily="18" charset="0"/>
              </a:rPr>
              <a:t>3.</a:t>
            </a:r>
            <a:r>
              <a:rPr lang="zh-TW" altLang="en-US" sz="2800" b="1" dirty="0" smtClean="0">
                <a:solidFill>
                  <a:srgbClr val="0070C0"/>
                </a:solidFill>
                <a:latin typeface="Times New Roman" pitchFamily="18" charset="0"/>
                <a:ea typeface="標楷體" pitchFamily="65" charset="-120"/>
                <a:cs typeface="Times New Roman" pitchFamily="18" charset="0"/>
              </a:rPr>
              <a:t>統籌個環境條約的公署等提案</a:t>
            </a:r>
            <a:endParaRPr lang="zh-TW" altLang="en-US" sz="2800" b="1" dirty="0">
              <a:solidFill>
                <a:srgbClr val="0070C0"/>
              </a:solidFill>
              <a:latin typeface="Times New Roman" pitchFamily="18" charset="0"/>
              <a:ea typeface="標楷體" pitchFamily="65" charset="-120"/>
              <a:cs typeface="Times New Roman" pitchFamily="18" charset="0"/>
            </a:endParaRPr>
          </a:p>
        </p:txBody>
      </p:sp>
      <p:sp>
        <p:nvSpPr>
          <p:cNvPr id="3" name="內容版面配置區 2"/>
          <p:cNvSpPr>
            <a:spLocks noGrp="1"/>
          </p:cNvSpPr>
          <p:nvPr>
            <p:ph sz="quarter" idx="1"/>
          </p:nvPr>
        </p:nvSpPr>
        <p:spPr>
          <a:xfrm>
            <a:off x="35496" y="692696"/>
            <a:ext cx="8892480" cy="6408712"/>
          </a:xfrm>
        </p:spPr>
        <p:txBody>
          <a:bodyPr>
            <a:normAutofit fontScale="92500"/>
          </a:bodyPr>
          <a:lstStyle/>
          <a:p>
            <a:r>
              <a:rPr lang="zh-TW" altLang="zh-TW" sz="2600" dirty="0" smtClean="0">
                <a:latin typeface="標楷體" pitchFamily="65" charset="-120"/>
                <a:ea typeface="標楷體" pitchFamily="65" charset="-120"/>
              </a:rPr>
              <a:t>全球暖化是一種「</a:t>
            </a:r>
            <a:r>
              <a:rPr lang="zh-TW" altLang="zh-TW" sz="2600" b="1" dirty="0" smtClean="0">
                <a:latin typeface="標楷體" pitchFamily="65" charset="-120"/>
                <a:ea typeface="標楷體" pitchFamily="65" charset="-120"/>
              </a:rPr>
              <a:t>現在進行中的複合性危機</a:t>
            </a:r>
            <a:r>
              <a:rPr lang="zh-TW" altLang="zh-TW" sz="2600" dirty="0" smtClean="0">
                <a:latin typeface="標楷體" pitchFamily="65" charset="-120"/>
                <a:ea typeface="標楷體" pitchFamily="65" charset="-120"/>
              </a:rPr>
              <a:t>」，是一個蠶食未來的危機，是</a:t>
            </a:r>
            <a:r>
              <a:rPr lang="en-US" altLang="zh-TW" sz="2600" dirty="0" smtClean="0">
                <a:latin typeface="標楷體" pitchFamily="65" charset="-120"/>
                <a:ea typeface="標楷體" pitchFamily="65" charset="-120"/>
              </a:rPr>
              <a:t>21</a:t>
            </a:r>
            <a:r>
              <a:rPr lang="zh-TW" altLang="zh-TW" sz="2600" dirty="0" smtClean="0">
                <a:latin typeface="標楷體" pitchFamily="65" charset="-120"/>
                <a:ea typeface="標楷體" pitchFamily="65" charset="-120"/>
              </a:rPr>
              <a:t>世紀全球化文明危機的象徵。全球暖化不僅對各地的生態系統產生深刻影響，還招來氣象災害，醞釀國際糾紛，擴大貧困與饑餓等。面對這樣的危機，池田先生認為應</a:t>
            </a:r>
            <a:r>
              <a:rPr lang="zh-TW" altLang="zh-TW" sz="2600" u="sng" dirty="0" smtClean="0">
                <a:latin typeface="Times New Roman" pitchFamily="18" charset="0"/>
                <a:ea typeface="標楷體" pitchFamily="65" charset="-120"/>
                <a:cs typeface="Times New Roman" pitchFamily="18" charset="0"/>
              </a:rPr>
              <a:t>加強國際合作</a:t>
            </a:r>
            <a:r>
              <a:rPr lang="zh-TW" altLang="zh-TW" sz="2600" dirty="0" smtClean="0">
                <a:latin typeface="Times New Roman" pitchFamily="18" charset="0"/>
                <a:ea typeface="標楷體" pitchFamily="65" charset="-120"/>
                <a:cs typeface="Times New Roman" pitchFamily="18" charset="0"/>
              </a:rPr>
              <a:t>，</a:t>
            </a:r>
            <a:r>
              <a:rPr lang="zh-TW" altLang="en-US" sz="2600" dirty="0" smtClean="0">
                <a:latin typeface="Times New Roman" pitchFamily="18" charset="0"/>
                <a:ea typeface="標楷體" pitchFamily="65" charset="-120"/>
                <a:cs typeface="Times New Roman" pitchFamily="18" charset="0"/>
              </a:rPr>
              <a:t>他</a:t>
            </a:r>
            <a:r>
              <a:rPr lang="zh-TW" altLang="zh-TW" sz="2600" dirty="0" smtClean="0">
                <a:latin typeface="Times New Roman" pitchFamily="18" charset="0"/>
                <a:ea typeface="標楷體" pitchFamily="65" charset="-120"/>
                <a:cs typeface="Times New Roman" pitchFamily="18" charset="0"/>
              </a:rPr>
              <a:t>提議以下</a:t>
            </a:r>
            <a:r>
              <a:rPr lang="zh-TW" altLang="zh-TW" sz="2600" b="1" dirty="0" smtClean="0">
                <a:latin typeface="Times New Roman" pitchFamily="18" charset="0"/>
                <a:ea typeface="標楷體" pitchFamily="65" charset="-120"/>
                <a:cs typeface="Times New Roman" pitchFamily="18" charset="0"/>
              </a:rPr>
              <a:t>三</a:t>
            </a:r>
            <a:r>
              <a:rPr lang="zh-TW" altLang="zh-TW" sz="2600" dirty="0" smtClean="0">
                <a:latin typeface="Times New Roman" pitchFamily="18" charset="0"/>
                <a:ea typeface="標楷體" pitchFamily="65" charset="-120"/>
                <a:cs typeface="Times New Roman" pitchFamily="18" charset="0"/>
              </a:rPr>
              <a:t>點方案：</a:t>
            </a:r>
          </a:p>
          <a:p>
            <a:pPr>
              <a:buFont typeface="Wingdings" pitchFamily="2" charset="2"/>
              <a:buChar char="Ø"/>
            </a:pPr>
            <a:r>
              <a:rPr lang="en-US" altLang="zh-TW" sz="2600" dirty="0" smtClean="0">
                <a:latin typeface="Times New Roman" pitchFamily="18" charset="0"/>
                <a:ea typeface="標楷體" pitchFamily="65" charset="-120"/>
                <a:cs typeface="Times New Roman" pitchFamily="18" charset="0"/>
              </a:rPr>
              <a:t>1.</a:t>
            </a:r>
            <a:r>
              <a:rPr lang="zh-TW" altLang="zh-TW" dirty="0" smtClean="0">
                <a:latin typeface="Times New Roman" pitchFamily="18" charset="0"/>
                <a:ea typeface="標楷體" pitchFamily="65" charset="-120"/>
                <a:cs typeface="Times New Roman" pitchFamily="18" charset="0"/>
              </a:rPr>
              <a:t>合併各環境條約公署，設立「聯合國環境高級專員」與其公署，以聯合國為中心建立能為解決問題而發揮主導權的體制。除了加強環境規劃署的功能外，也希望改組發展成為「世界環境機構」的專門機構。</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2.</a:t>
            </a:r>
            <a:r>
              <a:rPr lang="zh-TW" altLang="zh-TW" dirty="0" smtClean="0">
                <a:latin typeface="Times New Roman" pitchFamily="18" charset="0"/>
                <a:ea typeface="標楷體" pitchFamily="65" charset="-120"/>
                <a:cs typeface="Times New Roman" pitchFamily="18" charset="0"/>
              </a:rPr>
              <a:t>設置「地球綠化基金」，將這些資金有效地用於保護生態環境、擴大森林面積的植樹活動等，並組織一個全球性的保護森林的合作體制。</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Ø"/>
            </a:pPr>
            <a:r>
              <a:rPr lang="en-US" altLang="zh-TW" dirty="0" smtClean="0">
                <a:latin typeface="Times New Roman" pitchFamily="18" charset="0"/>
                <a:ea typeface="標楷體" pitchFamily="65" charset="-120"/>
                <a:cs typeface="Times New Roman" pitchFamily="18" charset="0"/>
              </a:rPr>
              <a:t>3.</a:t>
            </a:r>
            <a:r>
              <a:rPr lang="zh-TW" altLang="zh-TW" dirty="0" smtClean="0">
                <a:latin typeface="Times New Roman" pitchFamily="18" charset="0"/>
                <a:ea typeface="標楷體" pitchFamily="65" charset="-120"/>
                <a:cs typeface="Times New Roman" pitchFamily="18" charset="0"/>
              </a:rPr>
              <a:t>及早締結「促進能源再生條約」轉換依賴石化燃料的社會系統，積極導入太陽能、風力、波力等保護環境的能源；在聯合國內設立一個國際可持續能源機構來支援「國際可再生能源機構」（</a:t>
            </a:r>
            <a:r>
              <a:rPr lang="en-US" altLang="zh-TW" sz="2200" dirty="0" smtClean="0">
                <a:latin typeface="Times New Roman" pitchFamily="18" charset="0"/>
                <a:ea typeface="標楷體" pitchFamily="65" charset="-120"/>
                <a:cs typeface="Times New Roman" pitchFamily="18" charset="0"/>
              </a:rPr>
              <a:t>International Renewable Energy Agency</a:t>
            </a: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IRENA</a:t>
            </a:r>
            <a:r>
              <a:rPr lang="zh-TW" altLang="zh-TW" dirty="0" smtClean="0">
                <a:latin typeface="Times New Roman" pitchFamily="18" charset="0"/>
                <a:ea typeface="標楷體" pitchFamily="65" charset="-120"/>
                <a:cs typeface="Times New Roman" pitchFamily="18" charset="0"/>
              </a:rPr>
              <a:t>）與「國際能效合作夥伴關係」（</a:t>
            </a:r>
            <a:r>
              <a:rPr lang="en-US" altLang="zh-TW" sz="2200" dirty="0" smtClean="0">
                <a:latin typeface="Times New Roman" pitchFamily="18" charset="0"/>
                <a:ea typeface="標楷體" pitchFamily="65" charset="-120"/>
                <a:cs typeface="Times New Roman" pitchFamily="18" charset="0"/>
              </a:rPr>
              <a:t>International Partnership for Energy Efficiency Cooperation, IPEEC</a:t>
            </a:r>
            <a:r>
              <a:rPr lang="zh-TW" altLang="zh-TW" dirty="0" smtClean="0">
                <a:latin typeface="Times New Roman" pitchFamily="18" charset="0"/>
                <a:ea typeface="標楷體" pitchFamily="65" charset="-120"/>
                <a:cs typeface="Times New Roman" pitchFamily="18" charset="0"/>
              </a:rPr>
              <a:t>），同時落實國際合作中所形成的各項能源政策，轉向一個「低碳無浪費社會」，實現「低碳、循環型社會」。</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548680"/>
            <a:ext cx="7467600" cy="5925272"/>
          </a:xfrm>
        </p:spPr>
        <p:txBody>
          <a:bodyPr/>
          <a:lstStyle/>
          <a:p>
            <a:r>
              <a:rPr lang="en-US" altLang="zh-TW" sz="2800" b="1" dirty="0" smtClean="0">
                <a:solidFill>
                  <a:srgbClr val="0070C0"/>
                </a:solidFill>
                <a:latin typeface="Times New Roman" pitchFamily="18" charset="0"/>
                <a:ea typeface="標楷體" pitchFamily="65" charset="-120"/>
                <a:cs typeface="Times New Roman" pitchFamily="18" charset="0"/>
              </a:rPr>
              <a:t>4</a:t>
            </a:r>
            <a:r>
              <a:rPr lang="zh-TW" altLang="zh-TW" sz="2800" b="1" dirty="0" smtClean="0">
                <a:solidFill>
                  <a:srgbClr val="0070C0"/>
                </a:solidFill>
                <a:latin typeface="Times New Roman" pitchFamily="18" charset="0"/>
                <a:ea typeface="標楷體" pitchFamily="65" charset="-120"/>
                <a:cs typeface="Times New Roman" pitchFamily="18" charset="0"/>
              </a:rPr>
              <a:t>、展開對話之旅</a:t>
            </a:r>
          </a:p>
          <a:p>
            <a:pPr>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池田先生為展現他追求和平的決心，長年以來與世界各地許多有識之士與領導者進行對話，共同尋求解決全球問題的對策，並著書廣泛探討與和平及人類處境相關的種種議題。</a:t>
            </a:r>
          </a:p>
          <a:p>
            <a:pPr>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池田先生無疑是當今最偉大的佛教活動家和哲學家，他將大乘佛法的精神，落實於哲學貧乏、精神文明危機日趨嚴重的時代，為</a:t>
            </a:r>
            <a:r>
              <a:rPr lang="en-US" altLang="zh-TW" dirty="0" smtClean="0">
                <a:latin typeface="標楷體" pitchFamily="65" charset="-120"/>
                <a:ea typeface="標楷體" pitchFamily="65" charset="-120"/>
              </a:rPr>
              <a:t>21</a:t>
            </a:r>
            <a:r>
              <a:rPr lang="zh-TW" altLang="zh-TW" dirty="0" smtClean="0">
                <a:latin typeface="標楷體" pitchFamily="65" charset="-120"/>
                <a:ea typeface="標楷體" pitchFamily="65" charset="-120"/>
              </a:rPr>
              <a:t>世紀人類文明的進步建立了最高的哲學和人學思想，並以其旺盛的精力與行動力，指引處於困惑不安時代的人類未來的前進方向和道路。池田先生可說是力行菩薩道的東方巨人。</a:t>
            </a:r>
          </a:p>
          <a:p>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204864"/>
            <a:ext cx="7776864" cy="2304256"/>
          </a:xfrm>
        </p:spPr>
        <p:txBody>
          <a:bodyPr>
            <a:normAutofit/>
          </a:bodyPr>
          <a:lstStyle/>
          <a:p>
            <a:pPr algn="ctr"/>
            <a:r>
              <a:rPr lang="zh-TW" altLang="zh-TW" sz="4000" b="1" dirty="0" smtClean="0">
                <a:solidFill>
                  <a:schemeClr val="tx1"/>
                </a:solidFill>
                <a:latin typeface="標楷體" pitchFamily="65" charset="-120"/>
                <a:ea typeface="標楷體" pitchFamily="65" charset="-120"/>
              </a:rPr>
              <a:t>第二節 </a:t>
            </a:r>
            <a:r>
              <a:rPr lang="en-US" altLang="zh-TW" sz="3100" b="1" dirty="0" smtClean="0">
                <a:latin typeface="標楷體" pitchFamily="65" charset="-120"/>
                <a:ea typeface="標楷體" pitchFamily="65" charset="-120"/>
              </a:rPr>
              <a:t/>
            </a:r>
            <a:br>
              <a:rPr lang="en-US" altLang="zh-TW" sz="3100" b="1" dirty="0" smtClean="0">
                <a:latin typeface="標楷體" pitchFamily="65" charset="-120"/>
                <a:ea typeface="標楷體" pitchFamily="65" charset="-120"/>
              </a:rPr>
            </a:br>
            <a:r>
              <a:rPr lang="zh-TW" altLang="zh-TW" sz="4800" b="1" dirty="0" smtClean="0">
                <a:solidFill>
                  <a:schemeClr val="tx1"/>
                </a:solidFill>
                <a:latin typeface="標楷體" pitchFamily="65" charset="-120"/>
                <a:ea typeface="標楷體" pitchFamily="65" charset="-120"/>
              </a:rPr>
              <a:t>重要國際公約</a:t>
            </a:r>
            <a:r>
              <a:rPr lang="zh-TW" altLang="zh-TW" dirty="0" smtClean="0"/>
              <a:t/>
            </a:r>
            <a:br>
              <a:rPr lang="zh-TW" altLang="zh-TW" dirty="0" smtClean="0"/>
            </a:br>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706090"/>
          </a:xfrm>
        </p:spPr>
        <p:txBody>
          <a:bodyPr/>
          <a:lstStyle/>
          <a:p>
            <a:r>
              <a:rPr lang="zh-TW" altLang="zh-TW" b="1" dirty="0" smtClean="0">
                <a:solidFill>
                  <a:schemeClr val="tx1"/>
                </a:solidFill>
                <a:latin typeface="標楷體" pitchFamily="65" charset="-120"/>
                <a:ea typeface="標楷體" pitchFamily="65" charset="-120"/>
              </a:rPr>
              <a:t>（一）人類環境宣言</a:t>
            </a:r>
            <a:endParaRPr lang="zh-TW" altLang="en-US" dirty="0">
              <a:solidFill>
                <a:schemeClr val="tx1"/>
              </a:solidFill>
              <a:latin typeface="標楷體" pitchFamily="65" charset="-120"/>
              <a:ea typeface="標楷體" pitchFamily="65" charset="-120"/>
            </a:endParaRPr>
          </a:p>
        </p:txBody>
      </p:sp>
      <p:sp>
        <p:nvSpPr>
          <p:cNvPr id="3" name="內容版面配置區 2"/>
          <p:cNvSpPr>
            <a:spLocks noGrp="1"/>
          </p:cNvSpPr>
          <p:nvPr>
            <p:ph sz="quarter" idx="1"/>
          </p:nvPr>
        </p:nvSpPr>
        <p:spPr>
          <a:xfrm>
            <a:off x="0" y="1052736"/>
            <a:ext cx="8820472" cy="5421216"/>
          </a:xfrm>
        </p:spPr>
        <p:txBody>
          <a:bodyPr>
            <a:normAutofit/>
          </a:bodyPr>
          <a:lstStyle/>
          <a:p>
            <a:r>
              <a:rPr lang="zh-TW" altLang="zh-TW" dirty="0" smtClean="0">
                <a:latin typeface="Times New Roman" pitchFamily="18" charset="0"/>
                <a:ea typeface="標楷體" pitchFamily="65" charset="-120"/>
                <a:cs typeface="Times New Roman" pitchFamily="18" charset="0"/>
              </a:rPr>
              <a:t>聯合國人類環境會議</a:t>
            </a:r>
            <a:r>
              <a:rPr lang="zh-TW" altLang="en-US" dirty="0" smtClean="0">
                <a:latin typeface="Times New Roman" pitchFamily="18" charset="0"/>
                <a:ea typeface="標楷體" pitchFamily="65" charset="-120"/>
                <a:cs typeface="Times New Roman" pitchFamily="18" charset="0"/>
              </a:rPr>
              <a:t>於</a:t>
            </a:r>
            <a:r>
              <a:rPr lang="en-US" altLang="zh-TW" dirty="0" smtClean="0">
                <a:latin typeface="Times New Roman" pitchFamily="18" charset="0"/>
                <a:ea typeface="標楷體" pitchFamily="65" charset="-120"/>
                <a:cs typeface="Times New Roman" pitchFamily="18" charset="0"/>
              </a:rPr>
              <a:t>1972</a:t>
            </a:r>
            <a:r>
              <a:rPr lang="zh-TW" altLang="zh-TW" dirty="0" smtClean="0">
                <a:latin typeface="Times New Roman" pitchFamily="18" charset="0"/>
                <a:ea typeface="標楷體" pitchFamily="65" charset="-120"/>
                <a:cs typeface="Times New Roman" pitchFamily="18" charset="0"/>
              </a:rPr>
              <a:t>年</a:t>
            </a:r>
            <a:r>
              <a:rPr lang="en-US" altLang="zh-TW" dirty="0" smtClean="0">
                <a:latin typeface="Times New Roman" pitchFamily="18" charset="0"/>
                <a:ea typeface="標楷體" pitchFamily="65" charset="-120"/>
                <a:cs typeface="Times New Roman" pitchFamily="18" charset="0"/>
              </a:rPr>
              <a:t>6</a:t>
            </a:r>
            <a:r>
              <a:rPr lang="zh-TW" altLang="zh-TW" dirty="0" smtClean="0">
                <a:latin typeface="Times New Roman" pitchFamily="18" charset="0"/>
                <a:ea typeface="標楷體" pitchFamily="65" charset="-120"/>
                <a:cs typeface="Times New Roman" pitchFamily="18" charset="0"/>
              </a:rPr>
              <a:t>月</a:t>
            </a:r>
            <a:r>
              <a:rPr lang="en-US" altLang="zh-TW" dirty="0" smtClean="0">
                <a:latin typeface="Times New Roman" pitchFamily="18" charset="0"/>
                <a:ea typeface="標楷體" pitchFamily="65" charset="-120"/>
                <a:cs typeface="Times New Roman" pitchFamily="18" charset="0"/>
              </a:rPr>
              <a:t>5</a:t>
            </a:r>
            <a:r>
              <a:rPr lang="zh-TW" altLang="zh-TW" dirty="0" smtClean="0">
                <a:latin typeface="Times New Roman" pitchFamily="18" charset="0"/>
                <a:ea typeface="標楷體" pitchFamily="65" charset="-120"/>
                <a:cs typeface="Times New Roman" pitchFamily="18" charset="0"/>
              </a:rPr>
              <a:t>日至</a:t>
            </a:r>
            <a:r>
              <a:rPr lang="en-US" altLang="zh-TW" dirty="0" smtClean="0">
                <a:latin typeface="Times New Roman" pitchFamily="18" charset="0"/>
                <a:ea typeface="標楷體" pitchFamily="65" charset="-120"/>
                <a:cs typeface="Times New Roman" pitchFamily="18" charset="0"/>
              </a:rPr>
              <a:t>16</a:t>
            </a:r>
            <a:r>
              <a:rPr lang="zh-TW" altLang="zh-TW" dirty="0" smtClean="0">
                <a:latin typeface="Times New Roman" pitchFamily="18" charset="0"/>
                <a:ea typeface="標楷體" pitchFamily="65" charset="-120"/>
                <a:cs typeface="Times New Roman" pitchFamily="18" charset="0"/>
              </a:rPr>
              <a:t>日在斯德哥爾摩舉行，考慮到需取得共同看法和制定共同的原則以鼓舞和指導世界各國人民保持和改善人類環境，茲宣佈： </a:t>
            </a:r>
            <a:endParaRPr lang="en-US" altLang="zh-TW" dirty="0" smtClean="0">
              <a:latin typeface="Times New Roman" pitchFamily="18" charset="0"/>
              <a:ea typeface="標楷體" pitchFamily="65" charset="-120"/>
              <a:cs typeface="Times New Roman" pitchFamily="18" charset="0"/>
            </a:endParaRPr>
          </a:p>
          <a:p>
            <a:pPr algn="ctr">
              <a:buNone/>
            </a:pPr>
            <a:r>
              <a:rPr lang="zh-TW" altLang="zh-TW" b="1" dirty="0" smtClean="0">
                <a:latin typeface="標楷體" pitchFamily="65" charset="-120"/>
                <a:ea typeface="標楷體" pitchFamily="65" charset="-120"/>
                <a:cs typeface="Times New Roman" pitchFamily="18" charset="0"/>
              </a:rPr>
              <a:t>共同的原則</a:t>
            </a:r>
            <a:endParaRPr lang="zh-TW" altLang="zh-TW" dirty="0" smtClean="0">
              <a:latin typeface="標楷體" pitchFamily="65" charset="-12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 </a:t>
            </a:r>
            <a:r>
              <a:rPr lang="zh-TW" altLang="zh-TW" dirty="0" smtClean="0">
                <a:latin typeface="Times New Roman" pitchFamily="18" charset="0"/>
                <a:ea typeface="標楷體" pitchFamily="65" charset="-120"/>
                <a:cs typeface="Times New Roman" pitchFamily="18" charset="0"/>
              </a:rPr>
              <a:t>人類既是環境的創造物，又是環境的塑造者，環境給予人以維持生存的東西，並給他提供了在智力、道德、社會和精神等方面獲得發展的機會。生存在地球上的人類，在漫長和曲折的進化過程中，已經達到這樣一個階段，即由於科學技術發展的迅速加快，人類獲得了以無數方法和在空前的規模上改造其環境的能力。人類環境的兩個方面，即天然和人為的兩個方面，對於人類的幸福和對於享受基本人權，甚至生存權利本身，都是必不可缺少的。</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endParaRPr lang="zh-TW"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360040"/>
            <a:ext cx="8219256" cy="7173416"/>
          </a:xfrm>
        </p:spPr>
        <p:txBody>
          <a:bodyPr>
            <a:normAutofit/>
          </a:bodyPr>
          <a:lstStyle/>
          <a:p>
            <a:pPr>
              <a:buNone/>
            </a:pPr>
            <a:r>
              <a:rPr lang="en-US" altLang="zh-TW" dirty="0" smtClean="0">
                <a:latin typeface="Times New Roman" pitchFamily="18" charset="0"/>
                <a:ea typeface="標楷體" pitchFamily="65" charset="-120"/>
                <a:cs typeface="Times New Roman" pitchFamily="18" charset="0"/>
              </a:rPr>
              <a:t> 2.</a:t>
            </a:r>
            <a:r>
              <a:rPr lang="zh-TW" altLang="zh-TW" dirty="0" smtClean="0">
                <a:latin typeface="Times New Roman" pitchFamily="18" charset="0"/>
                <a:ea typeface="標楷體" pitchFamily="65" charset="-120"/>
                <a:cs typeface="Times New Roman" pitchFamily="18" charset="0"/>
              </a:rPr>
              <a:t>保護和改善人類環境是關係到全世界各國人民的幸福和經濟發展的重要問題，也是全世界各國人民的迫切希望和各國政府的責任。</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3.</a:t>
            </a:r>
            <a:r>
              <a:rPr lang="zh-TW" altLang="zh-TW" dirty="0" smtClean="0">
                <a:latin typeface="Times New Roman" pitchFamily="18" charset="0"/>
                <a:ea typeface="標楷體" pitchFamily="65" charset="-120"/>
                <a:cs typeface="Times New Roman" pitchFamily="18" charset="0"/>
              </a:rPr>
              <a:t>人類不斷地總結經驗，有所發現，有所發明，有所創造，有所前進。在現代，人類改造其環境的能力，如果明智地加以使用的話，就可以給各國人民帶來開發的利益和提高生活品質的機會。如果使用不當，或輕率地使用，這種能力就會給人類和人類環境造成無法估量的損害。在地球上許多地區，我們可以看到周圍有越來越多的說明人為的損害的跡象；在水、空氣、土壤以及生物中污染達到危險的程度；生物界的生態平衡受到嚴重和不適當的擾亂；一些無法取代的資源受到破壞或陷於枯竭；在人為的環境，特別是生活和工作環境裏存在著有害於人類身體、精神和社會健康的嚴重缺陷。</a:t>
            </a:r>
            <a:r>
              <a:rPr lang="en-US" altLang="zh-TW" dirty="0" smtClean="0">
                <a:latin typeface="Times New Roman" pitchFamily="18" charset="0"/>
                <a:ea typeface="標楷體" pitchFamily="65" charset="-120"/>
                <a:cs typeface="Times New Roman" pitchFamily="18" charset="0"/>
              </a:rPr>
              <a:t> </a:t>
            </a: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548680"/>
            <a:ext cx="8219256" cy="6336704"/>
          </a:xfrm>
        </p:spPr>
        <p:txBody>
          <a:bodyPr/>
          <a:lstStyle/>
          <a:p>
            <a:pPr>
              <a:buNone/>
            </a:pPr>
            <a:r>
              <a:rPr lang="en-US" altLang="zh-TW" dirty="0" smtClean="0">
                <a:latin typeface="Times New Roman" pitchFamily="18" charset="0"/>
                <a:ea typeface="標楷體" pitchFamily="65" charset="-120"/>
                <a:cs typeface="Times New Roman" pitchFamily="18" charset="0"/>
              </a:rPr>
              <a:t>4.</a:t>
            </a:r>
            <a:r>
              <a:rPr lang="zh-TW" altLang="zh-TW" dirty="0" smtClean="0">
                <a:latin typeface="Times New Roman" pitchFamily="18" charset="0"/>
                <a:ea typeface="標楷體" pitchFamily="65" charset="-120"/>
                <a:cs typeface="Times New Roman" pitchFamily="18" charset="0"/>
              </a:rPr>
              <a:t>在發展中的國家中，環境問題大半是由於發展不足造成的。千百萬人的生活仍然遠遠低於像樣的生活所需要的最低水準。他們無法取得充足的食物和衣服、住房和教育、保健和衛生設備。因此，發展中的國家必須致力於發展工作，牢記他們優先任務和保護及改善環境的必要。為了同樣目的，工業化國家應當努力縮小他們自己與發展中國家的差距。在工業化國家裏，環境一般同工業化和技術發展有關。</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5.</a:t>
            </a:r>
            <a:r>
              <a:rPr lang="zh-TW" altLang="zh-TW" dirty="0" smtClean="0">
                <a:latin typeface="Times New Roman" pitchFamily="18" charset="0"/>
                <a:ea typeface="標楷體" pitchFamily="65" charset="-120"/>
                <a:cs typeface="Times New Roman" pitchFamily="18" charset="0"/>
              </a:rPr>
              <a:t>人口的自然增長繼續不斷地給保護環境帶來一些問題，但是如果採取適當的政策和措施，這些問題是可以解決的。世間一切事物中，人是第一可寶貴的。人民推動著社會進步，創造著社會財富，發展著科學技術，並通過自已的辛勤勞動，不斷地改造著人類環境。隨著社會進步和生產、科學及技術的發展，人類改善環境的能力也與日俱增。</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395536" y="260648"/>
            <a:ext cx="8208912" cy="6264696"/>
          </a:xfrm>
        </p:spPr>
        <p:txBody>
          <a:bodyPr/>
          <a:lstStyle/>
          <a:p>
            <a:pPr>
              <a:buNone/>
            </a:pPr>
            <a:r>
              <a:rPr lang="zh-TW" altLang="en-US" dirty="0" smtClean="0">
                <a:latin typeface="Times New Roman" pitchFamily="18" charset="0"/>
                <a:ea typeface="標楷體" pitchFamily="65" charset="-120"/>
                <a:cs typeface="Times New Roman" pitchFamily="18" charset="0"/>
              </a:rPr>
              <a:t>  </a:t>
            </a:r>
            <a:r>
              <a:rPr lang="en-US" altLang="zh-TW" dirty="0" smtClean="0">
                <a:latin typeface="Times New Roman" pitchFamily="18" charset="0"/>
                <a:ea typeface="標楷體" pitchFamily="65" charset="-120"/>
                <a:cs typeface="Times New Roman" pitchFamily="18" charset="0"/>
              </a:rPr>
              <a:t>6.</a:t>
            </a:r>
            <a:r>
              <a:rPr lang="zh-TW" altLang="zh-TW" dirty="0" smtClean="0">
                <a:latin typeface="Times New Roman" pitchFamily="18" charset="0"/>
                <a:ea typeface="標楷體" pitchFamily="65" charset="-120"/>
                <a:cs typeface="Times New Roman" pitchFamily="18" charset="0"/>
              </a:rPr>
              <a:t>現在已達到歷史上這樣一個時刻：我們在決定在世界各地的行動時，必須更加審慎地考慮它們對環境產生的後果。由於無知或不關心，我們可能給我們的生活和幸福所依靠的地球環境造成巨大的無法挽回的損害。反之，有了比較充分的知識和採取比較明智的行動，我們就可能使我們自已和我們的後代在一個比較符合人類需要和希望的環境中過著較好的生活。改善環境的品質和創造美好生活的前景是廣闊的。我們需要的是熱烈而鎮定的情緒，緊張而有秩序的工作。為了在自然界裏取得自由，人類必須利用知識在同自然合作的情況下建設一個較好的環境。為了這一代和將來的世世代代，保護和改善人類環境已經成為人類一個緊迫的目標，這個目標將同爭取和平、全世界的經濟與社會發展這兩個既定的基本目標共同和協調地實現</a:t>
            </a:r>
            <a:r>
              <a:rPr lang="zh-TW" altLang="zh-TW" dirty="0" smtClean="0"/>
              <a:t>。</a:t>
            </a:r>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69168" y="2544288"/>
            <a:ext cx="8363272" cy="2972944"/>
          </a:xfrm>
        </p:spPr>
        <p:txBody>
          <a:bodyPr/>
          <a:lstStyle/>
          <a:p>
            <a:pPr algn="ctr">
              <a:buNone/>
            </a:pPr>
            <a:r>
              <a:rPr lang="zh-TW" altLang="en-US" sz="4000" b="1" dirty="0" smtClean="0">
                <a:latin typeface="標楷體" pitchFamily="65" charset="-120"/>
                <a:ea typeface="標楷體" pitchFamily="65" charset="-120"/>
              </a:rPr>
              <a:t>第一節 </a:t>
            </a:r>
            <a:endParaRPr lang="en-US" altLang="zh-TW" sz="4000" b="1" dirty="0" smtClean="0">
              <a:latin typeface="標楷體" pitchFamily="65" charset="-120"/>
              <a:ea typeface="標楷體" pitchFamily="65" charset="-120"/>
            </a:endParaRPr>
          </a:p>
          <a:p>
            <a:pPr algn="ctr">
              <a:buNone/>
            </a:pPr>
            <a:r>
              <a:rPr lang="zh-TW" altLang="en-US" sz="4000" b="1" dirty="0" smtClean="0">
                <a:latin typeface="標楷體" pitchFamily="65" charset="-120"/>
                <a:ea typeface="標楷體" pitchFamily="65" charset="-120"/>
              </a:rPr>
              <a:t> </a:t>
            </a:r>
            <a:r>
              <a:rPr lang="zh-TW" altLang="en-US" sz="4800" b="1" dirty="0" smtClean="0">
                <a:latin typeface="標楷體" pitchFamily="65" charset="-120"/>
                <a:ea typeface="標楷體" pitchFamily="65" charset="-120"/>
              </a:rPr>
              <a:t>推動環境保護之重要機構與人</a:t>
            </a:r>
            <a:endParaRPr lang="zh-TW" altLang="en-US" sz="4000" b="1" dirty="0" smtClean="0">
              <a:latin typeface="標楷體" pitchFamily="65" charset="-120"/>
              <a:ea typeface="標楷體" pitchFamily="65" charset="-120"/>
            </a:endParaRPr>
          </a:p>
          <a:p>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601216" y="476672"/>
            <a:ext cx="7859216" cy="5904656"/>
          </a:xfrm>
        </p:spPr>
        <p:txBody>
          <a:bodyPr/>
          <a:lstStyle/>
          <a:p>
            <a:pPr>
              <a:buNone/>
            </a:pPr>
            <a:r>
              <a:rPr lang="en-US" altLang="zh-TW" dirty="0" smtClean="0">
                <a:latin typeface="Times New Roman" pitchFamily="18" charset="0"/>
                <a:ea typeface="標楷體" pitchFamily="65" charset="-120"/>
                <a:cs typeface="Times New Roman" pitchFamily="18" charset="0"/>
              </a:rPr>
              <a:t>7. </a:t>
            </a:r>
            <a:r>
              <a:rPr lang="zh-TW" altLang="zh-TW" dirty="0" smtClean="0">
                <a:latin typeface="Times New Roman" pitchFamily="18" charset="0"/>
                <a:ea typeface="標楷體" pitchFamily="65" charset="-120"/>
                <a:cs typeface="Times New Roman" pitchFamily="18" charset="0"/>
              </a:rPr>
              <a:t>為實現這一環境目標，將要求公民和團體以及企業和各級機關承擔責任，大家平等地從事共同的努力。各界人士和許多領域中的組織，憑他們有價值的品質和全部行動，將確定未來的世界環境的格局。各地方政府和全國政府，將對在他們管轄範圍內的大規模環境政策和行動，承擔最大的責任。為籌措資金以支援發展中國家完成他們在這方面的責任，還需要進行國際合作。種類越來越多的環境問題，因為它們在範圍上是地區性或全球性的，或者因為它們影響著共同的國際領域，將要求國與國之間廣泛合作和國際組織採取行動以謀求共同的利益。會議呼籲各國政府和人民為著全體人民和他們的子孫後代的利益而作出共同的努力。</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562074"/>
          </a:xfrm>
        </p:spPr>
        <p:txBody>
          <a:bodyPr/>
          <a:lstStyle/>
          <a:p>
            <a:r>
              <a:rPr lang="zh-TW" altLang="zh-TW" dirty="0" smtClean="0">
                <a:solidFill>
                  <a:schemeClr val="tx1"/>
                </a:solidFill>
                <a:latin typeface="標楷體" pitchFamily="65" charset="-120"/>
                <a:ea typeface="標楷體" pitchFamily="65" charset="-120"/>
              </a:rPr>
              <a:t>這些原則申明瞭</a:t>
            </a:r>
            <a:r>
              <a:rPr lang="zh-TW" altLang="zh-TW" b="1" dirty="0" smtClean="0">
                <a:solidFill>
                  <a:schemeClr val="tx1"/>
                </a:solidFill>
                <a:latin typeface="標楷體" pitchFamily="65" charset="-120"/>
                <a:ea typeface="標楷體" pitchFamily="65" charset="-120"/>
              </a:rPr>
              <a:t>共同的信念</a:t>
            </a:r>
            <a:r>
              <a:rPr lang="zh-TW" altLang="zh-TW" dirty="0" smtClean="0">
                <a:solidFill>
                  <a:schemeClr val="tx1"/>
                </a:solidFill>
                <a:latin typeface="標楷體" pitchFamily="65" charset="-120"/>
                <a:ea typeface="標楷體" pitchFamily="65" charset="-120"/>
              </a:rPr>
              <a:t>：</a:t>
            </a:r>
            <a:endParaRPr lang="zh-TW" altLang="zh-TW" dirty="0">
              <a:solidFill>
                <a:schemeClr val="tx1"/>
              </a:solidFill>
              <a:latin typeface="標楷體" pitchFamily="65" charset="-120"/>
              <a:ea typeface="標楷體" pitchFamily="65" charset="-120"/>
            </a:endParaRPr>
          </a:p>
        </p:txBody>
      </p:sp>
      <p:sp>
        <p:nvSpPr>
          <p:cNvPr id="3" name="內容版面配置區 2"/>
          <p:cNvSpPr>
            <a:spLocks noGrp="1"/>
          </p:cNvSpPr>
          <p:nvPr>
            <p:ph sz="quarter" idx="1"/>
          </p:nvPr>
        </p:nvSpPr>
        <p:spPr>
          <a:xfrm>
            <a:off x="241176" y="980728"/>
            <a:ext cx="8219256" cy="5616624"/>
          </a:xfrm>
        </p:spPr>
        <p:txBody>
          <a:bodyPr>
            <a:normAutofit lnSpcReduction="10000"/>
          </a:bodyPr>
          <a:lstStyle/>
          <a:p>
            <a:pPr>
              <a:buNone/>
            </a:pPr>
            <a:r>
              <a:rPr lang="en-US" altLang="zh-TW" dirty="0" smtClean="0">
                <a:latin typeface="Times New Roman" pitchFamily="18" charset="0"/>
                <a:ea typeface="標楷體" pitchFamily="65" charset="-120"/>
                <a:cs typeface="Times New Roman" pitchFamily="18" charset="0"/>
              </a:rPr>
              <a:t>1.</a:t>
            </a:r>
            <a:r>
              <a:rPr lang="zh-TW" altLang="zh-TW" dirty="0" smtClean="0">
                <a:latin typeface="Times New Roman" pitchFamily="18" charset="0"/>
                <a:ea typeface="標楷體" pitchFamily="65" charset="-120"/>
                <a:cs typeface="Times New Roman" pitchFamily="18" charset="0"/>
              </a:rPr>
              <a:t>人類有權在一種能夠過尊嚴和福利的生活的環境中，享有自由、平等和充足的生活條件的基本權利，並且負有保護和改善這一代和將來的世世代代的環境的莊嚴責任。在這方面，促進或維護種族隔離、種族分離與歧視、殖民主義和其他形式的壓迫及外國統治的政策，應該受到譴責和必須消除。</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2.</a:t>
            </a:r>
            <a:r>
              <a:rPr lang="zh-TW" altLang="zh-TW" dirty="0" smtClean="0">
                <a:latin typeface="Times New Roman" pitchFamily="18" charset="0"/>
                <a:ea typeface="標楷體" pitchFamily="65" charset="-120"/>
                <a:cs typeface="Times New Roman" pitchFamily="18" charset="0"/>
              </a:rPr>
              <a:t>為了這一代和將來的世世代代的利益，地球上的自然資源，其中包括空氣、水、土地、植物和動物，特別是自然生態類中具有代表性的標本，必須通過週密計劃或適當管理加以保護。</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3.</a:t>
            </a:r>
            <a:r>
              <a:rPr lang="zh-TW" altLang="zh-TW" dirty="0" smtClean="0">
                <a:latin typeface="Times New Roman" pitchFamily="18" charset="0"/>
                <a:ea typeface="標楷體" pitchFamily="65" charset="-120"/>
                <a:cs typeface="Times New Roman" pitchFamily="18" charset="0"/>
              </a:rPr>
              <a:t>地球生產非常重要的再生資源的能力必須得到保持，而且在實際可能的情況下加以恢復或改善。</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4.</a:t>
            </a:r>
            <a:r>
              <a:rPr lang="zh-TW" altLang="zh-TW" dirty="0" smtClean="0">
                <a:latin typeface="Times New Roman" pitchFamily="18" charset="0"/>
                <a:ea typeface="標楷體" pitchFamily="65" charset="-120"/>
                <a:cs typeface="Times New Roman" pitchFamily="18" charset="0"/>
              </a:rPr>
              <a:t>人類負有特殊的責任保護和妥善管理由於各種不利的因素而現在受到嚴重危害的野生生物後嗣及其產地。因此，在計劃發展經濟時必須注意保護自然界，共中包括野生生物。</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7467600" cy="6069288"/>
          </a:xfrm>
        </p:spPr>
        <p:txBody>
          <a:bodyPr/>
          <a:lstStyle/>
          <a:p>
            <a:pPr>
              <a:buNone/>
            </a:pPr>
            <a:r>
              <a:rPr lang="en-US" altLang="zh-TW" dirty="0" smtClean="0">
                <a:latin typeface="Times New Roman" pitchFamily="18" charset="0"/>
                <a:ea typeface="標楷體" pitchFamily="65" charset="-120"/>
                <a:cs typeface="Times New Roman" pitchFamily="18" charset="0"/>
              </a:rPr>
              <a:t> 5.</a:t>
            </a:r>
            <a:r>
              <a:rPr lang="zh-TW" altLang="zh-TW" dirty="0" smtClean="0">
                <a:latin typeface="Times New Roman" pitchFamily="18" charset="0"/>
                <a:ea typeface="標楷體" pitchFamily="65" charset="-120"/>
                <a:cs typeface="Times New Roman" pitchFamily="18" charset="0"/>
              </a:rPr>
              <a:t>在使用地球上不能再生的資源時，必須防範將來把它們耗盡的危險，並且必須確保整個人類能夠分享從這樣的使用中獲得的好處。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6.</a:t>
            </a:r>
            <a:r>
              <a:rPr lang="zh-TW" altLang="zh-TW" dirty="0" smtClean="0">
                <a:latin typeface="Times New Roman" pitchFamily="18" charset="0"/>
                <a:ea typeface="標楷體" pitchFamily="65" charset="-120"/>
                <a:cs typeface="Times New Roman" pitchFamily="18" charset="0"/>
              </a:rPr>
              <a:t>為了保證不使生態環境遭到嚴重的或不可挽回的損害，必須制止在排除有毒物質或其他物質以及散熱時其數量或集中程度超過環境能使之無害的能力。應該支援各國人民反對污染的正義鬥爭。</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7.</a:t>
            </a:r>
            <a:r>
              <a:rPr lang="zh-TW" altLang="zh-TW" dirty="0" smtClean="0">
                <a:latin typeface="Times New Roman" pitchFamily="18" charset="0"/>
                <a:ea typeface="標楷體" pitchFamily="65" charset="-120"/>
                <a:cs typeface="Times New Roman" pitchFamily="18" charset="0"/>
              </a:rPr>
              <a:t>各國應該採取一切可能的步驟來防止海洋受到那些會對人類健康造成危害的、損害生物資源和破壞海洋生物舒適環境的或妨害對海洋進行其他合法利用的物質的污染。</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8.</a:t>
            </a:r>
            <a:r>
              <a:rPr lang="zh-TW" altLang="zh-TW" dirty="0" smtClean="0">
                <a:latin typeface="Times New Roman" pitchFamily="18" charset="0"/>
                <a:ea typeface="標楷體" pitchFamily="65" charset="-120"/>
                <a:cs typeface="Times New Roman" pitchFamily="18" charset="0"/>
              </a:rPr>
              <a:t>為了保證人類有一個良好的生活和工作環境，為了在地球上創造那些對改善生活品質所必要的條件，經濟和社會發展是非常必要的。</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144016"/>
            <a:ext cx="8147248" cy="6597352"/>
          </a:xfrm>
        </p:spPr>
        <p:txBody>
          <a:bodyPr>
            <a:normAutofit/>
          </a:bodyPr>
          <a:lstStyle/>
          <a:p>
            <a:pPr>
              <a:buNone/>
            </a:pPr>
            <a:r>
              <a:rPr lang="en-US" altLang="zh-TW" dirty="0" smtClean="0">
                <a:latin typeface="Times New Roman" pitchFamily="18" charset="0"/>
                <a:ea typeface="標楷體" pitchFamily="65" charset="-120"/>
                <a:cs typeface="Times New Roman" pitchFamily="18" charset="0"/>
              </a:rPr>
              <a:t>9. </a:t>
            </a:r>
            <a:r>
              <a:rPr lang="zh-TW" altLang="zh-TW" dirty="0" smtClean="0">
                <a:latin typeface="Times New Roman" pitchFamily="18" charset="0"/>
                <a:ea typeface="標楷體" pitchFamily="65" charset="-120"/>
                <a:cs typeface="Times New Roman" pitchFamily="18" charset="0"/>
              </a:rPr>
              <a:t>由於不發達和自然災害的原因而導致環境破壞造成了嚴重的問題。克服這些問題的最好辦法，是移用大量的財政和技術援助以支援發展中國家本國的努力，並且提供可能需要的及時援助，以加速發展工作。</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10. </a:t>
            </a:r>
            <a:r>
              <a:rPr lang="zh-TW" altLang="zh-TW" dirty="0" smtClean="0">
                <a:latin typeface="Times New Roman" pitchFamily="18" charset="0"/>
                <a:ea typeface="標楷體" pitchFamily="65" charset="-120"/>
                <a:cs typeface="Times New Roman" pitchFamily="18" charset="0"/>
              </a:rPr>
              <a:t>對於發展中的國家來說，由於必須考慮經濟因素和生態進程，因此，使初級產品和原料有穩定的價格和適當的收入是必要的。</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11. </a:t>
            </a:r>
            <a:r>
              <a:rPr lang="zh-TW" altLang="zh-TW" dirty="0" smtClean="0">
                <a:latin typeface="Times New Roman" pitchFamily="18" charset="0"/>
                <a:ea typeface="標楷體" pitchFamily="65" charset="-120"/>
                <a:cs typeface="Times New Roman" pitchFamily="18" charset="0"/>
              </a:rPr>
              <a:t>所有國家的環境政策應該提高，而不應該損及發展中國</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家現有或將來的發展潛力，也不應該妨礙大家生活條件的改善。各國和各國際組織應該採取適當步驟，以便就應付因實施環境措施所可能引起的國內或國際的經濟後果達成協定。</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12. </a:t>
            </a:r>
            <a:r>
              <a:rPr lang="zh-TW" altLang="zh-TW" dirty="0" smtClean="0">
                <a:latin typeface="Times New Roman" pitchFamily="18" charset="0"/>
                <a:ea typeface="標楷體" pitchFamily="65" charset="-120"/>
                <a:cs typeface="Times New Roman" pitchFamily="18" charset="0"/>
              </a:rPr>
              <a:t>應籌集資金來維護和改善環境，共中要照顧到發展中國</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家的情況和特殊性，照顧到他們由於在發展計劃中列入</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環境保護項目而需要的任何費用，以及應他們的請求而</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供給額外的國際技術和財政援助的需要。</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332656"/>
            <a:ext cx="8291264" cy="6141296"/>
          </a:xfrm>
        </p:spPr>
        <p:txBody>
          <a:bodyPr>
            <a:normAutofit/>
          </a:bodyPr>
          <a:lstStyle/>
          <a:p>
            <a:pPr>
              <a:buNone/>
            </a:pPr>
            <a:r>
              <a:rPr lang="en-US" altLang="zh-TW" dirty="0" smtClean="0">
                <a:latin typeface="Times New Roman" pitchFamily="18" charset="0"/>
                <a:ea typeface="標楷體" pitchFamily="65" charset="-120"/>
                <a:cs typeface="Times New Roman" pitchFamily="18" charset="0"/>
              </a:rPr>
              <a:t>13.</a:t>
            </a:r>
            <a:r>
              <a:rPr lang="zh-TW" altLang="zh-TW" dirty="0" smtClean="0">
                <a:latin typeface="Times New Roman" pitchFamily="18" charset="0"/>
                <a:ea typeface="標楷體" pitchFamily="65" charset="-120"/>
                <a:cs typeface="Times New Roman" pitchFamily="18" charset="0"/>
              </a:rPr>
              <a:t>為了實現更合理的資源管理從而改善環境，各國應該對他們的發展計劃採取統一和協議的做法，以保證為了人民的利益，使發展同保護和改善人類環境的需要相一致。</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14.</a:t>
            </a:r>
            <a:r>
              <a:rPr lang="zh-TW" altLang="zh-TW" dirty="0" smtClean="0">
                <a:latin typeface="Times New Roman" pitchFamily="18" charset="0"/>
                <a:ea typeface="標楷體" pitchFamily="65" charset="-120"/>
                <a:cs typeface="Times New Roman" pitchFamily="18" charset="0"/>
              </a:rPr>
              <a:t>合理的計劃是協調發展的需要和保護與改善環境的需要相一致的。</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15.</a:t>
            </a:r>
            <a:r>
              <a:rPr lang="zh-TW" altLang="zh-TW" dirty="0" smtClean="0">
                <a:latin typeface="Times New Roman" pitchFamily="18" charset="0"/>
                <a:ea typeface="標楷體" pitchFamily="65" charset="-120"/>
                <a:cs typeface="Times New Roman" pitchFamily="18" charset="0"/>
              </a:rPr>
              <a:t>人的定居和城市化工作必須加以規劃，以避免對環境的不良影響，併為大家取得社會、經濟和環境三方面的最大利益。在這方面，必須停止為殖民主義和種族主義統治而制訂的項目。</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16.</a:t>
            </a:r>
            <a:r>
              <a:rPr lang="zh-TW" altLang="zh-TW" dirty="0" smtClean="0">
                <a:latin typeface="Times New Roman" pitchFamily="18" charset="0"/>
                <a:ea typeface="標楷體" pitchFamily="65" charset="-120"/>
                <a:cs typeface="Times New Roman" pitchFamily="18" charset="0"/>
              </a:rPr>
              <a:t>在人口增長率或人口過分集中可能對環境或發展產生不良影響的地區，或在人口密度過低可能妨礙人類環境改善和阻礙發展的地區，都應採取不損害基本人權和有關政府認為適當的人口政策。</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17.</a:t>
            </a:r>
            <a:r>
              <a:rPr lang="zh-TW" altLang="zh-TW" dirty="0" smtClean="0">
                <a:latin typeface="Times New Roman" pitchFamily="18" charset="0"/>
                <a:ea typeface="標楷體" pitchFamily="65" charset="-120"/>
                <a:cs typeface="Times New Roman" pitchFamily="18" charset="0"/>
              </a:rPr>
              <a:t>必須委託適當的國家機關對國家的環境資源進行規劃、管理或監督，以期提高環境品質。</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07504" y="332656"/>
            <a:ext cx="8686800" cy="6429328"/>
          </a:xfrm>
        </p:spPr>
        <p:txBody>
          <a:bodyPr>
            <a:normAutofit lnSpcReduction="10000"/>
          </a:bodyPr>
          <a:lstStyle/>
          <a:p>
            <a:pPr>
              <a:buNone/>
            </a:pPr>
            <a:r>
              <a:rPr lang="en-US" altLang="zh-TW" dirty="0" smtClean="0">
                <a:latin typeface="Times New Roman" pitchFamily="18" charset="0"/>
                <a:ea typeface="標楷體" pitchFamily="65" charset="-120"/>
                <a:cs typeface="Times New Roman" pitchFamily="18" charset="0"/>
              </a:rPr>
              <a:t>18.</a:t>
            </a:r>
            <a:r>
              <a:rPr lang="zh-TW" altLang="zh-TW" dirty="0" smtClean="0">
                <a:latin typeface="Times New Roman" pitchFamily="18" charset="0"/>
                <a:ea typeface="標楷體" pitchFamily="65" charset="-120"/>
                <a:cs typeface="Times New Roman" pitchFamily="18" charset="0"/>
              </a:rPr>
              <a:t>為了人類的共同利益，必須應用科學和技術以鑒定、避免和</a:t>
            </a:r>
            <a:r>
              <a:rPr lang="zh-TW" altLang="en-US" dirty="0" smtClean="0">
                <a:latin typeface="Times New Roman" pitchFamily="18" charset="0"/>
                <a:ea typeface="標楷體" pitchFamily="65" charset="-120"/>
                <a:cs typeface="Times New Roman" pitchFamily="18" charset="0"/>
              </a:rPr>
              <a:t>  </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控制環境惡化並解決環境問題，從而促進經濟和社會發展。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19.</a:t>
            </a:r>
            <a:r>
              <a:rPr lang="zh-TW" altLang="zh-TW" dirty="0" smtClean="0">
                <a:latin typeface="Times New Roman" pitchFamily="18" charset="0"/>
                <a:ea typeface="標楷體" pitchFamily="65" charset="-120"/>
                <a:cs typeface="Times New Roman" pitchFamily="18" charset="0"/>
              </a:rPr>
              <a:t>為了更廣泛地擴大個人、企業和基層社會在保護和改善人類</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各種環境方面提出開明輿論和採取負責行為的基礎，必須對</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年輕一代和成人進行環境問題的教育，同時應該考慮到對不</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能享受正當權益的人進行這方面的教育。</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20.</a:t>
            </a:r>
            <a:r>
              <a:rPr lang="zh-TW" altLang="zh-TW" dirty="0" smtClean="0">
                <a:latin typeface="Times New Roman" pitchFamily="18" charset="0"/>
                <a:ea typeface="標楷體" pitchFamily="65" charset="-120"/>
                <a:cs typeface="Times New Roman" pitchFamily="18" charset="0"/>
              </a:rPr>
              <a:t>必須促進各國，特別是發展中國家的國內和國際範圍內從事</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有關環境問題的科學研究及其發展。在這方面，必須支援和</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促使最新科學情報和經驗的自由交流以便解決環境問題；應</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該使發展中的國家得到環境工藝，其條件是鼓勵這種工藝的</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廣泛傳播，而不成為發展中的國家的經濟負擔。</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21.</a:t>
            </a:r>
            <a:r>
              <a:rPr lang="zh-TW" altLang="zh-TW" dirty="0" smtClean="0">
                <a:latin typeface="Times New Roman" pitchFamily="18" charset="0"/>
                <a:ea typeface="標楷體" pitchFamily="65" charset="-120"/>
                <a:cs typeface="Times New Roman" pitchFamily="18" charset="0"/>
              </a:rPr>
              <a:t>按照聯合國憲章和國際法原則，各國有按自已的環境政策開</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發自己資源的主權；並且有責任保證在他們管轄或控制之內</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的活動，不致損害其他國家的或在國家管轄範圍以外地區的</a:t>
            </a:r>
            <a:r>
              <a:rPr lang="zh-TW" altLang="en-US" dirty="0" smtClean="0">
                <a:latin typeface="Times New Roman" pitchFamily="18" charset="0"/>
                <a:ea typeface="標楷體" pitchFamily="65" charset="-120"/>
                <a:cs typeface="Times New Roman" pitchFamily="18" charset="0"/>
              </a:rPr>
              <a:t>  </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環境。</a:t>
            </a:r>
            <a:endParaRPr lang="zh-TW" altLang="zh-TW" dirty="0">
              <a:latin typeface="Times New Roman" pitchFamily="18" charset="0"/>
              <a:ea typeface="標楷體" pitchFamily="65" charset="-12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188640"/>
            <a:ext cx="8686800" cy="6669360"/>
          </a:xfrm>
        </p:spPr>
        <p:txBody>
          <a:bodyPr>
            <a:normAutofit/>
          </a:bodyPr>
          <a:lstStyle/>
          <a:p>
            <a:pPr>
              <a:buNone/>
            </a:pPr>
            <a:r>
              <a:rPr lang="en-US" altLang="zh-TW" dirty="0" smtClean="0">
                <a:latin typeface="Times New Roman" pitchFamily="18" charset="0"/>
                <a:ea typeface="標楷體" pitchFamily="65" charset="-120"/>
                <a:cs typeface="Times New Roman" pitchFamily="18" charset="0"/>
              </a:rPr>
              <a:t>22.</a:t>
            </a:r>
            <a:r>
              <a:rPr lang="zh-TW" altLang="zh-TW" dirty="0" smtClean="0">
                <a:latin typeface="Times New Roman" pitchFamily="18" charset="0"/>
                <a:ea typeface="標楷體" pitchFamily="65" charset="-120"/>
                <a:cs typeface="Times New Roman" pitchFamily="18" charset="0"/>
              </a:rPr>
              <a:t>各國應進行合作，以進一步發展有關他們管轄或控制之內的活動對他們管轄以外的環境造成的污染和其他環境損害</a:t>
            </a:r>
            <a:r>
              <a:rPr lang="zh-TW" altLang="en-US" dirty="0" smtClean="0">
                <a:latin typeface="Times New Roman" pitchFamily="18" charset="0"/>
                <a:ea typeface="標楷體" pitchFamily="65" charset="-120"/>
                <a:cs typeface="Times New Roman" pitchFamily="18" charset="0"/>
              </a:rPr>
              <a:t>的</a:t>
            </a:r>
            <a:r>
              <a:rPr lang="zh-TW" altLang="zh-TW" dirty="0" smtClean="0">
                <a:latin typeface="Times New Roman" pitchFamily="18" charset="0"/>
                <a:ea typeface="標楷體" pitchFamily="65" charset="-120"/>
                <a:cs typeface="Times New Roman" pitchFamily="18" charset="0"/>
              </a:rPr>
              <a:t>受害者承擔責任和賠償問題的國際法。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23.</a:t>
            </a:r>
            <a:r>
              <a:rPr lang="zh-TW" altLang="zh-TW" dirty="0" smtClean="0">
                <a:latin typeface="Times New Roman" pitchFamily="18" charset="0"/>
                <a:ea typeface="標楷體" pitchFamily="65" charset="-120"/>
                <a:cs typeface="Times New Roman" pitchFamily="18" charset="0"/>
              </a:rPr>
              <a:t>在不損害國際大家庭可能達成的規定和不損害必須由一個國家決定的標準的情況下，必須考慮各國的現行價值制度</a:t>
            </a:r>
            <a:r>
              <a:rPr lang="zh-TW" altLang="en-US" dirty="0" smtClean="0">
                <a:latin typeface="Times New Roman" pitchFamily="18" charset="0"/>
                <a:ea typeface="標楷體" pitchFamily="65" charset="-120"/>
                <a:cs typeface="Times New Roman" pitchFamily="18" charset="0"/>
              </a:rPr>
              <a:t>和</a:t>
            </a:r>
            <a:r>
              <a:rPr lang="zh-TW" altLang="zh-TW" dirty="0" smtClean="0">
                <a:latin typeface="Times New Roman" pitchFamily="18" charset="0"/>
                <a:ea typeface="標楷體" pitchFamily="65" charset="-120"/>
                <a:cs typeface="Times New Roman" pitchFamily="18" charset="0"/>
              </a:rPr>
              <a:t>考慮對最先進的國家有效，但是對發展中國家不適合和具有不值得的社會代價的標準可行程度。</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24.</a:t>
            </a:r>
            <a:r>
              <a:rPr lang="zh-TW" altLang="zh-TW" dirty="0" smtClean="0">
                <a:latin typeface="Times New Roman" pitchFamily="18" charset="0"/>
                <a:ea typeface="標楷體" pitchFamily="65" charset="-120"/>
                <a:cs typeface="Times New Roman" pitchFamily="18" charset="0"/>
              </a:rPr>
              <a:t>有關保護和改善環境的國際問題應當由所有的國家，不論其大小，在平等的基礎上本著合作精神來加以處理，必須通過多邊或雙邊的安排或其他合適途徑的合作，在正當地考慮所有國家的主權和利益的情況下，防止、消滅或減少和有效地控制各方面的行動所造成的對環境的有害影響。</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25.</a:t>
            </a:r>
            <a:r>
              <a:rPr lang="zh-TW" altLang="zh-TW" dirty="0" smtClean="0">
                <a:latin typeface="Times New Roman" pitchFamily="18" charset="0"/>
                <a:ea typeface="標楷體" pitchFamily="65" charset="-120"/>
                <a:cs typeface="Times New Roman" pitchFamily="18" charset="0"/>
              </a:rPr>
              <a:t>各國應保證國際組織在保護和改善環境方面起協調的、有效的和能動的作用。 </a:t>
            </a:r>
          </a:p>
          <a:p>
            <a:pPr>
              <a:buNone/>
            </a:pPr>
            <a:r>
              <a:rPr lang="en-US" altLang="zh-TW" dirty="0" smtClean="0">
                <a:latin typeface="Times New Roman" pitchFamily="18" charset="0"/>
                <a:ea typeface="標楷體" pitchFamily="65" charset="-120"/>
                <a:cs typeface="Times New Roman" pitchFamily="18" charset="0"/>
              </a:rPr>
              <a:t>26.</a:t>
            </a:r>
            <a:r>
              <a:rPr lang="zh-TW" altLang="zh-TW" dirty="0" smtClean="0">
                <a:latin typeface="Times New Roman" pitchFamily="18" charset="0"/>
                <a:ea typeface="標楷體" pitchFamily="65" charset="-120"/>
                <a:cs typeface="Times New Roman" pitchFamily="18" charset="0"/>
              </a:rPr>
              <a:t>人類及其環境必須免受核武器和其他一切大規模毀滅性手段的影響。各國必須努力在有關的國際機構內就消除和徹底銷毀這種武器迅速達成協定。</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315416"/>
            <a:ext cx="8784976" cy="1872208"/>
          </a:xfrm>
        </p:spPr>
        <p:txBody>
          <a:bodyPr>
            <a:normAutofit/>
          </a:bodyPr>
          <a:lstStyle/>
          <a:p>
            <a:r>
              <a:rPr lang="zh-TW" altLang="zh-TW" sz="2600" b="1" dirty="0" smtClean="0">
                <a:solidFill>
                  <a:schemeClr val="tx1"/>
                </a:solidFill>
                <a:latin typeface="Times New Roman" pitchFamily="18" charset="0"/>
                <a:ea typeface="標楷體" pitchFamily="65" charset="-120"/>
                <a:cs typeface="Times New Roman" pitchFamily="18" charset="0"/>
              </a:rPr>
              <a:t>（二）我們共同的未來─世界環境發展委員會的報告書聯合國世界環境發展委員會（</a:t>
            </a:r>
            <a:r>
              <a:rPr lang="en-US" altLang="zh-TW" sz="2600" b="1" dirty="0" smtClean="0">
                <a:solidFill>
                  <a:schemeClr val="tx1"/>
                </a:solidFill>
                <a:latin typeface="Times New Roman" pitchFamily="18" charset="0"/>
                <a:ea typeface="標楷體" pitchFamily="65" charset="-120"/>
                <a:cs typeface="Times New Roman" pitchFamily="18" charset="0"/>
              </a:rPr>
              <a:t>1987</a:t>
            </a:r>
            <a:r>
              <a:rPr lang="zh-TW" altLang="zh-TW" sz="2600" b="1" dirty="0" smtClean="0">
                <a:solidFill>
                  <a:schemeClr val="tx1"/>
                </a:solidFill>
                <a:latin typeface="Times New Roman" pitchFamily="18" charset="0"/>
                <a:ea typeface="標楷體" pitchFamily="65" charset="-120"/>
                <a:cs typeface="Times New Roman" pitchFamily="18" charset="0"/>
              </a:rPr>
              <a:t>年） </a:t>
            </a:r>
            <a:r>
              <a:rPr lang="en-US" altLang="zh-TW" sz="2800" b="1" dirty="0" smtClean="0">
                <a:solidFill>
                  <a:schemeClr val="tx1"/>
                </a:solidFill>
                <a:latin typeface="Times New Roman" pitchFamily="18" charset="0"/>
                <a:ea typeface="標楷體" pitchFamily="65" charset="-120"/>
                <a:cs typeface="Times New Roman" pitchFamily="18" charset="0"/>
              </a:rPr>
              <a:t/>
            </a:r>
            <a:br>
              <a:rPr lang="en-US" altLang="zh-TW" sz="2800" b="1" dirty="0" smtClean="0">
                <a:solidFill>
                  <a:schemeClr val="tx1"/>
                </a:solidFill>
                <a:latin typeface="Times New Roman" pitchFamily="18" charset="0"/>
                <a:ea typeface="標楷體" pitchFamily="65" charset="-120"/>
                <a:cs typeface="Times New Roman" pitchFamily="18" charset="0"/>
              </a:rPr>
            </a:br>
            <a:r>
              <a:rPr lang="zh-TW" altLang="zh-TW" sz="2800" b="1" dirty="0" smtClean="0">
                <a:solidFill>
                  <a:schemeClr val="tx1"/>
                </a:solidFill>
                <a:latin typeface="Times New Roman" pitchFamily="18" charset="0"/>
                <a:ea typeface="標楷體" pitchFamily="65" charset="-120"/>
                <a:cs typeface="Times New Roman" pitchFamily="18" charset="0"/>
              </a:rPr>
              <a:t>（</a:t>
            </a:r>
            <a:r>
              <a:rPr lang="en-US" altLang="zh-TW" sz="1600" b="1" dirty="0" smtClean="0">
                <a:solidFill>
                  <a:schemeClr val="tx1"/>
                </a:solidFill>
                <a:latin typeface="Times New Roman" pitchFamily="18" charset="0"/>
                <a:ea typeface="標楷體" pitchFamily="65" charset="-120"/>
                <a:cs typeface="Times New Roman" pitchFamily="18" charset="0"/>
              </a:rPr>
              <a:t>Our Common Future</a:t>
            </a:r>
            <a:r>
              <a:rPr lang="zh-TW" altLang="zh-TW" sz="1600" b="1" dirty="0" smtClean="0">
                <a:solidFill>
                  <a:schemeClr val="tx1"/>
                </a:solidFill>
                <a:latin typeface="Times New Roman" pitchFamily="18" charset="0"/>
                <a:ea typeface="標楷體" pitchFamily="65" charset="-120"/>
                <a:cs typeface="Times New Roman" pitchFamily="18" charset="0"/>
              </a:rPr>
              <a:t>—</a:t>
            </a:r>
            <a:r>
              <a:rPr lang="en-US" altLang="zh-TW" sz="1600" b="1" dirty="0" smtClean="0">
                <a:solidFill>
                  <a:schemeClr val="tx1"/>
                </a:solidFill>
                <a:latin typeface="Times New Roman" pitchFamily="18" charset="0"/>
                <a:ea typeface="標楷體" pitchFamily="65" charset="-120"/>
                <a:cs typeface="Times New Roman" pitchFamily="18" charset="0"/>
              </a:rPr>
              <a:t>The World Commission on Environment and Development</a:t>
            </a:r>
            <a:r>
              <a:rPr lang="zh-TW" altLang="zh-TW" sz="2800" b="1" dirty="0" smtClean="0">
                <a:solidFill>
                  <a:schemeClr val="tx1"/>
                </a:solidFill>
                <a:latin typeface="Times New Roman" pitchFamily="18" charset="0"/>
                <a:ea typeface="標楷體" pitchFamily="65" charset="-120"/>
                <a:cs typeface="Times New Roman" pitchFamily="18" charset="0"/>
              </a:rPr>
              <a:t>）</a:t>
            </a:r>
            <a:endParaRPr lang="zh-TW" altLang="en-US" sz="2800" dirty="0">
              <a:solidFill>
                <a:schemeClr val="tx1"/>
              </a:solidFill>
              <a:latin typeface="Times New Roman" pitchFamily="18" charset="0"/>
              <a:ea typeface="標楷體" pitchFamily="65" charset="-120"/>
              <a:cs typeface="Times New Roman" pitchFamily="18" charset="0"/>
            </a:endParaRPr>
          </a:p>
        </p:txBody>
      </p:sp>
      <p:sp>
        <p:nvSpPr>
          <p:cNvPr id="3" name="內容版面配置區 2"/>
          <p:cNvSpPr>
            <a:spLocks noGrp="1"/>
          </p:cNvSpPr>
          <p:nvPr>
            <p:ph sz="quarter" idx="1"/>
          </p:nvPr>
        </p:nvSpPr>
        <p:spPr>
          <a:xfrm>
            <a:off x="251520" y="1628800"/>
            <a:ext cx="8568952" cy="5229200"/>
          </a:xfrm>
        </p:spPr>
        <p:txBody>
          <a:bodyPr>
            <a:normAutofit fontScale="92500"/>
          </a:bodyPr>
          <a:lstStyle/>
          <a:p>
            <a:r>
              <a:rPr lang="zh-TW" altLang="zh-TW" dirty="0" smtClean="0">
                <a:latin typeface="Times New Roman" pitchFamily="18" charset="0"/>
                <a:ea typeface="標楷體" pitchFamily="65" charset="-120"/>
                <a:cs typeface="Times New Roman" pitchFamily="18" charset="0"/>
              </a:rPr>
              <a:t>政策制定</a:t>
            </a:r>
            <a:r>
              <a:rPr lang="zh-TW" altLang="en-US" dirty="0" smtClean="0">
                <a:latin typeface="Times New Roman" pitchFamily="18" charset="0"/>
                <a:ea typeface="標楷體" pitchFamily="65" charset="-120"/>
                <a:cs typeface="Times New Roman" pitchFamily="18" charset="0"/>
              </a:rPr>
              <a:t>的</a:t>
            </a:r>
            <a:r>
              <a:rPr lang="zh-TW" altLang="zh-TW" dirty="0" smtClean="0">
                <a:latin typeface="Times New Roman" pitchFamily="18" charset="0"/>
                <a:ea typeface="標楷體" pitchFamily="65" charset="-120"/>
                <a:cs typeface="Times New Roman" pitchFamily="18" charset="0"/>
              </a:rPr>
              <a:t>影響</a:t>
            </a:r>
            <a:r>
              <a:rPr lang="zh-TW" altLang="en-US" dirty="0" smtClean="0">
                <a:latin typeface="Times New Roman" pitchFamily="18" charset="0"/>
                <a:ea typeface="標楷體" pitchFamily="65" charset="-120"/>
                <a:cs typeface="Times New Roman" pitchFamily="18" charset="0"/>
              </a:rPr>
              <a:t>通常是永久</a:t>
            </a:r>
            <a:r>
              <a:rPr lang="zh-TW" altLang="zh-TW" dirty="0" smtClean="0">
                <a:latin typeface="Times New Roman" pitchFamily="18" charset="0"/>
                <a:ea typeface="標楷體" pitchFamily="65" charset="-120"/>
                <a:cs typeface="Times New Roman" pitchFamily="18" charset="0"/>
              </a:rPr>
              <a:t>的，環保政策亦然。目前全世界經濟導向的政策，將</a:t>
            </a:r>
            <a:r>
              <a:rPr lang="zh-TW" altLang="zh-TW" b="1" dirty="0" smtClean="0">
                <a:latin typeface="Times New Roman" pitchFamily="18" charset="0"/>
                <a:ea typeface="標楷體" pitchFamily="65" charset="-120"/>
                <a:cs typeface="Times New Roman" pitchFamily="18" charset="0"/>
              </a:rPr>
              <a:t>經濟</a:t>
            </a:r>
            <a:r>
              <a:rPr lang="zh-TW" altLang="zh-TW" dirty="0" smtClean="0">
                <a:latin typeface="Times New Roman" pitchFamily="18" charset="0"/>
                <a:ea typeface="標楷體" pitchFamily="65" charset="-120"/>
                <a:cs typeface="Times New Roman" pitchFamily="18" charset="0"/>
              </a:rPr>
              <a:t>擺中間，環保生態放</a:t>
            </a:r>
            <a:r>
              <a:rPr lang="zh-TW" altLang="en-US" dirty="0" smtClean="0">
                <a:latin typeface="Times New Roman" pitchFamily="18" charset="0"/>
                <a:ea typeface="標楷體" pitchFamily="65" charset="-120"/>
                <a:cs typeface="Times New Roman" pitchFamily="18" charset="0"/>
              </a:rPr>
              <a:t>旁</a:t>
            </a:r>
            <a:r>
              <a:rPr lang="zh-TW" altLang="zh-TW" dirty="0" smtClean="0">
                <a:latin typeface="Times New Roman" pitchFamily="18" charset="0"/>
                <a:ea typeface="標楷體" pitchFamily="65" charset="-120"/>
                <a:cs typeface="Times New Roman" pitchFamily="18" charset="0"/>
              </a:rPr>
              <a:t>邊，不僅耗損自然資源，且遺留禍害給後代。酸雨、全球暖化、</a:t>
            </a:r>
            <a:r>
              <a:rPr lang="zh-TW" altLang="en-US" dirty="0" smtClean="0">
                <a:latin typeface="Times New Roman" pitchFamily="18" charset="0"/>
                <a:ea typeface="標楷體" pitchFamily="65" charset="-120"/>
                <a:cs typeface="Times New Roman" pitchFamily="18" charset="0"/>
              </a:rPr>
              <a:t>破壞</a:t>
            </a:r>
            <a:r>
              <a:rPr lang="zh-TW" altLang="zh-TW" dirty="0" smtClean="0">
                <a:latin typeface="Times New Roman" pitchFamily="18" charset="0"/>
                <a:ea typeface="標楷體" pitchFamily="65" charset="-120"/>
                <a:cs typeface="Times New Roman" pitchFamily="18" charset="0"/>
              </a:rPr>
              <a:t>臭氧層、陸地沙漠化、物種消失等問題的</a:t>
            </a:r>
            <a:r>
              <a:rPr lang="zh-TW" altLang="en-US" dirty="0" smtClean="0">
                <a:latin typeface="Times New Roman" pitchFamily="18" charset="0"/>
                <a:ea typeface="標楷體" pitchFamily="65" charset="-120"/>
                <a:cs typeface="Times New Roman" pitchFamily="18" charset="0"/>
              </a:rPr>
              <a:t>不斷</a:t>
            </a:r>
            <a:r>
              <a:rPr lang="zh-TW" altLang="zh-TW" dirty="0" smtClean="0">
                <a:latin typeface="Times New Roman" pitchFamily="18" charset="0"/>
                <a:ea typeface="標楷體" pitchFamily="65" charset="-120"/>
                <a:cs typeface="Times New Roman" pitchFamily="18" charset="0"/>
              </a:rPr>
              <a:t>浮現，我們的未來會呈現什麼面貌呢？</a:t>
            </a:r>
            <a:r>
              <a:rPr lang="zh-TW" altLang="en-US" dirty="0" smtClean="0">
                <a:latin typeface="Times New Roman" pitchFamily="18" charset="0"/>
                <a:ea typeface="標楷體" pitchFamily="65" charset="-120"/>
                <a:cs typeface="Times New Roman" pitchFamily="18" charset="0"/>
              </a:rPr>
              <a:t>值得</a:t>
            </a:r>
            <a:r>
              <a:rPr lang="zh-TW" altLang="zh-TW" dirty="0" smtClean="0">
                <a:latin typeface="Times New Roman" pitchFamily="18" charset="0"/>
                <a:ea typeface="標楷體" pitchFamily="65" charset="-120"/>
                <a:cs typeface="Times New Roman" pitchFamily="18" charset="0"/>
              </a:rPr>
              <a:t>讓我們檢討</a:t>
            </a:r>
            <a:r>
              <a:rPr lang="zh-TW" altLang="en-US" dirty="0" smtClean="0">
                <a:latin typeface="Times New Roman" pitchFamily="18" charset="0"/>
                <a:ea typeface="標楷體" pitchFamily="65" charset="-120"/>
                <a:cs typeface="Times New Roman" pitchFamily="18" charset="0"/>
              </a:rPr>
              <a:t>與</a:t>
            </a:r>
            <a:r>
              <a:rPr lang="zh-TW" altLang="zh-TW" dirty="0" smtClean="0">
                <a:latin typeface="Times New Roman" pitchFamily="18" charset="0"/>
                <a:ea typeface="標楷體" pitchFamily="65" charset="-120"/>
                <a:cs typeface="Times New Roman" pitchFamily="18" charset="0"/>
              </a:rPr>
              <a:t>省思。</a:t>
            </a:r>
          </a:p>
          <a:p>
            <a:r>
              <a:rPr lang="en-US" altLang="zh-TW" dirty="0" smtClean="0">
                <a:latin typeface="Times New Roman" pitchFamily="18" charset="0"/>
                <a:ea typeface="標楷體" pitchFamily="65" charset="-120"/>
                <a:cs typeface="Times New Roman" pitchFamily="18" charset="0"/>
              </a:rPr>
              <a:t>1983</a:t>
            </a:r>
            <a:r>
              <a:rPr lang="zh-TW" altLang="zh-TW" dirty="0" smtClean="0">
                <a:latin typeface="Times New Roman" pitchFamily="18" charset="0"/>
                <a:ea typeface="標楷體" pitchFamily="65" charset="-120"/>
                <a:cs typeface="Times New Roman" pitchFamily="18" charset="0"/>
              </a:rPr>
              <a:t>年</a:t>
            </a:r>
            <a:r>
              <a:rPr lang="en-US" altLang="zh-TW" dirty="0" smtClean="0">
                <a:latin typeface="Times New Roman" pitchFamily="18" charset="0"/>
                <a:ea typeface="標楷體" pitchFamily="65" charset="-120"/>
                <a:cs typeface="Times New Roman" pitchFamily="18" charset="0"/>
              </a:rPr>
              <a:t>12</a:t>
            </a:r>
            <a:r>
              <a:rPr lang="zh-TW" altLang="zh-TW" dirty="0" smtClean="0">
                <a:latin typeface="Times New Roman" pitchFamily="18" charset="0"/>
                <a:ea typeface="標楷體" pitchFamily="65" charset="-120"/>
                <a:cs typeface="Times New Roman" pitchFamily="18" charset="0"/>
              </a:rPr>
              <a:t>月，聯合國大會決議成立世界環境發展委員會，主旨是</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全球的變革</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目的有四</a:t>
            </a:r>
            <a:r>
              <a:rPr lang="zh-TW" altLang="en-US" dirty="0" smtClean="0">
                <a:latin typeface="Times New Roman" pitchFamily="18" charset="0"/>
                <a:ea typeface="標楷體" pitchFamily="65" charset="-120"/>
                <a:cs typeface="Times New Roman" pitchFamily="18" charset="0"/>
              </a:rPr>
              <a:t>項</a:t>
            </a:r>
            <a:r>
              <a:rPr lang="en-US" altLang="zh-TW" dirty="0" smtClean="0">
                <a:latin typeface="Times New Roman" pitchFamily="18" charset="0"/>
                <a:ea typeface="標楷體" pitchFamily="65" charset="-120"/>
                <a:cs typeface="Times New Roman" pitchFamily="18" charset="0"/>
              </a:rPr>
              <a:t>(1)</a:t>
            </a:r>
            <a:r>
              <a:rPr lang="zh-TW" altLang="zh-TW" dirty="0" smtClean="0">
                <a:latin typeface="Times New Roman" pitchFamily="18" charset="0"/>
                <a:ea typeface="標楷體" pitchFamily="65" charset="-120"/>
                <a:cs typeface="Times New Roman" pitchFamily="18" charset="0"/>
              </a:rPr>
              <a:t>提出長程環保策略，以達未來永續的發展；</a:t>
            </a:r>
            <a:r>
              <a:rPr lang="en-US" altLang="zh-TW" dirty="0" smtClean="0">
                <a:latin typeface="Times New Roman" pitchFamily="18" charset="0"/>
                <a:ea typeface="標楷體" pitchFamily="65" charset="-120"/>
                <a:cs typeface="Times New Roman" pitchFamily="18" charset="0"/>
              </a:rPr>
              <a:t>(2)</a:t>
            </a:r>
            <a:r>
              <a:rPr lang="zh-TW" altLang="zh-TW" dirty="0" smtClean="0">
                <a:latin typeface="Times New Roman" pitchFamily="18" charset="0"/>
                <a:ea typeface="標楷體" pitchFamily="65" charset="-120"/>
                <a:cs typeface="Times New Roman" pitchFamily="18" charset="0"/>
              </a:rPr>
              <a:t>建議維護環境的方法，促成開發中國家的合作，達成共同互惠的目標；</a:t>
            </a:r>
            <a:r>
              <a:rPr lang="en-US" altLang="zh-TW" dirty="0" smtClean="0">
                <a:latin typeface="Times New Roman" pitchFamily="18" charset="0"/>
                <a:ea typeface="標楷體" pitchFamily="65" charset="-120"/>
                <a:cs typeface="Times New Roman" pitchFamily="18" charset="0"/>
              </a:rPr>
              <a:t>(3</a:t>
            </a:r>
            <a:r>
              <a:rPr lang="zh-TW" altLang="zh-TW" dirty="0" smtClean="0">
                <a:latin typeface="Times New Roman" pitchFamily="18" charset="0"/>
                <a:ea typeface="標楷體" pitchFamily="65" charset="-120"/>
                <a:cs typeface="Times New Roman" pitchFamily="18" charset="0"/>
              </a:rPr>
              <a:t>促使國際間更有效地處理環境的問題；</a:t>
            </a:r>
            <a:r>
              <a:rPr lang="en-US" altLang="zh-TW" dirty="0" smtClean="0">
                <a:latin typeface="Times New Roman" pitchFamily="18" charset="0"/>
                <a:ea typeface="標楷體" pitchFamily="65" charset="-120"/>
                <a:cs typeface="Times New Roman" pitchFamily="18" charset="0"/>
              </a:rPr>
              <a:t>(4)</a:t>
            </a:r>
            <a:r>
              <a:rPr lang="zh-TW" altLang="zh-TW" dirty="0" smtClean="0">
                <a:latin typeface="Times New Roman" pitchFamily="18" charset="0"/>
                <a:ea typeface="標楷體" pitchFamily="65" charset="-120"/>
                <a:cs typeface="Times New Roman" pitchFamily="18" charset="0"/>
              </a:rPr>
              <a:t>共同解釋長程的環境發展，一起努力來保護環境，並提升環境。</a:t>
            </a:r>
            <a:endParaRPr lang="en-US" altLang="zh-TW" dirty="0" smtClean="0">
              <a:latin typeface="Times New Roman" pitchFamily="18" charset="0"/>
              <a:ea typeface="標楷體" pitchFamily="65" charset="-120"/>
              <a:cs typeface="Times New Roman" pitchFamily="18" charset="0"/>
            </a:endParaRPr>
          </a:p>
          <a:p>
            <a:r>
              <a:rPr lang="zh-TW" altLang="zh-TW" dirty="0" smtClean="0">
                <a:latin typeface="Times New Roman" pitchFamily="18" charset="0"/>
                <a:ea typeface="標楷體" pitchFamily="65" charset="-120"/>
                <a:cs typeface="Times New Roman" pitchFamily="18" charset="0"/>
              </a:rPr>
              <a:t>由挪威首相布朗特蘭</a:t>
            </a:r>
            <a:r>
              <a:rPr lang="en-US" altLang="zh-TW" dirty="0" smtClean="0">
                <a:latin typeface="Times New Roman" pitchFamily="18" charset="0"/>
                <a:ea typeface="標楷體" pitchFamily="65" charset="-120"/>
                <a:cs typeface="Times New Roman" pitchFamily="18" charset="0"/>
              </a:rPr>
              <a:t>(</a:t>
            </a:r>
            <a:r>
              <a:rPr lang="en-US" altLang="zh-TW" dirty="0" err="1" smtClean="0">
                <a:latin typeface="Times New Roman" pitchFamily="18" charset="0"/>
                <a:ea typeface="標楷體" pitchFamily="65" charset="-120"/>
                <a:cs typeface="Times New Roman" pitchFamily="18" charset="0"/>
              </a:rPr>
              <a:t>Gro</a:t>
            </a:r>
            <a:r>
              <a:rPr lang="en-US" altLang="zh-TW" dirty="0" smtClean="0">
                <a:latin typeface="Times New Roman" pitchFamily="18" charset="0"/>
                <a:ea typeface="標楷體" pitchFamily="65" charset="-120"/>
                <a:cs typeface="Times New Roman" pitchFamily="18" charset="0"/>
              </a:rPr>
              <a:t> Harlem </a:t>
            </a:r>
            <a:r>
              <a:rPr lang="en-US" altLang="zh-TW" dirty="0" err="1" smtClean="0">
                <a:latin typeface="Times New Roman" pitchFamily="18" charset="0"/>
                <a:ea typeface="標楷體" pitchFamily="65" charset="-120"/>
                <a:cs typeface="Times New Roman" pitchFamily="18" charset="0"/>
              </a:rPr>
              <a:t>Brundtland</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籌組世界環境發展委員會，著手整理世界環境問題，呼籲全球共同行動。此份報告書於</a:t>
            </a:r>
            <a:r>
              <a:rPr lang="en-US" altLang="zh-TW" dirty="0" smtClean="0">
                <a:latin typeface="Times New Roman" pitchFamily="18" charset="0"/>
                <a:ea typeface="標楷體" pitchFamily="65" charset="-120"/>
                <a:cs typeface="Times New Roman" pitchFamily="18" charset="0"/>
              </a:rPr>
              <a:t>1987</a:t>
            </a:r>
            <a:r>
              <a:rPr lang="zh-TW" altLang="zh-TW" dirty="0" smtClean="0">
                <a:latin typeface="Times New Roman" pitchFamily="18" charset="0"/>
                <a:ea typeface="標楷體" pitchFamily="65" charset="-120"/>
                <a:cs typeface="Times New Roman" pitchFamily="18" charset="0"/>
              </a:rPr>
              <a:t>年在聯合國大會中提出，分別就人類所</a:t>
            </a:r>
            <a:r>
              <a:rPr lang="zh-TW" altLang="zh-TW" u="sng" dirty="0" smtClean="0">
                <a:latin typeface="Times New Roman" pitchFamily="18" charset="0"/>
                <a:ea typeface="標楷體" pitchFamily="65" charset="-120"/>
                <a:cs typeface="Times New Roman" pitchFamily="18" charset="0"/>
              </a:rPr>
              <a:t>共同關心的問題</a:t>
            </a:r>
            <a:r>
              <a:rPr lang="zh-TW" altLang="zh-TW" dirty="0" smtClean="0">
                <a:latin typeface="Times New Roman" pitchFamily="18" charset="0"/>
                <a:ea typeface="標楷體" pitchFamily="65" charset="-120"/>
                <a:cs typeface="Times New Roman" pitchFamily="18" charset="0"/>
              </a:rPr>
              <a:t>，所</a:t>
            </a:r>
            <a:r>
              <a:rPr lang="zh-TW" altLang="zh-TW" u="sng" dirty="0" smtClean="0">
                <a:latin typeface="Times New Roman" pitchFamily="18" charset="0"/>
                <a:ea typeface="標楷體" pitchFamily="65" charset="-120"/>
                <a:cs typeface="Times New Roman" pitchFamily="18" charset="0"/>
              </a:rPr>
              <a:t>面臨的挑戰</a:t>
            </a:r>
            <a:r>
              <a:rPr lang="zh-TW" altLang="zh-TW" dirty="0" smtClean="0">
                <a:latin typeface="Times New Roman" pitchFamily="18" charset="0"/>
                <a:ea typeface="標楷體" pitchFamily="65" charset="-120"/>
                <a:cs typeface="Times New Roman" pitchFamily="18" charset="0"/>
              </a:rPr>
              <a:t>，與</a:t>
            </a:r>
            <a:r>
              <a:rPr lang="zh-TW" altLang="zh-TW" u="sng" dirty="0" smtClean="0">
                <a:latin typeface="Times New Roman" pitchFamily="18" charset="0"/>
                <a:ea typeface="標楷體" pitchFamily="65" charset="-120"/>
                <a:cs typeface="Times New Roman" pitchFamily="18" charset="0"/>
              </a:rPr>
              <a:t>該採取的努力</a:t>
            </a:r>
            <a:r>
              <a:rPr lang="zh-TW" altLang="zh-TW" dirty="0" smtClean="0">
                <a:latin typeface="Times New Roman" pitchFamily="18" charset="0"/>
                <a:ea typeface="標楷體" pitchFamily="65" charset="-120"/>
                <a:cs typeface="Times New Roman" pitchFamily="18" charset="0"/>
              </a:rPr>
              <a:t>三大方面來做探討、研究。</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4624"/>
            <a:ext cx="7467600" cy="562074"/>
          </a:xfrm>
        </p:spPr>
        <p:txBody>
          <a:bodyPr>
            <a:normAutofit/>
          </a:bodyPr>
          <a:lstStyle/>
          <a:p>
            <a:r>
              <a:rPr lang="en-US" altLang="zh-TW" sz="2800" b="1" dirty="0" smtClean="0">
                <a:solidFill>
                  <a:schemeClr val="tx1"/>
                </a:solidFill>
                <a:latin typeface="Times New Roman" pitchFamily="18" charset="0"/>
                <a:ea typeface="標楷體" pitchFamily="65" charset="-120"/>
                <a:cs typeface="Times New Roman" pitchFamily="18" charset="0"/>
              </a:rPr>
              <a:t>1</a:t>
            </a:r>
            <a:r>
              <a:rPr lang="zh-TW" altLang="zh-TW" sz="2800" b="1" dirty="0" smtClean="0">
                <a:solidFill>
                  <a:schemeClr val="tx1"/>
                </a:solidFill>
                <a:latin typeface="Times New Roman" pitchFamily="18" charset="0"/>
                <a:ea typeface="標楷體" pitchFamily="65" charset="-120"/>
                <a:cs typeface="Times New Roman" pitchFamily="18" charset="0"/>
              </a:rPr>
              <a:t>、共同關心的問題</a:t>
            </a:r>
            <a:endParaRPr lang="zh-TW" altLang="en-US" dirty="0">
              <a:solidFill>
                <a:schemeClr val="tx1"/>
              </a:solidFill>
            </a:endParaRPr>
          </a:p>
        </p:txBody>
      </p:sp>
      <p:sp>
        <p:nvSpPr>
          <p:cNvPr id="3" name="內容版面配置區 2"/>
          <p:cNvSpPr>
            <a:spLocks noGrp="1"/>
          </p:cNvSpPr>
          <p:nvPr>
            <p:ph sz="quarter" idx="1"/>
          </p:nvPr>
        </p:nvSpPr>
        <p:spPr>
          <a:xfrm>
            <a:off x="179512" y="692696"/>
            <a:ext cx="8568952" cy="6408712"/>
          </a:xfrm>
        </p:spPr>
        <p:txBody>
          <a:bodyPr>
            <a:normAutofit fontScale="85000" lnSpcReduction="20000"/>
          </a:bodyPr>
          <a:lstStyle/>
          <a:p>
            <a:r>
              <a:rPr lang="zh-TW" altLang="zh-TW" sz="2900" dirty="0" smtClean="0">
                <a:latin typeface="Times New Roman" pitchFamily="18" charset="0"/>
                <a:ea typeface="標楷體" pitchFamily="65" charset="-120"/>
                <a:cs typeface="Times New Roman" pitchFamily="18" charset="0"/>
              </a:rPr>
              <a:t>科技進步</a:t>
            </a:r>
            <a:r>
              <a:rPr lang="zh-TW" altLang="en-US" sz="2900" dirty="0" smtClean="0">
                <a:latin typeface="Times New Roman" pitchFamily="18" charset="0"/>
                <a:ea typeface="標楷體" pitchFamily="65" charset="-120"/>
                <a:cs typeface="Times New Roman" pitchFamily="18" charset="0"/>
              </a:rPr>
              <a:t>使</a:t>
            </a:r>
            <a:r>
              <a:rPr lang="zh-TW" altLang="zh-TW" sz="2900" dirty="0" smtClean="0">
                <a:latin typeface="Times New Roman" pitchFamily="18" charset="0"/>
                <a:ea typeface="標楷體" pitchFamily="65" charset="-120"/>
                <a:cs typeface="Times New Roman" pitchFamily="18" charset="0"/>
              </a:rPr>
              <a:t>死亡率下降、壽命延長、識字人口增加、就學率提升、全球糧食生產增加超過人口成長的速度。</a:t>
            </a:r>
            <a:r>
              <a:rPr lang="zh-TW" altLang="en-US" sz="2900" dirty="0" smtClean="0">
                <a:latin typeface="Times New Roman" pitchFamily="18" charset="0"/>
                <a:ea typeface="標楷體" pitchFamily="65" charset="-120"/>
                <a:cs typeface="Times New Roman" pitchFamily="18" charset="0"/>
              </a:rPr>
              <a:t>  </a:t>
            </a:r>
            <a:r>
              <a:rPr lang="zh-TW" altLang="zh-TW" sz="2900" dirty="0" smtClean="0">
                <a:latin typeface="Times New Roman" pitchFamily="18" charset="0"/>
                <a:ea typeface="標楷體" pitchFamily="65" charset="-120"/>
                <a:cs typeface="Times New Roman" pitchFamily="18" charset="0"/>
              </a:rPr>
              <a:t>人類在提升生活水準的過程中，也帶給</a:t>
            </a:r>
            <a:r>
              <a:rPr lang="zh-TW" altLang="en-US" sz="2900" dirty="0" smtClean="0">
                <a:latin typeface="Times New Roman" pitchFamily="18" charset="0"/>
                <a:ea typeface="標楷體" pitchFamily="65" charset="-120"/>
                <a:cs typeface="Times New Roman" pitchFamily="18" charset="0"/>
              </a:rPr>
              <a:t>人類</a:t>
            </a:r>
            <a:r>
              <a:rPr lang="zh-TW" altLang="zh-TW" sz="2900" dirty="0" smtClean="0">
                <a:latin typeface="Times New Roman" pitchFamily="18" charset="0"/>
                <a:ea typeface="標楷體" pitchFamily="65" charset="-120"/>
                <a:cs typeface="Times New Roman" pitchFamily="18" charset="0"/>
              </a:rPr>
              <a:t>難以承受的失敗，此失敗可分為兩</a:t>
            </a:r>
            <a:r>
              <a:rPr lang="zh-TW" altLang="en-US" sz="2900" dirty="0" smtClean="0">
                <a:latin typeface="Times New Roman" pitchFamily="18" charset="0"/>
                <a:ea typeface="標楷體" pitchFamily="65" charset="-120"/>
                <a:cs typeface="Times New Roman" pitchFamily="18" charset="0"/>
              </a:rPr>
              <a:t>點</a:t>
            </a:r>
            <a:r>
              <a:rPr lang="zh-TW" altLang="zh-TW" sz="2900" dirty="0" smtClean="0">
                <a:latin typeface="Times New Roman" pitchFamily="18" charset="0"/>
                <a:ea typeface="標楷體" pitchFamily="65" charset="-120"/>
                <a:cs typeface="Times New Roman" pitchFamily="18" charset="0"/>
              </a:rPr>
              <a:t>，一為“發展”的失敗；另一</a:t>
            </a:r>
            <a:r>
              <a:rPr lang="en-US" altLang="zh-TW" sz="2900" dirty="0" smtClean="0">
                <a:latin typeface="Times New Roman" pitchFamily="18" charset="0"/>
                <a:ea typeface="標楷體" pitchFamily="65" charset="-120"/>
                <a:cs typeface="Times New Roman" pitchFamily="18" charset="0"/>
              </a:rPr>
              <a:t>〝</a:t>
            </a:r>
            <a:r>
              <a:rPr lang="zh-TW" altLang="zh-TW" sz="2900" dirty="0" smtClean="0">
                <a:latin typeface="Times New Roman" pitchFamily="18" charset="0"/>
                <a:ea typeface="標楷體" pitchFamily="65" charset="-120"/>
                <a:cs typeface="Times New Roman" pitchFamily="18" charset="0"/>
              </a:rPr>
              <a:t>環境處理</a:t>
            </a:r>
            <a:r>
              <a:rPr lang="en-US" altLang="zh-TW" sz="2900" dirty="0" smtClean="0">
                <a:latin typeface="Times New Roman" pitchFamily="18" charset="0"/>
                <a:ea typeface="標楷體" pitchFamily="65" charset="-120"/>
                <a:cs typeface="Times New Roman" pitchFamily="18" charset="0"/>
              </a:rPr>
              <a:t>〞</a:t>
            </a:r>
            <a:r>
              <a:rPr lang="zh-TW" altLang="zh-TW" sz="2900" dirty="0" smtClean="0">
                <a:latin typeface="Times New Roman" pitchFamily="18" charset="0"/>
                <a:ea typeface="標楷體" pitchFamily="65" charset="-120"/>
                <a:cs typeface="Times New Roman" pitchFamily="18" charset="0"/>
              </a:rPr>
              <a:t>的失敗。</a:t>
            </a:r>
          </a:p>
          <a:p>
            <a:r>
              <a:rPr lang="zh-TW" altLang="zh-TW" sz="2900" b="1" dirty="0" smtClean="0">
                <a:latin typeface="Times New Roman" pitchFamily="18" charset="0"/>
                <a:ea typeface="標楷體" pitchFamily="65" charset="-120"/>
                <a:cs typeface="Times New Roman" pitchFamily="18" charset="0"/>
              </a:rPr>
              <a:t>發展方面</a:t>
            </a:r>
            <a:r>
              <a:rPr lang="zh-TW" altLang="zh-TW" sz="2900" dirty="0" smtClean="0">
                <a:latin typeface="Times New Roman" pitchFamily="18" charset="0"/>
                <a:ea typeface="標楷體" pitchFamily="65" charset="-120"/>
                <a:cs typeface="Times New Roman" pitchFamily="18" charset="0"/>
              </a:rPr>
              <a:t>來看，世界上飢餓的人口數遠較從前為多，文盲的數目也是如此，缺乏安全飲用水及安全居所的人口數亦與日俱增，貧富國家的差距擴大，以目前的發展模式，此趨勢必無法改變。</a:t>
            </a:r>
          </a:p>
          <a:p>
            <a:r>
              <a:rPr lang="zh-TW" altLang="zh-TW" sz="2900" b="1" dirty="0" smtClean="0">
                <a:latin typeface="Times New Roman" pitchFamily="18" charset="0"/>
                <a:ea typeface="標楷體" pitchFamily="65" charset="-120"/>
                <a:cs typeface="Times New Roman" pitchFamily="18" charset="0"/>
              </a:rPr>
              <a:t>環境方面</a:t>
            </a:r>
            <a:r>
              <a:rPr lang="zh-TW" altLang="zh-TW" sz="2900" dirty="0" smtClean="0">
                <a:latin typeface="Times New Roman" pitchFamily="18" charset="0"/>
                <a:ea typeface="標楷體" pitchFamily="65" charset="-120"/>
                <a:cs typeface="Times New Roman" pitchFamily="18" charset="0"/>
              </a:rPr>
              <a:t>，由於人類活動</a:t>
            </a:r>
            <a:r>
              <a:rPr lang="zh-TW" altLang="en-US" sz="2900" dirty="0" smtClean="0">
                <a:latin typeface="Times New Roman" pitchFamily="18" charset="0"/>
                <a:ea typeface="標楷體" pitchFamily="65" charset="-120"/>
                <a:cs typeface="Times New Roman" pitchFamily="18" charset="0"/>
              </a:rPr>
              <a:t>而</a:t>
            </a:r>
            <a:r>
              <a:rPr lang="zh-TW" altLang="zh-TW" sz="2900" dirty="0" smtClean="0">
                <a:latin typeface="Times New Roman" pitchFamily="18" charset="0"/>
                <a:ea typeface="標楷體" pitchFamily="65" charset="-120"/>
                <a:cs typeface="Times New Roman" pitchFamily="18" charset="0"/>
              </a:rPr>
              <a:t>改變地球的面貌，嚴重威脅其他物種的生存空間。每年有</a:t>
            </a:r>
            <a:r>
              <a:rPr lang="en-US" altLang="zh-TW" sz="2900" dirty="0" smtClean="0">
                <a:latin typeface="Times New Roman" pitchFamily="18" charset="0"/>
                <a:ea typeface="標楷體" pitchFamily="65" charset="-120"/>
                <a:cs typeface="Times New Roman" pitchFamily="18" charset="0"/>
              </a:rPr>
              <a:t>600</a:t>
            </a:r>
            <a:r>
              <a:rPr lang="zh-TW" altLang="zh-TW" sz="2900" dirty="0" smtClean="0">
                <a:latin typeface="Times New Roman" pitchFamily="18" charset="0"/>
                <a:ea typeface="標楷體" pitchFamily="65" charset="-120"/>
                <a:cs typeface="Times New Roman" pitchFamily="18" charset="0"/>
              </a:rPr>
              <a:t>萬公頃的陸地沙漠</a:t>
            </a:r>
            <a:r>
              <a:rPr lang="zh-TW" altLang="en-US" sz="2900" dirty="0" smtClean="0">
                <a:latin typeface="Times New Roman" pitchFamily="18" charset="0"/>
                <a:ea typeface="標楷體" pitchFamily="65" charset="-120"/>
                <a:cs typeface="Times New Roman" pitchFamily="18" charset="0"/>
              </a:rPr>
              <a:t>化</a:t>
            </a:r>
            <a:r>
              <a:rPr lang="zh-TW" altLang="zh-TW" sz="2900" dirty="0" smtClean="0">
                <a:latin typeface="Times New Roman" pitchFamily="18" charset="0"/>
                <a:ea typeface="標楷體" pitchFamily="65" charset="-120"/>
                <a:cs typeface="Times New Roman" pitchFamily="18" charset="0"/>
              </a:rPr>
              <a:t>；</a:t>
            </a:r>
            <a:r>
              <a:rPr lang="en-US" altLang="zh-TW" sz="2900" dirty="0" smtClean="0">
                <a:latin typeface="Times New Roman" pitchFamily="18" charset="0"/>
                <a:ea typeface="標楷體" pitchFamily="65" charset="-120"/>
                <a:cs typeface="Times New Roman" pitchFamily="18" charset="0"/>
              </a:rPr>
              <a:t>1</a:t>
            </a:r>
            <a:r>
              <a:rPr lang="zh-TW" altLang="zh-TW" sz="2900" dirty="0" smtClean="0">
                <a:latin typeface="Times New Roman" pitchFamily="18" charset="0"/>
                <a:ea typeface="標楷體" pitchFamily="65" charset="-120"/>
                <a:cs typeface="Times New Roman" pitchFamily="18" charset="0"/>
              </a:rPr>
              <a:t>千</a:t>
            </a:r>
            <a:r>
              <a:rPr lang="en-US" altLang="zh-TW" sz="2900" dirty="0" smtClean="0">
                <a:latin typeface="Times New Roman" pitchFamily="18" charset="0"/>
                <a:ea typeface="標楷體" pitchFamily="65" charset="-120"/>
                <a:cs typeface="Times New Roman" pitchFamily="18" charset="0"/>
              </a:rPr>
              <a:t>1</a:t>
            </a:r>
            <a:r>
              <a:rPr lang="zh-TW" altLang="zh-TW" sz="2900" dirty="0" smtClean="0">
                <a:latin typeface="Times New Roman" pitchFamily="18" charset="0"/>
                <a:ea typeface="標楷體" pitchFamily="65" charset="-120"/>
                <a:cs typeface="Times New Roman" pitchFamily="18" charset="0"/>
              </a:rPr>
              <a:t>百多萬公頃的森林遭到砍伐。在歐洲，酸雨破壞森林與湖泊</a:t>
            </a:r>
            <a:r>
              <a:rPr lang="zh-TW" altLang="en-US" sz="2900" dirty="0" smtClean="0">
                <a:latin typeface="Times New Roman" pitchFamily="18" charset="0"/>
                <a:ea typeface="標楷體" pitchFamily="65" charset="-120"/>
                <a:cs typeface="Times New Roman" pitchFamily="18" charset="0"/>
              </a:rPr>
              <a:t>及</a:t>
            </a:r>
            <a:r>
              <a:rPr lang="zh-TW" altLang="zh-TW" sz="2900" dirty="0" smtClean="0">
                <a:latin typeface="Times New Roman" pitchFamily="18" charset="0"/>
                <a:ea typeface="標楷體" pitchFamily="65" charset="-120"/>
                <a:cs typeface="Times New Roman" pitchFamily="18" charset="0"/>
              </a:rPr>
              <a:t>藝術建築物。而</a:t>
            </a:r>
            <a:r>
              <a:rPr lang="zh-TW" altLang="en-US" sz="2900" dirty="0" smtClean="0">
                <a:latin typeface="Times New Roman" pitchFamily="18" charset="0"/>
                <a:ea typeface="標楷體" pitchFamily="65" charset="-120"/>
                <a:cs typeface="Times New Roman" pitchFamily="18" charset="0"/>
              </a:rPr>
              <a:t>石化</a:t>
            </a:r>
            <a:r>
              <a:rPr lang="zh-TW" altLang="zh-TW" sz="2900" dirty="0" smtClean="0">
                <a:latin typeface="Times New Roman" pitchFamily="18" charset="0"/>
                <a:ea typeface="標楷體" pitchFamily="65" charset="-120"/>
                <a:cs typeface="Times New Roman" pitchFamily="18" charset="0"/>
              </a:rPr>
              <a:t>能源的燃燒，</a:t>
            </a:r>
            <a:r>
              <a:rPr lang="zh-TW" altLang="en-US" sz="2900" dirty="0" smtClean="0">
                <a:latin typeface="Times New Roman" pitchFamily="18" charset="0"/>
                <a:ea typeface="標楷體" pitchFamily="65" charset="-120"/>
                <a:cs typeface="Times New Roman" pitchFamily="18" charset="0"/>
              </a:rPr>
              <a:t>使</a:t>
            </a:r>
            <a:r>
              <a:rPr lang="zh-TW" altLang="zh-TW" sz="2900" dirty="0" smtClean="0">
                <a:latin typeface="Times New Roman" pitchFamily="18" charset="0"/>
                <a:ea typeface="標楷體" pitchFamily="65" charset="-120"/>
                <a:cs typeface="Times New Roman" pitchFamily="18" charset="0"/>
              </a:rPr>
              <a:t>大量的二氧化碳排放至大氣中，造成全球氣溫上升。若全球暖化持續嚴重，將會改變農業生態</a:t>
            </a:r>
            <a:r>
              <a:rPr lang="zh-TW" altLang="en-US" sz="2900" dirty="0" smtClean="0">
                <a:latin typeface="Times New Roman" pitchFamily="18" charset="0"/>
                <a:ea typeface="標楷體" pitchFamily="65" charset="-120"/>
                <a:cs typeface="Times New Roman" pitchFamily="18" charset="0"/>
              </a:rPr>
              <a:t>、</a:t>
            </a:r>
            <a:r>
              <a:rPr lang="zh-TW" altLang="zh-TW" sz="2900" dirty="0" smtClean="0">
                <a:latin typeface="Times New Roman" pitchFamily="18" charset="0"/>
                <a:ea typeface="標楷體" pitchFamily="65" charset="-120"/>
                <a:cs typeface="Times New Roman" pitchFamily="18" charset="0"/>
              </a:rPr>
              <a:t>海平面也因而上升，使許多沿岸地區</a:t>
            </a:r>
            <a:r>
              <a:rPr lang="zh-TW" altLang="en-US" sz="2900" dirty="0" smtClean="0">
                <a:latin typeface="Times New Roman" pitchFamily="18" charset="0"/>
                <a:ea typeface="標楷體" pitchFamily="65" charset="-120"/>
                <a:cs typeface="Times New Roman" pitchFamily="18" charset="0"/>
              </a:rPr>
              <a:t>沉沒</a:t>
            </a:r>
            <a:r>
              <a:rPr lang="zh-TW" altLang="zh-TW" sz="2900" dirty="0" smtClean="0">
                <a:latin typeface="Times New Roman" pitchFamily="18" charset="0"/>
                <a:ea typeface="標楷體" pitchFamily="65" charset="-120"/>
                <a:cs typeface="Times New Roman" pitchFamily="18" charset="0"/>
              </a:rPr>
              <a:t>海中。臭氧層破壞，使得人類皮膚癌機率增加；有毒廢氣物不當的棄置，更使食物與飲水遭受污染而威脅人類的健康。</a:t>
            </a:r>
          </a:p>
          <a:p>
            <a:endParaRPr lang="zh-TW"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476672"/>
            <a:ext cx="8424936" cy="5997280"/>
          </a:xfrm>
        </p:spPr>
        <p:txBody>
          <a:bodyPr>
            <a:normAutofit lnSpcReduction="10000"/>
          </a:bodyPr>
          <a:lstStyle/>
          <a:p>
            <a:r>
              <a:rPr lang="zh-TW" altLang="zh-TW" dirty="0" smtClean="0">
                <a:latin typeface="Times New Roman" pitchFamily="18" charset="0"/>
                <a:ea typeface="標楷體" pitchFamily="65" charset="-120"/>
                <a:cs typeface="Times New Roman" pitchFamily="18" charset="0"/>
              </a:rPr>
              <a:t>由於發展與環境有相關性，</a:t>
            </a:r>
            <a:r>
              <a:rPr lang="zh-TW" altLang="en-US" dirty="0" smtClean="0">
                <a:latin typeface="Times New Roman" pitchFamily="18" charset="0"/>
                <a:ea typeface="標楷體" pitchFamily="65" charset="-120"/>
                <a:cs typeface="Times New Roman" pitchFamily="18" charset="0"/>
              </a:rPr>
              <a:t>許多</a:t>
            </a:r>
            <a:r>
              <a:rPr lang="zh-TW" altLang="zh-TW" dirty="0" smtClean="0">
                <a:latin typeface="Times New Roman" pitchFamily="18" charset="0"/>
                <a:ea typeface="標楷體" pitchFamily="65" charset="-120"/>
                <a:cs typeface="Times New Roman" pitchFamily="18" charset="0"/>
              </a:rPr>
              <a:t>國家</a:t>
            </a:r>
            <a:r>
              <a:rPr lang="zh-TW" altLang="en-US" dirty="0" smtClean="0">
                <a:latin typeface="Times New Roman" pitchFamily="18" charset="0"/>
                <a:ea typeface="標楷體" pitchFamily="65" charset="-120"/>
                <a:cs typeface="Times New Roman" pitchFamily="18" charset="0"/>
              </a:rPr>
              <a:t>認為</a:t>
            </a:r>
            <a:r>
              <a:rPr lang="zh-TW" altLang="zh-TW" dirty="0" smtClean="0">
                <a:latin typeface="Times New Roman" pitchFamily="18" charset="0"/>
                <a:ea typeface="標楷體" pitchFamily="65" charset="-120"/>
                <a:cs typeface="Times New Roman" pitchFamily="18" charset="0"/>
              </a:rPr>
              <a:t>經濟發展無法不同時考慮環境的問題</a:t>
            </a:r>
            <a:r>
              <a:rPr lang="zh-TW" altLang="en-US" dirty="0" smtClean="0">
                <a:latin typeface="Times New Roman" pitchFamily="18" charset="0"/>
                <a:ea typeface="標楷體" pitchFamily="65" charset="-120"/>
                <a:cs typeface="Times New Roman" pitchFamily="18" charset="0"/>
              </a:rPr>
              <a:t>及</a:t>
            </a:r>
            <a:r>
              <a:rPr lang="zh-TW" altLang="zh-TW" dirty="0" smtClean="0">
                <a:latin typeface="Times New Roman" pitchFamily="18" charset="0"/>
                <a:ea typeface="標楷體" pitchFamily="65" charset="-120"/>
                <a:cs typeface="Times New Roman" pitchFamily="18" charset="0"/>
              </a:rPr>
              <a:t>與環境有關的貧窮與社會公平問題。在多次與各地實際討論後，世界環境發展委員會釐清問</a:t>
            </a:r>
            <a:r>
              <a:rPr lang="zh-TW" altLang="en-US" dirty="0" smtClean="0">
                <a:latin typeface="Times New Roman" pitchFamily="18" charset="0"/>
                <a:ea typeface="標楷體" pitchFamily="65" charset="-120"/>
                <a:cs typeface="Times New Roman" pitchFamily="18" charset="0"/>
              </a:rPr>
              <a:t>並</a:t>
            </a:r>
            <a:r>
              <a:rPr lang="zh-TW" altLang="zh-TW" dirty="0" smtClean="0">
                <a:latin typeface="Times New Roman" pitchFamily="18" charset="0"/>
                <a:ea typeface="標楷體" pitchFamily="65" charset="-120"/>
                <a:cs typeface="Times New Roman" pitchFamily="18" charset="0"/>
              </a:rPr>
              <a:t>確定唯有扭轉目前的發展趨勢，才</a:t>
            </a:r>
            <a:r>
              <a:rPr lang="zh-TW" altLang="en-US" dirty="0" smtClean="0">
                <a:latin typeface="Times New Roman" pitchFamily="18" charset="0"/>
                <a:ea typeface="標楷體" pitchFamily="65" charset="-120"/>
                <a:cs typeface="Times New Roman" pitchFamily="18" charset="0"/>
              </a:rPr>
              <a:t>可</a:t>
            </a:r>
            <a:r>
              <a:rPr lang="zh-TW" altLang="zh-TW" dirty="0" smtClean="0">
                <a:latin typeface="Times New Roman" pitchFamily="18" charset="0"/>
                <a:ea typeface="標楷體" pitchFamily="65" charset="-120"/>
                <a:cs typeface="Times New Roman" pitchFamily="18" charset="0"/>
              </a:rPr>
              <a:t>消除</a:t>
            </a:r>
            <a:r>
              <a:rPr lang="zh-TW" altLang="en-US" dirty="0" smtClean="0">
                <a:latin typeface="Times New Roman" pitchFamily="18" charset="0"/>
                <a:ea typeface="標楷體" pitchFamily="65" charset="-120"/>
                <a:cs typeface="Times New Roman" pitchFamily="18" charset="0"/>
              </a:rPr>
              <a:t>增加</a:t>
            </a:r>
            <a:r>
              <a:rPr lang="zh-TW" altLang="zh-TW" dirty="0" smtClean="0">
                <a:latin typeface="Times New Roman" pitchFamily="18" charset="0"/>
                <a:ea typeface="標楷體" pitchFamily="65" charset="-120"/>
                <a:cs typeface="Times New Roman" pitchFamily="18" charset="0"/>
              </a:rPr>
              <a:t>的貧窮人口與惡劣的環境。</a:t>
            </a:r>
            <a:r>
              <a:rPr lang="zh-TW" altLang="en-US" dirty="0" smtClean="0">
                <a:latin typeface="Times New Roman" pitchFamily="18" charset="0"/>
                <a:ea typeface="標楷體" pitchFamily="65" charset="-120"/>
                <a:cs typeface="Times New Roman" pitchFamily="18" charset="0"/>
              </a:rPr>
              <a:t>此</a:t>
            </a:r>
            <a:r>
              <a:rPr lang="zh-TW" altLang="zh-TW" dirty="0" smtClean="0">
                <a:latin typeface="Times New Roman" pitchFamily="18" charset="0"/>
                <a:ea typeface="標楷體" pitchFamily="65" charset="-120"/>
                <a:cs typeface="Times New Roman" pitchFamily="18" charset="0"/>
              </a:rPr>
              <a:t>新發展方式需要新的思維</a:t>
            </a:r>
            <a:r>
              <a:rPr lang="zh-TW" altLang="en-US" dirty="0" smtClean="0">
                <a:latin typeface="Times New Roman" pitchFamily="18" charset="0"/>
                <a:ea typeface="標楷體" pitchFamily="65" charset="-120"/>
                <a:cs typeface="Times New Roman" pitchFamily="18" charset="0"/>
              </a:rPr>
              <a:t>與</a:t>
            </a:r>
            <a:r>
              <a:rPr lang="zh-TW" altLang="zh-TW" dirty="0" smtClean="0">
                <a:latin typeface="Times New Roman" pitchFamily="18" charset="0"/>
                <a:ea typeface="標楷體" pitchFamily="65" charset="-120"/>
                <a:cs typeface="Times New Roman" pitchFamily="18" charset="0"/>
              </a:rPr>
              <a:t>新作法，即是</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永續發展</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永續發展</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是不犧牲未來世代的權益來達到我們的</a:t>
            </a:r>
            <a:r>
              <a:rPr lang="zh-TW" altLang="en-US" dirty="0" smtClean="0">
                <a:latin typeface="Times New Roman" pitchFamily="18" charset="0"/>
                <a:ea typeface="標楷體" pitchFamily="65" charset="-120"/>
                <a:cs typeface="Times New Roman" pitchFamily="18" charset="0"/>
              </a:rPr>
              <a:t>目標</a:t>
            </a:r>
            <a:r>
              <a:rPr lang="zh-TW"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它</a:t>
            </a:r>
            <a:r>
              <a:rPr lang="zh-TW" altLang="zh-TW" dirty="0" smtClean="0">
                <a:latin typeface="Times New Roman" pitchFamily="18" charset="0"/>
                <a:ea typeface="標楷體" pitchFamily="65" charset="-120"/>
                <a:cs typeface="Times New Roman" pitchFamily="18" charset="0"/>
              </a:rPr>
              <a:t>的內涵是“節制”即目前經濟發展所需的資源，應在大自然所能</a:t>
            </a:r>
            <a:r>
              <a:rPr lang="zh-TW" altLang="en-US" dirty="0" smtClean="0">
                <a:latin typeface="Times New Roman" pitchFamily="18" charset="0"/>
                <a:ea typeface="標楷體" pitchFamily="65" charset="-120"/>
                <a:cs typeface="Times New Roman" pitchFamily="18" charset="0"/>
              </a:rPr>
              <a:t>抵銷</a:t>
            </a:r>
            <a:r>
              <a:rPr lang="zh-TW" altLang="zh-TW" dirty="0" smtClean="0">
                <a:latin typeface="Times New Roman" pitchFamily="18" charset="0"/>
                <a:ea typeface="標楷體" pitchFamily="65" charset="-120"/>
                <a:cs typeface="Times New Roman" pitchFamily="18" charset="0"/>
              </a:rPr>
              <a:t>人類活動影響的限度內開發利用。委員會認為貧窮的國家有改善空間，永續發展的目的即是要讓全球人口皆能達到基本的生活要求，進而追求更理想的生活境界。為</a:t>
            </a:r>
            <a:r>
              <a:rPr lang="zh-TW" altLang="en-US" dirty="0" smtClean="0">
                <a:latin typeface="Times New Roman" pitchFamily="18" charset="0"/>
                <a:ea typeface="標楷體" pitchFamily="65" charset="-120"/>
                <a:cs typeface="Times New Roman" pitchFamily="18" charset="0"/>
              </a:rPr>
              <a:t>了</a:t>
            </a:r>
            <a:r>
              <a:rPr lang="zh-TW" altLang="zh-TW" dirty="0" smtClean="0">
                <a:latin typeface="Times New Roman" pitchFamily="18" charset="0"/>
                <a:ea typeface="標楷體" pitchFamily="65" charset="-120"/>
                <a:cs typeface="Times New Roman" pitchFamily="18" charset="0"/>
              </a:rPr>
              <a:t>要保障基本生活要求，不僅要讓貧窮國家的經濟向上成長，更要保障他們公平地使用地球的資源。</a:t>
            </a:r>
            <a:r>
              <a:rPr lang="zh-TW" altLang="en-US" dirty="0" smtClean="0">
                <a:latin typeface="Times New Roman" pitchFamily="18" charset="0"/>
                <a:ea typeface="標楷體" pitchFamily="65" charset="-120"/>
                <a:cs typeface="Times New Roman" pitchFamily="18" charset="0"/>
              </a:rPr>
              <a:t>因此</a:t>
            </a:r>
            <a:r>
              <a:rPr lang="zh-TW" altLang="zh-TW" dirty="0" smtClean="0">
                <a:latin typeface="Times New Roman" pitchFamily="18" charset="0"/>
                <a:ea typeface="標楷體" pitchFamily="65" charset="-120"/>
                <a:cs typeface="Times New Roman" pitchFamily="18" charset="0"/>
              </a:rPr>
              <a:t>，永續發展是一個改變的過程，對於資源的開發，投資的方向，科技發展的決定及制度的改變都要同時兼顧社會公義，現在與未來的需要。這個改變的過程會遭遇許多困難，有許多改變也許是痛苦的，也往往需仰賴政治力的介入，是需要所有國家，不管是已開發或開發中國家，來共同努力。</a:t>
            </a:r>
          </a:p>
          <a:p>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0"/>
            <a:ext cx="8496944" cy="6858000"/>
          </a:xfrm>
        </p:spPr>
        <p:txBody>
          <a:bodyPr>
            <a:normAutofit/>
          </a:bodyPr>
          <a:lstStyle/>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一</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羅馬俱樂部</a:t>
            </a:r>
            <a:endParaRPr lang="en-US" altLang="zh-TW" b="1" dirty="0" smtClean="0">
              <a:latin typeface="標楷體" pitchFamily="65" charset="-120"/>
              <a:ea typeface="標楷體" pitchFamily="65" charset="-120"/>
            </a:endParaRPr>
          </a:p>
          <a:p>
            <a:pPr>
              <a:lnSpc>
                <a:spcPct val="110000"/>
              </a:lnSpc>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1.</a:t>
            </a:r>
            <a:r>
              <a:rPr lang="zh-TW" altLang="en-US" b="1" dirty="0" smtClean="0">
                <a:latin typeface="Times New Roman" pitchFamily="18" charset="0"/>
                <a:ea typeface="標楷體" pitchFamily="65" charset="-120"/>
                <a:cs typeface="Times New Roman" pitchFamily="18" charset="0"/>
              </a:rPr>
              <a:t>創建過程</a:t>
            </a:r>
            <a:endParaRPr lang="en-US" altLang="zh-TW" b="1" dirty="0" smtClean="0">
              <a:latin typeface="Times New Roman" pitchFamily="18" charset="0"/>
              <a:ea typeface="標楷體" pitchFamily="65" charset="-120"/>
              <a:cs typeface="Times New Roman" pitchFamily="18" charset="0"/>
            </a:endParaRPr>
          </a:p>
          <a:p>
            <a:pPr>
              <a:lnSpc>
                <a:spcPct val="110000"/>
              </a:lnSpc>
              <a:buNone/>
            </a:pPr>
            <a:r>
              <a:rPr lang="zh-TW" altLang="en-US" dirty="0" smtClean="0">
                <a:latin typeface="Times New Roman" pitchFamily="18" charset="0"/>
                <a:ea typeface="標楷體" pitchFamily="65" charset="-120"/>
                <a:cs typeface="Times New Roman" pitchFamily="18" charset="0"/>
              </a:rPr>
              <a:t>    主要創始人是義大利的著名實業家、經濟學家</a:t>
            </a:r>
            <a:r>
              <a:rPr lang="en-US" altLang="zh-TW" dirty="0" smtClean="0">
                <a:latin typeface="Times New Roman" pitchFamily="18" charset="0"/>
                <a:ea typeface="標楷體" pitchFamily="65" charset="-120"/>
                <a:cs typeface="Times New Roman" pitchFamily="18" charset="0"/>
              </a:rPr>
              <a:t>A‧</a:t>
            </a:r>
            <a:r>
              <a:rPr lang="zh-TW" altLang="en-US" dirty="0" smtClean="0">
                <a:latin typeface="Times New Roman" pitchFamily="18" charset="0"/>
                <a:ea typeface="標楷體" pitchFamily="65" charset="-120"/>
                <a:cs typeface="Times New Roman" pitchFamily="18" charset="0"/>
              </a:rPr>
              <a:t>佩切伊和英國科學家</a:t>
            </a:r>
            <a:r>
              <a:rPr lang="en-US" altLang="zh-TW" dirty="0" smtClean="0">
                <a:latin typeface="Times New Roman" pitchFamily="18" charset="0"/>
                <a:ea typeface="標楷體" pitchFamily="65" charset="-120"/>
                <a:cs typeface="Times New Roman" pitchFamily="18" charset="0"/>
              </a:rPr>
              <a:t>A‧</a:t>
            </a:r>
            <a:r>
              <a:rPr lang="zh-TW" altLang="en-US" dirty="0" smtClean="0">
                <a:latin typeface="Times New Roman" pitchFamily="18" charset="0"/>
                <a:ea typeface="標楷體" pitchFamily="65" charset="-120"/>
                <a:cs typeface="Times New Roman" pitchFamily="18" charset="0"/>
              </a:rPr>
              <a:t>金。</a:t>
            </a:r>
            <a:r>
              <a:rPr lang="en-US" altLang="zh-TW" dirty="0" smtClean="0">
                <a:latin typeface="Times New Roman" pitchFamily="18" charset="0"/>
                <a:ea typeface="標楷體" pitchFamily="65" charset="-120"/>
                <a:cs typeface="Times New Roman" pitchFamily="18" charset="0"/>
              </a:rPr>
              <a:t>1968</a:t>
            </a:r>
            <a:r>
              <a:rPr lang="zh-TW" altLang="en-US" dirty="0" smtClean="0">
                <a:latin typeface="Times New Roman" pitchFamily="18" charset="0"/>
                <a:ea typeface="標楷體" pitchFamily="65" charset="-120"/>
                <a:cs typeface="Times New Roman" pitchFamily="18" charset="0"/>
              </a:rPr>
              <a:t>年</a:t>
            </a:r>
            <a:r>
              <a:rPr lang="en-US" altLang="zh-TW" dirty="0" smtClean="0">
                <a:latin typeface="Times New Roman" pitchFamily="18" charset="0"/>
                <a:ea typeface="標楷體" pitchFamily="65" charset="-120"/>
                <a:cs typeface="Times New Roman" pitchFamily="18" charset="0"/>
              </a:rPr>
              <a:t>4</a:t>
            </a:r>
            <a:r>
              <a:rPr lang="zh-TW" altLang="en-US" dirty="0" smtClean="0">
                <a:latin typeface="Times New Roman" pitchFamily="18" charset="0"/>
                <a:ea typeface="標楷體" pitchFamily="65" charset="-120"/>
                <a:cs typeface="Times New Roman" pitchFamily="18" charset="0"/>
              </a:rPr>
              <a:t>月，在阿涅爾利基金會的資助下，他們從歐洲</a:t>
            </a:r>
            <a:r>
              <a:rPr lang="en-US" altLang="zh-TW" dirty="0" smtClean="0">
                <a:latin typeface="Times New Roman" pitchFamily="18" charset="0"/>
                <a:ea typeface="標楷體" pitchFamily="65" charset="-120"/>
                <a:cs typeface="Times New Roman" pitchFamily="18" charset="0"/>
              </a:rPr>
              <a:t>10</a:t>
            </a:r>
            <a:r>
              <a:rPr lang="zh-TW" altLang="en-US" dirty="0" smtClean="0">
                <a:latin typeface="Times New Roman" pitchFamily="18" charset="0"/>
                <a:ea typeface="標楷體" pitchFamily="65" charset="-120"/>
                <a:cs typeface="Times New Roman" pitchFamily="18" charset="0"/>
              </a:rPr>
              <a:t>個國家中挑選約</a:t>
            </a:r>
            <a:r>
              <a:rPr lang="en-US" altLang="zh-TW" dirty="0" smtClean="0">
                <a:latin typeface="Times New Roman" pitchFamily="18" charset="0"/>
                <a:ea typeface="標楷體" pitchFamily="65" charset="-120"/>
                <a:cs typeface="Times New Roman" pitchFamily="18" charset="0"/>
              </a:rPr>
              <a:t>30</a:t>
            </a:r>
            <a:r>
              <a:rPr lang="zh-TW" altLang="en-US" dirty="0" smtClean="0">
                <a:latin typeface="Times New Roman" pitchFamily="18" charset="0"/>
                <a:ea typeface="標楷體" pitchFamily="65" charset="-120"/>
                <a:cs typeface="Times New Roman" pitchFamily="18" charset="0"/>
              </a:rPr>
              <a:t>名科學家、社會學家、經濟學家與計畫專家，在羅馬林奇科學家召開了會議，探討什麼是全球性問題和如何開展全球性問題研究會，後組建了一個</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持續委員會</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以便觀點相同的人保持聯繫，並以</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羅馬俱樂部</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作為為員會及其聯絡網的名稱。</a:t>
            </a:r>
            <a:endParaRPr lang="en-US" altLang="zh-TW" dirty="0" smtClean="0">
              <a:latin typeface="Times New Roman" pitchFamily="18" charset="0"/>
              <a:ea typeface="標楷體" pitchFamily="65" charset="-120"/>
              <a:cs typeface="Times New Roman" pitchFamily="18" charset="0"/>
            </a:endParaRPr>
          </a:p>
          <a:p>
            <a:pPr>
              <a:lnSpc>
                <a:spcPct val="110000"/>
              </a:lnSpc>
              <a:buNone/>
            </a:pPr>
            <a:r>
              <a:rPr lang="zh-TW" altLang="en-US" dirty="0" smtClean="0">
                <a:latin typeface="Times New Roman" pitchFamily="18" charset="0"/>
                <a:ea typeface="標楷體" pitchFamily="65" charset="-120"/>
                <a:cs typeface="Times New Roman" pitchFamily="18" charset="0"/>
              </a:rPr>
              <a:t>  </a:t>
            </a:r>
            <a:r>
              <a:rPr lang="en-US" altLang="zh-TW" b="1" dirty="0" smtClean="0">
                <a:latin typeface="Times New Roman" pitchFamily="18" charset="0"/>
                <a:ea typeface="標楷體" pitchFamily="65" charset="-120"/>
                <a:cs typeface="Times New Roman" pitchFamily="18" charset="0"/>
              </a:rPr>
              <a:t>2.</a:t>
            </a:r>
            <a:r>
              <a:rPr lang="zh-TW" altLang="en-US" b="1" dirty="0" smtClean="0">
                <a:latin typeface="Times New Roman" pitchFamily="18" charset="0"/>
                <a:ea typeface="標楷體" pitchFamily="65" charset="-120"/>
                <a:cs typeface="Times New Roman" pitchFamily="18" charset="0"/>
              </a:rPr>
              <a:t>組織和活動</a:t>
            </a:r>
            <a:endParaRPr lang="en-US" altLang="zh-TW" b="1" dirty="0" smtClean="0">
              <a:latin typeface="Times New Roman" pitchFamily="18" charset="0"/>
              <a:ea typeface="標楷體" pitchFamily="65" charset="-120"/>
              <a:cs typeface="Times New Roman" pitchFamily="18" charset="0"/>
            </a:endParaRPr>
          </a:p>
          <a:p>
            <a:pPr>
              <a:lnSpc>
                <a:spcPct val="110000"/>
              </a:lnSpc>
              <a:buNone/>
            </a:pPr>
            <a:r>
              <a:rPr lang="zh-TW" altLang="en-US" dirty="0" smtClean="0">
                <a:latin typeface="Times New Roman" pitchFamily="18" charset="0"/>
                <a:ea typeface="標楷體" pitchFamily="65" charset="-120"/>
                <a:cs typeface="Times New Roman" pitchFamily="18" charset="0"/>
              </a:rPr>
              <a:t>    主要從事下列三項活動</a:t>
            </a:r>
            <a:r>
              <a:rPr lang="zh-TW" altLang="en-US" dirty="0" smtClean="0">
                <a:latin typeface="Times New Roman" pitchFamily="18" charset="0"/>
                <a:ea typeface="標楷體" pitchFamily="65" charset="-120"/>
                <a:cs typeface="Times New Roman" pitchFamily="18" charset="0"/>
                <a:sym typeface="Wingdings" pitchFamily="2" charset="2"/>
              </a:rPr>
              <a:t>：</a:t>
            </a:r>
            <a:r>
              <a:rPr lang="en-US" altLang="zh-TW" dirty="0" smtClean="0">
                <a:latin typeface="Times New Roman" pitchFamily="18" charset="0"/>
                <a:ea typeface="標楷體" pitchFamily="65" charset="-120"/>
                <a:cs typeface="Times New Roman" pitchFamily="18" charset="0"/>
                <a:sym typeface="Wingdings" pitchFamily="2" charset="2"/>
              </a:rPr>
              <a:t>(1)</a:t>
            </a:r>
            <a:r>
              <a:rPr lang="zh-TW" altLang="en-US" dirty="0" smtClean="0">
                <a:latin typeface="Times New Roman" pitchFamily="18" charset="0"/>
                <a:ea typeface="標楷體" pitchFamily="65" charset="-120"/>
                <a:cs typeface="Times New Roman" pitchFamily="18" charset="0"/>
                <a:sym typeface="Wingdings" pitchFamily="2" charset="2"/>
              </a:rPr>
              <a:t>舉辦學術會議。每年舉行一次全體會議，並經常不定期地舉辦專題國際學術討論會或與其他學術團體聯合舉辦國際學術會議。</a:t>
            </a:r>
            <a:r>
              <a:rPr lang="en-US" altLang="zh-TW" dirty="0" smtClean="0">
                <a:latin typeface="Times New Roman" pitchFamily="18" charset="0"/>
                <a:ea typeface="標楷體" pitchFamily="65" charset="-120"/>
                <a:cs typeface="Times New Roman" pitchFamily="18" charset="0"/>
                <a:sym typeface="Wingdings" pitchFamily="2" charset="2"/>
              </a:rPr>
              <a:t>(2)</a:t>
            </a:r>
            <a:r>
              <a:rPr lang="zh-TW" altLang="en-US" dirty="0" smtClean="0">
                <a:latin typeface="Times New Roman" pitchFamily="18" charset="0"/>
                <a:ea typeface="標楷體" pitchFamily="65" charset="-120"/>
                <a:cs typeface="Times New Roman" pitchFamily="18" charset="0"/>
                <a:sym typeface="Wingdings" pitchFamily="2" charset="2"/>
              </a:rPr>
              <a:t>制定並實施</a:t>
            </a:r>
            <a:r>
              <a:rPr lang="en-US" altLang="zh-TW" dirty="0" smtClean="0">
                <a:latin typeface="Times New Roman" pitchFamily="18" charset="0"/>
                <a:ea typeface="標楷體" pitchFamily="65" charset="-120"/>
                <a:cs typeface="Times New Roman" pitchFamily="18" charset="0"/>
                <a:sym typeface="Wingdings" pitchFamily="2" charset="2"/>
              </a:rPr>
              <a:t>〝</a:t>
            </a:r>
            <a:r>
              <a:rPr lang="zh-TW" altLang="en-US" dirty="0" smtClean="0">
                <a:latin typeface="Times New Roman" pitchFamily="18" charset="0"/>
                <a:ea typeface="標楷體" pitchFamily="65" charset="-120"/>
                <a:cs typeface="Times New Roman" pitchFamily="18" charset="0"/>
                <a:sym typeface="Wingdings" pitchFamily="2" charset="2"/>
              </a:rPr>
              <a:t>人類困境</a:t>
            </a:r>
            <a:r>
              <a:rPr lang="en-US" altLang="zh-TW" dirty="0" smtClean="0">
                <a:latin typeface="Times New Roman" pitchFamily="18" charset="0"/>
                <a:ea typeface="標楷體" pitchFamily="65" charset="-120"/>
                <a:cs typeface="Times New Roman" pitchFamily="18" charset="0"/>
                <a:sym typeface="Wingdings" pitchFamily="2" charset="2"/>
              </a:rPr>
              <a:t>〞</a:t>
            </a:r>
            <a:r>
              <a:rPr lang="zh-TW" altLang="en-US" dirty="0" smtClean="0">
                <a:latin typeface="Times New Roman" pitchFamily="18" charset="0"/>
                <a:ea typeface="標楷體" pitchFamily="65" charset="-120"/>
                <a:cs typeface="Times New Roman" pitchFamily="18" charset="0"/>
                <a:sym typeface="Wingdings" pitchFamily="2" charset="2"/>
              </a:rPr>
              <a:t>研究計畫，組織其成員進行系統研究並撰寫研究報告。</a:t>
            </a:r>
            <a:r>
              <a:rPr lang="en-US" altLang="zh-TW" dirty="0" smtClean="0">
                <a:latin typeface="Times New Roman" pitchFamily="18" charset="0"/>
                <a:ea typeface="標楷體" pitchFamily="65" charset="-120"/>
                <a:cs typeface="Times New Roman" pitchFamily="18" charset="0"/>
                <a:sym typeface="Wingdings" pitchFamily="2" charset="2"/>
              </a:rPr>
              <a:t>(3)</a:t>
            </a:r>
            <a:r>
              <a:rPr lang="zh-TW" altLang="en-US" dirty="0" smtClean="0">
                <a:latin typeface="Times New Roman" pitchFamily="18" charset="0"/>
                <a:ea typeface="標楷體" pitchFamily="65" charset="-120"/>
                <a:cs typeface="Times New Roman" pitchFamily="18" charset="0"/>
                <a:sym typeface="Wingdings" pitchFamily="2" charset="2"/>
              </a:rPr>
              <a:t>出版研究報告和有關學術著作。經費來源主要來自基金會的贊助和研究課題的撥款。</a:t>
            </a:r>
            <a:endParaRPr lang="zh-TW" altLang="en-US" dirty="0">
              <a:latin typeface="標楷體" pitchFamily="65" charset="-120"/>
              <a:ea typeface="標楷體" pitchFamily="65" charset="-12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7410"/>
            <a:ext cx="7467600" cy="706090"/>
          </a:xfrm>
        </p:spPr>
        <p:txBody>
          <a:bodyPr>
            <a:normAutofit/>
          </a:bodyPr>
          <a:lstStyle/>
          <a:p>
            <a:r>
              <a:rPr lang="en-US" altLang="zh-TW" sz="2800" b="1" dirty="0" smtClean="0">
                <a:solidFill>
                  <a:schemeClr val="tx1"/>
                </a:solidFill>
                <a:latin typeface="Times New Roman" pitchFamily="18" charset="0"/>
                <a:ea typeface="標楷體" pitchFamily="65" charset="-120"/>
                <a:cs typeface="Times New Roman" pitchFamily="18" charset="0"/>
              </a:rPr>
              <a:t>2</a:t>
            </a:r>
            <a:r>
              <a:rPr lang="zh-TW" altLang="zh-TW" sz="2800" b="1" dirty="0" smtClean="0">
                <a:solidFill>
                  <a:schemeClr val="tx1"/>
                </a:solidFill>
                <a:latin typeface="Times New Roman" pitchFamily="18" charset="0"/>
                <a:ea typeface="標楷體" pitchFamily="65" charset="-120"/>
                <a:cs typeface="Times New Roman" pitchFamily="18" charset="0"/>
              </a:rPr>
              <a:t>、共同的挑戰</a:t>
            </a:r>
            <a:endParaRPr lang="zh-TW" altLang="en-US" dirty="0"/>
          </a:p>
        </p:txBody>
      </p:sp>
      <p:sp>
        <p:nvSpPr>
          <p:cNvPr id="3" name="內容版面配置區 2"/>
          <p:cNvSpPr>
            <a:spLocks noGrp="1"/>
          </p:cNvSpPr>
          <p:nvPr>
            <p:ph sz="quarter" idx="1"/>
          </p:nvPr>
        </p:nvSpPr>
        <p:spPr>
          <a:xfrm>
            <a:off x="251520" y="764704"/>
            <a:ext cx="8496944" cy="6264696"/>
          </a:xfrm>
        </p:spPr>
        <p:txBody>
          <a:bodyPr>
            <a:normAutofit/>
          </a:bodyPr>
          <a:lstStyle/>
          <a:p>
            <a:r>
              <a:rPr lang="zh-TW" altLang="zh-TW" sz="2200" dirty="0" smtClean="0">
                <a:latin typeface="標楷體" pitchFamily="65" charset="-120"/>
                <a:ea typeface="標楷體" pitchFamily="65" charset="-120"/>
              </a:rPr>
              <a:t>有限的地球資源</a:t>
            </a:r>
            <a:r>
              <a:rPr lang="zh-TW" altLang="en-US" sz="2200" dirty="0" smtClean="0">
                <a:latin typeface="標楷體" pitchFamily="65" charset="-120"/>
                <a:ea typeface="標楷體" pitchFamily="65" charset="-120"/>
              </a:rPr>
              <a:t>需</a:t>
            </a:r>
            <a:r>
              <a:rPr lang="zh-TW" altLang="zh-TW" sz="2200" dirty="0" smtClean="0">
                <a:latin typeface="標楷體" pitchFamily="65" charset="-120"/>
                <a:ea typeface="標楷體" pitchFamily="65" charset="-120"/>
              </a:rPr>
              <a:t>養活越來越多的人口，提升生活水準，人類所面臨的挑戰是空前的。委員會針對接問題，特就人口、食物、物種生態、能源、科技及都市結構等提出因應之道。</a:t>
            </a:r>
            <a:endParaRPr lang="en-US" altLang="zh-TW" sz="2200" dirty="0" smtClean="0">
              <a:latin typeface="標楷體" pitchFamily="65" charset="-120"/>
              <a:ea typeface="標楷體" pitchFamily="65" charset="-120"/>
            </a:endParaRPr>
          </a:p>
          <a:p>
            <a:r>
              <a:rPr lang="zh-TW" altLang="zh-TW" sz="2200" b="1" dirty="0" smtClean="0">
                <a:latin typeface="標楷體" pitchFamily="65" charset="-120"/>
                <a:ea typeface="標楷體" pitchFamily="65" charset="-120"/>
              </a:rPr>
              <a:t>（</a:t>
            </a:r>
            <a:r>
              <a:rPr lang="en-US" altLang="zh-TW" sz="2200" b="1" dirty="0" smtClean="0">
                <a:latin typeface="標楷體" pitchFamily="65" charset="-120"/>
                <a:ea typeface="標楷體" pitchFamily="65" charset="-120"/>
              </a:rPr>
              <a:t>1</a:t>
            </a:r>
            <a:r>
              <a:rPr lang="zh-TW" altLang="zh-TW" sz="2200" b="1" dirty="0" smtClean="0">
                <a:latin typeface="標楷體" pitchFamily="65" charset="-120"/>
                <a:ea typeface="標楷體" pitchFamily="65" charset="-120"/>
              </a:rPr>
              <a:t>）人口與人力資源</a:t>
            </a:r>
            <a:r>
              <a:rPr lang="zh-TW" altLang="en-US" sz="2200" b="1" dirty="0" smtClean="0">
                <a:latin typeface="標楷體" pitchFamily="65" charset="-120"/>
                <a:ea typeface="標楷體" pitchFamily="65" charset="-120"/>
              </a:rPr>
              <a:t>：</a:t>
            </a:r>
            <a:r>
              <a:rPr lang="zh-TW" altLang="zh-TW" sz="2200" dirty="0" smtClean="0">
                <a:latin typeface="標楷體" pitchFamily="65" charset="-120"/>
                <a:ea typeface="標楷體" pitchFamily="65" charset="-120"/>
              </a:rPr>
              <a:t>人口問題，第一要務是抑制人口的高度成長，這關係全球人口是否能於未來的世紀控制在</a:t>
            </a:r>
            <a:r>
              <a:rPr lang="en-US" altLang="zh-TW" sz="2200" dirty="0" smtClean="0">
                <a:latin typeface="標楷體" pitchFamily="65" charset="-120"/>
                <a:ea typeface="標楷體" pitchFamily="65" charset="-120"/>
              </a:rPr>
              <a:t>60</a:t>
            </a:r>
            <a:r>
              <a:rPr lang="zh-TW" altLang="zh-TW" sz="2200" dirty="0" smtClean="0">
                <a:latin typeface="標楷體" pitchFamily="65" charset="-120"/>
                <a:ea typeface="標楷體" pitchFamily="65" charset="-120"/>
              </a:rPr>
              <a:t>億。因此，各國政府應加強社會、文化及經濟誘因，制定長程家庭計畫，提供必要的教育、避孕及各種服務，讓人們有能力決定家庭的人口數，尤其是婦女。</a:t>
            </a:r>
          </a:p>
          <a:p>
            <a:r>
              <a:rPr lang="zh-TW" altLang="zh-TW" sz="2200" b="1" dirty="0" smtClean="0">
                <a:latin typeface="標楷體" pitchFamily="65" charset="-120"/>
                <a:ea typeface="標楷體" pitchFamily="65" charset="-120"/>
              </a:rPr>
              <a:t>（</a:t>
            </a:r>
            <a:r>
              <a:rPr lang="en-US" altLang="zh-TW" sz="2200" b="1" dirty="0" smtClean="0">
                <a:latin typeface="標楷體" pitchFamily="65" charset="-120"/>
                <a:ea typeface="標楷體" pitchFamily="65" charset="-120"/>
              </a:rPr>
              <a:t>2</a:t>
            </a:r>
            <a:r>
              <a:rPr lang="zh-TW" altLang="zh-TW" sz="2200" b="1" dirty="0" smtClean="0">
                <a:latin typeface="標楷體" pitchFamily="65" charset="-120"/>
                <a:ea typeface="標楷體" pitchFamily="65" charset="-120"/>
              </a:rPr>
              <a:t>）食物的供應</a:t>
            </a:r>
            <a:r>
              <a:rPr lang="zh-TW" altLang="en-US" sz="2200" b="1" dirty="0" smtClean="0">
                <a:latin typeface="標楷體" pitchFamily="65" charset="-120"/>
                <a:ea typeface="標楷體" pitchFamily="65" charset="-120"/>
              </a:rPr>
              <a:t>：</a:t>
            </a:r>
            <a:r>
              <a:rPr lang="zh-TW" altLang="zh-TW" sz="2200" dirty="0" smtClean="0">
                <a:latin typeface="標楷體" pitchFamily="65" charset="-120"/>
                <a:ea typeface="標楷體" pitchFamily="65" charset="-120"/>
              </a:rPr>
              <a:t>目前糧食生產的速度超過人口的成長速度，但是全球飢餓的人口數卻越來越多，究其原因是糧食政策的失衡。</a:t>
            </a:r>
          </a:p>
          <a:p>
            <a:pPr>
              <a:buNone/>
            </a:pPr>
            <a:r>
              <a:rPr lang="zh-TW" altLang="en-US" sz="2200" dirty="0" smtClean="0">
                <a:latin typeface="標楷體" pitchFamily="65" charset="-120"/>
                <a:ea typeface="標楷體" pitchFamily="65" charset="-120"/>
              </a:rPr>
              <a:t>  </a:t>
            </a:r>
            <a:r>
              <a:rPr lang="zh-TW" altLang="zh-TW" sz="2200" dirty="0" smtClean="0">
                <a:latin typeface="標楷體" pitchFamily="65" charset="-120"/>
                <a:ea typeface="標楷體" pitchFamily="65" charset="-120"/>
              </a:rPr>
              <a:t>不管是已開發或開發中的國家，</a:t>
            </a:r>
            <a:r>
              <a:rPr lang="zh-TW" altLang="zh-TW" sz="2200" b="1" dirty="0" smtClean="0">
                <a:latin typeface="標楷體" pitchFamily="65" charset="-120"/>
                <a:ea typeface="標楷體" pitchFamily="65" charset="-120"/>
              </a:rPr>
              <a:t>農業政策皆由政府制定</a:t>
            </a:r>
            <a:r>
              <a:rPr lang="zh-TW" altLang="zh-TW" sz="2200" dirty="0" smtClean="0">
                <a:latin typeface="標楷體" pitchFamily="65" charset="-120"/>
                <a:ea typeface="標楷體" pitchFamily="65" charset="-120"/>
              </a:rPr>
              <a:t>。已開發國家對農業往往訂有保護、補貼的措施，以保持國際競爭的優勢。因此，已開發國家往往生產過剩而削價輸往開發中國家，影響輸入國的農業政策</a:t>
            </a:r>
            <a:r>
              <a:rPr lang="zh-TW" altLang="en-US" sz="2200"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開發中國家則相反。除少數地區能因生產技術改良與政府的支持，農業生產有突破外，大多地區，農民皆無法得到有效支援，以致生產力差。委員會認為，分配均衡是保持生態健康最好的農業政策，讓糧食生產於需要糧食的地方，降低不公平的競爭。</a:t>
            </a:r>
            <a:endParaRPr lang="zh-TW"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79512" y="188640"/>
            <a:ext cx="8568952" cy="7128792"/>
          </a:xfrm>
        </p:spPr>
        <p:txBody>
          <a:bodyPr>
            <a:normAutofit/>
          </a:bodyPr>
          <a:lstStyle/>
          <a:p>
            <a:r>
              <a:rPr lang="en-US" altLang="zh-TW" sz="2200" dirty="0" smtClean="0">
                <a:latin typeface="標楷體" pitchFamily="65" charset="-120"/>
                <a:ea typeface="標楷體" pitchFamily="65" charset="-120"/>
                <a:cs typeface="Times New Roman" pitchFamily="18" charset="0"/>
              </a:rPr>
              <a:t>(3)</a:t>
            </a:r>
            <a:r>
              <a:rPr lang="zh-TW" altLang="zh-TW" sz="2200" dirty="0" smtClean="0">
                <a:latin typeface="標楷體" pitchFamily="65" charset="-120"/>
                <a:ea typeface="標楷體" pitchFamily="65" charset="-120"/>
                <a:cs typeface="Times New Roman" pitchFamily="18" charset="0"/>
              </a:rPr>
              <a:t>物種與生態</a:t>
            </a:r>
            <a:r>
              <a:rPr lang="zh-TW" altLang="en-US" sz="2200" dirty="0" smtClean="0">
                <a:latin typeface="標楷體" pitchFamily="65" charset="-120"/>
                <a:ea typeface="標楷體" pitchFamily="65" charset="-120"/>
                <a:cs typeface="Times New Roman" pitchFamily="18" charset="0"/>
              </a:rPr>
              <a:t>：</a:t>
            </a:r>
            <a:r>
              <a:rPr lang="zh-TW" altLang="zh-TW" sz="2200" dirty="0" smtClean="0">
                <a:latin typeface="標楷體" pitchFamily="65" charset="-120"/>
                <a:ea typeface="標楷體" pitchFamily="65" charset="-120"/>
                <a:cs typeface="Times New Roman" pitchFamily="18" charset="0"/>
              </a:rPr>
              <a:t>生物多樣化是生態健康重要的一環。野生物種的基因在改良作物品種、製造新藥與工業原料方面，已為人類創造無限的商機與福祉，對人類的貢獻很大；此外，基於道德、倫理、文化、美觀、與科學的理由，我們都應保護野生的物種。野生物種應如何保護呢？首先，我們應將此問題當成主要的經濟與資源的問題來思考和處理，所以各國在發展經濟的過程中，應避免熱帶森林及其他棲息地的破壞；其次，將不同的地區，劃分為各種保護區，加以不同程度的保護。因為大面積的保護措施所需的經費很多，因此，要大幅提高保護的預算。</a:t>
            </a:r>
            <a:endParaRPr lang="en-US" altLang="zh-TW" sz="2200" dirty="0" smtClean="0">
              <a:latin typeface="標楷體" pitchFamily="65" charset="-120"/>
              <a:ea typeface="標楷體" pitchFamily="65" charset="-120"/>
              <a:cs typeface="Times New Roman" pitchFamily="18" charset="0"/>
            </a:endParaRPr>
          </a:p>
          <a:p>
            <a:pPr>
              <a:buNone/>
            </a:pPr>
            <a:endParaRPr lang="en-US" altLang="zh-TW" sz="2200" dirty="0" smtClean="0">
              <a:latin typeface="標楷體" pitchFamily="65" charset="-120"/>
              <a:ea typeface="標楷體" pitchFamily="65" charset="-120"/>
              <a:cs typeface="Times New Roman" pitchFamily="18" charset="0"/>
            </a:endParaRPr>
          </a:p>
          <a:p>
            <a:r>
              <a:rPr lang="zh-TW" altLang="zh-TW" sz="2200" dirty="0" smtClean="0">
                <a:latin typeface="標楷體" pitchFamily="65" charset="-120"/>
                <a:ea typeface="標楷體" pitchFamily="65" charset="-120"/>
              </a:rPr>
              <a:t>（</a:t>
            </a:r>
            <a:r>
              <a:rPr lang="en-US" altLang="zh-TW" sz="2200" dirty="0" smtClean="0">
                <a:latin typeface="標楷體" pitchFamily="65" charset="-120"/>
                <a:ea typeface="標楷體" pitchFamily="65" charset="-120"/>
              </a:rPr>
              <a:t>4</a:t>
            </a:r>
            <a:r>
              <a:rPr lang="zh-TW" altLang="zh-TW" sz="2200" dirty="0" smtClean="0">
                <a:latin typeface="標楷體" pitchFamily="65" charset="-120"/>
                <a:ea typeface="標楷體" pitchFamily="65" charset="-120"/>
              </a:rPr>
              <a:t>）能源</a:t>
            </a:r>
            <a:r>
              <a:rPr lang="zh-TW" altLang="en-US" sz="2200" dirty="0" smtClean="0">
                <a:latin typeface="標楷體" pitchFamily="65" charset="-120"/>
                <a:ea typeface="標楷體" pitchFamily="65" charset="-120"/>
              </a:rPr>
              <a:t>：</a:t>
            </a:r>
            <a:r>
              <a:rPr lang="zh-TW" altLang="zh-TW" sz="2200" dirty="0" smtClean="0">
                <a:latin typeface="標楷體" pitchFamily="65" charset="-120"/>
                <a:ea typeface="標楷體" pitchFamily="65" charset="-120"/>
              </a:rPr>
              <a:t>安全、乾淨的可再生能源是永續發展的重要因素。在積極尋求、發展乾淨之可再生能源的過程中，先提高用能效率是永續發展最直接、有效的策略。新式的電器產品所需的能量，往往只需舊式電器的</a:t>
            </a:r>
            <a:r>
              <a:rPr lang="en-US" altLang="zh-TW" sz="2200" dirty="0" smtClean="0">
                <a:latin typeface="標楷體" pitchFamily="65" charset="-120"/>
                <a:ea typeface="標楷體" pitchFamily="65" charset="-120"/>
              </a:rPr>
              <a:t>2/3</a:t>
            </a:r>
            <a:r>
              <a:rPr lang="zh-TW" altLang="zh-TW" sz="2200" dirty="0" smtClean="0">
                <a:latin typeface="標楷體" pitchFamily="65" charset="-120"/>
                <a:ea typeface="標楷體" pitchFamily="65" charset="-120"/>
              </a:rPr>
              <a:t>，或甚至</a:t>
            </a:r>
            <a:r>
              <a:rPr lang="en-US" altLang="zh-TW" sz="2200" dirty="0" smtClean="0">
                <a:latin typeface="標楷體" pitchFamily="65" charset="-120"/>
                <a:ea typeface="標楷體" pitchFamily="65" charset="-120"/>
              </a:rPr>
              <a:t>1/2</a:t>
            </a:r>
            <a:r>
              <a:rPr lang="zh-TW" altLang="zh-TW" sz="2200" dirty="0" smtClean="0">
                <a:latin typeface="標楷體" pitchFamily="65" charset="-120"/>
                <a:ea typeface="標楷體" pitchFamily="65" charset="-120"/>
              </a:rPr>
              <a:t>，這對全球越來越多開發中國家，對能源需求增加的壓力，可減輕很多。大部分的可再生能源目前仍有發展的瓶頸，但在科技日益精進的發展下，只要政府或大企業能編列研究經費，必能獲得快速的進展。開發中國家亦需要國際社會的幫忙，朝能源效率的方向邁進。</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672080"/>
            <a:ext cx="8352928" cy="6213304"/>
          </a:xfrm>
        </p:spPr>
        <p:txBody>
          <a:bodyPr>
            <a:normAutofit/>
          </a:bodyPr>
          <a:lstStyle/>
          <a:p>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5</a:t>
            </a:r>
            <a:r>
              <a:rPr lang="zh-TW" altLang="zh-TW" sz="2200" dirty="0" smtClean="0">
                <a:latin typeface="Times New Roman" pitchFamily="18" charset="0"/>
                <a:ea typeface="標楷體" pitchFamily="65" charset="-120"/>
                <a:cs typeface="Times New Roman" pitchFamily="18" charset="0"/>
              </a:rPr>
              <a:t>）企業發展：以較少的源生產較多產品</a:t>
            </a:r>
            <a:r>
              <a:rPr lang="zh-TW" altLang="en-US" sz="2200" dirty="0" smtClean="0">
                <a:latin typeface="Times New Roman" pitchFamily="18" charset="0"/>
                <a:ea typeface="標楷體" pitchFamily="65" charset="-120"/>
                <a:cs typeface="Times New Roman" pitchFamily="18" charset="0"/>
              </a:rPr>
              <a:t>，根</a:t>
            </a:r>
            <a:r>
              <a:rPr lang="zh-TW" altLang="zh-TW" sz="2200" dirty="0" smtClean="0">
                <a:latin typeface="Times New Roman" pitchFamily="18" charset="0"/>
                <a:ea typeface="標楷體" pitchFamily="65" charset="-120"/>
                <a:cs typeface="Times New Roman" pitchFamily="18" charset="0"/>
              </a:rPr>
              <a:t>據已開發國家經驗，低污染科技往往較節省社會成本，因為它減少健康、財產與環境危害；同時，也因資源效率高，使企業獲利率提高。如何幫助開發中國家發展合宜的科技，需要透過國際的合作，提供足夠的資訊，妥善利用地球資源，提高資源效率。</a:t>
            </a:r>
            <a:endParaRPr lang="en-US" altLang="zh-TW" sz="2200" dirty="0" smtClean="0">
              <a:latin typeface="Times New Roman" pitchFamily="18" charset="0"/>
              <a:ea typeface="標楷體" pitchFamily="65" charset="-120"/>
              <a:cs typeface="Times New Roman" pitchFamily="18" charset="0"/>
            </a:endParaRPr>
          </a:p>
          <a:p>
            <a:endParaRPr lang="zh-TW" altLang="zh-TW" sz="2200" dirty="0" smtClean="0">
              <a:latin typeface="Times New Roman" pitchFamily="18" charset="0"/>
              <a:ea typeface="標楷體" pitchFamily="65" charset="-120"/>
              <a:cs typeface="Times New Roman" pitchFamily="18" charset="0"/>
            </a:endParaRPr>
          </a:p>
          <a:p>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6</a:t>
            </a:r>
            <a:r>
              <a:rPr lang="zh-TW" altLang="zh-TW" sz="2200" dirty="0" smtClean="0">
                <a:latin typeface="Times New Roman" pitchFamily="18" charset="0"/>
                <a:ea typeface="標楷體" pitchFamily="65" charset="-120"/>
                <a:cs typeface="Times New Roman" pitchFamily="18" charset="0"/>
              </a:rPr>
              <a:t>）都市化的挑戰</a:t>
            </a:r>
            <a:r>
              <a:rPr lang="zh-TW" altLang="en-US" sz="2200" dirty="0" smtClean="0">
                <a:latin typeface="Times New Roman" pitchFamily="18" charset="0"/>
                <a:ea typeface="標楷體" pitchFamily="65" charset="-120"/>
                <a:cs typeface="Times New Roman" pitchFamily="18" charset="0"/>
              </a:rPr>
              <a:t>：</a:t>
            </a:r>
            <a:r>
              <a:rPr lang="zh-TW" altLang="zh-TW" sz="2200" dirty="0" smtClean="0">
                <a:latin typeface="Times New Roman" pitchFamily="18" charset="0"/>
                <a:ea typeface="標楷體" pitchFamily="65" charset="-120"/>
                <a:cs typeface="Times New Roman" pitchFamily="18" charset="0"/>
              </a:rPr>
              <a:t>開發中國家鮮少政府有能力可以提供城市居民土地與衛生、水、電、及教育等服務的設備，因此，許多城市居民擠在擁塞的環境，衛生條件差，健康沒保障。委員會認為，發展超大型都市，潛藏危機往往不易克服，所以發展小規模的城、鎮，與附近的腹地結合</a:t>
            </a:r>
            <a:r>
              <a:rPr lang="zh-TW" altLang="en-US" sz="2200" dirty="0" smtClean="0">
                <a:latin typeface="Times New Roman" pitchFamily="18" charset="0"/>
                <a:ea typeface="標楷體" pitchFamily="65" charset="-120"/>
                <a:cs typeface="Times New Roman" pitchFamily="18" charset="0"/>
              </a:rPr>
              <a:t>應</a:t>
            </a:r>
            <a:r>
              <a:rPr lang="zh-TW" altLang="zh-TW" sz="2200" dirty="0" smtClean="0">
                <a:latin typeface="Times New Roman" pitchFamily="18" charset="0"/>
                <a:ea typeface="標楷體" pitchFamily="65" charset="-120"/>
                <a:cs typeface="Times New Roman" pitchFamily="18" charset="0"/>
              </a:rPr>
              <a:t>是較適合的選擇。當然，好的城市管理需要多方面的配合，如稅收、交通、與醫療服務等。此外，將權力給地方政府，讓地方事務由當地居民同意、解決。妥善照顧城市的窮人，提供他們居所及基本的居家服務。</a:t>
            </a:r>
          </a:p>
          <a:p>
            <a:endParaRPr lang="zh-TW"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562074"/>
          </a:xfrm>
        </p:spPr>
        <p:txBody>
          <a:bodyPr>
            <a:normAutofit/>
          </a:bodyPr>
          <a:lstStyle/>
          <a:p>
            <a:r>
              <a:rPr lang="en-US" altLang="zh-TW" sz="2800" b="1" dirty="0" smtClean="0">
                <a:solidFill>
                  <a:schemeClr val="tx1"/>
                </a:solidFill>
                <a:latin typeface="標楷體" pitchFamily="65" charset="-120"/>
                <a:ea typeface="標楷體" pitchFamily="65" charset="-120"/>
              </a:rPr>
              <a:t>3</a:t>
            </a:r>
            <a:r>
              <a:rPr lang="zh-TW" altLang="zh-TW" sz="2800" b="1" dirty="0" smtClean="0">
                <a:solidFill>
                  <a:schemeClr val="tx1"/>
                </a:solidFill>
                <a:latin typeface="標楷體" pitchFamily="65" charset="-120"/>
                <a:ea typeface="標楷體" pitchFamily="65" charset="-120"/>
              </a:rPr>
              <a:t>、共同的努力</a:t>
            </a:r>
            <a:endParaRPr lang="zh-TW" altLang="en-US" sz="2800" dirty="0">
              <a:solidFill>
                <a:schemeClr val="tx1"/>
              </a:solidFill>
              <a:latin typeface="標楷體" pitchFamily="65" charset="-120"/>
              <a:ea typeface="標楷體" pitchFamily="65" charset="-120"/>
            </a:endParaRPr>
          </a:p>
        </p:txBody>
      </p:sp>
      <p:sp>
        <p:nvSpPr>
          <p:cNvPr id="3" name="內容版面配置區 2"/>
          <p:cNvSpPr>
            <a:spLocks noGrp="1"/>
          </p:cNvSpPr>
          <p:nvPr>
            <p:ph sz="quarter" idx="1"/>
          </p:nvPr>
        </p:nvSpPr>
        <p:spPr>
          <a:xfrm>
            <a:off x="457200" y="888104"/>
            <a:ext cx="8147248" cy="5709248"/>
          </a:xfrm>
        </p:spPr>
        <p:txBody>
          <a:bodyPr>
            <a:normAutofit/>
          </a:bodyPr>
          <a:lstStyle/>
          <a:p>
            <a:r>
              <a:rPr lang="zh-TW" altLang="zh-TW" sz="2200" dirty="0" smtClean="0">
                <a:latin typeface="Times New Roman" pitchFamily="18" charset="0"/>
                <a:ea typeface="標楷體" pitchFamily="65" charset="-120"/>
                <a:cs typeface="Times New Roman" pitchFamily="18" charset="0"/>
              </a:rPr>
              <a:t>過去一個世紀來，人類與地球的關係有了大的轉變。以前，人類在地球的律動下生存、發展；但經過最近一個世紀科技文明的發展，不僅人口大增，且人類的活動大規模地改變大氣、土壤、動植物的生態。面對大自然的新律動，委員會提出許多永續發展的建議，可歸納於</a:t>
            </a:r>
            <a:r>
              <a:rPr lang="en-US" altLang="zh-TW" sz="2200" dirty="0" smtClean="0">
                <a:latin typeface="Times New Roman" pitchFamily="18" charset="0"/>
                <a:ea typeface="標楷體" pitchFamily="65" charset="-120"/>
                <a:cs typeface="Times New Roman" pitchFamily="18" charset="0"/>
              </a:rPr>
              <a:t>6</a:t>
            </a:r>
            <a:r>
              <a:rPr lang="zh-TW" altLang="zh-TW" sz="2200" dirty="0" smtClean="0">
                <a:latin typeface="Times New Roman" pitchFamily="18" charset="0"/>
                <a:ea typeface="標楷體" pitchFamily="65" charset="-120"/>
                <a:cs typeface="Times New Roman" pitchFamily="18" charset="0"/>
              </a:rPr>
              <a:t>方面：</a:t>
            </a:r>
          </a:p>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1</a:t>
            </a:r>
            <a:r>
              <a:rPr lang="zh-TW" altLang="zh-TW" sz="2200" dirty="0" smtClean="0">
                <a:latin typeface="Times New Roman" pitchFamily="18" charset="0"/>
                <a:ea typeface="標楷體" pitchFamily="65" charset="-120"/>
                <a:cs typeface="Times New Roman" pitchFamily="18" charset="0"/>
              </a:rPr>
              <a:t>）政府機關要負責，並應加強國際的合作。聯合國的秘書長更</a:t>
            </a:r>
            <a:r>
              <a:rPr lang="en-US" altLang="zh-TW" sz="2200" dirty="0" smtClean="0">
                <a:latin typeface="Times New Roman" pitchFamily="18" charset="0"/>
                <a:ea typeface="標楷體" pitchFamily="65" charset="-120"/>
                <a:cs typeface="Times New Roman" pitchFamily="18" charset="0"/>
              </a:rPr>
              <a:t>  </a:t>
            </a:r>
          </a:p>
          <a:p>
            <a:pPr>
              <a:buNone/>
            </a:pPr>
            <a:r>
              <a:rPr lang="en-US" altLang="zh-TW"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應負起領導之責，使聯合國能正確評估、建議、協助、並報</a:t>
            </a:r>
            <a:endParaRPr lang="en-US"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告各國進步的情形。</a:t>
            </a:r>
          </a:p>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2</a:t>
            </a:r>
            <a:r>
              <a:rPr lang="zh-TW" altLang="zh-TW" sz="2200" dirty="0" smtClean="0">
                <a:latin typeface="Times New Roman" pitchFamily="18" charset="0"/>
                <a:ea typeface="標楷體" pitchFamily="65" charset="-120"/>
                <a:cs typeface="Times New Roman" pitchFamily="18" charset="0"/>
              </a:rPr>
              <a:t>）各國政府應加強環保署的角色與事務</a:t>
            </a:r>
            <a:r>
              <a:rPr lang="zh-TW" altLang="en-US" sz="2200" dirty="0" smtClean="0">
                <a:latin typeface="Times New Roman" pitchFamily="18" charset="0"/>
                <a:ea typeface="標楷體" pitchFamily="65" charset="-120"/>
                <a:cs typeface="Times New Roman" pitchFamily="18" charset="0"/>
              </a:rPr>
              <a:t>。</a:t>
            </a:r>
            <a:endParaRPr lang="en-US" altLang="zh-TW" sz="2200" dirty="0" smtClean="0">
              <a:latin typeface="Times New Roman" pitchFamily="18" charset="0"/>
              <a:ea typeface="標楷體" pitchFamily="65" charset="-120"/>
              <a:cs typeface="Times New Roman" pitchFamily="18" charset="0"/>
            </a:endParaRPr>
          </a:p>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3</a:t>
            </a:r>
            <a:r>
              <a:rPr lang="zh-TW" altLang="zh-TW" sz="2200" dirty="0" smtClean="0">
                <a:latin typeface="Times New Roman" pitchFamily="18" charset="0"/>
                <a:ea typeface="標楷體" pitchFamily="65" charset="-120"/>
                <a:cs typeface="Times New Roman" pitchFamily="18" charset="0"/>
              </a:rPr>
              <a:t>）提升評估全球危機的能力。聯合國環境計畫組織的“地球瞭</a:t>
            </a:r>
            <a:endParaRPr lang="en-US"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望台”</a:t>
            </a:r>
            <a:r>
              <a:rPr lang="en-US" altLang="zh-TW" sz="2200" dirty="0" smtClean="0">
                <a:latin typeface="Times New Roman" pitchFamily="18" charset="0"/>
                <a:ea typeface="標楷體" pitchFamily="65" charset="-120"/>
                <a:cs typeface="Times New Roman" pitchFamily="18" charset="0"/>
              </a:rPr>
              <a:t>(Earth-watch)</a:t>
            </a:r>
            <a:r>
              <a:rPr lang="zh-TW" altLang="zh-TW" sz="2200" dirty="0" smtClean="0">
                <a:latin typeface="Times New Roman" pitchFamily="18" charset="0"/>
                <a:ea typeface="標楷體" pitchFamily="65" charset="-120"/>
                <a:cs typeface="Times New Roman" pitchFamily="18" charset="0"/>
              </a:rPr>
              <a:t>是聯合國危機評估的領導中心。然而，</a:t>
            </a:r>
            <a:endParaRPr lang="en-US"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若考慮許多嚴重危機的政治敏感性，則需要成立非府組織的</a:t>
            </a:r>
            <a:endParaRPr lang="en-US"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獨立機構，較具公信力。</a:t>
            </a:r>
          </a:p>
          <a:p>
            <a:endParaRPr lang="zh-TW" altLang="en-US" sz="2200" dirty="0">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404664"/>
            <a:ext cx="8496944" cy="6069288"/>
          </a:xfrm>
        </p:spPr>
        <p:txBody>
          <a:bodyPr>
            <a:normAutofit/>
          </a:bodyPr>
          <a:lstStyle/>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4</a:t>
            </a:r>
            <a:r>
              <a:rPr lang="zh-TW" altLang="zh-TW" sz="2200" dirty="0" smtClean="0">
                <a:latin typeface="Times New Roman" pitchFamily="18" charset="0"/>
                <a:ea typeface="標楷體" pitchFamily="65" charset="-120"/>
                <a:cs typeface="Times New Roman" pitchFamily="18" charset="0"/>
              </a:rPr>
              <a:t>）做成政策前，一定要讓大家得到充分的資訊，才能獲得人民及</a:t>
            </a:r>
            <a:r>
              <a:rPr lang="zh-TW" altLang="en-US" sz="2200" dirty="0" smtClean="0">
                <a:latin typeface="Times New Roman" pitchFamily="18" charset="0"/>
                <a:ea typeface="標楷體" pitchFamily="65" charset="-120"/>
                <a:cs typeface="Times New Roman" pitchFamily="18" charset="0"/>
              </a:rPr>
              <a:t>  </a:t>
            </a:r>
            <a:endParaRPr lang="en-US" altLang="zh-TW" sz="2200" dirty="0" smtClean="0">
              <a:latin typeface="Times New Roman" pitchFamily="18" charset="0"/>
              <a:ea typeface="標楷體" pitchFamily="65" charset="-120"/>
              <a:cs typeface="Times New Roman" pitchFamily="18" charset="0"/>
            </a:endParaRPr>
          </a:p>
          <a:p>
            <a:pPr>
              <a:buNone/>
            </a:pPr>
            <a:r>
              <a:rPr lang="zh-TW" altLang="en-US" sz="2200" dirty="0" smtClean="0">
                <a:latin typeface="Times New Roman" pitchFamily="18" charset="0"/>
                <a:ea typeface="標楷體" pitchFamily="65" charset="-120"/>
                <a:cs typeface="Times New Roman" pitchFamily="18" charset="0"/>
              </a:rPr>
              <a:t>          </a:t>
            </a:r>
            <a:r>
              <a:rPr lang="zh-TW" altLang="zh-TW" sz="2200" dirty="0" smtClean="0">
                <a:latin typeface="Times New Roman" pitchFamily="18" charset="0"/>
                <a:ea typeface="標楷體" pitchFamily="65" charset="-120"/>
                <a:cs typeface="Times New Roman" pitchFamily="18" charset="0"/>
              </a:rPr>
              <a:t>團體廣泛的支持；同時，儘可能擴大人民及團體的參與。</a:t>
            </a:r>
          </a:p>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5</a:t>
            </a:r>
            <a:r>
              <a:rPr lang="zh-TW" altLang="zh-TW" sz="2200" dirty="0" smtClean="0">
                <a:latin typeface="Times New Roman" pitchFamily="18" charset="0"/>
                <a:ea typeface="標楷體" pitchFamily="65" charset="-120"/>
                <a:cs typeface="Times New Roman" pitchFamily="18" charset="0"/>
              </a:rPr>
              <a:t>）制定合宜的新法規，修改與實際情況脫節的法令。</a:t>
            </a:r>
          </a:p>
          <a:p>
            <a:pPr>
              <a:buNone/>
            </a:pPr>
            <a:r>
              <a:rPr lang="zh-TW" altLang="zh-TW" sz="2200" dirty="0" smtClean="0">
                <a:latin typeface="Times New Roman" pitchFamily="18" charset="0"/>
                <a:ea typeface="標楷體" pitchFamily="65" charset="-120"/>
                <a:cs typeface="Times New Roman" pitchFamily="18" charset="0"/>
              </a:rPr>
              <a:t>（</a:t>
            </a:r>
            <a:r>
              <a:rPr lang="en-US" altLang="zh-TW" sz="2200" dirty="0" smtClean="0">
                <a:latin typeface="Times New Roman" pitchFamily="18" charset="0"/>
                <a:ea typeface="標楷體" pitchFamily="65" charset="-120"/>
                <a:cs typeface="Times New Roman" pitchFamily="18" charset="0"/>
              </a:rPr>
              <a:t>6</a:t>
            </a:r>
            <a:r>
              <a:rPr lang="zh-TW" altLang="zh-TW" sz="2200" dirty="0" smtClean="0">
                <a:latin typeface="Times New Roman" pitchFamily="18" charset="0"/>
                <a:ea typeface="標楷體" pitchFamily="65" charset="-120"/>
                <a:cs typeface="Times New Roman" pitchFamily="18" charset="0"/>
              </a:rPr>
              <a:t>）投資我們的未來：投資於永續發展遠景的產業並加強</a:t>
            </a:r>
            <a:r>
              <a:rPr lang="zh-TW" altLang="en-US" sz="2200" dirty="0" smtClean="0">
                <a:latin typeface="Times New Roman" pitchFamily="18" charset="0"/>
                <a:ea typeface="標楷體" pitchFamily="65" charset="-120"/>
                <a:cs typeface="Times New Roman" pitchFamily="18" charset="0"/>
              </a:rPr>
              <a:t>汙</a:t>
            </a:r>
            <a:r>
              <a:rPr lang="zh-TW" altLang="zh-TW" sz="2200" dirty="0" smtClean="0">
                <a:latin typeface="Times New Roman" pitchFamily="18" charset="0"/>
                <a:ea typeface="標楷體" pitchFamily="65" charset="-120"/>
                <a:cs typeface="Times New Roman" pitchFamily="18" charset="0"/>
              </a:rPr>
              <a:t>染防制。</a:t>
            </a:r>
            <a:endParaRPr lang="en-US" altLang="zh-TW" sz="2200" dirty="0" smtClean="0">
              <a:latin typeface="Times New Roman" pitchFamily="18" charset="0"/>
              <a:ea typeface="標楷體" pitchFamily="65" charset="-120"/>
              <a:cs typeface="Times New Roman" pitchFamily="18" charset="0"/>
            </a:endParaRPr>
          </a:p>
          <a:p>
            <a:pPr>
              <a:buNone/>
            </a:pPr>
            <a:endParaRPr lang="en-US" altLang="zh-TW" sz="2200" dirty="0" smtClean="0">
              <a:latin typeface="Times New Roman" pitchFamily="18" charset="0"/>
              <a:ea typeface="標楷體" pitchFamily="65" charset="-120"/>
              <a:cs typeface="Times New Roman" pitchFamily="18" charset="0"/>
            </a:endParaRPr>
          </a:p>
          <a:p>
            <a:pPr>
              <a:buNone/>
            </a:pPr>
            <a:endParaRPr lang="zh-TW" altLang="en-US" sz="2200" dirty="0">
              <a:latin typeface="Times New Roman" pitchFamily="18" charset="0"/>
              <a:ea typeface="標楷體" pitchFamily="65" charset="-12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b="1" dirty="0" smtClean="0">
                <a:solidFill>
                  <a:schemeClr val="tx1"/>
                </a:solidFill>
                <a:latin typeface="Times New Roman" pitchFamily="18" charset="0"/>
                <a:ea typeface="標楷體" pitchFamily="65" charset="-120"/>
                <a:cs typeface="Times New Roman" pitchFamily="18" charset="0"/>
              </a:rPr>
              <a:t>（三）里約環境與發展宣言（地球憲章）</a:t>
            </a:r>
            <a:r>
              <a:rPr lang="en-US" altLang="zh-TW" b="1" dirty="0" smtClean="0">
                <a:latin typeface="Times New Roman" pitchFamily="18" charset="0"/>
                <a:ea typeface="標楷體" pitchFamily="65" charset="-120"/>
                <a:cs typeface="Times New Roman" pitchFamily="18" charset="0"/>
              </a:rPr>
              <a:t/>
            </a:r>
            <a:br>
              <a:rPr lang="en-US" altLang="zh-TW" b="1" dirty="0" smtClean="0">
                <a:latin typeface="Times New Roman" pitchFamily="18" charset="0"/>
                <a:ea typeface="標楷體" pitchFamily="65" charset="-120"/>
                <a:cs typeface="Times New Roman" pitchFamily="18" charset="0"/>
              </a:rPr>
            </a:br>
            <a:r>
              <a:rPr lang="en-US" altLang="zh-TW" dirty="0" smtClean="0">
                <a:solidFill>
                  <a:schemeClr val="tx1"/>
                </a:solidFill>
              </a:rPr>
              <a:t> </a:t>
            </a:r>
            <a:r>
              <a:rPr lang="en-US" altLang="zh-TW" sz="1400" dirty="0" smtClean="0">
                <a:solidFill>
                  <a:schemeClr val="tx1"/>
                </a:solidFill>
                <a:latin typeface="Times New Roman" pitchFamily="18" charset="0"/>
                <a:cs typeface="Times New Roman" pitchFamily="18" charset="0"/>
              </a:rPr>
              <a:t>http://sta.epa.gov.tw/nsdn/ch/NADOCUMENTS/rio_declre.doc</a:t>
            </a:r>
            <a:endParaRPr lang="zh-TW" altLang="en-US" dirty="0">
              <a:solidFill>
                <a:schemeClr val="tx1"/>
              </a:solidFill>
              <a:latin typeface="Times New Roman" pitchFamily="18" charset="0"/>
              <a:ea typeface="標楷體" pitchFamily="65" charset="-120"/>
              <a:cs typeface="Times New Roman" pitchFamily="18" charset="0"/>
            </a:endParaRPr>
          </a:p>
        </p:txBody>
      </p:sp>
      <p:sp>
        <p:nvSpPr>
          <p:cNvPr id="3" name="內容版面配置區 2"/>
          <p:cNvSpPr>
            <a:spLocks noGrp="1"/>
          </p:cNvSpPr>
          <p:nvPr>
            <p:ph sz="quarter" idx="1"/>
          </p:nvPr>
        </p:nvSpPr>
        <p:spPr>
          <a:xfrm>
            <a:off x="457200" y="1600200"/>
            <a:ext cx="8003232" cy="4873752"/>
          </a:xfrm>
        </p:spPr>
        <p:txBody>
          <a:bodyPr>
            <a:normAutofit/>
          </a:bodyPr>
          <a:lstStyle/>
          <a:p>
            <a:r>
              <a:rPr lang="zh-TW" altLang="zh-TW" sz="2000" dirty="0" smtClean="0">
                <a:latin typeface="標楷體" pitchFamily="65" charset="-120"/>
                <a:ea typeface="標楷體" pitchFamily="65" charset="-120"/>
              </a:rPr>
              <a:t>聯合國環境與發展會議於</a:t>
            </a:r>
            <a:r>
              <a:rPr lang="en-US" altLang="zh-TW" sz="2000" dirty="0" smtClean="0">
                <a:latin typeface="Times New Roman" pitchFamily="18" charset="0"/>
                <a:ea typeface="標楷體" pitchFamily="65" charset="-120"/>
                <a:cs typeface="Times New Roman" pitchFamily="18" charset="0"/>
              </a:rPr>
              <a:t>1992</a:t>
            </a:r>
            <a:r>
              <a:rPr lang="zh-TW" altLang="zh-TW" sz="2000" dirty="0" smtClean="0">
                <a:latin typeface="Times New Roman" pitchFamily="18" charset="0"/>
                <a:ea typeface="標楷體" pitchFamily="65" charset="-120"/>
                <a:cs typeface="Times New Roman" pitchFamily="18" charset="0"/>
              </a:rPr>
              <a:t>年</a:t>
            </a:r>
            <a:r>
              <a:rPr lang="en-US" altLang="zh-TW" sz="2000" dirty="0" smtClean="0">
                <a:latin typeface="Times New Roman" pitchFamily="18" charset="0"/>
                <a:ea typeface="標楷體" pitchFamily="65" charset="-120"/>
                <a:cs typeface="Times New Roman" pitchFamily="18" charset="0"/>
              </a:rPr>
              <a:t>6</a:t>
            </a:r>
            <a:r>
              <a:rPr lang="zh-TW" altLang="zh-TW" sz="2000" dirty="0" smtClean="0">
                <a:latin typeface="Times New Roman" pitchFamily="18" charset="0"/>
                <a:ea typeface="標楷體" pitchFamily="65" charset="-120"/>
                <a:cs typeface="Times New Roman" pitchFamily="18" charset="0"/>
              </a:rPr>
              <a:t>月</a:t>
            </a:r>
            <a:r>
              <a:rPr lang="en-US" altLang="zh-TW" sz="2000" dirty="0" smtClean="0">
                <a:latin typeface="Times New Roman" pitchFamily="18" charset="0"/>
                <a:ea typeface="標楷體" pitchFamily="65" charset="-120"/>
                <a:cs typeface="Times New Roman" pitchFamily="18" charset="0"/>
              </a:rPr>
              <a:t>3</a:t>
            </a:r>
            <a:r>
              <a:rPr lang="zh-TW" altLang="zh-TW" sz="2000" dirty="0" smtClean="0">
                <a:latin typeface="Times New Roman" pitchFamily="18" charset="0"/>
                <a:ea typeface="標楷體" pitchFamily="65" charset="-120"/>
                <a:cs typeface="Times New Roman" pitchFamily="18" charset="0"/>
              </a:rPr>
              <a:t>日至</a:t>
            </a:r>
            <a:r>
              <a:rPr lang="en-US" altLang="zh-TW" sz="2000" dirty="0" smtClean="0">
                <a:latin typeface="Times New Roman" pitchFamily="18" charset="0"/>
                <a:ea typeface="標楷體" pitchFamily="65" charset="-120"/>
                <a:cs typeface="Times New Roman" pitchFamily="18" charset="0"/>
              </a:rPr>
              <a:t>14</a:t>
            </a:r>
            <a:r>
              <a:rPr lang="zh-TW" altLang="zh-TW" sz="2000" dirty="0" smtClean="0">
                <a:latin typeface="Times New Roman" pitchFamily="18" charset="0"/>
                <a:ea typeface="標楷體" pitchFamily="65" charset="-120"/>
                <a:cs typeface="Times New Roman" pitchFamily="18" charset="0"/>
              </a:rPr>
              <a:t>日</a:t>
            </a:r>
            <a:r>
              <a:rPr lang="zh-TW" altLang="zh-TW" sz="2000" dirty="0" smtClean="0">
                <a:latin typeface="標楷體" pitchFamily="65" charset="-120"/>
                <a:ea typeface="標楷體" pitchFamily="65" charset="-120"/>
              </a:rPr>
              <a:t>在里約熱內盧召開，重申了</a:t>
            </a:r>
            <a:r>
              <a:rPr lang="en-US" altLang="zh-TW" sz="2000" dirty="0" smtClean="0">
                <a:latin typeface="Times New Roman" pitchFamily="18" charset="0"/>
                <a:ea typeface="標楷體" pitchFamily="65" charset="-120"/>
                <a:cs typeface="Times New Roman" pitchFamily="18" charset="0"/>
              </a:rPr>
              <a:t>1972</a:t>
            </a:r>
            <a:r>
              <a:rPr lang="zh-TW" altLang="zh-TW" sz="2000" dirty="0" smtClean="0">
                <a:latin typeface="Times New Roman" pitchFamily="18" charset="0"/>
                <a:ea typeface="標楷體" pitchFamily="65" charset="-120"/>
                <a:cs typeface="Times New Roman" pitchFamily="18" charset="0"/>
              </a:rPr>
              <a:t>年</a:t>
            </a:r>
            <a:r>
              <a:rPr lang="en-US" altLang="zh-TW" sz="2000" dirty="0" smtClean="0">
                <a:latin typeface="Times New Roman" pitchFamily="18" charset="0"/>
                <a:ea typeface="標楷體" pitchFamily="65" charset="-120"/>
                <a:cs typeface="Times New Roman" pitchFamily="18" charset="0"/>
              </a:rPr>
              <a:t>6</a:t>
            </a:r>
            <a:r>
              <a:rPr lang="zh-TW" altLang="zh-TW" sz="2000" dirty="0" smtClean="0">
                <a:latin typeface="Times New Roman" pitchFamily="18" charset="0"/>
                <a:ea typeface="標楷體" pitchFamily="65" charset="-120"/>
                <a:cs typeface="Times New Roman" pitchFamily="18" charset="0"/>
              </a:rPr>
              <a:t>月</a:t>
            </a:r>
            <a:r>
              <a:rPr lang="en-US" altLang="zh-TW" sz="2000" dirty="0" smtClean="0">
                <a:latin typeface="Times New Roman" pitchFamily="18" charset="0"/>
                <a:ea typeface="標楷體" pitchFamily="65" charset="-120"/>
                <a:cs typeface="Times New Roman" pitchFamily="18" charset="0"/>
              </a:rPr>
              <a:t>16</a:t>
            </a:r>
            <a:r>
              <a:rPr lang="zh-TW" altLang="zh-TW" sz="2000" dirty="0" smtClean="0">
                <a:latin typeface="Times New Roman" pitchFamily="18" charset="0"/>
                <a:ea typeface="標楷體" pitchFamily="65" charset="-120"/>
                <a:cs typeface="Times New Roman" pitchFamily="18" charset="0"/>
              </a:rPr>
              <a:t>日</a:t>
            </a:r>
            <a:r>
              <a:rPr lang="zh-TW" altLang="zh-TW" sz="2000" dirty="0" smtClean="0">
                <a:latin typeface="標楷體" pitchFamily="65" charset="-120"/>
                <a:ea typeface="標楷體" pitchFamily="65" charset="-120"/>
              </a:rPr>
              <a:t>在斯德哥爾摩通過的聯合國人類環境會議的宣言，並謀求以之為基礎。目標是通過在國家、社會重要部門和人民間建立新水平的合作來建立一種新和公平的全球夥伴關係，為簽訂尊重大家的利益和維護全球環境與發展體系完整的國際協定而努力，認識到我們的家園地球的大自然的完整性和互相依存性，謹宣告：</a:t>
            </a:r>
            <a:endParaRPr lang="en-US" altLang="zh-TW" sz="2000" dirty="0" smtClean="0">
              <a:latin typeface="標楷體" pitchFamily="65" charset="-120"/>
              <a:ea typeface="標楷體" pitchFamily="65" charset="-120"/>
            </a:endParaRPr>
          </a:p>
          <a:p>
            <a:endParaRPr lang="en-US" altLang="zh-TW" sz="2000" dirty="0" smtClean="0">
              <a:latin typeface="標楷體" pitchFamily="65" charset="-120"/>
              <a:ea typeface="標楷體" pitchFamily="65" charset="-120"/>
            </a:endParaRPr>
          </a:p>
          <a:p>
            <a:pPr>
              <a:buFont typeface="Wingdings" pitchFamily="2" charset="2"/>
              <a:buChar char="ü"/>
            </a:pPr>
            <a:r>
              <a:rPr lang="zh-TW" altLang="zh-TW" sz="2000" dirty="0" smtClean="0">
                <a:latin typeface="Times New Roman" pitchFamily="18" charset="0"/>
                <a:ea typeface="標楷體" pitchFamily="65" charset="-120"/>
                <a:cs typeface="Times New Roman" pitchFamily="18" charset="0"/>
              </a:rPr>
              <a:t>原則</a:t>
            </a:r>
            <a:r>
              <a:rPr lang="en-US" altLang="zh-TW" sz="2000" dirty="0" smtClean="0">
                <a:latin typeface="Times New Roman" pitchFamily="18" charset="0"/>
                <a:ea typeface="標楷體" pitchFamily="65" charset="-120"/>
                <a:cs typeface="Times New Roman" pitchFamily="18" charset="0"/>
              </a:rPr>
              <a:t>1</a:t>
            </a:r>
            <a:r>
              <a:rPr lang="zh-TW" altLang="zh-TW" sz="2000" dirty="0" smtClean="0">
                <a:latin typeface="Times New Roman" pitchFamily="18" charset="0"/>
                <a:ea typeface="標楷體" pitchFamily="65" charset="-120"/>
                <a:cs typeface="Times New Roman" pitchFamily="18" charset="0"/>
              </a:rPr>
              <a:t>：人類處在關注持續發展的中心。他們有權同大自然協調一</a:t>
            </a:r>
            <a:r>
              <a:rPr lang="zh-TW" altLang="en-US" sz="2000" dirty="0" smtClean="0">
                <a:latin typeface="Times New Roman" pitchFamily="18" charset="0"/>
                <a:ea typeface="標楷體" pitchFamily="65" charset="-120"/>
                <a:cs typeface="Times New Roman" pitchFamily="18" charset="0"/>
              </a:rPr>
              <a:t>  </a:t>
            </a:r>
            <a:endParaRPr lang="en-US" altLang="zh-TW" sz="2000" dirty="0" smtClean="0">
              <a:latin typeface="Times New Roman" pitchFamily="18" charset="0"/>
              <a:ea typeface="標楷體" pitchFamily="65" charset="-120"/>
              <a:cs typeface="Times New Roman" pitchFamily="18" charset="0"/>
            </a:endParaRPr>
          </a:p>
          <a:p>
            <a:pPr>
              <a:buNone/>
            </a:pPr>
            <a:r>
              <a:rPr lang="zh-TW" altLang="en-US" sz="2000" dirty="0" smtClean="0">
                <a:latin typeface="Times New Roman" pitchFamily="18" charset="0"/>
                <a:ea typeface="標楷體" pitchFamily="65" charset="-120"/>
                <a:cs typeface="Times New Roman" pitchFamily="18" charset="0"/>
              </a:rPr>
              <a:t>                  </a:t>
            </a:r>
            <a:r>
              <a:rPr lang="zh-TW" altLang="zh-TW" sz="2000" dirty="0" smtClean="0">
                <a:latin typeface="Times New Roman" pitchFamily="18" charset="0"/>
                <a:ea typeface="標楷體" pitchFamily="65" charset="-120"/>
                <a:cs typeface="Times New Roman" pitchFamily="18" charset="0"/>
              </a:rPr>
              <a:t>致從事健康的、創造財富的生活。</a:t>
            </a:r>
            <a:endParaRPr lang="en-US" altLang="zh-TW" sz="2000" dirty="0" smtClean="0">
              <a:latin typeface="Times New Roman" pitchFamily="18" charset="0"/>
              <a:ea typeface="標楷體" pitchFamily="65" charset="-120"/>
              <a:cs typeface="Times New Roman" pitchFamily="18" charset="0"/>
            </a:endParaRPr>
          </a:p>
          <a:p>
            <a:pPr>
              <a:buFont typeface="Wingdings" pitchFamily="2" charset="2"/>
              <a:buChar char="ü"/>
            </a:pPr>
            <a:r>
              <a:rPr lang="zh-TW" altLang="zh-TW" sz="2000" dirty="0" smtClean="0">
                <a:latin typeface="Times New Roman" pitchFamily="18" charset="0"/>
                <a:ea typeface="標楷體" pitchFamily="65" charset="-120"/>
                <a:cs typeface="Times New Roman" pitchFamily="18" charset="0"/>
              </a:rPr>
              <a:t>原則</a:t>
            </a:r>
            <a:r>
              <a:rPr lang="en-US" altLang="zh-TW" sz="2000" dirty="0" smtClean="0">
                <a:latin typeface="Times New Roman" pitchFamily="18" charset="0"/>
                <a:ea typeface="標楷體" pitchFamily="65" charset="-120"/>
                <a:cs typeface="Times New Roman" pitchFamily="18" charset="0"/>
              </a:rPr>
              <a:t>2</a:t>
            </a:r>
            <a:r>
              <a:rPr lang="zh-TW" altLang="zh-TW" sz="2000" dirty="0" smtClean="0">
                <a:latin typeface="Times New Roman" pitchFamily="18" charset="0"/>
                <a:ea typeface="標楷體" pitchFamily="65" charset="-120"/>
                <a:cs typeface="Times New Roman" pitchFamily="18" charset="0"/>
              </a:rPr>
              <a:t>：各國根據聯合國憲章和國際法原則有至高無上的權利按照</a:t>
            </a:r>
            <a:endParaRPr lang="en-US" altLang="zh-TW" sz="2000" dirty="0" smtClean="0">
              <a:latin typeface="Times New Roman" pitchFamily="18" charset="0"/>
              <a:ea typeface="標楷體" pitchFamily="65" charset="-120"/>
              <a:cs typeface="Times New Roman" pitchFamily="18" charset="0"/>
            </a:endParaRPr>
          </a:p>
          <a:p>
            <a:pPr>
              <a:buNone/>
            </a:pPr>
            <a:r>
              <a:rPr lang="zh-TW" altLang="en-US" sz="2000" dirty="0" smtClean="0">
                <a:latin typeface="Times New Roman" pitchFamily="18" charset="0"/>
                <a:ea typeface="標楷體" pitchFamily="65" charset="-120"/>
                <a:cs typeface="Times New Roman" pitchFamily="18" charset="0"/>
              </a:rPr>
              <a:t>          </a:t>
            </a:r>
            <a:r>
              <a:rPr lang="en-US" altLang="zh-TW" sz="2000" dirty="0" smtClean="0">
                <a:latin typeface="Times New Roman" pitchFamily="18" charset="0"/>
                <a:ea typeface="標楷體" pitchFamily="65" charset="-120"/>
                <a:cs typeface="Times New Roman" pitchFamily="18" charset="0"/>
              </a:rPr>
              <a:t>        </a:t>
            </a:r>
            <a:r>
              <a:rPr lang="zh-TW" altLang="zh-TW" sz="2000" dirty="0" smtClean="0">
                <a:latin typeface="標楷體" pitchFamily="65" charset="-120"/>
                <a:ea typeface="標楷體" pitchFamily="65" charset="-120"/>
              </a:rPr>
              <a:t>它們自己的環境和發展政策開發它們自己的資源，並有責</a:t>
            </a:r>
            <a:r>
              <a:rPr lang="zh-TW" altLang="en-US" sz="2000" dirty="0" smtClean="0">
                <a:latin typeface="標楷體" pitchFamily="65" charset="-120"/>
                <a:ea typeface="標楷體" pitchFamily="65" charset="-120"/>
              </a:rPr>
              <a:t> </a:t>
            </a:r>
            <a:endParaRPr lang="en-US" altLang="zh-TW" sz="2000" dirty="0" smtClean="0">
              <a:latin typeface="標楷體" pitchFamily="65" charset="-120"/>
              <a:ea typeface="標楷體" pitchFamily="65" charset="-120"/>
            </a:endParaRPr>
          </a:p>
          <a:p>
            <a:pPr>
              <a:buNone/>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任保證在它們管轄或控制範圍內的活動不對其它國家或不</a:t>
            </a:r>
            <a:r>
              <a:rPr lang="zh-TW" altLang="en-US" sz="2000" dirty="0" smtClean="0">
                <a:latin typeface="標楷體" pitchFamily="65" charset="-120"/>
                <a:ea typeface="標楷體" pitchFamily="65" charset="-120"/>
              </a:rPr>
              <a:t> </a:t>
            </a:r>
            <a:endParaRPr lang="en-US" altLang="zh-TW" sz="2000" dirty="0" smtClean="0">
              <a:latin typeface="標楷體" pitchFamily="65" charset="-120"/>
              <a:ea typeface="標楷體" pitchFamily="65" charset="-120"/>
            </a:endParaRPr>
          </a:p>
          <a:p>
            <a:pPr>
              <a:buNone/>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在其管轄範圍內的地區的環境造成危害。</a:t>
            </a:r>
          </a:p>
          <a:p>
            <a:endParaRPr lang="zh-TW" altLang="en-US" sz="2000" dirty="0">
              <a:latin typeface="標楷體" pitchFamily="65" charset="-120"/>
              <a:ea typeface="標楷體" pitchFamily="65"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395536" y="600072"/>
            <a:ext cx="8147248" cy="6213304"/>
          </a:xfrm>
        </p:spPr>
        <p:txBody>
          <a:bodyPr>
            <a:normAutofit/>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3</a:t>
            </a:r>
            <a:r>
              <a:rPr lang="zh-TW" altLang="zh-TW" dirty="0" smtClean="0">
                <a:latin typeface="Times New Roman" pitchFamily="18" charset="0"/>
                <a:ea typeface="標楷體" pitchFamily="65" charset="-120"/>
                <a:cs typeface="Times New Roman" pitchFamily="18" charset="0"/>
              </a:rPr>
              <a:t>：必須履行發展的權利，以便公正合理地滿足當代</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和世世代代的發展與環境需要。</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4</a:t>
            </a:r>
            <a:r>
              <a:rPr lang="zh-TW" altLang="zh-TW" dirty="0" smtClean="0">
                <a:latin typeface="Times New Roman" pitchFamily="18" charset="0"/>
                <a:ea typeface="標楷體" pitchFamily="65" charset="-120"/>
                <a:cs typeface="Times New Roman" pitchFamily="18" charset="0"/>
              </a:rPr>
              <a:t>：為了達到持續發展，環境保護應成為發展進程中</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的一個組成部分，不能同發展進程孤立開看待。</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5</a:t>
            </a:r>
            <a:r>
              <a:rPr lang="zh-TW" altLang="zh-TW" dirty="0" smtClean="0">
                <a:latin typeface="Times New Roman" pitchFamily="18" charset="0"/>
                <a:ea typeface="標楷體" pitchFamily="65" charset="-120"/>
                <a:cs typeface="Times New Roman" pitchFamily="18" charset="0"/>
              </a:rPr>
              <a:t>：各國和各國人民應該在消除貧窮這個基本任務方</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面進行合作，這是持續發展必不可少的條件，目</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的是縮小生活水平的懸殊和更好地滿足世界上大</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多數人的需要。</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6</a:t>
            </a:r>
            <a:r>
              <a:rPr lang="zh-TW" altLang="zh-TW" dirty="0" smtClean="0">
                <a:latin typeface="Times New Roman" pitchFamily="18" charset="0"/>
                <a:ea typeface="標楷體" pitchFamily="65" charset="-120"/>
                <a:cs typeface="Times New Roman" pitchFamily="18" charset="0"/>
              </a:rPr>
              <a:t>：發展中國家，尤其是最不發國家和那些環境最易</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到損害的國家的特殊情況和需要，應給予特別</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優先的考慮。在環境和發展領域採取的國際行動</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也應符合各國的利益和需要。</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07504" y="456056"/>
            <a:ext cx="8784976" cy="6285312"/>
          </a:xfrm>
        </p:spPr>
        <p:txBody>
          <a:bodyPr>
            <a:normAutofit/>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7</a:t>
            </a:r>
            <a:r>
              <a:rPr lang="zh-TW" altLang="zh-TW" dirty="0" smtClean="0">
                <a:latin typeface="Times New Roman" pitchFamily="18" charset="0"/>
                <a:ea typeface="標楷體" pitchFamily="65" charset="-120"/>
                <a:cs typeface="Times New Roman" pitchFamily="18" charset="0"/>
              </a:rPr>
              <a:t>：各國應本著全球夥伴關係的精神進行合作，以維持、</a:t>
            </a:r>
            <a:r>
              <a:rPr lang="zh-TW" altLang="en-US" dirty="0" smtClean="0">
                <a:latin typeface="Times New Roman" pitchFamily="18" charset="0"/>
                <a:ea typeface="標楷體" pitchFamily="65" charset="-120"/>
                <a:cs typeface="Times New Roman" pitchFamily="18" charset="0"/>
              </a:rPr>
              <a:t> </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保護和恢復地球生態系統的健康和完整。鑒於造成</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全球環境退化的原因不同，各國負有程度不同的共</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同責任。發達國家承認，鑒於其社會對全球環境造</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成的壓力和它們掌握的技術和資金，它們在國際尋</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求持續發展的進程中承擔著責任。　　</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8</a:t>
            </a:r>
            <a:r>
              <a:rPr lang="zh-TW" altLang="zh-TW" dirty="0" smtClean="0">
                <a:latin typeface="Times New Roman" pitchFamily="18" charset="0"/>
                <a:ea typeface="標楷體" pitchFamily="65" charset="-120"/>
                <a:cs typeface="Times New Roman" pitchFamily="18" charset="0"/>
              </a:rPr>
              <a:t>：為了實現持續發展和提高所有人的生活質量，各國應</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減少和消除不能持續的生產和消費模式和倡導適當</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的人口政策。</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9</a:t>
            </a:r>
            <a:r>
              <a:rPr lang="zh-TW" altLang="zh-TW" dirty="0" smtClean="0">
                <a:latin typeface="Times New Roman" pitchFamily="18" charset="0"/>
                <a:ea typeface="標楷體" pitchFamily="65" charset="-120"/>
                <a:cs typeface="Times New Roman" pitchFamily="18" charset="0"/>
              </a:rPr>
              <a:t>：各國應進行合作，通過科技知識交流提高科學認識和</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加強包括新技術和革新技術在內的技術的開發、適應、</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推廣和轉讓，從而加強為持續發展形成的內生能力</a:t>
            </a:r>
            <a:r>
              <a:rPr lang="zh-TW" altLang="zh-TW" dirty="0" smtClean="0">
                <a:latin typeface="標楷體" pitchFamily="65" charset="-120"/>
                <a:ea typeface="標楷體" pitchFamily="65" charset="-120"/>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323528" y="188640"/>
            <a:ext cx="8352928" cy="6285312"/>
          </a:xfrm>
        </p:spPr>
        <p:txBody>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10</a:t>
            </a:r>
            <a:r>
              <a:rPr lang="zh-TW" altLang="zh-TW" dirty="0" smtClean="0">
                <a:latin typeface="Times New Roman" pitchFamily="18" charset="0"/>
                <a:ea typeface="標楷體" pitchFamily="65" charset="-120"/>
                <a:cs typeface="Times New Roman" pitchFamily="18" charset="0"/>
              </a:rPr>
              <a:t>：環境問題最好在所有有關公民在有關一級的參加</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下加以處理。在國家一級，每個人應有適當的途</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徑獲得有關公共機構掌握的環境問題的信息，其</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中包括關於他們的社區內有害物質和活動的信息，</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而且每個人應有機會參加決策</a:t>
            </a:r>
            <a:r>
              <a:rPr lang="zh-TW" altLang="en-US" dirty="0" smtClean="0">
                <a:latin typeface="Times New Roman" pitchFamily="18" charset="0"/>
                <a:ea typeface="標楷體" pitchFamily="65" charset="-120"/>
                <a:cs typeface="Times New Roman" pitchFamily="18" charset="0"/>
              </a:rPr>
              <a:t>過</a:t>
            </a:r>
            <a:r>
              <a:rPr lang="zh-TW" altLang="zh-TW" dirty="0" smtClean="0">
                <a:latin typeface="Times New Roman" pitchFamily="18" charset="0"/>
                <a:ea typeface="標楷體" pitchFamily="65" charset="-120"/>
                <a:cs typeface="Times New Roman" pitchFamily="18" charset="0"/>
              </a:rPr>
              <a:t>程。各國應廣泛</a:t>
            </a:r>
            <a:r>
              <a:rPr lang="zh-TW" altLang="en-US" dirty="0" smtClean="0">
                <a:latin typeface="Times New Roman" pitchFamily="18" charset="0"/>
                <a:ea typeface="標楷體" pitchFamily="65" charset="-120"/>
                <a:cs typeface="Times New Roman" pitchFamily="18" charset="0"/>
              </a:rPr>
              <a:t> </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地提供信息，從而促進和鼓勵公眾的瞭解和參與。</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應提供採用司法和行政程序的有效途徑，其中包</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括賠償和補救措施。</a:t>
            </a:r>
            <a:endParaRPr lang="en-US" altLang="zh-TW" dirty="0" smtClean="0">
              <a:latin typeface="Times New Roman" pitchFamily="18" charset="0"/>
              <a:ea typeface="標楷體" pitchFamily="65" charset="-120"/>
              <a:cs typeface="Times New Roman" pitchFamily="18" charset="0"/>
            </a:endParaRP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11</a:t>
            </a:r>
            <a:r>
              <a:rPr lang="zh-TW" altLang="zh-TW" dirty="0" smtClean="0">
                <a:latin typeface="Times New Roman" pitchFamily="18" charset="0"/>
                <a:ea typeface="標楷體" pitchFamily="65" charset="-120"/>
                <a:cs typeface="Times New Roman" pitchFamily="18" charset="0"/>
              </a:rPr>
              <a:t>：各國應制訂有效的環境立法。環境標準、管理目</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標和重點應反映它們所應用到的環境和發展範圍。</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某些國家應用的標準也許對其他國家，尤其是發</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展中國家不合適，對它們造成不必要的經濟和社</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會損失。</a:t>
            </a:r>
            <a:endParaRPr lang="zh-TW" altLang="en-US"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188640"/>
            <a:ext cx="8496944" cy="6552728"/>
          </a:xfrm>
        </p:spPr>
        <p:txBody>
          <a:bodyPr>
            <a:normAutofit lnSpcReduction="10000"/>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12</a:t>
            </a:r>
            <a:r>
              <a:rPr lang="zh-TW" altLang="zh-TW" dirty="0" smtClean="0">
                <a:latin typeface="Times New Roman" pitchFamily="18" charset="0"/>
                <a:ea typeface="標楷體" pitchFamily="65" charset="-120"/>
                <a:cs typeface="Times New Roman" pitchFamily="18" charset="0"/>
              </a:rPr>
              <a:t>：各國應進行合作以促進一個支持性的和開放的國際</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經濟體系，這個體系將導致所有國家的經濟增長和</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持續發展，更好地處理環境退化的問題。為環境目</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的採取的貿易政策措施不應成為一種任意的或不合</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理的歧視的手段，或成為一種對國際貿易的社會科</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學限制。應避免採取單方面行動去處理進口國管轄</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範圍以外的環境挑戰。處理跨國界的或全球的環境</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問題的環境措施，應該盡可能建立在國際一致的基</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礎上。</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13</a:t>
            </a:r>
            <a:r>
              <a:rPr lang="zh-TW" altLang="zh-TW" dirty="0" smtClean="0">
                <a:latin typeface="Times New Roman" pitchFamily="18" charset="0"/>
                <a:ea typeface="標楷體" pitchFamily="65" charset="-120"/>
                <a:cs typeface="Times New Roman" pitchFamily="18" charset="0"/>
              </a:rPr>
              <a:t>：各國應制訂有關對污染的受害者和其他環境損害負</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責和賠償的國家法律。各國還應以一種迅速的和更</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果斷的方式進行合作，以進一步制訂有關對在它們</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管轄或控制範圍之內的活動對它們管轄範圍之外的</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地區造成的環境損害帶來的不利影響負責和賠償的</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國際法。</a:t>
            </a:r>
            <a:endParaRPr lang="en-US"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539552" y="332656"/>
            <a:ext cx="7467600" cy="4873752"/>
          </a:xfrm>
        </p:spPr>
        <p:txBody>
          <a:bodyPr/>
          <a:lstStyle/>
          <a:p>
            <a:pPr>
              <a:buNone/>
            </a:pPr>
            <a:r>
              <a:rPr lang="en-US" altLang="zh-TW" b="1" dirty="0" smtClean="0">
                <a:latin typeface="Times New Roman" pitchFamily="18" charset="0"/>
                <a:ea typeface="標楷體" pitchFamily="65" charset="-120"/>
                <a:cs typeface="Times New Roman" pitchFamily="18" charset="0"/>
              </a:rPr>
              <a:t>3.</a:t>
            </a:r>
            <a:r>
              <a:rPr lang="zh-TW" altLang="en-US" b="1" dirty="0" smtClean="0">
                <a:latin typeface="Times New Roman" pitchFamily="18" charset="0"/>
                <a:ea typeface="標楷體" pitchFamily="65" charset="-120"/>
                <a:cs typeface="Times New Roman" pitchFamily="18" charset="0"/>
              </a:rPr>
              <a:t>學術成果和影響</a:t>
            </a:r>
            <a:endParaRPr lang="en-US" altLang="zh-TW" b="1"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此組織是非正式的國際協會，被稱為</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無形的學院</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。其宗旨是要促進人們對全球系統各部分</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經濟、自然、政治、社會的組成部分的認識，促進制定新政策和行動。它是一個全球性的智囊團，其成員都是知識界菁英以及政策制定者，這些成員經常舉行聚會，討論被他們稱為</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國際問題群</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的種種難題的解決辦法。根據他們的宗旨，該社團的目的是成為</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不受政治、意識形態、經濟等利益影響的變革的全球催化</a:t>
            </a:r>
            <a:r>
              <a:rPr lang="zh-TW" altLang="en-US" dirty="0" smtClean="0">
                <a:latin typeface="標楷體" pitchFamily="65" charset="-120"/>
                <a:ea typeface="標楷體" pitchFamily="65" charset="-120"/>
              </a:rPr>
              <a:t>劑。</a:t>
            </a:r>
            <a:endParaRPr lang="zh-TW"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8003232" cy="6069288"/>
          </a:xfrm>
        </p:spPr>
        <p:txBody>
          <a:bodyPr/>
          <a:lstStyle/>
          <a:p>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14</a:t>
            </a:r>
            <a:r>
              <a:rPr lang="zh-TW" altLang="zh-TW" dirty="0" smtClean="0">
                <a:latin typeface="Times New Roman" pitchFamily="18" charset="0"/>
                <a:ea typeface="標楷體" pitchFamily="65" charset="-120"/>
                <a:cs typeface="Times New Roman" pitchFamily="18" charset="0"/>
              </a:rPr>
              <a:t>：各國應有效地進行合作，以阻止或防止把任何</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會造成嚴重環境退化或查明對人健康有害的活</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動和物質遷移和轉移到其他國家去。</a:t>
            </a:r>
            <a:endParaRPr lang="en-US" altLang="zh-TW" dirty="0" smtClean="0">
              <a:latin typeface="Times New Roman" pitchFamily="18" charset="0"/>
              <a:ea typeface="標楷體" pitchFamily="65" charset="-120"/>
              <a:cs typeface="Times New Roman" pitchFamily="18" charset="0"/>
            </a:endParaRPr>
          </a:p>
          <a:p>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15</a:t>
            </a:r>
            <a:r>
              <a:rPr lang="zh-TW" altLang="zh-TW" dirty="0" smtClean="0">
                <a:latin typeface="Times New Roman" pitchFamily="18" charset="0"/>
                <a:ea typeface="標楷體" pitchFamily="65" charset="-120"/>
                <a:cs typeface="Times New Roman" pitchFamily="18" charset="0"/>
              </a:rPr>
              <a:t>：為了保護環境，各國應根據它們的能力廣泛採</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取預防性措施。凡有可能造成嚴重的或不可挽</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回的損害的地方，不能把缺乏充分的科學肯定</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性作為推遲採取防止環境退化的費用低廉的措</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施的理由。</a:t>
            </a:r>
          </a:p>
          <a:p>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16</a:t>
            </a:r>
            <a:r>
              <a:rPr lang="zh-TW" altLang="zh-TW" dirty="0" smtClean="0">
                <a:latin typeface="Times New Roman" pitchFamily="18" charset="0"/>
                <a:ea typeface="標楷體" pitchFamily="65" charset="-120"/>
                <a:cs typeface="Times New Roman" pitchFamily="18" charset="0"/>
              </a:rPr>
              <a:t>：國家當局考慮到造成污染者在原則上應承擔污</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染的費用並適當考慮公共利益而不打亂國際貿</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易和投資的方針，應努力倡導環境費用內在化</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和使用經濟手段。</a:t>
            </a:r>
          </a:p>
          <a:p>
            <a:endParaRPr lang="zh-TW"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260648"/>
            <a:ext cx="8147248" cy="6213304"/>
          </a:xfrm>
        </p:spPr>
        <p:txBody>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17</a:t>
            </a:r>
            <a:r>
              <a:rPr lang="zh-TW" altLang="zh-TW" dirty="0" smtClean="0">
                <a:latin typeface="Times New Roman" pitchFamily="18" charset="0"/>
                <a:ea typeface="標楷體" pitchFamily="65" charset="-120"/>
                <a:cs typeface="Times New Roman" pitchFamily="18" charset="0"/>
              </a:rPr>
              <a:t>：應對可能會對環境產生重大不利影響的活動和要</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由一個有關國家機構作決定的活動作環境影響評</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估，作為一個國家手段。</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18</a:t>
            </a:r>
            <a:r>
              <a:rPr lang="zh-TW" altLang="zh-TW" dirty="0" smtClean="0">
                <a:latin typeface="Times New Roman" pitchFamily="18" charset="0"/>
                <a:ea typeface="標楷體" pitchFamily="65" charset="-120"/>
                <a:cs typeface="Times New Roman" pitchFamily="18" charset="0"/>
              </a:rPr>
              <a:t>：各國應把任何可能對其他國家的環境突然產生有</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害影響的自然災害或其他意外事件立即通知那些</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國家。國際社會應盡一切努力幫助受害的國家。</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19</a:t>
            </a:r>
            <a:r>
              <a:rPr lang="zh-TW" altLang="zh-TW" dirty="0" smtClean="0">
                <a:latin typeface="Times New Roman" pitchFamily="18" charset="0"/>
                <a:ea typeface="標楷體" pitchFamily="65" charset="-120"/>
                <a:cs typeface="Times New Roman" pitchFamily="18" charset="0"/>
              </a:rPr>
              <a:t>：各國應事先和及時地向可能受影響的國家提供關</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於可能會產生重大的跨邊界有害環境影響的活動</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的通知和信息，並在初期真誠地與那些國家磋商。</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20</a:t>
            </a:r>
            <a:r>
              <a:rPr lang="zh-TW" altLang="zh-TW" dirty="0" smtClean="0">
                <a:latin typeface="Times New Roman" pitchFamily="18" charset="0"/>
                <a:ea typeface="標楷體" pitchFamily="65" charset="-120"/>
                <a:cs typeface="Times New Roman" pitchFamily="18" charset="0"/>
              </a:rPr>
              <a:t>：婦女在環境管理和發展中起著極其重要的作用。</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因此，她們充分參加這項工作對取得持續發展極</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其重要。</a:t>
            </a:r>
          </a:p>
          <a:p>
            <a:endParaRPr lang="zh-TW"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8147248" cy="6069288"/>
          </a:xfrm>
        </p:spPr>
        <p:txBody>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21</a:t>
            </a:r>
            <a:r>
              <a:rPr lang="zh-TW" altLang="zh-TW" dirty="0" smtClean="0">
                <a:latin typeface="Times New Roman" pitchFamily="18" charset="0"/>
                <a:ea typeface="標楷體" pitchFamily="65" charset="-120"/>
                <a:cs typeface="Times New Roman" pitchFamily="18" charset="0"/>
              </a:rPr>
              <a:t>：應調動全世界青年人的創造性、理想和勇氣，形</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成一種全球的夥伴關係，以便取得持續發展和保</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證人人有一個更美好的未來。</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22</a:t>
            </a:r>
            <a:r>
              <a:rPr lang="zh-TW" altLang="zh-TW" dirty="0" smtClean="0">
                <a:latin typeface="Times New Roman" pitchFamily="18" charset="0"/>
                <a:ea typeface="標楷體" pitchFamily="65" charset="-120"/>
                <a:cs typeface="Times New Roman" pitchFamily="18" charset="0"/>
              </a:rPr>
              <a:t>：本地人和他們的社團及其他地方社團，由於他們</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的知識和傳統習慣，在環境管理和發展中也起著</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極其重要的作用。各國應承認並適當地支持他們</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的特性、文化和利益，並使他們能有效地參加實</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現持續發展的活動。</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23</a:t>
            </a:r>
            <a:r>
              <a:rPr lang="zh-TW" altLang="zh-TW" dirty="0" smtClean="0">
                <a:latin typeface="Times New Roman" pitchFamily="18" charset="0"/>
                <a:ea typeface="標楷體" pitchFamily="65" charset="-120"/>
                <a:cs typeface="Times New Roman" pitchFamily="18" charset="0"/>
              </a:rPr>
              <a:t>：應保護處在壓迫、統治和佔領下的人民的環境和</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自然資源。</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24</a:t>
            </a:r>
            <a:r>
              <a:rPr lang="zh-TW" altLang="zh-TW" dirty="0" smtClean="0">
                <a:latin typeface="Times New Roman" pitchFamily="18" charset="0"/>
                <a:ea typeface="標楷體" pitchFamily="65" charset="-120"/>
                <a:cs typeface="Times New Roman" pitchFamily="18" charset="0"/>
              </a:rPr>
              <a:t>：戰爭本來就是破壞持續發展的。因此各國應遵守</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規定在武裝衝突時期保護環境的國際法，並為在</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必要對進一步制訂國際法而進行合作。</a:t>
            </a:r>
            <a:endParaRPr lang="zh-TW" altLang="en-US" dirty="0">
              <a:latin typeface="Times New Roman" pitchFamily="18" charset="0"/>
              <a:ea typeface="標楷體" pitchFamily="65" charset="-12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1196752"/>
            <a:ext cx="8568952" cy="5277200"/>
          </a:xfrm>
        </p:spPr>
        <p:txBody>
          <a:bodyPr/>
          <a:lstStyle/>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25</a:t>
            </a:r>
            <a:r>
              <a:rPr lang="zh-TW" altLang="zh-TW" dirty="0" smtClean="0">
                <a:latin typeface="Times New Roman" pitchFamily="18" charset="0"/>
                <a:ea typeface="標楷體" pitchFamily="65" charset="-120"/>
                <a:cs typeface="Times New Roman" pitchFamily="18" charset="0"/>
              </a:rPr>
              <a:t>：和平、發展和環境保護是相互依存的和不可分割的。</a:t>
            </a:r>
          </a:p>
          <a:p>
            <a:pPr>
              <a:buFont typeface="Wingdings" pitchFamily="2" charset="2"/>
              <a:buChar char="ü"/>
            </a:pPr>
            <a:r>
              <a:rPr lang="zh-TW" altLang="en-US" dirty="0" smtClean="0">
                <a:latin typeface="Times New Roman" pitchFamily="18" charset="0"/>
                <a:ea typeface="標楷體" pitchFamily="65" charset="-120"/>
                <a:cs typeface="Times New Roman" pitchFamily="18" charset="0"/>
              </a:rPr>
              <a:t>原</a:t>
            </a:r>
            <a:r>
              <a:rPr lang="zh-TW" altLang="zh-TW" dirty="0" smtClean="0">
                <a:latin typeface="Times New Roman" pitchFamily="18" charset="0"/>
                <a:ea typeface="標楷體" pitchFamily="65" charset="-120"/>
                <a:cs typeface="Times New Roman" pitchFamily="18" charset="0"/>
              </a:rPr>
              <a:t>則</a:t>
            </a:r>
            <a:r>
              <a:rPr lang="en-US" altLang="zh-TW" dirty="0" smtClean="0">
                <a:latin typeface="Times New Roman" pitchFamily="18" charset="0"/>
                <a:ea typeface="標楷體" pitchFamily="65" charset="-120"/>
                <a:cs typeface="Times New Roman" pitchFamily="18" charset="0"/>
              </a:rPr>
              <a:t>26</a:t>
            </a:r>
            <a:r>
              <a:rPr lang="zh-TW" altLang="zh-TW" dirty="0" smtClean="0">
                <a:latin typeface="Times New Roman" pitchFamily="18" charset="0"/>
                <a:ea typeface="標楷體" pitchFamily="65" charset="-120"/>
                <a:cs typeface="Times New Roman" pitchFamily="18" charset="0"/>
              </a:rPr>
              <a:t>：各國應根據聯合國憲章通過適當的辦法和平地解決</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它們所有的環境爭端。</a:t>
            </a:r>
          </a:p>
          <a:p>
            <a:pPr>
              <a:buFont typeface="Wingdings" pitchFamily="2" charset="2"/>
              <a:buChar char="ü"/>
            </a:pPr>
            <a:r>
              <a:rPr lang="zh-TW" altLang="zh-TW" dirty="0" smtClean="0">
                <a:latin typeface="Times New Roman" pitchFamily="18" charset="0"/>
                <a:ea typeface="標楷體" pitchFamily="65" charset="-120"/>
                <a:cs typeface="Times New Roman" pitchFamily="18" charset="0"/>
              </a:rPr>
              <a:t>原則</a:t>
            </a:r>
            <a:r>
              <a:rPr lang="en-US" altLang="zh-TW" dirty="0" smtClean="0">
                <a:latin typeface="Times New Roman" pitchFamily="18" charset="0"/>
                <a:ea typeface="標楷體" pitchFamily="65" charset="-120"/>
                <a:cs typeface="Times New Roman" pitchFamily="18" charset="0"/>
              </a:rPr>
              <a:t>27</a:t>
            </a:r>
            <a:r>
              <a:rPr lang="zh-TW" altLang="zh-TW" dirty="0" smtClean="0">
                <a:latin typeface="Times New Roman" pitchFamily="18" charset="0"/>
                <a:ea typeface="標楷體" pitchFamily="65" charset="-120"/>
                <a:cs typeface="Times New Roman" pitchFamily="18" charset="0"/>
              </a:rPr>
              <a:t>：各國和人民應真誠地本著夥伴關係的精神進行合作，</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貫徹執行本宣言中所體現的原則，進一步制訂持續</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發展領域內的國際法。</a:t>
            </a:r>
          </a:p>
          <a:p>
            <a:endParaRPr lang="zh-TW"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850106"/>
          </a:xfrm>
        </p:spPr>
        <p:txBody>
          <a:bodyPr>
            <a:normAutofit fontScale="90000"/>
          </a:bodyPr>
          <a:lstStyle/>
          <a:p>
            <a:r>
              <a:rPr lang="zh-TW" altLang="zh-TW" sz="3100" b="1" dirty="0" smtClean="0">
                <a:solidFill>
                  <a:schemeClr val="tx1"/>
                </a:solidFill>
                <a:latin typeface="Times New Roman" pitchFamily="18" charset="0"/>
                <a:ea typeface="標楷體" pitchFamily="65" charset="-120"/>
                <a:cs typeface="Times New Roman" pitchFamily="18" charset="0"/>
              </a:rPr>
              <a:t>（四）二十一世紀議程（</a:t>
            </a:r>
            <a:r>
              <a:rPr lang="en-US" altLang="zh-TW" sz="3100" b="1" dirty="0" smtClean="0">
                <a:solidFill>
                  <a:schemeClr val="tx1"/>
                </a:solidFill>
                <a:latin typeface="Times New Roman" pitchFamily="18" charset="0"/>
                <a:ea typeface="標楷體" pitchFamily="65" charset="-120"/>
                <a:cs typeface="Times New Roman" pitchFamily="18" charset="0"/>
              </a:rPr>
              <a:t>1992</a:t>
            </a:r>
            <a:r>
              <a:rPr lang="zh-TW" altLang="zh-TW" sz="3100" b="1" dirty="0" smtClean="0">
                <a:solidFill>
                  <a:schemeClr val="tx1"/>
                </a:solidFill>
                <a:latin typeface="Times New Roman" pitchFamily="18" charset="0"/>
                <a:ea typeface="標楷體" pitchFamily="65" charset="-120"/>
                <a:cs typeface="Times New Roman" pitchFamily="18" charset="0"/>
              </a:rPr>
              <a:t>）</a:t>
            </a:r>
            <a:r>
              <a:rPr lang="zh-TW" altLang="zh-TW" sz="2700" dirty="0" smtClean="0"/>
              <a:t/>
            </a:r>
            <a:br>
              <a:rPr lang="zh-TW" altLang="zh-TW" sz="2700" dirty="0" smtClean="0"/>
            </a:br>
            <a:r>
              <a:rPr lang="en-US" altLang="zh-TW" sz="2700" dirty="0" smtClean="0"/>
              <a:t>    </a:t>
            </a:r>
            <a:r>
              <a:rPr lang="en-US" altLang="zh-TW" sz="2000" dirty="0" smtClean="0">
                <a:solidFill>
                  <a:schemeClr val="tx1"/>
                </a:solidFill>
                <a:latin typeface="Times New Roman" pitchFamily="18" charset="0"/>
                <a:cs typeface="Times New Roman" pitchFamily="18" charset="0"/>
              </a:rPr>
              <a:t>http://</a:t>
            </a:r>
            <a:r>
              <a:rPr lang="en-US" altLang="zh-TW" sz="1600" dirty="0" smtClean="0">
                <a:solidFill>
                  <a:schemeClr val="tx1"/>
                </a:solidFill>
                <a:latin typeface="Times New Roman" pitchFamily="18" charset="0"/>
                <a:cs typeface="Times New Roman" pitchFamily="18" charset="0"/>
              </a:rPr>
              <a:t>sta.epa.gov.tw/nsdn/ch/NADOCUMENTS/21NA/21NA.HTM</a:t>
            </a:r>
            <a:endParaRPr lang="zh-TW" altLang="en-US" dirty="0"/>
          </a:p>
        </p:txBody>
      </p:sp>
      <p:sp>
        <p:nvSpPr>
          <p:cNvPr id="3" name="內容版面配置區 2"/>
          <p:cNvSpPr>
            <a:spLocks noGrp="1"/>
          </p:cNvSpPr>
          <p:nvPr>
            <p:ph sz="quarter" idx="1"/>
          </p:nvPr>
        </p:nvSpPr>
        <p:spPr>
          <a:xfrm>
            <a:off x="457200" y="1340768"/>
            <a:ext cx="7787208" cy="5133184"/>
          </a:xfrm>
        </p:spPr>
        <p:txBody>
          <a:bodyPr>
            <a:normAutofit/>
          </a:bodyPr>
          <a:lstStyle/>
          <a:p>
            <a:pPr>
              <a:buNone/>
            </a:pPr>
            <a:r>
              <a:rPr lang="zh-TW" altLang="zh-TW" dirty="0" smtClean="0">
                <a:latin typeface="Times New Roman" pitchFamily="18" charset="0"/>
                <a:ea typeface="標楷體" pitchFamily="65" charset="-120"/>
                <a:cs typeface="Times New Roman" pitchFamily="18" charset="0"/>
              </a:rPr>
              <a:t>目 錄</a:t>
            </a:r>
          </a:p>
          <a:p>
            <a:pPr>
              <a:buNone/>
            </a:pPr>
            <a:r>
              <a:rPr lang="zh-TW" altLang="zh-TW" dirty="0" smtClean="0">
                <a:latin typeface="Times New Roman" pitchFamily="18" charset="0"/>
                <a:ea typeface="標楷體" pitchFamily="65" charset="-120"/>
                <a:cs typeface="Times New Roman" pitchFamily="18" charset="0"/>
              </a:rPr>
              <a:t>章 次 段 落</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1.</a:t>
            </a:r>
            <a:r>
              <a:rPr lang="zh-TW" altLang="zh-TW" sz="2200" dirty="0" smtClean="0">
                <a:latin typeface="Times New Roman" pitchFamily="18" charset="0"/>
                <a:ea typeface="標楷體" pitchFamily="65" charset="-120"/>
                <a:cs typeface="Times New Roman" pitchFamily="18" charset="0"/>
              </a:rPr>
              <a:t>序言</a:t>
            </a:r>
          </a:p>
          <a:p>
            <a:pPr>
              <a:buNone/>
            </a:pPr>
            <a:r>
              <a:rPr lang="en-US" altLang="zh-TW" sz="2200" dirty="0" smtClean="0">
                <a:latin typeface="Times New Roman" pitchFamily="18" charset="0"/>
                <a:ea typeface="標楷體" pitchFamily="65" charset="-120"/>
                <a:cs typeface="Times New Roman" pitchFamily="18" charset="0"/>
              </a:rPr>
              <a:t>2.</a:t>
            </a:r>
            <a:r>
              <a:rPr lang="zh-TW" altLang="zh-TW" sz="2200" dirty="0" smtClean="0">
                <a:latin typeface="Times New Roman" pitchFamily="18" charset="0"/>
                <a:ea typeface="標楷體" pitchFamily="65" charset="-120"/>
                <a:cs typeface="Times New Roman" pitchFamily="18" charset="0"/>
              </a:rPr>
              <a:t>加速發展中國家永續發展的國際合作和有關的國內政策</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 </a:t>
            </a:r>
            <a:r>
              <a:rPr lang="zh-TW" altLang="zh-TW" sz="2200" dirty="0" smtClean="0">
                <a:latin typeface="Times New Roman" pitchFamily="18" charset="0"/>
                <a:ea typeface="標楷體" pitchFamily="65" charset="-120"/>
                <a:cs typeface="Times New Roman" pitchFamily="18" charset="0"/>
              </a:rPr>
              <a:t>消除貧窮</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4. </a:t>
            </a:r>
            <a:r>
              <a:rPr lang="zh-TW" altLang="zh-TW" sz="2200" dirty="0" smtClean="0">
                <a:latin typeface="Times New Roman" pitchFamily="18" charset="0"/>
                <a:ea typeface="標楷體" pitchFamily="65" charset="-120"/>
                <a:cs typeface="Times New Roman" pitchFamily="18" charset="0"/>
              </a:rPr>
              <a:t>改變消費形態</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5. </a:t>
            </a:r>
            <a:r>
              <a:rPr lang="zh-TW" altLang="zh-TW" sz="2200" dirty="0" smtClean="0">
                <a:latin typeface="Times New Roman" pitchFamily="18" charset="0"/>
                <a:ea typeface="標楷體" pitchFamily="65" charset="-120"/>
                <a:cs typeface="Times New Roman" pitchFamily="18" charset="0"/>
              </a:rPr>
              <a:t>人口動態與永續能力</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6. </a:t>
            </a:r>
            <a:r>
              <a:rPr lang="zh-TW" altLang="zh-TW" sz="2200" dirty="0" smtClean="0">
                <a:latin typeface="Times New Roman" pitchFamily="18" charset="0"/>
                <a:ea typeface="標楷體" pitchFamily="65" charset="-120"/>
                <a:cs typeface="Times New Roman" pitchFamily="18" charset="0"/>
              </a:rPr>
              <a:t>保護和增進人類健康</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7. </a:t>
            </a:r>
            <a:r>
              <a:rPr lang="zh-TW" altLang="zh-TW" sz="2200" dirty="0" smtClean="0">
                <a:latin typeface="Times New Roman" pitchFamily="18" charset="0"/>
                <a:ea typeface="標楷體" pitchFamily="65" charset="-120"/>
                <a:cs typeface="Times New Roman" pitchFamily="18" charset="0"/>
              </a:rPr>
              <a:t>促進人類住區的永續發展</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8. </a:t>
            </a:r>
            <a:r>
              <a:rPr lang="zh-TW" altLang="zh-TW" sz="2200" dirty="0" smtClean="0">
                <a:latin typeface="Times New Roman" pitchFamily="18" charset="0"/>
                <a:ea typeface="標楷體" pitchFamily="65" charset="-120"/>
                <a:cs typeface="Times New Roman" pitchFamily="18" charset="0"/>
              </a:rPr>
              <a:t>將環境與發展問題納入決策過程</a:t>
            </a:r>
          </a:p>
          <a:p>
            <a:endParaRPr lang="zh-TW"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251520" y="116632"/>
            <a:ext cx="8686800" cy="6984776"/>
          </a:xfrm>
        </p:spPr>
        <p:txBody>
          <a:bodyPr>
            <a:normAutofit fontScale="92500" lnSpcReduction="20000"/>
          </a:bodyPr>
          <a:lstStyle/>
          <a:p>
            <a:pPr>
              <a:buNone/>
            </a:pPr>
            <a:r>
              <a:rPr lang="zh-TW" altLang="zh-TW" b="1" dirty="0" smtClean="0">
                <a:latin typeface="Times New Roman" pitchFamily="18" charset="0"/>
                <a:ea typeface="標楷體" pitchFamily="65" charset="-120"/>
                <a:cs typeface="Times New Roman" pitchFamily="18" charset="0"/>
              </a:rPr>
              <a:t>第二部分</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保存和管理資源以促進發展</a:t>
            </a:r>
          </a:p>
          <a:p>
            <a:pPr>
              <a:buNone/>
            </a:pPr>
            <a:r>
              <a:rPr lang="en-US" altLang="zh-TW" dirty="0" smtClean="0">
                <a:latin typeface="Times New Roman" pitchFamily="18" charset="0"/>
                <a:ea typeface="標楷體" pitchFamily="65" charset="-120"/>
                <a:cs typeface="Times New Roman" pitchFamily="18" charset="0"/>
              </a:rPr>
              <a:t>9. </a:t>
            </a:r>
            <a:r>
              <a:rPr lang="zh-TW" altLang="zh-TW" dirty="0" smtClean="0">
                <a:latin typeface="Times New Roman" pitchFamily="18" charset="0"/>
                <a:ea typeface="標楷體" pitchFamily="65" charset="-120"/>
                <a:cs typeface="Times New Roman" pitchFamily="18" charset="0"/>
              </a:rPr>
              <a:t>保護大氣層</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10. </a:t>
            </a:r>
            <a:r>
              <a:rPr lang="zh-TW" altLang="zh-TW" dirty="0" smtClean="0">
                <a:latin typeface="Times New Roman" pitchFamily="18" charset="0"/>
                <a:ea typeface="標楷體" pitchFamily="65" charset="-120"/>
                <a:cs typeface="Times New Roman" pitchFamily="18" charset="0"/>
              </a:rPr>
              <a:t>統籌規劃和管理陸地資源的方法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11. </a:t>
            </a:r>
            <a:r>
              <a:rPr lang="zh-TW" altLang="zh-TW" dirty="0" smtClean="0">
                <a:latin typeface="Times New Roman" pitchFamily="18" charset="0"/>
                <a:ea typeface="標楷體" pitchFamily="65" charset="-120"/>
                <a:cs typeface="Times New Roman" pitchFamily="18" charset="0"/>
              </a:rPr>
              <a:t>制止砍伐森林</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12. </a:t>
            </a:r>
            <a:r>
              <a:rPr lang="zh-TW" altLang="zh-TW" dirty="0" smtClean="0">
                <a:latin typeface="Times New Roman" pitchFamily="18" charset="0"/>
                <a:ea typeface="標楷體" pitchFamily="65" charset="-120"/>
                <a:cs typeface="Times New Roman" pitchFamily="18" charset="0"/>
              </a:rPr>
              <a:t>脆弱生態系統的管理</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防沙治旱</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13. </a:t>
            </a:r>
            <a:r>
              <a:rPr lang="zh-TW" altLang="zh-TW" dirty="0" smtClean="0">
                <a:latin typeface="Times New Roman" pitchFamily="18" charset="0"/>
                <a:ea typeface="標楷體" pitchFamily="65" charset="-120"/>
                <a:cs typeface="Times New Roman" pitchFamily="18" charset="0"/>
              </a:rPr>
              <a:t>管理脆弱的生態系統</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永續的山區發展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14. </a:t>
            </a:r>
            <a:r>
              <a:rPr lang="zh-TW" altLang="zh-TW" dirty="0" smtClean="0">
                <a:latin typeface="Times New Roman" pitchFamily="18" charset="0"/>
                <a:ea typeface="標楷體" pitchFamily="65" charset="-120"/>
                <a:cs typeface="Times New Roman" pitchFamily="18" charset="0"/>
              </a:rPr>
              <a:t>促進永續的農業和農村發展</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15. </a:t>
            </a:r>
            <a:r>
              <a:rPr lang="zh-TW" altLang="zh-TW" dirty="0" smtClean="0">
                <a:latin typeface="Times New Roman" pitchFamily="18" charset="0"/>
                <a:ea typeface="標楷體" pitchFamily="65" charset="-120"/>
                <a:cs typeface="Times New Roman" pitchFamily="18" charset="0"/>
              </a:rPr>
              <a:t>養護生物多樣性</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16. </a:t>
            </a:r>
            <a:r>
              <a:rPr lang="zh-TW" altLang="zh-TW" dirty="0" smtClean="0">
                <a:latin typeface="Times New Roman" pitchFamily="18" charset="0"/>
                <a:ea typeface="標楷體" pitchFamily="65" charset="-120"/>
                <a:cs typeface="Times New Roman" pitchFamily="18" charset="0"/>
              </a:rPr>
              <a:t>對生物技術的無害環境管理</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17. </a:t>
            </a:r>
            <a:r>
              <a:rPr lang="zh-TW" altLang="zh-TW" dirty="0" smtClean="0">
                <a:latin typeface="Times New Roman" pitchFamily="18" charset="0"/>
                <a:ea typeface="標楷體" pitchFamily="65" charset="-120"/>
                <a:cs typeface="Times New Roman" pitchFamily="18" charset="0"/>
              </a:rPr>
              <a:t>保護大洋和各種海洋</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包括封閉和半封閉海以及沿海區</a:t>
            </a:r>
            <a:r>
              <a:rPr lang="en-US" altLang="zh-TW" dirty="0" smtClean="0">
                <a:latin typeface="Times New Roman" pitchFamily="18" charset="0"/>
                <a:ea typeface="標楷體" pitchFamily="65" charset="-120"/>
                <a:cs typeface="Times New Roman" pitchFamily="18" charset="0"/>
              </a:rPr>
              <a:t>,</a:t>
            </a:r>
            <a:r>
              <a:rPr lang="zh-TW" altLang="zh-TW" dirty="0" smtClean="0">
                <a:latin typeface="Times New Roman" pitchFamily="18" charset="0"/>
                <a:ea typeface="標楷體" pitchFamily="65" charset="-120"/>
                <a:cs typeface="Times New Roman" pitchFamily="18" charset="0"/>
              </a:rPr>
              <a:t>並保護、</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合理利用和開發其生物資源</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18. </a:t>
            </a:r>
            <a:r>
              <a:rPr lang="zh-TW" altLang="zh-TW" dirty="0" smtClean="0">
                <a:latin typeface="Times New Roman" pitchFamily="18" charset="0"/>
                <a:ea typeface="標楷體" pitchFamily="65" charset="-120"/>
                <a:cs typeface="Times New Roman" pitchFamily="18" charset="0"/>
              </a:rPr>
              <a:t>保護淡水資源的質量和供應</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對水資源的開發、 管理和利用</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採用綜合性辦法</a:t>
            </a:r>
          </a:p>
          <a:p>
            <a:pPr>
              <a:buNone/>
            </a:pPr>
            <a:r>
              <a:rPr lang="en-US" altLang="zh-TW" dirty="0" smtClean="0">
                <a:latin typeface="Times New Roman" pitchFamily="18" charset="0"/>
                <a:ea typeface="標楷體" pitchFamily="65" charset="-120"/>
                <a:cs typeface="Times New Roman" pitchFamily="18" charset="0"/>
              </a:rPr>
              <a:t>19. </a:t>
            </a:r>
            <a:r>
              <a:rPr lang="zh-TW" altLang="zh-TW" dirty="0" smtClean="0">
                <a:latin typeface="Times New Roman" pitchFamily="18" charset="0"/>
                <a:ea typeface="標楷體" pitchFamily="65" charset="-120"/>
                <a:cs typeface="Times New Roman" pitchFamily="18" charset="0"/>
              </a:rPr>
              <a:t>有毒化學品的無害環境管理包括防止在國際上非法販運有毒</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的危險產品</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20. </a:t>
            </a:r>
            <a:r>
              <a:rPr lang="zh-TW" altLang="zh-TW" dirty="0" smtClean="0">
                <a:latin typeface="Times New Roman" pitchFamily="18" charset="0"/>
                <a:ea typeface="標楷體" pitchFamily="65" charset="-120"/>
                <a:cs typeface="Times New Roman" pitchFamily="18" charset="0"/>
              </a:rPr>
              <a:t>對危險廢料實行無害環境管理</a:t>
            </a: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包括防止在國際上非法販運危</a:t>
            </a:r>
            <a:endParaRPr lang="en-US"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險廢料</a:t>
            </a:r>
            <a:r>
              <a:rPr lang="en-US" altLang="zh-TW" dirty="0" smtClean="0">
                <a:latin typeface="Times New Roman" pitchFamily="18" charset="0"/>
                <a:ea typeface="標楷體" pitchFamily="65" charset="-120"/>
                <a:cs typeface="Times New Roman" pitchFamily="18" charset="0"/>
              </a:rPr>
              <a:t> </a:t>
            </a:r>
          </a:p>
          <a:p>
            <a:pPr>
              <a:buNone/>
            </a:pPr>
            <a:r>
              <a:rPr lang="en-US" altLang="zh-TW" dirty="0" smtClean="0">
                <a:latin typeface="Times New Roman" pitchFamily="18" charset="0"/>
                <a:ea typeface="標楷體" pitchFamily="65" charset="-120"/>
                <a:cs typeface="Times New Roman" pitchFamily="18" charset="0"/>
              </a:rPr>
              <a:t>21. </a:t>
            </a:r>
            <a:r>
              <a:rPr lang="zh-TW" altLang="zh-TW" dirty="0" smtClean="0">
                <a:latin typeface="Times New Roman" pitchFamily="18" charset="0"/>
                <a:ea typeface="標楷體" pitchFamily="65" charset="-120"/>
                <a:cs typeface="Times New Roman" pitchFamily="18" charset="0"/>
              </a:rPr>
              <a:t>固體廢物的無害環境管理以及同污水有關的問題</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r>
              <a:rPr lang="en-US" altLang="zh-TW" dirty="0" smtClean="0">
                <a:latin typeface="Times New Roman" pitchFamily="18" charset="0"/>
                <a:ea typeface="標楷體" pitchFamily="65" charset="-120"/>
                <a:cs typeface="Times New Roman" pitchFamily="18" charset="0"/>
              </a:rPr>
              <a:t>22. </a:t>
            </a:r>
            <a:r>
              <a:rPr lang="zh-TW" altLang="zh-TW" dirty="0" smtClean="0">
                <a:latin typeface="Times New Roman" pitchFamily="18" charset="0"/>
                <a:ea typeface="標楷體" pitchFamily="65" charset="-120"/>
                <a:cs typeface="Times New Roman" pitchFamily="18" charset="0"/>
              </a:rPr>
              <a:t>對放射性廢料實行安全和無害環境管理</a:t>
            </a:r>
            <a:r>
              <a:rPr lang="en-US" altLang="zh-TW" dirty="0" smtClean="0">
                <a:latin typeface="Times New Roman" pitchFamily="18" charset="0"/>
                <a:ea typeface="標楷體" pitchFamily="65" charset="-120"/>
                <a:cs typeface="Times New Roman" pitchFamily="18" charset="0"/>
              </a:rPr>
              <a:t> </a:t>
            </a:r>
            <a:endParaRPr lang="zh-TW" altLang="zh-TW" dirty="0" smtClean="0">
              <a:latin typeface="Times New Roman" pitchFamily="18" charset="0"/>
              <a:ea typeface="標楷體" pitchFamily="65" charset="-120"/>
              <a:cs typeface="Times New Roman" pitchFamily="18" charset="0"/>
            </a:endParaRPr>
          </a:p>
          <a:p>
            <a:pPr>
              <a:buNone/>
            </a:pPr>
            <a:endParaRPr lang="zh-TW" altLang="zh-TW" dirty="0" smtClean="0">
              <a:latin typeface="Times New Roman" pitchFamily="18" charset="0"/>
              <a:ea typeface="標楷體" pitchFamily="65" charset="-120"/>
              <a:cs typeface="Times New Roman" pitchFamily="18" charset="0"/>
            </a:endParaRPr>
          </a:p>
          <a:p>
            <a:endParaRPr lang="zh-TW"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8003232" cy="6069288"/>
          </a:xfrm>
        </p:spPr>
        <p:txBody>
          <a:bodyPr/>
          <a:lstStyle/>
          <a:p>
            <a:pPr>
              <a:buNone/>
            </a:pPr>
            <a:r>
              <a:rPr lang="zh-TW" altLang="zh-TW" b="1" dirty="0" smtClean="0">
                <a:latin typeface="Times New Roman" pitchFamily="18" charset="0"/>
                <a:ea typeface="標楷體" pitchFamily="65" charset="-120"/>
                <a:cs typeface="Times New Roman" pitchFamily="18" charset="0"/>
              </a:rPr>
              <a:t>第三部分</a:t>
            </a:r>
            <a:r>
              <a:rPr lang="en-US" altLang="zh-TW" b="1" dirty="0" smtClean="0">
                <a:latin typeface="Times New Roman" pitchFamily="18" charset="0"/>
                <a:ea typeface="標楷體" pitchFamily="65" charset="-120"/>
                <a:cs typeface="Times New Roman" pitchFamily="18" charset="0"/>
              </a:rPr>
              <a:t>  </a:t>
            </a:r>
            <a:r>
              <a:rPr lang="zh-TW" altLang="zh-TW" dirty="0" smtClean="0">
                <a:latin typeface="Times New Roman" pitchFamily="18" charset="0"/>
                <a:ea typeface="標楷體" pitchFamily="65" charset="-120"/>
                <a:cs typeface="Times New Roman" pitchFamily="18" charset="0"/>
              </a:rPr>
              <a:t>加強各主要群組的作用</a:t>
            </a:r>
          </a:p>
          <a:p>
            <a:pPr>
              <a:buNone/>
            </a:pPr>
            <a:r>
              <a:rPr lang="en-US" altLang="zh-TW" sz="2200" dirty="0" smtClean="0">
                <a:latin typeface="Times New Roman" pitchFamily="18" charset="0"/>
                <a:ea typeface="標楷體" pitchFamily="65" charset="-120"/>
                <a:cs typeface="Times New Roman" pitchFamily="18" charset="0"/>
              </a:rPr>
              <a:t>23. </a:t>
            </a:r>
            <a:r>
              <a:rPr lang="zh-TW" altLang="zh-TW" sz="2200" dirty="0" smtClean="0">
                <a:latin typeface="Times New Roman" pitchFamily="18" charset="0"/>
                <a:ea typeface="標楷體" pitchFamily="65" charset="-120"/>
                <a:cs typeface="Times New Roman" pitchFamily="18" charset="0"/>
              </a:rPr>
              <a:t>序言</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24. </a:t>
            </a:r>
            <a:r>
              <a:rPr lang="zh-TW" altLang="zh-TW" sz="2200" dirty="0" smtClean="0">
                <a:latin typeface="Times New Roman" pitchFamily="18" charset="0"/>
                <a:ea typeface="標楷體" pitchFamily="65" charset="-120"/>
                <a:cs typeface="Times New Roman" pitchFamily="18" charset="0"/>
              </a:rPr>
              <a:t>為婦女採取全球性行動以謀求永續的公平的發展</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25. </a:t>
            </a:r>
            <a:r>
              <a:rPr lang="zh-TW" altLang="zh-TW" sz="2200" dirty="0" smtClean="0">
                <a:latin typeface="Times New Roman" pitchFamily="18" charset="0"/>
                <a:ea typeface="標楷體" pitchFamily="65" charset="-120"/>
                <a:cs typeface="Times New Roman" pitchFamily="18" charset="0"/>
              </a:rPr>
              <a:t>兒童和青年參與持續發展</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26. </a:t>
            </a:r>
            <a:r>
              <a:rPr lang="zh-TW" altLang="zh-TW" sz="2200" dirty="0" smtClean="0">
                <a:latin typeface="Times New Roman" pitchFamily="18" charset="0"/>
                <a:ea typeface="標楷體" pitchFamily="65" charset="-120"/>
                <a:cs typeface="Times New Roman" pitchFamily="18" charset="0"/>
              </a:rPr>
              <a:t>確認和加強土著人民及共社區的作用</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27. </a:t>
            </a:r>
            <a:r>
              <a:rPr lang="zh-TW" altLang="zh-TW" sz="2200" dirty="0" smtClean="0">
                <a:latin typeface="Times New Roman" pitchFamily="18" charset="0"/>
                <a:ea typeface="標楷體" pitchFamily="65" charset="-120"/>
                <a:cs typeface="Times New Roman" pitchFamily="18" charset="0"/>
              </a:rPr>
              <a:t>加強非政府組織作為永續發展合作者的作用</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28. </a:t>
            </a:r>
            <a:r>
              <a:rPr lang="zh-TW" altLang="zh-TW" sz="2200" dirty="0" smtClean="0">
                <a:latin typeface="Times New Roman" pitchFamily="18" charset="0"/>
                <a:ea typeface="標楷體" pitchFamily="65" charset="-120"/>
                <a:cs typeface="Times New Roman" pitchFamily="18" charset="0"/>
              </a:rPr>
              <a:t>支持《</a:t>
            </a:r>
            <a:r>
              <a:rPr lang="en-US" altLang="zh-TW" sz="2200" dirty="0" smtClean="0">
                <a:latin typeface="Times New Roman" pitchFamily="18" charset="0"/>
                <a:ea typeface="標楷體" pitchFamily="65" charset="-120"/>
                <a:cs typeface="Times New Roman" pitchFamily="18" charset="0"/>
              </a:rPr>
              <a:t>21</a:t>
            </a:r>
            <a:r>
              <a:rPr lang="zh-TW" altLang="zh-TW" sz="2200" dirty="0" smtClean="0">
                <a:latin typeface="Times New Roman" pitchFamily="18" charset="0"/>
                <a:ea typeface="標楷體" pitchFamily="65" charset="-120"/>
                <a:cs typeface="Times New Roman" pitchFamily="18" charset="0"/>
              </a:rPr>
              <a:t>世紀議程》的地方當局的倡議</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29. </a:t>
            </a:r>
            <a:r>
              <a:rPr lang="zh-TW" altLang="zh-TW" sz="2200" dirty="0" smtClean="0">
                <a:latin typeface="Times New Roman" pitchFamily="18" charset="0"/>
                <a:ea typeface="標楷體" pitchFamily="65" charset="-120"/>
                <a:cs typeface="Times New Roman" pitchFamily="18" charset="0"/>
              </a:rPr>
              <a:t>加強工人和工會的作用</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30. </a:t>
            </a:r>
            <a:r>
              <a:rPr lang="zh-TW" altLang="zh-TW" sz="2200" dirty="0" smtClean="0">
                <a:latin typeface="Times New Roman" pitchFamily="18" charset="0"/>
                <a:ea typeface="標楷體" pitchFamily="65" charset="-120"/>
                <a:cs typeface="Times New Roman" pitchFamily="18" charset="0"/>
              </a:rPr>
              <a:t>加強商業和工業的作用</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31. </a:t>
            </a:r>
            <a:r>
              <a:rPr lang="zh-TW" altLang="zh-TW" sz="2200" dirty="0" smtClean="0">
                <a:latin typeface="Times New Roman" pitchFamily="18" charset="0"/>
                <a:ea typeface="標楷體" pitchFamily="65" charset="-120"/>
                <a:cs typeface="Times New Roman" pitchFamily="18" charset="0"/>
              </a:rPr>
              <a:t>科學和技術界</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32. </a:t>
            </a:r>
            <a:r>
              <a:rPr lang="zh-TW" altLang="zh-TW" sz="2200" dirty="0" smtClean="0">
                <a:latin typeface="Times New Roman" pitchFamily="18" charset="0"/>
                <a:ea typeface="標楷體" pitchFamily="65" charset="-120"/>
                <a:cs typeface="Times New Roman" pitchFamily="18" charset="0"/>
              </a:rPr>
              <a:t>加強農民的作用</a:t>
            </a:r>
          </a:p>
          <a:p>
            <a:endParaRPr lang="zh-TW"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332656"/>
            <a:ext cx="7931224" cy="6141296"/>
          </a:xfrm>
        </p:spPr>
        <p:txBody>
          <a:bodyPr/>
          <a:lstStyle/>
          <a:p>
            <a:pPr>
              <a:buNone/>
            </a:pPr>
            <a:r>
              <a:rPr lang="zh-TW" altLang="zh-TW" b="1" dirty="0" smtClean="0">
                <a:latin typeface="Times New Roman" pitchFamily="18" charset="0"/>
                <a:ea typeface="標楷體" pitchFamily="65" charset="-120"/>
                <a:cs typeface="Times New Roman" pitchFamily="18" charset="0"/>
              </a:rPr>
              <a:t>第四部分 </a:t>
            </a:r>
            <a:r>
              <a:rPr lang="zh-TW" altLang="zh-TW" dirty="0" smtClean="0">
                <a:latin typeface="Times New Roman" pitchFamily="18" charset="0"/>
                <a:ea typeface="標楷體" pitchFamily="65" charset="-120"/>
                <a:cs typeface="Times New Roman" pitchFamily="18" charset="0"/>
              </a:rPr>
              <a:t>實施手段</a:t>
            </a:r>
          </a:p>
          <a:p>
            <a:pPr>
              <a:buNone/>
            </a:pPr>
            <a:r>
              <a:rPr lang="en-US" altLang="zh-TW" sz="2200" dirty="0" smtClean="0">
                <a:latin typeface="Times New Roman" pitchFamily="18" charset="0"/>
                <a:ea typeface="標楷體" pitchFamily="65" charset="-120"/>
                <a:cs typeface="Times New Roman" pitchFamily="18" charset="0"/>
              </a:rPr>
              <a:t>33. </a:t>
            </a:r>
            <a:r>
              <a:rPr lang="zh-TW" altLang="zh-TW" sz="2200" dirty="0" smtClean="0">
                <a:latin typeface="Times New Roman" pitchFamily="18" charset="0"/>
                <a:ea typeface="標楷體" pitchFamily="65" charset="-120"/>
                <a:cs typeface="Times New Roman" pitchFamily="18" charset="0"/>
              </a:rPr>
              <a:t>財政資源和機制</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34. </a:t>
            </a:r>
            <a:r>
              <a:rPr lang="zh-TW" altLang="zh-TW" sz="2200" dirty="0" smtClean="0">
                <a:latin typeface="Times New Roman" pitchFamily="18" charset="0"/>
                <a:ea typeface="標楷體" pitchFamily="65" charset="-120"/>
                <a:cs typeface="Times New Roman" pitchFamily="18" charset="0"/>
              </a:rPr>
              <a:t>轉讓無害環境技術、合作和能力建議</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35. </a:t>
            </a:r>
            <a:r>
              <a:rPr lang="zh-TW" altLang="zh-TW" sz="2200" dirty="0" smtClean="0">
                <a:latin typeface="Times New Roman" pitchFamily="18" charset="0"/>
                <a:ea typeface="標楷體" pitchFamily="65" charset="-120"/>
                <a:cs typeface="Times New Roman" pitchFamily="18" charset="0"/>
              </a:rPr>
              <a:t>科學促進永續發展</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36. </a:t>
            </a:r>
            <a:r>
              <a:rPr lang="zh-TW" altLang="zh-TW" sz="2200" dirty="0" smtClean="0">
                <a:latin typeface="Times New Roman" pitchFamily="18" charset="0"/>
                <a:ea typeface="標楷體" pitchFamily="65" charset="-120"/>
                <a:cs typeface="Times New Roman" pitchFamily="18" charset="0"/>
              </a:rPr>
              <a:t>促進教育、公眾認識和培訓</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37. </a:t>
            </a:r>
            <a:r>
              <a:rPr lang="zh-TW" altLang="zh-TW" sz="2200" dirty="0" smtClean="0">
                <a:latin typeface="Times New Roman" pitchFamily="18" charset="0"/>
                <a:ea typeface="標楷體" pitchFamily="65" charset="-120"/>
                <a:cs typeface="Times New Roman" pitchFamily="18" charset="0"/>
              </a:rPr>
              <a:t>促進發展中國家能力建議的國家機制和國際合作</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38. </a:t>
            </a:r>
            <a:r>
              <a:rPr lang="zh-TW" altLang="zh-TW" sz="2200" dirty="0" smtClean="0">
                <a:latin typeface="Times New Roman" pitchFamily="18" charset="0"/>
                <a:ea typeface="標楷體" pitchFamily="65" charset="-120"/>
                <a:cs typeface="Times New Roman" pitchFamily="18" charset="0"/>
              </a:rPr>
              <a:t>國際體制安排</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39. </a:t>
            </a:r>
            <a:r>
              <a:rPr lang="zh-TW" altLang="zh-TW" sz="2200" dirty="0" smtClean="0">
                <a:latin typeface="Times New Roman" pitchFamily="18" charset="0"/>
                <a:ea typeface="標楷體" pitchFamily="65" charset="-120"/>
                <a:cs typeface="Times New Roman" pitchFamily="18" charset="0"/>
              </a:rPr>
              <a:t>國際法律文書和機制</a:t>
            </a:r>
            <a:r>
              <a:rPr lang="en-US" altLang="zh-TW" sz="2200" dirty="0" smtClean="0">
                <a:latin typeface="Times New Roman" pitchFamily="18" charset="0"/>
                <a:ea typeface="標楷體" pitchFamily="65" charset="-120"/>
                <a:cs typeface="Times New Roman" pitchFamily="18" charset="0"/>
              </a:rPr>
              <a:t> </a:t>
            </a:r>
            <a:endParaRPr lang="zh-TW" altLang="zh-TW" sz="2200" dirty="0" smtClean="0">
              <a:latin typeface="Times New Roman" pitchFamily="18" charset="0"/>
              <a:ea typeface="標楷體" pitchFamily="65" charset="-120"/>
              <a:cs typeface="Times New Roman" pitchFamily="18" charset="0"/>
            </a:endParaRPr>
          </a:p>
          <a:p>
            <a:pPr>
              <a:buNone/>
            </a:pPr>
            <a:r>
              <a:rPr lang="en-US" altLang="zh-TW" sz="2200" dirty="0" smtClean="0">
                <a:latin typeface="Times New Roman" pitchFamily="18" charset="0"/>
                <a:ea typeface="標楷體" pitchFamily="65" charset="-120"/>
                <a:cs typeface="Times New Roman" pitchFamily="18" charset="0"/>
              </a:rPr>
              <a:t>40. </a:t>
            </a:r>
            <a:r>
              <a:rPr lang="zh-TW" altLang="zh-TW" sz="2200" dirty="0" smtClean="0">
                <a:latin typeface="Times New Roman" pitchFamily="18" charset="0"/>
                <a:ea typeface="標楷體" pitchFamily="65" charset="-120"/>
                <a:cs typeface="Times New Roman" pitchFamily="18" charset="0"/>
              </a:rPr>
              <a:t>決策資料 </a:t>
            </a:r>
          </a:p>
          <a:p>
            <a:endParaRPr lang="zh-TW"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sz="2700" b="1" dirty="0" smtClean="0">
                <a:solidFill>
                  <a:schemeClr val="tx1"/>
                </a:solidFill>
                <a:latin typeface="Times New Roman" pitchFamily="18" charset="0"/>
                <a:ea typeface="標楷體" pitchFamily="65" charset="-120"/>
                <a:cs typeface="Times New Roman" pitchFamily="18" charset="0"/>
              </a:rPr>
              <a:t>（五）生物多樣性</a:t>
            </a:r>
            <a:r>
              <a:rPr lang="zh-TW" altLang="zh-TW" sz="2700" b="1" smtClean="0">
                <a:solidFill>
                  <a:schemeClr val="tx1"/>
                </a:solidFill>
                <a:latin typeface="Times New Roman" pitchFamily="18" charset="0"/>
                <a:ea typeface="標楷體" pitchFamily="65" charset="-120"/>
                <a:cs typeface="Times New Roman" pitchFamily="18" charset="0"/>
              </a:rPr>
              <a:t>公約 </a:t>
            </a:r>
            <a:r>
              <a:rPr lang="zh-TW" altLang="zh-TW" sz="2700" dirty="0" smtClean="0">
                <a:solidFill>
                  <a:schemeClr val="tx1"/>
                </a:solidFill>
                <a:latin typeface="Times New Roman" pitchFamily="18" charset="0"/>
                <a:ea typeface="標楷體" pitchFamily="65" charset="-120"/>
                <a:cs typeface="Times New Roman" pitchFamily="18" charset="0"/>
              </a:rPr>
              <a:t/>
            </a:r>
            <a:br>
              <a:rPr lang="zh-TW" altLang="zh-TW" sz="2700" dirty="0" smtClean="0">
                <a:solidFill>
                  <a:schemeClr val="tx1"/>
                </a:solidFill>
                <a:latin typeface="Times New Roman" pitchFamily="18" charset="0"/>
                <a:ea typeface="標楷體" pitchFamily="65" charset="-120"/>
                <a:cs typeface="Times New Roman" pitchFamily="18" charset="0"/>
              </a:rPr>
            </a:br>
            <a:r>
              <a:rPr lang="en-US" altLang="zh-TW" sz="2700" dirty="0" smtClean="0">
                <a:solidFill>
                  <a:schemeClr val="tx1"/>
                </a:solidFill>
                <a:latin typeface="Times New Roman" pitchFamily="18" charset="0"/>
                <a:ea typeface="標楷體" pitchFamily="65" charset="-120"/>
                <a:cs typeface="Times New Roman" pitchFamily="18" charset="0"/>
              </a:rPr>
              <a:t>   </a:t>
            </a:r>
            <a:r>
              <a:rPr lang="en-US" altLang="zh-TW" sz="2200" b="1" dirty="0" smtClean="0">
                <a:solidFill>
                  <a:schemeClr val="tx1"/>
                </a:solidFill>
                <a:latin typeface="Times New Roman" pitchFamily="18" charset="0"/>
                <a:ea typeface="標楷體" pitchFamily="65" charset="-120"/>
                <a:cs typeface="Times New Roman" pitchFamily="18" charset="0"/>
              </a:rPr>
              <a:t>CONVENTION ON BIOLOGICAL DIVERSITY</a:t>
            </a:r>
            <a:r>
              <a:rPr lang="zh-TW" altLang="zh-TW" sz="2700" dirty="0" smtClean="0">
                <a:solidFill>
                  <a:schemeClr val="tx1"/>
                </a:solidFill>
                <a:latin typeface="Times New Roman" pitchFamily="18" charset="0"/>
                <a:ea typeface="標楷體" pitchFamily="65" charset="-120"/>
                <a:cs typeface="Times New Roman" pitchFamily="18" charset="0"/>
              </a:rPr>
              <a:t/>
            </a:r>
            <a:br>
              <a:rPr lang="zh-TW" altLang="zh-TW" sz="2700" dirty="0" smtClean="0">
                <a:solidFill>
                  <a:schemeClr val="tx1"/>
                </a:solidFill>
                <a:latin typeface="Times New Roman" pitchFamily="18" charset="0"/>
                <a:ea typeface="標楷體" pitchFamily="65" charset="-120"/>
                <a:cs typeface="Times New Roman" pitchFamily="18" charset="0"/>
              </a:rPr>
            </a:br>
            <a:r>
              <a:rPr lang="en-US" altLang="zh-TW" sz="1600" dirty="0" smtClean="0">
                <a:solidFill>
                  <a:schemeClr val="tx1"/>
                </a:solidFill>
                <a:latin typeface="Times New Roman" pitchFamily="18" charset="0"/>
                <a:ea typeface="標楷體" pitchFamily="65" charset="-120"/>
                <a:cs typeface="Times New Roman" pitchFamily="18" charset="0"/>
              </a:rPr>
              <a:t>http://wildmic.npust.edu.tw/sasala/biolodivesty.htm</a:t>
            </a:r>
            <a:endParaRPr lang="zh-TW" altLang="en-US" dirty="0">
              <a:solidFill>
                <a:schemeClr val="tx1"/>
              </a:solidFill>
              <a:latin typeface="Times New Roman" pitchFamily="18" charset="0"/>
              <a:ea typeface="標楷體" pitchFamily="65" charset="-120"/>
              <a:cs typeface="Times New Roman" pitchFamily="18" charset="0"/>
            </a:endParaRPr>
          </a:p>
        </p:txBody>
      </p:sp>
      <p:sp>
        <p:nvSpPr>
          <p:cNvPr id="3" name="內容版面配置區 2"/>
          <p:cNvSpPr>
            <a:spLocks noGrp="1"/>
          </p:cNvSpPr>
          <p:nvPr>
            <p:ph sz="quarter" idx="1"/>
          </p:nvPr>
        </p:nvSpPr>
        <p:spPr/>
        <p:txBody>
          <a:bodyPr/>
          <a:lstStyle/>
          <a:p>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7467600" cy="6069288"/>
          </a:xfrm>
        </p:spPr>
        <p:txBody>
          <a:bodyPr/>
          <a:lstStyle/>
          <a:p>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二</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池田大作先生之環境思想與實踐</a:t>
            </a:r>
            <a:endParaRPr lang="en-US" altLang="zh-TW" sz="2800" b="1" dirty="0" smtClean="0">
              <a:latin typeface="標楷體" pitchFamily="65" charset="-120"/>
              <a:ea typeface="標楷體" pitchFamily="65" charset="-120"/>
            </a:endParaRPr>
          </a:p>
          <a:p>
            <a:pPr>
              <a:buNone/>
            </a:pPr>
            <a:r>
              <a:rPr lang="en-US" altLang="zh-TW" b="1" dirty="0" smtClean="0">
                <a:solidFill>
                  <a:srgbClr val="0070C0"/>
                </a:solidFill>
                <a:latin typeface="標楷體" pitchFamily="65" charset="-120"/>
                <a:ea typeface="標楷體" pitchFamily="65" charset="-120"/>
              </a:rPr>
              <a:t> 1.</a:t>
            </a:r>
            <a:r>
              <a:rPr lang="zh-TW" altLang="en-US" b="1" dirty="0" smtClean="0">
                <a:solidFill>
                  <a:srgbClr val="0070C0"/>
                </a:solidFill>
                <a:latin typeface="標楷體" pitchFamily="65" charset="-120"/>
                <a:ea typeface="標楷體" pitchFamily="65" charset="-120"/>
              </a:rPr>
              <a:t>對可持續發展的教育的提倡</a:t>
            </a:r>
            <a:endParaRPr lang="en-US" altLang="zh-TW" b="1" dirty="0" smtClean="0">
              <a:solidFill>
                <a:srgbClr val="0070C0"/>
              </a:solidFill>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池田先生認為在</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牧口先生</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的</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人生地理學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中，堅決主張為了達到「人道」，除了謀求自己的幸福外，同時還要為某求他人的幸福而努力。</a:t>
            </a:r>
            <a:endParaRPr lang="en-US" altLang="zh-TW"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池田先生認為解決環境惡化問題、促進世界和平與增進人類的幸福都應從教育著手，亦即都要從人性的變革著手，讓人對他人、環境和宇宙都能產生「同體共生感」。社會及環境問題都根源於忽視與他人、與自然嚴肅對待的結果；不管環境是大是小，忽視「他人」的存在，生命感覺會變得遲鈍、麻痺，缺乏感情，對周圍的人及事物漠不關心，憤世忌俗。</a:t>
            </a:r>
            <a:endParaRPr lang="en-US" altLang="zh-TW" dirty="0" smtClean="0">
              <a:latin typeface="標楷體" pitchFamily="65" charset="-120"/>
              <a:ea typeface="標楷體"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200" y="404664"/>
            <a:ext cx="7467600" cy="6069288"/>
          </a:xfrm>
        </p:spPr>
        <p:txBody>
          <a:bodyPr>
            <a:normAutofit/>
          </a:bodyPr>
          <a:lstStyle/>
          <a:p>
            <a:r>
              <a:rPr lang="zh-TW" altLang="en-US" dirty="0" smtClean="0">
                <a:latin typeface="標楷體" pitchFamily="65" charset="-120"/>
                <a:ea typeface="標楷體" pitchFamily="65" charset="-120"/>
              </a:rPr>
              <a:t>池田先生認為，使</a:t>
            </a:r>
            <a:r>
              <a:rPr lang="en-US" altLang="zh-TW" dirty="0" smtClean="0">
                <a:latin typeface="標楷體" pitchFamily="65" charset="-120"/>
                <a:ea typeface="標楷體" pitchFamily="65" charset="-120"/>
              </a:rPr>
              <a:t>21</a:t>
            </a:r>
            <a:r>
              <a:rPr lang="zh-TW" altLang="en-US" dirty="0" smtClean="0">
                <a:latin typeface="標楷體" pitchFamily="65" charset="-120"/>
                <a:ea typeface="標楷體" pitchFamily="65" charset="-120"/>
              </a:rPr>
              <a:t>世紀成為「教育世紀」，形成人本教育的潮流，是他所堅定的信念和需結合志同道合者一同不斷去擴展努力的。</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他呼籲制定「教育促進可持續發展</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年」時，強調要解決環境問題和改革制度，是不能「從上而下」的命令，而是要擴大草根行動，聚集覺醒的民眾力量，確信人們有潛在的力量，只需用教育把這些潛力喚醒，所以，應借助地球全體人民的力量，推行「從下發起的內在性的發展」，推進「世界市民教育」。首先，先以個人立場、家庭、社區及工作單位開始考慮與行動，將這種活動連成一種「可持續發展未來的行動網路」。</a:t>
            </a:r>
            <a:endParaRPr lang="en-US" altLang="zh-TW" dirty="0" smtClean="0">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0" y="260648"/>
            <a:ext cx="8748464" cy="6213304"/>
          </a:xfrm>
        </p:spPr>
        <p:txBody>
          <a:bodyPr/>
          <a:lstStyle/>
          <a:p>
            <a:r>
              <a:rPr lang="zh-TW" altLang="en-US" dirty="0" smtClean="0">
                <a:latin typeface="Times New Roman" pitchFamily="18" charset="0"/>
                <a:ea typeface="標楷體" pitchFamily="65" charset="-120"/>
                <a:cs typeface="Times New Roman" pitchFamily="18" charset="0"/>
              </a:rPr>
              <a:t>池田先生認為「教育促進可持續發展</a:t>
            </a:r>
            <a:r>
              <a:rPr lang="en-US" altLang="zh-TW" dirty="0" smtClean="0">
                <a:latin typeface="Times New Roman" pitchFamily="18" charset="0"/>
                <a:ea typeface="標楷體" pitchFamily="65" charset="-120"/>
                <a:cs typeface="Times New Roman" pitchFamily="18" charset="0"/>
              </a:rPr>
              <a:t>10</a:t>
            </a:r>
            <a:r>
              <a:rPr lang="zh-TW" altLang="en-US" dirty="0" smtClean="0">
                <a:latin typeface="Times New Roman" pitchFamily="18" charset="0"/>
                <a:ea typeface="標楷體" pitchFamily="65" charset="-120"/>
                <a:cs typeface="Times New Roman" pitchFamily="18" charset="0"/>
              </a:rPr>
              <a:t>年」可分成</a:t>
            </a:r>
            <a:r>
              <a:rPr lang="zh-TW" altLang="en-US" dirty="0" smtClean="0">
                <a:solidFill>
                  <a:srgbClr val="FF0000"/>
                </a:solidFill>
                <a:latin typeface="Times New Roman" pitchFamily="18" charset="0"/>
                <a:ea typeface="標楷體" pitchFamily="65" charset="-120"/>
                <a:cs typeface="Times New Roman" pitchFamily="18" charset="0"/>
              </a:rPr>
              <a:t>三階段</a:t>
            </a:r>
            <a:r>
              <a:rPr lang="zh-TW" altLang="en-US" dirty="0" smtClean="0">
                <a:latin typeface="Times New Roman" pitchFamily="18" charset="0"/>
                <a:ea typeface="標楷體" pitchFamily="65" charset="-120"/>
                <a:cs typeface="Times New Roman" pitchFamily="18" charset="0"/>
              </a:rPr>
              <a:t>來推進環境教育：</a:t>
            </a:r>
            <a:endParaRPr lang="en-US" altLang="zh-TW" dirty="0" smtClean="0">
              <a:latin typeface="Times New Roman" pitchFamily="18" charset="0"/>
              <a:ea typeface="標楷體" pitchFamily="65" charset="-120"/>
              <a:cs typeface="Times New Roman" pitchFamily="18" charset="0"/>
            </a:endParaRPr>
          </a:p>
          <a:p>
            <a:r>
              <a:rPr lang="en-US" altLang="zh-TW" b="1" dirty="0" smtClean="0">
                <a:solidFill>
                  <a:srgbClr val="FF0000"/>
                </a:solidFill>
                <a:latin typeface="Times New Roman" pitchFamily="18" charset="0"/>
                <a:ea typeface="標楷體" pitchFamily="65" charset="-120"/>
                <a:cs typeface="Times New Roman" pitchFamily="18" charset="0"/>
              </a:rPr>
              <a:t>(1)</a:t>
            </a:r>
            <a:r>
              <a:rPr lang="zh-TW" altLang="en-US" b="1" dirty="0" smtClean="0">
                <a:solidFill>
                  <a:srgbClr val="FF0000"/>
                </a:solidFill>
                <a:latin typeface="Times New Roman" pitchFamily="18" charset="0"/>
                <a:ea typeface="標楷體" pitchFamily="65" charset="-120"/>
                <a:cs typeface="Times New Roman" pitchFamily="18" charset="0"/>
              </a:rPr>
              <a:t>了解及學習地球環境問題的現況：</a:t>
            </a:r>
            <a:endParaRPr lang="en-US" altLang="zh-TW" b="1" dirty="0" smtClean="0">
              <a:solidFill>
                <a:srgbClr val="FF0000"/>
              </a:solidFill>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全球的森林失去了多少</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空氣、水質、土壤等汙染、惡化程度為何</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這對全球的「生態系」產生何種影響</a:t>
            </a:r>
            <a:r>
              <a:rPr lang="en-US" altLang="zh-TW" dirty="0" smtClean="0">
                <a:latin typeface="Times New Roman" pitchFamily="18" charset="0"/>
                <a:ea typeface="標楷體" pitchFamily="65" charset="-120"/>
                <a:cs typeface="Times New Roman" pitchFamily="18" charset="0"/>
              </a:rPr>
              <a:t>?</a:t>
            </a:r>
            <a:r>
              <a:rPr lang="zh-TW" altLang="en-US" dirty="0" smtClean="0">
                <a:latin typeface="Times New Roman" pitchFamily="18" charset="0"/>
                <a:ea typeface="標楷體" pitchFamily="65" charset="-120"/>
                <a:cs typeface="Times New Roman" pitchFamily="18" charset="0"/>
              </a:rPr>
              <a:t>了解並學習這些情況，然後探討問題發生的直接原因或社會背景。</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關懷在現實中受苦的人們，體會他們身受的苦處，將其銘刻於心，相信人們的心中應該會從此產生新的「問題意識」和「挑戰的決心」。</a:t>
            </a:r>
            <a:endParaRPr lang="en-US" altLang="zh-TW" dirty="0" smtClean="0">
              <a:latin typeface="Times New Roman" pitchFamily="18" charset="0"/>
              <a:ea typeface="標楷體" pitchFamily="65" charset="-120"/>
              <a:cs typeface="Times New Roman" pitchFamily="18" charset="0"/>
            </a:endParaRPr>
          </a:p>
          <a:p>
            <a:pPr>
              <a:buNone/>
            </a:pPr>
            <a:r>
              <a:rPr lang="zh-TW" altLang="en-US" dirty="0" smtClean="0">
                <a:latin typeface="Times New Roman" pitchFamily="18" charset="0"/>
                <a:ea typeface="標楷體" pitchFamily="65" charset="-120"/>
                <a:cs typeface="Times New Roman" pitchFamily="18" charset="0"/>
              </a:rPr>
              <a:t>          在孩童感性最豐富、吸收力最強盛、想像力或創造力最具可塑性的時期，在學校教育中進行環境教育，在孩子新種培植愛惜自然的心、守護地球也等於是在守護「孩子的未來」。另外，舉辦世界教育國際會議，由各國教育工作者彼此介紹自己對環境教育的投入情形，互相觀摩，交換意見</a:t>
            </a:r>
            <a:r>
              <a:rPr lang="zh-TW" altLang="en-US" sz="2000" dirty="0" smtClean="0">
                <a:latin typeface="Times New Roman" pitchFamily="18" charset="0"/>
                <a:ea typeface="標楷體" pitchFamily="65" charset="-120"/>
                <a:cs typeface="Times New Roman" pitchFamily="18" charset="0"/>
              </a:rPr>
              <a:t>。</a:t>
            </a:r>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179512" y="260648"/>
            <a:ext cx="8280920" cy="6213304"/>
          </a:xfrm>
        </p:spPr>
        <p:txBody>
          <a:bodyPr>
            <a:normAutofit/>
          </a:bodyPr>
          <a:lstStyle/>
          <a:p>
            <a:r>
              <a:rPr lang="en-US" altLang="zh-TW" b="1" dirty="0" smtClean="0">
                <a:solidFill>
                  <a:srgbClr val="FF0000"/>
                </a:solidFill>
                <a:latin typeface="Times New Roman" pitchFamily="18" charset="0"/>
                <a:ea typeface="標楷體" pitchFamily="65" charset="-120"/>
                <a:cs typeface="Times New Roman" pitchFamily="18" charset="0"/>
              </a:rPr>
              <a:t>(2)</a:t>
            </a:r>
            <a:r>
              <a:rPr lang="zh-TW" altLang="en-US" b="1" dirty="0" smtClean="0">
                <a:solidFill>
                  <a:srgbClr val="FF0000"/>
                </a:solidFill>
                <a:latin typeface="Times New Roman" pitchFamily="18" charset="0"/>
                <a:ea typeface="標楷體" pitchFamily="65" charset="-120"/>
                <a:cs typeface="Times New Roman" pitchFamily="18" charset="0"/>
              </a:rPr>
              <a:t>確立倫理觀和檢討自己的生活方式</a:t>
            </a:r>
            <a:r>
              <a:rPr lang="zh-TW" altLang="en-US" sz="2800" dirty="0" smtClean="0">
                <a:solidFill>
                  <a:srgbClr val="FF0000"/>
                </a:solidFill>
                <a:latin typeface="Times New Roman" pitchFamily="18" charset="0"/>
                <a:ea typeface="標楷體" pitchFamily="65" charset="-120"/>
                <a:cs typeface="Times New Roman" pitchFamily="18" charset="0"/>
              </a:rPr>
              <a:t>：</a:t>
            </a:r>
            <a:endParaRPr lang="en-US" altLang="zh-TW" sz="2800" dirty="0" smtClean="0">
              <a:solidFill>
                <a:srgbClr val="FF0000"/>
              </a:solidFill>
              <a:latin typeface="Times New Roman" pitchFamily="18" charset="0"/>
              <a:ea typeface="標楷體" pitchFamily="65" charset="-120"/>
              <a:cs typeface="Times New Roman" pitchFamily="18" charset="0"/>
            </a:endParaRPr>
          </a:p>
          <a:p>
            <a:pPr>
              <a:lnSpc>
                <a:spcPct val="110000"/>
              </a:lnSpc>
              <a:buNone/>
            </a:pPr>
            <a:r>
              <a:rPr lang="zh-TW" altLang="en-US" dirty="0" smtClean="0">
                <a:latin typeface="標楷體" pitchFamily="65" charset="-120"/>
                <a:ea typeface="標楷體" pitchFamily="65" charset="-120"/>
              </a:rPr>
              <a:t>      為了突破無法踏出實際的行動，必須要有促進自覺得教育。教育人們自覺日常生活與環境問題是息息相關的；每一個人都具有使全球產生正面變化的「力量」和「使命」，並把它融入生活中，成為自己的理念。確立倫理和低消費的生活方式，要有與世間萬事萬物及未來子孫同體共生的感受與思想。體認為他人付出，才有真正的幸福可言，自覺到與他人的關係中</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包含自然環境在內</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，才有自己的存在，因而與他人積極建立關係，朝向「自他共享幸福」的生活態度。這種生活方式和態度即是「人性教育」，即是「人性革命」唯有人心的變革，才是實現「地球革命」的王道。</a:t>
            </a:r>
            <a:endParaRPr lang="zh-TW" altLang="en-US" dirty="0">
              <a:latin typeface="標楷體" pitchFamily="65" charset="-12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457199" y="404664"/>
            <a:ext cx="8096865" cy="6069288"/>
          </a:xfrm>
        </p:spPr>
        <p:txBody>
          <a:bodyPr/>
          <a:lstStyle/>
          <a:p>
            <a:r>
              <a:rPr lang="en-US" altLang="zh-TW" b="1" dirty="0" smtClean="0">
                <a:solidFill>
                  <a:srgbClr val="FF0000"/>
                </a:solidFill>
                <a:latin typeface="Times New Roman" pitchFamily="18" charset="0"/>
                <a:ea typeface="標楷體" pitchFamily="65" charset="-120"/>
                <a:cs typeface="Times New Roman" pitchFamily="18" charset="0"/>
              </a:rPr>
              <a:t>(3)</a:t>
            </a:r>
            <a:r>
              <a:rPr lang="zh-TW" altLang="en-US" b="1" dirty="0" smtClean="0">
                <a:solidFill>
                  <a:srgbClr val="FF0000"/>
                </a:solidFill>
                <a:latin typeface="Times New Roman" pitchFamily="18" charset="0"/>
                <a:ea typeface="標楷體" pitchFamily="65" charset="-120"/>
                <a:cs typeface="Times New Roman" pitchFamily="18" charset="0"/>
              </a:rPr>
              <a:t>共同站起來解決問題，給予「勇氣」和「力量」</a:t>
            </a:r>
            <a:r>
              <a:rPr lang="en-US" altLang="zh-TW" b="1" dirty="0" smtClean="0">
                <a:solidFill>
                  <a:srgbClr val="FF0000"/>
                </a:solidFill>
                <a:latin typeface="Times New Roman" pitchFamily="18" charset="0"/>
                <a:ea typeface="標楷體" pitchFamily="65" charset="-120"/>
                <a:cs typeface="Times New Roman" pitchFamily="18" charset="0"/>
              </a:rPr>
              <a:t>(</a:t>
            </a:r>
            <a:r>
              <a:rPr lang="zh-TW" altLang="en-US" b="1" dirty="0" smtClean="0">
                <a:solidFill>
                  <a:srgbClr val="FF0000"/>
                </a:solidFill>
                <a:latin typeface="Times New Roman" pitchFamily="18" charset="0"/>
                <a:ea typeface="標楷體" pitchFamily="65" charset="-120"/>
                <a:cs typeface="Times New Roman" pitchFamily="18" charset="0"/>
              </a:rPr>
              <a:t>變革人心</a:t>
            </a:r>
            <a:r>
              <a:rPr lang="en-US" altLang="zh-TW" b="1" dirty="0" smtClean="0">
                <a:solidFill>
                  <a:srgbClr val="FF0000"/>
                </a:solidFill>
                <a:latin typeface="Times New Roman" pitchFamily="18" charset="0"/>
                <a:ea typeface="標楷體" pitchFamily="65" charset="-120"/>
                <a:cs typeface="Times New Roman" pitchFamily="18" charset="0"/>
              </a:rPr>
              <a:t>)</a:t>
            </a:r>
            <a:r>
              <a:rPr lang="zh-TW" altLang="en-US" b="1" dirty="0" smtClean="0">
                <a:solidFill>
                  <a:srgbClr val="FF0000"/>
                </a:solidFill>
                <a:latin typeface="Times New Roman" pitchFamily="18" charset="0"/>
                <a:ea typeface="標楷體" pitchFamily="65" charset="-120"/>
                <a:cs typeface="Times New Roman" pitchFamily="18" charset="0"/>
              </a:rPr>
              <a:t>使人踏出具體的行動：</a:t>
            </a:r>
          </a:p>
          <a:p>
            <a:pPr>
              <a:buNone/>
            </a:pPr>
            <a:r>
              <a:rPr lang="zh-TW" altLang="en-US" dirty="0" smtClean="0">
                <a:latin typeface="標楷體" pitchFamily="65" charset="-120"/>
                <a:ea typeface="標楷體" pitchFamily="65" charset="-120"/>
                <a:cs typeface="Times New Roman" pitchFamily="18" charset="0"/>
              </a:rPr>
              <a:t>  人性變革在於強韌的意志力，也就說在面對環境影響時，始終都是自己為「變革的主體」，與其他生命積極的建立關係，並強而有力地帶動環境的變革。此意志力是發自於對它人慈愛的一念。當自己和他人生命彼此頻繁的接觸、互相啟發時，會喚起自他彼此生命中的喜悅，而提高關心他人的意識，換言之，使自己的生命立足於「大我」，正是佛法生命觀的重點所在。這種生活方式和生命觀與變革人心、授於力量的意義是相通的。透過對話的生命力觸發，能充分的發掘他人的潛能，朝向世界和平、環境保護和人類幸福，共同攜手並肩前進。</a:t>
            </a:r>
            <a:endParaRPr lang="zh-TW" altLang="en-US" dirty="0">
              <a:latin typeface="標楷體" pitchFamily="65" charset="-120"/>
              <a:ea typeface="標楷體" pitchFamily="65" charset="-12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420</TotalTime>
  <Words>7579</Words>
  <Application>Microsoft Office PowerPoint</Application>
  <PresentationFormat>如螢幕大小 (4:3)</PresentationFormat>
  <Paragraphs>307</Paragraphs>
  <Slides>48</Slides>
  <Notes>0</Notes>
  <HiddenSlides>0</HiddenSlides>
  <MMClips>0</MMClips>
  <ScaleCrop>false</ScaleCrop>
  <HeadingPairs>
    <vt:vector size="4" baseType="variant">
      <vt:variant>
        <vt:lpstr>佈景主題</vt:lpstr>
      </vt:variant>
      <vt:variant>
        <vt:i4>1</vt:i4>
      </vt:variant>
      <vt:variant>
        <vt:lpstr>投影片標題</vt:lpstr>
      </vt:variant>
      <vt:variant>
        <vt:i4>48</vt:i4>
      </vt:variant>
    </vt:vector>
  </HeadingPairs>
  <TitlesOfParts>
    <vt:vector size="49" baseType="lpstr">
      <vt:lpstr>壁窗</vt:lpstr>
      <vt:lpstr>第四章 全球行動</vt:lpstr>
      <vt:lpstr>投影片 2</vt:lpstr>
      <vt:lpstr>投影片 3</vt:lpstr>
      <vt:lpstr>投影片 4</vt:lpstr>
      <vt:lpstr>投影片 5</vt:lpstr>
      <vt:lpstr>投影片 6</vt:lpstr>
      <vt:lpstr>投影片 7</vt:lpstr>
      <vt:lpstr>投影片 8</vt:lpstr>
      <vt:lpstr>投影片 9</vt:lpstr>
      <vt:lpstr>2.積極推動「地球憲章」理念的扎根工作</vt:lpstr>
      <vt:lpstr>投影片 11</vt:lpstr>
      <vt:lpstr>投影片 12</vt:lpstr>
      <vt:lpstr>3.統籌個環境條約的公署等提案</vt:lpstr>
      <vt:lpstr>投影片 14</vt:lpstr>
      <vt:lpstr>第二節  重要國際公約 </vt:lpstr>
      <vt:lpstr>（一）人類環境宣言</vt:lpstr>
      <vt:lpstr>投影片 17</vt:lpstr>
      <vt:lpstr>投影片 18</vt:lpstr>
      <vt:lpstr>投影片 19</vt:lpstr>
      <vt:lpstr>投影片 20</vt:lpstr>
      <vt:lpstr>這些原則申明瞭共同的信念：</vt:lpstr>
      <vt:lpstr>投影片 22</vt:lpstr>
      <vt:lpstr>投影片 23</vt:lpstr>
      <vt:lpstr>投影片 24</vt:lpstr>
      <vt:lpstr>投影片 25</vt:lpstr>
      <vt:lpstr>投影片 26</vt:lpstr>
      <vt:lpstr>（二）我們共同的未來─世界環境發展委員會的報告書聯合國世界環境發展委員會（1987年）  （Our Common Future—The World Commission on Environment and Development）</vt:lpstr>
      <vt:lpstr>1、共同關心的問題</vt:lpstr>
      <vt:lpstr>投影片 29</vt:lpstr>
      <vt:lpstr>2、共同的挑戰</vt:lpstr>
      <vt:lpstr>投影片 31</vt:lpstr>
      <vt:lpstr>投影片 32</vt:lpstr>
      <vt:lpstr>3、共同的努力</vt:lpstr>
      <vt:lpstr>投影片 34</vt:lpstr>
      <vt:lpstr>（三）里約環境與發展宣言（地球憲章）  http://sta.epa.gov.tw/nsdn/ch/NADOCUMENTS/rio_declre.doc</vt:lpstr>
      <vt:lpstr>投影片 36</vt:lpstr>
      <vt:lpstr>投影片 37</vt:lpstr>
      <vt:lpstr>投影片 38</vt:lpstr>
      <vt:lpstr>投影片 39</vt:lpstr>
      <vt:lpstr>投影片 40</vt:lpstr>
      <vt:lpstr>投影片 41</vt:lpstr>
      <vt:lpstr>投影片 42</vt:lpstr>
      <vt:lpstr>投影片 43</vt:lpstr>
      <vt:lpstr>（四）二十一世紀議程（1992）     http://sta.epa.gov.tw/nsdn/ch/NADOCUMENTS/21NA/21NA.HTM</vt:lpstr>
      <vt:lpstr>投影片 45</vt:lpstr>
      <vt:lpstr>投影片 46</vt:lpstr>
      <vt:lpstr>投影片 47</vt:lpstr>
      <vt:lpstr>（五）生物多樣性公約     CONVENTION ON BIOLOGICAL DIVERSITY http://wildmic.npust.edu.tw/sasala/biolodivesty.htm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第四章 全球行動</dc:title>
  <dc:creator>李ㄚ花</dc:creator>
  <cp:lastModifiedBy>USER</cp:lastModifiedBy>
  <cp:revision>11</cp:revision>
  <dcterms:created xsi:type="dcterms:W3CDTF">2011-11-02T16:54:45Z</dcterms:created>
  <dcterms:modified xsi:type="dcterms:W3CDTF">2012-08-18T09:00:13Z</dcterms:modified>
</cp:coreProperties>
</file>