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291" r:id="rId3"/>
    <p:sldId id="280" r:id="rId4"/>
    <p:sldId id="281" r:id="rId5"/>
    <p:sldId id="282" r:id="rId6"/>
    <p:sldId id="283" r:id="rId7"/>
    <p:sldId id="307" r:id="rId8"/>
    <p:sldId id="295" r:id="rId9"/>
    <p:sldId id="298" r:id="rId10"/>
    <p:sldId id="297" r:id="rId11"/>
    <p:sldId id="296" r:id="rId12"/>
    <p:sldId id="299" r:id="rId13"/>
    <p:sldId id="300" r:id="rId14"/>
    <p:sldId id="309" r:id="rId15"/>
    <p:sldId id="310" r:id="rId16"/>
    <p:sldId id="311" r:id="rId17"/>
    <p:sldId id="292" r:id="rId18"/>
    <p:sldId id="284" r:id="rId19"/>
    <p:sldId id="286" r:id="rId20"/>
    <p:sldId id="294" r:id="rId21"/>
    <p:sldId id="302" r:id="rId22"/>
    <p:sldId id="304" r:id="rId23"/>
    <p:sldId id="305" r:id="rId24"/>
    <p:sldId id="306" r:id="rId25"/>
    <p:sldId id="290" r:id="rId26"/>
    <p:sldId id="308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FFFFFF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24" autoAdjust="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307E4-ACE7-44A3-AA22-C902FD3BD553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AD984-75F8-40DB-8C31-70215D794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60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9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27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3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7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24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6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90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85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0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99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7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2FDF-D84C-43B3-B766-F741D97654CB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00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U1C9Kkdo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2013&#21488;&#21271;&#38651;&#24433;&#29518;&#65372;&#22833;&#23130;&#35352;%20Out-Marriage.mp4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talk.news.pts.org.tw/2015/03/p_9.html" TargetMode="External"/><Relationship Id="rId2" Type="http://schemas.openxmlformats.org/officeDocument/2006/relationships/hyperlink" Target="http://www.books.com.tw/products/0010680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125869893@N08/14834668136/in/photostrea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744916" y="332656"/>
            <a:ext cx="7920880" cy="3312368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/>
            </a:r>
            <a:br>
              <a:rPr lang="en-US" altLang="zh-TW" sz="36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zh-TW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教育部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/>
            </a:r>
            <a:b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zh-TW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全校型中文閱讀書寫課程革新推動計畫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/>
            </a:r>
            <a:b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altLang="zh-TW" sz="3600" b="1" dirty="0" smtClean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zh-TW" altLang="en-US" sz="5300" b="1" spc="300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全人觀點</a:t>
            </a:r>
            <a:r>
              <a:rPr lang="en-US" altLang="zh-TW" sz="5300" b="1" spc="300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‧</a:t>
            </a:r>
            <a:r>
              <a:rPr lang="zh-TW" altLang="en-US" sz="5300" b="1" spc="300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從心讀寫</a:t>
            </a:r>
            <a:br>
              <a:rPr lang="zh-TW" altLang="en-US" sz="5300" b="1" spc="300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</a:br>
            <a:endParaRPr lang="zh-TW" altLang="en-US" sz="4900" b="1" spc="0" dirty="0"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4365104"/>
            <a:ext cx="6552728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defRPr/>
            </a:pPr>
            <a:endParaRPr kumimoji="0" lang="en-US" altLang="zh-TW" sz="1100" b="1" dirty="0">
              <a:solidFill>
                <a:schemeClr val="tx2"/>
              </a:solidFill>
              <a:latin typeface="FangSong" pitchFamily="49" charset="-122"/>
              <a:ea typeface="FangSong" pitchFamily="49" charset="-122"/>
            </a:endParaRP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defRPr/>
            </a:pPr>
            <a:r>
              <a:rPr kumimoji="0" lang="zh-TW" altLang="en-US" sz="2800" b="1" dirty="0">
                <a:solidFill>
                  <a:schemeClr val="tx2"/>
                </a:solidFill>
                <a:latin typeface="FangSong" pitchFamily="49" charset="-122"/>
                <a:ea typeface="FangSong" pitchFamily="49" charset="-122"/>
              </a:rPr>
              <a:t>「</a:t>
            </a:r>
            <a:r>
              <a:rPr kumimoji="0" lang="zh-TW" altLang="zh-TW" sz="2800" b="1" dirty="0">
                <a:solidFill>
                  <a:schemeClr val="tx2"/>
                </a:solidFill>
                <a:latin typeface="FangSong" pitchFamily="49" charset="-122"/>
                <a:ea typeface="FangSong" pitchFamily="49" charset="-122"/>
              </a:rPr>
              <a:t>中文閱讀與表達</a:t>
            </a:r>
            <a:r>
              <a:rPr kumimoji="0" lang="zh-TW" altLang="en-US" sz="2800" b="1" dirty="0" smtClean="0">
                <a:solidFill>
                  <a:schemeClr val="tx2"/>
                </a:solidFill>
                <a:latin typeface="FangSong" pitchFamily="49" charset="-122"/>
                <a:ea typeface="FangSong" pitchFamily="49" charset="-122"/>
              </a:rPr>
              <a:t>」授課教師群</a:t>
            </a:r>
            <a:endParaRPr kumimoji="0" lang="en-US" altLang="zh-TW" sz="2800" b="1" dirty="0" smtClean="0">
              <a:solidFill>
                <a:schemeClr val="tx2"/>
              </a:solidFill>
              <a:latin typeface="FangSong" pitchFamily="49" charset="-122"/>
              <a:ea typeface="FangSong" pitchFamily="49" charset="-122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2800" spc="300" dirty="0" smtClean="0">
                <a:latin typeface="FangSong" pitchFamily="49" charset="-122"/>
                <a:ea typeface="FangSong" pitchFamily="49" charset="-122"/>
              </a:rPr>
              <a:t>陳憶蘇、熊仙如、林麗美</a:t>
            </a:r>
            <a:endParaRPr lang="en-US" altLang="zh-TW" sz="2800" spc="300" dirty="0" smtClean="0">
              <a:latin typeface="FangSong" pitchFamily="49" charset="-122"/>
              <a:ea typeface="FangSong" pitchFamily="49" charset="-122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2800" spc="300" dirty="0" smtClean="0">
                <a:latin typeface="FangSong" pitchFamily="49" charset="-122"/>
                <a:ea typeface="FangSong" pitchFamily="49" charset="-122"/>
              </a:rPr>
              <a:t>陳金英、施寬文、楊雅琪</a:t>
            </a: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defRPr/>
            </a:pPr>
            <a:endParaRPr kumimoji="0" lang="en-US" altLang="zh-TW" sz="2800" b="1" dirty="0" smtClean="0">
              <a:solidFill>
                <a:srgbClr val="C00000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47864" y="342900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FangSong" pitchFamily="49" charset="-122"/>
                <a:ea typeface="FangSong" pitchFamily="49" charset="-122"/>
                <a:cs typeface="Times New Roman" panose="02020603050405020304" pitchFamily="18" charset="0"/>
              </a:rPr>
              <a:t>105-1</a:t>
            </a:r>
            <a:endParaRPr lang="zh-TW" altLang="en-US" sz="2400" dirty="0">
              <a:latin typeface="FangSong" pitchFamily="49" charset="-122"/>
              <a:ea typeface="FangSong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FangSong" pitchFamily="49" charset="-122"/>
                <a:ea typeface="FangSong" pitchFamily="49" charset="-122"/>
              </a:rPr>
              <a:t>紀錄片：</a:t>
            </a:r>
            <a:r>
              <a:rPr lang="zh-TW" altLang="en-US" b="1" dirty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  <a:hlinkClick r:id="rId3"/>
              </a:rPr>
              <a:t>失婚紀</a:t>
            </a:r>
            <a:r>
              <a:rPr lang="zh-TW" altLang="en-US" sz="3600" dirty="0" smtClean="0">
                <a:latin typeface="FangSong" pitchFamily="49" charset="-122"/>
                <a:ea typeface="FangSong" pitchFamily="49" charset="-122"/>
              </a:rPr>
              <a:t>（</a:t>
            </a:r>
            <a:r>
              <a:rPr lang="zh-TW" altLang="en-US" sz="3200" dirty="0" smtClean="0">
                <a:latin typeface="FangSong" pitchFamily="49" charset="-122"/>
                <a:ea typeface="FangSong" pitchFamily="49" charset="-122"/>
              </a:rPr>
              <a:t>預告片）</a:t>
            </a:r>
            <a:endParaRPr lang="zh-TW" altLang="en-US" sz="3200" dirty="0"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4" name="2013台北電影獎｜失婚記 Out-Marriag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914400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3484" y="332656"/>
            <a:ext cx="3117032" cy="10081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你知道嗎</a:t>
            </a:r>
            <a:r>
              <a:rPr lang="en-US" altLang="zh-TW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?</a:t>
            </a:r>
            <a:br>
              <a:rPr lang="en-US" altLang="zh-TW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</a:br>
            <a:endParaRPr lang="zh-TW" alt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8245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由於媒體誤導，外配被</a:t>
            </a:r>
            <a:r>
              <a:rPr lang="zh-TW" altLang="en-US" sz="30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污名化</a:t>
            </a: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，人們將之與「假結婚，真賣淫」畫上等號，導致社會投以歧視、不友善的眼光。</a:t>
            </a:r>
            <a:endParaRPr lang="en-US" altLang="zh-TW" sz="30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30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雇主常以外配沒有身份證為由，</a:t>
            </a:r>
            <a:r>
              <a:rPr lang="zh-TW" altLang="en-US" sz="30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不</a:t>
            </a: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讓她們</a:t>
            </a:r>
            <a:r>
              <a:rPr lang="zh-TW" altLang="en-US" sz="30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加入勞健保</a:t>
            </a: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，更惡劣者甚至</a:t>
            </a:r>
            <a:r>
              <a:rPr lang="zh-TW" altLang="en-US" sz="30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不給加班費</a:t>
            </a: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。</a:t>
            </a:r>
            <a:endParaRPr lang="en-US" altLang="zh-TW" sz="30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30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家暴問題不斷，但礙於語言不通、訊息管道缺乏、求救無門或是想取得身分證等種種原因而</a:t>
            </a:r>
            <a:r>
              <a:rPr lang="zh-TW" altLang="en-US" sz="30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長期隱忍</a:t>
            </a: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。</a:t>
            </a:r>
            <a:endParaRPr lang="en-US" altLang="zh-TW" sz="30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30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在台灣，平均</a:t>
            </a:r>
            <a:r>
              <a:rPr lang="en-US" altLang="zh-TW" sz="30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4</a:t>
            </a:r>
            <a:r>
              <a:rPr lang="zh-TW" altLang="en-US" sz="3000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對</a:t>
            </a:r>
            <a:r>
              <a:rPr lang="zh-TW" altLang="en-US" sz="30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離婚</a:t>
            </a: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夫妻之中</a:t>
            </a:r>
            <a:r>
              <a:rPr lang="zh-TW" altLang="en-US" sz="30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就有</a:t>
            </a:r>
            <a:r>
              <a:rPr lang="en-US" altLang="zh-TW" sz="30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</a:t>
            </a:r>
            <a:r>
              <a:rPr lang="zh-TW" altLang="en-US" sz="30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對</a:t>
            </a: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是外籍配偶家庭。（</a:t>
            </a:r>
            <a:r>
              <a:rPr lang="en-US" altLang="zh-TW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101</a:t>
            </a:r>
            <a:r>
              <a:rPr lang="zh-TW" altLang="en-US" sz="3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年資料）</a:t>
            </a:r>
            <a:endParaRPr lang="en-US" altLang="zh-TW" sz="30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400" dirty="0" smtClean="0">
              <a:latin typeface="FangSong" pitchFamily="49" charset="-122"/>
              <a:ea typeface="FangSong" pitchFamily="49" charset="-122"/>
            </a:endParaRPr>
          </a:p>
          <a:p>
            <a:pPr marL="457200" indent="-457200">
              <a:buNone/>
            </a:pPr>
            <a:endParaRPr lang="en-US" altLang="zh-TW" sz="2400" dirty="0" smtClean="0">
              <a:latin typeface="FangSong" pitchFamily="49" charset="-122"/>
              <a:ea typeface="FangSong" pitchFamily="49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400" dirty="0" smtClean="0">
              <a:latin typeface="FangSong" pitchFamily="49" charset="-122"/>
              <a:ea typeface="FangSong" pitchFamily="49" charset="-122"/>
            </a:endParaRPr>
          </a:p>
          <a:p>
            <a:pPr marL="457200" indent="-457200">
              <a:buNone/>
            </a:pPr>
            <a:endParaRPr lang="en-US" altLang="zh-TW" sz="2400" dirty="0" smtClean="0">
              <a:latin typeface="FangSong" pitchFamily="49" charset="-122"/>
              <a:ea typeface="FangSong" pitchFamily="49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400" dirty="0" smtClean="0">
              <a:latin typeface="FangSong" pitchFamily="49" charset="-122"/>
              <a:ea typeface="FangSong" pitchFamily="49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400" dirty="0" smtClean="0"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" y="0"/>
            <a:ext cx="9180461" cy="67705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80"/>
            <a:ext cx="9173943" cy="67180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" y="1407"/>
            <a:ext cx="9176893" cy="67201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" y="-5680"/>
            <a:ext cx="9179099" cy="672177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" y="8492"/>
            <a:ext cx="9167218" cy="671307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" y="8492"/>
            <a:ext cx="9185925" cy="67267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0" y="1407"/>
            <a:ext cx="9179101" cy="67695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" y="13388"/>
            <a:ext cx="9179564" cy="67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.XP\桌面\yi-gzrkbj08-rachael-cr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7" y="1067"/>
            <a:ext cx="9144000" cy="69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948264" y="13861"/>
            <a:ext cx="1224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itchFamily="49" charset="-122"/>
                <a:ea typeface="FangSong" pitchFamily="49" charset="-122"/>
              </a:rPr>
              <a:t>手</a:t>
            </a:r>
            <a:endParaRPr lang="zh-TW" alt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236296" y="158032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FangSong" pitchFamily="49" charset="-122"/>
                <a:ea typeface="FangSong" pitchFamily="49" charset="-122"/>
              </a:rPr>
              <a:t>胡慕情</a:t>
            </a:r>
            <a:endParaRPr lang="zh-TW" altLang="en-US" sz="4000" b="1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76354" y="5445224"/>
            <a:ext cx="2642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400" dirty="0">
                <a:latin typeface="FangSong" pitchFamily="49" charset="-122"/>
                <a:ea typeface="FangSong" pitchFamily="49" charset="-122"/>
              </a:rPr>
              <a:t>簡報製作</a:t>
            </a:r>
            <a:endParaRPr lang="en-US" altLang="zh-TW" sz="2400" dirty="0">
              <a:latin typeface="FangSong" pitchFamily="49" charset="-122"/>
              <a:ea typeface="FangSong" pitchFamily="49" charset="-122"/>
            </a:endParaRPr>
          </a:p>
          <a:p>
            <a:pPr lvl="0">
              <a:defRPr/>
            </a:pPr>
            <a:r>
              <a:rPr lang="zh-TW" altLang="en-US" sz="2400" dirty="0">
                <a:latin typeface="FangSong" pitchFamily="49" charset="-122"/>
                <a:ea typeface="FangSong" pitchFamily="49" charset="-122"/>
              </a:rPr>
              <a:t>指導老師：熊仙如</a:t>
            </a:r>
            <a:endParaRPr lang="en-US" altLang="zh-TW" sz="2400" dirty="0">
              <a:latin typeface="FangSong" pitchFamily="49" charset="-122"/>
              <a:ea typeface="FangSong" pitchFamily="49" charset="-122"/>
            </a:endParaRPr>
          </a:p>
          <a:p>
            <a:pPr lvl="0">
              <a:defRPr/>
            </a:pPr>
            <a:r>
              <a:rPr lang="zh-TW" altLang="en-US" sz="2400" dirty="0">
                <a:latin typeface="FangSong" pitchFamily="49" charset="-122"/>
                <a:ea typeface="FangSong" pitchFamily="49" charset="-122"/>
              </a:rPr>
              <a:t>教學助理：吳兆鈞 </a:t>
            </a:r>
          </a:p>
        </p:txBody>
      </p:sp>
    </p:spTree>
    <p:extLst>
      <p:ext uri="{BB962C8B-B14F-4D97-AF65-F5344CB8AC3E}">
        <p14:creationId xmlns:p14="http://schemas.microsoft.com/office/powerpoint/2010/main" val="15980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1988840"/>
            <a:ext cx="78309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一個來自越南的女孩</a:t>
            </a:r>
            <a:endParaRPr lang="en-US" altLang="zh-TW" sz="6600" b="1" dirty="0" smtClean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ctr">
              <a:spcBef>
                <a:spcPts val="2400"/>
              </a:spcBef>
            </a:pP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舅媽</a:t>
            </a:r>
            <a:r>
              <a:rPr lang="zh-TW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阿換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的故事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9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94030" y="393387"/>
            <a:ext cx="4515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主角</a:t>
            </a:r>
            <a:r>
              <a:rPr lang="zh-TW" altLang="en-US" sz="4800" b="1" dirty="0" smtClean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出場－舅媽</a:t>
            </a:r>
            <a:endParaRPr lang="zh-TW" altLang="en-US" sz="48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5816" y="1702118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讀到中學卻為了「家」而放棄學習</a:t>
            </a:r>
          </a:p>
        </p:txBody>
      </p:sp>
      <p:sp>
        <p:nvSpPr>
          <p:cNvPr id="4" name="矩形 3"/>
          <p:cNvSpPr/>
          <p:nvPr/>
        </p:nvSpPr>
        <p:spPr>
          <a:xfrm rot="20695115">
            <a:off x="413169" y="170211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只大我三歲</a:t>
            </a:r>
          </a:p>
        </p:txBody>
      </p:sp>
      <p:sp>
        <p:nvSpPr>
          <p:cNvPr id="5" name="矩形 4"/>
          <p:cNvSpPr/>
          <p:nvPr/>
        </p:nvSpPr>
        <p:spPr>
          <a:xfrm rot="283541">
            <a:off x="394264" y="435136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來自越南，比我稍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矮</a:t>
            </a:r>
            <a:endParaRPr lang="zh-TW" altLang="en-US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 rot="21330710">
            <a:off x="3215779" y="3208435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微笑的弧度總是淺淡，帶點迷離。</a:t>
            </a:r>
          </a:p>
        </p:txBody>
      </p:sp>
      <p:sp>
        <p:nvSpPr>
          <p:cNvPr id="7" name="文字方塊 6"/>
          <p:cNvSpPr txBox="1"/>
          <p:nvPr/>
        </p:nvSpPr>
        <p:spPr>
          <a:xfrm rot="21297724">
            <a:off x="381247" y="272966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剛來台灣語言完全不通</a:t>
            </a:r>
            <a:endParaRPr lang="zh-TW" altLang="en-US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5445223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手指長而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纖細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掌心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卻有交錯複雜的紋路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過去在家鄉長期農作的痕跡。</a:t>
            </a:r>
          </a:p>
        </p:txBody>
      </p:sp>
      <p:sp>
        <p:nvSpPr>
          <p:cNvPr id="9" name="矩形 8"/>
          <p:cNvSpPr/>
          <p:nvPr/>
        </p:nvSpPr>
        <p:spPr>
          <a:xfrm>
            <a:off x="4352107" y="424607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膚色是經常日曬的小麥色</a:t>
            </a:r>
          </a:p>
        </p:txBody>
      </p:sp>
    </p:spTree>
    <p:extLst>
      <p:ext uri="{BB962C8B-B14F-4D97-AF65-F5344CB8AC3E}">
        <p14:creationId xmlns:p14="http://schemas.microsoft.com/office/powerpoint/2010/main" val="36743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9141" y="476672"/>
            <a:ext cx="4515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主角</a:t>
            </a:r>
            <a:r>
              <a:rPr lang="zh-TW" altLang="en-US" sz="4800" b="1" dirty="0" smtClean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出場－舅舅</a:t>
            </a:r>
            <a:endParaRPr lang="zh-TW" altLang="en-US" sz="48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772" y="2512060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一場車禍，讓他失去健康的右手</a:t>
            </a:r>
            <a:endParaRPr lang="zh-TW" altLang="en-US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693421">
            <a:off x="742687" y="398207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四十歲未娶</a:t>
            </a:r>
          </a:p>
        </p:txBody>
      </p:sp>
      <p:sp>
        <p:nvSpPr>
          <p:cNvPr id="9" name="文字方塊 8"/>
          <p:cNvSpPr txBox="1"/>
          <p:nvPr/>
        </p:nvSpPr>
        <p:spPr>
          <a:xfrm rot="21312272">
            <a:off x="755576" y="4921031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沒有存款，住在家裡，像不事生產的了尾子</a:t>
            </a:r>
            <a:endParaRPr lang="zh-TW" altLang="en-US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 rot="21446919">
            <a:off x="2793412" y="3512393"/>
            <a:ext cx="59298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女友嫁給舅舅的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友人，自此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離不開酒</a:t>
            </a:r>
          </a:p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860032" y="582125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仍然工作卻不再夢想</a:t>
            </a:r>
            <a:endParaRPr lang="zh-TW" altLang="en-US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 rot="297910">
            <a:off x="5282075" y="184198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外婆心中永遠的孩子</a:t>
            </a:r>
            <a:endParaRPr lang="zh-TW" altLang="en-US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5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4765"/>
              </p:ext>
            </p:extLst>
          </p:nvPr>
        </p:nvGraphicFramePr>
        <p:xfrm>
          <a:off x="213219" y="1268760"/>
          <a:ext cx="8751268" cy="55478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7817"/>
                <a:gridCol w="2114890"/>
                <a:gridCol w="2260744"/>
                <a:gridCol w="2187817"/>
              </a:tblGrid>
              <a:tr h="86032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FangSong" pitchFamily="49" charset="-122"/>
                          <a:ea typeface="FangSong" pitchFamily="49" charset="-122"/>
                        </a:rPr>
                        <a:t>舅媽的手</a:t>
                      </a:r>
                      <a:endParaRPr lang="zh-TW" altLang="en-US" sz="3200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FangSong" pitchFamily="49" charset="-122"/>
                          <a:ea typeface="FangSong" pitchFamily="49" charset="-122"/>
                        </a:rPr>
                        <a:t>舅舅的手</a:t>
                      </a:r>
                      <a:endParaRPr lang="zh-TW" altLang="en-US" sz="3200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2869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FangSong" pitchFamily="49" charset="-122"/>
                          <a:ea typeface="FangSong" pitchFamily="49" charset="-122"/>
                        </a:rPr>
                        <a:t>從事農作、餵食雞鴨</a:t>
                      </a:r>
                      <a:r>
                        <a:rPr lang="en-US" altLang="zh-TW" sz="2400" b="1" dirty="0" smtClean="0">
                          <a:latin typeface="FangSong" pitchFamily="49" charset="-122"/>
                          <a:ea typeface="FangSong" pitchFamily="49" charset="-122"/>
                        </a:rPr>
                        <a:t>…</a:t>
                      </a:r>
                      <a:r>
                        <a:rPr lang="zh-TW" altLang="en-US" sz="2400" b="1" dirty="0" smtClean="0">
                          <a:latin typeface="FangSong" pitchFamily="49" charset="-122"/>
                          <a:ea typeface="FangSong" pitchFamily="49" charset="-122"/>
                        </a:rPr>
                        <a:t>的手</a:t>
                      </a:r>
                      <a:endParaRPr lang="zh-TW" altLang="en-US" sz="2400" b="1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angSong" pitchFamily="49" charset="-122"/>
                          <a:ea typeface="FangSong" pitchFamily="49" charset="-122"/>
                        </a:rPr>
                        <a:t>洗菜、洗米、擦地、洗衣服的手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FangSong" pitchFamily="49" charset="-122"/>
                          <a:ea typeface="FangSong" pitchFamily="49" charset="-122"/>
                        </a:rPr>
                        <a:t>健康的、會發明的雙手</a:t>
                      </a:r>
                      <a:endParaRPr lang="zh-TW" altLang="en-US" sz="2400" b="1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angSong" pitchFamily="49" charset="-122"/>
                          <a:ea typeface="FangSong" pitchFamily="49" charset="-122"/>
                        </a:rPr>
                        <a:t>受損、神經壞死的右手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</a:tr>
              <a:tr h="122869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FangSong" pitchFamily="49" charset="-122"/>
                          <a:ea typeface="FangSong" pitchFamily="49" charset="-122"/>
                        </a:rPr>
                        <a:t>讀書寫字、化妝的手</a:t>
                      </a:r>
                      <a:endParaRPr lang="zh-TW" altLang="en-US" sz="2400" b="1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angSong" pitchFamily="49" charset="-122"/>
                          <a:ea typeface="FangSong" pitchFamily="49" charset="-122"/>
                        </a:rPr>
                        <a:t>安裝電子零件、忙著賺錢的手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FangSong" pitchFamily="49" charset="-122"/>
                          <a:ea typeface="FangSong" pitchFamily="49" charset="-122"/>
                        </a:rPr>
                        <a:t>牽女友、談夢想的手</a:t>
                      </a:r>
                      <a:endParaRPr lang="zh-TW" altLang="en-US" sz="2400" b="1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angSong" pitchFamily="49" charset="-122"/>
                          <a:ea typeface="FangSong" pitchFamily="49" charset="-122"/>
                        </a:rPr>
                        <a:t>握起酒瓶、酗酒的手</a:t>
                      </a:r>
                      <a:endParaRPr lang="en-US" altLang="zh-TW" sz="24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angSong" pitchFamily="49" charset="-122"/>
                        <a:ea typeface="FangSong" pitchFamily="49" charset="-122"/>
                      </a:endParaRPr>
                    </a:p>
                    <a:p>
                      <a:endParaRPr lang="zh-TW" altLang="en-US" sz="24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</a:tr>
              <a:tr h="1041448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FangSong" pitchFamily="49" charset="-122"/>
                          <a:ea typeface="FangSong" pitchFamily="49" charset="-122"/>
                        </a:rPr>
                        <a:t>泡牛奶、換尿布</a:t>
                      </a:r>
                      <a:r>
                        <a:rPr lang="en-US" altLang="zh-TW" sz="2400" b="1" dirty="0" smtClean="0">
                          <a:latin typeface="FangSong" pitchFamily="49" charset="-122"/>
                          <a:ea typeface="FangSong" pitchFamily="49" charset="-122"/>
                        </a:rPr>
                        <a:t>…</a:t>
                      </a:r>
                      <a:r>
                        <a:rPr lang="zh-TW" altLang="en-US" sz="2400" b="1" dirty="0" smtClean="0">
                          <a:latin typeface="FangSong" pitchFamily="49" charset="-122"/>
                          <a:ea typeface="FangSong" pitchFamily="49" charset="-122"/>
                        </a:rPr>
                        <a:t>照顧的手</a:t>
                      </a:r>
                      <a:endParaRPr lang="zh-TW" altLang="en-US" sz="2400" b="1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angSong" pitchFamily="49" charset="-122"/>
                          <a:ea typeface="FangSong" pitchFamily="49" charset="-122"/>
                        </a:rPr>
                        <a:t>學會反擊、掌摑小孩的手</a:t>
                      </a:r>
                    </a:p>
                    <a:p>
                      <a:endParaRPr lang="zh-TW" alt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FangSong" pitchFamily="49" charset="-122"/>
                          <a:ea typeface="FangSong" pitchFamily="49" charset="-122"/>
                        </a:rPr>
                        <a:t>認真工作、看書的手</a:t>
                      </a:r>
                      <a:endParaRPr lang="zh-TW" altLang="en-US" sz="2400" b="1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angSong" pitchFamily="49" charset="-122"/>
                          <a:ea typeface="FangSong" pitchFamily="49" charset="-122"/>
                        </a:rPr>
                        <a:t>握緊拳頭、打人的手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</a:tr>
              <a:tr h="1041448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FangSong" pitchFamily="49" charset="-122"/>
                          <a:ea typeface="FangSong" pitchFamily="49" charset="-122"/>
                        </a:rPr>
                        <a:t>默默承受家暴、撐起家用的手</a:t>
                      </a:r>
                      <a:endParaRPr lang="zh-TW" altLang="en-US" sz="2400" b="1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angSong" pitchFamily="49" charset="-122"/>
                          <a:ea typeface="FangSong" pitchFamily="49" charset="-122"/>
                        </a:rPr>
                        <a:t>擁有安慰與支持力量的手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FangSong" pitchFamily="49" charset="-122"/>
                          <a:ea typeface="FangSong" pitchFamily="49" charset="-122"/>
                        </a:rPr>
                        <a:t>以暴力發洩情緒的手</a:t>
                      </a:r>
                      <a:endParaRPr lang="zh-TW" altLang="en-US" sz="2400" b="1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angSong" pitchFamily="49" charset="-122"/>
                          <a:ea typeface="FangSong" pitchFamily="49" charset="-122"/>
                        </a:rPr>
                        <a:t>學會安撫小孩的左手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203848" y="332656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prstClr val="black"/>
                </a:solidFill>
                <a:latin typeface="FangSong" pitchFamily="49" charset="-122"/>
                <a:ea typeface="FangSong" pitchFamily="49" charset="-122"/>
                <a:cs typeface="+mj-cs"/>
              </a:rPr>
              <a:t>手的改變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404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99878"/>
              </p:ext>
            </p:extLst>
          </p:nvPr>
        </p:nvGraphicFramePr>
        <p:xfrm>
          <a:off x="395536" y="1556792"/>
          <a:ext cx="8352928" cy="50453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07997"/>
                <a:gridCol w="4244931"/>
              </a:tblGrid>
              <a:tr h="7892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FangSong" pitchFamily="49" charset="-122"/>
                          <a:ea typeface="FangSong" pitchFamily="49" charset="-122"/>
                        </a:rPr>
                        <a:t>舅媽的轉變</a:t>
                      </a:r>
                      <a:endParaRPr lang="zh-TW" altLang="en-US" sz="3200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FangSong" pitchFamily="49" charset="-122"/>
                          <a:ea typeface="FangSong" pitchFamily="49" charset="-122"/>
                        </a:rPr>
                        <a:t>舅舅的轉變</a:t>
                      </a:r>
                      <a:endParaRPr lang="zh-TW" altLang="en-US" sz="3200" b="1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</a:tr>
              <a:tr h="1095622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FangSong" pitchFamily="49" charset="-122"/>
                          <a:ea typeface="FangSong" pitchFamily="49" charset="-122"/>
                        </a:rPr>
                        <a:t>從孤立到獨立</a:t>
                      </a:r>
                      <a:endParaRPr lang="en-US" altLang="zh-TW" sz="2800" b="1" dirty="0" smtClean="0">
                        <a:solidFill>
                          <a:srgbClr val="C00000"/>
                        </a:solidFill>
                        <a:latin typeface="FangSong" pitchFamily="49" charset="-122"/>
                        <a:ea typeface="FangSong" pitchFamily="49" charset="-122"/>
                      </a:endParaRPr>
                    </a:p>
                    <a:p>
                      <a:r>
                        <a:rPr lang="zh-TW" altLang="en-US" sz="2400" dirty="0" smtClean="0">
                          <a:latin typeface="FangSong" pitchFamily="49" charset="-122"/>
                          <a:ea typeface="FangSong" pitchFamily="49" charset="-122"/>
                        </a:rPr>
                        <a:t>－願將他鄉變家鄉的努力</a:t>
                      </a:r>
                      <a:endParaRPr lang="zh-TW" altLang="en-US" sz="2400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chemeClr val="tx2"/>
                          </a:solidFill>
                          <a:latin typeface="FangSong" pitchFamily="49" charset="-122"/>
                          <a:ea typeface="FangSong" pitchFamily="49" charset="-122"/>
                        </a:rPr>
                        <a:t>從追夢到幻滅</a:t>
                      </a:r>
                      <a:endParaRPr lang="en-US" altLang="zh-TW" sz="2800" b="1" dirty="0" smtClean="0">
                        <a:solidFill>
                          <a:schemeClr val="tx2"/>
                        </a:solidFill>
                        <a:latin typeface="FangSong" pitchFamily="49" charset="-122"/>
                        <a:ea typeface="FangSong" pitchFamily="49" charset="-122"/>
                      </a:endParaRPr>
                    </a:p>
                    <a:p>
                      <a:r>
                        <a:rPr lang="zh-TW" altLang="en-US" sz="2400" dirty="0" smtClean="0">
                          <a:latin typeface="FangSong" pitchFamily="49" charset="-122"/>
                          <a:ea typeface="FangSong" pitchFamily="49" charset="-122"/>
                        </a:rPr>
                        <a:t>－一線之隔的天堂與地獄</a:t>
                      </a:r>
                      <a:endParaRPr lang="zh-TW" altLang="en-US" sz="2400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</a:tr>
              <a:tr h="1244930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FangSong" pitchFamily="49" charset="-122"/>
                          <a:ea typeface="FangSong" pitchFamily="49" charset="-122"/>
                        </a:rPr>
                        <a:t>從認命到反擊</a:t>
                      </a:r>
                      <a:endParaRPr lang="en-US" altLang="zh-TW" sz="2800" b="1" dirty="0" smtClean="0">
                        <a:solidFill>
                          <a:srgbClr val="C00000"/>
                        </a:solidFill>
                        <a:latin typeface="FangSong" pitchFamily="49" charset="-122"/>
                        <a:ea typeface="FangSong" pitchFamily="49" charset="-122"/>
                      </a:endParaRPr>
                    </a:p>
                    <a:p>
                      <a:r>
                        <a:rPr lang="zh-TW" altLang="en-US" sz="2400" dirty="0" smtClean="0">
                          <a:latin typeface="FangSong" pitchFamily="49" charset="-122"/>
                          <a:ea typeface="FangSong" pitchFamily="49" charset="-122"/>
                        </a:rPr>
                        <a:t>－身為女性的宿命與覺醒，不再臣服於暴力</a:t>
                      </a:r>
                      <a:endParaRPr lang="zh-TW" altLang="en-US" sz="2400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i="0" dirty="0" smtClean="0">
                          <a:solidFill>
                            <a:schemeClr val="tx2"/>
                          </a:solidFill>
                          <a:latin typeface="FangSong" pitchFamily="49" charset="-122"/>
                          <a:ea typeface="FangSong" pitchFamily="49" charset="-122"/>
                        </a:rPr>
                        <a:t>從不甘到遷怒</a:t>
                      </a:r>
                      <a:endParaRPr lang="en-US" altLang="zh-TW" sz="2800" b="1" i="0" dirty="0" smtClean="0">
                        <a:solidFill>
                          <a:schemeClr val="tx2"/>
                        </a:solidFill>
                        <a:latin typeface="FangSong" pitchFamily="49" charset="-122"/>
                        <a:ea typeface="FangSong" pitchFamily="49" charset="-122"/>
                      </a:endParaRPr>
                    </a:p>
                    <a:p>
                      <a:r>
                        <a:rPr lang="zh-TW" altLang="en-US" sz="2400" dirty="0" smtClean="0">
                          <a:latin typeface="FangSong" pitchFamily="49" charset="-122"/>
                          <a:ea typeface="FangSong" pitchFamily="49" charset="-122"/>
                        </a:rPr>
                        <a:t>－複製母親家暴的命運，親手 毀掉一個家</a:t>
                      </a:r>
                      <a:endParaRPr lang="zh-TW" altLang="en-US" sz="2400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</a:tr>
              <a:tr h="955388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FangSong" pitchFamily="49" charset="-122"/>
                          <a:ea typeface="FangSong" pitchFamily="49" charset="-122"/>
                        </a:rPr>
                        <a:t>從逃離到歸來</a:t>
                      </a:r>
                      <a:endParaRPr lang="en-US" altLang="zh-TW" sz="2800" b="1" dirty="0" smtClean="0">
                        <a:solidFill>
                          <a:srgbClr val="C00000"/>
                        </a:solidFill>
                        <a:latin typeface="FangSong" pitchFamily="49" charset="-122"/>
                        <a:ea typeface="FangSong" pitchFamily="49" charset="-122"/>
                      </a:endParaRPr>
                    </a:p>
                    <a:p>
                      <a:r>
                        <a:rPr lang="zh-TW" altLang="en-US" sz="2400" dirty="0" smtClean="0">
                          <a:latin typeface="FangSong" pitchFamily="49" charset="-122"/>
                          <a:ea typeface="FangSong" pitchFamily="49" charset="-122"/>
                        </a:rPr>
                        <a:t>－阿換不再是阿換</a:t>
                      </a:r>
                      <a:endParaRPr lang="zh-TW" altLang="en-US" sz="2400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chemeClr val="tx2"/>
                          </a:solidFill>
                          <a:latin typeface="FangSong" pitchFamily="49" charset="-122"/>
                          <a:ea typeface="FangSong" pitchFamily="49" charset="-122"/>
                        </a:rPr>
                        <a:t>從犯錯到懺悔</a:t>
                      </a:r>
                      <a:endParaRPr lang="en-US" altLang="zh-TW" sz="2800" b="1" dirty="0" smtClean="0">
                        <a:solidFill>
                          <a:schemeClr val="tx2"/>
                        </a:solidFill>
                        <a:latin typeface="FangSong" pitchFamily="49" charset="-122"/>
                        <a:ea typeface="FangSong" pitchFamily="49" charset="-122"/>
                      </a:endParaRPr>
                    </a:p>
                    <a:p>
                      <a:r>
                        <a:rPr lang="zh-TW" altLang="en-US" sz="2400" dirty="0" smtClean="0">
                          <a:latin typeface="FangSong" pitchFamily="49" charset="-122"/>
                          <a:ea typeface="FangSong" pitchFamily="49" charset="-122"/>
                        </a:rPr>
                        <a:t>－浪子回頭金不換</a:t>
                      </a:r>
                      <a:endParaRPr lang="zh-TW" altLang="en-US" sz="2400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</a:tr>
              <a:tr h="955388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FangSong" pitchFamily="49" charset="-122"/>
                          <a:ea typeface="FangSong" pitchFamily="49" charset="-122"/>
                        </a:rPr>
                        <a:t>從弱者到強者</a:t>
                      </a:r>
                      <a:endParaRPr lang="en-US" altLang="zh-TW" sz="2800" b="1" dirty="0" smtClean="0">
                        <a:solidFill>
                          <a:srgbClr val="C00000"/>
                        </a:solidFill>
                        <a:latin typeface="FangSong" pitchFamily="49" charset="-122"/>
                        <a:ea typeface="FangSong" pitchFamily="49" charset="-122"/>
                      </a:endParaRPr>
                    </a:p>
                    <a:p>
                      <a:r>
                        <a:rPr lang="zh-TW" altLang="en-US" sz="2400" dirty="0" smtClean="0">
                          <a:latin typeface="FangSong" pitchFamily="49" charset="-122"/>
                          <a:ea typeface="FangSong" pitchFamily="49" charset="-122"/>
                        </a:rPr>
                        <a:t>－不再軟弱的同理與安慰</a:t>
                      </a:r>
                      <a:endParaRPr lang="zh-TW" altLang="en-US" sz="2400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chemeClr val="tx2"/>
                          </a:solidFill>
                          <a:latin typeface="FangSong" pitchFamily="49" charset="-122"/>
                          <a:ea typeface="FangSong" pitchFamily="49" charset="-122"/>
                        </a:rPr>
                        <a:t>從駕馭到臣服</a:t>
                      </a:r>
                      <a:endParaRPr lang="en-US" altLang="zh-TW" sz="2800" b="1" dirty="0" smtClean="0">
                        <a:solidFill>
                          <a:schemeClr val="tx2"/>
                        </a:solidFill>
                        <a:latin typeface="FangSong" pitchFamily="49" charset="-122"/>
                        <a:ea typeface="FangSong" pitchFamily="49" charset="-122"/>
                      </a:endParaRPr>
                    </a:p>
                    <a:p>
                      <a:r>
                        <a:rPr lang="zh-TW" altLang="en-US" sz="2400" dirty="0" smtClean="0">
                          <a:latin typeface="FangSong" pitchFamily="49" charset="-122"/>
                          <a:ea typeface="FangSong" pitchFamily="49" charset="-122"/>
                        </a:rPr>
                        <a:t>－告別過去、為愛啟航</a:t>
                      </a:r>
                      <a:endParaRPr lang="zh-TW" altLang="en-US" sz="2400" dirty="0"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915816" y="332655"/>
            <a:ext cx="3278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prstClr val="black"/>
                </a:solidFill>
                <a:latin typeface="FangSong" pitchFamily="49" charset="-122"/>
                <a:ea typeface="FangSong" pitchFamily="49" charset="-122"/>
                <a:cs typeface="+mj-cs"/>
              </a:rPr>
              <a:t>態度的</a:t>
            </a:r>
            <a:r>
              <a:rPr lang="zh-TW" altLang="en-US" sz="4800" b="1" dirty="0">
                <a:solidFill>
                  <a:prstClr val="black"/>
                </a:solidFill>
                <a:latin typeface="FangSong" pitchFamily="49" charset="-122"/>
                <a:ea typeface="FangSong" pitchFamily="49" charset="-122"/>
                <a:cs typeface="+mj-cs"/>
              </a:rPr>
              <a:t>改變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767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4265" y="404664"/>
            <a:ext cx="3176155" cy="93610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延伸思考</a:t>
            </a:r>
            <a:endParaRPr lang="zh-TW" alt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9875" y="1844824"/>
            <a:ext cx="8424936" cy="446449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zh-TW" altLang="en-US" sz="2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從阿換的故事中可以看出外籍配偶可能面臨哪些問題</a:t>
            </a:r>
            <a:r>
              <a:rPr lang="zh-TW" altLang="en-US" sz="2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？目前有改善嗎？</a:t>
            </a:r>
            <a:endParaRPr lang="en-US" altLang="zh-TW" sz="28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>
              <a:buNone/>
            </a:pPr>
            <a:endParaRPr lang="en-US" altLang="zh-TW" sz="28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r>
              <a:rPr lang="zh-TW" altLang="en-US" sz="2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文中「她的手學會掌摑 </a:t>
            </a:r>
            <a:r>
              <a:rPr lang="en-US" altLang="zh-TW" sz="2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— </a:t>
            </a:r>
            <a:r>
              <a:rPr lang="zh-TW" altLang="en-US" sz="2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終於反擊，而有些什麼，碎裂了。」你認為是什麼東西碎裂了？為什麼？</a:t>
            </a:r>
            <a:endParaRPr lang="en-US" altLang="zh-TW" sz="28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>
              <a:buNone/>
            </a:pPr>
            <a:endParaRPr lang="en-US" altLang="zh-TW" sz="28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r>
              <a:rPr lang="zh-TW" altLang="en-US" sz="2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生活周遭有其他不同的外配故事嗎？想像自己是新聞記者，把這則故事報導出來。</a:t>
            </a:r>
            <a:endParaRPr lang="zh-TW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FangSong" pitchFamily="49" charset="-122"/>
                <a:ea typeface="FangSong" pitchFamily="49" charset="-122"/>
              </a:rPr>
              <a:t>資料來源</a:t>
            </a:r>
            <a:endParaRPr lang="zh-TW" altLang="en-US" sz="4800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書籍作品</a:t>
            </a:r>
            <a:r>
              <a:rPr lang="en-US" altLang="zh-TW" dirty="0" smtClean="0">
                <a:latin typeface="FangSong" pitchFamily="49" charset="-122"/>
                <a:ea typeface="FangSong" pitchFamily="49" charset="-122"/>
              </a:rPr>
              <a:t>: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博客來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r>
              <a:rPr lang="en-US" altLang="zh-TW" dirty="0" smtClean="0">
                <a:hlinkClick r:id="rId2"/>
              </a:rPr>
              <a:t>http://www.books.com.tw/products/001068015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新聞報導圖</a:t>
            </a:r>
            <a:r>
              <a:rPr lang="en-US" altLang="zh-TW" dirty="0" smtClean="0">
                <a:latin typeface="FangSong" pitchFamily="49" charset="-122"/>
                <a:ea typeface="FangSong" pitchFamily="49" charset="-122"/>
              </a:rPr>
              <a:t>:</a:t>
            </a:r>
          </a:p>
          <a:p>
            <a:pPr>
              <a:buNone/>
            </a:pPr>
            <a:r>
              <a:rPr lang="en-US" altLang="zh-TW" dirty="0" smtClean="0">
                <a:hlinkClick r:id="rId3"/>
              </a:rPr>
              <a:t>http://archive.talk.news.pts.org.tw/2015/03/p_9.html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我不叫外籍新娘圖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r>
              <a:rPr lang="en-US" altLang="zh-TW" dirty="0" smtClean="0">
                <a:hlinkClick r:id="rId4"/>
              </a:rPr>
              <a:t>https://www.flickr.com/photos/125869893@N08/14834668136/in/photostream/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150923_黏土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6444208" y="4365104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胡慕情</a:t>
            </a:r>
            <a:endParaRPr lang="zh-TW" altLang="en-US" sz="6000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3180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dirty="0" smtClean="0">
                <a:latin typeface="FangSong" pitchFamily="49" charset="-122"/>
                <a:ea typeface="FangSong" pitchFamily="49" charset="-122"/>
              </a:rPr>
              <a:t>1983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年出生於台北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畢業於世新大學口語傳播學系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曾任台灣立報文字記者（</a:t>
            </a:r>
            <a:r>
              <a:rPr lang="en-US" altLang="zh-TW" dirty="0" smtClean="0">
                <a:latin typeface="FangSong" pitchFamily="49" charset="-122"/>
                <a:ea typeface="FangSong" pitchFamily="49" charset="-122"/>
              </a:rPr>
              <a:t>2005-2010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）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現任公共電視新聞節目「我們的島」文字記者主跑環境與社會運動。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dirty="0" smtClean="0">
                <a:latin typeface="FangSong" pitchFamily="49" charset="-122"/>
                <a:ea typeface="FangSong" pitchFamily="49" charset="-122"/>
              </a:rPr>
              <a:t>2009</a:t>
            </a:r>
            <a:r>
              <a:rPr lang="zh-TW" altLang="en-US" dirty="0" smtClean="0">
                <a:latin typeface="FangSong" pitchFamily="49" charset="-122"/>
                <a:ea typeface="FangSong" pitchFamily="49" charset="-122"/>
              </a:rPr>
              <a:t>年曾獲得「第五屆全球華文部落格大獎」</a:t>
            </a:r>
            <a:endParaRPr lang="en-US" altLang="zh-TW" dirty="0" smtClean="0">
              <a:latin typeface="FangSong" pitchFamily="49" charset="-122"/>
              <a:ea typeface="FangSong" pitchFamily="49" charset="-122"/>
            </a:endParaRPr>
          </a:p>
          <a:p>
            <a:endParaRPr lang="zh-TW" altLang="en-US" dirty="0"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2592288" cy="792088"/>
          </a:xfrm>
          <a:solidFill>
            <a:schemeClr val="accent3">
              <a:lumMod val="60000"/>
              <a:lumOff val="40000"/>
              <a:alpha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zh-TW" altLang="en-US" b="1" dirty="0" smtClean="0">
                <a:latin typeface="FangSong" pitchFamily="49" charset="-122"/>
                <a:ea typeface="FangSong" pitchFamily="49" charset="-122"/>
              </a:rPr>
              <a:t>書籍作品</a:t>
            </a:r>
            <a:endParaRPr lang="zh-TW" altLang="en-US" b="1" dirty="0"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10" name="圖片 9" descr="0010680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628800"/>
            <a:ext cx="3672408" cy="4968552"/>
          </a:xfrm>
          <a:prstGeom prst="rect">
            <a:avLst/>
          </a:prstGeom>
        </p:spPr>
      </p:pic>
      <p:pic>
        <p:nvPicPr>
          <p:cNvPr id="1026" name="Picture 2" descr="「看不見的北京：不同世界 不同夢想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670548" cy="4968552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6084168" y="105273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FangSong" pitchFamily="49" charset="-122"/>
                <a:ea typeface="FangSong" pitchFamily="49" charset="-122"/>
              </a:rPr>
              <a:t>2015</a:t>
            </a:r>
            <a:endParaRPr lang="zh-TW" altLang="en-US" sz="2800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75656" y="105273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FangSong" pitchFamily="49" charset="-122"/>
                <a:ea typeface="FangSong" pitchFamily="49" charset="-122"/>
              </a:rPr>
              <a:t>2008</a:t>
            </a:r>
            <a:endParaRPr lang="zh-TW" altLang="en-US" sz="2800" dirty="0"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143000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latin typeface="FangSong" pitchFamily="49" charset="-122"/>
                <a:ea typeface="FangSong" pitchFamily="49" charset="-122"/>
              </a:rPr>
              <a:t>你對外配有什麼看法？</a:t>
            </a:r>
            <a:endParaRPr lang="zh-TW" altLang="en-US" sz="6600" b="1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7584" y="548680"/>
            <a:ext cx="4047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行前思考</a:t>
            </a:r>
            <a:r>
              <a:rPr lang="en-US" altLang="zh-TW" sz="6000" b="1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…</a:t>
            </a:r>
            <a:endParaRPr lang="zh-TW" altLang="en-US" sz="6000" b="1" dirty="0">
              <a:solidFill>
                <a:srgbClr val="C00000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202355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比較笨</a:t>
            </a:r>
            <a:endParaRPr lang="zh-TW" altLang="en-US" sz="3200" dirty="0">
              <a:solidFill>
                <a:srgbClr val="C0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 rot="21063995">
            <a:off x="5337228" y="28392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都是東南亞來的</a:t>
            </a:r>
            <a:endParaRPr lang="zh-TW" altLang="en-US" sz="3200" dirty="0">
              <a:solidFill>
                <a:srgbClr val="C0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 rot="21306880">
            <a:off x="4465780" y="366455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來自</a:t>
            </a:r>
            <a:r>
              <a:rPr lang="zh-TW" altLang="en-US" sz="3200" dirty="0" smtClean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文化水準落後</a:t>
            </a:r>
            <a:r>
              <a:rPr lang="zh-TW" altLang="en-US" sz="3200" dirty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地區</a:t>
            </a:r>
          </a:p>
        </p:txBody>
      </p:sp>
      <p:sp>
        <p:nvSpPr>
          <p:cNvPr id="8" name="矩形 7"/>
          <p:cNvSpPr/>
          <p:nvPr/>
        </p:nvSpPr>
        <p:spPr>
          <a:xfrm rot="314436">
            <a:off x="467544" y="5853878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缺乏教育與文化素養</a:t>
            </a:r>
          </a:p>
        </p:txBody>
      </p:sp>
      <p:sp>
        <p:nvSpPr>
          <p:cNvPr id="9" name="矩形 8"/>
          <p:cNvSpPr/>
          <p:nvPr/>
        </p:nvSpPr>
        <p:spPr>
          <a:xfrm rot="150370">
            <a:off x="511832" y="66855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社會問題的製造者</a:t>
            </a:r>
          </a:p>
        </p:txBody>
      </p:sp>
      <p:sp>
        <p:nvSpPr>
          <p:cNvPr id="10" name="矩形 9"/>
          <p:cNvSpPr/>
          <p:nvPr/>
        </p:nvSpPr>
        <p:spPr>
          <a:xfrm rot="167835">
            <a:off x="4471176" y="1754951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台灣的人口</a:t>
            </a:r>
            <a:r>
              <a:rPr lang="zh-TW" altLang="en-US" sz="3200" dirty="0" smtClean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品質會下降</a:t>
            </a:r>
            <a:endParaRPr lang="zh-TW" altLang="en-US" sz="3200" dirty="0">
              <a:solidFill>
                <a:srgbClr val="C0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rot="21063633">
            <a:off x="922199" y="37029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很多負面新聞</a:t>
            </a:r>
            <a:endParaRPr lang="zh-TW" altLang="en-US" sz="3200" dirty="0">
              <a:solidFill>
                <a:srgbClr val="C0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14932" y="5021658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她們嫁來台灣的目的</a:t>
            </a:r>
            <a:r>
              <a:rPr lang="zh-TW" altLang="en-US" sz="3200" dirty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是騙婚、詐財</a:t>
            </a:r>
          </a:p>
        </p:txBody>
      </p:sp>
      <p:sp>
        <p:nvSpPr>
          <p:cNvPr id="13" name="矩形 12"/>
          <p:cNvSpPr/>
          <p:nvPr/>
        </p:nvSpPr>
        <p:spPr>
          <a:xfrm>
            <a:off x="2627784" y="261695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三十萬元辦到好</a:t>
            </a:r>
          </a:p>
        </p:txBody>
      </p:sp>
    </p:spTree>
    <p:extLst>
      <p:ext uri="{BB962C8B-B14F-4D97-AF65-F5344CB8AC3E}">
        <p14:creationId xmlns:p14="http://schemas.microsoft.com/office/powerpoint/2010/main" val="579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752</Words>
  <Application>Microsoft Office PowerPoint</Application>
  <PresentationFormat>如螢幕大小 (4:3)</PresentationFormat>
  <Paragraphs>117</Paragraphs>
  <Slides>26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Adobe 黑体 Std R</vt:lpstr>
      <vt:lpstr>FangSong</vt:lpstr>
      <vt:lpstr>華康粗黑體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 教育部 全校型中文閱讀書寫課程革新推動計畫  全人觀點‧從心讀寫 </vt:lpstr>
      <vt:lpstr>PowerPoint 簡報</vt:lpstr>
      <vt:lpstr>PowerPoint 簡報</vt:lpstr>
      <vt:lpstr>PowerPoint 簡報</vt:lpstr>
      <vt:lpstr>書籍作品</vt:lpstr>
      <vt:lpstr>你對外配有什麼看法？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紀錄片：失婚紀（預告片）</vt:lpstr>
      <vt:lpstr>        你知道嗎?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延伸思考</vt:lpstr>
      <vt:lpstr>資料來源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 全校型中文閱讀書寫課程革新推動計畫  悠遊文海･筆耕心田</dc:title>
  <dc:creator>mshome</dc:creator>
  <cp:lastModifiedBy>Windows 使用者</cp:lastModifiedBy>
  <cp:revision>201</cp:revision>
  <dcterms:created xsi:type="dcterms:W3CDTF">2015-11-12T03:11:19Z</dcterms:created>
  <dcterms:modified xsi:type="dcterms:W3CDTF">2016-12-07T09:24:24Z</dcterms:modified>
</cp:coreProperties>
</file>