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83286-BBAF-48D4-9EF4-D2E706C45987}" type="doc">
      <dgm:prSet loTypeId="urn:microsoft.com/office/officeart/2005/8/layout/radial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99A8F2A4-4495-4F8E-9EB7-6732EDBF52C2}">
      <dgm:prSet phldrT="[文字]"/>
      <dgm:spPr/>
      <dgm:t>
        <a:bodyPr/>
        <a:lstStyle/>
        <a:p>
          <a:r>
            <a:rPr lang="zh-TW" altLang="en-US" dirty="0" smtClean="0"/>
            <a:t>風能</a:t>
          </a:r>
          <a:endParaRPr lang="zh-TW" altLang="en-US" dirty="0"/>
        </a:p>
      </dgm:t>
    </dgm:pt>
    <dgm:pt modelId="{B22B133C-75B2-4A29-BD70-8BE7FE9BC008}" type="parTrans" cxnId="{8A3158C9-F38F-4259-A343-C2B9A49E7496}">
      <dgm:prSet/>
      <dgm:spPr/>
      <dgm:t>
        <a:bodyPr/>
        <a:lstStyle/>
        <a:p>
          <a:endParaRPr lang="zh-TW" altLang="en-US"/>
        </a:p>
      </dgm:t>
    </dgm:pt>
    <dgm:pt modelId="{1800869E-3E58-4848-B5FE-EE17F3B375C8}" type="sibTrans" cxnId="{8A3158C9-F38F-4259-A343-C2B9A49E7496}">
      <dgm:prSet/>
      <dgm:spPr/>
      <dgm:t>
        <a:bodyPr/>
        <a:lstStyle/>
        <a:p>
          <a:endParaRPr lang="zh-TW" altLang="en-US"/>
        </a:p>
      </dgm:t>
    </dgm:pt>
    <dgm:pt modelId="{2CE6AAA5-F742-43DD-B35A-F6F2866EFDCA}">
      <dgm:prSet phldrT="[文字]"/>
      <dgm:spPr/>
      <dgm:t>
        <a:bodyPr/>
        <a:lstStyle/>
        <a:p>
          <a:r>
            <a:rPr lang="zh-TW" altLang="en-US" dirty="0" smtClean="0"/>
            <a:t>發電</a:t>
          </a:r>
          <a:endParaRPr lang="zh-TW" altLang="en-US" dirty="0"/>
        </a:p>
      </dgm:t>
    </dgm:pt>
    <dgm:pt modelId="{F8A8F7B6-10E3-4FB9-8D70-3762611D175C}" type="parTrans" cxnId="{E6ABB253-9209-4229-A94F-F650F829136F}">
      <dgm:prSet/>
      <dgm:spPr/>
      <dgm:t>
        <a:bodyPr/>
        <a:lstStyle/>
        <a:p>
          <a:endParaRPr lang="zh-TW" altLang="en-US"/>
        </a:p>
      </dgm:t>
    </dgm:pt>
    <dgm:pt modelId="{488D45B7-94C3-4A55-B3A7-F7768605253E}" type="sibTrans" cxnId="{E6ABB253-9209-4229-A94F-F650F829136F}">
      <dgm:prSet/>
      <dgm:spPr/>
      <dgm:t>
        <a:bodyPr/>
        <a:lstStyle/>
        <a:p>
          <a:endParaRPr lang="zh-TW" altLang="en-US"/>
        </a:p>
      </dgm:t>
    </dgm:pt>
    <dgm:pt modelId="{A11B56BE-AAAF-4B61-9E37-169FF57A0CB8}">
      <dgm:prSet phldrT="[文字]"/>
      <dgm:spPr/>
      <dgm:t>
        <a:bodyPr/>
        <a:lstStyle/>
        <a:p>
          <a:r>
            <a:rPr lang="zh-TW" altLang="en-US" dirty="0" smtClean="0"/>
            <a:t>灌溉</a:t>
          </a:r>
          <a:endParaRPr lang="zh-TW" altLang="en-US" dirty="0"/>
        </a:p>
      </dgm:t>
    </dgm:pt>
    <dgm:pt modelId="{41553C07-7C7D-4F84-9030-9B7528EFEF38}" type="parTrans" cxnId="{E7B6740F-BC65-413D-B7BE-F90BB861905D}">
      <dgm:prSet/>
      <dgm:spPr/>
      <dgm:t>
        <a:bodyPr/>
        <a:lstStyle/>
        <a:p>
          <a:endParaRPr lang="zh-TW" altLang="en-US"/>
        </a:p>
      </dgm:t>
    </dgm:pt>
    <dgm:pt modelId="{91F83DBB-8FF0-48B0-A23C-43027F522343}" type="sibTrans" cxnId="{E7B6740F-BC65-413D-B7BE-F90BB861905D}">
      <dgm:prSet/>
      <dgm:spPr/>
      <dgm:t>
        <a:bodyPr/>
        <a:lstStyle/>
        <a:p>
          <a:endParaRPr lang="zh-TW" altLang="en-US"/>
        </a:p>
      </dgm:t>
    </dgm:pt>
    <dgm:pt modelId="{030109D6-08D7-4F81-929D-7C071A026741}">
      <dgm:prSet phldrT="[文字]"/>
      <dgm:spPr/>
      <dgm:t>
        <a:bodyPr/>
        <a:lstStyle/>
        <a:p>
          <a:r>
            <a:rPr lang="zh-TW" altLang="en-US" dirty="0" smtClean="0"/>
            <a:t>磨坊</a:t>
          </a:r>
          <a:endParaRPr lang="zh-TW" altLang="en-US" dirty="0"/>
        </a:p>
      </dgm:t>
    </dgm:pt>
    <dgm:pt modelId="{80667003-5243-4066-B1BC-61F42839386E}" type="parTrans" cxnId="{D229B613-FF3F-4DAF-B662-B86B8CB0BD05}">
      <dgm:prSet/>
      <dgm:spPr/>
      <dgm:t>
        <a:bodyPr/>
        <a:lstStyle/>
        <a:p>
          <a:endParaRPr lang="zh-TW" altLang="en-US"/>
        </a:p>
      </dgm:t>
    </dgm:pt>
    <dgm:pt modelId="{54047998-E9D6-40CD-933F-211599CE5AAB}" type="sibTrans" cxnId="{D229B613-FF3F-4DAF-B662-B86B8CB0BD05}">
      <dgm:prSet/>
      <dgm:spPr/>
      <dgm:t>
        <a:bodyPr/>
        <a:lstStyle/>
        <a:p>
          <a:endParaRPr lang="zh-TW" altLang="en-US"/>
        </a:p>
      </dgm:t>
    </dgm:pt>
    <dgm:pt modelId="{44BD34E8-A938-4044-ACA5-A941F72100B5}">
      <dgm:prSet phldrT="[文字]"/>
      <dgm:spPr/>
      <dgm:t>
        <a:bodyPr/>
        <a:lstStyle/>
        <a:p>
          <a:r>
            <a:rPr lang="zh-TW" altLang="en-US" dirty="0" smtClean="0"/>
            <a:t>帆船</a:t>
          </a:r>
          <a:endParaRPr lang="zh-TW" altLang="en-US" dirty="0"/>
        </a:p>
      </dgm:t>
    </dgm:pt>
    <dgm:pt modelId="{F7FF88EE-9B62-4E8A-91EA-9C5DF9F0E275}" type="parTrans" cxnId="{BE2F4633-4C43-4534-B6F0-84EDE34271A4}">
      <dgm:prSet/>
      <dgm:spPr/>
      <dgm:t>
        <a:bodyPr/>
        <a:lstStyle/>
        <a:p>
          <a:endParaRPr lang="zh-TW" altLang="en-US"/>
        </a:p>
      </dgm:t>
    </dgm:pt>
    <dgm:pt modelId="{8E969597-610A-44AC-8BCB-FABF3CCAC791}" type="sibTrans" cxnId="{BE2F4633-4C43-4534-B6F0-84EDE34271A4}">
      <dgm:prSet/>
      <dgm:spPr/>
      <dgm:t>
        <a:bodyPr/>
        <a:lstStyle/>
        <a:p>
          <a:endParaRPr lang="zh-TW" altLang="en-US"/>
        </a:p>
      </dgm:t>
    </dgm:pt>
    <dgm:pt modelId="{9CE1FBCE-49A8-499F-9F40-F09A70C94EA9}" type="pres">
      <dgm:prSet presAssocID="{3FD83286-BBAF-48D4-9EF4-D2E706C459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C5C5F1-11D3-47BD-A83C-95A44DA818D9}" type="pres">
      <dgm:prSet presAssocID="{99A8F2A4-4495-4F8E-9EB7-6732EDBF52C2}" presName="centerShape" presStyleLbl="node0" presStyleIdx="0" presStyleCnt="1"/>
      <dgm:spPr/>
    </dgm:pt>
    <dgm:pt modelId="{5B50DAD1-82FF-4779-A2D3-EE8C9F0A708B}" type="pres">
      <dgm:prSet presAssocID="{2CE6AAA5-F742-43DD-B35A-F6F2866EFDCA}" presName="node" presStyleLbl="node1" presStyleIdx="0" presStyleCnt="4">
        <dgm:presLayoutVars>
          <dgm:bulletEnabled val="1"/>
        </dgm:presLayoutVars>
      </dgm:prSet>
      <dgm:spPr/>
    </dgm:pt>
    <dgm:pt modelId="{59E7F2C0-7E30-4DA0-B901-1EB5EACBC38B}" type="pres">
      <dgm:prSet presAssocID="{2CE6AAA5-F742-43DD-B35A-F6F2866EFDCA}" presName="dummy" presStyleCnt="0"/>
      <dgm:spPr/>
    </dgm:pt>
    <dgm:pt modelId="{38CFAD3F-4F70-4AC9-91A8-B1B29B3E3325}" type="pres">
      <dgm:prSet presAssocID="{488D45B7-94C3-4A55-B3A7-F7768605253E}" presName="sibTrans" presStyleLbl="sibTrans2D1" presStyleIdx="0" presStyleCnt="4"/>
      <dgm:spPr/>
    </dgm:pt>
    <dgm:pt modelId="{555AAF03-A4D9-4AAE-AF94-1AB50FE82A02}" type="pres">
      <dgm:prSet presAssocID="{A11B56BE-AAAF-4B61-9E37-169FF57A0C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9A8465-8BEF-4D3A-9049-F19ACC7444C7}" type="pres">
      <dgm:prSet presAssocID="{A11B56BE-AAAF-4B61-9E37-169FF57A0CB8}" presName="dummy" presStyleCnt="0"/>
      <dgm:spPr/>
    </dgm:pt>
    <dgm:pt modelId="{5F21E60E-BD6C-49D4-B0BA-FD95CA1AB547}" type="pres">
      <dgm:prSet presAssocID="{91F83DBB-8FF0-48B0-A23C-43027F522343}" presName="sibTrans" presStyleLbl="sibTrans2D1" presStyleIdx="1" presStyleCnt="4"/>
      <dgm:spPr/>
    </dgm:pt>
    <dgm:pt modelId="{D38284EF-91B2-4DA4-9BD5-9F3FC55D6BF9}" type="pres">
      <dgm:prSet presAssocID="{030109D6-08D7-4F81-929D-7C071A0267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80DFE5-7311-42F5-98EE-2437AA014359}" type="pres">
      <dgm:prSet presAssocID="{030109D6-08D7-4F81-929D-7C071A026741}" presName="dummy" presStyleCnt="0"/>
      <dgm:spPr/>
    </dgm:pt>
    <dgm:pt modelId="{A7816308-1F3A-4A7A-AA33-5916CC2C2DB9}" type="pres">
      <dgm:prSet presAssocID="{54047998-E9D6-40CD-933F-211599CE5AAB}" presName="sibTrans" presStyleLbl="sibTrans2D1" presStyleIdx="2" presStyleCnt="4"/>
      <dgm:spPr/>
    </dgm:pt>
    <dgm:pt modelId="{0B7EC631-ED1A-4C25-90AE-B4700A9C3357}" type="pres">
      <dgm:prSet presAssocID="{44BD34E8-A938-4044-ACA5-A941F72100B5}" presName="node" presStyleLbl="node1" presStyleIdx="3" presStyleCnt="4">
        <dgm:presLayoutVars>
          <dgm:bulletEnabled val="1"/>
        </dgm:presLayoutVars>
      </dgm:prSet>
      <dgm:spPr/>
    </dgm:pt>
    <dgm:pt modelId="{7BD2DD63-029A-40ED-8045-6AE61E5AD6BD}" type="pres">
      <dgm:prSet presAssocID="{44BD34E8-A938-4044-ACA5-A941F72100B5}" presName="dummy" presStyleCnt="0"/>
      <dgm:spPr/>
    </dgm:pt>
    <dgm:pt modelId="{CFE714D0-0413-4D50-8F0B-BE478E8A9ACD}" type="pres">
      <dgm:prSet presAssocID="{8E969597-610A-44AC-8BCB-FABF3CCAC791}" presName="sibTrans" presStyleLbl="sibTrans2D1" presStyleIdx="3" presStyleCnt="4"/>
      <dgm:spPr/>
    </dgm:pt>
  </dgm:ptLst>
  <dgm:cxnLst>
    <dgm:cxn modelId="{BE9FA4FB-8E87-4102-BD94-DB9EB1A073DD}" type="presOf" srcId="{A11B56BE-AAAF-4B61-9E37-169FF57A0CB8}" destId="{555AAF03-A4D9-4AAE-AF94-1AB50FE82A02}" srcOrd="0" destOrd="0" presId="urn:microsoft.com/office/officeart/2005/8/layout/radial6"/>
    <dgm:cxn modelId="{BE2F4633-4C43-4534-B6F0-84EDE34271A4}" srcId="{99A8F2A4-4495-4F8E-9EB7-6732EDBF52C2}" destId="{44BD34E8-A938-4044-ACA5-A941F72100B5}" srcOrd="3" destOrd="0" parTransId="{F7FF88EE-9B62-4E8A-91EA-9C5DF9F0E275}" sibTransId="{8E969597-610A-44AC-8BCB-FABF3CCAC791}"/>
    <dgm:cxn modelId="{E6ABB253-9209-4229-A94F-F650F829136F}" srcId="{99A8F2A4-4495-4F8E-9EB7-6732EDBF52C2}" destId="{2CE6AAA5-F742-43DD-B35A-F6F2866EFDCA}" srcOrd="0" destOrd="0" parTransId="{F8A8F7B6-10E3-4FB9-8D70-3762611D175C}" sibTransId="{488D45B7-94C3-4A55-B3A7-F7768605253E}"/>
    <dgm:cxn modelId="{CB1E42F1-25E5-421C-BA4B-AE508FCD276E}" type="presOf" srcId="{99A8F2A4-4495-4F8E-9EB7-6732EDBF52C2}" destId="{D6C5C5F1-11D3-47BD-A83C-95A44DA818D9}" srcOrd="0" destOrd="0" presId="urn:microsoft.com/office/officeart/2005/8/layout/radial6"/>
    <dgm:cxn modelId="{278703FC-0028-4E32-8E7B-4B3C7B89CAAF}" type="presOf" srcId="{3FD83286-BBAF-48D4-9EF4-D2E706C45987}" destId="{9CE1FBCE-49A8-499F-9F40-F09A70C94EA9}" srcOrd="0" destOrd="0" presId="urn:microsoft.com/office/officeart/2005/8/layout/radial6"/>
    <dgm:cxn modelId="{B45612F5-861A-4F26-A726-E92CAEBFB3F8}" type="presOf" srcId="{2CE6AAA5-F742-43DD-B35A-F6F2866EFDCA}" destId="{5B50DAD1-82FF-4779-A2D3-EE8C9F0A708B}" srcOrd="0" destOrd="0" presId="urn:microsoft.com/office/officeart/2005/8/layout/radial6"/>
    <dgm:cxn modelId="{97E919D1-58EA-4FF0-800D-7C8075FEB855}" type="presOf" srcId="{44BD34E8-A938-4044-ACA5-A941F72100B5}" destId="{0B7EC631-ED1A-4C25-90AE-B4700A9C3357}" srcOrd="0" destOrd="0" presId="urn:microsoft.com/office/officeart/2005/8/layout/radial6"/>
    <dgm:cxn modelId="{338AAD49-E32E-46FB-A29A-C96447293209}" type="presOf" srcId="{8E969597-610A-44AC-8BCB-FABF3CCAC791}" destId="{CFE714D0-0413-4D50-8F0B-BE478E8A9ACD}" srcOrd="0" destOrd="0" presId="urn:microsoft.com/office/officeart/2005/8/layout/radial6"/>
    <dgm:cxn modelId="{79E5D053-B48E-4032-8C3B-10FA95E9DFF4}" type="presOf" srcId="{030109D6-08D7-4F81-929D-7C071A026741}" destId="{D38284EF-91B2-4DA4-9BD5-9F3FC55D6BF9}" srcOrd="0" destOrd="0" presId="urn:microsoft.com/office/officeart/2005/8/layout/radial6"/>
    <dgm:cxn modelId="{E7B6740F-BC65-413D-B7BE-F90BB861905D}" srcId="{99A8F2A4-4495-4F8E-9EB7-6732EDBF52C2}" destId="{A11B56BE-AAAF-4B61-9E37-169FF57A0CB8}" srcOrd="1" destOrd="0" parTransId="{41553C07-7C7D-4F84-9030-9B7528EFEF38}" sibTransId="{91F83DBB-8FF0-48B0-A23C-43027F522343}"/>
    <dgm:cxn modelId="{8A3158C9-F38F-4259-A343-C2B9A49E7496}" srcId="{3FD83286-BBAF-48D4-9EF4-D2E706C45987}" destId="{99A8F2A4-4495-4F8E-9EB7-6732EDBF52C2}" srcOrd="0" destOrd="0" parTransId="{B22B133C-75B2-4A29-BD70-8BE7FE9BC008}" sibTransId="{1800869E-3E58-4848-B5FE-EE17F3B375C8}"/>
    <dgm:cxn modelId="{96FC1497-9261-48FD-8432-5A81A228CFFE}" type="presOf" srcId="{54047998-E9D6-40CD-933F-211599CE5AAB}" destId="{A7816308-1F3A-4A7A-AA33-5916CC2C2DB9}" srcOrd="0" destOrd="0" presId="urn:microsoft.com/office/officeart/2005/8/layout/radial6"/>
    <dgm:cxn modelId="{D229B613-FF3F-4DAF-B662-B86B8CB0BD05}" srcId="{99A8F2A4-4495-4F8E-9EB7-6732EDBF52C2}" destId="{030109D6-08D7-4F81-929D-7C071A026741}" srcOrd="2" destOrd="0" parTransId="{80667003-5243-4066-B1BC-61F42839386E}" sibTransId="{54047998-E9D6-40CD-933F-211599CE5AAB}"/>
    <dgm:cxn modelId="{633EFAA4-0347-4E74-AA91-5A49F270C5B9}" type="presOf" srcId="{91F83DBB-8FF0-48B0-A23C-43027F522343}" destId="{5F21E60E-BD6C-49D4-B0BA-FD95CA1AB547}" srcOrd="0" destOrd="0" presId="urn:microsoft.com/office/officeart/2005/8/layout/radial6"/>
    <dgm:cxn modelId="{E1971B09-433C-4CBF-8455-CAB0FA47AE48}" type="presOf" srcId="{488D45B7-94C3-4A55-B3A7-F7768605253E}" destId="{38CFAD3F-4F70-4AC9-91A8-B1B29B3E3325}" srcOrd="0" destOrd="0" presId="urn:microsoft.com/office/officeart/2005/8/layout/radial6"/>
    <dgm:cxn modelId="{599CB7E9-3E2E-48E5-ADB0-A387A25E428C}" type="presParOf" srcId="{9CE1FBCE-49A8-499F-9F40-F09A70C94EA9}" destId="{D6C5C5F1-11D3-47BD-A83C-95A44DA818D9}" srcOrd="0" destOrd="0" presId="urn:microsoft.com/office/officeart/2005/8/layout/radial6"/>
    <dgm:cxn modelId="{6B82F50D-B2EB-436C-A797-E65F52192BA9}" type="presParOf" srcId="{9CE1FBCE-49A8-499F-9F40-F09A70C94EA9}" destId="{5B50DAD1-82FF-4779-A2D3-EE8C9F0A708B}" srcOrd="1" destOrd="0" presId="urn:microsoft.com/office/officeart/2005/8/layout/radial6"/>
    <dgm:cxn modelId="{4303C908-5265-4507-8D8C-DBFF00423054}" type="presParOf" srcId="{9CE1FBCE-49A8-499F-9F40-F09A70C94EA9}" destId="{59E7F2C0-7E30-4DA0-B901-1EB5EACBC38B}" srcOrd="2" destOrd="0" presId="urn:microsoft.com/office/officeart/2005/8/layout/radial6"/>
    <dgm:cxn modelId="{869711FC-ABF0-4F56-949A-CE94F84EF10E}" type="presParOf" srcId="{9CE1FBCE-49A8-499F-9F40-F09A70C94EA9}" destId="{38CFAD3F-4F70-4AC9-91A8-B1B29B3E3325}" srcOrd="3" destOrd="0" presId="urn:microsoft.com/office/officeart/2005/8/layout/radial6"/>
    <dgm:cxn modelId="{697AFBBF-4463-4C0E-B0EA-15F821B89283}" type="presParOf" srcId="{9CE1FBCE-49A8-499F-9F40-F09A70C94EA9}" destId="{555AAF03-A4D9-4AAE-AF94-1AB50FE82A02}" srcOrd="4" destOrd="0" presId="urn:microsoft.com/office/officeart/2005/8/layout/radial6"/>
    <dgm:cxn modelId="{284F84AC-CD33-4B82-91AA-142C885CF3B4}" type="presParOf" srcId="{9CE1FBCE-49A8-499F-9F40-F09A70C94EA9}" destId="{399A8465-8BEF-4D3A-9049-F19ACC7444C7}" srcOrd="5" destOrd="0" presId="urn:microsoft.com/office/officeart/2005/8/layout/radial6"/>
    <dgm:cxn modelId="{C4E271C6-49DB-4A6B-9732-250101D752DA}" type="presParOf" srcId="{9CE1FBCE-49A8-499F-9F40-F09A70C94EA9}" destId="{5F21E60E-BD6C-49D4-B0BA-FD95CA1AB547}" srcOrd="6" destOrd="0" presId="urn:microsoft.com/office/officeart/2005/8/layout/radial6"/>
    <dgm:cxn modelId="{490D805B-FF1F-43B1-AB98-E47C667C0077}" type="presParOf" srcId="{9CE1FBCE-49A8-499F-9F40-F09A70C94EA9}" destId="{D38284EF-91B2-4DA4-9BD5-9F3FC55D6BF9}" srcOrd="7" destOrd="0" presId="urn:microsoft.com/office/officeart/2005/8/layout/radial6"/>
    <dgm:cxn modelId="{9FEE400F-19E9-4F65-A03F-05CD3B6DF484}" type="presParOf" srcId="{9CE1FBCE-49A8-499F-9F40-F09A70C94EA9}" destId="{4C80DFE5-7311-42F5-98EE-2437AA014359}" srcOrd="8" destOrd="0" presId="urn:microsoft.com/office/officeart/2005/8/layout/radial6"/>
    <dgm:cxn modelId="{1888B9B5-6D46-4671-89D8-26611BBA94F0}" type="presParOf" srcId="{9CE1FBCE-49A8-499F-9F40-F09A70C94EA9}" destId="{A7816308-1F3A-4A7A-AA33-5916CC2C2DB9}" srcOrd="9" destOrd="0" presId="urn:microsoft.com/office/officeart/2005/8/layout/radial6"/>
    <dgm:cxn modelId="{5AA58D75-CFEC-479D-91EF-3605CB542ABE}" type="presParOf" srcId="{9CE1FBCE-49A8-499F-9F40-F09A70C94EA9}" destId="{0B7EC631-ED1A-4C25-90AE-B4700A9C3357}" srcOrd="10" destOrd="0" presId="urn:microsoft.com/office/officeart/2005/8/layout/radial6"/>
    <dgm:cxn modelId="{C8E1316C-797D-4E41-967A-4568E4E7A848}" type="presParOf" srcId="{9CE1FBCE-49A8-499F-9F40-F09A70C94EA9}" destId="{7BD2DD63-029A-40ED-8045-6AE61E5AD6BD}" srcOrd="11" destOrd="0" presId="urn:microsoft.com/office/officeart/2005/8/layout/radial6"/>
    <dgm:cxn modelId="{B72E33F4-FB44-4DD6-8BF7-34218D8B8C20}" type="presParOf" srcId="{9CE1FBCE-49A8-499F-9F40-F09A70C94EA9}" destId="{CFE714D0-0413-4D50-8F0B-BE478E8A9AC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E714D0-0413-4D50-8F0B-BE478E8A9ACD}">
      <dsp:nvSpPr>
        <dsp:cNvPr id="0" name=""/>
        <dsp:cNvSpPr/>
      </dsp:nvSpPr>
      <dsp:spPr>
        <a:xfrm>
          <a:off x="1843695" y="474477"/>
          <a:ext cx="3165845" cy="3165845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16308-1F3A-4A7A-AA33-5916CC2C2DB9}">
      <dsp:nvSpPr>
        <dsp:cNvPr id="0" name=""/>
        <dsp:cNvSpPr/>
      </dsp:nvSpPr>
      <dsp:spPr>
        <a:xfrm>
          <a:off x="1843695" y="474477"/>
          <a:ext cx="3165845" cy="3165845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1E60E-BD6C-49D4-B0BA-FD95CA1AB547}">
      <dsp:nvSpPr>
        <dsp:cNvPr id="0" name=""/>
        <dsp:cNvSpPr/>
      </dsp:nvSpPr>
      <dsp:spPr>
        <a:xfrm>
          <a:off x="1843695" y="474477"/>
          <a:ext cx="3165845" cy="3165845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FAD3F-4F70-4AC9-91A8-B1B29B3E3325}">
      <dsp:nvSpPr>
        <dsp:cNvPr id="0" name=""/>
        <dsp:cNvSpPr/>
      </dsp:nvSpPr>
      <dsp:spPr>
        <a:xfrm>
          <a:off x="1843695" y="474477"/>
          <a:ext cx="3165845" cy="3165845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5C5F1-11D3-47BD-A83C-95A44DA818D9}">
      <dsp:nvSpPr>
        <dsp:cNvPr id="0" name=""/>
        <dsp:cNvSpPr/>
      </dsp:nvSpPr>
      <dsp:spPr>
        <a:xfrm>
          <a:off x="2698796" y="1329578"/>
          <a:ext cx="1455643" cy="14556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風能</a:t>
          </a:r>
          <a:endParaRPr lang="zh-TW" altLang="en-US" sz="3600" kern="1200" dirty="0"/>
        </a:p>
      </dsp:txBody>
      <dsp:txXfrm>
        <a:off x="2698796" y="1329578"/>
        <a:ext cx="1455643" cy="1455643"/>
      </dsp:txXfrm>
    </dsp:sp>
    <dsp:sp modelId="{5B50DAD1-82FF-4779-A2D3-EE8C9F0A708B}">
      <dsp:nvSpPr>
        <dsp:cNvPr id="0" name=""/>
        <dsp:cNvSpPr/>
      </dsp:nvSpPr>
      <dsp:spPr>
        <a:xfrm>
          <a:off x="2917143" y="1684"/>
          <a:ext cx="1018950" cy="10189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發電</a:t>
          </a:r>
          <a:endParaRPr lang="zh-TW" altLang="en-US" sz="2500" kern="1200" dirty="0"/>
        </a:p>
      </dsp:txBody>
      <dsp:txXfrm>
        <a:off x="2917143" y="1684"/>
        <a:ext cx="1018950" cy="1018950"/>
      </dsp:txXfrm>
    </dsp:sp>
    <dsp:sp modelId="{555AAF03-A4D9-4AAE-AF94-1AB50FE82A02}">
      <dsp:nvSpPr>
        <dsp:cNvPr id="0" name=""/>
        <dsp:cNvSpPr/>
      </dsp:nvSpPr>
      <dsp:spPr>
        <a:xfrm>
          <a:off x="4463383" y="1547924"/>
          <a:ext cx="1018950" cy="10189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灌溉</a:t>
          </a:r>
          <a:endParaRPr lang="zh-TW" altLang="en-US" sz="2500" kern="1200" dirty="0"/>
        </a:p>
      </dsp:txBody>
      <dsp:txXfrm>
        <a:off x="4463383" y="1547924"/>
        <a:ext cx="1018950" cy="1018950"/>
      </dsp:txXfrm>
    </dsp:sp>
    <dsp:sp modelId="{D38284EF-91B2-4DA4-9BD5-9F3FC55D6BF9}">
      <dsp:nvSpPr>
        <dsp:cNvPr id="0" name=""/>
        <dsp:cNvSpPr/>
      </dsp:nvSpPr>
      <dsp:spPr>
        <a:xfrm>
          <a:off x="2917143" y="3094165"/>
          <a:ext cx="1018950" cy="10189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磨坊</a:t>
          </a:r>
          <a:endParaRPr lang="zh-TW" altLang="en-US" sz="2500" kern="1200" dirty="0"/>
        </a:p>
      </dsp:txBody>
      <dsp:txXfrm>
        <a:off x="2917143" y="3094165"/>
        <a:ext cx="1018950" cy="1018950"/>
      </dsp:txXfrm>
    </dsp:sp>
    <dsp:sp modelId="{0B7EC631-ED1A-4C25-90AE-B4700A9C3357}">
      <dsp:nvSpPr>
        <dsp:cNvPr id="0" name=""/>
        <dsp:cNvSpPr/>
      </dsp:nvSpPr>
      <dsp:spPr>
        <a:xfrm>
          <a:off x="1370902" y="1547924"/>
          <a:ext cx="1018950" cy="101895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帆船</a:t>
          </a:r>
          <a:endParaRPr lang="zh-TW" altLang="en-US" sz="2500" kern="1200" dirty="0"/>
        </a:p>
      </dsp:txBody>
      <dsp:txXfrm>
        <a:off x="1370902" y="1547924"/>
        <a:ext cx="1018950" cy="101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E5DF-CBA3-4166-9D0D-F17157A0D1D1}" type="datetimeFigureOut">
              <a:rPr lang="zh-TW" altLang="en-US" smtClean="0"/>
              <a:t>2012/12/18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17DBC-9575-4BD2-B1D5-D0516406E40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17DBC-9575-4BD2-B1D5-D0516406E40F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 latinLnBrk="0">
              <a:lnSpc>
                <a:spcPct val="80000"/>
              </a:lnSpc>
              <a:defRPr lang="zh-TW" sz="48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000" cap="all" spc="200" baseline="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zh-TW" sz="48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cap="all" spc="200" baseline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000" b="0" cap="all" spc="200" baseline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000" b="0" cap="all" spc="200" baseline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 latinLnBrk="0">
              <a:lnSpc>
                <a:spcPct val="90000"/>
              </a:lnSpc>
              <a:defRPr lang="zh-TW" sz="3600" b="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 latinLnBrk="0">
              <a:lnSpc>
                <a:spcPct val="90000"/>
              </a:lnSpc>
              <a:defRPr lang="zh-TW" sz="3600" b="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 spc="100" baseline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lang="zh-TW"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w.news.yahoo.com/%E4%B8%AD%E8%8F%AF%E9%9B%BB%E5%9C%A8%E8%8A%B1%E8%93%AE%E6%9D%B1%E6%B5%B7%E5%B2%B8%E8%A8%AD%E7%BD%AE%E9%A6%96%E5%BA%A7%E9%A2%A8%E5%8A%9B%E7%99%BC%E9%9B%BB%E5%BB%A0-21541687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9%A2%A8%E5%8A%9B%E7%99%BC%E9%9B%BB" TargetMode="External"/><Relationship Id="rId2" Type="http://schemas.openxmlformats.org/officeDocument/2006/relationships/hyperlink" Target="http://eportfolio.lib.ksu.edu.tw/~4990N006/blog?date=&amp;node=000000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er.gov.tw/siteiner/wSite/ct?xItem=5718&amp;ctNode=394&amp;mp=IN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077138" cy="2895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以</a:t>
            </a:r>
            <a:r>
              <a:rPr lang="zh-TW" altLang="en-US" dirty="0" smtClean="0"/>
              <a:t>適當科技與風險評估的角度來看風能系統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自控三</a:t>
            </a:r>
            <a:r>
              <a:rPr lang="zh-TW" altLang="en-US" dirty="0" smtClean="0"/>
              <a:t>甲 </a:t>
            </a:r>
            <a:r>
              <a:rPr lang="en-US" altLang="zh-TW" dirty="0" smtClean="0"/>
              <a:t>49912018</a:t>
            </a:r>
            <a:r>
              <a:rPr lang="zh-TW" altLang="en-US" dirty="0" smtClean="0"/>
              <a:t> 謝建桐</a:t>
            </a:r>
            <a:endParaRPr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中華電在花蓮東海岸設置</a:t>
            </a:r>
            <a:r>
              <a:rPr lang="zh-TW" altLang="en-US" b="1" dirty="0" smtClean="0"/>
              <a:t>首座風力發電廠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1300" i="1" dirty="0" smtClean="0"/>
              <a:t>中廣</a:t>
            </a:r>
            <a:r>
              <a:rPr lang="zh-TW" altLang="en-US" sz="1300" i="1" dirty="0" smtClean="0"/>
              <a:t>新聞網 </a:t>
            </a:r>
            <a:r>
              <a:rPr lang="en-US" altLang="zh-TW" sz="1300" i="1" dirty="0" smtClean="0"/>
              <a:t>– 2012</a:t>
            </a:r>
            <a:r>
              <a:rPr lang="zh-TW" altLang="en-US" sz="1300" i="1" dirty="0" smtClean="0"/>
              <a:t>年</a:t>
            </a:r>
            <a:r>
              <a:rPr lang="en-US" altLang="zh-TW" sz="1300" i="1" dirty="0" smtClean="0"/>
              <a:t>1</a:t>
            </a:r>
            <a:r>
              <a:rPr lang="zh-TW" altLang="en-US" sz="1300" i="1" dirty="0" smtClean="0"/>
              <a:t>月</a:t>
            </a:r>
            <a:r>
              <a:rPr lang="en-US" altLang="zh-TW" sz="1300" i="1" dirty="0" smtClean="0"/>
              <a:t>28</a:t>
            </a:r>
            <a:r>
              <a:rPr lang="zh-TW" altLang="en-US" sz="1300" i="1" dirty="0" smtClean="0"/>
              <a:t>日 上午</a:t>
            </a:r>
            <a:r>
              <a:rPr lang="en-US" altLang="zh-TW" sz="1300" i="1" dirty="0" smtClean="0"/>
              <a:t>5:54</a:t>
            </a:r>
            <a:endParaRPr lang="zh-TW" altLang="en-US" sz="1300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1800" dirty="0" smtClean="0"/>
              <a:t>中華電信在花蓮東海岸設置東部第一座的風力電廠，啟用至今已經減碳上百公噸，因為造型像個打蛋機，吸引許多往來遊客的目光。（梁國榮報導）</a:t>
            </a:r>
          </a:p>
          <a:p>
            <a:pPr>
              <a:lnSpc>
                <a:spcPct val="100000"/>
              </a:lnSpc>
            </a:pPr>
            <a:r>
              <a:rPr lang="zh-TW" altLang="en-US" sz="1800" dirty="0" smtClean="0"/>
              <a:t>這座東部第一個風力電廠，是去年十二月二十號正式在中華電信鹽寮機房誕生。管理師賴蕙芳表示，這是中華電信配合政府推動節能減碳及綠能產業發展，投 資一百六十萬元設置完成，每次最大輸出電力為三千瓦，運轉至今已經減碳一百多公噸。因為發電廠的外觀造型獨特像個打蛋器，吸引民眾目光，認為這座風力發電 機兼具了環保及觀光</a:t>
            </a:r>
          </a:p>
          <a:p>
            <a:pPr>
              <a:lnSpc>
                <a:spcPct val="100000"/>
              </a:lnSpc>
            </a:pPr>
            <a:r>
              <a:rPr lang="zh-TW" altLang="en-US" sz="1800" dirty="0" smtClean="0"/>
              <a:t>賴蕙芳表示，風力發電運轉過程不排放廢棄物，沒有幅射和殘渣物，環保不破壞生態，而且風力太強，例如颱風天的時候，還會啟動自動剎車系統，停止運轉，讓設備安全更有保障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algn="r">
              <a:lnSpc>
                <a:spcPct val="150000"/>
              </a:lnSpc>
              <a:buNone/>
            </a:pPr>
            <a:r>
              <a:rPr lang="zh-TW" altLang="en-US" sz="1200" dirty="0" smtClean="0"/>
              <a:t>引用自　</a:t>
            </a:r>
            <a:r>
              <a:rPr lang="en-US" altLang="zh-TW" sz="1200" dirty="0" smtClean="0">
                <a:hlinkClick r:id="rId3"/>
              </a:rPr>
              <a:t>http://tw.news.yahoo.com</a:t>
            </a:r>
            <a:endParaRPr lang="zh-TW" altLang="en-US" sz="1200" dirty="0" smtClean="0"/>
          </a:p>
        </p:txBody>
      </p:sp>
      <p:pic>
        <p:nvPicPr>
          <p:cNvPr id="2052" name="Picture 4" descr="C:\Users\1\Downloads\6827598-2720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12560" y="1556792"/>
            <a:ext cx="5364088" cy="40271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59 -0.05712 C -0.20989 -0.07146 -0.22326 -0.0821 -0.2342 -0.09088 C -0.26493 -0.1154 -0.30416 -0.13482 -0.34045 -0.14662 C -0.3592 -0.16096 -0.3802 -0.16697 -0.40104 -0.17645 C -0.44166 -0.19495 -0.48281 -0.21692 -0.52743 -0.22201 C -0.56215 -0.23311 -0.59566 -0.2493 -0.63194 -0.25393 C -0.63455 -0.25531 -0.63663 -0.25716 -0.63941 -0.25786 C -0.646 -0.25971 -0.65937 -0.26179 -0.65937 -0.26156 C -0.70034 -0.2611 -0.74132 -0.26179 -0.78229 -0.25994 C -0.80208 -0.25902 -0.81093 -0.23543 -0.82639 -0.23011 C -0.83298 -0.22433 -0.83663 -0.21785 -0.84288 -0.21207 C -0.84652 -0.2086 -0.85104 -0.20652 -0.85364 -0.20212 C -0.86267 -0.18778 -0.85069 -0.20004 -0.86666 -0.1864 C -0.87187 -0.17507 -0.87882 -0.16605 -0.88316 -0.15448 C -0.88489 -0.13991 -0.88489 -0.12534 -0.8868 -0.11077 C -0.88784 -0.10198 -0.8908 -0.09366 -0.89236 -0.08487 C -0.89375 -0.06614 -0.89444 -0.04093 -0.9052 -0.0252 C -0.91319 0.0081 -0.90069 -0.04 -0.91059 -0.01133 C -0.91527 0.00232 -0.91423 0.01851 -0.91423 0.03238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文獻參考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http://eportfolio.lib.ksu.edu.tw/~4990N006/blog?date=&amp;</a:t>
            </a:r>
            <a:r>
              <a:rPr lang="en-US" altLang="zh-TW" dirty="0" smtClean="0">
                <a:hlinkClick r:id="rId2"/>
              </a:rPr>
              <a:t>node=000000016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http://zh.wikipedia.org/wiki/%E9%A2%A8%E5%8A%9B%E7%99%BC%E9%9B%BB#.</a:t>
            </a:r>
            <a:r>
              <a:rPr lang="en-US" altLang="zh-TW" dirty="0" smtClean="0">
                <a:hlinkClick r:id="rId3"/>
              </a:rPr>
              <a:t>E9.A2.A8.E7.9A.84.E6.88.90.E5.9B.A0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www.iner.gov.tw/siteiner/wSite/ct?xItem=5718&amp;ctNode=394&amp;mp=INER</a:t>
            </a:r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何謂風能？</a:t>
            </a:r>
            <a:endParaRPr lang="en-US" altLang="zh-TW" dirty="0" smtClean="0"/>
          </a:p>
          <a:p>
            <a:r>
              <a:rPr lang="zh-TW" altLang="en-US" dirty="0" smtClean="0"/>
              <a:t>風的應用？</a:t>
            </a:r>
            <a:endParaRPr lang="en-US" altLang="zh-TW" dirty="0" smtClean="0"/>
          </a:p>
          <a:p>
            <a:r>
              <a:rPr lang="zh-TW" altLang="en-US" dirty="0" smtClean="0"/>
              <a:t>風力發電</a:t>
            </a:r>
            <a:endParaRPr lang="en-US" altLang="zh-TW" dirty="0" smtClean="0"/>
          </a:p>
          <a:p>
            <a:r>
              <a:rPr lang="zh-TW" altLang="en-US" dirty="0" smtClean="0"/>
              <a:t>再生能源優劣</a:t>
            </a:r>
            <a:r>
              <a:rPr lang="zh-TW" altLang="en-US" dirty="0" smtClean="0"/>
              <a:t>比較</a:t>
            </a:r>
            <a:endParaRPr lang="en-US" altLang="zh-TW" dirty="0" smtClean="0"/>
          </a:p>
          <a:p>
            <a:r>
              <a:rPr lang="zh-TW" altLang="en-US" dirty="0" smtClean="0"/>
              <a:t>探討風力發電在台灣的優劣勢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 descr="281_2011072208035012Y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92696"/>
            <a:ext cx="3986254" cy="2640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何謂風能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 smtClean="0"/>
              <a:t>風是常見的自然現象，其形成源於地球自轉，以及區域性太陽輻射熱吸收不均</a:t>
            </a:r>
            <a:r>
              <a:rPr lang="zh-TW" altLang="en-US" dirty="0" smtClean="0"/>
              <a:t>造成</a:t>
            </a:r>
            <a:r>
              <a:rPr lang="zh-TW" altLang="en-US" dirty="0" smtClean="0"/>
              <a:t>的溫度差異，而引起的空氣循環流動，小規模者如海陸風、山谷風，大規模者如</a:t>
            </a:r>
            <a:r>
              <a:rPr lang="zh-TW" altLang="en-US" dirty="0" smtClean="0"/>
              <a:t>東北</a:t>
            </a:r>
            <a:r>
              <a:rPr lang="zh-TW" altLang="en-US" dirty="0" smtClean="0"/>
              <a:t>季風。風速大小一般以每秒幾公尺或是蒲福氏風級表示，風速愈高其所蘊藏的</a:t>
            </a:r>
            <a:r>
              <a:rPr lang="zh-TW" altLang="en-US" dirty="0" smtClean="0"/>
              <a:t>能量也</a:t>
            </a:r>
            <a:r>
              <a:rPr lang="zh-TW" altLang="en-US" dirty="0" smtClean="0"/>
              <a:t>愈大。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風的應用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41413" y="1905000"/>
          <a:ext cx="68532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windmill-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861048"/>
            <a:ext cx="1945364" cy="2831859"/>
          </a:xfrm>
          <a:prstGeom prst="rect">
            <a:avLst/>
          </a:prstGeom>
        </p:spPr>
      </p:pic>
      <p:pic>
        <p:nvPicPr>
          <p:cNvPr id="6" name="圖片 5" descr="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844824"/>
            <a:ext cx="2155693" cy="1728192"/>
          </a:xfrm>
          <a:prstGeom prst="rect">
            <a:avLst/>
          </a:prstGeom>
        </p:spPr>
      </p:pic>
      <p:pic>
        <p:nvPicPr>
          <p:cNvPr id="7" name="圖片 6" descr="11977916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4821154"/>
            <a:ext cx="2772308" cy="1848205"/>
          </a:xfrm>
          <a:prstGeom prst="rect">
            <a:avLst/>
          </a:prstGeom>
        </p:spPr>
      </p:pic>
      <p:pic>
        <p:nvPicPr>
          <p:cNvPr id="8" name="圖片 7" descr="a7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1124744"/>
            <a:ext cx="2880320" cy="1865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風力發電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673104" y="1762472"/>
            <a:ext cx="3315563" cy="4114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zh-TW" sz="1800" dirty="0" smtClean="0"/>
              <a:t>所謂「風力發電」，是利用風力帶動風車葉片旋轉，再透過增速機將旋轉的速度提升，來促使發電機發電。 </a:t>
            </a:r>
          </a:p>
          <a:p>
            <a:pPr>
              <a:lnSpc>
                <a:spcPct val="120000"/>
              </a:lnSpc>
            </a:pPr>
            <a:r>
              <a:rPr lang="zh-TW" altLang="zh-TW" sz="1800" dirty="0" smtClean="0"/>
              <a:t>以風車發電原理來敍述風力發電機主要結構包括</a:t>
            </a:r>
            <a:r>
              <a:rPr lang="zh-TW" altLang="zh-TW" sz="1800" dirty="0" smtClean="0">
                <a:solidFill>
                  <a:srgbClr val="FF0000"/>
                </a:solidFill>
              </a:rPr>
              <a:t>葉片</a:t>
            </a:r>
            <a:r>
              <a:rPr lang="zh-TW" altLang="zh-TW" sz="1800" dirty="0" smtClean="0"/>
              <a:t>、</a:t>
            </a:r>
            <a:r>
              <a:rPr lang="zh-TW" altLang="zh-TW" sz="1800" dirty="0" smtClean="0">
                <a:solidFill>
                  <a:srgbClr val="FF0000"/>
                </a:solidFill>
              </a:rPr>
              <a:t>發電機</a:t>
            </a:r>
            <a:r>
              <a:rPr lang="zh-TW" altLang="zh-TW" sz="1800" dirty="0" smtClean="0"/>
              <a:t>、</a:t>
            </a:r>
            <a:r>
              <a:rPr lang="zh-TW" altLang="zh-TW" sz="1800" dirty="0" smtClean="0">
                <a:solidFill>
                  <a:srgbClr val="FF0000"/>
                </a:solidFill>
              </a:rPr>
              <a:t>增速裝置</a:t>
            </a:r>
            <a:r>
              <a:rPr lang="zh-TW" altLang="zh-TW" sz="1800" dirty="0" smtClean="0"/>
              <a:t>、</a:t>
            </a:r>
            <a:r>
              <a:rPr lang="zh-TW" altLang="zh-TW" sz="1800" dirty="0" smtClean="0">
                <a:solidFill>
                  <a:srgbClr val="FF0000"/>
                </a:solidFill>
              </a:rPr>
              <a:t>控制系統</a:t>
            </a:r>
            <a:r>
              <a:rPr lang="zh-TW" altLang="zh-TW" sz="1800" dirty="0" smtClean="0"/>
              <a:t>、</a:t>
            </a:r>
            <a:r>
              <a:rPr lang="zh-TW" altLang="zh-TW" sz="1800" dirty="0" smtClean="0">
                <a:solidFill>
                  <a:srgbClr val="FF0000"/>
                </a:solidFill>
              </a:rPr>
              <a:t>塔架機艙</a:t>
            </a:r>
            <a:r>
              <a:rPr lang="zh-TW" altLang="zh-TW" sz="1800" dirty="0" smtClean="0"/>
              <a:t>...等。</a:t>
            </a:r>
          </a:p>
          <a:p>
            <a:pPr>
              <a:lnSpc>
                <a:spcPct val="120000"/>
              </a:lnSpc>
            </a:pPr>
            <a:r>
              <a:rPr lang="zh-TW" altLang="zh-TW" sz="1800" dirty="0" smtClean="0"/>
              <a:t>風車的斜面葉片受到風的阻力，產生一股反抗的力量，力量作用而造成風車的轉動就是作用力與反作用力的原理。 </a:t>
            </a:r>
            <a:endParaRPr lang="zh-TW" altLang="zh-TW" sz="1800" dirty="0"/>
          </a:p>
        </p:txBody>
      </p:sp>
      <p:pic>
        <p:nvPicPr>
          <p:cNvPr id="1028" name="Picture 4" descr="C:\Users\1\Downloads\sj1-5-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3384376" cy="4464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再生能源優劣</a:t>
            </a:r>
            <a:r>
              <a:rPr lang="zh-TW" altLang="en-US" dirty="0" smtClean="0"/>
              <a:t>比較（風能）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 smtClean="0"/>
              <a:t>優點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zh-TW" altLang="zh-TW" sz="2000" dirty="0" smtClean="0"/>
              <a:t>風力</a:t>
            </a:r>
            <a:r>
              <a:rPr lang="zh-TW" altLang="zh-TW" sz="2000" dirty="0" smtClean="0"/>
              <a:t>機造型設計</a:t>
            </a:r>
            <a:r>
              <a:rPr lang="zh-TW" altLang="zh-TW" sz="2000" dirty="0" smtClean="0"/>
              <a:t>美觀</a:t>
            </a:r>
            <a:r>
              <a:rPr lang="zh-TW" altLang="en-US" sz="2000" dirty="0" smtClean="0"/>
              <a:t>，</a:t>
            </a:r>
            <a:r>
              <a:rPr lang="zh-TW" altLang="zh-TW" sz="2000" dirty="0" smtClean="0"/>
              <a:t>可</a:t>
            </a:r>
            <a:r>
              <a:rPr lang="zh-TW" altLang="zh-TW" sz="2000" dirty="0" smtClean="0"/>
              <a:t>規劃成觀光景點。</a:t>
            </a:r>
          </a:p>
          <a:p>
            <a:pPr lvl="0">
              <a:lnSpc>
                <a:spcPct val="100000"/>
              </a:lnSpc>
            </a:pPr>
            <a:r>
              <a:rPr lang="zh-TW" altLang="en-US" sz="2000" dirty="0" smtClean="0"/>
              <a:t>因</a:t>
            </a:r>
            <a:r>
              <a:rPr lang="zh-TW" altLang="zh-TW" sz="2000" dirty="0" smtClean="0">
                <a:solidFill>
                  <a:srgbClr val="FF0000"/>
                </a:solidFill>
              </a:rPr>
              <a:t>環保</a:t>
            </a:r>
            <a:r>
              <a:rPr lang="zh-TW" altLang="zh-TW" sz="2000" dirty="0" smtClean="0"/>
              <a:t>意識高漲，</a:t>
            </a:r>
            <a:r>
              <a:rPr lang="zh-TW" altLang="zh-TW" sz="2000" dirty="0" smtClean="0"/>
              <a:t>風力發電</a:t>
            </a:r>
            <a:r>
              <a:rPr lang="zh-TW" altLang="en-US" sz="2000" dirty="0" smtClean="0"/>
              <a:t>沒有</a:t>
            </a:r>
            <a:r>
              <a:rPr lang="zh-TW" altLang="zh-TW" sz="2000" dirty="0" smtClean="0"/>
              <a:t>燃</a:t>
            </a:r>
            <a:r>
              <a:rPr lang="zh-TW" altLang="zh-TW" sz="2000" dirty="0" smtClean="0"/>
              <a:t>氣汙染</a:t>
            </a:r>
            <a:r>
              <a:rPr lang="zh-TW" altLang="zh-TW" sz="2000" dirty="0" smtClean="0"/>
              <a:t>。</a:t>
            </a:r>
            <a:r>
              <a:rPr lang="zh-TW" altLang="en-US" sz="2000" dirty="0" smtClean="0"/>
              <a:t>也不會產生輻射或</a:t>
            </a:r>
            <a:r>
              <a:rPr lang="zh-TW" altLang="en-US" sz="2000" dirty="0" smtClean="0">
                <a:solidFill>
                  <a:srgbClr val="FF0000"/>
                </a:solidFill>
              </a:rPr>
              <a:t>空氣污染</a:t>
            </a:r>
            <a:r>
              <a:rPr lang="zh-TW" altLang="en-US" sz="2000" dirty="0" smtClean="0"/>
              <a:t>。</a:t>
            </a:r>
            <a:endParaRPr lang="zh-TW" altLang="zh-TW" sz="2000" dirty="0" smtClean="0"/>
          </a:p>
          <a:p>
            <a:pPr>
              <a:lnSpc>
                <a:spcPct val="100000"/>
              </a:lnSpc>
            </a:pPr>
            <a:r>
              <a:rPr lang="zh-TW" altLang="en-US" sz="2000" dirty="0" smtClean="0"/>
              <a:t>風力發電可以是分散式發電，沒有大型發電設施</a:t>
            </a:r>
            <a:r>
              <a:rPr lang="zh-TW" altLang="en-US" sz="2000" dirty="0" smtClean="0">
                <a:solidFill>
                  <a:srgbClr val="FF0000"/>
                </a:solidFill>
              </a:rPr>
              <a:t>過於集中的風險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sz="2800" dirty="0" smtClean="0"/>
              <a:t>缺點</a:t>
            </a:r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2000" dirty="0" smtClean="0"/>
              <a:t>風力發電在生態上的問題是可能干擾</a:t>
            </a:r>
            <a:r>
              <a:rPr lang="zh-TW" altLang="en-US" sz="2000" dirty="0" smtClean="0"/>
              <a:t>鳥類，目前</a:t>
            </a:r>
            <a:r>
              <a:rPr lang="zh-TW" altLang="en-US" sz="2000" dirty="0" smtClean="0"/>
              <a:t>的解決方案是離岸發電，離岸發電</a:t>
            </a:r>
            <a:r>
              <a:rPr lang="zh-TW" altLang="en-US" sz="2000" dirty="0" smtClean="0">
                <a:solidFill>
                  <a:srgbClr val="FF0000"/>
                </a:solidFill>
              </a:rPr>
              <a:t>價格較高</a:t>
            </a:r>
            <a:r>
              <a:rPr lang="zh-TW" altLang="en-US" sz="2000" dirty="0" smtClean="0"/>
              <a:t>但效率也高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>
              <a:lnSpc>
                <a:spcPct val="100000"/>
              </a:lnSpc>
            </a:pPr>
            <a:r>
              <a:rPr lang="zh-TW" altLang="en-US" sz="2000" dirty="0" smtClean="0"/>
              <a:t>風力發電機會發出龐大的</a:t>
            </a:r>
            <a:r>
              <a:rPr lang="zh-TW" altLang="en-US" sz="2000" dirty="0" smtClean="0">
                <a:solidFill>
                  <a:srgbClr val="FF0000"/>
                </a:solidFill>
              </a:rPr>
              <a:t>噪音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TW" altLang="zh-TW" sz="2000" dirty="0" smtClean="0"/>
              <a:t>風力的</a:t>
            </a:r>
            <a:r>
              <a:rPr lang="zh-TW" altLang="zh-TW" sz="2000" dirty="0" smtClean="0">
                <a:solidFill>
                  <a:srgbClr val="FF0000"/>
                </a:solidFill>
              </a:rPr>
              <a:t>不穩定</a:t>
            </a:r>
            <a:r>
              <a:rPr lang="zh-TW" altLang="zh-TW" sz="2000" dirty="0" smtClean="0"/>
              <a:t>亦是風力發電的缺點之一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再生能源優劣比較</a:t>
            </a:r>
            <a:r>
              <a:rPr lang="zh-TW" altLang="en-US" dirty="0" smtClean="0"/>
              <a:t>（核能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 smtClean="0"/>
              <a:t>優點</a:t>
            </a:r>
            <a:endParaRPr lang="zh-TW" altLang="en-US" sz="2800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zh-TW" altLang="en-US" sz="2000" dirty="0" smtClean="0"/>
              <a:t>核燃料</a:t>
            </a:r>
            <a:r>
              <a:rPr lang="zh-TW" altLang="en-US" sz="2000" dirty="0" smtClean="0"/>
              <a:t>體積小，所以儲存空間小。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zh-TW" altLang="en-US" sz="2000" dirty="0" smtClean="0"/>
              <a:t>不會</a:t>
            </a:r>
            <a:r>
              <a:rPr lang="zh-TW" altLang="en-US" sz="2000" dirty="0" smtClean="0"/>
              <a:t>造成</a:t>
            </a:r>
            <a:r>
              <a:rPr lang="zh-TW" altLang="en-US" sz="2000" dirty="0" smtClean="0">
                <a:solidFill>
                  <a:srgbClr val="FF0000"/>
                </a:solidFill>
              </a:rPr>
              <a:t>空氣污染</a:t>
            </a:r>
            <a:r>
              <a:rPr lang="zh-TW" altLang="en-US" sz="2000" dirty="0" smtClean="0"/>
              <a:t>。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zh-TW" altLang="en-US" sz="2000" dirty="0" smtClean="0"/>
              <a:t>燃料</a:t>
            </a:r>
            <a:r>
              <a:rPr lang="zh-TW" altLang="en-US" sz="2000" dirty="0" smtClean="0"/>
              <a:t>鈾的蘊藏量尚豐且價格合理。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zh-TW" altLang="en-US" sz="2000" dirty="0" smtClean="0"/>
              <a:t>核反應</a:t>
            </a:r>
            <a:r>
              <a:rPr lang="zh-TW" altLang="en-US" sz="2000" dirty="0" smtClean="0"/>
              <a:t>所放出的熱量比燃燒化石燃料所放出的</a:t>
            </a:r>
            <a:r>
              <a:rPr lang="zh-TW" altLang="en-US" sz="2000" dirty="0" smtClean="0">
                <a:solidFill>
                  <a:srgbClr val="FF0000"/>
                </a:solidFill>
              </a:rPr>
              <a:t>能量高 </a:t>
            </a:r>
            <a:r>
              <a:rPr lang="zh-TW" altLang="en-US" sz="2000" dirty="0" smtClean="0"/>
              <a:t>。</a:t>
            </a:r>
            <a:endParaRPr lang="zh-TW" altLang="en-US" sz="20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zh-TW" altLang="en-US" sz="2000" dirty="0" smtClean="0"/>
              <a:t>營運</a:t>
            </a:r>
            <a:r>
              <a:rPr lang="zh-TW" altLang="en-US" sz="2000" dirty="0" smtClean="0"/>
              <a:t>的</a:t>
            </a:r>
            <a:r>
              <a:rPr lang="zh-TW" altLang="en-US" sz="2000" dirty="0" smtClean="0">
                <a:solidFill>
                  <a:srgbClr val="FF0000"/>
                </a:solidFill>
              </a:rPr>
              <a:t>成本低</a:t>
            </a:r>
            <a:r>
              <a:rPr lang="zh-TW" altLang="en-US" sz="2000" dirty="0" smtClean="0"/>
              <a:t>。</a:t>
            </a:r>
            <a:endParaRPr lang="zh-TW" altLang="en-US" sz="2000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sz="2800" dirty="0" smtClean="0"/>
              <a:t>缺點</a:t>
            </a:r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lphaLcPeriod"/>
            </a:pPr>
            <a:r>
              <a:rPr lang="zh-TW" altLang="en-US" sz="2000" dirty="0" smtClean="0"/>
              <a:t>核能發電所排放的大量廢熱可能</a:t>
            </a:r>
            <a:r>
              <a:rPr lang="zh-TW" altLang="en-US" sz="2000" dirty="0" smtClean="0"/>
              <a:t>引起熱</a:t>
            </a:r>
            <a:r>
              <a:rPr lang="zh-TW" altLang="en-US" sz="2000" dirty="0" smtClean="0"/>
              <a:t>污染，造成海洋</a:t>
            </a:r>
            <a:r>
              <a:rPr lang="zh-TW" altLang="en-US" sz="2000" dirty="0" smtClean="0">
                <a:solidFill>
                  <a:srgbClr val="FF0000"/>
                </a:solidFill>
              </a:rPr>
              <a:t>生態浩劫</a:t>
            </a:r>
            <a:r>
              <a:rPr lang="zh-TW" altLang="en-US" sz="2000" dirty="0" smtClean="0"/>
              <a:t>。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eriod"/>
            </a:pPr>
            <a:r>
              <a:rPr lang="zh-TW" altLang="en-US" sz="2000" dirty="0" smtClean="0">
                <a:solidFill>
                  <a:srgbClr val="FF0000"/>
                </a:solidFill>
              </a:rPr>
              <a:t>放射性</a:t>
            </a:r>
            <a:r>
              <a:rPr lang="zh-TW" altLang="en-US" sz="2000" dirty="0" smtClean="0">
                <a:solidFill>
                  <a:srgbClr val="FF0000"/>
                </a:solidFill>
              </a:rPr>
              <a:t>核廢料</a:t>
            </a:r>
            <a:r>
              <a:rPr lang="zh-TW" altLang="en-US" sz="2000" dirty="0" smtClean="0"/>
              <a:t>的儲存及去處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lphaLcPeriod"/>
            </a:pPr>
            <a:r>
              <a:rPr lang="zh-TW" altLang="en-US" sz="2000" dirty="0" smtClean="0"/>
              <a:t>核反應爐的</a:t>
            </a:r>
            <a:r>
              <a:rPr lang="zh-TW" altLang="en-US" sz="2000" dirty="0" smtClean="0">
                <a:solidFill>
                  <a:srgbClr val="FF0000"/>
                </a:solidFill>
              </a:rPr>
              <a:t>安全</a:t>
            </a:r>
            <a:r>
              <a:rPr lang="zh-TW" altLang="en-US" sz="2000" dirty="0" smtClean="0"/>
              <a:t>問題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lphaLcPeriod"/>
            </a:pPr>
            <a:r>
              <a:rPr lang="zh-TW" altLang="en-US" sz="2000" dirty="0" smtClean="0"/>
              <a:t>建造核能發電廠的</a:t>
            </a:r>
            <a:r>
              <a:rPr lang="zh-TW" altLang="en-US" sz="2000" dirty="0" smtClean="0">
                <a:solidFill>
                  <a:srgbClr val="FF0000"/>
                </a:solidFill>
              </a:rPr>
              <a:t>成本</a:t>
            </a:r>
            <a:r>
              <a:rPr lang="zh-TW" altLang="en-US" sz="2000" dirty="0" smtClean="0"/>
              <a:t>比一般發電廠昂貴許多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142108" y="401216"/>
            <a:ext cx="6859787" cy="1371600"/>
          </a:xfrm>
        </p:spPr>
        <p:txBody>
          <a:bodyPr/>
          <a:lstStyle/>
          <a:p>
            <a:r>
              <a:rPr lang="zh-TW" altLang="en-US" dirty="0" smtClean="0"/>
              <a:t>台灣適合風力發電嗎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142107" y="1906487"/>
            <a:ext cx="6852578" cy="41148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zh-TW" dirty="0" smtClean="0"/>
              <a:t>以</a:t>
            </a:r>
            <a:r>
              <a:rPr lang="zh-TW" altLang="zh-TW" u="sng" dirty="0" smtClean="0"/>
              <a:t>經濟性角度</a:t>
            </a:r>
            <a:r>
              <a:rPr lang="zh-TW" altLang="zh-TW" dirty="0" smtClean="0"/>
              <a:t>來</a:t>
            </a:r>
            <a:r>
              <a:rPr lang="zh-TW" altLang="zh-TW" dirty="0" smtClean="0"/>
              <a:t>說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000" dirty="0" smtClean="0"/>
              <a:t>各種低碳能源每度電的發電成本是多少？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核能研究所</a:t>
            </a:r>
            <a:r>
              <a:rPr lang="en-US" altLang="zh-TW" sz="2000" dirty="0" smtClean="0"/>
              <a:t>)</a:t>
            </a:r>
            <a:endParaRPr lang="en-US" altLang="zh-TW" sz="20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03648" y="2744936"/>
          <a:ext cx="60960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spc="0" dirty="0" smtClean="0"/>
                        <a:t>發電成本</a:t>
                      </a:r>
                      <a:br>
                        <a:rPr lang="zh-TW" altLang="en-US" sz="1600" spc="0" dirty="0" smtClean="0"/>
                      </a:br>
                      <a:r>
                        <a:rPr lang="zh-TW" altLang="en-US" sz="1600" spc="0" dirty="0" smtClean="0"/>
                        <a:t>（元</a:t>
                      </a:r>
                      <a:r>
                        <a:rPr lang="en-US" altLang="zh-TW" sz="1600" spc="0" dirty="0" smtClean="0"/>
                        <a:t>/</a:t>
                      </a:r>
                      <a:r>
                        <a:rPr lang="zh-TW" altLang="en-US" sz="1600" spc="0" dirty="0" smtClean="0"/>
                        <a:t>度電）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1600" spc="0" dirty="0" smtClean="0"/>
                        <a:t>OECD</a:t>
                      </a:r>
                      <a:r>
                        <a:rPr lang="zh-TW" altLang="en-US" sz="1600" spc="0" dirty="0" smtClean="0"/>
                        <a:t>國家 </a:t>
                      </a:r>
                      <a:r>
                        <a:rPr lang="en-US" altLang="zh-TW" sz="1600" spc="0" dirty="0" smtClean="0"/>
                        <a:t>2008</a:t>
                      </a:r>
                      <a:r>
                        <a:rPr lang="zh-TW" altLang="en-US" sz="1600" spc="0" dirty="0" smtClean="0"/>
                        <a:t>均化成本*推估（折現率</a:t>
                      </a:r>
                      <a:r>
                        <a:rPr lang="en-US" altLang="zh-TW" sz="1600" spc="0" dirty="0" smtClean="0"/>
                        <a:t>5</a:t>
                      </a:r>
                      <a:r>
                        <a:rPr lang="zh-TW" altLang="en-US" sz="1600" spc="0" dirty="0" smtClean="0"/>
                        <a:t>％、</a:t>
                      </a:r>
                      <a:r>
                        <a:rPr lang="en-US" altLang="zh-TW" sz="1600" spc="0" dirty="0" smtClean="0"/>
                        <a:t>10</a:t>
                      </a:r>
                      <a:r>
                        <a:rPr lang="zh-TW" altLang="en-US" sz="1600" spc="0" dirty="0" smtClean="0"/>
                        <a:t>％）（資料來源：</a:t>
                      </a:r>
                      <a:r>
                        <a:rPr lang="en-US" altLang="zh-TW" sz="1600" spc="0" dirty="0" smtClean="0"/>
                        <a:t>IEA, EIA 2010</a:t>
                      </a:r>
                      <a:r>
                        <a:rPr lang="zh-TW" altLang="en-US" sz="1600" spc="0" dirty="0" smtClean="0"/>
                        <a:t>）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spc="0" dirty="0" smtClean="0"/>
                        <a:t>台電</a:t>
                      </a:r>
                      <a:r>
                        <a:rPr lang="en-US" altLang="zh-TW" sz="1600" spc="0" dirty="0" smtClean="0"/>
                        <a:t>2008</a:t>
                      </a:r>
                      <a:r>
                        <a:rPr lang="zh-TW" altLang="en-US" sz="1600" spc="0" dirty="0" smtClean="0"/>
                        <a:t>年度發電成本（含利息支出）</a:t>
                      </a:r>
                      <a:endParaRPr lang="zh-TW" altLang="en-US" sz="1600" spc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spc="0" dirty="0" smtClean="0"/>
                        <a:t>燃煤電廠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2.09</a:t>
                      </a:r>
                      <a:r>
                        <a:rPr lang="zh-TW" altLang="en-US" sz="1600" dirty="0" smtClean="0"/>
                        <a:t>～</a:t>
                      </a:r>
                      <a:r>
                        <a:rPr lang="en-US" altLang="zh-TW" sz="1600" dirty="0" smtClean="0"/>
                        <a:t>2.56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1.87</a:t>
                      </a:r>
                      <a:endParaRPr lang="zh-TW" altLang="en-US" sz="1600" spc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spc="0" dirty="0" smtClean="0"/>
                        <a:t>傳統水力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0.96</a:t>
                      </a:r>
                      <a:r>
                        <a:rPr lang="zh-TW" altLang="en-US" sz="1600" dirty="0" smtClean="0"/>
                        <a:t>～</a:t>
                      </a:r>
                      <a:r>
                        <a:rPr lang="en-US" altLang="zh-TW" sz="1600" dirty="0" smtClean="0"/>
                        <a:t>1.28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1.34</a:t>
                      </a:r>
                      <a:endParaRPr lang="zh-TW" altLang="en-US" sz="1600" spc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spc="0" dirty="0" smtClean="0"/>
                        <a:t>核能發電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spc="0" dirty="0" smtClean="0"/>
                        <a:t>(</a:t>
                      </a:r>
                      <a:r>
                        <a:rPr lang="zh-TW" altLang="en-US" sz="1600" spc="0" dirty="0" smtClean="0"/>
                        <a:t>均化成本</a:t>
                      </a:r>
                      <a:r>
                        <a:rPr lang="en-US" altLang="zh-TW" sz="1600" spc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1.87</a:t>
                      </a:r>
                      <a:r>
                        <a:rPr lang="zh-TW" altLang="en-US" sz="1600" dirty="0" smtClean="0"/>
                        <a:t>～</a:t>
                      </a:r>
                      <a:r>
                        <a:rPr lang="en-US" altLang="zh-TW" sz="1600" dirty="0" smtClean="0"/>
                        <a:t>3.16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0.62</a:t>
                      </a:r>
                      <a:endParaRPr lang="zh-TW" altLang="en-US" sz="1600" spc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spc="0" dirty="0" smtClean="0"/>
                        <a:t>燃氣發電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2.74</a:t>
                      </a:r>
                      <a:r>
                        <a:rPr lang="zh-TW" altLang="en-US" sz="1600" dirty="0" smtClean="0"/>
                        <a:t>～</a:t>
                      </a:r>
                      <a:r>
                        <a:rPr lang="en-US" altLang="zh-TW" sz="1600" dirty="0" smtClean="0"/>
                        <a:t>2.95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3.54</a:t>
                      </a:r>
                      <a:endParaRPr lang="zh-TW" altLang="en-US" sz="1600" spc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spc="0" dirty="0" smtClean="0">
                          <a:solidFill>
                            <a:srgbClr val="FF0000"/>
                          </a:solidFill>
                        </a:rPr>
                        <a:t>風力發電</a:t>
                      </a:r>
                      <a:endParaRPr lang="zh-TW" altLang="en-US" sz="1600" spc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3.10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～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4.39</a:t>
                      </a:r>
                      <a:endParaRPr lang="zh-TW" altLang="en-US" sz="1600" spc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</a:rPr>
                        <a:t>3.22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TW" altLang="en-US" sz="1600" spc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600" spc="0" dirty="0" smtClean="0"/>
                        <a:t>太陽光電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13.15</a:t>
                      </a:r>
                      <a:r>
                        <a:rPr lang="zh-TW" altLang="en-US" sz="1600" dirty="0" smtClean="0"/>
                        <a:t>～</a:t>
                      </a:r>
                      <a:r>
                        <a:rPr lang="en-US" altLang="zh-TW" sz="1600" dirty="0" smtClean="0"/>
                        <a:t>19.73</a:t>
                      </a:r>
                      <a:endParaRPr lang="zh-TW" altLang="en-US" sz="1600" spc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600" dirty="0" smtClean="0"/>
                        <a:t>12.97</a:t>
                      </a:r>
                      <a:r>
                        <a:rPr lang="zh-TW" altLang="en-US" sz="1600" dirty="0" smtClean="0"/>
                        <a:t>（</a:t>
                      </a:r>
                      <a:r>
                        <a:rPr lang="en-US" altLang="zh-TW" sz="1600" dirty="0" smtClean="0"/>
                        <a:t>2009</a:t>
                      </a:r>
                      <a:r>
                        <a:rPr lang="zh-TW" altLang="en-US" sz="1600" dirty="0" smtClean="0"/>
                        <a:t>躉購電價）</a:t>
                      </a:r>
                      <a:endParaRPr lang="zh-TW" altLang="en-US" sz="1600" spc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b="1" dirty="0" smtClean="0"/>
              <a:t>以設計工程師角度，如何讓風力發電系統在台灣成為適當技術</a:t>
            </a:r>
            <a:r>
              <a:rPr lang="en-US" altLang="zh-TW" b="1" dirty="0" smtClean="0"/>
              <a:t>?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風力發電具分散式特性</a:t>
            </a:r>
            <a:r>
              <a:rPr lang="zh-TW" altLang="en-US" dirty="0" smtClean="0"/>
              <a:t>：傳統大型、</a:t>
            </a:r>
            <a:r>
              <a:rPr lang="zh-TW" altLang="en-US" dirty="0" smtClean="0"/>
              <a:t>集中式</a:t>
            </a:r>
            <a:r>
              <a:rPr lang="zh-TW" altLang="en-US" dirty="0" smtClean="0"/>
              <a:t>發電機組如核能與燃煤發電的能源效率低</a:t>
            </a:r>
            <a:r>
              <a:rPr lang="zh-TW" altLang="en-US" dirty="0" smtClean="0"/>
              <a:t>，且</a:t>
            </a:r>
            <a:r>
              <a:rPr lang="zh-TW" altLang="en-US" dirty="0" smtClean="0"/>
              <a:t>在輸送過程中也會造成電力的損失，因此</a:t>
            </a:r>
            <a:r>
              <a:rPr lang="zh-TW" altLang="en-US" dirty="0" smtClean="0"/>
              <a:t>分散式</a:t>
            </a:r>
            <a:r>
              <a:rPr lang="zh-TW" altLang="en-US" dirty="0" smtClean="0"/>
              <a:t>發電已成為電力系統發展的新趨勢。</a:t>
            </a:r>
            <a:r>
              <a:rPr lang="zh-TW" altLang="en-US" dirty="0" smtClean="0">
                <a:solidFill>
                  <a:srgbClr val="FF0000"/>
                </a:solidFill>
              </a:rPr>
              <a:t>風力發電機</a:t>
            </a:r>
            <a:r>
              <a:rPr lang="zh-TW" altLang="en-US" dirty="0" smtClean="0">
                <a:solidFill>
                  <a:srgbClr val="FF0000"/>
                </a:solidFill>
              </a:rPr>
              <a:t>可分散設置於各地區，減少輸電損失</a:t>
            </a:r>
            <a:r>
              <a:rPr lang="zh-TW" altLang="en-US" dirty="0" smtClean="0">
                <a:solidFill>
                  <a:srgbClr val="FF0000"/>
                </a:solidFill>
              </a:rPr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可滿足區域的尖峰負載，降低供電成本。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945387"/>
            <a:ext cx="5004048" cy="291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839</TotalTime>
  <Words>799</Words>
  <Application>Microsoft Office PowerPoint</Application>
  <PresentationFormat>如螢幕大小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Digital Blue Tunnel 16x9</vt:lpstr>
      <vt:lpstr>以適當科技與風險評估的角度來看風能系統</vt:lpstr>
      <vt:lpstr>目錄</vt:lpstr>
      <vt:lpstr>何謂風能</vt:lpstr>
      <vt:lpstr>風的應用</vt:lpstr>
      <vt:lpstr>風力發電</vt:lpstr>
      <vt:lpstr>再生能源優劣比較（風能）</vt:lpstr>
      <vt:lpstr>再生能源優劣比較（核能）</vt:lpstr>
      <vt:lpstr>台灣適合風力發電嗎？</vt:lpstr>
      <vt:lpstr>以設計工程師角度，如何讓風力發電系統在台灣成為適當技術?</vt:lpstr>
      <vt:lpstr>中華電在花蓮東海岸設置首座風力發電廠 中廣新聞網 – 2012年1月28日 上午5:54</vt:lpstr>
      <vt:lpstr>文獻參考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以適當科技與風險評估的角度來看風能系統</dc:title>
  <dc:creator>QQ</dc:creator>
  <cp:lastModifiedBy>0000</cp:lastModifiedBy>
  <cp:revision>89</cp:revision>
  <dcterms:created xsi:type="dcterms:W3CDTF">2012-12-17T12:00:47Z</dcterms:created>
  <dcterms:modified xsi:type="dcterms:W3CDTF">2012-12-18T14:13:09Z</dcterms:modified>
</cp:coreProperties>
</file>