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1" r:id="rId4"/>
    <p:sldId id="284" r:id="rId5"/>
    <p:sldId id="286" r:id="rId6"/>
    <p:sldId id="285" r:id="rId7"/>
    <p:sldId id="287" r:id="rId8"/>
    <p:sldId id="274" r:id="rId9"/>
    <p:sldId id="277" r:id="rId10"/>
    <p:sldId id="279" r:id="rId11"/>
    <p:sldId id="272" r:id="rId12"/>
    <p:sldId id="282" r:id="rId13"/>
    <p:sldId id="280" r:id="rId14"/>
    <p:sldId id="267" r:id="rId15"/>
    <p:sldId id="28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ming.org.tw/opencms/juming/know/inaugurator/know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272808" cy="1894362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第十一單元</a:t>
            </a: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朱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銘美術館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___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太極系列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7704856" cy="13716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              </a:t>
            </a:r>
            <a:r>
              <a:rPr lang="en-US" altLang="zh-TW" sz="3200" dirty="0" smtClean="0"/>
              <a:t>~</a:t>
            </a:r>
            <a:r>
              <a:rPr lang="zh-TW" altLang="en-US" sz="3200" dirty="0"/>
              <a:t>從「太極」到「人間」 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53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玩沙的女孩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女孩屈著身體，右手輕撫地面上沙子，其造形結構清晰，動勢之表現藉由衣服之皺摺與翻轉表現出來</a:t>
            </a:r>
          </a:p>
          <a:p>
            <a:r>
              <a:rPr lang="zh-TW" altLang="en-US" dirty="0"/>
              <a:t>刻意在作品表面保留部分刻痕，突顯創作過程中刻刀雕鑿的痕跡</a:t>
            </a:r>
          </a:p>
          <a:p>
            <a:r>
              <a:rPr lang="zh-TW" altLang="en-US" dirty="0"/>
              <a:t>女孩神情專注，平靜之中散發出少女心中點點柔情。</a:t>
            </a:r>
          </a:p>
          <a:p>
            <a:r>
              <a:rPr lang="zh-TW" altLang="en-US" dirty="0"/>
              <a:t>透過樸素、恬靜的形象，朱銘把內心對妻子的無盡鍾愛形象刻鑿了出來” </a:t>
            </a:r>
            <a:r>
              <a:rPr lang="zh-TW" altLang="en-US" dirty="0"/>
              <a:t>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27051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480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二、太極系列</a:t>
            </a:r>
            <a:r>
              <a:rPr lang="en-US" altLang="zh-TW" dirty="0" smtClean="0"/>
              <a:t>~</a:t>
            </a:r>
            <a:r>
              <a:rPr lang="zh-TW" altLang="en-US" dirty="0"/>
              <a:t>太極拱門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928992" cy="4873752"/>
          </a:xfrm>
        </p:spPr>
        <p:txBody>
          <a:bodyPr>
            <a:normAutofit/>
          </a:bodyPr>
          <a:lstStyle/>
          <a:p>
            <a:r>
              <a:rPr lang="zh-TW" altLang="en-US" dirty="0"/>
              <a:t>凝神推手，氣勢內斂，這是中國知名的太極拳，也是讓朱銘揚名國際的</a:t>
            </a:r>
            <a:r>
              <a:rPr lang="en-US" altLang="zh-TW" dirty="0"/>
              <a:t>『</a:t>
            </a:r>
            <a:r>
              <a:rPr lang="zh-TW" altLang="en-US" dirty="0"/>
              <a:t>太極</a:t>
            </a:r>
            <a:r>
              <a:rPr lang="en-US" altLang="zh-TW" dirty="0"/>
              <a:t>』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太極拱門是由兩人對招的太極推手演化而來</a:t>
            </a:r>
          </a:p>
          <a:p>
            <a:r>
              <a:rPr lang="zh-TW" altLang="en-US" dirty="0"/>
              <a:t>作品整體有如蘊藏氣韻於其中，傳達生生不息的概念 。</a:t>
            </a:r>
          </a:p>
          <a:p>
            <a:r>
              <a:rPr lang="zh-TW" altLang="en-US" dirty="0"/>
              <a:t>該作品目前被放置於朱銘美術館的太極廣場，拱門與自然和諧共處庫</a:t>
            </a:r>
            <a:r>
              <a:rPr lang="zh-TW" altLang="en-US" dirty="0"/>
              <a:t>縣，</a:t>
            </a:r>
            <a:r>
              <a:rPr lang="en-US" altLang="zh-TW" dirty="0"/>
              <a:t>1991</a:t>
            </a:r>
            <a:r>
              <a:rPr lang="zh-TW" altLang="en-US" dirty="0"/>
              <a:t>年）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960440" cy="239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275725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單鞭下勢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太極系列是朱銘雕刻語言成熟和藝術風格成形的一個重要標誌 。</a:t>
            </a:r>
          </a:p>
          <a:p>
            <a:r>
              <a:rPr lang="zh-TW" altLang="en-US" dirty="0"/>
              <a:t>作品取自太極武學單鞭下勢的動作。將人體動作細節省略，化繁為簡，取其意、重其氣。</a:t>
            </a:r>
          </a:p>
          <a:p>
            <a:r>
              <a:rPr lang="zh-TW" altLang="en-US" dirty="0"/>
              <a:t>作品大氣魄與生動</a:t>
            </a:r>
            <a:r>
              <a:rPr lang="zh-TW" altLang="en-US" dirty="0" smtClean="0"/>
              <a:t>的立體感，造形</a:t>
            </a:r>
            <a:r>
              <a:rPr lang="zh-TW" altLang="en-US" dirty="0"/>
              <a:t>簡潔，表現出蓄勢待發的情狀。</a:t>
            </a:r>
          </a:p>
          <a:p>
            <a:r>
              <a:rPr lang="zh-TW" altLang="en-US" dirty="0"/>
              <a:t>通過大塊面的切割以及平衡的造形，在氣沉丹田，沉靜的外表下蘊藏巨大的能量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2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   </a:t>
            </a:r>
            <a:r>
              <a:rPr lang="zh-TW" altLang="en-US" dirty="0"/>
              <a:t>人間</a:t>
            </a:r>
            <a:r>
              <a:rPr lang="zh-TW" altLang="en-US" dirty="0" smtClean="0"/>
              <a:t>系列</a:t>
            </a:r>
            <a:r>
              <a:rPr lang="en-US" altLang="zh-TW" dirty="0" smtClean="0"/>
              <a:t>~~</a:t>
            </a:r>
            <a:r>
              <a:rPr lang="zh-TW" altLang="en-US" dirty="0" smtClean="0"/>
              <a:t>彩繪</a:t>
            </a:r>
            <a:r>
              <a:rPr lang="zh-TW" altLang="en-US" dirty="0"/>
              <a:t>木雕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7467600" cy="4873752"/>
          </a:xfrm>
        </p:spPr>
        <p:txBody>
          <a:bodyPr/>
          <a:lstStyle/>
          <a:p>
            <a:r>
              <a:rPr lang="zh-TW" altLang="en-US" dirty="0"/>
              <a:t>這件作品中排成一列切鋸成幾何化量塊的人物坐姿造型。</a:t>
            </a:r>
          </a:p>
          <a:p>
            <a:r>
              <a:rPr lang="zh-TW" altLang="en-US" dirty="0"/>
              <a:t>彩繪上各式衣服款式、衣物配件和髮型，因形而為的體積、色彩、線性輪廓 </a:t>
            </a:r>
          </a:p>
          <a:p>
            <a:r>
              <a:rPr lang="zh-TW" altLang="en-US" dirty="0"/>
              <a:t>產生可資辨認的性別、年齡、身分結構。</a:t>
            </a:r>
          </a:p>
          <a:p>
            <a:r>
              <a:rPr lang="zh-TW" altLang="en-US" dirty="0"/>
              <a:t>例如：中間兩位穿著傳統閩南服飾女士貼身並坐，右方女士的手輕靠在對方腿上，小小動作之間佔滿無盡的關懷 </a:t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25" y="0"/>
            <a:ext cx="3143250" cy="177165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/>
              <a:t>四    三軍系列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9776" y="938033"/>
            <a:ext cx="7467600" cy="5976664"/>
          </a:xfrm>
        </p:spPr>
        <p:txBody>
          <a:bodyPr>
            <a:normAutofit/>
          </a:bodyPr>
          <a:lstStyle/>
          <a:p>
            <a:pPr indent="360000">
              <a:spcAft>
                <a:spcPts val="600"/>
              </a:spcAft>
            </a:pPr>
            <a:r>
              <a:rPr lang="zh-TW" altLang="en-US" dirty="0"/>
              <a:t>作品刻畫一位女性軍官，著橘、灰相間飛行裝，背著飛行配備，眼神向前眺望，踏出步伐，舉手投足之間精神飽滿、威風凜凜，展現蘊藏於胸的沈穩與智慧。</a:t>
            </a:r>
          </a:p>
          <a:p>
            <a:pPr indent="360000">
              <a:spcAft>
                <a:spcPts val="600"/>
              </a:spcAft>
            </a:pPr>
            <a:r>
              <a:rPr lang="zh-TW" altLang="en-US" dirty="0"/>
              <a:t>三軍的創作來自當兵年代累積的記憶和閱讀大刀部隊資料之認識，大刀部隊是抗日時期的英雄</a:t>
            </a:r>
          </a:p>
          <a:p>
            <a:pPr indent="360000">
              <a:spcAft>
                <a:spcPts val="600"/>
              </a:spcAft>
            </a:pPr>
            <a:r>
              <a:rPr lang="zh-TW" altLang="en-US" dirty="0"/>
              <a:t>而三軍人員平時肩負起捍衛人民生命財產之重責，對於他們的付出深感認同，創三軍聊表肯定與崇景之意。</a:t>
            </a:r>
            <a:br>
              <a:rPr lang="zh-TW" altLang="en-US" dirty="0"/>
            </a:br>
            <a:endParaRPr lang="zh-TW" altLang="en-US" dirty="0"/>
          </a:p>
          <a:p>
            <a:pPr indent="360000">
              <a:spcAft>
                <a:spcPts val="600"/>
              </a:spcAft>
            </a:pPr>
            <a:endParaRPr lang="zh-TW" altLang="en-US" dirty="0"/>
          </a:p>
          <a:p>
            <a:pPr indent="360000">
              <a:spcAft>
                <a:spcPts val="600"/>
              </a:spcAft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95450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潘煊，</a:t>
            </a:r>
            <a:r>
              <a:rPr lang="en-US" altLang="zh-TW" dirty="0"/>
              <a:t>《</a:t>
            </a:r>
            <a:r>
              <a:rPr lang="zh-TW" altLang="en-US" dirty="0"/>
              <a:t>種活藝術的種子──朱銘美學觀</a:t>
            </a:r>
            <a:r>
              <a:rPr lang="en-US" altLang="zh-TW" dirty="0"/>
              <a:t>》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朱銘美術館</a:t>
            </a:r>
            <a:endParaRPr lang="en-US" altLang="zh-TW" dirty="0" smtClean="0"/>
          </a:p>
          <a:p>
            <a:r>
              <a:rPr lang="zh-TW" altLang="en-US" dirty="0"/>
              <a:t>「藝術不是學習，藝術是修行；想種活藝術的種子，要修行」</a:t>
            </a:r>
          </a:p>
          <a:p>
            <a:r>
              <a:rPr lang="zh-TW" altLang="en-US" dirty="0"/>
              <a:t>「縱手放意，無心而得」的渾然忘我與自然天成</a:t>
            </a:r>
          </a:p>
          <a:p>
            <a:r>
              <a:rPr lang="zh-TW" altLang="en-US" dirty="0" smtClean="0"/>
              <a:t> 顯示</a:t>
            </a:r>
            <a:r>
              <a:rPr lang="zh-TW" altLang="en-US" dirty="0"/>
              <a:t>了透過藝術修行，發於中而形於外，才有充滿生命力的藝術作品。</a:t>
            </a:r>
          </a:p>
        </p:txBody>
      </p:sp>
    </p:spTree>
    <p:extLst>
      <p:ext uri="{BB962C8B-B14F-4D97-AF65-F5344CB8AC3E}">
        <p14:creationId xmlns:p14="http://schemas.microsoft.com/office/powerpoint/2010/main" val="11902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朱銘美術館</a:t>
            </a:r>
            <a:r>
              <a:rPr lang="en-US" altLang="zh-TW" sz="3200" dirty="0" smtClean="0"/>
              <a:t>~~</a:t>
            </a:r>
            <a:r>
              <a:rPr lang="zh-TW" altLang="en-US" sz="3200" dirty="0" smtClean="0"/>
              <a:t>朱</a:t>
            </a:r>
            <a:r>
              <a:rPr lang="zh-TW" altLang="en-US" sz="3200" dirty="0"/>
              <a:t>銘的秘密花園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467600" cy="4873752"/>
          </a:xfrm>
        </p:spPr>
        <p:txBody>
          <a:bodyPr/>
          <a:lstStyle/>
          <a:p>
            <a:r>
              <a:rPr lang="en-US" altLang="zh-TW" sz="2800" dirty="0"/>
              <a:t>1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 朱銘生平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en-US" altLang="zh-TW" sz="2800" dirty="0" smtClean="0"/>
              <a:t>.</a:t>
            </a:r>
            <a:r>
              <a:rPr lang="zh-TW" altLang="en-US" sz="2800" dirty="0"/>
              <a:t>朱銘美術館的</a:t>
            </a:r>
            <a:r>
              <a:rPr lang="zh-TW" altLang="en-US" sz="2800" dirty="0"/>
              <a:t>特色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25" y="3717032"/>
            <a:ext cx="4076113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3"/>
            <a:ext cx="3233936" cy="258714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朱銘生平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1938 </a:t>
            </a:r>
            <a:r>
              <a:rPr lang="en-US" altLang="zh-TW" dirty="0" smtClean="0"/>
              <a:t>– 1967</a:t>
            </a:r>
            <a:r>
              <a:rPr lang="zh-TW" altLang="en-US" dirty="0" smtClean="0"/>
              <a:t>    傳統</a:t>
            </a:r>
            <a:r>
              <a:rPr lang="zh-TW" altLang="en-US" dirty="0"/>
              <a:t>工藝師傅朱</a:t>
            </a:r>
            <a:r>
              <a:rPr lang="zh-TW" altLang="en-US" dirty="0" smtClean="0"/>
              <a:t>銘</a:t>
            </a:r>
            <a:endParaRPr lang="en-US" altLang="zh-TW" dirty="0" smtClean="0"/>
          </a:p>
          <a:p>
            <a:r>
              <a:rPr lang="en-US" altLang="zh-TW" dirty="0" smtClean="0"/>
              <a:t>1968 – 1979</a:t>
            </a:r>
            <a:r>
              <a:rPr lang="zh-TW" altLang="en-US" dirty="0" smtClean="0"/>
              <a:t>     藝術</a:t>
            </a:r>
            <a:r>
              <a:rPr lang="zh-TW" altLang="en-US" dirty="0"/>
              <a:t>學子朱</a:t>
            </a:r>
            <a:r>
              <a:rPr lang="zh-TW" altLang="en-US" dirty="0" smtClean="0"/>
              <a:t>銘</a:t>
            </a:r>
            <a:endParaRPr lang="en-US" altLang="zh-TW" dirty="0" smtClean="0"/>
          </a:p>
          <a:p>
            <a:r>
              <a:rPr lang="en-US" altLang="zh-TW" dirty="0"/>
              <a:t>1980 </a:t>
            </a:r>
            <a:r>
              <a:rPr lang="en-US" altLang="zh-TW" dirty="0" smtClean="0"/>
              <a:t>– 1998</a:t>
            </a:r>
            <a:r>
              <a:rPr lang="zh-TW" altLang="en-US" dirty="0" smtClean="0"/>
              <a:t>     藝術家</a:t>
            </a:r>
            <a:r>
              <a:rPr lang="zh-TW" altLang="en-US" dirty="0"/>
              <a:t>朱</a:t>
            </a:r>
            <a:r>
              <a:rPr lang="zh-TW" altLang="en-US" dirty="0" smtClean="0"/>
              <a:t>銘</a:t>
            </a:r>
            <a:endParaRPr lang="en-US" altLang="zh-TW" dirty="0" smtClean="0"/>
          </a:p>
          <a:p>
            <a:r>
              <a:rPr lang="en-US" altLang="zh-TW" dirty="0"/>
              <a:t>1999 - </a:t>
            </a:r>
            <a:r>
              <a:rPr lang="zh-TW" altLang="en-US" dirty="0" smtClean="0"/>
              <a:t>迄今       藝術大師</a:t>
            </a:r>
            <a:r>
              <a:rPr lang="zh-TW" altLang="en-US" dirty="0"/>
              <a:t>朱銘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1938 – 1967    </a:t>
            </a:r>
            <a:r>
              <a:rPr lang="zh-TW" altLang="en-US" dirty="0"/>
              <a:t>傳統工藝師傅朱銘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1938</a:t>
            </a:r>
            <a:r>
              <a:rPr lang="zh-TW" altLang="en-US" dirty="0"/>
              <a:t>年朱銘誕生於苗栗通霄，本名朱川泰，</a:t>
            </a:r>
            <a:r>
              <a:rPr lang="en-US" altLang="zh-TW" dirty="0"/>
              <a:t>15</a:t>
            </a:r>
            <a:r>
              <a:rPr lang="zh-TW" altLang="en-US" dirty="0"/>
              <a:t>歲時，跟隨雕刻師李金川學習雕刻及繪畫手藝，開啟雕刻生涯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3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1968 – 1979     </a:t>
            </a:r>
            <a:r>
              <a:rPr lang="zh-TW" altLang="en-US" dirty="0"/>
              <a:t>藝術學子朱銘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30</a:t>
            </a:r>
            <a:r>
              <a:rPr lang="zh-TW" altLang="en-US" dirty="0"/>
              <a:t>歲的朱銘，拜楊英風為師。自此朱銘從工藝雕刻正式踏入藝術創作領域，進入人生的轉捩點。</a:t>
            </a:r>
          </a:p>
          <a:p>
            <a:r>
              <a:rPr lang="zh-TW" altLang="en-US" dirty="0"/>
              <a:t>楊英風重精神、重靈性的創作理念，深深地影響朱銘</a:t>
            </a:r>
          </a:p>
          <a:p>
            <a:r>
              <a:rPr lang="en-US" altLang="zh-TW" dirty="0"/>
              <a:t>1970</a:t>
            </a:r>
            <a:r>
              <a:rPr lang="zh-TW" altLang="en-US" dirty="0"/>
              <a:t>年代後期，開始邁入</a:t>
            </a:r>
            <a:r>
              <a:rPr lang="en-US" altLang="zh-TW" dirty="0"/>
              <a:t>40</a:t>
            </a:r>
            <a:r>
              <a:rPr lang="zh-TW" altLang="en-US" dirty="0"/>
              <a:t>不惑之年的朱銘，以鄉土形像獲得成功的朱銘，在這段期間，他又逐步發展出日後知名的「太極系列」（當時以「功夫」命名之）。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1980 – 1998     </a:t>
            </a:r>
            <a:r>
              <a:rPr lang="zh-TW" altLang="en-US" dirty="0"/>
              <a:t>藝術家朱銘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1980</a:t>
            </a:r>
            <a:r>
              <a:rPr lang="zh-TW" altLang="en-US" dirty="0"/>
              <a:t>年，朱銘暫別妻兒，隻身赴美闖</a:t>
            </a:r>
            <a:r>
              <a:rPr lang="zh-TW" altLang="en-US" dirty="0" smtClean="0"/>
              <a:t>天下，朱</a:t>
            </a:r>
            <a:r>
              <a:rPr lang="zh-TW" altLang="en-US" dirty="0"/>
              <a:t>銘的創作一再地追求突破，從水牛轉成太極，再從太極蜕變為人間。紐約的生活正是觸發了彩木人間出現的關鍵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此時期，朱</a:t>
            </a:r>
            <a:r>
              <a:rPr lang="zh-TW" altLang="en-US" dirty="0" smtClean="0"/>
              <a:t>銘藝術</a:t>
            </a:r>
            <a:r>
              <a:rPr lang="zh-TW" altLang="en-US" dirty="0"/>
              <a:t>足跡遍及台灣、新加坡、香港、英國、法國、日本等地，國際展出的成績</a:t>
            </a:r>
            <a:r>
              <a:rPr lang="zh-TW" altLang="en-US" dirty="0" smtClean="0"/>
              <a:t>豐碩，成為</a:t>
            </a:r>
            <a:r>
              <a:rPr lang="zh-TW" altLang="en-US" dirty="0"/>
              <a:t>世界級的台灣藝術家。 </a:t>
            </a:r>
          </a:p>
        </p:txBody>
      </p:sp>
    </p:spTree>
    <p:extLst>
      <p:ext uri="{BB962C8B-B14F-4D97-AF65-F5344CB8AC3E}">
        <p14:creationId xmlns:p14="http://schemas.microsoft.com/office/powerpoint/2010/main" val="628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1999 - </a:t>
            </a:r>
            <a:r>
              <a:rPr lang="zh-TW" altLang="en-US" dirty="0"/>
              <a:t>迄今       藝術大師朱銘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朱銘的藝術從台灣出發，帶著他獨特的精神內涵，風靡</a:t>
            </a:r>
            <a:r>
              <a:rPr lang="zh-TW" altLang="en-US" dirty="0" smtClean="0"/>
              <a:t>世界</a:t>
            </a:r>
            <a:endParaRPr lang="en-US" altLang="zh-TW" dirty="0" smtClean="0"/>
          </a:p>
          <a:p>
            <a:r>
              <a:rPr lang="en-US" altLang="zh-TW" dirty="0"/>
              <a:t>1999</a:t>
            </a:r>
            <a:r>
              <a:rPr lang="zh-TW" altLang="en-US" dirty="0"/>
              <a:t>年，傾注朱銘一生積蓄和</a:t>
            </a:r>
            <a:r>
              <a:rPr lang="en-US" altLang="zh-TW" dirty="0"/>
              <a:t>12</a:t>
            </a:r>
            <a:r>
              <a:rPr lang="zh-TW" altLang="en-US" dirty="0"/>
              <a:t>年漫長的辛勞，朱銘美術館正式開幕，美術館成為他最大的一件作品，亦是他對社會及藝教領域最大的付出與回饋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在台灣，朱銘的藝術成就持續獲得肯定。</a:t>
            </a:r>
            <a:r>
              <a:rPr lang="en-US" altLang="zh-TW" dirty="0"/>
              <a:t>2003</a:t>
            </a:r>
            <a:r>
              <a:rPr lang="zh-TW" altLang="en-US" dirty="0"/>
              <a:t>年，朱銘獲頒輔仁大學名譽藝術博士學位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政府</a:t>
            </a:r>
            <a:r>
              <a:rPr lang="zh-TW" altLang="en-US" dirty="0"/>
              <a:t>同樣肯定朱銘對台灣的貢獻。行政院民國九十三年的文化獎頒發給了朱銘，行政院文化獎是台灣對文化界人士所頒發的最高榮譽獎項</a:t>
            </a:r>
          </a:p>
        </p:txBody>
      </p:sp>
    </p:spTree>
    <p:extLst>
      <p:ext uri="{BB962C8B-B14F-4D97-AF65-F5344CB8AC3E}">
        <p14:creationId xmlns:p14="http://schemas.microsoft.com/office/powerpoint/2010/main" val="22544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467600" cy="764704"/>
          </a:xfrm>
        </p:spPr>
        <p:txBody>
          <a:bodyPr>
            <a:normAutofit/>
          </a:bodyPr>
          <a:lstStyle/>
          <a:p>
            <a:r>
              <a:rPr lang="zh-TW" altLang="en-US" dirty="0"/>
              <a:t>朱銘美術館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51304" cy="6237312"/>
          </a:xfrm>
        </p:spPr>
        <p:txBody>
          <a:bodyPr>
            <a:noAutofit/>
          </a:bodyPr>
          <a:lstStyle/>
          <a:p>
            <a:pPr marL="0" indent="252000">
              <a:spcBef>
                <a:spcPts val="0"/>
              </a:spcBef>
              <a:buNone/>
            </a:pPr>
            <a:r>
              <a:rPr lang="zh-TW" altLang="en-US" sz="2000" dirty="0"/>
              <a:t>展覽主題</a:t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>一鄉土系列：以「水牛」為主題</a:t>
            </a:r>
            <a:br>
              <a:rPr lang="zh-TW" altLang="en-US" sz="2000" dirty="0"/>
            </a:br>
            <a:r>
              <a:rPr lang="zh-TW" altLang="en-US" sz="2000" dirty="0"/>
              <a:t> </a:t>
            </a:r>
            <a:br>
              <a:rPr lang="zh-TW" altLang="en-US" sz="2000" dirty="0"/>
            </a:br>
            <a:r>
              <a:rPr lang="zh-TW" altLang="en-US" sz="2000" dirty="0"/>
              <a:t>二太極系列</a:t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> 凝神推手，氣勢內斂，這是中國知名的太極拳</a:t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>三 人間系列</a:t>
            </a:r>
            <a:r>
              <a:rPr lang="en-US" altLang="zh-TW" sz="2000" dirty="0"/>
              <a:t>:</a:t>
            </a:r>
            <a:br>
              <a:rPr lang="en-US" altLang="zh-TW" sz="2000" dirty="0"/>
            </a:br>
            <a:r>
              <a:rPr lang="en-US" altLang="zh-TW" sz="2000" dirty="0"/>
              <a:t>     </a:t>
            </a:r>
            <a:br>
              <a:rPr lang="en-US" altLang="zh-TW" sz="2000" dirty="0"/>
            </a:br>
            <a:r>
              <a:rPr lang="zh-TW" altLang="en-US" sz="2000" dirty="0"/>
              <a:t>從人間百態深入探討人生的問題</a:t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>四 三軍系列</a:t>
            </a:r>
            <a:br>
              <a:rPr lang="zh-TW" altLang="en-US" sz="2000" dirty="0"/>
            </a:br>
            <a:r>
              <a:rPr lang="zh-TW" altLang="en-US" sz="2000" dirty="0"/>
              <a:t>作品是描述現代陸海空三軍及抗日部隊為題的雕塑</a:t>
            </a:r>
            <a:br>
              <a:rPr lang="zh-TW" altLang="en-US" sz="2000" dirty="0"/>
            </a:br>
            <a:r>
              <a:rPr lang="zh-TW" altLang="en-US" sz="2000" dirty="0"/>
              <a:t>聊表對三軍肯定與崇景之意。 </a:t>
            </a:r>
            <a:br>
              <a:rPr lang="zh-TW" altLang="en-US" sz="2000" dirty="0"/>
            </a:br>
            <a:r>
              <a:rPr lang="zh-TW" altLang="en-US" sz="2000" dirty="0"/>
              <a:t> </a:t>
            </a:r>
            <a:endParaRPr lang="zh-TW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3028"/>
            <a:ext cx="352425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dirty="0"/>
              <a:t>　</a:t>
            </a:r>
            <a:r>
              <a:rPr lang="zh-TW" altLang="en-US" dirty="0" smtClean="0"/>
              <a:t>一、</a:t>
            </a:r>
            <a:r>
              <a:rPr lang="zh-TW" altLang="en-US" dirty="0" smtClean="0"/>
              <a:t>鄉土</a:t>
            </a:r>
            <a:r>
              <a:rPr lang="zh-TW" altLang="en-US" dirty="0"/>
              <a:t>系列  ：同心協力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37321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zh-TW" altLang="en-US" sz="56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5600" dirty="0"/>
              <a:t>　</a:t>
            </a:r>
            <a:r>
              <a:rPr lang="zh-TW" altLang="en-US" sz="5600" dirty="0" smtClean="0"/>
              <a:t>朱</a:t>
            </a:r>
            <a:r>
              <a:rPr lang="zh-TW" altLang="en-US" sz="5600" dirty="0"/>
              <a:t>銘美術館典藏的</a:t>
            </a:r>
            <a:r>
              <a:rPr lang="en-US" altLang="zh-TW" sz="5600" dirty="0"/>
              <a:t>〈</a:t>
            </a:r>
            <a:r>
              <a:rPr lang="zh-TW" altLang="en-US" sz="5600" dirty="0"/>
              <a:t>同心協力</a:t>
            </a:r>
            <a:r>
              <a:rPr lang="en-US" altLang="zh-TW" sz="5600" dirty="0"/>
              <a:t>〉</a:t>
            </a:r>
            <a:r>
              <a:rPr lang="zh-TW" altLang="en-US" sz="5600" dirty="0"/>
              <a:t>，而被視為朱銘鄉土系列重要代表作。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5600" dirty="0"/>
              <a:t>作品內容描繪山洪過後，農人搶撈浮木的情形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5600" dirty="0"/>
              <a:t>在創作技巧上，朱銘試圖保留木頭斷面之材質物理特性，表現出材質自身的語言，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5600" dirty="0"/>
              <a:t>整體看來更富張力表現，出多人同心協力之感受 </a:t>
            </a:r>
            <a:endParaRPr lang="zh-TW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3200400" cy="191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957</Words>
  <Application>Microsoft Office PowerPoint</Application>
  <PresentationFormat>如螢幕大小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壁窗</vt:lpstr>
      <vt:lpstr>第十一單元      朱銘美術館___太極系列</vt:lpstr>
      <vt:lpstr>朱銘美術館~~朱銘的秘密花園</vt:lpstr>
      <vt:lpstr>朱銘生平 </vt:lpstr>
      <vt:lpstr>1938 – 1967    傳統工藝師傅朱銘 </vt:lpstr>
      <vt:lpstr>1968 – 1979     藝術學子朱銘 </vt:lpstr>
      <vt:lpstr>1980 – 1998     藝術家朱銘 </vt:lpstr>
      <vt:lpstr>1999 - 迄今       藝術大師朱銘 </vt:lpstr>
      <vt:lpstr>朱銘美術館</vt:lpstr>
      <vt:lpstr>　一、鄉土系列  ：同心協力</vt:lpstr>
      <vt:lpstr>玩沙的女孩</vt:lpstr>
      <vt:lpstr>二、太極系列~太極拱門</vt:lpstr>
      <vt:lpstr>單鞭下勢</vt:lpstr>
      <vt:lpstr>三、   人間系列~~彩繪木雕</vt:lpstr>
      <vt:lpstr>四    三軍系列</vt:lpstr>
      <vt:lpstr>潘煊，《種活藝術的種子──朱銘美學觀》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藝術的故事 </dc:title>
  <dc:creator>ussr</dc:creator>
  <cp:lastModifiedBy>ussr</cp:lastModifiedBy>
  <cp:revision>98</cp:revision>
  <dcterms:created xsi:type="dcterms:W3CDTF">2012-08-30T12:54:45Z</dcterms:created>
  <dcterms:modified xsi:type="dcterms:W3CDTF">2012-08-31T10:02:48Z</dcterms:modified>
</cp:coreProperties>
</file>