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4" r:id="rId6"/>
    <p:sldId id="269" r:id="rId7"/>
    <p:sldId id="270" r:id="rId8"/>
    <p:sldId id="261" r:id="rId9"/>
    <p:sldId id="273" r:id="rId10"/>
    <p:sldId id="263" r:id="rId11"/>
    <p:sldId id="265" r:id="rId12"/>
    <p:sldId id="275" r:id="rId13"/>
    <p:sldId id="274" r:id="rId14"/>
    <p:sldId id="262" r:id="rId15"/>
    <p:sldId id="266" r:id="rId16"/>
    <p:sldId id="267" r:id="rId17"/>
    <p:sldId id="268" r:id="rId18"/>
  </p:sldIdLst>
  <p:sldSz cx="9144000" cy="6858000" type="screen4x3"/>
  <p:notesSz cx="9144000" cy="6858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FA7C8-1F55-4F46-8BD8-A4FACAD02E8B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FE20-E989-4B27-9278-670AE4B80C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73958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t>2012/12/25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Relationship Id="rId6" Type="http://schemas.microsoft.com/office/2007/relationships/hdphoto" Target="../media/hdphoto2.wdp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g"/><Relationship Id="rId5" Type="http://schemas.microsoft.com/office/2007/relationships/hdphoto" Target="../media/hdphoto4.wdp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a.ylib.com/MagCont.aspx?Unit=featurearticles&amp;id=1599" TargetMode="External"/><Relationship Id="rId2" Type="http://schemas.openxmlformats.org/officeDocument/2006/relationships/hyperlink" Target="http://www.myoops.org/main.php?act=course&amp;id=210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sroot-tw.blogspot.tw/2012/04/blog-post_14.html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836713"/>
            <a:ext cx="77724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以適當科技與風險評估的角度來看</a:t>
            </a:r>
            <a:r>
              <a:rPr lang="zh-TW" altLang="en-US" dirty="0" smtClean="0"/>
              <a:t>核能系統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3140968"/>
            <a:ext cx="6400800" cy="2711152"/>
          </a:xfrm>
        </p:spPr>
        <p:txBody>
          <a:bodyPr>
            <a:normAutofit/>
          </a:bodyPr>
          <a:lstStyle/>
          <a:p>
            <a:pPr algn="ctr"/>
            <a:r>
              <a:rPr lang="zh-TW" altLang="en-US" sz="2800" dirty="0"/>
              <a:t>班級</a:t>
            </a:r>
            <a:r>
              <a:rPr lang="en-US" altLang="zh-TW" sz="2800" dirty="0"/>
              <a:t>:</a:t>
            </a:r>
            <a:r>
              <a:rPr lang="zh-TW" altLang="en-US" sz="2800" dirty="0"/>
              <a:t>自控三</a:t>
            </a:r>
            <a:r>
              <a:rPr lang="zh-TW" altLang="en-US" sz="2800" dirty="0" smtClean="0"/>
              <a:t>甲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學號</a:t>
            </a:r>
            <a:r>
              <a:rPr lang="en-US" altLang="zh-TW" sz="2800" dirty="0" smtClean="0"/>
              <a:t>:49912028</a:t>
            </a:r>
          </a:p>
          <a:p>
            <a:pPr algn="ctr"/>
            <a:r>
              <a:rPr lang="zh-TW" altLang="en-US" sz="2800" dirty="0" smtClean="0"/>
              <a:t>姓名</a:t>
            </a:r>
            <a:r>
              <a:rPr lang="en-US" altLang="zh-TW" sz="2800" dirty="0"/>
              <a:t>:</a:t>
            </a:r>
            <a:r>
              <a:rPr lang="zh-TW" altLang="en-US" sz="2800" dirty="0" smtClean="0"/>
              <a:t>陳柏霖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指導老師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林聰益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8100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危害、災難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zh-TW" altLang="en-US" dirty="0"/>
              <a:t>日本福島輻射外洩</a:t>
            </a:r>
          </a:p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日本福島輻射外洩</a:t>
            </a:r>
          </a:p>
          <a:p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half" idx="3"/>
          </p:nvPr>
        </p:nvSpPr>
        <p:spPr>
          <a:solidFill>
            <a:schemeClr val="bg2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zh-TW" altLang="en-US" dirty="0" smtClean="0">
                <a:solidFill>
                  <a:sysClr val="windowText" lastClr="000000"/>
                </a:solidFill>
              </a:rPr>
              <a:t>車</a:t>
            </a:r>
            <a:r>
              <a:rPr lang="zh-TW" altLang="en-US" dirty="0">
                <a:solidFill>
                  <a:sysClr val="windowText" lastClr="000000"/>
                </a:solidFill>
              </a:rPr>
              <a:t>諾比核電廠事故</a:t>
            </a:r>
          </a:p>
        </p:txBody>
      </p:sp>
      <p:pic>
        <p:nvPicPr>
          <p:cNvPr id="10" name="內容版面配置區 9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76672"/>
            <a:ext cx="3168352" cy="3213588"/>
          </a:xfrm>
        </p:spPr>
      </p:pic>
      <p:pic>
        <p:nvPicPr>
          <p:cNvPr id="9" name="內容版面配置區 8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00808"/>
            <a:ext cx="3960210" cy="3390730"/>
          </a:xfr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093754"/>
            <a:ext cx="3168352" cy="213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95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國際反應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反</a:t>
            </a:r>
            <a:r>
              <a:rPr lang="zh-TW" altLang="en-US" dirty="0" smtClean="0">
                <a:solidFill>
                  <a:schemeClr val="tx1"/>
                </a:solidFill>
              </a:rPr>
              <a:t>核聲浪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solidFill>
            <a:schemeClr val="bg2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zh-TW" altLang="en-US" dirty="0" smtClean="0">
                <a:solidFill>
                  <a:sysClr val="windowText" lastClr="000000"/>
                </a:solidFill>
              </a:rPr>
              <a:t>核武研究、試爆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pic>
        <p:nvPicPr>
          <p:cNvPr id="12" name="內容版面配置區 11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249059"/>
            <a:ext cx="3600400" cy="3090990"/>
          </a:xfrm>
        </p:spPr>
      </p:pic>
      <p:pic>
        <p:nvPicPr>
          <p:cNvPr id="11" name="內容版面配置區 10"/>
          <p:cNvPicPr>
            <a:picLocks noGrp="1" noChangeAspect="1"/>
          </p:cNvPicPr>
          <p:nvPr>
            <p:ph sz="quarter" idx="2"/>
          </p:nvPr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204864"/>
            <a:ext cx="3600401" cy="3085330"/>
          </a:xfrm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924944"/>
            <a:ext cx="2987824" cy="228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56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因為現在主要核能技術還是核分裂為主，以台灣來說，台灣土地狹隘，三座核電廠所產生的廢棄鈾棒的存放是個問題，原能會決定把核廢料存放在哪裡，都會遭到各地區的民眾強烈抗議，畢竟沒人希望自己居住的地方附近就是放射線的放射範圍。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核廢料問題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161009"/>
            <a:ext cx="2736304" cy="181428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653136"/>
            <a:ext cx="2520280" cy="189021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177" y="4509120"/>
            <a:ext cx="2352509" cy="1762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847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800" dirty="0" smtClean="0"/>
              <a:t>從上述等核能優、缺點與各式能源的效益評估來看待，核能有著</a:t>
            </a:r>
            <a:r>
              <a:rPr lang="zh-TW" altLang="en-US" sz="2800" dirty="0" smtClean="0">
                <a:solidFill>
                  <a:schemeClr val="accent2"/>
                </a:solidFill>
              </a:rPr>
              <a:t>高能量、高電量生產、低碳排放</a:t>
            </a:r>
            <a:endParaRPr lang="en-US" altLang="zh-TW" sz="2800" dirty="0" smtClean="0">
              <a:solidFill>
                <a:schemeClr val="accent2"/>
              </a:solidFill>
            </a:endParaRPr>
          </a:p>
          <a:p>
            <a:pPr marL="109728" indent="0">
              <a:buNone/>
            </a:pPr>
            <a:r>
              <a:rPr lang="zh-TW" altLang="en-US" sz="2800" dirty="0">
                <a:solidFill>
                  <a:schemeClr val="accent2"/>
                </a:solidFill>
              </a:rPr>
              <a:t> </a:t>
            </a:r>
            <a:r>
              <a:rPr lang="zh-TW" altLang="en-US" sz="2800" dirty="0" smtClean="0">
                <a:solidFill>
                  <a:schemeClr val="accent2"/>
                </a:solidFill>
              </a:rPr>
              <a:t> 、成本逐年降低</a:t>
            </a:r>
            <a:r>
              <a:rPr lang="zh-TW" altLang="en-US" sz="2800" dirty="0" smtClean="0"/>
              <a:t>等優點，與其他能源相比作為適  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當科技</a:t>
            </a:r>
            <a:r>
              <a:rPr lang="zh-TW" altLang="en-US" sz="2800" dirty="0"/>
              <a:t>是可行</a:t>
            </a:r>
            <a:r>
              <a:rPr lang="zh-TW" altLang="en-US" sz="2800" dirty="0" smtClean="0"/>
              <a:t>的，但現在大多數人對於核電的反  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應，主要還是因為人們對於核子技術的恐懼，反 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核的國際聲浪處處批評核能發電，因為誰都不希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望自己的國家是下一個</a:t>
            </a:r>
            <a:r>
              <a:rPr lang="zh-TW" altLang="en-US" sz="2800" dirty="0" smtClean="0">
                <a:solidFill>
                  <a:schemeClr val="accent2"/>
                </a:solidFill>
              </a:rPr>
              <a:t>車諾比、福島</a:t>
            </a:r>
            <a:r>
              <a:rPr lang="zh-TW" altLang="en-US" sz="2800" dirty="0" smtClean="0"/>
              <a:t>事件，且核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廢料的存放地點也是個問題，但排除技術、災害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等安全問題，最具威脅性的還是人為，人為的疏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忽才是更大的影響。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以適當科技觀點來看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7436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3452732"/>
            <a:ext cx="2143125" cy="2143125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/>
              <a:t>核融合是能源的未來</a:t>
            </a:r>
            <a:r>
              <a:rPr lang="zh-TW" altLang="en-US" sz="2800" b="1" dirty="0" smtClean="0"/>
              <a:t>希望</a:t>
            </a:r>
            <a:r>
              <a:rPr lang="en-US" altLang="zh-TW" sz="2800" b="1" dirty="0" smtClean="0"/>
              <a:t/>
            </a:r>
            <a:br>
              <a:rPr lang="en-US" altLang="zh-TW" sz="2800" b="1" dirty="0" smtClean="0"/>
            </a:br>
            <a:r>
              <a:rPr lang="zh-TW" altLang="en-US" sz="2800" dirty="0"/>
              <a:t>物理學家</a:t>
            </a:r>
            <a:r>
              <a:rPr lang="en-US" altLang="zh-TW" sz="2800" dirty="0"/>
              <a:t>Steven </a:t>
            </a:r>
            <a:r>
              <a:rPr lang="en-US" altLang="zh-TW" sz="2800" dirty="0" smtClean="0"/>
              <a:t>Cowley</a:t>
            </a:r>
            <a:r>
              <a:rPr lang="zh-TW" altLang="en-US" sz="2800" dirty="0" smtClean="0"/>
              <a:t>肯定</a:t>
            </a:r>
            <a:r>
              <a:rPr lang="zh-TW" altLang="en-US" sz="2800" dirty="0"/>
              <a:t>，核融合是燃料危機唯一、且真正的永續解決方法，認為駕馭與地球規模相當的能量，是不可避免的</a:t>
            </a:r>
            <a:r>
              <a:rPr lang="zh-TW" altLang="en-US" sz="2800" dirty="0" smtClean="0"/>
              <a:t>發展，以</a:t>
            </a:r>
            <a:r>
              <a:rPr lang="zh-TW" altLang="en-US" sz="2800" dirty="0"/>
              <a:t>鐵</a:t>
            </a:r>
            <a:r>
              <a:rPr lang="zh-TW" altLang="en-US" sz="2800" dirty="0" smtClean="0"/>
              <a:t>原子核作為核融合原料，以創造一個</a:t>
            </a:r>
            <a:r>
              <a:rPr lang="zh-TW" altLang="en-US" sz="2800" dirty="0"/>
              <a:t>新的能源</a:t>
            </a:r>
            <a:r>
              <a:rPr lang="zh-TW" altLang="en-US" sz="2800" dirty="0" smtClean="0"/>
              <a:t>來源。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en-US" altLang="zh-TW" sz="2800" i="1" dirty="0" smtClean="0"/>
              <a:t/>
            </a:r>
            <a:br>
              <a:rPr lang="en-US" altLang="zh-TW" sz="2800" i="1" dirty="0" smtClean="0"/>
            </a:br>
            <a:r>
              <a:rPr lang="zh-TW" altLang="en-US" sz="1600" dirty="0" smtClean="0"/>
              <a:t>影片</a:t>
            </a:r>
            <a:r>
              <a:rPr lang="en-US" altLang="zh-TW" sz="1600" i="1" dirty="0" smtClean="0"/>
              <a:t>:</a:t>
            </a:r>
            <a:r>
              <a:rPr lang="en-US" altLang="zh-TW" sz="1600" dirty="0" err="1" smtClean="0"/>
              <a:t>Steven.Cowley</a:t>
            </a:r>
            <a:r>
              <a:rPr lang="en-US" altLang="zh-TW" sz="1600" dirty="0"/>
              <a:t>.</a:t>
            </a:r>
            <a:r>
              <a:rPr lang="zh-TW" altLang="en-US" sz="1600" dirty="0"/>
              <a:t>談核聚變是能源的未來希望</a:t>
            </a:r>
          </a:p>
          <a:p>
            <a:pPr marL="109728" indent="0">
              <a:buNone/>
            </a:pPr>
            <a:r>
              <a:rPr lang="en-US" altLang="zh-TW" sz="1600" dirty="0">
                <a:hlinkClick r:id="rId3" action="ppaction://hlinksldjump"/>
              </a:rPr>
              <a:t>http://v.youku.com/v_show/id_XMTk0MzUwMDg4.html</a:t>
            </a:r>
            <a:endParaRPr lang="zh-TW" altLang="en-US" sz="16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未來方向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606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溫室效應</a:t>
            </a:r>
            <a:r>
              <a:rPr lang="zh-TW" altLang="en-US" sz="2800" dirty="0" smtClean="0"/>
              <a:t>及</a:t>
            </a:r>
            <a:r>
              <a:rPr lang="zh-TW" altLang="en-US" sz="2800" dirty="0"/>
              <a:t>資源存量是近幾年不斷探討的問題</a:t>
            </a:r>
            <a:r>
              <a:rPr lang="zh-TW" altLang="en-US" sz="2800" dirty="0" smtClean="0"/>
              <a:t>， 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核能為目前各式能源中一種</a:t>
            </a:r>
            <a:r>
              <a:rPr lang="zh-TW" altLang="en-US" sz="2800" dirty="0"/>
              <a:t>低風險、高報酬率</a:t>
            </a:r>
            <a:r>
              <a:rPr lang="zh-TW" altLang="en-US" sz="2800" dirty="0" smtClean="0"/>
              <a:t>且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</a:t>
            </a:r>
            <a:r>
              <a:rPr lang="en-US" altLang="zh-TW" sz="2800" dirty="0" smtClean="0"/>
              <a:t>CO</a:t>
            </a:r>
            <a:r>
              <a:rPr lang="en-US" altLang="zh-TW" sz="1600" dirty="0" smtClean="0"/>
              <a:t>2</a:t>
            </a:r>
            <a:r>
              <a:rPr lang="zh-TW" altLang="en-US" sz="2800" dirty="0" smtClean="0"/>
              <a:t>低排放的能源。</a:t>
            </a:r>
            <a:endParaRPr lang="en-US" altLang="zh-TW" dirty="0" smtClean="0"/>
          </a:p>
          <a:p>
            <a:pPr marL="109728" indent="0">
              <a:buNone/>
            </a:pPr>
            <a:r>
              <a:rPr lang="en-US" altLang="zh-TW" dirty="0" smtClean="0"/>
              <a:t>2.</a:t>
            </a:r>
            <a:r>
              <a:rPr lang="zh-TW" altLang="en-US" sz="2800" dirty="0" smtClean="0"/>
              <a:t>使用</a:t>
            </a:r>
            <a:r>
              <a:rPr lang="zh-TW" altLang="en-US" sz="2800" dirty="0"/>
              <a:t>這項能源的同時</a:t>
            </a:r>
            <a:r>
              <a:rPr lang="zh-TW" altLang="en-US" sz="2800" dirty="0" smtClean="0"/>
              <a:t>，須</a:t>
            </a:r>
            <a:r>
              <a:rPr lang="zh-TW" altLang="en-US" sz="2800" dirty="0"/>
              <a:t>密切的注意其背後所</a:t>
            </a:r>
            <a:r>
              <a:rPr lang="zh-TW" altLang="en-US" sz="2800" dirty="0" smtClean="0"/>
              <a:t>伴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隨</a:t>
            </a:r>
            <a:r>
              <a:rPr lang="zh-TW" altLang="en-US" sz="2800" dirty="0"/>
              <a:t>的各種環境、風險等議題，並找出適當的</a:t>
            </a:r>
            <a:r>
              <a:rPr lang="zh-TW" altLang="en-US" sz="2800" dirty="0" smtClean="0"/>
              <a:t>方式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解決處理。</a:t>
            </a:r>
            <a:endParaRPr lang="en-US" altLang="zh-TW" dirty="0" smtClean="0"/>
          </a:p>
          <a:p>
            <a:pPr marL="109728" indent="0">
              <a:buNone/>
            </a:pPr>
            <a:r>
              <a:rPr lang="en-US" altLang="zh-TW" dirty="0" smtClean="0"/>
              <a:t>3.</a:t>
            </a:r>
            <a:r>
              <a:rPr lang="zh-TW" altLang="en-US" dirty="0" smtClean="0"/>
              <a:t>排除對於核電廠的內外部災害等問題，主要還是</a:t>
            </a:r>
            <a:r>
              <a:rPr lang="zh-TW" altLang="en-US" sz="2800" dirty="0" smtClean="0"/>
              <a:t>社  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會</a:t>
            </a:r>
            <a:r>
              <a:rPr lang="zh-TW" altLang="en-US" sz="2800" dirty="0"/>
              <a:t>大眾普遍能夠接受「核能</a:t>
            </a:r>
            <a:r>
              <a:rPr lang="zh-TW" altLang="en-US" sz="2800" dirty="0" smtClean="0"/>
              <a:t>」，及核廢料的適當 </a:t>
            </a:r>
            <a:endParaRPr lang="en-US" altLang="zh-TW" sz="2800" dirty="0" smtClean="0"/>
          </a:p>
          <a:p>
            <a:pPr marL="109728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 </a:t>
            </a:r>
            <a:r>
              <a:rPr lang="zh-TW" altLang="en-US" sz="2800" dirty="0" smtClean="0"/>
              <a:t>處理方式</a:t>
            </a:r>
            <a:endParaRPr lang="en-US" altLang="zh-TW" dirty="0" smtClean="0"/>
          </a:p>
          <a:p>
            <a:pPr marL="109728" indent="0">
              <a:buNone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結論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083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2000" dirty="0" smtClean="0"/>
              <a:t/>
            </a:r>
            <a:br>
              <a:rPr lang="en-US" altLang="zh-TW" sz="2000" dirty="0" smtClean="0"/>
            </a:br>
            <a:r>
              <a:rPr lang="zh-TW" altLang="en-US" sz="2000" dirty="0" smtClean="0"/>
              <a:t>維基百科</a:t>
            </a:r>
            <a:r>
              <a:rPr lang="en-US" altLang="zh-TW" sz="2000" dirty="0" smtClean="0"/>
              <a:t>WIKI</a:t>
            </a:r>
          </a:p>
          <a:p>
            <a:pPr marL="109728" indent="0">
              <a:buNone/>
            </a:pPr>
            <a:endParaRPr lang="en-US" altLang="zh-TW" sz="2000" dirty="0"/>
          </a:p>
          <a:p>
            <a:pPr marL="109728" indent="0">
              <a:buNone/>
            </a:pPr>
            <a:r>
              <a:rPr lang="en-US" altLang="zh-TW" sz="2000" dirty="0"/>
              <a:t>Steven Cowley </a:t>
            </a:r>
            <a:r>
              <a:rPr lang="zh-TW" altLang="en-US" sz="2000" dirty="0"/>
              <a:t>談核融合是能源的未來</a:t>
            </a:r>
            <a:r>
              <a:rPr lang="zh-TW" altLang="en-US" sz="2000" dirty="0" smtClean="0"/>
              <a:t>希望</a:t>
            </a:r>
            <a:endParaRPr lang="en-US" altLang="zh-TW" sz="2000" dirty="0" smtClean="0"/>
          </a:p>
          <a:p>
            <a:pPr marL="109728" indent="0">
              <a:buNone/>
            </a:pPr>
            <a:r>
              <a:rPr lang="en-US" altLang="zh-TW" sz="1600" dirty="0">
                <a:hlinkClick r:id="rId2"/>
              </a:rPr>
              <a:t>http://</a:t>
            </a:r>
            <a:r>
              <a:rPr lang="en-US" altLang="zh-TW" sz="1600" dirty="0" smtClean="0">
                <a:hlinkClick r:id="rId2"/>
              </a:rPr>
              <a:t>www.myoops.org/main.php?act=course&amp;id=2104</a:t>
            </a:r>
            <a:endParaRPr lang="en-US" altLang="zh-TW" sz="1600" dirty="0"/>
          </a:p>
          <a:p>
            <a:pPr marL="109728" indent="0">
              <a:buNone/>
            </a:pPr>
            <a:endParaRPr lang="en-US" altLang="zh-TW" sz="2000" dirty="0" smtClean="0"/>
          </a:p>
          <a:p>
            <a:pPr marL="109728" indent="0">
              <a:buNone/>
            </a:pPr>
            <a:r>
              <a:rPr lang="zh-TW" altLang="en-US" sz="2000" dirty="0" smtClean="0"/>
              <a:t>科學人雜誌</a:t>
            </a:r>
            <a:endParaRPr lang="en-US" altLang="zh-TW" sz="2000" dirty="0"/>
          </a:p>
          <a:p>
            <a:pPr marL="109728" indent="0">
              <a:buNone/>
            </a:pPr>
            <a:r>
              <a:rPr lang="en-US" altLang="zh-TW" sz="1600" dirty="0" smtClean="0">
                <a:hlinkClick r:id="rId3"/>
              </a:rPr>
              <a:t>http</a:t>
            </a:r>
            <a:r>
              <a:rPr lang="en-US" altLang="zh-TW" sz="1600" dirty="0">
                <a:hlinkClick r:id="rId3"/>
              </a:rPr>
              <a:t>://</a:t>
            </a:r>
            <a:r>
              <a:rPr lang="en-US" altLang="zh-TW" sz="1600" dirty="0" smtClean="0">
                <a:hlinkClick r:id="rId3"/>
              </a:rPr>
              <a:t>sa.ylib.com/MagCont.aspx?Unit=featurearticles&amp;id=1599</a:t>
            </a:r>
            <a:endParaRPr lang="en-US" altLang="zh-TW" sz="1600" dirty="0" smtClean="0"/>
          </a:p>
          <a:p>
            <a:pPr marL="109728" indent="0">
              <a:buNone/>
            </a:pPr>
            <a:endParaRPr lang="en-US" altLang="zh-TW" sz="1600" dirty="0"/>
          </a:p>
          <a:p>
            <a:pPr marL="109728" indent="0">
              <a:buNone/>
            </a:pPr>
            <a:r>
              <a:rPr lang="zh-TW" altLang="en-US" sz="1600" dirty="0"/>
              <a:t>為什麼要反核能</a:t>
            </a:r>
            <a:r>
              <a:rPr lang="zh-TW" altLang="en-US" sz="1600" dirty="0" smtClean="0"/>
              <a:t>？</a:t>
            </a:r>
            <a:endParaRPr lang="en-US" altLang="zh-TW" sz="1600" dirty="0" smtClean="0"/>
          </a:p>
          <a:p>
            <a:pPr marL="109728" indent="0">
              <a:buNone/>
            </a:pPr>
            <a:r>
              <a:rPr lang="en-US" altLang="zh-TW" sz="1600" dirty="0" smtClean="0">
                <a:hlinkClick r:id="rId4"/>
              </a:rPr>
              <a:t>http</a:t>
            </a:r>
            <a:r>
              <a:rPr lang="en-US" altLang="zh-TW" sz="1600" dirty="0">
                <a:hlinkClick r:id="rId4"/>
              </a:rPr>
              <a:t>://</a:t>
            </a:r>
            <a:r>
              <a:rPr lang="en-US" altLang="zh-TW" sz="1600" dirty="0" smtClean="0">
                <a:hlinkClick r:id="rId4"/>
              </a:rPr>
              <a:t>newsroot-tw.blogspot.tw/2012/04/blog-post_14.html</a:t>
            </a:r>
            <a:endParaRPr lang="en-US" altLang="zh-TW" sz="1600" dirty="0" smtClean="0"/>
          </a:p>
          <a:p>
            <a:pPr marL="109728" indent="0">
              <a:buNone/>
            </a:pPr>
            <a:endParaRPr lang="en-US" altLang="zh-TW" sz="1600" dirty="0" smtClean="0"/>
          </a:p>
          <a:p>
            <a:pPr marL="109728" indent="0">
              <a:buNone/>
            </a:pPr>
            <a:endParaRPr lang="zh-TW" altLang="en-US" sz="1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54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感謝觀看，以上完畢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263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TW" sz="2800" dirty="0"/>
              <a:t>1.</a:t>
            </a:r>
            <a:r>
              <a:rPr lang="zh-TW" altLang="en-US" sz="2800" dirty="0"/>
              <a:t>核分裂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由元素</a:t>
            </a:r>
            <a:r>
              <a:rPr lang="zh-TW" altLang="en-US" sz="2800" dirty="0" smtClean="0">
                <a:solidFill>
                  <a:srgbClr val="FF0000"/>
                </a:solidFill>
              </a:rPr>
              <a:t>鈾</a:t>
            </a:r>
            <a:r>
              <a:rPr lang="en-US" altLang="zh-TW" sz="1800" dirty="0" smtClean="0">
                <a:solidFill>
                  <a:srgbClr val="FF0000"/>
                </a:solidFill>
              </a:rPr>
              <a:t>235</a:t>
            </a:r>
            <a:r>
              <a:rPr lang="zh-TW" altLang="en-US" sz="2800" dirty="0" smtClean="0"/>
              <a:t>，</a:t>
            </a:r>
            <a:r>
              <a:rPr lang="zh-TW" altLang="en-US" sz="2800" dirty="0"/>
              <a:t>重</a:t>
            </a:r>
            <a:r>
              <a:rPr lang="zh-TW" altLang="en-US" sz="2800" dirty="0" smtClean="0"/>
              <a:t>核原子經</a:t>
            </a:r>
            <a:r>
              <a:rPr lang="zh-TW" altLang="en-US" sz="2800" dirty="0"/>
              <a:t>中子撞擊後，</a:t>
            </a:r>
            <a:r>
              <a:rPr lang="zh-TW" altLang="en-US" sz="2800" dirty="0" smtClean="0"/>
              <a:t>分裂成為</a:t>
            </a:r>
            <a:r>
              <a:rPr lang="zh-TW" altLang="en-US" sz="2800" dirty="0"/>
              <a:t>兩個較輕的原子，同時</a:t>
            </a:r>
            <a:r>
              <a:rPr lang="zh-TW" altLang="en-US" sz="2800" dirty="0" smtClean="0"/>
              <a:t>釋放出中子。</a:t>
            </a:r>
            <a:r>
              <a:rPr lang="zh-TW" altLang="en-US" sz="2800" dirty="0"/>
              <a:t>釋放出</a:t>
            </a:r>
            <a:r>
              <a:rPr lang="zh-TW" altLang="en-US" sz="2800" dirty="0" smtClean="0"/>
              <a:t>的中子</a:t>
            </a:r>
            <a:r>
              <a:rPr lang="zh-TW" altLang="en-US" sz="2800" dirty="0"/>
              <a:t>，</a:t>
            </a:r>
            <a:r>
              <a:rPr lang="zh-TW" altLang="en-US" sz="2800" dirty="0" smtClean="0"/>
              <a:t>再去</a:t>
            </a:r>
            <a:r>
              <a:rPr lang="zh-TW" altLang="en-US" sz="2800" dirty="0"/>
              <a:t>撞擊其它的重核原子</a:t>
            </a:r>
            <a:r>
              <a:rPr lang="zh-TW" altLang="en-US" sz="2800" dirty="0" smtClean="0"/>
              <a:t>，透過鏈式反應，不斷的進行，並釋放出能量，為目前核子技術主要運用。</a:t>
            </a:r>
            <a:endParaRPr lang="en-US" altLang="zh-TW" sz="2800" dirty="0" smtClean="0"/>
          </a:p>
          <a:p>
            <a:endParaRPr lang="en-US" altLang="zh-TW" sz="2800" dirty="0"/>
          </a:p>
          <a:p>
            <a:r>
              <a:rPr lang="en-US" altLang="zh-TW" sz="2800" dirty="0"/>
              <a:t>2.</a:t>
            </a:r>
            <a:r>
              <a:rPr lang="zh-TW" altLang="en-US" sz="2800" dirty="0"/>
              <a:t>核融合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將</a:t>
            </a:r>
            <a:r>
              <a:rPr lang="zh-TW" altLang="en-US" sz="2800" dirty="0"/>
              <a:t>兩個較輕</a:t>
            </a:r>
            <a:r>
              <a:rPr lang="zh-TW" altLang="en-US" sz="2800" dirty="0" smtClean="0"/>
              <a:t>的核原子結合</a:t>
            </a:r>
            <a:r>
              <a:rPr lang="zh-TW" altLang="en-US" sz="2800" dirty="0"/>
              <a:t>而形成一個較重的</a:t>
            </a:r>
            <a:r>
              <a:rPr lang="zh-TW" altLang="en-US" sz="2800" dirty="0" smtClean="0"/>
              <a:t>核原子和一個輕</a:t>
            </a:r>
            <a:r>
              <a:rPr lang="zh-TW" altLang="en-US" sz="2800" dirty="0"/>
              <a:t>的</a:t>
            </a:r>
            <a:r>
              <a:rPr lang="zh-TW" altLang="en-US" sz="2800" dirty="0" smtClean="0"/>
              <a:t>核原子，並在融合過程中產生質量虧損進而釋放能量。</a:t>
            </a:r>
            <a:endParaRPr lang="en-US" altLang="zh-TW" sz="2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核能產生能量方式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538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219" y="836712"/>
            <a:ext cx="6878269" cy="5456994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核能發電原理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3722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1.</a:t>
            </a:r>
            <a:r>
              <a:rPr lang="zh-TW" altLang="en-US" sz="2800" dirty="0" smtClean="0"/>
              <a:t>溫室效應程度低</a:t>
            </a:r>
            <a:endParaRPr lang="en-US" altLang="zh-TW" sz="2800" dirty="0" smtClean="0"/>
          </a:p>
          <a:p>
            <a:r>
              <a:rPr lang="en-US" altLang="zh-TW" sz="2800" dirty="0" smtClean="0"/>
              <a:t>2.</a:t>
            </a:r>
            <a:r>
              <a:rPr lang="zh-TW" altLang="en-US" sz="2800" dirty="0"/>
              <a:t>乾淨的能量供給</a:t>
            </a:r>
            <a:r>
              <a:rPr lang="zh-TW" altLang="en-US" sz="2800" dirty="0" smtClean="0"/>
              <a:t>源</a:t>
            </a:r>
            <a:endParaRPr lang="en-US" altLang="zh-TW" sz="2800" dirty="0" smtClean="0"/>
          </a:p>
          <a:p>
            <a:r>
              <a:rPr lang="en-US" altLang="zh-TW" sz="2800" dirty="0" smtClean="0"/>
              <a:t>3.</a:t>
            </a:r>
            <a:r>
              <a:rPr lang="zh-TW" altLang="en-US" sz="2800" dirty="0" smtClean="0"/>
              <a:t>燃料棒成本低，不易受到國際經濟</a:t>
            </a:r>
            <a:r>
              <a:rPr lang="zh-TW" altLang="en-US" sz="2800" dirty="0"/>
              <a:t>情勢</a:t>
            </a:r>
            <a:r>
              <a:rPr lang="zh-TW" altLang="en-US" sz="2800" dirty="0" smtClean="0"/>
              <a:t>影響</a:t>
            </a:r>
            <a:endParaRPr lang="en-US" altLang="zh-TW" sz="2800" dirty="0" smtClean="0"/>
          </a:p>
          <a:p>
            <a:r>
              <a:rPr lang="en-US" altLang="zh-TW" sz="2800" dirty="0" smtClean="0"/>
              <a:t>4.</a:t>
            </a:r>
            <a:r>
              <a:rPr lang="zh-TW" altLang="en-US" sz="2800" dirty="0"/>
              <a:t>發電</a:t>
            </a:r>
            <a:r>
              <a:rPr lang="zh-TW" altLang="en-US" sz="2800" dirty="0" smtClean="0"/>
              <a:t>成本逐年降低</a:t>
            </a:r>
            <a:endParaRPr lang="en-US" altLang="zh-TW" sz="2800" dirty="0" smtClean="0"/>
          </a:p>
          <a:p>
            <a:r>
              <a:rPr lang="en-US" altLang="zh-TW" sz="2800" dirty="0" smtClean="0"/>
              <a:t>5.</a:t>
            </a:r>
            <a:r>
              <a:rPr lang="zh-TW" altLang="en-US" sz="2800" dirty="0" smtClean="0"/>
              <a:t>鈾棒體積</a:t>
            </a:r>
            <a:r>
              <a:rPr lang="zh-TW" altLang="en-US" sz="2800" dirty="0"/>
              <a:t>小，運輸、儲存</a:t>
            </a:r>
            <a:r>
              <a:rPr lang="zh-TW" altLang="en-US" sz="2800" dirty="0" smtClean="0"/>
              <a:t>方便</a:t>
            </a:r>
            <a:endParaRPr lang="en-US" altLang="zh-TW" sz="2800" dirty="0" smtClean="0"/>
          </a:p>
          <a:p>
            <a:r>
              <a:rPr lang="en-US" altLang="zh-TW" sz="2800" dirty="0" smtClean="0"/>
              <a:t>6.</a:t>
            </a:r>
            <a:r>
              <a:rPr lang="zh-TW" altLang="en-US" sz="2800" dirty="0" smtClean="0"/>
              <a:t>釋放</a:t>
            </a:r>
            <a:r>
              <a:rPr lang="zh-TW" altLang="en-US" sz="2800" dirty="0"/>
              <a:t>能量密度</a:t>
            </a:r>
            <a:r>
              <a:rPr lang="zh-TW" altLang="en-US" sz="2800" dirty="0" smtClean="0"/>
              <a:t>高</a:t>
            </a:r>
            <a:endParaRPr lang="en-US" altLang="zh-TW" sz="2800" dirty="0" smtClean="0"/>
          </a:p>
          <a:p>
            <a:r>
              <a:rPr lang="en-US" altLang="zh-TW" sz="2800" dirty="0" smtClean="0"/>
              <a:t>7.</a:t>
            </a:r>
            <a:r>
              <a:rPr lang="zh-TW" altLang="en-US" sz="2800" dirty="0" smtClean="0"/>
              <a:t>建設土地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水利</a:t>
            </a:r>
            <a:r>
              <a:rPr lang="en-US" altLang="zh-TW" sz="2800" dirty="0" smtClean="0"/>
              <a:t>&gt;</a:t>
            </a:r>
            <a:r>
              <a:rPr lang="zh-TW" altLang="en-US" sz="2800" dirty="0" smtClean="0"/>
              <a:t>風力</a:t>
            </a:r>
            <a:r>
              <a:rPr lang="en-US" altLang="zh-TW" sz="2800" dirty="0" smtClean="0"/>
              <a:t>&gt;</a:t>
            </a:r>
            <a:r>
              <a:rPr lang="zh-TW" altLang="en-US" sz="2800" dirty="0" smtClean="0"/>
              <a:t>太陽能</a:t>
            </a:r>
            <a:r>
              <a:rPr lang="en-US" altLang="zh-TW" sz="2800" dirty="0" smtClean="0"/>
              <a:t>&gt;</a:t>
            </a:r>
            <a:r>
              <a:rPr lang="zh-TW" altLang="en-US" sz="2800" dirty="0" smtClean="0"/>
              <a:t>核能</a:t>
            </a:r>
            <a:r>
              <a:rPr lang="en-US" altLang="zh-TW" sz="2800" dirty="0" smtClean="0"/>
              <a:t>&gt;</a:t>
            </a:r>
            <a:r>
              <a:rPr lang="zh-TW" altLang="en-US" sz="2800" dirty="0" smtClean="0"/>
              <a:t>火力</a:t>
            </a:r>
            <a:endParaRPr lang="en-US" altLang="zh-TW" sz="2800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核能優點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6500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96752"/>
            <a:ext cx="7776863" cy="4598493"/>
          </a:xfr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能源消耗量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9813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124744"/>
            <a:ext cx="6565336" cy="5364456"/>
          </a:xfr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環境影響指標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450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96752"/>
            <a:ext cx="6200876" cy="3672408"/>
          </a:xfr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瑞士 </a:t>
            </a:r>
            <a:r>
              <a:rPr lang="en-US" altLang="zh-TW" dirty="0" err="1"/>
              <a:t>GaBE</a:t>
            </a:r>
            <a:r>
              <a:rPr lang="en-US" altLang="zh-TW" dirty="0"/>
              <a:t> </a:t>
            </a:r>
            <a:r>
              <a:rPr lang="zh-TW" altLang="en-US" dirty="0"/>
              <a:t>外部</a:t>
            </a:r>
            <a:r>
              <a:rPr lang="zh-TW" altLang="en-US" dirty="0" smtClean="0"/>
              <a:t>成本分析</a:t>
            </a:r>
            <a:endParaRPr lang="zh-TW" altLang="en-US" dirty="0"/>
          </a:p>
        </p:txBody>
      </p:sp>
      <p:sp>
        <p:nvSpPr>
          <p:cNvPr id="6" name="標題 2"/>
          <p:cNvSpPr txBox="1">
            <a:spLocks/>
          </p:cNvSpPr>
          <p:nvPr/>
        </p:nvSpPr>
        <p:spPr>
          <a:xfrm>
            <a:off x="467544" y="5013176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zh-TW" altLang="en-US" sz="2800" dirty="0" smtClean="0"/>
              <a:t>無論</a:t>
            </a:r>
            <a:r>
              <a:rPr lang="zh-TW" altLang="en-US" sz="2800" dirty="0"/>
              <a:t>內部成本與外部成本</a:t>
            </a:r>
            <a:r>
              <a:rPr lang="zh-TW" altLang="en-US" sz="2800" dirty="0" smtClean="0"/>
              <a:t>，核能</a:t>
            </a:r>
            <a:r>
              <a:rPr lang="zh-TW" altLang="en-US" sz="2800" dirty="0"/>
              <a:t>都是最經濟的</a:t>
            </a:r>
            <a:r>
              <a:rPr lang="zh-TW" altLang="en-US" sz="2800" dirty="0" smtClean="0"/>
              <a:t>主要能源。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9296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1.</a:t>
            </a:r>
            <a:r>
              <a:rPr lang="zh-TW" altLang="en-US" sz="2800" dirty="0" smtClean="0"/>
              <a:t>需長期監視操作。</a:t>
            </a:r>
            <a:endParaRPr lang="zh-TW" altLang="en-US" sz="2800" dirty="0"/>
          </a:p>
          <a:p>
            <a:r>
              <a:rPr lang="en-US" altLang="zh-TW" sz="2800" dirty="0" smtClean="0"/>
              <a:t>2.</a:t>
            </a:r>
            <a:r>
              <a:rPr lang="zh-TW" altLang="en-US" sz="2800" dirty="0" smtClean="0"/>
              <a:t>具中子、輻射線與等危害物質</a:t>
            </a:r>
            <a:endParaRPr lang="zh-TW" altLang="en-US" sz="2800" dirty="0"/>
          </a:p>
          <a:p>
            <a:r>
              <a:rPr lang="en-US" altLang="zh-TW" sz="2800" dirty="0"/>
              <a:t>3</a:t>
            </a:r>
            <a:r>
              <a:rPr lang="en-US" altLang="zh-TW" sz="2800" dirty="0" smtClean="0"/>
              <a:t>.</a:t>
            </a:r>
            <a:r>
              <a:rPr lang="zh-TW" altLang="en-US" sz="2800" dirty="0" smtClean="0"/>
              <a:t>核廢料處理問題</a:t>
            </a:r>
            <a:endParaRPr lang="zh-TW" altLang="en-US" sz="2800" dirty="0"/>
          </a:p>
          <a:p>
            <a:r>
              <a:rPr lang="en-US" altLang="zh-TW" sz="2800" dirty="0" smtClean="0"/>
              <a:t>4.</a:t>
            </a:r>
            <a:r>
              <a:rPr lang="zh-TW" altLang="en-US" sz="2800" dirty="0" smtClean="0"/>
              <a:t>熱</a:t>
            </a:r>
            <a:r>
              <a:rPr lang="zh-TW" altLang="en-US" sz="2800" dirty="0"/>
              <a:t>汙染嚴重</a:t>
            </a:r>
            <a:r>
              <a:rPr lang="zh-TW" altLang="en-US" sz="2800" dirty="0" smtClean="0"/>
              <a:t>。</a:t>
            </a:r>
            <a:endParaRPr lang="zh-TW" altLang="en-US" sz="2800" dirty="0"/>
          </a:p>
          <a:p>
            <a:r>
              <a:rPr lang="en-US" altLang="zh-TW" sz="2800" dirty="0" smtClean="0"/>
              <a:t>5.</a:t>
            </a:r>
            <a:r>
              <a:rPr lang="zh-TW" altLang="en-US" sz="2800" dirty="0"/>
              <a:t>建設</a:t>
            </a:r>
            <a:r>
              <a:rPr lang="zh-TW" altLang="en-US" sz="2800" dirty="0" smtClean="0"/>
              <a:t>投資成本高</a:t>
            </a:r>
            <a:endParaRPr lang="en-US" altLang="zh-TW" sz="2800" dirty="0" smtClean="0"/>
          </a:p>
          <a:p>
            <a:r>
              <a:rPr lang="en-US" altLang="zh-TW" sz="2800" dirty="0" smtClean="0"/>
              <a:t>6.</a:t>
            </a:r>
            <a:r>
              <a:rPr lang="zh-TW" altLang="en-US" sz="2800" dirty="0" smtClean="0"/>
              <a:t>不</a:t>
            </a:r>
            <a:r>
              <a:rPr lang="zh-TW" altLang="en-US" sz="2800" dirty="0"/>
              <a:t>適宜做尖峰、</a:t>
            </a:r>
            <a:r>
              <a:rPr lang="zh-TW" altLang="en-US" sz="2800" dirty="0" smtClean="0"/>
              <a:t>離峰等時段電力供給</a:t>
            </a:r>
            <a:endParaRPr lang="zh-TW" altLang="en-US" sz="2800" dirty="0"/>
          </a:p>
          <a:p>
            <a:r>
              <a:rPr lang="en-US" altLang="zh-TW" sz="2800" dirty="0" smtClean="0"/>
              <a:t>7.</a:t>
            </a:r>
            <a:r>
              <a:rPr lang="zh-TW" altLang="en-US" sz="2800" dirty="0"/>
              <a:t>興建核電廠較易引發政治</a:t>
            </a:r>
            <a:r>
              <a:rPr lang="zh-TW" altLang="en-US" sz="2800" dirty="0" smtClean="0"/>
              <a:t>歧見</a:t>
            </a:r>
            <a:r>
              <a:rPr lang="zh-TW" altLang="en-US" sz="2800" dirty="0"/>
              <a:t>紛爭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en-US" altLang="zh-TW" sz="2800" dirty="0" smtClean="0"/>
              <a:t>8.</a:t>
            </a:r>
            <a:r>
              <a:rPr lang="zh-TW" altLang="en-US" sz="2800" dirty="0" smtClean="0"/>
              <a:t>老舊設備保養維護</a:t>
            </a:r>
            <a:endParaRPr lang="en-US" altLang="zh-TW" sz="2800" dirty="0" smtClean="0"/>
          </a:p>
          <a:p>
            <a:pPr marL="109728" indent="0">
              <a:buNone/>
            </a:pPr>
            <a:endParaRPr lang="zh-TW" altLang="en-US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核能缺點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3139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風險評估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284192"/>
              </p:ext>
            </p:extLst>
          </p:nvPr>
        </p:nvGraphicFramePr>
        <p:xfrm>
          <a:off x="457200" y="1481138"/>
          <a:ext cx="8229600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能源種類</a:t>
                      </a:r>
                      <a:endParaRPr kumimoji="1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職業危險性</a:t>
                      </a:r>
                      <a:endParaRPr kumimoji="1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公眾危險性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煤</a:t>
                      </a:r>
                      <a:endParaRPr kumimoji="1" lang="zh-TW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73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2021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石油</a:t>
                      </a:r>
                      <a:endParaRPr kumimoji="1" lang="zh-TW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18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1920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核能</a:t>
                      </a:r>
                      <a:endParaRPr kumimoji="1" lang="zh-TW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8.7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ea"/>
                          <a:ea typeface="+mn-ea"/>
                        </a:rPr>
                        <a:t>1.4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天然氣</a:t>
                      </a:r>
                      <a:endParaRPr kumimoji="1" lang="zh-TW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5.9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風能</a:t>
                      </a:r>
                      <a:endParaRPr kumimoji="1" lang="zh-TW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282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539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太陽能熱電式</a:t>
                      </a:r>
                      <a:endParaRPr kumimoji="1" lang="zh-TW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103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510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太陽能光電池</a:t>
                      </a:r>
                      <a:endParaRPr kumimoji="1" lang="zh-TW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188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511</a:t>
                      </a:r>
                      <a:endParaRPr kumimoji="1" lang="zh-TW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68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593</TotalTime>
  <Words>702</Words>
  <Application>Microsoft Office PowerPoint</Application>
  <PresentationFormat>如螢幕大小 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匯合</vt:lpstr>
      <vt:lpstr>以適當科技與風險評估的角度來看核能系統</vt:lpstr>
      <vt:lpstr>核能產生能量方式</vt:lpstr>
      <vt:lpstr>核能發電原理</vt:lpstr>
      <vt:lpstr>核能優點</vt:lpstr>
      <vt:lpstr>能源消耗量</vt:lpstr>
      <vt:lpstr>環境影響指標</vt:lpstr>
      <vt:lpstr>瑞士 GaBE 外部成本分析</vt:lpstr>
      <vt:lpstr>核能缺點</vt:lpstr>
      <vt:lpstr>風險評估</vt:lpstr>
      <vt:lpstr>危害、災難</vt:lpstr>
      <vt:lpstr>國際反應</vt:lpstr>
      <vt:lpstr>核廢料問題</vt:lpstr>
      <vt:lpstr>以適當科技觀點來看</vt:lpstr>
      <vt:lpstr>未來方向</vt:lpstr>
      <vt:lpstr>結論</vt:lpstr>
      <vt:lpstr>資料來源</vt:lpstr>
      <vt:lpstr>感謝觀看，以上完畢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核能</dc:title>
  <dc:creator>Shawn</dc:creator>
  <cp:lastModifiedBy>Shawn</cp:lastModifiedBy>
  <cp:revision>41</cp:revision>
  <cp:lastPrinted>2012-12-24T04:45:37Z</cp:lastPrinted>
  <dcterms:created xsi:type="dcterms:W3CDTF">2012-12-08T13:29:00Z</dcterms:created>
  <dcterms:modified xsi:type="dcterms:W3CDTF">2012-12-25T09:14:47Z</dcterms:modified>
</cp:coreProperties>
</file>