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1"/>
    <p:sldMasterId id="2147483698" r:id="rId2"/>
    <p:sldMasterId id="2147483710" r:id="rId3"/>
  </p:sldMasterIdLst>
  <p:notesMasterIdLst>
    <p:notesMasterId r:id="rId84"/>
  </p:notesMasterIdLst>
  <p:handoutMasterIdLst>
    <p:handoutMasterId r:id="rId85"/>
  </p:handoutMasterIdLst>
  <p:sldIdLst>
    <p:sldId id="339" r:id="rId4"/>
    <p:sldId id="340" r:id="rId5"/>
    <p:sldId id="341" r:id="rId6"/>
    <p:sldId id="342" r:id="rId7"/>
    <p:sldId id="257" r:id="rId8"/>
    <p:sldId id="258" r:id="rId9"/>
    <p:sldId id="320" r:id="rId10"/>
    <p:sldId id="259" r:id="rId11"/>
    <p:sldId id="336" r:id="rId12"/>
    <p:sldId id="260" r:id="rId13"/>
    <p:sldId id="282" r:id="rId14"/>
    <p:sldId id="321" r:id="rId15"/>
    <p:sldId id="283" r:id="rId16"/>
    <p:sldId id="337" r:id="rId17"/>
    <p:sldId id="322" r:id="rId18"/>
    <p:sldId id="261" r:id="rId19"/>
    <p:sldId id="284" r:id="rId20"/>
    <p:sldId id="285" r:id="rId21"/>
    <p:sldId id="286" r:id="rId22"/>
    <p:sldId id="262" r:id="rId23"/>
    <p:sldId id="263" r:id="rId24"/>
    <p:sldId id="264" r:id="rId25"/>
    <p:sldId id="265" r:id="rId26"/>
    <p:sldId id="266" r:id="rId27"/>
    <p:sldId id="267" r:id="rId28"/>
    <p:sldId id="323" r:id="rId29"/>
    <p:sldId id="324" r:id="rId30"/>
    <p:sldId id="268" r:id="rId31"/>
    <p:sldId id="269" r:id="rId32"/>
    <p:sldId id="270" r:id="rId33"/>
    <p:sldId id="325" r:id="rId34"/>
    <p:sldId id="271" r:id="rId35"/>
    <p:sldId id="272" r:id="rId36"/>
    <p:sldId id="326" r:id="rId37"/>
    <p:sldId id="273" r:id="rId38"/>
    <p:sldId id="274" r:id="rId39"/>
    <p:sldId id="275" r:id="rId40"/>
    <p:sldId id="276" r:id="rId41"/>
    <p:sldId id="287" r:id="rId42"/>
    <p:sldId id="328" r:id="rId43"/>
    <p:sldId id="335" r:id="rId44"/>
    <p:sldId id="277" r:id="rId45"/>
    <p:sldId id="329" r:id="rId46"/>
    <p:sldId id="278" r:id="rId47"/>
    <p:sldId id="279" r:id="rId48"/>
    <p:sldId id="280" r:id="rId49"/>
    <p:sldId id="281" r:id="rId50"/>
    <p:sldId id="330" r:id="rId51"/>
    <p:sldId id="288" r:id="rId52"/>
    <p:sldId id="331" r:id="rId53"/>
    <p:sldId id="289" r:id="rId54"/>
    <p:sldId id="332" r:id="rId55"/>
    <p:sldId id="290" r:id="rId56"/>
    <p:sldId id="292" r:id="rId57"/>
    <p:sldId id="293" r:id="rId58"/>
    <p:sldId id="334" r:id="rId59"/>
    <p:sldId id="294" r:id="rId60"/>
    <p:sldId id="295" r:id="rId61"/>
    <p:sldId id="304" r:id="rId62"/>
    <p:sldId id="305" r:id="rId63"/>
    <p:sldId id="306" r:id="rId64"/>
    <p:sldId id="296" r:id="rId65"/>
    <p:sldId id="310" r:id="rId66"/>
    <p:sldId id="311" r:id="rId67"/>
    <p:sldId id="312" r:id="rId68"/>
    <p:sldId id="313" r:id="rId69"/>
    <p:sldId id="314" r:id="rId70"/>
    <p:sldId id="315" r:id="rId71"/>
    <p:sldId id="307" r:id="rId72"/>
    <p:sldId id="338" r:id="rId73"/>
    <p:sldId id="308" r:id="rId74"/>
    <p:sldId id="309" r:id="rId75"/>
    <p:sldId id="316" r:id="rId76"/>
    <p:sldId id="317" r:id="rId77"/>
    <p:sldId id="297" r:id="rId78"/>
    <p:sldId id="318" r:id="rId79"/>
    <p:sldId id="298" r:id="rId80"/>
    <p:sldId id="319" r:id="rId81"/>
    <p:sldId id="299" r:id="rId82"/>
    <p:sldId id="300" r:id="rId83"/>
  </p:sldIdLst>
  <p:sldSz cx="9144000" cy="6858000" type="screen4x3"/>
  <p:notesSz cx="9929813" cy="679926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95190F"/>
    <a:srgbClr val="8D5991"/>
    <a:srgbClr val="DC6B0E"/>
    <a:srgbClr val="C34513"/>
    <a:srgbClr val="A47D00"/>
    <a:srgbClr val="D6A300"/>
    <a:srgbClr val="008FFA"/>
    <a:srgbClr val="0000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92" autoAdjust="0"/>
  </p:normalViewPr>
  <p:slideViewPr>
    <p:cSldViewPr>
      <p:cViewPr>
        <p:scale>
          <a:sx n="80" d="100"/>
          <a:sy n="80" d="100"/>
        </p:scale>
        <p:origin x="-113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302919" cy="339963"/>
          </a:xfrm>
          <a:prstGeom prst="rect">
            <a:avLst/>
          </a:prstGeom>
        </p:spPr>
        <p:txBody>
          <a:bodyPr vert="horz" lIns="91339" tIns="45670" rIns="91339" bIns="45670" rtlCol="0"/>
          <a:lstStyle>
            <a:lvl1pPr algn="l">
              <a:defRPr sz="1200"/>
            </a:lvl1pPr>
          </a:lstStyle>
          <a:p>
            <a:endParaRPr lang="zh-TW" altLang="en-US"/>
          </a:p>
        </p:txBody>
      </p:sp>
      <p:sp>
        <p:nvSpPr>
          <p:cNvPr id="3" name="日期版面配置區 2"/>
          <p:cNvSpPr>
            <a:spLocks noGrp="1"/>
          </p:cNvSpPr>
          <p:nvPr>
            <p:ph type="dt" sz="quarter" idx="1"/>
          </p:nvPr>
        </p:nvSpPr>
        <p:spPr>
          <a:xfrm>
            <a:off x="5624597" y="0"/>
            <a:ext cx="4302919" cy="339963"/>
          </a:xfrm>
          <a:prstGeom prst="rect">
            <a:avLst/>
          </a:prstGeom>
        </p:spPr>
        <p:txBody>
          <a:bodyPr vert="horz" lIns="91339" tIns="45670" rIns="91339" bIns="45670" rtlCol="0"/>
          <a:lstStyle>
            <a:lvl1pPr algn="r">
              <a:defRPr sz="1200"/>
            </a:lvl1pPr>
          </a:lstStyle>
          <a:p>
            <a:endParaRPr lang="zh-TW" altLang="en-US"/>
          </a:p>
        </p:txBody>
      </p:sp>
      <p:sp>
        <p:nvSpPr>
          <p:cNvPr id="4" name="頁尾版面配置區 3"/>
          <p:cNvSpPr>
            <a:spLocks noGrp="1"/>
          </p:cNvSpPr>
          <p:nvPr>
            <p:ph type="ftr" sz="quarter" idx="2"/>
          </p:nvPr>
        </p:nvSpPr>
        <p:spPr>
          <a:xfrm>
            <a:off x="2" y="6458120"/>
            <a:ext cx="4302919" cy="339963"/>
          </a:xfrm>
          <a:prstGeom prst="rect">
            <a:avLst/>
          </a:prstGeom>
        </p:spPr>
        <p:txBody>
          <a:bodyPr vert="horz" lIns="91339" tIns="45670" rIns="91339" bIns="4567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4597" y="6458120"/>
            <a:ext cx="4302919" cy="339963"/>
          </a:xfrm>
          <a:prstGeom prst="rect">
            <a:avLst/>
          </a:prstGeom>
        </p:spPr>
        <p:txBody>
          <a:bodyPr vert="horz" lIns="91339" tIns="45670" rIns="91339" bIns="45670" rtlCol="0" anchor="b"/>
          <a:lstStyle>
            <a:lvl1pPr algn="r">
              <a:defRPr sz="1200"/>
            </a:lvl1pPr>
          </a:lstStyle>
          <a:p>
            <a:fld id="{6BA68705-9975-4CE9-8344-558D3118E55A}" type="slidenum">
              <a:rPr lang="zh-TW" altLang="en-US" smtClean="0"/>
              <a:pPr/>
              <a:t>‹#›</a:t>
            </a:fld>
            <a:endParaRPr lang="zh-TW" altLang="en-US"/>
          </a:p>
        </p:txBody>
      </p:sp>
    </p:spTree>
    <p:extLst>
      <p:ext uri="{BB962C8B-B14F-4D97-AF65-F5344CB8AC3E}">
        <p14:creationId xmlns:p14="http://schemas.microsoft.com/office/powerpoint/2010/main" val="3126698417"/>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302919" cy="339963"/>
          </a:xfrm>
          <a:prstGeom prst="rect">
            <a:avLst/>
          </a:prstGeom>
        </p:spPr>
        <p:txBody>
          <a:bodyPr vert="horz" lIns="91339" tIns="45670" rIns="91339" bIns="45670" rtlCol="0"/>
          <a:lstStyle>
            <a:lvl1pPr algn="l">
              <a:defRPr sz="1200"/>
            </a:lvl1pPr>
          </a:lstStyle>
          <a:p>
            <a:endParaRPr lang="zh-TW" altLang="en-US"/>
          </a:p>
        </p:txBody>
      </p:sp>
      <p:sp>
        <p:nvSpPr>
          <p:cNvPr id="3" name="日期版面配置區 2"/>
          <p:cNvSpPr>
            <a:spLocks noGrp="1"/>
          </p:cNvSpPr>
          <p:nvPr>
            <p:ph type="dt" idx="1"/>
          </p:nvPr>
        </p:nvSpPr>
        <p:spPr>
          <a:xfrm>
            <a:off x="5624597" y="0"/>
            <a:ext cx="4302919" cy="339963"/>
          </a:xfrm>
          <a:prstGeom prst="rect">
            <a:avLst/>
          </a:prstGeom>
        </p:spPr>
        <p:txBody>
          <a:bodyPr vert="horz" lIns="91339" tIns="45670" rIns="91339" bIns="45670" rtlCol="0"/>
          <a:lstStyle>
            <a:lvl1pPr algn="r">
              <a:defRPr sz="1200"/>
            </a:lvl1pPr>
          </a:lstStyle>
          <a:p>
            <a:endParaRPr lang="zh-TW" altLang="en-US"/>
          </a:p>
        </p:txBody>
      </p:sp>
      <p:sp>
        <p:nvSpPr>
          <p:cNvPr id="4" name="投影片圖像版面配置區 3"/>
          <p:cNvSpPr>
            <a:spLocks noGrp="1" noRot="1" noChangeAspect="1"/>
          </p:cNvSpPr>
          <p:nvPr>
            <p:ph type="sldImg" idx="2"/>
          </p:nvPr>
        </p:nvSpPr>
        <p:spPr>
          <a:xfrm>
            <a:off x="3265488" y="511175"/>
            <a:ext cx="3398837" cy="2547938"/>
          </a:xfrm>
          <a:prstGeom prst="rect">
            <a:avLst/>
          </a:prstGeom>
          <a:noFill/>
          <a:ln w="12700">
            <a:solidFill>
              <a:prstClr val="black"/>
            </a:solidFill>
          </a:ln>
        </p:spPr>
        <p:txBody>
          <a:bodyPr vert="horz" lIns="91339" tIns="45670" rIns="91339" bIns="45670" rtlCol="0" anchor="ctr"/>
          <a:lstStyle/>
          <a:p>
            <a:endParaRPr lang="zh-TW" altLang="en-US"/>
          </a:p>
        </p:txBody>
      </p:sp>
      <p:sp>
        <p:nvSpPr>
          <p:cNvPr id="5" name="備忘稿版面配置區 4"/>
          <p:cNvSpPr>
            <a:spLocks noGrp="1"/>
          </p:cNvSpPr>
          <p:nvPr>
            <p:ph type="body" sz="quarter" idx="3"/>
          </p:nvPr>
        </p:nvSpPr>
        <p:spPr>
          <a:xfrm>
            <a:off x="992982" y="3229650"/>
            <a:ext cx="7943850" cy="3059668"/>
          </a:xfrm>
          <a:prstGeom prst="rect">
            <a:avLst/>
          </a:prstGeom>
        </p:spPr>
        <p:txBody>
          <a:bodyPr vert="horz" lIns="91339" tIns="45670" rIns="91339" bIns="4567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2" y="6458120"/>
            <a:ext cx="4302919" cy="339963"/>
          </a:xfrm>
          <a:prstGeom prst="rect">
            <a:avLst/>
          </a:prstGeom>
        </p:spPr>
        <p:txBody>
          <a:bodyPr vert="horz" lIns="91339" tIns="45670" rIns="91339" bIns="4567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4597" y="6458120"/>
            <a:ext cx="4302919" cy="339963"/>
          </a:xfrm>
          <a:prstGeom prst="rect">
            <a:avLst/>
          </a:prstGeom>
        </p:spPr>
        <p:txBody>
          <a:bodyPr vert="horz" lIns="91339" tIns="45670" rIns="91339" bIns="45670" rtlCol="0" anchor="b"/>
          <a:lstStyle>
            <a:lvl1pPr algn="r">
              <a:defRPr sz="1200"/>
            </a:lvl1pPr>
          </a:lstStyle>
          <a:p>
            <a:fld id="{BB3F8867-52C6-4434-BAA9-B1D73091CDAE}" type="slidenum">
              <a:rPr lang="zh-TW" altLang="en-US" smtClean="0"/>
              <a:pPr/>
              <a:t>‹#›</a:t>
            </a:fld>
            <a:endParaRPr lang="zh-TW" altLang="en-US"/>
          </a:p>
        </p:txBody>
      </p:sp>
    </p:spTree>
    <p:extLst>
      <p:ext uri="{BB962C8B-B14F-4D97-AF65-F5344CB8AC3E}">
        <p14:creationId xmlns:p14="http://schemas.microsoft.com/office/powerpoint/2010/main" val="3317353840"/>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B3514B-7E44-4DD6-AF25-C5B151F07D45}" type="slidenum">
              <a:rPr lang="zh-TW" altLang="en-US" smtClean="0"/>
              <a:t>1</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16080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69808CFF-5A36-4730-8AA8-C2573ECD137B}"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E6085B-EFED-498D-9B93-5D6E157C8ECC}" type="slidenum">
              <a:rPr lang="zh-TW" altLang="en-US" smtClean="0"/>
              <a:t>‹#›</a:t>
            </a:fld>
            <a:endParaRPr lang="zh-TW" altLang="en-US"/>
          </a:p>
        </p:txBody>
      </p:sp>
    </p:spTree>
    <p:extLst>
      <p:ext uri="{BB962C8B-B14F-4D97-AF65-F5344CB8AC3E}">
        <p14:creationId xmlns:p14="http://schemas.microsoft.com/office/powerpoint/2010/main" val="391709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9808CFF-5A36-4730-8AA8-C2573ECD137B}"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E6085B-EFED-498D-9B93-5D6E157C8ECC}" type="slidenum">
              <a:rPr lang="zh-TW" altLang="en-US" smtClean="0"/>
              <a:t>‹#›</a:t>
            </a:fld>
            <a:endParaRPr lang="zh-TW" altLang="en-US"/>
          </a:p>
        </p:txBody>
      </p:sp>
    </p:spTree>
    <p:extLst>
      <p:ext uri="{BB962C8B-B14F-4D97-AF65-F5344CB8AC3E}">
        <p14:creationId xmlns:p14="http://schemas.microsoft.com/office/powerpoint/2010/main" val="68197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9808CFF-5A36-4730-8AA8-C2573ECD137B}"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E6085B-EFED-498D-9B93-5D6E157C8ECC}" type="slidenum">
              <a:rPr lang="zh-TW" altLang="en-US" smtClean="0"/>
              <a:t>‹#›</a:t>
            </a:fld>
            <a:endParaRPr lang="zh-TW" altLang="en-US"/>
          </a:p>
        </p:txBody>
      </p:sp>
    </p:spTree>
    <p:extLst>
      <p:ext uri="{BB962C8B-B14F-4D97-AF65-F5344CB8AC3E}">
        <p14:creationId xmlns:p14="http://schemas.microsoft.com/office/powerpoint/2010/main" val="20114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62FE59DB-CFFB-4A76-9786-B532A6B7125A}"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8D1723B-73A7-434D-B9F3-E40FB2519B59}" type="slidenum">
              <a:rPr lang="zh-TW" altLang="en-US" smtClean="0"/>
              <a:t>‹#›</a:t>
            </a:fld>
            <a:endParaRPr lang="zh-TW" altLang="en-US"/>
          </a:p>
        </p:txBody>
      </p:sp>
    </p:spTree>
    <p:extLst>
      <p:ext uri="{BB962C8B-B14F-4D97-AF65-F5344CB8AC3E}">
        <p14:creationId xmlns:p14="http://schemas.microsoft.com/office/powerpoint/2010/main" val="3170449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2FE59DB-CFFB-4A76-9786-B532A6B7125A}"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8D1723B-73A7-434D-B9F3-E40FB2519B59}" type="slidenum">
              <a:rPr lang="zh-TW" altLang="en-US" smtClean="0"/>
              <a:t>‹#›</a:t>
            </a:fld>
            <a:endParaRPr lang="zh-TW" altLang="en-US"/>
          </a:p>
        </p:txBody>
      </p:sp>
    </p:spTree>
    <p:extLst>
      <p:ext uri="{BB962C8B-B14F-4D97-AF65-F5344CB8AC3E}">
        <p14:creationId xmlns:p14="http://schemas.microsoft.com/office/powerpoint/2010/main" val="68677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62FE59DB-CFFB-4A76-9786-B532A6B7125A}"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8D1723B-73A7-434D-B9F3-E40FB2519B59}" type="slidenum">
              <a:rPr lang="zh-TW" altLang="en-US" smtClean="0"/>
              <a:t>‹#›</a:t>
            </a:fld>
            <a:endParaRPr lang="zh-TW" altLang="en-US"/>
          </a:p>
        </p:txBody>
      </p:sp>
    </p:spTree>
    <p:extLst>
      <p:ext uri="{BB962C8B-B14F-4D97-AF65-F5344CB8AC3E}">
        <p14:creationId xmlns:p14="http://schemas.microsoft.com/office/powerpoint/2010/main" val="2553648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62FE59DB-CFFB-4A76-9786-B532A6B7125A}" type="datetimeFigureOut">
              <a:rPr lang="zh-TW" altLang="en-US" smtClean="0"/>
              <a:t>2016/12/9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8D1723B-73A7-434D-B9F3-E40FB2519B59}" type="slidenum">
              <a:rPr lang="zh-TW" altLang="en-US" smtClean="0"/>
              <a:t>‹#›</a:t>
            </a:fld>
            <a:endParaRPr lang="zh-TW" altLang="en-US"/>
          </a:p>
        </p:txBody>
      </p:sp>
    </p:spTree>
    <p:extLst>
      <p:ext uri="{BB962C8B-B14F-4D97-AF65-F5344CB8AC3E}">
        <p14:creationId xmlns:p14="http://schemas.microsoft.com/office/powerpoint/2010/main" val="867985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62FE59DB-CFFB-4A76-9786-B532A6B7125A}" type="datetimeFigureOut">
              <a:rPr lang="zh-TW" altLang="en-US" smtClean="0"/>
              <a:t>2016/12/9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F8D1723B-73A7-434D-B9F3-E40FB2519B59}" type="slidenum">
              <a:rPr lang="zh-TW" altLang="en-US" smtClean="0"/>
              <a:t>‹#›</a:t>
            </a:fld>
            <a:endParaRPr lang="zh-TW" altLang="en-US"/>
          </a:p>
        </p:txBody>
      </p:sp>
    </p:spTree>
    <p:extLst>
      <p:ext uri="{BB962C8B-B14F-4D97-AF65-F5344CB8AC3E}">
        <p14:creationId xmlns:p14="http://schemas.microsoft.com/office/powerpoint/2010/main" val="3384027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62FE59DB-CFFB-4A76-9786-B532A6B7125A}" type="datetimeFigureOut">
              <a:rPr lang="zh-TW" altLang="en-US" smtClean="0"/>
              <a:t>2016/12/9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8D1723B-73A7-434D-B9F3-E40FB2519B59}" type="slidenum">
              <a:rPr lang="zh-TW" altLang="en-US" smtClean="0"/>
              <a:t>‹#›</a:t>
            </a:fld>
            <a:endParaRPr lang="zh-TW" altLang="en-US"/>
          </a:p>
        </p:txBody>
      </p:sp>
    </p:spTree>
    <p:extLst>
      <p:ext uri="{BB962C8B-B14F-4D97-AF65-F5344CB8AC3E}">
        <p14:creationId xmlns:p14="http://schemas.microsoft.com/office/powerpoint/2010/main" val="2844461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2FE59DB-CFFB-4A76-9786-B532A6B7125A}" type="datetimeFigureOut">
              <a:rPr lang="zh-TW" altLang="en-US" smtClean="0"/>
              <a:t>2016/12/9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8D1723B-73A7-434D-B9F3-E40FB2519B59}" type="slidenum">
              <a:rPr lang="zh-TW" altLang="en-US" smtClean="0"/>
              <a:t>‹#›</a:t>
            </a:fld>
            <a:endParaRPr lang="zh-TW" altLang="en-US"/>
          </a:p>
        </p:txBody>
      </p:sp>
    </p:spTree>
    <p:extLst>
      <p:ext uri="{BB962C8B-B14F-4D97-AF65-F5344CB8AC3E}">
        <p14:creationId xmlns:p14="http://schemas.microsoft.com/office/powerpoint/2010/main" val="52679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62FE59DB-CFFB-4A76-9786-B532A6B7125A}" type="datetimeFigureOut">
              <a:rPr lang="zh-TW" altLang="en-US" smtClean="0"/>
              <a:t>2016/12/9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8D1723B-73A7-434D-B9F3-E40FB2519B59}" type="slidenum">
              <a:rPr lang="zh-TW" altLang="en-US" smtClean="0"/>
              <a:t>‹#›</a:t>
            </a:fld>
            <a:endParaRPr lang="zh-TW" altLang="en-US"/>
          </a:p>
        </p:txBody>
      </p:sp>
    </p:spTree>
    <p:extLst>
      <p:ext uri="{BB962C8B-B14F-4D97-AF65-F5344CB8AC3E}">
        <p14:creationId xmlns:p14="http://schemas.microsoft.com/office/powerpoint/2010/main" val="3017223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9808CFF-5A36-4730-8AA8-C2573ECD137B}"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E6085B-EFED-498D-9B93-5D6E157C8ECC}" type="slidenum">
              <a:rPr lang="zh-TW" altLang="en-US" smtClean="0"/>
              <a:t>‹#›</a:t>
            </a:fld>
            <a:endParaRPr lang="zh-TW" altLang="en-US"/>
          </a:p>
        </p:txBody>
      </p:sp>
    </p:spTree>
    <p:extLst>
      <p:ext uri="{BB962C8B-B14F-4D97-AF65-F5344CB8AC3E}">
        <p14:creationId xmlns:p14="http://schemas.microsoft.com/office/powerpoint/2010/main" val="3373060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62FE59DB-CFFB-4A76-9786-B532A6B7125A}" type="datetimeFigureOut">
              <a:rPr lang="zh-TW" altLang="en-US" smtClean="0"/>
              <a:t>2016/12/9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8D1723B-73A7-434D-B9F3-E40FB2519B59}" type="slidenum">
              <a:rPr lang="zh-TW" altLang="en-US" smtClean="0"/>
              <a:t>‹#›</a:t>
            </a:fld>
            <a:endParaRPr lang="zh-TW" altLang="en-US"/>
          </a:p>
        </p:txBody>
      </p:sp>
    </p:spTree>
    <p:extLst>
      <p:ext uri="{BB962C8B-B14F-4D97-AF65-F5344CB8AC3E}">
        <p14:creationId xmlns:p14="http://schemas.microsoft.com/office/powerpoint/2010/main" val="584740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2FE59DB-CFFB-4A76-9786-B532A6B7125A}"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8D1723B-73A7-434D-B9F3-E40FB2519B59}" type="slidenum">
              <a:rPr lang="zh-TW" altLang="en-US" smtClean="0"/>
              <a:t>‹#›</a:t>
            </a:fld>
            <a:endParaRPr lang="zh-TW" altLang="en-US"/>
          </a:p>
        </p:txBody>
      </p:sp>
    </p:spTree>
    <p:extLst>
      <p:ext uri="{BB962C8B-B14F-4D97-AF65-F5344CB8AC3E}">
        <p14:creationId xmlns:p14="http://schemas.microsoft.com/office/powerpoint/2010/main" val="1268495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2FE59DB-CFFB-4A76-9786-B532A6B7125A}"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8D1723B-73A7-434D-B9F3-E40FB2519B59}" type="slidenum">
              <a:rPr lang="zh-TW" altLang="en-US" smtClean="0"/>
              <a:t>‹#›</a:t>
            </a:fld>
            <a:endParaRPr lang="zh-TW" altLang="en-US"/>
          </a:p>
        </p:txBody>
      </p:sp>
    </p:spTree>
    <p:extLst>
      <p:ext uri="{BB962C8B-B14F-4D97-AF65-F5344CB8AC3E}">
        <p14:creationId xmlns:p14="http://schemas.microsoft.com/office/powerpoint/2010/main" val="3583458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E0FAE5A8-CF22-4304-AD80-687331563032}"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EF4457D-4CE8-41CA-BEAD-CA958221CAF9}" type="slidenum">
              <a:rPr lang="zh-TW" altLang="en-US" smtClean="0"/>
              <a:t>‹#›</a:t>
            </a:fld>
            <a:endParaRPr lang="zh-TW" altLang="en-US"/>
          </a:p>
        </p:txBody>
      </p:sp>
    </p:spTree>
    <p:extLst>
      <p:ext uri="{BB962C8B-B14F-4D97-AF65-F5344CB8AC3E}">
        <p14:creationId xmlns:p14="http://schemas.microsoft.com/office/powerpoint/2010/main" val="1482063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0FAE5A8-CF22-4304-AD80-687331563032}"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EF4457D-4CE8-41CA-BEAD-CA958221CAF9}" type="slidenum">
              <a:rPr lang="zh-TW" altLang="en-US" smtClean="0"/>
              <a:t>‹#›</a:t>
            </a:fld>
            <a:endParaRPr lang="zh-TW" altLang="en-US"/>
          </a:p>
        </p:txBody>
      </p:sp>
    </p:spTree>
    <p:extLst>
      <p:ext uri="{BB962C8B-B14F-4D97-AF65-F5344CB8AC3E}">
        <p14:creationId xmlns:p14="http://schemas.microsoft.com/office/powerpoint/2010/main" val="1902190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E0FAE5A8-CF22-4304-AD80-687331563032}"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EF4457D-4CE8-41CA-BEAD-CA958221CAF9}" type="slidenum">
              <a:rPr lang="zh-TW" altLang="en-US" smtClean="0"/>
              <a:t>‹#›</a:t>
            </a:fld>
            <a:endParaRPr lang="zh-TW" altLang="en-US"/>
          </a:p>
        </p:txBody>
      </p:sp>
    </p:spTree>
    <p:extLst>
      <p:ext uri="{BB962C8B-B14F-4D97-AF65-F5344CB8AC3E}">
        <p14:creationId xmlns:p14="http://schemas.microsoft.com/office/powerpoint/2010/main" val="1122130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E0FAE5A8-CF22-4304-AD80-687331563032}" type="datetimeFigureOut">
              <a:rPr lang="zh-TW" altLang="en-US" smtClean="0"/>
              <a:t>2016/12/9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EF4457D-4CE8-41CA-BEAD-CA958221CAF9}" type="slidenum">
              <a:rPr lang="zh-TW" altLang="en-US" smtClean="0"/>
              <a:t>‹#›</a:t>
            </a:fld>
            <a:endParaRPr lang="zh-TW" altLang="en-US"/>
          </a:p>
        </p:txBody>
      </p:sp>
    </p:spTree>
    <p:extLst>
      <p:ext uri="{BB962C8B-B14F-4D97-AF65-F5344CB8AC3E}">
        <p14:creationId xmlns:p14="http://schemas.microsoft.com/office/powerpoint/2010/main" val="1232823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E0FAE5A8-CF22-4304-AD80-687331563032}" type="datetimeFigureOut">
              <a:rPr lang="zh-TW" altLang="en-US" smtClean="0"/>
              <a:t>2016/12/9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EF4457D-4CE8-41CA-BEAD-CA958221CAF9}" type="slidenum">
              <a:rPr lang="zh-TW" altLang="en-US" smtClean="0"/>
              <a:t>‹#›</a:t>
            </a:fld>
            <a:endParaRPr lang="zh-TW" altLang="en-US"/>
          </a:p>
        </p:txBody>
      </p:sp>
    </p:spTree>
    <p:extLst>
      <p:ext uri="{BB962C8B-B14F-4D97-AF65-F5344CB8AC3E}">
        <p14:creationId xmlns:p14="http://schemas.microsoft.com/office/powerpoint/2010/main" val="358212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E0FAE5A8-CF22-4304-AD80-687331563032}" type="datetimeFigureOut">
              <a:rPr lang="zh-TW" altLang="en-US" smtClean="0"/>
              <a:t>2016/12/9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EF4457D-4CE8-41CA-BEAD-CA958221CAF9}" type="slidenum">
              <a:rPr lang="zh-TW" altLang="en-US" smtClean="0"/>
              <a:t>‹#›</a:t>
            </a:fld>
            <a:endParaRPr lang="zh-TW" altLang="en-US"/>
          </a:p>
        </p:txBody>
      </p:sp>
    </p:spTree>
    <p:extLst>
      <p:ext uri="{BB962C8B-B14F-4D97-AF65-F5344CB8AC3E}">
        <p14:creationId xmlns:p14="http://schemas.microsoft.com/office/powerpoint/2010/main" val="154946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0FAE5A8-CF22-4304-AD80-687331563032}" type="datetimeFigureOut">
              <a:rPr lang="zh-TW" altLang="en-US" smtClean="0"/>
              <a:t>2016/12/9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EF4457D-4CE8-41CA-BEAD-CA958221CAF9}" type="slidenum">
              <a:rPr lang="zh-TW" altLang="en-US" smtClean="0"/>
              <a:t>‹#›</a:t>
            </a:fld>
            <a:endParaRPr lang="zh-TW" altLang="en-US"/>
          </a:p>
        </p:txBody>
      </p:sp>
    </p:spTree>
    <p:extLst>
      <p:ext uri="{BB962C8B-B14F-4D97-AF65-F5344CB8AC3E}">
        <p14:creationId xmlns:p14="http://schemas.microsoft.com/office/powerpoint/2010/main" val="3217679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69808CFF-5A36-4730-8AA8-C2573ECD137B}"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E6085B-EFED-498D-9B93-5D6E157C8ECC}" type="slidenum">
              <a:rPr lang="zh-TW" altLang="en-US" smtClean="0"/>
              <a:t>‹#›</a:t>
            </a:fld>
            <a:endParaRPr lang="zh-TW" altLang="en-US"/>
          </a:p>
        </p:txBody>
      </p:sp>
    </p:spTree>
    <p:extLst>
      <p:ext uri="{BB962C8B-B14F-4D97-AF65-F5344CB8AC3E}">
        <p14:creationId xmlns:p14="http://schemas.microsoft.com/office/powerpoint/2010/main" val="3881457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0FAE5A8-CF22-4304-AD80-687331563032}" type="datetimeFigureOut">
              <a:rPr lang="zh-TW" altLang="en-US" smtClean="0"/>
              <a:t>2016/12/9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EF4457D-4CE8-41CA-BEAD-CA958221CAF9}" type="slidenum">
              <a:rPr lang="zh-TW" altLang="en-US" smtClean="0"/>
              <a:t>‹#›</a:t>
            </a:fld>
            <a:endParaRPr lang="zh-TW" altLang="en-US"/>
          </a:p>
        </p:txBody>
      </p:sp>
    </p:spTree>
    <p:extLst>
      <p:ext uri="{BB962C8B-B14F-4D97-AF65-F5344CB8AC3E}">
        <p14:creationId xmlns:p14="http://schemas.microsoft.com/office/powerpoint/2010/main" val="3117477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0FAE5A8-CF22-4304-AD80-687331563032}" type="datetimeFigureOut">
              <a:rPr lang="zh-TW" altLang="en-US" smtClean="0"/>
              <a:t>2016/12/9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EF4457D-4CE8-41CA-BEAD-CA958221CAF9}" type="slidenum">
              <a:rPr lang="zh-TW" altLang="en-US" smtClean="0"/>
              <a:t>‹#›</a:t>
            </a:fld>
            <a:endParaRPr lang="zh-TW" altLang="en-US"/>
          </a:p>
        </p:txBody>
      </p:sp>
    </p:spTree>
    <p:extLst>
      <p:ext uri="{BB962C8B-B14F-4D97-AF65-F5344CB8AC3E}">
        <p14:creationId xmlns:p14="http://schemas.microsoft.com/office/powerpoint/2010/main" val="3964185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0FAE5A8-CF22-4304-AD80-687331563032}"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EF4457D-4CE8-41CA-BEAD-CA958221CAF9}" type="slidenum">
              <a:rPr lang="zh-TW" altLang="en-US" smtClean="0"/>
              <a:t>‹#›</a:t>
            </a:fld>
            <a:endParaRPr lang="zh-TW" altLang="en-US"/>
          </a:p>
        </p:txBody>
      </p:sp>
    </p:spTree>
    <p:extLst>
      <p:ext uri="{BB962C8B-B14F-4D97-AF65-F5344CB8AC3E}">
        <p14:creationId xmlns:p14="http://schemas.microsoft.com/office/powerpoint/2010/main" val="681879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0FAE5A8-CF22-4304-AD80-687331563032}" type="datetimeFigureOut">
              <a:rPr lang="zh-TW" altLang="en-US" smtClean="0"/>
              <a:t>2016/12/9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EF4457D-4CE8-41CA-BEAD-CA958221CAF9}" type="slidenum">
              <a:rPr lang="zh-TW" altLang="en-US" smtClean="0"/>
              <a:t>‹#›</a:t>
            </a:fld>
            <a:endParaRPr lang="zh-TW" altLang="en-US"/>
          </a:p>
        </p:txBody>
      </p:sp>
    </p:spTree>
    <p:extLst>
      <p:ext uri="{BB962C8B-B14F-4D97-AF65-F5344CB8AC3E}">
        <p14:creationId xmlns:p14="http://schemas.microsoft.com/office/powerpoint/2010/main" val="428458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69808CFF-5A36-4730-8AA8-C2573ECD137B}" type="datetimeFigureOut">
              <a:rPr lang="zh-TW" altLang="en-US" smtClean="0"/>
              <a:t>2016/12/9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CE6085B-EFED-498D-9B93-5D6E157C8ECC}" type="slidenum">
              <a:rPr lang="zh-TW" altLang="en-US" smtClean="0"/>
              <a:t>‹#›</a:t>
            </a:fld>
            <a:endParaRPr lang="zh-TW" altLang="en-US"/>
          </a:p>
        </p:txBody>
      </p:sp>
    </p:spTree>
    <p:extLst>
      <p:ext uri="{BB962C8B-B14F-4D97-AF65-F5344CB8AC3E}">
        <p14:creationId xmlns:p14="http://schemas.microsoft.com/office/powerpoint/2010/main" val="3357480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69808CFF-5A36-4730-8AA8-C2573ECD137B}" type="datetimeFigureOut">
              <a:rPr lang="zh-TW" altLang="en-US" smtClean="0"/>
              <a:t>2016/12/9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CE6085B-EFED-498D-9B93-5D6E157C8ECC}" type="slidenum">
              <a:rPr lang="zh-TW" altLang="en-US" smtClean="0"/>
              <a:t>‹#›</a:t>
            </a:fld>
            <a:endParaRPr lang="zh-TW" altLang="en-US"/>
          </a:p>
        </p:txBody>
      </p:sp>
    </p:spTree>
    <p:extLst>
      <p:ext uri="{BB962C8B-B14F-4D97-AF65-F5344CB8AC3E}">
        <p14:creationId xmlns:p14="http://schemas.microsoft.com/office/powerpoint/2010/main" val="2283778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69808CFF-5A36-4730-8AA8-C2573ECD137B}" type="datetimeFigureOut">
              <a:rPr lang="zh-TW" altLang="en-US" smtClean="0"/>
              <a:t>2016/12/9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CE6085B-EFED-498D-9B93-5D6E157C8ECC}" type="slidenum">
              <a:rPr lang="zh-TW" altLang="en-US" smtClean="0"/>
              <a:t>‹#›</a:t>
            </a:fld>
            <a:endParaRPr lang="zh-TW" altLang="en-US"/>
          </a:p>
        </p:txBody>
      </p:sp>
    </p:spTree>
    <p:extLst>
      <p:ext uri="{BB962C8B-B14F-4D97-AF65-F5344CB8AC3E}">
        <p14:creationId xmlns:p14="http://schemas.microsoft.com/office/powerpoint/2010/main" val="1314148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9808CFF-5A36-4730-8AA8-C2573ECD137B}" type="datetimeFigureOut">
              <a:rPr lang="zh-TW" altLang="en-US" smtClean="0"/>
              <a:t>2016/12/9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CE6085B-EFED-498D-9B93-5D6E157C8ECC}" type="slidenum">
              <a:rPr lang="zh-TW" altLang="en-US" smtClean="0"/>
              <a:t>‹#›</a:t>
            </a:fld>
            <a:endParaRPr lang="zh-TW" altLang="en-US"/>
          </a:p>
        </p:txBody>
      </p:sp>
    </p:spTree>
    <p:extLst>
      <p:ext uri="{BB962C8B-B14F-4D97-AF65-F5344CB8AC3E}">
        <p14:creationId xmlns:p14="http://schemas.microsoft.com/office/powerpoint/2010/main" val="2716572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69808CFF-5A36-4730-8AA8-C2573ECD137B}" type="datetimeFigureOut">
              <a:rPr lang="zh-TW" altLang="en-US" smtClean="0"/>
              <a:t>2016/12/9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CE6085B-EFED-498D-9B93-5D6E157C8ECC}" type="slidenum">
              <a:rPr lang="zh-TW" altLang="en-US" smtClean="0"/>
              <a:t>‹#›</a:t>
            </a:fld>
            <a:endParaRPr lang="zh-TW" altLang="en-US"/>
          </a:p>
        </p:txBody>
      </p:sp>
    </p:spTree>
    <p:extLst>
      <p:ext uri="{BB962C8B-B14F-4D97-AF65-F5344CB8AC3E}">
        <p14:creationId xmlns:p14="http://schemas.microsoft.com/office/powerpoint/2010/main" val="86239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69808CFF-5A36-4730-8AA8-C2573ECD137B}" type="datetimeFigureOut">
              <a:rPr lang="zh-TW" altLang="en-US" smtClean="0"/>
              <a:t>2016/12/9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CE6085B-EFED-498D-9B93-5D6E157C8ECC}" type="slidenum">
              <a:rPr lang="zh-TW" altLang="en-US" smtClean="0"/>
              <a:t>‹#›</a:t>
            </a:fld>
            <a:endParaRPr lang="zh-TW" altLang="en-US"/>
          </a:p>
        </p:txBody>
      </p:sp>
    </p:spTree>
    <p:extLst>
      <p:ext uri="{BB962C8B-B14F-4D97-AF65-F5344CB8AC3E}">
        <p14:creationId xmlns:p14="http://schemas.microsoft.com/office/powerpoint/2010/main" val="1142252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18" Type="http://schemas.microsoft.com/office/2007/relationships/hdphoto" Target="../media/hdphoto1.wdp"/><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19" Type="http://schemas.openxmlformats.org/officeDocument/2006/relationships/image" Target="../media/image6.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808CFF-5A36-4730-8AA8-C2573ECD137B}" type="datetimeFigureOut">
              <a:rPr lang="zh-TW" altLang="en-US" smtClean="0"/>
              <a:t>2016/12/9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6085B-EFED-498D-9B93-5D6E157C8ECC}" type="slidenum">
              <a:rPr lang="zh-TW" altLang="en-US" smtClean="0"/>
              <a:t>‹#›</a:t>
            </a:fld>
            <a:endParaRPr lang="zh-TW" altLang="en-US"/>
          </a:p>
        </p:txBody>
      </p:sp>
      <p:sp>
        <p:nvSpPr>
          <p:cNvPr id="9" name="標題版面配置區 1"/>
          <p:cNvSpPr txBox="1">
            <a:spLocks/>
          </p:cNvSpPr>
          <p:nvPr userDrawn="1"/>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mtClean="0"/>
              <a:t>按一下以編輯母片標題樣式</a:t>
            </a:r>
            <a:endParaRPr lang="zh-TW" altLang="en-US"/>
          </a:p>
        </p:txBody>
      </p:sp>
      <p:sp>
        <p:nvSpPr>
          <p:cNvPr id="10" name="文字版面配置區 2"/>
          <p:cNvSpPr txBox="1">
            <a:spLocks/>
          </p:cNvSpPr>
          <p:nvPr userDrawn="1"/>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1" name="日期版面配置區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174AAF-0C43-4F2B-B703-0DD5125D246C}" type="datetime1">
              <a:rPr lang="zh-TW" altLang="en-US" smtClean="0"/>
              <a:pPr/>
              <a:t>2016/12/9</a:t>
            </a:fld>
            <a:endParaRPr lang="zh-TW" altLang="en-US"/>
          </a:p>
        </p:txBody>
      </p:sp>
      <p:sp>
        <p:nvSpPr>
          <p:cNvPr id="12" name="投影片編號版面配置區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24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42D495-9295-49C8-9DC3-3AC87BE9E704}" type="slidenum">
              <a:rPr lang="zh-TW" altLang="en-US" smtClean="0"/>
              <a:pPr/>
              <a:t>‹#›</a:t>
            </a:fld>
            <a:endParaRPr lang="zh-TW" altLang="en-US" dirty="0"/>
          </a:p>
        </p:txBody>
      </p:sp>
      <p:sp>
        <p:nvSpPr>
          <p:cNvPr id="13" name="投影片編號版面配置區 5"/>
          <p:cNvSpPr txBox="1">
            <a:spLocks/>
          </p:cNvSpPr>
          <p:nvPr userDrawn="1"/>
        </p:nvSpPr>
        <p:spPr>
          <a:xfrm>
            <a:off x="6705600" y="6508750"/>
            <a:ext cx="2133600" cy="365125"/>
          </a:xfrm>
          <a:prstGeom prst="rect">
            <a:avLst/>
          </a:prstGeom>
        </p:spPr>
        <p:txBody>
          <a:bodyPr/>
          <a:lstStyle>
            <a:defPPr>
              <a:defRPr lang="zh-TW"/>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42D495-9295-49C8-9DC3-3AC87BE9E704}" type="slidenum">
              <a:rPr lang="zh-TW" altLang="en-US" smtClean="0"/>
              <a:pPr/>
              <a:t>‹#›</a:t>
            </a:fld>
            <a:endParaRPr lang="zh-TW" altLang="en-US" dirty="0"/>
          </a:p>
        </p:txBody>
      </p:sp>
      <p:pic>
        <p:nvPicPr>
          <p:cNvPr id="14" name="Picture 1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08" y="0"/>
            <a:ext cx="9218757" cy="706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036" y="6309321"/>
            <a:ext cx="9218757" cy="715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708" y="6525343"/>
            <a:ext cx="9234103" cy="53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475013" y="2487065"/>
            <a:ext cx="6736072" cy="2088232"/>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userDrawn="1"/>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9552" y="1950079"/>
            <a:ext cx="316835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2364" y="0"/>
            <a:ext cx="9229413" cy="53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6"/>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2364" y="260648"/>
            <a:ext cx="9253449" cy="432048"/>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1" name="投影片編號版面配置區 5"/>
          <p:cNvSpPr txBox="1">
            <a:spLocks/>
          </p:cNvSpPr>
          <p:nvPr userDrawn="1"/>
        </p:nvSpPr>
        <p:spPr>
          <a:xfrm>
            <a:off x="7038480" y="6432542"/>
            <a:ext cx="2133600" cy="365125"/>
          </a:xfrm>
          <a:prstGeom prst="rect">
            <a:avLst/>
          </a:prstGeom>
        </p:spPr>
        <p:txBody>
          <a:bodyPr/>
          <a:lstStyle>
            <a:defPPr>
              <a:defRPr lang="zh-TW"/>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D42D495-9295-49C8-9DC3-3AC87BE9E704}" type="slidenum">
              <a:rPr lang="zh-TW" altLang="en-US" sz="2400" smtClean="0"/>
              <a:pPr algn="r"/>
              <a:t>‹#›</a:t>
            </a:fld>
            <a:endParaRPr lang="zh-TW" altLang="en-US" sz="2400" dirty="0"/>
          </a:p>
        </p:txBody>
      </p:sp>
      <p:sp>
        <p:nvSpPr>
          <p:cNvPr id="22" name="矩形 21"/>
          <p:cNvSpPr/>
          <p:nvPr userDrawn="1"/>
        </p:nvSpPr>
        <p:spPr>
          <a:xfrm>
            <a:off x="0" y="6488866"/>
            <a:ext cx="9144000" cy="369332"/>
          </a:xfrm>
          <a:prstGeom prst="rect">
            <a:avLst/>
          </a:prstGeom>
        </p:spPr>
        <p:txBody>
          <a:bodyPr wrap="square">
            <a:spAutoFit/>
          </a:bodyPr>
          <a:lstStyle/>
          <a:p>
            <a:pPr algn="ctr"/>
            <a:r>
              <a:rPr lang="en-US" altLang="zh-TW" b="1" dirty="0">
                <a:solidFill>
                  <a:schemeClr val="bg1"/>
                </a:solidFill>
                <a:latin typeface="微軟正黑體" panose="020B0604030504040204" pitchFamily="34" charset="-120"/>
                <a:ea typeface="微軟正黑體" panose="020B0604030504040204" pitchFamily="34" charset="-120"/>
              </a:rPr>
              <a:t>105</a:t>
            </a:r>
            <a:r>
              <a:rPr lang="zh-TW" altLang="zh-TW" b="1" dirty="0">
                <a:solidFill>
                  <a:schemeClr val="bg1"/>
                </a:solidFill>
                <a:latin typeface="微軟正黑體" panose="020B0604030504040204" pitchFamily="34" charset="-120"/>
                <a:ea typeface="微軟正黑體" panose="020B0604030504040204" pitchFamily="34" charset="-120"/>
              </a:rPr>
              <a:t>年發展典範科技大學計畫</a:t>
            </a:r>
            <a:endParaRPr lang="zh-TW" altLang="zh-TW" dirty="0">
              <a:solidFill>
                <a:schemeClr val="bg1"/>
              </a:solidFill>
              <a:latin typeface="微軟正黑體" panose="020B0604030504040204" pitchFamily="34" charset="-120"/>
              <a:ea typeface="微軟正黑體" panose="020B0604030504040204" pitchFamily="34" charset="-120"/>
            </a:endParaRPr>
          </a:p>
        </p:txBody>
      </p:sp>
      <p:pic>
        <p:nvPicPr>
          <p:cNvPr id="23" name="Picture 3"/>
          <p:cNvPicPr>
            <a:picLocks noChangeAspect="1" noChangeArrowheads="1"/>
          </p:cNvPicPr>
          <p:nvPr userDrawn="1"/>
        </p:nvPicPr>
        <p:blipFill>
          <a:blip r:embed="rId19">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214062" y="2018333"/>
            <a:ext cx="363855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53541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E59DB-CFFB-4A76-9786-B532A6B7125A}" type="datetimeFigureOut">
              <a:rPr lang="zh-TW" altLang="en-US" smtClean="0"/>
              <a:t>2016/12/9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1723B-73A7-434D-B9F3-E40FB2519B59}" type="slidenum">
              <a:rPr lang="zh-TW" altLang="en-US" smtClean="0"/>
              <a:t>‹#›</a:t>
            </a:fld>
            <a:endParaRPr lang="zh-TW" altLang="en-US"/>
          </a:p>
        </p:txBody>
      </p:sp>
      <p:pic>
        <p:nvPicPr>
          <p:cNvPr id="22" name="Picture 1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08" y="0"/>
            <a:ext cx="9218757" cy="706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036" y="6309321"/>
            <a:ext cx="9218757" cy="715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708" y="6453337"/>
            <a:ext cx="9234103" cy="60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1708" y="631068"/>
            <a:ext cx="9218758" cy="41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6"/>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1707" y="0"/>
            <a:ext cx="9234102" cy="836712"/>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7"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
        <p:nvSpPr>
          <p:cNvPr id="28" name="矩形 27"/>
          <p:cNvSpPr/>
          <p:nvPr userDrawn="1"/>
        </p:nvSpPr>
        <p:spPr>
          <a:xfrm>
            <a:off x="0" y="6452770"/>
            <a:ext cx="9144000" cy="369332"/>
          </a:xfrm>
          <a:prstGeom prst="rect">
            <a:avLst/>
          </a:prstGeom>
        </p:spPr>
        <p:txBody>
          <a:bodyPr wrap="square">
            <a:spAutoFit/>
          </a:bodyPr>
          <a:lstStyle/>
          <a:p>
            <a:pPr algn="ctr"/>
            <a:r>
              <a:rPr lang="en-US" altLang="zh-TW" b="1" dirty="0">
                <a:solidFill>
                  <a:schemeClr val="bg1"/>
                </a:solidFill>
                <a:latin typeface="微軟正黑體" panose="020B0604030504040204" pitchFamily="34" charset="-120"/>
                <a:ea typeface="微軟正黑體" panose="020B0604030504040204" pitchFamily="34" charset="-120"/>
              </a:rPr>
              <a:t>105</a:t>
            </a:r>
            <a:r>
              <a:rPr lang="zh-TW" altLang="zh-TW" b="1" dirty="0">
                <a:solidFill>
                  <a:schemeClr val="bg1"/>
                </a:solidFill>
                <a:latin typeface="微軟正黑體" panose="020B0604030504040204" pitchFamily="34" charset="-120"/>
                <a:ea typeface="微軟正黑體" panose="020B0604030504040204" pitchFamily="34" charset="-120"/>
              </a:rPr>
              <a:t>年發展典範科技大學計畫</a:t>
            </a:r>
            <a:endParaRPr lang="zh-TW" altLang="zh-TW"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90605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AE5A8-CF22-4304-AD80-687331563032}" type="datetimeFigureOut">
              <a:rPr lang="zh-TW" altLang="en-US" smtClean="0"/>
              <a:t>2016/12/9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4457D-4CE8-41CA-BEAD-CA958221CAF9}" type="slidenum">
              <a:rPr lang="zh-TW" altLang="en-US" smtClean="0"/>
              <a:t>‹#›</a:t>
            </a:fld>
            <a:endParaRPr lang="zh-TW" altLang="en-US"/>
          </a:p>
        </p:txBody>
      </p:sp>
      <p:sp>
        <p:nvSpPr>
          <p:cNvPr id="14" name="標題版面配置區 1"/>
          <p:cNvSpPr txBox="1">
            <a:spLocks/>
          </p:cNvSpPr>
          <p:nvPr userDrawn="1"/>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mtClean="0"/>
              <a:t>按一下以編輯母片標題樣式</a:t>
            </a:r>
            <a:endParaRPr lang="zh-TW" altLang="en-US"/>
          </a:p>
        </p:txBody>
      </p:sp>
      <p:sp>
        <p:nvSpPr>
          <p:cNvPr id="15" name="文字版面配置區 2"/>
          <p:cNvSpPr txBox="1">
            <a:spLocks/>
          </p:cNvSpPr>
          <p:nvPr userDrawn="1"/>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6" name="日期版面配置區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3BEFB-4128-48AF-A14C-37CE73ABF753}" type="datetime1">
              <a:rPr lang="zh-TW" altLang="en-US" smtClean="0"/>
              <a:pPr/>
              <a:t>2016/12/9</a:t>
            </a:fld>
            <a:endParaRPr lang="zh-TW" altLang="en-US"/>
          </a:p>
        </p:txBody>
      </p:sp>
      <p:sp>
        <p:nvSpPr>
          <p:cNvPr id="17" name="投影片編號版面配置區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7621CF-302C-44E6-A3BC-48AA6B1167DA}" type="slidenum">
              <a:rPr lang="zh-TW" altLang="en-US" smtClean="0"/>
              <a:pPr/>
              <a:t>‹#›</a:t>
            </a:fld>
            <a:endParaRPr lang="zh-TW" altLang="en-US"/>
          </a:p>
        </p:txBody>
      </p:sp>
      <p:sp>
        <p:nvSpPr>
          <p:cNvPr id="18" name="投影片編號版面配置區 5"/>
          <p:cNvSpPr txBox="1">
            <a:spLocks/>
          </p:cNvSpPr>
          <p:nvPr userDrawn="1"/>
        </p:nvSpPr>
        <p:spPr>
          <a:xfrm>
            <a:off x="6705600" y="6508750"/>
            <a:ext cx="2133600" cy="365125"/>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a:p>
        </p:txBody>
      </p:sp>
      <p:pic>
        <p:nvPicPr>
          <p:cNvPr id="19" name="Picture 1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08" y="0"/>
            <a:ext cx="9218757" cy="706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036" y="6309321"/>
            <a:ext cx="9218757" cy="715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708" y="6525343"/>
            <a:ext cx="9234103" cy="53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6"/>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4036" y="2636912"/>
            <a:ext cx="6503015" cy="2088232"/>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userDrawn="1"/>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80112" y="2060848"/>
            <a:ext cx="316835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2364" y="0"/>
            <a:ext cx="9229413" cy="53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6"/>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2364" y="260648"/>
            <a:ext cx="9253449" cy="432048"/>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6" name="投影片編號版面配置區 5"/>
          <p:cNvSpPr txBox="1">
            <a:spLocks/>
          </p:cNvSpPr>
          <p:nvPr userDrawn="1"/>
        </p:nvSpPr>
        <p:spPr>
          <a:xfrm>
            <a:off x="7062544" y="6456606"/>
            <a:ext cx="2133600" cy="365125"/>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7621CF-302C-44E6-A3BC-48AA6B1167DA}" type="slidenum">
              <a:rPr lang="zh-TW" altLang="en-US" sz="2400" smtClean="0">
                <a:solidFill>
                  <a:schemeClr val="bg1"/>
                </a:solidFill>
              </a:rPr>
              <a:pPr algn="r"/>
              <a:t>‹#›</a:t>
            </a:fld>
            <a:endParaRPr lang="zh-TW" altLang="en-US" sz="2400" dirty="0">
              <a:solidFill>
                <a:schemeClr val="bg1"/>
              </a:solidFill>
            </a:endParaRPr>
          </a:p>
        </p:txBody>
      </p:sp>
      <p:sp>
        <p:nvSpPr>
          <p:cNvPr id="27" name="矩形 26"/>
          <p:cNvSpPr/>
          <p:nvPr userDrawn="1"/>
        </p:nvSpPr>
        <p:spPr>
          <a:xfrm>
            <a:off x="0" y="6488866"/>
            <a:ext cx="9144000" cy="369332"/>
          </a:xfrm>
          <a:prstGeom prst="rect">
            <a:avLst/>
          </a:prstGeom>
        </p:spPr>
        <p:txBody>
          <a:bodyPr wrap="square">
            <a:spAutoFit/>
          </a:bodyPr>
          <a:lstStyle/>
          <a:p>
            <a:pPr algn="ctr"/>
            <a:r>
              <a:rPr lang="en-US" altLang="zh-TW" b="1" dirty="0">
                <a:solidFill>
                  <a:schemeClr val="bg1"/>
                </a:solidFill>
                <a:latin typeface="微軟正黑體" panose="020B0604030504040204" pitchFamily="34" charset="-120"/>
                <a:ea typeface="微軟正黑體" panose="020B0604030504040204" pitchFamily="34" charset="-120"/>
              </a:rPr>
              <a:t>105</a:t>
            </a:r>
            <a:r>
              <a:rPr lang="zh-TW" altLang="zh-TW" b="1" dirty="0">
                <a:solidFill>
                  <a:schemeClr val="bg1"/>
                </a:solidFill>
                <a:latin typeface="微軟正黑體" panose="020B0604030504040204" pitchFamily="34" charset="-120"/>
                <a:ea typeface="微軟正黑體" panose="020B0604030504040204" pitchFamily="34" charset="-120"/>
              </a:rPr>
              <a:t>年發展典範科技大學計畫</a:t>
            </a:r>
            <a:endParaRPr lang="zh-TW" altLang="zh-TW" dirty="0">
              <a:solidFill>
                <a:schemeClr val="bg1"/>
              </a:solidFill>
              <a:latin typeface="微軟正黑體" panose="020B0604030504040204" pitchFamily="34" charset="-120"/>
              <a:ea typeface="微軟正黑體" panose="020B0604030504040204" pitchFamily="34" charset="-120"/>
            </a:endParaRPr>
          </a:p>
        </p:txBody>
      </p:sp>
      <p:pic>
        <p:nvPicPr>
          <p:cNvPr id="28" name="Picture 3"/>
          <p:cNvPicPr>
            <a:picLocks noChangeAspect="1" noChangeArrowheads="1"/>
          </p:cNvPicPr>
          <p:nvPr userDrawn="1"/>
        </p:nvPicPr>
        <p:blipFill>
          <a:blip r:embed="rId19">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5345013" y="2109403"/>
            <a:ext cx="363855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9813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hyperlink" Target="http://info.pts.org.tw/intro/ptvlaw.html"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info.pts.org.tw/open/data/prg/2004news_produce_rule.pdf" TargetMode="External"/><Relationship Id="rId2" Type="http://schemas.openxmlformats.org/officeDocument/2006/relationships/hyperlink" Target="http://info.pts.org.tw/open/data/prg/2007news_ethics.pdf" TargetMode="External"/><Relationship Id="rId1" Type="http://schemas.openxmlformats.org/officeDocument/2006/relationships/slideLayout" Target="../slideLayouts/slideLayout18.xml"/><Relationship Id="rId4" Type="http://schemas.openxmlformats.org/officeDocument/2006/relationships/hyperlink" Target="http://info.pts.org.tw/open/data/rules/2004_rules_010.pdf"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18.xml"/><Relationship Id="rId5" Type="http://schemas.openxmlformats.org/officeDocument/2006/relationships/image" Target="../media/image24.gif"/><Relationship Id="rId4" Type="http://schemas.openxmlformats.org/officeDocument/2006/relationships/image" Target="../media/image23.gif"/></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friends.pts.org.tw/pub92/business_pdf/41.pdf" TargetMode="Externa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5" Type="http://schemas.openxmlformats.org/officeDocument/2006/relationships/hyperlink" Target="http://friends.pts.org.tw/bussiness.php" TargetMode="Externa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hyperlink" Target="http://info.pts.org.tw/open/data/prg/2007prg_produce_rule.pdf" TargetMode="Externa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hyperlink" Target="http://info.pts.org.tw/open/data/pts-code.pdf" TargetMode="Externa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hyperlink" Target="http://info.pts.org.tw/open/supervise.html" TargetMode="Externa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hyperlink" Target="http://www3.ebu.ch/about/public-service-media" TargetMode="Externa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hyperlink" Target="http://info.pts.org.tw/open.html" TargetMode="External"/><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hyperlink" Target="http://www3.ebu.ch/member-support/advocacy-policy-development/psm-funding-governance" TargetMode="Externa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hyperlink" Target="http://www3.ebu.ch/member-support/advocacy-policy-development/psm-funding-governance"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64305" y="3068960"/>
            <a:ext cx="5885620" cy="923330"/>
          </a:xfrm>
          <a:prstGeom prst="rect">
            <a:avLst/>
          </a:prstGeom>
        </p:spPr>
        <p:txBody>
          <a:bodyPr wrap="square">
            <a:spAutoFit/>
          </a:bodyPr>
          <a:lstStyle/>
          <a:p>
            <a:pPr algn="ctr">
              <a:defRPr/>
            </a:pPr>
            <a:r>
              <a:rPr lang="zh-TW" altLang="en-US" sz="5400" b="1" dirty="0">
                <a:solidFill>
                  <a:schemeClr val="bg1"/>
                </a:solidFill>
                <a:latin typeface="微軟正黑體" panose="020B0604030504040204" pitchFamily="34" charset="-120"/>
                <a:ea typeface="微軟正黑體" panose="020B0604030504040204" pitchFamily="34" charset="-120"/>
              </a:rPr>
              <a:t>不一樣的電視台</a:t>
            </a:r>
          </a:p>
        </p:txBody>
      </p:sp>
      <p:sp>
        <p:nvSpPr>
          <p:cNvPr id="8" name="文字方塊 7"/>
          <p:cNvSpPr txBox="1"/>
          <p:nvPr/>
        </p:nvSpPr>
        <p:spPr>
          <a:xfrm>
            <a:off x="2423096" y="5161583"/>
            <a:ext cx="6787989" cy="954107"/>
          </a:xfrm>
          <a:prstGeom prst="rect">
            <a:avLst/>
          </a:prstGeom>
          <a:noFill/>
        </p:spPr>
        <p:txBody>
          <a:bodyPr wrap="square" rtlCol="0">
            <a:spAutoFit/>
          </a:bodyPr>
          <a:lstStyle/>
          <a:p>
            <a:pPr algn="ctr"/>
            <a:r>
              <a:rPr lang="zh-TW" altLang="en-US" sz="2800" dirty="0" smtClean="0">
                <a:latin typeface="Times New Roman" panose="02020603050405020304" pitchFamily="18" charset="0"/>
                <a:ea typeface="微軟正黑體" panose="020B0604030504040204" pitchFamily="34" charset="-120"/>
                <a:cs typeface="Times New Roman" panose="02020603050405020304" pitchFamily="18" charset="0"/>
              </a:rPr>
              <a:t>職業倫理教學暨分享平臺</a:t>
            </a:r>
            <a:endParaRPr lang="en-US" altLang="zh-TW" sz="28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http://my.stust.edu.tw/project/stpee</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9" name="矩形 8"/>
          <p:cNvSpPr/>
          <p:nvPr/>
        </p:nvSpPr>
        <p:spPr>
          <a:xfrm>
            <a:off x="0" y="6488866"/>
            <a:ext cx="9144000" cy="369332"/>
          </a:xfrm>
          <a:prstGeom prst="rect">
            <a:avLst/>
          </a:prstGeom>
        </p:spPr>
        <p:txBody>
          <a:bodyPr wrap="square">
            <a:spAutoFit/>
          </a:bodyPr>
          <a:lstStyle/>
          <a:p>
            <a:pPr algn="ctr"/>
            <a:r>
              <a:rPr lang="en-US" altLang="zh-TW" b="1" dirty="0">
                <a:solidFill>
                  <a:schemeClr val="bg1"/>
                </a:solidFill>
                <a:latin typeface="微軟正黑體" panose="020B0604030504040204" pitchFamily="34" charset="-120"/>
                <a:ea typeface="微軟正黑體" panose="020B0604030504040204" pitchFamily="34" charset="-120"/>
              </a:rPr>
              <a:t>105</a:t>
            </a:r>
            <a:r>
              <a:rPr lang="zh-TW" altLang="zh-TW" b="1" dirty="0">
                <a:solidFill>
                  <a:schemeClr val="bg1"/>
                </a:solidFill>
                <a:latin typeface="微軟正黑體" panose="020B0604030504040204" pitchFamily="34" charset="-120"/>
                <a:ea typeface="微軟正黑體" panose="020B0604030504040204" pitchFamily="34" charset="-120"/>
              </a:rPr>
              <a:t>年發展典範科技大學計畫</a:t>
            </a:r>
            <a:endParaRPr lang="zh-TW" altLang="zh-TW" dirty="0">
              <a:solidFill>
                <a:schemeClr val="bg1"/>
              </a:solidFill>
              <a:latin typeface="微軟正黑體" panose="020B0604030504040204" pitchFamily="34" charset="-120"/>
              <a:ea typeface="微軟正黑體" panose="020B0604030504040204" pitchFamily="34" charset="-120"/>
            </a:endParaRPr>
          </a:p>
        </p:txBody>
      </p:sp>
      <p:sp>
        <p:nvSpPr>
          <p:cNvPr id="10" name="投影片編號版面配置區 9"/>
          <p:cNvSpPr>
            <a:spLocks noGrp="1"/>
          </p:cNvSpPr>
          <p:nvPr>
            <p:ph type="sldNum" sz="quarter" idx="12"/>
          </p:nvPr>
        </p:nvSpPr>
        <p:spPr/>
        <p:txBody>
          <a:bodyPr/>
          <a:lstStyle/>
          <a:p>
            <a:fld id="{7D42D495-9295-49C8-9DC3-3AC87BE9E704}" type="slidenum">
              <a:rPr lang="zh-TW" altLang="en-US" smtClean="0"/>
              <a:t>1</a:t>
            </a:fld>
            <a:endParaRPr lang="zh-TW" altLang="en-US" dirty="0"/>
          </a:p>
        </p:txBody>
      </p:sp>
      <p:pic>
        <p:nvPicPr>
          <p:cNvPr id="11" name="Picture 2" descr="C:\Users\user\Desktop\南臺LOGOpng-01\南臺LOGOpng-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113710"/>
            <a:ext cx="4271808" cy="79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320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437109" y="166589"/>
            <a:ext cx="431400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公共媒體本質之他山之石</a:t>
            </a:r>
            <a:r>
              <a:rPr kumimoji="1" lang="zh-TW" altLang="en-US"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 </a:t>
            </a:r>
            <a:endParaRPr kumimoji="1" lang="zh-TW" altLang="en-US"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483196" y="1556792"/>
            <a:ext cx="8064896" cy="4154984"/>
          </a:xfrm>
          <a:prstGeom prst="rect">
            <a:avLst/>
          </a:prstGeom>
          <a:noFill/>
        </p:spPr>
        <p:txBody>
          <a:bodyPr wrap="square" rtlCol="0">
            <a:spAutoFit/>
          </a:bodyPr>
          <a:lstStyle/>
          <a:p>
            <a:r>
              <a:rPr lang="en-US" altLang="zh-TW" sz="2200" b="1" dirty="0" smtClean="0">
                <a:solidFill>
                  <a:srgbClr val="FF0000"/>
                </a:solidFill>
                <a:latin typeface="微軟正黑體" panose="020B0604030504040204" pitchFamily="34" charset="-120"/>
                <a:ea typeface="微軟正黑體" panose="020B0604030504040204" pitchFamily="34" charset="-120"/>
              </a:rPr>
              <a:t>1.About NHK</a:t>
            </a:r>
            <a:endParaRPr lang="zh-TW" altLang="zh-TW" sz="2200" b="1" dirty="0" smtClean="0">
              <a:solidFill>
                <a:srgbClr val="FF0000"/>
              </a:solidFill>
              <a:latin typeface="微軟正黑體" panose="020B0604030504040204" pitchFamily="34" charset="-120"/>
              <a:ea typeface="微軟正黑體" panose="020B0604030504040204" pitchFamily="34" charset="-120"/>
            </a:endParaRPr>
          </a:p>
          <a:p>
            <a:pPr algn="ctr"/>
            <a:endParaRPr lang="en-US" altLang="zh-TW" sz="2200" b="1" dirty="0">
              <a:latin typeface="微軟正黑體" panose="020B0604030504040204" pitchFamily="34" charset="-120"/>
              <a:ea typeface="微軟正黑體" panose="020B0604030504040204" pitchFamily="34" charset="-120"/>
            </a:endParaRPr>
          </a:p>
          <a:p>
            <a:pPr algn="ctr"/>
            <a:r>
              <a:rPr lang="en-US" altLang="zh-TW" sz="2200" b="1" dirty="0" smtClean="0">
                <a:latin typeface="微軟正黑體" panose="020B0604030504040204" pitchFamily="34" charset="-120"/>
                <a:ea typeface="微軟正黑體" panose="020B0604030504040204" pitchFamily="34" charset="-120"/>
              </a:rPr>
              <a:t>Mission</a:t>
            </a:r>
            <a:endParaRPr lang="zh-TW" altLang="zh-TW" sz="2200" b="1" dirty="0" smtClean="0">
              <a:latin typeface="微軟正黑體" panose="020B0604030504040204" pitchFamily="34" charset="-120"/>
              <a:ea typeface="微軟正黑體" panose="020B0604030504040204" pitchFamily="34" charset="-120"/>
            </a:endParaRPr>
          </a:p>
          <a:p>
            <a:pPr>
              <a:lnSpc>
                <a:spcPct val="200000"/>
              </a:lnSpc>
            </a:pPr>
            <a:r>
              <a:rPr lang="en-US" altLang="zh-TW" sz="2200" b="1" dirty="0" smtClean="0">
                <a:latin typeface="微軟正黑體" panose="020B0604030504040204" pitchFamily="34" charset="-120"/>
                <a:ea typeface="微軟正黑體" panose="020B0604030504040204" pitchFamily="34" charset="-120"/>
              </a:rPr>
              <a:t> NHK</a:t>
            </a:r>
            <a:r>
              <a:rPr lang="zh-TW" altLang="zh-TW" sz="2200" b="1" dirty="0" smtClean="0">
                <a:latin typeface="微軟正黑體" panose="020B0604030504040204" pitchFamily="34" charset="-120"/>
                <a:ea typeface="微軟正黑體" panose="020B0604030504040204" pitchFamily="34" charset="-120"/>
              </a:rPr>
              <a:t>為了公共利益，必須提供日本全國皆能收聽視的豐富</a:t>
            </a:r>
            <a:endParaRPr lang="en-US" altLang="zh-TW" sz="2200" b="1" dirty="0" smtClean="0">
              <a:latin typeface="微軟正黑體" panose="020B0604030504040204" pitchFamily="34" charset="-120"/>
              <a:ea typeface="微軟正黑體" panose="020B0604030504040204" pitchFamily="34" charset="-120"/>
            </a:endParaRPr>
          </a:p>
          <a:p>
            <a:pPr>
              <a:lnSpc>
                <a:spcPct val="200000"/>
              </a:lnSpc>
            </a:pPr>
            <a:r>
              <a:rPr lang="en-US" altLang="zh-TW" sz="2200" b="1" dirty="0" smtClean="0">
                <a:latin typeface="微軟正黑體" panose="020B0604030504040204" pitchFamily="34" charset="-120"/>
                <a:ea typeface="微軟正黑體" panose="020B0604030504040204" pitchFamily="34" charset="-120"/>
              </a:rPr>
              <a:t> </a:t>
            </a:r>
            <a:r>
              <a:rPr lang="zh-TW" altLang="zh-TW" sz="2200" b="1" dirty="0" smtClean="0">
                <a:latin typeface="微軟正黑體" panose="020B0604030504040204" pitchFamily="34" charset="-120"/>
                <a:ea typeface="微軟正黑體" panose="020B0604030504040204" pitchFamily="34" charset="-120"/>
              </a:rPr>
              <a:t>且高品質的國內廣播電視節目，同時必須進行有助於廣播</a:t>
            </a:r>
            <a:endParaRPr lang="en-US" altLang="zh-TW" sz="2200" b="1" dirty="0" smtClean="0">
              <a:latin typeface="微軟正黑體" panose="020B0604030504040204" pitchFamily="34" charset="-120"/>
              <a:ea typeface="微軟正黑體" panose="020B0604030504040204" pitchFamily="34" charset="-120"/>
            </a:endParaRPr>
          </a:p>
          <a:p>
            <a:pPr>
              <a:lnSpc>
                <a:spcPct val="200000"/>
              </a:lnSpc>
            </a:pPr>
            <a:r>
              <a:rPr lang="en-US" altLang="zh-TW" sz="2200" b="1" dirty="0" smtClean="0">
                <a:latin typeface="微軟正黑體" panose="020B0604030504040204" pitchFamily="34" charset="-120"/>
                <a:ea typeface="微軟正黑體" panose="020B0604030504040204" pitchFamily="34" charset="-120"/>
              </a:rPr>
              <a:t> </a:t>
            </a:r>
            <a:r>
              <a:rPr lang="zh-TW" altLang="zh-TW" sz="2200" b="1" dirty="0" smtClean="0">
                <a:latin typeface="微軟正黑體" panose="020B0604030504040204" pitchFamily="34" charset="-120"/>
                <a:ea typeface="微軟正黑體" panose="020B0604030504040204" pitchFamily="34" charset="-120"/>
              </a:rPr>
              <a:t>電視及其收聽視之進步發達的必要業務，以及國際及衛星</a:t>
            </a:r>
            <a:endParaRPr lang="en-US" altLang="zh-TW" sz="2200" b="1" dirty="0" smtClean="0">
              <a:latin typeface="微軟正黑體" panose="020B0604030504040204" pitchFamily="34" charset="-120"/>
              <a:ea typeface="微軟正黑體" panose="020B0604030504040204" pitchFamily="34" charset="-120"/>
            </a:endParaRPr>
          </a:p>
          <a:p>
            <a:pPr>
              <a:lnSpc>
                <a:spcPct val="200000"/>
              </a:lnSpc>
            </a:pPr>
            <a:r>
              <a:rPr lang="en-US" altLang="zh-TW" sz="2200" b="1" dirty="0" smtClean="0">
                <a:latin typeface="微軟正黑體" panose="020B0604030504040204" pitchFamily="34" charset="-120"/>
                <a:ea typeface="微軟正黑體" panose="020B0604030504040204" pitchFamily="34" charset="-120"/>
              </a:rPr>
              <a:t> </a:t>
            </a:r>
            <a:r>
              <a:rPr lang="zh-TW" altLang="zh-TW" sz="2200" b="1" dirty="0" smtClean="0">
                <a:latin typeface="微軟正黑體" panose="020B0604030504040204" pitchFamily="34" charset="-120"/>
                <a:ea typeface="微軟正黑體" panose="020B0604030504040204" pitchFamily="34" charset="-120"/>
              </a:rPr>
              <a:t>播出。</a:t>
            </a:r>
          </a:p>
          <a:p>
            <a:endParaRPr lang="zh-TW" altLang="en-US" sz="22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467544" y="1340768"/>
            <a:ext cx="8064896" cy="4154984"/>
          </a:xfrm>
          <a:prstGeom prst="rect">
            <a:avLst/>
          </a:prstGeom>
          <a:noFill/>
        </p:spPr>
        <p:txBody>
          <a:bodyPr wrap="square" rtlCol="0">
            <a:spAutoFit/>
          </a:bodyPr>
          <a:lstStyle/>
          <a:p>
            <a:r>
              <a:rPr lang="en-US" altLang="zh-TW" sz="2200" b="1" dirty="0" smtClean="0">
                <a:solidFill>
                  <a:srgbClr val="FF0000"/>
                </a:solidFill>
                <a:latin typeface="微軟正黑體" panose="020B0604030504040204" pitchFamily="34" charset="-120"/>
                <a:ea typeface="微軟正黑體" panose="020B0604030504040204" pitchFamily="34" charset="-120"/>
              </a:rPr>
              <a:t>2.About BBC</a:t>
            </a:r>
          </a:p>
          <a:p>
            <a:pPr>
              <a:lnSpc>
                <a:spcPct val="200000"/>
              </a:lnSpc>
            </a:pPr>
            <a:r>
              <a:rPr lang="en-US" altLang="zh-TW" sz="2200" b="1" dirty="0" smtClean="0">
                <a:latin typeface="微軟正黑體" panose="020B0604030504040204" pitchFamily="34" charset="-120"/>
                <a:ea typeface="微軟正黑體" panose="020B0604030504040204" pitchFamily="34" charset="-120"/>
              </a:rPr>
              <a:t>                                            </a:t>
            </a:r>
            <a:r>
              <a:rPr lang="en-US" altLang="zh-TW" sz="2200" b="1" dirty="0" smtClean="0">
                <a:solidFill>
                  <a:srgbClr val="00B050"/>
                </a:solidFill>
                <a:latin typeface="微軟正黑體" panose="020B0604030504040204" pitchFamily="34" charset="-120"/>
                <a:ea typeface="微軟正黑體" panose="020B0604030504040204" pitchFamily="34" charset="-120"/>
              </a:rPr>
              <a:t>Mission</a:t>
            </a:r>
            <a:endParaRPr lang="zh-TW" altLang="zh-TW" sz="2200" b="1" dirty="0" smtClean="0">
              <a:solidFill>
                <a:srgbClr val="00B050"/>
              </a:solidFill>
              <a:latin typeface="微軟正黑體" panose="020B0604030504040204" pitchFamily="34" charset="-120"/>
              <a:ea typeface="微軟正黑體" panose="020B0604030504040204" pitchFamily="34" charset="-120"/>
            </a:endParaRPr>
          </a:p>
          <a:p>
            <a:pPr>
              <a:lnSpc>
                <a:spcPct val="200000"/>
              </a:lnSpc>
            </a:pPr>
            <a:r>
              <a:rPr lang="en-US" altLang="zh-TW" sz="2200" b="1" dirty="0" smtClean="0">
                <a:latin typeface="微軟正黑體" panose="020B0604030504040204" pitchFamily="34" charset="-120"/>
                <a:ea typeface="微軟正黑體" panose="020B0604030504040204" pitchFamily="34" charset="-120"/>
              </a:rPr>
              <a:t>         To enrich people's lives with </a:t>
            </a:r>
            <a:r>
              <a:rPr lang="en-US" altLang="zh-TW" sz="2200" b="1" dirty="0" err="1" smtClean="0">
                <a:latin typeface="微軟正黑體" panose="020B0604030504040204" pitchFamily="34" charset="-120"/>
                <a:ea typeface="微軟正黑體" panose="020B0604030504040204" pitchFamily="34" charset="-120"/>
              </a:rPr>
              <a:t>programmes</a:t>
            </a:r>
            <a:r>
              <a:rPr lang="en-US" altLang="zh-TW" sz="2200" b="1" dirty="0" smtClean="0">
                <a:latin typeface="微軟正黑體" panose="020B0604030504040204" pitchFamily="34" charset="-120"/>
                <a:ea typeface="微軟正黑體" panose="020B0604030504040204" pitchFamily="34" charset="-120"/>
              </a:rPr>
              <a:t> and </a:t>
            </a:r>
          </a:p>
          <a:p>
            <a:pPr>
              <a:lnSpc>
                <a:spcPct val="200000"/>
              </a:lnSpc>
            </a:pPr>
            <a:r>
              <a:rPr lang="en-US" altLang="zh-TW" sz="2200" b="1" dirty="0" smtClean="0">
                <a:latin typeface="微軟正黑體" panose="020B0604030504040204" pitchFamily="34" charset="-120"/>
                <a:ea typeface="微軟正黑體" panose="020B0604030504040204" pitchFamily="34" charset="-120"/>
              </a:rPr>
              <a:t>          services that inform, educate and entertain.</a:t>
            </a:r>
          </a:p>
          <a:p>
            <a:pPr>
              <a:lnSpc>
                <a:spcPct val="200000"/>
              </a:lnSpc>
            </a:pPr>
            <a:r>
              <a:rPr lang="en-US" altLang="zh-TW" sz="2200" b="1" dirty="0" smtClean="0">
                <a:latin typeface="微軟正黑體" panose="020B0604030504040204" pitchFamily="34" charset="-120"/>
                <a:ea typeface="微軟正黑體" panose="020B0604030504040204" pitchFamily="34" charset="-120"/>
              </a:rPr>
              <a:t>                                             </a:t>
            </a:r>
            <a:r>
              <a:rPr lang="en-US" altLang="zh-TW" sz="2200" b="1" dirty="0" smtClean="0">
                <a:solidFill>
                  <a:srgbClr val="00B050"/>
                </a:solidFill>
                <a:latin typeface="微軟正黑體" panose="020B0604030504040204" pitchFamily="34" charset="-120"/>
                <a:ea typeface="微軟正黑體" panose="020B0604030504040204" pitchFamily="34" charset="-120"/>
              </a:rPr>
              <a:t>Vision</a:t>
            </a:r>
            <a:endParaRPr lang="zh-TW" altLang="zh-TW" sz="2200" b="1" dirty="0" smtClean="0">
              <a:solidFill>
                <a:srgbClr val="00B050"/>
              </a:solidFill>
              <a:latin typeface="微軟正黑體" panose="020B0604030504040204" pitchFamily="34" charset="-120"/>
              <a:ea typeface="微軟正黑體" panose="020B0604030504040204" pitchFamily="34" charset="-120"/>
            </a:endParaRPr>
          </a:p>
          <a:p>
            <a:pPr>
              <a:lnSpc>
                <a:spcPct val="200000"/>
              </a:lnSpc>
            </a:pPr>
            <a:r>
              <a:rPr lang="en-US" altLang="zh-TW" sz="2200" b="1" dirty="0" smtClean="0">
                <a:latin typeface="微軟正黑體" panose="020B0604030504040204" pitchFamily="34" charset="-120"/>
                <a:ea typeface="微軟正黑體" panose="020B0604030504040204" pitchFamily="34" charset="-120"/>
              </a:rPr>
              <a:t>           To be the most creative </a:t>
            </a:r>
            <a:r>
              <a:rPr lang="en-US" altLang="zh-TW" sz="2200" b="1" dirty="0" err="1" smtClean="0">
                <a:latin typeface="微軟正黑體" panose="020B0604030504040204" pitchFamily="34" charset="-120"/>
                <a:ea typeface="微軟正黑體" panose="020B0604030504040204" pitchFamily="34" charset="-120"/>
              </a:rPr>
              <a:t>organisation</a:t>
            </a:r>
            <a:r>
              <a:rPr lang="en-US" altLang="zh-TW" sz="2200" b="1" dirty="0" smtClean="0">
                <a:latin typeface="微軟正黑體" panose="020B0604030504040204" pitchFamily="34" charset="-120"/>
                <a:ea typeface="微軟正黑體" panose="020B0604030504040204" pitchFamily="34" charset="-120"/>
              </a:rPr>
              <a:t> in the world.</a:t>
            </a:r>
            <a:endParaRPr lang="zh-TW" altLang="zh-TW" sz="2200" b="1" dirty="0" smtClean="0">
              <a:latin typeface="微軟正黑體" panose="020B0604030504040204" pitchFamily="34" charset="-120"/>
              <a:ea typeface="微軟正黑體" panose="020B0604030504040204" pitchFamily="34" charset="-120"/>
            </a:endParaRPr>
          </a:p>
          <a:p>
            <a:endParaRPr lang="zh-TW" altLang="en-US" sz="2200" dirty="0">
              <a:latin typeface="微軟正黑體" panose="020B0604030504040204" pitchFamily="34" charset="-120"/>
              <a:ea typeface="微軟正黑體" panose="020B0604030504040204" pitchFamily="34" charset="-120"/>
            </a:endParaRPr>
          </a:p>
        </p:txBody>
      </p:sp>
      <p:sp>
        <p:nvSpPr>
          <p:cNvPr id="4" name="Rectangle 1"/>
          <p:cNvSpPr>
            <a:spLocks noChangeArrowheads="1"/>
          </p:cNvSpPr>
          <p:nvPr/>
        </p:nvSpPr>
        <p:spPr bwMode="auto">
          <a:xfrm>
            <a:off x="467544" y="147539"/>
            <a:ext cx="431400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公共媒體本質之他山之石</a:t>
            </a:r>
            <a:r>
              <a:rPr kumimoji="1" lang="zh-TW" altLang="en-US"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 </a:t>
            </a:r>
            <a:endParaRPr kumimoji="1" lang="zh-TW" altLang="en-US"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467544" y="1052736"/>
            <a:ext cx="8208912" cy="5924699"/>
          </a:xfrm>
          <a:prstGeom prst="rect">
            <a:avLst/>
          </a:prstGeom>
          <a:noFill/>
        </p:spPr>
        <p:txBody>
          <a:bodyPr wrap="square" rtlCol="0">
            <a:spAutoFit/>
          </a:bodyPr>
          <a:lstStyle/>
          <a:p>
            <a:r>
              <a:rPr lang="en-US" altLang="zh-TW" sz="2800" b="1" dirty="0" smtClean="0">
                <a:solidFill>
                  <a:srgbClr val="FF0000"/>
                </a:solidFill>
                <a:latin typeface="標楷體" pitchFamily="65" charset="-120"/>
                <a:ea typeface="標楷體" pitchFamily="65" charset="-120"/>
              </a:rPr>
              <a:t>2.About BBC</a:t>
            </a:r>
          </a:p>
          <a:p>
            <a:r>
              <a:rPr lang="en-US" altLang="zh-TW" sz="2400" b="1" dirty="0" smtClean="0">
                <a:solidFill>
                  <a:srgbClr val="00B050"/>
                </a:solidFill>
              </a:rPr>
              <a:t>                                                    Values</a:t>
            </a:r>
            <a:endParaRPr lang="zh-TW" altLang="zh-TW" sz="2400" dirty="0" smtClean="0">
              <a:solidFill>
                <a:srgbClr val="00B050"/>
              </a:solidFill>
            </a:endParaRPr>
          </a:p>
          <a:p>
            <a:pPr lvl="0">
              <a:lnSpc>
                <a:spcPct val="150000"/>
              </a:lnSpc>
            </a:pPr>
            <a:r>
              <a:rPr lang="en-US" altLang="zh-TW" sz="2400" dirty="0" smtClean="0"/>
              <a:t>      Trust is the foundation of the BBC: we are independent,    </a:t>
            </a:r>
          </a:p>
          <a:p>
            <a:pPr lvl="0">
              <a:lnSpc>
                <a:spcPct val="150000"/>
              </a:lnSpc>
            </a:pPr>
            <a:r>
              <a:rPr lang="en-US" altLang="zh-TW" sz="2400" dirty="0" smtClean="0"/>
              <a:t>      impartial and honest.</a:t>
            </a:r>
            <a:endParaRPr lang="zh-TW" altLang="zh-TW" sz="2400" dirty="0" smtClean="0"/>
          </a:p>
          <a:p>
            <a:pPr lvl="0">
              <a:lnSpc>
                <a:spcPct val="150000"/>
              </a:lnSpc>
            </a:pPr>
            <a:r>
              <a:rPr lang="en-US" altLang="zh-TW" sz="2400" dirty="0" smtClean="0"/>
              <a:t>      Audiences are at the heart of everything we do.</a:t>
            </a:r>
          </a:p>
          <a:p>
            <a:pPr lvl="0">
              <a:lnSpc>
                <a:spcPct val="150000"/>
              </a:lnSpc>
            </a:pPr>
            <a:r>
              <a:rPr lang="en-US" altLang="zh-TW" sz="2400" dirty="0" smtClean="0"/>
              <a:t>     We take pride in delivering quality and value for money. </a:t>
            </a:r>
          </a:p>
          <a:p>
            <a:pPr lvl="0">
              <a:lnSpc>
                <a:spcPct val="150000"/>
              </a:lnSpc>
            </a:pPr>
            <a:r>
              <a:rPr lang="en-US" altLang="zh-TW" sz="2400" dirty="0" smtClean="0"/>
              <a:t>      Creativity is the lifeblood of our organization.</a:t>
            </a:r>
          </a:p>
          <a:p>
            <a:pPr lvl="0">
              <a:lnSpc>
                <a:spcPct val="150000"/>
              </a:lnSpc>
            </a:pPr>
            <a:r>
              <a:rPr lang="en-US" altLang="zh-TW" sz="2400" dirty="0" smtClean="0"/>
              <a:t>      We respect each other and celebrate our diversity so that </a:t>
            </a:r>
          </a:p>
          <a:p>
            <a:pPr lvl="0">
              <a:lnSpc>
                <a:spcPct val="150000"/>
              </a:lnSpc>
            </a:pPr>
            <a:r>
              <a:rPr lang="en-US" altLang="zh-TW" sz="2400" dirty="0" smtClean="0"/>
              <a:t>      everyone can give their best.</a:t>
            </a:r>
            <a:endParaRPr lang="zh-TW" altLang="zh-TW" sz="2400" dirty="0" smtClean="0"/>
          </a:p>
          <a:p>
            <a:pPr lvl="0">
              <a:lnSpc>
                <a:spcPct val="150000"/>
              </a:lnSpc>
            </a:pPr>
            <a:r>
              <a:rPr lang="en-US" altLang="zh-TW" sz="2400" dirty="0" smtClean="0"/>
              <a:t>     We are one BBC: great things happen when we work together.</a:t>
            </a:r>
            <a:endParaRPr lang="zh-TW" altLang="zh-TW" sz="2400" dirty="0" smtClean="0"/>
          </a:p>
          <a:p>
            <a:pPr>
              <a:lnSpc>
                <a:spcPct val="150000"/>
              </a:lnSpc>
            </a:pPr>
            <a:endParaRPr lang="zh-TW" altLang="en-US" dirty="0"/>
          </a:p>
        </p:txBody>
      </p:sp>
      <p:sp>
        <p:nvSpPr>
          <p:cNvPr id="4" name="Rectangle 1"/>
          <p:cNvSpPr>
            <a:spLocks noChangeArrowheads="1"/>
          </p:cNvSpPr>
          <p:nvPr/>
        </p:nvSpPr>
        <p:spPr bwMode="auto">
          <a:xfrm>
            <a:off x="467544" y="260648"/>
            <a:ext cx="431400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公共媒體本質之他山之石</a:t>
            </a:r>
            <a:r>
              <a:rPr kumimoji="1" lang="zh-TW" altLang="en-US"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 </a:t>
            </a:r>
            <a:endParaRPr kumimoji="1" lang="zh-TW" altLang="en-US"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450574" y="1077118"/>
            <a:ext cx="7721826" cy="5232202"/>
          </a:xfrm>
          <a:prstGeom prst="rect">
            <a:avLst/>
          </a:prstGeom>
          <a:noFill/>
        </p:spPr>
        <p:txBody>
          <a:bodyPr wrap="square" rtlCol="0">
            <a:spAutoFit/>
          </a:bodyPr>
          <a:lstStyle/>
          <a:p>
            <a:pPr>
              <a:lnSpc>
                <a:spcPct val="150000"/>
              </a:lnSpc>
            </a:pPr>
            <a:r>
              <a:rPr lang="en-US" altLang="zh-TW" sz="2400" b="1" dirty="0" smtClean="0">
                <a:solidFill>
                  <a:srgbClr val="FF0000"/>
                </a:solidFill>
              </a:rPr>
              <a:t>BBC Six public purposes and how they will be delivered</a:t>
            </a:r>
            <a:endParaRPr lang="zh-TW" altLang="zh-TW" sz="2400" dirty="0" smtClean="0">
              <a:solidFill>
                <a:srgbClr val="FF0000"/>
              </a:solidFill>
            </a:endParaRPr>
          </a:p>
          <a:p>
            <a:pPr marL="342900" lvl="0" indent="-342900">
              <a:lnSpc>
                <a:spcPct val="200000"/>
              </a:lnSpc>
              <a:buFont typeface="+mj-lt"/>
              <a:buAutoNum type="arabicPeriod"/>
            </a:pPr>
            <a:r>
              <a:rPr lang="en-US" altLang="zh-TW" sz="2000" b="1" dirty="0" smtClean="0"/>
              <a:t>Sustaining citizenship and civil society</a:t>
            </a:r>
            <a:endParaRPr lang="zh-TW" altLang="zh-TW" sz="2000" b="1" dirty="0" smtClean="0"/>
          </a:p>
          <a:p>
            <a:pPr marL="342900" indent="-342900">
              <a:lnSpc>
                <a:spcPct val="200000"/>
              </a:lnSpc>
            </a:pPr>
            <a:r>
              <a:rPr lang="en-US" altLang="zh-TW" sz="2000" b="1" dirty="0" smtClean="0"/>
              <a:t>       The BBC provides high-quality news, current affairs and factual programming to engage its viewers, listeners and users in important current and political issues.</a:t>
            </a:r>
            <a:endParaRPr lang="zh-TW" altLang="zh-TW" sz="2000" b="1" dirty="0" smtClean="0"/>
          </a:p>
          <a:p>
            <a:pPr marL="342900" lvl="0" indent="-342900">
              <a:lnSpc>
                <a:spcPct val="200000"/>
              </a:lnSpc>
            </a:pPr>
            <a:r>
              <a:rPr lang="en-US" altLang="zh-TW" sz="2000" b="1" dirty="0" smtClean="0"/>
              <a:t>2.   Promoting education and learning</a:t>
            </a:r>
            <a:endParaRPr lang="zh-TW" altLang="zh-TW" sz="2000" b="1" dirty="0" smtClean="0"/>
          </a:p>
          <a:p>
            <a:pPr marL="342900" indent="-342900">
              <a:lnSpc>
                <a:spcPct val="200000"/>
              </a:lnSpc>
            </a:pPr>
            <a:r>
              <a:rPr lang="en-US" altLang="zh-TW" sz="2000" b="1" dirty="0" smtClean="0"/>
              <a:t>      The support of formal education in schools and colleges and informal knowledge and skills building.</a:t>
            </a:r>
            <a:endParaRPr lang="zh-TW" altLang="zh-TW" sz="2000" b="1" dirty="0" smtClean="0"/>
          </a:p>
          <a:p>
            <a:pPr marL="342900" indent="-342900"/>
            <a:endParaRPr lang="zh-TW" altLang="en-US" dirty="0"/>
          </a:p>
        </p:txBody>
      </p:sp>
      <p:sp>
        <p:nvSpPr>
          <p:cNvPr id="4" name="Rectangle 1"/>
          <p:cNvSpPr>
            <a:spLocks noChangeArrowheads="1"/>
          </p:cNvSpPr>
          <p:nvPr/>
        </p:nvSpPr>
        <p:spPr bwMode="auto">
          <a:xfrm>
            <a:off x="450574" y="260648"/>
            <a:ext cx="431400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公共媒體本質之他山之石</a:t>
            </a:r>
            <a:r>
              <a:rPr kumimoji="1" lang="zh-TW" altLang="en-US"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 </a:t>
            </a:r>
            <a:endParaRPr kumimoji="1" lang="zh-TW" altLang="en-US"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450574" y="1231007"/>
            <a:ext cx="7721826" cy="5078313"/>
          </a:xfrm>
          <a:prstGeom prst="rect">
            <a:avLst/>
          </a:prstGeom>
          <a:noFill/>
        </p:spPr>
        <p:txBody>
          <a:bodyPr wrap="square" rtlCol="0">
            <a:spAutoFit/>
          </a:bodyPr>
          <a:lstStyle/>
          <a:p>
            <a:pPr>
              <a:lnSpc>
                <a:spcPct val="150000"/>
              </a:lnSpc>
            </a:pPr>
            <a:r>
              <a:rPr lang="en-US" altLang="zh-TW" sz="2400" b="1" dirty="0" smtClean="0">
                <a:solidFill>
                  <a:srgbClr val="FF0000"/>
                </a:solidFill>
              </a:rPr>
              <a:t>BBC Six public purposes and how they will be delivered</a:t>
            </a:r>
            <a:endParaRPr lang="zh-TW" altLang="zh-TW" sz="2400" dirty="0" smtClean="0">
              <a:solidFill>
                <a:srgbClr val="FF0000"/>
              </a:solidFill>
            </a:endParaRPr>
          </a:p>
          <a:p>
            <a:pPr marL="342900" lvl="0" indent="-342900">
              <a:lnSpc>
                <a:spcPct val="200000"/>
              </a:lnSpc>
            </a:pPr>
            <a:r>
              <a:rPr lang="en-US" altLang="zh-TW" sz="2000" b="1" dirty="0" smtClean="0"/>
              <a:t>3.   Stimulating creativity and cultural excellence</a:t>
            </a:r>
            <a:endParaRPr lang="zh-TW" altLang="zh-TW" sz="2000" b="1" dirty="0" smtClean="0"/>
          </a:p>
          <a:p>
            <a:pPr marL="342900" indent="-342900">
              <a:lnSpc>
                <a:spcPct val="200000"/>
              </a:lnSpc>
            </a:pPr>
            <a:r>
              <a:rPr lang="en-US" altLang="zh-TW" sz="2000" b="1" dirty="0" smtClean="0"/>
              <a:t>       Encouraging interest, engagement and participation in cultural, creative and sporting activities across the UK.</a:t>
            </a:r>
          </a:p>
          <a:p>
            <a:pPr marL="342900" lvl="0" indent="-342900">
              <a:lnSpc>
                <a:spcPct val="200000"/>
              </a:lnSpc>
            </a:pPr>
            <a:r>
              <a:rPr lang="en-US" altLang="zh-TW" sz="2000" b="1" dirty="0" smtClean="0"/>
              <a:t>4.   Representing the UK, its nations, regions and communities</a:t>
            </a:r>
            <a:endParaRPr lang="zh-TW" altLang="zh-TW" sz="2000" b="1" dirty="0" smtClean="0"/>
          </a:p>
          <a:p>
            <a:pPr marL="342900" indent="-342900">
              <a:lnSpc>
                <a:spcPct val="200000"/>
              </a:lnSpc>
            </a:pPr>
            <a:r>
              <a:rPr lang="en-US" altLang="zh-TW" sz="2000" b="1" dirty="0" smtClean="0"/>
              <a:t>       BBC viewers, listeners and users can rely on the BBC to reflect the many communities that exist in the UK.</a:t>
            </a:r>
            <a:endParaRPr lang="zh-TW" altLang="zh-TW" sz="2000" b="1" dirty="0" smtClean="0"/>
          </a:p>
          <a:p>
            <a:pPr marL="342900" indent="-342900">
              <a:lnSpc>
                <a:spcPct val="150000"/>
              </a:lnSpc>
            </a:pPr>
            <a:endParaRPr lang="zh-TW" altLang="zh-TW" sz="2000" b="1" dirty="0" smtClean="0"/>
          </a:p>
          <a:p>
            <a:pPr marL="342900" indent="-342900">
              <a:buFont typeface="+mj-lt"/>
              <a:buAutoNum type="arabicPeriod"/>
            </a:pPr>
            <a:endParaRPr lang="zh-TW" altLang="en-US" dirty="0"/>
          </a:p>
        </p:txBody>
      </p:sp>
      <p:sp>
        <p:nvSpPr>
          <p:cNvPr id="4" name="Rectangle 1"/>
          <p:cNvSpPr>
            <a:spLocks noChangeArrowheads="1"/>
          </p:cNvSpPr>
          <p:nvPr/>
        </p:nvSpPr>
        <p:spPr bwMode="auto">
          <a:xfrm>
            <a:off x="611560" y="116632"/>
            <a:ext cx="431400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公共媒體本質之他山之石</a:t>
            </a:r>
            <a:r>
              <a:rPr kumimoji="1" lang="zh-TW" altLang="en-US"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 </a:t>
            </a:r>
            <a:endParaRPr kumimoji="1" lang="zh-TW" altLang="en-US"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450574" y="1154643"/>
            <a:ext cx="8225882" cy="5370701"/>
          </a:xfrm>
          <a:prstGeom prst="rect">
            <a:avLst/>
          </a:prstGeom>
          <a:noFill/>
        </p:spPr>
        <p:txBody>
          <a:bodyPr wrap="square" rtlCol="0">
            <a:spAutoFit/>
          </a:bodyPr>
          <a:lstStyle/>
          <a:p>
            <a:pPr>
              <a:lnSpc>
                <a:spcPct val="150000"/>
              </a:lnSpc>
            </a:pPr>
            <a:r>
              <a:rPr lang="en-US" altLang="zh-TW" sz="2400" b="1" dirty="0" smtClean="0">
                <a:solidFill>
                  <a:srgbClr val="FF0000"/>
                </a:solidFill>
              </a:rPr>
              <a:t>BBC Six public purposes and how they will be delivered</a:t>
            </a:r>
            <a:endParaRPr lang="zh-TW" altLang="zh-TW" sz="2400" dirty="0" smtClean="0">
              <a:solidFill>
                <a:srgbClr val="FF0000"/>
              </a:solidFill>
            </a:endParaRPr>
          </a:p>
          <a:p>
            <a:pPr marL="342900" lvl="0" indent="-342900">
              <a:lnSpc>
                <a:spcPct val="200000"/>
              </a:lnSpc>
            </a:pPr>
            <a:r>
              <a:rPr lang="en-US" altLang="zh-TW" sz="2000" b="1" dirty="0" smtClean="0"/>
              <a:t>5.   Bringing the UK to the world and the world to the UK</a:t>
            </a:r>
            <a:endParaRPr lang="zh-TW" altLang="zh-TW" sz="2000" b="1" dirty="0" smtClean="0"/>
          </a:p>
          <a:p>
            <a:pPr marL="342900" indent="-342900">
              <a:lnSpc>
                <a:spcPct val="200000"/>
              </a:lnSpc>
            </a:pPr>
            <a:r>
              <a:rPr lang="en-US" altLang="zh-TW" sz="2000" b="1" dirty="0" smtClean="0"/>
              <a:t>      The BBC will build a global understanding of international issues and broaden UK audiences' experience of different cultures.</a:t>
            </a:r>
            <a:endParaRPr lang="zh-TW" altLang="zh-TW" sz="2000" b="1" dirty="0" smtClean="0"/>
          </a:p>
          <a:p>
            <a:pPr marL="342900" lvl="0" indent="-342900">
              <a:lnSpc>
                <a:spcPct val="200000"/>
              </a:lnSpc>
            </a:pPr>
            <a:r>
              <a:rPr lang="en-US" altLang="zh-TW" sz="2000" b="1" dirty="0" smtClean="0"/>
              <a:t>6.   Delivering to the public the benefit of emerging communications technologies and services</a:t>
            </a:r>
            <a:endParaRPr lang="zh-TW" altLang="zh-TW" sz="2000" b="1" dirty="0" smtClean="0"/>
          </a:p>
          <a:p>
            <a:pPr marL="342900" indent="-342900">
              <a:lnSpc>
                <a:spcPct val="200000"/>
              </a:lnSpc>
            </a:pPr>
            <a:r>
              <a:rPr lang="en-US" altLang="zh-TW" sz="2000" b="1" dirty="0" smtClean="0"/>
              <a:t>       Assisting UK residents to get the best out of emerging media technologies now and in the future.</a:t>
            </a:r>
            <a:endParaRPr lang="zh-TW" altLang="zh-TW" sz="2000" b="1" dirty="0" smtClean="0"/>
          </a:p>
          <a:p>
            <a:pPr marL="342900" indent="-342900">
              <a:lnSpc>
                <a:spcPct val="150000"/>
              </a:lnSpc>
              <a:buFont typeface="+mj-lt"/>
              <a:buAutoNum type="arabicPeriod"/>
            </a:pPr>
            <a:endParaRPr lang="zh-TW" altLang="en-US" dirty="0"/>
          </a:p>
        </p:txBody>
      </p:sp>
      <p:sp>
        <p:nvSpPr>
          <p:cNvPr id="4" name="Rectangle 1"/>
          <p:cNvSpPr>
            <a:spLocks noChangeArrowheads="1"/>
          </p:cNvSpPr>
          <p:nvPr/>
        </p:nvSpPr>
        <p:spPr bwMode="auto">
          <a:xfrm>
            <a:off x="611560" y="116632"/>
            <a:ext cx="431400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公共媒體本質之他山之石</a:t>
            </a:r>
            <a:r>
              <a:rPr kumimoji="1" lang="zh-TW" altLang="en-US"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 </a:t>
            </a:r>
            <a:endParaRPr kumimoji="1" lang="zh-TW" altLang="en-US" sz="280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83568" y="116632"/>
            <a:ext cx="3312368" cy="523220"/>
          </a:xfrm>
          <a:prstGeom prst="rect">
            <a:avLst/>
          </a:prstGeom>
          <a:noFill/>
        </p:spPr>
        <p:txBody>
          <a:bodyPr wrap="squar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什麼是公視法</a:t>
            </a:r>
            <a:r>
              <a:rPr lang="en-US" altLang="zh-TW" sz="2800" dirty="0" smtClean="0">
                <a:solidFill>
                  <a:schemeClr val="bg1"/>
                </a:solidFill>
                <a:latin typeface="微軟正黑體" panose="020B0604030504040204" pitchFamily="34" charset="-120"/>
                <a:ea typeface="微軟正黑體" panose="020B0604030504040204" pitchFamily="34" charset="-120"/>
              </a:rPr>
              <a:t>?</a:t>
            </a:r>
            <a:endParaRPr lang="zh-TW" altLang="en-US" sz="2800"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5496" y="1308238"/>
            <a:ext cx="9161482" cy="7017306"/>
          </a:xfrm>
          <a:prstGeom prst="rect">
            <a:avLst/>
          </a:prstGeom>
          <a:noFill/>
        </p:spPr>
        <p:txBody>
          <a:bodyPr wrap="square" rtlCol="0">
            <a:spAutoFit/>
          </a:bodyPr>
          <a:lstStyle/>
          <a:p>
            <a:pPr>
              <a:lnSpc>
                <a:spcPct val="150000"/>
              </a:lnSpc>
            </a:pP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86</a:t>
            </a:r>
            <a:r>
              <a:rPr lang="zh-TW" altLang="en-US" sz="2000" b="1" dirty="0" smtClean="0">
                <a:solidFill>
                  <a:schemeClr val="tx2">
                    <a:lumMod val="75000"/>
                  </a:schemeClr>
                </a:solidFill>
                <a:latin typeface="微軟正黑體" panose="020B0604030504040204" pitchFamily="34" charset="-120"/>
                <a:ea typeface="微軟正黑體" panose="020B0604030504040204" pitchFamily="34" charset="-120"/>
              </a:rPr>
              <a:t>年</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立法院三讀通過</a:t>
            </a:r>
          </a:p>
          <a:p>
            <a:pPr>
              <a:lnSpc>
                <a:spcPct val="150000"/>
              </a:lnSpc>
            </a:pP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 86/06/18總統（86）華總（一）義字第8600139050號令制定公布全文49條</a:t>
            </a:r>
          </a:p>
          <a:p>
            <a:pPr>
              <a:lnSpc>
                <a:spcPct val="150000"/>
              </a:lnSpc>
            </a:pP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 90/10/17</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總統（</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90</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）華總一義字第</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9000203930</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號令修正發布第</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2</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24</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條條文</a:t>
            </a:r>
          </a:p>
          <a:p>
            <a:pPr>
              <a:lnSpc>
                <a:spcPct val="150000"/>
              </a:lnSpc>
            </a:pP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 93/06/22</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總統華總一義字第</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09300117601</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號令修正公布第</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4</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條條文</a:t>
            </a:r>
          </a:p>
          <a:p>
            <a:pPr>
              <a:lnSpc>
                <a:spcPct val="150000"/>
              </a:lnSpc>
            </a:pP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 98/07/08</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總統華總一義字第</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09800166551</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號令修正公布第</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13</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條條文</a:t>
            </a:r>
          </a:p>
          <a:p>
            <a:pPr>
              <a:lnSpc>
                <a:spcPct val="150000"/>
              </a:lnSpc>
            </a:pP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 98/12/30</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總統華總一義字第</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09800323241</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號令修正公布第</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18</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26</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49 </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條條文；</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
            </a:r>
            <a:b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b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 </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並自</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98</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年</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11</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月</a:t>
            </a:r>
            <a:r>
              <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rPr>
              <a:t>23</a:t>
            </a:r>
            <a:r>
              <a:rPr lang="zh-TW" altLang="zh-TW" sz="2000" b="1" dirty="0" smtClean="0">
                <a:solidFill>
                  <a:schemeClr val="tx2">
                    <a:lumMod val="75000"/>
                  </a:schemeClr>
                </a:solidFill>
                <a:latin typeface="微軟正黑體" panose="020B0604030504040204" pitchFamily="34" charset="-120"/>
                <a:ea typeface="微軟正黑體" panose="020B0604030504040204" pitchFamily="34" charset="-120"/>
              </a:rPr>
              <a:t>日施行</a:t>
            </a:r>
            <a:endPar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endParaRPr>
          </a:p>
          <a:p>
            <a:pPr>
              <a:lnSpc>
                <a:spcPct val="150000"/>
              </a:lnSpc>
            </a:pPr>
            <a:endPar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endParaRPr>
          </a:p>
          <a:p>
            <a:pPr>
              <a:lnSpc>
                <a:spcPct val="150000"/>
              </a:lnSpc>
            </a:pPr>
            <a:r>
              <a:rPr lang="zh-TW" altLang="en-US" sz="2000" b="1" dirty="0" smtClean="0">
                <a:solidFill>
                  <a:schemeClr val="tx2">
                    <a:lumMod val="75000"/>
                  </a:schemeClr>
                </a:solidFill>
                <a:latin typeface="微軟正黑體" panose="020B0604030504040204" pitchFamily="34" charset="-120"/>
                <a:ea typeface="微軟正黑體" panose="020B0604030504040204" pitchFamily="34" charset="-120"/>
                <a:hlinkClick r:id="rId2"/>
              </a:rPr>
              <a:t>公視法條文內容</a:t>
            </a:r>
            <a:endParaRPr lang="en-US" altLang="zh-TW" sz="2000" b="1" dirty="0" smtClean="0">
              <a:solidFill>
                <a:schemeClr val="tx2">
                  <a:lumMod val="75000"/>
                </a:schemeClr>
              </a:solidFill>
              <a:latin typeface="微軟正黑體" panose="020B0604030504040204" pitchFamily="34" charset="-120"/>
              <a:ea typeface="微軟正黑體" panose="020B0604030504040204" pitchFamily="34" charset="-120"/>
            </a:endParaRPr>
          </a:p>
          <a:p>
            <a:pPr>
              <a:lnSpc>
                <a:spcPct val="150000"/>
              </a:lnSpc>
            </a:pPr>
            <a:endParaRPr lang="en-US" altLang="zh-TW" sz="2000" b="1" dirty="0" smtClean="0">
              <a:solidFill>
                <a:schemeClr val="tx2">
                  <a:lumMod val="75000"/>
                </a:schemeClr>
              </a:solidFill>
              <a:latin typeface="標楷體" pitchFamily="65" charset="-120"/>
              <a:ea typeface="標楷體" pitchFamily="65" charset="-120"/>
            </a:endParaRPr>
          </a:p>
          <a:p>
            <a:pPr>
              <a:lnSpc>
                <a:spcPct val="150000"/>
              </a:lnSpc>
            </a:pPr>
            <a:endParaRPr lang="en-US" altLang="zh-TW" sz="2000" b="1" dirty="0" smtClean="0">
              <a:solidFill>
                <a:schemeClr val="tx2">
                  <a:lumMod val="75000"/>
                </a:schemeClr>
              </a:solidFill>
              <a:latin typeface="標楷體" pitchFamily="65" charset="-120"/>
              <a:ea typeface="標楷體" pitchFamily="65" charset="-120"/>
            </a:endParaRPr>
          </a:p>
          <a:p>
            <a:pPr>
              <a:lnSpc>
                <a:spcPct val="150000"/>
              </a:lnSpc>
            </a:pPr>
            <a:endParaRPr lang="en-US" altLang="zh-TW" sz="2000" b="1" dirty="0" smtClean="0">
              <a:solidFill>
                <a:schemeClr val="tx2">
                  <a:lumMod val="75000"/>
                </a:schemeClr>
              </a:solidFill>
              <a:latin typeface="標楷體" pitchFamily="65" charset="-120"/>
              <a:ea typeface="標楷體" pitchFamily="65" charset="-120"/>
            </a:endParaRPr>
          </a:p>
          <a:p>
            <a:pPr>
              <a:lnSpc>
                <a:spcPct val="150000"/>
              </a:lnSpc>
            </a:pPr>
            <a:endParaRPr lang="en-US" altLang="zh-TW" sz="2000" b="1" dirty="0" smtClean="0">
              <a:solidFill>
                <a:schemeClr val="tx2">
                  <a:lumMod val="75000"/>
                </a:schemeClr>
              </a:solidFill>
              <a:latin typeface="標楷體" pitchFamily="65" charset="-120"/>
              <a:ea typeface="標楷體" pitchFamily="65" charset="-120"/>
            </a:endParaRPr>
          </a:p>
          <a:p>
            <a:pPr>
              <a:lnSpc>
                <a:spcPct val="150000"/>
              </a:lnSpc>
            </a:pPr>
            <a:endParaRPr lang="zh-TW" altLang="zh-TW" sz="2000" b="1" dirty="0" smtClean="0">
              <a:solidFill>
                <a:schemeClr val="tx2">
                  <a:lumMod val="75000"/>
                </a:schemeClr>
              </a:solidFill>
              <a:latin typeface="標楷體" pitchFamily="65" charset="-120"/>
              <a:ea typeface="標楷體" pitchFamily="65" charset="-120"/>
            </a:endParaRPr>
          </a:p>
          <a:p>
            <a:pPr>
              <a:lnSpc>
                <a:spcPct val="150000"/>
              </a:lnSpc>
            </a:pPr>
            <a:endParaRPr lang="zh-TW" altLang="en-US" sz="2000" b="1" dirty="0">
              <a:solidFill>
                <a:schemeClr val="tx2">
                  <a:lumMod val="75000"/>
                </a:schemeClr>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23528" y="1225689"/>
            <a:ext cx="4536504" cy="5447645"/>
          </a:xfrm>
          <a:prstGeom prst="rect">
            <a:avLst/>
          </a:prstGeom>
          <a:noFill/>
        </p:spPr>
        <p:txBody>
          <a:bodyPr wrap="square" rtlCol="0">
            <a:spAutoFit/>
          </a:bodyPr>
          <a:lstStyle/>
          <a:p>
            <a:pPr>
              <a:lnSpc>
                <a:spcPct val="150000"/>
              </a:lnSpc>
            </a:pPr>
            <a:r>
              <a:rPr lang="zh-TW" altLang="en-US" sz="2000" b="1" dirty="0" smtClean="0">
                <a:solidFill>
                  <a:srgbClr val="008FFA"/>
                </a:solidFill>
                <a:latin typeface="微軟正黑體" panose="020B0604030504040204" pitchFamily="34" charset="-120"/>
                <a:ea typeface="微軟正黑體" panose="020B0604030504040204" pitchFamily="34" charset="-120"/>
              </a:rPr>
              <a:t>第一章 總則</a:t>
            </a:r>
            <a:endParaRPr lang="en-US" altLang="zh-TW" sz="2000" b="1" dirty="0" smtClean="0">
              <a:solidFill>
                <a:srgbClr val="008FFA"/>
              </a:solidFill>
              <a:latin typeface="微軟正黑體" panose="020B0604030504040204" pitchFamily="34" charset="-120"/>
              <a:ea typeface="微軟正黑體" panose="020B0604030504040204" pitchFamily="34" charset="-120"/>
            </a:endParaRPr>
          </a:p>
          <a:p>
            <a:pPr>
              <a:lnSpc>
                <a:spcPct val="150000"/>
              </a:lnSpc>
            </a:pPr>
            <a:r>
              <a:rPr lang="zh-TW" altLang="en-US" sz="1600" b="1" dirty="0" smtClean="0">
                <a:latin typeface="微軟正黑體" panose="020B0604030504040204" pitchFamily="34" charset="-120"/>
                <a:ea typeface="微軟正黑體" panose="020B0604030504040204" pitchFamily="34" charset="-120"/>
              </a:rPr>
              <a:t>第一條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立法目的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第二條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公視基金會之成立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第三條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主管機關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第四條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創立基金及其來源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第五條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公視基金會事務所在地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第六條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電臺及技術之主管機關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第七條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電臺電波頻率之使用及限制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第八條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電臺設立之許可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第九條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設立分臺等土地之取得或使用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 第十條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公視基金會之業務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第十一條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公共電視應遵守之原則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第十二條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公視完整與公平收視機會之提供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endParaRPr lang="zh-TW" altLang="en-US" sz="2000" b="1" dirty="0">
              <a:solidFill>
                <a:schemeClr val="tx2">
                  <a:lumMod val="75000"/>
                </a:schemeClr>
              </a:solidFill>
              <a:latin typeface="標楷體" pitchFamily="65" charset="-120"/>
              <a:ea typeface="標楷體" pitchFamily="65" charset="-120"/>
            </a:endParaRPr>
          </a:p>
        </p:txBody>
      </p:sp>
      <p:sp>
        <p:nvSpPr>
          <p:cNvPr id="8" name="文字方塊 7"/>
          <p:cNvSpPr txBox="1"/>
          <p:nvPr/>
        </p:nvSpPr>
        <p:spPr>
          <a:xfrm>
            <a:off x="4572000" y="1340768"/>
            <a:ext cx="5043368" cy="6217087"/>
          </a:xfrm>
          <a:prstGeom prst="rect">
            <a:avLst/>
          </a:prstGeom>
          <a:noFill/>
        </p:spPr>
        <p:txBody>
          <a:bodyPr wrap="none" rtlCol="0">
            <a:spAutoFit/>
          </a:bodyPr>
          <a:lstStyle/>
          <a:p>
            <a:r>
              <a:rPr lang="zh-TW" altLang="en-US" sz="2000" b="1" dirty="0" smtClean="0">
                <a:solidFill>
                  <a:srgbClr val="0070C0"/>
                </a:solidFill>
                <a:latin typeface="微軟正黑體" panose="020B0604030504040204" pitchFamily="34" charset="-120"/>
                <a:ea typeface="微軟正黑體" panose="020B0604030504040204" pitchFamily="34" charset="-120"/>
              </a:rPr>
              <a:t>第二章 組織</a:t>
            </a:r>
            <a:endParaRPr lang="en-US" altLang="zh-TW" sz="2000" b="1" dirty="0" smtClean="0">
              <a:solidFill>
                <a:srgbClr val="0070C0"/>
              </a:solidFill>
              <a:latin typeface="微軟正黑體" panose="020B0604030504040204" pitchFamily="34" charset="-120"/>
              <a:ea typeface="微軟正黑體" panose="020B0604030504040204" pitchFamily="34" charset="-120"/>
            </a:endParaRPr>
          </a:p>
          <a:p>
            <a:pPr>
              <a:lnSpc>
                <a:spcPct val="150000"/>
              </a:lnSpc>
            </a:pPr>
            <a:r>
              <a:rPr lang="zh-TW" altLang="en-US" sz="1600" b="1" dirty="0" smtClean="0">
                <a:latin typeface="微軟正黑體" panose="020B0604030504040204" pitchFamily="34" charset="-120"/>
                <a:ea typeface="微軟正黑體" panose="020B0604030504040204" pitchFamily="34" charset="-120"/>
              </a:rPr>
              <a:t>第十三條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董事會之組織及董事之選任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第十四條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董事之消極資格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第十五條   </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董事會職權 </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第十六條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董事之任期</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第十七條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董事長之產生及其職權</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第十八條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解聘董事之要件</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第十九條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董事及董事長出缺之處理</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第二十條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董事之報酬及董事會之召開</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第二十一條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監事會之設立</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第二十二條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總經理及副總經理之遴聘程序</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第二十三條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總經理及副總經理之職權</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第二十四條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總經理應經董事會同意之法律行為</a:t>
            </a:r>
            <a:r>
              <a:rPr lang="en-US" altLang="zh-TW" sz="1600" b="1" dirty="0" smtClean="0">
                <a:latin typeface="微軟正黑體" panose="020B0604030504040204" pitchFamily="34" charset="-120"/>
                <a:ea typeface="微軟正黑體" panose="020B0604030504040204" pitchFamily="34" charset="-120"/>
              </a:rPr>
              <a:t> )       </a:t>
            </a:r>
            <a:r>
              <a:rPr lang="en-US" altLang="zh-TW" sz="1600" b="1" dirty="0" smtClean="0"/>
              <a:t> </a:t>
            </a:r>
            <a:endParaRPr lang="zh-TW" altLang="zh-TW" sz="1600" b="1" dirty="0" smtClean="0"/>
          </a:p>
          <a:p>
            <a:r>
              <a:rPr lang="en-US" altLang="zh-TW" b="1" dirty="0" smtClean="0"/>
              <a:t> </a:t>
            </a:r>
            <a:endParaRPr lang="zh-TW" altLang="zh-TW" b="1" dirty="0" smtClean="0"/>
          </a:p>
          <a:p>
            <a:endParaRPr lang="en-US" altLang="zh-TW" dirty="0" smtClean="0"/>
          </a:p>
          <a:p>
            <a:endParaRPr lang="en-US" altLang="zh-TW" b="1" dirty="0" smtClean="0"/>
          </a:p>
          <a:p>
            <a:endParaRPr lang="en-US" altLang="zh-TW" b="1" dirty="0" smtClean="0"/>
          </a:p>
          <a:p>
            <a:endParaRPr lang="zh-TW" altLang="en-US" dirty="0"/>
          </a:p>
        </p:txBody>
      </p:sp>
      <p:sp>
        <p:nvSpPr>
          <p:cNvPr id="7" name="文字方塊 6"/>
          <p:cNvSpPr txBox="1"/>
          <p:nvPr/>
        </p:nvSpPr>
        <p:spPr>
          <a:xfrm>
            <a:off x="539552" y="188640"/>
            <a:ext cx="3312368" cy="523220"/>
          </a:xfrm>
          <a:prstGeom prst="rect">
            <a:avLst/>
          </a:prstGeom>
          <a:noFill/>
        </p:spPr>
        <p:txBody>
          <a:bodyPr wrap="squar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什麼是公視法</a:t>
            </a:r>
            <a:r>
              <a:rPr lang="en-US" altLang="zh-TW" sz="2800" dirty="0" smtClean="0">
                <a:solidFill>
                  <a:schemeClr val="bg1"/>
                </a:solidFill>
                <a:latin typeface="微軟正黑體" panose="020B0604030504040204" pitchFamily="34" charset="-120"/>
                <a:ea typeface="微軟正黑體" panose="020B0604030504040204" pitchFamily="34" charset="-120"/>
              </a:rPr>
              <a:t>?</a:t>
            </a:r>
            <a:endParaRPr lang="zh-TW" altLang="en-US" sz="28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83568" y="188640"/>
            <a:ext cx="3312368" cy="523220"/>
          </a:xfrm>
          <a:prstGeom prst="rect">
            <a:avLst/>
          </a:prstGeom>
          <a:noFill/>
        </p:spPr>
        <p:txBody>
          <a:bodyPr wrap="squar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什麼是公視法</a:t>
            </a:r>
            <a:r>
              <a:rPr lang="en-US" altLang="zh-TW" sz="2800" dirty="0" smtClean="0">
                <a:solidFill>
                  <a:schemeClr val="bg1"/>
                </a:solidFill>
                <a:latin typeface="微軟正黑體" panose="020B0604030504040204" pitchFamily="34" charset="-120"/>
                <a:ea typeface="微軟正黑體" panose="020B0604030504040204" pitchFamily="34" charset="-120"/>
              </a:rPr>
              <a:t>?</a:t>
            </a:r>
            <a:endParaRPr lang="zh-TW" altLang="en-US" sz="2800" dirty="0">
              <a:solidFill>
                <a:schemeClr val="bg1"/>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07504" y="1133356"/>
            <a:ext cx="4896544" cy="6001643"/>
          </a:xfrm>
          <a:prstGeom prst="rect">
            <a:avLst/>
          </a:prstGeom>
          <a:noFill/>
        </p:spPr>
        <p:txBody>
          <a:bodyPr wrap="square" rtlCol="0">
            <a:spAutoFit/>
          </a:bodyPr>
          <a:lstStyle/>
          <a:p>
            <a:pPr>
              <a:lnSpc>
                <a:spcPct val="150000"/>
              </a:lnSpc>
            </a:pPr>
            <a:r>
              <a:rPr lang="zh-TW" altLang="zh-TW" sz="1600" b="1" dirty="0" smtClean="0">
                <a:latin typeface="微軟正黑體" panose="020B0604030504040204" pitchFamily="34" charset="-120"/>
                <a:ea typeface="微軟正黑體" panose="020B0604030504040204" pitchFamily="34" charset="-120"/>
              </a:rPr>
              <a:t>第二十五條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總經理及副總經理不得執行其他</a:t>
            </a:r>
            <a:endParaRPr lang="en-US"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業務</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第二十六條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解聘總經理或副總經理之要件</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第二十七條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新聞製播公約之製訂</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2000" b="1" dirty="0" smtClean="0">
                <a:solidFill>
                  <a:srgbClr val="0070C0"/>
                </a:solidFill>
                <a:latin typeface="微軟正黑體" panose="020B0604030504040204" pitchFamily="34" charset="-120"/>
                <a:ea typeface="微軟正黑體" panose="020B0604030504040204" pitchFamily="34" charset="-120"/>
              </a:rPr>
              <a:t>第三章 經費及財務</a:t>
            </a:r>
          </a:p>
          <a:p>
            <a:pPr>
              <a:lnSpc>
                <a:spcPct val="150000"/>
              </a:lnSpc>
            </a:pP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第二十八條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經費來源</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第二十九條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有效使用經費</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第三十條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公視基金會年度事業計畫與收支</a:t>
            </a:r>
            <a:endParaRPr lang="en-US"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預算之編製</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第三十一條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公視基金會年度餘額之處理</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第三十二條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公視基金會年度決算之處理</a:t>
            </a:r>
            <a:r>
              <a:rPr lang="en-US" altLang="zh-TW" sz="1600" b="1" dirty="0" smtClean="0">
                <a:latin typeface="微軟正黑體" panose="020B0604030504040204" pitchFamily="34" charset="-120"/>
                <a:ea typeface="微軟正黑體" panose="020B0604030504040204" pitchFamily="34" charset="-120"/>
              </a:rPr>
              <a:t> )   </a:t>
            </a: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第三十三條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審議預算及決算到會備詢或</a:t>
            </a:r>
            <a:endParaRPr lang="en-US"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說明人士</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en-US" altLang="zh-TW" sz="1600" b="1" dirty="0" smtClean="0"/>
              <a:t>     </a:t>
            </a:r>
            <a:endParaRPr lang="zh-TW" altLang="zh-TW" sz="1600" b="1" dirty="0" smtClean="0"/>
          </a:p>
          <a:p>
            <a:pPr>
              <a:lnSpc>
                <a:spcPct val="150000"/>
              </a:lnSpc>
            </a:pPr>
            <a:r>
              <a:rPr lang="en-US" altLang="zh-TW" sz="1600" dirty="0" smtClean="0"/>
              <a:t>      </a:t>
            </a:r>
            <a:endParaRPr lang="zh-TW" altLang="zh-TW" sz="1600" dirty="0" smtClean="0"/>
          </a:p>
          <a:p>
            <a:r>
              <a:rPr lang="en-US" altLang="zh-TW" dirty="0" smtClean="0"/>
              <a:t>    </a:t>
            </a:r>
            <a:endParaRPr lang="zh-TW" altLang="zh-TW" dirty="0" smtClean="0"/>
          </a:p>
        </p:txBody>
      </p:sp>
      <p:sp>
        <p:nvSpPr>
          <p:cNvPr id="10" name="文字方塊 9"/>
          <p:cNvSpPr txBox="1"/>
          <p:nvPr/>
        </p:nvSpPr>
        <p:spPr>
          <a:xfrm>
            <a:off x="4355976" y="1124744"/>
            <a:ext cx="5256584" cy="5632311"/>
          </a:xfrm>
          <a:prstGeom prst="rect">
            <a:avLst/>
          </a:prstGeom>
          <a:noFill/>
        </p:spPr>
        <p:txBody>
          <a:bodyPr wrap="square" rtlCol="0">
            <a:spAutoFit/>
          </a:bodyPr>
          <a:lstStyle/>
          <a:p>
            <a:pPr>
              <a:lnSpc>
                <a:spcPct val="150000"/>
              </a:lnSpc>
            </a:pPr>
            <a:r>
              <a:rPr lang="zh-TW" altLang="zh-TW" sz="1600" b="1" dirty="0" smtClean="0">
                <a:latin typeface="微軟正黑體" panose="020B0604030504040204" pitchFamily="34" charset="-120"/>
                <a:ea typeface="微軟正黑體" panose="020B0604030504040204" pitchFamily="34" charset="-120"/>
              </a:rPr>
              <a:t>第三十四條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公視基金會營運及財務之</a:t>
            </a:r>
            <a:endParaRPr lang="en-US"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公開</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第三十五條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經董事會核定公開之資料</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en-US" altLang="zh-TW" sz="1600" b="1" dirty="0" smtClean="0">
                <a:latin typeface="微軟正黑體" panose="020B0604030504040204" pitchFamily="34" charset="-120"/>
                <a:ea typeface="微軟正黑體" panose="020B0604030504040204" pitchFamily="34" charset="-120"/>
              </a:rPr>
              <a:t> </a:t>
            </a:r>
          </a:p>
          <a:p>
            <a:pPr>
              <a:lnSpc>
                <a:spcPct val="150000"/>
              </a:lnSpc>
            </a:pPr>
            <a:r>
              <a:rPr lang="zh-TW" altLang="zh-TW" sz="2000" b="1" dirty="0" smtClean="0">
                <a:solidFill>
                  <a:srgbClr val="0070C0"/>
                </a:solidFill>
                <a:latin typeface="微軟正黑體" panose="020B0604030504040204" pitchFamily="34" charset="-120"/>
                <a:ea typeface="微軟正黑體" panose="020B0604030504040204" pitchFamily="34" charset="-120"/>
              </a:rPr>
              <a:t>第四章 節目之製播</a:t>
            </a: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第三十六條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節目製播原則</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第三十七條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新聞報導原則</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第三十八條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節目使用之語言</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第三十九條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節目製作人之註明</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第四十條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電臺對兒童及少年之保護</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第四十一條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不得播送商業廣告及贊助者</a:t>
            </a:r>
            <a:endParaRPr lang="en-US"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之</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註明</a:t>
            </a:r>
            <a:r>
              <a:rPr lang="en-US" altLang="zh-TW" sz="1600" b="1" dirty="0" smtClean="0">
                <a:latin typeface="微軟正黑體" panose="020B0604030504040204" pitchFamily="34" charset="-120"/>
                <a:ea typeface="微軟正黑體" panose="020B0604030504040204" pitchFamily="34" charset="-120"/>
              </a:rPr>
              <a:t>)</a:t>
            </a:r>
          </a:p>
          <a:p>
            <a:pPr>
              <a:lnSpc>
                <a:spcPct val="150000"/>
              </a:lnSpc>
            </a:pPr>
            <a:r>
              <a:rPr lang="zh-TW" altLang="en-US" sz="1600" b="1" dirty="0" smtClean="0">
                <a:latin typeface="微軟正黑體" panose="020B0604030504040204" pitchFamily="34" charset="-120"/>
                <a:ea typeface="微軟正黑體" panose="020B0604030504040204" pitchFamily="34" charset="-120"/>
              </a:rPr>
              <a:t>第</a:t>
            </a:r>
            <a:r>
              <a:rPr lang="zh-TW" altLang="zh-TW" sz="1600" b="1" dirty="0" smtClean="0">
                <a:latin typeface="微軟正黑體" panose="020B0604030504040204" pitchFamily="34" charset="-120"/>
                <a:ea typeface="微軟正黑體" panose="020B0604030504040204" pitchFamily="34" charset="-120"/>
              </a:rPr>
              <a:t>四十二條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圖書館之設立及節目帶之保存</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en-US" altLang="zh-TW" sz="1600" b="1" dirty="0" smtClean="0"/>
              <a:t>      </a:t>
            </a:r>
            <a:endParaRPr lang="zh-TW" altLang="zh-TW" sz="1600" b="1" dirty="0" smtClean="0"/>
          </a:p>
          <a:p>
            <a:endParaRPr lang="zh-TW"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83568" y="188640"/>
            <a:ext cx="3312368" cy="523220"/>
          </a:xfrm>
          <a:prstGeom prst="rect">
            <a:avLst/>
          </a:prstGeom>
          <a:noFill/>
        </p:spPr>
        <p:txBody>
          <a:bodyPr wrap="squar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什麼是公視法</a:t>
            </a:r>
            <a:r>
              <a:rPr lang="en-US" altLang="zh-TW" sz="2800" dirty="0" smtClean="0">
                <a:solidFill>
                  <a:schemeClr val="bg1"/>
                </a:solidFill>
                <a:latin typeface="微軟正黑體" panose="020B0604030504040204" pitchFamily="34" charset="-120"/>
                <a:ea typeface="微軟正黑體" panose="020B0604030504040204" pitchFamily="34" charset="-120"/>
              </a:rPr>
              <a:t>?</a:t>
            </a:r>
            <a:endParaRPr lang="zh-TW" altLang="en-US" sz="2800"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23528" y="1268760"/>
            <a:ext cx="5472608" cy="4431983"/>
          </a:xfrm>
          <a:prstGeom prst="rect">
            <a:avLst/>
          </a:prstGeom>
          <a:noFill/>
        </p:spPr>
        <p:txBody>
          <a:bodyPr wrap="square" rtlCol="0">
            <a:spAutoFit/>
          </a:bodyPr>
          <a:lstStyle/>
          <a:p>
            <a:pPr>
              <a:lnSpc>
                <a:spcPct val="150000"/>
              </a:lnSpc>
            </a:pPr>
            <a:r>
              <a:rPr lang="en-US" altLang="zh-TW" sz="2000" b="1" dirty="0" smtClean="0"/>
              <a:t> </a:t>
            </a:r>
            <a:r>
              <a:rPr lang="zh-TW" altLang="zh-TW" sz="2000" b="1" dirty="0" smtClean="0">
                <a:solidFill>
                  <a:srgbClr val="0070C0"/>
                </a:solidFill>
                <a:latin typeface="微軟正黑體" panose="020B0604030504040204" pitchFamily="34" charset="-120"/>
                <a:ea typeface="微軟正黑體" panose="020B0604030504040204" pitchFamily="34" charset="-120"/>
              </a:rPr>
              <a:t>第五章 救濟</a:t>
            </a:r>
            <a:endParaRPr lang="en-US" altLang="zh-TW" sz="2000" b="1" dirty="0" smtClean="0">
              <a:solidFill>
                <a:srgbClr val="0070C0"/>
              </a:solidFill>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第四十三條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更正請求權</a:t>
            </a:r>
            <a:r>
              <a:rPr lang="en-US" altLang="zh-TW" sz="1600" b="1" dirty="0" smtClean="0">
                <a:latin typeface="微軟正黑體" panose="020B0604030504040204" pitchFamily="34" charset="-120"/>
                <a:ea typeface="微軟正黑體" panose="020B0604030504040204" pitchFamily="34" charset="-120"/>
              </a:rPr>
              <a:t> )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第四十四條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答辯請求權</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第四十五條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公職競選期間之更正及答辯請求權</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第四十六條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申訴與覆議程序</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en-US" altLang="zh-TW" sz="1600" b="1" dirty="0" smtClean="0">
                <a:latin typeface="微軟正黑體" panose="020B0604030504040204" pitchFamily="34" charset="-120"/>
                <a:ea typeface="微軟正黑體" panose="020B0604030504040204" pitchFamily="34" charset="-120"/>
              </a:rPr>
              <a:t> </a:t>
            </a:r>
          </a:p>
          <a:p>
            <a:pPr>
              <a:lnSpc>
                <a:spcPct val="150000"/>
              </a:lnSpc>
            </a:pPr>
            <a:r>
              <a:rPr lang="zh-TW" altLang="zh-TW" sz="2000" b="1" dirty="0" smtClean="0">
                <a:solidFill>
                  <a:srgbClr val="0070C0"/>
                </a:solidFill>
                <a:latin typeface="微軟正黑體" panose="020B0604030504040204" pitchFamily="34" charset="-120"/>
                <a:ea typeface="微軟正黑體" panose="020B0604030504040204" pitchFamily="34" charset="-120"/>
              </a:rPr>
              <a:t>第六章 附則</a:t>
            </a: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第四十七條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公視基金會章程之訂定</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第四十八條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公視基金會之解散</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r>
              <a:rPr lang="zh-TW" altLang="zh-TW" sz="1600" b="1" dirty="0" smtClean="0">
                <a:latin typeface="微軟正黑體" panose="020B0604030504040204" pitchFamily="34" charset="-120"/>
                <a:ea typeface="微軟正黑體" panose="020B0604030504040204" pitchFamily="34" charset="-120"/>
              </a:rPr>
              <a:t>第四十九條</a:t>
            </a:r>
            <a:r>
              <a:rPr lang="en-US" altLang="zh-TW" sz="1600" b="1" dirty="0" smtClean="0">
                <a:latin typeface="微軟正黑體" panose="020B0604030504040204" pitchFamily="34" charset="-120"/>
                <a:ea typeface="微軟正黑體" panose="020B0604030504040204" pitchFamily="34" charset="-120"/>
              </a:rPr>
              <a:t>   (</a:t>
            </a:r>
            <a:r>
              <a:rPr lang="zh-TW" altLang="zh-TW" sz="1600" b="1" dirty="0" smtClean="0">
                <a:latin typeface="微軟正黑體" panose="020B0604030504040204" pitchFamily="34" charset="-120"/>
                <a:ea typeface="微軟正黑體" panose="020B0604030504040204" pitchFamily="34" charset="-120"/>
              </a:rPr>
              <a:t>施行日</a:t>
            </a:r>
            <a:r>
              <a:rPr lang="en-US" altLang="zh-TW" sz="1600" b="1" dirty="0" smtClean="0">
                <a:latin typeface="微軟正黑體" panose="020B0604030504040204" pitchFamily="34" charset="-120"/>
                <a:ea typeface="微軟正黑體" panose="020B0604030504040204" pitchFamily="34" charset="-120"/>
              </a:rPr>
              <a:t> )</a:t>
            </a:r>
            <a:endParaRPr lang="zh-TW" altLang="zh-TW" sz="1600" b="1" dirty="0" smtClean="0">
              <a:latin typeface="微軟正黑體" panose="020B0604030504040204" pitchFamily="34" charset="-120"/>
              <a:ea typeface="微軟正黑體" panose="020B0604030504040204" pitchFamily="34" charset="-120"/>
            </a:endParaRPr>
          </a:p>
          <a:p>
            <a:pPr>
              <a:lnSpc>
                <a:spcPct val="150000"/>
              </a:lnSpc>
            </a:pPr>
            <a:endParaRPr lang="zh-TW" altLang="en-US" sz="2000" b="1" dirty="0">
              <a:solidFill>
                <a:schemeClr val="tx2">
                  <a:lumMod val="75000"/>
                </a:schemeClr>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899592" y="108287"/>
            <a:ext cx="70189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r>
              <a:rPr lang="zh-TW" altLang="en-US" sz="3200" dirty="0" smtClean="0">
                <a:solidFill>
                  <a:schemeClr val="bg1"/>
                </a:solidFill>
                <a:latin typeface="微軟正黑體" panose="020B0604030504040204" pitchFamily="34" charset="-120"/>
                <a:ea typeface="微軟正黑體" panose="020B0604030504040204" pitchFamily="34" charset="-120"/>
                <a:cs typeface="華康中黑體" pitchFamily="49" charset="-120"/>
              </a:rPr>
              <a:t>閱前須知</a:t>
            </a:r>
            <a:endPar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endParaRPr>
          </a:p>
        </p:txBody>
      </p:sp>
      <p:sp>
        <p:nvSpPr>
          <p:cNvPr id="5" name="矩形 4"/>
          <p:cNvSpPr/>
          <p:nvPr/>
        </p:nvSpPr>
        <p:spPr>
          <a:xfrm>
            <a:off x="565484" y="1305342"/>
            <a:ext cx="8422105" cy="4893647"/>
          </a:xfrm>
          <a:prstGeom prst="rect">
            <a:avLst/>
          </a:prstGeom>
        </p:spPr>
        <p:txBody>
          <a:bodyPr wrap="square">
            <a:spAutoFit/>
          </a:bodyPr>
          <a:lstStyle/>
          <a:p>
            <a:pPr algn="just"/>
            <a:r>
              <a:rPr lang="en-US" altLang="zh-TW" sz="2400" dirty="0">
                <a:latin typeface="微軟正黑體" panose="020B0604030504040204" pitchFamily="34" charset="-120"/>
                <a:ea typeface="微軟正黑體" panose="020B0604030504040204" pitchFamily="34" charset="-120"/>
              </a:rPr>
              <a:t>104</a:t>
            </a:r>
            <a:r>
              <a:rPr lang="zh-TW" altLang="zh-TW" sz="2400" dirty="0">
                <a:latin typeface="微軟正黑體" panose="020B0604030504040204" pitchFamily="34" charset="-120"/>
                <a:ea typeface="微軟正黑體" panose="020B0604030504040204" pitchFamily="34" charset="-120"/>
              </a:rPr>
              <a:t>年在『教育部發展典範科技大學計畫』持續支持下邁進【深化與精進】的新階段，推動職業倫理跨領域學習的創新模式，持續深化職業倫理教學成效</a:t>
            </a:r>
            <a:r>
              <a:rPr lang="zh-TW" altLang="zh-TW"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gn="just"/>
            <a:endParaRPr lang="zh-TW" altLang="zh-TW" sz="2400" dirty="0">
              <a:latin typeface="微軟正黑體" panose="020B0604030504040204" pitchFamily="34" charset="-120"/>
              <a:ea typeface="微軟正黑體" panose="020B0604030504040204" pitchFamily="34" charset="-120"/>
            </a:endParaRPr>
          </a:p>
          <a:p>
            <a:pPr algn="just"/>
            <a:r>
              <a:rPr lang="zh-TW" altLang="zh-TW" sz="2400" dirty="0">
                <a:latin typeface="微軟正黑體" panose="020B0604030504040204" pitchFamily="34" charset="-120"/>
                <a:ea typeface="微軟正黑體" panose="020B0604030504040204" pitchFamily="34" charset="-120"/>
              </a:rPr>
              <a:t>這個精進創新模式包括教材精進與教學創新兩大面向，而這個教學工作坊就是教材精進面向的重要項目，本校特別邀請不同專業領域的標竿企業或提供典範案例教材，並派員現身說法，協助教學演示，並由各學院推薦種子教師組成特色領域職業倫理教學社群，以扎根典範案例教學成效</a:t>
            </a:r>
            <a:r>
              <a:rPr lang="zh-TW" altLang="zh-TW"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gn="just"/>
            <a:endParaRPr lang="en-US" altLang="zh-TW" sz="2400" dirty="0" smtClean="0">
              <a:latin typeface="微軟正黑體" panose="020B0604030504040204" pitchFamily="34" charset="-120"/>
              <a:ea typeface="微軟正黑體" panose="020B0604030504040204" pitchFamily="34" charset="-120"/>
            </a:endParaRPr>
          </a:p>
          <a:p>
            <a:pPr algn="just"/>
            <a:r>
              <a:rPr lang="zh-TW" altLang="zh-TW" sz="2400" dirty="0" smtClean="0">
                <a:latin typeface="微軟正黑體" panose="020B0604030504040204" pitchFamily="34" charset="-120"/>
                <a:ea typeface="微軟正黑體" panose="020B0604030504040204" pitchFamily="34" charset="-120"/>
              </a:rPr>
              <a:t>這些</a:t>
            </a:r>
            <a:r>
              <a:rPr lang="zh-TW" altLang="zh-TW" sz="2400" dirty="0">
                <a:latin typeface="微軟正黑體" panose="020B0604030504040204" pitchFamily="34" charset="-120"/>
                <a:ea typeface="微軟正黑體" panose="020B0604030504040204" pitchFamily="34" charset="-120"/>
              </a:rPr>
              <a:t>來自產業的案例教材不僅能豐富職業倫理之教學資源與方法，將使學生藉由典範案例的學習，充分體認產業對職業倫理的重視，進而自我提升職業倫理素養。</a:t>
            </a:r>
          </a:p>
        </p:txBody>
      </p:sp>
      <p:pic>
        <p:nvPicPr>
          <p:cNvPr id="6" name="Picture 2"/>
          <p:cNvPicPr>
            <a:picLocks noChangeAspect="1" noChangeArrowheads="1"/>
          </p:cNvPicPr>
          <p:nvPr/>
        </p:nvPicPr>
        <p:blipFill>
          <a:blip r:embed="rId2">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344062" y="-75755"/>
            <a:ext cx="3370623" cy="83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140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6" name="Picture 12" descr="http://shop.pts.org.tw/images/top_banner/9f353065-2d6d-4d3a-9ebe-7ed4e04c2e4b.jpg"/>
          <p:cNvPicPr>
            <a:picLocks noChangeAspect="1" noChangeArrowheads="1"/>
          </p:cNvPicPr>
          <p:nvPr/>
        </p:nvPicPr>
        <p:blipFill>
          <a:blip r:embed="rId2" cstate="print"/>
          <a:srcRect/>
          <a:stretch>
            <a:fillRect/>
          </a:stretch>
        </p:blipFill>
        <p:spPr bwMode="auto">
          <a:xfrm>
            <a:off x="0" y="3501008"/>
            <a:ext cx="3703499" cy="1833769"/>
          </a:xfrm>
          <a:prstGeom prst="rect">
            <a:avLst/>
          </a:prstGeom>
          <a:noFill/>
        </p:spPr>
      </p:pic>
      <p:pic>
        <p:nvPicPr>
          <p:cNvPr id="52233" name="Picture 9" descr="http://www.pts.org.tw/dinner8/images/dinner_logo.png"/>
          <p:cNvPicPr>
            <a:picLocks noChangeAspect="1" noChangeArrowheads="1"/>
          </p:cNvPicPr>
          <p:nvPr/>
        </p:nvPicPr>
        <p:blipFill>
          <a:blip r:embed="rId3" cstate="print"/>
          <a:srcRect r="35885"/>
          <a:stretch>
            <a:fillRect/>
          </a:stretch>
        </p:blipFill>
        <p:spPr bwMode="auto">
          <a:xfrm>
            <a:off x="2411760" y="5085184"/>
            <a:ext cx="2650100" cy="1287656"/>
          </a:xfrm>
          <a:prstGeom prst="rect">
            <a:avLst/>
          </a:prstGeom>
          <a:noFill/>
        </p:spPr>
      </p:pic>
      <p:pic>
        <p:nvPicPr>
          <p:cNvPr id="52241" name="Picture 17" descr="您的卡片"/>
          <p:cNvPicPr>
            <a:picLocks noChangeAspect="1" noChangeArrowheads="1"/>
          </p:cNvPicPr>
          <p:nvPr/>
        </p:nvPicPr>
        <p:blipFill>
          <a:blip r:embed="rId4" cstate="print"/>
          <a:srcRect t="26208" b="11297"/>
          <a:stretch>
            <a:fillRect/>
          </a:stretch>
        </p:blipFill>
        <p:spPr bwMode="auto">
          <a:xfrm>
            <a:off x="3004792" y="3231290"/>
            <a:ext cx="2683085" cy="1610748"/>
          </a:xfrm>
          <a:prstGeom prst="rect">
            <a:avLst/>
          </a:prstGeom>
          <a:noFill/>
        </p:spPr>
      </p:pic>
      <p:pic>
        <p:nvPicPr>
          <p:cNvPr id="52230" name="Picture 6" descr="http://www.pts.org.tw/thelittleprince/images/index.jpg"/>
          <p:cNvPicPr>
            <a:picLocks noChangeAspect="1" noChangeArrowheads="1"/>
          </p:cNvPicPr>
          <p:nvPr/>
        </p:nvPicPr>
        <p:blipFill>
          <a:blip r:embed="rId5" cstate="print"/>
          <a:srcRect b="2203"/>
          <a:stretch>
            <a:fillRect/>
          </a:stretch>
        </p:blipFill>
        <p:spPr bwMode="auto">
          <a:xfrm>
            <a:off x="2991405" y="1286524"/>
            <a:ext cx="1911100" cy="1728192"/>
          </a:xfrm>
          <a:prstGeom prst="rect">
            <a:avLst/>
          </a:prstGeom>
          <a:noFill/>
        </p:spPr>
      </p:pic>
      <p:pic>
        <p:nvPicPr>
          <p:cNvPr id="52231" name="Picture 7"/>
          <p:cNvPicPr>
            <a:picLocks noChangeAspect="1" noChangeArrowheads="1"/>
          </p:cNvPicPr>
          <p:nvPr/>
        </p:nvPicPr>
        <p:blipFill>
          <a:blip r:embed="rId6" cstate="print"/>
          <a:srcRect l="6321" t="10708" r="39247" b="59474"/>
          <a:stretch>
            <a:fillRect/>
          </a:stretch>
        </p:blipFill>
        <p:spPr bwMode="auto">
          <a:xfrm>
            <a:off x="5220072" y="4797152"/>
            <a:ext cx="3923928" cy="1509396"/>
          </a:xfrm>
          <a:prstGeom prst="rect">
            <a:avLst/>
          </a:prstGeom>
          <a:noFill/>
          <a:ln w="9525">
            <a:noFill/>
            <a:miter lim="800000"/>
            <a:headEnd/>
            <a:tailEnd/>
          </a:ln>
        </p:spPr>
      </p:pic>
      <p:pic>
        <p:nvPicPr>
          <p:cNvPr id="52243" name="Picture 19" descr="http://2.bp.blogspot.com/-9hB_tQDF17A/UqrEvDn0vSI/AAAAAAAAAbA/GmEreb9SWsE/s200/%E8%A4%87%E8%A3%BD+-%E7%8D%A8%E7%AB%8B%E7%89%B9%E6%B4%BE%E5%93%A1%E7%B4%85%E5%AD%97%E7%89%88.jpg"/>
          <p:cNvPicPr>
            <a:picLocks noChangeAspect="1" noChangeArrowheads="1"/>
          </p:cNvPicPr>
          <p:nvPr/>
        </p:nvPicPr>
        <p:blipFill>
          <a:blip r:embed="rId7" cstate="print"/>
          <a:srcRect/>
          <a:stretch>
            <a:fillRect/>
          </a:stretch>
        </p:blipFill>
        <p:spPr bwMode="auto">
          <a:xfrm>
            <a:off x="5940152" y="473248"/>
            <a:ext cx="1616968" cy="1519951"/>
          </a:xfrm>
          <a:prstGeom prst="rect">
            <a:avLst/>
          </a:prstGeom>
          <a:noFill/>
        </p:spPr>
      </p:pic>
      <p:pic>
        <p:nvPicPr>
          <p:cNvPr id="52245" name="Picture 21" descr="首頁"/>
          <p:cNvPicPr>
            <a:picLocks noChangeAspect="1" noChangeArrowheads="1"/>
          </p:cNvPicPr>
          <p:nvPr/>
        </p:nvPicPr>
        <p:blipFill>
          <a:blip r:embed="rId8" cstate="print"/>
          <a:srcRect/>
          <a:stretch>
            <a:fillRect/>
          </a:stretch>
        </p:blipFill>
        <p:spPr bwMode="auto">
          <a:xfrm>
            <a:off x="251520" y="1684845"/>
            <a:ext cx="2277145" cy="1008112"/>
          </a:xfrm>
          <a:prstGeom prst="rect">
            <a:avLst/>
          </a:prstGeom>
          <a:noFill/>
        </p:spPr>
      </p:pic>
      <p:pic>
        <p:nvPicPr>
          <p:cNvPr id="52234" name="Picture 10"/>
          <p:cNvPicPr>
            <a:picLocks noChangeAspect="1" noChangeArrowheads="1"/>
          </p:cNvPicPr>
          <p:nvPr/>
        </p:nvPicPr>
        <p:blipFill>
          <a:blip r:embed="rId9" cstate="print"/>
          <a:srcRect l="26578" t="30240" r="24992" b="23456"/>
          <a:stretch>
            <a:fillRect/>
          </a:stretch>
        </p:blipFill>
        <p:spPr bwMode="auto">
          <a:xfrm rot="21069003">
            <a:off x="5505078" y="2251997"/>
            <a:ext cx="3494592" cy="2088232"/>
          </a:xfrm>
          <a:prstGeom prst="rect">
            <a:avLst/>
          </a:prstGeom>
          <a:noFill/>
          <a:ln w="9525">
            <a:noFill/>
            <a:miter lim="800000"/>
            <a:headEnd/>
            <a:tailEnd/>
          </a:ln>
        </p:spPr>
      </p:pic>
      <p:sp>
        <p:nvSpPr>
          <p:cNvPr id="11" name="文字方塊 10"/>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0" y="2130425"/>
            <a:ext cx="7772400" cy="1470025"/>
          </a:xfrm>
        </p:spPr>
        <p:txBody>
          <a:bodyPr/>
          <a:lstStyle/>
          <a:p>
            <a:r>
              <a:rPr lang="en-US" altLang="zh-TW" dirty="0" smtClean="0"/>
              <a:t>.</a:t>
            </a:r>
            <a:endParaRPr lang="zh-TW" altLang="en-US" dirty="0"/>
          </a:p>
        </p:txBody>
      </p:sp>
      <p:sp>
        <p:nvSpPr>
          <p:cNvPr id="5" name="文字方塊 4"/>
          <p:cNvSpPr txBox="1"/>
          <p:nvPr/>
        </p:nvSpPr>
        <p:spPr>
          <a:xfrm>
            <a:off x="251520" y="1412776"/>
            <a:ext cx="8568952" cy="4016484"/>
          </a:xfrm>
          <a:prstGeom prst="rect">
            <a:avLst/>
          </a:prstGeom>
          <a:noFill/>
        </p:spPr>
        <p:txBody>
          <a:bodyPr wrap="square" rtlCol="0">
            <a:spAutoFit/>
          </a:bodyPr>
          <a:lstStyle/>
          <a:p>
            <a:pPr>
              <a:lnSpc>
                <a:spcPct val="150000"/>
              </a:lnSpc>
            </a:pPr>
            <a:r>
              <a:rPr lang="zh-TW" altLang="zh-TW" sz="3400" b="1" dirty="0" smtClean="0">
                <a:solidFill>
                  <a:srgbClr val="0000FF"/>
                </a:solidFill>
                <a:latin typeface="微軟正黑體" panose="020B0604030504040204" pitchFamily="34" charset="-120"/>
                <a:ea typeface="微軟正黑體" panose="020B0604030504040204" pitchFamily="34" charset="-120"/>
              </a:rPr>
              <a:t>所以台灣公視代表著：公共服務</a:t>
            </a:r>
            <a:r>
              <a:rPr lang="zh-TW" altLang="en-US" sz="3400" b="1" dirty="0" smtClean="0">
                <a:solidFill>
                  <a:srgbClr val="0000FF"/>
                </a:solidFill>
                <a:latin typeface="微軟正黑體" panose="020B0604030504040204" pitchFamily="34" charset="-120"/>
                <a:ea typeface="微軟正黑體" panose="020B0604030504040204" pitchFamily="34" charset="-120"/>
              </a:rPr>
              <a:t>、</a:t>
            </a:r>
            <a:r>
              <a:rPr lang="zh-TW" altLang="zh-TW" sz="3400" b="1" dirty="0" smtClean="0">
                <a:solidFill>
                  <a:srgbClr val="0000FF"/>
                </a:solidFill>
                <a:latin typeface="微軟正黑體" panose="020B0604030504040204" pitchFamily="34" charset="-120"/>
                <a:ea typeface="微軟正黑體" panose="020B0604030504040204" pitchFamily="34" charset="-120"/>
              </a:rPr>
              <a:t>人權</a:t>
            </a:r>
            <a:r>
              <a:rPr lang="zh-TW" altLang="en-US" sz="3400" b="1" dirty="0" smtClean="0">
                <a:solidFill>
                  <a:srgbClr val="0000FF"/>
                </a:solidFill>
                <a:latin typeface="微軟正黑體" panose="020B0604030504040204" pitchFamily="34" charset="-120"/>
                <a:ea typeface="微軟正黑體" panose="020B0604030504040204" pitchFamily="34" charset="-120"/>
              </a:rPr>
              <a:t>、</a:t>
            </a:r>
            <a:r>
              <a:rPr lang="zh-TW" altLang="zh-TW" sz="3400" b="1" dirty="0" smtClean="0">
                <a:solidFill>
                  <a:srgbClr val="0000FF"/>
                </a:solidFill>
                <a:latin typeface="微軟正黑體" panose="020B0604030504040204" pitchFamily="34" charset="-120"/>
                <a:ea typeface="微軟正黑體" panose="020B0604030504040204" pitchFamily="34" charset="-120"/>
              </a:rPr>
              <a:t>透明</a:t>
            </a:r>
            <a:r>
              <a:rPr lang="zh-TW" altLang="en-US" sz="3400" b="1" dirty="0" smtClean="0">
                <a:solidFill>
                  <a:srgbClr val="0000FF"/>
                </a:solidFill>
                <a:latin typeface="微軟正黑體" panose="020B0604030504040204" pitchFamily="34" charset="-120"/>
                <a:ea typeface="微軟正黑體" panose="020B0604030504040204" pitchFamily="34" charset="-120"/>
              </a:rPr>
              <a:t>、</a:t>
            </a:r>
            <a:r>
              <a:rPr lang="zh-TW" altLang="zh-TW" sz="3400" b="1" dirty="0" smtClean="0">
                <a:solidFill>
                  <a:srgbClr val="0000FF"/>
                </a:solidFill>
                <a:latin typeface="微軟正黑體" panose="020B0604030504040204" pitchFamily="34" charset="-120"/>
                <a:ea typeface="微軟正黑體" panose="020B0604030504040204" pitchFamily="34" charset="-120"/>
              </a:rPr>
              <a:t>環境守護</a:t>
            </a:r>
            <a:r>
              <a:rPr lang="zh-TW" altLang="en-US" sz="3400" b="1" dirty="0" smtClean="0">
                <a:solidFill>
                  <a:srgbClr val="0000FF"/>
                </a:solidFill>
                <a:latin typeface="微軟正黑體" panose="020B0604030504040204" pitchFamily="34" charset="-120"/>
                <a:ea typeface="微軟正黑體" panose="020B0604030504040204" pitchFamily="34" charset="-120"/>
              </a:rPr>
              <a:t>、</a:t>
            </a:r>
            <a:r>
              <a:rPr lang="zh-TW" altLang="zh-TW" sz="3400" b="1" dirty="0" smtClean="0">
                <a:solidFill>
                  <a:srgbClr val="0000FF"/>
                </a:solidFill>
                <a:latin typeface="微軟正黑體" panose="020B0604030504040204" pitchFamily="34" charset="-120"/>
                <a:ea typeface="微軟正黑體" panose="020B0604030504040204" pitchFamily="34" charset="-120"/>
              </a:rPr>
              <a:t>生命安全維繫</a:t>
            </a:r>
            <a:r>
              <a:rPr lang="zh-TW" altLang="en-US" sz="3400" b="1" dirty="0" smtClean="0">
                <a:solidFill>
                  <a:srgbClr val="0000FF"/>
                </a:solidFill>
                <a:latin typeface="微軟正黑體" panose="020B0604030504040204" pitchFamily="34" charset="-120"/>
                <a:ea typeface="微軟正黑體" panose="020B0604030504040204" pitchFamily="34" charset="-120"/>
              </a:rPr>
              <a:t>、</a:t>
            </a:r>
            <a:r>
              <a:rPr lang="zh-TW" altLang="zh-TW" sz="3400" b="1" dirty="0" smtClean="0">
                <a:solidFill>
                  <a:srgbClr val="0000FF"/>
                </a:solidFill>
                <a:latin typeface="微軟正黑體" panose="020B0604030504040204" pitchFamily="34" charset="-120"/>
                <a:ea typeface="微軟正黑體" panose="020B0604030504040204" pitchFamily="34" charset="-120"/>
              </a:rPr>
              <a:t>教育</a:t>
            </a:r>
            <a:r>
              <a:rPr lang="en-US" altLang="zh-TW" sz="3400" b="1" dirty="0" smtClean="0">
                <a:solidFill>
                  <a:srgbClr val="0000FF"/>
                </a:solidFill>
                <a:latin typeface="微軟正黑體" panose="020B0604030504040204" pitchFamily="34" charset="-120"/>
                <a:ea typeface="微軟正黑體" panose="020B0604030504040204" pitchFamily="34" charset="-120"/>
              </a:rPr>
              <a:t>……</a:t>
            </a:r>
            <a:endParaRPr lang="zh-TW" altLang="zh-TW" sz="3400" b="1" dirty="0" smtClean="0">
              <a:solidFill>
                <a:srgbClr val="0000FF"/>
              </a:solidFill>
              <a:latin typeface="微軟正黑體" panose="020B0604030504040204" pitchFamily="34" charset="-120"/>
              <a:ea typeface="微軟正黑體" panose="020B0604030504040204" pitchFamily="34" charset="-120"/>
            </a:endParaRPr>
          </a:p>
          <a:p>
            <a:pPr>
              <a:lnSpc>
                <a:spcPct val="150000"/>
              </a:lnSpc>
            </a:pPr>
            <a:endParaRPr lang="en-US" altLang="zh-TW" sz="3400" b="1" dirty="0" smtClean="0">
              <a:solidFill>
                <a:srgbClr val="0000FF"/>
              </a:solidFill>
              <a:latin typeface="微軟正黑體" panose="020B0604030504040204" pitchFamily="34" charset="-120"/>
              <a:ea typeface="微軟正黑體" panose="020B0604030504040204" pitchFamily="34" charset="-120"/>
            </a:endParaRPr>
          </a:p>
          <a:p>
            <a:pPr>
              <a:lnSpc>
                <a:spcPct val="150000"/>
              </a:lnSpc>
            </a:pPr>
            <a:r>
              <a:rPr lang="zh-TW" altLang="zh-TW" sz="3400" b="1" i="1" dirty="0" smtClean="0">
                <a:solidFill>
                  <a:srgbClr val="0000FF"/>
                </a:solidFill>
                <a:latin typeface="微軟正黑體" panose="020B0604030504040204" pitchFamily="34" charset="-120"/>
                <a:ea typeface="微軟正黑體" panose="020B0604030504040204" pitchFamily="34" charset="-120"/>
              </a:rPr>
              <a:t>無窮的想像，無止盡的責任，永遠的窮困？</a:t>
            </a:r>
          </a:p>
          <a:p>
            <a:pPr>
              <a:lnSpc>
                <a:spcPct val="150000"/>
              </a:lnSpc>
            </a:pPr>
            <a:endParaRPr lang="zh-TW" altLang="en-US" sz="3400" dirty="0"/>
          </a:p>
        </p:txBody>
      </p:sp>
      <p:sp>
        <p:nvSpPr>
          <p:cNvPr id="4" name="文字方塊 3"/>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323528" y="1333725"/>
            <a:ext cx="8496944" cy="5010474"/>
          </a:xfrm>
          <a:prstGeom prst="rect">
            <a:avLst/>
          </a:prstGeom>
          <a:noFill/>
        </p:spPr>
        <p:txBody>
          <a:bodyPr wrap="square" rtlCol="0">
            <a:spAutoFit/>
          </a:bodyPr>
          <a:lstStyle/>
          <a:p>
            <a:pPr>
              <a:lnSpc>
                <a:spcPct val="150000"/>
              </a:lnSpc>
            </a:pP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公共電視法第</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11</a:t>
            </a: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條標舉出公視基金會運作基本精神：「公共電視屬於國民全體，其經營應獨立自主，不受干涉」。</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br>
            <a:endPar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a:lnSpc>
                <a:spcPct val="150000"/>
              </a:lnSpc>
            </a:pP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以此，公共電視基金會既屬於國民全體，受全民付託，自應向全民負責。自</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1997</a:t>
            </a: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年成立以來，公共電視基金會恪遵公共電視法之規範，實踐公共電視法所規範之監督機制，向社會負責，近年更主動建構公共價值評量體系，期望建立更負責、更能展現公共媒體效能的評量體系。</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b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539552" y="2564904"/>
            <a:ext cx="3240360" cy="6186309"/>
          </a:xfrm>
          <a:prstGeom prst="rect">
            <a:avLst/>
          </a:prstGeom>
          <a:noFill/>
        </p:spPr>
        <p:txBody>
          <a:bodyPr wrap="square" rtlCol="0">
            <a:spAutoFit/>
          </a:bodyPr>
          <a:lstStyle/>
          <a:p>
            <a:r>
              <a:rPr lang="zh-TW" altLang="en-US" sz="2400" b="1" dirty="0" smtClean="0">
                <a:solidFill>
                  <a:srgbClr val="006600"/>
                </a:solidFill>
                <a:latin typeface="微軟正黑體" panose="020B0604030504040204" pitchFamily="34" charset="-120"/>
                <a:ea typeface="微軟正黑體" panose="020B0604030504040204" pitchFamily="34" charset="-120"/>
              </a:rPr>
              <a:t>一、工作規則</a:t>
            </a:r>
            <a:endParaRPr lang="en-US" altLang="zh-TW" sz="2400" b="1" dirty="0" smtClean="0">
              <a:solidFill>
                <a:srgbClr val="006600"/>
              </a:solidFill>
              <a:latin typeface="微軟正黑體" panose="020B0604030504040204" pitchFamily="34" charset="-120"/>
              <a:ea typeface="微軟正黑體" panose="020B0604030504040204" pitchFamily="34" charset="-120"/>
            </a:endParaRPr>
          </a:p>
          <a:p>
            <a:endParaRPr lang="en-US" altLang="zh-TW" dirty="0" smtClean="0">
              <a:latin typeface="微軟正黑體" panose="020B0604030504040204" pitchFamily="34" charset="-120"/>
              <a:ea typeface="微軟正黑體" panose="020B0604030504040204" pitchFamily="34" charset="-120"/>
            </a:endParaRPr>
          </a:p>
          <a:p>
            <a:pPr eaLnBrk="0" hangingPunct="0">
              <a:lnSpc>
                <a:spcPct val="150000"/>
              </a:lnSpc>
            </a:pPr>
            <a:r>
              <a:rPr lang="zh-TW" altLang="zh-TW" sz="2200" b="1" dirty="0" smtClean="0">
                <a:solidFill>
                  <a:srgbClr val="7030A0"/>
                </a:solidFill>
                <a:latin typeface="微軟正黑體" panose="020B0604030504040204" pitchFamily="34" charset="-120"/>
                <a:ea typeface="微軟正黑體" panose="020B0604030504040204" pitchFamily="34" charset="-120"/>
              </a:rPr>
              <a:t>第一章　總則</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第一條（宗旨）</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第二條（法令適用）</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第三條（員工定義）</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第四條（服務守則）</a:t>
            </a:r>
          </a:p>
          <a:p>
            <a:pPr eaLnBrk="0" hangingPunct="0">
              <a:lnSpc>
                <a:spcPct val="150000"/>
              </a:lnSpc>
            </a:pPr>
            <a:r>
              <a:rPr lang="en-US" altLang="zh-TW" sz="2000" b="1" dirty="0" smtClean="0">
                <a:solidFill>
                  <a:schemeClr val="accent6">
                    <a:lumMod val="50000"/>
                  </a:schemeClr>
                </a:solidFill>
                <a:latin typeface="標楷體" pitchFamily="65" charset="-120"/>
                <a:ea typeface="標楷體" pitchFamily="65" charset="-120"/>
              </a:rPr>
              <a:t> </a:t>
            </a:r>
            <a:endParaRPr lang="zh-TW" altLang="zh-TW" sz="2000" b="1" dirty="0" smtClean="0">
              <a:solidFill>
                <a:schemeClr val="accent6">
                  <a:lumMod val="50000"/>
                </a:schemeClr>
              </a:solidFill>
              <a:latin typeface="標楷體" pitchFamily="65" charset="-120"/>
              <a:ea typeface="標楷體" pitchFamily="65" charset="-120"/>
            </a:endParaRPr>
          </a:p>
          <a:p>
            <a:pPr eaLnBrk="0" hangingPunct="0"/>
            <a:r>
              <a:rPr lang="en-US" altLang="zh-TW" dirty="0" smtClean="0"/>
              <a:t> </a:t>
            </a:r>
            <a:endParaRPr lang="zh-TW" altLang="zh-TW" dirty="0" smtClean="0"/>
          </a:p>
          <a:p>
            <a:pPr eaLnBrk="0" hangingPunct="0"/>
            <a:endParaRPr lang="zh-TW" altLang="zh-TW" dirty="0" smtClean="0"/>
          </a:p>
          <a:p>
            <a:r>
              <a:rPr lang="en-US" altLang="zh-TW" dirty="0" smtClean="0"/>
              <a:t> </a:t>
            </a:r>
            <a:endParaRPr lang="zh-TW" altLang="zh-TW" dirty="0" smtClean="0"/>
          </a:p>
          <a:p>
            <a:endParaRPr lang="zh-TW" altLang="zh-TW" dirty="0" smtClean="0"/>
          </a:p>
          <a:p>
            <a:r>
              <a:rPr lang="en-US" altLang="zh-TW" dirty="0" smtClean="0"/>
              <a:t> </a:t>
            </a:r>
            <a:endParaRPr lang="zh-TW" altLang="zh-TW" dirty="0" smtClean="0"/>
          </a:p>
          <a:p>
            <a:r>
              <a:rPr lang="en-US" altLang="zh-TW" sz="2000" b="1" dirty="0" smtClean="0">
                <a:solidFill>
                  <a:schemeClr val="accent6">
                    <a:lumMod val="50000"/>
                  </a:schemeClr>
                </a:solidFill>
                <a:latin typeface="標楷體" pitchFamily="65" charset="-120"/>
                <a:ea typeface="標楷體" pitchFamily="65" charset="-120"/>
              </a:rPr>
              <a:t> </a:t>
            </a:r>
            <a:endParaRPr lang="zh-TW" altLang="zh-TW" sz="2000" b="1" dirty="0" smtClean="0">
              <a:solidFill>
                <a:schemeClr val="accent6">
                  <a:lumMod val="50000"/>
                </a:schemeClr>
              </a:solidFill>
              <a:latin typeface="標楷體" pitchFamily="65" charset="-120"/>
              <a:ea typeface="標楷體" pitchFamily="65" charset="-120"/>
            </a:endParaRPr>
          </a:p>
          <a:p>
            <a:r>
              <a:rPr lang="en-US" altLang="zh-TW" sz="2000" b="1" dirty="0" smtClean="0">
                <a:solidFill>
                  <a:schemeClr val="accent6">
                    <a:lumMod val="50000"/>
                  </a:schemeClr>
                </a:solidFill>
                <a:latin typeface="標楷體" pitchFamily="65" charset="-120"/>
                <a:ea typeface="標楷體" pitchFamily="65" charset="-120"/>
              </a:rPr>
              <a:t> </a:t>
            </a:r>
            <a:endParaRPr lang="zh-TW" altLang="zh-TW" sz="2000" b="1" dirty="0" smtClean="0">
              <a:solidFill>
                <a:schemeClr val="accent6">
                  <a:lumMod val="50000"/>
                </a:schemeClr>
              </a:solidFill>
              <a:latin typeface="標楷體" pitchFamily="65" charset="-120"/>
              <a:ea typeface="標楷體" pitchFamily="65" charset="-120"/>
            </a:endParaRPr>
          </a:p>
          <a:p>
            <a:r>
              <a:rPr lang="en-US" altLang="zh-TW" sz="2000" b="1" dirty="0" smtClean="0">
                <a:solidFill>
                  <a:schemeClr val="accent6">
                    <a:lumMod val="50000"/>
                  </a:schemeClr>
                </a:solidFill>
                <a:latin typeface="標楷體" pitchFamily="65" charset="-120"/>
                <a:ea typeface="標楷體" pitchFamily="65" charset="-120"/>
              </a:rPr>
              <a:t> </a:t>
            </a:r>
            <a:endParaRPr lang="zh-TW" altLang="zh-TW" sz="2000" b="1" dirty="0" smtClean="0">
              <a:solidFill>
                <a:schemeClr val="accent6">
                  <a:lumMod val="50000"/>
                </a:schemeClr>
              </a:solidFill>
              <a:latin typeface="標楷體" pitchFamily="65" charset="-120"/>
              <a:ea typeface="標楷體" pitchFamily="65" charset="-120"/>
            </a:endParaRPr>
          </a:p>
          <a:p>
            <a:endParaRPr lang="zh-TW" altLang="en-US" dirty="0"/>
          </a:p>
        </p:txBody>
      </p:sp>
      <p:sp>
        <p:nvSpPr>
          <p:cNvPr id="8" name="矩形 7"/>
          <p:cNvSpPr/>
          <p:nvPr/>
        </p:nvSpPr>
        <p:spPr>
          <a:xfrm>
            <a:off x="4067944" y="2852936"/>
            <a:ext cx="3888432" cy="3370153"/>
          </a:xfrm>
          <a:prstGeom prst="rect">
            <a:avLst/>
          </a:prstGeom>
        </p:spPr>
        <p:txBody>
          <a:bodyPr wrap="square">
            <a:spAutoFit/>
          </a:bodyPr>
          <a:lstStyle/>
          <a:p>
            <a:pPr eaLnBrk="0" hangingPunct="0">
              <a:lnSpc>
                <a:spcPct val="150000"/>
              </a:lnSpc>
            </a:pPr>
            <a:r>
              <a:rPr lang="zh-TW" altLang="zh-TW" sz="2200" b="1" dirty="0" smtClean="0">
                <a:solidFill>
                  <a:srgbClr val="7030A0"/>
                </a:solidFill>
                <a:latin typeface="微軟正黑體" panose="020B0604030504040204" pitchFamily="34" charset="-120"/>
                <a:ea typeface="微軟正黑體" panose="020B0604030504040204" pitchFamily="34" charset="-120"/>
              </a:rPr>
              <a:t>第二章　人員進用</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第五條（進用方式）</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第六條（進用限制）</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第七條（公開甄試）</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第八條（公開遴選）</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第九條（員工報到）</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第十條（試用）</a:t>
            </a:r>
          </a:p>
        </p:txBody>
      </p:sp>
      <p:sp>
        <p:nvSpPr>
          <p:cNvPr id="5" name="Rectangle 1"/>
          <p:cNvSpPr>
            <a:spLocks noChangeArrowheads="1"/>
          </p:cNvSpPr>
          <p:nvPr/>
        </p:nvSpPr>
        <p:spPr bwMode="auto">
          <a:xfrm>
            <a:off x="251520" y="1015568"/>
            <a:ext cx="842493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lnSpc>
                <a:spcPct val="150000"/>
              </a:lnSpc>
              <a:spcBef>
                <a:spcPct val="0"/>
              </a:spcBef>
              <a:spcAft>
                <a:spcPct val="0"/>
              </a:spcAft>
            </a:pPr>
            <a:r>
              <a:rPr kumimoji="1" lang="en-US" altLang="zh-TW" sz="2000" b="1" dirty="0">
                <a:solidFill>
                  <a:srgbClr val="0000FF"/>
                </a:solidFill>
                <a:latin typeface="微軟正黑體" panose="020B0604030504040204" pitchFamily="34" charset="-120"/>
                <a:ea typeface="微軟正黑體" panose="020B0604030504040204" pitchFamily="34" charset="-120"/>
                <a:cs typeface="Arial" pitchFamily="34" charset="0"/>
              </a:rPr>
              <a:t>1998</a:t>
            </a:r>
            <a:r>
              <a:rPr kumimoji="1" lang="zh-TW" altLang="en-US" sz="2000" b="1" dirty="0">
                <a:solidFill>
                  <a:srgbClr val="0000FF"/>
                </a:solidFill>
                <a:latin typeface="微軟正黑體" panose="020B0604030504040204" pitchFamily="34" charset="-120"/>
                <a:ea typeface="微軟正黑體" panose="020B0604030504040204" pitchFamily="34" charset="-120"/>
                <a:cs typeface="Arial" pitchFamily="34" charset="0"/>
              </a:rPr>
              <a:t>年開播時奠定典章制度 </a:t>
            </a:r>
          </a:p>
          <a:p>
            <a:pPr marL="0" marR="0" lvl="0" indent="0" algn="l" defTabSz="914400" rtl="0" eaLnBrk="1" fontAlgn="base" latinLnBrk="0" hangingPunct="1">
              <a:lnSpc>
                <a:spcPct val="150000"/>
              </a:lnSpc>
              <a:spcBef>
                <a:spcPct val="0"/>
              </a:spcBef>
              <a:spcAft>
                <a:spcPct val="0"/>
              </a:spcAft>
              <a:buClrTx/>
              <a:buSzTx/>
              <a:buFontTx/>
              <a:buNone/>
              <a:tabLst/>
            </a:pPr>
            <a:r>
              <a:rPr kumimoji="1" 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Arial" pitchFamily="34" charset="0"/>
              </a:rPr>
              <a:t>謹就本會現行運作之監督機制，就內部監督、公眾監督、以及有關政府捐贈經費及專案補助經費等依循政府相關程序辦理之機制，分敘說明</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Arial" pitchFamily="34" charset="0"/>
              </a:rPr>
              <a:t>：</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endParaRPr>
          </a:p>
        </p:txBody>
      </p:sp>
      <p:sp>
        <p:nvSpPr>
          <p:cNvPr id="6" name="文字方塊 5"/>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67544" y="980728"/>
            <a:ext cx="3672408" cy="7663636"/>
          </a:xfrm>
          <a:prstGeom prst="rect">
            <a:avLst/>
          </a:prstGeom>
          <a:noFill/>
        </p:spPr>
        <p:txBody>
          <a:bodyPr wrap="square" rtlCol="0">
            <a:spAutoFit/>
          </a:bodyPr>
          <a:lstStyle/>
          <a:p>
            <a:pPr eaLnBrk="0" hangingPunct="0">
              <a:lnSpc>
                <a:spcPts val="3300"/>
              </a:lnSpc>
            </a:pPr>
            <a:r>
              <a:rPr lang="zh-TW" altLang="zh-TW" sz="2200" b="1" dirty="0" smtClean="0">
                <a:solidFill>
                  <a:srgbClr val="8D5991"/>
                </a:solidFill>
                <a:latin typeface="微軟正黑體" panose="020B0604030504040204" pitchFamily="34" charset="-120"/>
                <a:ea typeface="微軟正黑體" panose="020B0604030504040204" pitchFamily="34" charset="-120"/>
              </a:rPr>
              <a:t>第三章　工作時間</a:t>
            </a:r>
          </a:p>
          <a:p>
            <a:pPr>
              <a:lnSpc>
                <a:spcPts val="33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第十一條（工作時間）</a:t>
            </a:r>
          </a:p>
          <a:p>
            <a:pPr>
              <a:lnSpc>
                <a:spcPts val="33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第十二條（輪班工作制）</a:t>
            </a:r>
          </a:p>
          <a:p>
            <a:pPr>
              <a:lnSpc>
                <a:spcPts val="33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第十三條（責任工作制）</a:t>
            </a:r>
          </a:p>
          <a:p>
            <a:pPr>
              <a:lnSpc>
                <a:spcPts val="33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第十四條（出缺勤查察）</a:t>
            </a:r>
          </a:p>
          <a:p>
            <a:pPr>
              <a:lnSpc>
                <a:spcPts val="33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第十五條（遲到、早退及曠職）</a:t>
            </a:r>
          </a:p>
          <a:p>
            <a:pPr>
              <a:lnSpc>
                <a:spcPts val="33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第十六條（工時延長）</a:t>
            </a:r>
          </a:p>
          <a:p>
            <a:pPr eaLnBrk="0" hangingPunct="0">
              <a:lnSpc>
                <a:spcPts val="33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第十七條（出差）</a:t>
            </a:r>
            <a:endPar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a:lnSpc>
                <a:spcPts val="3300"/>
              </a:lnSpc>
            </a:pPr>
            <a:endParaRPr lang="en-US" altLang="zh-TW" sz="2200" b="1" dirty="0" smtClean="0">
              <a:solidFill>
                <a:srgbClr val="8D5991"/>
              </a:solidFill>
              <a:latin typeface="微軟正黑體" panose="020B0604030504040204" pitchFamily="34" charset="-120"/>
              <a:ea typeface="微軟正黑體" panose="020B0604030504040204" pitchFamily="34" charset="-120"/>
            </a:endParaRPr>
          </a:p>
          <a:p>
            <a:pPr>
              <a:lnSpc>
                <a:spcPts val="3300"/>
              </a:lnSpc>
            </a:pPr>
            <a:r>
              <a:rPr lang="zh-TW" altLang="zh-TW" sz="2200" b="1" dirty="0" smtClean="0">
                <a:solidFill>
                  <a:srgbClr val="8D5991"/>
                </a:solidFill>
                <a:latin typeface="微軟正黑體" panose="020B0604030504040204" pitchFamily="34" charset="-120"/>
                <a:ea typeface="微軟正黑體" panose="020B0604030504040204" pitchFamily="34" charset="-120"/>
              </a:rPr>
              <a:t>第四章　請假及例休假</a:t>
            </a:r>
          </a:p>
          <a:p>
            <a:pPr>
              <a:lnSpc>
                <a:spcPts val="33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第十八條（事假）</a:t>
            </a:r>
          </a:p>
          <a:p>
            <a:pPr>
              <a:lnSpc>
                <a:spcPts val="33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第十九條（普通傷病假）</a:t>
            </a:r>
          </a:p>
          <a:p>
            <a:pPr eaLnBrk="0" hangingPunct="0"/>
            <a:endParaRPr lang="zh-TW" altLang="zh-TW" b="1" dirty="0" smtClean="0">
              <a:solidFill>
                <a:schemeClr val="accent6">
                  <a:lumMod val="50000"/>
                </a:schemeClr>
              </a:solidFill>
              <a:latin typeface="標楷體" pitchFamily="65" charset="-120"/>
              <a:ea typeface="標楷體" pitchFamily="65" charset="-120"/>
            </a:endParaRPr>
          </a:p>
          <a:p>
            <a:pPr eaLnBrk="0" hangingPunct="0"/>
            <a:r>
              <a:rPr lang="en-US" altLang="zh-TW" b="1" dirty="0" smtClean="0">
                <a:solidFill>
                  <a:schemeClr val="accent6">
                    <a:lumMod val="50000"/>
                  </a:schemeClr>
                </a:solidFill>
                <a:latin typeface="標楷體" pitchFamily="65" charset="-120"/>
                <a:ea typeface="標楷體" pitchFamily="65" charset="-120"/>
              </a:rPr>
              <a:t> </a:t>
            </a:r>
            <a:endParaRPr lang="zh-TW" altLang="zh-TW" b="1" dirty="0" smtClean="0">
              <a:solidFill>
                <a:schemeClr val="accent6">
                  <a:lumMod val="50000"/>
                </a:schemeClr>
              </a:solidFill>
              <a:latin typeface="標楷體" pitchFamily="65" charset="-120"/>
              <a:ea typeface="標楷體" pitchFamily="65" charset="-120"/>
            </a:endParaRPr>
          </a:p>
          <a:p>
            <a:endParaRPr lang="en-US" altLang="zh-TW" b="1" dirty="0" smtClean="0">
              <a:solidFill>
                <a:schemeClr val="accent6">
                  <a:lumMod val="50000"/>
                </a:schemeClr>
              </a:solidFill>
              <a:latin typeface="標楷體" pitchFamily="65" charset="-120"/>
              <a:ea typeface="標楷體" pitchFamily="65" charset="-120"/>
            </a:endParaRPr>
          </a:p>
          <a:p>
            <a:endParaRPr lang="en-US" altLang="zh-TW" b="1" dirty="0" smtClean="0">
              <a:solidFill>
                <a:schemeClr val="accent6">
                  <a:lumMod val="50000"/>
                </a:schemeClr>
              </a:solidFill>
              <a:latin typeface="標楷體" pitchFamily="65" charset="-120"/>
              <a:ea typeface="標楷體" pitchFamily="65" charset="-120"/>
            </a:endParaRPr>
          </a:p>
          <a:p>
            <a:endParaRPr lang="en-US" altLang="zh-TW" b="1" dirty="0" smtClean="0">
              <a:solidFill>
                <a:schemeClr val="accent6">
                  <a:lumMod val="50000"/>
                </a:schemeClr>
              </a:solidFill>
              <a:latin typeface="標楷體" pitchFamily="65" charset="-120"/>
              <a:ea typeface="標楷體" pitchFamily="65" charset="-120"/>
            </a:endParaRPr>
          </a:p>
          <a:p>
            <a:endParaRPr lang="en-US" altLang="zh-TW" b="1" dirty="0" smtClean="0">
              <a:solidFill>
                <a:schemeClr val="accent6">
                  <a:lumMod val="50000"/>
                </a:schemeClr>
              </a:solidFill>
              <a:latin typeface="標楷體" pitchFamily="65" charset="-120"/>
              <a:ea typeface="標楷體" pitchFamily="65" charset="-120"/>
            </a:endParaRPr>
          </a:p>
          <a:p>
            <a:endParaRPr lang="en-US" altLang="zh-TW" b="1" dirty="0" smtClean="0">
              <a:solidFill>
                <a:schemeClr val="accent6">
                  <a:lumMod val="50000"/>
                </a:schemeClr>
              </a:solidFill>
              <a:latin typeface="標楷體" pitchFamily="65" charset="-120"/>
              <a:ea typeface="標楷體" pitchFamily="65" charset="-120"/>
            </a:endParaRPr>
          </a:p>
          <a:p>
            <a:endParaRPr lang="en-US" altLang="zh-TW" b="1" dirty="0" smtClean="0">
              <a:solidFill>
                <a:schemeClr val="accent6">
                  <a:lumMod val="50000"/>
                </a:schemeClr>
              </a:solidFill>
              <a:latin typeface="標楷體" pitchFamily="65" charset="-120"/>
              <a:ea typeface="標楷體" pitchFamily="65" charset="-120"/>
            </a:endParaRPr>
          </a:p>
          <a:p>
            <a:endParaRPr lang="zh-TW" altLang="en-US" b="1" dirty="0" smtClean="0">
              <a:solidFill>
                <a:schemeClr val="accent6">
                  <a:lumMod val="50000"/>
                </a:schemeClr>
              </a:solidFill>
              <a:latin typeface="標楷體" pitchFamily="65" charset="-120"/>
              <a:ea typeface="標楷體" pitchFamily="65" charset="-120"/>
            </a:endParaRPr>
          </a:p>
        </p:txBody>
      </p:sp>
      <p:sp>
        <p:nvSpPr>
          <p:cNvPr id="6" name="矩形 5"/>
          <p:cNvSpPr/>
          <p:nvPr/>
        </p:nvSpPr>
        <p:spPr>
          <a:xfrm>
            <a:off x="4716016" y="1152028"/>
            <a:ext cx="4355976" cy="6771084"/>
          </a:xfrm>
          <a:prstGeom prst="rect">
            <a:avLst/>
          </a:prstGeom>
        </p:spPr>
        <p:txBody>
          <a:bodyPr wrap="square">
            <a:spAutoFit/>
          </a:bodyPr>
          <a:lstStyle/>
          <a:p>
            <a:pPr>
              <a:lnSpc>
                <a:spcPct val="150000"/>
              </a:lnSpc>
            </a:pPr>
            <a:r>
              <a:rPr lang="zh-TW" altLang="zh-TW" sz="2000" b="1" dirty="0">
                <a:solidFill>
                  <a:schemeClr val="accent6">
                    <a:lumMod val="50000"/>
                  </a:schemeClr>
                </a:solidFill>
                <a:latin typeface="微軟正黑體" panose="020B0604030504040204" pitchFamily="34" charset="-120"/>
                <a:ea typeface="微軟正黑體" panose="020B0604030504040204" pitchFamily="34" charset="-120"/>
              </a:rPr>
              <a:t>第二十條（公傷病假</a:t>
            </a: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a:t>
            </a:r>
            <a:endPar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第二十一條（婚假）</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第二十二條（產假）</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第二十三條（喪假）</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第二十四條（公假）</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第二十五條（特別休假） </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第二十六條（請假手續）</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第二十七條（計算單位）</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第二十八條（核假權）</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第二十九條（例休假）</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第三十條（兼職兼課）</a:t>
            </a:r>
            <a:endPar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a:lnSpc>
                <a:spcPct val="150000"/>
              </a:lnSpc>
            </a:pPr>
            <a:endParaRPr lang="en-US" altLang="zh-TW" sz="2000" b="1" dirty="0" smtClean="0">
              <a:solidFill>
                <a:schemeClr val="accent6">
                  <a:lumMod val="50000"/>
                </a:schemeClr>
              </a:solidFill>
              <a:latin typeface="標楷體" pitchFamily="65" charset="-120"/>
              <a:ea typeface="標楷體" pitchFamily="65" charset="-120"/>
            </a:endParaRPr>
          </a:p>
          <a:p>
            <a:endParaRPr lang="en-US" altLang="zh-TW" sz="2000" b="1" dirty="0" smtClean="0">
              <a:solidFill>
                <a:schemeClr val="accent6">
                  <a:lumMod val="50000"/>
                </a:schemeClr>
              </a:solidFill>
              <a:latin typeface="標楷體" pitchFamily="65" charset="-120"/>
              <a:ea typeface="標楷體" pitchFamily="65" charset="-120"/>
            </a:endParaRPr>
          </a:p>
          <a:p>
            <a:endParaRPr lang="zh-TW" altLang="zh-TW" b="1" dirty="0" smtClean="0">
              <a:solidFill>
                <a:schemeClr val="accent6">
                  <a:lumMod val="50000"/>
                </a:schemeClr>
              </a:solidFill>
              <a:latin typeface="標楷體" pitchFamily="65" charset="-120"/>
              <a:ea typeface="標楷體" pitchFamily="65" charset="-120"/>
            </a:endParaRPr>
          </a:p>
          <a:p>
            <a:endParaRPr lang="zh-TW" altLang="zh-TW" b="1" dirty="0" smtClean="0">
              <a:solidFill>
                <a:schemeClr val="accent6">
                  <a:lumMod val="50000"/>
                </a:schemeClr>
              </a:solidFill>
              <a:latin typeface="標楷體" pitchFamily="65" charset="-120"/>
              <a:ea typeface="標楷體" pitchFamily="65" charset="-120"/>
            </a:endParaRPr>
          </a:p>
          <a:p>
            <a:endParaRPr lang="zh-TW" altLang="en-US" b="1" dirty="0" smtClean="0">
              <a:solidFill>
                <a:schemeClr val="accent6">
                  <a:lumMod val="50000"/>
                </a:schemeClr>
              </a:solidFill>
              <a:latin typeface="標楷體" pitchFamily="65" charset="-120"/>
              <a:ea typeface="標楷體" pitchFamily="65" charset="-120"/>
            </a:endParaRPr>
          </a:p>
        </p:txBody>
      </p:sp>
      <p:sp>
        <p:nvSpPr>
          <p:cNvPr id="7" name="文字方塊 6"/>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539552" y="1090473"/>
            <a:ext cx="4216345" cy="6370975"/>
          </a:xfrm>
          <a:prstGeom prst="rect">
            <a:avLst/>
          </a:prstGeom>
          <a:noFill/>
        </p:spPr>
        <p:txBody>
          <a:bodyPr wrap="square" rtlCol="0">
            <a:spAutoFit/>
          </a:bodyPr>
          <a:lstStyle/>
          <a:p>
            <a:pPr>
              <a:lnSpc>
                <a:spcPct val="150000"/>
              </a:lnSpc>
            </a:pPr>
            <a:r>
              <a:rPr lang="zh-TW" altLang="zh-TW" sz="2000" b="1" dirty="0" smtClean="0">
                <a:solidFill>
                  <a:srgbClr val="8D5991"/>
                </a:solidFill>
                <a:latin typeface="微軟正黑體" panose="020B0604030504040204" pitchFamily="34" charset="-120"/>
                <a:ea typeface="微軟正黑體" panose="020B0604030504040204" pitchFamily="34" charset="-120"/>
              </a:rPr>
              <a:t>第五章　薪資</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第三十一條（薪資定義）</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第三十二條（敘薪）</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第三十三條（薪資折算）</a:t>
            </a:r>
            <a:endPar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eaLnBrk="0" hangingPunct="0">
              <a:lnSpc>
                <a:spcPct val="150000"/>
              </a:lnSpc>
            </a:pPr>
            <a:endParaRPr lang="en-US" altLang="zh-TW" sz="2000" b="1" dirty="0" smtClean="0">
              <a:solidFill>
                <a:srgbClr val="8D5991"/>
              </a:solidFill>
              <a:latin typeface="微軟正黑體" panose="020B0604030504040204" pitchFamily="34" charset="-120"/>
              <a:ea typeface="微軟正黑體" panose="020B0604030504040204" pitchFamily="34" charset="-120"/>
            </a:endParaRPr>
          </a:p>
          <a:p>
            <a:pPr eaLnBrk="0" hangingPunct="0">
              <a:lnSpc>
                <a:spcPct val="150000"/>
              </a:lnSpc>
            </a:pPr>
            <a:r>
              <a:rPr lang="zh-TW" altLang="zh-TW" sz="2000" b="1" dirty="0" smtClean="0">
                <a:solidFill>
                  <a:srgbClr val="8D5991"/>
                </a:solidFill>
                <a:latin typeface="微軟正黑體" panose="020B0604030504040204" pitchFamily="34" charset="-120"/>
                <a:ea typeface="微軟正黑體" panose="020B0604030504040204" pitchFamily="34" charset="-120"/>
              </a:rPr>
              <a:t>第六章　考核</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第三十四條（考核目的）</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第三十五條（考核方式）</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第三十六條（考評處理）</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第三十七條（考評限制）</a:t>
            </a:r>
          </a:p>
          <a:p>
            <a:pPr eaLnBrk="0" hangingPunct="0">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第三十八條（考評救濟）</a:t>
            </a:r>
          </a:p>
          <a:p>
            <a:pPr>
              <a:lnSpc>
                <a:spcPct val="150000"/>
              </a:lnSpc>
            </a:pPr>
            <a:endParaRPr lang="en-US" altLang="zh-TW" sz="2000" b="1" dirty="0" smtClean="0">
              <a:solidFill>
                <a:schemeClr val="accent6">
                  <a:lumMod val="50000"/>
                </a:schemeClr>
              </a:solidFill>
              <a:latin typeface="標楷體" pitchFamily="65" charset="-120"/>
              <a:ea typeface="標楷體" pitchFamily="65" charset="-120"/>
            </a:endParaRPr>
          </a:p>
          <a:p>
            <a:pPr>
              <a:lnSpc>
                <a:spcPct val="150000"/>
              </a:lnSpc>
            </a:pPr>
            <a:endParaRPr lang="zh-TW" altLang="zh-TW" sz="2000" b="1" dirty="0" smtClean="0">
              <a:solidFill>
                <a:schemeClr val="accent6">
                  <a:lumMod val="50000"/>
                </a:schemeClr>
              </a:solidFill>
              <a:latin typeface="標楷體" pitchFamily="65" charset="-120"/>
              <a:ea typeface="標楷體" pitchFamily="65" charset="-120"/>
            </a:endParaRPr>
          </a:p>
          <a:p>
            <a:endParaRPr lang="zh-TW" altLang="en-US" dirty="0"/>
          </a:p>
        </p:txBody>
      </p:sp>
      <p:sp>
        <p:nvSpPr>
          <p:cNvPr id="6" name="文字方塊 5"/>
          <p:cNvSpPr txBox="1"/>
          <p:nvPr/>
        </p:nvSpPr>
        <p:spPr>
          <a:xfrm>
            <a:off x="4355976" y="1052736"/>
            <a:ext cx="5354732" cy="4247317"/>
          </a:xfrm>
          <a:prstGeom prst="rect">
            <a:avLst/>
          </a:prstGeom>
          <a:noFill/>
        </p:spPr>
        <p:txBody>
          <a:bodyPr wrap="square" rtlCol="0">
            <a:spAutoFit/>
          </a:bodyPr>
          <a:lstStyle/>
          <a:p>
            <a:pPr>
              <a:lnSpc>
                <a:spcPct val="150000"/>
              </a:lnSpc>
            </a:pPr>
            <a:endPar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第三十九</a:t>
            </a:r>
            <a:r>
              <a:rPr lang="zh-TW" altLang="zh-TW" sz="2000" b="1" dirty="0">
                <a:solidFill>
                  <a:schemeClr val="accent6">
                    <a:lumMod val="50000"/>
                  </a:schemeClr>
                </a:solidFill>
                <a:latin typeface="微軟正黑體" panose="020B0604030504040204" pitchFamily="34" charset="-120"/>
                <a:ea typeface="微軟正黑體" panose="020B0604030504040204" pitchFamily="34" charset="-120"/>
              </a:rPr>
              <a:t>條（保密義務）</a:t>
            </a:r>
          </a:p>
          <a:p>
            <a:pPr>
              <a:lnSpc>
                <a:spcPct val="150000"/>
              </a:lnSpc>
            </a:pPr>
            <a:r>
              <a:rPr lang="zh-TW" altLang="zh-TW" sz="2000" b="1" dirty="0">
                <a:solidFill>
                  <a:schemeClr val="accent6">
                    <a:lumMod val="50000"/>
                  </a:schemeClr>
                </a:solidFill>
                <a:latin typeface="微軟正黑體" panose="020B0604030504040204" pitchFamily="34" charset="-120"/>
                <a:ea typeface="微軟正黑體" panose="020B0604030504040204" pitchFamily="34" charset="-120"/>
              </a:rPr>
              <a:t>第四十條（總經理、副總經理考核）</a:t>
            </a:r>
            <a:endParaRPr lang="en-US" altLang="zh-TW" sz="2000" b="1" dirty="0">
              <a:solidFill>
                <a:schemeClr val="accent6">
                  <a:lumMod val="50000"/>
                </a:schemeClr>
              </a:solidFill>
              <a:latin typeface="微軟正黑體" panose="020B0604030504040204" pitchFamily="34" charset="-120"/>
              <a:ea typeface="微軟正黑體" panose="020B0604030504040204" pitchFamily="34" charset="-120"/>
            </a:endParaRPr>
          </a:p>
          <a:p>
            <a:pPr>
              <a:lnSpc>
                <a:spcPct val="150000"/>
              </a:lnSpc>
            </a:pPr>
            <a:endParaRPr lang="en-US" altLang="zh-TW" sz="2000" b="1" dirty="0" smtClean="0">
              <a:solidFill>
                <a:srgbClr val="8D5991"/>
              </a:solidFill>
              <a:latin typeface="微軟正黑體" panose="020B0604030504040204" pitchFamily="34" charset="-120"/>
              <a:ea typeface="微軟正黑體" panose="020B0604030504040204" pitchFamily="34" charset="-120"/>
            </a:endParaRPr>
          </a:p>
          <a:p>
            <a:pPr>
              <a:lnSpc>
                <a:spcPct val="150000"/>
              </a:lnSpc>
            </a:pPr>
            <a:r>
              <a:rPr lang="zh-TW" altLang="zh-TW" sz="2000" b="1" dirty="0" smtClean="0">
                <a:solidFill>
                  <a:srgbClr val="8D5991"/>
                </a:solidFill>
                <a:latin typeface="微軟正黑體" panose="020B0604030504040204" pitchFamily="34" charset="-120"/>
                <a:ea typeface="微軟正黑體" panose="020B0604030504040204" pitchFamily="34" charset="-120"/>
              </a:rPr>
              <a:t>第七章</a:t>
            </a:r>
            <a:r>
              <a:rPr lang="en-US" altLang="zh-TW" sz="2000" b="1" dirty="0" smtClean="0">
                <a:solidFill>
                  <a:srgbClr val="8D5991"/>
                </a:solidFill>
                <a:latin typeface="微軟正黑體" panose="020B0604030504040204" pitchFamily="34" charset="-120"/>
                <a:ea typeface="微軟正黑體" panose="020B0604030504040204" pitchFamily="34" charset="-120"/>
              </a:rPr>
              <a:t>	</a:t>
            </a:r>
            <a:r>
              <a:rPr lang="zh-TW" altLang="zh-TW" sz="2000" b="1" dirty="0" smtClean="0">
                <a:solidFill>
                  <a:srgbClr val="8D5991"/>
                </a:solidFill>
                <a:latin typeface="微軟正黑體" panose="020B0604030504040204" pitchFamily="34" charset="-120"/>
                <a:ea typeface="微軟正黑體" panose="020B0604030504040204" pitchFamily="34" charset="-120"/>
              </a:rPr>
              <a:t>獎懲</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第四十一條（獎懲種類及互抵）</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第四十二條（獎勵事由）</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第四十三條（懲處事由）</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第四十四條（獎懲程序與救濟）</a:t>
            </a:r>
            <a:endPar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67544" y="1052736"/>
            <a:ext cx="4216345" cy="6417141"/>
          </a:xfrm>
          <a:prstGeom prst="rect">
            <a:avLst/>
          </a:prstGeom>
          <a:noFill/>
        </p:spPr>
        <p:txBody>
          <a:bodyPr wrap="square" rtlCol="0">
            <a:spAutoFit/>
          </a:bodyPr>
          <a:lstStyle/>
          <a:p>
            <a:pPr>
              <a:lnSpc>
                <a:spcPct val="150000"/>
              </a:lnSpc>
            </a:pPr>
            <a:r>
              <a:rPr lang="zh-TW" altLang="zh-TW" sz="2200" b="1" dirty="0">
                <a:solidFill>
                  <a:srgbClr val="8D5991"/>
                </a:solidFill>
                <a:latin typeface="微軟正黑體" panose="020B0604030504040204" pitchFamily="34" charset="-120"/>
                <a:ea typeface="微軟正黑體" panose="020B0604030504040204" pitchFamily="34" charset="-120"/>
              </a:rPr>
              <a:t>第八章　留職停薪</a:t>
            </a:r>
          </a:p>
          <a:p>
            <a:pPr>
              <a:lnSpc>
                <a:spcPct val="150000"/>
              </a:lnSpc>
            </a:pPr>
            <a:r>
              <a:rPr lang="zh-TW" altLang="zh-TW" sz="2000" b="1" dirty="0">
                <a:solidFill>
                  <a:schemeClr val="accent6">
                    <a:lumMod val="50000"/>
                  </a:schemeClr>
                </a:solidFill>
                <a:latin typeface="微軟正黑體" panose="020B0604030504040204" pitchFamily="34" charset="-120"/>
                <a:ea typeface="微軟正黑體" panose="020B0604030504040204" pitchFamily="34" charset="-120"/>
              </a:rPr>
              <a:t>第四十五條（留職停薪程序要件）</a:t>
            </a:r>
          </a:p>
          <a:p>
            <a:pPr>
              <a:lnSpc>
                <a:spcPct val="150000"/>
              </a:lnSpc>
            </a:pPr>
            <a:r>
              <a:rPr lang="zh-TW" altLang="zh-TW" sz="2000" b="1" dirty="0">
                <a:solidFill>
                  <a:schemeClr val="accent6">
                    <a:lumMod val="50000"/>
                  </a:schemeClr>
                </a:solidFill>
                <a:latin typeface="微軟正黑體" panose="020B0604030504040204" pitchFamily="34" charset="-120"/>
                <a:ea typeface="微軟正黑體" panose="020B0604030504040204" pitchFamily="34" charset="-120"/>
              </a:rPr>
              <a:t>第四十六條（期間限制）</a:t>
            </a:r>
          </a:p>
          <a:p>
            <a:pPr>
              <a:lnSpc>
                <a:spcPct val="150000"/>
              </a:lnSpc>
            </a:pPr>
            <a:r>
              <a:rPr lang="zh-TW" altLang="zh-TW" sz="2000" b="1" dirty="0">
                <a:solidFill>
                  <a:schemeClr val="accent6">
                    <a:lumMod val="50000"/>
                  </a:schemeClr>
                </a:solidFill>
                <a:latin typeface="微軟正黑體" panose="020B0604030504040204" pitchFamily="34" charset="-120"/>
                <a:ea typeface="微軟正黑體" panose="020B0604030504040204" pitchFamily="34" charset="-120"/>
              </a:rPr>
              <a:t>第四十七條（復職）</a:t>
            </a:r>
          </a:p>
          <a:p>
            <a:pPr>
              <a:lnSpc>
                <a:spcPct val="150000"/>
              </a:lnSpc>
            </a:pPr>
            <a:r>
              <a:rPr lang="zh-TW" altLang="zh-TW" sz="2000" b="1" dirty="0">
                <a:solidFill>
                  <a:schemeClr val="accent6">
                    <a:lumMod val="50000"/>
                  </a:schemeClr>
                </a:solidFill>
                <a:latin typeface="微軟正黑體" panose="020B0604030504040204" pitchFamily="34" charset="-120"/>
                <a:ea typeface="微軟正黑體" panose="020B0604030504040204" pitchFamily="34" charset="-120"/>
              </a:rPr>
              <a:t>第四十八條（相關權益）</a:t>
            </a:r>
            <a:endParaRPr lang="en-US" altLang="zh-TW" sz="2000" b="1" dirty="0">
              <a:solidFill>
                <a:schemeClr val="accent6">
                  <a:lumMod val="50000"/>
                </a:schemeClr>
              </a:solidFill>
              <a:latin typeface="微軟正黑體" panose="020B0604030504040204" pitchFamily="34" charset="-120"/>
              <a:ea typeface="微軟正黑體" panose="020B0604030504040204" pitchFamily="34" charset="-120"/>
            </a:endParaRPr>
          </a:p>
          <a:p>
            <a:pPr>
              <a:lnSpc>
                <a:spcPct val="150000"/>
              </a:lnSpc>
            </a:pPr>
            <a:r>
              <a:rPr lang="zh-TW" altLang="zh-TW" sz="2000" b="1" dirty="0">
                <a:solidFill>
                  <a:schemeClr val="accent6">
                    <a:lumMod val="50000"/>
                  </a:schemeClr>
                </a:solidFill>
                <a:latin typeface="微軟正黑體" panose="020B0604030504040204" pitchFamily="34" charset="-120"/>
                <a:ea typeface="微軟正黑體" panose="020B0604030504040204" pitchFamily="34" charset="-120"/>
              </a:rPr>
              <a:t>第九章　契約終止</a:t>
            </a:r>
          </a:p>
          <a:p>
            <a:pPr>
              <a:lnSpc>
                <a:spcPct val="150000"/>
              </a:lnSpc>
            </a:pPr>
            <a:r>
              <a:rPr lang="zh-TW" altLang="zh-TW" sz="2000" b="1" dirty="0">
                <a:solidFill>
                  <a:schemeClr val="accent6">
                    <a:lumMod val="50000"/>
                  </a:schemeClr>
                </a:solidFill>
                <a:latin typeface="微軟正黑體" panose="020B0604030504040204" pitchFamily="34" charset="-120"/>
                <a:ea typeface="微軟正黑體" panose="020B0604030504040204" pitchFamily="34" charset="-120"/>
              </a:rPr>
              <a:t>第四十九條（預告終止契約</a:t>
            </a: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a:t>
            </a:r>
            <a:endPar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第五十條（預告期間）</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第五十一條（資遣費發給）</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第五十二條（不經預告終止契約</a:t>
            </a:r>
            <a:endPar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與自請離職）</a:t>
            </a:r>
          </a:p>
          <a:p>
            <a:pPr>
              <a:lnSpc>
                <a:spcPct val="150000"/>
              </a:lnSpc>
            </a:pPr>
            <a:r>
              <a:rPr lang="en-US" altLang="zh-TW" sz="2000" b="1" dirty="0" smtClean="0">
                <a:solidFill>
                  <a:schemeClr val="accent6">
                    <a:lumMod val="50000"/>
                  </a:schemeClr>
                </a:solidFill>
                <a:latin typeface="標楷體" pitchFamily="65" charset="-120"/>
                <a:ea typeface="標楷體" pitchFamily="65" charset="-120"/>
              </a:rPr>
              <a:t> </a:t>
            </a:r>
            <a:endParaRPr lang="zh-TW" altLang="zh-TW" sz="2000" b="1" dirty="0" smtClean="0">
              <a:solidFill>
                <a:schemeClr val="accent6">
                  <a:lumMod val="50000"/>
                </a:schemeClr>
              </a:solidFill>
              <a:latin typeface="標楷體" pitchFamily="65" charset="-120"/>
              <a:ea typeface="標楷體" pitchFamily="65" charset="-120"/>
            </a:endParaRPr>
          </a:p>
          <a:p>
            <a:pPr>
              <a:lnSpc>
                <a:spcPct val="150000"/>
              </a:lnSpc>
            </a:pPr>
            <a:endParaRPr lang="zh-TW" altLang="zh-TW" sz="2000" b="1" dirty="0" smtClean="0">
              <a:solidFill>
                <a:schemeClr val="accent6">
                  <a:lumMod val="50000"/>
                </a:schemeClr>
              </a:solidFill>
              <a:latin typeface="標楷體" pitchFamily="65" charset="-120"/>
              <a:ea typeface="標楷體" pitchFamily="65" charset="-120"/>
            </a:endParaRPr>
          </a:p>
          <a:p>
            <a:endParaRPr lang="zh-TW" altLang="en-US" dirty="0"/>
          </a:p>
        </p:txBody>
      </p:sp>
      <p:sp>
        <p:nvSpPr>
          <p:cNvPr id="7" name="文字方塊 6"/>
          <p:cNvSpPr txBox="1"/>
          <p:nvPr/>
        </p:nvSpPr>
        <p:spPr>
          <a:xfrm>
            <a:off x="5148064" y="980728"/>
            <a:ext cx="4216345" cy="5078313"/>
          </a:xfrm>
          <a:prstGeom prst="rect">
            <a:avLst/>
          </a:prstGeom>
          <a:noFill/>
        </p:spPr>
        <p:txBody>
          <a:bodyPr wrap="square" rtlCol="0">
            <a:spAutoFit/>
          </a:bodyPr>
          <a:lstStyle/>
          <a:p>
            <a:pPr>
              <a:lnSpc>
                <a:spcPct val="150000"/>
              </a:lnSpc>
            </a:pPr>
            <a:r>
              <a:rPr lang="zh-TW" altLang="zh-TW" sz="2200" b="1" dirty="0" smtClean="0">
                <a:solidFill>
                  <a:srgbClr val="8D5991"/>
                </a:solidFill>
                <a:latin typeface="微軟正黑體" panose="020B0604030504040204" pitchFamily="34" charset="-120"/>
                <a:ea typeface="微軟正黑體" panose="020B0604030504040204" pitchFamily="34" charset="-120"/>
              </a:rPr>
              <a:t>第十章　退休</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第五十三條（自請退休）</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第五十四條（強制退休）</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第五十五條（退休金給與標準）</a:t>
            </a:r>
          </a:p>
          <a:p>
            <a:pPr>
              <a:lnSpc>
                <a:spcPct val="150000"/>
              </a:lnSpc>
            </a:pPr>
            <a:r>
              <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 </a:t>
            </a:r>
          </a:p>
          <a:p>
            <a:pPr>
              <a:lnSpc>
                <a:spcPct val="150000"/>
              </a:lnSpc>
            </a:pPr>
            <a:r>
              <a:rPr lang="zh-TW" altLang="zh-TW" sz="2200" b="1" dirty="0" smtClean="0">
                <a:solidFill>
                  <a:srgbClr val="8D5991"/>
                </a:solidFill>
                <a:latin typeface="微軟正黑體" panose="020B0604030504040204" pitchFamily="34" charset="-120"/>
                <a:ea typeface="微軟正黑體" panose="020B0604030504040204" pitchFamily="34" charset="-120"/>
              </a:rPr>
              <a:t>第十一章　離職交接</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第五十六條（交接事由）</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第五十七條（交接程序）</a:t>
            </a:r>
          </a:p>
          <a:p>
            <a:pPr>
              <a:lnSpc>
                <a:spcPct val="150000"/>
              </a:lnSpc>
            </a:pPr>
            <a:r>
              <a:rPr lang="en-US" altLang="zh-TW" sz="2000" b="1" dirty="0" smtClean="0">
                <a:solidFill>
                  <a:schemeClr val="accent6">
                    <a:lumMod val="50000"/>
                  </a:schemeClr>
                </a:solidFill>
                <a:latin typeface="標楷體" pitchFamily="65" charset="-120"/>
                <a:ea typeface="標楷體" pitchFamily="65" charset="-120"/>
              </a:rPr>
              <a:t> </a:t>
            </a:r>
            <a:endParaRPr lang="zh-TW" altLang="zh-TW" sz="2000" b="1" dirty="0" smtClean="0">
              <a:solidFill>
                <a:schemeClr val="accent6">
                  <a:lumMod val="50000"/>
                </a:schemeClr>
              </a:solidFill>
              <a:latin typeface="標楷體" pitchFamily="65" charset="-120"/>
              <a:ea typeface="標楷體" pitchFamily="65" charset="-120"/>
            </a:endParaRPr>
          </a:p>
          <a:p>
            <a:pPr>
              <a:lnSpc>
                <a:spcPct val="150000"/>
              </a:lnSpc>
            </a:pPr>
            <a:endParaRPr lang="zh-TW" altLang="zh-TW" sz="2000" b="1" dirty="0" smtClean="0">
              <a:solidFill>
                <a:schemeClr val="accent6">
                  <a:lumMod val="50000"/>
                </a:schemeClr>
              </a:solidFill>
              <a:latin typeface="標楷體" pitchFamily="65" charset="-120"/>
              <a:ea typeface="標楷體" pitchFamily="65" charset="-120"/>
            </a:endParaRPr>
          </a:p>
          <a:p>
            <a:endParaRPr lang="zh-TW" altLang="en-US" dirty="0"/>
          </a:p>
        </p:txBody>
      </p:sp>
      <p:sp>
        <p:nvSpPr>
          <p:cNvPr id="8" name="文字方塊 7"/>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5076056" y="1268760"/>
            <a:ext cx="4216345" cy="5539978"/>
          </a:xfrm>
          <a:prstGeom prst="rect">
            <a:avLst/>
          </a:prstGeom>
          <a:noFill/>
        </p:spPr>
        <p:txBody>
          <a:bodyPr wrap="square" rtlCol="0">
            <a:spAutoFit/>
          </a:bodyPr>
          <a:lstStyle/>
          <a:p>
            <a:pPr>
              <a:lnSpc>
                <a:spcPct val="150000"/>
              </a:lnSpc>
            </a:pPr>
            <a:r>
              <a:rPr lang="zh-TW" altLang="zh-TW" sz="2000" b="1" dirty="0">
                <a:solidFill>
                  <a:srgbClr val="8D5991"/>
                </a:solidFill>
                <a:latin typeface="微軟正黑體" panose="020B0604030504040204" pitchFamily="34" charset="-120"/>
                <a:ea typeface="微軟正黑體" panose="020B0604030504040204" pitchFamily="34" charset="-120"/>
              </a:rPr>
              <a:t>第十三章　福利事項</a:t>
            </a:r>
          </a:p>
          <a:p>
            <a:pPr>
              <a:lnSpc>
                <a:spcPct val="150000"/>
              </a:lnSpc>
            </a:pPr>
            <a:r>
              <a:rPr lang="zh-TW" altLang="zh-TW" sz="2000" b="1" dirty="0">
                <a:solidFill>
                  <a:schemeClr val="accent6">
                    <a:lumMod val="50000"/>
                  </a:schemeClr>
                </a:solidFill>
                <a:latin typeface="微軟正黑體" panose="020B0604030504040204" pitchFamily="34" charset="-120"/>
                <a:ea typeface="微軟正黑體" panose="020B0604030504040204" pitchFamily="34" charset="-120"/>
              </a:rPr>
              <a:t>第六十三條（員工福利）</a:t>
            </a:r>
          </a:p>
          <a:p>
            <a:pPr>
              <a:lnSpc>
                <a:spcPct val="150000"/>
              </a:lnSpc>
            </a:pPr>
            <a:r>
              <a:rPr lang="zh-TW" altLang="zh-TW" sz="2000" b="1" dirty="0">
                <a:solidFill>
                  <a:schemeClr val="accent6">
                    <a:lumMod val="50000"/>
                  </a:schemeClr>
                </a:solidFill>
                <a:latin typeface="微軟正黑體" panose="020B0604030504040204" pitchFamily="34" charset="-120"/>
                <a:ea typeface="微軟正黑體" panose="020B0604030504040204" pitchFamily="34" charset="-120"/>
              </a:rPr>
              <a:t>第六十四條（勞工保險）</a:t>
            </a:r>
          </a:p>
          <a:p>
            <a:pPr>
              <a:lnSpc>
                <a:spcPct val="150000"/>
              </a:lnSpc>
            </a:pPr>
            <a:r>
              <a:rPr lang="zh-TW" altLang="zh-TW" sz="2000" b="1" dirty="0">
                <a:solidFill>
                  <a:schemeClr val="accent6">
                    <a:lumMod val="50000"/>
                  </a:schemeClr>
                </a:solidFill>
                <a:latin typeface="微軟正黑體" panose="020B0604030504040204" pitchFamily="34" charset="-120"/>
                <a:ea typeface="微軟正黑體" panose="020B0604030504040204" pitchFamily="34" charset="-120"/>
              </a:rPr>
              <a:t>第六十五條（安全衛生）</a:t>
            </a:r>
            <a:endParaRPr lang="en-US" altLang="zh-TW" sz="2000" b="1" dirty="0">
              <a:solidFill>
                <a:schemeClr val="accent6">
                  <a:lumMod val="50000"/>
                </a:schemeClr>
              </a:solidFill>
              <a:latin typeface="微軟正黑體" panose="020B0604030504040204" pitchFamily="34" charset="-120"/>
              <a:ea typeface="微軟正黑體" panose="020B0604030504040204" pitchFamily="34" charset="-120"/>
            </a:endParaRPr>
          </a:p>
          <a:p>
            <a:pPr>
              <a:lnSpc>
                <a:spcPct val="150000"/>
              </a:lnSpc>
            </a:pPr>
            <a:endParaRPr lang="en-US" altLang="zh-TW" sz="2200" b="1" dirty="0" smtClean="0">
              <a:solidFill>
                <a:srgbClr val="8D5991"/>
              </a:solidFill>
              <a:latin typeface="微軟正黑體" panose="020B0604030504040204" pitchFamily="34" charset="-120"/>
              <a:ea typeface="微軟正黑體" panose="020B0604030504040204" pitchFamily="34" charset="-120"/>
            </a:endParaRPr>
          </a:p>
          <a:p>
            <a:pPr>
              <a:lnSpc>
                <a:spcPct val="150000"/>
              </a:lnSpc>
            </a:pPr>
            <a:r>
              <a:rPr lang="zh-TW" altLang="zh-TW" sz="2200" b="1" dirty="0" smtClean="0">
                <a:solidFill>
                  <a:srgbClr val="8D5991"/>
                </a:solidFill>
                <a:latin typeface="微軟正黑體" panose="020B0604030504040204" pitchFamily="34" charset="-120"/>
                <a:ea typeface="微軟正黑體" panose="020B0604030504040204" pitchFamily="34" charset="-120"/>
              </a:rPr>
              <a:t>第十四章　附則</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第六十六條（補充適用）</a:t>
            </a:r>
            <a:endPar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第六十七條（核備施行）</a:t>
            </a:r>
          </a:p>
          <a:p>
            <a:pPr>
              <a:lnSpc>
                <a:spcPct val="150000"/>
              </a:lnSpc>
            </a:pPr>
            <a:endParaRPr lang="zh-TW" altLang="zh-TW" sz="2000" b="1" dirty="0" smtClean="0">
              <a:solidFill>
                <a:schemeClr val="accent6">
                  <a:lumMod val="50000"/>
                </a:schemeClr>
              </a:solidFill>
              <a:latin typeface="標楷體" pitchFamily="65" charset="-120"/>
              <a:ea typeface="標楷體" pitchFamily="65" charset="-120"/>
            </a:endParaRPr>
          </a:p>
          <a:p>
            <a:pPr>
              <a:lnSpc>
                <a:spcPct val="150000"/>
              </a:lnSpc>
            </a:pPr>
            <a:r>
              <a:rPr lang="en-US" altLang="zh-TW" sz="2000" b="1" dirty="0" smtClean="0">
                <a:solidFill>
                  <a:schemeClr val="accent6">
                    <a:lumMod val="50000"/>
                  </a:schemeClr>
                </a:solidFill>
                <a:latin typeface="標楷體" pitchFamily="65" charset="-120"/>
                <a:ea typeface="標楷體" pitchFamily="65" charset="-120"/>
              </a:rPr>
              <a:t> </a:t>
            </a:r>
            <a:endParaRPr lang="zh-TW" altLang="zh-TW" sz="2000" b="1" dirty="0" smtClean="0">
              <a:solidFill>
                <a:schemeClr val="accent6">
                  <a:lumMod val="50000"/>
                </a:schemeClr>
              </a:solidFill>
              <a:latin typeface="標楷體" pitchFamily="65" charset="-120"/>
              <a:ea typeface="標楷體" pitchFamily="65" charset="-120"/>
            </a:endParaRPr>
          </a:p>
          <a:p>
            <a:pPr>
              <a:lnSpc>
                <a:spcPct val="150000"/>
              </a:lnSpc>
            </a:pPr>
            <a:endParaRPr lang="zh-TW" altLang="zh-TW" sz="2000" b="1" dirty="0" smtClean="0">
              <a:solidFill>
                <a:schemeClr val="accent6">
                  <a:lumMod val="50000"/>
                </a:schemeClr>
              </a:solidFill>
              <a:latin typeface="標楷體" pitchFamily="65" charset="-120"/>
              <a:ea typeface="標楷體" pitchFamily="65" charset="-120"/>
            </a:endParaRPr>
          </a:p>
          <a:p>
            <a:endParaRPr lang="zh-TW" altLang="en-US" dirty="0"/>
          </a:p>
        </p:txBody>
      </p:sp>
      <p:sp>
        <p:nvSpPr>
          <p:cNvPr id="4" name="文字方塊 3"/>
          <p:cNvSpPr txBox="1"/>
          <p:nvPr/>
        </p:nvSpPr>
        <p:spPr>
          <a:xfrm>
            <a:off x="272318" y="1268760"/>
            <a:ext cx="5354732" cy="4293483"/>
          </a:xfrm>
          <a:prstGeom prst="rect">
            <a:avLst/>
          </a:prstGeom>
          <a:noFill/>
        </p:spPr>
        <p:txBody>
          <a:bodyPr wrap="square" rtlCol="0">
            <a:spAutoFit/>
          </a:bodyPr>
          <a:lstStyle/>
          <a:p>
            <a:pPr>
              <a:lnSpc>
                <a:spcPct val="150000"/>
              </a:lnSpc>
            </a:pPr>
            <a:r>
              <a:rPr lang="zh-TW" altLang="zh-TW" sz="2200" b="1" dirty="0" smtClean="0">
                <a:solidFill>
                  <a:srgbClr val="8D5991"/>
                </a:solidFill>
                <a:latin typeface="微軟正黑體" panose="020B0604030504040204" pitchFamily="34" charset="-120"/>
                <a:ea typeface="微軟正黑體" panose="020B0604030504040204" pitchFamily="34" charset="-120"/>
              </a:rPr>
              <a:t>第十二章　職業災害補償及撫卹</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第五十八條（職業災害補償）</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第五十九條（死亡撫卹）</a:t>
            </a:r>
            <a:endPar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第六十條（傷殘撫卹）</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第六十一條（死亡與退休）</a:t>
            </a: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第六十二條（補償與賠償之抵充與</a:t>
            </a:r>
            <a:endPar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a:lnSpc>
                <a:spcPct val="150000"/>
              </a:lnSpc>
            </a:pPr>
            <a:r>
              <a:rPr lang="zh-TW"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請求權時效）</a:t>
            </a:r>
          </a:p>
          <a:p>
            <a:pPr>
              <a:lnSpc>
                <a:spcPct val="150000"/>
              </a:lnSpc>
            </a:pPr>
            <a:r>
              <a:rPr lang="en-US" altLang="zh-TW" sz="2000" b="1" dirty="0" smtClean="0">
                <a:solidFill>
                  <a:schemeClr val="accent6">
                    <a:lumMod val="50000"/>
                  </a:schemeClr>
                </a:solidFill>
                <a:latin typeface="微軟正黑體" panose="020B0604030504040204" pitchFamily="34" charset="-120"/>
                <a:ea typeface="微軟正黑體" panose="020B0604030504040204" pitchFamily="34" charset="-120"/>
              </a:rPr>
              <a:t> </a:t>
            </a:r>
            <a:endParaRPr lang="zh-TW" altLang="zh-TW" sz="2000" b="1" dirty="0" smtClean="0">
              <a:solidFill>
                <a:schemeClr val="accent6">
                  <a:lumMod val="50000"/>
                </a:schemeClr>
              </a:solidFill>
              <a:latin typeface="標楷體" pitchFamily="65" charset="-120"/>
              <a:ea typeface="標楷體" pitchFamily="65" charset="-120"/>
            </a:endParaRPr>
          </a:p>
          <a:p>
            <a:pPr>
              <a:lnSpc>
                <a:spcPct val="150000"/>
              </a:lnSpc>
            </a:pPr>
            <a:r>
              <a:rPr lang="en-US" altLang="zh-TW" sz="2000" b="1" dirty="0" smtClean="0">
                <a:solidFill>
                  <a:schemeClr val="accent6">
                    <a:lumMod val="50000"/>
                  </a:schemeClr>
                </a:solidFill>
                <a:latin typeface="標楷體" pitchFamily="65" charset="-120"/>
                <a:ea typeface="標楷體" pitchFamily="65" charset="-120"/>
              </a:rPr>
              <a:t> </a:t>
            </a:r>
            <a:endParaRPr lang="zh-TW" altLang="zh-TW" sz="2000" b="1" dirty="0" smtClean="0">
              <a:solidFill>
                <a:schemeClr val="accent6">
                  <a:lumMod val="50000"/>
                </a:schemeClr>
              </a:solidFill>
              <a:latin typeface="標楷體" pitchFamily="65" charset="-120"/>
              <a:ea typeface="標楷體" pitchFamily="65" charset="-120"/>
            </a:endParaRPr>
          </a:p>
        </p:txBody>
      </p:sp>
      <p:sp>
        <p:nvSpPr>
          <p:cNvPr id="6" name="文字方塊 5"/>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41590" y="1482457"/>
            <a:ext cx="7471020" cy="1138773"/>
          </a:xfrm>
          <a:prstGeom prst="rect">
            <a:avLst/>
          </a:prstGeom>
        </p:spPr>
        <p:txBody>
          <a:bodyPr wrap="none">
            <a:spAutoFit/>
          </a:bodyPr>
          <a:lstStyle/>
          <a:p>
            <a:r>
              <a:rPr lang="zh-TW" altLang="en-US" sz="2400" b="1" dirty="0" smtClean="0">
                <a:solidFill>
                  <a:srgbClr val="006600"/>
                </a:solidFill>
                <a:latin typeface="微軟正黑體" panose="020B0604030504040204" pitchFamily="34" charset="-120"/>
                <a:ea typeface="微軟正黑體" panose="020B0604030504040204" pitchFamily="34" charset="-120"/>
              </a:rPr>
              <a:t>二、</a:t>
            </a:r>
            <a:r>
              <a:rPr lang="zh-TW" altLang="zh-TW" sz="2400" b="1" dirty="0" smtClean="0">
                <a:solidFill>
                  <a:srgbClr val="006600"/>
                </a:solidFill>
                <a:latin typeface="微軟正黑體" panose="020B0604030504040204" pitchFamily="34" charset="-120"/>
                <a:ea typeface="微軟正黑體" panose="020B0604030504040204" pitchFamily="34" charset="-120"/>
              </a:rPr>
              <a:t>公廣集團新聞專業倫理規範</a:t>
            </a:r>
            <a:endParaRPr lang="en-US" altLang="zh-TW" sz="2400" b="1" dirty="0" smtClean="0">
              <a:solidFill>
                <a:srgbClr val="006600"/>
              </a:solidFill>
              <a:latin typeface="微軟正黑體" panose="020B0604030504040204" pitchFamily="34" charset="-120"/>
              <a:ea typeface="微軟正黑體" panose="020B0604030504040204" pitchFamily="34" charset="-120"/>
            </a:endParaRPr>
          </a:p>
          <a:p>
            <a:r>
              <a:rPr lang="en-US" altLang="zh-TW" sz="2000" b="1" dirty="0" smtClean="0">
                <a:solidFill>
                  <a:srgbClr val="006600"/>
                </a:solidFill>
                <a:latin typeface="微軟正黑體" panose="020B0604030504040204" pitchFamily="34" charset="-120"/>
                <a:ea typeface="微軟正黑體" panose="020B0604030504040204" pitchFamily="34" charset="-120"/>
                <a:hlinkClick r:id="rId2"/>
              </a:rPr>
              <a:t>http://info.pts.org.tw/open/data/prg/2007news_ethics.pdf</a:t>
            </a:r>
            <a:endParaRPr lang="en-US" altLang="zh-TW" sz="2000" b="1" dirty="0" smtClean="0">
              <a:solidFill>
                <a:srgbClr val="006600"/>
              </a:solidFill>
              <a:latin typeface="微軟正黑體" panose="020B0604030504040204" pitchFamily="34" charset="-120"/>
              <a:ea typeface="微軟正黑體" panose="020B0604030504040204" pitchFamily="34" charset="-120"/>
            </a:endParaRPr>
          </a:p>
          <a:p>
            <a:endParaRPr lang="en-US" altLang="zh-TW" sz="2400" b="1" dirty="0" smtClean="0">
              <a:solidFill>
                <a:srgbClr val="006600"/>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611560" y="2204864"/>
            <a:ext cx="184731" cy="369332"/>
          </a:xfrm>
          <a:prstGeom prst="rect">
            <a:avLst/>
          </a:prstGeom>
          <a:noFill/>
        </p:spPr>
        <p:txBody>
          <a:bodyPr wrap="none" rtlCol="0">
            <a:spAutoFit/>
          </a:bodyPr>
          <a:lstStyle/>
          <a:p>
            <a:endParaRPr lang="zh-TW" altLang="en-US" dirty="0"/>
          </a:p>
        </p:txBody>
      </p:sp>
      <p:sp>
        <p:nvSpPr>
          <p:cNvPr id="14337" name="Rectangle 1"/>
          <p:cNvSpPr>
            <a:spLocks noChangeArrowheads="1"/>
          </p:cNvSpPr>
          <p:nvPr/>
        </p:nvSpPr>
        <p:spPr bwMode="auto">
          <a:xfrm>
            <a:off x="395536" y="2568094"/>
            <a:ext cx="7344816"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 latinLnBrk="0" hangingPunct="1">
              <a:lnSpc>
                <a:spcPct val="100000"/>
              </a:lnSpc>
              <a:spcBef>
                <a:spcPct val="0"/>
              </a:spcBef>
              <a:spcAft>
                <a:spcPct val="0"/>
              </a:spcAft>
              <a:buClrTx/>
              <a:buSzTx/>
              <a:buFontTx/>
              <a:buNone/>
              <a:tabLst/>
            </a:pPr>
            <a:r>
              <a:rPr lang="zh-TW" altLang="en-US" sz="2400" b="1" dirty="0" smtClean="0">
                <a:solidFill>
                  <a:srgbClr val="006600"/>
                </a:solidFill>
                <a:latin typeface="微軟正黑體" panose="020B0604030504040204" pitchFamily="34" charset="-120"/>
                <a:ea typeface="微軟正黑體" panose="020B0604030504040204" pitchFamily="34" charset="-120"/>
              </a:rPr>
              <a:t>三、中華民國公共電視台新聞製播公約</a:t>
            </a:r>
            <a:endParaRPr lang="en-US" altLang="zh-TW" sz="2400" b="1" dirty="0" smtClean="0">
              <a:solidFill>
                <a:srgbClr val="006600"/>
              </a:solidFill>
              <a:latin typeface="微軟正黑體" panose="020B0604030504040204" pitchFamily="34" charset="-120"/>
              <a:ea typeface="微軟正黑體" panose="020B0604030504040204" pitchFamily="34" charset="-120"/>
            </a:endParaRPr>
          </a:p>
          <a:p>
            <a:pPr marL="0" marR="0" lvl="0" indent="0" defTabSz="914400" rtl="0" eaLnBrk="1" fontAlgn="b" latinLnBrk="0" hangingPunct="1">
              <a:lnSpc>
                <a:spcPct val="100000"/>
              </a:lnSpc>
              <a:spcBef>
                <a:spcPct val="0"/>
              </a:spcBef>
              <a:spcAft>
                <a:spcPct val="0"/>
              </a:spcAft>
              <a:buClrTx/>
              <a:buSzTx/>
              <a:buFontTx/>
              <a:buNone/>
              <a:tabLst/>
            </a:pPr>
            <a:r>
              <a:rPr lang="en-US" altLang="zh-TW" b="1" dirty="0" smtClean="0">
                <a:solidFill>
                  <a:srgbClr val="006600"/>
                </a:solidFill>
                <a:latin typeface="微軟正黑體" panose="020B0604030504040204" pitchFamily="34" charset="-120"/>
                <a:ea typeface="微軟正黑體" panose="020B0604030504040204" pitchFamily="34" charset="-120"/>
                <a:hlinkClick r:id="rId3"/>
              </a:rPr>
              <a:t>http://info.pts.org.tw/open/data/prg/2004news_produce_rule.pdf</a:t>
            </a:r>
            <a:endParaRPr lang="en-US" altLang="zh-TW" b="1" dirty="0" smtClean="0">
              <a:solidFill>
                <a:srgbClr val="006600"/>
              </a:solidFill>
              <a:latin typeface="微軟正黑體" panose="020B0604030504040204" pitchFamily="34" charset="-120"/>
              <a:ea typeface="微軟正黑體" panose="020B0604030504040204" pitchFamily="34" charset="-120"/>
            </a:endParaRPr>
          </a:p>
          <a:p>
            <a:pPr lvl="0" algn="ctr" fontAlgn="b">
              <a:spcBef>
                <a:spcPct val="0"/>
              </a:spcBef>
              <a:spcAft>
                <a:spcPct val="0"/>
              </a:spcAft>
            </a:pPr>
            <a:endParaRPr lang="en-US" altLang="zh-TW" b="1" dirty="0" smtClean="0">
              <a:solidFill>
                <a:srgbClr val="006600"/>
              </a:solidFill>
              <a:latin typeface="標楷體" pitchFamily="65" charset="-120"/>
              <a:ea typeface="標楷體" pitchFamily="65" charset="-120"/>
            </a:endParaRPr>
          </a:p>
          <a:p>
            <a:pPr lvl="0" algn="ctr" fontAlgn="b">
              <a:spcBef>
                <a:spcPct val="0"/>
              </a:spcBef>
              <a:spcAft>
                <a:spcPct val="0"/>
              </a:spcAft>
            </a:pPr>
            <a:endParaRPr lang="en-US" altLang="zh-TW" sz="2400" b="1" dirty="0" smtClean="0">
              <a:solidFill>
                <a:srgbClr val="006600"/>
              </a:solidFill>
              <a:latin typeface="標楷體" pitchFamily="65" charset="-120"/>
              <a:ea typeface="標楷體" pitchFamily="65" charset="-120"/>
            </a:endParaRPr>
          </a:p>
          <a:p>
            <a:pPr lvl="0" algn="ctr" fontAlgn="b">
              <a:spcBef>
                <a:spcPct val="0"/>
              </a:spcBef>
              <a:spcAft>
                <a:spcPct val="0"/>
              </a:spcAft>
            </a:pPr>
            <a:endParaRPr lang="zh-TW" altLang="en-US" sz="2400" b="1" dirty="0" smtClean="0">
              <a:solidFill>
                <a:srgbClr val="006600"/>
              </a:solidFill>
              <a:latin typeface="標楷體" pitchFamily="65" charset="-120"/>
              <a:ea typeface="標楷體" pitchFamily="65" charset="-120"/>
            </a:endParaRPr>
          </a:p>
        </p:txBody>
      </p:sp>
      <p:sp>
        <p:nvSpPr>
          <p:cNvPr id="8" name="文字方塊 7"/>
          <p:cNvSpPr txBox="1"/>
          <p:nvPr/>
        </p:nvSpPr>
        <p:spPr>
          <a:xfrm>
            <a:off x="467544" y="4146753"/>
            <a:ext cx="7263527" cy="2954655"/>
          </a:xfrm>
          <a:prstGeom prst="rect">
            <a:avLst/>
          </a:prstGeom>
          <a:noFill/>
        </p:spPr>
        <p:txBody>
          <a:bodyPr wrap="none" rtlCol="0">
            <a:spAutoFit/>
          </a:bodyPr>
          <a:lstStyle/>
          <a:p>
            <a:r>
              <a:rPr lang="zh-TW" altLang="en-US" sz="2400" b="1" dirty="0" smtClean="0">
                <a:solidFill>
                  <a:srgbClr val="006600"/>
                </a:solidFill>
                <a:latin typeface="微軟正黑體" panose="020B0604030504040204" pitchFamily="34" charset="-120"/>
                <a:ea typeface="微軟正黑體" panose="020B0604030504040204" pitchFamily="34" charset="-120"/>
              </a:rPr>
              <a:t>四、</a:t>
            </a:r>
            <a:r>
              <a:rPr lang="zh-TW" altLang="zh-TW" sz="2400" b="1" dirty="0" smtClean="0">
                <a:solidFill>
                  <a:srgbClr val="006600"/>
                </a:solidFill>
                <a:latin typeface="微軟正黑體" panose="020B0604030504040204" pitchFamily="34" charset="-120"/>
                <a:ea typeface="微軟正黑體" panose="020B0604030504040204" pitchFamily="34" charset="-120"/>
              </a:rPr>
              <a:t>財團法人公共電視文化事業基金會節目贊助辦法</a:t>
            </a:r>
            <a:endParaRPr lang="en-US" altLang="zh-TW" sz="2400" b="1" dirty="0" smtClean="0">
              <a:solidFill>
                <a:srgbClr val="006600"/>
              </a:solidFill>
              <a:latin typeface="微軟正黑體" panose="020B0604030504040204" pitchFamily="34" charset="-120"/>
              <a:ea typeface="微軟正黑體" panose="020B0604030504040204" pitchFamily="34" charset="-120"/>
            </a:endParaRPr>
          </a:p>
          <a:p>
            <a:r>
              <a:rPr lang="en-US" altLang="zh-TW" b="1" dirty="0" smtClean="0">
                <a:solidFill>
                  <a:srgbClr val="006600"/>
                </a:solidFill>
                <a:latin typeface="微軟正黑體" panose="020B0604030504040204" pitchFamily="34" charset="-120"/>
                <a:ea typeface="微軟正黑體" panose="020B0604030504040204" pitchFamily="34" charset="-120"/>
                <a:hlinkClick r:id="rId4"/>
              </a:rPr>
              <a:t>http://info.pts.org.tw/open/data/rules/2004_rules_010.pdf</a:t>
            </a:r>
            <a:endParaRPr lang="en-US" altLang="zh-TW" b="1" dirty="0" smtClean="0">
              <a:solidFill>
                <a:srgbClr val="006600"/>
              </a:solidFill>
              <a:latin typeface="微軟正黑體" panose="020B0604030504040204" pitchFamily="34" charset="-120"/>
              <a:ea typeface="微軟正黑體" panose="020B0604030504040204" pitchFamily="34" charset="-120"/>
            </a:endParaRPr>
          </a:p>
          <a:p>
            <a:endParaRPr lang="en-US" altLang="zh-TW" b="1" dirty="0" smtClean="0">
              <a:solidFill>
                <a:srgbClr val="006600"/>
              </a:solidFill>
              <a:latin typeface="微軟正黑體" panose="020B0604030504040204" pitchFamily="34" charset="-120"/>
              <a:ea typeface="微軟正黑體" panose="020B0604030504040204" pitchFamily="34" charset="-120"/>
            </a:endParaRPr>
          </a:p>
          <a:p>
            <a:r>
              <a:rPr lang="zh-TW" altLang="zh-TW" sz="2400" b="1" dirty="0" smtClean="0">
                <a:solidFill>
                  <a:schemeClr val="tx2">
                    <a:lumMod val="75000"/>
                  </a:schemeClr>
                </a:solidFill>
                <a:latin typeface="微軟正黑體" panose="020B0604030504040204" pitchFamily="34" charset="-120"/>
                <a:ea typeface="微軟正黑體" panose="020B0604030504040204" pitchFamily="34" charset="-120"/>
              </a:rPr>
              <a:t>參照美國</a:t>
            </a:r>
            <a:r>
              <a:rPr lang="en-US" altLang="zh-TW" sz="2400" b="1" dirty="0" smtClean="0">
                <a:solidFill>
                  <a:schemeClr val="tx2">
                    <a:lumMod val="75000"/>
                  </a:schemeClr>
                </a:solidFill>
                <a:latin typeface="微軟正黑體" panose="020B0604030504040204" pitchFamily="34" charset="-120"/>
                <a:ea typeface="微軟正黑體" panose="020B0604030504040204" pitchFamily="34" charset="-120"/>
              </a:rPr>
              <a:t>PBS</a:t>
            </a:r>
            <a:r>
              <a:rPr lang="zh-TW" altLang="zh-TW" sz="2400" b="1" dirty="0" smtClean="0">
                <a:solidFill>
                  <a:schemeClr val="tx2">
                    <a:lumMod val="75000"/>
                  </a:schemeClr>
                </a:solidFill>
                <a:latin typeface="微軟正黑體" panose="020B0604030504040204" pitchFamily="34" charset="-120"/>
                <a:ea typeface="微軟正黑體" panose="020B0604030504040204" pitchFamily="34" charset="-120"/>
              </a:rPr>
              <a:t>節目贊助</a:t>
            </a:r>
            <a:r>
              <a:rPr lang="en-US" altLang="zh-TW" sz="2400" b="1" dirty="0" smtClean="0">
                <a:solidFill>
                  <a:schemeClr val="tx2">
                    <a:lumMod val="75000"/>
                  </a:schemeClr>
                </a:solidFill>
                <a:latin typeface="微軟正黑體" panose="020B0604030504040204" pitchFamily="34" charset="-120"/>
                <a:ea typeface="微軟正黑體" panose="020B0604030504040204" pitchFamily="34" charset="-120"/>
              </a:rPr>
              <a:t>underwriting</a:t>
            </a:r>
            <a:r>
              <a:rPr lang="zh-TW" altLang="zh-TW" sz="2400" b="1" dirty="0" smtClean="0">
                <a:solidFill>
                  <a:schemeClr val="tx2">
                    <a:lumMod val="75000"/>
                  </a:schemeClr>
                </a:solidFill>
                <a:latin typeface="微軟正黑體" panose="020B0604030504040204" pitchFamily="34" charset="-120"/>
                <a:ea typeface="微軟正黑體" panose="020B0604030504040204" pitchFamily="34" charset="-120"/>
              </a:rPr>
              <a:t>制定之</a:t>
            </a:r>
          </a:p>
          <a:p>
            <a:endParaRPr lang="en-US" altLang="zh-TW" b="1" dirty="0" smtClean="0">
              <a:solidFill>
                <a:srgbClr val="006600"/>
              </a:solidFill>
              <a:latin typeface="標楷體" pitchFamily="65" charset="-120"/>
              <a:ea typeface="標楷體" pitchFamily="65" charset="-120"/>
            </a:endParaRPr>
          </a:p>
          <a:p>
            <a:endParaRPr lang="en-US" altLang="zh-TW" b="1" dirty="0" smtClean="0">
              <a:solidFill>
                <a:srgbClr val="006600"/>
              </a:solidFill>
              <a:latin typeface="標楷體" pitchFamily="65" charset="-120"/>
              <a:ea typeface="標楷體" pitchFamily="65" charset="-120"/>
            </a:endParaRPr>
          </a:p>
          <a:p>
            <a:endParaRPr lang="en-US" altLang="zh-TW" b="1" dirty="0" smtClean="0">
              <a:solidFill>
                <a:srgbClr val="006600"/>
              </a:solidFill>
              <a:latin typeface="標楷體" pitchFamily="65" charset="-120"/>
              <a:ea typeface="標楷體" pitchFamily="65" charset="-120"/>
            </a:endParaRPr>
          </a:p>
          <a:p>
            <a:endParaRPr lang="en-US" altLang="zh-TW" sz="2400" b="1" dirty="0" smtClean="0">
              <a:solidFill>
                <a:srgbClr val="006600"/>
              </a:solidFill>
              <a:latin typeface="標楷體" pitchFamily="65" charset="-120"/>
              <a:ea typeface="標楷體" pitchFamily="65" charset="-120"/>
            </a:endParaRPr>
          </a:p>
          <a:p>
            <a:endParaRPr lang="zh-TW" altLang="en-US" sz="2400" b="1" dirty="0" smtClean="0">
              <a:solidFill>
                <a:srgbClr val="006600"/>
              </a:solidFill>
              <a:latin typeface="標楷體" pitchFamily="65" charset="-120"/>
              <a:ea typeface="標楷體" pitchFamily="65" charset="-120"/>
            </a:endParaRPr>
          </a:p>
        </p:txBody>
      </p:sp>
      <p:sp>
        <p:nvSpPr>
          <p:cNvPr id="9" name="文字方塊 8"/>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67544" y="1052736"/>
            <a:ext cx="748883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1" lang="zh-TW" sz="24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新細明體" pitchFamily="18" charset="-120"/>
              </a:rPr>
              <a:t>根據公視法，公視節目不得播放商業廣告，公視基金會每年獲得政府</a:t>
            </a:r>
            <a:r>
              <a:rPr kumimoji="1" lang="en-US" altLang="zh-TW" sz="24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新細明體" pitchFamily="18" charset="-120"/>
              </a:rPr>
              <a:t>9</a:t>
            </a:r>
            <a:r>
              <a:rPr kumimoji="1" lang="zh-TW" altLang="en-US" sz="24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新細明體" pitchFamily="18" charset="-120"/>
              </a:rPr>
              <a:t>億元補助，其餘自籌，其來源包括：</a:t>
            </a:r>
          </a:p>
          <a:p>
            <a:pPr lvl="0" fontAlgn="base">
              <a:lnSpc>
                <a:spcPct val="150000"/>
              </a:lnSpc>
              <a:spcBef>
                <a:spcPct val="0"/>
              </a:spcBef>
              <a:spcAft>
                <a:spcPct val="0"/>
              </a:spcAft>
            </a:pPr>
            <a:endParaRPr kumimoji="1" lang="en-US" altLang="zh-TW" sz="2400" b="1" dirty="0" smtClean="0">
              <a:solidFill>
                <a:srgbClr val="0000FF"/>
              </a:solidFill>
              <a:latin typeface="標楷體" pitchFamily="65" charset="-120"/>
              <a:ea typeface="標楷體" pitchFamily="65" charset="-120"/>
              <a:cs typeface="新細明體" pitchFamily="18" charset="-120"/>
            </a:endParaRPr>
          </a:p>
          <a:p>
            <a:pPr lvl="0" fontAlgn="base">
              <a:lnSpc>
                <a:spcPct val="150000"/>
              </a:lnSpc>
              <a:spcBef>
                <a:spcPct val="0"/>
              </a:spcBef>
              <a:spcAft>
                <a:spcPct val="0"/>
              </a:spcAft>
            </a:pPr>
            <a:r>
              <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a:t>
            </a:r>
            <a:r>
              <a:rPr kumimoji="1" lang="zh-TW" altLang="en-US"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企業贊助</a:t>
            </a:r>
            <a:endPar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endParaRPr>
          </a:p>
          <a:p>
            <a:pPr lvl="0" fontAlgn="base">
              <a:lnSpc>
                <a:spcPct val="150000"/>
              </a:lnSpc>
              <a:spcBef>
                <a:spcPct val="0"/>
              </a:spcBef>
              <a:spcAft>
                <a:spcPct val="0"/>
              </a:spcAft>
            </a:pPr>
            <a:r>
              <a:rPr kumimoji="1" lang="zh-TW" altLang="en-US"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公視節目品質精緻、立意良善，受到許多公、私立機構及企業的肯定，並提供經費贊助，</a:t>
            </a:r>
            <a:endPar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endParaRPr>
          </a:p>
          <a:p>
            <a:pPr lvl="0" fontAlgn="base">
              <a:lnSpc>
                <a:spcPct val="150000"/>
              </a:lnSpc>
              <a:spcBef>
                <a:spcPct val="0"/>
              </a:spcBef>
              <a:spcAft>
                <a:spcPct val="0"/>
              </a:spcAft>
            </a:pPr>
            <a:r>
              <a:rPr kumimoji="1" lang="zh-TW" altLang="en-US"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成為我們製作精緻節目的重要支柱。</a:t>
            </a:r>
            <a:endPar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endParaRPr>
          </a:p>
          <a:p>
            <a:pPr lvl="0" fontAlgn="base">
              <a:spcBef>
                <a:spcPct val="0"/>
              </a:spcBef>
              <a:spcAft>
                <a:spcPct val="0"/>
              </a:spcAft>
            </a:pPr>
            <a:endParaRPr kumimoji="1" lang="zh-TW" altLang="en-US" sz="2400" b="1" dirty="0" smtClean="0">
              <a:solidFill>
                <a:srgbClr val="0000FF"/>
              </a:solidFill>
              <a:latin typeface="標楷體" pitchFamily="65" charset="-120"/>
              <a:ea typeface="標楷體" pitchFamily="65"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400" b="0" i="0" u="none" strike="noStrike" cap="none" normalizeH="0" baseline="0" dirty="0" smtClean="0">
              <a:ln>
                <a:noFill/>
              </a:ln>
              <a:solidFill>
                <a:srgbClr val="0000FF"/>
              </a:solidFill>
              <a:effectLst/>
              <a:latin typeface="標楷體" pitchFamily="65" charset="-120"/>
              <a:ea typeface="標楷體" pitchFamily="65"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3600" b="0" i="0" u="none" strike="noStrike" cap="none" normalizeH="0" baseline="0" dirty="0" smtClean="0">
              <a:ln>
                <a:noFill/>
              </a:ln>
              <a:solidFill>
                <a:schemeClr val="tx1"/>
              </a:solidFill>
              <a:effectLst/>
              <a:latin typeface="標楷體" pitchFamily="65" charset="-120"/>
              <a:ea typeface="標楷體" pitchFamily="65" charset="-120"/>
            </a:endParaRPr>
          </a:p>
        </p:txBody>
      </p:sp>
      <p:pic>
        <p:nvPicPr>
          <p:cNvPr id="13313" name="Picture 1" descr="about_clip_image001"/>
          <p:cNvPicPr>
            <a:picLocks noChangeAspect="1" noChangeArrowheads="1"/>
          </p:cNvPicPr>
          <p:nvPr/>
        </p:nvPicPr>
        <p:blipFill>
          <a:blip r:embed="rId2" cstate="print"/>
          <a:srcRect/>
          <a:stretch>
            <a:fillRect/>
          </a:stretch>
        </p:blipFill>
        <p:spPr bwMode="auto">
          <a:xfrm>
            <a:off x="5610548" y="3861048"/>
            <a:ext cx="3533452" cy="2448272"/>
          </a:xfrm>
          <a:prstGeom prst="rect">
            <a:avLst/>
          </a:prstGeom>
          <a:noFill/>
        </p:spPr>
      </p:pic>
      <p:sp>
        <p:nvSpPr>
          <p:cNvPr id="4" name="文字方塊 3"/>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8460" y="152214"/>
            <a:ext cx="1826142" cy="584775"/>
          </a:xfrm>
          <a:prstGeom prst="rect">
            <a:avLst/>
          </a:prstGeom>
        </p:spPr>
        <p:txBody>
          <a:bodyPr wrap="none">
            <a:spAutoFit/>
          </a:bodyPr>
          <a:lstStyle/>
          <a:p>
            <a:pPr algn="ctr">
              <a:lnSpc>
                <a:spcPct val="100000"/>
              </a:lnSpc>
              <a:spcBef>
                <a:spcPct val="0"/>
              </a:spcBef>
              <a:buFontTx/>
              <a:buNone/>
            </a:pPr>
            <a:r>
              <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rPr>
              <a:t>閱前須知</a:t>
            </a:r>
          </a:p>
        </p:txBody>
      </p:sp>
      <p:sp>
        <p:nvSpPr>
          <p:cNvPr id="5" name="矩形 4"/>
          <p:cNvSpPr/>
          <p:nvPr/>
        </p:nvSpPr>
        <p:spPr>
          <a:xfrm>
            <a:off x="661744" y="1529152"/>
            <a:ext cx="8025062" cy="3970318"/>
          </a:xfrm>
          <a:prstGeom prst="rect">
            <a:avLst/>
          </a:prstGeom>
        </p:spPr>
        <p:txBody>
          <a:bodyPr wrap="square">
            <a:spAutoFit/>
          </a:bodyPr>
          <a:lstStyle/>
          <a:p>
            <a:r>
              <a:rPr lang="zh-TW" altLang="zh-TW" sz="2800" dirty="0">
                <a:latin typeface="微軟正黑體" panose="020B0604030504040204" pitchFamily="34" charset="-120"/>
                <a:ea typeface="微軟正黑體" panose="020B0604030504040204" pitchFamily="34" charset="-120"/>
              </a:rPr>
              <a:t>本參考教材資料僅供參酌，請各位教師依據本身課程性質及教學呈現，自行調整及增刪本教材資料，適切地融入您的授課內容</a:t>
            </a:r>
            <a:r>
              <a:rPr lang="zh-TW" altLang="zh-TW"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a:p>
            <a:endParaRPr lang="en-US" altLang="zh-TW" sz="2800" dirty="0" smtClean="0">
              <a:latin typeface="微軟正黑體" panose="020B0604030504040204" pitchFamily="34" charset="-120"/>
              <a:ea typeface="微軟正黑體" panose="020B0604030504040204" pitchFamily="34" charset="-120"/>
            </a:endParaRPr>
          </a:p>
          <a:p>
            <a:r>
              <a:rPr lang="zh-TW" altLang="zh-TW" sz="2800" dirty="0" smtClean="0">
                <a:latin typeface="微軟正黑體" panose="020B0604030504040204" pitchFamily="34" charset="-120"/>
                <a:ea typeface="微軟正黑體" panose="020B0604030504040204" pitchFamily="34" charset="-120"/>
              </a:rPr>
              <a:t>本</a:t>
            </a:r>
            <a:r>
              <a:rPr lang="zh-TW" altLang="zh-TW" sz="2800" dirty="0">
                <a:latin typeface="微軟正黑體" panose="020B0604030504040204" pitchFamily="34" charset="-120"/>
                <a:ea typeface="微軟正黑體" panose="020B0604030504040204" pitchFamily="34" charset="-120"/>
              </a:rPr>
              <a:t>參考資料涉及著作及智慧財產權，僅供教師校內授課用途，請勿上網傳送、散布、發布或複製予他人，謝謝您的配合</a:t>
            </a:r>
            <a:r>
              <a:rPr lang="zh-TW" altLang="zh-TW"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a:p>
            <a:endParaRPr lang="en-US" altLang="zh-TW" sz="2800" dirty="0">
              <a:latin typeface="微軟正黑體" panose="020B0604030504040204" pitchFamily="34" charset="-120"/>
              <a:ea typeface="微軟正黑體" panose="020B0604030504040204" pitchFamily="34" charset="-120"/>
            </a:endParaRPr>
          </a:p>
          <a:p>
            <a:endParaRPr lang="zh-TW" altLang="zh-TW" sz="28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4848726" y="5776206"/>
            <a:ext cx="4102769" cy="400110"/>
          </a:xfrm>
          <a:prstGeom prst="rect">
            <a:avLst/>
          </a:prstGeom>
          <a:noFill/>
        </p:spPr>
        <p:txBody>
          <a:bodyPr wrap="square" rtlCol="0">
            <a:spAutoFit/>
          </a:bodyPr>
          <a:lstStyle/>
          <a:p>
            <a:pPr algn="r"/>
            <a:r>
              <a:rPr lang="zh-TW" altLang="en-US" sz="2000" dirty="0" smtClean="0">
                <a:latin typeface="微軟正黑體" panose="020B0604030504040204" pitchFamily="34" charset="-120"/>
                <a:ea typeface="微軟正黑體" panose="020B0604030504040204" pitchFamily="34" charset="-120"/>
              </a:rPr>
              <a:t>南臺科技大學  通識教育中心敬上</a:t>
            </a:r>
            <a:endParaRPr lang="zh-TW" altLang="en-US" sz="2000" dirty="0">
              <a:latin typeface="微軟正黑體" panose="020B0604030504040204" pitchFamily="34" charset="-120"/>
              <a:ea typeface="微軟正黑體" panose="020B0604030504040204" pitchFamily="34" charset="-120"/>
            </a:endParaRPr>
          </a:p>
        </p:txBody>
      </p:sp>
      <p:pic>
        <p:nvPicPr>
          <p:cNvPr id="7" name="Picture 2"/>
          <p:cNvPicPr>
            <a:picLocks noChangeAspect="1" noChangeArrowheads="1"/>
          </p:cNvPicPr>
          <p:nvPr/>
        </p:nvPicPr>
        <p:blipFill>
          <a:blip r:embed="rId2">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344062" y="-75755"/>
            <a:ext cx="3370623" cy="83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4259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11560" y="1133450"/>
            <a:ext cx="7488832" cy="3231654"/>
          </a:xfrm>
          <a:prstGeom prst="rect">
            <a:avLst/>
          </a:prstGeom>
          <a:noFill/>
        </p:spPr>
        <p:txBody>
          <a:bodyPr wrap="square" rtlCol="0">
            <a:spAutoFit/>
          </a:bodyPr>
          <a:lstStyle/>
          <a:p>
            <a:pPr lvl="0" eaLnBrk="0" fontAlgn="base" hangingPunct="0">
              <a:lnSpc>
                <a:spcPct val="150000"/>
              </a:lnSpc>
              <a:spcBef>
                <a:spcPct val="0"/>
              </a:spcBef>
              <a:spcAft>
                <a:spcPct val="0"/>
              </a:spcAft>
            </a:pPr>
            <a:r>
              <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a:t>
            </a:r>
            <a:r>
              <a:rPr kumimoji="1" lang="zh-TW" altLang="en-US"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個人捐贈 </a:t>
            </a:r>
            <a:br>
              <a:rPr kumimoji="1" lang="zh-TW" altLang="en-US"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br>
            <a:r>
              <a:rPr kumimoji="1" lang="zh-TW" altLang="en-US"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喜愛公視的觀眾加入「公視之友」成為會員，並定期捐款，公視除以</a:t>
            </a:r>
            <a:r>
              <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a:t>
            </a:r>
            <a:r>
              <a:rPr kumimoji="1" lang="zh-TW" altLang="en-US"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公視之友</a:t>
            </a:r>
            <a:r>
              <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a:t>
            </a:r>
            <a:r>
              <a:rPr kumimoji="1" lang="zh-TW" altLang="en-US"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月刊及本會產品折扣優惠回饋外，並邀請他們參與公視舉辦的文化、教育等公益活動。</a:t>
            </a:r>
          </a:p>
          <a:p>
            <a:endParaRPr kumimoji="1" lang="zh-TW" altLang="en-US" sz="2400" b="1" dirty="0" smtClean="0">
              <a:solidFill>
                <a:srgbClr val="0070C0"/>
              </a:solidFill>
              <a:latin typeface="標楷體" pitchFamily="65" charset="-120"/>
              <a:ea typeface="標楷體" pitchFamily="65" charset="-120"/>
              <a:cs typeface="新細明體" pitchFamily="18" charset="-120"/>
            </a:endParaRPr>
          </a:p>
        </p:txBody>
      </p:sp>
      <p:pic>
        <p:nvPicPr>
          <p:cNvPr id="44062" name="Picture 30" descr="http://friends.pts.org.tw/images/vip_kids.gif"/>
          <p:cNvPicPr>
            <a:picLocks noChangeAspect="1" noChangeArrowheads="1"/>
          </p:cNvPicPr>
          <p:nvPr/>
        </p:nvPicPr>
        <p:blipFill>
          <a:blip r:embed="rId2" cstate="print"/>
          <a:srcRect/>
          <a:stretch>
            <a:fillRect/>
          </a:stretch>
        </p:blipFill>
        <p:spPr bwMode="auto">
          <a:xfrm>
            <a:off x="467544" y="4365104"/>
            <a:ext cx="1781175" cy="1362075"/>
          </a:xfrm>
          <a:prstGeom prst="rect">
            <a:avLst/>
          </a:prstGeom>
          <a:noFill/>
        </p:spPr>
      </p:pic>
      <p:pic>
        <p:nvPicPr>
          <p:cNvPr id="44064" name="Picture 32" descr="http://friends.pts.org.tw/images/vip01.gif"/>
          <p:cNvPicPr>
            <a:picLocks noChangeAspect="1" noChangeArrowheads="1"/>
          </p:cNvPicPr>
          <p:nvPr/>
        </p:nvPicPr>
        <p:blipFill>
          <a:blip r:embed="rId3" cstate="print"/>
          <a:srcRect/>
          <a:stretch>
            <a:fillRect/>
          </a:stretch>
        </p:blipFill>
        <p:spPr bwMode="auto">
          <a:xfrm>
            <a:off x="2627784" y="4293096"/>
            <a:ext cx="1781175" cy="1362075"/>
          </a:xfrm>
          <a:prstGeom prst="rect">
            <a:avLst/>
          </a:prstGeom>
          <a:noFill/>
        </p:spPr>
      </p:pic>
      <p:pic>
        <p:nvPicPr>
          <p:cNvPr id="44066" name="Picture 34" descr="http://friends.pts.org.tw/images/vip02.gif"/>
          <p:cNvPicPr>
            <a:picLocks noChangeAspect="1" noChangeArrowheads="1"/>
          </p:cNvPicPr>
          <p:nvPr/>
        </p:nvPicPr>
        <p:blipFill>
          <a:blip r:embed="rId4" cstate="print"/>
          <a:srcRect/>
          <a:stretch>
            <a:fillRect/>
          </a:stretch>
        </p:blipFill>
        <p:spPr bwMode="auto">
          <a:xfrm>
            <a:off x="4788024" y="4293096"/>
            <a:ext cx="1781175" cy="1362075"/>
          </a:xfrm>
          <a:prstGeom prst="rect">
            <a:avLst/>
          </a:prstGeom>
          <a:noFill/>
        </p:spPr>
      </p:pic>
      <p:pic>
        <p:nvPicPr>
          <p:cNvPr id="44068" name="Picture 36" descr="http://friends.pts.org.tw/images/vip_gold.gif"/>
          <p:cNvPicPr>
            <a:picLocks noChangeAspect="1" noChangeArrowheads="1"/>
          </p:cNvPicPr>
          <p:nvPr/>
        </p:nvPicPr>
        <p:blipFill>
          <a:blip r:embed="rId5" cstate="print"/>
          <a:srcRect/>
          <a:stretch>
            <a:fillRect/>
          </a:stretch>
        </p:blipFill>
        <p:spPr bwMode="auto">
          <a:xfrm>
            <a:off x="6948264" y="4293096"/>
            <a:ext cx="1781175" cy="1362075"/>
          </a:xfrm>
          <a:prstGeom prst="rect">
            <a:avLst/>
          </a:prstGeom>
          <a:noFill/>
        </p:spPr>
      </p:pic>
      <p:sp>
        <p:nvSpPr>
          <p:cNvPr id="7" name="文字方塊 6"/>
          <p:cNvSpPr txBox="1"/>
          <p:nvPr/>
        </p:nvSpPr>
        <p:spPr>
          <a:xfrm>
            <a:off x="438613" y="116632"/>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11560" y="1005691"/>
            <a:ext cx="7488832" cy="5447645"/>
          </a:xfrm>
          <a:prstGeom prst="rect">
            <a:avLst/>
          </a:prstGeom>
          <a:noFill/>
        </p:spPr>
        <p:txBody>
          <a:bodyPr wrap="square" rtlCol="0">
            <a:spAutoFit/>
          </a:bodyPr>
          <a:lstStyle/>
          <a:p>
            <a:pPr>
              <a:lnSpc>
                <a:spcPct val="150000"/>
              </a:lnSpc>
            </a:pPr>
            <a:r>
              <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a:t>
            </a:r>
            <a:r>
              <a:rPr kumimoji="1" lang="zh-TW"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其它財源</a:t>
            </a:r>
            <a:r>
              <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 </a:t>
            </a:r>
            <a:br>
              <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br>
            <a:r>
              <a:rPr kumimoji="1" lang="zh-TW"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公視將精緻節目製作成影音視聽產品，對外發行販售，深受大眾喜愛，也成為許多學校機關的教學輔助教材。</a:t>
            </a:r>
          </a:p>
          <a:p>
            <a:pPr>
              <a:lnSpc>
                <a:spcPct val="150000"/>
              </a:lnSpc>
            </a:pPr>
            <a:r>
              <a:rPr kumimoji="1" lang="zh-TW"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此外，部分公視攝影棚、</a:t>
            </a:r>
            <a:endPar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endParaRPr>
          </a:p>
          <a:p>
            <a:pPr>
              <a:lnSpc>
                <a:spcPct val="150000"/>
              </a:lnSpc>
            </a:pPr>
            <a:r>
              <a:rPr kumimoji="1" lang="zh-TW"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剪輯、音效設備，利用</a:t>
            </a:r>
            <a:endPar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endParaRPr>
          </a:p>
          <a:p>
            <a:pPr>
              <a:lnSpc>
                <a:spcPct val="150000"/>
              </a:lnSpc>
            </a:pPr>
            <a:r>
              <a:rPr kumimoji="1" lang="zh-TW"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空檔提供其他傳播公司、</a:t>
            </a:r>
            <a:endPar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endParaRPr>
          </a:p>
          <a:p>
            <a:pPr>
              <a:lnSpc>
                <a:spcPct val="150000"/>
              </a:lnSpc>
            </a:pPr>
            <a:r>
              <a:rPr kumimoji="1" lang="zh-TW"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大學相關科系付費使用，</a:t>
            </a:r>
            <a:endPar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endParaRPr>
          </a:p>
          <a:p>
            <a:pPr>
              <a:lnSpc>
                <a:spcPct val="150000"/>
              </a:lnSpc>
            </a:pPr>
            <a:r>
              <a:rPr kumimoji="1" lang="zh-TW"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以所得租金作為硬體推廣</a:t>
            </a:r>
            <a:endParaRPr kumimoji="1" lang="en-US"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endParaRPr>
          </a:p>
          <a:p>
            <a:pPr>
              <a:lnSpc>
                <a:spcPct val="150000"/>
              </a:lnSpc>
            </a:pPr>
            <a:r>
              <a:rPr kumimoji="1" lang="zh-TW" altLang="zh-TW" sz="2400" b="1" dirty="0" smtClean="0">
                <a:solidFill>
                  <a:srgbClr val="0000FF"/>
                </a:solidFill>
                <a:latin typeface="微軟正黑體" panose="020B0604030504040204" pitchFamily="34" charset="-120"/>
                <a:ea typeface="微軟正黑體" panose="020B0604030504040204" pitchFamily="34" charset="-120"/>
                <a:cs typeface="新細明體" pitchFamily="18" charset="-120"/>
              </a:rPr>
              <a:t>維護費用。</a:t>
            </a:r>
          </a:p>
          <a:p>
            <a:endParaRPr kumimoji="1" lang="zh-TW" altLang="en-US" sz="2400" b="1" dirty="0" smtClean="0">
              <a:solidFill>
                <a:srgbClr val="0070C0"/>
              </a:solidFill>
              <a:latin typeface="標楷體" pitchFamily="65" charset="-120"/>
              <a:ea typeface="標楷體" pitchFamily="65" charset="-120"/>
              <a:cs typeface="新細明體" pitchFamily="18" charset="-120"/>
            </a:endParaRPr>
          </a:p>
        </p:txBody>
      </p:sp>
      <p:pic>
        <p:nvPicPr>
          <p:cNvPr id="83969" name="Picture 1"/>
          <p:cNvPicPr>
            <a:picLocks noChangeAspect="1" noChangeArrowheads="1"/>
          </p:cNvPicPr>
          <p:nvPr/>
        </p:nvPicPr>
        <p:blipFill>
          <a:blip r:embed="rId2" cstate="print"/>
          <a:srcRect l="29531" t="10670" r="7273" b="15621"/>
          <a:stretch>
            <a:fillRect/>
          </a:stretch>
        </p:blipFill>
        <p:spPr bwMode="auto">
          <a:xfrm>
            <a:off x="4355976" y="2780928"/>
            <a:ext cx="4716016" cy="3384376"/>
          </a:xfrm>
          <a:prstGeom prst="rect">
            <a:avLst/>
          </a:prstGeom>
          <a:noFill/>
          <a:ln w="9525">
            <a:noFill/>
            <a:miter lim="800000"/>
            <a:headEnd/>
            <a:tailEnd/>
          </a:ln>
        </p:spPr>
      </p:pic>
      <p:sp>
        <p:nvSpPr>
          <p:cNvPr id="4" name="文字方塊 3"/>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899592" y="1362248"/>
            <a:ext cx="7560840" cy="4154984"/>
          </a:xfrm>
          <a:prstGeom prst="rect">
            <a:avLst/>
          </a:prstGeom>
          <a:noFill/>
        </p:spPr>
        <p:txBody>
          <a:bodyPr wrap="square" rtlCol="0">
            <a:spAutoFit/>
          </a:bodyPr>
          <a:lstStyle/>
          <a:p>
            <a:pPr eaLnBrk="0" fontAlgn="base" hangingPunct="0">
              <a:spcBef>
                <a:spcPct val="0"/>
              </a:spcBef>
              <a:spcAft>
                <a:spcPct val="0"/>
              </a:spcAft>
            </a:pPr>
            <a:r>
              <a:rPr kumimoji="1"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贊助公共電視，企業可以獲得高能見度、較優良的品質、法人團體的有效性和純淨的品牌宣傳環境，讓企業的形象與訊息能夠脫穎而出！ </a:t>
            </a:r>
            <a:endParaRPr kumimoji="1"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endParaRPr>
          </a:p>
          <a:p>
            <a:pPr eaLnBrk="0" fontAlgn="base" hangingPunct="0">
              <a:spcBef>
                <a:spcPct val="0"/>
              </a:spcBef>
              <a:spcAft>
                <a:spcPct val="0"/>
              </a:spcAft>
            </a:pPr>
            <a:r>
              <a:rPr kumimoji="1"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
            </a:r>
            <a:br>
              <a:rPr kumimoji="1"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br>
            <a:r>
              <a:rPr kumimoji="1"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公共電視是品質的保證。許多黃金時段的節目深受企業的信賴與喜愛，像是「流言追追追」、「水果冰淇淋」、「古典魔力客」等適合兒童收看的節目，獲得了國科會、花旗銀行與奇美企業等國家單位與企業贊助；另有文化藝術類的節目，例如公視表演廳。此外，公共電視亦獲得了多項知名獎項，受獎項肯定的數量與質量遠超過任何一家電視頻道、廣播與有線頻道。 </a:t>
            </a:r>
            <a:endParaRPr kumimoji="1"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endParaRPr>
          </a:p>
        </p:txBody>
      </p:sp>
      <p:sp>
        <p:nvSpPr>
          <p:cNvPr id="3" name="文字方塊 2"/>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323528" y="1371827"/>
            <a:ext cx="8568952" cy="56246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pPr>
            <a:r>
              <a:rPr kumimoji="1" lang="zh-TW" altLang="zh-TW" sz="2200" b="1" dirty="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贊助公視的優勢包含了： </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l"/>
              <a:tabLst/>
            </a:pPr>
            <a:r>
              <a:rPr kumimoji="1" lang="zh-TW" altLang="zh-TW"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公共電視本身具有的品牌形象，代表著完整的體制與優異的品質</a:t>
            </a:r>
            <a:r>
              <a:rPr kumimoji="1" lang="zh-TW" altLang="en-US"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 </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l"/>
              <a:tabLst/>
            </a:pPr>
            <a:r>
              <a:rPr kumimoji="1" lang="zh-TW" altLang="en-US"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品項的排他性、獨享和整體性可以加強企業想要傳達的訊息 </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l"/>
              <a:tabLst/>
            </a:pPr>
            <a:r>
              <a:rPr kumimoji="1" lang="zh-TW" altLang="en-US"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全世界同等性質的頻道擁有超越其他有線電視的超值評價，</a:t>
            </a:r>
            <a:r>
              <a:rPr kumimoji="1" lang="en-US" altLang="zh-TW"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 </a:t>
            </a:r>
            <a:r>
              <a:rPr kumimoji="1" lang="zh-TW" altLang="en-US"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 如：</a:t>
            </a:r>
            <a:r>
              <a:rPr kumimoji="1" lang="en-US" altLang="zh-TW"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BBC,CNN, Lifetime, A&amp;E </a:t>
            </a:r>
            <a:r>
              <a:rPr kumimoji="1" lang="zh-TW" altLang="en-US"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和 </a:t>
            </a:r>
            <a:r>
              <a:rPr kumimoji="1" lang="en-US" altLang="zh-TW"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Discovery</a:t>
            </a:r>
            <a:r>
              <a:rPr kumimoji="1" lang="zh-TW" altLang="en-US"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等頻道 </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l"/>
              <a:tabLst/>
            </a:pPr>
            <a:r>
              <a:rPr kumimoji="1" lang="zh-TW" altLang="en-US"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超值的附加價值</a:t>
            </a:r>
            <a:r>
              <a:rPr kumimoji="1" lang="en-US" altLang="zh-TW"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a:t>
            </a:r>
            <a:r>
              <a:rPr kumimoji="1" lang="zh-TW" altLang="en-US"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針對特殊主題量身訂作與嚴謹不脫序的</a:t>
            </a:r>
            <a:r>
              <a:rPr kumimoji="1" lang="en-US" altLang="zh-TW"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  </a:t>
            </a:r>
            <a:r>
              <a:rPr kumimoji="1" lang="zh-TW" altLang="en-US"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各類大小型活動舉辦，延展了企業贊助所能達到的宣傳效益</a:t>
            </a:r>
            <a:r>
              <a:rPr kumimoji="1" lang="en-US" altLang="zh-TW"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  </a:t>
            </a:r>
            <a:r>
              <a:rPr kumimoji="1" lang="zh-TW" altLang="en-US"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與價值 </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l"/>
              <a:tabLst/>
            </a:pPr>
            <a:r>
              <a:rPr kumimoji="1" lang="zh-TW" altLang="en-US"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無可取代的觀眾－具有優勢和有影響力的收視觀眾群，是其他電視無法達到的 </a:t>
            </a:r>
            <a:endParaRPr kumimoji="1" lang="en-US" altLang="zh-TW" sz="22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endParaRPr>
          </a:p>
          <a:p>
            <a:pPr marL="0" marR="0" lvl="0" indent="0" algn="l" defTabSz="914400" rtl="0" eaLnBrk="0" fontAlgn="base" latinLnBrk="0" hangingPunct="0">
              <a:lnSpc>
                <a:spcPts val="2500"/>
              </a:lnSpc>
              <a:spcBef>
                <a:spcPct val="0"/>
              </a:spcBef>
              <a:spcAft>
                <a:spcPct val="0"/>
              </a:spcAft>
              <a:buClrTx/>
              <a:buSzTx/>
              <a:tabLst/>
            </a:pPr>
            <a:r>
              <a:rPr kumimoji="1" lang="zh-TW" altLang="en-US" sz="2400" b="1" dirty="0" smtClean="0">
                <a:solidFill>
                  <a:schemeClr val="accent6">
                    <a:lumMod val="50000"/>
                  </a:schemeClr>
                </a:solidFill>
                <a:latin typeface="標楷體" pitchFamily="65" charset="-120"/>
                <a:ea typeface="標楷體" pitchFamily="65" charset="-120"/>
                <a:cs typeface="新細明體" pitchFamily="18" charset="-120"/>
              </a:rPr>
              <a:t/>
            </a:r>
            <a:br>
              <a:rPr kumimoji="1" lang="zh-TW" altLang="en-US" sz="2400" b="1" dirty="0" smtClean="0">
                <a:solidFill>
                  <a:schemeClr val="accent6">
                    <a:lumMod val="50000"/>
                  </a:schemeClr>
                </a:solidFill>
                <a:latin typeface="標楷體" pitchFamily="65" charset="-120"/>
                <a:ea typeface="標楷體" pitchFamily="65" charset="-120"/>
                <a:cs typeface="新細明體" pitchFamily="18" charset="-120"/>
              </a:rPr>
            </a:br>
            <a:r>
              <a:rPr kumimoji="1" lang="zh-TW" altLang="en-US" sz="2400" b="1" dirty="0" smtClean="0">
                <a:solidFill>
                  <a:srgbClr val="0000FF"/>
                </a:solidFill>
                <a:latin typeface="標楷體" pitchFamily="65" charset="-120"/>
                <a:ea typeface="標楷體" pitchFamily="65" charset="-120"/>
                <a:cs typeface="新細明體" pitchFamily="18" charset="-120"/>
              </a:rPr>
              <a:t/>
            </a:r>
            <a:br>
              <a:rPr kumimoji="1" lang="zh-TW" altLang="en-US" sz="2400" b="1" dirty="0" smtClean="0">
                <a:solidFill>
                  <a:srgbClr val="0000FF"/>
                </a:solidFill>
                <a:latin typeface="標楷體" pitchFamily="65" charset="-120"/>
                <a:ea typeface="標楷體" pitchFamily="65" charset="-120"/>
                <a:cs typeface="新細明體" pitchFamily="18" charset="-120"/>
              </a:rPr>
            </a:br>
            <a:endParaRPr kumimoji="1" lang="zh-TW" altLang="en-US" sz="2400" b="1" dirty="0" smtClean="0">
              <a:solidFill>
                <a:srgbClr val="0000FF"/>
              </a:solidFill>
              <a:latin typeface="標楷體" pitchFamily="65" charset="-120"/>
              <a:ea typeface="標楷體" pitchFamily="65" charset="-120"/>
              <a:cs typeface="新細明體" pitchFamily="18" charset="-120"/>
            </a:endParaRPr>
          </a:p>
        </p:txBody>
      </p:sp>
      <p:sp>
        <p:nvSpPr>
          <p:cNvPr id="3" name="文字方塊 2"/>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827584" y="1640989"/>
            <a:ext cx="756084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200000"/>
              </a:lnSpc>
              <a:spcBef>
                <a:spcPct val="0"/>
              </a:spcBef>
              <a:spcAft>
                <a:spcPct val="0"/>
              </a:spcAft>
              <a:buClrTx/>
              <a:buSzTx/>
              <a:buFontTx/>
              <a:buNone/>
              <a:tabLst/>
            </a:pPr>
            <a:r>
              <a:rPr kumimoji="1"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a:t>
            </a:r>
            <a:r>
              <a:rPr kumimoji="1"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Public Television ”</a:t>
            </a:r>
            <a:r>
              <a:rPr kumimoji="1"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此類電視系統已被美國認定為</a:t>
            </a:r>
            <a:endParaRPr kumimoji="1"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endParaRPr>
          </a:p>
          <a:p>
            <a:pPr marL="0" marR="0" lvl="0" indent="0" algn="l" defTabSz="914400" rtl="0" eaLnBrk="0" fontAlgn="base" latinLnBrk="0" hangingPunct="0">
              <a:lnSpc>
                <a:spcPct val="200000"/>
              </a:lnSpc>
              <a:spcBef>
                <a:spcPct val="0"/>
              </a:spcBef>
              <a:spcAft>
                <a:spcPct val="0"/>
              </a:spcAft>
              <a:buClrTx/>
              <a:buSzTx/>
              <a:buFontTx/>
              <a:buNone/>
              <a:tabLst/>
            </a:pPr>
            <a:r>
              <a:rPr kumimoji="1"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 </a:t>
            </a:r>
            <a:r>
              <a:rPr kumimoji="1"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”國家最值得相信的來源之ㄧ”。接受此調查的受訪</a:t>
            </a:r>
            <a:endParaRPr kumimoji="1"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endParaRPr>
          </a:p>
          <a:p>
            <a:pPr marL="0" marR="0" lvl="0" indent="0" algn="l" defTabSz="914400" rtl="0" eaLnBrk="0" fontAlgn="base" latinLnBrk="0" hangingPunct="0">
              <a:lnSpc>
                <a:spcPct val="200000"/>
              </a:lnSpc>
              <a:spcBef>
                <a:spcPct val="0"/>
              </a:spcBef>
              <a:spcAft>
                <a:spcPct val="0"/>
              </a:spcAft>
              <a:buClrTx/>
              <a:buSzTx/>
              <a:buFontTx/>
              <a:buNone/>
              <a:tabLst/>
            </a:pPr>
            <a:r>
              <a:rPr kumimoji="1"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 </a:t>
            </a:r>
            <a:r>
              <a:rPr kumimoji="1"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者評等</a:t>
            </a:r>
            <a:r>
              <a:rPr kumimoji="1"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PBS (Public Broadcasting System)</a:t>
            </a:r>
            <a:r>
              <a:rPr kumimoji="1"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的公信力</a:t>
            </a:r>
            <a:endParaRPr kumimoji="1"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endParaRPr>
          </a:p>
          <a:p>
            <a:pPr marL="0" marR="0" lvl="0" indent="0" algn="l" defTabSz="914400" rtl="0" eaLnBrk="0" fontAlgn="base" latinLnBrk="0" hangingPunct="0">
              <a:lnSpc>
                <a:spcPct val="200000"/>
              </a:lnSpc>
              <a:spcBef>
                <a:spcPct val="0"/>
              </a:spcBef>
              <a:spcAft>
                <a:spcPct val="0"/>
              </a:spcAft>
              <a:buClrTx/>
              <a:buSzTx/>
              <a:buFontTx/>
              <a:buNone/>
              <a:tabLst/>
            </a:pPr>
            <a:r>
              <a:rPr kumimoji="1"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 </a:t>
            </a:r>
            <a:r>
              <a:rPr kumimoji="1"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cs typeface="新細明體" pitchFamily="18" charset="-120"/>
              </a:rPr>
              <a:t>超越商業廣播網絡、報紙系統和有線電視協會。</a:t>
            </a:r>
            <a:r>
              <a:rPr kumimoji="1" lang="zh-TW" altLang="en-US" sz="2400" b="1" dirty="0" smtClean="0">
                <a:solidFill>
                  <a:schemeClr val="accent6">
                    <a:lumMod val="50000"/>
                  </a:schemeClr>
                </a:solidFill>
                <a:latin typeface="標楷體" pitchFamily="65" charset="-120"/>
                <a:ea typeface="標楷體" pitchFamily="65" charset="-120"/>
                <a:cs typeface="新細明體" pitchFamily="18" charset="-120"/>
              </a:rPr>
              <a:t/>
            </a:r>
            <a:br>
              <a:rPr kumimoji="1" lang="zh-TW" altLang="en-US" sz="2400" b="1" dirty="0" smtClean="0">
                <a:solidFill>
                  <a:schemeClr val="accent6">
                    <a:lumMod val="50000"/>
                  </a:schemeClr>
                </a:solidFill>
                <a:latin typeface="標楷體" pitchFamily="65" charset="-120"/>
                <a:ea typeface="標楷體" pitchFamily="65" charset="-120"/>
                <a:cs typeface="新細明體" pitchFamily="18" charset="-120"/>
              </a:rPr>
            </a:br>
            <a:r>
              <a:rPr kumimoji="1" lang="zh-TW" altLang="en-US" sz="2400" b="1" dirty="0" smtClean="0">
                <a:solidFill>
                  <a:srgbClr val="0000FF"/>
                </a:solidFill>
                <a:latin typeface="標楷體" pitchFamily="65" charset="-120"/>
                <a:ea typeface="標楷體" pitchFamily="65" charset="-120"/>
                <a:cs typeface="新細明體" pitchFamily="18" charset="-120"/>
              </a:rPr>
              <a:t/>
            </a:r>
            <a:br>
              <a:rPr kumimoji="1" lang="zh-TW" altLang="en-US" sz="2400" b="1" dirty="0" smtClean="0">
                <a:solidFill>
                  <a:srgbClr val="0000FF"/>
                </a:solidFill>
                <a:latin typeface="標楷體" pitchFamily="65" charset="-120"/>
                <a:ea typeface="標楷體" pitchFamily="65" charset="-120"/>
                <a:cs typeface="新細明體" pitchFamily="18" charset="-120"/>
              </a:rPr>
            </a:br>
            <a:endParaRPr kumimoji="1" lang="zh-TW" altLang="en-US" sz="2400" b="1" dirty="0" smtClean="0">
              <a:solidFill>
                <a:srgbClr val="0000FF"/>
              </a:solidFill>
              <a:latin typeface="標楷體" pitchFamily="65" charset="-120"/>
              <a:ea typeface="標楷體" pitchFamily="65" charset="-120"/>
              <a:cs typeface="新細明體" pitchFamily="18" charset="-120"/>
            </a:endParaRPr>
          </a:p>
        </p:txBody>
      </p:sp>
      <p:sp>
        <p:nvSpPr>
          <p:cNvPr id="3" name="文字方塊 2"/>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83568" y="1124744"/>
            <a:ext cx="7992888" cy="4385816"/>
          </a:xfrm>
          <a:prstGeom prst="rect">
            <a:avLst/>
          </a:prstGeom>
          <a:noFill/>
        </p:spPr>
        <p:txBody>
          <a:bodyPr wrap="square" rtlCol="0">
            <a:spAutoFit/>
          </a:bodyPr>
          <a:lstStyle/>
          <a:p>
            <a:pPr>
              <a:lnSpc>
                <a:spcPct val="150000"/>
              </a:lnSpc>
            </a:pP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公共電視的收視群 ？</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b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公共電視的收視群多具有富裕、有影響力、高等教育、有識別力與多元化等特質。他們多半為下決定者或是意見領袖，同時也是各企業體最期望觸及的客戶和消費群，包含了</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25-45</a:t>
            </a: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歲的重要族群，小孩與家庭，多元文化的族群以及老師們，都是公共電視最忠實的觀眾。因此，公共電視的贊助者可獲得絕對良好形象的完整露出！</a:t>
            </a:r>
            <a:r>
              <a:rPr lang="en-US" altLang="zh-TW" dirty="0" smtClean="0"/>
              <a:t/>
            </a:r>
            <a:br>
              <a:rPr lang="en-US" altLang="zh-TW" dirty="0" smtClean="0"/>
            </a:br>
            <a:endParaRPr lang="zh-TW" altLang="en-US" dirty="0"/>
          </a:p>
        </p:txBody>
      </p:sp>
      <p:sp>
        <p:nvSpPr>
          <p:cNvPr id="4" name="文字方塊 3"/>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323528" y="1340768"/>
            <a:ext cx="3168352" cy="2000548"/>
          </a:xfrm>
          <a:prstGeom prst="rect">
            <a:avLst/>
          </a:prstGeom>
          <a:noFill/>
        </p:spPr>
        <p:txBody>
          <a:bodyPr wrap="square" rtlCol="0">
            <a:spAutoFit/>
          </a:bodyPr>
          <a:lstStyle/>
          <a:p>
            <a:r>
              <a:rPr lang="zh-TW" altLang="zh-TW" sz="3200" b="1" dirty="0" smtClean="0">
                <a:solidFill>
                  <a:srgbClr val="006600"/>
                </a:solidFill>
                <a:latin typeface="微軟正黑體" panose="020B0604030504040204" pitchFamily="34" charset="-120"/>
                <a:ea typeface="微軟正黑體" panose="020B0604030504040204" pitchFamily="34" charset="-120"/>
              </a:rPr>
              <a:t>案例</a:t>
            </a:r>
            <a:r>
              <a:rPr lang="en-US" altLang="zh-TW" sz="3200" b="1" dirty="0" smtClean="0">
                <a:solidFill>
                  <a:srgbClr val="006600"/>
                </a:solidFill>
                <a:latin typeface="微軟正黑體" panose="020B0604030504040204" pitchFamily="34" charset="-120"/>
                <a:ea typeface="微軟正黑體" panose="020B0604030504040204" pitchFamily="34" charset="-120"/>
              </a:rPr>
              <a:t>—</a:t>
            </a:r>
            <a:r>
              <a:rPr lang="zh-TW" altLang="zh-TW" sz="3200" b="1" dirty="0" smtClean="0">
                <a:solidFill>
                  <a:srgbClr val="006600"/>
                </a:solidFill>
                <a:latin typeface="微軟正黑體" panose="020B0604030504040204" pitchFamily="34" charset="-120"/>
                <a:ea typeface="微軟正黑體" panose="020B0604030504040204" pitchFamily="34" charset="-120"/>
              </a:rPr>
              <a:t>麻醉</a:t>
            </a:r>
            <a:r>
              <a:rPr lang="zh-TW" altLang="en-US" sz="3200" b="1" dirty="0" smtClean="0">
                <a:solidFill>
                  <a:srgbClr val="006600"/>
                </a:solidFill>
                <a:latin typeface="微軟正黑體" panose="020B0604030504040204" pitchFamily="34" charset="-120"/>
                <a:ea typeface="微軟正黑體" panose="020B0604030504040204" pitchFamily="34" charset="-120"/>
              </a:rPr>
              <a:t>風暴 </a:t>
            </a:r>
            <a:endParaRPr lang="en-US" altLang="zh-TW" sz="3200" b="1" dirty="0" smtClean="0">
              <a:solidFill>
                <a:srgbClr val="006600"/>
              </a:solidFill>
              <a:latin typeface="微軟正黑體" panose="020B0604030504040204" pitchFamily="34" charset="-120"/>
              <a:ea typeface="微軟正黑體" panose="020B0604030504040204" pitchFamily="34" charset="-120"/>
            </a:endParaRPr>
          </a:p>
          <a:p>
            <a:endParaRPr lang="en-US" altLang="zh-TW" sz="2400" b="1" dirty="0" smtClean="0">
              <a:solidFill>
                <a:srgbClr val="006600"/>
              </a:solidFill>
              <a:latin typeface="微軟正黑體" panose="020B0604030504040204" pitchFamily="34" charset="-120"/>
              <a:ea typeface="微軟正黑體" panose="020B0604030504040204" pitchFamily="34" charset="-120"/>
              <a:hlinkClick r:id="rId2"/>
            </a:endParaRPr>
          </a:p>
          <a:p>
            <a:r>
              <a:rPr lang="zh-TW" altLang="en-US" sz="2800" b="1" dirty="0" smtClean="0">
                <a:solidFill>
                  <a:srgbClr val="006600"/>
                </a:solidFill>
                <a:latin typeface="微軟正黑體" panose="020B0604030504040204" pitchFamily="34" charset="-120"/>
                <a:ea typeface="微軟正黑體" panose="020B0604030504040204" pitchFamily="34" charset="-120"/>
                <a:hlinkClick r:id="rId2"/>
              </a:rPr>
              <a:t>節目贊助企劃案</a:t>
            </a:r>
            <a:endParaRPr lang="en-US" altLang="zh-TW" sz="2800" b="1" dirty="0" smtClean="0">
              <a:solidFill>
                <a:srgbClr val="006600"/>
              </a:solidFill>
              <a:latin typeface="微軟正黑體" panose="020B0604030504040204" pitchFamily="34" charset="-120"/>
              <a:ea typeface="微軟正黑體" panose="020B0604030504040204" pitchFamily="34" charset="-120"/>
            </a:endParaRPr>
          </a:p>
          <a:p>
            <a:endParaRPr lang="en-US" altLang="zh-TW" sz="2000" b="1" dirty="0" smtClean="0">
              <a:solidFill>
                <a:srgbClr val="006600"/>
              </a:solidFill>
              <a:latin typeface="標楷體" pitchFamily="65" charset="-120"/>
              <a:ea typeface="標楷體" pitchFamily="65" charset="-120"/>
            </a:endParaRPr>
          </a:p>
          <a:p>
            <a:endParaRPr lang="zh-TW" altLang="en-US" sz="2000" b="1" dirty="0">
              <a:solidFill>
                <a:srgbClr val="006600"/>
              </a:solidFill>
              <a:latin typeface="標楷體" pitchFamily="65" charset="-120"/>
              <a:ea typeface="標楷體" pitchFamily="65" charset="-120"/>
            </a:endParaRPr>
          </a:p>
        </p:txBody>
      </p:sp>
      <p:pic>
        <p:nvPicPr>
          <p:cNvPr id="8194" name="Picture 2" descr="http://www.pts.org.tw/wakeup/images/page_01.jpg"/>
          <p:cNvPicPr>
            <a:picLocks noChangeAspect="1" noChangeArrowheads="1"/>
          </p:cNvPicPr>
          <p:nvPr/>
        </p:nvPicPr>
        <p:blipFill>
          <a:blip r:embed="rId3" cstate="print"/>
          <a:srcRect/>
          <a:stretch>
            <a:fillRect/>
          </a:stretch>
        </p:blipFill>
        <p:spPr bwMode="auto">
          <a:xfrm>
            <a:off x="3707904" y="188640"/>
            <a:ext cx="5102721" cy="6088864"/>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46807" y="188640"/>
            <a:ext cx="7632848" cy="523220"/>
          </a:xfrm>
          <a:prstGeom prst="rect">
            <a:avLst/>
          </a:prstGeom>
        </p:spPr>
        <p:txBody>
          <a:bodyPr wrap="square">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企業形象短片，活動看板，贊助聲明卡</a:t>
            </a:r>
            <a:r>
              <a:rPr lang="en-US" altLang="zh-TW" sz="2800" dirty="0" smtClean="0">
                <a:solidFill>
                  <a:schemeClr val="bg1"/>
                </a:solidFill>
                <a:latin typeface="微軟正黑體" panose="020B0604030504040204" pitchFamily="34" charset="-120"/>
                <a:ea typeface="微軟正黑體" panose="020B0604030504040204" pitchFamily="34" charset="-120"/>
              </a:rPr>
              <a:t>  </a:t>
            </a:r>
            <a:endParaRPr lang="zh-TW" altLang="en-US" sz="2800" dirty="0">
              <a:solidFill>
                <a:schemeClr val="bg1"/>
              </a:solidFill>
              <a:latin typeface="微軟正黑體" panose="020B0604030504040204" pitchFamily="34" charset="-120"/>
              <a:ea typeface="微軟正黑體" panose="020B0604030504040204" pitchFamily="34" charset="-120"/>
            </a:endParaRPr>
          </a:p>
        </p:txBody>
      </p:sp>
      <p:pic>
        <p:nvPicPr>
          <p:cNvPr id="7170" name="Picture 2"/>
          <p:cNvPicPr>
            <a:picLocks noChangeAspect="1" noChangeArrowheads="1"/>
          </p:cNvPicPr>
          <p:nvPr/>
        </p:nvPicPr>
        <p:blipFill>
          <a:blip r:embed="rId2" cstate="print"/>
          <a:srcRect l="7726" t="557" r="8593" b="8003"/>
          <a:stretch>
            <a:fillRect/>
          </a:stretch>
        </p:blipFill>
        <p:spPr bwMode="auto">
          <a:xfrm rot="267624">
            <a:off x="4934593" y="1946893"/>
            <a:ext cx="4602457" cy="3228999"/>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4063" t="13272" r="4189" b="13273"/>
          <a:stretch>
            <a:fillRect/>
          </a:stretch>
        </p:blipFill>
        <p:spPr bwMode="auto">
          <a:xfrm rot="21300085">
            <a:off x="282271" y="3833079"/>
            <a:ext cx="4427984" cy="2552004"/>
          </a:xfrm>
          <a:prstGeom prst="rect">
            <a:avLst/>
          </a:prstGeom>
          <a:noFill/>
          <a:ln w="9525">
            <a:noFill/>
            <a:miter lim="800000"/>
            <a:headEnd/>
            <a:tailEnd/>
          </a:ln>
        </p:spPr>
      </p:pic>
      <p:pic>
        <p:nvPicPr>
          <p:cNvPr id="7173" name="Picture 5"/>
          <p:cNvPicPr>
            <a:picLocks noChangeAspect="1" noChangeArrowheads="1"/>
          </p:cNvPicPr>
          <p:nvPr/>
        </p:nvPicPr>
        <p:blipFill>
          <a:blip r:embed="rId4" cstate="print"/>
          <a:srcRect l="6294" t="7919" r="5704" b="10226"/>
          <a:stretch>
            <a:fillRect/>
          </a:stretch>
        </p:blipFill>
        <p:spPr bwMode="auto">
          <a:xfrm>
            <a:off x="95948" y="1268760"/>
            <a:ext cx="4167283" cy="2422610"/>
          </a:xfrm>
          <a:prstGeom prst="rect">
            <a:avLst/>
          </a:prstGeom>
          <a:noFill/>
          <a:ln w="9525">
            <a:noFill/>
            <a:miter lim="800000"/>
            <a:headEnd/>
            <a:tailEnd/>
          </a:ln>
        </p:spPr>
      </p:pic>
      <p:sp>
        <p:nvSpPr>
          <p:cNvPr id="2" name="矩形 1"/>
          <p:cNvSpPr/>
          <p:nvPr/>
        </p:nvSpPr>
        <p:spPr>
          <a:xfrm>
            <a:off x="6660232" y="1113925"/>
            <a:ext cx="1620957" cy="523220"/>
          </a:xfrm>
          <a:prstGeom prst="rect">
            <a:avLst/>
          </a:prstGeom>
        </p:spPr>
        <p:txBody>
          <a:bodyPr wrap="none">
            <a:spAutoFit/>
          </a:bodyPr>
          <a:lstStyle/>
          <a:p>
            <a:r>
              <a:rPr lang="zh-TW" altLang="en-US" sz="2800" b="1" dirty="0">
                <a:solidFill>
                  <a:srgbClr val="FF0000"/>
                </a:solidFill>
                <a:latin typeface="微軟正黑體" panose="020B0604030504040204" pitchFamily="34" charset="-120"/>
                <a:ea typeface="微軟正黑體" panose="020B0604030504040204" pitchFamily="34" charset="-120"/>
                <a:hlinkClick r:id="rId5"/>
              </a:rPr>
              <a:t>贊助回饋</a:t>
            </a:r>
            <a:endParaRPr lang="zh-TW" altLang="en-US" sz="2800" b="1" dirty="0">
              <a:solidFill>
                <a:srgbClr val="FF0000"/>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827584" y="1916832"/>
            <a:ext cx="6840760" cy="461665"/>
          </a:xfrm>
          <a:prstGeom prst="rect">
            <a:avLst/>
          </a:prstGeom>
          <a:noFill/>
        </p:spPr>
        <p:txBody>
          <a:bodyPr wrap="square" rtlCol="0">
            <a:spAutoFit/>
          </a:bodyPr>
          <a:lstStyle/>
          <a:p>
            <a:r>
              <a:rPr lang="zh-TW" altLang="en-US" sz="2400" b="1" dirty="0" smtClean="0">
                <a:solidFill>
                  <a:srgbClr val="006600"/>
                </a:solidFill>
                <a:latin typeface="微軟正黑體" panose="020B0604030504040204" pitchFamily="34" charset="-120"/>
                <a:ea typeface="微軟正黑體" panose="020B0604030504040204" pitchFamily="34" charset="-120"/>
              </a:rPr>
              <a:t>五、節目製播準則</a:t>
            </a:r>
            <a:endParaRPr lang="zh-TW" altLang="en-US" dirty="0">
              <a:solidFill>
                <a:srgbClr val="006600"/>
              </a:solidFill>
              <a:latin typeface="微軟正黑體" panose="020B0604030504040204" pitchFamily="34" charset="-120"/>
              <a:ea typeface="微軟正黑體" panose="020B0604030504040204" pitchFamily="34" charset="-120"/>
            </a:endParaRPr>
          </a:p>
        </p:txBody>
      </p:sp>
      <p:sp>
        <p:nvSpPr>
          <p:cNvPr id="6145" name="Rectangle 1"/>
          <p:cNvSpPr>
            <a:spLocks noChangeArrowheads="1"/>
          </p:cNvSpPr>
          <p:nvPr/>
        </p:nvSpPr>
        <p:spPr bwMode="auto">
          <a:xfrm>
            <a:off x="323528" y="2492896"/>
            <a:ext cx="8352928" cy="16799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04800" algn="l" defTabSz="914400" rtl="0" eaLnBrk="1" fontAlgn="base" latinLnBrk="0" hangingPunct="1">
              <a:lnSpc>
                <a:spcPct val="150000"/>
              </a:lnSpc>
              <a:spcBef>
                <a:spcPct val="0"/>
              </a:spcBef>
              <a:spcAft>
                <a:spcPct val="0"/>
              </a:spcAft>
              <a:buClrTx/>
              <a:buSzTx/>
              <a:buFontTx/>
              <a:buNone/>
              <a:tabLst/>
            </a:pPr>
            <a:r>
              <a:rPr kumimoji="1"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「公共電視節目專業規範」</a:t>
            </a:r>
            <a:r>
              <a:rPr kumimoji="1" lang="zh-TW" altLang="en-US" sz="28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是國內電視業的首創，</a:t>
            </a:r>
            <a:endParaRPr kumimoji="1" lang="en-US" altLang="zh-TW" sz="2800" b="1" dirty="0" smtClean="0">
              <a:solidFill>
                <a:srgbClr val="0000FF"/>
              </a:solidFill>
              <a:latin typeface="微軟正黑體" panose="020B0604030504040204" pitchFamily="34" charset="-120"/>
              <a:ea typeface="微軟正黑體" panose="020B0604030504040204" pitchFamily="34" charset="-120"/>
              <a:cs typeface="Times New Roman" pitchFamily="18" charset="0"/>
            </a:endParaRPr>
          </a:p>
          <a:p>
            <a:pPr marL="0" marR="0" lvl="0" indent="304800" algn="l" defTabSz="914400" rtl="0" eaLnBrk="1" fontAlgn="base" latinLnBrk="0" hangingPunct="1">
              <a:lnSpc>
                <a:spcPct val="150000"/>
              </a:lnSpc>
              <a:spcBef>
                <a:spcPct val="0"/>
              </a:spcBef>
              <a:spcAft>
                <a:spcPct val="0"/>
              </a:spcAft>
              <a:buClrTx/>
              <a:buSzTx/>
              <a:buFontTx/>
              <a:buNone/>
              <a:tabLst/>
            </a:pPr>
            <a:r>
              <a:rPr kumimoji="1" lang="en-US" altLang="zh-TW" sz="28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 </a:t>
            </a:r>
            <a:r>
              <a:rPr kumimoji="1" lang="zh-TW" altLang="en-US" sz="28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亦成為</a:t>
            </a:r>
            <a:r>
              <a:rPr kumimoji="1" lang="en-US" altLang="zh-TW" sz="28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NCC</a:t>
            </a:r>
            <a:r>
              <a:rPr kumimoji="1" lang="zh-TW" altLang="en-US" sz="28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所引述的來源之一。</a:t>
            </a:r>
            <a:endParaRPr kumimoji="1"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a:p>
            <a:pPr marL="0" marR="0" lvl="0" indent="304800" algn="l" defTabSz="914400" rtl="0" eaLnBrk="0" fontAlgn="base" latinLnBrk="0" hangingPunct="0">
              <a:lnSpc>
                <a:spcPts val="2300"/>
              </a:lnSpc>
              <a:spcBef>
                <a:spcPct val="0"/>
              </a:spcBef>
              <a:spcAft>
                <a:spcPct val="0"/>
              </a:spcAft>
              <a:buClrTx/>
              <a:buSzTx/>
              <a:buFontTx/>
              <a:buNone/>
              <a:tabLst/>
            </a:pPr>
            <a:endParaRPr kumimoji="1" lang="en-US" altLang="zh-TW" sz="2200" b="1" i="0" u="none" strike="noStrike" cap="none" normalizeH="0" baseline="0" dirty="0" smtClean="0">
              <a:ln>
                <a:noFill/>
              </a:ln>
              <a:solidFill>
                <a:srgbClr val="0000FF"/>
              </a:solidFill>
              <a:effectLst/>
              <a:latin typeface="標楷體" pitchFamily="65" charset="-120"/>
              <a:ea typeface="標楷體" pitchFamily="65" charset="-120"/>
              <a:cs typeface="Times New Roman" pitchFamily="18" charset="0"/>
            </a:endParaRPr>
          </a:p>
        </p:txBody>
      </p:sp>
      <p:sp>
        <p:nvSpPr>
          <p:cNvPr id="4" name="文字方塊 3"/>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39552" y="1196752"/>
            <a:ext cx="8064896" cy="5678478"/>
          </a:xfrm>
          <a:prstGeom prst="rect">
            <a:avLst/>
          </a:prstGeom>
        </p:spPr>
        <p:txBody>
          <a:bodyPr wrap="square">
            <a:spAutoFit/>
          </a:bodyPr>
          <a:lstStyle/>
          <a:p>
            <a:pPr indent="304800" eaLnBrk="0" fontAlgn="base" hangingPunct="0">
              <a:lnSpc>
                <a:spcPct val="150000"/>
              </a:lnSpc>
              <a:spcBef>
                <a:spcPct val="0"/>
              </a:spcBef>
              <a:spcAft>
                <a:spcPct val="0"/>
              </a:spcAft>
            </a:pPr>
            <a:r>
              <a:rPr kumimoji="1"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衡諸世界各國公視經驗，莫不以獨立自主、公正、公平、正確、尊重人權、多元、負責等核心價值，建立了完整的自律準則。我國公視成立較先進國家遲緩了近卅年，亟須迎頭趕上，積極樹立公共媒體的標竿。</a:t>
            </a:r>
            <a:endParaRPr kumimoji="1" lang="en-US" altLang="zh-TW"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endParaRPr>
          </a:p>
          <a:p>
            <a:pPr indent="304800" eaLnBrk="0" fontAlgn="base" hangingPunct="0">
              <a:lnSpc>
                <a:spcPct val="150000"/>
              </a:lnSpc>
              <a:spcBef>
                <a:spcPct val="0"/>
              </a:spcBef>
              <a:spcAft>
                <a:spcPct val="0"/>
              </a:spcAft>
            </a:pPr>
            <a:endParaRPr kumimoji="1"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endParaRPr>
          </a:p>
          <a:p>
            <a:pPr indent="304800" eaLnBrk="0" fontAlgn="base" hangingPunct="0">
              <a:lnSpc>
                <a:spcPct val="150000"/>
              </a:lnSpc>
              <a:spcBef>
                <a:spcPct val="0"/>
              </a:spcBef>
              <a:spcAft>
                <a:spcPct val="0"/>
              </a:spcAft>
            </a:pPr>
            <a:r>
              <a:rPr kumimoji="1"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節目製播準則的擬定，不僅參酌世界各國公視的典範，更融合本地實務專業經驗，多方參考公民團體的改革訴求，再經過內部深度思辯與反省，匯聚各種不同專業領域意見所制定完成，適用於公廣集團新聞平台、公視、客家電視台（以下統稱公廣集團）的節目、相關網路或其他新媒體內容。</a:t>
            </a:r>
            <a:endParaRPr kumimoji="1" lang="en-US" altLang="zh-TW"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endParaRPr>
          </a:p>
          <a:p>
            <a:pPr indent="304800" eaLnBrk="0" fontAlgn="base" hangingPunct="0">
              <a:lnSpc>
                <a:spcPct val="150000"/>
              </a:lnSpc>
              <a:spcBef>
                <a:spcPct val="0"/>
              </a:spcBef>
              <a:spcAft>
                <a:spcPct val="0"/>
              </a:spcAft>
            </a:pPr>
            <a:endParaRPr kumimoji="1" lang="zh-TW" altLang="en-US" sz="2200" b="1" dirty="0" smtClean="0">
              <a:solidFill>
                <a:srgbClr val="0000FF"/>
              </a:solidFill>
              <a:latin typeface="標楷體" pitchFamily="65" charset="-120"/>
              <a:ea typeface="標楷體" pitchFamily="65" charset="-120"/>
              <a:cs typeface="Times New Roman" pitchFamily="18" charset="0"/>
            </a:endParaRPr>
          </a:p>
        </p:txBody>
      </p:sp>
      <p:sp>
        <p:nvSpPr>
          <p:cNvPr id="4" name="文字方塊 3"/>
          <p:cNvSpPr txBox="1"/>
          <p:nvPr/>
        </p:nvSpPr>
        <p:spPr>
          <a:xfrm>
            <a:off x="323528" y="44624"/>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35" y="1556792"/>
            <a:ext cx="9183688" cy="4097580"/>
          </a:xfrm>
          <a:prstGeom prst="rect">
            <a:avLst/>
          </a:prstGeom>
          <a:ln>
            <a:noFill/>
          </a:ln>
          <a:effectLst>
            <a:softEdge rad="112500"/>
          </a:effectLst>
        </p:spPr>
      </p:pic>
      <p:pic>
        <p:nvPicPr>
          <p:cNvPr id="4" name="Picture 2"/>
          <p:cNvPicPr>
            <a:picLocks noChangeAspect="1" noChangeArrowheads="1"/>
          </p:cNvPicPr>
          <p:nvPr/>
        </p:nvPicPr>
        <p:blipFill>
          <a:blip r:embed="rId3">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474114" y="-63723"/>
            <a:ext cx="3370623" cy="83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3465101" y="84224"/>
            <a:ext cx="5342021" cy="584775"/>
          </a:xfrm>
          <a:prstGeom prst="rect">
            <a:avLst/>
          </a:prstGeom>
          <a:noFill/>
        </p:spPr>
        <p:txBody>
          <a:bodyPr wrap="square" rtlCol="0">
            <a:spAutoFit/>
          </a:bodyPr>
          <a:lstStyle/>
          <a:p>
            <a:pPr algn="ctr"/>
            <a:r>
              <a:rPr lang="zh-TW" altLang="en-US" sz="3200" dirty="0" smtClean="0">
                <a:solidFill>
                  <a:schemeClr val="bg1"/>
                </a:solidFill>
                <a:latin typeface="微軟正黑體" panose="020B0604030504040204" pitchFamily="34" charset="-120"/>
                <a:ea typeface="微軟正黑體" panose="020B0604030504040204" pitchFamily="34" charset="-120"/>
              </a:rPr>
              <a:t>職業倫理教學暨分享平臺</a:t>
            </a:r>
            <a:endParaRPr lang="zh-TW" altLang="en-US" sz="3200" dirty="0">
              <a:solidFill>
                <a:schemeClr val="bg1"/>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79512" y="2825065"/>
            <a:ext cx="3570208" cy="1200329"/>
          </a:xfrm>
          <a:prstGeom prst="rect">
            <a:avLst/>
          </a:prstGeom>
          <a:noFill/>
        </p:spPr>
        <p:txBody>
          <a:bodyPr wrap="none" rtlCol="0">
            <a:spAutoFit/>
          </a:bodyPr>
          <a:lstStyle/>
          <a:p>
            <a:pPr algn="ctr"/>
            <a:r>
              <a:rPr lang="zh-TW" altLang="en-US" sz="2400" dirty="0" smtClean="0">
                <a:latin typeface="微軟正黑體" panose="020B0604030504040204" pitchFamily="34" charset="-120"/>
                <a:ea typeface="微軟正黑體" panose="020B0604030504040204" pitchFamily="34" charset="-120"/>
              </a:rPr>
              <a:t>撰稿人</a:t>
            </a:r>
            <a:endParaRPr lang="en-US" altLang="zh-TW" sz="2400" dirty="0" smtClean="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公共電視文化事業</a:t>
            </a:r>
            <a:r>
              <a:rPr lang="zh-TW" altLang="en-US" sz="2400" dirty="0" smtClean="0">
                <a:latin typeface="微軟正黑體" panose="020B0604030504040204" pitchFamily="34" charset="-120"/>
                <a:ea typeface="微軟正黑體" panose="020B0604030504040204" pitchFamily="34" charset="-120"/>
              </a:rPr>
              <a:t>基金會</a:t>
            </a:r>
            <a:endParaRPr lang="en-US" altLang="zh-TW" sz="2400" dirty="0" smtClean="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孫</a:t>
            </a:r>
            <a:r>
              <a:rPr lang="zh-TW" altLang="en-US" sz="2400" dirty="0" smtClean="0">
                <a:latin typeface="微軟正黑體" panose="020B0604030504040204" pitchFamily="34" charset="-120"/>
                <a:ea typeface="微軟正黑體" panose="020B0604030504040204" pitchFamily="34" charset="-120"/>
              </a:rPr>
              <a:t>青</a:t>
            </a:r>
            <a:r>
              <a:rPr lang="zh-TW" altLang="en-US" sz="2400" dirty="0">
                <a:latin typeface="微軟正黑體" panose="020B0604030504040204" pitchFamily="34" charset="-120"/>
                <a:ea typeface="微軟正黑體" panose="020B0604030504040204" pitchFamily="34" charset="-120"/>
              </a:rPr>
              <a:t>副總經理</a:t>
            </a:r>
          </a:p>
        </p:txBody>
      </p:sp>
    </p:spTree>
    <p:extLst>
      <p:ext uri="{BB962C8B-B14F-4D97-AF65-F5344CB8AC3E}">
        <p14:creationId xmlns:p14="http://schemas.microsoft.com/office/powerpoint/2010/main" val="3505517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39552" y="1916832"/>
            <a:ext cx="8064896" cy="2800767"/>
          </a:xfrm>
          <a:prstGeom prst="rect">
            <a:avLst/>
          </a:prstGeom>
        </p:spPr>
        <p:txBody>
          <a:bodyPr wrap="square">
            <a:spAutoFit/>
          </a:bodyPr>
          <a:lstStyle/>
          <a:p>
            <a:pPr indent="304800" eaLnBrk="0" fontAlgn="base" hangingPunct="0">
              <a:lnSpc>
                <a:spcPct val="200000"/>
              </a:lnSpc>
              <a:spcBef>
                <a:spcPct val="0"/>
              </a:spcBef>
              <a:spcAft>
                <a:spcPct val="0"/>
              </a:spcAft>
            </a:pPr>
            <a:r>
              <a:rPr kumimoji="1"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在公廣集團邁步前進的過程中，除了需要經驗傳承，也需要一套明確可依據的準則，讓所有人員可以內化到基本理念以及日常實踐之中。對所有公廣集團人員而言，這份準則可以激發專業社群討論，更是公廣集團與公眾之間的承諾。</a:t>
            </a:r>
          </a:p>
        </p:txBody>
      </p:sp>
      <p:sp>
        <p:nvSpPr>
          <p:cNvPr id="8" name="矩形 7"/>
          <p:cNvSpPr/>
          <p:nvPr/>
        </p:nvSpPr>
        <p:spPr>
          <a:xfrm>
            <a:off x="899592" y="1547500"/>
            <a:ext cx="2031325" cy="369332"/>
          </a:xfrm>
          <a:prstGeom prst="rect">
            <a:avLst/>
          </a:prstGeom>
        </p:spPr>
        <p:txBody>
          <a:bodyPr wrap="none">
            <a:spAutoFit/>
          </a:bodyPr>
          <a:lstStyle/>
          <a:p>
            <a:r>
              <a:rPr lang="zh-TW" altLang="en-US" b="1" dirty="0" smtClean="0">
                <a:solidFill>
                  <a:srgbClr val="006600"/>
                </a:solidFill>
                <a:latin typeface="微軟正黑體" panose="020B0604030504040204" pitchFamily="34" charset="-120"/>
                <a:ea typeface="微軟正黑體" panose="020B0604030504040204" pitchFamily="34" charset="-120"/>
                <a:hlinkClick r:id="rId2"/>
              </a:rPr>
              <a:t>製播準則條文內容</a:t>
            </a:r>
            <a:endParaRPr lang="zh-TW" altLang="en-US"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51520" y="-211384"/>
            <a:ext cx="4104456" cy="925190"/>
          </a:xfrm>
          <a:prstGeom prst="rect">
            <a:avLst/>
          </a:prstGeom>
        </p:spPr>
        <p:txBody>
          <a:bodyPr wrap="square">
            <a:spAutoFit/>
          </a:bodyPr>
          <a:lstStyle/>
          <a:p>
            <a:pPr indent="304800" eaLnBrk="0" fontAlgn="base" hangingPunct="0">
              <a:lnSpc>
                <a:spcPct val="200000"/>
              </a:lnSpc>
              <a:spcBef>
                <a:spcPct val="0"/>
              </a:spcBef>
              <a:spcAft>
                <a:spcPct val="0"/>
              </a:spcAft>
            </a:pPr>
            <a:r>
              <a:rPr kumimoji="1" lang="zh-TW" altLang="en-US" sz="3200" dirty="0" smtClean="0">
                <a:solidFill>
                  <a:schemeClr val="bg1"/>
                </a:solidFill>
                <a:latin typeface="微軟正黑體" panose="020B0604030504040204" pitchFamily="34" charset="-120"/>
                <a:ea typeface="微軟正黑體" panose="020B0604030504040204" pitchFamily="34" charset="-120"/>
                <a:cs typeface="Times New Roman" pitchFamily="18" charset="0"/>
              </a:rPr>
              <a:t>公視節目影片介紹</a:t>
            </a:r>
          </a:p>
        </p:txBody>
      </p:sp>
      <p:pic>
        <p:nvPicPr>
          <p:cNvPr id="1030" name="Picture 6"/>
          <p:cNvPicPr>
            <a:picLocks noChangeAspect="1" noChangeArrowheads="1"/>
          </p:cNvPicPr>
          <p:nvPr/>
        </p:nvPicPr>
        <p:blipFill>
          <a:blip r:embed="rId2" cstate="print"/>
          <a:srcRect l="10429" t="15981" r="4523" b="5000"/>
          <a:stretch>
            <a:fillRect/>
          </a:stretch>
        </p:blipFill>
        <p:spPr bwMode="auto">
          <a:xfrm rot="21225509">
            <a:off x="3990132" y="3773972"/>
            <a:ext cx="4176464" cy="2425241"/>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2751" t="11609" r="4522" b="5000"/>
          <a:stretch>
            <a:fillRect/>
          </a:stretch>
        </p:blipFill>
        <p:spPr bwMode="auto">
          <a:xfrm>
            <a:off x="5386972" y="2636751"/>
            <a:ext cx="3635896" cy="234984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2751" t="11256" r="3932" b="5000"/>
          <a:stretch>
            <a:fillRect/>
          </a:stretch>
        </p:blipFill>
        <p:spPr bwMode="auto">
          <a:xfrm>
            <a:off x="66762" y="4365104"/>
            <a:ext cx="3857166" cy="2016224"/>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l="2654" t="11925" r="5801" b="10000"/>
          <a:stretch>
            <a:fillRect/>
          </a:stretch>
        </p:blipFill>
        <p:spPr bwMode="auto">
          <a:xfrm rot="205566">
            <a:off x="131878" y="1333967"/>
            <a:ext cx="5133485" cy="288032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l="2654" t="11925" r="4029" b="4716"/>
          <a:stretch>
            <a:fillRect/>
          </a:stretch>
        </p:blipFill>
        <p:spPr bwMode="auto">
          <a:xfrm>
            <a:off x="5004048" y="332656"/>
            <a:ext cx="3722573"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827584" y="1601505"/>
            <a:ext cx="7632848" cy="1723549"/>
          </a:xfrm>
          <a:prstGeom prst="rect">
            <a:avLst/>
          </a:prstGeom>
          <a:noFill/>
        </p:spPr>
        <p:txBody>
          <a:bodyPr wrap="square" rtlCol="0">
            <a:spAutoFit/>
          </a:bodyPr>
          <a:lstStyle/>
          <a:p>
            <a:r>
              <a:rPr lang="zh-TW" altLang="en-US" sz="2400" b="1" dirty="0" smtClean="0">
                <a:solidFill>
                  <a:srgbClr val="006600"/>
                </a:solidFill>
                <a:latin typeface="微軟正黑體" panose="020B0604030504040204" pitchFamily="34" charset="-120"/>
                <a:ea typeface="微軟正黑體" panose="020B0604030504040204" pitchFamily="34" charset="-120"/>
              </a:rPr>
              <a:t>六、</a:t>
            </a:r>
            <a:r>
              <a:rPr lang="zh-TW" altLang="zh-TW" sz="2400" b="1" dirty="0" smtClean="0">
                <a:solidFill>
                  <a:srgbClr val="006600"/>
                </a:solidFill>
                <a:latin typeface="微軟正黑體" panose="020B0604030504040204" pitchFamily="34" charset="-120"/>
                <a:ea typeface="微軟正黑體" panose="020B0604030504040204" pitchFamily="34" charset="-120"/>
              </a:rPr>
              <a:t>董事、監事及經理人道德行為準則</a:t>
            </a:r>
            <a:endParaRPr lang="en-US" altLang="zh-TW" sz="2400" b="1" dirty="0" smtClean="0">
              <a:solidFill>
                <a:srgbClr val="006600"/>
              </a:solidFill>
              <a:latin typeface="微軟正黑體" panose="020B0604030504040204" pitchFamily="34" charset="-120"/>
              <a:ea typeface="微軟正黑體" panose="020B0604030504040204" pitchFamily="34" charset="-120"/>
            </a:endParaRPr>
          </a:p>
          <a:p>
            <a:r>
              <a:rPr lang="en-US" altLang="zh-TW" sz="2000" dirty="0" smtClean="0">
                <a:solidFill>
                  <a:srgbClr val="0000FF"/>
                </a:solidFill>
                <a:latin typeface="微軟正黑體" panose="020B0604030504040204" pitchFamily="34" charset="-120"/>
                <a:ea typeface="微軟正黑體" panose="020B0604030504040204" pitchFamily="34" charset="-120"/>
              </a:rPr>
              <a:t>        </a:t>
            </a:r>
          </a:p>
          <a:p>
            <a:r>
              <a:rPr lang="en-US" altLang="zh-TW" sz="2000"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廣電媒體業界獨一無二</a:t>
            </a:r>
          </a:p>
          <a:p>
            <a:endParaRPr lang="zh-TW" altLang="zh-TW" sz="2400" b="1" dirty="0" smtClean="0">
              <a:solidFill>
                <a:srgbClr val="006600"/>
              </a:solidFill>
              <a:latin typeface="標楷體" pitchFamily="65" charset="-120"/>
              <a:ea typeface="標楷體" pitchFamily="65" charset="-120"/>
            </a:endParaRPr>
          </a:p>
          <a:p>
            <a:endParaRPr lang="zh-TW" altLang="en-US" dirty="0"/>
          </a:p>
        </p:txBody>
      </p:sp>
      <p:sp>
        <p:nvSpPr>
          <p:cNvPr id="7" name="文字方塊 6"/>
          <p:cNvSpPr txBox="1"/>
          <p:nvPr/>
        </p:nvSpPr>
        <p:spPr>
          <a:xfrm>
            <a:off x="899592" y="3329697"/>
            <a:ext cx="3672408" cy="1323439"/>
          </a:xfrm>
          <a:prstGeom prst="rect">
            <a:avLst/>
          </a:prstGeom>
          <a:noFill/>
        </p:spPr>
        <p:txBody>
          <a:bodyPr wrap="square" rtlCol="0">
            <a:spAutoFit/>
          </a:bodyPr>
          <a:lstStyle/>
          <a:p>
            <a:r>
              <a:rPr lang="zh-TW" altLang="en-US" sz="2400" b="1" dirty="0" smtClean="0">
                <a:solidFill>
                  <a:srgbClr val="006600"/>
                </a:solidFill>
                <a:latin typeface="微軟正黑體" panose="020B0604030504040204" pitchFamily="34" charset="-120"/>
                <a:ea typeface="微軟正黑體" panose="020B0604030504040204" pitchFamily="34" charset="-120"/>
              </a:rPr>
              <a:t>七、</a:t>
            </a:r>
            <a:r>
              <a:rPr lang="zh-TW" altLang="zh-TW" sz="2400" b="1" dirty="0" smtClean="0">
                <a:solidFill>
                  <a:srgbClr val="006600"/>
                </a:solidFill>
                <a:latin typeface="微軟正黑體" panose="020B0604030504040204" pitchFamily="34" charset="-120"/>
                <a:ea typeface="微軟正黑體" panose="020B0604030504040204" pitchFamily="34" charset="-120"/>
              </a:rPr>
              <a:t>誠信經營守則</a:t>
            </a:r>
            <a:endParaRPr lang="en-US" altLang="zh-TW" sz="2400" b="1" dirty="0" smtClean="0">
              <a:solidFill>
                <a:srgbClr val="006600"/>
              </a:solidFill>
              <a:latin typeface="微軟正黑體" panose="020B0604030504040204" pitchFamily="34" charset="-120"/>
              <a:ea typeface="微軟正黑體" panose="020B0604030504040204" pitchFamily="34" charset="-120"/>
            </a:endParaRPr>
          </a:p>
          <a:p>
            <a:endParaRPr lang="en-US" altLang="zh-TW" b="1" dirty="0" smtClean="0">
              <a:solidFill>
                <a:srgbClr val="006600"/>
              </a:solidFill>
              <a:latin typeface="微軟正黑體" panose="020B0604030504040204" pitchFamily="34" charset="-120"/>
              <a:ea typeface="微軟正黑體" panose="020B0604030504040204" pitchFamily="34" charset="-120"/>
            </a:endParaRPr>
          </a:p>
          <a:p>
            <a:r>
              <a:rPr lang="en-US" altLang="zh-TW" b="1" dirty="0" smtClean="0">
                <a:solidFill>
                  <a:srgbClr val="006600"/>
                </a:solidFill>
                <a:latin typeface="微軟正黑體" panose="020B0604030504040204" pitchFamily="34" charset="-120"/>
                <a:ea typeface="微軟正黑體" panose="020B0604030504040204" pitchFamily="34" charset="-120"/>
              </a:rPr>
              <a:t>      </a:t>
            </a:r>
            <a:r>
              <a:rPr lang="zh-TW" altLang="en-US" sz="2000" b="1" dirty="0" smtClean="0">
                <a:solidFill>
                  <a:srgbClr val="006600"/>
                </a:solidFill>
                <a:latin typeface="微軟正黑體" panose="020B0604030504040204" pitchFamily="34" charset="-120"/>
                <a:ea typeface="微軟正黑體" panose="020B0604030504040204" pitchFamily="34" charset="-120"/>
                <a:hlinkClick r:id="rId2"/>
              </a:rPr>
              <a:t>條文內容</a:t>
            </a:r>
            <a:endParaRPr lang="en-US" altLang="zh-TW" b="1" dirty="0" smtClean="0">
              <a:solidFill>
                <a:srgbClr val="006600"/>
              </a:solidFill>
              <a:latin typeface="微軟正黑體" panose="020B0604030504040204" pitchFamily="34" charset="-120"/>
              <a:ea typeface="微軟正黑體" panose="020B0604030504040204" pitchFamily="34" charset="-120"/>
            </a:endParaRPr>
          </a:p>
          <a:p>
            <a:endParaRPr lang="zh-TW" altLang="en-US" b="1" dirty="0" smtClean="0">
              <a:solidFill>
                <a:srgbClr val="006600"/>
              </a:solidFill>
              <a:latin typeface="標楷體" pitchFamily="65" charset="-120"/>
              <a:ea typeface="標楷體" pitchFamily="65" charset="-120"/>
            </a:endParaRPr>
          </a:p>
        </p:txBody>
      </p:sp>
      <p:sp>
        <p:nvSpPr>
          <p:cNvPr id="4" name="文字方塊 3"/>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67544" y="2492896"/>
            <a:ext cx="8280920" cy="2831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defTabSz="914400" rtl="0" eaLnBrk="1" fontAlgn="base" latinLnBrk="0" hangingPunct="1">
              <a:lnSpc>
                <a:spcPct val="200000"/>
              </a:lnSpc>
              <a:spcBef>
                <a:spcPct val="0"/>
              </a:spcBef>
              <a:spcAft>
                <a:spcPct val="0"/>
              </a:spcAft>
              <a:buClrTx/>
              <a:buSzTx/>
              <a:buFontTx/>
              <a:buNone/>
              <a:tabLst/>
            </a:pP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BBC</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在</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2004</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年建構公共價值宣言中，把抽象的「公共價值」具體化，確認其三大要素（個人價值、公民價值、經濟價值）、五項使命（民主、文化、教育、社會、全球價值）、以及四項衡量途徑（觸達率</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Reach</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、品質</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Quality</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、影響力</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Impact</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、投資效益</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Value for Money</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a:p>
            <a:pPr marL="0" marR="0" lvl="0" indent="355600" algn="l" defTabSz="914400" rtl="0" eaLnBrk="0" fontAlgn="base" latinLnBrk="0" hangingPunct="0">
              <a:lnSpc>
                <a:spcPct val="100000"/>
              </a:lnSpc>
              <a:spcBef>
                <a:spcPct val="0"/>
              </a:spcBef>
              <a:spcAft>
                <a:spcPct val="0"/>
              </a:spcAft>
              <a:buClrTx/>
              <a:buSzTx/>
              <a:buFontTx/>
              <a:buNone/>
              <a:tabLst/>
            </a:pPr>
            <a:endParaRPr kumimoji="1"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899592" y="1916832"/>
            <a:ext cx="2646878" cy="461665"/>
          </a:xfrm>
          <a:prstGeom prst="rect">
            <a:avLst/>
          </a:prstGeom>
          <a:noFill/>
        </p:spPr>
        <p:txBody>
          <a:bodyPr wrap="none" rtlCol="0">
            <a:spAutoFit/>
          </a:bodyPr>
          <a:lstStyle/>
          <a:p>
            <a:r>
              <a:rPr lang="zh-TW" altLang="en-US" sz="2400" b="1" dirty="0" smtClean="0">
                <a:solidFill>
                  <a:srgbClr val="006600"/>
                </a:solidFill>
                <a:latin typeface="微軟正黑體" panose="020B0604030504040204" pitchFamily="34" charset="-120"/>
                <a:ea typeface="微軟正黑體" panose="020B0604030504040204" pitchFamily="34" charset="-120"/>
              </a:rPr>
              <a:t>八、公共價值評量</a:t>
            </a:r>
          </a:p>
        </p:txBody>
      </p:sp>
      <p:sp>
        <p:nvSpPr>
          <p:cNvPr id="4" name="文字方塊 3"/>
          <p:cNvSpPr txBox="1"/>
          <p:nvPr/>
        </p:nvSpPr>
        <p:spPr>
          <a:xfrm>
            <a:off x="438613" y="116558"/>
            <a:ext cx="3312368" cy="646331"/>
          </a:xfrm>
          <a:prstGeom prst="rect">
            <a:avLst/>
          </a:prstGeom>
          <a:noFill/>
        </p:spPr>
        <p:txBody>
          <a:bodyPr wrap="square" rtlCol="0">
            <a:spAutoFit/>
          </a:bodyPr>
          <a:lstStyle/>
          <a:p>
            <a:r>
              <a:rPr lang="zh-TW" altLang="en-US" sz="3600" dirty="0" smtClean="0">
                <a:solidFill>
                  <a:schemeClr val="bg1"/>
                </a:solidFill>
                <a:latin typeface="微軟正黑體" panose="020B0604030504040204" pitchFamily="34" charset="-120"/>
                <a:ea typeface="微軟正黑體" panose="020B0604030504040204" pitchFamily="34" charset="-120"/>
              </a:rPr>
              <a:t>公視簡介</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圖片 24" descr="BBCframework.jpg"/>
          <p:cNvPicPr>
            <a:picLocks noChangeAspect="1" noChangeArrowheads="1"/>
          </p:cNvPicPr>
          <p:nvPr/>
        </p:nvPicPr>
        <p:blipFill>
          <a:blip r:embed="rId2" cstate="print"/>
          <a:srcRect/>
          <a:stretch>
            <a:fillRect/>
          </a:stretch>
        </p:blipFill>
        <p:spPr bwMode="auto">
          <a:xfrm>
            <a:off x="611560" y="1133744"/>
            <a:ext cx="8280920" cy="5175576"/>
          </a:xfrm>
          <a:prstGeom prst="rect">
            <a:avLst/>
          </a:prstGeom>
          <a:noFill/>
        </p:spPr>
      </p:pic>
      <p:sp>
        <p:nvSpPr>
          <p:cNvPr id="8" name="文字方塊 7"/>
          <p:cNvSpPr txBox="1"/>
          <p:nvPr/>
        </p:nvSpPr>
        <p:spPr>
          <a:xfrm>
            <a:off x="899592" y="188640"/>
            <a:ext cx="3057247" cy="523220"/>
          </a:xfrm>
          <a:prstGeom prst="rect">
            <a:avLst/>
          </a:prstGeom>
          <a:noFill/>
        </p:spPr>
        <p:txBody>
          <a:bodyPr wrap="none" rtlCol="0">
            <a:spAutoFit/>
          </a:bodyPr>
          <a:lstStyle/>
          <a:p>
            <a:r>
              <a:rPr lang="zh-TW" altLang="en-US" sz="2800" dirty="0" smtClean="0">
                <a:solidFill>
                  <a:schemeClr val="bg1"/>
                </a:solidFill>
                <a:latin typeface="微軟正黑體" panose="020B0604030504040204" pitchFamily="34" charset="-120"/>
                <a:ea typeface="微軟正黑體" panose="020B0604030504040204" pitchFamily="34" charset="-120"/>
              </a:rPr>
              <a:t>八、公共價值評量</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67544" y="1124744"/>
            <a:ext cx="8424936" cy="4924425"/>
          </a:xfrm>
          <a:prstGeom prst="rect">
            <a:avLst/>
          </a:prstGeom>
          <a:noFill/>
        </p:spPr>
        <p:txBody>
          <a:bodyPr wrap="square" rtlCol="0">
            <a:spAutoFit/>
          </a:bodyPr>
          <a:lstStyle/>
          <a:p>
            <a:pPr>
              <a:lnSpc>
                <a:spcPct val="200000"/>
              </a:lnSpc>
            </a:pPr>
            <a:r>
              <a:rPr lang="en-US" altLang="zh-TW" sz="2800" b="1" dirty="0" smtClean="0">
                <a:solidFill>
                  <a:srgbClr val="0000FF"/>
                </a:solidFill>
                <a:latin typeface="微軟正黑體" panose="020B0604030504040204" pitchFamily="34" charset="-120"/>
                <a:ea typeface="微軟正黑體" panose="020B0604030504040204" pitchFamily="34" charset="-120"/>
              </a:rPr>
              <a:t>NHK </a:t>
            </a:r>
            <a:r>
              <a:rPr lang="zh-TW" altLang="zh-TW" sz="2000" b="1" dirty="0" smtClean="0">
                <a:solidFill>
                  <a:srgbClr val="0000FF"/>
                </a:solidFill>
                <a:latin typeface="微軟正黑體" panose="020B0604030504040204" pitchFamily="34" charset="-120"/>
                <a:ea typeface="微軟正黑體" panose="020B0604030504040204" pitchFamily="34" charset="-120"/>
              </a:rPr>
              <a:t>在</a:t>
            </a:r>
            <a:r>
              <a:rPr lang="en-US" altLang="zh-TW" sz="2000" b="1" dirty="0" smtClean="0">
                <a:solidFill>
                  <a:srgbClr val="0000FF"/>
                </a:solidFill>
                <a:latin typeface="微軟正黑體" panose="020B0604030504040204" pitchFamily="34" charset="-120"/>
                <a:ea typeface="微軟正黑體" panose="020B0604030504040204" pitchFamily="34" charset="-120"/>
              </a:rPr>
              <a:t>2005</a:t>
            </a:r>
            <a:r>
              <a:rPr lang="zh-TW" altLang="zh-TW" sz="2000" b="1" dirty="0" smtClean="0">
                <a:solidFill>
                  <a:srgbClr val="0000FF"/>
                </a:solidFill>
                <a:latin typeface="微軟正黑體" panose="020B0604030504040204" pitchFamily="34" charset="-120"/>
                <a:ea typeface="微軟正黑體" panose="020B0604030504040204" pitchFamily="34" charset="-120"/>
              </a:rPr>
              <a:t>年成立第三人獨立機構「約束評價委員會」（約束是日文，承諾之意），每年針對</a:t>
            </a:r>
            <a:r>
              <a:rPr lang="en-US" altLang="zh-TW" sz="2000" b="1" dirty="0" smtClean="0">
                <a:solidFill>
                  <a:srgbClr val="0000FF"/>
                </a:solidFill>
                <a:latin typeface="微軟正黑體" panose="020B0604030504040204" pitchFamily="34" charset="-120"/>
                <a:ea typeface="微軟正黑體" panose="020B0604030504040204" pitchFamily="34" charset="-120"/>
              </a:rPr>
              <a:t>NHK</a:t>
            </a:r>
            <a:r>
              <a:rPr lang="zh-TW" altLang="zh-TW" sz="2000" b="1" dirty="0" smtClean="0">
                <a:solidFill>
                  <a:srgbClr val="0000FF"/>
                </a:solidFill>
                <a:latin typeface="微軟正黑體" panose="020B0604030504040204" pitchFamily="34" charset="-120"/>
                <a:ea typeface="微軟正黑體" panose="020B0604030504040204" pitchFamily="34" charset="-120"/>
              </a:rPr>
              <a:t>所提出的「承諾」進行公共價值評量。</a:t>
            </a:r>
            <a:r>
              <a:rPr lang="en-US" altLang="zh-TW" sz="2000" b="1" dirty="0" smtClean="0">
                <a:solidFill>
                  <a:srgbClr val="0000FF"/>
                </a:solidFill>
                <a:latin typeface="微軟正黑體" panose="020B0604030504040204" pitchFamily="34" charset="-120"/>
                <a:ea typeface="微軟正黑體" panose="020B0604030504040204" pitchFamily="34" charset="-120"/>
              </a:rPr>
              <a:t>NHK</a:t>
            </a:r>
            <a:r>
              <a:rPr lang="zh-TW" altLang="zh-TW" sz="2000" b="1" dirty="0" smtClean="0">
                <a:solidFill>
                  <a:srgbClr val="0000FF"/>
                </a:solidFill>
                <a:latin typeface="微軟正黑體" panose="020B0604030504040204" pitchFamily="34" charset="-120"/>
                <a:ea typeface="微軟正黑體" panose="020B0604030504040204" pitchFamily="34" charset="-120"/>
              </a:rPr>
              <a:t>承諾與目標是由會長向經營委員會提出，經過同意之後，再委託目標評議委員會進行調查與評價。大約於隔年</a:t>
            </a:r>
            <a:r>
              <a:rPr lang="en-US" altLang="zh-TW" sz="2000" b="1" dirty="0" smtClean="0">
                <a:solidFill>
                  <a:srgbClr val="0000FF"/>
                </a:solidFill>
                <a:latin typeface="微軟正黑體" panose="020B0604030504040204" pitchFamily="34" charset="-120"/>
                <a:ea typeface="微軟正黑體" panose="020B0604030504040204" pitchFamily="34" charset="-120"/>
              </a:rPr>
              <a:t>5</a:t>
            </a:r>
            <a:r>
              <a:rPr lang="zh-TW" altLang="zh-TW" sz="2000" b="1" dirty="0" smtClean="0">
                <a:solidFill>
                  <a:srgbClr val="0000FF"/>
                </a:solidFill>
                <a:latin typeface="微軟正黑體" panose="020B0604030504040204" pitchFamily="34" charset="-120"/>
                <a:ea typeface="微軟正黑體" panose="020B0604030504040204" pitchFamily="34" charset="-120"/>
              </a:rPr>
              <a:t>月或</a:t>
            </a:r>
            <a:r>
              <a:rPr lang="en-US" altLang="zh-TW" sz="2000" b="1" dirty="0" smtClean="0">
                <a:solidFill>
                  <a:srgbClr val="0000FF"/>
                </a:solidFill>
                <a:latin typeface="微軟正黑體" panose="020B0604030504040204" pitchFamily="34" charset="-120"/>
                <a:ea typeface="微軟正黑體" panose="020B0604030504040204" pitchFamily="34" charset="-120"/>
              </a:rPr>
              <a:t>6</a:t>
            </a:r>
            <a:r>
              <a:rPr lang="zh-TW" altLang="zh-TW" sz="2000" b="1" dirty="0" smtClean="0">
                <a:solidFill>
                  <a:srgbClr val="0000FF"/>
                </a:solidFill>
                <a:latin typeface="微軟正黑體" panose="020B0604030504040204" pitchFamily="34" charset="-120"/>
                <a:ea typeface="微軟正黑體" panose="020B0604030504040204" pitchFamily="34" charset="-120"/>
              </a:rPr>
              <a:t>月提出「約束評價報告書」，</a:t>
            </a:r>
            <a:r>
              <a:rPr lang="en-US" altLang="zh-TW" sz="2000" b="1" dirty="0" smtClean="0">
                <a:solidFill>
                  <a:srgbClr val="0000FF"/>
                </a:solidFill>
                <a:latin typeface="微軟正黑體" panose="020B0604030504040204" pitchFamily="34" charset="-120"/>
                <a:ea typeface="微軟正黑體" panose="020B0604030504040204" pitchFamily="34" charset="-120"/>
              </a:rPr>
              <a:t>2009</a:t>
            </a:r>
            <a:r>
              <a:rPr lang="zh-TW" altLang="zh-TW" sz="2000" b="1" dirty="0" smtClean="0">
                <a:solidFill>
                  <a:srgbClr val="0000FF"/>
                </a:solidFill>
                <a:latin typeface="微軟正黑體" panose="020B0604030504040204" pitchFamily="34" charset="-120"/>
                <a:ea typeface="微軟正黑體" panose="020B0604030504040204" pitchFamily="34" charset="-120"/>
              </a:rPr>
              <a:t>年</a:t>
            </a:r>
            <a:r>
              <a:rPr lang="en-US" altLang="zh-TW" sz="2000" b="1" dirty="0" smtClean="0">
                <a:solidFill>
                  <a:srgbClr val="0000FF"/>
                </a:solidFill>
                <a:latin typeface="微軟正黑體" panose="020B0604030504040204" pitchFamily="34" charset="-120"/>
                <a:ea typeface="微軟正黑體" panose="020B0604030504040204" pitchFamily="34" charset="-120"/>
              </a:rPr>
              <a:t>4</a:t>
            </a:r>
            <a:r>
              <a:rPr lang="zh-TW" altLang="zh-TW" sz="2000" b="1" dirty="0" smtClean="0">
                <a:solidFill>
                  <a:srgbClr val="0000FF"/>
                </a:solidFill>
                <a:latin typeface="微軟正黑體" panose="020B0604030504040204" pitchFamily="34" charset="-120"/>
                <a:ea typeface="微軟正黑體" panose="020B0604030504040204" pitchFamily="34" charset="-120"/>
              </a:rPr>
              <a:t>月，</a:t>
            </a:r>
            <a:r>
              <a:rPr lang="en-US" altLang="zh-TW" sz="2000" b="1" dirty="0" smtClean="0">
                <a:solidFill>
                  <a:srgbClr val="0000FF"/>
                </a:solidFill>
                <a:latin typeface="微軟正黑體" panose="020B0604030504040204" pitchFamily="34" charset="-120"/>
                <a:ea typeface="微軟正黑體" panose="020B0604030504040204" pitchFamily="34" charset="-120"/>
              </a:rPr>
              <a:t>NHK</a:t>
            </a:r>
            <a:r>
              <a:rPr lang="zh-TW" altLang="zh-TW" sz="2000" b="1" dirty="0" smtClean="0">
                <a:solidFill>
                  <a:srgbClr val="0000FF"/>
                </a:solidFill>
                <a:latin typeface="微軟正黑體" panose="020B0604030504040204" pitchFamily="34" charset="-120"/>
                <a:ea typeface="微軟正黑體" panose="020B0604030504040204" pitchFamily="34" charset="-120"/>
              </a:rPr>
              <a:t>將『承諾評量委員會』更名為『基於觀眾觀點之</a:t>
            </a:r>
            <a:r>
              <a:rPr lang="en-US" altLang="zh-TW" sz="2000" b="1" dirty="0" smtClean="0">
                <a:solidFill>
                  <a:srgbClr val="0000FF"/>
                </a:solidFill>
                <a:latin typeface="微軟正黑體" panose="020B0604030504040204" pitchFamily="34" charset="-120"/>
                <a:ea typeface="微軟正黑體" panose="020B0604030504040204" pitchFamily="34" charset="-120"/>
              </a:rPr>
              <a:t>NHK</a:t>
            </a:r>
            <a:r>
              <a:rPr lang="zh-TW" altLang="zh-TW" sz="2000" b="1" dirty="0" smtClean="0">
                <a:solidFill>
                  <a:srgbClr val="0000FF"/>
                </a:solidFill>
                <a:latin typeface="微軟正黑體" panose="020B0604030504040204" pitchFamily="34" charset="-120"/>
                <a:ea typeface="微軟正黑體" panose="020B0604030504040204" pitchFamily="34" charset="-120"/>
              </a:rPr>
              <a:t>評量委員會』。更名後的評量委員會定位為</a:t>
            </a:r>
            <a:r>
              <a:rPr lang="en-US" altLang="zh-TW" sz="2000" b="1" dirty="0" smtClean="0">
                <a:solidFill>
                  <a:srgbClr val="0000FF"/>
                </a:solidFill>
                <a:latin typeface="微軟正黑體" panose="020B0604030504040204" pitchFamily="34" charset="-120"/>
                <a:ea typeface="微軟正黑體" panose="020B0604030504040204" pitchFamily="34" charset="-120"/>
              </a:rPr>
              <a:t>NHK</a:t>
            </a:r>
            <a:r>
              <a:rPr lang="zh-TW" altLang="zh-TW" sz="2000" b="1" dirty="0" smtClean="0">
                <a:solidFill>
                  <a:srgbClr val="0000FF"/>
                </a:solidFill>
                <a:latin typeface="微軟正黑體" panose="020B0604030504040204" pitchFamily="34" charset="-120"/>
                <a:ea typeface="微軟正黑體" panose="020B0604030504040204" pitchFamily="34" charset="-120"/>
              </a:rPr>
              <a:t>會長的諮詢機構，評量時較以往更加重視觀眾的意見。唯</a:t>
            </a:r>
            <a:r>
              <a:rPr lang="en-US" altLang="zh-TW" sz="2000" b="1" dirty="0" smtClean="0">
                <a:solidFill>
                  <a:srgbClr val="0000FF"/>
                </a:solidFill>
                <a:latin typeface="微軟正黑體" panose="020B0604030504040204" pitchFamily="34" charset="-120"/>
                <a:ea typeface="微軟正黑體" panose="020B0604030504040204" pitchFamily="34" charset="-120"/>
              </a:rPr>
              <a:t>2012</a:t>
            </a:r>
            <a:r>
              <a:rPr lang="zh-TW" altLang="zh-TW" sz="2000" b="1" dirty="0" smtClean="0">
                <a:solidFill>
                  <a:srgbClr val="0000FF"/>
                </a:solidFill>
                <a:latin typeface="微軟正黑體" panose="020B0604030504040204" pitchFamily="34" charset="-120"/>
                <a:ea typeface="微軟正黑體" panose="020B0604030504040204" pitchFamily="34" charset="-120"/>
              </a:rPr>
              <a:t>年度以降</a:t>
            </a:r>
            <a:r>
              <a:rPr lang="en-US" altLang="zh-TW" sz="2000" b="1" dirty="0" smtClean="0">
                <a:solidFill>
                  <a:srgbClr val="0000FF"/>
                </a:solidFill>
                <a:latin typeface="微軟正黑體" panose="020B0604030504040204" pitchFamily="34" charset="-120"/>
                <a:ea typeface="微軟正黑體" panose="020B0604030504040204" pitchFamily="34" charset="-120"/>
              </a:rPr>
              <a:t>NHK</a:t>
            </a:r>
            <a:r>
              <a:rPr lang="zh-TW" altLang="zh-TW" sz="2000" b="1" dirty="0" smtClean="0">
                <a:solidFill>
                  <a:srgbClr val="0000FF"/>
                </a:solidFill>
                <a:latin typeface="微軟正黑體" panose="020B0604030504040204" pitchFamily="34" charset="-120"/>
                <a:ea typeface="微軟正黑體" panose="020B0604030504040204" pitchFamily="34" charset="-120"/>
              </a:rPr>
              <a:t>已停止進行評量作業。</a:t>
            </a:r>
          </a:p>
          <a:p>
            <a:endParaRPr lang="zh-TW" altLang="en-US" dirty="0"/>
          </a:p>
        </p:txBody>
      </p:sp>
      <p:sp>
        <p:nvSpPr>
          <p:cNvPr id="3" name="文字方塊 2"/>
          <p:cNvSpPr txBox="1"/>
          <p:nvPr/>
        </p:nvSpPr>
        <p:spPr>
          <a:xfrm>
            <a:off x="899592" y="188640"/>
            <a:ext cx="3057247" cy="523220"/>
          </a:xfrm>
          <a:prstGeom prst="rect">
            <a:avLst/>
          </a:prstGeom>
          <a:noFill/>
        </p:spPr>
        <p:txBody>
          <a:bodyPr wrap="none" rtlCol="0">
            <a:spAutoFit/>
          </a:bodyPr>
          <a:lstStyle/>
          <a:p>
            <a:r>
              <a:rPr lang="zh-TW" altLang="en-US" sz="2800" dirty="0" smtClean="0">
                <a:solidFill>
                  <a:schemeClr val="bg1"/>
                </a:solidFill>
                <a:latin typeface="微軟正黑體" panose="020B0604030504040204" pitchFamily="34" charset="-120"/>
                <a:ea typeface="微軟正黑體" panose="020B0604030504040204" pitchFamily="34" charset="-120"/>
              </a:rPr>
              <a:t>八、公共價值評量</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51520" y="1556792"/>
            <a:ext cx="864096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algn="l" defTabSz="914400" rtl="0" eaLnBrk="1" fontAlgn="base" latinLnBrk="0" hangingPunct="1">
              <a:lnSpc>
                <a:spcPct val="200000"/>
              </a:lnSpc>
              <a:spcBef>
                <a:spcPct val="0"/>
              </a:spcBef>
              <a:spcAft>
                <a:spcPct val="0"/>
              </a:spcAft>
              <a:buClrTx/>
              <a:buSzTx/>
              <a:buFontTx/>
              <a:buNone/>
              <a:tabLst/>
            </a:pPr>
            <a:r>
              <a:rPr kumimoji="1" lang="zh-TW"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公視基金會</a:t>
            </a:r>
            <a:r>
              <a:rPr kumimoji="1" 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於</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2006</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年</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7</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月由第三屆董監事會通過建構「公廣集團公共價值評量體系」計畫，嘗試將較為抽象之「公共價值」，轉化為客觀、具體可衡量的多元評量體系。一方面接合世界公視如英國</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BBC</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、日本</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NHK</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近年強化問責體系（</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accountability system</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）的發展趨勢，另一方面亦從國內過度以收視率為單一標準的現況中，走出另一種衡量公共媒體績效的途徑。</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4211960" y="6488668"/>
            <a:ext cx="432048" cy="369332"/>
          </a:xfrm>
          <a:prstGeom prst="rect">
            <a:avLst/>
          </a:prstGeom>
          <a:noFill/>
        </p:spPr>
        <p:txBody>
          <a:bodyPr wrap="square" rtlCol="0">
            <a:spAutoFit/>
          </a:bodyPr>
          <a:lstStyle/>
          <a:p>
            <a:r>
              <a:rPr lang="en-US" altLang="zh-TW" dirty="0" smtClean="0"/>
              <a:t>42</a:t>
            </a:r>
            <a:endParaRPr lang="zh-TW" altLang="en-US" dirty="0"/>
          </a:p>
        </p:txBody>
      </p:sp>
      <p:sp>
        <p:nvSpPr>
          <p:cNvPr id="4" name="文字方塊 3"/>
          <p:cNvSpPr txBox="1"/>
          <p:nvPr/>
        </p:nvSpPr>
        <p:spPr>
          <a:xfrm>
            <a:off x="755576" y="177255"/>
            <a:ext cx="3057247" cy="523220"/>
          </a:xfrm>
          <a:prstGeom prst="rect">
            <a:avLst/>
          </a:prstGeom>
          <a:noFill/>
        </p:spPr>
        <p:txBody>
          <a:bodyPr wrap="none" rtlCol="0">
            <a:spAutoFit/>
          </a:bodyPr>
          <a:lstStyle/>
          <a:p>
            <a:r>
              <a:rPr lang="zh-TW" altLang="en-US" sz="2800" dirty="0" smtClean="0">
                <a:solidFill>
                  <a:schemeClr val="bg1"/>
                </a:solidFill>
                <a:latin typeface="微軟正黑體" panose="020B0604030504040204" pitchFamily="34" charset="-120"/>
                <a:ea typeface="微軟正黑體" panose="020B0604030504040204" pitchFamily="34" charset="-120"/>
              </a:rPr>
              <a:t>八、公共價值評量</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11560" y="1412776"/>
            <a:ext cx="8064896" cy="4339650"/>
          </a:xfrm>
          <a:prstGeom prst="rect">
            <a:avLst/>
          </a:prstGeom>
          <a:noFill/>
        </p:spPr>
        <p:txBody>
          <a:bodyPr wrap="square" rtlCol="0">
            <a:spAutoFit/>
          </a:bodyPr>
          <a:lstStyle/>
          <a:p>
            <a:pPr>
              <a:lnSpc>
                <a:spcPct val="200000"/>
              </a:lnSpc>
            </a:pPr>
            <a:r>
              <a:rPr lang="zh-TW" altLang="zh-TW" sz="2000" b="1" dirty="0" smtClean="0">
                <a:solidFill>
                  <a:srgbClr val="0000FF"/>
                </a:solidFill>
                <a:latin typeface="微軟正黑體" panose="020B0604030504040204" pitchFamily="34" charset="-120"/>
                <a:ea typeface="微軟正黑體" panose="020B0604030504040204" pitchFamily="34" charset="-120"/>
              </a:rPr>
              <a:t>本會成立公共價值評量建構體系專案研究小組，並由公視策發部陸續進行「各國公共廣電之公共價值與品質評量體系研究」、「歷年質化研究二手分析」、以及「公共價值檢測德菲法調查結果」等研究，綜合以上調查結果，經內部深度討論，訂出「觸達」、「節目品質滿意度」、「影響力」、「公共服務」、以及「營運效率」五項構面，其下分為二十六項指標（如下圖），並訂立公共價值評量作業要點。</a:t>
            </a:r>
          </a:p>
          <a:p>
            <a:pPr>
              <a:lnSpc>
                <a:spcPct val="200000"/>
              </a:lnSpc>
            </a:pPr>
            <a:endParaRPr lang="zh-TW" altLang="en-US" dirty="0"/>
          </a:p>
        </p:txBody>
      </p:sp>
      <p:sp>
        <p:nvSpPr>
          <p:cNvPr id="3" name="文字方塊 2"/>
          <p:cNvSpPr txBox="1"/>
          <p:nvPr/>
        </p:nvSpPr>
        <p:spPr>
          <a:xfrm>
            <a:off x="755576" y="188640"/>
            <a:ext cx="3057247" cy="523220"/>
          </a:xfrm>
          <a:prstGeom prst="rect">
            <a:avLst/>
          </a:prstGeom>
          <a:noFill/>
        </p:spPr>
        <p:txBody>
          <a:bodyPr wrap="none" rtlCol="0">
            <a:spAutoFit/>
          </a:bodyPr>
          <a:lstStyle/>
          <a:p>
            <a:r>
              <a:rPr lang="zh-TW" altLang="en-US" sz="2800" dirty="0" smtClean="0">
                <a:solidFill>
                  <a:schemeClr val="bg1"/>
                </a:solidFill>
                <a:latin typeface="微軟正黑體" panose="020B0604030504040204" pitchFamily="34" charset="-120"/>
                <a:ea typeface="微軟正黑體" panose="020B0604030504040204" pitchFamily="34" charset="-120"/>
              </a:rPr>
              <a:t>八、公共價值評量</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圖片 3"/>
          <p:cNvPicPr>
            <a:picLocks noChangeAspect="1" noChangeArrowheads="1"/>
          </p:cNvPicPr>
          <p:nvPr/>
        </p:nvPicPr>
        <p:blipFill>
          <a:blip r:embed="rId2" cstate="print"/>
          <a:srcRect/>
          <a:stretch>
            <a:fillRect/>
          </a:stretch>
        </p:blipFill>
        <p:spPr bwMode="auto">
          <a:xfrm>
            <a:off x="0" y="116632"/>
            <a:ext cx="8963754"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8"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4371" name="Rectangle 35"/>
          <p:cNvSpPr>
            <a:spLocks noChangeArrowheads="1"/>
          </p:cNvSpPr>
          <p:nvPr/>
        </p:nvSpPr>
        <p:spPr bwMode="auto">
          <a:xfrm>
            <a:off x="611560" y="1268760"/>
            <a:ext cx="7992888" cy="26768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4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p>
            <a:pPr marL="0" marR="0" lvl="0" indent="304800" algn="l" defTabSz="914400" rtl="0" eaLnBrk="0" fontAlgn="base" latinLnBrk="0" hangingPunct="0">
              <a:lnSpc>
                <a:spcPct val="200000"/>
              </a:lnSpc>
              <a:spcBef>
                <a:spcPct val="0"/>
              </a:spcBef>
              <a:spcAft>
                <a:spcPct val="0"/>
              </a:spcAft>
              <a:buClrTx/>
              <a:buSzTx/>
              <a:buFontTx/>
              <a:buNone/>
              <a:tabLst/>
            </a:pPr>
            <a:r>
              <a:rPr kumimoji="1" 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公廣集團公共價值評量調查模式主要參考日本</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NHK</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之公共價值評量模式以及香港</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RTHK</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之電視節目欣賞指數調查模式，成立「公共價值評量委員會」、並同時委託外部第三公正調查單位進行各項客觀研究，以兼顧客觀、公正、專業的調查模式來進行。</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755576" y="116632"/>
            <a:ext cx="3057247" cy="523220"/>
          </a:xfrm>
          <a:prstGeom prst="rect">
            <a:avLst/>
          </a:prstGeom>
          <a:noFill/>
        </p:spPr>
        <p:txBody>
          <a:bodyPr wrap="none" rtlCol="0">
            <a:spAutoFit/>
          </a:bodyPr>
          <a:lstStyle/>
          <a:p>
            <a:r>
              <a:rPr lang="zh-TW" altLang="en-US" sz="2800" dirty="0" smtClean="0">
                <a:solidFill>
                  <a:schemeClr val="bg1"/>
                </a:solidFill>
                <a:latin typeface="微軟正黑體" panose="020B0604030504040204" pitchFamily="34" charset="-120"/>
                <a:ea typeface="微軟正黑體" panose="020B0604030504040204" pitchFamily="34" charset="-120"/>
              </a:rPr>
              <a:t>八、公共價值評量</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文字方塊 7"/>
          <p:cNvSpPr txBox="1"/>
          <p:nvPr/>
        </p:nvSpPr>
        <p:spPr>
          <a:xfrm>
            <a:off x="274956" y="1208941"/>
            <a:ext cx="8064896" cy="4524315"/>
          </a:xfrm>
          <a:prstGeom prst="rect">
            <a:avLst/>
          </a:prstGeom>
          <a:noFill/>
        </p:spPr>
        <p:txBody>
          <a:bodyPr wrap="square" rtlCol="0">
            <a:spAutoFit/>
          </a:bodyPr>
          <a:lstStyle/>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現職</a:t>
            </a:r>
            <a:endParaRPr kumimoji="1" lang="zh-TW" altLang="en-US" dirty="0" smtClean="0">
              <a:latin typeface="微軟正黑體" panose="020B0604030504040204" pitchFamily="34" charset="-120"/>
              <a:ea typeface="微軟正黑體" panose="020B0604030504040204" pitchFamily="34" charset="-12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     公視基金會執行副總經理</a:t>
            </a:r>
            <a:endParaRPr kumimoji="1" lang="zh-TW" altLang="en-US" dirty="0" smtClean="0">
              <a:latin typeface="微軟正黑體" panose="020B0604030504040204" pitchFamily="34" charset="-120"/>
              <a:ea typeface="微軟正黑體" panose="020B0604030504040204" pitchFamily="34" charset="-12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學歷</a:t>
            </a:r>
            <a:endParaRPr kumimoji="1" lang="zh-TW" altLang="en-US" dirty="0" smtClean="0">
              <a:latin typeface="微軟正黑體" panose="020B0604030504040204" pitchFamily="34" charset="-120"/>
              <a:ea typeface="微軟正黑體" panose="020B0604030504040204" pitchFamily="34" charset="-12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     國立政治大學新聞系學士</a:t>
            </a:r>
            <a:endParaRPr kumimoji="1" lang="zh-TW" altLang="en-US" dirty="0" smtClean="0">
              <a:latin typeface="微軟正黑體" panose="020B0604030504040204" pitchFamily="34" charset="-120"/>
              <a:ea typeface="微軟正黑體" panose="020B0604030504040204" pitchFamily="34" charset="-12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     美國密西根州立大學（</a:t>
            </a:r>
            <a:r>
              <a:rPr kumimoji="1" lang="en-US" altLang="zh-TW" dirty="0" smtClean="0">
                <a:latin typeface="微軟正黑體" panose="020B0604030504040204" pitchFamily="34" charset="-120"/>
                <a:ea typeface="微軟正黑體" panose="020B0604030504040204" pitchFamily="34" charset="-120"/>
                <a:cs typeface="Times New Roman" pitchFamily="18" charset="0"/>
              </a:rPr>
              <a:t>MSU</a:t>
            </a:r>
            <a:r>
              <a:rPr kumimoji="1" lang="zh-TW" altLang="en-US" dirty="0" smtClean="0">
                <a:latin typeface="微軟正黑體" panose="020B0604030504040204" pitchFamily="34" charset="-120"/>
                <a:ea typeface="微軟正黑體" panose="020B0604030504040204" pitchFamily="34" charset="-120"/>
                <a:cs typeface="Times New Roman" pitchFamily="18" charset="0"/>
              </a:rPr>
              <a:t>）電訊傳播</a:t>
            </a:r>
            <a:r>
              <a:rPr kumimoji="1" lang="en-US" altLang="zh-TW" dirty="0" smtClean="0">
                <a:latin typeface="微軟正黑體" panose="020B0604030504040204" pitchFamily="34" charset="-120"/>
                <a:ea typeface="微軟正黑體" panose="020B0604030504040204" pitchFamily="34" charset="-120"/>
                <a:cs typeface="Times New Roman" pitchFamily="18" charset="0"/>
              </a:rPr>
              <a:t>TELECOMMUNICATION</a:t>
            </a:r>
            <a:r>
              <a:rPr kumimoji="1" lang="zh-TW" altLang="en-US" dirty="0" smtClean="0">
                <a:latin typeface="微軟正黑體" panose="020B0604030504040204" pitchFamily="34" charset="-120"/>
                <a:ea typeface="微軟正黑體" panose="020B0604030504040204" pitchFamily="34" charset="-120"/>
                <a:cs typeface="Times New Roman" pitchFamily="18" charset="0"/>
              </a:rPr>
              <a:t>碩士                               </a:t>
            </a:r>
            <a:endParaRPr kumimoji="1" lang="zh-TW" altLang="en-US" dirty="0" smtClean="0">
              <a:latin typeface="微軟正黑體" panose="020B0604030504040204" pitchFamily="34" charset="-120"/>
              <a:ea typeface="微軟正黑體" panose="020B0604030504040204" pitchFamily="34" charset="-12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     教育系教育系統發展</a:t>
            </a:r>
            <a:r>
              <a:rPr kumimoji="1" lang="en-US" altLang="zh-TW" dirty="0" smtClean="0">
                <a:latin typeface="微軟正黑體" panose="020B0604030504040204" pitchFamily="34" charset="-120"/>
                <a:ea typeface="微軟正黑體" panose="020B0604030504040204" pitchFamily="34" charset="-120"/>
                <a:cs typeface="Times New Roman" pitchFamily="18" charset="0"/>
              </a:rPr>
              <a:t>EDUCATIONAL SYSTEM DEVELOPMENT</a:t>
            </a:r>
            <a:r>
              <a:rPr kumimoji="1" lang="zh-TW" altLang="en-US" dirty="0" smtClean="0">
                <a:latin typeface="微軟正黑體" panose="020B0604030504040204" pitchFamily="34" charset="-120"/>
                <a:ea typeface="微軟正黑體" panose="020B0604030504040204" pitchFamily="34" charset="-120"/>
                <a:cs typeface="Times New Roman" pitchFamily="18" charset="0"/>
              </a:rPr>
              <a:t>碩士</a:t>
            </a:r>
            <a:endParaRPr kumimoji="1" lang="zh-TW" altLang="en-US" dirty="0" smtClean="0">
              <a:latin typeface="微軟正黑體" panose="020B0604030504040204" pitchFamily="34" charset="-120"/>
              <a:ea typeface="微軟正黑體" panose="020B0604030504040204" pitchFamily="34" charset="-12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簡歷</a:t>
            </a:r>
            <a:endParaRPr kumimoji="1" lang="zh-TW" altLang="en-US" dirty="0" smtClean="0">
              <a:latin typeface="微軟正黑體" panose="020B0604030504040204" pitchFamily="34" charset="-120"/>
              <a:ea typeface="微軟正黑體" panose="020B0604030504040204" pitchFamily="34" charset="-12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    新聞局公視製播小組</a:t>
            </a:r>
            <a:endParaRPr kumimoji="1" lang="zh-TW" altLang="en-US" dirty="0" smtClean="0">
              <a:latin typeface="微軟正黑體" panose="020B0604030504040204" pitchFamily="34" charset="-120"/>
              <a:ea typeface="微軟正黑體" panose="020B0604030504040204" pitchFamily="34" charset="-12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    廣電基金公視節目製播組    </a:t>
            </a:r>
            <a:endParaRPr kumimoji="1" lang="en-US" altLang="zh-TW" dirty="0" smtClean="0">
              <a:latin typeface="微軟正黑體" panose="020B0604030504040204" pitchFamily="34" charset="-120"/>
              <a:ea typeface="微軟正黑體" panose="020B0604030504040204" pitchFamily="34" charset="-120"/>
              <a:cs typeface="Times New Roman" pitchFamily="18" charset="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    公視籌委會節目部</a:t>
            </a:r>
            <a:endParaRPr kumimoji="1" lang="en-US" altLang="zh-TW" dirty="0" smtClean="0">
              <a:latin typeface="微軟正黑體" panose="020B0604030504040204" pitchFamily="34" charset="-120"/>
              <a:ea typeface="微軟正黑體" panose="020B0604030504040204" pitchFamily="34" charset="-120"/>
              <a:cs typeface="Times New Roman" pitchFamily="18" charset="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    公視基金會製作部經理</a:t>
            </a:r>
            <a:endParaRPr kumimoji="1" lang="zh-TW" altLang="en-US" dirty="0" smtClean="0">
              <a:latin typeface="微軟正黑體" panose="020B0604030504040204" pitchFamily="34" charset="-120"/>
              <a:ea typeface="微軟正黑體" panose="020B0604030504040204" pitchFamily="34" charset="-12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    公視基金會研發部主任</a:t>
            </a:r>
            <a:endParaRPr kumimoji="1" lang="zh-TW" altLang="en-US" dirty="0" smtClean="0">
              <a:latin typeface="微軟正黑體" panose="020B0604030504040204" pitchFamily="34" charset="-120"/>
              <a:ea typeface="微軟正黑體" panose="020B0604030504040204" pitchFamily="34" charset="-12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    公視基金會執行副總經理</a:t>
            </a:r>
            <a:endParaRPr kumimoji="1" lang="zh-TW" altLang="en-US" dirty="0" smtClean="0">
              <a:latin typeface="微軟正黑體" panose="020B0604030504040204" pitchFamily="34" charset="-120"/>
              <a:ea typeface="微軟正黑體" panose="020B0604030504040204" pitchFamily="34" charset="-12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    公視基金會代理總經理</a:t>
            </a:r>
            <a:endParaRPr kumimoji="1" lang="zh-TW" altLang="en-US" dirty="0" smtClean="0">
              <a:latin typeface="微軟正黑體" panose="020B0604030504040204" pitchFamily="34" charset="-120"/>
              <a:ea typeface="微軟正黑體" panose="020B0604030504040204" pitchFamily="34" charset="-120"/>
            </a:endParaRPr>
          </a:p>
          <a:p>
            <a:pPr lvl="0" eaLnBrk="0" fontAlgn="base" hangingPunct="0">
              <a:spcBef>
                <a:spcPct val="0"/>
              </a:spcBef>
              <a:spcAft>
                <a:spcPct val="0"/>
              </a:spcAft>
            </a:pPr>
            <a:r>
              <a:rPr kumimoji="1" lang="zh-TW" altLang="en-US" dirty="0" smtClean="0">
                <a:latin typeface="微軟正黑體" panose="020B0604030504040204" pitchFamily="34" charset="-120"/>
                <a:ea typeface="微軟正黑體" panose="020B0604030504040204" pitchFamily="34" charset="-120"/>
                <a:cs typeface="Times New Roman" pitchFamily="18" charset="0"/>
              </a:rPr>
              <a:t>    公視基金會策發部資深研究員</a:t>
            </a:r>
            <a:endParaRPr kumimoji="1" lang="zh-TW" altLang="en-US" dirty="0" smtClean="0">
              <a:latin typeface="微軟正黑體" panose="020B0604030504040204" pitchFamily="34" charset="-120"/>
              <a:ea typeface="微軟正黑體" panose="020B0604030504040204" pitchFamily="34" charset="-120"/>
            </a:endParaRPr>
          </a:p>
          <a:p>
            <a:endParaRPr lang="zh-TW" altLang="en-US" dirty="0"/>
          </a:p>
        </p:txBody>
      </p:sp>
      <p:pic>
        <p:nvPicPr>
          <p:cNvPr id="10" name="圖片 9" descr="1-DSC00510.JPG"/>
          <p:cNvPicPr>
            <a:picLocks noChangeAspect="1"/>
          </p:cNvPicPr>
          <p:nvPr/>
        </p:nvPicPr>
        <p:blipFill>
          <a:blip r:embed="rId2" cstate="print"/>
          <a:stretch>
            <a:fillRect/>
          </a:stretch>
        </p:blipFill>
        <p:spPr>
          <a:xfrm>
            <a:off x="5626828" y="3068960"/>
            <a:ext cx="2290303" cy="3048657"/>
          </a:xfrm>
          <a:prstGeom prst="rect">
            <a:avLst/>
          </a:prstGeom>
        </p:spPr>
      </p:pic>
      <p:sp>
        <p:nvSpPr>
          <p:cNvPr id="12" name="Rectangle 9"/>
          <p:cNvSpPr>
            <a:spLocks noChangeArrowheads="1"/>
          </p:cNvSpPr>
          <p:nvPr/>
        </p:nvSpPr>
        <p:spPr bwMode="auto">
          <a:xfrm>
            <a:off x="1134540" y="164812"/>
            <a:ext cx="70189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r>
              <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rPr>
              <a:t>撰稿人</a:t>
            </a:r>
            <a:r>
              <a:rPr lang="zh-TW" altLang="en-US" sz="3200" dirty="0" smtClean="0">
                <a:solidFill>
                  <a:schemeClr val="bg1"/>
                </a:solidFill>
                <a:latin typeface="微軟正黑體" panose="020B0604030504040204" pitchFamily="34" charset="-120"/>
                <a:ea typeface="微軟正黑體" panose="020B0604030504040204" pitchFamily="34" charset="-120"/>
                <a:cs typeface="華康中黑體" pitchFamily="49" charset="-120"/>
              </a:rPr>
              <a:t>介紹</a:t>
            </a:r>
            <a:r>
              <a:rPr lang="en-US" altLang="zh-TW" sz="3200" dirty="0" smtClean="0">
                <a:solidFill>
                  <a:schemeClr val="bg1"/>
                </a:solidFill>
                <a:latin typeface="微軟正黑體" panose="020B0604030504040204" pitchFamily="34" charset="-120"/>
                <a:ea typeface="微軟正黑體" panose="020B0604030504040204" pitchFamily="34" charset="-120"/>
                <a:cs typeface="華康中黑體" pitchFamily="49" charset="-120"/>
              </a:rPr>
              <a:t>-</a:t>
            </a:r>
            <a:r>
              <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rPr>
              <a:t>孫</a:t>
            </a:r>
            <a:r>
              <a:rPr lang="zh-TW" altLang="en-US" sz="3200" dirty="0" smtClean="0">
                <a:solidFill>
                  <a:schemeClr val="bg1"/>
                </a:solidFill>
                <a:latin typeface="微軟正黑體" panose="020B0604030504040204" pitchFamily="34" charset="-120"/>
                <a:ea typeface="微軟正黑體" panose="020B0604030504040204" pitchFamily="34" charset="-120"/>
                <a:cs typeface="華康中黑體" pitchFamily="49" charset="-120"/>
              </a:rPr>
              <a:t>青副</a:t>
            </a:r>
            <a:r>
              <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rPr>
              <a:t>總經理</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8"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pSp>
        <p:nvGrpSpPr>
          <p:cNvPr id="5" name="群組 26"/>
          <p:cNvGrpSpPr>
            <a:grpSpLocks/>
          </p:cNvGrpSpPr>
          <p:nvPr/>
        </p:nvGrpSpPr>
        <p:grpSpPr bwMode="auto">
          <a:xfrm>
            <a:off x="611560" y="116632"/>
            <a:ext cx="8136904" cy="6264696"/>
            <a:chOff x="2340" y="12844"/>
            <a:chExt cx="8710" cy="4682"/>
          </a:xfrm>
        </p:grpSpPr>
        <p:grpSp>
          <p:nvGrpSpPr>
            <p:cNvPr id="6" name="Group 25"/>
            <p:cNvGrpSpPr>
              <a:grpSpLocks/>
            </p:cNvGrpSpPr>
            <p:nvPr/>
          </p:nvGrpSpPr>
          <p:grpSpPr bwMode="auto">
            <a:xfrm>
              <a:off x="2340" y="12844"/>
              <a:ext cx="8710" cy="4682"/>
              <a:chOff x="2337" y="9154"/>
              <a:chExt cx="8710" cy="4682"/>
            </a:xfrm>
          </p:grpSpPr>
          <p:sp>
            <p:nvSpPr>
              <p:cNvPr id="14357" name="AutoShape 26"/>
              <p:cNvSpPr>
                <a:spLocks noChangeArrowheads="1"/>
              </p:cNvSpPr>
              <p:nvPr/>
            </p:nvSpPr>
            <p:spPr bwMode="auto">
              <a:xfrm>
                <a:off x="2337" y="10570"/>
                <a:ext cx="3780" cy="2705"/>
              </a:xfrm>
              <a:prstGeom prst="flowChartAlternateProcess">
                <a:avLst/>
              </a:prstGeom>
              <a:solidFill>
                <a:srgbClr val="C0C0C0"/>
              </a:solidFill>
              <a:ln w="9525">
                <a:solidFill>
                  <a:srgbClr val="C0C0C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4356" name="AutoShape 27"/>
              <p:cNvSpPr>
                <a:spLocks noChangeArrowheads="1"/>
              </p:cNvSpPr>
              <p:nvPr/>
            </p:nvSpPr>
            <p:spPr bwMode="auto">
              <a:xfrm>
                <a:off x="2668" y="10774"/>
                <a:ext cx="2880" cy="72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公共價值評量委員會</a:t>
                </a:r>
                <a:endParaRPr kumimoji="1" lang="zh-TW" sz="2400" b="0" i="0" u="none" strike="noStrike" cap="none" normalizeH="0" baseline="0" dirty="0" smtClean="0">
                  <a:ln>
                    <a:noFill/>
                  </a:ln>
                  <a:solidFill>
                    <a:schemeClr val="tx1"/>
                  </a:solidFill>
                  <a:effectLst/>
                  <a:latin typeface="Arial" pitchFamily="34" charset="0"/>
                  <a:ea typeface="新細明體" pitchFamily="18" charset="-120"/>
                </a:endParaRPr>
              </a:p>
            </p:txBody>
          </p:sp>
          <p:sp>
            <p:nvSpPr>
              <p:cNvPr id="14355" name="AutoShape 28"/>
              <p:cNvSpPr>
                <a:spLocks noChangeArrowheads="1"/>
              </p:cNvSpPr>
              <p:nvPr/>
            </p:nvSpPr>
            <p:spPr bwMode="auto">
              <a:xfrm>
                <a:off x="2668" y="12394"/>
                <a:ext cx="2880" cy="72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公共價值評量工作小組</a:t>
                </a:r>
                <a:endParaRPr kumimoji="1" lang="zh-TW" sz="2400" b="0" i="0" u="none" strike="noStrike" cap="none" normalizeH="0" baseline="0" dirty="0" smtClean="0">
                  <a:ln>
                    <a:noFill/>
                  </a:ln>
                  <a:solidFill>
                    <a:schemeClr val="tx1"/>
                  </a:solidFill>
                  <a:effectLst/>
                  <a:latin typeface="Arial" pitchFamily="34" charset="0"/>
                  <a:ea typeface="新細明體" pitchFamily="18" charset="-120"/>
                </a:endParaRPr>
              </a:p>
            </p:txBody>
          </p:sp>
          <p:sp>
            <p:nvSpPr>
              <p:cNvPr id="31" name="Line 29"/>
              <p:cNvSpPr>
                <a:spLocks noChangeShapeType="1"/>
              </p:cNvSpPr>
              <p:nvPr/>
            </p:nvSpPr>
            <p:spPr bwMode="auto">
              <a:xfrm flipV="1">
                <a:off x="3957" y="11494"/>
                <a:ext cx="0" cy="905"/>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TW" altLang="en-US"/>
              </a:p>
            </p:txBody>
          </p:sp>
          <p:sp>
            <p:nvSpPr>
              <p:cNvPr id="32" name="Line 30"/>
              <p:cNvSpPr>
                <a:spLocks noChangeShapeType="1"/>
              </p:cNvSpPr>
              <p:nvPr/>
            </p:nvSpPr>
            <p:spPr bwMode="auto">
              <a:xfrm>
                <a:off x="4317" y="11494"/>
                <a:ext cx="0" cy="90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TW" altLang="en-US"/>
              </a:p>
            </p:txBody>
          </p:sp>
          <p:sp>
            <p:nvSpPr>
              <p:cNvPr id="14352" name="Rectangle 31"/>
              <p:cNvSpPr>
                <a:spLocks noChangeArrowheads="1"/>
              </p:cNvSpPr>
              <p:nvPr/>
            </p:nvSpPr>
            <p:spPr bwMode="auto">
              <a:xfrm>
                <a:off x="7557" y="11134"/>
                <a:ext cx="3240" cy="12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公正第三人調查單位</a:t>
                </a:r>
                <a:endParaRPr kumimoji="1" lang="zh-TW" sz="12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sz="20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調查、分析、整理、提出報告</a:t>
                </a:r>
                <a:endParaRPr kumimoji="1" lang="zh-TW" sz="3200" b="0" i="0" u="none" strike="noStrike" cap="none" normalizeH="0" baseline="0" dirty="0" smtClean="0">
                  <a:ln>
                    <a:noFill/>
                  </a:ln>
                  <a:solidFill>
                    <a:schemeClr val="tx1"/>
                  </a:solidFill>
                  <a:effectLst/>
                  <a:latin typeface="Arial" pitchFamily="34" charset="0"/>
                  <a:ea typeface="新細明體" pitchFamily="18" charset="-120"/>
                </a:endParaRPr>
              </a:p>
            </p:txBody>
          </p:sp>
          <p:sp>
            <p:nvSpPr>
              <p:cNvPr id="34" name="Line 32"/>
              <p:cNvSpPr>
                <a:spLocks noChangeShapeType="1"/>
              </p:cNvSpPr>
              <p:nvPr/>
            </p:nvSpPr>
            <p:spPr bwMode="auto">
              <a:xfrm>
                <a:off x="6117" y="11854"/>
                <a:ext cx="1440" cy="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TW" altLang="en-US"/>
              </a:p>
            </p:txBody>
          </p:sp>
          <p:sp>
            <p:nvSpPr>
              <p:cNvPr id="35" name="Line 33"/>
              <p:cNvSpPr>
                <a:spLocks noChangeShapeType="1"/>
              </p:cNvSpPr>
              <p:nvPr/>
            </p:nvSpPr>
            <p:spPr bwMode="auto">
              <a:xfrm flipH="1">
                <a:off x="6117" y="11494"/>
                <a:ext cx="1440" cy="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TW" altLang="en-US"/>
              </a:p>
            </p:txBody>
          </p:sp>
          <p:sp>
            <p:nvSpPr>
              <p:cNvPr id="14349" name="Rectangle 34"/>
              <p:cNvSpPr>
                <a:spLocks noChangeArrowheads="1"/>
              </p:cNvSpPr>
              <p:nvPr/>
            </p:nvSpPr>
            <p:spPr bwMode="auto">
              <a:xfrm>
                <a:off x="2697" y="11494"/>
                <a:ext cx="1288" cy="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蒐整資料</a:t>
                </a:r>
                <a:endParaRPr kumimoji="1" lang="zh-TW" sz="14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提出委託案建議及修正</a:t>
                </a:r>
                <a:endParaRPr kumimoji="1" lang="zh-TW" sz="3600" b="0" i="0" u="none" strike="noStrike" cap="none" normalizeH="0" baseline="0" dirty="0" smtClean="0">
                  <a:ln>
                    <a:noFill/>
                  </a:ln>
                  <a:solidFill>
                    <a:schemeClr val="tx1"/>
                  </a:solidFill>
                  <a:effectLst/>
                  <a:latin typeface="Arial" pitchFamily="34" charset="0"/>
                  <a:ea typeface="新細明體" pitchFamily="18" charset="-120"/>
                </a:endParaRPr>
              </a:p>
            </p:txBody>
          </p:sp>
          <p:sp>
            <p:nvSpPr>
              <p:cNvPr id="14348" name="Rectangle 35"/>
              <p:cNvSpPr>
                <a:spLocks noChangeArrowheads="1"/>
              </p:cNvSpPr>
              <p:nvPr/>
            </p:nvSpPr>
            <p:spPr bwMode="auto">
              <a:xfrm>
                <a:off x="4317" y="11494"/>
                <a:ext cx="2160" cy="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tab pos="114300" algn="l"/>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明訂執行辦法</a:t>
                </a:r>
                <a:endParaRPr kumimoji="1" lang="zh-TW" sz="14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確定參與頻道</a:t>
                </a:r>
                <a:endParaRPr kumimoji="1" lang="zh-TW" sz="14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確定各台指標</a:t>
                </a:r>
                <a:endParaRPr kumimoji="1" lang="zh-TW" sz="3600" b="0" i="0" u="none" strike="noStrike" cap="none" normalizeH="0" baseline="0" dirty="0" smtClean="0">
                  <a:ln>
                    <a:noFill/>
                  </a:ln>
                  <a:solidFill>
                    <a:schemeClr val="tx1"/>
                  </a:solidFill>
                  <a:effectLst/>
                  <a:latin typeface="Arial" pitchFamily="34" charset="0"/>
                  <a:ea typeface="新細明體" pitchFamily="18" charset="-120"/>
                </a:endParaRPr>
              </a:p>
            </p:txBody>
          </p:sp>
          <p:sp>
            <p:nvSpPr>
              <p:cNvPr id="14347" name="Rectangle 36"/>
              <p:cNvSpPr>
                <a:spLocks noChangeArrowheads="1"/>
              </p:cNvSpPr>
              <p:nvPr/>
            </p:nvSpPr>
            <p:spPr bwMode="auto">
              <a:xfrm>
                <a:off x="6117" y="11854"/>
                <a:ext cx="1560" cy="6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委託、審定調查</a:t>
                </a:r>
                <a:endParaRPr kumimoji="1" lang="zh-TW" sz="1800" b="0" i="0" u="none" strike="noStrike" cap="none" normalizeH="0" baseline="0" dirty="0" smtClean="0">
                  <a:ln>
                    <a:noFill/>
                  </a:ln>
                  <a:solidFill>
                    <a:schemeClr val="tx1"/>
                  </a:solidFill>
                  <a:effectLst/>
                  <a:latin typeface="Arial" pitchFamily="34" charset="0"/>
                  <a:ea typeface="新細明體" pitchFamily="18" charset="-120"/>
                </a:endParaRPr>
              </a:p>
            </p:txBody>
          </p:sp>
          <p:sp>
            <p:nvSpPr>
              <p:cNvPr id="14346" name="Rectangle 37"/>
              <p:cNvSpPr>
                <a:spLocks noChangeArrowheads="1"/>
              </p:cNvSpPr>
              <p:nvPr/>
            </p:nvSpPr>
            <p:spPr bwMode="auto">
              <a:xfrm>
                <a:off x="6297" y="10954"/>
                <a:ext cx="138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評價報告</a:t>
                </a:r>
                <a:endParaRPr kumimoji="1" lang="zh-TW" sz="3600" b="0" i="0" u="none" strike="noStrike" cap="none" normalizeH="0" baseline="0" dirty="0" smtClean="0">
                  <a:ln>
                    <a:noFill/>
                  </a:ln>
                  <a:solidFill>
                    <a:schemeClr val="tx1"/>
                  </a:solidFill>
                  <a:effectLst/>
                  <a:latin typeface="Arial" pitchFamily="34" charset="0"/>
                  <a:ea typeface="新細明體" pitchFamily="18" charset="-120"/>
                </a:endParaRPr>
              </a:p>
            </p:txBody>
          </p:sp>
          <p:sp>
            <p:nvSpPr>
              <p:cNvPr id="40" name="AutoShape 38"/>
              <p:cNvSpPr>
                <a:spLocks noChangeArrowheads="1"/>
              </p:cNvSpPr>
              <p:nvPr/>
            </p:nvSpPr>
            <p:spPr bwMode="auto">
              <a:xfrm>
                <a:off x="8457" y="12114"/>
                <a:ext cx="1440" cy="720"/>
              </a:xfrm>
              <a:prstGeom prst="upArrow">
                <a:avLst>
                  <a:gd name="adj1" fmla="val 50000"/>
                  <a:gd name="adj2" fmla="val 25000"/>
                </a:avLst>
              </a:prstGeom>
              <a:solidFill>
                <a:srgbClr val="FFFFFF"/>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zh-TW" altLang="en-US"/>
              </a:p>
            </p:txBody>
          </p:sp>
          <p:sp>
            <p:nvSpPr>
              <p:cNvPr id="14344" name="AutoShape 39"/>
              <p:cNvSpPr>
                <a:spLocks noChangeArrowheads="1"/>
              </p:cNvSpPr>
              <p:nvPr/>
            </p:nvSpPr>
            <p:spPr bwMode="auto">
              <a:xfrm>
                <a:off x="7197" y="12654"/>
                <a:ext cx="3850" cy="118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tab pos="114300" algn="l"/>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實施量化調查（觀眾調查、員工調查）</a:t>
                </a:r>
                <a:endParaRPr kumimoji="1" lang="zh-TW" sz="14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pPr>
                <a:r>
                  <a:rPr kumimoji="1" lang="en-US" alt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NPO</a:t>
                </a:r>
                <a:r>
                  <a:rPr kumimoji="1" lang="zh-TW" altLang="en-US"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團體、專家學者質化調查</a:t>
                </a:r>
                <a:endParaRPr kumimoji="1" lang="zh-TW" altLang="en-US" sz="14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pPr>
                <a:r>
                  <a:rPr kumimoji="1" lang="zh-TW" altLang="en-US"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各台內部資料、原客委外研究、</a:t>
                </a:r>
                <a:r>
                  <a:rPr kumimoji="1" lang="en-US" alt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AGB Nielsen</a:t>
                </a:r>
                <a:r>
                  <a:rPr kumimoji="1" lang="zh-TW" altLang="en-US"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收視資料</a:t>
                </a:r>
                <a:endParaRPr kumimoji="1" lang="zh-TW" altLang="en-US" sz="3600" b="0" i="0" u="none" strike="noStrike" cap="none" normalizeH="0" baseline="0" dirty="0" smtClean="0">
                  <a:ln>
                    <a:noFill/>
                  </a:ln>
                  <a:solidFill>
                    <a:schemeClr val="tx1"/>
                  </a:solidFill>
                  <a:effectLst/>
                  <a:latin typeface="Arial" pitchFamily="34" charset="0"/>
                  <a:ea typeface="新細明體" pitchFamily="18" charset="-120"/>
                </a:endParaRPr>
              </a:p>
            </p:txBody>
          </p:sp>
          <p:sp>
            <p:nvSpPr>
              <p:cNvPr id="42" name="Line 40"/>
              <p:cNvSpPr>
                <a:spLocks noChangeShapeType="1"/>
              </p:cNvSpPr>
              <p:nvPr/>
            </p:nvSpPr>
            <p:spPr bwMode="auto">
              <a:xfrm flipV="1">
                <a:off x="4317" y="9874"/>
                <a:ext cx="0" cy="72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zh-TW" altLang="en-US"/>
              </a:p>
            </p:txBody>
          </p:sp>
          <p:sp>
            <p:nvSpPr>
              <p:cNvPr id="14342" name="AutoShape 41"/>
              <p:cNvSpPr>
                <a:spLocks noChangeArrowheads="1"/>
              </p:cNvSpPr>
              <p:nvPr/>
            </p:nvSpPr>
            <p:spPr bwMode="auto">
              <a:xfrm>
                <a:off x="2668" y="9154"/>
                <a:ext cx="2880" cy="72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公視基金會董事會</a:t>
                </a:r>
                <a:endParaRPr kumimoji="1" lang="zh-TW" sz="2400" b="0" i="0" u="none" strike="noStrike" cap="none" normalizeH="0" baseline="0" dirty="0" smtClean="0">
                  <a:ln>
                    <a:noFill/>
                  </a:ln>
                  <a:solidFill>
                    <a:schemeClr val="tx1"/>
                  </a:solidFill>
                  <a:effectLst/>
                  <a:latin typeface="Arial" pitchFamily="34" charset="0"/>
                  <a:ea typeface="新細明體" pitchFamily="18" charset="-120"/>
                </a:endParaRPr>
              </a:p>
            </p:txBody>
          </p:sp>
        </p:grpSp>
        <p:sp>
          <p:nvSpPr>
            <p:cNvPr id="14340" name="Rectangle 42"/>
            <p:cNvSpPr>
              <a:spLocks noChangeArrowheads="1"/>
            </p:cNvSpPr>
            <p:nvPr/>
          </p:nvSpPr>
          <p:spPr bwMode="auto">
            <a:xfrm>
              <a:off x="4320" y="13644"/>
              <a:ext cx="2575" cy="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提出公共價值評量結果</a:t>
              </a:r>
              <a:endParaRPr kumimoji="1" lang="zh-TW" sz="3600" b="0" i="0" u="none" strike="noStrike" cap="none" normalizeH="0" baseline="0" dirty="0" smtClean="0">
                <a:ln>
                  <a:noFill/>
                </a:ln>
                <a:solidFill>
                  <a:schemeClr val="tx1"/>
                </a:solidFill>
                <a:effectLst/>
                <a:latin typeface="Arial" pitchFamily="34" charset="0"/>
                <a:ea typeface="新細明體" pitchFamily="18" charset="-120"/>
              </a:endParaRPr>
            </a:p>
          </p:txBody>
        </p:sp>
        <p:sp>
          <p:nvSpPr>
            <p:cNvPr id="45" name="Line 43"/>
            <p:cNvSpPr>
              <a:spLocks noChangeShapeType="1"/>
            </p:cNvSpPr>
            <p:nvPr/>
          </p:nvSpPr>
          <p:spPr bwMode="auto">
            <a:xfrm flipV="1">
              <a:off x="3960" y="13574"/>
              <a:ext cx="0" cy="720"/>
            </a:xfrm>
            <a:prstGeom prst="line">
              <a:avLst/>
            </a:prstGeom>
            <a:noFill/>
            <a:ln w="28575">
              <a:solidFill>
                <a:srgbClr val="000000"/>
              </a:solidFill>
              <a:round/>
              <a:headEnd type="triangle" w="med" len="med"/>
              <a:tailEnd/>
            </a:ln>
          </p:spPr>
          <p:txBody>
            <a:bodyPr vert="horz" wrap="square" lIns="91440" tIns="45720" rIns="91440" bIns="45720" numCol="1" anchor="t" anchorCtr="0" compatLnSpc="1">
              <a:prstTxWarp prst="textNoShape">
                <a:avLst/>
              </a:prstTxWarp>
            </a:bodyPr>
            <a:lstStyle/>
            <a:p>
              <a:endParaRPr lang="zh-TW" altLang="en-US"/>
            </a:p>
          </p:txBody>
        </p:sp>
        <p:sp>
          <p:nvSpPr>
            <p:cNvPr id="14338" name="Rectangle 44"/>
            <p:cNvSpPr>
              <a:spLocks noChangeArrowheads="1"/>
            </p:cNvSpPr>
            <p:nvPr/>
          </p:nvSpPr>
          <p:spPr bwMode="auto">
            <a:xfrm>
              <a:off x="2461" y="13644"/>
              <a:ext cx="1579" cy="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16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成立公共價值評量委員會</a:t>
              </a:r>
              <a:endParaRPr kumimoji="1" lang="zh-TW" sz="3600" b="0" i="0" u="none" strike="noStrike" cap="none" normalizeH="0" baseline="0" dirty="0" smtClean="0">
                <a:ln>
                  <a:noFill/>
                </a:ln>
                <a:solidFill>
                  <a:schemeClr val="tx1"/>
                </a:solidFill>
                <a:effectLst/>
                <a:latin typeface="Arial" pitchFamily="34" charset="0"/>
                <a:ea typeface="新細明體" pitchFamily="18" charset="-120"/>
              </a:endParaRPr>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899592" y="1556792"/>
            <a:ext cx="7488832"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200000"/>
              </a:lnSpc>
              <a:spcBef>
                <a:spcPct val="0"/>
              </a:spcBef>
              <a:spcAft>
                <a:spcPct val="0"/>
              </a:spcAft>
              <a:buClrTx/>
              <a:buSzTx/>
              <a:buFontTx/>
              <a:buNone/>
              <a:tabLst/>
            </a:pP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2014</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年公共價值評量調查委託世新大學廣電系黃聿清助理教授為計畫主持人，進行一般觀眾及內部員工的量化調查、</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NPO/</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兒少</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族群團體焦點座談、北中南東公聽會以及專家學者深入訪談，並與內部資料統一進行統計、彙整及分析，表列</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2014</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年公共價值評量研究方法於后。委外研究調查團隊之最終結案報告即為公共價值評量結論，公共價值評量委員會則於報告後加以總評論。</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899592" y="188640"/>
            <a:ext cx="3057247" cy="523220"/>
          </a:xfrm>
          <a:prstGeom prst="rect">
            <a:avLst/>
          </a:prstGeom>
          <a:noFill/>
        </p:spPr>
        <p:txBody>
          <a:bodyPr wrap="none" rtlCol="0">
            <a:spAutoFit/>
          </a:bodyPr>
          <a:lstStyle/>
          <a:p>
            <a:r>
              <a:rPr lang="zh-TW" altLang="en-US" sz="2800" dirty="0" smtClean="0">
                <a:solidFill>
                  <a:schemeClr val="bg1"/>
                </a:solidFill>
                <a:latin typeface="微軟正黑體" panose="020B0604030504040204" pitchFamily="34" charset="-120"/>
                <a:ea typeface="微軟正黑體" panose="020B0604030504040204" pitchFamily="34" charset="-120"/>
              </a:rPr>
              <a:t>八、公共價值評量</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圖片 2"/>
          <p:cNvPicPr>
            <a:picLocks noChangeAspect="1" noChangeArrowheads="1"/>
          </p:cNvPicPr>
          <p:nvPr/>
        </p:nvPicPr>
        <p:blipFill>
          <a:blip r:embed="rId2" cstate="print"/>
          <a:srcRect/>
          <a:stretch>
            <a:fillRect/>
          </a:stretch>
        </p:blipFill>
        <p:spPr bwMode="auto">
          <a:xfrm>
            <a:off x="-25911" y="-99392"/>
            <a:ext cx="9169911" cy="6493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899592" y="1124744"/>
            <a:ext cx="7416824"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200000"/>
              </a:lnSpc>
              <a:spcBef>
                <a:spcPct val="0"/>
              </a:spcBef>
              <a:spcAft>
                <a:spcPct val="0"/>
              </a:spcAft>
              <a:buClrTx/>
              <a:buSzTx/>
              <a:buFontTx/>
              <a:buNone/>
              <a:tabLst/>
            </a:pPr>
            <a:r>
              <a:rPr kumimoji="1" 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本會已執行</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2007</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2009</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2014</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年三次大型公廣集團公共價值評量，相關報告請上</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hlinkClick r:id="rId2"/>
              </a:rPr>
              <a:t>公視官網公開資訊區</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下載。</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2015</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年公共價值評量已依</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2015</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年</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3</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月</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30</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日，</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103</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年度公廣集團公共價值評量委員會第四次會議決議：「將公共價值評量體系執行方式進行微調。三至五年進行一次大型現況調查，其間年度則進行與公共價值有關之小型研究。」進行公視潛在觀眾調查。本會預計於</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2017~2019</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年間再行進行大型評量作業，其他年間進行與公共價值相關之小型研究。</a:t>
            </a:r>
            <a:endParaRPr kumimoji="1"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611560" y="116632"/>
            <a:ext cx="3057247" cy="523220"/>
          </a:xfrm>
          <a:prstGeom prst="rect">
            <a:avLst/>
          </a:prstGeom>
          <a:noFill/>
        </p:spPr>
        <p:txBody>
          <a:bodyPr wrap="none" rtlCol="0">
            <a:spAutoFit/>
          </a:bodyPr>
          <a:lstStyle/>
          <a:p>
            <a:r>
              <a:rPr lang="zh-TW" altLang="en-US" sz="2800" dirty="0" smtClean="0">
                <a:solidFill>
                  <a:schemeClr val="bg1"/>
                </a:solidFill>
                <a:latin typeface="微軟正黑體" panose="020B0604030504040204" pitchFamily="34" charset="-120"/>
                <a:ea typeface="微軟正黑體" panose="020B0604030504040204" pitchFamily="34" charset="-120"/>
              </a:rPr>
              <a:t>八、公共價值評量</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323528" y="2132856"/>
            <a:ext cx="3888432" cy="27853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ts val="35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公民參與媒體改造聯盟</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35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台灣少年權益與福利促進聯盟</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35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台灣防暴聯盟</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35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Arial" pitchFamily="34" charset="0"/>
              </a:rPr>
              <a:t>台灣教育人員產業工會</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35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台灣新聞記者協會</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35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台灣媒體觀察教育基金會</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91791" y="116632"/>
            <a:ext cx="3576620" cy="861774"/>
          </a:xfrm>
          <a:prstGeom prst="rect">
            <a:avLst/>
          </a:prstGeom>
          <a:noFill/>
        </p:spPr>
        <p:txBody>
          <a:bodyPr wrap="none" rtlCol="0">
            <a:spAutoFit/>
          </a:bodyPr>
          <a:lstStyle/>
          <a:p>
            <a:pPr lvl="0"/>
            <a:r>
              <a:rPr kumimoji="1" lang="zh-TW" altLang="en-US" sz="3200" dirty="0" smtClean="0">
                <a:solidFill>
                  <a:schemeClr val="bg1"/>
                </a:solidFill>
                <a:latin typeface="微軟正黑體" panose="020B0604030504040204" pitchFamily="34" charset="-120"/>
                <a:ea typeface="微軟正黑體" panose="020B0604030504040204" pitchFamily="34" charset="-120"/>
                <a:cs typeface="Times New Roman" pitchFamily="18" charset="0"/>
              </a:rPr>
              <a:t>公視</a:t>
            </a:r>
            <a:r>
              <a:rPr kumimoji="1" lang="zh-TW" altLang="zh-TW" sz="3200" dirty="0" smtClean="0">
                <a:solidFill>
                  <a:schemeClr val="bg1"/>
                </a:solidFill>
                <a:latin typeface="微軟正黑體" panose="020B0604030504040204" pitchFamily="34" charset="-120"/>
                <a:ea typeface="微軟正黑體" panose="020B0604030504040204" pitchFamily="34" charset="-120"/>
                <a:cs typeface="Times New Roman" pitchFamily="18" charset="0"/>
              </a:rPr>
              <a:t>與</a:t>
            </a:r>
            <a:r>
              <a:rPr kumimoji="1" lang="en-US" altLang="zh-TW" sz="3200" dirty="0" smtClean="0">
                <a:solidFill>
                  <a:schemeClr val="bg1"/>
                </a:solidFill>
                <a:latin typeface="微軟正黑體" panose="020B0604030504040204" pitchFamily="34" charset="-120"/>
                <a:ea typeface="微軟正黑體" panose="020B0604030504040204" pitchFamily="34" charset="-120"/>
                <a:cs typeface="Times New Roman" pitchFamily="18" charset="0"/>
              </a:rPr>
              <a:t>NPO</a:t>
            </a:r>
            <a:r>
              <a:rPr kumimoji="1" lang="zh-TW" altLang="en-US" sz="3200" dirty="0" smtClean="0">
                <a:solidFill>
                  <a:schemeClr val="bg1"/>
                </a:solidFill>
                <a:latin typeface="微軟正黑體" panose="020B0604030504040204" pitchFamily="34" charset="-120"/>
                <a:ea typeface="微軟正黑體" panose="020B0604030504040204" pitchFamily="34" charset="-120"/>
                <a:cs typeface="Times New Roman" pitchFamily="18" charset="0"/>
              </a:rPr>
              <a:t>的接觸</a:t>
            </a:r>
            <a:endParaRPr kumimoji="1" lang="zh-TW" altLang="en-US" sz="3200" dirty="0" smtClean="0">
              <a:solidFill>
                <a:schemeClr val="bg1"/>
              </a:solidFill>
              <a:latin typeface="微軟正黑體" panose="020B0604030504040204" pitchFamily="34" charset="-120"/>
              <a:ea typeface="微軟正黑體" panose="020B0604030504040204" pitchFamily="34" charset="-120"/>
            </a:endParaRPr>
          </a:p>
          <a:p>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4" name="Rectangle 1"/>
          <p:cNvSpPr>
            <a:spLocks noChangeArrowheads="1"/>
          </p:cNvSpPr>
          <p:nvPr/>
        </p:nvSpPr>
        <p:spPr bwMode="auto">
          <a:xfrm>
            <a:off x="827584" y="1459040"/>
            <a:ext cx="7524328" cy="5411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ts val="35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標楷體" pitchFamily="65" charset="-120"/>
                <a:ea typeface="標楷體" pitchFamily="65" charset="-120"/>
                <a:cs typeface="Times New Roman" pitchFamily="18" charset="0"/>
              </a:rPr>
              <a:t>        </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3</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月</a:t>
            </a:r>
            <a:r>
              <a:rPr kumimoji="1" lang="en-US" altLang="zh-TW"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22</a:t>
            </a: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日公視公共問責座談會出席團體</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p:txBody>
      </p:sp>
      <p:sp>
        <p:nvSpPr>
          <p:cNvPr id="5" name="Rectangle 1"/>
          <p:cNvSpPr>
            <a:spLocks noChangeArrowheads="1"/>
          </p:cNvSpPr>
          <p:nvPr/>
        </p:nvSpPr>
        <p:spPr bwMode="auto">
          <a:xfrm>
            <a:off x="4598714" y="2140821"/>
            <a:ext cx="4248472" cy="2336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ts val="35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婦女新知基金會</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35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媒體改造學社</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35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臺北市紀錄片從業人員職業工會</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35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臺北市新聞從業人員職業工會</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35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勵馨社會福利事業基金會總會</a:t>
            </a:r>
            <a:endParaRPr kumimoji="1" lang="zh-TW" altLang="en-US" sz="20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323528" y="157863"/>
            <a:ext cx="449353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lang="zh-TW" altLang="en-US" sz="2800" dirty="0" smtClean="0">
                <a:solidFill>
                  <a:schemeClr val="bg1"/>
                </a:solidFill>
                <a:latin typeface="微軟正黑體" panose="020B0604030504040204" pitchFamily="34" charset="-120"/>
                <a:ea typeface="微軟正黑體" panose="020B0604030504040204" pitchFamily="34" charset="-120"/>
              </a:rPr>
              <a:t>九、</a:t>
            </a:r>
            <a:r>
              <a:rPr lang="zh-TW" altLang="zh-TW" sz="2800" dirty="0" smtClean="0">
                <a:solidFill>
                  <a:schemeClr val="bg1"/>
                </a:solidFill>
                <a:latin typeface="微軟正黑體" panose="020B0604030504040204" pitchFamily="34" charset="-120"/>
                <a:ea typeface="微軟正黑體" panose="020B0604030504040204" pitchFamily="34" charset="-120"/>
              </a:rPr>
              <a:t>節目暨新聞</a:t>
            </a:r>
            <a:r>
              <a:rPr lang="zh-TW" altLang="en-US" sz="2800" dirty="0" smtClean="0">
                <a:solidFill>
                  <a:schemeClr val="bg1"/>
                </a:solidFill>
                <a:latin typeface="微軟正黑體" panose="020B0604030504040204" pitchFamily="34" charset="-120"/>
                <a:ea typeface="微軟正黑體" panose="020B0604030504040204" pitchFamily="34" charset="-120"/>
              </a:rPr>
              <a:t>自律</a:t>
            </a:r>
            <a:r>
              <a:rPr lang="zh-TW" altLang="zh-TW" sz="2800" dirty="0" smtClean="0">
                <a:solidFill>
                  <a:schemeClr val="bg1"/>
                </a:solidFill>
                <a:latin typeface="微軟正黑體" panose="020B0604030504040204" pitchFamily="34" charset="-120"/>
                <a:ea typeface="微軟正黑體" panose="020B0604030504040204" pitchFamily="34" charset="-120"/>
              </a:rPr>
              <a:t>委員會</a:t>
            </a:r>
            <a:endParaRPr lang="zh-TW" altLang="en-US" sz="2800" dirty="0" smtClean="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95536" y="1556792"/>
            <a:ext cx="8496944" cy="3477875"/>
          </a:xfrm>
          <a:prstGeom prst="rect">
            <a:avLst/>
          </a:prstGeom>
          <a:noFill/>
        </p:spPr>
        <p:txBody>
          <a:bodyPr wrap="square" rtlCol="0">
            <a:spAutoFit/>
          </a:bodyPr>
          <a:lstStyle/>
          <a:p>
            <a:pPr>
              <a:lnSpc>
                <a:spcPct val="200000"/>
              </a:lnSpc>
            </a:pPr>
            <a:r>
              <a:rPr lang="zh-TW" altLang="zh-TW" sz="2000" b="1" dirty="0" smtClean="0">
                <a:solidFill>
                  <a:srgbClr val="0000FF"/>
                </a:solidFill>
                <a:latin typeface="微軟正黑體" panose="020B0604030504040204" pitchFamily="34" charset="-120"/>
                <a:ea typeface="微軟正黑體" panose="020B0604030504040204" pitchFamily="34" charset="-120"/>
              </a:rPr>
              <a:t>公視基金會節目暨新聞倫理委員會簡介</a:t>
            </a:r>
          </a:p>
          <a:p>
            <a:pPr>
              <a:lnSpc>
                <a:spcPct val="20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1.</a:t>
            </a:r>
            <a:r>
              <a:rPr lang="zh-TW" altLang="zh-TW" sz="2000" b="1" dirty="0" smtClean="0">
                <a:solidFill>
                  <a:srgbClr val="0000FF"/>
                </a:solidFill>
                <a:latin typeface="微軟正黑體" panose="020B0604030504040204" pitchFamily="34" charset="-120"/>
                <a:ea typeface="微軟正黑體" panose="020B0604030504040204" pitchFamily="34" charset="-120"/>
              </a:rPr>
              <a:t>國家通訊傳播委員會</a:t>
            </a:r>
            <a:r>
              <a:rPr lang="en-US" altLang="zh-TW" sz="2000" b="1" dirty="0" smtClean="0">
                <a:solidFill>
                  <a:srgbClr val="0000FF"/>
                </a:solidFill>
                <a:latin typeface="微軟正黑體" panose="020B0604030504040204" pitchFamily="34" charset="-120"/>
                <a:ea typeface="微軟正黑體" panose="020B0604030504040204" pitchFamily="34" charset="-120"/>
              </a:rPr>
              <a:t>(NCC)</a:t>
            </a:r>
            <a:r>
              <a:rPr lang="zh-TW" altLang="zh-TW" sz="2000" b="1" dirty="0" smtClean="0">
                <a:solidFill>
                  <a:srgbClr val="0000FF"/>
                </a:solidFill>
                <a:latin typeface="微軟正黑體" panose="020B0604030504040204" pitchFamily="34" charset="-120"/>
                <a:ea typeface="微軟正黑體" panose="020B0604030504040204" pitchFamily="34" charset="-120"/>
              </a:rPr>
              <a:t>要求本會設置節目暨新聞自律機制。</a:t>
            </a:r>
          </a:p>
          <a:p>
            <a:pPr>
              <a:lnSpc>
                <a:spcPct val="20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2.</a:t>
            </a:r>
            <a:r>
              <a:rPr lang="zh-TW" altLang="zh-TW" sz="2000" b="1" dirty="0" smtClean="0">
                <a:solidFill>
                  <a:srgbClr val="0000FF"/>
                </a:solidFill>
                <a:latin typeface="微軟正黑體" panose="020B0604030504040204" pitchFamily="34" charset="-120"/>
                <a:ea typeface="微軟正黑體" panose="020B0604030504040204" pitchFamily="34" charset="-120"/>
              </a:rPr>
              <a:t>「財團法人公共電視文化事業基金會節目暨新聞倫理委員會設置辦法」</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nSpc>
                <a:spcPct val="20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於</a:t>
            </a:r>
            <a:r>
              <a:rPr lang="en-US" altLang="zh-TW" sz="2000" b="1" dirty="0" smtClean="0">
                <a:solidFill>
                  <a:srgbClr val="0000FF"/>
                </a:solidFill>
                <a:latin typeface="微軟正黑體" panose="020B0604030504040204" pitchFamily="34" charset="-120"/>
                <a:ea typeface="微軟正黑體" panose="020B0604030504040204" pitchFamily="34" charset="-120"/>
              </a:rPr>
              <a:t>103</a:t>
            </a:r>
            <a:r>
              <a:rPr lang="zh-TW" altLang="zh-TW" sz="2000" b="1" dirty="0" smtClean="0">
                <a:solidFill>
                  <a:srgbClr val="0000FF"/>
                </a:solidFill>
                <a:latin typeface="微軟正黑體" panose="020B0604030504040204" pitchFamily="34" charset="-120"/>
                <a:ea typeface="微軟正黑體" panose="020B0604030504040204" pitchFamily="34" charset="-120"/>
              </a:rPr>
              <a:t>年</a:t>
            </a:r>
            <a:r>
              <a:rPr lang="en-US" altLang="zh-TW" sz="2000" b="1" dirty="0" smtClean="0">
                <a:solidFill>
                  <a:srgbClr val="0000FF"/>
                </a:solidFill>
                <a:latin typeface="微軟正黑體" panose="020B0604030504040204" pitchFamily="34" charset="-120"/>
                <a:ea typeface="微軟正黑體" panose="020B0604030504040204" pitchFamily="34" charset="-120"/>
              </a:rPr>
              <a:t>9</a:t>
            </a:r>
            <a:r>
              <a:rPr lang="zh-TW" altLang="zh-TW" sz="2000" b="1" dirty="0" smtClean="0">
                <a:solidFill>
                  <a:srgbClr val="0000FF"/>
                </a:solidFill>
                <a:latin typeface="微軟正黑體" panose="020B0604030504040204" pitchFamily="34" charset="-120"/>
                <a:ea typeface="微軟正黑體" panose="020B0604030504040204" pitchFamily="34" charset="-120"/>
              </a:rPr>
              <a:t>月</a:t>
            </a:r>
            <a:r>
              <a:rPr lang="en-US" altLang="zh-TW" sz="2000" b="1" dirty="0" smtClean="0">
                <a:solidFill>
                  <a:srgbClr val="0000FF"/>
                </a:solidFill>
                <a:latin typeface="微軟正黑體" panose="020B0604030504040204" pitchFamily="34" charset="-120"/>
                <a:ea typeface="微軟正黑體" panose="020B0604030504040204" pitchFamily="34" charset="-120"/>
              </a:rPr>
              <a:t>23</a:t>
            </a:r>
            <a:r>
              <a:rPr lang="zh-TW" altLang="zh-TW" sz="2000" b="1" dirty="0" smtClean="0">
                <a:solidFill>
                  <a:srgbClr val="0000FF"/>
                </a:solidFill>
                <a:latin typeface="微軟正黑體" panose="020B0604030504040204" pitchFamily="34" charset="-120"/>
                <a:ea typeface="微軟正黑體" panose="020B0604030504040204" pitchFamily="34" charset="-120"/>
              </a:rPr>
              <a:t>日經總經理核定公告。</a:t>
            </a:r>
          </a:p>
          <a:p>
            <a:pPr>
              <a:lnSpc>
                <a:spcPct val="200000"/>
              </a:lnSpc>
            </a:pPr>
            <a:r>
              <a:rPr lang="en-US" altLang="zh-TW" sz="2000" b="1" dirty="0" smtClean="0">
                <a:solidFill>
                  <a:srgbClr val="0000FF"/>
                </a:solidFill>
                <a:latin typeface="標楷體" pitchFamily="65" charset="-120"/>
                <a:ea typeface="標楷體" pitchFamily="65" charset="-120"/>
              </a:rPr>
              <a:t> </a:t>
            </a:r>
            <a:endParaRPr lang="zh-TW" altLang="zh-TW" sz="2000" b="1" dirty="0" smtClean="0">
              <a:solidFill>
                <a:srgbClr val="0000FF"/>
              </a:solidFill>
              <a:latin typeface="標楷體" pitchFamily="65" charset="-120"/>
              <a:ea typeface="標楷體" pitchFamily="65" charset="-120"/>
            </a:endParaRPr>
          </a:p>
          <a:p>
            <a:endParaRPr lang="zh-TW" altLang="en-US" sz="20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323528" y="157863"/>
            <a:ext cx="449353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lang="zh-TW" altLang="en-US" sz="2800" dirty="0" smtClean="0">
                <a:solidFill>
                  <a:schemeClr val="bg1"/>
                </a:solidFill>
                <a:latin typeface="微軟正黑體" panose="020B0604030504040204" pitchFamily="34" charset="-120"/>
                <a:ea typeface="微軟正黑體" panose="020B0604030504040204" pitchFamily="34" charset="-120"/>
              </a:rPr>
              <a:t>九、</a:t>
            </a:r>
            <a:r>
              <a:rPr lang="zh-TW" altLang="zh-TW" sz="2800" dirty="0" smtClean="0">
                <a:solidFill>
                  <a:schemeClr val="bg1"/>
                </a:solidFill>
                <a:latin typeface="微軟正黑體" panose="020B0604030504040204" pitchFamily="34" charset="-120"/>
                <a:ea typeface="微軟正黑體" panose="020B0604030504040204" pitchFamily="34" charset="-120"/>
              </a:rPr>
              <a:t>節目暨新聞</a:t>
            </a:r>
            <a:r>
              <a:rPr lang="zh-TW" altLang="en-US" sz="2800" dirty="0" smtClean="0">
                <a:solidFill>
                  <a:schemeClr val="bg1"/>
                </a:solidFill>
                <a:latin typeface="微軟正黑體" panose="020B0604030504040204" pitchFamily="34" charset="-120"/>
                <a:ea typeface="微軟正黑體" panose="020B0604030504040204" pitchFamily="34" charset="-120"/>
              </a:rPr>
              <a:t>自律</a:t>
            </a:r>
            <a:r>
              <a:rPr lang="zh-TW" altLang="zh-TW" sz="2800" dirty="0" smtClean="0">
                <a:solidFill>
                  <a:schemeClr val="bg1"/>
                </a:solidFill>
                <a:latin typeface="微軟正黑體" panose="020B0604030504040204" pitchFamily="34" charset="-120"/>
                <a:ea typeface="微軟正黑體" panose="020B0604030504040204" pitchFamily="34" charset="-120"/>
              </a:rPr>
              <a:t>委員會</a:t>
            </a:r>
            <a:endParaRPr lang="zh-TW" altLang="en-US" sz="2800" dirty="0" smtClean="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95536" y="1196753"/>
            <a:ext cx="8352928" cy="5016758"/>
          </a:xfrm>
          <a:prstGeom prst="rect">
            <a:avLst/>
          </a:prstGeom>
          <a:noFill/>
        </p:spPr>
        <p:txBody>
          <a:bodyPr wrap="square" rtlCol="0">
            <a:spAutoFit/>
          </a:bodyPr>
          <a:lstStyle/>
          <a:p>
            <a:pPr>
              <a:lnSpc>
                <a:spcPts val="4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3.</a:t>
            </a:r>
            <a:r>
              <a:rPr lang="zh-TW" altLang="zh-TW" sz="2000" b="1" dirty="0" smtClean="0">
                <a:solidFill>
                  <a:srgbClr val="0000FF"/>
                </a:solidFill>
                <a:latin typeface="微軟正黑體" panose="020B0604030504040204" pitchFamily="34" charset="-120"/>
                <a:ea typeface="微軟正黑體" panose="020B0604030504040204" pitchFamily="34" charset="-120"/>
              </a:rPr>
              <a:t>第一屆財團法人公共電視文化事業基金會節目暨新聞倫理委員會於</a:t>
            </a:r>
            <a:r>
              <a:rPr lang="en-US" altLang="zh-TW" sz="2000" b="1" dirty="0" smtClean="0">
                <a:solidFill>
                  <a:srgbClr val="0000FF"/>
                </a:solidFill>
                <a:latin typeface="微軟正黑體" panose="020B0604030504040204" pitchFamily="34" charset="-120"/>
                <a:ea typeface="微軟正黑體" panose="020B0604030504040204" pitchFamily="34" charset="-120"/>
              </a:rPr>
              <a:t>104</a:t>
            </a:r>
          </a:p>
          <a:p>
            <a:pPr>
              <a:lnSpc>
                <a:spcPts val="4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年</a:t>
            </a:r>
            <a:r>
              <a:rPr lang="en-US" altLang="zh-TW" sz="2000" b="1" dirty="0" smtClean="0">
                <a:solidFill>
                  <a:srgbClr val="0000FF"/>
                </a:solidFill>
                <a:latin typeface="微軟正黑體" panose="020B0604030504040204" pitchFamily="34" charset="-120"/>
                <a:ea typeface="微軟正黑體" panose="020B0604030504040204" pitchFamily="34" charset="-120"/>
              </a:rPr>
              <a:t>1</a:t>
            </a:r>
            <a:r>
              <a:rPr lang="zh-TW" altLang="zh-TW" sz="2000" b="1" dirty="0" smtClean="0">
                <a:solidFill>
                  <a:srgbClr val="0000FF"/>
                </a:solidFill>
                <a:latin typeface="微軟正黑體" panose="020B0604030504040204" pitchFamily="34" charset="-120"/>
                <a:ea typeface="微軟正黑體" panose="020B0604030504040204" pitchFamily="34" charset="-120"/>
              </a:rPr>
              <a:t>月</a:t>
            </a:r>
            <a:r>
              <a:rPr lang="en-US" altLang="zh-TW" sz="2000" b="1" dirty="0" smtClean="0">
                <a:solidFill>
                  <a:srgbClr val="0000FF"/>
                </a:solidFill>
                <a:latin typeface="微軟正黑體" panose="020B0604030504040204" pitchFamily="34" charset="-120"/>
                <a:ea typeface="微軟正黑體" panose="020B0604030504040204" pitchFamily="34" charset="-120"/>
              </a:rPr>
              <a:t>27</a:t>
            </a:r>
            <a:r>
              <a:rPr lang="zh-TW" altLang="zh-TW" sz="2000" b="1" dirty="0" smtClean="0">
                <a:solidFill>
                  <a:srgbClr val="0000FF"/>
                </a:solidFill>
                <a:latin typeface="微軟正黑體" panose="020B0604030504040204" pitchFamily="34" charset="-120"/>
                <a:ea typeface="微軟正黑體" panose="020B0604030504040204" pitchFamily="34" charset="-120"/>
              </a:rPr>
              <a:t>日成立並召開第一次會議，每季開會一次，目前已召開五次會</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nSpc>
                <a:spcPts val="4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議。歷次開會日期如下：</a:t>
            </a:r>
          </a:p>
          <a:p>
            <a:pPr>
              <a:lnSpc>
                <a:spcPts val="4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第一次會議</a:t>
            </a:r>
            <a:r>
              <a:rPr lang="en-US" altLang="zh-TW" sz="2000" b="1" dirty="0" smtClean="0">
                <a:solidFill>
                  <a:srgbClr val="0000FF"/>
                </a:solidFill>
                <a:latin typeface="微軟正黑體" panose="020B0604030504040204" pitchFamily="34" charset="-120"/>
                <a:ea typeface="微軟正黑體" panose="020B0604030504040204" pitchFamily="34" charset="-120"/>
              </a:rPr>
              <a:t>--104</a:t>
            </a:r>
            <a:r>
              <a:rPr lang="zh-TW" altLang="zh-TW" sz="2000" b="1" dirty="0" smtClean="0">
                <a:solidFill>
                  <a:srgbClr val="0000FF"/>
                </a:solidFill>
                <a:latin typeface="微軟正黑體" panose="020B0604030504040204" pitchFamily="34" charset="-120"/>
                <a:ea typeface="微軟正黑體" panose="020B0604030504040204" pitchFamily="34" charset="-120"/>
              </a:rPr>
              <a:t>年</a:t>
            </a:r>
            <a:r>
              <a:rPr lang="en-US" altLang="zh-TW" sz="2000" b="1" dirty="0" smtClean="0">
                <a:solidFill>
                  <a:srgbClr val="0000FF"/>
                </a:solidFill>
                <a:latin typeface="微軟正黑體" panose="020B0604030504040204" pitchFamily="34" charset="-120"/>
                <a:ea typeface="微軟正黑體" panose="020B0604030504040204" pitchFamily="34" charset="-120"/>
              </a:rPr>
              <a:t>1</a:t>
            </a:r>
            <a:r>
              <a:rPr lang="zh-TW" altLang="zh-TW" sz="2000" b="1" dirty="0" smtClean="0">
                <a:solidFill>
                  <a:srgbClr val="0000FF"/>
                </a:solidFill>
                <a:latin typeface="微軟正黑體" panose="020B0604030504040204" pitchFamily="34" charset="-120"/>
                <a:ea typeface="微軟正黑體" panose="020B0604030504040204" pitchFamily="34" charset="-120"/>
              </a:rPr>
              <a:t>月</a:t>
            </a:r>
            <a:r>
              <a:rPr lang="en-US" altLang="zh-TW" sz="2000" b="1" dirty="0" smtClean="0">
                <a:solidFill>
                  <a:srgbClr val="0000FF"/>
                </a:solidFill>
                <a:latin typeface="微軟正黑體" panose="020B0604030504040204" pitchFamily="34" charset="-120"/>
                <a:ea typeface="微軟正黑體" panose="020B0604030504040204" pitchFamily="34" charset="-120"/>
              </a:rPr>
              <a:t>27</a:t>
            </a:r>
            <a:r>
              <a:rPr lang="zh-TW" altLang="zh-TW" sz="2000" b="1" dirty="0" smtClean="0">
                <a:solidFill>
                  <a:srgbClr val="0000FF"/>
                </a:solidFill>
                <a:latin typeface="微軟正黑體" panose="020B0604030504040204" pitchFamily="34" charset="-120"/>
                <a:ea typeface="微軟正黑體" panose="020B0604030504040204" pitchFamily="34" charset="-120"/>
              </a:rPr>
              <a:t>日</a:t>
            </a:r>
          </a:p>
          <a:p>
            <a:pPr>
              <a:lnSpc>
                <a:spcPts val="4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第二次會議</a:t>
            </a:r>
            <a:r>
              <a:rPr lang="en-US" altLang="zh-TW" sz="2000" b="1" dirty="0" smtClean="0">
                <a:solidFill>
                  <a:srgbClr val="0000FF"/>
                </a:solidFill>
                <a:latin typeface="微軟正黑體" panose="020B0604030504040204" pitchFamily="34" charset="-120"/>
                <a:ea typeface="微軟正黑體" panose="020B0604030504040204" pitchFamily="34" charset="-120"/>
              </a:rPr>
              <a:t>--104</a:t>
            </a:r>
            <a:r>
              <a:rPr lang="zh-TW" altLang="zh-TW" sz="2000" b="1" dirty="0" smtClean="0">
                <a:solidFill>
                  <a:srgbClr val="0000FF"/>
                </a:solidFill>
                <a:latin typeface="微軟正黑體" panose="020B0604030504040204" pitchFamily="34" charset="-120"/>
                <a:ea typeface="微軟正黑體" panose="020B0604030504040204" pitchFamily="34" charset="-120"/>
              </a:rPr>
              <a:t>年</a:t>
            </a:r>
            <a:r>
              <a:rPr lang="en-US" altLang="zh-TW" sz="2000" b="1" dirty="0" smtClean="0">
                <a:solidFill>
                  <a:srgbClr val="0000FF"/>
                </a:solidFill>
                <a:latin typeface="微軟正黑體" panose="020B0604030504040204" pitchFamily="34" charset="-120"/>
                <a:ea typeface="微軟正黑體" panose="020B0604030504040204" pitchFamily="34" charset="-120"/>
              </a:rPr>
              <a:t>4</a:t>
            </a:r>
            <a:r>
              <a:rPr lang="zh-TW" altLang="zh-TW" sz="2000" b="1" dirty="0" smtClean="0">
                <a:solidFill>
                  <a:srgbClr val="0000FF"/>
                </a:solidFill>
                <a:latin typeface="微軟正黑體" panose="020B0604030504040204" pitchFamily="34" charset="-120"/>
                <a:ea typeface="微軟正黑體" panose="020B0604030504040204" pitchFamily="34" charset="-120"/>
              </a:rPr>
              <a:t>月</a:t>
            </a:r>
            <a:r>
              <a:rPr lang="en-US" altLang="zh-TW" sz="2000" b="1" dirty="0" smtClean="0">
                <a:solidFill>
                  <a:srgbClr val="0000FF"/>
                </a:solidFill>
                <a:latin typeface="微軟正黑體" panose="020B0604030504040204" pitchFamily="34" charset="-120"/>
                <a:ea typeface="微軟正黑體" panose="020B0604030504040204" pitchFamily="34" charset="-120"/>
              </a:rPr>
              <a:t>17</a:t>
            </a:r>
            <a:r>
              <a:rPr lang="zh-TW" altLang="zh-TW" sz="2000" b="1" dirty="0" smtClean="0">
                <a:solidFill>
                  <a:srgbClr val="0000FF"/>
                </a:solidFill>
                <a:latin typeface="微軟正黑體" panose="020B0604030504040204" pitchFamily="34" charset="-120"/>
                <a:ea typeface="微軟正黑體" panose="020B0604030504040204" pitchFamily="34" charset="-120"/>
              </a:rPr>
              <a:t>日</a:t>
            </a:r>
          </a:p>
          <a:p>
            <a:pPr>
              <a:lnSpc>
                <a:spcPts val="4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第三次會議</a:t>
            </a:r>
            <a:r>
              <a:rPr lang="en-US" altLang="zh-TW" sz="2000" b="1" dirty="0" smtClean="0">
                <a:solidFill>
                  <a:srgbClr val="0000FF"/>
                </a:solidFill>
                <a:latin typeface="微軟正黑體" panose="020B0604030504040204" pitchFamily="34" charset="-120"/>
                <a:ea typeface="微軟正黑體" panose="020B0604030504040204" pitchFamily="34" charset="-120"/>
              </a:rPr>
              <a:t>--104</a:t>
            </a:r>
            <a:r>
              <a:rPr lang="zh-TW" altLang="zh-TW" sz="2000" b="1" dirty="0" smtClean="0">
                <a:solidFill>
                  <a:srgbClr val="0000FF"/>
                </a:solidFill>
                <a:latin typeface="微軟正黑體" panose="020B0604030504040204" pitchFamily="34" charset="-120"/>
                <a:ea typeface="微軟正黑體" panose="020B0604030504040204" pitchFamily="34" charset="-120"/>
              </a:rPr>
              <a:t>年</a:t>
            </a:r>
            <a:r>
              <a:rPr lang="en-US" altLang="zh-TW" sz="2000" b="1" dirty="0" smtClean="0">
                <a:solidFill>
                  <a:srgbClr val="0000FF"/>
                </a:solidFill>
                <a:latin typeface="微軟正黑體" panose="020B0604030504040204" pitchFamily="34" charset="-120"/>
                <a:ea typeface="微軟正黑體" panose="020B0604030504040204" pitchFamily="34" charset="-120"/>
              </a:rPr>
              <a:t>7</a:t>
            </a:r>
            <a:r>
              <a:rPr lang="zh-TW" altLang="zh-TW" sz="2000" b="1" dirty="0" smtClean="0">
                <a:solidFill>
                  <a:srgbClr val="0000FF"/>
                </a:solidFill>
                <a:latin typeface="微軟正黑體" panose="020B0604030504040204" pitchFamily="34" charset="-120"/>
                <a:ea typeface="微軟正黑體" panose="020B0604030504040204" pitchFamily="34" charset="-120"/>
              </a:rPr>
              <a:t>月</a:t>
            </a:r>
            <a:r>
              <a:rPr lang="en-US" altLang="zh-TW" sz="2000" b="1" dirty="0" smtClean="0">
                <a:solidFill>
                  <a:srgbClr val="0000FF"/>
                </a:solidFill>
                <a:latin typeface="微軟正黑體" panose="020B0604030504040204" pitchFamily="34" charset="-120"/>
                <a:ea typeface="微軟正黑體" panose="020B0604030504040204" pitchFamily="34" charset="-120"/>
              </a:rPr>
              <a:t>17</a:t>
            </a:r>
            <a:r>
              <a:rPr lang="zh-TW" altLang="zh-TW" sz="2000" b="1" dirty="0" smtClean="0">
                <a:solidFill>
                  <a:srgbClr val="0000FF"/>
                </a:solidFill>
                <a:latin typeface="微軟正黑體" panose="020B0604030504040204" pitchFamily="34" charset="-120"/>
                <a:ea typeface="微軟正黑體" panose="020B0604030504040204" pitchFamily="34" charset="-120"/>
              </a:rPr>
              <a:t>日</a:t>
            </a:r>
          </a:p>
          <a:p>
            <a:pPr>
              <a:lnSpc>
                <a:spcPts val="4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第四次會議</a:t>
            </a:r>
            <a:r>
              <a:rPr lang="en-US" altLang="zh-TW" sz="2000" b="1" dirty="0" smtClean="0">
                <a:solidFill>
                  <a:srgbClr val="0000FF"/>
                </a:solidFill>
                <a:latin typeface="微軟正黑體" panose="020B0604030504040204" pitchFamily="34" charset="-120"/>
                <a:ea typeface="微軟正黑體" panose="020B0604030504040204" pitchFamily="34" charset="-120"/>
              </a:rPr>
              <a:t>--104</a:t>
            </a:r>
            <a:r>
              <a:rPr lang="zh-TW" altLang="zh-TW" sz="2000" b="1" dirty="0" smtClean="0">
                <a:solidFill>
                  <a:srgbClr val="0000FF"/>
                </a:solidFill>
                <a:latin typeface="微軟正黑體" panose="020B0604030504040204" pitchFamily="34" charset="-120"/>
                <a:ea typeface="微軟正黑體" panose="020B0604030504040204" pitchFamily="34" charset="-120"/>
              </a:rPr>
              <a:t>年</a:t>
            </a:r>
            <a:r>
              <a:rPr lang="en-US" altLang="zh-TW" sz="2000" b="1" dirty="0" smtClean="0">
                <a:solidFill>
                  <a:srgbClr val="0000FF"/>
                </a:solidFill>
                <a:latin typeface="微軟正黑體" panose="020B0604030504040204" pitchFamily="34" charset="-120"/>
                <a:ea typeface="微軟正黑體" panose="020B0604030504040204" pitchFamily="34" charset="-120"/>
              </a:rPr>
              <a:t>10</a:t>
            </a:r>
            <a:r>
              <a:rPr lang="zh-TW" altLang="zh-TW" sz="2000" b="1" dirty="0" smtClean="0">
                <a:solidFill>
                  <a:srgbClr val="0000FF"/>
                </a:solidFill>
                <a:latin typeface="微軟正黑體" panose="020B0604030504040204" pitchFamily="34" charset="-120"/>
                <a:ea typeface="微軟正黑體" panose="020B0604030504040204" pitchFamily="34" charset="-120"/>
              </a:rPr>
              <a:t>月</a:t>
            </a:r>
            <a:r>
              <a:rPr lang="en-US" altLang="zh-TW" sz="2000" b="1" dirty="0" smtClean="0">
                <a:solidFill>
                  <a:srgbClr val="0000FF"/>
                </a:solidFill>
                <a:latin typeface="微軟正黑體" panose="020B0604030504040204" pitchFamily="34" charset="-120"/>
                <a:ea typeface="微軟正黑體" panose="020B0604030504040204" pitchFamily="34" charset="-120"/>
              </a:rPr>
              <a:t>16</a:t>
            </a:r>
            <a:r>
              <a:rPr lang="zh-TW" altLang="zh-TW" sz="2000" b="1" dirty="0" smtClean="0">
                <a:solidFill>
                  <a:srgbClr val="0000FF"/>
                </a:solidFill>
                <a:latin typeface="微軟正黑體" panose="020B0604030504040204" pitchFamily="34" charset="-120"/>
                <a:ea typeface="微軟正黑體" panose="020B0604030504040204" pitchFamily="34" charset="-120"/>
              </a:rPr>
              <a:t>日</a:t>
            </a:r>
          </a:p>
          <a:p>
            <a:pPr>
              <a:lnSpc>
                <a:spcPts val="4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第五次會議</a:t>
            </a:r>
            <a:r>
              <a:rPr lang="en-US" altLang="zh-TW" sz="2000" b="1" dirty="0" smtClean="0">
                <a:solidFill>
                  <a:srgbClr val="0000FF"/>
                </a:solidFill>
                <a:latin typeface="微軟正黑體" panose="020B0604030504040204" pitchFamily="34" charset="-120"/>
                <a:ea typeface="微軟正黑體" panose="020B0604030504040204" pitchFamily="34" charset="-120"/>
              </a:rPr>
              <a:t>--105</a:t>
            </a:r>
            <a:r>
              <a:rPr lang="zh-TW" altLang="zh-TW" sz="2000" b="1" dirty="0" smtClean="0">
                <a:solidFill>
                  <a:srgbClr val="0000FF"/>
                </a:solidFill>
                <a:latin typeface="微軟正黑體" panose="020B0604030504040204" pitchFamily="34" charset="-120"/>
                <a:ea typeface="微軟正黑體" panose="020B0604030504040204" pitchFamily="34" charset="-120"/>
              </a:rPr>
              <a:t>年</a:t>
            </a:r>
            <a:r>
              <a:rPr lang="en-US" altLang="zh-TW" sz="2000" b="1" dirty="0" smtClean="0">
                <a:solidFill>
                  <a:srgbClr val="0000FF"/>
                </a:solidFill>
                <a:latin typeface="微軟正黑體" panose="020B0604030504040204" pitchFamily="34" charset="-120"/>
                <a:ea typeface="微軟正黑體" panose="020B0604030504040204" pitchFamily="34" charset="-120"/>
              </a:rPr>
              <a:t>1</a:t>
            </a:r>
            <a:r>
              <a:rPr lang="zh-TW" altLang="zh-TW" sz="2000" b="1" dirty="0" smtClean="0">
                <a:solidFill>
                  <a:srgbClr val="0000FF"/>
                </a:solidFill>
                <a:latin typeface="微軟正黑體" panose="020B0604030504040204" pitchFamily="34" charset="-120"/>
                <a:ea typeface="微軟正黑體" panose="020B0604030504040204" pitchFamily="34" charset="-120"/>
              </a:rPr>
              <a:t>月</a:t>
            </a:r>
            <a:r>
              <a:rPr lang="en-US" altLang="zh-TW" sz="2000" b="1" dirty="0" smtClean="0">
                <a:solidFill>
                  <a:srgbClr val="0000FF"/>
                </a:solidFill>
                <a:latin typeface="微軟正黑體" panose="020B0604030504040204" pitchFamily="34" charset="-120"/>
                <a:ea typeface="微軟正黑體" panose="020B0604030504040204" pitchFamily="34" charset="-120"/>
              </a:rPr>
              <a:t>20</a:t>
            </a:r>
            <a:r>
              <a:rPr lang="zh-TW" altLang="zh-TW" sz="2000" b="1" dirty="0" smtClean="0">
                <a:solidFill>
                  <a:srgbClr val="0000FF"/>
                </a:solidFill>
                <a:latin typeface="微軟正黑體" panose="020B0604030504040204" pitchFamily="34" charset="-120"/>
                <a:ea typeface="微軟正黑體" panose="020B0604030504040204" pitchFamily="34" charset="-120"/>
              </a:rPr>
              <a:t>日</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nSpc>
                <a:spcPts val="4000"/>
              </a:lnSpc>
            </a:pPr>
            <a:r>
              <a:rPr lang="zh-TW" altLang="en-US" sz="2000" b="1" dirty="0" smtClean="0">
                <a:solidFill>
                  <a:srgbClr val="0000FF"/>
                </a:solidFill>
                <a:latin typeface="微軟正黑體" panose="020B0604030504040204" pitchFamily="34" charset="-120"/>
                <a:ea typeface="微軟正黑體" panose="020B0604030504040204" pitchFamily="34" charset="-120"/>
              </a:rPr>
              <a:t>      第六次會議</a:t>
            </a:r>
            <a:r>
              <a:rPr lang="en-US" altLang="zh-TW" sz="2000" b="1" dirty="0" smtClean="0">
                <a:solidFill>
                  <a:srgbClr val="0000FF"/>
                </a:solidFill>
                <a:latin typeface="微軟正黑體" panose="020B0604030504040204" pitchFamily="34" charset="-120"/>
                <a:ea typeface="微軟正黑體" panose="020B0604030504040204" pitchFamily="34" charset="-120"/>
              </a:rPr>
              <a:t>—105</a:t>
            </a:r>
            <a:r>
              <a:rPr lang="zh-TW" altLang="en-US" sz="2000" b="1" dirty="0" smtClean="0">
                <a:solidFill>
                  <a:srgbClr val="0000FF"/>
                </a:solidFill>
                <a:latin typeface="微軟正黑體" panose="020B0604030504040204" pitchFamily="34" charset="-120"/>
                <a:ea typeface="微軟正黑體" panose="020B0604030504040204" pitchFamily="34" charset="-120"/>
              </a:rPr>
              <a:t>年</a:t>
            </a:r>
            <a:r>
              <a:rPr lang="en-US" altLang="zh-TW" sz="2000" b="1" dirty="0" smtClean="0">
                <a:solidFill>
                  <a:srgbClr val="0000FF"/>
                </a:solidFill>
                <a:latin typeface="微軟正黑體" panose="020B0604030504040204" pitchFamily="34" charset="-120"/>
                <a:ea typeface="微軟正黑體" panose="020B0604030504040204" pitchFamily="34" charset="-120"/>
              </a:rPr>
              <a:t>5</a:t>
            </a:r>
            <a:r>
              <a:rPr lang="zh-TW" altLang="en-US" sz="2000" b="1" dirty="0" smtClean="0">
                <a:solidFill>
                  <a:srgbClr val="0000FF"/>
                </a:solidFill>
                <a:latin typeface="微軟正黑體" panose="020B0604030504040204" pitchFamily="34" charset="-120"/>
                <a:ea typeface="微軟正黑體" panose="020B0604030504040204" pitchFamily="34" charset="-120"/>
              </a:rPr>
              <a:t>月</a:t>
            </a:r>
            <a:r>
              <a:rPr lang="en-US" altLang="zh-TW" sz="2000" b="1" dirty="0" smtClean="0">
                <a:solidFill>
                  <a:srgbClr val="0000FF"/>
                </a:solidFill>
                <a:latin typeface="微軟正黑體" panose="020B0604030504040204" pitchFamily="34" charset="-120"/>
                <a:ea typeface="微軟正黑體" panose="020B0604030504040204" pitchFamily="34" charset="-120"/>
              </a:rPr>
              <a:t>6</a:t>
            </a:r>
            <a:r>
              <a:rPr lang="zh-TW" altLang="en-US" sz="2000" b="1" dirty="0" smtClean="0">
                <a:solidFill>
                  <a:srgbClr val="0000FF"/>
                </a:solidFill>
                <a:latin typeface="微軟正黑體" panose="020B0604030504040204" pitchFamily="34" charset="-120"/>
                <a:ea typeface="微軟正黑體" panose="020B0604030504040204" pitchFamily="34" charset="-120"/>
              </a:rPr>
              <a:t>日</a:t>
            </a:r>
            <a:r>
              <a:rPr lang="en-US" altLang="zh-TW" sz="2000" b="1" dirty="0" smtClean="0">
                <a:solidFill>
                  <a:srgbClr val="0000FF"/>
                </a:solidFill>
                <a:latin typeface="微軟正黑體" panose="020B0604030504040204" pitchFamily="34" charset="-120"/>
                <a:ea typeface="微軟正黑體" panose="020B0604030504040204" pitchFamily="34" charset="-120"/>
              </a:rPr>
              <a:t>      </a:t>
            </a:r>
            <a:endParaRPr lang="zh-TW" altLang="zh-TW" sz="2000" b="1" dirty="0" smtClean="0">
              <a:solidFill>
                <a:srgbClr val="0000FF"/>
              </a:solidFill>
              <a:latin typeface="微軟正黑體" panose="020B0604030504040204" pitchFamily="34" charset="-120"/>
              <a:ea typeface="微軟正黑體" panose="020B0604030504040204" pitchFamily="34" charset="-120"/>
            </a:endParaRPr>
          </a:p>
          <a:p>
            <a:endParaRPr lang="zh-TW" altLang="en-US" sz="20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11560" y="1268760"/>
            <a:ext cx="7848872" cy="3785652"/>
          </a:xfrm>
          <a:prstGeom prst="rect">
            <a:avLst/>
          </a:prstGeom>
          <a:noFill/>
        </p:spPr>
        <p:txBody>
          <a:bodyPr wrap="square" rtlCol="0">
            <a:spAutoFit/>
          </a:bodyPr>
          <a:lstStyle/>
          <a:p>
            <a:pPr>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4. </a:t>
            </a:r>
            <a:r>
              <a:rPr lang="zh-TW" altLang="zh-TW" sz="2000" b="1" dirty="0" smtClean="0">
                <a:solidFill>
                  <a:srgbClr val="0000FF"/>
                </a:solidFill>
                <a:latin typeface="微軟正黑體" panose="020B0604030504040204" pitchFamily="34" charset="-120"/>
                <a:ea typeface="微軟正黑體" panose="020B0604030504040204" pitchFamily="34" charset="-120"/>
              </a:rPr>
              <a:t>第四次會議主要議題：</a:t>
            </a:r>
          </a:p>
          <a:p>
            <a:pPr>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 </a:t>
            </a:r>
            <a:r>
              <a:rPr lang="zh-TW" altLang="zh-TW" sz="2000" b="1" dirty="0" smtClean="0">
                <a:solidFill>
                  <a:srgbClr val="0000FF"/>
                </a:solidFill>
                <a:latin typeface="微軟正黑體" panose="020B0604030504040204" pitchFamily="34" charset="-120"/>
                <a:ea typeface="微軟正黑體" panose="020B0604030504040204" pitchFamily="34" charset="-120"/>
              </a:rPr>
              <a:t>有關波多野悠遊卡之省思。</a:t>
            </a:r>
          </a:p>
          <a:p>
            <a:pPr>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 </a:t>
            </a:r>
            <a:r>
              <a:rPr lang="zh-TW" altLang="zh-TW" sz="2000" b="1" dirty="0" smtClean="0">
                <a:solidFill>
                  <a:srgbClr val="0000FF"/>
                </a:solidFill>
                <a:latin typeface="微軟正黑體" panose="020B0604030504040204" pitchFamily="34" charset="-120"/>
                <a:ea typeface="微軟正黑體" panose="020B0604030504040204" pitchFamily="34" charset="-120"/>
              </a:rPr>
              <a:t>討論公公盟希望參與本會自律委員會一事。</a:t>
            </a:r>
          </a:p>
          <a:p>
            <a:pPr>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endParaRPr lang="zh-TW" altLang="zh-TW" sz="2000" b="1" dirty="0" smtClean="0">
              <a:solidFill>
                <a:srgbClr val="0000FF"/>
              </a:solidFill>
              <a:latin typeface="微軟正黑體" panose="020B0604030504040204" pitchFamily="34" charset="-120"/>
              <a:ea typeface="微軟正黑體" panose="020B0604030504040204" pitchFamily="34" charset="-120"/>
            </a:endParaRPr>
          </a:p>
          <a:p>
            <a:pPr>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5. </a:t>
            </a:r>
            <a:r>
              <a:rPr lang="zh-TW" altLang="zh-TW" sz="2000" b="1" dirty="0" smtClean="0">
                <a:solidFill>
                  <a:srgbClr val="0000FF"/>
                </a:solidFill>
                <a:latin typeface="微軟正黑體" panose="020B0604030504040204" pitchFamily="34" charset="-120"/>
                <a:ea typeface="微軟正黑體" panose="020B0604030504040204" pitchFamily="34" charset="-120"/>
              </a:rPr>
              <a:t>第五次會議主要議題：</a:t>
            </a:r>
          </a:p>
          <a:p>
            <a:pPr>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 </a:t>
            </a:r>
            <a:r>
              <a:rPr lang="zh-TW" altLang="zh-TW" sz="2000" b="1" dirty="0" smtClean="0">
                <a:solidFill>
                  <a:srgbClr val="0000FF"/>
                </a:solidFill>
                <a:latin typeface="微軟正黑體" panose="020B0604030504040204" pitchFamily="34" charset="-120"/>
                <a:ea typeface="微軟正黑體" panose="020B0604030504040204" pitchFamily="34" charset="-120"/>
              </a:rPr>
              <a:t>有關第</a:t>
            </a:r>
            <a:r>
              <a:rPr lang="en-US" altLang="zh-TW" sz="2000" b="1" dirty="0" smtClean="0">
                <a:solidFill>
                  <a:srgbClr val="0000FF"/>
                </a:solidFill>
                <a:latin typeface="微軟正黑體" panose="020B0604030504040204" pitchFamily="34" charset="-120"/>
                <a:ea typeface="微軟正黑體" panose="020B0604030504040204" pitchFamily="34" charset="-120"/>
              </a:rPr>
              <a:t>2015</a:t>
            </a:r>
            <a:r>
              <a:rPr lang="zh-TW" altLang="zh-TW" sz="2000" b="1" dirty="0" smtClean="0">
                <a:solidFill>
                  <a:srgbClr val="0000FF"/>
                </a:solidFill>
                <a:latin typeface="微軟正黑體" panose="020B0604030504040204" pitchFamily="34" charset="-120"/>
                <a:ea typeface="微軟正黑體" panose="020B0604030504040204" pitchFamily="34" charset="-120"/>
              </a:rPr>
              <a:t>年第</a:t>
            </a:r>
            <a:r>
              <a:rPr lang="en-US" altLang="zh-TW" sz="2000" b="1" dirty="0" smtClean="0">
                <a:solidFill>
                  <a:srgbClr val="0000FF"/>
                </a:solidFill>
                <a:latin typeface="微軟正黑體" panose="020B0604030504040204" pitchFamily="34" charset="-120"/>
                <a:ea typeface="微軟正黑體" panose="020B0604030504040204" pitchFamily="34" charset="-120"/>
              </a:rPr>
              <a:t>4</a:t>
            </a:r>
            <a:r>
              <a:rPr lang="zh-TW" altLang="zh-TW" sz="2000" b="1" dirty="0" smtClean="0">
                <a:solidFill>
                  <a:srgbClr val="0000FF"/>
                </a:solidFill>
                <a:latin typeface="微軟正黑體" panose="020B0604030504040204" pitchFamily="34" charset="-120"/>
                <a:ea typeface="微軟正黑體" panose="020B0604030504040204" pitchFamily="34" charset="-120"/>
              </a:rPr>
              <a:t>季本會選舉新聞報導之觀眾意見。</a:t>
            </a:r>
          </a:p>
          <a:p>
            <a:pPr>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 </a:t>
            </a:r>
            <a:r>
              <a:rPr lang="zh-TW" altLang="zh-TW" sz="2000" b="1" dirty="0" smtClean="0">
                <a:solidFill>
                  <a:srgbClr val="0000FF"/>
                </a:solidFill>
                <a:latin typeface="微軟正黑體" panose="020B0604030504040204" pitchFamily="34" charset="-120"/>
                <a:ea typeface="微軟正黑體" panose="020B0604030504040204" pitchFamily="34" charset="-120"/>
              </a:rPr>
              <a:t>有關本會節目老師您哪位之歐歐陽靖的歧視體驗課觀眾意見。</a:t>
            </a:r>
          </a:p>
          <a:p>
            <a:pPr>
              <a:lnSpc>
                <a:spcPct val="150000"/>
              </a:lnSpc>
            </a:pPr>
            <a:r>
              <a:rPr lang="en-US" altLang="zh-TW" sz="2000" b="1" dirty="0" smtClean="0">
                <a:solidFill>
                  <a:srgbClr val="0000FF"/>
                </a:solidFill>
                <a:latin typeface="標楷體" pitchFamily="65" charset="-120"/>
                <a:ea typeface="標楷體" pitchFamily="65" charset="-120"/>
              </a:rPr>
              <a:t>  </a:t>
            </a:r>
            <a:endParaRPr lang="zh-TW" altLang="en-US" dirty="0"/>
          </a:p>
        </p:txBody>
      </p:sp>
      <p:sp>
        <p:nvSpPr>
          <p:cNvPr id="6" name="Rectangle 1"/>
          <p:cNvSpPr>
            <a:spLocks noChangeArrowheads="1"/>
          </p:cNvSpPr>
          <p:nvPr/>
        </p:nvSpPr>
        <p:spPr bwMode="auto">
          <a:xfrm>
            <a:off x="323528" y="157863"/>
            <a:ext cx="449353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lang="zh-TW" altLang="en-US" sz="2800" dirty="0" smtClean="0">
                <a:solidFill>
                  <a:schemeClr val="bg1"/>
                </a:solidFill>
                <a:latin typeface="微軟正黑體" panose="020B0604030504040204" pitchFamily="34" charset="-120"/>
                <a:ea typeface="微軟正黑體" panose="020B0604030504040204" pitchFamily="34" charset="-120"/>
              </a:rPr>
              <a:t>九、</a:t>
            </a:r>
            <a:r>
              <a:rPr lang="zh-TW" altLang="zh-TW" sz="2800" dirty="0" smtClean="0">
                <a:solidFill>
                  <a:schemeClr val="bg1"/>
                </a:solidFill>
                <a:latin typeface="微軟正黑體" panose="020B0604030504040204" pitchFamily="34" charset="-120"/>
                <a:ea typeface="微軟正黑體" panose="020B0604030504040204" pitchFamily="34" charset="-120"/>
              </a:rPr>
              <a:t>節目暨新聞</a:t>
            </a:r>
            <a:r>
              <a:rPr lang="zh-TW" altLang="en-US" sz="2800" dirty="0" smtClean="0">
                <a:solidFill>
                  <a:schemeClr val="bg1"/>
                </a:solidFill>
                <a:latin typeface="微軟正黑體" panose="020B0604030504040204" pitchFamily="34" charset="-120"/>
                <a:ea typeface="微軟正黑體" panose="020B0604030504040204" pitchFamily="34" charset="-120"/>
              </a:rPr>
              <a:t>自律</a:t>
            </a:r>
            <a:r>
              <a:rPr lang="zh-TW" altLang="zh-TW" sz="2800" dirty="0" smtClean="0">
                <a:solidFill>
                  <a:schemeClr val="bg1"/>
                </a:solidFill>
                <a:latin typeface="微軟正黑體" panose="020B0604030504040204" pitchFamily="34" charset="-120"/>
                <a:ea typeface="微軟正黑體" panose="020B0604030504040204" pitchFamily="34" charset="-120"/>
              </a:rPr>
              <a:t>委員會</a:t>
            </a:r>
            <a:endParaRPr lang="zh-TW" altLang="en-US" sz="2800" dirty="0" smtClean="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395536" y="116632"/>
            <a:ext cx="6750566" cy="861774"/>
          </a:xfrm>
          <a:prstGeom prst="rect">
            <a:avLst/>
          </a:prstGeom>
          <a:noFill/>
        </p:spPr>
        <p:txBody>
          <a:bodyPr wrap="none" rtlCol="0">
            <a:spAutoFit/>
          </a:bodyPr>
          <a:lstStyle/>
          <a:p>
            <a:r>
              <a:rPr lang="en-US" altLang="zh-TW" sz="3200" dirty="0" smtClean="0">
                <a:solidFill>
                  <a:schemeClr val="bg1"/>
                </a:solidFill>
                <a:latin typeface="微軟正黑體" panose="020B0604030504040204" pitchFamily="34" charset="-120"/>
                <a:ea typeface="微軟正黑體" panose="020B0604030504040204" pitchFamily="34" charset="-120"/>
              </a:rPr>
              <a:t>2016 CSR </a:t>
            </a:r>
            <a:r>
              <a:rPr lang="zh-TW" altLang="zh-TW" sz="3200" dirty="0" smtClean="0">
                <a:solidFill>
                  <a:schemeClr val="bg1"/>
                </a:solidFill>
                <a:latin typeface="微軟正黑體" panose="020B0604030504040204" pitchFamily="34" charset="-120"/>
                <a:ea typeface="微軟正黑體" panose="020B0604030504040204" pitchFamily="34" charset="-120"/>
              </a:rPr>
              <a:t>公共電視社會責任報告書 </a:t>
            </a:r>
          </a:p>
          <a:p>
            <a:endParaRPr lang="zh-TW" altLang="en-US" dirty="0">
              <a:solidFill>
                <a:srgbClr val="FF0000"/>
              </a:solidFill>
            </a:endParaRPr>
          </a:p>
        </p:txBody>
      </p:sp>
      <p:sp>
        <p:nvSpPr>
          <p:cNvPr id="6" name="文字方塊 5"/>
          <p:cNvSpPr txBox="1"/>
          <p:nvPr/>
        </p:nvSpPr>
        <p:spPr>
          <a:xfrm>
            <a:off x="539552" y="1412776"/>
            <a:ext cx="8352928" cy="5262979"/>
          </a:xfrm>
          <a:prstGeom prst="rect">
            <a:avLst/>
          </a:prstGeom>
          <a:noFill/>
        </p:spPr>
        <p:txBody>
          <a:bodyPr wrap="square" rtlCol="0">
            <a:spAutoFit/>
          </a:bodyPr>
          <a:lstStyle/>
          <a:p>
            <a:pPr algn="just">
              <a:lnSpc>
                <a:spcPct val="150000"/>
              </a:lnSpc>
            </a:pPr>
            <a:r>
              <a:rPr lang="zh-TW" altLang="en-US" sz="2000" b="1" dirty="0" smtClean="0">
                <a:solidFill>
                  <a:srgbClr val="0000FF"/>
                </a:solidFill>
                <a:latin typeface="微軟正黑體" panose="020B0604030504040204" pitchFamily="34" charset="-120"/>
                <a:ea typeface="微軟正黑體" panose="020B0604030504040204" pitchFamily="34" charset="-120"/>
              </a:rPr>
              <a:t>一、「</a:t>
            </a:r>
            <a:r>
              <a:rPr lang="zh-TW" altLang="zh-TW" sz="2000" b="1" dirty="0" smtClean="0">
                <a:solidFill>
                  <a:srgbClr val="0000FF"/>
                </a:solidFill>
                <a:latin typeface="微軟正黑體" panose="020B0604030504040204" pitchFamily="34" charset="-120"/>
                <a:ea typeface="微軟正黑體" panose="020B0604030504040204" pitchFamily="34" charset="-120"/>
              </a:rPr>
              <a:t>企業社會責任」</a:t>
            </a:r>
            <a:r>
              <a:rPr lang="en-US" altLang="zh-TW" sz="2000" b="1" dirty="0" smtClean="0">
                <a:solidFill>
                  <a:srgbClr val="0000FF"/>
                </a:solidFill>
                <a:latin typeface="微軟正黑體" panose="020B0604030504040204" pitchFamily="34" charset="-120"/>
                <a:ea typeface="微軟正黑體" panose="020B0604030504040204" pitchFamily="34" charset="-120"/>
              </a:rPr>
              <a:t>(Corporate Social Responsibility-CSR)</a:t>
            </a:r>
            <a:r>
              <a:rPr lang="zh-TW" altLang="zh-TW" sz="2000" b="1" dirty="0" smtClean="0">
                <a:solidFill>
                  <a:srgbClr val="0000FF"/>
                </a:solidFill>
                <a:latin typeface="微軟正黑體" panose="020B0604030504040204" pitchFamily="34" charset="-120"/>
                <a:ea typeface="微軟正黑體" panose="020B0604030504040204" pitchFamily="34" charset="-120"/>
              </a:rPr>
              <a:t>泛</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指企業營運應擔負其於環境</a:t>
            </a:r>
            <a:r>
              <a:rPr lang="en-US" altLang="zh-TW" sz="2000" b="1" dirty="0" smtClean="0">
                <a:solidFill>
                  <a:srgbClr val="0000FF"/>
                </a:solidFill>
                <a:latin typeface="微軟正黑體" panose="020B0604030504040204" pitchFamily="34" charset="-120"/>
                <a:ea typeface="微軟正黑體" panose="020B0604030504040204" pitchFamily="34" charset="-120"/>
              </a:rPr>
              <a:t>(Environment)</a:t>
            </a:r>
            <a:r>
              <a:rPr lang="zh-TW" altLang="zh-TW" sz="2000" b="1" dirty="0" smtClean="0">
                <a:solidFill>
                  <a:srgbClr val="0000FF"/>
                </a:solidFill>
                <a:latin typeface="微軟正黑體" panose="020B0604030504040204" pitchFamily="34" charset="-120"/>
                <a:ea typeface="微軟正黑體" panose="020B0604030504040204" pitchFamily="34" charset="-120"/>
              </a:rPr>
              <a:t>、社會</a:t>
            </a:r>
            <a:r>
              <a:rPr lang="en-US" altLang="zh-TW" sz="2000" b="1" dirty="0" smtClean="0">
                <a:solidFill>
                  <a:srgbClr val="0000FF"/>
                </a:solidFill>
                <a:latin typeface="微軟正黑體" panose="020B0604030504040204" pitchFamily="34" charset="-120"/>
                <a:ea typeface="微軟正黑體" panose="020B0604030504040204" pitchFamily="34" charset="-120"/>
              </a:rPr>
              <a:t>(Social)</a:t>
            </a:r>
            <a:r>
              <a:rPr lang="zh-TW" altLang="zh-TW" sz="2000" b="1" dirty="0" smtClean="0">
                <a:solidFill>
                  <a:srgbClr val="0000FF"/>
                </a:solidFill>
                <a:latin typeface="微軟正黑體" panose="020B0604030504040204" pitchFamily="34" charset="-120"/>
                <a:ea typeface="微軟正黑體" panose="020B0604030504040204" pitchFamily="34" charset="-120"/>
              </a:rPr>
              <a:t>及治</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理</a:t>
            </a:r>
            <a:r>
              <a:rPr lang="en-US" altLang="zh-TW" sz="2000" b="1" dirty="0" smtClean="0">
                <a:solidFill>
                  <a:srgbClr val="0000FF"/>
                </a:solidFill>
                <a:latin typeface="微軟正黑體" panose="020B0604030504040204" pitchFamily="34" charset="-120"/>
                <a:ea typeface="微軟正黑體" panose="020B0604030504040204" pitchFamily="34" charset="-120"/>
              </a:rPr>
              <a:t>(Governance)</a:t>
            </a:r>
            <a:r>
              <a:rPr lang="zh-TW" altLang="zh-TW" sz="2000" b="1" dirty="0" smtClean="0">
                <a:solidFill>
                  <a:srgbClr val="0000FF"/>
                </a:solidFill>
                <a:latin typeface="微軟正黑體" panose="020B0604030504040204" pitchFamily="34" charset="-120"/>
                <a:ea typeface="微軟正黑體" panose="020B0604030504040204" pitchFamily="34" charset="-120"/>
              </a:rPr>
              <a:t>之責任，亦即企業在創造利潤、對股東利益負</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責的同時，還要承擔對員工、對社會和環境的社會責任，包括</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遵守商業道德、生產安全、職業健康、保護勞動者的合法權益、</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節約資源等。企業社會責任是企業承諾持續遵守道德規範，為</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經濟發展做出貢獻，並且改善員工及其家庭、當地整體社區、</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社會的生活品質，係企業為改善利益相關者的生活質量而貢獻</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於永續發展的一種承諾。</a:t>
            </a:r>
            <a:r>
              <a:rPr lang="en-US" altLang="zh-TW" sz="2000" b="1" dirty="0" smtClean="0">
                <a:solidFill>
                  <a:srgbClr val="0000FF"/>
                </a:solidFill>
                <a:latin typeface="微軟正黑體" panose="020B0604030504040204" pitchFamily="34" charset="-120"/>
                <a:ea typeface="微軟正黑體" panose="020B0604030504040204" pitchFamily="34" charset="-120"/>
              </a:rPr>
              <a:t> </a:t>
            </a:r>
          </a:p>
          <a:p>
            <a:pPr algn="just">
              <a:lnSpc>
                <a:spcPct val="150000"/>
              </a:lnSpc>
            </a:pPr>
            <a:r>
              <a:rPr lang="en-US" altLang="zh-TW" sz="2000" b="1" dirty="0" smtClean="0">
                <a:solidFill>
                  <a:srgbClr val="0000FF"/>
                </a:solidFill>
              </a:rPr>
              <a:t> </a:t>
            </a:r>
          </a:p>
          <a:p>
            <a:endParaRPr lang="zh-TW" altLang="zh-TW" dirty="0" smtClean="0"/>
          </a:p>
          <a:p>
            <a:endParaRPr lang="zh-TW" alt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395536" y="116632"/>
            <a:ext cx="6750566" cy="861774"/>
          </a:xfrm>
          <a:prstGeom prst="rect">
            <a:avLst/>
          </a:prstGeom>
          <a:noFill/>
        </p:spPr>
        <p:txBody>
          <a:bodyPr wrap="none" rtlCol="0">
            <a:spAutoFit/>
          </a:bodyPr>
          <a:lstStyle/>
          <a:p>
            <a:r>
              <a:rPr lang="en-US" altLang="zh-TW" sz="3200" dirty="0" smtClean="0">
                <a:solidFill>
                  <a:schemeClr val="bg1"/>
                </a:solidFill>
                <a:latin typeface="微軟正黑體" panose="020B0604030504040204" pitchFamily="34" charset="-120"/>
                <a:ea typeface="微軟正黑體" panose="020B0604030504040204" pitchFamily="34" charset="-120"/>
              </a:rPr>
              <a:t>2016 CSR </a:t>
            </a:r>
            <a:r>
              <a:rPr lang="zh-TW" altLang="zh-TW" sz="3200" dirty="0" smtClean="0">
                <a:solidFill>
                  <a:schemeClr val="bg1"/>
                </a:solidFill>
                <a:latin typeface="微軟正黑體" panose="020B0604030504040204" pitchFamily="34" charset="-120"/>
                <a:ea typeface="微軟正黑體" panose="020B0604030504040204" pitchFamily="34" charset="-120"/>
              </a:rPr>
              <a:t>公共電視社會責任報告書 </a:t>
            </a:r>
          </a:p>
          <a:p>
            <a:endParaRPr lang="zh-TW" altLang="en-US" dirty="0">
              <a:solidFill>
                <a:srgbClr val="FF0000"/>
              </a:solidFill>
            </a:endParaRPr>
          </a:p>
        </p:txBody>
      </p:sp>
      <p:sp>
        <p:nvSpPr>
          <p:cNvPr id="6" name="文字方塊 5"/>
          <p:cNvSpPr txBox="1"/>
          <p:nvPr/>
        </p:nvSpPr>
        <p:spPr>
          <a:xfrm>
            <a:off x="683568" y="1196752"/>
            <a:ext cx="7920880" cy="4832092"/>
          </a:xfrm>
          <a:prstGeom prst="rect">
            <a:avLst/>
          </a:prstGeom>
          <a:noFill/>
        </p:spPr>
        <p:txBody>
          <a:bodyPr wrap="square" rtlCol="0">
            <a:spAutoFit/>
          </a:bodyPr>
          <a:lstStyle/>
          <a:p>
            <a:endParaRPr lang="zh-TW" altLang="zh-TW" sz="2000" dirty="0" smtClean="0">
              <a:latin typeface="標楷體" pitchFamily="65" charset="-120"/>
              <a:ea typeface="標楷體" pitchFamily="65" charset="-120"/>
            </a:endParaRPr>
          </a:p>
          <a:p>
            <a:pPr algn="just">
              <a:lnSpc>
                <a:spcPct val="150000"/>
              </a:lnSpc>
            </a:pPr>
            <a:r>
              <a:rPr lang="zh-TW" altLang="en-US" sz="2000" b="1" dirty="0" smtClean="0">
                <a:solidFill>
                  <a:srgbClr val="0000FF"/>
                </a:solidFill>
                <a:latin typeface="微軟正黑體" panose="020B0604030504040204" pitchFamily="34" charset="-120"/>
                <a:ea typeface="微軟正黑體" panose="020B0604030504040204" pitchFamily="34" charset="-120"/>
              </a:rPr>
              <a:t>二、</a:t>
            </a:r>
            <a:r>
              <a:rPr lang="zh-TW" altLang="zh-TW" sz="2000" b="1" dirty="0" smtClean="0">
                <a:solidFill>
                  <a:srgbClr val="0000FF"/>
                </a:solidFill>
                <a:latin typeface="微軟正黑體" panose="020B0604030504040204" pitchFamily="34" charset="-120"/>
                <a:ea typeface="微軟正黑體" panose="020B0604030504040204" pitchFamily="34" charset="-120"/>
              </a:rPr>
              <a:t>金管會已於</a:t>
            </a:r>
            <a:r>
              <a:rPr lang="en-US" altLang="zh-TW" sz="2000" b="1" dirty="0" smtClean="0">
                <a:solidFill>
                  <a:srgbClr val="0000FF"/>
                </a:solidFill>
                <a:latin typeface="微軟正黑體" panose="020B0604030504040204" pitchFamily="34" charset="-120"/>
                <a:ea typeface="微軟正黑體" panose="020B0604030504040204" pitchFamily="34" charset="-120"/>
              </a:rPr>
              <a:t>2014</a:t>
            </a:r>
            <a:r>
              <a:rPr lang="zh-TW" altLang="zh-TW" sz="2000" b="1" dirty="0" smtClean="0">
                <a:solidFill>
                  <a:srgbClr val="0000FF"/>
                </a:solidFill>
                <a:latin typeface="微軟正黑體" panose="020B0604030504040204" pitchFamily="34" charset="-120"/>
                <a:ea typeface="微軟正黑體" panose="020B0604030504040204" pitchFamily="34" charset="-120"/>
              </a:rPr>
              <a:t>年</a:t>
            </a:r>
            <a:r>
              <a:rPr lang="en-US" altLang="zh-TW" sz="2000" b="1" dirty="0" smtClean="0">
                <a:solidFill>
                  <a:srgbClr val="0000FF"/>
                </a:solidFill>
                <a:latin typeface="微軟正黑體" panose="020B0604030504040204" pitchFamily="34" charset="-120"/>
                <a:ea typeface="微軟正黑體" panose="020B0604030504040204" pitchFamily="34" charset="-120"/>
              </a:rPr>
              <a:t>9</a:t>
            </a:r>
            <a:r>
              <a:rPr lang="zh-TW" altLang="zh-TW" sz="2000" b="1" dirty="0" smtClean="0">
                <a:solidFill>
                  <a:srgbClr val="0000FF"/>
                </a:solidFill>
                <a:latin typeface="微軟正黑體" panose="020B0604030504040204" pitchFamily="34" charset="-120"/>
                <a:ea typeface="微軟正黑體" panose="020B0604030504040204" pitchFamily="34" charset="-120"/>
              </a:rPr>
              <a:t>月要求上市（櫃）食品業、金融業、化學工</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業及實收資本額為新臺幣</a:t>
            </a:r>
            <a:r>
              <a:rPr lang="en-US" altLang="zh-TW" sz="2000" b="1" dirty="0" smtClean="0">
                <a:solidFill>
                  <a:srgbClr val="0000FF"/>
                </a:solidFill>
                <a:latin typeface="微軟正黑體" panose="020B0604030504040204" pitchFamily="34" charset="-120"/>
                <a:ea typeface="微軟正黑體" panose="020B0604030504040204" pitchFamily="34" charset="-120"/>
              </a:rPr>
              <a:t>100</a:t>
            </a:r>
            <a:r>
              <a:rPr lang="zh-TW" altLang="zh-TW" sz="2000" b="1" dirty="0" smtClean="0">
                <a:solidFill>
                  <a:srgbClr val="0000FF"/>
                </a:solidFill>
                <a:latin typeface="微軟正黑體" panose="020B0604030504040204" pitchFamily="34" charset="-120"/>
                <a:ea typeface="微軟正黑體" panose="020B0604030504040204" pitchFamily="34" charset="-120"/>
              </a:rPr>
              <a:t>億元以上之公司，自</a:t>
            </a:r>
            <a:r>
              <a:rPr lang="en-US" altLang="zh-TW" sz="2000" b="1" dirty="0" smtClean="0">
                <a:solidFill>
                  <a:srgbClr val="0000FF"/>
                </a:solidFill>
                <a:latin typeface="微軟正黑體" panose="020B0604030504040204" pitchFamily="34" charset="-120"/>
                <a:ea typeface="微軟正黑體" panose="020B0604030504040204" pitchFamily="34" charset="-120"/>
              </a:rPr>
              <a:t>2015</a:t>
            </a:r>
            <a:r>
              <a:rPr lang="zh-TW" altLang="zh-TW" sz="2000" b="1" dirty="0" smtClean="0">
                <a:solidFill>
                  <a:srgbClr val="0000FF"/>
                </a:solidFill>
                <a:latin typeface="微軟正黑體" panose="020B0604030504040204" pitchFamily="34" charset="-120"/>
                <a:ea typeface="微軟正黑體" panose="020B0604030504040204" pitchFamily="34" charset="-120"/>
              </a:rPr>
              <a:t>年起強制</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編製企業社會責任（</a:t>
            </a:r>
            <a:r>
              <a:rPr lang="en-US" altLang="zh-TW" sz="2000" b="1" dirty="0" smtClean="0">
                <a:solidFill>
                  <a:srgbClr val="0000FF"/>
                </a:solidFill>
                <a:latin typeface="微軟正黑體" panose="020B0604030504040204" pitchFamily="34" charset="-120"/>
                <a:ea typeface="微軟正黑體" panose="020B0604030504040204" pitchFamily="34" charset="-120"/>
              </a:rPr>
              <a:t>CSR</a:t>
            </a:r>
            <a:r>
              <a:rPr lang="zh-TW" altLang="zh-TW" sz="2000" b="1" dirty="0" smtClean="0">
                <a:solidFill>
                  <a:srgbClr val="0000FF"/>
                </a:solidFill>
                <a:latin typeface="微軟正黑體" panose="020B0604030504040204" pitchFamily="34" charset="-120"/>
                <a:ea typeface="微軟正黑體" panose="020B0604030504040204" pitchFamily="34" charset="-120"/>
              </a:rPr>
              <a:t>）報告書，並列為金管會監理重點，同</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時公佈「編製與申報企業社會責任報告書作業辦法」，要求相關</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企業對所有利害關係人進行充分揭露與溝通，期能有助於發展及</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提升核心競爭力、公司治理及強化風險管理，且能發展永續環境</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並維護社會公益，進而平衡各方利害關係人利益。公開發行公司</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包括本基金會之關係法人中華電視股份有限公司</a:t>
            </a:r>
            <a:r>
              <a:rPr lang="en-US" altLang="zh-TW" sz="2000" b="1" dirty="0" smtClean="0">
                <a:solidFill>
                  <a:srgbClr val="0000FF"/>
                </a:solidFill>
                <a:latin typeface="微軟正黑體" panose="020B0604030504040204" pitchFamily="34" charset="-120"/>
                <a:ea typeface="微軟正黑體" panose="020B0604030504040204" pitchFamily="34" charset="-120"/>
              </a:rPr>
              <a:t>)</a:t>
            </a:r>
            <a:r>
              <a:rPr lang="zh-TW" altLang="zh-TW" sz="2000" b="1" dirty="0" smtClean="0">
                <a:solidFill>
                  <a:srgbClr val="0000FF"/>
                </a:solidFill>
                <a:latin typeface="微軟正黑體" panose="020B0604030504040204" pitchFamily="34" charset="-120"/>
                <a:ea typeface="微軟正黑體" panose="020B0604030504040204" pitchFamily="34" charset="-120"/>
              </a:rPr>
              <a:t>之適行則為未</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zh-TW" sz="2000" b="1" dirty="0" smtClean="0">
                <a:solidFill>
                  <a:srgbClr val="0000FF"/>
                </a:solidFill>
                <a:latin typeface="微軟正黑體" panose="020B0604030504040204" pitchFamily="34" charset="-120"/>
                <a:ea typeface="微軟正黑體" panose="020B0604030504040204" pitchFamily="34" charset="-120"/>
              </a:rPr>
              <a:t>來之重點，目前預定將自</a:t>
            </a:r>
            <a:r>
              <a:rPr lang="en-US" altLang="zh-TW" sz="2000" b="1" dirty="0" smtClean="0">
                <a:solidFill>
                  <a:srgbClr val="0000FF"/>
                </a:solidFill>
                <a:latin typeface="微軟正黑體" panose="020B0604030504040204" pitchFamily="34" charset="-120"/>
                <a:ea typeface="微軟正黑體" panose="020B0604030504040204" pitchFamily="34" charset="-120"/>
              </a:rPr>
              <a:t>2017</a:t>
            </a:r>
            <a:r>
              <a:rPr lang="zh-TW" altLang="zh-TW" sz="2000" b="1" dirty="0" smtClean="0">
                <a:solidFill>
                  <a:srgbClr val="0000FF"/>
                </a:solidFill>
                <a:latin typeface="微軟正黑體" panose="020B0604030504040204" pitchFamily="34" charset="-120"/>
                <a:ea typeface="微軟正黑體" panose="020B0604030504040204" pitchFamily="34" charset="-120"/>
              </a:rPr>
              <a:t>年起強制編製。</a:t>
            </a:r>
          </a:p>
          <a:p>
            <a:endParaRPr lang="zh-TW"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241513" y="116632"/>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tabLst>
                <a:tab pos="457200" algn="l"/>
              </a:tabLst>
            </a:pPr>
            <a:r>
              <a:rPr kumimoji="1" lang="zh-TW" sz="3200" i="0" u="none" strike="noStrike" cap="none" normalizeH="0" baseline="0" dirty="0" smtClean="0">
                <a:ln>
                  <a:noFill/>
                </a:ln>
                <a:solidFill>
                  <a:schemeClr val="bg1"/>
                </a:solidFill>
                <a:latin typeface="微軟正黑體" panose="020B0604030504040204" pitchFamily="34" charset="-120"/>
                <a:ea typeface="微軟正黑體" panose="020B0604030504040204" pitchFamily="34" charset="-120"/>
                <a:cs typeface="Times New Roman" pitchFamily="18" charset="0"/>
              </a:rPr>
              <a:t>什麼是公共電視？</a:t>
            </a:r>
            <a:endParaRPr kumimoji="1" lang="en-US" altLang="zh-TW" sz="3200" i="0" u="none" strike="noStrike" cap="none" normalizeH="0" baseline="0" dirty="0" smtClean="0">
              <a:ln>
                <a:noFill/>
              </a:ln>
              <a:solidFill>
                <a:schemeClr val="bg1"/>
              </a:solidFill>
              <a:latin typeface="微軟正黑體" panose="020B0604030504040204" pitchFamily="34" charset="-120"/>
              <a:ea typeface="微軟正黑體" panose="020B0604030504040204" pitchFamily="34" charset="-120"/>
            </a:endParaRPr>
          </a:p>
        </p:txBody>
      </p:sp>
      <p:sp>
        <p:nvSpPr>
          <p:cNvPr id="25602" name="Rectangle 2"/>
          <p:cNvSpPr>
            <a:spLocks noChangeArrowheads="1"/>
          </p:cNvSpPr>
          <p:nvPr/>
        </p:nvSpPr>
        <p:spPr bwMode="auto">
          <a:xfrm>
            <a:off x="683568" y="1916832"/>
            <a:ext cx="7776864" cy="41640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hlinkClick r:id="rId2"/>
              </a:rPr>
              <a:t>http://www3.ebu.ch/about/public-service-media</a:t>
            </a:r>
            <a:endParaRPr kumimoji="1" lang="en-US" altLang="zh-TW"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zh-TW" sz="1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200000"/>
              </a:lnSpc>
              <a:spcBef>
                <a:spcPct val="0"/>
              </a:spcBef>
              <a:spcAft>
                <a:spcPct val="0"/>
              </a:spcAft>
              <a:buClrTx/>
              <a:buSzTx/>
              <a:buFontTx/>
              <a:buNone/>
              <a:tabLst/>
            </a:pPr>
            <a:r>
              <a:rPr kumimoji="1" lang="zh-TW" altLang="en-US" sz="2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歐洲廣電聯盟</a:t>
            </a:r>
            <a:r>
              <a:rPr kumimoji="1" lang="en-US" altLang="zh-TW" sz="2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(European Broadcasting Union</a:t>
            </a:r>
            <a:r>
              <a:rPr kumimoji="1" lang="zh-TW" altLang="en-US" sz="2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a:t>
            </a:r>
            <a:r>
              <a:rPr kumimoji="1" lang="en-US" altLang="zh-TW" sz="2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EBU)</a:t>
            </a:r>
            <a:r>
              <a:rPr kumimoji="1" lang="zh-TW" altLang="en-US" sz="2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對「公共服務媒體」</a:t>
            </a:r>
            <a:r>
              <a:rPr kumimoji="1" lang="en-US" altLang="zh-TW" sz="2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(PSM)</a:t>
            </a:r>
            <a:r>
              <a:rPr kumimoji="1" lang="zh-TW" altLang="en-US" sz="2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的願景</a:t>
            </a:r>
            <a:r>
              <a:rPr kumimoji="1" lang="en-US" altLang="zh-TW" sz="2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(vision)</a:t>
            </a:r>
            <a:r>
              <a:rPr kumimoji="1" lang="zh-TW" altLang="en-US" sz="2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為：</a:t>
            </a:r>
            <a:endParaRPr kumimoji="1" lang="zh-TW" altLang="en-US"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200000"/>
              </a:lnSpc>
              <a:spcBef>
                <a:spcPct val="0"/>
              </a:spcBef>
              <a:spcAft>
                <a:spcPct val="0"/>
              </a:spcAft>
              <a:buClrTx/>
              <a:buSzTx/>
              <a:buFontTx/>
              <a:buNone/>
              <a:tabLst/>
            </a:pPr>
            <a:r>
              <a:rPr kumimoji="1" lang="zh-TW" altLang="en-US" sz="2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「藉由資訊、教育和娛樂提倡公共價值」</a:t>
            </a:r>
            <a:r>
              <a:rPr kumimoji="1" lang="en-US" altLang="zh-TW" sz="2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(Promoting public values by informing, educating and entertaining</a:t>
            </a:r>
            <a:r>
              <a:rPr kumimoji="1"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endParaRPr kumimoji="1"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endParaRPr>
          </a:p>
        </p:txBody>
      </p:sp>
      <p:sp>
        <p:nvSpPr>
          <p:cNvPr id="4" name="Rectangle 1"/>
          <p:cNvSpPr>
            <a:spLocks noChangeArrowheads="1"/>
          </p:cNvSpPr>
          <p:nvPr/>
        </p:nvSpPr>
        <p:spPr bwMode="auto">
          <a:xfrm>
            <a:off x="241513" y="1117371"/>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1" lang="en-US" altLang="zh-TW" sz="3200" b="1" i="0" u="none" strike="noStrike" cap="none" normalizeH="0" baseline="0" dirty="0" smtClean="0">
                <a:ln>
                  <a:noFill/>
                </a:ln>
                <a:solidFill>
                  <a:schemeClr val="bg1">
                    <a:lumMod val="65000"/>
                  </a:schemeClr>
                </a:solidFill>
                <a:latin typeface="微軟正黑體" panose="020B0604030504040204" pitchFamily="34" charset="-120"/>
                <a:ea typeface="微軟正黑體" panose="020B0604030504040204" pitchFamily="34" charset="-120"/>
                <a:cs typeface="Times New Roman" pitchFamily="18" charset="0"/>
              </a:rPr>
              <a:t>WHO WE ARE, WHAT WE WILL DO?</a:t>
            </a:r>
            <a:endParaRPr kumimoji="1" lang="en-US" altLang="zh-TW" sz="3200" b="1" i="0" u="none" strike="noStrike" cap="none" normalizeH="0" baseline="0" dirty="0" smtClean="0">
              <a:ln>
                <a:noFill/>
              </a:ln>
              <a:solidFill>
                <a:schemeClr val="bg1">
                  <a:lumMod val="65000"/>
                </a:schemeClr>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395536" y="116632"/>
            <a:ext cx="6750566" cy="861774"/>
          </a:xfrm>
          <a:prstGeom prst="rect">
            <a:avLst/>
          </a:prstGeom>
          <a:noFill/>
        </p:spPr>
        <p:txBody>
          <a:bodyPr wrap="none" rtlCol="0">
            <a:spAutoFit/>
          </a:bodyPr>
          <a:lstStyle/>
          <a:p>
            <a:r>
              <a:rPr lang="en-US" altLang="zh-TW" sz="3200" dirty="0" smtClean="0">
                <a:solidFill>
                  <a:schemeClr val="bg1"/>
                </a:solidFill>
                <a:latin typeface="微軟正黑體" panose="020B0604030504040204" pitchFamily="34" charset="-120"/>
                <a:ea typeface="微軟正黑體" panose="020B0604030504040204" pitchFamily="34" charset="-120"/>
              </a:rPr>
              <a:t>2016 CSR </a:t>
            </a:r>
            <a:r>
              <a:rPr lang="zh-TW" altLang="zh-TW" sz="3200" dirty="0" smtClean="0">
                <a:solidFill>
                  <a:schemeClr val="bg1"/>
                </a:solidFill>
                <a:latin typeface="微軟正黑體" panose="020B0604030504040204" pitchFamily="34" charset="-120"/>
                <a:ea typeface="微軟正黑體" panose="020B0604030504040204" pitchFamily="34" charset="-120"/>
              </a:rPr>
              <a:t>公共電視社會責任報告書 </a:t>
            </a:r>
          </a:p>
          <a:p>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683568" y="1196752"/>
            <a:ext cx="7920880" cy="4370427"/>
          </a:xfrm>
          <a:prstGeom prst="rect">
            <a:avLst/>
          </a:prstGeom>
          <a:noFill/>
        </p:spPr>
        <p:txBody>
          <a:bodyPr wrap="square" rtlCol="0">
            <a:spAutoFit/>
          </a:bodyPr>
          <a:lstStyle/>
          <a:p>
            <a:endParaRPr lang="zh-TW" altLang="zh-TW" sz="2000" dirty="0" smtClean="0">
              <a:latin typeface="標楷體" pitchFamily="65" charset="-120"/>
              <a:ea typeface="標楷體" pitchFamily="65" charset="-120"/>
            </a:endParaRPr>
          </a:p>
          <a:p>
            <a:pPr algn="just">
              <a:lnSpc>
                <a:spcPct val="150000"/>
              </a:lnSpc>
            </a:pPr>
            <a:r>
              <a:rPr lang="zh-TW" altLang="en-US" sz="2000" b="1" dirty="0" smtClean="0">
                <a:solidFill>
                  <a:srgbClr val="0000FF"/>
                </a:solidFill>
                <a:latin typeface="微軟正黑體" panose="020B0604030504040204" pitchFamily="34" charset="-120"/>
                <a:ea typeface="微軟正黑體" panose="020B0604030504040204" pitchFamily="34" charset="-120"/>
              </a:rPr>
              <a:t>三、依據公共電視法，公共電視所肩負的責任包括「維護國民表達自</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en-US" sz="2000" b="1" dirty="0" smtClean="0">
                <a:solidFill>
                  <a:srgbClr val="0000FF"/>
                </a:solidFill>
                <a:latin typeface="微軟正黑體" panose="020B0604030504040204" pitchFamily="34" charset="-120"/>
                <a:ea typeface="微軟正黑體" panose="020B0604030504040204" pitchFamily="34" charset="-120"/>
              </a:rPr>
              <a:t>由及知之權利，提高文化及教育水準，促進民主社會發展，增進</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en-US" sz="2000" b="1" dirty="0" smtClean="0">
                <a:solidFill>
                  <a:srgbClr val="0000FF"/>
                </a:solidFill>
                <a:latin typeface="微軟正黑體" panose="020B0604030504040204" pitchFamily="34" charset="-120"/>
                <a:ea typeface="微軟正黑體" panose="020B0604030504040204" pitchFamily="34" charset="-120"/>
              </a:rPr>
              <a:t>公共福祉」等，實與「企業社會責任」的理念一致。</a:t>
            </a:r>
          </a:p>
          <a:p>
            <a:pPr algn="just">
              <a:lnSpc>
                <a:spcPct val="150000"/>
              </a:lnSpc>
            </a:pP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zh-TW" altLang="en-US" sz="2000" b="1" dirty="0" smtClean="0">
                <a:solidFill>
                  <a:srgbClr val="0000FF"/>
                </a:solidFill>
                <a:latin typeface="微軟正黑體" panose="020B0604030504040204" pitchFamily="34" charset="-120"/>
                <a:ea typeface="微軟正黑體" panose="020B0604030504040204" pitchFamily="34" charset="-120"/>
              </a:rPr>
              <a:t>四、為落實與呈現公共電視對各項社會責任之承諾與績效，建議與關</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en-US" sz="2000" b="1" dirty="0" smtClean="0">
                <a:solidFill>
                  <a:srgbClr val="0000FF"/>
                </a:solidFill>
                <a:latin typeface="微軟正黑體" panose="020B0604030504040204" pitchFamily="34" charset="-120"/>
                <a:ea typeface="微軟正黑體" panose="020B0604030504040204" pitchFamily="34" charset="-120"/>
              </a:rPr>
              <a:t>係法人中華電視股份有限公司分別同步編製社會責任報告書，著</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pPr algn="just">
              <a:lnSpc>
                <a:spcPct val="150000"/>
              </a:lnSpc>
            </a:pP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en-US" sz="2000" b="1" dirty="0" smtClean="0">
                <a:solidFill>
                  <a:srgbClr val="0000FF"/>
                </a:solidFill>
                <a:latin typeface="微軟正黑體" panose="020B0604030504040204" pitchFamily="34" charset="-120"/>
                <a:ea typeface="微軟正黑體" panose="020B0604030504040204" pitchFamily="34" charset="-120"/>
              </a:rPr>
              <a:t>手研擬推動與編製「公共電視社會責任報告書」之執行方案。</a:t>
            </a:r>
          </a:p>
          <a:p>
            <a:pPr algn="just">
              <a:lnSpc>
                <a:spcPct val="150000"/>
              </a:lnSpc>
            </a:pPr>
            <a:r>
              <a:rPr lang="zh-TW" altLang="en-US" sz="2000" b="1" dirty="0" smtClean="0">
                <a:solidFill>
                  <a:srgbClr val="0000FF"/>
                </a:solidFill>
                <a:latin typeface="標楷體" pitchFamily="65" charset="-120"/>
                <a:ea typeface="標楷體" pitchFamily="65" charset="-120"/>
              </a:rPr>
              <a:t> </a:t>
            </a:r>
          </a:p>
          <a:p>
            <a:endParaRPr lang="zh-TW"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395536" y="116632"/>
            <a:ext cx="6750566" cy="861774"/>
          </a:xfrm>
          <a:prstGeom prst="rect">
            <a:avLst/>
          </a:prstGeom>
          <a:noFill/>
        </p:spPr>
        <p:txBody>
          <a:bodyPr wrap="none" rtlCol="0">
            <a:spAutoFit/>
          </a:bodyPr>
          <a:lstStyle/>
          <a:p>
            <a:r>
              <a:rPr lang="en-US" altLang="zh-TW" sz="3200" dirty="0" smtClean="0">
                <a:solidFill>
                  <a:schemeClr val="bg1"/>
                </a:solidFill>
                <a:latin typeface="微軟正黑體" panose="020B0604030504040204" pitchFamily="34" charset="-120"/>
                <a:ea typeface="微軟正黑體" panose="020B0604030504040204" pitchFamily="34" charset="-120"/>
              </a:rPr>
              <a:t>2016 CSR </a:t>
            </a:r>
            <a:r>
              <a:rPr lang="zh-TW" altLang="zh-TW" sz="3200" dirty="0" smtClean="0">
                <a:solidFill>
                  <a:schemeClr val="bg1"/>
                </a:solidFill>
                <a:latin typeface="微軟正黑體" panose="020B0604030504040204" pitchFamily="34" charset="-120"/>
                <a:ea typeface="微軟正黑體" panose="020B0604030504040204" pitchFamily="34" charset="-120"/>
              </a:rPr>
              <a:t>公共電視社會責任報告書 </a:t>
            </a:r>
          </a:p>
          <a:p>
            <a:endParaRPr lang="zh-TW" altLang="en-US" dirty="0">
              <a:solidFill>
                <a:srgbClr val="FF0000"/>
              </a:solidFill>
            </a:endParaRPr>
          </a:p>
        </p:txBody>
      </p:sp>
      <p:sp>
        <p:nvSpPr>
          <p:cNvPr id="6" name="文字方塊 5"/>
          <p:cNvSpPr txBox="1"/>
          <p:nvPr/>
        </p:nvSpPr>
        <p:spPr>
          <a:xfrm>
            <a:off x="539552" y="1412776"/>
            <a:ext cx="7992888" cy="4278094"/>
          </a:xfrm>
          <a:prstGeom prst="rect">
            <a:avLst/>
          </a:prstGeom>
          <a:noFill/>
        </p:spPr>
        <p:txBody>
          <a:bodyPr wrap="square" rtlCol="0">
            <a:spAutoFit/>
          </a:bodyPr>
          <a:lstStyle/>
          <a:p>
            <a:endParaRPr lang="zh-TW" altLang="zh-TW" sz="2000" dirty="0" smtClean="0">
              <a:solidFill>
                <a:srgbClr val="6600CC"/>
              </a:solidFill>
              <a:latin typeface="標楷體" pitchFamily="65" charset="-120"/>
              <a:ea typeface="標楷體" pitchFamily="65" charset="-120"/>
            </a:endParaRPr>
          </a:p>
          <a:p>
            <a:pPr algn="just">
              <a:lnSpc>
                <a:spcPct val="200000"/>
              </a:lnSpc>
            </a:pPr>
            <a:r>
              <a:rPr lang="zh-TW" altLang="en-US" sz="2200" b="1" dirty="0" smtClean="0">
                <a:solidFill>
                  <a:srgbClr val="6600CC"/>
                </a:solidFill>
                <a:latin typeface="微軟正黑體" panose="020B0604030504040204" pitchFamily="34" charset="-120"/>
                <a:ea typeface="微軟正黑體" panose="020B0604030504040204" pitchFamily="34" charset="-120"/>
              </a:rPr>
              <a:t>本案由研發部負責撰寫，以</a:t>
            </a:r>
            <a:r>
              <a:rPr lang="zh-TW" altLang="en-US" sz="3200" b="1" dirty="0" smtClean="0">
                <a:solidFill>
                  <a:srgbClr val="6600CC"/>
                </a:solidFill>
                <a:latin typeface="微軟正黑體" panose="020B0604030504040204" pitchFamily="34" charset="-120"/>
                <a:ea typeface="微軟正黑體" panose="020B0604030504040204" pitchFamily="34" charset="-120"/>
              </a:rPr>
              <a:t>「媒體近用」、「產業服務」、「勞動人權」、「社區參與」</a:t>
            </a:r>
            <a:r>
              <a:rPr lang="zh-TW" altLang="en-US" sz="2200" b="1" dirty="0" smtClean="0">
                <a:solidFill>
                  <a:srgbClr val="6600CC"/>
                </a:solidFill>
                <a:latin typeface="微軟正黑體" panose="020B0604030504040204" pitchFamily="34" charset="-120"/>
                <a:ea typeface="微軟正黑體" panose="020B0604030504040204" pitchFamily="34" charset="-120"/>
              </a:rPr>
              <a:t>等面向，參考本會公共價值評量報告之內容，依企業社會責任實務守則辦理。</a:t>
            </a:r>
          </a:p>
          <a:p>
            <a:pPr>
              <a:lnSpc>
                <a:spcPct val="200000"/>
              </a:lnSpc>
            </a:pPr>
            <a:endParaRPr lang="zh-TW" alt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51520" y="116632"/>
            <a:ext cx="8443337" cy="800219"/>
          </a:xfrm>
          <a:prstGeom prst="rect">
            <a:avLst/>
          </a:prstGeom>
          <a:noFill/>
        </p:spPr>
        <p:txBody>
          <a:bodyPr wrap="non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本會配合辦理終止經營原民台之處理過程及立場說明</a:t>
            </a:r>
          </a:p>
          <a:p>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539552" y="1340768"/>
            <a:ext cx="7992888" cy="3693319"/>
          </a:xfrm>
          <a:prstGeom prst="rect">
            <a:avLst/>
          </a:prstGeom>
          <a:noFill/>
        </p:spPr>
        <p:txBody>
          <a:bodyPr wrap="square" rtlCol="0">
            <a:spAutoFit/>
          </a:bodyPr>
          <a:lstStyle/>
          <a:p>
            <a:r>
              <a:rPr lang="zh-TW" altLang="en-US" sz="2400" b="1" dirty="0" smtClean="0">
                <a:solidFill>
                  <a:srgbClr val="800000"/>
                </a:solidFill>
                <a:latin typeface="微軟正黑體" panose="020B0604030504040204" pitchFamily="34" charset="-120"/>
                <a:ea typeface="微軟正黑體" panose="020B0604030504040204" pitchFamily="34" charset="-120"/>
              </a:rPr>
              <a:t>一、</a:t>
            </a:r>
            <a:r>
              <a:rPr lang="zh-TW" altLang="zh-TW" sz="2400" b="1" dirty="0" smtClean="0">
                <a:solidFill>
                  <a:srgbClr val="800000"/>
                </a:solidFill>
                <a:latin typeface="微軟正黑體" panose="020B0604030504040204" pitchFamily="34" charset="-120"/>
                <a:ea typeface="微軟正黑體" panose="020B0604030504040204" pitchFamily="34" charset="-120"/>
              </a:rPr>
              <a:t>法律沿革</a:t>
            </a:r>
          </a:p>
          <a:p>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r>
              <a:rPr lang="zh-TW" altLang="zh-TW" sz="2400" b="1" dirty="0" smtClean="0">
                <a:solidFill>
                  <a:srgbClr val="800000"/>
                </a:solidFill>
                <a:latin typeface="微軟正黑體" panose="020B0604030504040204" pitchFamily="34" charset="-120"/>
                <a:ea typeface="微軟正黑體" panose="020B0604030504040204" pitchFamily="34" charset="-120"/>
              </a:rPr>
              <a:t>公視基金會依民國</a:t>
            </a:r>
            <a:r>
              <a:rPr lang="en-US" altLang="zh-TW" sz="2400" b="1" dirty="0" smtClean="0">
                <a:solidFill>
                  <a:srgbClr val="800000"/>
                </a:solidFill>
                <a:latin typeface="微軟正黑體" panose="020B0604030504040204" pitchFamily="34" charset="-120"/>
                <a:ea typeface="微軟正黑體" panose="020B0604030504040204" pitchFamily="34" charset="-120"/>
              </a:rPr>
              <a:t>95年1月18日公布施行「無線電視事業公股處理條例」第14</a:t>
            </a:r>
            <a:r>
              <a:rPr lang="zh-TW" altLang="zh-TW" sz="2400" b="1" dirty="0" smtClean="0">
                <a:solidFill>
                  <a:srgbClr val="800000"/>
                </a:solidFill>
                <a:latin typeface="微軟正黑體" panose="020B0604030504040204" pitchFamily="34" charset="-120"/>
                <a:ea typeface="微軟正黑體" panose="020B0604030504040204" pitchFamily="34" charset="-120"/>
              </a:rPr>
              <a:t>條第</a:t>
            </a:r>
            <a:r>
              <a:rPr lang="en-US" altLang="zh-TW" sz="2400" b="1" dirty="0" smtClean="0">
                <a:solidFill>
                  <a:srgbClr val="800000"/>
                </a:solidFill>
                <a:latin typeface="微軟正黑體" panose="020B0604030504040204" pitchFamily="34" charset="-120"/>
                <a:ea typeface="微軟正黑體" panose="020B0604030504040204" pitchFamily="34" charset="-120"/>
              </a:rPr>
              <a:t>3</a:t>
            </a:r>
            <a:r>
              <a:rPr lang="zh-TW" altLang="zh-TW" sz="2400" b="1" dirty="0" smtClean="0">
                <a:solidFill>
                  <a:srgbClr val="800000"/>
                </a:solidFill>
                <a:latin typeface="微軟正黑體" panose="020B0604030504040204" pitchFamily="34" charset="-120"/>
                <a:ea typeface="微軟正黑體" panose="020B0604030504040204" pitchFamily="34" charset="-120"/>
              </a:rPr>
              <a:t>項，自</a:t>
            </a:r>
            <a:r>
              <a:rPr lang="en-US" altLang="zh-TW" sz="2400" b="1" dirty="0" smtClean="0">
                <a:solidFill>
                  <a:srgbClr val="800000"/>
                </a:solidFill>
                <a:latin typeface="微軟正黑體" panose="020B0604030504040204" pitchFamily="34" charset="-120"/>
                <a:ea typeface="微軟正黑體" panose="020B0604030504040204" pitchFamily="34" charset="-120"/>
              </a:rPr>
              <a:t>96</a:t>
            </a:r>
            <a:r>
              <a:rPr lang="zh-TW" altLang="zh-TW"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1</a:t>
            </a:r>
            <a:r>
              <a:rPr lang="zh-TW" altLang="zh-TW"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1</a:t>
            </a:r>
            <a:r>
              <a:rPr lang="zh-TW" altLang="zh-TW" sz="2400" b="1" dirty="0" smtClean="0">
                <a:solidFill>
                  <a:srgbClr val="800000"/>
                </a:solidFill>
                <a:latin typeface="微軟正黑體" panose="020B0604030504040204" pitchFamily="34" charset="-120"/>
                <a:ea typeface="微軟正黑體" panose="020B0604030504040204" pitchFamily="34" charset="-120"/>
              </a:rPr>
              <a:t>日起辦理製播客家電視台、原住民電視台</a:t>
            </a:r>
            <a:r>
              <a:rPr lang="en-US" altLang="zh-TW" sz="2400" b="1" dirty="0" smtClean="0">
                <a:solidFill>
                  <a:srgbClr val="800000"/>
                </a:solidFill>
                <a:latin typeface="微軟正黑體" panose="020B0604030504040204" pitchFamily="34" charset="-120"/>
                <a:ea typeface="微軟正黑體" panose="020B0604030504040204" pitchFamily="34" charset="-120"/>
              </a:rPr>
              <a:t>(</a:t>
            </a:r>
            <a:r>
              <a:rPr lang="zh-TW" altLang="zh-TW" sz="2400" b="1" dirty="0" smtClean="0">
                <a:solidFill>
                  <a:srgbClr val="800000"/>
                </a:solidFill>
                <a:latin typeface="微軟正黑體" panose="020B0604030504040204" pitchFamily="34" charset="-120"/>
                <a:ea typeface="微軟正黑體" panose="020B0604030504040204" pitchFamily="34" charset="-120"/>
              </a:rPr>
              <a:t>下稱原民台</a:t>
            </a:r>
            <a:r>
              <a:rPr lang="en-US" altLang="zh-TW" sz="2400" b="1" dirty="0" smtClean="0">
                <a:solidFill>
                  <a:srgbClr val="800000"/>
                </a:solidFill>
                <a:latin typeface="微軟正黑體" panose="020B0604030504040204" pitchFamily="34" charset="-120"/>
                <a:ea typeface="微軟正黑體" panose="020B0604030504040204" pitchFamily="34" charset="-120"/>
              </a:rPr>
              <a:t>)</a:t>
            </a:r>
            <a:r>
              <a:rPr lang="zh-TW" altLang="zh-TW" sz="2400" b="1" dirty="0" smtClean="0">
                <a:solidFill>
                  <a:srgbClr val="800000"/>
                </a:solidFill>
                <a:latin typeface="微軟正黑體" panose="020B0604030504040204" pitchFamily="34" charset="-120"/>
                <a:ea typeface="微軟正黑體" panose="020B0604030504040204" pitchFamily="34" charset="-120"/>
              </a:rPr>
              <a:t>、台灣宏觀電視台等頻道節目。</a:t>
            </a:r>
          </a:p>
          <a:p>
            <a:r>
              <a:rPr lang="en-US" altLang="zh-TW" sz="2400" b="1" dirty="0" smtClean="0">
                <a:solidFill>
                  <a:srgbClr val="800000"/>
                </a:solidFill>
                <a:latin typeface="微軟正黑體" panose="020B0604030504040204" pitchFamily="34" charset="-120"/>
                <a:ea typeface="微軟正黑體" panose="020B0604030504040204" pitchFamily="34" charset="-120"/>
              </a:rPr>
              <a:t> </a:t>
            </a:r>
            <a:endParaRPr lang="zh-TW" altLang="zh-TW" sz="2400" b="1" dirty="0" smtClean="0">
              <a:solidFill>
                <a:srgbClr val="800000"/>
              </a:solidFill>
              <a:latin typeface="微軟正黑體" panose="020B0604030504040204" pitchFamily="34" charset="-120"/>
              <a:ea typeface="微軟正黑體" panose="020B0604030504040204" pitchFamily="34" charset="-120"/>
            </a:endParaRPr>
          </a:p>
          <a:p>
            <a:r>
              <a:rPr lang="zh-TW" altLang="zh-TW" sz="2400" b="1" dirty="0" smtClean="0">
                <a:solidFill>
                  <a:srgbClr val="800000"/>
                </a:solidFill>
                <a:latin typeface="微軟正黑體" panose="020B0604030504040204" pitchFamily="34" charset="-120"/>
                <a:ea typeface="微軟正黑體" panose="020B0604030504040204" pitchFamily="34" charset="-120"/>
              </a:rPr>
              <a:t>本會為因應原民台製播之人力需求，</a:t>
            </a:r>
            <a:r>
              <a:rPr lang="en-US" altLang="zh-TW" sz="2400" b="1" dirty="0" smtClean="0">
                <a:solidFill>
                  <a:srgbClr val="800000"/>
                </a:solidFill>
                <a:latin typeface="微軟正黑體" panose="020B0604030504040204" pitchFamily="34" charset="-120"/>
                <a:ea typeface="微軟正黑體" panose="020B0604030504040204" pitchFamily="34" charset="-120"/>
              </a:rPr>
              <a:t>96</a:t>
            </a:r>
            <a:r>
              <a:rPr lang="zh-TW" altLang="zh-TW"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1</a:t>
            </a:r>
            <a:r>
              <a:rPr lang="zh-TW" altLang="zh-TW"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1</a:t>
            </a:r>
            <a:r>
              <a:rPr lang="zh-TW" altLang="zh-TW" sz="2400" b="1" dirty="0" smtClean="0">
                <a:solidFill>
                  <a:srgbClr val="800000"/>
                </a:solidFill>
                <a:latin typeface="微軟正黑體" panose="020B0604030504040204" pitchFamily="34" charset="-120"/>
                <a:ea typeface="微軟正黑體" panose="020B0604030504040204" pitchFamily="34" charset="-120"/>
              </a:rPr>
              <a:t>日開播後陸續因業務需求進用員工，以支援業務需求。</a:t>
            </a:r>
          </a:p>
          <a:p>
            <a:endParaRPr lang="zh-TW" alt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51520" y="116632"/>
            <a:ext cx="8443337" cy="800219"/>
          </a:xfrm>
          <a:prstGeom prst="rect">
            <a:avLst/>
          </a:prstGeom>
          <a:noFill/>
        </p:spPr>
        <p:txBody>
          <a:bodyPr wrap="non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本會配合辦理終止經營原民台之處理過程及立場說明</a:t>
            </a:r>
          </a:p>
          <a:p>
            <a:endParaRPr lang="zh-TW" altLang="en-US" dirty="0">
              <a:solidFill>
                <a:schemeClr val="bg1"/>
              </a:solidFill>
            </a:endParaRPr>
          </a:p>
        </p:txBody>
      </p:sp>
      <p:sp>
        <p:nvSpPr>
          <p:cNvPr id="6" name="文字方塊 5"/>
          <p:cNvSpPr txBox="1"/>
          <p:nvPr/>
        </p:nvSpPr>
        <p:spPr>
          <a:xfrm>
            <a:off x="539552" y="1340768"/>
            <a:ext cx="7992888" cy="4431983"/>
          </a:xfrm>
          <a:prstGeom prst="rect">
            <a:avLst/>
          </a:prstGeom>
          <a:noFill/>
        </p:spPr>
        <p:txBody>
          <a:bodyPr wrap="square" rtlCol="0">
            <a:spAutoFit/>
          </a:bodyPr>
          <a:lstStyle/>
          <a:p>
            <a:endParaRPr lang="en-US" altLang="zh-TW" sz="2400" b="1" dirty="0" smtClean="0">
              <a:solidFill>
                <a:srgbClr val="800000"/>
              </a:solidFill>
              <a:latin typeface="標楷體" pitchFamily="65" charset="-120"/>
              <a:ea typeface="標楷體" pitchFamily="65" charset="-120"/>
            </a:endParaRPr>
          </a:p>
          <a:p>
            <a:pPr algn="just">
              <a:lnSpc>
                <a:spcPct val="150000"/>
              </a:lnSpc>
            </a:pPr>
            <a:r>
              <a:rPr lang="zh-TW" altLang="en-US" sz="2400" b="1" dirty="0" smtClean="0">
                <a:solidFill>
                  <a:srgbClr val="800000"/>
                </a:solidFill>
                <a:latin typeface="微軟正黑體" panose="020B0604030504040204" pitchFamily="34" charset="-120"/>
                <a:ea typeface="微軟正黑體" panose="020B0604030504040204" pitchFamily="34" charset="-120"/>
              </a:rPr>
              <a:t>茲因文化部於</a:t>
            </a:r>
            <a:r>
              <a:rPr lang="en-US" altLang="zh-TW" sz="2400" b="1" dirty="0" smtClean="0">
                <a:solidFill>
                  <a:srgbClr val="800000"/>
                </a:solidFill>
                <a:latin typeface="微軟正黑體" panose="020B0604030504040204" pitchFamily="34" charset="-120"/>
                <a:ea typeface="微軟正黑體" panose="020B0604030504040204" pitchFamily="34" charset="-120"/>
              </a:rPr>
              <a:t>102</a:t>
            </a:r>
            <a:r>
              <a:rPr lang="zh-TW" altLang="en-US"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4</a:t>
            </a:r>
            <a:r>
              <a:rPr lang="zh-TW" altLang="en-US"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26</a:t>
            </a:r>
            <a:r>
              <a:rPr lang="zh-TW" altLang="en-US" sz="2400" b="1" dirty="0" smtClean="0">
                <a:solidFill>
                  <a:srgbClr val="800000"/>
                </a:solidFill>
                <a:latin typeface="微軟正黑體" panose="020B0604030504040204" pitchFamily="34" charset="-120"/>
                <a:ea typeface="微軟正黑體" panose="020B0604030504040204" pitchFamily="34" charset="-120"/>
              </a:rPr>
              <a:t>日指示及</a:t>
            </a:r>
            <a:r>
              <a:rPr lang="en-US" altLang="zh-TW" sz="2400" b="1" dirty="0" smtClean="0">
                <a:solidFill>
                  <a:srgbClr val="800000"/>
                </a:solidFill>
                <a:latin typeface="微軟正黑體" panose="020B0604030504040204" pitchFamily="34" charset="-120"/>
                <a:ea typeface="微軟正黑體" panose="020B0604030504040204" pitchFamily="34" charset="-120"/>
              </a:rPr>
              <a:t>102</a:t>
            </a:r>
            <a:r>
              <a:rPr lang="zh-TW" altLang="en-US"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5</a:t>
            </a:r>
            <a:r>
              <a:rPr lang="zh-TW" altLang="en-US"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22</a:t>
            </a:r>
            <a:r>
              <a:rPr lang="zh-TW" altLang="en-US" sz="2400" b="1" dirty="0" smtClean="0">
                <a:solidFill>
                  <a:srgbClr val="800000"/>
                </a:solidFill>
                <a:latin typeface="微軟正黑體" panose="020B0604030504040204" pitchFamily="34" charset="-120"/>
                <a:ea typeface="微軟正黑體" panose="020B0604030504040204" pitchFamily="34" charset="-120"/>
              </a:rPr>
              <a:t>日立法院教育及文化委員會第</a:t>
            </a:r>
            <a:r>
              <a:rPr lang="en-US" altLang="zh-TW" sz="2400" b="1" dirty="0" smtClean="0">
                <a:solidFill>
                  <a:srgbClr val="800000"/>
                </a:solidFill>
                <a:latin typeface="微軟正黑體" panose="020B0604030504040204" pitchFamily="34" charset="-120"/>
                <a:ea typeface="微軟正黑體" panose="020B0604030504040204" pitchFamily="34" charset="-120"/>
              </a:rPr>
              <a:t>21</a:t>
            </a:r>
            <a:r>
              <a:rPr lang="zh-TW" altLang="en-US" sz="2400" b="1" dirty="0" smtClean="0">
                <a:solidFill>
                  <a:srgbClr val="800000"/>
                </a:solidFill>
                <a:latin typeface="微軟正黑體" panose="020B0604030504040204" pitchFamily="34" charset="-120"/>
                <a:ea typeface="微軟正黑體" panose="020B0604030504040204" pitchFamily="34" charset="-120"/>
              </a:rPr>
              <a:t>次全體委員會議決議，要求本會於</a:t>
            </a:r>
            <a:r>
              <a:rPr lang="en-US" altLang="zh-TW" sz="2400" b="1" dirty="0" smtClean="0">
                <a:solidFill>
                  <a:srgbClr val="800000"/>
                </a:solidFill>
                <a:latin typeface="微軟正黑體" panose="020B0604030504040204" pitchFamily="34" charset="-120"/>
                <a:ea typeface="微軟正黑體" panose="020B0604030504040204" pitchFamily="34" charset="-120"/>
              </a:rPr>
              <a:t>103</a:t>
            </a:r>
            <a:r>
              <a:rPr lang="zh-TW" altLang="en-US"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1</a:t>
            </a:r>
            <a:r>
              <a:rPr lang="zh-TW" altLang="en-US"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1</a:t>
            </a:r>
            <a:r>
              <a:rPr lang="zh-TW" altLang="en-US" sz="2400" b="1" dirty="0" smtClean="0">
                <a:solidFill>
                  <a:srgbClr val="800000"/>
                </a:solidFill>
                <a:latin typeface="微軟正黑體" panose="020B0604030504040204" pitchFamily="34" charset="-120"/>
                <a:ea typeface="微軟正黑體" panose="020B0604030504040204" pitchFamily="34" charset="-120"/>
              </a:rPr>
              <a:t>日起停止製播原民台節目，並向國家通訊傳播委員會</a:t>
            </a:r>
            <a:r>
              <a:rPr lang="en-US" altLang="zh-TW" sz="2400" b="1" dirty="0" smtClean="0">
                <a:solidFill>
                  <a:srgbClr val="800000"/>
                </a:solidFill>
                <a:latin typeface="微軟正黑體" panose="020B0604030504040204" pitchFamily="34" charset="-120"/>
                <a:ea typeface="微軟正黑體" panose="020B0604030504040204" pitchFamily="34" charset="-120"/>
              </a:rPr>
              <a:t>(</a:t>
            </a:r>
            <a:r>
              <a:rPr lang="zh-TW" altLang="en-US" sz="2400" b="1" dirty="0" smtClean="0">
                <a:solidFill>
                  <a:srgbClr val="800000"/>
                </a:solidFill>
                <a:latin typeface="微軟正黑體" panose="020B0604030504040204" pitchFamily="34" charset="-120"/>
                <a:ea typeface="微軟正黑體" panose="020B0604030504040204" pitchFamily="34" charset="-120"/>
              </a:rPr>
              <a:t>下稱通傳會</a:t>
            </a:r>
            <a:r>
              <a:rPr lang="en-US" altLang="zh-TW" sz="2400" b="1" dirty="0" smtClean="0">
                <a:solidFill>
                  <a:srgbClr val="800000"/>
                </a:solidFill>
                <a:latin typeface="微軟正黑體" panose="020B0604030504040204" pitchFamily="34" charset="-120"/>
                <a:ea typeface="微軟正黑體" panose="020B0604030504040204" pitchFamily="34" charset="-120"/>
              </a:rPr>
              <a:t>)</a:t>
            </a:r>
            <a:r>
              <a:rPr lang="zh-TW" altLang="en-US" sz="2400" b="1" dirty="0" smtClean="0">
                <a:solidFill>
                  <a:srgbClr val="800000"/>
                </a:solidFill>
                <a:latin typeface="微軟正黑體" panose="020B0604030504040204" pitchFamily="34" charset="-120"/>
                <a:ea typeface="微軟正黑體" panose="020B0604030504040204" pitchFamily="34" charset="-120"/>
              </a:rPr>
              <a:t>申請終止執照，將原民台之經營交由行政院原住民族委員會</a:t>
            </a:r>
            <a:r>
              <a:rPr lang="en-US" altLang="zh-TW" sz="2400" b="1" dirty="0" smtClean="0">
                <a:solidFill>
                  <a:srgbClr val="800000"/>
                </a:solidFill>
                <a:latin typeface="微軟正黑體" panose="020B0604030504040204" pitchFamily="34" charset="-120"/>
                <a:ea typeface="微軟正黑體" panose="020B0604030504040204" pitchFamily="34" charset="-120"/>
              </a:rPr>
              <a:t>(</a:t>
            </a:r>
            <a:r>
              <a:rPr lang="zh-TW" altLang="en-US" sz="2400" b="1" dirty="0" smtClean="0">
                <a:solidFill>
                  <a:srgbClr val="800000"/>
                </a:solidFill>
                <a:latin typeface="微軟正黑體" panose="020B0604030504040204" pitchFamily="34" charset="-120"/>
                <a:ea typeface="微軟正黑體" panose="020B0604030504040204" pitchFamily="34" charset="-120"/>
              </a:rPr>
              <a:t>下稱原民會</a:t>
            </a:r>
            <a:r>
              <a:rPr lang="en-US" altLang="zh-TW" sz="2400" b="1" dirty="0" smtClean="0">
                <a:solidFill>
                  <a:srgbClr val="800000"/>
                </a:solidFill>
                <a:latin typeface="微軟正黑體" panose="020B0604030504040204" pitchFamily="34" charset="-120"/>
                <a:ea typeface="微軟正黑體" panose="020B0604030504040204" pitchFamily="34" charset="-120"/>
              </a:rPr>
              <a:t>)</a:t>
            </a:r>
            <a:r>
              <a:rPr lang="zh-TW" altLang="en-US" sz="2400" b="1" dirty="0" smtClean="0">
                <a:solidFill>
                  <a:srgbClr val="800000"/>
                </a:solidFill>
                <a:latin typeface="微軟正黑體" panose="020B0604030504040204" pitchFamily="34" charset="-120"/>
                <a:ea typeface="微軟正黑體" panose="020B0604030504040204" pitchFamily="34" charset="-120"/>
              </a:rPr>
              <a:t>設置之財團法人原住民族文化事業基金會</a:t>
            </a:r>
            <a:r>
              <a:rPr lang="en-US" altLang="zh-TW" sz="2400" b="1" dirty="0" smtClean="0">
                <a:solidFill>
                  <a:srgbClr val="800000"/>
                </a:solidFill>
                <a:latin typeface="微軟正黑體" panose="020B0604030504040204" pitchFamily="34" charset="-120"/>
                <a:ea typeface="微軟正黑體" panose="020B0604030504040204" pitchFamily="34" charset="-120"/>
              </a:rPr>
              <a:t>(</a:t>
            </a:r>
            <a:r>
              <a:rPr lang="zh-TW" altLang="en-US" sz="2400" b="1" dirty="0" smtClean="0">
                <a:solidFill>
                  <a:srgbClr val="800000"/>
                </a:solidFill>
                <a:latin typeface="微軟正黑體" panose="020B0604030504040204" pitchFamily="34" charset="-120"/>
                <a:ea typeface="微軟正黑體" panose="020B0604030504040204" pitchFamily="34" charset="-120"/>
              </a:rPr>
              <a:t>下稱原文會</a:t>
            </a:r>
            <a:r>
              <a:rPr lang="en-US" altLang="zh-TW" sz="2400" b="1" dirty="0" smtClean="0">
                <a:solidFill>
                  <a:srgbClr val="800000"/>
                </a:solidFill>
                <a:latin typeface="微軟正黑體" panose="020B0604030504040204" pitchFamily="34" charset="-120"/>
                <a:ea typeface="微軟正黑體" panose="020B0604030504040204" pitchFamily="34" charset="-120"/>
              </a:rPr>
              <a:t>)</a:t>
            </a:r>
            <a:r>
              <a:rPr lang="zh-TW" altLang="en-US" sz="2400" b="1" dirty="0" smtClean="0">
                <a:solidFill>
                  <a:srgbClr val="800000"/>
                </a:solidFill>
                <a:latin typeface="微軟正黑體" panose="020B0604030504040204" pitchFamily="34" charset="-120"/>
                <a:ea typeface="微軟正黑體" panose="020B0604030504040204" pitchFamily="34" charset="-120"/>
              </a:rPr>
              <a:t>。</a:t>
            </a:r>
          </a:p>
          <a:p>
            <a:r>
              <a:rPr lang="zh-TW" altLang="en-US" sz="2400" b="1" dirty="0" smtClean="0">
                <a:solidFill>
                  <a:srgbClr val="800000"/>
                </a:solidFill>
                <a:latin typeface="標楷體" pitchFamily="65" charset="-120"/>
                <a:ea typeface="標楷體" pitchFamily="65" charset="-120"/>
              </a:rPr>
              <a:t> </a:t>
            </a:r>
          </a:p>
          <a:p>
            <a:endParaRPr lang="zh-TW" alt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51520" y="180509"/>
            <a:ext cx="8443337" cy="800219"/>
          </a:xfrm>
          <a:prstGeom prst="rect">
            <a:avLst/>
          </a:prstGeom>
          <a:noFill/>
        </p:spPr>
        <p:txBody>
          <a:bodyPr wrap="non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本會配合辦理終止經營原民台之處理過程及立場說明</a:t>
            </a:r>
          </a:p>
          <a:p>
            <a:endParaRPr lang="zh-TW" altLang="en-US" dirty="0">
              <a:solidFill>
                <a:schemeClr val="bg1"/>
              </a:solidFill>
            </a:endParaRPr>
          </a:p>
        </p:txBody>
      </p:sp>
      <p:sp>
        <p:nvSpPr>
          <p:cNvPr id="6" name="文字方塊 5"/>
          <p:cNvSpPr txBox="1"/>
          <p:nvPr/>
        </p:nvSpPr>
        <p:spPr>
          <a:xfrm>
            <a:off x="539552" y="1340768"/>
            <a:ext cx="7992888" cy="4062651"/>
          </a:xfrm>
          <a:prstGeom prst="rect">
            <a:avLst/>
          </a:prstGeom>
          <a:noFill/>
        </p:spPr>
        <p:txBody>
          <a:bodyPr wrap="square" rtlCol="0">
            <a:spAutoFit/>
          </a:bodyPr>
          <a:lstStyle/>
          <a:p>
            <a:endParaRPr lang="en-US" altLang="zh-TW" sz="2400" b="1" dirty="0" smtClean="0">
              <a:solidFill>
                <a:srgbClr val="800000"/>
              </a:solidFill>
              <a:latin typeface="標楷體" pitchFamily="65" charset="-120"/>
              <a:ea typeface="標楷體" pitchFamily="65" charset="-120"/>
            </a:endParaRPr>
          </a:p>
          <a:p>
            <a:pPr>
              <a:lnSpc>
                <a:spcPct val="150000"/>
              </a:lnSpc>
            </a:pPr>
            <a:r>
              <a:rPr lang="zh-TW" altLang="en-US" sz="2400" b="1" dirty="0" smtClean="0">
                <a:solidFill>
                  <a:srgbClr val="800000"/>
                </a:solidFill>
                <a:latin typeface="微軟正黑體" panose="020B0604030504040204" pitchFamily="34" charset="-120"/>
                <a:ea typeface="微軟正黑體" panose="020B0604030504040204" pitchFamily="34" charset="-120"/>
              </a:rPr>
              <a:t>依上述文化部指示及立法院決議，本會配合辦理相關終止經營原民台及撤照事宜，並將面臨業務緊縮，本會除通知派遣公司終止原民台勞動派遣時程，並依據</a:t>
            </a:r>
            <a:r>
              <a:rPr lang="en-US" altLang="zh-TW" sz="2400" b="1" dirty="0" smtClean="0">
                <a:solidFill>
                  <a:srgbClr val="800000"/>
                </a:solidFill>
                <a:latin typeface="微軟正黑體" panose="020B0604030504040204" pitchFamily="34" charset="-120"/>
                <a:ea typeface="微軟正黑體" panose="020B0604030504040204" pitchFamily="34" charset="-120"/>
              </a:rPr>
              <a:t>95</a:t>
            </a:r>
            <a:r>
              <a:rPr lang="zh-TW" altLang="en-US"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09</a:t>
            </a:r>
            <a:r>
              <a:rPr lang="zh-TW" altLang="en-US"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18</a:t>
            </a:r>
            <a:r>
              <a:rPr lang="zh-TW" altLang="en-US" sz="2400" b="1" dirty="0" smtClean="0">
                <a:solidFill>
                  <a:srgbClr val="800000"/>
                </a:solidFill>
                <a:latin typeface="微軟正黑體" panose="020B0604030504040204" pitchFamily="34" charset="-120"/>
                <a:ea typeface="微軟正黑體" panose="020B0604030504040204" pitchFamily="34" charset="-120"/>
              </a:rPr>
              <a:t>日第三屆第</a:t>
            </a:r>
            <a:r>
              <a:rPr lang="en-US" altLang="zh-TW" sz="2400" b="1" dirty="0" smtClean="0">
                <a:solidFill>
                  <a:srgbClr val="800000"/>
                </a:solidFill>
                <a:latin typeface="微軟正黑體" panose="020B0604030504040204" pitchFamily="34" charset="-120"/>
                <a:ea typeface="微軟正黑體" panose="020B0604030504040204" pitchFamily="34" charset="-120"/>
              </a:rPr>
              <a:t>23</a:t>
            </a:r>
            <a:r>
              <a:rPr lang="zh-TW" altLang="en-US" sz="2400" b="1" dirty="0" smtClean="0">
                <a:solidFill>
                  <a:srgbClr val="800000"/>
                </a:solidFill>
                <a:latin typeface="微軟正黑體" panose="020B0604030504040204" pitchFamily="34" charset="-120"/>
                <a:ea typeface="微軟正黑體" panose="020B0604030504040204" pitchFamily="34" charset="-120"/>
              </a:rPr>
              <a:t>次董事會決議，</a:t>
            </a:r>
            <a:r>
              <a:rPr lang="en-US" altLang="zh-TW" sz="2400" b="1" dirty="0" smtClean="0">
                <a:solidFill>
                  <a:srgbClr val="800000"/>
                </a:solidFill>
                <a:latin typeface="微軟正黑體" panose="020B0604030504040204" pitchFamily="34" charset="-120"/>
                <a:ea typeface="微軟正黑體" panose="020B0604030504040204" pitchFamily="34" charset="-120"/>
              </a:rPr>
              <a:t>14</a:t>
            </a:r>
            <a:r>
              <a:rPr lang="zh-TW" altLang="en-US" sz="2400" b="1" dirty="0" smtClean="0">
                <a:solidFill>
                  <a:srgbClr val="800000"/>
                </a:solidFill>
                <a:latin typeface="微軟正黑體" panose="020B0604030504040204" pitchFamily="34" charset="-120"/>
                <a:ea typeface="微軟正黑體" panose="020B0604030504040204" pitchFamily="34" charset="-120"/>
              </a:rPr>
              <a:t>名不定期員工可選擇留任外，其餘</a:t>
            </a:r>
            <a:r>
              <a:rPr lang="en-US" altLang="zh-TW" sz="2400" b="1" dirty="0" smtClean="0">
                <a:solidFill>
                  <a:srgbClr val="800000"/>
                </a:solidFill>
                <a:latin typeface="微軟正黑體" panose="020B0604030504040204" pitchFamily="34" charset="-120"/>
                <a:ea typeface="微軟正黑體" panose="020B0604030504040204" pitchFamily="34" charset="-120"/>
              </a:rPr>
              <a:t>61</a:t>
            </a:r>
            <a:r>
              <a:rPr lang="zh-TW" altLang="en-US" sz="2400" b="1" dirty="0" smtClean="0">
                <a:solidFill>
                  <a:srgbClr val="800000"/>
                </a:solidFill>
                <a:latin typeface="微軟正黑體" panose="020B0604030504040204" pitchFamily="34" charset="-120"/>
                <a:ea typeface="微軟正黑體" panose="020B0604030504040204" pitchFamily="34" charset="-120"/>
              </a:rPr>
              <a:t>名不定期員工，依勞基法第</a:t>
            </a:r>
            <a:r>
              <a:rPr lang="en-US" altLang="zh-TW" sz="2400" b="1" dirty="0" smtClean="0">
                <a:solidFill>
                  <a:srgbClr val="800000"/>
                </a:solidFill>
                <a:latin typeface="微軟正黑體" panose="020B0604030504040204" pitchFamily="34" charset="-120"/>
                <a:ea typeface="微軟正黑體" panose="020B0604030504040204" pitchFamily="34" charset="-120"/>
              </a:rPr>
              <a:t>11</a:t>
            </a:r>
            <a:r>
              <a:rPr lang="zh-TW" altLang="en-US" sz="2400" b="1" dirty="0" smtClean="0">
                <a:solidFill>
                  <a:srgbClr val="800000"/>
                </a:solidFill>
                <a:latin typeface="微軟正黑體" panose="020B0604030504040204" pitchFamily="34" charset="-120"/>
                <a:ea typeface="微軟正黑體" panose="020B0604030504040204" pitchFamily="34" charset="-120"/>
              </a:rPr>
              <a:t>條第</a:t>
            </a:r>
            <a:r>
              <a:rPr lang="en-US" altLang="zh-TW" sz="2400" b="1" dirty="0" smtClean="0">
                <a:solidFill>
                  <a:srgbClr val="800000"/>
                </a:solidFill>
                <a:latin typeface="微軟正黑體" panose="020B0604030504040204" pitchFamily="34" charset="-120"/>
                <a:ea typeface="微軟正黑體" panose="020B0604030504040204" pitchFamily="34" charset="-120"/>
              </a:rPr>
              <a:t>2</a:t>
            </a:r>
            <a:r>
              <a:rPr lang="zh-TW" altLang="en-US" sz="2400" b="1" dirty="0" smtClean="0">
                <a:solidFill>
                  <a:srgbClr val="800000"/>
                </a:solidFill>
                <a:latin typeface="微軟正黑體" panose="020B0604030504040204" pitchFamily="34" charset="-120"/>
                <a:ea typeface="微軟正黑體" panose="020B0604030504040204" pitchFamily="34" charset="-120"/>
              </a:rPr>
              <a:t>款業務緊縮之規定，將於</a:t>
            </a:r>
            <a:r>
              <a:rPr lang="en-US" altLang="zh-TW" sz="2400" b="1" dirty="0" smtClean="0">
                <a:solidFill>
                  <a:srgbClr val="800000"/>
                </a:solidFill>
                <a:latin typeface="微軟正黑體" panose="020B0604030504040204" pitchFamily="34" charset="-120"/>
                <a:ea typeface="微軟正黑體" panose="020B0604030504040204" pitchFamily="34" charset="-120"/>
              </a:rPr>
              <a:t>102</a:t>
            </a:r>
            <a:r>
              <a:rPr lang="zh-TW" altLang="en-US"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12</a:t>
            </a:r>
            <a:r>
              <a:rPr lang="zh-TW" altLang="en-US"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31</a:t>
            </a:r>
            <a:r>
              <a:rPr lang="zh-TW" altLang="en-US" sz="2400" b="1" dirty="0" smtClean="0">
                <a:solidFill>
                  <a:srgbClr val="800000"/>
                </a:solidFill>
                <a:latin typeface="微軟正黑體" panose="020B0604030504040204" pitchFamily="34" charset="-120"/>
                <a:ea typeface="微軟正黑體" panose="020B0604030504040204" pitchFamily="34" charset="-120"/>
              </a:rPr>
              <a:t>日終止勞動契約。</a:t>
            </a:r>
          </a:p>
          <a:p>
            <a:endParaRPr lang="zh-TW" alt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51520" y="180509"/>
            <a:ext cx="8443337" cy="800219"/>
          </a:xfrm>
          <a:prstGeom prst="rect">
            <a:avLst/>
          </a:prstGeom>
          <a:noFill/>
        </p:spPr>
        <p:txBody>
          <a:bodyPr wrap="non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本會配合辦理終止經營原民台之處理過程及立場說明</a:t>
            </a:r>
          </a:p>
          <a:p>
            <a:endParaRPr lang="zh-TW" altLang="en-US" dirty="0">
              <a:solidFill>
                <a:schemeClr val="bg1"/>
              </a:solidFill>
            </a:endParaRPr>
          </a:p>
        </p:txBody>
      </p:sp>
      <p:sp>
        <p:nvSpPr>
          <p:cNvPr id="6" name="文字方塊 5"/>
          <p:cNvSpPr txBox="1"/>
          <p:nvPr/>
        </p:nvSpPr>
        <p:spPr>
          <a:xfrm>
            <a:off x="539552" y="1340768"/>
            <a:ext cx="7992888" cy="4431983"/>
          </a:xfrm>
          <a:prstGeom prst="rect">
            <a:avLst/>
          </a:prstGeom>
          <a:noFill/>
        </p:spPr>
        <p:txBody>
          <a:bodyPr wrap="square" rtlCol="0">
            <a:spAutoFit/>
          </a:bodyPr>
          <a:lstStyle/>
          <a:p>
            <a:r>
              <a:rPr lang="zh-TW" altLang="en-US" sz="2400" b="1" dirty="0" smtClean="0">
                <a:solidFill>
                  <a:srgbClr val="800000"/>
                </a:solidFill>
                <a:latin typeface="微軟正黑體" panose="020B0604030504040204" pitchFamily="34" charset="-120"/>
                <a:ea typeface="微軟正黑體" panose="020B0604030504040204" pitchFamily="34" charset="-120"/>
              </a:rPr>
              <a:t>二、人事處置</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endParaRPr lang="zh-TW" altLang="en-US" sz="2400" b="1" dirty="0" smtClean="0">
              <a:solidFill>
                <a:srgbClr val="80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1.</a:t>
            </a:r>
            <a:r>
              <a:rPr lang="zh-TW" altLang="en-US" sz="2400" b="1" dirty="0" smtClean="0">
                <a:solidFill>
                  <a:srgbClr val="800000"/>
                </a:solidFill>
                <a:latin typeface="微軟正黑體" panose="020B0604030504040204" pitchFamily="34" charset="-120"/>
                <a:ea typeface="微軟正黑體" panose="020B0604030504040204" pitchFamily="34" charset="-120"/>
              </a:rPr>
              <a:t>本會</a:t>
            </a:r>
            <a:r>
              <a:rPr lang="en-US" altLang="zh-TW" sz="2400" b="1" dirty="0" smtClean="0">
                <a:solidFill>
                  <a:srgbClr val="800000"/>
                </a:solidFill>
                <a:latin typeface="微軟正黑體" panose="020B0604030504040204" pitchFamily="34" charset="-120"/>
                <a:ea typeface="微軟正黑體" panose="020B0604030504040204" pitchFamily="34" charset="-120"/>
              </a:rPr>
              <a:t>95</a:t>
            </a:r>
            <a:r>
              <a:rPr lang="zh-TW" altLang="en-US"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09</a:t>
            </a:r>
            <a:r>
              <a:rPr lang="zh-TW" altLang="en-US"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18</a:t>
            </a:r>
            <a:r>
              <a:rPr lang="zh-TW" altLang="en-US" sz="2400" b="1" dirty="0" smtClean="0">
                <a:solidFill>
                  <a:srgbClr val="800000"/>
                </a:solidFill>
                <a:latin typeface="微軟正黑體" panose="020B0604030504040204" pitchFamily="34" charset="-120"/>
                <a:ea typeface="微軟正黑體" panose="020B0604030504040204" pitchFamily="34" charset="-120"/>
              </a:rPr>
              <a:t>日第三屆第</a:t>
            </a:r>
            <a:r>
              <a:rPr lang="en-US" altLang="zh-TW" sz="2400" b="1" dirty="0" smtClean="0">
                <a:solidFill>
                  <a:srgbClr val="800000"/>
                </a:solidFill>
                <a:latin typeface="微軟正黑體" panose="020B0604030504040204" pitchFamily="34" charset="-120"/>
                <a:ea typeface="微軟正黑體" panose="020B0604030504040204" pitchFamily="34" charset="-120"/>
              </a:rPr>
              <a:t>23</a:t>
            </a:r>
            <a:r>
              <a:rPr lang="zh-TW" altLang="en-US" sz="2400" b="1" dirty="0" smtClean="0">
                <a:solidFill>
                  <a:srgbClr val="800000"/>
                </a:solidFill>
                <a:latin typeface="微軟正黑體" panose="020B0604030504040204" pitchFamily="34" charset="-120"/>
                <a:ea typeface="微軟正黑體" panose="020B0604030504040204" pitchFamily="34" charset="-120"/>
              </a:rPr>
              <a:t>次董監事聯席會議決議：</a:t>
            </a:r>
          </a:p>
          <a:p>
            <a:pPr>
              <a:lnSpc>
                <a:spcPct val="150000"/>
              </a:lnSpc>
            </a:pPr>
            <a:r>
              <a:rPr lang="zh-TW" altLang="en-US" sz="2400" b="1" dirty="0" smtClean="0">
                <a:solidFill>
                  <a:srgbClr val="800000"/>
                </a:solidFill>
                <a:latin typeface="微軟正黑體" panose="020B0604030504040204" pitchFamily="34" charset="-120"/>
                <a:ea typeface="微軟正黑體" panose="020B0604030504040204" pitchFamily="34" charset="-120"/>
              </a:rPr>
              <a:t>  未來原、客兩台員工均為公視基金會所聘用之員工，亦</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nSpc>
                <a:spcPct val="150000"/>
              </a:lnSpc>
            </a:pPr>
            <a:r>
              <a:rPr lang="zh-TW" altLang="en-US" sz="2400" b="1" dirty="0" smtClean="0">
                <a:solidFill>
                  <a:srgbClr val="800000"/>
                </a:solidFill>
                <a:latin typeface="微軟正黑體" panose="020B0604030504040204" pitchFamily="34" charset="-120"/>
                <a:ea typeface="微軟正黑體" panose="020B0604030504040204" pitchFamily="34" charset="-120"/>
              </a:rPr>
              <a:t>  具相同薪資制度。同仁改隸後各項福利、薪制、年資均</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維持不變。惟若將來法制變更，族群電視台成為獨立法</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人，不納入公廣集團，則基於保障員工權益，原公視員</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工可選擇回公視服務。</a:t>
            </a:r>
          </a:p>
          <a:p>
            <a:endParaRPr lang="zh-TW" alt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51520" y="180509"/>
            <a:ext cx="8443337" cy="800219"/>
          </a:xfrm>
          <a:prstGeom prst="rect">
            <a:avLst/>
          </a:prstGeom>
          <a:noFill/>
        </p:spPr>
        <p:txBody>
          <a:bodyPr wrap="non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本會配合辦理終止經營原民台之處理過程及立場說明</a:t>
            </a:r>
          </a:p>
          <a:p>
            <a:endParaRPr lang="zh-TW" altLang="en-US" dirty="0">
              <a:solidFill>
                <a:schemeClr val="bg1"/>
              </a:solidFill>
            </a:endParaRPr>
          </a:p>
        </p:txBody>
      </p:sp>
      <p:sp>
        <p:nvSpPr>
          <p:cNvPr id="6" name="文字方塊 5"/>
          <p:cNvSpPr txBox="1"/>
          <p:nvPr/>
        </p:nvSpPr>
        <p:spPr>
          <a:xfrm>
            <a:off x="539552" y="1340768"/>
            <a:ext cx="7992888" cy="3693319"/>
          </a:xfrm>
          <a:prstGeom prst="rect">
            <a:avLst/>
          </a:prstGeom>
          <a:noFill/>
        </p:spPr>
        <p:txBody>
          <a:bodyPr wrap="square" rtlCol="0">
            <a:spAutoFit/>
          </a:bodyPr>
          <a:lstStyle/>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2.</a:t>
            </a:r>
            <a:r>
              <a:rPr lang="zh-TW" altLang="en-US" sz="2400" b="1" dirty="0" smtClean="0">
                <a:solidFill>
                  <a:srgbClr val="800000"/>
                </a:solidFill>
                <a:latin typeface="微軟正黑體" panose="020B0604030504040204" pitchFamily="34" charset="-120"/>
                <a:ea typeface="微軟正黑體" panose="020B0604030504040204" pitchFamily="34" charset="-120"/>
              </a:rPr>
              <a:t>資遣費預備金</a:t>
            </a:r>
          </a:p>
          <a:p>
            <a:pPr>
              <a:lnSpc>
                <a:spcPct val="150000"/>
              </a:lnSpc>
            </a:pPr>
            <a:r>
              <a:rPr lang="zh-TW" altLang="en-US" sz="2400" b="1" dirty="0" smtClean="0">
                <a:solidFill>
                  <a:srgbClr val="800000"/>
                </a:solidFill>
                <a:latin typeface="微軟正黑體" panose="020B0604030504040204" pitchFamily="34" charset="-120"/>
                <a:ea typeface="微軟正黑體" panose="020B0604030504040204" pitchFamily="34" charset="-120"/>
              </a:rPr>
              <a:t>  本會自</a:t>
            </a:r>
            <a:r>
              <a:rPr lang="en-US" altLang="zh-TW" sz="2400" b="1" dirty="0" smtClean="0">
                <a:solidFill>
                  <a:srgbClr val="800000"/>
                </a:solidFill>
                <a:latin typeface="微軟正黑體" panose="020B0604030504040204" pitchFamily="34" charset="-120"/>
                <a:ea typeface="微軟正黑體" panose="020B0604030504040204" pitchFamily="34" charset="-120"/>
              </a:rPr>
              <a:t>96</a:t>
            </a:r>
            <a:r>
              <a:rPr lang="zh-TW" altLang="en-US" sz="2400" b="1" dirty="0" smtClean="0">
                <a:solidFill>
                  <a:srgbClr val="800000"/>
                </a:solidFill>
                <a:latin typeface="微軟正黑體" panose="020B0604030504040204" pitchFamily="34" charset="-120"/>
                <a:ea typeface="微軟正黑體" panose="020B0604030504040204" pitchFamily="34" charset="-120"/>
              </a:rPr>
              <a:t>年度起至今，每年自客家電視、原住民電視、</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nSpc>
                <a:spcPct val="150000"/>
              </a:lnSpc>
            </a:pPr>
            <a:r>
              <a:rPr lang="zh-TW" altLang="en-US" sz="2400" b="1" dirty="0" smtClean="0">
                <a:solidFill>
                  <a:srgbClr val="800000"/>
                </a:solidFill>
                <a:latin typeface="微軟正黑體" panose="020B0604030504040204" pitchFamily="34" charset="-120"/>
                <a:ea typeface="微軟正黑體" panose="020B0604030504040204" pitchFamily="34" charset="-120"/>
              </a:rPr>
              <a:t>  台灣宏觀電視節目製播預算，提列資遣費預備金：選擇</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適用勞工退休金條例後之工作年資，每滿一年發給二分</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之一個月之平均工資，未滿一年者，以比例計給；最高</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以發給六個月平均工資為限。</a:t>
            </a:r>
          </a:p>
          <a:p>
            <a:endParaRPr lang="zh-TW"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51520" y="180509"/>
            <a:ext cx="8443337" cy="800219"/>
          </a:xfrm>
          <a:prstGeom prst="rect">
            <a:avLst/>
          </a:prstGeom>
          <a:noFill/>
        </p:spPr>
        <p:txBody>
          <a:bodyPr wrap="non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本會配合辦理終止經營原民台之處理過程及立場說明</a:t>
            </a:r>
          </a:p>
          <a:p>
            <a:endParaRPr lang="zh-TW" altLang="en-US" dirty="0">
              <a:solidFill>
                <a:schemeClr val="bg1"/>
              </a:solidFill>
            </a:endParaRPr>
          </a:p>
        </p:txBody>
      </p:sp>
      <p:sp>
        <p:nvSpPr>
          <p:cNvPr id="6" name="文字方塊 5"/>
          <p:cNvSpPr txBox="1"/>
          <p:nvPr/>
        </p:nvSpPr>
        <p:spPr>
          <a:xfrm>
            <a:off x="539552" y="1196752"/>
            <a:ext cx="7992888" cy="4801314"/>
          </a:xfrm>
          <a:prstGeom prst="rect">
            <a:avLst/>
          </a:prstGeom>
          <a:noFill/>
        </p:spPr>
        <p:txBody>
          <a:bodyPr wrap="square" rtlCol="0">
            <a:spAutoFit/>
          </a:bodyPr>
          <a:lstStyle/>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3.</a:t>
            </a:r>
            <a:r>
              <a:rPr lang="zh-TW" altLang="en-US" sz="2400" b="1" dirty="0" smtClean="0">
                <a:solidFill>
                  <a:srgbClr val="800000"/>
                </a:solidFill>
                <a:latin typeface="微軟正黑體" panose="020B0604030504040204" pitchFamily="34" charset="-120"/>
                <a:ea typeface="微軟正黑體" panose="020B0604030504040204" pitchFamily="34" charset="-120"/>
              </a:rPr>
              <a:t>就不同進用方式之原民台員工，分別處理人事事宜：</a:t>
            </a:r>
          </a:p>
          <a:p>
            <a:pPr>
              <a:lnSpc>
                <a:spcPct val="150000"/>
              </a:lnSpc>
            </a:pPr>
            <a:r>
              <a:rPr lang="zh-TW" altLang="en-US" sz="2400" b="1" dirty="0" smtClean="0">
                <a:solidFill>
                  <a:srgbClr val="800000"/>
                </a:solidFill>
                <a:latin typeface="微軟正黑體" panose="020B0604030504040204" pitchFamily="34" charset="-120"/>
                <a:ea typeface="微軟正黑體" panose="020B0604030504040204" pitchFamily="34" charset="-120"/>
              </a:rPr>
              <a:t>（</a:t>
            </a:r>
            <a:r>
              <a:rPr lang="en-US" altLang="zh-TW" sz="2400" b="1" dirty="0" smtClean="0">
                <a:solidFill>
                  <a:srgbClr val="800000"/>
                </a:solidFill>
                <a:latin typeface="微軟正黑體" panose="020B0604030504040204" pitchFamily="34" charset="-120"/>
                <a:ea typeface="微軟正黑體" panose="020B0604030504040204" pitchFamily="34" charset="-120"/>
              </a:rPr>
              <a:t>1</a:t>
            </a:r>
            <a:r>
              <a:rPr lang="zh-TW" altLang="en-US" sz="2400" b="1" dirty="0" smtClean="0">
                <a:solidFill>
                  <a:srgbClr val="800000"/>
                </a:solidFill>
                <a:latin typeface="微軟正黑體" panose="020B0604030504040204" pitchFamily="34" charset="-120"/>
                <a:ea typeface="微軟正黑體" panose="020B0604030504040204" pitchFamily="34" charset="-120"/>
              </a:rPr>
              <a:t>）原民台不定期員工</a:t>
            </a:r>
          </a:p>
          <a:p>
            <a:r>
              <a:rPr lang="en-US" altLang="zh-TW" sz="2400" b="1" dirty="0" smtClean="0">
                <a:solidFill>
                  <a:srgbClr val="800000"/>
                </a:solidFill>
                <a:latin typeface="微軟正黑體" panose="020B0604030504040204" pitchFamily="34" charset="-120"/>
                <a:ea typeface="微軟正黑體" panose="020B0604030504040204" pitchFamily="34" charset="-120"/>
              </a:rPr>
              <a:t>      A</a:t>
            </a:r>
            <a:r>
              <a:rPr lang="zh-TW" altLang="en-US" sz="2400" b="1" dirty="0" smtClean="0">
                <a:solidFill>
                  <a:srgbClr val="800000"/>
                </a:solidFill>
                <a:latin typeface="微軟正黑體" panose="020B0604030504040204" pitchFamily="34" charset="-120"/>
                <a:ea typeface="微軟正黑體" panose="020B0604030504040204" pitchFamily="34" charset="-120"/>
              </a:rPr>
              <a:t>、依勞基法第</a:t>
            </a:r>
            <a:r>
              <a:rPr lang="en-US" altLang="zh-TW" sz="2400" b="1" dirty="0" smtClean="0">
                <a:solidFill>
                  <a:srgbClr val="800000"/>
                </a:solidFill>
                <a:latin typeface="微軟正黑體" panose="020B0604030504040204" pitchFamily="34" charset="-120"/>
                <a:ea typeface="微軟正黑體" panose="020B0604030504040204" pitchFamily="34" charset="-120"/>
              </a:rPr>
              <a:t>11</a:t>
            </a:r>
            <a:r>
              <a:rPr lang="zh-TW" altLang="en-US" sz="2400" b="1" dirty="0" smtClean="0">
                <a:solidFill>
                  <a:srgbClr val="800000"/>
                </a:solidFill>
                <a:latin typeface="微軟正黑體" panose="020B0604030504040204" pitchFamily="34" charset="-120"/>
                <a:ea typeface="微軟正黑體" panose="020B0604030504040204" pitchFamily="34" charset="-120"/>
              </a:rPr>
              <a:t>條第</a:t>
            </a:r>
            <a:r>
              <a:rPr lang="en-US" altLang="zh-TW" sz="2400" b="1" dirty="0" smtClean="0">
                <a:solidFill>
                  <a:srgbClr val="800000"/>
                </a:solidFill>
                <a:latin typeface="微軟正黑體" panose="020B0604030504040204" pitchFamily="34" charset="-120"/>
                <a:ea typeface="微軟正黑體" panose="020B0604030504040204" pitchFamily="34" charset="-120"/>
              </a:rPr>
              <a:t>2</a:t>
            </a:r>
            <a:r>
              <a:rPr lang="zh-TW" altLang="en-US" sz="2400" b="1" dirty="0" smtClean="0">
                <a:solidFill>
                  <a:srgbClr val="800000"/>
                </a:solidFill>
                <a:latin typeface="微軟正黑體" panose="020B0604030504040204" pitchFamily="34" charset="-120"/>
                <a:ea typeface="微軟正黑體" panose="020B0604030504040204" pitchFamily="34" charset="-120"/>
              </a:rPr>
              <a:t>款業務緊縮規定，</a:t>
            </a:r>
            <a:r>
              <a:rPr lang="en-US" altLang="zh-TW" sz="2400" b="1" dirty="0" smtClean="0">
                <a:solidFill>
                  <a:srgbClr val="800000"/>
                </a:solidFill>
                <a:latin typeface="微軟正黑體" panose="020B0604030504040204" pitchFamily="34" charset="-120"/>
                <a:ea typeface="微軟正黑體" panose="020B0604030504040204" pitchFamily="34" charset="-120"/>
              </a:rPr>
              <a:t>102</a:t>
            </a:r>
            <a:r>
              <a:rPr lang="zh-TW" altLang="en-US"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12</a:t>
            </a:r>
            <a:r>
              <a:rPr lang="zh-TW" altLang="en-US" sz="2400" b="1" dirty="0" smtClean="0">
                <a:solidFill>
                  <a:srgbClr val="800000"/>
                </a:solidFill>
                <a:latin typeface="微軟正黑體" panose="020B0604030504040204" pitchFamily="34" charset="-120"/>
                <a:ea typeface="微軟正黑體" panose="020B0604030504040204" pitchFamily="34" charset="-120"/>
              </a:rPr>
              <a:t>月</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r>
              <a:rPr lang="en-US" altLang="zh-TW" sz="2400" b="1" dirty="0" smtClean="0">
                <a:solidFill>
                  <a:srgbClr val="800000"/>
                </a:solidFill>
                <a:latin typeface="微軟正黑體" panose="020B0604030504040204" pitchFamily="34" charset="-120"/>
                <a:ea typeface="微軟正黑體" panose="020B0604030504040204" pitchFamily="34" charset="-120"/>
              </a:rPr>
              <a:t>         31</a:t>
            </a:r>
            <a:r>
              <a:rPr lang="zh-TW" altLang="en-US" sz="2400" b="1" dirty="0" smtClean="0">
                <a:solidFill>
                  <a:srgbClr val="800000"/>
                </a:solidFill>
                <a:latin typeface="微軟正黑體" panose="020B0604030504040204" pitchFamily="34" charset="-120"/>
                <a:ea typeface="微軟正黑體" panose="020B0604030504040204" pitchFamily="34" charset="-120"/>
              </a:rPr>
              <a:t>日終止勞動契約者，共</a:t>
            </a:r>
            <a:r>
              <a:rPr lang="en-US" altLang="zh-TW" sz="2400" b="1" dirty="0" smtClean="0">
                <a:solidFill>
                  <a:srgbClr val="800000"/>
                </a:solidFill>
                <a:latin typeface="微軟正黑體" panose="020B0604030504040204" pitchFamily="34" charset="-120"/>
                <a:ea typeface="微軟正黑體" panose="020B0604030504040204" pitchFamily="34" charset="-120"/>
              </a:rPr>
              <a:t>61</a:t>
            </a:r>
            <a:r>
              <a:rPr lang="zh-TW" altLang="en-US" sz="2400" b="1" dirty="0" smtClean="0">
                <a:solidFill>
                  <a:srgbClr val="800000"/>
                </a:solidFill>
                <a:latin typeface="微軟正黑體" panose="020B0604030504040204" pitchFamily="34" charset="-120"/>
                <a:ea typeface="微軟正黑體" panose="020B0604030504040204" pitchFamily="34" charset="-120"/>
              </a:rPr>
              <a:t>名，爰依工作規則第</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r>
              <a:rPr lang="en-US" altLang="zh-TW" sz="2400" b="1" dirty="0" smtClean="0">
                <a:solidFill>
                  <a:srgbClr val="800000"/>
                </a:solidFill>
                <a:latin typeface="微軟正黑體" panose="020B0604030504040204" pitchFamily="34" charset="-120"/>
                <a:ea typeface="微軟正黑體" panose="020B0604030504040204" pitchFamily="34" charset="-120"/>
              </a:rPr>
              <a:t>         51</a:t>
            </a:r>
            <a:r>
              <a:rPr lang="zh-TW" altLang="en-US" sz="2400" b="1" dirty="0" smtClean="0">
                <a:solidFill>
                  <a:srgbClr val="800000"/>
                </a:solidFill>
                <a:latin typeface="微軟正黑體" panose="020B0604030504040204" pitchFamily="34" charset="-120"/>
                <a:ea typeface="微軟正黑體" panose="020B0604030504040204" pitchFamily="34" charset="-120"/>
              </a:rPr>
              <a:t>條規定發給資遣費，若提前終止契約，依實際</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離職日，比照資遣規定辦理。</a:t>
            </a:r>
          </a:p>
          <a:p>
            <a:r>
              <a:rPr lang="en-US" altLang="zh-TW" sz="2400" b="1" dirty="0" smtClean="0">
                <a:solidFill>
                  <a:srgbClr val="800000"/>
                </a:solidFill>
                <a:latin typeface="微軟正黑體" panose="020B0604030504040204" pitchFamily="34" charset="-120"/>
                <a:ea typeface="微軟正黑體" panose="020B0604030504040204" pitchFamily="34" charset="-120"/>
              </a:rPr>
              <a:t>      B</a:t>
            </a:r>
            <a:r>
              <a:rPr lang="zh-TW" altLang="en-US" sz="2400" b="1" dirty="0" smtClean="0">
                <a:solidFill>
                  <a:srgbClr val="800000"/>
                </a:solidFill>
                <a:latin typeface="微軟正黑體" panose="020B0604030504040204" pitchFamily="34" charset="-120"/>
                <a:ea typeface="微軟正黑體" panose="020B0604030504040204" pitchFamily="34" charset="-120"/>
              </a:rPr>
              <a:t>、年終暨績效獎金按</a:t>
            </a:r>
            <a:r>
              <a:rPr lang="en-US" altLang="zh-TW" sz="2400" b="1" dirty="0" smtClean="0">
                <a:solidFill>
                  <a:srgbClr val="800000"/>
                </a:solidFill>
                <a:latin typeface="微軟正黑體" panose="020B0604030504040204" pitchFamily="34" charset="-120"/>
                <a:ea typeface="微軟正黑體" panose="020B0604030504040204" pitchFamily="34" charset="-120"/>
              </a:rPr>
              <a:t>1.59</a:t>
            </a:r>
            <a:r>
              <a:rPr lang="zh-TW" altLang="en-US" sz="2400" b="1" dirty="0" smtClean="0">
                <a:solidFill>
                  <a:srgbClr val="800000"/>
                </a:solidFill>
                <a:latin typeface="微軟正黑體" panose="020B0604030504040204" pitchFamily="34" charset="-120"/>
                <a:ea typeface="微軟正黑體" panose="020B0604030504040204" pitchFamily="34" charset="-120"/>
              </a:rPr>
              <a:t>個月（</a:t>
            </a:r>
            <a:r>
              <a:rPr lang="en-US" altLang="zh-TW" sz="2400" b="1" dirty="0" smtClean="0">
                <a:solidFill>
                  <a:srgbClr val="800000"/>
                </a:solidFill>
                <a:latin typeface="微軟正黑體" panose="020B0604030504040204" pitchFamily="34" charset="-120"/>
                <a:ea typeface="微軟正黑體" panose="020B0604030504040204" pitchFamily="34" charset="-120"/>
              </a:rPr>
              <a:t>101</a:t>
            </a:r>
            <a:r>
              <a:rPr lang="zh-TW" altLang="en-US" sz="2400" b="1" dirty="0" smtClean="0">
                <a:solidFill>
                  <a:srgbClr val="800000"/>
                </a:solidFill>
                <a:latin typeface="微軟正黑體" panose="020B0604030504040204" pitchFamily="34" charset="-120"/>
                <a:ea typeface="微軟正黑體" panose="020B0604030504040204" pitchFamily="34" charset="-120"/>
              </a:rPr>
              <a:t>年度發放均數）</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計算，依全年在職比例發給。</a:t>
            </a:r>
          </a:p>
          <a:p>
            <a:r>
              <a:rPr lang="en-US" altLang="zh-TW" sz="2400" b="1" dirty="0" smtClean="0">
                <a:solidFill>
                  <a:srgbClr val="800000"/>
                </a:solidFill>
                <a:latin typeface="微軟正黑體" panose="020B0604030504040204" pitchFamily="34" charset="-120"/>
                <a:ea typeface="微軟正黑體" panose="020B0604030504040204" pitchFamily="34" charset="-120"/>
              </a:rPr>
              <a:t>      C</a:t>
            </a:r>
            <a:r>
              <a:rPr lang="zh-TW" altLang="en-US" sz="2400" b="1" dirty="0" smtClean="0">
                <a:solidFill>
                  <a:srgbClr val="800000"/>
                </a:solidFill>
                <a:latin typeface="微軟正黑體" panose="020B0604030504040204" pitchFamily="34" charset="-120"/>
                <a:ea typeface="微軟正黑體" panose="020B0604030504040204" pitchFamily="34" charset="-120"/>
              </a:rPr>
              <a:t>、依</a:t>
            </a:r>
            <a:r>
              <a:rPr lang="en-US" altLang="zh-TW" sz="2400" b="1" dirty="0" smtClean="0">
                <a:solidFill>
                  <a:srgbClr val="800000"/>
                </a:solidFill>
                <a:latin typeface="微軟正黑體" panose="020B0604030504040204" pitchFamily="34" charset="-120"/>
                <a:ea typeface="微軟正黑體" panose="020B0604030504040204" pitchFamily="34" charset="-120"/>
              </a:rPr>
              <a:t>95</a:t>
            </a:r>
            <a:r>
              <a:rPr lang="zh-TW" altLang="en-US"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9</a:t>
            </a:r>
            <a:r>
              <a:rPr lang="zh-TW" altLang="en-US"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18</a:t>
            </a:r>
            <a:r>
              <a:rPr lang="zh-TW" altLang="en-US" sz="2400" b="1" dirty="0" smtClean="0">
                <a:solidFill>
                  <a:srgbClr val="800000"/>
                </a:solidFill>
                <a:latin typeface="微軟正黑體" panose="020B0604030504040204" pitchFamily="34" charset="-120"/>
                <a:ea typeface="微軟正黑體" panose="020B0604030504040204" pitchFamily="34" charset="-120"/>
              </a:rPr>
              <a:t>日第三屆第</a:t>
            </a:r>
            <a:r>
              <a:rPr lang="en-US" altLang="zh-TW" sz="2400" b="1" dirty="0" smtClean="0">
                <a:solidFill>
                  <a:srgbClr val="800000"/>
                </a:solidFill>
                <a:latin typeface="微軟正黑體" panose="020B0604030504040204" pitchFamily="34" charset="-120"/>
                <a:ea typeface="微軟正黑體" panose="020B0604030504040204" pitchFamily="34" charset="-120"/>
              </a:rPr>
              <a:t>23</a:t>
            </a:r>
            <a:r>
              <a:rPr lang="zh-TW" altLang="en-US" sz="2400" b="1" dirty="0" smtClean="0">
                <a:solidFill>
                  <a:srgbClr val="800000"/>
                </a:solidFill>
                <a:latin typeface="微軟正黑體" panose="020B0604030504040204" pitchFamily="34" charset="-120"/>
                <a:ea typeface="微軟正黑體" panose="020B0604030504040204" pitchFamily="34" charset="-120"/>
              </a:rPr>
              <a:t>次董事會決議得回任</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本會者，共</a:t>
            </a:r>
            <a:r>
              <a:rPr lang="en-US" altLang="zh-TW" sz="2400" b="1" dirty="0" smtClean="0">
                <a:solidFill>
                  <a:srgbClr val="800000"/>
                </a:solidFill>
                <a:latin typeface="微軟正黑體" panose="020B0604030504040204" pitchFamily="34" charset="-120"/>
                <a:ea typeface="微軟正黑體" panose="020B0604030504040204" pitchFamily="34" charset="-120"/>
              </a:rPr>
              <a:t>14</a:t>
            </a:r>
            <a:r>
              <a:rPr lang="zh-TW" altLang="en-US" sz="2400" b="1" dirty="0" smtClean="0">
                <a:solidFill>
                  <a:srgbClr val="800000"/>
                </a:solidFill>
                <a:latin typeface="微軟正黑體" panose="020B0604030504040204" pitchFamily="34" charset="-120"/>
                <a:ea typeface="微軟正黑體" panose="020B0604030504040204" pitchFamily="34" charset="-120"/>
              </a:rPr>
              <a:t>名，如自行離職，依實際離職日，</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比照上揭資遣方式辦理。</a:t>
            </a:r>
          </a:p>
          <a:p>
            <a:endParaRPr lang="zh-TW" alt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51520" y="180509"/>
            <a:ext cx="8443337" cy="800219"/>
          </a:xfrm>
          <a:prstGeom prst="rect">
            <a:avLst/>
          </a:prstGeom>
          <a:noFill/>
        </p:spPr>
        <p:txBody>
          <a:bodyPr wrap="non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本會配合辦理終止經營原民台之處理過程及立場說明</a:t>
            </a:r>
          </a:p>
          <a:p>
            <a:endParaRPr lang="zh-TW" altLang="en-US" dirty="0">
              <a:solidFill>
                <a:schemeClr val="bg1"/>
              </a:solidFill>
            </a:endParaRPr>
          </a:p>
        </p:txBody>
      </p:sp>
      <p:sp>
        <p:nvSpPr>
          <p:cNvPr id="6" name="文字方塊 5"/>
          <p:cNvSpPr txBox="1"/>
          <p:nvPr/>
        </p:nvSpPr>
        <p:spPr>
          <a:xfrm>
            <a:off x="539552" y="1700808"/>
            <a:ext cx="7992888" cy="3231654"/>
          </a:xfrm>
          <a:prstGeom prst="rect">
            <a:avLst/>
          </a:prstGeom>
          <a:noFill/>
        </p:spPr>
        <p:txBody>
          <a:bodyPr wrap="square" rtlCol="0">
            <a:spAutoFit/>
          </a:bodyPr>
          <a:lstStyle/>
          <a:p>
            <a:r>
              <a:rPr lang="zh-TW" altLang="zh-TW" sz="2400" b="1" dirty="0" smtClean="0">
                <a:solidFill>
                  <a:srgbClr val="800000"/>
                </a:solidFill>
                <a:latin typeface="微軟正黑體" panose="020B0604030504040204" pitchFamily="34" charset="-120"/>
                <a:ea typeface="微軟正黑體" panose="020B0604030504040204" pitchFamily="34" charset="-120"/>
              </a:rPr>
              <a:t>（</a:t>
            </a:r>
            <a:r>
              <a:rPr lang="en-US" altLang="zh-TW" sz="2400" b="1" dirty="0" smtClean="0">
                <a:solidFill>
                  <a:srgbClr val="800000"/>
                </a:solidFill>
                <a:latin typeface="微軟正黑體" panose="020B0604030504040204" pitchFamily="34" charset="-120"/>
                <a:ea typeface="微軟正黑體" panose="020B0604030504040204" pitchFamily="34" charset="-120"/>
              </a:rPr>
              <a:t>2</a:t>
            </a:r>
            <a:r>
              <a:rPr lang="zh-TW" altLang="zh-TW" sz="2400" b="1" dirty="0" smtClean="0">
                <a:solidFill>
                  <a:srgbClr val="800000"/>
                </a:solidFill>
                <a:latin typeface="微軟正黑體" panose="020B0604030504040204" pitchFamily="34" charset="-120"/>
                <a:ea typeface="微軟正黑體" panose="020B0604030504040204" pitchFamily="34" charset="-120"/>
              </a:rPr>
              <a:t>）原民台派遣員工</a:t>
            </a:r>
          </a:p>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a:t>
            </a:r>
            <a:r>
              <a:rPr lang="zh-TW" altLang="en-US" sz="2400" b="1" dirty="0" smtClean="0">
                <a:solidFill>
                  <a:srgbClr val="800000"/>
                </a:solidFill>
                <a:latin typeface="微軟正黑體" panose="020B0604030504040204" pitchFamily="34" charset="-120"/>
                <a:ea typeface="微軟正黑體" panose="020B0604030504040204" pitchFamily="34" charset="-120"/>
              </a:rPr>
              <a:t>、</a:t>
            </a:r>
            <a:r>
              <a:rPr lang="zh-TW" altLang="zh-TW" sz="2400" b="1" dirty="0" smtClean="0">
                <a:solidFill>
                  <a:srgbClr val="800000"/>
                </a:solidFill>
                <a:latin typeface="微軟正黑體" panose="020B0604030504040204" pitchFamily="34" charset="-120"/>
                <a:ea typeface="微軟正黑體" panose="020B0604030504040204" pitchFamily="34" charset="-120"/>
              </a:rPr>
              <a:t>共</a:t>
            </a:r>
            <a:r>
              <a:rPr lang="en-US" altLang="zh-TW" sz="2400" b="1" dirty="0" smtClean="0">
                <a:solidFill>
                  <a:srgbClr val="800000"/>
                </a:solidFill>
                <a:latin typeface="微軟正黑體" panose="020B0604030504040204" pitchFamily="34" charset="-120"/>
                <a:ea typeface="微軟正黑體" panose="020B0604030504040204" pitchFamily="34" charset="-120"/>
              </a:rPr>
              <a:t>35</a:t>
            </a:r>
            <a:r>
              <a:rPr lang="zh-TW" altLang="zh-TW" sz="2400" b="1" dirty="0" smtClean="0">
                <a:solidFill>
                  <a:srgbClr val="800000"/>
                </a:solidFill>
                <a:latin typeface="微軟正黑體" panose="020B0604030504040204" pitchFamily="34" charset="-120"/>
                <a:ea typeface="微軟正黑體" panose="020B0604030504040204" pitchFamily="34" charset="-120"/>
              </a:rPr>
              <a:t>名，比照不定期人員，依年資核算資遣費及</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zh-TW" sz="2400" b="1" dirty="0" smtClean="0">
                <a:solidFill>
                  <a:srgbClr val="800000"/>
                </a:solidFill>
                <a:latin typeface="微軟正黑體" panose="020B0604030504040204" pitchFamily="34" charset="-120"/>
                <a:ea typeface="微軟正黑體" panose="020B0604030504040204" pitchFamily="34" charset="-120"/>
              </a:rPr>
              <a:t>依全年在職比例計算發給年終獎金，無績效獎金。</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zh-TW" sz="2400" b="1" dirty="0" smtClean="0">
                <a:solidFill>
                  <a:srgbClr val="800000"/>
                </a:solidFill>
                <a:latin typeface="微軟正黑體" panose="020B0604030504040204" pitchFamily="34" charset="-120"/>
                <a:ea typeface="微軟正黑體" panose="020B0604030504040204" pitchFamily="34" charset="-120"/>
              </a:rPr>
              <a:t>若提前離職，依實際離職日，比照辦理。</a:t>
            </a:r>
          </a:p>
          <a:p>
            <a:pPr>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B</a:t>
            </a:r>
            <a:r>
              <a:rPr lang="zh-TW" altLang="en-US" sz="2400" b="1" dirty="0" smtClean="0">
                <a:solidFill>
                  <a:srgbClr val="800000"/>
                </a:solidFill>
                <a:latin typeface="微軟正黑體" panose="020B0604030504040204" pitchFamily="34" charset="-120"/>
                <a:ea typeface="微軟正黑體" panose="020B0604030504040204" pitchFamily="34" charset="-120"/>
              </a:rPr>
              <a:t>、</a:t>
            </a:r>
            <a:r>
              <a:rPr lang="zh-TW" altLang="zh-TW" sz="2400" b="1" dirty="0" smtClean="0">
                <a:solidFill>
                  <a:srgbClr val="800000"/>
                </a:solidFill>
                <a:latin typeface="微軟正黑體" panose="020B0604030504040204" pitchFamily="34" charset="-120"/>
                <a:ea typeface="微軟正黑體" panose="020B0604030504040204" pitchFamily="34" charset="-120"/>
              </a:rPr>
              <a:t>派遣公司屆時辦理核撥，本會依實際金額支付。</a:t>
            </a:r>
          </a:p>
          <a:p>
            <a:pPr>
              <a:lnSpc>
                <a:spcPct val="150000"/>
              </a:lnSpc>
            </a:pPr>
            <a:endParaRPr lang="zh-TW" altLang="en-US" sz="2400" b="1" dirty="0">
              <a:solidFill>
                <a:srgbClr val="8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51520" y="180509"/>
            <a:ext cx="8443337" cy="800219"/>
          </a:xfrm>
          <a:prstGeom prst="rect">
            <a:avLst/>
          </a:prstGeom>
          <a:noFill/>
        </p:spPr>
        <p:txBody>
          <a:bodyPr wrap="non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本會配合辦理終止經營原民台之處理過程及立場說明</a:t>
            </a:r>
          </a:p>
          <a:p>
            <a:endParaRPr lang="zh-TW" altLang="en-US" dirty="0">
              <a:solidFill>
                <a:schemeClr val="bg1"/>
              </a:solidFill>
            </a:endParaRPr>
          </a:p>
        </p:txBody>
      </p:sp>
      <p:sp>
        <p:nvSpPr>
          <p:cNvPr id="7" name="文字方塊 6"/>
          <p:cNvSpPr txBox="1"/>
          <p:nvPr/>
        </p:nvSpPr>
        <p:spPr>
          <a:xfrm>
            <a:off x="539552" y="1556792"/>
            <a:ext cx="7992888" cy="4616648"/>
          </a:xfrm>
          <a:prstGeom prst="rect">
            <a:avLst/>
          </a:prstGeom>
          <a:noFill/>
        </p:spPr>
        <p:txBody>
          <a:bodyPr wrap="square" rtlCol="0">
            <a:spAutoFit/>
          </a:bodyPr>
          <a:lstStyle/>
          <a:p>
            <a:r>
              <a:rPr lang="zh-TW" altLang="en-US" sz="2400" b="1" dirty="0" smtClean="0">
                <a:solidFill>
                  <a:srgbClr val="800000"/>
                </a:solidFill>
                <a:latin typeface="微軟正黑體" panose="020B0604030504040204" pitchFamily="34" charset="-120"/>
                <a:ea typeface="微軟正黑體" panose="020B0604030504040204" pitchFamily="34" charset="-120"/>
              </a:rPr>
              <a:t>三</a:t>
            </a:r>
            <a:r>
              <a:rPr lang="zh-TW" altLang="zh-TW" sz="2400" b="1" dirty="0" smtClean="0">
                <a:solidFill>
                  <a:srgbClr val="800000"/>
                </a:solidFill>
                <a:latin typeface="微軟正黑體" panose="020B0604030504040204" pitchFamily="34" charset="-120"/>
                <a:ea typeface="微軟正黑體" panose="020B0604030504040204" pitchFamily="34" charset="-120"/>
              </a:rPr>
              <a:t>、資遣過程衍生事宜</a:t>
            </a:r>
          </a:p>
          <a:p>
            <a:pPr algn="just"/>
            <a:r>
              <a:rPr lang="en-US" altLang="zh-TW" sz="2400" b="1" dirty="0" smtClean="0">
                <a:solidFill>
                  <a:srgbClr val="800000"/>
                </a:solidFill>
                <a:latin typeface="微軟正黑體" panose="020B0604030504040204" pitchFamily="34" charset="-120"/>
                <a:ea typeface="微軟正黑體" panose="020B0604030504040204" pitchFamily="34" charset="-120"/>
              </a:rPr>
              <a:t>    </a:t>
            </a: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1.</a:t>
            </a:r>
            <a:r>
              <a:rPr lang="zh-TW" altLang="zh-TW" sz="2400" b="1" dirty="0" smtClean="0">
                <a:solidFill>
                  <a:srgbClr val="800000"/>
                </a:solidFill>
                <a:latin typeface="微軟正黑體" panose="020B0604030504040204" pitchFamily="34" charset="-120"/>
                <a:ea typeface="微軟正黑體" panose="020B0604030504040204" pitchFamily="34" charset="-120"/>
              </a:rPr>
              <a:t>本會自</a:t>
            </a:r>
            <a:r>
              <a:rPr lang="en-US" altLang="zh-TW" sz="2400" b="1" dirty="0" smtClean="0">
                <a:solidFill>
                  <a:srgbClr val="800000"/>
                </a:solidFill>
                <a:latin typeface="微軟正黑體" panose="020B0604030504040204" pitchFamily="34" charset="-120"/>
                <a:ea typeface="微軟正黑體" panose="020B0604030504040204" pitchFamily="34" charset="-120"/>
              </a:rPr>
              <a:t>102</a:t>
            </a:r>
            <a:r>
              <a:rPr lang="zh-TW" altLang="zh-TW"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9</a:t>
            </a:r>
            <a:r>
              <a:rPr lang="zh-TW" altLang="zh-TW" sz="2400" b="1" dirty="0" smtClean="0">
                <a:solidFill>
                  <a:srgbClr val="800000"/>
                </a:solidFill>
                <a:latin typeface="微軟正黑體" panose="020B0604030504040204" pitchFamily="34" charset="-120"/>
                <a:ea typeface="微軟正黑體" panose="020B0604030504040204" pitchFamily="34" charset="-120"/>
              </a:rPr>
              <a:t>月起，多次與原文會協商原民台員工</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zh-TW" sz="2400" b="1" dirty="0" smtClean="0">
                <a:solidFill>
                  <a:srgbClr val="800000"/>
                </a:solidFill>
                <a:latin typeface="微軟正黑體" panose="020B0604030504040204" pitchFamily="34" charset="-120"/>
                <a:ea typeface="微軟正黑體" panose="020B0604030504040204" pitchFamily="34" charset="-120"/>
              </a:rPr>
              <a:t>權益事宜，希原文會參考</a:t>
            </a:r>
            <a:r>
              <a:rPr lang="en-US" altLang="zh-TW" sz="2400" b="1" dirty="0" smtClean="0">
                <a:solidFill>
                  <a:srgbClr val="800000"/>
                </a:solidFill>
                <a:latin typeface="微軟正黑體" panose="020B0604030504040204" pitchFamily="34" charset="-120"/>
                <a:ea typeface="微軟正黑體" panose="020B0604030504040204" pitchFamily="34" charset="-120"/>
              </a:rPr>
              <a:t>2007</a:t>
            </a:r>
            <a:r>
              <a:rPr lang="zh-TW" altLang="zh-TW" sz="2400" b="1" dirty="0" smtClean="0">
                <a:solidFill>
                  <a:srgbClr val="800000"/>
                </a:solidFill>
                <a:latin typeface="微軟正黑體" panose="020B0604030504040204" pitchFamily="34" charset="-120"/>
                <a:ea typeface="微軟正黑體" panose="020B0604030504040204" pitchFamily="34" charset="-120"/>
              </a:rPr>
              <a:t>年公視全數接納東森</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zh-TW" sz="2400" b="1" dirty="0" smtClean="0">
                <a:solidFill>
                  <a:srgbClr val="800000"/>
                </a:solidFill>
                <a:latin typeface="微軟正黑體" panose="020B0604030504040204" pitchFamily="34" charset="-120"/>
                <a:ea typeface="微軟正黑體" panose="020B0604030504040204" pitchFamily="34" charset="-120"/>
              </a:rPr>
              <a:t>原民台人力轉任公視原民台模式，期原民台現有人</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zh-TW" sz="2400" b="1" dirty="0" smtClean="0">
                <a:solidFill>
                  <a:srgbClr val="800000"/>
                </a:solidFill>
                <a:latin typeface="微軟正黑體" panose="020B0604030504040204" pitchFamily="34" charset="-120"/>
                <a:ea typeface="微軟正黑體" panose="020B0604030504040204" pitchFamily="34" charset="-120"/>
              </a:rPr>
              <a:t>力全數移撥轉任，及至</a:t>
            </a:r>
            <a:r>
              <a:rPr lang="en-US" altLang="zh-TW" sz="2400" b="1" dirty="0" smtClean="0">
                <a:solidFill>
                  <a:srgbClr val="800000"/>
                </a:solidFill>
                <a:latin typeface="微軟正黑體" panose="020B0604030504040204" pitchFamily="34" charset="-120"/>
                <a:ea typeface="微軟正黑體" panose="020B0604030504040204" pitchFamily="34" charset="-120"/>
              </a:rPr>
              <a:t>102</a:t>
            </a:r>
            <a:r>
              <a:rPr lang="zh-TW" altLang="zh-TW"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10</a:t>
            </a:r>
            <a:r>
              <a:rPr lang="zh-TW" altLang="zh-TW" sz="2400" b="1" dirty="0" smtClean="0">
                <a:solidFill>
                  <a:srgbClr val="800000"/>
                </a:solidFill>
                <a:latin typeface="微軟正黑體" panose="020B0604030504040204" pitchFamily="34" charset="-120"/>
                <a:ea typeface="微軟正黑體" panose="020B0604030504040204" pitchFamily="34" charset="-120"/>
              </a:rPr>
              <a:t>月，原文會最終同意</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zh-TW" sz="2400" b="1" dirty="0" smtClean="0">
                <a:solidFill>
                  <a:srgbClr val="800000"/>
                </a:solidFill>
                <a:latin typeface="微軟正黑體" panose="020B0604030504040204" pitchFamily="34" charset="-120"/>
                <a:ea typeface="微軟正黑體" panose="020B0604030504040204" pitchFamily="34" charset="-120"/>
              </a:rPr>
              <a:t>釋出職缺，增加新原台納編數額。</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gn="just"/>
            <a:endParaRPr lang="en-US" altLang="zh-TW" sz="2400" b="1" dirty="0" smtClean="0">
              <a:solidFill>
                <a:srgbClr val="800000"/>
              </a:solidFill>
              <a:latin typeface="標楷體" pitchFamily="65" charset="-120"/>
              <a:ea typeface="標楷體" pitchFamily="65" charset="-120"/>
            </a:endParaRPr>
          </a:p>
          <a:p>
            <a:pPr algn="just"/>
            <a:r>
              <a:rPr lang="en-US" altLang="zh-TW" sz="2400" b="1" dirty="0" smtClean="0">
                <a:solidFill>
                  <a:srgbClr val="800000"/>
                </a:solidFill>
                <a:latin typeface="標楷體" pitchFamily="65" charset="-120"/>
                <a:ea typeface="標楷體" pitchFamily="65" charset="-120"/>
              </a:rPr>
              <a:t>    </a:t>
            </a:r>
            <a:endParaRPr lang="zh-TW" altLang="zh-TW" sz="2400" b="1" dirty="0" smtClean="0">
              <a:solidFill>
                <a:srgbClr val="800000"/>
              </a:solidFill>
              <a:latin typeface="標楷體" pitchFamily="65" charset="-120"/>
              <a:ea typeface="標楷體" pitchFamily="65" charset="-120"/>
            </a:endParaRPr>
          </a:p>
          <a:p>
            <a:endParaRPr lang="zh-TW"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683568" y="2163628"/>
            <a:ext cx="7920880" cy="3785652"/>
          </a:xfrm>
          <a:prstGeom prst="rect">
            <a:avLst/>
          </a:prstGeom>
          <a:noFill/>
        </p:spPr>
        <p:txBody>
          <a:bodyPr wrap="square" rtlCol="0">
            <a:spAutoFit/>
          </a:bodyPr>
          <a:lstStyle/>
          <a:p>
            <a:pPr>
              <a:lnSpc>
                <a:spcPct val="200000"/>
              </a:lnSpc>
            </a:pPr>
            <a:r>
              <a:rPr lang="zh-TW" altLang="zh-TW" sz="2400" b="1" dirty="0" smtClean="0">
                <a:solidFill>
                  <a:srgbClr val="0000FF"/>
                </a:solidFill>
                <a:latin typeface="微軟正黑體" panose="020B0604030504040204" pitchFamily="34" charset="-120"/>
                <a:ea typeface="微軟正黑體" panose="020B0604030504040204" pitchFamily="34" charset="-120"/>
              </a:rPr>
              <a:t>組織核心價值包括：</a:t>
            </a:r>
          </a:p>
          <a:p>
            <a:pPr lvl="0">
              <a:lnSpc>
                <a:spcPct val="200000"/>
              </a:lnSpc>
            </a:pPr>
            <a:r>
              <a:rPr lang="zh-TW" altLang="zh-TW" sz="2400" b="1" dirty="0" smtClean="0">
                <a:solidFill>
                  <a:srgbClr val="0000FF"/>
                </a:solidFill>
                <a:latin typeface="微軟正黑體" panose="020B0604030504040204" pitchFamily="34" charset="-120"/>
                <a:ea typeface="微軟正黑體" panose="020B0604030504040204" pitchFamily="34" charset="-120"/>
              </a:rPr>
              <a:t>普及</a:t>
            </a:r>
            <a:r>
              <a:rPr lang="en-US" altLang="zh-TW" sz="2400" b="1" dirty="0" smtClean="0">
                <a:solidFill>
                  <a:srgbClr val="0000FF"/>
                </a:solidFill>
                <a:latin typeface="微軟正黑體" panose="020B0604030504040204" pitchFamily="34" charset="-120"/>
                <a:ea typeface="微軟正黑體" panose="020B0604030504040204" pitchFamily="34" charset="-120"/>
              </a:rPr>
              <a:t>(Universality)         </a:t>
            </a:r>
            <a:r>
              <a:rPr lang="zh-TW" altLang="zh-TW" sz="2400" b="1" dirty="0" smtClean="0">
                <a:solidFill>
                  <a:srgbClr val="0000FF"/>
                </a:solidFill>
                <a:latin typeface="微軟正黑體" panose="020B0604030504040204" pitchFamily="34" charset="-120"/>
                <a:ea typeface="微軟正黑體" panose="020B0604030504040204" pitchFamily="34" charset="-120"/>
              </a:rPr>
              <a:t>製播獨立</a:t>
            </a:r>
            <a:r>
              <a:rPr lang="en-US" altLang="zh-TW" sz="2400" b="1" dirty="0" smtClean="0">
                <a:solidFill>
                  <a:srgbClr val="0000FF"/>
                </a:solidFill>
                <a:latin typeface="微軟正黑體" panose="020B0604030504040204" pitchFamily="34" charset="-120"/>
                <a:ea typeface="微軟正黑體" panose="020B0604030504040204" pitchFamily="34" charset="-120"/>
              </a:rPr>
              <a:t>(Independence)</a:t>
            </a:r>
            <a:endParaRPr lang="zh-TW" altLang="zh-TW" sz="2400" b="1" dirty="0" smtClean="0">
              <a:solidFill>
                <a:srgbClr val="0000FF"/>
              </a:solidFill>
              <a:latin typeface="微軟正黑體" panose="020B0604030504040204" pitchFamily="34" charset="-120"/>
              <a:ea typeface="微軟正黑體" panose="020B0604030504040204" pitchFamily="34" charset="-120"/>
            </a:endParaRPr>
          </a:p>
          <a:p>
            <a:pPr lvl="0">
              <a:lnSpc>
                <a:spcPct val="200000"/>
              </a:lnSpc>
            </a:pPr>
            <a:r>
              <a:rPr lang="zh-TW" altLang="zh-TW" sz="2400" b="1" dirty="0" smtClean="0">
                <a:solidFill>
                  <a:srgbClr val="0000FF"/>
                </a:solidFill>
                <a:latin typeface="微軟正黑體" panose="020B0604030504040204" pitchFamily="34" charset="-120"/>
                <a:ea typeface="微軟正黑體" panose="020B0604030504040204" pitchFamily="34" charset="-120"/>
              </a:rPr>
              <a:t>專業卓越</a:t>
            </a:r>
            <a:r>
              <a:rPr lang="en-US" altLang="zh-TW" sz="2400" b="1" dirty="0" smtClean="0">
                <a:solidFill>
                  <a:srgbClr val="0000FF"/>
                </a:solidFill>
                <a:latin typeface="微軟正黑體" panose="020B0604030504040204" pitchFamily="34" charset="-120"/>
                <a:ea typeface="微軟正黑體" panose="020B0604030504040204" pitchFamily="34" charset="-120"/>
              </a:rPr>
              <a:t>(Excellence)       </a:t>
            </a:r>
            <a:r>
              <a:rPr lang="zh-TW" altLang="zh-TW" sz="2400" b="1" dirty="0" smtClean="0">
                <a:solidFill>
                  <a:srgbClr val="0000FF"/>
                </a:solidFill>
                <a:latin typeface="微軟正黑體" panose="020B0604030504040204" pitchFamily="34" charset="-120"/>
                <a:ea typeface="微軟正黑體" panose="020B0604030504040204" pitchFamily="34" charset="-120"/>
              </a:rPr>
              <a:t>多元</a:t>
            </a:r>
            <a:r>
              <a:rPr lang="en-US" altLang="zh-TW" sz="2400" b="1" dirty="0" smtClean="0">
                <a:solidFill>
                  <a:srgbClr val="0000FF"/>
                </a:solidFill>
                <a:latin typeface="微軟正黑體" panose="020B0604030504040204" pitchFamily="34" charset="-120"/>
                <a:ea typeface="微軟正黑體" panose="020B0604030504040204" pitchFamily="34" charset="-120"/>
              </a:rPr>
              <a:t>(Diversity)</a:t>
            </a:r>
            <a:endParaRPr lang="zh-TW" altLang="zh-TW" sz="2400" b="1" dirty="0" smtClean="0">
              <a:solidFill>
                <a:srgbClr val="0000FF"/>
              </a:solidFill>
              <a:latin typeface="微軟正黑體" panose="020B0604030504040204" pitchFamily="34" charset="-120"/>
              <a:ea typeface="微軟正黑體" panose="020B0604030504040204" pitchFamily="34" charset="-120"/>
            </a:endParaRPr>
          </a:p>
          <a:p>
            <a:pPr lvl="0">
              <a:lnSpc>
                <a:spcPct val="200000"/>
              </a:lnSpc>
            </a:pPr>
            <a:r>
              <a:rPr lang="zh-TW" altLang="en-US" sz="2400" b="1" dirty="0" smtClean="0">
                <a:solidFill>
                  <a:srgbClr val="0000FF"/>
                </a:solidFill>
                <a:latin typeface="微軟正黑體" panose="020B0604030504040204" pitchFamily="34" charset="-120"/>
                <a:ea typeface="微軟正黑體" panose="020B0604030504040204" pitchFamily="34" charset="-120"/>
              </a:rPr>
              <a:t>問</a:t>
            </a:r>
            <a:r>
              <a:rPr lang="zh-TW" altLang="zh-TW" sz="2400" b="1" dirty="0" smtClean="0">
                <a:solidFill>
                  <a:srgbClr val="0000FF"/>
                </a:solidFill>
                <a:latin typeface="微軟正黑體" panose="020B0604030504040204" pitchFamily="34" charset="-120"/>
                <a:ea typeface="微軟正黑體" panose="020B0604030504040204" pitchFamily="34" charset="-120"/>
              </a:rPr>
              <a:t>責</a:t>
            </a:r>
            <a:r>
              <a:rPr lang="en-US" altLang="zh-TW" sz="2400" b="1" dirty="0" smtClean="0">
                <a:solidFill>
                  <a:srgbClr val="0000FF"/>
                </a:solidFill>
                <a:latin typeface="微軟正黑體" panose="020B0604030504040204" pitchFamily="34" charset="-120"/>
                <a:ea typeface="微軟正黑體" panose="020B0604030504040204" pitchFamily="34" charset="-120"/>
              </a:rPr>
              <a:t>(Accountability)       </a:t>
            </a:r>
            <a:r>
              <a:rPr lang="zh-TW" altLang="zh-TW" sz="2400" b="1" dirty="0" smtClean="0">
                <a:solidFill>
                  <a:srgbClr val="0000FF"/>
                </a:solidFill>
                <a:latin typeface="微軟正黑體" panose="020B0604030504040204" pitchFamily="34" charset="-120"/>
                <a:ea typeface="微軟正黑體" panose="020B0604030504040204" pitchFamily="34" charset="-120"/>
              </a:rPr>
              <a:t>創新</a:t>
            </a:r>
            <a:r>
              <a:rPr lang="en-US" altLang="zh-TW" sz="2400" b="1" dirty="0" smtClean="0">
                <a:solidFill>
                  <a:srgbClr val="0000FF"/>
                </a:solidFill>
                <a:latin typeface="微軟正黑體" panose="020B0604030504040204" pitchFamily="34" charset="-120"/>
                <a:ea typeface="微軟正黑體" panose="020B0604030504040204" pitchFamily="34" charset="-120"/>
              </a:rPr>
              <a:t>(Innovation)</a:t>
            </a:r>
            <a:endParaRPr lang="zh-TW" altLang="zh-TW" sz="2400" b="1" dirty="0" smtClean="0">
              <a:solidFill>
                <a:srgbClr val="0000FF"/>
              </a:solidFill>
              <a:latin typeface="微軟正黑體" panose="020B0604030504040204" pitchFamily="34" charset="-120"/>
              <a:ea typeface="微軟正黑體" panose="020B0604030504040204" pitchFamily="34" charset="-120"/>
            </a:endParaRPr>
          </a:p>
          <a:p>
            <a:pPr>
              <a:lnSpc>
                <a:spcPct val="200000"/>
              </a:lnSpc>
            </a:pP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
        <p:nvSpPr>
          <p:cNvPr id="4" name="Rectangle 1"/>
          <p:cNvSpPr>
            <a:spLocks noChangeArrowheads="1"/>
          </p:cNvSpPr>
          <p:nvPr/>
        </p:nvSpPr>
        <p:spPr bwMode="auto">
          <a:xfrm>
            <a:off x="241513" y="116632"/>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tabLst>
                <a:tab pos="457200" algn="l"/>
              </a:tabLst>
            </a:pPr>
            <a:r>
              <a:rPr kumimoji="1" lang="zh-TW" sz="3200" i="0" u="none" strike="noStrike" cap="none" normalizeH="0" baseline="0" dirty="0" smtClean="0">
                <a:ln>
                  <a:noFill/>
                </a:ln>
                <a:solidFill>
                  <a:schemeClr val="bg1"/>
                </a:solidFill>
                <a:latin typeface="微軟正黑體" panose="020B0604030504040204" pitchFamily="34" charset="-120"/>
                <a:ea typeface="微軟正黑體" panose="020B0604030504040204" pitchFamily="34" charset="-120"/>
                <a:cs typeface="Times New Roman" pitchFamily="18" charset="0"/>
              </a:rPr>
              <a:t>什麼是公共電視？</a:t>
            </a:r>
            <a:endParaRPr kumimoji="1" lang="en-US" altLang="zh-TW" sz="3200" i="0" u="none" strike="noStrike" cap="none" normalizeH="0" baseline="0" dirty="0" smtClean="0">
              <a:ln>
                <a:noFill/>
              </a:ln>
              <a:solidFill>
                <a:schemeClr val="bg1"/>
              </a:solidFill>
              <a:latin typeface="微軟正黑體" panose="020B0604030504040204" pitchFamily="34" charset="-120"/>
              <a:ea typeface="微軟正黑體" panose="020B0604030504040204" pitchFamily="34" charset="-120"/>
            </a:endParaRPr>
          </a:p>
        </p:txBody>
      </p:sp>
      <p:sp>
        <p:nvSpPr>
          <p:cNvPr id="5" name="Rectangle 1"/>
          <p:cNvSpPr>
            <a:spLocks noChangeArrowheads="1"/>
          </p:cNvSpPr>
          <p:nvPr/>
        </p:nvSpPr>
        <p:spPr bwMode="auto">
          <a:xfrm>
            <a:off x="241513" y="1404065"/>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1" lang="en-US" altLang="zh-TW" sz="3200" b="1" i="0" u="none" strike="noStrike" cap="none" normalizeH="0" baseline="0" dirty="0" smtClean="0">
                <a:ln>
                  <a:noFill/>
                </a:ln>
                <a:solidFill>
                  <a:schemeClr val="bg1">
                    <a:lumMod val="65000"/>
                  </a:schemeClr>
                </a:solidFill>
                <a:latin typeface="微軟正黑體" panose="020B0604030504040204" pitchFamily="34" charset="-120"/>
                <a:ea typeface="微軟正黑體" panose="020B0604030504040204" pitchFamily="34" charset="-120"/>
                <a:cs typeface="Times New Roman" pitchFamily="18" charset="0"/>
              </a:rPr>
              <a:t>WHO WE ARE, WHAT WE WILL DO?</a:t>
            </a:r>
            <a:endParaRPr kumimoji="1" lang="en-US" altLang="zh-TW" sz="3200" b="1" i="0" u="none" strike="noStrike" cap="none" normalizeH="0" baseline="0" dirty="0" smtClean="0">
              <a:ln>
                <a:noFill/>
              </a:ln>
              <a:solidFill>
                <a:schemeClr val="bg1">
                  <a:lumMod val="65000"/>
                </a:schemeClr>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51520" y="180509"/>
            <a:ext cx="8443337" cy="800219"/>
          </a:xfrm>
          <a:prstGeom prst="rect">
            <a:avLst/>
          </a:prstGeom>
          <a:noFill/>
        </p:spPr>
        <p:txBody>
          <a:bodyPr wrap="non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本會配合辦理終止經營原民台之處理過程及立場說明</a:t>
            </a:r>
          </a:p>
          <a:p>
            <a:endParaRPr lang="zh-TW" altLang="en-US" dirty="0">
              <a:solidFill>
                <a:schemeClr val="bg1"/>
              </a:solidFill>
            </a:endParaRPr>
          </a:p>
        </p:txBody>
      </p:sp>
      <p:sp>
        <p:nvSpPr>
          <p:cNvPr id="7" name="文字方塊 6"/>
          <p:cNvSpPr txBox="1"/>
          <p:nvPr/>
        </p:nvSpPr>
        <p:spPr>
          <a:xfrm>
            <a:off x="323528" y="1124744"/>
            <a:ext cx="7992888" cy="4431983"/>
          </a:xfrm>
          <a:prstGeom prst="rect">
            <a:avLst/>
          </a:prstGeom>
          <a:noFill/>
        </p:spPr>
        <p:txBody>
          <a:bodyPr wrap="square" rtlCol="0">
            <a:spAutoFit/>
          </a:bodyPr>
          <a:lstStyle/>
          <a:p>
            <a:pPr algn="just"/>
            <a:r>
              <a:rPr lang="en-US" altLang="zh-TW" sz="2400" b="1" dirty="0" smtClean="0">
                <a:solidFill>
                  <a:srgbClr val="800000"/>
                </a:solidFill>
                <a:latin typeface="標楷體" pitchFamily="65" charset="-120"/>
                <a:ea typeface="標楷體" pitchFamily="65" charset="-120"/>
              </a:rPr>
              <a:t>    </a:t>
            </a: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2.103</a:t>
            </a:r>
            <a:r>
              <a:rPr lang="zh-TW" altLang="en-US"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01</a:t>
            </a:r>
            <a:r>
              <a:rPr lang="zh-TW" altLang="en-US"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06</a:t>
            </a:r>
            <a:r>
              <a:rPr lang="zh-TW" altLang="en-US" sz="2400" b="1" dirty="0" smtClean="0">
                <a:solidFill>
                  <a:srgbClr val="800000"/>
                </a:solidFill>
                <a:latin typeface="微軟正黑體" panose="020B0604030504040204" pitchFamily="34" charset="-120"/>
                <a:ea typeface="微軟正黑體" panose="020B0604030504040204" pitchFamily="34" charset="-120"/>
              </a:rPr>
              <a:t>日，本會回函原民台員工</a:t>
            </a:r>
            <a:r>
              <a:rPr lang="en-US" altLang="zh-TW" sz="2400" b="1" dirty="0" smtClean="0">
                <a:solidFill>
                  <a:srgbClr val="800000"/>
                </a:solidFill>
                <a:latin typeface="微軟正黑體" panose="020B0604030504040204" pitchFamily="34" charset="-120"/>
                <a:ea typeface="微軟正黑體" panose="020B0604030504040204" pitchFamily="34" charset="-120"/>
              </a:rPr>
              <a:t>12</a:t>
            </a:r>
            <a:r>
              <a:rPr lang="zh-TW" altLang="en-US" sz="2400" b="1" dirty="0" smtClean="0">
                <a:solidFill>
                  <a:srgbClr val="800000"/>
                </a:solidFill>
                <a:latin typeface="微軟正黑體" panose="020B0604030504040204" pitchFamily="34" charset="-120"/>
                <a:ea typeface="微軟正黑體" panose="020B0604030504040204" pitchFamily="34" charset="-120"/>
              </a:rPr>
              <a:t>人，申明本</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會乃遵守國家政策結束原民台業務，而因結束該台</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經營，確實有減少人力需求之情，為此本會已於</a:t>
            </a:r>
            <a:r>
              <a:rPr lang="en-US" altLang="zh-TW" sz="2400" b="1" dirty="0" smtClean="0">
                <a:solidFill>
                  <a:srgbClr val="800000"/>
                </a:solidFill>
                <a:latin typeface="微軟正黑體" panose="020B0604030504040204" pitchFamily="34" charset="-120"/>
                <a:ea typeface="微軟正黑體" panose="020B0604030504040204" pitchFamily="34" charset="-120"/>
              </a:rPr>
              <a:t>102</a:t>
            </a: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9</a:t>
            </a:r>
            <a:r>
              <a:rPr lang="zh-TW" altLang="en-US"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23</a:t>
            </a:r>
            <a:r>
              <a:rPr lang="zh-TW" altLang="en-US" sz="2400" b="1" dirty="0" smtClean="0">
                <a:solidFill>
                  <a:srgbClr val="800000"/>
                </a:solidFill>
                <a:latin typeface="微軟正黑體" panose="020B0604030504040204" pitchFamily="34" charset="-120"/>
                <a:ea typeface="微軟正黑體" panose="020B0604030504040204" pitchFamily="34" charset="-120"/>
              </a:rPr>
              <a:t>日依法預告資遣，並訂同年</a:t>
            </a:r>
            <a:r>
              <a:rPr lang="en-US" altLang="zh-TW" sz="2400" b="1" dirty="0" smtClean="0">
                <a:solidFill>
                  <a:srgbClr val="800000"/>
                </a:solidFill>
                <a:latin typeface="微軟正黑體" panose="020B0604030504040204" pitchFamily="34" charset="-120"/>
                <a:ea typeface="微軟正黑體" panose="020B0604030504040204" pitchFamily="34" charset="-120"/>
              </a:rPr>
              <a:t>12</a:t>
            </a:r>
            <a:r>
              <a:rPr lang="zh-TW" altLang="en-US"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31</a:t>
            </a:r>
            <a:r>
              <a:rPr lang="zh-TW" altLang="en-US" sz="2400" b="1" dirty="0" smtClean="0">
                <a:solidFill>
                  <a:srgbClr val="800000"/>
                </a:solidFill>
                <a:latin typeface="微軟正黑體" panose="020B0604030504040204" pitchFamily="34" charset="-120"/>
                <a:ea typeface="微軟正黑體" panose="020B0604030504040204" pitchFamily="34" charset="-120"/>
              </a:rPr>
              <a:t>日為資遣</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生效日，雙方間勞動契約依法終止，本會亦給付資</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en-US" sz="2400" b="1" dirty="0" smtClean="0">
                <a:solidFill>
                  <a:srgbClr val="800000"/>
                </a:solidFill>
                <a:latin typeface="微軟正黑體" panose="020B0604030504040204" pitchFamily="34" charset="-120"/>
                <a:ea typeface="微軟正黑體" panose="020B0604030504040204" pitchFamily="34" charset="-120"/>
              </a:rPr>
              <a:t>遣費等費用。</a:t>
            </a:r>
          </a:p>
          <a:p>
            <a:endParaRPr lang="zh-TW" altLang="zh-TW" sz="2400" b="1" dirty="0" smtClean="0">
              <a:solidFill>
                <a:srgbClr val="800000"/>
              </a:solidFill>
              <a:latin typeface="標楷體" pitchFamily="65" charset="-120"/>
              <a:ea typeface="標楷體" pitchFamily="65" charset="-120"/>
            </a:endParaRPr>
          </a:p>
          <a:p>
            <a:endParaRPr lang="zh-TW" alt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51520" y="180509"/>
            <a:ext cx="8443337" cy="800219"/>
          </a:xfrm>
          <a:prstGeom prst="rect">
            <a:avLst/>
          </a:prstGeom>
          <a:noFill/>
        </p:spPr>
        <p:txBody>
          <a:bodyPr wrap="none" rtlCol="0">
            <a:spAutoFit/>
          </a:bodyPr>
          <a:lstStyle/>
          <a:p>
            <a:r>
              <a:rPr lang="zh-TW" altLang="zh-TW" sz="2800" dirty="0" smtClean="0">
                <a:solidFill>
                  <a:schemeClr val="bg1"/>
                </a:solidFill>
                <a:latin typeface="微軟正黑體" panose="020B0604030504040204" pitchFamily="34" charset="-120"/>
                <a:ea typeface="微軟正黑體" panose="020B0604030504040204" pitchFamily="34" charset="-120"/>
              </a:rPr>
              <a:t>本會配合辦理終止經營原民台之處理過程及立場說明</a:t>
            </a:r>
          </a:p>
          <a:p>
            <a:endParaRPr lang="zh-TW" altLang="en-US" dirty="0">
              <a:solidFill>
                <a:schemeClr val="bg1"/>
              </a:solidFill>
            </a:endParaRPr>
          </a:p>
        </p:txBody>
      </p:sp>
      <p:sp>
        <p:nvSpPr>
          <p:cNvPr id="6" name="文字方塊 5"/>
          <p:cNvSpPr txBox="1"/>
          <p:nvPr/>
        </p:nvSpPr>
        <p:spPr>
          <a:xfrm>
            <a:off x="683568" y="1412776"/>
            <a:ext cx="8064896" cy="4493538"/>
          </a:xfrm>
          <a:prstGeom prst="rect">
            <a:avLst/>
          </a:prstGeom>
          <a:noFill/>
        </p:spPr>
        <p:txBody>
          <a:bodyPr wrap="square" rtlCol="0">
            <a:spAutoFit/>
          </a:bodyPr>
          <a:lstStyle/>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3.103</a:t>
            </a:r>
            <a:r>
              <a:rPr lang="zh-TW" altLang="zh-TW"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05</a:t>
            </a:r>
            <a:r>
              <a:rPr lang="zh-TW" altLang="zh-TW"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20</a:t>
            </a:r>
            <a:r>
              <a:rPr lang="zh-TW" altLang="zh-TW" sz="2400" b="1" dirty="0" smtClean="0">
                <a:solidFill>
                  <a:srgbClr val="800000"/>
                </a:solidFill>
                <a:latin typeface="微軟正黑體" panose="020B0604030504040204" pitchFamily="34" charset="-120"/>
                <a:ea typeface="微軟正黑體" panose="020B0604030504040204" pitchFamily="34" charset="-120"/>
              </a:rPr>
              <a:t>日，八</a:t>
            </a:r>
            <a:r>
              <a:rPr lang="zh-TW" altLang="en-US" sz="2400" b="1" dirty="0" smtClean="0">
                <a:solidFill>
                  <a:srgbClr val="800000"/>
                </a:solidFill>
                <a:latin typeface="微軟正黑體" panose="020B0604030504040204" pitchFamily="34" charset="-120"/>
                <a:ea typeface="微軟正黑體" panose="020B0604030504040204" pitchFamily="34" charset="-120"/>
              </a:rPr>
              <a:t>位背資遣之原台員工</a:t>
            </a:r>
            <a:r>
              <a:rPr lang="zh-TW" altLang="zh-TW" sz="2400" b="1" dirty="0" smtClean="0">
                <a:solidFill>
                  <a:srgbClr val="800000"/>
                </a:solidFill>
                <a:latin typeface="微軟正黑體" panose="020B0604030504040204" pitchFamily="34" charset="-120"/>
                <a:ea typeface="微軟正黑體" panose="020B0604030504040204" pitchFamily="34" charset="-120"/>
              </a:rPr>
              <a:t>訴請確認與本會僱傭關係存在（</a:t>
            </a:r>
            <a:r>
              <a:rPr lang="en-US" altLang="zh-TW" sz="2400" b="1" dirty="0" smtClean="0">
                <a:solidFill>
                  <a:srgbClr val="800000"/>
                </a:solidFill>
                <a:latin typeface="微軟正黑體" panose="020B0604030504040204" pitchFamily="34" charset="-120"/>
                <a:ea typeface="微軟正黑體" panose="020B0604030504040204" pitchFamily="34" charset="-120"/>
              </a:rPr>
              <a:t>103</a:t>
            </a:r>
            <a:r>
              <a:rPr lang="zh-TW" altLang="zh-TW" sz="2400" b="1" dirty="0" smtClean="0">
                <a:solidFill>
                  <a:srgbClr val="800000"/>
                </a:solidFill>
                <a:latin typeface="微軟正黑體" panose="020B0604030504040204" pitchFamily="34" charset="-120"/>
                <a:ea typeface="微軟正黑體" panose="020B0604030504040204" pitchFamily="34" charset="-120"/>
              </a:rPr>
              <a:t>年度湖勞調字第</a:t>
            </a:r>
            <a:r>
              <a:rPr lang="en-US" altLang="zh-TW" sz="2400" b="1" dirty="0" smtClean="0">
                <a:solidFill>
                  <a:srgbClr val="800000"/>
                </a:solidFill>
                <a:latin typeface="微軟正黑體" panose="020B0604030504040204" pitchFamily="34" charset="-120"/>
                <a:ea typeface="微軟正黑體" panose="020B0604030504040204" pitchFamily="34" charset="-120"/>
              </a:rPr>
              <a:t>25</a:t>
            </a:r>
            <a:r>
              <a:rPr lang="zh-TW" altLang="zh-TW" sz="2400" b="1" dirty="0" smtClean="0">
                <a:solidFill>
                  <a:srgbClr val="800000"/>
                </a:solidFill>
                <a:latin typeface="微軟正黑體" panose="020B0604030504040204" pitchFamily="34" charset="-120"/>
                <a:ea typeface="微軟正黑體" panose="020B0604030504040204" pitchFamily="34" charset="-120"/>
              </a:rPr>
              <a:t>號），</a:t>
            </a:r>
            <a:r>
              <a:rPr lang="en-US" altLang="zh-TW" sz="2400" b="1" dirty="0" smtClean="0">
                <a:solidFill>
                  <a:srgbClr val="800000"/>
                </a:solidFill>
                <a:latin typeface="微軟正黑體" panose="020B0604030504040204" pitchFamily="34" charset="-120"/>
                <a:ea typeface="微軟正黑體" panose="020B0604030504040204" pitchFamily="34" charset="-120"/>
              </a:rPr>
              <a:t>103</a:t>
            </a:r>
            <a:r>
              <a:rPr lang="zh-TW" altLang="zh-TW"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11</a:t>
            </a:r>
            <a:r>
              <a:rPr lang="zh-TW" altLang="zh-TW"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11</a:t>
            </a:r>
            <a:r>
              <a:rPr lang="zh-TW" altLang="zh-TW" sz="2400" b="1" dirty="0" smtClean="0">
                <a:solidFill>
                  <a:srgbClr val="800000"/>
                </a:solidFill>
                <a:latin typeface="微軟正黑體" panose="020B0604030504040204" pitchFamily="34" charset="-120"/>
                <a:ea typeface="微軟正黑體" panose="020B0604030504040204" pitchFamily="34" charset="-120"/>
              </a:rPr>
              <a:t>日原告敗訴（台灣士林地方法院</a:t>
            </a:r>
            <a:r>
              <a:rPr lang="en-US" altLang="zh-TW" sz="2400" b="1" dirty="0" smtClean="0">
                <a:solidFill>
                  <a:srgbClr val="800000"/>
                </a:solidFill>
                <a:latin typeface="微軟正黑體" panose="020B0604030504040204" pitchFamily="34" charset="-120"/>
                <a:ea typeface="微軟正黑體" panose="020B0604030504040204" pitchFamily="34" charset="-120"/>
              </a:rPr>
              <a:t>103</a:t>
            </a:r>
            <a:r>
              <a:rPr lang="zh-TW" altLang="zh-TW" sz="2400" b="1" dirty="0" smtClean="0">
                <a:solidFill>
                  <a:srgbClr val="800000"/>
                </a:solidFill>
                <a:latin typeface="微軟正黑體" panose="020B0604030504040204" pitchFamily="34" charset="-120"/>
                <a:ea typeface="微軟正黑體" panose="020B0604030504040204" pitchFamily="34" charset="-120"/>
              </a:rPr>
              <a:t>年度重勞訴字第</a:t>
            </a:r>
            <a:r>
              <a:rPr lang="en-US" altLang="zh-TW" sz="2400" b="1" dirty="0" smtClean="0">
                <a:solidFill>
                  <a:srgbClr val="800000"/>
                </a:solidFill>
                <a:latin typeface="微軟正黑體" panose="020B0604030504040204" pitchFamily="34" charset="-120"/>
                <a:ea typeface="微軟正黑體" panose="020B0604030504040204" pitchFamily="34" charset="-120"/>
              </a:rPr>
              <a:t>7</a:t>
            </a: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zh-TW" sz="2400" b="1" dirty="0" smtClean="0">
                <a:solidFill>
                  <a:srgbClr val="800000"/>
                </a:solidFill>
                <a:latin typeface="微軟正黑體" panose="020B0604030504040204" pitchFamily="34" charset="-120"/>
                <a:ea typeface="微軟正黑體" panose="020B0604030504040204" pitchFamily="34" charset="-120"/>
              </a:rPr>
              <a:t>號）。</a:t>
            </a:r>
            <a:r>
              <a:rPr lang="en-US" altLang="zh-TW" sz="2400" b="1" dirty="0" smtClean="0">
                <a:solidFill>
                  <a:srgbClr val="800000"/>
                </a:solidFill>
                <a:latin typeface="微軟正黑體" panose="020B0604030504040204" pitchFamily="34" charset="-120"/>
                <a:ea typeface="微軟正黑體" panose="020B0604030504040204" pitchFamily="34" charset="-120"/>
              </a:rPr>
              <a:t> </a:t>
            </a:r>
            <a:endParaRPr lang="zh-TW" altLang="zh-TW" sz="2400" b="1" dirty="0" smtClean="0">
              <a:solidFill>
                <a:srgbClr val="800000"/>
              </a:solidFill>
              <a:latin typeface="微軟正黑體" panose="020B0604030504040204" pitchFamily="34" charset="-120"/>
              <a:ea typeface="微軟正黑體" panose="020B0604030504040204" pitchFamily="34" charset="-120"/>
            </a:endParaRPr>
          </a:p>
          <a:p>
            <a:pPr algn="just">
              <a:lnSpc>
                <a:spcPct val="150000"/>
              </a:lnSpc>
              <a:spcBef>
                <a:spcPts val="600"/>
              </a:spcBef>
            </a:pPr>
            <a:r>
              <a:rPr lang="en-US" altLang="zh-TW" sz="2400" b="1" dirty="0" smtClean="0">
                <a:solidFill>
                  <a:srgbClr val="800000"/>
                </a:solidFill>
                <a:latin typeface="微軟正黑體" panose="020B0604030504040204" pitchFamily="34" charset="-120"/>
                <a:ea typeface="微軟正黑體" panose="020B0604030504040204" pitchFamily="34" charset="-120"/>
              </a:rPr>
              <a:t>4.103</a:t>
            </a:r>
            <a:r>
              <a:rPr lang="zh-TW" altLang="zh-TW" sz="2400" b="1" dirty="0" smtClean="0">
                <a:solidFill>
                  <a:srgbClr val="800000"/>
                </a:solidFill>
                <a:latin typeface="微軟正黑體" panose="020B0604030504040204" pitchFamily="34" charset="-120"/>
                <a:ea typeface="微軟正黑體" panose="020B0604030504040204" pitchFamily="34" charset="-120"/>
              </a:rPr>
              <a:t>年</a:t>
            </a:r>
            <a:r>
              <a:rPr lang="en-US" altLang="zh-TW" sz="2400" b="1" dirty="0" smtClean="0">
                <a:solidFill>
                  <a:srgbClr val="800000"/>
                </a:solidFill>
                <a:latin typeface="微軟正黑體" panose="020B0604030504040204" pitchFamily="34" charset="-120"/>
                <a:ea typeface="微軟正黑體" panose="020B0604030504040204" pitchFamily="34" charset="-120"/>
              </a:rPr>
              <a:t>12</a:t>
            </a:r>
            <a:r>
              <a:rPr lang="zh-TW" altLang="zh-TW" sz="2400" b="1" dirty="0" smtClean="0">
                <a:solidFill>
                  <a:srgbClr val="800000"/>
                </a:solidFill>
                <a:latin typeface="微軟正黑體" panose="020B0604030504040204" pitchFamily="34" charset="-120"/>
                <a:ea typeface="微軟正黑體" panose="020B0604030504040204" pitchFamily="34" charset="-120"/>
              </a:rPr>
              <a:t>月</a:t>
            </a:r>
            <a:r>
              <a:rPr lang="en-US" altLang="zh-TW" sz="2400" b="1" dirty="0" smtClean="0">
                <a:solidFill>
                  <a:srgbClr val="800000"/>
                </a:solidFill>
                <a:latin typeface="微軟正黑體" panose="020B0604030504040204" pitchFamily="34" charset="-120"/>
                <a:ea typeface="微軟正黑體" panose="020B0604030504040204" pitchFamily="34" charset="-120"/>
              </a:rPr>
              <a:t>4</a:t>
            </a:r>
            <a:r>
              <a:rPr lang="zh-TW" altLang="zh-TW" sz="2400" b="1" dirty="0" smtClean="0">
                <a:solidFill>
                  <a:srgbClr val="800000"/>
                </a:solidFill>
                <a:latin typeface="微軟正黑體" panose="020B0604030504040204" pitchFamily="34" charset="-120"/>
                <a:ea typeface="微軟正黑體" panose="020B0604030504040204" pitchFamily="34" charset="-120"/>
              </a:rPr>
              <a:t>日，七人上訴二審確認僱傭關係存在（台灣</a:t>
            </a:r>
            <a:endParaRPr lang="en-US" altLang="zh-TW" sz="2400" b="1" dirty="0" smtClean="0">
              <a:solidFill>
                <a:srgbClr val="800000"/>
              </a:solidFill>
              <a:latin typeface="微軟正黑體" panose="020B0604030504040204" pitchFamily="34" charset="-120"/>
              <a:ea typeface="微軟正黑體" panose="020B0604030504040204" pitchFamily="34" charset="-120"/>
            </a:endParaRPr>
          </a:p>
          <a:p>
            <a:pPr algn="just">
              <a:lnSpc>
                <a:spcPct val="150000"/>
              </a:lnSpc>
            </a:pPr>
            <a:r>
              <a:rPr lang="en-US" altLang="zh-TW" sz="2400" b="1" dirty="0" smtClean="0">
                <a:solidFill>
                  <a:srgbClr val="800000"/>
                </a:solidFill>
                <a:latin typeface="微軟正黑體" panose="020B0604030504040204" pitchFamily="34" charset="-120"/>
                <a:ea typeface="微軟正黑體" panose="020B0604030504040204" pitchFamily="34" charset="-120"/>
              </a:rPr>
              <a:t>  </a:t>
            </a:r>
            <a:r>
              <a:rPr lang="zh-TW" altLang="zh-TW" sz="2400" b="1" dirty="0" smtClean="0">
                <a:solidFill>
                  <a:srgbClr val="800000"/>
                </a:solidFill>
                <a:latin typeface="微軟正黑體" panose="020B0604030504040204" pitchFamily="34" charset="-120"/>
                <a:ea typeface="微軟正黑體" panose="020B0604030504040204" pitchFamily="34" charset="-120"/>
              </a:rPr>
              <a:t>高等法院</a:t>
            </a:r>
            <a:r>
              <a:rPr lang="en-US" altLang="zh-TW" sz="2400" b="1" dirty="0" smtClean="0">
                <a:solidFill>
                  <a:srgbClr val="800000"/>
                </a:solidFill>
                <a:latin typeface="微軟正黑體" panose="020B0604030504040204" pitchFamily="34" charset="-120"/>
                <a:ea typeface="微軟正黑體" panose="020B0604030504040204" pitchFamily="34" charset="-120"/>
              </a:rPr>
              <a:t>104</a:t>
            </a:r>
            <a:r>
              <a:rPr lang="zh-TW" altLang="zh-TW" sz="2400" b="1" dirty="0" smtClean="0">
                <a:solidFill>
                  <a:srgbClr val="800000"/>
                </a:solidFill>
                <a:latin typeface="微軟正黑體" panose="020B0604030504040204" pitchFamily="34" charset="-120"/>
                <a:ea typeface="微軟正黑體" panose="020B0604030504040204" pitchFamily="34" charset="-120"/>
              </a:rPr>
              <a:t>年度重勞上字第</a:t>
            </a:r>
            <a:r>
              <a:rPr lang="en-US" altLang="zh-TW" sz="2400" b="1" dirty="0" smtClean="0">
                <a:solidFill>
                  <a:srgbClr val="800000"/>
                </a:solidFill>
                <a:latin typeface="微軟正黑體" panose="020B0604030504040204" pitchFamily="34" charset="-120"/>
                <a:ea typeface="微軟正黑體" panose="020B0604030504040204" pitchFamily="34" charset="-120"/>
              </a:rPr>
              <a:t>8</a:t>
            </a:r>
            <a:r>
              <a:rPr lang="zh-TW" altLang="zh-TW" sz="2400" b="1" dirty="0" smtClean="0">
                <a:solidFill>
                  <a:srgbClr val="800000"/>
                </a:solidFill>
                <a:latin typeface="微軟正黑體" panose="020B0604030504040204" pitchFamily="34" charset="-120"/>
                <a:ea typeface="微軟正黑體" panose="020B0604030504040204" pitchFamily="34" charset="-120"/>
              </a:rPr>
              <a:t>號）。</a:t>
            </a:r>
          </a:p>
          <a:p>
            <a:pPr algn="just">
              <a:lnSpc>
                <a:spcPct val="150000"/>
              </a:lnSpc>
              <a:spcBef>
                <a:spcPts val="600"/>
              </a:spcBef>
            </a:pPr>
            <a:r>
              <a:rPr lang="en-US" altLang="zh-TW" sz="2400" b="1" dirty="0" smtClean="0">
                <a:solidFill>
                  <a:srgbClr val="800000"/>
                </a:solidFill>
                <a:latin typeface="微軟正黑體" panose="020B0604030504040204" pitchFamily="34" charset="-120"/>
                <a:ea typeface="微軟正黑體" panose="020B0604030504040204" pitchFamily="34" charset="-120"/>
              </a:rPr>
              <a:t>5.</a:t>
            </a:r>
            <a:r>
              <a:rPr lang="zh-TW" altLang="zh-TW" sz="2400" b="1" dirty="0" smtClean="0">
                <a:solidFill>
                  <a:srgbClr val="800000"/>
                </a:solidFill>
                <a:latin typeface="微軟正黑體" panose="020B0604030504040204" pitchFamily="34" charset="-120"/>
                <a:ea typeface="微軟正黑體" panose="020B0604030504040204" pitchFamily="34" charset="-120"/>
              </a:rPr>
              <a:t>委請明理法律事務所訴訟代理，二審訴訟繫屬中。</a:t>
            </a:r>
          </a:p>
          <a:p>
            <a:pPr algn="just"/>
            <a:endParaRPr lang="zh-TW" altLang="en-US" sz="2400" b="1" dirty="0" smtClean="0">
              <a:solidFill>
                <a:srgbClr val="8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51520" y="116632"/>
            <a:ext cx="4698722" cy="861774"/>
          </a:xfrm>
          <a:prstGeom prst="rect">
            <a:avLst/>
          </a:prstGeom>
          <a:noFill/>
        </p:spPr>
        <p:txBody>
          <a:bodyPr wrap="none" rtlCol="0">
            <a:spAutoFit/>
          </a:bodyPr>
          <a:lstStyle/>
          <a:p>
            <a:r>
              <a:rPr lang="zh-TW" altLang="en-US" sz="3200" dirty="0" smtClean="0">
                <a:solidFill>
                  <a:schemeClr val="bg1"/>
                </a:solidFill>
                <a:latin typeface="微軟正黑體" panose="020B0604030504040204" pitchFamily="34" charset="-120"/>
                <a:ea typeface="微軟正黑體" panose="020B0604030504040204" pitchFamily="34" charset="-120"/>
              </a:rPr>
              <a:t>派遣人力納編緣由及過程</a:t>
            </a:r>
          </a:p>
          <a:p>
            <a:endParaRPr lang="zh-TW" altLang="en-US" dirty="0"/>
          </a:p>
        </p:txBody>
      </p:sp>
      <p:sp>
        <p:nvSpPr>
          <p:cNvPr id="13314" name="Rectangle 2"/>
          <p:cNvSpPr>
            <a:spLocks noChangeArrowheads="1"/>
          </p:cNvSpPr>
          <p:nvPr/>
        </p:nvSpPr>
        <p:spPr bwMode="auto">
          <a:xfrm>
            <a:off x="395536" y="1268760"/>
            <a:ext cx="7848872"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6700" algn="just" defTabSz="914400" rtl="0" eaLnBrk="1" fontAlgn="base" latinLnBrk="0" hangingPunct="1">
              <a:lnSpc>
                <a:spcPct val="100000"/>
              </a:lnSpc>
              <a:spcBef>
                <a:spcPct val="0"/>
              </a:spcBef>
              <a:spcAft>
                <a:spcPct val="0"/>
              </a:spcAft>
              <a:buClrTx/>
              <a:buSzTx/>
              <a:buFontTx/>
              <a:buNone/>
              <a:tabLst/>
            </a:pPr>
            <a:r>
              <a:rPr kumimoji="1" 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公視基於營運所需，以及因應數位頻道之增加，有</a:t>
            </a:r>
            <a:endPar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266700" algn="just" defTabSz="914400" rtl="0" eaLnBrk="1" fontAlgn="base" latinLnBrk="0" hangingPunct="1">
              <a:lnSpc>
                <a:spcPct val="100000"/>
              </a:lnSpc>
              <a:spcBef>
                <a:spcPct val="0"/>
              </a:spcBef>
              <a:spcAft>
                <a:spcPct val="0"/>
              </a:spcAft>
              <a:buClrTx/>
              <a:buSzTx/>
              <a:buFontTx/>
              <a:buNone/>
              <a:tabLst/>
            </a:pPr>
            <a:r>
              <a:rPr kumimoji="1" 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關勞動力之取得，除原有編制人力投入外，自</a:t>
            </a:r>
            <a:r>
              <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93</a:t>
            </a: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年</a:t>
            </a:r>
            <a:endPar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266700" algn="just"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起，亦開始陸續兼使用派遣人員以為因應。</a:t>
            </a:r>
            <a:endPar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266700" algn="just"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endParaRPr>
          </a:p>
          <a:p>
            <a:pPr marL="0" marR="0" lvl="0" indent="266700" algn="just"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Arial" pitchFamily="34" charset="0"/>
              </a:rPr>
              <a:t>後自</a:t>
            </a:r>
            <a:r>
              <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Arial" pitchFamily="34" charset="0"/>
              </a:rPr>
              <a:t>96</a:t>
            </a: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Arial" pitchFamily="34" charset="0"/>
              </a:rPr>
              <a:t>年起，因</a:t>
            </a: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公視</a:t>
            </a: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Arial" pitchFamily="34" charset="0"/>
              </a:rPr>
              <a:t>每年須依法投標辦理</a:t>
            </a: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客家電視</a:t>
            </a:r>
            <a:endPar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266700" algn="just"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台、原住民族電視台、宏觀頻道，考量原、客、宏</a:t>
            </a:r>
            <a:endPar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266700" algn="just"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頻道定位及未來與公視在體制關係未能明確情況下</a:t>
            </a:r>
            <a:endPar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266700" algn="just"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，第三屆董事會除同意以不定期契約接收原、客二</a:t>
            </a:r>
            <a:endPar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266700" algn="just"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台當時既有員工，以及因職務性質需以不定期聘用</a:t>
            </a:r>
            <a:endPar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266700" algn="just"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之部分必要人力外，通過核備總員額數。是以當人</a:t>
            </a:r>
            <a:endPar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266700" algn="just"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力遇有需求時，仍不得不以定期或派遣人力聘用，</a:t>
            </a:r>
            <a:endPar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266700" algn="just"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並自</a:t>
            </a:r>
            <a:r>
              <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97</a:t>
            </a: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年</a:t>
            </a:r>
            <a:r>
              <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06</a:t>
            </a: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月公開招標人力派遣公司，進用派遣人</a:t>
            </a:r>
            <a:endParaRPr kumimoji="1" lang="en-US" altLang="zh-TW"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266700" algn="just"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cs typeface="Times New Roman" pitchFamily="18" charset="0"/>
              </a:rPr>
              <a:t>員以因應製播業務需要。</a:t>
            </a:r>
            <a:endParaRPr kumimoji="1" lang="zh-TW" altLang="en-US" sz="2400" b="1" i="0" u="none" strike="noStrike" cap="none" normalizeH="0" baseline="0" dirty="0" smtClean="0">
              <a:ln>
                <a:noFill/>
              </a:ln>
              <a:solidFill>
                <a:srgbClr val="6600CC"/>
              </a:solidFill>
              <a:effectLst/>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51520" y="116632"/>
            <a:ext cx="4698722" cy="861774"/>
          </a:xfrm>
          <a:prstGeom prst="rect">
            <a:avLst/>
          </a:prstGeom>
          <a:noFill/>
        </p:spPr>
        <p:txBody>
          <a:bodyPr wrap="none" rtlCol="0">
            <a:spAutoFit/>
          </a:bodyPr>
          <a:lstStyle/>
          <a:p>
            <a:r>
              <a:rPr lang="zh-TW" altLang="en-US" sz="3200" dirty="0" smtClean="0">
                <a:solidFill>
                  <a:schemeClr val="bg1"/>
                </a:solidFill>
                <a:latin typeface="微軟正黑體" panose="020B0604030504040204" pitchFamily="34" charset="-120"/>
                <a:ea typeface="微軟正黑體" panose="020B0604030504040204" pitchFamily="34" charset="-120"/>
              </a:rPr>
              <a:t>派遣人力納編緣由及過程</a:t>
            </a:r>
          </a:p>
          <a:p>
            <a:endParaRPr lang="zh-TW" altLang="en-US" dirty="0"/>
          </a:p>
        </p:txBody>
      </p:sp>
      <p:sp>
        <p:nvSpPr>
          <p:cNvPr id="13314" name="Rectangle 2"/>
          <p:cNvSpPr>
            <a:spLocks noChangeArrowheads="1"/>
          </p:cNvSpPr>
          <p:nvPr/>
        </p:nvSpPr>
        <p:spPr bwMode="auto">
          <a:xfrm>
            <a:off x="683568" y="2204864"/>
            <a:ext cx="8136904" cy="26161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66700" algn="just" fontAlgn="base">
              <a:spcBef>
                <a:spcPct val="0"/>
              </a:spcBef>
              <a:spcAft>
                <a:spcPct val="0"/>
              </a:spcAft>
            </a:pPr>
            <a:r>
              <a:rPr kumimoji="1" lang="zh-TW" altLang="en-US"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第五屆董事會成立後，為合理解決多年來公視派遣員工之運用，</a:t>
            </a:r>
            <a:r>
              <a:rPr kumimoji="1" lang="en-US" altLang="zh-TW"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102</a:t>
            </a:r>
            <a:r>
              <a:rPr kumimoji="1" lang="zh-TW" altLang="en-US"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年</a:t>
            </a:r>
            <a:r>
              <a:rPr kumimoji="1" lang="en-US" altLang="zh-TW"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12</a:t>
            </a:r>
            <a:r>
              <a:rPr kumimoji="1" lang="zh-TW" altLang="en-US"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月</a:t>
            </a:r>
            <a:r>
              <a:rPr kumimoji="1" lang="en-US" altLang="zh-TW"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19</a:t>
            </a:r>
            <a:r>
              <a:rPr kumimoji="1" lang="zh-TW" altLang="en-US"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日第五屆第</a:t>
            </a:r>
            <a:r>
              <a:rPr kumimoji="1" lang="en-US" altLang="zh-TW"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7</a:t>
            </a:r>
            <a:r>
              <a:rPr kumimoji="1" lang="zh-TW" altLang="en-US"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次董事會決議，成立「派遣員工雇用合理化專案」，處理派遣員工轉任程序，且不再雇用派遣員工，但仍可雇用定期員工（指其雇用期限應明訂並嚴格執行）。</a:t>
            </a:r>
          </a:p>
          <a:p>
            <a:pPr lvl="0" indent="266700" algn="just" fontAlgn="base">
              <a:spcBef>
                <a:spcPct val="0"/>
              </a:spcBef>
              <a:spcAft>
                <a:spcPct val="0"/>
              </a:spcAft>
            </a:pPr>
            <a:r>
              <a:rPr kumimoji="1" lang="zh-TW" altLang="en-US" sz="2400" b="1" dirty="0" smtClean="0">
                <a:solidFill>
                  <a:srgbClr val="6600CC"/>
                </a:solidFill>
                <a:latin typeface="標楷體" pitchFamily="65" charset="-120"/>
                <a:ea typeface="標楷體" pitchFamily="65" charset="-120"/>
                <a:cs typeface="Times New Roman" pitchFamily="18" charset="0"/>
              </a:rPr>
              <a:t>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64493" y="116632"/>
            <a:ext cx="4698722" cy="861774"/>
          </a:xfrm>
          <a:prstGeom prst="rect">
            <a:avLst/>
          </a:prstGeom>
          <a:noFill/>
        </p:spPr>
        <p:txBody>
          <a:bodyPr wrap="none" rtlCol="0">
            <a:spAutoFit/>
          </a:bodyPr>
          <a:lstStyle/>
          <a:p>
            <a:r>
              <a:rPr lang="zh-TW" altLang="en-US" sz="3200" dirty="0" smtClean="0">
                <a:solidFill>
                  <a:schemeClr val="bg1"/>
                </a:solidFill>
                <a:latin typeface="微軟正黑體" panose="020B0604030504040204" pitchFamily="34" charset="-120"/>
                <a:ea typeface="微軟正黑體" panose="020B0604030504040204" pitchFamily="34" charset="-120"/>
              </a:rPr>
              <a:t>派遣人力納編緣由及過程</a:t>
            </a:r>
          </a:p>
          <a:p>
            <a:endParaRPr lang="zh-TW" altLang="en-US" dirty="0"/>
          </a:p>
        </p:txBody>
      </p:sp>
      <p:sp>
        <p:nvSpPr>
          <p:cNvPr id="13314" name="Rectangle 2"/>
          <p:cNvSpPr>
            <a:spLocks noChangeArrowheads="1"/>
          </p:cNvSpPr>
          <p:nvPr/>
        </p:nvSpPr>
        <p:spPr bwMode="auto">
          <a:xfrm>
            <a:off x="683568" y="1797568"/>
            <a:ext cx="7848872" cy="324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66700" algn="just" fontAlgn="base">
              <a:lnSpc>
                <a:spcPct val="150000"/>
              </a:lnSpc>
              <a:spcBef>
                <a:spcPct val="0"/>
              </a:spcBef>
              <a:spcAft>
                <a:spcPct val="0"/>
              </a:spcAft>
            </a:pPr>
            <a:r>
              <a:rPr kumimoji="1" lang="zh-TW" altLang="en-US"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本會依決議及人力增補作業辦法規定，分批辦理遴選程序，總計</a:t>
            </a:r>
            <a:r>
              <a:rPr kumimoji="1" lang="en-US" altLang="zh-TW"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130</a:t>
            </a:r>
            <a:r>
              <a:rPr kumimoji="1" lang="zh-TW" altLang="en-US"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人轉為公視自雇，轉自雇比例達</a:t>
            </a:r>
            <a:r>
              <a:rPr kumimoji="1" lang="en-US" altLang="zh-TW"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95</a:t>
            </a:r>
            <a:r>
              <a:rPr kumimoji="1" lang="zh-TW" altLang="en-US" sz="2800" b="1" dirty="0" smtClean="0">
                <a:solidFill>
                  <a:srgbClr val="6600CC"/>
                </a:solidFill>
                <a:latin typeface="微軟正黑體" panose="020B0604030504040204" pitchFamily="34" charset="-120"/>
                <a:ea typeface="微軟正黑體" panose="020B0604030504040204" pitchFamily="34" charset="-120"/>
                <a:cs typeface="Times New Roman" pitchFamily="18" charset="0"/>
              </a:rPr>
              <a:t>％以上，足證公視願意正視派遣問題，盡可能自雇員工而免派遣勞工年年遭更易雇主之不安定，實正面回應派遣勞工工作權保障。</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755576" y="116632"/>
            <a:ext cx="5724644" cy="584775"/>
          </a:xfrm>
          <a:prstGeom prst="rect">
            <a:avLst/>
          </a:prstGeom>
          <a:noFill/>
        </p:spPr>
        <p:txBody>
          <a:bodyPr wrap="none" rtlCol="0">
            <a:spAutoFit/>
          </a:bodyPr>
          <a:lstStyle/>
          <a:p>
            <a:r>
              <a:rPr lang="zh-TW" altLang="zh-TW" sz="3200" dirty="0" smtClean="0">
                <a:solidFill>
                  <a:schemeClr val="bg1"/>
                </a:solidFill>
                <a:latin typeface="微軟正黑體" panose="020B0604030504040204" pitchFamily="34" charset="-120"/>
                <a:ea typeface="微軟正黑體" panose="020B0604030504040204" pitchFamily="34" charset="-120"/>
              </a:rPr>
              <a:t>育嬰（勞基法，性平法</a:t>
            </a:r>
            <a:r>
              <a:rPr lang="en-US" altLang="zh-TW" sz="3200" dirty="0" smtClean="0">
                <a:solidFill>
                  <a:schemeClr val="bg1"/>
                </a:solidFill>
                <a:latin typeface="微軟正黑體" panose="020B0604030504040204" pitchFamily="34" charset="-120"/>
                <a:ea typeface="微軟正黑體" panose="020B0604030504040204" pitchFamily="34" charset="-120"/>
              </a:rPr>
              <a:t> 2012</a:t>
            </a:r>
            <a:r>
              <a:rPr lang="zh-TW" altLang="zh-TW" sz="3200" dirty="0" smtClean="0">
                <a:solidFill>
                  <a:schemeClr val="bg1"/>
                </a:solidFill>
                <a:latin typeface="微軟正黑體" panose="020B0604030504040204" pitchFamily="34" charset="-120"/>
                <a:ea typeface="微軟正黑體" panose="020B0604030504040204" pitchFamily="34" charset="-120"/>
              </a:rPr>
              <a:t>）</a:t>
            </a:r>
            <a:endParaRPr lang="zh-TW" altLang="en-US" sz="3200" dirty="0" smtClean="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899592" y="1700808"/>
            <a:ext cx="7488832" cy="3139321"/>
          </a:xfrm>
          <a:prstGeom prst="rect">
            <a:avLst/>
          </a:prstGeom>
          <a:noFill/>
        </p:spPr>
        <p:txBody>
          <a:bodyPr wrap="square" rtlCol="0">
            <a:spAutoFit/>
          </a:bodyPr>
          <a:lstStyle/>
          <a:p>
            <a:pPr algn="just">
              <a:lnSpc>
                <a:spcPct val="150000"/>
              </a:lnSpc>
            </a:pPr>
            <a:r>
              <a:rPr lang="zh-TW" altLang="zh-TW" sz="2400" b="1" dirty="0" smtClean="0">
                <a:solidFill>
                  <a:srgbClr val="0000FF"/>
                </a:solidFill>
                <a:latin typeface="微軟正黑體" panose="020B0604030504040204" pitchFamily="34" charset="-120"/>
                <a:ea typeface="微軟正黑體" panose="020B0604030504040204" pitchFamily="34" charset="-120"/>
              </a:rPr>
              <a:t>有關育嬰留職停薪，依「性別工作平等法」第</a:t>
            </a:r>
            <a:r>
              <a:rPr lang="en-US" altLang="zh-TW" sz="2400" b="1" dirty="0" smtClean="0">
                <a:solidFill>
                  <a:srgbClr val="0000FF"/>
                </a:solidFill>
                <a:latin typeface="微軟正黑體" panose="020B0604030504040204" pitchFamily="34" charset="-120"/>
                <a:ea typeface="微軟正黑體" panose="020B0604030504040204" pitchFamily="34" charset="-120"/>
              </a:rPr>
              <a:t>16</a:t>
            </a:r>
            <a:r>
              <a:rPr lang="zh-TW" altLang="zh-TW" sz="2400" b="1" dirty="0" smtClean="0">
                <a:solidFill>
                  <a:srgbClr val="0000FF"/>
                </a:solidFill>
                <a:latin typeface="微軟正黑體" panose="020B0604030504040204" pitchFamily="34" charset="-120"/>
                <a:ea typeface="微軟正黑體" panose="020B0604030504040204" pitchFamily="34" charset="-120"/>
              </a:rPr>
              <a:t>條規定（原名：兩性工作平等法，</a:t>
            </a:r>
            <a:r>
              <a:rPr lang="en-US" altLang="zh-TW" sz="2400" b="1" dirty="0" smtClean="0">
                <a:solidFill>
                  <a:srgbClr val="0000FF"/>
                </a:solidFill>
                <a:latin typeface="微軟正黑體" panose="020B0604030504040204" pitchFamily="34" charset="-120"/>
                <a:ea typeface="微軟正黑體" panose="020B0604030504040204" pitchFamily="34" charset="-120"/>
              </a:rPr>
              <a:t>91</a:t>
            </a:r>
            <a:r>
              <a:rPr lang="zh-TW" altLang="zh-TW" sz="2400" b="1" dirty="0" smtClean="0">
                <a:solidFill>
                  <a:srgbClr val="0000FF"/>
                </a:solidFill>
                <a:latin typeface="微軟正黑體" panose="020B0604030504040204" pitchFamily="34" charset="-120"/>
                <a:ea typeface="微軟正黑體" panose="020B0604030504040204" pitchFamily="34" charset="-120"/>
              </a:rPr>
              <a:t>年</a:t>
            </a:r>
            <a:r>
              <a:rPr lang="en-US" altLang="zh-TW" sz="2400" b="1" dirty="0" smtClean="0">
                <a:solidFill>
                  <a:srgbClr val="0000FF"/>
                </a:solidFill>
                <a:latin typeface="微軟正黑體" panose="020B0604030504040204" pitchFamily="34" charset="-120"/>
                <a:ea typeface="微軟正黑體" panose="020B0604030504040204" pitchFamily="34" charset="-120"/>
              </a:rPr>
              <a:t>01</a:t>
            </a:r>
            <a:r>
              <a:rPr lang="zh-TW" altLang="zh-TW" sz="2400" b="1" dirty="0" smtClean="0">
                <a:solidFill>
                  <a:srgbClr val="0000FF"/>
                </a:solidFill>
                <a:latin typeface="微軟正黑體" panose="020B0604030504040204" pitchFamily="34" charset="-120"/>
                <a:ea typeface="微軟正黑體" panose="020B0604030504040204" pitchFamily="34" charset="-120"/>
              </a:rPr>
              <a:t>月</a:t>
            </a:r>
            <a:r>
              <a:rPr lang="en-US" altLang="zh-TW" sz="2400" b="1" dirty="0" smtClean="0">
                <a:solidFill>
                  <a:srgbClr val="0000FF"/>
                </a:solidFill>
                <a:latin typeface="微軟正黑體" panose="020B0604030504040204" pitchFamily="34" charset="-120"/>
                <a:ea typeface="微軟正黑體" panose="020B0604030504040204" pitchFamily="34" charset="-120"/>
              </a:rPr>
              <a:t>16</a:t>
            </a:r>
            <a:r>
              <a:rPr lang="zh-TW" altLang="zh-TW" sz="2400" b="1" dirty="0" smtClean="0">
                <a:solidFill>
                  <a:srgbClr val="0000FF"/>
                </a:solidFill>
                <a:latin typeface="微軟正黑體" panose="020B0604030504040204" pitchFamily="34" charset="-120"/>
                <a:ea typeface="微軟正黑體" panose="020B0604030504040204" pitchFamily="34" charset="-120"/>
              </a:rPr>
              <a:t>日總統府公布全文</a:t>
            </a:r>
            <a:r>
              <a:rPr lang="en-US" altLang="zh-TW" sz="2400" b="1" dirty="0" smtClean="0">
                <a:solidFill>
                  <a:srgbClr val="0000FF"/>
                </a:solidFill>
                <a:latin typeface="微軟正黑體" panose="020B0604030504040204" pitchFamily="34" charset="-120"/>
                <a:ea typeface="微軟正黑體" panose="020B0604030504040204" pitchFamily="34" charset="-120"/>
              </a:rPr>
              <a:t>40</a:t>
            </a:r>
            <a:r>
              <a:rPr lang="zh-TW" altLang="zh-TW" sz="2400" b="1" dirty="0" smtClean="0">
                <a:solidFill>
                  <a:srgbClr val="0000FF"/>
                </a:solidFill>
                <a:latin typeface="微軟正黑體" panose="020B0604030504040204" pitchFamily="34" charset="-120"/>
                <a:ea typeface="微軟正黑體" panose="020B0604030504040204" pitchFamily="34" charset="-120"/>
              </a:rPr>
              <a:t>條；並自</a:t>
            </a:r>
            <a:r>
              <a:rPr lang="en-US" altLang="zh-TW" sz="2400" b="1" dirty="0" smtClean="0">
                <a:solidFill>
                  <a:srgbClr val="0000FF"/>
                </a:solidFill>
                <a:latin typeface="微軟正黑體" panose="020B0604030504040204" pitchFamily="34" charset="-120"/>
                <a:ea typeface="微軟正黑體" panose="020B0604030504040204" pitchFamily="34" charset="-120"/>
              </a:rPr>
              <a:t>91</a:t>
            </a:r>
            <a:r>
              <a:rPr lang="zh-TW" altLang="zh-TW" sz="2400" b="1" dirty="0" smtClean="0">
                <a:solidFill>
                  <a:srgbClr val="0000FF"/>
                </a:solidFill>
                <a:latin typeface="微軟正黑體" panose="020B0604030504040204" pitchFamily="34" charset="-120"/>
                <a:ea typeface="微軟正黑體" panose="020B0604030504040204" pitchFamily="34" charset="-120"/>
              </a:rPr>
              <a:t>年</a:t>
            </a:r>
            <a:r>
              <a:rPr lang="en-US" altLang="zh-TW" sz="2400" b="1" dirty="0" smtClean="0">
                <a:solidFill>
                  <a:srgbClr val="0000FF"/>
                </a:solidFill>
                <a:latin typeface="微軟正黑體" panose="020B0604030504040204" pitchFamily="34" charset="-120"/>
                <a:ea typeface="微軟正黑體" panose="020B0604030504040204" pitchFamily="34" charset="-120"/>
              </a:rPr>
              <a:t>03</a:t>
            </a:r>
            <a:r>
              <a:rPr lang="zh-TW" altLang="zh-TW" sz="2400" b="1" dirty="0" smtClean="0">
                <a:solidFill>
                  <a:srgbClr val="0000FF"/>
                </a:solidFill>
                <a:latin typeface="微軟正黑體" panose="020B0604030504040204" pitchFamily="34" charset="-120"/>
                <a:ea typeface="微軟正黑體" panose="020B0604030504040204" pitchFamily="34" charset="-120"/>
              </a:rPr>
              <a:t>月</a:t>
            </a:r>
            <a:r>
              <a:rPr lang="en-US" altLang="zh-TW" sz="2400" b="1" dirty="0" smtClean="0">
                <a:solidFill>
                  <a:srgbClr val="0000FF"/>
                </a:solidFill>
                <a:latin typeface="微軟正黑體" panose="020B0604030504040204" pitchFamily="34" charset="-120"/>
                <a:ea typeface="微軟正黑體" panose="020B0604030504040204" pitchFamily="34" charset="-120"/>
              </a:rPr>
              <a:t>08</a:t>
            </a:r>
            <a:r>
              <a:rPr lang="zh-TW" altLang="zh-TW" sz="2400" b="1" dirty="0" smtClean="0">
                <a:solidFill>
                  <a:srgbClr val="0000FF"/>
                </a:solidFill>
                <a:latin typeface="微軟正黑體" panose="020B0604030504040204" pitchFamily="34" charset="-120"/>
                <a:ea typeface="微軟正黑體" panose="020B0604030504040204" pitchFamily="34" charset="-120"/>
              </a:rPr>
              <a:t>日起施行），本會於</a:t>
            </a:r>
            <a:r>
              <a:rPr lang="en-US" altLang="zh-TW" sz="2400" b="1" dirty="0" smtClean="0">
                <a:solidFill>
                  <a:srgbClr val="0000FF"/>
                </a:solidFill>
                <a:latin typeface="微軟正黑體" panose="020B0604030504040204" pitchFamily="34" charset="-120"/>
                <a:ea typeface="微軟正黑體" panose="020B0604030504040204" pitchFamily="34" charset="-120"/>
              </a:rPr>
              <a:t>91</a:t>
            </a:r>
            <a:r>
              <a:rPr lang="zh-TW" altLang="zh-TW" sz="2400" b="1" dirty="0" smtClean="0">
                <a:solidFill>
                  <a:srgbClr val="0000FF"/>
                </a:solidFill>
                <a:latin typeface="微軟正黑體" panose="020B0604030504040204" pitchFamily="34" charset="-120"/>
                <a:ea typeface="微軟正黑體" panose="020B0604030504040204" pitchFamily="34" charset="-120"/>
              </a:rPr>
              <a:t>年</a:t>
            </a:r>
            <a:r>
              <a:rPr lang="en-US" altLang="zh-TW" sz="2400" b="1" dirty="0" smtClean="0">
                <a:solidFill>
                  <a:srgbClr val="0000FF"/>
                </a:solidFill>
                <a:latin typeface="微軟正黑體" panose="020B0604030504040204" pitchFamily="34" charset="-120"/>
                <a:ea typeface="微軟正黑體" panose="020B0604030504040204" pitchFamily="34" charset="-120"/>
              </a:rPr>
              <a:t>02</a:t>
            </a:r>
            <a:r>
              <a:rPr lang="zh-TW" altLang="zh-TW" sz="2400" b="1" dirty="0" smtClean="0">
                <a:solidFill>
                  <a:srgbClr val="0000FF"/>
                </a:solidFill>
                <a:latin typeface="微軟正黑體" panose="020B0604030504040204" pitchFamily="34" charset="-120"/>
                <a:ea typeface="微軟正黑體" panose="020B0604030504040204" pitchFamily="34" charset="-120"/>
              </a:rPr>
              <a:t>月</a:t>
            </a:r>
            <a:r>
              <a:rPr lang="en-US" altLang="zh-TW" sz="2400" b="1" dirty="0" smtClean="0">
                <a:solidFill>
                  <a:srgbClr val="0000FF"/>
                </a:solidFill>
                <a:latin typeface="微軟正黑體" panose="020B0604030504040204" pitchFamily="34" charset="-120"/>
                <a:ea typeface="微軟正黑體" panose="020B0604030504040204" pitchFamily="34" charset="-120"/>
              </a:rPr>
              <a:t>26</a:t>
            </a:r>
            <a:r>
              <a:rPr lang="zh-TW" altLang="zh-TW" sz="2400" b="1" dirty="0" smtClean="0">
                <a:solidFill>
                  <a:srgbClr val="0000FF"/>
                </a:solidFill>
                <a:latin typeface="微軟正黑體" panose="020B0604030504040204" pitchFamily="34" charset="-120"/>
                <a:ea typeface="微軟正黑體" panose="020B0604030504040204" pitchFamily="34" charset="-120"/>
              </a:rPr>
              <a:t>日第二屆第</a:t>
            </a:r>
            <a:r>
              <a:rPr lang="en-US" altLang="zh-TW" sz="2400" b="1" dirty="0" smtClean="0">
                <a:solidFill>
                  <a:srgbClr val="0000FF"/>
                </a:solidFill>
                <a:latin typeface="微軟正黑體" panose="020B0604030504040204" pitchFamily="34" charset="-120"/>
                <a:ea typeface="微軟正黑體" panose="020B0604030504040204" pitchFamily="34" charset="-120"/>
              </a:rPr>
              <a:t>7</a:t>
            </a:r>
            <a:r>
              <a:rPr lang="zh-TW" altLang="zh-TW" sz="2400" b="1" dirty="0" smtClean="0">
                <a:solidFill>
                  <a:srgbClr val="0000FF"/>
                </a:solidFill>
                <a:latin typeface="微軟正黑體" panose="020B0604030504040204" pitchFamily="34" charset="-120"/>
                <a:ea typeface="微軟正黑體" panose="020B0604030504040204" pitchFamily="34" charset="-120"/>
              </a:rPr>
              <a:t>次董監事聯席會議，修正通過工作規則第</a:t>
            </a:r>
            <a:r>
              <a:rPr lang="en-US" altLang="zh-TW" sz="2400" b="1" dirty="0" smtClean="0">
                <a:solidFill>
                  <a:srgbClr val="0000FF"/>
                </a:solidFill>
                <a:latin typeface="微軟正黑體" panose="020B0604030504040204" pitchFamily="34" charset="-120"/>
                <a:ea typeface="微軟正黑體" panose="020B0604030504040204" pitchFamily="34" charset="-120"/>
              </a:rPr>
              <a:t>45</a:t>
            </a:r>
            <a:r>
              <a:rPr lang="zh-TW" altLang="zh-TW" sz="2400" b="1" dirty="0" smtClean="0">
                <a:solidFill>
                  <a:srgbClr val="0000FF"/>
                </a:solidFill>
                <a:latin typeface="微軟正黑體" panose="020B0604030504040204" pitchFamily="34" charset="-120"/>
                <a:ea typeface="微軟正黑體" panose="020B0604030504040204" pitchFamily="34" charset="-120"/>
              </a:rPr>
              <a:t>、</a:t>
            </a:r>
            <a:r>
              <a:rPr lang="en-US" altLang="zh-TW" sz="2400" b="1" dirty="0" smtClean="0">
                <a:solidFill>
                  <a:srgbClr val="0000FF"/>
                </a:solidFill>
                <a:latin typeface="微軟正黑體" panose="020B0604030504040204" pitchFamily="34" charset="-120"/>
                <a:ea typeface="微軟正黑體" panose="020B0604030504040204" pitchFamily="34" charset="-120"/>
              </a:rPr>
              <a:t>46</a:t>
            </a:r>
            <a:r>
              <a:rPr lang="zh-TW" altLang="zh-TW" sz="2400" b="1" dirty="0" smtClean="0">
                <a:solidFill>
                  <a:srgbClr val="0000FF"/>
                </a:solidFill>
                <a:latin typeface="微軟正黑體" panose="020B0604030504040204" pitchFamily="34" charset="-120"/>
                <a:ea typeface="微軟正黑體" panose="020B0604030504040204" pitchFamily="34" charset="-120"/>
              </a:rPr>
              <a:t>條，納入相關規定。</a:t>
            </a:r>
          </a:p>
          <a:p>
            <a:endParaRPr lang="zh-TW" alt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755576" y="116632"/>
            <a:ext cx="5314275" cy="584775"/>
          </a:xfrm>
          <a:prstGeom prst="rect">
            <a:avLst/>
          </a:prstGeom>
          <a:noFill/>
        </p:spPr>
        <p:txBody>
          <a:bodyPr wrap="none" rtlCol="0">
            <a:spAutoFit/>
          </a:bodyPr>
          <a:lstStyle/>
          <a:p>
            <a:r>
              <a:rPr lang="zh-TW" altLang="en-US" sz="3200" dirty="0" smtClean="0">
                <a:solidFill>
                  <a:schemeClr val="bg1"/>
                </a:solidFill>
                <a:latin typeface="微軟正黑體" panose="020B0604030504040204" pitchFamily="34" charset="-120"/>
                <a:ea typeface="微軟正黑體" panose="020B0604030504040204" pitchFamily="34" charset="-120"/>
              </a:rPr>
              <a:t>家庭照顧假（勞基法 </a:t>
            </a:r>
            <a:r>
              <a:rPr lang="en-US" altLang="zh-TW" sz="3200" dirty="0" smtClean="0">
                <a:solidFill>
                  <a:schemeClr val="bg1"/>
                </a:solidFill>
                <a:latin typeface="微軟正黑體" panose="020B0604030504040204" pitchFamily="34" charset="-120"/>
                <a:ea typeface="微軟正黑體" panose="020B0604030504040204" pitchFamily="34" charset="-120"/>
              </a:rPr>
              <a:t>2014</a:t>
            </a:r>
            <a:r>
              <a:rPr lang="zh-TW" altLang="en-US" sz="3200" dirty="0" smtClean="0">
                <a:solidFill>
                  <a:schemeClr val="bg1"/>
                </a:solidFill>
                <a:latin typeface="微軟正黑體" panose="020B0604030504040204" pitchFamily="34" charset="-120"/>
                <a:ea typeface="微軟正黑體" panose="020B0604030504040204" pitchFamily="34" charset="-120"/>
              </a:rPr>
              <a:t>）</a:t>
            </a:r>
          </a:p>
        </p:txBody>
      </p:sp>
      <p:sp>
        <p:nvSpPr>
          <p:cNvPr id="6" name="文字方塊 5"/>
          <p:cNvSpPr txBox="1"/>
          <p:nvPr/>
        </p:nvSpPr>
        <p:spPr>
          <a:xfrm>
            <a:off x="899592" y="1700808"/>
            <a:ext cx="7488832" cy="3139321"/>
          </a:xfrm>
          <a:prstGeom prst="rect">
            <a:avLst/>
          </a:prstGeom>
          <a:noFill/>
        </p:spPr>
        <p:txBody>
          <a:bodyPr wrap="square" rtlCol="0">
            <a:spAutoFit/>
          </a:bodyPr>
          <a:lstStyle/>
          <a:p>
            <a:pPr algn="just">
              <a:lnSpc>
                <a:spcPct val="150000"/>
              </a:lnSpc>
            </a:pPr>
            <a:r>
              <a:rPr lang="zh-TW" altLang="en-US" sz="2400" b="1" dirty="0" smtClean="0">
                <a:solidFill>
                  <a:srgbClr val="0000FF"/>
                </a:solidFill>
                <a:latin typeface="微軟正黑體" panose="020B0604030504040204" pitchFamily="34" charset="-120"/>
                <a:ea typeface="微軟正黑體" panose="020B0604030504040204" pitchFamily="34" charset="-120"/>
              </a:rPr>
              <a:t>家庭照顧假部分，依「性別工作平等法」第</a:t>
            </a:r>
            <a:r>
              <a:rPr lang="en-US" altLang="zh-TW" sz="2400" b="1" dirty="0" smtClean="0">
                <a:solidFill>
                  <a:srgbClr val="0000FF"/>
                </a:solidFill>
                <a:latin typeface="微軟正黑體" panose="020B0604030504040204" pitchFamily="34" charset="-120"/>
                <a:ea typeface="微軟正黑體" panose="020B0604030504040204" pitchFamily="34" charset="-120"/>
              </a:rPr>
              <a:t>20</a:t>
            </a:r>
            <a:r>
              <a:rPr lang="zh-TW" altLang="en-US" sz="2400" b="1" dirty="0" smtClean="0">
                <a:solidFill>
                  <a:srgbClr val="0000FF"/>
                </a:solidFill>
                <a:latin typeface="微軟正黑體" panose="020B0604030504040204" pitchFamily="34" charset="-120"/>
                <a:ea typeface="微軟正黑體" panose="020B0604030504040204" pitchFamily="34" charset="-120"/>
              </a:rPr>
              <a:t>條規定，</a:t>
            </a:r>
            <a:r>
              <a:rPr lang="en-US" altLang="zh-TW" sz="2400" b="1" dirty="0" smtClean="0">
                <a:solidFill>
                  <a:srgbClr val="0000FF"/>
                </a:solidFill>
                <a:latin typeface="微軟正黑體" panose="020B0604030504040204" pitchFamily="34" charset="-120"/>
                <a:ea typeface="微軟正黑體" panose="020B0604030504040204" pitchFamily="34" charset="-120"/>
              </a:rPr>
              <a:t>103</a:t>
            </a:r>
            <a:r>
              <a:rPr lang="zh-TW" altLang="en-US" sz="2400" b="1" dirty="0" smtClean="0">
                <a:solidFill>
                  <a:srgbClr val="0000FF"/>
                </a:solidFill>
                <a:latin typeface="微軟正黑體" panose="020B0604030504040204" pitchFamily="34" charset="-120"/>
                <a:ea typeface="微軟正黑體" panose="020B0604030504040204" pitchFamily="34" charset="-120"/>
              </a:rPr>
              <a:t>年</a:t>
            </a:r>
            <a:r>
              <a:rPr lang="en-US" altLang="zh-TW" sz="2400" b="1" dirty="0" smtClean="0">
                <a:solidFill>
                  <a:srgbClr val="0000FF"/>
                </a:solidFill>
                <a:latin typeface="微軟正黑體" panose="020B0604030504040204" pitchFamily="34" charset="-120"/>
                <a:ea typeface="微軟正黑體" panose="020B0604030504040204" pitchFamily="34" charset="-120"/>
              </a:rPr>
              <a:t>05</a:t>
            </a:r>
            <a:r>
              <a:rPr lang="zh-TW" altLang="en-US" sz="2400" b="1" dirty="0" smtClean="0">
                <a:solidFill>
                  <a:srgbClr val="0000FF"/>
                </a:solidFill>
                <a:latin typeface="微軟正黑體" panose="020B0604030504040204" pitchFamily="34" charset="-120"/>
                <a:ea typeface="微軟正黑體" panose="020B0604030504040204" pitchFamily="34" charset="-120"/>
              </a:rPr>
              <a:t>月</a:t>
            </a:r>
            <a:r>
              <a:rPr lang="en-US" altLang="zh-TW" sz="2400" b="1" dirty="0" smtClean="0">
                <a:solidFill>
                  <a:srgbClr val="0000FF"/>
                </a:solidFill>
                <a:latin typeface="微軟正黑體" panose="020B0604030504040204" pitchFamily="34" charset="-120"/>
                <a:ea typeface="微軟正黑體" panose="020B0604030504040204" pitchFamily="34" charset="-120"/>
              </a:rPr>
              <a:t>15</a:t>
            </a:r>
            <a:r>
              <a:rPr lang="zh-TW" altLang="en-US" sz="2400" b="1" dirty="0" smtClean="0">
                <a:solidFill>
                  <a:srgbClr val="0000FF"/>
                </a:solidFill>
                <a:latin typeface="微軟正黑體" panose="020B0604030504040204" pitchFamily="34" charset="-120"/>
                <a:ea typeface="微軟正黑體" panose="020B0604030504040204" pitchFamily="34" charset="-120"/>
              </a:rPr>
              <a:t>日本會第</a:t>
            </a:r>
            <a:r>
              <a:rPr lang="en-US" altLang="zh-TW" sz="2400" b="1" dirty="0" smtClean="0">
                <a:solidFill>
                  <a:srgbClr val="0000FF"/>
                </a:solidFill>
                <a:latin typeface="微軟正黑體" panose="020B0604030504040204" pitchFamily="34" charset="-120"/>
                <a:ea typeface="微軟正黑體" panose="020B0604030504040204" pitchFamily="34" charset="-120"/>
              </a:rPr>
              <a:t>5</a:t>
            </a:r>
            <a:r>
              <a:rPr lang="zh-TW" altLang="en-US" sz="2400" b="1" dirty="0" smtClean="0">
                <a:solidFill>
                  <a:srgbClr val="0000FF"/>
                </a:solidFill>
                <a:latin typeface="微軟正黑體" panose="020B0604030504040204" pitchFamily="34" charset="-120"/>
                <a:ea typeface="微軟正黑體" panose="020B0604030504040204" pitchFamily="34" charset="-120"/>
              </a:rPr>
              <a:t>屆第</a:t>
            </a:r>
            <a:r>
              <a:rPr lang="en-US" altLang="zh-TW" sz="2400" b="1" dirty="0" smtClean="0">
                <a:solidFill>
                  <a:srgbClr val="0000FF"/>
                </a:solidFill>
                <a:latin typeface="微軟正黑體" panose="020B0604030504040204" pitchFamily="34" charset="-120"/>
                <a:ea typeface="微軟正黑體" panose="020B0604030504040204" pitchFamily="34" charset="-120"/>
              </a:rPr>
              <a:t>12</a:t>
            </a:r>
            <a:r>
              <a:rPr lang="zh-TW" altLang="en-US" sz="2400" b="1" dirty="0" smtClean="0">
                <a:solidFill>
                  <a:srgbClr val="0000FF"/>
                </a:solidFill>
                <a:latin typeface="微軟正黑體" panose="020B0604030504040204" pitchFamily="34" charset="-120"/>
                <a:ea typeface="微軟正黑體" panose="020B0604030504040204" pitchFamily="34" charset="-120"/>
              </a:rPr>
              <a:t>次董事會議，通過修正工作規則第</a:t>
            </a:r>
            <a:r>
              <a:rPr lang="en-US" altLang="zh-TW" sz="2400" b="1" dirty="0" smtClean="0">
                <a:solidFill>
                  <a:srgbClr val="0000FF"/>
                </a:solidFill>
                <a:latin typeface="微軟正黑體" panose="020B0604030504040204" pitchFamily="34" charset="-120"/>
                <a:ea typeface="微軟正黑體" panose="020B0604030504040204" pitchFamily="34" charset="-120"/>
              </a:rPr>
              <a:t>18</a:t>
            </a:r>
            <a:r>
              <a:rPr lang="zh-TW" altLang="en-US" sz="2400" b="1" dirty="0" smtClean="0">
                <a:solidFill>
                  <a:srgbClr val="0000FF"/>
                </a:solidFill>
                <a:latin typeface="微軟正黑體" panose="020B0604030504040204" pitchFamily="34" charset="-120"/>
                <a:ea typeface="微軟正黑體" panose="020B0604030504040204" pitchFamily="34" charset="-120"/>
              </a:rPr>
              <a:t>條，員工於其家庭成員預防接種、發生嚴重之疾病或其他重大事故須親自照顧時，得請家庭照顧假；其請假日數併入事假計算，全年以七日為限。</a:t>
            </a:r>
          </a:p>
          <a:p>
            <a:endParaRPr lang="zh-TW" alt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907704" y="1949931"/>
            <a:ext cx="5400600" cy="1323439"/>
          </a:xfrm>
          <a:prstGeom prst="rect">
            <a:avLst/>
          </a:prstGeom>
          <a:noFill/>
        </p:spPr>
        <p:txBody>
          <a:bodyPr wrap="square" rtlCol="0">
            <a:spAutoFit/>
          </a:bodyPr>
          <a:lstStyle/>
          <a:p>
            <a:r>
              <a:rPr lang="zh-TW" altLang="zh-TW" sz="4800" b="1" dirty="0" smtClean="0">
                <a:solidFill>
                  <a:srgbClr val="006600"/>
                </a:solidFill>
                <a:latin typeface="微軟正黑體" panose="020B0604030504040204" pitchFamily="34" charset="-120"/>
                <a:ea typeface="微軟正黑體" panose="020B0604030504040204" pitchFamily="34" charset="-120"/>
              </a:rPr>
              <a:t>同業</a:t>
            </a:r>
            <a:r>
              <a:rPr lang="en-US" altLang="zh-TW" sz="4800" b="1" dirty="0" smtClean="0">
                <a:solidFill>
                  <a:srgbClr val="006600"/>
                </a:solidFill>
                <a:latin typeface="微軟正黑體" panose="020B0604030504040204" pitchFamily="34" charset="-120"/>
                <a:ea typeface="微軟正黑體" panose="020B0604030504040204" pitchFamily="34" charset="-120"/>
              </a:rPr>
              <a:t> VS </a:t>
            </a:r>
            <a:r>
              <a:rPr lang="zh-TW" altLang="zh-TW" sz="4800" b="1" dirty="0" smtClean="0">
                <a:solidFill>
                  <a:srgbClr val="006600"/>
                </a:solidFill>
                <a:latin typeface="微軟正黑體" panose="020B0604030504040204" pitchFamily="34" charset="-120"/>
                <a:ea typeface="微軟正黑體" panose="020B0604030504040204" pitchFamily="34" charset="-120"/>
              </a:rPr>
              <a:t>幸福企業？</a:t>
            </a:r>
          </a:p>
          <a:p>
            <a:endParaRPr lang="zh-TW" altLang="en-US" sz="3200" dirty="0"/>
          </a:p>
        </p:txBody>
      </p:sp>
      <p:sp>
        <p:nvSpPr>
          <p:cNvPr id="6" name="文字方塊 5"/>
          <p:cNvSpPr txBox="1"/>
          <p:nvPr/>
        </p:nvSpPr>
        <p:spPr>
          <a:xfrm>
            <a:off x="2555776" y="3966155"/>
            <a:ext cx="3547766" cy="830997"/>
          </a:xfrm>
          <a:prstGeom prst="rect">
            <a:avLst/>
          </a:prstGeom>
          <a:noFill/>
        </p:spPr>
        <p:txBody>
          <a:bodyPr wrap="none" rtlCol="0">
            <a:spAutoFit/>
          </a:bodyPr>
          <a:lstStyle/>
          <a:p>
            <a:r>
              <a:rPr lang="zh-TW" altLang="en-US" sz="4800" b="1" dirty="0" smtClean="0">
                <a:solidFill>
                  <a:srgbClr val="800000"/>
                </a:solidFill>
                <a:latin typeface="微軟正黑體" panose="020B0604030504040204" pitchFamily="34" charset="-120"/>
                <a:ea typeface="微軟正黑體" panose="020B0604030504040204" pitchFamily="34" charset="-120"/>
              </a:rPr>
              <a:t>模範生企業</a:t>
            </a:r>
            <a:r>
              <a:rPr lang="en-US" altLang="zh-TW" sz="4800" b="1" dirty="0" smtClean="0">
                <a:solidFill>
                  <a:srgbClr val="800000"/>
                </a:solidFill>
                <a:latin typeface="微軟正黑體" panose="020B0604030504040204" pitchFamily="34" charset="-120"/>
                <a:ea typeface="微軟正黑體" panose="020B0604030504040204" pitchFamily="34" charset="-120"/>
              </a:rPr>
              <a:t>?</a:t>
            </a:r>
            <a:endParaRPr lang="zh-TW" altLang="en-US" sz="4800" b="1" dirty="0">
              <a:solidFill>
                <a:srgbClr val="80000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4211960" y="6488668"/>
            <a:ext cx="432048" cy="369332"/>
          </a:xfrm>
          <a:prstGeom prst="rect">
            <a:avLst/>
          </a:prstGeom>
          <a:noFill/>
        </p:spPr>
        <p:txBody>
          <a:bodyPr wrap="square" rtlCol="0">
            <a:spAutoFit/>
          </a:bodyPr>
          <a:lstStyle/>
          <a:p>
            <a:r>
              <a:rPr lang="en-US" altLang="zh-TW" dirty="0" smtClean="0"/>
              <a:t>73</a:t>
            </a:r>
            <a:endParaRPr lang="zh-TW" altLang="en-US" dirty="0"/>
          </a:p>
        </p:txBody>
      </p:sp>
      <p:pic>
        <p:nvPicPr>
          <p:cNvPr id="7" name="Picture 2"/>
          <p:cNvPicPr>
            <a:picLocks noChangeAspect="1" noChangeArrowheads="1"/>
          </p:cNvPicPr>
          <p:nvPr/>
        </p:nvPicPr>
        <p:blipFill>
          <a:blip r:embed="rId2">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344062" y="-75755"/>
            <a:ext cx="3370623" cy="83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1"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20160225171751_64260.gif"/>
          <p:cNvPicPr>
            <a:picLocks noChangeAspect="1"/>
          </p:cNvPicPr>
          <p:nvPr/>
        </p:nvPicPr>
        <p:blipFill>
          <a:blip r:embed="rId2" cstate="print"/>
          <a:stretch>
            <a:fillRect/>
          </a:stretch>
        </p:blipFill>
        <p:spPr>
          <a:xfrm>
            <a:off x="5868144" y="2204864"/>
            <a:ext cx="2901702" cy="3693790"/>
          </a:xfrm>
          <a:prstGeom prst="rect">
            <a:avLst/>
          </a:prstGeom>
        </p:spPr>
      </p:pic>
      <p:sp>
        <p:nvSpPr>
          <p:cNvPr id="76808" name="AutoShape 8" descr="data:image/jpeg;base64,/9j/4AAQSkZJRgABAQAAAQABAAD/2wCEAAkGBxITEhUTExMVFhQXGR4bGRYYFx8gHxoeGh0bIBodHh8bHygsICAmGxoaIzEiJykrOi4uHR8zODMtNygtLi0BCgoKDg0OGxAQGzEmICUvNTU3NTUvLzYvMDctMy0vLS42Ly8tLysyLzE1Ky0tLTAvLTUvLzIuLS0tLSstLS0tNf/AABEIAHgAhgMBEQACEQEDEQH/xAAbAAADAQEBAQEAAAAAAAAAAAAABQYEAwIHAf/EAEIQAAIBAwEFBAYHBQcFAQAAAAECAwAEESEFBhIxQRMiUWEyQnGBkaEHFCNSYnKxJDOCssE0Q1N00eHxg5KiwvBE/8QAGgEAAgMBAQAAAAAAAAAAAAAAAAQCAwUBBv/EADoRAAEDAgMDCgUEAgIDAQAAAAEAAgMEERIhMUFRYQUTInGBkaGxwdEUIzLh8DRCUnIzYiSiFbLSgv/aAAwDAQACEQMRAD8A+40IRQhFCEUIRQhFCEUIXC+u1ijaRuSjPt8h51ZFGZHhjdqthidK8MbqVPXp4gJLuYxq3owoxGnmRqTy5YpszxwdGIAnefRPOqY6bowtBI/cRfuCzjZ6HLWl1NG2PRYllbnzD6+8V1teHZSsDhwyPgut5Ta8Wnja4cBYjuTDZG8qMGS5KwzJowY4DeDKTzBqM1GcnQ9Jp09jxUZ6B1w+nu5h0tqOB4hOba8jk1R1b8rA/pSj4ns+oEJGSGSP62kdYXeoKtFCEUIRQhFCEUIRQhFCEUIRQhFCEUISLeJg7W8eQVM68YyOgJAPvAp+jBaHutnhNlp0ALGyPtnhNvJSm+Vr299FGxIVnCHHPhwSQPDPKoUlhifbMDJQoQBjktm0Zd+q2RbMWxuYOzY9hM/ZujZbDH0WGTpk4BpjF8VE7EOk0XB4bU4T8ZA/GOm0XB4bQtO2NsWEczB4kkkTulmxgDwyfM/Ok4ZJ7YIyexZsEtRh5uEm2thdeVtrK6XtIk7JwcrLEcEED8P6Ve2sqYjgkzG5yabyhVwHBJmP4u296a7pbWeQSQzEGaEgFh66n0Xx51CqiYMMkf0u8DtCqrYY24ZYvpd4HaFQUmkEUIRQhFCEu2jtVYyEVWklIyEXn7SegpiGnMgxE2bvKbgpDKMZIa3efzNYpdr3ijJscgc+GYE464HBr8avFNTHLnf+v3TDaSkdkJ8+Lcu+637H2vFcqWjJypwykYZT4EdKXnp3wus77FK1NLJTuwv26HYepe9p7RWEDILOxwiDmx8v9a5DAZTuA1O5cp6d0xyyA1OwJFtFjjiu7gxg8oYjg+8jU0xz8UWUTbnefZNfEwwZQtBO859wWa22fat/ZpZYH0wQTw56FlJw1SHKLzlK0OHEeR2KQ5VkdlM0PHEZ9h1C9bQhiTW+uDK/SJCQuBy7o69cmg1ojygbh46nvQ7lFsWVMwNG85u71x2fPs92UJEQykH0tcg5BIB1wai6rqcJxE2PDeovrqzCS4mx4b1w31TP26amNlkGn3CCflXKBw53AdHAjvXOTHAT4Do4Ed+icbQtFuoUKuUYFXjkGO6w1Bx1ohlMDyCL7CN6shldTyEEXBuCN4S3Zu58aymWdu2c5I4kAUZ1J4cnJ8ya66ps3DEMI68z2rrqkNZhhbhG3PM9q77JtYVu5ZYVVYViIkI0UvnI94GatqC4UwbL9V7jfaynVucKRrZfqJuN4Fkv3Pn7XaMjr6KwAN7S54f/ABqom1GAdrjb860u42oAHbXG3VbPxX0CkVnIoQihCKEKVsrhxDczqMytK6g+ARiq+4Cnq3o4GDQNHiLlaXKPRwRjQNB7SLlJd2d5JnuTbzM3ESQPaNSCOgxyPlUpKBzYedBv91KXktzKfnw6+hO7PcdvFarm6FvtBJCeEOHSTwIUcSn82dK7Th01O+PXCQR25HsUqVrqilfDqWkEduR7Nq13O0exja9lH2sgxEh9ReY+WpNV1Dg20EezXiVVVPDQKaLQHPiVL7E2HJfO1xcM6wvy6GXzPgnQDrUgW04sLF+/dwVjA2mFhYv37uA4plbWkFu7XUY4IYwVVQTiZ8HXU+iPGr6iR4iET83u8OHWUxVzP5kQv6T3d7eHWUl2bsqW7dp5IZpImJ0RgvEc654jnh8h511sTKfolwDt5zt1IZBFS9EvaH7Sbm3UnV1saALlrf6okWCz477HoqEHUkdfGump5kXL8ZOzZ2+yk6rEAxY+cLtBs7fZZzvTHKvZxW80sa6E8BfizoeIjTUUt8LLix3DTrrZJiimL+cu1hvcZ2stOxVgk/sczQSD0onJZefIq2q9dRTEk0jcqlmIbx7+6blqJY8quMOB/cMj37e1UC7MkfBu514ekUfdHvPNvlS7qmKP/C3PedUq+thi/Tsz3nM9g2JBvvtGdYzHBHi3UYPCOnifBfGqYYzUSdJ3ueril6eI1UvTd7ngOKe7gbNihtuJJFleQ8Uki8s9F8go0oqnOL8JFgNAite4vwluEDIBU1LJNFCEUIRQhSG0A9lLI4VntpjxHhGTE/UkD1WrSFquNrb2e3LPaPcLXGGuiay9pGC2f7h7hdl2s8tv2tuEz6PHjOPH4UlLHJEcD8lnTRSwu5uQWXnZU0N1G3aqHIOJFPMMvj8NCKte2SmeC066HePzYr5GTUcgc06i4I2g/mildvSNf3aQDux4101VF/qx091WUwwNMx2adatomYWmd2zIcTt7lY7VyqLbRDBk7q9OFRjiJ8AB+tdpgMRlfo3Pr3KylDbmZ+jc+s7B2qF3ku+3mEUYJghKISB3QCRrz5k/KmaJt3GZ2pvZM8nsLnmd56Tr2VFvld3cLJ2AIhQBQEBxy0JCjlpilKWFk7zzh+/ekKKnZUyOErs9evtKxb6ytJZwtJxKzBW7NjqNRkHyPuqUDBHUlgN9c1OmYIqssab6i6s7WBY1VI0AVRjAGAPIUq4kkklUOJNySsG2dixzjiAEcy6pKvpAjl7daYgqXRGxzadRsTNPUuhyObTqNnFSe17iVoI7oMBIDwOvTiVuEnpjIwcedX/CxNqTEdCLjuv9laKKFtYYXAlpFx3X7doTzY20JElEFwnA7DuEHKSDHIHofI1RLSjBzkRuBrvCWnomhnOwuuBqNoXntBZ3gZe7BMeGVcd1Wx3HGBpk6GrGE1MJYfqbmOI2hWxk1dO5js3sFxvI2jsVvWcslFCEUIRQhFCFL7Nt+yu7q39SVRMoxyJ7r/MCtGoPO0zJNo6J8wtWqImpI5dreifMKPE8ltfPIgJQoGkQZ7yg4Y+1dD/zTEAbPSiN2t7A7js703ThlTRNifqCQDuOo79E32ki280V3EcxPhZPBo3Iwf4T+vlS1O0va6ndrmR1jUdqUowXB1K/JwuR1jUdq7bV2iAlxc9FHYx/DLkH2HFSkYRGyAauzPopTMIjjphq43PkPdL92NmqYuzYgJ++uW9uqx/9o1/3q6SQQjnNujfUpmWUQDnBr9LezV3smWyNvPPcTlWwkcWVUdAPRz+tZxhIi507T+FZDoCIOedtNh6lI9kbNlvblpLh+NIXA4ersAGA8lGffTLcMEYc36nDuTsbW08Yc36nDXcF9DGdPHkfbSaVNs1wv7sRIXZckHQDmxPIe81bDEZX4QVZDEZn4GnXw3pBPYQ9l2FzIVlkdpOGPUpxYxk+RXnV81WBO18eeEWz2qyeuAqWyRZhotnt190s3hM8KorSCeMOrRyEYdGBGmBodOvtp2idDK4lowmxuNhC0uT3wTucWjC6xBGwgjVU+3ntpSYZSdQOIAajOo9hrGjldDIHt1C8/DM6CUPYcwl1281iomineeAEcccneIUkAlW56edPxuiqjgc0NcdCNL8QtKJ8Na7m3sDXnQjIE7iOKsbedXVXQgqwBBHUHlWc5paS06hZL2Fji12oXSoqKKEIoQp/bZ7O7tZujFoW5+vqnL8Q+daFN8ynlj3Wd3arVo/mUs0W6zh2a+Cn95F7K9hkIHCJCreayjGvln9RXKI4mSM4XHYucnHEyWPeAR1t9Vo2TZFoprFtTEe6T1jkzj4cvhVlW7pMqWbfMa96trzaSOsZt82696T7x2pSO3sk77jAbh6uxyf0+FWQvE9S6Y5AD7KyCRtRWPnOTWjw0C9703Rt4YrGEhpGIDY9aRzoPZnX2YFK/qZi4/SPIJMf8ucuP0jyGxbNg7HFtJLGCS31UF2+8xZuI/8A3hV1TJzlMHf7eFgmK2QyUgd/sR2WC77j/wD6dP77/wBFqqo+iP8Ar6lQnHy4v6+pVVwnHhp1pS6TuLpNt9stCo70gkVljxnIB1z5c6fowQHk6WIutCiFmvJybhIJS3ePdlbmZ3jmRWU97izgaDHI6EeNV0VW2C4cL3/LdSX5PrmU2IPbe+7y6lm2xeRyPb2iP2msatIuCSwYEkdNACTXaV3zXytFgAerPQKVE7575mCwAceGYyCxCwS72jPksAiaFWwQxbQjH4RipwyGGnB/kd2wK2lkdDSg/wAnHUagKj2MzGGeOXvPAxQtj0lwCCfMgnNVVkbWlskeQcL9RS1fCxjmSR5Bwv1Ffv0fT4WeDOkUp4B4K4yB7OeKlW9MMl/kM+sKXKJ5wRzbXNz6xkq2kFmooQihCQb7J+zcYzmN0fI6cLDJ+Ga0OTT8/DvBHgtTkg/8jAf3AjruEi+kXRRIDyCuBj7rAioUGU4adtwocm5VIadtx4JnK5jvoJfVlUxMR4+kufn86tjAfSvZtab+hTDWiSjkZtacQ6tCs9zZfVpJLuXBZciJfFn6/AD4mlGzYYiwbTn2aefks9s+GF0Y/cc+oaeZv2JHuRYNPLJeyHIBZYtM5Oe+/wAdAfI0xIOZjEW05n2Tr2iCMRbTmfQKiuP7VP8A5UfzNQ/9GP7HyCjL+gH9z5BYdx84ucc+2H8i1yo+iP8Ar6rs9ubiv/H1Ke7RvuEqqAvK3op4Dlk+A86hDBju5xs0bVCCDEC5xs0alTm3Nr/U8ohEl5KeEsvq5xhFHj/yfCpucag4GZNH5c8UPe6qOBnRY3fs4nisOy1K2FwZTq82GHMjhALZPXxoq42tLI2DZ33KK6JrDHFGNmu+5WPdSzRB9abJaKIuSeXG5IjA00wuD76aqn83EWNyubDs18U7Wv5qAxsFgTYAcNfFPPo8iPZyzn+9kOPNVHCPdnNK1Qwhse4fdLVQwBsX8R9ymOzH4fr7fj6flAqVZ/jiH+vquco/4oR/r6rJ9HgJmu36cSL7wutQnygibwJ7yqqnKmhbwJ7yVb0ks9FCEUISffAfsU/5DTnJ/wCpZ1rQ5L/WR9al/pE/c/8ASH61Kj/VN612g/WN6yme9S8NusmjGJkkAPThIPuz41bQG8xZ/IEd6b5ON5yzTECO8Kf+kG5M1xHDE2TJwqpGo7/NhjoAck0vSx9Mudo3Pt2BI0UXzC5wyZmevYFabPtEhiSJNAg4QR4Dr8aqe4ucXHauOc5zi47UsmH7VP8A5UfzNTL/ANGP7HyCYm/QD+58gk26t2UM6IvFK8vcXw7q94/hFXOiD443ONmhufjl1ph0IfDG55s0Nz7zl1r1t/bYtQYYmMl1IcPIOZY8kTw/pzpdznVDsLcmjw49aSc51W/C3osb3Ab+JXXd3YX1ZZLq471xwsT1EYxnAPj4nzrtw8tij0v38Vbk8thj+knvO8rJvAxisIUzhmDOQOnGTj244vfirnATV1hoD/6j7KxwbPyjYaAj/qPWyxbRtWjtoLJP31wwLfh4xgA+xda66QS1BefpZ6fdSfI2apMh+mMd9vuriGJLeFUyOGNML58I+Z0pMYpZOs+aUGKaTLUnPtWJbZxY6enMxdv4jn+UAVKteHSkDQZdyjyi8OnLRo2w7vwpbups+7VXjw0BZy8kxAOnJVTOh0GppuZ0DQ12TgBYDzJT076Zoa64eAAAPMn2TZ7a6XDwXnbMCPs3ChWHUEqMjTrVLaimf0Xx2G8E3HeqG1VI/oyRYQdoJuOwlbdjbd7R3hmTsp01K5yGXoynqNcVVPTBjRJGbtPnuKoqaQMaJYjiYdu0HcQnVKJFSe0ZklM73DstvE3AEU4420LZxz6DFaPOfCxtLQMRF77t1lrc78FEwsAxuF7nZusle8sJvYuOAHAXAU472DqM+JxiqaV4inDpMvS+1L0cghqQ6XL0vtT/AGRfx3MJK/lZG5qeRVhXJonwvsew7+KsnidBJ0uwjbxC4bP3ctoJDJFFhiMcWeQzripS1Usos8qUtXLKAHuTdgQeeRjGfbS+SWFiEqiQNfSqeRtlHxZqcf8Aox/Y+QTco/4Df7nyCl9r7citlaGzVmmmOC/rMdBwJ8vZnNVN5ycBpNmt8Pul2c7UgMJs1o7vumu6m6/Yfb3HeuGGgHKMeAPjzyaJJBbAzJo8eKm6QW5uPJo8eKZ7f70aRLnMrquPLOW+QzmraLJ5kP7QT7K+h6L3SHRoJ9lq25BEoVjEJGUAIvmvo/A0m2V7SXA5n1WY2Z7XFzTYn1UrDsiftmuriVIC2gLauB14R0J5f0p4TQxRBlsR1O6/2Wk2op4IRHbEdTuv17QF+XG3bCI6hp3+9K3w09vlQJaqUfLbYcMh3oE9ZOPlNs3gLDvX7LvZPMypGjcXRFQ59uvTzqAoJLYnOAG+6rHJctsT3NA33T27tLya1Ks3AxOCpxnHmRmk3ta11gbjh90hIxrXWDrjePul24+z7tJHE6YQA4bzzgcJB7wK65OKdqmUwYDEc/zVaFbHRiMOgOfXstt3FJ9u3ObrTorjI8OJKtoD8pw4jyKv5Md8l44jyK+pGspYiitnWIuLFkY4cyydoRzDZIPw0xnpitKvdgqGkaAC3UtflN3N1TXAZANt1fmvFTWy7mWwlMZRmU54kGgcLjEsec5bh5r5D3NysZVsxX6juv8AtPDcU9NHHWx48Wew7Rf9ruF9CqVrZJyLqzkVJvv+q/4XHjy9lItldD8icXbu2jiFnMndT/8AHqWkt3bRxC02O3wriK5TsJegZu6/mreHlUpKO7ccJxN8R1hWyUWNnOQHG3qzHWE5jblpzGefOkiknBJds7MleTt7eRVk4DGVYaEc9CPRPnTcU7OaMUgNr3yTcUzBCYJQcN73B/LrPuxur2GZpCHnOgIGiDqFz78moSyttgjFm+fEqqWVgAjjFm+fEqlVT3cHr160ulyRndKYpQ108jkdnbLjP4m5/Aae+nH/ACqYDa8+ATctoaQAavN+wKS29vhJLKFhDZOiKurHn/pzpaKndJnoN6UgpXy9LRu/81XSLdmeUma+mMafdVsn3t09gFMs5tpwxNxO3n2TkQiYcMTcTt5HkE52ZsSMJmJFt4OZlI+0ceROqjHXNWSzBh+YcTt2wKyeoEZ+YcT937R17+pZr/eu1tFKWyj8Uh6n9WNKfOqXW18gkfn1b7a+Q9Fi2febRuR2kcTsh9F2cIDr6oIqZp42ZSPsdwF1M0kTMpZLHcBe3itlyNq8BBhYqdCElUnXywP1o5mA6SeH3R8PTHSXPi3LzXvczdN8vPdqQxBRImweFcgljgnUkfCiSURtEcZ4k7yiWZsTBFCeJO8+yvaTSClttbImidri0w3FrLAeTkesng2K0Ipo5WCKbK2jt3A8FqQ1EU8YgqMraO3cDvC5g219CM5K5z4MjD+UiqvnUkn5Yj2VPz6CU7/Aj1Cmr7YF3aM0sBLprllGSR+NOuMekK0mVFPUtDJBY7vY+hWtHVUtW0RyCx3H0OzqK12G9kMqdncouD94gqeXI9DryPxpeShmgdihJPgfulZeTaimfjpyT4Ee4TS2sHj71lMCuMiCXVf4G6VD4uOXo1Dc9417RtUfj4pujVMsf5DI9o2rsu8PZkLcQvATjBbVCfJhXTQ4heFwd59yn8BzgxQPD/PuTdZVYBkbIJ6HI+VJFpabOFklhc02eLLsynToKiqwRmpzbm7bSFjFOYzJ6a8PErYGM4zow8fKnGVLSwMkZcDTePsnmVTHMDJWBwGmwjh1Lts7ZFrZRFgCW9Z21dj0Hx6CoF0lQ8NH2ChilqJA0fYIvp1iUXF2Mt/dQA8vDPif0okmEY5uLtO/q4KE1SIxzUHadp6uCk2vb3aknDCuIgwBfP2cfXX7xx4eIrggbGMUx7Nqg2mZEMdQf/ztPsrLdzcuC2Ikc9tP/iOBp+RfVquSpLhhaLN3BVzVbnjA0YW7h+ZqnpdKIoQihCKEIoQp3bW7PG/b2ziGfqcd2Tlo493OnIqqzeblGJviOpaEFaAzmpxiZ4jqSR9rXVqf2mFlXT7RO9H7+q1P4Nkn+B9+ByKn8BHLnTvvwOR9itVzsqzvAJBiN2GkkeMN7RyPvojq5oDgdmBsP5dcir6imPNvzA2H0OoU/cbtXtmSbdjLGde4M/FCfIaqaf8AiKWqHzBY8ff3Wp8VR1otKLO4/wD17rpY76sMxTxHwK44h71Oo+fOqZOS3M6cTvzr0S8vIz2fMgf6dxGSZWkdjP34ZGgbr2LaZ8WX/aqzVVEPRnbiHEeqqdW1dP0KhmIf7DyKZLDdr+6uYpx91xwtry1Gf0HKoCWkk+ppb1Z+Ci2oopPqYWHeDcdxXWO5vVPftAx+8kox8xzoMNKR0ZbdYUjHRuHRmsNxb912t4W4jc3ICBAeCMkHH4iereFVyysYzm4je+p9FRPOyNnNQm99Tp2dSi0tW2lfFHciJV43xz4c4WMeGfH21yK0UfO7b2HuoQWhi5+3SJsPdfT7W2SNFSNQqKMBQNAKUc4uNykXOLjc6rrXFxFCEUIRQhFCEUIRQhfhFCFLX+5q8Re1kNu55qBlGxyyvTn0+FPNrcQDZhiHiO1aTOUMbQyobjHiO1LTtK7sj+0R9z/GjyyfxDmtd+FjlzgdnuOvYdq78HFPnTOz/idew7Vve+s7tR2saSZA7y8x4ajUdaqa+emO0eXsqWyVNG62bfL2Sm83DhkPFbzDP3ZO906EYOnnmnouVTa0je7Lw0WlDy2QLSN7svDRYZN3doxcuMjPNXD6Hn3XwSc/iFWF9FLrbtFvEeytMnJ82tu0W8R7LzG18oK8Uo1620mfihI+BqJpKY5i3Y8euagaKkOYt2PHrmm2zIZza3H1gHhzlGKlSeh7rage3zpKsjhZYRnPbnfxWfXw08ZaITntzv4jJafoxtVEU8vN3mZSfwpooFcrMsLRoAPFcrzbAwaBo8dVaUms9FCEUIRQhFCEUIRQhFCEUIRQhFCEg2hufaS94R9k/MPF3WB92nypuOtmaLE3G45hPRcozsFicQ3HMJPPuxexZMM6yrnIWUYb2cS89anzlNJ9TS08NO5Wc7Ry/WwtP+uncuJ2ptCLHHbTgZI7mJB16DXHnXPhI3fRKO3Jc+Cid/jmb25fZc5N+3AxwsGHMNEwI8jpzo/8fNst3hH/AIufZYjfcJbtW82he8KJBMPzIUQZ6ktzHXFApmMN5Hi3A3uuCjZGbyyNtuBuTwV/u3sdbWBYgSx1ZmPrM3pH40vNKZHYkrPMZX4j+BNKqVKKEIoQihCKE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15" name="圖片 14" descr="下載.png"/>
          <p:cNvPicPr>
            <a:picLocks noChangeAspect="1"/>
          </p:cNvPicPr>
          <p:nvPr/>
        </p:nvPicPr>
        <p:blipFill>
          <a:blip r:embed="rId3" cstate="print"/>
          <a:stretch>
            <a:fillRect/>
          </a:stretch>
        </p:blipFill>
        <p:spPr>
          <a:xfrm>
            <a:off x="4788024" y="1484784"/>
            <a:ext cx="1555373" cy="1296144"/>
          </a:xfrm>
          <a:prstGeom prst="rect">
            <a:avLst/>
          </a:prstGeom>
        </p:spPr>
      </p:pic>
      <p:sp>
        <p:nvSpPr>
          <p:cNvPr id="5" name="文字方塊 4"/>
          <p:cNvSpPr txBox="1"/>
          <p:nvPr/>
        </p:nvSpPr>
        <p:spPr>
          <a:xfrm>
            <a:off x="1007604" y="3343873"/>
            <a:ext cx="4320480" cy="1415772"/>
          </a:xfrm>
          <a:prstGeom prst="rect">
            <a:avLst/>
          </a:prstGeom>
          <a:noFill/>
        </p:spPr>
        <p:txBody>
          <a:bodyPr wrap="square" rtlCol="0">
            <a:spAutoFit/>
          </a:bodyPr>
          <a:lstStyle/>
          <a:p>
            <a:r>
              <a:rPr lang="zh-TW" altLang="en-US" sz="5400" b="1" dirty="0" smtClean="0">
                <a:solidFill>
                  <a:srgbClr val="0066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職業倫理典範</a:t>
            </a:r>
          </a:p>
          <a:p>
            <a:endParaRPr lang="zh-TW" altLang="en-US" sz="3200" dirty="0"/>
          </a:p>
        </p:txBody>
      </p:sp>
      <p:pic>
        <p:nvPicPr>
          <p:cNvPr id="6" name="Picture 2"/>
          <p:cNvPicPr>
            <a:picLocks noChangeAspect="1" noChangeArrowheads="1"/>
          </p:cNvPicPr>
          <p:nvPr/>
        </p:nvPicPr>
        <p:blipFill>
          <a:blip r:embed="rId4">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344062" y="-75755"/>
            <a:ext cx="3370623" cy="83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3"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000" fill="hold"/>
                                        <p:tgtEl>
                                          <p:spTgt spid="15"/>
                                        </p:tgtEl>
                                        <p:attrNameLst>
                                          <p:attrName>ppt_x</p:attrName>
                                        </p:attrNameLst>
                                      </p:cBhvr>
                                      <p:tavLst>
                                        <p:tav tm="0">
                                          <p:val>
                                            <p:strVal val="1+#ppt_w/2"/>
                                          </p:val>
                                        </p:tav>
                                        <p:tav tm="100000">
                                          <p:val>
                                            <p:strVal val="#ppt_x"/>
                                          </p:val>
                                        </p:tav>
                                      </p:tavLst>
                                    </p:anim>
                                    <p:anim calcmode="lin" valueType="num">
                                      <p:cBhvr additive="base">
                                        <p:cTn id="13" dur="20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5000"/>
                            </p:stCondLst>
                            <p:childTnLst>
                              <p:par>
                                <p:cTn id="15" presetID="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0" fill="hold"/>
                                        <p:tgtEl>
                                          <p:spTgt spid="11"/>
                                        </p:tgtEl>
                                        <p:attrNameLst>
                                          <p:attrName>ppt_x</p:attrName>
                                        </p:attrNameLst>
                                      </p:cBhvr>
                                      <p:tavLst>
                                        <p:tav tm="0">
                                          <p:val>
                                            <p:strVal val="1+#ppt_w/2"/>
                                          </p:val>
                                        </p:tav>
                                        <p:tav tm="100000">
                                          <p:val>
                                            <p:strVal val="#ppt_x"/>
                                          </p:val>
                                        </p:tav>
                                      </p:tavLst>
                                    </p:anim>
                                    <p:anim calcmode="lin" valueType="num">
                                      <p:cBhvr additive="base">
                                        <p:cTn id="18" dur="5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323528" y="129407"/>
            <a:ext cx="4570482" cy="1200329"/>
          </a:xfrm>
          <a:prstGeom prst="rect">
            <a:avLst/>
          </a:prstGeom>
          <a:noFill/>
        </p:spPr>
        <p:txBody>
          <a:bodyPr wrap="none" rtlCol="0">
            <a:spAutoFit/>
          </a:bodyPr>
          <a:lstStyle/>
          <a:p>
            <a:r>
              <a:rPr lang="zh-TW" altLang="zh-TW" sz="3600" dirty="0" smtClean="0">
                <a:solidFill>
                  <a:schemeClr val="bg1"/>
                </a:solidFill>
                <a:latin typeface="微軟正黑體" panose="020B0604030504040204" pitchFamily="34" charset="-120"/>
                <a:ea typeface="微軟正黑體" panose="020B0604030504040204" pitchFamily="34" charset="-120"/>
              </a:rPr>
              <a:t>公開</a:t>
            </a:r>
            <a:r>
              <a:rPr lang="zh-TW" altLang="en-US" sz="3600" dirty="0" smtClean="0">
                <a:solidFill>
                  <a:schemeClr val="bg1"/>
                </a:solidFill>
                <a:latin typeface="微軟正黑體" panose="020B0604030504040204" pitchFamily="34" charset="-120"/>
                <a:ea typeface="微軟正黑體" panose="020B0604030504040204" pitchFamily="34" charset="-120"/>
              </a:rPr>
              <a:t>資訊</a:t>
            </a:r>
            <a:r>
              <a:rPr lang="zh-TW" altLang="zh-TW" sz="3600" dirty="0" smtClean="0">
                <a:solidFill>
                  <a:schemeClr val="bg1"/>
                </a:solidFill>
                <a:latin typeface="微軟正黑體" panose="020B0604030504040204" pitchFamily="34" charset="-120"/>
                <a:ea typeface="微軟正黑體" panose="020B0604030504040204" pitchFamily="34" charset="-120"/>
              </a:rPr>
              <a:t>：公視網站</a:t>
            </a:r>
            <a:r>
              <a:rPr lang="en-US" altLang="zh-TW" sz="3600" dirty="0" smtClean="0">
                <a:solidFill>
                  <a:schemeClr val="bg1"/>
                </a:solidFill>
                <a:latin typeface="微軟正黑體" panose="020B0604030504040204" pitchFamily="34" charset="-120"/>
                <a:ea typeface="微軟正黑體" panose="020B0604030504040204" pitchFamily="34" charset="-120"/>
              </a:rPr>
              <a:t>  </a:t>
            </a:r>
            <a:endParaRPr lang="en-US" altLang="zh-TW" sz="2800" dirty="0" smtClean="0">
              <a:solidFill>
                <a:schemeClr val="bg1"/>
              </a:solidFill>
              <a:latin typeface="微軟正黑體" panose="020B0604030504040204" pitchFamily="34" charset="-120"/>
              <a:ea typeface="微軟正黑體" panose="020B0604030504040204" pitchFamily="34" charset="-120"/>
            </a:endParaRPr>
          </a:p>
          <a:p>
            <a:endParaRPr lang="zh-TW" altLang="zh-TW" dirty="0" smtClean="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pic>
        <p:nvPicPr>
          <p:cNvPr id="10241" name="Picture 1"/>
          <p:cNvPicPr>
            <a:picLocks noChangeAspect="1" noChangeArrowheads="1"/>
          </p:cNvPicPr>
          <p:nvPr/>
        </p:nvPicPr>
        <p:blipFill>
          <a:blip r:embed="rId2" cstate="print"/>
          <a:srcRect l="11513" t="10395" r="12888" b="11171"/>
          <a:stretch>
            <a:fillRect/>
          </a:stretch>
        </p:blipFill>
        <p:spPr bwMode="auto">
          <a:xfrm>
            <a:off x="683568" y="1484784"/>
            <a:ext cx="7920879" cy="4752528"/>
          </a:xfrm>
          <a:prstGeom prst="rect">
            <a:avLst/>
          </a:prstGeom>
          <a:noFill/>
          <a:ln w="9525">
            <a:noFill/>
            <a:miter lim="800000"/>
            <a:headEnd/>
            <a:tailEnd/>
          </a:ln>
        </p:spPr>
      </p:pic>
      <p:sp>
        <p:nvSpPr>
          <p:cNvPr id="4" name="文字方塊 3"/>
          <p:cNvSpPr txBox="1"/>
          <p:nvPr/>
        </p:nvSpPr>
        <p:spPr>
          <a:xfrm>
            <a:off x="1475656" y="980728"/>
            <a:ext cx="5109091" cy="1446550"/>
          </a:xfrm>
          <a:prstGeom prst="rect">
            <a:avLst/>
          </a:prstGeom>
          <a:noFill/>
        </p:spPr>
        <p:txBody>
          <a:bodyPr wrap="none" rtlCol="0">
            <a:spAutoFit/>
          </a:bodyPr>
          <a:lstStyle/>
          <a:p>
            <a:r>
              <a:rPr lang="en-US" altLang="zh-TW" sz="2400" dirty="0" smtClean="0">
                <a:latin typeface="標楷體" pitchFamily="65" charset="-120"/>
                <a:ea typeface="標楷體" pitchFamily="65" charset="-120"/>
                <a:hlinkClick r:id="rId3"/>
              </a:rPr>
              <a:t>http://info.pts.org.tw/open.html</a:t>
            </a:r>
            <a:endParaRPr lang="en-US" altLang="zh-TW" sz="2400" dirty="0" smtClean="0">
              <a:latin typeface="標楷體" pitchFamily="65" charset="-120"/>
              <a:ea typeface="標楷體" pitchFamily="65" charset="-120"/>
            </a:endParaRPr>
          </a:p>
          <a:p>
            <a:endParaRPr lang="en-US" altLang="zh-TW" sz="2800" dirty="0" smtClean="0">
              <a:latin typeface="標楷體" pitchFamily="65" charset="-120"/>
              <a:ea typeface="標楷體" pitchFamily="65" charset="-120"/>
            </a:endParaRPr>
          </a:p>
          <a:p>
            <a:endParaRPr lang="zh-TW" altLang="zh-TW" dirty="0" smtClean="0"/>
          </a:p>
          <a:p>
            <a:endParaRPr lang="zh-TW"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2578" y="116632"/>
            <a:ext cx="8676456" cy="523220"/>
          </a:xfrm>
          <a:prstGeom prst="rect">
            <a:avLst/>
          </a:prstGeom>
        </p:spPr>
        <p:txBody>
          <a:bodyPr wrap="square">
            <a:spAutoFit/>
          </a:bodyPr>
          <a:lstStyle/>
          <a:p>
            <a:r>
              <a:rPr lang="en-US" altLang="zh-TW" sz="2800" dirty="0" smtClean="0">
                <a:solidFill>
                  <a:schemeClr val="bg1"/>
                </a:solidFill>
                <a:latin typeface="微軟正黑體" panose="020B0604030504040204" pitchFamily="34" charset="-120"/>
                <a:ea typeface="微軟正黑體" panose="020B0604030504040204" pitchFamily="34" charset="-120"/>
              </a:rPr>
              <a:t>PSM  FUNDING &amp; GOVERNANCE</a:t>
            </a:r>
            <a:endParaRPr lang="zh-TW" altLang="zh-TW" sz="2800" dirty="0" smtClean="0">
              <a:solidFill>
                <a:schemeClr val="bg1"/>
              </a:solidFill>
              <a:latin typeface="微軟正黑體" panose="020B0604030504040204" pitchFamily="34" charset="-120"/>
              <a:ea typeface="微軟正黑體" panose="020B0604030504040204" pitchFamily="34" charset="-120"/>
            </a:endParaRPr>
          </a:p>
        </p:txBody>
      </p:sp>
      <p:sp>
        <p:nvSpPr>
          <p:cNvPr id="4" name="矩形 3"/>
          <p:cNvSpPr/>
          <p:nvPr/>
        </p:nvSpPr>
        <p:spPr>
          <a:xfrm>
            <a:off x="232413" y="1130067"/>
            <a:ext cx="8676456" cy="338554"/>
          </a:xfrm>
          <a:prstGeom prst="rect">
            <a:avLst/>
          </a:prstGeom>
        </p:spPr>
        <p:txBody>
          <a:bodyPr wrap="square">
            <a:spAutoFit/>
          </a:bodyPr>
          <a:lstStyle/>
          <a:p>
            <a:r>
              <a:rPr lang="en-US" altLang="zh-TW" sz="1600" u="sng" dirty="0" smtClean="0">
                <a:hlinkClick r:id="rId2"/>
              </a:rPr>
              <a:t>http://www3.ebu.ch/member-support/advocacy-policy-development/psm-funding-governance</a:t>
            </a:r>
            <a:endParaRPr lang="zh-TW" altLang="zh-TW" sz="1600" dirty="0"/>
          </a:p>
        </p:txBody>
      </p:sp>
      <p:sp>
        <p:nvSpPr>
          <p:cNvPr id="6" name="Rectangle 3"/>
          <p:cNvSpPr>
            <a:spLocks noChangeArrowheads="1"/>
          </p:cNvSpPr>
          <p:nvPr/>
        </p:nvSpPr>
        <p:spPr bwMode="auto">
          <a:xfrm>
            <a:off x="251520" y="1130067"/>
            <a:ext cx="8712968" cy="5321120"/>
          </a:xfrm>
          <a:prstGeom prst="rect">
            <a:avLst/>
          </a:prstGeom>
          <a:noFill/>
          <a:ln w="9525">
            <a:noFill/>
            <a:miter lim="800000"/>
            <a:headEnd/>
            <a:tailEnd/>
          </a:ln>
          <a:effectLst/>
        </p:spPr>
        <p:txBody>
          <a:bodyPr vert="horz" wrap="square" lIns="91440" tIns="428490" rIns="91440" bIns="228528"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1" lang="en-US" altLang="zh-TW" sz="2400" b="1" i="0" u="none" strike="noStrike" cap="none" normalizeH="0" baseline="0" dirty="0" smtClean="0">
                <a:ln>
                  <a:noFill/>
                </a:ln>
                <a:solidFill>
                  <a:srgbClr val="4F4F4F"/>
                </a:solidFill>
                <a:effectLst/>
                <a:latin typeface="inherit" charset="0"/>
                <a:ea typeface="inherit" charset="0"/>
                <a:cs typeface="Helvetica" charset="0"/>
              </a:rPr>
              <a:t>PSM FUNDING &amp; GOVERNANCE</a:t>
            </a:r>
            <a:endParaRPr kumimoji="1" lang="en-US" altLang="zh-TW" sz="2400" b="1"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a:p>
            <a:pPr marL="0" marR="0" lvl="0" indent="0" algn="l" defTabSz="914400" rtl="0" eaLnBrk="0" fontAlgn="base" latinLnBrk="0" hangingPunct="0">
              <a:lnSpc>
                <a:spcPct val="150000"/>
              </a:lnSpc>
              <a:spcBef>
                <a:spcPct val="0"/>
              </a:spcBef>
              <a:spcAft>
                <a:spcPct val="0"/>
              </a:spcAft>
              <a:buClrTx/>
              <a:buSzTx/>
              <a:buFontTx/>
              <a:buNone/>
              <a:tabLst/>
            </a:pPr>
            <a:r>
              <a:rPr kumimoji="1" lang="en-US" altLang="zh-TW" b="0" i="0" u="none" strike="noStrike" cap="none" normalizeH="0" baseline="0" dirty="0" smtClean="0">
                <a:ln>
                  <a:noFill/>
                </a:ln>
                <a:solidFill>
                  <a:srgbClr val="4F4F4F"/>
                </a:solidFill>
                <a:effectLst/>
                <a:latin typeface="Arial" pitchFamily="34" charset="0"/>
                <a:ea typeface="新細明體" pitchFamily="18" charset="-120"/>
                <a:cs typeface="Helvetica" charset="0"/>
              </a:rPr>
              <a:t>Public service media’s (PSM) independence from political and commercial interests hinges on predictable funding combined with a clear governance framework.</a:t>
            </a:r>
            <a:endParaRPr kumimoji="1" lang="en-US" altLang="zh-TW"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a:p>
            <a:pPr marL="0" marR="0" lvl="0" indent="0" algn="l" defTabSz="914400" rtl="0" eaLnBrk="0" fontAlgn="base" latinLnBrk="0" hangingPunct="0">
              <a:lnSpc>
                <a:spcPct val="150000"/>
              </a:lnSpc>
              <a:spcBef>
                <a:spcPct val="0"/>
              </a:spcBef>
              <a:spcAft>
                <a:spcPct val="0"/>
              </a:spcAft>
              <a:buClrTx/>
              <a:buSzTx/>
              <a:buFontTx/>
              <a:buNone/>
              <a:tabLst/>
            </a:pPr>
            <a:r>
              <a:rPr kumimoji="1" lang="en-US" altLang="zh-TW" b="0" i="0" u="none" strike="noStrike" cap="none" normalizeH="0" baseline="0" dirty="0" smtClean="0">
                <a:ln>
                  <a:noFill/>
                </a:ln>
                <a:solidFill>
                  <a:srgbClr val="4F4F4F"/>
                </a:solidFill>
                <a:effectLst/>
                <a:latin typeface="Arial" pitchFamily="34" charset="0"/>
                <a:ea typeface="新細明體" pitchFamily="18" charset="-120"/>
                <a:cs typeface="Helvetica" charset="0"/>
              </a:rPr>
              <a:t>Key investment areas for PSM today – making </a:t>
            </a:r>
            <a:r>
              <a:rPr kumimoji="1" lang="en-US" altLang="zh-TW" b="0" i="0" u="none" strike="noStrike" cap="none" normalizeH="0" baseline="0" dirty="0" err="1" smtClean="0">
                <a:ln>
                  <a:noFill/>
                </a:ln>
                <a:solidFill>
                  <a:srgbClr val="4F4F4F"/>
                </a:solidFill>
                <a:effectLst/>
                <a:latin typeface="Arial" pitchFamily="34" charset="0"/>
                <a:ea typeface="新細明體" pitchFamily="18" charset="-120"/>
                <a:cs typeface="Helvetica" charset="0"/>
              </a:rPr>
              <a:t>programmes</a:t>
            </a:r>
            <a:r>
              <a:rPr kumimoji="1" lang="en-US" altLang="zh-TW" b="0" i="0" u="none" strike="noStrike" cap="none" normalizeH="0" baseline="0" dirty="0" smtClean="0">
                <a:ln>
                  <a:noFill/>
                </a:ln>
                <a:solidFill>
                  <a:srgbClr val="4F4F4F"/>
                </a:solidFill>
                <a:effectLst/>
                <a:latin typeface="Arial" pitchFamily="34" charset="0"/>
                <a:ea typeface="新細明體" pitchFamily="18" charset="-120"/>
                <a:cs typeface="Helvetica" charset="0"/>
              </a:rPr>
              <a:t>, technology, infrastructure, </a:t>
            </a:r>
            <a:r>
              <a:rPr kumimoji="1" lang="en-US" altLang="zh-TW" b="0" i="0" u="none" strike="noStrike" cap="none" normalizeH="0" baseline="0" dirty="0" err="1" smtClean="0">
                <a:ln>
                  <a:noFill/>
                </a:ln>
                <a:solidFill>
                  <a:srgbClr val="4F4F4F"/>
                </a:solidFill>
                <a:effectLst/>
                <a:latin typeface="Arial" pitchFamily="34" charset="0"/>
                <a:ea typeface="新細明體" pitchFamily="18" charset="-120"/>
                <a:cs typeface="Helvetica" charset="0"/>
              </a:rPr>
              <a:t>digitisation</a:t>
            </a:r>
            <a:r>
              <a:rPr kumimoji="1" lang="en-US" altLang="zh-TW" b="0" i="0" u="none" strike="noStrike" cap="none" normalizeH="0" baseline="0" dirty="0" smtClean="0">
                <a:ln>
                  <a:noFill/>
                </a:ln>
                <a:solidFill>
                  <a:srgbClr val="4F4F4F"/>
                </a:solidFill>
                <a:effectLst/>
                <a:latin typeface="Arial" pitchFamily="34" charset="0"/>
                <a:ea typeface="新細明體" pitchFamily="18" charset="-120"/>
                <a:cs typeface="Helvetica" charset="0"/>
              </a:rPr>
              <a:t>, training and archiving – require secure funding if broadcasters are to continue to guarantee the overall service they provide.</a:t>
            </a:r>
            <a:endParaRPr kumimoji="1" lang="en-US" altLang="zh-TW"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a:p>
            <a:pPr lvl="0" eaLnBrk="0" fontAlgn="base" hangingPunct="0">
              <a:lnSpc>
                <a:spcPct val="150000"/>
              </a:lnSpc>
              <a:spcBef>
                <a:spcPct val="0"/>
              </a:spcBef>
              <a:spcAft>
                <a:spcPct val="0"/>
              </a:spcAft>
            </a:pPr>
            <a:r>
              <a:rPr kumimoji="1" lang="en-US" altLang="zh-TW" b="0" i="0" u="none" strike="noStrike" cap="none" normalizeH="0" baseline="0" dirty="0" smtClean="0">
                <a:ln>
                  <a:noFill/>
                </a:ln>
                <a:solidFill>
                  <a:srgbClr val="4F4F4F"/>
                </a:solidFill>
                <a:effectLst/>
                <a:latin typeface="Arial" pitchFamily="34" charset="0"/>
                <a:ea typeface="新細明體" pitchFamily="18" charset="-120"/>
                <a:cs typeface="Helvetica" charset="0"/>
              </a:rPr>
              <a:t>Funding is in this light one of the biggest challenges PSM face today. EBU Members’ financing is a recurrent debate in European societies and the object of very close scrutiny in the age of austerity. Yet even as budgets contract, the need to invest in the future, driven by fast-evolving technology and audience requirements, grows more urgent.</a:t>
            </a:r>
            <a:endParaRPr kumimoji="1" lang="en-US" altLang="zh-TW"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467544" y="3068960"/>
            <a:ext cx="5632704"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敬請分享與指教</a:t>
            </a:r>
          </a:p>
        </p:txBody>
      </p:sp>
      <p:pic>
        <p:nvPicPr>
          <p:cNvPr id="4" name="Picture 2"/>
          <p:cNvPicPr>
            <a:picLocks noChangeAspect="1" noChangeArrowheads="1"/>
          </p:cNvPicPr>
          <p:nvPr/>
        </p:nvPicPr>
        <p:blipFill>
          <a:blip r:embed="rId2">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344062" y="-75755"/>
            <a:ext cx="3370623" cy="83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ChangeArrowheads="1"/>
          </p:cNvSpPr>
          <p:nvPr/>
        </p:nvSpPr>
        <p:spPr bwMode="auto">
          <a:xfrm>
            <a:off x="323528" y="1844824"/>
            <a:ext cx="8712968" cy="2689630"/>
          </a:xfrm>
          <a:prstGeom prst="rect">
            <a:avLst/>
          </a:prstGeom>
          <a:noFill/>
          <a:ln w="9525">
            <a:noFill/>
            <a:miter lim="800000"/>
            <a:headEnd/>
            <a:tailEnd/>
          </a:ln>
          <a:effectLst/>
        </p:spPr>
        <p:txBody>
          <a:bodyPr vert="horz" wrap="square" lIns="91440" tIns="428490" rIns="91440" bIns="228528"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1" lang="en-US" altLang="zh-TW" b="0" i="0" u="none" strike="noStrike" cap="none" normalizeH="0" baseline="0" dirty="0" smtClean="0">
                <a:ln>
                  <a:noFill/>
                </a:ln>
                <a:solidFill>
                  <a:srgbClr val="4F4F4F"/>
                </a:solidFill>
                <a:effectLst/>
                <a:latin typeface="Arial" pitchFamily="34" charset="0"/>
                <a:ea typeface="新細明體" pitchFamily="18" charset="-120"/>
                <a:cs typeface="Helvetica" charset="0"/>
              </a:rPr>
              <a:t>In a continent comprising a broad range of economic, socio-political and cultural complexions, there can be no ‘one-size-fits-all’ solution for PSM funding and governance. But governments must find ways to provide their broadcasters with the support they need to serve their public properly and must ensure that PSM governance rules are just as effective in practice as they are on paper.</a:t>
            </a:r>
            <a:endParaRPr kumimoji="1" lang="en-US" altLang="zh-TW" sz="2800" b="0" i="0" u="none" strike="noStrike" cap="none" normalizeH="0" baseline="0" dirty="0" smtClean="0">
              <a:ln>
                <a:noFill/>
              </a:ln>
              <a:solidFill>
                <a:schemeClr val="tx1"/>
              </a:solidFill>
              <a:effectLst/>
              <a:latin typeface="Arial" pitchFamily="34" charset="0"/>
              <a:ea typeface="新細明體" pitchFamily="18" charset="-120"/>
            </a:endParaRPr>
          </a:p>
        </p:txBody>
      </p:sp>
      <p:sp>
        <p:nvSpPr>
          <p:cNvPr id="5" name="矩形 4"/>
          <p:cNvSpPr/>
          <p:nvPr/>
        </p:nvSpPr>
        <p:spPr>
          <a:xfrm>
            <a:off x="311047" y="1675547"/>
            <a:ext cx="8676456" cy="338554"/>
          </a:xfrm>
          <a:prstGeom prst="rect">
            <a:avLst/>
          </a:prstGeom>
        </p:spPr>
        <p:txBody>
          <a:bodyPr wrap="square">
            <a:spAutoFit/>
          </a:bodyPr>
          <a:lstStyle/>
          <a:p>
            <a:r>
              <a:rPr lang="en-US" altLang="zh-TW" sz="1600" u="sng" dirty="0" smtClean="0">
                <a:hlinkClick r:id="rId2"/>
              </a:rPr>
              <a:t>http://www3.ebu.ch/member-support/advocacy-policy-development/psm-funding-governance</a:t>
            </a:r>
            <a:endParaRPr lang="zh-TW" altLang="zh-TW" sz="1600" dirty="0"/>
          </a:p>
        </p:txBody>
      </p:sp>
      <p:sp>
        <p:nvSpPr>
          <p:cNvPr id="4" name="矩形 3"/>
          <p:cNvSpPr/>
          <p:nvPr/>
        </p:nvSpPr>
        <p:spPr>
          <a:xfrm>
            <a:off x="232413" y="135891"/>
            <a:ext cx="8676456" cy="523220"/>
          </a:xfrm>
          <a:prstGeom prst="rect">
            <a:avLst/>
          </a:prstGeom>
        </p:spPr>
        <p:txBody>
          <a:bodyPr wrap="square">
            <a:spAutoFit/>
          </a:bodyPr>
          <a:lstStyle/>
          <a:p>
            <a:r>
              <a:rPr lang="en-US" altLang="zh-TW" sz="2800" dirty="0" smtClean="0">
                <a:solidFill>
                  <a:schemeClr val="bg1"/>
                </a:solidFill>
                <a:latin typeface="微軟正黑體" panose="020B0604030504040204" pitchFamily="34" charset="-120"/>
                <a:ea typeface="微軟正黑體" panose="020B0604030504040204" pitchFamily="34" charset="-120"/>
              </a:rPr>
              <a:t>PSM  FUNDING &amp; GOVERNANCE</a:t>
            </a:r>
            <a:endParaRPr lang="zh-TW" altLang="zh-TW" sz="2800" dirty="0" smtClean="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3056</TotalTime>
  <Words>5313</Words>
  <Application>Microsoft Office PowerPoint</Application>
  <PresentationFormat>如螢幕大小 (4:3)</PresentationFormat>
  <Paragraphs>602</Paragraphs>
  <Slides>80</Slides>
  <Notes>1</Notes>
  <HiddenSlides>0</HiddenSlides>
  <MMClips>0</MMClips>
  <ScaleCrop>false</ScaleCrop>
  <HeadingPairs>
    <vt:vector size="4" baseType="variant">
      <vt:variant>
        <vt:lpstr>佈景主題</vt:lpstr>
      </vt:variant>
      <vt:variant>
        <vt:i4>3</vt:i4>
      </vt:variant>
      <vt:variant>
        <vt:lpstr>投影片標題</vt:lpstr>
      </vt:variant>
      <vt:variant>
        <vt:i4>80</vt:i4>
      </vt:variant>
    </vt:vector>
  </HeadingPairs>
  <TitlesOfParts>
    <vt:vector size="83" baseType="lpstr">
      <vt:lpstr>2_自訂設計</vt:lpstr>
      <vt:lpstr>自訂設計</vt:lpstr>
      <vt:lpstr>1_自訂設計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PTS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SCR2006</dc:creator>
  <cp:lastModifiedBy>user</cp:lastModifiedBy>
  <cp:revision>233</cp:revision>
  <dcterms:created xsi:type="dcterms:W3CDTF">2016-03-24T09:44:16Z</dcterms:created>
  <dcterms:modified xsi:type="dcterms:W3CDTF">2016-12-09T01:15:06Z</dcterms:modified>
</cp:coreProperties>
</file>