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8" r:id="rId4"/>
    <p:sldId id="259" r:id="rId5"/>
    <p:sldId id="269" r:id="rId6"/>
    <p:sldId id="270" r:id="rId7"/>
    <p:sldId id="271" r:id="rId8"/>
    <p:sldId id="272" r:id="rId9"/>
    <p:sldId id="273" r:id="rId10"/>
    <p:sldId id="275" r:id="rId11"/>
    <p:sldId id="277" r:id="rId12"/>
    <p:sldId id="278" r:id="rId13"/>
    <p:sldId id="279" r:id="rId14"/>
    <p:sldId id="280" r:id="rId15"/>
    <p:sldId id="281" r:id="rId16"/>
    <p:sldId id="283" r:id="rId17"/>
    <p:sldId id="276" r:id="rId18"/>
    <p:sldId id="284"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69" d="100"/>
          <a:sy n="69" d="100"/>
        </p:scale>
        <p:origin x="-154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318995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258321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253184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297898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17404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360622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290612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173772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350400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19396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4415ED-327A-41EF-AA62-5DC031869A30}" type="datetimeFigureOut">
              <a:rPr lang="zh-TW" altLang="en-US" smtClean="0"/>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327899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415ED-327A-41EF-AA62-5DC031869A30}" type="datetimeFigureOut">
              <a:rPr lang="zh-TW" altLang="en-US" smtClean="0"/>
              <a:t>2016/1/11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AB70-4FE6-49EE-AEF4-6F7715FB8C83}" type="slidenum">
              <a:rPr lang="zh-TW" altLang="en-US" smtClean="0"/>
              <a:t>‹#›</a:t>
            </a:fld>
            <a:endParaRPr lang="zh-TW" altLang="en-US"/>
          </a:p>
        </p:txBody>
      </p:sp>
    </p:spTree>
    <p:extLst>
      <p:ext uri="{BB962C8B-B14F-4D97-AF65-F5344CB8AC3E}">
        <p14:creationId xmlns:p14="http://schemas.microsoft.com/office/powerpoint/2010/main" val="1197960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54173" y="0"/>
            <a:ext cx="10307038" cy="6871359"/>
          </a:xfrm>
          <a:prstGeom prst="rect">
            <a:avLst/>
          </a:prstGeom>
        </p:spPr>
      </p:pic>
      <p:sp>
        <p:nvSpPr>
          <p:cNvPr id="4" name="矩形 3"/>
          <p:cNvSpPr/>
          <p:nvPr/>
        </p:nvSpPr>
        <p:spPr>
          <a:xfrm>
            <a:off x="288245" y="519307"/>
            <a:ext cx="7974099" cy="954107"/>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從</a:t>
            </a:r>
            <a:r>
              <a:rPr lang="en-US" altLang="zh-TW" sz="2800" b="1" dirty="0">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心靈</a:t>
            </a:r>
            <a:r>
              <a:rPr lang="zh-TW" altLang="en-US" sz="2800" b="1" dirty="0" smtClean="0">
                <a:solidFill>
                  <a:srgbClr val="FF0000"/>
                </a:solidFill>
                <a:latin typeface="微軟正黑體" panose="020B0604030504040204" pitchFamily="34" charset="-120"/>
                <a:ea typeface="微軟正黑體" panose="020B0604030504040204" pitchFamily="34" charset="-120"/>
              </a:rPr>
              <a:t>勇氣</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電影</a:t>
            </a: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看</a:t>
            </a:r>
            <a:r>
              <a:rPr lang="zh-TW" altLang="en-US" sz="2800" b="1" dirty="0">
                <a:latin typeface="微軟正黑體" panose="020B0604030504040204" pitchFamily="34" charset="-120"/>
                <a:ea typeface="微軟正黑體" panose="020B0604030504040204" pitchFamily="34" charset="-120"/>
              </a:rPr>
              <a:t>能源與環境議題</a:t>
            </a:r>
            <a:endParaRPr lang="en-US" altLang="zh-TW" sz="2800"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16845" y="1700808"/>
            <a:ext cx="3416320" cy="1200329"/>
          </a:xfrm>
          <a:prstGeom prst="rect">
            <a:avLst/>
          </a:prstGeom>
          <a:noFill/>
        </p:spPr>
        <p:txBody>
          <a:bodyPr wrap="none" rtlCol="0">
            <a:spAutoFit/>
          </a:bodyPr>
          <a:lstStyle/>
          <a:p>
            <a:r>
              <a:rPr lang="zh-TW" altLang="en-US" sz="2400" b="1" dirty="0" smtClean="0">
                <a:latin typeface="微軟正黑體" panose="020B0604030504040204" pitchFamily="34" charset="-120"/>
                <a:ea typeface="微軟正黑體" panose="020B0604030504040204" pitchFamily="34" charset="-120"/>
              </a:rPr>
              <a:t>指導老師：</a:t>
            </a:r>
            <a:r>
              <a:rPr lang="zh-TW" altLang="en-US" sz="2400" b="1" dirty="0">
                <a:latin typeface="微軟正黑體" panose="020B0604030504040204" pitchFamily="34" charset="-120"/>
                <a:ea typeface="微軟正黑體" panose="020B0604030504040204" pitchFamily="34" charset="-120"/>
              </a:rPr>
              <a:t>駱育萱 老師</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林聰益 </a:t>
            </a:r>
            <a:r>
              <a:rPr lang="zh-TW" altLang="en-US" sz="2400" b="1" dirty="0" smtClean="0">
                <a:latin typeface="微軟正黑體" panose="020B0604030504040204" pitchFamily="34" charset="-120"/>
                <a:ea typeface="微軟正黑體" panose="020B0604030504040204" pitchFamily="34" charset="-120"/>
              </a:rPr>
              <a:t>老師</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標楷體" pitchFamily="65" charset="-120"/>
                <a:ea typeface="標楷體" pitchFamily="65" charset="-120"/>
              </a:rPr>
              <a:t>          </a:t>
            </a:r>
            <a:endParaRPr lang="zh-TW" altLang="en-US" sz="2400" dirty="0">
              <a:latin typeface="Adobe 繁黑體 Std B" pitchFamily="34" charset="-120"/>
              <a:ea typeface="Adobe 繁黑體 Std B" pitchFamily="34" charset="-120"/>
            </a:endParaRPr>
          </a:p>
        </p:txBody>
      </p:sp>
      <p:sp>
        <p:nvSpPr>
          <p:cNvPr id="6" name="矩形 5"/>
          <p:cNvSpPr/>
          <p:nvPr/>
        </p:nvSpPr>
        <p:spPr>
          <a:xfrm>
            <a:off x="22417" y="2866679"/>
            <a:ext cx="4320480" cy="316835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a:latin typeface="微軟正黑體" panose="020B0604030504040204" pitchFamily="34" charset="-120"/>
                <a:ea typeface="微軟正黑體" panose="020B0604030504040204" pitchFamily="34" charset="-120"/>
              </a:rPr>
              <a:t>組員：</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自控三甲 </a:t>
            </a:r>
            <a:r>
              <a:rPr lang="en-US" altLang="zh-TW" sz="2400" b="1" dirty="0">
                <a:latin typeface="微軟正黑體" panose="020B0604030504040204" pitchFamily="34" charset="-120"/>
                <a:ea typeface="微軟正黑體" panose="020B0604030504040204" pitchFamily="34" charset="-120"/>
              </a:rPr>
              <a:t>4A212037 </a:t>
            </a:r>
            <a:r>
              <a:rPr lang="zh-TW" altLang="en-US" sz="2400" b="1" dirty="0">
                <a:latin typeface="微軟正黑體" panose="020B0604030504040204" pitchFamily="34" charset="-120"/>
                <a:ea typeface="微軟正黑體" panose="020B0604030504040204" pitchFamily="34" charset="-120"/>
              </a:rPr>
              <a:t>林宸冊  </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自控三甲 </a:t>
            </a:r>
            <a:r>
              <a:rPr lang="en-US" altLang="zh-TW" sz="2400" b="1" dirty="0">
                <a:latin typeface="微軟正黑體" panose="020B0604030504040204" pitchFamily="34" charset="-120"/>
                <a:ea typeface="微軟正黑體" panose="020B0604030504040204" pitchFamily="34" charset="-120"/>
              </a:rPr>
              <a:t>4A212087 </a:t>
            </a:r>
            <a:r>
              <a:rPr lang="zh-TW" altLang="en-US" sz="2400" b="1" dirty="0">
                <a:latin typeface="微軟正黑體" panose="020B0604030504040204" pitchFamily="34" charset="-120"/>
                <a:ea typeface="微軟正黑體" panose="020B0604030504040204" pitchFamily="34" charset="-120"/>
              </a:rPr>
              <a:t>陳時斌</a:t>
            </a:r>
          </a:p>
          <a:p>
            <a:r>
              <a:rPr lang="zh-TW" altLang="en-US" sz="2400" b="1" dirty="0">
                <a:latin typeface="微軟正黑體" panose="020B0604030504040204" pitchFamily="34" charset="-120"/>
                <a:ea typeface="微軟正黑體" panose="020B0604030504040204" pitchFamily="34" charset="-120"/>
              </a:rPr>
              <a:t>自控三甲 </a:t>
            </a:r>
            <a:r>
              <a:rPr lang="en-US" altLang="zh-TW" sz="2400" b="1" dirty="0">
                <a:latin typeface="微軟正黑體" panose="020B0604030504040204" pitchFamily="34" charset="-120"/>
                <a:ea typeface="微軟正黑體" panose="020B0604030504040204" pitchFamily="34" charset="-120"/>
              </a:rPr>
              <a:t>4A212021 </a:t>
            </a:r>
            <a:r>
              <a:rPr lang="zh-TW" altLang="en-US" sz="2400" b="1" dirty="0">
                <a:latin typeface="微軟正黑體" panose="020B0604030504040204" pitchFamily="34" charset="-120"/>
                <a:ea typeface="微軟正黑體" panose="020B0604030504040204" pitchFamily="34" charset="-120"/>
              </a:rPr>
              <a:t>丁怡禎</a:t>
            </a:r>
          </a:p>
          <a:p>
            <a:r>
              <a:rPr lang="zh-TW" altLang="en-US" sz="2400" b="1" dirty="0">
                <a:latin typeface="微軟正黑體" panose="020B0604030504040204" pitchFamily="34" charset="-120"/>
                <a:ea typeface="微軟正黑體" panose="020B0604030504040204" pitchFamily="34" charset="-120"/>
              </a:rPr>
              <a:t>自控三甲 </a:t>
            </a:r>
            <a:r>
              <a:rPr lang="en-US" altLang="zh-TW" sz="2400" b="1" dirty="0">
                <a:latin typeface="微軟正黑體" panose="020B0604030504040204" pitchFamily="34" charset="-120"/>
                <a:ea typeface="微軟正黑體" panose="020B0604030504040204" pitchFamily="34" charset="-120"/>
              </a:rPr>
              <a:t>4A212036 </a:t>
            </a:r>
            <a:r>
              <a:rPr lang="zh-TW" altLang="en-US" sz="2400" b="1" dirty="0">
                <a:latin typeface="微軟正黑體" panose="020B0604030504040204" pitchFamily="34" charset="-120"/>
                <a:ea typeface="微軟正黑體" panose="020B0604030504040204" pitchFamily="34" charset="-120"/>
              </a:rPr>
              <a:t>陳佑瑜</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資管四乙延 </a:t>
            </a:r>
            <a:r>
              <a:rPr lang="en-US" altLang="zh-TW" sz="2400" b="1" dirty="0">
                <a:latin typeface="微軟正黑體" panose="020B0604030504040204" pitchFamily="34" charset="-120"/>
                <a:ea typeface="微軟正黑體" panose="020B0604030504040204" pitchFamily="34" charset="-120"/>
              </a:rPr>
              <a:t>4A090081</a:t>
            </a:r>
            <a:r>
              <a:rPr lang="zh-TW" altLang="en-US" sz="2400" b="1" dirty="0">
                <a:latin typeface="微軟正黑體" panose="020B0604030504040204" pitchFamily="34" charset="-120"/>
                <a:ea typeface="微軟正黑體" panose="020B0604030504040204" pitchFamily="34" charset="-120"/>
              </a:rPr>
              <a:t> 李典祐</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電商二甲 </a:t>
            </a:r>
            <a:r>
              <a:rPr lang="en-US" altLang="zh-TW" sz="2400" b="1" dirty="0">
                <a:latin typeface="微軟正黑體" panose="020B0604030504040204" pitchFamily="34" charset="-120"/>
                <a:ea typeface="微軟正黑體" panose="020B0604030504040204" pitchFamily="34" charset="-120"/>
              </a:rPr>
              <a:t>4A355044</a:t>
            </a:r>
            <a:r>
              <a:rPr lang="zh-TW" altLang="en-US" sz="2400" b="1" dirty="0">
                <a:latin typeface="微軟正黑體" panose="020B0604030504040204" pitchFamily="34" charset="-120"/>
                <a:ea typeface="微軟正黑體" panose="020B0604030504040204" pitchFamily="34" charset="-120"/>
              </a:rPr>
              <a:t> 徐子媛</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3619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899592" y="620688"/>
            <a:ext cx="6912768" cy="1224136"/>
          </a:xfrm>
        </p:spPr>
        <p:txBody>
          <a:bodyPr>
            <a:noAutofit/>
          </a:bodyPr>
          <a:lstStyle/>
          <a:p>
            <a:r>
              <a:rPr lang="zh-TW" altLang="en-US" sz="5400" b="1" cap="all"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故事主要意義</a:t>
            </a:r>
            <a:r>
              <a:rPr lang="en-US" altLang="zh-TW" sz="5400" cap="all" dirty="0">
                <a:effectLst>
                  <a:outerShdw blurRad="127000" dist="200000" dir="2700000" algn="tl" rotWithShape="0">
                    <a:srgbClr val="000000">
                      <a:alpha val="30000"/>
                    </a:srgbClr>
                  </a:outerShdw>
                </a:effectLst>
                <a:latin typeface="標楷體" pitchFamily="65" charset="-120"/>
                <a:ea typeface="標楷體" pitchFamily="65" charset="-120"/>
              </a:rPr>
              <a:t/>
            </a:r>
            <a:br>
              <a:rPr lang="en-US" altLang="zh-TW" sz="5400" cap="all" dirty="0">
                <a:effectLst>
                  <a:outerShdw blurRad="127000" dist="200000" dir="2700000" algn="tl" rotWithShape="0">
                    <a:srgbClr val="000000">
                      <a:alpha val="30000"/>
                    </a:srgbClr>
                  </a:outerShdw>
                </a:effectLst>
                <a:latin typeface="標楷體" pitchFamily="65" charset="-120"/>
                <a:ea typeface="標楷體" pitchFamily="65" charset="-120"/>
              </a:rPr>
            </a:br>
            <a:endParaRPr lang="zh-TW" altLang="en-US" sz="5400" dirty="0"/>
          </a:p>
        </p:txBody>
      </p:sp>
      <p:sp>
        <p:nvSpPr>
          <p:cNvPr id="3" name="內容版面配置區 2"/>
          <p:cNvSpPr>
            <a:spLocks noGrp="1"/>
          </p:cNvSpPr>
          <p:nvPr>
            <p:ph idx="1"/>
          </p:nvPr>
        </p:nvSpPr>
        <p:spPr>
          <a:xfrm>
            <a:off x="899592" y="1916832"/>
            <a:ext cx="7408333" cy="3450696"/>
          </a:xfrm>
        </p:spPr>
        <p:txBody>
          <a:bodyPr>
            <a:normAutofit lnSpcReduction="10000"/>
          </a:bodyPr>
          <a:lstStyle/>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環境保護議題</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人的價值觀</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家園文化傳承</a:t>
            </a:r>
          </a:p>
        </p:txBody>
      </p:sp>
    </p:spTree>
    <p:extLst>
      <p:ext uri="{BB962C8B-B14F-4D97-AF65-F5344CB8AC3E}">
        <p14:creationId xmlns:p14="http://schemas.microsoft.com/office/powerpoint/2010/main" val="356767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683568" y="1916832"/>
            <a:ext cx="7772400" cy="1780108"/>
          </a:xfrm>
        </p:spPr>
        <p:txBody>
          <a:bodyPr>
            <a:normAutofit/>
          </a:bodyPr>
          <a:lstStyle/>
          <a:p>
            <a:r>
              <a:rPr lang="zh-TW" altLang="en-US" sz="7200" b="1" dirty="0" smtClean="0">
                <a:latin typeface="微軟正黑體" panose="020B0604030504040204" pitchFamily="34" charset="-120"/>
                <a:ea typeface="微軟正黑體" panose="020B0604030504040204" pitchFamily="34" charset="-120"/>
              </a:rPr>
              <a:t>天然氣風險評估</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326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3"/>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使用天然氣優缺點</a:t>
            </a:r>
            <a:endParaRPr lang="zh-TW" altLang="en-US" b="1"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1"/>
          </p:nvPr>
        </p:nvSpPr>
        <p:spPr>
          <a:xfrm>
            <a:off x="867833" y="1700808"/>
            <a:ext cx="7408333" cy="3024336"/>
          </a:xfrm>
        </p:spPr>
        <p:txBody>
          <a:bodyPr/>
          <a:lstStyle/>
          <a:p>
            <a:pPr marL="0" indent="0">
              <a:buNone/>
            </a:pPr>
            <a:r>
              <a:rPr lang="zh-TW" altLang="en-US" sz="3000" b="1" dirty="0" smtClean="0">
                <a:latin typeface="微軟正黑體" panose="020B0604030504040204" pitchFamily="34" charset="-120"/>
                <a:ea typeface="微軟正黑體" panose="020B0604030504040204" pitchFamily="34" charset="-120"/>
              </a:rPr>
              <a:t>優點</a:t>
            </a:r>
            <a:r>
              <a:rPr lang="zh-TW" altLang="en-US" sz="3000" b="1" dirty="0" smtClean="0">
                <a:latin typeface="微軟正黑體" panose="020B0604030504040204" pitchFamily="34" charset="-120"/>
                <a:ea typeface="微軟正黑體" panose="020B0604030504040204" pitchFamily="34" charset="-120"/>
              </a:rPr>
              <a:t>：</a:t>
            </a:r>
            <a:r>
              <a:rPr lang="en-US" altLang="zh-TW" sz="3000" b="1" dirty="0" smtClean="0">
                <a:latin typeface="微軟正黑體" panose="020B0604030504040204" pitchFamily="34" charset="-120"/>
                <a:ea typeface="微軟正黑體" panose="020B0604030504040204" pitchFamily="34" charset="-120"/>
              </a:rPr>
              <a:t>1.</a:t>
            </a:r>
            <a:r>
              <a:rPr lang="zh-TW" altLang="en-US" sz="3000" b="1" dirty="0" smtClean="0">
                <a:latin typeface="微軟正黑體" panose="020B0604030504040204" pitchFamily="34" charset="-120"/>
                <a:ea typeface="微軟正黑體" panose="020B0604030504040204" pitchFamily="34" charset="-120"/>
              </a:rPr>
              <a:t>最乾淨的燃料，不會造成空氣污染。</a:t>
            </a:r>
          </a:p>
          <a:p>
            <a:pPr marL="0" indent="0">
              <a:buNone/>
            </a:pPr>
            <a:r>
              <a:rPr lang="zh-TW" altLang="en-US" sz="3000" b="1" dirty="0" smtClean="0">
                <a:latin typeface="微軟正黑體" panose="020B0604030504040204" pitchFamily="34" charset="-120"/>
                <a:ea typeface="微軟正黑體" panose="020B0604030504040204" pitchFamily="34" charset="-120"/>
              </a:rPr>
              <a:t>             </a:t>
            </a:r>
            <a:r>
              <a:rPr lang="en-US" altLang="zh-TW" sz="3000" b="1" dirty="0" smtClean="0">
                <a:latin typeface="微軟正黑體" panose="020B0604030504040204" pitchFamily="34" charset="-120"/>
                <a:ea typeface="微軟正黑體" panose="020B0604030504040204" pitchFamily="34" charset="-120"/>
              </a:rPr>
              <a:t>2.</a:t>
            </a:r>
            <a:r>
              <a:rPr lang="zh-TW" altLang="en-US" sz="3000" b="1" dirty="0" smtClean="0">
                <a:latin typeface="微軟正黑體" panose="020B0604030504040204" pitchFamily="34" charset="-120"/>
                <a:ea typeface="微軟正黑體" panose="020B0604030504040204" pitchFamily="34" charset="-120"/>
              </a:rPr>
              <a:t>運送及存放皆容易。</a:t>
            </a:r>
          </a:p>
          <a:p>
            <a:pPr marL="0" indent="0">
              <a:buNone/>
            </a:pPr>
            <a:r>
              <a:rPr lang="zh-TW" altLang="en-US" sz="3000" b="1" dirty="0" smtClean="0">
                <a:latin typeface="微軟正黑體" panose="020B0604030504040204" pitchFamily="34" charset="-120"/>
                <a:ea typeface="微軟正黑體" panose="020B0604030504040204" pitchFamily="34" charset="-120"/>
              </a:rPr>
              <a:t>缺點：</a:t>
            </a:r>
            <a:r>
              <a:rPr lang="en-US" altLang="zh-TW" sz="3000" b="1" dirty="0" smtClean="0">
                <a:latin typeface="微軟正黑體" panose="020B0604030504040204" pitchFamily="34" charset="-120"/>
                <a:ea typeface="微軟正黑體" panose="020B0604030504040204" pitchFamily="34" charset="-120"/>
              </a:rPr>
              <a:t>1.</a:t>
            </a:r>
            <a:r>
              <a:rPr lang="zh-TW" altLang="en-US" sz="3000" b="1" dirty="0" smtClean="0">
                <a:latin typeface="微軟正黑體" panose="020B0604030504040204" pitchFamily="34" charset="-120"/>
                <a:ea typeface="微軟正黑體" panose="020B0604030504040204" pitchFamily="34" charset="-120"/>
              </a:rPr>
              <a:t>天然氣一旦燃燒後，就不可以重複使用。</a:t>
            </a:r>
          </a:p>
          <a:p>
            <a:pPr marL="0" indent="0">
              <a:buNone/>
            </a:pPr>
            <a:r>
              <a:rPr lang="zh-TW" altLang="en-US" sz="3000" b="1" dirty="0" smtClean="0">
                <a:latin typeface="微軟正黑體" panose="020B0604030504040204" pitchFamily="34" charset="-120"/>
                <a:ea typeface="微軟正黑體" panose="020B0604030504040204" pitchFamily="34" charset="-120"/>
              </a:rPr>
              <a:t>             </a:t>
            </a:r>
            <a:r>
              <a:rPr lang="en-US" altLang="zh-TW" sz="3000" b="1" dirty="0" smtClean="0">
                <a:latin typeface="微軟正黑體" panose="020B0604030504040204" pitchFamily="34" charset="-120"/>
                <a:ea typeface="微軟正黑體" panose="020B0604030504040204" pitchFamily="34" charset="-120"/>
              </a:rPr>
              <a:t>2.</a:t>
            </a:r>
            <a:r>
              <a:rPr lang="zh-TW" altLang="en-US" sz="3000" b="1" dirty="0" smtClean="0">
                <a:latin typeface="微軟正黑體" panose="020B0604030504040204" pitchFamily="34" charset="-120"/>
                <a:ea typeface="微軟正黑體" panose="020B0604030504040204" pitchFamily="34" charset="-120"/>
              </a:rPr>
              <a:t>目前產量不多，有待再研究開發。</a:t>
            </a:r>
          </a:p>
          <a:p>
            <a:endParaRPr lang="zh-TW" altLang="en-US" dirty="0"/>
          </a:p>
        </p:txBody>
      </p:sp>
    </p:spTree>
    <p:extLst>
      <p:ext uri="{BB962C8B-B14F-4D97-AF65-F5344CB8AC3E}">
        <p14:creationId xmlns:p14="http://schemas.microsoft.com/office/powerpoint/2010/main" val="236601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76672"/>
            <a:ext cx="8229600" cy="1143000"/>
          </a:xfrm>
        </p:spPr>
        <p:txBody>
          <a:bodyPr/>
          <a:lstStyle/>
          <a:p>
            <a:r>
              <a:rPr lang="zh-TW" altLang="en-US" b="1" dirty="0" smtClean="0">
                <a:latin typeface="微軟正黑體" panose="020B0604030504040204" pitchFamily="34" charset="-120"/>
                <a:ea typeface="微軟正黑體" panose="020B0604030504040204" pitchFamily="34" charset="-120"/>
              </a:rPr>
              <a:t>開採天然氣的風險</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1556792"/>
            <a:ext cx="8229600" cy="4525963"/>
          </a:xfrm>
        </p:spPr>
        <p:txBody>
          <a:bodyPr>
            <a:normAutofit/>
          </a:bodyPr>
          <a:lstStyle/>
          <a:p>
            <a:pPr marL="0" indent="0">
              <a:buNone/>
            </a:pPr>
            <a:r>
              <a:rPr lang="zh-TW" altLang="en-US" b="1" dirty="0" smtClean="0">
                <a:latin typeface="微軟正黑體" panose="020B0604030504040204" pitchFamily="34" charset="-120"/>
                <a:ea typeface="微軟正黑體" panose="020B0604030504040204" pitchFamily="34" charset="-120"/>
              </a:rPr>
              <a:t>        天然氣</a:t>
            </a:r>
            <a:r>
              <a:rPr lang="zh-TW" altLang="en-US" b="1" dirty="0" smtClean="0">
                <a:latin typeface="微軟正黑體" panose="020B0604030504040204" pitchFamily="34" charset="-120"/>
                <a:ea typeface="微軟正黑體" panose="020B0604030504040204" pitchFamily="34" charset="-120"/>
              </a:rPr>
              <a:t>的開採涉及對地表及土壤以下地層的開發，是以水力壓裂鑽來開採。</a:t>
            </a:r>
          </a:p>
          <a:p>
            <a:pPr marL="0" indent="0">
              <a:buNone/>
            </a:pPr>
            <a:endParaRPr lang="zh-TW" altLang="en-US" b="1" dirty="0" smtClean="0">
              <a:latin typeface="微軟正黑體" panose="020B0604030504040204" pitchFamily="34" charset="-120"/>
              <a:ea typeface="微軟正黑體" panose="020B0604030504040204" pitchFamily="34" charset="-120"/>
            </a:endParaRPr>
          </a:p>
          <a:p>
            <a:pPr marL="0" indent="0">
              <a:buNone/>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但</a:t>
            </a:r>
            <a:r>
              <a:rPr lang="zh-TW" altLang="en-US" b="1" dirty="0" smtClean="0">
                <a:latin typeface="微軟正黑體" panose="020B0604030504040204" pitchFamily="34" charset="-120"/>
                <a:ea typeface="微軟正黑體" panose="020B0604030504040204" pitchFamily="34" charset="-120"/>
              </a:rPr>
              <a:t>此方法對於環境衝擊較大，源於液裂需加入支撐性化學物質，這些化學物質有些被證實具有致癌性，或是可能具有長久的傷害。有許多案例指出這些化學物質可能溢出至地下水層，進而影響民生用水及自然環境。</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888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3"/>
          <p:cNvSpPr txBox="1">
            <a:spLocks noGrp="1"/>
          </p:cNvSpPr>
          <p:nvPr>
            <p:ph type="title"/>
          </p:nvPr>
        </p:nvSpPr>
        <p:spPr>
          <a:xfrm>
            <a:off x="457200" y="384473"/>
            <a:ext cx="8229600" cy="923330"/>
          </a:xfrm>
          <a:prstGeom prst="rect">
            <a:avLst/>
          </a:prstGeom>
          <a:noFill/>
        </p:spPr>
        <p:txBody>
          <a:bodyPr wrap="square" rtlCol="0">
            <a:spAutoFit/>
          </a:bodyPr>
          <a:lstStyle/>
          <a:p>
            <a:r>
              <a:rPr lang="zh-TW" altLang="en-US" sz="5400" b="1" dirty="0" smtClean="0">
                <a:latin typeface="微軟正黑體" panose="020B0604030504040204" pitchFamily="34" charset="-120"/>
                <a:ea typeface="微軟正黑體" panose="020B0604030504040204" pitchFamily="34" charset="-120"/>
              </a:rPr>
              <a:t>水利壓裂技術</a:t>
            </a:r>
            <a:endParaRPr lang="zh-TW" altLang="en-US" sz="5400" b="1" dirty="0">
              <a:latin typeface="微軟正黑體" panose="020B0604030504040204" pitchFamily="34" charset="-120"/>
              <a:ea typeface="微軟正黑體" panose="020B0604030504040204" pitchFamily="34" charset="-120"/>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3648" y="1916832"/>
            <a:ext cx="6334293" cy="38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298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0" y="188640"/>
            <a:ext cx="8229600" cy="1143000"/>
          </a:xfrm>
        </p:spPr>
        <p:txBody>
          <a:bodyPr/>
          <a:lstStyle/>
          <a:p>
            <a:r>
              <a:rPr lang="zh-TW" altLang="en-US" b="1" dirty="0" smtClean="0">
                <a:latin typeface="微軟正黑體" panose="020B0604030504040204" pitchFamily="34" charset="-120"/>
                <a:ea typeface="微軟正黑體" panose="020B0604030504040204" pitchFamily="34" charset="-120"/>
              </a:rPr>
              <a:t>開採後</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042864" y="1638369"/>
            <a:ext cx="2602632" cy="604664"/>
          </a:xfrm>
        </p:spPr>
        <p:txBody>
          <a:bodyPr>
            <a:normAutofit/>
          </a:bodyPr>
          <a:lstStyle/>
          <a:p>
            <a:pPr marL="0" indent="0">
              <a:buNone/>
            </a:pPr>
            <a:r>
              <a:rPr lang="zh-TW" altLang="en-US" b="1" dirty="0" smtClean="0">
                <a:latin typeface="微軟正黑體" panose="020B0604030504040204" pitchFamily="34" charset="-120"/>
                <a:ea typeface="微軟正黑體" panose="020B0604030504040204" pitchFamily="34" charset="-120"/>
              </a:rPr>
              <a:t>美國東北部</a:t>
            </a:r>
            <a:endParaRPr lang="zh-TW" altLang="en-US"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204864"/>
            <a:ext cx="3960440" cy="3960440"/>
          </a:xfrm>
          <a:prstGeom prst="rect">
            <a:avLst/>
          </a:prstGeom>
        </p:spPr>
      </p:pic>
      <p:sp>
        <p:nvSpPr>
          <p:cNvPr id="5" name="文字方塊 4"/>
          <p:cNvSpPr txBox="1"/>
          <p:nvPr/>
        </p:nvSpPr>
        <p:spPr>
          <a:xfrm>
            <a:off x="976028" y="2780928"/>
            <a:ext cx="1368152" cy="1015663"/>
          </a:xfrm>
          <a:prstGeom prst="rect">
            <a:avLst/>
          </a:prstGeom>
          <a:noFill/>
        </p:spPr>
        <p:txBody>
          <a:bodyPr wrap="square" rtlCol="0">
            <a:spAutoFit/>
          </a:bodyPr>
          <a:lstStyle/>
          <a:p>
            <a:r>
              <a:rPr lang="zh-TW" altLang="en-US" sz="6000" b="1" dirty="0" smtClean="0">
                <a:solidFill>
                  <a:srgbClr val="FF0000"/>
                </a:solidFill>
              </a:rPr>
              <a:t>鍶</a:t>
            </a:r>
            <a:endParaRPr lang="zh-TW" altLang="en-US" sz="6000" b="1" dirty="0">
              <a:solidFill>
                <a:srgbClr val="FF0000"/>
              </a:solidFill>
            </a:endParaRPr>
          </a:p>
        </p:txBody>
      </p:sp>
      <p:sp>
        <p:nvSpPr>
          <p:cNvPr id="6" name="文字方塊 5"/>
          <p:cNvSpPr txBox="1"/>
          <p:nvPr/>
        </p:nvSpPr>
        <p:spPr>
          <a:xfrm>
            <a:off x="4384847" y="1747746"/>
            <a:ext cx="2160240" cy="584775"/>
          </a:xfrm>
          <a:prstGeom prst="rect">
            <a:avLst/>
          </a:prstGeom>
          <a:noFill/>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紐約州</a:t>
            </a:r>
            <a:endParaRPr lang="zh-TW" altLang="en-US" sz="3200" b="1"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rotWithShape="1">
          <a:blip r:embed="rId5">
            <a:extLst>
              <a:ext uri="{28A0092B-C50C-407E-A947-70E740481C1C}">
                <a14:useLocalDpi xmlns:a14="http://schemas.microsoft.com/office/drawing/2010/main" val="0"/>
              </a:ext>
            </a:extLst>
          </a:blip>
          <a:srcRect b="4817"/>
          <a:stretch/>
        </p:blipFill>
        <p:spPr>
          <a:xfrm>
            <a:off x="4417322" y="2660859"/>
            <a:ext cx="4291485" cy="3048450"/>
          </a:xfrm>
          <a:prstGeom prst="rect">
            <a:avLst/>
          </a:prstGeom>
        </p:spPr>
      </p:pic>
      <p:sp>
        <p:nvSpPr>
          <p:cNvPr id="8" name="文字方塊 7"/>
          <p:cNvSpPr txBox="1"/>
          <p:nvPr/>
        </p:nvSpPr>
        <p:spPr>
          <a:xfrm>
            <a:off x="5969023" y="1772816"/>
            <a:ext cx="2520280" cy="584775"/>
          </a:xfrm>
          <a:prstGeom prst="rect">
            <a:avLst/>
          </a:prstGeom>
          <a:noFill/>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賓州阿維拉</a:t>
            </a:r>
            <a:endParaRPr lang="zh-TW" altLang="en-US" sz="3200" b="1"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0871" y="2660859"/>
            <a:ext cx="3888432" cy="3149630"/>
          </a:xfrm>
          <a:prstGeom prst="rect">
            <a:avLst/>
          </a:prstGeom>
        </p:spPr>
      </p:pic>
    </p:spTree>
    <p:extLst>
      <p:ext uri="{BB962C8B-B14F-4D97-AF65-F5344CB8AC3E}">
        <p14:creationId xmlns:p14="http://schemas.microsoft.com/office/powerpoint/2010/main" val="1658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539552" y="2132856"/>
            <a:ext cx="7772400" cy="1656184"/>
          </a:xfrm>
        </p:spPr>
        <p:txBody>
          <a:bodyPr>
            <a:normAutofit/>
          </a:bodyPr>
          <a:lstStyle/>
          <a:p>
            <a:r>
              <a:rPr lang="zh-TW" altLang="en-US" sz="7200" b="1" dirty="0" smtClean="0">
                <a:latin typeface="微軟正黑體" panose="020B0604030504040204" pitchFamily="34" charset="-120"/>
                <a:ea typeface="微軟正黑體" panose="020B0604030504040204" pitchFamily="34" charset="-120"/>
              </a:rPr>
              <a:t>適當科技</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0558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頁岩氣對</a:t>
            </a:r>
            <a:r>
              <a:rPr lang="zh-TW" altLang="en-US" b="1" dirty="0" smtClean="0">
                <a:latin typeface="微軟正黑體" panose="020B0604030504040204" pitchFamily="34" charset="-120"/>
                <a:ea typeface="微軟正黑體" panose="020B0604030504040204" pitchFamily="34" charset="-120"/>
              </a:rPr>
              <a:t>全球</a:t>
            </a:r>
            <a:r>
              <a:rPr lang="zh-TW" altLang="en-US" b="1" dirty="0">
                <a:latin typeface="微軟正黑體" panose="020B0604030504040204" pitchFamily="34" charset="-120"/>
                <a:ea typeface="微軟正黑體" panose="020B0604030504040204" pitchFamily="34" charset="-120"/>
              </a:rPr>
              <a:t>社會</a:t>
            </a:r>
            <a:r>
              <a:rPr lang="zh-TW" altLang="en-US" b="1" dirty="0" smtClean="0">
                <a:latin typeface="微軟正黑體" panose="020B0604030504040204" pitchFamily="34" charset="-120"/>
                <a:ea typeface="微軟正黑體" panose="020B0604030504040204" pitchFamily="34" charset="-120"/>
              </a:rPr>
              <a:t>的</a:t>
            </a:r>
            <a:r>
              <a:rPr lang="zh-TW" altLang="en-US" b="1" dirty="0">
                <a:latin typeface="微軟正黑體" panose="020B0604030504040204" pitchFamily="34" charset="-120"/>
                <a:ea typeface="微軟正黑體" panose="020B0604030504040204" pitchFamily="34" charset="-120"/>
              </a:rPr>
              <a:t>影響</a:t>
            </a:r>
          </a:p>
        </p:txBody>
      </p:sp>
      <p:sp>
        <p:nvSpPr>
          <p:cNvPr id="2" name="內容版面配置區 1"/>
          <p:cNvSpPr>
            <a:spLocks noGrp="1"/>
          </p:cNvSpPr>
          <p:nvPr>
            <p:ph idx="1"/>
          </p:nvPr>
        </p:nvSpPr>
        <p:spPr>
          <a:xfrm>
            <a:off x="539552" y="1412776"/>
            <a:ext cx="8064896" cy="4968552"/>
          </a:xfrm>
        </p:spPr>
        <p:txBody>
          <a:bodyPr>
            <a:normAutofit fontScale="77500" lnSpcReduction="20000"/>
          </a:bodyPr>
          <a:lstStyle/>
          <a:p>
            <a:pPr marL="0" indent="0">
              <a:buNone/>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全球</a:t>
            </a:r>
            <a:r>
              <a:rPr lang="zh-TW" altLang="en-US" b="1" dirty="0">
                <a:latin typeface="微軟正黑體" panose="020B0604030504040204" pitchFamily="34" charset="-120"/>
                <a:ea typeface="微軟正黑體" panose="020B0604030504040204" pitchFamily="34" charset="-120"/>
              </a:rPr>
              <a:t>天然氣市場主要分成三大區域：</a:t>
            </a:r>
            <a:r>
              <a:rPr lang="zh-TW" altLang="en-US" b="1" dirty="0" smtClean="0">
                <a:latin typeface="微軟正黑體" panose="020B0604030504040204" pitchFamily="34" charset="-120"/>
                <a:ea typeface="微軟正黑體" panose="020B0604030504040204" pitchFamily="34" charset="-120"/>
              </a:rPr>
              <a:t>北美、歐洲和亞太三區</a:t>
            </a:r>
            <a:r>
              <a:rPr lang="zh-TW" altLang="en-US" b="1" dirty="0">
                <a:latin typeface="微軟正黑體" panose="020B0604030504040204" pitchFamily="34" charset="-120"/>
                <a:ea typeface="微軟正黑體" panose="020B0604030504040204" pitchFamily="34" charset="-120"/>
              </a:rPr>
              <a:t>，彼此的天然氣價格互不影響。目前頁岩氣的成功僅止於美國本地，主要是</a:t>
            </a:r>
            <a:r>
              <a:rPr lang="zh-TW" altLang="en-US" b="1" dirty="0" smtClean="0">
                <a:latin typeface="微軟正黑體" panose="020B0604030504040204" pitchFamily="34" charset="-120"/>
                <a:ea typeface="微軟正黑體" panose="020B0604030504040204" pitchFamily="34" charset="-120"/>
              </a:rPr>
              <a:t>由於其他國內</a:t>
            </a:r>
            <a:r>
              <a:rPr lang="zh-TW" altLang="en-US" b="1" dirty="0">
                <a:latin typeface="微軟正黑體" panose="020B0604030504040204" pitchFamily="34" charset="-120"/>
                <a:ea typeface="微軟正黑體" panose="020B0604030504040204" pitchFamily="34" charset="-120"/>
              </a:rPr>
              <a:t>在頁岩氣開發的基礎設施數量尚不夠</a:t>
            </a:r>
            <a:r>
              <a:rPr lang="zh-TW" altLang="en-US" b="1" dirty="0" smtClean="0">
                <a:latin typeface="微軟正黑體" panose="020B0604030504040204" pitchFamily="34" charset="-120"/>
                <a:ea typeface="微軟正黑體" panose="020B0604030504040204" pitchFamily="34" charset="-120"/>
              </a:rPr>
              <a:t>多，</a:t>
            </a:r>
            <a:r>
              <a:rPr lang="zh-TW" altLang="en-US" b="1" dirty="0">
                <a:latin typeface="微軟正黑體" panose="020B0604030504040204" pitchFamily="34" charset="-120"/>
                <a:ea typeface="微軟正黑體" panose="020B0604030504040204" pitchFamily="34" charset="-120"/>
              </a:rPr>
              <a:t>若歐洲或是其他各國沒有辦法</a:t>
            </a:r>
            <a:r>
              <a:rPr lang="zh-TW" altLang="en-US" b="1" dirty="0" smtClean="0">
                <a:latin typeface="微軟正黑體" panose="020B0604030504040204" pitchFamily="34" charset="-120"/>
                <a:ea typeface="微軟正黑體" panose="020B0604030504040204" pitchFamily="34" charset="-120"/>
              </a:rPr>
              <a:t>跟進，頁岩氣在</a:t>
            </a:r>
            <a:r>
              <a:rPr lang="zh-TW" altLang="en-US" b="1" dirty="0">
                <a:latin typeface="微軟正黑體" panose="020B0604030504040204" pitchFamily="34" charset="-120"/>
                <a:ea typeface="微軟正黑體" panose="020B0604030504040204" pitchFamily="34" charset="-120"/>
              </a:rPr>
              <a:t>短時間內是無法擴及到全世界的。</a:t>
            </a:r>
          </a:p>
          <a:p>
            <a:pPr marL="0" indent="0">
              <a:buNone/>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頁岩</a:t>
            </a:r>
            <a:r>
              <a:rPr lang="zh-TW" altLang="en-US" b="1" dirty="0" smtClean="0">
                <a:latin typeface="微軟正黑體" panose="020B0604030504040204" pitchFamily="34" charset="-120"/>
                <a:ea typeface="微軟正黑體" panose="020B0604030504040204" pitchFamily="34" charset="-120"/>
              </a:rPr>
              <a:t>氣會影響美國</a:t>
            </a:r>
            <a:r>
              <a:rPr lang="zh-TW" altLang="en-US" b="1" dirty="0">
                <a:latin typeface="微軟正黑體" panose="020B0604030504040204" pitchFamily="34" charset="-120"/>
                <a:ea typeface="微軟正黑體" panose="020B0604030504040204" pitchFamily="34" charset="-120"/>
              </a:rPr>
              <a:t>周邊的國家，墨西哥、加拿大等國可以直接得到美國低價頁岩氣的輸出，同時減少石油的</a:t>
            </a:r>
            <a:r>
              <a:rPr lang="zh-TW" altLang="en-US" b="1" dirty="0" smtClean="0">
                <a:latin typeface="微軟正黑體" panose="020B0604030504040204" pitchFamily="34" charset="-120"/>
                <a:ea typeface="微軟正黑體" panose="020B0604030504040204" pitchFamily="34" charset="-120"/>
              </a:rPr>
              <a:t>進口，（國內能源夠用，把多餘的便宜賣別人）；其他國家使用燃煤</a:t>
            </a:r>
            <a:r>
              <a:rPr lang="zh-TW" altLang="en-US" b="1" dirty="0">
                <a:latin typeface="微軟正黑體" panose="020B0604030504040204" pitchFamily="34" charset="-120"/>
                <a:ea typeface="微軟正黑體" panose="020B0604030504040204" pitchFamily="34" charset="-120"/>
              </a:rPr>
              <a:t>的比例提高，降低對石油的需求依賴，全球的石化能源價格都將受到抑制。</a:t>
            </a:r>
          </a:p>
          <a:p>
            <a:pPr marL="0" indent="0">
              <a:buNone/>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至於</a:t>
            </a:r>
            <a:r>
              <a:rPr lang="zh-TW" altLang="en-US" b="1" dirty="0">
                <a:latin typeface="微軟正黑體" panose="020B0604030504040204" pitchFamily="34" charset="-120"/>
                <a:ea typeface="微軟正黑體" panose="020B0604030504040204" pitchFamily="34" charset="-120"/>
              </a:rPr>
              <a:t>頁岩氣蘊藏量最大的中國，目前也正積極開發頁岩氣資源，</a:t>
            </a:r>
            <a:r>
              <a:rPr lang="zh-TW" altLang="en-US" b="1" dirty="0" smtClean="0">
                <a:latin typeface="微軟正黑體" panose="020B0604030504040204" pitchFamily="34" charset="-120"/>
                <a:ea typeface="微軟正黑體" panose="020B0604030504040204" pitchFamily="34" charset="-120"/>
              </a:rPr>
              <a:t>但是中國</a:t>
            </a:r>
            <a:r>
              <a:rPr lang="zh-TW" altLang="en-US" b="1" dirty="0">
                <a:latin typeface="微軟正黑體" panose="020B0604030504040204" pitchFamily="34" charset="-120"/>
                <a:ea typeface="微軟正黑體" panose="020B0604030504040204" pitchFamily="34" charset="-120"/>
              </a:rPr>
              <a:t>原本的基礎設施數量就不</a:t>
            </a:r>
            <a:r>
              <a:rPr lang="zh-TW" altLang="en-US" b="1" dirty="0" smtClean="0">
                <a:latin typeface="微軟正黑體" panose="020B0604030504040204" pitchFamily="34" charset="-120"/>
                <a:ea typeface="微軟正黑體" panose="020B0604030504040204" pitchFamily="34" charset="-120"/>
              </a:rPr>
              <a:t>多，</a:t>
            </a:r>
            <a:r>
              <a:rPr lang="zh-TW" altLang="en-US" b="1" dirty="0">
                <a:latin typeface="微軟正黑體" panose="020B0604030504040204" pitchFamily="34" charset="-120"/>
                <a:ea typeface="微軟正黑體" panose="020B0604030504040204" pitchFamily="34" charset="-120"/>
              </a:rPr>
              <a:t>加上開採技術與經驗有限，以及需要配合不同的地質結構調整新的開採方法，造成產能不如預期。</a:t>
            </a:r>
          </a:p>
          <a:p>
            <a:endParaRPr lang="zh-TW" altLang="en-US" dirty="0"/>
          </a:p>
        </p:txBody>
      </p:sp>
    </p:spTree>
    <p:extLst>
      <p:ext uri="{BB962C8B-B14F-4D97-AF65-F5344CB8AC3E}">
        <p14:creationId xmlns:p14="http://schemas.microsoft.com/office/powerpoint/2010/main" val="2032345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1.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964" r="17476"/>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p:cNvSpPr>
            <a:spLocks noGrp="1"/>
          </p:cNvSpPr>
          <p:nvPr>
            <p:ph type="title"/>
          </p:nvPr>
        </p:nvSpPr>
        <p:spPr>
          <a:xfrm>
            <a:off x="467544" y="548680"/>
            <a:ext cx="8229600" cy="1143000"/>
          </a:xfrm>
        </p:spPr>
        <p:txBody>
          <a:bodyPr/>
          <a:lstStyle/>
          <a:p>
            <a:r>
              <a:rPr lang="zh-TW" altLang="en-US" b="1" dirty="0" smtClean="0">
                <a:latin typeface="微軟正黑體" panose="020B0604030504040204" pitchFamily="34" charset="-120"/>
                <a:ea typeface="微軟正黑體" panose="020B0604030504040204" pitchFamily="34" charset="-120"/>
              </a:rPr>
              <a:t>適當的解決</a:t>
            </a:r>
            <a:r>
              <a:rPr lang="zh-TW" altLang="en-US" b="1" dirty="0">
                <a:latin typeface="微軟正黑體" panose="020B0604030504040204" pitchFamily="34" charset="-120"/>
                <a:ea typeface="微軟正黑體" panose="020B0604030504040204" pitchFamily="34" charset="-120"/>
              </a:rPr>
              <a:t>之</a:t>
            </a:r>
            <a:r>
              <a:rPr lang="zh-TW" altLang="en-US" b="1" dirty="0" smtClean="0">
                <a:latin typeface="微軟正黑體" panose="020B0604030504040204" pitchFamily="34" charset="-120"/>
                <a:ea typeface="微軟正黑體" panose="020B0604030504040204" pitchFamily="34" charset="-120"/>
              </a:rPr>
              <a:t>道與抉擇</a:t>
            </a:r>
            <a:endParaRPr lang="zh-TW" altLang="en-US" dirty="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867833" y="1916832"/>
            <a:ext cx="7408333" cy="2664296"/>
          </a:xfrm>
        </p:spPr>
        <p:txBody>
          <a:bodyPr>
            <a:normAutofit fontScale="85000" lnSpcReduction="20000"/>
          </a:bodyPr>
          <a:lstStyle/>
          <a:p>
            <a:pPr marL="0" indent="0">
              <a:buNone/>
            </a:pPr>
            <a:r>
              <a:rPr lang="zh-TW" altLang="en-US" dirty="0" smtClean="0">
                <a:latin typeface="+mn-ea"/>
              </a:rPr>
              <a:t>    </a:t>
            </a:r>
            <a:r>
              <a:rPr lang="zh-TW" altLang="en-US" dirty="0" smtClean="0">
                <a:latin typeface="+mn-ea"/>
              </a:rPr>
              <a:t>    </a:t>
            </a:r>
            <a:r>
              <a:rPr lang="zh-TW" altLang="en-US" b="1" dirty="0" smtClean="0">
                <a:latin typeface="微軟正黑體" panose="020B0604030504040204" pitchFamily="34" charset="-120"/>
                <a:ea typeface="微軟正黑體" panose="020B0604030504040204" pitchFamily="34" charset="-120"/>
              </a:rPr>
              <a:t>使用</a:t>
            </a:r>
            <a:r>
              <a:rPr lang="zh-TW" altLang="en-US" b="1" dirty="0">
                <a:latin typeface="微軟正黑體" panose="020B0604030504040204" pitchFamily="34" charset="-120"/>
                <a:ea typeface="微軟正黑體" panose="020B0604030504040204" pitchFamily="34" charset="-120"/>
              </a:rPr>
              <a:t>天然氣的好處是比燃燒其他石化燃料（煤或石油）乾淨，也就是產生的溫室氣體較</a:t>
            </a:r>
            <a:r>
              <a:rPr lang="zh-TW" altLang="en-US" b="1" dirty="0" smtClean="0">
                <a:latin typeface="微軟正黑體" panose="020B0604030504040204" pitchFamily="34" charset="-120"/>
                <a:ea typeface="微軟正黑體" panose="020B0604030504040204" pitchFamily="34" charset="-120"/>
              </a:rPr>
              <a:t>少，但是也會造成</a:t>
            </a:r>
            <a:r>
              <a:rPr lang="zh-TW" altLang="en-US" b="1" dirty="0">
                <a:latin typeface="微軟正黑體" panose="020B0604030504040204" pitchFamily="34" charset="-120"/>
                <a:ea typeface="微軟正黑體" panose="020B0604030504040204" pitchFamily="34" charset="-120"/>
              </a:rPr>
              <a:t>生態破壞的</a:t>
            </a:r>
            <a:r>
              <a:rPr lang="zh-TW" altLang="en-US" b="1" dirty="0" smtClean="0">
                <a:latin typeface="微軟正黑體" panose="020B0604030504040204" pitchFamily="34" charset="-120"/>
                <a:ea typeface="微軟正黑體" panose="020B0604030504040204" pitchFamily="34" charset="-120"/>
              </a:rPr>
              <a:t>疑慮，所以不管怎麼選擇都各有風險，就像影片中鎮民</a:t>
            </a:r>
            <a:r>
              <a:rPr lang="zh-TW" altLang="en-US" b="1" dirty="0">
                <a:latin typeface="微軟正黑體" panose="020B0604030504040204" pitchFamily="34" charset="-120"/>
                <a:ea typeface="微軟正黑體" panose="020B0604030504040204" pitchFamily="34" charset="-120"/>
              </a:rPr>
              <a:t>需要那筆</a:t>
            </a:r>
            <a:r>
              <a:rPr lang="zh-TW" altLang="en-US" b="1" dirty="0" smtClean="0">
                <a:latin typeface="微軟正黑體" panose="020B0604030504040204" pitchFamily="34" charset="-120"/>
                <a:ea typeface="微軟正黑體" panose="020B0604030504040204" pitchFamily="34" charset="-120"/>
              </a:rPr>
              <a:t>錢，但如果選擇開發頁岩氣就會</a:t>
            </a:r>
            <a:r>
              <a:rPr lang="zh-TW" altLang="en-US" b="1" dirty="0">
                <a:latin typeface="微軟正黑體" panose="020B0604030504040204" pitchFamily="34" charset="-120"/>
                <a:ea typeface="微軟正黑體" panose="020B0604030504040204" pitchFamily="34" charset="-120"/>
              </a:rPr>
              <a:t>造成環境</a:t>
            </a:r>
            <a:r>
              <a:rPr lang="zh-TW" altLang="en-US" b="1" dirty="0" smtClean="0">
                <a:latin typeface="微軟正黑體" panose="020B0604030504040204" pitchFamily="34" charset="-120"/>
                <a:ea typeface="微軟正黑體" panose="020B0604030504040204" pitchFamily="34" charset="-120"/>
              </a:rPr>
              <a:t>汙染，</a:t>
            </a:r>
            <a:r>
              <a:rPr lang="zh-TW" altLang="en-US" b="1" dirty="0">
                <a:latin typeface="微軟正黑體" panose="020B0604030504040204" pitchFamily="34" charset="-120"/>
                <a:ea typeface="微軟正黑體" panose="020B0604030504040204" pitchFamily="34" charset="-120"/>
              </a:rPr>
              <a:t>頁岩氣是好是壞，其實沒有一定的</a:t>
            </a:r>
            <a:r>
              <a:rPr lang="zh-TW" altLang="en-US" b="1" dirty="0" smtClean="0">
                <a:latin typeface="微軟正黑體" panose="020B0604030504040204" pitchFamily="34" charset="-120"/>
                <a:ea typeface="微軟正黑體" panose="020B0604030504040204" pitchFamily="34" charset="-120"/>
              </a:rPr>
              <a:t>看法，所以</a:t>
            </a:r>
            <a:r>
              <a:rPr lang="zh-TW" altLang="en-US" b="1" dirty="0">
                <a:latin typeface="微軟正黑體" panose="020B0604030504040204" pitchFamily="34" charset="-120"/>
                <a:ea typeface="微軟正黑體" panose="020B0604030504040204" pitchFamily="34" charset="-120"/>
              </a:rPr>
              <a:t>如何</a:t>
            </a:r>
            <a:r>
              <a:rPr lang="zh-TW" altLang="en-US" b="1" dirty="0" smtClean="0">
                <a:latin typeface="微軟正黑體" panose="020B0604030504040204" pitchFamily="34" charset="-120"/>
                <a:ea typeface="微軟正黑體" panose="020B0604030504040204" pitchFamily="34" charset="-120"/>
              </a:rPr>
              <a:t>抉擇值得我們</a:t>
            </a:r>
            <a:r>
              <a:rPr lang="zh-TW" altLang="en-US" b="1" dirty="0">
                <a:latin typeface="微軟正黑體" panose="020B0604030504040204" pitchFamily="34" charset="-120"/>
                <a:ea typeface="微軟正黑體" panose="020B0604030504040204" pitchFamily="34" charset="-120"/>
              </a:rPr>
              <a:t>審思</a:t>
            </a:r>
            <a:r>
              <a:rPr lang="zh-TW" altLang="en-US" b="1" dirty="0" smtClean="0">
                <a:latin typeface="微軟正黑體" panose="020B0604030504040204" pitchFamily="34" charset="-120"/>
                <a:ea typeface="微軟正黑體" panose="020B0604030504040204" pitchFamily="34" charset="-120"/>
              </a:rPr>
              <a:t>。</a:t>
            </a:r>
            <a:endParaRPr lang="zh-TW" altLang="en-US" dirty="0"/>
          </a:p>
        </p:txBody>
      </p:sp>
      <p:pic>
        <p:nvPicPr>
          <p:cNvPr id="6146" name="Picture 2"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442"/>
            <a:ext cx="9144000" cy="128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2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611560" y="836712"/>
            <a:ext cx="8229600" cy="5328592"/>
          </a:xfrm>
        </p:spPr>
        <p:txBody>
          <a:bodyPr>
            <a:noAutofit/>
          </a:bodyPr>
          <a:lstStyle/>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一、故事大綱</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二</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、人物介紹</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三</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、故事主要意義</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四、風險評估</a:t>
            </a:r>
            <a:r>
              <a:rPr lang="en-US" altLang="zh-TW" sz="4800" b="1" cap="all" dirty="0" smtClean="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rPr>
              <a:t>&amp;</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rPr>
              <a:t>適當科技</a:t>
            </a:r>
            <a:endParaRPr lang="zh-TW" altLang="en-US" sz="4800" b="1" cap="all" dirty="0">
              <a:ln w="6350">
                <a:noFill/>
              </a:ln>
              <a:solidFill>
                <a:schemeClr val="tx1"/>
              </a:solidFill>
              <a:effectLst>
                <a:outerShdw blurRad="127000" dist="200000" dir="27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8163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35077" y="1196752"/>
            <a:ext cx="7200800" cy="5170646"/>
          </a:xfrm>
          <a:prstGeom prst="rect">
            <a:avLst/>
          </a:prstGeom>
        </p:spPr>
        <p:txBody>
          <a:bodyPr wrap="square">
            <a:spAutoFit/>
          </a:bodyPr>
          <a:lstStyle/>
          <a:p>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一</a:t>
            </a:r>
            <a:r>
              <a:rPr lang="zh-TW" altLang="zh-TW" sz="2400" b="1" dirty="0">
                <a:latin typeface="微軟正黑體" panose="020B0604030504040204" pitchFamily="34" charset="-120"/>
                <a:ea typeface="微軟正黑體" panose="020B0604030504040204" pitchFamily="34" charset="-120"/>
              </a:rPr>
              <a:t>間很有名的美國能源開採公司，它們看上了一個小鎮理的能源，決定付出一切代價要取得當地的開採權，所以派出業務員史提夫·巴特勒與蘇·湯瑪遜去這個小鎮與當地居民協商，說服他們跟他合作，他以為這是個非常簡單的任務，但到了當地才知道不是自己想的那麼容易</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巴</a:t>
            </a:r>
            <a:r>
              <a:rPr lang="zh-TW" altLang="en-US" sz="2400" b="1" dirty="0" smtClean="0">
                <a:latin typeface="微軟正黑體" panose="020B0604030504040204" pitchFamily="34" charset="-120"/>
                <a:ea typeface="微軟正黑體" panose="020B0604030504040204" pitchFamily="34" charset="-120"/>
              </a:rPr>
              <a:t>特</a:t>
            </a:r>
            <a:r>
              <a:rPr lang="zh-TW" altLang="en-US" sz="2400" b="1" dirty="0">
                <a:latin typeface="微軟正黑體" panose="020B0604030504040204" pitchFamily="34" charset="-120"/>
                <a:ea typeface="微軟正黑體" panose="020B0604030504040204" pitchFamily="34" charset="-120"/>
              </a:rPr>
              <a:t>勒發現鎮民生活經濟不佳，認為很有機會說服鎮民簽約，但是當地一位教師法蘭克</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葉慈反對鎮民天然氣開採，因為他認為對環境有害，並且希望鎮民們以投票的方式來表決是否讓全球企業進駐這個小鎮，不過巴特勒努力取得鎮民的認同，這時候鎮上又出現一位自稱「雅典娜」環保團體的人士達斯汀</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諾貝爾，來阻饒他的</a:t>
            </a:r>
            <a:r>
              <a:rPr lang="zh-TW" altLang="en-US" sz="2400" b="1" dirty="0" smtClean="0">
                <a:latin typeface="微軟正黑體" panose="020B0604030504040204" pitchFamily="34" charset="-120"/>
                <a:ea typeface="微軟正黑體" panose="020B0604030504040204" pitchFamily="34" charset="-120"/>
              </a:rPr>
              <a:t>目的。</a:t>
            </a:r>
            <a:endParaRPr lang="zh-TW" altLang="zh-TW" sz="2400" b="1" dirty="0">
              <a:latin typeface="微軟正黑體" panose="020B0604030504040204" pitchFamily="34" charset="-120"/>
              <a:ea typeface="微軟正黑體" panose="020B0604030504040204" pitchFamily="34" charset="-120"/>
            </a:endParaRPr>
          </a:p>
          <a:p>
            <a:pPr marL="342900" indent="-342900">
              <a:buFont typeface="+mj-lt"/>
              <a:buAutoNum type="arabicParenR"/>
            </a:pPr>
            <a:endParaRPr lang="en-US" altLang="zh-TW" dirty="0">
              <a:solidFill>
                <a:srgbClr val="FF0000"/>
              </a:solidFill>
              <a:latin typeface="Adobe 繁黑體 Std B" pitchFamily="34" charset="-120"/>
              <a:ea typeface="Adobe 繁黑體 Std B" pitchFamily="34" charset="-120"/>
            </a:endParaRPr>
          </a:p>
        </p:txBody>
      </p:sp>
      <p:sp>
        <p:nvSpPr>
          <p:cNvPr id="5" name="矩形 4"/>
          <p:cNvSpPr/>
          <p:nvPr/>
        </p:nvSpPr>
        <p:spPr>
          <a:xfrm>
            <a:off x="2469830" y="258060"/>
            <a:ext cx="3916308" cy="830997"/>
          </a:xfrm>
          <a:prstGeom prst="rect">
            <a:avLst/>
          </a:prstGeom>
        </p:spPr>
        <p:txBody>
          <a:bodyPr wrap="square">
            <a:spAutoFit/>
          </a:bodyPr>
          <a:lstStyle/>
          <a:p>
            <a:pPr algn="ctr"/>
            <a:r>
              <a:rPr lang="zh-TW" altLang="en-US" sz="4800" cap="all" dirty="0">
                <a:effectLst>
                  <a:outerShdw blurRad="127000" dist="200000" dir="2700000" algn="tl" rotWithShape="0">
                    <a:srgbClr val="000000">
                      <a:alpha val="30000"/>
                    </a:srgbClr>
                  </a:outerShdw>
                </a:effectLst>
                <a:latin typeface="標楷體" pitchFamily="65" charset="-120"/>
                <a:ea typeface="標楷體" pitchFamily="65" charset="-120"/>
              </a:rPr>
              <a:t>故事大綱</a:t>
            </a:r>
            <a:endParaRPr lang="zh-TW" altLang="en-US" sz="4800" dirty="0"/>
          </a:p>
        </p:txBody>
      </p:sp>
    </p:spTree>
    <p:extLst>
      <p:ext uri="{BB962C8B-B14F-4D97-AF65-F5344CB8AC3E}">
        <p14:creationId xmlns:p14="http://schemas.microsoft.com/office/powerpoint/2010/main" val="168543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83568" y="1052736"/>
            <a:ext cx="7695728" cy="4893647"/>
          </a:xfrm>
          <a:prstGeom prst="rect">
            <a:avLst/>
          </a:prstGeom>
        </p:spPr>
        <p:txBody>
          <a:bodyPr wrap="square">
            <a:spAutoFit/>
          </a:bodyPr>
          <a:lstStyle/>
          <a:p>
            <a:r>
              <a:rPr lang="zh-TW" altLang="en-US" sz="2400" b="1"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達</a:t>
            </a:r>
            <a:r>
              <a:rPr lang="zh-TW" altLang="en-US" sz="2400" b="1" dirty="0">
                <a:latin typeface="微軟正黑體" panose="020B0604030504040204" pitchFamily="34" charset="-120"/>
                <a:ea typeface="微軟正黑體" panose="020B0604030504040204" pitchFamily="34" charset="-120"/>
              </a:rPr>
              <a:t>斯汀他提供一份非常有利的證據可以證明環球能源開採公司所進行的開採作業，讓之前的地方上土地枯萎，生靈塗炭；這份證據也讓大部份的居民開始不相信巴特勒；也讓他們兩個工作陷入一個膠著的困境。經過幾經波折後，就在鎮上舉辦投票的前夕，巴特勒收到一份匿名的資料，裡面的資料足夠將達斯汀指控環球能源的證據給推翻，讓巴特勒又從新得到了居民的</a:t>
            </a:r>
            <a:r>
              <a:rPr lang="zh-TW" altLang="en-US" sz="2400" b="1" dirty="0" smtClean="0">
                <a:latin typeface="微軟正黑體" panose="020B0604030504040204" pitchFamily="34" charset="-120"/>
                <a:ea typeface="微軟正黑體" panose="020B0604030504040204" pitchFamily="34" charset="-120"/>
              </a:rPr>
              <a:t>信心。</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史</a:t>
            </a:r>
            <a:r>
              <a:rPr lang="zh-TW" altLang="en-US" sz="2400" b="1" dirty="0">
                <a:latin typeface="微軟正黑體" panose="020B0604030504040204" pitchFamily="34" charset="-120"/>
                <a:ea typeface="微軟正黑體" panose="020B0604030504040204" pitchFamily="34" charset="-120"/>
              </a:rPr>
              <a:t>提夫在知道達斯汀是公司派來的後覺得非常的荒妙，此時他也在內心掙扎這一切。他與法蘭克的對話還有艾莉絲的交談，他知道開發這裡並不會像他們所說的那麼的完美。在最後的關頭他想起了自己原本的家鄉。他拋棄了工作與優渥的生活，只為了可以保全這個農場的安逸。</a:t>
            </a:r>
          </a:p>
        </p:txBody>
      </p:sp>
    </p:spTree>
    <p:extLst>
      <p:ext uri="{BB962C8B-B14F-4D97-AF65-F5344CB8AC3E}">
        <p14:creationId xmlns:p14="http://schemas.microsoft.com/office/powerpoint/2010/main" val="7687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395536" y="476672"/>
            <a:ext cx="8229600" cy="1143000"/>
          </a:xfrm>
        </p:spPr>
        <p:txBody>
          <a:bodyPr>
            <a:normAutofit fontScale="90000"/>
          </a:bodyPr>
          <a:lstStyle/>
          <a:p>
            <a:r>
              <a:rPr lang="zh-TW" altLang="en-US" sz="7300" cap="all" dirty="0">
                <a:effectLst>
                  <a:outerShdw blurRad="127000" dist="200000" dir="2700000" algn="tl" rotWithShape="0">
                    <a:srgbClr val="000000">
                      <a:alpha val="30000"/>
                    </a:srgbClr>
                  </a:outerShdw>
                </a:effectLst>
                <a:latin typeface="標楷體" pitchFamily="65" charset="-120"/>
                <a:ea typeface="標楷體" pitchFamily="65" charset="-120"/>
              </a:rPr>
              <a:t>人物介紹</a:t>
            </a:r>
            <a:r>
              <a:rPr lang="en-US" altLang="zh-TW" sz="4400" cap="all" dirty="0">
                <a:effectLst>
                  <a:outerShdw blurRad="127000" dist="200000" dir="2700000" algn="tl" rotWithShape="0">
                    <a:srgbClr val="000000">
                      <a:alpha val="30000"/>
                    </a:srgbClr>
                  </a:outerShdw>
                </a:effectLst>
                <a:latin typeface="標楷體" pitchFamily="65" charset="-120"/>
                <a:ea typeface="標楷體" pitchFamily="65" charset="-120"/>
              </a:rPr>
              <a:t/>
            </a:r>
            <a:br>
              <a:rPr lang="en-US" altLang="zh-TW" sz="4400" cap="all" dirty="0">
                <a:effectLst>
                  <a:outerShdw blurRad="127000" dist="200000" dir="2700000" algn="tl" rotWithShape="0">
                    <a:srgbClr val="000000">
                      <a:alpha val="30000"/>
                    </a:srgbClr>
                  </a:outerShdw>
                </a:effectLst>
                <a:latin typeface="標楷體" pitchFamily="65" charset="-120"/>
                <a:ea typeface="標楷體" pitchFamily="65" charset="-120"/>
              </a:rPr>
            </a:br>
            <a:endParaRPr lang="zh-TW" altLang="en-US" dirty="0"/>
          </a:p>
        </p:txBody>
      </p:sp>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18709" y="1844824"/>
            <a:ext cx="4297659"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文字方塊 4"/>
          <p:cNvSpPr txBox="1"/>
          <p:nvPr/>
        </p:nvSpPr>
        <p:spPr>
          <a:xfrm>
            <a:off x="179512" y="1916832"/>
            <a:ext cx="4248472" cy="3539430"/>
          </a:xfrm>
          <a:prstGeom prst="rect">
            <a:avLst/>
          </a:prstGeom>
          <a:noFill/>
        </p:spPr>
        <p:txBody>
          <a:bodyPr wrap="square" rtlCol="0">
            <a:spAutoFit/>
          </a:bodyPr>
          <a:lstStyle/>
          <a:p>
            <a:r>
              <a:rPr lang="zh-TW" altLang="en-US" sz="2800" b="1" dirty="0" smtClean="0">
                <a:latin typeface="微軟正黑體" panose="020B0604030504040204" pitchFamily="34" charset="-120"/>
                <a:ea typeface="微軟正黑體" panose="020B0604030504040204" pitchFamily="34" charset="-120"/>
              </a:rPr>
              <a:t>史提夫</a:t>
            </a:r>
            <a:r>
              <a:rPr lang="en-US" altLang="zh-TW" sz="2800" b="1" dirty="0" smtClean="0">
                <a:latin typeface="微軟正黑體" panose="020B0604030504040204" pitchFamily="34" charset="-120"/>
                <a:ea typeface="微軟正黑體" panose="020B0604030504040204" pitchFamily="34" charset="-120"/>
              </a:rPr>
              <a:t>(Steve Butler)</a:t>
            </a:r>
          </a:p>
          <a:p>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能源公司王牌業務員</a:t>
            </a: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史提夫相信自己在做對的事，讓人民出租土地來蓋油井，他最初的用意是想要解決小鎮的經濟困境</a:t>
            </a:r>
            <a:r>
              <a:rPr lang="zh-TW" altLang="en-US" sz="2800" b="1" dirty="0">
                <a:solidFill>
                  <a:schemeClr val="accent1">
                    <a:lumMod val="20000"/>
                    <a:lumOff val="80000"/>
                  </a:schemeClr>
                </a:solidFill>
                <a:latin typeface="標楷體" pitchFamily="65" charset="-120"/>
                <a:ea typeface="標楷體" pitchFamily="65" charset="-120"/>
              </a:rPr>
              <a:t>。</a:t>
            </a:r>
          </a:p>
        </p:txBody>
      </p:sp>
    </p:spTree>
    <p:extLst>
      <p:ext uri="{BB962C8B-B14F-4D97-AF65-F5344CB8AC3E}">
        <p14:creationId xmlns:p14="http://schemas.microsoft.com/office/powerpoint/2010/main" val="370880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87589" y="1556792"/>
            <a:ext cx="4694650" cy="3366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文字方塊 5"/>
          <p:cNvSpPr txBox="1"/>
          <p:nvPr/>
        </p:nvSpPr>
        <p:spPr>
          <a:xfrm>
            <a:off x="251520" y="1268760"/>
            <a:ext cx="3822927" cy="4154984"/>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蘇 湯普遜</a:t>
            </a:r>
            <a:r>
              <a:rPr lang="en-US" altLang="zh-TW" sz="2400" b="1" dirty="0">
                <a:latin typeface="微軟正黑體" panose="020B0604030504040204" pitchFamily="34" charset="-120"/>
                <a:ea typeface="微軟正黑體" panose="020B0604030504040204" pitchFamily="34" charset="-120"/>
              </a:rPr>
              <a:t>(</a:t>
            </a:r>
            <a:r>
              <a:rPr lang="en-US" altLang="zh-TW" sz="2400" b="1" dirty="0" smtClean="0">
                <a:latin typeface="微軟正黑體" panose="020B0604030504040204" pitchFamily="34" charset="-120"/>
                <a:ea typeface="微軟正黑體" panose="020B0604030504040204" pitchFamily="34" charset="-120"/>
              </a:rPr>
              <a:t>Sue</a:t>
            </a:r>
            <a:r>
              <a:rPr lang="zh-TW" altLang="en-US" sz="2400" b="1" dirty="0" smtClean="0">
                <a:latin typeface="微軟正黑體" panose="020B0604030504040204" pitchFamily="34" charset="-120"/>
                <a:ea typeface="微軟正黑體" panose="020B0604030504040204" pitchFamily="34" charset="-120"/>
              </a:rPr>
              <a:t> </a:t>
            </a:r>
            <a:r>
              <a:rPr lang="en-US" altLang="zh-TW" sz="2400" b="1" dirty="0" smtClean="0">
                <a:latin typeface="微軟正黑體" panose="020B0604030504040204" pitchFamily="34" charset="-120"/>
                <a:ea typeface="微軟正黑體" panose="020B0604030504040204" pitchFamily="34" charset="-120"/>
              </a:rPr>
              <a:t>Thomason</a:t>
            </a:r>
            <a:r>
              <a:rPr lang="en-US" altLang="zh-TW" sz="2400" b="1" dirty="0">
                <a:latin typeface="微軟正黑體" panose="020B0604030504040204" pitchFamily="34" charset="-120"/>
                <a:ea typeface="微軟正黑體" panose="020B0604030504040204" pitchFamily="34" charset="-120"/>
              </a:rPr>
              <a:t>)</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史提夫助手，能源公司業務</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史提夫是搭擋多年的事業夥伴，兩人的感情就像姊弟一樣，當然他們之間也有一些競爭元素，不過能感覺到他們是真心喜歡和關心對方。</a:t>
            </a:r>
          </a:p>
        </p:txBody>
      </p:sp>
    </p:spTree>
    <p:extLst>
      <p:ext uri="{BB962C8B-B14F-4D97-AF65-F5344CB8AC3E}">
        <p14:creationId xmlns:p14="http://schemas.microsoft.com/office/powerpoint/2010/main" val="243394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08512" y="1484784"/>
            <a:ext cx="4864540"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文字方塊 4"/>
          <p:cNvSpPr txBox="1"/>
          <p:nvPr/>
        </p:nvSpPr>
        <p:spPr>
          <a:xfrm>
            <a:off x="208112" y="1484784"/>
            <a:ext cx="3600400" cy="3416320"/>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達斯汀 諾貝爾</a:t>
            </a:r>
            <a:r>
              <a:rPr lang="en-US" altLang="zh-TW" sz="2400" b="1" dirty="0">
                <a:latin typeface="微軟正黑體" panose="020B0604030504040204" pitchFamily="34" charset="-120"/>
                <a:ea typeface="微軟正黑體" panose="020B0604030504040204" pitchFamily="34" charset="-120"/>
              </a:rPr>
              <a:t>(Dustin Noble)</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能源公司員工</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由於史提夫在小鎮上的業務瀕臨失敗，公司暗中派出諾貝爾以抹黑等方式，想逼退史提夫。</a:t>
            </a:r>
          </a:p>
        </p:txBody>
      </p:sp>
    </p:spTree>
    <p:extLst>
      <p:ext uri="{BB962C8B-B14F-4D97-AF65-F5344CB8AC3E}">
        <p14:creationId xmlns:p14="http://schemas.microsoft.com/office/powerpoint/2010/main" val="3305516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83968" y="2060848"/>
            <a:ext cx="4238203" cy="28254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文字方塊 5"/>
          <p:cNvSpPr txBox="1"/>
          <p:nvPr/>
        </p:nvSpPr>
        <p:spPr>
          <a:xfrm>
            <a:off x="794939" y="2060848"/>
            <a:ext cx="3240360" cy="2677656"/>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艾莉絲</a:t>
            </a:r>
            <a:r>
              <a:rPr lang="en-US" altLang="zh-TW" sz="2400" b="1" dirty="0">
                <a:latin typeface="微軟正黑體" panose="020B0604030504040204" pitchFamily="34" charset="-120"/>
                <a:ea typeface="微軟正黑體" panose="020B0604030504040204" pitchFamily="34" charset="-120"/>
              </a:rPr>
              <a:t>(Alice)</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小鎮上的學校女老師</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雖然史提夫被抹黑攻擊，依然支持史提夫，並未因此厭惡他。</a:t>
            </a:r>
          </a:p>
        </p:txBody>
      </p:sp>
    </p:spTree>
    <p:extLst>
      <p:ext uri="{BB962C8B-B14F-4D97-AF65-F5344CB8AC3E}">
        <p14:creationId xmlns:p14="http://schemas.microsoft.com/office/powerpoint/2010/main" val="331572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3.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15508"/>
          <a:stretch/>
        </p:blipFill>
        <p:spPr bwMode="auto">
          <a:xfrm>
            <a:off x="-20930" y="433088"/>
            <a:ext cx="9164929" cy="6111268"/>
          </a:xfrm>
          <a:prstGeom prst="rect">
            <a:avLst/>
          </a:prstGeom>
          <a:noFill/>
          <a:extLst>
            <a:ext uri="{909E8E84-426E-40DD-AFC4-6F175D3DCCD1}">
              <a14:hiddenFill xmlns:a14="http://schemas.microsoft.com/office/drawing/2010/main">
                <a:solidFill>
                  <a:srgbClr val="FFFFFF"/>
                </a:solidFill>
              </a14:hiddenFill>
            </a:ext>
          </a:extLst>
        </p:spPr>
      </p:pic>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23928" y="2051849"/>
            <a:ext cx="4756440" cy="3168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文字方塊 4"/>
          <p:cNvSpPr txBox="1"/>
          <p:nvPr/>
        </p:nvSpPr>
        <p:spPr>
          <a:xfrm>
            <a:off x="467544" y="1556792"/>
            <a:ext cx="3384376" cy="3785652"/>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法蘭克 葉慈</a:t>
            </a:r>
            <a:r>
              <a:rPr lang="en-US" altLang="zh-TW" sz="2400" b="1" dirty="0">
                <a:latin typeface="微軟正黑體" panose="020B0604030504040204" pitchFamily="34" charset="-120"/>
                <a:ea typeface="微軟正黑體" panose="020B0604030504040204" pitchFamily="34" charset="-120"/>
              </a:rPr>
              <a:t>(Frank Yates)</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高中物理老師</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他對這個家園充滿責任感</a:t>
            </a:r>
            <a:r>
              <a:rPr lang="zh-TW" altLang="en-US" sz="2400" b="1" dirty="0" smtClean="0">
                <a:latin typeface="微軟正黑體" panose="020B0604030504040204" pitchFamily="34" charset="-120"/>
                <a:ea typeface="微軟正黑體" panose="020B0604030504040204" pitchFamily="34" charset="-120"/>
              </a:rPr>
              <a:t>。想</a:t>
            </a:r>
            <a:r>
              <a:rPr lang="zh-TW" altLang="en-US" sz="2400" b="1" dirty="0">
                <a:latin typeface="微軟正黑體" panose="020B0604030504040204" pitchFamily="34" charset="-120"/>
                <a:ea typeface="微軟正黑體" panose="020B0604030504040204" pitchFamily="34" charset="-120"/>
              </a:rPr>
              <a:t>對家鄉的下一代孩子盡些心力。所以他挑戰史提夫，更要全部鎮民團結一心做出決定。</a:t>
            </a:r>
          </a:p>
        </p:txBody>
      </p:sp>
    </p:spTree>
    <p:extLst>
      <p:ext uri="{BB962C8B-B14F-4D97-AF65-F5344CB8AC3E}">
        <p14:creationId xmlns:p14="http://schemas.microsoft.com/office/powerpoint/2010/main" val="264797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1118</Words>
  <Application>Microsoft Office PowerPoint</Application>
  <PresentationFormat>如螢幕大小 (4:3)</PresentationFormat>
  <Paragraphs>79</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PowerPoint 簡報</vt:lpstr>
      <vt:lpstr>PowerPoint 簡報</vt:lpstr>
      <vt:lpstr>PowerPoint 簡報</vt:lpstr>
      <vt:lpstr>PowerPoint 簡報</vt:lpstr>
      <vt:lpstr>人物介紹 </vt:lpstr>
      <vt:lpstr>PowerPoint 簡報</vt:lpstr>
      <vt:lpstr>PowerPoint 簡報</vt:lpstr>
      <vt:lpstr>PowerPoint 簡報</vt:lpstr>
      <vt:lpstr>PowerPoint 簡報</vt:lpstr>
      <vt:lpstr>故事主要意義 </vt:lpstr>
      <vt:lpstr>天然氣風險評估</vt:lpstr>
      <vt:lpstr>使用天然氣優缺點</vt:lpstr>
      <vt:lpstr>開採天然氣的風險</vt:lpstr>
      <vt:lpstr>水利壓裂技術</vt:lpstr>
      <vt:lpstr>開採後</vt:lpstr>
      <vt:lpstr>適當科技</vt:lpstr>
      <vt:lpstr>頁岩氣對全球社會的影響</vt:lpstr>
      <vt:lpstr>適當的解決之道與抉擇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LinFung</dc:creator>
  <cp:lastModifiedBy>user</cp:lastModifiedBy>
  <cp:revision>63</cp:revision>
  <dcterms:created xsi:type="dcterms:W3CDTF">2014-12-09T08:47:20Z</dcterms:created>
  <dcterms:modified xsi:type="dcterms:W3CDTF">2016-01-11T09:43:22Z</dcterms:modified>
</cp:coreProperties>
</file>