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handoutMasterIdLst>
    <p:handoutMasterId r:id="rId14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8" d="100"/>
          <a:sy n="58" d="100"/>
        </p:scale>
        <p:origin x="-2838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C88B05-AA47-4C3C-BAA7-5F516529E8E1}" type="datetimeFigureOut">
              <a:rPr lang="zh-TW" altLang="en-US" smtClean="0"/>
              <a:pPr/>
              <a:t>2012/11/11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2F18AD-12D2-48B9-B4B9-23F06956025A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D2D21F-8A55-448B-BD94-CF51D761C6B7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877043-710D-435E-A1A1-40E447CCA4A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標題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7" name="副標題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30" name="日期版面配置區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C7621-9133-4537-A560-DBFE724ED755}" type="datetime1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19" name="頁尾版面配置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7" name="投影片編號版面配置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583-0EC3-4F7D-9BCF-BA11AF0147E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A696A-C926-49D7-950C-B66D94BFBAC8}" type="datetime1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583-0EC3-4F7D-9BCF-BA11AF0147E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60DA9-0260-4508-865F-81031C18D61D}" type="datetime1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583-0EC3-4F7D-9BCF-BA11AF0147E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73642-D78C-48B0-847F-CED34162FC2E}" type="datetime1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583-0EC3-4F7D-9BCF-BA11AF0147E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3C241-384E-4F76-AB1C-D3E95480C774}" type="datetime1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583-0EC3-4F7D-9BCF-BA11AF0147E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6A6D1-AFD9-4845-A5E9-3BE495632391}" type="datetime1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583-0EC3-4F7D-9BCF-BA11AF0147E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082E5-1594-48FE-9B26-D5BF2290C184}" type="datetime1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583-0EC3-4F7D-9BCF-BA11AF0147E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E47B8-8941-4525-B404-16E4863BF23B}" type="datetime1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583-0EC3-4F7D-9BCF-BA11AF0147E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24884-291B-4B39-8531-F050C70AFCEF}" type="datetime1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583-0EC3-4F7D-9BCF-BA11AF0147E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E383F-C9A2-4A38-AB85-4F7F240E3CBB}" type="datetime1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583-0EC3-4F7D-9BCF-BA11AF0147E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剪去並圓角化單一角落矩形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直角三角形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9A327-F41C-4012-A516-C598600B67CB}" type="datetime1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F5E94583-0EC3-4F7D-9BCF-BA11AF0147E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10" name="手繪多邊形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手繪多邊形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手繪多邊形 6"/>
          <p:cNvSpPr>
            <a:spLocks/>
          </p:cNvSpPr>
          <p:nvPr/>
        </p:nvSpPr>
        <p:spPr bwMode="auto">
          <a:xfrm>
            <a:off x="0" y="4462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手繪多邊形 7"/>
          <p:cNvSpPr>
            <a:spLocks/>
          </p:cNvSpPr>
          <p:nvPr/>
        </p:nvSpPr>
        <p:spPr bwMode="auto">
          <a:xfrm>
            <a:off x="4355976" y="0"/>
            <a:ext cx="4788024" cy="69269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b="1" cap="none" spc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9" name="標題版面配置區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0" name="文字版面配置區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C63BE47-1BC1-47FC-B539-C38A0814EF31}" type="datetime1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22" name="頁尾版面配置區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zh-TW" altLang="en-US" dirty="0"/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5E94583-0EC3-4F7D-9BCF-BA11AF0147E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grpSp>
        <p:nvGrpSpPr>
          <p:cNvPr id="2" name="群組 1"/>
          <p:cNvGrpSpPr/>
          <p:nvPr/>
        </p:nvGrpSpPr>
        <p:grpSpPr>
          <a:xfrm>
            <a:off x="0" y="259496"/>
            <a:ext cx="9144000" cy="577216"/>
            <a:chOff x="-19045" y="216550"/>
            <a:chExt cx="9180548" cy="649224"/>
          </a:xfrm>
        </p:grpSpPr>
        <p:sp>
          <p:nvSpPr>
            <p:cNvPr id="12" name="手繪多邊形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ln>
              <a:headEnd type="none" w="med" len="med"/>
              <a:tailEnd type="none" w="med" len="med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手繪多邊形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ln>
              <a:headEnd type="none" w="med" len="med"/>
              <a:tailEnd type="none" w="med" len="med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  <p:pic>
        <p:nvPicPr>
          <p:cNvPr id="14" name="Picture 16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6153150"/>
            <a:ext cx="914400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11560" y="723528"/>
            <a:ext cx="7851648" cy="1481336"/>
          </a:xfrm>
        </p:spPr>
        <p:txBody>
          <a:bodyPr>
            <a:normAutofit/>
          </a:bodyPr>
          <a:lstStyle/>
          <a:p>
            <a:pPr algn="ctr"/>
            <a:r>
              <a:rPr lang="zh-TW" altLang="en-US" sz="4800" b="0" dirty="0" smtClean="0"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</a:rPr>
              <a:t>以適當科技與風險評估的角度來看太陽能系統</a:t>
            </a:r>
            <a:endParaRPr lang="zh-TW" altLang="en-US" sz="4800" b="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31640" y="1556792"/>
            <a:ext cx="7350640" cy="4464496"/>
          </a:xfrm>
        </p:spPr>
        <p:txBody>
          <a:bodyPr>
            <a:normAutofit/>
          </a:bodyPr>
          <a:lstStyle/>
          <a:p>
            <a:pPr algn="l"/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algn="l"/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algn="l"/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algn="l"/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algn="l"/>
            <a:endParaRPr lang="en-US" altLang="zh-TW" sz="1050" dirty="0" smtClean="0">
              <a:latin typeface="標楷體" pitchFamily="65" charset="-120"/>
              <a:ea typeface="標楷體" pitchFamily="65" charset="-120"/>
            </a:endParaRPr>
          </a:p>
          <a:p>
            <a:pPr algn="l"/>
            <a:endParaRPr lang="en-US" altLang="zh-TW" sz="1050" dirty="0" smtClean="0">
              <a:latin typeface="標楷體" pitchFamily="65" charset="-120"/>
              <a:ea typeface="標楷體" pitchFamily="65" charset="-120"/>
            </a:endParaRPr>
          </a:p>
          <a:p>
            <a:pPr algn="l"/>
            <a:endParaRPr lang="en-US" altLang="zh-TW" sz="1050" dirty="0" smtClean="0">
              <a:latin typeface="標楷體" pitchFamily="65" charset="-120"/>
              <a:ea typeface="標楷體" pitchFamily="65" charset="-120"/>
            </a:endParaRPr>
          </a:p>
          <a:p>
            <a:pPr algn="ctr"/>
            <a:r>
              <a:rPr lang="zh-TW" altLang="en-US" sz="1100" dirty="0" smtClean="0">
                <a:latin typeface="標楷體" pitchFamily="65" charset="-120"/>
                <a:ea typeface="標楷體" pitchFamily="65" charset="-120"/>
              </a:rPr>
              <a:t>資料來源</a:t>
            </a:r>
            <a:r>
              <a:rPr lang="en-US" altLang="zh-TW" sz="1100" dirty="0" smtClean="0"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sz="1100" dirty="0" smtClean="0">
                <a:latin typeface="標楷體" pitchFamily="65" charset="-120"/>
                <a:ea typeface="標楷體" pitchFamily="65" charset="-120"/>
              </a:rPr>
              <a:t>太陽能光電板介紹</a:t>
            </a:r>
            <a:endParaRPr lang="en-US" altLang="zh-TW" sz="1100" dirty="0" smtClean="0">
              <a:latin typeface="標楷體" pitchFamily="65" charset="-120"/>
              <a:ea typeface="標楷體" pitchFamily="65" charset="-120"/>
            </a:endParaRPr>
          </a:p>
          <a:p>
            <a:pPr algn="l"/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班級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車輛三甲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algn="l"/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學生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戴維德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algn="l"/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指導教師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林聰益</a:t>
            </a:r>
            <a:endParaRPr lang="zh-TW" altLang="en-US" sz="2800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4" name="圖片 3" descr="00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31640" y="2348880"/>
            <a:ext cx="2065343" cy="1551576"/>
          </a:xfrm>
          <a:prstGeom prst="rect">
            <a:avLst/>
          </a:prstGeom>
        </p:spPr>
      </p:pic>
      <p:pic>
        <p:nvPicPr>
          <p:cNvPr id="5" name="圖片 4" descr="00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601915" y="2391552"/>
            <a:ext cx="2338237" cy="1541504"/>
          </a:xfrm>
          <a:prstGeom prst="rect">
            <a:avLst/>
          </a:prstGeom>
        </p:spPr>
      </p:pic>
      <p:pic>
        <p:nvPicPr>
          <p:cNvPr id="7" name="圖片 6" descr="004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156176" y="2256071"/>
            <a:ext cx="2265714" cy="1676985"/>
          </a:xfrm>
          <a:prstGeom prst="rect">
            <a:avLst/>
          </a:prstGeom>
        </p:spPr>
      </p:pic>
      <p:sp>
        <p:nvSpPr>
          <p:cNvPr id="12" name="投影片編號版面配置區 11"/>
          <p:cNvSpPr>
            <a:spLocks noGrp="1"/>
          </p:cNvSpPr>
          <p:nvPr>
            <p:ph type="sldNum" sz="quarter" idx="12"/>
          </p:nvPr>
        </p:nvSpPr>
        <p:spPr>
          <a:xfrm>
            <a:off x="8202488" y="6309320"/>
            <a:ext cx="762000" cy="365125"/>
          </a:xfrm>
        </p:spPr>
        <p:txBody>
          <a:bodyPr/>
          <a:lstStyle/>
          <a:p>
            <a:fld id="{F5E94583-0EC3-4F7D-9BCF-BA11AF0147EB}" type="slidenum">
              <a:rPr lang="zh-TW" altLang="en-US" sz="1400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pPr/>
              <a:t>1</a:t>
            </a:fld>
            <a:endParaRPr lang="zh-TW" altLang="en-US" sz="1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zh-TW" altLang="en-US" sz="40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如何做為部分建材</a:t>
            </a:r>
            <a:r>
              <a:rPr lang="en-US" altLang="zh-TW" sz="40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en-US" altLang="zh-TW" sz="40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5/5</a:t>
            </a:r>
            <a:r>
              <a:rPr lang="en-US" altLang="zh-TW" sz="40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)</a:t>
            </a:r>
            <a:endParaRPr lang="zh-TW" altLang="en-US" sz="40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zh-TW" altLang="en-US" sz="1800" dirty="0" smtClean="0">
                <a:latin typeface="標楷體" pitchFamily="65" charset="-120"/>
                <a:ea typeface="標楷體" pitchFamily="65" charset="-120"/>
              </a:rPr>
              <a:t>電源供應</a:t>
            </a:r>
            <a:r>
              <a:rPr lang="zh-TW" altLang="en-US" sz="1800" dirty="0" smtClean="0">
                <a:latin typeface="標楷體" pitchFamily="65" charset="-120"/>
                <a:ea typeface="標楷體" pitchFamily="65" charset="-120"/>
              </a:rPr>
              <a:t>概述</a:t>
            </a:r>
            <a:r>
              <a:rPr lang="en-US" altLang="zh-TW" sz="1800" dirty="0" smtClean="0"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sz="1800" dirty="0" smtClean="0">
                <a:latin typeface="標楷體" pitchFamily="65" charset="-120"/>
                <a:ea typeface="標楷體" pitchFamily="65" charset="-120"/>
              </a:rPr>
              <a:t>由圖七可見</a:t>
            </a:r>
            <a:endParaRPr lang="en-US" altLang="zh-TW" sz="1800" dirty="0" smtClean="0"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150000"/>
              </a:lnSpc>
              <a:buNone/>
            </a:pPr>
            <a:r>
              <a:rPr lang="zh-TW" altLang="en-US" sz="1800" dirty="0" smtClean="0">
                <a:latin typeface="標楷體" pitchFamily="65" charset="-120"/>
                <a:ea typeface="標楷體" pitchFamily="65" charset="-120"/>
              </a:rPr>
              <a:t>  太陽能光電板經吸收陽光，</a:t>
            </a:r>
            <a:endParaRPr lang="en-US" altLang="zh-TW" sz="1800" dirty="0" smtClean="0"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150000"/>
              </a:lnSpc>
              <a:buNone/>
            </a:pPr>
            <a:r>
              <a:rPr lang="zh-TW" altLang="en-US" sz="1800" dirty="0" smtClean="0">
                <a:latin typeface="標楷體" pitchFamily="65" charset="-120"/>
                <a:ea typeface="標楷體" pitchFamily="65" charset="-120"/>
              </a:rPr>
              <a:t>  在將電源轉到交</a:t>
            </a:r>
            <a:r>
              <a:rPr lang="en-US" altLang="zh-TW" sz="1800" dirty="0" smtClean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sz="1800" dirty="0" smtClean="0">
                <a:latin typeface="標楷體" pitchFamily="65" charset="-120"/>
                <a:ea typeface="標楷體" pitchFamily="65" charset="-120"/>
              </a:rPr>
              <a:t>直流交換</a:t>
            </a:r>
            <a:endParaRPr lang="en-US" altLang="zh-TW" sz="1800" dirty="0" smtClean="0"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150000"/>
              </a:lnSpc>
              <a:buNone/>
            </a:pPr>
            <a:r>
              <a:rPr lang="zh-TW" altLang="en-US" sz="1800" dirty="0" smtClean="0">
                <a:latin typeface="標楷體" pitchFamily="65" charset="-120"/>
                <a:ea typeface="標楷體" pitchFamily="65" charset="-120"/>
              </a:rPr>
              <a:t>  器在傳入配電箱在進入電池</a:t>
            </a:r>
            <a:endParaRPr lang="en-US" altLang="zh-TW" sz="1800" dirty="0" smtClean="0"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150000"/>
              </a:lnSpc>
              <a:buNone/>
            </a:pPr>
            <a:r>
              <a:rPr lang="zh-TW" altLang="en-US" sz="1800" dirty="0" smtClean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1800" dirty="0" smtClean="0">
                <a:latin typeface="標楷體" pitchFamily="65" charset="-120"/>
                <a:ea typeface="標楷體" pitchFamily="65" charset="-120"/>
              </a:rPr>
              <a:t> 作儲存，如有多餘的電則輸</a:t>
            </a:r>
            <a:endParaRPr lang="en-US" altLang="zh-TW" sz="1800" dirty="0" smtClean="0"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150000"/>
              </a:lnSpc>
              <a:buNone/>
            </a:pPr>
            <a:r>
              <a:rPr lang="zh-TW" altLang="en-US" sz="1800" dirty="0" smtClean="0">
                <a:latin typeface="標楷體" pitchFamily="65" charset="-120"/>
                <a:ea typeface="標楷體" pitchFamily="65" charset="-120"/>
              </a:rPr>
              <a:t>  出到外接線路送至發電廠。</a:t>
            </a:r>
            <a:endParaRPr lang="zh-TW" altLang="en-US" sz="1800" dirty="0" smtClean="0">
              <a:latin typeface="標楷體" pitchFamily="65" charset="-120"/>
              <a:ea typeface="標楷體" pitchFamily="65" charset="-120"/>
            </a:endParaRP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8172400" y="6309320"/>
            <a:ext cx="762000" cy="365125"/>
          </a:xfrm>
        </p:spPr>
        <p:txBody>
          <a:bodyPr/>
          <a:lstStyle/>
          <a:p>
            <a:fld id="{F5E94583-0EC3-4F7D-9BCF-BA11AF0147EB}" type="slidenum">
              <a:rPr lang="zh-TW" altLang="en-US" sz="1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pPr/>
              <a:t>10</a:t>
            </a:fld>
            <a:endParaRPr lang="zh-TW" altLang="en-US" sz="1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圖片 4" descr="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07904" y="1556792"/>
            <a:ext cx="5176768" cy="339445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3635896" y="4941168"/>
            <a:ext cx="437480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lvl="0" indent="-274320">
              <a:spcBef>
                <a:spcPct val="20000"/>
              </a:spcBef>
              <a:buClr>
                <a:srgbClr val="EB641B"/>
              </a:buClr>
              <a:buSzPct val="95000"/>
            </a:pPr>
            <a:r>
              <a:rPr lang="zh-TW" altLang="en-US" sz="2000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圖七</a:t>
            </a:r>
            <a:r>
              <a:rPr lang="en-US" altLang="zh-TW" sz="2000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.</a:t>
            </a:r>
            <a:r>
              <a:rPr lang="zh-TW" altLang="en-US" sz="2000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太陽能發電系統概述</a:t>
            </a:r>
          </a:p>
          <a:p>
            <a:pPr marL="274320" lvl="0" indent="-274320">
              <a:spcBef>
                <a:spcPct val="20000"/>
              </a:spcBef>
              <a:buClr>
                <a:srgbClr val="EB641B"/>
              </a:buClr>
              <a:buSzPct val="95000"/>
              <a:buFont typeface="Wingdings 2"/>
              <a:buChar char=""/>
            </a:pPr>
            <a:endParaRPr lang="zh-TW" altLang="en-US" sz="2000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40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結 論</a:t>
            </a:r>
            <a:endParaRPr lang="zh-TW" altLang="en-US" sz="40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由此簡報可清楚了解太陽能光電板的運作原理，也可了解原來太陽能光電板不僅僅可作發電用，更可用於建材的一部分，增添許多創意性和藝術感。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8244408" y="6309320"/>
            <a:ext cx="762000" cy="365125"/>
          </a:xfrm>
        </p:spPr>
        <p:txBody>
          <a:bodyPr/>
          <a:lstStyle/>
          <a:p>
            <a:fld id="{F5E94583-0EC3-4F7D-9BCF-BA11AF0147EB}" type="slidenum">
              <a:rPr lang="zh-TW" altLang="en-US" sz="1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pPr/>
              <a:t>11</a:t>
            </a:fld>
            <a:endParaRPr lang="zh-TW" altLang="en-US" sz="1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3528" y="84584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zh-TW" altLang="en-US" sz="4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標楷體" pitchFamily="65" charset="-120"/>
                <a:ea typeface="標楷體" pitchFamily="65" charset="-120"/>
              </a:rPr>
              <a:t>大 綱</a:t>
            </a:r>
            <a:endParaRPr lang="zh-TW" altLang="en-US" sz="4800" dirty="0">
              <a:solidFill>
                <a:schemeClr val="tx1">
                  <a:lumMod val="95000"/>
                  <a:lumOff val="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815008" y="2424256"/>
            <a:ext cx="8229600" cy="438912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太陽能光電板之作用原理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150000"/>
              </a:lnSpc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如何做為部分建材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150000"/>
              </a:lnSpc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結論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>
          <a:xfrm>
            <a:off x="8202488" y="6309320"/>
            <a:ext cx="762000" cy="365125"/>
          </a:xfrm>
        </p:spPr>
        <p:txBody>
          <a:bodyPr/>
          <a:lstStyle/>
          <a:p>
            <a:fld id="{F5E94583-0EC3-4F7D-9BCF-BA11AF0147EB}" type="slidenum">
              <a:rPr lang="zh-TW" altLang="en-US" sz="1400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pPr/>
              <a:t>2</a:t>
            </a:fld>
            <a:endParaRPr lang="zh-TW" altLang="en-US" sz="1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zh-TW" altLang="en-US" sz="48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前 言</a:t>
            </a:r>
            <a:endParaRPr lang="zh-TW" altLang="en-US" sz="48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38912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由於全球暖化又加上能源短缺，可用資源越來越少，如何將身邊忽略的能源轉為有用的資源。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150000"/>
              </a:lnSpc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此簡報介紹太陽能光電板，現代有許多光電板不再只是一般的光電板，如何成為藝術的一部分或還有兩種以上的功能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…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8202488" y="6309320"/>
            <a:ext cx="762000" cy="365125"/>
          </a:xfrm>
        </p:spPr>
        <p:txBody>
          <a:bodyPr/>
          <a:lstStyle/>
          <a:p>
            <a:fld id="{F5E94583-0EC3-4F7D-9BCF-BA11AF0147EB}" type="slidenum">
              <a:rPr lang="zh-TW" altLang="en-US" sz="1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pPr/>
              <a:t>3</a:t>
            </a:fld>
            <a:endParaRPr lang="zh-TW" altLang="en-US" sz="1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44624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zh-TW" altLang="en-US" sz="40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作用</a:t>
            </a:r>
            <a:r>
              <a:rPr lang="zh-TW" altLang="en-US" sz="40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原理</a:t>
            </a:r>
            <a:r>
              <a:rPr lang="en-US" altLang="zh-TW" sz="40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(1/2</a:t>
            </a:r>
            <a:r>
              <a:rPr lang="en-US" altLang="zh-TW" sz="40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)</a:t>
            </a:r>
            <a:endParaRPr lang="zh-TW" altLang="en-US" sz="4000" dirty="0">
              <a:solidFill>
                <a:schemeClr val="tx1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0" y="1196752"/>
            <a:ext cx="3491880" cy="4824536"/>
          </a:xfrm>
        </p:spPr>
        <p:txBody>
          <a:bodyPr>
            <a:normAutofit/>
          </a:bodyPr>
          <a:lstStyle/>
          <a:p>
            <a:r>
              <a:rPr lang="zh-TW" altLang="en-US" sz="1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當 </a:t>
            </a:r>
            <a:r>
              <a:rPr lang="en-US" altLang="zh-TW" sz="1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P </a:t>
            </a:r>
            <a:r>
              <a:rPr lang="zh-TW" altLang="en-US" sz="1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型及 </a:t>
            </a:r>
            <a:r>
              <a:rPr lang="en-US" altLang="zh-TW" sz="1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N </a:t>
            </a:r>
            <a:r>
              <a:rPr lang="zh-TW" altLang="en-US" sz="1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型半導體互相接觸時，</a:t>
            </a:r>
            <a:r>
              <a:rPr lang="en-US" altLang="zh-TW" sz="1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N </a:t>
            </a:r>
            <a:r>
              <a:rPr lang="zh-TW" altLang="en-US" sz="1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型半導體內的電子會湧入 </a:t>
            </a:r>
            <a:r>
              <a:rPr lang="en-US" altLang="zh-TW" sz="1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P </a:t>
            </a:r>
            <a:r>
              <a:rPr lang="zh-TW" altLang="en-US" sz="1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型半導體中，以填補其內的電洞。在 </a:t>
            </a:r>
            <a:r>
              <a:rPr lang="en-US" altLang="zh-TW" sz="1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P-N </a:t>
            </a:r>
            <a:r>
              <a:rPr lang="zh-TW" altLang="en-US" sz="1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接面附近，因電子－電洞的結合形成一個載子空乏區，而 </a:t>
            </a:r>
            <a:r>
              <a:rPr lang="en-US" altLang="zh-TW" sz="1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P </a:t>
            </a:r>
            <a:r>
              <a:rPr lang="zh-TW" altLang="en-US" sz="1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型及 </a:t>
            </a:r>
            <a:r>
              <a:rPr lang="en-US" altLang="zh-TW" sz="1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N </a:t>
            </a:r>
            <a:r>
              <a:rPr lang="zh-TW" altLang="en-US" sz="1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型半導體中也因而分別帶有負、正電荷，因此形成一個內建電場。當太陽光照射到這 </a:t>
            </a:r>
            <a:r>
              <a:rPr lang="en-US" altLang="zh-TW" sz="1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P-N </a:t>
            </a:r>
            <a:r>
              <a:rPr lang="zh-TW" altLang="en-US" sz="1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結構時，</a:t>
            </a:r>
            <a:r>
              <a:rPr lang="en-US" altLang="zh-TW" sz="1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P </a:t>
            </a:r>
            <a:r>
              <a:rPr lang="zh-TW" altLang="en-US" sz="1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型和 </a:t>
            </a:r>
            <a:r>
              <a:rPr lang="en-US" altLang="zh-TW" sz="1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N </a:t>
            </a:r>
            <a:r>
              <a:rPr lang="zh-TW" altLang="en-US" sz="1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型半導體因吸收太陽光而產生電子－電洞對。由於空乏區所提供的內建電場，可以讓半導體內所產生的電子在電池內流動，因此若經由電極把電流引出，就可以形成一個完整的太陽能電池。</a:t>
            </a:r>
            <a:endParaRPr lang="zh-TW" altLang="en-US" sz="1800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pic>
        <p:nvPicPr>
          <p:cNvPr id="5" name="圖片 4" descr="01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63888" y="1556792"/>
            <a:ext cx="5056186" cy="2952328"/>
          </a:xfrm>
          <a:prstGeom prst="rect">
            <a:avLst/>
          </a:prstGeom>
        </p:spPr>
      </p:pic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>
          <a:xfrm>
            <a:off x="8202488" y="6356350"/>
            <a:ext cx="762000" cy="365125"/>
          </a:xfrm>
        </p:spPr>
        <p:txBody>
          <a:bodyPr/>
          <a:lstStyle/>
          <a:p>
            <a:fld id="{F5E94583-0EC3-4F7D-9BCF-BA11AF0147EB}" type="slidenum">
              <a:rPr lang="zh-TW" altLang="en-US" sz="1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pPr/>
              <a:t>4</a:t>
            </a:fld>
            <a:endParaRPr lang="zh-TW" altLang="en-US" sz="1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-18256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zh-TW" altLang="en-US" sz="40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作用</a:t>
            </a:r>
            <a:r>
              <a:rPr lang="zh-TW" altLang="en-US" sz="40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原理</a:t>
            </a:r>
            <a:r>
              <a:rPr lang="en-US" altLang="zh-TW" sz="40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(2/2)</a:t>
            </a:r>
            <a:endParaRPr lang="zh-TW" alt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389120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zh-TW" altLang="en-US" sz="22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在圖</a:t>
            </a:r>
            <a:r>
              <a:rPr lang="zh-TW" altLang="en-US" sz="22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一可觀察出</a:t>
            </a:r>
            <a:r>
              <a:rPr lang="zh-TW" altLang="en-US" sz="22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在不同</a:t>
            </a:r>
            <a:r>
              <a:rPr lang="zh-TW" altLang="en-US" sz="22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日照強度</a:t>
            </a:r>
            <a:endParaRPr lang="en-US" altLang="zh-TW" sz="22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>
              <a:lnSpc>
                <a:spcPct val="150000"/>
              </a:lnSpc>
              <a:buNone/>
            </a:pPr>
            <a:r>
              <a:rPr lang="zh-TW" altLang="en-US" sz="22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</a:t>
            </a:r>
            <a:r>
              <a:rPr lang="zh-TW" altLang="en-US" sz="22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   下</a:t>
            </a:r>
            <a:r>
              <a:rPr lang="zh-TW" altLang="en-US" sz="22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太陽能光電板</a:t>
            </a:r>
            <a:r>
              <a:rPr lang="zh-TW" altLang="en-US" sz="22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的電流和電壓</a:t>
            </a:r>
            <a:endParaRPr lang="en-US" altLang="zh-TW" sz="22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pPr>
              <a:lnSpc>
                <a:spcPct val="150000"/>
              </a:lnSpc>
            </a:pPr>
            <a:r>
              <a:rPr lang="zh-TW" altLang="en-US" sz="22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在圖二可看出電壓</a:t>
            </a:r>
            <a:r>
              <a:rPr lang="zh-TW" altLang="en-US" sz="22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穩壓閾值</a:t>
            </a:r>
            <a:r>
              <a:rPr lang="zh-TW" altLang="en-US" sz="22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追</a:t>
            </a:r>
            <a:endParaRPr lang="en-US" altLang="zh-TW" sz="22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>
              <a:lnSpc>
                <a:spcPct val="150000"/>
              </a:lnSpc>
              <a:buNone/>
            </a:pPr>
            <a:r>
              <a:rPr lang="zh-TW" altLang="en-US" sz="22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    蹤太陽能光</a:t>
            </a:r>
            <a:r>
              <a:rPr lang="zh-TW" altLang="en-US" sz="22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電板峰值功率</a:t>
            </a:r>
            <a:r>
              <a:rPr lang="zh-TW" altLang="en-US" sz="22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至</a:t>
            </a:r>
            <a:endParaRPr lang="en-US" altLang="zh-TW" sz="22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>
              <a:lnSpc>
                <a:spcPct val="150000"/>
              </a:lnSpc>
              <a:buNone/>
            </a:pPr>
            <a:r>
              <a:rPr lang="zh-TW" altLang="en-US" sz="22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</a:t>
            </a:r>
            <a:r>
              <a:rPr lang="zh-TW" altLang="en-US" sz="22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   </a:t>
            </a:r>
            <a:r>
              <a:rPr lang="en-US" altLang="zh-TW" sz="22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98</a:t>
            </a:r>
            <a:r>
              <a:rPr lang="en-US" altLang="zh-TW" sz="22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%</a:t>
            </a:r>
            <a:r>
              <a:rPr lang="zh-TW" altLang="en-US" sz="22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以上</a:t>
            </a:r>
            <a:endParaRPr lang="en-US" altLang="zh-TW" sz="22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>
              <a:lnSpc>
                <a:spcPct val="150000"/>
              </a:lnSpc>
              <a:buNone/>
            </a:pPr>
            <a:r>
              <a:rPr lang="zh-TW" altLang="en-US" sz="1000" dirty="0" smtClean="0"/>
              <a:t>                                                                                                                                                                       </a:t>
            </a:r>
            <a:endParaRPr lang="zh-TW" altLang="en-US" sz="1000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pic>
        <p:nvPicPr>
          <p:cNvPr id="4" name="圖片 3" descr="01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88024" y="1052736"/>
            <a:ext cx="3995935" cy="2463049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4788024" y="3501008"/>
            <a:ext cx="316835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lvl="0" indent="-274320">
              <a:spcBef>
                <a:spcPct val="20000"/>
              </a:spcBef>
              <a:buClr>
                <a:srgbClr val="EB641B"/>
              </a:buClr>
              <a:buSzPct val="95000"/>
            </a:pPr>
            <a:r>
              <a:rPr lang="zh-TW" altLang="en-US" sz="1100" b="1" dirty="0" smtClean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圖</a:t>
            </a:r>
            <a:r>
              <a:rPr lang="en-US" altLang="zh-TW" sz="1100" b="1" dirty="0" smtClean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1</a:t>
            </a:r>
            <a:r>
              <a:rPr lang="en-US" altLang="zh-TW" sz="1100" b="1" dirty="0" smtClean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.</a:t>
            </a:r>
            <a:r>
              <a:rPr lang="zh-TW" altLang="en-US" sz="1100" b="1" dirty="0" smtClean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太</a:t>
            </a:r>
            <a:r>
              <a:rPr lang="zh-TW" altLang="en-US" sz="1100" b="1" dirty="0" smtClean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陽能光</a:t>
            </a:r>
            <a:r>
              <a:rPr lang="zh-TW" altLang="en-US" sz="1100" b="1" dirty="0" smtClean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電板的電流 </a:t>
            </a:r>
            <a:r>
              <a:rPr lang="en-US" altLang="zh-TW" sz="1100" b="1" dirty="0" err="1" smtClean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vs</a:t>
            </a:r>
            <a:r>
              <a:rPr lang="en-US" altLang="zh-TW" sz="1100" b="1" dirty="0" smtClean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</a:t>
            </a:r>
            <a:r>
              <a:rPr lang="zh-TW" altLang="en-US" sz="1100" b="1" dirty="0" smtClean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電壓</a:t>
            </a:r>
            <a:endParaRPr lang="zh-TW" altLang="en-US" sz="1100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pic>
        <p:nvPicPr>
          <p:cNvPr id="6" name="圖片 5" descr="01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3789040"/>
            <a:ext cx="4032448" cy="2149113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4716016" y="5949280"/>
            <a:ext cx="316835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lvl="0" indent="-274320">
              <a:spcBef>
                <a:spcPct val="20000"/>
              </a:spcBef>
              <a:buClr>
                <a:srgbClr val="EB641B"/>
              </a:buClr>
              <a:buSzPct val="95000"/>
            </a:pPr>
            <a:r>
              <a:rPr lang="zh-TW" altLang="en-US" sz="1100" b="1" dirty="0" smtClean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圖二</a:t>
            </a:r>
            <a:r>
              <a:rPr lang="en-US" altLang="zh-TW" sz="1100" b="1" dirty="0" smtClean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.</a:t>
            </a:r>
            <a:r>
              <a:rPr lang="zh-TW" altLang="en-US" sz="1100" b="1" dirty="0" smtClean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電壓穩壓閾值追蹤太陽能光電板峰值功率</a:t>
            </a:r>
            <a:endParaRPr lang="en-US" altLang="zh-TW" sz="1100" dirty="0" smtClean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11" name="投影片編號版面配置區 10"/>
          <p:cNvSpPr>
            <a:spLocks noGrp="1"/>
          </p:cNvSpPr>
          <p:nvPr>
            <p:ph type="sldNum" sz="quarter" idx="12"/>
          </p:nvPr>
        </p:nvSpPr>
        <p:spPr>
          <a:xfrm>
            <a:off x="8172400" y="6309320"/>
            <a:ext cx="762000" cy="365125"/>
          </a:xfrm>
        </p:spPr>
        <p:txBody>
          <a:bodyPr/>
          <a:lstStyle/>
          <a:p>
            <a:fld id="{F5E94583-0EC3-4F7D-9BCF-BA11AF0147EB}" type="slidenum">
              <a:rPr lang="zh-TW" altLang="en-US" sz="1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pPr/>
              <a:t>5</a:t>
            </a:fld>
            <a:endParaRPr lang="zh-TW" altLang="en-US" sz="1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1520" y="836712"/>
            <a:ext cx="8229600" cy="936104"/>
          </a:xfrm>
        </p:spPr>
        <p:txBody>
          <a:bodyPr>
            <a:normAutofit fontScale="90000"/>
          </a:bodyPr>
          <a:lstStyle/>
          <a:p>
            <a:pPr algn="ctr"/>
            <a:r>
              <a:rPr lang="zh-TW" altLang="en-US" sz="44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如何做為部分</a:t>
            </a:r>
            <a:r>
              <a:rPr lang="zh-TW" altLang="en-US" sz="44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建材</a:t>
            </a:r>
            <a:r>
              <a:rPr lang="en-US" altLang="zh-TW" sz="44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en-US" altLang="zh-TW" sz="44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1/5</a:t>
            </a:r>
            <a:r>
              <a:rPr lang="en-US" altLang="zh-TW" sz="44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)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dirty="0" smtClean="0">
                <a:latin typeface="標楷體" pitchFamily="65" charset="-120"/>
                <a:ea typeface="標楷體" pitchFamily="65" charset="-120"/>
              </a:rPr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7504" y="1484784"/>
            <a:ext cx="8229600" cy="4389120"/>
          </a:xfrm>
        </p:spPr>
        <p:txBody>
          <a:bodyPr>
            <a:normAutofit/>
          </a:bodyPr>
          <a:lstStyle/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由圖三的世運主場館可看到建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造這建築物時完全不用一般建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材作為屋頂，而是用一片片的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太陽能板搭建而起，一方面可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供應全館電源，一方面可遮風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避雨也可增添許多科技感，多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餘的電也可賣給台電。</a:t>
            </a:r>
            <a:endParaRPr lang="zh-TW" altLang="en-US" sz="24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8172400" y="6304235"/>
            <a:ext cx="762000" cy="365125"/>
          </a:xfrm>
        </p:spPr>
        <p:txBody>
          <a:bodyPr/>
          <a:lstStyle/>
          <a:p>
            <a:fld id="{F5E94583-0EC3-4F7D-9BCF-BA11AF0147EB}" type="slidenum">
              <a:rPr lang="zh-TW" altLang="en-US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pPr/>
              <a:t>6</a:t>
            </a:fld>
            <a:endParaRPr lang="zh-TW" altLang="en-US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4860032" y="5949280"/>
            <a:ext cx="39604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lvl="0" indent="-274320">
              <a:spcBef>
                <a:spcPct val="20000"/>
              </a:spcBef>
              <a:buClr>
                <a:srgbClr val="EB641B"/>
              </a:buClr>
              <a:buSzPct val="95000"/>
            </a:pPr>
            <a:r>
              <a:rPr lang="zh-TW" altLang="en-US" sz="1400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圖三</a:t>
            </a:r>
            <a:r>
              <a:rPr lang="en-US" altLang="zh-TW" sz="1400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.</a:t>
            </a:r>
            <a:r>
              <a:rPr lang="zh-TW" altLang="en-US" sz="1400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高雄世運</a:t>
            </a:r>
            <a:r>
              <a:rPr lang="zh-TW" altLang="en-US" sz="1400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主場館</a:t>
            </a:r>
            <a:endParaRPr lang="zh-TW" altLang="en-US" sz="1400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11" name="圖片 10" descr="4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60032" y="1180874"/>
            <a:ext cx="3948388" cy="48404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zh-TW" altLang="en-US" sz="40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如何做為部分</a:t>
            </a:r>
            <a:r>
              <a:rPr lang="zh-TW" altLang="en-US" sz="40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建材</a:t>
            </a:r>
            <a:r>
              <a:rPr lang="en-US" altLang="zh-TW" sz="40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en-US" altLang="zh-TW" sz="40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2/5</a:t>
            </a:r>
            <a:r>
              <a:rPr lang="en-US" altLang="zh-TW" sz="40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)</a:t>
            </a:r>
            <a:endParaRPr lang="zh-TW" altLang="en-US" sz="40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700808"/>
            <a:ext cx="8229600" cy="438912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TW" altLang="en-US" sz="1800" dirty="0" smtClean="0">
                <a:latin typeface="標楷體" pitchFamily="65" charset="-120"/>
                <a:ea typeface="標楷體" pitchFamily="65" charset="-120"/>
              </a:rPr>
              <a:t>由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圖三可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看到此建築也用光電</a:t>
            </a: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150000"/>
              </a:lnSpc>
              <a:buNone/>
            </a:pP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 板作為建材，在白天可增加室</a:t>
            </a: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150000"/>
              </a:lnSpc>
              <a:buNone/>
            </a:pP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 內採光也可儲電做為夜間用電</a:t>
            </a: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150000"/>
              </a:lnSpc>
              <a:buNone/>
            </a:pP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  或主要供電來源。</a:t>
            </a:r>
            <a:endParaRPr lang="zh-TW" altLang="en-US" sz="20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8172400" y="6237312"/>
            <a:ext cx="762000" cy="365125"/>
          </a:xfrm>
        </p:spPr>
        <p:txBody>
          <a:bodyPr/>
          <a:lstStyle/>
          <a:p>
            <a:fld id="{F5E94583-0EC3-4F7D-9BCF-BA11AF0147EB}" type="slidenum">
              <a:rPr lang="zh-TW" altLang="en-US" sz="1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pPr/>
              <a:t>7</a:t>
            </a:fld>
            <a:endParaRPr lang="zh-TW" altLang="en-US" sz="1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4499992" y="5301208"/>
            <a:ext cx="31854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74320" lvl="0" indent="-274320">
              <a:spcBef>
                <a:spcPct val="20000"/>
              </a:spcBef>
              <a:buClr>
                <a:srgbClr val="EB641B"/>
              </a:buClr>
              <a:buSzPct val="95000"/>
            </a:pPr>
            <a:r>
              <a:rPr lang="zh-TW" altLang="en-US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圖</a:t>
            </a:r>
            <a:r>
              <a:rPr lang="zh-TW" altLang="en-US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四</a:t>
            </a:r>
            <a:r>
              <a:rPr lang="en-US" altLang="zh-TW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.</a:t>
            </a:r>
            <a:r>
              <a:rPr lang="zh-TW" altLang="en-US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太陽能應用</a:t>
            </a:r>
            <a:r>
              <a:rPr lang="en-US" altLang="zh-TW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-2330</a:t>
            </a:r>
            <a:r>
              <a:rPr lang="zh-TW" altLang="en-US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光電展</a:t>
            </a:r>
            <a:endParaRPr lang="zh-TW" altLang="en-US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10" name="圖片 9" descr="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76549" y="1594866"/>
            <a:ext cx="4515931" cy="36343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zh-TW" altLang="en-US" sz="40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如何做為部分建材</a:t>
            </a:r>
            <a:r>
              <a:rPr lang="en-US" altLang="zh-TW" sz="40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en-US" altLang="zh-TW" sz="40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3/5</a:t>
            </a:r>
            <a:r>
              <a:rPr lang="en-US" altLang="zh-TW" sz="40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)</a:t>
            </a:r>
            <a:endParaRPr lang="zh-TW" altLang="en-US" sz="40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51520" y="1628800"/>
            <a:ext cx="8229600" cy="438912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太陽能光電裝置不是只有單</a:t>
            </a: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150000"/>
              </a:lnSpc>
              <a:buNone/>
            </a:pP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單的太陽能板，由圖舞可看</a:t>
            </a: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150000"/>
              </a:lnSpc>
              <a:buNone/>
            </a:pP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到在美國德州的奧斯汀市有</a:t>
            </a: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150000"/>
              </a:lnSpc>
              <a:buNone/>
            </a:pP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巨大的裝置藝術，不僅作於</a:t>
            </a: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150000"/>
              </a:lnSpc>
              <a:buNone/>
            </a:pP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夜間照明，也對環境增添設</a:t>
            </a: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150000"/>
              </a:lnSpc>
              <a:buNone/>
            </a:pP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計感。</a:t>
            </a:r>
            <a:endParaRPr lang="zh-TW" altLang="en-US" sz="20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8172400" y="6237312"/>
            <a:ext cx="762000" cy="365125"/>
          </a:xfrm>
        </p:spPr>
        <p:txBody>
          <a:bodyPr/>
          <a:lstStyle/>
          <a:p>
            <a:fld id="{F5E94583-0EC3-4F7D-9BCF-BA11AF0147EB}" type="slidenum">
              <a:rPr lang="zh-TW" altLang="en-US" sz="1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pPr/>
              <a:t>8</a:t>
            </a:fld>
            <a:endParaRPr lang="zh-TW" altLang="en-US" sz="14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圖片 7" descr="00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79912" y="1556792"/>
            <a:ext cx="5144218" cy="3391374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3779912" y="4890646"/>
            <a:ext cx="441377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lvl="0" indent="-274320">
              <a:spcBef>
                <a:spcPct val="20000"/>
              </a:spcBef>
              <a:buClr>
                <a:srgbClr val="EB641B"/>
              </a:buClr>
              <a:buSzPct val="95000"/>
            </a:pPr>
            <a:r>
              <a:rPr lang="zh-TW" altLang="en-US" sz="1600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圖五</a:t>
            </a:r>
            <a:r>
              <a:rPr lang="en-US" altLang="zh-TW" sz="1600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.</a:t>
            </a:r>
            <a:r>
              <a:rPr lang="zh-TW" altLang="en-US" sz="1600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德州奧斯汀市太陽能裝置藝術</a:t>
            </a:r>
            <a:endParaRPr lang="zh-TW" altLang="en-US" sz="1600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zh-TW" altLang="en-US" sz="40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如何做為部分建材</a:t>
            </a:r>
            <a:r>
              <a:rPr lang="en-US" altLang="zh-TW" sz="40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en-US" altLang="zh-TW" sz="40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4/5</a:t>
            </a:r>
            <a:r>
              <a:rPr lang="en-US" altLang="zh-TW" sz="40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)</a:t>
            </a:r>
            <a:endParaRPr lang="zh-TW" altLang="en-US" sz="40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700808"/>
            <a:ext cx="8229600" cy="438912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在圖六所看到的是全世界最大</a:t>
            </a: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150000"/>
              </a:lnSpc>
              <a:buNone/>
            </a:pP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 的太陽能建築，全站所用的是</a:t>
            </a: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150000"/>
              </a:lnSpc>
              <a:buNone/>
            </a:pP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 玻璃以及太陽能板，在白天不</a:t>
            </a: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150000"/>
              </a:lnSpc>
              <a:buNone/>
            </a:pP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 需要開啟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室內照明，減少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許多</a:t>
            </a: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150000"/>
              </a:lnSpc>
              <a:buNone/>
            </a:pP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 不必要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的浪費，也在夜間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提供</a:t>
            </a: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150000"/>
              </a:lnSpc>
              <a:buNone/>
            </a:pP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 足夠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的電源供應。</a:t>
            </a:r>
            <a:endParaRPr lang="zh-TW" altLang="en-US" sz="20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8172400" y="6237312"/>
            <a:ext cx="762000" cy="365125"/>
          </a:xfrm>
        </p:spPr>
        <p:txBody>
          <a:bodyPr/>
          <a:lstStyle/>
          <a:p>
            <a:fld id="{F5E94583-0EC3-4F7D-9BCF-BA11AF0147EB}" type="slidenum">
              <a:rPr lang="zh-TW" altLang="en-US" sz="1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pPr/>
              <a:t>9</a:t>
            </a:fld>
            <a:endParaRPr lang="zh-TW" altLang="en-US" sz="14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圖片 4" descr="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90077" y="1628800"/>
            <a:ext cx="4753923" cy="3292386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4427984" y="4869160"/>
            <a:ext cx="37266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lvl="0" indent="-274320">
              <a:spcBef>
                <a:spcPct val="20000"/>
              </a:spcBef>
              <a:buClr>
                <a:srgbClr val="EB641B"/>
              </a:buClr>
              <a:buSzPct val="95000"/>
            </a:pPr>
            <a:r>
              <a:rPr lang="zh-TW" altLang="en-US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圖六</a:t>
            </a:r>
            <a:r>
              <a:rPr lang="en-US" altLang="zh-TW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.</a:t>
            </a:r>
            <a:r>
              <a:rPr lang="zh-TW" altLang="en-US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柏林車站</a:t>
            </a:r>
            <a:endParaRPr lang="zh-TW" altLang="en-US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流線">
  <a:themeElements>
    <a:clrScheme name="自訂 4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FF0000"/>
      </a:accent2>
      <a:accent3>
        <a:srgbClr val="EB641B"/>
      </a:accent3>
      <a:accent4>
        <a:srgbClr val="39639D"/>
      </a:accent4>
      <a:accent5>
        <a:srgbClr val="C00000"/>
      </a:accent5>
      <a:accent6>
        <a:srgbClr val="7D3C4A"/>
      </a:accent6>
      <a:hlink>
        <a:srgbClr val="FF8119"/>
      </a:hlink>
      <a:folHlink>
        <a:srgbClr val="44B9E8"/>
      </a:folHlink>
    </a:clrScheme>
    <a:fontScheme name="流線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旅程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442</TotalTime>
  <Words>713</Words>
  <Application>Microsoft Office PowerPoint</Application>
  <PresentationFormat>如螢幕大小 (4:3)</PresentationFormat>
  <Paragraphs>85</Paragraphs>
  <Slides>11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12" baseType="lpstr">
      <vt:lpstr>流線</vt:lpstr>
      <vt:lpstr>以適當科技與風險評估的角度來看太陽能系統</vt:lpstr>
      <vt:lpstr>大 綱</vt:lpstr>
      <vt:lpstr>前 言</vt:lpstr>
      <vt:lpstr>作用原理(1/2)</vt:lpstr>
      <vt:lpstr>作用原理(2/2)</vt:lpstr>
      <vt:lpstr>如何做為部分建材(1/5) </vt:lpstr>
      <vt:lpstr>如何做為部分建材(2/5)</vt:lpstr>
      <vt:lpstr>如何做為部分建材(3/5)</vt:lpstr>
      <vt:lpstr>如何做為部分建材(4/5)</vt:lpstr>
      <vt:lpstr>如何做為部分建材(5/5)</vt:lpstr>
      <vt:lpstr>結 論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太 陽 能 發 電</dc:title>
  <dc:creator>Daniel</dc:creator>
  <cp:lastModifiedBy>Daniel</cp:lastModifiedBy>
  <cp:revision>46</cp:revision>
  <dcterms:created xsi:type="dcterms:W3CDTF">2012-11-09T13:29:10Z</dcterms:created>
  <dcterms:modified xsi:type="dcterms:W3CDTF">2012-11-11T13:44:43Z</dcterms:modified>
</cp:coreProperties>
</file>