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8"/>
          </a:xfrm>
        </p:spPr>
        <p:txBody>
          <a:bodyPr anchor="b"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ctr">
              <a:defRPr sz="44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57628"/>
            <a:ext cx="6400800" cy="17532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86644" y="274640"/>
            <a:ext cx="1400156" cy="5851525"/>
          </a:xfrm>
        </p:spPr>
        <p:txBody>
          <a:bodyPr vert="eaVert"/>
          <a:lstStyle>
            <a:lvl1pPr>
              <a:defRPr lang="zh-CN" altLang="en-US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829444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854150"/>
            <a:ext cx="7772400" cy="1860850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356428"/>
            <a:ext cx="7772400" cy="1501200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l">
              <a:buNone/>
              <a:defRPr sz="1800">
                <a:solidFill>
                  <a:schemeClr val="tx2"/>
                </a:solidFill>
              </a:defRPr>
            </a:lvl2pPr>
            <a:lvl3pPr marL="914400" indent="0" algn="l">
              <a:buNone/>
              <a:defRPr sz="1600">
                <a:solidFill>
                  <a:schemeClr val="tx2"/>
                </a:solidFill>
              </a:defRPr>
            </a:lvl3pPr>
            <a:lvl4pPr marL="1371600" indent="0" algn="l">
              <a:buNone/>
              <a:defRPr sz="1400">
                <a:solidFill>
                  <a:schemeClr val="tx2"/>
                </a:solidFill>
              </a:defRPr>
            </a:lvl4pPr>
            <a:lvl5pPr marL="1828800" indent="0" algn="l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6258" y="381000"/>
            <a:ext cx="2667000" cy="183355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l">
              <a:defRPr sz="3200" b="1" kern="1200" cap="all" spc="50">
                <a:ln w="1587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52800" y="380999"/>
            <a:ext cx="5410200" cy="57451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26258" y="2214554"/>
            <a:ext cx="2667000" cy="39121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1580474" y="553734"/>
            <a:ext cx="7349244" cy="4741531"/>
            <a:chOff x="428596" y="553734"/>
            <a:chExt cx="7349244" cy="4741531"/>
          </a:xfrm>
        </p:grpSpPr>
        <p:sp>
          <p:nvSpPr>
            <p:cNvPr id="16" name="矩形 15"/>
            <p:cNvSpPr/>
            <p:nvPr userDrawn="1"/>
          </p:nvSpPr>
          <p:spPr>
            <a:xfrm rot="21480000">
              <a:off x="428596" y="580356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7" name="矩形 16"/>
            <p:cNvSpPr/>
            <p:nvPr userDrawn="1"/>
          </p:nvSpPr>
          <p:spPr>
            <a:xfrm rot="21540000">
              <a:off x="437473" y="571479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8" name="矩形 17"/>
            <p:cNvSpPr/>
            <p:nvPr userDrawn="1"/>
          </p:nvSpPr>
          <p:spPr>
            <a:xfrm>
              <a:off x="437481" y="553734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651912" y="612776"/>
            <a:ext cx="7215238" cy="4602175"/>
          </a:xfrm>
          <a:solidFill>
            <a:schemeClr val="bg2">
              <a:tint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 useBgFill="1"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595295"/>
            <a:ext cx="1357290" cy="5691227"/>
          </a:xfrm>
          <a:noFill/>
        </p:spPr>
        <p:txBody>
          <a:bodyPr vert="eaVert" anchor="ctr">
            <a:noAutofit/>
          </a:bodyPr>
          <a:lstStyle>
            <a:lvl1pPr algn="l">
              <a:defRPr lang="zh-CN" altLang="en-US" sz="32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  <a:latin typeface="+mj-lt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14480" y="5481658"/>
            <a:ext cx="7215238" cy="804862"/>
          </a:xfrm>
        </p:spPr>
        <p:txBody>
          <a:bodyPr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878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EDC78-324C-4DC4-ADE5-80EE39B199B8}" type="datetimeFigureOut">
              <a:rPr lang="zh-TW" altLang="en-US" smtClean="0"/>
              <a:pPr/>
              <a:t>2012/12/19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483997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992644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1063A-B922-40E7-8FF1-264208A2CCC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all" spc="50" dirty="0">
          <a:ln w="1587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31750" dir="3600000" algn="tl" rotWithShape="0">
              <a:srgbClr val="000000">
                <a:alpha val="6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90000"/>
        <a:buFont typeface="Cambria"/>
        <a:buChar char="+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Ï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90000"/>
        <a:buFont typeface="Calibri"/>
        <a:buChar char="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=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928694"/>
          </a:xfrm>
        </p:spPr>
        <p:txBody>
          <a:bodyPr/>
          <a:lstStyle/>
          <a:p>
            <a:r>
              <a:rPr lang="zh-TW" altLang="en-US" sz="6000" dirty="0" smtClean="0"/>
              <a:t>五條港之旅</a:t>
            </a:r>
            <a:endParaRPr lang="zh-TW" altLang="en-US" sz="6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7424" y="4869160"/>
            <a:ext cx="6400800" cy="175320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zh-TW" altLang="en-US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第二組</a:t>
            </a:r>
            <a:endParaRPr lang="en-US" altLang="zh-TW" b="1" dirty="0" smtClean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l"/>
            <a:r>
              <a:rPr lang="zh-TW" altLang="en-US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組員：</a:t>
            </a:r>
            <a:endParaRPr lang="en-US" altLang="zh-TW" b="1" dirty="0" smtClean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l"/>
            <a:r>
              <a:rPr lang="zh-TW" altLang="en-US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+mj-ea"/>
                <a:ea typeface="+mj-ea"/>
              </a:rPr>
              <a:t>    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四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技餐旅一乙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  <a:ea typeface="+mj-ea"/>
              </a:rPr>
              <a:t>4A1M0080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鄭宜婷 四技行流一乙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  <a:ea typeface="+mj-ea"/>
              </a:rPr>
              <a:t>4A1D0095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黃筑 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四技多樂二乙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  <a:ea typeface="+mj-ea"/>
              </a:rPr>
              <a:t>4A0K0096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紀盈如 四技多樂一乙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  <a:ea typeface="+mj-ea"/>
              </a:rPr>
              <a:t>4A1K0093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侯景議 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四技國企二乙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  <a:ea typeface="+mj-ea"/>
              </a:rPr>
              <a:t>4A060060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李紀均 四技國企二乙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  <a:ea typeface="+mj-ea"/>
              </a:rPr>
              <a:t>4A060123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鄧雅如 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四技國企二乙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  <a:ea typeface="+mj-ea"/>
              </a:rPr>
              <a:t>4A060118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蔡阡萍 四技科管三甲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  <a:ea typeface="+mj-ea"/>
              </a:rPr>
              <a:t>49954050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黃鈺婷 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四技電商三甲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  <a:ea typeface="+mj-ea"/>
              </a:rPr>
              <a:t>49955016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郭建廷 四技工管二甲  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  <a:ea typeface="+mj-ea"/>
              </a:rPr>
              <a:t>4A052902  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鄭元堂</a:t>
            </a:r>
          </a:p>
          <a:p>
            <a:pPr algn="l"/>
            <a:endParaRPr lang="zh-TW" altLang="en-US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圖片 3" descr="about_info_1.jpg"/>
          <p:cNvPicPr>
            <a:picLocks noChangeAspect="1"/>
          </p:cNvPicPr>
          <p:nvPr/>
        </p:nvPicPr>
        <p:blipFill>
          <a:blip r:embed="rId2" cstate="print"/>
          <a:srcRect l="7661" t="5485" r="11693" b="9532"/>
          <a:stretch>
            <a:fillRect/>
          </a:stretch>
        </p:blipFill>
        <p:spPr>
          <a:xfrm>
            <a:off x="3071802" y="1643050"/>
            <a:ext cx="2811428" cy="2952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圖片 4" descr="Mr_Men.jpe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0892" y="4786322"/>
            <a:ext cx="1872000" cy="1872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第五站 神農街</a:t>
            </a:r>
            <a:endParaRPr lang="zh-TW" altLang="en-US" dirty="0"/>
          </a:p>
        </p:txBody>
      </p:sp>
      <p:pic>
        <p:nvPicPr>
          <p:cNvPr id="4" name="內容版面配置區 3" descr="20121209_1304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1428736"/>
            <a:ext cx="2835000" cy="37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1071538" y="5715016"/>
            <a:ext cx="6929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北勢街</a:t>
            </a:r>
            <a:r>
              <a:rPr lang="en-US" b="1" dirty="0"/>
              <a:t>(</a:t>
            </a:r>
            <a:r>
              <a:rPr lang="zh-TW" altLang="en-US" b="1" dirty="0"/>
              <a:t>神農街</a:t>
            </a:r>
            <a:r>
              <a:rPr lang="en-US" b="1" dirty="0"/>
              <a:t>)</a:t>
            </a:r>
            <a:r>
              <a:rPr lang="zh-TW" altLang="en-US" b="1" dirty="0"/>
              <a:t>的入口處，碑上有些斑駁</a:t>
            </a:r>
            <a:r>
              <a:rPr lang="zh-TW" altLang="en-US" b="1" dirty="0" smtClean="0"/>
              <a:t>。地上還有一些刻字。</a:t>
            </a:r>
            <a:endParaRPr lang="zh-TW" altLang="en-US" b="1" dirty="0"/>
          </a:p>
        </p:txBody>
      </p:sp>
      <p:pic>
        <p:nvPicPr>
          <p:cNvPr id="6" name="圖片 5" descr="20121209_1317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1357298"/>
            <a:ext cx="2862000" cy="381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神農街</a:t>
            </a:r>
            <a:endParaRPr lang="zh-TW" altLang="en-US" dirty="0"/>
          </a:p>
        </p:txBody>
      </p:sp>
      <p:pic>
        <p:nvPicPr>
          <p:cNvPr id="4" name="內容版面配置區 3" descr="20121209_1305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43240" y="1428736"/>
            <a:ext cx="2970000" cy="39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1071538" y="5643578"/>
            <a:ext cx="7072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舊商店街的門口招牌，這間店面就是永川師父的工作室，古色古香的老屋彷彿讓人回到神農街繁隆的時代。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神農街</a:t>
            </a:r>
            <a:r>
              <a:rPr lang="en-US" altLang="zh-TW" dirty="0" smtClean="0"/>
              <a:t>-</a:t>
            </a:r>
            <a:r>
              <a:rPr lang="zh-TW" altLang="en-US" dirty="0" smtClean="0"/>
              <a:t>金華府</a:t>
            </a:r>
            <a:endParaRPr lang="zh-TW" altLang="en-US" dirty="0"/>
          </a:p>
        </p:txBody>
      </p:sp>
      <p:pic>
        <p:nvPicPr>
          <p:cNvPr id="4" name="內容版面配置區 3" descr="20121209_1307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71802" y="1428736"/>
            <a:ext cx="2970000" cy="39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1000100" y="5500702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金華府位於神農街的中間，建造於道光十年，是許姓碼頭工人所建，為許姓族人的宗廟，主祀關公，清同治以後慢慢從以民屋奉祀變成正式的廟宇，為「五條港區」五大族群許姓的守護廟。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神農街</a:t>
            </a:r>
            <a:endParaRPr lang="zh-TW" altLang="en-US" dirty="0"/>
          </a:p>
        </p:txBody>
      </p:sp>
      <p:pic>
        <p:nvPicPr>
          <p:cNvPr id="4" name="內容版面配置區 3" descr="20121209_1311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428736"/>
            <a:ext cx="2700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 descr="20121209_1313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1428736"/>
            <a:ext cx="2700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矩形 5"/>
          <p:cNvSpPr/>
          <p:nvPr/>
        </p:nvSpPr>
        <p:spPr>
          <a:xfrm>
            <a:off x="1214414" y="5143512"/>
            <a:ext cx="70009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這是位在神農街較後面的路段，是一間很有特色的酒吧，垃圾桶上方的入場規則寫著「不准喝太少、不准輕聲細語、不准打領帶、不准穿皮鞋」令人想進去一探究竟</a:t>
            </a:r>
            <a:r>
              <a:rPr lang="zh-TW" altLang="en-US" b="1" dirty="0" smtClean="0"/>
              <a:t>。</a:t>
            </a:r>
            <a:r>
              <a:rPr lang="zh-TW" altLang="en-US" b="1" dirty="0"/>
              <a:t>這也是一間小酒吧，門上的玻璃非常可愛，看起來還比較像是走溫馨路線的咖啡廳。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神農街 </a:t>
            </a:r>
            <a:endParaRPr lang="zh-TW" altLang="en-US" dirty="0"/>
          </a:p>
        </p:txBody>
      </p:sp>
      <p:pic>
        <p:nvPicPr>
          <p:cNvPr id="4" name="內容版面配置區 3" descr="IMAG09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714488"/>
            <a:ext cx="3831653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 descr="IMAG09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1714488"/>
            <a:ext cx="3831653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矩形 6"/>
          <p:cNvSpPr/>
          <p:nvPr/>
        </p:nvSpPr>
        <p:spPr>
          <a:xfrm>
            <a:off x="1000100" y="4929198"/>
            <a:ext cx="72866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晚上去神農街很漂亮，很安靜很適合情侶一同前往</a:t>
            </a:r>
            <a:r>
              <a:rPr lang="zh-TW" altLang="en-US" b="1" dirty="0" smtClean="0"/>
              <a:t>。</a:t>
            </a:r>
            <a:endParaRPr lang="zh-TW" altLang="en-U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心得感想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600" b="1" dirty="0" smtClean="0"/>
              <a:t>在夜晚走進「神農街」，古老的街屋讓人像是踏進時光隧道，街上除了私人的住宅外，也有許多藝術創作者的工作室，讓這條街添加了不少文藝氣息，神農街可說是越夜越美麗，與一群好友在這條獨具特色的街上散步，途中有很多吸引人的店家，突然發覺台南真的是古色古香，在這科技如此發展的時代，竟然還保留著古城市的歷史環境，更保存了當時府城港口老舊街道的意象，走到街尾有一間「藥王廟」主祀神農大帝，也是北勢街遂易名為神農街。</a:t>
            </a:r>
          </a:p>
          <a:p>
            <a:endParaRPr lang="zh-TW" altLang="en-US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</p:spPr>
        <p:txBody>
          <a:bodyPr/>
          <a:lstStyle/>
          <a:p>
            <a:r>
              <a:rPr lang="zh-TW" altLang="en-US" sz="8000" dirty="0" smtClean="0"/>
              <a:t>謝謝大家</a:t>
            </a:r>
            <a:endParaRPr lang="zh-TW" altLang="en-US" sz="8000" dirty="0"/>
          </a:p>
        </p:txBody>
      </p:sp>
      <p:pic>
        <p:nvPicPr>
          <p:cNvPr id="4" name="內容版面配置區 3" descr="MrMenShow-LittleMiss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DFDFF"/>
              </a:clrFrom>
              <a:clrTo>
                <a:srgbClr val="FDFD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0" y="2819400"/>
            <a:ext cx="3048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目錄</a:t>
            </a:r>
            <a:r>
              <a:rPr lang="en-US" altLang="zh-TW" dirty="0" smtClean="0"/>
              <a:t>-</a:t>
            </a:r>
            <a:r>
              <a:rPr lang="zh-TW" altLang="en-US" dirty="0" smtClean="0"/>
              <a:t>五條港之旅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五條港文化園區地圖</a:t>
            </a:r>
            <a:endParaRPr lang="en-US" altLang="zh-TW" b="1" dirty="0" smtClean="0"/>
          </a:p>
          <a:p>
            <a:r>
              <a:rPr lang="zh-TW" altLang="en-US" b="1" dirty="0" smtClean="0"/>
              <a:t>五條港介紹</a:t>
            </a:r>
            <a:endParaRPr lang="en-US" altLang="zh-TW" b="1" dirty="0" smtClean="0"/>
          </a:p>
          <a:p>
            <a:r>
              <a:rPr lang="zh-TW" altLang="en-US" b="1" dirty="0" smtClean="0"/>
              <a:t>第一站 水仙宮市場</a:t>
            </a:r>
            <a:endParaRPr lang="en-US" altLang="zh-TW" b="1" dirty="0" smtClean="0"/>
          </a:p>
          <a:p>
            <a:r>
              <a:rPr lang="zh-TW" altLang="en-US" b="1" dirty="0" smtClean="0"/>
              <a:t>第二站 西羅殿</a:t>
            </a:r>
            <a:endParaRPr lang="en-US" altLang="zh-TW" b="1" dirty="0" smtClean="0"/>
          </a:p>
          <a:p>
            <a:r>
              <a:rPr lang="zh-TW" altLang="en-US" b="1" dirty="0" smtClean="0"/>
              <a:t>第三站 風神廟</a:t>
            </a:r>
            <a:endParaRPr lang="en-US" altLang="zh-TW" b="1" dirty="0" smtClean="0"/>
          </a:p>
          <a:p>
            <a:r>
              <a:rPr lang="zh-TW" altLang="en-US" b="1" dirty="0" smtClean="0"/>
              <a:t>第四站 海安路</a:t>
            </a:r>
            <a:endParaRPr lang="en-US" altLang="zh-TW" b="1" dirty="0" smtClean="0"/>
          </a:p>
          <a:p>
            <a:r>
              <a:rPr lang="zh-TW" altLang="en-US" b="1" dirty="0" smtClean="0"/>
              <a:t>第五站 神農街</a:t>
            </a:r>
            <a:endParaRPr lang="en-US" altLang="zh-TW" b="1" dirty="0" smtClean="0"/>
          </a:p>
          <a:p>
            <a:r>
              <a:rPr lang="zh-TW" altLang="en-US" b="1" dirty="0" smtClean="0"/>
              <a:t>心得感想</a:t>
            </a:r>
            <a:endParaRPr lang="zh-TW" altLang="en-US" b="1" dirty="0"/>
          </a:p>
        </p:txBody>
      </p:sp>
      <p:pic>
        <p:nvPicPr>
          <p:cNvPr id="4" name="圖片 3" descr="Chorion Little Miss Sunshine-edit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6" y="4071942"/>
            <a:ext cx="2705670" cy="226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五條港文化園區地圖</a:t>
            </a:r>
            <a:endParaRPr lang="zh-TW" altLang="en-US" dirty="0"/>
          </a:p>
        </p:txBody>
      </p:sp>
      <p:pic>
        <p:nvPicPr>
          <p:cNvPr id="6" name="內容版面配置區 5" descr="one_day_pic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1317" b="20354"/>
          <a:stretch>
            <a:fillRect/>
          </a:stretch>
        </p:blipFill>
        <p:spPr>
          <a:xfrm>
            <a:off x="189764" y="1928802"/>
            <a:ext cx="8764472" cy="453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橢圓 6"/>
          <p:cNvSpPr/>
          <p:nvPr/>
        </p:nvSpPr>
        <p:spPr>
          <a:xfrm>
            <a:off x="6143636" y="5000636"/>
            <a:ext cx="1143008" cy="642942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4786314" y="4357694"/>
            <a:ext cx="1143008" cy="642942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4286248" y="4857760"/>
            <a:ext cx="1143008" cy="642942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五條港介紹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b="1" dirty="0" smtClean="0"/>
              <a:t>五條港是指安海港、南河港、南勢港、佛頭港、新港墘港這五條港街。今日所謂的五條港區，範圍是從西門路兩旁至金華路，至成功路，至民生路之範圍。</a:t>
            </a:r>
            <a:endParaRPr lang="en-US" altLang="zh-TW" sz="2800" b="1" dirty="0" smtClean="0"/>
          </a:p>
          <a:p>
            <a:r>
              <a:rPr lang="zh-TW" altLang="en-US" sz="2800" b="1" dirty="0" smtClean="0"/>
              <a:t>雖經時代的變遷，在傳統與現代間尋求創新突破，維持古風於不變。穿梭於神農街、國華街、水仙宮、長樂市場、永樂市場等老街巷弄，更能體會府城昔日的繁華煙雲。</a:t>
            </a:r>
            <a:endParaRPr lang="zh-TW" altLang="en-US" sz="28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第一站 水仙宮市場</a:t>
            </a:r>
            <a:endParaRPr lang="zh-TW" altLang="en-US" dirty="0"/>
          </a:p>
        </p:txBody>
      </p:sp>
      <p:pic>
        <p:nvPicPr>
          <p:cNvPr id="4" name="內容版面配置區 3" descr="20121209_1346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3988" b="12817"/>
          <a:stretch>
            <a:fillRect/>
          </a:stretch>
        </p:blipFill>
        <p:spPr>
          <a:xfrm>
            <a:off x="714348" y="1500174"/>
            <a:ext cx="329400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785786" y="5143512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這裡是水仙宮市場，假日人潮眾多，裡面的規劃井然有序，它比一般的傳統市場還要乾淨</a:t>
            </a:r>
            <a:r>
              <a:rPr lang="zh-TW" altLang="en-US" b="1" dirty="0" smtClean="0"/>
              <a:t>。</a:t>
            </a:r>
            <a:r>
              <a:rPr lang="zh-TW" altLang="en-US" b="1" dirty="0"/>
              <a:t>水仙宮就在水仙宮市場裡面，廟裡主祀水仙尊王，</a:t>
            </a:r>
            <a:r>
              <a:rPr lang="en-US" b="1" dirty="0"/>
              <a:t>"</a:t>
            </a:r>
            <a:r>
              <a:rPr lang="zh-TW" altLang="en-US" b="1" dirty="0">
                <a:solidFill>
                  <a:srgbClr val="FFFF00"/>
                </a:solidFill>
              </a:rPr>
              <a:t>水仙宮外盡成途，滄海揚塵信不誣</a:t>
            </a:r>
            <a:r>
              <a:rPr lang="en-US" b="1" dirty="0"/>
              <a:t>"</a:t>
            </a:r>
            <a:r>
              <a:rPr lang="zh-TW" altLang="en-US" b="1" dirty="0"/>
              <a:t>，道盡了水仙宮見證五條港興衰的滄桑歷史，也奠定了它在府城西區發展史上不可動搖的地位。</a:t>
            </a:r>
          </a:p>
        </p:txBody>
      </p:sp>
      <p:pic>
        <p:nvPicPr>
          <p:cNvPr id="6" name="圖片 5" descr="20121209_134830.jpg"/>
          <p:cNvPicPr>
            <a:picLocks noChangeAspect="1"/>
          </p:cNvPicPr>
          <p:nvPr/>
        </p:nvPicPr>
        <p:blipFill>
          <a:blip r:embed="rId3" cstate="print"/>
          <a:srcRect r="238" b="26806"/>
          <a:stretch>
            <a:fillRect/>
          </a:stretch>
        </p:blipFill>
        <p:spPr>
          <a:xfrm>
            <a:off x="5143504" y="1500174"/>
            <a:ext cx="3286148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第二站 西羅殿</a:t>
            </a:r>
            <a:endParaRPr lang="zh-TW" altLang="en-US" dirty="0"/>
          </a:p>
        </p:txBody>
      </p:sp>
      <p:pic>
        <p:nvPicPr>
          <p:cNvPr id="4" name="內容版面配置區 3" descr="20121209_1329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26512"/>
          <a:stretch>
            <a:fillRect/>
          </a:stretch>
        </p:blipFill>
        <p:spPr>
          <a:xfrm>
            <a:off x="2857488" y="1500174"/>
            <a:ext cx="3543300" cy="3471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714348" y="5286388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西羅殿，離風神廟只有一小條馬路的距離，西羅殿位處於南河港，原本是郭姓碼頭工人的家廟，雍正年間才開始興建西羅殿，其中裡面祀奉的廣澤尊王是泉州的守護神，在南台灣有眾多粉絲，也據說「</a:t>
            </a:r>
            <a:r>
              <a:rPr lang="zh-TW" altLang="en-US" b="1" dirty="0">
                <a:solidFill>
                  <a:srgbClr val="FFFF00"/>
                </a:solidFill>
              </a:rPr>
              <a:t>作十六歲</a:t>
            </a:r>
            <a:r>
              <a:rPr lang="zh-TW" altLang="en-US" b="1" dirty="0"/>
              <a:t>」的習俗也是源自此。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第三站 風神廟</a:t>
            </a:r>
            <a:endParaRPr lang="zh-TW" altLang="en-US" dirty="0"/>
          </a:p>
        </p:txBody>
      </p:sp>
      <p:pic>
        <p:nvPicPr>
          <p:cNvPr id="4" name="內容版面配置區 3" descr="20121209_1327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35584"/>
          <a:stretch>
            <a:fillRect/>
          </a:stretch>
        </p:blipFill>
        <p:spPr>
          <a:xfrm>
            <a:off x="857224" y="1571612"/>
            <a:ext cx="3543300" cy="3043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 descr="20121209_1328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714488"/>
            <a:ext cx="3696000" cy="27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矩形 5"/>
          <p:cNvSpPr/>
          <p:nvPr/>
        </p:nvSpPr>
        <p:spPr>
          <a:xfrm>
            <a:off x="714348" y="4857760"/>
            <a:ext cx="76438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/>
              <a:t>位</a:t>
            </a:r>
            <a:r>
              <a:rPr lang="zh-TW" altLang="en-US" b="1" dirty="0"/>
              <a:t>在民權路上的風神廟，在</a:t>
            </a:r>
            <a:r>
              <a:rPr lang="en-US" b="1" dirty="0"/>
              <a:t>1739</a:t>
            </a:r>
            <a:r>
              <a:rPr lang="zh-TW" altLang="en-US" b="1" dirty="0"/>
              <a:t>年建造完成，是全台唯一一間主祀風神的</a:t>
            </a:r>
            <a:r>
              <a:rPr lang="zh-TW" altLang="en-US" b="1" dirty="0" smtClean="0"/>
              <a:t>廟宇，是</a:t>
            </a:r>
            <a:r>
              <a:rPr lang="zh-TW" altLang="en-US" b="1" dirty="0">
                <a:solidFill>
                  <a:srgbClr val="FFFF00"/>
                </a:solidFill>
              </a:rPr>
              <a:t>三級</a:t>
            </a:r>
            <a:r>
              <a:rPr lang="zh-TW" altLang="en-US" b="1" dirty="0" smtClean="0">
                <a:solidFill>
                  <a:srgbClr val="FFFF00"/>
                </a:solidFill>
              </a:rPr>
              <a:t>古蹟</a:t>
            </a:r>
            <a:r>
              <a:rPr lang="zh-TW" altLang="en-US" b="1" dirty="0" smtClean="0"/>
              <a:t>。</a:t>
            </a:r>
            <a:r>
              <a:rPr lang="zh-TW" altLang="en-US" b="1" dirty="0"/>
              <a:t>風神廟外的接官亭殘留的石坊，接官亭以前是清代從大陸來台上任官員從海運轉河運最後上岸之處，並在旁邊立了一座接官亭牌坊，牌坊的左右邊各有一座鐘鼓樓石庭，以壯迎接觀之勢。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第四站 海安路</a:t>
            </a:r>
            <a:endParaRPr lang="zh-TW" altLang="en-US" dirty="0"/>
          </a:p>
        </p:txBody>
      </p:sp>
      <p:pic>
        <p:nvPicPr>
          <p:cNvPr id="4" name="內容版面配置區 3" descr="20121209_1258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1428736"/>
            <a:ext cx="2754000" cy="36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 descr="IMAG0948.jpg"/>
          <p:cNvPicPr>
            <a:picLocks noChangeAspect="1"/>
          </p:cNvPicPr>
          <p:nvPr/>
        </p:nvPicPr>
        <p:blipFill>
          <a:blip r:embed="rId3" cstate="print"/>
          <a:srcRect l="4195" r="13305"/>
          <a:stretch>
            <a:fillRect/>
          </a:stretch>
        </p:blipFill>
        <p:spPr>
          <a:xfrm>
            <a:off x="4214810" y="1643050"/>
            <a:ext cx="4214842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14348" y="5500702"/>
            <a:ext cx="77153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海安路上的藝術造街，恰巧在公車站牌附近，讓人在等公車時可以欣賞，可以想像在傍晚時會有多麼美麗。</a:t>
            </a:r>
            <a:r>
              <a:rPr kumimoji="1" lang="zh-TW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新細明體" pitchFamily="18" charset="-120"/>
                <a:cs typeface="Times New Roman" pitchFamily="18" charset="0"/>
              </a:rPr>
              <a:t>白天和晚上的感覺很不一樣。</a:t>
            </a:r>
            <a:endParaRPr kumimoji="1" lang="zh-TW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海安路</a:t>
            </a:r>
            <a:endParaRPr lang="zh-TW" altLang="en-US" dirty="0"/>
          </a:p>
        </p:txBody>
      </p:sp>
      <p:pic>
        <p:nvPicPr>
          <p:cNvPr id="4" name="內容版面配置區 3" descr="20121209_1303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72000" y="1428736"/>
            <a:ext cx="4800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857224" y="5357826"/>
            <a:ext cx="75009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在海安路轉往神農街的路口老房子磚牆壁上，刻劃著老師傅「王永川」做神轎的身像，王師父做神轎有六十多年了，曾得過薪傳獎，這間老房子就是他的工作室。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行雲流水">
  <a:themeElements>
    <a:clrScheme name="行雲流水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行雲流水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华文行楷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libri"/>
        <a:ea typeface=""/>
        <a:cs typeface=""/>
        <a:font script="Jpan" typeface="ＭＳ Ｐ明朝"/>
        <a:font script="Hang" typeface="HY견명조"/>
        <a:font script="Hans" typeface="华文行楷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行雲流水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hueMod val="100000"/>
                <a:satMod val="300000"/>
              </a:schemeClr>
            </a:gs>
            <a:gs pos="72000">
              <a:schemeClr val="phClr">
                <a:tint val="100000"/>
                <a:shade val="100000"/>
                <a:hueMod val="100000"/>
                <a:satMod val="100000"/>
              </a:schemeClr>
            </a:gs>
            <a:gs pos="81000">
              <a:schemeClr val="phClr">
                <a:tint val="98000"/>
                <a:shade val="100000"/>
                <a:hueMod val="100000"/>
                <a:satMod val="15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39000"/>
                <a:hueMod val="100000"/>
                <a:satMod val="150000"/>
              </a:schemeClr>
              <a:schemeClr val="phClr">
                <a:tint val="90000"/>
                <a:shade val="100000"/>
                <a:hueMod val="100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Calligraphy</Template>
  <TotalTime>107</TotalTime>
  <Words>950</Words>
  <Application>Microsoft Office PowerPoint</Application>
  <PresentationFormat>如螢幕大小 (4:3)</PresentationFormat>
  <Paragraphs>44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行雲流水</vt:lpstr>
      <vt:lpstr>五條港之旅</vt:lpstr>
      <vt:lpstr>目錄-五條港之旅</vt:lpstr>
      <vt:lpstr>五條港文化園區地圖</vt:lpstr>
      <vt:lpstr>五條港介紹</vt:lpstr>
      <vt:lpstr>第一站 水仙宮市場</vt:lpstr>
      <vt:lpstr>第二站 西羅殿</vt:lpstr>
      <vt:lpstr>第三站 風神廟</vt:lpstr>
      <vt:lpstr>第四站 海安路</vt:lpstr>
      <vt:lpstr>海安路</vt:lpstr>
      <vt:lpstr>第五站 神農街</vt:lpstr>
      <vt:lpstr>神農街</vt:lpstr>
      <vt:lpstr>神農街-金華府</vt:lpstr>
      <vt:lpstr>神農街</vt:lpstr>
      <vt:lpstr>神農街 </vt:lpstr>
      <vt:lpstr>心得感想</vt:lpstr>
      <vt:lpstr>謝謝大家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Felix</cp:lastModifiedBy>
  <cp:revision>12</cp:revision>
  <dcterms:created xsi:type="dcterms:W3CDTF">2012-12-18T14:09:00Z</dcterms:created>
  <dcterms:modified xsi:type="dcterms:W3CDTF">2012-12-18T17:11:05Z</dcterms:modified>
</cp:coreProperties>
</file>