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60" r:id="rId5"/>
    <p:sldId id="262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71" r:id="rId17"/>
    <p:sldId id="274" r:id="rId18"/>
    <p:sldId id="273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15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A904D5-7CED-439F-AB99-F8A6D709D0CA}" type="datetimeFigureOut">
              <a:rPr lang="zh-TW" altLang="en-US" smtClean="0"/>
              <a:t>2016/1/3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77DD41-0EA3-45B2-A344-ACF5D6E5752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6662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BC716-EB22-40EC-B07C-06444D4D6DE7}" type="datetimeFigureOut">
              <a:rPr lang="zh-TW" altLang="en-US" smtClean="0"/>
              <a:t>2016/1/3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34526-FF8C-4BCA-B88B-A24F1BB976B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95809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BC716-EB22-40EC-B07C-06444D4D6DE7}" type="datetimeFigureOut">
              <a:rPr lang="zh-TW" altLang="en-US" smtClean="0"/>
              <a:t>2016/1/3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34526-FF8C-4BCA-B88B-A24F1BB976B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50196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BC716-EB22-40EC-B07C-06444D4D6DE7}" type="datetimeFigureOut">
              <a:rPr lang="zh-TW" altLang="en-US" smtClean="0"/>
              <a:t>2016/1/3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34526-FF8C-4BCA-B88B-A24F1BB976B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46659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BC716-EB22-40EC-B07C-06444D4D6DE7}" type="datetimeFigureOut">
              <a:rPr lang="zh-TW" altLang="en-US" smtClean="0"/>
              <a:t>2016/1/3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34526-FF8C-4BCA-B88B-A24F1BB976B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1574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BC716-EB22-40EC-B07C-06444D4D6DE7}" type="datetimeFigureOut">
              <a:rPr lang="zh-TW" altLang="en-US" smtClean="0"/>
              <a:t>2016/1/3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34526-FF8C-4BCA-B88B-A24F1BB976B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08453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BC716-EB22-40EC-B07C-06444D4D6DE7}" type="datetimeFigureOut">
              <a:rPr lang="zh-TW" altLang="en-US" smtClean="0"/>
              <a:t>2016/1/3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34526-FF8C-4BCA-B88B-A24F1BB976B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86436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BC716-EB22-40EC-B07C-06444D4D6DE7}" type="datetimeFigureOut">
              <a:rPr lang="zh-TW" altLang="en-US" smtClean="0"/>
              <a:t>2016/1/3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34526-FF8C-4BCA-B88B-A24F1BB976B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77428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BC716-EB22-40EC-B07C-06444D4D6DE7}" type="datetimeFigureOut">
              <a:rPr lang="zh-TW" altLang="en-US" smtClean="0"/>
              <a:t>2016/1/3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34526-FF8C-4BCA-B88B-A24F1BB976B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10163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BC716-EB22-40EC-B07C-06444D4D6DE7}" type="datetimeFigureOut">
              <a:rPr lang="zh-TW" altLang="en-US" smtClean="0"/>
              <a:t>2016/1/3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34526-FF8C-4BCA-B88B-A24F1BB976B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36645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BC716-EB22-40EC-B07C-06444D4D6DE7}" type="datetimeFigureOut">
              <a:rPr lang="zh-TW" altLang="en-US" smtClean="0"/>
              <a:t>2016/1/3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34526-FF8C-4BCA-B88B-A24F1BB976B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92723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BC716-EB22-40EC-B07C-06444D4D6DE7}" type="datetimeFigureOut">
              <a:rPr lang="zh-TW" altLang="en-US" smtClean="0"/>
              <a:t>2016/1/3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34526-FF8C-4BCA-B88B-A24F1BB976B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27710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BBC716-EB22-40EC-B07C-06444D4D6DE7}" type="datetimeFigureOut">
              <a:rPr lang="zh-TW" altLang="en-US" smtClean="0"/>
              <a:t>2016/1/3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D34526-FF8C-4BCA-B88B-A24F1BB976B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43510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tw.news.yahoo.com/%E7%87%92%E9%87%91%E7%B4%99%E5%82%B7%E8%BA%AB-%E7%92%B0%E4%BF%9D%E7%BD%B2%E7%B1%B2-%E5%B0%91%E7%94%A8%E9%87%91%E7%88%90-093200225.html" TargetMode="External"/><Relationship Id="rId3" Type="http://schemas.openxmlformats.org/officeDocument/2006/relationships/hyperlink" Target="http://www.43911.com/health/zyb/fcyf/1330608816.shtml" TargetMode="External"/><Relationship Id="rId7" Type="http://schemas.openxmlformats.org/officeDocument/2006/relationships/hyperlink" Target="http://blog.xuite.net/dawnstarlove/twblog/158025727" TargetMode="External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gstie.epb.taichung.gov.tw/c.htm" TargetMode="External"/><Relationship Id="rId5" Type="http://schemas.openxmlformats.org/officeDocument/2006/relationships/hyperlink" Target="https://zh.wikipedia.org/zh-tw/%E5%99%AA%E9%9F%B3" TargetMode="External"/><Relationship Id="rId10" Type="http://schemas.openxmlformats.org/officeDocument/2006/relationships/hyperlink" Target="http://boylondon.pixnet.net/blog/post/46813894" TargetMode="External"/><Relationship Id="rId4" Type="http://schemas.openxmlformats.org/officeDocument/2006/relationships/hyperlink" Target="https://tw.answers.yahoo.com/question/index?qid=20070214000010KK02580&amp;p=%E6%B1%BD%E8%BB%8A%E6%8E%92%E6%94%BE%E5%BB%A2%E6%B0%A3%E5%B0%8D%E4%BA%BA%E9%AB%94%E5%BD%B1%E9%9F%BF" TargetMode="External"/><Relationship Id="rId9" Type="http://schemas.openxmlformats.org/officeDocument/2006/relationships/hyperlink" Target="http://cht.a-hospital.com/w/%E6%81%B6%E8%87%AD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  <a14:imgEffect>
                      <a14:colorTemperature colorTemp="112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222" y="0"/>
            <a:ext cx="9168222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1835696" y="629273"/>
            <a:ext cx="58219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803020504040204" pitchFamily="34" charset="-120"/>
                <a:ea typeface="微軟正黑體" panose="020B0803020504040204" pitchFamily="34" charset="-120"/>
              </a:rPr>
              <a:t>南</a:t>
            </a:r>
            <a:r>
              <a:rPr lang="zh-TW" alt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803020504040204" pitchFamily="34" charset="-120"/>
                <a:ea typeface="微軟正黑體" panose="020B0803020504040204" pitchFamily="34" charset="-120"/>
              </a:rPr>
              <a:t>台</a:t>
            </a:r>
            <a:r>
              <a:rPr lang="zh-TW" altLang="en-US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803020504040204" pitchFamily="34" charset="-120"/>
                <a:ea typeface="微軟正黑體" panose="020B0803020504040204" pitchFamily="34" charset="-120"/>
              </a:rPr>
              <a:t>污染源調查報告</a:t>
            </a:r>
            <a:endParaRPr lang="zh-TW" altLang="en-US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803020504040204" pitchFamily="34" charset="-120"/>
              <a:ea typeface="微軟正黑體" panose="020B0803020504040204" pitchFamily="34" charset="-12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04864"/>
            <a:ext cx="4649757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標題 10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12" name="圓角矩形 11"/>
          <p:cNvSpPr/>
          <p:nvPr/>
        </p:nvSpPr>
        <p:spPr>
          <a:xfrm>
            <a:off x="5508104" y="2132856"/>
            <a:ext cx="3240360" cy="3672408"/>
          </a:xfrm>
          <a:prstGeom prst="roundRect">
            <a:avLst/>
          </a:prstGeom>
          <a:solidFill>
            <a:schemeClr val="bg2">
              <a:alpha val="35000"/>
            </a:schemeClr>
          </a:solidFill>
          <a:ln>
            <a:gradFill>
              <a:gsLst>
                <a:gs pos="0">
                  <a:srgbClr val="5E9EFF">
                    <a:alpha val="49000"/>
                  </a:srgbClr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</a:ln>
          <a:effectLst>
            <a:outerShdw blurRad="76200" dir="18900000" sy="23000" kx="-1200000" algn="bl" rotWithShape="0">
              <a:prstClr val="black">
                <a:alpha val="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TW" altLang="en-US" sz="2000" b="1" dirty="0" smtClean="0">
                <a:solidFill>
                  <a:schemeClr val="tx1"/>
                </a:solidFill>
              </a:rPr>
              <a:t>學校</a:t>
            </a:r>
            <a:r>
              <a:rPr lang="en-US" altLang="zh-TW" sz="2000" b="1" dirty="0" smtClean="0">
                <a:solidFill>
                  <a:schemeClr val="tx1"/>
                </a:solidFill>
              </a:rPr>
              <a:t>:</a:t>
            </a:r>
            <a:r>
              <a:rPr lang="zh-TW" altLang="en-US" sz="2000" b="1" dirty="0" smtClean="0">
                <a:solidFill>
                  <a:schemeClr val="tx1"/>
                </a:solidFill>
              </a:rPr>
              <a:t> 南台科技大學</a:t>
            </a:r>
            <a:endParaRPr lang="en-US" altLang="zh-TW" sz="2000" b="1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zh-TW" altLang="en-US" sz="2000" b="1" dirty="0" smtClean="0">
                <a:solidFill>
                  <a:schemeClr val="tx1"/>
                </a:solidFill>
              </a:rPr>
              <a:t>課程</a:t>
            </a:r>
            <a:r>
              <a:rPr lang="en-US" altLang="zh-TW" sz="2000" b="1" dirty="0" smtClean="0">
                <a:solidFill>
                  <a:schemeClr val="tx1"/>
                </a:solidFill>
              </a:rPr>
              <a:t>:</a:t>
            </a:r>
            <a:r>
              <a:rPr lang="zh-TW" altLang="en-US" sz="2000" b="1" dirty="0" smtClean="0">
                <a:solidFill>
                  <a:schemeClr val="tx1"/>
                </a:solidFill>
              </a:rPr>
              <a:t> 工程倫理與社會</a:t>
            </a:r>
            <a:endParaRPr lang="en-US" altLang="zh-TW" sz="2000" b="1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zh-TW" altLang="en-US" sz="2000" b="1" dirty="0" smtClean="0">
                <a:solidFill>
                  <a:schemeClr val="tx1"/>
                </a:solidFill>
              </a:rPr>
              <a:t>班級</a:t>
            </a:r>
            <a:r>
              <a:rPr lang="en-US" altLang="zh-TW" sz="2000" b="1" dirty="0" smtClean="0">
                <a:solidFill>
                  <a:schemeClr val="tx1"/>
                </a:solidFill>
              </a:rPr>
              <a:t>:</a:t>
            </a:r>
            <a:r>
              <a:rPr lang="zh-TW" altLang="en-US" sz="2000" b="1" dirty="0" smtClean="0">
                <a:solidFill>
                  <a:schemeClr val="tx1"/>
                </a:solidFill>
              </a:rPr>
              <a:t> 自控三甲</a:t>
            </a:r>
            <a:endParaRPr lang="en-US" altLang="zh-TW" sz="2000" b="1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zh-TW" altLang="en-US" sz="2000" b="1" dirty="0">
                <a:solidFill>
                  <a:schemeClr val="tx1"/>
                </a:solidFill>
              </a:rPr>
              <a:t>組員</a:t>
            </a:r>
            <a:r>
              <a:rPr lang="en-US" altLang="zh-TW" sz="2000" b="1" dirty="0">
                <a:solidFill>
                  <a:schemeClr val="tx1"/>
                </a:solidFill>
              </a:rPr>
              <a:t>:</a:t>
            </a:r>
            <a:r>
              <a:rPr lang="en-US" altLang="zh-TW" sz="2000" b="1" dirty="0" smtClean="0">
                <a:solidFill>
                  <a:schemeClr val="tx1"/>
                </a:solidFill>
              </a:rPr>
              <a:t>4A212028</a:t>
            </a:r>
            <a:r>
              <a:rPr lang="zh-TW" altLang="en-US" sz="2000" b="1" dirty="0" smtClean="0">
                <a:solidFill>
                  <a:schemeClr val="tx1"/>
                </a:solidFill>
              </a:rPr>
              <a:t>程皓群</a:t>
            </a:r>
            <a:endParaRPr lang="en-US" altLang="zh-TW" sz="2000" b="1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zh-TW" altLang="en-US" sz="2000" b="1" dirty="0" smtClean="0">
                <a:solidFill>
                  <a:schemeClr val="tx1"/>
                </a:solidFill>
              </a:rPr>
              <a:t>           </a:t>
            </a:r>
            <a:r>
              <a:rPr lang="en-US" altLang="zh-TW" sz="2000" b="1" dirty="0" smtClean="0">
                <a:solidFill>
                  <a:schemeClr val="tx1"/>
                </a:solidFill>
              </a:rPr>
              <a:t>4A20H003</a:t>
            </a:r>
            <a:r>
              <a:rPr lang="zh-TW" altLang="en-US" sz="2000" b="1" dirty="0" smtClean="0">
                <a:solidFill>
                  <a:schemeClr val="tx1"/>
                </a:solidFill>
              </a:rPr>
              <a:t>譚佳容</a:t>
            </a:r>
            <a:endParaRPr lang="en-US" altLang="zh-TW" sz="2000" b="1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zh-TW" altLang="en-US" sz="2000" b="1" dirty="0" smtClean="0">
                <a:solidFill>
                  <a:schemeClr val="tx1"/>
                </a:solidFill>
              </a:rPr>
              <a:t>           </a:t>
            </a:r>
            <a:r>
              <a:rPr lang="en-US" altLang="zh-TW" sz="2000" b="1" dirty="0" smtClean="0">
                <a:solidFill>
                  <a:schemeClr val="tx1"/>
                </a:solidFill>
              </a:rPr>
              <a:t>4A212049</a:t>
            </a:r>
            <a:r>
              <a:rPr lang="zh-TW" altLang="en-US" sz="2000" b="1" dirty="0" smtClean="0">
                <a:solidFill>
                  <a:schemeClr val="tx1"/>
                </a:solidFill>
              </a:rPr>
              <a:t>黃婉竺</a:t>
            </a:r>
            <a:endParaRPr lang="en-US" altLang="zh-TW" sz="2000" b="1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zh-TW" altLang="en-US" sz="2000" b="1" dirty="0">
                <a:solidFill>
                  <a:schemeClr val="tx1"/>
                </a:solidFill>
              </a:rPr>
              <a:t>指導</a:t>
            </a:r>
            <a:r>
              <a:rPr lang="zh-TW" altLang="en-US" sz="2000" b="1" dirty="0" smtClean="0">
                <a:solidFill>
                  <a:schemeClr val="tx1"/>
                </a:solidFill>
              </a:rPr>
              <a:t>老師</a:t>
            </a:r>
            <a:r>
              <a:rPr lang="en-US" altLang="zh-TW" sz="2000" b="1" dirty="0" smtClean="0">
                <a:solidFill>
                  <a:schemeClr val="tx1"/>
                </a:solidFill>
              </a:rPr>
              <a:t>:</a:t>
            </a:r>
            <a:r>
              <a:rPr lang="zh-TW" altLang="en-US" sz="2000" b="1" dirty="0" smtClean="0">
                <a:solidFill>
                  <a:schemeClr val="tx1"/>
                </a:solidFill>
              </a:rPr>
              <a:t>林聰益</a:t>
            </a:r>
            <a:endParaRPr lang="en-US" altLang="zh-TW" sz="2000" b="1" dirty="0" smtClean="0">
              <a:solidFill>
                <a:schemeClr val="tx1"/>
              </a:solidFill>
            </a:endParaRPr>
          </a:p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573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803020504040204" pitchFamily="34" charset="-120"/>
                <a:ea typeface="微軟正黑體" panose="020B0803020504040204" pitchFamily="34" charset="-120"/>
              </a:rPr>
              <a:t>南台街</a:t>
            </a:r>
            <a:endParaRPr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803020504040204" pitchFamily="34" charset="-120"/>
              <a:ea typeface="微軟正黑體" panose="020B0803020504040204" pitchFamily="34" charset="-120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4008" y="1700808"/>
            <a:ext cx="4041775" cy="3951288"/>
          </a:xfrm>
        </p:spPr>
        <p:txBody>
          <a:bodyPr/>
          <a:lstStyle/>
          <a:p>
            <a:pPr marL="0" indent="0">
              <a:buNone/>
            </a:pPr>
            <a:endParaRPr lang="en-US" altLang="zh-TW" dirty="0" smtClean="0"/>
          </a:p>
          <a:p>
            <a:pPr marL="0" indent="0" algn="ctr">
              <a:lnSpc>
                <a:spcPct val="150000"/>
              </a:lnSpc>
              <a:buNone/>
            </a:pPr>
            <a:r>
              <a:rPr lang="zh-TW" altLang="en-US" dirty="0"/>
              <a:t> </a:t>
            </a:r>
            <a:r>
              <a:rPr lang="zh-TW" altLang="en-US" dirty="0" smtClean="0"/>
              <a:t>    尖峰時段汽機車擠得水洩  不通，排放許多的</a:t>
            </a:r>
            <a:r>
              <a:rPr lang="zh-TW" altLang="en-US" dirty="0" smtClean="0">
                <a:solidFill>
                  <a:srgbClr val="FF0000"/>
                </a:solidFill>
              </a:rPr>
              <a:t>廢氣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zh-TW" altLang="en-US" dirty="0" smtClean="0"/>
              <a:t>車多人多產生</a:t>
            </a:r>
            <a:r>
              <a:rPr lang="zh-TW" altLang="en-US" dirty="0" smtClean="0">
                <a:solidFill>
                  <a:srgbClr val="FF0000"/>
                </a:solidFill>
              </a:rPr>
              <a:t>噪音</a:t>
            </a:r>
            <a:endParaRPr lang="en-US" altLang="zh-TW" dirty="0" smtClean="0"/>
          </a:p>
          <a:p>
            <a:pPr marL="0" indent="0" algn="ctr">
              <a:lnSpc>
                <a:spcPct val="150000"/>
              </a:lnSpc>
              <a:buNone/>
            </a:pPr>
            <a:r>
              <a:rPr lang="zh-TW" altLang="en-US" dirty="0" smtClean="0"/>
              <a:t>     餐飲業排放的</a:t>
            </a:r>
            <a:r>
              <a:rPr lang="zh-TW" altLang="en-US" dirty="0" smtClean="0">
                <a:solidFill>
                  <a:srgbClr val="FF0000"/>
                </a:solidFill>
              </a:rPr>
              <a:t>油煙味</a:t>
            </a:r>
            <a:endParaRPr lang="zh-TW" altLang="en-US" dirty="0"/>
          </a:p>
        </p:txBody>
      </p:sp>
      <p:pic>
        <p:nvPicPr>
          <p:cNvPr id="9" name="內容版面配置區 8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276872"/>
            <a:ext cx="4040188" cy="2592288"/>
          </a:xfr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4844306"/>
            <a:ext cx="2089082" cy="161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69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8" y="0"/>
            <a:ext cx="9144000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2400" b="1" dirty="0" smtClean="0"/>
              <a:t>油煙的影響</a:t>
            </a:r>
            <a:r>
              <a:rPr lang="en-US" altLang="zh-TW" sz="2400" b="1" dirty="0" smtClean="0"/>
              <a:t>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TW" altLang="en-US" sz="2400" dirty="0" smtClean="0"/>
              <a:t>     </a:t>
            </a:r>
            <a:r>
              <a:rPr lang="zh-TW" altLang="en-US" sz="2000" dirty="0" smtClean="0"/>
              <a:t>餐飲業</a:t>
            </a:r>
            <a:r>
              <a:rPr lang="zh-TW" altLang="en-US" sz="2000" dirty="0"/>
              <a:t>所產生之空氣污染可分為二類，一類為煮食中所產生</a:t>
            </a:r>
            <a:r>
              <a:rPr lang="zh-TW" altLang="en-US" sz="2000" dirty="0" smtClean="0"/>
              <a:t>之油煙廢氣</a:t>
            </a:r>
            <a:r>
              <a:rPr lang="zh-TW" altLang="en-US" sz="2000" dirty="0"/>
              <a:t>，另一類為臭味。</a:t>
            </a:r>
            <a:r>
              <a:rPr lang="zh-TW" altLang="en-US" sz="2000" dirty="0" smtClean="0"/>
              <a:t>油煙</a:t>
            </a:r>
            <a:r>
              <a:rPr lang="zh-TW" altLang="en-US" sz="2000" dirty="0"/>
              <a:t>侵入人體呼吸道，進而引起食欲減退、心煩、精神不振、嗜睡、疲乏無力等症狀</a:t>
            </a:r>
            <a:r>
              <a:rPr lang="zh-TW" altLang="en-US" sz="2000" dirty="0" smtClean="0"/>
              <a:t>，醫學</a:t>
            </a:r>
            <a:r>
              <a:rPr lang="zh-TW" altLang="en-US" sz="2000" dirty="0"/>
              <a:t>上稱為油煙綜合徵</a:t>
            </a:r>
            <a:r>
              <a:rPr lang="zh-TW" altLang="en-US" sz="2000" dirty="0" smtClean="0"/>
              <a:t>。</a:t>
            </a:r>
            <a:endParaRPr lang="en-US" altLang="zh-TW" sz="2000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zh-TW" altLang="en-US" sz="2000" dirty="0" smtClean="0"/>
              <a:t>       廚房</a:t>
            </a:r>
            <a:r>
              <a:rPr lang="zh-TW" altLang="en-US" sz="2000" dirty="0"/>
              <a:t>油煙中含有一種被稱為</a:t>
            </a:r>
            <a:r>
              <a:rPr lang="zh-TW" altLang="en-US" sz="2000" dirty="0">
                <a:solidFill>
                  <a:srgbClr val="FF0000"/>
                </a:solidFill>
              </a:rPr>
              <a:t>苯並芘</a:t>
            </a:r>
            <a:r>
              <a:rPr lang="zh-TW" altLang="en-US" sz="2000" dirty="0"/>
              <a:t>的致癌物，苯並芘可導致人體細胞染色體的損傷，長期吸入可誘發肺臟組織癌變。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4869160"/>
            <a:ext cx="1847850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479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3349521"/>
              </p:ext>
            </p:extLst>
          </p:nvPr>
        </p:nvGraphicFramePr>
        <p:xfrm>
          <a:off x="495227" y="1988840"/>
          <a:ext cx="8229600" cy="423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solidFill>
                            <a:schemeClr val="tx1"/>
                          </a:solidFill>
                        </a:rPr>
                        <a:t>臭味物質</a:t>
                      </a:r>
                      <a:endParaRPr lang="zh-TW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solidFill>
                            <a:schemeClr val="tx1"/>
                          </a:solidFill>
                        </a:rPr>
                        <a:t>健康危害</a:t>
                      </a:r>
                      <a:endParaRPr lang="zh-TW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硫化氯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刺激眼及鼻咽喉黏膜頭痛、暈眩肺水腫致呼吸中樞麻痺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甲硫醇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嘔吐、昏倒</a:t>
                      </a:r>
                      <a:endParaRPr lang="en-US" altLang="zh-TW" dirty="0" smtClean="0"/>
                    </a:p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氨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刺激眼、上呼吸道支氣管炎、皮膚、肺炎、肺水種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苯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刺激眼、皮膚、上呼吸道中樞神經抑制造血機能障礙、白血症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化製場排氯中之丙烯醛</a:t>
                      </a:r>
                      <a:r>
                        <a:rPr lang="en-US" altLang="zh-TW" dirty="0" smtClean="0"/>
                        <a:t>(</a:t>
                      </a:r>
                      <a:r>
                        <a:rPr lang="en-US" altLang="zh-TW" dirty="0" err="1" smtClean="0"/>
                        <a:t>acrolein</a:t>
                      </a:r>
                      <a:r>
                        <a:rPr lang="en-US" altLang="zh-TW" dirty="0" smtClean="0"/>
                        <a:t>)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嘔吐、無法下嚥刺激眼、皮膚、上呼吸道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有機氯化物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皮膚刺激性興奮、麻痺等中樞神經異常、肌肉反射機能減退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3286588" y="1268760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 smtClean="0"/>
              <a:t>油煙臭味各種影響</a:t>
            </a:r>
            <a:endParaRPr lang="zh-TW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753913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99391"/>
            <a:ext cx="9252519" cy="6957392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803020504040204" pitchFamily="34" charset="-120"/>
                <a:ea typeface="微軟正黑體" panose="020B0803020504040204" pitchFamily="34" charset="-120"/>
              </a:rPr>
              <a:t>姑婆廟</a:t>
            </a:r>
            <a:endParaRPr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803020504040204" pitchFamily="34" charset="-120"/>
              <a:ea typeface="微軟正黑體" panose="020B0803020504040204" pitchFamily="34" charset="-120"/>
            </a:endParaRP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420888"/>
            <a:ext cx="4038600" cy="2557725"/>
          </a:xfrm>
        </p:spPr>
      </p:pic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860032" y="1556792"/>
            <a:ext cx="4038600" cy="4525963"/>
          </a:xfrm>
        </p:spPr>
        <p:txBody>
          <a:bodyPr/>
          <a:lstStyle/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lnSpc>
                <a:spcPct val="150000"/>
              </a:lnSpc>
              <a:buNone/>
            </a:pPr>
            <a:r>
              <a:rPr lang="zh-TW" altLang="en-US" sz="2400" dirty="0" smtClean="0"/>
              <a:t>廟會很熱鬧，煙火很美麗，但同時帶來大量</a:t>
            </a:r>
            <a:r>
              <a:rPr lang="zh-TW" altLang="en-US" sz="2400" dirty="0" smtClean="0">
                <a:solidFill>
                  <a:srgbClr val="FF0000"/>
                </a:solidFill>
              </a:rPr>
              <a:t>空氣汙染</a:t>
            </a:r>
            <a:r>
              <a:rPr lang="zh-TW" altLang="en-US" sz="2400" dirty="0" smtClean="0"/>
              <a:t>及可怕的</a:t>
            </a:r>
            <a:r>
              <a:rPr lang="zh-TW" altLang="en-US" sz="2400" dirty="0" smtClean="0">
                <a:solidFill>
                  <a:srgbClr val="FF0000"/>
                </a:solidFill>
              </a:rPr>
              <a:t>噪音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849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2400" b="1" dirty="0" smtClean="0"/>
              <a:t>廟會的影響</a:t>
            </a:r>
            <a:r>
              <a:rPr lang="en-US" altLang="zh-TW" sz="2400" b="1" dirty="0" smtClean="0"/>
              <a:t>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TW" altLang="en-US" sz="2000" dirty="0" smtClean="0"/>
              <a:t>      主要是施放鞭炮煙火，由於</a:t>
            </a:r>
            <a:r>
              <a:rPr lang="zh-TW" altLang="en-US" sz="2000" dirty="0"/>
              <a:t>煙火主要原料就是由火藥製成，在施放煙火時，會因為火藥的爆炸</a:t>
            </a:r>
            <a:r>
              <a:rPr lang="zh-TW" altLang="en-US" sz="2000" dirty="0" smtClean="0"/>
              <a:t>燃燒主要</a:t>
            </a:r>
            <a:r>
              <a:rPr lang="zh-TW" altLang="en-US" sz="2000" dirty="0"/>
              <a:t>會產生空氣污染的問題，這些空氣汙染物分為懸浮微粒、二氧化硫、</a:t>
            </a:r>
            <a:r>
              <a:rPr lang="zh-TW" altLang="en-US" sz="2000" dirty="0" smtClean="0"/>
              <a:t>氮氧化物</a:t>
            </a:r>
            <a:r>
              <a:rPr lang="zh-TW" altLang="en-US" sz="2000" dirty="0"/>
              <a:t>、多環芳香烴、一氧化碳以及二氧化碳</a:t>
            </a:r>
            <a:r>
              <a:rPr lang="en-US" altLang="zh-TW" sz="2000" dirty="0"/>
              <a:t>……</a:t>
            </a:r>
            <a:r>
              <a:rPr lang="zh-TW" altLang="en-US" sz="2000" dirty="0" smtClean="0"/>
              <a:t>等等，鞭炮也會產生大量的噪音。</a:t>
            </a:r>
            <a:endParaRPr lang="en-US" altLang="zh-TW" sz="2000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zh-TW" altLang="en-US" sz="2000" dirty="0"/>
              <a:t>       焚燒大量的金</a:t>
            </a:r>
            <a:r>
              <a:rPr lang="zh-TW" altLang="en-US" sz="2000" dirty="0" smtClean="0"/>
              <a:t>紙，據</a:t>
            </a:r>
            <a:r>
              <a:rPr lang="zh-TW" altLang="en-US" sz="2000" dirty="0"/>
              <a:t>研究指出，每焚燒</a:t>
            </a:r>
            <a:r>
              <a:rPr lang="en-US" altLang="zh-TW" sz="2000" dirty="0"/>
              <a:t>1</a:t>
            </a:r>
            <a:r>
              <a:rPr lang="zh-TW" altLang="en-US" sz="2000" dirty="0"/>
              <a:t>公斤的紙錢就會產生</a:t>
            </a:r>
            <a:r>
              <a:rPr lang="en-US" altLang="zh-TW" sz="2000" dirty="0"/>
              <a:t>1.5</a:t>
            </a:r>
            <a:r>
              <a:rPr lang="zh-TW" altLang="en-US" sz="2000" dirty="0"/>
              <a:t>公斤二氧化碳，還會釋放出許多一氧化碳和揮發性物質苯、甲苯、乙苯，另外還會產生微量重金屬等物質。</a:t>
            </a:r>
          </a:p>
        </p:txBody>
      </p:sp>
    </p:spTree>
    <p:extLst>
      <p:ext uri="{BB962C8B-B14F-4D97-AF65-F5344CB8AC3E}">
        <p14:creationId xmlns:p14="http://schemas.microsoft.com/office/powerpoint/2010/main" val="214230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0927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3568" y="2420888"/>
            <a:ext cx="7772400" cy="1470025"/>
          </a:xfrm>
        </p:spPr>
        <p:txBody>
          <a:bodyPr>
            <a:normAutofit/>
          </a:bodyPr>
          <a:lstStyle/>
          <a:p>
            <a:r>
              <a:rPr lang="zh-TW" alt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803020504040204" pitchFamily="34" charset="-120"/>
                <a:ea typeface="微軟正黑體" panose="020B0803020504040204" pitchFamily="34" charset="-120"/>
              </a:rPr>
              <a:t>離南台較遠的汙染源</a:t>
            </a:r>
            <a:endParaRPr lang="zh-TW" alt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803020504040204" pitchFamily="34" charset="-120"/>
              <a:ea typeface="微軟正黑體" panose="020B0803020504040204" pitchFamily="34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0169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803020504040204" pitchFamily="34" charset="-120"/>
                <a:ea typeface="微軟正黑體" panose="020B0803020504040204" pitchFamily="34" charset="-120"/>
              </a:rPr>
              <a:t>統一飼料廠</a:t>
            </a:r>
            <a:endParaRPr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803020504040204" pitchFamily="34" charset="-120"/>
              <a:ea typeface="微軟正黑體" panose="020B0803020504040204" pitchFamily="34" charset="-120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7" name="內容版面配置區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556792"/>
            <a:ext cx="5089287" cy="3384376"/>
          </a:xfrm>
        </p:spPr>
      </p:pic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1763688" y="4077072"/>
            <a:ext cx="5697959" cy="3951288"/>
          </a:xfrm>
        </p:spPr>
        <p:txBody>
          <a:bodyPr/>
          <a:lstStyle/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 smtClean="0"/>
              <a:t>散發噁心的</a:t>
            </a:r>
            <a:r>
              <a:rPr lang="zh-TW" altLang="en-US" dirty="0" smtClean="0">
                <a:solidFill>
                  <a:srgbClr val="FF0000"/>
                </a:solidFill>
              </a:rPr>
              <a:t>惡臭</a:t>
            </a:r>
            <a:r>
              <a:rPr lang="zh-TW" altLang="en-US" dirty="0" smtClean="0"/>
              <a:t>，騎車來學校經過聞的到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62933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17" y="0"/>
            <a:ext cx="9144000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相關新聞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zh-TW" altLang="en-US" sz="2000" b="1" dirty="0"/>
              <a:t>鹽行統一 下雨酸臭、飼料味惹民眾抱怨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TW" altLang="en-US" sz="2000" dirty="0" smtClean="0"/>
              <a:t>      日期</a:t>
            </a:r>
            <a:r>
              <a:rPr lang="en-US" altLang="zh-TW" sz="2000" dirty="0" smtClean="0"/>
              <a:t>:2008/08/14  </a:t>
            </a:r>
            <a:endParaRPr lang="zh-TW" altLang="en-US" sz="2000" dirty="0"/>
          </a:p>
          <a:p>
            <a:pPr marL="0" indent="0">
              <a:lnSpc>
                <a:spcPct val="150000"/>
              </a:lnSpc>
              <a:buNone/>
            </a:pPr>
            <a:r>
              <a:rPr lang="zh-TW" altLang="en-US" sz="2000" dirty="0" smtClean="0"/>
              <a:t>    </a:t>
            </a:r>
            <a:r>
              <a:rPr lang="en-US" altLang="zh-TW" sz="2000" dirty="0" smtClean="0"/>
              <a:t>〔</a:t>
            </a:r>
            <a:r>
              <a:rPr lang="zh-TW" altLang="en-US" sz="2000" dirty="0"/>
              <a:t>記者楊美紅／永康報導</a:t>
            </a:r>
            <a:r>
              <a:rPr lang="en-US" altLang="zh-TW" sz="2000" dirty="0"/>
              <a:t>〕</a:t>
            </a:r>
            <a:r>
              <a:rPr lang="zh-TW" altLang="en-US" sz="2000" dirty="0"/>
              <a:t>讀者投訴位於永康市鹽行的統一企業，深夜排放飼料惡臭，統一企業表示，陳情民眾沒有提供準確的地點，進行周界臭味檢測作業時，很難掌握，希望民眾別害怕，和環保課當面溝通，找出問題癥結點，解決臭味瀰漫狀況</a:t>
            </a:r>
            <a:r>
              <a:rPr lang="zh-TW" altLang="en-US" sz="2000" dirty="0" smtClean="0"/>
              <a:t>。</a:t>
            </a:r>
            <a:endParaRPr lang="zh-TW" altLang="en-US" sz="2000" dirty="0"/>
          </a:p>
          <a:p>
            <a:pPr marL="0" indent="0">
              <a:lnSpc>
                <a:spcPct val="150000"/>
              </a:lnSpc>
              <a:buNone/>
            </a:pPr>
            <a:r>
              <a:rPr lang="zh-TW" altLang="en-US" sz="2000" dirty="0" smtClean="0"/>
              <a:t>     「</a:t>
            </a:r>
            <a:r>
              <a:rPr lang="zh-TW" altLang="en-US" sz="2000" dirty="0"/>
              <a:t>問題出在哪裡，我們也很想知道。」統一公司環保課表示，製造飼料機器的確</a:t>
            </a:r>
            <a:r>
              <a:rPr lang="en-US" altLang="zh-TW" sz="2000" dirty="0"/>
              <a:t>24</a:t>
            </a:r>
            <a:r>
              <a:rPr lang="zh-TW" altLang="en-US" sz="2000" dirty="0"/>
              <a:t>小時運轉，不過現場作業，污染防治設備正常運作，南區環境督察大隊、南縣環保局白天，深夜都派員到場檢測，但廠方至今也沒收到罰單。鹽行里長盧文良表示，過去幾年的確有居民反映有異味</a:t>
            </a:r>
            <a:r>
              <a:rPr lang="zh-TW" altLang="en-US" sz="2000" dirty="0" smtClean="0"/>
              <a:t>，但統一經過這幾年污染防制，嚴格監控，近來則少見居民陳情抱怨。</a:t>
            </a: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101344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540"/>
            <a:ext cx="9144000" cy="6865539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TW" altLang="en-US" sz="2400" b="1" dirty="0" smtClean="0"/>
              <a:t>惡臭的影響</a:t>
            </a:r>
            <a:r>
              <a:rPr lang="en-US" altLang="zh-TW" sz="2400" b="1" dirty="0" smtClean="0"/>
              <a:t>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TW" altLang="en-US" sz="2000" dirty="0" smtClean="0"/>
              <a:t>      惡臭會使</a:t>
            </a:r>
            <a:r>
              <a:rPr lang="zh-TW" altLang="en-US" sz="2000" dirty="0"/>
              <a:t>人呼吸不暢，噁心嘔吐，煩躁不安，頭暈腦</a:t>
            </a:r>
            <a:r>
              <a:rPr lang="zh-TW" altLang="en-US" sz="2000" dirty="0" smtClean="0"/>
              <a:t>脹，可能影響學生的情緒及學習品質。</a:t>
            </a:r>
            <a:endParaRPr lang="en-US" altLang="zh-TW" sz="2000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zh-TW" altLang="en-US" sz="2000" dirty="0" smtClean="0"/>
              <a:t>      惡臭</a:t>
            </a:r>
            <a:r>
              <a:rPr lang="zh-TW" altLang="en-US" sz="2000" dirty="0"/>
              <a:t>物質可採用高溫燃燒、催化燃燒、活性炭吸附、清水加除臭劑進行淋洗等方法加以清除。含惡臭物質的廢水，在排放前應進行除臭處理。散發惡臭嚴重的污染源，應遷出居住區。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4785549"/>
            <a:ext cx="1860798" cy="1860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510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77067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803020504040204" pitchFamily="34" charset="-120"/>
                <a:ea typeface="微軟正黑體" panose="020B0803020504040204" pitchFamily="34" charset="-120"/>
              </a:rPr>
              <a:t>永康焚化廠</a:t>
            </a:r>
            <a:endParaRPr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803020504040204" pitchFamily="34" charset="-120"/>
              <a:ea typeface="微軟正黑體" panose="020B0803020504040204" pitchFamily="34" charset="-120"/>
            </a:endParaRP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27584" y="3284984"/>
            <a:ext cx="734481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zh-TW" sz="2400" dirty="0" smtClean="0"/>
          </a:p>
          <a:p>
            <a:pPr marL="0" indent="0">
              <a:buNone/>
            </a:pPr>
            <a:endParaRPr lang="en-US" altLang="zh-TW" sz="2400" dirty="0"/>
          </a:p>
          <a:p>
            <a:pPr marL="0" indent="0">
              <a:buNone/>
            </a:pPr>
            <a:endParaRPr lang="en-US" altLang="zh-TW" sz="2400" dirty="0" smtClean="0"/>
          </a:p>
          <a:p>
            <a:pPr marL="0" indent="0">
              <a:buNone/>
            </a:pPr>
            <a:endParaRPr lang="en-US" altLang="zh-TW" sz="2400" dirty="0"/>
          </a:p>
          <a:p>
            <a:pPr marL="0" indent="0" algn="ctr">
              <a:lnSpc>
                <a:spcPct val="150000"/>
              </a:lnSpc>
              <a:buNone/>
            </a:pPr>
            <a:r>
              <a:rPr lang="zh-TW" altLang="en-US" sz="2400" dirty="0"/>
              <a:t> </a:t>
            </a:r>
            <a:r>
              <a:rPr lang="zh-TW" altLang="en-US" sz="2400" dirty="0" smtClean="0"/>
              <a:t>   焚燒垃圾排放大量的</a:t>
            </a:r>
            <a:r>
              <a:rPr lang="zh-TW" altLang="en-US" sz="2400" dirty="0" smtClean="0">
                <a:solidFill>
                  <a:srgbClr val="FF0000"/>
                </a:solidFill>
              </a:rPr>
              <a:t>廢氣</a:t>
            </a:r>
            <a:r>
              <a:rPr lang="zh-TW" altLang="en-US" sz="2400" dirty="0" smtClean="0"/>
              <a:t>，可能因風向關係而影響到學校的空氣品質</a:t>
            </a:r>
            <a:endParaRPr lang="zh-TW" altLang="en-US" sz="24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556792"/>
            <a:ext cx="5038840" cy="3317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235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803020504040204" pitchFamily="34" charset="-120"/>
                <a:ea typeface="微軟正黑體" panose="020B0803020504040204" pitchFamily="34" charset="-120"/>
              </a:rPr>
              <a:t>目錄</a:t>
            </a:r>
            <a:endParaRPr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803020504040204" pitchFamily="34" charset="-120"/>
              <a:ea typeface="微軟正黑體" panose="020B0803020504040204" pitchFamily="34" charset="-120"/>
            </a:endParaRPr>
          </a:p>
        </p:txBody>
      </p:sp>
      <p:pic>
        <p:nvPicPr>
          <p:cNvPr id="3" name="內容版面配置區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4581128"/>
            <a:ext cx="1933247" cy="2016100"/>
          </a:xfrm>
        </p:spPr>
      </p:pic>
      <p:sp>
        <p:nvSpPr>
          <p:cNvPr id="6" name="文字方塊 5"/>
          <p:cNvSpPr txBox="1"/>
          <p:nvPr/>
        </p:nvSpPr>
        <p:spPr>
          <a:xfrm>
            <a:off x="2915816" y="1509096"/>
            <a:ext cx="756084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zh-TW" altLang="en-US" sz="2400" b="1" dirty="0" smtClean="0"/>
              <a:t>校園內的汙染源</a:t>
            </a:r>
            <a:endParaRPr lang="en-US" altLang="zh-TW" sz="2400" b="1" dirty="0" smtClean="0"/>
          </a:p>
          <a:p>
            <a:pPr>
              <a:lnSpc>
                <a:spcPct val="150000"/>
              </a:lnSpc>
            </a:pPr>
            <a:r>
              <a:rPr lang="zh-TW" altLang="en-US" sz="2400" b="1" dirty="0"/>
              <a:t> </a:t>
            </a:r>
            <a:r>
              <a:rPr lang="zh-TW" altLang="en-US" sz="2400" b="1" dirty="0" smtClean="0"/>
              <a:t>     </a:t>
            </a:r>
            <a:r>
              <a:rPr lang="zh-TW" altLang="en-US" sz="2000" dirty="0" smtClean="0"/>
              <a:t>學校大門口蓋新大樓</a:t>
            </a:r>
            <a:endParaRPr lang="en-US" altLang="zh-TW" sz="2000" dirty="0" smtClean="0"/>
          </a:p>
          <a:p>
            <a:pPr>
              <a:lnSpc>
                <a:spcPct val="150000"/>
              </a:lnSpc>
            </a:pPr>
            <a:r>
              <a:rPr lang="zh-TW" altLang="en-US" sz="2000" b="1" dirty="0"/>
              <a:t> </a:t>
            </a:r>
            <a:r>
              <a:rPr lang="zh-TW" altLang="en-US" sz="2000" b="1" dirty="0" smtClean="0"/>
              <a:t>      </a:t>
            </a:r>
            <a:r>
              <a:rPr lang="zh-TW" altLang="en-US" sz="2000" dirty="0" smtClean="0"/>
              <a:t>學校汽車停車場</a:t>
            </a:r>
            <a:endParaRPr lang="en-US" altLang="zh-TW" sz="2000" dirty="0" smtClean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TW" altLang="en-US" sz="2400" b="1" dirty="0" smtClean="0"/>
              <a:t>南台周遭的</a:t>
            </a:r>
            <a:r>
              <a:rPr lang="zh-TW" altLang="en-US" sz="2400" b="1" dirty="0"/>
              <a:t>汙染</a:t>
            </a:r>
            <a:r>
              <a:rPr lang="zh-TW" altLang="en-US" sz="2400" b="1" dirty="0" smtClean="0"/>
              <a:t>源</a:t>
            </a:r>
            <a:endParaRPr lang="en-US" altLang="zh-TW" sz="2400" b="1" dirty="0" smtClean="0"/>
          </a:p>
          <a:p>
            <a:pPr>
              <a:lnSpc>
                <a:spcPct val="150000"/>
              </a:lnSpc>
            </a:pPr>
            <a:r>
              <a:rPr lang="zh-TW" altLang="en-US" sz="2400" b="1" dirty="0"/>
              <a:t> </a:t>
            </a:r>
            <a:r>
              <a:rPr lang="zh-TW" altLang="en-US" sz="2400" b="1" dirty="0" smtClean="0"/>
              <a:t>     </a:t>
            </a:r>
            <a:r>
              <a:rPr lang="zh-TW" altLang="en-US" sz="2000" dirty="0" smtClean="0"/>
              <a:t>南台街</a:t>
            </a:r>
            <a:endParaRPr lang="en-US" altLang="zh-TW" sz="2000" dirty="0" smtClean="0"/>
          </a:p>
          <a:p>
            <a:pPr>
              <a:lnSpc>
                <a:spcPct val="150000"/>
              </a:lnSpc>
            </a:pPr>
            <a:r>
              <a:rPr lang="zh-TW" altLang="en-US" sz="2000" dirty="0"/>
              <a:t> </a:t>
            </a:r>
            <a:r>
              <a:rPr lang="zh-TW" altLang="en-US" sz="2000" dirty="0" smtClean="0"/>
              <a:t>      姑婆廟</a:t>
            </a:r>
            <a:endParaRPr lang="en-US" altLang="zh-TW" sz="2000" dirty="0" smtClean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TW" altLang="en-US" sz="2400" b="1" dirty="0"/>
              <a:t>離</a:t>
            </a:r>
            <a:r>
              <a:rPr lang="zh-TW" altLang="en-US" sz="2400" b="1" dirty="0" smtClean="0"/>
              <a:t>南台較遠的汙染源</a:t>
            </a:r>
            <a:endParaRPr lang="en-US" altLang="zh-TW" sz="2400" b="1" dirty="0" smtClean="0"/>
          </a:p>
          <a:p>
            <a:pPr>
              <a:lnSpc>
                <a:spcPct val="150000"/>
              </a:lnSpc>
            </a:pPr>
            <a:r>
              <a:rPr lang="zh-TW" altLang="en-US" sz="2000" dirty="0"/>
              <a:t> </a:t>
            </a:r>
            <a:r>
              <a:rPr lang="zh-TW" altLang="en-US" sz="2000" dirty="0" smtClean="0"/>
              <a:t>      統一飼料廠</a:t>
            </a:r>
            <a:endParaRPr lang="en-US" altLang="zh-TW" sz="2000" dirty="0" smtClean="0"/>
          </a:p>
          <a:p>
            <a:pPr>
              <a:lnSpc>
                <a:spcPct val="150000"/>
              </a:lnSpc>
            </a:pPr>
            <a:r>
              <a:rPr lang="zh-TW" altLang="en-US" sz="2000" dirty="0"/>
              <a:t> </a:t>
            </a:r>
            <a:r>
              <a:rPr lang="zh-TW" altLang="en-US" sz="2000" dirty="0" smtClean="0"/>
              <a:t>      永康焚化廠</a:t>
            </a: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236186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71" y="1094"/>
            <a:ext cx="9144000" cy="6856906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2400" b="1" dirty="0" smtClean="0"/>
              <a:t>焚化廠的影響</a:t>
            </a:r>
            <a:r>
              <a:rPr lang="en-US" altLang="zh-TW" sz="2400" b="1" dirty="0" smtClean="0"/>
              <a:t>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TW" altLang="en-US" sz="2000" dirty="0" smtClean="0"/>
              <a:t>      焚燒</a:t>
            </a:r>
            <a:r>
              <a:rPr lang="zh-TW" altLang="en-US" sz="2000" dirty="0"/>
              <a:t>會產出一些物質，如粉煤灰和廢氣排放到大氣中的煙氣。前煙氣淨化系統</a:t>
            </a:r>
            <a:r>
              <a:rPr lang="zh-TW" altLang="en-US" sz="2000" dirty="0" smtClean="0"/>
              <a:t>，廢氣</a:t>
            </a:r>
            <a:r>
              <a:rPr lang="zh-TW" altLang="en-US" sz="2000" dirty="0"/>
              <a:t>可能含有大量的微粒物質，重金屬，二噁英，呋喃類化合物，二氧化硫，</a:t>
            </a:r>
            <a:r>
              <a:rPr lang="zh-TW" altLang="en-US" sz="2000" dirty="0" smtClean="0"/>
              <a:t>和鹽酸等，對人體的</a:t>
            </a:r>
            <a:r>
              <a:rPr lang="zh-TW" altLang="en-US" sz="2000" dirty="0" smtClean="0"/>
              <a:t>健康</a:t>
            </a:r>
            <a:r>
              <a:rPr lang="zh-TW" altLang="en-US" sz="2000" dirty="0"/>
              <a:t>及地球環境</a:t>
            </a:r>
            <a:r>
              <a:rPr lang="zh-TW" altLang="en-US" sz="2000" dirty="0" smtClean="0"/>
              <a:t>危害</a:t>
            </a:r>
            <a:r>
              <a:rPr lang="zh-TW" altLang="en-US" sz="2000" dirty="0" smtClean="0"/>
              <a:t>很大。</a:t>
            </a:r>
            <a:endParaRPr lang="en-US" altLang="zh-TW" sz="2000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zh-TW" altLang="en-US" sz="2000" dirty="0"/>
              <a:t> </a:t>
            </a:r>
            <a:r>
              <a:rPr lang="zh-TW" altLang="en-US" sz="2000" dirty="0" smtClean="0"/>
              <a:t>      </a:t>
            </a:r>
            <a:endParaRPr lang="zh-TW" altLang="en-US" sz="2400" b="1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3933056"/>
            <a:ext cx="3808210" cy="2688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37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803020504040204" pitchFamily="34" charset="-120"/>
                <a:ea typeface="微軟正黑體" panose="020B0803020504040204" pitchFamily="34" charset="-120"/>
              </a:rPr>
              <a:t>資料來源</a:t>
            </a:r>
            <a:endParaRPr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803020504040204" pitchFamily="34" charset="-120"/>
              <a:ea typeface="微軟正黑體" panose="020B080302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000" dirty="0">
                <a:hlinkClick r:id="rId3"/>
              </a:rPr>
              <a:t>http://</a:t>
            </a:r>
            <a:r>
              <a:rPr lang="en-US" altLang="zh-TW" sz="2000" dirty="0" smtClean="0">
                <a:hlinkClick r:id="rId3"/>
              </a:rPr>
              <a:t>www.43911.com/health/zyb/fcyf/1330608816.shtml</a:t>
            </a:r>
            <a:endParaRPr lang="en-US" altLang="zh-TW" sz="2000" dirty="0" smtClean="0"/>
          </a:p>
          <a:p>
            <a:r>
              <a:rPr lang="en-US" altLang="zh-TW" sz="2000" dirty="0">
                <a:hlinkClick r:id="rId4"/>
              </a:rPr>
              <a:t>https://tw.answers.yahoo.com/question/index?qid=20070214000010KK02580&amp;p=%</a:t>
            </a:r>
            <a:r>
              <a:rPr lang="en-US" altLang="zh-TW" sz="2000" dirty="0" smtClean="0">
                <a:hlinkClick r:id="rId4"/>
              </a:rPr>
              <a:t>E6%B1%BD%E8%BB%8A%E6%8E%92%E6%94%BE%E5%BB%A2%E6%B0%A3%E5%B0%8D%E4%BA%BA%E9%AB%94%E5%BD%B1%E9%9F%BF</a:t>
            </a:r>
            <a:endParaRPr lang="en-US" altLang="zh-TW" sz="2000" dirty="0" smtClean="0"/>
          </a:p>
          <a:p>
            <a:r>
              <a:rPr lang="en-US" altLang="zh-TW" sz="2000" dirty="0">
                <a:hlinkClick r:id="rId5"/>
              </a:rPr>
              <a:t>https://zh.wikipedia.org/zh-tw/%</a:t>
            </a:r>
            <a:r>
              <a:rPr lang="en-US" altLang="zh-TW" sz="2000" dirty="0" smtClean="0">
                <a:hlinkClick r:id="rId5"/>
              </a:rPr>
              <a:t>E5%99%AA%E9%9F%B3</a:t>
            </a:r>
            <a:endParaRPr lang="en-US" altLang="zh-TW" sz="2000" dirty="0" smtClean="0"/>
          </a:p>
          <a:p>
            <a:r>
              <a:rPr lang="en-US" altLang="zh-TW" sz="2000" dirty="0">
                <a:hlinkClick r:id="rId6"/>
              </a:rPr>
              <a:t>http://</a:t>
            </a:r>
            <a:r>
              <a:rPr lang="en-US" altLang="zh-TW" sz="2000" dirty="0" smtClean="0">
                <a:hlinkClick r:id="rId6"/>
              </a:rPr>
              <a:t>gstie.epb.taichung.gov.tw/c.htm</a:t>
            </a:r>
            <a:endParaRPr lang="en-US" altLang="zh-TW" sz="2000" dirty="0" smtClean="0"/>
          </a:p>
          <a:p>
            <a:r>
              <a:rPr lang="en-US" altLang="zh-TW" sz="2000" dirty="0">
                <a:hlinkClick r:id="rId7"/>
              </a:rPr>
              <a:t>http://</a:t>
            </a:r>
            <a:r>
              <a:rPr lang="en-US" altLang="zh-TW" sz="2000" dirty="0" smtClean="0">
                <a:hlinkClick r:id="rId7"/>
              </a:rPr>
              <a:t>blog.xuite.net/dawnstarlove/twblog/158025727</a:t>
            </a:r>
            <a:endParaRPr lang="en-US" altLang="zh-TW" sz="2000" dirty="0" smtClean="0"/>
          </a:p>
          <a:p>
            <a:r>
              <a:rPr lang="en-US" altLang="zh-TW" sz="2000" dirty="0">
                <a:hlinkClick r:id="rId8"/>
              </a:rPr>
              <a:t>https://tw.news.yahoo.com/%E7%87%92%E9%87%91%E7%B4%99%E5%82%B7%E8%BA%AB-%E7%92%B0%E4%BF%9D%E7%BD%B2%E7%B1%B2-%</a:t>
            </a:r>
            <a:r>
              <a:rPr lang="en-US" altLang="zh-TW" sz="2000" dirty="0" smtClean="0">
                <a:hlinkClick r:id="rId8"/>
              </a:rPr>
              <a:t>E5%B0%91%E7%94%A8%E9%87%91%E7%88%90-093200225.html</a:t>
            </a:r>
            <a:endParaRPr lang="en-US" altLang="zh-TW" sz="2000" dirty="0" smtClean="0"/>
          </a:p>
          <a:p>
            <a:r>
              <a:rPr lang="en-US" altLang="zh-TW" sz="2000" dirty="0">
                <a:hlinkClick r:id="rId9"/>
              </a:rPr>
              <a:t>http://cht.a-hospital.com/w/%</a:t>
            </a:r>
            <a:r>
              <a:rPr lang="en-US" altLang="zh-TW" sz="2000" dirty="0" smtClean="0">
                <a:hlinkClick r:id="rId9"/>
              </a:rPr>
              <a:t>E6%81%B6%E8%87%AD</a:t>
            </a:r>
            <a:endParaRPr lang="en-US" altLang="zh-TW" sz="2000" dirty="0" smtClean="0"/>
          </a:p>
          <a:p>
            <a:r>
              <a:rPr lang="en-US" altLang="zh-TW" sz="2000" dirty="0">
                <a:hlinkClick r:id="rId10"/>
              </a:rPr>
              <a:t>http://</a:t>
            </a:r>
            <a:r>
              <a:rPr lang="en-US" altLang="zh-TW" sz="2000" dirty="0" smtClean="0">
                <a:hlinkClick r:id="rId10"/>
              </a:rPr>
              <a:t>boylondon.pixnet.net/blog/post/46813894</a:t>
            </a:r>
            <a:endParaRPr lang="en-US" altLang="zh-TW" sz="2000" dirty="0" smtClean="0"/>
          </a:p>
          <a:p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333380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altLang="zh-TW" dirty="0" smtClean="0"/>
          </a:p>
          <a:p>
            <a:pPr marL="0" indent="0" algn="ctr">
              <a:buNone/>
            </a:pPr>
            <a:endParaRPr lang="en-US" altLang="zh-TW" dirty="0"/>
          </a:p>
          <a:p>
            <a:pPr marL="0" indent="0" algn="ctr">
              <a:buNone/>
            </a:pPr>
            <a:r>
              <a:rPr lang="zh-TW" altLang="en-US" sz="6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803020504040204" pitchFamily="34" charset="-120"/>
                <a:ea typeface="微軟正黑體" panose="020B0803020504040204" pitchFamily="34" charset="-120"/>
              </a:rPr>
              <a:t>校園內的汙染源</a:t>
            </a:r>
            <a:endParaRPr lang="zh-TW" altLang="en-US" sz="66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803020504040204" pitchFamily="34" charset="-120"/>
              <a:ea typeface="微軟正黑體" panose="020B080302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13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803020504040204" pitchFamily="34" charset="-120"/>
                <a:ea typeface="微軟正黑體" panose="020B0803020504040204" pitchFamily="34" charset="-120"/>
              </a:rPr>
              <a:t>學校大門口蓋新</a:t>
            </a:r>
            <a:r>
              <a:rPr lang="zh-TW" alt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803020504040204" pitchFamily="34" charset="-120"/>
                <a:ea typeface="微軟正黑體" panose="020B0803020504040204" pitchFamily="34" charset="-120"/>
              </a:rPr>
              <a:t>大樓</a:t>
            </a:r>
            <a:endParaRPr lang="zh-TW" altLang="en-US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803020504040204" pitchFamily="34" charset="-120"/>
              <a:ea typeface="微軟正黑體" panose="020B0803020504040204" pitchFamily="34" charset="-120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" name="內容版面配置區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628800"/>
            <a:ext cx="3456384" cy="4536504"/>
          </a:xfrm>
        </p:spPr>
      </p:pic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altLang="zh-TW" sz="2800" dirty="0"/>
          </a:p>
          <a:p>
            <a:pPr marL="0" indent="0" algn="ctr">
              <a:lnSpc>
                <a:spcPct val="150000"/>
              </a:lnSpc>
              <a:buNone/>
            </a:pPr>
            <a:r>
              <a:rPr lang="zh-TW" altLang="en-US" sz="2800" dirty="0" smtClean="0"/>
              <a:t>施工</a:t>
            </a:r>
            <a:r>
              <a:rPr lang="zh-TW" altLang="en-US" sz="2800" dirty="0" smtClean="0"/>
              <a:t>過程的</a:t>
            </a:r>
            <a:r>
              <a:rPr lang="zh-TW" altLang="en-US" sz="2800" dirty="0" smtClean="0">
                <a:solidFill>
                  <a:srgbClr val="FF0000"/>
                </a:solidFill>
              </a:rPr>
              <a:t>噪音</a:t>
            </a:r>
            <a:r>
              <a:rPr lang="zh-TW" altLang="en-US" sz="2800" dirty="0"/>
              <a:t>，只要風一吹就</a:t>
            </a:r>
            <a:r>
              <a:rPr lang="zh-TW" altLang="en-US" sz="2800" dirty="0">
                <a:solidFill>
                  <a:srgbClr val="FF0000"/>
                </a:solidFill>
              </a:rPr>
              <a:t>塵土飛揚</a:t>
            </a:r>
            <a:r>
              <a:rPr lang="zh-TW" altLang="en-US" sz="2800" dirty="0"/>
              <a:t>影響空氣</a:t>
            </a:r>
            <a:r>
              <a:rPr lang="zh-TW" altLang="en-US" sz="2800" dirty="0" smtClean="0"/>
              <a:t>品質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898498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5616624"/>
          </a:xfrm>
          <a:noFill/>
        </p:spPr>
        <p:txBody>
          <a:bodyPr>
            <a:normAutofit fontScale="55000" lnSpcReduction="20000"/>
          </a:bodyPr>
          <a:lstStyle/>
          <a:p>
            <a:r>
              <a:rPr lang="zh-TW" altLang="en-US" sz="4000" b="1" dirty="0" smtClean="0"/>
              <a:t>噪音的影響</a:t>
            </a:r>
            <a:r>
              <a:rPr lang="en-US" altLang="zh-TW" sz="4000" b="1" dirty="0" smtClean="0"/>
              <a:t>:</a:t>
            </a:r>
            <a:endParaRPr lang="en-US" altLang="zh-TW" sz="3100" b="1" dirty="0" smtClean="0"/>
          </a:p>
          <a:p>
            <a:pPr marL="0" indent="0">
              <a:lnSpc>
                <a:spcPct val="170000"/>
              </a:lnSpc>
              <a:buNone/>
            </a:pPr>
            <a:r>
              <a:rPr lang="zh-TW" altLang="en-US" sz="2900" dirty="0"/>
              <a:t> </a:t>
            </a:r>
            <a:r>
              <a:rPr lang="zh-TW" altLang="en-US" sz="2900" dirty="0" smtClean="0"/>
              <a:t>    長期</a:t>
            </a:r>
            <a:r>
              <a:rPr lang="zh-TW" altLang="en-US" sz="2900" dirty="0"/>
              <a:t>的</a:t>
            </a:r>
            <a:r>
              <a:rPr lang="zh-TW" altLang="en-US" sz="2900" dirty="0" smtClean="0"/>
              <a:t>噪音影響</a:t>
            </a:r>
            <a:r>
              <a:rPr lang="zh-TW" altLang="en-US" sz="2900" dirty="0"/>
              <a:t>人的身心健康。噪音可能發生各種不同程度的聽力喪失，而不自覺，長時間處於</a:t>
            </a:r>
            <a:r>
              <a:rPr lang="en-US" altLang="zh-TW" sz="2900" dirty="0"/>
              <a:t>85</a:t>
            </a:r>
            <a:r>
              <a:rPr lang="zh-TW" altLang="en-US" sz="2900" dirty="0"/>
              <a:t>分貝以上的噪音可以影響人的聽力，響於</a:t>
            </a:r>
            <a:r>
              <a:rPr lang="en-US" altLang="zh-TW" sz="2900" dirty="0"/>
              <a:t>120</a:t>
            </a:r>
            <a:r>
              <a:rPr lang="zh-TW" altLang="en-US" sz="2900" dirty="0"/>
              <a:t>分貝的噪音可以使人耳聾。</a:t>
            </a:r>
            <a:r>
              <a:rPr lang="zh-TW" altLang="en-US" sz="2900" dirty="0" smtClean="0"/>
              <a:t>噪音導致</a:t>
            </a:r>
            <a:r>
              <a:rPr lang="zh-TW" altLang="en-US" sz="2900" dirty="0"/>
              <a:t>高血壓、心臟病和胃潰瘍；影響心血管的健康、睡眠的品質、甚至胎兒的發育</a:t>
            </a:r>
            <a:r>
              <a:rPr lang="zh-TW" altLang="en-US" sz="2900" dirty="0" smtClean="0"/>
              <a:t>。</a:t>
            </a:r>
            <a:endParaRPr lang="en-US" altLang="zh-TW" sz="2900" dirty="0" smtClean="0"/>
          </a:p>
          <a:p>
            <a:pPr marL="0" indent="0">
              <a:lnSpc>
                <a:spcPct val="170000"/>
              </a:lnSpc>
              <a:buNone/>
            </a:pPr>
            <a:endParaRPr lang="en-US" altLang="zh-TW" sz="2600" dirty="0" smtClean="0"/>
          </a:p>
          <a:p>
            <a:pPr>
              <a:lnSpc>
                <a:spcPct val="170000"/>
              </a:lnSpc>
            </a:pPr>
            <a:r>
              <a:rPr lang="zh-TW" altLang="en-US" sz="4000" b="1" dirty="0" smtClean="0"/>
              <a:t>粉塵的影響</a:t>
            </a:r>
            <a:r>
              <a:rPr lang="en-US" altLang="zh-TW" sz="4000" b="1" dirty="0" smtClean="0"/>
              <a:t>:</a:t>
            </a:r>
            <a:endParaRPr lang="en-US" altLang="zh-TW" sz="3100" b="1" dirty="0" smtClean="0"/>
          </a:p>
          <a:p>
            <a:pPr marL="0" indent="0">
              <a:lnSpc>
                <a:spcPct val="170000"/>
              </a:lnSpc>
              <a:buNone/>
            </a:pPr>
            <a:r>
              <a:rPr lang="zh-TW" altLang="en-US" sz="2900" dirty="0" smtClean="0"/>
              <a:t>     根據</a:t>
            </a:r>
            <a:r>
              <a:rPr lang="zh-TW" altLang="en-US" sz="2900" dirty="0"/>
              <a:t>粉塵的不同特性，可對人體引起各種損害。如可溶性有毒粉塵進入呼吸道後，能很快被吸收後溶入血液，引起中毒；放射性粉塵，則可造成放射性損傷；某些硬質粉塵可損傷角膜及結膜，引起角膜混濁和結膜炎等；粉塵堵塞皮脂腺和機械性刺激皮膚時，可引起粉刺、毛囊炎、膿皮病及皮膚皸裂等；粉塵進入外耳道混在皮脂中，可形成耳垢等。粉塵對機體影響最大的是呼吸係統損害，包括上呼吸道炎症、肺炎（如錳塵）、肺肉芽腫（如鈹塵）、肺癌（如石棉塵、砷塵）、塵肺（如二氧化矽等塵）以及其他職業性肺部疾病等。</a:t>
            </a:r>
            <a:endParaRPr lang="en-US" altLang="zh-TW" sz="2900" dirty="0" smtClean="0"/>
          </a:p>
        </p:txBody>
      </p:sp>
    </p:spTree>
    <p:extLst>
      <p:ext uri="{BB962C8B-B14F-4D97-AF65-F5344CB8AC3E}">
        <p14:creationId xmlns:p14="http://schemas.microsoft.com/office/powerpoint/2010/main" val="1284406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803020504040204" pitchFamily="34" charset="-120"/>
                <a:ea typeface="微軟正黑體" panose="020B0803020504040204" pitchFamily="34" charset="-120"/>
              </a:rPr>
              <a:t>學校汽車停車場</a:t>
            </a:r>
            <a:endParaRPr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803020504040204" pitchFamily="34" charset="-120"/>
              <a:ea typeface="微軟正黑體" panose="020B0803020504040204" pitchFamily="34" charset="-120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7" name="內容版面配置區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988840"/>
            <a:ext cx="5112568" cy="2745696"/>
          </a:xfrm>
        </p:spPr>
      </p:pic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3203848" y="2855619"/>
            <a:ext cx="4041775" cy="3951288"/>
          </a:xfrm>
        </p:spPr>
        <p:txBody>
          <a:bodyPr/>
          <a:lstStyle/>
          <a:p>
            <a:pPr marL="0" indent="0" algn="ctr">
              <a:buNone/>
            </a:pPr>
            <a:r>
              <a:rPr lang="zh-TW" altLang="en-US" dirty="0" smtClean="0"/>
              <a:t>       </a:t>
            </a:r>
            <a:endParaRPr lang="en-US" altLang="zh-TW" dirty="0" smtClean="0"/>
          </a:p>
          <a:p>
            <a:pPr marL="0" indent="0" algn="ctr">
              <a:buNone/>
            </a:pPr>
            <a:endParaRPr lang="en-US" altLang="zh-TW" sz="3600" dirty="0"/>
          </a:p>
          <a:p>
            <a:pPr marL="0" indent="0" algn="ctr">
              <a:buNone/>
            </a:pPr>
            <a:endParaRPr lang="en-US" altLang="zh-TW" sz="3600" dirty="0"/>
          </a:p>
          <a:p>
            <a:pPr marL="0" indent="0" algn="ctr">
              <a:buNone/>
            </a:pPr>
            <a:endParaRPr lang="en-US" altLang="zh-TW" sz="3600" dirty="0" smtClean="0"/>
          </a:p>
          <a:p>
            <a:pPr marL="0" indent="0">
              <a:buNone/>
            </a:pPr>
            <a:r>
              <a:rPr lang="zh-TW" altLang="en-US" sz="3600" dirty="0" smtClean="0"/>
              <a:t> </a:t>
            </a:r>
            <a:r>
              <a:rPr lang="zh-TW" altLang="en-US" sz="2800" dirty="0" smtClean="0"/>
              <a:t>汽車排放的</a:t>
            </a:r>
            <a:r>
              <a:rPr lang="zh-TW" altLang="en-US" sz="2800" dirty="0" smtClean="0">
                <a:solidFill>
                  <a:srgbClr val="FF0000"/>
                </a:solidFill>
              </a:rPr>
              <a:t>廢氣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7400" y="5085184"/>
            <a:ext cx="2327512" cy="1596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7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96" y="0"/>
            <a:ext cx="9144000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525963"/>
          </a:xfrm>
        </p:spPr>
        <p:txBody>
          <a:bodyPr>
            <a:normAutofit/>
          </a:bodyPr>
          <a:lstStyle/>
          <a:p>
            <a:r>
              <a:rPr lang="zh-TW" altLang="en-US" sz="2200" b="1" dirty="0" smtClean="0"/>
              <a:t>汽機車排放廢氣的影響</a:t>
            </a:r>
            <a:r>
              <a:rPr lang="en-US" altLang="zh-TW" sz="2200" b="1" dirty="0" smtClean="0"/>
              <a:t>:</a:t>
            </a:r>
          </a:p>
          <a:p>
            <a:pPr marL="0" indent="0">
              <a:buNone/>
            </a:pPr>
            <a:r>
              <a:rPr lang="zh-TW" altLang="en-US" sz="2200" dirty="0" smtClean="0"/>
              <a:t>      </a:t>
            </a:r>
            <a:endParaRPr lang="en-US" altLang="zh-TW" sz="2200" dirty="0" smtClean="0"/>
          </a:p>
          <a:p>
            <a:pPr marL="0" indent="0">
              <a:buNone/>
            </a:pPr>
            <a:r>
              <a:rPr lang="zh-TW" altLang="en-US" sz="2000" dirty="0"/>
              <a:t> </a:t>
            </a:r>
            <a:r>
              <a:rPr lang="zh-TW" altLang="en-US" sz="2000" dirty="0" smtClean="0"/>
              <a:t>     汽車</a:t>
            </a:r>
            <a:r>
              <a:rPr lang="zh-TW" altLang="en-US" sz="2000" dirty="0"/>
              <a:t>廢氣含有上千種化學物質，可分為氣體（一氧化碳</a:t>
            </a:r>
            <a:r>
              <a:rPr lang="zh-TW" altLang="en-US" sz="2000" dirty="0" smtClean="0"/>
              <a:t>、二氧化碳、氮氧化物</a:t>
            </a:r>
            <a:r>
              <a:rPr lang="zh-TW" altLang="en-US" sz="2000" dirty="0"/>
              <a:t>和</a:t>
            </a:r>
            <a:r>
              <a:rPr lang="zh-TW" altLang="en-US" sz="2000" dirty="0" smtClean="0"/>
              <a:t>碳氫化合物等</a:t>
            </a:r>
            <a:r>
              <a:rPr lang="zh-TW" altLang="en-US" sz="2000" dirty="0"/>
              <a:t>）和顆粒物（碳黑、焦油和重金屬等）兩大類</a:t>
            </a:r>
            <a:r>
              <a:rPr lang="zh-TW" altLang="en-US" sz="2000" dirty="0" smtClean="0"/>
              <a:t>。</a:t>
            </a:r>
            <a:endParaRPr lang="en-US" altLang="zh-TW" sz="2000" dirty="0"/>
          </a:p>
          <a:p>
            <a:pPr marL="0" indent="0">
              <a:buNone/>
            </a:pPr>
            <a:endParaRPr lang="en-US" altLang="zh-TW" sz="2000" dirty="0" smtClean="0"/>
          </a:p>
          <a:p>
            <a:pPr marL="0" indent="0">
              <a:buNone/>
            </a:pPr>
            <a:r>
              <a:rPr lang="zh-TW" altLang="en-US" sz="2000" b="1" dirty="0" smtClean="0"/>
              <a:t>      </a:t>
            </a:r>
            <a:r>
              <a:rPr lang="en-US" altLang="zh-TW" sz="2000" b="1" dirty="0" smtClean="0"/>
              <a:t>1</a:t>
            </a:r>
            <a:r>
              <a:rPr lang="en-US" altLang="zh-TW" sz="2000" b="1" dirty="0"/>
              <a:t>.</a:t>
            </a:r>
            <a:r>
              <a:rPr lang="zh-TW" altLang="en-US" sz="2000" b="1" dirty="0" smtClean="0"/>
              <a:t>一氧化碳</a:t>
            </a:r>
            <a:r>
              <a:rPr lang="en-US" altLang="zh-TW" sz="2000" b="1" dirty="0" smtClean="0"/>
              <a:t>:</a:t>
            </a:r>
            <a:r>
              <a:rPr lang="zh-TW" altLang="en-US" sz="2000" b="1" dirty="0" smtClean="0"/>
              <a:t> </a:t>
            </a:r>
            <a:r>
              <a:rPr lang="zh-TW" altLang="en-US" sz="2000" dirty="0" smtClean="0">
                <a:solidFill>
                  <a:srgbClr val="FF0000"/>
                </a:solidFill>
              </a:rPr>
              <a:t>大約</a:t>
            </a:r>
            <a:r>
              <a:rPr lang="zh-TW" altLang="en-US" sz="2000" dirty="0">
                <a:solidFill>
                  <a:srgbClr val="FF0000"/>
                </a:solidFill>
              </a:rPr>
              <a:t>有</a:t>
            </a:r>
            <a:r>
              <a:rPr lang="en-US" altLang="zh-TW" sz="2000" dirty="0">
                <a:solidFill>
                  <a:srgbClr val="FF0000"/>
                </a:solidFill>
              </a:rPr>
              <a:t>70</a:t>
            </a:r>
            <a:r>
              <a:rPr lang="en-US" altLang="zh-TW" sz="2000" dirty="0" smtClean="0">
                <a:solidFill>
                  <a:srgbClr val="FF0000"/>
                </a:solidFill>
              </a:rPr>
              <a:t>%</a:t>
            </a:r>
            <a:r>
              <a:rPr lang="zh-TW" altLang="en-US" sz="2000" dirty="0"/>
              <a:t>，為一無色、無味、無臭之</a:t>
            </a:r>
            <a:r>
              <a:rPr lang="zh-TW" altLang="en-US" sz="2000" dirty="0" smtClean="0"/>
              <a:t>氣體。</a:t>
            </a:r>
            <a:endParaRPr lang="en-US" altLang="zh-TW" sz="2000" dirty="0" smtClean="0"/>
          </a:p>
          <a:p>
            <a:pPr marL="0" indent="0">
              <a:buNone/>
            </a:pPr>
            <a:r>
              <a:rPr lang="zh-TW" altLang="en-US" sz="2000" dirty="0" smtClean="0"/>
              <a:t>                </a:t>
            </a:r>
            <a:endParaRPr lang="en-US" altLang="zh-TW" sz="2000" dirty="0" smtClean="0"/>
          </a:p>
          <a:p>
            <a:pPr marL="0" indent="0" algn="ctr">
              <a:buNone/>
            </a:pPr>
            <a:r>
              <a:rPr lang="zh-TW" altLang="en-US" sz="2000" b="1" dirty="0" smtClean="0"/>
              <a:t>血液</a:t>
            </a:r>
            <a:r>
              <a:rPr lang="zh-TW" altLang="en-US" sz="2000" b="1" dirty="0"/>
              <a:t>中不同濃度的一氧化碳對人體的影響</a:t>
            </a:r>
            <a:endParaRPr lang="en-US" altLang="zh-TW" sz="2000" b="1" dirty="0" smtClean="0"/>
          </a:p>
          <a:p>
            <a:pPr marL="0" indent="0">
              <a:buNone/>
            </a:pPr>
            <a:r>
              <a:rPr lang="zh-TW" altLang="en-US" sz="2000" b="1" dirty="0" smtClean="0"/>
              <a:t>    </a:t>
            </a:r>
            <a:endParaRPr lang="zh-TW" altLang="en-US" sz="2000" b="1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2484615"/>
              </p:ext>
            </p:extLst>
          </p:nvPr>
        </p:nvGraphicFramePr>
        <p:xfrm>
          <a:off x="1547664" y="4221088"/>
          <a:ext cx="6096000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>
                          <a:solidFill>
                            <a:schemeClr val="tx1"/>
                          </a:solidFill>
                        </a:rPr>
                        <a:t>血液中一氧化碳的濃度</a:t>
                      </a:r>
                      <a:endParaRPr lang="zh-TW" alt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>
                          <a:solidFill>
                            <a:schemeClr val="tx1"/>
                          </a:solidFill>
                        </a:rPr>
                        <a:t>症 狀</a:t>
                      </a:r>
                      <a:endParaRPr lang="zh-TW" alt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低於</a:t>
                      </a:r>
                      <a:r>
                        <a:rPr lang="en-US" altLang="zh-TW" dirty="0" smtClean="0"/>
                        <a:t>20%</a:t>
                      </a:r>
                    </a:p>
                    <a:p>
                      <a:r>
                        <a:rPr lang="en-US" altLang="zh-TW" dirty="0" smtClean="0"/>
                        <a:t>20%</a:t>
                      </a:r>
                      <a:r>
                        <a:rPr lang="zh-TW" altLang="en-US" dirty="0" smtClean="0"/>
                        <a:t>一</a:t>
                      </a:r>
                      <a:r>
                        <a:rPr lang="en-US" altLang="zh-TW" dirty="0" smtClean="0"/>
                        <a:t>40%</a:t>
                      </a:r>
                    </a:p>
                    <a:p>
                      <a:r>
                        <a:rPr lang="en-US" altLang="zh-TW" dirty="0" smtClean="0"/>
                        <a:t>40%</a:t>
                      </a:r>
                      <a:r>
                        <a:rPr lang="zh-TW" altLang="en-US" dirty="0" smtClean="0"/>
                        <a:t>一</a:t>
                      </a:r>
                      <a:r>
                        <a:rPr lang="en-US" altLang="zh-TW" dirty="0" smtClean="0"/>
                        <a:t>60%</a:t>
                      </a:r>
                    </a:p>
                    <a:p>
                      <a:r>
                        <a:rPr lang="zh-TW" altLang="en-US" dirty="0" smtClean="0"/>
                        <a:t>高於</a:t>
                      </a:r>
                      <a:r>
                        <a:rPr lang="en-US" altLang="zh-TW" dirty="0" smtClean="0"/>
                        <a:t>60%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頭痛、輕微呼吸急促</a:t>
                      </a:r>
                    </a:p>
                    <a:p>
                      <a:r>
                        <a:rPr lang="zh-TW" altLang="en-US" dirty="0" smtClean="0"/>
                        <a:t>頭暈、判斷力受損、反胃</a:t>
                      </a:r>
                    </a:p>
                    <a:p>
                      <a:r>
                        <a:rPr lang="zh-TW" altLang="en-US" dirty="0" smtClean="0"/>
                        <a:t>產生幻覺、精神頹喪、昏睡</a:t>
                      </a:r>
                    </a:p>
                    <a:p>
                      <a:r>
                        <a:rPr lang="zh-TW" altLang="en-US" dirty="0" smtClean="0"/>
                        <a:t>通常導致死亡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352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8"/>
            <a:ext cx="9144000" cy="6868058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zh-TW" sz="2000" b="1" dirty="0" smtClean="0"/>
              <a:t>2.</a:t>
            </a:r>
            <a:r>
              <a:rPr lang="zh-TW" altLang="en-US" sz="2000" b="1" dirty="0" smtClean="0"/>
              <a:t>二氧化碳</a:t>
            </a:r>
            <a:r>
              <a:rPr lang="en-US" altLang="zh-TW" sz="2000" b="1" dirty="0" smtClean="0"/>
              <a:t>:</a:t>
            </a:r>
            <a:r>
              <a:rPr lang="zh-TW" altLang="en-US" sz="2000" b="1" dirty="0" smtClean="0"/>
              <a:t>  </a:t>
            </a:r>
            <a:r>
              <a:rPr lang="zh-TW" altLang="en-US" sz="2000" dirty="0" smtClean="0"/>
              <a:t>造成</a:t>
            </a:r>
            <a:r>
              <a:rPr lang="zh-TW" altLang="en-US" sz="2000" dirty="0">
                <a:solidFill>
                  <a:srgbClr val="FF0000"/>
                </a:solidFill>
              </a:rPr>
              <a:t>地球溫室效應</a:t>
            </a:r>
            <a:r>
              <a:rPr lang="en-US" altLang="zh-TW" sz="2000" dirty="0">
                <a:solidFill>
                  <a:srgbClr val="FF0000"/>
                </a:solidFill>
              </a:rPr>
              <a:t>(Greenhouse Effect)</a:t>
            </a:r>
            <a:r>
              <a:rPr lang="zh-TW" altLang="en-US" sz="2000" dirty="0"/>
              <a:t>的因素之一</a:t>
            </a:r>
            <a:r>
              <a:rPr lang="zh-TW" altLang="en-US" sz="2000" dirty="0" smtClean="0"/>
              <a:t>。</a:t>
            </a:r>
            <a:endParaRPr lang="en-US" altLang="zh-TW" sz="2000" dirty="0" smtClean="0"/>
          </a:p>
          <a:p>
            <a:pPr marL="0" indent="0">
              <a:lnSpc>
                <a:spcPct val="150000"/>
              </a:lnSpc>
              <a:buNone/>
            </a:pPr>
            <a:endParaRPr lang="en-US" altLang="zh-TW" sz="2000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en-US" altLang="zh-TW" sz="2000" b="1" dirty="0" smtClean="0"/>
              <a:t>3.</a:t>
            </a:r>
            <a:r>
              <a:rPr lang="zh-TW" altLang="en-US" sz="2000" b="1" dirty="0" smtClean="0"/>
              <a:t>氮</a:t>
            </a:r>
            <a:r>
              <a:rPr lang="zh-TW" altLang="en-US" sz="2000" b="1" dirty="0"/>
              <a:t>氧化合物</a:t>
            </a:r>
            <a:r>
              <a:rPr lang="en-US" altLang="zh-TW" sz="2000" b="1" dirty="0" smtClean="0"/>
              <a:t>:</a:t>
            </a:r>
            <a:r>
              <a:rPr lang="zh-TW" altLang="en-US" sz="2000" b="1" dirty="0" smtClean="0"/>
              <a:t>  </a:t>
            </a:r>
            <a:r>
              <a:rPr lang="zh-TW" altLang="en-US" sz="2000" dirty="0" smtClean="0"/>
              <a:t>導致</a:t>
            </a:r>
            <a:r>
              <a:rPr lang="zh-TW" altLang="en-US" sz="2000" dirty="0">
                <a:solidFill>
                  <a:srgbClr val="FF0000"/>
                </a:solidFill>
              </a:rPr>
              <a:t>酸雨</a:t>
            </a:r>
            <a:r>
              <a:rPr lang="zh-TW" altLang="en-US" sz="2000" dirty="0"/>
              <a:t>的因素之一</a:t>
            </a:r>
            <a:r>
              <a:rPr lang="zh-TW" altLang="en-US" sz="2000" dirty="0" smtClean="0"/>
              <a:t>。</a:t>
            </a:r>
            <a:endParaRPr lang="en-US" altLang="zh-TW" sz="2000" dirty="0" smtClean="0"/>
          </a:p>
          <a:p>
            <a:pPr marL="0" indent="0">
              <a:lnSpc>
                <a:spcPct val="150000"/>
              </a:lnSpc>
              <a:buNone/>
            </a:pPr>
            <a:endParaRPr lang="en-US" altLang="zh-TW" sz="2000" dirty="0"/>
          </a:p>
          <a:p>
            <a:pPr marL="0" indent="0">
              <a:lnSpc>
                <a:spcPct val="150000"/>
              </a:lnSpc>
              <a:buNone/>
            </a:pPr>
            <a:r>
              <a:rPr lang="en-US" altLang="zh-TW" sz="2000" b="1" dirty="0" smtClean="0"/>
              <a:t>4.</a:t>
            </a:r>
            <a:r>
              <a:rPr lang="zh-TW" altLang="en-US" sz="2000" b="1" dirty="0"/>
              <a:t>碳氫化合物</a:t>
            </a:r>
            <a:r>
              <a:rPr lang="en-US" altLang="zh-TW" sz="2000" b="1" dirty="0" smtClean="0"/>
              <a:t>:</a:t>
            </a:r>
            <a:r>
              <a:rPr lang="zh-TW" altLang="en-US" sz="2000" b="1" dirty="0" smtClean="0"/>
              <a:t>  </a:t>
            </a:r>
            <a:r>
              <a:rPr lang="zh-TW" altLang="en-US" sz="2000" dirty="0" smtClean="0"/>
              <a:t>除</a:t>
            </a:r>
            <a:r>
              <a:rPr lang="zh-TW" altLang="en-US" sz="2000" dirty="0"/>
              <a:t>為導致</a:t>
            </a:r>
            <a:r>
              <a:rPr lang="zh-TW" altLang="en-US" sz="2000" dirty="0">
                <a:solidFill>
                  <a:srgbClr val="FF0000"/>
                </a:solidFill>
              </a:rPr>
              <a:t>濃煙霧</a:t>
            </a:r>
            <a:r>
              <a:rPr lang="zh-TW" altLang="en-US" sz="2000" dirty="0"/>
              <a:t>的成因之一外，也會刺激人體</a:t>
            </a:r>
            <a:r>
              <a:rPr lang="zh-TW" altLang="en-US" sz="2000" dirty="0" smtClean="0"/>
              <a:t>呼吸系統。</a:t>
            </a:r>
            <a:endParaRPr lang="en-US" altLang="zh-TW" sz="2000" dirty="0" smtClean="0"/>
          </a:p>
          <a:p>
            <a:pPr marL="0" indent="0">
              <a:lnSpc>
                <a:spcPct val="150000"/>
              </a:lnSpc>
              <a:buNone/>
            </a:pPr>
            <a:endParaRPr lang="en-US" altLang="zh-TW" sz="2000" dirty="0"/>
          </a:p>
          <a:p>
            <a:pPr marL="0" indent="0">
              <a:lnSpc>
                <a:spcPct val="150000"/>
              </a:lnSpc>
              <a:buNone/>
            </a:pPr>
            <a:r>
              <a:rPr lang="en-US" altLang="zh-TW" sz="2000" b="1" dirty="0" smtClean="0"/>
              <a:t>5.</a:t>
            </a:r>
            <a:r>
              <a:rPr lang="zh-TW" altLang="en-US" sz="2000" b="1" dirty="0" smtClean="0"/>
              <a:t>顆粒物</a:t>
            </a:r>
            <a:r>
              <a:rPr lang="en-US" altLang="zh-TW" sz="2000" b="1" dirty="0" smtClean="0"/>
              <a:t>:</a:t>
            </a:r>
            <a:r>
              <a:rPr lang="zh-TW" altLang="en-US" sz="2000" b="1" dirty="0" smtClean="0"/>
              <a:t>  </a:t>
            </a:r>
            <a:r>
              <a:rPr lang="zh-TW" altLang="en-US" sz="2000" dirty="0" smtClean="0"/>
              <a:t>除了增加</a:t>
            </a:r>
            <a:r>
              <a:rPr lang="zh-TW" altLang="en-US" sz="2000" dirty="0"/>
              <a:t>落塵量外，一般狀況下會破壞人對美的感覺、引起焦慮、降低食慾，嚴重者則傷害健康。隨著環保局訂定較為嚴格的汽油車第二期排放氣標準，各車廠的新車大多加裝觸媒轉化器，以減少有害物質的排放量。</a:t>
            </a:r>
          </a:p>
        </p:txBody>
      </p:sp>
    </p:spTree>
    <p:extLst>
      <p:ext uri="{BB962C8B-B14F-4D97-AF65-F5344CB8AC3E}">
        <p14:creationId xmlns:p14="http://schemas.microsoft.com/office/powerpoint/2010/main" val="2595629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3568" y="2420888"/>
            <a:ext cx="7772400" cy="1470025"/>
          </a:xfrm>
        </p:spPr>
        <p:txBody>
          <a:bodyPr>
            <a:normAutofit/>
          </a:bodyPr>
          <a:lstStyle/>
          <a:p>
            <a:r>
              <a:rPr lang="zh-TW" alt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803020504040204" pitchFamily="34" charset="-120"/>
                <a:ea typeface="微軟正黑體" panose="020B0803020504040204" pitchFamily="34" charset="-120"/>
              </a:rPr>
              <a:t>南</a:t>
            </a:r>
            <a:r>
              <a:rPr lang="zh-TW" alt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803020504040204" pitchFamily="34" charset="-120"/>
                <a:ea typeface="微軟正黑體" panose="020B0803020504040204" pitchFamily="34" charset="-120"/>
              </a:rPr>
              <a:t>台</a:t>
            </a:r>
            <a:r>
              <a:rPr lang="zh-TW" alt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803020504040204" pitchFamily="34" charset="-120"/>
                <a:ea typeface="微軟正黑體" panose="020B0803020504040204" pitchFamily="34" charset="-120"/>
              </a:rPr>
              <a:t>周遭</a:t>
            </a:r>
            <a:r>
              <a:rPr lang="zh-TW" alt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803020504040204" pitchFamily="34" charset="-120"/>
                <a:ea typeface="微軟正黑體" panose="020B0803020504040204" pitchFamily="34" charset="-120"/>
              </a:rPr>
              <a:t>的汙染源</a:t>
            </a:r>
            <a:endParaRPr lang="zh-TW" alt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803020504040204" pitchFamily="34" charset="-120"/>
              <a:ea typeface="微軟正黑體" panose="020B0803020504040204" pitchFamily="34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03017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825</TotalTime>
  <Words>1380</Words>
  <Application>Microsoft Office PowerPoint</Application>
  <PresentationFormat>如螢幕大小 (4:3)</PresentationFormat>
  <Paragraphs>123</Paragraphs>
  <Slides>21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21</vt:i4>
      </vt:variant>
    </vt:vector>
  </HeadingPairs>
  <TitlesOfParts>
    <vt:vector size="22" baseType="lpstr">
      <vt:lpstr>Office 佈景主題</vt:lpstr>
      <vt:lpstr>PowerPoint 簡報</vt:lpstr>
      <vt:lpstr>目錄</vt:lpstr>
      <vt:lpstr>PowerPoint 簡報</vt:lpstr>
      <vt:lpstr>學校大門口蓋新大樓</vt:lpstr>
      <vt:lpstr>PowerPoint 簡報</vt:lpstr>
      <vt:lpstr>學校汽車停車場</vt:lpstr>
      <vt:lpstr>PowerPoint 簡報</vt:lpstr>
      <vt:lpstr>PowerPoint 簡報</vt:lpstr>
      <vt:lpstr>南台周遭的汙染源</vt:lpstr>
      <vt:lpstr>南台街</vt:lpstr>
      <vt:lpstr>PowerPoint 簡報</vt:lpstr>
      <vt:lpstr>PowerPoint 簡報</vt:lpstr>
      <vt:lpstr>姑婆廟</vt:lpstr>
      <vt:lpstr>PowerPoint 簡報</vt:lpstr>
      <vt:lpstr>離南台較遠的汙染源</vt:lpstr>
      <vt:lpstr>統一飼料廠</vt:lpstr>
      <vt:lpstr>相關新聞</vt:lpstr>
      <vt:lpstr>PowerPoint 簡報</vt:lpstr>
      <vt:lpstr>永康焚化廠</vt:lpstr>
      <vt:lpstr>PowerPoint 簡報</vt:lpstr>
      <vt:lpstr>資料來源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W7user</dc:creator>
  <cp:lastModifiedBy>W7user</cp:lastModifiedBy>
  <cp:revision>57</cp:revision>
  <dcterms:created xsi:type="dcterms:W3CDTF">2015-12-30T15:30:08Z</dcterms:created>
  <dcterms:modified xsi:type="dcterms:W3CDTF">2016-01-03T07:20:17Z</dcterms:modified>
</cp:coreProperties>
</file>