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6" r:id="rId2"/>
    <p:sldId id="272" r:id="rId3"/>
    <p:sldId id="283" r:id="rId4"/>
    <p:sldId id="270" r:id="rId5"/>
    <p:sldId id="275" r:id="rId6"/>
    <p:sldId id="278" r:id="rId7"/>
    <p:sldId id="274" r:id="rId8"/>
    <p:sldId id="279" r:id="rId9"/>
    <p:sldId id="280" r:id="rId10"/>
    <p:sldId id="288" r:id="rId11"/>
    <p:sldId id="289" r:id="rId12"/>
    <p:sldId id="290" r:id="rId13"/>
    <p:sldId id="269" r:id="rId14"/>
    <p:sldId id="281" r:id="rId15"/>
    <p:sldId id="282" r:id="rId16"/>
    <p:sldId id="273" r:id="rId17"/>
    <p:sldId id="287" r:id="rId18"/>
    <p:sldId id="292" r:id="rId19"/>
    <p:sldId id="293" r:id="rId20"/>
    <p:sldId id="291" r:id="rId21"/>
    <p:sldId id="294" r:id="rId22"/>
    <p:sldId id="271" r:id="rId23"/>
    <p:sldId id="258" r:id="rId24"/>
    <p:sldId id="265" r:id="rId25"/>
    <p:sldId id="264" r:id="rId26"/>
    <p:sldId id="259" r:id="rId27"/>
    <p:sldId id="262" r:id="rId28"/>
    <p:sldId id="268" r:id="rId29"/>
    <p:sldId id="284" r:id="rId30"/>
    <p:sldId id="266" r:id="rId31"/>
    <p:sldId id="267" r:id="rId32"/>
    <p:sldId id="295" r:id="rId33"/>
    <p:sldId id="286" r:id="rId34"/>
    <p:sldId id="297" r:id="rId35"/>
    <p:sldId id="296" r:id="rId36"/>
    <p:sldId id="298" r:id="rId37"/>
    <p:sldId id="299" r:id="rId38"/>
    <p:sldId id="302" r:id="rId39"/>
    <p:sldId id="301" r:id="rId40"/>
    <p:sldId id="303" r:id="rId41"/>
    <p:sldId id="304" r:id="rId42"/>
    <p:sldId id="300" r:id="rId43"/>
    <p:sldId id="305" r:id="rId44"/>
    <p:sldId id="285" r:id="rId45"/>
    <p:sldId id="257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01030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515A6-8D30-404E-BB8E-88026E1745DD}" type="datetimeFigureOut">
              <a:rPr lang="zh-TW" altLang="en-US" smtClean="0"/>
              <a:t>2016/4/20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9667B-F9CF-4F06-9E12-AABC58BD33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46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9667B-F9CF-4F06-9E12-AABC58BD33B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29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24328" y="3352861"/>
            <a:ext cx="661078" cy="3219191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zh-TW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0" name="Picture 2" descr="http://i.cece.la/shuoshuo/67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"/>
          <a:stretch/>
        </p:blipFill>
        <p:spPr bwMode="auto">
          <a:xfrm>
            <a:off x="1115616" y="404664"/>
            <a:ext cx="6029725" cy="61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20" name="Picture 4" descr="http://p4.yokacdn.com/pic/cr/2011/0530/12771179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57265" r="6380" b="5990"/>
          <a:stretch/>
        </p:blipFill>
        <p:spPr bwMode="auto">
          <a:xfrm>
            <a:off x="0" y="666017"/>
            <a:ext cx="9144000" cy="54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http://a.blog.xuite.net/a/1/6/d/15070879/blog_570482/txt/17400651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00"/>
            <a:ext cx="9150053" cy="68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9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900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性別，要怎麼閱讀</a:t>
            </a:r>
          </a:p>
        </p:txBody>
      </p:sp>
      <p:pic>
        <p:nvPicPr>
          <p:cNvPr id="3" name="Picture 2" descr="http://www.mingi-screw.com/servlet/smartImg?photoType=22&amp;keyValue=PExmGinHtJhD&amp;lanCode=1&amp;moduleId=smart&amp;cache=0&amp;r=14525866636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3284984"/>
            <a:ext cx="933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異性戀霸權」是什麼？(Photo: 倪貝兒/Flickr CC/goo.gl/hypkCF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3676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691680" y="176513"/>
            <a:ext cx="864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</a:t>
            </a:r>
            <a:r>
              <a:rPr lang="zh-TW" altLang="en-US" sz="5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en-US" altLang="zh-TW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71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9485" y="2204864"/>
            <a:ext cx="8686800" cy="37052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我們的社會對  </a:t>
            </a:r>
            <a:r>
              <a:rPr lang="zh-TW" altLang="en-US" sz="5400" b="1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有能力</a:t>
            </a:r>
            <a:r>
              <a:rPr lang="zh-TW" altLang="en-US" sz="54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女生的用詞</a:t>
            </a:r>
          </a:p>
          <a:p>
            <a:pPr marL="0" indent="0">
              <a:buNone/>
            </a:pPr>
            <a:r>
              <a:rPr lang="zh-TW" altLang="en-US" sz="54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5400" b="1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有能力</a:t>
            </a:r>
            <a:r>
              <a:rPr lang="zh-TW" altLang="en-US" sz="54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男生的用詞</a:t>
            </a:r>
          </a:p>
          <a:p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475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7186" y="-197788"/>
            <a:ext cx="4018927" cy="3816295"/>
          </a:xfrm>
        </p:spPr>
        <p:txBody>
          <a:bodyPr>
            <a:prstTxWarp prst="textArchDown">
              <a:avLst/>
            </a:prstTxWarp>
            <a:normAutofit fontScale="92500" lnSpcReduction="2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劉德華帥大叔</a:t>
            </a:r>
            <a:endParaRPr lang="zh-TW" alt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豬</a:t>
            </a:r>
            <a:r>
              <a:rPr lang="zh-TW" alt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不肥，肥到</a:t>
            </a:r>
            <a:r>
              <a:rPr lang="zh-TW" altLang="en-U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狗</a:t>
            </a:r>
            <a:endParaRPr lang="en-US" altLang="zh-TW" sz="48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  <a:r>
              <a:rPr lang="zh-TW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用洗髮精的電視</a:t>
            </a:r>
            <a:r>
              <a:rPr lang="zh-TW" alt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廣告</a:t>
            </a:r>
            <a:endParaRPr lang="en-US" altLang="zh-TW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男聲</a:t>
            </a:r>
            <a:r>
              <a:rPr lang="zh-TW" altLang="en-US" sz="44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預告片</a:t>
            </a:r>
            <a:r>
              <a:rPr lang="zh-TW" altLang="en-US" sz="4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4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旁白</a:t>
            </a:r>
            <a:endParaRPr lang="en-US" altLang="zh-TW" sz="440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妹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啦啦隊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9501" y="799381"/>
            <a:ext cx="1272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01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恰北北</a:t>
            </a:r>
            <a:endParaRPr lang="en-US" altLang="zh-TW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01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807236" y="404664"/>
            <a:ext cx="111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</a:t>
            </a:r>
            <a:endParaRPr lang="zh-TW" altLang="en-US" sz="4800" dirty="0"/>
          </a:p>
        </p:txBody>
      </p:sp>
      <p:sp>
        <p:nvSpPr>
          <p:cNvPr id="8" name="矩形 7"/>
          <p:cNvSpPr/>
          <p:nvPr/>
        </p:nvSpPr>
        <p:spPr>
          <a:xfrm>
            <a:off x="3247559" y="1265726"/>
            <a:ext cx="111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</a:t>
            </a:r>
            <a:endParaRPr lang="zh-TW" altLang="en-US" sz="4800" dirty="0"/>
          </a:p>
        </p:txBody>
      </p:sp>
      <p:sp>
        <p:nvSpPr>
          <p:cNvPr id="9" name="矩形 8"/>
          <p:cNvSpPr/>
          <p:nvPr/>
        </p:nvSpPr>
        <p:spPr>
          <a:xfrm>
            <a:off x="1403648" y="5589240"/>
            <a:ext cx="111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</a:t>
            </a:r>
            <a:endParaRPr lang="zh-TW" altLang="en-US" sz="4800" dirty="0"/>
          </a:p>
        </p:txBody>
      </p:sp>
      <p:sp>
        <p:nvSpPr>
          <p:cNvPr id="10" name="矩形 9"/>
          <p:cNvSpPr/>
          <p:nvPr/>
        </p:nvSpPr>
        <p:spPr>
          <a:xfrm>
            <a:off x="5783664" y="28856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</a:t>
            </a:r>
            <a:endParaRPr lang="zh-TW" altLang="en-US" dirty="0"/>
          </a:p>
        </p:txBody>
      </p:sp>
      <p:pic>
        <p:nvPicPr>
          <p:cNvPr id="1030" name="Picture 6" descr="http://img.taopic.com/uploads/allimg/110327/9126-11032G94U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93" y="2729654"/>
            <a:ext cx="2753607" cy="41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2.wp.com/image.thenewslens.com/wp-content/uploads/2015/04/%E6%88%91%E8%A6%81%E8%A8%8E%E5%8E%AD%E4%BD%A0%E4%BA%94%E5%88%86%E7%BF%81.jpg?w=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http://www.qiwen007.com/imgsy/image/2016/0118/63588706688644455249935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6" t="-637" r="2326" b="637"/>
          <a:stretch/>
        </p:blipFill>
        <p:spPr bwMode="auto">
          <a:xfrm>
            <a:off x="1187624" y="0"/>
            <a:ext cx="6192688" cy="70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cdn2.ettoday.net/images/1376/d13760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28207" y="620688"/>
            <a:ext cx="924037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4" name="Picture 6" descr="http://i1.w.hjfile.cn/doc/201204/%E6%9C%AA%E5%91%BD%E5%90%8D-148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378338" cy="72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600" y="2465020"/>
            <a:ext cx="69557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性別，要怎麼敘述</a:t>
            </a:r>
            <a:endParaRPr lang="zh-TW" altLang="en-US" sz="66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3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ttp://2.im.guokr.com/Htz4N-u-abaXMaT4RBSG5wvh8RKvNBpi4UIxOIe7cobkAgAAgAIAAEpQ.jpg?imageView2/1/w/590/h/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0"/>
            <a:ext cx="8460432" cy="731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://static.ettoday.net/images/740/d740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52" y="26152"/>
            <a:ext cx="5817496" cy="68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zh-TW" altLang="en-US" sz="6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空間與性別</a:t>
            </a:r>
          </a:p>
        </p:txBody>
      </p:sp>
      <p:pic>
        <p:nvPicPr>
          <p:cNvPr id="1026" name="Picture 2" descr="http://www.shangbed.com/image/catalog/Ligne%20Roset/PUMPKIN_small-1280x8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1" b="6185"/>
          <a:stretch/>
        </p:blipFill>
        <p:spPr bwMode="auto">
          <a:xfrm>
            <a:off x="-31065" y="2708920"/>
            <a:ext cx="9175065" cy="38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3528392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性別議題無所不在、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無所不包。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回想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所見所聞，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密碼涵蓋在社會各角落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我們沒有察覺的情況下悄悄地入侵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進而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影響、塑造了個人的價值觀與性別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印象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02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988840"/>
            <a:ext cx="7355160" cy="326896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台灣人們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習以為常的生活背後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運行的性別機制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空間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的生產涉及複雜的權力關係運作，性別就是其中重要的一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02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ngpaocanada.com/TOR/ftp/News/20141115/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07" y="3960498"/>
            <a:ext cx="4355976" cy="289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我們最熟悉的生活空間談起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40768"/>
            <a:ext cx="9252520" cy="4968552"/>
          </a:xfrm>
        </p:spPr>
        <p:txBody>
          <a:bodyPr>
            <a:no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操場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上，男生多半愛運動，女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生怕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曬黑，只想當可愛的啦啦隊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裡，弱小的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男生常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被欺負，強壯的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女生被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說成「恰北北」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客廳佔據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最大面積，廚房和曬衣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陽台擠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在小小的角落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適合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全家出遊的休旅車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，只有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點煙器，卻沒有加熱奶瓶的裝備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女性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遇到性騷擾時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，妳敢大叫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罵或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甩對方一個大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巴掌嗎？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還是只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會驚慌失措，忍氣吞聲？</a:t>
            </a:r>
          </a:p>
        </p:txBody>
      </p:sp>
    </p:spTree>
    <p:extLst>
      <p:ext uri="{BB962C8B-B14F-4D97-AF65-F5344CB8AC3E}">
        <p14:creationId xmlns:p14="http://schemas.microsoft.com/office/powerpoint/2010/main" val="19521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p.yimg.com/ib/th?id=OIP.M816c62fb84b5d9bb40e6f6bf6acaba6ao0&amp;amp;pid=15.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3"/>
          <a:stretch/>
        </p:blipFill>
        <p:spPr bwMode="auto">
          <a:xfrm>
            <a:off x="1210444" y="3933056"/>
            <a:ext cx="28575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性別的身體，在空間中移動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7" name="Picture 3" descr="N:\1020523 資料\1020521-1020002491(簽)0523 性別主流化宣導及專書心得分享(讀書會)\空間就性別\bi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77794"/>
            <a:ext cx="4248472" cy="37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AppData\Local\Microsoft\Windows\Temporary Internet Files\Content.IE5\2GBUNCMF\MC9003206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79123"/>
            <a:ext cx="1414343" cy="13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AppData\Local\Microsoft\Windows\Temporary Internet Files\Content.IE5\2GBUNCMF\MM900283932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69" y="2161157"/>
            <a:ext cx="1555875" cy="1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4874764" y="1484784"/>
            <a:ext cx="3873700" cy="89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騎自行車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身體語言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112205" y="1456270"/>
            <a:ext cx="3268626" cy="596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誰打掃？誰看報</a:t>
            </a:r>
            <a:r>
              <a:rPr lang="zh-TW" altLang="en-US" sz="2800" dirty="0" smtClean="0"/>
              <a:t>？</a:t>
            </a:r>
            <a:endParaRPr lang="en-US" altLang="zh-TW" sz="28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59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616624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分性別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AutoShape 2" descr="data:image/jpeg;base64,/9j/4AAQSkZJRgABAQAAAQABAAD/2wCEAAkGBxQSEhUUEhQUFBUUFBQUFBQVFBQUFBQUFBQWFhQUFBQYHCggGBolHBQUITEhJSkrLi4uFx8zODMsNygtLiwBCgoKDg0OGxAQGywkHyQsLCwsLCwsLCwsLCwsLCwsLCwsLCwsLCwsLCwsLCwsLCwsLCwsLCwsLCwsLCwsLCwsNP/AABEIANUA7QMBEQACEQEDEQH/xAAcAAACAgMBAQAAAAAAAAAAAAAAAQYHAgQFAwj/xABKEAACAQIBBgoGBQgJBQAAAAAAAQIDEQQFBgcSIbITJDE0QVFhcXJzIjKBkbHBI0JSdKEUJTM1YoKD0hdDU5OzwtHh8ERUkqKj/8QAGgEAAgMBAQAAAAAAAAAAAAAAAAEDBAUCBv/EADIRAQABAgUDAwIFBAIDAAAAAAABAgMEBRExMxIycSE0QVGBExQiQmEjJHKRFVJiobH/2gAMAwEAAhEDEQA/AI4j27FkwckAMW4AwTEYGRgAIBgAMAQIYMWoAwQGAIAYERsYAjICMYIDMCAAgMwIgDr5Em/S/d/zGXjoiZj7p7Uy46NRDJiIxgCMgIxmVhAARjkBoRkBGAAwAMkIjGAAAgBgmAAGYiIYMAEIyAACMYAB1Mj/AFtn2f8AMZ2N3hNbhyTRRbmA0MRADIAYEYGxDUAegO4tDAEQwYoIBqZMIBhBCwanoBgCkgMAQA5AaAwhELB8mQwYEQGBE6mS9l/Z8zPxm8Jrfo5RooxcCO4AXEDAHFCNKM3sya+Kiql1SpvknNNuS64w6V2szsRmNu1PTHrKxbw9Vca7Q7OK0YVEr08RCT6pQcb9zTZWpzj/ALU/+0k4SfiULyvkmrhp6laDi+VP6sl1xl0mpYxFF6nWiVWuiaJ0mGkTOTAEMSLC10AsAbmSsl1cTN06MNeaWta6WxWTd33ohvYiizGtbqiiqudIeWPwU6FSVOrHVnHljdO11dbUdWrtNynqp2KqmaZ0l4pnbkg9QBgBqDQpNJ8i5j4nERU7RowfqupfWa61Bbbd9jOvZlatzpHrKe3h66412dDGaNcRFXp1aVR/ZtKm33XuiGnNqJn9VMw7qwlcbSh2Mws6U3TqRcJx5YyVmup9q7TTouU3KYqpnWFaqJpnSXidkVjrUtBqh1DQhkEGgdHAvl9nzKGK+E1DmM0EQDYANQYbAxB1808mrE4ulSl6rlrS7YwWs17eT2lTHXfwrM1Rvsls0dVcQvWMUrJbElZLoSXJY8o1mSAOPnZkaOKw04SS1knOnLpjOO1W7+Rk+GvVWrkVQivURXTooo9brqygMANAAAFBJponjxyp2UJW/wDOJlZvx0+VvCd7m6QVx+v3w3ET5dwQ4xHJKOl5XFgAAwBJRo9yRHEYr01eFKPCSXQ3e0E+y+32GdmV6bdrSN5WMPbiqv1+FwnnGmbAIdpJyOq2GdZL6ShZ36ZU27Ti+69/YaGXX5t3YpnaVbE24qp1+YVOz0bNAzDEGJJq5CEbewsrX9nzKOJjZJS59i/GyMDGpoRHYUABJujkDKTw2IpVuVQl6SXTB7Jr3bfYV8VZ/GtTQkt19NUSvnD1ozipwalGSUotbU0+Q8lMTE6S1onX1eiEbn5wZThhsPOpNrZFqK6ZSexRXWS2LVV2uKaXFyuKadZUG3+J6+I0jRkfyB/BAAQACNNNFD45P7vLfiZWbcdPlawnfLn6Q+f1v3NxE2W8EI8TyI2X0AAABqACZaLsoRp4qUJbOGgoxf7UXdR9qv7jKzW1NVEVR8LWFq0r0n5Wu2YDRZAEez8x8aOCq3dpVFwUF0ty5bdyuy3grc13qdPj1Q36oiiVLHqGWAAGGNjqC0ZQQpnQPeBUvzs7papdRkMzFoRiB2A2dhB3s3c7a+D9GLU6X9lPkXbCXLHu5ClicBbveu0/VPav1Uem8JTV0oR1fRw8ta31px1U/ZtaM+Mor19aoT/m4+IQzL+Xa2LnrVXsXqwjshHuXX2mph8LRYjSn/arcuVVzrLlWLLggggAFgAAJlop55P7vLfgZObcVPlawnf9mhpDXH637m6ifLfbw4xPJKNl5AAGhgD1RDU4txae2LW1csWmuRoU9NUabweyd5vaQZRShjE5pf1sV6fJs1o/W70Y+JyvWdbX+lu3itPSp0cVpLpKP0VCo5dGu4xj2N2bZFRlVyZ/VMQknF0/EILlfKlbF1Naq3J8kIRXoxXVCK+JrWrNvD0/p9P5U67lVc+rUxOAqU1edOcE+mUWl72iSm9brnSmqJczRVG8NUkIwI0EumQE9Y/6Fa/8Oo9GoXnGgFoQAMkAS3MbNRYxyqVW1Sg9VqOx1J2vqp9CWy5l5hjps/oo3law9iK/Wdk9WZOC/sP/AHl/qY352/8A9pXPy9v6InpBzWpUKUK2HhqRUtWort8vqy2+40cuxdddfRXOv0VsTZimOqlA1/z/AENn+VNbeQ8x8NwFPh6evVcVKbba2vbay6r2PNXsfemuZpq0hp28PRFMax6tyvmLgpRaVLV6pRlLWXaiOnH34nXqOcPbmNlW5zZDlg67pSesra0Jfag+R9/Qz0GExP49vq+fln3bc26tHKLSMgAsA1TLRVzyf3ee/Ayc246fK1hO9o6Q1x+t3Q3UTZZ7eHGJ5EbL6AADQDVbuY+bVOjRhVnBSrVFr3kk9SL9WMerZ09p5nG4qq5XMRPpDSsWYpp1ndI8bk+lWjq1acJrqlFO3c+gp011UTrTOieaYq3hFsdo5w03enOrS7E1OK7lJXL9GaXqY0nSVerCUTt6Nejo0pJ+lXqyXUowj+J3Vm12dqYhz+Tp+spPkjIVDDL6Gmk+mb9Kb/eZQu37l2da5WKLVNG0OhVgpJxklKLVmpbU11NMiidJ1hJMa7qWz2yKsJipQgrU5xVSmupPZKPsfxPTYC/N21rVvDLv24oq9NnCLqAAbJAHul8EVbruIaLLyMD3BiJkILc0WriP8ap8jzOZ+4nxDTwvGl5nrLn5wZP4fDVaX2oO3iW2PwJbFz8O5FX0R3aOqmYVDmnkvh8XSptbFPXn4abu0/bZHo8bf6LEzHzt92bZo6q4ifheSR5drBoArDS3H6ah5ct43Mo7alDGd0ICbKmQABITHRXz2X3ee/Eyc24qfK1hO+WnpE5/V7obpNlvt48uMTySjRfQagAHyMU7B9BYBfRU7f2cN1Hjq+6WzTtDZOXRACsACAFKKf8AsAVlpYj9NQ8qW+beU9tShi94QVmwqAAyQahsRexdy+ZUvbpIaJeQgYMDCOZGi39F3MV51X4o81mfuJ+zSwnG2MpZaqwylh8PFx4KcG5q12207bei1iOixTVh6rk7xLqq5MXYp+EoRTTo7m9m7+T4rFVvq1XHg+TZF3lPu9J/gWb2Jm5boon4QWrPRXVV9UkKydHMzcv1MXw/CRjHgqrhHVvtj0Xv07CzibEWZp0neNUNm7NeuvxKKaXF9LQ8ue8jSyjapWxm8IAbKkxYzAgmeirnk/IlvxMrNuOPK1hI/XLR0ic/q91PdJst9vHlxieSUaL6AIAbWx9wp2D6ByerUqa6qcN1Hjq+6WzTtCFZuVJLLOLim9V8I5K7tdONnY0cRTT+Ut1aeqtbqn8aqE9MxbABw8+I3wGIs2vQ6OX1kWcHz06/VFf45eGj1v8AIaW3kc0umy1tiOsdGl+pzh+OEW0tL6ah5c95GhlHbV9kGL3hAzYUwACAQ2bejHufxZUu9zuNoaBfhHoYEYA0KdjW/ov5ivNq/FHmMz9xP2aeF44a2XFbLGEfXD5SOrXs6/MOa+elOUZy0YAwCEaMlzz7y/maGYb0f4wq4Xary5elxenQ8M/ii1lH7kWM3hXjNpSJgZAEz0Vc8n5Et6JlZtx0+VvCd8tPSMuP1fDT3SbLPbx5lxieRGS+rmAAp2k30Fg19HT8EN1Hjat5bNOyC5tbcsYt+bvRNTEemDtqlrnqT+5lLguAcjO+N8FiPKl+FifCzpep8o7vZLQ0dPiMOydRfiTZh7ipxhuOEb0sfpcP5c95F7KNqkGM+EDNhSIDNCDZj6q9vxKt6P1JKdnPLyIIY0O4A0ILg0XviK82p8UeYzP3E/Zp4Xja2Xv1vg/D/MdWfaXPMOa+elOUZy0yAAAhWjP/AKz71L5mhj/2f4wrYb93lytLq9Og/wBma/FFrKP3IsZ8K8ZtKTEZgRJnop55PyJb8TKzbjp8reE75aekfn9Tw090lyz28eZcYrkRk0FfQADOZ2kPoPCL0IeCG6jx1W8tqNkDzVX53xb6nW30amK9pbU7PNUsAyl0WAOVnUuJ4jypk2G5afKO72S5ejd8SXZUn8ixmPPKPC8aP6WP0mH8FTeRcyj96HGfCBGypAXqYsGo1e9N7Crf3SU7NBl5EBmaERoAt/RdzH+NU+R5jM/cT9mnheN4ZwfrfB938x1Y9pc+zm5zUpyjOWjAAAhejaNnjV1YqXzL+Ons/wAYVsP+7y5el31sP3VPkWso3qRYz4V0zcUiAEATLRS+Oy8iW/Eys24o8reE75aukhcfqeGnukmWcH3lxieRGDQV5MAZzVtI0fQmF9SHhj8EeOq3ltRsgOZ360xnfW/xEamL9rbU7HNUsEyl0AHMznXFMR5M/gTYflp8wju9kuRo15l/En8ixmPPKLC8bg6WfXw/gqfGJcyj9yLGbwgJsKQGAI3tSKuI3h3TLnsvIzAADNCC4dF3Mf41T5Hmcz9xP2aWF43jl+H52wT64v8ABSHZn+1uR/MObkf1qU3M9aMAYBDNHnr4771L5l7G7W/8YV7H7vLlaXeXD/xPkWso7qkWL+Fcm4okwAAJhoqXHX2UJ70TLzbijytYTvlraSOf1PDT3STLOD7ucTyIwaCAwJ2M18jyxVeNNcl1Kb6oJ7ffyFTG34tWpn5nZJatzXVou6rUjCLk9kYRb7lFf7Hl4jWdGtM6Qg+jjCynUr4uXJUlJR7XKbm37NiNLMK4imi1HxHqqYamZqmv6p4zMXCQB4ZQwqq0p027cJCUb9V1Y6oq6aoq+jmqOqJhEtHOK1FWwk1q1aVSUrfaV9WVu5r3NF/H09UxdjaqFfDTpE0TvD10jZDlXoqrT2zo3bj9qm/Wt2qyYsvxEWrnTVtJ4m31U6x8KnPRM4AAgD0gV73ro6holxx6gAYGaEFw6LuYrtrVfijzOZ+4n7NLC8cMc4v1pgO6fwYrHtrn2FzlpTQorAAGAQ3R/wDpMf8AepfMvYztt/4q9jery5el3kw/fP4Is5T3VeEeM2hW7N1QAAAEx0Vc9l5E9+JlZtxU+VrCd8+GppHXH6nhp7pLlnB93OK5EYNBXMAs7RM4cDV2rhOEWstmtqJej7OU8/mvV+LGu2no0MJp0z9WOfeX+FaweGes5yUasou/Tspprt5ewMFh+iPx7m0bFiLvV/Tp3lMsj4BYejTpR+pFJvrl9Z+13M65XNdU1T8rVFMU0xEN1o4dEADAIBntTnhMVSxtFcvo1F0Sa6H4o3XfFGpg+m9bqsVeYUr8Tbri5H3SjD5yYWdHheGpqGreSlJKUehxlHlv0FGcPdivo6Z1WYuUzT1aqTxc4uc3FWi5ycV1Rcm4r3WPU24mKYid9GTVvMw8jsQaAM0Q3Y2dQ0SzDgIYZJik5NAS3tFs1+QpdVaqn2bU/meazOP7ifs08LxvPOOf51wK6UpfjrBYj+1ufYrnNSm7M9ZVng898S8cqctV0pV+C4PVScU5aqaly3XabNeX2ow/XG+mqjTiK/xNPjVZpjLyFaPJ/S49dP5Tf2PWXyZfxsfptz/4q2Hn1q8ufpcezD9d5+6yLGU91XhHjNoVwbqiQAAJTHRVz2XkS34mVm3FHlawne1tJPPqnhh8CTLOD7ucVyIsaCuYw9ITa2ptdF02n+BzNMTvBxMxsm+jLI+vVdeS9Glsj21JL5J/iZGaX9Ii3HzutYWjWepaCMRoAAQAAHPy7k1YmhUpS+tH0X9ma2xfvJLNybdcVx8OLlHXTMKLxNBwnKM1aUW4y601sZ6yiuK6YqjaWRMaTMSwOgQgyGDsR1iJlok4MYNBqDQi9XWyFl+vhJN0ZWUvWhJXhJ8ibXWusrYjC273fHr9Utu7VRs6ebGPqV8pUKlWTlOVTa34ZbEuhdhWxdqi1hZpph3aqmq7Eyuk8401G4B/nCH3tf4jPTXI/tJ/xZVPL915nmWqo6vlSrh8XXnRm4S4SrFvlTWu9jT5T09Fii7YpiuPhlTcqormaXPynlKriJ69abnK1lfYkuqKWxE9qzbtR00Q4ruVVzrLUJnDFoAYgmOivnsvInvxMvNuKPK1hO+WrpGfH6nhp7pLlkf0Pu5xPIjFjQVwhB6UoNtJK7bSS623ZI5qqimOqdhpr6QvTNvJaw2HhS6UrzfXOW2T+XsPJ37s3bk1S17dHRTEOmRJAAAAgBAFYaTsj6lVYiK9Gr6M+ypFbH7UvwNzK7+tM2p+Nmfi6NJ6o+UHNZUOwGYgbZxWcQ0ScjAGBADZIQSDMZcew/je7IpZh7epNh+SF4PkPMNRR2R1+cKVv+7W+z0172k+GVb5fuvM8y1VBZcfGa/nVN9nrMNxU+GRc7paBYcaBgCFqNQBJhor57LyJ70TLzXijyt4Tvlq6RXx+r4YbpLlsf0I8uMTyIyy+rkATDRtknhsTwkl6FBa3fUfqr2bWZmZ3umiKI3n/wCLWFo6qtfottHn2ibAAAGAIATAOdnDkxYnDzpP6yvF9U47Yv3kti7Nq5FcOLlHXTMKMq03FtSVpJuMl1NOzR6umqKo1hkTGnowQwyQBlYjrnR1ENAsEYiAAxmyEHezH5/h/H/lZSx/t6kuH5IXjUdovufwPMRu1JUbm+746g+vEp++TPT4n2s+IZdvkjyvU8w1Hz/ll8YredU32esw3FT4ZFzulpk7gDBCAAkw0Wc9fkT3omXmvFHlbwnfLT0hvj9Xuhuk2W8EeXGJ70aZfQAQdvIedGIwkHCi6ai5OT1oazbfbcp38FbvVdVWuqa3fqojSHT/AKQsZ10v7v8A3If+Lsfy7/N1/SHVzYzyxVfFUqdR03CbaaULPkvsdyti8DatWprp11SWsRXVXpKyGY66iWZmcdbFVa8Kqhan6urFp+vKO2727EXsXhqLNNM0zur2b011TE/DuZw4yVHDVqsLa0IOUbq6v2rpK1miK7kUz8ylrq6aZlW39IGM66P92/5jb/4uz/Kj+br+kF/SFjOuj/dv+YX/ABdn6yPzdf8ACO5Txsq9SVWaipTd5aq1Yt9di9atxapimNkNVXXOstQkhwcWBsrkVyJnY4aJYchADHqDQgyA3fzG5/h/G91lHMPb1JsPyQu+t6su5/A81G7SlR+bC49h/PXxZ6bFe1nwzbXJC9DzDTfP+WHxit51XfZ63D8VPiGRX3S0iZwAIAYAJfosXHX5E96Jl5rxR5WsL3tPSHz+r3Q3US5dwR5cYjkRsvoCAGg1BoA7+ZL49h7fbfu1WUcfH9CU2H5IXXJnmmorvRlzjFf8/rJGrmPZb8KeG7qkqzyfEcR5b+KKOF5qfKxd7JUmz1TJggBiEk0MyQiZMjuTs6hpFggANARoAaA0gzFfH8P43uspZh7eU+H5IXhJbGuxnmGkpDNyNsoUF1YlL3SaPS4n1ws+IZlrljyvI8003z7lf9PW86rvs9bh+KnxDIud0tUmcEBiwA7HJaJhos57LyJ70TMzXjjys4TvaWkLn9b9zdRNl3BDnE8iNF5CBgCI0Ad7Mfn1DxvdZSzDglNY5IXUzzTUV5owf0+K7r//AEka2Y9lvwp4buqSrPLmOI8t/FFHC81PlYvdkqVkj1LJYiAAGBiwEGR1OmkywRhMgIAaAaGAd/MXn+H8b3WUsw9vUmw/JC8jzDTUlm9+sqX3l70j0eI9p9oZlvl+67jzjTfP2V/09bzam+z1mH4qfEMivulqE7kCIwMCCX6LuevyJ70TMzXijys4XvaWkHn9b9zdRNl3BDjEcko4XkBAABmgDvZj8+oeN7rKWYcEpcP3wul/L5HmmorzRf8Ap8V3L/Eka2ZdlHhTw3dUlWeb4jiPL+aKOE5qfKxe7JUsz1DJIAQGaAGIHY5qk4aBMRpDgTLJIejnUWEe5iN2c0K8aeNw8pu0VUSbfItZNK/taKmOpmqxVEJbMxFyF7VJqKbbSSV23yJdZ5fdqKLyVjI08dTqt+hHE6zf7Lm1rd2256a7RNWGmn50ZdFURc1/leGIxtOnFznOMYpXu2krHmqaZqnSIaczEbqAxlVTqVJLklOcl3OTaPXWqZpoiJ+jJqnWZmHgSOQhCTEAxhL9Fr46/InvRMzNeKPKzhe9paQef1v3N1EuXe3hziOSUcLqADAEAMO7mRNLHUG2klJ3bdl6rKWPj+hKWxyQuPE4ynCDnKcVFJty1la1ug85TRVVOkQ05mIj1V7ouqr8pxH7UE49q15P4M1sypmKKFLCz+upK8+6yjga13bWiopdLbktiKOCpmb9OizfnS3KnGemZbFgCsAFwLZkmI2WrfqXeyKs4aBZJkd6Q4MYAGaZz0jUXDSBq2K2UKsklKrUkkrarnJq3Va9iOmxaidYpj/TublU7y8FUJOmHAnUb5W33tsIopjaIOZmd2KkOYgQy4Q56RqycxdI1Y8IPpgam6gdPqNUhzEytSwuJdSs2o8FKKaTltbi+RdxRx+HrvURFEfKaxcpoq1lrZ4ZSp4jFVKlJtxlq2bTT2RSexkmCsVW7UU1leriqrWHFc2W+lFqTkw0iAVxh6KfWcTTIPhez8R9AZRn0bbdV3Zew4mnQ9ZekZ25HZ9adn70KaYneBrMeoqYlv1pSl1Xm5W7r8hzTbiO2IOapneXnwyO+iXIlV/4mEUyepOt2HXQWryOyllRltOao9DhsSK1buGlYs07uZ2ZHUOAOABGBjQAAAAgBmA9C0AQYDUAQAyAagWDQAQASAM9AIgBgCAGAIAYAgBgCAG2JvkKlbuGsWI3cyZJ6wQAgAAACAGAAAgAAAAAB6gIXoAM4ACAIpAwBGAIAYAgBgCAAAABgAADZl0FSt3DVsWKPX1cyDuSMYkC+AAIDkwOIICmBoBaj4AAWH8AC1P4Fh/JAQDDQADFxiQIpAAMAA2BhHqCDYwgAHoAL5IAAAelHlOa9jh7yRUqlJHq/9k="/>
          <p:cNvSpPr>
            <a:spLocks noChangeAspect="1" noChangeArrowheads="1"/>
          </p:cNvSpPr>
          <p:nvPr/>
        </p:nvSpPr>
        <p:spPr bwMode="auto">
          <a:xfrm>
            <a:off x="0" y="-966788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data:image/jpeg;base64,/9j/4AAQSkZJRgABAQAAAQABAAD/2wCEAAkGBxQSEhUUEhQUFBUUFBQUFBQVFBQUFBQUFBQWFhQUFBQYHCggGBolHBQUITEhJSkrLi4uFx8zODMsNygtLiwBCgoKDg0OGxAQGywkHyQsLCwsLCwsLCwsLCwsLCwsLCwsLCwsLCwsLCwsLCwsLCwsLCwsLCwsLCwsLCwsLCwsNP/AABEIANUA7QMBEQACEQEDEQH/xAAcAAACAgMBAQAAAAAAAAAAAAAAAQYHAgQFAwj/xABKEAACAQIBBgoGBQgJBQAAAAAAAQIDEQQFBgcSIbITJDE0QVFhcXJzIjKBkbHBI0JSdKEUJTM1YoKD0hdDU5OzwtHh8ERUkqKj/8QAGgEAAgMBAQAAAAAAAAAAAAAAAAEDBAUCBv/EADIRAQABAgUDAwIFBAIDAAAAAAABAgMEBRExMxIycSE0QVGBExQiQmEjJHKRFVJiobH/2gAMAwEAAhEDEQA/AI4j27FkwckAMW4AwTEYGRgAIBgAMAQIYMWoAwQGAIAYERsYAjICMYIDMCAAgMwIgDr5Em/S/d/zGXjoiZj7p7Uy46NRDJiIxgCMgIxmVhAARjkBoRkBGAAwAMkIjGAAAgBgmAAGYiIYMAEIyAACMYAB1Mj/AFtn2f8AMZ2N3hNbhyTRRbmA0MRADIAYEYGxDUAegO4tDAEQwYoIBqZMIBhBCwanoBgCkgMAQA5AaAwhELB8mQwYEQGBE6mS9l/Z8zPxm8Jrfo5RooxcCO4AXEDAHFCNKM3sya+Kiql1SpvknNNuS64w6V2szsRmNu1PTHrKxbw9Vca7Q7OK0YVEr08RCT6pQcb9zTZWpzj/ALU/+0k4SfiULyvkmrhp6laDi+VP6sl1xl0mpYxFF6nWiVWuiaJ0mGkTOTAEMSLC10AsAbmSsl1cTN06MNeaWta6WxWTd33ohvYiizGtbqiiqudIeWPwU6FSVOrHVnHljdO11dbUdWrtNynqp2KqmaZ0l4pnbkg9QBgBqDQpNJ8i5j4nERU7RowfqupfWa61Bbbd9jOvZlatzpHrKe3h66412dDGaNcRFXp1aVR/ZtKm33XuiGnNqJn9VMw7qwlcbSh2Mws6U3TqRcJx5YyVmup9q7TTouU3KYqpnWFaqJpnSXidkVjrUtBqh1DQhkEGgdHAvl9nzKGK+E1DmM0EQDYANQYbAxB1808mrE4ulSl6rlrS7YwWs17eT2lTHXfwrM1Rvsls0dVcQvWMUrJbElZLoSXJY8o1mSAOPnZkaOKw04SS1knOnLpjOO1W7+Rk+GvVWrkVQivURXTooo9brqygMANAAAFBJponjxyp2UJW/wDOJlZvx0+VvCd7m6QVx+v3w3ET5dwQ4xHJKOl5XFgAAwBJRo9yRHEYr01eFKPCSXQ3e0E+y+32GdmV6bdrSN5WMPbiqv1+FwnnGmbAIdpJyOq2GdZL6ShZ36ZU27Ti+69/YaGXX5t3YpnaVbE24qp1+YVOz0bNAzDEGJJq5CEbewsrX9nzKOJjZJS59i/GyMDGpoRHYUABJujkDKTw2IpVuVQl6SXTB7Jr3bfYV8VZ/GtTQkt19NUSvnD1ozipwalGSUotbU0+Q8lMTE6S1onX1eiEbn5wZThhsPOpNrZFqK6ZSexRXWS2LVV2uKaXFyuKadZUG3+J6+I0jRkfyB/BAAQACNNNFD45P7vLfiZWbcdPlawnfLn6Q+f1v3NxE2W8EI8TyI2X0AAABqACZaLsoRp4qUJbOGgoxf7UXdR9qv7jKzW1NVEVR8LWFq0r0n5Wu2YDRZAEez8x8aOCq3dpVFwUF0ty5bdyuy3grc13qdPj1Q36oiiVLHqGWAAGGNjqC0ZQQpnQPeBUvzs7papdRkMzFoRiB2A2dhB3s3c7a+D9GLU6X9lPkXbCXLHu5ClicBbveu0/VPav1Uem8JTV0oR1fRw8ta31px1U/ZtaM+Mor19aoT/m4+IQzL+Xa2LnrVXsXqwjshHuXX2mph8LRYjSn/arcuVVzrLlWLLggggAFgAAJlop55P7vLfgZObcVPlawnf9mhpDXH637m6ifLfbw4xPJKNl5AAGhgD1RDU4txae2LW1csWmuRoU9NUabweyd5vaQZRShjE5pf1sV6fJs1o/W70Y+JyvWdbX+lu3itPSp0cVpLpKP0VCo5dGu4xj2N2bZFRlVyZ/VMQknF0/EILlfKlbF1Naq3J8kIRXoxXVCK+JrWrNvD0/p9P5U67lVc+rUxOAqU1edOcE+mUWl72iSm9brnSmqJczRVG8NUkIwI0EumQE9Y/6Fa/8Oo9GoXnGgFoQAMkAS3MbNRYxyqVW1Sg9VqOx1J2vqp9CWy5l5hjps/oo3law9iK/Wdk9WZOC/sP/AHl/qY352/8A9pXPy9v6InpBzWpUKUK2HhqRUtWort8vqy2+40cuxdddfRXOv0VsTZimOqlA1/z/AENn+VNbeQ8x8NwFPh6evVcVKbba2vbay6r2PNXsfemuZpq0hp28PRFMax6tyvmLgpRaVLV6pRlLWXaiOnH34nXqOcPbmNlW5zZDlg67pSesra0Jfag+R9/Qz0GExP49vq+fln3bc26tHKLSMgAsA1TLRVzyf3ee/Ayc246fK1hO9o6Q1x+t3Q3UTZZ7eHGJ5EbL6AADQDVbuY+bVOjRhVnBSrVFr3kk9SL9WMerZ09p5nG4qq5XMRPpDSsWYpp1ndI8bk+lWjq1acJrqlFO3c+gp011UTrTOieaYq3hFsdo5w03enOrS7E1OK7lJXL9GaXqY0nSVerCUTt6Nejo0pJ+lXqyXUowj+J3Vm12dqYhz+Tp+spPkjIVDDL6Gmk+mb9Kb/eZQu37l2da5WKLVNG0OhVgpJxklKLVmpbU11NMiidJ1hJMa7qWz2yKsJipQgrU5xVSmupPZKPsfxPTYC/N21rVvDLv24oq9NnCLqAAbJAHul8EVbruIaLLyMD3BiJkILc0WriP8ap8jzOZ+4nxDTwvGl5nrLn5wZP4fDVaX2oO3iW2PwJbFz8O5FX0R3aOqmYVDmnkvh8XSptbFPXn4abu0/bZHo8bf6LEzHzt92bZo6q4ifheSR5drBoArDS3H6ah5ct43Mo7alDGd0ICbKmQABITHRXz2X3ee/Eyc24qfK1hO+WnpE5/V7obpNlvt48uMTySjRfQagAHyMU7B9BYBfRU7f2cN1Hjq+6WzTtDZOXRACsACAFKKf8AsAVlpYj9NQ8qW+beU9tShi94QVmwqAAyQahsRexdy+ZUvbpIaJeQgYMDCOZGi39F3MV51X4o81mfuJ+zSwnG2MpZaqwylh8PFx4KcG5q12207bei1iOixTVh6rk7xLqq5MXYp+EoRTTo7m9m7+T4rFVvq1XHg+TZF3lPu9J/gWb2Jm5boon4QWrPRXVV9UkKydHMzcv1MXw/CRjHgqrhHVvtj0Xv07CzibEWZp0neNUNm7NeuvxKKaXF9LQ8ue8jSyjapWxm8IAbKkxYzAgmeirnk/IlvxMrNuOPK1hI/XLR0ic/q91PdJst9vHlxieSUaL6AIAbWx9wp2D6ByerUqa6qcN1Hjq+6WzTtCFZuVJLLOLim9V8I5K7tdONnY0cRTT+Ut1aeqtbqn8aqE9MxbABw8+I3wGIs2vQ6OX1kWcHz06/VFf45eGj1v8AIaW3kc0umy1tiOsdGl+pzh+OEW0tL6ah5c95GhlHbV9kGL3hAzYUwACAQ2bejHufxZUu9zuNoaBfhHoYEYA0KdjW/ov5ivNq/FHmMz9xP2aeF44a2XFbLGEfXD5SOrXs6/MOa+elOUZy0YAwCEaMlzz7y/maGYb0f4wq4Xary5elxenQ8M/ii1lH7kWM3hXjNpSJgZAEz0Vc8n5Et6JlZtx0+VvCd8tPSMuP1fDT3SbLPbx5lxieRGS+rmAAp2k30Fg19HT8EN1Hjat5bNOyC5tbcsYt+bvRNTEemDtqlrnqT+5lLguAcjO+N8FiPKl+FifCzpep8o7vZLQ0dPiMOydRfiTZh7ipxhuOEb0sfpcP5c95F7KNqkGM+EDNhSIDNCDZj6q9vxKt6P1JKdnPLyIIY0O4A0ILg0XviK82p8UeYzP3E/Zp4Xja2Xv1vg/D/MdWfaXPMOa+elOUZy0yAAAhWjP/AKz71L5mhj/2f4wrYb93lytLq9Og/wBma/FFrKP3IsZ8K8ZtKTEZgRJnop55PyJb8TKzbjp8reE75aekfn9Tw090lyz28eZcYrkRk0FfQADOZ2kPoPCL0IeCG6jx1W8tqNkDzVX53xb6nW30amK9pbU7PNUsAyl0WAOVnUuJ4jypk2G5afKO72S5ejd8SXZUn8ixmPPKPC8aP6WP0mH8FTeRcyj96HGfCBGypAXqYsGo1e9N7Crf3SU7NBl5EBmaERoAt/RdzH+NU+R5jM/cT9mnheN4ZwfrfB938x1Y9pc+zm5zUpyjOWjAAAhejaNnjV1YqXzL+Ons/wAYVsP+7y5el31sP3VPkWso3qRYz4V0zcUiAEATLRS+Oy8iW/Eys24o8reE75aukhcfqeGnukmWcH3lxieRGDQV5MAZzVtI0fQmF9SHhj8EeOq3ltRsgOZ360xnfW/xEamL9rbU7HNUsEyl0AHMznXFMR5M/gTYflp8wju9kuRo15l/En8ixmPPKLC8bg6WfXw/gqfGJcyj9yLGbwgJsKQGAI3tSKuI3h3TLnsvIzAADNCC4dF3Mf41T5Hmcz9xP2aWF43jl+H52wT64v8ABSHZn+1uR/MObkf1qU3M9aMAYBDNHnr4771L5l7G7W/8YV7H7vLlaXeXD/xPkWso7qkWL+Fcm4okwAAJhoqXHX2UJ70TLzbijytYTvlraSOf1PDT3STLOD7ucTyIwaCAwJ2M18jyxVeNNcl1Kb6oJ7ffyFTG34tWpn5nZJatzXVou6rUjCLk9kYRb7lFf7Hl4jWdGtM6Qg+jjCynUr4uXJUlJR7XKbm37NiNLMK4imi1HxHqqYamZqmv6p4zMXCQB4ZQwqq0p027cJCUb9V1Y6oq6aoq+jmqOqJhEtHOK1FWwk1q1aVSUrfaV9WVu5r3NF/H09UxdjaqFfDTpE0TvD10jZDlXoqrT2zo3bj9qm/Wt2qyYsvxEWrnTVtJ4m31U6x8KnPRM4AAgD0gV73ro6holxx6gAYGaEFw6LuYrtrVfijzOZ+4n7NLC8cMc4v1pgO6fwYrHtrn2FzlpTQorAAGAQ3R/wDpMf8AepfMvYztt/4q9jery5el3kw/fP4Is5T3VeEeM2hW7N1QAAAEx0Vc9l5E9+JlZtxU+VrCd8+GppHXH6nhp7pLlnB93OK5EYNBXMAs7RM4cDV2rhOEWstmtqJej7OU8/mvV+LGu2no0MJp0z9WOfeX+FaweGes5yUasou/Tspprt5ewMFh+iPx7m0bFiLvV/Tp3lMsj4BYejTpR+pFJvrl9Z+13M65XNdU1T8rVFMU0xEN1o4dEADAIBntTnhMVSxtFcvo1F0Sa6H4o3XfFGpg+m9bqsVeYUr8Tbri5H3SjD5yYWdHheGpqGreSlJKUehxlHlv0FGcPdivo6Z1WYuUzT1aqTxc4uc3FWi5ycV1Rcm4r3WPU24mKYid9GTVvMw8jsQaAM0Q3Y2dQ0SzDgIYZJik5NAS3tFs1+QpdVaqn2bU/meazOP7ifs08LxvPOOf51wK6UpfjrBYj+1ufYrnNSm7M9ZVng898S8cqctV0pV+C4PVScU5aqaly3XabNeX2ow/XG+mqjTiK/xNPjVZpjLyFaPJ/S49dP5Tf2PWXyZfxsfptz/4q2Hn1q8ufpcezD9d5+6yLGU91XhHjNoVwbqiQAAJTHRVz2XkS34mVm3FHlawne1tJPPqnhh8CTLOD7ucVyIsaCuYw9ITa2ptdF02n+BzNMTvBxMxsm+jLI+vVdeS9Glsj21JL5J/iZGaX9Ii3HzutYWjWepaCMRoAAQAAHPy7k1YmhUpS+tH0X9ma2xfvJLNybdcVx8OLlHXTMKLxNBwnKM1aUW4y601sZ6yiuK6YqjaWRMaTMSwOgQgyGDsR1iJlok4MYNBqDQi9XWyFl+vhJN0ZWUvWhJXhJ8ibXWusrYjC273fHr9Utu7VRs6ebGPqV8pUKlWTlOVTa34ZbEuhdhWxdqi1hZpph3aqmq7Eyuk8401G4B/nCH3tf4jPTXI/tJ/xZVPL915nmWqo6vlSrh8XXnRm4S4SrFvlTWu9jT5T09Fii7YpiuPhlTcqormaXPynlKriJ69abnK1lfYkuqKWxE9qzbtR00Q4ruVVzrLUJnDFoAYgmOivnsvInvxMvNuKPK1hO+WrpGfH6nhp7pLlkf0Pu5xPIjFjQVwhB6UoNtJK7bSS623ZI5qqimOqdhpr6QvTNvJaw2HhS6UrzfXOW2T+XsPJ37s3bk1S17dHRTEOmRJAAAAgBAFYaTsj6lVYiK9Gr6M+ypFbH7UvwNzK7+tM2p+Nmfi6NJ6o+UHNZUOwGYgbZxWcQ0ScjAGBADZIQSDMZcew/je7IpZh7epNh+SF4PkPMNRR2R1+cKVv+7W+z0172k+GVb5fuvM8y1VBZcfGa/nVN9nrMNxU+GRc7paBYcaBgCFqNQBJhor57LyJ70TLzXijyt4Tvlq6RXx+r4YbpLlsf0I8uMTyIyy+rkATDRtknhsTwkl6FBa3fUfqr2bWZmZ3umiKI3n/wCLWFo6qtfottHn2ibAAAGAIATAOdnDkxYnDzpP6yvF9U47Yv3kti7Nq5FcOLlHXTMKMq03FtSVpJuMl1NOzR6umqKo1hkTGnowQwyQBlYjrnR1ENAsEYiAAxmyEHezH5/h/H/lZSx/t6kuH5IXjUdovufwPMRu1JUbm+746g+vEp++TPT4n2s+IZdvkjyvU8w1Hz/ll8YredU32esw3FT4ZFzulpk7gDBCAAkw0Wc9fkT3omXmvFHlbwnfLT0hvj9Xuhuk2W8EeXGJ70aZfQAQdvIedGIwkHCi6ai5OT1oazbfbcp38FbvVdVWuqa3fqojSHT/AKQsZ10v7v8A3If+Lsfy7/N1/SHVzYzyxVfFUqdR03CbaaULPkvsdyti8DatWprp11SWsRXVXpKyGY66iWZmcdbFVa8Kqhan6urFp+vKO2727EXsXhqLNNM0zur2b011TE/DuZw4yVHDVqsLa0IOUbq6v2rpK1miK7kUz8ylrq6aZlW39IGM66P92/5jb/4uz/Kj+br+kF/SFjOuj/dv+YX/ABdn6yPzdf8ACO5Txsq9SVWaipTd5aq1Yt9di9atxapimNkNVXXOstQkhwcWBsrkVyJnY4aJYchADHqDQgyA3fzG5/h/G91lHMPb1JsPyQu+t6su5/A81G7SlR+bC49h/PXxZ6bFe1nwzbXJC9DzDTfP+WHxit51XfZ63D8VPiGRX3S0iZwAIAYAJfosXHX5E96Jl5rxR5WsL3tPSHz+r3Q3US5dwR5cYjkRsvoCAGg1BoA7+ZL49h7fbfu1WUcfH9CU2H5IXXJnmmorvRlzjFf8/rJGrmPZb8KeG7qkqzyfEcR5b+KKOF5qfKxd7JUmz1TJggBiEk0MyQiZMjuTs6hpFggANARoAaA0gzFfH8P43uspZh7eU+H5IXhJbGuxnmGkpDNyNsoUF1YlL3SaPS4n1ws+IZlrljyvI8003z7lf9PW86rvs9bh+KnxDIud0tUmcEBiwA7HJaJhos57LyJ70TMzXjjys4TvaWkLn9b9zdRNl3BDnE8iNF5CBgCI0Ad7Mfn1DxvdZSzDglNY5IXUzzTUV5owf0+K7r//AEka2Y9lvwp4buqSrPLmOI8t/FFHC81PlYvdkqVkj1LJYiAAGBiwEGR1OmkywRhMgIAaAaGAd/MXn+H8b3WUsw9vUmw/JC8jzDTUlm9+sqX3l70j0eI9p9oZlvl+67jzjTfP2V/09bzam+z1mH4qfEMivulqE7kCIwMCCX6LuevyJ70TMzXijys4XvaWkHn9b9zdRNl3BDjEcko4XkBAABmgDvZj8+oeN7rKWYcEpcP3wul/L5HmmorzRf8Ap8V3L/Eka2ZdlHhTw3dUlWeb4jiPL+aKOE5qfKxe7JUsz1DJIAQGaAGIHY5qk4aBMRpDgTLJIejnUWEe5iN2c0K8aeNw8pu0VUSbfItZNK/taKmOpmqxVEJbMxFyF7VJqKbbSSV23yJdZ5fdqKLyVjI08dTqt+hHE6zf7Lm1rd2256a7RNWGmn50ZdFURc1/leGIxtOnFznOMYpXu2krHmqaZqnSIaczEbqAxlVTqVJLklOcl3OTaPXWqZpoiJ+jJqnWZmHgSOQhCTEAxhL9Fr46/InvRMzNeKPKzhe9paQef1v3N1EuXe3hziOSUcLqADAEAMO7mRNLHUG2klJ3bdl6rKWPj+hKWxyQuPE4ynCDnKcVFJty1la1ug85TRVVOkQ05mIj1V7ouqr8pxH7UE49q15P4M1sypmKKFLCz+upK8+6yjga13bWiopdLbktiKOCpmb9OizfnS3KnGemZbFgCsAFwLZkmI2WrfqXeyKs4aBZJkd6Q4MYAGaZz0jUXDSBq2K2UKsklKrUkkrarnJq3Va9iOmxaidYpj/TublU7y8FUJOmHAnUb5W33tsIopjaIOZmd2KkOYgQy4Q56RqycxdI1Y8IPpgam6gdPqNUhzEytSwuJdSs2o8FKKaTltbi+RdxRx+HrvURFEfKaxcpoq1lrZ4ZSp4jFVKlJtxlq2bTT2RSexkmCsVW7UU1leriqrWHFc2W+lFqTkw0iAVxh6KfWcTTIPhez8R9AZRn0bbdV3Zew4mnQ9ZekZ25HZ9adn70KaYneBrMeoqYlv1pSl1Xm5W7r8hzTbiO2IOapneXnwyO+iXIlV/4mEUyepOt2HXQWryOyllRltOao9DhsSK1buGlYs07uZ2ZHUOAOABGBjQAAAAgBmA9C0AQYDUAQAyAagWDQAQASAM9AIgBgCAGAIAYAgBgCAG2JvkKlbuGsWI3cyZJ6wQAgAAACAGAAAgAAAAAB6gIXoAM4ACAIpAwBGAIAYAgBgCAAAABgAADZl0FSt3DVsWKPX1cyDuSMYkC+AAIDkwOIICmBoBaj4AAWH8AC1P4Fh/JAQDDQADFxiQIpAAMAA2BhHqCDYwgAHoAL5IAAAelHlOa9jh7yRUqlJHq/9k="/>
          <p:cNvSpPr>
            <a:spLocks noChangeAspect="1" noChangeArrowheads="1"/>
          </p:cNvSpPr>
          <p:nvPr/>
        </p:nvSpPr>
        <p:spPr bwMode="auto">
          <a:xfrm>
            <a:off x="152400" y="-814388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6" descr="data:image/jpeg;base64,/9j/4AAQSkZJRgABAQAAAQABAAD/2wCEAAkGBxQSEhUUEhQUFBUUFBQUFBQVFBQUFBQUFBQWFhQUFBQYHCggGBolHBQUITEhJSkrLi4uFx8zODMsNygtLiwBCgoKDg0OGxAQGywkHyQsLCwsLCwsLCwsLCwsLCwsLCwsLCwsLCwsLCwsLCwsLCwsLCwsLCwsLCwsLCwsLCwsNP/AABEIANUA7QMBEQACEQEDEQH/xAAcAAACAgMBAQAAAAAAAAAAAAAAAQYHAgQFAwj/xABKEAACAQIBBgoGBQgJBQAAAAAAAQIDEQQFBgcSIbITJDE0QVFhcXJzIjKBkbHBI0JSdKEUJTM1YoKD0hdDU5OzwtHh8ERUkqKj/8QAGgEAAgMBAQAAAAAAAAAAAAAAAAEDBAUCBv/EADIRAQABAgUDAwIFBAIDAAAAAAABAgMEBRExMxIycSE0QVGBExQiQmEjJHKRFVJiobH/2gAMAwEAAhEDEQA/AI4j27FkwckAMW4AwTEYGRgAIBgAMAQIYMWoAwQGAIAYERsYAjICMYIDMCAAgMwIgDr5Em/S/d/zGXjoiZj7p7Uy46NRDJiIxgCMgIxmVhAARjkBoRkBGAAwAMkIjGAAAgBgmAAGYiIYMAEIyAACMYAB1Mj/AFtn2f8AMZ2N3hNbhyTRRbmA0MRADIAYEYGxDUAegO4tDAEQwYoIBqZMIBhBCwanoBgCkgMAQA5AaAwhELB8mQwYEQGBE6mS9l/Z8zPxm8Jrfo5RooxcCO4AXEDAHFCNKM3sya+Kiql1SpvknNNuS64w6V2szsRmNu1PTHrKxbw9Vca7Q7OK0YVEr08RCT6pQcb9zTZWpzj/ALU/+0k4SfiULyvkmrhp6laDi+VP6sl1xl0mpYxFF6nWiVWuiaJ0mGkTOTAEMSLC10AsAbmSsl1cTN06MNeaWta6WxWTd33ohvYiizGtbqiiqudIeWPwU6FSVOrHVnHljdO11dbUdWrtNynqp2KqmaZ0l4pnbkg9QBgBqDQpNJ8i5j4nERU7RowfqupfWa61Bbbd9jOvZlatzpHrKe3h66412dDGaNcRFXp1aVR/ZtKm33XuiGnNqJn9VMw7qwlcbSh2Mws6U3TqRcJx5YyVmup9q7TTouU3KYqpnWFaqJpnSXidkVjrUtBqh1DQhkEGgdHAvl9nzKGK+E1DmM0EQDYANQYbAxB1808mrE4ulSl6rlrS7YwWs17eT2lTHXfwrM1Rvsls0dVcQvWMUrJbElZLoSXJY8o1mSAOPnZkaOKw04SS1knOnLpjOO1W7+Rk+GvVWrkVQivURXTooo9brqygMANAAAFBJponjxyp2UJW/wDOJlZvx0+VvCd7m6QVx+v3w3ET5dwQ4xHJKOl5XFgAAwBJRo9yRHEYr01eFKPCSXQ3e0E+y+32GdmV6bdrSN5WMPbiqv1+FwnnGmbAIdpJyOq2GdZL6ShZ36ZU27Ti+69/YaGXX5t3YpnaVbE24qp1+YVOz0bNAzDEGJJq5CEbewsrX9nzKOJjZJS59i/GyMDGpoRHYUABJujkDKTw2IpVuVQl6SXTB7Jr3bfYV8VZ/GtTQkt19NUSvnD1ozipwalGSUotbU0+Q8lMTE6S1onX1eiEbn5wZThhsPOpNrZFqK6ZSexRXWS2LVV2uKaXFyuKadZUG3+J6+I0jRkfyB/BAAQACNNNFD45P7vLfiZWbcdPlawnfLn6Q+f1v3NxE2W8EI8TyI2X0AAABqACZaLsoRp4qUJbOGgoxf7UXdR9qv7jKzW1NVEVR8LWFq0r0n5Wu2YDRZAEez8x8aOCq3dpVFwUF0ty5bdyuy3grc13qdPj1Q36oiiVLHqGWAAGGNjqC0ZQQpnQPeBUvzs7papdRkMzFoRiB2A2dhB3s3c7a+D9GLU6X9lPkXbCXLHu5ClicBbveu0/VPav1Uem8JTV0oR1fRw8ta31px1U/ZtaM+Mor19aoT/m4+IQzL+Xa2LnrVXsXqwjshHuXX2mph8LRYjSn/arcuVVzrLlWLLggggAFgAAJlop55P7vLfgZObcVPlawnf9mhpDXH637m6ifLfbw4xPJKNl5AAGhgD1RDU4txae2LW1csWmuRoU9NUabweyd5vaQZRShjE5pf1sV6fJs1o/W70Y+JyvWdbX+lu3itPSp0cVpLpKP0VCo5dGu4xj2N2bZFRlVyZ/VMQknF0/EILlfKlbF1Naq3J8kIRXoxXVCK+JrWrNvD0/p9P5U67lVc+rUxOAqU1edOcE+mUWl72iSm9brnSmqJczRVG8NUkIwI0EumQE9Y/6Fa/8Oo9GoXnGgFoQAMkAS3MbNRYxyqVW1Sg9VqOx1J2vqp9CWy5l5hjps/oo3law9iK/Wdk9WZOC/sP/AHl/qY352/8A9pXPy9v6InpBzWpUKUK2HhqRUtWort8vqy2+40cuxdddfRXOv0VsTZimOqlA1/z/AENn+VNbeQ8x8NwFPh6evVcVKbba2vbay6r2PNXsfemuZpq0hp28PRFMax6tyvmLgpRaVLV6pRlLWXaiOnH34nXqOcPbmNlW5zZDlg67pSesra0Jfag+R9/Qz0GExP49vq+fln3bc26tHKLSMgAsA1TLRVzyf3ee/Ayc246fK1hO9o6Q1x+t3Q3UTZZ7eHGJ5EbL6AADQDVbuY+bVOjRhVnBSrVFr3kk9SL9WMerZ09p5nG4qq5XMRPpDSsWYpp1ndI8bk+lWjq1acJrqlFO3c+gp011UTrTOieaYq3hFsdo5w03enOrS7E1OK7lJXL9GaXqY0nSVerCUTt6Nejo0pJ+lXqyXUowj+J3Vm12dqYhz+Tp+spPkjIVDDL6Gmk+mb9Kb/eZQu37l2da5WKLVNG0OhVgpJxklKLVmpbU11NMiidJ1hJMa7qWz2yKsJipQgrU5xVSmupPZKPsfxPTYC/N21rVvDLv24oq9NnCLqAAbJAHul8EVbruIaLLyMD3BiJkILc0WriP8ap8jzOZ+4nxDTwvGl5nrLn5wZP4fDVaX2oO3iW2PwJbFz8O5FX0R3aOqmYVDmnkvh8XSptbFPXn4abu0/bZHo8bf6LEzHzt92bZo6q4ifheSR5drBoArDS3H6ah5ct43Mo7alDGd0ICbKmQABITHRXz2X3ee/Eyc24qfK1hO+WnpE5/V7obpNlvt48uMTySjRfQagAHyMU7B9BYBfRU7f2cN1Hjq+6WzTtDZOXRACsACAFKKf8AsAVlpYj9NQ8qW+beU9tShi94QVmwqAAyQahsRexdy+ZUvbpIaJeQgYMDCOZGi39F3MV51X4o81mfuJ+zSwnG2MpZaqwylh8PFx4KcG5q12207bei1iOixTVh6rk7xLqq5MXYp+EoRTTo7m9m7+T4rFVvq1XHg+TZF3lPu9J/gWb2Jm5boon4QWrPRXVV9UkKydHMzcv1MXw/CRjHgqrhHVvtj0Xv07CzibEWZp0neNUNm7NeuvxKKaXF9LQ8ue8jSyjapWxm8IAbKkxYzAgmeirnk/IlvxMrNuOPK1hI/XLR0ic/q91PdJst9vHlxieSUaL6AIAbWx9wp2D6ByerUqa6qcN1Hjq+6WzTtCFZuVJLLOLim9V8I5K7tdONnY0cRTT+Ut1aeqtbqn8aqE9MxbABw8+I3wGIs2vQ6OX1kWcHz06/VFf45eGj1v8AIaW3kc0umy1tiOsdGl+pzh+OEW0tL6ah5c95GhlHbV9kGL3hAzYUwACAQ2bejHufxZUu9zuNoaBfhHoYEYA0KdjW/ov5ivNq/FHmMz9xP2aeF44a2XFbLGEfXD5SOrXs6/MOa+elOUZy0YAwCEaMlzz7y/maGYb0f4wq4Xary5elxenQ8M/ii1lH7kWM3hXjNpSJgZAEz0Vc8n5Et6JlZtx0+VvCd8tPSMuP1fDT3SbLPbx5lxieRGS+rmAAp2k30Fg19HT8EN1Hjat5bNOyC5tbcsYt+bvRNTEemDtqlrnqT+5lLguAcjO+N8FiPKl+FifCzpep8o7vZLQ0dPiMOydRfiTZh7ipxhuOEb0sfpcP5c95F7KNqkGM+EDNhSIDNCDZj6q9vxKt6P1JKdnPLyIIY0O4A0ILg0XviK82p8UeYzP3E/Zp4Xja2Xv1vg/D/MdWfaXPMOa+elOUZy0yAAAhWjP/AKz71L5mhj/2f4wrYb93lytLq9Og/wBma/FFrKP3IsZ8K8ZtKTEZgRJnop55PyJb8TKzbjp8reE75aekfn9Tw090lyz28eZcYrkRk0FfQADOZ2kPoPCL0IeCG6jx1W8tqNkDzVX53xb6nW30amK9pbU7PNUsAyl0WAOVnUuJ4jypk2G5afKO72S5ejd8SXZUn8ixmPPKPC8aP6WP0mH8FTeRcyj96HGfCBGypAXqYsGo1e9N7Crf3SU7NBl5EBmaERoAt/RdzH+NU+R5jM/cT9mnheN4ZwfrfB938x1Y9pc+zm5zUpyjOWjAAAhejaNnjV1YqXzL+Ons/wAYVsP+7y5el31sP3VPkWso3qRYz4V0zcUiAEATLRS+Oy8iW/Eys24o8reE75aukhcfqeGnukmWcH3lxieRGDQV5MAZzVtI0fQmF9SHhj8EeOq3ltRsgOZ360xnfW/xEamL9rbU7HNUsEyl0AHMznXFMR5M/gTYflp8wju9kuRo15l/En8ixmPPKLC8bg6WfXw/gqfGJcyj9yLGbwgJsKQGAI3tSKuI3h3TLnsvIzAADNCC4dF3Mf41T5Hmcz9xP2aWF43jl+H52wT64v8ABSHZn+1uR/MObkf1qU3M9aMAYBDNHnr4771L5l7G7W/8YV7H7vLlaXeXD/xPkWso7qkWL+Fcm4okwAAJhoqXHX2UJ70TLzbijytYTvlraSOf1PDT3STLOD7ucTyIwaCAwJ2M18jyxVeNNcl1Kb6oJ7ffyFTG34tWpn5nZJatzXVou6rUjCLk9kYRb7lFf7Hl4jWdGtM6Qg+jjCynUr4uXJUlJR7XKbm37NiNLMK4imi1HxHqqYamZqmv6p4zMXCQB4ZQwqq0p027cJCUb9V1Y6oq6aoq+jmqOqJhEtHOK1FWwk1q1aVSUrfaV9WVu5r3NF/H09UxdjaqFfDTpE0TvD10jZDlXoqrT2zo3bj9qm/Wt2qyYsvxEWrnTVtJ4m31U6x8KnPRM4AAgD0gV73ro6holxx6gAYGaEFw6LuYrtrVfijzOZ+4n7NLC8cMc4v1pgO6fwYrHtrn2FzlpTQorAAGAQ3R/wDpMf8AepfMvYztt/4q9jery5el3kw/fP4Is5T3VeEeM2hW7N1QAAAEx0Vc9l5E9+JlZtxU+VrCd8+GppHXH6nhp7pLlnB93OK5EYNBXMAs7RM4cDV2rhOEWstmtqJej7OU8/mvV+LGu2no0MJp0z9WOfeX+FaweGes5yUasou/Tspprt5ewMFh+iPx7m0bFiLvV/Tp3lMsj4BYejTpR+pFJvrl9Z+13M65XNdU1T8rVFMU0xEN1o4dEADAIBntTnhMVSxtFcvo1F0Sa6H4o3XfFGpg+m9bqsVeYUr8Tbri5H3SjD5yYWdHheGpqGreSlJKUehxlHlv0FGcPdivo6Z1WYuUzT1aqTxc4uc3FWi5ycV1Rcm4r3WPU24mKYid9GTVvMw8jsQaAM0Q3Y2dQ0SzDgIYZJik5NAS3tFs1+QpdVaqn2bU/meazOP7ifs08LxvPOOf51wK6UpfjrBYj+1ufYrnNSm7M9ZVng898S8cqctV0pV+C4PVScU5aqaly3XabNeX2ow/XG+mqjTiK/xNPjVZpjLyFaPJ/S49dP5Tf2PWXyZfxsfptz/4q2Hn1q8ufpcezD9d5+6yLGU91XhHjNoVwbqiQAAJTHRVz2XkS34mVm3FHlawne1tJPPqnhh8CTLOD7ucVyIsaCuYw9ITa2ptdF02n+BzNMTvBxMxsm+jLI+vVdeS9Glsj21JL5J/iZGaX9Ii3HzutYWjWepaCMRoAAQAAHPy7k1YmhUpS+tH0X9ma2xfvJLNybdcVx8OLlHXTMKLxNBwnKM1aUW4y601sZ6yiuK6YqjaWRMaTMSwOgQgyGDsR1iJlok4MYNBqDQi9XWyFl+vhJN0ZWUvWhJXhJ8ibXWusrYjC273fHr9Utu7VRs6ebGPqV8pUKlWTlOVTa34ZbEuhdhWxdqi1hZpph3aqmq7Eyuk8401G4B/nCH3tf4jPTXI/tJ/xZVPL915nmWqo6vlSrh8XXnRm4S4SrFvlTWu9jT5T09Fii7YpiuPhlTcqormaXPynlKriJ69abnK1lfYkuqKWxE9qzbtR00Q4ruVVzrLUJnDFoAYgmOivnsvInvxMvNuKPK1hO+WrpGfH6nhp7pLlkf0Pu5xPIjFjQVwhB6UoNtJK7bSS623ZI5qqimOqdhpr6QvTNvJaw2HhS6UrzfXOW2T+XsPJ37s3bk1S17dHRTEOmRJAAAAgBAFYaTsj6lVYiK9Gr6M+ypFbH7UvwNzK7+tM2p+Nmfi6NJ6o+UHNZUOwGYgbZxWcQ0ScjAGBADZIQSDMZcew/je7IpZh7epNh+SF4PkPMNRR2R1+cKVv+7W+z0172k+GVb5fuvM8y1VBZcfGa/nVN9nrMNxU+GRc7paBYcaBgCFqNQBJhor57LyJ70TLzXijyt4Tvlq6RXx+r4YbpLlsf0I8uMTyIyy+rkATDRtknhsTwkl6FBa3fUfqr2bWZmZ3umiKI3n/wCLWFo6qtfottHn2ibAAAGAIATAOdnDkxYnDzpP6yvF9U47Yv3kti7Nq5FcOLlHXTMKMq03FtSVpJuMl1NOzR6umqKo1hkTGnowQwyQBlYjrnR1ENAsEYiAAxmyEHezH5/h/H/lZSx/t6kuH5IXjUdovufwPMRu1JUbm+746g+vEp++TPT4n2s+IZdvkjyvU8w1Hz/ll8YredU32esw3FT4ZFzulpk7gDBCAAkw0Wc9fkT3omXmvFHlbwnfLT0hvj9Xuhuk2W8EeXGJ70aZfQAQdvIedGIwkHCi6ai5OT1oazbfbcp38FbvVdVWuqa3fqojSHT/AKQsZ10v7v8A3If+Lsfy7/N1/SHVzYzyxVfFUqdR03CbaaULPkvsdyti8DatWprp11SWsRXVXpKyGY66iWZmcdbFVa8Kqhan6urFp+vKO2727EXsXhqLNNM0zur2b011TE/DuZw4yVHDVqsLa0IOUbq6v2rpK1miK7kUz8ylrq6aZlW39IGM66P92/5jb/4uz/Kj+br+kF/SFjOuj/dv+YX/ABdn6yPzdf8ACO5Txsq9SVWaipTd5aq1Yt9di9atxapimNkNVXXOstQkhwcWBsrkVyJnY4aJYchADHqDQgyA3fzG5/h/G91lHMPb1JsPyQu+t6su5/A81G7SlR+bC49h/PXxZ6bFe1nwzbXJC9DzDTfP+WHxit51XfZ63D8VPiGRX3S0iZwAIAYAJfosXHX5E96Jl5rxR5WsL3tPSHz+r3Q3US5dwR5cYjkRsvoCAGg1BoA7+ZL49h7fbfu1WUcfH9CU2H5IXXJnmmorvRlzjFf8/rJGrmPZb8KeG7qkqzyfEcR5b+KKOF5qfKxd7JUmz1TJggBiEk0MyQiZMjuTs6hpFggANARoAaA0gzFfH8P43uspZh7eU+H5IXhJbGuxnmGkpDNyNsoUF1YlL3SaPS4n1ws+IZlrljyvI8003z7lf9PW86rvs9bh+KnxDIud0tUmcEBiwA7HJaJhos57LyJ70TMzXjjys4TvaWkLn9b9zdRNl3BDnE8iNF5CBgCI0Ad7Mfn1DxvdZSzDglNY5IXUzzTUV5owf0+K7r//AEka2Y9lvwp4buqSrPLmOI8t/FFHC81PlYvdkqVkj1LJYiAAGBiwEGR1OmkywRhMgIAaAaGAd/MXn+H8b3WUsw9vUmw/JC8jzDTUlm9+sqX3l70j0eI9p9oZlvl+67jzjTfP2V/09bzam+z1mH4qfEMivulqE7kCIwMCCX6LuevyJ70TMzXijys4XvaWkHn9b9zdRNl3BDjEcko4XkBAABmgDvZj8+oeN7rKWYcEpcP3wul/L5HmmorzRf8Ap8V3L/Eka2ZdlHhTw3dUlWeb4jiPL+aKOE5qfKxe7JUsz1DJIAQGaAGIHY5qk4aBMRpDgTLJIejnUWEe5iN2c0K8aeNw8pu0VUSbfItZNK/taKmOpmqxVEJbMxFyF7VJqKbbSSV23yJdZ5fdqKLyVjI08dTqt+hHE6zf7Lm1rd2256a7RNWGmn50ZdFURc1/leGIxtOnFznOMYpXu2krHmqaZqnSIaczEbqAxlVTqVJLklOcl3OTaPXWqZpoiJ+jJqnWZmHgSOQhCTEAxhL9Fr46/InvRMzNeKPKzhe9paQef1v3N1EuXe3hziOSUcLqADAEAMO7mRNLHUG2klJ3bdl6rKWPj+hKWxyQuPE4ynCDnKcVFJty1la1ug85TRVVOkQ05mIj1V7ouqr8pxH7UE49q15P4M1sypmKKFLCz+upK8+6yjga13bWiopdLbktiKOCpmb9OizfnS3KnGemZbFgCsAFwLZkmI2WrfqXeyKs4aBZJkd6Q4MYAGaZz0jUXDSBq2K2UKsklKrUkkrarnJq3Va9iOmxaidYpj/TublU7y8FUJOmHAnUb5W33tsIopjaIOZmd2KkOYgQy4Q56RqycxdI1Y8IPpgam6gdPqNUhzEytSwuJdSs2o8FKKaTltbi+RdxRx+HrvURFEfKaxcpoq1lrZ4ZSp4jFVKlJtxlq2bTT2RSexkmCsVW7UU1leriqrWHFc2W+lFqTkw0iAVxh6KfWcTTIPhez8R9AZRn0bbdV3Zew4mnQ9ZekZ25HZ9adn70KaYneBrMeoqYlv1pSl1Xm5W7r8hzTbiO2IOapneXnwyO+iXIlV/4mEUyepOt2HXQWryOyllRltOao9DhsSK1buGlYs07uZ2ZHUOAOABGBjQAAAAgBmA9C0AQYDUAQAyAagWDQAQASAM9AIgBgCAGAIAYAgBgCAG2JvkKlbuGsWI3cyZJ6wQAgAAACAGAAAgAAAAAB6gIXoAM4ACAIpAwBGAIAYAgBgCAAAABgAADZl0FSt3DVsWKPX1cyDuSMYkC+AAIDkwOIICmBoBaj4AAWH8AC1P4Fh/JAQDDQADFxiQIpAAMAA2BhHqCDYwgAHoAL5IAAAelHlOa9jh7yRUqlJHq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8" descr="data:image/jpeg;base64,/9j/4AAQSkZJRgABAQAAAQABAAD/2wCEAAkGBxQSEhUUEhQUFBUUFBQUFBQVFBQUFBQUFBQWFhQUFBQYHCggGBolHBQUITEhJSkrLi4uFx8zODMsNygtLiwBCgoKDg0OGxAQGywkHyQsLCwsLCwsLCwsLCwsLCwsLCwsLCwsLCwsLCwsLCwsLCwsLCwsLCwsLCwsLCwsLCwsNP/AABEIANUA7QMBEQACEQEDEQH/xAAcAAACAgMBAQAAAAAAAAAAAAAAAQYHAgQFAwj/xABKEAACAQIBBgoGBQgJBQAAAAAAAQIDEQQFBgcSIbITJDE0QVFhcXJzIjKBkbHBI0JSdKEUJTM1YoKD0hdDU5OzwtHh8ERUkqKj/8QAGgEAAgMBAQAAAAAAAAAAAAAAAAEDBAUCBv/EADIRAQABAgUDAwIFBAIDAAAAAAABAgMEBRExMxIycSE0QVGBExQiQmEjJHKRFVJiobH/2gAMAwEAAhEDEQA/AI4j27FkwckAMW4AwTEYGRgAIBgAMAQIYMWoAwQGAIAYERsYAjICMYIDMCAAgMwIgDr5Em/S/d/zGXjoiZj7p7Uy46NRDJiIxgCMgIxmVhAARjkBoRkBGAAwAMkIjGAAAgBgmAAGYiIYMAEIyAACMYAB1Mj/AFtn2f8AMZ2N3hNbhyTRRbmA0MRADIAYEYGxDUAegO4tDAEQwYoIBqZMIBhBCwanoBgCkgMAQA5AaAwhELB8mQwYEQGBE6mS9l/Z8zPxm8Jrfo5RooxcCO4AXEDAHFCNKM3sya+Kiql1SpvknNNuS64w6V2szsRmNu1PTHrKxbw9Vca7Q7OK0YVEr08RCT6pQcb9zTZWpzj/ALU/+0k4SfiULyvkmrhp6laDi+VP6sl1xl0mpYxFF6nWiVWuiaJ0mGkTOTAEMSLC10AsAbmSsl1cTN06MNeaWta6WxWTd33ohvYiizGtbqiiqudIeWPwU6FSVOrHVnHljdO11dbUdWrtNynqp2KqmaZ0l4pnbkg9QBgBqDQpNJ8i5j4nERU7RowfqupfWa61Bbbd9jOvZlatzpHrKe3h66412dDGaNcRFXp1aVR/ZtKm33XuiGnNqJn9VMw7qwlcbSh2Mws6U3TqRcJx5YyVmup9q7TTouU3KYqpnWFaqJpnSXidkVjrUtBqh1DQhkEGgdHAvl9nzKGK+E1DmM0EQDYANQYbAxB1808mrE4ulSl6rlrS7YwWs17eT2lTHXfwrM1Rvsls0dVcQvWMUrJbElZLoSXJY8o1mSAOPnZkaOKw04SS1knOnLpjOO1W7+Rk+GvVWrkVQivURXTooo9brqygMANAAAFBJponjxyp2UJW/wDOJlZvx0+VvCd7m6QVx+v3w3ET5dwQ4xHJKOl5XFgAAwBJRo9yRHEYr01eFKPCSXQ3e0E+y+32GdmV6bdrSN5WMPbiqv1+FwnnGmbAIdpJyOq2GdZL6ShZ36ZU27Ti+69/YaGXX5t3YpnaVbE24qp1+YVOz0bNAzDEGJJq5CEbewsrX9nzKOJjZJS59i/GyMDGpoRHYUABJujkDKTw2IpVuVQl6SXTB7Jr3bfYV8VZ/GtTQkt19NUSvnD1ozipwalGSUotbU0+Q8lMTE6S1onX1eiEbn5wZThhsPOpNrZFqK6ZSexRXWS2LVV2uKaXFyuKadZUG3+J6+I0jRkfyB/BAAQACNNNFD45P7vLfiZWbcdPlawnfLn6Q+f1v3NxE2W8EI8TyI2X0AAABqACZaLsoRp4qUJbOGgoxf7UXdR9qv7jKzW1NVEVR8LWFq0r0n5Wu2YDRZAEez8x8aOCq3dpVFwUF0ty5bdyuy3grc13qdPj1Q36oiiVLHqGWAAGGNjqC0ZQQpnQPeBUvzs7papdRkMzFoRiB2A2dhB3s3c7a+D9GLU6X9lPkXbCXLHu5ClicBbveu0/VPav1Uem8JTV0oR1fRw8ta31px1U/ZtaM+Mor19aoT/m4+IQzL+Xa2LnrVXsXqwjshHuXX2mph8LRYjSn/arcuVVzrLlWLLggggAFgAAJlop55P7vLfgZObcVPlawnf9mhpDXH637m6ifLfbw4xPJKNl5AAGhgD1RDU4txae2LW1csWmuRoU9NUabweyd5vaQZRShjE5pf1sV6fJs1o/W70Y+JyvWdbX+lu3itPSp0cVpLpKP0VCo5dGu4xj2N2bZFRlVyZ/VMQknF0/EILlfKlbF1Naq3J8kIRXoxXVCK+JrWrNvD0/p9P5U67lVc+rUxOAqU1edOcE+mUWl72iSm9brnSmqJczRVG8NUkIwI0EumQE9Y/6Fa/8Oo9GoXnGgFoQAMkAS3MbNRYxyqVW1Sg9VqOx1J2vqp9CWy5l5hjps/oo3law9iK/Wdk9WZOC/sP/AHl/qY352/8A9pXPy9v6InpBzWpUKUK2HhqRUtWort8vqy2+40cuxdddfRXOv0VsTZimOqlA1/z/AENn+VNbeQ8x8NwFPh6evVcVKbba2vbay6r2PNXsfemuZpq0hp28PRFMax6tyvmLgpRaVLV6pRlLWXaiOnH34nXqOcPbmNlW5zZDlg67pSesra0Jfag+R9/Qz0GExP49vq+fln3bc26tHKLSMgAsA1TLRVzyf3ee/Ayc246fK1hO9o6Q1x+t3Q3UTZZ7eHGJ5EbL6AADQDVbuY+bVOjRhVnBSrVFr3kk9SL9WMerZ09p5nG4qq5XMRPpDSsWYpp1ndI8bk+lWjq1acJrqlFO3c+gp011UTrTOieaYq3hFsdo5w03enOrS7E1OK7lJXL9GaXqY0nSVerCUTt6Nejo0pJ+lXqyXUowj+J3Vm12dqYhz+Tp+spPkjIVDDL6Gmk+mb9Kb/eZQu37l2da5WKLVNG0OhVgpJxklKLVmpbU11NMiidJ1hJMa7qWz2yKsJipQgrU5xVSmupPZKPsfxPTYC/N21rVvDLv24oq9NnCLqAAbJAHul8EVbruIaLLyMD3BiJkILc0WriP8ap8jzOZ+4nxDTwvGl5nrLn5wZP4fDVaX2oO3iW2PwJbFz8O5FX0R3aOqmYVDmnkvh8XSptbFPXn4abu0/bZHo8bf6LEzHzt92bZo6q4ifheSR5drBoArDS3H6ah5ct43Mo7alDGd0ICbKmQABITHRXz2X3ee/Eyc24qfK1hO+WnpE5/V7obpNlvt48uMTySjRfQagAHyMU7B9BYBfRU7f2cN1Hjq+6WzTtDZOXRACsACAFKKf8AsAVlpYj9NQ8qW+beU9tShi94QVmwqAAyQahsRexdy+ZUvbpIaJeQgYMDCOZGi39F3MV51X4o81mfuJ+zSwnG2MpZaqwylh8PFx4KcG5q12207bei1iOixTVh6rk7xLqq5MXYp+EoRTTo7m9m7+T4rFVvq1XHg+TZF3lPu9J/gWb2Jm5boon4QWrPRXVV9UkKydHMzcv1MXw/CRjHgqrhHVvtj0Xv07CzibEWZp0neNUNm7NeuvxKKaXF9LQ8ue8jSyjapWxm8IAbKkxYzAgmeirnk/IlvxMrNuOPK1hI/XLR0ic/q91PdJst9vHlxieSUaL6AIAbWx9wp2D6ByerUqa6qcN1Hjq+6WzTtCFZuVJLLOLim9V8I5K7tdONnY0cRTT+Ut1aeqtbqn8aqE9MxbABw8+I3wGIs2vQ6OX1kWcHz06/VFf45eGj1v8AIaW3kc0umy1tiOsdGl+pzh+OEW0tL6ah5c95GhlHbV9kGL3hAzYUwACAQ2bejHufxZUu9zuNoaBfhHoYEYA0KdjW/ov5ivNq/FHmMz9xP2aeF44a2XFbLGEfXD5SOrXs6/MOa+elOUZy0YAwCEaMlzz7y/maGYb0f4wq4Xary5elxenQ8M/ii1lH7kWM3hXjNpSJgZAEz0Vc8n5Et6JlZtx0+VvCd8tPSMuP1fDT3SbLPbx5lxieRGS+rmAAp2k30Fg19HT8EN1Hjat5bNOyC5tbcsYt+bvRNTEemDtqlrnqT+5lLguAcjO+N8FiPKl+FifCzpep8o7vZLQ0dPiMOydRfiTZh7ipxhuOEb0sfpcP5c95F7KNqkGM+EDNhSIDNCDZj6q9vxKt6P1JKdnPLyIIY0O4A0ILg0XviK82p8UeYzP3E/Zp4Xja2Xv1vg/D/MdWfaXPMOa+elOUZy0yAAAhWjP/AKz71L5mhj/2f4wrYb93lytLq9Og/wBma/FFrKP3IsZ8K8ZtKTEZgRJnop55PyJb8TKzbjp8reE75aekfn9Tw090lyz28eZcYrkRk0FfQADOZ2kPoPCL0IeCG6jx1W8tqNkDzVX53xb6nW30amK9pbU7PNUsAyl0WAOVnUuJ4jypk2G5afKO72S5ejd8SXZUn8ixmPPKPC8aP6WP0mH8FTeRcyj96HGfCBGypAXqYsGo1e9N7Crf3SU7NBl5EBmaERoAt/RdzH+NU+R5jM/cT9mnheN4ZwfrfB938x1Y9pc+zm5zUpyjOWjAAAhejaNnjV1YqXzL+Ons/wAYVsP+7y5el31sP3VPkWso3qRYz4V0zcUiAEATLRS+Oy8iW/Eys24o8reE75aukhcfqeGnukmWcH3lxieRGDQV5MAZzVtI0fQmF9SHhj8EeOq3ltRsgOZ360xnfW/xEamL9rbU7HNUsEyl0AHMznXFMR5M/gTYflp8wju9kuRo15l/En8ixmPPKLC8bg6WfXw/gqfGJcyj9yLGbwgJsKQGAI3tSKuI3h3TLnsvIzAADNCC4dF3Mf41T5Hmcz9xP2aWF43jl+H52wT64v8ABSHZn+1uR/MObkf1qU3M9aMAYBDNHnr4771L5l7G7W/8YV7H7vLlaXeXD/xPkWso7qkWL+Fcm4okwAAJhoqXHX2UJ70TLzbijytYTvlraSOf1PDT3STLOD7ucTyIwaCAwJ2M18jyxVeNNcl1Kb6oJ7ffyFTG34tWpn5nZJatzXVou6rUjCLk9kYRb7lFf7Hl4jWdGtM6Qg+jjCynUr4uXJUlJR7XKbm37NiNLMK4imi1HxHqqYamZqmv6p4zMXCQB4ZQwqq0p027cJCUb9V1Y6oq6aoq+jmqOqJhEtHOK1FWwk1q1aVSUrfaV9WVu5r3NF/H09UxdjaqFfDTpE0TvD10jZDlXoqrT2zo3bj9qm/Wt2qyYsvxEWrnTVtJ4m31U6x8KnPRM4AAgD0gV73ro6holxx6gAYGaEFw6LuYrtrVfijzOZ+4n7NLC8cMc4v1pgO6fwYrHtrn2FzlpTQorAAGAQ3R/wDpMf8AepfMvYztt/4q9jery5el3kw/fP4Is5T3VeEeM2hW7N1QAAAEx0Vc9l5E9+JlZtxU+VrCd8+GppHXH6nhp7pLlnB93OK5EYNBXMAs7RM4cDV2rhOEWstmtqJej7OU8/mvV+LGu2no0MJp0z9WOfeX+FaweGes5yUasou/Tspprt5ewMFh+iPx7m0bFiLvV/Tp3lMsj4BYejTpR+pFJvrl9Z+13M65XNdU1T8rVFMU0xEN1o4dEADAIBntTnhMVSxtFcvo1F0Sa6H4o3XfFGpg+m9bqsVeYUr8Tbri5H3SjD5yYWdHheGpqGreSlJKUehxlHlv0FGcPdivo6Z1WYuUzT1aqTxc4uc3FWi5ycV1Rcm4r3WPU24mKYid9GTVvMw8jsQaAM0Q3Y2dQ0SzDgIYZJik5NAS3tFs1+QpdVaqn2bU/meazOP7ifs08LxvPOOf51wK6UpfjrBYj+1ufYrnNSm7M9ZVng898S8cqctV0pV+C4PVScU5aqaly3XabNeX2ow/XG+mqjTiK/xNPjVZpjLyFaPJ/S49dP5Tf2PWXyZfxsfptz/4q2Hn1q8ufpcezD9d5+6yLGU91XhHjNoVwbqiQAAJTHRVz2XkS34mVm3FHlawne1tJPPqnhh8CTLOD7ucVyIsaCuYw9ITa2ptdF02n+BzNMTvBxMxsm+jLI+vVdeS9Glsj21JL5J/iZGaX9Ii3HzutYWjWepaCMRoAAQAAHPy7k1YmhUpS+tH0X9ma2xfvJLNybdcVx8OLlHXTMKLxNBwnKM1aUW4y601sZ6yiuK6YqjaWRMaTMSwOgQgyGDsR1iJlok4MYNBqDQi9XWyFl+vhJN0ZWUvWhJXhJ8ibXWusrYjC273fHr9Utu7VRs6ebGPqV8pUKlWTlOVTa34ZbEuhdhWxdqi1hZpph3aqmq7Eyuk8401G4B/nCH3tf4jPTXI/tJ/xZVPL915nmWqo6vlSrh8XXnRm4S4SrFvlTWu9jT5T09Fii7YpiuPhlTcqormaXPynlKriJ69abnK1lfYkuqKWxE9qzbtR00Q4ruVVzrLUJnDFoAYgmOivnsvInvxMvNuKPK1hO+WrpGfH6nhp7pLlkf0Pu5xPIjFjQVwhB6UoNtJK7bSS623ZI5qqimOqdhpr6QvTNvJaw2HhS6UrzfXOW2T+XsPJ37s3bk1S17dHRTEOmRJAAAAgBAFYaTsj6lVYiK9Gr6M+ypFbH7UvwNzK7+tM2p+Nmfi6NJ6o+UHNZUOwGYgbZxWcQ0ScjAGBADZIQSDMZcew/je7IpZh7epNh+SF4PkPMNRR2R1+cKVv+7W+z0172k+GVb5fuvM8y1VBZcfGa/nVN9nrMNxU+GRc7paBYcaBgCFqNQBJhor57LyJ70TLzXijyt4Tvlq6RXx+r4YbpLlsf0I8uMTyIyy+rkATDRtknhsTwkl6FBa3fUfqr2bWZmZ3umiKI3n/wCLWFo6qtfottHn2ibAAAGAIATAOdnDkxYnDzpP6yvF9U47Yv3kti7Nq5FcOLlHXTMKMq03FtSVpJuMl1NOzR6umqKo1hkTGnowQwyQBlYjrnR1ENAsEYiAAxmyEHezH5/h/H/lZSx/t6kuH5IXjUdovufwPMRu1JUbm+746g+vEp++TPT4n2s+IZdvkjyvU8w1Hz/ll8YredU32esw3FT4ZFzulpk7gDBCAAkw0Wc9fkT3omXmvFHlbwnfLT0hvj9Xuhuk2W8EeXGJ70aZfQAQdvIedGIwkHCi6ai5OT1oazbfbcp38FbvVdVWuqa3fqojSHT/AKQsZ10v7v8A3If+Lsfy7/N1/SHVzYzyxVfFUqdR03CbaaULPkvsdyti8DatWprp11SWsRXVXpKyGY66iWZmcdbFVa8Kqhan6urFp+vKO2727EXsXhqLNNM0zur2b011TE/DuZw4yVHDVqsLa0IOUbq6v2rpK1miK7kUz8ylrq6aZlW39IGM66P92/5jb/4uz/Kj+br+kF/SFjOuj/dv+YX/ABdn6yPzdf8ACO5Txsq9SVWaipTd5aq1Yt9di9atxapimNkNVXXOstQkhwcWBsrkVyJnY4aJYchADHqDQgyA3fzG5/h/G91lHMPb1JsPyQu+t6su5/A81G7SlR+bC49h/PXxZ6bFe1nwzbXJC9DzDTfP+WHxit51XfZ63D8VPiGRX3S0iZwAIAYAJfosXHX5E96Jl5rxR5WsL3tPSHz+r3Q3US5dwR5cYjkRsvoCAGg1BoA7+ZL49h7fbfu1WUcfH9CU2H5IXXJnmmorvRlzjFf8/rJGrmPZb8KeG7qkqzyfEcR5b+KKOF5qfKxd7JUmz1TJggBiEk0MyQiZMjuTs6hpFggANARoAaA0gzFfH8P43uspZh7eU+H5IXhJbGuxnmGkpDNyNsoUF1YlL3SaPS4n1ws+IZlrljyvI8003z7lf9PW86rvs9bh+KnxDIud0tUmcEBiwA7HJaJhos57LyJ70TMzXjjys4TvaWkLn9b9zdRNl3BDnE8iNF5CBgCI0Ad7Mfn1DxvdZSzDglNY5IXUzzTUV5owf0+K7r//AEka2Y9lvwp4buqSrPLmOI8t/FFHC81PlYvdkqVkj1LJYiAAGBiwEGR1OmkywRhMgIAaAaGAd/MXn+H8b3WUsw9vUmw/JC8jzDTUlm9+sqX3l70j0eI9p9oZlvl+67jzjTfP2V/09bzam+z1mH4qfEMivulqE7kCIwMCCX6LuevyJ70TMzXijys4XvaWkHn9b9zdRNl3BDjEcko4XkBAABmgDvZj8+oeN7rKWYcEpcP3wul/L5HmmorzRf8Ap8V3L/Eka2ZdlHhTw3dUlWeb4jiPL+aKOE5qfKxe7JUsz1DJIAQGaAGIHY5qk4aBMRpDgTLJIejnUWEe5iN2c0K8aeNw8pu0VUSbfItZNK/taKmOpmqxVEJbMxFyF7VJqKbbSSV23yJdZ5fdqKLyVjI08dTqt+hHE6zf7Lm1rd2256a7RNWGmn50ZdFURc1/leGIxtOnFznOMYpXu2krHmqaZqnSIaczEbqAxlVTqVJLklOcl3OTaPXWqZpoiJ+jJqnWZmHgSOQhCTEAxhL9Fr46/InvRMzNeKPKzhe9paQef1v3N1EuXe3hziOSUcLqADAEAMO7mRNLHUG2klJ3bdl6rKWPj+hKWxyQuPE4ynCDnKcVFJty1la1ug85TRVVOkQ05mIj1V7ouqr8pxH7UE49q15P4M1sypmKKFLCz+upK8+6yjga13bWiopdLbktiKOCpmb9OizfnS3KnGemZbFgCsAFwLZkmI2WrfqXeyKs4aBZJkd6Q4MYAGaZz0jUXDSBq2K2UKsklKrUkkrarnJq3Va9iOmxaidYpj/TublU7y8FUJOmHAnUb5W33tsIopjaIOZmd2KkOYgQy4Q56RqycxdI1Y8IPpgam6gdPqNUhzEytSwuJdSs2o8FKKaTltbi+RdxRx+HrvURFEfKaxcpoq1lrZ4ZSp4jFVKlJtxlq2bTT2RSexkmCsVW7UU1leriqrWHFc2W+lFqTkw0iAVxh6KfWcTTIPhez8R9AZRn0bbdV3Zew4mnQ9ZekZ25HZ9adn70KaYneBrMeoqYlv1pSl1Xm5W7r8hzTbiO2IOapneXnwyO+iXIlV/4mEUyepOt2HXQWryOyllRltOao9DhsSK1buGlYs07uZ2ZHUOAOABGBjQAAAAgBmA9C0AQYDUAQAyAagWDQAQASAM9AIgBgCAGAIAYAgBgCAG2JvkKlbuGsWI3cyZJ6wQAgAAACAGAAAgAAAAAB6gIXoAM4ACAIpAwBGAIAYAgBgCAAAABgAADZl0FSt3DVsWKPX1cyDuSMYkC+AAIDkwOIICmBoBaj4AAWH8AC1P4Fh/JAQDDQADFxiQIpAAMAA2BhHqCDYwgAHoAL5IAAAelHlOa9jh7yRUqlJHq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177" name="Picture 9" descr="N:\1020523 資料\1020521-1020002491(簽)0523 性別主流化宣導及專書心得分享(讀書會)\空間就性別\W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9" y="1623956"/>
            <a:ext cx="2079439" cy="11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N:\1020523 資料\1020521-1020002491(簽)0523 性別主流化宣導及專書心得分享(讀書會)\空間就性別\WC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1" t="5938" r="2381" b="4989"/>
          <a:stretch/>
        </p:blipFill>
        <p:spPr bwMode="auto">
          <a:xfrm>
            <a:off x="5881866" y="1700807"/>
            <a:ext cx="2448272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N:\1020523 資料\1020521-1020002491(簽)0523 性別主流化宣導及專書心得分享(讀書會)\空間就性別\WC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85986"/>
            <a:ext cx="2245970" cy="10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N:\1020523 資料\1020521-1020002491(簽)0523 性別主流化宣導及專書心得分享(讀書會)\空間就性別\WC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8" t="13046" r="1568" b="11286"/>
          <a:stretch/>
        </p:blipFill>
        <p:spPr bwMode="auto">
          <a:xfrm>
            <a:off x="899592" y="3382549"/>
            <a:ext cx="7488832" cy="34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N:\1020523 資料\1020521-1020002491(簽)0523 性別主流化宣導及專書心得分享(讀書會)\空間就性別\WC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65" y="359568"/>
            <a:ext cx="1080120" cy="9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437" y="836712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爬樹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男孩「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好厲害！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女孩「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野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5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zh-TW" altLang="en-US" sz="5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姿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雙腳大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開很豪邁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女生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腳併攏微微斜擺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謀略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男人的叫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「雄心壯志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女人被說「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最毒婦人心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5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結婚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是「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嫁出去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男人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卻是「娶進門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922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916832"/>
            <a:ext cx="9345216" cy="19008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有女作家書展、同志影展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沒有男作家書展、異性戀影展？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800" dirty="0"/>
          </a:p>
        </p:txBody>
      </p:sp>
      <p:pic>
        <p:nvPicPr>
          <p:cNvPr id="4" name="Picture 2" descr="http://www.marieclaire.com.tw/js/images/images/fw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" y="3885328"/>
            <a:ext cx="9143506" cy="20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juimg.com/tuku/yulantu/130917/328364-13091FHS71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65"/>
          <a:stretch/>
        </p:blipFill>
        <p:spPr bwMode="auto">
          <a:xfrm>
            <a:off x="457200" y="2187299"/>
            <a:ext cx="8435280" cy="396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604448" cy="518457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如果，在兒童繪本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　　 女孩子當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飛行員，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男孩子玩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如果，在學校運動場上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　　鼓勵男女學生同樂的運動和遊戲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，房地產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　 多聽不同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性別使用者的需求和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心聲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，工業設計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　　加入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更多女性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觀點或必修性別意識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54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4713" y="1772816"/>
            <a:ext cx="8496944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公廁方便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父母和幼兒一同如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　　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廁所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女人勇敢站出來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　　司法和社會輿論支持女人對抗性騷擾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的孩子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都得到尊重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　　不同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性別氣質和性傾向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都平等發展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7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oduct n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1" y="1"/>
            <a:ext cx="9326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7210" y="764704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zh-TW" altLang="en-US" sz="66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你怎麼</a:t>
            </a:r>
            <a:r>
              <a:rPr lang="zh-TW" altLang="en-US" sz="66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看性別？</a:t>
            </a:r>
          </a:p>
        </p:txBody>
      </p:sp>
    </p:spTree>
    <p:extLst>
      <p:ext uri="{BB962C8B-B14F-4D97-AF65-F5344CB8AC3E}">
        <p14:creationId xmlns:p14="http://schemas.microsoft.com/office/powerpoint/2010/main" val="6454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加拿大留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" y="497407"/>
            <a:ext cx="9200288" cy="56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ex.ncu.edu.tw/course/young/school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0" b="25805"/>
          <a:stretch/>
        </p:blipFill>
        <p:spPr bwMode="auto">
          <a:xfrm>
            <a:off x="971600" y="0"/>
            <a:ext cx="7209125" cy="693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/>
          <a:lstStyle/>
          <a:p>
            <a:r>
              <a:rPr lang="zh-TW" altLang="en-US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你怎麼看</a:t>
            </a:r>
            <a:r>
              <a:rPr lang="zh-TW" alt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en-US" altLang="zh-TW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lang="zh-TW" altLang="en-US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dirty="0"/>
          </a:p>
        </p:txBody>
      </p:sp>
      <p:pic>
        <p:nvPicPr>
          <p:cNvPr id="3074" name="Picture 2" descr="http://sex.ncu.edu.tw/course/young/school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8" b="71272"/>
          <a:stretch/>
        </p:blipFill>
        <p:spPr bwMode="auto">
          <a:xfrm>
            <a:off x="-4287" y="2636912"/>
            <a:ext cx="836712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uutw.com.tw/db/Nfiles/1783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20888"/>
            <a:ext cx="9433048" cy="428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1158" y="1036074"/>
            <a:ext cx="4536504" cy="854968"/>
          </a:xfrm>
        </p:spPr>
        <p:txBody>
          <a:bodyPr>
            <a:noAutofit/>
          </a:bodyPr>
          <a:lstStyle/>
          <a:p>
            <a:r>
              <a:rPr lang="zh-TW" altLang="en-US" sz="5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南台親善大使</a:t>
            </a:r>
            <a:endParaRPr lang="zh-TW" altLang="en-US" sz="54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26" name="Picture 2" descr="http://www.uutw.com.tw/db/Nfiles/H8291-7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75" y="1361195"/>
            <a:ext cx="3170859" cy="21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60232" y="4437112"/>
            <a:ext cx="792088" cy="165618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物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化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？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2050" name="Picture 2" descr="http://3.blog.xuite.net/3/8/7/f/11244035/blog_252976/txt/46430275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"/>
          <a:stretch/>
        </p:blipFill>
        <p:spPr bwMode="auto">
          <a:xfrm>
            <a:off x="1564944" y="0"/>
            <a:ext cx="4879263" cy="695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7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92280" y="1556792"/>
            <a:ext cx="864096" cy="497324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可以罵髒話嗎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pic>
        <p:nvPicPr>
          <p:cNvPr id="3074" name="Picture 2" descr="https://youkillme911.files.wordpress.com/2012/05/f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17647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91680" y="1484784"/>
            <a:ext cx="6720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露骨談性</a:t>
            </a:r>
            <a:endParaRPr lang="en-US" altLang="zh-TW" sz="4800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禁忌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V.S.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「性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」的無知和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戒懼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27684" y="2808223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牢牢的連結負面的情緒</a:t>
            </a:r>
            <a:endParaRPr lang="en-US" altLang="zh-TW" sz="48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辱罵的工具，連結仇恨、憤怒、忌妒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27684" y="4131662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無法發展其</a:t>
            </a:r>
            <a:r>
              <a:rPr lang="zh-TW" altLang="en-US" sz="4800" b="1" dirty="0" smtClean="0">
                <a:solidFill>
                  <a:schemeClr val="bg2">
                    <a:lumMod val="9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正面意思</a:t>
            </a:r>
            <a:endParaRPr lang="en-US" altLang="zh-TW" sz="4800" b="1" dirty="0">
              <a:solidFill>
                <a:schemeClr val="bg2">
                  <a:lumMod val="9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日常生活貼近被醜化的身體情緒感覺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158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2980" y="5486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看待自己的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http://5.share.photo.xuite.net/life16888890/15937d3/10522931/485810848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0" y="2276872"/>
            <a:ext cx="93610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校園危險地圖</a:t>
            </a:r>
            <a:endParaRPr lang="zh-TW" altLang="en-US" sz="54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636" y="1556792"/>
            <a:ext cx="6552728" cy="259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很少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走動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的荒涼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地帶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偏僻的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廁所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邊間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零碎空地或樓梯間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黑又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大的停車場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體育場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容易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躲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人的灌木叢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、高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喬木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4" descr="data:image/jpeg;base64,/9j/4AAQSkZJRgABAQAAAQABAAD/2wCEAAkGBxMTEhUSEhMVFhUXGBcXFhcXGBYYFxgYFxUXFxUXFRgYHSggGBolHRUXITEhJSkrLi4uFx8zODMtNygtLisBCgoKDg0OGhAQGi4lHSUtLS0tLS0wLS0tLS0tLS0tLS0tLS0tLS0tLS0tLS0tMC0tLS0tLS0tLS0uLS0tLS0tLf/AABEIAMIBAwMBIgACEQEDEQH/xAAcAAACAwEBAQEAAAAAAAAAAAADBAACBQEGBwj/xABCEAABAwIDBQQHBAkEAgMAAAABAAIRAyEEEjEFQVFhcRMigZEGMlKhsdHwFEKSwQcVI1NigrLh8TNyosKT8iRDY//EABkBAQEBAQEBAAAAAAAAAAAAAAEAAgMEBf/EACwRAQEAAgAEBAUFAAMAAAAAAAABAhEDEjFRIUGR8AQiYYGhExRSsfEFccH/2gAMAwEAAhEDEQA/APO/tBuYfFw/IoGIxJbGZsXFwQY+BUdiah+4frxQMQarhGTeDpwK1VDzXSudmSs01Kw3R5ITqtf6lC01jQXDSWSMVV3safF3zXTjnfuh5oOmo1o3ld7vFYrtqNGrCPrmgv2s39209RHwR4rT0HaMG8KDE0x94Ly9THgx6reTQf8AtKthMc1lQVO0eC0gtiDprNgOYtaBwRbddDJN9XqG4ynuK59rZunyPyWBV2qwmW1ao4S1pPKSDfqr0/SCqNK9cf7bfAq8ew1HomVSfVpvPRrvkuVajm+tTeOoj4lefqbeqO9ati3fzuj+pLnGtmclcniXf2VrLsfl7tyrtJg1A82/NB/WlGbgeDgVkVsa4iG06mv3ocI/CLpfO/fSHlCNU/L3empbQwx+8PGR79FqYcUTpHhB+C8UK5/cN/EfmrNxTxcUmg8ZP5ORy07j3goM3QfJJ4/EdmzMGzeLCfcvJO2jWP8A7O+aq/HVyIzGP9zj+aOSmZRsP2+7cHfgCg2/U4P/AAtWJTbXcbX6Zim6WzcUdGOPRlQ/9VctO8T425VOgf8AhC6Ns1p0qe4JT9TYnfDTwc1zT1gtlQbGxHtM+vBXLTvHtTzdsVT91/4l2ntaqZ7rjf29EmNjYn2mfX8qsNi4n22fX8qOW94ebHt79TVTGVHgtdTsde8L3ngjYfGvBAykNvcvEib6b4SQ2JifbZ9fyquI2XXY0ufVY1o1JNh7kcl7w88nl79TtbFYgWbl1vfUcu8ksScQ8+vA3AOAA9/IK9HY+JcARUEbr+RFtEQbBxX7weZ+Sphe/v0M4mMu+X36qsrYgNaM7SfvExPTVXdWf7R1OkcDzXRsDE/vB+I/JVOwMT+8B6OPyTyXupxMf4+/VXt38T7lFR2xMRP+p/yPyUVyX+S/Ux/i12uCK2EoK59hXFd3sfFeh5TBYCdJ5oltJErL2jjKgaA1kOcQ1p68PBBZsxoF6RLvbl2aeIO5QbRaEtWp8gs413UckUiXmxjV9pJPEyNeZ4rn62qOJDaXqiXh0hwvcDn8wgmK2FY6xaFms2TTmITNTGVXGGU4kAybQCYBA3oGGbUa9oc4kOJFwJBAJ3DkUJw7JaDu8lZuzW8vJOYkESTuE26LKY41ILnQ10mPZ4B0bzz3q0j7Nmt4jyCvTwlMzDx3ddLdeCyOyp0nf6hp5md5veIkm072+c80zTYxlQZaRc7sxmYwEjMYInda9zxVpLbRwlQtmiLC5JsXRuaI+K7smq2tTnR49YbuRHJaLNoMbhxWOkWB1nc3qNPBA2PgS1jqrxD6hkj2RuHXeiwwvUpQguYtOsEo9qzW4QqMSxTtZqUc2VKqgojHJR9SDBK4MQOKht7D0P2p2NcHcbcpBlvvEeK+7bHqdoDUkxNhJ0gRPhB8V+bdh1M1QGRDb8pmGz4wegK9lgfTiszuU6rmM+6MrDFgBJLSdAFxzx8XTG+D0vpk8VMU+x7sMvf1d45XWH9mCj9p1apz5c+Y3fDWzeDIaBpxi6baF0jBX7MrNw6byqwCqdlW0VXE4BlRhY9uZp1B5GQtBrVcMWTslSwbQAA0ACwiyKMMOCbFNWFJCKDDt4BW7FNUmAgEEEHQi4PRSqMsW1MdJ39JgeK1FsicKOC6uvxBGsTAOrN4B3uneotM8zzrWq4CgCuuzkz9sMIayo0Sabg6OI0KSf6SAPgMOT7xOo5rdcsrAsY4VgYlz3h3SbDySmfj9otZV7ZrGw2QTIzOEaxwtY8lfD1adRv2gDK5z7SbkS1jmxOh08isPaeHLXO0ykkCfz5c0fYLjlDhTLm03l1rmXttl6QPNZm/N04nL4crY2hiHh5DW3tTaQRYuIMuG4QLa6FcpB3bEvju+qBwcTc87Qltq4h7Wtc4QQSbGSMwIAjlMeCwKOIMVJc6TGU7+Jn5zZTGnr8TXbDS6RngAHW4mD4SqNpNDg1osJcepBA8bk+CxKGOfTYzO0udcjMWxMiId0k346pl+0aQzZaji67iB3o43giykZxBik4WcDYtgNs3/UIPtECYKKMQ12HLwXUmkFzHaFpbusbgkWG8SFSjh87IPaEOguuwZrDUDSYGibNmtYWgCJbAPcyxAgAyRbrdSYzKhNbDCu3LTLWljR6uYixdOt48xzXq6jpzCPVMdZaHfmsT0la2pTY27XZhBIIAmzje8RJ8AgYna2Wo0l5dTFNoBg950wXO01vcTuVpGMY6A4CSRFhrBP8AlAY+Qlq+0GvcHAOkxIO4etusZRqQgRwn5rnW4rXSaJWqmb+H90BjtUQ0lidSlyEeublDatsNTBHJS5uufEEDybP/AJAjYd3P4rNbUJgfX1u8Am6T1ixuV73YFT9i0df6itNjeaxtgNPYMP8Au/qK16TyEbOjIaiBqoxyM0IDrWojWqMamadJBCaxHZSR6VFGqMtA1Nh4/U+Cky8Bh2gDIRmDRmboDa8c+fmjNpF7RBMwQTb18mYAAbgR5hGbhB37ANLoabnQwWu1I7xdBGk+ZKdIU9C6M7HaWJMCo4i0A8evNLmzsbQZnNxoP6RCi06tGk0lr6JJFpltx93V3CF1Lnd93zsFXleQxvpKe8GiL2N5/wApz0b26amZlQ3Alp3kTBB93mvRY1t6MleY2rg29qHmbkSOfGFuuxrIkkDXUxos2vtQUi+s1rXuDYpuNwHPBgtG8gS6eDbaoTL9Iq1EHJSYBkJJDp7S2oeTui4aLwlWmcJ3DlAqftSJmDp4XCyHEg5ic83dc3J1zGxk8V2k54a5oJDHRm5xp8UNZZcxitims7tNrSYu93eMkXyzYa6wtKm/BNwNWnUov+252mjWa53Zup5gDIzAHRwnKZtoZWXg8FnMAOJ3Bskk9AvW4XZL6NKXBoqkEUw8tJYNe40yM5vc2CZGbXntj7EdUaajxlYNJkEj+Gdy08Ni6VMhheyRYWjebOtEpDHve2pGZxe6M0nM6Do0m8SeEaLEe45iTJJJ11md8rzcThTiedjtPkm/B7faPpXTf2bSGBtNmQClTDQZc5znGLSSdBbWIkrOxm1u1b3HupMae87Qm1mi/j5LzLj9XjqiVKUAEukfdG+++NwIXTlsx1v7ue5vej1TFGAWiq5pPr1C4z0jod/FDoYdz6rJGZuZoOhG8kQN0A+SHS2i+GtzuhpBA7uoIIgxY21gr21Wvsr9UueJbtBz+73s1QOFSS52WGhpZILiN5gaBamMit287tLFmm5zQ3uzYjQSzQDdeT+SXp7WF5Y5xO4OyiYA3CdyUxBzCS6TzPvQKbst9/JbuNx8KzvfRvN2pSYHBjDUcYnOAKbQ2/dBLi8E75EwLBLNcDJlokzAzQOQkaKei22GYbFU8RVotrMYZLHbv4wNHOAuAbTHBPbXxH2qvVxLaIpCq8vDG6AHf1PrHmTpos2tRkPogk99niT8l1uE/wD0pfjA+Ka+xngVYYP+FGzoJuGje3wc1XIjh4EH4Iwwn8K7UwsD1Tu3HxRtPcejZ/8AjU+h/qK0i1eW2Z6RUKNNtN2cFogw0kak6rRpel2F9tw/kf8AJZsMrbYnKB4rAZ6UYQ//AG+bXj/qmKXpJhf3zfI/mFiytbj0lNqaptWBQ2/hv39L8QHxWjR23hzpXpfjb80+KbFMLjcFmJLzm9kaAfM80ChtGidKtM/zt+afp4qmPvs/E35oAeDaGgAkkUxBdBMuHrOnz8SeCZ7OQ8kQcpMb7g5fIW6kpug9p9Ug9CCqdi90u9Ux3QbxGhdGvQckbZ0jAXgO7NtwCMxIMEWkZbFdQXYqk0xUcQ4ajM838N3konwG53fmCvgnlxs0TfUAX6q+HwWUkvqZQAbs7xJ+60XFjx3RoVvVfRSmGlxxl937IwTuEl+9eZqMyE032yuIMC4IkHXVeqzTEPtwlN125jxJM/ABaO2qTX4anlcA6mTLJu4EDM7m4ZZ6SkqTxSa9rmuzRF2wRBBJF76R0JSTca5rg4W3w4SCNRI3rFvi7TD5fHwJtbdbLcE19PM0xabnQjj0KzHszOJADQTIHDkOS0GsdTokOLQHk2JGaIH3ZsDxRcoseDnfJp7P2kKbHdjkpMBANV9ybfdbq958uQ1WfW2u578rHObmkGq+9Rx/6A6QOSx6lTMZtA0HBUc48FrbH0fSv0V43Z1MPbtBv7XOcjnAlpECzstyc068QsH9I+18JXxmbBUm06TWZSAxrJeHvLnZWjfOpuvNYioXEPi5AzdRaeUhaGx8JTLszxJ1AmBPMeSNmY2zbNpsM6Ek6AAk34CL2BXcRRh5aTJA++HNMAWkHkvS0qjDVDhEhxsDoGtImN13uuOKDtzCF7hVpwXtsQYuBpY2PCDqFMvOUqUmPfcgDiYvC2Ng4bOKgFJlSCASXEWvGUjxQqeMfmeKdBrXOa1sNbAaQZzAGwMxc8AvQ+j+E7CnlMZnGXa2tAA6KTPZsU76O/dUOnC4M/3VamwSTPYuHIVG+6Wr1IeTf694UzDeZ8gpPE/qGvJAbbmWzHhqV6bC0MrWsNJwDQBctJsFoZjyH11XWtPD4rNJdlNp+47xCKMMOHuR2t5FFZT+pQS7cI3gjswg4D3o7Go7BPH68VEr9mbvAUGCpn7jf+Kdawf5CYoYQOvaBqY/ss2ln09jUnGOxYf5Woj9iYeYFJp4kAAeC0XERlZZvvPVGpAI2WUPR7Db6I8C4fAo9L0Ywm+mR4u+a2abOado01boYbfQ7CnQOHifzSW2/Rujh6L3NbWeagNNkNDv2htTbIb3ZJAnTdqQvZVn5KbnwXZWl2UASYEwOZWzhara1MMNNzWRJa+z838ptxkHXTQJ3rxofH2/o/xJcwGth2VSB+ya7K/KNSIF3eG7VZPpFgMZgajWOrVBmEg9pBiY0a82trbQ8Fq+mXoHiqdV1XDtdWpasyue+qwC8EOJcYM3BPgvHY7bOIeWtxFR7+zloz3c29xJv58Fvd6ynCY82suh77dijf7ST1ff33XVmTwKi5/qV9D9lw+yO20DIc4EGQQ0O06rKxT2HL2eYk2uBeNLDUq7hRa7utLwOJOU+UErTw20q5EUgyk3ixjW++JJXp13fJI0cDVyy5hY3cXw0f8AJBZhXOs0h4G8THSSAmMTiWTL3OrP/iMgedkE7RquNoA4ALOpG7lll1M4TZ0WqPIO4Nifeg4jCU/uudN5zQfFcxbjmnMTbUgA24gExebStrZuHzsl3Hgjw21Zly7vR58YUSBJjko7Cd2Wkk8LcV6SpsthM2HmFb9XD+HzCmHkW1IELU2dhyGyQZK2Rsm85ST5/BO09nNAkiPMn3Ia5qwyD7PwV2NJsGz4FboosGjfP5K+XmrQ2xKeHA1gcrlaGEq5dJPj80y+kNTl8goymOSNIVknUnzlHbT5lDbSHD3n5ozKLeB80p0UUUUunvUbTHNEawcT9eKCjKfT68EYA7j71UM/i+KI2meIQXQ124+8FFYx/A/hn8lynSPFvmE3RoBvef4Dis0u4XDk958Bo5AE9LK1WtNgIaNB81SrWLzcW3Dgu02IK9IJykz6hApJylyUB6TE5SCBTlNU2qRumOa0ME8NDnOIAAuTAAAmSTuWY0FfJvTf0nqYqq7C0nEUGuvE99zbFzouWg2A48yE8vMN6e52r+lLB0SWsz1yN9MDJ4OcRPgCvM7Y9Otl422LwNUHTtaZp9o3+YFpI5GRyU2V6AUqdE18bU7NrRmc0BpIEj13XA6NFpBzFFwnonszHNc3C4io2owAnM2dRAzNc0EidcpHVbkxi1lrbyFfYWFc4nD7SoCkfUFftGVQN4e0MgGZuNdd6i5i/QbGMe5vYOdB1a6nBG6Mzp+tTqYtaxPNn728hR7zgNAdTy3rQ2jjAWhjNNDwgJei0RLRPEnd56JeqTN/cneoJjLRKNFo9Z3lceMfBXbXa2d/Dd4pQuVULLUPUzmPH60XtMNRyMa2NBe2/evCYd8EHgZXtMFiCWgtsD5+aJNHPic2jzKc3IA6ruRnX3D5qtOseP5/FXFQ8Gnw+SXNYHhYcrfBQDgudoPZ8iQrNLeDvOVJ0E8T4qBp5eQ+SsC07yOo+RVg0e0PGR+Sk5lHstPh/dWFNo+75Eq7aR3Fp6EK/YO9k/FBB7NvBw8R8kRrRxPkPmplO8R5rmWVEUUx7XuKuGcx5kfFByclEIwKfCPAhEZRcdGoWGolx5fWiafWDO6zxP1qs0jty09bv+Coa8mSUsH8UZhVpbMMqj6lXBQAUam8K0jFN8Jui9JsAR2vQmgyoEak9ZrawRW1glCbcxZp4avUGraVRw6hhIXzf9F2DY/FBz75A5+k3Y3u/wDJ4d1YCvouJy1Kb6bjZ7XNPRwIPxXyL0d2rUwOJLXt9V8VG77BzXZeodI45Wrc6UV6n9Ju031KxwzXObTa1riJIDqjpIc7iBAjn4LyWwW1KdYPbVYC2D3gC0je12bUHhzXvvSbYP20MxeHe0uyAXBLKjLloJHquEndyOixdn+hlUPaa7KQpgiWh5JdlNwSWWBNrcUywXbXPpizezCjl3PyaovFekFKp9oqTVw1GDApgB2UAANv2e8QfHcotfKtV5jt8rA0a7/G6UzSYXHOm5XCFlc2poevhy3VWoYR7pIaTlgHjdGY8vZrcfX1+aHhto1GCGkC97Ak9SRdIaeztiZz3id1mjUncDvPQL6N6Mfo9xNWO6aNKR64ObXvENMG49qBvAK1/wBEOMwQwbsVV7JtZrnNcXHKQAGkwHOywZBkQbxuTnpD+l2hTltBrnxIB9Rp6TLj+EdVVTvHk/SbYbsHXNMnM03Y7iJIg8xHiCDvhZQKw/TL0qrY6q17obkBDcpI7pNgePiTruWpsnFudSY57Rmi8iCYMT4xKEaLkQOVQ9h1bHQqwaziR1EqSwPRSURtEbnN8bIgw7+APSEEINKuzrCJ2B3g+SggKS7XvH3j5z8UUVnb79QPkgFygPVSFOI4tHvCZosBEubHj9QhUqYb3n/4+ZQcRiienx6rLRitipGVth9eQQGuQs/JdFTkoGA5EFRLhyswkqJplXoiiolASFZrt8pRttRF7Q8VnuxQG9LnaJ3BCbTKyJ9pK85Vx1TcEhVx1Te4q0nsTiPBYfp9sCniP29NzW1hAIJAbUaLCeDhuPCx3EYzMQXOAJOoRsfhw5sSBfUp8w8nhNsYnCuLQ97OLZEGd95B3XHmnsV6c4t4y9q4dCBOnAA7tyZr7Knc13SFXB4J9J4cxkHkJlOpR4sRuBxThmFOpBvoQovogqO4HyKidRPkS6qqAKA2Gq5XcjquYlsOtobocIhMgDePgpCYfGPYHBroDonTdvE6FQOJuTKBlVqRUjdGiXENAkndovX4RhaxrSdAB5BYeA2c9r2uMQL750tuW4x91IYOVpKCHorRzURmFEBA+roDakK/a8QEIyzEuGjj8firDHv3weo+SUzc0WhRLjwG8/JSNUaweY7McyLQjvLaYnf5lBq4ltMQBfh+ZWbUrlxk6oJmtiC65/whmqlnAneguZzVpNJlfgu9tO9Z7HEao1J4UjWcjertr8Ui56456k0H4uNLoDsaTuSDzuVpjQqRwGdUWnVjRICqjUqghSMVcTOoS9Qz/lRzwqNeDzUVsLT7wJGk/Bd2oO6Ov5FXwfrcLfmr4/QeKkx8iYoy28nzUcLrgSDBx1T2neZXUAPUSHiGUWkkSfCIn5INWiW6+e5NAK0lQIyuynuyBEEeSUq0i38ipOZSQTuET48FxiqAm9n4bM4E6DX5KT1uDxJDGAiYaB7uBTQq0zqC365LIFVXZUKtFrCg0+q8e4rgwrhwPuPvWeHb0anVI0cR428ihGHZhq0/XRD7ZEpYx8wL+EJsu3mOZ4eakmGw5N36cPnyV8Rjg2zdeO4dEtXxEgwYBFj+SDTp6dJ8TNwdFzvEkm69uHwHFzymOOvK+v2So/feVRr1dtPWbxG/iVCLGBomZxi/CZyS3Xn+N7/quh/NcK6xmk/XVUc28fXVUzluln8JxMMJnfP34++qFVlExQhsjW3ilsMHOAM/eM6aR7ronEmtt5fA8WcX9Lz1sQ1eOq4XH/KpUEPFrGN8zxsL8karhxlMa3iZ+tFXi4zX1aw/4/jZXOTXy9ev48PPy7gvqqoq8bK1PDZgZMK4otGs5eaeeb04z4XiXCZ+V+v2/Hn2DLusKzcRG5MujhumPgo5jZPxVzxq/CZyb3Pct7fSz/vqo2sN6IyqN0KuQRMKgpgkJlcsuFcbjvzm/wA6P4G5ceg/P5LuNxDWRmbMyq4BuVh/3+6QErtp3eaOR+Kpd0Z8O4Td72eixxNI7nBT9kdHx1SopDXdIvx9pVq040jwM+8qmUt03n8Plhjzbn2/z3ua6nexb+8b7vmurMUW3neXa7iEQOXMq60KDuZdaSVYMRIUghQHAJttrfBCaiNURGooxBS0q2ZSPNrymKDC/S3NK4WgTd1hwTzq4YPgEbWjrMtNvxO8pLEYsu5Dh80lVxJcZKjDK1PAG3PmLaW6phuI8DEeKTYUUFYuMvV6MPieLhbcb2/BgPF7a68FztdbXKEJ4qA80csX7jia1v8AE89/T631o7asRrAS/axc396q6eK4FcsF42dklvTp6Sf+DOxJ93Ac1SnWI/IaDrZDhdhHJjrWmp8Vxplz812I9/eDhPDXnJ+PwRhXJ3Df/ZLtRBZH6ePZ0nx3HltmXXxroeQCI+t6r2gMGNNyhdG5DLjyW+WOH62epN9Be0v6sazfWea6KkzO/nCG0IoajljX7jiXz/E7a/q31RtS0conkh9tedyjhFkF44FXLGcuLnlrd6fSeXv7+bfwzZY08e95nMs3bDhnA/h18StWnYAcAB5BY+0r1TyA+H91SRZcXLKav9Tz/wAUFQWtpHPRccZiBYT77lDCsCmYyHLj55TVv4ji6uQotOLzrKg4IzYPApQLqkbNJcNIobKh4ozcRxCEpEbl0JhlUFWNMHcogsanKFAC51XGNDUGtiZsFdUaq4kCwuUo5xNyhNRAE9B1EphG0S4cQjtcEIZnEIwI1SzDKI1ykO0LhmVUPUaVJdVIUzKILi6oQuKTrnKpqKSVUt42SkJPFQlVmFRruSkO2pxRmk9UqCAr0nIQtQjf+aE27gOJHxRHstK5gWzUEjST5BKbedLVcVTzEOAJ4xPvTGZYj6nedeO8fiUQtA06B3jzhWbs9hu0n3FZ2uvmuMbGnu1SD52d/EPL+6iya9N5cSKh8zwUUdRhNUUUSyuFFFFJcJ+luUURUDijp4oAXFFqKitRaaiiEs5DbqooommlXaoooONKu3eooipcaoh0UUUUVTqoohCoGIUUSg6Wi69RRScG5GbooogqucUTZf8AqeB+IXVFJrheece+7qfioomBZn5KzyoopQCV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104" name="Picture 8" descr="http://news.stust.edu.tw/User/news_file/E100/20120307155235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9" b="21022"/>
          <a:stretch/>
        </p:blipFill>
        <p:spPr bwMode="auto">
          <a:xfrm>
            <a:off x="0" y="4293096"/>
            <a:ext cx="91440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http://pic.pimg.tw/f12sos/46055428164960da61f8d7e88865079b.jpg?v=1287074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關心公共議題</a:t>
            </a:r>
            <a:r>
              <a:rPr lang="en-US" altLang="zh-TW" sz="54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—</a:t>
            </a:r>
            <a:r>
              <a:rPr lang="zh-TW" altLang="en-US" sz="5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性</a:t>
            </a:r>
            <a:r>
              <a:rPr lang="en-US" altLang="zh-TW" sz="5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lang="zh-TW" altLang="en-US" sz="5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別元素</a:t>
            </a:r>
            <a:endParaRPr lang="zh-TW" altLang="en-US" sz="54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146" name="Picture 2" descr="http://4.bp.blogspot.com/-8voaYJKscLg/Uk1lK64GZaI/AAAAAAAAAEQ/0C5qJKWfh9E/s40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28" y="2132856"/>
            <a:ext cx="92722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「性別」就像彩虹那樣繽紛多元，它並沒有我們想像中的狹隘</a:t>
            </a:r>
            <a:r>
              <a:rPr lang="zh-TW" altLang="en-US" dirty="0"/>
              <a:t/>
            </a:r>
            <a:br>
              <a:rPr lang="zh-TW" altLang="en-US" dirty="0"/>
            </a:b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雖然</a:t>
            </a:r>
            <a:r>
              <a:rPr lang="zh-TW" altLang="en-US" dirty="0" smtClean="0"/>
              <a:t>把</a:t>
            </a:r>
            <a:r>
              <a:rPr lang="zh-TW" altLang="en-US" dirty="0"/>
              <a:t>平等的意義擴大</a:t>
            </a:r>
            <a:r>
              <a:rPr lang="zh-TW" altLang="en-US" dirty="0" smtClean="0"/>
              <a:t>了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但</a:t>
            </a:r>
            <a:r>
              <a:rPr lang="zh-TW" altLang="en-US" dirty="0"/>
              <a:t>原本男女兩性之間的問題還是存在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98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QMeZ9WjTbIFCSY4KpJJ0GAOgfyc-TJSvUv-5Lf-C8sK8pM8G4Z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320480" cy="283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ex converges with gender to influence brain develo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7882">
            <a:off x="634505" y="-64064"/>
            <a:ext cx="5169049" cy="57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06198" y="5085184"/>
            <a:ext cx="1872208" cy="508918"/>
          </a:xfrm>
        </p:spPr>
        <p:txBody>
          <a:bodyPr>
            <a:normAutofit/>
          </a:bodyPr>
          <a:lstStyle/>
          <a:p>
            <a:r>
              <a:rPr lang="zh-TW" altLang="en-US" sz="2000" b="1" dirty="0" smtClean="0"/>
              <a:t>作者</a:t>
            </a:r>
            <a:r>
              <a:rPr lang="en-US" altLang="zh-TW" sz="2000" b="1" dirty="0" smtClean="0"/>
              <a:t>-</a:t>
            </a:r>
            <a:r>
              <a:rPr lang="zh-TW" altLang="en-US" sz="2000" b="1" dirty="0"/>
              <a:t>畢恆達</a:t>
            </a:r>
          </a:p>
        </p:txBody>
      </p:sp>
      <p:pic>
        <p:nvPicPr>
          <p:cNvPr id="1025" name="Picture 1" descr="N:\1020523 資料\1020521-1020002491(簽)0523 性別主流化宣導及專書心得分享(讀書會)\空間就性別\My_pic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70" y="2500812"/>
            <a:ext cx="2128236" cy="261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534434" y="2641774"/>
            <a:ext cx="2339752" cy="2952328"/>
          </a:xfrm>
        </p:spPr>
        <p:txBody>
          <a:bodyPr>
            <a:normAutofit/>
          </a:bodyPr>
          <a:lstStyle/>
          <a:p>
            <a:pPr fontAlgn="t"/>
            <a:r>
              <a:rPr lang="zh-TW" altLang="zh-TW" sz="1800" dirty="0"/>
              <a:t>生日</a:t>
            </a:r>
            <a:r>
              <a:rPr lang="zh-TW" altLang="zh-TW" sz="1800" dirty="0" smtClean="0"/>
              <a:t>：</a:t>
            </a:r>
            <a:r>
              <a:rPr lang="en-US" altLang="zh-TW" sz="1800" dirty="0" smtClean="0"/>
              <a:t>1959/9/15</a:t>
            </a:r>
          </a:p>
          <a:p>
            <a:pPr fontAlgn="t"/>
            <a:r>
              <a:rPr lang="zh-TW" altLang="zh-TW" sz="1800" dirty="0" smtClean="0"/>
              <a:t>星座：</a:t>
            </a:r>
            <a:r>
              <a:rPr lang="zh-TW" altLang="en-US" sz="1800" dirty="0"/>
              <a:t>處女座</a:t>
            </a:r>
            <a:endParaRPr lang="zh-TW" altLang="zh-TW" sz="1800" dirty="0"/>
          </a:p>
          <a:p>
            <a:pPr fontAlgn="t"/>
            <a:r>
              <a:rPr lang="zh-TW" altLang="zh-TW" sz="1800" dirty="0"/>
              <a:t>血型</a:t>
            </a:r>
            <a:r>
              <a:rPr lang="zh-TW" altLang="zh-TW" sz="1800" dirty="0" smtClean="0"/>
              <a:t>：</a:t>
            </a:r>
            <a:r>
              <a:rPr lang="en-US" altLang="zh-TW" sz="1800" dirty="0"/>
              <a:t>A</a:t>
            </a:r>
            <a:endParaRPr lang="zh-TW" altLang="zh-TW" sz="1800" dirty="0"/>
          </a:p>
          <a:p>
            <a:pPr fontAlgn="t"/>
            <a:r>
              <a:rPr lang="zh-TW" altLang="zh-TW" sz="1800" dirty="0"/>
              <a:t>學歷</a:t>
            </a:r>
            <a:r>
              <a:rPr lang="zh-TW" altLang="zh-TW" sz="1800" dirty="0" smtClean="0"/>
              <a:t>：</a:t>
            </a:r>
            <a:r>
              <a:rPr lang="zh-TW" altLang="en-US" sz="1800" dirty="0"/>
              <a:t>紐約市立大學環境心理學博士</a:t>
            </a:r>
            <a:endParaRPr lang="zh-TW" altLang="zh-TW" sz="1800" dirty="0"/>
          </a:p>
          <a:p>
            <a:pPr fontAlgn="t"/>
            <a:r>
              <a:rPr lang="zh-TW" altLang="zh-TW" sz="1800" dirty="0"/>
              <a:t>現職</a:t>
            </a:r>
            <a:r>
              <a:rPr lang="zh-TW" altLang="zh-TW" sz="1800" dirty="0" smtClean="0"/>
              <a:t>：</a:t>
            </a:r>
            <a:r>
              <a:rPr lang="zh-TW" altLang="en-US" sz="1800" dirty="0"/>
              <a:t>國立台灣大學建築與城鄉研究所副教授 </a:t>
            </a:r>
            <a:endParaRPr lang="zh-TW" altLang="zh-TW" sz="1800" dirty="0"/>
          </a:p>
          <a:p>
            <a:endParaRPr lang="zh-TW" altLang="en-US" sz="1800" dirty="0"/>
          </a:p>
        </p:txBody>
      </p:sp>
      <p:pic>
        <p:nvPicPr>
          <p:cNvPr id="5" name="Picture 2" descr="http://media.taaze.tw/showLargeImage.html?sc=11100015368&amp;width=289&amp;height=3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6679"/>
            <a:ext cx="3056430" cy="435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1.pstatp.com/large/14d00016e518f7abf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3723"/>
            <a:ext cx="9252520" cy="617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44008" y="1556792"/>
            <a:ext cx="195456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wimg.edgesuite.net/images/ReNews/20140731/640_587ece3d57cf681c3d166555cdcb41b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8"/>
          <a:stretch/>
        </p:blipFill>
        <p:spPr bwMode="auto">
          <a:xfrm>
            <a:off x="2915815" y="1"/>
            <a:ext cx="5025255" cy="5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403648" y="5614994"/>
            <a:ext cx="4114800" cy="11430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性別可以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塑造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55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s://encrypted-tbn3.gstatic.com/images?q=tbn:ANd9GcSDpvKFGkFK0I9GRoGY0F55p-INZ3alT1FT2SAZVXxH7ivBU7W6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89" y="188640"/>
            <a:ext cx="9288016" cy="46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encrypted-tbn3.gstatic.com/images?q=tbn:ANd9GcR93ewRBBrcAi3cu7CkzRqgRtg4lnyaYSZSyoiVCXNaqe9eU6t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868"/>
            <a:ext cx="4665712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static.com/images?q=tbn:ANd9GcTskOSEAkKPAaUAtXzsgtUraBK4tvShUzRUKqEkUCsAEz-diAix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4" y="4710868"/>
            <a:ext cx="4665712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http://7.share.photo.xuite.net/billing.wen/17b8739/5079519/1091722842_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688"/>
            <a:ext cx="7848872" cy="38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123728" y="4817995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8888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男性與女性在空間及口語這兩個區域的技巧上是不同的。更了解這兩個區域可以</a:t>
            </a:r>
            <a:r>
              <a:rPr lang="zh-TW" altLang="en-US" b="1" dirty="0" smtClean="0">
                <a:solidFill>
                  <a:srgbClr val="8888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幫助了解彼此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521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D1B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D1B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ansci.asia/wp-content/uploads/2013/12/PSn6FsHI2iQjlHi7DM0K4_gSVytLfrs8DhAGI50qUpJcAgAAlwIAAFB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9593"/>
            <a:ext cx="6103693" cy="66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067944" y="3119125"/>
            <a:ext cx="3973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男性通常更擅長於空間任務</a:t>
            </a:r>
            <a:endParaRPr lang="en-US" altLang="zh-CN" sz="2400" b="1" dirty="0" smtClean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59477" y="6247843"/>
            <a:ext cx="327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女性更擅長於語言任務</a:t>
            </a:r>
            <a:endParaRPr lang="zh-TW" altLang="en-US" sz="2400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272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D1B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D1B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D1B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D1B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585</Words>
  <Application>Microsoft Office PowerPoint</Application>
  <PresentationFormat>如螢幕大小 (4:3)</PresentationFormat>
  <Paragraphs>106</Paragraphs>
  <Slides>45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1" baseType="lpstr">
      <vt:lpstr>微軟正黑體</vt:lpstr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看待自己的性別</vt:lpstr>
      <vt:lpstr>性別</vt:lpstr>
      <vt:lpstr>性別可以塑造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空間與性別</vt:lpstr>
      <vt:lpstr>PowerPoint 簡報</vt:lpstr>
      <vt:lpstr>從生活空間發現性別</vt:lpstr>
      <vt:lpstr>從我們最熟悉的生活空間談起</vt:lpstr>
      <vt:lpstr>性別的身體，在空間中移動</vt:lpstr>
      <vt:lpstr>標誌設計分性別</vt:lpstr>
      <vt:lpstr>PowerPoint 簡報</vt:lpstr>
      <vt:lpstr>PowerPoint 簡報</vt:lpstr>
      <vt:lpstr>PowerPoint 簡報</vt:lpstr>
      <vt:lpstr>PowerPoint 簡報</vt:lpstr>
      <vt:lpstr>你怎麼看性別？</vt:lpstr>
      <vt:lpstr>PowerPoint 簡報</vt:lpstr>
      <vt:lpstr>PowerPoint 簡報</vt:lpstr>
      <vt:lpstr>你怎麼看性/別校園？</vt:lpstr>
      <vt:lpstr>南台親善大使</vt:lpstr>
      <vt:lpstr>物  化  ？   </vt:lpstr>
      <vt:lpstr>可以罵髒話嗎 ？</vt:lpstr>
      <vt:lpstr>PowerPoint 簡報</vt:lpstr>
      <vt:lpstr>校園危險地圖</vt:lpstr>
      <vt:lpstr>PowerPoint 簡報</vt:lpstr>
      <vt:lpstr>關心公共議題—性/別元素</vt:lpstr>
      <vt:lpstr>PowerPoint 簡報</vt:lpstr>
      <vt:lpstr>PowerPoint 簡報</vt:lpstr>
      <vt:lpstr>作者-畢恆達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amin</cp:lastModifiedBy>
  <cp:revision>99</cp:revision>
  <dcterms:created xsi:type="dcterms:W3CDTF">2013-05-22T12:30:56Z</dcterms:created>
  <dcterms:modified xsi:type="dcterms:W3CDTF">2016-04-20T03:41:31Z</dcterms:modified>
</cp:coreProperties>
</file>