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09" autoAdjust="0"/>
    <p:restoredTop sz="94615" autoAdjust="0"/>
  </p:normalViewPr>
  <p:slideViewPr>
    <p:cSldViewPr>
      <p:cViewPr varScale="1">
        <p:scale>
          <a:sx n="85" d="100"/>
          <a:sy n="85" d="100"/>
        </p:scale>
        <p:origin x="-152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E2A4BB6-987F-4FBA-83F5-63BD593A684D}"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E2A4BB6-987F-4FBA-83F5-63BD593A684D}"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E2A4BB6-987F-4FBA-83F5-63BD593A684D}" type="slidenum">
              <a:rPr lang="zh-TW" altLang="en-US" smtClean="0"/>
              <a:t>‹#›</a:t>
            </a:fld>
            <a:endParaRPr lang="zh-TW"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E2A4BB6-987F-4FBA-83F5-63BD593A684D}" type="slidenum">
              <a:rPr lang="zh-TW" altLang="en-US" smtClean="0"/>
              <a:t>‹#›</a:t>
            </a:fld>
            <a:endParaRPr lang="zh-TW" altLang="en-US"/>
          </a:p>
        </p:txBody>
      </p:sp>
      <p:sp>
        <p:nvSpPr>
          <p:cNvPr id="7" name="Title 6"/>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FE2A4BB6-987F-4FBA-83F5-63BD593A684D}"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5" name="Date Placeholder 4"/>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FE2A4BB6-987F-4FBA-83F5-63BD593A684D}" type="slidenum">
              <a:rPr lang="zh-TW" altLang="en-US" smtClean="0"/>
              <a:t>‹#›</a:t>
            </a:fld>
            <a:endParaRPr lang="zh-TW" altLang="en-US"/>
          </a:p>
        </p:txBody>
      </p:sp>
      <p:sp>
        <p:nvSpPr>
          <p:cNvPr id="9" name="Content Placeholder 8"/>
          <p:cNvSpPr>
            <a:spLocks noGrp="1"/>
          </p:cNvSpPr>
          <p:nvPr>
            <p:ph sz="quarter" idx="13"/>
          </p:nvPr>
        </p:nvSpPr>
        <p:spPr>
          <a:xfrm>
            <a:off x="676655"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FE2A4BB6-987F-4FBA-83F5-63BD593A684D}"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FE2A4BB6-987F-4FBA-83F5-63BD593A684D}"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FE2A4BB6-987F-4FBA-83F5-63BD593A684D}"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FE2A4BB6-987F-4FBA-83F5-63BD593A684D}" type="slidenum">
              <a:rPr lang="zh-TW" altLang="en-US" smtClean="0"/>
              <a:t>‹#›</a:t>
            </a:fld>
            <a:endParaRPr lang="zh-TW"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08D420A0-1A90-43DA-B317-D163C47AB9BD}" type="datetimeFigureOut">
              <a:rPr lang="zh-TW" altLang="en-US" smtClean="0"/>
              <a:t>2011/12/5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FE2A4BB6-987F-4FBA-83F5-63BD593A684D}" type="slidenum">
              <a:rPr lang="zh-TW" altLang="en-US" smtClean="0"/>
              <a:t>‹#›</a:t>
            </a:fld>
            <a:endParaRPr lang="zh-TW"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8D420A0-1A90-43DA-B317-D163C47AB9BD}" type="datetimeFigureOut">
              <a:rPr lang="zh-TW" altLang="en-US" smtClean="0"/>
              <a:t>2011/12/5</a:t>
            </a:fld>
            <a:endParaRPr lang="zh-TW"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zh-TW"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E2A4BB6-987F-4FBA-83F5-63BD593A684D}" type="slidenum">
              <a:rPr lang="zh-TW" altLang="en-US" smtClean="0"/>
              <a:t>‹#›</a:t>
            </a:fld>
            <a:endParaRPr lang="zh-TW"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tw.knowledge.yahoo.com/question/question?qid=1306051404487" TargetMode="External"/><Relationship Id="rId2" Type="http://schemas.openxmlformats.org/officeDocument/2006/relationships/hyperlink" Target="http://www.hres.chc.edu.tw/sea/energy/benefit.html" TargetMode="External"/><Relationship Id="rId1" Type="http://schemas.openxmlformats.org/officeDocument/2006/relationships/slideLayout" Target="../slideLayouts/slideLayout2.xml"/><Relationship Id="rId5" Type="http://schemas.openxmlformats.org/officeDocument/2006/relationships/hyperlink" Target="http://tw.knowledge.yahoo.com/question/question?qid=1507100603913" TargetMode="External"/><Relationship Id="rId4" Type="http://schemas.openxmlformats.org/officeDocument/2006/relationships/hyperlink" Target="http://www.infra-vest.com/TC/4.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55576" y="620688"/>
            <a:ext cx="7772400" cy="1470025"/>
          </a:xfrm>
        </p:spPr>
        <p:txBody>
          <a:bodyPr/>
          <a:lstStyle/>
          <a:p>
            <a:r>
              <a:rPr lang="zh-TW" altLang="en-US" dirty="0" smtClean="0">
                <a:latin typeface="標楷體" pitchFamily="65" charset="-120"/>
                <a:ea typeface="標楷體" pitchFamily="65" charset="-120"/>
              </a:rPr>
              <a:t>以適當科技與風險評估的角度來看風力機系統</a:t>
            </a:r>
            <a:endParaRPr lang="zh-TW" altLang="en-US" dirty="0">
              <a:latin typeface="標楷體" pitchFamily="65" charset="-120"/>
              <a:ea typeface="標楷體" pitchFamily="65" charset="-120"/>
            </a:endParaRPr>
          </a:p>
        </p:txBody>
      </p:sp>
      <p:sp>
        <p:nvSpPr>
          <p:cNvPr id="3" name="副標題 2"/>
          <p:cNvSpPr>
            <a:spLocks noGrp="1"/>
          </p:cNvSpPr>
          <p:nvPr>
            <p:ph type="subTitle" idx="1"/>
          </p:nvPr>
        </p:nvSpPr>
        <p:spPr>
          <a:xfrm>
            <a:off x="755576" y="3356992"/>
            <a:ext cx="6400800" cy="1473200"/>
          </a:xfrm>
        </p:spPr>
        <p:txBody>
          <a:bodyPr>
            <a:noAutofit/>
          </a:bodyPr>
          <a:lstStyle/>
          <a:p>
            <a:pPr algn="l"/>
            <a:r>
              <a:rPr lang="zh-TW" altLang="en-US" sz="3600" dirty="0"/>
              <a:t>班級</a:t>
            </a:r>
            <a:r>
              <a:rPr lang="en-US" altLang="zh-TW" sz="3600" dirty="0" smtClean="0"/>
              <a:t>:</a:t>
            </a:r>
            <a:r>
              <a:rPr lang="zh-TW" altLang="en-US" sz="3600" dirty="0" smtClean="0"/>
              <a:t>車三甲</a:t>
            </a:r>
            <a:endParaRPr lang="en-US" altLang="zh-TW" sz="3600" dirty="0" smtClean="0"/>
          </a:p>
          <a:p>
            <a:pPr algn="l"/>
            <a:r>
              <a:rPr lang="zh-TW" altLang="en-US" sz="3600" dirty="0"/>
              <a:t>學</a:t>
            </a:r>
            <a:r>
              <a:rPr lang="zh-TW" altLang="en-US" sz="3600" dirty="0" smtClean="0"/>
              <a:t>號</a:t>
            </a:r>
            <a:r>
              <a:rPr lang="en-US" altLang="zh-TW" sz="3600" dirty="0" smtClean="0"/>
              <a:t>:49815018</a:t>
            </a:r>
          </a:p>
          <a:p>
            <a:pPr algn="l"/>
            <a:r>
              <a:rPr lang="zh-TW" altLang="en-US" sz="3600" dirty="0" smtClean="0"/>
              <a:t>姓名</a:t>
            </a:r>
            <a:r>
              <a:rPr lang="en-US" altLang="zh-TW" sz="3600" dirty="0" smtClean="0"/>
              <a:t>:</a:t>
            </a:r>
            <a:r>
              <a:rPr lang="zh-TW" altLang="en-US" sz="3600" dirty="0" smtClean="0"/>
              <a:t>朱偉翔</a:t>
            </a:r>
            <a:endParaRPr lang="zh-TW" altLang="en-US" sz="3600" dirty="0"/>
          </a:p>
        </p:txBody>
      </p:sp>
    </p:spTree>
    <p:extLst>
      <p:ext uri="{BB962C8B-B14F-4D97-AF65-F5344CB8AC3E}">
        <p14:creationId xmlns:p14="http://schemas.microsoft.com/office/powerpoint/2010/main" val="425783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smtClean="0"/>
              <a:t>我覺得可以把風力發電機做成遇到天候不好時可以自動收起傘葉，或者把風力發電機設置背風面，減少被破壞的風險</a:t>
            </a:r>
            <a:endParaRPr lang="zh-TW" altLang="en-US" dirty="0"/>
          </a:p>
        </p:txBody>
      </p:sp>
      <p:sp>
        <p:nvSpPr>
          <p:cNvPr id="3" name="標題 2"/>
          <p:cNvSpPr>
            <a:spLocks noGrp="1"/>
          </p:cNvSpPr>
          <p:nvPr>
            <p:ph type="title"/>
          </p:nvPr>
        </p:nvSpPr>
        <p:spPr>
          <a:xfrm>
            <a:off x="467544" y="548680"/>
            <a:ext cx="8229600" cy="1252728"/>
          </a:xfrm>
        </p:spPr>
        <p:txBody>
          <a:bodyPr>
            <a:normAutofit fontScale="90000"/>
          </a:bodyPr>
          <a:lstStyle/>
          <a:p>
            <a:r>
              <a:rPr lang="zh-TW" altLang="en-US" dirty="0"/>
              <a:t>風力機應用的問題，如何避開風險</a:t>
            </a:r>
            <a:r>
              <a:rPr lang="en-US" altLang="zh-TW" dirty="0"/>
              <a:t>?</a:t>
            </a:r>
            <a:r>
              <a:rPr lang="zh-TW" altLang="en-US" dirty="0"/>
              <a:t>如何做最合適的使用</a:t>
            </a:r>
            <a:r>
              <a:rPr lang="en-US" altLang="zh-TW" dirty="0"/>
              <a:t>?</a:t>
            </a:r>
            <a:r>
              <a:rPr lang="zh-TW" altLang="en-US" dirty="0"/>
              <a:t>提出個人的看法</a:t>
            </a:r>
          </a:p>
        </p:txBody>
      </p:sp>
    </p:spTree>
    <p:extLst>
      <p:ext uri="{BB962C8B-B14F-4D97-AF65-F5344CB8AC3E}">
        <p14:creationId xmlns:p14="http://schemas.microsoft.com/office/powerpoint/2010/main" val="3072696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11560" y="1772816"/>
            <a:ext cx="7408333" cy="3450696"/>
          </a:xfrm>
        </p:spPr>
        <p:txBody>
          <a:bodyPr>
            <a:normAutofit/>
          </a:bodyPr>
          <a:lstStyle/>
          <a:p>
            <a:r>
              <a:rPr lang="zh-TW" altLang="en-US" sz="1800" dirty="0" smtClean="0"/>
              <a:t>從各方面來觀察，發現台灣雖然是海島國家，但風力卻需要季風來吹拂，而非一直吹著風，風力發電需要仰賴很多的風力發電機，才能以量制電，但風力發電機價格不菲，維修也不便宜，但台灣有颱風、季風，它們的瞬間陣風使得風力發電機容易損毀，而且如果要架設這麼多風力發電機，可能要架設在海上，但這樣或許會得到更多的電力，卻影響海洋生態。</a:t>
            </a:r>
            <a:endParaRPr lang="en-US" altLang="zh-TW" sz="1800" dirty="0" smtClean="0"/>
          </a:p>
          <a:p>
            <a:r>
              <a:rPr lang="zh-TW" altLang="en-US" sz="1800" dirty="0"/>
              <a:t>我的</a:t>
            </a:r>
            <a:r>
              <a:rPr lang="zh-TW" altLang="en-US" sz="1800" dirty="0" smtClean="0"/>
              <a:t>結論，風力發電適合當成補助用的發電，它不適合成為主流，因為太多不穩定因子，但未來趨勢是朝著綠能發展而做，或許以後可以改善風力發電目前的極限，到時候風力發電應該可以更加大眾化、實用化。</a:t>
            </a:r>
            <a:endParaRPr lang="zh-TW" altLang="en-US" sz="1800" dirty="0"/>
          </a:p>
        </p:txBody>
      </p:sp>
      <p:sp>
        <p:nvSpPr>
          <p:cNvPr id="3" name="標題 2"/>
          <p:cNvSpPr>
            <a:spLocks noGrp="1"/>
          </p:cNvSpPr>
          <p:nvPr>
            <p:ph type="title"/>
          </p:nvPr>
        </p:nvSpPr>
        <p:spPr/>
        <p:txBody>
          <a:bodyPr/>
          <a:lstStyle/>
          <a:p>
            <a:r>
              <a:rPr lang="zh-TW" altLang="en-US" dirty="0" smtClean="0"/>
              <a:t>結論</a:t>
            </a:r>
            <a:endParaRPr lang="zh-TW" altLang="en-US" dirty="0"/>
          </a:p>
        </p:txBody>
      </p:sp>
    </p:spTree>
    <p:extLst>
      <p:ext uri="{BB962C8B-B14F-4D97-AF65-F5344CB8AC3E}">
        <p14:creationId xmlns:p14="http://schemas.microsoft.com/office/powerpoint/2010/main" val="2698227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827584" y="1844824"/>
            <a:ext cx="7408333" cy="3450696"/>
          </a:xfrm>
        </p:spPr>
        <p:txBody>
          <a:bodyPr/>
          <a:lstStyle/>
          <a:p>
            <a:r>
              <a:rPr lang="en-US" altLang="zh-TW" dirty="0">
                <a:hlinkClick r:id="rId2"/>
              </a:rPr>
              <a:t>http://</a:t>
            </a:r>
            <a:r>
              <a:rPr lang="en-US" altLang="zh-TW" dirty="0" smtClean="0">
                <a:hlinkClick r:id="rId2"/>
              </a:rPr>
              <a:t>www.hres.chc.edu.tw/sea/energy/benefit.html</a:t>
            </a:r>
            <a:endParaRPr lang="en-US" altLang="zh-TW" dirty="0" smtClean="0"/>
          </a:p>
          <a:p>
            <a:r>
              <a:rPr lang="en-US" altLang="zh-TW" dirty="0">
                <a:hlinkClick r:id="rId3"/>
              </a:rPr>
              <a:t>http://</a:t>
            </a:r>
            <a:r>
              <a:rPr lang="en-US" altLang="zh-TW" dirty="0" smtClean="0">
                <a:hlinkClick r:id="rId3"/>
              </a:rPr>
              <a:t>tw.knowledge.yahoo.com/question/question?qid=1306051404487</a:t>
            </a:r>
            <a:endParaRPr lang="en-US" altLang="zh-TW" dirty="0" smtClean="0"/>
          </a:p>
          <a:p>
            <a:r>
              <a:rPr lang="en-US" altLang="zh-TW" dirty="0">
                <a:hlinkClick r:id="rId4"/>
              </a:rPr>
              <a:t>http://</a:t>
            </a:r>
            <a:r>
              <a:rPr lang="en-US" altLang="zh-TW" dirty="0" smtClean="0">
                <a:hlinkClick r:id="rId4"/>
              </a:rPr>
              <a:t>www.infra-vest.com/TC/4.htm</a:t>
            </a:r>
            <a:endParaRPr lang="en-US" altLang="zh-TW" dirty="0" smtClean="0"/>
          </a:p>
          <a:p>
            <a:r>
              <a:rPr lang="en-US" altLang="zh-TW">
                <a:hlinkClick r:id="rId5"/>
              </a:rPr>
              <a:t>http://</a:t>
            </a:r>
            <a:r>
              <a:rPr lang="en-US" altLang="zh-TW" smtClean="0">
                <a:hlinkClick r:id="rId5"/>
              </a:rPr>
              <a:t>tw.knowledge.yahoo.com/question/question?qid=1507100603913</a:t>
            </a:r>
            <a:endParaRPr lang="en-US" altLang="zh-TW" smtClean="0"/>
          </a:p>
          <a:p>
            <a:endParaRPr lang="zh-TW" altLang="en-US" dirty="0"/>
          </a:p>
        </p:txBody>
      </p:sp>
      <p:sp>
        <p:nvSpPr>
          <p:cNvPr id="3" name="標題 2"/>
          <p:cNvSpPr>
            <a:spLocks noGrp="1"/>
          </p:cNvSpPr>
          <p:nvPr>
            <p:ph type="title"/>
          </p:nvPr>
        </p:nvSpPr>
        <p:spPr/>
        <p:txBody>
          <a:bodyPr/>
          <a:lstStyle/>
          <a:p>
            <a:r>
              <a:rPr lang="zh-TW" altLang="en-US" dirty="0" smtClean="0"/>
              <a:t>資料來源</a:t>
            </a:r>
            <a:endParaRPr lang="zh-TW" altLang="en-US" dirty="0"/>
          </a:p>
        </p:txBody>
      </p:sp>
    </p:spTree>
    <p:extLst>
      <p:ext uri="{BB962C8B-B14F-4D97-AF65-F5344CB8AC3E}">
        <p14:creationId xmlns:p14="http://schemas.microsoft.com/office/powerpoint/2010/main" val="1315400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04027" y="1700809"/>
            <a:ext cx="5680141" cy="576064"/>
          </a:xfrm>
        </p:spPr>
        <p:txBody>
          <a:bodyPr>
            <a:noAutofit/>
          </a:bodyPr>
          <a:lstStyle/>
          <a:p>
            <a:r>
              <a:rPr lang="zh-TW" altLang="en-US" sz="3600" dirty="0"/>
              <a:t>葉片</a:t>
            </a:r>
            <a:r>
              <a:rPr lang="zh-TW" altLang="en-US" sz="3600" dirty="0" smtClean="0"/>
              <a:t>系統</a:t>
            </a:r>
            <a:endParaRPr lang="en-US" altLang="zh-TW" sz="3600" dirty="0"/>
          </a:p>
          <a:p>
            <a:endParaRPr lang="en-US" altLang="zh-TW" sz="1800" dirty="0" smtClean="0"/>
          </a:p>
          <a:p>
            <a:r>
              <a:rPr lang="zh-TW" altLang="en-US" sz="1800" dirty="0"/>
              <a:t>葉片系統由三片玻纖與碳纖混合結構的葉片組成，由玻纖與碳纖混合結構的葉片具有很好的結構強度，因為有額外的纖維層貫穿整個葉片長度。葉片吸收風的能量而風能轉變為轉動發電機的力量，三葉式葉片系統比兩葉式系統在效率與成本上提供較好的平衡，在運轉上也較平穩。</a:t>
            </a:r>
          </a:p>
          <a:p>
            <a:r>
              <a:rPr lang="zh-TW" altLang="en-US" sz="1800" dirty="0"/>
              <a:t>警告事項：</a:t>
            </a:r>
            <a:br>
              <a:rPr lang="zh-TW" altLang="en-US" sz="1800" dirty="0"/>
            </a:br>
            <a:r>
              <a:rPr lang="zh-TW" altLang="en-US" sz="1800" dirty="0"/>
              <a:t>複合材料製成的葉片有非常好的抗拉強度，但是它們並不耐撞擊，在搬運與安裝時要特別注意必免任何的撞擊損傷</a:t>
            </a:r>
          </a:p>
          <a:p>
            <a:pPr marL="0" indent="0">
              <a:buNone/>
            </a:pPr>
            <a:endParaRPr lang="en-US" altLang="zh-TW" sz="2000" dirty="0" smtClean="0"/>
          </a:p>
          <a:p>
            <a:pPr marL="0" indent="0">
              <a:buNone/>
            </a:pPr>
            <a:endParaRPr lang="zh-TW" altLang="en-US" sz="2000" dirty="0"/>
          </a:p>
        </p:txBody>
      </p:sp>
      <p:sp>
        <p:nvSpPr>
          <p:cNvPr id="3" name="標題 2"/>
          <p:cNvSpPr>
            <a:spLocks noGrp="1"/>
          </p:cNvSpPr>
          <p:nvPr>
            <p:ph type="title"/>
          </p:nvPr>
        </p:nvSpPr>
        <p:spPr/>
        <p:txBody>
          <a:bodyPr>
            <a:normAutofit/>
          </a:bodyPr>
          <a:lstStyle/>
          <a:p>
            <a:r>
              <a:rPr lang="zh-TW" altLang="en-US" sz="5400" dirty="0" smtClean="0"/>
              <a:t>風力發電機介紹</a:t>
            </a:r>
            <a:endParaRPr lang="zh-TW" altLang="en-US" sz="5400" dirty="0"/>
          </a:p>
        </p:txBody>
      </p:sp>
      <p:pic>
        <p:nvPicPr>
          <p:cNvPr id="1026" name="Picture 2" descr="http://www.windtek.com.tw/images/pro4_pic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2852936"/>
            <a:ext cx="2802118" cy="2580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85446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23528" y="1772816"/>
            <a:ext cx="5904656" cy="648072"/>
          </a:xfrm>
        </p:spPr>
        <p:txBody>
          <a:bodyPr>
            <a:normAutofit fontScale="25000" lnSpcReduction="20000"/>
          </a:bodyPr>
          <a:lstStyle/>
          <a:p>
            <a:r>
              <a:rPr lang="zh-TW" altLang="en-US" sz="14400" dirty="0" smtClean="0"/>
              <a:t>發電機</a:t>
            </a:r>
            <a:endParaRPr lang="en-US" altLang="zh-TW" sz="14400" dirty="0" smtClean="0"/>
          </a:p>
          <a:p>
            <a:endParaRPr lang="en-US" altLang="zh-TW" sz="7200" dirty="0" smtClean="0"/>
          </a:p>
          <a:p>
            <a:r>
              <a:rPr lang="zh-TW" altLang="en-US" sz="7200" dirty="0">
                <a:latin typeface="+mn-ea"/>
              </a:rPr>
              <a:t>發電機將葉片的旋轉能量轉變為電能，發電機為一專為</a:t>
            </a:r>
            <a:r>
              <a:rPr lang="en-US" altLang="zh-TW" sz="7200" dirty="0">
                <a:latin typeface="+mn-ea"/>
              </a:rPr>
              <a:t>WT2000</a:t>
            </a:r>
            <a:r>
              <a:rPr lang="zh-TW" altLang="en-US" sz="7200" dirty="0">
                <a:latin typeface="+mn-ea"/>
              </a:rPr>
              <a:t>型而全新設計的</a:t>
            </a:r>
            <a:r>
              <a:rPr lang="en-US" altLang="zh-TW" sz="7200" dirty="0">
                <a:latin typeface="+mn-ea"/>
              </a:rPr>
              <a:t>18</a:t>
            </a:r>
            <a:r>
              <a:rPr lang="zh-TW" altLang="en-US" sz="7200" dirty="0">
                <a:latin typeface="+mn-ea"/>
              </a:rPr>
              <a:t>極交流</a:t>
            </a:r>
            <a:r>
              <a:rPr lang="en-US" altLang="zh-TW" sz="7200" dirty="0">
                <a:latin typeface="+mn-ea"/>
              </a:rPr>
              <a:t>3</a:t>
            </a:r>
            <a:r>
              <a:rPr lang="zh-TW" altLang="en-US" sz="7200" dirty="0">
                <a:latin typeface="+mn-ea"/>
              </a:rPr>
              <a:t>相永磁式結構，可在低轉速下就可產生有用的電力，發電機的輸出為三相不定頻交流電，可進一步整流為直流電，或者經由變頻器與市電並聯。</a:t>
            </a:r>
          </a:p>
          <a:p>
            <a:r>
              <a:rPr lang="zh-TW" altLang="en-US" sz="7200" dirty="0">
                <a:latin typeface="+mn-ea"/>
              </a:rPr>
              <a:t>警告事項：</a:t>
            </a:r>
            <a:br>
              <a:rPr lang="zh-TW" altLang="en-US" sz="7200" dirty="0">
                <a:latin typeface="+mn-ea"/>
              </a:rPr>
            </a:br>
            <a:r>
              <a:rPr lang="zh-TW" altLang="en-US" sz="7200" dirty="0">
                <a:latin typeface="+mn-ea"/>
              </a:rPr>
              <a:t>當葉片轉動時，碰觸</a:t>
            </a:r>
            <a:r>
              <a:rPr lang="en-US" altLang="zh-TW" sz="7200" dirty="0">
                <a:latin typeface="+mn-ea"/>
              </a:rPr>
              <a:t>WT2000</a:t>
            </a:r>
            <a:r>
              <a:rPr lang="zh-TW" altLang="en-US" sz="7200" dirty="0">
                <a:latin typeface="+mn-ea"/>
              </a:rPr>
              <a:t>風力發電機的輸出電線可能有電擊的危險。</a:t>
            </a:r>
          </a:p>
          <a:p>
            <a:endParaRPr lang="zh-TW" altLang="en-US" sz="7200" dirty="0">
              <a:latin typeface="+mn-ea"/>
            </a:endParaRPr>
          </a:p>
        </p:txBody>
      </p:sp>
      <p:sp>
        <p:nvSpPr>
          <p:cNvPr id="3" name="標題 2"/>
          <p:cNvSpPr>
            <a:spLocks noGrp="1"/>
          </p:cNvSpPr>
          <p:nvPr>
            <p:ph type="title"/>
          </p:nvPr>
        </p:nvSpPr>
        <p:spPr/>
        <p:txBody>
          <a:bodyPr/>
          <a:lstStyle/>
          <a:p>
            <a:endParaRPr lang="zh-TW" altLang="en-US" dirty="0"/>
          </a:p>
        </p:txBody>
      </p:sp>
      <p:pic>
        <p:nvPicPr>
          <p:cNvPr id="2049" name="Picture 1" descr="http://www.windtek.com.tw/images/pro4_pic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3284984"/>
            <a:ext cx="2784275" cy="2563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273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67544" y="1772816"/>
            <a:ext cx="5616624" cy="753533"/>
          </a:xfrm>
        </p:spPr>
        <p:txBody>
          <a:bodyPr>
            <a:normAutofit fontScale="25000" lnSpcReduction="20000"/>
          </a:bodyPr>
          <a:lstStyle/>
          <a:p>
            <a:r>
              <a:rPr lang="zh-TW" altLang="en-US" sz="14400" dirty="0"/>
              <a:t>風力機</a:t>
            </a:r>
            <a:r>
              <a:rPr lang="zh-TW" altLang="en-US" sz="14400" dirty="0" smtClean="0"/>
              <a:t>本體</a:t>
            </a:r>
            <a:endParaRPr lang="en-US" altLang="zh-TW" sz="14400" dirty="0" smtClean="0"/>
          </a:p>
          <a:p>
            <a:endParaRPr lang="en-US" altLang="zh-TW" sz="7200" dirty="0" smtClean="0"/>
          </a:p>
          <a:p>
            <a:r>
              <a:rPr lang="zh-TW" altLang="en-US" sz="7200" dirty="0"/>
              <a:t>風力機本體由發電機殼、後機殼、葉片安裝盤組成，風力機本體為葉片系統、發電機、轉向軸承、尾管、尾翼、塔架安裝孔的結構支撐骨幹。塔架轉接座將連結後機殼底部的塔架安裝孔與塔架頂端，以安裝風力機。塔架安裝孔內的的轉向軸承，使得風力機在塔架頂上隨著風向變化而轉向。</a:t>
            </a:r>
          </a:p>
          <a:p>
            <a:endParaRPr lang="zh-TW" altLang="en-US" sz="7200" dirty="0"/>
          </a:p>
        </p:txBody>
      </p:sp>
      <p:sp>
        <p:nvSpPr>
          <p:cNvPr id="3" name="標題 2"/>
          <p:cNvSpPr>
            <a:spLocks noGrp="1"/>
          </p:cNvSpPr>
          <p:nvPr>
            <p:ph type="title"/>
          </p:nvPr>
        </p:nvSpPr>
        <p:spPr/>
        <p:txBody>
          <a:bodyPr/>
          <a:lstStyle/>
          <a:p>
            <a:endParaRPr lang="zh-TW" altLang="en-US"/>
          </a:p>
        </p:txBody>
      </p:sp>
      <p:pic>
        <p:nvPicPr>
          <p:cNvPr id="3073" name="Picture 1" descr="http://www.windtek.com.tw/images/pro4_pic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3145059"/>
            <a:ext cx="2880320" cy="2652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74853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23528" y="1772816"/>
            <a:ext cx="5544616" cy="609517"/>
          </a:xfrm>
        </p:spPr>
        <p:txBody>
          <a:bodyPr>
            <a:normAutofit fontScale="25000" lnSpcReduction="20000"/>
          </a:bodyPr>
          <a:lstStyle/>
          <a:p>
            <a:r>
              <a:rPr lang="zh-TW" altLang="en-US" sz="14400" dirty="0"/>
              <a:t>尾翼組件與強風保護</a:t>
            </a:r>
            <a:r>
              <a:rPr lang="zh-TW" altLang="en-US" sz="14400" dirty="0" smtClean="0"/>
              <a:t>功能 </a:t>
            </a:r>
            <a:endParaRPr lang="en-US" altLang="zh-TW" sz="14400" dirty="0" smtClean="0"/>
          </a:p>
          <a:p>
            <a:endParaRPr lang="en-US" altLang="zh-TW" sz="7200" dirty="0"/>
          </a:p>
          <a:p>
            <a:r>
              <a:rPr lang="zh-TW" altLang="en-US" sz="7200" dirty="0"/>
              <a:t>由尾翼與尾管組成的尾翼組件，使風力機本體在每秒</a:t>
            </a:r>
            <a:r>
              <a:rPr lang="en-US" altLang="zh-TW" sz="7200" dirty="0"/>
              <a:t>13.5</a:t>
            </a:r>
            <a:r>
              <a:rPr lang="zh-TW" altLang="en-US" sz="7200" dirty="0"/>
              <a:t>公尺以下的風速時，能自動正面迎風，以吸收最多的風能。當風速超過每秒</a:t>
            </a:r>
            <a:r>
              <a:rPr lang="en-US" altLang="zh-TW" sz="7200" dirty="0"/>
              <a:t>13.5</a:t>
            </a:r>
            <a:r>
              <a:rPr lang="zh-TW" altLang="en-US" sz="7200" dirty="0"/>
              <a:t>公尺，強風保護功能開始作用，風力機本體開始偏轉，葉片不再正面迎風，可降低葉片轉速，但直到完全偏轉前，發電機仍能輸出電力。當風速降低後，強風保護功能停止運作，風力機本體會自動轉回正面迎風的位置。</a:t>
            </a:r>
          </a:p>
          <a:p>
            <a:endParaRPr lang="zh-TW" altLang="en-US" sz="1800" dirty="0"/>
          </a:p>
          <a:p>
            <a:endParaRPr lang="zh-TW" altLang="en-US" dirty="0"/>
          </a:p>
        </p:txBody>
      </p:sp>
      <p:sp>
        <p:nvSpPr>
          <p:cNvPr id="3" name="標題 2"/>
          <p:cNvSpPr>
            <a:spLocks noGrp="1"/>
          </p:cNvSpPr>
          <p:nvPr>
            <p:ph type="title"/>
          </p:nvPr>
        </p:nvSpPr>
        <p:spPr/>
        <p:txBody>
          <a:bodyPr/>
          <a:lstStyle/>
          <a:p>
            <a:endParaRPr lang="zh-TW" altLang="en-US"/>
          </a:p>
        </p:txBody>
      </p:sp>
      <p:pic>
        <p:nvPicPr>
          <p:cNvPr id="4098" name="Picture 2" descr="http://www.windtek.com.tw/images/pro4_pic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52003" y="2939652"/>
            <a:ext cx="2940679" cy="2707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9797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39552" y="1844824"/>
            <a:ext cx="7740848" cy="3777283"/>
          </a:xfrm>
        </p:spPr>
        <p:txBody>
          <a:bodyPr>
            <a:normAutofit fontScale="25000" lnSpcReduction="20000"/>
          </a:bodyPr>
          <a:lstStyle/>
          <a:p>
            <a:r>
              <a:rPr lang="zh-TW" altLang="en-US" sz="7200" dirty="0">
                <a:latin typeface="+mn-ea"/>
              </a:rPr>
              <a:t>我國發展風力發電的限制</a:t>
            </a:r>
            <a:r>
              <a:rPr lang="zh-TW" altLang="en-US" sz="7200" dirty="0" smtClean="0">
                <a:latin typeface="+mn-ea"/>
              </a:rPr>
              <a:t>：</a:t>
            </a:r>
            <a:endParaRPr lang="zh-TW" altLang="en-US" sz="7200" dirty="0">
              <a:latin typeface="+mn-ea"/>
            </a:endParaRPr>
          </a:p>
          <a:p>
            <a:r>
              <a:rPr lang="zh-TW" altLang="en-US" sz="7200" dirty="0">
                <a:latin typeface="+mn-ea"/>
              </a:rPr>
              <a:t>（一）我國夏季風力發電量明顯</a:t>
            </a:r>
            <a:r>
              <a:rPr lang="zh-TW" altLang="en-US" sz="7200" dirty="0" smtClean="0">
                <a:latin typeface="+mn-ea"/>
              </a:rPr>
              <a:t>偏低</a:t>
            </a:r>
            <a:endParaRPr lang="zh-TW" altLang="en-US" sz="7200" dirty="0">
              <a:latin typeface="+mn-ea"/>
            </a:endParaRPr>
          </a:p>
          <a:p>
            <a:r>
              <a:rPr lang="zh-TW" altLang="en-US" sz="7200" dirty="0">
                <a:latin typeface="+mn-ea"/>
              </a:rPr>
              <a:t>我國風力發電系統全年容量因數可達</a:t>
            </a:r>
            <a:r>
              <a:rPr lang="en-US" altLang="zh-TW" sz="7200" dirty="0">
                <a:latin typeface="+mn-ea"/>
              </a:rPr>
              <a:t>33.5%</a:t>
            </a:r>
            <a:r>
              <a:rPr lang="zh-TW" altLang="en-US" sz="7200" dirty="0">
                <a:latin typeface="+mn-ea"/>
              </a:rPr>
              <a:t>（麥寮風力發電示範系統）及</a:t>
            </a:r>
            <a:r>
              <a:rPr lang="en-US" altLang="zh-TW" sz="7200" dirty="0">
                <a:latin typeface="+mn-ea"/>
              </a:rPr>
              <a:t>42.1%</a:t>
            </a:r>
            <a:r>
              <a:rPr lang="zh-TW" altLang="en-US" sz="7200" dirty="0">
                <a:latin typeface="+mn-ea"/>
              </a:rPr>
              <a:t>（澎湖中屯風力發電示範系統），平均約</a:t>
            </a:r>
            <a:r>
              <a:rPr lang="en-US" altLang="zh-TW" sz="7200" dirty="0">
                <a:latin typeface="+mn-ea"/>
              </a:rPr>
              <a:t>37%</a:t>
            </a:r>
            <a:r>
              <a:rPr lang="zh-TW" altLang="en-US" sz="7200" dirty="0">
                <a:latin typeface="+mn-ea"/>
              </a:rPr>
              <a:t>，和國外容量因數相近；但是我國風力發電發展條件和國外不能相比的是，我國風力發電系統在夏季用電尖峰期時的供電能力非常差，僅不到冬季的一成（麥寮風力發電系統）或一成多（澎湖中屯風力發電系統），不像丹麥地區的夏季風力發電量為冬季發電量的四成多，或是美國</a:t>
            </a:r>
            <a:r>
              <a:rPr lang="en-US" altLang="zh-TW" sz="7200" dirty="0">
                <a:latin typeface="+mn-ea"/>
              </a:rPr>
              <a:t>Minnesota</a:t>
            </a:r>
            <a:r>
              <a:rPr lang="zh-TW" altLang="en-US" sz="7200" dirty="0">
                <a:latin typeface="+mn-ea"/>
              </a:rPr>
              <a:t>州的三成多。此外，單從月發電量來看，麥寮和中屯示範計畫的冬季容量因數可達</a:t>
            </a:r>
            <a:r>
              <a:rPr lang="en-US" altLang="zh-TW" sz="7200" dirty="0">
                <a:latin typeface="+mn-ea"/>
              </a:rPr>
              <a:t>70%</a:t>
            </a:r>
            <a:r>
              <a:rPr lang="zh-TW" altLang="en-US" sz="7200" dirty="0">
                <a:latin typeface="+mn-ea"/>
              </a:rPr>
              <a:t>以上，但是夏季八月容量因數都只有</a:t>
            </a:r>
            <a:r>
              <a:rPr lang="en-US" altLang="zh-TW" sz="7200" dirty="0">
                <a:latin typeface="+mn-ea"/>
              </a:rPr>
              <a:t>6%</a:t>
            </a:r>
            <a:r>
              <a:rPr lang="zh-TW" altLang="en-US" sz="7200" dirty="0">
                <a:latin typeface="+mn-ea"/>
              </a:rPr>
              <a:t>上下，顯示風力發電機組明顯無法在我國電力需求高峰的夏季擔當供電重任。</a:t>
            </a:r>
          </a:p>
          <a:p>
            <a:endParaRPr lang="zh-TW" altLang="en-US" sz="7200" dirty="0"/>
          </a:p>
          <a:p>
            <a:endParaRPr lang="zh-TW" altLang="en-US" sz="7200" dirty="0"/>
          </a:p>
          <a:p>
            <a:endParaRPr lang="zh-TW" altLang="en-US" sz="7200" dirty="0"/>
          </a:p>
        </p:txBody>
      </p:sp>
      <p:sp>
        <p:nvSpPr>
          <p:cNvPr id="3" name="標題 2"/>
          <p:cNvSpPr>
            <a:spLocks noGrp="1"/>
          </p:cNvSpPr>
          <p:nvPr>
            <p:ph type="title"/>
          </p:nvPr>
        </p:nvSpPr>
        <p:spPr/>
        <p:txBody>
          <a:bodyPr/>
          <a:lstStyle/>
          <a:p>
            <a:r>
              <a:rPr lang="zh-TW" altLang="en-US" dirty="0" smtClean="0"/>
              <a:t>風力發電對台灣的經濟效益</a:t>
            </a:r>
            <a:endParaRPr lang="zh-TW" altLang="en-US" dirty="0"/>
          </a:p>
        </p:txBody>
      </p:sp>
    </p:spTree>
    <p:extLst>
      <p:ext uri="{BB962C8B-B14F-4D97-AF65-F5344CB8AC3E}">
        <p14:creationId xmlns:p14="http://schemas.microsoft.com/office/powerpoint/2010/main" val="2550890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23528" y="1916832"/>
            <a:ext cx="7408333" cy="3450696"/>
          </a:xfrm>
        </p:spPr>
        <p:txBody>
          <a:bodyPr>
            <a:noAutofit/>
          </a:bodyPr>
          <a:lstStyle/>
          <a:p>
            <a:r>
              <a:rPr lang="zh-TW" altLang="en-US" sz="1800" dirty="0"/>
              <a:t>（二）我國夏季風力發電穩定性差且常發生無風可發電</a:t>
            </a:r>
            <a:r>
              <a:rPr lang="zh-TW" altLang="en-US" sz="1800" dirty="0" smtClean="0"/>
              <a:t>情況</a:t>
            </a:r>
            <a:endParaRPr lang="zh-TW" altLang="en-US" sz="1800" dirty="0"/>
          </a:p>
          <a:p>
            <a:r>
              <a:rPr lang="zh-TW" altLang="en-US" sz="1800" dirty="0" smtClean="0"/>
              <a:t>麥寮</a:t>
            </a:r>
            <a:r>
              <a:rPr lang="zh-TW" altLang="en-US" sz="1800" dirty="0"/>
              <a:t>和澎湖中屯風力發電夏季八月時風力發電系統平均容量因數雖然是</a:t>
            </a:r>
            <a:r>
              <a:rPr lang="en-US" altLang="zh-TW" sz="1800" dirty="0"/>
              <a:t>6%</a:t>
            </a:r>
            <a:r>
              <a:rPr lang="zh-TW" altLang="en-US" sz="1800" dirty="0"/>
              <a:t>左右，但是最高的時候容量因數達</a:t>
            </a:r>
            <a:r>
              <a:rPr lang="en-US" altLang="zh-TW" sz="1800" dirty="0"/>
              <a:t>60%</a:t>
            </a:r>
            <a:r>
              <a:rPr lang="zh-TW" altLang="en-US" sz="1800" dirty="0"/>
              <a:t>左右，最低的時候竟只有</a:t>
            </a:r>
            <a:r>
              <a:rPr lang="en-US" altLang="zh-TW" sz="1800" dirty="0"/>
              <a:t>0.01%</a:t>
            </a:r>
            <a:r>
              <a:rPr lang="zh-TW" altLang="en-US" sz="1800" dirty="0"/>
              <a:t>，落差非常的大，故我國此季節的風力發電，根本無法擔當穩定供電的任務。</a:t>
            </a:r>
          </a:p>
          <a:p>
            <a:r>
              <a:rPr lang="zh-TW" altLang="en-US" sz="1800" dirty="0" smtClean="0"/>
              <a:t>更</a:t>
            </a:r>
            <a:r>
              <a:rPr lang="zh-TW" altLang="en-US" sz="1800" dirty="0"/>
              <a:t>嚴重的問題是，八月份多數時間的發電量還非常低，甚至有超過五分之一天數的單日容量因數低於</a:t>
            </a:r>
            <a:r>
              <a:rPr lang="en-US" altLang="zh-TW" sz="1800" dirty="0"/>
              <a:t>1%</a:t>
            </a:r>
            <a:r>
              <a:rPr lang="zh-TW" altLang="en-US" sz="1800" dirty="0"/>
              <a:t>；又即使麥寮和澎湖中屯距離相當遠，往往兩座風力發電示範計畫發電量同時都很低，可見我國風力條件應不存在風力發電「參差率」的現象，沒風時兩地都沒風，也都同時無法供電。</a:t>
            </a:r>
          </a:p>
          <a:p>
            <a:r>
              <a:rPr lang="zh-TW" altLang="en-US" sz="1800" dirty="0" smtClean="0"/>
              <a:t>既然</a:t>
            </a:r>
            <a:r>
              <a:rPr lang="zh-TW" altLang="en-US" sz="1800" dirty="0"/>
              <a:t>麥寮和澎湖中屯兩座風力發電廠位在臺灣風力條件較佳的地點，卻還在夏季無法穩定供電，且兩座風力電廠距離已相當遠，還是常常同時無法發電，顯示臺灣夏季的風力發電條件，是無法滿足電力需求的。</a:t>
            </a:r>
          </a:p>
          <a:p>
            <a:endParaRPr lang="zh-TW" altLang="en-US" sz="1800" dirty="0"/>
          </a:p>
          <a:p>
            <a:endParaRPr lang="zh-TW" altLang="en-US" sz="1800" dirty="0"/>
          </a:p>
        </p:txBody>
      </p:sp>
      <p:sp>
        <p:nvSpPr>
          <p:cNvPr id="3" name="標題 2"/>
          <p:cNvSpPr>
            <a:spLocks noGrp="1"/>
          </p:cNvSpPr>
          <p:nvPr>
            <p:ph type="title"/>
          </p:nvPr>
        </p:nvSpPr>
        <p:spPr/>
        <p:txBody>
          <a:bodyPr/>
          <a:lstStyle/>
          <a:p>
            <a:endParaRPr lang="zh-TW" altLang="en-US"/>
          </a:p>
        </p:txBody>
      </p:sp>
    </p:spTree>
    <p:extLst>
      <p:ext uri="{BB962C8B-B14F-4D97-AF65-F5344CB8AC3E}">
        <p14:creationId xmlns:p14="http://schemas.microsoft.com/office/powerpoint/2010/main" val="4048507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39552" y="1844824"/>
            <a:ext cx="7408333" cy="3450696"/>
          </a:xfrm>
        </p:spPr>
        <p:txBody>
          <a:bodyPr>
            <a:noAutofit/>
          </a:bodyPr>
          <a:lstStyle/>
          <a:p>
            <a:r>
              <a:rPr lang="zh-TW" altLang="en-US" sz="1800" dirty="0"/>
              <a:t>風力發電效率低 </a:t>
            </a:r>
          </a:p>
          <a:p>
            <a:r>
              <a:rPr lang="zh-TW" altLang="en-US" sz="1800" dirty="0"/>
              <a:t>滿載時每小時可產生電力</a:t>
            </a:r>
            <a:r>
              <a:rPr lang="en-US" altLang="zh-TW" sz="1800" dirty="0"/>
              <a:t>1</a:t>
            </a:r>
            <a:r>
              <a:rPr lang="zh-TW" altLang="en-US" sz="1800" dirty="0"/>
              <a:t>千</a:t>
            </a:r>
            <a:r>
              <a:rPr lang="en-US" altLang="zh-TW" sz="1800" dirty="0"/>
              <a:t>500</a:t>
            </a:r>
            <a:r>
              <a:rPr lang="zh-TW" altLang="en-US" sz="1800" dirty="0"/>
              <a:t>度</a:t>
            </a:r>
            <a:r>
              <a:rPr lang="en-US" altLang="zh-TW" sz="1800" dirty="0"/>
              <a:t>(</a:t>
            </a:r>
            <a:r>
              <a:rPr lang="zh-TW" altLang="en-US" sz="1800" dirty="0"/>
              <a:t>所謂滿載是風速必須達每秒</a:t>
            </a:r>
            <a:r>
              <a:rPr lang="en-US" altLang="zh-TW" sz="1800" dirty="0"/>
              <a:t>14</a:t>
            </a:r>
            <a:r>
              <a:rPr lang="zh-TW" altLang="en-US" sz="1800" dirty="0"/>
              <a:t>公尺，葉面連續旋轉</a:t>
            </a:r>
            <a:r>
              <a:rPr lang="en-US" altLang="zh-TW" sz="1800" dirty="0"/>
              <a:t>1</a:t>
            </a:r>
            <a:r>
              <a:rPr lang="zh-TW" altLang="en-US" sz="1800" dirty="0"/>
              <a:t>小時</a:t>
            </a:r>
            <a:r>
              <a:rPr lang="en-US" altLang="zh-TW" sz="1800" dirty="0"/>
              <a:t>)</a:t>
            </a:r>
            <a:r>
              <a:rPr lang="zh-TW" altLang="en-US" sz="1800" dirty="0"/>
              <a:t>，但若風速時大時小，就無法滿載，平均來說，一天發電率只有</a:t>
            </a:r>
            <a:r>
              <a:rPr lang="en-US" altLang="zh-TW" sz="1800" dirty="0"/>
              <a:t>20%</a:t>
            </a:r>
            <a:r>
              <a:rPr lang="zh-TW" altLang="en-US" sz="1800" dirty="0"/>
              <a:t>。</a:t>
            </a:r>
          </a:p>
          <a:p>
            <a:pPr marL="0" indent="0">
              <a:buNone/>
            </a:pPr>
            <a:r>
              <a:rPr lang="zh-TW" altLang="en-US" sz="1800" dirty="0"/>
              <a:t> </a:t>
            </a:r>
          </a:p>
          <a:p>
            <a:r>
              <a:rPr lang="zh-TW" altLang="en-US" sz="1800" dirty="0"/>
              <a:t>風力發電成本高 </a:t>
            </a:r>
          </a:p>
          <a:p>
            <a:r>
              <a:rPr lang="zh-TW" altLang="en-US" sz="1800" dirty="0"/>
              <a:t>一座風力發電設備造價</a:t>
            </a:r>
            <a:r>
              <a:rPr lang="en-US" altLang="zh-TW" sz="1800" dirty="0"/>
              <a:t>7</a:t>
            </a:r>
            <a:r>
              <a:rPr lang="zh-TW" altLang="en-US" sz="1800" dirty="0"/>
              <a:t>千至</a:t>
            </a:r>
            <a:r>
              <a:rPr lang="en-US" altLang="zh-TW" sz="1800" dirty="0"/>
              <a:t>9</a:t>
            </a:r>
            <a:r>
              <a:rPr lang="zh-TW" altLang="en-US" sz="1800" dirty="0"/>
              <a:t>千</a:t>
            </a:r>
            <a:r>
              <a:rPr lang="en-US" altLang="zh-TW" sz="1800" dirty="0"/>
              <a:t>5</a:t>
            </a:r>
            <a:r>
              <a:rPr lang="zh-TW" altLang="en-US" sz="1800" dirty="0"/>
              <a:t>百萬，設計壽命只有</a:t>
            </a:r>
            <a:r>
              <a:rPr lang="en-US" altLang="zh-TW" sz="1800" dirty="0"/>
              <a:t>20</a:t>
            </a:r>
            <a:r>
              <a:rPr lang="zh-TW" altLang="en-US" sz="1800" dirty="0"/>
              <a:t>年。依發電成本計算，核能發電成本每度</a:t>
            </a:r>
            <a:r>
              <a:rPr lang="en-US" altLang="zh-TW" sz="1800" dirty="0"/>
              <a:t>0.63</a:t>
            </a:r>
            <a:r>
              <a:rPr lang="zh-TW" altLang="en-US" sz="1800" dirty="0"/>
              <a:t>元，風力發電要</a:t>
            </a:r>
            <a:r>
              <a:rPr lang="en-US" altLang="zh-TW" sz="1800" dirty="0"/>
              <a:t>2.8</a:t>
            </a:r>
            <a:r>
              <a:rPr lang="zh-TW" altLang="en-US" sz="1800" dirty="0"/>
              <a:t>元，還不包含維修費用。</a:t>
            </a:r>
          </a:p>
          <a:p>
            <a:r>
              <a:rPr lang="zh-TW" altLang="en-US" sz="1800" dirty="0"/>
              <a:t> </a:t>
            </a:r>
          </a:p>
          <a:p>
            <a:r>
              <a:rPr lang="zh-TW" altLang="en-US" sz="1800" dirty="0"/>
              <a:t>風力發電機組所需腹地大 </a:t>
            </a:r>
          </a:p>
          <a:p>
            <a:r>
              <a:rPr lang="zh-TW" altLang="en-US" sz="1800" dirty="0"/>
              <a:t>核三廠</a:t>
            </a:r>
            <a:r>
              <a:rPr lang="en-US" altLang="zh-TW" sz="1800" dirty="0"/>
              <a:t>1</a:t>
            </a:r>
            <a:r>
              <a:rPr lang="zh-TW" altLang="en-US" sz="1800" dirty="0"/>
              <a:t>部機組每小時可產生電力</a:t>
            </a:r>
            <a:r>
              <a:rPr lang="en-US" altLang="zh-TW" sz="1800" dirty="0"/>
              <a:t>95</a:t>
            </a:r>
            <a:r>
              <a:rPr lang="zh-TW" altLang="en-US" sz="1800" dirty="0"/>
              <a:t>萬度，風力發電最多</a:t>
            </a:r>
            <a:r>
              <a:rPr lang="en-US" altLang="zh-TW" sz="1800" dirty="0"/>
              <a:t>1</a:t>
            </a:r>
            <a:r>
              <a:rPr lang="zh-TW" altLang="en-US" sz="1800" dirty="0"/>
              <a:t>千</a:t>
            </a:r>
            <a:r>
              <a:rPr lang="en-US" altLang="zh-TW" sz="1800" dirty="0"/>
              <a:t>500</a:t>
            </a:r>
            <a:r>
              <a:rPr lang="zh-TW" altLang="en-US" sz="1800" dirty="0"/>
              <a:t>度，也就是說，一座核能發電機等於</a:t>
            </a:r>
            <a:r>
              <a:rPr lang="en-US" altLang="zh-TW" sz="1800" dirty="0"/>
              <a:t>633</a:t>
            </a:r>
            <a:r>
              <a:rPr lang="zh-TW" altLang="en-US" sz="1800" dirty="0"/>
              <a:t>座風力發電機。若風力發電要達成核三廠總發電量，依每座風力發電設備建置需相隔</a:t>
            </a:r>
            <a:r>
              <a:rPr lang="en-US" altLang="zh-TW" sz="1800" dirty="0"/>
              <a:t>200</a:t>
            </a:r>
            <a:r>
              <a:rPr lang="zh-TW" altLang="en-US" sz="1800" dirty="0"/>
              <a:t>公尺計算，還得繞台一圈才行，問題是台灣沒有那麼大的腹地</a:t>
            </a:r>
            <a:r>
              <a:rPr lang="zh-TW" altLang="en-US" sz="1800" dirty="0" smtClean="0"/>
              <a:t>。</a:t>
            </a:r>
            <a:endParaRPr lang="zh-TW" altLang="en-US" sz="1800" dirty="0"/>
          </a:p>
          <a:p>
            <a:endParaRPr lang="zh-TW" altLang="en-US" sz="1800" dirty="0"/>
          </a:p>
        </p:txBody>
      </p:sp>
      <p:sp>
        <p:nvSpPr>
          <p:cNvPr id="3" name="標題 2"/>
          <p:cNvSpPr>
            <a:spLocks noGrp="1"/>
          </p:cNvSpPr>
          <p:nvPr>
            <p:ph type="title"/>
          </p:nvPr>
        </p:nvSpPr>
        <p:spPr/>
        <p:txBody>
          <a:bodyPr/>
          <a:lstStyle/>
          <a:p>
            <a:endParaRPr lang="zh-TW" altLang="en-US"/>
          </a:p>
        </p:txBody>
      </p:sp>
    </p:spTree>
    <p:extLst>
      <p:ext uri="{BB962C8B-B14F-4D97-AF65-F5344CB8AC3E}">
        <p14:creationId xmlns:p14="http://schemas.microsoft.com/office/powerpoint/2010/main" val="2756127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39552" y="1772816"/>
            <a:ext cx="7408333" cy="3450696"/>
          </a:xfrm>
        </p:spPr>
        <p:txBody>
          <a:bodyPr>
            <a:noAutofit/>
          </a:bodyPr>
          <a:lstStyle/>
          <a:p>
            <a:r>
              <a:rPr lang="zh-TW" altLang="en-US" sz="1800" dirty="0"/>
              <a:t>夏季用電量高，發電效率卻最差 </a:t>
            </a:r>
          </a:p>
          <a:p>
            <a:r>
              <a:rPr lang="zh-TW" altLang="en-US" sz="1800" dirty="0" smtClean="0"/>
              <a:t>其實</a:t>
            </a:r>
            <a:r>
              <a:rPr lang="zh-TW" altLang="en-US" sz="1800" dirty="0"/>
              <a:t>我們的風場風力冬天優於夏天，也就是夏天的風力發電效率很差，卻是我們用電量的高峰。當冬天風力資源好風力發電效率高的時候，卻是我們用電量最低的時候，跟風力發電發展最好的北歐國家來比正好相反，可見風力發電對於其他發電方式的替代效果並不好</a:t>
            </a:r>
            <a:r>
              <a:rPr lang="zh-TW" altLang="en-US" sz="1800" dirty="0" smtClean="0"/>
              <a:t>。</a:t>
            </a:r>
            <a:endParaRPr lang="zh-TW" altLang="en-US" sz="1800" dirty="0"/>
          </a:p>
          <a:p>
            <a:endParaRPr lang="zh-TW" altLang="en-US" sz="1800" dirty="0"/>
          </a:p>
          <a:p>
            <a:r>
              <a:rPr lang="zh-TW" altLang="en-US" sz="1800" dirty="0"/>
              <a:t>建廠所需土地成本過高  </a:t>
            </a:r>
          </a:p>
          <a:p>
            <a:r>
              <a:rPr lang="zh-TW" altLang="en-US" sz="1800" dirty="0"/>
              <a:t>台灣地狹人稠、土地成本極高，風力發電機組所需要的面積比起相同發電功率的火力電廠而言，所需要更大範圍的土地，所以如果考慮土地成本的話，風力發電的成本是相對高的。</a:t>
            </a:r>
          </a:p>
          <a:p>
            <a:endParaRPr lang="zh-TW" altLang="en-US" sz="1800" dirty="0"/>
          </a:p>
        </p:txBody>
      </p:sp>
      <p:sp>
        <p:nvSpPr>
          <p:cNvPr id="3" name="標題 2"/>
          <p:cNvSpPr>
            <a:spLocks noGrp="1"/>
          </p:cNvSpPr>
          <p:nvPr>
            <p:ph type="title"/>
          </p:nvPr>
        </p:nvSpPr>
        <p:spPr/>
        <p:txBody>
          <a:bodyPr/>
          <a:lstStyle/>
          <a:p>
            <a:endParaRPr lang="zh-TW" altLang="en-US"/>
          </a:p>
        </p:txBody>
      </p:sp>
    </p:spTree>
    <p:extLst>
      <p:ext uri="{BB962C8B-B14F-4D97-AF65-F5344CB8AC3E}">
        <p14:creationId xmlns:p14="http://schemas.microsoft.com/office/powerpoint/2010/main" val="26367774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89</TotalTime>
  <Words>1335</Words>
  <Application>Microsoft Office PowerPoint</Application>
  <PresentationFormat>如螢幕大小 (4:3)</PresentationFormat>
  <Paragraphs>51</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波形</vt:lpstr>
      <vt:lpstr>以適當科技與風險評估的角度來看風力機系統</vt:lpstr>
      <vt:lpstr>風力發電機介紹</vt:lpstr>
      <vt:lpstr>PowerPoint 簡報</vt:lpstr>
      <vt:lpstr>PowerPoint 簡報</vt:lpstr>
      <vt:lpstr>PowerPoint 簡報</vt:lpstr>
      <vt:lpstr>風力發電對台灣的經濟效益</vt:lpstr>
      <vt:lpstr>PowerPoint 簡報</vt:lpstr>
      <vt:lpstr>PowerPoint 簡報</vt:lpstr>
      <vt:lpstr>PowerPoint 簡報</vt:lpstr>
      <vt:lpstr>風力機應用的問題，如何避開風險?如何做最合適的使用?提出個人的看法</vt:lpstr>
      <vt:lpstr>結論</vt:lpstr>
      <vt:lpstr>資料來源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以適當科技與風險評估的角度來看風力機系統</dc:title>
  <dc:creator>juc</dc:creator>
  <cp:lastModifiedBy>juc</cp:lastModifiedBy>
  <cp:revision>9</cp:revision>
  <dcterms:created xsi:type="dcterms:W3CDTF">2011-12-02T17:45:44Z</dcterms:created>
  <dcterms:modified xsi:type="dcterms:W3CDTF">2011-12-04T16:59:28Z</dcterms:modified>
</cp:coreProperties>
</file>