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28"/>
  </p:notesMasterIdLst>
  <p:sldIdLst>
    <p:sldId id="302" r:id="rId2"/>
    <p:sldId id="257" r:id="rId3"/>
    <p:sldId id="263" r:id="rId4"/>
    <p:sldId id="315" r:id="rId5"/>
    <p:sldId id="298" r:id="rId6"/>
    <p:sldId id="320" r:id="rId7"/>
    <p:sldId id="319" r:id="rId8"/>
    <p:sldId id="267" r:id="rId9"/>
    <p:sldId id="314" r:id="rId10"/>
    <p:sldId id="307" r:id="rId11"/>
    <p:sldId id="258" r:id="rId12"/>
    <p:sldId id="287" r:id="rId13"/>
    <p:sldId id="283" r:id="rId14"/>
    <p:sldId id="259" r:id="rId15"/>
    <p:sldId id="264" r:id="rId16"/>
    <p:sldId id="276" r:id="rId17"/>
    <p:sldId id="329" r:id="rId18"/>
    <p:sldId id="330" r:id="rId19"/>
    <p:sldId id="326" r:id="rId20"/>
    <p:sldId id="327" r:id="rId21"/>
    <p:sldId id="292" r:id="rId22"/>
    <p:sldId id="325" r:id="rId23"/>
    <p:sldId id="328" r:id="rId24"/>
    <p:sldId id="323" r:id="rId25"/>
    <p:sldId id="331" r:id="rId26"/>
    <p:sldId id="305" r:id="rId2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onstantia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6600"/>
    <a:srgbClr val="F2B800"/>
    <a:srgbClr val="3A7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03" autoAdjust="0"/>
  </p:normalViewPr>
  <p:slideViewPr>
    <p:cSldViewPr>
      <p:cViewPr>
        <p:scale>
          <a:sx n="77" d="100"/>
          <a:sy n="77" d="100"/>
        </p:scale>
        <p:origin x="-956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DF94283-FEA9-421B-A93D-93B4BA78F1AF}" type="datetimeFigureOut">
              <a:rPr lang="zh-TW" altLang="en-US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54E81FE-1375-40BC-876F-D6C02672E5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749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4E81FE-1375-40BC-876F-D6C02672E5BE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08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6DDD9-C5A6-4B86-8733-75B07DC5E462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BF67DA-992D-4EA9-BE33-015681295D0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D4AEE-1136-4637-B50D-696809C59737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395D2-8D00-43E6-B976-2DE62BE8B04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02B1E0-95CD-46EC-BC7E-08C64BD266DB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C6DAF-3A2C-4A9B-8F3F-1042EDE0354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FCAB-9F40-481B-99FE-CDB9C59DF68A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2847975" cy="365125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97E4C-769D-432F-835B-0282646B72E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A01E5-4EBE-4A11-8684-EDCBA048197F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B22DDA-26CE-4F47-89E5-F6AE202737C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DAF9EF-0B93-4B8A-826A-F29B28B4DC5A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DBC52-7C74-4C3E-A960-C2F26ECEA37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3305EA-5F21-447B-9091-80BD2EE62355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13958-5A1B-48E5-BC70-9F9AD3BE4C3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1358F-878F-486D-A875-42C5A0FE337C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DDF7A-0695-4589-9F70-8979739B6EE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BCD133-0021-44B4-9D22-A553947938D3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13F45-89FD-4B0C-A2E1-39FA30A9668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227420-071A-4E50-9523-261C8CB4D31B}" type="datetimeFigureOut">
              <a:rPr lang="zh-TW" altLang="en-US" smtClean="0"/>
              <a:pPr>
                <a:defRPr/>
              </a:pPr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3065B-2662-4C6F-AD67-465ED932031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6641056" y="6281275"/>
            <a:ext cx="230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" lvl="0" algn="ctr">
              <a:spcBef>
                <a:spcPct val="20000"/>
              </a:spcBef>
              <a:buClr>
                <a:srgbClr val="9BBB59"/>
              </a:buClr>
              <a:buSzPct val="95000"/>
              <a:defRPr/>
            </a:pPr>
            <a:endParaRPr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744916" y="332656"/>
            <a:ext cx="7920880" cy="3312368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教育部</a:t>
            </a:r>
            <a: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全校型中文閱讀書寫課程革新推動計畫</a:t>
            </a:r>
            <a: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solidFill>
                  <a:schemeClr val="accent1">
                    <a:lumMod val="7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altLang="zh-TW" sz="3600" b="1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en-US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全人觀點</a:t>
            </a:r>
            <a:r>
              <a:rPr lang="en-US" altLang="zh-TW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‧</a:t>
            </a:r>
            <a:r>
              <a:rPr lang="zh-TW" altLang="en-US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從心讀寫</a:t>
            </a:r>
            <a:br>
              <a:rPr lang="zh-TW" altLang="en-US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</a:br>
            <a:endParaRPr lang="zh-TW" altLang="en-US" sz="4900" b="1" spc="0" dirty="0"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4365104"/>
            <a:ext cx="6552728" cy="231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 algn="ctr" fontAlgn="auto"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defRPr/>
            </a:pPr>
            <a:endParaRPr kumimoji="0" lang="en-US" altLang="zh-TW" sz="1100" b="1" dirty="0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  <a:p>
            <a:pPr marR="45720" lvl="0" algn="ctr" fontAlgn="auto"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defRPr/>
            </a:pPr>
            <a:r>
              <a:rPr kumimoji="0" lang="zh-TW" altLang="en-US" sz="2800" b="1" dirty="0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「</a:t>
            </a:r>
            <a:r>
              <a:rPr kumimoji="0" lang="zh-TW" altLang="zh-TW" sz="2800" b="1" dirty="0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中文閱讀與表達</a:t>
            </a:r>
            <a:r>
              <a:rPr kumimoji="0" lang="zh-TW" altLang="en-US" sz="2800" b="1" dirty="0" smtClean="0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」授課教師群</a:t>
            </a:r>
            <a:endParaRPr kumimoji="0" lang="en-US" altLang="zh-TW" sz="2800" b="1" dirty="0" smtClean="0">
              <a:solidFill>
                <a:schemeClr val="tx2"/>
              </a:solidFill>
              <a:latin typeface="FangSong" pitchFamily="49" charset="-122"/>
              <a:ea typeface="FangSong" pitchFamily="49" charset="-122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zh-TW" altLang="en-US" sz="2800" spc="300" dirty="0" smtClean="0">
                <a:latin typeface="FangSong" pitchFamily="49" charset="-122"/>
                <a:ea typeface="FangSong" pitchFamily="49" charset="-122"/>
              </a:rPr>
              <a:t>陳憶蘇、熊仙如、林麗美</a:t>
            </a:r>
            <a:endParaRPr lang="en-US" altLang="zh-TW" sz="2800" spc="300" dirty="0" smtClean="0">
              <a:latin typeface="FangSong" pitchFamily="49" charset="-122"/>
              <a:ea typeface="FangSong" pitchFamily="49" charset="-122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zh-TW" altLang="en-US" sz="2800" spc="300" dirty="0" smtClean="0">
                <a:latin typeface="FangSong" pitchFamily="49" charset="-122"/>
                <a:ea typeface="FangSong" pitchFamily="49" charset="-122"/>
              </a:rPr>
              <a:t>陳金英、施寬文、楊雅琪</a:t>
            </a:r>
          </a:p>
          <a:p>
            <a:pPr marR="45720" lvl="0" algn="ctr" fontAlgn="auto"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Pct val="95000"/>
              <a:defRPr/>
            </a:pPr>
            <a:endParaRPr kumimoji="0" lang="en-US" altLang="zh-TW" sz="28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47864" y="34290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latin typeface="FangSong" pitchFamily="49" charset="-122"/>
                <a:ea typeface="FangSong" pitchFamily="49" charset="-122"/>
                <a:cs typeface="Times New Roman" panose="02020603050405020304" pitchFamily="18" charset="0"/>
              </a:rPr>
              <a:t>105-1</a:t>
            </a:r>
            <a:endParaRPr lang="zh-TW" altLang="en-US" sz="2400" dirty="0">
              <a:latin typeface="FangSong" pitchFamily="49" charset="-122"/>
              <a:ea typeface="FangSong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899593" y="171450"/>
            <a:ext cx="4536504" cy="953294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effectLst/>
                <a:latin typeface="FangSong" pitchFamily="49" charset="-122"/>
                <a:ea typeface="FangSong" pitchFamily="49" charset="-122"/>
              </a:rPr>
              <a:t>台灣出版</a:t>
            </a:r>
            <a:r>
              <a:rPr lang="zh-TW" altLang="en-US" sz="4800" b="1" dirty="0">
                <a:effectLst/>
                <a:latin typeface="FangSong" pitchFamily="49" charset="-122"/>
                <a:ea typeface="FangSong" pitchFamily="49" charset="-122"/>
              </a:rPr>
              <a:t>的</a:t>
            </a:r>
            <a:r>
              <a:rPr lang="zh-TW" altLang="en-US" sz="4800" b="1" dirty="0" smtClean="0">
                <a:effectLst/>
                <a:latin typeface="FangSong" pitchFamily="49" charset="-122"/>
                <a:ea typeface="FangSong" pitchFamily="49" charset="-122"/>
              </a:rPr>
              <a:t>作品</a:t>
            </a:r>
            <a:endParaRPr lang="zh-TW" altLang="en-US" sz="2400" dirty="0">
              <a:effectLst/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027" name="Picture 3" descr="C:\Users\mshome\Desktop\下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4" y="1412776"/>
            <a:ext cx="3083091" cy="41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098942" cy="418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83670" y="583000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（黑眼睛文化出版）</a:t>
            </a:r>
            <a:endParaRPr lang="zh-TW" altLang="en-US" sz="2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69904" y="583000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（桂冠出版</a:t>
            </a:r>
            <a:r>
              <a:rPr lang="zh-TW" altLang="en-US" sz="2400" b="1" dirty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0005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4" descr="思考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620688"/>
            <a:ext cx="4017459" cy="46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002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行前思考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2132856"/>
            <a:ext cx="5040560" cy="40386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我是我</a:t>
            </a: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endParaRPr lang="en-US" altLang="zh-TW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獨特且唯一</a:t>
            </a: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endParaRPr lang="en-US" altLang="zh-TW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但是</a:t>
            </a:r>
            <a:r>
              <a:rPr lang="en-US" altLang="zh-TW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…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會不會有另一個我</a:t>
            </a:r>
            <a:r>
              <a:rPr lang="zh-TW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？</a:t>
            </a:r>
            <a:endParaRPr lang="en-US" altLang="zh-TW" dirty="0" smtClean="0">
              <a:latin typeface="+mn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b="1" dirty="0" smtClean="0">
                <a:latin typeface="FangSong" pitchFamily="49" charset="-122"/>
                <a:ea typeface="FangSong" pitchFamily="49" charset="-122"/>
              </a:rPr>
              <a:t>                                 </a:t>
            </a:r>
            <a:endParaRPr lang="zh-TW" altLang="en-US" b="1" dirty="0"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328592"/>
          </a:xfrm>
          <a:extLst/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3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儘管人生漫長，</a:t>
            </a:r>
            <a:endParaRPr lang="en-US" altLang="zh-TW" sz="43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3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但履歷表最好簡短。</a:t>
            </a:r>
            <a:r>
              <a:rPr lang="zh-TW" altLang="en-US" sz="4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lang="en-US" altLang="zh-TW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—</a:t>
            </a:r>
            <a:r>
              <a:rPr lang="zh-TW" altLang="en-US" sz="2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辛波絲卡</a:t>
            </a:r>
          </a:p>
          <a:p>
            <a:pPr marL="274320" indent="-274320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32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114300" indent="0" fontAlgn="auto">
              <a:lnSpc>
                <a:spcPct val="13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altLang="zh-TW" sz="4800" b="1" dirty="0" smtClean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  <a:cs typeface="+mj-cs"/>
            </a:endParaRPr>
          </a:p>
          <a:p>
            <a:pPr marL="114300" indent="0" fontAlgn="auto">
              <a:lnSpc>
                <a:spcPct val="13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不想被格式化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嗎？</a:t>
            </a:r>
            <a:endParaRPr lang="en-US" altLang="zh-TW" sz="4800" b="1" dirty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  <a:cs typeface="+mj-cs"/>
            </a:endParaRPr>
          </a:p>
          <a:p>
            <a:pPr marL="114300" indent="0" fontAlgn="auto">
              <a:lnSpc>
                <a:spcPct val="13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在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表格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裡，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你想寫入什麼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？</a:t>
            </a:r>
            <a:endParaRPr lang="en-US" altLang="zh-TW" sz="4800" b="1" dirty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  <a:cs typeface="+mj-cs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1800" b="1" dirty="0" smtClean="0">
                <a:solidFill>
                  <a:schemeClr val="accent1"/>
                </a:solidFill>
                <a:latin typeface="+mj-ea"/>
              </a:rPr>
              <a:t>                                                             </a:t>
            </a:r>
            <a:endParaRPr lang="en-US" altLang="zh-TW" sz="1800" b="1" dirty="0" smtClean="0">
              <a:solidFill>
                <a:schemeClr val="accent1"/>
              </a:solidFill>
              <a:latin typeface="+mj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1800" b="1" dirty="0" smtClean="0">
              <a:solidFill>
                <a:schemeClr val="accent1"/>
              </a:solidFill>
              <a:latin typeface="+mj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1800" b="1" dirty="0" smtClean="0">
                <a:solidFill>
                  <a:schemeClr val="accent1"/>
                </a:solidFill>
                <a:latin typeface="+mj-ea"/>
              </a:rPr>
              <a:t>                                                             </a:t>
            </a:r>
            <a:endParaRPr lang="en-US" altLang="zh-TW" sz="1800" b="1" dirty="0" smtClean="0">
              <a:solidFill>
                <a:schemeClr val="accent1"/>
              </a:solidFill>
              <a:latin typeface="+mj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sz="20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accent1"/>
              </a:solidFill>
              <a:latin typeface="+mj-ea"/>
              <a:ea typeface="+mj-ea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zh-TW" alt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51520" y="1844824"/>
            <a:ext cx="81532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3600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3600" dirty="0" smtClean="0">
                <a:latin typeface="FangSong" pitchFamily="49" charset="-122"/>
                <a:ea typeface="FangSong" pitchFamily="49" charset="-122"/>
              </a:rPr>
              <a:t>幫助別人</a:t>
            </a:r>
            <a:r>
              <a:rPr lang="zh-TW" altLang="zh-TW" sz="3600" dirty="0" smtClean="0">
                <a:latin typeface="FangSong" pitchFamily="49" charset="-122"/>
                <a:ea typeface="FangSong" pitchFamily="49" charset="-122"/>
              </a:rPr>
              <a:t>快速抓住我們</a:t>
            </a:r>
            <a:r>
              <a:rPr lang="zh-TW" altLang="zh-TW" sz="3600" dirty="0">
                <a:latin typeface="FangSong" pitchFamily="49" charset="-122"/>
                <a:ea typeface="FangSong" pitchFamily="49" charset="-122"/>
              </a:rPr>
              <a:t>的人生</a:t>
            </a:r>
            <a:r>
              <a:rPr lang="zh-TW" altLang="zh-TW" sz="3600" dirty="0" smtClean="0">
                <a:latin typeface="FangSong" pitchFamily="49" charset="-122"/>
                <a:ea typeface="FangSong" pitchFamily="49" charset="-122"/>
              </a:rPr>
              <a:t>輪廓</a:t>
            </a:r>
            <a:endParaRPr kumimoji="0" lang="en-US" altLang="zh-TW" sz="3500" b="1" dirty="0" smtClean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9552" y="620688"/>
            <a:ext cx="157607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表格</a:t>
            </a:r>
            <a:endParaRPr lang="zh-TW" altLang="en-US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51520" y="2708920"/>
            <a:ext cx="59766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kumimoji="0" lang="zh-TW" altLang="en-US" sz="3600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3600" dirty="0" smtClean="0">
                <a:latin typeface="FangSong" pitchFamily="49" charset="-122"/>
                <a:ea typeface="FangSong" pitchFamily="49" charset="-122"/>
              </a:rPr>
              <a:t>限</a:t>
            </a:r>
            <a:r>
              <a:rPr kumimoji="0" lang="zh-TW" altLang="en-US" sz="3600" dirty="0">
                <a:latin typeface="FangSong" pitchFamily="49" charset="-122"/>
                <a:ea typeface="FangSong" pitchFamily="49" charset="-122"/>
              </a:rPr>
              <a:t>縮人生的寬度與</a:t>
            </a:r>
            <a:r>
              <a:rPr kumimoji="0" lang="zh-TW" altLang="en-US" sz="3600" dirty="0" smtClean="0">
                <a:latin typeface="FangSong" pitchFamily="49" charset="-122"/>
                <a:ea typeface="FangSong" pitchFamily="49" charset="-122"/>
              </a:rPr>
              <a:t>深度</a:t>
            </a:r>
            <a:endParaRPr kumimoji="0" lang="en-US" altLang="zh-TW" sz="3600" dirty="0">
              <a:latin typeface="FangSong" pitchFamily="49" charset="-122"/>
              <a:ea typeface="FangSong" pitchFamily="49" charset="-122"/>
            </a:endParaRPr>
          </a:p>
          <a:p>
            <a:pPr lvl="3" eaLnBrk="1" hangingPunct="1"/>
            <a:endParaRPr kumimoji="0" lang="zh-TW" altLang="en-US" dirty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0" y="364502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0" lang="zh-TW" altLang="en-US" sz="3600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3600" dirty="0" smtClean="0">
                <a:latin typeface="FangSong" pitchFamily="49" charset="-122"/>
                <a:ea typeface="FangSong" pitchFamily="49" charset="-122"/>
              </a:rPr>
              <a:t>失去思索的歷程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51520" y="450912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600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3600" dirty="0" smtClean="0">
                <a:latin typeface="FangSong" pitchFamily="49" charset="-122"/>
                <a:ea typeface="FangSong" pitchFamily="49" charset="-122"/>
              </a:rPr>
              <a:t>失去認同的模糊</a:t>
            </a:r>
            <a:endParaRPr lang="zh-TW" altLang="en-US" sz="3600" dirty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520" y="54452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600" dirty="0" smtClean="0">
                <a:solidFill>
                  <a:srgbClr val="FF0000"/>
                </a:solidFill>
              </a:rPr>
              <a:t> </a:t>
            </a:r>
            <a:r>
              <a:rPr lang="zh-TW" altLang="en-US" dirty="0" smtClean="0"/>
              <a:t>  </a:t>
            </a:r>
            <a:r>
              <a:rPr lang="zh-TW" altLang="en-US" sz="3600" dirty="0" smtClean="0">
                <a:latin typeface="FangSong" pitchFamily="49" charset="-122"/>
                <a:ea typeface="FangSong" pitchFamily="49" charset="-122"/>
              </a:rPr>
              <a:t>失去</a:t>
            </a:r>
            <a:r>
              <a:rPr lang="zh-TW" altLang="zh-TW" sz="3600" dirty="0" smtClean="0">
                <a:latin typeface="FangSong" pitchFamily="49" charset="-122"/>
                <a:ea typeface="FangSong" pitchFamily="49" charset="-122"/>
              </a:rPr>
              <a:t>情感的游移</a:t>
            </a:r>
            <a:endParaRPr lang="zh-TW" altLang="en-US" sz="3600" dirty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411760" y="78996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流失的</a:t>
            </a:r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往往</a:t>
            </a:r>
            <a:r>
              <a:rPr lang="zh-TW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比撈獲的要多</a:t>
            </a:r>
            <a:r>
              <a:rPr lang="en-US" altLang="zh-TW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…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561454" y="71169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600" dirty="0" smtClean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47" y="62068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zh-TW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以局部代表全部、以結果代替過程。</a:t>
            </a:r>
            <a:endParaRPr kumimoji="0" lang="en-US" altLang="zh-TW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87624" y="2204864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價格</a:t>
            </a:r>
            <a:endParaRPr lang="zh-TW" altLang="en-US" sz="8800" b="1" dirty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3" name="不等於 12"/>
          <p:cNvSpPr/>
          <p:nvPr/>
        </p:nvSpPr>
        <p:spPr>
          <a:xfrm>
            <a:off x="3851920" y="2780928"/>
            <a:ext cx="1008112" cy="648072"/>
          </a:xfrm>
          <a:prstGeom prst="mathNotEqual">
            <a:avLst>
              <a:gd name="adj1" fmla="val 23520"/>
              <a:gd name="adj2" fmla="val 6214694"/>
              <a:gd name="adj3" fmla="val 79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004048" y="2204864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價值</a:t>
            </a:r>
            <a:endParaRPr lang="zh-TW" altLang="en-US" sz="8800" b="1" dirty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259632" y="4365104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頭銜</a:t>
            </a:r>
            <a:endParaRPr lang="zh-TW" altLang="en-US" sz="8800" b="1" dirty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6" name="不等於 15"/>
          <p:cNvSpPr/>
          <p:nvPr/>
        </p:nvSpPr>
        <p:spPr>
          <a:xfrm>
            <a:off x="3851920" y="4941168"/>
            <a:ext cx="1008112" cy="648072"/>
          </a:xfrm>
          <a:prstGeom prst="mathNotEqual">
            <a:avLst>
              <a:gd name="adj1" fmla="val 23520"/>
              <a:gd name="adj2" fmla="val 6214694"/>
              <a:gd name="adj3" fmla="val 79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076056" y="4365104"/>
            <a:ext cx="2448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內涵</a:t>
            </a:r>
            <a:endParaRPr lang="en-US" altLang="zh-TW" sz="8800" b="1" dirty="0" smtClean="0">
              <a:solidFill>
                <a:srgbClr val="FF0000"/>
              </a:solidFill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09650"/>
          </a:xfrm>
        </p:spPr>
        <p:txBody>
          <a:bodyPr/>
          <a:lstStyle/>
          <a:p>
            <a:pPr eaLnBrk="1" hangingPunct="1"/>
            <a:r>
              <a:rPr lang="zh-TW" altLang="en-US" sz="5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表格化與標籤化的人生</a:t>
            </a:r>
            <a:r>
              <a:rPr lang="en-US" altLang="zh-TW" sz="5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52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988840"/>
            <a:ext cx="8136904" cy="396044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所有的問題只有</a:t>
            </a:r>
            <a:r>
              <a:rPr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簡答</a:t>
            </a: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模式</a:t>
            </a:r>
            <a:endParaRPr lang="en-US" altLang="zh-TW" sz="48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在</a:t>
            </a:r>
            <a:r>
              <a:rPr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有限</a:t>
            </a: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的空間</a:t>
            </a:r>
            <a:endParaRPr lang="en-US" altLang="zh-TW" sz="48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做出</a:t>
            </a:r>
            <a:r>
              <a:rPr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絕對肯定</a:t>
            </a:r>
            <a:r>
              <a:rPr lang="zh-TW" altLang="en-US" sz="48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的回答</a:t>
            </a:r>
            <a:endParaRPr lang="en-US" altLang="zh-TW" sz="48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algn="ctr" eaLnBrk="1" fontAlgn="auto" hangingPunct="1"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36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algn="ctr" eaLnBrk="1" fontAlgn="auto" hangingPunct="1">
              <a:spcBef>
                <a:spcPts val="1200"/>
              </a:spcBef>
              <a:spcAft>
                <a:spcPts val="120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36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sz="2800" b="1" dirty="0" smtClean="0">
              <a:solidFill>
                <a:srgbClr val="0070C0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928688"/>
            <a:ext cx="8289925" cy="1143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0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為什麼我們的</a:t>
            </a:r>
            <a:r>
              <a:rPr lang="zh-TW" altLang="en-US" sz="60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過程</a:t>
            </a:r>
            <a:r>
              <a:rPr lang="zh-TW" altLang="en-US" sz="4000" dirty="0" smtClean="0">
                <a:solidFill>
                  <a:schemeClr val="tx1"/>
                </a:solidFill>
                <a:latin typeface="FangSong" pitchFamily="49" charset="-122"/>
                <a:ea typeface="FangSong" pitchFamily="49" charset="-122"/>
              </a:rPr>
              <a:t>都被忽略了呢？</a:t>
            </a:r>
            <a:endParaRPr lang="en-US" altLang="zh-TW" sz="4000" dirty="0" smtClean="0">
              <a:solidFill>
                <a:schemeClr val="tx1"/>
              </a:solidFill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zh-TW" altLang="en-US" sz="2700" dirty="0">
              <a:latin typeface="+mj-ea"/>
              <a:ea typeface="+mj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19250" y="3068638"/>
            <a:ext cx="13239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風景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143250" y="3068638"/>
            <a:ext cx="1428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記憶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716462" y="3068638"/>
            <a:ext cx="1439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原因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227763" y="3068638"/>
            <a:ext cx="158432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手段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360363" y="4283075"/>
            <a:ext cx="89979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600" dirty="0">
                <a:latin typeface="FangSong" pitchFamily="49" charset="-122"/>
                <a:ea typeface="FangSong" pitchFamily="49" charset="-122"/>
              </a:rPr>
              <a:t>有很多事情更勝過你在教室內學到的</a:t>
            </a:r>
            <a:r>
              <a:rPr kumimoji="0" lang="zh-TW" altLang="en-US" sz="3600" dirty="0" smtClean="0">
                <a:latin typeface="FangSong" pitchFamily="49" charset="-122"/>
                <a:ea typeface="FangSong" pitchFamily="49" charset="-122"/>
              </a:rPr>
              <a:t>東西</a:t>
            </a:r>
            <a:endParaRPr kumimoji="0" lang="en-US" altLang="zh-TW" sz="3600" dirty="0" smtClean="0">
              <a:latin typeface="FangSong" pitchFamily="49" charset="-122"/>
              <a:ea typeface="FangSong" pitchFamily="49" charset="-122"/>
            </a:endParaRPr>
          </a:p>
          <a:p>
            <a:pPr algn="ctr" eaLnBrk="1" hangingPunct="1"/>
            <a:r>
              <a:rPr kumimoji="0" lang="zh-TW" altLang="en-US" sz="3600" dirty="0">
                <a:latin typeface="FangSong" pitchFamily="49" charset="-122"/>
                <a:ea typeface="FangSong" pitchFamily="49" charset="-122"/>
              </a:rPr>
              <a:t>都不在表格的勢力範圍</a:t>
            </a:r>
          </a:p>
          <a:p>
            <a:pPr algn="ctr" eaLnBrk="1" hangingPunct="1"/>
            <a:endParaRPr kumimoji="0" lang="en-US" altLang="zh-TW" sz="3600" dirty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000250" y="5000625"/>
            <a:ext cx="5307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endParaRPr kumimoji="0" lang="zh-TW" altLang="en-US" sz="3600" dirty="0"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/>
          <a:lstStyle/>
          <a:p>
            <a:endParaRPr lang="zh-TW" altLang="en-US" sz="4800" dirty="0"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492896" y="4941168"/>
            <a:ext cx="184731" cy="584775"/>
          </a:xfrm>
          <a:prstGeom prst="rect">
            <a:avLst/>
          </a:prstGeom>
          <a:solidFill>
            <a:srgbClr val="FFC000">
              <a:alpha val="10000"/>
            </a:srgbClr>
          </a:solidFill>
        </p:spPr>
        <p:txBody>
          <a:bodyPr wrap="none">
            <a:spAutoFit/>
          </a:bodyPr>
          <a:lstStyle/>
          <a:p>
            <a:endParaRPr lang="zh-TW" altLang="en-US" sz="3200" dirty="0">
              <a:solidFill>
                <a:srgbClr val="FF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851920" y="476671"/>
            <a:ext cx="4698722" cy="584775"/>
          </a:xfrm>
          <a:prstGeom prst="rect">
            <a:avLst/>
          </a:prstGeom>
          <a:solidFill>
            <a:srgbClr val="FFC000">
              <a:alpha val="1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在玻璃上看見的晚霞反光</a:t>
            </a:r>
            <a:endParaRPr lang="zh-TW" altLang="en-US" sz="3200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224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6"/>
          <p:cNvSpPr>
            <a:spLocks noGrp="1"/>
          </p:cNvSpPr>
          <p:nvPr>
            <p:ph idx="4294967295"/>
          </p:nvPr>
        </p:nvSpPr>
        <p:spPr>
          <a:xfrm>
            <a:off x="3059832" y="548680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40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小樹林邊聽到的孤獨琴聲</a:t>
            </a:r>
            <a:endParaRPr lang="zh-TW" altLang="en-US" sz="40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1480"/>
            <a:ext cx="9144000" cy="77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139952" y="5707197"/>
            <a:ext cx="4698722" cy="584775"/>
          </a:xfrm>
          <a:prstGeom prst="rect">
            <a:avLst/>
          </a:prstGeom>
          <a:solidFill>
            <a:schemeClr val="accent5">
              <a:lumMod val="75000"/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小樹林邊聽到的孤獨琴聲</a:t>
            </a:r>
            <a:endParaRPr lang="zh-TW" altLang="en-US" sz="32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24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58c504058280ef86682efc1e3408289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39552" y="5733256"/>
            <a:ext cx="2037737" cy="646331"/>
          </a:xfrm>
          <a:prstGeom prst="rect">
            <a:avLst/>
          </a:prstGeom>
          <a:solidFill>
            <a:schemeClr val="tx1">
              <a:lumMod val="85000"/>
              <a:lumOff val="15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愛過的</a:t>
            </a:r>
            <a:r>
              <a:rPr lang="en-US" altLang="zh-TW" sz="36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36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9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899592" y="4581128"/>
            <a:ext cx="78488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mar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r>
              <a:rPr lang="zh-TW" altLang="en-US" sz="2400" b="1" dirty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4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</a:t>
            </a:r>
            <a:r>
              <a:rPr lang="zh-TW" altLang="en-US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簡報製作</a:t>
            </a:r>
            <a:endParaRPr lang="en-US" altLang="zh-TW" sz="2000" b="1" dirty="0" smtClean="0">
              <a:solidFill>
                <a:sysClr val="windowText" lastClr="000000"/>
              </a:solidFill>
              <a:latin typeface="FangSong" panose="02010609060101010101" pitchFamily="49" charset="-122"/>
              <a:ea typeface="FangSong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zh-TW" altLang="en-US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 指導老師</a:t>
            </a:r>
            <a:r>
              <a:rPr lang="zh-TW" altLang="en-US" sz="2000" b="1" dirty="0" smtClean="0">
                <a:solidFill>
                  <a:sysClr val="windowText" lastClr="000000"/>
                </a:solidFill>
                <a:latin typeface="+mj-ea"/>
                <a:ea typeface="+mj-ea"/>
              </a:rPr>
              <a:t>：</a:t>
            </a:r>
            <a:r>
              <a:rPr lang="zh-TW" altLang="en-US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熊仙如</a:t>
            </a:r>
            <a:endParaRPr lang="en-US" altLang="zh-TW" sz="2000" b="1" dirty="0" smtClean="0">
              <a:solidFill>
                <a:sysClr val="windowText" lastClr="000000"/>
              </a:solidFill>
              <a:latin typeface="FangSong" panose="02010609060101010101" pitchFamily="49" charset="-122"/>
              <a:ea typeface="FangSong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zh-TW" altLang="en-US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 教學助理</a:t>
            </a:r>
            <a:r>
              <a:rPr lang="zh-TW" altLang="en-US" sz="2000" b="1" dirty="0" smtClean="0">
                <a:solidFill>
                  <a:sysClr val="windowText" lastClr="000000"/>
                </a:solidFill>
                <a:latin typeface="+mj-ea"/>
                <a:ea typeface="+mj-ea"/>
              </a:rPr>
              <a:t>：</a:t>
            </a:r>
            <a:r>
              <a:rPr lang="zh-TW" altLang="en-US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林佳蓉、吳兆鈞                    </a:t>
            </a:r>
            <a:r>
              <a:rPr lang="en-US" altLang="zh-TW" sz="2000" b="1" dirty="0" smtClean="0">
                <a:solidFill>
                  <a:sysClr val="windowText" lastClr="0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2016/09/14</a:t>
            </a:r>
          </a:p>
        </p:txBody>
      </p:sp>
      <p:sp>
        <p:nvSpPr>
          <p:cNvPr id="3" name="矩形 2"/>
          <p:cNvSpPr/>
          <p:nvPr/>
        </p:nvSpPr>
        <p:spPr>
          <a:xfrm>
            <a:off x="537984" y="908720"/>
            <a:ext cx="8066464" cy="270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到達詩的反面：</a:t>
            </a:r>
            <a:r>
              <a:rPr kumimoji="0" lang="en-US" altLang="zh-TW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/>
            </a:r>
            <a:br>
              <a:rPr kumimoji="0" lang="en-US" altLang="zh-TW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</a:br>
            <a:r>
              <a:rPr kumimoji="0"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讀辛波絲卡</a:t>
            </a:r>
            <a:r>
              <a:rPr kumimoji="0" lang="en-US" altLang="zh-TW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〈</a:t>
            </a:r>
            <a:r>
              <a:rPr kumimoji="0" lang="zh-TW" altLang="en-US" sz="48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寫履歷表</a:t>
            </a:r>
            <a:r>
              <a:rPr kumimoji="0" lang="en-US" altLang="zh-TW" sz="48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〉</a:t>
            </a:r>
          </a:p>
          <a:p>
            <a:r>
              <a:rPr kumimoji="0" lang="en-US" altLang="zh-TW" sz="45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 </a:t>
            </a:r>
            <a:r>
              <a:rPr kumimoji="0" lang="en-US" altLang="zh-TW" sz="4500" b="1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                   </a:t>
            </a:r>
            <a:r>
              <a:rPr kumimoji="0" lang="zh-TW" altLang="en-US" sz="3200" b="1" dirty="0" smtClean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+mj-cs"/>
              </a:rPr>
              <a:t>楊佳嫻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61" y="0"/>
            <a:ext cx="9204861" cy="691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716016" y="332656"/>
            <a:ext cx="2236510" cy="584775"/>
          </a:xfrm>
          <a:prstGeom prst="rect">
            <a:avLst/>
          </a:prstGeom>
          <a:solidFill>
            <a:schemeClr val="tx1">
              <a:lumMod val="85000"/>
              <a:lumOff val="15000"/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陪伴過的</a:t>
            </a:r>
            <a:r>
              <a:rPr lang="en-US" altLang="zh-TW" sz="3200" b="1" dirty="0" smtClean="0">
                <a:solidFill>
                  <a:schemeClr val="bg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3200" b="1" dirty="0">
              <a:solidFill>
                <a:schemeClr val="bg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92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3" descr="勾選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8"/>
          <a:stretch>
            <a:fillRect/>
          </a:stretch>
        </p:blipFill>
        <p:spPr bwMode="auto">
          <a:xfrm>
            <a:off x="4932040" y="3789040"/>
            <a:ext cx="421196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7544" y="620688"/>
            <a:ext cx="7790061" cy="46243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選項</a:t>
            </a:r>
            <a:r>
              <a:rPr lang="zh-TW" alt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與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表格</a:t>
            </a:r>
            <a:endParaRPr lang="en-US" altLang="zh-TW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它並不在意你的經過</a:t>
            </a:r>
            <a:endParaRPr lang="en-US" altLang="zh-TW" sz="4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zh-TW" alt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你也沒有完全表達的空間</a:t>
            </a:r>
            <a:endParaRPr lang="en-US" altLang="zh-TW" sz="4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213285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所以</a:t>
            </a:r>
            <a:r>
              <a:rPr lang="en-US" altLang="zh-TW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0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GK09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203848" y="20608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表格線條</a:t>
            </a:r>
            <a:endParaRPr lang="zh-TW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03848" y="350100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規定好的選項</a:t>
            </a:r>
            <a:endParaRPr lang="zh-TW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203848" y="494116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描述、抒發來表現</a:t>
            </a:r>
            <a:endParaRPr lang="zh-TW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9552" y="198884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kumimoji="0" lang="zh-TW" altLang="en-US" sz="4800" b="1" dirty="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解放</a:t>
            </a:r>
            <a:endParaRPr lang="zh-TW" altLang="en-US" sz="4800" dirty="0">
              <a:solidFill>
                <a:srgbClr val="C0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95536" y="335699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0" indent="-914400" algn="ctr" fontAlgn="auto">
              <a:spcBef>
                <a:spcPct val="20000"/>
              </a:spcBef>
              <a:spcAft>
                <a:spcPts val="0"/>
              </a:spcAft>
              <a:buClr>
                <a:srgbClr val="E68422"/>
              </a:buClr>
              <a:defRPr/>
            </a:pPr>
            <a:r>
              <a:rPr kumimoji="0"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去除</a:t>
            </a:r>
            <a:endParaRPr kumimoji="0" lang="en-US" altLang="zh-TW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536" y="479715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ctr" fontAlgn="auto">
              <a:spcBef>
                <a:spcPct val="20000"/>
              </a:spcBef>
              <a:spcAft>
                <a:spcPts val="0"/>
              </a:spcAft>
              <a:buClr>
                <a:srgbClr val="E68422"/>
              </a:buClr>
              <a:defRPr/>
            </a:pPr>
            <a:r>
              <a:rPr kumimoji="0" lang="zh-TW" altLang="en-US" sz="48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運用</a:t>
            </a:r>
            <a:endParaRPr kumimoji="0" lang="en-US" altLang="zh-TW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9552" y="401555"/>
            <a:ext cx="7632848" cy="830997"/>
          </a:xfrm>
          <a:prstGeom prst="rect">
            <a:avLst/>
          </a:prstGeom>
          <a:solidFill>
            <a:schemeClr val="accent6">
              <a:alpha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  <a:cs typeface="Arial Unicode MS" pitchFamily="34" charset="-120"/>
              </a:rPr>
              <a:t>我們所想抵達的世界是</a:t>
            </a:r>
            <a:r>
              <a:rPr lang="en-US" altLang="zh-TW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  <a:cs typeface="Arial Unicode MS" pitchFamily="34" charset="-120"/>
              </a:rPr>
              <a:t>…</a:t>
            </a:r>
            <a:endParaRPr lang="zh-TW" altLang="en-US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181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15416"/>
            <a:ext cx="9252520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65088"/>
            <a:ext cx="70231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9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43808" y="0"/>
            <a:ext cx="3312368" cy="92333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延伸思考</a:t>
            </a:r>
            <a:endParaRPr lang="zh-TW" alt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9552" y="1124744"/>
            <a:ext cx="8136904" cy="4616648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作者對履歷表的眾多反思中</a:t>
            </a:r>
            <a:r>
              <a:rPr lang="zh-TW" altLang="en-US" sz="2800" b="1" dirty="0" smtClean="0">
                <a:latin typeface="+mn-ea"/>
                <a:ea typeface="+mn-ea"/>
              </a:rPr>
              <a:t>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哪一點令你印象</a:t>
            </a:r>
            <a:r>
              <a:rPr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最</a:t>
            </a:r>
            <a:endParaRPr lang="en-US" altLang="zh-TW" sz="2800" b="1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深刻</a:t>
            </a:r>
            <a:r>
              <a:rPr lang="zh-TW" altLang="en-US" sz="2800" b="1" dirty="0" smtClean="0">
                <a:latin typeface="+mn-ea"/>
                <a:ea typeface="+mn-ea"/>
              </a:rPr>
              <a:t>？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為什麼</a:t>
            </a:r>
            <a:r>
              <a:rPr lang="zh-TW" altLang="en-US" sz="2800" b="1" dirty="0" smtClean="0">
                <a:latin typeface="+mn-ea"/>
                <a:ea typeface="+mn-ea"/>
              </a:rPr>
              <a:t>？</a:t>
            </a:r>
            <a:endParaRPr lang="en-US" altLang="zh-TW" sz="2800" b="1" dirty="0" smtClean="0">
              <a:latin typeface="+mn-ea"/>
              <a:ea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TW" altLang="en-US" sz="2800" b="1" dirty="0" smtClean="0">
                <a:latin typeface="+mn-ea"/>
                <a:ea typeface="+mn-ea"/>
              </a:rPr>
              <a:t>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這首詩的反面</a:t>
            </a:r>
            <a:r>
              <a:rPr lang="zh-TW" altLang="en-US" sz="2800" b="1" dirty="0" smtClean="0">
                <a:latin typeface="+mn-ea"/>
                <a:ea typeface="+mn-ea"/>
              </a:rPr>
              <a:t>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才是我們所想要抵達的世界</a:t>
            </a:r>
            <a:r>
              <a:rPr lang="zh-TW" altLang="en-US" sz="2800" b="1" dirty="0" smtClean="0">
                <a:latin typeface="+mn-ea"/>
                <a:ea typeface="+mn-ea"/>
              </a:rPr>
              <a:t>。」</a:t>
            </a:r>
            <a:endParaRPr lang="en-US" altLang="zh-TW" sz="2800" b="1" dirty="0" smtClean="0">
              <a:latin typeface="+mn-ea"/>
              <a:ea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你認為作者所說的</a:t>
            </a:r>
            <a:r>
              <a:rPr lang="zh-TW" altLang="en-US" sz="2800" b="1" dirty="0" smtClean="0">
                <a:latin typeface="+mn-ea"/>
                <a:ea typeface="+mn-ea"/>
              </a:rPr>
              <a:t>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詩的反面</a:t>
            </a:r>
            <a:r>
              <a:rPr lang="zh-TW" altLang="en-US" sz="2800" b="1" dirty="0" smtClean="0">
                <a:latin typeface="+mn-ea"/>
                <a:ea typeface="+mn-ea"/>
              </a:rPr>
              <a:t>」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有哪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些選項</a:t>
            </a:r>
            <a:r>
              <a:rPr lang="zh-TW" altLang="en-US" sz="2800" b="1" dirty="0" smtClean="0">
                <a:latin typeface="+mn-ea"/>
                <a:ea typeface="+mn-ea"/>
              </a:rPr>
              <a:t>？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請</a:t>
            </a:r>
            <a:endParaRPr lang="en-US" altLang="zh-TW" sz="2800" b="1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TW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舉例說明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之</a:t>
            </a:r>
            <a:r>
              <a:rPr lang="zh-TW" altLang="en-US" sz="2800" b="1" dirty="0" smtClean="0">
                <a:latin typeface="+mn-ea"/>
                <a:ea typeface="+mn-ea"/>
              </a:rPr>
              <a:t>。</a:t>
            </a:r>
            <a:endParaRPr lang="en-US" altLang="zh-TW" sz="2800" b="1" dirty="0" smtClean="0">
              <a:latin typeface="+mn-ea"/>
              <a:ea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現實社會中</a:t>
            </a:r>
            <a:r>
              <a:rPr lang="zh-TW" altLang="en-US" sz="2800" b="1" dirty="0" smtClean="0">
                <a:latin typeface="+mn-ea"/>
                <a:ea typeface="+mn-ea"/>
              </a:rPr>
              <a:t>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我們需要</a:t>
            </a:r>
            <a:r>
              <a:rPr lang="zh-TW" altLang="en-US" sz="2800" b="1" dirty="0" smtClean="0">
                <a:latin typeface="+mn-ea"/>
                <a:ea typeface="+mn-ea"/>
              </a:rPr>
              <a:t>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履歷表</a:t>
            </a:r>
            <a:r>
              <a:rPr lang="zh-TW" altLang="en-US" sz="2800" b="1" dirty="0" smtClean="0">
                <a:latin typeface="+mn-ea"/>
                <a:ea typeface="+mn-ea"/>
              </a:rPr>
              <a:t>」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來讓別人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快速</a:t>
            </a:r>
            <a:endParaRPr lang="en-US" altLang="zh-TW" sz="2800" b="1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認識自己</a:t>
            </a:r>
            <a:r>
              <a:rPr lang="zh-TW" altLang="en-US" sz="2800" b="1" dirty="0" smtClean="0">
                <a:latin typeface="+mn-ea"/>
                <a:ea typeface="+mn-ea"/>
              </a:rPr>
              <a:t>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在不被表格化的情況下</a:t>
            </a:r>
            <a:r>
              <a:rPr lang="zh-TW" altLang="en-US" sz="2800" b="1" dirty="0" smtClean="0">
                <a:latin typeface="+mn-ea"/>
                <a:ea typeface="+mn-ea"/>
              </a:rPr>
              <a:t>，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你能不能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想</a:t>
            </a:r>
            <a:endParaRPr lang="en-US" altLang="zh-TW" sz="2800" b="1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zh-TW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出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什麼好點子</a:t>
            </a:r>
            <a:r>
              <a:rPr lang="zh-TW" altLang="en-US" sz="2800" b="1" dirty="0" smtClean="0">
                <a:latin typeface="+mn-ea"/>
                <a:ea typeface="+mn-ea"/>
              </a:rPr>
              <a:t>？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請與大家分享你的想法</a:t>
            </a:r>
            <a:r>
              <a:rPr lang="zh-TW" altLang="en-US" sz="2800" b="1" dirty="0" smtClean="0">
                <a:latin typeface="+mn-ea"/>
                <a:ea typeface="+mn-ea"/>
              </a:rPr>
              <a:t>。</a:t>
            </a:r>
            <a:endParaRPr lang="zh-TW" altLang="en-US" sz="28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06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20000" cy="1143000"/>
          </a:xfrm>
        </p:spPr>
        <p:txBody>
          <a:bodyPr/>
          <a:lstStyle/>
          <a:p>
            <a:pPr algn="l"/>
            <a:r>
              <a:rPr lang="zh-TW" altLang="en-US" sz="5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資料來源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12776"/>
            <a:ext cx="8784976" cy="5040560"/>
          </a:xfrm>
        </p:spPr>
        <p:txBody>
          <a:bodyPr>
            <a:normAutofit fontScale="92500" lnSpcReduction="10000"/>
          </a:bodyPr>
          <a:lstStyle/>
          <a:p>
            <a:pPr marL="571500" indent="-457200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維</a:t>
            </a:r>
            <a:r>
              <a:rPr lang="zh-TW" altLang="en-US" sz="26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基百科楊佳嫻</a:t>
            </a:r>
          </a:p>
          <a:p>
            <a:pPr marL="114300" indent="0">
              <a:buNone/>
            </a:pPr>
            <a:r>
              <a:rPr lang="en-US" altLang="zh-TW" sz="2400" dirty="0">
                <a:latin typeface="FangSong" pitchFamily="49" charset="-122"/>
                <a:ea typeface="FangSong" pitchFamily="49" charset="-122"/>
              </a:rPr>
              <a:t>https://zh.wikipedia.org/wiki/%</a:t>
            </a:r>
            <a:r>
              <a:rPr lang="en-US" altLang="zh-TW" sz="2400" dirty="0" smtClean="0">
                <a:latin typeface="FangSong" pitchFamily="49" charset="-122"/>
                <a:ea typeface="FangSong" pitchFamily="49" charset="-122"/>
              </a:rPr>
              <a:t>E6%A5%8A%E4%BD%B3%E5%AB%BB</a:t>
            </a:r>
          </a:p>
          <a:p>
            <a:pPr marL="114300" indent="0">
              <a:buNone/>
            </a:pPr>
            <a:endParaRPr lang="en-US" altLang="zh-TW" sz="2600" b="1" dirty="0" smtClean="0">
              <a:latin typeface="FangSong" pitchFamily="49" charset="-122"/>
              <a:ea typeface="FangSong" pitchFamily="49" charset="-122"/>
            </a:endParaRPr>
          </a:p>
          <a:p>
            <a:pPr marL="571500" indent="-457200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維</a:t>
            </a:r>
            <a:r>
              <a:rPr lang="zh-TW" altLang="en-US" sz="26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基百科</a:t>
            </a:r>
            <a:r>
              <a:rPr lang="zh-TW" altLang="zh-TW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維</a:t>
            </a:r>
            <a:r>
              <a:rPr lang="zh-TW" altLang="zh-TW" sz="26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斯拉瓦·辛波絲</a:t>
            </a:r>
            <a:r>
              <a:rPr lang="zh-TW" altLang="zh-TW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卡</a:t>
            </a:r>
            <a:endParaRPr lang="en-US" altLang="zh-TW" sz="26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  <a:p>
            <a:pPr marL="114300" indent="0">
              <a:buNone/>
            </a:pPr>
            <a:r>
              <a:rPr lang="en-US" altLang="zh-TW" dirty="0" smtClean="0">
                <a:latin typeface="FangSong" pitchFamily="49" charset="-122"/>
                <a:ea typeface="FangSong" pitchFamily="49" charset="-122"/>
              </a:rPr>
              <a:t>https</a:t>
            </a:r>
            <a:r>
              <a:rPr lang="en-US" altLang="zh-TW" dirty="0">
                <a:latin typeface="FangSong" pitchFamily="49" charset="-122"/>
                <a:ea typeface="FangSong" pitchFamily="49" charset="-122"/>
              </a:rPr>
              <a:t>://zh.wikipedia.org/wiki/%E7%B6%AD%E6%96%AF%E6%8B%89%E7%93%A6%C2%B7%E8%BE%9B%E6%B3%A2%E7%B5%B2%E5%8D%A1</a:t>
            </a:r>
          </a:p>
          <a:p>
            <a:pPr marL="114300" indent="0">
              <a:buNone/>
            </a:pPr>
            <a:endParaRPr lang="en-US" altLang="zh-TW" sz="2400" dirty="0" smtClean="0">
              <a:latin typeface="FangSong" pitchFamily="49" charset="-122"/>
              <a:ea typeface="FangSong" pitchFamily="49" charset="-122"/>
            </a:endParaRPr>
          </a:p>
          <a:p>
            <a:endParaRPr lang="en-US" altLang="zh-TW" sz="2400" dirty="0" smtClean="0">
              <a:latin typeface="FangSong" pitchFamily="49" charset="-122"/>
              <a:ea typeface="FangSong" pitchFamily="49" charset="-122"/>
            </a:endParaRPr>
          </a:p>
          <a:p>
            <a:pPr marL="571500" indent="-457200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陳黎文學倉庫</a:t>
            </a:r>
            <a:r>
              <a:rPr lang="en-US" altLang="zh-TW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-</a:t>
            </a:r>
            <a:r>
              <a:rPr lang="zh-TW" altLang="en-US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辛</a:t>
            </a:r>
            <a:r>
              <a:rPr lang="zh-TW" altLang="en-US" sz="2600" b="1" dirty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波絲</a:t>
            </a:r>
            <a:r>
              <a:rPr lang="zh-TW" altLang="en-US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卡導讀</a:t>
            </a:r>
            <a:endParaRPr lang="en-US" altLang="zh-TW" sz="26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  <a:p>
            <a:pPr marL="114300" indent="0">
              <a:buNone/>
            </a:pPr>
            <a:r>
              <a:rPr lang="en-US" altLang="zh-TW" dirty="0">
                <a:latin typeface="FangSong" pitchFamily="49" charset="-122"/>
                <a:ea typeface="FangSong" pitchFamily="49" charset="-122"/>
              </a:rPr>
              <a:t>http://faculty.ndhu.edu.tw/~</a:t>
            </a:r>
            <a:r>
              <a:rPr lang="en-US" altLang="zh-TW" dirty="0" smtClean="0">
                <a:latin typeface="FangSong" pitchFamily="49" charset="-122"/>
                <a:ea typeface="FangSong" pitchFamily="49" charset="-122"/>
              </a:rPr>
              <a:t>chenli/szymintro.htm</a:t>
            </a:r>
          </a:p>
          <a:p>
            <a:pPr marL="114300" indent="0">
              <a:buNone/>
            </a:pPr>
            <a:endParaRPr lang="en-US" altLang="zh-TW" dirty="0">
              <a:latin typeface="FangSong" pitchFamily="49" charset="-122"/>
              <a:ea typeface="FangSong" pitchFamily="49" charset="-122"/>
            </a:endParaRPr>
          </a:p>
          <a:p>
            <a:pPr marL="571500" indent="-457200">
              <a:buFont typeface="Wingdings" pitchFamily="2" charset="2"/>
              <a:buChar char="l"/>
            </a:pPr>
            <a:r>
              <a:rPr lang="zh-TW" altLang="en-US" sz="2600" b="1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中文百科在線</a:t>
            </a:r>
            <a:endParaRPr lang="en-US" altLang="zh-TW" sz="26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  <a:p>
            <a:pPr marL="114300" indent="0">
              <a:buNone/>
            </a:pPr>
            <a:r>
              <a:rPr lang="en-US" altLang="zh-TW" dirty="0" smtClean="0">
                <a:latin typeface="FangSong" pitchFamily="49" charset="-122"/>
                <a:ea typeface="FangSong" pitchFamily="49" charset="-122"/>
              </a:rPr>
              <a:t>http://www.zwbk.org/MyLemmaShow.aspx?zh=zh-tw&amp;lid=228253</a:t>
            </a:r>
            <a:endParaRPr lang="zh-TW" altLang="en-US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49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內容版面配置區 2"/>
          <p:cNvSpPr>
            <a:spLocks noGrp="1"/>
          </p:cNvSpPr>
          <p:nvPr>
            <p:ph idx="4294967295"/>
          </p:nvPr>
        </p:nvSpPr>
        <p:spPr>
          <a:xfrm>
            <a:off x="4644008" y="620688"/>
            <a:ext cx="4320480" cy="5832648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「</a:t>
            </a:r>
            <a:r>
              <a:rPr lang="zh-TW" altLang="zh-TW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人在網絡中被定義，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zh-TW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人捕捉自己的存在藉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zh-TW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著那些可被分類的標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zh-TW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籤，履歷表格正是此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32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zh-TW" altLang="zh-TW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一狀態的標準展現。</a:t>
            </a:r>
            <a:r>
              <a:rPr lang="zh-TW" altLang="en-US" sz="3200" b="1" dirty="0" smtClean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」</a:t>
            </a:r>
            <a:endParaRPr lang="en-US" altLang="zh-TW" sz="3200" b="1" dirty="0" smtClean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             －楊佳嫻</a:t>
            </a:r>
            <a:endParaRPr lang="en-US" altLang="zh-TW" sz="2800" b="1" dirty="0" smtClean="0">
              <a:solidFill>
                <a:srgbClr val="FF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</a:pPr>
            <a:endParaRPr lang="zh-TW" altLang="en-US" sz="32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34i58PICcve_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IMG_0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1560" y="476672"/>
            <a:ext cx="2802374" cy="1107996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400" dirty="0" smtClean="0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楊佳嫻</a:t>
            </a:r>
            <a:endParaRPr lang="zh-TW" altLang="en-US" sz="6400" dirty="0">
              <a:solidFill>
                <a:schemeClr val="bg1"/>
              </a:solidFill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112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95536" y="908720"/>
            <a:ext cx="8424936" cy="4608513"/>
          </a:xfrm>
        </p:spPr>
        <p:txBody>
          <a:bodyPr>
            <a:noAutofit/>
          </a:bodyPr>
          <a:lstStyle/>
          <a:p>
            <a:pPr marL="0" indent="0">
              <a:lnSpc>
                <a:spcPts val="3200"/>
              </a:lnSpc>
              <a:buNone/>
            </a:pPr>
            <a:endParaRPr lang="en-US" altLang="zh-TW" sz="2800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l"/>
            </a:pPr>
            <a:r>
              <a:rPr lang="en-US" altLang="zh-TW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1978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TW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6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TW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15</a:t>
            </a:r>
            <a:r>
              <a:rPr lang="zh-TW" altLang="en-US" sz="3600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日生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於台灣高雄</a:t>
            </a:r>
            <a:endParaRPr lang="en-US" altLang="zh-TW" sz="3600" dirty="0" smtClean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Wingdings" pitchFamily="2" charset="2"/>
              <a:buChar char="l"/>
            </a:pP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現為清華大學中文系</a:t>
            </a:r>
            <a:r>
              <a:rPr lang="zh-TW" altLang="en-US" sz="3600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助理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教授</a:t>
            </a:r>
            <a:endParaRPr lang="en-US" altLang="zh-TW" sz="3600" dirty="0" smtClean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Wingdings" pitchFamily="2" charset="2"/>
              <a:buChar char="l"/>
            </a:pP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兼具</a:t>
            </a:r>
            <a:r>
              <a:rPr lang="zh-TW" altLang="en-US" sz="3600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作家、詩人、散文及評論家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身份</a:t>
            </a:r>
            <a:endParaRPr lang="en-US" altLang="zh-TW" sz="3600" dirty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Font typeface="Wingdings" pitchFamily="2" charset="2"/>
              <a:buChar char="l"/>
            </a:pP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唐捐</a:t>
            </a:r>
            <a:r>
              <a:rPr lang="zh-TW" altLang="en-US" sz="3600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評</a:t>
            </a:r>
            <a:r>
              <a:rPr lang="zh-TW" altLang="en-US" sz="3600" dirty="0" smtClean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其詩作是「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古典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與尖新的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結合」</a:t>
            </a:r>
            <a:endParaRPr lang="en-US" altLang="zh-TW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ts val="3200"/>
              </a:lnSpc>
              <a:buNone/>
            </a:pPr>
            <a:endParaRPr lang="en-US" altLang="zh-TW" sz="2400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512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99592" y="476672"/>
            <a:ext cx="3877985" cy="830997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作品－散文集</a:t>
            </a:r>
            <a:endParaRPr lang="zh-TW" altLang="en-US" sz="4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088232" cy="27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istrator\Desktop\雲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2160240" cy="29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771800" y="5517232"/>
            <a:ext cx="144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2006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36" y="6237312"/>
            <a:ext cx="1440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2004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08304" y="328498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itchFamily="49" charset="-122"/>
                <a:ea typeface="FangSong" pitchFamily="49" charset="-122"/>
              </a:rPr>
              <a:t>（</a:t>
            </a:r>
            <a:r>
              <a:rPr lang="en-US" altLang="zh-TW" sz="2400" dirty="0" smtClean="0">
                <a:latin typeface="FangSong" pitchFamily="49" charset="-122"/>
                <a:ea typeface="FangSong" pitchFamily="49" charset="-122"/>
              </a:rPr>
              <a:t>2016</a:t>
            </a:r>
            <a:r>
              <a:rPr lang="zh-TW" altLang="en-US" sz="2400" dirty="0" smtClean="0">
                <a:latin typeface="FangSong" pitchFamily="49" charset="-122"/>
                <a:ea typeface="FangSong" pitchFamily="49" charset="-122"/>
              </a:rPr>
              <a:t>）</a:t>
            </a:r>
            <a:endParaRPr lang="zh-TW" altLang="en-US" sz="2400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0" name="圖片 9" descr="0010717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260648"/>
            <a:ext cx="2123728" cy="2808312"/>
          </a:xfrm>
          <a:prstGeom prst="rect">
            <a:avLst/>
          </a:prstGeom>
        </p:spPr>
      </p:pic>
      <p:pic>
        <p:nvPicPr>
          <p:cNvPr id="11" name="圖片 10" descr="1412449982-141091369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556792"/>
            <a:ext cx="2160240" cy="299695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04048" y="472514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itchFamily="49" charset="-122"/>
                <a:ea typeface="FangSong" pitchFamily="49" charset="-122"/>
              </a:rPr>
              <a:t>（</a:t>
            </a:r>
            <a:r>
              <a:rPr lang="en-US" altLang="zh-TW" sz="2400" dirty="0" smtClean="0">
                <a:latin typeface="FangSong" pitchFamily="49" charset="-122"/>
                <a:ea typeface="FangSong" pitchFamily="49" charset="-122"/>
              </a:rPr>
              <a:t>2012</a:t>
            </a:r>
            <a:r>
              <a:rPr lang="zh-TW" altLang="en-US" sz="2400" dirty="0" smtClean="0">
                <a:latin typeface="FangSong" pitchFamily="49" charset="-122"/>
                <a:ea typeface="FangSong" pitchFamily="49" charset="-122"/>
              </a:rPr>
              <a:t>）</a:t>
            </a:r>
            <a:endParaRPr lang="zh-TW" altLang="en-US" sz="2400" dirty="0">
              <a:latin typeface="FangSong" pitchFamily="49" charset="-122"/>
              <a:ea typeface="FangSong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2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5092" y="419035"/>
            <a:ext cx="3262432" cy="830997"/>
          </a:xfrm>
          <a:prstGeom prst="rect">
            <a:avLst/>
          </a:prstGeom>
          <a:solidFill>
            <a:schemeClr val="accent1">
              <a:lumMod val="75000"/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作品－詩集</a:t>
            </a:r>
            <a:endParaRPr lang="zh-TW" altLang="en-US" sz="48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053" name="Picture 5" descr="C:\Users\Administrator\Desktop\屏息的文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107307" cy="29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esktop\你的聲音充滿時間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2164970" cy="28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esktop\少女維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9035"/>
            <a:ext cx="2016224" cy="272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istrator\Desktop\金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97" y="3347700"/>
            <a:ext cx="2088232" cy="28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83568" y="5931457"/>
            <a:ext cx="1420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2003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03178" y="4595499"/>
            <a:ext cx="1446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2006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92727" y="616228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2010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49801" y="31481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FangSong" panose="02010609060101010101" pitchFamily="49" charset="-122"/>
                <a:ea typeface="FangSong" panose="02010609060101010101" pitchFamily="49" charset="-122"/>
              </a:rPr>
              <a:t>（</a:t>
            </a:r>
            <a:r>
              <a:rPr lang="en-US" altLang="zh-TW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2013</a:t>
            </a:r>
            <a:r>
              <a:rPr lang="zh-TW" altLang="en-US" sz="24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）</a:t>
            </a:r>
            <a:endParaRPr lang="zh-TW" altLang="en-US" sz="24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19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107950" y="1935163"/>
            <a:ext cx="4114800" cy="4389437"/>
          </a:xfrm>
        </p:spPr>
        <p:txBody>
          <a:bodyPr>
            <a:norm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altLang="zh-TW" sz="2400" dirty="0" smtClean="0">
                <a:latin typeface="+mj-ea"/>
                <a:ea typeface="+mj-ea"/>
              </a:rPr>
              <a:t>	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altLang="zh-TW" sz="2400" dirty="0" smtClean="0">
              <a:latin typeface="+mj-ea"/>
              <a:ea typeface="+mj-ea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zh-TW" sz="2400" dirty="0" smtClean="0">
              <a:latin typeface="+mj-ea"/>
              <a:ea typeface="+mj-ea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altLang="zh-TW" sz="2400" dirty="0" smtClean="0">
              <a:latin typeface="+mj-ea"/>
              <a:ea typeface="+mj-ea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10" name="內容版面配置區 4"/>
          <p:cNvSpPr txBox="1">
            <a:spLocks/>
          </p:cNvSpPr>
          <p:nvPr/>
        </p:nvSpPr>
        <p:spPr>
          <a:xfrm>
            <a:off x="-2700808" y="3861048"/>
            <a:ext cx="2952328" cy="4354512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defRPr/>
            </a:pPr>
            <a:endParaRPr kumimoji="0"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kumimoji="0"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l"/>
              <a:defRPr/>
            </a:pPr>
            <a:endParaRPr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en-US" altLang="zh-TW" sz="2800" dirty="0">
              <a:latin typeface="FangSong" pitchFamily="49" charset="-122"/>
              <a:ea typeface="FangSong" pitchFamily="49" charset="-122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kumimoji="0"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kumimoji="0" lang="en-US" altLang="zh-TW" sz="2800" dirty="0" smtClean="0">
              <a:latin typeface="FangSong" pitchFamily="49" charset="-122"/>
              <a:ea typeface="FangSong" pitchFamily="49" charset="-122"/>
            </a:endParaRPr>
          </a:p>
          <a:p>
            <a:pPr marL="274320" indent="-274320" algn="just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kumimoji="0" lang="en-US" altLang="zh-TW" sz="2800" dirty="0">
              <a:latin typeface="FangSong" pitchFamily="49" charset="-122"/>
              <a:ea typeface="FangSong" pitchFamily="49" charset="-122"/>
            </a:endParaRPr>
          </a:p>
          <a:p>
            <a:pPr marL="274320" indent="-274320" algn="just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kumimoji="0" lang="zh-TW" altLang="en-US" sz="2400" dirty="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026" name="Picture 2" descr="C:\Users\Administrator\Desktop\辛波絲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24" y="-99392"/>
            <a:ext cx="9593460" cy="7002015"/>
          </a:xfrm>
          <a:prstGeom prst="rect">
            <a:avLst/>
          </a:prstGeom>
          <a:solidFill>
            <a:schemeClr val="tx1">
              <a:alpha val="77000"/>
            </a:schemeClr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文字方塊 4"/>
          <p:cNvSpPr txBox="1"/>
          <p:nvPr/>
        </p:nvSpPr>
        <p:spPr>
          <a:xfrm>
            <a:off x="395536" y="764704"/>
            <a:ext cx="3480440" cy="1077218"/>
          </a:xfrm>
          <a:prstGeom prst="rect">
            <a:avLst/>
          </a:prstGeom>
          <a:solidFill>
            <a:schemeClr val="accent5">
              <a:lumMod val="50000"/>
              <a:alpha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辛波絲卡</a:t>
            </a:r>
            <a:endParaRPr lang="zh-TW" altLang="en-US" sz="6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1124744"/>
            <a:ext cx="8244408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70000"/>
              </a:lnSpc>
              <a:buClr>
                <a:srgbClr val="C00000"/>
              </a:buClr>
              <a:buSzPct val="106000"/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1923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7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2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日生於</a:t>
            </a: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波蘭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西部布寧小鎮</a:t>
            </a: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2012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2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TW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1</a:t>
            </a: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日於睡夢中安詳離世</a:t>
            </a:r>
            <a:endParaRPr lang="zh-TW" altLang="en-US" sz="36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en-US" altLang="zh-TW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1996</a:t>
            </a: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年諾貝爾</a:t>
            </a:r>
            <a:r>
              <a:rPr lang="zh-TW" altLang="en-US" sz="3600" dirty="0">
                <a:latin typeface="FangSong" panose="02010609060101010101" pitchFamily="49" charset="-122"/>
                <a:ea typeface="FangSong" panose="02010609060101010101" pitchFamily="49" charset="-122"/>
              </a:rPr>
              <a:t>文學獎</a:t>
            </a: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得主。</a:t>
            </a:r>
            <a:endParaRPr lang="en-US" altLang="zh-TW" sz="3600" dirty="0" smtClean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有「</a:t>
            </a:r>
            <a:r>
              <a:rPr lang="zh-TW" altLang="en-US" sz="36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詩歌界的</a:t>
            </a:r>
            <a:r>
              <a:rPr lang="zh-TW" altLang="en-US" sz="36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莫札特</a:t>
            </a:r>
            <a:r>
              <a:rPr lang="zh-TW" altLang="en-US" sz="36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」之美稱。</a:t>
            </a:r>
            <a:endParaRPr lang="zh-TW" altLang="en-US" sz="36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03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3878</TotalTime>
  <Words>615</Words>
  <Application>Microsoft Office PowerPoint</Application>
  <PresentationFormat>如螢幕大小 (4:3)</PresentationFormat>
  <Paragraphs>133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高階主管</vt:lpstr>
      <vt:lpstr> 教育部 全校型中文閱讀書寫課程革新推動計畫  全人觀點‧從心讀寫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台灣出版的作品</vt:lpstr>
      <vt:lpstr>行前思考</vt:lpstr>
      <vt:lpstr>PowerPoint 簡報</vt:lpstr>
      <vt:lpstr>PowerPoint 簡報</vt:lpstr>
      <vt:lpstr> </vt:lpstr>
      <vt:lpstr>表格化與標籤化的人生…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資料來源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第一單元</dc:title>
  <dc:creator>Valued Acer Customer</dc:creator>
  <cp:lastModifiedBy>Windows 使用者</cp:lastModifiedBy>
  <cp:revision>344</cp:revision>
  <dcterms:created xsi:type="dcterms:W3CDTF">2011-09-11T15:29:52Z</dcterms:created>
  <dcterms:modified xsi:type="dcterms:W3CDTF">2016-09-26T01:26:18Z</dcterms:modified>
</cp:coreProperties>
</file>