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0" r:id="rId9"/>
    <p:sldId id="271" r:id="rId10"/>
    <p:sldId id="261" r:id="rId11"/>
    <p:sldId id="275" r:id="rId12"/>
    <p:sldId id="276" r:id="rId13"/>
    <p:sldId id="277" r:id="rId14"/>
    <p:sldId id="274" r:id="rId15"/>
    <p:sldId id="262" r:id="rId16"/>
    <p:sldId id="272" r:id="rId17"/>
    <p:sldId id="279" r:id="rId18"/>
    <p:sldId id="273" r:id="rId19"/>
    <p:sldId id="263" r:id="rId20"/>
    <p:sldId id="267" r:id="rId21"/>
    <p:sldId id="268" r:id="rId22"/>
    <p:sldId id="269" r:id="rId23"/>
    <p:sldId id="278" r:id="rId24"/>
    <p:sldId id="270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>
      <p:cViewPr>
        <p:scale>
          <a:sx n="70" d="100"/>
          <a:sy n="70" d="100"/>
        </p:scale>
        <p:origin x="-84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0804D-DB10-407C-9935-338001499CA1}" type="datetimeFigureOut">
              <a:rPr lang="zh-TW" altLang="en-US" smtClean="0"/>
              <a:t>2015/5/23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100A9-9CDB-49BB-A466-570C8279D8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17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溫室效應就像是在農業中常被使用來維持空間溫度的溫室，地球大氣層就如溫室的塑膠布，將地球包圍成一個大氣層到地表，部份光和熱會反射溫室，當太陽光輻射經過回太空，此時大氣層有些氣體會吸收這些光和熱，並反射回地球表面，讓地球保持在一定的溫度。而大氣層中會吸收光和熱的氣體，我們就稱作「</a:t>
            </a:r>
            <a:r>
              <a:rPr lang="zh-TW" altLang="en-US" sz="1200" b="1" i="0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溫室氣體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」。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00A9-9CDB-49BB-A466-570C8279D89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57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dirty="0" smtClean="0">
                <a:solidFill>
                  <a:schemeClr val="tx1"/>
                </a:solidFill>
              </a:rPr>
              <a:t>每一種溫室氣體攫住大氣中熱氣的能力均不同，其中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sz="1200" b="1" dirty="0" smtClean="0">
                <a:solidFill>
                  <a:schemeClr val="tx1"/>
                </a:solidFill>
              </a:rPr>
              <a:t>1.HFCs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與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PFCs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吸住熱的能力最大</a:t>
            </a:r>
            <a:endParaRPr lang="en-US" altLang="zh-TW" sz="1200" b="1" dirty="0" smtClean="0">
              <a:solidFill>
                <a:schemeClr val="tx1"/>
              </a:solidFill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</a:rPr>
              <a:t>2.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甲烷吸收的熱超過二氧化碳吸收的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21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倍</a:t>
            </a:r>
            <a:endParaRPr lang="en-US" altLang="zh-TW" sz="1200" b="1" dirty="0" smtClean="0">
              <a:solidFill>
                <a:schemeClr val="tx1"/>
              </a:solidFill>
            </a:endParaRPr>
          </a:p>
          <a:p>
            <a:r>
              <a:rPr lang="en-US" altLang="zh-TW" sz="1200" b="1" dirty="0" smtClean="0">
                <a:solidFill>
                  <a:schemeClr val="tx1"/>
                </a:solidFill>
              </a:rPr>
              <a:t>3.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氧化亞氮所吸收的熱較二氧化碳所吸收的多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270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倍</a:t>
            </a:r>
            <a:endParaRPr lang="en-US" altLang="zh-TW" sz="1200" b="1" dirty="0" smtClean="0">
              <a:solidFill>
                <a:schemeClr val="tx1"/>
              </a:solidFill>
            </a:endParaRPr>
          </a:p>
          <a:p>
            <a:endParaRPr lang="en-US" altLang="zh-TW" sz="1200" b="0" dirty="0" smtClean="0">
              <a:solidFill>
                <a:schemeClr val="tx1"/>
              </a:solidFill>
            </a:endParaRPr>
          </a:p>
          <a:p>
            <a:r>
              <a:rPr lang="en-US" altLang="zh-TW" sz="1200" b="0" dirty="0" smtClean="0">
                <a:solidFill>
                  <a:schemeClr val="tx1"/>
                </a:solidFill>
              </a:rPr>
              <a:t>(</a:t>
            </a:r>
            <a:r>
              <a:rPr lang="zh-TW" altLang="en-US" sz="1200" b="0" dirty="0" smtClean="0">
                <a:solidFill>
                  <a:schemeClr val="tx1"/>
                </a:solidFill>
              </a:rPr>
              <a:t>此倍率即稱全球溫暖潛勢</a:t>
            </a:r>
            <a:r>
              <a:rPr lang="en-US" altLang="zh-TW" sz="1200" b="0" dirty="0" smtClean="0">
                <a:solidFill>
                  <a:schemeClr val="tx1"/>
                </a:solidFill>
              </a:rPr>
              <a:t>GWP</a:t>
            </a:r>
            <a:r>
              <a:rPr lang="zh-TW" altLang="en-US" sz="1200" b="0" dirty="0" smtClean="0">
                <a:solidFill>
                  <a:schemeClr val="tx1"/>
                </a:solidFill>
              </a:rPr>
              <a:t>值，</a:t>
            </a:r>
            <a:r>
              <a:rPr lang="en-US" altLang="zh-TW" sz="1200" b="0" dirty="0" smtClean="0">
                <a:solidFill>
                  <a:schemeClr val="tx1"/>
                </a:solidFill>
              </a:rPr>
              <a:t>Global Warming Potential)</a:t>
            </a:r>
            <a:r>
              <a:rPr lang="zh-TW" altLang="en-US" sz="1200" b="0" dirty="0" smtClean="0">
                <a:solidFill>
                  <a:schemeClr val="tx1"/>
                </a:solidFill>
              </a:rPr>
              <a:t>。</a:t>
            </a:r>
            <a:endParaRPr lang="en-US" altLang="zh-TW" sz="1200" b="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00A9-9CDB-49BB-A466-570C8279D89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珊瑚白化係指珊瑚失去與其共生的蟲黃藻</a:t>
            </a:r>
            <a:r>
              <a:rPr lang="en-US" altLang="zh-TW" b="1" dirty="0" smtClean="0"/>
              <a:t>(</a:t>
            </a:r>
            <a:r>
              <a:rPr lang="en-US" altLang="zh-TW" b="1" dirty="0" err="1" smtClean="0"/>
              <a:t>zoothanthellae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的狀況。白化通常是海水表層溫度升高造成的，發生白化的珊瑚並不一定會死亡。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00A9-9CDB-49BB-A466-570C8279D89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388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塔中通常填充著比表面積甚大之填料物</a:t>
            </a:r>
            <a:r>
              <a:rPr lang="en-US" altLang="zh-TW" b="1" dirty="0" smtClean="0"/>
              <a:t>(packing)</a:t>
            </a:r>
            <a:r>
              <a:rPr lang="zh-TW" altLang="en-US" b="1" dirty="0" smtClean="0"/>
              <a:t>，其目的乃欲使氣體與液體間具有充分接觸之機會。操作時，氣體混合由塔底進入，液體吸收劑則自塔頂由一分佈器噴淋而下，然後在其流經填料的途中，與逆流而上之氣體接觸，並吸收氣相中之溶質，遂成一溶液自塔底流出。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00A9-9CDB-49BB-A466-570C8279D89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59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chemeClr val="tx1"/>
                </a:solidFill>
              </a:rPr>
              <a:t>有些溫室氣體自然存在於大氣中，包括水蒸汽、二氧化碳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(CO2)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、甲烷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(CH4)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、氧化亞氮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(N2O)</a:t>
            </a:r>
            <a:r>
              <a:rPr lang="zh-TW" altLang="en-US" sz="1200" b="1" dirty="0" smtClean="0">
                <a:solidFill>
                  <a:schemeClr val="tx1"/>
                </a:solidFill>
              </a:rPr>
              <a:t>、及臭氧。</a:t>
            </a:r>
            <a:endParaRPr lang="en-US" altLang="zh-TW" sz="1200" b="1" dirty="0" smtClean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00A9-9CDB-49BB-A466-570C8279D89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39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F2AAB-29B3-4AE9-BC08-E734CACE6728}" type="datetimeFigureOut">
              <a:rPr lang="zh-TW" altLang="en-US" smtClean="0"/>
              <a:t>2015/5/23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69A608E-0842-468D-B5B8-5B70C699CF9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AB-29B3-4AE9-BC08-E734CACE6728}" type="datetimeFigureOut">
              <a:rPr lang="zh-TW" altLang="en-US" smtClean="0"/>
              <a:t>2015/5/23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08E-0842-468D-B5B8-5B70C699CF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AB-29B3-4AE9-BC08-E734CACE6728}" type="datetimeFigureOut">
              <a:rPr lang="zh-TW" altLang="en-US" smtClean="0"/>
              <a:t>2015/5/23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08E-0842-468D-B5B8-5B70C699CF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AB-29B3-4AE9-BC08-E734CACE6728}" type="datetimeFigureOut">
              <a:rPr lang="zh-TW" altLang="en-US" smtClean="0"/>
              <a:t>2015/5/23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08E-0842-468D-B5B8-5B70C699CF9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F2AAB-29B3-4AE9-BC08-E734CACE6728}" type="datetimeFigureOut">
              <a:rPr lang="zh-TW" altLang="en-US" smtClean="0"/>
              <a:t>2015/5/23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08E-0842-468D-B5B8-5B70C699CF9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AB-29B3-4AE9-BC08-E734CACE6728}" type="datetimeFigureOut">
              <a:rPr lang="zh-TW" altLang="en-US" smtClean="0"/>
              <a:t>2015/5/23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08E-0842-468D-B5B8-5B70C699CF9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AB-29B3-4AE9-BC08-E734CACE6728}" type="datetimeFigureOut">
              <a:rPr lang="zh-TW" altLang="en-US" smtClean="0"/>
              <a:t>2015/5/23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08E-0842-468D-B5B8-5B70C699CF9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F2AAB-29B3-4AE9-BC08-E734CACE6728}" type="datetimeFigureOut">
              <a:rPr lang="zh-TW" altLang="en-US" smtClean="0"/>
              <a:t>2015/5/23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08E-0842-468D-B5B8-5B70C699CF9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2AAB-29B3-4AE9-BC08-E734CACE6728}" type="datetimeFigureOut">
              <a:rPr lang="zh-TW" altLang="en-US" smtClean="0"/>
              <a:t>2015/5/23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08E-0842-468D-B5B8-5B70C699CF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F2AAB-29B3-4AE9-BC08-E734CACE6728}" type="datetimeFigureOut">
              <a:rPr lang="zh-TW" altLang="en-US" smtClean="0"/>
              <a:t>2015/5/23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08E-0842-468D-B5B8-5B70C699CF9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F2AAB-29B3-4AE9-BC08-E734CACE6728}" type="datetimeFigureOut">
              <a:rPr lang="zh-TW" altLang="en-US" smtClean="0"/>
              <a:t>2015/5/23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08E-0842-468D-B5B8-5B70C699CF9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B5F2AAB-29B3-4AE9-BC08-E734CACE6728}" type="datetimeFigureOut">
              <a:rPr lang="zh-TW" altLang="en-US" smtClean="0"/>
              <a:t>2015/5/23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9A608E-0842-468D-B5B8-5B70C699CF9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8ManXwg93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geo3w.ncue.edu.tw/bsrapage/geoscience/climate/Globe%20warming/greenhouse%20influence/greenhouse%20influence.htm" TargetMode="External"/><Relationship Id="rId3" Type="http://schemas.openxmlformats.org/officeDocument/2006/relationships/hyperlink" Target="http://edresource.nmns.edu.tw/ShowObject.aspx?id=0b81aa7caa0b81d9f9f80b81aa8ced0b81a2df75" TargetMode="External"/><Relationship Id="rId7" Type="http://schemas.openxmlformats.org/officeDocument/2006/relationships/hyperlink" Target="http://www.ncu.edu.tw/~ncume_ee/tlyeh/shuan/greenhousegas.htm" TargetMode="External"/><Relationship Id="rId2" Type="http://schemas.openxmlformats.org/officeDocument/2006/relationships/hyperlink" Target="http://e-info.org.tw/column/eccpda/2004/ec0405250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.ylib.com/MagCont.aspx?Unit=featurearticles&amp;id=1618" TargetMode="External"/><Relationship Id="rId5" Type="http://schemas.openxmlformats.org/officeDocument/2006/relationships/hyperlink" Target="http://www.epd.ntpc.gov.tw/_file/1150/SG/37132/D.html" TargetMode="External"/><Relationship Id="rId10" Type="http://schemas.openxmlformats.org/officeDocument/2006/relationships/hyperlink" Target="http://hlbai.ev.nctu.edu.tw/%E9%AB%98%20%E7%A7%91%20%E6%8A%80%20%E7%94%A2%20%E6%A5%AD%20%E5%BB%A2%20%E6%A3%84%20%E8%99%95%20%E7%90%86%20%E6%89%8B%20%E5%86%8A/%E6%B4%97%E6%BB%8C%E5%A1%94.pdf" TargetMode="External"/><Relationship Id="rId4" Type="http://schemas.openxmlformats.org/officeDocument/2006/relationships/hyperlink" Target="http://info.hibarn.com/2015/01/06/melting-men-nele-azevedo/" TargetMode="External"/><Relationship Id="rId9" Type="http://schemas.openxmlformats.org/officeDocument/2006/relationships/hyperlink" Target="http://www.shs.edu.tw/works/essay/2008/10/2008102422235052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07904" y="3501008"/>
            <a:ext cx="5184576" cy="3212847"/>
          </a:xfrm>
        </p:spPr>
        <p:txBody>
          <a:bodyPr/>
          <a:lstStyle/>
          <a:p>
            <a:pPr algn="ctr"/>
            <a:r>
              <a:rPr lang="zh-TW" altLang="en-US" b="1" dirty="0" smtClean="0"/>
              <a:t>指導老師：許藝菊 老師</a:t>
            </a:r>
            <a:endParaRPr lang="en-US" altLang="zh-TW" b="1" dirty="0" smtClean="0"/>
          </a:p>
          <a:p>
            <a:pPr algn="ctr"/>
            <a:endParaRPr lang="en-US" altLang="zh-TW" b="1" dirty="0"/>
          </a:p>
          <a:p>
            <a:pPr algn="ctr"/>
            <a:r>
              <a:rPr lang="zh-TW" altLang="en-US" b="1" dirty="0" smtClean="0"/>
              <a:t>奈米一乙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郭思嫻 趙珮伶 朱芳瑩 陳稼軒</a:t>
            </a:r>
            <a:endParaRPr lang="en-US" altLang="zh-TW" b="1" dirty="0" smtClean="0"/>
          </a:p>
          <a:p>
            <a:pPr algn="ctr"/>
            <a:endParaRPr lang="en-US" altLang="zh-TW" b="1" dirty="0"/>
          </a:p>
          <a:p>
            <a:pPr algn="ctr"/>
            <a:r>
              <a:rPr lang="zh-TW" altLang="en-US" b="1" dirty="0" smtClean="0"/>
              <a:t>自控一乙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黃昱瑋 林衡</a:t>
            </a:r>
            <a:endParaRPr lang="zh-TW" altLang="en-US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9912" y="22385"/>
            <a:ext cx="5184576" cy="3024336"/>
          </a:xfrm>
        </p:spPr>
        <p:txBody>
          <a:bodyPr>
            <a:noAutofit/>
          </a:bodyPr>
          <a:lstStyle/>
          <a:p>
            <a:pPr algn="ctr"/>
            <a:r>
              <a:rPr lang="zh-TW" altLang="en-US" sz="3400" b="1" dirty="0" smtClean="0"/>
              <a:t>未來科技學期末報告</a:t>
            </a:r>
            <a:r>
              <a:rPr lang="en-US" altLang="zh-TW" sz="3400" b="1" dirty="0" smtClean="0"/>
              <a:t/>
            </a:r>
            <a:br>
              <a:rPr lang="en-US" altLang="zh-TW" sz="3400" b="1" dirty="0" smtClean="0"/>
            </a:br>
            <a:r>
              <a:rPr lang="en-US" altLang="zh-TW" sz="3400" b="1" dirty="0" smtClean="0"/>
              <a:t/>
            </a:r>
            <a:br>
              <a:rPr lang="en-US" altLang="zh-TW" sz="3400" b="1" dirty="0" smtClean="0"/>
            </a:br>
            <a:r>
              <a:rPr lang="zh-TW" altLang="en-US" sz="3400" b="1" dirty="0"/>
              <a:t>第六</a:t>
            </a:r>
            <a:r>
              <a:rPr lang="zh-TW" altLang="en-US" sz="3400" b="1" dirty="0" smtClean="0"/>
              <a:t>組</a:t>
            </a:r>
            <a:r>
              <a:rPr lang="en-US" altLang="zh-TW" sz="3400" b="1" dirty="0" smtClean="0"/>
              <a:t/>
            </a:r>
            <a:br>
              <a:rPr lang="en-US" altLang="zh-TW" sz="3400" b="1" dirty="0" smtClean="0"/>
            </a:br>
            <a:r>
              <a:rPr lang="en-US" altLang="zh-TW" sz="3400" b="1" dirty="0" smtClean="0"/>
              <a:t/>
            </a:r>
            <a:br>
              <a:rPr lang="en-US" altLang="zh-TW" sz="3400" b="1" dirty="0" smtClean="0"/>
            </a:br>
            <a:r>
              <a:rPr lang="zh-TW" altLang="en-US" sz="3400" b="1" dirty="0" smtClean="0"/>
              <a:t>主題：溫室效應</a:t>
            </a:r>
            <a:r>
              <a:rPr lang="en-US" altLang="zh-TW" sz="3400" b="1" dirty="0" smtClean="0"/>
              <a:t>(</a:t>
            </a:r>
            <a:r>
              <a:rPr lang="zh-TW" altLang="en-US" sz="3400" b="1" dirty="0" smtClean="0"/>
              <a:t>全球暖化</a:t>
            </a:r>
            <a:r>
              <a:rPr lang="en-US" altLang="zh-TW" sz="3400" b="1" dirty="0" smtClean="0"/>
              <a:t>)</a:t>
            </a:r>
            <a:endParaRPr lang="zh-TW" alt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177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80615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/>
              <a:t>溫室效應的影響</a:t>
            </a:r>
            <a:endParaRPr lang="en-US" altLang="zh-TW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64096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000" b="1" dirty="0" smtClean="0">
                <a:solidFill>
                  <a:schemeClr val="tx1"/>
                </a:solidFill>
              </a:rPr>
              <a:t>◎對氣候的影響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TW" altLang="en-US" sz="2800" b="1" dirty="0">
                <a:solidFill>
                  <a:srgbClr val="002060"/>
                </a:solidFill>
                <a:latin typeface="+mn-ea"/>
              </a:rPr>
              <a:t>、海洋生態</a:t>
            </a: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(1)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海洋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變暖、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海平面將於</a:t>
            </a:r>
            <a:r>
              <a:rPr lang="en-US" altLang="zh-TW" sz="2400" b="1" dirty="0">
                <a:solidFill>
                  <a:srgbClr val="C00000"/>
                </a:solidFill>
                <a:latin typeface="+mn-ea"/>
              </a:rPr>
              <a:t>2100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年上升</a:t>
            </a:r>
            <a:r>
              <a:rPr lang="en-US" altLang="zh-TW" sz="2400" b="1" dirty="0">
                <a:solidFill>
                  <a:srgbClr val="C00000"/>
                </a:solidFill>
                <a:latin typeface="+mn-ea"/>
              </a:rPr>
              <a:t>15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～</a:t>
            </a:r>
            <a:r>
              <a:rPr lang="en-US" altLang="zh-TW" sz="2400" b="1" dirty="0">
                <a:solidFill>
                  <a:srgbClr val="C00000"/>
                </a:solidFill>
                <a:latin typeface="+mn-ea"/>
              </a:rPr>
              <a:t>95 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公分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，導致低窪地區海水倒灌，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全世界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三分之一居住於海岸邊緣的人口將遭受威脅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(2)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沿岸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沼澤地區消失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肯定會令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魚類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，尤其是貝殼類的數量減少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。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河口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水質變鹹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可會減少淡水魚的品種數目，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相反該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地區海洋魚類的品種也可能相對增多。至於整體海洋生態所受的影響仍未能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清楚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知道。</a:t>
            </a: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(3)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地表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百分之七十是海洋，海洋中的浮游生物可以吸收大氣中的二氧化碳，放出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氧氣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。但是海洋受到油污和廢水的污染，造成海洋中的浮游生物和魚類死亡，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不但破壞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海洋的生態環境平衡，使大氣中的二氧化碳不知不覺增加了。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endParaRPr lang="zh-TW" alt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60" y="260648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24528" y="7389440"/>
            <a:ext cx="1847503" cy="530697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64096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TW" altLang="en-US" sz="2800" b="1" dirty="0">
                <a:solidFill>
                  <a:srgbClr val="002060"/>
                </a:solidFill>
                <a:latin typeface="+mn-ea"/>
              </a:rPr>
              <a:t>、高山生態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每上升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1℃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植物要往北移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250~400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公里或是往高處移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100~150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公尺才會符合原本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生長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的溫度，可是植物移動的速度根本趕不上溫室效應帶來的溫度上升速度，故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會使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原本適合植物生長的南北限產生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沙漠化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的現象。也會使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高山植物所處範圍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縮小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，最後無棲息之地。</a:t>
            </a:r>
          </a:p>
          <a:p>
            <a:pPr marL="0" indent="0">
              <a:buNone/>
            </a:pP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EX:『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位在南美的智利是個以高山湖泊聞名於世的國家，但最近最傳出智利北部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一個高山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湖，因為受到全球溫室效應的影響，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面積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嚴重萎縮。要是不趕緊採取對策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，未來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不但湖泊消失，甚至連當地生態都將跟著遭殃。</a:t>
            </a: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』</a:t>
            </a:r>
            <a:endParaRPr lang="zh-TW" altLang="en-US" sz="2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4418032"/>
            <a:ext cx="3207407" cy="228688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17275"/>
            <a:ext cx="4644008" cy="19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52520" y="7101408"/>
            <a:ext cx="1703487" cy="602705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285426"/>
            <a:ext cx="864096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b="1" dirty="0" smtClean="0">
                <a:solidFill>
                  <a:schemeClr val="tx1"/>
                </a:solidFill>
              </a:rPr>
              <a:t>◎對人類的影響</a:t>
            </a:r>
            <a:endParaRPr lang="en-US" altLang="zh-TW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002060"/>
                </a:solidFill>
                <a:latin typeface="+mn-ea"/>
              </a:rPr>
              <a:t>1</a:t>
            </a:r>
            <a:r>
              <a:rPr lang="zh-TW" altLang="en-US" sz="2800" b="1" dirty="0" smtClean="0">
                <a:solidFill>
                  <a:srgbClr val="002060"/>
                </a:solidFill>
                <a:latin typeface="+mn-ea"/>
              </a:rPr>
              <a:t>、經濟</a:t>
            </a:r>
            <a:r>
              <a:rPr lang="zh-TW" altLang="en-US" sz="2800" b="1" dirty="0">
                <a:solidFill>
                  <a:srgbClr val="002060"/>
                </a:solidFill>
                <a:latin typeface="+mn-ea"/>
              </a:rPr>
              <a:t>方面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全球有超過一半人口居住在沿海一百公里的範圍以內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，所以海平面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的顯著上升對沿岸低窪地區及海島會造成嚴重的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經濟損害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，例如：加速沿岸沙灘被海水的沖蝕、地下淡水被上升的海水推向更遠的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內陸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地方。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002060"/>
                </a:solidFill>
                <a:latin typeface="+mn-ea"/>
              </a:rPr>
              <a:t>2</a:t>
            </a:r>
            <a:r>
              <a:rPr lang="zh-TW" altLang="en-US" sz="2800" b="1" dirty="0" smtClean="0">
                <a:solidFill>
                  <a:srgbClr val="002060"/>
                </a:solidFill>
                <a:latin typeface="+mn-ea"/>
              </a:rPr>
              <a:t>、</a:t>
            </a:r>
            <a:r>
              <a:rPr lang="zh-TW" altLang="en-US" sz="2800" b="1" dirty="0">
                <a:solidFill>
                  <a:srgbClr val="002060"/>
                </a:solidFill>
                <a:latin typeface="+mn-ea"/>
              </a:rPr>
              <a:t>農業方面</a:t>
            </a: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在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CO2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高濃度的環境下，植物生長得更快速和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高大，但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全球變暖的結果會影響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大氣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環流，繼而改變全球的雨量分佈及各大洲表面土壤的含水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量，許多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農業地區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將變成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沙漠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002060"/>
                </a:solidFill>
                <a:latin typeface="+mn-ea"/>
              </a:rPr>
              <a:t>3</a:t>
            </a:r>
            <a:r>
              <a:rPr lang="zh-TW" altLang="en-US" sz="2800" b="1" dirty="0" smtClean="0">
                <a:solidFill>
                  <a:srgbClr val="002060"/>
                </a:solidFill>
                <a:latin typeface="+mn-ea"/>
              </a:rPr>
              <a:t>、</a:t>
            </a:r>
            <a:r>
              <a:rPr lang="zh-TW" altLang="en-US" sz="2800" b="1" dirty="0">
                <a:solidFill>
                  <a:srgbClr val="002060"/>
                </a:solidFill>
                <a:latin typeface="+mn-ea"/>
              </a:rPr>
              <a:t>疾病方面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溫度升高可能導致一些傳染疾病如漢他病毒、腦炎、登革熱、過敏性氣喘等，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增加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的機率，瘧疾等疾病的風險性將升高，對人類健康影響不容忽視。</a:t>
            </a:r>
          </a:p>
          <a:p>
            <a:pPr marL="0" indent="0">
              <a:buNone/>
            </a:pPr>
            <a:endParaRPr lang="zh-TW" altLang="en-US" sz="24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95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620688" y="7893496"/>
            <a:ext cx="2304256" cy="1076154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626469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</a:rPr>
              <a:t>◎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對</a:t>
            </a:r>
            <a:r>
              <a:rPr lang="zh-TW" altLang="en-US" sz="3000" b="1" dirty="0">
                <a:solidFill>
                  <a:schemeClr val="tx1"/>
                </a:solidFill>
              </a:rPr>
              <a:t>生物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的</a:t>
            </a:r>
            <a:r>
              <a:rPr lang="zh-TW" altLang="en-US" sz="3000" b="1" dirty="0">
                <a:solidFill>
                  <a:schemeClr val="tx1"/>
                </a:solidFill>
              </a:rPr>
              <a:t>影響</a:t>
            </a:r>
            <a:endParaRPr lang="en-US" altLang="zh-TW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TW" altLang="en-US" sz="2800" b="1" dirty="0" smtClean="0">
                <a:solidFill>
                  <a:srgbClr val="002060"/>
                </a:solidFill>
                <a:latin typeface="+mn-ea"/>
              </a:rPr>
              <a:t>、</a:t>
            </a:r>
            <a:r>
              <a:rPr lang="zh-TW" altLang="en-US" sz="2800" b="1" dirty="0">
                <a:solidFill>
                  <a:srgbClr val="002060"/>
                </a:solidFill>
                <a:latin typeface="+mn-ea"/>
              </a:rPr>
              <a:t>對生物的傷害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珊瑚礁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及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高山草原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等生態棲息地將遭到嚴重破壞，使得許多動植物面臨絕種的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危機，甚至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有連鎖反應，如某些昆蟲在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月孵化 ，以某一種五月結果的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植物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為食，因為暖化 ，那種植物四月就結果，等昆蟲孵化後 沒食物吃 ，全面死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化滅絕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，影響了整個生態鍊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002060"/>
                </a:solidFill>
                <a:latin typeface="+mn-ea"/>
              </a:rPr>
              <a:t>2</a:t>
            </a:r>
            <a:r>
              <a:rPr lang="zh-TW" altLang="en-US" sz="2800" b="1" dirty="0" smtClean="0">
                <a:solidFill>
                  <a:srgbClr val="002060"/>
                </a:solidFill>
                <a:latin typeface="+mn-ea"/>
              </a:rPr>
              <a:t>、</a:t>
            </a:r>
            <a:r>
              <a:rPr lang="zh-TW" altLang="en-US" sz="2800" b="1" dirty="0">
                <a:solidFill>
                  <a:srgbClr val="002060"/>
                </a:solidFill>
                <a:latin typeface="+mn-ea"/>
              </a:rPr>
              <a:t>動植物的應變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不同的生態系，因為氣溫分布及地域的改變，會使得大量物種隨溫度的變化而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產生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遷移的動作，不適應者則面臨滅絕的危機。</a:t>
            </a:r>
          </a:p>
          <a:p>
            <a:pPr marL="0" indent="0">
              <a:buNone/>
            </a:pPr>
            <a:endParaRPr lang="zh-TW" altLang="en-US" sz="2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25144"/>
            <a:ext cx="4608512" cy="18597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25144"/>
            <a:ext cx="3229390" cy="181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91550" cy="83102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/>
              <a:t>解決方法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472608"/>
          </a:xfrm>
        </p:spPr>
        <p:txBody>
          <a:bodyPr>
            <a:normAutofit lnSpcReduction="10000"/>
          </a:bodyPr>
          <a:lstStyle/>
          <a:p>
            <a:r>
              <a:rPr lang="zh-TW" altLang="en-US" sz="2800" b="1" dirty="0">
                <a:solidFill>
                  <a:srgbClr val="002060"/>
                </a:solidFill>
              </a:rPr>
              <a:t>自我做起</a:t>
            </a:r>
            <a:r>
              <a:rPr lang="zh-TW" altLang="en-US" sz="2400" b="1" dirty="0">
                <a:solidFill>
                  <a:schemeClr val="tx1"/>
                </a:solidFill>
              </a:rPr>
              <a:t>：降低能源的使用量及提高能源的使用效率，從內心去珍惜能源、愛惜環境。在日常生活中，隨手關燈；節約用電，出門多搭乘公共交通工具，能步行更好，以節省汽油的消耗量。這些都是我們每個人做得到的事。</a:t>
            </a:r>
          </a:p>
          <a:p>
            <a:endParaRPr lang="en-US" altLang="zh-TW" sz="2400" b="1" dirty="0" smtClean="0">
              <a:solidFill>
                <a:schemeClr val="tx1"/>
              </a:solidFill>
            </a:endParaRPr>
          </a:p>
          <a:p>
            <a:r>
              <a:rPr lang="zh-TW" altLang="en-US" sz="2800" b="1" dirty="0" smtClean="0">
                <a:solidFill>
                  <a:srgbClr val="002060"/>
                </a:solidFill>
              </a:rPr>
              <a:t>開源節流</a:t>
            </a:r>
            <a:r>
              <a:rPr lang="zh-TW" altLang="en-US" sz="2400" b="1" dirty="0">
                <a:solidFill>
                  <a:schemeClr val="tx1"/>
                </a:solidFill>
              </a:rPr>
              <a:t>：研究開發</a:t>
            </a:r>
            <a:r>
              <a:rPr lang="zh-TW" altLang="en-US" sz="2400" b="1" dirty="0">
                <a:solidFill>
                  <a:srgbClr val="C00000"/>
                </a:solidFill>
              </a:rPr>
              <a:t>潔淨無污染的能源</a:t>
            </a:r>
            <a:r>
              <a:rPr lang="zh-TW" altLang="en-US" sz="2400" b="1" dirty="0">
                <a:solidFill>
                  <a:schemeClr val="tx1"/>
                </a:solidFill>
              </a:rPr>
              <a:t>，如太陽能、地熱、風力、 水力、潮汐及氫燃料等，這些新能源的使用，一方面避免</a:t>
            </a:r>
            <a:r>
              <a:rPr lang="en-US" altLang="zh-TW" sz="2400" b="1" dirty="0">
                <a:solidFill>
                  <a:schemeClr val="tx1"/>
                </a:solidFill>
              </a:rPr>
              <a:t>CO2</a:t>
            </a:r>
            <a:r>
              <a:rPr lang="zh-TW" altLang="en-US" sz="2400" b="1" dirty="0">
                <a:solidFill>
                  <a:schemeClr val="tx1"/>
                </a:solidFill>
              </a:rPr>
              <a:t>的產生，另一方面又能充分利用資源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。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endParaRPr lang="en-US" altLang="zh-TW" sz="2400" b="1" dirty="0">
              <a:solidFill>
                <a:schemeClr val="tx1"/>
              </a:solidFill>
            </a:endParaRPr>
          </a:p>
          <a:p>
            <a:r>
              <a:rPr lang="zh-TW" altLang="en-US" sz="2800" b="1" dirty="0">
                <a:solidFill>
                  <a:srgbClr val="002060"/>
                </a:solidFill>
              </a:rPr>
              <a:t>綠色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處方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：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停止砍伐原始熱帶雨林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，熱帶雨林</a:t>
            </a:r>
            <a:r>
              <a:rPr lang="zh-TW" altLang="en-US" sz="2400" b="1" dirty="0">
                <a:solidFill>
                  <a:schemeClr val="tx1"/>
                </a:solidFill>
              </a:rPr>
              <a:t>會吸收二氧化碳、產生氧氣，地球上氧氣總量的</a:t>
            </a:r>
            <a:r>
              <a:rPr lang="en-US" altLang="zh-TW" sz="2400" b="1" dirty="0">
                <a:solidFill>
                  <a:schemeClr val="tx1"/>
                </a:solidFill>
              </a:rPr>
              <a:t>40</a:t>
            </a:r>
            <a:r>
              <a:rPr lang="zh-TW" altLang="en-US" sz="2400" b="1" dirty="0">
                <a:solidFill>
                  <a:schemeClr val="tx1"/>
                </a:solidFill>
              </a:rPr>
              <a:t>％，都是經由亞遜河區的熱帶雨林產生。而今日人類大量使石化燃料、大量伐木，造成大氣中的二氧化碳濃度提高，使得太陽輻射熱傳入地球表面後，不易再反射出去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。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91550" cy="746721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/>
              <a:t>二氧化碳</a:t>
            </a:r>
            <a:r>
              <a:rPr lang="zh-TW" altLang="en-US" sz="4000" b="1" dirty="0" smtClean="0"/>
              <a:t>過濾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74320" y="1124744"/>
            <a:ext cx="8618160" cy="5400600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solidFill>
                  <a:schemeClr val="tx1"/>
                </a:solidFill>
              </a:rPr>
              <a:t>大氣</a:t>
            </a:r>
            <a:r>
              <a:rPr lang="zh-TW" altLang="en-US" sz="2400" b="1" dirty="0">
                <a:solidFill>
                  <a:schemeClr val="tx1"/>
                </a:solidFill>
              </a:rPr>
              <a:t>中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二氧化碳</a:t>
            </a:r>
            <a:r>
              <a:rPr lang="zh-TW" altLang="en-US" sz="2400" b="1" dirty="0">
                <a:solidFill>
                  <a:schemeClr val="tx1"/>
                </a:solidFill>
              </a:rPr>
              <a:t>濃度超過目前的</a:t>
            </a:r>
            <a:r>
              <a:rPr lang="en-US" altLang="zh-TW" sz="2400" b="1" dirty="0">
                <a:solidFill>
                  <a:schemeClr val="tx1"/>
                </a:solidFill>
              </a:rPr>
              <a:t>389ppm</a:t>
            </a:r>
            <a:r>
              <a:rPr lang="zh-TW" altLang="en-US" sz="2400" b="1" dirty="0">
                <a:solidFill>
                  <a:schemeClr val="tx1"/>
                </a:solidFill>
              </a:rPr>
              <a:t>（</a:t>
            </a:r>
            <a:r>
              <a:rPr lang="en-US" altLang="zh-TW" sz="2400" b="1" dirty="0">
                <a:solidFill>
                  <a:schemeClr val="tx1"/>
                </a:solidFill>
              </a:rPr>
              <a:t>ppm</a:t>
            </a:r>
            <a:r>
              <a:rPr lang="zh-TW" altLang="en-US" sz="2400" b="1" dirty="0">
                <a:solidFill>
                  <a:schemeClr val="tx1"/>
                </a:solidFill>
              </a:rPr>
              <a:t>為百萬分之一體積濃度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），除了</a:t>
            </a:r>
            <a:r>
              <a:rPr lang="zh-TW" altLang="en-US" sz="2400" b="1" dirty="0">
                <a:solidFill>
                  <a:schemeClr val="tx1"/>
                </a:solidFill>
              </a:rPr>
              <a:t>禁止使用碳燃料，另外一個選擇是</a:t>
            </a:r>
            <a:r>
              <a:rPr lang="zh-TW" altLang="en-US" sz="2400" b="1" dirty="0">
                <a:solidFill>
                  <a:srgbClr val="C00000"/>
                </a:solidFill>
              </a:rPr>
              <a:t>抽取大氣中的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二氧化碳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，所以比起增加植樹的面積，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過濾</a:t>
            </a:r>
            <a:r>
              <a:rPr lang="zh-TW" altLang="en-US" sz="2400" b="1" dirty="0">
                <a:solidFill>
                  <a:srgbClr val="C00000"/>
                </a:solidFill>
              </a:rPr>
              <a:t>機</a:t>
            </a:r>
            <a:r>
              <a:rPr lang="zh-TW" altLang="en-US" sz="2400" b="1" dirty="0">
                <a:solidFill>
                  <a:schemeClr val="tx1"/>
                </a:solidFill>
              </a:rPr>
              <a:t>（可想成人造樹）捕集二氧化碳的能力比體積相仿的樹木高許多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。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endParaRPr lang="en-US" altLang="zh-TW" sz="2400" b="1" dirty="0" smtClean="0">
              <a:solidFill>
                <a:schemeClr val="tx1"/>
              </a:solidFill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</a:rPr>
              <a:t>目前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正在研發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原型機</a:t>
            </a:r>
            <a:r>
              <a:rPr lang="zh-TW" altLang="en-US" sz="2400" b="1" dirty="0">
                <a:solidFill>
                  <a:schemeClr val="tx1"/>
                </a:solidFill>
              </a:rPr>
              <a:t>的單位：美國喬治亞理工學院、加拿大卡加立大學、蘇黎士瑞士聯邦理工學院，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以及哥倫比亞</a:t>
            </a:r>
            <a:r>
              <a:rPr lang="zh-TW" altLang="en-US" sz="2400" b="1" dirty="0">
                <a:solidFill>
                  <a:schemeClr val="tx1"/>
                </a:solidFill>
              </a:rPr>
              <a:t>大學和亞利桑那州土桑全球研究科技公司的研究團隊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。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endParaRPr lang="en-US" altLang="zh-TW" sz="2400" b="1" dirty="0">
              <a:solidFill>
                <a:schemeClr val="tx1"/>
              </a:solidFill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</a:rPr>
              <a:t>二氧化碳</a:t>
            </a:r>
            <a:r>
              <a:rPr lang="zh-TW" altLang="en-US" sz="2400" b="1" dirty="0">
                <a:solidFill>
                  <a:schemeClr val="tx1"/>
                </a:solidFill>
              </a:rPr>
              <a:t>過濾機原理：過濾機的各種設計都以同樣的原理融入一些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變化→讓</a:t>
            </a:r>
            <a:r>
              <a:rPr lang="zh-TW" altLang="en-US" sz="2400" b="1" dirty="0">
                <a:solidFill>
                  <a:schemeClr val="tx1"/>
                </a:solidFill>
              </a:rPr>
              <a:t>空氣通過某種構造，接觸可結合二氧化碳的化學「吸附劑」後，放出氮、氧等元素。</a:t>
            </a:r>
            <a:endParaRPr lang="en-US" altLang="zh-TW" sz="2400" b="1" dirty="0">
              <a:solidFill>
                <a:schemeClr val="tx1"/>
              </a:solidFill>
            </a:endParaRPr>
          </a:p>
          <a:p>
            <a:endParaRPr lang="en-US" altLang="zh-TW" sz="2400" b="1" dirty="0" smtClean="0">
              <a:solidFill>
                <a:schemeClr val="tx1"/>
              </a:solidFill>
            </a:endParaRPr>
          </a:p>
          <a:p>
            <a:endParaRPr lang="zh-TW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893496"/>
            <a:ext cx="3863727" cy="67471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b="1" dirty="0">
                <a:solidFill>
                  <a:srgbClr val="002060"/>
                </a:solidFill>
                <a:latin typeface="+mn-ea"/>
              </a:rPr>
              <a:t>◎二氧化碳過濾相關影片</a:t>
            </a:r>
            <a:r>
              <a:rPr lang="en-US" altLang="zh-TW" sz="3000" b="1" dirty="0">
                <a:solidFill>
                  <a:srgbClr val="002060"/>
                </a:solidFill>
                <a:latin typeface="+mn-ea"/>
              </a:rPr>
              <a:t>:</a:t>
            </a:r>
          </a:p>
          <a:p>
            <a:pPr marL="0" indent="0">
              <a:buNone/>
            </a:pPr>
            <a:r>
              <a:rPr lang="zh-TW" altLang="en-US" sz="2400" b="1" dirty="0">
                <a:latin typeface="+mn-ea"/>
              </a:rPr>
              <a:t>同心協力救地球：過濾二氧化碳 </a:t>
            </a:r>
            <a:r>
              <a:rPr lang="en-US" altLang="zh-TW" sz="2400" b="1" dirty="0">
                <a:latin typeface="+mn-ea"/>
              </a:rPr>
              <a:t>Discovery Project </a:t>
            </a:r>
            <a:r>
              <a:rPr lang="en-US" altLang="zh-TW" sz="2400" b="1" dirty="0" err="1">
                <a:latin typeface="+mn-ea"/>
              </a:rPr>
              <a:t>Earth:Fixing</a:t>
            </a:r>
            <a:r>
              <a:rPr lang="en-US" altLang="zh-TW" sz="2400" b="1" dirty="0">
                <a:latin typeface="+mn-ea"/>
              </a:rPr>
              <a:t> Carbon</a:t>
            </a:r>
          </a:p>
          <a:p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hlinkClick r:id="rId2"/>
              </a:rPr>
              <a:t>https://www.youtube.com/watch?v=r8ManXwg93E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TW" dirty="0" smtClean="0">
              <a:latin typeface="+mn-ea"/>
            </a:endParaRPr>
          </a:p>
          <a:p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大衛奇斯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博士欲藉由數千部全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功能縮小版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的</a:t>
            </a:r>
            <a:r>
              <a:rPr lang="en-US" altLang="zh-TW" sz="2400" b="1" dirty="0" smtClean="0">
                <a:solidFill>
                  <a:srgbClr val="C00000"/>
                </a:solidFill>
                <a:latin typeface="+mn-ea"/>
              </a:rPr>
              <a:t>”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碳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洗滌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塔</a:t>
            </a:r>
            <a:r>
              <a:rPr lang="en-US" altLang="zh-TW" sz="2400" b="1" dirty="0" smtClean="0">
                <a:solidFill>
                  <a:srgbClr val="C00000"/>
                </a:solidFill>
                <a:latin typeface="+mn-ea"/>
              </a:rPr>
              <a:t>”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來濾除二氧化碳。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碳洗滌塔的風險→濾除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的二氧化碳量與消耗能量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不成比例。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此項計畫的兩大主要挑戰：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1.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協助創造有效而划算的碳洗滌塔 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2.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設法安全封存過濾出的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二氧化碳。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※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以下將藉由此影片做碳洗滌塔的相關介紹。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80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746721"/>
          </a:xfrm>
        </p:spPr>
        <p:txBody>
          <a:bodyPr/>
          <a:lstStyle/>
          <a:p>
            <a:pPr algn="ctr"/>
            <a:r>
              <a:rPr lang="zh-TW" altLang="en-US" b="1" dirty="0"/>
              <a:t>二氧化碳</a:t>
            </a:r>
            <a:r>
              <a:rPr lang="zh-TW" altLang="en-US" b="1" dirty="0" smtClean="0"/>
              <a:t>過濾→碳洗滌塔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5" y="1322626"/>
            <a:ext cx="4398872" cy="5058702"/>
          </a:xfrm>
        </p:spPr>
      </p:pic>
      <p:sp>
        <p:nvSpPr>
          <p:cNvPr id="6" name="內容版面配置區 5"/>
          <p:cNvSpPr>
            <a:spLocks noGrp="1"/>
          </p:cNvSpPr>
          <p:nvPr>
            <p:ph sz="quarter" idx="14"/>
          </p:nvPr>
        </p:nvSpPr>
        <p:spPr>
          <a:xfrm>
            <a:off x="4572000" y="1124744"/>
            <a:ext cx="4392488" cy="5544616"/>
          </a:xfrm>
        </p:spPr>
        <p:txBody>
          <a:bodyPr>
            <a:normAutofit lnSpcReduction="10000"/>
          </a:bodyPr>
          <a:lstStyle/>
          <a:p>
            <a:r>
              <a:rPr lang="zh-TW" altLang="en-US" sz="2400" b="1" dirty="0">
                <a:solidFill>
                  <a:schemeClr val="tx1"/>
                </a:solidFill>
              </a:rPr>
              <a:t>目前對於無機酸鹼性氣體之處理方法主要以</a:t>
            </a:r>
            <a:r>
              <a:rPr lang="zh-TW" altLang="en-US" sz="2400" b="1" dirty="0">
                <a:solidFill>
                  <a:srgbClr val="C00000"/>
                </a:solidFill>
              </a:rPr>
              <a:t>吸收法</a:t>
            </a:r>
            <a:r>
              <a:rPr lang="zh-TW" altLang="en-US" sz="2400" b="1" dirty="0">
                <a:solidFill>
                  <a:schemeClr val="tx1"/>
                </a:solidFill>
              </a:rPr>
              <a:t>為主，其原理為藉由氣液兩相接觸之氣體吸收程序，將氣體中之溶質吸收輸送至液體內部。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所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用之裝置，必須能使氣體與液體充分接觸，以提高吸收效率。其中又以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填充塔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為各種氣體吸收洗滌塔中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最被廣泛使用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而碳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洗滌塔仰賴一種很簡單的化學物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——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氫氧化鈉</a:t>
            </a:r>
            <a:r>
              <a:rPr lang="en-US" altLang="zh-TW" sz="2400" b="1" dirty="0">
                <a:solidFill>
                  <a:srgbClr val="C00000"/>
                </a:solidFill>
                <a:latin typeface="+mn-ea"/>
              </a:rPr>
              <a:t>(</a:t>
            </a:r>
            <a:r>
              <a:rPr lang="en-US" altLang="zh-TW" sz="2400" b="1" dirty="0" err="1">
                <a:solidFill>
                  <a:srgbClr val="C00000"/>
                </a:solidFill>
                <a:latin typeface="+mn-ea"/>
              </a:rPr>
              <a:t>NaOH</a:t>
            </a:r>
            <a:r>
              <a:rPr lang="en-US" altLang="zh-TW" sz="2400" b="1" dirty="0" smtClean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。氫氧化鈉能吸收二氧化碳，進而降低空氣中二氧化碳的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濃度。</a:t>
            </a:r>
            <a:endParaRPr lang="zh-TW" altLang="en-US" sz="2400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74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734145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/>
              <a:t>結論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40960" cy="5688632"/>
          </a:xfrm>
        </p:spPr>
        <p:txBody>
          <a:bodyPr>
            <a:normAutofit lnSpcReduction="10000"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</a:rPr>
              <a:t>溫室效應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：太陽輻射的光線進入地球後，會有一部分留在大氣層中，並被溫室氣體吸收，進而造成溫度上升。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endParaRPr lang="en-US" altLang="zh-TW" sz="2800" b="1" dirty="0" smtClean="0">
              <a:solidFill>
                <a:srgbClr val="002060"/>
              </a:solidFill>
            </a:endParaRPr>
          </a:p>
          <a:p>
            <a:r>
              <a:rPr lang="zh-TW" altLang="en-US" sz="2800" b="1" dirty="0" smtClean="0">
                <a:solidFill>
                  <a:srgbClr val="002060"/>
                </a:solidFill>
              </a:rPr>
              <a:t>溫室氣體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：</a:t>
            </a:r>
            <a:r>
              <a:rPr lang="zh-TW" altLang="en-US" sz="2400" b="1" dirty="0">
                <a:solidFill>
                  <a:schemeClr val="tx1"/>
                </a:solidFill>
              </a:rPr>
              <a:t>二氧化碳</a:t>
            </a:r>
            <a:r>
              <a:rPr lang="en-US" altLang="zh-TW" sz="2400" b="1" dirty="0">
                <a:solidFill>
                  <a:schemeClr val="tx1"/>
                </a:solidFill>
              </a:rPr>
              <a:t>(CO2)</a:t>
            </a:r>
            <a:r>
              <a:rPr lang="zh-TW" altLang="en-US" sz="2400" b="1" dirty="0">
                <a:solidFill>
                  <a:schemeClr val="tx1"/>
                </a:solidFill>
              </a:rPr>
              <a:t>、甲烷</a:t>
            </a:r>
            <a:r>
              <a:rPr lang="en-US" altLang="zh-TW" sz="2400" b="1" dirty="0">
                <a:solidFill>
                  <a:schemeClr val="tx1"/>
                </a:solidFill>
              </a:rPr>
              <a:t>(CH4)</a:t>
            </a:r>
            <a:r>
              <a:rPr lang="zh-TW" altLang="en-US" sz="2400" b="1" dirty="0">
                <a:solidFill>
                  <a:schemeClr val="tx1"/>
                </a:solidFill>
              </a:rPr>
              <a:t>、氧化亞氮</a:t>
            </a:r>
            <a:r>
              <a:rPr lang="en-US" altLang="zh-TW" sz="2400" b="1" dirty="0">
                <a:solidFill>
                  <a:schemeClr val="tx1"/>
                </a:solidFill>
              </a:rPr>
              <a:t>(N2O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 、</a:t>
            </a:r>
            <a:r>
              <a:rPr lang="zh-TW" altLang="en-US" sz="2400" b="1" dirty="0">
                <a:solidFill>
                  <a:schemeClr val="tx1"/>
                </a:solidFill>
              </a:rPr>
              <a:t> 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氫氟化氮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(HFCs)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、全氟碳化物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(PFCs) 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、六氟化硫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(SF6)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。其中又以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二氧化碳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影響最為嚴重。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endParaRPr lang="en-US" altLang="zh-TW" sz="2800" b="1" dirty="0" smtClean="0">
              <a:solidFill>
                <a:srgbClr val="002060"/>
              </a:solidFill>
            </a:endParaRPr>
          </a:p>
          <a:p>
            <a:r>
              <a:rPr lang="zh-TW" altLang="en-US" sz="2800" b="1" dirty="0" smtClean="0">
                <a:solidFill>
                  <a:srgbClr val="002060"/>
                </a:solidFill>
              </a:rPr>
              <a:t>溫室效應造成的影響：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氣候異常、動植物應變、傳染疾病。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endParaRPr lang="en-US" altLang="zh-TW" sz="2800" b="1" dirty="0" smtClean="0">
              <a:solidFill>
                <a:srgbClr val="002060"/>
              </a:solidFill>
            </a:endParaRPr>
          </a:p>
          <a:p>
            <a:r>
              <a:rPr lang="zh-TW" altLang="en-US" sz="2800" b="1" dirty="0" smtClean="0">
                <a:solidFill>
                  <a:srgbClr val="002060"/>
                </a:solidFill>
              </a:rPr>
              <a:t>碳</a:t>
            </a:r>
            <a:r>
              <a:rPr lang="zh-TW" altLang="en-US" sz="2800" b="1" dirty="0">
                <a:solidFill>
                  <a:srgbClr val="002060"/>
                </a:solidFill>
              </a:rPr>
              <a:t>洗滌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塔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仰賴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一種很簡單的化學物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——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氫氧化鈉</a:t>
            </a:r>
            <a:r>
              <a:rPr lang="en-US" altLang="zh-TW" sz="2400" b="1" dirty="0">
                <a:solidFill>
                  <a:srgbClr val="C00000"/>
                </a:solidFill>
                <a:latin typeface="+mn-ea"/>
              </a:rPr>
              <a:t>(</a:t>
            </a:r>
            <a:r>
              <a:rPr lang="en-US" altLang="zh-TW" sz="2400" b="1" dirty="0" err="1">
                <a:solidFill>
                  <a:srgbClr val="C00000"/>
                </a:solidFill>
                <a:latin typeface="+mn-ea"/>
              </a:rPr>
              <a:t>NaOH</a:t>
            </a:r>
            <a:r>
              <a:rPr lang="en-US" altLang="zh-TW" sz="2400" b="1" dirty="0" smtClean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800" b="1" dirty="0" smtClean="0">
                <a:solidFill>
                  <a:srgbClr val="002060"/>
                </a:solidFill>
              </a:rPr>
              <a:t>碳</a:t>
            </a:r>
            <a:r>
              <a:rPr lang="zh-TW" altLang="en-US" sz="2800" b="1" dirty="0">
                <a:solidFill>
                  <a:srgbClr val="002060"/>
                </a:solidFill>
              </a:rPr>
              <a:t>洗滌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塔原理</a:t>
            </a:r>
            <a:r>
              <a:rPr lang="zh-TW" altLang="en-US" sz="2800" b="1" dirty="0">
                <a:solidFill>
                  <a:srgbClr val="002060"/>
                </a:solidFill>
              </a:rPr>
              <a:t>：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藉由氣體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空氣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與液體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en-US" altLang="zh-TW" sz="2400" b="1" dirty="0" err="1" smtClean="0">
                <a:solidFill>
                  <a:schemeClr val="tx1"/>
                </a:solidFill>
              </a:rPr>
              <a:t>NaOH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相接觸，二者起反應後，並將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CO2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吸收。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endParaRPr lang="en-US" altLang="zh-TW" sz="2400" b="1" dirty="0" smtClean="0">
              <a:solidFill>
                <a:srgbClr val="002060"/>
              </a:solidFill>
            </a:endParaRPr>
          </a:p>
          <a:p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30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3888432" cy="792088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/>
              <a:t>結語</a:t>
            </a:r>
            <a:endParaRPr lang="zh-TW" altLang="en-US" sz="4000" b="1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49935"/>
            <a:ext cx="7344816" cy="5234406"/>
          </a:xfrm>
        </p:spPr>
      </p:pic>
    </p:spTree>
    <p:extLst>
      <p:ext uri="{BB962C8B-B14F-4D97-AF65-F5344CB8AC3E}">
        <p14:creationId xmlns:p14="http://schemas.microsoft.com/office/powerpoint/2010/main" val="41907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91550" cy="890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 smtClean="0"/>
              <a:t>目錄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5832648" cy="5544616"/>
          </a:xfrm>
        </p:spPr>
        <p:txBody>
          <a:bodyPr>
            <a:noAutofit/>
          </a:bodyPr>
          <a:lstStyle/>
          <a:p>
            <a:r>
              <a:rPr lang="zh-TW" altLang="en-US" sz="3700" b="1" dirty="0" smtClean="0"/>
              <a:t>前言</a:t>
            </a:r>
            <a:endParaRPr lang="en-US" altLang="zh-TW" sz="3700" b="1" dirty="0" smtClean="0"/>
          </a:p>
          <a:p>
            <a:r>
              <a:rPr lang="zh-TW" altLang="en-US" sz="3700" b="1" dirty="0" smtClean="0"/>
              <a:t>溫室效應→全球暖化</a:t>
            </a:r>
            <a:endParaRPr lang="en-US" altLang="zh-TW" sz="3700" b="1" dirty="0" smtClean="0"/>
          </a:p>
          <a:p>
            <a:r>
              <a:rPr lang="zh-TW" altLang="en-US" sz="3700" b="1" dirty="0"/>
              <a:t>溫室氣體</a:t>
            </a:r>
            <a:r>
              <a:rPr lang="zh-TW" altLang="en-US" sz="3700" b="1" dirty="0" smtClean="0"/>
              <a:t>介紹</a:t>
            </a:r>
            <a:endParaRPr lang="en-US" altLang="zh-TW" sz="3700" b="1" dirty="0" smtClean="0"/>
          </a:p>
          <a:p>
            <a:r>
              <a:rPr lang="zh-TW" altLang="en-US" sz="3700" b="1" dirty="0" smtClean="0"/>
              <a:t>溫室效應的</a:t>
            </a:r>
            <a:r>
              <a:rPr lang="zh-TW" altLang="en-US" sz="3700" b="1" dirty="0" smtClean="0"/>
              <a:t>影響</a:t>
            </a:r>
            <a:endParaRPr lang="en-US" altLang="zh-TW" sz="3700" b="1" dirty="0" smtClean="0"/>
          </a:p>
          <a:p>
            <a:r>
              <a:rPr lang="zh-TW" altLang="en-US" sz="3700" b="1" dirty="0" smtClean="0"/>
              <a:t>解決方法：二氧化碳過濾</a:t>
            </a:r>
            <a:endParaRPr lang="en-US" altLang="zh-TW" sz="3700" b="1" dirty="0" smtClean="0"/>
          </a:p>
          <a:p>
            <a:r>
              <a:rPr lang="zh-TW" altLang="en-US" sz="3700" b="1" dirty="0" smtClean="0"/>
              <a:t>結論與結語</a:t>
            </a:r>
            <a:endParaRPr lang="zh-TW" altLang="en-US" sz="3700" b="1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>
          <a:xfrm>
            <a:off x="6444208" y="1196752"/>
            <a:ext cx="1944216" cy="5112568"/>
          </a:xfrm>
        </p:spPr>
        <p:txBody>
          <a:bodyPr>
            <a:normAutofit/>
          </a:bodyPr>
          <a:lstStyle/>
          <a:p>
            <a:r>
              <a:rPr lang="zh-TW" altLang="en-US" sz="3800" dirty="0" smtClean="0"/>
              <a:t>陳稼軒</a:t>
            </a:r>
            <a:endParaRPr lang="en-US" altLang="zh-TW" sz="3800" dirty="0" smtClean="0"/>
          </a:p>
          <a:p>
            <a:r>
              <a:rPr lang="zh-TW" altLang="en-US" sz="3800" dirty="0" smtClean="0"/>
              <a:t>林衡</a:t>
            </a:r>
            <a:endParaRPr lang="en-US" altLang="zh-TW" sz="3800" dirty="0" smtClean="0"/>
          </a:p>
          <a:p>
            <a:r>
              <a:rPr lang="zh-TW" altLang="en-US" sz="3800" dirty="0" smtClean="0"/>
              <a:t>黃</a:t>
            </a:r>
            <a:r>
              <a:rPr lang="zh-TW" altLang="en-US" sz="3800" dirty="0"/>
              <a:t>昱</a:t>
            </a:r>
            <a:r>
              <a:rPr lang="zh-TW" altLang="en-US" sz="3800" dirty="0" smtClean="0"/>
              <a:t>瑋</a:t>
            </a:r>
            <a:endParaRPr lang="en-US" altLang="zh-TW" sz="3800" dirty="0" smtClean="0"/>
          </a:p>
          <a:p>
            <a:r>
              <a:rPr lang="zh-TW" altLang="en-US" sz="3800" dirty="0" smtClean="0"/>
              <a:t>朱芳瑩</a:t>
            </a:r>
            <a:endParaRPr lang="en-US" altLang="zh-TW" sz="3800" dirty="0" smtClean="0"/>
          </a:p>
          <a:p>
            <a:r>
              <a:rPr lang="zh-TW" altLang="en-US" sz="3800" dirty="0" smtClean="0"/>
              <a:t>趙珮伶</a:t>
            </a:r>
            <a:endParaRPr lang="en-US" altLang="zh-TW" sz="3800" dirty="0" smtClean="0"/>
          </a:p>
          <a:p>
            <a:r>
              <a:rPr lang="zh-TW" altLang="en-US" sz="3800" dirty="0" smtClean="0"/>
              <a:t>郭思嫻</a:t>
            </a:r>
            <a:endParaRPr lang="en-US" altLang="zh-TW" sz="3800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35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56576" y="9621688"/>
            <a:ext cx="479351" cy="154421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6264696"/>
          </a:xfrm>
        </p:spPr>
        <p:txBody>
          <a:bodyPr/>
          <a:lstStyle/>
          <a:p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在德國柏林憲兵廣場的音樂廳台階，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1000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個小小冰人並排坐著，在攝氏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20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多度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的天氣裡下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不斷融化，這是由巴西的藝術家</a:t>
            </a:r>
            <a:r>
              <a:rPr lang="en-US" altLang="zh-TW" sz="2400" b="1" dirty="0" err="1">
                <a:solidFill>
                  <a:schemeClr val="tx1"/>
                </a:solidFill>
                <a:latin typeface="+mn-ea"/>
              </a:rPr>
              <a:t>Nele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2400" b="1" dirty="0" err="1">
                <a:solidFill>
                  <a:schemeClr val="tx1"/>
                </a:solidFill>
                <a:latin typeface="+mn-ea"/>
              </a:rPr>
              <a:t>Azevedo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舉辦的一次名為“</a:t>
            </a:r>
            <a:r>
              <a:rPr lang="en-US" altLang="zh-TW" sz="2400" b="1" dirty="0">
                <a:solidFill>
                  <a:srgbClr val="C00000"/>
                </a:solidFill>
                <a:latin typeface="+mn-ea"/>
              </a:rPr>
              <a:t>Melting Men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（融化的人）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”的展覽，他說：「這不是要獻給哪位偉大英雄的禮物，也不是什麼重大事件的紀念物。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」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400" b="1" dirty="0" smtClean="0">
                <a:solidFill>
                  <a:srgbClr val="002060"/>
                </a:solidFill>
                <a:latin typeface="+mn-ea"/>
              </a:rPr>
              <a:t>作者</a:t>
            </a:r>
            <a:r>
              <a:rPr lang="zh-TW" altLang="en-US" sz="2400" b="1" dirty="0">
                <a:solidFill>
                  <a:srgbClr val="002060"/>
                </a:solidFill>
                <a:latin typeface="+mn-ea"/>
              </a:rPr>
              <a:t>的本意是要呼籲人們關注“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全球暖化</a:t>
            </a:r>
            <a:r>
              <a:rPr lang="en-US" altLang="zh-TW" sz="2400" b="1" dirty="0" smtClean="0">
                <a:solidFill>
                  <a:srgbClr val="C00000"/>
                </a:solidFill>
                <a:latin typeface="+mn-ea"/>
              </a:rPr>
              <a:t>·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冰雪漸融</a:t>
            </a:r>
            <a:r>
              <a:rPr lang="zh-TW" altLang="en-US" sz="2400" b="1" dirty="0" smtClean="0">
                <a:solidFill>
                  <a:srgbClr val="002060"/>
                </a:solidFill>
                <a:latin typeface="+mn-ea"/>
              </a:rPr>
              <a:t>”</a:t>
            </a:r>
            <a:r>
              <a:rPr lang="zh-TW" altLang="en-US" sz="2400" b="1" dirty="0">
                <a:solidFill>
                  <a:srgbClr val="002060"/>
                </a:solidFill>
                <a:latin typeface="+mn-ea"/>
              </a:rPr>
              <a:t>的問題</a:t>
            </a:r>
            <a:r>
              <a:rPr lang="zh-TW" altLang="en-US" sz="2400" b="1" dirty="0" smtClean="0">
                <a:solidFill>
                  <a:srgbClr val="002060"/>
                </a:solidFill>
                <a:latin typeface="+mn-ea"/>
              </a:rPr>
              <a:t>。</a:t>
            </a:r>
            <a:endParaRPr lang="en-US" altLang="zh-TW" sz="2400" b="1" dirty="0" smtClean="0">
              <a:solidFill>
                <a:srgbClr val="002060"/>
              </a:solidFill>
              <a:latin typeface="+mn-ea"/>
            </a:endParaRPr>
          </a:p>
          <a:p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endParaRPr lang="zh-TW" altLang="en-US" sz="2400" dirty="0">
              <a:latin typeface="+mn-ea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4418036" cy="26784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64" y="3501008"/>
            <a:ext cx="4198173" cy="26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96336" y="8541568"/>
            <a:ext cx="2639591" cy="458689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264696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對於冰原中北極熊形單影隻的畫面，你我再熟悉不過，即便沒有親眼所見，依舊能撼動人心，現在，藝術家將更血淋淋的事實透過展品的方式呈現在我們面前，若主角變成了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”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人類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”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，結果又會如何</a:t>
            </a: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?</a:t>
            </a:r>
          </a:p>
          <a:p>
            <a:pPr marL="0" indent="0">
              <a:buNone/>
            </a:pP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人類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現在的情況正如豔陽下不堪一擊的冰人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，全球暖化固然對生態、環境造成嚴重衝擊，但回歸原點，身陷危機的其實是人類本身，工業革命後，人類對地球恣意的汙染和破壞，從未想過珍視這片土地的一切，如今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大自然正在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反擊，全球氣候異常，災難頻傳，若我們繼續放任情況惡化，未來勢必將承受更難受的後果。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400" b="1" dirty="0" smtClean="0">
                <a:solidFill>
                  <a:srgbClr val="002060"/>
                </a:solidFill>
                <a:latin typeface="+mn-ea"/>
              </a:rPr>
              <a:t>全球暖化相關紀錄片</a:t>
            </a:r>
            <a:r>
              <a:rPr lang="en-US" altLang="zh-TW" sz="2400" b="1" dirty="0" smtClean="0">
                <a:solidFill>
                  <a:srgbClr val="002060"/>
                </a:solidFill>
                <a:latin typeface="+mn-ea"/>
              </a:rPr>
              <a:t>:</a:t>
            </a: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1.《±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2℃》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正負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度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C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2.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  不願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面對的真相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437112"/>
            <a:ext cx="3312368" cy="210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16255" cy="818729"/>
          </a:xfrm>
        </p:spPr>
        <p:txBody>
          <a:bodyPr/>
          <a:lstStyle/>
          <a:p>
            <a:r>
              <a:rPr lang="zh-TW" altLang="en-US" b="1" dirty="0"/>
              <a:t>想</a:t>
            </a:r>
            <a:r>
              <a:rPr lang="zh-TW" altLang="en-US" b="1" dirty="0" smtClean="0"/>
              <a:t>想，如果全世界只剩下你</a:t>
            </a:r>
            <a:r>
              <a:rPr lang="en-US" altLang="zh-TW" b="1" dirty="0" smtClean="0"/>
              <a:t>……</a:t>
            </a:r>
            <a:endParaRPr lang="zh-TW" altLang="en-US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5279505" cy="3576439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3" y="1340768"/>
            <a:ext cx="4865697" cy="3243798"/>
          </a:xfrm>
        </p:spPr>
      </p:pic>
    </p:spTree>
    <p:extLst>
      <p:ext uri="{BB962C8B-B14F-4D97-AF65-F5344CB8AC3E}">
        <p14:creationId xmlns:p14="http://schemas.microsoft.com/office/powerpoint/2010/main" val="5833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746721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+mn-ea"/>
                <a:ea typeface="+mn-ea"/>
              </a:rPr>
              <a:t>參考資料</a:t>
            </a:r>
            <a:endParaRPr lang="zh-TW" altLang="en-US" sz="4000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40960" cy="5616624"/>
          </a:xfrm>
        </p:spPr>
        <p:txBody>
          <a:bodyPr>
            <a:normAutofit lnSpcReduction="10000"/>
          </a:bodyPr>
          <a:lstStyle/>
          <a:p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http://e-info.org.tw/column/eccpda/2004/ec04052501.htm</a:t>
            </a:r>
            <a:endParaRPr lang="zh-TW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http://edresource.nmns.edu.tw/ShowObject.aspx?id=0b81aa7caa0b81d9f9f80b81aa8ced0b81a2df75</a:t>
            </a:r>
            <a:endParaRPr lang="zh-TW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http://info.hibarn.com/2015/01/06/melting-men-nele-azevedo/</a:t>
            </a:r>
            <a:endParaRPr lang="zh-TW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http://www.epd.ntpc.gov.tw/_file/1150/SG/37132/D.html</a:t>
            </a:r>
            <a:endParaRPr lang="zh-TW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</a:t>
            </a:r>
            <a:r>
              <a:rPr lang="en-US" altLang="zh-TW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sa.ylib.com/MagCont.aspx?Unit=featurearticles&amp;id=1618</a:t>
            </a:r>
            <a:endParaRPr lang="zh-TW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http://www.ncu.edu.tw/~</a:t>
            </a:r>
            <a:r>
              <a:rPr lang="en-US" altLang="zh-TW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ncume_ee/tlyeh/shuan/greenhousegas.htm</a:t>
            </a:r>
            <a:endParaRPr lang="zh-TW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</a:t>
            </a:r>
            <a:r>
              <a:rPr lang="en-US" altLang="zh-TW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geo3w.ncue.edu.tw/bsrapage/geoscience/climate/Globe%20warming/greenhouse%20influence/greenhouse%20influence.htm</a:t>
            </a:r>
            <a:endParaRPr lang="zh-TW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http://www.shs.edu.tw/works/essay/2008/10/2008102422235052.pdf</a:t>
            </a:r>
            <a:endParaRPr lang="zh-TW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http://hlbai.ev.nctu.edu.tw/%E9%AB%98%20%E7%A7%91%20%E6%8A%80%20%E7%94%A2%20%E6%A5%AD%20%E5%BB%A2%20%E6%A3%84%20%E8%99%95%20%E7%90%86%20%E6%89%8B%20%E5%86%8A/%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E6%B4%97%E6%BB%8C%E5%A1%94.pdf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2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2132856"/>
            <a:ext cx="6552729" cy="2232248"/>
          </a:xfrm>
        </p:spPr>
        <p:txBody>
          <a:bodyPr>
            <a:normAutofit/>
          </a:bodyPr>
          <a:lstStyle/>
          <a:p>
            <a:pPr algn="ctr"/>
            <a:r>
              <a:rPr lang="zh-TW" altLang="en-US" sz="7000" b="1" dirty="0" smtClean="0"/>
              <a:t>報告到此結束</a:t>
            </a:r>
            <a:r>
              <a:rPr lang="en-US" altLang="zh-TW" sz="7000" b="1" dirty="0" smtClean="0"/>
              <a:t/>
            </a:r>
            <a:br>
              <a:rPr lang="en-US" altLang="zh-TW" sz="7000" b="1" dirty="0" smtClean="0"/>
            </a:br>
            <a:r>
              <a:rPr lang="zh-TW" altLang="en-US" sz="7000" b="1" dirty="0"/>
              <a:t>感謝</a:t>
            </a:r>
            <a:r>
              <a:rPr lang="zh-TW" altLang="en-US" sz="7000" b="1" dirty="0" smtClean="0"/>
              <a:t>各位聆聽</a:t>
            </a:r>
            <a:endParaRPr lang="zh-TW" altLang="en-US" sz="7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76256" y="7101408"/>
            <a:ext cx="2425472" cy="646968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21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91550" cy="850777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 smtClean="0"/>
              <a:t>前言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18160" cy="5183472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回顧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人類的歷史，地球氣候的變遷起自於數千萬年來自然事件的發生。但今日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，人類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的活動卻立即且嚴重地影響地球氣候，溫室氣體迅速地排放到大氣中，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這些氣體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攫住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了本應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散發到太空中的熱，使得原來的溫室效應更加強化，導致了地球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平均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溫度的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上升，並進而造成全球暖化，影響全球生態、環境，甚至最後將對人類造成重大打擊。</a:t>
            </a:r>
            <a:endParaRPr lang="zh-TW" altLang="en-US" sz="28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93095"/>
            <a:ext cx="2338844" cy="23446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24" y="4293096"/>
            <a:ext cx="2338844" cy="234469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68" y="4293096"/>
            <a:ext cx="2338844" cy="23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104456" cy="72008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/>
              <a:t>溫室效應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618160" cy="573095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000" b="1" dirty="0" smtClean="0">
                <a:solidFill>
                  <a:schemeClr val="tx1"/>
                </a:solidFill>
                <a:latin typeface="+mj-ea"/>
                <a:ea typeface="+mj-ea"/>
              </a:rPr>
              <a:t>◎關於</a:t>
            </a:r>
            <a:r>
              <a:rPr lang="zh-TW" altLang="en-US" sz="3000" b="1" dirty="0">
                <a:solidFill>
                  <a:schemeClr val="tx1"/>
                </a:solidFill>
                <a:latin typeface="+mj-ea"/>
                <a:ea typeface="+mj-ea"/>
              </a:rPr>
              <a:t>溫室效應</a:t>
            </a:r>
            <a:r>
              <a:rPr lang="zh-TW" altLang="en-US" sz="3000" b="1" dirty="0" smtClean="0">
                <a:solidFill>
                  <a:schemeClr val="tx1"/>
                </a:solidFill>
                <a:latin typeface="+mj-ea"/>
                <a:ea typeface="+mj-ea"/>
              </a:rPr>
              <a:t>：</a:t>
            </a:r>
            <a:endParaRPr lang="en-US" altLang="zh-TW" sz="3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從</a:t>
            </a:r>
            <a:r>
              <a:rPr lang="zh-TW" altLang="en-US" sz="2400" b="1" dirty="0">
                <a:solidFill>
                  <a:schemeClr val="tx1"/>
                </a:solidFill>
                <a:latin typeface="+mj-ea"/>
                <a:ea typeface="+mj-ea"/>
              </a:rPr>
              <a:t>太陽輻射出來的光線原本波長較小，越過大氣層時可以穿透具有與玻璃</a:t>
            </a:r>
            <a:r>
              <a:rPr lang="zh-TW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一樣的</a:t>
            </a:r>
            <a:r>
              <a:rPr lang="zh-TW" altLang="en-US" sz="2400" b="1" dirty="0">
                <a:solidFill>
                  <a:schemeClr val="tx1"/>
                </a:solidFill>
                <a:latin typeface="+mj-ea"/>
                <a:ea typeface="+mj-ea"/>
              </a:rPr>
              <a:t>二氧化碳、甲烷、一氧化二氮、臭氧、氟氯碳化物等氣體而抵達地球表面；然而，抵達地球表面的陽光經</a:t>
            </a:r>
            <a:r>
              <a:rPr lang="zh-TW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地表反射</a:t>
            </a:r>
            <a:r>
              <a:rPr lang="zh-TW" altLang="en-US" sz="2400" b="1" dirty="0">
                <a:solidFill>
                  <a:schemeClr val="tx1"/>
                </a:solidFill>
                <a:latin typeface="+mj-ea"/>
                <a:ea typeface="+mj-ea"/>
              </a:rPr>
              <a:t>後波長較長，會被</a:t>
            </a:r>
            <a:r>
              <a:rPr lang="zh-TW" altLang="en-US" sz="2400" b="1" dirty="0">
                <a:solidFill>
                  <a:srgbClr val="C00000"/>
                </a:solidFill>
                <a:latin typeface="+mj-ea"/>
                <a:ea typeface="+mj-ea"/>
              </a:rPr>
              <a:t>二氧化碳</a:t>
            </a:r>
            <a:r>
              <a:rPr lang="zh-TW" altLang="en-US" sz="2400" b="1" dirty="0">
                <a:solidFill>
                  <a:schemeClr val="tx1"/>
                </a:solidFill>
                <a:latin typeface="+mj-ea"/>
                <a:ea typeface="+mj-ea"/>
              </a:rPr>
              <a:t>等氣體阻擋，</a:t>
            </a:r>
            <a:r>
              <a:rPr lang="zh-TW" altLang="en-US" sz="2400" b="1" dirty="0">
                <a:solidFill>
                  <a:srgbClr val="C00000"/>
                </a:solidFill>
                <a:latin typeface="+mj-ea"/>
                <a:ea typeface="+mj-ea"/>
              </a:rPr>
              <a:t>不容易散失於大氣外</a:t>
            </a:r>
            <a:r>
              <a:rPr lang="zh-TW" altLang="en-US" sz="2400" b="1" dirty="0">
                <a:solidFill>
                  <a:schemeClr val="tx1"/>
                </a:solidFill>
                <a:latin typeface="+mj-ea"/>
                <a:ea typeface="+mj-ea"/>
              </a:rPr>
              <a:t>，以致地球上的溫度逐年增高</a:t>
            </a:r>
            <a:r>
              <a:rPr lang="zh-TW" altLang="en-US" sz="2400" b="1" dirty="0" smtClean="0">
                <a:latin typeface="+mj-ea"/>
                <a:ea typeface="+mj-ea"/>
              </a:rPr>
              <a:t>。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5" y="3717032"/>
            <a:ext cx="4114742" cy="27363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00417"/>
            <a:ext cx="3706068" cy="27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flipV="1">
            <a:off x="-2268760" y="6957392"/>
            <a:ext cx="504056" cy="4824536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640960" cy="6264696"/>
          </a:xfrm>
        </p:spPr>
        <p:txBody>
          <a:bodyPr>
            <a:normAutofit/>
          </a:bodyPr>
          <a:lstStyle/>
          <a:p>
            <a:r>
              <a:rPr lang="zh-TW" altLang="en-US" sz="2600" b="1" dirty="0" smtClean="0">
                <a:solidFill>
                  <a:schemeClr val="tx1"/>
                </a:solidFill>
              </a:rPr>
              <a:t>自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工業革命</a:t>
            </a:r>
            <a:r>
              <a:rPr lang="zh-TW" altLang="en-US" sz="2600" b="1" dirty="0">
                <a:solidFill>
                  <a:schemeClr val="tx1"/>
                </a:solidFill>
              </a:rPr>
              <a:t>以來，人為活動如</a:t>
            </a:r>
            <a:r>
              <a:rPr lang="zh-TW" altLang="en-US" sz="2600" b="1" dirty="0">
                <a:solidFill>
                  <a:srgbClr val="C00000"/>
                </a:solidFill>
              </a:rPr>
              <a:t>工廠與汽機車排放廢氣</a:t>
            </a:r>
            <a:r>
              <a:rPr lang="zh-TW" altLang="en-US" sz="2600" b="1" dirty="0">
                <a:solidFill>
                  <a:schemeClr val="tx1"/>
                </a:solidFill>
              </a:rPr>
              <a:t>所產生的溫室氣體濃度明顯增加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。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endParaRPr lang="en-US" altLang="zh-TW" sz="2600" b="1" dirty="0">
              <a:solidFill>
                <a:schemeClr val="tx1"/>
              </a:solidFill>
            </a:endParaRPr>
          </a:p>
          <a:p>
            <a:r>
              <a:rPr lang="zh-TW" altLang="en-US" sz="2600" b="1" dirty="0" smtClean="0">
                <a:solidFill>
                  <a:schemeClr val="tx1"/>
                </a:solidFill>
              </a:rPr>
              <a:t>根據</a:t>
            </a:r>
            <a:r>
              <a:rPr lang="zh-TW" altLang="en-US" sz="2600" b="1" dirty="0">
                <a:solidFill>
                  <a:srgbClr val="C00000"/>
                </a:solidFill>
              </a:rPr>
              <a:t>聯合國氣候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變化專家</a:t>
            </a:r>
            <a:r>
              <a:rPr lang="zh-TW" altLang="en-US" sz="2600" b="1" dirty="0">
                <a:solidFill>
                  <a:srgbClr val="C00000"/>
                </a:solidFill>
              </a:rPr>
              <a:t>委員會（</a:t>
            </a:r>
            <a:r>
              <a:rPr lang="en-US" altLang="zh-TW" sz="2600" b="1" dirty="0">
                <a:solidFill>
                  <a:srgbClr val="C00000"/>
                </a:solidFill>
              </a:rPr>
              <a:t>IPCC</a:t>
            </a:r>
            <a:r>
              <a:rPr lang="zh-TW" altLang="en-US" sz="2600" b="1" dirty="0">
                <a:solidFill>
                  <a:srgbClr val="C00000"/>
                </a:solidFill>
              </a:rPr>
              <a:t>）</a:t>
            </a:r>
            <a:r>
              <a:rPr lang="zh-TW" altLang="en-US" sz="2600" b="1" dirty="0">
                <a:solidFill>
                  <a:schemeClr val="tx1"/>
                </a:solidFill>
              </a:rPr>
              <a:t>的第</a:t>
            </a:r>
            <a:r>
              <a:rPr lang="en-US" altLang="zh-TW" sz="2600" b="1" dirty="0">
                <a:solidFill>
                  <a:schemeClr val="tx1"/>
                </a:solidFill>
              </a:rPr>
              <a:t>3</a:t>
            </a:r>
            <a:r>
              <a:rPr lang="zh-TW" altLang="en-US" sz="2600" b="1" dirty="0">
                <a:solidFill>
                  <a:schemeClr val="tx1"/>
                </a:solidFill>
              </a:rPr>
              <a:t>次評估報告指出，</a:t>
            </a:r>
            <a:r>
              <a:rPr lang="en-US" altLang="zh-TW" sz="2600" b="1" dirty="0">
                <a:solidFill>
                  <a:schemeClr val="tx1"/>
                </a:solidFill>
              </a:rPr>
              <a:t>20</a:t>
            </a:r>
            <a:r>
              <a:rPr lang="zh-TW" altLang="en-US" sz="2600" b="1" dirty="0">
                <a:solidFill>
                  <a:schemeClr val="tx1"/>
                </a:solidFill>
              </a:rPr>
              <a:t>世紀全球平均地表溫度已增加</a:t>
            </a:r>
            <a:r>
              <a:rPr lang="en-US" altLang="zh-TW" sz="2600" b="1" dirty="0">
                <a:solidFill>
                  <a:schemeClr val="tx1"/>
                </a:solidFill>
              </a:rPr>
              <a:t>0.6℃</a:t>
            </a:r>
            <a:r>
              <a:rPr lang="zh-TW" altLang="en-US" sz="2600" b="1" dirty="0">
                <a:solidFill>
                  <a:schemeClr val="tx1"/>
                </a:solidFill>
              </a:rPr>
              <a:t>，海平面已上升</a:t>
            </a:r>
            <a:r>
              <a:rPr lang="en-US" altLang="zh-TW" sz="2600" b="1" dirty="0">
                <a:solidFill>
                  <a:schemeClr val="tx1"/>
                </a:solidFill>
              </a:rPr>
              <a:t>0.1</a:t>
            </a:r>
            <a:r>
              <a:rPr lang="zh-TW" altLang="en-US" sz="2600" b="1" dirty="0">
                <a:solidFill>
                  <a:schemeClr val="tx1"/>
                </a:solidFill>
              </a:rPr>
              <a:t>至</a:t>
            </a:r>
            <a:r>
              <a:rPr lang="en-US" altLang="zh-TW" sz="2600" b="1" dirty="0">
                <a:solidFill>
                  <a:schemeClr val="tx1"/>
                </a:solidFill>
              </a:rPr>
              <a:t>0.2</a:t>
            </a:r>
            <a:r>
              <a:rPr lang="zh-TW" altLang="en-US" sz="2600" b="1" dirty="0">
                <a:solidFill>
                  <a:schemeClr val="tx1"/>
                </a:solidFill>
              </a:rPr>
              <a:t>公尺，若再不採取任何防制措施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，後果將不堪設想。</a:t>
            </a:r>
            <a:endParaRPr lang="en-US" altLang="zh-TW" sz="2600" b="1" dirty="0" smtClean="0">
              <a:solidFill>
                <a:schemeClr val="tx1"/>
              </a:solidFill>
            </a:endParaRPr>
          </a:p>
          <a:p>
            <a:endParaRPr lang="en-US" altLang="zh-TW" sz="2600" b="1" dirty="0">
              <a:solidFill>
                <a:schemeClr val="tx1"/>
              </a:solidFill>
            </a:endParaRPr>
          </a:p>
          <a:p>
            <a:r>
              <a:rPr lang="zh-TW" altLang="en-US" sz="2600" b="1" dirty="0" smtClean="0">
                <a:solidFill>
                  <a:schemeClr val="tx1"/>
                </a:solidFill>
              </a:rPr>
              <a:t>對於</a:t>
            </a:r>
            <a:r>
              <a:rPr lang="zh-TW" altLang="en-US" sz="2600" b="1" dirty="0">
                <a:solidFill>
                  <a:schemeClr val="tx1"/>
                </a:solidFill>
              </a:rPr>
              <a:t>地勢不高的</a:t>
            </a:r>
            <a:r>
              <a:rPr lang="zh-TW" altLang="en-US" sz="2600" b="1" dirty="0">
                <a:solidFill>
                  <a:srgbClr val="C00000"/>
                </a:solidFill>
              </a:rPr>
              <a:t>沿海低窪地區</a:t>
            </a:r>
            <a:r>
              <a:rPr lang="zh-TW" altLang="en-US" sz="2600" b="1" dirty="0">
                <a:solidFill>
                  <a:schemeClr val="tx1"/>
                </a:solidFill>
              </a:rPr>
              <a:t>及</a:t>
            </a:r>
            <a:r>
              <a:rPr lang="zh-TW" altLang="en-US" sz="2600" b="1" dirty="0">
                <a:solidFill>
                  <a:srgbClr val="C00000"/>
                </a:solidFill>
              </a:rPr>
              <a:t>島嶼國家</a:t>
            </a:r>
            <a:r>
              <a:rPr lang="zh-TW" altLang="en-US" sz="2600" b="1" dirty="0">
                <a:solidFill>
                  <a:schemeClr val="tx1"/>
                </a:solidFill>
              </a:rPr>
              <a:t>，將造成嚴重威脅。另外，溫室效應對於整個生態環境及全球氣候，也將造成深遠而不可知的影響。</a:t>
            </a:r>
          </a:p>
        </p:txBody>
      </p:sp>
    </p:spTree>
    <p:extLst>
      <p:ext uri="{BB962C8B-B14F-4D97-AF65-F5344CB8AC3E}">
        <p14:creationId xmlns:p14="http://schemas.microsoft.com/office/powerpoint/2010/main" val="2366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476671" y="6858000"/>
            <a:ext cx="432048" cy="23636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79512" y="228572"/>
            <a:ext cx="8695068" cy="633670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000" b="1" dirty="0">
                <a:solidFill>
                  <a:schemeClr val="tx1"/>
                </a:solidFill>
              </a:rPr>
              <a:t>◎溫室效應相關國際公約</a:t>
            </a:r>
            <a:r>
              <a:rPr lang="en-US" altLang="zh-TW" sz="3000" b="1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n-US" altLang="zh-TW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zh-TW" sz="2800" b="1" dirty="0" smtClean="0">
                <a:solidFill>
                  <a:srgbClr val="002060"/>
                </a:solidFill>
                <a:latin typeface="+mn-ea"/>
              </a:rPr>
              <a:t>1992</a:t>
            </a:r>
            <a:r>
              <a:rPr lang="zh-TW" altLang="en-US" sz="2800" b="1" dirty="0" smtClean="0">
                <a:solidFill>
                  <a:srgbClr val="002060"/>
                </a:solidFill>
                <a:latin typeface="+mn-ea"/>
              </a:rPr>
              <a:t>年「</a:t>
            </a:r>
            <a:r>
              <a:rPr lang="zh-TW" altLang="en-US" sz="2800" b="1" dirty="0">
                <a:solidFill>
                  <a:srgbClr val="002060"/>
                </a:solidFill>
                <a:latin typeface="+mn-ea"/>
              </a:rPr>
              <a:t>氣候變化綱要公約」</a:t>
            </a:r>
            <a:r>
              <a:rPr lang="zh-TW" altLang="en-US" sz="2400" b="1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TW" sz="2400" b="1" dirty="0">
                <a:solidFill>
                  <a:srgbClr val="002060"/>
                </a:solidFill>
                <a:latin typeface="+mn-ea"/>
              </a:rPr>
              <a:t>Framework Convention On Climate Change, FCCC</a:t>
            </a:r>
            <a:r>
              <a:rPr lang="zh-TW" altLang="en-US" sz="2400" b="1" dirty="0" smtClean="0">
                <a:solidFill>
                  <a:srgbClr val="002060"/>
                </a:solidFill>
                <a:latin typeface="+mn-ea"/>
              </a:rPr>
              <a:t>）→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全世界共同努力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抑制溫室氣體的排放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，目標為「將大氣中溫室氣體的濃度，穩定在防止氣候系統受到危險的人為干擾水準上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」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zh-TW" sz="2800" b="1" dirty="0">
                <a:solidFill>
                  <a:srgbClr val="002060"/>
                </a:solidFill>
                <a:latin typeface="+mn-ea"/>
              </a:rPr>
              <a:t>1997</a:t>
            </a:r>
            <a:r>
              <a:rPr lang="zh-TW" altLang="en-US" sz="2800" b="1" dirty="0">
                <a:solidFill>
                  <a:srgbClr val="002060"/>
                </a:solidFill>
                <a:latin typeface="+mn-ea"/>
              </a:rPr>
              <a:t>年「京都議定書</a:t>
            </a:r>
            <a:r>
              <a:rPr lang="zh-TW" altLang="en-US" sz="2800" b="1" dirty="0" smtClean="0">
                <a:solidFill>
                  <a:srgbClr val="002060"/>
                </a:solidFill>
                <a:latin typeface="+mn-ea"/>
              </a:rPr>
              <a:t>」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→明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訂針對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6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種溫室氣體進行削減，包括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二氧化碳、甲烷、氧化亞氮、氫氟碳化物、全氟碳化物及六氟化硫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，其中以氫氟碳化物、全氟碳化物及六氟化硫造成溫室效應的能力最強，但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二氧化碳由於含量較多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，對全球升溫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的影響百分比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約為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55%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24" y="5013176"/>
            <a:ext cx="1710292" cy="16834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13176"/>
            <a:ext cx="1710292" cy="16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295775" cy="674713"/>
          </a:xfrm>
        </p:spPr>
        <p:txBody>
          <a:bodyPr>
            <a:normAutofit/>
          </a:bodyPr>
          <a:lstStyle/>
          <a:p>
            <a:r>
              <a:rPr lang="zh-TW" altLang="en-US" sz="3000" b="1" dirty="0">
                <a:solidFill>
                  <a:schemeClr val="tx1"/>
                </a:solidFill>
              </a:rPr>
              <a:t>◎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溫室效應→全球暖化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946643"/>
            <a:ext cx="8640960" cy="5472608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+mn-ea"/>
              </a:rPr>
              <a:t>全球暖</a:t>
            </a:r>
            <a:r>
              <a:rPr lang="zh-TW" altLang="en-US" sz="2800" b="1" dirty="0">
                <a:solidFill>
                  <a:srgbClr val="002060"/>
                </a:solidFill>
                <a:latin typeface="+mn-ea"/>
              </a:rPr>
              <a:t>化造成的影響包括</a:t>
            </a:r>
            <a:r>
              <a:rPr lang="zh-TW" altLang="en-US" sz="2800" b="1" dirty="0" smtClean="0">
                <a:solidFill>
                  <a:srgbClr val="002060"/>
                </a:solidFill>
                <a:latin typeface="+mn-ea"/>
              </a:rPr>
              <a:t>：</a:t>
            </a:r>
            <a:endParaRPr lang="en-US" altLang="zh-TW" sz="2800" b="1" dirty="0" smtClean="0">
              <a:solidFill>
                <a:srgbClr val="00206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1.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極地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冰原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融化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→</a:t>
            </a:r>
            <a:r>
              <a:rPr lang="zh-TW" altLang="en-US" sz="2400" b="1" dirty="0" smtClean="0">
                <a:solidFill>
                  <a:srgbClr val="C00000"/>
                </a:solidFill>
                <a:latin typeface="+mn-ea"/>
              </a:rPr>
              <a:t>海平面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上升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，淹沒較低窪的沿海陸地，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衝擊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  低地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國及多數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國家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沿海精華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區。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2.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造成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全球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氣候變遷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，導致不正常暴雨、乾旱現象以及沙漠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化</a:t>
            </a:r>
            <a:endParaRPr lang="en-US" altLang="zh-TW" sz="2400" b="1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  現象擴大。</a:t>
            </a:r>
            <a:endParaRPr lang="zh-TW" altLang="en-US" sz="2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20136"/>
            <a:ext cx="5107745" cy="30965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0136"/>
            <a:ext cx="2164754" cy="30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4217" y="9754"/>
            <a:ext cx="8591550" cy="81872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/>
              <a:t>溫室氣體</a:t>
            </a:r>
            <a:r>
              <a:rPr lang="zh-TW" altLang="en-US" sz="4000" b="1" dirty="0" smtClean="0"/>
              <a:t>介紹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640960" cy="58226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000" b="1" dirty="0" smtClean="0">
                <a:solidFill>
                  <a:schemeClr val="tx1"/>
                </a:solidFill>
              </a:rPr>
              <a:t>◎溫室氣體有哪些</a:t>
            </a:r>
            <a:r>
              <a:rPr lang="en-US" altLang="zh-TW" sz="3000" b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6784"/>
            <a:ext cx="4667188" cy="46671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" b="2033"/>
          <a:stretch/>
        </p:blipFill>
        <p:spPr>
          <a:xfrm>
            <a:off x="5134732" y="1636784"/>
            <a:ext cx="3748011" cy="489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4168" y="7101408"/>
            <a:ext cx="3935735" cy="67471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b="1" dirty="0" smtClean="0">
                <a:solidFill>
                  <a:schemeClr val="tx1"/>
                </a:solidFill>
              </a:rPr>
              <a:t>◎</a:t>
            </a:r>
            <a:r>
              <a:rPr lang="zh-TW" altLang="en-US" sz="3000" b="1" dirty="0">
                <a:solidFill>
                  <a:schemeClr val="tx1"/>
                </a:solidFill>
              </a:rPr>
              <a:t>溫室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氣體</a:t>
            </a:r>
            <a:r>
              <a:rPr lang="zh-TW" altLang="en-US" sz="3000" b="1" dirty="0">
                <a:solidFill>
                  <a:schemeClr val="tx1"/>
                </a:solidFill>
              </a:rPr>
              <a:t>的排放</a:t>
            </a:r>
            <a:r>
              <a:rPr lang="zh-TW" altLang="en-US" sz="3000" b="1" dirty="0" smtClean="0">
                <a:solidFill>
                  <a:schemeClr val="tx1"/>
                </a:solidFill>
              </a:rPr>
              <a:t>源</a:t>
            </a:r>
            <a:endParaRPr lang="en-US" altLang="zh-TW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chemeClr val="tx1"/>
                </a:solidFill>
              </a:rPr>
              <a:t>1.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固定</a:t>
            </a:r>
            <a:r>
              <a:rPr lang="zh-TW" altLang="en-US" sz="2400" b="1" dirty="0">
                <a:solidFill>
                  <a:srgbClr val="002060"/>
                </a:solidFill>
              </a:rPr>
              <a:t>燃燒源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：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指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固定</a:t>
            </a:r>
            <a:r>
              <a:rPr lang="zh-TW" altLang="en-US" sz="2400" b="1" dirty="0">
                <a:solidFill>
                  <a:srgbClr val="C00000"/>
                </a:solidFill>
              </a:rPr>
              <a:t>式設備</a:t>
            </a:r>
            <a:r>
              <a:rPr lang="zh-TW" altLang="en-US" sz="2400" b="1" dirty="0">
                <a:solidFill>
                  <a:schemeClr val="tx1"/>
                </a:solidFill>
              </a:rPr>
              <a:t>之燃料燃燒，如鍋爐、熔爐、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燃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chemeClr val="tx1"/>
                </a:solidFill>
              </a:rPr>
              <a:t>燒</a:t>
            </a:r>
            <a:r>
              <a:rPr lang="zh-TW" altLang="en-US" sz="2400" b="1" dirty="0">
                <a:solidFill>
                  <a:schemeClr val="tx1"/>
                </a:solidFill>
              </a:rPr>
              <a:t>爐、蒸汽渦輪機、加熱爐、焚化爐、引擎及燃燒塔。 </a:t>
            </a:r>
          </a:p>
          <a:p>
            <a:pPr marL="0" indent="0">
              <a:buNone/>
            </a:pPr>
            <a:endParaRPr lang="en-US" altLang="zh-TW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chemeClr val="tx1"/>
                </a:solidFill>
              </a:rPr>
              <a:t>2.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移動</a:t>
            </a:r>
            <a:r>
              <a:rPr lang="zh-TW" altLang="en-US" sz="2400" b="1" dirty="0">
                <a:solidFill>
                  <a:srgbClr val="002060"/>
                </a:solidFill>
              </a:rPr>
              <a:t>燃燒源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：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指</a:t>
            </a:r>
            <a:r>
              <a:rPr lang="zh-TW" altLang="en-US" sz="2400" b="1" dirty="0">
                <a:solidFill>
                  <a:srgbClr val="C00000"/>
                </a:solidFill>
              </a:rPr>
              <a:t>交通運輸設備</a:t>
            </a:r>
            <a:r>
              <a:rPr lang="zh-TW" altLang="en-US" sz="2400" b="1" dirty="0">
                <a:solidFill>
                  <a:schemeClr val="tx1"/>
                </a:solidFill>
              </a:rPr>
              <a:t>之燃料燃燒，如汽車、卡車、火車、飛機及船舶。</a:t>
            </a:r>
          </a:p>
          <a:p>
            <a:pPr marL="0" indent="0">
              <a:buNone/>
            </a:pPr>
            <a:endParaRPr lang="en-US" altLang="zh-TW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chemeClr val="tx1"/>
                </a:solidFill>
              </a:rPr>
              <a:t>3.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製程</a:t>
            </a:r>
            <a:r>
              <a:rPr lang="zh-TW" altLang="en-US" sz="2400" b="1" dirty="0">
                <a:solidFill>
                  <a:srgbClr val="002060"/>
                </a:solidFill>
              </a:rPr>
              <a:t>排放源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：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物理</a:t>
            </a:r>
            <a:r>
              <a:rPr lang="zh-TW" altLang="en-US" sz="2400" b="1" dirty="0">
                <a:solidFill>
                  <a:srgbClr val="C00000"/>
                </a:solidFill>
              </a:rPr>
              <a:t>或化學製程之排放</a:t>
            </a:r>
            <a:r>
              <a:rPr lang="zh-TW" altLang="en-US" sz="2400" b="1" dirty="0">
                <a:solidFill>
                  <a:schemeClr val="tx1"/>
                </a:solidFill>
              </a:rPr>
              <a:t>，例如</a:t>
            </a:r>
            <a:r>
              <a:rPr lang="en-US" altLang="zh-TW" sz="2400" b="1" dirty="0">
                <a:solidFill>
                  <a:schemeClr val="tx1"/>
                </a:solidFill>
              </a:rPr>
              <a:t>CO2</a:t>
            </a:r>
            <a:r>
              <a:rPr lang="zh-TW" altLang="en-US" sz="2400" b="1" dirty="0">
                <a:solidFill>
                  <a:schemeClr val="tx1"/>
                </a:solidFill>
              </a:rPr>
              <a:t>從水泥製造之鍛燒製程中排放、</a:t>
            </a:r>
            <a:r>
              <a:rPr lang="en-US" altLang="zh-TW" sz="2400" b="1" dirty="0">
                <a:solidFill>
                  <a:schemeClr val="tx1"/>
                </a:solidFill>
              </a:rPr>
              <a:t>CO2</a:t>
            </a:r>
            <a:r>
              <a:rPr lang="zh-TW" altLang="en-US" sz="2400" b="1" dirty="0">
                <a:solidFill>
                  <a:schemeClr val="tx1"/>
                </a:solidFill>
              </a:rPr>
              <a:t>從煉油製程中之觸媒裂解中排放，</a:t>
            </a:r>
            <a:r>
              <a:rPr lang="en-US" altLang="zh-TW" sz="2400" b="1" dirty="0">
                <a:solidFill>
                  <a:schemeClr val="tx1"/>
                </a:solidFill>
              </a:rPr>
              <a:t>PFC</a:t>
            </a:r>
            <a:r>
              <a:rPr lang="zh-TW" altLang="en-US" sz="2400" b="1" dirty="0">
                <a:solidFill>
                  <a:schemeClr val="tx1"/>
                </a:solidFill>
              </a:rPr>
              <a:t>從練鋁製程中排放。 </a:t>
            </a:r>
          </a:p>
          <a:p>
            <a:pPr marL="0" indent="0">
              <a:buNone/>
            </a:pPr>
            <a:endParaRPr lang="en-US" altLang="zh-TW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chemeClr val="tx1"/>
                </a:solidFill>
              </a:rPr>
              <a:t>4.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逸</a:t>
            </a:r>
            <a:r>
              <a:rPr lang="zh-TW" altLang="en-US" sz="2400" b="1" dirty="0">
                <a:solidFill>
                  <a:srgbClr val="002060"/>
                </a:solidFill>
              </a:rPr>
              <a:t>散排放源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：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有意</a:t>
            </a:r>
            <a:r>
              <a:rPr lang="zh-TW" altLang="en-US" sz="2400" b="1" dirty="0">
                <a:solidFill>
                  <a:schemeClr val="tx1"/>
                </a:solidFill>
              </a:rPr>
              <a:t>及無意的排放，如從設備之接和處、密封處、頃料、填塞物之逸漏。這些也可能包括從煤堆、廢水處理場廠、礦坑、冷卻水塔之排放及從瓦斯加工設備排放的甲烷。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96952"/>
            <a:ext cx="1152128" cy="6879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07" y="2996952"/>
            <a:ext cx="1152128" cy="6879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90" y="2996952"/>
            <a:ext cx="1152128" cy="6879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53" y="2996952"/>
            <a:ext cx="1152128" cy="6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美式蘇活風</Template>
  <TotalTime>689</TotalTime>
  <Words>2635</Words>
  <Application>Microsoft Office PowerPoint</Application>
  <PresentationFormat>如螢幕大小 (4:3)</PresentationFormat>
  <Paragraphs>156</Paragraphs>
  <Slides>24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Soho</vt:lpstr>
      <vt:lpstr>未來科技學期末報告  第六組  主題：溫室效應(全球暖化)</vt:lpstr>
      <vt:lpstr>目錄</vt:lpstr>
      <vt:lpstr>前言</vt:lpstr>
      <vt:lpstr>溫室效應</vt:lpstr>
      <vt:lpstr>PowerPoint 簡報</vt:lpstr>
      <vt:lpstr>PowerPoint 簡報</vt:lpstr>
      <vt:lpstr>◎溫室效應→全球暖化</vt:lpstr>
      <vt:lpstr>溫室氣體介紹</vt:lpstr>
      <vt:lpstr>PowerPoint 簡報</vt:lpstr>
      <vt:lpstr>溫室效應的影響</vt:lpstr>
      <vt:lpstr>PowerPoint 簡報</vt:lpstr>
      <vt:lpstr>PowerPoint 簡報</vt:lpstr>
      <vt:lpstr>PowerPoint 簡報</vt:lpstr>
      <vt:lpstr>解決方法</vt:lpstr>
      <vt:lpstr>二氧化碳過濾</vt:lpstr>
      <vt:lpstr>PowerPoint 簡報</vt:lpstr>
      <vt:lpstr>二氧化碳過濾→碳洗滌塔</vt:lpstr>
      <vt:lpstr>結論</vt:lpstr>
      <vt:lpstr>結語</vt:lpstr>
      <vt:lpstr>PowerPoint 簡報</vt:lpstr>
      <vt:lpstr>PowerPoint 簡報</vt:lpstr>
      <vt:lpstr>想想，如果全世界只剩下你……</vt:lpstr>
      <vt:lpstr>參考資料</vt:lpstr>
      <vt:lpstr>報告到此結束 感謝各位聆聽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未來科技學期末報告  第六組  主題：溫室效應</dc:title>
  <dc:creator>user</dc:creator>
  <cp:lastModifiedBy>user</cp:lastModifiedBy>
  <cp:revision>261</cp:revision>
  <dcterms:created xsi:type="dcterms:W3CDTF">2015-05-12T12:31:06Z</dcterms:created>
  <dcterms:modified xsi:type="dcterms:W3CDTF">2015-05-23T12:32:36Z</dcterms:modified>
</cp:coreProperties>
</file>