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56" r:id="rId2"/>
    <p:sldId id="258" r:id="rId3"/>
  </p:sldIdLst>
  <p:sldSz cx="21386800" cy="30279975"/>
  <p:notesSz cx="6858000" cy="9144000"/>
  <p:defaultTextStyle>
    <a:defPPr>
      <a:defRPr lang="zh-TW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2" d="100"/>
          <a:sy n="32" d="100"/>
        </p:scale>
        <p:origin x="-1224" y="2946"/>
      </p:cViewPr>
      <p:guideLst>
        <p:guide orient="horz" pos="9537"/>
        <p:guide pos="67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87A05-891E-4B38-A7F6-C4849AA89C42}" type="doc">
      <dgm:prSet loTypeId="urn:microsoft.com/office/officeart/2005/8/layout/vList5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C69E68AB-833C-4AE4-B649-9A820B467D8E}">
      <dgm:prSet phldrT="[文字]"/>
      <dgm:spPr/>
      <dgm:t>
        <a:bodyPr/>
        <a:lstStyle/>
        <a:p>
          <a:r>
            <a:rPr lang="zh-TW" dirty="0" smtClean="0">
              <a:latin typeface="微軟正黑體" pitchFamily="34" charset="-120"/>
              <a:ea typeface="微軟正黑體" pitchFamily="34" charset="-120"/>
            </a:rPr>
            <a:t>棉籽油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5248F3D-B0EB-494E-AD11-4996A39CB929}" type="parTrans" cxnId="{8DCCA877-0E64-41C3-A67C-0DC85FEFC05A}">
      <dgm:prSet/>
      <dgm:spPr/>
      <dgm:t>
        <a:bodyPr/>
        <a:lstStyle/>
        <a:p>
          <a:endParaRPr lang="zh-TW" altLang="en-US"/>
        </a:p>
      </dgm:t>
    </dgm:pt>
    <dgm:pt modelId="{26873B78-6AE9-4AD3-A6DE-89136B07891F}" type="sibTrans" cxnId="{8DCCA877-0E64-41C3-A67C-0DC85FEFC05A}">
      <dgm:prSet/>
      <dgm:spPr/>
      <dgm:t>
        <a:bodyPr/>
        <a:lstStyle/>
        <a:p>
          <a:endParaRPr lang="zh-TW" altLang="en-US"/>
        </a:p>
      </dgm:t>
    </dgm:pt>
    <dgm:pt modelId="{0B5D348F-5CF9-438E-8360-A41C8C07DC53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內含的棉酚會減少精子數，因此在大陸、巴西、非洲還將其用為男性避孕藥</a:t>
          </a:r>
          <a:r>
            <a:rPr lang="zh-TW" altLang="en-US" sz="2400" dirty="0" smtClean="0"/>
            <a:t>。</a:t>
          </a:r>
          <a:endParaRPr lang="zh-TW" altLang="en-US" sz="2400" dirty="0"/>
        </a:p>
      </dgm:t>
    </dgm:pt>
    <dgm:pt modelId="{6FE4860B-356B-4EE4-94DE-BBF5D02CD2E5}" type="parTrans" cxnId="{0D49966E-D8BB-408E-B53B-3145252CBD70}">
      <dgm:prSet/>
      <dgm:spPr/>
      <dgm:t>
        <a:bodyPr/>
        <a:lstStyle/>
        <a:p>
          <a:endParaRPr lang="zh-TW" altLang="en-US"/>
        </a:p>
      </dgm:t>
    </dgm:pt>
    <dgm:pt modelId="{32B223A7-2677-4D4C-8EB8-A60249F325B1}" type="sibTrans" cxnId="{0D49966E-D8BB-408E-B53B-3145252CBD70}">
      <dgm:prSet/>
      <dgm:spPr/>
      <dgm:t>
        <a:bodyPr/>
        <a:lstStyle/>
        <a:p>
          <a:endParaRPr lang="zh-TW" altLang="en-US"/>
        </a:p>
      </dgm:t>
    </dgm:pt>
    <dgm:pt modelId="{C7A00897-2BD7-4EDD-89DD-217F8D9BDD7F}">
      <dgm:prSet phldrT="[文字]"/>
      <dgm:spPr/>
      <dgm:t>
        <a:bodyPr/>
        <a:lstStyle/>
        <a:p>
          <a:r>
            <a:rPr lang="zh-TW" dirty="0" smtClean="0">
              <a:latin typeface="微軟正黑體" pitchFamily="34" charset="-120"/>
              <a:ea typeface="微軟正黑體" pitchFamily="34" charset="-120"/>
            </a:rPr>
            <a:t>飼料油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DF9753E-9ECD-4A6E-988D-A3E67F8B6D52}" type="parTrans" cxnId="{2C16CCCE-4175-4A82-ACDF-168A7C9940B6}">
      <dgm:prSet/>
      <dgm:spPr/>
      <dgm:t>
        <a:bodyPr/>
        <a:lstStyle/>
        <a:p>
          <a:endParaRPr lang="zh-TW" altLang="en-US"/>
        </a:p>
      </dgm:t>
    </dgm:pt>
    <dgm:pt modelId="{D6A5AAB3-C8AF-47E0-8CB5-7266C87A276E}" type="sibTrans" cxnId="{2C16CCCE-4175-4A82-ACDF-168A7C9940B6}">
      <dgm:prSet/>
      <dgm:spPr/>
      <dgm:t>
        <a:bodyPr/>
        <a:lstStyle/>
        <a:p>
          <a:endParaRPr lang="zh-TW" altLang="en-US"/>
        </a:p>
      </dgm:t>
    </dgm:pt>
    <dgm:pt modelId="{0D30D2F9-1090-48BE-910E-090C785CB943}">
      <dgm:prSet phldrT="[文字]" custT="1"/>
      <dgm:spPr/>
      <dgm:t>
        <a:bodyPr/>
        <a:lstStyle/>
        <a:p>
          <a:r>
            <a:rPr lang="zh-TW" altLang="en-US" sz="2200" smtClean="0">
              <a:latin typeface="微軟正黑體" pitchFamily="34" charset="-120"/>
              <a:ea typeface="微軟正黑體" pitchFamily="34" charset="-120"/>
            </a:rPr>
            <a:t>安全檢驗標準較低，細菌、黴菌、重金屬等，尤其重金屬具有負極性，器官。間接損壞身體功能、基因突變</a:t>
          </a:r>
          <a:r>
            <a:rPr lang="en-US" altLang="zh-TW" sz="220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200" smtClean="0">
              <a:latin typeface="微軟正黑體" pitchFamily="34" charset="-120"/>
              <a:ea typeface="微軟正黑體" pitchFamily="34" charset="-120"/>
            </a:rPr>
            <a:t>致癌</a:t>
          </a:r>
          <a:r>
            <a:rPr lang="en-US" altLang="zh-TW" sz="220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200" smtClean="0">
              <a:latin typeface="微軟正黑體" pitchFamily="34" charset="-120"/>
              <a:ea typeface="微軟正黑體" pitchFamily="34" charset="-120"/>
            </a:rPr>
            <a:t>，破壞細胞正常遺傳，產下畸胎。</a:t>
          </a:r>
          <a:endParaRPr lang="zh-TW" altLang="en-US" sz="2200" dirty="0">
            <a:latin typeface="微軟正黑體" pitchFamily="34" charset="-120"/>
            <a:ea typeface="微軟正黑體" pitchFamily="34" charset="-120"/>
          </a:endParaRPr>
        </a:p>
      </dgm:t>
    </dgm:pt>
    <dgm:pt modelId="{F09AE953-353F-48FE-B9B5-1F0FE9DA267B}" type="parTrans" cxnId="{01312455-8172-4DB2-96E5-E451C7D2137A}">
      <dgm:prSet/>
      <dgm:spPr/>
      <dgm:t>
        <a:bodyPr/>
        <a:lstStyle/>
        <a:p>
          <a:endParaRPr lang="zh-TW" altLang="en-US"/>
        </a:p>
      </dgm:t>
    </dgm:pt>
    <dgm:pt modelId="{F81B536E-9B40-4F3B-88B7-FC959C59286A}" type="sibTrans" cxnId="{01312455-8172-4DB2-96E5-E451C7D2137A}">
      <dgm:prSet/>
      <dgm:spPr/>
      <dgm:t>
        <a:bodyPr/>
        <a:lstStyle/>
        <a:p>
          <a:endParaRPr lang="zh-TW" altLang="en-US"/>
        </a:p>
      </dgm:t>
    </dgm:pt>
    <dgm:pt modelId="{D5EE0FC3-1A4B-493B-AB2C-77A2CF5173BA}">
      <dgm:prSet phldrT="[文字]"/>
      <dgm:spPr/>
      <dgm:t>
        <a:bodyPr/>
        <a:lstStyle/>
        <a:p>
          <a:r>
            <a:rPr lang="zh-TW" dirty="0" smtClean="0">
              <a:latin typeface="微軟正黑體" pitchFamily="34" charset="-120"/>
              <a:ea typeface="微軟正黑體" pitchFamily="34" charset="-120"/>
            </a:rPr>
            <a:t>銅葉綠素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1106714-C864-46A7-9351-62F44F7D10AE}" type="parTrans" cxnId="{8D0F19F7-E2FC-414D-972E-3597DBB4BE4A}">
      <dgm:prSet/>
      <dgm:spPr/>
      <dgm:t>
        <a:bodyPr/>
        <a:lstStyle/>
        <a:p>
          <a:endParaRPr lang="zh-TW" altLang="en-US"/>
        </a:p>
      </dgm:t>
    </dgm:pt>
    <dgm:pt modelId="{4560F0CF-24DC-4D46-9A0F-78136EF1D50D}" type="sibTrans" cxnId="{8D0F19F7-E2FC-414D-972E-3597DBB4BE4A}">
      <dgm:prSet/>
      <dgm:spPr/>
      <dgm:t>
        <a:bodyPr/>
        <a:lstStyle/>
        <a:p>
          <a:endParaRPr lang="zh-TW" altLang="en-US"/>
        </a:p>
      </dgm:t>
    </dgm:pt>
    <dgm:pt modelId="{D447D374-1B6A-4BC6-A251-48B62C168973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食用油是不行添加銅葉綠素。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食用色素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2283992B-109D-4096-BFE2-FDD1FBEA52CD}" type="parTrans" cxnId="{6AA2A44F-7971-476C-83E6-4EF1E4256518}">
      <dgm:prSet/>
      <dgm:spPr/>
      <dgm:t>
        <a:bodyPr/>
        <a:lstStyle/>
        <a:p>
          <a:endParaRPr lang="zh-TW" altLang="en-US"/>
        </a:p>
      </dgm:t>
    </dgm:pt>
    <dgm:pt modelId="{5FA7B909-4AC6-4598-80B6-B95A35031713}" type="sibTrans" cxnId="{6AA2A44F-7971-476C-83E6-4EF1E4256518}">
      <dgm:prSet/>
      <dgm:spPr/>
      <dgm:t>
        <a:bodyPr/>
        <a:lstStyle/>
        <a:p>
          <a:endParaRPr lang="zh-TW" altLang="en-US"/>
        </a:p>
      </dgm:t>
    </dgm:pt>
    <dgm:pt modelId="{DE6EE9F2-DCEF-4909-B0B4-84E4875F4E01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改變油品顏色導致消費者難以辨認油品好壞。烹調過程中會釋放銅離子，長期食用導致慢性銅中毒。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116B69F0-8EE8-4D00-8915-C230F93236E7}" type="parTrans" cxnId="{F1234ED1-76EA-44B5-A3C0-A33A32C1CEBE}">
      <dgm:prSet/>
      <dgm:spPr/>
      <dgm:t>
        <a:bodyPr/>
        <a:lstStyle/>
        <a:p>
          <a:endParaRPr lang="zh-TW" altLang="en-US"/>
        </a:p>
      </dgm:t>
    </dgm:pt>
    <dgm:pt modelId="{BF18FAF1-5339-4196-B2C1-BC162CE40F53}" type="sibTrans" cxnId="{F1234ED1-76EA-44B5-A3C0-A33A32C1CEBE}">
      <dgm:prSet/>
      <dgm:spPr/>
      <dgm:t>
        <a:bodyPr/>
        <a:lstStyle/>
        <a:p>
          <a:endParaRPr lang="zh-TW" altLang="en-US"/>
        </a:p>
      </dgm:t>
    </dgm:pt>
    <dgm:pt modelId="{96088615-8BB8-4F9A-B27A-E755E7434B72}" type="pres">
      <dgm:prSet presAssocID="{0B187A05-891E-4B38-A7F6-C4849AA89C4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F0CEC70-C35A-44D5-A26F-DE73E02D064D}" type="pres">
      <dgm:prSet presAssocID="{C69E68AB-833C-4AE4-B649-9A820B467D8E}" presName="linNode" presStyleCnt="0"/>
      <dgm:spPr/>
    </dgm:pt>
    <dgm:pt modelId="{32DB6DF2-C08E-4A6B-A3E9-884EE9991DDE}" type="pres">
      <dgm:prSet presAssocID="{C69E68AB-833C-4AE4-B649-9A820B467D8E}" presName="parentText" presStyleLbl="node1" presStyleIdx="0" presStyleCnt="3" custScaleX="85329" custScaleY="7981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B4E596-60D8-472B-9BE9-E6E0697EBFF6}" type="pres">
      <dgm:prSet presAssocID="{C69E68AB-833C-4AE4-B649-9A820B467D8E}" presName="descendantText" presStyleLbl="alignAccFollowNode1" presStyleIdx="0" presStyleCnt="3" custScaleX="1268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DCB431-44D7-4D31-991C-FD33ED91A92C}" type="pres">
      <dgm:prSet presAssocID="{26873B78-6AE9-4AD3-A6DE-89136B07891F}" presName="sp" presStyleCnt="0"/>
      <dgm:spPr/>
    </dgm:pt>
    <dgm:pt modelId="{7C5E2074-910C-43EA-B407-5C8A029A4AD6}" type="pres">
      <dgm:prSet presAssocID="{C7A00897-2BD7-4EDD-89DD-217F8D9BDD7F}" presName="linNode" presStyleCnt="0"/>
      <dgm:spPr/>
    </dgm:pt>
    <dgm:pt modelId="{2E08C634-DDD9-4751-A8AF-F63414064838}" type="pres">
      <dgm:prSet presAssocID="{C7A00897-2BD7-4EDD-89DD-217F8D9BDD7F}" presName="parentText" presStyleLbl="node1" presStyleIdx="1" presStyleCnt="3" custScaleX="75686" custScaleY="83693" custLinFactNeighborX="-5" custLinFactNeighborY="-77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64903C9-54F1-4019-8F0E-25540C61248F}" type="pres">
      <dgm:prSet presAssocID="{C7A00897-2BD7-4EDD-89DD-217F8D9BDD7F}" presName="descendantText" presStyleLbl="alignAccFollowNode1" presStyleIdx="1" presStyleCnt="3" custScaleX="1211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36C43A-4C7C-4160-ACCC-6C7BEC7DDD70}" type="pres">
      <dgm:prSet presAssocID="{D6A5AAB3-C8AF-47E0-8CB5-7266C87A276E}" presName="sp" presStyleCnt="0"/>
      <dgm:spPr/>
    </dgm:pt>
    <dgm:pt modelId="{245E20C6-9F5D-4A0F-B3D9-34BA3FF00989}" type="pres">
      <dgm:prSet presAssocID="{D5EE0FC3-1A4B-493B-AB2C-77A2CF5173BA}" presName="linNode" presStyleCnt="0"/>
      <dgm:spPr/>
    </dgm:pt>
    <dgm:pt modelId="{448A1BAA-7EDA-4CC7-BC21-35B7B52BA1FA}" type="pres">
      <dgm:prSet presAssocID="{D5EE0FC3-1A4B-493B-AB2C-77A2CF5173BA}" presName="parentText" presStyleLbl="node1" presStyleIdx="2" presStyleCnt="3" custScaleX="90799" custScaleY="8945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419B9F-3BEB-4AD2-9630-CF631CC0F23E}" type="pres">
      <dgm:prSet presAssocID="{D5EE0FC3-1A4B-493B-AB2C-77A2CF5173BA}" presName="descendantText" presStyleLbl="alignAccFollowNode1" presStyleIdx="2" presStyleCnt="3" custScaleX="116218" custScaleY="1170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291E8E2-73B5-49E3-88D7-12D42349D8B7}" type="presOf" srcId="{0B5D348F-5CF9-438E-8360-A41C8C07DC53}" destId="{31B4E596-60D8-472B-9BE9-E6E0697EBFF6}" srcOrd="0" destOrd="0" presId="urn:microsoft.com/office/officeart/2005/8/layout/vList5"/>
    <dgm:cxn modelId="{61ACFE98-438C-466E-91CF-479662813157}" type="presOf" srcId="{D5EE0FC3-1A4B-493B-AB2C-77A2CF5173BA}" destId="{448A1BAA-7EDA-4CC7-BC21-35B7B52BA1FA}" srcOrd="0" destOrd="0" presId="urn:microsoft.com/office/officeart/2005/8/layout/vList5"/>
    <dgm:cxn modelId="{DA1BBA71-3CF9-4E80-ADF3-0BF41677BAE7}" type="presOf" srcId="{C7A00897-2BD7-4EDD-89DD-217F8D9BDD7F}" destId="{2E08C634-DDD9-4751-A8AF-F63414064838}" srcOrd="0" destOrd="0" presId="urn:microsoft.com/office/officeart/2005/8/layout/vList5"/>
    <dgm:cxn modelId="{BEDF6E33-5EDB-46C4-8E84-EFB0D6682817}" type="presOf" srcId="{D447D374-1B6A-4BC6-A251-48B62C168973}" destId="{5E419B9F-3BEB-4AD2-9630-CF631CC0F23E}" srcOrd="0" destOrd="0" presId="urn:microsoft.com/office/officeart/2005/8/layout/vList5"/>
    <dgm:cxn modelId="{A2660527-44F9-4953-BEE0-CA14FD937BDD}" type="presOf" srcId="{C69E68AB-833C-4AE4-B649-9A820B467D8E}" destId="{32DB6DF2-C08E-4A6B-A3E9-884EE9991DDE}" srcOrd="0" destOrd="0" presId="urn:microsoft.com/office/officeart/2005/8/layout/vList5"/>
    <dgm:cxn modelId="{0D49966E-D8BB-408E-B53B-3145252CBD70}" srcId="{C69E68AB-833C-4AE4-B649-9A820B467D8E}" destId="{0B5D348F-5CF9-438E-8360-A41C8C07DC53}" srcOrd="0" destOrd="0" parTransId="{6FE4860B-356B-4EE4-94DE-BBF5D02CD2E5}" sibTransId="{32B223A7-2677-4D4C-8EB8-A60249F325B1}"/>
    <dgm:cxn modelId="{3341B387-480C-4C58-A8BB-5479558DC42D}" type="presOf" srcId="{DE6EE9F2-DCEF-4909-B0B4-84E4875F4E01}" destId="{5E419B9F-3BEB-4AD2-9630-CF631CC0F23E}" srcOrd="0" destOrd="1" presId="urn:microsoft.com/office/officeart/2005/8/layout/vList5"/>
    <dgm:cxn modelId="{AE96D664-E331-414F-B042-102E558FF51A}" type="presOf" srcId="{0D30D2F9-1090-48BE-910E-090C785CB943}" destId="{564903C9-54F1-4019-8F0E-25540C61248F}" srcOrd="0" destOrd="0" presId="urn:microsoft.com/office/officeart/2005/8/layout/vList5"/>
    <dgm:cxn modelId="{6AA2A44F-7971-476C-83E6-4EF1E4256518}" srcId="{D5EE0FC3-1A4B-493B-AB2C-77A2CF5173BA}" destId="{D447D374-1B6A-4BC6-A251-48B62C168973}" srcOrd="0" destOrd="0" parTransId="{2283992B-109D-4096-BFE2-FDD1FBEA52CD}" sibTransId="{5FA7B909-4AC6-4598-80B6-B95A35031713}"/>
    <dgm:cxn modelId="{8DCCA877-0E64-41C3-A67C-0DC85FEFC05A}" srcId="{0B187A05-891E-4B38-A7F6-C4849AA89C42}" destId="{C69E68AB-833C-4AE4-B649-9A820B467D8E}" srcOrd="0" destOrd="0" parTransId="{25248F3D-B0EB-494E-AD11-4996A39CB929}" sibTransId="{26873B78-6AE9-4AD3-A6DE-89136B07891F}"/>
    <dgm:cxn modelId="{F1234ED1-76EA-44B5-A3C0-A33A32C1CEBE}" srcId="{D5EE0FC3-1A4B-493B-AB2C-77A2CF5173BA}" destId="{DE6EE9F2-DCEF-4909-B0B4-84E4875F4E01}" srcOrd="1" destOrd="0" parTransId="{116B69F0-8EE8-4D00-8915-C230F93236E7}" sibTransId="{BF18FAF1-5339-4196-B2C1-BC162CE40F53}"/>
    <dgm:cxn modelId="{2C16CCCE-4175-4A82-ACDF-168A7C9940B6}" srcId="{0B187A05-891E-4B38-A7F6-C4849AA89C42}" destId="{C7A00897-2BD7-4EDD-89DD-217F8D9BDD7F}" srcOrd="1" destOrd="0" parTransId="{0DF9753E-9ECD-4A6E-988D-A3E67F8B6D52}" sibTransId="{D6A5AAB3-C8AF-47E0-8CB5-7266C87A276E}"/>
    <dgm:cxn modelId="{816181B0-D272-4F2B-899F-86351216F79F}" type="presOf" srcId="{0B187A05-891E-4B38-A7F6-C4849AA89C42}" destId="{96088615-8BB8-4F9A-B27A-E755E7434B72}" srcOrd="0" destOrd="0" presId="urn:microsoft.com/office/officeart/2005/8/layout/vList5"/>
    <dgm:cxn modelId="{8D0F19F7-E2FC-414D-972E-3597DBB4BE4A}" srcId="{0B187A05-891E-4B38-A7F6-C4849AA89C42}" destId="{D5EE0FC3-1A4B-493B-AB2C-77A2CF5173BA}" srcOrd="2" destOrd="0" parTransId="{F1106714-C864-46A7-9351-62F44F7D10AE}" sibTransId="{4560F0CF-24DC-4D46-9A0F-78136EF1D50D}"/>
    <dgm:cxn modelId="{01312455-8172-4DB2-96E5-E451C7D2137A}" srcId="{C7A00897-2BD7-4EDD-89DD-217F8D9BDD7F}" destId="{0D30D2F9-1090-48BE-910E-090C785CB943}" srcOrd="0" destOrd="0" parTransId="{F09AE953-353F-48FE-B9B5-1F0FE9DA267B}" sibTransId="{F81B536E-9B40-4F3B-88B7-FC959C59286A}"/>
    <dgm:cxn modelId="{AC6CD0E8-C3FB-4942-A770-A414B9292D74}" type="presParOf" srcId="{96088615-8BB8-4F9A-B27A-E755E7434B72}" destId="{0F0CEC70-C35A-44D5-A26F-DE73E02D064D}" srcOrd="0" destOrd="0" presId="urn:microsoft.com/office/officeart/2005/8/layout/vList5"/>
    <dgm:cxn modelId="{F8EB9493-4FF7-4FFF-9012-1C4E302D4B0A}" type="presParOf" srcId="{0F0CEC70-C35A-44D5-A26F-DE73E02D064D}" destId="{32DB6DF2-C08E-4A6B-A3E9-884EE9991DDE}" srcOrd="0" destOrd="0" presId="urn:microsoft.com/office/officeart/2005/8/layout/vList5"/>
    <dgm:cxn modelId="{EF7072EE-E540-4B0E-B222-4CC28522DB30}" type="presParOf" srcId="{0F0CEC70-C35A-44D5-A26F-DE73E02D064D}" destId="{31B4E596-60D8-472B-9BE9-E6E0697EBFF6}" srcOrd="1" destOrd="0" presId="urn:microsoft.com/office/officeart/2005/8/layout/vList5"/>
    <dgm:cxn modelId="{EECA6397-DA42-4C36-88BE-BEDC9DF1F624}" type="presParOf" srcId="{96088615-8BB8-4F9A-B27A-E755E7434B72}" destId="{C1DCB431-44D7-4D31-991C-FD33ED91A92C}" srcOrd="1" destOrd="0" presId="urn:microsoft.com/office/officeart/2005/8/layout/vList5"/>
    <dgm:cxn modelId="{B99653C3-3BC8-4CC9-99D6-A35E80190DBF}" type="presParOf" srcId="{96088615-8BB8-4F9A-B27A-E755E7434B72}" destId="{7C5E2074-910C-43EA-B407-5C8A029A4AD6}" srcOrd="2" destOrd="0" presId="urn:microsoft.com/office/officeart/2005/8/layout/vList5"/>
    <dgm:cxn modelId="{517D2B5C-8122-454B-8FA4-EBDC6BD93FD6}" type="presParOf" srcId="{7C5E2074-910C-43EA-B407-5C8A029A4AD6}" destId="{2E08C634-DDD9-4751-A8AF-F63414064838}" srcOrd="0" destOrd="0" presId="urn:microsoft.com/office/officeart/2005/8/layout/vList5"/>
    <dgm:cxn modelId="{1B9C0697-4AF1-4DE2-85F1-9644CAE497E0}" type="presParOf" srcId="{7C5E2074-910C-43EA-B407-5C8A029A4AD6}" destId="{564903C9-54F1-4019-8F0E-25540C61248F}" srcOrd="1" destOrd="0" presId="urn:microsoft.com/office/officeart/2005/8/layout/vList5"/>
    <dgm:cxn modelId="{A53813BF-3427-40EB-9B95-5F68A90562D0}" type="presParOf" srcId="{96088615-8BB8-4F9A-B27A-E755E7434B72}" destId="{2136C43A-4C7C-4160-ACCC-6C7BEC7DDD70}" srcOrd="3" destOrd="0" presId="urn:microsoft.com/office/officeart/2005/8/layout/vList5"/>
    <dgm:cxn modelId="{7809DDE6-4875-4802-A1B4-09DC76BB7E52}" type="presParOf" srcId="{96088615-8BB8-4F9A-B27A-E755E7434B72}" destId="{245E20C6-9F5D-4A0F-B3D9-34BA3FF00989}" srcOrd="4" destOrd="0" presId="urn:microsoft.com/office/officeart/2005/8/layout/vList5"/>
    <dgm:cxn modelId="{9BC33C6E-CD73-468F-8C37-88EE1D85E01A}" type="presParOf" srcId="{245E20C6-9F5D-4A0F-B3D9-34BA3FF00989}" destId="{448A1BAA-7EDA-4CC7-BC21-35B7B52BA1FA}" srcOrd="0" destOrd="0" presId="urn:microsoft.com/office/officeart/2005/8/layout/vList5"/>
    <dgm:cxn modelId="{5374BEF6-73A1-4378-BFB6-997322676F4B}" type="presParOf" srcId="{245E20C6-9F5D-4A0F-B3D9-34BA3FF00989}" destId="{5E419B9F-3BEB-4AD2-9630-CF631CC0F23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D21DDE-2DE4-479C-AA98-D0CD976CD23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3FD641D-5B62-41B5-A56E-BCF0E25EB506}">
      <dgm:prSet/>
      <dgm:spPr/>
      <dgm:t>
        <a:bodyPr/>
        <a:lstStyle/>
        <a:p>
          <a:endParaRPr lang="zh-TW" altLang="en-US" dirty="0"/>
        </a:p>
      </dgm:t>
    </dgm:pt>
    <dgm:pt modelId="{6935A119-CF5B-4C2F-AE03-64C3415985CA}" type="sibTrans" cxnId="{61388132-5271-4EC8-83F6-2ABC8DC58903}">
      <dgm:prSet/>
      <dgm:spPr/>
      <dgm:t>
        <a:bodyPr/>
        <a:lstStyle/>
        <a:p>
          <a:endParaRPr lang="zh-TW" altLang="en-US"/>
        </a:p>
      </dgm:t>
    </dgm:pt>
    <dgm:pt modelId="{A1EFEE67-1A6B-4595-8E28-465AD9C5FF28}" type="parTrans" cxnId="{61388132-5271-4EC8-83F6-2ABC8DC58903}">
      <dgm:prSet/>
      <dgm:spPr/>
      <dgm:t>
        <a:bodyPr/>
        <a:lstStyle/>
        <a:p>
          <a:endParaRPr lang="zh-TW" altLang="en-US"/>
        </a:p>
      </dgm:t>
    </dgm:pt>
    <dgm:pt modelId="{C6B7341F-1744-49DF-AA2B-93FB239ACA43}">
      <dgm:prSet phldrT="[文字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zh-TW" b="1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餿水油對人體可能會造成的危害</a:t>
          </a:r>
          <a:endParaRPr lang="zh-TW" altLang="en-US" b="1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E3639E63-ACA2-44C7-8441-000D0E012978}" type="sibTrans" cxnId="{5C696B7B-56B6-4EA1-B58C-8FC347C4CD05}">
      <dgm:prSet/>
      <dgm:spPr/>
      <dgm:t>
        <a:bodyPr/>
        <a:lstStyle/>
        <a:p>
          <a:endParaRPr lang="zh-TW" altLang="en-US"/>
        </a:p>
      </dgm:t>
    </dgm:pt>
    <dgm:pt modelId="{FEE4A55D-06C2-4953-A470-E1CA78A6F4AD}" type="parTrans" cxnId="{5C696B7B-56B6-4EA1-B58C-8FC347C4CD05}">
      <dgm:prSet/>
      <dgm:spPr/>
      <dgm:t>
        <a:bodyPr/>
        <a:lstStyle/>
        <a:p>
          <a:endParaRPr lang="zh-TW" altLang="en-US"/>
        </a:p>
      </dgm:t>
    </dgm:pt>
    <dgm:pt modelId="{BF504BBA-FB6C-449A-A516-5414550DE93E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黴菌或黃麴毒素污染造成肝臟傷害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76EB60EB-E73E-49C6-BE43-417AA968DABA}" type="parTrans" cxnId="{3AC94B91-A586-4E8F-B16A-76ED07BBE1C9}">
      <dgm:prSet/>
      <dgm:spPr/>
      <dgm:t>
        <a:bodyPr/>
        <a:lstStyle/>
        <a:p>
          <a:endParaRPr lang="zh-TW" altLang="en-US"/>
        </a:p>
      </dgm:t>
    </dgm:pt>
    <dgm:pt modelId="{D5B1498F-6968-48CF-BA85-75B9AC25968A}" type="sibTrans" cxnId="{3AC94B91-A586-4E8F-B16A-76ED07BBE1C9}">
      <dgm:prSet/>
      <dgm:spPr/>
      <dgm:t>
        <a:bodyPr/>
        <a:lstStyle/>
        <a:p>
          <a:endParaRPr lang="zh-TW" altLang="en-US"/>
        </a:p>
      </dgm:t>
    </dgm:pt>
    <dgm:pt modelId="{6A240811-5B4F-4C4D-A281-6B734C8DC5A8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可能有重金屬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924ED7D2-9F4F-4061-95D2-165624503F87}" type="parTrans" cxnId="{FD4F5DF9-E57F-45D3-A124-74E4B4D3EC6E}">
      <dgm:prSet/>
      <dgm:spPr/>
      <dgm:t>
        <a:bodyPr/>
        <a:lstStyle/>
        <a:p>
          <a:endParaRPr lang="zh-TW" altLang="en-US"/>
        </a:p>
      </dgm:t>
    </dgm:pt>
    <dgm:pt modelId="{618DB1A0-D3B0-47C7-884D-33E7BA343F22}" type="sibTrans" cxnId="{FD4F5DF9-E57F-45D3-A124-74E4B4D3EC6E}">
      <dgm:prSet/>
      <dgm:spPr/>
      <dgm:t>
        <a:bodyPr/>
        <a:lstStyle/>
        <a:p>
          <a:endParaRPr lang="zh-TW" altLang="en-US"/>
        </a:p>
      </dgm:t>
    </dgm:pt>
    <dgm:pt modelId="{94299E7A-1767-41BE-AF86-BFD303BF287F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高溫油炸油會產生致癌物質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DAFC70F9-C03C-44A8-8EF2-B429E988389E}" type="parTrans" cxnId="{EE7C5A76-8E60-4C7E-8EEB-7A47F15DC01A}">
      <dgm:prSet/>
      <dgm:spPr/>
      <dgm:t>
        <a:bodyPr/>
        <a:lstStyle/>
        <a:p>
          <a:endParaRPr lang="zh-TW" altLang="en-US"/>
        </a:p>
      </dgm:t>
    </dgm:pt>
    <dgm:pt modelId="{92A61E76-8DB3-4591-98B1-69B039AD5459}" type="sibTrans" cxnId="{EE7C5A76-8E60-4C7E-8EEB-7A47F15DC01A}">
      <dgm:prSet/>
      <dgm:spPr/>
      <dgm:t>
        <a:bodyPr/>
        <a:lstStyle/>
        <a:p>
          <a:endParaRPr lang="zh-TW" altLang="en-US"/>
        </a:p>
      </dgm:t>
    </dgm:pt>
    <dgm:pt modelId="{B6FE61AC-46F5-4D01-B787-FB49A6CB5CA7}">
      <dgm:prSet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可能含有較多的過氧化合物，可能會引發心血管疾病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2908E082-E369-4796-BDD3-F841FB5A7DC6}" type="parTrans" cxnId="{2B9845A2-9AFE-46DF-9EB3-6088AAD2DD25}">
      <dgm:prSet/>
      <dgm:spPr/>
      <dgm:t>
        <a:bodyPr/>
        <a:lstStyle/>
        <a:p>
          <a:endParaRPr lang="zh-TW" altLang="en-US"/>
        </a:p>
      </dgm:t>
    </dgm:pt>
    <dgm:pt modelId="{E3879524-F52D-45B6-B26B-7004357971A2}" type="sibTrans" cxnId="{2B9845A2-9AFE-46DF-9EB3-6088AAD2DD25}">
      <dgm:prSet/>
      <dgm:spPr/>
      <dgm:t>
        <a:bodyPr/>
        <a:lstStyle/>
        <a:p>
          <a:endParaRPr lang="zh-TW" altLang="en-US"/>
        </a:p>
      </dgm:t>
    </dgm:pt>
    <dgm:pt modelId="{3E9CD634-0919-4F08-862B-AD7F717492C7}">
      <dgm:prSet phldrT="[文字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dirty="0" smtClean="0">
              <a:latin typeface="微軟正黑體" pitchFamily="34" charset="-120"/>
              <a:ea typeface="微軟正黑體" pitchFamily="34" charset="-120"/>
            </a:rPr>
            <a:t>細菌或微生物污染，成發燒、腸胃炎</a:t>
          </a:r>
          <a:endParaRPr lang="zh-TW" altLang="en-US" sz="2500" dirty="0">
            <a:latin typeface="微軟正黑體" pitchFamily="34" charset="-120"/>
            <a:ea typeface="微軟正黑體" pitchFamily="34" charset="-120"/>
          </a:endParaRPr>
        </a:p>
      </dgm:t>
    </dgm:pt>
    <dgm:pt modelId="{07A9CAC7-AC42-40C2-91F3-7388FC484333}" type="sibTrans" cxnId="{E85D2AC2-5415-4C9B-A5AD-3A6B65D84732}">
      <dgm:prSet/>
      <dgm:spPr/>
      <dgm:t>
        <a:bodyPr/>
        <a:lstStyle/>
        <a:p>
          <a:endParaRPr lang="zh-TW" altLang="en-US"/>
        </a:p>
      </dgm:t>
    </dgm:pt>
    <dgm:pt modelId="{8CFB0AF5-6F5A-477A-9D1D-6172DDD68968}" type="parTrans" cxnId="{E85D2AC2-5415-4C9B-A5AD-3A6B65D84732}">
      <dgm:prSet/>
      <dgm:spPr/>
      <dgm:t>
        <a:bodyPr/>
        <a:lstStyle/>
        <a:p>
          <a:endParaRPr lang="zh-TW" altLang="en-US"/>
        </a:p>
      </dgm:t>
    </dgm:pt>
    <dgm:pt modelId="{D347D6AB-548D-4193-9CE5-494AF576289A}" type="pres">
      <dgm:prSet presAssocID="{42D21DDE-2DE4-479C-AA98-D0CD976CD23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E6548A-A0F9-4560-94B8-8B939C33D500}" type="pres">
      <dgm:prSet presAssocID="{C6B7341F-1744-49DF-AA2B-93FB239ACA43}" presName="roof" presStyleLbl="dkBgShp" presStyleIdx="0" presStyleCnt="2"/>
      <dgm:spPr/>
      <dgm:t>
        <a:bodyPr/>
        <a:lstStyle/>
        <a:p>
          <a:endParaRPr lang="zh-TW" altLang="en-US"/>
        </a:p>
      </dgm:t>
    </dgm:pt>
    <dgm:pt modelId="{4263E9DA-CF05-42A2-B5C4-4BC37F056A3E}" type="pres">
      <dgm:prSet presAssocID="{C6B7341F-1744-49DF-AA2B-93FB239ACA43}" presName="pillars" presStyleCnt="0"/>
      <dgm:spPr/>
    </dgm:pt>
    <dgm:pt modelId="{A593B41B-9AB3-494F-B03D-7EBD0C4C94DF}" type="pres">
      <dgm:prSet presAssocID="{C6B7341F-1744-49DF-AA2B-93FB239ACA43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13C88E-6493-437C-9B8C-6FC7BC2282CC}" type="pres">
      <dgm:prSet presAssocID="{BF504BBA-FB6C-449A-A516-5414550DE93E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5E5870-EE53-4795-8111-A3B3522DF67A}" type="pres">
      <dgm:prSet presAssocID="{6A240811-5B4F-4C4D-A281-6B734C8DC5A8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10CE527-71E3-49C9-9CA2-B2266F154EE9}" type="pres">
      <dgm:prSet presAssocID="{94299E7A-1767-41BE-AF86-BFD303BF287F}" presName="pillar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C53F97-386A-4EB2-8547-B1BD50E317D0}" type="pres">
      <dgm:prSet presAssocID="{B6FE61AC-46F5-4D01-B787-FB49A6CB5CA7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96841B-7195-4E97-9BAF-51169E710564}" type="pres">
      <dgm:prSet presAssocID="{C6B7341F-1744-49DF-AA2B-93FB239ACA43}" presName="base" presStyleLbl="dkBgShp" presStyleIdx="1" presStyleCnt="2" custFlipVert="1" custScaleY="13458" custLinFactY="100000" custLinFactNeighborX="1001" custLinFactNeighborY="144307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</dgm:ptLst>
  <dgm:cxnLst>
    <dgm:cxn modelId="{2B9845A2-9AFE-46DF-9EB3-6088AAD2DD25}" srcId="{C6B7341F-1744-49DF-AA2B-93FB239ACA43}" destId="{B6FE61AC-46F5-4D01-B787-FB49A6CB5CA7}" srcOrd="4" destOrd="0" parTransId="{2908E082-E369-4796-BDD3-F841FB5A7DC6}" sibTransId="{E3879524-F52D-45B6-B26B-7004357971A2}"/>
    <dgm:cxn modelId="{AD1E5576-B8A0-46FC-A7F5-085B0BED54EF}" type="presOf" srcId="{6A240811-5B4F-4C4D-A281-6B734C8DC5A8}" destId="{B45E5870-EE53-4795-8111-A3B3522DF67A}" srcOrd="0" destOrd="0" presId="urn:microsoft.com/office/officeart/2005/8/layout/hList3"/>
    <dgm:cxn modelId="{5B71C0D0-D7C5-419C-908E-4B94B901C4F8}" type="presOf" srcId="{B6FE61AC-46F5-4D01-B787-FB49A6CB5CA7}" destId="{42C53F97-386A-4EB2-8547-B1BD50E317D0}" srcOrd="0" destOrd="0" presId="urn:microsoft.com/office/officeart/2005/8/layout/hList3"/>
    <dgm:cxn modelId="{5C696B7B-56B6-4EA1-B58C-8FC347C4CD05}" srcId="{42D21DDE-2DE4-479C-AA98-D0CD976CD23B}" destId="{C6B7341F-1744-49DF-AA2B-93FB239ACA43}" srcOrd="0" destOrd="0" parTransId="{FEE4A55D-06C2-4953-A470-E1CA78A6F4AD}" sibTransId="{E3639E63-ACA2-44C7-8441-000D0E012978}"/>
    <dgm:cxn modelId="{385F66BD-B0F3-4C57-8107-C4D1025D655A}" type="presOf" srcId="{42D21DDE-2DE4-479C-AA98-D0CD976CD23B}" destId="{D347D6AB-548D-4193-9CE5-494AF576289A}" srcOrd="0" destOrd="0" presId="urn:microsoft.com/office/officeart/2005/8/layout/hList3"/>
    <dgm:cxn modelId="{F9706EA3-7F33-4D5C-939C-7C3EC4752134}" type="presOf" srcId="{BF504BBA-FB6C-449A-A516-5414550DE93E}" destId="{2313C88E-6493-437C-9B8C-6FC7BC2282CC}" srcOrd="0" destOrd="0" presId="urn:microsoft.com/office/officeart/2005/8/layout/hList3"/>
    <dgm:cxn modelId="{E85D2AC2-5415-4C9B-A5AD-3A6B65D84732}" srcId="{C6B7341F-1744-49DF-AA2B-93FB239ACA43}" destId="{3E9CD634-0919-4F08-862B-AD7F717492C7}" srcOrd="0" destOrd="0" parTransId="{8CFB0AF5-6F5A-477A-9D1D-6172DDD68968}" sibTransId="{07A9CAC7-AC42-40C2-91F3-7388FC484333}"/>
    <dgm:cxn modelId="{56F1E67D-CC26-4499-B6D6-803940E9D64B}" type="presOf" srcId="{C6B7341F-1744-49DF-AA2B-93FB239ACA43}" destId="{57E6548A-A0F9-4560-94B8-8B939C33D500}" srcOrd="0" destOrd="0" presId="urn:microsoft.com/office/officeart/2005/8/layout/hList3"/>
    <dgm:cxn modelId="{6313E110-6125-47C0-AEDF-55CD0C84C5F9}" type="presOf" srcId="{3E9CD634-0919-4F08-862B-AD7F717492C7}" destId="{A593B41B-9AB3-494F-B03D-7EBD0C4C94DF}" srcOrd="0" destOrd="0" presId="urn:microsoft.com/office/officeart/2005/8/layout/hList3"/>
    <dgm:cxn modelId="{9F877F27-000C-4FED-B15A-D218D6BCF75D}" type="presOf" srcId="{94299E7A-1767-41BE-AF86-BFD303BF287F}" destId="{E10CE527-71E3-49C9-9CA2-B2266F154EE9}" srcOrd="0" destOrd="0" presId="urn:microsoft.com/office/officeart/2005/8/layout/hList3"/>
    <dgm:cxn modelId="{EE7C5A76-8E60-4C7E-8EEB-7A47F15DC01A}" srcId="{C6B7341F-1744-49DF-AA2B-93FB239ACA43}" destId="{94299E7A-1767-41BE-AF86-BFD303BF287F}" srcOrd="3" destOrd="0" parTransId="{DAFC70F9-C03C-44A8-8EF2-B429E988389E}" sibTransId="{92A61E76-8DB3-4591-98B1-69B039AD5459}"/>
    <dgm:cxn modelId="{61388132-5271-4EC8-83F6-2ABC8DC58903}" srcId="{42D21DDE-2DE4-479C-AA98-D0CD976CD23B}" destId="{E3FD641D-5B62-41B5-A56E-BCF0E25EB506}" srcOrd="1" destOrd="0" parTransId="{A1EFEE67-1A6B-4595-8E28-465AD9C5FF28}" sibTransId="{6935A119-CF5B-4C2F-AE03-64C3415985CA}"/>
    <dgm:cxn modelId="{3AC94B91-A586-4E8F-B16A-76ED07BBE1C9}" srcId="{C6B7341F-1744-49DF-AA2B-93FB239ACA43}" destId="{BF504BBA-FB6C-449A-A516-5414550DE93E}" srcOrd="1" destOrd="0" parTransId="{76EB60EB-E73E-49C6-BE43-417AA968DABA}" sibTransId="{D5B1498F-6968-48CF-BA85-75B9AC25968A}"/>
    <dgm:cxn modelId="{FD4F5DF9-E57F-45D3-A124-74E4B4D3EC6E}" srcId="{C6B7341F-1744-49DF-AA2B-93FB239ACA43}" destId="{6A240811-5B4F-4C4D-A281-6B734C8DC5A8}" srcOrd="2" destOrd="0" parTransId="{924ED7D2-9F4F-4061-95D2-165624503F87}" sibTransId="{618DB1A0-D3B0-47C7-884D-33E7BA343F22}"/>
    <dgm:cxn modelId="{BC2870C5-60EF-4209-8D7D-0DFFD3BE3D27}" type="presParOf" srcId="{D347D6AB-548D-4193-9CE5-494AF576289A}" destId="{57E6548A-A0F9-4560-94B8-8B939C33D500}" srcOrd="0" destOrd="0" presId="urn:microsoft.com/office/officeart/2005/8/layout/hList3"/>
    <dgm:cxn modelId="{80D9B98A-5172-46FF-9355-60FF46445F7D}" type="presParOf" srcId="{D347D6AB-548D-4193-9CE5-494AF576289A}" destId="{4263E9DA-CF05-42A2-B5C4-4BC37F056A3E}" srcOrd="1" destOrd="0" presId="urn:microsoft.com/office/officeart/2005/8/layout/hList3"/>
    <dgm:cxn modelId="{7DC40552-4FCF-47E6-AC25-F7CF5340A1D2}" type="presParOf" srcId="{4263E9DA-CF05-42A2-B5C4-4BC37F056A3E}" destId="{A593B41B-9AB3-494F-B03D-7EBD0C4C94DF}" srcOrd="0" destOrd="0" presId="urn:microsoft.com/office/officeart/2005/8/layout/hList3"/>
    <dgm:cxn modelId="{2DC903DF-ABB8-4848-8C3B-23CDB552B6BE}" type="presParOf" srcId="{4263E9DA-CF05-42A2-B5C4-4BC37F056A3E}" destId="{2313C88E-6493-437C-9B8C-6FC7BC2282CC}" srcOrd="1" destOrd="0" presId="urn:microsoft.com/office/officeart/2005/8/layout/hList3"/>
    <dgm:cxn modelId="{B6281A4F-7303-4516-85E1-25D90B6745C6}" type="presParOf" srcId="{4263E9DA-CF05-42A2-B5C4-4BC37F056A3E}" destId="{B45E5870-EE53-4795-8111-A3B3522DF67A}" srcOrd="2" destOrd="0" presId="urn:microsoft.com/office/officeart/2005/8/layout/hList3"/>
    <dgm:cxn modelId="{FBE0C10A-CFF3-4C7F-8D8C-104D269E35DF}" type="presParOf" srcId="{4263E9DA-CF05-42A2-B5C4-4BC37F056A3E}" destId="{E10CE527-71E3-49C9-9CA2-B2266F154EE9}" srcOrd="3" destOrd="0" presId="urn:microsoft.com/office/officeart/2005/8/layout/hList3"/>
    <dgm:cxn modelId="{E830CD81-2E06-49E9-B22D-8F0AE3D75ADE}" type="presParOf" srcId="{4263E9DA-CF05-42A2-B5C4-4BC37F056A3E}" destId="{42C53F97-386A-4EB2-8547-B1BD50E317D0}" srcOrd="4" destOrd="0" presId="urn:microsoft.com/office/officeart/2005/8/layout/hList3"/>
    <dgm:cxn modelId="{B37F0EC3-A00C-4E1C-BC83-18AE215AF5DD}" type="presParOf" srcId="{D347D6AB-548D-4193-9CE5-494AF576289A}" destId="{2F96841B-7195-4E97-9BAF-51169E71056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1B4E596-60D8-472B-9BE9-E6E0697EBFF6}">
      <dsp:nvSpPr>
        <dsp:cNvPr id="0" name=""/>
        <dsp:cNvSpPr/>
      </dsp:nvSpPr>
      <dsp:spPr>
        <a:xfrm rot="5400000">
          <a:off x="5514000" y="-2706731"/>
          <a:ext cx="2003791" cy="7417904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內含的棉酚會減少精子數，因此在大陸、巴西、非洲還將其用為男性避孕藥</a:t>
          </a:r>
          <a:r>
            <a:rPr lang="zh-TW" altLang="en-US" sz="2400" kern="1200" dirty="0" smtClean="0"/>
            <a:t>。</a:t>
          </a:r>
          <a:endParaRPr lang="zh-TW" altLang="en-US" sz="2400" kern="1200" dirty="0"/>
        </a:p>
      </dsp:txBody>
      <dsp:txXfrm rot="5400000">
        <a:off x="5514000" y="-2706731"/>
        <a:ext cx="2003791" cy="7417904"/>
      </dsp:txXfrm>
    </dsp:sp>
    <dsp:sp modelId="{32DB6DF2-C08E-4A6B-A3E9-884EE9991DDE}">
      <dsp:nvSpPr>
        <dsp:cNvPr id="0" name=""/>
        <dsp:cNvSpPr/>
      </dsp:nvSpPr>
      <dsp:spPr>
        <a:xfrm>
          <a:off x="287" y="2654"/>
          <a:ext cx="2806657" cy="199913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900" kern="1200" dirty="0" smtClean="0">
              <a:latin typeface="微軟正黑體" pitchFamily="34" charset="-120"/>
              <a:ea typeface="微軟正黑體" pitchFamily="34" charset="-120"/>
            </a:rPr>
            <a:t>棉籽油</a:t>
          </a:r>
          <a:endParaRPr lang="zh-TW" altLang="en-US" sz="4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87" y="2654"/>
        <a:ext cx="2806657" cy="1999132"/>
      </dsp:txXfrm>
    </dsp:sp>
    <dsp:sp modelId="{564903C9-54F1-4019-8F0E-25540C61248F}">
      <dsp:nvSpPr>
        <dsp:cNvPr id="0" name=""/>
        <dsp:cNvSpPr/>
      </dsp:nvSpPr>
      <dsp:spPr>
        <a:xfrm rot="5400000">
          <a:off x="5439471" y="-605417"/>
          <a:ext cx="2003791" cy="7565832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200" kern="1200" smtClean="0">
              <a:latin typeface="微軟正黑體" pitchFamily="34" charset="-120"/>
              <a:ea typeface="微軟正黑體" pitchFamily="34" charset="-120"/>
            </a:rPr>
            <a:t>安全檢驗標準較低，細菌、黴菌、重金屬等，尤其重金屬具有負極性，器官。間接損壞身體功能、基因突變</a:t>
          </a:r>
          <a:r>
            <a:rPr lang="en-US" altLang="zh-TW" sz="2200" kern="120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200" kern="1200" smtClean="0">
              <a:latin typeface="微軟正黑體" pitchFamily="34" charset="-120"/>
              <a:ea typeface="微軟正黑體" pitchFamily="34" charset="-120"/>
            </a:rPr>
            <a:t>致癌</a:t>
          </a:r>
          <a:r>
            <a:rPr lang="en-US" altLang="zh-TW" sz="2200" kern="120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2200" kern="1200" smtClean="0">
              <a:latin typeface="微軟正黑體" pitchFamily="34" charset="-120"/>
              <a:ea typeface="微軟正黑體" pitchFamily="34" charset="-120"/>
            </a:rPr>
            <a:t>，破壞細胞正常遺傳，產下畸胎。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5439471" y="-605417"/>
        <a:ext cx="2003791" cy="7565832"/>
      </dsp:txXfrm>
    </dsp:sp>
    <dsp:sp modelId="{2E08C634-DDD9-4751-A8AF-F63414064838}">
      <dsp:nvSpPr>
        <dsp:cNvPr id="0" name=""/>
        <dsp:cNvSpPr/>
      </dsp:nvSpPr>
      <dsp:spPr>
        <a:xfrm>
          <a:off x="0" y="2109941"/>
          <a:ext cx="2658163" cy="20962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900" kern="1200" dirty="0" smtClean="0">
              <a:latin typeface="微軟正黑體" pitchFamily="34" charset="-120"/>
              <a:ea typeface="微軟正黑體" pitchFamily="34" charset="-120"/>
            </a:rPr>
            <a:t>飼料油</a:t>
          </a:r>
          <a:endParaRPr lang="zh-TW" altLang="en-US" sz="4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0" y="2109941"/>
        <a:ext cx="2658163" cy="2096291"/>
      </dsp:txXfrm>
    </dsp:sp>
    <dsp:sp modelId="{5E419B9F-3BEB-4AD2-9630-CF631CC0F23E}">
      <dsp:nvSpPr>
        <dsp:cNvPr id="0" name=""/>
        <dsp:cNvSpPr/>
      </dsp:nvSpPr>
      <dsp:spPr>
        <a:xfrm rot="5400000">
          <a:off x="5498100" y="1973470"/>
          <a:ext cx="2345537" cy="7100360"/>
        </a:xfrm>
        <a:prstGeom prst="round2Same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食用油是不行添加銅葉綠素。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食用色素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改變油品顏色導致消費者難以辨認油品好壞。烹調過程中會釋放銅離子，長期食用導致慢性銅中毒。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</dsp:txBody>
      <dsp:txXfrm rot="5400000">
        <a:off x="5498100" y="1973470"/>
        <a:ext cx="2345537" cy="7100360"/>
      </dsp:txXfrm>
    </dsp:sp>
    <dsp:sp modelId="{448A1BAA-7EDA-4CC7-BC21-35B7B52BA1FA}">
      <dsp:nvSpPr>
        <dsp:cNvPr id="0" name=""/>
        <dsp:cNvSpPr/>
      </dsp:nvSpPr>
      <dsp:spPr>
        <a:xfrm>
          <a:off x="287" y="4403343"/>
          <a:ext cx="3120402" cy="224061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900" kern="1200" dirty="0" smtClean="0">
              <a:latin typeface="微軟正黑體" pitchFamily="34" charset="-120"/>
              <a:ea typeface="微軟正黑體" pitchFamily="34" charset="-120"/>
            </a:rPr>
            <a:t>銅葉綠素</a:t>
          </a:r>
          <a:endParaRPr lang="zh-TW" altLang="en-US" sz="4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87" y="4403343"/>
        <a:ext cx="3120402" cy="224061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7E6548A-A0F9-4560-94B8-8B939C33D500}">
      <dsp:nvSpPr>
        <dsp:cNvPr id="0" name=""/>
        <dsp:cNvSpPr/>
      </dsp:nvSpPr>
      <dsp:spPr>
        <a:xfrm>
          <a:off x="0" y="81791"/>
          <a:ext cx="8712968" cy="1620180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4600" b="1" kern="1200" dirty="0" smtClean="0">
              <a:solidFill>
                <a:schemeClr val="bg2">
                  <a:lumMod val="25000"/>
                </a:schemeClr>
              </a:solidFill>
              <a:latin typeface="微軟正黑體" pitchFamily="34" charset="-120"/>
              <a:ea typeface="微軟正黑體" pitchFamily="34" charset="-120"/>
            </a:rPr>
            <a:t>餿水油對人體可能會造成的危害</a:t>
          </a:r>
          <a:endParaRPr lang="zh-TW" altLang="en-US" sz="4600" b="1" kern="1200" dirty="0">
            <a:solidFill>
              <a:schemeClr val="bg2">
                <a:lumMod val="25000"/>
              </a:schemeClr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0" y="81791"/>
        <a:ext cx="8712968" cy="1620180"/>
      </dsp:txXfrm>
    </dsp:sp>
    <dsp:sp modelId="{A593B41B-9AB3-494F-B03D-7EBD0C4C94DF}">
      <dsp:nvSpPr>
        <dsp:cNvPr id="0" name=""/>
        <dsp:cNvSpPr/>
      </dsp:nvSpPr>
      <dsp:spPr>
        <a:xfrm>
          <a:off x="1063" y="1701971"/>
          <a:ext cx="1742168" cy="3402378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細菌或微生物污染，成發燒、腸胃炎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63" y="1701971"/>
        <a:ext cx="1742168" cy="3402378"/>
      </dsp:txXfrm>
    </dsp:sp>
    <dsp:sp modelId="{2313C88E-6493-437C-9B8C-6FC7BC2282CC}">
      <dsp:nvSpPr>
        <dsp:cNvPr id="0" name=""/>
        <dsp:cNvSpPr/>
      </dsp:nvSpPr>
      <dsp:spPr>
        <a:xfrm>
          <a:off x="1743231" y="1701971"/>
          <a:ext cx="1742168" cy="3402378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黴菌或黃麴毒素污染造成肝臟傷害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743231" y="1701971"/>
        <a:ext cx="1742168" cy="3402378"/>
      </dsp:txXfrm>
    </dsp:sp>
    <dsp:sp modelId="{B45E5870-EE53-4795-8111-A3B3522DF67A}">
      <dsp:nvSpPr>
        <dsp:cNvPr id="0" name=""/>
        <dsp:cNvSpPr/>
      </dsp:nvSpPr>
      <dsp:spPr>
        <a:xfrm>
          <a:off x="3485399" y="1701971"/>
          <a:ext cx="1742168" cy="3402378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可能有重金屬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485399" y="1701971"/>
        <a:ext cx="1742168" cy="3402378"/>
      </dsp:txXfrm>
    </dsp:sp>
    <dsp:sp modelId="{E10CE527-71E3-49C9-9CA2-B2266F154EE9}">
      <dsp:nvSpPr>
        <dsp:cNvPr id="0" name=""/>
        <dsp:cNvSpPr/>
      </dsp:nvSpPr>
      <dsp:spPr>
        <a:xfrm>
          <a:off x="5227568" y="1701971"/>
          <a:ext cx="1742168" cy="3402378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高溫油炸油會產生致癌物質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27568" y="1701971"/>
        <a:ext cx="1742168" cy="3402378"/>
      </dsp:txXfrm>
    </dsp:sp>
    <dsp:sp modelId="{42C53F97-386A-4EB2-8547-B1BD50E317D0}">
      <dsp:nvSpPr>
        <dsp:cNvPr id="0" name=""/>
        <dsp:cNvSpPr/>
      </dsp:nvSpPr>
      <dsp:spPr>
        <a:xfrm>
          <a:off x="6969736" y="1701971"/>
          <a:ext cx="1742168" cy="3402378"/>
        </a:xfrm>
        <a:prstGeom prst="rect">
          <a:avLst/>
        </a:prstGeom>
        <a:gradFill rotWithShape="1">
          <a:gsLst>
            <a:gs pos="0">
              <a:schemeClr val="accent3">
                <a:tint val="30000"/>
                <a:satMod val="250000"/>
              </a:schemeClr>
            </a:gs>
            <a:gs pos="72000">
              <a:schemeClr val="accent3">
                <a:tint val="75000"/>
                <a:satMod val="210000"/>
              </a:schemeClr>
            </a:gs>
            <a:gs pos="100000">
              <a:schemeClr val="accent3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sz="2500" kern="1200" dirty="0" smtClean="0">
              <a:latin typeface="微軟正黑體" pitchFamily="34" charset="-120"/>
              <a:ea typeface="微軟正黑體" pitchFamily="34" charset="-120"/>
            </a:rPr>
            <a:t>可能含有較多的過氧化合物，可能會引發心血管疾病</a:t>
          </a:r>
          <a:endParaRPr lang="zh-TW" altLang="en-US" sz="2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6969736" y="1701971"/>
        <a:ext cx="1742168" cy="3402378"/>
      </dsp:txXfrm>
    </dsp:sp>
    <dsp:sp modelId="{2F96841B-7195-4E97-9BAF-51169E710564}">
      <dsp:nvSpPr>
        <dsp:cNvPr id="0" name=""/>
        <dsp:cNvSpPr/>
      </dsp:nvSpPr>
      <dsp:spPr>
        <a:xfrm flipV="1">
          <a:off x="0" y="5349723"/>
          <a:ext cx="8712968" cy="50876"/>
        </a:xfrm>
        <a:prstGeom prst="rect">
          <a:avLst/>
        </a:prstGeom>
        <a:gradFill rotWithShape="1">
          <a:gsLst>
            <a:gs pos="0">
              <a:schemeClr val="accent3">
                <a:tint val="75000"/>
                <a:shade val="85000"/>
                <a:satMod val="230000"/>
              </a:schemeClr>
            </a:gs>
            <a:gs pos="25000">
              <a:schemeClr val="accent3">
                <a:tint val="90000"/>
                <a:shade val="70000"/>
                <a:satMod val="220000"/>
              </a:schemeClr>
            </a:gs>
            <a:gs pos="50000">
              <a:schemeClr val="accent3">
                <a:tint val="90000"/>
                <a:shade val="58000"/>
                <a:satMod val="225000"/>
              </a:schemeClr>
            </a:gs>
            <a:gs pos="65000">
              <a:schemeClr val="accent3">
                <a:tint val="90000"/>
                <a:shade val="58000"/>
                <a:satMod val="225000"/>
              </a:schemeClr>
            </a:gs>
            <a:gs pos="80000">
              <a:schemeClr val="accent3">
                <a:tint val="90000"/>
                <a:shade val="69000"/>
                <a:satMod val="220000"/>
              </a:schemeClr>
            </a:gs>
            <a:gs pos="100000">
              <a:schemeClr val="accent3">
                <a:tint val="77000"/>
                <a:shade val="80000"/>
                <a:satMod val="230000"/>
              </a:schemeClr>
            </a:gs>
          </a:gsLst>
          <a:lin ang="5400000" scaled="1"/>
        </a:gradFill>
        <a:ln w="10000" cap="flat" cmpd="sng" algn="ctr">
          <a:solidFill>
            <a:schemeClr val="accent3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3DCE9F-F2E1-421B-AA9E-984872FF45AB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217738" y="685800"/>
            <a:ext cx="24225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0E34C-3878-45B7-9D50-3342626EED9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0E34C-3878-45B7-9D50-3342626EED9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0E34C-3878-45B7-9D50-3342626EED9D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203007" y="23621306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  <p:sp>
        <p:nvSpPr>
          <p:cNvPr id="29" name="標題 28"/>
          <p:cNvSpPr>
            <a:spLocks noGrp="1"/>
          </p:cNvSpPr>
          <p:nvPr>
            <p:ph type="ctrTitle"/>
          </p:nvPr>
        </p:nvSpPr>
        <p:spPr>
          <a:xfrm>
            <a:off x="891117" y="21429160"/>
            <a:ext cx="19782790" cy="5397125"/>
          </a:xfrm>
        </p:spPr>
        <p:txBody>
          <a:bodyPr anchor="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891117" y="17158653"/>
            <a:ext cx="19782790" cy="4037330"/>
          </a:xfrm>
        </p:spPr>
        <p:txBody>
          <a:bodyPr anchor="b"/>
          <a:lstStyle>
            <a:lvl1pPr marL="0" indent="0" algn="l">
              <a:buNone/>
              <a:defRPr sz="7700">
                <a:solidFill>
                  <a:schemeClr val="tx2">
                    <a:shade val="75000"/>
                  </a:schemeClr>
                </a:solidFill>
              </a:defRPr>
            </a:lvl1pPr>
            <a:lvl2pPr marL="1476162" indent="0" algn="ctr">
              <a:buNone/>
            </a:lvl2pPr>
            <a:lvl3pPr marL="2952323" indent="0" algn="ctr">
              <a:buNone/>
            </a:lvl3pPr>
            <a:lvl4pPr marL="4428485" indent="0" algn="ctr">
              <a:buNone/>
            </a:lvl4pPr>
            <a:lvl5pPr marL="5904647" indent="0" algn="ctr">
              <a:buNone/>
            </a:lvl5pPr>
            <a:lvl6pPr marL="7380808" indent="0" algn="ctr">
              <a:buNone/>
            </a:lvl6pPr>
            <a:lvl7pPr marL="8856970" indent="0" algn="ctr">
              <a:buNone/>
            </a:lvl7pPr>
            <a:lvl8pPr marL="10333131" indent="0" algn="ctr">
              <a:buNone/>
            </a:lvl8pPr>
            <a:lvl9pPr marL="11809293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16" name="日期版面配置區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2"/>
          </p:nvPr>
        </p:nvSpPr>
        <p:spPr>
          <a:xfrm>
            <a:off x="19248120" y="28584296"/>
            <a:ext cx="1775104" cy="1090079"/>
          </a:xfrm>
        </p:spPr>
        <p:txBody>
          <a:bodyPr/>
          <a:lstStyle/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16040100" y="2425208"/>
            <a:ext cx="4277360" cy="25836108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069340" y="2425208"/>
            <a:ext cx="14614313" cy="25836108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7" name="內容版面配置區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>
          <a:xfrm>
            <a:off x="8376497" y="336446"/>
            <a:ext cx="6772487" cy="1275684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>
          <a:xfrm>
            <a:off x="19248120" y="28584296"/>
            <a:ext cx="1775104" cy="1090079"/>
          </a:xfrm>
        </p:spPr>
        <p:txBody>
          <a:bodyPr/>
          <a:lstStyle/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203007" y="15210201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1"/>
          </p:nvPr>
        </p:nvSpPr>
        <p:spPr>
          <a:xfrm>
            <a:off x="891117" y="7401771"/>
            <a:ext cx="19782790" cy="5383107"/>
          </a:xfrm>
        </p:spPr>
        <p:txBody>
          <a:bodyPr anchor="b"/>
          <a:lstStyle>
            <a:lvl1pPr marL="0" indent="0" algn="r">
              <a:buNone/>
              <a:defRPr sz="65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9" name="日期版面配置區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>
          <a:xfrm>
            <a:off x="422111" y="13012201"/>
            <a:ext cx="20317460" cy="5231331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9"/>
          <p:cNvSpPr>
            <a:spLocks noGrp="1"/>
          </p:cNvSpPr>
          <p:nvPr>
            <p:ph type="title"/>
          </p:nvPr>
        </p:nvSpPr>
        <p:spPr>
          <a:xfrm>
            <a:off x="705764" y="2018665"/>
            <a:ext cx="20317460" cy="3714344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712894" y="7065328"/>
            <a:ext cx="9802283" cy="2085953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10871623" y="7065328"/>
            <a:ext cx="10158730" cy="20859538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標題 28"/>
          <p:cNvSpPr>
            <a:spLocks noGrp="1"/>
          </p:cNvSpPr>
          <p:nvPr>
            <p:ph type="title"/>
          </p:nvPr>
        </p:nvSpPr>
        <p:spPr>
          <a:xfrm>
            <a:off x="712893" y="23887536"/>
            <a:ext cx="20139237" cy="3897145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58266" y="2943886"/>
            <a:ext cx="10035134" cy="2824727"/>
          </a:xfrm>
        </p:spPr>
        <p:txBody>
          <a:bodyPr anchor="ctr"/>
          <a:lstStyle>
            <a:lvl1pPr marL="0" indent="0">
              <a:buNone/>
              <a:defRPr sz="5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500" b="1"/>
            </a:lvl2pPr>
            <a:lvl3pPr>
              <a:buNone/>
              <a:defRPr sz="5800" b="1"/>
            </a:lvl3pPr>
            <a:lvl4pPr>
              <a:buNone/>
              <a:defRPr sz="5200" b="1"/>
            </a:lvl4pPr>
            <a:lvl5pPr>
              <a:buNone/>
              <a:defRPr sz="52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25" name="文字版面配置區 24"/>
          <p:cNvSpPr>
            <a:spLocks noGrp="1"/>
          </p:cNvSpPr>
          <p:nvPr>
            <p:ph type="body" sz="half" idx="3"/>
          </p:nvPr>
        </p:nvSpPr>
        <p:spPr>
          <a:xfrm>
            <a:off x="10864198" y="2943886"/>
            <a:ext cx="10039075" cy="2824727"/>
          </a:xfrm>
        </p:spPr>
        <p:txBody>
          <a:bodyPr anchor="ctr"/>
          <a:lstStyle>
            <a:lvl1pPr marL="0" indent="0">
              <a:buNone/>
              <a:defRPr sz="5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6500" b="1"/>
            </a:lvl2pPr>
            <a:lvl3pPr>
              <a:buNone/>
              <a:defRPr sz="5800" b="1"/>
            </a:lvl3pPr>
            <a:lvl4pPr>
              <a:buNone/>
              <a:defRPr sz="5200" b="1"/>
            </a:lvl4pPr>
            <a:lvl5pPr>
              <a:buNone/>
              <a:defRPr sz="52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658266" y="5810671"/>
            <a:ext cx="10035134" cy="17403979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8" name="內容版面配置區 27"/>
          <p:cNvSpPr>
            <a:spLocks noGrp="1"/>
          </p:cNvSpPr>
          <p:nvPr>
            <p:ph sz="quarter" idx="4"/>
          </p:nvPr>
        </p:nvSpPr>
        <p:spPr>
          <a:xfrm>
            <a:off x="10872863" y="5810671"/>
            <a:ext cx="10030409" cy="17403979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19248120" y="28597754"/>
            <a:ext cx="1782233" cy="1090079"/>
          </a:xfrm>
        </p:spPr>
        <p:txBody>
          <a:bodyPr/>
          <a:lstStyle/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203007" y="26579091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標題 29"/>
          <p:cNvSpPr>
            <a:spLocks noGrp="1"/>
          </p:cNvSpPr>
          <p:nvPr>
            <p:ph type="title"/>
          </p:nvPr>
        </p:nvSpPr>
        <p:spPr>
          <a:xfrm>
            <a:off x="705764" y="2018665"/>
            <a:ext cx="20317460" cy="3714344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24" name="頁尾版面配置區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1203007" y="25825478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  <p:sp>
        <p:nvSpPr>
          <p:cNvPr id="12" name="標題 11"/>
          <p:cNvSpPr>
            <a:spLocks noGrp="1"/>
          </p:cNvSpPr>
          <p:nvPr>
            <p:ph type="title"/>
          </p:nvPr>
        </p:nvSpPr>
        <p:spPr>
          <a:xfrm>
            <a:off x="1069340" y="24223980"/>
            <a:ext cx="19782790" cy="2299035"/>
          </a:xfrm>
        </p:spPr>
        <p:txBody>
          <a:bodyPr anchor="ctr"/>
          <a:lstStyle>
            <a:lvl1pPr algn="l">
              <a:buNone/>
              <a:defRPr sz="65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idx="2"/>
          </p:nvPr>
        </p:nvSpPr>
        <p:spPr>
          <a:xfrm>
            <a:off x="1069341" y="2691553"/>
            <a:ext cx="7036110" cy="21195983"/>
          </a:xfrm>
        </p:spPr>
        <p:txBody>
          <a:bodyPr/>
          <a:lstStyle>
            <a:lvl1pPr marL="0" indent="0">
              <a:buNone/>
              <a:defRPr sz="4500"/>
            </a:lvl1pPr>
            <a:lvl2pPr>
              <a:buNone/>
              <a:defRPr sz="3900"/>
            </a:lvl2pPr>
            <a:lvl3pPr>
              <a:buNone/>
              <a:defRPr sz="3200"/>
            </a:lvl3pPr>
            <a:lvl4pPr>
              <a:buNone/>
              <a:defRPr sz="2900"/>
            </a:lvl4pPr>
            <a:lvl5pPr>
              <a:buNone/>
              <a:defRPr sz="2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內容版面配置區 13"/>
          <p:cNvSpPr>
            <a:spLocks noGrp="1"/>
          </p:cNvSpPr>
          <p:nvPr>
            <p:ph sz="half" idx="1"/>
          </p:nvPr>
        </p:nvSpPr>
        <p:spPr>
          <a:xfrm>
            <a:off x="8361645" y="2691553"/>
            <a:ext cx="12490485" cy="21195983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5" name="日期版面配置區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29" name="頁尾版面配置區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圖片版面配置區 12"/>
          <p:cNvSpPr>
            <a:spLocks noGrp="1"/>
          </p:cNvSpPr>
          <p:nvPr>
            <p:ph type="pic" idx="1"/>
          </p:nvPr>
        </p:nvSpPr>
        <p:spPr>
          <a:xfrm>
            <a:off x="8198273" y="2722610"/>
            <a:ext cx="11762740" cy="1614932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103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1" name="投影片編號版面配置區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>
          <a:xfrm>
            <a:off x="891116" y="22048837"/>
            <a:ext cx="13723197" cy="2306047"/>
          </a:xfrm>
        </p:spPr>
        <p:txBody>
          <a:bodyPr anchor="ctr"/>
          <a:lstStyle>
            <a:lvl1pPr algn="l">
              <a:buNone/>
              <a:defRPr sz="65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26" name="文字版面配置區 25"/>
          <p:cNvSpPr>
            <a:spLocks noGrp="1"/>
          </p:cNvSpPr>
          <p:nvPr>
            <p:ph type="body" sz="half" idx="2"/>
          </p:nvPr>
        </p:nvSpPr>
        <p:spPr>
          <a:xfrm>
            <a:off x="891116" y="24430694"/>
            <a:ext cx="13723197" cy="3392479"/>
          </a:xfrm>
        </p:spPr>
        <p:txBody>
          <a:bodyPr lIns="354279" tIns="0"/>
          <a:lstStyle>
            <a:lvl1pPr marL="0" indent="0">
              <a:buNone/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1203007" y="4640009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>
          <a:xfrm>
            <a:off x="712893" y="6862059"/>
            <a:ext cx="20317460" cy="19983384"/>
          </a:xfrm>
          <a:prstGeom prst="rect">
            <a:avLst/>
          </a:prstGeom>
        </p:spPr>
        <p:txBody>
          <a:bodyPr vert="horz" lIns="295232" tIns="147616" rIns="295232" bIns="147616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1" name="日期版面配置區 10"/>
          <p:cNvSpPr>
            <a:spLocks noGrp="1"/>
          </p:cNvSpPr>
          <p:nvPr>
            <p:ph type="dt" sz="half" idx="2"/>
          </p:nvPr>
        </p:nvSpPr>
        <p:spPr>
          <a:xfrm>
            <a:off x="15148983" y="336446"/>
            <a:ext cx="5881370" cy="1275684"/>
          </a:xfrm>
          <a:prstGeom prst="rect">
            <a:avLst/>
          </a:prstGeom>
        </p:spPr>
        <p:txBody>
          <a:bodyPr vert="horz" lIns="295232" tIns="147616" rIns="295232" bIns="147616"/>
          <a:lstStyle>
            <a:lvl1pPr algn="l" eaLnBrk="1" latinLnBrk="0" hangingPunct="1">
              <a:defRPr kumimoji="0" sz="3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81A1AC-FD90-46D5-B48A-C22AEFD11215}" type="datetimeFigureOut">
              <a:rPr lang="zh-TW" altLang="en-US" smtClean="0"/>
              <a:pPr/>
              <a:t>2016/1/6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3"/>
          </p:nvPr>
        </p:nvSpPr>
        <p:spPr>
          <a:xfrm>
            <a:off x="7307157" y="336446"/>
            <a:ext cx="7841827" cy="1275684"/>
          </a:xfrm>
          <a:prstGeom prst="rect">
            <a:avLst/>
          </a:prstGeom>
        </p:spPr>
        <p:txBody>
          <a:bodyPr vert="horz" lIns="295232" tIns="147616" rIns="295232" bIns="147616"/>
          <a:lstStyle>
            <a:lvl1pPr algn="r" eaLnBrk="1" latinLnBrk="0" hangingPunct="1">
              <a:defRPr kumimoji="0" sz="3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4"/>
          </p:nvPr>
        </p:nvSpPr>
        <p:spPr>
          <a:xfrm>
            <a:off x="19248120" y="28597756"/>
            <a:ext cx="1782233" cy="1079425"/>
          </a:xfrm>
          <a:prstGeom prst="rect">
            <a:avLst/>
          </a:prstGeom>
        </p:spPr>
        <p:txBody>
          <a:bodyPr vert="horz" lIns="295232" tIns="147616" rIns="295232" bIns="147616"/>
          <a:lstStyle>
            <a:lvl1pPr algn="r" eaLnBrk="1" latinLnBrk="0" hangingPunct="1">
              <a:defRPr kumimoji="0" sz="39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F5C9C21-8778-4633-89CE-95DA132EBDBF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標題版面配置區 9"/>
          <p:cNvSpPr>
            <a:spLocks noGrp="1"/>
          </p:cNvSpPr>
          <p:nvPr>
            <p:ph type="title"/>
          </p:nvPr>
        </p:nvSpPr>
        <p:spPr>
          <a:xfrm>
            <a:off x="712893" y="2018665"/>
            <a:ext cx="20317460" cy="3700886"/>
          </a:xfrm>
          <a:prstGeom prst="rect">
            <a:avLst/>
          </a:prstGeom>
        </p:spPr>
        <p:txBody>
          <a:bodyPr vert="horz" lIns="295232" tIns="147616" rIns="295232" bIns="147616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1203007" y="4640009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1203007" y="4671304"/>
            <a:ext cx="20183793" cy="10513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95232" tIns="147616" rIns="295232" bIns="147616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11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1107121" indent="-110712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10300" kern="1200">
          <a:solidFill>
            <a:schemeClr val="tx2"/>
          </a:solidFill>
          <a:latin typeface="+mn-lt"/>
          <a:ea typeface="+mn-ea"/>
          <a:cs typeface="+mn-cs"/>
        </a:defRPr>
      </a:lvl1pPr>
      <a:lvl2pPr marL="2398763" indent="-92260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9000" kern="1200">
          <a:solidFill>
            <a:schemeClr val="tx2"/>
          </a:solidFill>
          <a:latin typeface="+mn-lt"/>
          <a:ea typeface="+mn-ea"/>
          <a:cs typeface="+mn-cs"/>
        </a:defRPr>
      </a:lvl2pPr>
      <a:lvl3pPr marL="3690404" indent="-73808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7700" kern="1200">
          <a:solidFill>
            <a:schemeClr val="tx2"/>
          </a:solidFill>
          <a:latin typeface="+mn-lt"/>
          <a:ea typeface="+mn-ea"/>
          <a:cs typeface="+mn-cs"/>
        </a:defRPr>
      </a:lvl3pPr>
      <a:lvl4pPr marL="5166566" indent="-738081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6500" kern="1200">
          <a:solidFill>
            <a:schemeClr val="tx2"/>
          </a:solidFill>
          <a:latin typeface="+mn-lt"/>
          <a:ea typeface="+mn-ea"/>
          <a:cs typeface="+mn-cs"/>
        </a:defRPr>
      </a:lvl4pPr>
      <a:lvl5pPr marL="6642727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5800" kern="1200">
          <a:solidFill>
            <a:schemeClr val="tx2"/>
          </a:solidFill>
          <a:latin typeface="+mn-lt"/>
          <a:ea typeface="+mn-ea"/>
          <a:cs typeface="+mn-cs"/>
        </a:defRPr>
      </a:lvl5pPr>
      <a:lvl6pPr marL="8118889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5800" kern="1200">
          <a:solidFill>
            <a:schemeClr val="tx2"/>
          </a:solidFill>
          <a:latin typeface="+mn-lt"/>
          <a:ea typeface="+mn-ea"/>
          <a:cs typeface="+mn-cs"/>
        </a:defRPr>
      </a:lvl6pPr>
      <a:lvl7pPr marL="9595051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5200" kern="1200">
          <a:solidFill>
            <a:schemeClr val="tx2"/>
          </a:solidFill>
          <a:latin typeface="+mn-lt"/>
          <a:ea typeface="+mn-ea"/>
          <a:cs typeface="+mn-cs"/>
        </a:defRPr>
      </a:lvl7pPr>
      <a:lvl8pPr marL="11071212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52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12547374" indent="-738081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4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5.jpeg"/><Relationship Id="rId15" Type="http://schemas.openxmlformats.org/officeDocument/2006/relationships/diagramLayout" Target="../diagrams/layout2.xml"/><Relationship Id="rId10" Type="http://schemas.openxmlformats.org/officeDocument/2006/relationships/diagramLayout" Target="../diagrams/layout1.xml"/><Relationship Id="rId4" Type="http://schemas.openxmlformats.org/officeDocument/2006/relationships/image" Target="../media/image4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2.jpeg"/><Relationship Id="rId4" Type="http://schemas.openxmlformats.org/officeDocument/2006/relationships/image" Target="../media/image4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-LElwEP52TKo/VIUa-v4joUI/AAAAAAAAPcI/uFS-MYUSbsg/s400/ppt-the-golden-dream-wallpaper800x600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634931"/>
            <a:ext cx="21386800" cy="223224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lum bright="20000" contrast="-70000"/>
          </a:blip>
          <a:srcRect/>
          <a:stretch>
            <a:fillRect/>
          </a:stretch>
        </p:blipFill>
        <p:spPr bwMode="auto">
          <a:xfrm>
            <a:off x="0" y="1530475"/>
            <a:ext cx="21386800" cy="33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 descr="C:\Users\ivy\Desktop\底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389459"/>
            <a:ext cx="21386800" cy="218313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11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台灣食安風暴－黑心油</a:t>
            </a:r>
            <a:endParaRPr lang="zh-TW" altLang="en-US" sz="118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sz="half" idx="1"/>
          </p:nvPr>
        </p:nvSpPr>
        <p:spPr>
          <a:xfrm>
            <a:off x="11269464" y="21836731"/>
            <a:ext cx="10117336" cy="5832648"/>
          </a:xfrm>
        </p:spPr>
        <p:txBody>
          <a:bodyPr>
            <a:normAutofit fontScale="85000" lnSpcReduction="20000"/>
          </a:bodyPr>
          <a:lstStyle/>
          <a:p>
            <a:r>
              <a:rPr lang="zh-TW" altLang="en-US" sz="6500" dirty="0" smtClean="0">
                <a:latin typeface="微軟正黑體" pitchFamily="34" charset="-120"/>
                <a:ea typeface="微軟正黑體" pitchFamily="34" charset="-120"/>
              </a:rPr>
              <a:t>米糠油用多氯聯苯</a:t>
            </a:r>
            <a:r>
              <a:rPr lang="en-US" altLang="zh-TW" sz="65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6500" dirty="0" smtClean="0">
                <a:latin typeface="微軟正黑體" pitchFamily="34" charset="-120"/>
                <a:ea typeface="微軟正黑體" pitchFamily="34" charset="-120"/>
              </a:rPr>
              <a:t>類戴奧辛</a:t>
            </a:r>
            <a:r>
              <a:rPr lang="en-US" altLang="zh-TW" sz="65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6500" dirty="0" smtClean="0">
                <a:latin typeface="微軟正黑體" pitchFamily="34" charset="-120"/>
                <a:ea typeface="微軟正黑體" pitchFamily="34" charset="-120"/>
              </a:rPr>
              <a:t>作脫臭工藝中的熱載體</a:t>
            </a:r>
            <a:endParaRPr lang="en-US" altLang="zh-TW" sz="65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6500" dirty="0" smtClean="0">
                <a:latin typeface="微軟正黑體" pitchFamily="34" charset="-120"/>
                <a:ea typeface="微軟正黑體" pitchFamily="34" charset="-120"/>
              </a:rPr>
              <a:t>生產管理不善，混入米糠油</a:t>
            </a:r>
            <a:endParaRPr lang="en-US" altLang="zh-TW" sz="65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6500" dirty="0" smtClean="0">
                <a:latin typeface="微軟正黑體" pitchFamily="34" charset="-120"/>
                <a:ea typeface="微軟正黑體" pitchFamily="34" charset="-120"/>
              </a:rPr>
              <a:t>食用後中毒受害者約</a:t>
            </a:r>
            <a:r>
              <a:rPr lang="en-US" altLang="zh-TW" sz="10600" b="1" dirty="0" smtClean="0">
                <a:latin typeface="微軟正黑體" pitchFamily="34" charset="-120"/>
                <a:ea typeface="微軟正黑體" pitchFamily="34" charset="-120"/>
              </a:rPr>
              <a:t>13000</a:t>
            </a:r>
            <a:r>
              <a:rPr lang="zh-TW" altLang="en-US" sz="10600" b="1" dirty="0" smtClean="0">
                <a:latin typeface="微軟正黑體" pitchFamily="34" charset="-120"/>
                <a:ea typeface="微軟正黑體" pitchFamily="34" charset="-120"/>
              </a:rPr>
              <a:t>人</a:t>
            </a:r>
            <a:r>
              <a:rPr lang="zh-TW" altLang="en-US" sz="5400" dirty="0" smtClean="0">
                <a:latin typeface="微軟正黑體" pitchFamily="34" charset="-120"/>
                <a:ea typeface="微軟正黑體" pitchFamily="34" charset="-120"/>
              </a:rPr>
              <a:t>，其中</a:t>
            </a:r>
            <a:r>
              <a:rPr lang="en-US" altLang="zh-TW" sz="10600" b="1" dirty="0" smtClean="0">
                <a:latin typeface="微軟正黑體" pitchFamily="34" charset="-120"/>
                <a:ea typeface="微軟正黑體" pitchFamily="34" charset="-120"/>
              </a:rPr>
              <a:t>16</a:t>
            </a:r>
            <a:r>
              <a:rPr lang="zh-TW" altLang="en-US" sz="10600" b="1" dirty="0" smtClean="0">
                <a:latin typeface="微軟正黑體" pitchFamily="34" charset="-120"/>
                <a:ea typeface="微軟正黑體" pitchFamily="34" charset="-120"/>
              </a:rPr>
              <a:t>人死亡</a:t>
            </a:r>
          </a:p>
          <a:p>
            <a:pPr>
              <a:buNone/>
            </a:pPr>
            <a:endParaRPr lang="zh-TW" altLang="en-US" dirty="0"/>
          </a:p>
        </p:txBody>
      </p:sp>
      <p:pic>
        <p:nvPicPr>
          <p:cNvPr id="1027" name="Picture 3" descr="C:\Users\ivy\Desktop\頂1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41733"/>
            <a:ext cx="21386800" cy="2160239"/>
          </a:xfrm>
          <a:prstGeom prst="rect">
            <a:avLst/>
          </a:prstGeom>
          <a:noFill/>
          <a:effectLst>
            <a:softEdge rad="317500"/>
          </a:effectLst>
        </p:spPr>
      </p:pic>
      <p:graphicFrame>
        <p:nvGraphicFramePr>
          <p:cNvPr id="9" name="內容版面配置區 6"/>
          <p:cNvGraphicFramePr>
            <a:graphicFrameLocks/>
          </p:cNvGraphicFramePr>
          <p:nvPr/>
        </p:nvGraphicFramePr>
        <p:xfrm>
          <a:off x="900312" y="7939187"/>
          <a:ext cx="10873208" cy="73448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6730"/>
                <a:gridCol w="4090988"/>
                <a:gridCol w="4675490"/>
              </a:tblGrid>
              <a:tr h="1159708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飽和脂肪酸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bg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不飽和脂肪酸</a:t>
                      </a:r>
                    </a:p>
                    <a:p>
                      <a:endParaRPr lang="zh-TW" altLang="en-US" sz="2400" b="1" dirty="0"/>
                    </a:p>
                  </a:txBody>
                  <a:tcPr/>
                </a:tc>
              </a:tr>
              <a:tr h="1159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室溫下的狀態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白色固體狀態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液體</a:t>
                      </a:r>
                    </a:p>
                  </a:txBody>
                  <a:tcPr/>
                </a:tc>
              </a:tr>
              <a:tr h="1159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冷藏的狀態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白色固體狀態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液體</a:t>
                      </a:r>
                    </a:p>
                  </a:txBody>
                  <a:tcPr/>
                </a:tc>
              </a:tr>
              <a:tr h="11597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化學性質性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十分穩定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不穩定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易被氧化，因此化學性質並不穩定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4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  <a:tr h="27059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對健康的影響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升高血液中的膽固醇、導致心血管性疾病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有助於降低心臟疾病的危險。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(</a:t>
                      </a:r>
                      <a:r>
                        <a:rPr lang="zh-TW" altLang="en-US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攝取過多不飽和脂肪酸，會降低好的膽固醇，可能與某些癌症的發生有關</a:t>
                      </a:r>
                      <a:r>
                        <a:rPr lang="en-US" altLang="zh-TW" sz="2400" b="1" kern="1200" dirty="0" smtClean="0">
                          <a:solidFill>
                            <a:schemeClr val="dk1"/>
                          </a:solidFill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)</a:t>
                      </a:r>
                      <a:endParaRPr lang="zh-TW" altLang="en-US" sz="2400" b="1" kern="1200" dirty="0" smtClean="0">
                        <a:solidFill>
                          <a:schemeClr val="dk1"/>
                        </a:solidFill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17536" y="7795171"/>
            <a:ext cx="8679853" cy="778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8304" y="15788059"/>
            <a:ext cx="10838641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graphicFrame>
        <p:nvGraphicFramePr>
          <p:cNvPr id="12" name="內容版面配置區 3"/>
          <p:cNvGraphicFramePr>
            <a:graphicFrameLocks/>
          </p:cNvGraphicFramePr>
          <p:nvPr/>
        </p:nvGraphicFramePr>
        <p:xfrm>
          <a:off x="1044328" y="21476691"/>
          <a:ext cx="10225136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3" name="內容版面配置區 3"/>
          <p:cNvGraphicFramePr>
            <a:graphicFrameLocks/>
          </p:cNvGraphicFramePr>
          <p:nvPr/>
        </p:nvGraphicFramePr>
        <p:xfrm>
          <a:off x="11845528" y="15788059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14" name="內容版面配置區 6"/>
          <p:cNvSpPr txBox="1">
            <a:spLocks/>
          </p:cNvSpPr>
          <p:nvPr/>
        </p:nvSpPr>
        <p:spPr>
          <a:xfrm>
            <a:off x="11989544" y="22700827"/>
            <a:ext cx="8792162" cy="4968552"/>
          </a:xfrm>
          <a:prstGeom prst="rect">
            <a:avLst/>
          </a:prstGeom>
        </p:spPr>
        <p:txBody>
          <a:bodyPr vert="horz" lIns="295232" tIns="147616" rIns="295232" bIns="147616">
            <a:normAutofit/>
          </a:bodyPr>
          <a:lstStyle/>
          <a:p>
            <a:pPr marL="1107121" marR="0" lvl="0" indent="-110712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zh-TW" altLang="en-US" sz="9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內容版面配置區 6"/>
          <p:cNvSpPr txBox="1">
            <a:spLocks/>
          </p:cNvSpPr>
          <p:nvPr/>
        </p:nvSpPr>
        <p:spPr>
          <a:xfrm>
            <a:off x="756296" y="5274891"/>
            <a:ext cx="20061626" cy="2592288"/>
          </a:xfrm>
          <a:prstGeom prst="rect">
            <a:avLst/>
          </a:prstGeom>
        </p:spPr>
        <p:txBody>
          <a:bodyPr vert="horz" lIns="295232" tIns="147616" rIns="295232" bIns="147616">
            <a:normAutofit fontScale="47500" lnSpcReduction="20000"/>
          </a:bodyPr>
          <a:lstStyle/>
          <a:p>
            <a:pPr marL="1107121" marR="0" lvl="0" indent="-110712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zh-TW" altLang="en-US" sz="10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心血管疾病</a:t>
            </a:r>
            <a:endParaRPr kumimoji="0" lang="en-US" altLang="zh-TW" sz="105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 marL="1107121" marR="0" lvl="0" indent="-110712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tabLst/>
              <a:defRPr/>
            </a:pPr>
            <a:r>
              <a:rPr kumimoji="0" lang="zh-TW" altLang="en-US" sz="10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死亡人數共</a:t>
            </a:r>
            <a:r>
              <a:rPr kumimoji="0" lang="en-US" altLang="zh-TW" sz="2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15</a:t>
            </a:r>
            <a:r>
              <a:rPr kumimoji="0" lang="zh-TW" altLang="en-US" sz="2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萬</a:t>
            </a:r>
            <a:r>
              <a:rPr kumimoji="0" lang="en-US" altLang="zh-TW" sz="2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3823</a:t>
            </a:r>
            <a:r>
              <a:rPr kumimoji="0" lang="zh-TW" altLang="en-US" sz="20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人</a:t>
            </a:r>
            <a:r>
              <a:rPr kumimoji="0" lang="zh-TW" altLang="en-US" sz="9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，</a:t>
            </a:r>
            <a:r>
              <a:rPr kumimoji="0" lang="zh-TW" altLang="en-US" sz="10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平均</a:t>
            </a:r>
            <a:r>
              <a:rPr kumimoji="0" lang="zh-TW" altLang="en-US" sz="1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每</a:t>
            </a:r>
            <a:r>
              <a:rPr kumimoji="0" lang="en-US" altLang="zh-TW" sz="1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3</a:t>
            </a:r>
            <a:r>
              <a:rPr kumimoji="0" lang="zh-TW" altLang="en-US" sz="1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分</a:t>
            </a:r>
            <a:r>
              <a:rPr kumimoji="0" lang="en-US" altLang="zh-TW" sz="1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25</a:t>
            </a:r>
            <a:r>
              <a:rPr kumimoji="0" lang="zh-TW" altLang="en-US" sz="17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秒</a:t>
            </a:r>
          </a:p>
          <a:p>
            <a:pPr marL="1107121" marR="0" lvl="0" indent="-110712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zh-TW" altLang="en-US" sz="9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-LElwEP52TKo/VIUa-v4joUI/AAAAAAAAPcI/uFS-MYUSbsg/s400/ppt-the-golden-dream-wallpaper800x600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5634931"/>
            <a:ext cx="21386800" cy="223224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lum bright="20000" contrast="-70000"/>
          </a:blip>
          <a:srcRect/>
          <a:stretch>
            <a:fillRect/>
          </a:stretch>
        </p:blipFill>
        <p:spPr bwMode="auto">
          <a:xfrm>
            <a:off x="0" y="1530475"/>
            <a:ext cx="21386800" cy="33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1026" name="Picture 2" descr="C:\Users\ivy\Desktop\底1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389459"/>
            <a:ext cx="21386800" cy="218313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11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台灣食安風暴－</a:t>
            </a:r>
            <a:r>
              <a:rPr lang="zh-TW" altLang="en-US" sz="118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  <a:ea typeface="+mn-ea"/>
              </a:rPr>
              <a:t>黑心油</a:t>
            </a:r>
            <a:endParaRPr lang="zh-TW" altLang="en-US" sz="11800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16" name="內容版面配置區 15"/>
          <p:cNvSpPr>
            <a:spLocks noGrp="1"/>
          </p:cNvSpPr>
          <p:nvPr>
            <p:ph sz="half" idx="1"/>
          </p:nvPr>
        </p:nvSpPr>
        <p:spPr>
          <a:ln>
            <a:noFill/>
          </a:ln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zh-TW" altLang="en-US" sz="6600" b="1" dirty="0" smtClean="0"/>
              <a:t>        </a:t>
            </a:r>
            <a:r>
              <a:rPr lang="zh-TW" altLang="en-US" sz="6600" b="1" dirty="0" smtClean="0"/>
              <a:t>      </a:t>
            </a:r>
            <a:endParaRPr lang="en-US" altLang="zh-TW" sz="5400" dirty="0" smtClean="0"/>
          </a:p>
          <a:p>
            <a:pPr>
              <a:buNone/>
            </a:pPr>
            <a:endParaRPr lang="en-US" altLang="zh-TW" sz="5400" dirty="0" smtClean="0"/>
          </a:p>
          <a:p>
            <a:pPr>
              <a:buNone/>
            </a:pPr>
            <a:endParaRPr lang="zh-TW" altLang="en-US" sz="5400" dirty="0" smtClean="0"/>
          </a:p>
          <a:p>
            <a:pPr>
              <a:buNone/>
            </a:pPr>
            <a:endParaRPr lang="zh-TW" altLang="en-US" sz="5400" dirty="0" smtClean="0"/>
          </a:p>
          <a:p>
            <a:endParaRPr lang="zh-TW" altLang="en-US" sz="5400" dirty="0"/>
          </a:p>
        </p:txBody>
      </p:sp>
      <p:sp>
        <p:nvSpPr>
          <p:cNvPr id="17" name="內容版面配置區 16"/>
          <p:cNvSpPr>
            <a:spLocks noGrp="1"/>
          </p:cNvSpPr>
          <p:nvPr>
            <p:ph sz="half" idx="2"/>
          </p:nvPr>
        </p:nvSpPr>
        <p:spPr>
          <a:xfrm>
            <a:off x="684288" y="5130875"/>
            <a:ext cx="20018224" cy="18506056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zh-TW" altLang="en-US" sz="9600" b="1" dirty="0" smtClean="0"/>
              <a:t> </a:t>
            </a:r>
            <a:r>
              <a:rPr lang="zh-TW" altLang="en-US" sz="9600" b="1" dirty="0" smtClean="0"/>
              <a:t>                   </a:t>
            </a:r>
            <a:r>
              <a:rPr lang="zh-TW" altLang="en-US" sz="12600" b="1" dirty="0" smtClean="0"/>
              <a:t>參觀</a:t>
            </a:r>
            <a:r>
              <a:rPr lang="zh-TW" altLang="en-US" sz="12600" b="1" dirty="0" smtClean="0"/>
              <a:t>南台科技大學學生餐廳油品提問問題</a:t>
            </a:r>
          </a:p>
          <a:p>
            <a:r>
              <a:rPr lang="zh-TW" altLang="en-US" sz="11400" dirty="0" smtClean="0"/>
              <a:t>使用何種油品（植物、動物、精緻油、調和油、氫化油）</a:t>
            </a:r>
          </a:p>
          <a:p>
            <a:pPr>
              <a:buNone/>
            </a:pPr>
            <a:r>
              <a:rPr lang="zh-TW" altLang="en-US" sz="11400" dirty="0" smtClean="0"/>
              <a:t>       大成沙拉油</a:t>
            </a:r>
            <a:r>
              <a:rPr lang="en-US" altLang="zh-TW" sz="11400" dirty="0" smtClean="0"/>
              <a:t>(</a:t>
            </a:r>
            <a:r>
              <a:rPr lang="zh-TW" altLang="en-US" sz="11400" dirty="0" smtClean="0"/>
              <a:t>鑫雍龍實業有限公司</a:t>
            </a:r>
            <a:r>
              <a:rPr lang="en-US" altLang="zh-TW" sz="11400" dirty="0" smtClean="0"/>
              <a:t>)</a:t>
            </a:r>
            <a:r>
              <a:rPr lang="zh-TW" altLang="en-US" sz="11400" dirty="0" smtClean="0"/>
              <a:t>、大成耐炸油</a:t>
            </a:r>
            <a:r>
              <a:rPr lang="en-US" altLang="zh-TW" sz="11400" dirty="0" smtClean="0"/>
              <a:t>(</a:t>
            </a:r>
            <a:r>
              <a:rPr lang="zh-TW" altLang="en-US" sz="11400" dirty="0" smtClean="0"/>
              <a:t>鑫雍龍實業有限公司</a:t>
            </a:r>
            <a:r>
              <a:rPr lang="en-US" altLang="zh-TW" sz="11400" dirty="0" smtClean="0"/>
              <a:t>)</a:t>
            </a:r>
            <a:r>
              <a:rPr lang="zh-TW" altLang="en-US" sz="11400" dirty="0" smtClean="0"/>
              <a:t>。</a:t>
            </a:r>
          </a:p>
          <a:p>
            <a:r>
              <a:rPr lang="zh-TW" altLang="en-US" sz="11400" dirty="0" smtClean="0"/>
              <a:t>油品差不多有哪些流程</a:t>
            </a:r>
            <a:endParaRPr lang="en-US" altLang="zh-TW" sz="11400" dirty="0" smtClean="0"/>
          </a:p>
          <a:p>
            <a:pPr>
              <a:buNone/>
            </a:pPr>
            <a:r>
              <a:rPr lang="zh-TW" altLang="en-US" sz="11400" dirty="0" smtClean="0"/>
              <a:t>       先預訂油品，再請油品廠商給出油品相關檢驗</a:t>
            </a:r>
            <a:r>
              <a:rPr lang="en-US" altLang="zh-TW" sz="11400" dirty="0" smtClean="0"/>
              <a:t>(</a:t>
            </a:r>
            <a:r>
              <a:rPr lang="zh-TW" altLang="en-US" sz="11400" dirty="0" smtClean="0"/>
              <a:t>像是重金屬有無、衛生標準、黃麴毒素、酸價、總極性化合物、苯駢芘等</a:t>
            </a:r>
            <a:r>
              <a:rPr lang="en-US" altLang="zh-TW" sz="11400" dirty="0" smtClean="0"/>
              <a:t>)</a:t>
            </a:r>
            <a:r>
              <a:rPr lang="zh-TW" altLang="en-US" sz="11400" dirty="0" smtClean="0"/>
              <a:t>，之後再給衛生保健組審核，衛生保健組會另外做酸價的檢測，而油品會送到專門儲藏油品的地方，回收油會放入回收油品桶，之後會有專門會收郵品的廠商回收。</a:t>
            </a:r>
            <a:endParaRPr lang="en-US" altLang="zh-TW" sz="11400" dirty="0" smtClean="0"/>
          </a:p>
          <a:p>
            <a:r>
              <a:rPr lang="zh-TW" altLang="en-US" sz="11400" dirty="0" smtClean="0"/>
              <a:t>是如何使用各種油的（哪種油用炸、煎、炒．．．．等方式）</a:t>
            </a:r>
            <a:endParaRPr lang="en-US" altLang="zh-TW" sz="11400" dirty="0" smtClean="0"/>
          </a:p>
          <a:p>
            <a:pPr>
              <a:buNone/>
            </a:pPr>
            <a:r>
              <a:rPr lang="zh-TW" altLang="en-US" sz="11400" dirty="0" smtClean="0"/>
              <a:t>       大成沙拉油，大部分用於煎與炒；大成耐炸油、用於須由炸食品。</a:t>
            </a:r>
            <a:endParaRPr lang="en-US" altLang="zh-TW" sz="11400" dirty="0" smtClean="0"/>
          </a:p>
          <a:p>
            <a:r>
              <a:rPr lang="zh-TW" altLang="en-US" sz="11400" dirty="0" smtClean="0"/>
              <a:t>怎麼保存油的（室溫、冷藏．．．．）</a:t>
            </a:r>
          </a:p>
          <a:p>
            <a:pPr>
              <a:buNone/>
            </a:pPr>
            <a:r>
              <a:rPr lang="zh-TW" altLang="en-US" sz="11400" dirty="0" smtClean="0"/>
              <a:t>       都會有固定的油品儲藏室</a:t>
            </a:r>
            <a:r>
              <a:rPr lang="en-US" altLang="zh-TW" sz="11400" dirty="0" smtClean="0"/>
              <a:t>(</a:t>
            </a:r>
            <a:r>
              <a:rPr lang="zh-TW" altLang="en-US" sz="11400" dirty="0" smtClean="0"/>
              <a:t>當然是在陰涼、通風良好、不潮濕的地方</a:t>
            </a:r>
            <a:r>
              <a:rPr lang="en-US" altLang="zh-TW" sz="11400" dirty="0" smtClean="0"/>
              <a:t>)</a:t>
            </a:r>
            <a:r>
              <a:rPr lang="zh-TW" altLang="en-US" sz="11400" dirty="0" smtClean="0"/>
              <a:t>。</a:t>
            </a:r>
            <a:endParaRPr lang="en-US" altLang="zh-TW" sz="11400" dirty="0" smtClean="0"/>
          </a:p>
          <a:p>
            <a:r>
              <a:rPr lang="zh-TW" altLang="en-US" sz="11400" dirty="0" smtClean="0"/>
              <a:t>油差不多什麼時候會用完</a:t>
            </a:r>
          </a:p>
          <a:p>
            <a:pPr>
              <a:buNone/>
            </a:pPr>
            <a:r>
              <a:rPr lang="zh-TW" altLang="en-US" sz="11400" dirty="0" smtClean="0"/>
              <a:t>       差不多在</a:t>
            </a:r>
            <a:r>
              <a:rPr lang="en-US" altLang="zh-TW" sz="11400" dirty="0" smtClean="0"/>
              <a:t>1-2</a:t>
            </a:r>
            <a:r>
              <a:rPr lang="zh-TW" altLang="en-US" sz="11400" dirty="0" smtClean="0"/>
              <a:t>個禮拜。</a:t>
            </a:r>
          </a:p>
          <a:p>
            <a:r>
              <a:rPr lang="zh-TW" altLang="en-US" sz="11400" dirty="0" smtClean="0"/>
              <a:t>油差不多什麼時候會換一次（會一次用完就丟，還是再回鍋）</a:t>
            </a:r>
          </a:p>
          <a:p>
            <a:pPr>
              <a:buNone/>
            </a:pPr>
            <a:r>
              <a:rPr lang="zh-TW" altLang="en-US" sz="11400" dirty="0" smtClean="0"/>
              <a:t>      油品用過一次就會倒至專門回收油品的廢油桶，絕對不會再次回鍋做回鍋油。</a:t>
            </a:r>
            <a:endParaRPr lang="zh-TW" altLang="en-US" sz="11400" dirty="0"/>
          </a:p>
        </p:txBody>
      </p:sp>
      <p:pic>
        <p:nvPicPr>
          <p:cNvPr id="1027" name="Picture 3" descr="C:\Users\ivy\Desktop\頂1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-341733"/>
            <a:ext cx="21386800" cy="216023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4" name="內容版面配置區 6"/>
          <p:cNvSpPr txBox="1">
            <a:spLocks/>
          </p:cNvSpPr>
          <p:nvPr/>
        </p:nvSpPr>
        <p:spPr>
          <a:xfrm>
            <a:off x="11989544" y="22700827"/>
            <a:ext cx="8792162" cy="4968552"/>
          </a:xfrm>
          <a:prstGeom prst="rect">
            <a:avLst/>
          </a:prstGeom>
        </p:spPr>
        <p:txBody>
          <a:bodyPr vert="horz" lIns="295232" tIns="147616" rIns="295232" bIns="147616">
            <a:normAutofit/>
          </a:bodyPr>
          <a:lstStyle/>
          <a:p>
            <a:pPr marL="1107121" marR="0" lvl="0" indent="-110712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endParaRPr kumimoji="0" lang="zh-TW" altLang="en-US" sz="9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https://fatraceschool.moe.gov.tw/Public/Picture/FoodMap/F15007176034270000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4288" y="22268779"/>
            <a:ext cx="4806534" cy="640871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510" name="Picture 6" descr="https://fatraceschool.moe.gov.tw/Public/Picture/F15007193676980000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792" y="24669166"/>
            <a:ext cx="5904656" cy="3926597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1514" name="Picture 10" descr="http://pic.pimg.tw/hoti/6e754a7e5529a7e10bca7f069a6a313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877976" y="22556811"/>
            <a:ext cx="4680520" cy="6240693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1516" name="Picture 12" descr="http://1.bp.blogspot.com/-QyT7BgrIsIo/UnbkG9srfcI/AAAAAAAAF60/9GUnFMmQN64/s1600/P1170615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621392" y="22196771"/>
            <a:ext cx="5664629" cy="4248472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旅程">
  <a:themeElements>
    <a:clrScheme name="自訂 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旅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133</TotalTime>
  <Words>607</Words>
  <Application>Microsoft Office PowerPoint</Application>
  <PresentationFormat>自訂</PresentationFormat>
  <Paragraphs>52</Paragraphs>
  <Slides>2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旅程</vt:lpstr>
      <vt:lpstr>台灣食安風暴－黑心油</vt:lpstr>
      <vt:lpstr>台灣食安風暴－黑心油</vt:lpstr>
    </vt:vector>
  </TitlesOfParts>
  <Company>C.M.T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ivy</dc:creator>
  <cp:lastModifiedBy>ivy</cp:lastModifiedBy>
  <cp:revision>20</cp:revision>
  <dcterms:created xsi:type="dcterms:W3CDTF">2015-12-22T07:59:53Z</dcterms:created>
  <dcterms:modified xsi:type="dcterms:W3CDTF">2016-01-06T09:45:03Z</dcterms:modified>
</cp:coreProperties>
</file>